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561" r:id="rId3"/>
    <p:sldId id="295" r:id="rId4"/>
    <p:sldId id="288" r:id="rId5"/>
    <p:sldId id="296" r:id="rId6"/>
    <p:sldId id="298" r:id="rId7"/>
    <p:sldId id="291" r:id="rId8"/>
    <p:sldId id="562" r:id="rId9"/>
    <p:sldId id="459" r:id="rId10"/>
    <p:sldId id="597" r:id="rId11"/>
    <p:sldId id="614" r:id="rId12"/>
    <p:sldId id="623" r:id="rId13"/>
    <p:sldId id="649" r:id="rId14"/>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2">
          <p15:clr>
            <a:srgbClr val="A4A3A4"/>
          </p15:clr>
        </p15:guide>
        <p15:guide id="2" orient="horz" pos="28">
          <p15:clr>
            <a:srgbClr val="A4A3A4"/>
          </p15:clr>
        </p15:guide>
        <p15:guide id="3" pos="22">
          <p15:clr>
            <a:srgbClr val="A4A3A4"/>
          </p15:clr>
        </p15:guide>
        <p15:guide id="4"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ADA36F"/>
    <a:srgbClr val="69A2C9"/>
    <a:srgbClr val="BE3BFF"/>
    <a:srgbClr val="CC66FF"/>
    <a:srgbClr val="EA76C9"/>
    <a:srgbClr val="FF7D7D"/>
    <a:srgbClr val="FFB7DB"/>
    <a:srgbClr val="66CCFF"/>
    <a:srgbClr val="FF75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2185" autoAdjust="0"/>
  </p:normalViewPr>
  <p:slideViewPr>
    <p:cSldViewPr>
      <p:cViewPr varScale="1">
        <p:scale>
          <a:sx n="88" d="100"/>
          <a:sy n="88" d="100"/>
        </p:scale>
        <p:origin x="1310" y="101"/>
      </p:cViewPr>
      <p:guideLst>
        <p:guide orient="horz" pos="4292"/>
        <p:guide orient="horz" pos="28"/>
        <p:guide pos="22"/>
        <p:guide pos="5759"/>
      </p:guideLst>
    </p:cSldViewPr>
  </p:slideViewPr>
  <p:notesTextViewPr>
    <p:cViewPr>
      <p:scale>
        <a:sx n="100" d="100"/>
        <a:sy n="100" d="100"/>
      </p:scale>
      <p:origin x="0" y="0"/>
    </p:cViewPr>
  </p:notesTextViewPr>
  <p:sorterViewPr>
    <p:cViewPr>
      <p:scale>
        <a:sx n="100" d="100"/>
        <a:sy n="100" d="100"/>
      </p:scale>
      <p:origin x="0" y="96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FB325D-2729-4B6A-9A6D-782C6E77C91B}" type="datetimeFigureOut">
              <a:rPr lang="en-IN" smtClean="0"/>
              <a:pPr/>
              <a:t>24-10-2022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EB3A88-1D7B-4039-8158-2DB327FDC471}" type="slidenum">
              <a:rPr lang="en-IN" smtClean="0"/>
              <a:pPr/>
              <a:t>‹#›</a:t>
            </a:fld>
            <a:endParaRPr lang="en-IN"/>
          </a:p>
        </p:txBody>
      </p:sp>
    </p:spTree>
    <p:extLst>
      <p:ext uri="{BB962C8B-B14F-4D97-AF65-F5344CB8AC3E}">
        <p14:creationId xmlns:p14="http://schemas.microsoft.com/office/powerpoint/2010/main" val="1993358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4EB3A88-1D7B-4039-8158-2DB327FDC471}" type="slidenum">
              <a:rPr lang="en-IN" smtClean="0"/>
              <a:pPr/>
              <a:t>1</a:t>
            </a:fld>
            <a:endParaRPr lang="en-IN"/>
          </a:p>
        </p:txBody>
      </p:sp>
    </p:spTree>
    <p:extLst>
      <p:ext uri="{BB962C8B-B14F-4D97-AF65-F5344CB8AC3E}">
        <p14:creationId xmlns:p14="http://schemas.microsoft.com/office/powerpoint/2010/main" val="798286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4EB3A88-1D7B-4039-8158-2DB327FDC471}" type="slidenum">
              <a:rPr lang="en-IN" smtClean="0"/>
              <a:pPr/>
              <a:t>10</a:t>
            </a:fld>
            <a:endParaRPr lang="en-IN"/>
          </a:p>
        </p:txBody>
      </p:sp>
    </p:spTree>
    <p:extLst>
      <p:ext uri="{BB962C8B-B14F-4D97-AF65-F5344CB8AC3E}">
        <p14:creationId xmlns:p14="http://schemas.microsoft.com/office/powerpoint/2010/main" val="4145820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4EB3A88-1D7B-4039-8158-2DB327FDC471}" type="slidenum">
              <a:rPr lang="en-IN" smtClean="0"/>
              <a:pPr/>
              <a:t>11</a:t>
            </a:fld>
            <a:endParaRPr lang="en-IN"/>
          </a:p>
        </p:txBody>
      </p:sp>
    </p:spTree>
    <p:extLst>
      <p:ext uri="{BB962C8B-B14F-4D97-AF65-F5344CB8AC3E}">
        <p14:creationId xmlns:p14="http://schemas.microsoft.com/office/powerpoint/2010/main" val="1428918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4EB3A88-1D7B-4039-8158-2DB327FDC471}" type="slidenum">
              <a:rPr lang="en-IN" smtClean="0"/>
              <a:pPr/>
              <a:t>12</a:t>
            </a:fld>
            <a:endParaRPr lang="en-IN"/>
          </a:p>
        </p:txBody>
      </p:sp>
    </p:spTree>
    <p:extLst>
      <p:ext uri="{BB962C8B-B14F-4D97-AF65-F5344CB8AC3E}">
        <p14:creationId xmlns:p14="http://schemas.microsoft.com/office/powerpoint/2010/main" val="2416007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13</a:t>
            </a:fld>
            <a:endParaRPr lang="en-IN">
              <a:solidFill>
                <a:prstClr val="black"/>
              </a:solidFill>
            </a:endParaRPr>
          </a:p>
        </p:txBody>
      </p:sp>
    </p:spTree>
    <p:extLst>
      <p:ext uri="{BB962C8B-B14F-4D97-AF65-F5344CB8AC3E}">
        <p14:creationId xmlns:p14="http://schemas.microsoft.com/office/powerpoint/2010/main" val="406687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4EB3A88-1D7B-4039-8158-2DB327FDC471}" type="slidenum">
              <a:rPr lang="en-IN" smtClean="0"/>
              <a:pPr/>
              <a:t>2</a:t>
            </a:fld>
            <a:endParaRPr lang="en-IN"/>
          </a:p>
        </p:txBody>
      </p:sp>
    </p:spTree>
    <p:extLst>
      <p:ext uri="{BB962C8B-B14F-4D97-AF65-F5344CB8AC3E}">
        <p14:creationId xmlns:p14="http://schemas.microsoft.com/office/powerpoint/2010/main" val="256871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4EB3A88-1D7B-4039-8158-2DB327FDC471}" type="slidenum">
              <a:rPr lang="en-IN" smtClean="0"/>
              <a:pPr/>
              <a:t>3</a:t>
            </a:fld>
            <a:endParaRPr lang="en-IN"/>
          </a:p>
        </p:txBody>
      </p:sp>
    </p:spTree>
    <p:extLst>
      <p:ext uri="{BB962C8B-B14F-4D97-AF65-F5344CB8AC3E}">
        <p14:creationId xmlns:p14="http://schemas.microsoft.com/office/powerpoint/2010/main" val="3483718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4EB3A88-1D7B-4039-8158-2DB327FDC471}" type="slidenum">
              <a:rPr lang="en-IN" smtClean="0"/>
              <a:pPr/>
              <a:t>4</a:t>
            </a:fld>
            <a:endParaRPr lang="en-IN"/>
          </a:p>
        </p:txBody>
      </p:sp>
    </p:spTree>
    <p:extLst>
      <p:ext uri="{BB962C8B-B14F-4D97-AF65-F5344CB8AC3E}">
        <p14:creationId xmlns:p14="http://schemas.microsoft.com/office/powerpoint/2010/main" val="3507566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4EB3A88-1D7B-4039-8158-2DB327FDC471}" type="slidenum">
              <a:rPr lang="en-IN" smtClean="0"/>
              <a:pPr/>
              <a:t>5</a:t>
            </a:fld>
            <a:endParaRPr lang="en-IN"/>
          </a:p>
        </p:txBody>
      </p:sp>
    </p:spTree>
    <p:extLst>
      <p:ext uri="{BB962C8B-B14F-4D97-AF65-F5344CB8AC3E}">
        <p14:creationId xmlns:p14="http://schemas.microsoft.com/office/powerpoint/2010/main" val="1276530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4EB3A88-1D7B-4039-8158-2DB327FDC471}" type="slidenum">
              <a:rPr lang="en-IN" smtClean="0"/>
              <a:pPr/>
              <a:t>6</a:t>
            </a:fld>
            <a:endParaRPr lang="en-IN"/>
          </a:p>
        </p:txBody>
      </p:sp>
    </p:spTree>
    <p:extLst>
      <p:ext uri="{BB962C8B-B14F-4D97-AF65-F5344CB8AC3E}">
        <p14:creationId xmlns:p14="http://schemas.microsoft.com/office/powerpoint/2010/main" val="2987796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4EB3A88-1D7B-4039-8158-2DB327FDC471}" type="slidenum">
              <a:rPr lang="en-IN" smtClean="0"/>
              <a:pPr/>
              <a:t>7</a:t>
            </a:fld>
            <a:endParaRPr lang="en-IN"/>
          </a:p>
        </p:txBody>
      </p:sp>
    </p:spTree>
    <p:extLst>
      <p:ext uri="{BB962C8B-B14F-4D97-AF65-F5344CB8AC3E}">
        <p14:creationId xmlns:p14="http://schemas.microsoft.com/office/powerpoint/2010/main" val="4206181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4EB3A88-1D7B-4039-8158-2DB327FDC471}" type="slidenum">
              <a:rPr lang="en-IN" smtClean="0"/>
              <a:pPr/>
              <a:t>8</a:t>
            </a:fld>
            <a:endParaRPr lang="en-IN"/>
          </a:p>
        </p:txBody>
      </p:sp>
    </p:spTree>
    <p:extLst>
      <p:ext uri="{BB962C8B-B14F-4D97-AF65-F5344CB8AC3E}">
        <p14:creationId xmlns:p14="http://schemas.microsoft.com/office/powerpoint/2010/main" val="3998122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4EB3A88-1D7B-4039-8158-2DB327FDC471}" type="slidenum">
              <a:rPr lang="en-IN" smtClean="0"/>
              <a:pPr/>
              <a:t>9</a:t>
            </a:fld>
            <a:endParaRPr lang="en-IN"/>
          </a:p>
        </p:txBody>
      </p:sp>
    </p:spTree>
    <p:extLst>
      <p:ext uri="{BB962C8B-B14F-4D97-AF65-F5344CB8AC3E}">
        <p14:creationId xmlns:p14="http://schemas.microsoft.com/office/powerpoint/2010/main" val="2700307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6E69B7E1-8E24-453E-A06B-0B5F0E4709C0}" type="datetimeFigureOut">
              <a:rPr lang="en-IN" smtClean="0"/>
              <a:pPr/>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5F96859-6671-4C38-924F-09A4FFFF9961}"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E69B7E1-8E24-453E-A06B-0B5F0E4709C0}" type="datetimeFigureOut">
              <a:rPr lang="en-IN" smtClean="0"/>
              <a:pPr/>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5F96859-6671-4C38-924F-09A4FFFF9961}"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E69B7E1-8E24-453E-A06B-0B5F0E4709C0}" type="datetimeFigureOut">
              <a:rPr lang="en-IN" smtClean="0"/>
              <a:pPr/>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5F96859-6671-4C38-924F-09A4FFFF9961}"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E69B7E1-8E24-453E-A06B-0B5F0E4709C0}" type="datetimeFigureOut">
              <a:rPr lang="en-IN" smtClean="0"/>
              <a:pPr/>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5F96859-6671-4C38-924F-09A4FFFF9961}"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69B7E1-8E24-453E-A06B-0B5F0E4709C0}" type="datetimeFigureOut">
              <a:rPr lang="en-IN" smtClean="0"/>
              <a:pPr/>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5F96859-6671-4C38-924F-09A4FFFF9961}"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6E69B7E1-8E24-453E-A06B-0B5F0E4709C0}" type="datetimeFigureOut">
              <a:rPr lang="en-IN" smtClean="0"/>
              <a:pPr/>
              <a:t>24-10-2022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5F96859-6671-4C38-924F-09A4FFFF9961}"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6E69B7E1-8E24-453E-A06B-0B5F0E4709C0}" type="datetimeFigureOut">
              <a:rPr lang="en-IN" smtClean="0"/>
              <a:pPr/>
              <a:t>24-10-2022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75F96859-6671-4C38-924F-09A4FFFF9961}"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6E69B7E1-8E24-453E-A06B-0B5F0E4709C0}" type="datetimeFigureOut">
              <a:rPr lang="en-IN" smtClean="0"/>
              <a:pPr/>
              <a:t>24-10-2022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75F96859-6671-4C38-924F-09A4FFFF9961}"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9B7E1-8E24-453E-A06B-0B5F0E4709C0}" type="datetimeFigureOut">
              <a:rPr lang="en-IN" smtClean="0"/>
              <a:pPr/>
              <a:t>24-10-2022</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75F96859-6671-4C38-924F-09A4FFFF9961}"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69B7E1-8E24-453E-A06B-0B5F0E4709C0}" type="datetimeFigureOut">
              <a:rPr lang="en-IN" smtClean="0"/>
              <a:pPr/>
              <a:t>24-10-2022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5F96859-6671-4C38-924F-09A4FFFF9961}"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69B7E1-8E24-453E-A06B-0B5F0E4709C0}" type="datetimeFigureOut">
              <a:rPr lang="en-IN" smtClean="0"/>
              <a:pPr/>
              <a:t>24-10-2022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5F96859-6671-4C38-924F-09A4FFFF9961}"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3"/>
            </p:custDataLst>
            <p:extLst>
              <p:ext uri="{D42A27DB-BD31-4B8C-83A1-F6EECF244321}">
                <p14:modId xmlns:p14="http://schemas.microsoft.com/office/powerpoint/2010/main" val="11338648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360" imgH="360" progId="">
                  <p:embed/>
                </p:oleObj>
              </mc:Choice>
              <mc:Fallback>
                <p:oleObj name="think-cell Slide" r:id="rId14" imgW="360" imgH="360" progId="">
                  <p:embed/>
                  <p:pic>
                    <p:nvPicPr>
                      <p:cNvPr id="0" name="Picture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9B7E1-8E24-453E-A06B-0B5F0E4709C0}" type="datetimeFigureOut">
              <a:rPr lang="en-IN" smtClean="0"/>
              <a:pPr/>
              <a:t>24-10-2022</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96859-6671-4C38-924F-09A4FFFF9961}"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29.jpeg"/><Relationship Id="rId5" Type="http://schemas.openxmlformats.org/officeDocument/2006/relationships/image" Target="../media/image9.jpe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9.jpeg"/><Relationship Id="rId5" Type="http://schemas.openxmlformats.org/officeDocument/2006/relationships/image" Target="../media/image31.pn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33.jpeg"/><Relationship Id="rId5" Type="http://schemas.openxmlformats.org/officeDocument/2006/relationships/slide" Target="slide1.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3.xml"/><Relationship Id="rId7"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4.jpeg"/><Relationship Id="rId5" Type="http://schemas.openxmlformats.org/officeDocument/2006/relationships/image" Target="../media/image9.jpeg"/><Relationship Id="rId4" Type="http://schemas.openxmlformats.org/officeDocument/2006/relationships/image" Target="../media/image13.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8.jpeg"/><Relationship Id="rId5" Type="http://schemas.openxmlformats.org/officeDocument/2006/relationships/image" Target="../media/image9.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0.jpeg"/><Relationship Id="rId5" Type="http://schemas.openxmlformats.org/officeDocument/2006/relationships/image" Target="../media/image9.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1.jpeg"/><Relationship Id="rId5" Type="http://schemas.openxmlformats.org/officeDocument/2006/relationships/image" Target="../media/image9.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3.jpeg"/><Relationship Id="rId5" Type="http://schemas.openxmlformats.org/officeDocument/2006/relationships/image" Target="../media/image9.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image" Target="../media/image24.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6.jpeg"/><Relationship Id="rId5" Type="http://schemas.openxmlformats.org/officeDocument/2006/relationships/image" Target="../media/image9.jpe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475656" cy="6858000"/>
          </a:xfrm>
        </p:grpSpPr>
        <p:pic>
          <p:nvPicPr>
            <p:cNvPr id="9" name="Picture 8" descr="19930958_xl.jpg"/>
            <p:cNvPicPr>
              <a:picLocks noChangeAspect="1"/>
            </p:cNvPicPr>
            <p:nvPr/>
          </p:nvPicPr>
          <p:blipFill>
            <a:blip r:embed="rId4" cstate="print"/>
            <a:srcRect/>
            <a:stretch>
              <a:fillRect/>
            </a:stretch>
          </p:blipFill>
          <p:spPr>
            <a:xfrm>
              <a:off x="0" y="0"/>
              <a:ext cx="765448" cy="6858000"/>
            </a:xfrm>
            <a:prstGeom prst="rect">
              <a:avLst/>
            </a:prstGeom>
          </p:spPr>
        </p:pic>
        <p:pic>
          <p:nvPicPr>
            <p:cNvPr id="10" name="Picture 9" descr="19930958_xl.jpg"/>
            <p:cNvPicPr>
              <a:picLocks noChangeAspect="1"/>
            </p:cNvPicPr>
            <p:nvPr/>
          </p:nvPicPr>
          <p:blipFill>
            <a:blip r:embed="rId4" cstate="print"/>
            <a:srcRect/>
            <a:stretch>
              <a:fillRect/>
            </a:stretch>
          </p:blipFill>
          <p:spPr>
            <a:xfrm flipH="1">
              <a:off x="710208" y="0"/>
              <a:ext cx="765448" cy="6858000"/>
            </a:xfrm>
            <a:prstGeom prst="rect">
              <a:avLst/>
            </a:prstGeom>
          </p:spPr>
        </p:pic>
      </p:grpSp>
      <p:pic>
        <p:nvPicPr>
          <p:cNvPr id="26" name="Picture 25" descr="19930958_xl.jpg"/>
          <p:cNvPicPr>
            <a:picLocks noChangeAspect="1"/>
          </p:cNvPicPr>
          <p:nvPr/>
        </p:nvPicPr>
        <p:blipFill>
          <a:blip r:embed="rId5" cstate="email"/>
          <a:srcRect/>
          <a:stretch>
            <a:fillRect/>
          </a:stretch>
        </p:blipFill>
        <p:spPr>
          <a:xfrm>
            <a:off x="2699792" y="116632"/>
            <a:ext cx="6264696" cy="6597352"/>
          </a:xfrm>
          <a:prstGeom prst="rect">
            <a:avLst/>
          </a:prstGeom>
        </p:spPr>
      </p:pic>
      <p:pic>
        <p:nvPicPr>
          <p:cNvPr id="27" name="Picture 26" descr="2.jpg"/>
          <p:cNvPicPr>
            <a:picLocks noChangeAspect="1"/>
          </p:cNvPicPr>
          <p:nvPr/>
        </p:nvPicPr>
        <p:blipFill>
          <a:blip r:embed="rId6" cstate="email"/>
          <a:srcRect/>
          <a:stretch>
            <a:fillRect/>
          </a:stretch>
        </p:blipFill>
        <p:spPr>
          <a:xfrm>
            <a:off x="2699792" y="116632"/>
            <a:ext cx="6264696" cy="6624000"/>
          </a:xfrm>
          <a:prstGeom prst="rect">
            <a:avLst/>
          </a:prstGeom>
        </p:spPr>
      </p:pic>
      <p:pic>
        <p:nvPicPr>
          <p:cNvPr id="28" name="Picture 27" descr="4.jpg"/>
          <p:cNvPicPr>
            <a:picLocks noChangeAspect="1"/>
          </p:cNvPicPr>
          <p:nvPr/>
        </p:nvPicPr>
        <p:blipFill>
          <a:blip r:embed="rId7" cstate="email"/>
          <a:srcRect/>
          <a:stretch>
            <a:fillRect/>
          </a:stretch>
        </p:blipFill>
        <p:spPr>
          <a:xfrm>
            <a:off x="2699792" y="116632"/>
            <a:ext cx="6298167" cy="6624000"/>
          </a:xfrm>
          <a:prstGeom prst="rect">
            <a:avLst/>
          </a:prstGeom>
        </p:spPr>
      </p:pic>
      <p:pic>
        <p:nvPicPr>
          <p:cNvPr id="29" name="Picture 28" descr="6.jpg"/>
          <p:cNvPicPr>
            <a:picLocks noChangeAspect="1"/>
          </p:cNvPicPr>
          <p:nvPr/>
        </p:nvPicPr>
        <p:blipFill>
          <a:blip r:embed="rId8" cstate="email"/>
          <a:srcRect/>
          <a:stretch>
            <a:fillRect/>
          </a:stretch>
        </p:blipFill>
        <p:spPr>
          <a:xfrm>
            <a:off x="2699792" y="116632"/>
            <a:ext cx="6270886" cy="6588000"/>
          </a:xfrm>
          <a:prstGeom prst="rect">
            <a:avLst/>
          </a:prstGeom>
        </p:spPr>
      </p:pic>
      <p:pic>
        <p:nvPicPr>
          <p:cNvPr id="30" name="Picture 29" descr="8.jpg"/>
          <p:cNvPicPr>
            <a:picLocks noChangeAspect="1"/>
          </p:cNvPicPr>
          <p:nvPr/>
        </p:nvPicPr>
        <p:blipFill>
          <a:blip r:embed="rId9" cstate="email"/>
          <a:srcRect/>
          <a:stretch>
            <a:fillRect/>
          </a:stretch>
        </p:blipFill>
        <p:spPr>
          <a:xfrm>
            <a:off x="2699792" y="116632"/>
            <a:ext cx="6265113" cy="6588000"/>
          </a:xfrm>
          <a:prstGeom prst="rect">
            <a:avLst/>
          </a:prstGeom>
        </p:spPr>
      </p:pic>
      <p:pic>
        <p:nvPicPr>
          <p:cNvPr id="31" name="Picture 30" descr="10.jpg"/>
          <p:cNvPicPr>
            <a:picLocks noChangeAspect="1"/>
          </p:cNvPicPr>
          <p:nvPr/>
        </p:nvPicPr>
        <p:blipFill>
          <a:blip r:embed="rId10" cstate="email"/>
          <a:srcRect/>
          <a:stretch>
            <a:fillRect/>
          </a:stretch>
        </p:blipFill>
        <p:spPr>
          <a:xfrm>
            <a:off x="2699792" y="116632"/>
            <a:ext cx="6264696" cy="6624736"/>
          </a:xfrm>
          <a:prstGeom prst="rect">
            <a:avLst/>
          </a:prstGeom>
        </p:spPr>
      </p:pic>
      <p:grpSp>
        <p:nvGrpSpPr>
          <p:cNvPr id="22" name="Group 21"/>
          <p:cNvGrpSpPr/>
          <p:nvPr/>
        </p:nvGrpSpPr>
        <p:grpSpPr>
          <a:xfrm>
            <a:off x="-252536" y="-46358"/>
            <a:ext cx="4162970" cy="5896019"/>
            <a:chOff x="2281238" y="1531829"/>
            <a:chExt cx="1325562" cy="2535346"/>
          </a:xfrm>
        </p:grpSpPr>
        <p:sp>
          <p:nvSpPr>
            <p:cNvPr id="23" name="Oval 22"/>
            <p:cNvSpPr>
              <a:spLocks noChangeArrowheads="1"/>
            </p:cNvSpPr>
            <p:nvPr/>
          </p:nvSpPr>
          <p:spPr bwMode="auto">
            <a:xfrm flipH="1">
              <a:off x="2281238" y="3829050"/>
              <a:ext cx="1325562" cy="238125"/>
            </a:xfrm>
            <a:prstGeom prst="ellipse">
              <a:avLst/>
            </a:prstGeom>
            <a:gradFill rotWithShape="1">
              <a:gsLst>
                <a:gs pos="0">
                  <a:srgbClr val="0D0D0D">
                    <a:alpha val="70000"/>
                  </a:srgbClr>
                </a:gs>
                <a:gs pos="100000">
                  <a:srgbClr val="9BC1FF">
                    <a:alpha val="0"/>
                  </a:srgbClr>
                </a:gs>
              </a:gsLst>
              <a:path path="shape">
                <a:fillToRect l="50000" t="50000" r="50000" b="50000"/>
              </a:path>
            </a:gradFill>
            <a:ln>
              <a:noFill/>
            </a:ln>
            <a:effectLst>
              <a:outerShdw blurRad="63500" dist="23000" dir="5400000" rotWithShape="0">
                <a:srgbClr val="000000">
                  <a:alpha val="29000"/>
                </a:srgbClr>
              </a:outerShdw>
            </a:effectLst>
          </p:spPr>
          <p:txBody>
            <a:bodyPr anchor="ctr"/>
            <a:lstStyle/>
            <a:p>
              <a:pPr algn="ctr">
                <a:defRPr/>
              </a:pPr>
              <a:endParaRPr lang="en-US" dirty="0">
                <a:solidFill>
                  <a:srgbClr val="FFFFFF"/>
                </a:solidFill>
                <a:latin typeface="Calibri" charset="0"/>
              </a:endParaRPr>
            </a:p>
          </p:txBody>
        </p:sp>
        <p:grpSp>
          <p:nvGrpSpPr>
            <p:cNvPr id="24" name="Group 28"/>
            <p:cNvGrpSpPr>
              <a:grpSpLocks/>
            </p:cNvGrpSpPr>
            <p:nvPr/>
          </p:nvGrpSpPr>
          <p:grpSpPr bwMode="auto">
            <a:xfrm>
              <a:off x="2486222" y="2060254"/>
              <a:ext cx="923957" cy="1937860"/>
              <a:chOff x="7551987" y="3854419"/>
              <a:chExt cx="1075890" cy="2255713"/>
            </a:xfrm>
          </p:grpSpPr>
          <p:sp>
            <p:nvSpPr>
              <p:cNvPr id="37" name="Round Same Side Corner Rectangle 26"/>
              <p:cNvSpPr>
                <a:spLocks noChangeArrowheads="1"/>
              </p:cNvSpPr>
              <p:nvPr/>
            </p:nvSpPr>
            <p:spPr bwMode="auto">
              <a:xfrm rot="21023544">
                <a:off x="7551987" y="3854419"/>
                <a:ext cx="1075890" cy="2255713"/>
              </a:xfrm>
              <a:custGeom>
                <a:avLst/>
                <a:gdLst>
                  <a:gd name="T0" fmla="*/ 1035185 w 1035640"/>
                  <a:gd name="T1" fmla="*/ 1085633 h 2171785"/>
                  <a:gd name="T2" fmla="*/ 517593 w 1035640"/>
                  <a:gd name="T3" fmla="*/ 2171265 h 2171785"/>
                  <a:gd name="T4" fmla="*/ 0 w 1035640"/>
                  <a:gd name="T5" fmla="*/ 1085633 h 2171785"/>
                  <a:gd name="T6" fmla="*/ 517593 w 1035640"/>
                  <a:gd name="T7" fmla="*/ 0 h 2171785"/>
                  <a:gd name="T8" fmla="*/ 0 60000 65536"/>
                  <a:gd name="T9" fmla="*/ 0 60000 65536"/>
                  <a:gd name="T10" fmla="*/ 0 60000 65536"/>
                  <a:gd name="T11" fmla="*/ 0 60000 65536"/>
                  <a:gd name="T12" fmla="*/ 151664 w 1035640"/>
                  <a:gd name="T13" fmla="*/ 151664 h 2171785"/>
                  <a:gd name="T14" fmla="*/ 883976 w 1035640"/>
                  <a:gd name="T15" fmla="*/ 2171785 h 2171785"/>
                </a:gdLst>
                <a:ahLst/>
                <a:cxnLst>
                  <a:cxn ang="T8">
                    <a:pos x="T0" y="T1"/>
                  </a:cxn>
                  <a:cxn ang="T9">
                    <a:pos x="T2" y="T3"/>
                  </a:cxn>
                  <a:cxn ang="T10">
                    <a:pos x="T4" y="T5"/>
                  </a:cxn>
                  <a:cxn ang="T11">
                    <a:pos x="T6" y="T7"/>
                  </a:cxn>
                </a:cxnLst>
                <a:rect l="T12" t="T13" r="T14" b="T15"/>
                <a:pathLst>
                  <a:path w="1035640" h="2171785">
                    <a:moveTo>
                      <a:pt x="517820" y="0"/>
                    </a:moveTo>
                    <a:lnTo>
                      <a:pt x="517820" y="0"/>
                    </a:lnTo>
                    <a:lnTo>
                      <a:pt x="517819" y="0"/>
                    </a:lnTo>
                    <a:cubicBezTo>
                      <a:pt x="803804" y="0"/>
                      <a:pt x="1035640" y="231835"/>
                      <a:pt x="1035640" y="517820"/>
                    </a:cubicBezTo>
                    <a:lnTo>
                      <a:pt x="1035640" y="2171785"/>
                    </a:lnTo>
                    <a:lnTo>
                      <a:pt x="0" y="2171785"/>
                    </a:lnTo>
                    <a:lnTo>
                      <a:pt x="0" y="517820"/>
                    </a:lnTo>
                    <a:cubicBezTo>
                      <a:pt x="0" y="231835"/>
                      <a:pt x="231835" y="0"/>
                      <a:pt x="517819" y="0"/>
                    </a:cubicBezTo>
                    <a:lnTo>
                      <a:pt x="517820" y="0"/>
                    </a:lnTo>
                    <a:close/>
                  </a:path>
                </a:pathLst>
              </a:custGeom>
              <a:solidFill>
                <a:srgbClr val="F60064"/>
              </a:solidFill>
              <a:ln w="9525">
                <a:noFill/>
                <a:miter lim="800000"/>
                <a:headEnd/>
                <a:tailEnd/>
              </a:ln>
              <a:effectLst>
                <a:outerShdw dist="23000" dir="5400000" rotWithShape="0">
                  <a:srgbClr val="808080">
                    <a:alpha val="34998"/>
                  </a:srgbClr>
                </a:outerShdw>
              </a:effectLst>
            </p:spPr>
            <p:txBody>
              <a:bodyPr anchor="ctr"/>
              <a:lstStyle/>
              <a:p>
                <a:endParaRPr lang="en-IN" dirty="0"/>
              </a:p>
            </p:txBody>
          </p:sp>
          <p:sp>
            <p:nvSpPr>
              <p:cNvPr id="38" name="Oval 37"/>
              <p:cNvSpPr/>
              <p:nvPr/>
            </p:nvSpPr>
            <p:spPr>
              <a:xfrm>
                <a:off x="7812360" y="4005064"/>
                <a:ext cx="216024" cy="216024"/>
              </a:xfrm>
              <a:prstGeom prst="ellipse">
                <a:avLst/>
              </a:prstGeom>
              <a:solidFill>
                <a:schemeClr val="bg1">
                  <a:lumMod val="75000"/>
                </a:schemeClr>
              </a:solidFill>
              <a:ln>
                <a:solidFill>
                  <a:schemeClr val="bg1">
                    <a:lumMod val="85000"/>
                  </a:schemeClr>
                </a:solidFill>
              </a:ln>
              <a:effectLst>
                <a:innerShdw blurRad="28575" dist="254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grpSp>
        <p:grpSp>
          <p:nvGrpSpPr>
            <p:cNvPr id="25" name="Group 19"/>
            <p:cNvGrpSpPr>
              <a:grpSpLocks/>
            </p:cNvGrpSpPr>
            <p:nvPr/>
          </p:nvGrpSpPr>
          <p:grpSpPr bwMode="auto">
            <a:xfrm rot="860133">
              <a:off x="2398763" y="2054451"/>
              <a:ext cx="890587" cy="1863725"/>
              <a:chOff x="7684177" y="3825043"/>
              <a:chExt cx="1037032" cy="2169418"/>
            </a:xfrm>
          </p:grpSpPr>
          <p:sp>
            <p:nvSpPr>
              <p:cNvPr id="35" name="Round Same Side Corner Rectangle 23"/>
              <p:cNvSpPr>
                <a:spLocks noChangeArrowheads="1"/>
              </p:cNvSpPr>
              <p:nvPr/>
            </p:nvSpPr>
            <p:spPr bwMode="auto">
              <a:xfrm rot="20531343">
                <a:off x="7684177" y="3825043"/>
                <a:ext cx="1037032" cy="2169418"/>
              </a:xfrm>
              <a:custGeom>
                <a:avLst/>
                <a:gdLst>
                  <a:gd name="T0" fmla="*/ 1037229 w 1037229"/>
                  <a:gd name="T1" fmla="*/ 1085099 h 2170197"/>
                  <a:gd name="T2" fmla="*/ 518615 w 1037229"/>
                  <a:gd name="T3" fmla="*/ 2170197 h 2170197"/>
                  <a:gd name="T4" fmla="*/ 0 w 1037229"/>
                  <a:gd name="T5" fmla="*/ 1085099 h 2170197"/>
                  <a:gd name="T6" fmla="*/ 518615 w 1037229"/>
                  <a:gd name="T7" fmla="*/ 0 h 2170197"/>
                  <a:gd name="T8" fmla="*/ 0 60000 65536"/>
                  <a:gd name="T9" fmla="*/ 1 60000 65536"/>
                  <a:gd name="T10" fmla="*/ 2 60000 65536"/>
                  <a:gd name="T11" fmla="*/ 3 60000 65536"/>
                  <a:gd name="T12" fmla="*/ 151897 w 1037229"/>
                  <a:gd name="T13" fmla="*/ 151897 h 2170197"/>
                  <a:gd name="T14" fmla="*/ 885332 w 1037229"/>
                  <a:gd name="T15" fmla="*/ 2170197 h 2170197"/>
                </a:gdLst>
                <a:ahLst/>
                <a:cxnLst>
                  <a:cxn ang="T8">
                    <a:pos x="T0" y="T1"/>
                  </a:cxn>
                  <a:cxn ang="T9">
                    <a:pos x="T2" y="T3"/>
                  </a:cxn>
                  <a:cxn ang="T10">
                    <a:pos x="T4" y="T5"/>
                  </a:cxn>
                  <a:cxn ang="T11">
                    <a:pos x="T6" y="T7"/>
                  </a:cxn>
                </a:cxnLst>
                <a:rect l="T12" t="T13" r="T14" b="T15"/>
                <a:pathLst>
                  <a:path w="1037229" h="2170197">
                    <a:moveTo>
                      <a:pt x="518615" y="0"/>
                    </a:moveTo>
                    <a:lnTo>
                      <a:pt x="518615" y="0"/>
                    </a:lnTo>
                    <a:lnTo>
                      <a:pt x="518614" y="0"/>
                    </a:lnTo>
                    <a:cubicBezTo>
                      <a:pt x="805038" y="0"/>
                      <a:pt x="1037230" y="232191"/>
                      <a:pt x="1037230" y="518615"/>
                    </a:cubicBezTo>
                    <a:lnTo>
                      <a:pt x="1037229" y="2170197"/>
                    </a:lnTo>
                    <a:lnTo>
                      <a:pt x="0" y="2170197"/>
                    </a:lnTo>
                    <a:lnTo>
                      <a:pt x="0" y="518615"/>
                    </a:lnTo>
                    <a:cubicBezTo>
                      <a:pt x="0" y="232191"/>
                      <a:pt x="232191" y="0"/>
                      <a:pt x="518614" y="0"/>
                    </a:cubicBezTo>
                    <a:close/>
                  </a:path>
                </a:pathLst>
              </a:custGeom>
              <a:gradFill rotWithShape="1">
                <a:gsLst>
                  <a:gs pos="0">
                    <a:srgbClr val="D3B5E9"/>
                  </a:gs>
                  <a:gs pos="80000">
                    <a:schemeClr val="bg1"/>
                  </a:gs>
                  <a:gs pos="100000">
                    <a:srgbClr val="D9D9D9"/>
                  </a:gs>
                </a:gsLst>
                <a:lin ang="19860000"/>
              </a:gradFill>
              <a:ln w="9525">
                <a:solidFill>
                  <a:srgbClr val="7030A0"/>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Calibri" charset="0"/>
                </a:endParaRPr>
              </a:p>
            </p:txBody>
          </p:sp>
          <p:sp>
            <p:nvSpPr>
              <p:cNvPr id="36" name="Oval 35"/>
              <p:cNvSpPr/>
              <p:nvPr/>
            </p:nvSpPr>
            <p:spPr>
              <a:xfrm>
                <a:off x="7856268" y="3989972"/>
                <a:ext cx="216024" cy="216024"/>
              </a:xfrm>
              <a:prstGeom prst="ellipse">
                <a:avLst/>
              </a:prstGeom>
              <a:solidFill>
                <a:schemeClr val="bg1">
                  <a:lumMod val="75000"/>
                </a:schemeClr>
              </a:solidFill>
              <a:ln>
                <a:solidFill>
                  <a:schemeClr val="bg1">
                    <a:lumMod val="85000"/>
                  </a:schemeClr>
                </a:solidFill>
              </a:ln>
              <a:effectLst>
                <a:innerShdw blurRad="28575" dist="254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grpSp>
        <p:sp>
          <p:nvSpPr>
            <p:cNvPr id="32" name="TextBox 31"/>
            <p:cNvSpPr txBox="1"/>
            <p:nvPr/>
          </p:nvSpPr>
          <p:spPr bwMode="auto">
            <a:xfrm rot="20632622">
              <a:off x="2423589" y="2674416"/>
              <a:ext cx="1033606" cy="913194"/>
            </a:xfrm>
            <a:prstGeom prst="rect">
              <a:avLst/>
            </a:prstGeom>
            <a:noFill/>
          </p:spPr>
          <p:txBody>
            <a:bodyPr wrap="square">
              <a:spAutoFit/>
            </a:bodyPr>
            <a:lstStyle/>
            <a:p>
              <a:pPr fontAlgn="auto">
                <a:spcBef>
                  <a:spcPts val="0"/>
                </a:spcBef>
                <a:spcAft>
                  <a:spcPts val="0"/>
                </a:spcAft>
                <a:defRPr/>
              </a:pPr>
              <a:r>
                <a:rPr lang="nb-NO" sz="6600" dirty="0">
                  <a:solidFill>
                    <a:srgbClr val="DE005A"/>
                  </a:solidFill>
                  <a:effectLst>
                    <a:glow rad="101600">
                      <a:schemeClr val="accent4">
                        <a:satMod val="175000"/>
                        <a:alpha val="40000"/>
                      </a:schemeClr>
                    </a:glow>
                  </a:effectLst>
                  <a:latin typeface="Mistral" pitchFamily="66" charset="0"/>
                </a:rPr>
                <a:t>Consumer</a:t>
              </a:r>
            </a:p>
            <a:p>
              <a:pPr fontAlgn="auto">
                <a:spcBef>
                  <a:spcPts val="0"/>
                </a:spcBef>
                <a:spcAft>
                  <a:spcPts val="0"/>
                </a:spcAft>
                <a:defRPr/>
              </a:pPr>
              <a:r>
                <a:rPr lang="nb-NO" sz="6600" dirty="0">
                  <a:solidFill>
                    <a:srgbClr val="DE005A"/>
                  </a:solidFill>
                  <a:effectLst>
                    <a:glow rad="101600">
                      <a:schemeClr val="accent4">
                        <a:satMod val="175000"/>
                        <a:alpha val="40000"/>
                      </a:schemeClr>
                    </a:glow>
                  </a:effectLst>
                  <a:latin typeface="Mistral" pitchFamily="66" charset="0"/>
                </a:rPr>
                <a:t>Behavior</a:t>
              </a:r>
            </a:p>
          </p:txBody>
        </p:sp>
        <p:sp>
          <p:nvSpPr>
            <p:cNvPr id="33" name="Arc 29"/>
            <p:cNvSpPr>
              <a:spLocks noChangeArrowheads="1"/>
            </p:cNvSpPr>
            <p:nvPr/>
          </p:nvSpPr>
          <p:spPr bwMode="auto">
            <a:xfrm rot="21133282" flipH="1">
              <a:off x="2771022" y="1531829"/>
              <a:ext cx="663575" cy="1494341"/>
            </a:xfrm>
            <a:custGeom>
              <a:avLst/>
              <a:gdLst>
                <a:gd name="T0" fmla="*/ 331728 w 662832"/>
                <a:gd name="T1" fmla="*/ 0 h 1674809"/>
                <a:gd name="T2" fmla="*/ 331728 w 662832"/>
                <a:gd name="T3" fmla="*/ 837401 h 1674809"/>
                <a:gd name="T4" fmla="*/ 659838 w 662832"/>
                <a:gd name="T5" fmla="*/ 714069 h 1674809"/>
                <a:gd name="T6" fmla="*/ 0 60000 65536"/>
                <a:gd name="T7" fmla="*/ 0 60000 65536"/>
                <a:gd name="T8" fmla="*/ 0 60000 65536"/>
                <a:gd name="T9" fmla="*/ 331416 w 662832"/>
                <a:gd name="T10" fmla="*/ 0 h 1674809"/>
                <a:gd name="T11" fmla="*/ 659218 w 662832"/>
                <a:gd name="T12" fmla="*/ 714072 h 1674809"/>
              </a:gdLst>
              <a:ahLst/>
              <a:cxnLst>
                <a:cxn ang="T6">
                  <a:pos x="T0" y="T1"/>
                </a:cxn>
                <a:cxn ang="T7">
                  <a:pos x="T2" y="T3"/>
                </a:cxn>
                <a:cxn ang="T8">
                  <a:pos x="T4" y="T5"/>
                </a:cxn>
              </a:cxnLst>
              <a:rect l="T9" t="T10" r="T11" b="T12"/>
              <a:pathLst>
                <a:path w="662832" h="1674809" stroke="0">
                  <a:moveTo>
                    <a:pt x="331416" y="0"/>
                  </a:moveTo>
                  <a:lnTo>
                    <a:pt x="331415" y="0"/>
                  </a:lnTo>
                  <a:cubicBezTo>
                    <a:pt x="495600" y="0"/>
                    <a:pt x="635037" y="303743"/>
                    <a:pt x="659217" y="714073"/>
                  </a:cubicBezTo>
                  <a:lnTo>
                    <a:pt x="331416" y="837405"/>
                  </a:lnTo>
                  <a:lnTo>
                    <a:pt x="331416" y="0"/>
                  </a:lnTo>
                  <a:close/>
                </a:path>
                <a:path w="662832" h="1674809" fill="none">
                  <a:moveTo>
                    <a:pt x="331416" y="0"/>
                  </a:moveTo>
                  <a:lnTo>
                    <a:pt x="331415" y="0"/>
                  </a:lnTo>
                  <a:cubicBezTo>
                    <a:pt x="495600" y="0"/>
                    <a:pt x="635037" y="303743"/>
                    <a:pt x="659217" y="714073"/>
                  </a:cubicBezTo>
                </a:path>
              </a:pathLst>
            </a:custGeom>
            <a:noFill/>
            <a:ln w="38100">
              <a:solidFill>
                <a:srgbClr val="7030A0"/>
              </a:solidFill>
              <a:miter lim="800000"/>
              <a:headEnd/>
              <a:tailEnd/>
            </a:ln>
            <a:effectLst>
              <a:outerShdw dist="20000" dir="5400000" rotWithShape="0">
                <a:srgbClr val="808080">
                  <a:alpha val="37999"/>
                </a:srgbClr>
              </a:outerShdw>
            </a:effectLst>
          </p:spPr>
          <p:txBody>
            <a:bodyPr anchor="ctr"/>
            <a:lstStyle/>
            <a:p>
              <a:endParaRPr lang="en-IN" dirty="0"/>
            </a:p>
          </p:txBody>
        </p:sp>
        <p:cxnSp>
          <p:nvCxnSpPr>
            <p:cNvPr id="34" name="Straight Connector 31"/>
            <p:cNvCxnSpPr>
              <a:cxnSpLocks noChangeShapeType="1"/>
            </p:cNvCxnSpPr>
            <p:nvPr/>
          </p:nvCxnSpPr>
          <p:spPr bwMode="auto">
            <a:xfrm flipH="1">
              <a:off x="2918942" y="1539988"/>
              <a:ext cx="142747" cy="28575"/>
            </a:xfrm>
            <a:prstGeom prst="line">
              <a:avLst/>
            </a:prstGeom>
            <a:noFill/>
            <a:ln w="25400">
              <a:solidFill>
                <a:srgbClr val="7030A0"/>
              </a:solidFill>
              <a:round/>
              <a:headEnd/>
              <a:tailEnd/>
            </a:ln>
            <a:effectLst>
              <a:outerShdw dist="20000" dir="5400000" rotWithShape="0">
                <a:srgbClr val="808080">
                  <a:alpha val="37999"/>
                </a:srgbClr>
              </a:outerShdw>
            </a:effectLst>
          </p:spPr>
        </p:cxn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3000"/>
                                        <p:tgtEl>
                                          <p:spTgt spid="27"/>
                                        </p:tgtEl>
                                      </p:cBhvr>
                                    </p:animEffect>
                                    <p:set>
                                      <p:cBhvr>
                                        <p:cTn id="7" dur="1" fill="hold">
                                          <p:stCondLst>
                                            <p:cond delay="2999"/>
                                          </p:stCondLst>
                                        </p:cTn>
                                        <p:tgtEl>
                                          <p:spTgt spid="2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3000"/>
                                        <p:tgtEl>
                                          <p:spTgt spid="28"/>
                                        </p:tgtEl>
                                      </p:cBhvr>
                                    </p:animEffect>
                                    <p:set>
                                      <p:cBhvr>
                                        <p:cTn id="10" dur="1" fill="hold">
                                          <p:stCondLst>
                                            <p:cond delay="2999"/>
                                          </p:stCondLst>
                                        </p:cTn>
                                        <p:tgtEl>
                                          <p:spTgt spid="2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3000"/>
                                        <p:tgtEl>
                                          <p:spTgt spid="29"/>
                                        </p:tgtEl>
                                      </p:cBhvr>
                                    </p:animEffect>
                                    <p:set>
                                      <p:cBhvr>
                                        <p:cTn id="13" dur="1" fill="hold">
                                          <p:stCondLst>
                                            <p:cond delay="2999"/>
                                          </p:stCondLst>
                                        </p:cTn>
                                        <p:tgtEl>
                                          <p:spTgt spid="29"/>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3000"/>
                                        <p:tgtEl>
                                          <p:spTgt spid="30"/>
                                        </p:tgtEl>
                                      </p:cBhvr>
                                    </p:animEffect>
                                    <p:set>
                                      <p:cBhvr>
                                        <p:cTn id="16" dur="1" fill="hold">
                                          <p:stCondLst>
                                            <p:cond delay="2999"/>
                                          </p:stCondLst>
                                        </p:cTn>
                                        <p:tgtEl>
                                          <p:spTgt spid="3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3000"/>
                                        <p:tgtEl>
                                          <p:spTgt spid="31"/>
                                        </p:tgtEl>
                                      </p:cBhvr>
                                    </p:animEffect>
                                    <p:set>
                                      <p:cBhvr>
                                        <p:cTn id="19" dur="1" fill="hold">
                                          <p:stCondLst>
                                            <p:cond delay="2999"/>
                                          </p:stCondLst>
                                        </p:cTn>
                                        <p:tgtEl>
                                          <p:spTgt spid="31"/>
                                        </p:tgtEl>
                                        <p:attrNameLst>
                                          <p:attrName>style.visibility</p:attrName>
                                        </p:attrNameLst>
                                      </p:cBhvr>
                                      <p:to>
                                        <p:strVal val="hidden"/>
                                      </p:to>
                                    </p:set>
                                  </p:childTnLst>
                                </p:cTn>
                              </p:par>
                            </p:childTnLst>
                          </p:cTn>
                        </p:par>
                        <p:par>
                          <p:cTn id="20" fill="hold">
                            <p:stCondLst>
                              <p:cond delay="3000"/>
                            </p:stCondLst>
                            <p:childTnLst>
                              <p:par>
                                <p:cTn id="21" presetID="12" presetClass="entr" presetSubtype="1"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lide(fromTop)">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0"/>
            <a:ext cx="9144000" cy="908720"/>
            <a:chOff x="0" y="0"/>
            <a:chExt cx="9144000" cy="908720"/>
          </a:xfrm>
        </p:grpSpPr>
        <p:grpSp>
          <p:nvGrpSpPr>
            <p:cNvPr id="3" name="Group 6"/>
            <p:cNvGrpSpPr/>
            <p:nvPr/>
          </p:nvGrpSpPr>
          <p:grpSpPr>
            <a:xfrm>
              <a:off x="0" y="0"/>
              <a:ext cx="9144000" cy="908720"/>
              <a:chOff x="0" y="0"/>
              <a:chExt cx="1475656" cy="908720"/>
            </a:xfrm>
          </p:grpSpPr>
          <p:pic>
            <p:nvPicPr>
              <p:cNvPr id="9" name="Picture 8" descr="19930958_xl.jpg"/>
              <p:cNvPicPr>
                <a:picLocks noChangeAspect="1"/>
              </p:cNvPicPr>
              <p:nvPr/>
            </p:nvPicPr>
            <p:blipFill>
              <a:blip r:embed="rId4" cstate="print"/>
              <a:srcRect/>
              <a:stretch>
                <a:fillRect/>
              </a:stretch>
            </p:blipFill>
            <p:spPr>
              <a:xfrm>
                <a:off x="0" y="0"/>
                <a:ext cx="765448" cy="908720"/>
              </a:xfrm>
              <a:prstGeom prst="rect">
                <a:avLst/>
              </a:prstGeom>
            </p:spPr>
          </p:pic>
          <p:pic>
            <p:nvPicPr>
              <p:cNvPr id="10" name="Picture 9" descr="19930958_xl.jpg"/>
              <p:cNvPicPr>
                <a:picLocks noChangeAspect="1"/>
              </p:cNvPicPr>
              <p:nvPr/>
            </p:nvPicPr>
            <p:blipFill>
              <a:blip r:embed="rId4" cstate="print"/>
              <a:srcRect/>
              <a:stretch>
                <a:fillRect/>
              </a:stretch>
            </p:blipFill>
            <p:spPr>
              <a:xfrm flipH="1">
                <a:off x="710208" y="0"/>
                <a:ext cx="765448" cy="908720"/>
              </a:xfrm>
              <a:prstGeom prst="rect">
                <a:avLst/>
              </a:prstGeom>
            </p:spPr>
          </p:pic>
        </p:grpSp>
        <p:sp>
          <p:nvSpPr>
            <p:cNvPr id="5" name="Rectangle 4"/>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a:t>Real Life Example</a:t>
              </a:r>
              <a:endParaRPr lang="en-IN" sz="3200" dirty="0"/>
            </a:p>
          </p:txBody>
        </p:sp>
      </p:grpSp>
      <p:grpSp>
        <p:nvGrpSpPr>
          <p:cNvPr id="4" name="Group 11"/>
          <p:cNvGrpSpPr/>
          <p:nvPr/>
        </p:nvGrpSpPr>
        <p:grpSpPr>
          <a:xfrm>
            <a:off x="3528391" y="764704"/>
            <a:ext cx="7020273" cy="6093296"/>
            <a:chOff x="5148065" y="474784"/>
            <a:chExt cx="3345972" cy="2866498"/>
          </a:xfrm>
        </p:grpSpPr>
        <p:pic>
          <p:nvPicPr>
            <p:cNvPr id="8" name="Picture 7" descr="16308614_xl.jpg"/>
            <p:cNvPicPr>
              <a:picLocks noChangeAspect="1"/>
            </p:cNvPicPr>
            <p:nvPr/>
          </p:nvPicPr>
          <p:blipFill>
            <a:blip r:embed="rId5" cstate="email">
              <a:clrChange>
                <a:clrFrom>
                  <a:srgbClr val="FFFFFF"/>
                </a:clrFrom>
                <a:clrTo>
                  <a:srgbClr val="FFFFFF">
                    <a:alpha val="0"/>
                  </a:srgbClr>
                </a:clrTo>
              </a:clrChange>
            </a:blip>
            <a:srcRect/>
            <a:stretch>
              <a:fillRect/>
            </a:stretch>
          </p:blipFill>
          <p:spPr>
            <a:xfrm>
              <a:off x="5148065" y="980728"/>
              <a:ext cx="3345972" cy="2360554"/>
            </a:xfrm>
            <a:prstGeom prst="rect">
              <a:avLst/>
            </a:prstGeom>
          </p:spPr>
        </p:pic>
        <p:pic>
          <p:nvPicPr>
            <p:cNvPr id="1027" name="Picture 3"/>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rot="346048">
              <a:off x="5445371" y="474784"/>
              <a:ext cx="2592288" cy="1748270"/>
            </a:xfrm>
            <a:prstGeom prst="rect">
              <a:avLst/>
            </a:prstGeom>
            <a:noFill/>
            <a:ln w="9525">
              <a:noFill/>
              <a:miter lim="800000"/>
              <a:headEnd/>
              <a:tailEnd/>
            </a:ln>
          </p:spPr>
        </p:pic>
      </p:grpSp>
      <p:sp>
        <p:nvSpPr>
          <p:cNvPr id="13" name="Rounded Rectangle 12"/>
          <p:cNvSpPr/>
          <p:nvPr/>
        </p:nvSpPr>
        <p:spPr>
          <a:xfrm>
            <a:off x="107504" y="1988952"/>
            <a:ext cx="6192688" cy="1008000"/>
          </a:xfrm>
          <a:prstGeom prst="roundRect">
            <a:avLst>
              <a:gd name="adj" fmla="val 3111"/>
            </a:avLst>
          </a:prstGeom>
          <a:solidFill>
            <a:schemeClr val="bg2">
              <a:lumMod val="75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a:solidFill>
                  <a:schemeClr val="tx1"/>
                </a:solidFill>
                <a:effectLst>
                  <a:outerShdw blurRad="38100" dist="38100" dir="2700000" algn="tl">
                    <a:srgbClr val="000000">
                      <a:alpha val="43137"/>
                    </a:srgbClr>
                  </a:outerShdw>
                </a:effectLst>
              </a:rPr>
              <a:t>Mikhail Lipinskii is the Vice President (Sales) at Globus Inc.</a:t>
            </a:r>
          </a:p>
        </p:txBody>
      </p:sp>
      <p:sp>
        <p:nvSpPr>
          <p:cNvPr id="14" name="Rounded Rectangle 13"/>
          <p:cNvSpPr/>
          <p:nvPr/>
        </p:nvSpPr>
        <p:spPr>
          <a:xfrm>
            <a:off x="107504" y="3213088"/>
            <a:ext cx="6192688" cy="1008000"/>
          </a:xfrm>
          <a:prstGeom prst="roundRect">
            <a:avLst>
              <a:gd name="adj" fmla="val 3111"/>
            </a:avLst>
          </a:prstGeom>
          <a:solidFill>
            <a:schemeClr val="accent6">
              <a:lumMod val="60000"/>
              <a:lumOff val="4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a:solidFill>
                  <a:schemeClr val="tx1"/>
                </a:solidFill>
                <a:effectLst>
                  <a:outerShdw blurRad="38100" dist="38100" dir="2700000" algn="tl">
                    <a:srgbClr val="000000">
                      <a:alpha val="43137"/>
                    </a:srgbClr>
                  </a:outerShdw>
                </a:effectLst>
              </a:rPr>
              <a:t>He is a very big fan of electronic gadgets.</a:t>
            </a:r>
          </a:p>
        </p:txBody>
      </p:sp>
      <p:sp>
        <p:nvSpPr>
          <p:cNvPr id="15" name="Rounded Rectangle 14"/>
          <p:cNvSpPr/>
          <p:nvPr/>
        </p:nvSpPr>
        <p:spPr>
          <a:xfrm>
            <a:off x="107504" y="4437224"/>
            <a:ext cx="6192688" cy="1008000"/>
          </a:xfrm>
          <a:prstGeom prst="roundRect">
            <a:avLst>
              <a:gd name="adj" fmla="val 3111"/>
            </a:avLst>
          </a:prstGeom>
          <a:solidFill>
            <a:srgbClr val="FF9999">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a:solidFill>
                  <a:schemeClr val="tx1"/>
                </a:solidFill>
                <a:effectLst>
                  <a:outerShdw blurRad="38100" dist="38100" dir="2700000" algn="tl">
                    <a:srgbClr val="000000">
                      <a:alpha val="43137"/>
                    </a:srgbClr>
                  </a:outerShdw>
                </a:effectLst>
              </a:rPr>
              <a:t>He always buys different new electronic gadgets whenever they are introduced in the market.</a:t>
            </a:r>
          </a:p>
        </p:txBody>
      </p:sp>
      <p:sp>
        <p:nvSpPr>
          <p:cNvPr id="16" name="Rounded Rectangle 15"/>
          <p:cNvSpPr/>
          <p:nvPr/>
        </p:nvSpPr>
        <p:spPr>
          <a:xfrm>
            <a:off x="107504" y="5661360"/>
            <a:ext cx="6192688" cy="1008000"/>
          </a:xfrm>
          <a:prstGeom prst="roundRect">
            <a:avLst>
              <a:gd name="adj" fmla="val 3111"/>
            </a:avLst>
          </a:prstGeom>
          <a:solidFill>
            <a:schemeClr val="accent4">
              <a:lumMod val="60000"/>
              <a:lumOff val="4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a:solidFill>
                  <a:schemeClr val="tx1"/>
                </a:solidFill>
                <a:effectLst>
                  <a:outerShdw blurRad="38100" dist="38100" dir="2700000" algn="tl">
                    <a:srgbClr val="000000">
                      <a:alpha val="43137"/>
                    </a:srgbClr>
                  </a:outerShdw>
                </a:effectLst>
              </a:rPr>
              <a:t>Let us now understand the process that Mikhail uses to reach a purchase decision.</a:t>
            </a:r>
          </a:p>
        </p:txBody>
      </p:sp>
      <p:pic>
        <p:nvPicPr>
          <p:cNvPr id="17" name="Picture 1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Left)">
                                      <p:cBhvr>
                                        <p:cTn id="11" dur="500"/>
                                        <p:tgtEl>
                                          <p:spTgt spid="13"/>
                                        </p:tgtEl>
                                      </p:cBhvr>
                                    </p:animEffect>
                                  </p:childTnLst>
                                </p:cTn>
                              </p:par>
                            </p:childTnLst>
                          </p:cTn>
                        </p:par>
                        <p:par>
                          <p:cTn id="12" fill="hold">
                            <p:stCondLst>
                              <p:cond delay="1000"/>
                            </p:stCondLst>
                            <p:childTnLst>
                              <p:par>
                                <p:cTn id="13" presetID="12" presetClass="entr" presetSubtype="8" fill="hold" grpId="0" nodeType="afterEffect">
                                  <p:stCondLst>
                                    <p:cond delay="2000"/>
                                  </p:stCondLst>
                                  <p:childTnLst>
                                    <p:set>
                                      <p:cBhvr>
                                        <p:cTn id="14" dur="1" fill="hold">
                                          <p:stCondLst>
                                            <p:cond delay="0"/>
                                          </p:stCondLst>
                                        </p:cTn>
                                        <p:tgtEl>
                                          <p:spTgt spid="14"/>
                                        </p:tgtEl>
                                        <p:attrNameLst>
                                          <p:attrName>style.visibility</p:attrName>
                                        </p:attrNameLst>
                                      </p:cBhvr>
                                      <p:to>
                                        <p:strVal val="visible"/>
                                      </p:to>
                                    </p:set>
                                    <p:animEffect transition="in" filter="slide(fromLeft)">
                                      <p:cBhvr>
                                        <p:cTn id="15" dur="500"/>
                                        <p:tgtEl>
                                          <p:spTgt spid="14"/>
                                        </p:tgtEl>
                                      </p:cBhvr>
                                    </p:animEffect>
                                  </p:childTnLst>
                                </p:cTn>
                              </p:par>
                            </p:childTnLst>
                          </p:cTn>
                        </p:par>
                        <p:par>
                          <p:cTn id="16" fill="hold">
                            <p:stCondLst>
                              <p:cond delay="3500"/>
                            </p:stCondLst>
                            <p:childTnLst>
                              <p:par>
                                <p:cTn id="17" presetID="12" presetClass="entr" presetSubtype="8" fill="hold" grpId="0" nodeType="afterEffect">
                                  <p:stCondLst>
                                    <p:cond delay="2000"/>
                                  </p:stCondLst>
                                  <p:childTnLst>
                                    <p:set>
                                      <p:cBhvr>
                                        <p:cTn id="18" dur="1" fill="hold">
                                          <p:stCondLst>
                                            <p:cond delay="0"/>
                                          </p:stCondLst>
                                        </p:cTn>
                                        <p:tgtEl>
                                          <p:spTgt spid="15"/>
                                        </p:tgtEl>
                                        <p:attrNameLst>
                                          <p:attrName>style.visibility</p:attrName>
                                        </p:attrNameLst>
                                      </p:cBhvr>
                                      <p:to>
                                        <p:strVal val="visible"/>
                                      </p:to>
                                    </p:set>
                                    <p:animEffect transition="in" filter="slide(fromLeft)">
                                      <p:cBhvr>
                                        <p:cTn id="19" dur="500"/>
                                        <p:tgtEl>
                                          <p:spTgt spid="15"/>
                                        </p:tgtEl>
                                      </p:cBhvr>
                                    </p:animEffect>
                                  </p:childTnLst>
                                </p:cTn>
                              </p:par>
                            </p:childTnLst>
                          </p:cTn>
                        </p:par>
                        <p:par>
                          <p:cTn id="20" fill="hold">
                            <p:stCondLst>
                              <p:cond delay="6000"/>
                            </p:stCondLst>
                            <p:childTnLst>
                              <p:par>
                                <p:cTn id="21" presetID="12" presetClass="entr" presetSubtype="8" fill="hold" grpId="0" nodeType="afterEffect">
                                  <p:stCondLst>
                                    <p:cond delay="2000"/>
                                  </p:stCondLst>
                                  <p:childTnLst>
                                    <p:set>
                                      <p:cBhvr>
                                        <p:cTn id="22" dur="1" fill="hold">
                                          <p:stCondLst>
                                            <p:cond delay="0"/>
                                          </p:stCondLst>
                                        </p:cTn>
                                        <p:tgtEl>
                                          <p:spTgt spid="16"/>
                                        </p:tgtEl>
                                        <p:attrNameLst>
                                          <p:attrName>style.visibility</p:attrName>
                                        </p:attrNameLst>
                                      </p:cBhvr>
                                      <p:to>
                                        <p:strVal val="visible"/>
                                      </p:to>
                                    </p:set>
                                    <p:animEffect transition="in" filter="slide(from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80528" y="853428"/>
            <a:ext cx="9296400" cy="847380"/>
            <a:chOff x="-108520" y="2132856"/>
            <a:chExt cx="9296400" cy="733425"/>
          </a:xfrm>
        </p:grpSpPr>
        <p:pic>
          <p:nvPicPr>
            <p:cNvPr id="11"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8520" y="2132856"/>
              <a:ext cx="9296400" cy="733425"/>
            </a:xfrm>
            <a:prstGeom prst="rect">
              <a:avLst/>
            </a:prstGeom>
            <a:noFill/>
            <a:ln w="9525">
              <a:noFill/>
              <a:miter lim="800000"/>
              <a:headEnd/>
              <a:tailEnd/>
            </a:ln>
          </p:spPr>
        </p:pic>
        <p:sp>
          <p:nvSpPr>
            <p:cNvPr id="12" name="TextBox 11"/>
            <p:cNvSpPr txBox="1"/>
            <p:nvPr/>
          </p:nvSpPr>
          <p:spPr>
            <a:xfrm>
              <a:off x="273269" y="2299961"/>
              <a:ext cx="7539091" cy="399581"/>
            </a:xfrm>
            <a:prstGeom prst="rect">
              <a:avLst/>
            </a:prstGeom>
            <a:noFill/>
          </p:spPr>
          <p:txBody>
            <a:bodyPr wrap="square" rtlCol="0">
              <a:spAutoFit/>
            </a:bodyPr>
            <a:lstStyle/>
            <a:p>
              <a:pPr marL="342900" indent="-342900">
                <a:buFont typeface="Arial" pitchFamily="34" charset="0"/>
                <a:buChar char="•"/>
              </a:pPr>
              <a:r>
                <a:rPr lang="en-IN" sz="2400" b="1" dirty="0">
                  <a:effectLst>
                    <a:glow rad="228600">
                      <a:schemeClr val="bg1">
                        <a:alpha val="40000"/>
                      </a:schemeClr>
                    </a:glow>
                  </a:effectLst>
                </a:rPr>
                <a:t>Cultural Factors</a:t>
              </a:r>
            </a:p>
          </p:txBody>
        </p:sp>
      </p:grpSp>
      <p:grpSp>
        <p:nvGrpSpPr>
          <p:cNvPr id="3" name="Group 6"/>
          <p:cNvGrpSpPr/>
          <p:nvPr/>
        </p:nvGrpSpPr>
        <p:grpSpPr>
          <a:xfrm>
            <a:off x="0" y="0"/>
            <a:ext cx="9144000" cy="908720"/>
            <a:chOff x="0" y="0"/>
            <a:chExt cx="9144000" cy="908720"/>
          </a:xfrm>
        </p:grpSpPr>
        <p:grpSp>
          <p:nvGrpSpPr>
            <p:cNvPr id="4" name="Group 6"/>
            <p:cNvGrpSpPr/>
            <p:nvPr/>
          </p:nvGrpSpPr>
          <p:grpSpPr>
            <a:xfrm>
              <a:off x="0" y="0"/>
              <a:ext cx="9144000" cy="908720"/>
              <a:chOff x="0" y="0"/>
              <a:chExt cx="1475656" cy="908720"/>
            </a:xfrm>
          </p:grpSpPr>
          <p:pic>
            <p:nvPicPr>
              <p:cNvPr id="9" name="Picture 8" descr="19930958_xl.jpg"/>
              <p:cNvPicPr>
                <a:picLocks noChangeAspect="1"/>
              </p:cNvPicPr>
              <p:nvPr/>
            </p:nvPicPr>
            <p:blipFill>
              <a:blip r:embed="rId5" cstate="print"/>
              <a:srcRect/>
              <a:stretch>
                <a:fillRect/>
              </a:stretch>
            </p:blipFill>
            <p:spPr>
              <a:xfrm>
                <a:off x="0" y="0"/>
                <a:ext cx="765448" cy="908720"/>
              </a:xfrm>
              <a:prstGeom prst="rect">
                <a:avLst/>
              </a:prstGeom>
            </p:spPr>
          </p:pic>
          <p:pic>
            <p:nvPicPr>
              <p:cNvPr id="10" name="Picture 9" descr="19930958_xl.jpg"/>
              <p:cNvPicPr>
                <a:picLocks noChangeAspect="1"/>
              </p:cNvPicPr>
              <p:nvPr/>
            </p:nvPicPr>
            <p:blipFill>
              <a:blip r:embed="rId5" cstate="print"/>
              <a:srcRect/>
              <a:stretch>
                <a:fillRect/>
              </a:stretch>
            </p:blipFill>
            <p:spPr>
              <a:xfrm flipH="1">
                <a:off x="710208" y="0"/>
                <a:ext cx="765448" cy="908720"/>
              </a:xfrm>
              <a:prstGeom prst="rect">
                <a:avLst/>
              </a:prstGeom>
            </p:spPr>
          </p:pic>
        </p:grpSp>
        <p:sp>
          <p:nvSpPr>
            <p:cNvPr id="5" name="Rectangle 4"/>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a:t>Cultural Factors</a:t>
              </a:r>
              <a:endParaRPr lang="en-IN" sz="3200" dirty="0"/>
            </a:p>
          </p:txBody>
        </p:sp>
      </p:grpSp>
      <p:pic>
        <p:nvPicPr>
          <p:cNvPr id="13" name="Picture 12" descr="13190237_l.jpg"/>
          <p:cNvPicPr>
            <a:picLocks noChangeAspect="1"/>
          </p:cNvPicPr>
          <p:nvPr/>
        </p:nvPicPr>
        <p:blipFill>
          <a:blip r:embed="rId6" cstate="email"/>
          <a:stretch>
            <a:fillRect/>
          </a:stretch>
        </p:blipFill>
        <p:spPr>
          <a:xfrm>
            <a:off x="0" y="1628800"/>
            <a:ext cx="9144000" cy="5229200"/>
          </a:xfrm>
          <a:prstGeom prst="rect">
            <a:avLst/>
          </a:prstGeom>
        </p:spPr>
      </p:pic>
      <p:sp>
        <p:nvSpPr>
          <p:cNvPr id="14" name="Rounded Rectangle 13"/>
          <p:cNvSpPr/>
          <p:nvPr/>
        </p:nvSpPr>
        <p:spPr>
          <a:xfrm>
            <a:off x="107504" y="4545368"/>
            <a:ext cx="8784976" cy="2196000"/>
          </a:xfrm>
          <a:prstGeom prst="roundRect">
            <a:avLst>
              <a:gd name="adj" fmla="val 2743"/>
            </a:avLst>
          </a:prstGeom>
          <a:solidFill>
            <a:srgbClr val="FFB7DB">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a:solidFill>
                  <a:schemeClr val="tx1"/>
                </a:solidFill>
              </a:rPr>
              <a:t>The word ‘Culture’ means a set of values, norms, attitudes, and other meaningful symbols that shape human behavior and the artefacts, or products, of that behavior as they are transmitted from one generation to the next.</a:t>
            </a:r>
          </a:p>
          <a:p>
            <a:r>
              <a:rPr lang="en-IN" sz="2000" b="1" dirty="0">
                <a:solidFill>
                  <a:schemeClr val="tx1"/>
                </a:solidFill>
              </a:rPr>
              <a:t>It has been found ever since the prehistoric times that culture is: pervasive, functional, learned and dynamic.</a:t>
            </a:r>
          </a:p>
        </p:txBody>
      </p:sp>
      <p:pic>
        <p:nvPicPr>
          <p:cNvPr id="15" name="Picture 1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Top)">
                                      <p:cBhvr>
                                        <p:cTn id="11" dur="500"/>
                                        <p:tgtEl>
                                          <p:spTgt spid="1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lide(from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15870117_l.jpg"/>
          <p:cNvPicPr>
            <a:picLocks noChangeAspect="1"/>
          </p:cNvPicPr>
          <p:nvPr/>
        </p:nvPicPr>
        <p:blipFill>
          <a:blip r:embed="rId4" cstate="email"/>
          <a:stretch>
            <a:fillRect/>
          </a:stretch>
        </p:blipFill>
        <p:spPr>
          <a:xfrm>
            <a:off x="3707905" y="1700808"/>
            <a:ext cx="5436096" cy="5157192"/>
          </a:xfrm>
          <a:prstGeom prst="rect">
            <a:avLst/>
          </a:prstGeom>
        </p:spPr>
      </p:pic>
      <p:grpSp>
        <p:nvGrpSpPr>
          <p:cNvPr id="2" name="Group 7"/>
          <p:cNvGrpSpPr/>
          <p:nvPr/>
        </p:nvGrpSpPr>
        <p:grpSpPr>
          <a:xfrm>
            <a:off x="-173038" y="875437"/>
            <a:ext cx="9353550" cy="825371"/>
            <a:chOff x="-173038" y="4077072"/>
            <a:chExt cx="9353550" cy="714375"/>
          </a:xfrm>
        </p:grpSpPr>
        <p:pic>
          <p:nvPicPr>
            <p:cNvPr id="11"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3038" y="4077072"/>
              <a:ext cx="9353550" cy="714375"/>
            </a:xfrm>
            <a:prstGeom prst="rect">
              <a:avLst/>
            </a:prstGeom>
            <a:noFill/>
            <a:ln w="9525">
              <a:noFill/>
              <a:miter lim="800000"/>
              <a:headEnd/>
              <a:tailEnd/>
            </a:ln>
          </p:spPr>
        </p:pic>
        <p:sp>
          <p:nvSpPr>
            <p:cNvPr id="12" name="TextBox 11"/>
            <p:cNvSpPr txBox="1"/>
            <p:nvPr/>
          </p:nvSpPr>
          <p:spPr>
            <a:xfrm>
              <a:off x="273269" y="4233129"/>
              <a:ext cx="7539091" cy="399580"/>
            </a:xfrm>
            <a:prstGeom prst="rect">
              <a:avLst/>
            </a:prstGeom>
            <a:noFill/>
          </p:spPr>
          <p:txBody>
            <a:bodyPr wrap="square" rtlCol="0">
              <a:spAutoFit/>
            </a:bodyPr>
            <a:lstStyle/>
            <a:p>
              <a:pPr marL="342900" indent="-342900">
                <a:buFont typeface="Arial" pitchFamily="34" charset="0"/>
                <a:buChar char="•"/>
              </a:pPr>
              <a:r>
                <a:rPr lang="en-IN" sz="2400" b="1" dirty="0">
                  <a:effectLst>
                    <a:glow rad="228600">
                      <a:schemeClr val="bg1">
                        <a:alpha val="40000"/>
                      </a:schemeClr>
                    </a:glow>
                  </a:effectLst>
                </a:rPr>
                <a:t>Psychological Factors</a:t>
              </a:r>
            </a:p>
          </p:txBody>
        </p:sp>
      </p:grpSp>
      <p:grpSp>
        <p:nvGrpSpPr>
          <p:cNvPr id="3" name="Group 6"/>
          <p:cNvGrpSpPr/>
          <p:nvPr/>
        </p:nvGrpSpPr>
        <p:grpSpPr>
          <a:xfrm>
            <a:off x="0" y="0"/>
            <a:ext cx="9144000" cy="908720"/>
            <a:chOff x="0" y="0"/>
            <a:chExt cx="9144000" cy="908720"/>
          </a:xfrm>
        </p:grpSpPr>
        <p:grpSp>
          <p:nvGrpSpPr>
            <p:cNvPr id="4" name="Group 6"/>
            <p:cNvGrpSpPr/>
            <p:nvPr/>
          </p:nvGrpSpPr>
          <p:grpSpPr>
            <a:xfrm>
              <a:off x="0" y="0"/>
              <a:ext cx="9144000" cy="908720"/>
              <a:chOff x="0" y="0"/>
              <a:chExt cx="1475656" cy="908720"/>
            </a:xfrm>
          </p:grpSpPr>
          <p:pic>
            <p:nvPicPr>
              <p:cNvPr id="9" name="Picture 8" descr="19930958_xl.jpg"/>
              <p:cNvPicPr>
                <a:picLocks noChangeAspect="1"/>
              </p:cNvPicPr>
              <p:nvPr/>
            </p:nvPicPr>
            <p:blipFill>
              <a:blip r:embed="rId6" cstate="print"/>
              <a:srcRect/>
              <a:stretch>
                <a:fillRect/>
              </a:stretch>
            </p:blipFill>
            <p:spPr>
              <a:xfrm>
                <a:off x="0" y="0"/>
                <a:ext cx="765448" cy="908720"/>
              </a:xfrm>
              <a:prstGeom prst="rect">
                <a:avLst/>
              </a:prstGeom>
            </p:spPr>
          </p:pic>
          <p:pic>
            <p:nvPicPr>
              <p:cNvPr id="10" name="Picture 9" descr="19930958_xl.jpg"/>
              <p:cNvPicPr>
                <a:picLocks noChangeAspect="1"/>
              </p:cNvPicPr>
              <p:nvPr/>
            </p:nvPicPr>
            <p:blipFill>
              <a:blip r:embed="rId6" cstate="print"/>
              <a:srcRect/>
              <a:stretch>
                <a:fillRect/>
              </a:stretch>
            </p:blipFill>
            <p:spPr>
              <a:xfrm flipH="1">
                <a:off x="710208" y="0"/>
                <a:ext cx="765448" cy="908720"/>
              </a:xfrm>
              <a:prstGeom prst="rect">
                <a:avLst/>
              </a:prstGeom>
            </p:spPr>
          </p:pic>
        </p:grpSp>
        <p:sp>
          <p:nvSpPr>
            <p:cNvPr id="5" name="Rectangle 4"/>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a:t>Psychological Factors</a:t>
              </a:r>
              <a:endParaRPr lang="en-IN" sz="3200" dirty="0"/>
            </a:p>
          </p:txBody>
        </p:sp>
      </p:grpSp>
      <p:sp>
        <p:nvSpPr>
          <p:cNvPr id="18" name="TextBox 17"/>
          <p:cNvSpPr txBox="1"/>
          <p:nvPr/>
        </p:nvSpPr>
        <p:spPr>
          <a:xfrm>
            <a:off x="3707904" y="1746982"/>
            <a:ext cx="5436096" cy="1015663"/>
          </a:xfrm>
          <a:prstGeom prst="rect">
            <a:avLst/>
          </a:prstGeom>
          <a:solidFill>
            <a:srgbClr val="BE3BFF">
              <a:alpha val="69804"/>
            </a:srgbClr>
          </a:solidFill>
        </p:spPr>
        <p:txBody>
          <a:bodyPr wrap="square" rtlCol="0">
            <a:spAutoFit/>
          </a:bodyPr>
          <a:lstStyle/>
          <a:p>
            <a:r>
              <a:rPr lang="en-IN" sz="2000" b="1" dirty="0"/>
              <a:t>There are various psychological factors that influence consumer behavior or consumer buying decisions such as follows:</a:t>
            </a:r>
          </a:p>
        </p:txBody>
      </p:sp>
      <p:grpSp>
        <p:nvGrpSpPr>
          <p:cNvPr id="7" name="Group 65"/>
          <p:cNvGrpSpPr>
            <a:grpSpLocks/>
          </p:cNvGrpSpPr>
          <p:nvPr/>
        </p:nvGrpSpPr>
        <p:grpSpPr bwMode="auto">
          <a:xfrm rot="5400000">
            <a:off x="-577149" y="2471679"/>
            <a:ext cx="4897307" cy="3528000"/>
            <a:chOff x="471488" y="1165225"/>
            <a:chExt cx="7740650" cy="3713163"/>
          </a:xfrm>
        </p:grpSpPr>
        <p:grpSp>
          <p:nvGrpSpPr>
            <p:cNvPr id="8" name="Group 117"/>
            <p:cNvGrpSpPr>
              <a:grpSpLocks/>
            </p:cNvGrpSpPr>
            <p:nvPr/>
          </p:nvGrpSpPr>
          <p:grpSpPr bwMode="auto">
            <a:xfrm>
              <a:off x="471488" y="1165225"/>
              <a:ext cx="7740650" cy="3694113"/>
              <a:chOff x="471210" y="1164522"/>
              <a:chExt cx="7740358" cy="3694514"/>
            </a:xfrm>
          </p:grpSpPr>
          <p:sp>
            <p:nvSpPr>
              <p:cNvPr id="22" name="Rounded Rectangle 6"/>
              <p:cNvSpPr/>
              <p:nvPr/>
            </p:nvSpPr>
            <p:spPr>
              <a:xfrm>
                <a:off x="471210" y="1164522"/>
                <a:ext cx="7740358" cy="3694514"/>
              </a:xfrm>
              <a:prstGeom prst="roundRect">
                <a:avLst>
                  <a:gd name="adj" fmla="val 5555"/>
                </a:avLst>
              </a:prstGeom>
              <a:gradFill>
                <a:gsLst>
                  <a:gs pos="0">
                    <a:schemeClr val="bg1">
                      <a:lumMod val="65000"/>
                    </a:schemeClr>
                  </a:gs>
                  <a:gs pos="69000">
                    <a:schemeClr val="bg1">
                      <a:lumMod val="75000"/>
                    </a:schemeClr>
                  </a:gs>
                  <a:gs pos="100000">
                    <a:schemeClr val="bg1">
                      <a:lumMod val="85000"/>
                    </a:schemeClr>
                  </a:gs>
                  <a:gs pos="41000">
                    <a:schemeClr val="bg1"/>
                  </a:gs>
                </a:gsLst>
                <a:lin ang="19140000" scaled="0"/>
              </a:gradFill>
              <a:ln>
                <a:noFill/>
              </a:ln>
              <a:effectLst>
                <a:outerShdw blurRad="40000" dist="23000" dir="5400000" rotWithShape="0">
                  <a:srgbClr val="000000">
                    <a:alpha val="35000"/>
                  </a:srgbClr>
                </a:outerShdw>
                <a:reflection stA="21000" endPos="22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ounded Rectangle 22"/>
              <p:cNvSpPr/>
              <p:nvPr/>
            </p:nvSpPr>
            <p:spPr>
              <a:xfrm>
                <a:off x="593442" y="1285185"/>
                <a:ext cx="7467318" cy="3451600"/>
              </a:xfrm>
              <a:prstGeom prst="roundRect">
                <a:avLst>
                  <a:gd name="adj" fmla="val 4812"/>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13" name="Gruppe 61"/>
              <p:cNvGrpSpPr>
                <a:grpSpLocks/>
              </p:cNvGrpSpPr>
              <p:nvPr/>
            </p:nvGrpSpPr>
            <p:grpSpPr bwMode="auto">
              <a:xfrm flipH="1">
                <a:off x="7106981" y="2677560"/>
                <a:ext cx="763040" cy="791220"/>
                <a:chOff x="1729066" y="4033625"/>
                <a:chExt cx="1016456" cy="1016530"/>
              </a:xfrm>
            </p:grpSpPr>
            <p:grpSp>
              <p:nvGrpSpPr>
                <p:cNvPr id="14" name="Gruppe 59"/>
                <p:cNvGrpSpPr>
                  <a:grpSpLocks/>
                </p:cNvGrpSpPr>
                <p:nvPr/>
              </p:nvGrpSpPr>
              <p:grpSpPr bwMode="auto">
                <a:xfrm>
                  <a:off x="1729066" y="4033625"/>
                  <a:ext cx="1016456" cy="1016530"/>
                  <a:chOff x="3889813" y="1483645"/>
                  <a:chExt cx="496973" cy="497009"/>
                </a:xfrm>
              </p:grpSpPr>
              <p:sp>
                <p:nvSpPr>
                  <p:cNvPr id="29" name="Ellipse 30"/>
                  <p:cNvSpPr/>
                  <p:nvPr/>
                </p:nvSpPr>
                <p:spPr bwMode="auto">
                  <a:xfrm rot="17065673">
                    <a:off x="3889795" y="1483663"/>
                    <a:ext cx="497009" cy="496973"/>
                  </a:xfrm>
                  <a:prstGeom prst="ellipse">
                    <a:avLst/>
                  </a:prstGeom>
                  <a:gradFill flip="none" rotWithShape="1">
                    <a:gsLst>
                      <a:gs pos="100000">
                        <a:schemeClr val="tx1">
                          <a:lumMod val="95000"/>
                          <a:lumOff val="5000"/>
                        </a:schemeClr>
                      </a:gs>
                      <a:gs pos="0">
                        <a:schemeClr val="tx1">
                          <a:lumMod val="75000"/>
                          <a:lumOff val="25000"/>
                        </a:schemeClr>
                      </a:gs>
                    </a:gsLst>
                    <a:path path="shape">
                      <a:fillToRect l="50000" t="50000" r="50000" b="50000"/>
                    </a:path>
                    <a:tileRect/>
                  </a:gradFill>
                  <a:ln w="9525" cap="flat" cmpd="sng" algn="ctr">
                    <a:noFill/>
                    <a:prstDash val="solid"/>
                  </a:ln>
                  <a:effectLst>
                    <a:innerShdw blurRad="269875" dist="114300" dir="480000">
                      <a:srgbClr val="000000">
                        <a:alpha val="13000"/>
                      </a:srgbClr>
                    </a:innerShdw>
                  </a:effectLst>
                </p:spPr>
                <p:txBody>
                  <a:bodyPr anchor="ctr"/>
                  <a:lstStyle>
                    <a:lvl1pPr marL="342900" indent="-342900"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buFont typeface="Calibri" charset="0"/>
                      <a:buAutoNum type="arabicPeriod"/>
                      <a:defRPr/>
                    </a:pPr>
                    <a:endParaRPr lang="da-DK" sz="1800">
                      <a:solidFill>
                        <a:srgbClr val="FFFFFF"/>
                      </a:solidFill>
                    </a:endParaRPr>
                  </a:p>
                </p:txBody>
              </p:sp>
              <p:sp>
                <p:nvSpPr>
                  <p:cNvPr id="30" name="Ellipse 31"/>
                  <p:cNvSpPr>
                    <a:spLocks noChangeArrowheads="1"/>
                  </p:cNvSpPr>
                  <p:nvPr/>
                </p:nvSpPr>
                <p:spPr bwMode="auto">
                  <a:xfrm>
                    <a:off x="3955823" y="1564875"/>
                    <a:ext cx="366004" cy="269272"/>
                  </a:xfrm>
                  <a:prstGeom prst="ellipse">
                    <a:avLst/>
                  </a:prstGeom>
                  <a:gradFill rotWithShape="1">
                    <a:gsLst>
                      <a:gs pos="0">
                        <a:srgbClr val="FFFCF9">
                          <a:alpha val="31998"/>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a:solidFill>
                        <a:srgbClr val="FFFFFF"/>
                      </a:solidFill>
                    </a:endParaRPr>
                  </a:p>
                </p:txBody>
              </p:sp>
            </p:grpSp>
            <p:sp>
              <p:nvSpPr>
                <p:cNvPr id="28" name="Måne 29"/>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da-DK" sz="1800">
                    <a:solidFill>
                      <a:srgbClr val="FFFFFF"/>
                    </a:solidFill>
                  </a:endParaRPr>
                </a:p>
              </p:txBody>
            </p:sp>
          </p:grpSp>
          <p:sp>
            <p:nvSpPr>
              <p:cNvPr id="25" name="Rectangle 115"/>
              <p:cNvSpPr>
                <a:spLocks noChangeArrowheads="1"/>
              </p:cNvSpPr>
              <p:nvPr/>
            </p:nvSpPr>
            <p:spPr bwMode="auto">
              <a:xfrm>
                <a:off x="1058563" y="1285185"/>
                <a:ext cx="5884640" cy="3451600"/>
              </a:xfrm>
              <a:prstGeom prst="rect">
                <a:avLst/>
              </a:prstGeom>
              <a:solidFill>
                <a:schemeClr val="tx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solidFill>
                    <a:srgbClr val="FFFFFF"/>
                  </a:solidFill>
                </a:endParaRPr>
              </a:p>
            </p:txBody>
          </p:sp>
          <p:sp>
            <p:nvSpPr>
              <p:cNvPr id="26" name="Rounded Rectangle 25"/>
              <p:cNvSpPr/>
              <p:nvPr/>
            </p:nvSpPr>
            <p:spPr>
              <a:xfrm flipH="1">
                <a:off x="841083" y="2615655"/>
                <a:ext cx="66672" cy="676348"/>
              </a:xfrm>
              <a:prstGeom prst="roundRect">
                <a:avLst>
                  <a:gd name="adj" fmla="val 4812"/>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sp>
          <p:nvSpPr>
            <p:cNvPr id="21" name="Rounded Rectangle 10"/>
            <p:cNvSpPr/>
            <p:nvPr/>
          </p:nvSpPr>
          <p:spPr>
            <a:xfrm>
              <a:off x="485775" y="1184275"/>
              <a:ext cx="7523163" cy="3694113"/>
            </a:xfrm>
            <a:custGeom>
              <a:avLst/>
              <a:gdLst>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6009055 w 6185849"/>
                <a:gd name="connsiteY5" fmla="*/ 3674030 h 3674030"/>
                <a:gd name="connsiteX6" fmla="*/ 176794 w 6185849"/>
                <a:gd name="connsiteY6" fmla="*/ 3674030 h 3674030"/>
                <a:gd name="connsiteX7" fmla="*/ 0 w 6185849"/>
                <a:gd name="connsiteY7" fmla="*/ 3497236 h 3674030"/>
                <a:gd name="connsiteX8" fmla="*/ 0 w 6185849"/>
                <a:gd name="connsiteY8" fmla="*/ 176794 h 3674030"/>
                <a:gd name="connsiteX0" fmla="*/ 0 w 6185849"/>
                <a:gd name="connsiteY0" fmla="*/ 176794 h 3811663"/>
                <a:gd name="connsiteX1" fmla="*/ 176794 w 6185849"/>
                <a:gd name="connsiteY1" fmla="*/ 0 h 3811663"/>
                <a:gd name="connsiteX2" fmla="*/ 6009055 w 6185849"/>
                <a:gd name="connsiteY2" fmla="*/ 0 h 3811663"/>
                <a:gd name="connsiteX3" fmla="*/ 6185849 w 6185849"/>
                <a:gd name="connsiteY3" fmla="*/ 176794 h 3811663"/>
                <a:gd name="connsiteX4" fmla="*/ 6185849 w 6185849"/>
                <a:gd name="connsiteY4" fmla="*/ 3497236 h 3811663"/>
                <a:gd name="connsiteX5" fmla="*/ 176794 w 6185849"/>
                <a:gd name="connsiteY5" fmla="*/ 3674030 h 3811663"/>
                <a:gd name="connsiteX6" fmla="*/ 0 w 6185849"/>
                <a:gd name="connsiteY6" fmla="*/ 3497236 h 3811663"/>
                <a:gd name="connsiteX7" fmla="*/ 0 w 6185849"/>
                <a:gd name="connsiteY7" fmla="*/ 176794 h 3811663"/>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176794 w 6185849"/>
                <a:gd name="connsiteY4" fmla="*/ 3674030 h 3674030"/>
                <a:gd name="connsiteX5" fmla="*/ 0 w 6185849"/>
                <a:gd name="connsiteY5" fmla="*/ 3497236 h 3674030"/>
                <a:gd name="connsiteX6" fmla="*/ 0 w 6185849"/>
                <a:gd name="connsiteY6" fmla="*/ 176794 h 3674030"/>
                <a:gd name="connsiteX0" fmla="*/ 0 w 6185849"/>
                <a:gd name="connsiteY0" fmla="*/ 190449 h 3687685"/>
                <a:gd name="connsiteX1" fmla="*/ 176794 w 6185849"/>
                <a:gd name="connsiteY1" fmla="*/ 13655 h 3687685"/>
                <a:gd name="connsiteX2" fmla="*/ 4274819 w 6185849"/>
                <a:gd name="connsiteY2" fmla="*/ 0 h 3687685"/>
                <a:gd name="connsiteX3" fmla="*/ 6185849 w 6185849"/>
                <a:gd name="connsiteY3" fmla="*/ 190449 h 3687685"/>
                <a:gd name="connsiteX4" fmla="*/ 176794 w 6185849"/>
                <a:gd name="connsiteY4" fmla="*/ 3687685 h 3687685"/>
                <a:gd name="connsiteX5" fmla="*/ 0 w 6185849"/>
                <a:gd name="connsiteY5" fmla="*/ 3510891 h 3687685"/>
                <a:gd name="connsiteX6" fmla="*/ 0 w 6185849"/>
                <a:gd name="connsiteY6"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819" h="3687685">
                  <a:moveTo>
                    <a:pt x="0" y="190449"/>
                  </a:moveTo>
                  <a:cubicBezTo>
                    <a:pt x="0" y="92808"/>
                    <a:pt x="79153" y="13655"/>
                    <a:pt x="176794" y="13655"/>
                  </a:cubicBezTo>
                  <a:lnTo>
                    <a:pt x="4274819" y="0"/>
                  </a:lnTo>
                  <a:cubicBezTo>
                    <a:pt x="4233852" y="25192"/>
                    <a:pt x="889264" y="3102537"/>
                    <a:pt x="176794" y="3687685"/>
                  </a:cubicBezTo>
                  <a:cubicBezTo>
                    <a:pt x="79153" y="3687685"/>
                    <a:pt x="0" y="3608532"/>
                    <a:pt x="0" y="3510891"/>
                  </a:cubicBezTo>
                  <a:lnTo>
                    <a:pt x="0" y="190449"/>
                  </a:lnTo>
                  <a:close/>
                </a:path>
              </a:pathLst>
            </a:custGeom>
            <a:gradFill flip="none" rotWithShape="1">
              <a:gsLst>
                <a:gs pos="0">
                  <a:schemeClr val="bg1">
                    <a:alpha val="15000"/>
                  </a:schemeClr>
                </a:gs>
                <a:gs pos="100000">
                  <a:schemeClr val="bg1">
                    <a:alpha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grpSp>
      <p:sp>
        <p:nvSpPr>
          <p:cNvPr id="31" name="TextBox 30"/>
          <p:cNvSpPr txBox="1"/>
          <p:nvPr/>
        </p:nvSpPr>
        <p:spPr>
          <a:xfrm>
            <a:off x="3707904" y="6360900"/>
            <a:ext cx="5436096" cy="400110"/>
          </a:xfrm>
          <a:prstGeom prst="rect">
            <a:avLst/>
          </a:prstGeom>
          <a:solidFill>
            <a:srgbClr val="BE3BFF">
              <a:alpha val="69804"/>
            </a:srgbClr>
          </a:solidFill>
        </p:spPr>
        <p:txBody>
          <a:bodyPr wrap="square" rtlCol="0">
            <a:spAutoFit/>
          </a:bodyPr>
          <a:lstStyle/>
          <a:p>
            <a:pPr algn="r"/>
            <a:r>
              <a:rPr lang="en-IN" sz="2000" b="1" dirty="0"/>
              <a:t>Let us look at each in detail.</a:t>
            </a:r>
          </a:p>
        </p:txBody>
      </p:sp>
      <p:grpSp>
        <p:nvGrpSpPr>
          <p:cNvPr id="15" name="Group 68"/>
          <p:cNvGrpSpPr>
            <a:grpSpLocks/>
          </p:cNvGrpSpPr>
          <p:nvPr/>
        </p:nvGrpSpPr>
        <p:grpSpPr bwMode="auto">
          <a:xfrm>
            <a:off x="323138" y="3166932"/>
            <a:ext cx="3096344" cy="844322"/>
            <a:chOff x="1224751" y="2276269"/>
            <a:chExt cx="4852003" cy="379817"/>
          </a:xfrm>
        </p:grpSpPr>
        <p:sp>
          <p:nvSpPr>
            <p:cNvPr id="33" name="Rounded Rectangle 32"/>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4" name="Rounded Rectangle 33"/>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5" name="TextBox 67"/>
            <p:cNvSpPr txBox="1">
              <a:spLocks noChangeArrowheads="1"/>
            </p:cNvSpPr>
            <p:nvPr/>
          </p:nvSpPr>
          <p:spPr bwMode="auto">
            <a:xfrm>
              <a:off x="1382870" y="2412426"/>
              <a:ext cx="4355370" cy="179989"/>
            </a:xfrm>
            <a:prstGeom prst="rect">
              <a:avLst/>
            </a:prstGeom>
            <a:noFill/>
            <a:ln w="9525">
              <a:noFill/>
              <a:miter lim="800000"/>
              <a:headEnd/>
              <a:tailEnd/>
            </a:ln>
          </p:spPr>
          <p:txBody>
            <a:bodyPr wrap="square">
              <a:spAutoFit/>
            </a:bodyPr>
            <a:lstStyle/>
            <a:p>
              <a:pPr algn="ctr">
                <a:defRPr/>
              </a:pPr>
              <a:r>
                <a:rPr lang="en-IN" sz="2000" dirty="0">
                  <a:ea typeface="ＭＳ Ｐゴシック" pitchFamily="34" charset="-128"/>
                </a:rPr>
                <a:t>Motivation</a:t>
              </a:r>
              <a:endParaRPr lang="en-US" sz="2000" dirty="0">
                <a:ea typeface="ＭＳ Ｐゴシック" pitchFamily="34" charset="-128"/>
              </a:endParaRPr>
            </a:p>
          </p:txBody>
        </p:sp>
      </p:grpSp>
      <p:grpSp>
        <p:nvGrpSpPr>
          <p:cNvPr id="16" name="Group 69"/>
          <p:cNvGrpSpPr>
            <a:grpSpLocks/>
          </p:cNvGrpSpPr>
          <p:nvPr/>
        </p:nvGrpSpPr>
        <p:grpSpPr bwMode="auto">
          <a:xfrm>
            <a:off x="323138" y="2278674"/>
            <a:ext cx="3096344" cy="845074"/>
            <a:chOff x="1224751" y="2276269"/>
            <a:chExt cx="4852003" cy="379817"/>
          </a:xfrm>
        </p:grpSpPr>
        <p:sp>
          <p:nvSpPr>
            <p:cNvPr id="37" name="Rounded Rectangle 36"/>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8" name="Rounded Rectangle 37"/>
            <p:cNvSpPr/>
            <p:nvPr/>
          </p:nvSpPr>
          <p:spPr>
            <a:xfrm>
              <a:off x="1279371" y="2330888"/>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9" name="TextBox 67"/>
            <p:cNvSpPr txBox="1">
              <a:spLocks noChangeArrowheads="1"/>
            </p:cNvSpPr>
            <p:nvPr/>
          </p:nvSpPr>
          <p:spPr bwMode="auto">
            <a:xfrm>
              <a:off x="1563261" y="2396737"/>
              <a:ext cx="4228077" cy="179829"/>
            </a:xfrm>
            <a:prstGeom prst="rect">
              <a:avLst/>
            </a:prstGeom>
            <a:noFill/>
            <a:ln w="9525">
              <a:noFill/>
              <a:miter lim="800000"/>
              <a:headEnd/>
              <a:tailEnd/>
            </a:ln>
          </p:spPr>
          <p:txBody>
            <a:bodyPr wrap="square">
              <a:spAutoFit/>
            </a:bodyPr>
            <a:lstStyle/>
            <a:p>
              <a:pPr algn="ctr">
                <a:defRPr/>
              </a:pPr>
              <a:r>
                <a:rPr lang="en-IN" sz="2000" dirty="0">
                  <a:ea typeface="ＭＳ Ｐゴシック" pitchFamily="34" charset="-128"/>
                </a:rPr>
                <a:t>Perception</a:t>
              </a:r>
              <a:endParaRPr lang="en-US" sz="2000" dirty="0">
                <a:ea typeface="ＭＳ Ｐゴシック" pitchFamily="34" charset="-128"/>
              </a:endParaRPr>
            </a:p>
          </p:txBody>
        </p:sp>
      </p:grpSp>
      <p:grpSp>
        <p:nvGrpSpPr>
          <p:cNvPr id="17" name="Group 68"/>
          <p:cNvGrpSpPr>
            <a:grpSpLocks/>
          </p:cNvGrpSpPr>
          <p:nvPr/>
        </p:nvGrpSpPr>
        <p:grpSpPr bwMode="auto">
          <a:xfrm>
            <a:off x="323137" y="4054440"/>
            <a:ext cx="3096344" cy="844322"/>
            <a:chOff x="1224751" y="2276269"/>
            <a:chExt cx="4852003" cy="379817"/>
          </a:xfrm>
        </p:grpSpPr>
        <p:sp>
          <p:nvSpPr>
            <p:cNvPr id="41" name="Rounded Rectangle 40"/>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42" name="Rounded Rectangle 41"/>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43" name="TextBox 67"/>
            <p:cNvSpPr txBox="1">
              <a:spLocks noChangeArrowheads="1"/>
            </p:cNvSpPr>
            <p:nvPr/>
          </p:nvSpPr>
          <p:spPr bwMode="auto">
            <a:xfrm>
              <a:off x="1270215" y="2417790"/>
              <a:ext cx="4580865" cy="179989"/>
            </a:xfrm>
            <a:prstGeom prst="rect">
              <a:avLst/>
            </a:prstGeom>
            <a:noFill/>
            <a:ln w="9525">
              <a:noFill/>
              <a:miter lim="800000"/>
              <a:headEnd/>
              <a:tailEnd/>
            </a:ln>
          </p:spPr>
          <p:txBody>
            <a:bodyPr wrap="square">
              <a:spAutoFit/>
            </a:bodyPr>
            <a:lstStyle/>
            <a:p>
              <a:pPr algn="ctr">
                <a:defRPr/>
              </a:pPr>
              <a:r>
                <a:rPr lang="en-IN" sz="2000" dirty="0">
                  <a:ea typeface="ＭＳ Ｐゴシック" pitchFamily="34" charset="-128"/>
                </a:rPr>
                <a:t>Learning</a:t>
              </a:r>
              <a:endParaRPr lang="en-US" sz="2000" dirty="0">
                <a:ea typeface="ＭＳ Ｐゴシック" pitchFamily="34" charset="-128"/>
              </a:endParaRPr>
            </a:p>
          </p:txBody>
        </p:sp>
      </p:grpSp>
      <p:grpSp>
        <p:nvGrpSpPr>
          <p:cNvPr id="19" name="Group 68"/>
          <p:cNvGrpSpPr>
            <a:grpSpLocks/>
          </p:cNvGrpSpPr>
          <p:nvPr/>
        </p:nvGrpSpPr>
        <p:grpSpPr bwMode="auto">
          <a:xfrm>
            <a:off x="323137" y="4960044"/>
            <a:ext cx="3096344" cy="844322"/>
            <a:chOff x="1224751" y="2276269"/>
            <a:chExt cx="4852003" cy="379817"/>
          </a:xfrm>
        </p:grpSpPr>
        <p:sp>
          <p:nvSpPr>
            <p:cNvPr id="45" name="Rounded Rectangle 44"/>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46" name="Rounded Rectangle 45"/>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47" name="TextBox 67"/>
            <p:cNvSpPr txBox="1">
              <a:spLocks noChangeArrowheads="1"/>
            </p:cNvSpPr>
            <p:nvPr/>
          </p:nvSpPr>
          <p:spPr bwMode="auto">
            <a:xfrm>
              <a:off x="1270215" y="2417790"/>
              <a:ext cx="4580865" cy="179989"/>
            </a:xfrm>
            <a:prstGeom prst="rect">
              <a:avLst/>
            </a:prstGeom>
            <a:noFill/>
            <a:ln w="9525">
              <a:noFill/>
              <a:miter lim="800000"/>
              <a:headEnd/>
              <a:tailEnd/>
            </a:ln>
          </p:spPr>
          <p:txBody>
            <a:bodyPr wrap="square">
              <a:spAutoFit/>
            </a:bodyPr>
            <a:lstStyle/>
            <a:p>
              <a:pPr algn="ctr">
                <a:defRPr/>
              </a:pPr>
              <a:r>
                <a:rPr lang="en-IN" sz="2000" dirty="0">
                  <a:ea typeface="ＭＳ Ｐゴシック" pitchFamily="34" charset="-128"/>
                </a:rPr>
                <a:t>Beliefs and Attitudes</a:t>
              </a:r>
              <a:endParaRPr lang="en-US" sz="2000" dirty="0">
                <a:ea typeface="ＭＳ Ｐゴシック" pitchFamily="34" charset="-128"/>
              </a:endParaRPr>
            </a:p>
          </p:txBody>
        </p:sp>
      </p:grpSp>
      <p:pic>
        <p:nvPicPr>
          <p:cNvPr id="44" name="Picture 4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nodeType="afterEffect">
                                  <p:stCondLst>
                                    <p:cond delay="17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375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425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475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525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5750"/>
                            </p:stCondLst>
                            <p:childTnLst>
                              <p:par>
                                <p:cTn id="37" presetID="10"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20"/>
          <p:cNvGrpSpPr/>
          <p:nvPr/>
        </p:nvGrpSpPr>
        <p:grpSpPr>
          <a:xfrm>
            <a:off x="432615" y="1077975"/>
            <a:ext cx="7337664" cy="3880110"/>
            <a:chOff x="3645903" y="-1202695"/>
            <a:chExt cx="11141561" cy="3625354"/>
          </a:xfrm>
        </p:grpSpPr>
        <p:sp>
          <p:nvSpPr>
            <p:cNvPr id="10" name="Rechteck 21"/>
            <p:cNvSpPr/>
            <p:nvPr/>
          </p:nvSpPr>
          <p:spPr bwMode="auto">
            <a:xfrm>
              <a:off x="4876558" y="-1070742"/>
              <a:ext cx="9910906" cy="3493401"/>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800" b="1" dirty="0">
                  <a:solidFill>
                    <a:prstClr val="white"/>
                  </a:solidFill>
                  <a:latin typeface="FreesiaUPC" pitchFamily="34" charset="-34"/>
                  <a:ea typeface="ＭＳ Ｐゴシック" pitchFamily="34" charset="-128"/>
                  <a:cs typeface="FreesiaUPC" pitchFamily="34" charset="-34"/>
                </a:rPr>
                <a:t>This is a DEMO Course On – </a:t>
              </a:r>
              <a:r>
                <a:rPr lang="en-IN" sz="2800" b="1" dirty="0">
                  <a:solidFill>
                    <a:srgbClr val="FFFF00"/>
                  </a:solidFill>
                  <a:latin typeface="FreesiaUPC" pitchFamily="34" charset="-34"/>
                  <a:ea typeface="ＭＳ Ｐゴシック" pitchFamily="34" charset="-128"/>
                  <a:cs typeface="FreesiaUPC" pitchFamily="34" charset="-34"/>
                </a:rPr>
                <a:t>Consumer Behaviour.</a:t>
              </a:r>
            </a:p>
            <a:p>
              <a:pPr>
                <a:spcAft>
                  <a:spcPts val="1200"/>
                </a:spcAft>
              </a:pPr>
              <a:r>
                <a:rPr lang="en-US" sz="2800" b="1" dirty="0">
                  <a:solidFill>
                    <a:srgbClr val="FFFF00"/>
                  </a:solidFill>
                  <a:latin typeface="FreesiaUPC" pitchFamily="34" charset="-34"/>
                  <a:ea typeface="ＭＳ Ｐゴシック" pitchFamily="34" charset="-128"/>
                  <a:cs typeface="FreesiaUPC" pitchFamily="34" charset="-34"/>
                </a:rPr>
                <a:t>Become a Member </a:t>
              </a:r>
              <a:r>
                <a:rPr lang="en-US" sz="2800" b="1" dirty="0">
                  <a:solidFill>
                    <a:prstClr val="white"/>
                  </a:solidFill>
                  <a:latin typeface="FreesiaUPC" pitchFamily="34" charset="-34"/>
                  <a:ea typeface="ＭＳ Ｐゴシック" pitchFamily="34" charset="-128"/>
                  <a:cs typeface="FreesiaUPC" pitchFamily="34" charset="-34"/>
                </a:rPr>
                <a:t> and Get Access to Complete </a:t>
              </a:r>
              <a:r>
                <a:rPr lang="en-US" sz="2800" b="1" dirty="0" err="1">
                  <a:solidFill>
                    <a:prstClr val="white"/>
                  </a:solidFill>
                  <a:latin typeface="FreesiaUPC" pitchFamily="34" charset="-34"/>
                  <a:ea typeface="ＭＳ Ｐゴシック" pitchFamily="34" charset="-128"/>
                  <a:cs typeface="FreesiaUPC" pitchFamily="34" charset="-34"/>
                </a:rPr>
                <a:t>Powerpoint</a:t>
              </a:r>
              <a:r>
                <a:rPr lang="en-US" sz="2800" b="1" dirty="0">
                  <a:solidFill>
                    <a:prstClr val="white"/>
                  </a:solidFill>
                  <a:latin typeface="FreesiaUPC" pitchFamily="34" charset="-34"/>
                  <a:ea typeface="ＭＳ Ｐゴシック" pitchFamily="34" charset="-128"/>
                  <a:cs typeface="FreesiaUPC" pitchFamily="34" charset="-34"/>
                </a:rPr>
                <a:t> Presentations for more than 250+ Subjects.</a:t>
              </a:r>
            </a:p>
            <a:p>
              <a:pPr>
                <a:spcAft>
                  <a:spcPts val="1200"/>
                </a:spcAft>
              </a:pPr>
              <a:r>
                <a:rPr lang="en-US" sz="2800" b="1" dirty="0">
                  <a:solidFill>
                    <a:prstClr val="white"/>
                  </a:solidFill>
                  <a:latin typeface="FreesiaUPC" pitchFamily="34" charset="-34"/>
                  <a:ea typeface="ＭＳ Ｐゴシック" pitchFamily="34" charset="-128"/>
                  <a:cs typeface="FreesiaUPC" pitchFamily="34" charset="-34"/>
                </a:rPr>
                <a:t>What Do you Get:</a:t>
              </a:r>
            </a:p>
            <a:p>
              <a:pPr marL="360000" indent="-396000">
                <a:buFontTx/>
                <a:buAutoNum type="arabicPeriod"/>
              </a:pPr>
              <a:r>
                <a:rPr lang="en-US" sz="2800" b="1" dirty="0">
                  <a:solidFill>
                    <a:prstClr val="white"/>
                  </a:solidFill>
                  <a:latin typeface="FreesiaUPC" pitchFamily="34" charset="-34"/>
                  <a:ea typeface="ＭＳ Ｐゴシック" pitchFamily="34" charset="-128"/>
                  <a:cs typeface="FreesiaUPC" pitchFamily="34" charset="-34"/>
                </a:rPr>
                <a:t>View All Courses Online.</a:t>
              </a:r>
            </a:p>
            <a:p>
              <a:pPr marL="360000" indent="-396000">
                <a:buFontTx/>
                <a:buAutoNum type="arabicPeriod"/>
              </a:pPr>
              <a:r>
                <a:rPr lang="en-US" sz="2800" b="1" dirty="0">
                  <a:solidFill>
                    <a:prstClr val="white"/>
                  </a:solidFill>
                  <a:latin typeface="FreesiaUPC" pitchFamily="34" charset="-34"/>
                  <a:ea typeface="ＭＳ Ｐゴシック" pitchFamily="34" charset="-128"/>
                  <a:cs typeface="FreesiaUPC" pitchFamily="34" charset="-34"/>
                </a:rPr>
                <a:t>Download </a:t>
              </a:r>
              <a:r>
                <a:rPr lang="en-US" sz="2800" b="1" dirty="0" err="1">
                  <a:solidFill>
                    <a:prstClr val="white"/>
                  </a:solidFill>
                  <a:latin typeface="FreesiaUPC" pitchFamily="34" charset="-34"/>
                  <a:ea typeface="ＭＳ Ｐゴシック" pitchFamily="34" charset="-128"/>
                  <a:cs typeface="FreesiaUPC" pitchFamily="34" charset="-34"/>
                </a:rPr>
                <a:t>Powerpoint</a:t>
              </a:r>
              <a:r>
                <a:rPr lang="en-US" sz="2800" b="1" dirty="0">
                  <a:solidFill>
                    <a:prstClr val="white"/>
                  </a:solidFill>
                  <a:latin typeface="FreesiaUPC" pitchFamily="34" charset="-34"/>
                  <a:ea typeface="ＭＳ Ｐゴシック" pitchFamily="34" charset="-128"/>
                  <a:cs typeface="FreesiaUPC" pitchFamily="34" charset="-34"/>
                </a:rPr>
                <a:t> Presentation for Each Course.</a:t>
              </a:r>
            </a:p>
            <a:p>
              <a:pPr marL="360000" indent="-396000">
                <a:buFontTx/>
                <a:buAutoNum type="arabicPeriod"/>
              </a:pPr>
              <a:r>
                <a:rPr lang="en-US" sz="2800" b="1" dirty="0">
                  <a:solidFill>
                    <a:prstClr val="white"/>
                  </a:solidFill>
                  <a:latin typeface="FreesiaUPC" pitchFamily="34" charset="-34"/>
                  <a:ea typeface="ＭＳ Ｐゴシック" pitchFamily="34" charset="-128"/>
                  <a:cs typeface="FreesiaUPC" pitchFamily="34" charset="-34"/>
                </a:rPr>
                <a:t>Do the Knowledge Checks for Each Course.</a:t>
              </a:r>
              <a:endParaRPr lang="en-IN" sz="2800" b="1" dirty="0">
                <a:solidFill>
                  <a:prstClr val="white"/>
                </a:solidFill>
                <a:latin typeface="FreesiaUPC" pitchFamily="34" charset="-34"/>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srcRect/>
            <a:stretch>
              <a:fillRect/>
            </a:stretch>
          </p:blipFill>
          <p:spPr bwMode="gray">
            <a:xfrm rot="20222041">
              <a:off x="3645903" y="-1202695"/>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314700" y="5181600"/>
            <a:ext cx="1600200" cy="1533525"/>
          </a:xfrm>
          <a:prstGeom prst="rect">
            <a:avLst/>
          </a:prstGeom>
        </p:spPr>
      </p:pic>
      <p:sp>
        <p:nvSpPr>
          <p:cNvPr id="13" name="TextBox 12"/>
          <p:cNvSpPr txBox="1"/>
          <p:nvPr/>
        </p:nvSpPr>
        <p:spPr>
          <a:xfrm>
            <a:off x="395536" y="283295"/>
            <a:ext cx="8352928" cy="769441"/>
          </a:xfrm>
          <a:prstGeom prst="rect">
            <a:avLst/>
          </a:prstGeom>
          <a:noFill/>
        </p:spPr>
        <p:txBody>
          <a:bodyPr wrap="square" rtlCol="0">
            <a:spAutoFit/>
          </a:bodyPr>
          <a:lstStyle/>
          <a:p>
            <a:r>
              <a:rPr lang="en-US" sz="4400" dirty="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val="71981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0"/>
            <a:ext cx="9144000" cy="908720"/>
            <a:chOff x="0" y="0"/>
            <a:chExt cx="1475656" cy="908720"/>
          </a:xfrm>
        </p:grpSpPr>
        <p:pic>
          <p:nvPicPr>
            <p:cNvPr id="9" name="Picture 8" descr="19930958_xl.jpg"/>
            <p:cNvPicPr>
              <a:picLocks noChangeAspect="1"/>
            </p:cNvPicPr>
            <p:nvPr/>
          </p:nvPicPr>
          <p:blipFill>
            <a:blip r:embed="rId4" cstate="print"/>
            <a:srcRect/>
            <a:stretch>
              <a:fillRect/>
            </a:stretch>
          </p:blipFill>
          <p:spPr>
            <a:xfrm>
              <a:off x="0" y="0"/>
              <a:ext cx="765448" cy="908720"/>
            </a:xfrm>
            <a:prstGeom prst="rect">
              <a:avLst/>
            </a:prstGeom>
          </p:spPr>
        </p:pic>
        <p:pic>
          <p:nvPicPr>
            <p:cNvPr id="10" name="Picture 9" descr="19930958_xl.jpg"/>
            <p:cNvPicPr>
              <a:picLocks noChangeAspect="1"/>
            </p:cNvPicPr>
            <p:nvPr/>
          </p:nvPicPr>
          <p:blipFill>
            <a:blip r:embed="rId4" cstate="print"/>
            <a:srcRect/>
            <a:stretch>
              <a:fillRect/>
            </a:stretch>
          </p:blipFill>
          <p:spPr>
            <a:xfrm flipH="1">
              <a:off x="710208" y="0"/>
              <a:ext cx="765448" cy="908720"/>
            </a:xfrm>
            <a:prstGeom prst="rect">
              <a:avLst/>
            </a:prstGeom>
          </p:spPr>
        </p:pic>
      </p:grpSp>
      <p:sp>
        <p:nvSpPr>
          <p:cNvPr id="5" name="Rectangle 4"/>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a:t>Course Objectives</a:t>
            </a:r>
            <a:endParaRPr lang="en-IN" sz="3200" dirty="0"/>
          </a:p>
        </p:txBody>
      </p:sp>
      <p:pic>
        <p:nvPicPr>
          <p:cNvPr id="7" name="Picture 6" descr="textures_00384104.jpg"/>
          <p:cNvPicPr>
            <a:picLocks noChangeAspect="1"/>
          </p:cNvPicPr>
          <p:nvPr/>
        </p:nvPicPr>
        <p:blipFill>
          <a:blip r:embed="rId5" cstate="email"/>
          <a:stretch>
            <a:fillRect/>
          </a:stretch>
        </p:blipFill>
        <p:spPr>
          <a:xfrm>
            <a:off x="1" y="908720"/>
            <a:ext cx="9144000" cy="5976008"/>
          </a:xfrm>
          <a:prstGeom prst="rect">
            <a:avLst/>
          </a:prstGeom>
        </p:spPr>
      </p:pic>
      <p:grpSp>
        <p:nvGrpSpPr>
          <p:cNvPr id="3" name="Group 46"/>
          <p:cNvGrpSpPr/>
          <p:nvPr/>
        </p:nvGrpSpPr>
        <p:grpSpPr>
          <a:xfrm rot="16200000">
            <a:off x="5449950" y="2479365"/>
            <a:ext cx="5948957" cy="2808312"/>
            <a:chOff x="4067944" y="4653136"/>
            <a:chExt cx="4095652" cy="2952328"/>
          </a:xfrm>
        </p:grpSpPr>
        <p:pic>
          <p:nvPicPr>
            <p:cNvPr id="11" name="Picture 10" descr="chalk_2_1_2.png"/>
            <p:cNvPicPr>
              <a:picLocks noChangeAspect="1"/>
            </p:cNvPicPr>
            <p:nvPr/>
          </p:nvPicPr>
          <p:blipFill>
            <a:blip r:embed="rId6" cstate="print"/>
            <a:srcRect l="7623" r="29218"/>
            <a:stretch>
              <a:fillRect/>
            </a:stretch>
          </p:blipFill>
          <p:spPr>
            <a:xfrm>
              <a:off x="4067944" y="4653136"/>
              <a:ext cx="2083830" cy="2952328"/>
            </a:xfrm>
            <a:prstGeom prst="rect">
              <a:avLst/>
            </a:prstGeom>
          </p:spPr>
        </p:pic>
        <p:pic>
          <p:nvPicPr>
            <p:cNvPr id="12" name="Picture 11" descr="chalk_2_1_2.png"/>
            <p:cNvPicPr>
              <a:picLocks noChangeAspect="1"/>
            </p:cNvPicPr>
            <p:nvPr/>
          </p:nvPicPr>
          <p:blipFill>
            <a:blip r:embed="rId6" cstate="print"/>
            <a:srcRect l="7623" r="29218"/>
            <a:stretch>
              <a:fillRect/>
            </a:stretch>
          </p:blipFill>
          <p:spPr>
            <a:xfrm>
              <a:off x="6079766" y="4653136"/>
              <a:ext cx="2083830" cy="2952328"/>
            </a:xfrm>
            <a:prstGeom prst="rect">
              <a:avLst/>
            </a:prstGeom>
          </p:spPr>
        </p:pic>
      </p:grpSp>
      <p:sp>
        <p:nvSpPr>
          <p:cNvPr id="13" name="TextBox 12"/>
          <p:cNvSpPr txBox="1"/>
          <p:nvPr/>
        </p:nvSpPr>
        <p:spPr>
          <a:xfrm>
            <a:off x="107504" y="980728"/>
            <a:ext cx="7308304" cy="461665"/>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Explain What is meant by Consumer Behavior</a:t>
            </a:r>
          </a:p>
        </p:txBody>
      </p:sp>
      <p:sp>
        <p:nvSpPr>
          <p:cNvPr id="14" name="TextBox 13"/>
          <p:cNvSpPr txBox="1"/>
          <p:nvPr/>
        </p:nvSpPr>
        <p:spPr>
          <a:xfrm>
            <a:off x="107504" y="1412776"/>
            <a:ext cx="7308304" cy="461665"/>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Describe the Types of Consumers</a:t>
            </a:r>
          </a:p>
        </p:txBody>
      </p:sp>
      <p:sp>
        <p:nvSpPr>
          <p:cNvPr id="15" name="TextBox 14"/>
          <p:cNvSpPr txBox="1"/>
          <p:nvPr/>
        </p:nvSpPr>
        <p:spPr>
          <a:xfrm>
            <a:off x="107504" y="1847721"/>
            <a:ext cx="7308304" cy="461665"/>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Explain Why do Consumers Buy</a:t>
            </a:r>
          </a:p>
        </p:txBody>
      </p:sp>
      <p:sp>
        <p:nvSpPr>
          <p:cNvPr id="16" name="TextBox 15"/>
          <p:cNvSpPr txBox="1"/>
          <p:nvPr/>
        </p:nvSpPr>
        <p:spPr>
          <a:xfrm>
            <a:off x="107504" y="2204864"/>
            <a:ext cx="7308304" cy="461665"/>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Explain the Importance of Consumer Behavior</a:t>
            </a:r>
          </a:p>
        </p:txBody>
      </p:sp>
      <p:sp>
        <p:nvSpPr>
          <p:cNvPr id="17" name="TextBox 16"/>
          <p:cNvSpPr txBox="1"/>
          <p:nvPr/>
        </p:nvSpPr>
        <p:spPr>
          <a:xfrm>
            <a:off x="107504" y="2574195"/>
            <a:ext cx="7308304" cy="461665"/>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Explain Role of Consumer Behavior in Loyalty</a:t>
            </a:r>
          </a:p>
        </p:txBody>
      </p:sp>
      <p:sp>
        <p:nvSpPr>
          <p:cNvPr id="18" name="TextBox 17"/>
          <p:cNvSpPr txBox="1"/>
          <p:nvPr/>
        </p:nvSpPr>
        <p:spPr>
          <a:xfrm>
            <a:off x="107504" y="2943527"/>
            <a:ext cx="7308304" cy="461665"/>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Explain the Model of Consumer Behavior</a:t>
            </a:r>
          </a:p>
        </p:txBody>
      </p:sp>
      <p:sp>
        <p:nvSpPr>
          <p:cNvPr id="19" name="TextBox 18"/>
          <p:cNvSpPr txBox="1"/>
          <p:nvPr/>
        </p:nvSpPr>
        <p:spPr>
          <a:xfrm>
            <a:off x="107504" y="3312859"/>
            <a:ext cx="7308304" cy="461665"/>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Explain Steps of Decision-Making Process</a:t>
            </a:r>
          </a:p>
        </p:txBody>
      </p:sp>
      <p:sp>
        <p:nvSpPr>
          <p:cNvPr id="20" name="TextBox 19"/>
          <p:cNvSpPr txBox="1"/>
          <p:nvPr/>
        </p:nvSpPr>
        <p:spPr>
          <a:xfrm>
            <a:off x="107504" y="3682191"/>
            <a:ext cx="7308304" cy="461665"/>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Explain How to Reduce Cognitive Dissonance</a:t>
            </a:r>
          </a:p>
        </p:txBody>
      </p:sp>
      <p:sp>
        <p:nvSpPr>
          <p:cNvPr id="21" name="TextBox 20"/>
          <p:cNvSpPr txBox="1"/>
          <p:nvPr/>
        </p:nvSpPr>
        <p:spPr>
          <a:xfrm>
            <a:off x="107504" y="4064883"/>
            <a:ext cx="7632848" cy="461665"/>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Explain Consumer Involvement in Buying Decisions </a:t>
            </a:r>
          </a:p>
        </p:txBody>
      </p:sp>
      <p:sp>
        <p:nvSpPr>
          <p:cNvPr id="22" name="TextBox 21"/>
          <p:cNvSpPr txBox="1"/>
          <p:nvPr/>
        </p:nvSpPr>
        <p:spPr>
          <a:xfrm>
            <a:off x="107504" y="4492863"/>
            <a:ext cx="7308304" cy="461665"/>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Explain the Types of Consumer Buying Decisions</a:t>
            </a:r>
          </a:p>
        </p:txBody>
      </p:sp>
      <p:sp>
        <p:nvSpPr>
          <p:cNvPr id="23" name="TextBox 22"/>
          <p:cNvSpPr txBox="1"/>
          <p:nvPr/>
        </p:nvSpPr>
        <p:spPr>
          <a:xfrm>
            <a:off x="107504" y="4856971"/>
            <a:ext cx="7308304" cy="461665"/>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Explain the Factors Influencing Consumer Behavior</a:t>
            </a:r>
          </a:p>
        </p:txBody>
      </p:sp>
      <p:sp>
        <p:nvSpPr>
          <p:cNvPr id="24" name="TextBox 23"/>
          <p:cNvSpPr txBox="1"/>
          <p:nvPr/>
        </p:nvSpPr>
        <p:spPr>
          <a:xfrm>
            <a:off x="107504" y="5289019"/>
            <a:ext cx="7308304" cy="461665"/>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Explain Role of Consumer Behavior &amp; Satisfaction</a:t>
            </a:r>
          </a:p>
        </p:txBody>
      </p:sp>
      <p:sp>
        <p:nvSpPr>
          <p:cNvPr id="25" name="TextBox 24"/>
          <p:cNvSpPr txBox="1"/>
          <p:nvPr/>
        </p:nvSpPr>
        <p:spPr>
          <a:xfrm>
            <a:off x="107504" y="5672866"/>
            <a:ext cx="7308304" cy="461665"/>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Explain Role of Consumer Behavior for Relationship</a:t>
            </a:r>
          </a:p>
        </p:txBody>
      </p:sp>
      <p:sp>
        <p:nvSpPr>
          <p:cNvPr id="26" name="TextBox 25"/>
          <p:cNvSpPr txBox="1"/>
          <p:nvPr/>
        </p:nvSpPr>
        <p:spPr>
          <a:xfrm>
            <a:off x="107504" y="6423719"/>
            <a:ext cx="7308304" cy="461665"/>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Explain Role of Consumer Behavior &amp; Value Drivers</a:t>
            </a:r>
          </a:p>
        </p:txBody>
      </p:sp>
      <p:sp>
        <p:nvSpPr>
          <p:cNvPr id="27" name="TextBox 26"/>
          <p:cNvSpPr txBox="1"/>
          <p:nvPr/>
        </p:nvSpPr>
        <p:spPr>
          <a:xfrm>
            <a:off x="107504" y="6042198"/>
            <a:ext cx="7308304" cy="461665"/>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Explain Role of CRM in Consumer Behavior</a:t>
            </a:r>
          </a:p>
        </p:txBody>
      </p:sp>
      <p:pic>
        <p:nvPicPr>
          <p:cNvPr id="28" name="Picture 2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9639816_xl.jpg"/>
          <p:cNvPicPr>
            <a:picLocks noChangeAspect="1"/>
          </p:cNvPicPr>
          <p:nvPr/>
        </p:nvPicPr>
        <p:blipFill>
          <a:blip r:embed="rId4" cstate="print">
            <a:clrChange>
              <a:clrFrom>
                <a:srgbClr val="FFFFFF"/>
              </a:clrFrom>
              <a:clrTo>
                <a:srgbClr val="FFFFFF">
                  <a:alpha val="0"/>
                </a:srgbClr>
              </a:clrTo>
            </a:clrChange>
            <a:duotone>
              <a:prstClr val="black"/>
              <a:schemeClr val="accent2">
                <a:tint val="45000"/>
                <a:satMod val="400000"/>
              </a:schemeClr>
            </a:duotone>
            <a:lum bright="-30000"/>
          </a:blip>
          <a:srcRect/>
          <a:stretch>
            <a:fillRect/>
          </a:stretch>
        </p:blipFill>
        <p:spPr>
          <a:xfrm>
            <a:off x="-35703" y="907105"/>
            <a:ext cx="7225982" cy="6012000"/>
          </a:xfrm>
          <a:prstGeom prst="rect">
            <a:avLst/>
          </a:prstGeom>
        </p:spPr>
      </p:pic>
      <p:grpSp>
        <p:nvGrpSpPr>
          <p:cNvPr id="2" name="Group 6"/>
          <p:cNvGrpSpPr/>
          <p:nvPr/>
        </p:nvGrpSpPr>
        <p:grpSpPr>
          <a:xfrm>
            <a:off x="0" y="0"/>
            <a:ext cx="9144000" cy="908720"/>
            <a:chOff x="0" y="0"/>
            <a:chExt cx="1475656" cy="908720"/>
          </a:xfrm>
        </p:grpSpPr>
        <p:pic>
          <p:nvPicPr>
            <p:cNvPr id="9" name="Picture 8" descr="19930958_xl.jpg"/>
            <p:cNvPicPr>
              <a:picLocks noChangeAspect="1"/>
            </p:cNvPicPr>
            <p:nvPr/>
          </p:nvPicPr>
          <p:blipFill>
            <a:blip r:embed="rId5" cstate="print"/>
            <a:srcRect/>
            <a:stretch>
              <a:fillRect/>
            </a:stretch>
          </p:blipFill>
          <p:spPr>
            <a:xfrm>
              <a:off x="0" y="0"/>
              <a:ext cx="765448" cy="908720"/>
            </a:xfrm>
            <a:prstGeom prst="rect">
              <a:avLst/>
            </a:prstGeom>
          </p:spPr>
        </p:pic>
        <p:pic>
          <p:nvPicPr>
            <p:cNvPr id="10" name="Picture 9" descr="19930958_xl.jpg"/>
            <p:cNvPicPr>
              <a:picLocks noChangeAspect="1"/>
            </p:cNvPicPr>
            <p:nvPr/>
          </p:nvPicPr>
          <p:blipFill>
            <a:blip r:embed="rId5" cstate="print"/>
            <a:srcRect/>
            <a:stretch>
              <a:fillRect/>
            </a:stretch>
          </p:blipFill>
          <p:spPr>
            <a:xfrm flipH="1">
              <a:off x="710208" y="0"/>
              <a:ext cx="765448" cy="908720"/>
            </a:xfrm>
            <a:prstGeom prst="rect">
              <a:avLst/>
            </a:prstGeom>
          </p:spPr>
        </p:pic>
      </p:grpSp>
      <p:sp>
        <p:nvSpPr>
          <p:cNvPr id="5" name="Rectangle 4"/>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sp>
        <p:nvSpPr>
          <p:cNvPr id="26" name="TextBox 25"/>
          <p:cNvSpPr txBox="1"/>
          <p:nvPr/>
        </p:nvSpPr>
        <p:spPr>
          <a:xfrm>
            <a:off x="2267744" y="2924944"/>
            <a:ext cx="3168352" cy="2616101"/>
          </a:xfrm>
          <a:prstGeom prst="rect">
            <a:avLst/>
          </a:prstGeom>
          <a:noFill/>
        </p:spPr>
        <p:txBody>
          <a:bodyPr wrap="square" rtlCol="0">
            <a:spAutoFit/>
            <a:scene3d>
              <a:camera prst="perspectiveRight"/>
              <a:lightRig rig="threePt" dir="t"/>
            </a:scene3d>
          </a:bodyPr>
          <a:lstStyle/>
          <a:p>
            <a:pPr>
              <a:spcAft>
                <a:spcPts val="1200"/>
              </a:spcAft>
            </a:pPr>
            <a:r>
              <a:rPr lang="en-IN" sz="2200" b="1" dirty="0">
                <a:solidFill>
                  <a:schemeClr val="bg1"/>
                </a:solidFill>
                <a:effectLst>
                  <a:outerShdw blurRad="38100" dist="38100" dir="2700000" algn="tl">
                    <a:srgbClr val="000000">
                      <a:alpha val="43137"/>
                    </a:srgbClr>
                  </a:outerShdw>
                </a:effectLst>
              </a:rPr>
              <a:t>Globus Inc. is a leading manufacturer of electronic goods and home appliances. </a:t>
            </a:r>
          </a:p>
          <a:p>
            <a:pPr>
              <a:spcAft>
                <a:spcPts val="1200"/>
              </a:spcAft>
            </a:pPr>
            <a:r>
              <a:rPr lang="en-IN" sz="2200" b="1" dirty="0">
                <a:solidFill>
                  <a:schemeClr val="bg1"/>
                </a:solidFill>
                <a:effectLst>
                  <a:outerShdw blurRad="38100" dist="38100" dir="2700000" algn="tl">
                    <a:srgbClr val="000000">
                      <a:alpha val="43137"/>
                    </a:srgbClr>
                  </a:outerShdw>
                </a:effectLst>
              </a:rPr>
              <a:t>It now intends to venture into the mobile phones market.</a:t>
            </a:r>
          </a:p>
        </p:txBody>
      </p:sp>
      <p:grpSp>
        <p:nvGrpSpPr>
          <p:cNvPr id="27" name="Group 26"/>
          <p:cNvGrpSpPr/>
          <p:nvPr/>
        </p:nvGrpSpPr>
        <p:grpSpPr>
          <a:xfrm>
            <a:off x="5545471" y="2492896"/>
            <a:ext cx="3885707" cy="3606432"/>
            <a:chOff x="5545471" y="2545966"/>
            <a:chExt cx="3885707" cy="3606432"/>
          </a:xfrm>
        </p:grpSpPr>
        <p:grpSp>
          <p:nvGrpSpPr>
            <p:cNvPr id="28" name="Gruppe 83"/>
            <p:cNvGrpSpPr>
              <a:grpSpLocks/>
            </p:cNvGrpSpPr>
            <p:nvPr/>
          </p:nvGrpSpPr>
          <p:grpSpPr bwMode="auto">
            <a:xfrm rot="21232341">
              <a:off x="5545471" y="2545966"/>
              <a:ext cx="3885707" cy="3606432"/>
              <a:chOff x="819574" y="1558714"/>
              <a:chExt cx="3535680" cy="2881207"/>
            </a:xfrm>
          </p:grpSpPr>
          <p:sp>
            <p:nvSpPr>
              <p:cNvPr id="33"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34"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35"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grpSp>
          <p:nvGrpSpPr>
            <p:cNvPr id="29" name="Group 26"/>
            <p:cNvGrpSpPr/>
            <p:nvPr/>
          </p:nvGrpSpPr>
          <p:grpSpPr>
            <a:xfrm rot="21180000">
              <a:off x="5655702" y="2731255"/>
              <a:ext cx="2897452" cy="2737563"/>
              <a:chOff x="1763688" y="908720"/>
              <a:chExt cx="4688904" cy="5256584"/>
            </a:xfrm>
          </p:grpSpPr>
          <p:pic>
            <p:nvPicPr>
              <p:cNvPr id="30" name="Picture 29" descr="8195834_l.jpg"/>
              <p:cNvPicPr>
                <a:picLocks noChangeAspect="1"/>
              </p:cNvPicPr>
              <p:nvPr/>
            </p:nvPicPr>
            <p:blipFill>
              <a:blip r:embed="rId6" cstate="email"/>
              <a:srcRect/>
              <a:stretch>
                <a:fillRect/>
              </a:stretch>
            </p:blipFill>
            <p:spPr>
              <a:xfrm>
                <a:off x="1763688" y="908720"/>
                <a:ext cx="1656184" cy="5256584"/>
              </a:xfrm>
              <a:prstGeom prst="rect">
                <a:avLst/>
              </a:prstGeom>
            </p:spPr>
          </p:pic>
          <p:pic>
            <p:nvPicPr>
              <p:cNvPr id="31" name="Picture 30" descr="8195834_l.jpg"/>
              <p:cNvPicPr>
                <a:picLocks noChangeAspect="1"/>
              </p:cNvPicPr>
              <p:nvPr/>
            </p:nvPicPr>
            <p:blipFill>
              <a:blip r:embed="rId7" cstate="email"/>
              <a:srcRect/>
              <a:stretch>
                <a:fillRect/>
              </a:stretch>
            </p:blipFill>
            <p:spPr>
              <a:xfrm>
                <a:off x="3419872" y="908720"/>
                <a:ext cx="1440160" cy="5256584"/>
              </a:xfrm>
              <a:prstGeom prst="rect">
                <a:avLst/>
              </a:prstGeom>
            </p:spPr>
          </p:pic>
          <p:pic>
            <p:nvPicPr>
              <p:cNvPr id="32" name="Picture 31" descr="8195834_l.jpg"/>
              <p:cNvPicPr>
                <a:picLocks noChangeAspect="1"/>
              </p:cNvPicPr>
              <p:nvPr/>
            </p:nvPicPr>
            <p:blipFill>
              <a:blip r:embed="rId8" cstate="email"/>
              <a:srcRect/>
              <a:stretch>
                <a:fillRect/>
              </a:stretch>
            </p:blipFill>
            <p:spPr>
              <a:xfrm>
                <a:off x="4788024" y="908720"/>
                <a:ext cx="1664568" cy="5256584"/>
              </a:xfrm>
              <a:prstGeom prst="rect">
                <a:avLst/>
              </a:prstGeom>
            </p:spPr>
          </p:pic>
        </p:grpSp>
      </p:grpSp>
      <p:grpSp>
        <p:nvGrpSpPr>
          <p:cNvPr id="36" name="Group 23"/>
          <p:cNvGrpSpPr/>
          <p:nvPr/>
        </p:nvGrpSpPr>
        <p:grpSpPr>
          <a:xfrm>
            <a:off x="5724128" y="2276872"/>
            <a:ext cx="396000" cy="1044000"/>
            <a:chOff x="5004047" y="2852936"/>
            <a:chExt cx="720081" cy="2088232"/>
          </a:xfrm>
          <a:solidFill>
            <a:schemeClr val="tx1">
              <a:lumMod val="65000"/>
              <a:lumOff val="35000"/>
            </a:schemeClr>
          </a:solidFill>
          <a:scene3d>
            <a:camera prst="orthographicFront">
              <a:rot lat="0" lon="0" rev="0"/>
            </a:camera>
            <a:lightRig rig="balanced" dir="t">
              <a:rot lat="0" lon="0" rev="8700000"/>
            </a:lightRig>
          </a:scene3d>
        </p:grpSpPr>
        <p:grpSp>
          <p:nvGrpSpPr>
            <p:cNvPr id="37" name="Group 28"/>
            <p:cNvGrpSpPr/>
            <p:nvPr/>
          </p:nvGrpSpPr>
          <p:grpSpPr>
            <a:xfrm>
              <a:off x="5004047" y="2852936"/>
              <a:ext cx="720080" cy="1728192"/>
              <a:chOff x="4932040" y="2852936"/>
              <a:chExt cx="720080" cy="1728192"/>
            </a:xfrm>
            <a:grpFill/>
          </p:grpSpPr>
          <p:sp>
            <p:nvSpPr>
              <p:cNvPr id="39" name="Block Arc 38"/>
              <p:cNvSpPr/>
              <p:nvPr/>
            </p:nvSpPr>
            <p:spPr>
              <a:xfrm>
                <a:off x="4932040" y="2852936"/>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40" name="Rectangle 39"/>
              <p:cNvSpPr/>
              <p:nvPr/>
            </p:nvSpPr>
            <p:spPr>
              <a:xfrm>
                <a:off x="4932041" y="3212976"/>
                <a:ext cx="144000" cy="1368152"/>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Rectangle 40"/>
              <p:cNvSpPr/>
              <p:nvPr/>
            </p:nvSpPr>
            <p:spPr>
              <a:xfrm>
                <a:off x="5508104" y="3645128"/>
                <a:ext cx="144000" cy="936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8" name="Block Arc 37"/>
            <p:cNvSpPr/>
            <p:nvPr/>
          </p:nvSpPr>
          <p:spPr>
            <a:xfrm flipV="1">
              <a:off x="5004048" y="4149080"/>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pic>
        <p:nvPicPr>
          <p:cNvPr id="24" name="Picture 23"/>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p:stCondLst>
                              <p:cond delay="1500"/>
                            </p:stCondLst>
                            <p:childTnLst>
                              <p:par>
                                <p:cTn id="19" presetID="12" presetClass="entr" presetSubtype="1"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slide(fromTop)">
                                      <p:cBhvr>
                                        <p:cTn id="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9639816_xl.jpg"/>
          <p:cNvPicPr>
            <a:picLocks noChangeAspect="1"/>
          </p:cNvPicPr>
          <p:nvPr/>
        </p:nvPicPr>
        <p:blipFill>
          <a:blip r:embed="rId4" cstate="print">
            <a:clrChange>
              <a:clrFrom>
                <a:srgbClr val="FFFFFF"/>
              </a:clrFrom>
              <a:clrTo>
                <a:srgbClr val="FFFFFF">
                  <a:alpha val="0"/>
                </a:srgbClr>
              </a:clrTo>
            </a:clrChange>
            <a:duotone>
              <a:prstClr val="black"/>
              <a:schemeClr val="accent5">
                <a:tint val="45000"/>
                <a:satMod val="400000"/>
              </a:schemeClr>
            </a:duotone>
            <a:lum bright="-10000"/>
          </a:blip>
          <a:srcRect/>
          <a:stretch>
            <a:fillRect/>
          </a:stretch>
        </p:blipFill>
        <p:spPr>
          <a:xfrm>
            <a:off x="323528" y="980728"/>
            <a:ext cx="7344816" cy="5976664"/>
          </a:xfrm>
          <a:prstGeom prst="rect">
            <a:avLst/>
          </a:prstGeom>
        </p:spPr>
      </p:pic>
      <p:grpSp>
        <p:nvGrpSpPr>
          <p:cNvPr id="2" name="Group 6"/>
          <p:cNvGrpSpPr/>
          <p:nvPr/>
        </p:nvGrpSpPr>
        <p:grpSpPr>
          <a:xfrm>
            <a:off x="0" y="0"/>
            <a:ext cx="9144000" cy="908720"/>
            <a:chOff x="0" y="0"/>
            <a:chExt cx="1475656" cy="908720"/>
          </a:xfrm>
        </p:grpSpPr>
        <p:pic>
          <p:nvPicPr>
            <p:cNvPr id="9" name="Picture 8" descr="19930958_xl.jpg"/>
            <p:cNvPicPr>
              <a:picLocks noChangeAspect="1"/>
            </p:cNvPicPr>
            <p:nvPr/>
          </p:nvPicPr>
          <p:blipFill>
            <a:blip r:embed="rId5" cstate="print"/>
            <a:srcRect/>
            <a:stretch>
              <a:fillRect/>
            </a:stretch>
          </p:blipFill>
          <p:spPr>
            <a:xfrm>
              <a:off x="0" y="0"/>
              <a:ext cx="765448" cy="908720"/>
            </a:xfrm>
            <a:prstGeom prst="rect">
              <a:avLst/>
            </a:prstGeom>
          </p:spPr>
        </p:pic>
        <p:pic>
          <p:nvPicPr>
            <p:cNvPr id="10" name="Picture 9" descr="19930958_xl.jpg"/>
            <p:cNvPicPr>
              <a:picLocks noChangeAspect="1"/>
            </p:cNvPicPr>
            <p:nvPr/>
          </p:nvPicPr>
          <p:blipFill>
            <a:blip r:embed="rId5" cstate="print"/>
            <a:srcRect/>
            <a:stretch>
              <a:fillRect/>
            </a:stretch>
          </p:blipFill>
          <p:spPr>
            <a:xfrm flipH="1">
              <a:off x="710208" y="0"/>
              <a:ext cx="765448" cy="908720"/>
            </a:xfrm>
            <a:prstGeom prst="rect">
              <a:avLst/>
            </a:prstGeom>
          </p:spPr>
        </p:pic>
      </p:grpSp>
      <p:sp>
        <p:nvSpPr>
          <p:cNvPr id="5" name="Rectangle 4"/>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sp>
        <p:nvSpPr>
          <p:cNvPr id="13" name="TextBox 12"/>
          <p:cNvSpPr txBox="1"/>
          <p:nvPr/>
        </p:nvSpPr>
        <p:spPr>
          <a:xfrm>
            <a:off x="2267744" y="2748984"/>
            <a:ext cx="3240360" cy="3293209"/>
          </a:xfrm>
          <a:prstGeom prst="rect">
            <a:avLst/>
          </a:prstGeom>
          <a:noFill/>
        </p:spPr>
        <p:txBody>
          <a:bodyPr wrap="square" rtlCol="0">
            <a:spAutoFit/>
            <a:scene3d>
              <a:camera prst="perspectiveRight"/>
              <a:lightRig rig="threePt" dir="t"/>
            </a:scene3d>
          </a:bodyPr>
          <a:lstStyle/>
          <a:p>
            <a:pPr>
              <a:spcAft>
                <a:spcPts val="1200"/>
              </a:spcAft>
            </a:pPr>
            <a:r>
              <a:rPr lang="en-IN" sz="2200" b="1" dirty="0">
                <a:solidFill>
                  <a:schemeClr val="bg1"/>
                </a:solidFill>
                <a:effectLst>
                  <a:outerShdw blurRad="38100" dist="38100" dir="2700000" algn="tl">
                    <a:srgbClr val="000000">
                      <a:alpha val="43137"/>
                    </a:srgbClr>
                  </a:outerShdw>
                </a:effectLst>
              </a:rPr>
              <a:t>So, the management at Globus decided that Globus’ first product offering in the mobile market would be a ‘Sirius G1’.</a:t>
            </a:r>
          </a:p>
          <a:p>
            <a:pPr>
              <a:spcAft>
                <a:spcPts val="1200"/>
              </a:spcAft>
            </a:pPr>
            <a:r>
              <a:rPr lang="en-IN" sz="2200" b="1" dirty="0">
                <a:solidFill>
                  <a:schemeClr val="bg1"/>
                </a:solidFill>
                <a:effectLst>
                  <a:outerShdw blurRad="38100" dist="38100" dir="2700000" algn="tl">
                    <a:srgbClr val="000000">
                      <a:alpha val="43137"/>
                    </a:srgbClr>
                  </a:outerShdw>
                </a:effectLst>
              </a:rPr>
              <a:t>‘Sirius G1’ would be their first  latest Android-based smart phone. </a:t>
            </a:r>
          </a:p>
        </p:txBody>
      </p:sp>
      <p:grpSp>
        <p:nvGrpSpPr>
          <p:cNvPr id="29" name="Group 28"/>
          <p:cNvGrpSpPr/>
          <p:nvPr/>
        </p:nvGrpSpPr>
        <p:grpSpPr>
          <a:xfrm>
            <a:off x="5451819" y="2492896"/>
            <a:ext cx="3979359" cy="3606432"/>
            <a:chOff x="5451819" y="2492896"/>
            <a:chExt cx="3979359" cy="3606432"/>
          </a:xfrm>
        </p:grpSpPr>
        <p:grpSp>
          <p:nvGrpSpPr>
            <p:cNvPr id="15" name="Gruppe 83"/>
            <p:cNvGrpSpPr>
              <a:grpSpLocks/>
            </p:cNvGrpSpPr>
            <p:nvPr/>
          </p:nvGrpSpPr>
          <p:grpSpPr bwMode="auto">
            <a:xfrm rot="21232341">
              <a:off x="5545471" y="2492896"/>
              <a:ext cx="3885707" cy="3606432"/>
              <a:chOff x="819574" y="1558714"/>
              <a:chExt cx="3535680" cy="2881207"/>
            </a:xfrm>
          </p:grpSpPr>
          <p:sp>
            <p:nvSpPr>
              <p:cNvPr id="17"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8"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9"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grpSp>
          <p:nvGrpSpPr>
            <p:cNvPr id="28" name="Group 27"/>
            <p:cNvGrpSpPr/>
            <p:nvPr/>
          </p:nvGrpSpPr>
          <p:grpSpPr>
            <a:xfrm rot="21240000">
              <a:off x="5451819" y="2664076"/>
              <a:ext cx="3093710" cy="2783319"/>
              <a:chOff x="-1200536" y="1268760"/>
              <a:chExt cx="4704322" cy="4345288"/>
            </a:xfrm>
          </p:grpSpPr>
          <p:pic>
            <p:nvPicPr>
              <p:cNvPr id="27" name="Picture 26" descr="9497653_xxl.jpg"/>
              <p:cNvPicPr>
                <a:picLocks noChangeAspect="1"/>
              </p:cNvPicPr>
              <p:nvPr/>
            </p:nvPicPr>
            <p:blipFill>
              <a:blip r:embed="rId6" cstate="email"/>
              <a:srcRect/>
              <a:stretch>
                <a:fillRect/>
              </a:stretch>
            </p:blipFill>
            <p:spPr>
              <a:xfrm>
                <a:off x="-972616" y="1268760"/>
                <a:ext cx="4476402" cy="4221088"/>
              </a:xfrm>
              <a:prstGeom prst="rect">
                <a:avLst/>
              </a:prstGeom>
            </p:spPr>
          </p:pic>
          <p:pic>
            <p:nvPicPr>
              <p:cNvPr id="26" name="Picture 25" descr="11296150_l.jpg"/>
              <p:cNvPicPr>
                <a:picLocks noChangeAspect="1"/>
              </p:cNvPicPr>
              <p:nvPr/>
            </p:nvPicPr>
            <p:blipFill>
              <a:blip r:embed="rId7" cstate="email">
                <a:clrChange>
                  <a:clrFrom>
                    <a:srgbClr val="FFFFFF"/>
                  </a:clrFrom>
                  <a:clrTo>
                    <a:srgbClr val="FFFFFF">
                      <a:alpha val="0"/>
                    </a:srgbClr>
                  </a:clrTo>
                </a:clrChange>
              </a:blip>
              <a:stretch>
                <a:fillRect/>
              </a:stretch>
            </p:blipFill>
            <p:spPr>
              <a:xfrm>
                <a:off x="-1200536" y="3212976"/>
                <a:ext cx="2401072" cy="2401072"/>
              </a:xfrm>
              <a:prstGeom prst="rect">
                <a:avLst/>
              </a:prstGeom>
            </p:spPr>
          </p:pic>
        </p:grpSp>
      </p:grpSp>
      <p:grpSp>
        <p:nvGrpSpPr>
          <p:cNvPr id="20" name="Group 23"/>
          <p:cNvGrpSpPr/>
          <p:nvPr/>
        </p:nvGrpSpPr>
        <p:grpSpPr>
          <a:xfrm>
            <a:off x="5724128" y="2276872"/>
            <a:ext cx="396000" cy="1044000"/>
            <a:chOff x="5004047" y="2852936"/>
            <a:chExt cx="720081" cy="2088232"/>
          </a:xfrm>
          <a:solidFill>
            <a:schemeClr val="tx1">
              <a:lumMod val="65000"/>
              <a:lumOff val="35000"/>
            </a:schemeClr>
          </a:solidFill>
          <a:scene3d>
            <a:camera prst="orthographicFront">
              <a:rot lat="0" lon="0" rev="0"/>
            </a:camera>
            <a:lightRig rig="balanced" dir="t">
              <a:rot lat="0" lon="0" rev="8700000"/>
            </a:lightRig>
          </a:scene3d>
        </p:grpSpPr>
        <p:grpSp>
          <p:nvGrpSpPr>
            <p:cNvPr id="21" name="Group 28"/>
            <p:cNvGrpSpPr/>
            <p:nvPr/>
          </p:nvGrpSpPr>
          <p:grpSpPr>
            <a:xfrm>
              <a:off x="5004047" y="2852936"/>
              <a:ext cx="720080" cy="1728192"/>
              <a:chOff x="4932040" y="2852936"/>
              <a:chExt cx="720080" cy="1728192"/>
            </a:xfrm>
            <a:grpFill/>
          </p:grpSpPr>
          <p:sp>
            <p:nvSpPr>
              <p:cNvPr id="23" name="Block Arc 22"/>
              <p:cNvSpPr/>
              <p:nvPr/>
            </p:nvSpPr>
            <p:spPr>
              <a:xfrm>
                <a:off x="4932040" y="2852936"/>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4" name="Rectangle 23"/>
              <p:cNvSpPr/>
              <p:nvPr/>
            </p:nvSpPr>
            <p:spPr>
              <a:xfrm>
                <a:off x="4932041" y="3212976"/>
                <a:ext cx="144000" cy="1368152"/>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Rectangle 24"/>
              <p:cNvSpPr/>
              <p:nvPr/>
            </p:nvSpPr>
            <p:spPr>
              <a:xfrm>
                <a:off x="5508104" y="3645128"/>
                <a:ext cx="144000" cy="936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2" name="Block Arc 21"/>
            <p:cNvSpPr/>
            <p:nvPr/>
          </p:nvSpPr>
          <p:spPr>
            <a:xfrm flipV="1">
              <a:off x="5004048" y="4149080"/>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pic>
        <p:nvPicPr>
          <p:cNvPr id="30" name="Picture 29"/>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childTnLst>
                          </p:cTn>
                        </p:par>
                        <p:par>
                          <p:cTn id="18" fill="hold">
                            <p:stCondLst>
                              <p:cond delay="1500"/>
                            </p:stCondLst>
                            <p:childTnLst>
                              <p:par>
                                <p:cTn id="19" presetID="12" presetClass="entr" presetSubtype="1"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Top)">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9639816_xl.jpg"/>
          <p:cNvPicPr>
            <a:picLocks noChangeAspect="1"/>
          </p:cNvPicPr>
          <p:nvPr/>
        </p:nvPicPr>
        <p:blipFill>
          <a:blip r:embed="rId4" cstate="print">
            <a:clrChange>
              <a:clrFrom>
                <a:srgbClr val="FFFFFF"/>
              </a:clrFrom>
              <a:clrTo>
                <a:srgbClr val="FFFFFF">
                  <a:alpha val="0"/>
                </a:srgbClr>
              </a:clrTo>
            </a:clrChange>
            <a:lum/>
          </a:blip>
          <a:srcRect/>
          <a:stretch>
            <a:fillRect/>
          </a:stretch>
        </p:blipFill>
        <p:spPr>
          <a:xfrm>
            <a:off x="323528" y="980728"/>
            <a:ext cx="7344816" cy="5976664"/>
          </a:xfrm>
          <a:prstGeom prst="rect">
            <a:avLst/>
          </a:prstGeom>
        </p:spPr>
      </p:pic>
      <p:grpSp>
        <p:nvGrpSpPr>
          <p:cNvPr id="2" name="Group 6"/>
          <p:cNvGrpSpPr/>
          <p:nvPr/>
        </p:nvGrpSpPr>
        <p:grpSpPr>
          <a:xfrm>
            <a:off x="0" y="0"/>
            <a:ext cx="9144000" cy="908720"/>
            <a:chOff x="0" y="0"/>
            <a:chExt cx="1475656" cy="908720"/>
          </a:xfrm>
        </p:grpSpPr>
        <p:pic>
          <p:nvPicPr>
            <p:cNvPr id="9" name="Picture 8" descr="19930958_xl.jpg"/>
            <p:cNvPicPr>
              <a:picLocks noChangeAspect="1"/>
            </p:cNvPicPr>
            <p:nvPr/>
          </p:nvPicPr>
          <p:blipFill>
            <a:blip r:embed="rId5" cstate="print"/>
            <a:srcRect/>
            <a:stretch>
              <a:fillRect/>
            </a:stretch>
          </p:blipFill>
          <p:spPr>
            <a:xfrm>
              <a:off x="0" y="0"/>
              <a:ext cx="765448" cy="908720"/>
            </a:xfrm>
            <a:prstGeom prst="rect">
              <a:avLst/>
            </a:prstGeom>
          </p:spPr>
        </p:pic>
        <p:pic>
          <p:nvPicPr>
            <p:cNvPr id="10" name="Picture 9" descr="19930958_xl.jpg"/>
            <p:cNvPicPr>
              <a:picLocks noChangeAspect="1"/>
            </p:cNvPicPr>
            <p:nvPr/>
          </p:nvPicPr>
          <p:blipFill>
            <a:blip r:embed="rId5" cstate="print"/>
            <a:srcRect/>
            <a:stretch>
              <a:fillRect/>
            </a:stretch>
          </p:blipFill>
          <p:spPr>
            <a:xfrm flipH="1">
              <a:off x="710208" y="0"/>
              <a:ext cx="765448" cy="908720"/>
            </a:xfrm>
            <a:prstGeom prst="rect">
              <a:avLst/>
            </a:prstGeom>
          </p:spPr>
        </p:pic>
      </p:grpSp>
      <p:sp>
        <p:nvSpPr>
          <p:cNvPr id="5" name="Rectangle 4"/>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sp>
        <p:nvSpPr>
          <p:cNvPr id="13" name="TextBox 12"/>
          <p:cNvSpPr txBox="1"/>
          <p:nvPr/>
        </p:nvSpPr>
        <p:spPr>
          <a:xfrm>
            <a:off x="2267744" y="2564904"/>
            <a:ext cx="3240360" cy="3970318"/>
          </a:xfrm>
          <a:prstGeom prst="rect">
            <a:avLst/>
          </a:prstGeom>
          <a:noFill/>
        </p:spPr>
        <p:txBody>
          <a:bodyPr wrap="square" rtlCol="0">
            <a:spAutoFit/>
            <a:scene3d>
              <a:camera prst="perspectiveRight"/>
              <a:lightRig rig="threePt" dir="t"/>
            </a:scene3d>
          </a:bodyPr>
          <a:lstStyle/>
          <a:p>
            <a:pPr>
              <a:spcAft>
                <a:spcPts val="1200"/>
              </a:spcAft>
            </a:pPr>
            <a:r>
              <a:rPr lang="en-IN" sz="2200" b="1" dirty="0">
                <a:effectLst>
                  <a:outerShdw blurRad="38100" dist="38100" dir="2700000" algn="tl">
                    <a:srgbClr val="000000">
                      <a:alpha val="43137"/>
                    </a:srgbClr>
                  </a:outerShdw>
                </a:effectLst>
              </a:rPr>
              <a:t>‘Sirius G1’ would come loaded with the latest features and completely new customized copyright software for download of updates, ringtones, wallpapers, application software etc.</a:t>
            </a:r>
          </a:p>
          <a:p>
            <a:pPr>
              <a:spcAft>
                <a:spcPts val="1200"/>
              </a:spcAft>
            </a:pPr>
            <a:r>
              <a:rPr lang="en-IN" sz="2200" b="1" dirty="0">
                <a:effectLst>
                  <a:outerShdw blurRad="38100" dist="38100" dir="2700000" algn="tl">
                    <a:srgbClr val="000000">
                      <a:alpha val="43137"/>
                    </a:srgbClr>
                  </a:outerShdw>
                </a:effectLst>
              </a:rPr>
              <a:t>So, do you think that Globus would be successful in its venture?</a:t>
            </a:r>
          </a:p>
        </p:txBody>
      </p:sp>
      <p:grpSp>
        <p:nvGrpSpPr>
          <p:cNvPr id="29" name="Group 28"/>
          <p:cNvGrpSpPr/>
          <p:nvPr/>
        </p:nvGrpSpPr>
        <p:grpSpPr>
          <a:xfrm>
            <a:off x="5545471" y="2492896"/>
            <a:ext cx="3885707" cy="3606432"/>
            <a:chOff x="5545471" y="2492896"/>
            <a:chExt cx="3885707" cy="3606432"/>
          </a:xfrm>
        </p:grpSpPr>
        <p:grpSp>
          <p:nvGrpSpPr>
            <p:cNvPr id="4" name="Gruppe 83"/>
            <p:cNvGrpSpPr>
              <a:grpSpLocks/>
            </p:cNvGrpSpPr>
            <p:nvPr/>
          </p:nvGrpSpPr>
          <p:grpSpPr bwMode="auto">
            <a:xfrm rot="21232341">
              <a:off x="5545471" y="2492896"/>
              <a:ext cx="3885707" cy="3606432"/>
              <a:chOff x="819574" y="1558714"/>
              <a:chExt cx="3535680" cy="2881207"/>
            </a:xfrm>
          </p:grpSpPr>
          <p:sp>
            <p:nvSpPr>
              <p:cNvPr id="17"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8"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9"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8" name="Picture 27" descr="10816396_l.jpg"/>
            <p:cNvPicPr>
              <a:picLocks noChangeAspect="1"/>
            </p:cNvPicPr>
            <p:nvPr/>
          </p:nvPicPr>
          <p:blipFill>
            <a:blip r:embed="rId6" cstate="email"/>
            <a:srcRect/>
            <a:stretch>
              <a:fillRect/>
            </a:stretch>
          </p:blipFill>
          <p:spPr>
            <a:xfrm rot="21240000">
              <a:off x="5650985" y="2637596"/>
              <a:ext cx="2911896" cy="2734118"/>
            </a:xfrm>
            <a:prstGeom prst="rect">
              <a:avLst/>
            </a:prstGeom>
          </p:spPr>
        </p:pic>
      </p:grpSp>
      <p:grpSp>
        <p:nvGrpSpPr>
          <p:cNvPr id="8" name="Group 23"/>
          <p:cNvGrpSpPr/>
          <p:nvPr/>
        </p:nvGrpSpPr>
        <p:grpSpPr>
          <a:xfrm>
            <a:off x="5724128" y="2276872"/>
            <a:ext cx="396000" cy="1044000"/>
            <a:chOff x="5004047" y="2852936"/>
            <a:chExt cx="720081" cy="2088232"/>
          </a:xfrm>
          <a:solidFill>
            <a:schemeClr val="tx1">
              <a:lumMod val="65000"/>
              <a:lumOff val="35000"/>
            </a:schemeClr>
          </a:solidFill>
          <a:scene3d>
            <a:camera prst="orthographicFront">
              <a:rot lat="0" lon="0" rev="0"/>
            </a:camera>
            <a:lightRig rig="balanced" dir="t">
              <a:rot lat="0" lon="0" rev="8700000"/>
            </a:lightRig>
          </a:scene3d>
        </p:grpSpPr>
        <p:grpSp>
          <p:nvGrpSpPr>
            <p:cNvPr id="12" name="Group 28"/>
            <p:cNvGrpSpPr/>
            <p:nvPr/>
          </p:nvGrpSpPr>
          <p:grpSpPr>
            <a:xfrm>
              <a:off x="5004047" y="2852936"/>
              <a:ext cx="720080" cy="1728192"/>
              <a:chOff x="4932040" y="2852936"/>
              <a:chExt cx="720080" cy="1728192"/>
            </a:xfrm>
            <a:grpFill/>
          </p:grpSpPr>
          <p:sp>
            <p:nvSpPr>
              <p:cNvPr id="23" name="Block Arc 22"/>
              <p:cNvSpPr/>
              <p:nvPr/>
            </p:nvSpPr>
            <p:spPr>
              <a:xfrm>
                <a:off x="4932040" y="2852936"/>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4" name="Rectangle 23"/>
              <p:cNvSpPr/>
              <p:nvPr/>
            </p:nvSpPr>
            <p:spPr>
              <a:xfrm>
                <a:off x="4932041" y="3212976"/>
                <a:ext cx="144000" cy="1368152"/>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Rectangle 24"/>
              <p:cNvSpPr/>
              <p:nvPr/>
            </p:nvSpPr>
            <p:spPr>
              <a:xfrm>
                <a:off x="5508104" y="3645128"/>
                <a:ext cx="144000" cy="936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2" name="Block Arc 21"/>
            <p:cNvSpPr/>
            <p:nvPr/>
          </p:nvSpPr>
          <p:spPr>
            <a:xfrm flipV="1">
              <a:off x="5004048" y="4149080"/>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pic>
        <p:nvPicPr>
          <p:cNvPr id="21" name="Picture 2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childTnLst>
                          </p:cTn>
                        </p:par>
                        <p:par>
                          <p:cTn id="18" fill="hold">
                            <p:stCondLst>
                              <p:cond delay="1500"/>
                            </p:stCondLst>
                            <p:childTnLst>
                              <p:par>
                                <p:cTn id="19" presetID="12" presetClass="entr" presetSubtype="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lide(fromTop)">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9639816_xl.jpg"/>
          <p:cNvPicPr>
            <a:picLocks noChangeAspect="1"/>
          </p:cNvPicPr>
          <p:nvPr/>
        </p:nvPicPr>
        <p:blipFill>
          <a:blip r:embed="rId4" cstate="print">
            <a:clrChange>
              <a:clrFrom>
                <a:srgbClr val="FFFFFF"/>
              </a:clrFrom>
              <a:clrTo>
                <a:srgbClr val="FFFFFF">
                  <a:alpha val="0"/>
                </a:srgbClr>
              </a:clrTo>
            </a:clrChange>
            <a:duotone>
              <a:prstClr val="black"/>
              <a:schemeClr val="accent4">
                <a:tint val="45000"/>
                <a:satMod val="400000"/>
              </a:schemeClr>
            </a:duotone>
            <a:lum bright="-20000"/>
          </a:blip>
          <a:srcRect/>
          <a:stretch>
            <a:fillRect/>
          </a:stretch>
        </p:blipFill>
        <p:spPr>
          <a:xfrm>
            <a:off x="323528" y="980728"/>
            <a:ext cx="7344816" cy="5976664"/>
          </a:xfrm>
          <a:prstGeom prst="rect">
            <a:avLst/>
          </a:prstGeom>
        </p:spPr>
      </p:pic>
      <p:grpSp>
        <p:nvGrpSpPr>
          <p:cNvPr id="2" name="Group 6"/>
          <p:cNvGrpSpPr/>
          <p:nvPr/>
        </p:nvGrpSpPr>
        <p:grpSpPr>
          <a:xfrm>
            <a:off x="0" y="0"/>
            <a:ext cx="9144000" cy="908720"/>
            <a:chOff x="0" y="0"/>
            <a:chExt cx="1475656" cy="908720"/>
          </a:xfrm>
        </p:grpSpPr>
        <p:pic>
          <p:nvPicPr>
            <p:cNvPr id="9" name="Picture 8" descr="19930958_xl.jpg"/>
            <p:cNvPicPr>
              <a:picLocks noChangeAspect="1"/>
            </p:cNvPicPr>
            <p:nvPr/>
          </p:nvPicPr>
          <p:blipFill>
            <a:blip r:embed="rId5" cstate="print"/>
            <a:srcRect/>
            <a:stretch>
              <a:fillRect/>
            </a:stretch>
          </p:blipFill>
          <p:spPr>
            <a:xfrm>
              <a:off x="0" y="0"/>
              <a:ext cx="765448" cy="908720"/>
            </a:xfrm>
            <a:prstGeom prst="rect">
              <a:avLst/>
            </a:prstGeom>
          </p:spPr>
        </p:pic>
        <p:pic>
          <p:nvPicPr>
            <p:cNvPr id="10" name="Picture 9" descr="19930958_xl.jpg"/>
            <p:cNvPicPr>
              <a:picLocks noChangeAspect="1"/>
            </p:cNvPicPr>
            <p:nvPr/>
          </p:nvPicPr>
          <p:blipFill>
            <a:blip r:embed="rId5" cstate="print"/>
            <a:srcRect/>
            <a:stretch>
              <a:fillRect/>
            </a:stretch>
          </p:blipFill>
          <p:spPr>
            <a:xfrm flipH="1">
              <a:off x="710208" y="0"/>
              <a:ext cx="765448" cy="908720"/>
            </a:xfrm>
            <a:prstGeom prst="rect">
              <a:avLst/>
            </a:prstGeom>
          </p:spPr>
        </p:pic>
      </p:grpSp>
      <p:sp>
        <p:nvSpPr>
          <p:cNvPr id="5" name="Rectangle 4"/>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sp>
        <p:nvSpPr>
          <p:cNvPr id="13" name="TextBox 12"/>
          <p:cNvSpPr txBox="1"/>
          <p:nvPr/>
        </p:nvSpPr>
        <p:spPr>
          <a:xfrm>
            <a:off x="2267744" y="2759437"/>
            <a:ext cx="2952328" cy="3477875"/>
          </a:xfrm>
          <a:prstGeom prst="rect">
            <a:avLst/>
          </a:prstGeom>
          <a:noFill/>
        </p:spPr>
        <p:txBody>
          <a:bodyPr wrap="square" rtlCol="0">
            <a:spAutoFit/>
            <a:scene3d>
              <a:camera prst="perspectiveRight"/>
              <a:lightRig rig="threePt" dir="t"/>
            </a:scene3d>
          </a:bodyPr>
          <a:lstStyle/>
          <a:p>
            <a:r>
              <a:rPr lang="en-IN" sz="2200" b="1" dirty="0">
                <a:solidFill>
                  <a:schemeClr val="bg1"/>
                </a:solidFill>
                <a:effectLst>
                  <a:outerShdw blurRad="38100" dist="38100" dir="2700000" algn="tl">
                    <a:srgbClr val="000000">
                      <a:alpha val="43137"/>
                    </a:srgbClr>
                  </a:outerShdw>
                </a:effectLst>
              </a:rPr>
              <a:t>‘Consumer Behavior’ also helps to improve their existing products to better suit the consumers’ needs, gain feedback about their products and services, develop ideas for future products based on consumer views etc.</a:t>
            </a:r>
          </a:p>
        </p:txBody>
      </p:sp>
      <p:grpSp>
        <p:nvGrpSpPr>
          <p:cNvPr id="26" name="Group 25"/>
          <p:cNvGrpSpPr/>
          <p:nvPr/>
        </p:nvGrpSpPr>
        <p:grpSpPr>
          <a:xfrm>
            <a:off x="5545471" y="2492896"/>
            <a:ext cx="3885707" cy="3606432"/>
            <a:chOff x="5545471" y="2492896"/>
            <a:chExt cx="3885707" cy="3606432"/>
          </a:xfrm>
        </p:grpSpPr>
        <p:grpSp>
          <p:nvGrpSpPr>
            <p:cNvPr id="4" name="Gruppe 83"/>
            <p:cNvGrpSpPr>
              <a:grpSpLocks/>
            </p:cNvGrpSpPr>
            <p:nvPr/>
          </p:nvGrpSpPr>
          <p:grpSpPr bwMode="auto">
            <a:xfrm rot="21232341">
              <a:off x="5545471" y="2492896"/>
              <a:ext cx="3885707" cy="3606432"/>
              <a:chOff x="819574" y="1558714"/>
              <a:chExt cx="3535680" cy="2881207"/>
            </a:xfrm>
          </p:grpSpPr>
          <p:sp>
            <p:nvSpPr>
              <p:cNvPr id="17"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8"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9"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1" name="Picture 20" descr="8583044_xl.jpg"/>
            <p:cNvPicPr>
              <a:picLocks noChangeAspect="1"/>
            </p:cNvPicPr>
            <p:nvPr/>
          </p:nvPicPr>
          <p:blipFill>
            <a:blip r:embed="rId6" cstate="email"/>
            <a:srcRect/>
            <a:stretch>
              <a:fillRect/>
            </a:stretch>
          </p:blipFill>
          <p:spPr>
            <a:xfrm rot="21240000">
              <a:off x="5652770" y="2637107"/>
              <a:ext cx="2906747" cy="2814045"/>
            </a:xfrm>
            <a:prstGeom prst="rect">
              <a:avLst/>
            </a:prstGeom>
          </p:spPr>
        </p:pic>
      </p:grpSp>
      <p:grpSp>
        <p:nvGrpSpPr>
          <p:cNvPr id="7" name="Group 23"/>
          <p:cNvGrpSpPr/>
          <p:nvPr/>
        </p:nvGrpSpPr>
        <p:grpSpPr>
          <a:xfrm>
            <a:off x="5724128" y="2276872"/>
            <a:ext cx="396000" cy="1044000"/>
            <a:chOff x="5004047" y="2852936"/>
            <a:chExt cx="720081" cy="2088232"/>
          </a:xfrm>
          <a:solidFill>
            <a:schemeClr val="tx1">
              <a:lumMod val="65000"/>
              <a:lumOff val="35000"/>
            </a:schemeClr>
          </a:solidFill>
          <a:scene3d>
            <a:camera prst="orthographicFront">
              <a:rot lat="0" lon="0" rev="0"/>
            </a:camera>
            <a:lightRig rig="balanced" dir="t">
              <a:rot lat="0" lon="0" rev="8700000"/>
            </a:lightRig>
          </a:scene3d>
        </p:grpSpPr>
        <p:grpSp>
          <p:nvGrpSpPr>
            <p:cNvPr id="8" name="Group 28"/>
            <p:cNvGrpSpPr/>
            <p:nvPr/>
          </p:nvGrpSpPr>
          <p:grpSpPr>
            <a:xfrm>
              <a:off x="5004047" y="2852936"/>
              <a:ext cx="720080" cy="1728192"/>
              <a:chOff x="4932040" y="2852936"/>
              <a:chExt cx="720080" cy="1728192"/>
            </a:xfrm>
            <a:grpFill/>
          </p:grpSpPr>
          <p:sp>
            <p:nvSpPr>
              <p:cNvPr id="23" name="Block Arc 22"/>
              <p:cNvSpPr/>
              <p:nvPr/>
            </p:nvSpPr>
            <p:spPr>
              <a:xfrm>
                <a:off x="4932040" y="2852936"/>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4" name="Rectangle 23"/>
              <p:cNvSpPr/>
              <p:nvPr/>
            </p:nvSpPr>
            <p:spPr>
              <a:xfrm>
                <a:off x="4932041" y="3212976"/>
                <a:ext cx="144000" cy="1368152"/>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Rectangle 24"/>
              <p:cNvSpPr/>
              <p:nvPr/>
            </p:nvSpPr>
            <p:spPr>
              <a:xfrm>
                <a:off x="5508104" y="3645128"/>
                <a:ext cx="144000" cy="936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2" name="Block Arc 21"/>
            <p:cNvSpPr/>
            <p:nvPr/>
          </p:nvSpPr>
          <p:spPr>
            <a:xfrm flipV="1">
              <a:off x="5004048" y="4149080"/>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pic>
        <p:nvPicPr>
          <p:cNvPr id="27" name="Picture 2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childTnLst>
                          </p:cTn>
                        </p:par>
                        <p:par>
                          <p:cTn id="18" fill="hold">
                            <p:stCondLst>
                              <p:cond delay="1500"/>
                            </p:stCondLst>
                            <p:childTnLst>
                              <p:par>
                                <p:cTn id="19" presetID="12"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lide(fromTop)">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9639816_xl.jpg"/>
          <p:cNvPicPr>
            <a:picLocks noChangeAspect="1"/>
          </p:cNvPicPr>
          <p:nvPr/>
        </p:nvPicPr>
        <p:blipFill>
          <a:blip r:embed="rId4" cstate="print">
            <a:clrChange>
              <a:clrFrom>
                <a:srgbClr val="FFFFFF"/>
              </a:clrFrom>
              <a:clrTo>
                <a:srgbClr val="FFFFFF">
                  <a:alpha val="0"/>
                </a:srgbClr>
              </a:clrTo>
            </a:clrChange>
          </a:blip>
          <a:srcRect/>
          <a:stretch>
            <a:fillRect/>
          </a:stretch>
        </p:blipFill>
        <p:spPr>
          <a:xfrm>
            <a:off x="107504" y="908720"/>
            <a:ext cx="7416824" cy="6021288"/>
          </a:xfrm>
          <a:prstGeom prst="rect">
            <a:avLst/>
          </a:prstGeom>
        </p:spPr>
      </p:pic>
      <p:grpSp>
        <p:nvGrpSpPr>
          <p:cNvPr id="2" name="Group 6"/>
          <p:cNvGrpSpPr/>
          <p:nvPr/>
        </p:nvGrpSpPr>
        <p:grpSpPr>
          <a:xfrm>
            <a:off x="0" y="0"/>
            <a:ext cx="9144000" cy="908720"/>
            <a:chOff x="0" y="0"/>
            <a:chExt cx="1475656" cy="908720"/>
          </a:xfrm>
        </p:grpSpPr>
        <p:pic>
          <p:nvPicPr>
            <p:cNvPr id="9" name="Picture 8" descr="19930958_xl.jpg"/>
            <p:cNvPicPr>
              <a:picLocks noChangeAspect="1"/>
            </p:cNvPicPr>
            <p:nvPr/>
          </p:nvPicPr>
          <p:blipFill>
            <a:blip r:embed="rId5" cstate="print"/>
            <a:srcRect/>
            <a:stretch>
              <a:fillRect/>
            </a:stretch>
          </p:blipFill>
          <p:spPr>
            <a:xfrm>
              <a:off x="0" y="0"/>
              <a:ext cx="765448" cy="908720"/>
            </a:xfrm>
            <a:prstGeom prst="rect">
              <a:avLst/>
            </a:prstGeom>
          </p:spPr>
        </p:pic>
        <p:pic>
          <p:nvPicPr>
            <p:cNvPr id="10" name="Picture 9" descr="19930958_xl.jpg"/>
            <p:cNvPicPr>
              <a:picLocks noChangeAspect="1"/>
            </p:cNvPicPr>
            <p:nvPr/>
          </p:nvPicPr>
          <p:blipFill>
            <a:blip r:embed="rId5" cstate="print"/>
            <a:srcRect/>
            <a:stretch>
              <a:fillRect/>
            </a:stretch>
          </p:blipFill>
          <p:spPr>
            <a:xfrm flipH="1">
              <a:off x="710208" y="0"/>
              <a:ext cx="765448" cy="908720"/>
            </a:xfrm>
            <a:prstGeom prst="rect">
              <a:avLst/>
            </a:prstGeom>
          </p:spPr>
        </p:pic>
      </p:grpSp>
      <p:sp>
        <p:nvSpPr>
          <p:cNvPr id="5" name="Rectangle 4"/>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sp>
        <p:nvSpPr>
          <p:cNvPr id="12" name="TextBox 11"/>
          <p:cNvSpPr txBox="1"/>
          <p:nvPr/>
        </p:nvSpPr>
        <p:spPr>
          <a:xfrm>
            <a:off x="2267744" y="2759437"/>
            <a:ext cx="2952328" cy="3339376"/>
          </a:xfrm>
          <a:prstGeom prst="rect">
            <a:avLst/>
          </a:prstGeom>
          <a:noFill/>
        </p:spPr>
        <p:txBody>
          <a:bodyPr wrap="square" rtlCol="0">
            <a:spAutoFit/>
            <a:scene3d>
              <a:camera prst="perspectiveRight"/>
              <a:lightRig rig="threePt" dir="t"/>
            </a:scene3d>
          </a:bodyPr>
          <a:lstStyle/>
          <a:p>
            <a:pPr>
              <a:spcAft>
                <a:spcPts val="1200"/>
              </a:spcAft>
            </a:pPr>
            <a:r>
              <a:rPr lang="en-IN" sz="2200" b="1" dirty="0">
                <a:solidFill>
                  <a:schemeClr val="bg1"/>
                </a:solidFill>
                <a:effectLst>
                  <a:outerShdw blurRad="38100" dist="38100" dir="2700000" algn="tl">
                    <a:srgbClr val="000000">
                      <a:alpha val="43137"/>
                    </a:srgbClr>
                  </a:outerShdw>
                </a:effectLst>
              </a:rPr>
              <a:t>Hence, you can see that ‘consumer behavior’ is an important concept to be understood to understand the world of business.</a:t>
            </a:r>
          </a:p>
          <a:p>
            <a:pPr>
              <a:spcAft>
                <a:spcPts val="1200"/>
              </a:spcAft>
            </a:pPr>
            <a:r>
              <a:rPr lang="en-IN" sz="2200" b="1" dirty="0">
                <a:solidFill>
                  <a:schemeClr val="bg1"/>
                </a:solidFill>
                <a:effectLst>
                  <a:outerShdw blurRad="38100" dist="38100" dir="2700000" algn="tl">
                    <a:srgbClr val="000000">
                      <a:alpha val="43137"/>
                    </a:srgbClr>
                  </a:outerShdw>
                </a:effectLst>
              </a:rPr>
              <a:t>Let us learn about </a:t>
            </a:r>
            <a:r>
              <a:rPr lang="en-IN" sz="2500" b="1" dirty="0">
                <a:solidFill>
                  <a:srgbClr val="FFFF00"/>
                </a:solidFill>
                <a:effectLst>
                  <a:outerShdw blurRad="38100" dist="38100" dir="2700000" algn="tl">
                    <a:srgbClr val="000000">
                      <a:alpha val="43137"/>
                    </a:srgbClr>
                  </a:outerShdw>
                </a:effectLst>
              </a:rPr>
              <a:t>‘Consumer Behavior’ </a:t>
            </a:r>
            <a:r>
              <a:rPr lang="en-IN" sz="2200" b="1" dirty="0">
                <a:solidFill>
                  <a:schemeClr val="bg1"/>
                </a:solidFill>
                <a:effectLst>
                  <a:outerShdw blurRad="38100" dist="38100" dir="2700000" algn="tl">
                    <a:srgbClr val="000000">
                      <a:alpha val="43137"/>
                    </a:srgbClr>
                  </a:outerShdw>
                </a:effectLst>
              </a:rPr>
              <a:t>in detail.</a:t>
            </a:r>
          </a:p>
        </p:txBody>
      </p:sp>
      <p:grpSp>
        <p:nvGrpSpPr>
          <p:cNvPr id="26" name="Group 25"/>
          <p:cNvGrpSpPr/>
          <p:nvPr/>
        </p:nvGrpSpPr>
        <p:grpSpPr>
          <a:xfrm>
            <a:off x="5545471" y="2492896"/>
            <a:ext cx="3885707" cy="3606432"/>
            <a:chOff x="5545471" y="2492896"/>
            <a:chExt cx="3885707" cy="3606432"/>
          </a:xfrm>
        </p:grpSpPr>
        <p:grpSp>
          <p:nvGrpSpPr>
            <p:cNvPr id="14" name="Gruppe 83"/>
            <p:cNvGrpSpPr>
              <a:grpSpLocks/>
            </p:cNvGrpSpPr>
            <p:nvPr/>
          </p:nvGrpSpPr>
          <p:grpSpPr bwMode="auto">
            <a:xfrm rot="21232341">
              <a:off x="5545471" y="2492896"/>
              <a:ext cx="3885707" cy="3606432"/>
              <a:chOff x="819574" y="1558714"/>
              <a:chExt cx="3535680" cy="2881207"/>
            </a:xfrm>
          </p:grpSpPr>
          <p:sp>
            <p:nvSpPr>
              <p:cNvPr id="16"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7"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8"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5" name="Picture 24" descr="20171002_l.jpg"/>
            <p:cNvPicPr>
              <a:picLocks noChangeAspect="1"/>
            </p:cNvPicPr>
            <p:nvPr/>
          </p:nvPicPr>
          <p:blipFill>
            <a:blip r:embed="rId6" cstate="email"/>
            <a:srcRect/>
            <a:stretch>
              <a:fillRect/>
            </a:stretch>
          </p:blipFill>
          <p:spPr>
            <a:xfrm rot="21240000">
              <a:off x="5648565" y="2636031"/>
              <a:ext cx="2882147" cy="2737492"/>
            </a:xfrm>
            <a:prstGeom prst="rect">
              <a:avLst/>
            </a:prstGeom>
          </p:spPr>
        </p:pic>
      </p:grpSp>
      <p:grpSp>
        <p:nvGrpSpPr>
          <p:cNvPr id="19" name="Group 23"/>
          <p:cNvGrpSpPr/>
          <p:nvPr/>
        </p:nvGrpSpPr>
        <p:grpSpPr>
          <a:xfrm>
            <a:off x="5724128" y="2276872"/>
            <a:ext cx="396000" cy="1044000"/>
            <a:chOff x="5004047" y="2852936"/>
            <a:chExt cx="720081" cy="2088232"/>
          </a:xfrm>
          <a:solidFill>
            <a:schemeClr val="tx1">
              <a:lumMod val="65000"/>
              <a:lumOff val="35000"/>
            </a:schemeClr>
          </a:solidFill>
          <a:scene3d>
            <a:camera prst="orthographicFront">
              <a:rot lat="0" lon="0" rev="0"/>
            </a:camera>
            <a:lightRig rig="balanced" dir="t">
              <a:rot lat="0" lon="0" rev="8700000"/>
            </a:lightRig>
          </a:scene3d>
        </p:grpSpPr>
        <p:grpSp>
          <p:nvGrpSpPr>
            <p:cNvPr id="20" name="Group 28"/>
            <p:cNvGrpSpPr/>
            <p:nvPr/>
          </p:nvGrpSpPr>
          <p:grpSpPr>
            <a:xfrm>
              <a:off x="5004047" y="2852936"/>
              <a:ext cx="720080" cy="1728192"/>
              <a:chOff x="4932040" y="2852936"/>
              <a:chExt cx="720080" cy="1728192"/>
            </a:xfrm>
            <a:grpFill/>
          </p:grpSpPr>
          <p:sp>
            <p:nvSpPr>
              <p:cNvPr id="22" name="Block Arc 21"/>
              <p:cNvSpPr/>
              <p:nvPr/>
            </p:nvSpPr>
            <p:spPr>
              <a:xfrm>
                <a:off x="4932040" y="2852936"/>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3" name="Rectangle 22"/>
              <p:cNvSpPr/>
              <p:nvPr/>
            </p:nvSpPr>
            <p:spPr>
              <a:xfrm>
                <a:off x="4932041" y="3212976"/>
                <a:ext cx="144000" cy="1368152"/>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Rectangle 23"/>
              <p:cNvSpPr/>
              <p:nvPr/>
            </p:nvSpPr>
            <p:spPr>
              <a:xfrm>
                <a:off x="5508104" y="3645128"/>
                <a:ext cx="144000" cy="936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1" name="Block Arc 20"/>
            <p:cNvSpPr/>
            <p:nvPr/>
          </p:nvSpPr>
          <p:spPr>
            <a:xfrm flipV="1">
              <a:off x="5004048" y="4149080"/>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pic>
        <p:nvPicPr>
          <p:cNvPr id="27" name="Picture 2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childTnLst>
                          </p:cTn>
                        </p:par>
                        <p:par>
                          <p:cTn id="18" fill="hold">
                            <p:stCondLst>
                              <p:cond delay="1500"/>
                            </p:stCondLst>
                            <p:childTnLst>
                              <p:par>
                                <p:cTn id="19" presetID="12" presetClass="entr" presetSubtype="1"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slide(fromTop)">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0"/>
            <a:ext cx="9144000" cy="908720"/>
            <a:chOff x="0" y="0"/>
            <a:chExt cx="9144000" cy="908720"/>
          </a:xfrm>
        </p:grpSpPr>
        <p:grpSp>
          <p:nvGrpSpPr>
            <p:cNvPr id="3" name="Group 6"/>
            <p:cNvGrpSpPr/>
            <p:nvPr/>
          </p:nvGrpSpPr>
          <p:grpSpPr>
            <a:xfrm>
              <a:off x="0" y="0"/>
              <a:ext cx="9144000" cy="908720"/>
              <a:chOff x="0" y="0"/>
              <a:chExt cx="1475656" cy="908720"/>
            </a:xfrm>
          </p:grpSpPr>
          <p:pic>
            <p:nvPicPr>
              <p:cNvPr id="9" name="Picture 8" descr="19930958_xl.jpg"/>
              <p:cNvPicPr>
                <a:picLocks noChangeAspect="1"/>
              </p:cNvPicPr>
              <p:nvPr/>
            </p:nvPicPr>
            <p:blipFill>
              <a:blip r:embed="rId4" cstate="print"/>
              <a:srcRect/>
              <a:stretch>
                <a:fillRect/>
              </a:stretch>
            </p:blipFill>
            <p:spPr>
              <a:xfrm>
                <a:off x="0" y="0"/>
                <a:ext cx="765448" cy="908720"/>
              </a:xfrm>
              <a:prstGeom prst="rect">
                <a:avLst/>
              </a:prstGeom>
            </p:spPr>
          </p:pic>
          <p:pic>
            <p:nvPicPr>
              <p:cNvPr id="10" name="Picture 9" descr="19930958_xl.jpg"/>
              <p:cNvPicPr>
                <a:picLocks noChangeAspect="1"/>
              </p:cNvPicPr>
              <p:nvPr/>
            </p:nvPicPr>
            <p:blipFill>
              <a:blip r:embed="rId4" cstate="print"/>
              <a:srcRect/>
              <a:stretch>
                <a:fillRect/>
              </a:stretch>
            </p:blipFill>
            <p:spPr>
              <a:xfrm flipH="1">
                <a:off x="710208" y="0"/>
                <a:ext cx="765448" cy="908720"/>
              </a:xfrm>
              <a:prstGeom prst="rect">
                <a:avLst/>
              </a:prstGeom>
            </p:spPr>
          </p:pic>
        </p:grpSp>
        <p:sp>
          <p:nvSpPr>
            <p:cNvPr id="5" name="Rectangle 4"/>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a:t>What is meant by Consumer Behavior?</a:t>
              </a:r>
            </a:p>
          </p:txBody>
        </p:sp>
      </p:grpSp>
      <p:pic>
        <p:nvPicPr>
          <p:cNvPr id="8" name="Picture 7" descr="3626693_xl.jpg"/>
          <p:cNvPicPr>
            <a:picLocks noChangeAspect="1"/>
          </p:cNvPicPr>
          <p:nvPr/>
        </p:nvPicPr>
        <p:blipFill>
          <a:blip r:embed="rId5" cstate="email"/>
          <a:stretch>
            <a:fillRect/>
          </a:stretch>
        </p:blipFill>
        <p:spPr>
          <a:xfrm>
            <a:off x="0" y="908720"/>
            <a:ext cx="9144000" cy="5949279"/>
          </a:xfrm>
          <a:prstGeom prst="rect">
            <a:avLst/>
          </a:prstGeom>
        </p:spPr>
      </p:pic>
      <p:sp>
        <p:nvSpPr>
          <p:cNvPr id="11" name="TextBox 10"/>
          <p:cNvSpPr txBox="1"/>
          <p:nvPr/>
        </p:nvSpPr>
        <p:spPr>
          <a:xfrm>
            <a:off x="1979712" y="4149080"/>
            <a:ext cx="4680520" cy="2246769"/>
          </a:xfrm>
          <a:prstGeom prst="rect">
            <a:avLst/>
          </a:prstGeom>
          <a:noFill/>
        </p:spPr>
        <p:txBody>
          <a:bodyPr wrap="square" rtlCol="0">
            <a:spAutoFit/>
          </a:bodyPr>
          <a:lstStyle/>
          <a:p>
            <a:r>
              <a:rPr lang="en-IN" sz="2000" b="1" dirty="0"/>
              <a:t>‘Consumer Behavior’ involves studying the processes a consumer uses to make purchase decisions, to dispose of purchased goods or services and study the factors that influence purchase decisions and the use of products.</a:t>
            </a:r>
          </a:p>
          <a:p>
            <a:endParaRPr lang="en-IN" sz="2000" b="1" dirty="0"/>
          </a:p>
        </p:txBody>
      </p:sp>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6512" y="1556792"/>
            <a:ext cx="4464496" cy="5301208"/>
          </a:xfrm>
          <a:prstGeom prst="rect">
            <a:avLst/>
          </a:prstGeom>
          <a:solidFill>
            <a:srgbClr val="FF9FA1">
              <a:alpha val="6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Aft>
                <a:spcPts val="1200"/>
              </a:spcAft>
              <a:buFont typeface="Arial" pitchFamily="34" charset="0"/>
              <a:buChar char="•"/>
            </a:pPr>
            <a:r>
              <a:rPr lang="en-IN" sz="2000" b="1" dirty="0">
                <a:solidFill>
                  <a:schemeClr val="tx1"/>
                </a:solidFill>
              </a:rPr>
              <a:t>Consumers can be various types and differentiated based on their ‘age’. </a:t>
            </a:r>
          </a:p>
          <a:p>
            <a:pPr marL="457200" indent="-457200">
              <a:spcAft>
                <a:spcPts val="1200"/>
              </a:spcAft>
              <a:buFont typeface="Arial" pitchFamily="34" charset="0"/>
              <a:buChar char="•"/>
            </a:pPr>
            <a:r>
              <a:rPr lang="en-IN" sz="2000" b="1" dirty="0">
                <a:solidFill>
                  <a:schemeClr val="tx1"/>
                </a:solidFill>
              </a:rPr>
              <a:t>Consumers can be segregated into ‘sub-groups’ based on their age such as children, teenagers, young adults, mature adults, senior citizens and so on. </a:t>
            </a:r>
          </a:p>
          <a:p>
            <a:pPr marL="457200" indent="-457200">
              <a:spcAft>
                <a:spcPts val="1200"/>
              </a:spcAft>
              <a:buFont typeface="Arial" pitchFamily="34" charset="0"/>
              <a:buChar char="•"/>
            </a:pPr>
            <a:r>
              <a:rPr lang="en-IN" sz="2000" b="1" dirty="0">
                <a:solidFill>
                  <a:schemeClr val="tx1"/>
                </a:solidFill>
              </a:rPr>
              <a:t>Each individual ‘sub-group’ has its own mind set, characteristics, preferred brands, preferred products etc. </a:t>
            </a:r>
          </a:p>
        </p:txBody>
      </p:sp>
      <p:grpSp>
        <p:nvGrpSpPr>
          <p:cNvPr id="2" name="Group 6"/>
          <p:cNvGrpSpPr/>
          <p:nvPr/>
        </p:nvGrpSpPr>
        <p:grpSpPr>
          <a:xfrm>
            <a:off x="-180528" y="836712"/>
            <a:ext cx="9296400" cy="847380"/>
            <a:chOff x="-108520" y="2132856"/>
            <a:chExt cx="9296400" cy="733425"/>
          </a:xfrm>
        </p:grpSpPr>
        <p:pic>
          <p:nvPicPr>
            <p:cNvPr id="8"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8520" y="2132856"/>
              <a:ext cx="9296400" cy="733425"/>
            </a:xfrm>
            <a:prstGeom prst="rect">
              <a:avLst/>
            </a:prstGeom>
            <a:noFill/>
            <a:ln w="9525">
              <a:noFill/>
              <a:miter lim="800000"/>
              <a:headEnd/>
              <a:tailEnd/>
            </a:ln>
          </p:spPr>
        </p:pic>
        <p:sp>
          <p:nvSpPr>
            <p:cNvPr id="11" name="TextBox 10"/>
            <p:cNvSpPr txBox="1"/>
            <p:nvPr/>
          </p:nvSpPr>
          <p:spPr>
            <a:xfrm>
              <a:off x="273269" y="2299961"/>
              <a:ext cx="7539091" cy="399581"/>
            </a:xfrm>
            <a:prstGeom prst="rect">
              <a:avLst/>
            </a:prstGeom>
            <a:noFill/>
          </p:spPr>
          <p:txBody>
            <a:bodyPr wrap="square" rtlCol="0">
              <a:spAutoFit/>
            </a:bodyPr>
            <a:lstStyle/>
            <a:p>
              <a:pPr marL="342900" indent="-342900">
                <a:buFont typeface="Arial" pitchFamily="34" charset="0"/>
                <a:buChar char="•"/>
              </a:pPr>
              <a:r>
                <a:rPr lang="en-IN" sz="2400" b="1" dirty="0">
                  <a:effectLst>
                    <a:glow rad="228600">
                      <a:schemeClr val="bg1">
                        <a:alpha val="40000"/>
                      </a:schemeClr>
                    </a:glow>
                  </a:effectLst>
                </a:rPr>
                <a:t>Age</a:t>
              </a:r>
            </a:p>
          </p:txBody>
        </p:sp>
      </p:grpSp>
      <p:grpSp>
        <p:nvGrpSpPr>
          <p:cNvPr id="3" name="Group 6"/>
          <p:cNvGrpSpPr/>
          <p:nvPr/>
        </p:nvGrpSpPr>
        <p:grpSpPr>
          <a:xfrm>
            <a:off x="0" y="0"/>
            <a:ext cx="9144000" cy="908720"/>
            <a:chOff x="0" y="0"/>
            <a:chExt cx="1475656" cy="908720"/>
          </a:xfrm>
        </p:grpSpPr>
        <p:pic>
          <p:nvPicPr>
            <p:cNvPr id="9" name="Picture 8" descr="19930958_xl.jpg"/>
            <p:cNvPicPr>
              <a:picLocks noChangeAspect="1"/>
            </p:cNvPicPr>
            <p:nvPr/>
          </p:nvPicPr>
          <p:blipFill>
            <a:blip r:embed="rId5" cstate="print"/>
            <a:srcRect/>
            <a:stretch>
              <a:fillRect/>
            </a:stretch>
          </p:blipFill>
          <p:spPr>
            <a:xfrm>
              <a:off x="0" y="0"/>
              <a:ext cx="765448" cy="908720"/>
            </a:xfrm>
            <a:prstGeom prst="rect">
              <a:avLst/>
            </a:prstGeom>
          </p:spPr>
        </p:pic>
        <p:pic>
          <p:nvPicPr>
            <p:cNvPr id="10" name="Picture 9" descr="19930958_xl.jpg"/>
            <p:cNvPicPr>
              <a:picLocks noChangeAspect="1"/>
            </p:cNvPicPr>
            <p:nvPr/>
          </p:nvPicPr>
          <p:blipFill>
            <a:blip r:embed="rId5" cstate="print"/>
            <a:srcRect/>
            <a:stretch>
              <a:fillRect/>
            </a:stretch>
          </p:blipFill>
          <p:spPr>
            <a:xfrm flipH="1">
              <a:off x="710208" y="0"/>
              <a:ext cx="765448" cy="908720"/>
            </a:xfrm>
            <a:prstGeom prst="rect">
              <a:avLst/>
            </a:prstGeom>
          </p:spPr>
        </p:pic>
      </p:grpSp>
      <p:sp>
        <p:nvSpPr>
          <p:cNvPr id="5" name="Rectangle 4"/>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a:t>Age</a:t>
            </a:r>
            <a:endParaRPr lang="en-IN" sz="3200" dirty="0"/>
          </a:p>
        </p:txBody>
      </p:sp>
      <p:pic>
        <p:nvPicPr>
          <p:cNvPr id="13" name="Picture 12" descr="14746526_l.jpg"/>
          <p:cNvPicPr>
            <a:picLocks noChangeAspect="1"/>
          </p:cNvPicPr>
          <p:nvPr/>
        </p:nvPicPr>
        <p:blipFill>
          <a:blip r:embed="rId6" cstate="email"/>
          <a:srcRect/>
          <a:stretch>
            <a:fillRect/>
          </a:stretch>
        </p:blipFill>
        <p:spPr>
          <a:xfrm>
            <a:off x="4427984" y="1628800"/>
            <a:ext cx="4716016" cy="5229200"/>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lide(fromRight)">
                                      <p:cBhvr>
                                        <p:cTn id="11" dur="500"/>
                                        <p:tgtEl>
                                          <p:spTgt spid="12"/>
                                        </p:tgtEl>
                                      </p:cBhvr>
                                    </p:animEffect>
                                  </p:childTnLst>
                                </p:cTn>
                              </p:par>
                              <p:par>
                                <p:cTn id="12" presetID="12" presetClass="entr" presetSubtype="8"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lide(fromLef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ISPRING_PRESENTER_PHOTO_0" val="png|iVBORw0KGgoAAAANSUhEUgAAARYAAABECAYAAABEfBoHAAAACXBIWXMAAAsTAAALEwEAmpwYAAAK&#10;T2lDQ1BQaG90b3Nob3AgSUNDIHByb2ZpbGUAAHjanVNnVFPpFj333vRCS4iAlEtvUhUIIFJCi4AU&#10;kSYqIQkQSoghodkVUcERRUUEG8igiAOOjoCMFVEsDIoK2AfkIaKOg6OIisr74Xuja9a89+bN/rXX&#10;Pues852zzwfACAyWSDNRNYAMqUIeEeCDx8TG4eQuQIEKJHAAEAizZCFz/SMBAPh+PDwrIsAHvgAB&#10;eNMLCADATZvAMByH/w/qQplcAYCEAcB0kThLCIAUAEB6jkKmAEBGAYCdmCZTAKAEAGDLY2LjAFAt&#10;AGAnf+bTAICd+Jl7AQBblCEVAaCRACATZYhEAGg7AKzPVopFAFgwABRmS8Q5ANgtADBJV2ZIALC3&#10;AMDOEAuyAAgMADBRiIUpAAR7AGDIIyN4AISZABRG8lc88SuuEOcqAAB4mbI8uSQ5RYFbCC1xB1dX&#10;Lh4ozkkXKxQ2YQJhmkAuwnmZGTKBNA/g88wAAKCRFRHgg/P9eM4Ors7ONo62Dl8t6r8G/yJiYuP+&#10;5c+rcEAAAOF0ftH+LC+zGoA7BoBt/qIl7gRoXgugdfeLZrIPQLUAoOnaV/Nw+H48PEWhkLnZ2eXk&#10;5NhKxEJbYcpXff5nwl/AV/1s+X48/Pf14L7iJIEyXYFHBPjgwsz0TKUcz5IJhGLc5o9H/LcL//wd&#10;0yLESWK5WCoU41EScY5EmozzMqUiiUKSKcUl0v9k4t8s+wM+3zUAsGo+AXuRLahdYwP2SycQWHTA&#10;4vcAAPK7b8HUKAgDgGiD4c93/+8//UegJQCAZkmScQAAXkQkLlTKsz/HCAAARKCBKrBBG/TBGCzA&#10;BhzBBdzBC/xgNoRCJMTCQhBCCmSAHHJgKayCQiiGzbAdKmAv1EAdNMBRaIaTcA4uwlW4Dj1wD/ph&#10;CJ7BKLyBCQRByAgTYSHaiAFiilgjjggXmYX4IcFIBBKLJCDJiBRRIkuRNUgxUopUIFVIHfI9cgI5&#10;h1xGupE7yAAygvyGvEcxlIGyUT3UDLVDuag3GoRGogvQZHQxmo8WoJvQcrQaPYw2oefQq2gP2o8+&#10;Q8cwwOgYBzPEbDAuxsNCsTgsCZNjy7EirAyrxhqwVqwDu4n1Y8+xdwQSgUXACTYEd0IgYR5BSFhM&#10;WE7YSKggHCQ0EdoJNwkDhFHCJyKTqEu0JroR+cQYYjIxh1hILCPWEo8TLxB7iEPENyQSiUMyJ7mQ&#10;AkmxpFTSEtJG0m5SI+ksqZs0SBojk8naZGuyBzmULCAryIXkneTD5DPkG+Qh8lsKnWJAcaT4U+Io&#10;UspqShnlEOU05QZlmDJBVaOaUt2ooVQRNY9aQq2htlKvUYeoEzR1mjnNgxZJS6WtopXTGmgXaPdp&#10;r+h0uhHdlR5Ol9BX0svpR+iX6AP0dwwNhhWDx4hnKBmbGAcYZxl3GK+YTKYZ04sZx1QwNzHrmOeZ&#10;D5lvVVgqtip8FZHKCpVKlSaVGyovVKmqpqreqgtV81XLVI+pXlN9rkZVM1PjqQnUlqtVqp1Q61Mb&#10;U2epO6iHqmeob1Q/pH5Z/YkGWcNMw09DpFGgsV/jvMYgC2MZs3gsIWsNq4Z1gTXEJrHN2Xx2KruY&#10;/R27iz2qqaE5QzNKM1ezUvOUZj8H45hx+Jx0TgnnKKeX836K3hTvKeIpG6Y0TLkxZVxrqpaXllir&#10;SKtRq0frvTau7aedpr1Fu1n7gQ5Bx0onXCdHZ4/OBZ3nU9lT3acKpxZNPTr1ri6qa6UbobtEd79u&#10;p+6Ynr5egJ5Mb6feeb3n+hx9L/1U/W36p/VHDFgGswwkBtsMzhg8xTVxbzwdL8fb8VFDXcNAQ6Vh&#10;lWGX4YSRudE8o9VGjUYPjGnGXOMk423GbcajJgYmISZLTepN7ppSTbmmKaY7TDtMx83MzaLN1pk1&#10;mz0x1zLnm+eb15vft2BaeFostqi2uGVJsuRaplnutrxuhVo5WaVYVVpds0atna0l1rutu6cRp7lO&#10;k06rntZnw7Dxtsm2qbcZsOXYBtuutm22fWFnYhdnt8Wuw+6TvZN9un2N/T0HDYfZDqsdWh1+c7Ry&#10;FDpWOt6azpzuP33F9JbpL2dYzxDP2DPjthPLKcRpnVOb00dnF2e5c4PziIuJS4LLLpc+Lpsbxt3I&#10;veRKdPVxXeF60vWdm7Obwu2o26/uNu5p7ofcn8w0nymeWTNz0MPIQ+BR5dE/C5+VMGvfrH5PQ0+B&#10;Z7XnIy9jL5FXrdewt6V3qvdh7xc+9j5yn+M+4zw33jLeWV/MN8C3yLfLT8Nvnl+F30N/I/9k/3r/&#10;0QCngCUBZwOJgUGBWwL7+Hp8Ib+OPzrbZfay2e1BjKC5QRVBj4KtguXBrSFoyOyQrSH355jOkc5p&#10;DoVQfujW0Adh5mGLw34MJ4WHhVeGP45wiFga0TGXNXfR3ENz30T6RJZE3ptnMU85ry1KNSo+qi5q&#10;PNo3ujS6P8YuZlnM1VidWElsSxw5LiquNm5svt/87fOH4p3iC+N7F5gvyF1weaHOwvSFpxapLhIs&#10;OpZATIhOOJTwQRAqqBaMJfITdyWOCnnCHcJnIi/RNtGI2ENcKh5O8kgqTXqS7JG8NXkkxTOlLOW5&#10;hCepkLxMDUzdmzqeFpp2IG0yPTq9MYOSkZBxQqohTZO2Z+pn5mZ2y6xlhbL+xW6Lty8elQfJa7OQ&#10;rAVZLQq2QqboVFoo1yoHsmdlV2a/zYnKOZarnivN7cyzytuQN5zvn//tEsIS4ZK2pYZLVy0dWOa9&#10;rGo5sjxxedsK4xUFK4ZWBqw8uIq2Km3VT6vtV5eufr0mek1rgV7ByoLBtQFr6wtVCuWFfevc1+1d&#10;T1gvWd+1YfqGnRs+FYmKrhTbF5cVf9go3HjlG4dvyr+Z3JS0qavEuWTPZtJm6ebeLZ5bDpaql+aX&#10;Dm4N2dq0Dd9WtO319kXbL5fNKNu7g7ZDuaO/PLi8ZafJzs07P1SkVPRU+lQ27tLdtWHX+G7R7ht7&#10;vPY07NXbW7z3/T7JvttVAVVN1WbVZftJ+7P3P66Jqun4lvttXa1ObXHtxwPSA/0HIw6217nU1R3S&#10;PVRSj9Yr60cOxx++/p3vdy0NNg1VjZzG4iNwRHnk6fcJ3/ceDTradox7rOEH0x92HWcdL2pCmvKa&#10;RptTmvtbYlu6T8w+0dbq3nr8R9sfD5w0PFl5SvNUyWna6YLTk2fyz4ydlZ19fi753GDborZ752PO&#10;32oPb++6EHTh0kX/i+c7vDvOXPK4dPKy2+UTV7hXmq86X23qdOo8/pPTT8e7nLuarrlca7nuer21&#10;e2b36RueN87d9L158Rb/1tWeOT3dvfN6b/fF9/XfFt1+cif9zsu72Xcn7q28T7xf9EDtQdlD3YfV&#10;P1v+3Njv3H9qwHeg89HcR/cGhYPP/pH1jw9DBY+Zj8uGDYbrnjg+OTniP3L96fynQ89kzyaeF/6i&#10;/suuFxYvfvjV69fO0ZjRoZfyl5O/bXyl/erA6xmv28bCxh6+yXgzMV70VvvtwXfcdx3vo98PT+R8&#10;IH8o/2j5sfVT0Kf7kxmTk/8EA5jz/GMzLdsAAAAEZ0FNQQAAsY58+1GTAAAAIGNIUk0AAHolAACA&#10;gwAA+f8AAIDpAAB1MAAA6mAAADqYAAAXb5JfxUYAACgESURBVHja7H19fFTFuf/37PtuErKRAAm3&#10;yWajkI0SAouFIBgwEawiq1ZtAxX6E5L2d+VFraHVS7BeAbWKLS/qbSHhVmgD1qtCUBGUQAJoQBNY&#10;XmSDms0GJS/GZkPI5n3n/jFnz559P9ks4LXngfPJZs/MPHMmZ77zvM0zjNK0mkAkkUQSKYIkEYdA&#10;JJFEEoFFJJFEEoFFJJFE+tcjGfCvamIhHj98iPH5IJJIIgkHlsFMQNdnAWDEMO6JGXKSXmkeXu0T&#10;J0AItFFKjNcn8Mq461aeqXf/zjAsD4bHa7CAIxTIRDAT6QcPLIROBOJE9jgdssfpABAQAZOeYSfh&#10;9vKTsLVcAhgJwBA/k8abRzKLK8J5VJ6xofKMzQ8P4gEmuhHDYJpiwNyp6cgenypogGzNbexlxyt7&#10;qmC2tlAN0u+z+AMx4vHTkPxvXmVpG63tHWhtv8QDMPj5LIKOSD8UiYU4AWc/br0pCUW/yBk0A/tl&#10;B14pO0atOYzE/zwkA4BzAEXzZgie8Hxa/bePUHmqzosHO5mJE1q1HC8W3I2FsyYNum3dqDjoRsUB&#10;AOqbv4P5q4uAROb1LDwwIU6AOBEfGw3j2FQkjYpHcsIIJCeMFMyzoakFju4e9mcvahsuoqHlOzh6&#10;+ljwDB9gTFlpGJ8yivt9zc7KoOUz9QmYO2UsAKDd0YNNZccCj9VILUxZaQAQsJw2SoWlcydzv7+y&#10;5zjsnd0+5ZaZpiBWo4wIz0DPlJ2RwntPu3HK2oQ9x87DbG3y6Ucw4o9hJMd3sLyF/K3443+qvhll&#10;VbUAgKK8bMHvkO3bdmw/YB4CsLAThQz0QTciJqwXWRcfA+Lso9IFkXjNB3Y1dw4gVikJC1QAoOFi&#10;ixcPFlScAxivi8f+PxRAG60eOgwP9IMM9IFhJLxncQOYRiHH9PE3Ylpm+qCAxJtcdQ0pSR7fP7x6&#10;AwU1SIYkuBTNm8F95r9c/mjp3MlYkJspaOIW5WVjQW4mbC32gGXtnd2Ym5WGTFYFjY1SYUXJft8x&#10;GBGLZaYpEeHJn1Sbl5tgykqDrcWONTsrYWu2QzdKi5cWz+YAig8srn5Q9diGytP1HKC5xsUbPCI1&#10;voPlbWuxe/C2tdh9ePPH/2fP/8Onz2VVtThlbUJ2RgqroQDbD5hha7Fz9SrP2IQASzCVg0orGOiF&#10;bqQ2rJd4fGoC0N9LV1qJBJ6OKAKQAZCBPpiyMsKeKPXfNAIDfYBEStsniDyoAJTHQB8gZSc3YViJ&#10;bgCzJmfi3hlZ0KhUV0y8JP09YGRw8w+DXC+nix66bTzKqiwBpQHXCwwAh8/aAhqJtFEqrqxupBaZ&#10;+lEeE9SzDzYOWJaZpmDPsVrWpgUPXstMUyLGUxulwr61C5CpT4DZ2oQ7Vm5zS0pngFN1Tdj8qAne&#10;hjBXP1xjt2Znhfs5ztZjy/J7PMpHcnwHy9ve2QWztYkb283LTag8vdFHInSNP+0r4QBnRck+DjCK&#10;ADewlJtReYbyf2nxHchMHYVQTp/gbychIMQJDPTTCRQGzZiYBgz00na87SYEgNMJOPtwa0bqECY8&#10;VaWo5MBKQCop3ly1IHKgAiA2SkmB1unkVMTk+Fj8Z0Ee5t8x84qCCgCgvwfE2S/MsB1INfV6yUxZ&#10;hoCLxoKcTC+1tjtguwtyMz3A4SGvunxq9+rDlkdN0Eap/PKKFM+VeTO4Cfez5/7hMw4usDlV3yz4&#10;mbcfMKNg4+4rNr6D5e09ti4JLVAZfl/vWLktpBQCACtK9mFF8f6Q5SShjbdO96QNk7IzUtk2nDyk&#10;c7etVcux8M5bhiJK8OwcFAgX5GZCl3BdROd15phkwDkAQgaA/j5MvCEZv/vlg0hOGHV1LGIDfV5j&#10;GBlaOneK/+9NUwS38VBOJraXmzmJwaVWBCPXSq4bqfU7ASLFUzdSy638ZVUW2FrsAUE3kHQRbIJf&#10;jfEdDG+ztYl7RlOWgXv2YBRI0gu3rDB5mjiROVYXPrBkXk8NtIR4zQkCQgZgmnrjkAbY3uHgJCw4&#10;qU1o2X3ZEZ/XxOmkz9Hfh2kZaVied++Vl1I8+A+w0tLQgYX/UvLFcf532iiVoImTqU9Apj4Be6pq&#10;8bdyM081SQha71cby7hV05RlgCnLIBzkB8GTDzinrM2RW2jYPlzp8R0s7/bObhRsKPOQ1sI1ZYRL&#10;EoIQ/4gTBE5oY6LCZmK6dSKIsx+EDIDAybZLQJzUvjJ3WsaQHuLklxeoGZghIKQfsWoJdAnDhdto&#10;vm7Ehv9+A/c/8h/IXfAochc8isVPPodnN27F7g8Pw37pMgghSBp1HYizH2m6ROT/dA6uNsVrh7nH&#10;j/s5+H8AUN/Sxq3OLlsFv8zSuVNQVmVBfUsbfxnw+2/J3Mkoq7KgrbMLu3kr/pK5k4P2oa2zy0Oc&#10;37zchNgopUeZSPDM4HlpKs7UhzVe3n1ZapqCY+t/hWG8/l6J8Q2HN31OKzaVVXH8tzxq8ikXznML&#10;/ScLZWNxx2AMTYXQquVo72dXW8atBulGDIPpVuMQpxwb70GoBJSpHy245u4PD2PxyhfpyslzI1ec&#10;/IJzHUMiReaNYzFvzm2I1w7Dow/lhdVLm60O1dXHYan9HN+2tqL1u1YP6S097UYABIa0mzAifgTS&#10;08chfoTbuxR/XRxaL7ZGTBXaftDMSQlL507BtgMnqYQ5LgWZ+gQUFu/jDHjBPC2mLANWlOzjPBG2&#10;FjvrBjb4tQN4q0PbDpzEwtwJdAIsvwcPPv9GRHmmjIrMar1q3kysmjfzqo5vuLwBYM3OCmRnUF7Z&#10;41KwzJTFgc2VJgFxLCQiond25vUo+7QODHFSVy1xgjj7cc8txiG37QqUc6lCcA4Irrvx77vQ3kPA&#10;qGMBqYL1XIFzIdO2CE5Zm3H6tTfx5NKl0KgHZxCurj6Gd3b9D2zffE3BSyIFw0jAqIbxYvkILPUX&#10;QIgT5+rqKV/nAOJHjMTNN2fBYLiJBb3IBci57A0uFcLlMVmQQ923lWfqQ774piwDtFEqjE8ZhaK8&#10;GZytQscDgFB2ixUl+zAjI4UDhoW5E1DfbL+iPMOh1TsOcZ6ZZaYsrFt8xxUf33B5u8akYMNuHF//&#10;awBAUd4MH6/VFVOFghpuOYkjKWgjFVXVoYFl/Bie58btVVlwR1bggbnUIahtMLyQfuJEfeO3ggcg&#10;JTkJUMWAUceC0WjBaOJ8L3UsGIUGhrFjkX7DDYLbdjg6sX7jS1j/2kY0tLS6eURdB0QPBxM9HEwU&#10;e0UPB6KvAxN1HctXC0YTi+8ud2Nf5RFs+O/XYalviDi4bNpzzMPIqBupxcLcCR6uzWC0ICcTZmuT&#10;h4eB//LOnZwmaALkb3BLGS8tviOolDFYnnzvijba1yb24dpfomf379Gz+/doLv2dj4fK77iVVWHy&#10;Y3/x8XBFenyHwttlaF294xBPJbrneyCxsNKKNir0Cl3/dSNSfpQY8P6MiWMBZxlrxGUA5wAy9aOo&#10;pyWQmrK/ImibPuoQ+9PW2ArbxRboRocOUnt5RQEqPv8GDf/sAuQqMBIZbYoAgJMabAf6QPp7cN8d&#10;dwwKVJ77w2o0NDVTaUiuAiNTAjK5W+ViJB67DxgX4LokJZdrm2FoHZkSjETKC/OPgDp04CS3+pmy&#10;DGjv7BbsHdGN1CJ7XAoKNu7mxHy+VCFUHQLo3qxNZVVYZsqCNkqFlwKsyOHwNFubOJUk+yadz7Nt&#10;Lzcje1wKJ2XYBUxYod6RoYxvpLw4a3ZWwJRl4KSmq2HIlXDRrz6XS2px0hiUEJPa/Pn5EHYWHbQa&#10;OevZoEbbBbN+HFyU/OhwyElku9jiK7kwDF7fUy5oALQxUXjr+WXIHJMMRiqjE1+mAOQKOpHlCjBS&#10;OdKv18Nw/fWCB3b9K39EQ/O3rDQ0jIKLOgZQRoNRRtFLoQaj0LCXGoxSw92DKhpQDQPUwwBVDKCM&#10;AiNTsEGAPDQK63JLpfbOLm6CaqNUWGbKwvYDJ2Hv7PJjy/FsZ9ncKewkOedzj2+4pF4Z//z5V2HJ&#10;B9yEcUsNQ+e5vfykB/h416tvdhtQqZs20Hj5H3NtlPKKjO9QefOvB5/byQFmoLEdDN9QlyS04RbQ&#10;JcYHV4WOn0DlpycFqEM3UFBx9gPOftwzfULwdj87HVLsr7/Y4gYfhgEYKSCRYdMbH8DecVmwcfnD&#10;l5dhfMpIdyCgS6KABAQE0ydOEAwqH+x/HxarDVAPA6Om4ECBRANGrqLAJZW7f3KfKZhBpgIjV3sC&#10;j1zF2oAiK7EAwCt7qrzEd2EGvgW5EwKu8GXHLDzVRLgbuWDDrojztLXYuclNY1qyIjZ2RXkzQ7rJ&#10;wx3fSPDmj8GanYdwtShE5C21WYQMNGMkOPTpqdAT+PrRXFi8bsSwoIC1+6PDsHf2hJ5EDM8rBIaq&#10;ClI57F39eOCxtYIHQhutxqev/QYLbsugkcaugD7nADDQj/TUFMFt7dr7HpUwlNGAIgqMXE2Bg/M6&#10;MVyEsMflUoM45GdYgOP9HKJ9xRX7wI+BMFubOEnBO4CMXy4z1f3ZpbLsOW4JqNq4aGHuBA/x218f&#10;/NkEvGkoPFfwpKF1i38iGFz4z+ytkh1f//+xat5MD0NzpMY3HN4AMF6fwEsF4mub8d46Eeo9CdaP&#10;MG0sPNEmlFOIkcB83gb7pcvQDosOLLFMSAO2fQAQJ+65ZVxwNehgFV3JQ04kXmoBCbt/RyYHI1eh&#10;wvwlFhetQ8maQsEDUvxEHrIzrkfB+rdpu85+xA+LQvx1wqJ4q09Uw9EPMOooQKFmJQ2Z+zmIE8kj&#10;h2P+rGwfI7kQG1Lph5VoaPmOrglhSC5zp7C2howUaKNU3Mr/yp4qbFl+r8dqqo1SeewANk0xYFNZ&#10;FTL1CSjKm8lJBv7sBd4r6Zv/kYfZK//K8Xb1xZ+tYM3OQ5iRkcLZPVwverg87axdY/Jjf0ZR3kws&#10;zJ2AdYt/gqK8mThlbUIsz1jb7vAKyZ/ibjOQy5c/WSMxvuHyzh6Xwqk52eNS/ILIg8/tRO2Wx4Ia&#10;qEP1S9DbqjA97f/NJk6grwek5zKKn/g5Fs6ZEbCR3IdXoOKzM3hrfRHuyZ0W2Prf0YmRdy0DGAk+&#10;LVmFzDGBXW3xtzyA9s5u9JnfDa4uVZ/FrN+sB1TDwChYI3N/L0ivA6T7EtB1CQvvvAUla387qIE5&#10;+eXXmL3iv2DvuAxD0ig89esCQfW2vF6Cw+az1AOkjPJ0YTupJywtKRFP/b95YUkcT//lr2j4to1V&#10;icTMouGSbqTWQ6JxxcKIdKVVIV5wnC5xRAiBRQZGKkdl9ZmQhtLkkbGIVUmDgkrFp2a0O3rZlV7g&#10;as64pSdIZYBcCUYRBSijsO39o5j001/Dfumy4IEZnzoaJ/78GNJHD4MhJVlwPVtjE+v98WcPYXeL&#10;9/eG/QezXWhgN4WKp7YMhVxxJK5LBJXIUtCZS4g7jWNQkkoBmRwV1Z+HZDghdTRiY6KDq0GHjlE1&#10;KBxzAsPQADSpAkRBwLDByaesTch9+Am8tfEZpPybMBd2tEqBrU/8DJv3fy6YfUNjM5goLesW5gEL&#10;67onA/3UzhQu9feCSBVghggs2eNSYJpiQGaqeyzMdY0oO2bhROiFuRORPCJWcJsu4+Ay01SPBEWv&#10;7KnyMbbyy/Dve9fl06n6JpjrmvyCgHdfaaKjT3zsBi5Vpd3Rg+0HTgh2LYsUQWBx2VhSQsWDMFJA&#10;KoP5ywuwd1yGNghwjL/+R0gZHXw38O6Kz1hpJczJw0gAiQyMzJ38kTAMTllbcPMDS3Bg6x+QmT4m&#10;aBNOpxNOpxNRSjmmpAmXWCCVsUZaP94bQthsef3h/8V8dokPnrYsvxcLcydi24ETWL3jIFJGxeGl&#10;xT9B9rgU2Du7OWBZkDMB2eNSYLY2oazqHBvcNZHT7StOW5GpT+RsGy5g0Y2IxTLTVM5w6c8b4Srj&#10;fZ9f18XDpbosM02FNkqFyjP1yN/wjgfAlFWdQ+2WxznbweodB/0aho+v/3dqa3h+hwgqV1YVCuSL&#10;dnJRsqFUIfOXDXQySWUw11qDlp0x6SaYbpscuC3LV7A1/5NOUAE2BHtHp//+S1jJRaYAFBowqmhA&#10;HY32XoLcRb/D7o8Oh2ybEAKn0zm4nC6cFwfuDHOcEZx6fQyD8DDx6dz5Wi+v0eCvhbkTsDB3IirP&#10;WFGw8R1UnrFi24EazF65lWdIdZffVPYJJj/2GtbsPOgRD1Jx2oo1Ow/iwedLUbDxHXaS0jqVZ91G&#10;w8rTVr/9cJXxvs+v6+KxZudBFGx8B2kFf0TlGSuyx6Xg+Pp/R6Z+FFfP3tmFB5/b4X7PMlJ8eLqM&#10;wat3HPQbByNekbskQYUVgRsQuQ18UjkqQthZMg2pQSWabe8eZA2eMjYYLDiZz9cHzgErofYWRq6k&#10;bl8lDVZr72Nw/+Nr8frbe4VhhbNH8OQfMfy6K7sU8JNrh0Gu+I4Krz0jZmsTZq/cilP1bi9NYfFe&#10;FJaEHqNtB05g9sqt7veBF0IfSCrgEjl1Ck9uZO/sxoPPUUmDhqf/1ON+5RkrKs9YWVVPD1NWusf9&#10;VfNmshLSQVGkuGbGW5fhdpSA9AMSKRipFIxUhsqacyEMuMHtK7srqwGpnEbBSgR4PUIllmYknOTC&#10;KDU08lU9DIwqGouf2YjX3wk9cSRO4cZWQ+r1IYHhSHUNnl//Mp57aQ2ee/5pHK78SLCNmnOvhxnO&#10;4torY8pK983axkW0usFGKA2m7FCI38dMfYIPeORveIf7vG7xnTybkh7Z4/QoLN4rzvprCywUXFKE&#10;ZGFjJFzEq/mrb8LujNnyFWwtdjBSuTt/rZDZxjDsDufgNhdIFWAULLiohoFRRmPx0xtgPveFn/nP&#10;QCKRQCqVQkUcgp/BeNONboO3t7THRga3tl/GuXobLHVWnPvqK6riCEWWIQbJmeuauEm5f+2iq54A&#10;KBLEl6qyb/JUK20tds6+ohupRVHebZy0su3ACU6iEela2VhYe4Dg830kVDKwO7phrq0LqzMV1Weo&#10;bUUqBSQSxMVoBlGbPepDI2c3OnpFsTKsaiRjVSOlBowqCoxSg90HP/H7TFKpFDKZDAqFAgOXWwX1&#10;YlJGBuKHRQOkn/bDy+7DSGWAQkljXNQxYFTRaLW3C2q74esL7LMQH1uI0GvTno859SNTn4Dj6x9h&#10;jaWD32c09HIIq665rtGtWqcm+Nx/hfeMy0xTYcoyYLw+EStK3hftH9fUxsKLYckcGyJlwmenORcv&#10;JFIwktAG3IC6+nuVrLRCDbfBdj77SAIskGxZ/lO8+dR8mCaPZXcH93umc2SkbGSuEpCrALkKMyZP&#10;CAgsCoUCSqUS6BKeiuHRh+ZBLZd65gp2heVLZWBkKnfIvzKKxr0IIEdX15AlFluLHbNXbvXYkLZu&#10;8Z04vv4RZOoTfxCrJc04/z73fG8+NR9rdh4UvUDfC1WIFeVjQ6ZM4O1jkVB1qKLm80F3pP5iM8xf&#10;fU3jVySDjCjlJWUyf3kBpqk34c2ihWje+XtsWX4flt09Gdk3JrmP73AOIDZKCdP0Cfjo1VWYcfN4&#10;v81KpVLI5XKoVCooe78T3J3k0aPx1MMPYXiM2gvY2DGSKWiov1zFhvxLhQNoKLVPkD2kEWkFL3uo&#10;BZn6ROxfu+gHAy7bDpyA2eqWbDaVfSzO9qtIAc4VcuUFEZCdnx/xyjCAVIKKE+cG3ZGyg1VsrhIp&#10;Z5wkgoPAWLWtv9cjRkQbrcbCWZPDGhiXjUWhUECtViNao8Kp2hNITpsoDFwSE/HyY0tw+IQZR0+d&#10;haXhG5604VbPkkcnwpgxbpC9C7S9fTCrehdmrSzBMtMtKMrLgTZKBW2UCkV5t+HB5/8ehG+w3wdT&#10;jgj47L+uNlrJsxk1BuyHZyIkMVL5KgNLsL85CRp67wEuLlFfIoOtpS1koJyvGnSIqkGsfQXOQb4M&#10;xAk4Sdj2nUASi0KhgEajQUxMDP5rzYtYtXojNBrhicVvnZiJWyfSLO0NTU1wdFPXtUalRHJCQjiI&#10;54XoQ6NNZR+j8rQV+9cuZvOYpH/vX9rxKW6pqvKsaIz9P6QKuW0s2ujgBlSaaIkV0VkDLiQyNpeK&#10;QDXoG74aRPPBDnqVYdUh+6WOiA0OwzCQy+VQq9XYc/gzfN3ahs1bNoXdXnJCAgwpOhhSdGGBiuWr&#10;L3nqZ3h9WJhr9KsabT9Q83/mpXVF/9pa2jzc4yJ9n4DF5Rb1uojTCTidSBkdPOqW5pdlPC6GkdDA&#10;NcFq0CeAxAtUCBGOK66yEUr87S21fNlwEVt2lYNRRqH69Gm8vesf1+jPxcscR8K7tiz/KRbmTPS9&#10;x1ctAtX3VlkClDtVd5ErZZqS7reMKwr2lLVxUDyWzZ0K3cg4AED+hrdCPK+vzVC8rs4lCe42ckKX&#10;KOBwc4bn+ZBIAKkUlYMw4G57/xAYmdwrjJ+EzFznIdUwLqBriajEcrr2K5iWP4uOfoammVRFY9fe&#10;d/H3HX/9HqwL4aWl3PLo/eyqT7/LTE3AAlaSWbPzQMC6fMMu/ey/nL2zC5vKjtJyqYkevACC7Aw9&#10;lpmm0U2PVWcD8uA/ozZKiaJ5OViXP4fNPv8/qDxdF/RZx/M2WPpzS4vXlbtkfld4VlrRalSCV1KG&#10;fWkZMCCMFBUnhCULrv+mGeYvvgajiWWlFYZDPV1C/ODmGAPYmr6LyJS1X+rAxtffxLOb32Bz0caA&#10;SGVgiBNEKsW+Qwdha6jHrxY94nH2z9XDlPAks8rTdcjOSMWWRx/A0rnT0N7ZheyMVNha2lCw/k2U&#10;VQVeEExT3PaX7IxUaDXKgC7cwi3vwn65C8vumY4tjz6Aonm5sDW3ITZKDd2oOJRVncWKLe/6PAef&#10;x6p5uVg1L9ej75t2H8WmsqOw8Q768kfZGakekcVzJ6fD/NVFUUe5WrK14u4nfd/QgX6Qvm5kJl+H&#10;dY88yKZO9NpRy+aE3fbBUWwvP8EmNZIDzn6Q3i6QrksoefJhCg6BknEzEpRVfoqNbx+iYfYKNY1h&#10;cfaD9DiwIGcCFv5kGm9Hr2ddSCTYtpflL1NQ9a2nEwtunwTdiFjMuDkDmeljoB0WI3hAzOfOY9s7&#10;H+D1XR+ivbufBtIp2WxwEhlNLN7XDdLrAHo6QXq7cOvUabh12kykp2dc0T/W869uguXit3ScpIoh&#10;5b7NTE3kQglszW0hJ+pQiM+rvbPLI8BNpB8qsMz5nS+wOPtB+nqAHjYLW48DpL/H7cplJNSDo1DT&#10;IC9VtBsUiJOt2wnS3QH0uup6HSImkdHAMKUGjCqG/pQpqfF3oB+krwvovgzSfRno66KuZF6iax/+&#10;MjkFlr5uyrfHQdsY6AeIEzMmZwIEmJB+g08+GLPlS9g7OlHxqZn2SyqnSa0VNKk1FGq2b1RzJAO9&#10;QG83SJ8D6O2iPPt7ER8Xh5uNP4Yh7SbodHrEjxjaYfHnPj8NR1cnbF9fwHftl1Bz/is4iJyNfZFH&#10;PKm2SCJFEFh+6wdYBuhZOn3dFBj6etjAMqfbliKVgZEqAIVr4ik4YAlalwMWmvSaC6+Xqdw2Fmc/&#10;BZLeLjeo8LOm+eMvlVGjc38vy7ebZmpz8fbYosAz7DGgKhi3n4geAUKzwNGLs/9AQuuyx5egv4em&#10;7+zroZ/7e+n3XFCcE+mGG6lap9NDrY6Cr0WaQUODFQ5HJwDA4XDAdqHenXRb6gXACg0dM4ksIsBi&#10;TLsBBl0Skke51blWezta2y9h//FqD/f47MmTuDKO7h7sP+55mBy/DP9+sLre97zJYruAhuYWrh/+&#10;+s/vuz86cuqs4G0TIkWGZAF1dVYqIHINncBOr2A5iYRLlcC4zroh7szyNIMb/Nd11XeF10vlntnr&#10;wVC1Q66ibcmUfoDJm78EYAjts0JD2xxwh/QTFlgYV5Su20LLqXUM6yqnR3LIKFhJ2aRN4GXJd50z&#10;xkhAJDIKqv0qYIAFQA5cBmCpqweIE+fq6nipKPhOHob9z3B9YVQx7uNHJDIuOTikCvdYD8HOAgDJ&#10;CSORP/dOJCeMhMV2AfuPVcPR3Q2DLgn3zqB5iy31DbDYLlAw6OqGcewNSE6gk3j/sWof/vwy/PvB&#10;6nrfO2I+w4FAcsJI3Jt9C1dnV+VRX4Ah4Mq02ttxxHyGBSwVpmeOg0alhKW+Aa1tdnG2X3NgIewL&#10;L5GBkUkAInev9DyPiSslgc+xn64MbgwDSHzruia0W1LwzjjPuNUdRuJ3M6QPf5c3ScLQSSqRgUjd&#10;0cNuQPF2azK8ScwHGF67jPdEdp1fxD6DRAYiVQBOJRj2uBCaKc5JD2gjxH3Koa/rCeCBintceM/n&#10;ku44AB46qDy5IA8alRJHzGdQvPt9t4RQ34CG5hbkm+7y4WOxNXAAYLE1+O2Dq4z3/WB1+feOmM/Q&#10;o2R5fV3+s/swe8okGHRJeGHbDg9wsdTbPCStXRVH3ZKK+TSeXDhvyOMlUljAEuSUQ0YCSBmASALH&#10;YzFesRUekgCdnEEFdv6mOh8DLbu3BlJh/PlqFiRgJAQgMk8w8fuCeU5sj8keLNkVw1BJRuoCGCkF&#10;QZnrmFRWQoIzeIyND09/QOMFwCFPpwxM+aY7oVEp0WpvR/Eu31MQas7V4gXXCs/j4+jq5n3u8tsH&#10;Vxnv+8Hq8u/BC4AbGptQvPs9PPnL+ZwEU7rvgGdbHouiZ90XXi8d8niJFA6wBIpCY7wmXUgifuoz&#10;g7ADRKh+oH4T4p8Pv5IPLwGrnKufUilAqA2GId5A5gUqhPjy8gAWt4rkk4OFYTCUfS/TJ4xHcsIo&#10;Vr34NGBbDU1NIf5GgfYqkQD3g9UN3q6l3oZWezvitbGYnfVj7Ko4Akd3t6D3yP9ziHTtbCw/XHt1&#10;EGwikWmfn+EtKKAJAbfI9tGYNoa3ojeH3x4J0Zdg98O419DUjHgtzcJv0CWhxnLef2VeXY1KBUNK&#10;coCyIonA8kMHtIiDWzD7itsFbrHWDxJMvKQuv/Y54v9+sLoC2m1obILRMJY+w6iRqDlXG7SPhhQd&#10;ls97APs/OR64rEjXBljy77oFrz72cxh++Sysjd9d1Y7pE4ejtOhhGMfQRFNvVZ7EkvVvoO2y45oM&#10;lOX1p1H8/sdY94Y7P21ctAafvFoIfeJwrCzZ43HPRTnGNOx94REAwJL1b6D4/Y+x94VHUNf0HZas&#10;f+OqP4dr1R86iIXalxXsfrj3ggOwIUWHv/7nyqsO1iINWmIhwVenK0Rx0RrsfWEJrI2tUM5aDuOY&#10;JJSuWoTCn+diZXHZtRstr3FYfNdUCirFZSjMux3rdn7oU2Xt4rkofu9j2C87MHFMEm9F/x688IPl&#10;fw0lFiFlLFYbXti6jYKMXofl83921d9dkYQAC/HVe/e+uBQ5xjQAwMriMm4yub5v63AgLkbDAcDa&#10;fBNdrf+0E68+ngdrYyv0ifEofu8olvxpp1+2i+fcAm20GvNXbwUIQc35BsxfXYKa8zSmIn/ONLz6&#10;eB4AcO3kGNOw98WlPu0X5s1C4c9vp4AVo8GSP+1E8XtHkWNMQ+mqRYiL0aDm/AXMX70V1sZWGMcm&#10;4dXH5sE4NgltHQ7MX70VxrHJ0CcOx9p8E2rON6C8horW1kaaB7fw57fDevE7BHLd3589AXf97hWu&#10;/wCQaxyLng83oq3Dwd0rzJvFjVdbhwMnvriAl3Z+iL0vLuXGsK6x1W+/hZKjuxsaFd1Do1EqPYyg&#10;GpUK6wqXc/ct1nq8ULLte2FjcfUpuG3IDSKWunoUrtsIgz5FBJZrQBJhSZHp58K82zFxTBIMC57B&#10;nb/dhLX5JuQYx6Iw73bkGNMw9ZEXUVS826MOACTc91vUNX7LAcHK4t3InzMNxrFJfnkaxyThxBcX&#10;0MY7jKzmfAMAAn3icLz6eB5WFu/G1EdeRP6cacifcwvHy1/7cTEazF9dgrcqTmBNvglxMWqUrlqE&#10;kveOQnn7UtgvO/Da43kACEpXLaKS0u1LUV5Ti/tnTMS6nfthbWzFyuLdKK+xcH16q6KGA9Il63f4&#10;fZaS944gLkaD9/+wlPe8gDZag4T7fssC0ywYxyZhbb6Jey5vdJ+/ugRvVdYE7LfQq6HR7SUx6HUe&#10;9xzdXaj53L159MgJM65ekuzg7SYn8m1DVgTOouf1POfEg8mu0e5mpwBViMYW5BrTEBejgWX7M1wJ&#10;45gkGMckobzGgpraetTU1mNN/j3cKmFtbEXbpcvc7+XV57jkUdooVYD4At5JAV50f/YEAMC6Hfto&#10;ezUW5BjTUPfutwHaJ2jrcKC8+hyMY5Jw/4yJmHjDjxAXo6HSTN4s3rP8CPrEeDzyx1KAODH/2S1+&#10;VCF3nwrzZnMnCWijVDCO+RELgG4qfvcw9InDUZg3G6WrFsHw0NMACMprLGi7dBknvmhAXIwaORPH&#10;+jxXXIyGG7eaWlvAfg8mRuNIzUm6igMwpo9Fzeeeu5lb29ybEVv/+U/Ptj3UkQABf4T4vx+sboh2&#10;4+O0XJ+P1JyAoyuInc1PnzQqVRD3tEjXQBXy0pcJUF5twZ0rNngUK/19gR8R1luHpr+3XerkHVnq&#10;X/+tOW9DYd4diItWo63DEdju48EmQPsgsF92eEXb0p93rtiA8mr3Cm0cmxzCgOj5fWHebJRXW6CN&#10;0eC138yHPjEehl+s8lFNVm5+B/rEeNw/wwh9wnCAUFXHMxkR8TPJvL/33+/B0JHqGtybMxPxcVpM&#10;N07E/qOfeEgxwWwb/HLGdAMsdb5pIV0A0HCxEYLeLQH35t/1E06NK313bxA1yvfvZrwxHQZ9Ckrf&#10;Ew8qu7qqkJAMXOzvB6rPIWeSgV35jdj70nLERatRU2vjvs+fM51daeFV399n4P4ZRqwtuNeDb8ke&#10;eq5y6dP5AKGqkeXvq7G24F68dbCam9TGMUnImWRA+WfnArbv7/sTtTa0dTiQP2c6QAj2vrQc+XOm&#10;o6bWBmtjK/d96dP5ePU3830NrrwXuOa8DSV7DkOfGI+2Dgc9S5q9Hxetxid/fgqFebNRU0tDzz3O&#10;miZu0bH8s3Oez2U0wGNfESEB+z3Y7F4bt5dyK/iTBYvcdgh/RlXeVXP2czQ00pQH0ydNpOk1efdn&#10;3zIVhlQ99h/9mI2udd9LTnSn4vSux7/H/z5eG4vlD82D8cZ0tLbZ8cLmrb7teqf4ZL/XKJXIv/8+&#10;LH9onk8d8brylyCvkKV0DawXW2GYvxK5kwz45C//QcX20n1ou9SJdaUfcN+7JQw/k9F71ScEOUYD&#10;7K7Vm6W2S52464n1eLXwF+g5+GdOxVlX+gHaOhxY8vLf8OoTDwG4D8V7DqN4TyVyJqX7bZ+bnF5S&#10;0/xnNqP0mV+h5+CfUXPeRic+IZj/e/f3bR0OzH9mMw+UPCde0ea32X7Q/uVMSsfiu6djXek+js9b&#10;hz7D2l/RM4aXvPw3tF3q9GukrKm1YeXmt9my97nHkTduwfo9GGq4eBGFf1iH+XffBeONN+LJgkVo&#10;bWtDa5sd8XFat6HXNSF59MLmEsy/+y5Mn2TEs8sfQcPFRji6u7l6uz4qx66Pyj1VEbUKBr2eJ0UY&#10;sP/IUb/3nixYxOPfjYbGRpS++z6OVNd4hv7z2uKkpVQ9/vr8al9vUZ1VNOBeZWIU2QXXdMQtO9bi&#10;zifWw3rxW/GvcY0oeXSil9el0e8k9lF7UvU824zdwz4j0r86sNyaL0K5SCKJFGHjrXiQk0giiRRx&#10;YBF1T5FEEinSwEJEYBFJJJFEiUUkkUT6/gOLaGMRSSSRRIlFJJFEEoFFJJFEElUhkUQSSaQISCzi&#10;IIgkkkiixCKSSCJ9z+l/BwBo+WKO3FaVHgAAAABJRU5ErkJggg=="/>
  <p:tag name="ISPRING_PRESENTERDATA_0" val="TWFuYWdlbWVudCBTdHVkeSBHdWlkZQ==|TWFuYWdlbWVudCBTdHVkeSBHdWlkZQ==|||e0U4NkFBNTc5LUUxRjQtNDRCMi04MUEyLTk0QUVFNEIyNkRDN30=|||MQ==||SVNQUklOR19QUkVTRU5URVJfUEhPVE9fMA==|"/>
  <p:tag name="ISPRING_RESOURCE_PATHS_HASH_PRESENTER" val="a992f9264c6fc50eb29fa9cee393c4b54381e72"/>
  <p:tag name="ARTICULATE_PRESENTER_VERSION" val="6"/>
  <p:tag name="ARTICULATE_PROJECT_CHECK" val="0"/>
  <p:tag name="ISPRING_ULTRA_SCORM_COURSE_ID" val="E2A4473D-0502-4CEA-B819-096B0B366B6E"/>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OUTPUT_FOLDER" val="C:\data\managementstudyguide\html\contacts\DEMOS-FINAL"/>
  <p:tag name="ISPRING_PRESENTATION_TITLE" val="Consumer-Behaviour-Demo"/>
  <p:tag name="ISPRING_PLAYERS_CUSTOMIZATION" val="UEsDBBQAAgAIAIiCEkUZGow/CgQAAKkOAAAdAAAAdW5pdmVyc2FsL2NvbW1vbl9tZXNzYWdlcy5sbmetV91u2zYUvi/QdyAEFNgumrYDWhSD44CWGFuILLkSHScbBoGRaIcIRbr6cZtd9Wn6YHuSHUp2YrsdJCW7sGHS+r7z951DanD2NZNow/NCaHVqvTt5ayGuEp0KtTq15vT89UcLFSVTKZNa8VNLaQudDV++GEimVhVbcfj98gVCg4wXBSyLoVk9rpFIT63ZKLaD6Qz717EXjIN45I6toa2zNVP3yNMr/ctvHz5+fff+w6+DN1tcF5poij3vkAjVTO/fdiDyaRh4MbARL/bJFbWG5rsfLphTz/WJNaTsRnKkl8jWquSq7EczC8mlNTTfbjCPWrHzMCQ+jSPPdUjsRrEf0DoxHqHEsYbXukK3bMNRqdFG8C+ovOVQ1FLkHBVSpPUfCfgpVMXbjDkhXrj+OKZB4EUx8Z3djjUkKkVOzr6AVHqyhDgiIRDkrOD5E7BxXfcajrCU/Rgm7njiwYcaFyZidSvhU/b1Y0Z8qBhXbagpiSI8JvEouII6gcaCPojgwhoGF30Q1yQCBZBWEfn40h1j6ga+UVBIIhq69oN8EqaQVvIesSQBHFrnfCN0VcCOURRPGyEV/axE5NMchOti7ycibQiRULVcV2LDwYU8ba8LtI1NHFOZT3P3j/gcux5xYiiVEyxiWje2McZA/UqXiEmpTQBgl6UbphKObnjCKpDSPTyWirR+bM0gbOPJ50r8jVi57ZxX26bzHXL16uR5rrnUg8mxYLnq0EFHVAct/2OwWVVApGXJs3XZFsVeJk7+Fy+eG9cMR9F/BtWlLs+M6Mh+33AikDgJ4YyDbh8J3R1BpqAPGGsZE7I7yvXPwdAs5wWMeJ4jVy172PSDLYGv0VM5LiHzBy5cQkV64BdkFLnU5JjfFKJsPZLqQjX1/rlGErgQSF7yR53c8KWG/pecbaCIsC+KRjgnTzDWSxC7yWpG4P6c3rL44NCKlXD5QuCSFBnEn3bgnE/JLoPNeD3IxEJXMq3HmRR39YiF2lRZk5B1U6fG6DLXWb0rWbHrpWbCnz3Hiya4sDE62zPYRhoRHNqT2Ma+TczVzvSw7AgCLRufPBrFHh4ZOIg6Y2VyC+fKUlcq7UjUXMocco6BbJvSiLM8uf3n2/eOHEeeNLtou/t7LxLoUDOXyAPZn74uefFXGwnFo0NcDeuC2l5rdzi405pC5mjE4cgWOkevkcOz1havZbDNJqYU25MpKAXuJ1Om4LEMRBGVVXo/rkwnQtf2IZzi8AKGR30bM4z5HThItZZFH5Y6P10zs4d7uPgHVSmF4n2wx7P7yemF0Kk7i7Hj1O9DwCRFctecfili9Rw0L0YSXoy6ktkT7MOIOuLjqSh7Etanwm4gQGs268fG3Px4SDysivqlcvBm7x3zX1BLAwQUAAIACACIghJFPibuhhEEAAChDgAALgAAAHVuaXZlcnNhbC9jdXN0b21fcHJlc2V0cy8wL2NvbW1vbl9tZXNzYWdlcy5sbmetV91u2zYUvs9TEAIKbBdN2wEtiiFRQFuMLUSWXImOkw2DwEiMTYQiPYlym13tafZge5IdSnZ+nA6SlgVwYNL8vnN4zncOyZOzb4VEW15WQqtT58PxewdxlelcqNWps6Dnbz87qDJM5UxqxU8dpR105h6dSKZWNVtx9+gIoZOCVxUMKhcGj0Mk8lNnPkrH0WyOw+s0iCZROvInjjvWxYapexTolf7hp0+fv334+OnHk3c7XA+WZIaD4DkPaog+vu/mCWkcBSmQkSANyRV1XFhmv9jVQ8DRggZ+SBr8wR9lN5IjfYvGWhmuzIsFgwzNY3LpuPa/Hy2SLugijklI0yTwPZL6SRpGtIleQCjxHPda12jNthwZjbaCf0VmzSHpRpQcVVLkzQ8ZuC1UzTtseTFe+uEkpVEUJCkJvf2M4xKVI69kX0FJw0hinJAY8CWreDkcmjbKaNAISzmIYOpPpgF8qHVgKlZrCR8z0Is5CSFXXHWAZiRJ8ISko+gKMuS4YTQAEF04bnQxAHBNEsg86dJOiC/9CaZ+FFrhxCShsT9+UE3GFNJK3iOWZYBDm5Jvha4rmLFC4nmrn2qQkYR8WYBcfRx8R5otHxKqEelKbDl4UOadGYFSGRPP5uTLwv8lPcd+QLwUkuRFy5Q2NW9tMZC80gYxKbV1H8yyfMtUxtENz1gNErqHZbnIm2UbBpu2jvxeiz8QM7tyebOrtNAjV2+OX+WZTwNoJ0tWqu6yOWB6VuUvt1rUFezTGF5sTNcensTh+P9w4pW7muMk+dct9cnJ6/ZzYH7gZhLQNonh2IMSHwndG0BmoAzoYwUTsjfID8/BzLzkFfRzXiJf3fa3GEY7fKjRf6S4hJg/c+ASctEfviSjxKc2uvymEqbr8Gky1Ob5+9rI4HogueGP+rjhtxpqXnK2hezBvKhawRwPtzVECPtOanve07a8IwnBnRUzcAdD4JAUBWw+76ZczMg+em07fRaGpa5l3vQvKe6algppqYs2Gps2Ra3N21IXzaxk1b6A2oZ+9gon2q3Frc35E3sdnAnB8XiajnE4JvaOZ8tW9sOAhK1HAU3SAI8sGrRcMJOt4RC51bXK+/G0ty6PnGPg2oUz4azM1n//+Vc/igM/2lm0m/15CAdUpe1D5IHr11AbXv3WwUHx6DmsQfUA7W61e9iIVSKr7FU2semrjB29RR4vugq7UcAulphSPJ7OQCRwD5kxBcsK0ENi6vx+UtsChGIdwDfD8QV0jObGZQnLO+g2VGtZDSBpwtMzME9gD9f+qDZSKD4AetiqXxFc2Dn15yn2vOZJBIUiRXbXHnU5Yk3zs28jCW+jnlzjKQ6hMR3Q8VyYYXzNMbDvA1CT7fixIrcvToWHATwhj07ePb4u/wFQSwMEFAACAAgAiIISRcR+o14RBAAAow4AAC4AAAB1bml2ZXJzYWwvY3VzdG9tX3ByZXNldHMvMS9jb21tb25fbWVzc2FnZXMubG5nrVfhbts2EP6fpyAEFNh+NG0HtCiGRAFtMbYQWXIlOk42DAIj0TYRiswkym32a0+zB9uT7CjZSZx0kLQsgAOT5vfd8e67I3ly9q2QaMvLSmh16nw4fu8grjKdC7U+dRb0/O1nB1WGqZxJrfipo7SDztyjE8nUumZr7h4dIXRS8KqCQeXC4HGIRH7qzEfpOJrNcXidBtEkSkf+xHHHurhj6h4Feq1/+OnT528fPn768eTdDteDJZnhIDjkQQ3Rx/fdPCGNoyAFMhKkIbmijmvX2W/N+iHwaEEDPyQtw+EfZTeSI71CY60MV+bFgkGG5jG5dFz7348WSRd0EcckpGkS+B5J/SQNI9rELyCUeI57rWu0YVuOjEZbwb8is+GQdiNKjiop8uaHDNwWquYdtrwYL/1wktIoCpKUhN5+xnGJypFXsq+gpWEkMU5IDPiSVbwcDk0bbTRohKUcRDD1J9MAPtQ6MBXrjYSPGejFnISQK646QDOSJHhC0lF0BRly3DAaAIguHDe6GAC4JglknnRpJ8SX/gRTPwqtcGKS0NgfP6gmYwppJe8RyzLAobuSb4WuK5ixQuJ5q59qkJGEfFmAXH0cfEeaLR8SqhHpWmw5eFDmnRmBUhkTz+bky8L/JT3HfkC8FJLkRcuUNlVvbTGQvNIGMSm1dR/MsnzLVMbRDc9YDRK6h2W5yJtldww2bR35vRZ/IGZ25fJmV2mhR67eHL/KM58G0E6WrFTdZfOM6aDKX261qCvYpzG8uDNde3gSh+P/w4lX7mqOk+Rft9QnJ6/bzzPzAzeTgLZJDAcflPhI6N4AMgNlQB8rmJC9QX54DmbmJa+gn/MS+WrV32IY7fChRv+R4hJifuDAJeSiP3xJRolPbXT5TSVM1+HTZKjN8/e1kcEFQXLDH/Vxw1caal5ytoXswbyoWsEcD7c1RAj7Tmp73tO2vCMJwZ01M3ALQ+CQFAVsPu+mXMzIPnptOz0Iw1LXMm/6lxS3TUuFtNRFG427NkWtzVWpi2ZWsmpfQG1DP3uFE+3W4tbm/Im9Ds6E4Hg8Tcc4HBN7y7NlK/thQMLWo4AmaYBHFg1aLpjJNnCIrHSt8n487a3LI+cYuHbhTDgrs83ff/7Vj+KZH+0s2s3+PIQDqtL2IfLA9WuoDa9+6+CgeHQIa1A9QLtb7R42YpXIKnuVTWz6KmNHb5HHi67CbhSwiyWmFI+nMxAJ3ENmTMGyAvSQmDq/n9S2AKFYB/DNcHwBHaO5cVnC8ha6DdVaVgNImvD0DMwT2MO1P6qNFIoPgD5v1a8ILuyc+vMUe17zKIJCkSK7bY+6HLGm+dnXkYTXUU+u8RSH0Jie0fFcmGF8zTGw7wNQk+34sSK3L06FhwE8Io9O3j2+L/8BUEsDBBQAAgAIAIiCEkXqXCjY0AQAAN4WAAAnAAAAdW5pdmVyc2FsL2ZsYXNoX3B1Ymxpc2hpbmdfc2V0dGluZ3MueG1szVjdUts4FL7nKTTe6SUkUCiUScIE4iyZ5m9js5TZ2WEU+yTWIkuuJJOmV/s0+2D7JHsUQ0hIAGU7tFxlcny+7/xI58eunHxNObkFpZkUVW93p+wREJGMmRhXvYuwuX3kEW2oiCmXAqqekB45qW1VsnzImU4CMAZVNUEaoY8zU/USY7LjUmkymewwnSn7VPLcIL/eiWRayhRoEAZUKeN0ij9mmoH2altbhFQKUUfGOQfCYnRBMOsd5U1OdeKVCrUhjW7GSuYiPpNcKqLGw6r3y2H5sH60e69TUDVYCsIGp2sotGJzTOOYWX8oD9g3IAmwcYKO75b3PTJhsUmq3vvynuVB/dIqz4y9iIJanjOJ4QhzZyAFQ2NqaPG3sKhgBArzCrpmVA5IuiRb0DTw1cwFhSieCpqyKMQnxOaq6jXC64Hf9Ad+98y/vhi0C1edEWErbPtOmKDdavjX3V7oB9fnYae9MSj0P4cbgDb1zJm+P/ADvxv6g+vTVm9DhLtTDxi/U2+1N8Rc+qdBK9zUUrfe2RTSP+913TBnvU6/3r3ayLXzq74/aLe6n67DXq8dtvoPqNm9X7jhldJysVSwqGSulkrivlv0E2nko8rQYLBbcarGEMomwxoeUa7BI39lMP4tp5yZqa1rbGo3AFldZxCZga3Zqmfr0HugKwjRNTS20BEO5h3h4/5S9KXC/EJk6x2tYMvLqJi25fiHe3/wYe793oej591f52aFGkOjBBufue9bi5J7rZEUSy3L/idDyeN5QJAOIe7SFBb6eXDDRBM1dz0ywkvEMdS6YpR7hBkMPZqDdT7UhpnZBGkuahLkwkkFpBOspCJKqML49KL8Luu2Z0e1P7rSgP6zSEQhekrVFzFpKDrBSeai3gfhonaOh8TtQYFyckJRvYEmqXPuotyhgo7Bnmdg8nj6a85isFPaDatuQJFQSq5d9HFM6jxFxCkk9Jbh2N4mDUilU1ApZU4BXcJQMwMuqqfMyfSlzHlMpjInnN0AMZJgpWMcxCRAFtcAMlIynUlxVTFEc8wluWUwgfjExdAVmkhzRNpa5GAKC19y9o0MYSQV8gLmTYxRznTBv7MRcUa1fiCl9z6+K4Zpq9vwP7+zAdL4luJishk5tgZIM/Ma/BRjFxJNcC4xmwsUmJmI5njf7fnELJ6puYTpbBuv6uzQ7UHOSPG4GfpTcOKDCJsYEzm4EkZUECn4lNAIB522VwiLIdcoKS5LQa3/l4MFlDAxc3WMvRaNqditc5R3997vH3w4PPp4vFP69+9/tp8F3Q3/PqfWWjH9z55dM52Rj1baF3BPrI5uqEcL5AugJ9dIZ9ymbj6zUjoj12xvL2Cf2fteQD6z/a1gm1KltmvEK8ey/uXhbm9Zne2Vkt051q8gs03pLW4ggV8fnJ0TPKWLdhgcuxRoVxJMWJRghY/sy+9rT93ZjuS08wz831u9i8CJFE/Vqbf5bnQ9F63eJxetQTHY+wtD3WlDoEo4Loc/XbWLd2BcrCu4Q3CW4rIU/7Dh8D2t+qme8Jpd/vHLtTNw5RX7Z7S+73r7KvrmK7U+oCpK8BK92sV786PlNdP7ljJW/Jt/71n6wDP/aLL8FdU+SZlgKebRrrPzT6+1g/1ypbT+0dYWsi1/k65t/QdQSwMEFAACAAgAiIISRfF2xYDJAgAAUQoAACEAAAB1bml2ZXJzYWwvZmxhc2hfc2tpbl9zZXR0aW5ncy54bWyVVttu4jAQfd+vQOx701KWUClF4ipVYrdVW/XdSYbEwrGR7dDl79eO7caBpGSJkPDMOZ77hEjsMZ39GAyihBHG30BKTDOhJU42wOnjMC6lZPQmYVQClTeU8QKR4eznpvpEQYW8xmJH4H05O5RAbeY2HN9NHvpQrI3RZjpazLsICSsOiJ62LGM3MUr2GWclTa+6lp8OwAmme21gMp92IwkW8klC0fBpebuar+/7UQ4chADt0mg03oTjqyyCYiDO0niln56c2tT30Z/RjlhgWdHCyfTu4a6LdkAZNJMc3obz6Td4qm7/j6oYgoS/UjdK9emEEnQC3rx8uV6NVr86GexQHs68mW+mm24CZ5lOaJOz2OjnKocwlKrx60/QAWlDuk/ux+sw7GJ0pcf+9Oc+0uPKGXnReT1bCLroMYGZ5CVEgTsZncjZ53Mp1XzAbIeIUABfVINelNMvqBTumqasxr3CJ6apB7KCGvHBSFnA0vjrG20qasJyuah2hY/9knkecjhaoediLayRf1ReL5CesEa+EZzCMyWnC/i5xnBcjRfIVvP79CstUKSOLmHu5LTa0lZPrvBMW4HDFCyFmdDuvOMCdNmioJIZl4ILnyKKjjhDEjP6W+PiUxWMiIIzhW219saKJJYE2vqt8lFtab9e1fl6O5qXQh2bOQ+k2uGPQyQlSvJCvZTEcGB5akjUNcOgnaG3pIIDf6I71pNDmQT//iqILjAzc9IXXiC+B/7OGOmKIAq8FERBe44ja7Yt+bQsYuBrVTMMwlWgKTTAHGc5UV/5geETUqc0VelQGqbM1XUUYfJ1vyexLQCIJ7nrWXMwmqIkEhM4ArFaT1CF3BVbJFSPdrXbXG5hJ70ZsYKzhvRmqO5HuybqRvH7tqloIXwor9oZRnO95yWKRRVXY+rdBq5dbuxkt8l0s/rWjcC2UuNmpb9MoBLqv5L/AFBLAwQUAAIACACIghJFYZUls6IEAADvFQAAJgAAAHVuaXZlcnNhbC9odG1sX3B1Ymxpc2hpbmdfc2V0dGluZ3MueG1szVhbc+I2FH7Pr9C4s48Bks1tM0CGgFOY5VZwms10OoywBVYjS15JDss+9df0h/WX9AglBEJC5HaT9Inh+HzfuUjnYpfPviUM3RKpqOAVb69Q8hDhoYgon1a8y+Bi98RDSmMeYSY4qXhceOisulNOszGjKh4SrUFVIaDh6jTVFS/WOj0tFmezWYGqVJqngmUa+FUhFEkxlUQRrokspgzP4UfPU6K86s4OQmUr6ogoYwTRCFzg1HiHWVMnzCtarTEOb6ZSZDyqCyYkktNxxfvpuHRcO9m717FMDZoQbmJTVRAasT7FUUSNO5gN6XeCYkKnMfi9Vzrw0IxGOq54H0v7hgf0i5s8C3YbBDY8dQHRcH1nICEaR1hj+9dalGRCJKSVqKqWGQHSNdmKpibf9FJgRdGc44SGATxBJlUVrxGMBv6FP/C7dX90OWhbV50RQSto+06YYbvV8EfdXuAPR82g084NCvwvQQ5QXs+c6fsDf+h3A38wOm/1ciLcnXrA+J1aq50Tc+WfD1tBXkvdWicvpN/sdd0w9V6nX+te53Kted33B+1W9/Mo6PXaQav/gFrc+5UbXi6uF0sZikpkcq0k7ptFPxZaPKoMRTQ0K4bllATigkINTzBTxEN/pGT6S4YZ1XNT19DTbghJayoloR6Ymq14pg69BzpLCK6BsZWOcLjsCJ8O1qIvWvMrkT3taBk6Xor5vC2mb+794dHS+/2jk+3uP+VmGWuNwxgan77vW6uSe62J4Gsty/xHY8GiZUATuCUMYqlJipmHqIbYwuVTbTKgLyiD+2Owe4UJ1xvBhTGW4LFald/l0XThsPpbV2iifrehWdFzqj6PUEPiGYwmF/U+4S5qTUg7M6kn0skJiVUOTVRjzEW5gzmeEnNCQ51F858zGhEzdt2w8oZIFAjBlIs+DD6VJYA4JzG+pTCId1GDJMIpqARTp4CuyFhRTVxUz6mT6SuRsQjNRYYYvSFICwS1C3EgHRO0OtjRRIpkIWVYaaQY5BLdUjIj0ZmLoWswkWSANNXFiLYWvmb0OxqTiZDASyBvfApyqix/IRdxipV6IMX3Pn6w47HVbfhfPpgAcXSLYdXIRw7FTpJUvwY/hti5ABOMCcjmCgVkJsQZ3HdzPhGNFmouYTrbhqu6OHRzkAtSOG4K/lhOeBBCE6I8I66EIeZIcDZHOITRpcwVgmLIFEjsZbHU6l85aKGI8oWrU1iGwZiM3DpHaW//48Hh0fHJp9NC8e8//9rdCrob532GjTU7z+tbF0dn5KMl9QXcM8ugG+rRSvgC6NnF0BmX180tS6Iz8ol97AXslk3uBeSWfW4DeyFkYrpGtHEsT78O3G0im7O9XDSbwNNLxWL3eZudYujXBvUmgrxftoPhqUvJdQWCFIQx1OzEvKC+9hxdbD1OW8zA/7XVuxw6kcI5OXUr342u56LV++yiNbCjur8ypp1mPpbccd17d9Uu3IGpXUBgK2A0gfUnerN2/1+a73NV/pp9+/ELsDNw4zX4PZrZ9jck2+p+VDMjWIYxXItXu0rv3/5/aML+Tzmw/5bfTdY+lCw/Pqx/jdwB+fpH2urOP1BLAwQUAAIACACIghJFK7kqp7ABAAAtBgAAHwAAAHVuaXZlcnNhbC9odG1sX3NraW5fc2V0dGluZ3MuanONlFFPgzAQx9/3KRZ8NcvGcKBvuI3ExAcTfTM+FHZjZKVH2oJO43eXMtxoKc7yQv/8+j/umruv0bheTuKM78ZfzXuzf9L3jQZKk7yEa12nA3qudEfQbAMvWQ40Y+AYSPV79CR/nwmbscMa0/jwrGxFx89B9WVLqOjihcWCWzRh0SqL9m4L8mETP7XU2rSOKXXqHJdSIpskyCQwOWHIc9IwzlXUrG6GBowV8AvoliSgmU59b7a4HSLPjm4UuPdhl0swLwg7PGKKk5gk+5RjyTZD8XeHAnh94/vWbhEGOkAzIR8k5Gbg5XQVrufDZMFBCGjjuq4X+Z4VpiQG2vH1Vur5A9WM+wkZdJWJTP7S/iKY3c66dEFS6FXJn/phYGCs9rpczSMn4UO2t9gsjaDkALxntVyv3NWNBmJRFv2QYRREOscxVRXpofeReqwoRbLJWHqRUz+rbNtLnHtr3++CvUS1FkKjhXaWNs2HJofZpba+lydQiyuMuI+Wo/S/cdECFjawso4RaY4RtX8dO0RKkuzyejrUo1FVHET9DvyBbVEJOeF74C+ItM7mzfzxC7FH3z9QSwMEFAACAAgAiIISRSjQujDhAAAA9wEAABoAAAB1bml2ZXJzYWwvaTE4bl9wcmVzZXRzLnhtbJ2RMW/DIBCFd34Fuj0Qb5EFzlapW4d0tlyHukhwWD4c9+cXdEmUDpWiDkjc8b737oQ5fscgL24hn9BCo/YgHY7p7HGy8H562R1AUh7wPISEzgImkMdOGN8c8G1x5DLJYoFk4SvnudV62zblaV6KA6Ww5mJMakxRlxMT6krqmVFgtvX/oq896ISQ0nysPuRX7Mq9VCyRtIwWKtM7VB4/E+gqMPqurtW4Uk7xN4lDLOtGmnbcAH4uAt9yLpsz299G2l+H6qMjGiZHKuDEoTWWZX8kPRnRPBth9G0xYfTDh3XiB1BLAwQUAAIACACIghJFp8QkMn0AAACLAAAAHAAAAHVuaXZlcnNhbC9sb2NhbF9zZXR0aW5ncy54bWwtzbsOwjAMheG9T2F5giFcNoam3dhgoTyAlbhVJMeJkgjRtycD29GvTzrj/I0CHy41JLV4PV0QWF3yQTeL7+Vubgi1kXqSpGxRE8I8DaMkR/Li1jqskIV2LgvHPho/KXYZ62bWoCSm/bsJNZfu4eBS3o9g4NGP1sAez9PwA1BLAwQUAAIACAC3mZVEzoIJN+wCAACICAAAFAAAAHVuaXZlcnNhbC9wbGF5ZXIueG1srVVNb9swDD2nwP6DoXutpF3XNJBbdAWKHdahQNZtt0C1GVuLbXmSXDf99aP8bc/pVmAHAzbF90jxkTS7ek5i5wmUFjL1yMKdEwdSXwYiDT3y8PX2eEmuLt8dsSzme1COCDySp8ICeEycALSvRGYQfM9N5JGewUVm4mRKSCXMHrnPkLuLtCTvjmbokmqPRMZkK0qLonCFRkQaahnnlkS7vkxopkBDakDRKg3iNNiV+Tsan0Sm1Owz0D1kZt4euCZpOZ61GJAUp65UIT2Zzxf0x93ntR9Bwo9Fqg1PfSAOVnJWlvKR+7s7GeQxaGubsSrJNRhjkyhtM2ZWYrFMHa18j1QOmwS05iFoN05DQissnQCzbcx1VPPoAa3l1TtR85Z+G/u9adxK5WjnnOWPsdARHvUhnXUSyOgwKkvK65Yd9NB00K1lIo6CX7lQEJSf39oWmS9IFbDtuDJPVxc+HuDbLfeNVPsbhGEX1Qq6rWhuJZpbgloOt42+7ihIc9stcJMraEo1Y08iAPmFK8VtW1walQOjI2ONpUMwo9WVa5E6QVhkkvjsH7SxfiNpfurXlCkB/0OYT0jU1kSkATzfCvQxkGBNDWCxrc01WezamF1OOn9Men09MFU51qLgRRzDVQg4hgE3nHZ2eggKimt08XM1wvYODoIjEUYxPmaSYXx6kCbhajfJ0Ds4CI6lv5uAtua2jHRcx1EztR3E6MQ6YX6ujUzES9megz1jVmUfvjZyzdF1JtqD8/kfoziI0QzmlkysLvvW21fN4b2dU6M7n01WWQbdivMAJs8qr2YW8mzkE8CW57G56efU7MMedJTz1HRMc33HfpfFWryAU4jA/ukWp7YmEdie8ciH5WmPAfXE7TIIX5qmIjJaS1KpeUg5hrV5ElBUmGpWPqLqoZJ5Goy0cbPu56Bj3FXXCrgTwxYzXZxg88nMI+/xpb7LxdlFd5XzxUWDLfO6rwJXubxhVdcJd51B635tL8LqmcfX31BLAwQUAAIACACIghJFDtQqXmEIAABpOAAAKQAAAHVuaXZlcnNhbC9za2luX2N1c3RvbWl6YXRpb25fc2V0dGluZ3MueG1s7Vtbb+JIFn7fX1FiNdLMQ4eLua5oVr4UidUEGOwk3btaoQJXghVfWLugOyMe5tfMD9tfsqfKdrAdoO30zJuDQPKp8506dW5V5aMMw2fbU3ch8137N8Js3zMoY7b3FI7+htBw7Tt+MA9oSFlYP1IebM/yv+reo89pQA0Z8SwSWCofDUcNNBZ/qN+T+1ofntpKu4V6bdzCfaThjgpjA0kbSCqMaa2mOqznRERyA7qmHjstdVjPjL4F6F5IA6Z7Fv02krLc6aHsCq4DYtnAF466bf45JLMetDb/oHaz0+vgQ0uWJKmL1I7W1BqHXm/Qk5sIN9qdhnRQ+i2pJaFmp9McdA/NXqsjwdN40AUpbTzoonav3W5phxZuARrJsqK11ENPGjSbMsyG+wP1MB4rvUYDNZtNqa0dOl1prDQQcEsgQ5b63ICSJilS9yArcrMvobE6VsbtA9ZwV+2gfgt3G41DW1GkRuNo3OPq0uY6UgsvJzHndwSedMHJUR5b9RPBNVzvggCYTepuHcIoWpGQTolLP9bc8OnDo+0R5wOLBz/Y4TaA4EU/r/3tyy+1OGRFeCcCEk2z1IgIZA9Ej85LHtYFQ8ItFE5nTJqObOtjbbVjzPeu1r7HYBVXnh+4xKmN/h4FVbzkIkh/T4MyuEeypsfpGr12szsoCovnao37LUW+BFr77pZ4LxP/yb9akfXzU+DvPKuQmpuXLQ0c23vmE3Xl/mVuxw6ZDs7I6Kc2NBlLxWFbKGQh5eq1Wu1xr10I6ZAVdZIZRQnQSuCOU37fIjno3g5tJqC9br85aF6CbskTzTqg14Ai+R2MB7OU9FoEYvQb40El/i6yO+SFBtlJVKy1tM5FlL/dbXOayeP++DIo8J+4sbM4Zcw/hXCOD2XJeyoH4gvkE/KYktq417uEumS2+DFfS4YuzALOTReXmCREzpWlOrudy9Mvy8nserZU9OvaSI2yEvG0/LnV7X9rdrq/DOsxrqAk41aeTLKykBDWaRSTNTUXs8kSBOLJcoo/m7UR/y0Nnd2ZE32KayOTrByK/EekRhWxtKT5At/XRvxXn90ZReB3iwWemktjomt4qRvL6cwURppgE2u10Rd/hzZkTxHz0d6mXxHbUASa2QFFoWNbYoDXb9vb0QLzaQv5QZ9eL83ZbGIs8VRLKLUR9iykBeSr2ILKClrIBl6AjAC2zuB98KUIBiEByY5TWsiNfn0zga/JFbmxnzYOfNk7tJnjKfiQegWAt9gw5Gu8VGafwXMQfrOSoNmn2mj2qSToCzYgMnCR+JrK9/q1bOqzKQ+uBTbMha6+RtaaeMj3nBdE1mvAIdhK9ra/C4HCg41aUYyFpScy8K93ENa6PDkRwpFMZHsimJ/sPQUtAquQpyC1oLhzX/16p/9rOZb1CdaW4Dxt9rA0RQng8xFID89niDiOz5cBUxNrT7w1HO7omuwgxF6AzbItwbYlsHiuzH939m+IsDi1foqzcqrhzz9d/bB2ujmBGvNAAq9YiuWkZSrD2yW7cNgE1flpkn1vLSl7XP1ZivwJq5vLhnF2aUV89OPryqnwjkUZEPd4AbsklAPF9kuB8C1EDNRAl9hOKaA+HcN04hYNG1eA+NWmlIB7MGJGwj0Yt5yIB6wYusnNRVf8WFkALMweOfC00/nh36FwJXt1/Io++pDcDiV7fgtjGzuMIuHqffOV9XBSQnmhS9fkWNAU1HoSLzkQKObYLj9fFxN7d4sTa0Z1NGOSB3/nWKJoOfazqKXgqp0bWWYbuS2a9zHwXUF1SJhkSVTN//mDikRLXETzzlNzFpBrYHmh3kCOiRkmprGcyAqGYJ/6yCVsvYEd4ZGfqIvLio5cGh7LIC82k0FJsN787/c/iovJ6RNRUUz9R1k5kIq8kOBXef+e+oyG/ykgx5SVLFQgCwLjM2wCHZM1Tw+d57LYdCFrkLET23wRidzVsYFl05TVm1uIBjh13BIP2FxwvMF21sv1jmceZGlJmbfy4hOUDHHe4kKDZyg5pu87ZZUT9iphqRT09dQ/2zHH9mhJeL74/qjFwRSmPl/KmiYuR3Atcuz1c7SjWYig+D0IcuCWVEKeeiNPoUTlRFLLZuVlik0iqQaQydHzMY/3J/eMV8Lxxgk3Wn/HMhdYjwW+M+dX/7fvuoCBv6mAu9mIBfyakzylOcKN/zX25OiROCGwpUl51jnoMOcHwVhklpbnXlC4Flkp1piQ57v3HaiNarSatBrZgTxMVRXxaiyNeKW90RwO6fFQSvUjMc8/pd/YG/4UMc9v8B1jBreCN6D8SBqZvK5QSJCmF3Ed8FCP37wTAydPWR6uwYS/tgpTKsWELKfrW3QkNj7Tdmmc25yWVrh+RuOh97qF33LM6sWI70C5gWP01i+H75DZzKHnY1usAzIw7X3xXC4BorereVtEVMRetvRjDa4HZL3h1TusoVjGxxoXGb3HPofbJsdCfq4shfR4YU4hxBIvQ/woY8uBXLGFiB3kon7D+hszDeuX/DOM1TnvPm/nrmiAIQJsKHGxD7PENPsmeTNxL85kCUvk1zODaTzbgGgPLgivc6UombASR6EkV6KH9Li7c5jt0D11Yp4UIWWcy+sfhpAbl0NbZhP6yFI5GxNOpkAqs/MZEJe5YyCm8yU7cBYmbjUncdFIuYxjZBWKtZ+oVMm+c1zQiZ0oqdA8SdJaRYRM2J6YC3jPGX9YT2+xUKBOdKLe2Z6KG19Vl6rqUlVdqqpLVXWpqi5V1aWqulRVl6rqUlVdqqpLVXWpqi5V1aWqulSFulQKCe11yI+yBndRyPjTB6RR16+aVH9Fk+oHDV71qKoeVdWjqnpUVY+q6lFVPaqqR/UX96jyNICCvLP/Tfh/UEsDBBQAAgAIAImCEkXNprFMhToAAOpPAAAXAAAAdW5pdmVyc2FsL3VuaXZlcnNhbC5wbmftvHdYU9u3Loxu1C0WLGBFUKSIIAgISEvEjgioiKHj3jTpEqSnKFsUEYiAgNRYqFKyIZuE0CJuIfSolAAhBE0gQggRIgkhhRssuM85373Pd+53/vjOvb/1PCQPa8051pjvGOOdY8yVuR5csjm3SWaPjJSU1CbL86evSElJr5eSWp3461rJmQcvP7yVfK0KvXLupFRlj8Kk5B9pHwtrCympKsQG4W9rJP+vv3neMVRKavPfy3+rCMElnlJStnDL0xZXI91YFNfEv3ydlLg8rfuhGacQj8+HFLQlymnOWXYdT81L00rU2r4mINDwmoKCdM/1V8qDDg/PB/we9bdaxr6AU3rSB06c+Msy/u6r6rPrV3/c5RXwSmvDIVp5BBqitXG6ejTs91L00sfGezH5uKkyQeVMUxkcPllcGd3EnJypZ9ZNlU75GCl/P5AItTvx347p55b7v5+tv7Ht+8k27Wzp7yerH/4vmralEW1FfbbmeFVlRiubGHYm7cRpyZEPkTNWxiKoSGbCcue27UQBdUmcQ3KLYfEbI9R6ed0xL6OYFdhwRjnk0ymlaABjph0H43QbIammuQoEJgovTvZo/8suFerJhxozjleq8i7TIVw0kpJHglA/qsPn1G3F+RW5RqORtH0IY8ZYLiFv3ju/eJGCQ/TRtKOEfONajMsiT53Wryq28apHE+oUrJLanbHmPRcwIUoe6O9aoX2I4Rjb16HAXncYf5xhl+/tBpltwW5IMDPuFIHcofMsdagxkO9UGoW1xNgLTB5Dgt2iJwvzTJJBblFeEQEabcmqnQqLTfnRCqTHghvbIGQslGwjn6ixC7y052Grrv2bcV04mwdjz+jCO7GQzu77QOEHhpVCjxG018j6SCJg9oHtCM7B1MCYe2wbFmHeHevfUQiHa89HHGb2KDLn0PY0cCt9ce/WCBGu/s1s+DuVLVu3Rn1sT0uWyyGr6+DcbW/mg1vVvZSEY+uC3SI/xFFYF8wtK9RR83c/GxrXHCfyNK3vBL68fJOUu6yh1U5jDTksKK/A+BEV7Q8kUTy6/mI9Qeugc6R5WTODvQVtXwKb68EzLyxvPsDbZWrXsed4TzsLEdivdp97k6a+TwOGta0GA1EJiF6Op3rnuYTx6Lk09SNZGco1E3g2lE3utprrCMsf628IQLvN9mwfD2nUAgnKQTP+blxHphc1LNEAeGawFmKeZYLJ69qLQOXHewsMjpA7vpTXQ8HIqCzDfORIpYdCWlR6dGyO7xC8D6YHvdjjQ69FQ0DX6SEDHoC/2FqhHSEqNI+EWUFdN1eQiyxTIdSxhSTen7C11S55DCdMTDk6tF1ZnYBHve1ukEuynGDYT2jtDROn5qaV8PlOTK+9UXF1A3tztuKAM0ZU0uKodwxQ+DewISaunpvJ7qxF1HUcQC0qmWACigeG1Dj+yPThYFWOP7kKupFG20vqnO2fPZesScgO1VP0SCVksCYgnkMX3PpR8x717OgA2he7tPk6dkwyDrbOxhhbDEFsFgldTHjvVNpoQ8m+BrDEXoKuJu3cjDp/dyfY4KxXDN9EDAggFA3beMLeB/q4V7uw4F0LRsEj4VcI9q26RjxmJBZu5JOc9jUobc3mCw7aJk+1BzQVOZSpn7IMYjw4r2pbUB2UGoVztb3nN7rg6Q+JzVM3qgkwb96bWQGdaH+3IO0P0XsyGTZtmdHtUSLyVGJIhta5/a+AYr2Zg7avq90mSB6DOzZnuQs6SMO2qmQrcDI6zwnT81uTNzALxFDh6evw0PhZwZ8697muggub953rLlNHhilkYa2xeU5GDCDBBeFjhjFB1iCEI15DATq9YDwmqt2luq3dw/Jd+HTgGv6Qla5DZ1JLWJAPLK9Ya6clTK0V+bdcX40bN0cE0oOOTDh4egscjQRtf42gvEJjIDGvahHDNlAiptSDSEoVeKR5mCVD9iFMsWgbVUElslDhVMKnCzJiJ0N3AsGNd5B8sZo9UklIhZI8LP2oOKo5xmO3EuHJdLBCaHIe2Q5/TgCDaedJgpRe5VlewslCYfmm6bP4HqtAI8bL1ryCGdBc48uQl+SeJnothgbC5AX284DkkkCfpaHwijTfLNK+YMUYL2GO4UF8aKuE4+jtRfm3Ch51pnWpuDPXv+U+OGdumVCek4jVjIpNn/SYu3ukt/W5ue2t6u4L+cf7ARx6Sb70ufxdXsAhmwGi8MIMgmAyCsTkhTQqdC44gE2Zie261z7k8HGu7ZipqkBsXh8mdKMxwaM11DD/hZazrQMvMPSxwnAE9zJWdt+5HkeK9pD3HhVyIsGhnV/BMYYh/J0mfGIEPe7VjfBSCeylnZ2yqi0WCXjdeZnQVE4Ox7294aLVFRVGTDoH1405X8H2SJ0vu2SJEZQIwoRDNu0AgkfZvTOZXajA9HLnFqiMwIwbIqAZotmzVf2GrXSfw8wk69hyO4QOJzQ5VQtERQT4BOipSAIohspY1wewymTxUZ544x67HpYG9UV5xCcG4z0OpWbRmrAImGAGim2SgFY4ZOC1FLf2XZmTNUm7lpIDsGgdykK6L413rH0wK9BniBWZKzCYGIhq45kT0sYJtPx0qrGHxOXnPO1sTeYKChMaIN3bn15EqbtHKaeqH3Zsyl+gh1+xzW71zLpoW80ye2Z5ar9tQ6u6DXm+FertlqzKO2eMKXfvVL0/g0TneZoVSRwkBUVW94wKoOkNXTPHnCL3NDhVpnoRoP28g72cgqOl6vddq3tqRVDBqDaWfVzPXNAhese1DHjPQl0R7EnzHTo3sJsHnxYXgieV1eOuN4IBaqhF7+iEhkVFkF5FwtDhtZrkcX2dM2cziF8WjSk7Sh0rMWjKRJMgTAGH76/AWhsByRdX5RCQUTjzIKOXkcAvu8Azc7VomIxACPCmqJAroZ7ONTbm+Z4j11R5/nvJUEQ7OMu9btoZSMiaZzq0ElxTJUEQTBVJ4rc0EcFZxrh5Gm+HQ7Lowb2R4uqgonFmSQ8v3FSQGibx4yKvvR5+OD01nj6wHeZPUbBKNu8FlxsbocHDL7Zv3ZpS1r1QcBDLOX3Q9niqBFh1Wtluy/zE/u2FM5Z25ltfjreCXKsropUfQ5Nsn3PeFHOzVocJ3hRjjAEhFzZTgD6m7cvO26k2ZAPa7yOKjs0izw9uDjTtRKCeqke9BgkugIPA8AAZusu4uNZFtddPcJ9rrh3x6fgVyDj3yTRc6HatzgvNMhHPxrgAt0vIH0UfFFmNvz9jIzM40zAuLLhd8XvERbf1lb5h2prGEfP6mWGhNmnZbkA2WdmAXMIKwOLYMAyS1ec1bRlECscyA3u7iYthAWGqzU/M8qeNjCXwwlpBiwRNrdTc+7k8LaP8F4fz0TPhAW08Dyrf1Iiy2N/QVpUfE8SjALmc0MkRUNrTIIZAn8a+GmjUGnKYPJg8zzfuEAaZCt4nuQ9xF/SzPae7/oLgMbSQ5BdF/bMTx6ccQl0cvYWmIaRc7qdlYvCTOGuqWVT79qTo37Mm5+manFbJXJ0XxlEpj3n/eF7P3Pa6XjDkZBq0b/ufZnc6MJwCnU5G+xWWvqBNFA1GepVt6WY5aRvfWsplSWa5Uk5KWGhXVqbAeKCNpWUn4SdlBFaReRyFyeNngWx3cAw4EopJPmJ7F2t7DR1Q4UxI4WQSrtrmyrJMO5FghaxMsoEOuaPa/oRXVjbWFcNFTpI5SEFYD8cAgQZ/92TGM5m/R5LlSrKuMVSBVmFBdoeKbvYY24DdmOGp80yX4lVba/ICXrjFEb846cR5crHBOfclBJbhWV+DYEWTPWEDFYQ8ZJIZxm8jvdbukE+03o537Zi3PU1+cMcgl+CRoNR58LTxvQtFXjnt4dSwZD84GYrMKUeyQzFb7WsZQvseY+z9GaVFPu7WDNryKIfdF15fk5dLmn4B056raUV/Q58cSBIpeGCQgT5OVwQVHuW0bg8UzbIakiTS/+HM1vlv+tLSzZq7RNEfUybtn06E59+lW17Iz13+uDq+3mqiP63swkAZ61rIPkdtZrItXQ/Y6+8WqGmbXY0IocxavnMwU6qD94SnDsNT1SMlCVZTKCRMUbmFvSCN7/ktw2rK0i8RcaRUPbwmT8uZoVWqnhhW7gEeRdsEmmI5x1u9eKwYgcjklkKUGR/m4walapJDsa6GnDQWnwjQO9K+WOPyA/J2426+1YddGh+n+udUsPoVE6BnT+jcBXSKlz+sx6vnXS1F7oGlfGNWPrT4eoXE0aM+iY0JGOsJxsLZLEMAV44Ylss3cdv3aJzghUYNuzclIyQzNMRcrHImwkAhNUCz82orlLDggBEAjBzhV61zZhe+gTzcUxg6SUUmguaP+ydWVGn3+it0sEIl9EzuZl+eIUXmV+FbywPQGUwMWkfQipLks60hx1rnCbRujH+WFjCIVvk1C01ZZ50vlRQXaF6aRoW+1swkQo+tP11pAINXan7NUuaeSrgYpcVIT2/TVI7qZ5SqM573PHQBJCikkAkrlYLiMdwb9B7pd65OS3JpoSllh+mw521bcVCh2AUkkfd1mj2XchAsWBDhKv/T1cn/vOnc9JJwEn7rF0m59tRS8iE1fWPb8pdptrTk81Wy2irJ158v/nOXeoasY2WXXutQIHNGo3X8vmK44OxpFQ+L1ruJmyhPJN3KaeVqzUDhkCwVMoMUoRmFd+Lb2Goep1rjg6YlAgZuXksbq6AKKxjjt+Pb6tN0n+81lZK6bZDbLwHcOON7m2K1ZknZwt2WwrTkmbphJls3S0ld3yQZJfgYhR05VPStz0XfbfFtvQ+XlXVRsl69FWd/TFLFji1KgGmreL6sPOmcxAJB8tarpaRqAcvdy5YH82oeZyc575nz7W5PJZDa9Sbtk1zYI7GHp19dlQQzhz8kSF60NgqXNPF/q7IlpfSnFnoGlMHloVpIpBR9V2b5pn23PNZJcFsr0SUr+7+pcGNjVCN3uFsT1QDmfHyoM2oWww1QxwK/PJM1dz95Ok0i81qR5f51nImc4NGGxakyI52Gz6/JSXds9vyqbPnjno8ixiuwo8PyIh28EEzeMqi+aU3KisrBjCSj0dooqmA04svLO9DRJTEPSE01G/+hQqx6fp3fWGGmm9+GpVA6Z/3pH6Nq3t4tqZqb6v2eanLZyqCDbb02P24YebLd/pflCpE6S13vbUWzyA//2eu8+Mxv4rDfQH3EDKL+o+K8H5rcLGyH72lbt95tTqKG0PTNP654Wd6BuYM2TaeJQHO71/heo+tvET58U7wyiJtrLGdFU2Wo0UX3nW4nDaTnjH8lR/FtZXxVCqIeYU8W3NlPSvvR9s8b3mLma3IbTNa15tHaE+N9mnvnBuIz3WFR2CBMRdSf3iua/t4+LuDLrpYN6T/BzYIiliaOYuu97D6DwDUnsF2l1dRjsuCa02LTP7DaZjMraK25slT3+VnlnvN3YJ/+/pUHPf4xUvVVIeCELiGjNY5oHmm2Yn3EcY1oO6mIltnCwhLbD9AL7/LWnsUmKcSoglbd6nRJkLStXZF6LkNuXKNOZ75DoKtRbncVmaYQiq1osN4PslBwmmgabxhgKOYKjo//9bNDqlx5MewVNUAjt/dJSazYcChimkaWU5xibbtPr0Igq/ZH2K5Y6xW9f77huWgLaFPf/S09dRuB3beDgL4br3KPcN62airSZ1Z0ln3UAM6zGq2PnX8/JYH6+SGbKgoLDSDtF4xgu051psvpqf/w6LH8NNAMu/5Sj3iu+Y59ufthAcBTV1Bp1rdOVzENa9WWu6JrTA+0qWZ/HPsZ3PW4Ke7kc9Nks4kL2SoUPdkjoPB/tuuCyrVptNmKSHGZbU1qbQtIabDi+4Y2+bUaPUp/O29pLdtHD1pRlffEynC9N+zXD66pPC7btOlUO0OevtA71lbNEyG3zHASHvqvIFBLmK5XWMJcOU+dd9/ZY5NcaDpQ2x0ykTt++K7EyP3NhaOVs7v2aJFSVxyOiGMWzjsCUX8BJ5ZYSOLJT8nQCfiW85eRrO7oztguqxXJDLr8bOV5c7W4z4XisA/T9PSlGV16x30rNeTfl4Idz7/42IfVSlQqP/TTHLWMgkcsmX6bBJJg4etIQVyljzLx0/qbMqCb9iwNXQ9a8dBfVM74gsozGmQAYqPb8mkTZ3mDinP4X6f93xZE7ee8/0FFivuj7Os1r4WOv0oAbbo1xDuQhHs99iwVq3yLQAfu7VrhpsinZkWdszrpUOT6z5fO8JuwexeIa0NXGE3xkECbQIRr12bQ8bK3ELrBxZHx06YMPaMVk9+Z26VDQOYJ1e/N6Laeaqh4LtCK9zehIlRXWqziDGoT8KfB/Sd4u0LTm6HFMQ/vLwUcBf5sgGb/shFVerMb7vtJ0QNQMAtAs1/euy8M3kBaodnPty0/1C03G8crqCA+nNrDE/n8cb/2+Yfhn7oe5z99XRnZWASq5YlAdwTCR61QUKBkOJx/NBG4fWgqku0j83bRmqpRl1PKjD1/Ynvw/CiSKv9nFHDJwJPK2PYG2pjKBu4dcf9ng534I9cPLu2+Pk4PlZ8b5ELVLJaTeYHtNjG62esn/BZXLgZvGKz+uG7XhGhJIJ7/MAA1WF8HpTJ8lM0K/xGy0DNho1b4k3NImbnfHt6v3DNYh+oUhQZQxCBjbFnhj+nBLHU6hgoDoMaq1JQWM7Hbb2XOKaWtbYaKNryBKuVGuoN0zWp+Cn1sD3h1lBA6RV6Pea/Q5iXm8Q0ToBInasGCyx+tABqf2jlf/ztXF3L7N5mpUKrN0Y770hNoGUVl3wu3CCqZKzNJ5GnjL6vuyc4uCdFEOS42ytSC3hHfkLD0FjUYsSR+CzesdfmJjxXo7dlRAdy9nbye27gISygXPBlVfucqGgPuddFeMXiKKmokeMNw7RcJOv3ihik8O3Rrcnv/WmPu/dqPHy6BzSizi8S1mSsRFelpebmeDV1CA5PwozZ/sqfiPMC5/NxYwaLOGmx701LA50HAxrnsn+j/xnWdAjK38eV6hgYCgXePKhUsXFI6GRk0Z5g0o2s20do69ZOSj2pcr39tGBRjDB+1eRTLxwSrH+ceuEtmFa9K0ZQDF1oUFevObgk+M8hjy46Df3Y7JhC/eIVDjfnwG+aogUw53Mext2SFHgrMQLaaIvd5iKu6JLDgXUvIdcb9A5/upk66rcbNUNXXrqM2N6dP/YoWuRy4SWaxQx9MWESMn87eA8b9NGS23CfyR8wtdjFxLkKCu4xYTiyQ4QyLmzQVtH3JZsfnOdLcvL8Dzmln/rRq2utaTbDdMdCchmi5z4D5eJrYLpcxFSs36Mg4kL3G2fiepDrXQPxGNvs06rdl2Wt/hkfIlScRZ2Zcx/3+cJE/SgOLAw4Ssk6aWyfJTaCp946SS0HKbayfKEcFCbh3KuRmND7avaWeA5cuRc5bZK9DK3a6tv9DZtSV6xFxM6XJ0F8/nFJB0RmpS7NTf8wM6vwGKbvnovbTJ9QzOcgYPsytCvjlwF2EwfxAXIO8MgH+AKtdoHsgc4WwHPYXu1nfnLq/pfLJbMUGrGjszTEFxV55+Z9U8ef5K7si4oIl97M7AuMMxNkBjuv2Qq5/EBX8CCetx9Gq5mDnd/XA+eYHLfLSvMz/RqliwFzr3uCRBvEi0xQnkkslLA44B5vjeUf5Y+uAC2OEoxPdRlQIadbTSRTw+KKpKoI166r3Q871tq9Z5fQQOqLtL39bRR+Z0fsXuOb5DLk+Gm854Ys+d0c016mD9xBzY75Iks8mc3bcTrda/tv7gC+QHl/L0EPMQGK7YJTXFDFt9DVvRMYs1M49afVCGa+YMuqKVFHb3rSPei0fy1BNi5COMLU1rFOG61vVTuRxqjQeCfhileUUdyaSeRjRkIoU9P/aJoQoMeXFchO+e3Kzh+ERNuBcDW69gmmlp1ml/0qOuQCZSmfOgD937c1Zp6FgF5lR9cnq2ROBhpy+Ds8/GguZ8UEaBAu490JGw2HJB1sDSbOkL4HVF0EF4Wtmn5TbCeJZ1VnuqMcM/0TBboQup5WTG6XRpInDB3bQYVDZuTBTIMFO0CmcLk6NioJYynCn4RdnEJvuHftVr8JU/X5PbxXtAtilf7p2YiVEieqZccg5v9CEL3IJ9vFFY53R9l+8ows+dZPkcvnZYdUB1ijP6CKvpSykwH7EJ8cRyCl71SP0k+sTDYdjLreEy/RepO6gCRQ9MiggofdeR51qotxr40qT5Gx3whOPXVjQmohkXQ5ngdD5mTm770JG6WozQY9He7g/0oNToOjDVRoC5XG0QEx1vgkgQ8udERBjU32xyAtf021W1CFR931im2Gl+YplOJbNWKh8rYSlvSnZmCO37U4XXa94rX+G4aBy7Z1ju/DwF7tLQQjfEVBT0dGKQAbTYdDb1H6jOq2OnMgMTPNoq/OozsvOIJgGYRMmA4JjLloWjdf6O00gMunBdtb3os8AsGW+j0TeSzTjHnFogKO2XvAIDAMSEEmzQkR7HS2E4eLtZD7aJjIh4KCfalNnIC4eK9zIsEOBlaxAY16Nh59g4xaO67TXDZ31anBt/6vqzy6TIZuCT+WsYGxeIiHzY82ezfa1CPI+/UpsN1dXlUbbtUF8YaD9rxCcbk133cffBAkxqtTMLqWcfTig4e9zT+aOowOCGArjsEB9QbsJzYO4SGYFpPFptI6qICUfTB4BqWBSqXt/z/af2d5nfsEN8o6RdLkce5XgDQQVjh8l0MK8xwpzhhNZf0Vw/nK2sv5U/+RI5XedlA146Dy5l+Tfw7pqRw3JhMeJiBfORkzP4dqRJ8MTTXxLmRm5PvLakxlURdu8h8Oj3EjwaGvZ+moINk+XEo7ZjVh6G5I02cOoWZnzIYD7bu9sQvKU9dvL+mhlw+0Ot4M3vApMqT2SEGoqqOwLKXhFNMSibiFDVS1SAxMzSezO8EZd30uStnQFukNqbg7LuL0hIDjgamIp5wknj0/2hA/NLEzBVRmeMW7VkD4uRrA3R3Pe/Hi4G4ahwmS4JO4m/v2MtieNnaUpqeJvEy58C+UbFz9kfjx6pavQoXzCQqZFLtf+rndW1dsG67T9ZzwTPvhtvHo5Kxadvd0Skz5edokSZDq0AxM1b3ZmujZPO0xhaOIQIlSwSz9Qq45jwEGjtNJoioiDBAeEbunHhhkE2aY6rxzJSiRcSYrPdo8LL/LZO2/eUdVvfBFsygkdGfIJIlUFI7y6uC7ewKxrIBVPOA2TvA+k2hlQ7Oq84juP5MY0Xtq1nZHpCbTIfH4z173FP3WeIMCZNy3mBibFQTEpyuEjbvLl9omkhgD1uBvyr8iB6kNcbiTTXnCqPTpv+Bo3J9aIkMIK5OW8rh1ob6p2kR+MMus/Hh9Sb6lIrG0cqQxMavV6uR8ReKCJQl0w7+IFBexXwbnHiZ9Mh8Zoh24MU3y+Z3X6KUK6J8w16mb3z+rpiVwarawfnRZrLCjRVNJOObamlXBJMLKjTZDqESMTF5p6703VvW6DlbnJ7Lr2kEpbGW3+sFA1TdTXLxOlpXGXeGQRneSvk1+2+woowSX0ZzGgJikl3cZRa5tLUZ+oqh6nlK1jQ5XsGs+MZaeF3movO6to93/vUso9U4P1+eYxmIPKtjoC2FL9iriRw8sraTeXlxLp196pSLoxX0hujk34D+tYF3233TpNj34vSs4M/KmOgvU/lsQi/LbFxwd817vHbxtkqhcvati4ZWtUhN7Z74qgs6WVxHHudfwlMR8Id9scHy8M0jP0TPz0TYSPwfqPPkDhBiMkvxgJddsRHz8y/Y/VvOmva4E385ZVkrq9b3kpTer6ueV1IKnBZe2lpML/k5eM6y0/hyrxW3Lc+enuuCimEUw0sSQa8bmtrv0f1hEXhmSpQm4xvOyI3O3iI/92FTENKazBHJeKT9z6zRAfytUsQHJSiT+gWnXU/ofhpIqmftjt1dUfZpN68vKH1aTswr5hFeO/Tfj6HGxmgi38JIuvcJ4o3UO04gvgbHWyF4/f7y5eqBgwPbfP2Yid6ofPhEG63n2DfqbQ8rNP05RmsMTk3M06DZ9jY9k4Fk7DfSEOfhMkjGAGFN6uDKvj6/eFhHG0S7mm0bMt1FDOHfwiyAYAHEF+H9WsWnMERECNrv9T8FEnmtjtLmwF4jU9y94yB6L8poT0kcc6C7FUbA53lCd+EJ5XIbixra9KItA3Bga2afWlmJjlrkiy2LNKY+LKm6Di4i2KKLU2VoNJ7msdd86OuOxMclY+q2D20hrawgXwAGqSIsy+xiMETsACI8ySlRbEbHJ3J4m1SDPsWDhOYPnEkAlXX47tKx6vxfbKsjSx6IBsaZxrZ4C7L4pgPyUkeVAV3Yu83CjJIeJalJbRTLAZku/EmHOh8NtDvJ0qz5f6DvEWFqZq/fnZGHPgZR4h1ImsgOdhoRttv5d5tTfS9rf8JoOzq9x1fta+5brlKoczPvLNWQNHts9PCQ6BdPoAfk4UVGDRQqeo7vVv/pBxkznug+GzGGDPw8Mq/oL+Qw8Od5wz0OnMVLAryqtHVcwqFJ0Y7SFWjT/xG40cP2ld9nv9QCk/LPHF7IV7swkpkH34nYySwOBiEq++x3ePdE1AKQfLFnrupRGte0iDhyZhRVOMOLcV5Z7KoD0yXxXHW4fsmL8QDE22kK+oqaj6VLFam4MRdOhpTLTGanNezJBMai7K19QkHTYhQJPJJfOhChpazH6WX0Kf8LwuUpDVZN8Z4GVaQ7XjpXtUPI8yA+KQodmEa7wyfgoBCJP1Q4YBks25i/n9c/1XSwS+mz3FDhCkxwi7BINk2+2Dz/gAce4III8ZeRCrj8/eOS8ikmZg++CJgl2IOGr/N0dUPJP2tFK55GO5pxM9HFtx+OPLT2Wrta8MeokXOqDdZYKa7mG2w61kzlcNRT6woHPy+UPBFcAmE2pp4IDh88o9JWctisbFVVCWKZAmBjcR5kNNe8t005Tx2VtoVQxYYmcyeVTxVNOE+Fls3Z6dhc7eXxWkoaAM3XFYnxAC9IfBzmKYJI82k5rGEZTaqSPUI3/Xf4+vh4brX75V2IBOfX0k7lrGECjSy0nel7z6mF/j4bkrWsUlFR+NqtmHr/g7VbiTy0VBD1uDkDRDv6Uh94zdSXECbkhgElmhn3b+HWyqCYwfoOYjA9R5oTYvjxNFJk2LMK9og1VTrI0pghRyTVCgKYZwqbNPaHPErs6L211WdInrLOj5KyD0KsjEEzZDWsS5MhmwPJSJEm5fDQS7kT3wDUFtcXOcfXx/GSflebjW56kLsVW3y55royaSeQSvl9c7G+Rq+dmBPm4YXOMIAOtRD5OHkJ9XkRm1SYfrCCAyuidc5LFmvLb7ssH6OQcbCqmJkyYI6wn1OjkDOnjdrMlknaOhADWZMplCptTV4Ls6RcPXuvEVIXhVoG3WNYLDpuTZJ2VRqQRyHtKkyQQYJpx/ggECaSYenLsR3zlsZ/C2xE135Bx0R4l6Gh9f7i8DdfhnHW6tU0Yl1HWV8R11el9gHEHbPCkjKKxyH+DloXK+vVy4oEvUxpo9snnorHxPDUQCL7UYM1Sq1l4q2IMw6PRyMs93Aibd6yIDxCX3rK9WuftFByGopMX88fCiQCKvNkniLeGtvzdyjWCSHMg61q+rL3qec5W6Pfo7+X60jj2fcm2NY8FNq2fZkzQ9mvOa6ovywSnPj5F3bSDJhUjSJ1lPvhMQbNqZSC45qRPnWeHe6UmmceugE7A+kVaaRwXU202+vUYcuTFveOJaz7l9VrnVqFMMdXemkO7vlkQUzh5GtOF2Y131jkxJ8npk3hZjLM0kDMAUB/bDzhkb0Yjn6D4lTfj5XQRC/nwrBy2CBcMVla3jL5YFBsGDorDfqVHHevXY5Kf/V/OBJEO4/vJHgiB1sf9HfnC79P/DJPNfKPSi/zbIRC8+ilOGF85K5tM3hCAA953RHc00KkuYzIho3PvLhW+SngyoLMABXDgVsmiHD+PgiDDu2dOVOnxKDzsSRqrXffo9WfC1jm14f0iZhBRWRnic+MeDt2tfc5Lo5Udujt+ylkJJ1uJzZnlOr8yU5CW53x6zuf3bxmbPIDOhyHr+JFI8maO0+EwpmowQtiFGIPSDSlFNb2a/PY+LvmUdi4ALacExbZ5LGiWnK1WRi33FQU0cUzxnIniJhacsNisJmxlWil8fTbqgzr1TOa8r3g6c3V5/UvXMxYR0SLdmvmyKnJ1xBkQed48eoYUH8XHiUuRiacSxV3Oh+WXr9djzJHc4IAz+TTfzBDWL7FUaV1oLHlm+m9sCkmvgT+TUq8W11RTAkFyDVa1qr6uoxt+GhHhu+Yh3hnEhNlAPCkHdSsiUM62Cyoa5baqI0t1hkpU57i/Kznx9aFMCiwsGCsR0deBQkK1nDYTIgxArZw3cLP60hrXa4rJPfAWL9AKXur/FsmlG8/f3p88/szsTk2G71b297GlKVE2AKtn6Q5qyRgs8e61GPBjY6x+Di93frjd0jaXDO+XZT2cIHiM/2GX0frXA/A1A7U3hxdhA9P6WmIkk5NZH48wjMjiZ64LwOLmF+Sn4nlU4d6YPecjWYE1qwItK77aGurw+zXLlsrPLmhxveeG7TSWMD5dZbEh1B8kkoqYy5fQ8dNNOwnKRvxdnSzvCIaYWQT5Omce2Vc9Epp/EYIOjUuRTkVShi1J0vYUBrXWt485vEMmOqpxfBXA7cKkUu1pFw2UqcJVkrr0jZ5GVcbJ4tOlRwaHhHeccYe4HHs/3PtqV5v2m6rUlXVcdv3c+pk8Vr9R/ftdeT9fvhomUVHaWCYuBV/68aoGG+p+QyZYz99W+dQY60W+/1lfFU6Sblel1eMimqD8cG3c1OWQE35ZQqnZCVA56L9fGvjRxJmMvI/jrs2sSszlHWqPN7g3jiJTGpxeV0iWaa+aifrGvfTN4oq3aEe8m6iKVO1vfrvrtUrv9qn6HkrUWgcHkEyWspDN2yTXkiVq3DKIewS1dHoei++jhrfo3HqdfevHdin8Yrb8Sf/XFda1LGNDmxJZuh0R1R/xEoYMt7WmlTVs1jbFVxf4VyWQoXP40zrX7gQrh8qa7FzC4vAxWEiE3MGDvemXEAb5xN9G7nQiGnWulNg+SDr39ZtYSQO2l04rauCmvALlE0KfEn/EWXLxnjWCP9IOvUSAhsq3Gml+ricblaqL8WzC9l9Qp6G+Pv60ktUlPwv+qcbaEF9JtIdMTvcjFCobX3XgXjznTfOp80MZD39jmN6e0MX2kuDsHsZQGb4hJ31prw99HZEcbrX38jcOOVlhKbfn/B4cWGa6HiZbLiWDxGGJUOIkXUkcb5mqo0Zx14j+CV+/IpI4LbRgRpngahS0uWaHQBv47BKXhixc1kqPTOBf2Kr3jP3AiSjTADnooM1ZH/7ecelN+ldkmviu79fb3hekig/V1v6+utaHsurQyvJuYFTQlgznuvAKdRPXcihVxtSS1Zltxl05jJ5wHXAoOJpK14V2ZorilorwmW+48GzKPnQlik6kkEYmK7e0mMwqB4qTg4AiXJVnxObivj+m+a6SkVd9XcEb80/Zb/gZ8+XFxJBaYGrQI8N3YB+Oy2PjFUaWhyQmWfqW+4dpWEcW7/rND2ArR80ZVPhURHDwZ8jygKNOdLD84fxgqP4RDjldffC8/6qjG0dchl06SnzcW+SCzADPFE15OE/1VfV9Sw9CUYe4npLADRRWOUUXA8M4ArKm2UZDstbcrOpktpEvbR6rzs301Kg/GRchMUxdZ8DrNPznhd0Z6/pJjW2Yo8bZqdMHp8KUsisnSp6XFQdPR95c6JT1EIF0lS3kOVbhviRYEd8Rj7EGAx+XuzOTu2yM9c0NnM0onHdUJGdCBv0Zm9mz5d0MqAVGs5CmWTUXxti9v2KTkPa/DvDPYgbkySAove/aI7Crhm8UFx1Ua3LIntrNNeTvD8Fer8I3mM6giRmQqpGIeK7hDqFwxU+SxYKOSKI2Xdi6kL9GFgDh4EaLlVgU6HbuLbi+sO/lUZq7S8qjNw6o2tp6iM7YnMmYk3Joo0q7ZXP70p4wv1rGXJwoXUGctKtC22b/gth3ojh1hZ0v7KicinY/u4Nd06dJMaCyodSwUIXvt3U8IF9UsEhaOrZ2CjUY/eg3Eph1+beXa4x4HH/V7VLYFXO+/rY+8e8rvj2NyL9tQRIMSrBH9+BRn01nHokqHEu8TRT5wis82euTUgp7O7r3ynwf/gdOwyvEvMtHdVpeBOz5qPLfLBVW7yLM0PhIEqqA9V688IqWvG5pZ4EvXQIpI1Rpcf36AkaDk1qbY83eQrMIDj8L8RcfW6JlzCJPG96Iv0mabD9etxE9M4DYp0rOVwUuivGdgZUSSmPZhroSPhBbQP3XqzZbWgQ6ZAs22SEjn3wZZE9cZX3/k0G1m6r/jqm4ErKtf+ub4f2Cx/eIPxKX33Zmwv92DH264Hvg19eHVA78Tjl2OtNR/OYtJQF24w15qytERP+eNQD7sFDfnATn27kPaEUixmCpoRyd7uADcQ+H1F+mzYb2yfFPg4t/1KLLHsNE+xRff81WUdezXql8TbPflbFCx79sjMe5gBYbcF9qcxjB8PhMorvT6OIT2YX2BtrK8c/ohu4qRMeWft3xT7O9Gg/WwDweBWM1cTlguYEejRrLdrwSu/GI5NtjNWgkr2omfJeIbbSiVUTTY7+4f8kSelBLvV7XCrwsRhHD/GMfwgG2JBIA2MJods/Sm+6GOOB+LzUKRJ2lNtMes11Dm97HCVC0SRhpY10114sISPnTZXga4eV3iXDnqM7pBp+Fz+DMk2cC8EzKGEqdTTDTeo/EXieF6KG461DNv+iATERdh+S4vKkwL53om6ggShUOSHSu5mVD7tP1J90YqPbpMJNX7xc5FR9gIoWmyOGjnjPMKa1rICA4X2Y0VPalUNkU9RsRBZOa00lCOxW6OiGO7r6gUn1As9nHWmAg1ZXrDDXR4/lnloF40TH70hdwIzflAtZuBmh8fUkFjJ5tj0SiWuNWrs5ZiF4Ssc60N/l7cuOVIO0fFAVpuJVCPrQbHlMnQIJRKqjXRhEZifZlW91t0iES833J+q5skVPR/d2niUgNfcDMncY0G2ntphjY46FT4h6afS0wFbTOAgj+131F3sF/IvdF4xIQFkeSlaM47rwwiQNv6vszCKrecD31ehIjjARzVCFnQoA3zI8T0X7KAlXYCsqIAQAu3/fcyr65yR7WdkxFGo+CjgEed45wwU5S2iMjqsrqTe+91eLQbH7X2VZOaBat4oH3RPhJRXVH1mQgeojadNCc4bXpo1lqloavokRxMvhQfoN4bCqEBuNbAsPqb1B9u1ETZvyZQZkjubYoyNnv15aQ7XXv3rk153jiwFyW9q9gnZt5Ymvwa3oBUBpBRkjJdc6gnstwR2Au+WANpGtCd8A/UJ+jO6GxKYoX7ubXj2htM1GsQ0N5/epDsYpb0q/nJ/yMqs38J/ZfQfwn9l9B/Cf2X0H8J/ZfQfwn97yD02+aUhXnMoX/zWLmZCKXvDAYIsmyxLas+/+UV0Lbr3coj9zdE4ci5IBjTiOr3UHrMt+PJo6pne/UltwjLpXx9CF6Z9r+10+b/8RIx6PT3A7D8S4Fvx9D3NxJIjm+755ePFNdve4skh+fO/62m49esY7EAUVbO0rTpUmYOcK6fGs1BQSbda/k7xRWoyFtgF+MmBZ9k0Nee9Gd6A5dcRa99weKP/kuLPKQ9w2uo3I4ZQXY7k7yUGjYzZB0LFz6wHRU+ZPOzudeVyhSCk52/dW3iyMJmXyC4Lf3phT2dOPMMLbTTppgE4cW8uQVit6QjcN5dyGOtAoQbz1jRa0huZGNVdgxVEDQK4XQzeDAjFF682L38+oU8WdjnP4jFHVB6ktFopGAE/vXNC/MRejD36pEmesy1zsb5AWdisdjGb7GUSoICD+pzQwJwy69BGKM1+LfO8BOBqdhGp09VCvfj4+PNkugtHbuJxp+g7UYwMke/EehY5MzbQ/fx52746GO0/hrrFb3WR71lYPklC3EkjSj+eCaSukgpaH40qXGe1rLTfQSaLrDsgWb/YsxANcx1kJNi5T7ON8ZnukX7Bv+hzhz3H+gGpwtdCj73NNRBtSjEtkSogpM2woBMJIIn3JUzm1ZrkAFeNyFahAPL2+IPRq36QF2wg5dCR1+ZEd5XhFrP6RtyWl6ic6QpFhW/e1+5WujQSZJzJaSuRmuOzXXMOjzxci4OsJ3Jz+VVjfWUffLdqEI+abLpGQSVeix8Kuaa9b0LMMWpjlQ5Cq1MLCnTT5JvlEwLduNYgLldU9xn43NPmAz+FetYQe3qycdlcYqdIcsbznrPVx6bztc5Sqq6xXTJEZZ3J6g1H7HL9EI69RW3KWxohIaoNotUqWksnnbLrerAUXp4YwfyZFPCFzmyxxTjwJoF7svbI8AvjRSePpgMpYfDbBBHQN2xIcPTLnP9glSoQqeH8WaJD+LE9MaPlNA1E6YZQXn+aYynaADyRNpYcmksy2HuAmvhQlCmXNG8X40LgMKrzJYmxxpjsXHhVzpBfjmUOULCZ4l9IyiE0s59pk31BQJow12PyQGctERw1HB7IRVwf0ysYIXtMeggb/Y+/V0s5szwE7l7WSiLm/jJpgjZIZVPGOSNbbkzDj2ODO1g6+VdgcV5/uKnDYRPDnVhlfbibprrC8ubhKvN4YdwdyFUPd8t9MYxSsy78ep257WtrV0LWdJZbsEa51uJKrvSxplgUQFAZ3+vn3P6KaTlzU8+9ErB8TDc/aBtdMTk0hePpbEJOJR2EKv9FjHeFzazOLRmeZ/hLY4rULidxflFm7F8U8d8O6qq7IDK4ERfVETIg9z3Kud/uU7FZ1h9cFTaBcK05LioGRM1MpgxaewzBquv3GUIUtVsDMAvfR+h7C8imJ6mHrN5ryEuPs4lCGOuPjgHSmfM5XpElahZaD8cboJPYZTmQrWKy/Vpv9xbDk/fifdLlg9Gl22NFm4cHQcG+W4b0dWofbkwnMkqHE2PzmkeqGK1N9BdGGBxSdEJ1bio7s4yXvrsHxvK7lzqTKLWH/6kb+4uKz/Gb2J3BvJSAq/RPjz2MO4rqfWvoxIGN1/HUVwtH3UW6en0yoo+mGfYDWTNohK+3VqbeGDuZMvAAiYO0tp8XIeIELeB4Mx6rrG2fgenZPhsRL8nJj2Kn83HNQZntYmxyPq3gfUDuzO7aS9ZfSYRvpXLFtY1rjRrDRnmVvVFTXnCzHtYZNtqykWihyJpqEPcOt8TkklUX/5518NiATTxmPTh3b/We/0e035Vm8YU/6rUGc4PyQtAp55tVl269EDi/vNezpfy/d396jV28VSJ6cmB6sR6PbwYKebibFyHslbX5r/obzBjD/Pa+R4HcvpgF/JpqjUuMhParrSPV5ej9qIXBEIm6AEyKWqcsktKSOcBGopz69D9fCWkMtAU+0DtTryLGYXtId5yNbkxItgd8wujKrEzmdmnVDj7ZO7+Z0zSMktHOQ3taMVWUWzkIw0qsqVpHKTclzB778a6PAWT/OjfPAP8PCkqRDgYyFQ3wM8w/PN1xh2monodpNTJ0OANzGkPl2JuXiIzjybxqeRSunDgL6h1bDa1NAw8ynlSZmlHRV2hUln8+jKT1tDlfac7bXkCB9A6zzHzq4nB9d27HfQHg9YNHM9gzV3eFJuaHMzdSumXKf4aIemscTo2JWDDm+h5ALZezUJYo7RQXz9pX6t2X6Y7Oqx+z+rLmx5Eux3bgSeDms7VsJ10hrSxR8rLzvd8id78JMpgyTC50JnxRDesB4vwMrO938eryqDCZA+SL9ZxIDsFlSPH5ZZ/KBe5WQSYQFgZ4RODfznfCrzhLAG3t12JSDb89eTyK3qu1TF+YVyYMyuWmTj8yu6qj9jhdFFbIkuvJk/b4zcnkFIfJ+/w72U3lB5SDyfKymMMdIZ24GpgGd2iutUH2kN8+GbJp3T27AvVopgQVIwxuTkKPm5PhwEZJrbkAKKFgXfqbMfddwsi1gS1BfdO5fgjBOzLi3rZB4JX6wCfN2dlRCmDnSQKhsNvns1Cbr6xqcMS67LsjaV1mju5W7/CNMN/heMWVl4pUa6WEaq0+Ff2KCCL+77I5byYnWr306b7D1i3YuHefBUs09iBl8sytI5tY7F8bPZFH/j0REJmxmrtHqWEJzTKslJ8k46ofViDpu79HEJUIRcdLHbN3Wsdq+YrVbD7sxd8TjNI3A1nlwXDljIh3abCZzrQ+YnGpQ/wBuez6BP0ZSyD1r2DTiEc33cjlmWfEd/wvk51c/2T7ffLV3czZrTchabOXog9fNpKPsX+Eai5DqqdrqB5jJnOMsOXYvckSkJw0TKIJKx6cGnq5W07atCj343dCZx0cpjq34FEmoRCFNL6PEo1nZkNfTxviWETg9HWrcQ/Ds2LKPn4+pdqb43fqQzS9ZH8rm4jyN9G03tWLc3thIvc8Lx0INZZrdN739Yh5Ayvam0/NNMlsF8Jccp1YlnXorXTngFydP+Z4EzZb7rOn0GcSj215ndz9VI1iz7OC7lnBkeMC98qoM4PApT2PqRWtSm477dsdieXYGWuto6/fNUz64PzFCi8TPhEGFbZhZI+3+O77epB1c7k7qxZhZZCSYBtCCw+m3Y9DT9rJG7tjhkV2Ad6PE3zQifHT0si43iTUqDQg7QbeLOQ2ZCxrFNLZPnuvlC8+NKtzofLk6aVfDI2XeHwlnq1ZodXJHGamW07BuPXWKIpnRqYdrBTLQyudczfed7lhgu2cs95ztMMq+qAI3a978d2ZbaTnCZcvjKHnmLvAuQWWaWEoHth+34q0oxbsvZ8Ho+1wT3zxrY+Q2KSWvMj5BIfSW1Meuq/VmEuGM9AjEJIEVDS8ubZzaDlzbeR4r1gwS08Qjf8T56BjN5+ktIzSIVN2PLcYmNgKNN6qzNhWd/OKoYGoeC42a0zJxN6tNIYKrQvcnlZbsRCcAwypFGuwgAqkIEle9RDuHbE9sOUh0b9h0oKdilikaFXQTuvguGCjkXjr2FsJmbxDhKyJsPKw/JNHNUYylgsoxSj39Tyogl/H7a2p6px8UPujW0b29dtm9D/FWN9G7jk3hTOMcIz4YPtLJYQLnrYJJxg4sVM8uoNlc2uvSLA2bV/h3zuUErZWOQluGNIOzFsLMkQQgOWPqlSwMsz5rE0ZVRM0CuvfZJ4qyEDEAB1yXwZ+SthbnnTrtAf/oU5+k4qkg1fJI3aH/Uaru3CL56BcycQoiogt3J8zGnEQEK/lj64UVusjq9Kn5fr/a+Ri9mUdAFbvpwZUuhn4mb4qzKXyYEUQJX/c9k12jLh/Ez8iwVE5fUEFpgdRYwZHh/bsyyLdijz1Lhe+SxrneUMI7WMpXpTsCxQg2vwa2pQ1LeMJPT+jPHqzJBlgYeJOcECwz8kadUW69WfKMsCVJfbq37NvmzcPtV2MrbfzF9OZ64RKt+aq2ZLn6rD7qVL0FvTyw1d30C57R9BGiEotU/THL4nbfM+Quxdl4HlafwFa93JUUNJnznUxnpZbSFxaTEC76o1zg2HAWqPbrpXVRLrDyYFAON422yi2P3fkrGoPTgEQ/HGtjddjKfLuW9jwMRjEG8ONdo0bQtrqc+WIgg/8CDt3Vi4AIttkS+fIcCmCflL90YAmU10bfIoLN8ikwBW+JrPgDvu64TGRMmKq3IX+dfKOoiDXZJqyaFmb7ifz3gOnp8TLH6b2TRs+IuJoyEzvu0DXXQ5c+FgVmA+Z7Tsu4xjHznrtZmPTdjZqE+1bx5eXVZJeADIeCMaRomGZyp+gS8gltQD7Z4KR0HikaAsrZywbzVOHT1OOimWb1PBqay5nEa49WBnaU/QNpXMaNWZbUGcKbcEMQTQrCTi4ecmePB2UkOZxed1YgqwPsb5ZMa7/V9rphQPx9J7Ts24sNGavCVyH654QlIrFacqLc0q4fkS9v9TQIp/cbHT7Ht95Z/wX/Mmuv9pUwjAyGgJ2KT1Wccl49xfy5Wi5Rmb05Unr8f+D1BLAwQUAAIACACJghJFglAYS1AAAABrAAAAGwAAAHVuaXZlcnNhbC91bml2ZXJzYWwucG5nLnhtbLOxr8jNUShLLSrOzM+zVTLUM1Cyt+PlsikoSi3LTC1XqLBVMrKw1DOAACWFSlslEyMEtzwzpSTDVsnc2BAhlpGamZ5RYqtkamIBF9QHmgkAUEsBAgAAFAACAAgAiIISRRkajD8KBAAAqQ4AAB0AAAAAAAAAAQAAAAAAAAAAAHVuaXZlcnNhbC9jb21tb25fbWVzc2FnZXMubG5nUEsBAgAAFAACAAgAiIISRT4m7oYRBAAAoQ4AAC4AAAAAAAAAAQAAAAAARQQAAHVuaXZlcnNhbC9jdXN0b21fcHJlc2V0cy8wL2NvbW1vbl9tZXNzYWdlcy5sbmdQSwECAAAUAAIACACIghJFxH6jXhEEAACjDgAALgAAAAAAAAABAAAAAACiCAAAdW5pdmVyc2FsL2N1c3RvbV9wcmVzZXRzLzEvY29tbW9uX21lc3NhZ2VzLmxuZ1BLAQIAABQAAgAIAIiCEkXqXCjY0AQAAN4WAAAnAAAAAAAAAAEAAAAAAP8MAAB1bml2ZXJzYWwvZmxhc2hfcHVibGlzaGluZ19zZXR0aW5ncy54bWxQSwECAAAUAAIACACIghJF8XbFgMkCAABRCgAAIQAAAAAAAAABAAAAAAAUEgAAdW5pdmVyc2FsL2ZsYXNoX3NraW5fc2V0dGluZ3MueG1sUEsBAgAAFAACAAgAiIISRWGVJbOiBAAA7xUAACYAAAAAAAAAAQAAAAAAHBUAAHVuaXZlcnNhbC9odG1sX3B1Ymxpc2hpbmdfc2V0dGluZ3MueG1sUEsBAgAAFAACAAgAiIISRSu5KqewAQAALQYAAB8AAAAAAAAAAQAAAAAAAhoAAHVuaXZlcnNhbC9odG1sX3NraW5fc2V0dGluZ3MuanNQSwECAAAUAAIACACIghJFKNC6MOEAAAD3AQAAGgAAAAAAAAABAAAAAADvGwAAdW5pdmVyc2FsL2kxOG5fcHJlc2V0cy54bWxQSwECAAAUAAIACACIghJFp8QkMn0AAACLAAAAHAAAAAAAAAABAAAAAAAIHQAAdW5pdmVyc2FsL2xvY2FsX3NldHRpbmdzLnhtbFBLAQIAABQAAgAIALeZlUTOggk37AIAAIgIAAAUAAAAAAAAAAEAAAAAAL8dAAB1bml2ZXJzYWwvcGxheWVyLnhtbFBLAQIAABQAAgAIAIiCEkUO1CpeYQgAAGk4AAApAAAAAAAAAAEAAAAAAN0gAAB1bml2ZXJzYWwvc2tpbl9jdXN0b21pemF0aW9uX3NldHRpbmdzLnhtbFBLAQIAABQAAgAIAImCEkXNprFMhToAAOpPAAAXAAAAAAAAAAAAAAAAAIUpAAB1bml2ZXJzYWwvdW5pdmVyc2FsLnBuZ1BLAQIAABQAAgAIAImCEkWCUBhLUAAAAGsAAAAbAAAAAAAAAAEAAAAAAD9kAAB1bml2ZXJzYWwvdW5pdmVyc2FsLnBuZy54bWxQSwUGAAAAAA0ADQABBAAAyGQAAAAA"/>
  <p:tag name="ARTICULATE_PROJECT_OPEN" val="0"/>
  <p:tag name="ISPRING_RESOURCE_PATHS_HASH_2" val="b62d835ed241f1561a573290cd282ef86f382"/>
</p:tagLst>
</file>

<file path=ppt/tags/tag10.xml><?xml version="1.0" encoding="utf-8"?>
<p:tagLst xmlns:a="http://schemas.openxmlformats.org/drawingml/2006/main" xmlns:r="http://schemas.openxmlformats.org/officeDocument/2006/relationships" xmlns:p="http://schemas.openxmlformats.org/presentationml/2006/main">
  <p:tag name="GENSWF_SLIDE_TITLE" val="What is meant by Consumer Behavior?"/>
  <p:tag name="GENSWF_ADVANCE_TIME" val="0.00"/>
  <p:tag name="ISPRING_CUSTOM_TIMING_USED" val="0"/>
  <p:tag name="ISPRING_SLIDE_INDENT_LEVEL" val="0"/>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Age"/>
  <p:tag name="ISPRING_SLIDE_INDENT_LEVEL" val="0"/>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Real Life Example"/>
  <p:tag name="ISPRING_SLIDE_INDENT_LEVEL" val="0"/>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Cultural Factors"/>
  <p:tag name="ISPRING_SLIDE_INDENT_LEVEL" val="0"/>
</p:tagLst>
</file>

<file path=ppt/tags/tag14.xml><?xml version="1.0" encoding="utf-8"?>
<p:tagLst xmlns:a="http://schemas.openxmlformats.org/drawingml/2006/main" xmlns:r="http://schemas.openxmlformats.org/officeDocument/2006/relationships" xmlns:p="http://schemas.openxmlformats.org/presentationml/2006/main">
  <p:tag name="GENSWF_SLIDE_TITLE" val="Psychological Factors"/>
  <p:tag name="GENSWF_ADVANCE_TIME" val="0.00"/>
  <p:tag name="ISPRING_CUSTOM_TIMING_USED" val="0"/>
  <p:tag name="ISPRING_SLIDE_INDENT_LEVEL" val="0"/>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GENSWF_SLIDE_TITLE" val="Consumer Behavior"/>
  <p:tag name="GENSWF_ADVANCE_TIME" val="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SLIDE_TITLE" val="Course Objectives"/>
  <p:tag name="GENSWF_ADVANCE_TIME" val="0.00"/>
  <p:tag name="ISPRING_SLIDE_INDENT_LEVEL" val="0"/>
  <p:tag name="ISPRING_CUSTOM_TIMING_USED" val="0"/>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Introduction - 1/11"/>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6/11"/>
  <p:tag name="ISPRING_SLIDE_INDENT_LEVEL" val="0"/>
</p:tagLst>
</file>

<file path=ppt/tags/tag7.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7/11"/>
  <p:tag name="ISPRING_SLIDE_INDENT_LEVEL" val="0"/>
</p:tagLst>
</file>

<file path=ppt/tags/tag8.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10/11"/>
  <p:tag name="ISPRING_SLIDE_INDENT_LEVEL" val="0"/>
</p:tagLst>
</file>

<file path=ppt/tags/tag9.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11/11"/>
  <p:tag name="ISPRING_SLIDE_INDENT_LEVEL"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1865</TotalTime>
  <Words>620</Words>
  <Application>Microsoft Office PowerPoint</Application>
  <PresentationFormat>On-screen Show (4:3)</PresentationFormat>
  <Paragraphs>76</Paragraphs>
  <Slides>13</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Arial</vt:lpstr>
      <vt:lpstr>Arial Rounded MT Bold</vt:lpstr>
      <vt:lpstr>Bradley Hand ITC</vt:lpstr>
      <vt:lpstr>Calibri</vt:lpstr>
      <vt:lpstr>FreesiaUPC</vt:lpstr>
      <vt:lpstr>Mistral</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Consumer-Behaviour-Demo</dc:title>
  <dc:creator>Home</dc:creator>
  <cp:lastModifiedBy>Himanshu Juneja</cp:lastModifiedBy>
  <cp:revision>166</cp:revision>
  <dcterms:created xsi:type="dcterms:W3CDTF">2014-01-12T05:07:20Z</dcterms:created>
  <dcterms:modified xsi:type="dcterms:W3CDTF">2022-10-24T07:17:03Z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B7E5DA80-57AA-418B-92A7-EF1AD1864765</vt:lpwstr>
  </property>
  <property fmtid="{D5CDD505-2E9C-101B-9397-08002B2CF9AE}" pid="4" name="ArticulatePath">
    <vt:lpwstr>Consumer Behavior_v1.0 - Course Preview-DEMO</vt:lpwstr>
  </property>
  <property fmtid="{D5CDD505-2E9C-101B-9397-08002B2CF9AE}" pid="5" name="ArticulateProjectFull">
    <vt:lpwstr>C:\MSG - PREMIUM - Material\FINAL - CONVERSION\RAW DATA\dropbox\Consumer Behavior_v1.0 - Course Preview-DEMO.ppta</vt:lpwstr>
  </property>
</Properties>
</file>