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5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385" r:id="rId19"/>
    <p:sldId id="392" r:id="rId20"/>
    <p:sldId id="404" r:id="rId21"/>
    <p:sldId id="413" r:id="rId22"/>
    <p:sldId id="426" r:id="rId23"/>
    <p:sldId id="297" r:id="rId24"/>
    <p:sldId id="338" r:id="rId25"/>
    <p:sldId id="350" r:id="rId26"/>
    <p:sldId id="459" r:id="rId27"/>
    <p:sldId id="465" r:id="rId28"/>
    <p:sldId id="354" r:id="rId29"/>
    <p:sldId id="355" r:id="rId30"/>
    <p:sldId id="356" r:id="rId31"/>
    <p:sldId id="357" r:id="rId32"/>
    <p:sldId id="558"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AD93"/>
    <a:srgbClr val="FFD85D"/>
    <a:srgbClr val="FF9999"/>
    <a:srgbClr val="A6D86E"/>
    <a:srgbClr val="FF9FA1"/>
    <a:srgbClr val="FF89FF"/>
    <a:srgbClr val="FF6969"/>
    <a:srgbClr val="F8AB6C"/>
    <a:srgbClr val="FF6D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65" autoAdjust="0"/>
    <p:restoredTop sz="94671" autoAdjust="0"/>
  </p:normalViewPr>
  <p:slideViewPr>
    <p:cSldViewPr>
      <p:cViewPr varScale="1">
        <p:scale>
          <a:sx n="69" d="100"/>
          <a:sy n="69" d="100"/>
        </p:scale>
        <p:origin x="-1368" y="-102"/>
      </p:cViewPr>
      <p:guideLst>
        <p:guide orient="horz"/>
        <p:guide pos="22"/>
        <p:guide pos="5738"/>
      </p:guideLst>
    </p:cSldViewPr>
  </p:slideViewPr>
  <p:notesTextViewPr>
    <p:cViewPr>
      <p:scale>
        <a:sx n="100" d="100"/>
        <a:sy n="100" d="100"/>
      </p:scale>
      <p:origin x="0" y="0"/>
    </p:cViewPr>
  </p:notesTextViewPr>
  <p:sorterViewPr>
    <p:cViewPr>
      <p:scale>
        <a:sx n="70" d="100"/>
        <a:sy n="70" d="100"/>
      </p:scale>
      <p:origin x="0" y="5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A01218-76C1-49CF-B93B-D5CC6139CABA}" type="datetimeFigureOut">
              <a:rPr lang="en-IN" smtClean="0"/>
              <a:pPr/>
              <a:t>03-04-2015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DF450-0F4D-4FB3-AC2A-6502ECFE8576}" type="slidenum">
              <a:rPr lang="en-IN" smtClean="0"/>
              <a:pPr/>
              <a:t>‹#›</a:t>
            </a:fld>
            <a:endParaRPr lang="en-IN"/>
          </a:p>
        </p:txBody>
      </p:sp>
    </p:spTree>
    <p:extLst>
      <p:ext uri="{BB962C8B-B14F-4D97-AF65-F5344CB8AC3E}">
        <p14:creationId xmlns:p14="http://schemas.microsoft.com/office/powerpoint/2010/main" xmlns="" val="238204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a:t>
            </a:fld>
            <a:endParaRPr lang="en-IN"/>
          </a:p>
        </p:txBody>
      </p:sp>
    </p:spTree>
    <p:extLst>
      <p:ext uri="{BB962C8B-B14F-4D97-AF65-F5344CB8AC3E}">
        <p14:creationId xmlns:p14="http://schemas.microsoft.com/office/powerpoint/2010/main" xmlns="" val="2982373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10</a:t>
            </a:fld>
            <a:endParaRPr lang="en-IN"/>
          </a:p>
        </p:txBody>
      </p:sp>
    </p:spTree>
    <p:extLst>
      <p:ext uri="{BB962C8B-B14F-4D97-AF65-F5344CB8AC3E}">
        <p14:creationId xmlns:p14="http://schemas.microsoft.com/office/powerpoint/2010/main" xmlns="" val="214844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11</a:t>
            </a:fld>
            <a:endParaRPr lang="en-IN"/>
          </a:p>
        </p:txBody>
      </p:sp>
    </p:spTree>
    <p:extLst>
      <p:ext uri="{BB962C8B-B14F-4D97-AF65-F5344CB8AC3E}">
        <p14:creationId xmlns:p14="http://schemas.microsoft.com/office/powerpoint/2010/main" xmlns="" val="205485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12</a:t>
            </a:fld>
            <a:endParaRPr lang="en-IN"/>
          </a:p>
        </p:txBody>
      </p:sp>
    </p:spTree>
    <p:extLst>
      <p:ext uri="{BB962C8B-B14F-4D97-AF65-F5344CB8AC3E}">
        <p14:creationId xmlns:p14="http://schemas.microsoft.com/office/powerpoint/2010/main" xmlns="" val="100944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13</a:t>
            </a:fld>
            <a:endParaRPr lang="en-IN"/>
          </a:p>
        </p:txBody>
      </p:sp>
    </p:spTree>
    <p:extLst>
      <p:ext uri="{BB962C8B-B14F-4D97-AF65-F5344CB8AC3E}">
        <p14:creationId xmlns:p14="http://schemas.microsoft.com/office/powerpoint/2010/main" xmlns="" val="3625224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14</a:t>
            </a:fld>
            <a:endParaRPr lang="en-IN"/>
          </a:p>
        </p:txBody>
      </p:sp>
    </p:spTree>
    <p:extLst>
      <p:ext uri="{BB962C8B-B14F-4D97-AF65-F5344CB8AC3E}">
        <p14:creationId xmlns:p14="http://schemas.microsoft.com/office/powerpoint/2010/main" xmlns="" val="222520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15</a:t>
            </a:fld>
            <a:endParaRPr lang="en-IN"/>
          </a:p>
        </p:txBody>
      </p:sp>
    </p:spTree>
    <p:extLst>
      <p:ext uri="{BB962C8B-B14F-4D97-AF65-F5344CB8AC3E}">
        <p14:creationId xmlns:p14="http://schemas.microsoft.com/office/powerpoint/2010/main" xmlns="" val="372833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16</a:t>
            </a:fld>
            <a:endParaRPr lang="en-IN"/>
          </a:p>
        </p:txBody>
      </p:sp>
    </p:spTree>
    <p:extLst>
      <p:ext uri="{BB962C8B-B14F-4D97-AF65-F5344CB8AC3E}">
        <p14:creationId xmlns:p14="http://schemas.microsoft.com/office/powerpoint/2010/main" xmlns="" val="270687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17</a:t>
            </a:fld>
            <a:endParaRPr lang="en-IN"/>
          </a:p>
        </p:txBody>
      </p:sp>
    </p:spTree>
    <p:extLst>
      <p:ext uri="{BB962C8B-B14F-4D97-AF65-F5344CB8AC3E}">
        <p14:creationId xmlns:p14="http://schemas.microsoft.com/office/powerpoint/2010/main" xmlns="" val="1127471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18</a:t>
            </a:fld>
            <a:endParaRPr lang="en-IN"/>
          </a:p>
        </p:txBody>
      </p:sp>
    </p:spTree>
    <p:extLst>
      <p:ext uri="{BB962C8B-B14F-4D97-AF65-F5344CB8AC3E}">
        <p14:creationId xmlns:p14="http://schemas.microsoft.com/office/powerpoint/2010/main" xmlns="" val="207639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19</a:t>
            </a:fld>
            <a:endParaRPr lang="en-IN"/>
          </a:p>
        </p:txBody>
      </p:sp>
    </p:spTree>
    <p:extLst>
      <p:ext uri="{BB962C8B-B14F-4D97-AF65-F5344CB8AC3E}">
        <p14:creationId xmlns:p14="http://schemas.microsoft.com/office/powerpoint/2010/main" xmlns="" val="113070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a:t>
            </a:fld>
            <a:endParaRPr lang="en-IN"/>
          </a:p>
        </p:txBody>
      </p:sp>
    </p:spTree>
    <p:extLst>
      <p:ext uri="{BB962C8B-B14F-4D97-AF65-F5344CB8AC3E}">
        <p14:creationId xmlns:p14="http://schemas.microsoft.com/office/powerpoint/2010/main" xmlns="" val="257720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20</a:t>
            </a:fld>
            <a:endParaRPr lang="en-IN"/>
          </a:p>
        </p:txBody>
      </p:sp>
    </p:spTree>
    <p:extLst>
      <p:ext uri="{BB962C8B-B14F-4D97-AF65-F5344CB8AC3E}">
        <p14:creationId xmlns:p14="http://schemas.microsoft.com/office/powerpoint/2010/main" xmlns="" val="2697031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21</a:t>
            </a:fld>
            <a:endParaRPr lang="en-IN"/>
          </a:p>
        </p:txBody>
      </p:sp>
    </p:spTree>
    <p:extLst>
      <p:ext uri="{BB962C8B-B14F-4D97-AF65-F5344CB8AC3E}">
        <p14:creationId xmlns:p14="http://schemas.microsoft.com/office/powerpoint/2010/main" xmlns="" val="70484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22</a:t>
            </a:fld>
            <a:endParaRPr lang="en-IN"/>
          </a:p>
        </p:txBody>
      </p:sp>
    </p:spTree>
    <p:extLst>
      <p:ext uri="{BB962C8B-B14F-4D97-AF65-F5344CB8AC3E}">
        <p14:creationId xmlns:p14="http://schemas.microsoft.com/office/powerpoint/2010/main" xmlns="" val="734309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23</a:t>
            </a:fld>
            <a:endParaRPr lang="en-IN"/>
          </a:p>
        </p:txBody>
      </p:sp>
    </p:spTree>
    <p:extLst>
      <p:ext uri="{BB962C8B-B14F-4D97-AF65-F5344CB8AC3E}">
        <p14:creationId xmlns:p14="http://schemas.microsoft.com/office/powerpoint/2010/main" xmlns="" val="1956399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24</a:t>
            </a:fld>
            <a:endParaRPr lang="en-IN"/>
          </a:p>
        </p:txBody>
      </p:sp>
    </p:spTree>
    <p:extLst>
      <p:ext uri="{BB962C8B-B14F-4D97-AF65-F5344CB8AC3E}">
        <p14:creationId xmlns:p14="http://schemas.microsoft.com/office/powerpoint/2010/main" xmlns="" val="3061272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25</a:t>
            </a:fld>
            <a:endParaRPr lang="en-IN"/>
          </a:p>
        </p:txBody>
      </p:sp>
    </p:spTree>
    <p:extLst>
      <p:ext uri="{BB962C8B-B14F-4D97-AF65-F5344CB8AC3E}">
        <p14:creationId xmlns:p14="http://schemas.microsoft.com/office/powerpoint/2010/main" xmlns="" val="1499509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26</a:t>
            </a:fld>
            <a:endParaRPr lang="en-IN"/>
          </a:p>
        </p:txBody>
      </p:sp>
    </p:spTree>
    <p:extLst>
      <p:ext uri="{BB962C8B-B14F-4D97-AF65-F5344CB8AC3E}">
        <p14:creationId xmlns:p14="http://schemas.microsoft.com/office/powerpoint/2010/main" xmlns="" val="3830121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27</a:t>
            </a:fld>
            <a:endParaRPr lang="en-IN"/>
          </a:p>
        </p:txBody>
      </p:sp>
    </p:spTree>
    <p:extLst>
      <p:ext uri="{BB962C8B-B14F-4D97-AF65-F5344CB8AC3E}">
        <p14:creationId xmlns:p14="http://schemas.microsoft.com/office/powerpoint/2010/main" xmlns="" val="3241027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28</a:t>
            </a:fld>
            <a:endParaRPr lang="en-IN"/>
          </a:p>
        </p:txBody>
      </p:sp>
    </p:spTree>
    <p:extLst>
      <p:ext uri="{BB962C8B-B14F-4D97-AF65-F5344CB8AC3E}">
        <p14:creationId xmlns:p14="http://schemas.microsoft.com/office/powerpoint/2010/main" xmlns="" val="3183587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29</a:t>
            </a:fld>
            <a:endParaRPr lang="en-IN"/>
          </a:p>
        </p:txBody>
      </p:sp>
    </p:spTree>
    <p:extLst>
      <p:ext uri="{BB962C8B-B14F-4D97-AF65-F5344CB8AC3E}">
        <p14:creationId xmlns:p14="http://schemas.microsoft.com/office/powerpoint/2010/main" xmlns="" val="303411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3</a:t>
            </a:fld>
            <a:endParaRPr lang="en-IN"/>
          </a:p>
        </p:txBody>
      </p:sp>
    </p:spTree>
    <p:extLst>
      <p:ext uri="{BB962C8B-B14F-4D97-AF65-F5344CB8AC3E}">
        <p14:creationId xmlns:p14="http://schemas.microsoft.com/office/powerpoint/2010/main" xmlns="" val="277643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30</a:t>
            </a:fld>
            <a:endParaRPr lang="en-IN"/>
          </a:p>
        </p:txBody>
      </p:sp>
    </p:spTree>
    <p:extLst>
      <p:ext uri="{BB962C8B-B14F-4D97-AF65-F5344CB8AC3E}">
        <p14:creationId xmlns:p14="http://schemas.microsoft.com/office/powerpoint/2010/main" xmlns="" val="1514355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31</a:t>
            </a:fld>
            <a:endParaRPr lang="en-IN"/>
          </a:p>
        </p:txBody>
      </p:sp>
    </p:spTree>
    <p:extLst>
      <p:ext uri="{BB962C8B-B14F-4D97-AF65-F5344CB8AC3E}">
        <p14:creationId xmlns:p14="http://schemas.microsoft.com/office/powerpoint/2010/main" xmlns="" val="8609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32</a:t>
            </a:fld>
            <a:endParaRPr lang="en-IN">
              <a:solidFill>
                <a:prstClr val="black"/>
              </a:solidFill>
            </a:endParaRPr>
          </a:p>
        </p:txBody>
      </p:sp>
    </p:spTree>
    <p:extLst>
      <p:ext uri="{BB962C8B-B14F-4D97-AF65-F5344CB8AC3E}">
        <p14:creationId xmlns:p14="http://schemas.microsoft.com/office/powerpoint/2010/main" xmlns="" val="406687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4</a:t>
            </a:fld>
            <a:endParaRPr lang="en-IN"/>
          </a:p>
        </p:txBody>
      </p:sp>
    </p:spTree>
    <p:extLst>
      <p:ext uri="{BB962C8B-B14F-4D97-AF65-F5344CB8AC3E}">
        <p14:creationId xmlns:p14="http://schemas.microsoft.com/office/powerpoint/2010/main" xmlns="" val="426125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5</a:t>
            </a:fld>
            <a:endParaRPr lang="en-IN"/>
          </a:p>
        </p:txBody>
      </p:sp>
    </p:spTree>
    <p:extLst>
      <p:ext uri="{BB962C8B-B14F-4D97-AF65-F5344CB8AC3E}">
        <p14:creationId xmlns:p14="http://schemas.microsoft.com/office/powerpoint/2010/main" xmlns="" val="88569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6</a:t>
            </a:fld>
            <a:endParaRPr lang="en-IN"/>
          </a:p>
        </p:txBody>
      </p:sp>
    </p:spTree>
    <p:extLst>
      <p:ext uri="{BB962C8B-B14F-4D97-AF65-F5344CB8AC3E}">
        <p14:creationId xmlns:p14="http://schemas.microsoft.com/office/powerpoint/2010/main" xmlns="" val="339670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7</a:t>
            </a:fld>
            <a:endParaRPr lang="en-IN"/>
          </a:p>
        </p:txBody>
      </p:sp>
    </p:spTree>
    <p:extLst>
      <p:ext uri="{BB962C8B-B14F-4D97-AF65-F5344CB8AC3E}">
        <p14:creationId xmlns:p14="http://schemas.microsoft.com/office/powerpoint/2010/main" xmlns="" val="111286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8</a:t>
            </a:fld>
            <a:endParaRPr lang="en-IN"/>
          </a:p>
        </p:txBody>
      </p:sp>
    </p:spTree>
    <p:extLst>
      <p:ext uri="{BB962C8B-B14F-4D97-AF65-F5344CB8AC3E}">
        <p14:creationId xmlns:p14="http://schemas.microsoft.com/office/powerpoint/2010/main" xmlns="" val="260503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65DF450-0F4D-4FB3-AC2A-6502ECFE8576}" type="slidenum">
              <a:rPr lang="en-IN" smtClean="0"/>
              <a:pPr/>
              <a:t>9</a:t>
            </a:fld>
            <a:endParaRPr lang="en-IN"/>
          </a:p>
        </p:txBody>
      </p:sp>
    </p:spTree>
    <p:extLst>
      <p:ext uri="{BB962C8B-B14F-4D97-AF65-F5344CB8AC3E}">
        <p14:creationId xmlns:p14="http://schemas.microsoft.com/office/powerpoint/2010/main" xmlns="" val="72036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4ED8E-A4C6-4A2D-8CB3-24E835BCA324}" type="datetimeFigureOut">
              <a:rPr lang="en-IN" smtClean="0"/>
              <a:pPr/>
              <a:t>03-04-2015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24232E4-4652-468A-9579-30E3D4A85E54}"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4ED8E-A4C6-4A2D-8CB3-24E835BCA324}" type="datetimeFigureOut">
              <a:rPr lang="en-IN" smtClean="0"/>
              <a:pPr/>
              <a:t>03-04-2015</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232E4-4652-468A-9579-30E3D4A85E54}"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0.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1.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2.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3.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4.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5.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6.xml"/><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3.jpeg"/><Relationship Id="rId5" Type="http://schemas.openxmlformats.org/officeDocument/2006/relationships/image" Target="../media/image6.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7.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26.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0.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0.png"/><Relationship Id="rId11" Type="http://schemas.openxmlformats.org/officeDocument/2006/relationships/image" Target="../media/image5.png"/><Relationship Id="rId5" Type="http://schemas.openxmlformats.org/officeDocument/2006/relationships/image" Target="../media/image29.png"/><Relationship Id="rId10" Type="http://schemas.openxmlformats.org/officeDocument/2006/relationships/image" Target="../media/image4.jpeg"/><Relationship Id="rId4" Type="http://schemas.openxmlformats.org/officeDocument/2006/relationships/image" Target="../media/image28.jpe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1.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3.png"/><Relationship Id="rId11" Type="http://schemas.openxmlformats.org/officeDocument/2006/relationships/image" Target="../media/image5.png"/><Relationship Id="rId5" Type="http://schemas.openxmlformats.org/officeDocument/2006/relationships/image" Target="../media/image34.jpeg"/><Relationship Id="rId10" Type="http://schemas.openxmlformats.org/officeDocument/2006/relationships/image" Target="../media/image30.png"/><Relationship Id="rId4" Type="http://schemas.openxmlformats.org/officeDocument/2006/relationships/image" Target="../media/image4.jpe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5.png"/><Relationship Id="rId3" Type="http://schemas.openxmlformats.org/officeDocument/2006/relationships/notesSlide" Target="../notesSlides/notesSlide22.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jpeg"/><Relationship Id="rId2" Type="http://schemas.openxmlformats.org/officeDocument/2006/relationships/slideLayout" Target="../slideLayouts/slideLayout7.xml"/><Relationship Id="rId16" Type="http://schemas.openxmlformats.org/officeDocument/2006/relationships/image" Target="../media/image47.png"/><Relationship Id="rId1" Type="http://schemas.openxmlformats.org/officeDocument/2006/relationships/tags" Target="../tags/tag2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49.jpeg"/><Relationship Id="rId5" Type="http://schemas.openxmlformats.org/officeDocument/2006/relationships/image" Target="../media/image4.jpe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4.xml"/><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jpe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54.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notesSlide" Target="../notesSlides/notesSlide29.xml"/><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57.png"/><Relationship Id="rId5" Type="http://schemas.openxmlformats.org/officeDocument/2006/relationships/slide" Target="slide31.xml"/><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0.xml"/><Relationship Id="rId7"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1.xml"/><Relationship Id="rId7"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66.jpeg"/><Relationship Id="rId5" Type="http://schemas.openxmlformats.org/officeDocument/2006/relationships/slide" Target="slide1.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5.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8.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834530_xl.jpg"/>
          <p:cNvPicPr>
            <a:picLocks noChangeAspect="1"/>
          </p:cNvPicPr>
          <p:nvPr/>
        </p:nvPicPr>
        <p:blipFill>
          <a:blip r:embed="rId4" cstate="email"/>
          <a:srcRect/>
          <a:stretch>
            <a:fillRect/>
          </a:stretch>
        </p:blipFill>
        <p:spPr>
          <a:xfrm>
            <a:off x="0" y="0"/>
            <a:ext cx="9144000" cy="6858000"/>
          </a:xfrm>
          <a:prstGeom prst="rect">
            <a:avLst/>
          </a:prstGeom>
        </p:spPr>
      </p:pic>
      <p:sp>
        <p:nvSpPr>
          <p:cNvPr id="3" name="TextBox 2"/>
          <p:cNvSpPr txBox="1"/>
          <p:nvPr/>
        </p:nvSpPr>
        <p:spPr>
          <a:xfrm>
            <a:off x="4788024" y="5018400"/>
            <a:ext cx="3024336" cy="1938992"/>
          </a:xfrm>
          <a:prstGeom prst="rect">
            <a:avLst/>
          </a:prstGeom>
          <a:noFill/>
        </p:spPr>
        <p:txBody>
          <a:bodyPr wrap="square" rtlCol="0">
            <a:spAutoFit/>
          </a:bodyPr>
          <a:lstStyle/>
          <a:p>
            <a:pPr algn="ctr"/>
            <a:r>
              <a:rPr lang="en-US" sz="6000" dirty="0" smtClean="0">
                <a:solidFill>
                  <a:schemeClr val="bg1"/>
                </a:solidFill>
                <a:latin typeface="Rage Italic" pitchFamily="66" charset="0"/>
              </a:rPr>
              <a:t>Corporate Etiquette</a:t>
            </a:r>
            <a:endParaRPr lang="en-IN" sz="6000" dirty="0">
              <a:solidFill>
                <a:schemeClr val="bg1"/>
              </a:solidFill>
              <a:latin typeface="Rage Italic" pitchFamily="66" charset="0"/>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251520" y="1196752"/>
            <a:ext cx="8568952" cy="1080120"/>
          </a:xfrm>
          <a:prstGeom prst="wedgeRectCallout">
            <a:avLst>
              <a:gd name="adj1" fmla="val -36929"/>
              <a:gd name="adj2" fmla="val 16779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Oh! I think you should not drink Black Coffee, I have heard it has many adverse effects on a person’s health. It has too much caffeine and also builds up a lot of heat in the body.</a:t>
            </a:r>
            <a:endParaRPr lang="en-IN" sz="2000" b="1" dirty="0">
              <a:solidFill>
                <a:schemeClr val="tx1"/>
              </a:solidFill>
            </a:endParaRPr>
          </a:p>
        </p:txBody>
      </p:sp>
      <p:sp>
        <p:nvSpPr>
          <p:cNvPr id="15" name="Rectangular Callout 14"/>
          <p:cNvSpPr/>
          <p:nvPr/>
        </p:nvSpPr>
        <p:spPr>
          <a:xfrm>
            <a:off x="2483768" y="5661248"/>
            <a:ext cx="4104456" cy="936104"/>
          </a:xfrm>
          <a:prstGeom prst="wedgeRectCallout">
            <a:avLst>
              <a:gd name="adj1" fmla="val 61954"/>
              <a:gd name="adj2" fmla="val -243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That’s fine! All the same, I would like to have a Black Coffee, please!</a:t>
            </a:r>
            <a:endParaRPr lang="en-IN" sz="2000" b="1" dirty="0">
              <a:solidFill>
                <a:schemeClr val="tx1"/>
              </a:solidFill>
            </a:endParaRPr>
          </a:p>
        </p:txBody>
      </p:sp>
      <p:pic>
        <p:nvPicPr>
          <p:cNvPr id="3074" name="Picture 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2771800" y="2636911"/>
            <a:ext cx="3816424" cy="2520281"/>
          </a:xfrm>
          <a:prstGeom prst="cloudCallout">
            <a:avLst>
              <a:gd name="adj1" fmla="val -67954"/>
              <a:gd name="adj2" fmla="val 26"/>
            </a:avLst>
          </a:prstGeom>
          <a:noFill/>
          <a:ln w="38100">
            <a:solidFill>
              <a:schemeClr val="accent2"/>
            </a:solidFill>
            <a:miter lim="800000"/>
            <a:headEnd/>
            <a:tailEnd/>
          </a:ln>
        </p:spPr>
      </p:pic>
      <p:pic>
        <p:nvPicPr>
          <p:cNvPr id="14" name="Picture 13"/>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left)">
                                      <p:cBhvr>
                                        <p:cTn id="18" dur="500"/>
                                        <p:tgtEl>
                                          <p:spTgt spid="3074"/>
                                        </p:tgtEl>
                                      </p:cBhvr>
                                    </p:animEffect>
                                  </p:childTnLst>
                                </p:cTn>
                              </p:par>
                            </p:childTnLst>
                          </p:cTn>
                        </p:par>
                        <p:par>
                          <p:cTn id="19" fill="hold">
                            <p:stCondLst>
                              <p:cond delay="1500"/>
                            </p:stCondLst>
                            <p:childTnLst>
                              <p:par>
                                <p:cTn id="20" presetID="22" presetClass="entr" presetSubtype="2" fill="hold" grpId="0" nodeType="afterEffect">
                                  <p:stCondLst>
                                    <p:cond delay="500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251520" y="1196752"/>
            <a:ext cx="8568952" cy="864096"/>
          </a:xfrm>
          <a:prstGeom prst="wedgeRectCallout">
            <a:avLst>
              <a:gd name="adj1" fmla="val -35151"/>
              <a:gd name="adj2" fmla="val 21188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Ok! I like tea a lot. I thought all Chinese people liked tea more than coffee. After all the Chinese discovered tea, right?</a:t>
            </a:r>
            <a:endParaRPr lang="en-IN" sz="2000" b="1" dirty="0">
              <a:solidFill>
                <a:schemeClr val="tx1"/>
              </a:solidFill>
            </a:endParaRPr>
          </a:p>
        </p:txBody>
      </p:sp>
      <p:sp>
        <p:nvSpPr>
          <p:cNvPr id="15" name="Rectangular Callout 14"/>
          <p:cNvSpPr/>
          <p:nvPr/>
        </p:nvSpPr>
        <p:spPr>
          <a:xfrm>
            <a:off x="2483768" y="5013176"/>
            <a:ext cx="4104456" cy="1584176"/>
          </a:xfrm>
          <a:prstGeom prst="wedgeRectCallout">
            <a:avLst>
              <a:gd name="adj1" fmla="val 61954"/>
              <a:gd name="adj2" fmla="val -243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Yes, that’s right that the Chinese Emperor Shen Nong discovered tea but that definitely does not mean that all Chinese people may drink or like only tea!</a:t>
            </a:r>
            <a:endParaRPr lang="en-IN" sz="2000" b="1" dirty="0">
              <a:solidFill>
                <a:schemeClr val="tx1"/>
              </a:solidFill>
            </a:endParaRPr>
          </a:p>
        </p:txBody>
      </p:sp>
      <p:pic>
        <p:nvPicPr>
          <p:cNvPr id="14" name="Picture 13" descr="14159191_l.jpg"/>
          <p:cNvPicPr>
            <a:picLocks noChangeAspect="1"/>
          </p:cNvPicPr>
          <p:nvPr/>
        </p:nvPicPr>
        <p:blipFill>
          <a:blip r:embed="rId8" cstate="email"/>
          <a:stretch>
            <a:fillRect/>
          </a:stretch>
        </p:blipFill>
        <p:spPr>
          <a:xfrm>
            <a:off x="2771800" y="2276872"/>
            <a:ext cx="3888432" cy="2592288"/>
          </a:xfrm>
          <a:prstGeom prst="cloudCallout">
            <a:avLst>
              <a:gd name="adj1" fmla="val -70323"/>
              <a:gd name="adj2" fmla="val 12179"/>
            </a:avLst>
          </a:prstGeom>
          <a:ln w="38100">
            <a:solidFill>
              <a:schemeClr val="accent2"/>
            </a:solidFill>
          </a:ln>
        </p:spPr>
      </p:pic>
      <p:pic>
        <p:nvPicPr>
          <p:cNvPr id="16" name="Picture 15"/>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2" fill="hold" grpId="0" nodeType="afterEffect">
                                  <p:stCondLst>
                                    <p:cond delay="400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251520" y="1196752"/>
            <a:ext cx="8568952" cy="576064"/>
          </a:xfrm>
          <a:prstGeom prst="wedgeRectCallout">
            <a:avLst>
              <a:gd name="adj1" fmla="val -35862"/>
              <a:gd name="adj2" fmla="val 34945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Yes, I suppose so. So, who else at your home prefers coffee to tea?</a:t>
            </a:r>
            <a:endParaRPr lang="en-IN" sz="2000" b="1" dirty="0">
              <a:solidFill>
                <a:schemeClr val="tx1"/>
              </a:solidFill>
            </a:endParaRPr>
          </a:p>
        </p:txBody>
      </p:sp>
      <p:sp>
        <p:nvSpPr>
          <p:cNvPr id="15" name="Rectangular Callout 14"/>
          <p:cNvSpPr/>
          <p:nvPr/>
        </p:nvSpPr>
        <p:spPr>
          <a:xfrm>
            <a:off x="2483768" y="4941168"/>
            <a:ext cx="4104456" cy="1656184"/>
          </a:xfrm>
          <a:prstGeom prst="wedgeRectCallout">
            <a:avLst>
              <a:gd name="adj1" fmla="val 61954"/>
              <a:gd name="adj2" fmla="val -243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I am getting a bit late for another meeting. Maybe I’ll take a rain check on that coffee. I will ask Hansen, the Project Manager to email you the schedule and other details. </a:t>
            </a:r>
            <a:endParaRPr lang="en-IN" sz="2000" b="1" dirty="0">
              <a:solidFill>
                <a:schemeClr val="tx1"/>
              </a:solidFill>
            </a:endParaRPr>
          </a:p>
        </p:txBody>
      </p:sp>
      <p:pic>
        <p:nvPicPr>
          <p:cNvPr id="16" name="Picture 15" descr="12946810_l.jpg"/>
          <p:cNvPicPr>
            <a:picLocks noChangeAspect="1"/>
          </p:cNvPicPr>
          <p:nvPr/>
        </p:nvPicPr>
        <p:blipFill>
          <a:blip r:embed="rId8" cstate="email"/>
          <a:stretch>
            <a:fillRect/>
          </a:stretch>
        </p:blipFill>
        <p:spPr>
          <a:xfrm>
            <a:off x="2699792" y="1916832"/>
            <a:ext cx="4030596" cy="2698873"/>
          </a:xfrm>
          <a:prstGeom prst="cloudCallout">
            <a:avLst>
              <a:gd name="adj1" fmla="val -65450"/>
              <a:gd name="adj2" fmla="val 24666"/>
            </a:avLst>
          </a:prstGeom>
          <a:ln w="38100">
            <a:solidFill>
              <a:schemeClr val="accent2"/>
            </a:solidFill>
          </a:ln>
        </p:spPr>
      </p:pic>
      <p:pic>
        <p:nvPicPr>
          <p:cNvPr id="14" name="Picture 13"/>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1500"/>
                            </p:stCondLst>
                            <p:childTnLst>
                              <p:par>
                                <p:cTn id="20" presetID="22" presetClass="entr" presetSubtype="2" fill="hold" grpId="0" nodeType="afterEffect">
                                  <p:stCondLst>
                                    <p:cond delay="300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251520" y="1196752"/>
            <a:ext cx="8568952" cy="576064"/>
          </a:xfrm>
          <a:prstGeom prst="wedgeRectCallout">
            <a:avLst>
              <a:gd name="adj1" fmla="val -35862"/>
              <a:gd name="adj2" fmla="val 34945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Please do stay for a while. Your coffee won’t take long; I will just order it now.</a:t>
            </a:r>
            <a:endParaRPr lang="en-IN" sz="2000" b="1" dirty="0">
              <a:solidFill>
                <a:schemeClr val="tx1"/>
              </a:solidFill>
            </a:endParaRPr>
          </a:p>
        </p:txBody>
      </p:sp>
      <p:sp>
        <p:nvSpPr>
          <p:cNvPr id="15" name="Rectangular Callout 14"/>
          <p:cNvSpPr/>
          <p:nvPr/>
        </p:nvSpPr>
        <p:spPr>
          <a:xfrm>
            <a:off x="2483768" y="5877272"/>
            <a:ext cx="4104456" cy="720080"/>
          </a:xfrm>
          <a:prstGeom prst="wedgeRectCallout">
            <a:avLst>
              <a:gd name="adj1" fmla="val 61954"/>
              <a:gd name="adj2" fmla="val -243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No, thank you. Maybe some other time.</a:t>
            </a:r>
            <a:endParaRPr lang="en-IN" sz="2000" b="1" dirty="0">
              <a:solidFill>
                <a:schemeClr val="tx1"/>
              </a:solidFill>
            </a:endParaRPr>
          </a:p>
        </p:txBody>
      </p:sp>
      <p:pic>
        <p:nvPicPr>
          <p:cNvPr id="14" name="Picture 13" descr="8165047_l.jpg"/>
          <p:cNvPicPr>
            <a:picLocks noChangeAspect="1"/>
          </p:cNvPicPr>
          <p:nvPr/>
        </p:nvPicPr>
        <p:blipFill>
          <a:blip r:embed="rId8" cstate="email">
            <a:clrChange>
              <a:clrFrom>
                <a:srgbClr val="FFFFFF"/>
              </a:clrFrom>
              <a:clrTo>
                <a:srgbClr val="FFFFFF">
                  <a:alpha val="0"/>
                </a:srgbClr>
              </a:clrTo>
            </a:clrChange>
          </a:blip>
          <a:stretch>
            <a:fillRect/>
          </a:stretch>
        </p:blipFill>
        <p:spPr>
          <a:xfrm>
            <a:off x="2843808" y="1988840"/>
            <a:ext cx="3888432" cy="3035011"/>
          </a:xfrm>
          <a:prstGeom prst="cloudCallout">
            <a:avLst>
              <a:gd name="adj1" fmla="val -66941"/>
              <a:gd name="adj2" fmla="val 13792"/>
            </a:avLst>
          </a:prstGeom>
          <a:ln w="38100">
            <a:solidFill>
              <a:schemeClr val="accent2"/>
            </a:solidFill>
          </a:ln>
        </p:spPr>
      </p:pic>
      <p:pic>
        <p:nvPicPr>
          <p:cNvPr id="16" name="Picture 15"/>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2" fill="hold" grpId="0" nodeType="afterEffect">
                                  <p:stCondLst>
                                    <p:cond delay="250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2699792" y="4149080"/>
            <a:ext cx="3744416" cy="792088"/>
          </a:xfrm>
          <a:prstGeom prst="wedgeRectCallout">
            <a:avLst>
              <a:gd name="adj1" fmla="val 62740"/>
              <a:gd name="adj2" fmla="val 9995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Please email me your catalogue as well.</a:t>
            </a:r>
            <a:endParaRPr lang="en-IN" sz="2000" b="1" dirty="0">
              <a:solidFill>
                <a:schemeClr val="tx1"/>
              </a:solidFill>
            </a:endParaRPr>
          </a:p>
        </p:txBody>
      </p:sp>
      <p:sp>
        <p:nvSpPr>
          <p:cNvPr id="15" name="Rectangular Callout 14"/>
          <p:cNvSpPr/>
          <p:nvPr/>
        </p:nvSpPr>
        <p:spPr>
          <a:xfrm>
            <a:off x="2555776" y="5949280"/>
            <a:ext cx="3744416" cy="576064"/>
          </a:xfrm>
          <a:prstGeom prst="wedgeRectCallout">
            <a:avLst>
              <a:gd name="adj1" fmla="val 71879"/>
              <a:gd name="adj2" fmla="val 596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Ok, I will take your leave then.</a:t>
            </a:r>
            <a:endParaRPr lang="en-IN" sz="2000" b="1" dirty="0">
              <a:solidFill>
                <a:schemeClr val="tx1"/>
              </a:solidFill>
            </a:endParaRPr>
          </a:p>
        </p:txBody>
      </p:sp>
      <p:sp>
        <p:nvSpPr>
          <p:cNvPr id="16" name="Rectangular Callout 15"/>
          <p:cNvSpPr/>
          <p:nvPr/>
        </p:nvSpPr>
        <p:spPr>
          <a:xfrm>
            <a:off x="2987824" y="5085184"/>
            <a:ext cx="3024336" cy="720080"/>
          </a:xfrm>
          <a:prstGeom prst="wedgeRectCallout">
            <a:avLst>
              <a:gd name="adj1" fmla="val -68073"/>
              <a:gd name="adj2" fmla="val 118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Sure, I will do that.</a:t>
            </a:r>
            <a:endParaRPr lang="en-IN" sz="2000" b="1" dirty="0">
              <a:solidFill>
                <a:schemeClr val="tx1"/>
              </a:solidFill>
            </a:endParaRPr>
          </a:p>
        </p:txBody>
      </p:sp>
      <p:pic>
        <p:nvPicPr>
          <p:cNvPr id="17" name="Picture 16" descr="6066223_l.jpg"/>
          <p:cNvPicPr>
            <a:picLocks noChangeAspect="1"/>
          </p:cNvPicPr>
          <p:nvPr/>
        </p:nvPicPr>
        <p:blipFill>
          <a:blip r:embed="rId8" cstate="email">
            <a:clrChange>
              <a:clrFrom>
                <a:srgbClr val="FFFFFF"/>
              </a:clrFrom>
              <a:clrTo>
                <a:srgbClr val="FFFFFF">
                  <a:alpha val="0"/>
                </a:srgbClr>
              </a:clrTo>
            </a:clrChange>
          </a:blip>
          <a:stretch>
            <a:fillRect/>
          </a:stretch>
        </p:blipFill>
        <p:spPr>
          <a:xfrm>
            <a:off x="3347864" y="1268760"/>
            <a:ext cx="3888432" cy="2592288"/>
          </a:xfrm>
          <a:prstGeom prst="cloudCallout">
            <a:avLst>
              <a:gd name="adj1" fmla="val 45403"/>
              <a:gd name="adj2" fmla="val 53094"/>
            </a:avLst>
          </a:prstGeom>
          <a:ln w="38100">
            <a:solidFill>
              <a:schemeClr val="tx2"/>
            </a:solidFill>
          </a:ln>
        </p:spPr>
      </p:pic>
      <p:pic>
        <p:nvPicPr>
          <p:cNvPr id="14" name="Picture 13"/>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200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4000"/>
                            </p:stCondLst>
                            <p:childTnLst>
                              <p:par>
                                <p:cTn id="24" presetID="22" presetClass="entr" presetSubtype="2" fill="hold" grpId="0" nodeType="afterEffect">
                                  <p:stCondLst>
                                    <p:cond delay="200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2699792" y="4149080"/>
            <a:ext cx="3744416" cy="792088"/>
          </a:xfrm>
          <a:prstGeom prst="wedgeRectCallout">
            <a:avLst>
              <a:gd name="adj1" fmla="val -57734"/>
              <a:gd name="adj2" fmla="val 8456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Sure, take care. </a:t>
            </a:r>
            <a:endParaRPr lang="en-IN" sz="2000" b="1" dirty="0">
              <a:solidFill>
                <a:schemeClr val="tx1"/>
              </a:solidFill>
            </a:endParaRPr>
          </a:p>
        </p:txBody>
      </p:sp>
      <p:sp>
        <p:nvSpPr>
          <p:cNvPr id="15" name="Rectangular Callout 14"/>
          <p:cNvSpPr/>
          <p:nvPr/>
        </p:nvSpPr>
        <p:spPr>
          <a:xfrm>
            <a:off x="2555776" y="5949280"/>
            <a:ext cx="3744416" cy="576064"/>
          </a:xfrm>
          <a:prstGeom prst="wedgeRectCallout">
            <a:avLst>
              <a:gd name="adj1" fmla="val -53479"/>
              <a:gd name="adj2" fmla="val -998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Bye! Take Care!</a:t>
            </a:r>
            <a:endParaRPr lang="en-IN" sz="2000" b="1" dirty="0">
              <a:solidFill>
                <a:schemeClr val="tx1"/>
              </a:solidFill>
            </a:endParaRPr>
          </a:p>
        </p:txBody>
      </p:sp>
      <p:sp>
        <p:nvSpPr>
          <p:cNvPr id="16" name="Rectangular Callout 15"/>
          <p:cNvSpPr/>
          <p:nvPr/>
        </p:nvSpPr>
        <p:spPr>
          <a:xfrm>
            <a:off x="3779912" y="5085184"/>
            <a:ext cx="2232248" cy="720080"/>
          </a:xfrm>
          <a:prstGeom prst="wedgeRectCallout">
            <a:avLst>
              <a:gd name="adj1" fmla="val 90318"/>
              <a:gd name="adj2" fmla="val 33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Goodbye!</a:t>
            </a:r>
            <a:endParaRPr lang="en-IN" sz="2000" b="1" dirty="0">
              <a:solidFill>
                <a:schemeClr val="tx1"/>
              </a:solidFill>
            </a:endParaRPr>
          </a:p>
        </p:txBody>
      </p:sp>
      <p:pic>
        <p:nvPicPr>
          <p:cNvPr id="4099"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83768" y="1268760"/>
            <a:ext cx="3456384" cy="2133600"/>
          </a:xfrm>
          <a:prstGeom prst="cloudCallout">
            <a:avLst>
              <a:gd name="adj1" fmla="val -60957"/>
              <a:gd name="adj2" fmla="val 67500"/>
            </a:avLst>
          </a:prstGeom>
          <a:noFill/>
          <a:ln w="38100">
            <a:solidFill>
              <a:schemeClr val="accent2"/>
            </a:solidFill>
            <a:miter lim="800000"/>
            <a:headEnd/>
            <a:tailEnd/>
          </a:ln>
        </p:spPr>
      </p:pic>
      <p:pic>
        <p:nvPicPr>
          <p:cNvPr id="14" name="Picture 13"/>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ipe(down)">
                                      <p:cBhvr>
                                        <p:cTn id="18" dur="500"/>
                                        <p:tgtEl>
                                          <p:spTgt spid="4099"/>
                                        </p:tgtEl>
                                      </p:cBhvr>
                                    </p:animEffect>
                                  </p:childTnLst>
                                </p:cTn>
                              </p:par>
                            </p:childTnLst>
                          </p:cTn>
                        </p:par>
                        <p:par>
                          <p:cTn id="19" fill="hold">
                            <p:stCondLst>
                              <p:cond delay="1500"/>
                            </p:stCondLst>
                            <p:childTnLst>
                              <p:par>
                                <p:cTn id="20" presetID="22" presetClass="entr" presetSubtype="2" fill="hold" grpId="0" nodeType="afterEffect">
                                  <p:stCondLst>
                                    <p:cond delay="200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4000"/>
                            </p:stCondLst>
                            <p:childTnLst>
                              <p:par>
                                <p:cTn id="24" presetID="22" presetClass="entr" presetSubtype="8" fill="hold" grpId="0" nodeType="afterEffect">
                                  <p:stCondLst>
                                    <p:cond delay="200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sp>
        <p:nvSpPr>
          <p:cNvPr id="7" name="TextBox 6"/>
          <p:cNvSpPr txBox="1"/>
          <p:nvPr/>
        </p:nvSpPr>
        <p:spPr>
          <a:xfrm>
            <a:off x="323528" y="1052736"/>
            <a:ext cx="8640960" cy="769441"/>
          </a:xfrm>
          <a:prstGeom prst="rect">
            <a:avLst/>
          </a:prstGeom>
          <a:noFill/>
        </p:spPr>
        <p:txBody>
          <a:bodyPr wrap="square" rtlCol="0">
            <a:spAutoFit/>
          </a:bodyPr>
          <a:lstStyle/>
          <a:p>
            <a:r>
              <a:rPr lang="en-IN" sz="2200" b="1" dirty="0" smtClean="0"/>
              <a:t>You have seen the conversation that took place between Kevin and Zheng at the Project kick-off meeting. </a:t>
            </a:r>
            <a:endParaRPr lang="en-IN" sz="2200" b="1" dirty="0"/>
          </a:p>
        </p:txBody>
      </p:sp>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3196577"/>
            <a:ext cx="4103597" cy="3472782"/>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6156176" y="3140968"/>
            <a:ext cx="3363919" cy="3539679"/>
          </a:xfrm>
          <a:prstGeom prst="ellipse">
            <a:avLst/>
          </a:prstGeom>
        </p:spPr>
      </p:pic>
      <p:sp>
        <p:nvSpPr>
          <p:cNvPr id="12" name="TextBox 11"/>
          <p:cNvSpPr txBox="1"/>
          <p:nvPr/>
        </p:nvSpPr>
        <p:spPr>
          <a:xfrm>
            <a:off x="323528" y="1844824"/>
            <a:ext cx="8496944" cy="430887"/>
          </a:xfrm>
          <a:prstGeom prst="rect">
            <a:avLst/>
          </a:prstGeom>
          <a:solidFill>
            <a:srgbClr val="92D050">
              <a:alpha val="69804"/>
            </a:srgbClr>
          </a:solidFill>
        </p:spPr>
        <p:txBody>
          <a:bodyPr wrap="square" rtlCol="0">
            <a:spAutoFit/>
          </a:bodyPr>
          <a:lstStyle/>
          <a:p>
            <a:pPr marL="457200" indent="-457200">
              <a:buFont typeface="Arial" pitchFamily="34" charset="0"/>
              <a:buChar char="•"/>
            </a:pPr>
            <a:r>
              <a:rPr lang="en-IN" sz="2200" b="1" dirty="0" smtClean="0"/>
              <a:t>How do you think the conversation and meeting went?</a:t>
            </a:r>
            <a:endParaRPr lang="en-IN" sz="2200" b="1" dirty="0"/>
          </a:p>
        </p:txBody>
      </p:sp>
      <p:sp>
        <p:nvSpPr>
          <p:cNvPr id="15" name="TextBox 14"/>
          <p:cNvSpPr txBox="1"/>
          <p:nvPr/>
        </p:nvSpPr>
        <p:spPr>
          <a:xfrm>
            <a:off x="323528" y="2348880"/>
            <a:ext cx="8496944" cy="769441"/>
          </a:xfrm>
          <a:prstGeom prst="rect">
            <a:avLst/>
          </a:prstGeom>
          <a:solidFill>
            <a:schemeClr val="accent6">
              <a:alpha val="69804"/>
            </a:schemeClr>
          </a:solidFill>
        </p:spPr>
        <p:txBody>
          <a:bodyPr wrap="square" rtlCol="0">
            <a:spAutoFit/>
          </a:bodyPr>
          <a:lstStyle/>
          <a:p>
            <a:pPr marL="457200" indent="-457200">
              <a:buFont typeface="Arial" pitchFamily="34" charset="0"/>
              <a:buChar char="•"/>
            </a:pPr>
            <a:r>
              <a:rPr lang="en-IN" sz="2200" b="1" dirty="0" smtClean="0"/>
              <a:t>Do you think Kevin proved to be good at his new role as a Project Manager in his first client meeting?</a:t>
            </a:r>
            <a:endParaRPr lang="en-IN" sz="2200" b="1" dirty="0"/>
          </a:p>
        </p:txBody>
      </p:sp>
      <p:sp>
        <p:nvSpPr>
          <p:cNvPr id="16" name="TextBox 15"/>
          <p:cNvSpPr txBox="1"/>
          <p:nvPr/>
        </p:nvSpPr>
        <p:spPr>
          <a:xfrm>
            <a:off x="323528" y="3212976"/>
            <a:ext cx="8496944" cy="430887"/>
          </a:xfrm>
          <a:prstGeom prst="rect">
            <a:avLst/>
          </a:prstGeom>
          <a:solidFill>
            <a:srgbClr val="FF7D7D">
              <a:alpha val="69804"/>
            </a:srgbClr>
          </a:solidFill>
        </p:spPr>
        <p:txBody>
          <a:bodyPr wrap="square" rtlCol="0">
            <a:spAutoFit/>
          </a:bodyPr>
          <a:lstStyle/>
          <a:p>
            <a:pPr marL="457200" indent="-457200">
              <a:buFont typeface="Arial" pitchFamily="34" charset="0"/>
              <a:buChar char="•"/>
            </a:pPr>
            <a:r>
              <a:rPr lang="en-IN" sz="2200" b="1" dirty="0" smtClean="0"/>
              <a:t>What do you think Kevin did wrong at the meeting?</a:t>
            </a:r>
            <a:endParaRPr lang="en-IN" sz="2200" b="1" dirty="0"/>
          </a:p>
        </p:txBody>
      </p:sp>
      <p:pic>
        <p:nvPicPr>
          <p:cNvPr id="14" name="Picture 1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Top)">
                                      <p:cBhvr>
                                        <p:cTn id="14" dur="500"/>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2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4000"/>
                            </p:stCondLst>
                            <p:childTnLst>
                              <p:par>
                                <p:cTn id="20" presetID="22" presetClass="entr" presetSubtype="8" fill="hold" grpId="0" nodeType="afterEffect">
                                  <p:stCondLst>
                                    <p:cond delay="25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7000"/>
                            </p:stCondLst>
                            <p:childTnLst>
                              <p:par>
                                <p:cTn id="24" presetID="22" presetClass="entr" presetSubtype="8" fill="hold" grpId="0" nodeType="afterEffect">
                                  <p:stCondLst>
                                    <p:cond delay="2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sp>
        <p:nvSpPr>
          <p:cNvPr id="7" name="TextBox 6"/>
          <p:cNvSpPr txBox="1"/>
          <p:nvPr/>
        </p:nvSpPr>
        <p:spPr>
          <a:xfrm>
            <a:off x="323528" y="1124744"/>
            <a:ext cx="8640960" cy="2123658"/>
          </a:xfrm>
          <a:prstGeom prst="rect">
            <a:avLst/>
          </a:prstGeom>
          <a:noFill/>
        </p:spPr>
        <p:txBody>
          <a:bodyPr wrap="square" rtlCol="0">
            <a:spAutoFit/>
          </a:bodyPr>
          <a:lstStyle/>
          <a:p>
            <a:r>
              <a:rPr lang="en-IN" sz="2200" b="1" dirty="0" smtClean="0"/>
              <a:t>You have seen that Kevin made Zheng very uncomfortable at the meeting. Hence, you can understand that ‘Corporate Etiquette’ is crucial for conducting oneself in the right and professional manner in a business environment. The right ‘Corporate Etiquette’ adopted by an individual can make him more professional, likable, polite, courteous and approachable.</a:t>
            </a:r>
            <a:endParaRPr lang="en-IN" sz="2200" b="1" dirty="0"/>
          </a:p>
        </p:txBody>
      </p:sp>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grpSp>
        <p:nvGrpSpPr>
          <p:cNvPr id="12" name="Gruppieren 20"/>
          <p:cNvGrpSpPr/>
          <p:nvPr/>
        </p:nvGrpSpPr>
        <p:grpSpPr>
          <a:xfrm rot="383809">
            <a:off x="2274316" y="4726578"/>
            <a:ext cx="3994919" cy="1633841"/>
            <a:chOff x="4645151" y="-658054"/>
            <a:chExt cx="8577867" cy="2020779"/>
          </a:xfrm>
        </p:grpSpPr>
        <p:sp>
          <p:nvSpPr>
            <p:cNvPr id="15" name="Rechteck 21"/>
            <p:cNvSpPr/>
            <p:nvPr/>
          </p:nvSpPr>
          <p:spPr bwMode="auto">
            <a:xfrm>
              <a:off x="5473041" y="-493352"/>
              <a:ext cx="7749977" cy="1856077"/>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smtClean="0">
                  <a:solidFill>
                    <a:schemeClr val="bg1"/>
                  </a:solidFill>
                  <a:effectLst>
                    <a:outerShdw blurRad="38100" dist="38100" dir="2700000" algn="tl">
                      <a:srgbClr val="000000">
                        <a:alpha val="43137"/>
                      </a:srgbClr>
                    </a:outerShdw>
                  </a:effectLst>
                  <a:cs typeface="MV Boli" pitchFamily="2" charset="0"/>
                </a:rPr>
                <a:t>Let us learn about </a:t>
              </a:r>
              <a:r>
                <a:rPr lang="en-IN" sz="2400" b="1" dirty="0" smtClean="0">
                  <a:solidFill>
                    <a:srgbClr val="FFFF00"/>
                  </a:solidFill>
                  <a:effectLst>
                    <a:outerShdw blurRad="38100" dist="38100" dir="2700000" algn="tl">
                      <a:srgbClr val="000000">
                        <a:alpha val="43137"/>
                      </a:srgbClr>
                    </a:outerShdw>
                  </a:effectLst>
                  <a:cs typeface="MV Boli" pitchFamily="2" charset="0"/>
                </a:rPr>
                <a:t>‘Corporate Etiquette’</a:t>
              </a:r>
              <a:r>
                <a:rPr lang="en-IN" sz="2000" b="1" dirty="0" smtClean="0">
                  <a:solidFill>
                    <a:schemeClr val="bg1"/>
                  </a:solidFill>
                  <a:effectLst>
                    <a:outerShdw blurRad="38100" dist="38100" dir="2700000" algn="tl">
                      <a:srgbClr val="000000">
                        <a:alpha val="43137"/>
                      </a:srgbClr>
                    </a:outerShdw>
                  </a:effectLst>
                  <a:cs typeface="MV Boli" pitchFamily="2" charset="0"/>
                </a:rPr>
                <a:t> in detail.</a:t>
              </a:r>
              <a:endParaRPr lang="en-US" sz="1600" dirty="0">
                <a:solidFill>
                  <a:schemeClr val="bg1"/>
                </a:solidFill>
                <a:cs typeface="MV Boli" pitchFamily="2" charset="0"/>
              </a:endParaRPr>
            </a:p>
          </p:txBody>
        </p:sp>
        <p:pic>
          <p:nvPicPr>
            <p:cNvPr id="16" name="Picture 5" descr="Tessafilm_4"/>
            <p:cNvPicPr>
              <a:picLocks noChangeAspect="1" noChangeArrowheads="1"/>
            </p:cNvPicPr>
            <p:nvPr/>
          </p:nvPicPr>
          <p:blipFill>
            <a:blip r:embed="rId8" cstate="email"/>
            <a:srcRect/>
            <a:stretch>
              <a:fillRect/>
            </a:stretch>
          </p:blipFill>
          <p:spPr bwMode="gray">
            <a:xfrm rot="20222041">
              <a:off x="4645151" y="-658054"/>
              <a:ext cx="2229621" cy="525903"/>
            </a:xfrm>
            <a:prstGeom prst="rect">
              <a:avLst/>
            </a:prstGeom>
            <a:noFill/>
          </p:spPr>
        </p:pic>
      </p:grpSp>
      <p:pic>
        <p:nvPicPr>
          <p:cNvPr id="14" name="Picture 13"/>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Top)">
                                      <p:cBhvr>
                                        <p:cTn id="14" dur="500"/>
                                        <p:tgtEl>
                                          <p:spTgt spid="7"/>
                                        </p:tgtEl>
                                      </p:cBhvr>
                                    </p:animEffect>
                                  </p:childTnLst>
                                </p:cTn>
                              </p:par>
                            </p:childTnLst>
                          </p:cTn>
                        </p:par>
                        <p:par>
                          <p:cTn id="15" fill="hold">
                            <p:stCondLst>
                              <p:cond delay="1000"/>
                            </p:stCondLst>
                            <p:childTnLst>
                              <p:par>
                                <p:cTn id="16" presetID="10" presetClass="entr" presetSubtype="0" fill="hold" nodeType="afterEffect">
                                  <p:stCondLst>
                                    <p:cond delay="6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What is Corporate Etiquette? </a:t>
              </a:r>
              <a:endParaRPr lang="en-IN" sz="3200" dirty="0"/>
            </a:p>
          </p:txBody>
        </p:sp>
      </p:grpSp>
      <p:sp>
        <p:nvSpPr>
          <p:cNvPr id="6" name="Rounded Rectangle 5"/>
          <p:cNvSpPr/>
          <p:nvPr/>
        </p:nvSpPr>
        <p:spPr>
          <a:xfrm>
            <a:off x="4572000" y="2637272"/>
            <a:ext cx="4320480" cy="3240000"/>
          </a:xfrm>
          <a:prstGeom prst="roundRect">
            <a:avLst>
              <a:gd name="adj" fmla="val 3028"/>
            </a:avLst>
          </a:prstGeom>
          <a:solidFill>
            <a:schemeClr val="accent1">
              <a:lumMod val="40000"/>
              <a:lumOff val="6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‘Corporate Etiquette’ is defined as the code of ethical and honourable behavior with respect to a professional practice or behavior among the members of a profession in their dealings with each other.</a:t>
            </a:r>
          </a:p>
        </p:txBody>
      </p:sp>
      <p:grpSp>
        <p:nvGrpSpPr>
          <p:cNvPr id="3" name="Group 11"/>
          <p:cNvGrpSpPr/>
          <p:nvPr/>
        </p:nvGrpSpPr>
        <p:grpSpPr>
          <a:xfrm>
            <a:off x="611560" y="2204864"/>
            <a:ext cx="4032000" cy="4032000"/>
            <a:chOff x="611560" y="1916832"/>
            <a:chExt cx="4032000" cy="4032000"/>
          </a:xfrm>
        </p:grpSpPr>
        <p:sp>
          <p:nvSpPr>
            <p:cNvPr id="11" name="Oval 10"/>
            <p:cNvSpPr/>
            <p:nvPr/>
          </p:nvSpPr>
          <p:spPr>
            <a:xfrm>
              <a:off x="827584" y="2132856"/>
              <a:ext cx="3636000" cy="3564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Oval 11"/>
            <p:cNvSpPr/>
            <p:nvPr/>
          </p:nvSpPr>
          <p:spPr>
            <a:xfrm>
              <a:off x="611560" y="1916832"/>
              <a:ext cx="4032000" cy="4032000"/>
            </a:xfrm>
            <a:prstGeom prst="ellipse">
              <a:avLst/>
            </a:prstGeom>
            <a:noFill/>
            <a:ln w="1397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 name="Group 26"/>
          <p:cNvGrpSpPr/>
          <p:nvPr/>
        </p:nvGrpSpPr>
        <p:grpSpPr>
          <a:xfrm>
            <a:off x="755576" y="1124744"/>
            <a:ext cx="3600400" cy="4968552"/>
            <a:chOff x="755576" y="1124744"/>
            <a:chExt cx="3600400" cy="4968552"/>
          </a:xfrm>
        </p:grpSpPr>
        <p:pic>
          <p:nvPicPr>
            <p:cNvPr id="1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1124744"/>
              <a:ext cx="3600400" cy="4968552"/>
            </a:xfrm>
            <a:prstGeom prst="ellipse">
              <a:avLst/>
            </a:prstGeom>
            <a:noFill/>
            <a:ln w="9525">
              <a:noFill/>
              <a:miter lim="800000"/>
              <a:headEnd/>
              <a:tailEnd/>
            </a:ln>
          </p:spPr>
        </p:pic>
        <p:sp>
          <p:nvSpPr>
            <p:cNvPr id="15" name="Oval 14"/>
            <p:cNvSpPr/>
            <p:nvPr/>
          </p:nvSpPr>
          <p:spPr>
            <a:xfrm>
              <a:off x="2051720" y="1340768"/>
              <a:ext cx="1296144" cy="648072"/>
            </a:xfrm>
            <a:prstGeom prst="ellips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3" name="Picture 12"/>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22504537_high.jpg"/>
          <p:cNvPicPr>
            <a:picLocks noChangeAspect="1"/>
          </p:cNvPicPr>
          <p:nvPr/>
        </p:nvPicPr>
        <p:blipFill>
          <a:blip r:embed="rId4" cstate="email">
            <a:lum bright="20000"/>
          </a:blip>
          <a:srcRect/>
          <a:stretch>
            <a:fillRect/>
          </a:stretch>
        </p:blipFill>
        <p:spPr>
          <a:xfrm>
            <a:off x="3635896" y="980728"/>
            <a:ext cx="5508104" cy="5877272"/>
          </a:xfrm>
          <a:prstGeom prst="rect">
            <a:avLst/>
          </a:prstGeom>
        </p:spPr>
      </p:pic>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5"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Employee Engagement</a:t>
              </a:r>
              <a:endParaRPr lang="en-IN" sz="3200" dirty="0"/>
            </a:p>
          </p:txBody>
        </p:sp>
      </p:grpSp>
      <p:grpSp>
        <p:nvGrpSpPr>
          <p:cNvPr id="3" name="Group 65"/>
          <p:cNvGrpSpPr>
            <a:grpSpLocks/>
          </p:cNvGrpSpPr>
          <p:nvPr/>
        </p:nvGrpSpPr>
        <p:grpSpPr bwMode="auto">
          <a:xfrm rot="5400000">
            <a:off x="-612496" y="2061320"/>
            <a:ext cx="4968000" cy="3528000"/>
            <a:chOff x="471488" y="1165225"/>
            <a:chExt cx="7740650" cy="3713163"/>
          </a:xfrm>
        </p:grpSpPr>
        <p:grpSp>
          <p:nvGrpSpPr>
            <p:cNvPr id="4" name="Group 117"/>
            <p:cNvGrpSpPr>
              <a:grpSpLocks/>
            </p:cNvGrpSpPr>
            <p:nvPr/>
          </p:nvGrpSpPr>
          <p:grpSpPr bwMode="auto">
            <a:xfrm>
              <a:off x="471488" y="1165225"/>
              <a:ext cx="7740650" cy="3694113"/>
              <a:chOff x="471210" y="1164522"/>
              <a:chExt cx="7740358" cy="3694514"/>
            </a:xfrm>
          </p:grpSpPr>
          <p:sp>
            <p:nvSpPr>
              <p:cNvPr id="12"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ounded Rectangle 12"/>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5" name="Gruppe 61"/>
              <p:cNvGrpSpPr>
                <a:grpSpLocks/>
              </p:cNvGrpSpPr>
              <p:nvPr/>
            </p:nvGrpSpPr>
            <p:grpSpPr bwMode="auto">
              <a:xfrm flipH="1">
                <a:off x="7106981" y="2677560"/>
                <a:ext cx="763040" cy="791220"/>
                <a:chOff x="1729066" y="4033625"/>
                <a:chExt cx="1016456" cy="1016530"/>
              </a:xfrm>
            </p:grpSpPr>
            <p:grpSp>
              <p:nvGrpSpPr>
                <p:cNvPr id="6" name="Gruppe 59"/>
                <p:cNvGrpSpPr>
                  <a:grpSpLocks/>
                </p:cNvGrpSpPr>
                <p:nvPr/>
              </p:nvGrpSpPr>
              <p:grpSpPr bwMode="auto">
                <a:xfrm>
                  <a:off x="1729066" y="4033625"/>
                  <a:ext cx="1016456" cy="1016530"/>
                  <a:chOff x="3889813" y="1483645"/>
                  <a:chExt cx="496973" cy="497009"/>
                </a:xfrm>
              </p:grpSpPr>
              <p:sp>
                <p:nvSpPr>
                  <p:cNvPr id="19"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0"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8"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5"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b-NO">
                  <a:solidFill>
                    <a:srgbClr val="FFFFFF"/>
                  </a:solidFill>
                </a:endParaRPr>
              </a:p>
            </p:txBody>
          </p:sp>
          <p:sp>
            <p:nvSpPr>
              <p:cNvPr id="16" name="Rounded Rectangle 15"/>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1"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grpSp>
        <p:nvGrpSpPr>
          <p:cNvPr id="7" name="Group 68"/>
          <p:cNvGrpSpPr>
            <a:grpSpLocks/>
          </p:cNvGrpSpPr>
          <p:nvPr/>
        </p:nvGrpSpPr>
        <p:grpSpPr bwMode="auto">
          <a:xfrm>
            <a:off x="323137" y="2743107"/>
            <a:ext cx="3096344" cy="858374"/>
            <a:chOff x="1224751" y="2276269"/>
            <a:chExt cx="4852004" cy="379817"/>
          </a:xfrm>
        </p:grpSpPr>
        <p:sp>
          <p:nvSpPr>
            <p:cNvPr id="22" name="Rounded Rectangle 2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3" name="Rounded Rectangle 2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4" name="TextBox 67"/>
            <p:cNvSpPr txBox="1">
              <a:spLocks noChangeArrowheads="1"/>
            </p:cNvSpPr>
            <p:nvPr/>
          </p:nvSpPr>
          <p:spPr bwMode="auto">
            <a:xfrm>
              <a:off x="1293001" y="2356729"/>
              <a:ext cx="4783754" cy="177042"/>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Customer Care</a:t>
              </a:r>
              <a:endParaRPr lang="en-US" sz="2000" b="1" dirty="0">
                <a:ea typeface="ＭＳ Ｐゴシック" pitchFamily="34" charset="-128"/>
              </a:endParaRPr>
            </a:p>
          </p:txBody>
        </p:sp>
      </p:grpSp>
      <p:grpSp>
        <p:nvGrpSpPr>
          <p:cNvPr id="14" name="Group 69"/>
          <p:cNvGrpSpPr>
            <a:grpSpLocks/>
          </p:cNvGrpSpPr>
          <p:nvPr/>
        </p:nvGrpSpPr>
        <p:grpSpPr bwMode="auto">
          <a:xfrm>
            <a:off x="323137" y="1840065"/>
            <a:ext cx="3096344" cy="859139"/>
            <a:chOff x="1224751" y="2276269"/>
            <a:chExt cx="4852003" cy="379817"/>
          </a:xfrm>
        </p:grpSpPr>
        <p:sp>
          <p:nvSpPr>
            <p:cNvPr id="26" name="Rounded Rectangle 2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7" name="Rounded Rectangle 26"/>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8" name="TextBox 67"/>
            <p:cNvSpPr txBox="1">
              <a:spLocks noChangeArrowheads="1"/>
            </p:cNvSpPr>
            <p:nvPr/>
          </p:nvSpPr>
          <p:spPr bwMode="auto">
            <a:xfrm>
              <a:off x="1292999" y="2370670"/>
              <a:ext cx="1785174" cy="176885"/>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Branding</a:t>
              </a:r>
              <a:endParaRPr lang="en-US" sz="2000" b="1" dirty="0">
                <a:ea typeface="ＭＳ Ｐゴシック" pitchFamily="34" charset="-128"/>
              </a:endParaRPr>
            </a:p>
          </p:txBody>
        </p:sp>
      </p:grpSp>
      <p:grpSp>
        <p:nvGrpSpPr>
          <p:cNvPr id="17" name="Group 68"/>
          <p:cNvGrpSpPr>
            <a:grpSpLocks/>
          </p:cNvGrpSpPr>
          <p:nvPr/>
        </p:nvGrpSpPr>
        <p:grpSpPr bwMode="auto">
          <a:xfrm>
            <a:off x="323136" y="3645385"/>
            <a:ext cx="3096344" cy="858374"/>
            <a:chOff x="1224751" y="2276269"/>
            <a:chExt cx="4852003" cy="379817"/>
          </a:xfrm>
        </p:grpSpPr>
        <p:sp>
          <p:nvSpPr>
            <p:cNvPr id="30" name="Rounded Rectangle 2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1" name="Rounded Rectangle 3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2" name="TextBox 67"/>
            <p:cNvSpPr txBox="1">
              <a:spLocks noChangeArrowheads="1"/>
            </p:cNvSpPr>
            <p:nvPr/>
          </p:nvSpPr>
          <p:spPr bwMode="auto">
            <a:xfrm>
              <a:off x="1292999" y="2368489"/>
              <a:ext cx="4088305" cy="17704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Employee Engagement</a:t>
              </a:r>
              <a:endParaRPr lang="en-US" sz="2000" b="1" dirty="0">
                <a:ea typeface="ＭＳ Ｐゴシック" pitchFamily="34" charset="-128"/>
              </a:endParaRPr>
            </a:p>
          </p:txBody>
        </p:sp>
      </p:grpSp>
      <p:grpSp>
        <p:nvGrpSpPr>
          <p:cNvPr id="21" name="Group 68"/>
          <p:cNvGrpSpPr>
            <a:grpSpLocks/>
          </p:cNvGrpSpPr>
          <p:nvPr/>
        </p:nvGrpSpPr>
        <p:grpSpPr bwMode="auto">
          <a:xfrm>
            <a:off x="323136" y="4547663"/>
            <a:ext cx="3096344" cy="858374"/>
            <a:chOff x="1224751" y="2276269"/>
            <a:chExt cx="4852003" cy="379817"/>
          </a:xfrm>
        </p:grpSpPr>
        <p:sp>
          <p:nvSpPr>
            <p:cNvPr id="34" name="Rounded Rectangle 3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5" name="Rounded Rectangle 3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6" name="TextBox 67"/>
            <p:cNvSpPr txBox="1">
              <a:spLocks noChangeArrowheads="1"/>
            </p:cNvSpPr>
            <p:nvPr/>
          </p:nvSpPr>
          <p:spPr bwMode="auto">
            <a:xfrm>
              <a:off x="1292999" y="2351594"/>
              <a:ext cx="2587783" cy="17704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Team Synergy</a:t>
              </a:r>
              <a:endParaRPr lang="en-US" sz="2000" b="1" dirty="0">
                <a:ea typeface="ＭＳ Ｐゴシック" pitchFamily="34" charset="-128"/>
              </a:endParaRPr>
            </a:p>
          </p:txBody>
        </p:sp>
      </p:grpSp>
      <p:grpSp>
        <p:nvGrpSpPr>
          <p:cNvPr id="25" name="Group 69"/>
          <p:cNvGrpSpPr>
            <a:grpSpLocks/>
          </p:cNvGrpSpPr>
          <p:nvPr/>
        </p:nvGrpSpPr>
        <p:grpSpPr bwMode="auto">
          <a:xfrm>
            <a:off x="323528" y="3645024"/>
            <a:ext cx="3096344" cy="900000"/>
            <a:chOff x="1224751" y="2276269"/>
            <a:chExt cx="4852003" cy="379817"/>
          </a:xfrm>
        </p:grpSpPr>
        <p:sp>
          <p:nvSpPr>
            <p:cNvPr id="38" name="Rounded Rectangle 37"/>
            <p:cNvSpPr/>
            <p:nvPr/>
          </p:nvSpPr>
          <p:spPr>
            <a:xfrm flipV="1">
              <a:off x="1224751" y="2276269"/>
              <a:ext cx="4852003" cy="379817"/>
            </a:xfrm>
            <a:prstGeom prst="roundRect">
              <a:avLst/>
            </a:prstGeom>
            <a:solidFill>
              <a:srgbClr val="FF2F83"/>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9" name="Rounded Rectangle 38"/>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0" name="TextBox 67"/>
            <p:cNvSpPr txBox="1">
              <a:spLocks noChangeArrowheads="1"/>
            </p:cNvSpPr>
            <p:nvPr/>
          </p:nvSpPr>
          <p:spPr bwMode="auto">
            <a:xfrm>
              <a:off x="1292999" y="2373826"/>
              <a:ext cx="4088305" cy="168854"/>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Employee Engagement</a:t>
              </a:r>
              <a:endParaRPr lang="en-US" sz="2000" b="1" dirty="0">
                <a:ea typeface="ＭＳ Ｐゴシック" pitchFamily="34" charset="-128"/>
              </a:endParaRPr>
            </a:p>
          </p:txBody>
        </p:sp>
      </p:grpSp>
      <p:grpSp>
        <p:nvGrpSpPr>
          <p:cNvPr id="29" name="Group 41"/>
          <p:cNvGrpSpPr>
            <a:grpSpLocks/>
          </p:cNvGrpSpPr>
          <p:nvPr/>
        </p:nvGrpSpPr>
        <p:grpSpPr bwMode="auto">
          <a:xfrm>
            <a:off x="2195736" y="5880905"/>
            <a:ext cx="4783138" cy="968375"/>
            <a:chOff x="4940193" y="4878304"/>
            <a:chExt cx="4783391" cy="968295"/>
          </a:xfrm>
        </p:grpSpPr>
        <p:sp>
          <p:nvSpPr>
            <p:cNvPr id="42" name="Oval 4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3" name="Rectangle 4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4" name="Rounded Rectangle 4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33" name="Group 87"/>
            <p:cNvGrpSpPr>
              <a:grpSpLocks/>
            </p:cNvGrpSpPr>
            <p:nvPr/>
          </p:nvGrpSpPr>
          <p:grpSpPr bwMode="auto">
            <a:xfrm>
              <a:off x="4940193" y="4878304"/>
              <a:ext cx="4783391" cy="825387"/>
              <a:chOff x="4940193" y="4878304"/>
              <a:chExt cx="4783391" cy="825387"/>
            </a:xfrm>
          </p:grpSpPr>
          <p:sp>
            <p:nvSpPr>
              <p:cNvPr id="46" name="Oval 4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8" name="Rounded Rectangle 4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
        <p:nvSpPr>
          <p:cNvPr id="50" name="Rounded Rectangle 49"/>
          <p:cNvSpPr/>
          <p:nvPr/>
        </p:nvSpPr>
        <p:spPr>
          <a:xfrm>
            <a:off x="3851920" y="3212976"/>
            <a:ext cx="4968552" cy="2880320"/>
          </a:xfrm>
          <a:prstGeom prst="roundRect">
            <a:avLst>
              <a:gd name="adj" fmla="val 2287"/>
            </a:avLst>
          </a:prstGeom>
          <a:solidFill>
            <a:schemeClr val="accent5">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IN" sz="2000" b="1" dirty="0" smtClean="0">
                <a:solidFill>
                  <a:schemeClr val="tx1"/>
                </a:solidFill>
              </a:rPr>
              <a:t>Employee Engagement:</a:t>
            </a:r>
          </a:p>
          <a:p>
            <a:pPr marL="457200" indent="-457200">
              <a:spcAft>
                <a:spcPts val="1200"/>
              </a:spcAft>
              <a:buFont typeface="Arial" pitchFamily="34" charset="0"/>
              <a:buChar char="•"/>
            </a:pPr>
            <a:r>
              <a:rPr lang="en-IN" sz="2000" b="1" dirty="0" smtClean="0">
                <a:solidFill>
                  <a:schemeClr val="tx1"/>
                </a:solidFill>
              </a:rPr>
              <a:t>‘Employee Engagement’ is crucial to the smooth and successful working of a company. </a:t>
            </a:r>
          </a:p>
          <a:p>
            <a:pPr marL="457200" indent="-457200">
              <a:spcAft>
                <a:spcPts val="1200"/>
              </a:spcAft>
              <a:buFont typeface="Arial" pitchFamily="34" charset="0"/>
              <a:buChar char="•"/>
            </a:pPr>
            <a:r>
              <a:rPr lang="en-IN" sz="2000" b="1" dirty="0" smtClean="0">
                <a:solidFill>
                  <a:schemeClr val="tx1"/>
                </a:solidFill>
              </a:rPr>
              <a:t>Corporate Etiquette helps to use your good workplace behaviour and manners to help improve your confidence.</a:t>
            </a:r>
            <a:endParaRPr lang="en-IN" sz="2000" dirty="0" smtClean="0">
              <a:solidFill>
                <a:schemeClr val="tx1"/>
              </a:solidFill>
            </a:endParaRPr>
          </a:p>
        </p:txBody>
      </p:sp>
      <p:pic>
        <p:nvPicPr>
          <p:cNvPr id="51" name="Picture 50"/>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12581E-6 L 0.02986 -0.26527 " pathEditMode="relative" rAng="0" ptsTypes="AA">
                                      <p:cBhvr>
                                        <p:cTn id="6" dur="500" fill="hold"/>
                                        <p:tgtEl>
                                          <p:spTgt spid="29"/>
                                        </p:tgtEl>
                                        <p:attrNameLst>
                                          <p:attrName>ppt_x</p:attrName>
                                          <p:attrName>ppt_y</p:attrName>
                                        </p:attrNameLst>
                                      </p:cBhvr>
                                      <p:rCtr x="1500" y="-13300"/>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200" tmFilter="0, 0; .2, .5; .8, .5; 1, 0"/>
                                        <p:tgtEl>
                                          <p:spTgt spid="29"/>
                                        </p:tgtEl>
                                      </p:cBhvr>
                                    </p:animEffect>
                                    <p:animScale>
                                      <p:cBhvr>
                                        <p:cTn id="10" dur="100" autoRev="1" fill="hold"/>
                                        <p:tgtEl>
                                          <p:spTgt spid="29"/>
                                        </p:tgtEl>
                                      </p:cBhvr>
                                      <p:by x="105000" y="105000"/>
                                    </p:animScale>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xit" presetSubtype="0" fill="hold" nodeType="withEffect">
                                  <p:stCondLst>
                                    <p:cond delay="0"/>
                                  </p:stCondLst>
                                  <p:childTnLst>
                                    <p:animEffect transition="out" filter="fad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par>
                          <p:cTn id="18" fill="hold">
                            <p:stCondLst>
                              <p:cond delay="1200"/>
                            </p:stCondLst>
                            <p:childTnLst>
                              <p:par>
                                <p:cTn id="19" presetID="1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Left)">
                                      <p:cBhvr>
                                        <p:cTn id="21" dur="500"/>
                                        <p:tgtEl>
                                          <p:spTgt spid="49"/>
                                        </p:tgtEl>
                                      </p:cBhvr>
                                    </p:animEffect>
                                  </p:childTnLst>
                                </p:cTn>
                              </p:par>
                            </p:childTnLst>
                          </p:cTn>
                        </p:par>
                        <p:par>
                          <p:cTn id="22" fill="hold">
                            <p:stCondLst>
                              <p:cond delay="1700"/>
                            </p:stCondLst>
                            <p:childTnLst>
                              <p:par>
                                <p:cTn id="23" presetID="12" presetClass="entr" presetSubtype="2"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slide(fromRight)">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ures_00384104.jpg"/>
          <p:cNvPicPr>
            <a:picLocks noChangeAspect="1"/>
          </p:cNvPicPr>
          <p:nvPr/>
        </p:nvPicPr>
        <p:blipFill>
          <a:blip r:embed="rId4" cstate="email"/>
          <a:stretch>
            <a:fillRect/>
          </a:stretch>
        </p:blipFill>
        <p:spPr>
          <a:xfrm>
            <a:off x="1" y="908720"/>
            <a:ext cx="9144000" cy="5976008"/>
          </a:xfrm>
          <a:prstGeom prst="rect">
            <a:avLst/>
          </a:prstGeom>
        </p:spPr>
      </p:pic>
      <p:grpSp>
        <p:nvGrpSpPr>
          <p:cNvPr id="2" name="Group 46"/>
          <p:cNvGrpSpPr/>
          <p:nvPr/>
        </p:nvGrpSpPr>
        <p:grpSpPr>
          <a:xfrm rot="16200000">
            <a:off x="5449950" y="2479365"/>
            <a:ext cx="5948957" cy="2808312"/>
            <a:chOff x="4067944" y="4653136"/>
            <a:chExt cx="4095652" cy="2952328"/>
          </a:xfrm>
        </p:grpSpPr>
        <p:pic>
          <p:nvPicPr>
            <p:cNvPr id="11" name="Picture 10" descr="chalk_2_1_2.png"/>
            <p:cNvPicPr>
              <a:picLocks noChangeAspect="1"/>
            </p:cNvPicPr>
            <p:nvPr/>
          </p:nvPicPr>
          <p:blipFill>
            <a:blip r:embed="rId5" cstate="print"/>
            <a:srcRect l="7623" r="29218"/>
            <a:stretch>
              <a:fillRect/>
            </a:stretch>
          </p:blipFill>
          <p:spPr>
            <a:xfrm>
              <a:off x="4067944" y="4653136"/>
              <a:ext cx="2083830" cy="2952328"/>
            </a:xfrm>
            <a:prstGeom prst="rect">
              <a:avLst/>
            </a:prstGeom>
          </p:spPr>
        </p:pic>
        <p:pic>
          <p:nvPicPr>
            <p:cNvPr id="12" name="Picture 11" descr="chalk_2_1_2.png"/>
            <p:cNvPicPr>
              <a:picLocks noChangeAspect="1"/>
            </p:cNvPicPr>
            <p:nvPr/>
          </p:nvPicPr>
          <p:blipFill>
            <a:blip r:embed="rId5" cstate="print"/>
            <a:srcRect l="7623" r="29218"/>
            <a:stretch>
              <a:fillRect/>
            </a:stretch>
          </p:blipFill>
          <p:spPr>
            <a:xfrm>
              <a:off x="6079766" y="4653136"/>
              <a:ext cx="2083830" cy="2952328"/>
            </a:xfrm>
            <a:prstGeom prst="rect">
              <a:avLst/>
            </a:prstGeom>
          </p:spPr>
        </p:pic>
      </p:grpSp>
      <p:sp>
        <p:nvSpPr>
          <p:cNvPr id="13" name="TextBox 12"/>
          <p:cNvSpPr txBox="1"/>
          <p:nvPr/>
        </p:nvSpPr>
        <p:spPr>
          <a:xfrm>
            <a:off x="107504" y="980728"/>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Corporate Etiquette</a:t>
            </a:r>
          </a:p>
        </p:txBody>
      </p:sp>
      <p:sp>
        <p:nvSpPr>
          <p:cNvPr id="14" name="TextBox 13"/>
          <p:cNvSpPr txBox="1"/>
          <p:nvPr/>
        </p:nvSpPr>
        <p:spPr>
          <a:xfrm>
            <a:off x="107504" y="1412776"/>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List the Benefits of Corporate Etiquette</a:t>
            </a:r>
          </a:p>
        </p:txBody>
      </p:sp>
      <p:sp>
        <p:nvSpPr>
          <p:cNvPr id="15" name="TextBox 14"/>
          <p:cNvSpPr txBox="1"/>
          <p:nvPr/>
        </p:nvSpPr>
        <p:spPr>
          <a:xfrm>
            <a:off x="107504" y="1847721"/>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How to Show Etiquette in Communication</a:t>
            </a:r>
          </a:p>
        </p:txBody>
      </p:sp>
      <p:sp>
        <p:nvSpPr>
          <p:cNvPr id="16" name="TextBox 15"/>
          <p:cNvSpPr txBox="1"/>
          <p:nvPr/>
        </p:nvSpPr>
        <p:spPr>
          <a:xfrm>
            <a:off x="107504" y="2204864"/>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List the Common Courtesy Expressions</a:t>
            </a:r>
          </a:p>
        </p:txBody>
      </p:sp>
      <p:sp>
        <p:nvSpPr>
          <p:cNvPr id="17" name="TextBox 16"/>
          <p:cNvSpPr txBox="1"/>
          <p:nvPr/>
        </p:nvSpPr>
        <p:spPr>
          <a:xfrm>
            <a:off x="107504" y="2574195"/>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List the Phrases for Greeting</a:t>
            </a:r>
          </a:p>
        </p:txBody>
      </p:sp>
      <p:sp>
        <p:nvSpPr>
          <p:cNvPr id="18" name="TextBox 17"/>
          <p:cNvSpPr txBox="1"/>
          <p:nvPr/>
        </p:nvSpPr>
        <p:spPr>
          <a:xfrm>
            <a:off x="107504" y="2943527"/>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the Steps to Make Introductions</a:t>
            </a:r>
          </a:p>
        </p:txBody>
      </p:sp>
      <p:sp>
        <p:nvSpPr>
          <p:cNvPr id="19" name="TextBox 18"/>
          <p:cNvSpPr txBox="1"/>
          <p:nvPr/>
        </p:nvSpPr>
        <p:spPr>
          <a:xfrm>
            <a:off x="107504" y="3312859"/>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the Etiquette of Using Business Cards</a:t>
            </a:r>
          </a:p>
        </p:txBody>
      </p:sp>
      <p:sp>
        <p:nvSpPr>
          <p:cNvPr id="20" name="TextBox 19"/>
          <p:cNvSpPr txBox="1"/>
          <p:nvPr/>
        </p:nvSpPr>
        <p:spPr>
          <a:xfrm>
            <a:off x="107504" y="3682191"/>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the Dining and Corporate Etiquette</a:t>
            </a:r>
          </a:p>
        </p:txBody>
      </p:sp>
      <p:sp>
        <p:nvSpPr>
          <p:cNvPr id="21" name="TextBox 20"/>
          <p:cNvSpPr txBox="1"/>
          <p:nvPr/>
        </p:nvSpPr>
        <p:spPr>
          <a:xfrm>
            <a:off x="107504" y="4064883"/>
            <a:ext cx="7632848"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the Role of Body Language in Etiquette</a:t>
            </a:r>
          </a:p>
        </p:txBody>
      </p:sp>
      <p:sp>
        <p:nvSpPr>
          <p:cNvPr id="22" name="TextBox 21"/>
          <p:cNvSpPr txBox="1"/>
          <p:nvPr/>
        </p:nvSpPr>
        <p:spPr>
          <a:xfrm>
            <a:off x="107504" y="4492863"/>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the Corporate Etiquette in Handshake</a:t>
            </a:r>
          </a:p>
        </p:txBody>
      </p:sp>
      <p:sp>
        <p:nvSpPr>
          <p:cNvPr id="23" name="TextBox 22"/>
          <p:cNvSpPr txBox="1"/>
          <p:nvPr/>
        </p:nvSpPr>
        <p:spPr>
          <a:xfrm>
            <a:off x="107504" y="4856971"/>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the Norms of Dressing Etiquette</a:t>
            </a:r>
          </a:p>
        </p:txBody>
      </p:sp>
      <p:sp>
        <p:nvSpPr>
          <p:cNvPr id="24" name="TextBox 23"/>
          <p:cNvSpPr txBox="1"/>
          <p:nvPr/>
        </p:nvSpPr>
        <p:spPr>
          <a:xfrm>
            <a:off x="107504" y="5289019"/>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the Hofstede Model to Analyze Cultures</a:t>
            </a:r>
          </a:p>
        </p:txBody>
      </p:sp>
      <p:sp>
        <p:nvSpPr>
          <p:cNvPr id="25" name="TextBox 24"/>
          <p:cNvSpPr txBox="1"/>
          <p:nvPr/>
        </p:nvSpPr>
        <p:spPr>
          <a:xfrm>
            <a:off x="107504" y="5672866"/>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List the Characteristics for Good Corporate Etiquette</a:t>
            </a:r>
          </a:p>
        </p:txBody>
      </p:sp>
      <p:sp>
        <p:nvSpPr>
          <p:cNvPr id="26" name="TextBox 25"/>
          <p:cNvSpPr txBox="1"/>
          <p:nvPr/>
        </p:nvSpPr>
        <p:spPr>
          <a:xfrm>
            <a:off x="107504" y="6423719"/>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the Behaviors to Avoid in Etiquette</a:t>
            </a:r>
          </a:p>
        </p:txBody>
      </p:sp>
      <p:sp>
        <p:nvSpPr>
          <p:cNvPr id="27" name="TextBox 26"/>
          <p:cNvSpPr txBox="1"/>
          <p:nvPr/>
        </p:nvSpPr>
        <p:spPr>
          <a:xfrm>
            <a:off x="107504" y="6042198"/>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the Behaviors driving Corporate Etiquette</a:t>
            </a:r>
          </a:p>
        </p:txBody>
      </p:sp>
      <p:grpSp>
        <p:nvGrpSpPr>
          <p:cNvPr id="3"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6"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Course Objectives</a:t>
              </a:r>
              <a:endParaRPr lang="en-IN" sz="3200" dirty="0"/>
            </a:p>
          </p:txBody>
        </p:sp>
      </p:grpSp>
      <p:pic>
        <p:nvPicPr>
          <p:cNvPr id="28" name="Picture 27"/>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691680" y="1772816"/>
            <a:ext cx="6876096" cy="4752528"/>
          </a:xfrm>
          <a:prstGeom prst="rect">
            <a:avLst/>
          </a:prstGeom>
          <a:blipFill>
            <a:blip r:embed="rId4" cstate="email">
              <a:lum bright="20000"/>
            </a:blip>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1403648" y="1080120"/>
            <a:ext cx="7560840" cy="1015663"/>
          </a:xfrm>
          <a:prstGeom prst="rect">
            <a:avLst/>
          </a:prstGeom>
          <a:noFill/>
        </p:spPr>
        <p:txBody>
          <a:bodyPr wrap="square" rtlCol="0">
            <a:spAutoFit/>
          </a:bodyPr>
          <a:lstStyle/>
          <a:p>
            <a:r>
              <a:rPr lang="en-IN" sz="2000" dirty="0" smtClean="0"/>
              <a:t>The following are a few methods through which you can adhere to the norms of corporate etiquette while communicating with others. They are:</a:t>
            </a:r>
            <a:endParaRPr lang="en-IN" sz="2000" dirty="0"/>
          </a:p>
        </p:txBody>
      </p:sp>
      <p:grpSp>
        <p:nvGrpSpPr>
          <p:cNvPr id="2" name="Group 52"/>
          <p:cNvGrpSpPr/>
          <p:nvPr/>
        </p:nvGrpSpPr>
        <p:grpSpPr>
          <a:xfrm>
            <a:off x="-36512" y="3215628"/>
            <a:ext cx="1404000" cy="1386256"/>
            <a:chOff x="-36512" y="3116236"/>
            <a:chExt cx="1404000" cy="1386256"/>
          </a:xfrm>
        </p:grpSpPr>
        <p:grpSp>
          <p:nvGrpSpPr>
            <p:cNvPr id="3" name="Group 21"/>
            <p:cNvGrpSpPr/>
            <p:nvPr/>
          </p:nvGrpSpPr>
          <p:grpSpPr>
            <a:xfrm>
              <a:off x="-36512" y="3116236"/>
              <a:ext cx="1404000" cy="1386256"/>
              <a:chOff x="3851920" y="3356992"/>
              <a:chExt cx="1368152" cy="1313715"/>
            </a:xfrm>
          </p:grpSpPr>
          <p:sp>
            <p:nvSpPr>
              <p:cNvPr id="14" name="Oval 13"/>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14" descr="Blue1.png"/>
              <p:cNvPicPr>
                <a:picLocks noChangeAspect="1"/>
              </p:cNvPicPr>
              <p:nvPr/>
            </p:nvPicPr>
            <p:blipFill>
              <a:blip r:embed="rId5" cstate="print"/>
              <a:stretch>
                <a:fillRect/>
              </a:stretch>
            </p:blipFill>
            <p:spPr>
              <a:xfrm>
                <a:off x="3851920" y="3356992"/>
                <a:ext cx="1368152" cy="1313715"/>
              </a:xfrm>
              <a:prstGeom prst="rect">
                <a:avLst/>
              </a:prstGeom>
            </p:spPr>
          </p:pic>
        </p:grpSp>
        <p:sp>
          <p:nvSpPr>
            <p:cNvPr id="13" name="TextBox 12"/>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grpSp>
        <p:nvGrpSpPr>
          <p:cNvPr id="4" name="Group 58"/>
          <p:cNvGrpSpPr/>
          <p:nvPr/>
        </p:nvGrpSpPr>
        <p:grpSpPr>
          <a:xfrm>
            <a:off x="-36512" y="4419905"/>
            <a:ext cx="1396839" cy="1379184"/>
            <a:chOff x="-36512" y="4320513"/>
            <a:chExt cx="1396839" cy="1379184"/>
          </a:xfrm>
        </p:grpSpPr>
        <p:grpSp>
          <p:nvGrpSpPr>
            <p:cNvPr id="5" name="Group 18"/>
            <p:cNvGrpSpPr/>
            <p:nvPr/>
          </p:nvGrpSpPr>
          <p:grpSpPr>
            <a:xfrm>
              <a:off x="-36511" y="4320513"/>
              <a:ext cx="1396838" cy="1379184"/>
              <a:chOff x="3851921" y="4498251"/>
              <a:chExt cx="1361173" cy="1307013"/>
            </a:xfrm>
          </p:grpSpPr>
          <p:sp>
            <p:nvSpPr>
              <p:cNvPr id="19" name="Oval 18"/>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0" name="Picture 19" descr="Green2.png"/>
              <p:cNvPicPr>
                <a:picLocks noChangeAspect="1"/>
              </p:cNvPicPr>
              <p:nvPr/>
            </p:nvPicPr>
            <p:blipFill>
              <a:blip r:embed="rId6" cstate="print"/>
              <a:stretch>
                <a:fillRect/>
              </a:stretch>
            </p:blipFill>
            <p:spPr>
              <a:xfrm>
                <a:off x="3851921" y="4498251"/>
                <a:ext cx="1361173" cy="1307013"/>
              </a:xfrm>
              <a:prstGeom prst="rect">
                <a:avLst/>
              </a:prstGeom>
            </p:spPr>
          </p:pic>
        </p:grpSp>
        <p:sp>
          <p:nvSpPr>
            <p:cNvPr id="18" name="TextBox 17"/>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grpSp>
        <p:nvGrpSpPr>
          <p:cNvPr id="6" name="Group 63"/>
          <p:cNvGrpSpPr/>
          <p:nvPr/>
        </p:nvGrpSpPr>
        <p:grpSpPr>
          <a:xfrm>
            <a:off x="-36512" y="5571136"/>
            <a:ext cx="1404000" cy="1386256"/>
            <a:chOff x="-36512" y="5471744"/>
            <a:chExt cx="1404000" cy="1386256"/>
          </a:xfrm>
        </p:grpSpPr>
        <p:grpSp>
          <p:nvGrpSpPr>
            <p:cNvPr id="11" name="Group 15"/>
            <p:cNvGrpSpPr/>
            <p:nvPr/>
          </p:nvGrpSpPr>
          <p:grpSpPr>
            <a:xfrm>
              <a:off x="-36512" y="5471744"/>
              <a:ext cx="1404000" cy="1386256"/>
              <a:chOff x="3851920" y="5589240"/>
              <a:chExt cx="1368152" cy="1313715"/>
            </a:xfrm>
          </p:grpSpPr>
          <p:sp>
            <p:nvSpPr>
              <p:cNvPr id="24" name="Oval 23"/>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5" name="Picture 17" descr="Green1.png"/>
              <p:cNvPicPr>
                <a:picLocks noChangeAspect="1"/>
              </p:cNvPicPr>
              <p:nvPr/>
            </p:nvPicPr>
            <p:blipFill>
              <a:blip r:embed="rId7" cstate="print"/>
              <a:stretch>
                <a:fillRect/>
              </a:stretch>
            </p:blipFill>
            <p:spPr>
              <a:xfrm>
                <a:off x="3851920" y="5589240"/>
                <a:ext cx="1368152" cy="1313715"/>
              </a:xfrm>
              <a:prstGeom prst="rect">
                <a:avLst/>
              </a:prstGeom>
            </p:spPr>
          </p:pic>
        </p:grpSp>
        <p:sp>
          <p:nvSpPr>
            <p:cNvPr id="23" name="TextBox 22"/>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grpSp>
        <p:nvGrpSpPr>
          <p:cNvPr id="12" name="Group 72"/>
          <p:cNvGrpSpPr/>
          <p:nvPr/>
        </p:nvGrpSpPr>
        <p:grpSpPr>
          <a:xfrm>
            <a:off x="-36512" y="936104"/>
            <a:ext cx="1404000" cy="1386256"/>
            <a:chOff x="-36512" y="836712"/>
            <a:chExt cx="1404000" cy="1386256"/>
          </a:xfrm>
        </p:grpSpPr>
        <p:grpSp>
          <p:nvGrpSpPr>
            <p:cNvPr id="16" name="Group 30"/>
            <p:cNvGrpSpPr/>
            <p:nvPr/>
          </p:nvGrpSpPr>
          <p:grpSpPr>
            <a:xfrm>
              <a:off x="-36512" y="836712"/>
              <a:ext cx="1404000" cy="1386256"/>
              <a:chOff x="3851920" y="1196752"/>
              <a:chExt cx="1368152" cy="1313715"/>
            </a:xfrm>
          </p:grpSpPr>
          <p:sp>
            <p:nvSpPr>
              <p:cNvPr id="29" name="Oval 28"/>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0" name="Picture 29" descr="Magenta.png"/>
              <p:cNvPicPr>
                <a:picLocks noChangeAspect="1"/>
              </p:cNvPicPr>
              <p:nvPr/>
            </p:nvPicPr>
            <p:blipFill>
              <a:blip r:embed="rId8" cstate="print"/>
              <a:stretch>
                <a:fillRect/>
              </a:stretch>
            </p:blipFill>
            <p:spPr>
              <a:xfrm>
                <a:off x="3851920" y="1196752"/>
                <a:ext cx="1368152" cy="1313715"/>
              </a:xfrm>
              <a:prstGeom prst="rect">
                <a:avLst/>
              </a:prstGeom>
            </p:spPr>
          </p:pic>
        </p:grpSp>
        <p:sp>
          <p:nvSpPr>
            <p:cNvPr id="28" name="TextBox 27"/>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sp>
        <p:nvSpPr>
          <p:cNvPr id="31" name="TextBox 30"/>
          <p:cNvSpPr txBox="1"/>
          <p:nvPr/>
        </p:nvSpPr>
        <p:spPr>
          <a:xfrm>
            <a:off x="1691680" y="6480720"/>
            <a:ext cx="7344816" cy="400110"/>
          </a:xfrm>
          <a:prstGeom prst="rect">
            <a:avLst/>
          </a:prstGeom>
          <a:noFill/>
        </p:spPr>
        <p:txBody>
          <a:bodyPr wrap="square" rtlCol="0">
            <a:spAutoFit/>
          </a:bodyPr>
          <a:lstStyle/>
          <a:p>
            <a:pPr algn="r"/>
            <a:r>
              <a:rPr lang="en-IN" sz="2000" dirty="0" smtClean="0"/>
              <a:t>Let us look at each in detail.</a:t>
            </a:r>
          </a:p>
        </p:txBody>
      </p:sp>
      <p:grpSp>
        <p:nvGrpSpPr>
          <p:cNvPr id="17" name="Group 33"/>
          <p:cNvGrpSpPr/>
          <p:nvPr/>
        </p:nvGrpSpPr>
        <p:grpSpPr>
          <a:xfrm flipH="1">
            <a:off x="1115616" y="2232248"/>
            <a:ext cx="4248472" cy="1080120"/>
            <a:chOff x="-180528" y="1340936"/>
            <a:chExt cx="4248472" cy="1080120"/>
          </a:xfrm>
        </p:grpSpPr>
        <p:sp>
          <p:nvSpPr>
            <p:cNvPr id="33" name="Rectangle 32"/>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Rounded Rectangle 33"/>
            <p:cNvSpPr/>
            <p:nvPr/>
          </p:nvSpPr>
          <p:spPr>
            <a:xfrm>
              <a:off x="-180528" y="1340936"/>
              <a:ext cx="3240184" cy="1080120"/>
            </a:xfrm>
            <a:prstGeom prst="roundRect">
              <a:avLst>
                <a:gd name="adj" fmla="val 99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5" name="TextBox 34"/>
          <p:cNvSpPr txBox="1"/>
          <p:nvPr/>
        </p:nvSpPr>
        <p:spPr>
          <a:xfrm>
            <a:off x="2195736" y="2460466"/>
            <a:ext cx="3096344" cy="707886"/>
          </a:xfrm>
          <a:prstGeom prst="rect">
            <a:avLst/>
          </a:prstGeom>
          <a:noFill/>
        </p:spPr>
        <p:txBody>
          <a:bodyPr wrap="square" rtlCol="0">
            <a:spAutoFit/>
          </a:bodyPr>
          <a:lstStyle/>
          <a:p>
            <a:pPr algn="ctr"/>
            <a:r>
              <a:rPr lang="en-IN" sz="2000" b="1" dirty="0" smtClean="0"/>
              <a:t>Show that you </a:t>
            </a:r>
          </a:p>
          <a:p>
            <a:pPr algn="ctr"/>
            <a:r>
              <a:rPr lang="en-IN" sz="2000" b="1" dirty="0" smtClean="0"/>
              <a:t>are listening</a:t>
            </a:r>
            <a:endParaRPr lang="en-IN" sz="2000" b="1" dirty="0"/>
          </a:p>
        </p:txBody>
      </p:sp>
      <p:sp>
        <p:nvSpPr>
          <p:cNvPr id="36" name="Rounded Rectangle 35"/>
          <p:cNvSpPr/>
          <p:nvPr/>
        </p:nvSpPr>
        <p:spPr>
          <a:xfrm>
            <a:off x="1403648" y="3429000"/>
            <a:ext cx="7560840" cy="2880320"/>
          </a:xfrm>
          <a:prstGeom prst="roundRect">
            <a:avLst>
              <a:gd name="adj" fmla="val 3111"/>
            </a:avLst>
          </a:prstGeom>
          <a:solidFill>
            <a:schemeClr val="accent4">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glow rad="228600">
                    <a:schemeClr val="bg1">
                      <a:alpha val="40000"/>
                    </a:schemeClr>
                  </a:glow>
                </a:effectLst>
              </a:rPr>
              <a:t>Show that you are listening:</a:t>
            </a:r>
          </a:p>
          <a:p>
            <a:pPr marL="914400" lvl="1" indent="-457200">
              <a:buFont typeface="Courier New" pitchFamily="49" charset="0"/>
              <a:buChar char="o"/>
            </a:pPr>
            <a:r>
              <a:rPr lang="en-IN" sz="2000" b="1" dirty="0" smtClean="0">
                <a:solidFill>
                  <a:schemeClr val="tx1"/>
                </a:solidFill>
                <a:effectLst>
                  <a:glow rad="228600">
                    <a:schemeClr val="bg1">
                      <a:alpha val="40000"/>
                    </a:schemeClr>
                  </a:glow>
                </a:effectLst>
              </a:rPr>
              <a:t>Show the speaker that you are listening by using your own body language and gestures.  </a:t>
            </a:r>
          </a:p>
          <a:p>
            <a:pPr marL="914400" lvl="1" indent="-457200">
              <a:buFont typeface="Courier New" pitchFamily="49" charset="0"/>
              <a:buChar char="o"/>
            </a:pPr>
            <a:r>
              <a:rPr lang="en-IN" sz="2000" b="1" dirty="0" smtClean="0">
                <a:solidFill>
                  <a:schemeClr val="tx1"/>
                </a:solidFill>
                <a:effectLst>
                  <a:glow rad="228600">
                    <a:schemeClr val="bg1">
                      <a:alpha val="40000"/>
                    </a:schemeClr>
                  </a:glow>
                </a:effectLst>
              </a:rPr>
              <a:t>Nod occasionally.</a:t>
            </a:r>
          </a:p>
          <a:p>
            <a:pPr marL="914400" lvl="1" indent="-457200">
              <a:buFont typeface="Courier New" pitchFamily="49" charset="0"/>
              <a:buChar char="o"/>
            </a:pPr>
            <a:r>
              <a:rPr lang="en-IN" sz="2000" b="1" dirty="0" smtClean="0">
                <a:solidFill>
                  <a:schemeClr val="tx1"/>
                </a:solidFill>
                <a:effectLst>
                  <a:glow rad="228600">
                    <a:schemeClr val="bg1">
                      <a:alpha val="40000"/>
                    </a:schemeClr>
                  </a:glow>
                </a:effectLst>
              </a:rPr>
              <a:t>Smile and use other facial expressions.</a:t>
            </a:r>
          </a:p>
          <a:p>
            <a:pPr marL="914400" lvl="1" indent="-457200">
              <a:buFont typeface="Courier New" pitchFamily="49" charset="0"/>
              <a:buChar char="o"/>
            </a:pPr>
            <a:r>
              <a:rPr lang="en-IN" sz="2000" b="1" dirty="0" smtClean="0">
                <a:solidFill>
                  <a:schemeClr val="tx1"/>
                </a:solidFill>
                <a:effectLst>
                  <a:glow rad="228600">
                    <a:schemeClr val="bg1">
                      <a:alpha val="40000"/>
                    </a:schemeClr>
                  </a:glow>
                </a:effectLst>
              </a:rPr>
              <a:t>Keep your posture open and inviting.</a:t>
            </a:r>
          </a:p>
          <a:p>
            <a:pPr marL="914400" lvl="1" indent="-457200">
              <a:buFont typeface="Courier New" pitchFamily="49" charset="0"/>
              <a:buChar char="o"/>
            </a:pPr>
            <a:r>
              <a:rPr lang="en-IN" sz="2000" b="1" dirty="0" smtClean="0">
                <a:solidFill>
                  <a:schemeClr val="tx1"/>
                </a:solidFill>
                <a:effectLst>
                  <a:glow rad="228600">
                    <a:schemeClr val="bg1">
                      <a:alpha val="40000"/>
                    </a:schemeClr>
                  </a:glow>
                </a:effectLst>
              </a:rPr>
              <a:t>Use small verbal comments like “yes”, and “uh huh” to encourage the speaker to continue.</a:t>
            </a:r>
          </a:p>
        </p:txBody>
      </p:sp>
      <p:grpSp>
        <p:nvGrpSpPr>
          <p:cNvPr id="21" name="Group 47"/>
          <p:cNvGrpSpPr/>
          <p:nvPr/>
        </p:nvGrpSpPr>
        <p:grpSpPr>
          <a:xfrm>
            <a:off x="-36512" y="2075866"/>
            <a:ext cx="1404000" cy="1386256"/>
            <a:chOff x="-36512" y="1976474"/>
            <a:chExt cx="1404000" cy="1386256"/>
          </a:xfrm>
        </p:grpSpPr>
        <p:grpSp>
          <p:nvGrpSpPr>
            <p:cNvPr id="22" name="Group 24"/>
            <p:cNvGrpSpPr/>
            <p:nvPr/>
          </p:nvGrpSpPr>
          <p:grpSpPr>
            <a:xfrm>
              <a:off x="-36512" y="1976474"/>
              <a:ext cx="1404000" cy="1386256"/>
              <a:chOff x="3851920" y="2276872"/>
              <a:chExt cx="1368152" cy="1313715"/>
            </a:xfrm>
          </p:grpSpPr>
          <p:sp>
            <p:nvSpPr>
              <p:cNvPr id="40" name="Oval 39"/>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1" name="Picture 40" descr="Mauve.png"/>
              <p:cNvPicPr>
                <a:picLocks noChangeAspect="1"/>
              </p:cNvPicPr>
              <p:nvPr/>
            </p:nvPicPr>
            <p:blipFill>
              <a:blip r:embed="rId9" cstate="print"/>
              <a:stretch>
                <a:fillRect/>
              </a:stretch>
            </p:blipFill>
            <p:spPr>
              <a:xfrm>
                <a:off x="3851920" y="2276872"/>
                <a:ext cx="1368152" cy="1313715"/>
              </a:xfrm>
              <a:prstGeom prst="rect">
                <a:avLst/>
              </a:prstGeom>
            </p:spPr>
          </p:pic>
        </p:grpSp>
        <p:sp>
          <p:nvSpPr>
            <p:cNvPr id="39" name="TextBox 38"/>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grpSp>
        <p:nvGrpSpPr>
          <p:cNvPr id="26"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10"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Corporate Etiquette and Communication</a:t>
              </a:r>
              <a:endParaRPr lang="en-IN" sz="3200" dirty="0"/>
            </a:p>
          </p:txBody>
        </p:sp>
      </p:grpSp>
      <p:pic>
        <p:nvPicPr>
          <p:cNvPr id="43" name="Picture 42"/>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Left)">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Using EOM Headlines</a:t>
              </a:r>
              <a:endParaRPr lang="en-IN" sz="3200" dirty="0"/>
            </a:p>
          </p:txBody>
        </p:sp>
      </p:grpSp>
      <p:pic>
        <p:nvPicPr>
          <p:cNvPr id="6" name="Picture 5" descr="14765881_xl.jpg"/>
          <p:cNvPicPr>
            <a:picLocks noChangeAspect="1"/>
          </p:cNvPicPr>
          <p:nvPr/>
        </p:nvPicPr>
        <p:blipFill>
          <a:blip r:embed="rId5" cstate="email">
            <a:clrChange>
              <a:clrFrom>
                <a:srgbClr val="FFFFFF"/>
              </a:clrFrom>
              <a:clrTo>
                <a:srgbClr val="FFFFFF">
                  <a:alpha val="0"/>
                </a:srgbClr>
              </a:clrTo>
            </a:clrChange>
          </a:blip>
          <a:stretch>
            <a:fillRect/>
          </a:stretch>
        </p:blipFill>
        <p:spPr>
          <a:xfrm>
            <a:off x="1187624" y="1340768"/>
            <a:ext cx="7956376" cy="5526614"/>
          </a:xfrm>
          <a:prstGeom prst="rect">
            <a:avLst/>
          </a:prstGeom>
        </p:spPr>
      </p:pic>
      <p:sp>
        <p:nvSpPr>
          <p:cNvPr id="7" name="TextBox 6"/>
          <p:cNvSpPr txBox="1"/>
          <p:nvPr/>
        </p:nvSpPr>
        <p:spPr>
          <a:xfrm>
            <a:off x="1403648" y="980728"/>
            <a:ext cx="7560840" cy="707886"/>
          </a:xfrm>
          <a:prstGeom prst="rect">
            <a:avLst/>
          </a:prstGeom>
          <a:noFill/>
        </p:spPr>
        <p:txBody>
          <a:bodyPr wrap="square" rtlCol="0">
            <a:spAutoFit/>
          </a:bodyPr>
          <a:lstStyle/>
          <a:p>
            <a:r>
              <a:rPr lang="en-IN" sz="2000" dirty="0" smtClean="0"/>
              <a:t>The following are a few points to be considered to write effective emails in keeping with the norms of email etiquette:</a:t>
            </a:r>
          </a:p>
        </p:txBody>
      </p:sp>
      <p:sp>
        <p:nvSpPr>
          <p:cNvPr id="11" name="TextBox 10"/>
          <p:cNvSpPr txBox="1"/>
          <p:nvPr/>
        </p:nvSpPr>
        <p:spPr>
          <a:xfrm>
            <a:off x="1691680" y="6381328"/>
            <a:ext cx="7344816" cy="400110"/>
          </a:xfrm>
          <a:prstGeom prst="rect">
            <a:avLst/>
          </a:prstGeom>
          <a:noFill/>
        </p:spPr>
        <p:txBody>
          <a:bodyPr wrap="square" rtlCol="0">
            <a:spAutoFit/>
          </a:bodyPr>
          <a:lstStyle/>
          <a:p>
            <a:pPr algn="r"/>
            <a:r>
              <a:rPr lang="en-IN" sz="2000" dirty="0" smtClean="0"/>
              <a:t>Let us look at each in detail.</a:t>
            </a:r>
          </a:p>
        </p:txBody>
      </p:sp>
      <p:grpSp>
        <p:nvGrpSpPr>
          <p:cNvPr id="3" name="Group 47"/>
          <p:cNvGrpSpPr/>
          <p:nvPr/>
        </p:nvGrpSpPr>
        <p:grpSpPr>
          <a:xfrm>
            <a:off x="-36512" y="2075866"/>
            <a:ext cx="1404000" cy="1386256"/>
            <a:chOff x="-36512" y="1976474"/>
            <a:chExt cx="1404000" cy="1386256"/>
          </a:xfrm>
        </p:grpSpPr>
        <p:grpSp>
          <p:nvGrpSpPr>
            <p:cNvPr id="4" name="Group 24"/>
            <p:cNvGrpSpPr/>
            <p:nvPr/>
          </p:nvGrpSpPr>
          <p:grpSpPr>
            <a:xfrm>
              <a:off x="-36512" y="1976474"/>
              <a:ext cx="1404000" cy="1386256"/>
              <a:chOff x="3851920" y="2276872"/>
              <a:chExt cx="1368152" cy="1313715"/>
            </a:xfrm>
          </p:grpSpPr>
          <p:sp>
            <p:nvSpPr>
              <p:cNvPr id="15" name="Oval 14"/>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15" descr="Mauve.png"/>
              <p:cNvPicPr>
                <a:picLocks noChangeAspect="1"/>
              </p:cNvPicPr>
              <p:nvPr/>
            </p:nvPicPr>
            <p:blipFill>
              <a:blip r:embed="rId6" cstate="print"/>
              <a:stretch>
                <a:fillRect/>
              </a:stretch>
            </p:blipFill>
            <p:spPr>
              <a:xfrm>
                <a:off x="3851920" y="2276872"/>
                <a:ext cx="1368152" cy="1313715"/>
              </a:xfrm>
              <a:prstGeom prst="rect">
                <a:avLst/>
              </a:prstGeom>
            </p:spPr>
          </p:pic>
        </p:grpSp>
        <p:sp>
          <p:nvSpPr>
            <p:cNvPr id="14" name="TextBox 13"/>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grpSp>
        <p:nvGrpSpPr>
          <p:cNvPr id="5" name="Group 52"/>
          <p:cNvGrpSpPr/>
          <p:nvPr/>
        </p:nvGrpSpPr>
        <p:grpSpPr>
          <a:xfrm>
            <a:off x="-36512" y="3215628"/>
            <a:ext cx="1404000" cy="1386256"/>
            <a:chOff x="-36512" y="3116236"/>
            <a:chExt cx="1404000" cy="1386256"/>
          </a:xfrm>
        </p:grpSpPr>
        <p:grpSp>
          <p:nvGrpSpPr>
            <p:cNvPr id="12" name="Group 21"/>
            <p:cNvGrpSpPr/>
            <p:nvPr/>
          </p:nvGrpSpPr>
          <p:grpSpPr>
            <a:xfrm>
              <a:off x="-36512" y="3116236"/>
              <a:ext cx="1404000" cy="1386256"/>
              <a:chOff x="3851920" y="3356992"/>
              <a:chExt cx="1368152" cy="1313715"/>
            </a:xfrm>
          </p:grpSpPr>
          <p:sp>
            <p:nvSpPr>
              <p:cNvPr id="20" name="Oval 19"/>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1" name="Picture 20" descr="Blue1.png"/>
              <p:cNvPicPr>
                <a:picLocks noChangeAspect="1"/>
              </p:cNvPicPr>
              <p:nvPr/>
            </p:nvPicPr>
            <p:blipFill>
              <a:blip r:embed="rId7" cstate="print"/>
              <a:stretch>
                <a:fillRect/>
              </a:stretch>
            </p:blipFill>
            <p:spPr>
              <a:xfrm>
                <a:off x="3851920" y="3356992"/>
                <a:ext cx="1368152" cy="1313715"/>
              </a:xfrm>
              <a:prstGeom prst="rect">
                <a:avLst/>
              </a:prstGeom>
            </p:spPr>
          </p:pic>
        </p:grpSp>
        <p:sp>
          <p:nvSpPr>
            <p:cNvPr id="19" name="TextBox 18"/>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grpSp>
        <p:nvGrpSpPr>
          <p:cNvPr id="13" name="Group 63"/>
          <p:cNvGrpSpPr/>
          <p:nvPr/>
        </p:nvGrpSpPr>
        <p:grpSpPr>
          <a:xfrm>
            <a:off x="-36512" y="5571136"/>
            <a:ext cx="1404000" cy="1386256"/>
            <a:chOff x="-36512" y="5471744"/>
            <a:chExt cx="1404000" cy="1386256"/>
          </a:xfrm>
        </p:grpSpPr>
        <p:grpSp>
          <p:nvGrpSpPr>
            <p:cNvPr id="17" name="Group 15"/>
            <p:cNvGrpSpPr/>
            <p:nvPr/>
          </p:nvGrpSpPr>
          <p:grpSpPr>
            <a:xfrm>
              <a:off x="-36512" y="5471744"/>
              <a:ext cx="1404000" cy="1386256"/>
              <a:chOff x="3851920" y="5589240"/>
              <a:chExt cx="1368152" cy="1313715"/>
            </a:xfrm>
          </p:grpSpPr>
          <p:sp>
            <p:nvSpPr>
              <p:cNvPr id="25" name="Oval 24"/>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6" name="Picture 17" descr="Green1.png"/>
              <p:cNvPicPr>
                <a:picLocks noChangeAspect="1"/>
              </p:cNvPicPr>
              <p:nvPr/>
            </p:nvPicPr>
            <p:blipFill>
              <a:blip r:embed="rId8" cstate="print"/>
              <a:stretch>
                <a:fillRect/>
              </a:stretch>
            </p:blipFill>
            <p:spPr>
              <a:xfrm>
                <a:off x="3851920" y="5589240"/>
                <a:ext cx="1368152" cy="1313715"/>
              </a:xfrm>
              <a:prstGeom prst="rect">
                <a:avLst/>
              </a:prstGeom>
            </p:spPr>
          </p:pic>
        </p:grpSp>
        <p:sp>
          <p:nvSpPr>
            <p:cNvPr id="24" name="TextBox 23"/>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grpSp>
        <p:nvGrpSpPr>
          <p:cNvPr id="18" name="Group 72"/>
          <p:cNvGrpSpPr/>
          <p:nvPr/>
        </p:nvGrpSpPr>
        <p:grpSpPr>
          <a:xfrm>
            <a:off x="-36512" y="936104"/>
            <a:ext cx="1404000" cy="1386256"/>
            <a:chOff x="-36512" y="836712"/>
            <a:chExt cx="1404000" cy="1386256"/>
          </a:xfrm>
        </p:grpSpPr>
        <p:grpSp>
          <p:nvGrpSpPr>
            <p:cNvPr id="22" name="Group 30"/>
            <p:cNvGrpSpPr/>
            <p:nvPr/>
          </p:nvGrpSpPr>
          <p:grpSpPr>
            <a:xfrm>
              <a:off x="-36512" y="836712"/>
              <a:ext cx="1404000" cy="1386256"/>
              <a:chOff x="3851920" y="1196752"/>
              <a:chExt cx="1368152" cy="1313715"/>
            </a:xfrm>
          </p:grpSpPr>
          <p:sp>
            <p:nvSpPr>
              <p:cNvPr id="30" name="Oval 29"/>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1" name="Picture 30" descr="Magenta.png"/>
              <p:cNvPicPr>
                <a:picLocks noChangeAspect="1"/>
              </p:cNvPicPr>
              <p:nvPr/>
            </p:nvPicPr>
            <p:blipFill>
              <a:blip r:embed="rId9" cstate="print"/>
              <a:stretch>
                <a:fillRect/>
              </a:stretch>
            </p:blipFill>
            <p:spPr>
              <a:xfrm>
                <a:off x="3851920" y="1196752"/>
                <a:ext cx="1368152" cy="1313715"/>
              </a:xfrm>
              <a:prstGeom prst="rect">
                <a:avLst/>
              </a:prstGeom>
            </p:spPr>
          </p:pic>
        </p:grpSp>
        <p:sp>
          <p:nvSpPr>
            <p:cNvPr id="29" name="TextBox 28"/>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grpSp>
        <p:nvGrpSpPr>
          <p:cNvPr id="23" name="Group 33"/>
          <p:cNvGrpSpPr/>
          <p:nvPr/>
        </p:nvGrpSpPr>
        <p:grpSpPr>
          <a:xfrm flipH="1">
            <a:off x="1115616" y="4608512"/>
            <a:ext cx="4248472" cy="1080120"/>
            <a:chOff x="-180528" y="1340936"/>
            <a:chExt cx="4248472" cy="1080120"/>
          </a:xfrm>
        </p:grpSpPr>
        <p:sp>
          <p:nvSpPr>
            <p:cNvPr id="33" name="Rectangle 32"/>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Rounded Rectangle 33"/>
            <p:cNvSpPr/>
            <p:nvPr/>
          </p:nvSpPr>
          <p:spPr>
            <a:xfrm>
              <a:off x="-180528" y="1340936"/>
              <a:ext cx="3240184" cy="1080120"/>
            </a:xfrm>
            <a:prstGeom prst="roundRect">
              <a:avLst>
                <a:gd name="adj" fmla="val 99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5" name="TextBox 34"/>
          <p:cNvSpPr txBox="1"/>
          <p:nvPr/>
        </p:nvSpPr>
        <p:spPr>
          <a:xfrm>
            <a:off x="2195736" y="4942329"/>
            <a:ext cx="3096344" cy="430887"/>
          </a:xfrm>
          <a:prstGeom prst="rect">
            <a:avLst/>
          </a:prstGeom>
          <a:noFill/>
        </p:spPr>
        <p:txBody>
          <a:bodyPr wrap="square" rtlCol="0">
            <a:spAutoFit/>
          </a:bodyPr>
          <a:lstStyle/>
          <a:p>
            <a:pPr algn="ctr"/>
            <a:r>
              <a:rPr lang="en-IN" sz="2200" b="1" dirty="0" smtClean="0"/>
              <a:t>Using EOM Headlines</a:t>
            </a:r>
            <a:endParaRPr lang="en-IN" sz="2200" b="1" dirty="0"/>
          </a:p>
        </p:txBody>
      </p:sp>
      <p:sp>
        <p:nvSpPr>
          <p:cNvPr id="36" name="Rounded Rectangle 35"/>
          <p:cNvSpPr/>
          <p:nvPr/>
        </p:nvSpPr>
        <p:spPr>
          <a:xfrm>
            <a:off x="1691680" y="1340768"/>
            <a:ext cx="7200000" cy="3123728"/>
          </a:xfrm>
          <a:prstGeom prst="roundRect">
            <a:avLst>
              <a:gd name="adj" fmla="val 3111"/>
            </a:avLst>
          </a:prstGeom>
          <a:solidFill>
            <a:srgbClr val="81C1B2">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effectLst>
                  <a:glow rad="228600">
                    <a:schemeClr val="bg1">
                      <a:alpha val="40000"/>
                    </a:schemeClr>
                  </a:glow>
                </a:effectLst>
              </a:rPr>
              <a:t>Using EOM Headlines -  </a:t>
            </a:r>
          </a:p>
          <a:p>
            <a:pPr marL="914400" lvl="1" indent="-457200">
              <a:buFont typeface="Courier New" pitchFamily="49" charset="0"/>
              <a:buChar char="o"/>
            </a:pPr>
            <a:r>
              <a:rPr lang="en-IN" sz="2200" b="1" dirty="0" smtClean="0">
                <a:solidFill>
                  <a:schemeClr val="tx1"/>
                </a:solidFill>
                <a:effectLst>
                  <a:glow rad="228600">
                    <a:schemeClr val="bg1">
                      <a:alpha val="40000"/>
                    </a:schemeClr>
                  </a:glow>
                </a:effectLst>
              </a:rPr>
              <a:t>In order to convey a very short message to convey, you can use the EOM, or End Of Message, technique. You can put all the relevant information in the subject line, followed by the letters "EOM". This lets the recipient know that he or she doesn't even have to open the email; all the information is right there. The subject line is the message.</a:t>
            </a:r>
          </a:p>
        </p:txBody>
      </p:sp>
      <p:grpSp>
        <p:nvGrpSpPr>
          <p:cNvPr id="27" name="Group 58"/>
          <p:cNvGrpSpPr/>
          <p:nvPr/>
        </p:nvGrpSpPr>
        <p:grpSpPr>
          <a:xfrm>
            <a:off x="-36512" y="4419905"/>
            <a:ext cx="1396839" cy="1379184"/>
            <a:chOff x="-36512" y="4320513"/>
            <a:chExt cx="1396839" cy="1379184"/>
          </a:xfrm>
        </p:grpSpPr>
        <p:grpSp>
          <p:nvGrpSpPr>
            <p:cNvPr id="28" name="Group 18"/>
            <p:cNvGrpSpPr/>
            <p:nvPr/>
          </p:nvGrpSpPr>
          <p:grpSpPr>
            <a:xfrm>
              <a:off x="-36511" y="4320513"/>
              <a:ext cx="1396838" cy="1379184"/>
              <a:chOff x="3851921" y="4498251"/>
              <a:chExt cx="1361173" cy="1307013"/>
            </a:xfrm>
          </p:grpSpPr>
          <p:sp>
            <p:nvSpPr>
              <p:cNvPr id="40" name="Oval 39"/>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1" name="Picture 40" descr="Green2.png"/>
              <p:cNvPicPr>
                <a:picLocks noChangeAspect="1"/>
              </p:cNvPicPr>
              <p:nvPr/>
            </p:nvPicPr>
            <p:blipFill>
              <a:blip r:embed="rId10" cstate="print"/>
              <a:stretch>
                <a:fillRect/>
              </a:stretch>
            </p:blipFill>
            <p:spPr>
              <a:xfrm>
                <a:off x="3851921" y="4498251"/>
                <a:ext cx="1361173" cy="1307013"/>
              </a:xfrm>
              <a:prstGeom prst="rect">
                <a:avLst/>
              </a:prstGeom>
            </p:spPr>
          </p:pic>
        </p:grpSp>
        <p:sp>
          <p:nvSpPr>
            <p:cNvPr id="39" name="TextBox 38"/>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pic>
        <p:nvPicPr>
          <p:cNvPr id="42" name="Picture 41"/>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lide(fromLeft)">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clrChange>
              <a:clrFrom>
                <a:srgbClr val="D1DFE8"/>
              </a:clrFrom>
              <a:clrTo>
                <a:srgbClr val="D1DFE8">
                  <a:alpha val="0"/>
                </a:srgbClr>
              </a:clrTo>
            </a:clrChange>
          </a:blip>
          <a:srcRect/>
          <a:stretch>
            <a:fillRect/>
          </a:stretch>
        </p:blipFill>
        <p:spPr bwMode="auto">
          <a:xfrm>
            <a:off x="0" y="980728"/>
            <a:ext cx="9144000" cy="5877272"/>
          </a:xfrm>
          <a:prstGeom prst="rect">
            <a:avLst/>
          </a:prstGeom>
          <a:noFill/>
          <a:ln w="9525">
            <a:noFill/>
            <a:miter lim="800000"/>
            <a:headEnd/>
            <a:tailEnd/>
          </a:ln>
        </p:spPr>
      </p:pic>
      <p:grpSp>
        <p:nvGrpSpPr>
          <p:cNvPr id="2" name="Group 47"/>
          <p:cNvGrpSpPr/>
          <p:nvPr/>
        </p:nvGrpSpPr>
        <p:grpSpPr>
          <a:xfrm>
            <a:off x="2051720" y="1052736"/>
            <a:ext cx="4392488" cy="5861952"/>
            <a:chOff x="2051720" y="1052736"/>
            <a:chExt cx="4392488" cy="5861952"/>
          </a:xfrm>
        </p:grpSpPr>
        <p:pic>
          <p:nvPicPr>
            <p:cNvPr id="11" name="Picture 6"/>
            <p:cNvPicPr>
              <a:picLocks noChangeAspect="1" noChangeArrowheads="1"/>
            </p:cNvPicPr>
            <p:nvPr/>
          </p:nvPicPr>
          <p:blipFill>
            <a:blip r:embed="rId5" cstate="print">
              <a:clrChange>
                <a:clrFrom>
                  <a:srgbClr val="FFFFFF"/>
                </a:clrFrom>
                <a:clrTo>
                  <a:srgbClr val="FFFFFF">
                    <a:alpha val="0"/>
                  </a:srgbClr>
                </a:clrTo>
              </a:clrChange>
              <a:grayscl/>
              <a:lum bright="10000"/>
            </a:blip>
            <a:srcRect/>
            <a:stretch>
              <a:fillRect/>
            </a:stretch>
          </p:blipFill>
          <p:spPr bwMode="auto">
            <a:xfrm>
              <a:off x="2051720" y="1052736"/>
              <a:ext cx="4392488" cy="4680520"/>
            </a:xfrm>
            <a:prstGeom prst="rect">
              <a:avLst/>
            </a:prstGeom>
            <a:noFill/>
            <a:ln w="9525">
              <a:noFill/>
              <a:miter lim="800000"/>
              <a:headEnd/>
              <a:tailEnd/>
            </a:ln>
          </p:spPr>
        </p:pic>
        <p:sp>
          <p:nvSpPr>
            <p:cNvPr id="12" name="Freeform 11"/>
            <p:cNvSpPr/>
            <p:nvPr/>
          </p:nvSpPr>
          <p:spPr>
            <a:xfrm>
              <a:off x="2194560" y="5661248"/>
              <a:ext cx="3078480" cy="1253440"/>
            </a:xfrm>
            <a:custGeom>
              <a:avLst/>
              <a:gdLst>
                <a:gd name="connsiteX0" fmla="*/ 0 w 3078480"/>
                <a:gd name="connsiteY0" fmla="*/ 1112520 h 1112520"/>
                <a:gd name="connsiteX1" fmla="*/ 411480 w 3078480"/>
                <a:gd name="connsiteY1" fmla="*/ 0 h 1112520"/>
                <a:gd name="connsiteX2" fmla="*/ 411480 w 3078480"/>
                <a:gd name="connsiteY2" fmla="*/ 0 h 1112520"/>
                <a:gd name="connsiteX3" fmla="*/ 2667000 w 3078480"/>
                <a:gd name="connsiteY3" fmla="*/ 472440 h 1112520"/>
                <a:gd name="connsiteX4" fmla="*/ 2667000 w 3078480"/>
                <a:gd name="connsiteY4" fmla="*/ 472440 h 1112520"/>
                <a:gd name="connsiteX5" fmla="*/ 3078480 w 3078480"/>
                <a:gd name="connsiteY5" fmla="*/ 1051560 h 1112520"/>
                <a:gd name="connsiteX6" fmla="*/ 3078480 w 3078480"/>
                <a:gd name="connsiteY6" fmla="*/ 1051560 h 1112520"/>
                <a:gd name="connsiteX7" fmla="*/ 0 w 3078480"/>
                <a:gd name="connsiteY7" fmla="*/ 1112520 h 111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0" h="1112520">
                  <a:moveTo>
                    <a:pt x="0" y="1112520"/>
                  </a:moveTo>
                  <a:lnTo>
                    <a:pt x="411480" y="0"/>
                  </a:lnTo>
                  <a:lnTo>
                    <a:pt x="411480" y="0"/>
                  </a:lnTo>
                  <a:lnTo>
                    <a:pt x="2667000" y="472440"/>
                  </a:lnTo>
                  <a:lnTo>
                    <a:pt x="2667000" y="472440"/>
                  </a:lnTo>
                  <a:lnTo>
                    <a:pt x="3078480" y="1051560"/>
                  </a:lnTo>
                  <a:lnTo>
                    <a:pt x="3078480" y="1051560"/>
                  </a:lnTo>
                  <a:lnTo>
                    <a:pt x="0" y="1112520"/>
                  </a:lnTo>
                  <a:close/>
                </a:path>
              </a:pathLst>
            </a:custGeom>
            <a:solidFill>
              <a:srgbClr val="4B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ounded Rectangle 12"/>
            <p:cNvSpPr/>
            <p:nvPr/>
          </p:nvSpPr>
          <p:spPr>
            <a:xfrm rot="660000">
              <a:off x="2609877" y="5433325"/>
              <a:ext cx="2344525" cy="576064"/>
            </a:xfrm>
            <a:prstGeom prst="round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 name="Group 48"/>
          <p:cNvGrpSpPr/>
          <p:nvPr/>
        </p:nvGrpSpPr>
        <p:grpSpPr>
          <a:xfrm>
            <a:off x="1619672" y="2204864"/>
            <a:ext cx="4896544" cy="1080120"/>
            <a:chOff x="1619672" y="2204864"/>
            <a:chExt cx="4896544" cy="1080120"/>
          </a:xfrm>
        </p:grpSpPr>
        <p:pic>
          <p:nvPicPr>
            <p:cNvPr id="15" name="Picture 2"/>
            <p:cNvPicPr>
              <a:picLocks noChangeAspect="1" noChangeArrowheads="1"/>
            </p:cNvPicPr>
            <p:nvPr/>
          </p:nvPicPr>
          <p:blipFill>
            <a:blip r:embed="rId6" cstate="email">
              <a:clrChange>
                <a:clrFrom>
                  <a:srgbClr val="D1DFE8"/>
                </a:clrFrom>
                <a:clrTo>
                  <a:srgbClr val="D1DFE8">
                    <a:alpha val="0"/>
                  </a:srgbClr>
                </a:clrTo>
              </a:clrChange>
            </a:blip>
            <a:srcRect/>
            <a:stretch>
              <a:fillRect/>
            </a:stretch>
          </p:blipFill>
          <p:spPr bwMode="auto">
            <a:xfrm>
              <a:off x="1619672" y="2204864"/>
              <a:ext cx="4896544" cy="1080120"/>
            </a:xfrm>
            <a:prstGeom prst="rect">
              <a:avLst/>
            </a:prstGeom>
            <a:noFill/>
            <a:ln w="9525">
              <a:noFill/>
              <a:miter lim="800000"/>
              <a:headEnd/>
              <a:tailEnd/>
            </a:ln>
          </p:spPr>
        </p:pic>
        <p:pic>
          <p:nvPicPr>
            <p:cNvPr id="16" name="Picture 3"/>
            <p:cNvPicPr>
              <a:picLocks noChangeAspect="1" noChangeArrowheads="1"/>
            </p:cNvPicPr>
            <p:nvPr/>
          </p:nvPicPr>
          <p:blipFill>
            <a:blip r:embed="rId7" cstate="print"/>
            <a:srcRect/>
            <a:stretch>
              <a:fillRect/>
            </a:stretch>
          </p:blipFill>
          <p:spPr bwMode="auto">
            <a:xfrm>
              <a:off x="4139952" y="2420888"/>
              <a:ext cx="936104" cy="600075"/>
            </a:xfrm>
            <a:prstGeom prst="rect">
              <a:avLst/>
            </a:prstGeom>
            <a:noFill/>
            <a:ln w="9525">
              <a:noFill/>
              <a:miter lim="800000"/>
              <a:headEnd/>
              <a:tailEnd/>
            </a:ln>
          </p:spPr>
        </p:pic>
      </p:grpSp>
      <p:cxnSp>
        <p:nvCxnSpPr>
          <p:cNvPr id="17" name="Straight Connector 16"/>
          <p:cNvCxnSpPr>
            <a:cxnSpLocks noChangeShapeType="1"/>
          </p:cNvCxnSpPr>
          <p:nvPr/>
        </p:nvCxnSpPr>
        <p:spPr bwMode="auto">
          <a:xfrm rot="16200000" flipH="1">
            <a:off x="5918937" y="2370095"/>
            <a:ext cx="6350" cy="684000"/>
          </a:xfrm>
          <a:prstGeom prst="line">
            <a:avLst/>
          </a:prstGeom>
          <a:noFill/>
          <a:ln w="19050">
            <a:solidFill>
              <a:schemeClr val="tx1"/>
            </a:solidFill>
            <a:prstDash val="sysDash"/>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8" name="TextBox 17"/>
          <p:cNvSpPr txBox="1"/>
          <p:nvPr/>
        </p:nvSpPr>
        <p:spPr>
          <a:xfrm>
            <a:off x="6300192" y="2132856"/>
            <a:ext cx="2555776" cy="1323439"/>
          </a:xfrm>
          <a:prstGeom prst="rect">
            <a:avLst/>
          </a:prstGeom>
          <a:noFill/>
        </p:spPr>
        <p:txBody>
          <a:bodyPr wrap="square">
            <a:spAutoFit/>
          </a:bodyPr>
          <a:lstStyle/>
          <a:p>
            <a:pPr algn="ctr" fontAlgn="auto">
              <a:spcBef>
                <a:spcPts val="0"/>
              </a:spcBef>
              <a:spcAft>
                <a:spcPts val="0"/>
              </a:spcAft>
              <a:defRPr/>
            </a:pPr>
            <a:r>
              <a:rPr lang="en-IN" sz="2000" b="1" dirty="0" smtClean="0">
                <a:solidFill>
                  <a:schemeClr val="accent6">
                    <a:lumMod val="75000"/>
                  </a:schemeClr>
                </a:solidFill>
              </a:rPr>
              <a:t>Do not talk to your friend across the table in sign language while the meeting is on.</a:t>
            </a:r>
            <a:endParaRPr lang="en-US" sz="2000" b="1" dirty="0">
              <a:solidFill>
                <a:schemeClr val="accent6">
                  <a:lumMod val="75000"/>
                </a:schemeClr>
              </a:solidFill>
            </a:endParaRPr>
          </a:p>
        </p:txBody>
      </p:sp>
      <p:grpSp>
        <p:nvGrpSpPr>
          <p:cNvPr id="4" name="Group 52"/>
          <p:cNvGrpSpPr/>
          <p:nvPr/>
        </p:nvGrpSpPr>
        <p:grpSpPr>
          <a:xfrm>
            <a:off x="1619672" y="3284984"/>
            <a:ext cx="4896544" cy="1080120"/>
            <a:chOff x="1619672" y="3284984"/>
            <a:chExt cx="4896544" cy="1080120"/>
          </a:xfrm>
        </p:grpSpPr>
        <p:pic>
          <p:nvPicPr>
            <p:cNvPr id="20" name="Picture 2"/>
            <p:cNvPicPr>
              <a:picLocks noChangeAspect="1" noChangeArrowheads="1"/>
            </p:cNvPicPr>
            <p:nvPr/>
          </p:nvPicPr>
          <p:blipFill>
            <a:blip r:embed="rId8" cstate="email">
              <a:clrChange>
                <a:clrFrom>
                  <a:srgbClr val="D1DFE8"/>
                </a:clrFrom>
                <a:clrTo>
                  <a:srgbClr val="D1DFE8">
                    <a:alpha val="0"/>
                  </a:srgbClr>
                </a:clrTo>
              </a:clrChange>
            </a:blip>
            <a:srcRect/>
            <a:stretch>
              <a:fillRect/>
            </a:stretch>
          </p:blipFill>
          <p:spPr bwMode="auto">
            <a:xfrm>
              <a:off x="1619672" y="3284984"/>
              <a:ext cx="4896544" cy="1080120"/>
            </a:xfrm>
            <a:prstGeom prst="rect">
              <a:avLst/>
            </a:prstGeom>
            <a:noFill/>
            <a:ln w="9525">
              <a:noFill/>
              <a:miter lim="800000"/>
              <a:headEnd/>
              <a:tailEnd/>
            </a:ln>
          </p:spPr>
        </p:pic>
        <p:pic>
          <p:nvPicPr>
            <p:cNvPr id="21" name="Picture 4"/>
            <p:cNvPicPr>
              <a:picLocks noChangeAspect="1" noChangeArrowheads="1"/>
            </p:cNvPicPr>
            <p:nvPr/>
          </p:nvPicPr>
          <p:blipFill>
            <a:blip r:embed="rId9" cstate="print"/>
            <a:srcRect/>
            <a:stretch>
              <a:fillRect/>
            </a:stretch>
          </p:blipFill>
          <p:spPr bwMode="auto">
            <a:xfrm>
              <a:off x="2987825" y="3429000"/>
              <a:ext cx="1008112" cy="643508"/>
            </a:xfrm>
            <a:prstGeom prst="rect">
              <a:avLst/>
            </a:prstGeom>
            <a:noFill/>
            <a:ln w="9525">
              <a:noFill/>
              <a:miter lim="800000"/>
              <a:headEnd/>
              <a:tailEnd/>
            </a:ln>
          </p:spPr>
        </p:pic>
      </p:grpSp>
      <p:cxnSp>
        <p:nvCxnSpPr>
          <p:cNvPr id="23" name="Straight Connector 22"/>
          <p:cNvCxnSpPr>
            <a:cxnSpLocks noChangeShapeType="1"/>
          </p:cNvCxnSpPr>
          <p:nvPr/>
        </p:nvCxnSpPr>
        <p:spPr bwMode="auto">
          <a:xfrm rot="5400000">
            <a:off x="2354033" y="3522223"/>
            <a:ext cx="6350" cy="684000"/>
          </a:xfrm>
          <a:prstGeom prst="line">
            <a:avLst/>
          </a:prstGeom>
          <a:noFill/>
          <a:ln w="19050">
            <a:solidFill>
              <a:schemeClr val="tx1"/>
            </a:solidFill>
            <a:prstDash val="sysDash"/>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grpSp>
        <p:nvGrpSpPr>
          <p:cNvPr id="5" name="Group 56"/>
          <p:cNvGrpSpPr/>
          <p:nvPr/>
        </p:nvGrpSpPr>
        <p:grpSpPr>
          <a:xfrm>
            <a:off x="1619672" y="4365104"/>
            <a:ext cx="7524328" cy="2492896"/>
            <a:chOff x="1619672" y="4365104"/>
            <a:chExt cx="7524328" cy="2492896"/>
          </a:xfrm>
        </p:grpSpPr>
        <p:grpSp>
          <p:nvGrpSpPr>
            <p:cNvPr id="7" name="Group 37"/>
            <p:cNvGrpSpPr/>
            <p:nvPr/>
          </p:nvGrpSpPr>
          <p:grpSpPr>
            <a:xfrm>
              <a:off x="5436096" y="4509120"/>
              <a:ext cx="3707904" cy="2348880"/>
              <a:chOff x="5580112" y="4509120"/>
              <a:chExt cx="3563888" cy="2348880"/>
            </a:xfrm>
          </p:grpSpPr>
          <p:pic>
            <p:nvPicPr>
              <p:cNvPr id="30" name="Picture 5"/>
              <p:cNvPicPr>
                <a:picLocks noChangeAspect="1" noChangeArrowheads="1"/>
              </p:cNvPicPr>
              <p:nvPr/>
            </p:nvPicPr>
            <p:blipFill>
              <a:blip r:embed="rId10" cstate="print"/>
              <a:srcRect/>
              <a:stretch>
                <a:fillRect/>
              </a:stretch>
            </p:blipFill>
            <p:spPr bwMode="auto">
              <a:xfrm>
                <a:off x="5580112" y="5661248"/>
                <a:ext cx="3563888" cy="1196752"/>
              </a:xfrm>
              <a:prstGeom prst="rect">
                <a:avLst/>
              </a:prstGeom>
              <a:noFill/>
              <a:ln w="9525">
                <a:noFill/>
                <a:miter lim="800000"/>
                <a:headEnd/>
                <a:tailEnd/>
              </a:ln>
            </p:spPr>
          </p:pic>
          <p:pic>
            <p:nvPicPr>
              <p:cNvPr id="31" name="Picture 5"/>
              <p:cNvPicPr>
                <a:picLocks noChangeAspect="1" noChangeArrowheads="1"/>
              </p:cNvPicPr>
              <p:nvPr/>
            </p:nvPicPr>
            <p:blipFill>
              <a:blip r:embed="rId10" cstate="print"/>
              <a:srcRect/>
              <a:stretch>
                <a:fillRect/>
              </a:stretch>
            </p:blipFill>
            <p:spPr bwMode="auto">
              <a:xfrm flipV="1">
                <a:off x="6588224" y="4509120"/>
                <a:ext cx="2555776" cy="1196752"/>
              </a:xfrm>
              <a:prstGeom prst="rect">
                <a:avLst/>
              </a:prstGeom>
              <a:noFill/>
              <a:ln w="9525">
                <a:noFill/>
                <a:miter lim="800000"/>
                <a:headEnd/>
                <a:tailEnd/>
              </a:ln>
            </p:spPr>
          </p:pic>
        </p:grpSp>
        <p:grpSp>
          <p:nvGrpSpPr>
            <p:cNvPr id="14" name="Group 55"/>
            <p:cNvGrpSpPr/>
            <p:nvPr/>
          </p:nvGrpSpPr>
          <p:grpSpPr>
            <a:xfrm>
              <a:off x="1619672" y="4365104"/>
              <a:ext cx="4896544" cy="1296144"/>
              <a:chOff x="1619672" y="4365104"/>
              <a:chExt cx="4896544" cy="1296144"/>
            </a:xfrm>
          </p:grpSpPr>
          <p:pic>
            <p:nvPicPr>
              <p:cNvPr id="27" name="Picture 2"/>
              <p:cNvPicPr>
                <a:picLocks noChangeAspect="1" noChangeArrowheads="1"/>
              </p:cNvPicPr>
              <p:nvPr/>
            </p:nvPicPr>
            <p:blipFill>
              <a:blip r:embed="rId11" cstate="email">
                <a:clrChange>
                  <a:clrFrom>
                    <a:srgbClr val="D1DFE8"/>
                  </a:clrFrom>
                  <a:clrTo>
                    <a:srgbClr val="D1DFE8">
                      <a:alpha val="0"/>
                    </a:srgbClr>
                  </a:clrTo>
                </a:clrChange>
              </a:blip>
              <a:srcRect/>
              <a:stretch>
                <a:fillRect/>
              </a:stretch>
            </p:blipFill>
            <p:spPr bwMode="auto">
              <a:xfrm>
                <a:off x="1619672" y="4365104"/>
                <a:ext cx="4896544" cy="1296144"/>
              </a:xfrm>
              <a:prstGeom prst="rect">
                <a:avLst/>
              </a:prstGeom>
              <a:noFill/>
              <a:ln w="9525">
                <a:noFill/>
                <a:miter lim="800000"/>
                <a:headEnd/>
                <a:tailEnd/>
              </a:ln>
            </p:spPr>
          </p:pic>
          <p:pic>
            <p:nvPicPr>
              <p:cNvPr id="28" name="Picture 5"/>
              <p:cNvPicPr>
                <a:picLocks noChangeAspect="1" noChangeArrowheads="1"/>
              </p:cNvPicPr>
              <p:nvPr/>
            </p:nvPicPr>
            <p:blipFill>
              <a:blip r:embed="rId12" cstate="print"/>
              <a:srcRect/>
              <a:stretch>
                <a:fillRect/>
              </a:stretch>
            </p:blipFill>
            <p:spPr bwMode="auto">
              <a:xfrm>
                <a:off x="4139952" y="4581128"/>
                <a:ext cx="504056" cy="600075"/>
              </a:xfrm>
              <a:prstGeom prst="rect">
                <a:avLst/>
              </a:prstGeom>
              <a:noFill/>
              <a:ln w="9525">
                <a:noFill/>
                <a:miter lim="800000"/>
                <a:headEnd/>
                <a:tailEnd/>
              </a:ln>
            </p:spPr>
          </p:pic>
          <p:pic>
            <p:nvPicPr>
              <p:cNvPr id="29" name="Picture 6"/>
              <p:cNvPicPr>
                <a:picLocks noChangeAspect="1" noChangeArrowheads="1"/>
              </p:cNvPicPr>
              <p:nvPr/>
            </p:nvPicPr>
            <p:blipFill>
              <a:blip r:embed="rId13" cstate="print"/>
              <a:srcRect/>
              <a:stretch>
                <a:fillRect/>
              </a:stretch>
            </p:blipFill>
            <p:spPr bwMode="auto">
              <a:xfrm>
                <a:off x="4644008" y="4581128"/>
                <a:ext cx="411857" cy="542925"/>
              </a:xfrm>
              <a:prstGeom prst="rect">
                <a:avLst/>
              </a:prstGeom>
              <a:noFill/>
              <a:ln w="9525">
                <a:noFill/>
                <a:miter lim="800000"/>
                <a:headEnd/>
                <a:tailEnd/>
              </a:ln>
            </p:spPr>
          </p:pic>
        </p:grpSp>
      </p:grpSp>
      <p:cxnSp>
        <p:nvCxnSpPr>
          <p:cNvPr id="32" name="Straight Connector 31"/>
          <p:cNvCxnSpPr>
            <a:cxnSpLocks noChangeShapeType="1"/>
          </p:cNvCxnSpPr>
          <p:nvPr/>
        </p:nvCxnSpPr>
        <p:spPr bwMode="auto">
          <a:xfrm rot="16200000" flipH="1">
            <a:off x="5846929" y="4530335"/>
            <a:ext cx="6350" cy="684000"/>
          </a:xfrm>
          <a:prstGeom prst="line">
            <a:avLst/>
          </a:prstGeom>
          <a:noFill/>
          <a:ln w="19050">
            <a:solidFill>
              <a:schemeClr val="tx1"/>
            </a:solidFill>
            <a:prstDash val="sysDash"/>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3" name="TextBox 32"/>
          <p:cNvSpPr txBox="1"/>
          <p:nvPr/>
        </p:nvSpPr>
        <p:spPr>
          <a:xfrm>
            <a:off x="6228184" y="4658360"/>
            <a:ext cx="2915816" cy="1938992"/>
          </a:xfrm>
          <a:prstGeom prst="rect">
            <a:avLst/>
          </a:prstGeom>
          <a:noFill/>
        </p:spPr>
        <p:txBody>
          <a:bodyPr wrap="square">
            <a:spAutoFit/>
          </a:bodyPr>
          <a:lstStyle/>
          <a:p>
            <a:pPr algn="ctr" fontAlgn="auto">
              <a:spcBef>
                <a:spcPts val="0"/>
              </a:spcBef>
              <a:spcAft>
                <a:spcPts val="0"/>
              </a:spcAft>
              <a:defRPr/>
            </a:pPr>
            <a:r>
              <a:rPr lang="en-IN" sz="2000" b="1" dirty="0" smtClean="0">
                <a:solidFill>
                  <a:schemeClr val="tx2"/>
                </a:solidFill>
              </a:rPr>
              <a:t>Respond to the meeting request even if you are unable to go to the meeting and inform the person conducting the meeting of the same.</a:t>
            </a:r>
            <a:endParaRPr lang="en-US" sz="2000" b="1" dirty="0">
              <a:solidFill>
                <a:schemeClr val="tx2"/>
              </a:solidFill>
            </a:endParaRPr>
          </a:p>
        </p:txBody>
      </p:sp>
      <p:grpSp>
        <p:nvGrpSpPr>
          <p:cNvPr id="19" name="Group 59"/>
          <p:cNvGrpSpPr/>
          <p:nvPr/>
        </p:nvGrpSpPr>
        <p:grpSpPr>
          <a:xfrm>
            <a:off x="1619672" y="908720"/>
            <a:ext cx="4824536" cy="1251663"/>
            <a:chOff x="1619672" y="908720"/>
            <a:chExt cx="4824536" cy="1251663"/>
          </a:xfrm>
        </p:grpSpPr>
        <p:grpSp>
          <p:nvGrpSpPr>
            <p:cNvPr id="24" name="Group 34"/>
            <p:cNvGrpSpPr/>
            <p:nvPr/>
          </p:nvGrpSpPr>
          <p:grpSpPr>
            <a:xfrm>
              <a:off x="1619672" y="908720"/>
              <a:ext cx="4824536" cy="1251663"/>
              <a:chOff x="1619672" y="908720"/>
              <a:chExt cx="4824536" cy="1251663"/>
            </a:xfrm>
          </p:grpSpPr>
          <p:pic>
            <p:nvPicPr>
              <p:cNvPr id="37" name="Picture 2"/>
              <p:cNvPicPr>
                <a:picLocks noChangeAspect="1" noChangeArrowheads="1"/>
              </p:cNvPicPr>
              <p:nvPr/>
            </p:nvPicPr>
            <p:blipFill>
              <a:blip r:embed="rId14" cstate="email">
                <a:clrChange>
                  <a:clrFrom>
                    <a:srgbClr val="D1DFE8"/>
                  </a:clrFrom>
                  <a:clrTo>
                    <a:srgbClr val="D1DFE8">
                      <a:alpha val="0"/>
                    </a:srgbClr>
                  </a:clrTo>
                </a:clrChange>
              </a:blip>
              <a:srcRect/>
              <a:stretch>
                <a:fillRect/>
              </a:stretch>
            </p:blipFill>
            <p:spPr bwMode="auto">
              <a:xfrm>
                <a:off x="1619672" y="908720"/>
                <a:ext cx="4824536" cy="1251663"/>
              </a:xfrm>
              <a:prstGeom prst="rect">
                <a:avLst/>
              </a:prstGeom>
              <a:noFill/>
              <a:ln w="9525">
                <a:noFill/>
                <a:miter lim="800000"/>
                <a:headEnd/>
                <a:tailEnd/>
              </a:ln>
            </p:spPr>
          </p:pic>
          <p:pic>
            <p:nvPicPr>
              <p:cNvPr id="38" name="Picture 2"/>
              <p:cNvPicPr>
                <a:picLocks noChangeAspect="1" noChangeArrowheads="1"/>
              </p:cNvPicPr>
              <p:nvPr/>
            </p:nvPicPr>
            <p:blipFill>
              <a:blip r:embed="rId15" cstate="print"/>
              <a:srcRect/>
              <a:stretch>
                <a:fillRect/>
              </a:stretch>
            </p:blipFill>
            <p:spPr bwMode="auto">
              <a:xfrm>
                <a:off x="3203848" y="1340768"/>
                <a:ext cx="504056" cy="476250"/>
              </a:xfrm>
              <a:prstGeom prst="rect">
                <a:avLst/>
              </a:prstGeom>
              <a:noFill/>
              <a:ln w="9525">
                <a:noFill/>
                <a:miter lim="800000"/>
                <a:headEnd/>
                <a:tailEnd/>
              </a:ln>
            </p:spPr>
          </p:pic>
        </p:grpSp>
        <p:pic>
          <p:nvPicPr>
            <p:cNvPr id="36" name="Picture 7"/>
            <p:cNvPicPr>
              <a:picLocks noChangeAspect="1" noChangeArrowheads="1"/>
            </p:cNvPicPr>
            <p:nvPr/>
          </p:nvPicPr>
          <p:blipFill>
            <a:blip r:embed="rId16" cstate="print"/>
            <a:srcRect/>
            <a:stretch>
              <a:fillRect/>
            </a:stretch>
          </p:blipFill>
          <p:spPr bwMode="auto">
            <a:xfrm>
              <a:off x="3563888" y="1340768"/>
              <a:ext cx="575494" cy="648072"/>
            </a:xfrm>
            <a:prstGeom prst="rect">
              <a:avLst/>
            </a:prstGeom>
            <a:noFill/>
            <a:ln w="9525">
              <a:noFill/>
              <a:miter lim="800000"/>
              <a:headEnd/>
              <a:tailEnd/>
            </a:ln>
          </p:spPr>
        </p:pic>
      </p:grpSp>
      <p:sp>
        <p:nvSpPr>
          <p:cNvPr id="39" name="TextBox 38"/>
          <p:cNvSpPr txBox="1"/>
          <p:nvPr/>
        </p:nvSpPr>
        <p:spPr>
          <a:xfrm>
            <a:off x="0" y="1196752"/>
            <a:ext cx="2555776" cy="707886"/>
          </a:xfrm>
          <a:prstGeom prst="rect">
            <a:avLst/>
          </a:prstGeom>
          <a:noFill/>
        </p:spPr>
        <p:txBody>
          <a:bodyPr wrap="square">
            <a:spAutoFit/>
          </a:bodyPr>
          <a:lstStyle/>
          <a:p>
            <a:pPr algn="ctr" fontAlgn="auto">
              <a:spcBef>
                <a:spcPts val="0"/>
              </a:spcBef>
              <a:spcAft>
                <a:spcPts val="0"/>
              </a:spcAft>
              <a:defRPr/>
            </a:pPr>
            <a:r>
              <a:rPr lang="en-IN" sz="2000" b="1" dirty="0" smtClean="0">
                <a:solidFill>
                  <a:srgbClr val="C00000"/>
                </a:solidFill>
              </a:rPr>
              <a:t>Avoid being late to the meeting.</a:t>
            </a:r>
            <a:endParaRPr lang="en-US" sz="2000" b="1" dirty="0">
              <a:solidFill>
                <a:srgbClr val="C00000"/>
              </a:solidFill>
            </a:endParaRPr>
          </a:p>
        </p:txBody>
      </p:sp>
      <p:cxnSp>
        <p:nvCxnSpPr>
          <p:cNvPr id="40" name="Straight Connector 39"/>
          <p:cNvCxnSpPr>
            <a:cxnSpLocks noChangeShapeType="1"/>
          </p:cNvCxnSpPr>
          <p:nvPr/>
        </p:nvCxnSpPr>
        <p:spPr bwMode="auto">
          <a:xfrm rot="5400000">
            <a:off x="2606569" y="1361983"/>
            <a:ext cx="6350" cy="684000"/>
          </a:xfrm>
          <a:prstGeom prst="line">
            <a:avLst/>
          </a:prstGeom>
          <a:noFill/>
          <a:ln w="19050">
            <a:solidFill>
              <a:schemeClr val="tx1"/>
            </a:solidFill>
            <a:prstDash val="sysDash"/>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grpSp>
        <p:nvGrpSpPr>
          <p:cNvPr id="25"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17"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Don'ts of Meeting Etiquette</a:t>
              </a:r>
              <a:endParaRPr lang="en-IN" sz="3200" dirty="0"/>
            </a:p>
          </p:txBody>
        </p:sp>
      </p:grpSp>
      <p:sp>
        <p:nvSpPr>
          <p:cNvPr id="22" name="TextBox 21"/>
          <p:cNvSpPr txBox="1"/>
          <p:nvPr/>
        </p:nvSpPr>
        <p:spPr>
          <a:xfrm>
            <a:off x="0" y="3212976"/>
            <a:ext cx="2123728" cy="2554545"/>
          </a:xfrm>
          <a:prstGeom prst="rect">
            <a:avLst/>
          </a:prstGeom>
          <a:noFill/>
        </p:spPr>
        <p:txBody>
          <a:bodyPr wrap="square">
            <a:spAutoFit/>
          </a:bodyPr>
          <a:lstStyle/>
          <a:p>
            <a:pPr algn="ctr" fontAlgn="auto">
              <a:spcBef>
                <a:spcPts val="0"/>
              </a:spcBef>
              <a:spcAft>
                <a:spcPts val="0"/>
              </a:spcAft>
              <a:defRPr/>
            </a:pPr>
            <a:r>
              <a:rPr lang="en-IN" sz="2000" b="1" dirty="0" smtClean="0">
                <a:solidFill>
                  <a:schemeClr val="accent4">
                    <a:lumMod val="75000"/>
                  </a:schemeClr>
                </a:solidFill>
              </a:rPr>
              <a:t>Do not rush out of the room when the meeting is done. Thank the person who conducted the meeting and then leave.</a:t>
            </a:r>
            <a:endParaRPr lang="en-US" sz="2000" b="1" dirty="0">
              <a:solidFill>
                <a:schemeClr val="accent4">
                  <a:lumMod val="75000"/>
                </a:schemeClr>
              </a:solidFill>
            </a:endParaRPr>
          </a:p>
        </p:txBody>
      </p:sp>
      <p:pic>
        <p:nvPicPr>
          <p:cNvPr id="41" name="Picture 40"/>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22" presetClass="entr" presetSubtype="1"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500"/>
                            </p:stCondLst>
                            <p:childTnLst>
                              <p:par>
                                <p:cTn id="29" presetID="22" presetClass="entr" presetSubtype="1" fill="hold" nodeType="afterEffect">
                                  <p:stCondLst>
                                    <p:cond delay="150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5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6500"/>
                            </p:stCondLst>
                            <p:childTnLst>
                              <p:par>
                                <p:cTn id="41" presetID="22" presetClass="entr" presetSubtype="1" fill="hold" nodeType="afterEffect">
                                  <p:stCondLst>
                                    <p:cond delay="175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par>
                          <p:cTn id="44" fill="hold">
                            <p:stCondLst>
                              <p:cond delay="875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925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P spid="3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512" y="1556792"/>
            <a:ext cx="4464496" cy="5301208"/>
          </a:xfrm>
          <a:prstGeom prst="rect">
            <a:avLst/>
          </a:prstGeom>
          <a:solidFill>
            <a:srgbClr val="FF9FA1">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The first and most important step of making introductions as well as while introducing oneself is to project great warmth towards the other person and to project great confidence. </a:t>
            </a:r>
          </a:p>
          <a:p>
            <a:pPr marL="457200" indent="-457200">
              <a:buFont typeface="Arial" pitchFamily="34" charset="0"/>
              <a:buChar char="•"/>
            </a:pPr>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It is also crucial that while introducing yourself you pay great attention to your body language. </a:t>
            </a:r>
          </a:p>
          <a:p>
            <a:pPr marL="457200" indent="-457200">
              <a:buFont typeface="Arial" pitchFamily="34" charset="0"/>
              <a:buChar char="•"/>
            </a:pPr>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This is because people may deduce many things about you from your body language.</a:t>
            </a:r>
          </a:p>
        </p:txBody>
      </p:sp>
      <p:grpSp>
        <p:nvGrpSpPr>
          <p:cNvPr id="6" name="Group 8"/>
          <p:cNvGrpSpPr/>
          <p:nvPr/>
        </p:nvGrpSpPr>
        <p:grpSpPr>
          <a:xfrm>
            <a:off x="-180528" y="925436"/>
            <a:ext cx="9296400" cy="847380"/>
            <a:chOff x="-108520" y="2132856"/>
            <a:chExt cx="9296400" cy="733425"/>
          </a:xfrm>
        </p:grpSpPr>
        <p:pic>
          <p:nvPicPr>
            <p:cNvPr id="7"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8520" y="2132856"/>
              <a:ext cx="9296400" cy="733425"/>
            </a:xfrm>
            <a:prstGeom prst="rect">
              <a:avLst/>
            </a:prstGeom>
            <a:noFill/>
            <a:ln w="9525">
              <a:noFill/>
              <a:miter lim="800000"/>
              <a:headEnd/>
              <a:tailEnd/>
            </a:ln>
          </p:spPr>
        </p:pic>
        <p:sp>
          <p:nvSpPr>
            <p:cNvPr id="11" name="TextBox 10"/>
            <p:cNvSpPr txBox="1"/>
            <p:nvPr/>
          </p:nvSpPr>
          <p:spPr>
            <a:xfrm>
              <a:off x="273269" y="2299961"/>
              <a:ext cx="7539091" cy="346304"/>
            </a:xfrm>
            <a:prstGeom prst="rect">
              <a:avLst/>
            </a:prstGeom>
            <a:noFill/>
          </p:spPr>
          <p:txBody>
            <a:bodyPr wrap="square" rtlCol="0">
              <a:spAutoFit/>
            </a:bodyPr>
            <a:lstStyle/>
            <a:p>
              <a:pPr marL="342900" indent="-342900">
                <a:buFont typeface="Arial" pitchFamily="34" charset="0"/>
                <a:buChar char="•"/>
              </a:pPr>
              <a:r>
                <a:rPr lang="en-IN" sz="2000" b="1" dirty="0" smtClean="0">
                  <a:effectLst>
                    <a:glow rad="228600">
                      <a:schemeClr val="bg1">
                        <a:alpha val="40000"/>
                      </a:schemeClr>
                    </a:glow>
                  </a:effectLst>
                </a:rPr>
                <a:t>Cast Warmth and Confidence</a:t>
              </a:r>
              <a:endParaRPr lang="en-IN" sz="2000" b="1" dirty="0">
                <a:effectLst>
                  <a:glow rad="228600">
                    <a:schemeClr val="bg1">
                      <a:alpha val="40000"/>
                    </a:schemeClr>
                  </a:glow>
                </a:effectLst>
              </a:endParaRPr>
            </a:p>
          </p:txBody>
        </p:sp>
      </p:grpSp>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5"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Cast Warmth and Confidence</a:t>
              </a:r>
              <a:endParaRPr lang="en-IN" sz="3200" dirty="0"/>
            </a:p>
          </p:txBody>
        </p:sp>
      </p:grpSp>
      <p:pic>
        <p:nvPicPr>
          <p:cNvPr id="13" name="Picture 12" descr="10745740_xl.jpg"/>
          <p:cNvPicPr>
            <a:picLocks noChangeAspect="1"/>
          </p:cNvPicPr>
          <p:nvPr/>
        </p:nvPicPr>
        <p:blipFill>
          <a:blip r:embed="rId6" cstate="email"/>
          <a:stretch>
            <a:fillRect/>
          </a:stretch>
        </p:blipFill>
        <p:spPr>
          <a:xfrm>
            <a:off x="4427984" y="1700808"/>
            <a:ext cx="4716016" cy="5157192"/>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Right)">
                                      <p:cBhvr>
                                        <p:cTn id="11" dur="500"/>
                                        <p:tgtEl>
                                          <p:spTgt spid="12"/>
                                        </p:tgtEl>
                                      </p:cBhvr>
                                    </p:animEffect>
                                  </p:childTnLst>
                                </p:cTn>
                              </p:par>
                              <p:par>
                                <p:cTn id="12" presetID="1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lide(from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Dining and Corporate Etiquette</a:t>
              </a:r>
              <a:endParaRPr lang="en-IN" sz="3200" dirty="0"/>
            </a:p>
          </p:txBody>
        </p:sp>
      </p:grpSp>
      <p:sp>
        <p:nvSpPr>
          <p:cNvPr id="6" name="TextBox 5"/>
          <p:cNvSpPr txBox="1"/>
          <p:nvPr/>
        </p:nvSpPr>
        <p:spPr>
          <a:xfrm>
            <a:off x="683568" y="992922"/>
            <a:ext cx="8460432" cy="707886"/>
          </a:xfrm>
          <a:prstGeom prst="rect">
            <a:avLst/>
          </a:prstGeom>
          <a:solidFill>
            <a:srgbClr val="FFFFFF">
              <a:alpha val="69804"/>
            </a:srgbClr>
          </a:solidFill>
        </p:spPr>
        <p:txBody>
          <a:bodyPr wrap="square" rtlCol="0">
            <a:spAutoFit/>
          </a:bodyPr>
          <a:lstStyle/>
          <a:p>
            <a:r>
              <a:rPr lang="en-IN" sz="2000" dirty="0" smtClean="0"/>
              <a:t>The following are a few guidelines to keep in mind while dining in a business or formal environment:</a:t>
            </a:r>
            <a:endParaRPr lang="en-IN" sz="2000" dirty="0"/>
          </a:p>
        </p:txBody>
      </p:sp>
      <p:pic>
        <p:nvPicPr>
          <p:cNvPr id="7" name="Picture 2"/>
          <p:cNvPicPr>
            <a:picLocks noChangeAspect="1" noChangeArrowheads="1"/>
          </p:cNvPicPr>
          <p:nvPr/>
        </p:nvPicPr>
        <p:blipFill>
          <a:blip r:embed="rId5" cstate="print"/>
          <a:srcRect/>
          <a:stretch>
            <a:fillRect/>
          </a:stretch>
        </p:blipFill>
        <p:spPr bwMode="auto">
          <a:xfrm rot="5400000">
            <a:off x="260218" y="1512599"/>
            <a:ext cx="1171246" cy="169168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rot="5400000">
            <a:off x="82581" y="5248902"/>
            <a:ext cx="1526520" cy="1691680"/>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a:stretch>
            <a:fillRect/>
          </a:stretch>
        </p:blipFill>
        <p:spPr bwMode="auto">
          <a:xfrm rot="5400000">
            <a:off x="202470" y="2686155"/>
            <a:ext cx="1250419" cy="1728000"/>
          </a:xfrm>
          <a:prstGeom prst="rect">
            <a:avLst/>
          </a:prstGeom>
          <a:noFill/>
          <a:ln w="9525">
            <a:noFill/>
            <a:miter lim="800000"/>
            <a:headEnd/>
            <a:tailEnd/>
          </a:ln>
        </p:spPr>
      </p:pic>
      <p:pic>
        <p:nvPicPr>
          <p:cNvPr id="13" name="Picture 2"/>
          <p:cNvPicPr>
            <a:picLocks noChangeAspect="1" noChangeArrowheads="1"/>
          </p:cNvPicPr>
          <p:nvPr/>
        </p:nvPicPr>
        <p:blipFill>
          <a:blip r:embed="rId8" cstate="print"/>
          <a:srcRect/>
          <a:stretch>
            <a:fillRect/>
          </a:stretch>
        </p:blipFill>
        <p:spPr bwMode="auto">
          <a:xfrm rot="5400000">
            <a:off x="260218" y="3900019"/>
            <a:ext cx="1171246" cy="1691680"/>
          </a:xfrm>
          <a:prstGeom prst="rect">
            <a:avLst/>
          </a:prstGeom>
          <a:noFill/>
          <a:ln w="9525">
            <a:noFill/>
            <a:miter lim="800000"/>
            <a:headEnd/>
            <a:tailEnd/>
          </a:ln>
        </p:spPr>
      </p:pic>
      <p:sp>
        <p:nvSpPr>
          <p:cNvPr id="14" name="Rounded Rectangle 13"/>
          <p:cNvSpPr/>
          <p:nvPr/>
        </p:nvSpPr>
        <p:spPr>
          <a:xfrm>
            <a:off x="1691680" y="1772816"/>
            <a:ext cx="7272808" cy="1042540"/>
          </a:xfrm>
          <a:prstGeom prst="roundRect">
            <a:avLst>
              <a:gd name="adj" fmla="val 2898"/>
            </a:avLst>
          </a:prstGeom>
          <a:solidFill>
            <a:srgbClr val="C0000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The beginning of the meal is signalled when the host unfolds his or her napkin.</a:t>
            </a:r>
            <a:endParaRPr lang="en-IN" sz="2000" b="1" dirty="0">
              <a:solidFill>
                <a:schemeClr val="tx1"/>
              </a:solidFill>
            </a:endParaRPr>
          </a:p>
        </p:txBody>
      </p:sp>
      <p:sp>
        <p:nvSpPr>
          <p:cNvPr id="15" name="Rounded Rectangle 14"/>
          <p:cNvSpPr/>
          <p:nvPr/>
        </p:nvSpPr>
        <p:spPr>
          <a:xfrm>
            <a:off x="1691680" y="2815472"/>
            <a:ext cx="7272808" cy="1363321"/>
          </a:xfrm>
          <a:prstGeom prst="roundRect">
            <a:avLst>
              <a:gd name="adj" fmla="val 2898"/>
            </a:avLst>
          </a:prstGeom>
          <a:solidFill>
            <a:srgbClr val="FF4343">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You should work your way inwards by starting with the knife, fork, or spoon that is farthest from your plate. You should always use only one utensil for each course.</a:t>
            </a:r>
            <a:endParaRPr lang="en-IN" sz="2000" b="1" dirty="0">
              <a:solidFill>
                <a:schemeClr val="tx1"/>
              </a:solidFill>
            </a:endParaRPr>
          </a:p>
        </p:txBody>
      </p:sp>
      <p:sp>
        <p:nvSpPr>
          <p:cNvPr id="16" name="Rounded Rectangle 15"/>
          <p:cNvSpPr/>
          <p:nvPr/>
        </p:nvSpPr>
        <p:spPr>
          <a:xfrm>
            <a:off x="1691680" y="4178944"/>
            <a:ext cx="7272808" cy="1116000"/>
          </a:xfrm>
          <a:prstGeom prst="roundRect">
            <a:avLst>
              <a:gd name="adj" fmla="val 2898"/>
            </a:avLst>
          </a:prstGeom>
          <a:solidFill>
            <a:srgbClr val="FFC00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Put your napkin on your lap when drinks are served, in situations where there is no host during a business meal.</a:t>
            </a:r>
            <a:endParaRPr lang="en-IN" sz="2000" b="1" dirty="0">
              <a:solidFill>
                <a:schemeClr val="tx1"/>
              </a:solidFill>
            </a:endParaRPr>
          </a:p>
        </p:txBody>
      </p:sp>
      <p:sp>
        <p:nvSpPr>
          <p:cNvPr id="17" name="Rounded Rectangle 16"/>
          <p:cNvSpPr/>
          <p:nvPr/>
        </p:nvSpPr>
        <p:spPr>
          <a:xfrm>
            <a:off x="1691680" y="5301208"/>
            <a:ext cx="7272808" cy="1548000"/>
          </a:xfrm>
          <a:prstGeom prst="roundRect">
            <a:avLst>
              <a:gd name="adj" fmla="val 2898"/>
            </a:avLst>
          </a:prstGeom>
          <a:solidFill>
            <a:srgbClr val="FFFF4F">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Always keep in mind that the salad (smaller) fork is on your outermost left, then followed by your dinner fork. Your soup spoon is on your outermost right, followed by your beverage spoon, salad knife, and dinner knife. Your dessert spoon and fork are above your plate or brought out with dessert.</a:t>
            </a:r>
            <a:endParaRPr lang="en-IN" sz="2000" b="1" dirty="0">
              <a:solidFill>
                <a:schemeClr val="tx1"/>
              </a:solidFill>
            </a:endParaRPr>
          </a:p>
        </p:txBody>
      </p:sp>
      <p:pic>
        <p:nvPicPr>
          <p:cNvPr id="18" name="Picture 17"/>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Right)">
                                      <p:cBhvr>
                                        <p:cTn id="11" dur="500"/>
                                        <p:tgtEl>
                                          <p:spTgt spid="14"/>
                                        </p:tgtEl>
                                      </p:cBhvr>
                                    </p:animEffect>
                                  </p:childTnLst>
                                </p:cTn>
                              </p:par>
                            </p:childTnLst>
                          </p:cTn>
                        </p:par>
                        <p:par>
                          <p:cTn id="12" fill="hold">
                            <p:stCondLst>
                              <p:cond delay="1000"/>
                            </p:stCondLst>
                            <p:childTnLst>
                              <p:par>
                                <p:cTn id="13" presetID="12" presetClass="entr" presetSubtype="8"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slide(fromLeft)">
                                      <p:cBhvr>
                                        <p:cTn id="15" dur="500"/>
                                        <p:tgtEl>
                                          <p:spTgt spid="12"/>
                                        </p:tgtEl>
                                      </p:cBhvr>
                                    </p:animEffect>
                                  </p:childTnLst>
                                </p:cTn>
                              </p:par>
                            </p:childTnLst>
                          </p:cTn>
                        </p:par>
                        <p:par>
                          <p:cTn id="16" fill="hold">
                            <p:stCondLst>
                              <p:cond delay="3500"/>
                            </p:stCondLst>
                            <p:childTnLst>
                              <p:par>
                                <p:cTn id="17" presetID="12" presetClass="entr" presetSubtype="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Right)">
                                      <p:cBhvr>
                                        <p:cTn id="19" dur="500"/>
                                        <p:tgtEl>
                                          <p:spTgt spid="15"/>
                                        </p:tgtEl>
                                      </p:cBhvr>
                                    </p:animEffect>
                                  </p:childTnLst>
                                </p:cTn>
                              </p:par>
                            </p:childTnLst>
                          </p:cTn>
                        </p:par>
                        <p:par>
                          <p:cTn id="20" fill="hold">
                            <p:stCondLst>
                              <p:cond delay="4000"/>
                            </p:stCondLst>
                            <p:childTnLst>
                              <p:par>
                                <p:cTn id="21" presetID="12" presetClass="entr" presetSubtype="8" fill="hold" nodeType="afterEffect">
                                  <p:stCondLst>
                                    <p:cond delay="2000"/>
                                  </p:stCondLst>
                                  <p:childTnLst>
                                    <p:set>
                                      <p:cBhvr>
                                        <p:cTn id="22" dur="1" fill="hold">
                                          <p:stCondLst>
                                            <p:cond delay="0"/>
                                          </p:stCondLst>
                                        </p:cTn>
                                        <p:tgtEl>
                                          <p:spTgt spid="13"/>
                                        </p:tgtEl>
                                        <p:attrNameLst>
                                          <p:attrName>style.visibility</p:attrName>
                                        </p:attrNameLst>
                                      </p:cBhvr>
                                      <p:to>
                                        <p:strVal val="visible"/>
                                      </p:to>
                                    </p:set>
                                    <p:animEffect transition="in" filter="slide(fromLeft)">
                                      <p:cBhvr>
                                        <p:cTn id="23" dur="500"/>
                                        <p:tgtEl>
                                          <p:spTgt spid="13"/>
                                        </p:tgtEl>
                                      </p:cBhvr>
                                    </p:animEffect>
                                  </p:childTnLst>
                                </p:cTn>
                              </p:par>
                            </p:childTnLst>
                          </p:cTn>
                        </p:par>
                        <p:par>
                          <p:cTn id="24" fill="hold">
                            <p:stCondLst>
                              <p:cond delay="6500"/>
                            </p:stCondLst>
                            <p:childTnLst>
                              <p:par>
                                <p:cTn id="25" presetID="1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Right)">
                                      <p:cBhvr>
                                        <p:cTn id="27" dur="500"/>
                                        <p:tgtEl>
                                          <p:spTgt spid="16"/>
                                        </p:tgtEl>
                                      </p:cBhvr>
                                    </p:animEffect>
                                  </p:childTnLst>
                                </p:cTn>
                              </p:par>
                            </p:childTnLst>
                          </p:cTn>
                        </p:par>
                        <p:par>
                          <p:cTn id="28" fill="hold">
                            <p:stCondLst>
                              <p:cond delay="7000"/>
                            </p:stCondLst>
                            <p:childTnLst>
                              <p:par>
                                <p:cTn id="29" presetID="12" presetClass="entr" presetSubtype="8" fill="hold" nodeType="afterEffect">
                                  <p:stCondLst>
                                    <p:cond delay="2000"/>
                                  </p:stCondLst>
                                  <p:childTnLst>
                                    <p:set>
                                      <p:cBhvr>
                                        <p:cTn id="30" dur="1" fill="hold">
                                          <p:stCondLst>
                                            <p:cond delay="0"/>
                                          </p:stCondLst>
                                        </p:cTn>
                                        <p:tgtEl>
                                          <p:spTgt spid="11"/>
                                        </p:tgtEl>
                                        <p:attrNameLst>
                                          <p:attrName>style.visibility</p:attrName>
                                        </p:attrNameLst>
                                      </p:cBhvr>
                                      <p:to>
                                        <p:strVal val="visible"/>
                                      </p:to>
                                    </p:set>
                                    <p:animEffect transition="in" filter="slide(fromLeft)">
                                      <p:cBhvr>
                                        <p:cTn id="31" dur="500"/>
                                        <p:tgtEl>
                                          <p:spTgt spid="11"/>
                                        </p:tgtEl>
                                      </p:cBhvr>
                                    </p:animEffect>
                                  </p:childTnLst>
                                </p:cTn>
                              </p:par>
                            </p:childTnLst>
                          </p:cTn>
                        </p:par>
                        <p:par>
                          <p:cTn id="32" fill="hold">
                            <p:stCondLst>
                              <p:cond delay="9500"/>
                            </p:stCondLst>
                            <p:childTnLst>
                              <p:par>
                                <p:cTn id="33" presetID="12" presetClass="entr" presetSubtype="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lide(from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980728"/>
            <a:ext cx="3636000" cy="5904656"/>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marL="342900" indent="-342900">
              <a:buFont typeface="Arial" pitchFamily="34" charset="0"/>
              <a:buChar char="•"/>
              <a:defRPr/>
            </a:pPr>
            <a:r>
              <a:rPr lang="en-IN" sz="2000" dirty="0" smtClean="0">
                <a:solidFill>
                  <a:srgbClr val="FFFFFF"/>
                </a:solidFill>
                <a:latin typeface="Calibri" pitchFamily="-109" charset="0"/>
              </a:rPr>
              <a:t>Various utensils laid out on the dining table are:</a:t>
            </a:r>
          </a:p>
          <a:p>
            <a:pPr marL="800100" lvl="1" indent="-342900">
              <a:buFont typeface="Courier New" pitchFamily="49" charset="0"/>
              <a:buChar char="o"/>
              <a:defRPr/>
            </a:pPr>
            <a:r>
              <a:rPr lang="en-IN" sz="2000" dirty="0" smtClean="0">
                <a:solidFill>
                  <a:srgbClr val="FFFFFF"/>
                </a:solidFill>
                <a:latin typeface="Calibri" pitchFamily="-109" charset="0"/>
              </a:rPr>
              <a:t>Salad Plate</a:t>
            </a:r>
          </a:p>
          <a:p>
            <a:pPr marL="800100" lvl="1" indent="-342900">
              <a:buFont typeface="Courier New" pitchFamily="49" charset="0"/>
              <a:buChar char="o"/>
              <a:defRPr/>
            </a:pPr>
            <a:r>
              <a:rPr lang="en-IN" sz="2000" dirty="0" smtClean="0">
                <a:solidFill>
                  <a:srgbClr val="FFFFFF"/>
                </a:solidFill>
                <a:latin typeface="Calibri" pitchFamily="-109" charset="0"/>
              </a:rPr>
              <a:t>Service Plate</a:t>
            </a:r>
          </a:p>
          <a:p>
            <a:pPr marL="800100" lvl="1" indent="-342900">
              <a:buFont typeface="Courier New" pitchFamily="49" charset="0"/>
              <a:buChar char="o"/>
              <a:defRPr/>
            </a:pPr>
            <a:r>
              <a:rPr lang="en-IN" sz="2000" dirty="0" smtClean="0">
                <a:solidFill>
                  <a:srgbClr val="FFFFFF"/>
                </a:solidFill>
                <a:latin typeface="Calibri" pitchFamily="-109" charset="0"/>
              </a:rPr>
              <a:t>Bread Plate</a:t>
            </a:r>
          </a:p>
          <a:p>
            <a:pPr marL="800100" lvl="1" indent="-342900">
              <a:buFont typeface="Courier New" pitchFamily="49" charset="0"/>
              <a:buChar char="o"/>
              <a:defRPr/>
            </a:pPr>
            <a:r>
              <a:rPr lang="en-IN" sz="2000" dirty="0" smtClean="0">
                <a:solidFill>
                  <a:srgbClr val="FFFFFF"/>
                </a:solidFill>
                <a:latin typeface="Calibri" pitchFamily="-109" charset="0"/>
              </a:rPr>
              <a:t>Bread Knife</a:t>
            </a:r>
          </a:p>
          <a:p>
            <a:pPr marL="800100" lvl="1" indent="-342900">
              <a:buFont typeface="Courier New" pitchFamily="49" charset="0"/>
              <a:buChar char="o"/>
              <a:defRPr/>
            </a:pPr>
            <a:r>
              <a:rPr lang="en-IN" sz="2000" dirty="0" smtClean="0">
                <a:solidFill>
                  <a:srgbClr val="FFFFFF"/>
                </a:solidFill>
                <a:latin typeface="Calibri" pitchFamily="-109" charset="0"/>
              </a:rPr>
              <a:t>Salad Fork</a:t>
            </a:r>
          </a:p>
          <a:p>
            <a:pPr marL="800100" lvl="1" indent="-342900">
              <a:buFont typeface="Courier New" pitchFamily="49" charset="0"/>
              <a:buChar char="o"/>
              <a:defRPr/>
            </a:pPr>
            <a:r>
              <a:rPr lang="en-IN" sz="2000" dirty="0" smtClean="0">
                <a:solidFill>
                  <a:srgbClr val="FFFFFF"/>
                </a:solidFill>
                <a:latin typeface="Calibri" pitchFamily="-109" charset="0"/>
              </a:rPr>
              <a:t>Dinner Fork</a:t>
            </a:r>
          </a:p>
          <a:p>
            <a:pPr marL="800100" lvl="1" indent="-342900">
              <a:buFont typeface="Courier New" pitchFamily="49" charset="0"/>
              <a:buChar char="o"/>
              <a:defRPr/>
            </a:pPr>
            <a:r>
              <a:rPr lang="en-IN" sz="2000" dirty="0" smtClean="0">
                <a:solidFill>
                  <a:srgbClr val="FFFFFF"/>
                </a:solidFill>
                <a:latin typeface="Calibri" pitchFamily="-109" charset="0"/>
              </a:rPr>
              <a:t>Dinner Knife</a:t>
            </a:r>
          </a:p>
          <a:p>
            <a:pPr marL="800100" lvl="1" indent="-342900">
              <a:buFont typeface="Courier New" pitchFamily="49" charset="0"/>
              <a:buChar char="o"/>
              <a:defRPr/>
            </a:pPr>
            <a:r>
              <a:rPr lang="en-IN" sz="2000" dirty="0" smtClean="0">
                <a:solidFill>
                  <a:srgbClr val="FFFFFF"/>
                </a:solidFill>
                <a:latin typeface="Calibri" pitchFamily="-109" charset="0"/>
              </a:rPr>
              <a:t>Teaspoon</a:t>
            </a:r>
          </a:p>
          <a:p>
            <a:pPr marL="800100" lvl="1" indent="-342900">
              <a:buFont typeface="Courier New" pitchFamily="49" charset="0"/>
              <a:buChar char="o"/>
              <a:defRPr/>
            </a:pPr>
            <a:r>
              <a:rPr lang="en-IN" sz="2000" dirty="0" smtClean="0">
                <a:solidFill>
                  <a:srgbClr val="FFFFFF"/>
                </a:solidFill>
                <a:latin typeface="Calibri" pitchFamily="-109" charset="0"/>
              </a:rPr>
              <a:t>Soup Spoon</a:t>
            </a:r>
          </a:p>
          <a:p>
            <a:pPr marL="800100" lvl="1" indent="-342900">
              <a:buFont typeface="Courier New" pitchFamily="49" charset="0"/>
              <a:buChar char="o"/>
              <a:defRPr/>
            </a:pPr>
            <a:r>
              <a:rPr lang="en-IN" sz="2000" dirty="0" smtClean="0">
                <a:solidFill>
                  <a:srgbClr val="FFFFFF"/>
                </a:solidFill>
                <a:latin typeface="Calibri" pitchFamily="-109" charset="0"/>
              </a:rPr>
              <a:t>Dessert Spoon</a:t>
            </a:r>
          </a:p>
          <a:p>
            <a:pPr marL="800100" lvl="1" indent="-342900">
              <a:buFont typeface="Courier New" pitchFamily="49" charset="0"/>
              <a:buChar char="o"/>
              <a:defRPr/>
            </a:pPr>
            <a:r>
              <a:rPr lang="en-IN" sz="2000" dirty="0" smtClean="0">
                <a:solidFill>
                  <a:srgbClr val="FFFFFF"/>
                </a:solidFill>
                <a:latin typeface="Calibri" pitchFamily="-109" charset="0"/>
              </a:rPr>
              <a:t>Cake Fork</a:t>
            </a:r>
          </a:p>
          <a:p>
            <a:pPr marL="800100" lvl="1" indent="-342900">
              <a:buFont typeface="Courier New" pitchFamily="49" charset="0"/>
              <a:buChar char="o"/>
              <a:defRPr/>
            </a:pPr>
            <a:r>
              <a:rPr lang="en-IN" sz="2000" dirty="0" smtClean="0">
                <a:solidFill>
                  <a:srgbClr val="FFFFFF"/>
                </a:solidFill>
                <a:latin typeface="Calibri" pitchFamily="-109" charset="0"/>
              </a:rPr>
              <a:t>Napkin</a:t>
            </a:r>
          </a:p>
          <a:p>
            <a:pPr marL="800100" lvl="1" indent="-342900">
              <a:buFont typeface="Courier New" pitchFamily="49" charset="0"/>
              <a:buChar char="o"/>
              <a:defRPr/>
            </a:pPr>
            <a:r>
              <a:rPr lang="en-IN" sz="2000" dirty="0" smtClean="0">
                <a:solidFill>
                  <a:srgbClr val="FFFFFF"/>
                </a:solidFill>
                <a:latin typeface="Calibri" pitchFamily="-109" charset="0"/>
              </a:rPr>
              <a:t>Place Card</a:t>
            </a:r>
          </a:p>
          <a:p>
            <a:pPr marL="800100" lvl="1" indent="-342900">
              <a:buFont typeface="Courier New" pitchFamily="49" charset="0"/>
              <a:buChar char="o"/>
              <a:defRPr/>
            </a:pPr>
            <a:r>
              <a:rPr lang="en-IN" sz="2000" dirty="0" smtClean="0">
                <a:solidFill>
                  <a:srgbClr val="FFFFFF"/>
                </a:solidFill>
                <a:latin typeface="Calibri" pitchFamily="-109" charset="0"/>
              </a:rPr>
              <a:t>Water Glass</a:t>
            </a:r>
          </a:p>
          <a:p>
            <a:pPr marL="800100" lvl="1" indent="-342900">
              <a:buFont typeface="Courier New" pitchFamily="49" charset="0"/>
              <a:buChar char="o"/>
              <a:defRPr/>
            </a:pPr>
            <a:r>
              <a:rPr lang="en-IN" sz="2000" dirty="0" smtClean="0">
                <a:solidFill>
                  <a:srgbClr val="FFFFFF"/>
                </a:solidFill>
                <a:latin typeface="Calibri" pitchFamily="-109" charset="0"/>
              </a:rPr>
              <a:t>Red Wine Glass</a:t>
            </a:r>
          </a:p>
          <a:p>
            <a:pPr marL="800100" lvl="1" indent="-342900">
              <a:buFont typeface="Courier New" pitchFamily="49" charset="0"/>
              <a:buChar char="o"/>
              <a:defRPr/>
            </a:pPr>
            <a:r>
              <a:rPr lang="en-IN" sz="2000" dirty="0" smtClean="0">
                <a:solidFill>
                  <a:srgbClr val="FFFFFF"/>
                </a:solidFill>
                <a:latin typeface="Calibri" pitchFamily="-109" charset="0"/>
              </a:rPr>
              <a:t>White Wine Glass</a:t>
            </a:r>
          </a:p>
          <a:p>
            <a:pPr marL="800100" lvl="1" indent="-342900">
              <a:buFont typeface="Courier New" pitchFamily="49" charset="0"/>
              <a:buChar char="o"/>
              <a:defRPr/>
            </a:pPr>
            <a:r>
              <a:rPr lang="en-IN" sz="2000" dirty="0" smtClean="0">
                <a:solidFill>
                  <a:srgbClr val="FFFFFF"/>
                </a:solidFill>
                <a:latin typeface="Calibri" pitchFamily="-109" charset="0"/>
              </a:rPr>
              <a:t>Cup and Saucer</a:t>
            </a:r>
          </a:p>
        </p:txBody>
      </p:sp>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Formal Table Setting</a:t>
              </a:r>
              <a:endParaRPr lang="en-IN" sz="3200" dirty="0"/>
            </a:p>
          </p:txBody>
        </p:sp>
      </p:grpSp>
      <p:pic>
        <p:nvPicPr>
          <p:cNvPr id="7" name="Picture 6" descr="formal-setting.jpeg"/>
          <p:cNvPicPr>
            <a:picLocks noChangeAspect="1"/>
          </p:cNvPicPr>
          <p:nvPr/>
        </p:nvPicPr>
        <p:blipFill>
          <a:blip r:embed="rId5" cstate="print"/>
          <a:stretch>
            <a:fillRect/>
          </a:stretch>
        </p:blipFill>
        <p:spPr>
          <a:xfrm>
            <a:off x="3563888" y="980728"/>
            <a:ext cx="5580000" cy="5877272"/>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par>
                                <p:cTn id="8" presetID="1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Speech</a:t>
              </a:r>
              <a:endParaRPr lang="en-IN" sz="3200" dirty="0"/>
            </a:p>
          </p:txBody>
        </p:sp>
      </p:grpSp>
      <p:sp>
        <p:nvSpPr>
          <p:cNvPr id="6" name="Freeform 5"/>
          <p:cNvSpPr/>
          <p:nvPr/>
        </p:nvSpPr>
        <p:spPr>
          <a:xfrm>
            <a:off x="5004448" y="1581170"/>
            <a:ext cx="3600000" cy="4536000"/>
          </a:xfrm>
          <a:custGeom>
            <a:avLst/>
            <a:gdLst>
              <a:gd name="connsiteX0" fmla="*/ 0 w 3974123"/>
              <a:gd name="connsiteY0" fmla="*/ 0 h 4501661"/>
              <a:gd name="connsiteX1" fmla="*/ 2405575 w 3974123"/>
              <a:gd name="connsiteY1" fmla="*/ 0 h 4501661"/>
              <a:gd name="connsiteX2" fmla="*/ 3896751 w 3974123"/>
              <a:gd name="connsiteY2" fmla="*/ 0 h 4501661"/>
              <a:gd name="connsiteX3" fmla="*/ 3896751 w 3974123"/>
              <a:gd name="connsiteY3" fmla="*/ 0 h 4501661"/>
              <a:gd name="connsiteX4" fmla="*/ 3840480 w 3974123"/>
              <a:gd name="connsiteY4" fmla="*/ 604910 h 4501661"/>
              <a:gd name="connsiteX5" fmla="*/ 3910818 w 3974123"/>
              <a:gd name="connsiteY5" fmla="*/ 1322363 h 4501661"/>
              <a:gd name="connsiteX6" fmla="*/ 3967089 w 3974123"/>
              <a:gd name="connsiteY6" fmla="*/ 2222695 h 4501661"/>
              <a:gd name="connsiteX7" fmla="*/ 3868615 w 3974123"/>
              <a:gd name="connsiteY7" fmla="*/ 3249637 h 4501661"/>
              <a:gd name="connsiteX8" fmla="*/ 3953021 w 3974123"/>
              <a:gd name="connsiteY8" fmla="*/ 4459458 h 4501661"/>
              <a:gd name="connsiteX9" fmla="*/ 3953021 w 3974123"/>
              <a:gd name="connsiteY9" fmla="*/ 4459458 h 4501661"/>
              <a:gd name="connsiteX10" fmla="*/ 2897944 w 3974123"/>
              <a:gd name="connsiteY10" fmla="*/ 4473526 h 4501661"/>
              <a:gd name="connsiteX11" fmla="*/ 1758461 w 3974123"/>
              <a:gd name="connsiteY11" fmla="*/ 4487594 h 4501661"/>
              <a:gd name="connsiteX12" fmla="*/ 703384 w 3974123"/>
              <a:gd name="connsiteY12" fmla="*/ 4487594 h 4501661"/>
              <a:gd name="connsiteX13" fmla="*/ 0 w 3974123"/>
              <a:gd name="connsiteY13" fmla="*/ 4501661 h 4501661"/>
              <a:gd name="connsiteX14" fmla="*/ 0 w 3974123"/>
              <a:gd name="connsiteY14" fmla="*/ 4501661 h 4501661"/>
              <a:gd name="connsiteX15" fmla="*/ 28135 w 3974123"/>
              <a:gd name="connsiteY15" fmla="*/ 3094892 h 4501661"/>
              <a:gd name="connsiteX16" fmla="*/ 14067 w 3974123"/>
              <a:gd name="connsiteY16" fmla="*/ 1322363 h 4501661"/>
              <a:gd name="connsiteX17" fmla="*/ 0 w 3974123"/>
              <a:gd name="connsiteY17" fmla="*/ 0 h 450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74123" h="4501661">
                <a:moveTo>
                  <a:pt x="0" y="0"/>
                </a:moveTo>
                <a:lnTo>
                  <a:pt x="2405575" y="0"/>
                </a:lnTo>
                <a:lnTo>
                  <a:pt x="3896751" y="0"/>
                </a:lnTo>
                <a:lnTo>
                  <a:pt x="3896751" y="0"/>
                </a:lnTo>
                <a:cubicBezTo>
                  <a:pt x="3887373" y="100818"/>
                  <a:pt x="3838136" y="384516"/>
                  <a:pt x="3840480" y="604910"/>
                </a:cubicBezTo>
                <a:cubicBezTo>
                  <a:pt x="3842825" y="825304"/>
                  <a:pt x="3889717" y="1052732"/>
                  <a:pt x="3910818" y="1322363"/>
                </a:cubicBezTo>
                <a:cubicBezTo>
                  <a:pt x="3931919" y="1591994"/>
                  <a:pt x="3974123" y="1901483"/>
                  <a:pt x="3967089" y="2222695"/>
                </a:cubicBezTo>
                <a:cubicBezTo>
                  <a:pt x="3960055" y="2543907"/>
                  <a:pt x="3870960" y="2876843"/>
                  <a:pt x="3868615" y="3249637"/>
                </a:cubicBezTo>
                <a:cubicBezTo>
                  <a:pt x="3866270" y="3622431"/>
                  <a:pt x="3953021" y="4459458"/>
                  <a:pt x="3953021" y="4459458"/>
                </a:cubicBezTo>
                <a:lnTo>
                  <a:pt x="3953021" y="4459458"/>
                </a:lnTo>
                <a:lnTo>
                  <a:pt x="2897944" y="4473526"/>
                </a:lnTo>
                <a:lnTo>
                  <a:pt x="1758461" y="4487594"/>
                </a:lnTo>
                <a:lnTo>
                  <a:pt x="703384" y="4487594"/>
                </a:lnTo>
                <a:cubicBezTo>
                  <a:pt x="410307" y="4489938"/>
                  <a:pt x="0" y="4501661"/>
                  <a:pt x="0" y="4501661"/>
                </a:cubicBezTo>
                <a:lnTo>
                  <a:pt x="0" y="4501661"/>
                </a:lnTo>
                <a:cubicBezTo>
                  <a:pt x="4689" y="4267200"/>
                  <a:pt x="25791" y="3624775"/>
                  <a:pt x="28135" y="3094892"/>
                </a:cubicBezTo>
                <a:cubicBezTo>
                  <a:pt x="30479" y="2565009"/>
                  <a:pt x="16412" y="1838178"/>
                  <a:pt x="14067" y="1322363"/>
                </a:cubicBezTo>
                <a:cubicBezTo>
                  <a:pt x="11722" y="806548"/>
                  <a:pt x="12894" y="403274"/>
                  <a:pt x="0" y="0"/>
                </a:cubicBezTo>
                <a:close/>
              </a:path>
            </a:pathLst>
          </a:custGeom>
          <a:solidFill>
            <a:srgbClr val="EAEAEA"/>
          </a:solidFill>
          <a:ln>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98"/>
          <p:cNvGrpSpPr/>
          <p:nvPr/>
        </p:nvGrpSpPr>
        <p:grpSpPr>
          <a:xfrm>
            <a:off x="1692081" y="1556792"/>
            <a:ext cx="3384000" cy="917910"/>
            <a:chOff x="827584" y="1657217"/>
            <a:chExt cx="4176464" cy="547647"/>
          </a:xfrm>
        </p:grpSpPr>
        <p:sp>
          <p:nvSpPr>
            <p:cNvPr id="11" name="Rectangle 10"/>
            <p:cNvSpPr/>
            <p:nvPr/>
          </p:nvSpPr>
          <p:spPr bwMode="auto">
            <a:xfrm>
              <a:off x="827584" y="1657217"/>
              <a:ext cx="4176464" cy="547647"/>
            </a:xfrm>
            <a:prstGeom prst="rect">
              <a:avLst/>
            </a:prstGeom>
            <a:solidFill>
              <a:srgbClr val="FFBD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4" name="Group 68"/>
            <p:cNvGrpSpPr/>
            <p:nvPr/>
          </p:nvGrpSpPr>
          <p:grpSpPr>
            <a:xfrm>
              <a:off x="934993" y="1660739"/>
              <a:ext cx="361626" cy="472117"/>
              <a:chOff x="934993" y="1660739"/>
              <a:chExt cx="361626" cy="472117"/>
            </a:xfrm>
          </p:grpSpPr>
          <p:sp>
            <p:nvSpPr>
              <p:cNvPr id="14"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1</a:t>
                </a:r>
                <a:endParaRPr lang="nb-NO" sz="2000" dirty="0">
                  <a:effectLst>
                    <a:outerShdw blurRad="38100" dist="38100" dir="2700000" algn="tl">
                      <a:srgbClr val="000000">
                        <a:alpha val="43137"/>
                      </a:srgbClr>
                    </a:outerShdw>
                  </a:effectLst>
                  <a:ea typeface="ＭＳ Ｐゴシック" pitchFamily="-109" charset="-128"/>
                </a:endParaRPr>
              </a:p>
            </p:txBody>
          </p:sp>
          <p:sp>
            <p:nvSpPr>
              <p:cNvPr id="15" name="Freeform 14"/>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13" name="TextBox 45"/>
            <p:cNvSpPr txBox="1">
              <a:spLocks noChangeArrowheads="1"/>
            </p:cNvSpPr>
            <p:nvPr/>
          </p:nvSpPr>
          <p:spPr bwMode="auto">
            <a:xfrm>
              <a:off x="1446827" y="1775008"/>
              <a:ext cx="3413205" cy="275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smtClean="0">
                  <a:ea typeface="ＭＳ Ｐゴシック" pitchFamily="-109" charset="-128"/>
                </a:rPr>
                <a:t>Posture </a:t>
              </a:r>
              <a:endParaRPr lang="nb-NO" sz="2400" b="1" dirty="0">
                <a:ea typeface="ＭＳ Ｐゴシック" pitchFamily="-109" charset="-128"/>
              </a:endParaRPr>
            </a:p>
          </p:txBody>
        </p:sp>
      </p:grpSp>
      <p:grpSp>
        <p:nvGrpSpPr>
          <p:cNvPr id="5" name="Group 99"/>
          <p:cNvGrpSpPr/>
          <p:nvPr/>
        </p:nvGrpSpPr>
        <p:grpSpPr>
          <a:xfrm>
            <a:off x="1692081" y="2446034"/>
            <a:ext cx="3384000" cy="917910"/>
            <a:chOff x="827584" y="2187760"/>
            <a:chExt cx="4176464" cy="547647"/>
          </a:xfrm>
        </p:grpSpPr>
        <p:sp>
          <p:nvSpPr>
            <p:cNvPr id="17" name="Rectangle 16"/>
            <p:cNvSpPr/>
            <p:nvPr/>
          </p:nvSpPr>
          <p:spPr bwMode="auto">
            <a:xfrm>
              <a:off x="827584" y="2187760"/>
              <a:ext cx="4176464" cy="547647"/>
            </a:xfrm>
            <a:prstGeom prst="rect">
              <a:avLst/>
            </a:prstGeom>
            <a:solidFill>
              <a:srgbClr val="97E4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7" name="Group 69"/>
            <p:cNvGrpSpPr/>
            <p:nvPr/>
          </p:nvGrpSpPr>
          <p:grpSpPr>
            <a:xfrm>
              <a:off x="934993" y="2236803"/>
              <a:ext cx="361626" cy="472117"/>
              <a:chOff x="934993" y="1660739"/>
              <a:chExt cx="361626" cy="472117"/>
            </a:xfrm>
          </p:grpSpPr>
          <p:sp>
            <p:nvSpPr>
              <p:cNvPr id="20"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2</a:t>
                </a:r>
                <a:endParaRPr lang="nb-NO" sz="2000" dirty="0">
                  <a:effectLst>
                    <a:outerShdw blurRad="38100" dist="38100" dir="2700000" algn="tl">
                      <a:srgbClr val="000000">
                        <a:alpha val="43137"/>
                      </a:srgbClr>
                    </a:outerShdw>
                  </a:effectLst>
                  <a:ea typeface="ＭＳ Ｐゴシック" pitchFamily="-109" charset="-128"/>
                </a:endParaRPr>
              </a:p>
            </p:txBody>
          </p:sp>
          <p:sp>
            <p:nvSpPr>
              <p:cNvPr id="21" name="Freeform 20"/>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19" name="TextBox 45"/>
            <p:cNvSpPr txBox="1">
              <a:spLocks noChangeArrowheads="1"/>
            </p:cNvSpPr>
            <p:nvPr/>
          </p:nvSpPr>
          <p:spPr bwMode="auto">
            <a:xfrm>
              <a:off x="1446827" y="2333510"/>
              <a:ext cx="3413205" cy="275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smtClean="0">
                  <a:ea typeface="ＭＳ Ｐゴシック" pitchFamily="-109" charset="-128"/>
                </a:rPr>
                <a:t>Speech</a:t>
              </a:r>
              <a:endParaRPr lang="nb-NO" sz="2400" b="1" dirty="0">
                <a:ea typeface="ＭＳ Ｐゴシック" pitchFamily="-109" charset="-128"/>
              </a:endParaRPr>
            </a:p>
          </p:txBody>
        </p:sp>
      </p:grpSp>
      <p:grpSp>
        <p:nvGrpSpPr>
          <p:cNvPr id="12" name="Group 100"/>
          <p:cNvGrpSpPr/>
          <p:nvPr/>
        </p:nvGrpSpPr>
        <p:grpSpPr>
          <a:xfrm>
            <a:off x="1692081" y="3363943"/>
            <a:ext cx="3384000" cy="917910"/>
            <a:chOff x="827584" y="2735406"/>
            <a:chExt cx="4176464" cy="547647"/>
          </a:xfrm>
        </p:grpSpPr>
        <p:sp>
          <p:nvSpPr>
            <p:cNvPr id="23" name="Rectangle 22"/>
            <p:cNvSpPr/>
            <p:nvPr/>
          </p:nvSpPr>
          <p:spPr bwMode="auto">
            <a:xfrm>
              <a:off x="827584" y="2735406"/>
              <a:ext cx="4176464" cy="547647"/>
            </a:xfrm>
            <a:prstGeom prst="rect">
              <a:avLst/>
            </a:prstGeom>
            <a:solidFill>
              <a:srgbClr val="BEE3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16" name="Group 73"/>
            <p:cNvGrpSpPr/>
            <p:nvPr/>
          </p:nvGrpSpPr>
          <p:grpSpPr>
            <a:xfrm>
              <a:off x="934993" y="2740859"/>
              <a:ext cx="361626" cy="472117"/>
              <a:chOff x="934993" y="1660739"/>
              <a:chExt cx="361626" cy="472117"/>
            </a:xfrm>
          </p:grpSpPr>
          <p:sp>
            <p:nvSpPr>
              <p:cNvPr id="26" name="TextBox 25"/>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3</a:t>
                </a:r>
                <a:endParaRPr lang="nb-NO" sz="2000" dirty="0">
                  <a:effectLst>
                    <a:outerShdw blurRad="38100" dist="38100" dir="2700000" algn="tl">
                      <a:srgbClr val="000000">
                        <a:alpha val="43137"/>
                      </a:srgbClr>
                    </a:outerShdw>
                  </a:effectLst>
                  <a:ea typeface="ＭＳ Ｐゴシック" pitchFamily="-109" charset="-128"/>
                </a:endParaRPr>
              </a:p>
            </p:txBody>
          </p:sp>
          <p:sp>
            <p:nvSpPr>
              <p:cNvPr id="27" name="Freeform 26"/>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25" name="TextBox 45"/>
            <p:cNvSpPr txBox="1">
              <a:spLocks noChangeArrowheads="1"/>
            </p:cNvSpPr>
            <p:nvPr/>
          </p:nvSpPr>
          <p:spPr bwMode="auto">
            <a:xfrm>
              <a:off x="1403648" y="2892011"/>
              <a:ext cx="3557221" cy="275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smtClean="0">
                  <a:ea typeface="ＭＳ Ｐゴシック" pitchFamily="-109" charset="-128"/>
                </a:rPr>
                <a:t>Eye contact</a:t>
              </a:r>
              <a:endParaRPr lang="nb-NO" sz="2400" b="1" dirty="0">
                <a:ea typeface="ＭＳ Ｐゴシック" pitchFamily="-109" charset="-128"/>
              </a:endParaRPr>
            </a:p>
          </p:txBody>
        </p:sp>
      </p:grpSp>
      <p:grpSp>
        <p:nvGrpSpPr>
          <p:cNvPr id="18" name="Group 101"/>
          <p:cNvGrpSpPr/>
          <p:nvPr/>
        </p:nvGrpSpPr>
        <p:grpSpPr>
          <a:xfrm>
            <a:off x="1692081" y="4281853"/>
            <a:ext cx="3384000" cy="917910"/>
            <a:chOff x="827584" y="3283053"/>
            <a:chExt cx="4176464" cy="547647"/>
          </a:xfrm>
        </p:grpSpPr>
        <p:sp>
          <p:nvSpPr>
            <p:cNvPr id="29" name="Rectangle 28"/>
            <p:cNvSpPr/>
            <p:nvPr/>
          </p:nvSpPr>
          <p:spPr bwMode="auto">
            <a:xfrm>
              <a:off x="827584" y="3283053"/>
              <a:ext cx="4176464" cy="547647"/>
            </a:xfrm>
            <a:prstGeom prst="rect">
              <a:avLst/>
            </a:prstGeom>
            <a:solidFill>
              <a:srgbClr val="FFA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22" name="Group 77"/>
            <p:cNvGrpSpPr/>
            <p:nvPr/>
          </p:nvGrpSpPr>
          <p:grpSpPr>
            <a:xfrm>
              <a:off x="934993" y="3316923"/>
              <a:ext cx="361626" cy="472117"/>
              <a:chOff x="934993" y="1660739"/>
              <a:chExt cx="361626" cy="472117"/>
            </a:xfrm>
          </p:grpSpPr>
          <p:sp>
            <p:nvSpPr>
              <p:cNvPr id="32"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4</a:t>
                </a:r>
                <a:endParaRPr lang="nb-NO" sz="2000" dirty="0">
                  <a:effectLst>
                    <a:outerShdw blurRad="38100" dist="38100" dir="2700000" algn="tl">
                      <a:srgbClr val="000000">
                        <a:alpha val="43137"/>
                      </a:srgbClr>
                    </a:outerShdw>
                  </a:effectLst>
                  <a:ea typeface="ＭＳ Ｐゴシック" pitchFamily="-109" charset="-128"/>
                </a:endParaRPr>
              </a:p>
            </p:txBody>
          </p:sp>
          <p:sp>
            <p:nvSpPr>
              <p:cNvPr id="33" name="Freeform 32"/>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31" name="TextBox 45"/>
            <p:cNvSpPr txBox="1">
              <a:spLocks noChangeArrowheads="1"/>
            </p:cNvSpPr>
            <p:nvPr/>
          </p:nvSpPr>
          <p:spPr bwMode="auto">
            <a:xfrm>
              <a:off x="1446827" y="3450513"/>
              <a:ext cx="3413205" cy="275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smtClean="0">
                  <a:ea typeface="ＭＳ Ｐゴシック" pitchFamily="-109" charset="-128"/>
                </a:rPr>
                <a:t>Tone of voice</a:t>
              </a:r>
              <a:endParaRPr lang="nb-NO" sz="2400" b="1" dirty="0">
                <a:ea typeface="ＭＳ Ｐゴシック" pitchFamily="-109" charset="-128"/>
              </a:endParaRPr>
            </a:p>
          </p:txBody>
        </p:sp>
      </p:grpSp>
      <p:grpSp>
        <p:nvGrpSpPr>
          <p:cNvPr id="24" name="Group 102"/>
          <p:cNvGrpSpPr/>
          <p:nvPr/>
        </p:nvGrpSpPr>
        <p:grpSpPr>
          <a:xfrm>
            <a:off x="1692081" y="5199764"/>
            <a:ext cx="3384000" cy="917910"/>
            <a:chOff x="827584" y="3830700"/>
            <a:chExt cx="4176464" cy="547647"/>
          </a:xfrm>
        </p:grpSpPr>
        <p:sp>
          <p:nvSpPr>
            <p:cNvPr id="35" name="Rectangle 34"/>
            <p:cNvSpPr/>
            <p:nvPr/>
          </p:nvSpPr>
          <p:spPr bwMode="auto">
            <a:xfrm>
              <a:off x="827584" y="3830700"/>
              <a:ext cx="4176464" cy="547647"/>
            </a:xfrm>
            <a:prstGeom prst="rect">
              <a:avLst/>
            </a:prstGeom>
            <a:solidFill>
              <a:srgbClr val="FFDC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28" name="Group 81"/>
            <p:cNvGrpSpPr/>
            <p:nvPr/>
          </p:nvGrpSpPr>
          <p:grpSpPr>
            <a:xfrm>
              <a:off x="934993" y="3861048"/>
              <a:ext cx="361626" cy="472117"/>
              <a:chOff x="934993" y="1660739"/>
              <a:chExt cx="361626" cy="472117"/>
            </a:xfrm>
          </p:grpSpPr>
          <p:sp>
            <p:nvSpPr>
              <p:cNvPr id="38"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5</a:t>
                </a:r>
                <a:endParaRPr lang="nb-NO" sz="2000" dirty="0">
                  <a:effectLst>
                    <a:outerShdw blurRad="38100" dist="38100" dir="2700000" algn="tl">
                      <a:srgbClr val="000000">
                        <a:alpha val="43137"/>
                      </a:srgbClr>
                    </a:outerShdw>
                  </a:effectLst>
                  <a:ea typeface="ＭＳ Ｐゴシック" pitchFamily="-109" charset="-128"/>
                </a:endParaRPr>
              </a:p>
            </p:txBody>
          </p:sp>
          <p:sp>
            <p:nvSpPr>
              <p:cNvPr id="39" name="Freeform 38"/>
              <p:cNvSpPr/>
              <p:nvPr/>
            </p:nvSpPr>
            <p:spPr bwMode="auto">
              <a:xfrm>
                <a:off x="934993" y="1660739"/>
                <a:ext cx="361626" cy="343655"/>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37" name="TextBox 45"/>
            <p:cNvSpPr txBox="1">
              <a:spLocks noChangeArrowheads="1"/>
            </p:cNvSpPr>
            <p:nvPr/>
          </p:nvSpPr>
          <p:spPr bwMode="auto">
            <a:xfrm>
              <a:off x="1446827" y="3848264"/>
              <a:ext cx="3413205" cy="495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smtClean="0">
                  <a:ea typeface="ＭＳ Ｐゴシック" pitchFamily="-109" charset="-128"/>
                </a:rPr>
                <a:t>Gestures with hands and arms</a:t>
              </a:r>
              <a:endParaRPr lang="nb-NO" sz="2400" b="1" dirty="0">
                <a:ea typeface="ＭＳ Ｐゴシック" pitchFamily="-109" charset="-128"/>
              </a:endParaRPr>
            </a:p>
          </p:txBody>
        </p:sp>
      </p:grpSp>
      <p:sp>
        <p:nvSpPr>
          <p:cNvPr id="40" name="TextBox 39"/>
          <p:cNvSpPr txBox="1"/>
          <p:nvPr/>
        </p:nvSpPr>
        <p:spPr>
          <a:xfrm>
            <a:off x="827584" y="6341258"/>
            <a:ext cx="7992888" cy="400110"/>
          </a:xfrm>
          <a:prstGeom prst="rect">
            <a:avLst/>
          </a:prstGeom>
          <a:noFill/>
        </p:spPr>
        <p:txBody>
          <a:bodyPr wrap="square" rtlCol="0">
            <a:spAutoFit/>
          </a:bodyPr>
          <a:lstStyle/>
          <a:p>
            <a:r>
              <a:rPr lang="en-IN" sz="2000" dirty="0" smtClean="0"/>
              <a:t>Let us look at each in detail.</a:t>
            </a:r>
          </a:p>
        </p:txBody>
      </p:sp>
      <p:sp>
        <p:nvSpPr>
          <p:cNvPr id="41" name="TextBox 40"/>
          <p:cNvSpPr txBox="1"/>
          <p:nvPr/>
        </p:nvSpPr>
        <p:spPr>
          <a:xfrm>
            <a:off x="683568" y="908720"/>
            <a:ext cx="8208912" cy="707886"/>
          </a:xfrm>
          <a:prstGeom prst="rect">
            <a:avLst/>
          </a:prstGeom>
          <a:noFill/>
        </p:spPr>
        <p:txBody>
          <a:bodyPr wrap="square" rtlCol="0">
            <a:spAutoFit/>
          </a:bodyPr>
          <a:lstStyle/>
          <a:p>
            <a:r>
              <a:rPr lang="en-IN" sz="2000" dirty="0" smtClean="0"/>
              <a:t>Some of the common signs of body language that display etiquette and are of a confident person are: </a:t>
            </a:r>
          </a:p>
        </p:txBody>
      </p:sp>
      <p:grpSp>
        <p:nvGrpSpPr>
          <p:cNvPr id="30" name="Group 98"/>
          <p:cNvGrpSpPr/>
          <p:nvPr/>
        </p:nvGrpSpPr>
        <p:grpSpPr>
          <a:xfrm>
            <a:off x="1691680" y="2440633"/>
            <a:ext cx="4608512" cy="907687"/>
            <a:chOff x="827584" y="1657217"/>
            <a:chExt cx="4176464" cy="547647"/>
          </a:xfrm>
        </p:grpSpPr>
        <p:sp>
          <p:nvSpPr>
            <p:cNvPr id="43" name="Pentagon 42"/>
            <p:cNvSpPr/>
            <p:nvPr/>
          </p:nvSpPr>
          <p:spPr bwMode="auto">
            <a:xfrm>
              <a:off x="827584" y="1657217"/>
              <a:ext cx="4176464" cy="547647"/>
            </a:xfrm>
            <a:prstGeom prst="homePlat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grpSp>
          <p:nvGrpSpPr>
            <p:cNvPr id="34" name="Group 68"/>
            <p:cNvGrpSpPr/>
            <p:nvPr/>
          </p:nvGrpSpPr>
          <p:grpSpPr>
            <a:xfrm>
              <a:off x="934993" y="1660739"/>
              <a:ext cx="361626" cy="347526"/>
              <a:chOff x="934993" y="1660739"/>
              <a:chExt cx="361626" cy="347526"/>
            </a:xfrm>
          </p:grpSpPr>
          <p:sp>
            <p:nvSpPr>
              <p:cNvPr id="46" name="TextBox 26"/>
              <p:cNvSpPr txBox="1">
                <a:spLocks noChangeArrowheads="1"/>
              </p:cNvSpPr>
              <p:nvPr/>
            </p:nvSpPr>
            <p:spPr bwMode="auto">
              <a:xfrm>
                <a:off x="971600" y="1732746"/>
                <a:ext cx="301355" cy="241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smtClean="0">
                    <a:effectLst>
                      <a:outerShdw blurRad="38100" dist="38100" dir="2700000" algn="tl">
                        <a:srgbClr val="000000">
                          <a:alpha val="43137"/>
                        </a:srgbClr>
                      </a:outerShdw>
                    </a:effectLst>
                    <a:ea typeface="ＭＳ Ｐゴシック" pitchFamily="-109" charset="-128"/>
                  </a:rPr>
                  <a:t>2</a:t>
                </a:r>
                <a:endParaRPr lang="nb-NO" sz="2000" dirty="0">
                  <a:effectLst>
                    <a:outerShdw blurRad="38100" dist="38100" dir="2700000" algn="tl">
                      <a:srgbClr val="000000">
                        <a:alpha val="43137"/>
                      </a:srgbClr>
                    </a:outerShdw>
                  </a:effectLst>
                  <a:ea typeface="ＭＳ Ｐゴシック" pitchFamily="-109" charset="-128"/>
                </a:endParaRPr>
              </a:p>
            </p:txBody>
          </p:sp>
          <p:sp>
            <p:nvSpPr>
              <p:cNvPr id="47" name="Freeform 46"/>
              <p:cNvSpPr/>
              <p:nvPr/>
            </p:nvSpPr>
            <p:spPr bwMode="auto">
              <a:xfrm>
                <a:off x="934993" y="1660739"/>
                <a:ext cx="361626" cy="347526"/>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US" dirty="0">
                  <a:ea typeface="ＭＳ Ｐゴシック" pitchFamily="-105" charset="-128"/>
                </a:endParaRPr>
              </a:p>
            </p:txBody>
          </p:sp>
        </p:grpSp>
        <p:sp>
          <p:nvSpPr>
            <p:cNvPr id="45" name="TextBox 45"/>
            <p:cNvSpPr txBox="1">
              <a:spLocks noChangeArrowheads="1"/>
            </p:cNvSpPr>
            <p:nvPr/>
          </p:nvSpPr>
          <p:spPr bwMode="auto">
            <a:xfrm>
              <a:off x="1446828" y="1792087"/>
              <a:ext cx="3413204" cy="27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400" b="1" dirty="0" smtClean="0">
                  <a:ea typeface="ＭＳ Ｐゴシック" pitchFamily="-109" charset="-128"/>
                </a:rPr>
                <a:t>Speech</a:t>
              </a:r>
              <a:endParaRPr lang="nb-NO" sz="2400" b="1" dirty="0">
                <a:ea typeface="ＭＳ Ｐゴシック" pitchFamily="-109" charset="-128"/>
              </a:endParaRPr>
            </a:p>
          </p:txBody>
        </p:sp>
      </p:grpSp>
      <p:sp>
        <p:nvSpPr>
          <p:cNvPr id="48" name="TextBox 47"/>
          <p:cNvSpPr txBox="1"/>
          <p:nvPr/>
        </p:nvSpPr>
        <p:spPr>
          <a:xfrm>
            <a:off x="5292080" y="3473713"/>
            <a:ext cx="3024336" cy="2462213"/>
          </a:xfrm>
          <a:prstGeom prst="rect">
            <a:avLst/>
          </a:prstGeom>
          <a:noFill/>
        </p:spPr>
        <p:txBody>
          <a:bodyPr wrap="square" rtlCol="0">
            <a:spAutoFit/>
          </a:bodyPr>
          <a:lstStyle/>
          <a:p>
            <a:pPr marL="457200" indent="-457200">
              <a:buFont typeface="Arial" pitchFamily="34" charset="0"/>
              <a:buChar char="•"/>
            </a:pPr>
            <a:r>
              <a:rPr lang="en-IN" sz="2200" dirty="0" smtClean="0"/>
              <a:t>Speech:</a:t>
            </a:r>
          </a:p>
          <a:p>
            <a:pPr marL="914400" lvl="1" indent="-457200">
              <a:buFont typeface="Courier New" pitchFamily="49" charset="0"/>
              <a:buChar char="o"/>
            </a:pPr>
            <a:r>
              <a:rPr lang="en-IN" sz="2200" dirty="0" smtClean="0"/>
              <a:t>Person should speak in a slow and clear manner to show politeness and manners.</a:t>
            </a:r>
            <a:endParaRPr lang="en-IN" sz="2200" dirty="0"/>
          </a:p>
        </p:txBody>
      </p:sp>
      <p:pic>
        <p:nvPicPr>
          <p:cNvPr id="49" name="Picture 48"/>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802082_l.jpg"/>
          <p:cNvPicPr>
            <a:picLocks noChangeAspect="1"/>
          </p:cNvPicPr>
          <p:nvPr/>
        </p:nvPicPr>
        <p:blipFill>
          <a:blip r:embed="rId4" cstate="email">
            <a:lum bright="30000" contrast="-30000"/>
          </a:blip>
          <a:stretch>
            <a:fillRect/>
          </a:stretch>
        </p:blipFill>
        <p:spPr>
          <a:xfrm>
            <a:off x="1" y="862168"/>
            <a:ext cx="9144000" cy="6012000"/>
          </a:xfrm>
          <a:prstGeom prst="rect">
            <a:avLst/>
          </a:prstGeom>
        </p:spPr>
      </p:pic>
      <p:sp>
        <p:nvSpPr>
          <p:cNvPr id="7" name="Rounded Rectangle 6"/>
          <p:cNvSpPr/>
          <p:nvPr/>
        </p:nvSpPr>
        <p:spPr>
          <a:xfrm>
            <a:off x="251520" y="4293096"/>
            <a:ext cx="7236088" cy="2340232"/>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A handshake is an important part of everyday professional life and corporate etiquette. You meet many people in your professional environment and a ‘handshake’ can help form the crucial ‘first impression’ on each new person that you meet and show your manners and courtesy. There are various types of handshakes and each may indicate a different impression of the person making the handshake. </a:t>
            </a:r>
          </a:p>
        </p:txBody>
      </p:sp>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5"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Corporate Etiquette and Handshake</a:t>
              </a:r>
              <a:endParaRPr lang="en-IN" sz="3200" dirty="0"/>
            </a:p>
          </p:txBody>
        </p:sp>
      </p:grpSp>
      <p:pic>
        <p:nvPicPr>
          <p:cNvPr id="11" name="Picture 10"/>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7853699_l.jpg"/>
          <p:cNvPicPr>
            <a:picLocks noChangeAspect="1"/>
          </p:cNvPicPr>
          <p:nvPr/>
        </p:nvPicPr>
        <p:blipFill>
          <a:blip r:embed="rId4" cstate="email"/>
          <a:stretch>
            <a:fillRect/>
          </a:stretch>
        </p:blipFill>
        <p:spPr>
          <a:xfrm>
            <a:off x="0" y="943891"/>
            <a:ext cx="7884368" cy="5914109"/>
          </a:xfrm>
          <a:prstGeom prst="rect">
            <a:avLst/>
          </a:prstGeom>
        </p:spPr>
      </p:pic>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5"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Real Life Example</a:t>
              </a:r>
              <a:endParaRPr lang="en-IN" sz="3200" dirty="0"/>
            </a:p>
          </p:txBody>
        </p:sp>
      </p:grpSp>
      <p:sp>
        <p:nvSpPr>
          <p:cNvPr id="11" name="Rectangle 10"/>
          <p:cNvSpPr/>
          <p:nvPr/>
        </p:nvSpPr>
        <p:spPr>
          <a:xfrm>
            <a:off x="5436096" y="1484784"/>
            <a:ext cx="3456384" cy="3096344"/>
          </a:xfrm>
          <a:prstGeom prst="rect">
            <a:avLst/>
          </a:prstGeom>
          <a:solidFill>
            <a:schemeClr val="accent4">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Nick is not sure what he should wear to work on a Tuesday. </a:t>
            </a:r>
          </a:p>
          <a:p>
            <a:pPr algn="ctr"/>
            <a:endParaRPr lang="en-IN" sz="2000" b="1" dirty="0" smtClean="0">
              <a:solidFill>
                <a:schemeClr val="tx1"/>
              </a:solidFill>
            </a:endParaRPr>
          </a:p>
          <a:p>
            <a:pPr algn="ctr"/>
            <a:r>
              <a:rPr lang="en-IN" sz="2000" b="1" dirty="0" smtClean="0">
                <a:solidFill>
                  <a:schemeClr val="tx1"/>
                </a:solidFill>
              </a:rPr>
              <a:t>Yale Software Inc. follows a formal dress code from Mondays to Thursdays and a casual dress code on Fridays.</a:t>
            </a:r>
            <a:endParaRPr lang="en-IN" sz="2000" b="1" dirty="0">
              <a:solidFill>
                <a:schemeClr val="tx1"/>
              </a:solidFill>
            </a:endParaRPr>
          </a:p>
        </p:txBody>
      </p:sp>
      <p:pic>
        <p:nvPicPr>
          <p:cNvPr id="12" name="Picture 11"/>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Real Life Example</a:t>
              </a:r>
              <a:endParaRPr lang="en-IN" sz="3200" dirty="0"/>
            </a:p>
          </p:txBody>
        </p:sp>
      </p:grpSp>
      <p:pic>
        <p:nvPicPr>
          <p:cNvPr id="2052" name="Picture 4">
            <a:hlinkClick r:id="rId5" action="ppaction://hlinksldjump"/>
          </p:cNvPr>
          <p:cNvPicPr>
            <a:picLocks noChangeAspect="1" noChangeArrowheads="1"/>
          </p:cNvPicPr>
          <p:nvPr/>
        </p:nvPicPr>
        <p:blipFill>
          <a:blip r:embed="rId6" cstate="print"/>
          <a:srcRect/>
          <a:stretch>
            <a:fillRect/>
          </a:stretch>
        </p:blipFill>
        <p:spPr bwMode="auto">
          <a:xfrm>
            <a:off x="1" y="1988840"/>
            <a:ext cx="2322667" cy="4824000"/>
          </a:xfrm>
          <a:prstGeom prst="rect">
            <a:avLst/>
          </a:prstGeom>
          <a:noFill/>
          <a:ln w="9525">
            <a:noFill/>
            <a:miter lim="800000"/>
            <a:headEnd/>
            <a:tailEnd/>
          </a:ln>
        </p:spPr>
      </p:pic>
      <p:pic>
        <p:nvPicPr>
          <p:cNvPr id="2053" name="Picture 5">
            <a:hlinkClick r:id="rId5" action="ppaction://hlinksldjump"/>
          </p:cNvPr>
          <p:cNvPicPr>
            <a:picLocks noChangeAspect="1" noChangeArrowheads="1"/>
          </p:cNvPicPr>
          <p:nvPr/>
        </p:nvPicPr>
        <p:blipFill>
          <a:blip r:embed="rId7" cstate="print"/>
          <a:srcRect/>
          <a:stretch>
            <a:fillRect/>
          </a:stretch>
        </p:blipFill>
        <p:spPr bwMode="auto">
          <a:xfrm>
            <a:off x="3059832" y="2021413"/>
            <a:ext cx="2448272" cy="4836587"/>
          </a:xfrm>
          <a:prstGeom prst="rect">
            <a:avLst/>
          </a:prstGeom>
          <a:noFill/>
          <a:ln w="9525">
            <a:noFill/>
            <a:miter lim="800000"/>
            <a:headEnd/>
            <a:tailEnd/>
          </a:ln>
        </p:spPr>
      </p:pic>
      <p:pic>
        <p:nvPicPr>
          <p:cNvPr id="2054" name="Picture 6">
            <a:hlinkClick r:id="rId8" action="ppaction://hlinksldjump"/>
          </p:cNvPr>
          <p:cNvPicPr>
            <a:picLocks noChangeAspect="1" noChangeArrowheads="1"/>
          </p:cNvPicPr>
          <p:nvPr/>
        </p:nvPicPr>
        <p:blipFill>
          <a:blip r:embed="rId9" cstate="print"/>
          <a:srcRect/>
          <a:stretch>
            <a:fillRect/>
          </a:stretch>
        </p:blipFill>
        <p:spPr bwMode="auto">
          <a:xfrm>
            <a:off x="6156176" y="2053537"/>
            <a:ext cx="2808312" cy="4804464"/>
          </a:xfrm>
          <a:prstGeom prst="rect">
            <a:avLst/>
          </a:prstGeom>
          <a:noFill/>
          <a:ln w="9525">
            <a:noFill/>
            <a:miter lim="800000"/>
            <a:headEnd/>
            <a:tailEnd/>
          </a:ln>
        </p:spPr>
      </p:pic>
      <p:sp>
        <p:nvSpPr>
          <p:cNvPr id="6" name="Rectangle 5"/>
          <p:cNvSpPr/>
          <p:nvPr/>
        </p:nvSpPr>
        <p:spPr>
          <a:xfrm>
            <a:off x="0" y="980728"/>
            <a:ext cx="9144000" cy="1044000"/>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rPr>
              <a:t>Can you help Nick choose the best suited clothes to wear keeping in norms of ‘Corporate Etiquette’? </a:t>
            </a:r>
          </a:p>
          <a:p>
            <a:pPr marL="457200" indent="-457200">
              <a:buFont typeface="Arial" pitchFamily="34" charset="0"/>
              <a:buChar char="•"/>
            </a:pPr>
            <a:r>
              <a:rPr lang="en-IN" sz="2000" b="1" dirty="0" smtClean="0">
                <a:solidFill>
                  <a:schemeClr val="tx1"/>
                </a:solidFill>
              </a:rPr>
              <a:t>Click on a radio button to choose the right option.</a:t>
            </a:r>
            <a:endParaRPr lang="en-IN" sz="2000" b="1" dirty="0">
              <a:solidFill>
                <a:schemeClr val="tx1"/>
              </a:solidFill>
            </a:endParaRPr>
          </a:p>
        </p:txBody>
      </p:sp>
      <p:pic>
        <p:nvPicPr>
          <p:cNvPr id="11" name="Picture 10"/>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275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par>
                          <p:cTn id="12" fill="hold">
                            <p:stCondLst>
                              <p:cond delay="3750"/>
                            </p:stCondLst>
                            <p:childTnLst>
                              <p:par>
                                <p:cTn id="13" presetID="10" presetClass="entr" presetSubtype="0" fill="hold" nodeType="after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500"/>
                                        <p:tgtEl>
                                          <p:spTgt spid="2053"/>
                                        </p:tgtEl>
                                      </p:cBhvr>
                                    </p:animEffect>
                                  </p:childTnLst>
                                </p:cTn>
                              </p:par>
                            </p:childTnLst>
                          </p:cTn>
                        </p:par>
                        <p:par>
                          <p:cTn id="16" fill="hold">
                            <p:stCondLst>
                              <p:cond delay="4250"/>
                            </p:stCondLst>
                            <p:childTnLst>
                              <p:par>
                                <p:cTn id="17" presetID="10" presetClass="entr" presetSubtype="0" fill="hold" nodeType="after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sp>
        <p:nvSpPr>
          <p:cNvPr id="7" name="TextBox 6"/>
          <p:cNvSpPr txBox="1"/>
          <p:nvPr/>
        </p:nvSpPr>
        <p:spPr>
          <a:xfrm>
            <a:off x="3275856" y="3602047"/>
            <a:ext cx="5616624" cy="3139321"/>
          </a:xfrm>
          <a:prstGeom prst="rect">
            <a:avLst/>
          </a:prstGeom>
          <a:noFill/>
        </p:spPr>
        <p:txBody>
          <a:bodyPr wrap="square" rtlCol="0">
            <a:spAutoFit/>
          </a:bodyPr>
          <a:lstStyle/>
          <a:p>
            <a:r>
              <a:rPr lang="en-IN" sz="2200" b="1" dirty="0" smtClean="0"/>
              <a:t>Kevin Eastwood has been recently promoted as a Project Manager in Watson Inc.   </a:t>
            </a:r>
            <a:br>
              <a:rPr lang="en-IN" sz="2200" b="1" dirty="0" smtClean="0"/>
            </a:br>
            <a:r>
              <a:rPr lang="en-IN" sz="2200" b="1" dirty="0" smtClean="0"/>
              <a:t>Watson Inc. is a leading provider of packaging material and logistics services to several clients across the globe. </a:t>
            </a:r>
          </a:p>
          <a:p>
            <a:endParaRPr lang="en-IN" sz="2200" b="1" dirty="0" smtClean="0"/>
          </a:p>
          <a:p>
            <a:r>
              <a:rPr lang="en-IN" sz="2200" b="1" dirty="0" smtClean="0"/>
              <a:t>Kevin is really excited by his promotion and hopes to handle his first project as a Project Manager.</a:t>
            </a:r>
            <a:endParaRPr lang="en-IN" sz="2200" b="1" dirty="0"/>
          </a:p>
        </p:txBody>
      </p:sp>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1161660" y="2060848"/>
            <a:ext cx="5445628" cy="4608512"/>
          </a:xfrm>
          <a:prstGeom prst="ellipse">
            <a:avLst/>
          </a:prstGeom>
        </p:spPr>
      </p:pic>
      <p:pic>
        <p:nvPicPr>
          <p:cNvPr id="13" name="Picture 12" descr="14808463_l.jpg"/>
          <p:cNvPicPr>
            <a:picLocks noChangeAspect="1"/>
          </p:cNvPicPr>
          <p:nvPr/>
        </p:nvPicPr>
        <p:blipFill>
          <a:blip r:embed="rId7" cstate="email"/>
          <a:stretch>
            <a:fillRect/>
          </a:stretch>
        </p:blipFill>
        <p:spPr>
          <a:xfrm>
            <a:off x="3456384" y="1196752"/>
            <a:ext cx="5436096" cy="2376264"/>
          </a:xfrm>
          <a:prstGeom prst="cloudCallout">
            <a:avLst>
              <a:gd name="adj1" fmla="val -64007"/>
              <a:gd name="adj2" fmla="val 37488"/>
            </a:avLst>
          </a:prstGeom>
          <a:ln w="38100">
            <a:solidFill>
              <a:schemeClr val="accent2"/>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lide(fromBottom)">
                                      <p:cBhvr>
                                        <p:cTn id="13" dur="500"/>
                                        <p:tgtEl>
                                          <p:spTgt spid="11"/>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Right)">
                                      <p:cBhvr>
                                        <p:cTn id="17" dur="500"/>
                                        <p:tgtEl>
                                          <p:spTgt spid="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Real Life Example</a:t>
              </a:r>
              <a:endParaRPr lang="en-IN" sz="3200" dirty="0"/>
            </a:p>
          </p:txBody>
        </p:sp>
      </p:grpSp>
      <p:pic>
        <p:nvPicPr>
          <p:cNvPr id="7" name="Picture 6" descr="14282672_l.jpg"/>
          <p:cNvPicPr>
            <a:picLocks noChangeAspect="1"/>
          </p:cNvPicPr>
          <p:nvPr/>
        </p:nvPicPr>
        <p:blipFill>
          <a:blip r:embed="rId5" cstate="email">
            <a:clrChange>
              <a:clrFrom>
                <a:srgbClr val="D6D7D9"/>
              </a:clrFrom>
              <a:clrTo>
                <a:srgbClr val="D6D7D9">
                  <a:alpha val="0"/>
                </a:srgbClr>
              </a:clrTo>
            </a:clrChange>
          </a:blip>
          <a:srcRect/>
          <a:stretch>
            <a:fillRect/>
          </a:stretch>
        </p:blipFill>
        <p:spPr>
          <a:xfrm>
            <a:off x="0" y="908720"/>
            <a:ext cx="1619672" cy="5949280"/>
          </a:xfrm>
          <a:prstGeom prst="rect">
            <a:avLst/>
          </a:prstGeom>
        </p:spPr>
      </p:pic>
      <p:pic>
        <p:nvPicPr>
          <p:cNvPr id="11" name="Picture 10" descr="8840710_l.jpg"/>
          <p:cNvPicPr>
            <a:picLocks noChangeAspect="1"/>
          </p:cNvPicPr>
          <p:nvPr/>
        </p:nvPicPr>
        <p:blipFill>
          <a:blip r:embed="rId6" cstate="email"/>
          <a:srcRect/>
          <a:stretch>
            <a:fillRect/>
          </a:stretch>
        </p:blipFill>
        <p:spPr>
          <a:xfrm>
            <a:off x="2411761" y="980728"/>
            <a:ext cx="4752528" cy="1989865"/>
          </a:xfrm>
          <a:prstGeom prst="rect">
            <a:avLst/>
          </a:prstGeom>
        </p:spPr>
      </p:pic>
      <p:sp>
        <p:nvSpPr>
          <p:cNvPr id="12" name="TextBox 11"/>
          <p:cNvSpPr txBox="1"/>
          <p:nvPr/>
        </p:nvSpPr>
        <p:spPr>
          <a:xfrm>
            <a:off x="1331640" y="3068960"/>
            <a:ext cx="7632848" cy="461665"/>
          </a:xfrm>
          <a:prstGeom prst="rect">
            <a:avLst/>
          </a:prstGeom>
          <a:noFill/>
        </p:spPr>
        <p:txBody>
          <a:bodyPr wrap="square" rtlCol="0">
            <a:spAutoFit/>
          </a:bodyPr>
          <a:lstStyle/>
          <a:p>
            <a:r>
              <a:rPr lang="en-IN" sz="2400" dirty="0" smtClean="0"/>
              <a:t>Good! That’s Right! </a:t>
            </a:r>
          </a:p>
        </p:txBody>
      </p:sp>
      <p:pic>
        <p:nvPicPr>
          <p:cNvPr id="15" name="Picture 6"/>
          <p:cNvPicPr>
            <a:picLocks noChangeAspect="1" noChangeArrowheads="1"/>
          </p:cNvPicPr>
          <p:nvPr/>
        </p:nvPicPr>
        <p:blipFill>
          <a:blip r:embed="rId7" cstate="print"/>
          <a:srcRect/>
          <a:stretch>
            <a:fillRect/>
          </a:stretch>
        </p:blipFill>
        <p:spPr bwMode="auto">
          <a:xfrm>
            <a:off x="6660232" y="2053536"/>
            <a:ext cx="2304256" cy="4804464"/>
          </a:xfrm>
          <a:prstGeom prst="rect">
            <a:avLst/>
          </a:prstGeom>
          <a:noFill/>
          <a:ln w="9525">
            <a:noFill/>
            <a:miter lim="800000"/>
            <a:headEnd/>
            <a:tailEnd/>
          </a:ln>
        </p:spPr>
      </p:pic>
      <p:sp>
        <p:nvSpPr>
          <p:cNvPr id="6" name="Pentagon 5">
            <a:hlinkClick r:id="" action="ppaction://noaction"/>
          </p:cNvPr>
          <p:cNvSpPr/>
          <p:nvPr/>
        </p:nvSpPr>
        <p:spPr>
          <a:xfrm>
            <a:off x="1115616" y="6021288"/>
            <a:ext cx="1835696" cy="576000"/>
          </a:xfrm>
          <a:prstGeom prst="homePlat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NEXT</a:t>
            </a:r>
            <a:endParaRPr lang="en-IN" sz="2800" b="1" dirty="0"/>
          </a:p>
        </p:txBody>
      </p:sp>
      <p:sp>
        <p:nvSpPr>
          <p:cNvPr id="13" name="Rounded Rectangular Callout 12"/>
          <p:cNvSpPr/>
          <p:nvPr/>
        </p:nvSpPr>
        <p:spPr>
          <a:xfrm>
            <a:off x="1619672" y="4725144"/>
            <a:ext cx="2160064" cy="1044000"/>
          </a:xfrm>
          <a:prstGeom prst="wedgeRoundRectCallout">
            <a:avLst>
              <a:gd name="adj1" fmla="val -128"/>
              <a:gd name="adj2" fmla="val 86245"/>
              <a:gd name="adj3" fmla="val 16667"/>
            </a:avLst>
          </a:prstGeom>
          <a:solidFill>
            <a:srgbClr val="FF99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Click on the ‘Next’ button to continue</a:t>
            </a:r>
            <a:endParaRPr lang="en-IN" b="1" dirty="0">
              <a:solidFill>
                <a:schemeClr val="tx1"/>
              </a:solidFill>
            </a:endParaRPr>
          </a:p>
        </p:txBody>
      </p:sp>
      <p:pic>
        <p:nvPicPr>
          <p:cNvPr id="14" name="Picture 1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000"/>
                            </p:stCondLst>
                            <p:childTnLst>
                              <p:par>
                                <p:cTn id="25" presetID="26" presetClass="emph" presetSubtype="0" fill="hold" grpId="1"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6" grpId="1"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Real Life Example</a:t>
              </a:r>
              <a:endParaRPr lang="en-IN" sz="3200" dirty="0"/>
            </a:p>
          </p:txBody>
        </p:sp>
      </p:grpSp>
      <p:pic>
        <p:nvPicPr>
          <p:cNvPr id="7" name="Picture 6" descr="8840710_l.jpg"/>
          <p:cNvPicPr>
            <a:picLocks noChangeAspect="1"/>
          </p:cNvPicPr>
          <p:nvPr/>
        </p:nvPicPr>
        <p:blipFill>
          <a:blip r:embed="rId5" cstate="email"/>
          <a:srcRect/>
          <a:stretch>
            <a:fillRect/>
          </a:stretch>
        </p:blipFill>
        <p:spPr>
          <a:xfrm>
            <a:off x="2411760" y="1038864"/>
            <a:ext cx="4824536" cy="1958088"/>
          </a:xfrm>
          <a:prstGeom prst="rect">
            <a:avLst/>
          </a:prstGeom>
        </p:spPr>
      </p:pic>
      <p:pic>
        <p:nvPicPr>
          <p:cNvPr id="11" name="Picture 10" descr="14282672_l.jpg"/>
          <p:cNvPicPr>
            <a:picLocks noChangeAspect="1"/>
          </p:cNvPicPr>
          <p:nvPr/>
        </p:nvPicPr>
        <p:blipFill>
          <a:blip r:embed="rId6" cstate="email">
            <a:clrChange>
              <a:clrFrom>
                <a:srgbClr val="DCDDDF"/>
              </a:clrFrom>
              <a:clrTo>
                <a:srgbClr val="DCDDDF">
                  <a:alpha val="0"/>
                </a:srgbClr>
              </a:clrTo>
            </a:clrChange>
          </a:blip>
          <a:srcRect/>
          <a:stretch>
            <a:fillRect/>
          </a:stretch>
        </p:blipFill>
        <p:spPr>
          <a:xfrm>
            <a:off x="0" y="908720"/>
            <a:ext cx="1368152" cy="5949280"/>
          </a:xfrm>
          <a:prstGeom prst="rect">
            <a:avLst/>
          </a:prstGeom>
        </p:spPr>
      </p:pic>
      <p:sp>
        <p:nvSpPr>
          <p:cNvPr id="12" name="TextBox 11"/>
          <p:cNvSpPr txBox="1"/>
          <p:nvPr/>
        </p:nvSpPr>
        <p:spPr>
          <a:xfrm>
            <a:off x="1331640" y="3068960"/>
            <a:ext cx="7632848" cy="830997"/>
          </a:xfrm>
          <a:prstGeom prst="rect">
            <a:avLst/>
          </a:prstGeom>
          <a:noFill/>
        </p:spPr>
        <p:txBody>
          <a:bodyPr wrap="square" rtlCol="0">
            <a:spAutoFit/>
          </a:bodyPr>
          <a:lstStyle/>
          <a:p>
            <a:r>
              <a:rPr lang="en-IN" sz="2400" dirty="0" smtClean="0"/>
              <a:t>That’s not quite right! </a:t>
            </a:r>
          </a:p>
          <a:p>
            <a:endParaRPr lang="en-IN" sz="2400" dirty="0" smtClean="0"/>
          </a:p>
        </p:txBody>
      </p:sp>
      <p:pic>
        <p:nvPicPr>
          <p:cNvPr id="15" name="Picture 6"/>
          <p:cNvPicPr>
            <a:picLocks noChangeAspect="1" noChangeArrowheads="1"/>
          </p:cNvPicPr>
          <p:nvPr/>
        </p:nvPicPr>
        <p:blipFill>
          <a:blip r:embed="rId7" cstate="print"/>
          <a:srcRect/>
          <a:stretch>
            <a:fillRect/>
          </a:stretch>
        </p:blipFill>
        <p:spPr bwMode="auto">
          <a:xfrm>
            <a:off x="6660232" y="2053536"/>
            <a:ext cx="2304256" cy="4804464"/>
          </a:xfrm>
          <a:prstGeom prst="rect">
            <a:avLst/>
          </a:prstGeom>
          <a:noFill/>
          <a:ln w="9525">
            <a:noFill/>
            <a:miter lim="800000"/>
            <a:headEnd/>
            <a:tailEnd/>
          </a:ln>
        </p:spPr>
      </p:pic>
      <p:sp>
        <p:nvSpPr>
          <p:cNvPr id="13" name="Pentagon 12">
            <a:hlinkClick r:id="" action="ppaction://noaction"/>
          </p:cNvPr>
          <p:cNvSpPr/>
          <p:nvPr/>
        </p:nvSpPr>
        <p:spPr>
          <a:xfrm>
            <a:off x="1115616" y="6021288"/>
            <a:ext cx="1835696" cy="576000"/>
          </a:xfrm>
          <a:prstGeom prst="homePlat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NEXT</a:t>
            </a:r>
            <a:endParaRPr lang="en-IN" sz="2800" b="1" dirty="0"/>
          </a:p>
        </p:txBody>
      </p:sp>
      <p:sp>
        <p:nvSpPr>
          <p:cNvPr id="14" name="Rounded Rectangular Callout 13"/>
          <p:cNvSpPr/>
          <p:nvPr/>
        </p:nvSpPr>
        <p:spPr>
          <a:xfrm>
            <a:off x="1619672" y="4725144"/>
            <a:ext cx="2160064" cy="1044000"/>
          </a:xfrm>
          <a:prstGeom prst="wedgeRoundRectCallout">
            <a:avLst>
              <a:gd name="adj1" fmla="val -128"/>
              <a:gd name="adj2" fmla="val 86245"/>
              <a:gd name="adj3" fmla="val 16667"/>
            </a:avLst>
          </a:prstGeom>
          <a:solidFill>
            <a:srgbClr val="FF99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Click on the ‘Next’ button to continue</a:t>
            </a:r>
            <a:endParaRPr lang="en-IN" b="1" dirty="0">
              <a:solidFill>
                <a:schemeClr val="tx1"/>
              </a:solidFill>
            </a:endParaRPr>
          </a:p>
        </p:txBody>
      </p:sp>
      <p:pic>
        <p:nvPicPr>
          <p:cNvPr id="16" name="Picture 15"/>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26" presetClass="emph" presetSubtype="0" fill="hold" grpId="1" nodeType="after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Corporate Etiquette.</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Register Today</a:t>
              </a:r>
              <a:r>
                <a:rPr lang="en-US" sz="2800" b="1" dirty="0" smtClean="0">
                  <a:solidFill>
                    <a:prstClr val="white"/>
                  </a:solidFill>
                  <a:latin typeface="FreesiaUPC" pitchFamily="34" charset="-34"/>
                  <a:ea typeface="ＭＳ Ｐゴシック" pitchFamily="34" charset="-128"/>
                  <a:cs typeface="FreesiaUPC" pitchFamily="34" charset="-34"/>
                </a:rPr>
                <a:t> and Get Access to many FREE Courses.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xmlns="" val="33862996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sp>
        <p:nvSpPr>
          <p:cNvPr id="7" name="TextBox 6"/>
          <p:cNvSpPr txBox="1"/>
          <p:nvPr/>
        </p:nvSpPr>
        <p:spPr>
          <a:xfrm>
            <a:off x="3275856" y="4509120"/>
            <a:ext cx="5616624" cy="2123658"/>
          </a:xfrm>
          <a:prstGeom prst="rect">
            <a:avLst/>
          </a:prstGeom>
          <a:noFill/>
        </p:spPr>
        <p:txBody>
          <a:bodyPr wrap="square" rtlCol="0">
            <a:spAutoFit/>
          </a:bodyPr>
          <a:lstStyle/>
          <a:p>
            <a:r>
              <a:rPr lang="en-IN" sz="2200" b="1" dirty="0" smtClean="0"/>
              <a:t>Kevin’s first project is for Zeus Electronics, a leading electronics goods manufacturer. </a:t>
            </a:r>
          </a:p>
          <a:p>
            <a:endParaRPr lang="en-IN" sz="2200" b="1" dirty="0" smtClean="0"/>
          </a:p>
          <a:p>
            <a:r>
              <a:rPr lang="en-IN" sz="2200" b="1" dirty="0" smtClean="0"/>
              <a:t>Watson Inc. has to provide packaging material and logistics services for a new line of smart phones being launched by Zeus.</a:t>
            </a:r>
            <a:endParaRPr lang="en-IN" sz="2200" b="1" dirty="0"/>
          </a:p>
        </p:txBody>
      </p:sp>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1161660" y="2060848"/>
            <a:ext cx="5445628" cy="4608512"/>
          </a:xfrm>
          <a:prstGeom prst="ellipse">
            <a:avLst/>
          </a:prstGeom>
        </p:spPr>
      </p:pic>
      <p:pic>
        <p:nvPicPr>
          <p:cNvPr id="12" name="Picture 11" descr="13510602_xl.jpg"/>
          <p:cNvPicPr>
            <a:picLocks noChangeAspect="1"/>
          </p:cNvPicPr>
          <p:nvPr/>
        </p:nvPicPr>
        <p:blipFill>
          <a:blip r:embed="rId7" cstate="email">
            <a:clrChange>
              <a:clrFrom>
                <a:srgbClr val="FFFFFF"/>
              </a:clrFrom>
              <a:clrTo>
                <a:srgbClr val="FFFFFF">
                  <a:alpha val="0"/>
                </a:srgbClr>
              </a:clrTo>
            </a:clrChange>
          </a:blip>
          <a:stretch>
            <a:fillRect/>
          </a:stretch>
        </p:blipFill>
        <p:spPr>
          <a:xfrm>
            <a:off x="3275856" y="1268760"/>
            <a:ext cx="5589240" cy="2664296"/>
          </a:xfrm>
          <a:prstGeom prst="cloudCallout">
            <a:avLst>
              <a:gd name="adj1" fmla="val -65005"/>
              <a:gd name="adj2" fmla="val 22695"/>
            </a:avLst>
          </a:prstGeom>
          <a:ln w="38100">
            <a:solidFill>
              <a:schemeClr val="accent2"/>
            </a:solidFill>
          </a:ln>
        </p:spPr>
      </p:pic>
      <p:pic>
        <p:nvPicPr>
          <p:cNvPr id="13" name="Picture 12"/>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Righ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sp>
        <p:nvSpPr>
          <p:cNvPr id="7" name="TextBox 6"/>
          <p:cNvSpPr txBox="1"/>
          <p:nvPr/>
        </p:nvSpPr>
        <p:spPr>
          <a:xfrm>
            <a:off x="323528" y="1124744"/>
            <a:ext cx="8640960" cy="2123658"/>
          </a:xfrm>
          <a:prstGeom prst="rect">
            <a:avLst/>
          </a:prstGeom>
          <a:noFill/>
        </p:spPr>
        <p:txBody>
          <a:bodyPr wrap="square" rtlCol="0">
            <a:spAutoFit/>
          </a:bodyPr>
          <a:lstStyle/>
          <a:p>
            <a:r>
              <a:rPr lang="en-IN" sz="2200" b="1" dirty="0" smtClean="0"/>
              <a:t>Kevin arranges for a Project kick-off meeting with the client to understand their requirements. </a:t>
            </a:r>
          </a:p>
          <a:p>
            <a:endParaRPr lang="en-IN" sz="2200" b="1" dirty="0" smtClean="0"/>
          </a:p>
          <a:p>
            <a:r>
              <a:rPr lang="en-IN" sz="2200" b="1" dirty="0" smtClean="0"/>
              <a:t>Zheng Wu, the Product Head at Zeus will be attending the meeting as he is handling all the aspects related to the new line of smart phones being launched by Zeus.</a:t>
            </a:r>
            <a:endParaRPr lang="en-IN" sz="2200" b="1" dirty="0"/>
          </a:p>
        </p:txBody>
      </p:sp>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pic>
        <p:nvPicPr>
          <p:cNvPr id="14" name="Picture 13" descr="4147894_high.jpg"/>
          <p:cNvPicPr>
            <a:picLocks noChangeAspect="1"/>
          </p:cNvPicPr>
          <p:nvPr/>
        </p:nvPicPr>
        <p:blipFill>
          <a:blip r:embed="rId8" cstate="email">
            <a:clrChange>
              <a:clrFrom>
                <a:srgbClr val="FFFFFF"/>
              </a:clrFrom>
              <a:clrTo>
                <a:srgbClr val="FFFFFF">
                  <a:alpha val="0"/>
                </a:srgbClr>
              </a:clrTo>
            </a:clrChange>
          </a:blip>
          <a:srcRect/>
          <a:stretch>
            <a:fillRect/>
          </a:stretch>
        </p:blipFill>
        <p:spPr>
          <a:xfrm>
            <a:off x="2843808" y="2996952"/>
            <a:ext cx="3312368" cy="1988840"/>
          </a:xfrm>
          <a:prstGeom prst="cloudCallout">
            <a:avLst>
              <a:gd name="adj1" fmla="val -72824"/>
              <a:gd name="adj2" fmla="val -9530"/>
            </a:avLst>
          </a:prstGeom>
          <a:ln w="38100">
            <a:solidFill>
              <a:schemeClr val="accent2"/>
            </a:solidFill>
          </a:ln>
        </p:spPr>
      </p:pic>
      <p:pic>
        <p:nvPicPr>
          <p:cNvPr id="12" name="Picture 11"/>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Top)">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Bottom)">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sp>
        <p:nvSpPr>
          <p:cNvPr id="7" name="TextBox 6"/>
          <p:cNvSpPr txBox="1"/>
          <p:nvPr/>
        </p:nvSpPr>
        <p:spPr>
          <a:xfrm>
            <a:off x="179512" y="1124744"/>
            <a:ext cx="8784976" cy="430887"/>
          </a:xfrm>
          <a:prstGeom prst="rect">
            <a:avLst/>
          </a:prstGeom>
          <a:noFill/>
        </p:spPr>
        <p:txBody>
          <a:bodyPr wrap="square" rtlCol="0">
            <a:spAutoFit/>
          </a:bodyPr>
          <a:lstStyle/>
          <a:p>
            <a:r>
              <a:rPr lang="en-IN" sz="2200" b="1" dirty="0" smtClean="0"/>
              <a:t>Let us look at the conversation between Kevin and Zheng. </a:t>
            </a:r>
            <a:endParaRPr lang="en-IN" sz="2200" b="1" dirty="0"/>
          </a:p>
        </p:txBody>
      </p:sp>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2915816" y="3429000"/>
            <a:ext cx="3672408" cy="1728192"/>
          </a:xfrm>
          <a:prstGeom prst="wedgeRectCallout">
            <a:avLst>
              <a:gd name="adj1" fmla="val -63251"/>
              <a:gd name="adj2" fmla="val 4997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Good Morning! I am sorry I am late for the meeting. My name is Kevin Eastwood. I am the Project Manager and I will be handling this Project.</a:t>
            </a:r>
            <a:endParaRPr lang="en-IN" sz="2000" b="1" dirty="0">
              <a:solidFill>
                <a:schemeClr val="tx1"/>
              </a:solidFill>
            </a:endParaRPr>
          </a:p>
        </p:txBody>
      </p:sp>
      <p:sp>
        <p:nvSpPr>
          <p:cNvPr id="15" name="Rectangular Callout 14"/>
          <p:cNvSpPr/>
          <p:nvPr/>
        </p:nvSpPr>
        <p:spPr>
          <a:xfrm>
            <a:off x="2987824" y="5517232"/>
            <a:ext cx="3600400" cy="936104"/>
          </a:xfrm>
          <a:prstGeom prst="wedgeRectCallout">
            <a:avLst>
              <a:gd name="adj1" fmla="val 64553"/>
              <a:gd name="adj2" fmla="val -629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No problem. I am Zheng Wu, the Product Head at Zeus.</a:t>
            </a:r>
            <a:endParaRPr lang="en-IN" sz="2000" b="1" dirty="0">
              <a:solidFill>
                <a:schemeClr val="tx1"/>
              </a:solidFill>
            </a:endParaRPr>
          </a:p>
        </p:txBody>
      </p:sp>
      <p:pic>
        <p:nvPicPr>
          <p:cNvPr id="16" name="Picture 15" descr="17239811_l.jpg"/>
          <p:cNvPicPr>
            <a:picLocks noChangeAspect="1"/>
          </p:cNvPicPr>
          <p:nvPr/>
        </p:nvPicPr>
        <p:blipFill>
          <a:blip r:embed="rId8" cstate="email">
            <a:clrChange>
              <a:clrFrom>
                <a:srgbClr val="FFFFFF"/>
              </a:clrFrom>
              <a:clrTo>
                <a:srgbClr val="FFFFFF">
                  <a:alpha val="0"/>
                </a:srgbClr>
              </a:clrTo>
            </a:clrChange>
          </a:blip>
          <a:stretch>
            <a:fillRect/>
          </a:stretch>
        </p:blipFill>
        <p:spPr>
          <a:xfrm>
            <a:off x="3059833" y="1484784"/>
            <a:ext cx="3185712" cy="1811173"/>
          </a:xfrm>
          <a:prstGeom prst="cloudCallout">
            <a:avLst>
              <a:gd name="adj1" fmla="val -78345"/>
              <a:gd name="adj2" fmla="val 74639"/>
            </a:avLst>
          </a:prstGeom>
          <a:ln w="38100">
            <a:solidFill>
              <a:schemeClr val="accent2"/>
            </a:solidFill>
          </a:ln>
        </p:spPr>
      </p:pic>
      <p:pic>
        <p:nvPicPr>
          <p:cNvPr id="14" name="Picture 13"/>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Top)">
                                      <p:cBhvr>
                                        <p:cTn id="14" dur="500"/>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2500"/>
                            </p:stCondLst>
                            <p:childTnLst>
                              <p:par>
                                <p:cTn id="20" presetID="22" presetClass="entr" presetSubtype="4" fill="hold" nodeType="afterEffect">
                                  <p:stCondLst>
                                    <p:cond delay="300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par>
                          <p:cTn id="23" fill="hold">
                            <p:stCondLst>
                              <p:cond delay="6000"/>
                            </p:stCondLst>
                            <p:childTnLst>
                              <p:par>
                                <p:cTn id="24" presetID="22" presetClass="entr" presetSubtype="2" fill="hold" grpId="0" nodeType="afterEffect">
                                  <p:stCondLst>
                                    <p:cond delay="400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395536" y="1988840"/>
            <a:ext cx="2592288" cy="1080120"/>
          </a:xfrm>
          <a:prstGeom prst="wedgeRectCallout">
            <a:avLst>
              <a:gd name="adj1" fmla="val -10928"/>
              <a:gd name="adj2" fmla="val 9936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Pleased to meet you, Mr. Wu. Shall we start the meeting?</a:t>
            </a:r>
            <a:endParaRPr lang="en-IN" sz="2000" b="1" dirty="0">
              <a:solidFill>
                <a:schemeClr val="tx1"/>
              </a:solidFill>
            </a:endParaRPr>
          </a:p>
        </p:txBody>
      </p:sp>
      <p:sp>
        <p:nvSpPr>
          <p:cNvPr id="15" name="Rectangular Callout 14"/>
          <p:cNvSpPr/>
          <p:nvPr/>
        </p:nvSpPr>
        <p:spPr>
          <a:xfrm>
            <a:off x="2555776" y="3284984"/>
            <a:ext cx="3744416" cy="3240360"/>
          </a:xfrm>
          <a:prstGeom prst="wedgeRectCallout">
            <a:avLst>
              <a:gd name="adj1" fmla="val 67809"/>
              <a:gd name="adj2" fmla="val 165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Sure! As communicated to you through my Project Manager, Hansen, we would like the first consignment of the packaging material to be dispatched to us by end of next month. Then, the schedule of requirements would be different and we would inform the same to you at least six months in advance.</a:t>
            </a:r>
            <a:endParaRPr lang="en-IN" sz="2000" b="1" dirty="0">
              <a:solidFill>
                <a:schemeClr val="tx1"/>
              </a:solidFill>
            </a:endParaRPr>
          </a:p>
        </p:txBody>
      </p:sp>
      <p:pic>
        <p:nvPicPr>
          <p:cNvPr id="14" name="Picture 13" descr="6044976_med.jpg"/>
          <p:cNvPicPr>
            <a:picLocks noChangeAspect="1"/>
          </p:cNvPicPr>
          <p:nvPr/>
        </p:nvPicPr>
        <p:blipFill>
          <a:blip r:embed="rId8" cstate="email">
            <a:clrChange>
              <a:clrFrom>
                <a:srgbClr val="FFFFFF"/>
              </a:clrFrom>
              <a:clrTo>
                <a:srgbClr val="FFFFFF">
                  <a:alpha val="0"/>
                </a:srgbClr>
              </a:clrTo>
            </a:clrChange>
          </a:blip>
          <a:stretch>
            <a:fillRect/>
          </a:stretch>
        </p:blipFill>
        <p:spPr>
          <a:xfrm>
            <a:off x="5148064" y="1196752"/>
            <a:ext cx="3535811" cy="1944216"/>
          </a:xfrm>
          <a:prstGeom prst="cloudCallout">
            <a:avLst>
              <a:gd name="adj1" fmla="val 19666"/>
              <a:gd name="adj2" fmla="val 90437"/>
            </a:avLst>
          </a:prstGeom>
          <a:ln w="38100">
            <a:solidFill>
              <a:schemeClr val="tx2"/>
            </a:solidFill>
          </a:ln>
        </p:spPr>
      </p:pic>
      <p:pic>
        <p:nvPicPr>
          <p:cNvPr id="16" name="Picture 15"/>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22" presetClass="entr" presetSubtype="2" fill="hold" grpId="0" nodeType="afterEffect">
                                  <p:stCondLst>
                                    <p:cond delay="25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p:stCondLst>
                              <p:cond delay="4000"/>
                            </p:stCondLst>
                            <p:childTnLst>
                              <p:par>
                                <p:cTn id="20" presetID="22" presetClass="entr" presetSubtype="4" fill="hold" nodeType="afterEffect">
                                  <p:stCondLst>
                                    <p:cond delay="40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251520" y="1196752"/>
            <a:ext cx="8568952" cy="1296144"/>
          </a:xfrm>
          <a:prstGeom prst="wedgeRectCallout">
            <a:avLst>
              <a:gd name="adj1" fmla="val -39597"/>
              <a:gd name="adj2" fmla="val 1452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Sure Sir! The first consignment will be delivered as per your requirement by the end of next month. However, we would like some clarification on the kind of box that you want the product to be packed in. We are not sure of the required thickness and material of the box.</a:t>
            </a:r>
            <a:endParaRPr lang="en-IN" sz="2000" b="1" dirty="0">
              <a:solidFill>
                <a:schemeClr val="tx1"/>
              </a:solidFill>
            </a:endParaRPr>
          </a:p>
        </p:txBody>
      </p:sp>
      <p:sp>
        <p:nvSpPr>
          <p:cNvPr id="15" name="Rectangular Callout 14"/>
          <p:cNvSpPr/>
          <p:nvPr/>
        </p:nvSpPr>
        <p:spPr>
          <a:xfrm>
            <a:off x="2483768" y="4941168"/>
            <a:ext cx="4104456" cy="1656184"/>
          </a:xfrm>
          <a:prstGeom prst="wedgeRectCallout">
            <a:avLst>
              <a:gd name="adj1" fmla="val 61954"/>
              <a:gd name="adj2" fmla="val -2431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Alright, I will send an email to you today itself after I reach office. Could you please send me a complete catalogue of the kind of material that you provide?</a:t>
            </a:r>
            <a:endParaRPr lang="en-IN" sz="2000" b="1" dirty="0">
              <a:solidFill>
                <a:schemeClr val="tx1"/>
              </a:solidFill>
            </a:endParaRPr>
          </a:p>
        </p:txBody>
      </p:sp>
      <p:pic>
        <p:nvPicPr>
          <p:cNvPr id="14" name="Picture 13" descr="7100328_l.jpg"/>
          <p:cNvPicPr>
            <a:picLocks noChangeAspect="1"/>
          </p:cNvPicPr>
          <p:nvPr/>
        </p:nvPicPr>
        <p:blipFill>
          <a:blip r:embed="rId8" cstate="email">
            <a:clrChange>
              <a:clrFrom>
                <a:srgbClr val="FFFFFF"/>
              </a:clrFrom>
              <a:clrTo>
                <a:srgbClr val="FFFFFF">
                  <a:alpha val="0"/>
                </a:srgbClr>
              </a:clrTo>
            </a:clrChange>
          </a:blip>
          <a:stretch>
            <a:fillRect/>
          </a:stretch>
        </p:blipFill>
        <p:spPr>
          <a:xfrm>
            <a:off x="3131840" y="2636912"/>
            <a:ext cx="3498156" cy="2160240"/>
          </a:xfrm>
          <a:prstGeom prst="cloudCallout">
            <a:avLst>
              <a:gd name="adj1" fmla="val -74855"/>
              <a:gd name="adj2" fmla="val 11706"/>
            </a:avLst>
          </a:prstGeom>
          <a:ln w="38100">
            <a:solidFill>
              <a:schemeClr val="accent2"/>
            </a:solidFill>
          </a:ln>
        </p:spPr>
      </p:pic>
      <p:pic>
        <p:nvPicPr>
          <p:cNvPr id="16" name="Picture 15"/>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4500"/>
                            </p:stCondLst>
                            <p:childTnLst>
                              <p:par>
                                <p:cTn id="20" presetID="22" presetClass="entr" presetSubtype="2" fill="hold" grpId="0" nodeType="afterEffect">
                                  <p:stCondLst>
                                    <p:cond delay="600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9144000" cy="980728"/>
            <a:chOff x="0" y="0"/>
            <a:chExt cx="9144000" cy="980728"/>
          </a:xfrm>
        </p:grpSpPr>
        <p:pic>
          <p:nvPicPr>
            <p:cNvPr id="8" name="Picture 7" descr="16834530_xl.jpg"/>
            <p:cNvPicPr>
              <a:picLocks noChangeAspect="1"/>
            </p:cNvPicPr>
            <p:nvPr/>
          </p:nvPicPr>
          <p:blipFill>
            <a:blip r:embed="rId4" cstate="email"/>
            <a:srcRect/>
            <a:stretch>
              <a:fillRect/>
            </a:stretch>
          </p:blipFill>
          <p:spPr>
            <a:xfrm>
              <a:off x="0" y="0"/>
              <a:ext cx="9144000" cy="980728"/>
            </a:xfrm>
            <a:prstGeom prst="rect">
              <a:avLst/>
            </a:prstGeom>
          </p:spPr>
        </p:pic>
        <p:sp>
          <p:nvSpPr>
            <p:cNvPr id="9" name="Rectangle 8"/>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10017098_xl.jpg"/>
          <p:cNvPicPr>
            <a:picLocks noChangeAspect="1"/>
          </p:cNvPicPr>
          <p:nvPr/>
        </p:nvPicPr>
        <p:blipFill>
          <a:blip r:embed="rId5" cstate="email"/>
          <a:stretch>
            <a:fillRect/>
          </a:stretch>
        </p:blipFill>
        <p:spPr>
          <a:xfrm>
            <a:off x="179512" y="1124744"/>
            <a:ext cx="8784976" cy="5544616"/>
          </a:xfrm>
          <a:prstGeom prst="rect">
            <a:avLst/>
          </a:prstGeom>
        </p:spPr>
      </p:pic>
      <p:pic>
        <p:nvPicPr>
          <p:cNvPr id="11" name="Picture 10" descr="26947403_xl.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945636" y="2913990"/>
            <a:ext cx="4437516" cy="3755370"/>
          </a:xfrm>
          <a:prstGeom prst="ellipse">
            <a:avLst/>
          </a:prstGeom>
        </p:spPr>
      </p:pic>
      <p:pic>
        <p:nvPicPr>
          <p:cNvPr id="13" name="Picture 12" descr="26947001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5902903" y="2852936"/>
            <a:ext cx="3637649" cy="3827711"/>
          </a:xfrm>
          <a:prstGeom prst="ellipse">
            <a:avLst/>
          </a:prstGeom>
        </p:spPr>
      </p:pic>
      <p:sp>
        <p:nvSpPr>
          <p:cNvPr id="12" name="Rectangular Callout 11"/>
          <p:cNvSpPr/>
          <p:nvPr/>
        </p:nvSpPr>
        <p:spPr>
          <a:xfrm>
            <a:off x="2843808" y="4653136"/>
            <a:ext cx="3672408" cy="1008112"/>
          </a:xfrm>
          <a:prstGeom prst="wedgeRectCallout">
            <a:avLst>
              <a:gd name="adj1" fmla="val -63666"/>
              <a:gd name="adj2" fmla="val 106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b="1" dirty="0" smtClean="0">
                <a:solidFill>
                  <a:schemeClr val="tx1"/>
                </a:solidFill>
              </a:rPr>
              <a:t>Sure, I will do that. Would you like some tea or coffee?</a:t>
            </a:r>
            <a:endParaRPr lang="en-IN" sz="2000" b="1" dirty="0">
              <a:solidFill>
                <a:schemeClr val="tx1"/>
              </a:solidFill>
            </a:endParaRPr>
          </a:p>
        </p:txBody>
      </p:sp>
      <p:sp>
        <p:nvSpPr>
          <p:cNvPr id="15" name="Rectangular Callout 14"/>
          <p:cNvSpPr/>
          <p:nvPr/>
        </p:nvSpPr>
        <p:spPr>
          <a:xfrm>
            <a:off x="2987824" y="5877272"/>
            <a:ext cx="3600400" cy="576064"/>
          </a:xfrm>
          <a:prstGeom prst="wedgeRectCallout">
            <a:avLst>
              <a:gd name="adj1" fmla="val 64553"/>
              <a:gd name="adj2" fmla="val -629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dirty="0" smtClean="0">
                <a:solidFill>
                  <a:schemeClr val="tx1"/>
                </a:solidFill>
              </a:rPr>
              <a:t>Black Coffee is fine. </a:t>
            </a:r>
            <a:endParaRPr lang="en-IN" sz="2000" b="1" dirty="0">
              <a:solidFill>
                <a:schemeClr val="tx1"/>
              </a:solidFill>
            </a:endParaRPr>
          </a:p>
        </p:txBody>
      </p:sp>
      <p:pic>
        <p:nvPicPr>
          <p:cNvPr id="2051" name="Picture 3"/>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899593" y="1124745"/>
            <a:ext cx="6840760" cy="2520279"/>
          </a:xfrm>
          <a:prstGeom prst="cloudCallout">
            <a:avLst>
              <a:gd name="adj1" fmla="val -33754"/>
              <a:gd name="adj2" fmla="val 62500"/>
            </a:avLst>
          </a:prstGeom>
          <a:noFill/>
          <a:ln w="38100">
            <a:solidFill>
              <a:schemeClr val="accent2"/>
            </a:solidFill>
            <a:miter lim="800000"/>
            <a:headEnd/>
            <a:tailEnd/>
          </a:ln>
        </p:spPr>
      </p:pic>
      <p:pic>
        <p:nvPicPr>
          <p:cNvPr id="14" name="Picture 13"/>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ipe(down)">
                                      <p:cBhvr>
                                        <p:cTn id="18" dur="500"/>
                                        <p:tgtEl>
                                          <p:spTgt spid="2051"/>
                                        </p:tgtEl>
                                      </p:cBhvr>
                                    </p:animEffect>
                                  </p:childTnLst>
                                </p:cTn>
                              </p:par>
                            </p:childTnLst>
                          </p:cTn>
                        </p:par>
                        <p:par>
                          <p:cTn id="19" fill="hold">
                            <p:stCondLst>
                              <p:cond delay="1500"/>
                            </p:stCondLst>
                            <p:childTnLst>
                              <p:par>
                                <p:cTn id="20" presetID="22" presetClass="entr" presetSubtype="2" fill="hold" grpId="0" nodeType="afterEffect">
                                  <p:stCondLst>
                                    <p:cond delay="250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RESOURCE_PATHS_HASH_PRESENTER" val="2dad942fdd5c6c47f0dbef6d1f3dae27da2a5d4"/>
  <p:tag name="ARTICULATE_PRESENTER_VERSION" val="6"/>
  <p:tag name="ARTICULATE_PROJECT_CHECK" val="0"/>
  <p:tag name="ISPRING_PLAYERS_CUSTOMIZATION" val="UEsDBBQAAgAIAAhgFEVmBPKIDQQAAK0OAAAdAAAAdW5pdmVyc2FsL2NvbW1vbl9tZXNzYWdlcy5sbmetV91u2zYUvi/QdyAEFNgumrYDWhSD44CWGFuILLkSHScbBoGRaJsIRboS5Ta72tPswfokPZLsxHY7WIp3YcOk9X3n7zuHVO/iaybRmueF0Orcenf21kJcJToVanFuTenl648WKgxTKZNa8XNLaQtd9F++6EmmFiVbcPj98gVCvYwXBSyLfrV6WiORnluTQWwH4wn2b2MvGAbxwB1afVtnK6YekKcX+pffPnz8+u79h197bza4NjTRGHvePhGqmd6/bUHk0zDwYmAjXuyTG2r1q+9uuGBKPdcnVp+yO8mRniNbK8OV6UYzCcm11a++3WAaHcVOw5D4NI481yGxG8V+QOvEeIQSx+rf6hIt2Zojo9Fa8C/ILDkU1Yico0KKtP4jAT+FKvkxY06IZ64/jGkQeFFMfGe7Y/WJSpGTsy8glY4sIY5ICAQ5K3j+DGxc172GIyxlN4aROxx58KGVCyOxWEr4mK5+TIgPFePqGGpMoggPSTwIbqBOoLGgCyK4svrBVRfELYlAAeSoiHx87Q4xdQO/UlBIIhq69qN8EqaQVvIBsSQBHFrlfC10WcBOpSieNkIqulmJyKcpCNfF3k9E2hAioWq5LsSagwt5erwu0DY2carKfJq6f8SX2PWIE0OpnGAW07qxK2MM1K+0QUxKXQUAdlm6Zirh6I4nrAQpPcBjqUjrx1YMwq48+VyKvxEzm855tWk63yE3r85Oc82lHkyOGctViw46oNpr+R+DzcoCIjWGZytzLIqdTJz9L16cGtcER9F/BtWmLidGdGC/azgRSJyEcMZBtw+Ebo8gY9AHjLWMCdke5fqXYGiS8wJGPM+Rq+YdbPrBhsDX6Lkc15D5PReuoSId8DMyiFxa5ZjfFcIcPZLqQjX1/rlGErgQSG74k07u+FxD/0vO1lBE2BdFI5yzZxjrJIjtZK1G4O6c3rD44NCCGbh8IXBJigziT1twTsdkm8FmvO5lYqZLmdbjTIr7esRCbcqsSciqqVNjdJ7rrN6VrNj2UjPhL07xogkubIxOdgweI40IDu1RbGPfJtXVruph2RIEWq588mgUe3hQwUHUGTPJEs6VuS5V2pKouZQ55BID2SalEWd5svz2z78tOQ48aXbRZvf3TiTQodVcIo9kf/ra8OKvYyQUD/ZxNawNanOt3eJsna90zqChiBGfSw7nCnqNHJ4dbfJaCJt8YkqxPRqDVuCGMmYKHstAFpEp04dhWfUi9G0XwjEOr2B81PexijG/h9lDtZZFF5Y6Q21zs4N7vPoHpZFC8S7Yw+l9QoIheOpOYuw49TsRcEmR3DcnYIpYPQurlyMJL0dtyewR9mFMHfDxVJiOhPXJsB0K0J7N+qk51z8eFI+ron6x7L3Zec/8DlBLAwQUAAIACAAIYBRFPibuhhEEAAChDgAALgAAAHVuaXZlcnNhbC9jdXN0b21fcHJlc2V0cy8wL2NvbW1vbl9tZXNzYWdlcy5sbmetV91u2zYUvs9TEAIKbBdN2wEtiiFRQFuMLUSWXImOkw2DwEiMTYQiPYlym13tafZge5IdSnZ+nA6SlgVwYNL8vnN4zncOyZOzb4VEW15WQqtT58PxewdxlelcqNWps6Dnbz87qDJM5UxqxU8dpR105h6dSKZWNVtx9+gIoZOCVxUMKhcGj0Mk8lNnPkrH0WyOw+s0iCZROvInjjvWxYapexTolf7hp0+fv334+OnHk3c7XA+WZIaD4DkPaog+vu/mCWkcBSmQkSANyRV1XFhmv9jVQ8DRggZ+SBr8wR9lN5IjfYvGWhmuzIsFgwzNY3LpuPa/Hy2SLugijklI0yTwPZL6SRpGtIleQCjxHPda12jNthwZjbaCf0VmzSHpRpQcVVLkzQ8ZuC1UzTtseTFe+uEkpVEUJCkJvf2M4xKVI69kX0FJw0hinJAY8CWreDkcmjbKaNAISzmIYOpPpgF8qHVgKlZrCR8z0Is5CSFXXHWAZiRJ8ISko+gKMuS4YTQAEF04bnQxAHBNEsg86dJOiC/9CaZ+FFrhxCShsT9+UE3GFNJK3iOWZYBDm5Jvha4rmLFC4nmrn2qQkYR8WYBcfRx8R5otHxKqEelKbDl4UOadGYFSGRPP5uTLwv8lPcd+QLwUkuRFy5Q2NW9tMZC80gYxKbV1H8yyfMtUxtENz1gNErqHZbnIm2UbBpu2jvxeiz8QM7tyebOrtNAjV2+OX+WZTwNoJ0tWqu6yOWB6VuUvt1rUFezTGF5sTNcensTh+P9w4pW7muMk+dct9cnJ6/ZzYH7gZhLQNonh2IMSHwndG0BmoAzoYwUTsjfID8/BzLzkFfRzXiJf3fa3GEY7fKjRf6S4hJg/c+ASctEfviSjxKc2uvymEqbr8Gky1Ob5+9rI4HogueGP+rjhtxpqXnK2hezBvKhawRwPtzVECPtOanve07a8IwnBnRUzcAdD4JAUBWw+76ZczMg+em07fRaGpa5l3vQvKe6algppqYs2Gps2Ra3N21IXzaxk1b6A2oZ+9gon2q3Frc35E3sdnAnB8XiajnE4JvaOZ8tW9sOAhK1HAU3SAI8sGrRcMJOt4RC51bXK+/G0ty6PnGPg2oUz4azM1n//+Vc/igM/2lm0m/15CAdUpe1D5IHr11AbXv3WwUHx6DmsQfUA7W61e9iIVSKr7FU2semrjB29RR4vugq7UcAulphSPJ7OQCRwD5kxBcsK0ENi6vx+UtsChGIdwDfD8QV0jObGZQnLO+g2VGtZDSBpwtMzME9gD9f+qDZSKD4AetiqXxFc2Dn15yn2vOZJBIUiRXbXHnU5Yk3zs28jCW+jnlzjKQ6hMR3Q8VyYYXzNMbDvA1CT7fixIrcvToWHATwhj07ePb4u/wFQSwMEFAACAAgACGAURcR+o14RBAAAow4AAC4AAAB1bml2ZXJzYWwvY3VzdG9tX3ByZXNldHMvMS9jb21tb25fbWVzc2FnZXMubG5nrVfhbts2EP6fpyAEFNh+NG0HtCiGRAFtMbYQWXIlOk42DAIj0TYRiswkym32a0+zB9uT7CjZSZx0kLQsgAOT5vfd8e67I3ly9q2QaMvLSmh16nw4fu8grjKdC7U+dRb0/O1nB1WGqZxJrfipo7SDztyjE8nUumZr7h4dIXRS8KqCQeXC4HGIRH7qzEfpOJrNcXidBtEkSkf+xHHHurhj6h4Feq1/+OnT528fPn768eTdDteDJZnhIDjkQQ3Rx/fdPCGNoyAFMhKkIbmijmvX2W/N+iHwaEEDPyQtw+EfZTeSI71CY60MV+bFgkGG5jG5dFz7348WSRd0EcckpGkS+B5J/SQNI9rELyCUeI57rWu0YVuOjEZbwb8is+GQdiNKjiop8uaHDNwWquYdtrwYL/1wktIoCpKUhN5+xnGJypFXsq+gpWEkMU5IDPiSVbwcDk0bbTRohKUcRDD1J9MAPtQ6MBXrjYSPGejFnISQK646QDOSJHhC0lF0BRly3DAaAIguHDe6GAC4JglknnRpJ8SX/gRTPwqtcGKS0NgfP6gmYwppJe8RyzLAobuSb4WuK5ixQuJ5q59qkJGEfFmAXH0cfEeaLR8SqhHpWmw5eFDmnRmBUhkTz+bky8L/JT3HfkC8FJLkRcuUNlVvbTGQvNIGMSm1dR/MsnzLVMbRDc9YDRK6h2W5yJtldww2bR35vRZ/IGZ25fJmV2mhR67eHL/KM58G0E6WrFTdZfOM6aDKX261qCvYpzG8uDNde3gSh+P/w4lX7mqOk+Rft9QnJ6/bzzPzAzeTgLZJDAcflPhI6N4AMgNlQB8rmJC9QX54DmbmJa+gn/MS+WrV32IY7fChRv+R4hJifuDAJeSiP3xJRolPbXT5TSVM1+HTZKjN8/e1kcEFQXLDH/Vxw1caal5ytoXswbyoWsEcD7c1RAj7Tmp73tO2vCMJwZ01M3ALQ+CQFAVsPu+mXMzIPnptOz0Iw1LXMm/6lxS3TUuFtNRFG427NkWtzVWpi2ZWsmpfQG1DP3uFE+3W4tbm/Im9Ds6E4Hg8Tcc4HBN7y7NlK/thQMLWo4AmaYBHFg1aLpjJNnCIrHSt8n487a3LI+cYuHbhTDgrs83ff/7Vj+KZH+0s2s3+PIQDqtL2IfLA9WuoDa9+6+CgeHQIa1A9QLtb7R42YpXIKnuVTWz6KmNHb5HHi67CbhSwiyWmFI+nMxAJ3ENmTMGyAvSQmDq/n9S2AKFYB/DNcHwBHaO5cVnC8ha6DdVaVgNImvD0DMwT2MO1P6qNFIoPgD5v1a8ILuyc+vMUe17zKIJCkSK7bY+6HLGm+dnXkYTXUU+u8RSH0Jie0fFcmGF8zTGw7wNQk+34sSK3L06FhwE8Io9O3j2+L/8BUEsDBBQAAgAIAAhgFEWCFoYm0wQAAOIWAAAnAAAAdW5pdmVyc2FsL2ZsYXNoX3B1Ymxpc2hpbmdfc2V0dGluZ3MueG1szVjbUiJJEH3nKyp6Yx4VdHR0DMBAbFZiuC206xgbG0TRndC1Vlf1VFXLME/7Nfth+yWbRSuCoBY74YxPSnaek5l1yTzd5dOvCSe3oDSTouLt7ZY8AiKUEROTincZNHaOPaINFRHlUkDFE9Ijp9VCOc1GnOl4AMagqyZII/RJaipebEx6UixOp9NdplNln0qeGeTXu6FMiqkCDcKAKqaczvCPmaWgvWqhQEg5N7VllHEgLMIUBLPZUd7gVMdeMXcb0fBmomQmorrkUhE1GVW8X45KR7XjvXufnOqcJSBscbqKRms2JzSKmM2H8gH7BiQGNokx8b3SgUemLDJxxXtf2rc86F9c55mz51VQy1OXWI4wdwESMDSihuY/84gKxqBwXUFXjcoASVdsS54GvpqFITdFM0ETFgb4hNi1qnjnwbDvN/y+36n7w8t+K0/VGRE0g5bvhBm0muf+sNMN/MHwImi3tgYF/udgC9C2mTnT9/r+wO8Efn941uxuiXBP6gHjt2vN1paYK/9s0Ay2jdSptbeF9C66HTdMvdvu1TrXW6V2cd3z+61m59Mw6HZbQbP3gJqf+6UTXi6uXpYyXiqZqZUrcd8terE08tHN0GCwW3GqJhDIBsM7PKZcg0f+SmHyW0Y5MzN7r7Gp3QCkNZ1CaPr2zlY8ew+9B7qcEFPDYEsd4XDRET4erFRfzMMvVbY50TK2vJSKWUtOfnj2hx8W2e9/OH4+/U1plqkxNIyx8Zn7vrVsufcaS7HSsuxvMpI8WhQEyQiiDk1gqZ8PbphooOeeR8Z4iDiWWlOMco8wg6WHC7DORtowM58gjWVPglw4qYC0B2tLEcZUYX162X636rZnh9U/OtKA/jNfiNz0lKsvInKu6BQnmYt7D4SL2wVuErcbBcopCUX1Fp6kxrmLc5sKOgG7nwOTRbNfMxaBndJuWHUDigRScu3iX5cqlYoaIL5hXzJUDkB2yDkk0qmshDKnkq5gpJkBF9cz5hT6SmY8IjOZEc5ugBhJ8K5nCf4XA1kWAmSsZDK3olgxRHNcTXLLYArRqUugawyRZIi0t5GDySN8ydg3MoKxVMgL9BbPIdqZzvl3tyJOqdYPpPQ+x3f5OG12zv3P72yBNLqlKE22I8fmAElqXoOfYu1CYgjOJa7mEgWuTEgzPPF2fyIWzd1cynSOHdPb+abbjZyT4nYzzCfnxAchtjEmMnAlDKkgUvAZoSGOOm2P0C2TmUZLflhyav2/EsyhhIl5qhPsthhMRW69o7S3//7g8MPR8ceT3eK/f/+z8yzobvz3OLXR8vlff1ZoOiMfidoXcE+IRzfUIwn5AuhJIemM2zbNZ0SlM3KDfnsB+4zyewH5jP5bwzakSmzXiNa2ZfPrw51yWZ/u5aJVHZtFyFwrvUUNMvBr/foFwV26bAWDE5cL2pEEFyyM8YaP7evv68/duU5y0j19//dm93LgRIr76tTdfDe6rotX95OLVz8f7b2lse6kEagSjgLxp7t2UENMcsGCKoKzBOVS9MPGw/c066e6wmv2+ccv2M7Atdfsn9H8vusNLO+cr9T8gKowxkP0agfvzQ+X11zet7Ri+a/FN5+VjzyLDyerX1Ltk4QJluA6WkG7+PxaPTwolYubHxUKyLb6Xbpa+A9QSwMEFAACAAgACGAURfF2xYDJAgAAUQoAACEAAAB1bml2ZXJzYWwvZmxhc2hfc2tpbl9zZXR0aW5ncy54bWyVVttu4jAQfd+vQOx701KWUClF4ipVYrdVW/XdSYbEwrGR7dDl79eO7caBpGSJkPDMOZ77hEjsMZ39GAyihBHG30BKTDOhJU42wOnjMC6lZPQmYVQClTeU8QKR4eznpvpEQYW8xmJH4H05O5RAbeY2HN9NHvpQrI3RZjpazLsICSsOiJ62LGM3MUr2GWclTa+6lp8OwAmme21gMp92IwkW8klC0fBpebuar+/7UQ4chADt0mg03oTjqyyCYiDO0niln56c2tT30Z/RjlhgWdHCyfTu4a6LdkAZNJMc3obz6Td4qm7/j6oYgoS/UjdK9emEEnQC3rx8uV6NVr86GexQHs68mW+mm24CZ5lOaJOz2OjnKocwlKrx60/QAWlDuk/ux+sw7GJ0pcf+9Oc+0uPKGXnReT1bCLroMYGZ5CVEgTsZncjZ53Mp1XzAbIeIUABfVINelNMvqBTumqasxr3CJ6apB7KCGvHBSFnA0vjrG20qasJyuah2hY/9knkecjhaoediLayRf1ReL5CesEa+EZzCMyWnC/i5xnBcjRfIVvP79CstUKSOLmHu5LTa0lZPrvBMW4HDFCyFmdDuvOMCdNmioJIZl4ILnyKKjjhDEjP6W+PiUxWMiIIzhW219saKJJYE2vqt8lFtab9e1fl6O5qXQh2bOQ+k2uGPQyQlSvJCvZTEcGB5akjUNcOgnaG3pIIDf6I71pNDmQT//iqILjAzc9IXXiC+B/7OGOmKIAq8FERBe44ja7Yt+bQsYuBrVTMMwlWgKTTAHGc5UV/5geETUqc0VelQGqbM1XUUYfJ1vyexLQCIJ7nrWXMwmqIkEhM4ArFaT1CF3BVbJFSPdrXbXG5hJ70ZsYKzhvRmqO5HuybqRvH7tqloIXwor9oZRnO95yWKRRVXY+rdBq5dbuxkt8l0s/rWjcC2UuNmpb9MoBLqv5L/AFBLAwQUAAIACAAIYBRFTYzQ0qYEAADzFQAAJgAAAHVuaXZlcnNhbC9odG1sX3B1Ymxpc2hpbmdfc2V0dGluZ3MueG1szVjdcuI2FL7PU2jc2ctAks3fZoAMAacwy1/BaTbT6TDCFliNLHklGZa96tP0wfokPUIJgZAQud0kvUo4Pt/5k845n106/5YwNCVSUcHL3n5hz0OEhyKifFL2roLL3VMPKY15hJngpOxx4aHzyk4pzUaMqnhAtAZVhcAMV2epLnux1ulZsTibzQpUpdI8FSzTYF8VQpEUU0kU4ZrIYsrwHP7oeUqUV9nZQahkRW0RZYwgGkEInJroMGvohHlFqzXC4e1EioxHNcGERHIyKns/neydVE/373WspTpNCDe5qQoIjVif4SiiJhzMBvQ7QTGhkxji3t879NCMRjouex/3Dowd0C9u2llYt0lgY6cmIBuu7xwkROMIa2x/Wo+SjImEshJV0TIjYHRNtqKpyTe9FFhRNOc4oWEAT5ApVdmrB8O+f+n3/U7NH171WzZUZ0TQDFq+E2bQatb9Yacb+INhI2i3coMC/0uQA5Q3Mmfzvb4/8DuB3x9eNLs5Ee5BPWD8drXZyom59i8GzSCvp061nRfSa3Q7bphat92rdm5yhda46fn9VrPzeRh0u62g2XtALe79yg0vFdebpQRNJTK51hL3w6IXCy0edYYiGoYVw3JCAnFJoYfHmCnioT9SMvklw4zquelrmGm3hKRVlZJQ903Plj3Th96DOWsQQgNnKxPhaDkRPh2uZV+07lcyezrQEky8FPN5S0zePPqj42X0B8en28N/KswS1hqHMQw+fT+3ViX3WmPB10aW+Y1GgkXLhMZwSxjkUpUUMw9RDbmFy6faVEBfUgb3x2D3C2OuN5ILYywhYrUqv6ujmcJh5beO0ET9blOzoudUfR6husQzWE0u6j3CXdQaUHZmSk+kUxASqxyaqMqYi3Ibczwh5oQGOovmP2c0ImbtumHlLZEoEIIpF/2akKmQWBPka/o1AypA0C6qk0Q4pZVg6pTSNRkpqomL6gV1cn0tMhahucgQo7cEaYGge7ME/osJWl3taCxFspAyrDRSDKqJppTMSHTu4ugGXCQZIE1/MaKth68Z/Y5GZCwk2CV4CvcQ5FRZ+4VchlOs1INRfB/jB7sgm526/+WDSRBHUwxkI59xaHeSpPo17GPInQtwwZiAaq6YgMqEOIMbb84notFCzSVNZ98xni4O3RzkwigcN4V4rE14EMIYojwjrgZDzJHgbI5wCMtLmSs0pSJTILGXxZpW/ypAC0WUL0KdAB0GZzJymx17+wcfD4+OT04/nRWKf//51+5W0N1C7zFsvNmNXttKHZ2Rj2jqC7hn6KAb6hEpfAH0LDV0xuUNcwtNdEY+wchewG7hci8gtzC6DeylkImZGtHGsTz9QnDHRTa3e6louMDTtGLBft6GVQz8ar/WQFD3q1YwOHNpuY5AUIIwhp4dm1fU19+kC+bjxGT6/q/N7tXAySiclNO88t3MdV20up9dtPp2WfdWFrXT1seSO1K+d1ftACuYWAoCvIDRBAhQ9GYD/7+M3+f6/DUn9+OXYGfgxqvwe4yz7W9Jdtj9qHFGsAxjuBavdpXefwH80IL9n2pgfy2/nax9LFl+gFj/IrkD8vUPtZWdfwBQSwMEFAACAAgACGAURSu5KqewAQAALQYAAB8AAAB1bml2ZXJzYWwvaHRtbF9za2luX3NldHRpbmdzLmpzjZRRT4MwEMff9ykWfDXLxnCgb7iNxMQHE30zPhR2Y2SlR9qCTuN3lzLcaCnO8kL//Po/7pq7r9G4Xk7ijO/GX817s3/S940GSpO8hGtdpwN6rnRH0GwDL1kONGPgGEj1e/Qkf58Jm7HDGtP48KxsRcfPQfVlS6jo4oXFgls0YdEqi/ZuC/JhEz+11Nq0jil16hyXUiKbJMgkMDlhyHPSMM5V1KxuhgaMFfAL6JYkoJlOfW+2uB0iz45uFLj3YZdLMC8IOzxiipOYJPuUY8k2Q/F3hwJ4feP71m4RBjpAMyEfJORm4OV0Fa7nw2TBQQho47quF/meFaYkBtrx9Vbq+QPVjPsJGXSViUz+0v4imN3OunRBUuhVyZ/6YWBgrPa6XM0jJ+FDtrfYLI2g5AC8Z7Vcr9zVjQZiURb9kGEURDrHMVUV6aH3kXqsKEWyyVh6kVM/q2zbS5x7a9/vgr1EtRZCo4V2ljbNhyaH2aW2vpcnUIsrjLiPlqP0v3HRAhY2sLKOEWmOEbV/HTtESpLs8no61KNRVRxE/Q78gW1RCTnhe+AviLTO5s388QuxR98/UEsDBBQAAgAIAAhgFEUo0Low4QAAAPcBAAAaAAAAdW5pdmVyc2FsL2kxOG5fcHJlc2V0cy54bWydkTFvwyAQhXd+Bbo9EG+RBc5WqVuHdLZch7pIcFg+HPfnF3RJlA6Vog5I3PG+9+6EOX7HIC9uIZ/QQqP2IB2O6exxsvB+etkdQFIe8DyEhM4CJpDHThjfHPBtceQyyWKBZOEr57nVets25WleigOlsOZiTGpMUZcTE+pK6plRYLb1/6KvPeiEkNJ8rD7kV+zKvVQskbSMFirTO1QePxPoKjD6rq7VuFJO8TeJQyzrRpp23AB+LgLfci6bM9vfRtpfh+qjIxomRyrgxKE1lmV/JD0Z0TwbYfRtMWH0w4d14gdQSwMEFAACAAgACGAURafEJDJ9AAAAiwAAABwAAAB1bml2ZXJzYWwvbG9jYWxfc2V0dGluZ3MueG1sLc27DsIwDIXhvU9heYIhXDaGpt3YYKE8gJW4VSTHiZII0bcnA9vRr0864/yNAh8uNSS1eD1dEFhd8kE3i+/lbm4ItZF6kqRsURPCPA2jJEfy4tY6rJCFdi4Lxz4aPyl2Getm1qAkpv27CTWX7uHgUt6PYODRj9bAHs/T8ANQSwMEFAACAAgAt5mV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CGAURQ7UKl5hCAAAaTgAACkAAAB1bml2ZXJzYWwvc2tpbl9jdXN0b21pemF0aW9uX3NldHRpbmdzLnhtbO1bW2/iSBZ+319RYjXSzEOHi7muaFa+FInVBBjsJN27WqECV4IVX1i7oDsjHubXzA/bX7KnynawHaDt9Mybg0DyqfOdOnVuVeWjDMNn21N3IfNd+zfCbN8zKGO29xSO/obQcO07fjAPaEhZWD9SHmzP8r/q3qPPaUANGfEsElgqHw1HDTQWf6jfk/taH57aSruFem3cwn2k4Y4KYwNJG0gqjGmtpjqs50REcgO6ph47LXVYz4y+BeheSAOmexb9NpKy3Omh7AquA2LZwBeOum3+OSSzHrQ2/6B2s9Pr4ENLliSpi9SO1tQah15v0JObCDfanYZ0UPotqSWhZqfTHHQPzV6rI8HTeNAFKW086KJ2r91uaYcWbgEaybKitdRDTxo0mzLMhvsD9TAeK71GAzWbTamtHTpdaaw0EHBLIEOW+tyAkiYpUvcgK3KzL6GxOlbG7QPWcFftoH4LdxuNQ1tRpEbjaNzj6tLmOlILLycx53cEnnTByVEeW/UTwTVc74IAmE3qbh3CKFqRkE6JSz/W3PDpw6PtEecDiwc/2OE2gOBFP6/97csvtThkRXgnAhJNs9SICGQPRI/OSx7WBUPCLRROZ0yajmzrY221Y8z3rta+x2AVV54fuMSpjf4eBVW85CJIf0+DMrhHsqbH6Rq9drM7KAqL52qN+y1FvgRa++6WeC8T/8m/WpH181Pg7zyrkJqbly0NHNt75hN15f5lbscOmQ7OyOinNjQZS8VhWyhkIeXqtVrtca9dCOmQFXWSGUUJ0ErgjlN+3yI56N4ObSagvW6/OWhegm7JE806oNeAIvkdjAezlPRaBGL0G+NBJf4usjvkhQbZSVSstbTORZS/3W1zmsnj/vgyKPCfuLGzOGXMP4Vwjg9lyXsqB+IL5BPymJLauNe7hLpktvgxX0uGLswCzk0Xl5gkRM6VpTq7ncvTL8vJ7Hq2VPTr2kiNshLxtPy51e1/a3a6vwzrMa6gJONWnkyyspAQ1mkUkzU1F7PJEgTiyXKKP5u1Ef8tDZ3dmRN9imsjk6wcivxHpEYVsbSk+QLf10b8V5/dGUXgd4sFnppLY6JreKkby+nMFEaaYBNrtdEXf4c2ZE8R89Hepl8R21AEmtkBRaFjW2KA12/b29EC82kL+UGfXi/N2WxiLPFUSyi1EfYspAXkq9iCygpayAZegIwAts7gffClCAYhAcmOU1rIjX59M4GvyRW5sZ82DnzZO7SZ4yn4kHoFgLfYMORrvFRmn8FzEH6zkqDZp9po9qkk6As2IDJwkfiayvf6tWzqsykPrgU2zIWuvkbWmnjI95wXRNZrwCHYSva2vwuBwoONWlGMhaUnMvCvdxDWujw5EcKRTGR7Ipif7D0FLQKrkKcgtaC4c1/9eqf/azmW9QnWluA8bfawNEUJ4PMRSA/PZ4g4js+XAVMTa0+8NRzu6JrsIMRegM2yLcG2JbB4rsx/d/ZviLA4tX6Ks3Kq4c8/Xf2wdro5gRrzQAKvWIrlpGUqw9slu3DYBNX5aZJ9by0pe1z9WYr8Cauby4ZxdmlFfPTj68qp8I5FGRD3eAG7JJQDxfZLgfAtRAzUQJfYTimgPh3DdOIWDRtXgPjVppSAezBiRsI9GLeciAesGLrJzUVX/FhZACzMHjnwtNP54d+hcCV7dfyKPvqQ3A4le34LYxs7jCLh6n3zlfVwUkJ5oUvX5FjQFNR6Ei85ECjm2C4/XxcTe3eLE2tGdTRjkgd/51iiaDn2s6il4KqdG1lmG7ktmvcx8F1BdUiYZElUzf/5g4pES1xE885TcxaQa2B5od5AjokZJqaxnMgKhmCf+sglbL2BHeGRn6iLy4qOXBoeyyAvNpNBSbDe/O/3P4qLyekTUVFM/UdZOZCKvJDgV3n/nvqMhv8pIMeUlSxUIAsC4zNsAh2TNU8Pneey2HQha5CxE9t8EYnc1bGBZdOU1ZtbiAY4ddwSD9hccLzBdtbL9Y5nHmRpSZm38uITlAxx3uJCg2coOabvO2WVE/YqYakU9PXUP9sxx/ZoSXi++P6oxcEUpj5fypomLkdwLXLs9XO0o1mIoPg9CHLgllRCnnojT6FE5URSy2blZYpNIqkGkMnR8zGP9yf3jFfC8cYJN1p/xzIXWI8FvjPnV/+377qAgb+pgLvZiAX8mpM8pTnCjf819uTokTghsKVJedY56DDnB8FYZJaW515QuBZZKdaYkOe79x2ojWq0mrQa2YE8TFUV8WosjXilvdEcDunxUEr1IzHPP6Xf2Bv+FDHPb/AdYwa3gjeg/EgambyuUEiQphdxHfBQj9+8EwMnT1kersGEv7YKUyrFhCyn61t0JDY+03ZpnNuclla4fkbjofe6hd9yzOrFiO9AuYFj9NYvh++Q2cyh52NbrAMyMO198VwuAaK3q3lbRFTEXrb0Yw2uB2S94dU7rKFYxscaFxm9xz6H2ybHQn6uLIX0eGFOIcQSL0P8KGPLgVyxhYgd5KJ+w/obMw3rl/wzjNU57z5v565ogCECbChxsQ+zxDT7JnkzcS/OZAlL5Nczg2k824BoDy4Ir3OlKJmwEkehJFeih/S4u3OY7dA9dWKeFCFlnMvrH4aQG5dDW2YT+shSORsTTqZAKrPzGRCXuWMgpvMlO3AWJm41J3HRSLmMY2QVirWfqFTJvnNc0ImdKKnQPEnSWkWETNiemAt4zxl/WE9vsVCgTnSi3tmeihtfVZeq6lJVXaqqS1V1qaouVdWlqrpUVZeq6lJVXaqqS1V1qaouVdWlqrpUhbpUCgntdciPsgZ3Ucj40wekUdevmlR/RZPqBw1e9aiqHlXVo6p6VFWPqupRVT2qqkf1F/eo8jSAgryz/034f1BLAwQUAAIACAAJYBRFPDqWz706AAAqUAAAFwAAAHVuaXZlcnNhbC91bml2ZXJzYWwucG5n7bwHVFNb1y6MHrDgsR6wUUWKCIKANGkqNqQpiAFpegKiQEBASoAkii9HRSACAlJCLBSpEZCEEhLLkRADRKUECBA1gSghRBJJCCncYMHzffcf/63jjnHHffcYkJG955p7rmfO9aw519o7t066HVuruF1RTk5urdPxwx5ycvKr5eSWp69aITtzq+rDG9nHshiPY4fk6npUP8u+yIccdD0oJ1cPXyM+ryD7vvrycZ8YObl1Lxf/lhEiHwfJybnjnQ4fPJ0QwB4NTH966azGBMfwRkyeI/zu8ajSznQlA65Tl1U2IscwfcPhZb5FGcorV24L2Xtu494BrU3Ueuz5P0jr0Du2pdyp3/tWd8em5aTtOqtuAu8+v+qz+VF649jaDsPfpxoCir0np1Bz0/CQsRZWoMBzVHI60OGzB6B9gcWermDhWLWTIZZaPw4kXPfaze/H1EMnzR9n2y5u+nGy06hQ/sfJhtv/f6K/C28h524xMYcZd+cQLXU/z576crN4C96Mouy6fOPGjeCs9dAv1y0jsTMdvCSOWzmnSHCa12PDmerxEXYes+cm94zmxEj41EgHfLyVdaYlLZnnT8i+VKEt6uSKonui/JynH70XjjDtMTYoIe4VfGEOjhTb+ZpEts8O3Ca09uuQAl+S/SURmdzBuj35UgRxa+wtvOvQ9BSyUdU546Uvxq7nBDpKA7/lW6e4WuQSO+rQZoMW5GcUbn6Sp+9uZowXc28/1HXvi16YpQTCZuT3MvUCDcw5FkR0aOCNbE63AQrb4EmYGQ5DsTPZd//UJqnO40oSVSl3RRc3JYswMJGbcqa+erRD93VCYaD4VSBW+OWGg1g8Bq48VKfO2TUUIVoJ+7LS+KxLpCAfMtp0lZUd9dEXN+4bYDswtVOUEXYx5bSRxCamEu/qg4GuCNGh0bffNltHoaU2s8iDOpmY707AHi+5Wjo4Yp9FlCQ28O6a2R8k5YjzAxIvxbd5uHuzboXbWWNd3fb08CQnPM8VhSqNmFeoE8zH3ym411kNBcRmTxyAktV5LXUpAgtr/uB0A5sa1IZXpfqvaTYSqQPqVIUxsGmyHR4DnX7kdFkGYb5RK4dreZ9UBsd8d71xtp6mPhTj3hztgEqD9/L+1iMdSxtP1Lqrt7cgT6tpAvb+N43Bbmdumn/JVD82vDHAxCXKri5/PBQJbkDoXTc3FtXMNnD2dxQitcL9cCXealS3iQwCwP1Eo6TwjMKRgVFcQy64wKIEOVIHVM0B5yY2FF0agvVBTSEuPSGM5kYxf2u2bU9i1w0+ItjNOjMo2cUEGogZgiJZXlRVFo4XSHs5v60zOrYkbGi6vqdHZ02JKiytIxmGJmKxLxBB0LROQ5VYaXZxDvZdyWefcqhbtM6hPYHMfU4Hz/YCw08yoCCD3t6auTGOZGwL6QJeQ/LpWKChb7YLLT6dypibZD4mxVHpXGu92cEGfNRYXJt1ZMEZIjuKGhvQccmnIoLSOjTR3IWujAkNpfpzvSeZwjfSaAfay2JaIYDWuFWD84AzqxOj4ZpiK2VbnQF2WEFUK0wvMKDZMcXjoX6v+dxYsc9w5rEmxFaYBZo6lG8IEGmYSREqGERfVG5Ucbdk/xib9roA+OhHNNgtI/5RtvtPrvmrs3YmJ6Jt3E/sBnvkxuZ0kdiJf57mdegF0P+g2L6tDGYRx5rD2Wbudzv0fOl/vHRBAd0bwtUd2XoiqxCbpoCSmmCb3CgN8KG8WVO8+kv+avAEBcdt4nsS+dnF9PCKvNqYe6gh94l+a6KkiySZihTbT5EeQCi4bEfCKd7krYtqxyZAvaCKgW4h2YRC3wav7Qlh73SI97Ggkp6OoEABpvmGCVxvD6xaku9BKN+jhhKtrzXpx4xT7NpvXFACGhC7oF7o8AjgoYDaoqAAtGWEgcJFnSMhyntjp3KnHm1f5dQOeeiMPgU/f9phJRVEaXBC+zIfZuInMkg6Q25qkWhErEF/X6cFWkSyCG0vvnHWiEgxLIrt6Y5zADbgVen1knF+QngLkiYZcfutLK8WHGvfgJhJghBHjuVowg3ojnYlye3dtPJ0YWxmaJs13nxAOxafzfMHemIQEGIUiFATbkOtwm8ZOgqyEZHRYQgXEnY6gTdoQKfVbxPWmuku0oqw7487StFeQYwwu23D9qsr9VyyYnNm4nTc0bLoLcEGD3s/ZTq5o32IOY+HQ0p2jXuHwsDZdyVBNj4OPIMWB3VWwsJgXMdstCEdSGTXmOkSvFMjJ5hxOtQqAno0zoPaY8JQhW8jDyVkNoTbgUcx3aeiL9KGjo3aX1G1DoltCyq6dCfcTB1YlvZgKkysTnnaRebzEfigpAWPlqDnnkdGH5Se3HqbWqo4os20PBKjQ7vN5rYg2UFj3l/1WgJZTO93qwZ1afk1eJTT3s0VOtRa4Igu9eYMU48Lce8A6TWFZ+7srb7q1oDscg5tOYH2JBQR7tHIM1tjksEuVEmwSlPABEVoUGBZwjvR47gnh0oNmm9GmsROEfj5swTOqemQghOjZPQ6CMq4QBS6KSi5mUUrny9wjnag1mi1Z0ft6Q1TMZGyByNCAltNDHqrDp4kJhSAQobYW4tF5j0D4E7ysUw9EpxgZ4CP7TgsO+yRicuz9fZ6McbDSn4PTrTbSMrJtr1E5M5q78LkJC431yUFJWaDmETX7cvBmyzsbw3XWU6b8aINWxxe1wdLzhpZX1koZmvTTcbj7DKTR+2tSUCVfCJ6sl5tOG6iPzrX0Ga6GqdREPDKxe7UVHZsB5tDFcS1QAhZn4cA03C0+8WcCFjuMOWeC8m+oad5ASgwznXeYqs/2ZpimnpZGTFrVxd0VrmoIJ/nRWSzuU0u28yM8HusGheUDPTLqzvrggnAx9QCTL9OL4ZgcmEkzoMUWaFHBw5HWJIoJowwdWdcJrcNNxqBzgLH2sBhbWNoOXdTO2plTL1rvDhX1bfQYRHXRsRrnGioJ8EoeybK31TQr31PgtEXNCLEdtvJngPdT5PVggsibETZsWjgmfJgFWBoi6muwMyBCA0bVXXOtOuNrrG2bIwefvTHxo1Zelkzq49HMJ2OlSRrFwS4n+4AWGTbmlTruY7+8TjR4zRp/Ja/LBT1jgxR5hiW7imhSP2TGNlHET3nMeONJAadkw7XwTSGZ7OvKEQPoPSKWvzh7DfoRvGcYmK2HqwJpc3UFRDKD/R4TcNJXqa1aNhFGj36RuZOBdcIOFFK4ASX+VpQ6+gaeMKsWdYluvBE5ij+tJH/l9K56R7fHnfFl7v7CKX3ai7FGhm0jPo73WEzlD+xyUn8U71ohRC+CS4UIRkgx+RVp1hSe9gzytIRdYz5haQuajrVLVQY4WAtHT7TM948OpNgFuk7GJIkLKBOG1Mfz07mSkx89FglRWzobuseF3IcnG1MymDG0iRAGst5AlcoL8P/UgetfDgiHeiJrlejVbf0gb4FKbUO2XSig+RC4tDifu+J6nu6f0z1mFpYpgEpHaYyXdirjpCRtO0tGS1ouwdxSx8p5rig9P4ssJRN3+yaIr0gGbA1+Z/Bpjlgek7R1KOS9HHiaTRC76qPvXtxKHLo2HSIhlNe7aF9mLCWnwiX9Rwb6DYJCZhmeu/ENLrI2CjNdiyxho6VBW1IgF1UF6WLZGFgjbbVH7OP6m5oilA71hOo7ml3y/4pxxD2OiooIIKCDTcgnVmWHRw6Fjc0DCuPJMOmKdZkim3P63pR/uuyNSXFN7DRxYdMMDsVAsr7wUSyB4Kq1KmvFZOZU0xpRTDiFF8VM7UDG2u1qSrMsi9d2Cmzoc3FBQDSALT6ai2on0s30fU/FUA0CRlKxD6aCmljz5hkiirpKLB15GzMGYKNdCR4aDc6bHQqrA2/u6+xi18c3OZjTEPF5LAp0BNqANDCoLSD7sIfpUWEiNpxQdONTnt5kb1xbU0I8e/BGrFGvKaOJ7KwfpfhI5sLJKpANBIEd3hZACB4E3xhYZNJReNhWGTWT/wZq13toog53BGU3o6CAIXQCOZqp5InjFsnZP9WnynBBgXYva0Kah+OUKZkjTdMz5Ua8czaJ/rRXPndoq0UNaRmxiveAxEzXK9SogduyBd5PZFlAraH02j1F6ti7o1nJ77YTgc6TzoFgPRIA9bOk0SgGutesaDGUxaHtplRQxDRGBS/Tu2YujuOVgCgCV7zR0D53eKgJGkj3MW5AbonX7UNVunX+t4p2i1G6tF3RPlx7kjP00KHzbQWO2k4Q4QMDhOy0R7h5d41oAzWRHIm6ULAniI6SWKY88Lcaef9aY39HSBTY1Zs6AIdTSBYTesRLALs7sgopnM/PSqopTCfYGY/EAUTbutiuzh3xOShLmmN6A4F2vVk0zLY/HVsY1Y6AfJJ+i05+UwrSD816x3qVzsjo+QpIjtGapFB7SYfmA4ROXWItlc0dJ+to/bgplQa+SCbbYSerRQNuCW1LrhB3JzRdjTngIya1V25QRcNw1mrS8T8nMCWZFk2uddM/2rrIcbZHIKv63Kwqg87/ui6Yz+E323oNCCBc3W4kzf/fI8JiK3iaeXDdZ/TM2V/t3Wfxx75IRfdEmK+6mHbU6m+LlML4NUpCWpK0cNb0seZlBLbsTuEP1xTWGnfi5XODQrwTvCMTYz/W+0NG78dWf77Vh/+fgRt+VaWLB5D35UvHnH/LdHxoQWhJ2xhsQ48kCP7Jzf4VnvxI26frECUu6rmulz2ce7Y/9glRGORvIZEGNgs7EPhYnifyeKOjJvHO1LSV29TaTX5TU7Om+DjmoIXmGm0C7thfHJJ/gotLTwife22na31i5dfyi7HQ9kUZP5vWloc146bEVMyvQOXz8g6xvD+IYMolF8sepwP1+mNchKGylVsZLc2l1VrnW+v4OnBRd/b7C2TJfnuxoXycnKXITIIGGcWTb3KeiQ7jUnTXSYn56chg6PFa9H09/OLzWsfOslaUphusvNZoO93uy7zgYurZZzsQtgb7Q1ZlZ871sl6v1ZWfZmajw7K1NQclBlX/g8r+q4AV8rJPVkh01JQ+N2Y+7KbevZmqMnJPdsusyUo9P9S5QyGrOxVsUS184e7Scb4ZN7UUCNiRPqt7l29cTEwvAt0r6l2USPxEN48C0XDfn3nbLz9N8S+DYezlxRyiDYcbKPBfCBkth+944n7dkWtJXsCGLWYsVbhs5X2l79WXYPYzz1fb0/Lth3/aVmKXklr6PtcQMClNQsxDN7qwz87+/yP7qJIXEtb6H0DPkcLsLOz1+1n3xMOEb1+05B+uUGbpa2+4Ew/WBL3q9Vx6ZHz0tjzgD5yHtnsTgXip5WXy4iw7Z0rVwdwZWaIbf7+x5Vgp2vQQMDaqRwJgLtN4dIZhtkG8e2/K7KWBBScZiSLvZ8P3BJwyFyea72KCha6K17SLgXfwRwqvaZJyfkp++TiBSnrBbUTut6/6c6KA+N9BircgZuAQEgsJgJdC35yYcnSP4njIuH65euj+g/wCyDwhYm9mLZgzy+A6KYDmK7KBtq+9dFNh6U21zFGttNLaCl4LLR+eVC3/fg16KeXqwQQq48JOs/K7A+YEPI6Usl2CbZLQQG30k/0lIt/NVNW9tj9A+TEW8SKo5gM1SQdwLIrJL80mWzzktZjeUrj+q3Gs69FJvo1nqeROaoxmFqsqybgoOrZCdw4doCpXiyyGn/6q0G2Uk0F9BktXL+4997jFKnFUPwUnaqkPsnedINRD0fWa8a7L3nrGaN/FvtQsgGwtu/Ghp7W3x26r0Y4XPr9NH8P702HgTpjesnm9Xew0QjnsbaU2XeTMqgf7nKrH2U32lM0RSOYLkdSrpKp3s/Ael+SA5jmtJ3skXKfX/OqCdwtsg8yEdXZ9q00Uc/BOHcWL9ma1APBNWmmch7A/K1sWg49tMm0nThRqD1qun4PIO6fcl0QWSbR6S6hpOZ34nQ755Dy0ervsJ3KK/R7NF76buioVmNELJkquOdssfoCdNUH/2wBn2ODcyQylRlzve87GwQS5IZpXtrtsCUEmglTbaoLaI/jtNnALT1umWU2A83dURPF47v/JXNy//OysbqZrdsNKUsj6jK5hVU26+OAeuowscBGkg99yoRMwDYcP4VkdyeSUrqclzQzGcozdcftdFO/lEljP0wxchemTRivbzjrIl+ejPQ5/uhjH8YwXaNm1y93NDNL77AV+93SKKK5bz0F8DU+Kt6cMlubB1m7fWHoXMRShP6mfeQSoCYPq2gvtbyqnDNxVDCozsWvmgp7UwrW5L37SSLqmmCvNoMzMePP0gBrrwwJdmS0vHj/IBujdYXAcFDpWqKshPu25aQZ41wIcvWXk0eEOIzKHHlFzBIXqe8SGRHIMKPmPAZ+/RW4SWRFws0pG6ap5ZLLr3G3GhOQCLHeX9MmHY7Y2ociw5th+2lwnSWJZbxBIwL+cHT/AcHWmNznkIqk2zcWwvc6/BJo5Pz2O6rycjfs0id1oH3pjH0jp+qvG+LINZQlgvxy1elD66LYOF5VG/7BcbtAEnL9RvPDD8O/bLUS3n9Rl9BeDmgWSADXROI7HRAASNYd3j9ERAEfcOXr+6iCrXRcA+pUVrV10C9sdx4fQ9KUn4AdFsyDaMxNf0PaszkOKiOB/xTYgt9zbufCtnPjjBhl7iAfontwBJBzX+S+Sdr4PPgX/Ac9XCLXDDZ8XLl1QrIgks5+GICYr26F0JghWrZl/xiykCOxY874Q1ykIvf87Rt12wdbUSRJTPioFGCNqS77OWvYZk8l0aD2qPf1uhrz+Zg/ruRzNXJWPIdI1vwN0ShOCASY2Db9UnrXy/7ZXkLMJHU1+p1qZ7BUILRIg8iC6BUmuubOEqA3s0mzbX/yTZKvnlecjKG57X19Q36iUVFd69KJKwTtfKelCDls/XXZX+tnFsSNZCU+BmxzkPH6JjZt4Q1qMH5B+gZm0ez3Cx9nwJujYyJYIJG6mt8+D02rEd0b03rrL3nvoOJntOTwLB3USOSa4eavMnT6pdhJPCdmYyaxf4U1/0bzxw8no21HZ+bJK/KXRlRCkNOpNg5kodEhAz/m9oQzmQqMLhYWp4jmjRUwRNxC+JdB+9+5hb/QP8/3n3RgbRIq9QwNgBz+tVejdO6kxqGECK5FxrSJ7URHx+QvSt6rf67thUVEkjVszO1OihAdqWfF3/EvKrtiWZaBUnTZwfIKk5kNkUcGBZz149G/mu0TSR89a0G9DxFiuTQQS6nl4/s3VNWeUaj5+oZRpS9DfJ0F0UHBmbRi35Z/4NONIzHc9S/H6LzwH3O7POW4qlHit+Mylc2JuTVxMH78cOH26JZfjixU+kT9iL7CqSBz42W4K0qVpCJF3rAUZ6BqdIlqazXLk+cjXoYfM8r/5dWcF80G0Z77AFx9yWKbAbvxHKlnMXMyRWnQh7mjUMHX+i9ZJa8PP0+1/TQWumExan8NjyiPe/FHpv3HQ6/7Ke+lR0vDdxIKDtm5ZihNNNL+2kutBGh1sn+hDI4Q8a/VKk3rf/R8QzsWXbmQMHuwcGWjOsmf+A+dYI9z8anTlZmQVR8ctVEMZvbCzOT16UHj88nVf/np/ooJvXweMkkIDah3+LrjX3Dz2YFUrLIWAXYLY1RqsiN/ibC8NSsCXC9P3thQd2+mdg1G8v7vfarqvcrKv6jiyXGPrfGpkbL7ee6B8gZSPe2tTHqTz32QlP4cToZ3E3Xson3ftjnMPr/1SllekP9/UQYZzh3wjRzFCieKbFokStmE+R4bji1esPfb/sF7wt4JNoYGJc8EnZWE33Wx0YGzZ/xNf+o51xmGao9bTCjjiU/D3NVDFMdunODblTCV+uiCxYQPDLgmmaxG4cKk/KSvXFn2eU8gyy1Hkxk7NcD2zKel1ndn0UzGbxpzz9r4Khri9yuRZLtkP7ALvYFSvBSDtvpynowMp6iCP2cW90bsx/fnpPB3FMkD/7jfIxxU6pQkw7ItxxKA8djY3GMBRLIkVD4IioPPKsIUefvWurmy8TZ61j1KIv9MNYCpOsW84mfXk+1nX8fGWydMZHRfV8rUtyV5fy072SVRSivIF5m3+9oLGsmFGEjSS6tIGwfCRjqaNRc2b+FTbuDRlpLgMlAJ+TtuqAsFeM0z75CkE+6B6eAerBItd4RmERyNx60UtiKQ9EpJMJTvScTa4rQVkvgOugLCCsft8gUDiBxH5ufBKB3rutA4v5ilAc3MIb1wBzdZH0lUfLX7sOeX4PbdiWZ2Hl8nwhR7krv3+6DLAaZ2vQ0LXWTJ7unG7hqk0OtcCNRccRIKsqE+/tMm9VJ55O0ZCNyENG0Abcyo2TIUovhBFaB2rBsF7DJJp1an2BDuCcFievDc7Nw6HdLpZSUQZn1QWxO5HuwBNxPBp6p7wHnVsznJahrOeagYtJ2ej25vA234grrnuMzcS0eDVCglS54Rlr6n4hRHygwuNka4Ujc/09fyfHLmQ8HDGMNN1Z9qgqDK8/q7MIR90waBnvcG0LxYw/BGxO6/cqJGQR2zaKJJ0KjJkJsria6G8X11BY2xK9fujR4x38MjOHMxlbqO7VpIav++TmjjwoxqyII12nBLgWWEA7VawmQlSAlBozPNMUZmteqRDCiCPmJ/xc8p3r7OZIkAeJWAFniZwZeGAOUu6qHk4vyg0fBHpmN1QcPe3hcQ4XoeVwb4GKpbB9155uzaG7tHCOzMbRTqBdG97JmodAWYDitouHnk3vAF/5knkFeyidt5At6dOaKhYgJ2ARf7WGBiMqPx6AJJEGKmPkTCjkMTxTNR494YuBm1h+6+To1yzzHjVtjSrDeX7PEUtGb6RFr37mxMKjAb3DSNvq/O1KE+BGP9KyGlu1yzts1OXomg/LApq1A05KbYD6rff8EvsogNPNFBeFtbFGsK8otwAcXQxNoK8YqToN92kCLhFT1HQJFJttaR9H55Hxy1516EDTWdAPvU3HGFyRteold7pCPqYkWzW1YBw2tyxosdZPgMo/AefXxk86sWBAQwaeXxPqSICmglt2RrEi06SCxBcNvYvX27ZLLR66INnXq6+cWLOyMWuzv6wF3CHjGoAR8enzyLz45psDP2sQ9NokoyunPn1VVtjKkx2bMxRh3pzA9vojKIgq5cWUH/DFj2fSjvK//iHLVVf8LD8AxPM/VPxZ7dhxq7vC+OlTvd0TJ9ddl8RdVjl+c+3be0qa+5Xo8jMIjwNVRsYolW3Ihb/v7M8Ji7hBZIeoHF5lFhoXAIkEeMghOygDWEe6ejAgQEkN6Q2wA5rgNYefRwN+qQTW9jxrz6+OCkqm4LQmg9PWWGYQ1iCKYXkowakS7VBpsa8FG+hMzq7GB0b92eJVo7rvhFqV+foaXARN93PmXVg/poTpynS0bUAyE96I4X9tTjG20iUIoDuzvCAtA5h54qvmejc8KTkrCzVZIHQe1uIAOR6/MieicfLXI978cKCvSpU5yyLQlV/bt5VBseMhIQQUEfpZt63SGgN9CmI8XqE0mWFhuyR1CHYC78Frt867/2rz+19trrB/QTpvg62+aJpTl8pUsacaZ/csjpeTGkL3d9/vHC5XTgY0jEGgaEWG+X+sLayfGj98uJ7b9m1b354ZsY/TOJytJsInQyNNU2T+kFc7NkqKNpC7n/90qDI3XWvzLnnI9zHigu4Pr7PsBXTnb9jizd5y3wyjGty91E61aG1064/v9zyydLyn+uYW3MqsiH4Bd+qYtQXlxEabaX3SW6+uImWbPZt7Kb+x5ZXG2rW3zQYWT39yWt8n2r92tF232GEkgWv9pnlovUjKnf7fjLxnz14cPoH3aHmK+2lxTQEgJW3LyJtfznghtcKjYeEcMWxEgH45WHD0NttqmYHv2horFQfsZMQyIsIkt7yXbGaw4fjogDHur4K6JrsXdRcd8WAZvdFk2Se5a5uKom9+TR4iqa3NSi9XJyNv+Dl4pHteeG4JLrRYHzZYGtYCYANj6xIOkmL3f3+8/riEhxAXxM3BECbd+jdLViD9DxH8uF7z2R8+NoK7mb6Ru/g/OhRvcgQEku/adzl+31+ulbufLJn659dvonlHL3qn46Vs4z9jsYSWGbxGIClD8RKfmyHvdmD++uOAcmJsYj4LVdnIFq3j3UqDis3s6BIk1A/WDr5nzd5xoLkw7fExvw57L8COk0TTgTJ/RKZsaL+xERYyb6yRhm0F2hj9GrGRFt4UZAjaACLyyK4/Gayv3PKvKnIsVQEDwMDWEy1+C/CMbmi2McfjjvVZG8/qeqZ6KPxom0ukGXB/kiY7zYZjj2zGXKn+1p74uvhwOrA6xRMZZ1+cL+w83rZyXbBS12dUOtPE9Cvd1m9R+55eUZ3YNp2LrHpK/Gcym02TpARYzIEfaBzFF8kaxmbEJm7840Q02EnN2+EdxkE8iC1gIaAiYySBTsWWMRmYIXQmB0O1Z6byNttzcBgGYlvH5wyIIXKomABrV5KYUkDUHVepvZM1YxbdMhwi4UuClZjdmcsX9lVowvU4/UJ9gLWMeAxvvdQEepDLmj8XYOTZx9xR3BYXj6TB+3wEIa3i8wCQxDnMWpzvswnvww+a3uQcVapSv6pm3CR0rhXgl5WJ3zhmfCfM1hI1IrOw/VAbTnpwzen4b21e9RoFI511NWRhrWJeGYzLI+dMOYlV2V5mgVqPRUNvWRbZ2hJ8HLFKXurIyOXXci04RaM97o0k2dTqJZaFE7sewWkmS6eR2IbjG5lcDxZDB39PKsWLIkVGM2ptFuIPsvQoJD5K1KiKron9Y9xx2KNHgFSHtSvwpFNnksaKegtY74TYckulanYNKGd58Max9BgQAfvDP+1YrUcuD1anZiXcjVnT66gkYXu7xhd3b8iPsAStdRcbCLVjVuQxdWXYqFtdFmBmPUCeyJOEzG2QttGYk1Xgciye4g42iHSWk9qLg6M8p2Sxkf0XEYAZ+3ruR4jqLoVWzGXDTMcD7GIVp0F3lkHet7sMMfOp1EjZx5e7bjYy26aU9fKxvO8rpmubmZSq861NBWakuaaA4tOFuR1rt/ohUpbFGbVYz337a3CnjccwfmGJ3rozspjcObw5Jz2zLNqdvzK4UFJSIqqC8KcC0w/2skxrKusR0fqeI7dGFb4Cvj2PQCPAIgem0aGz4UyLYReDJChgoDu29HtLVotEBek7Vu/Bhjty1WT/Z/3T14VH/Y42Zwwe6pdcoXqC/i/C74Hs9keWVZyew7VJ9XKcw6ZEdAfNY/UP2pNhZN8BP0bu00feTomjI8Zv/dMqowC3ThrN0E25Qa48MjADN3j2GoKpShMRomo/YsbmCohxYPjTaSuYEsHnFrLOP7dAhjp0bjCGwQORLz+5I9sMvnlS/NnohIV0hIQyfOxhmOVN2j4kD3DcYaahN1INR7jw1Wd8xWbRjZ/NzcoUr/ZL4sjYrydYkwjoGrxvRJTtmVzJjEN7j0SdhQVmjqsLu/kYObTaxKrM4R3IXR1kBmSLIhFaRO7WhpiJClrQ6zkEoeVmI/PhMyGtoVDm+nRkwfi0ByGzvP/+Cxj64p9TvuvDDoEPnopvorPnGpBnwMK1AC+ZQrNu0Ody4/MkDGDrspZ9GlYdQWxCWqVsJIBGTV+YkMai2wrvwAuuDCS+/iEGGoWx/XdzaBP7T5y5CbunM5nMeC8hHU2OJTqVF2ONtyQzN12SBlA2tnqzeQv+7uEKhRcKBi1hvhNnx8k5+ddB43HjdBAaLoj8fN2vm5oixqhdgw2vsH6yXkaHokeNVv1m/1SLgw3+xS7jVTENyx3Cz1IvrUkVBiQ0HAEXDpSVUMIrY6IV3pGt1gxCfecPtOXrV3zfJ9pCCbJpduuCw/3pQ1LmjPDoCHIBOLZ1/HMbaaQoo1vP4+FhECjaAISbhJ7xgxAZ1F2BsgzCKchFerL/CbM0F0P1GPOw5AjSkknBJlGHryJpOK2ONQULxfOdpfAJf8MlNGzjplN1XW2I6JJq1HKpaWU1P3rU44/h3v80Ldg/4ptO6kqmj76AB+e/8yo8rvE4MhTVtOfak6l3Pp/znLX638X5hkZMnDuar/3Ur/uuSaQoZOUCKkRAcpo9tY8lEvwn5mBnPNIIfGFmcy49tVfjvxXem9Ae05mP0MjJY80YuH8oqQopGMm36B3DYEbUZcFw888COd6C2UB5edOlznIPTndFxdShEPM2q+Zy3vZFlL4/f9NGdZXtLzfcfNWJYaWRt8S2Da/6Mw+JCwmybuLkLOVyJbhdc05q5tgX66Af00AdQQDfJ0Mr9tN9ZRHoVtSubmIJM/7MiRVNzf1JKXPN+LxAnrOPN1RXg+RXqWJcIviJDGYKvvN1E/kqP5ag4uGYSzFXOVTPTPcM1RCfaHPVzGvblejO3ZtHpxwDhzXg/6UW+sX45EBtfpdmIXn9kU9km+7xfO7iqUv7Si9Pi2nEO6R0iOfqe+8KmRnEIlLUr2PGSYIr+1aBUByvy2iZhol6Z7cGwLwmA1mvh1pv2dfoDH1N98uz6w+dOJV96fggLyULNhAYqP9u1CU0mSKZEsRzndZpfVz6UszAfSzHEdBqvQRPKcPuCP77Ak7gNsKrUiUiBHXApX6V+pukjm6n80ACvvM0Xl1Qa16Sd7aJfNufdqKpySzSsgY8AGbR9dapVkHHqzplCcjOSaJb+O/gFD98otmUinJ6DNpQlk7IzZ8obk9iM7AMvCaXV3luMDJO47NQVhknAbUWX5gWxQX//vBQBMTmKqV1D/t1StImGfa0qp0YL7QSSAyzpxbcZLkn3oguEFj044z3PqdI4mCx6p18l2YWUfPTSghvLo5PP3GDcc4srCh+UYafn4wsigJut7MLCey3KWZwQD+d2zZ65qpzq37zm3L0D/jtauXo9PfdQt2UpHqB93kTgG/2qAbt8EfJdudcbqlu0EI/4RFN7KEDzavhp4veb2t1hCrYzcVLrL6RTeVTFv90V05NrjB3Me6nWn1j0mY1tfa2b8q8ZBl9fgokMlPh2eRt95bZIp2uJj0i//GDl7onC5UO01tjOaLgb98JyMsRTAaXNYBU0FWTEkF1t2wD7yvmL+VpVVPhYsSjVSWBhbvXqvxe+7W3bf376mX/MxG6Syqqm9/uLr+jiqKoXE9ZkYrG7QEuSKXSbiKwuX3VANVfrhxS+yVCUrVCld4TX/9bX65m23Z7RZFKwS65JqX/9qnzixbUqp4txZPWpdyi5MtXUWw6rq2kmiBaa3oX3mXmMGaOdBhom2Q4VwyFDo08PpnLPZKtqu8MOt/Su3pHW+1AG0p2ekzCgiTH6NrCNVp56gDt75nxuM/x/CKBmFBM6/ch9Z5AUpNn1DVpgLlMBrG8tY9mMrwEU2NPlm+DgeEfZ1fTzKdDlFH0//JzuUm6+We/h/hO/+W0pf9uk+R4knUSPiXM7ChyKH+ZAFahEFN02NgJJhX/Y8+8htK6Z9Fkcw47GiUY1fHIpxkN4qAuA+FkVKyyg49WYPoRqZk2i54u6PRw5qnb7E0vh2oFPL/PL/E1nWaV2t2IFnjW49+cOEp7J6xEWOUrnEvLLu9QwsoSnrTAjrH8R6tTF2SZ1gWHtuBilNFcxxpMwF9issm0tIfoWcjxz+LAoKXOihJFOn+TgJRAKTWMa1gkVY7kq88FUcYRbGgX0NiUP3no/9ZUe7xepsJf6j3XXkPXM7P5dzcjoOsENoUmk1R/JAVp3Y0/cDgedGaCD0GrjXUk8vc1xTIhLTj8QFRC08gvEz/K/5o94BshAiHyOStv8HRLCpA68BUYjbMxyWyC/4TIeGBpQHB6g5uxr7WFJrQXDpW2PJ627BAnsBiOmKa6NH0/nnFH7ZdD3Q6WRqfDaqIO/jfo+EimfSWdpcRdtym8gtMpJxnikJEkZpZL0Q35AKkGO1PMECyh3L2rO2KTkbNQRT5mWdNlmopQkdpvn5s2G+seOOxPmm6cHfO9mGSFBQQWFJbHT4UIgriV23bNl/6lJif/vptwhGWNpcadqE0pB+VZiKP/C8QSoEhNmu2DJqvtqjFI5UvvMnPk2oxKGCTwmclUVUKl0ampipR6SchbVpJEy1mtz/UTsf48VdL8x/uP9VrCsKMOk5FzLv7ULZ7wu+fTDgFcpAvkqTUyhPf7r1ttiIXh/LSscQQJSvIxwP1jPFf+igaW8NDkhbCFXq2y8qtb5jsPGdYaekzumO7ou5FgVgViBJ1azObGyMoj0omDun/AvCRzJyvOkOvD/NrF2pL46xqdTC9o2LveaYtStaFHdg2nQPtiMe1Fkcd3yQJp73u56Y5Jj5yJ527m7wZFpq6IqgRD4FonswsyLTmJddf2oZ3P8XTijXFEfUfRmBzQJ3lGjtfwXWIXm9LdGCYgOjyw7qKID9wXfYmUj3k6SQxD1Ff+LzyHGN8BMUzZtKc0MB25f7YAbcPTV7zWDFJcDHhH3qGjUPl0ZAM0V32WW1pc7LRvH78KUeyYjgMjri911Lw97K9z8MvNcArOjlb9dYd2mzS1Lnz+a8Z+HYScMpy5uN/hMVjUnn9Pxc5QBG/xVJfeRIRoxHkoWW0jJ0s9xA3mKKFI8XPfpxryYnuTf/u1lqEdRvdfTEbfwniGXgXCo+ngmHzWqE5be5wwQc8ZwPwcQIiWrB++ty51o/3xDXakifj1LYJuyidfBTS/A935L8nDOs3KKfuBPTu+9TXruxdWaM4nyUUIm9wNCAce1IfzeGkGU0kU7ttqgW7nVzEHh/2HHlPyxvxAGsmCwriGGip2rFhky2wVefSBq20D5C5A7jWbZ7V0RQsFEO9agvPdCGiNNm5/ykNng6ChfW1tRuaGOxugOoka/RviCBfZoYz4cRboMmWHHzzRyr4LbLtJ+ME+h0R8sy0mawx/k84k8rnuddOGBbH1apq2BxQ6d919eYtvKQgvWSVAe8r96RRH7+5yG3iX5cA7wmBxIkqf9ipN9qhsrUwVTvQo3zzAUxNqR+aQMqdFPp2zvU2HSfisyou5d8HEhw0aClpI/9AsJaYs3j5wNfXVEcUer1CmLmcuvvuB8sCeaas/oMWFm6jmkMpU7613CDV8kRIaNTqIlx6J6c2dDEAdSLpLspSckGhweqOw7vQaJixaP1zDh+0yitOXwbJuk12xOzRlD73bkjYTnnDFBvKu65zRQdPRAR6XW+GEWdbfvsEyJuRZRIDrtqrOGc2r5c/wXrxPXQo+kkirQN1Cc1tcNgOoKBIx36GPdRoxHMj5iIdE1RGhq9oTSgM0/9CLmbYqUQPUpmty4/l8w6pCiaOZFSaD9GVl5+ya3va/2XMT0Sw6qRDHpQImqJ1uQRYkNhVCAtZGT6v9K5+z1LWXj8WiBnlkxdGd2SjItg9pcttCDA+nd6Tw66kQ0W+uUGKdqPJX37ffCKnFNo881SHyMRFfCY6V19PotgZaHTAeyaAakoZrGDEjMjRwi4zxURW6Z9f0YhRqX0vuuOouX7PRhnPDWrTO6AgS81PZ5SEum5cjKAUfY3zvnOwQWef4eImmqjknSo2+DmrJCzmZV5ZMr+juRa0IRVh6TsQf2oW7eBtWUBgFnKr49MLG7wb478UQMfdMiRa7b/P11F/Vvpv5X+W+m/lf5b6b+V/lvpv5X+W+n/u0p7QjdhedX4d5sV5LJMfixqFff/2LomQ/hmoCg5W9B/2kjvdRDVFwUuNMUPay1LKDTVDQr/1PG7zAS1EMtvr8+wSv9Xds7/w6WeRpUfb/pkkY/9978VdOR/SrTFK+c9gpzMn3AQ1S2MT6xP7saMig0CpRUR0lQYq1odoQrINCYU0JW/tQQ/Tjc/DcBfLizGz7Xiv0JC+sE+Fqy++VE0IIuOD0IkxeW815B+lDV+JYCAkp7AvTItCXu+/VBDNE1IhH2ZOSb6OPnagzk+ou6c51P7l90RaLkbWMycmNJ9riE0lor4chptqgIdbodK5FRx9vrk979ZRuIlfF4SHrG4tD9xXUP8vueGg/gD03PcfvGRxXYrgYaw81iJu6Q2nZZviDEWlvRHc7C8Hl4lPrcQOimIpZE70yGqvtOzlECHOStOYX2SPR3OAKE2JxoSdsgsc98Jro/uiFmXGMjvpknFLhz3vM8D7SuEQ4WSlLkh1xQvm73W00NO9bNTQ43+H2JPBEBm+5kYqM2lvUGJiu8ShOP58YHj0OwY5MSBHmEYqp3/8NSdQ1jclpnXBqgp0Jeg9uTuVp+6bORtpbECAAZeJtpWUA93JI3XXxAJfXrEzox3AM1gasXvmfBxK5lLGJe0jTXFKjAG+SlZ5R7TuzW2zgnacQHnHRuXc9/msVeXS1qVUpiw8CHL2+NcnIJfgLX6msZw1l02cTSHZ795BKxsl3EtyPd4xY67HK/sDjcIuYp4kkh29PfJfpiU3L9Qlh8QqrI2F+KwEzN6TN1x1P6pn3qMxDawyumyBkATEd30Bmi9btHX24m5f43yFCb250UgwnKQTT5vtZuDJxumPG/PKxUAH2CM67Sb8YykBslY2T03dHfRSB1A6NkJyCr5M8lFYlsqRwtQviO6gcOIoEcj2uAjPeTP9eNVPnvdihDOuMTABjgQ/B1/ChILwCbVPUsmvKuNAXFVrwww/7i4acTE64mac0ClWiCRnf3iaUBtHqlCNOaVc853L5OPfuMWKjwBavSVem/EcUIYdSKr2BYgIT7/Ch6ef9lwdH/+4o9EuNu0fKUyN4wggZ8HWo6Cqc/Tf6gloY+r5LzYyzNfNW05KpjeUSQ/yv/DNaVXjWTNGhmvXb34Fv3TmG6Nu4Ktas6YnqbXeDA2bN/q6Xu7B9fp5N/h+OquTcFuwSYZt/pZgEnPBu9tc8jR7GXtUSDOFcgDG5L965B9TIWgs6Dq6E9mq9dJ0kdiNSqMBG9cU8QmEiSUoRcppWDs41jLJd5u/sw6pP83ay1pkusOA/YO76Mzy3yZhePWs/7cc64pIDdE/Jb8Tn3XlH1yfElYi1LJ7LWoYF8sMTibV/xnC85SGHB6p+aRBJzxpY+nd1YUrhCeffW12Q1ttpmm30WIRafO3wPKfD10DGpEts67EbqJ0fCYLaqIEO1wIES/3m9mf+64LOpKLhhJkHc/LXbXnER+7y+l5+k+V8tJqU5DQYYCJv0rMdvC1aglXc49sUZMeKjiaY97FCw2MXCbQ/OT7auaRubaq1Pse3mzJ5eVcES4kTiNoQvm6m7WeY4ZaW3lIkg6Wy6POpor3xK+m2cqeaMxBrQORmxbqPp+62muqpbx6fCMSN/OENV0Hlf8aZGH2kOQdNNHtvAq0BWA6wXfgnxUAZIqyrs1BRO1rBlFhyGihmzrht1qY/InXtdfYanm0F8DVStAGs6ICrcJCn0EJ9Gmdn+1nYhC1E5F+nFU44XJyxffGkxopRGOO97PvvbEVxed7zJuipuGf6kPz9egEC0MLin5cdfn3rx50y8QrTDewi9DF6VEBXL9Pg/GcbEGPNbC50gkqy8XoX+VZX22m8SrgyCLHTY3OLErGNYBHqSyc9PvzI3cYmUhSDjdQcBADOkxQyBTvOLsTEuwnXS/+43oT8IZfW5jTNHiU2eveiX2E+sPjg8mCfjBNpfVSc1TzW6SU9vh+rBVkdRdMhbPqsgFnU9WobJPXwP0VjnttV9wOhgICB6ophIf0Cu3HO0oPzrgyhXrCRqhHjwWFDch9MgsK7HMULjcMCpAP+mx74gNpRGbx6wXY+reiZ5IVypF+7EQcVaPaQdvKdw3K9k9KxktwbdVAW31Fp9cm5ENodjYAyvGHF/NoanF18yvs+POZQCHjDT6NXd9nrug8da/9rLiIj+cHQpwg6oQ0QdqAJyYtrBNfweKi2BJlu2KFMbJBz6oCICjZtWOU+TbHR/jRa8Fj/n+LB3qODo1VplYEEBeZoaaoHUsus2svEfIr09nfr4zbz/ApXLOBxU5xZdw/qTlqtxY/LGXLeQHNII46vNE/gxIjji3EsSSUeJ+IR1MXXFw8Q3b3hOC5Pd+TiXM08/9FBLSJrs0bncqFdT7l6N7gw1dWJPXE3GeR8KV2cAZ39SZBy/QEzpULcwAuaElEKCpbT1tiCREfTryCPgNH21CXkwOvWvNaSrBg3mpiG39uMPFNKBg73Y8flTcZmVZKL+SOwOHJQt2RGnMv7kxptNr6n7YjSQzcHp9zy5e77Lag9af827L+MbaK378hf03Inlnp2FFwfV5KXodPnMNWZrQ3V9A590tLPkzZl+AnU93qmx6IM7xyYZIRpzdSlZJ42i504aWdklXpaOxvFrMYiRpgw1nt8ZgF43SDzxmjaKjOzDbgqRWqD4ovxt/O+aR0xvttVf3/Yb7uB7W340XciDd3RxpAwqSTxOMo2jYBQcxPJ50cfNN1UUs2Zqt7hIT51ZhlEx3RadG9+9T1Oo1fH/QNxYyYGLvPXE3DXA6mXqxUqtBkbvbG0MuywamXmhvQDAtZ89cn9nzh48DkV3oYLHxhL/y5UnqWg9DJisBF91WF9TMBtvKpgtgdqJhbHAYIn9+bNGxMyA0cQ68oQyHp/LiAf3y+2WRVpTMb0S2CzsixR3+O98HSj9GDrLicXy9eFLQUM1OLZFsZAzcb+VkV9fO06Mek5IXcei7ikjPSEnulrC53yZugwrcp6jj0Y8P1DC1+7VvJkLvaj0t16lQKqQrr6YygcAZm80F9DXa+nNhKrNnrr1u9lMetJYa5ocjHb02SryL5Om5ckRr15TQ0qChemuzkkfNp3POJT9g9y2+DZG/wA3EgWkifCvo9ysN4QMbsySfoRoEwaMM2NR++sq6KwhK9CJ+W+Hm1xOnKRppEeDFQZFY+WIGne2o8CdFe+uauWFYNlN/aOBM7ZbY1AMNoOigodJpeOoFUHXJmgzWgNdvl9T7op3yaoNDz25XpZsKz5KKF4M706kDuB0JjyiSn7U6emk5Q5RDUO+Xq+ThIB9Ym1xThida3mpv5cY4CGLaMBuvdF91lLIFEGJ3PEwQT1t8geNy7Fgiq5aJ34FxF4i2AlcmBT7S/C1asvE1ZfJ0/GKcnwY+OueCqVn8VYJ21aSSaJe0l44A7dJPXaZgN1M397cFn2f9dmME2yjOb8/2YlDvmVZoUojDbHHNu/YEz4yUE2kfokTWx2JjD+oIMKgaJH3RZiKdBnWILi4IIJxlVuYERxtFJyWVhNrQfW0nRUmfQt6rUqs1em7pPr+TrHne/vo5qvxc+QI3owjPHV146RYRyVxgBX7NtaR9WUt7s9n78trpwmmBienWzOsA6c2gvXuo659uW/muR8YXxUDRMePPeYu/FFJRoAQejfnNaBGzulE++Ks1+Inuc0erPEogTDIRKMpGwQC/vZcsfA5Mdn9+9xLddGFyi+RWkbHknTGEHH15z+I96ksb/TgV1Px9myYb6hy/gUP962iZ75nFiSmC+/CQQHyVZL2YAaE5ioOej5z2MgzwXAOal/gYYO+ruBZBOwfCjv5ub9Rd0oPobQNz/OvaghhiP39TM2RRoZJou7wTBruINpvR4ihQvUayWlSYy+zGQIoOHsk5d1N32ddFBTObFuU3fUsC9YyvjIzzVluRZX32qwYCPpXIXL9jlLqWu02emnJJ1CI/FvGsqS1smg4P4kcZ/sgd582kvoe+A/KW/9uOSBVZGyHgr9GVW6RM2OekACXnlnYEcr2Ry/XzhlXvC0fMqe4f2v/lOZY0653puNjlo9P0lpWF8iY860+Lqa9xkfV4f7u4GoOaexk4W6L7zAS/AAmM46nRZtRAUQrVoiwNYdZipJHLjFtIaAwy5M14veqNxb4iirkfSCMBY9dhhhVQXH8V18zCTFYsnWH/hRj2EQ5ESgaKFtkJ033VLa97v1a0FRjWpyM9fqGIiRVM/tCRMZecQtpf1tM2YbDfaEarX2aSMqyTbB2FF5Pw2CTWM87C9QUnqtIuPK/JocVXl3RB7XvdYwTecfDROZwnCxsG6mOY+H88UtVYJE8sC7jV9i8qtjX/oQPS/YvOglSjTTgayG/iXNogLoEJ3KfG8u4E71v1rTRieJ+penDmcgQiHsRcsIidrlwslSoZx2Bfj0Xaf32wni01/7hrkf+/Sxf+L/183X+HKJLc3b2wfovwzuM64IX9i/Wi0xG3w3WHzqX8F1BLAwQUAAIACAAJYBRFglAYS1AAAABrAAAAGwAAAHVuaXZlcnNhbC91bml2ZXJzYWwucG5nLnhtbLOxr8jNUShLLSrOzM+zVTLUM1Cyt+PlsikoSi3LTC1XqLBVMrKw1DOAACWFSlslEyMEtzwzpSTDVsnc2BAhlpGamZ5RYqtkamIBF9QHmgkAUEsBAgAAFAACAAgACGAURWYE8ogNBAAArQ4AAB0AAAAAAAAAAQAAAAAAAAAAAHVuaXZlcnNhbC9jb21tb25fbWVzc2FnZXMubG5nUEsBAgAAFAACAAgACGAURT4m7oYRBAAAoQ4AAC4AAAAAAAAAAQAAAAAASAQAAHVuaXZlcnNhbC9jdXN0b21fcHJlc2V0cy8wL2NvbW1vbl9tZXNzYWdlcy5sbmdQSwECAAAUAAIACAAIYBRFxH6jXhEEAACjDgAALgAAAAAAAAABAAAAAAClCAAAdW5pdmVyc2FsL2N1c3RvbV9wcmVzZXRzLzEvY29tbW9uX21lc3NhZ2VzLmxuZ1BLAQIAABQAAgAIAAhgFEWCFoYm0wQAAOIWAAAnAAAAAAAAAAEAAAAAAAINAAB1bml2ZXJzYWwvZmxhc2hfcHVibGlzaGluZ19zZXR0aW5ncy54bWxQSwECAAAUAAIACAAIYBRF8XbFgMkCAABRCgAAIQAAAAAAAAABAAAAAAAaEgAAdW5pdmVyc2FsL2ZsYXNoX3NraW5fc2V0dGluZ3MueG1sUEsBAgAAFAACAAgACGAURU2M0NKmBAAA8xUAACYAAAAAAAAAAQAAAAAAIhUAAHVuaXZlcnNhbC9odG1sX3B1Ymxpc2hpbmdfc2V0dGluZ3MueG1sUEsBAgAAFAACAAgACGAURSu5KqewAQAALQYAAB8AAAAAAAAAAQAAAAAADBoAAHVuaXZlcnNhbC9odG1sX3NraW5fc2V0dGluZ3MuanNQSwECAAAUAAIACAAIYBRFKNC6MOEAAAD3AQAAGgAAAAAAAAABAAAAAAD5GwAAdW5pdmVyc2FsL2kxOG5fcHJlc2V0cy54bWxQSwECAAAUAAIACAAIYBRFp8QkMn0AAACLAAAAHAAAAAAAAAABAAAAAAASHQAAdW5pdmVyc2FsL2xvY2FsX3NldHRpbmdzLnhtbFBLAQIAABQAAgAIALeZlUTOggk37AIAAIgIAAAUAAAAAAAAAAEAAAAAAMkdAAB1bml2ZXJzYWwvcGxheWVyLnhtbFBLAQIAABQAAgAIAAhgFEUO1CpeYQgAAGk4AAApAAAAAAAAAAEAAAAAAOcgAAB1bml2ZXJzYWwvc2tpbl9jdXN0b21pemF0aW9uX3NldHRpbmdzLnhtbFBLAQIAABQAAgAIAAlgFEU8OpbPvToAACpQAAAXAAAAAAAAAAAAAAAAAI8pAAB1bml2ZXJzYWwvdW5pdmVyc2FsLnBuZ1BLAQIAABQAAgAIAAlgFEWCUBhLUAAAAGsAAAAbAAAAAAAAAAEAAAAAAIFkAAB1bml2ZXJzYWwvdW5pdmVyc2FsLnBuZy54bWxQSwUGAAAAAA0ADQABBAAACmUAAAAA"/>
  <p:tag name="ISPRING_ULTRA_SCORM_COURSE_ID" val="CABC4788-5A5E-4952-AE31-A4DDA9EA3B19"/>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C:\data\managementstudyguide\html\contacts\DEMOS-FINAL"/>
  <p:tag name="ISPRING_PRESENTATION_TITLE" val="Corporate-Etiquette-Demo"/>
  <p:tag name="ARTICULATE_PROJECT_OPEN" val="0"/>
  <p:tag name="ISPRING_RESOURCE_PATHS_HASH_2" val="697868d2f46f4831d4918f02037c4449d2"/>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7/15"/>
  <p:tag name="ISPRING_SLIDE_INDENT_LEVEL"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8/15"/>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9/15"/>
  <p:tag name="ISPRING_SLIDE_INDENT_LEVEL" val="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0/15"/>
  <p:tag name="ISPRING_SLIDE_INDENT_LEVEL" val="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1/15"/>
  <p:tag name="ISPRING_SLIDE_INDENT_LEVEL" val="0"/>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2/15"/>
  <p:tag name="ISPRING_SLIDE_INDENT_LEVEL" val="0"/>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3/15"/>
  <p:tag name="ISPRING_SLIDE_INDENT_LEVEL" val="0"/>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4/15"/>
  <p:tag name="ISPRING_SLIDE_INDENT_LEVEL" val="0"/>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5/15"/>
  <p:tag name="ISPRING_SLIDE_INDENT_LEVEL" val="0"/>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What is Corporate Etiquette ?"/>
  <p:tag name="ISPRING_SLIDE_INDENT_LEVEL"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Corporate Etiquette"/>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Employee Engagement"/>
  <p:tag name="ISPRING_SLIDE_INDENT_LEVEL" val="0"/>
</p:tagLst>
</file>

<file path=ppt/tags/tag21.xml><?xml version="1.0" encoding="utf-8"?>
<p:tagLst xmlns:a="http://schemas.openxmlformats.org/drawingml/2006/main" xmlns:r="http://schemas.openxmlformats.org/officeDocument/2006/relationships" xmlns:p="http://schemas.openxmlformats.org/presentationml/2006/main">
  <p:tag name="GENSWF_SLIDE_TITLE" val="Show that you are listening"/>
  <p:tag name="GENSWF_ADVANCE_TIME" val="0.00"/>
  <p:tag name="ISPRING_CUSTOM_TIMING_USED" val="0"/>
  <p:tag name="ISPRING_SLIDE_INDENT_LEVEL" val="0"/>
</p:tagLst>
</file>

<file path=ppt/tags/tag22.xml><?xml version="1.0" encoding="utf-8"?>
<p:tagLst xmlns:a="http://schemas.openxmlformats.org/drawingml/2006/main" xmlns:r="http://schemas.openxmlformats.org/officeDocument/2006/relationships" xmlns:p="http://schemas.openxmlformats.org/presentationml/2006/main">
  <p:tag name="GENSWF_SLIDE_TITLE" val="Using EOM Headlines"/>
  <p:tag name="GENSWF_ADVANCE_TIME" val="0.00"/>
  <p:tag name="ISPRING_CUSTOM_TIMING_USED" val="0"/>
  <p:tag name="ISPRING_SLIDE_INDENT_LEVEL" val="0"/>
</p:tagLst>
</file>

<file path=ppt/tags/tag23.xml><?xml version="1.0" encoding="utf-8"?>
<p:tagLst xmlns:a="http://schemas.openxmlformats.org/drawingml/2006/main" xmlns:r="http://schemas.openxmlformats.org/officeDocument/2006/relationships" xmlns:p="http://schemas.openxmlformats.org/presentationml/2006/main">
  <p:tag name="GENSWF_SLIDE_TITLE" val="Don'ts of Meeting Etiquette"/>
  <p:tag name="GENSWF_ADVANCE_TIME" val="0.00"/>
  <p:tag name="ISPRING_CUSTOM_TIMING_USED" val="0"/>
  <p:tag name="ISPRING_SLIDE_INDENT_LEVEL" val="0"/>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Cast Warmth and Confidence"/>
  <p:tag name="ISPRING_SLIDE_INDENT_LEVEL" val="0"/>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Dining and Corporate Etiquette"/>
  <p:tag name="ISPRING_SLIDE_INDENT_LEVEL" val="0"/>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Formal Table Setting"/>
  <p:tag name="ISPRING_SLIDE_INDENT_LEVEL" val="0"/>
</p:tagLst>
</file>

<file path=ppt/tags/tag27.xml><?xml version="1.0" encoding="utf-8"?>
<p:tagLst xmlns:a="http://schemas.openxmlformats.org/drawingml/2006/main" xmlns:r="http://schemas.openxmlformats.org/officeDocument/2006/relationships" xmlns:p="http://schemas.openxmlformats.org/presentationml/2006/main">
  <p:tag name="GENSWF_SLIDE_TITLE" val="Speech"/>
  <p:tag name="GENSWF_ADVANCE_TIME" val="0.00"/>
  <p:tag name="ISPRING_CUSTOM_TIMING_USED" val="0"/>
  <p:tag name="ISPRING_SLIDE_INDENT_LEVEL" val="0"/>
</p:tagLst>
</file>

<file path=ppt/tags/tag28.xml><?xml version="1.0" encoding="utf-8"?>
<p:tagLst xmlns:a="http://schemas.openxmlformats.org/drawingml/2006/main" xmlns:r="http://schemas.openxmlformats.org/officeDocument/2006/relationships" xmlns:p="http://schemas.openxmlformats.org/presentationml/2006/main">
  <p:tag name="GENSWF_SLIDE_TITLE" val="Corporate Etiquette and Handshake"/>
  <p:tag name="GENSWF_ADVANCE_TIME" val="0.00"/>
  <p:tag name="ISPRING_CUSTOM_TIMING_USED" val="0"/>
  <p:tag name="ISPRING_SLIDE_INDENT_LEVEL" val="0"/>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p:tag name="ISPRING_SLIDE_INDENT_LEVEL"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p:tag name="ISPRING_SLIDE_INDENT_LEVEL" val="0"/>
  <p:tag name="ISPRING_SLIDE_BRANCHING_PROPERTIES" val="&lt;BranchingProperties&gt;&lt;nextAction&gt;&lt;action&gt;0&lt;/action&gt;&lt;/nextAction&gt;&lt;prevAction&gt;&lt;action&gt;0&lt;/action&gt;&lt;/prevAction&gt;&lt;lock&gt;1&lt;/lock&gt;&lt;/BranchingProperties&gt;&#10;"/>
</p:tagLst>
</file>

<file path=ppt/tags/tag3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p:tag name="ISPRING_SLIDE_INDENT_LEVEL" val="0"/>
  <p:tag name="ISPRING_SLIDE_BRANCHING_PROPERTIES" val="&lt;BranchingProperties&gt;&lt;nextAction&gt;&lt;action&gt;0&lt;/action&gt;&lt;/nextAction&gt;&lt;prevAction&gt;&lt;action&gt;0&lt;/action&gt;&lt;/prevAction&gt;&lt;lock&gt;1&lt;/lock&gt;&lt;/BranchingProperties&gt;&#10;"/>
</p:tagLst>
</file>

<file path=ppt/tags/tag3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p:tag name="ISPRING_SLIDE_INDENT_LEVEL" val="0"/>
  <p:tag name="ISPRING_SLIDE_BRANCHING_PROPERTIES" val="&lt;BranchingProperties&gt;&lt;nextAction&gt;&lt;action&gt;0&lt;/action&gt;&lt;/nextAction&gt;&lt;prevAction&gt;&lt;action&gt;0&lt;/action&gt;&lt;/prevAction&gt;&lt;lock&gt;1&lt;/lock&gt;&lt;/BranchingProperties&gt;&#10;"/>
</p:tagLst>
</file>

<file path=ppt/tags/tag3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Introduction - 1/15"/>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2/15"/>
  <p:tag name="ISPRING_SLIDE_INDENT_LEVEL"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3/15"/>
  <p:tag name="ISPRING_SLIDE_INDENT_LEVEL"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4/15"/>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5/15"/>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6/15"/>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1812</Words>
  <Application>Microsoft Office PowerPoint</Application>
  <PresentationFormat>On-screen Show (4:3)</PresentationFormat>
  <Paragraphs>218</Paragraphs>
  <Slides>32</Slides>
  <Notes>32</Notes>
  <HiddenSlides>2</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Corporate-Etiquette-Demo</dc:title>
  <dc:creator>Home</dc:creator>
  <cp:lastModifiedBy>Sony</cp:lastModifiedBy>
  <cp:revision>119</cp:revision>
  <dcterms:created xsi:type="dcterms:W3CDTF">2014-05-12T03:56:48Z</dcterms:created>
  <dcterms:modified xsi:type="dcterms:W3CDTF">2015-04-03T07:44:18Z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2D099862-B785-498A-BC71-84D2508EB2D2</vt:lpwstr>
  </property>
  <property fmtid="{D5CDD505-2E9C-101B-9397-08002B2CF9AE}" pid="4" name="ArticulatePath">
    <vt:lpwstr>Corporate Etiquette-DEMO</vt:lpwstr>
  </property>
  <property fmtid="{D5CDD505-2E9C-101B-9397-08002B2CF9AE}" pid="5" name="ArticulateProjectFull">
    <vt:lpwstr>C:\MSG - PREMIUM - Material\FINAL - CONVERSION\RAW DATA\dropbox\Corporate Etiquette-DEMO.ppta</vt:lpwstr>
  </property>
</Properties>
</file>