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64" r:id="rId4"/>
    <p:sldId id="268" r:id="rId5"/>
    <p:sldId id="270" r:id="rId6"/>
    <p:sldId id="349" r:id="rId7"/>
    <p:sldId id="272" r:id="rId8"/>
    <p:sldId id="383" r:id="rId9"/>
    <p:sldId id="289" r:id="rId10"/>
    <p:sldId id="416" r:id="rId11"/>
    <p:sldId id="425" r:id="rId12"/>
    <p:sldId id="436" r:id="rId13"/>
    <p:sldId id="404"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B7DB"/>
    <a:srgbClr val="FF3399"/>
    <a:srgbClr val="FF3333"/>
    <a:srgbClr val="FF9999"/>
    <a:srgbClr val="A996C0"/>
    <a:srgbClr val="EB41D7"/>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p:cViewPr varScale="1">
        <p:scale>
          <a:sx n="91" d="100"/>
          <a:sy n="91" d="100"/>
        </p:scale>
        <p:origin x="1046" y="5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271AF-F4E2-41FB-8D69-9400A3CFC772}" type="datetimeFigureOut">
              <a:rPr lang="en-US" smtClean="0"/>
              <a:t>10/24/2022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EC65B-9E8C-4CEF-9CA9-7E022808CB04}" type="slidenum">
              <a:rPr lang="en-US" smtClean="0"/>
              <a:t>‹#›</a:t>
            </a:fld>
            <a:endParaRPr lang="en-US"/>
          </a:p>
        </p:txBody>
      </p:sp>
    </p:spTree>
    <p:extLst>
      <p:ext uri="{BB962C8B-B14F-4D97-AF65-F5344CB8AC3E}">
        <p14:creationId xmlns:p14="http://schemas.microsoft.com/office/powerpoint/2010/main" val="35385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EC65B-9E8C-4CEF-9CA9-7E022808CB04}" type="slidenum">
              <a:rPr lang="en-US" smtClean="0"/>
              <a:t>1</a:t>
            </a:fld>
            <a:endParaRPr lang="en-US"/>
          </a:p>
        </p:txBody>
      </p:sp>
    </p:spTree>
    <p:extLst>
      <p:ext uri="{BB962C8B-B14F-4D97-AF65-F5344CB8AC3E}">
        <p14:creationId xmlns:p14="http://schemas.microsoft.com/office/powerpoint/2010/main" val="1378169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EC65B-9E8C-4CEF-9CA9-7E022808CB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00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EC65B-9E8C-4CEF-9CA9-7E022808CB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32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EC65B-9E8C-4CEF-9CA9-7E022808CB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83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199009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1EC65B-9E8C-4CEF-9CA9-7E022808CB04}" type="slidenum">
              <a:rPr lang="en-US" smtClean="0"/>
              <a:t>2</a:t>
            </a:fld>
            <a:endParaRPr lang="en-US"/>
          </a:p>
        </p:txBody>
      </p:sp>
    </p:spTree>
    <p:extLst>
      <p:ext uri="{BB962C8B-B14F-4D97-AF65-F5344CB8AC3E}">
        <p14:creationId xmlns:p14="http://schemas.microsoft.com/office/powerpoint/2010/main" val="289535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1EC65B-9E8C-4CEF-9CA9-7E022808CB04}" type="slidenum">
              <a:rPr lang="en-US" smtClean="0"/>
              <a:t>3</a:t>
            </a:fld>
            <a:endParaRPr lang="en-US"/>
          </a:p>
        </p:txBody>
      </p:sp>
    </p:spTree>
    <p:extLst>
      <p:ext uri="{BB962C8B-B14F-4D97-AF65-F5344CB8AC3E}">
        <p14:creationId xmlns:p14="http://schemas.microsoft.com/office/powerpoint/2010/main" val="23893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1EC65B-9E8C-4CEF-9CA9-7E022808CB04}" type="slidenum">
              <a:rPr lang="en-US" smtClean="0"/>
              <a:t>4</a:t>
            </a:fld>
            <a:endParaRPr lang="en-US"/>
          </a:p>
        </p:txBody>
      </p:sp>
    </p:spTree>
    <p:extLst>
      <p:ext uri="{BB962C8B-B14F-4D97-AF65-F5344CB8AC3E}">
        <p14:creationId xmlns:p14="http://schemas.microsoft.com/office/powerpoint/2010/main" val="336052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1EC65B-9E8C-4CEF-9CA9-7E022808CB04}" type="slidenum">
              <a:rPr lang="en-US" smtClean="0"/>
              <a:t>5</a:t>
            </a:fld>
            <a:endParaRPr lang="en-US"/>
          </a:p>
        </p:txBody>
      </p:sp>
    </p:spTree>
    <p:extLst>
      <p:ext uri="{BB962C8B-B14F-4D97-AF65-F5344CB8AC3E}">
        <p14:creationId xmlns:p14="http://schemas.microsoft.com/office/powerpoint/2010/main" val="251292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EC65B-9E8C-4CEF-9CA9-7E022808CB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83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EC65B-9E8C-4CEF-9CA9-7E022808CB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EC65B-9E8C-4CEF-9CA9-7E022808CB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66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EC65B-9E8C-4CEF-9CA9-7E022808CB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62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C8DDB2-FC47-4656-801B-AE5762015F8A}"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860184C-6776-47B4-9A1B-52C8ACBA6807}"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8DDB2-FC47-4656-801B-AE5762015F8A}" type="datetimeFigureOut">
              <a:rPr lang="en-IN" smtClean="0"/>
              <a:pPr/>
              <a:t>24-10-2022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184C-6776-47B4-9A1B-52C8ACBA6807}"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4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1.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5.jpeg"/><Relationship Id="rId5" Type="http://schemas.openxmlformats.org/officeDocument/2006/relationships/slide" Target="slide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9.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notesSlide" Target="../notesSlides/notesSlide6.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slideLayout" Target="../slideLayouts/slideLayout7.xml"/><Relationship Id="rId16" Type="http://schemas.openxmlformats.org/officeDocument/2006/relationships/image" Target="../media/image33.png"/><Relationship Id="rId20" Type="http://schemas.openxmlformats.org/officeDocument/2006/relationships/image" Target="../media/image16.png"/><Relationship Id="rId1" Type="http://schemas.openxmlformats.org/officeDocument/2006/relationships/tags" Target="../tags/tag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11.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notesSlide" Target="../notesSlides/notesSlide8.xml"/><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11.png"/><Relationship Id="rId9" Type="http://schemas.openxmlformats.org/officeDocument/2006/relationships/image" Target="../media/image41.jpe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7" name="Picture 6" descr="14815477_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0" y="5229200"/>
              <a:ext cx="9144000" cy="1628800"/>
            </a:xfrm>
            <a:prstGeom prst="rect">
              <a:avLst/>
            </a:prstGeom>
          </p:spPr>
        </p:pic>
        <p:pic>
          <p:nvPicPr>
            <p:cNvPr id="6" name="Picture 5" descr="14815477_l.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2411760" cy="5210136"/>
            </a:xfrm>
            <a:prstGeom prst="rect">
              <a:avLst/>
            </a:prstGeom>
          </p:spPr>
        </p:pic>
        <p:pic>
          <p:nvPicPr>
            <p:cNvPr id="5" name="Picture 4" descr="14815477_l.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459736" y="19064"/>
              <a:ext cx="6684264" cy="5210136"/>
            </a:xfrm>
            <a:prstGeom prst="rect">
              <a:avLst/>
            </a:prstGeom>
          </p:spPr>
        </p:pic>
      </p:grpSp>
      <p:pic>
        <p:nvPicPr>
          <p:cNvPr id="4" name="Picture 3" descr="4312563_l.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08520" y="1722563"/>
            <a:ext cx="6552728" cy="5090813"/>
          </a:xfrm>
          <a:prstGeom prst="rect">
            <a:avLst/>
          </a:prstGeom>
        </p:spPr>
      </p:pic>
      <p:grpSp>
        <p:nvGrpSpPr>
          <p:cNvPr id="9" name="Group 8"/>
          <p:cNvGrpSpPr/>
          <p:nvPr/>
        </p:nvGrpSpPr>
        <p:grpSpPr>
          <a:xfrm>
            <a:off x="-972616" y="0"/>
            <a:ext cx="7690775" cy="5796736"/>
            <a:chOff x="-972616" y="0"/>
            <a:chExt cx="7690775" cy="5796736"/>
          </a:xfrm>
        </p:grpSpPr>
        <p:pic>
          <p:nvPicPr>
            <p:cNvPr id="10" name="Picture 9" descr="18953836_l.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47664" y="0"/>
              <a:ext cx="5170495" cy="5796736"/>
            </a:xfrm>
            <a:prstGeom prst="rect">
              <a:avLst/>
            </a:prstGeom>
          </p:spPr>
        </p:pic>
        <p:grpSp>
          <p:nvGrpSpPr>
            <p:cNvPr id="11" name="Group 8"/>
            <p:cNvGrpSpPr/>
            <p:nvPr/>
          </p:nvGrpSpPr>
          <p:grpSpPr>
            <a:xfrm>
              <a:off x="-972616" y="576064"/>
              <a:ext cx="4536504" cy="5013176"/>
              <a:chOff x="-756592" y="1844824"/>
              <a:chExt cx="4536504" cy="5013176"/>
            </a:xfrm>
          </p:grpSpPr>
          <p:pic>
            <p:nvPicPr>
              <p:cNvPr id="12"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51520" y="1844824"/>
                <a:ext cx="2142063" cy="3088407"/>
              </a:xfrm>
              <a:prstGeom prst="rect">
                <a:avLst/>
              </a:prstGeom>
              <a:noFill/>
              <a:ln w="9525">
                <a:noFill/>
                <a:miter lim="800000"/>
                <a:headEnd/>
                <a:tailEnd/>
              </a:ln>
            </p:spPr>
          </p:pic>
          <p:pic>
            <p:nvPicPr>
              <p:cNvPr id="13" name="Picture 12" descr="5035378_l.jpg"/>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6592" y="3329608"/>
                <a:ext cx="4536504" cy="3528392"/>
              </a:xfrm>
              <a:prstGeom prst="rect">
                <a:avLst/>
              </a:prstGeom>
            </p:spPr>
          </p:pic>
        </p:grpSp>
      </p:grpSp>
      <p:grpSp>
        <p:nvGrpSpPr>
          <p:cNvPr id="14" name="Group 13"/>
          <p:cNvGrpSpPr/>
          <p:nvPr/>
        </p:nvGrpSpPr>
        <p:grpSpPr>
          <a:xfrm>
            <a:off x="4788024" y="1413030"/>
            <a:ext cx="4355976" cy="5444970"/>
            <a:chOff x="4788024" y="1413030"/>
            <a:chExt cx="4355976" cy="5444970"/>
          </a:xfrm>
        </p:grpSpPr>
        <p:pic>
          <p:nvPicPr>
            <p:cNvPr id="15" name="Picture 14" descr="7689279_l.jpg"/>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788024" y="1413030"/>
              <a:ext cx="4355976" cy="5444970"/>
            </a:xfrm>
            <a:prstGeom prst="rect">
              <a:avLst/>
            </a:prstGeom>
          </p:spPr>
        </p:pic>
        <p:sp>
          <p:nvSpPr>
            <p:cNvPr id="16" name="Rectangle 15"/>
            <p:cNvSpPr/>
            <p:nvPr/>
          </p:nvSpPr>
          <p:spPr>
            <a:xfrm>
              <a:off x="6156176" y="1700808"/>
              <a:ext cx="50405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a:off x="6156176" y="1772816"/>
              <a:ext cx="50405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20" name="Picture 2"/>
          <p:cNvPicPr>
            <a:picLocks noChangeAspect="1" noChangeArrowheads="1"/>
          </p:cNvPicPr>
          <p:nvPr/>
        </p:nvPicPr>
        <p:blipFill>
          <a:blip r:embed="rId12" cstate="print"/>
          <a:srcRect/>
          <a:stretch>
            <a:fillRect/>
          </a:stretch>
        </p:blipFill>
        <p:spPr bwMode="auto">
          <a:xfrm>
            <a:off x="1" y="0"/>
            <a:ext cx="4644008" cy="5589240"/>
          </a:xfrm>
          <a:prstGeom prst="rect">
            <a:avLst/>
          </a:prstGeom>
          <a:noFill/>
          <a:ln w="9525">
            <a:noFill/>
            <a:miter lim="800000"/>
            <a:headEnd/>
            <a:tailEnd/>
          </a:ln>
        </p:spPr>
      </p:pic>
      <p:pic>
        <p:nvPicPr>
          <p:cNvPr id="21" name="Picture 3"/>
          <p:cNvPicPr>
            <a:picLocks noChangeAspect="1" noChangeArrowheads="1"/>
          </p:cNvPicPr>
          <p:nvPr/>
        </p:nvPicPr>
        <p:blipFill>
          <a:blip r:embed="rId13" cstate="screen">
            <a:extLst>
              <a:ext uri="{28A0092B-C50C-407E-A947-70E740481C1C}">
                <a14:useLocalDpi xmlns:a14="http://schemas.microsoft.com/office/drawing/2010/main"/>
              </a:ext>
            </a:extLst>
          </a:blip>
          <a:srcRect l="8651"/>
          <a:stretch>
            <a:fillRect/>
          </a:stretch>
        </p:blipFill>
        <p:spPr bwMode="auto">
          <a:xfrm>
            <a:off x="4644008" y="0"/>
            <a:ext cx="4500000" cy="5589240"/>
          </a:xfrm>
          <a:prstGeom prst="rect">
            <a:avLst/>
          </a:prstGeom>
          <a:noFill/>
          <a:ln w="9525">
            <a:noFill/>
            <a:miter lim="800000"/>
            <a:headEnd/>
            <a:tailEnd/>
          </a:ln>
        </p:spPr>
      </p:pic>
      <p:sp>
        <p:nvSpPr>
          <p:cNvPr id="22" name="Rectangle 21"/>
          <p:cNvSpPr/>
          <p:nvPr/>
        </p:nvSpPr>
        <p:spPr>
          <a:xfrm>
            <a:off x="0" y="5589240"/>
            <a:ext cx="9144000" cy="12687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700" dirty="0">
                <a:latin typeface="Miriam Fixed" pitchFamily="49" charset="-79"/>
                <a:cs typeface="Miriam Fixed" pitchFamily="49" charset="-79"/>
              </a:rPr>
              <a:t>Train the Trainer</a:t>
            </a:r>
            <a:endParaRPr lang="en-IN" sz="5700" dirty="0">
              <a:latin typeface="Miriam Fixed" pitchFamily="49" charset="-79"/>
              <a:cs typeface="Miriam Fixed" pitchFamily="49" charset="-79"/>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xit" presetSubtype="0" fill="hold" nodeType="withEffect">
                                  <p:stCondLst>
                                    <p:cond delay="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par>
                          <p:cTn id="19" fill="hold">
                            <p:stCondLst>
                              <p:cond delay="3000"/>
                            </p:stCondLst>
                            <p:childTnLst>
                              <p:par>
                                <p:cTn id="20" presetID="10" presetClass="exit" presetSubtype="0" fill="hold" nodeType="afterEffect">
                                  <p:stCondLst>
                                    <p:cond delay="250"/>
                                  </p:stCondLst>
                                  <p:childTnLst>
                                    <p:animEffect transition="out" filter="fade">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10" presetClass="entr" presetSubtype="0" fill="hold" nodeType="with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par>
                          <p:cTn id="26" fill="hold">
                            <p:stCondLst>
                              <p:cond delay="5250"/>
                            </p:stCondLst>
                            <p:childTnLst>
                              <p:par>
                                <p:cTn id="27" presetID="12" presetClass="entr" presetSubtype="2" fill="hold" nodeType="after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slide(fromRight)">
                                      <p:cBhvr>
                                        <p:cTn id="29" dur="1000"/>
                                        <p:tgtEl>
                                          <p:spTgt spid="20"/>
                                        </p:tgtEl>
                                      </p:cBhvr>
                                    </p:animEffect>
                                  </p:childTnLst>
                                </p:cTn>
                              </p:par>
                              <p:par>
                                <p:cTn id="30" presetID="12" presetClass="entr" presetSubtype="8" fill="hold" nodeType="with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slide(fromLeft)">
                                      <p:cBhvr>
                                        <p:cTn id="32" dur="1000"/>
                                        <p:tgtEl>
                                          <p:spTgt spid="21"/>
                                        </p:tgtEl>
                                      </p:cBhvr>
                                    </p:animEffect>
                                  </p:childTnLst>
                                </p:cTn>
                              </p:par>
                              <p:par>
                                <p:cTn id="33" presetID="10" presetClass="exit" presetSubtype="0" fill="hold" nodeType="withEffect">
                                  <p:stCondLst>
                                    <p:cond delay="250"/>
                                  </p:stCondLst>
                                  <p:childTnLst>
                                    <p:animEffect transition="out" filter="fade">
                                      <p:cBhvr>
                                        <p:cTn id="34" dur="1000"/>
                                        <p:tgtEl>
                                          <p:spTgt spid="9"/>
                                        </p:tgtEl>
                                      </p:cBhvr>
                                    </p:animEffect>
                                    <p:set>
                                      <p:cBhvr>
                                        <p:cTn id="35" dur="1" fill="hold">
                                          <p:stCondLst>
                                            <p:cond delay="999"/>
                                          </p:stCondLst>
                                        </p:cTn>
                                        <p:tgtEl>
                                          <p:spTgt spid="9"/>
                                        </p:tgtEl>
                                        <p:attrNameLst>
                                          <p:attrName>style.visibility</p:attrName>
                                        </p:attrNameLst>
                                      </p:cBhvr>
                                      <p:to>
                                        <p:strVal val="hidden"/>
                                      </p:to>
                                    </p:set>
                                  </p:childTnLst>
                                </p:cTn>
                              </p:par>
                              <p:par>
                                <p:cTn id="36" presetID="10" presetClass="exit" presetSubtype="0" fill="hold" nodeType="withEffect">
                                  <p:stCondLst>
                                    <p:cond delay="250"/>
                                  </p:stCondLst>
                                  <p:childTnLst>
                                    <p:animEffect transition="out" filter="fade">
                                      <p:cBhvr>
                                        <p:cTn id="37" dur="1000"/>
                                        <p:tgtEl>
                                          <p:spTgt spid="14"/>
                                        </p:tgtEl>
                                      </p:cBhvr>
                                    </p:animEffect>
                                    <p:set>
                                      <p:cBhvr>
                                        <p:cTn id="38" dur="1" fill="hold">
                                          <p:stCondLst>
                                            <p:cond delay="999"/>
                                          </p:stCondLst>
                                        </p:cTn>
                                        <p:tgtEl>
                                          <p:spTgt spid="14"/>
                                        </p:tgtEl>
                                        <p:attrNameLst>
                                          <p:attrName>style.visibility</p:attrName>
                                        </p:attrNameLst>
                                      </p:cBhvr>
                                      <p:to>
                                        <p:strVal val="hidden"/>
                                      </p:to>
                                    </p:set>
                                  </p:childTnLst>
                                </p:cTn>
                              </p:par>
                            </p:childTnLst>
                          </p:cTn>
                        </p:par>
                        <p:par>
                          <p:cTn id="39" fill="hold">
                            <p:stCondLst>
                              <p:cond delay="6500"/>
                            </p:stCondLst>
                            <p:childTnLst>
                              <p:par>
                                <p:cTn id="40" presetID="42" presetClass="entr" presetSubtype="0" fill="hold" grpId="0" nodeType="afterEffect">
                                  <p:stCondLst>
                                    <p:cond delay="475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anim calcmode="lin" valueType="num">
                                      <p:cBhvr>
                                        <p:cTn id="43" dur="750" fill="hold"/>
                                        <p:tgtEl>
                                          <p:spTgt spid="22"/>
                                        </p:tgtEl>
                                        <p:attrNameLst>
                                          <p:attrName>ppt_x</p:attrName>
                                        </p:attrNameLst>
                                      </p:cBhvr>
                                      <p:tavLst>
                                        <p:tav tm="0">
                                          <p:val>
                                            <p:strVal val="#ppt_x"/>
                                          </p:val>
                                        </p:tav>
                                        <p:tav tm="100000">
                                          <p:val>
                                            <p:strVal val="#ppt_x"/>
                                          </p:val>
                                        </p:tav>
                                      </p:tavLst>
                                    </p:anim>
                                    <p:anim calcmode="lin" valueType="num">
                                      <p:cBhvr>
                                        <p:cTn id="44"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Planning and Organizing Training Content</a:t>
              </a:r>
            </a:p>
          </p:txBody>
        </p:sp>
      </p:grpSp>
      <p:grpSp>
        <p:nvGrpSpPr>
          <p:cNvPr id="3" name="Group 5"/>
          <p:cNvGrpSpPr/>
          <p:nvPr/>
        </p:nvGrpSpPr>
        <p:grpSpPr>
          <a:xfrm>
            <a:off x="-36512" y="908720"/>
            <a:ext cx="9180512" cy="5949280"/>
            <a:chOff x="-36512" y="908720"/>
            <a:chExt cx="9180512" cy="5949280"/>
          </a:xfrm>
        </p:grpSpPr>
        <p:pic>
          <p:nvPicPr>
            <p:cNvPr id="7" name="Picture 6" descr="_vector-wood-signs-preview03-by-dragonart.png"/>
            <p:cNvPicPr>
              <a:picLocks noChangeAspect="1"/>
            </p:cNvPicPr>
            <p:nvPr/>
          </p:nvPicPr>
          <p:blipFill>
            <a:blip r:embed="rId5" cstate="print"/>
            <a:stretch>
              <a:fillRect/>
            </a:stretch>
          </p:blipFill>
          <p:spPr>
            <a:xfrm>
              <a:off x="-36512" y="908720"/>
              <a:ext cx="9180512" cy="5949280"/>
            </a:xfrm>
            <a:prstGeom prst="rect">
              <a:avLst/>
            </a:prstGeom>
          </p:spPr>
        </p:pic>
        <p:sp>
          <p:nvSpPr>
            <p:cNvPr id="8" name="TextBox 7"/>
            <p:cNvSpPr txBox="1"/>
            <p:nvPr/>
          </p:nvSpPr>
          <p:spPr>
            <a:xfrm rot="720000">
              <a:off x="3252725" y="2010494"/>
              <a:ext cx="40324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Brainstorming</a:t>
              </a:r>
              <a:endParaRPr kumimoji="0" lang="en-IN"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rot="540000">
              <a:off x="2797532" y="2802582"/>
              <a:ext cx="40324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Mind mapping</a:t>
              </a:r>
              <a:endParaRPr kumimoji="0" lang="en-IN"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rot="300000">
              <a:off x="922270" y="3476349"/>
              <a:ext cx="728906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Developing List of Topics and Sub-topics to be Covered</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extBox 10"/>
          <p:cNvSpPr txBox="1"/>
          <p:nvPr/>
        </p:nvSpPr>
        <p:spPr>
          <a:xfrm>
            <a:off x="467544" y="6372036"/>
            <a:ext cx="81369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Let’s look at each in detail.</a:t>
            </a:r>
          </a:p>
        </p:txBody>
      </p:sp>
      <p:sp>
        <p:nvSpPr>
          <p:cNvPr id="12" name="TextBox 11"/>
          <p:cNvSpPr txBox="1"/>
          <p:nvPr/>
        </p:nvSpPr>
        <p:spPr>
          <a:xfrm>
            <a:off x="179512" y="980728"/>
            <a:ext cx="8784976" cy="1015663"/>
          </a:xfrm>
          <a:prstGeom prst="rect">
            <a:avLst/>
          </a:prstGeom>
          <a:solidFill>
            <a:srgbClr val="FFFFFF">
              <a:alpha val="69804"/>
            </a:srgb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Once you have decided on the need for a training to be conducted, the next step is to plan and organize the content to be presented in your training. Useful initial techniques for planning and organizing training content are:</a:t>
            </a:r>
          </a:p>
        </p:txBody>
      </p:sp>
      <p:pic>
        <p:nvPicPr>
          <p:cNvPr id="16" name="Picture 15">
            <a:extLst>
              <a:ext uri="{FF2B5EF4-FFF2-40B4-BE49-F238E27FC236}">
                <a16:creationId xmlns:a16="http://schemas.microsoft.com/office/drawing/2014/main" id="{4A2B8F64-47B0-47E4-9D85-87BF27F4DE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3250"/>
                            </p:stCondLst>
                            <p:childTnLst>
                              <p:par>
                                <p:cTn id="9" presetID="42" presetClass="entr" presetSubtype="0" fill="hold" nodeType="afterEffect">
                                  <p:stCondLst>
                                    <p:cond delay="1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500"/>
                            </p:stCondLst>
                            <p:childTnLst>
                              <p:par>
                                <p:cTn id="15" presetID="10" presetClass="entr" presetSubtype="0" fill="hold" grpId="0" nodeType="afterEffect">
                                  <p:stCondLst>
                                    <p:cond delay="4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Training Room Configuration </a:t>
              </a:r>
            </a:p>
          </p:txBody>
        </p:sp>
      </p:grpSp>
      <p:pic>
        <p:nvPicPr>
          <p:cNvPr id="6" name="Picture 5" descr="Skype-Office-Meeting-Room-Interior-Design-920x756.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12" y="908720"/>
            <a:ext cx="9180512" cy="5949280"/>
          </a:xfrm>
          <a:prstGeom prst="rect">
            <a:avLst/>
          </a:prstGeom>
        </p:spPr>
      </p:pic>
      <p:grpSp>
        <p:nvGrpSpPr>
          <p:cNvPr id="3" name="Group 17"/>
          <p:cNvGrpSpPr/>
          <p:nvPr/>
        </p:nvGrpSpPr>
        <p:grpSpPr>
          <a:xfrm>
            <a:off x="6732240" y="5229200"/>
            <a:ext cx="2411760" cy="1404764"/>
            <a:chOff x="1728787" y="800100"/>
            <a:chExt cx="5686425" cy="5257800"/>
          </a:xfrm>
        </p:grpSpPr>
        <p:pic>
          <p:nvPicPr>
            <p:cNvPr id="8" name="Picture 7" descr="Philippi_Georgio_tablet_2.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28787" y="800100"/>
              <a:ext cx="5686425" cy="5257800"/>
            </a:xfrm>
            <a:prstGeom prst="rect">
              <a:avLst/>
            </a:prstGeom>
          </p:spPr>
        </p:pic>
        <p:sp>
          <p:nvSpPr>
            <p:cNvPr id="9" name="Freeform 8"/>
            <p:cNvSpPr/>
            <p:nvPr/>
          </p:nvSpPr>
          <p:spPr>
            <a:xfrm>
              <a:off x="2462981" y="1356852"/>
              <a:ext cx="4286865" cy="3657600"/>
            </a:xfrm>
            <a:custGeom>
              <a:avLst/>
              <a:gdLst>
                <a:gd name="connsiteX0" fmla="*/ 0 w 4286865"/>
                <a:gd name="connsiteY0" fmla="*/ 368709 h 3657600"/>
                <a:gd name="connsiteX1" fmla="*/ 2580967 w 4286865"/>
                <a:gd name="connsiteY1" fmla="*/ 132735 h 3657600"/>
                <a:gd name="connsiteX2" fmla="*/ 4070554 w 4286865"/>
                <a:gd name="connsiteY2" fmla="*/ 0 h 3657600"/>
                <a:gd name="connsiteX3" fmla="*/ 4070554 w 4286865"/>
                <a:gd name="connsiteY3" fmla="*/ 0 h 3657600"/>
                <a:gd name="connsiteX4" fmla="*/ 4129548 w 4286865"/>
                <a:gd name="connsiteY4" fmla="*/ 1312606 h 3657600"/>
                <a:gd name="connsiteX5" fmla="*/ 4262284 w 4286865"/>
                <a:gd name="connsiteY5" fmla="*/ 2875935 h 3657600"/>
                <a:gd name="connsiteX6" fmla="*/ 4277032 w 4286865"/>
                <a:gd name="connsiteY6" fmla="*/ 3156154 h 3657600"/>
                <a:gd name="connsiteX7" fmla="*/ 4277032 w 4286865"/>
                <a:gd name="connsiteY7" fmla="*/ 3156154 h 3657600"/>
                <a:gd name="connsiteX8" fmla="*/ 2713703 w 4286865"/>
                <a:gd name="connsiteY8" fmla="*/ 3318387 h 3657600"/>
                <a:gd name="connsiteX9" fmla="*/ 914400 w 4286865"/>
                <a:gd name="connsiteY9" fmla="*/ 3569109 h 3657600"/>
                <a:gd name="connsiteX10" fmla="*/ 294967 w 4286865"/>
                <a:gd name="connsiteY10" fmla="*/ 3657600 h 3657600"/>
                <a:gd name="connsiteX11" fmla="*/ 294967 w 4286865"/>
                <a:gd name="connsiteY11" fmla="*/ 3657600 h 3657600"/>
                <a:gd name="connsiteX12" fmla="*/ 176980 w 4286865"/>
                <a:gd name="connsiteY12" fmla="*/ 2433483 h 3657600"/>
                <a:gd name="connsiteX13" fmla="*/ 0 w 4286865"/>
                <a:gd name="connsiteY13" fmla="*/ 368709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865" h="3657600">
                  <a:moveTo>
                    <a:pt x="0" y="368709"/>
                  </a:moveTo>
                  <a:lnTo>
                    <a:pt x="2580967" y="132735"/>
                  </a:lnTo>
                  <a:lnTo>
                    <a:pt x="4070554" y="0"/>
                  </a:lnTo>
                  <a:lnTo>
                    <a:pt x="4070554" y="0"/>
                  </a:lnTo>
                  <a:cubicBezTo>
                    <a:pt x="4080386" y="218768"/>
                    <a:pt x="4097593" y="833284"/>
                    <a:pt x="4129548" y="1312606"/>
                  </a:cubicBezTo>
                  <a:cubicBezTo>
                    <a:pt x="4161503" y="1791928"/>
                    <a:pt x="4237703" y="2568677"/>
                    <a:pt x="4262284" y="2875935"/>
                  </a:cubicBezTo>
                  <a:cubicBezTo>
                    <a:pt x="4286865" y="3183193"/>
                    <a:pt x="4277032" y="3156154"/>
                    <a:pt x="4277032" y="3156154"/>
                  </a:cubicBezTo>
                  <a:lnTo>
                    <a:pt x="4277032" y="3156154"/>
                  </a:lnTo>
                  <a:cubicBezTo>
                    <a:pt x="4016477" y="3183193"/>
                    <a:pt x="3274142" y="3249561"/>
                    <a:pt x="2713703" y="3318387"/>
                  </a:cubicBezTo>
                  <a:cubicBezTo>
                    <a:pt x="2153264" y="3387213"/>
                    <a:pt x="914400" y="3569109"/>
                    <a:pt x="914400" y="3569109"/>
                  </a:cubicBezTo>
                  <a:lnTo>
                    <a:pt x="294967" y="3657600"/>
                  </a:lnTo>
                  <a:lnTo>
                    <a:pt x="294967" y="3657600"/>
                  </a:lnTo>
                  <a:cubicBezTo>
                    <a:pt x="275302" y="3453580"/>
                    <a:pt x="226141" y="2984090"/>
                    <a:pt x="176980" y="2433483"/>
                  </a:cubicBezTo>
                  <a:cubicBezTo>
                    <a:pt x="127819" y="1882876"/>
                    <a:pt x="63909" y="1118418"/>
                    <a:pt x="0" y="368709"/>
                  </a:cubicBezTo>
                  <a:close/>
                </a:path>
              </a:pathLst>
            </a:custGeom>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uppieren 20"/>
          <p:cNvGrpSpPr/>
          <p:nvPr/>
        </p:nvGrpSpPr>
        <p:grpSpPr>
          <a:xfrm rot="383809">
            <a:off x="6860300" y="5542690"/>
            <a:ext cx="1791012" cy="741174"/>
            <a:chOff x="6999877" y="37828"/>
            <a:chExt cx="3396823" cy="916704"/>
          </a:xfrm>
        </p:grpSpPr>
        <p:sp>
          <p:nvSpPr>
            <p:cNvPr id="11" name="Rechteck 21"/>
            <p:cNvSpPr/>
            <p:nvPr/>
          </p:nvSpPr>
          <p:spPr bwMode="auto">
            <a:xfrm>
              <a:off x="7416174" y="102781"/>
              <a:ext cx="2980526" cy="851751"/>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600" b="1" i="0" u="none" strike="noStrike" kern="1200" cap="none" spc="0" normalizeH="0" baseline="0" noProof="0" dirty="0">
                  <a:ln>
                    <a:noFill/>
                  </a:ln>
                  <a:solidFill>
                    <a:prstClr val="white"/>
                  </a:solidFill>
                  <a:effectLst/>
                  <a:uLnTx/>
                  <a:uFillTx/>
                  <a:latin typeface="Calibri"/>
                  <a:ea typeface="+mn-ea"/>
                  <a:cs typeface="MV Boli" pitchFamily="2" charset="0"/>
                </a:rPr>
                <a:t>Size of the room: </a:t>
              </a:r>
              <a:r>
                <a:rPr kumimoji="0" lang="en-IN" sz="600" b="0" i="0" u="none" strike="noStrike" kern="1200" cap="none" spc="0" normalizeH="0" baseline="0" noProof="0" dirty="0">
                  <a:ln>
                    <a:noFill/>
                  </a:ln>
                  <a:solidFill>
                    <a:prstClr val="white"/>
                  </a:solidFill>
                  <a:effectLst/>
                  <a:uLnTx/>
                  <a:uFillTx/>
                  <a:latin typeface="Calibri"/>
                  <a:ea typeface="+mn-ea"/>
                  <a:cs typeface="MV Boli" pitchFamily="2" charset="0"/>
                </a:rPr>
                <a:t>How many people will attend the training session? Too big a room gives an isolated feeling, and too small a room makes people feel cramped and uncomfortable.</a:t>
              </a:r>
              <a:endParaRPr kumimoji="0" lang="en-US" sz="600" b="0" i="0" u="none" strike="noStrike" kern="1200" cap="none" spc="0" normalizeH="0" baseline="0" noProof="0" dirty="0">
                <a:ln>
                  <a:noFill/>
                </a:ln>
                <a:solidFill>
                  <a:prstClr val="white"/>
                </a:solidFill>
                <a:effectLst/>
                <a:uLnTx/>
                <a:uFillTx/>
                <a:latin typeface="Calibri"/>
                <a:ea typeface="+mn-ea"/>
                <a:cs typeface="MV Boli" pitchFamily="2" charset="0"/>
              </a:endParaRPr>
            </a:p>
          </p:txBody>
        </p:sp>
        <p:pic>
          <p:nvPicPr>
            <p:cNvPr id="12" name="Picture 5" descr="Tessafilm_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gray">
            <a:xfrm rot="20222041">
              <a:off x="6999877" y="37828"/>
              <a:ext cx="1426706" cy="292280"/>
            </a:xfrm>
            <a:prstGeom prst="rect">
              <a:avLst/>
            </a:prstGeom>
            <a:noFill/>
          </p:spPr>
        </p:pic>
      </p:grpSp>
      <p:grpSp>
        <p:nvGrpSpPr>
          <p:cNvPr id="5" name="Gruppieren 20"/>
          <p:cNvGrpSpPr/>
          <p:nvPr/>
        </p:nvGrpSpPr>
        <p:grpSpPr>
          <a:xfrm rot="383809">
            <a:off x="2039808" y="3835310"/>
            <a:ext cx="4436479" cy="2399651"/>
            <a:chOff x="4645151" y="-658054"/>
            <a:chExt cx="8414199" cy="2967953"/>
          </a:xfrm>
        </p:grpSpPr>
        <p:sp>
          <p:nvSpPr>
            <p:cNvPr id="16" name="Rechteck 21"/>
            <p:cNvSpPr/>
            <p:nvPr/>
          </p:nvSpPr>
          <p:spPr bwMode="auto">
            <a:xfrm>
              <a:off x="5473043" y="-493353"/>
              <a:ext cx="7586307" cy="2803252"/>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V Boli" pitchFamily="2" charset="0"/>
                </a:rPr>
                <a:t>Size of the room: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alibri"/>
                  <a:ea typeface="+mn-ea"/>
                  <a:cs typeface="MV Boli" pitchFamily="2" charset="0"/>
                </a:rPr>
                <a:t>How many people will attend the training session? Too big a room gives an isolated feeling, and too small a room makes people feel cramped and uncomfortable.</a:t>
              </a:r>
              <a:endParaRPr kumimoji="0" lang="en-US" sz="2000" b="0" i="0" u="none" strike="noStrike" kern="1200" cap="none" spc="0" normalizeH="0" baseline="0" noProof="0" dirty="0">
                <a:ln>
                  <a:noFill/>
                </a:ln>
                <a:solidFill>
                  <a:prstClr val="white"/>
                </a:solidFill>
                <a:effectLst/>
                <a:uLnTx/>
                <a:uFillTx/>
                <a:latin typeface="Calibri"/>
                <a:ea typeface="+mn-ea"/>
                <a:cs typeface="MV Boli" pitchFamily="2" charset="0"/>
              </a:endParaRPr>
            </a:p>
          </p:txBody>
        </p:sp>
        <p:pic>
          <p:nvPicPr>
            <p:cNvPr id="17" name="Picture 5" descr="Tessafilm_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pic>
        <p:nvPicPr>
          <p:cNvPr id="18" name="Picture 17">
            <a:extLst>
              <a:ext uri="{FF2B5EF4-FFF2-40B4-BE49-F238E27FC236}">
                <a16:creationId xmlns:a16="http://schemas.microsoft.com/office/drawing/2014/main" id="{1365E569-0C26-4612-B7B8-E6C7025A6B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2.77778E-7 -7.40741E-6 L -0.34635 -0.13635 " pathEditMode="relative" ptsTypes="AA">
                                      <p:cBhvr>
                                        <p:cTn id="10" dur="1000" fill="hold"/>
                                        <p:tgtEl>
                                          <p:spTgt spid="4"/>
                                        </p:tgtEl>
                                        <p:attrNameLst>
                                          <p:attrName>ppt_x</p:attrName>
                                          <p:attrName>ppt_y</p:attrName>
                                        </p:attrNameLst>
                                      </p:cBhvr>
                                    </p:animMotion>
                                  </p:childTnLst>
                                </p:cTn>
                              </p:par>
                              <p:par>
                                <p:cTn id="11" presetID="6" presetClass="emph" presetSubtype="0" fill="hold" nodeType="withEffect">
                                  <p:stCondLst>
                                    <p:cond delay="0"/>
                                  </p:stCondLst>
                                  <p:childTnLst>
                                    <p:animScale>
                                      <p:cBhvr>
                                        <p:cTn id="12" dur="1000" fill="hold"/>
                                        <p:tgtEl>
                                          <p:spTgt spid="4"/>
                                        </p:tgtEl>
                                      </p:cBhvr>
                                      <p:by x="250000" y="250000"/>
                                    </p:animScale>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xit" presetSubtype="0" fill="hold" nodeType="withEffect">
                                  <p:stCondLst>
                                    <p:cond delay="0"/>
                                  </p:stCondLst>
                                  <p:childTnLst>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Games and Activities in a Training</a:t>
              </a:r>
            </a:p>
          </p:txBody>
        </p:sp>
      </p:grpSp>
      <p:pic>
        <p:nvPicPr>
          <p:cNvPr id="6" name="Picture 5" descr="7301494_xl.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915816" y="908720"/>
            <a:ext cx="3744416" cy="5807968"/>
          </a:xfrm>
          <a:prstGeom prst="rect">
            <a:avLst/>
          </a:prstGeom>
        </p:spPr>
      </p:pic>
      <p:pic>
        <p:nvPicPr>
          <p:cNvPr id="7" name="Picture 6" descr="7301494_xl.jpg"/>
          <p:cNvPicPr>
            <a:picLocks noChangeAspect="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5436096" y="908720"/>
            <a:ext cx="3744416" cy="5807968"/>
          </a:xfrm>
          <a:prstGeom prst="rect">
            <a:avLst/>
          </a:prstGeom>
        </p:spPr>
      </p:pic>
      <p:pic>
        <p:nvPicPr>
          <p:cNvPr id="8" name="Picture 7" descr="7301494_xl.jpg"/>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899592" y="908720"/>
            <a:ext cx="3744416" cy="5807968"/>
          </a:xfrm>
          <a:prstGeom prst="rect">
            <a:avLst/>
          </a:prstGeom>
        </p:spPr>
      </p:pic>
      <p:pic>
        <p:nvPicPr>
          <p:cNvPr id="9" name="Picture 8" descr="7301494_xl.jpg"/>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a:xfrm>
            <a:off x="-1116632" y="836712"/>
            <a:ext cx="3744416" cy="5807968"/>
          </a:xfrm>
          <a:prstGeom prst="rect">
            <a:avLst/>
          </a:prstGeom>
        </p:spPr>
      </p:pic>
      <p:sp>
        <p:nvSpPr>
          <p:cNvPr id="10" name="Rounded Rectangle 9"/>
          <p:cNvSpPr/>
          <p:nvPr/>
        </p:nvSpPr>
        <p:spPr>
          <a:xfrm>
            <a:off x="144016" y="2996952"/>
            <a:ext cx="8604448" cy="3744416"/>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noProof="0" dirty="0">
                <a:ln>
                  <a:noFill/>
                </a:ln>
                <a:solidFill>
                  <a:prstClr val="black"/>
                </a:solidFill>
                <a:effectLst/>
                <a:uLnTx/>
                <a:uFillTx/>
                <a:latin typeface="Calibri"/>
                <a:ea typeface="+mn-ea"/>
                <a:cs typeface="+mn-cs"/>
              </a:rPr>
              <a:t>Activities and games help to make the communication effective between co-participants in a training.  Every individual is very clear about his goals and objectives and what exactly is expected from him.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noProof="0" dirty="0">
                <a:ln>
                  <a:noFill/>
                </a:ln>
                <a:solidFill>
                  <a:prstClr val="black"/>
                </a:solidFill>
                <a:effectLst/>
                <a:uLnTx/>
                <a:uFillTx/>
                <a:latin typeface="Calibri"/>
                <a:ea typeface="+mn-ea"/>
                <a:cs typeface="+mn-cs"/>
              </a:rPr>
              <a:t>Such games must be flexible enough and take into consideration the fact that learners come from different backgrounds, have different mental levels, different potential, different patience rate and an amalgamation of other differences. Such games assist in learner motivation also.</a:t>
            </a:r>
          </a:p>
        </p:txBody>
      </p:sp>
      <p:pic>
        <p:nvPicPr>
          <p:cNvPr id="12" name="Picture 11">
            <a:extLst>
              <a:ext uri="{FF2B5EF4-FFF2-40B4-BE49-F238E27FC236}">
                <a16:creationId xmlns:a16="http://schemas.microsoft.com/office/drawing/2014/main" id="{200F7E7B-D95C-4346-96E9-13A549FA5A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4000"/>
    </mc:Choice>
    <mc:Fallback xmlns="">
      <p:transition spd="slow" advClick="0" advTm="3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500"/>
                                        <p:tgtEl>
                                          <p:spTgt spid="8"/>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500"/>
                                        <p:tgtEl>
                                          <p:spTgt spid="9"/>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fade">
                                      <p:cBhvr>
                                        <p:cTn id="23" dur="500"/>
                                        <p:tgtEl>
                                          <p:spTgt spid="10">
                                            <p:bg/>
                                          </p:spTgt>
                                        </p:tgtEl>
                                      </p:cBhvr>
                                    </p:animEffect>
                                    <p:anim calcmode="lin" valueType="num">
                                      <p:cBhvr>
                                        <p:cTn id="24" dur="500" fill="hold"/>
                                        <p:tgtEl>
                                          <p:spTgt spid="10">
                                            <p:bg/>
                                          </p:spTgt>
                                        </p:tgtEl>
                                        <p:attrNameLst>
                                          <p:attrName>ppt_x</p:attrName>
                                        </p:attrNameLst>
                                      </p:cBhvr>
                                      <p:tavLst>
                                        <p:tav tm="0">
                                          <p:val>
                                            <p:strVal val="#ppt_x"/>
                                          </p:val>
                                        </p:tav>
                                        <p:tav tm="100000">
                                          <p:val>
                                            <p:strVal val="#ppt_x"/>
                                          </p:val>
                                        </p:tav>
                                      </p:tavLst>
                                    </p:anim>
                                    <p:anim calcmode="lin" valueType="num">
                                      <p:cBhvr>
                                        <p:cTn id="25" dur="500" fill="hold"/>
                                        <p:tgtEl>
                                          <p:spTgt spid="10">
                                            <p:bg/>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anim calcmode="lin" valueType="num">
                                      <p:cBhvr>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1125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anim calcmode="lin" valueType="num">
                                      <p:cBhvr>
                                        <p:cTn id="36"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508909" y="1010187"/>
            <a:ext cx="7519475" cy="4171413"/>
            <a:chOff x="3761748" y="-1266032"/>
            <a:chExt cx="11417624" cy="3897531"/>
          </a:xfrm>
        </p:grpSpPr>
        <p:sp>
          <p:nvSpPr>
            <p:cNvPr id="10" name="Rechteck 21"/>
            <p:cNvSpPr/>
            <p:nvPr/>
          </p:nvSpPr>
          <p:spPr bwMode="auto">
            <a:xfrm>
              <a:off x="4876558" y="-1091717"/>
              <a:ext cx="10302814" cy="372321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This is a DEMO Course On – </a:t>
              </a:r>
              <a:r>
                <a:rPr kumimoji="0" lang="en-IN" sz="32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Train the Trainer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Subscribe Today</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and Get Access to 250+ Course Presentations.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What Y</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ou</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Download </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Powerpoint</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Get Certificates.</a:t>
              </a:r>
              <a:endPar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761748" y="-126603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5896" y="5279851"/>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174751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6" name="Picture 5" descr="yellow-notebook-paper_thumb.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51520" y="1196752"/>
            <a:ext cx="8640960" cy="5256584"/>
          </a:xfrm>
          <a:prstGeom prst="rect">
            <a:avLst/>
          </a:prstGeom>
        </p:spPr>
      </p:pic>
      <p:sp>
        <p:nvSpPr>
          <p:cNvPr id="8" name="Oval 7"/>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0" name="Rektangel 64"/>
          <p:cNvSpPr/>
          <p:nvPr/>
        </p:nvSpPr>
        <p:spPr bwMode="auto">
          <a:xfrm>
            <a:off x="323528" y="2229832"/>
            <a:ext cx="1656184" cy="1631216"/>
          </a:xfrm>
          <a:prstGeom prst="rect">
            <a:avLst/>
          </a:prstGeom>
        </p:spPr>
        <p:txBody>
          <a:bodyPr wrap="square">
            <a:spAutoFit/>
          </a:bodyPr>
          <a:lstStyle/>
          <a:p>
            <a:pPr defTabSz="801688" fontAlgn="auto">
              <a:spcBef>
                <a:spcPct val="20000"/>
              </a:spcBef>
              <a:spcAft>
                <a:spcPts val="0"/>
              </a:spcAft>
              <a:defRPr/>
            </a:pPr>
            <a:r>
              <a:rPr lang="en-IN" sz="2000" kern="0" noProof="1">
                <a:solidFill>
                  <a:srgbClr val="080808"/>
                </a:solidFill>
                <a:latin typeface="Calibri" pitchFamily="34" charset="0"/>
                <a:ea typeface="ＭＳ Ｐゴシック" pitchFamily="-108" charset="-128"/>
                <a:cs typeface="Arial" pitchFamily="34" charset="0"/>
              </a:rPr>
              <a:t>Hazel Smith joined Globus Inc. as a process trainer.</a:t>
            </a:r>
            <a:endParaRPr lang="da-DK" kern="0" noProof="1">
              <a:solidFill>
                <a:srgbClr val="080808"/>
              </a:solidFill>
              <a:latin typeface="Calibri" pitchFamily="34" charset="0"/>
              <a:ea typeface="ＭＳ Ｐゴシック" pitchFamily="-108" charset="-128"/>
              <a:cs typeface="Arial" pitchFamily="34" charset="0"/>
            </a:endParaRPr>
          </a:p>
        </p:txBody>
      </p:sp>
      <p:sp>
        <p:nvSpPr>
          <p:cNvPr id="12" name="Oval 11"/>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Freeform 12"/>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6" name="Freeform 15"/>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7"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8" name="Rektangel 64"/>
          <p:cNvSpPr/>
          <p:nvPr/>
        </p:nvSpPr>
        <p:spPr bwMode="auto">
          <a:xfrm>
            <a:off x="6156176" y="1628800"/>
            <a:ext cx="2736304" cy="1631216"/>
          </a:xfrm>
          <a:prstGeom prst="rect">
            <a:avLst/>
          </a:prstGeom>
        </p:spPr>
        <p:txBody>
          <a:bodyPr wrap="square">
            <a:spAutoFit/>
          </a:bodyPr>
          <a:lstStyle/>
          <a:p>
            <a:pPr defTabSz="801688" fontAlgn="auto">
              <a:spcBef>
                <a:spcPct val="20000"/>
              </a:spcBef>
              <a:spcAft>
                <a:spcPts val="0"/>
              </a:spcAft>
              <a:defRPr/>
            </a:pPr>
            <a:r>
              <a:rPr lang="en-IN" sz="2000" kern="0" noProof="1">
                <a:solidFill>
                  <a:srgbClr val="080808"/>
                </a:solidFill>
                <a:latin typeface="Calibri" pitchFamily="34" charset="0"/>
                <a:ea typeface="ＭＳ Ｐゴシック" pitchFamily="-108" charset="-128"/>
                <a:cs typeface="Arial" pitchFamily="34" charset="0"/>
              </a:rPr>
              <a:t>Globus is a telecom giant which provides various mobile and broadband related services. </a:t>
            </a:r>
            <a:endParaRPr lang="da-DK" kern="0" noProof="1">
              <a:solidFill>
                <a:srgbClr val="080808"/>
              </a:solidFill>
              <a:latin typeface="Calibri" pitchFamily="34" charset="0"/>
              <a:ea typeface="ＭＳ Ｐゴシック" pitchFamily="-108" charset="-128"/>
              <a:cs typeface="Arial" pitchFamily="34" charset="0"/>
            </a:endParaRPr>
          </a:p>
        </p:txBody>
      </p:sp>
      <p:sp>
        <p:nvSpPr>
          <p:cNvPr id="19" name="Freeform 18"/>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0" name="Freeform 19"/>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2" name="Oval 21"/>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4" name="Rektangel 64"/>
          <p:cNvSpPr/>
          <p:nvPr/>
        </p:nvSpPr>
        <p:spPr bwMode="auto">
          <a:xfrm>
            <a:off x="2843808" y="4699010"/>
            <a:ext cx="3744416" cy="1631216"/>
          </a:xfrm>
          <a:prstGeom prst="rect">
            <a:avLst/>
          </a:prstGeom>
        </p:spPr>
        <p:txBody>
          <a:bodyPr wrap="square">
            <a:spAutoFit/>
          </a:bodyPr>
          <a:lstStyle/>
          <a:p>
            <a:pPr defTabSz="801688" fontAlgn="auto">
              <a:spcBef>
                <a:spcPct val="20000"/>
              </a:spcBef>
              <a:spcAft>
                <a:spcPts val="0"/>
              </a:spcAft>
              <a:defRPr/>
            </a:pPr>
            <a:r>
              <a:rPr lang="en-IN" sz="2000" kern="0" noProof="1">
                <a:solidFill>
                  <a:srgbClr val="080808"/>
                </a:solidFill>
                <a:latin typeface="Calibri" pitchFamily="34" charset="0"/>
                <a:ea typeface="ＭＳ Ｐゴシック" pitchFamily="-108" charset="-128"/>
                <a:cs typeface="Arial" pitchFamily="34" charset="0"/>
              </a:rPr>
              <a:t>Hazel will be responsible for training the technical support executives who cater to various queries for solving technical issues.</a:t>
            </a:r>
            <a:endParaRPr lang="da-DK" kern="0" noProof="1">
              <a:solidFill>
                <a:srgbClr val="080808"/>
              </a:solidFill>
              <a:latin typeface="Calibri" pitchFamily="34" charset="0"/>
              <a:ea typeface="ＭＳ Ｐゴシック" pitchFamily="-108" charset="-128"/>
              <a:cs typeface="Arial" pitchFamily="34" charset="0"/>
            </a:endParaRPr>
          </a:p>
        </p:txBody>
      </p:sp>
      <p:pic>
        <p:nvPicPr>
          <p:cNvPr id="27" name="Picture 26" descr="18855014_xl.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0874" y="3789040"/>
            <a:ext cx="2082934" cy="2396826"/>
          </a:xfrm>
          <a:prstGeom prst="ellipse">
            <a:avLst/>
          </a:prstGeom>
        </p:spPr>
      </p:pic>
      <p:pic>
        <p:nvPicPr>
          <p:cNvPr id="1026" name="Picture 2"/>
          <p:cNvPicPr>
            <a:picLocks noChangeAspect="1" noChangeArrowheads="1"/>
          </p:cNvPicPr>
          <p:nvPr/>
        </p:nvPicPr>
        <p:blipFill>
          <a:blip r:embed="rId7" cstate="screen">
            <a:clrChange>
              <a:clrFrom>
                <a:srgbClr val="FFFFFF"/>
              </a:clrFrom>
              <a:clrTo>
                <a:srgbClr val="FFFFFF">
                  <a:alpha val="0"/>
                </a:srgbClr>
              </a:clrTo>
            </a:clrChange>
            <a:lum bright="-40000" contrast="-40000"/>
            <a:extLst>
              <a:ext uri="{28A0092B-C50C-407E-A947-70E740481C1C}">
                <a14:useLocalDpi xmlns:a14="http://schemas.microsoft.com/office/drawing/2010/main"/>
              </a:ext>
            </a:extLst>
          </a:blip>
          <a:srcRect/>
          <a:stretch>
            <a:fillRect/>
          </a:stretch>
        </p:blipFill>
        <p:spPr bwMode="auto">
          <a:xfrm>
            <a:off x="3707904" y="1556792"/>
            <a:ext cx="1309117" cy="2309242"/>
          </a:xfrm>
          <a:prstGeom prst="rect">
            <a:avLst/>
          </a:prstGeom>
          <a:noFill/>
          <a:ln w="9525">
            <a:noFill/>
            <a:miter lim="800000"/>
            <a:headEnd/>
            <a:tailEnd/>
          </a:ln>
        </p:spPr>
      </p:pic>
      <p:pic>
        <p:nvPicPr>
          <p:cNvPr id="31" name="Picture 30" descr="SB-WEBSITE__strategy.jpg"/>
          <p:cNvPicPr>
            <a:picLocks noChangeAspect="1"/>
          </p:cNvPicPr>
          <p:nvPr/>
        </p:nvPicPr>
        <p:blipFill>
          <a:blip r:embed="rId8" cstate="screen">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a:off x="6516216" y="4365104"/>
            <a:ext cx="2304257" cy="1944216"/>
          </a:xfrm>
          <a:prstGeom prst="ellipse">
            <a:avLst/>
          </a:prstGeom>
        </p:spPr>
      </p:pic>
      <p:pic>
        <p:nvPicPr>
          <p:cNvPr id="25" name="Picture 24">
            <a:extLst>
              <a:ext uri="{FF2B5EF4-FFF2-40B4-BE49-F238E27FC236}">
                <a16:creationId xmlns:a16="http://schemas.microsoft.com/office/drawing/2014/main" id="{41E5FF89-D3BE-43C1-AC85-63DA878BDF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4" fill="hold" grpId="0" nodeType="after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5500"/>
                            </p:stCondLst>
                            <p:childTnLst>
                              <p:par>
                                <p:cTn id="46" presetID="22" presetClass="entr" presetSubtype="1" fill="hold" grpId="0" nodeType="afterEffect">
                                  <p:stCondLst>
                                    <p:cond delay="350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9500"/>
                            </p:stCondLst>
                            <p:childTnLst>
                              <p:par>
                                <p:cTn id="50" presetID="2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childTnLst>
                          </p:cTn>
                        </p:par>
                        <p:par>
                          <p:cTn id="53" fill="hold">
                            <p:stCondLst>
                              <p:cond delay="10000"/>
                            </p:stCondLst>
                            <p:childTnLst>
                              <p:par>
                                <p:cTn id="54" presetID="22" presetClass="entr" presetSubtype="1"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childTnLst>
                          </p:cTn>
                        </p:par>
                        <p:par>
                          <p:cTn id="57" fill="hold">
                            <p:stCondLst>
                              <p:cond delay="10500"/>
                            </p:stCondLst>
                            <p:childTnLst>
                              <p:par>
                                <p:cTn id="58" presetID="10"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par>
                          <p:cTn id="61" fill="hold">
                            <p:stCondLst>
                              <p:cond delay="110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animBg="1"/>
      <p:bldP spid="13" grpId="0" animBg="1"/>
      <p:bldP spid="16" grpId="0" animBg="1"/>
      <p:bldP spid="17" grpId="0" animBg="1"/>
      <p:bldP spid="18" grpId="0"/>
      <p:bldP spid="19" grpId="0" animBg="1"/>
      <p:bldP spid="20" grpId="0" animBg="1"/>
      <p:bldP spid="22" grpId="0" animBg="1"/>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6" name="Picture 5" descr="yellow-notebook-paper_thumb.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51520" y="1196752"/>
            <a:ext cx="8640960" cy="5256584"/>
          </a:xfrm>
          <a:prstGeom prst="rect">
            <a:avLst/>
          </a:prstGeom>
        </p:spPr>
      </p:pic>
      <p:sp>
        <p:nvSpPr>
          <p:cNvPr id="25" name="Oval 24"/>
          <p:cNvSpPr/>
          <p:nvPr/>
        </p:nvSpPr>
        <p:spPr>
          <a:xfrm>
            <a:off x="5724128" y="3381351"/>
            <a:ext cx="2957129" cy="28639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6" name="Picture 25" descr="18855014_xl.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37510" y="2924944"/>
            <a:ext cx="3054970" cy="3404938"/>
          </a:xfrm>
          <a:prstGeom prst="ellipse">
            <a:avLst/>
          </a:prstGeom>
        </p:spPr>
      </p:pic>
      <p:sp>
        <p:nvSpPr>
          <p:cNvPr id="29" name="Line 33"/>
          <p:cNvSpPr>
            <a:spLocks noChangeShapeType="1"/>
          </p:cNvSpPr>
          <p:nvPr/>
        </p:nvSpPr>
        <p:spPr bwMode="auto">
          <a:xfrm flipH="1" flipV="1">
            <a:off x="5220072" y="5085184"/>
            <a:ext cx="792088" cy="72008"/>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0" name="Rektangel 64"/>
          <p:cNvSpPr/>
          <p:nvPr/>
        </p:nvSpPr>
        <p:spPr bwMode="auto">
          <a:xfrm>
            <a:off x="1475656" y="4509120"/>
            <a:ext cx="3960440" cy="1631216"/>
          </a:xfrm>
          <a:prstGeom prst="rect">
            <a:avLst/>
          </a:prstGeom>
        </p:spPr>
        <p:txBody>
          <a:bodyPr wrap="square">
            <a:spAutoFit/>
          </a:bodyPr>
          <a:lstStyle/>
          <a:p>
            <a:pPr defTabSz="801688" fontAlgn="auto">
              <a:spcBef>
                <a:spcPct val="20000"/>
              </a:spcBef>
              <a:spcAft>
                <a:spcPts val="0"/>
              </a:spcAft>
              <a:defRPr/>
            </a:pPr>
            <a:r>
              <a:rPr lang="en-IN" sz="2000" kern="0" noProof="1">
                <a:solidFill>
                  <a:srgbClr val="080808"/>
                </a:solidFill>
                <a:latin typeface="Calibri" pitchFamily="34" charset="0"/>
                <a:ea typeface="ＭＳ Ｐゴシック" pitchFamily="-108" charset="-128"/>
                <a:cs typeface="Arial" pitchFamily="34" charset="0"/>
              </a:rPr>
              <a:t>As Hazel is new to Globus Inc., she is not aware of the technical support process followed by Globus, the customer profiles, geographical areas being served by Globus etc. </a:t>
            </a:r>
            <a:endParaRPr lang="da-DK" kern="0" noProof="1">
              <a:solidFill>
                <a:srgbClr val="080808"/>
              </a:solidFill>
              <a:latin typeface="Calibri" pitchFamily="34" charset="0"/>
              <a:ea typeface="ＭＳ Ｐゴシック" pitchFamily="-108" charset="-128"/>
              <a:cs typeface="Arial" pitchFamily="34" charset="0"/>
            </a:endParaRPr>
          </a:p>
        </p:txBody>
      </p:sp>
      <p:sp>
        <p:nvSpPr>
          <p:cNvPr id="32" name="Cloud Callout 31"/>
          <p:cNvSpPr/>
          <p:nvPr/>
        </p:nvSpPr>
        <p:spPr>
          <a:xfrm>
            <a:off x="971600" y="1844824"/>
            <a:ext cx="4824536" cy="2016224"/>
          </a:xfrm>
          <a:prstGeom prst="cloudCallout">
            <a:avLst>
              <a:gd name="adj1" fmla="val 61929"/>
              <a:gd name="adj2" fmla="val 466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3" name="Picture 32" descr="20378008_l.jpg"/>
          <p:cNvPicPr>
            <a:picLocks noChangeAspect="1"/>
          </p:cNvPicPr>
          <p:nvPr/>
        </p:nvPicPr>
        <p:blipFill>
          <a:blip r:embed="rId7" cstate="screen">
            <a:clrChange>
              <a:clrFrom>
                <a:srgbClr val="FFFFFF"/>
              </a:clrFrom>
              <a:clrTo>
                <a:srgbClr val="FFFFFF">
                  <a:alpha val="0"/>
                </a:srgbClr>
              </a:clrTo>
            </a:clrChange>
            <a:lum bright="-40000" contrast="-40000"/>
            <a:extLst>
              <a:ext uri="{28A0092B-C50C-407E-A947-70E740481C1C}">
                <a14:useLocalDpi xmlns:a14="http://schemas.microsoft.com/office/drawing/2010/main"/>
              </a:ext>
            </a:extLst>
          </a:blip>
          <a:stretch>
            <a:fillRect/>
          </a:stretch>
        </p:blipFill>
        <p:spPr>
          <a:xfrm>
            <a:off x="1259632" y="1566660"/>
            <a:ext cx="4248472" cy="2222380"/>
          </a:xfrm>
          <a:prstGeom prst="ellipse">
            <a:avLst/>
          </a:prstGeom>
        </p:spPr>
      </p:pic>
      <p:pic>
        <p:nvPicPr>
          <p:cNvPr id="16" name="Picture 15">
            <a:extLst>
              <a:ext uri="{FF2B5EF4-FFF2-40B4-BE49-F238E27FC236}">
                <a16:creationId xmlns:a16="http://schemas.microsoft.com/office/drawing/2014/main" id="{5A6819C6-91F5-4FCE-BCFD-B9733FBB1A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6" name="Picture 5" descr="yellow-notebook-paper_thumb.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51520" y="1196752"/>
            <a:ext cx="8640960" cy="5256584"/>
          </a:xfrm>
          <a:prstGeom prst="rect">
            <a:avLst/>
          </a:prstGeom>
        </p:spPr>
      </p:pic>
      <p:sp>
        <p:nvSpPr>
          <p:cNvPr id="25" name="Oval 24"/>
          <p:cNvSpPr/>
          <p:nvPr/>
        </p:nvSpPr>
        <p:spPr>
          <a:xfrm>
            <a:off x="5724128" y="3381351"/>
            <a:ext cx="2957129" cy="28639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Line 33"/>
          <p:cNvSpPr>
            <a:spLocks noChangeShapeType="1"/>
          </p:cNvSpPr>
          <p:nvPr/>
        </p:nvSpPr>
        <p:spPr bwMode="auto">
          <a:xfrm flipH="1" flipV="1">
            <a:off x="5220072" y="5085184"/>
            <a:ext cx="792088" cy="72008"/>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0" name="Rektangel 64"/>
          <p:cNvSpPr/>
          <p:nvPr/>
        </p:nvSpPr>
        <p:spPr bwMode="auto">
          <a:xfrm>
            <a:off x="1619672" y="1844824"/>
            <a:ext cx="3600400" cy="4401205"/>
          </a:xfrm>
          <a:prstGeom prst="rect">
            <a:avLst/>
          </a:prstGeom>
        </p:spPr>
        <p:txBody>
          <a:bodyPr wrap="square">
            <a:spAutoFit/>
          </a:bodyPr>
          <a:lstStyle/>
          <a:p>
            <a:pPr defTabSz="801688" fontAlgn="auto">
              <a:spcBef>
                <a:spcPct val="20000"/>
              </a:spcBef>
              <a:spcAft>
                <a:spcPts val="0"/>
              </a:spcAft>
              <a:defRPr/>
            </a:pPr>
            <a:r>
              <a:rPr lang="en-IN" sz="2000" kern="0" noProof="1">
                <a:solidFill>
                  <a:srgbClr val="080808"/>
                </a:solidFill>
                <a:latin typeface="Calibri" pitchFamily="34" charset="0"/>
                <a:ea typeface="ＭＳ Ｐゴシック" pitchFamily="-108" charset="-128"/>
                <a:cs typeface="Arial" pitchFamily="34" charset="0"/>
              </a:rPr>
              <a:t>The answer to that lies in the ‘Train the Trainer’ program. Globus has a proper defined ‘Train the Trainer’ program in place. So, any new trainer who joins Globus goes through the ‘Train the Trainer’ program where he/she first learns the process from a senior experienced trainer. Then, after the ‘new trainer’ has been trained, he/she is now ready to train the technical support executives.</a:t>
            </a:r>
            <a:endParaRPr lang="da-DK" sz="2000" kern="0" noProof="1">
              <a:solidFill>
                <a:srgbClr val="080808"/>
              </a:solidFill>
              <a:latin typeface="Calibri" pitchFamily="34" charset="0"/>
              <a:ea typeface="ＭＳ Ｐゴシック" pitchFamily="-108" charset="-128"/>
              <a:cs typeface="Arial" pitchFamily="34" charset="0"/>
            </a:endParaRPr>
          </a:p>
        </p:txBody>
      </p:sp>
      <p:sp>
        <p:nvSpPr>
          <p:cNvPr id="32" name="Cloud Callout 31"/>
          <p:cNvSpPr/>
          <p:nvPr/>
        </p:nvSpPr>
        <p:spPr>
          <a:xfrm>
            <a:off x="5148064" y="1700808"/>
            <a:ext cx="3528392" cy="1368152"/>
          </a:xfrm>
          <a:prstGeom prst="cloudCallout">
            <a:avLst>
              <a:gd name="adj1" fmla="val -28503"/>
              <a:gd name="adj2" fmla="val 1018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b="1" dirty="0">
              <a:ln w="18000">
                <a:solidFill>
                  <a:sysClr val="windowText" lastClr="000000"/>
                </a:solidFill>
                <a:prstDash val="solid"/>
                <a:miter lim="800000"/>
              </a:ln>
              <a:noFill/>
              <a:effectLst>
                <a:outerShdw blurRad="25500" dist="23000" dir="7020000" algn="tl">
                  <a:srgbClr val="000000">
                    <a:alpha val="50000"/>
                  </a:srgbClr>
                </a:outerShdw>
              </a:effectLst>
            </a:endParaRPr>
          </a:p>
        </p:txBody>
      </p:sp>
      <p:pic>
        <p:nvPicPr>
          <p:cNvPr id="16" name="Picture 15" descr="18953806_l.jpg"/>
          <p:cNvPicPr>
            <a:picLocks noChangeAspect="1"/>
          </p:cNvPicPr>
          <p:nvPr/>
        </p:nvPicPr>
        <p:blipFill>
          <a:blip r:embed="rId6" cstate="screen">
            <a:clrChange>
              <a:clrFrom>
                <a:srgbClr val="FFFFFF"/>
              </a:clrFrom>
              <a:clrTo>
                <a:srgbClr val="FFFFFF">
                  <a:alpha val="0"/>
                </a:srgbClr>
              </a:clrTo>
            </a:clrChange>
            <a:lum bright="-40000" contrast="-40000"/>
            <a:extLst>
              <a:ext uri="{28A0092B-C50C-407E-A947-70E740481C1C}">
                <a14:useLocalDpi xmlns:a14="http://schemas.microsoft.com/office/drawing/2010/main"/>
              </a:ext>
            </a:extLst>
          </a:blip>
          <a:stretch>
            <a:fillRect/>
          </a:stretch>
        </p:blipFill>
        <p:spPr>
          <a:xfrm>
            <a:off x="5292080" y="3068960"/>
            <a:ext cx="3796255" cy="3279640"/>
          </a:xfrm>
          <a:prstGeom prst="ellipse">
            <a:avLst/>
          </a:prstGeom>
        </p:spPr>
      </p:pic>
      <p:pic>
        <p:nvPicPr>
          <p:cNvPr id="3" name="Picture 2"/>
          <p:cNvPicPr>
            <a:picLocks noChangeAspect="1" noChangeArrowheads="1"/>
          </p:cNvPicPr>
          <p:nvPr/>
        </p:nvPicPr>
        <p:blipFill>
          <a:blip r:embed="rId7" cstate="print">
            <a:clrChange>
              <a:clrFrom>
                <a:srgbClr val="FFFFFF"/>
              </a:clrFrom>
              <a:clrTo>
                <a:srgbClr val="FFFFFF">
                  <a:alpha val="0"/>
                </a:srgbClr>
              </a:clrTo>
            </a:clrChange>
            <a:lum bright="-40000" contrast="-40000"/>
          </a:blip>
          <a:srcRect/>
          <a:stretch>
            <a:fillRect/>
          </a:stretch>
        </p:blipFill>
        <p:spPr bwMode="auto">
          <a:xfrm>
            <a:off x="4840163" y="1706116"/>
            <a:ext cx="4124325" cy="1866900"/>
          </a:xfrm>
          <a:prstGeom prst="rect">
            <a:avLst/>
          </a:prstGeom>
          <a:noFill/>
          <a:ln w="9525">
            <a:noFill/>
            <a:miter lim="800000"/>
            <a:headEnd/>
            <a:tailEnd/>
          </a:ln>
        </p:spPr>
      </p:pic>
      <p:pic>
        <p:nvPicPr>
          <p:cNvPr id="17" name="Picture 16">
            <a:extLst>
              <a:ext uri="{FF2B5EF4-FFF2-40B4-BE49-F238E27FC236}">
                <a16:creationId xmlns:a16="http://schemas.microsoft.com/office/drawing/2014/main" id="{9227C931-BAFB-40B6-8ABF-220A3CE17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6" name="Picture 5" descr="yellow-notebook-paper_thumb.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51520" y="1196752"/>
            <a:ext cx="8640960" cy="5256584"/>
          </a:xfrm>
          <a:prstGeom prst="rect">
            <a:avLst/>
          </a:prstGeom>
        </p:spPr>
      </p:pic>
      <p:sp>
        <p:nvSpPr>
          <p:cNvPr id="25" name="Oval 24"/>
          <p:cNvSpPr/>
          <p:nvPr/>
        </p:nvSpPr>
        <p:spPr>
          <a:xfrm>
            <a:off x="5724128" y="3381351"/>
            <a:ext cx="2957129" cy="28639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Line 33"/>
          <p:cNvSpPr>
            <a:spLocks noChangeShapeType="1"/>
          </p:cNvSpPr>
          <p:nvPr/>
        </p:nvSpPr>
        <p:spPr bwMode="auto">
          <a:xfrm flipH="1" flipV="1">
            <a:off x="5220072" y="5085184"/>
            <a:ext cx="792088" cy="72008"/>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0" name="Rektangel 64"/>
          <p:cNvSpPr/>
          <p:nvPr/>
        </p:nvSpPr>
        <p:spPr bwMode="auto">
          <a:xfrm>
            <a:off x="1619672" y="2903453"/>
            <a:ext cx="3888432" cy="3477875"/>
          </a:xfrm>
          <a:prstGeom prst="rect">
            <a:avLst/>
          </a:prstGeom>
        </p:spPr>
        <p:txBody>
          <a:bodyPr wrap="square">
            <a:spAutoFit/>
          </a:bodyPr>
          <a:lstStyle/>
          <a:p>
            <a:pPr defTabSz="801688" fontAlgn="auto">
              <a:spcBef>
                <a:spcPct val="20000"/>
              </a:spcBef>
              <a:spcAft>
                <a:spcPts val="0"/>
              </a:spcAft>
              <a:defRPr/>
            </a:pPr>
            <a:r>
              <a:rPr lang="en-IN" sz="2000" kern="0" noProof="1">
                <a:solidFill>
                  <a:srgbClr val="080808"/>
                </a:solidFill>
                <a:latin typeface="Calibri" pitchFamily="34" charset="0"/>
                <a:ea typeface="ＭＳ Ｐゴシック" pitchFamily="-108" charset="-128"/>
                <a:cs typeface="Arial" pitchFamily="34" charset="0"/>
              </a:rPr>
              <a:t>Thus, you can see that the ‘Train the Trainer’ program is crucial for a completely inexperienced trainer or a trainer who has joined a new organization. The ‘Train the Trainer’ program helps the trainer to be familiar with the processes and the training program followed by the organization. It helps the trainer to be confident of being capable of training others.</a:t>
            </a:r>
            <a:endParaRPr lang="da-DK" sz="2000" kern="0" noProof="1">
              <a:solidFill>
                <a:srgbClr val="080808"/>
              </a:solidFill>
              <a:latin typeface="Calibri" pitchFamily="34" charset="0"/>
              <a:ea typeface="ＭＳ Ｐゴシック" pitchFamily="-108" charset="-128"/>
              <a:cs typeface="Arial" pitchFamily="34" charset="0"/>
            </a:endParaRPr>
          </a:p>
        </p:txBody>
      </p:sp>
      <p:sp>
        <p:nvSpPr>
          <p:cNvPr id="32" name="Cloud Callout 31"/>
          <p:cNvSpPr/>
          <p:nvPr/>
        </p:nvSpPr>
        <p:spPr>
          <a:xfrm>
            <a:off x="5148064" y="1700808"/>
            <a:ext cx="3528392" cy="1368152"/>
          </a:xfrm>
          <a:prstGeom prst="cloudCallout">
            <a:avLst>
              <a:gd name="adj1" fmla="val -28503"/>
              <a:gd name="adj2" fmla="val 1018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b="1" dirty="0">
              <a:ln w="18000">
                <a:solidFill>
                  <a:sysClr val="windowText" lastClr="000000"/>
                </a:solidFill>
                <a:prstDash val="solid"/>
                <a:miter lim="800000"/>
              </a:ln>
              <a:noFill/>
              <a:effectLst>
                <a:outerShdw blurRad="25500" dist="23000" dir="7020000" algn="tl">
                  <a:srgbClr val="000000">
                    <a:alpha val="50000"/>
                  </a:srgbClr>
                </a:outerShdw>
              </a:effectLst>
            </a:endParaRPr>
          </a:p>
        </p:txBody>
      </p:sp>
      <p:pic>
        <p:nvPicPr>
          <p:cNvPr id="16" name="Picture 15" descr="18953806_l.jpg"/>
          <p:cNvPicPr>
            <a:picLocks noChangeAspect="1"/>
          </p:cNvPicPr>
          <p:nvPr/>
        </p:nvPicPr>
        <p:blipFill>
          <a:blip r:embed="rId6" cstate="screen">
            <a:clrChange>
              <a:clrFrom>
                <a:srgbClr val="FFFFFF"/>
              </a:clrFrom>
              <a:clrTo>
                <a:srgbClr val="FFFFFF">
                  <a:alpha val="0"/>
                </a:srgbClr>
              </a:clrTo>
            </a:clrChange>
            <a:lum bright="-40000" contrast="-40000"/>
            <a:extLst>
              <a:ext uri="{28A0092B-C50C-407E-A947-70E740481C1C}">
                <a14:useLocalDpi xmlns:a14="http://schemas.microsoft.com/office/drawing/2010/main"/>
              </a:ext>
            </a:extLst>
          </a:blip>
          <a:stretch>
            <a:fillRect/>
          </a:stretch>
        </p:blipFill>
        <p:spPr>
          <a:xfrm>
            <a:off x="5292080" y="3068960"/>
            <a:ext cx="3796255" cy="3279640"/>
          </a:xfrm>
          <a:prstGeom prst="ellipse">
            <a:avLst/>
          </a:prstGeom>
        </p:spPr>
      </p:pic>
      <p:pic>
        <p:nvPicPr>
          <p:cNvPr id="3" name="Picture 2"/>
          <p:cNvPicPr>
            <a:picLocks noChangeAspect="1" noChangeArrowheads="1"/>
          </p:cNvPicPr>
          <p:nvPr/>
        </p:nvPicPr>
        <p:blipFill>
          <a:blip r:embed="rId7" cstate="print">
            <a:clrChange>
              <a:clrFrom>
                <a:srgbClr val="FFFFFF"/>
              </a:clrFrom>
              <a:clrTo>
                <a:srgbClr val="FFFFFF">
                  <a:alpha val="0"/>
                </a:srgbClr>
              </a:clrTo>
            </a:clrChange>
            <a:lum bright="-40000" contrast="-40000"/>
          </a:blip>
          <a:srcRect/>
          <a:stretch>
            <a:fillRect/>
          </a:stretch>
        </p:blipFill>
        <p:spPr bwMode="auto">
          <a:xfrm>
            <a:off x="4840163" y="1706116"/>
            <a:ext cx="4124325" cy="1866900"/>
          </a:xfrm>
          <a:prstGeom prst="rect">
            <a:avLst/>
          </a:prstGeom>
          <a:noFill/>
          <a:ln w="9525">
            <a:noFill/>
            <a:miter lim="800000"/>
            <a:headEnd/>
            <a:tailEnd/>
          </a:ln>
        </p:spPr>
      </p:pic>
      <p:grpSp>
        <p:nvGrpSpPr>
          <p:cNvPr id="13" name="Gruppieren 20"/>
          <p:cNvGrpSpPr/>
          <p:nvPr/>
        </p:nvGrpSpPr>
        <p:grpSpPr>
          <a:xfrm rot="21097556">
            <a:off x="-185140" y="1491857"/>
            <a:ext cx="4507695" cy="1255556"/>
            <a:chOff x="4645151" y="-658054"/>
            <a:chExt cx="6566456" cy="1329075"/>
          </a:xfrm>
        </p:grpSpPr>
        <p:sp>
          <p:nvSpPr>
            <p:cNvPr id="17" name="Rechteck 21"/>
            <p:cNvSpPr/>
            <p:nvPr/>
          </p:nvSpPr>
          <p:spPr bwMode="auto">
            <a:xfrm>
              <a:off x="5473046" y="-493349"/>
              <a:ext cx="5738561" cy="1164370"/>
            </a:xfrm>
            <a:prstGeom prst="rect">
              <a:avLst/>
            </a:prstGeom>
            <a:gradFill flip="none" rotWithShape="1">
              <a:gsLst>
                <a:gs pos="0">
                  <a:srgbClr val="FF9999">
                    <a:shade val="30000"/>
                    <a:satMod val="115000"/>
                  </a:srgbClr>
                </a:gs>
                <a:gs pos="50000">
                  <a:srgbClr val="FF9999">
                    <a:shade val="67500"/>
                    <a:satMod val="115000"/>
                  </a:srgbClr>
                </a:gs>
                <a:gs pos="100000">
                  <a:srgbClr val="FF9999">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200" dirty="0"/>
                <a:t>Let us learn about ‘Train the Trainer’ program in detail.</a:t>
              </a:r>
            </a:p>
          </p:txBody>
        </p:sp>
        <p:pic>
          <p:nvPicPr>
            <p:cNvPr id="18" name="Picture 17" descr="Tessafilm_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pic>
        <p:nvPicPr>
          <p:cNvPr id="19" name="Picture 18">
            <a:extLst>
              <a:ext uri="{FF2B5EF4-FFF2-40B4-BE49-F238E27FC236}">
                <a16:creationId xmlns:a16="http://schemas.microsoft.com/office/drawing/2014/main" id="{A51BAEFF-EA24-43D3-B57E-838D753070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3000"/>
                            </p:stCondLst>
                            <p:childTnLst>
                              <p:par>
                                <p:cTn id="32" presetID="10" presetClass="entr" presetSubtype="0" fill="hold" nodeType="afterEffect">
                                  <p:stCondLst>
                                    <p:cond delay="32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Objective</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 name="Group 5"/>
          <p:cNvGrpSpPr/>
          <p:nvPr/>
        </p:nvGrpSpPr>
        <p:grpSpPr>
          <a:xfrm>
            <a:off x="-180528" y="2401022"/>
            <a:ext cx="9353550" cy="473832"/>
            <a:chOff x="-180528" y="3429000"/>
            <a:chExt cx="9353550" cy="762527"/>
          </a:xfrm>
        </p:grpSpPr>
        <p:pic>
          <p:nvPicPr>
            <p:cNvPr id="7"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0528" y="3429000"/>
              <a:ext cx="9353550" cy="733425"/>
            </a:xfrm>
            <a:prstGeom prst="rect">
              <a:avLst/>
            </a:prstGeom>
            <a:noFill/>
            <a:ln w="9525">
              <a:noFill/>
              <a:miter lim="800000"/>
              <a:headEnd/>
              <a:tailEnd/>
            </a:ln>
          </p:spPr>
        </p:pic>
        <p:sp>
          <p:nvSpPr>
            <p:cNvPr id="8" name="TextBox 7"/>
            <p:cNvSpPr txBox="1"/>
            <p:nvPr/>
          </p:nvSpPr>
          <p:spPr>
            <a:xfrm>
              <a:off x="273269" y="3590008"/>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List the Criteria for Evaluation of Training</a:t>
              </a:r>
            </a:p>
          </p:txBody>
        </p:sp>
      </p:grpSp>
      <p:grpSp>
        <p:nvGrpSpPr>
          <p:cNvPr id="4" name="Group 8"/>
          <p:cNvGrpSpPr/>
          <p:nvPr/>
        </p:nvGrpSpPr>
        <p:grpSpPr>
          <a:xfrm>
            <a:off x="-152400" y="835865"/>
            <a:ext cx="9296400" cy="491260"/>
            <a:chOff x="-108520" y="4869160"/>
            <a:chExt cx="9296400" cy="790575"/>
          </a:xfrm>
        </p:grpSpPr>
        <p:pic>
          <p:nvPicPr>
            <p:cNvPr id="1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8520" y="4869160"/>
              <a:ext cx="9296400" cy="790575"/>
            </a:xfrm>
            <a:prstGeom prst="rect">
              <a:avLst/>
            </a:prstGeom>
            <a:noFill/>
            <a:ln w="9525">
              <a:noFill/>
              <a:miter lim="800000"/>
              <a:headEnd/>
              <a:tailEnd/>
            </a:ln>
          </p:spPr>
        </p:pic>
        <p:sp>
          <p:nvSpPr>
            <p:cNvPr id="11" name="TextBox 10"/>
            <p:cNvSpPr txBox="1"/>
            <p:nvPr/>
          </p:nvSpPr>
          <p:spPr>
            <a:xfrm>
              <a:off x="323528" y="4983973"/>
              <a:ext cx="7451305"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Need for Training and Development</a:t>
              </a:r>
            </a:p>
          </p:txBody>
        </p:sp>
      </p:grpSp>
      <p:grpSp>
        <p:nvGrpSpPr>
          <p:cNvPr id="5" name="Group 11"/>
          <p:cNvGrpSpPr/>
          <p:nvPr/>
        </p:nvGrpSpPr>
        <p:grpSpPr>
          <a:xfrm>
            <a:off x="-88454" y="1237638"/>
            <a:ext cx="9232454" cy="449829"/>
            <a:chOff x="-88454" y="1556792"/>
            <a:chExt cx="9124950" cy="723900"/>
          </a:xfrm>
        </p:grpSpPr>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8454" y="1556792"/>
              <a:ext cx="9124950" cy="723900"/>
            </a:xfrm>
            <a:prstGeom prst="rect">
              <a:avLst/>
            </a:prstGeom>
            <a:noFill/>
            <a:ln w="9525">
              <a:noFill/>
              <a:miter lim="800000"/>
              <a:headEnd/>
              <a:tailEnd/>
            </a:ln>
          </p:spPr>
        </p:pic>
        <p:sp>
          <p:nvSpPr>
            <p:cNvPr id="16" name="TextBox 15"/>
            <p:cNvSpPr txBox="1"/>
            <p:nvPr/>
          </p:nvSpPr>
          <p:spPr>
            <a:xfrm>
              <a:off x="289047" y="1611431"/>
              <a:ext cx="7451305"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Various Roles of a Trainer</a:t>
              </a:r>
            </a:p>
          </p:txBody>
        </p:sp>
      </p:grpSp>
      <p:grpSp>
        <p:nvGrpSpPr>
          <p:cNvPr id="6" name="Group 16"/>
          <p:cNvGrpSpPr/>
          <p:nvPr/>
        </p:nvGrpSpPr>
        <p:grpSpPr>
          <a:xfrm>
            <a:off x="-108520" y="1595602"/>
            <a:ext cx="9296400" cy="455748"/>
            <a:chOff x="-108520" y="2132856"/>
            <a:chExt cx="9296400" cy="733425"/>
          </a:xfrm>
        </p:grpSpPr>
        <p:pic>
          <p:nvPicPr>
            <p:cNvPr id="18"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8520" y="2132856"/>
              <a:ext cx="9296400" cy="733425"/>
            </a:xfrm>
            <a:prstGeom prst="rect">
              <a:avLst/>
            </a:prstGeom>
            <a:noFill/>
            <a:ln w="9525">
              <a:noFill/>
              <a:miter lim="800000"/>
              <a:headEnd/>
              <a:tailEnd/>
            </a:ln>
          </p:spPr>
        </p:pic>
        <p:sp>
          <p:nvSpPr>
            <p:cNvPr id="19" name="TextBox 18"/>
            <p:cNvSpPr txBox="1"/>
            <p:nvPr/>
          </p:nvSpPr>
          <p:spPr>
            <a:xfrm>
              <a:off x="273269" y="2186282"/>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Describe the Various Learning Styles and their Importance </a:t>
              </a:r>
            </a:p>
          </p:txBody>
        </p:sp>
      </p:grpSp>
      <p:grpSp>
        <p:nvGrpSpPr>
          <p:cNvPr id="9" name="Group 19"/>
          <p:cNvGrpSpPr/>
          <p:nvPr/>
        </p:nvGrpSpPr>
        <p:grpSpPr>
          <a:xfrm>
            <a:off x="-180528" y="1998312"/>
            <a:ext cx="9363075" cy="449829"/>
            <a:chOff x="-180528" y="2780928"/>
            <a:chExt cx="9363075" cy="723900"/>
          </a:xfrm>
        </p:grpSpPr>
        <p:pic>
          <p:nvPicPr>
            <p:cNvPr id="21"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80528" y="2780928"/>
              <a:ext cx="9363075" cy="723900"/>
            </a:xfrm>
            <a:prstGeom prst="rect">
              <a:avLst/>
            </a:prstGeom>
            <a:noFill/>
            <a:ln w="9525">
              <a:noFill/>
              <a:miter lim="800000"/>
              <a:headEnd/>
              <a:tailEnd/>
            </a:ln>
          </p:spPr>
        </p:pic>
        <p:sp>
          <p:nvSpPr>
            <p:cNvPr id="22" name="TextBox 21"/>
            <p:cNvSpPr txBox="1"/>
            <p:nvPr/>
          </p:nvSpPr>
          <p:spPr>
            <a:xfrm>
              <a:off x="273269" y="2901479"/>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Phases of a Training &amp; Development Program </a:t>
              </a:r>
            </a:p>
          </p:txBody>
        </p:sp>
      </p:grpSp>
      <p:grpSp>
        <p:nvGrpSpPr>
          <p:cNvPr id="12" name="Group 22"/>
          <p:cNvGrpSpPr/>
          <p:nvPr/>
        </p:nvGrpSpPr>
        <p:grpSpPr>
          <a:xfrm>
            <a:off x="-173038" y="2803732"/>
            <a:ext cx="9353550" cy="444902"/>
            <a:chOff x="-173038" y="4077072"/>
            <a:chExt cx="9353550" cy="715971"/>
          </a:xfrm>
        </p:grpSpPr>
        <p:pic>
          <p:nvPicPr>
            <p:cNvPr id="24"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73038" y="4077072"/>
              <a:ext cx="9353550" cy="714375"/>
            </a:xfrm>
            <a:prstGeom prst="rect">
              <a:avLst/>
            </a:prstGeom>
            <a:noFill/>
            <a:ln w="9525">
              <a:noFill/>
              <a:miter lim="800000"/>
              <a:headEnd/>
              <a:tailEnd/>
            </a:ln>
          </p:spPr>
        </p:pic>
        <p:sp>
          <p:nvSpPr>
            <p:cNvPr id="25" name="TextBox 24"/>
            <p:cNvSpPr txBox="1"/>
            <p:nvPr/>
          </p:nvSpPr>
          <p:spPr>
            <a:xfrm>
              <a:off x="273269" y="4191525"/>
              <a:ext cx="7539091" cy="6015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Describe How to Plan and Organize Training Content</a:t>
              </a:r>
            </a:p>
          </p:txBody>
        </p:sp>
      </p:grpSp>
      <p:grpSp>
        <p:nvGrpSpPr>
          <p:cNvPr id="17" name="Group 25"/>
          <p:cNvGrpSpPr/>
          <p:nvPr/>
        </p:nvGrpSpPr>
        <p:grpSpPr>
          <a:xfrm>
            <a:off x="-209550" y="3206438"/>
            <a:ext cx="9353550" cy="455748"/>
            <a:chOff x="-209550" y="5373216"/>
            <a:chExt cx="9353550" cy="733425"/>
          </a:xfrm>
        </p:grpSpPr>
        <p:pic>
          <p:nvPicPr>
            <p:cNvPr id="2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09550" y="5373216"/>
              <a:ext cx="9353550" cy="733425"/>
            </a:xfrm>
            <a:prstGeom prst="rect">
              <a:avLst/>
            </a:prstGeom>
            <a:noFill/>
            <a:ln w="9525">
              <a:noFill/>
              <a:miter lim="800000"/>
              <a:headEnd/>
              <a:tailEnd/>
            </a:ln>
          </p:spPr>
        </p:pic>
        <p:sp>
          <p:nvSpPr>
            <p:cNvPr id="28" name="TextBox 27"/>
            <p:cNvSpPr txBox="1"/>
            <p:nvPr/>
          </p:nvSpPr>
          <p:spPr>
            <a:xfrm>
              <a:off x="273269" y="5425983"/>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How to Prepare Presentations for Training</a:t>
              </a:r>
            </a:p>
          </p:txBody>
        </p:sp>
      </p:grpSp>
      <p:grpSp>
        <p:nvGrpSpPr>
          <p:cNvPr id="20" name="Group 28"/>
          <p:cNvGrpSpPr/>
          <p:nvPr/>
        </p:nvGrpSpPr>
        <p:grpSpPr>
          <a:xfrm>
            <a:off x="-219075" y="3606777"/>
            <a:ext cx="9363075" cy="449829"/>
            <a:chOff x="-219075" y="6017468"/>
            <a:chExt cx="9363075" cy="723900"/>
          </a:xfrm>
        </p:grpSpPr>
        <p:pic>
          <p:nvPicPr>
            <p:cNvPr id="30"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19075" y="6017468"/>
              <a:ext cx="9363075" cy="723900"/>
            </a:xfrm>
            <a:prstGeom prst="rect">
              <a:avLst/>
            </a:prstGeom>
            <a:noFill/>
            <a:ln w="9525">
              <a:noFill/>
              <a:miter lim="800000"/>
              <a:headEnd/>
              <a:tailEnd/>
            </a:ln>
          </p:spPr>
        </p:pic>
        <p:sp>
          <p:nvSpPr>
            <p:cNvPr id="31" name="TextBox 30"/>
            <p:cNvSpPr txBox="1"/>
            <p:nvPr/>
          </p:nvSpPr>
          <p:spPr>
            <a:xfrm>
              <a:off x="273269" y="6114510"/>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Role of Training Room Configuration in Effective Training</a:t>
              </a:r>
            </a:p>
          </p:txBody>
        </p:sp>
      </p:grpSp>
      <p:grpSp>
        <p:nvGrpSpPr>
          <p:cNvPr id="23" name="Group 31"/>
          <p:cNvGrpSpPr/>
          <p:nvPr/>
        </p:nvGrpSpPr>
        <p:grpSpPr>
          <a:xfrm>
            <a:off x="-252536" y="4011858"/>
            <a:ext cx="9363075" cy="455748"/>
            <a:chOff x="-252536" y="6669360"/>
            <a:chExt cx="9363075" cy="733425"/>
          </a:xfrm>
        </p:grpSpPr>
        <p:pic>
          <p:nvPicPr>
            <p:cNvPr id="33"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52536" y="6669360"/>
              <a:ext cx="9363075" cy="733425"/>
            </a:xfrm>
            <a:prstGeom prst="rect">
              <a:avLst/>
            </a:prstGeom>
            <a:noFill/>
            <a:ln w="9525">
              <a:noFill/>
              <a:miter lim="800000"/>
              <a:headEnd/>
              <a:tailEnd/>
            </a:ln>
          </p:spPr>
        </p:pic>
        <p:sp>
          <p:nvSpPr>
            <p:cNvPr id="34" name="TextBox 33"/>
            <p:cNvSpPr txBox="1"/>
            <p:nvPr/>
          </p:nvSpPr>
          <p:spPr>
            <a:xfrm>
              <a:off x="273269" y="6716034"/>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Role of Games and Activities in Training</a:t>
              </a:r>
            </a:p>
          </p:txBody>
        </p:sp>
      </p:grpSp>
      <p:grpSp>
        <p:nvGrpSpPr>
          <p:cNvPr id="26" name="Group 34"/>
          <p:cNvGrpSpPr/>
          <p:nvPr/>
        </p:nvGrpSpPr>
        <p:grpSpPr>
          <a:xfrm>
            <a:off x="-209550" y="4414573"/>
            <a:ext cx="9353550" cy="449829"/>
            <a:chOff x="-209550" y="7317432"/>
            <a:chExt cx="9353550" cy="723900"/>
          </a:xfrm>
        </p:grpSpPr>
        <p:pic>
          <p:nvPicPr>
            <p:cNvPr id="36"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09550" y="7317432"/>
              <a:ext cx="9353550" cy="723900"/>
            </a:xfrm>
            <a:prstGeom prst="rect">
              <a:avLst/>
            </a:prstGeom>
            <a:noFill/>
            <a:ln w="9525">
              <a:noFill/>
              <a:miter lim="800000"/>
              <a:headEnd/>
              <a:tailEnd/>
            </a:ln>
          </p:spPr>
        </p:pic>
        <p:sp>
          <p:nvSpPr>
            <p:cNvPr id="37" name="TextBox 36"/>
            <p:cNvSpPr txBox="1"/>
            <p:nvPr/>
          </p:nvSpPr>
          <p:spPr>
            <a:xfrm>
              <a:off x="273269" y="7404553"/>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Ground Rules for Communication in a Training </a:t>
              </a:r>
            </a:p>
          </p:txBody>
        </p:sp>
      </p:grpSp>
      <p:grpSp>
        <p:nvGrpSpPr>
          <p:cNvPr id="29" name="Group 37"/>
          <p:cNvGrpSpPr/>
          <p:nvPr/>
        </p:nvGrpSpPr>
        <p:grpSpPr>
          <a:xfrm>
            <a:off x="-180528" y="4817280"/>
            <a:ext cx="9382125" cy="467585"/>
            <a:chOff x="-180528" y="7965504"/>
            <a:chExt cx="9382125" cy="752475"/>
          </a:xfrm>
        </p:grpSpPr>
        <p:pic>
          <p:nvPicPr>
            <p:cNvPr id="39" name="Picture 1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80528" y="7965504"/>
              <a:ext cx="9382125" cy="752475"/>
            </a:xfrm>
            <a:prstGeom prst="rect">
              <a:avLst/>
            </a:prstGeom>
            <a:noFill/>
            <a:ln w="9525">
              <a:noFill/>
              <a:miter lim="800000"/>
              <a:headEnd/>
              <a:tailEnd/>
            </a:ln>
          </p:spPr>
        </p:pic>
        <p:sp>
          <p:nvSpPr>
            <p:cNvPr id="40" name="TextBox 39"/>
            <p:cNvSpPr txBox="1"/>
            <p:nvPr/>
          </p:nvSpPr>
          <p:spPr>
            <a:xfrm>
              <a:off x="273269" y="8006076"/>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How to Handle Different Learners</a:t>
              </a:r>
            </a:p>
          </p:txBody>
        </p:sp>
      </p:grpSp>
      <p:grpSp>
        <p:nvGrpSpPr>
          <p:cNvPr id="32" name="Group 40"/>
          <p:cNvGrpSpPr/>
          <p:nvPr/>
        </p:nvGrpSpPr>
        <p:grpSpPr>
          <a:xfrm>
            <a:off x="-180528" y="5219991"/>
            <a:ext cx="9344025" cy="443911"/>
            <a:chOff x="-180528" y="8613576"/>
            <a:chExt cx="9344025" cy="714375"/>
          </a:xfrm>
        </p:grpSpPr>
        <p:pic>
          <p:nvPicPr>
            <p:cNvPr id="42" name="Picture 17"/>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80528" y="8613576"/>
              <a:ext cx="9344025" cy="714375"/>
            </a:xfrm>
            <a:prstGeom prst="rect">
              <a:avLst/>
            </a:prstGeom>
            <a:noFill/>
            <a:ln w="9525">
              <a:noFill/>
              <a:miter lim="800000"/>
              <a:headEnd/>
              <a:tailEnd/>
            </a:ln>
          </p:spPr>
        </p:pic>
        <p:sp>
          <p:nvSpPr>
            <p:cNvPr id="43" name="TextBox 42"/>
            <p:cNvSpPr txBox="1"/>
            <p:nvPr/>
          </p:nvSpPr>
          <p:spPr>
            <a:xfrm>
              <a:off x="273269" y="8694608"/>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Role of Body Language in Training</a:t>
              </a:r>
            </a:p>
          </p:txBody>
        </p:sp>
      </p:grpSp>
      <p:grpSp>
        <p:nvGrpSpPr>
          <p:cNvPr id="35" name="Group 43"/>
          <p:cNvGrpSpPr/>
          <p:nvPr/>
        </p:nvGrpSpPr>
        <p:grpSpPr>
          <a:xfrm>
            <a:off x="-182563" y="5622697"/>
            <a:ext cx="9363075" cy="455748"/>
            <a:chOff x="-182563" y="3429000"/>
            <a:chExt cx="9363075" cy="733425"/>
          </a:xfrm>
        </p:grpSpPr>
        <p:pic>
          <p:nvPicPr>
            <p:cNvPr id="45" name="Picture 18"/>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82563" y="3429000"/>
              <a:ext cx="9363075" cy="733425"/>
            </a:xfrm>
            <a:prstGeom prst="rect">
              <a:avLst/>
            </a:prstGeom>
            <a:noFill/>
            <a:ln w="9525">
              <a:noFill/>
              <a:miter lim="800000"/>
              <a:headEnd/>
              <a:tailEnd/>
            </a:ln>
          </p:spPr>
        </p:pic>
        <p:sp>
          <p:nvSpPr>
            <p:cNvPr id="46" name="TextBox 45"/>
            <p:cNvSpPr txBox="1"/>
            <p:nvPr/>
          </p:nvSpPr>
          <p:spPr>
            <a:xfrm>
              <a:off x="273269" y="3463479"/>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Expectations of Learners from Trainers</a:t>
              </a:r>
            </a:p>
          </p:txBody>
        </p:sp>
      </p:grpSp>
      <p:grpSp>
        <p:nvGrpSpPr>
          <p:cNvPr id="38" name="Group 46"/>
          <p:cNvGrpSpPr/>
          <p:nvPr/>
        </p:nvGrpSpPr>
        <p:grpSpPr>
          <a:xfrm>
            <a:off x="-219075" y="6025409"/>
            <a:ext cx="9363075" cy="455748"/>
            <a:chOff x="-219075" y="3573016"/>
            <a:chExt cx="9363075" cy="733425"/>
          </a:xfrm>
        </p:grpSpPr>
        <p:pic>
          <p:nvPicPr>
            <p:cNvPr id="48" name="Picture 19"/>
            <p:cNvPicPr>
              <a:picLocks noChangeAspect="1" noChangeArrowheads="1"/>
            </p:cNvPicPr>
            <p:nvPr/>
          </p:nvPicPr>
          <p:blipFill>
            <a:blip r:embed="rId18" cstate="print">
              <a:clrChange>
                <a:clrFrom>
                  <a:srgbClr val="FFFFFF"/>
                </a:clrFrom>
                <a:clrTo>
                  <a:srgbClr val="FFFFFF">
                    <a:alpha val="0"/>
                  </a:srgbClr>
                </a:clrTo>
              </a:clrChange>
              <a:lum bright="-10000" contrast="10000"/>
            </a:blip>
            <a:srcRect/>
            <a:stretch>
              <a:fillRect/>
            </a:stretch>
          </p:blipFill>
          <p:spPr bwMode="auto">
            <a:xfrm>
              <a:off x="-219075" y="3573016"/>
              <a:ext cx="9363075" cy="733425"/>
            </a:xfrm>
            <a:prstGeom prst="rect">
              <a:avLst/>
            </a:prstGeom>
            <a:noFill/>
            <a:ln w="9525">
              <a:noFill/>
              <a:miter lim="800000"/>
              <a:headEnd/>
              <a:tailEnd/>
            </a:ln>
          </p:spPr>
        </p:pic>
        <p:sp>
          <p:nvSpPr>
            <p:cNvPr id="49" name="TextBox 48"/>
            <p:cNvSpPr txBox="1"/>
            <p:nvPr/>
          </p:nvSpPr>
          <p:spPr>
            <a:xfrm>
              <a:off x="273269" y="3647948"/>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Explain the Challenges of Training</a:t>
              </a:r>
            </a:p>
          </p:txBody>
        </p:sp>
      </p:grpSp>
      <p:grpSp>
        <p:nvGrpSpPr>
          <p:cNvPr id="41" name="Group 49"/>
          <p:cNvGrpSpPr/>
          <p:nvPr/>
        </p:nvGrpSpPr>
        <p:grpSpPr>
          <a:xfrm>
            <a:off x="-180528" y="6428117"/>
            <a:ext cx="9363075" cy="455748"/>
            <a:chOff x="-180528" y="3775695"/>
            <a:chExt cx="9363075" cy="733425"/>
          </a:xfrm>
        </p:grpSpPr>
        <p:pic>
          <p:nvPicPr>
            <p:cNvPr id="51" name="Picture 21"/>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180528" y="3775695"/>
              <a:ext cx="9363075" cy="733425"/>
            </a:xfrm>
            <a:prstGeom prst="rect">
              <a:avLst/>
            </a:prstGeom>
            <a:noFill/>
            <a:ln w="9525">
              <a:noFill/>
              <a:miter lim="800000"/>
              <a:headEnd/>
              <a:tailEnd/>
            </a:ln>
          </p:spPr>
        </p:pic>
        <p:sp>
          <p:nvSpPr>
            <p:cNvPr id="52" name="TextBox 51"/>
            <p:cNvSpPr txBox="1"/>
            <p:nvPr/>
          </p:nvSpPr>
          <p:spPr>
            <a:xfrm>
              <a:off x="273269" y="3906221"/>
              <a:ext cx="7539091" cy="6015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List the Characteristics of a Good Trainer</a:t>
              </a:r>
            </a:p>
          </p:txBody>
        </p:sp>
      </p:grpSp>
      <p:pic>
        <p:nvPicPr>
          <p:cNvPr id="53" name="Picture 52">
            <a:extLst>
              <a:ext uri="{FF2B5EF4-FFF2-40B4-BE49-F238E27FC236}">
                <a16:creationId xmlns:a16="http://schemas.microsoft.com/office/drawing/2014/main" id="{76BD449A-01E8-49AF-9CF5-62A4BDD165F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2702977877"/>
      </p:ext>
    </p:extLst>
  </p:cSld>
  <p:clrMapOvr>
    <a:masterClrMapping/>
  </p:clrMapOvr>
  <mc:AlternateContent xmlns:mc="http://schemas.openxmlformats.org/markup-compatibility/2006" xmlns:p14="http://schemas.microsoft.com/office/powerpoint/2010/main">
    <mc:Choice Requires="p14">
      <p:transition spd="slow" p14:dur="2000" advClick="0" advTm="64000"/>
    </mc:Choice>
    <mc:Fallback xmlns="">
      <p:transition spd="slow" advClick="0" advTm="6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250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par>
                          <p:cTn id="8" fill="hold">
                            <p:stCondLst>
                              <p:cond delay="3000"/>
                            </p:stCondLst>
                            <p:childTnLst>
                              <p:par>
                                <p:cTn id="9" presetID="12" presetClass="entr" presetSubtype="8" fill="hold" nodeType="afterEffect">
                                  <p:stCondLst>
                                    <p:cond delay="275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500"/>
                                        <p:tgtEl>
                                          <p:spTgt spid="5"/>
                                        </p:tgtEl>
                                      </p:cBhvr>
                                    </p:animEffect>
                                  </p:childTnLst>
                                </p:cTn>
                              </p:par>
                            </p:childTnLst>
                          </p:cTn>
                        </p:par>
                        <p:par>
                          <p:cTn id="12" fill="hold">
                            <p:stCondLst>
                              <p:cond delay="6250"/>
                            </p:stCondLst>
                            <p:childTnLst>
                              <p:par>
                                <p:cTn id="13" presetID="12" presetClass="entr" presetSubtype="8" fill="hold" nodeType="afterEffect">
                                  <p:stCondLst>
                                    <p:cond delay="250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9250"/>
                            </p:stCondLst>
                            <p:childTnLst>
                              <p:par>
                                <p:cTn id="17" presetID="12" presetClass="entr" presetSubtype="8" fill="hold" nodeType="afterEffect">
                                  <p:stCondLst>
                                    <p:cond delay="350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500"/>
                                        <p:tgtEl>
                                          <p:spTgt spid="9"/>
                                        </p:tgtEl>
                                      </p:cBhvr>
                                    </p:animEffect>
                                  </p:childTnLst>
                                </p:cTn>
                              </p:par>
                            </p:childTnLst>
                          </p:cTn>
                        </p:par>
                        <p:par>
                          <p:cTn id="20" fill="hold">
                            <p:stCondLst>
                              <p:cond delay="13250"/>
                            </p:stCondLst>
                            <p:childTnLst>
                              <p:par>
                                <p:cTn id="21" presetID="12" presetClass="entr" presetSubtype="8" fill="hold" nodeType="afterEffect">
                                  <p:stCondLst>
                                    <p:cond delay="4000"/>
                                  </p:stCondLst>
                                  <p:childTnLst>
                                    <p:set>
                                      <p:cBhvr>
                                        <p:cTn id="22" dur="1" fill="hold">
                                          <p:stCondLst>
                                            <p:cond delay="0"/>
                                          </p:stCondLst>
                                        </p:cTn>
                                        <p:tgtEl>
                                          <p:spTgt spid="3"/>
                                        </p:tgtEl>
                                        <p:attrNameLst>
                                          <p:attrName>style.visibility</p:attrName>
                                        </p:attrNameLst>
                                      </p:cBhvr>
                                      <p:to>
                                        <p:strVal val="visible"/>
                                      </p:to>
                                    </p:set>
                                    <p:animEffect transition="in" filter="slide(fromLeft)">
                                      <p:cBhvr>
                                        <p:cTn id="23" dur="500"/>
                                        <p:tgtEl>
                                          <p:spTgt spid="3"/>
                                        </p:tgtEl>
                                      </p:cBhvr>
                                    </p:animEffect>
                                  </p:childTnLst>
                                </p:cTn>
                              </p:par>
                            </p:childTnLst>
                          </p:cTn>
                        </p:par>
                        <p:par>
                          <p:cTn id="24" fill="hold">
                            <p:stCondLst>
                              <p:cond delay="17750"/>
                            </p:stCondLst>
                            <p:childTnLst>
                              <p:par>
                                <p:cTn id="25" presetID="12" presetClass="entr" presetSubtype="8" fill="hold" nodeType="afterEffect">
                                  <p:stCondLst>
                                    <p:cond delay="3250"/>
                                  </p:stCondLst>
                                  <p:childTnLst>
                                    <p:set>
                                      <p:cBhvr>
                                        <p:cTn id="26" dur="1" fill="hold">
                                          <p:stCondLst>
                                            <p:cond delay="0"/>
                                          </p:stCondLst>
                                        </p:cTn>
                                        <p:tgtEl>
                                          <p:spTgt spid="12"/>
                                        </p:tgtEl>
                                        <p:attrNameLst>
                                          <p:attrName>style.visibility</p:attrName>
                                        </p:attrNameLst>
                                      </p:cBhvr>
                                      <p:to>
                                        <p:strVal val="visible"/>
                                      </p:to>
                                    </p:set>
                                    <p:animEffect transition="in" filter="slide(fromLeft)">
                                      <p:cBhvr>
                                        <p:cTn id="27" dur="500"/>
                                        <p:tgtEl>
                                          <p:spTgt spid="12"/>
                                        </p:tgtEl>
                                      </p:cBhvr>
                                    </p:animEffect>
                                  </p:childTnLst>
                                </p:cTn>
                              </p:par>
                            </p:childTnLst>
                          </p:cTn>
                        </p:par>
                        <p:par>
                          <p:cTn id="28" fill="hold">
                            <p:stCondLst>
                              <p:cond delay="21500"/>
                            </p:stCondLst>
                            <p:childTnLst>
                              <p:par>
                                <p:cTn id="29" presetID="12" presetClass="entr" presetSubtype="8" fill="hold" nodeType="afterEffect">
                                  <p:stCondLst>
                                    <p:cond delay="3750"/>
                                  </p:stCondLst>
                                  <p:childTnLst>
                                    <p:set>
                                      <p:cBhvr>
                                        <p:cTn id="30" dur="1" fill="hold">
                                          <p:stCondLst>
                                            <p:cond delay="0"/>
                                          </p:stCondLst>
                                        </p:cTn>
                                        <p:tgtEl>
                                          <p:spTgt spid="17"/>
                                        </p:tgtEl>
                                        <p:attrNameLst>
                                          <p:attrName>style.visibility</p:attrName>
                                        </p:attrNameLst>
                                      </p:cBhvr>
                                      <p:to>
                                        <p:strVal val="visible"/>
                                      </p:to>
                                    </p:set>
                                    <p:animEffect transition="in" filter="slide(fromLeft)">
                                      <p:cBhvr>
                                        <p:cTn id="31" dur="500"/>
                                        <p:tgtEl>
                                          <p:spTgt spid="17"/>
                                        </p:tgtEl>
                                      </p:cBhvr>
                                    </p:animEffect>
                                  </p:childTnLst>
                                </p:cTn>
                              </p:par>
                            </p:childTnLst>
                          </p:cTn>
                        </p:par>
                        <p:par>
                          <p:cTn id="32" fill="hold">
                            <p:stCondLst>
                              <p:cond delay="25750"/>
                            </p:stCondLst>
                            <p:childTnLst>
                              <p:par>
                                <p:cTn id="33" presetID="12" presetClass="entr" presetSubtype="8" fill="hold" nodeType="afterEffect">
                                  <p:stCondLst>
                                    <p:cond delay="3500"/>
                                  </p:stCondLst>
                                  <p:childTnLst>
                                    <p:set>
                                      <p:cBhvr>
                                        <p:cTn id="34" dur="1" fill="hold">
                                          <p:stCondLst>
                                            <p:cond delay="0"/>
                                          </p:stCondLst>
                                        </p:cTn>
                                        <p:tgtEl>
                                          <p:spTgt spid="20"/>
                                        </p:tgtEl>
                                        <p:attrNameLst>
                                          <p:attrName>style.visibility</p:attrName>
                                        </p:attrNameLst>
                                      </p:cBhvr>
                                      <p:to>
                                        <p:strVal val="visible"/>
                                      </p:to>
                                    </p:set>
                                    <p:animEffect transition="in" filter="slide(fromLeft)">
                                      <p:cBhvr>
                                        <p:cTn id="35" dur="500"/>
                                        <p:tgtEl>
                                          <p:spTgt spid="20"/>
                                        </p:tgtEl>
                                      </p:cBhvr>
                                    </p:animEffect>
                                  </p:childTnLst>
                                </p:cTn>
                              </p:par>
                            </p:childTnLst>
                          </p:cTn>
                        </p:par>
                        <p:par>
                          <p:cTn id="36" fill="hold">
                            <p:stCondLst>
                              <p:cond delay="29750"/>
                            </p:stCondLst>
                            <p:childTnLst>
                              <p:par>
                                <p:cTn id="37" presetID="12" presetClass="entr" presetSubtype="8" fill="hold" nodeType="afterEffect">
                                  <p:stCondLst>
                                    <p:cond delay="4250"/>
                                  </p:stCondLst>
                                  <p:childTnLst>
                                    <p:set>
                                      <p:cBhvr>
                                        <p:cTn id="38" dur="1" fill="hold">
                                          <p:stCondLst>
                                            <p:cond delay="0"/>
                                          </p:stCondLst>
                                        </p:cTn>
                                        <p:tgtEl>
                                          <p:spTgt spid="23"/>
                                        </p:tgtEl>
                                        <p:attrNameLst>
                                          <p:attrName>style.visibility</p:attrName>
                                        </p:attrNameLst>
                                      </p:cBhvr>
                                      <p:to>
                                        <p:strVal val="visible"/>
                                      </p:to>
                                    </p:set>
                                    <p:animEffect transition="in" filter="slide(fromLeft)">
                                      <p:cBhvr>
                                        <p:cTn id="39" dur="500"/>
                                        <p:tgtEl>
                                          <p:spTgt spid="23"/>
                                        </p:tgtEl>
                                      </p:cBhvr>
                                    </p:animEffect>
                                  </p:childTnLst>
                                </p:cTn>
                              </p:par>
                            </p:childTnLst>
                          </p:cTn>
                        </p:par>
                        <p:par>
                          <p:cTn id="40" fill="hold">
                            <p:stCondLst>
                              <p:cond delay="34500"/>
                            </p:stCondLst>
                            <p:childTnLst>
                              <p:par>
                                <p:cTn id="41" presetID="12" presetClass="entr" presetSubtype="8" fill="hold" nodeType="afterEffect">
                                  <p:stCondLst>
                                    <p:cond delay="3750"/>
                                  </p:stCondLst>
                                  <p:childTnLst>
                                    <p:set>
                                      <p:cBhvr>
                                        <p:cTn id="42" dur="1" fill="hold">
                                          <p:stCondLst>
                                            <p:cond delay="0"/>
                                          </p:stCondLst>
                                        </p:cTn>
                                        <p:tgtEl>
                                          <p:spTgt spid="26"/>
                                        </p:tgtEl>
                                        <p:attrNameLst>
                                          <p:attrName>style.visibility</p:attrName>
                                        </p:attrNameLst>
                                      </p:cBhvr>
                                      <p:to>
                                        <p:strVal val="visible"/>
                                      </p:to>
                                    </p:set>
                                    <p:animEffect transition="in" filter="slide(fromLeft)">
                                      <p:cBhvr>
                                        <p:cTn id="43" dur="500"/>
                                        <p:tgtEl>
                                          <p:spTgt spid="26"/>
                                        </p:tgtEl>
                                      </p:cBhvr>
                                    </p:animEffect>
                                  </p:childTnLst>
                                </p:cTn>
                              </p:par>
                            </p:childTnLst>
                          </p:cTn>
                        </p:par>
                        <p:par>
                          <p:cTn id="44" fill="hold">
                            <p:stCondLst>
                              <p:cond delay="38750"/>
                            </p:stCondLst>
                            <p:childTnLst>
                              <p:par>
                                <p:cTn id="45" presetID="12" presetClass="entr" presetSubtype="8" fill="hold" nodeType="afterEffect">
                                  <p:stCondLst>
                                    <p:cond delay="3500"/>
                                  </p:stCondLst>
                                  <p:childTnLst>
                                    <p:set>
                                      <p:cBhvr>
                                        <p:cTn id="46" dur="1" fill="hold">
                                          <p:stCondLst>
                                            <p:cond delay="0"/>
                                          </p:stCondLst>
                                        </p:cTn>
                                        <p:tgtEl>
                                          <p:spTgt spid="29"/>
                                        </p:tgtEl>
                                        <p:attrNameLst>
                                          <p:attrName>style.visibility</p:attrName>
                                        </p:attrNameLst>
                                      </p:cBhvr>
                                      <p:to>
                                        <p:strVal val="visible"/>
                                      </p:to>
                                    </p:set>
                                    <p:animEffect transition="in" filter="slide(fromLeft)">
                                      <p:cBhvr>
                                        <p:cTn id="47" dur="500"/>
                                        <p:tgtEl>
                                          <p:spTgt spid="29"/>
                                        </p:tgtEl>
                                      </p:cBhvr>
                                    </p:animEffect>
                                  </p:childTnLst>
                                </p:cTn>
                              </p:par>
                            </p:childTnLst>
                          </p:cTn>
                        </p:par>
                        <p:par>
                          <p:cTn id="48" fill="hold">
                            <p:stCondLst>
                              <p:cond delay="42750"/>
                            </p:stCondLst>
                            <p:childTnLst>
                              <p:par>
                                <p:cTn id="49" presetID="12" presetClass="entr" presetSubtype="8" fill="hold" nodeType="afterEffect">
                                  <p:stCondLst>
                                    <p:cond delay="3000"/>
                                  </p:stCondLst>
                                  <p:childTnLst>
                                    <p:set>
                                      <p:cBhvr>
                                        <p:cTn id="50" dur="1" fill="hold">
                                          <p:stCondLst>
                                            <p:cond delay="0"/>
                                          </p:stCondLst>
                                        </p:cTn>
                                        <p:tgtEl>
                                          <p:spTgt spid="32"/>
                                        </p:tgtEl>
                                        <p:attrNameLst>
                                          <p:attrName>style.visibility</p:attrName>
                                        </p:attrNameLst>
                                      </p:cBhvr>
                                      <p:to>
                                        <p:strVal val="visible"/>
                                      </p:to>
                                    </p:set>
                                    <p:animEffect transition="in" filter="slide(fromLeft)">
                                      <p:cBhvr>
                                        <p:cTn id="51" dur="500"/>
                                        <p:tgtEl>
                                          <p:spTgt spid="32"/>
                                        </p:tgtEl>
                                      </p:cBhvr>
                                    </p:animEffect>
                                  </p:childTnLst>
                                </p:cTn>
                              </p:par>
                            </p:childTnLst>
                          </p:cTn>
                        </p:par>
                        <p:par>
                          <p:cTn id="52" fill="hold">
                            <p:stCondLst>
                              <p:cond delay="46250"/>
                            </p:stCondLst>
                            <p:childTnLst>
                              <p:par>
                                <p:cTn id="53" presetID="12" presetClass="entr" presetSubtype="8" fill="hold" nodeType="afterEffect">
                                  <p:stCondLst>
                                    <p:cond delay="3000"/>
                                  </p:stCondLst>
                                  <p:childTnLst>
                                    <p:set>
                                      <p:cBhvr>
                                        <p:cTn id="54" dur="1" fill="hold">
                                          <p:stCondLst>
                                            <p:cond delay="0"/>
                                          </p:stCondLst>
                                        </p:cTn>
                                        <p:tgtEl>
                                          <p:spTgt spid="35"/>
                                        </p:tgtEl>
                                        <p:attrNameLst>
                                          <p:attrName>style.visibility</p:attrName>
                                        </p:attrNameLst>
                                      </p:cBhvr>
                                      <p:to>
                                        <p:strVal val="visible"/>
                                      </p:to>
                                    </p:set>
                                    <p:animEffect transition="in" filter="slide(fromLeft)">
                                      <p:cBhvr>
                                        <p:cTn id="55" dur="500"/>
                                        <p:tgtEl>
                                          <p:spTgt spid="35"/>
                                        </p:tgtEl>
                                      </p:cBhvr>
                                    </p:animEffect>
                                  </p:childTnLst>
                                </p:cTn>
                              </p:par>
                            </p:childTnLst>
                          </p:cTn>
                        </p:par>
                        <p:par>
                          <p:cTn id="56" fill="hold">
                            <p:stCondLst>
                              <p:cond delay="49750"/>
                            </p:stCondLst>
                            <p:childTnLst>
                              <p:par>
                                <p:cTn id="57" presetID="12" presetClass="entr" presetSubtype="8" fill="hold" nodeType="afterEffect">
                                  <p:stCondLst>
                                    <p:cond delay="3500"/>
                                  </p:stCondLst>
                                  <p:childTnLst>
                                    <p:set>
                                      <p:cBhvr>
                                        <p:cTn id="58" dur="1" fill="hold">
                                          <p:stCondLst>
                                            <p:cond delay="0"/>
                                          </p:stCondLst>
                                        </p:cTn>
                                        <p:tgtEl>
                                          <p:spTgt spid="38"/>
                                        </p:tgtEl>
                                        <p:attrNameLst>
                                          <p:attrName>style.visibility</p:attrName>
                                        </p:attrNameLst>
                                      </p:cBhvr>
                                      <p:to>
                                        <p:strVal val="visible"/>
                                      </p:to>
                                    </p:set>
                                    <p:animEffect transition="in" filter="slide(fromLeft)">
                                      <p:cBhvr>
                                        <p:cTn id="59" dur="500"/>
                                        <p:tgtEl>
                                          <p:spTgt spid="38"/>
                                        </p:tgtEl>
                                      </p:cBhvr>
                                    </p:animEffect>
                                  </p:childTnLst>
                                </p:cTn>
                              </p:par>
                            </p:childTnLst>
                          </p:cTn>
                        </p:par>
                        <p:par>
                          <p:cTn id="60" fill="hold">
                            <p:stCondLst>
                              <p:cond delay="53750"/>
                            </p:stCondLst>
                            <p:childTnLst>
                              <p:par>
                                <p:cTn id="61" presetID="12" presetClass="entr" presetSubtype="8" fill="hold" nodeType="afterEffect">
                                  <p:stCondLst>
                                    <p:cond delay="2750"/>
                                  </p:stCondLst>
                                  <p:childTnLst>
                                    <p:set>
                                      <p:cBhvr>
                                        <p:cTn id="62" dur="1" fill="hold">
                                          <p:stCondLst>
                                            <p:cond delay="0"/>
                                          </p:stCondLst>
                                        </p:cTn>
                                        <p:tgtEl>
                                          <p:spTgt spid="41"/>
                                        </p:tgtEl>
                                        <p:attrNameLst>
                                          <p:attrName>style.visibility</p:attrName>
                                        </p:attrNameLst>
                                      </p:cBhvr>
                                      <p:to>
                                        <p:strVal val="visible"/>
                                      </p:to>
                                    </p:set>
                                    <p:animEffect transition="in" filter="slide(fromLeft)">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Roles of a Trainer</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p:cNvSpPr txBox="1"/>
          <p:nvPr/>
        </p:nvSpPr>
        <p:spPr>
          <a:xfrm>
            <a:off x="755576" y="908720"/>
            <a:ext cx="8208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The trainer plays several different roles while conducting training and passing on the learning to the learner:</a:t>
            </a:r>
          </a:p>
        </p:txBody>
      </p:sp>
      <p:grpSp>
        <p:nvGrpSpPr>
          <p:cNvPr id="7" name="Group 65"/>
          <p:cNvGrpSpPr>
            <a:grpSpLocks/>
          </p:cNvGrpSpPr>
          <p:nvPr/>
        </p:nvGrpSpPr>
        <p:grpSpPr bwMode="auto">
          <a:xfrm>
            <a:off x="471488" y="1844824"/>
            <a:ext cx="7740650" cy="3996000"/>
            <a:chOff x="471488" y="1165225"/>
            <a:chExt cx="7740650" cy="3713163"/>
          </a:xfrm>
        </p:grpSpPr>
        <p:grpSp>
          <p:nvGrpSpPr>
            <p:cNvPr id="8" name="Group 117"/>
            <p:cNvGrpSpPr>
              <a:grpSpLocks/>
            </p:cNvGrpSpPr>
            <p:nvPr/>
          </p:nvGrpSpPr>
          <p:grpSpPr bwMode="auto">
            <a:xfrm>
              <a:off x="471488" y="1165225"/>
              <a:ext cx="7740650" cy="3694113"/>
              <a:chOff x="471210" y="1164522"/>
              <a:chExt cx="7740358" cy="3694514"/>
            </a:xfrm>
          </p:grpSpPr>
          <p:sp>
            <p:nvSpPr>
              <p:cNvPr id="10"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grpSp>
            <p:nvGrpSpPr>
              <p:cNvPr id="12" name="Gruppe 61"/>
              <p:cNvGrpSpPr>
                <a:grpSpLocks/>
              </p:cNvGrpSpPr>
              <p:nvPr/>
            </p:nvGrpSpPr>
            <p:grpSpPr bwMode="auto">
              <a:xfrm flipH="1">
                <a:off x="7082031" y="2554557"/>
                <a:ext cx="764755" cy="791220"/>
                <a:chOff x="1760019" y="3875595"/>
                <a:chExt cx="1018741" cy="1016530"/>
              </a:xfrm>
            </p:grpSpPr>
            <p:grpSp>
              <p:nvGrpSpPr>
                <p:cNvPr id="17" name="Gruppe 59"/>
                <p:cNvGrpSpPr>
                  <a:grpSpLocks/>
                </p:cNvGrpSpPr>
                <p:nvPr/>
              </p:nvGrpSpPr>
              <p:grpSpPr bwMode="auto">
                <a:xfrm>
                  <a:off x="1762304" y="3875595"/>
                  <a:ext cx="1016456" cy="1016530"/>
                  <a:chOff x="3906064" y="1406380"/>
                  <a:chExt cx="496973" cy="497009"/>
                </a:xfrm>
              </p:grpSpPr>
              <p:sp>
                <p:nvSpPr>
                  <p:cNvPr id="19" name="Ellipse 30"/>
                  <p:cNvSpPr/>
                  <p:nvPr/>
                </p:nvSpPr>
                <p:spPr bwMode="auto">
                  <a:xfrm rot="17065673">
                    <a:off x="3906046" y="1406398"/>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342900" marR="0" lvl="0" indent="-342900" algn="ctr" defTabSz="914400" rtl="0" eaLnBrk="1" fontAlgn="auto" latinLnBrk="0" hangingPunct="1">
                      <a:lnSpc>
                        <a:spcPct val="100000"/>
                      </a:lnSpc>
                      <a:spcBef>
                        <a:spcPts val="0"/>
                      </a:spcBef>
                      <a:spcAft>
                        <a:spcPts val="0"/>
                      </a:spcAft>
                      <a:buClrTx/>
                      <a:buSzTx/>
                      <a:buFont typeface="Calibri" charset="0"/>
                      <a:buAutoNum type="arabicPeriod"/>
                      <a:tabLst/>
                      <a:defRPr/>
                    </a:pPr>
                    <a:endParaRPr kumimoji="0" lang="da-DK" sz="18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0" name="Ellipse 31"/>
                  <p:cNvSpPr>
                    <a:spLocks noChangeArrowheads="1"/>
                  </p:cNvSpPr>
                  <p:nvPr/>
                </p:nvSpPr>
                <p:spPr bwMode="auto">
                  <a:xfrm>
                    <a:off x="3955823" y="1424813"/>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marR="0" lvl="0" indent="-342900" algn="ctr" defTabSz="914400" rtl="0" eaLnBrk="1" fontAlgn="auto" latinLnBrk="0" hangingPunct="1">
                      <a:lnSpc>
                        <a:spcPct val="100000"/>
                      </a:lnSpc>
                      <a:spcBef>
                        <a:spcPts val="0"/>
                      </a:spcBef>
                      <a:spcAft>
                        <a:spcPts val="0"/>
                      </a:spcAft>
                      <a:buClrTx/>
                      <a:buSzTx/>
                      <a:buFont typeface="Calibri" pitchFamily="34" charset="0"/>
                      <a:buAutoNum type="arabicPeriod"/>
                      <a:tabLst/>
                      <a:defRPr/>
                    </a:pPr>
                    <a:endParaRPr kumimoji="0" lang="da-DK"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8"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grpSp>
          <p:sp>
            <p:nvSpPr>
              <p:cNvPr id="13"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Rounded Rectangle 15"/>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grpSp>
        <p:sp>
          <p:nvSpPr>
            <p:cNvPr id="9"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charset="-128"/>
                <a:cs typeface="+mn-cs"/>
              </a:endParaRPr>
            </a:p>
          </p:txBody>
        </p:sp>
      </p:grpSp>
      <p:sp>
        <p:nvSpPr>
          <p:cNvPr id="21" name="TextBox 20"/>
          <p:cNvSpPr txBox="1"/>
          <p:nvPr/>
        </p:nvSpPr>
        <p:spPr>
          <a:xfrm>
            <a:off x="611560" y="6237312"/>
            <a:ext cx="81369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Let’s look at each in detail.</a:t>
            </a:r>
          </a:p>
        </p:txBody>
      </p:sp>
      <p:grpSp>
        <p:nvGrpSpPr>
          <p:cNvPr id="22" name="Group 68"/>
          <p:cNvGrpSpPr>
            <a:grpSpLocks/>
          </p:cNvGrpSpPr>
          <p:nvPr/>
        </p:nvGrpSpPr>
        <p:grpSpPr bwMode="auto">
          <a:xfrm>
            <a:off x="1223962" y="2571064"/>
            <a:ext cx="5497487" cy="495926"/>
            <a:chOff x="1224751" y="2276269"/>
            <a:chExt cx="4852003" cy="379817"/>
          </a:xfrm>
        </p:grpSpPr>
        <p:sp>
          <p:nvSpPr>
            <p:cNvPr id="23" name="Rounded Rectangle 2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4" name="Rounded Rectangle 2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5" name="TextBox 67"/>
            <p:cNvSpPr txBox="1">
              <a:spLocks noChangeArrowheads="1"/>
            </p:cNvSpPr>
            <p:nvPr/>
          </p:nvSpPr>
          <p:spPr bwMode="auto">
            <a:xfrm>
              <a:off x="1292999" y="2333704"/>
              <a:ext cx="758610"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Expert</a:t>
              </a:r>
              <a:endPar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26" name="Group 67"/>
          <p:cNvGrpSpPr>
            <a:grpSpLocks/>
          </p:cNvGrpSpPr>
          <p:nvPr/>
        </p:nvGrpSpPr>
        <p:grpSpPr bwMode="auto">
          <a:xfrm>
            <a:off x="1227559" y="3077546"/>
            <a:ext cx="5495689" cy="495926"/>
            <a:chOff x="1227152" y="2708176"/>
            <a:chExt cx="4852003" cy="379817"/>
          </a:xfrm>
        </p:grpSpPr>
        <p:sp>
          <p:nvSpPr>
            <p:cNvPr id="27" name="Rounded Rectangle 26"/>
            <p:cNvSpPr/>
            <p:nvPr/>
          </p:nvSpPr>
          <p:spPr>
            <a:xfrm flipV="1">
              <a:off x="1227152" y="2708176"/>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8" name="Rounded Rectangle 27"/>
            <p:cNvSpPr/>
            <p:nvPr/>
          </p:nvSpPr>
          <p:spPr>
            <a:xfrm>
              <a:off x="1281772" y="2762797"/>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29" name="TextBox 68"/>
            <p:cNvSpPr txBox="1">
              <a:spLocks noChangeArrowheads="1"/>
            </p:cNvSpPr>
            <p:nvPr/>
          </p:nvSpPr>
          <p:spPr bwMode="auto">
            <a:xfrm>
              <a:off x="1298598" y="2754453"/>
              <a:ext cx="1068288"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Instructor</a:t>
              </a:r>
              <a:endPar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30" name="Group 66"/>
          <p:cNvGrpSpPr>
            <a:grpSpLocks/>
          </p:cNvGrpSpPr>
          <p:nvPr/>
        </p:nvGrpSpPr>
        <p:grpSpPr bwMode="auto">
          <a:xfrm>
            <a:off x="1231155" y="3584029"/>
            <a:ext cx="5495689" cy="495926"/>
            <a:chOff x="1229553" y="3140083"/>
            <a:chExt cx="4852003" cy="379817"/>
          </a:xfrm>
        </p:grpSpPr>
        <p:sp>
          <p:nvSpPr>
            <p:cNvPr id="31" name="Rounded Rectangle 30"/>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2" name="Rounded Rectangle 31"/>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3" name="TextBox 69"/>
            <p:cNvSpPr txBox="1">
              <a:spLocks noChangeArrowheads="1"/>
            </p:cNvSpPr>
            <p:nvPr/>
          </p:nvSpPr>
          <p:spPr bwMode="auto">
            <a:xfrm>
              <a:off x="1305762" y="3201407"/>
              <a:ext cx="1076892"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Facilitator</a:t>
              </a:r>
              <a:endPar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34" name="Group 69"/>
          <p:cNvGrpSpPr>
            <a:grpSpLocks/>
          </p:cNvGrpSpPr>
          <p:nvPr/>
        </p:nvGrpSpPr>
        <p:grpSpPr bwMode="auto">
          <a:xfrm>
            <a:off x="1223962" y="2060848"/>
            <a:ext cx="5497487" cy="495925"/>
            <a:chOff x="1224751" y="2276269"/>
            <a:chExt cx="4852003" cy="379817"/>
          </a:xfrm>
        </p:grpSpPr>
        <p:sp>
          <p:nvSpPr>
            <p:cNvPr id="35" name="Rounded Rectangle 34"/>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6" name="Rounded Rectangle 35"/>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37" name="TextBox 67"/>
            <p:cNvSpPr txBox="1">
              <a:spLocks noChangeArrowheads="1"/>
            </p:cNvSpPr>
            <p:nvPr/>
          </p:nvSpPr>
          <p:spPr bwMode="auto">
            <a:xfrm>
              <a:off x="1319786" y="2326834"/>
              <a:ext cx="871792" cy="30643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Planner</a:t>
              </a:r>
              <a:endPar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38" name="Group 66"/>
          <p:cNvGrpSpPr>
            <a:grpSpLocks/>
          </p:cNvGrpSpPr>
          <p:nvPr/>
        </p:nvGrpSpPr>
        <p:grpSpPr bwMode="auto">
          <a:xfrm>
            <a:off x="1236551" y="4090511"/>
            <a:ext cx="5495689" cy="495926"/>
            <a:chOff x="1229553" y="3140083"/>
            <a:chExt cx="4852003" cy="379817"/>
          </a:xfrm>
        </p:grpSpPr>
        <p:sp>
          <p:nvSpPr>
            <p:cNvPr id="39" name="Rounded Rectangle 38"/>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0" name="Rounded Rectangle 39"/>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1" name="TextBox 69"/>
            <p:cNvSpPr txBox="1">
              <a:spLocks noChangeArrowheads="1"/>
            </p:cNvSpPr>
            <p:nvPr/>
          </p:nvSpPr>
          <p:spPr bwMode="auto">
            <a:xfrm>
              <a:off x="1305762" y="3190249"/>
              <a:ext cx="1687148"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Resource Person</a:t>
              </a:r>
              <a:endPar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42" name="Group 66"/>
          <p:cNvGrpSpPr>
            <a:grpSpLocks/>
          </p:cNvGrpSpPr>
          <p:nvPr/>
        </p:nvGrpSpPr>
        <p:grpSpPr bwMode="auto">
          <a:xfrm>
            <a:off x="1236551" y="4581128"/>
            <a:ext cx="5495689" cy="495926"/>
            <a:chOff x="1229553" y="3140083"/>
            <a:chExt cx="4852003" cy="379817"/>
          </a:xfrm>
        </p:grpSpPr>
        <p:sp>
          <p:nvSpPr>
            <p:cNvPr id="43" name="Rounded Rectangle 42"/>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4" name="Rounded Rectangle 43"/>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5" name="TextBox 69"/>
            <p:cNvSpPr txBox="1">
              <a:spLocks noChangeArrowheads="1"/>
            </p:cNvSpPr>
            <p:nvPr/>
          </p:nvSpPr>
          <p:spPr bwMode="auto">
            <a:xfrm>
              <a:off x="1305762" y="3190249"/>
              <a:ext cx="1214171"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Role Model</a:t>
              </a:r>
              <a:endPar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46" name="Group 66"/>
          <p:cNvGrpSpPr>
            <a:grpSpLocks/>
          </p:cNvGrpSpPr>
          <p:nvPr/>
        </p:nvGrpSpPr>
        <p:grpSpPr bwMode="auto">
          <a:xfrm>
            <a:off x="1236551" y="5085184"/>
            <a:ext cx="5495689" cy="495926"/>
            <a:chOff x="1229553" y="3140083"/>
            <a:chExt cx="4852003" cy="379817"/>
          </a:xfrm>
        </p:grpSpPr>
        <p:sp>
          <p:nvSpPr>
            <p:cNvPr id="47" name="Rounded Rectangle 46"/>
            <p:cNvSpPr/>
            <p:nvPr/>
          </p:nvSpPr>
          <p:spPr>
            <a:xfrm flipV="1">
              <a:off x="1229553" y="3140083"/>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8" name="Rounded Rectangle 47"/>
            <p:cNvSpPr/>
            <p:nvPr/>
          </p:nvSpPr>
          <p:spPr>
            <a:xfrm>
              <a:off x="1284173" y="3194704"/>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Calibri" charset="0"/>
                <a:ea typeface="ＭＳ Ｐゴシック" charset="-128"/>
                <a:cs typeface="+mn-cs"/>
              </a:endParaRPr>
            </a:p>
          </p:txBody>
        </p:sp>
        <p:sp>
          <p:nvSpPr>
            <p:cNvPr id="49" name="TextBox 69"/>
            <p:cNvSpPr txBox="1">
              <a:spLocks noChangeArrowheads="1"/>
            </p:cNvSpPr>
            <p:nvPr/>
          </p:nvSpPr>
          <p:spPr bwMode="auto">
            <a:xfrm>
              <a:off x="1305762" y="3190249"/>
              <a:ext cx="1179639" cy="306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Co-Learner</a:t>
              </a:r>
              <a:endPar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grpSp>
      <p:grpSp>
        <p:nvGrpSpPr>
          <p:cNvPr id="50" name="Group 90"/>
          <p:cNvGrpSpPr>
            <a:grpSpLocks/>
          </p:cNvGrpSpPr>
          <p:nvPr/>
        </p:nvGrpSpPr>
        <p:grpSpPr bwMode="auto">
          <a:xfrm>
            <a:off x="3923928" y="5661248"/>
            <a:ext cx="4783138" cy="968375"/>
            <a:chOff x="4940193" y="4878304"/>
            <a:chExt cx="4783391" cy="968295"/>
          </a:xfrm>
        </p:grpSpPr>
        <p:sp>
          <p:nvSpPr>
            <p:cNvPr id="51" name="Oval 50"/>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52" name="Rectangle 51"/>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53" name="Rounded Rectangle 52"/>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grpSp>
          <p:nvGrpSpPr>
            <p:cNvPr id="54" name="Group 87"/>
            <p:cNvGrpSpPr>
              <a:grpSpLocks/>
            </p:cNvGrpSpPr>
            <p:nvPr/>
          </p:nvGrpSpPr>
          <p:grpSpPr bwMode="auto">
            <a:xfrm>
              <a:off x="4940193" y="4878304"/>
              <a:ext cx="4783391" cy="825387"/>
              <a:chOff x="4940193" y="4878304"/>
              <a:chExt cx="4783391" cy="825387"/>
            </a:xfrm>
          </p:grpSpPr>
          <p:sp>
            <p:nvSpPr>
              <p:cNvPr id="55" name="Oval 54"/>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sp>
            <p:nvSpPr>
              <p:cNvPr id="56"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mn-ea"/>
                  <a:cs typeface="+mn-cs"/>
                </a:endParaRPr>
              </a:p>
            </p:txBody>
          </p:sp>
          <p:sp>
            <p:nvSpPr>
              <p:cNvPr id="57" name="Rounded Rectangle 56"/>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a:ea typeface="ＭＳ Ｐゴシック" charset="-128"/>
                  <a:cs typeface="+mn-cs"/>
                </a:endParaRPr>
              </a:p>
            </p:txBody>
          </p:sp>
        </p:grpSp>
      </p:grpSp>
      <p:pic>
        <p:nvPicPr>
          <p:cNvPr id="58" name="Picture 57">
            <a:extLst>
              <a:ext uri="{FF2B5EF4-FFF2-40B4-BE49-F238E27FC236}">
                <a16:creationId xmlns:a16="http://schemas.microsoft.com/office/drawing/2014/main" id="{F2A37E16-B30D-48A6-95F0-AC2B0EF7BF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750"/>
                            </p:stCondLst>
                            <p:childTnLst>
                              <p:par>
                                <p:cTn id="9" presetID="2" presetClass="entr" presetSubtype="8" fill="hold" nodeType="afterEffect">
                                  <p:stCondLst>
                                    <p:cond delay="4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6500"/>
                            </p:stCondLst>
                            <p:childTnLst>
                              <p:par>
                                <p:cTn id="14" presetID="10" presetClass="entr" presetSubtype="0" fill="hold" nodeType="afterEffect">
                                  <p:stCondLst>
                                    <p:cond delay="5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7500"/>
                            </p:stCondLst>
                            <p:childTnLst>
                              <p:par>
                                <p:cTn id="18" presetID="10" presetClass="entr" presetSubtype="0" fill="hold" nodeType="afterEffect">
                                  <p:stCondLst>
                                    <p:cond delay="10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9000"/>
                            </p:stCondLst>
                            <p:childTnLst>
                              <p:par>
                                <p:cTn id="22" presetID="10" presetClass="entr" presetSubtype="0" fill="hold" nodeType="afterEffect">
                                  <p:stCondLst>
                                    <p:cond delay="10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10500"/>
                            </p:stCondLst>
                            <p:childTnLst>
                              <p:par>
                                <p:cTn id="26" presetID="10" presetClass="entr" presetSubtype="0" fill="hold" nodeType="afterEffect">
                                  <p:stCondLst>
                                    <p:cond delay="10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par>
                          <p:cTn id="29" fill="hold">
                            <p:stCondLst>
                              <p:cond delay="12000"/>
                            </p:stCondLst>
                            <p:childTnLst>
                              <p:par>
                                <p:cTn id="30" presetID="10" presetClass="entr" presetSubtype="0" fill="hold" nodeType="afterEffect">
                                  <p:stCondLst>
                                    <p:cond delay="125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13750"/>
                            </p:stCondLst>
                            <p:childTnLst>
                              <p:par>
                                <p:cTn id="34" presetID="10" presetClass="entr" presetSubtype="0" fill="hold" nodeType="afterEffect">
                                  <p:stCondLst>
                                    <p:cond delay="175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16000"/>
                            </p:stCondLst>
                            <p:childTnLst>
                              <p:par>
                                <p:cTn id="38" presetID="10" presetClass="entr" presetSubtype="0" fill="hold" nodeType="afterEffect">
                                  <p:stCondLst>
                                    <p:cond delay="125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par>
                          <p:cTn id="41" fill="hold">
                            <p:stCondLst>
                              <p:cond delay="17750"/>
                            </p:stCondLst>
                            <p:childTnLst>
                              <p:par>
                                <p:cTn id="42" presetID="2" presetClass="entr" presetSubtype="1" fill="hold" nodeType="afterEffect">
                                  <p:stCondLst>
                                    <p:cond delay="75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par>
                                <p:cTn id="46" presetID="26" presetClass="emph" presetSubtype="0" fill="hold" nodeType="withEffect">
                                  <p:stCondLst>
                                    <p:cond delay="1000"/>
                                  </p:stCondLst>
                                  <p:childTnLst>
                                    <p:animEffect transition="out" filter="fade">
                                      <p:cBhvr>
                                        <p:cTn id="47" dur="500" tmFilter="0, 0; .2, .5; .8, .5; 1, 0"/>
                                        <p:tgtEl>
                                          <p:spTgt spid="50"/>
                                        </p:tgtEl>
                                      </p:cBhvr>
                                    </p:animEffect>
                                    <p:animScale>
                                      <p:cBhvr>
                                        <p:cTn id="48" dur="250" autoRev="1" fill="hold"/>
                                        <p:tgtEl>
                                          <p:spTgt spid="50"/>
                                        </p:tgtEl>
                                      </p:cBhvr>
                                      <p:by x="105000" y="105000"/>
                                    </p:animScale>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Learning Styles and their Importance </a:t>
              </a:r>
            </a:p>
          </p:txBody>
        </p:sp>
      </p:grpSp>
      <p:sp>
        <p:nvSpPr>
          <p:cNvPr id="6" name="TextBox 5"/>
          <p:cNvSpPr txBox="1"/>
          <p:nvPr/>
        </p:nvSpPr>
        <p:spPr>
          <a:xfrm>
            <a:off x="683568" y="1012666"/>
            <a:ext cx="8208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There are Seven Learning Styles as follows:</a:t>
            </a:r>
          </a:p>
        </p:txBody>
      </p:sp>
      <p:grpSp>
        <p:nvGrpSpPr>
          <p:cNvPr id="3" name="Group 23"/>
          <p:cNvGrpSpPr/>
          <p:nvPr/>
        </p:nvGrpSpPr>
        <p:grpSpPr>
          <a:xfrm>
            <a:off x="1" y="1772816"/>
            <a:ext cx="9144000" cy="2232248"/>
            <a:chOff x="1" y="1556792"/>
            <a:chExt cx="12780911" cy="3098911"/>
          </a:xfrm>
        </p:grpSpPr>
        <p:pic>
          <p:nvPicPr>
            <p:cNvPr id="8" name="Picture 7" descr="rg1024_Film_stri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H="1">
              <a:off x="1" y="1556792"/>
              <a:ext cx="1856720" cy="3095665"/>
            </a:xfrm>
            <a:prstGeom prst="rect">
              <a:avLst/>
            </a:prstGeom>
          </p:spPr>
        </p:pic>
        <p:pic>
          <p:nvPicPr>
            <p:cNvPr id="9" name="Picture 8" descr="rg1024_Film_stri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H="1">
              <a:off x="1830235" y="1560038"/>
              <a:ext cx="1856720" cy="3095665"/>
            </a:xfrm>
            <a:prstGeom prst="rect">
              <a:avLst/>
            </a:prstGeom>
          </p:spPr>
        </p:pic>
        <p:pic>
          <p:nvPicPr>
            <p:cNvPr id="10" name="Picture 9" descr="rg1024_Film_stri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H="1">
              <a:off x="3654734" y="1556792"/>
              <a:ext cx="1856720" cy="3095665"/>
            </a:xfrm>
            <a:prstGeom prst="rect">
              <a:avLst/>
            </a:prstGeom>
          </p:spPr>
        </p:pic>
        <p:pic>
          <p:nvPicPr>
            <p:cNvPr id="11" name="Picture 10" descr="rg1024_Film_stri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H="1">
              <a:off x="5484969" y="1560037"/>
              <a:ext cx="1856720" cy="3095665"/>
            </a:xfrm>
            <a:prstGeom prst="rect">
              <a:avLst/>
            </a:prstGeom>
          </p:spPr>
        </p:pic>
        <p:pic>
          <p:nvPicPr>
            <p:cNvPr id="12" name="Picture 11" descr="rg1024_Film_stri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H="1">
              <a:off x="7287281" y="1560037"/>
              <a:ext cx="1856720" cy="3095665"/>
            </a:xfrm>
            <a:prstGeom prst="rect">
              <a:avLst/>
            </a:prstGeom>
          </p:spPr>
        </p:pic>
        <p:pic>
          <p:nvPicPr>
            <p:cNvPr id="22" name="Picture 21" descr="rg1024_Film_stri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H="1">
              <a:off x="9121880" y="1556792"/>
              <a:ext cx="1856720" cy="3095665"/>
            </a:xfrm>
            <a:prstGeom prst="rect">
              <a:avLst/>
            </a:prstGeom>
          </p:spPr>
        </p:pic>
        <p:pic>
          <p:nvPicPr>
            <p:cNvPr id="23" name="Picture 22" descr="rg1024_Film_stri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H="1">
              <a:off x="10924192" y="1556792"/>
              <a:ext cx="1856720" cy="3095665"/>
            </a:xfrm>
            <a:prstGeom prst="rect">
              <a:avLst/>
            </a:prstGeom>
          </p:spPr>
        </p:pic>
      </p:grpSp>
      <p:grpSp>
        <p:nvGrpSpPr>
          <p:cNvPr id="4" name="Group 40"/>
          <p:cNvGrpSpPr/>
          <p:nvPr/>
        </p:nvGrpSpPr>
        <p:grpSpPr>
          <a:xfrm>
            <a:off x="-36512" y="2133040"/>
            <a:ext cx="1458300" cy="1656000"/>
            <a:chOff x="179512" y="4437112"/>
            <a:chExt cx="1458300" cy="1656000"/>
          </a:xfrm>
        </p:grpSpPr>
        <p:pic>
          <p:nvPicPr>
            <p:cNvPr id="28" name="Picture 27" descr="VisualAuralVerbal.jpg"/>
            <p:cNvPicPr>
              <a:picLocks noChangeAspect="1"/>
            </p:cNvPicPr>
            <p:nvPr/>
          </p:nvPicPr>
          <p:blipFill>
            <a:blip r:embed="rId6"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323528" y="4509120"/>
              <a:ext cx="864096" cy="720080"/>
            </a:xfrm>
            <a:prstGeom prst="rect">
              <a:avLst/>
            </a:prstGeom>
          </p:spPr>
        </p:pic>
        <p:pic>
          <p:nvPicPr>
            <p:cNvPr id="31" name="Picture 30" descr="12496530_l.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9512" y="4437112"/>
              <a:ext cx="1458300" cy="1656000"/>
            </a:xfrm>
            <a:prstGeom prst="rect">
              <a:avLst/>
            </a:prstGeom>
          </p:spPr>
        </p:pic>
      </p:grpSp>
      <p:grpSp>
        <p:nvGrpSpPr>
          <p:cNvPr id="5" name="Group 41"/>
          <p:cNvGrpSpPr/>
          <p:nvPr/>
        </p:nvGrpSpPr>
        <p:grpSpPr>
          <a:xfrm>
            <a:off x="1259632" y="2060848"/>
            <a:ext cx="1458300" cy="1728008"/>
            <a:chOff x="2843808" y="4509120"/>
            <a:chExt cx="1458300" cy="1728008"/>
          </a:xfrm>
        </p:grpSpPr>
        <p:pic>
          <p:nvPicPr>
            <p:cNvPr id="30" name="Picture 29" descr="12496530_l.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843808" y="4581128"/>
              <a:ext cx="1458300" cy="1656000"/>
            </a:xfrm>
            <a:prstGeom prst="rect">
              <a:avLst/>
            </a:prstGeom>
          </p:spPr>
        </p:pic>
        <p:pic>
          <p:nvPicPr>
            <p:cNvPr id="39" name="Picture 38" descr="VisualAuralVerbal.jpg"/>
            <p:cNvPicPr>
              <a:picLocks noChangeAspect="1"/>
            </p:cNvPicPr>
            <p:nvPr/>
          </p:nvPicPr>
          <p:blipFill>
            <a:blip r:embed="rId8"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3059832" y="4509120"/>
              <a:ext cx="864096" cy="864096"/>
            </a:xfrm>
            <a:prstGeom prst="rect">
              <a:avLst/>
            </a:prstGeom>
          </p:spPr>
        </p:pic>
      </p:grpSp>
      <p:grpSp>
        <p:nvGrpSpPr>
          <p:cNvPr id="7" name="Group 42"/>
          <p:cNvGrpSpPr/>
          <p:nvPr/>
        </p:nvGrpSpPr>
        <p:grpSpPr>
          <a:xfrm>
            <a:off x="2555776" y="2132856"/>
            <a:ext cx="1458300" cy="1656000"/>
            <a:chOff x="5004048" y="4581128"/>
            <a:chExt cx="1458300" cy="1656000"/>
          </a:xfrm>
        </p:grpSpPr>
        <p:pic>
          <p:nvPicPr>
            <p:cNvPr id="37" name="Picture 36" descr="12496530_l.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004048" y="4581128"/>
              <a:ext cx="1458300" cy="1656000"/>
            </a:xfrm>
            <a:prstGeom prst="rect">
              <a:avLst/>
            </a:prstGeom>
          </p:spPr>
        </p:pic>
        <p:pic>
          <p:nvPicPr>
            <p:cNvPr id="40" name="Picture 39" descr="VisualAuralVerbal.jpg"/>
            <p:cNvPicPr>
              <a:picLocks noChangeAspect="1"/>
            </p:cNvPicPr>
            <p:nvPr/>
          </p:nvPicPr>
          <p:blipFill>
            <a:blip r:embed="rId9" cstate="screen">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a:xfrm>
              <a:off x="5292080" y="4581128"/>
              <a:ext cx="576064" cy="864096"/>
            </a:xfrm>
            <a:prstGeom prst="rect">
              <a:avLst/>
            </a:prstGeom>
          </p:spPr>
        </p:pic>
      </p:grpSp>
      <p:grpSp>
        <p:nvGrpSpPr>
          <p:cNvPr id="13" name="Group 45"/>
          <p:cNvGrpSpPr/>
          <p:nvPr/>
        </p:nvGrpSpPr>
        <p:grpSpPr>
          <a:xfrm>
            <a:off x="3905788" y="2132856"/>
            <a:ext cx="1458300" cy="1656000"/>
            <a:chOff x="179512" y="4293096"/>
            <a:chExt cx="1458300" cy="1656000"/>
          </a:xfrm>
        </p:grpSpPr>
        <p:pic>
          <p:nvPicPr>
            <p:cNvPr id="34" name="Picture 33" descr="12496530_l.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9512" y="4293096"/>
              <a:ext cx="1458300" cy="1656000"/>
            </a:xfrm>
            <a:prstGeom prst="rect">
              <a:avLst/>
            </a:prstGeom>
          </p:spPr>
        </p:pic>
        <p:pic>
          <p:nvPicPr>
            <p:cNvPr id="45" name="Picture 44" descr="Physical.jpg"/>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949170">
              <a:off x="395536" y="4365104"/>
              <a:ext cx="882098" cy="1008112"/>
            </a:xfrm>
            <a:prstGeom prst="rect">
              <a:avLst/>
            </a:prstGeom>
          </p:spPr>
        </p:pic>
      </p:grpSp>
      <p:grpSp>
        <p:nvGrpSpPr>
          <p:cNvPr id="16" name="Group 46"/>
          <p:cNvGrpSpPr/>
          <p:nvPr/>
        </p:nvGrpSpPr>
        <p:grpSpPr>
          <a:xfrm>
            <a:off x="5201932" y="2132856"/>
            <a:ext cx="1458300" cy="1656000"/>
            <a:chOff x="2843808" y="4437112"/>
            <a:chExt cx="1458300" cy="1656000"/>
          </a:xfrm>
        </p:grpSpPr>
        <p:pic>
          <p:nvPicPr>
            <p:cNvPr id="33" name="Picture 32" descr="12496530_l.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843808" y="4437112"/>
              <a:ext cx="1458300" cy="1656000"/>
            </a:xfrm>
            <a:prstGeom prst="rect">
              <a:avLst/>
            </a:prstGeom>
          </p:spPr>
        </p:pic>
        <p:pic>
          <p:nvPicPr>
            <p:cNvPr id="1026" name="Picture 2"/>
            <p:cNvPicPr>
              <a:picLocks noChangeAspect="1" noChangeArrowheads="1"/>
            </p:cNvPicPr>
            <p:nvPr/>
          </p:nvPicPr>
          <p:blipFill>
            <a:blip r:embed="rId11" cstate="screen">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87824" y="4581128"/>
              <a:ext cx="1007583" cy="792088"/>
            </a:xfrm>
            <a:prstGeom prst="rect">
              <a:avLst/>
            </a:prstGeom>
            <a:noFill/>
            <a:ln w="9525">
              <a:noFill/>
              <a:miter lim="800000"/>
              <a:headEnd/>
              <a:tailEnd/>
            </a:ln>
          </p:spPr>
        </p:pic>
      </p:grpSp>
      <p:grpSp>
        <p:nvGrpSpPr>
          <p:cNvPr id="17" name="Group 49"/>
          <p:cNvGrpSpPr/>
          <p:nvPr/>
        </p:nvGrpSpPr>
        <p:grpSpPr>
          <a:xfrm>
            <a:off x="6498076" y="2132856"/>
            <a:ext cx="1458300" cy="1656000"/>
            <a:chOff x="611560" y="4509120"/>
            <a:chExt cx="1458300" cy="1656000"/>
          </a:xfrm>
        </p:grpSpPr>
        <p:pic>
          <p:nvPicPr>
            <p:cNvPr id="36" name="Picture 35" descr="12496530_l.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11560" y="4509120"/>
              <a:ext cx="1458300" cy="1656000"/>
            </a:xfrm>
            <a:prstGeom prst="rect">
              <a:avLst/>
            </a:prstGeom>
          </p:spPr>
        </p:pic>
        <p:pic>
          <p:nvPicPr>
            <p:cNvPr id="48" name="Picture 47" descr="Social.jpg"/>
            <p:cNvPicPr>
              <a:picLocks noChangeAspect="1"/>
            </p:cNvPicPr>
            <p:nvPr/>
          </p:nvPicPr>
          <p:blipFill>
            <a:blip r:embed="rId12"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a:xfrm>
              <a:off x="683568" y="4653136"/>
              <a:ext cx="1080120" cy="746033"/>
            </a:xfrm>
            <a:prstGeom prst="rect">
              <a:avLst/>
            </a:prstGeom>
          </p:spPr>
        </p:pic>
      </p:grpSp>
      <p:grpSp>
        <p:nvGrpSpPr>
          <p:cNvPr id="18" name="Group 50"/>
          <p:cNvGrpSpPr/>
          <p:nvPr/>
        </p:nvGrpSpPr>
        <p:grpSpPr>
          <a:xfrm>
            <a:off x="7740352" y="2132856"/>
            <a:ext cx="1458300" cy="1656000"/>
            <a:chOff x="3275856" y="4653136"/>
            <a:chExt cx="1458300" cy="1656000"/>
          </a:xfrm>
        </p:grpSpPr>
        <p:pic>
          <p:nvPicPr>
            <p:cNvPr id="35" name="Picture 34" descr="12496530_l.jp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275856" y="4653136"/>
              <a:ext cx="1458300" cy="1656000"/>
            </a:xfrm>
            <a:prstGeom prst="rect">
              <a:avLst/>
            </a:prstGeom>
          </p:spPr>
        </p:pic>
        <p:pic>
          <p:nvPicPr>
            <p:cNvPr id="49" name="Picture 48" descr="Solitary.jpg"/>
            <p:cNvPicPr>
              <a:picLocks noChangeAspect="1"/>
            </p:cNvPicPr>
            <p:nvPr/>
          </p:nvPicPr>
          <p:blipFill>
            <a:blip r:embed="rId13" cstate="screen">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a:xfrm>
              <a:off x="3512454" y="4725144"/>
              <a:ext cx="864096" cy="1008112"/>
            </a:xfrm>
            <a:prstGeom prst="rect">
              <a:avLst/>
            </a:prstGeom>
          </p:spPr>
        </p:pic>
      </p:grpSp>
      <p:grpSp>
        <p:nvGrpSpPr>
          <p:cNvPr id="19" name="Group 23"/>
          <p:cNvGrpSpPr/>
          <p:nvPr/>
        </p:nvGrpSpPr>
        <p:grpSpPr>
          <a:xfrm>
            <a:off x="504056" y="3717032"/>
            <a:ext cx="328936" cy="1080040"/>
            <a:chOff x="802878" y="3212976"/>
            <a:chExt cx="328936" cy="1080040"/>
          </a:xfrm>
        </p:grpSpPr>
        <p:sp>
          <p:nvSpPr>
            <p:cNvPr id="54" name="TextBox 53"/>
            <p:cNvSpPr txBox="1"/>
            <p:nvPr/>
          </p:nvSpPr>
          <p:spPr>
            <a:xfrm>
              <a:off x="802878" y="3212976"/>
              <a:ext cx="3289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50000"/>
                  </a:solidFill>
                  <a:effectLst/>
                  <a:uLnTx/>
                  <a:uFillTx/>
                  <a:latin typeface="Gill Sans MT Condensed" pitchFamily="34" charset="0"/>
                  <a:ea typeface="+mn-ea"/>
                  <a:cs typeface="+mn-cs"/>
                </a:rPr>
                <a:t>•</a:t>
              </a:r>
            </a:p>
          </p:txBody>
        </p:sp>
        <p:cxnSp>
          <p:nvCxnSpPr>
            <p:cNvPr id="55" name="Straight Connector 54"/>
            <p:cNvCxnSpPr/>
            <p:nvPr/>
          </p:nvCxnSpPr>
          <p:spPr>
            <a:xfrm>
              <a:off x="971600" y="3573016"/>
              <a:ext cx="0" cy="720000"/>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56" name="Rounded Rectangle 55"/>
          <p:cNvSpPr/>
          <p:nvPr/>
        </p:nvSpPr>
        <p:spPr>
          <a:xfrm>
            <a:off x="35640" y="4725144"/>
            <a:ext cx="1296000" cy="720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Visual</a:t>
            </a:r>
          </a:p>
        </p:txBody>
      </p:sp>
      <p:grpSp>
        <p:nvGrpSpPr>
          <p:cNvPr id="20" name="Group 23"/>
          <p:cNvGrpSpPr/>
          <p:nvPr/>
        </p:nvGrpSpPr>
        <p:grpSpPr>
          <a:xfrm>
            <a:off x="1835840" y="3717032"/>
            <a:ext cx="328936" cy="1080040"/>
            <a:chOff x="802878" y="3212976"/>
            <a:chExt cx="328936" cy="1080040"/>
          </a:xfrm>
        </p:grpSpPr>
        <p:sp>
          <p:nvSpPr>
            <p:cNvPr id="58" name="TextBox 57"/>
            <p:cNvSpPr txBox="1"/>
            <p:nvPr/>
          </p:nvSpPr>
          <p:spPr>
            <a:xfrm>
              <a:off x="802878" y="3212976"/>
              <a:ext cx="3289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50000"/>
                  </a:solidFill>
                  <a:effectLst/>
                  <a:uLnTx/>
                  <a:uFillTx/>
                  <a:latin typeface="Gill Sans MT Condensed" pitchFamily="34" charset="0"/>
                  <a:ea typeface="+mn-ea"/>
                  <a:cs typeface="+mn-cs"/>
                </a:rPr>
                <a:t>•</a:t>
              </a:r>
            </a:p>
          </p:txBody>
        </p:sp>
        <p:cxnSp>
          <p:nvCxnSpPr>
            <p:cNvPr id="59" name="Straight Connector 58"/>
            <p:cNvCxnSpPr/>
            <p:nvPr/>
          </p:nvCxnSpPr>
          <p:spPr>
            <a:xfrm>
              <a:off x="971600" y="3573016"/>
              <a:ext cx="0" cy="720000"/>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60" name="Rounded Rectangle 59"/>
          <p:cNvSpPr/>
          <p:nvPr/>
        </p:nvSpPr>
        <p:spPr>
          <a:xfrm>
            <a:off x="1331784" y="4725144"/>
            <a:ext cx="1296000" cy="720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Aural  </a:t>
            </a:r>
          </a:p>
        </p:txBody>
      </p:sp>
      <p:grpSp>
        <p:nvGrpSpPr>
          <p:cNvPr id="21" name="Group 23"/>
          <p:cNvGrpSpPr/>
          <p:nvPr/>
        </p:nvGrpSpPr>
        <p:grpSpPr>
          <a:xfrm>
            <a:off x="3131840" y="3717032"/>
            <a:ext cx="328936" cy="1080040"/>
            <a:chOff x="802878" y="3212976"/>
            <a:chExt cx="328936" cy="1080040"/>
          </a:xfrm>
        </p:grpSpPr>
        <p:sp>
          <p:nvSpPr>
            <p:cNvPr id="62" name="TextBox 61"/>
            <p:cNvSpPr txBox="1"/>
            <p:nvPr/>
          </p:nvSpPr>
          <p:spPr>
            <a:xfrm>
              <a:off x="802878" y="3212976"/>
              <a:ext cx="3289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50000"/>
                  </a:solidFill>
                  <a:effectLst/>
                  <a:uLnTx/>
                  <a:uFillTx/>
                  <a:latin typeface="Gill Sans MT Condensed" pitchFamily="34" charset="0"/>
                  <a:ea typeface="+mn-ea"/>
                  <a:cs typeface="+mn-cs"/>
                </a:rPr>
                <a:t>•</a:t>
              </a:r>
            </a:p>
          </p:txBody>
        </p:sp>
        <p:cxnSp>
          <p:nvCxnSpPr>
            <p:cNvPr id="63" name="Straight Connector 62"/>
            <p:cNvCxnSpPr/>
            <p:nvPr/>
          </p:nvCxnSpPr>
          <p:spPr>
            <a:xfrm>
              <a:off x="971600" y="3573016"/>
              <a:ext cx="0" cy="720000"/>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64" name="Rounded Rectangle 63"/>
          <p:cNvSpPr/>
          <p:nvPr/>
        </p:nvSpPr>
        <p:spPr>
          <a:xfrm>
            <a:off x="2627784" y="4725144"/>
            <a:ext cx="1296000" cy="720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Verbal</a:t>
            </a:r>
          </a:p>
        </p:txBody>
      </p:sp>
      <p:grpSp>
        <p:nvGrpSpPr>
          <p:cNvPr id="24" name="Group 23"/>
          <p:cNvGrpSpPr/>
          <p:nvPr/>
        </p:nvGrpSpPr>
        <p:grpSpPr>
          <a:xfrm>
            <a:off x="4428128" y="3717032"/>
            <a:ext cx="328936" cy="1080040"/>
            <a:chOff x="802878" y="3212976"/>
            <a:chExt cx="328936" cy="1080040"/>
          </a:xfrm>
        </p:grpSpPr>
        <p:sp>
          <p:nvSpPr>
            <p:cNvPr id="66" name="TextBox 65"/>
            <p:cNvSpPr txBox="1"/>
            <p:nvPr/>
          </p:nvSpPr>
          <p:spPr>
            <a:xfrm>
              <a:off x="802878" y="3212976"/>
              <a:ext cx="3289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50000"/>
                  </a:solidFill>
                  <a:effectLst/>
                  <a:uLnTx/>
                  <a:uFillTx/>
                  <a:latin typeface="Gill Sans MT Condensed" pitchFamily="34" charset="0"/>
                  <a:ea typeface="+mn-ea"/>
                  <a:cs typeface="+mn-cs"/>
                </a:rPr>
                <a:t>•</a:t>
              </a:r>
            </a:p>
          </p:txBody>
        </p:sp>
        <p:cxnSp>
          <p:nvCxnSpPr>
            <p:cNvPr id="67" name="Straight Connector 66"/>
            <p:cNvCxnSpPr/>
            <p:nvPr/>
          </p:nvCxnSpPr>
          <p:spPr>
            <a:xfrm>
              <a:off x="971600" y="3573016"/>
              <a:ext cx="0" cy="720000"/>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68" name="Rounded Rectangle 67"/>
          <p:cNvSpPr/>
          <p:nvPr/>
        </p:nvSpPr>
        <p:spPr>
          <a:xfrm>
            <a:off x="3924072" y="4725144"/>
            <a:ext cx="1296000" cy="720000"/>
          </a:xfrm>
          <a:prstGeom prst="roundRect">
            <a:avLst/>
          </a:prstGeom>
          <a:solidFill>
            <a:schemeClr val="tx1">
              <a:lumMod val="50000"/>
              <a:lumOff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Physical</a:t>
            </a:r>
          </a:p>
        </p:txBody>
      </p:sp>
      <p:grpSp>
        <p:nvGrpSpPr>
          <p:cNvPr id="25" name="Group 23"/>
          <p:cNvGrpSpPr/>
          <p:nvPr/>
        </p:nvGrpSpPr>
        <p:grpSpPr>
          <a:xfrm>
            <a:off x="5724272" y="3717032"/>
            <a:ext cx="328936" cy="1080040"/>
            <a:chOff x="802878" y="3212976"/>
            <a:chExt cx="328936" cy="1080040"/>
          </a:xfrm>
        </p:grpSpPr>
        <p:sp>
          <p:nvSpPr>
            <p:cNvPr id="70" name="TextBox 69"/>
            <p:cNvSpPr txBox="1"/>
            <p:nvPr/>
          </p:nvSpPr>
          <p:spPr>
            <a:xfrm>
              <a:off x="802878" y="3212976"/>
              <a:ext cx="3289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50000"/>
                  </a:solidFill>
                  <a:effectLst/>
                  <a:uLnTx/>
                  <a:uFillTx/>
                  <a:latin typeface="Gill Sans MT Condensed" pitchFamily="34" charset="0"/>
                  <a:ea typeface="+mn-ea"/>
                  <a:cs typeface="+mn-cs"/>
                </a:rPr>
                <a:t>•</a:t>
              </a:r>
            </a:p>
          </p:txBody>
        </p:sp>
        <p:cxnSp>
          <p:nvCxnSpPr>
            <p:cNvPr id="71" name="Straight Connector 70"/>
            <p:cNvCxnSpPr/>
            <p:nvPr/>
          </p:nvCxnSpPr>
          <p:spPr>
            <a:xfrm>
              <a:off x="971600" y="3573016"/>
              <a:ext cx="0" cy="720000"/>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72" name="Rounded Rectangle 71"/>
          <p:cNvSpPr/>
          <p:nvPr/>
        </p:nvSpPr>
        <p:spPr>
          <a:xfrm>
            <a:off x="5220072" y="4725144"/>
            <a:ext cx="1296000" cy="720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Logical</a:t>
            </a:r>
          </a:p>
        </p:txBody>
      </p:sp>
      <p:grpSp>
        <p:nvGrpSpPr>
          <p:cNvPr id="26" name="Group 23"/>
          <p:cNvGrpSpPr/>
          <p:nvPr/>
        </p:nvGrpSpPr>
        <p:grpSpPr>
          <a:xfrm>
            <a:off x="7020416" y="3717032"/>
            <a:ext cx="328936" cy="1080040"/>
            <a:chOff x="802878" y="3212976"/>
            <a:chExt cx="328936" cy="1080040"/>
          </a:xfrm>
        </p:grpSpPr>
        <p:sp>
          <p:nvSpPr>
            <p:cNvPr id="74" name="TextBox 73"/>
            <p:cNvSpPr txBox="1"/>
            <p:nvPr/>
          </p:nvSpPr>
          <p:spPr>
            <a:xfrm>
              <a:off x="802878" y="3212976"/>
              <a:ext cx="3289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50000"/>
                  </a:solidFill>
                  <a:effectLst/>
                  <a:uLnTx/>
                  <a:uFillTx/>
                  <a:latin typeface="Gill Sans MT Condensed" pitchFamily="34" charset="0"/>
                  <a:ea typeface="+mn-ea"/>
                  <a:cs typeface="+mn-cs"/>
                </a:rPr>
                <a:t>•</a:t>
              </a:r>
            </a:p>
          </p:txBody>
        </p:sp>
        <p:cxnSp>
          <p:nvCxnSpPr>
            <p:cNvPr id="75" name="Straight Connector 74"/>
            <p:cNvCxnSpPr/>
            <p:nvPr/>
          </p:nvCxnSpPr>
          <p:spPr>
            <a:xfrm>
              <a:off x="971600" y="3573016"/>
              <a:ext cx="0" cy="720000"/>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6516216" y="4725144"/>
            <a:ext cx="1296000" cy="720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Social</a:t>
            </a:r>
          </a:p>
        </p:txBody>
      </p:sp>
      <p:grpSp>
        <p:nvGrpSpPr>
          <p:cNvPr id="27" name="Group 23"/>
          <p:cNvGrpSpPr/>
          <p:nvPr/>
        </p:nvGrpSpPr>
        <p:grpSpPr>
          <a:xfrm>
            <a:off x="8316704" y="3717032"/>
            <a:ext cx="328936" cy="1080040"/>
            <a:chOff x="802878" y="3212976"/>
            <a:chExt cx="328936" cy="1080040"/>
          </a:xfrm>
        </p:grpSpPr>
        <p:sp>
          <p:nvSpPr>
            <p:cNvPr id="78" name="TextBox 77"/>
            <p:cNvSpPr txBox="1"/>
            <p:nvPr/>
          </p:nvSpPr>
          <p:spPr>
            <a:xfrm>
              <a:off x="802878" y="3212976"/>
              <a:ext cx="3289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B50000"/>
                  </a:solidFill>
                  <a:effectLst/>
                  <a:uLnTx/>
                  <a:uFillTx/>
                  <a:latin typeface="Gill Sans MT Condensed" pitchFamily="34" charset="0"/>
                  <a:ea typeface="+mn-ea"/>
                  <a:cs typeface="+mn-cs"/>
                </a:rPr>
                <a:t>•</a:t>
              </a:r>
            </a:p>
          </p:txBody>
        </p:sp>
        <p:cxnSp>
          <p:nvCxnSpPr>
            <p:cNvPr id="79" name="Straight Connector 78"/>
            <p:cNvCxnSpPr/>
            <p:nvPr/>
          </p:nvCxnSpPr>
          <p:spPr>
            <a:xfrm>
              <a:off x="971600" y="3573016"/>
              <a:ext cx="0" cy="720000"/>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80" name="Rounded Rectangle 79"/>
          <p:cNvSpPr/>
          <p:nvPr/>
        </p:nvSpPr>
        <p:spPr>
          <a:xfrm>
            <a:off x="7812504" y="4725144"/>
            <a:ext cx="1296000" cy="7200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Solitary</a:t>
            </a:r>
          </a:p>
        </p:txBody>
      </p:sp>
      <p:sp>
        <p:nvSpPr>
          <p:cNvPr id="81" name="TextBox 80"/>
          <p:cNvSpPr txBox="1"/>
          <p:nvPr/>
        </p:nvSpPr>
        <p:spPr>
          <a:xfrm>
            <a:off x="683568" y="6021288"/>
            <a:ext cx="8208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Let’s look at each in detail.</a:t>
            </a:r>
          </a:p>
        </p:txBody>
      </p:sp>
      <p:pic>
        <p:nvPicPr>
          <p:cNvPr id="69" name="Picture 68">
            <a:extLst>
              <a:ext uri="{FF2B5EF4-FFF2-40B4-BE49-F238E27FC236}">
                <a16:creationId xmlns:a16="http://schemas.microsoft.com/office/drawing/2014/main" id="{F0869F06-FF48-4948-9B0A-2CEC6AC04CE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3250"/>
                            </p:stCondLst>
                            <p:childTnLst>
                              <p:par>
                                <p:cTn id="9" presetID="1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p:stCondLst>
                              <p:cond delay="4250"/>
                            </p:stCondLst>
                            <p:childTnLst>
                              <p:par>
                                <p:cTn id="13" presetID="53"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475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25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par>
                          <p:cTn id="26" fill="hold">
                            <p:stCondLst>
                              <p:cond delay="5750"/>
                            </p:stCondLst>
                            <p:childTnLst>
                              <p:par>
                                <p:cTn id="27" presetID="53"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625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675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par>
                          <p:cTn id="40" fill="hold">
                            <p:stCondLst>
                              <p:cond delay="7250"/>
                            </p:stCondLst>
                            <p:childTnLst>
                              <p:par>
                                <p:cTn id="41" presetID="53"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7750"/>
                            </p:stCondLst>
                            <p:childTnLst>
                              <p:par>
                                <p:cTn id="47" presetID="10"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8250"/>
                            </p:stCondLst>
                            <p:childTnLst>
                              <p:par>
                                <p:cTn id="51" presetID="10"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par>
                          <p:cTn id="54" fill="hold">
                            <p:stCondLst>
                              <p:cond delay="8750"/>
                            </p:stCondLst>
                            <p:childTnLst>
                              <p:par>
                                <p:cTn id="55" presetID="53"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925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975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par>
                          <p:cTn id="68" fill="hold">
                            <p:stCondLst>
                              <p:cond delay="10250"/>
                            </p:stCondLst>
                            <p:childTnLst>
                              <p:par>
                                <p:cTn id="69" presetID="53"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10750"/>
                            </p:stCondLst>
                            <p:childTnLst>
                              <p:par>
                                <p:cTn id="75" presetID="10" presetClass="entr" presetSubtype="0"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11250"/>
                            </p:stCondLst>
                            <p:childTnLst>
                              <p:par>
                                <p:cTn id="79" presetID="10" presetClass="entr" presetSubtype="0" fill="hold" grpId="0" nodeType="after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childTnLst>
                          </p:cTn>
                        </p:par>
                        <p:par>
                          <p:cTn id="82" fill="hold">
                            <p:stCondLst>
                              <p:cond delay="11750"/>
                            </p:stCondLst>
                            <p:childTnLst>
                              <p:par>
                                <p:cTn id="83" presetID="53"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par>
                          <p:cTn id="88" fill="hold">
                            <p:stCondLst>
                              <p:cond delay="12250"/>
                            </p:stCondLst>
                            <p:childTnLst>
                              <p:par>
                                <p:cTn id="89" presetID="10" presetClass="entr" presetSubtype="0"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par>
                          <p:cTn id="92" fill="hold">
                            <p:stCondLst>
                              <p:cond delay="12750"/>
                            </p:stCondLst>
                            <p:childTnLst>
                              <p:par>
                                <p:cTn id="93" presetID="10" presetClass="entr" presetSubtype="0"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childTnLst>
                          </p:cTn>
                        </p:par>
                        <p:par>
                          <p:cTn id="96" fill="hold">
                            <p:stCondLst>
                              <p:cond delay="13250"/>
                            </p:stCondLst>
                            <p:childTnLst>
                              <p:par>
                                <p:cTn id="97" presetID="53" presetClass="entr" presetSubtype="0" fill="hold" nodeType="after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fltVal val="0"/>
                                          </p:val>
                                        </p:tav>
                                        <p:tav tm="100000">
                                          <p:val>
                                            <p:strVal val="#ppt_h"/>
                                          </p:val>
                                        </p:tav>
                                      </p:tavLst>
                                    </p:anim>
                                    <p:animEffect transition="in" filter="fade">
                                      <p:cBhvr>
                                        <p:cTn id="101" dur="500"/>
                                        <p:tgtEl>
                                          <p:spTgt spid="18"/>
                                        </p:tgtEl>
                                      </p:cBhvr>
                                    </p:animEffect>
                                  </p:childTnLst>
                                </p:cTn>
                              </p:par>
                            </p:childTnLst>
                          </p:cTn>
                        </p:par>
                        <p:par>
                          <p:cTn id="102" fill="hold">
                            <p:stCondLst>
                              <p:cond delay="13750"/>
                            </p:stCondLst>
                            <p:childTnLst>
                              <p:par>
                                <p:cTn id="103" presetID="10" presetClass="entr" presetSubtype="0" fill="hold"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p:stCondLst>
                              <p:cond delay="14250"/>
                            </p:stCondLst>
                            <p:childTnLst>
                              <p:par>
                                <p:cTn id="107" presetID="10" presetClass="entr" presetSubtype="0" fill="hold" grpId="0" nodeType="after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fade">
                                      <p:cBhvr>
                                        <p:cTn id="109" dur="500"/>
                                        <p:tgtEl>
                                          <p:spTgt spid="80"/>
                                        </p:tgtEl>
                                      </p:cBhvr>
                                    </p:animEffect>
                                  </p:childTnLst>
                                </p:cTn>
                              </p:par>
                            </p:childTnLst>
                          </p:cTn>
                        </p:par>
                        <p:par>
                          <p:cTn id="110" fill="hold">
                            <p:stCondLst>
                              <p:cond delay="14750"/>
                            </p:stCondLst>
                            <p:childTnLst>
                              <p:par>
                                <p:cTn id="111" presetID="10" presetClass="entr" presetSubtype="0" fill="hold" grpId="0" nodeType="afterEffect">
                                  <p:stCondLst>
                                    <p:cond delay="125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6" grpId="0" animBg="1"/>
      <p:bldP spid="60" grpId="0" animBg="1"/>
      <p:bldP spid="64" grpId="0" animBg="1"/>
      <p:bldP spid="68" grpId="0" animBg="1"/>
      <p:bldP spid="72" grpId="0" animBg="1"/>
      <p:bldP spid="76" grpId="0" animBg="1"/>
      <p:bldP spid="80" grpId="0" animBg="1"/>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6885470_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1572760"/>
            <a:ext cx="9144000" cy="5384632"/>
          </a:xfrm>
          <a:prstGeom prst="rect">
            <a:avLst/>
          </a:prstGeom>
        </p:spPr>
      </p:pic>
      <p:grpSp>
        <p:nvGrpSpPr>
          <p:cNvPr id="4" name="Group 8"/>
          <p:cNvGrpSpPr/>
          <p:nvPr/>
        </p:nvGrpSpPr>
        <p:grpSpPr>
          <a:xfrm>
            <a:off x="-180528" y="836712"/>
            <a:ext cx="9296400" cy="847380"/>
            <a:chOff x="-108520" y="2132856"/>
            <a:chExt cx="9296400" cy="733425"/>
          </a:xfrm>
        </p:grpSpPr>
        <p:pic>
          <p:nvPicPr>
            <p:cNvPr id="1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8520" y="2132856"/>
              <a:ext cx="9296400" cy="733425"/>
            </a:xfrm>
            <a:prstGeom prst="rect">
              <a:avLst/>
            </a:prstGeom>
            <a:noFill/>
            <a:ln w="9525">
              <a:noFill/>
              <a:miter lim="800000"/>
              <a:headEnd/>
              <a:tailEnd/>
            </a:ln>
          </p:spPr>
        </p:pic>
        <p:sp>
          <p:nvSpPr>
            <p:cNvPr id="11" name="TextBox 10"/>
            <p:cNvSpPr txBox="1"/>
            <p:nvPr/>
          </p:nvSpPr>
          <p:spPr>
            <a:xfrm>
              <a:off x="273269" y="2299961"/>
              <a:ext cx="7539091" cy="34630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Phase I – Needs Assessment/Needs Analysis</a:t>
              </a:r>
            </a:p>
          </p:txBody>
        </p:sp>
      </p:grpSp>
      <p:grpSp>
        <p:nvGrpSpPr>
          <p:cNvPr id="2" name="Group 15"/>
          <p:cNvGrpSpPr/>
          <p:nvPr/>
        </p:nvGrpSpPr>
        <p:grpSpPr>
          <a:xfrm>
            <a:off x="0" y="0"/>
            <a:ext cx="9144000" cy="881336"/>
            <a:chOff x="0" y="0"/>
            <a:chExt cx="9144000" cy="881336"/>
          </a:xfrm>
        </p:grpSpPr>
        <p:pic>
          <p:nvPicPr>
            <p:cNvPr id="307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9144000" cy="834972"/>
            </a:xfrm>
            <a:prstGeom prst="rect">
              <a:avLst/>
            </a:prstGeom>
            <a:noFill/>
            <a:ln w="9525">
              <a:noFill/>
              <a:miter lim="800000"/>
              <a:headEnd/>
              <a:tailEnd/>
            </a:ln>
          </p:spPr>
        </p:pic>
        <p:sp>
          <p:nvSpPr>
            <p:cNvPr id="14" name="Rectangle 1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683568" y="233264"/>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Phases of a Training &amp; Development Program</a:t>
              </a:r>
            </a:p>
          </p:txBody>
        </p:sp>
      </p:grpSp>
      <p:sp>
        <p:nvSpPr>
          <p:cNvPr id="18" name="Rounded Rectangle 17"/>
          <p:cNvSpPr/>
          <p:nvPr/>
        </p:nvSpPr>
        <p:spPr>
          <a:xfrm>
            <a:off x="107504" y="4176464"/>
            <a:ext cx="8784976" cy="2564904"/>
          </a:xfrm>
          <a:prstGeom prst="roundRect">
            <a:avLst>
              <a:gd name="adj" fmla="val 2743"/>
            </a:avLst>
          </a:prstGeom>
          <a:solidFill>
            <a:srgbClr val="FFB7DB">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The first phase of the training and development program involves a detailed needs assessment or needs analysis of the prospective participants of a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This phase involves carrying out a detailed analysis to determine the organization’s true actual needs and the training programs that will be required to meet those needs.</a:t>
            </a:r>
          </a:p>
        </p:txBody>
      </p:sp>
      <p:pic>
        <p:nvPicPr>
          <p:cNvPr id="12" name="Picture 11">
            <a:extLst>
              <a:ext uri="{FF2B5EF4-FFF2-40B4-BE49-F238E27FC236}">
                <a16:creationId xmlns:a16="http://schemas.microsoft.com/office/drawing/2014/main" id="{4CC88D17-4240-4D6F-BA0C-EFD9A90A09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1750"/>
                                  </p:stCondLst>
                                  <p:childTnLst>
                                    <p:set>
                                      <p:cBhvr>
                                        <p:cTn id="16" dur="1" fill="hold">
                                          <p:stCondLst>
                                            <p:cond delay="0"/>
                                          </p:stCondLst>
                                        </p:cTn>
                                        <p:tgtEl>
                                          <p:spTgt spid="18">
                                            <p:bg/>
                                          </p:spTgt>
                                        </p:tgtEl>
                                        <p:attrNameLst>
                                          <p:attrName>style.visibility</p:attrName>
                                        </p:attrNameLst>
                                      </p:cBhvr>
                                      <p:to>
                                        <p:strVal val="visible"/>
                                      </p:to>
                                    </p:set>
                                    <p:animEffect transition="in" filter="slide(fromLeft)">
                                      <p:cBhvr>
                                        <p:cTn id="17" dur="500"/>
                                        <p:tgtEl>
                                          <p:spTgt spid="18">
                                            <p:bg/>
                                          </p:spTgt>
                                        </p:tgtEl>
                                      </p:cBhvr>
                                    </p:animEffect>
                                  </p:childTnLst>
                                </p:cTn>
                              </p:par>
                            </p:childTnLst>
                          </p:cTn>
                        </p:par>
                        <p:par>
                          <p:cTn id="18" fill="hold">
                            <p:stCondLst>
                              <p:cond delay="3250"/>
                            </p:stCondLst>
                            <p:childTnLst>
                              <p:par>
                                <p:cTn id="19" presetID="12" presetClass="entr" presetSubtype="8" fill="hold" grpId="0" nodeType="afterEffect">
                                  <p:stCondLst>
                                    <p:cond delay="25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slide(fromLeft)">
                                      <p:cBhvr>
                                        <p:cTn id="21" dur="500"/>
                                        <p:tgtEl>
                                          <p:spTgt spid="18">
                                            <p:txEl>
                                              <p:pRg st="0" end="0"/>
                                            </p:txEl>
                                          </p:spTgt>
                                        </p:tgtEl>
                                      </p:cBhvr>
                                    </p:animEffect>
                                  </p:childTnLst>
                                </p:cTn>
                              </p:par>
                            </p:childTnLst>
                          </p:cTn>
                        </p:par>
                        <p:par>
                          <p:cTn id="22" fill="hold">
                            <p:stCondLst>
                              <p:cond delay="4000"/>
                            </p:stCondLst>
                            <p:childTnLst>
                              <p:par>
                                <p:cTn id="23" presetID="12" presetClass="entr" presetSubtype="8" fill="hold" grpId="0" nodeType="afterEffect">
                                  <p:stCondLst>
                                    <p:cond delay="850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slide(fromLeft)">
                                      <p:cBhvr>
                                        <p:cTn id="25"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2249F37E-2E0D-422A-8B19-0F1E4540F75D"/>
  <p:tag name="ISPRING_CMI5_LAUNCH_METHOD" val="any window"/>
  <p:tag name="ISPRINGONLINEFOLDERID" val="1"/>
  <p:tag name="ISPRING_SCORM_RATE_SLIDES" val="0"/>
  <p:tag name="ISPRING_SCORM_PASSING_SCORE" val="0.000000"/>
  <p:tag name="ISPRING_PLAYERS_CUSTOMIZATION_2" val="UEsDBBQAAgAIABlaUk0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XV2FNRYGYuDgFAADxEwAAHQAAAHVuaXZlcnNhbC9jb21tb25fbWVzc2FnZXMubG5nrVj/bts2EP6/QN+BEFBgA7q0HdCiGBIXssTYQmXJFemk3TAIjMTYXCnR1Q8n3l97mj3YnmRHSnbttIUkt0AcWLTuuyPv++5Inr+5zyTa8KIUKr+wXpw9txDPE5WKfHlhLejlL68tVFYsT5lUOb+wcmWhN6PHj84ly5c1W3L4/vgRQucZL0t4LEf66fMzEumFNR/HTjib28GH2A8nYTz2JtbIUdma5Vvkq6X66ddXr+9fvHz18/mz1q4PDJnZvn8MhAzSy+c9gAIahX4MaNiPA/yeWiP9f5hduKC+F2AdQ12UHIU3f/GkEhteDsOZR/jKGun/nXaLKMIBjYnvuTj2SByE1KyKjyl2rdEHVaMV23BUKbQR/A5VKw4ZrUTBUSlFan5IFAzkNe9y5oYz2wviCBMaeQ71wsAaEVUU26cGltXVShXgrkSpKNmN5KnxCdwxv68LXoJrVgG3EPxVKwFvqoyJ/Kzb9XXgh7Yb2/N5PMOE2BNYZrqfFCAdwd+JagW/pVw9BRd3uVQsRbcFB8CQILZeS5E0bwqyLnSEc8m2nVFE9rUXTGIahj6JceDuRqwRzlPkFkxPdiBKZBMcAUDBSl6cYBsb1htzZEs5DGHqTaY+fKgOYSqWKwmfamgccwxMmPO8ywqYiiPgOCHXYeTqRQNXiKE1K8s7VaRHLD3MZxewFzghCMGhB+BUY+yAgR8C6lhRgB67wSBK2/C71RVMFQgYU1MWtKSyuqxANtla8oqbaIWeCksMpW74rQJ9Sc42DffBuxFbJ819exE403hMA/g6xpBXn9V5suppB+L8qj4O1VADTQ453xlTixaPw/dQXaAshkMswrfWKHw7xOIDJrDImHTZBPaVN7FNlqDu7YrSruglTNcYuUUsScBOs2kjVF3CiF4SKE0mI+UwLwS/WwCJPdv/SmltAIEJhhBLKPsQQpF2iwkKvYNdLad3C+/3+NL2fOx+SToGnMpVhZiUSk8A/LJ0w/KEA+MSphO7hddSkZrXNPdNJJ9q8TdiVVvvn7StInDx+ydnA0M76i7fkAWrKp6tqy7XB+GfEoXW+TdD6DP10/wTBwd25IXfTFLGtk2S+mSmFFktmzb03fnZRzY0R51BfOdK9c/Wj46ENP0Gw65Fd0jYaMj+VlPtduyFui2mvL+dF1yCzbxpXtDdvPxW9bcOwhYgUOhUDDKFNTaRE9jvZNCK+ttewayPwr/SXaO//TUeE49C67nmN6WoOj0bPfduskbOp3fXg43rUcehHvUh5AAAl+2msERSZBB/2gNzMcO7FWgaxdFMrlUtUyN/KT6aZgFrW2f8yy3xbaEyMypZuaN/06vefE8UzeSixul8wKZqr+De+TkQ8OlZItiOYC/j2IGjN0COVrvsaQTy0UvhU7LbP4GOMlYlK2jMt6rO055AzTnMxZc2gLVzJpwVyeq/f/7tifEgkmYUtaO/DQLROzuoo3gP9kegKl7+ORhEz2SPQZoDIL+vOoGoPT4OwDz0sWrPxDu79mTswJETeNgJ4AGrf8h5kzXNLlMZDJ11+wXRtCSwKbWd6Qx0BfvSGcvhNY1BqjrdTmrNaNDAEMAdq5xwEcHxrRVouzBUVJIjfM+0rIagzuzoLRRgcyDTcRYfoXpTpWQ5BMWkVaum4oPsHt589M7vZ4iHLfTkpYYVoN48tl3X3AtBTHDY/9jsHVI4bSbtBZFUS9UXzJnaAXSLB3g8FdVQwAjj/W2PvtEwtwe+YvqKrUdtMQ16V4uh3DXPn4vd5st+vX8qzeXc+bODu7r/AVBLAwQUAAIACAAXV2FN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BdXYU1c5VrgFAUAAGwbAAAnAAAAdW5pdmVyc2FsL2ZsYXNoX3B1Ymxpc2hpbmdfc2V0dGluZ3MueG1s5Vndcho3FL7nKTTbyWUAJ3ZjewAPxkvNhL+y6ySeTocRu4JVrZW2Ky0OuerT9MH6JD1CeAGDbZEYT9qMx2OjPec7R+fn09FSOfscMzQlqaSCV52DYtlBhAcipHxSda785utjB0mFeYiZ4KTqcOGgs1qhkmQjRmXkEaVAVCKA4fI0UVUnUio5LZVub2+LVCapfipYpgBfFgMRl5KUSMIVSUsJwzP4o2YJkc4CwQIAfmPBF2q1QgGhikHqiDBjBNEQPOdUbwqzJsMyckpGbISDm0kqMh42BBMpSiejqvNTs6x/7mQM1AWNCdcxkTVY1MvqFIch1V5g5tEvBEWETiJw96B86KBbGqqo6rwtv9E4IF/axJmjm81jjdMQEAWuFgZionCIFTYfjcWUjEkK6SCyptKMAOja2oqkIp9VvmCWwhnHMQ18eIJ0rKrOhT8cuE134HYb7vBq0DauWmv4Lb/tWul47daFO+z2fNcbXvqd9s5KvvvJ30FpV8+s4fsD13O7vjsYnrd6O2rYO7XUcTv1VntHnY/uudfyd7XUrXd2Velf9rp2OpfXfXfQbnXfD/1er+23+kuteQ2vVGultF74FWgQkaWr5a2iLB5xTBmQzb0al0QBXTGcTogvmhS6cYyZJA76IyGTXzPMqJrpDgVWuyEkqcuEBGqgu6/q6I5ylnAGEByDlsx7++gkb+13x2tbLxnry21t9bKSk10/Ekq8sPcH5aPc/ZPDx91/wNEKVgoHEZCYuuOg1ZU7Kao1caDoFBiS3NvmOGPMy5JEpGpJY6uLuRMPwFTGgq9lXn9GI8HCPGIkHpGwi2OyQv3eDeVNkDxw0BhqlEEsewnhyMMcjhuqIL5BDiCzkVRUzY+Z5kK6nlLMEODBeUhQx9uIdxDhVK4VZZ5aTfFB7beuUET+bsJtlh4U9RgFK7o1rOTdGGrNRvAjGUmqiJWoyFiIZiJDjN6ALwJBVWQx/BcRtHp0oXEq4vkqHK8KybnrU0puSXhmY+gaTMQZaMJZnjCijIU/M/oFjchYpIBL8BROflin0uAXdwJOsJRLUHzn4ytzALS6F+6nV3qDOJxiOEx3A4cWIHGi9oGPYe9cgAnGBERzBQIiE+BMknl+QhrOxWy2Wfz6jOQNCSl/psSs4UsaZww/J3wekBXoPWZ/P1bwzNSATeKf9MDabISn857XfTyHhm6nkBKDCQ8CIFPKM2ILGGCOBGczhAM4z6VmkCkVmYQVwxUGWn6Vg0YVKnTu6gQ4H4ylIUlt0MoHb94eHv387vjktFj656+/Xz+qtJhx+gxra2bIaTw6GVtr3pvCn9B7YNq107o38z6h9ODka623q5uPTMHWmltmYWvd+xOxteLGXPyE5iPT8YZuU6Sx5ptwI5/bL0oW6i3tdL3htz60/OstAPNW2JxsKiU9dW0fwubD6Pc6g3lufdC4RJCuq7bvndrQQ1cAB6sgAn4Z67cFNjoNuLUARy8u9VZWdAZtBKHUPlgBQi6tuNTObLdnI9V7byM1MHNkf2WGtHIBhoGJOdxgHGA0hkE2fDGC/xa6tWrPZ2bqvTHYf4OFvvkqaGhsTyxEcBpEUIl7q94f46jYZ47+x2H/vl+TeISgGG5/Nr1xCWO/jVwHczwh+jWVp7Jw9kumr5Jw+XzR/lvPpOd2Wue99sUPQHffaQTNp/zV89q75vwd6PqXM/pJTDmNIaz6ypl/o1M7OixXStsfFQqAtv4NWa3wL1BLAwQUAAIACAAXV2FNoVYqCGIDAACoDAAAIQAAAHVuaXZlcnNhbC9mbGFzaF9za2luX3NldHRpbmdzLnhtbJVXbW/aMBD+3l+Bss8r0E6llQJSS5lUreuqFfHdJAdYOHZkO3T8+51fkjiQFMBCwnf3+N4en0WstpT3diAVFXwc3USTq14vTgopges5ZDkjGnqcZDCOqMol5euH79rLo76zFkzID9AalcpISlmPpuNoWWgt+HUiuMYjr7mQGWHR5NtP+4n71vIUSmCE52JWJIHazWAwGjw9nwPxPga3P4Z30y5AIrKc8P2rWIvrJUm2aykKnp4MbbPPQTLKt8bBw2g6G3VZMqr0Cxa4EdPs3qzzILkEpcCEdDcz6ySKkSWwKnv7ORNTu/o6+wPYjiqqLexxaFYXLCdrOCjywKxue46nX9AVB9DwT5/MHPm+B3nR4SIv8osAUqxNQZuY4fD+7nl0EsMESfH6nQ8wCRlHLvPbQSdCMZpiG4RMHRUHZnUZd9XS/wyHRGzuthTs3TThYHoYhiwZTLQsIO6XO6dTG/H5p9B4mWCyIkyhQSiqjd4xw3dSqPKYpqy2+wuflKeBkRfUFgvBigymLt7AsCmv7afTJztXwvgqWRCghJ0XBhHWwtryDct6ZBkIa8sP060/nO2PIzhUOVBJiCfiu/l1+VELnOC2LFi5K7XG06u55ioI1QtKm0ykMLG8mtMMTNvivpW5kPpHMcWc7OiaaHyjfhu75d4mo+L+gcJTrZ1YsaaaQRvfElFIhcGgeuGz9YVr0TiIeznUo36FlfapNmV1U8xrEXbC7k8z3R9Xlc3texrfknGUEbkFOReCqajncePIOnHP8jHEjGt8TEG+8JU4F8SFhrM9CHcJzzUnWpNkk2FMoQdTihJR1dR1tr2BsXfb1lleZEuQMyQEhZKRTZmz29D1huFXLyh8QtoEdCgdUm/wOE5oRfhA4CkARCab8jq4jdNkBdOUwQ7KqRIIbMJdmcUK6d+Wr6GX519AuEsY6YdQzZTmcArkLfYLDKtx8IHmNOk1WSqbWGOilNO9DqUx78sxabgaencCz6TGyahvqyD2qlFOUmjxoYksb3i998mTHTxymtkJhApdcaZN4zBMiNyXxSrLgI/kdQjm2aoOqzJs0XRBzJyd3LRBrOZwyM7xek5WEiAcsFZ4FTwBv2C/FESmb5VJ401oUTs05ojPpp3XOOmzXMf9QOSaU7UBf+M/lMl/UEsDBBQAAgAIABdXYU3GEF1tDQUAAPYaAAAmAAAAdW5pdmVyc2FsL2h0bWxfcHVibGlzaGluZ19zZXR0aW5ncy54bWzdWetu2zYU/p+nIDT0Z22nTdYksB04jjwL9W2W0jYYBoOWaIsLJWoi5dT9tafZg+1Jdmg68jUO3cUpMgRBIvp83znkuVIuX36NGJqQVFAeV6zjQslCJPZ5QONxxbrxGm/PLCQkjgPMeEwqVswtdFk9KifZkFERukRKEBUIaGJxkciKFUqZXBSL9/f3BSqSVH3KWSaBXxR8HhWTlAgSS5IWE4an8EdOEyKsOYMBAfxGPJ7DqkdHCJU1U5sHGSOIBmB5TNWmMGvKiFlFLTXE/t045Vkc1DnjKUrHw4r1U6Okfh5kNNM1jUisjkRUYVEtywscBFQZgZlLvxEUEjoOwdrj0omF7mkgw4r1vvRO8YB8cZNnxq73jhVPncMhxHKuICISB1hi/ag1pmREUvAGEVWZZgRIV9aWJCX5KvMFvRRMYxxR34NPkDqqinXtDfp2w+7bnbo9uOm3tKnGCM/xWrYRxm051/ag0/Vsd9D02q29QZ79xdsDtK9lxvS9vu3aHc/uD66c7p4Ic6MWGLtdc1p7Yj7bV67j7aupU2vvC+k1ux0zTPO2Z/dbTufjwOt2W57TW6BmMbwUreXiauCXIUF4li6HtwyzaBhjyqDWrMW4IBKqFcPpmHi8QSEbR5gJYqE/EjL+NcOMyqnKUChqd4QkNZEQX/ZV9lUslVHWgk4TgmGQknlun57nqf3hbGXrRa19sa2tVpbzWtcLueQvbP1x6TQ3//xkt/mPGFrGUmI/hCImH2rQ8sqDFFVI7Es6gQpJ1rY5yhhzsyThqVyUseXF3IhHaMojHq94Xj2jIWdBfmIkGpKggyOIv14jttAIgpLB4XUTEiMXx9BeqIQD9XOEyIZCUjlrK425dC2lmCFoHdD/CGq7GwfshzgVK1GY+1LVdL/6W4dLIn7X56uXHhV1GQUtKheM5O0IgstE8DMZCiqJkSjPWICmPEOM3oEtHEEYZBH8FxK03KvQKOXRbJVhIZGYmT6h5J4ElyaKbkFFlAESenfCiNQa/szoNzQkI54CL8ET6PSwToXmL+xFnGAhFqT4wcY3uuI7nWv7yxu1QRxMMHTP/cgh5kmUyEPwY9h7zEEFYxxOc4kCTsbHmSAz/wQ0mImZbLPw/R7JMxBc/kyOWeEXNMoYfk76/ECWqA/o/cNowVMdAyaOf9ICY7UhnsxyXuXxjBqynYJLNCd84EOdpXFGTAl9HCMesynCPjRwoSrIhPJMwIquFZpafJeBGgoROjN1DOM9KEsDkpqwlY7fvT85/fnD2flFofjPX3+/3QmaDzU9hpU2PdXUd47Cxsi1sfsJ3CPjrRlqbch9AvToqGuM29fMHWOvMXLL8GuMXR+BjYEbg/ATyB3j8Aa2wdNI1Ztgw5/bb0YGcEcZXat7zifHu91CMEuFzcmmXFRj1vapazZ9rg1dwx83dbl2rV9vInDQTctzL0wKQodD1ZV+CBVlpF4ImGDqcDGBqjy/txtpUT4zEYTg+mRECN4zqp5majtdE6nuRxOpvp4ce0tTo5EJ0P7Hup3BAMBoBKNr8GIl/b8UWKOEfObafLCa9TrqztbbHt1ZeHSpOlDdITj1Q4i9g8XrK24HP84t/+OT3poAYlvrRS6JqAK9VA8mBEVwoTNJhSZM8iZybRzjMVGvmlyZBdNfMnU7hPvki6bbqhddu+1cdVvXB3UnNfPnq8ih5z0+/ZS/O155WZy/xFz9duUI1le/q6oe/QtQSwMEFAACAAgAF1dhTdjJx3mZAQAAWgYAAB8AAAB1bml2ZXJzYWwvaHRtbF9za2luX3NldHRpbmdzLmpzjZRBb4IwFMfvfgrSXRcCcRG326YuWeJhyXZbdihQkVjapi1MZvzuo6isLUXpu9g/P/6v72HfYeI1CyTAe/IO7e92/27uWw0pTfIS3Zs6HtALpQOB8xR95gXCOUHAQqrLq518/CdcxoC0pnH9oWyF5geoerKBWOg4c1hwhyYcWuXQfhza3pX4txMnWlmnkrQ+x6WUlPgJJRIR6RPKC9gy4O61XXqFFkwrxG+gG5ggwzQIouBlOUT+OwbTh3C20LmEFgySek0z6scw2WWcliQdyr+tGeLNF9+d7R6jxSrSAZwL+SZRYSdezVUMk4wjIdA572ylwgljGCOsF9SuK6hh3C/Ioqtc5PJCP4cqdJrBDPW7FKgwMdJ43e7miZNoL4eKYRjWiI+xoqxkYzhOM9WRHhqG89kycqKYwjQn2U1OHVbZdsVMAwNsR4YfU552/4pAhc70mmFcM2pds63j2hZD02XEaJDG3LpkFVbWtWswYJdIXCJ1JGbX5pRxGGlPGrX/8gCUEibbohkgzXG/9UHgGrfJ6BKsU0yOf1BLAwQUAAIACAAYV2FN2r0bkfwrAAAERwAAFwAAAHVuaXZlcnNhbC91bml2ZXJzYWwucG5n7XsJVNLp36/VNDM1LVN/a1pM/ymmaOpo27gAU2mKpk6omStTauWCJqQliDTznzZrJBB1zIVU0FyZXGDQxJrGFEkpNxJUmhE0RbREIEXkgqU17/vec99z7nvfe8+5eY5Hn9/zfb7P9/v5rs9vuf6dl+va1dtW6+nprYW6OcP09D4h6uktl3z+qfYK9cvK3do/y1Aw10N6VR0Go9rBJ2cOeh7U07uH/2Lu5ErteNU5twCUnt66R7rfZS1xd8P19I5kQ50P+l4MlQ5wywHRKbsUy20+qTn3Z9OdxMFe+Pert9+vMX/6PSXkZPT+wfN9R9eDfrxC/Haj29n6O2sbb23L2DrxOaL7MnqnyS1fZFgB+XjB5sdWpVRiyfZnN1Vld1yElzc7DNtjWX6Ta13mHbbGj2H3gI0ufpO9lUAgJHkNYljeLo+ZF3Si6bl+B1im/XNO32XjwvDYfzgk1aRScLMluI3Mu7rLDXnBgPa1QuOsLdrBiy4vC+LwFQTBY5129GrwmUtn/y2r6ss6Qsgdt432X+qIPkuu9Qz31v53SakPNcYs1/53v8RtY98/dJMgF2Jrvo5+Eki0dsLJDuBQecyIC4QmjaqpabYLou7qizD5RDt/MU5uPDraVeLvne+UHZIpqEmO7aOeCZyY65ic6+gpcsUPUrEhHcAf80GYRC0HBOyNU8rcGx/VLZVYwZQLxjE30aEozpHPFwQdc4G5/6RSTmpqimBIEAMfbJebTtqfYO9yLPQGLVlsyWvm2GimbOC4vCBlt4EPgLob/ebVnwlJGS2V4bjhXvJp4THvvjTjVVpm1o/y9KEoV9OeZ24I9q3l1N44Dt7iOOvVZZv7lkf4p6J46mqvKt5Qt0NA5hSFnuG7gagKxwCPRQVkWEjlo2GAviaHH88IwWf6GjHKQalPL+bVi4cNCDpb4ns5SAES3B35jl1dnztyDJ8lmp+5reayapXlAtkbIFGxA+uLD+HJDIijYgq2A9qAawhVRo7J8w3rMltKVXSaslTICFuhQ/uCmQus7UfSTqkUaG33nGF6OPWHNfPQTP/XhI3/dPHo9R6bLVBRf3Ir+661ut47bQp6kBAR0KQw4QmK/lXt5U4OPBDhAkp0vxmzhxERkLE/IPEsuaa9Plcqso1uEohY0ui9jfm1grYhEbNn6PRA/3H8s0EbXvnFNhkiyzNdGo5JACmhxVk1Xti49Pu7pPMT6AFBOFwW2KO8s7oiuIoHzKqpVMTj1aw8neO9aHQEEseir8wEd/D09ba+Gkn9iWJlNrXv8rcN9628+bVKDl22pa4ilUQy62qplEao6eduh3pHDehvk5+AqpLXSWXnNT75lPNs8DCLmS8ooT2bRnfGlrcV1A+yDIGhY5hbUhHa2hteUpEuIFrEF0tqBQPyLdCGJlWocn8Xr85uIDHou+H4tPfiWBLLcu8KYMtrTQ+vvqG/kpkveklgFhbCqA9YKuqtuyZEfgtXrv9lAtndqpyD4qWjx528DGkDRzJcVYokNNMzNGsclfHPknHuNLJzwjWtt1R1GlJOYiOkG6DyRjZYFF3pk5We2CAVj6Kl88NTVbxGz4bG/QGMgUQYl4HNZUrYVbxk+EL8TFS4ucOMwx/QTE7yT0I4/CJPvt3JqhN3Yd8L1WMmMGY+rBTUdgZd6y4mHTIW5Bkm+EYqizo3b1W5/zx+xgoSgRtDgrjh9UZJIBirjguheWK9+aL4qYtdHGjDgALZG+1RmohDJfEkg7sEtzEhPr/WCTpkT5SQrBIaZxpdPblPuOktJlZE2LrwX2h2d3YoZPsuH7FmrPyuiuHiQnX/AavkSAPyW9jH9icIKasz6uEhYOqt1v01eRaxyEZDrafzxIEH4JLX6fphfbHWI6/Ld0OrQzEgjkBaHBN5o24c02A0Y0h5wkYnBBlCBEezfbmmpTzrrJqK0JHA4wIEOdqwwYqKxKhmpeiBmvV1QmaufExeKhrZJagS1EDkTl4zi4bruUFRtBL19bRhubEgcwTp/sMaTYAZ9dCmL6Ri94xPVBNZhTup0Labuz3sj0W4YZooA/hEconOfgDxEYSJ/WlyugVzDJxgz2YNx0cP8Ll8vILF7J+At2WH0FyJkwdXZ1hc4wtq8vixVEURtrF6wGmSPzFty5eGNyZq+FJA3W5V1+ZwrU/FxjHypL6v96nBnjQzaWLa2ndJqPOqeyrBoawEJnbGCHrtlPWtEwupMCSGQDKBIX/ySE2vt3L9tdv1V3rm/XXyeJp+FErSClm/sLx5MxSq2vDr7De9/eggNzA6k3dyNt6mz2hB9xvWROeOhW3yjaH/qeTrrFjIspMUY+BCRl+jWxxp9hU0IvbVZuZPOipZbMhCTfjVKhWgG6cVuun4vTD/j4dIGGGagVMxjBd+pn5Y/qpAWzy0DM4pn4R9u14fqiVa8TV+GWihDq154PTp9LcErRBf68m2tFyUDbf3yEa4tHwwFi1/+awoL2lKxJajafAmFtPMwHWRUHX/4uu/6v9Zf2FykJ2kTZ0JpdMKqSCn8mGsTopLy35p+SV9+ct5tapm5bNSdiISkH7oOnZx62dtrp2G4ORvgj7PyzEoIJnkfr+Q07/XG7Z1d8+nph3iZxnkfeKzyOlalg28IxMc7ZL9B2mRbiqe7pPm3ObaXYyrtGJLUZLJVDzzGeydRnTETM18C8lN/tXz6nlwQEobHO1xfWWBDqctl5JiBOvyTjiadiHwBm0t4nUIyMqMpuEj5toOQ+/T7w0FVWe4+e2Zjhmkb6+mfesAMH2WbuZ9mgFnIxfxonsCrw2757mnOQdOuRUcNkrAyMd62m/HZLwT7h6Cf4H0nTuFyg0hwaKE7N989t5DLCpDH3n6zC1ava+O5IPC+9srw87f9HwH6nOFiEZr32TP5rt+KnXcOKatugei77ksrTwjhMOCVNzXIyaxKHxOeNNza13L8EDvSZhgj/9fgAsJ+YUteCMuOKVatIq19caSNGy4a47lOWKySGotMjiKwpPfSBAC6iIYQYo8o0gpvi4DazbAKre7Mb8ERKYOiM3fsENuY+YAqpb9wMWJzS4bG5eg1jol+j0zfei0+6I69OlXX3Up8mIcP1ybicXNa6rcDXDzZPv3mlU9gBpCUpJrHtfnOyXZqd6wBYy4uN5T0Yseg+A+urr+jEeutncQQgnpLdmYuc/WG/ZXPNy8xDh/hEvmbrZnd5V4x/UGtrDSsTT18+n32N5Pkp2mt5aKwp9Htz7zakg74t6LDn58Z1HyHEMQem/QMGDmpWCbUTzH/pdhQxt2WPV7u0UKyS+8M63TFXnfOybNTIk/NLi0zf66ziPAVxInWtphR6QOzAumrq4/LM27s9ObSPv9J3xhu8Sifgah6Oa6DDcPkl/wp0smzNx4RrjqV0vgT2nqN33l/jRF/vrS9htf2cRONPcuKmnSzA1m78kyeEiS7RBz33in49t2OPxe6jmxwmUxMAkm/xpuy68j2q0OXBTdfOYlP3i05jxStPHoIqeiDNSuHQ4HFYh0lO3MHs144Tscbtrb454Fbz0vEIkEM5bxvy56kW0i9HU6vqB90+GWXSuJkEmu7aJp4t1WUw0Kzo/Dwzmuz5F20gNxg/0xy9b5vPOPx9b2xJfdkFFh8WrTEZe/tiylB/fXMm166UO+pEO3yudmZDmul3Bei1pEtDc9P/46S/B8SS+PXF9V9xvL2CUNBHSDy+cFqH9qU0je9FhPeQ7opGTJXXha4E5/kX+YPZOeGBGrPsyG/7RiCWnSP+DcDAcUu+Vp9fw9XAdEQqW0qYfpB7KSa9MQi3LTQdr8MfM8oC0vjFMUgjSkGMSTpO0gr+0RnfT3zhzmTjGAno/9YW/C+KrGGlxM+pLFW8kDZMs4iwuvS2ZQSOlhM2Uoxujl0jSidcNBFTg0E2mGeyi1DofrsmGDEVQhq1JcTlkKwCvYZs9Maj/T42obZf097+QTi+BZw70SQf69APvZM6OynTssXZ5pG/HTSktdrtb65ZLfcTLx19oz9kLXG+30yK6dzIV2ZNXuWGIiYOHxclingUVD8h+I7YvYhVRhjSIl0rCwmRoNSpXthJ2dPm1lnb3EkiQzlM5aImbMA/CuM+OOcGLTX4kzS4uLDeL3+rcCbELv/xZQbgNsGlYcgLL/iFhENTEJWat1r3TRWUq+1PJBaCM6oWZzlttikIq3Mm/2KQlOrqYh+xfNlWXqaiJ1PND5uUFGreeS7BxWU0qvhEkoVuRZljKa9rcgl0TINEjY6/9AZE4laE8iFxVJANB8s31HyTsHH0eKvEXcTTZv88S2R5wsmzNkV2JR1W9OS8xbWKgvxEOnivoSzveYj6D/2vt+pio9BpL85tXpn++JzMuYI+mil5bWS5mWc+660coGCn4s/pf3lyKNoi3Bg/T3sD+iYisq31wUJC7aebvQFPfJE3icYN2izkMYxXhfzDPifbR87HRlfDuIJtJa+ED0uVWLWv48+XqopcbFA7kKtqUdxEjOxXOWylsyMHAYCcT1jTff+KqGaxOfT1maW/Ny0Tds73y2KNElw0VJVqDv/BcTDhHvJ89MjfXVnOElaVuL9sqbi73GCYjO+gmTg40Sp4uvXoxpFfTHG0FYaPWsvH0bNjBMM1b3jYs7pb8kFfB4MT1VGCGSiMhdPB/AQBOuSVIUXY3zaPAkkKbMVxqELZakXjxzSiQVMHiMRm2TMotmFfu28fTNmN7hjdoa0eS4rSTWpi6FaHKBf8pC0lsdYyKwkF8E0qPyFLZkMNYBo/+UpWaL3TN7UNERAarAblRHooR5VClnp5vxXDqnX/NHwMoT0weX9CgWQ9kIv5uioVigMzIoNX32RJ+2WgkzzIEX+CYopHA3zc60VNXT8rC6sj9fzq82xWeF5yQIHQ5ZsNVITeBxhdR7IFMaLkCM+hTTXKrObLc/VG5YrrCs5jJD8QGCJ1Po2ARyMhWyiO6srZW3samb6tk9/Z1d+HqqM/RhZ5vc4qfqnw0a95g1e2DSioJjPchOoRPCMpjFsGLm6byIxfR2rwgZTqU4TSbCyz+x9NPPuH8kYNCwjsRhVmLVL/+16LApvkmdu5rdgvKf7DiWLhhTuDeErs4lfT3Dz9SCJFUT+49X51Xwohggq+S/ns53y7HFgnb5KLZYcpTRIInnYwuM3ovp33aU+gkbXdl/XOyWk9ho0JhucmOsCH4Mf6ARboUPwftLnkhlBepSieooI0fSdzq63oveV7WnMTRK+HIpqFKeZNj5AA+W3QICr40FH7wqukYhQfse97s2FQ8b0qxOvdPvamruaCIKG7jak5e92dV+uaXRo5zb+Z+lghc9UdISDNyzz39cNDs9d7ByVApMKmtlK4pHvo1qB4XG5myGSu2vrpNyQzZBga2wbXUqAqePgRVvNbqyJMjRGwR7VLNX9/WSGie2ONCGh9KHWXkwYS7uLDpHEs0Wjw6J6fTP27BjKX78cQG5wYJYmFrEx4+PVP14Y73HUpJzO0hEmkbif2M/O5SAsctIiO5DuGfWa6ZtCqR88voCxSN4tCTrvzdMPxL+/0f4IKQ9LG7wPlN3i62nEaOskr14+K9yM+/84EZd2fn5Xn+PLEmlkMr3yxLW6s5/65LPvuXW3+yUWfiX9nBHtgghBnvt3HO7IRnMJUOaBicCLwflt2ibkdiqh1eL3m3zJMybDG60Pqzr8FGc9bWuv4uu5ZB2cfNBmKzEGW2nVvUFPqa8GzGzLaCpagRJPyZp0tYMH0EsfiobM469/NSWa6aMY2TVRglrjKSsHtT1GNrqMgM1SS6xLRZw5xmuVhEDBjszBHw5f8SPW9RGUdRdbihe2l2+4Vesaw9lutUBATvnG0/cCGBQX5knBLGO0OES32XpHKA33+Sahd/9J6DECeHmPZVh+d6glJx+Gj1ABWbAgZmn0BgY3p6hpj8vE2g3BDtrZz/Ygi87kZpuYZEYyWNvsAd6lL28WxQ+NmvrAqvMEvg490j9CkWvy+5EGTWk9ZaeAsJL0pLAwB+rnSK8QWSSE7PSvZCvpPSW/liGTavzysxKVFFTqQ6FpRNZCDFLvoFJoe9T3v79auHSXu43LL5OLE3gn6KszhndsLdlM9Qv0xnjDDM0EfvSjRLIu7n0dOahEgNZclQT37isjRyWek9BD/bmj/hIxMxusD/Bl9bcry5mtIMMk83fWrQChKf+Ubq8CATxLm/Ljiw4pryBbfbIMFO55xv84LvyGJEDTB8DIwi+2Y5ntOY4Uw+3xaap8r0xQVVmfvPOlbzN0IzRDVDp37lq/eS4K2fcIRu1A0uyK6G8YSOYcU8yDPtCYznVd6t39ZlKuudFQ6F+a3qGDIaeyqDZ6WKpvbZERCSQOvtl2Q1WvHT6l2VSLna66slAHDrH+Hr+Wy8+95XsBLbCkk34FmhNpH9TVnQZxqK8aJ0KphHvtqUDVrrH0vDlPQ4NqRQSLIFMsSIWGpYbOrJnEwyppYe5ZmLfhjhoiND/rycDx5UcREC+quRiucDndE9YbTMs01SVSlHch9atffPd23brt/KkCqsfLaTHvgUiygxKa5uPtKUriiIDGKvzAuP8Cd2DodBI3xFoG89ha6Kpil7ulnqYW2KVQ+QLidgO6dVUyuhQN6qdVUdz7QSnDNBpbrdZxauWQBI7ZZokwE4BGtxv97PikgY0vkDPMVZDB8KXgx+Yt+WWZE6in4R1Dx1lPAOXhOBxN/mfJrt9TGb/Jpl1yp4rmzTq8qbZ8qb62ccHWPFyM9yUmTFyJxvjMCm938J7T8hrmpeXTyaPOPoLVYPK2Nhl1gcHu5LiRkCsd8fxzPwWpGj5OWYvGm+5sJF2rddCD/38a5eN51YvUF0BEi/5LMix/yjhk9xDuvr+68lUwAv9BTHX+gAeJs49gsw96qFpZmlw9R/ec380zE17a6Z74tS9cQMV704Jj/ShmuArYz6fRm95eIElyys3Ut0zapj902j+z77k4T1kZgAK8nZDuS9A3Uabayv5VKBtZOFGB+N5SNLjSc38pDD4X6/FWFKh+WT5fS5f6be62CDDd5J5eMF/t/d6EKblNJwafcvzBxkPp+ZNgn+U7RTdXfsbwK9zwiKVXwicbMYu0ZIOHnBdLiUW7ar2irBY6RvL/TI3QVIUmWD/L2QmwyigHFH8q3vSppnbPzhIzgTVgbb04TVv8PCvKFKCm4/fsKGDBfQtFI36UOBFu/GJbed97KgvoK/3gKKMOXaAMwF0gjzl9Ve41+gA98I1j2deesGU5QmyfZzy79t4/RBO9c+7OQlbAgb3qFL5yCfot2hKqG5l+F7Kg0iPQre+rnUMZrARhkNwY4au9E29s+ZRQlqR/kHmoKEfSVpy8bZjp7n4WJCv+HNq8FXCDp8vm20lC2f2/RVZxkDYp36Ernyj0jQDd2b6KXNe+SfuM935Wxwlonm/3XWuZhkxYegg9pd5YlOB42m9q/li7FOWzbAIS0pIbDyQ+tZkaAui+w5bUsEBtphkD11NTdySv65Fm6ztDjiduVuFMvaMUCvcqE6DBQ+3obPIQ3MxDNNIy0mCRc4HLHYTjVcgVlOxrp9EBFwRHsc4P+ufaqWPhF+K9bjbmpQB7obj/2Xqd4ykdAuq6uViM00D4gJZ9HdWOqy1Eh202tzlu7RDqf2hWqkDGZ++CMz83UzSe70GhZ04W9hvZtrl20s2vEeQ9tTPvPTGNKFzW8F1vIIDSWTKlsrfz8IVGdB34Ba4tW3YKP0yp7BEfdGzLU97TKmusIqxezVMT26XBpSkFvfHVfWzEXWN/TZGquujs31eveU/OFBhmzzrfkZXrHnZtXE12tfsLq2bi01hyfaE9Pntegf4VS3gBuKzZKbJ5cJMv3gfu5fDCvpFhyP0msnXw7WuXj1DmYlbb5pDHiGySRzUpOU7T9ee5YxCM6AN7pSFu64x2lD55vJiuDwAvkWh+D8dlR7cMOGbxweqtOE12R+8who6KEjC094e4S5RR+5N4jQqf12PA4466Gxt+WEu+F/eM3+64v86Ye8vLeAZUXq5cF4qZM1OZTUly79oevWFP1kzN+IS/kCkzlHGD3KT4DToe41TlA3+ZFX/SBVYls291rrSdFJyv4lXuJQkXY2wex1/Sm19w1ZhrN4m3t0gvP02qAiZrlQGvpXrBNowZzvYRYSs3vxWEn2oMdK99x0X7VkKMmUCMf4qnznZEBy6dHkz1Ag3dy/4LGu2h9aRIhRPvV9d7awPFbDfcf8OwN54DIAwi154Jr7mWwLAw5lQm1fx7qagC3H3BpfOxI+LPy7+++JwS5fOEbCSWU5WMck5Ifvbv2p609wnyHJXmKj2MGLaP2BMEGyGQmbSIUnyMzjFGdesPbTQxvpZTtMcx9uUMSJBpOY4zfdLG4gtd1tibLgRQtVJ/2JVV2xY/TidO9P/N0baaneQJa+MC8EqG4Sg+i/7/PL7FS9zSSdQjEn3IMMdDg6R75aDeaN2C297XPDSSiva79Jpo+60CcGBqF/21cWm+ZbBzLJ8puYex809bpgy5SBBpSrNQ6O5hz26DkeCGAbXVbb1Y6fqUim74yaVz1yNGoMgWQLlYal3xITbXaa6tKVMKkYPZNKk0a+jmxTRk3SIcptVRp35u16GaIrssCcWX25ljQcyGkFZEnRbvv5u+ykgLz2Yi2bmyvlS3zSmN8be5Zj7HVIYExsIoD51t/cV3Mb0J2IyErdLxQDJMJiZixi2RYLYrP7hzyvDPjTPRLWb+8N0GhQj8kKYZEnOlgCoXhM+PMsAiMQrzvsta6808yhepfJwGvg22Msqeg8DIkXr+PaivOJro/s6A97dAUoFBBg37iDsDSlJ+7rtmKP8XnVFeoJAzjeo98YwwbDjSs8x9S35mEk0gp8Q3Tgqrft5dEG6uoqBRJiRPMjhA8egKI1LiQKfMUo4W1zhyAjNCVFG2pQ4384/Uzq4PiBu4mVx5LCihG7bmFvL3dM7ay7Y+6FXsY2BrhpRUYTUIWO0HsXw5kEfwkw9WL3w6x7FRqvKxxu86WSBgNM3UuGj5FYr1LciEn76jn7gQu3T/vlawTUHO4tI8hnw8SyTu1EBA6wj79LhJWNoZqu9CyxNFHkjg3mIahdyYUIx6sDM7aR25nPMs1CC6bOFIUq2tC4WY89Oyo5Sj25wD2AYWmaDQyPqIcxgDky/R40CScIbmLnIsoEUTBO15gNbdACJ4RUf08fHxf8tiy817CaKkLIiyGxRjfAC8/7iZW3HwcVOoGoelVy7Sf73fcalf9tn6HJogi+xdeWuD9uSbbLnDG2KLbdJeX2j5tHdazez7pNlrND0/4Kj5Dl/2fPJ+YnJtsufdRT8B33KYHLJn4kfIhBv/SE8uR4fYLdxBPYBNn8wPy77r1/WhyTo3jgp59HgwmDHcZIc3ohOQI1OAd/XuCgCyU6se3URbwiq7xhqwdMG7yehas4z9C0TyADBm6dR5LSeKtxLlnIiz5e2xvNvtdw73ynpwnkv65KjfDOXLrVKSQtlJSeFPNC99zIruZroRTj/8iXApXPdgiOtP6wr5P14+g6fx+F5ulcTglUjsK9BGMW4AzDbffVd3XldmF9d1lbSHyoxS8CI3EpITtKpYJu6xrYqrDfUV9KtEIzcFkuP+fVNBmqruXFkPaTF4OG+jR9kcisi7LaBgzHQxT3Nzf36noxDw38+ujqZBmsTW8TC6kXXSoK9y750z04X0Unf9SU2VDR6W5sRJHXqwP3+gAiIQB7VhGL2xtnwZNH436JuUO6DgXlRQSi8vd3fqgUy3NOdoA+4SomBxqf/brry2CaI3yzJIcqsesI3tWT0mWffkQxQH1nfgWqVDHtJEQGl1cd7oYS9PVXC0I4w/wC/Mrcy3t2ESCOMz5LtRHQX2GqiPgix6vzNfhuqx6Z9wACkPdzST/FkkzVK7B0Ejgho8JbOqjI9e45BgeSxorPSWalY8dpDiunlSEgJguAPgIj1AYjPFpJ2S5+BSlrV5WehpZ2GB7vbHBJEMGjpHlCgudH2aLwb32+zp1F5CN1j00H7jWUhTY25GyNn/V/ytcg2ZR15b2yfGxQLAqyfAigVKUhOKDEs1nuDT7UX1skqS4DaHdFogUeKOqfdyK1D/jtJCTWVDlHmYi9FiQi5CdzV0kYfSaXE1CgK6HAuqsqtLYxhxOBUK86W7S4fIUvraM2m370HodsYGHF0NSly7FoeU7bNczLdrsTKB+ZexxF0mkbABvKlzpkMCcN1q7j1TqKA2W9oReJI1cWuG5vPqxLmixKDuqSng+rmpz+nVgjAeGaLQfb7DmkkN2b7of+T8RZQ6IaenR7tkfBocVVYfs0ZbtUj8XtiXRObbuYda61+oLuhrw002cRUuT+tyuaq8b8NShP8hLBJU/rj3VSK7rE2z8UnUzxb69aGAN4mWpC35LzXigEkTgw0KKvWpJJc/daAkt+8GpuRjfB4QhZWVWoM5Bk5XXxVdbYtIqLzzXtJme2uAhigrsztdmga3a2NSdIFLtYe2Zhpa/23FrWt2uAeiQZNc4MBfvZ+7w8N1kR+xOKLOQvuFgQQJ7tGBALEIgHViji1z+jMUPUHvXSO8ejroZZJcOFmBIH0D8SISTTTymw49gaF5M2MyzSdkcSlfbeN/Det7lCXer9rxtdR7/EpdPsr+G1pMieGXzcnfpP1fl0qoOPjsv/nl/VHEABZOZD5IQhrxuuR9OPt+Y+EHwk/En4k/Ej4kfAj4X8t4TkkAfD2O48LZDxk/s1puxVvznlZ6Ob13n4e8D/9wHBxaM90Q6vYkFCQSqgZHnummcWFgN6UChvqlRBNopKdchpXI+zD6ek9Vsxd0AzJJy+w1TgV7sn8OvOrslcjmlez+5KnjOYny3nC+cH2ckz9XJp62hL3egJjpzyBDByreyKJurIMrfsoZXjI+4rGKEEB4a7Qu2RLnftFBfLu4HJompIc/5mLwDukJMku2qS9i9EDolaFKZtNKM3J7VZJhnp6N81cjdvVKWYcwOXmUkPcDPc0w5Szi7bn2/VaQmsxfFusDOKmpwd2MsoJhNDmxybjQqVDTxCHe1ctUAzPh+2P0gKKx9dVkn0gg/sZawPM9HQP1C7EjqYrhIqfZhvHP9NrQTl3zsY7w5qW6WD/zSeaXAsRgIffTpYcA1QauSzNXYjvnA/zuivkpOid2+bSOXsMIN+uM8zm6eH2nPIWvBG8MUU9O5z5KN8pCYlt6uVk2dAYuhfeJU64+bnTqzx034w08Bzggslm7YFpELt+4YMb3Tc0pmR6XGMYw3afEkVQgTGK8QEFn3yjIkfVXe1Es7/aywkLh9QIowNk5nfcDYduhSpWXOoyJ/bijUuFetPfEmpvrRGtNwLfR7968bBjZ4rFZZ+JPRk//jMCdmU2RjLYiDHL8DGwEdLu9yblyepLwq/rW8sbj8Ls2jMsVb2Oidt9GlKskcKYInpWwtQWgtqLTRLIkqd+QykqsxARqr7Y3gBOvyr+ZwO7C+R9yx9U60MlroTuOD2tywa6XZl6fmFvq2/a3DfDZ4t86OzXUyCP+M56nGa+oQjJn/QMmqCcKy2MEKJVmdIayYixEvFFc0V6Qk1T3+TxfH/10eJLbVxugXxqn0TEBBIzv9DjwN6DHnmyhAT2CzQgFh3hL/8h4smmXXJ1jgo83Pprq7Jw9V2sRBpE51aRb4xiBeonvOOqfth+KsChNjS7AQFFTbZE6tymSjN9LoXQKGXeXJfdwN227PsAj81QxEkiByWJsU2lCM5IycBLhslPjSPHnkd4hFuhxA9zDUxhRkV8M9e8o/jbJ7eiLkODnhxtwqNMn7LkaQNHooXcZsQNCnIcjWJYRU6oTyS9keEuymcFwoYA2WdTJdMjvSDS4eEJlHmDIkKo0DvRC3Pp7KLNNbdvplUNpkzh/denjClP83I4MqEazzM9SMS9adUYERO3z+ACK9O7HWY+IyY2BsfxykW21aEhZEeG8AZkrkESMfPZL6PVKCIi/1Ts9hEKFlvCrQzlVfgwpJi1svoe+Shde94Vj5RZT7pjhCFs5W6ItynkDEoysF/n91YxVU6/dKVQzmYZQO12zAV0BJ/s3Lyna3IoRB+qSrG2bnRrs0FLyRyueK5zP8gY2HQrIiBWeOH3ca0mNZZyj5dVKmk9SAefPhRoEliy2Vau+alU/3O5pnh8xBqxioiM9Nr0lVzzeFSz3ucEif5LoHFDvtAaJfjGTDo0MsPgjCVU8szsp7cNy9NG6WN17VNYIa1z8AJ8StbdxhX0oxmrdE++v8ixXF88BniiErWScv8x8gueFe8IjCl2xexApVF6F/C3n0bFC1CAjDCe6jsXmMojLGVnbpAZu2mOPkW7h2q6s8MuBOc/dSNCZXNDWl0fCh/R+mymOZFfBJdpMpgJCuo8OUPzGXXv2Rs3+zMT+KcKe9nVMLH3wAEVSeU7pkH4/didaAnMNFZGx8GNpZp0vC3jZ5Qddk6h/BEdUg5wX9d4RQo53kMfAzNBnPR6OKY2sKERfT+sc55VLVJ+rs3alMs7fAB+y371yHDr86JafXnCKzUDjfC5273BkWlF9dqUJOd1GF/2Zrnei2vEcoYNZpmtU/Q3ZWRCq9QvMELDl+2OgKOCxoNoydeMS1O2po3atHWNd84TmXGNnVWO7eAuOZ+G0pqiZN10l+8PX0o3OJdQUtMUGpDfRr+HBPXuOi/YWFL3fG2zW47DlLmKPxjq0jztRjW1s0KuyxY8ti9todFQrug6Gq+A93Vp0U/VlYqhMyjXIunsYB5xPA505CjOm4lYCPATqZcOU71XX942PkJ58stp+MMHUrHqFtKUFs+iU93dbzN5EAbDVTEeaKOwynGYRm0A/hCF8TvtonAU0CKk3O+r/JNq4xqJUroglN+vupeytQq3SWutbEOLfPjTqRt9/TvVV4/y4mq8rcgqh6/0MhO8CN2bP4kXIPwe2voDejZ4oSKcMYLpa5Q5yNdZllJWzwZfP7RIkyHe7/K8oFvm2Nu/vwMKSkl7HAVJyYyQb+vYBFWFPqKosSZjmH3t/cqJ/ZGMf3SpmZ46bZZPdLOUYWrib5ZS1+WnhAV/XX0yUFK9tHXH16GXj45bbEiDbtoBBCCZVqFjnxdEXn8ahWdVbgy3YPAc5MfKZzXh6kdt9tyTcP4I6iYTkZuOnrv/qRRiTE0u5+2TdM+23L/Cnu4/0dAR0p0yOZxJJlrQTl3H/7ZM9wpHfyl2smXUJrmr24YktbmJkpj+XQIvwvkOeFT0Hv/acIwUcm3cglhs9GeVpoQa3oq1kLLESMpvbfLZqxn7wL2Z076AOp5PW7fEwR+gzQDpybjAhvll5YYmw5lGOU4pqtd00/kft+ti6kEeX5nidN4ZRlW7nItNQrb2Yy1U3VPMBR/aOjUyj8HEZH5ziJL6s76DX+BRyKn9ViZl4273nlYFMRjNrcFjZ8tiGG3XdZu+R3wTVEpwTvipM5hQO7kvhnFM0tJ/DNo1OYDwEdacGHtpq6uMadPSOJxqzB8n96expqk2WAumFefS0JNGI8lXj2ezeg+Xwp8o1uotYMA936iQBOudOH5ljqkZNMwh2UiPGfsdzyVGPrPNYtoVzmsSolYRa3FUq2LX/VbZ6JSW21pPzsZgJUaEsbkjJawr8nq/Ap/Lf/VPbtSmqDpvW6v13IWU8hkF4H5y+rJN8p9j+PmX+CrWTHtcigVcxedVpQyfSRlG77i80WC/MiVGEyVgwdvSFcGrVOs2QMInwKhI3IabiQEhtAWkRnRfAWuIzxOqckOyLR2Ksy1Npr7xO9WjeVSsIQO7YAAXZ0tuQQgrfGxmR7Q2Q4dPyPM2X5JKUC/3VYgRBV2xcbNYJ4ZbFD4l1bTJX5eTpa/ZZuTgLGfgDQUb7WcutvtV0K+yLcWdvDlqcz5jzvh403Rd05oO8S2matw9paCiJS+IJVF8cinC6hjANCG/oPUYUDVPtmsPfmbbXmVX2NFF0tBEBg5X3W/tT9D3nHAMoS/JwpMI5h/5qGbHMWsFMn1PLtBPUD7pMpDiRSCRixxmgZlg5Bpd5gJNmT2VPasLU5eTZ6Z6mt5kQTBy+Ny4xgRJmJkEz+LiUvhxcRPqX2o17ttnTHc3bTnORwX+UYAbcNTipSLC14yklHorEOu1MvoBxE0SKeSUASafZSU6/BXUpASED0theQHN8VrDgM8Spnei3MD0TJObXnL4vFLbikI0vCZ7x59uBB/q2KdMqRDBVwhwzTnp1aO/7PxLC0LFBr3MOl8CoKHIbezAAoC3TAhIL0ppiYbTxEJPC+cYPLa4FKfZrhnRyn4Pd8Dx0jteMek4JuekRtq00bVqBD7DP8xVit9xpLoFQlIpKSuernDpXKd7fYoGnn8zlBMNefUXTqX0V87XGM36IoMkcZoJTcNsgbZbvr3jgYv1zpHbGEgVQVcej+idyDSOVJsTZ9fqHM4xWVFDbmROD9Y6lx1VP8XJIR3rXhhn3UJZYasuMUW260YjIHrf/PzhCnOi8zCqahR+NMBECk/oo2ap9V7sTaXIlxT9WvmMnvuPyEBjT266qAiBHLXnbcM9pHjSQaCmztx/1xAenp/W9LPp5Ln1mrGQ6ySOD89MMJ8FcdTicTP/M82ETWxKJze96Qn98T9vIQxny+MqdSyGgB+weETWzJDh2D+/gP/GTLzfb6Zcqfd90pJI35S6BcrC/nkh2wkfRtGf5fNYiSjprxWYnKlVepeG+pvtJ+j5PpDb6hclKXGJjtUxUw4rpl9QjEdh8y3Y8VXntMU813L0AE52IC42W6mLAtqeC6GmenqZsr/Wa2IVSseAXQygJQlz4R+4P1a8bIa6dPLNShpv5KKX9+sftofDprQxLBvuVY6ZnAuocl6ud0KolfdRn1Ammrs/N4urT8rAX1i159CkfcKVZSe6oC6wigQkv6HV3uxB+3VGkzYXhWC1RlL7IgX9UOYyvRMtAu/5Z8e+/kJ76hgodrYw4X7eOJK79dPv15p9pXvKoPf2M0+9S0ULBzG9b1L/N4a/9/Ro1u9vW/X0DLrFT3cF6uLlXHXo+x//B1BLAwQUAAIACAAYV2FNO30nsUwAAABqAAAAGwAAAHVuaXZlcnNhbC91bml2ZXJzYWwucG5nLnhtbLOxr8jNUShLLSrOzM+zVTLUM1Cyt+PlsikoSi3LTC1XqACKAQUhQEmh0lbJxAjBLc9MKcmwVbIws0CIZaRmpmeU2CqZmSL06QONBABQSwECAAAUAAIACAAZWlJNNmFYAkcDAADhCQAAFAAAAAAAAAABAAAAAAAAAAAAdW5pdmVyc2FsL3BsYXllci54bWxQSwECAAAUAAIACAAXV2FNRYGYuDgFAADxEwAAHQAAAAAAAAABAAAAAAB5AwAAdW5pdmVyc2FsL2NvbW1vbl9tZXNzYWdlcy5sbmdQSwECAAAUAAIACAAXV2FNFR5gG6MAAAB/AQAALgAAAAAAAAABAAAAAADsCAAAdW5pdmVyc2FsL3BsYXliYWNrX2FuZF9uYXZpZ2F0aW9uX3NldHRpbmdzLnhtbFBLAQIAABQAAgAIABdXYU1c5VrgFAUAAGwbAAAnAAAAAAAAAAEAAAAAANsJAAB1bml2ZXJzYWwvZmxhc2hfcHVibGlzaGluZ19zZXR0aW5ncy54bWxQSwECAAAUAAIACAAXV2FNoVYqCGIDAACoDAAAIQAAAAAAAAABAAAAAAA0DwAAdW5pdmVyc2FsL2ZsYXNoX3NraW5fc2V0dGluZ3MueG1sUEsBAgAAFAACAAgAF1dhTcYQXW0NBQAA9hoAACYAAAAAAAAAAQAAAAAA1RIAAHVuaXZlcnNhbC9odG1sX3B1Ymxpc2hpbmdfc2V0dGluZ3MueG1sUEsBAgAAFAACAAgAF1dhTdjJx3mZAQAAWgYAAB8AAAAAAAAAAQAAAAAAJhgAAHVuaXZlcnNhbC9odG1sX3NraW5fc2V0dGluZ3MuanNQSwECAAAUAAIACAAYV2FN2r0bkfwrAAAERwAAFwAAAAAAAAAAAAAAAAD8GQAAdW5pdmVyc2FsL3VuaXZlcnNhbC5wbmdQSwECAAAUAAIACAAYV2FNO30nsUwAAABqAAAAGwAAAAAAAAABAAAAAAAtRgAAdW5pdmVyc2FsL3VuaXZlcnNhbC5wbmcueG1sUEsFBgAAAAAJAAkAvAIAALJGAAAAAA=="/>
  <p:tag name="ISPRING_CURRENT_PLAYER_ID" val="universal"/>
  <p:tag name="ISPRING_FIRST_PUBLISH" val="1"/>
  <p:tag name="ISPRING_PROJECT_VERSION" val="9"/>
  <p:tag name="ISPRING_PROJECT_FOLDER_UPDATED" val="1"/>
  <p:tag name="ISPRING_RESOURCE_PATHS_HASH_PRESENTER" val="41ec233221b8b08967e3a471281e1d11880b2"/>
  <p:tag name="ISPRING_UUID" val="{245CCD03-B6B6-43D8-9C20-3AA7CCABF8F5}"/>
  <p:tag name="ISPRING_RESOURCE_FOLDER" val="F:\Drive C Vaio\html\courses\voice-overs\Train The Trainer\Completed - Train the Trainer\Train-the-Trainer-Demo\"/>
  <p:tag name="ISPRING_PRESENTATION_PATH" val="F:\Drive C Vaio\html\courses\voice-overs\Train The Trainer\Completed - Train the Trainer\Train-the-Trainer-Demo.pptx"/>
  <p:tag name="ISPRING_SCREEN_RECS_UPDATED" val="F:\Drive C Vaio\html\courses\voice-overs\Train The Trainer\Completed - Train the Trainer\Train-the-Trainer-Demo\"/>
  <p:tag name="ISPRING_PRESENTER_PHOTO_0" val="png|iVBORw0KGgoAAAANSUhEUgAAAL4AAADDCAYAAAFLz5sUAAAAAXNSR0IArs4c6QAAAARnQU1BAACx&#10;jwv8YQUAAAAJcEhZcwAAFxEAABcRAcom8z8AAP+lSURBVHhe7L0FWF7X1jXaNh7c3d01SNBAEjwJ&#10;SW7c3d3dG3d3lxN3d3cD4hAIEALBHQb0jrVfSNM2Paft6Tnf9//3rueZfd8S2Hvtseaac8y115rz&#10;uz/T9u7du48tg58zqn707zVebAXlp4rKIlSUZ+LUsYWYOb0tfpzWDuNHN0dlxVuIf6/69T/XZBcu&#10;QUVlKX4q+YBpE1ugdesG6D4gCk2buSCsmSM6d/BA9y6emD88+I/fiL94RnZhmZSXZWDG6CiM6NcY&#10;A3v4o1trFwQF2aJle3/4+NsgMNAWbUKsURJ/CIcO7f/nN+HFt3x9cQHNxuWDMX1YBB6dW4fK7CfI&#10;/3AZzy8sQUigGXwaO6JhgB38G9liZC9XJL47jdt3rldWXe637ZcXLwEqsrB4bDtkx54BiuJQWZKA&#10;yqL3KPl0E+e2j0dQlDc0zeTh5mWGyGAblOTcRWXp52/D9TPmP8vdW7uwekpbXvAuyvGOg5rKwU5F&#10;YcZ9pD3ZhBZRXrD3toZjAwt4+pihd+eGqCh5hbzME6CmFVVdWrq4+a8vLmTO5Pa4eXIekB8HIAmV&#10;lbwB0oGCGJR9OIMWHGxrdzN4BDnC0cMYLSLs8fHdPpQW38L7+CsVVZf/du8rK0oxcnAEUp4fQHHG&#10;Xd7kKVD6EoUJF5D2YAsK3h5B22hbmNgawtjeEBZO+vD2tsL0CSEoK3wIlMRgz549zaUb/PriQkrL&#10;0tC5UwBy48/j2fGFeLB/EirynuLjo03YNrUdxgwKRWhEA+hb6EDDRAO6FuqwdzFCx/a2KC19BT7i&#10;z2Px2xsUIzs7Ds2buWE2Bzkn7gyenV+LysKXKEg6j+zX1JYDc9CqqRO0TLWgZaYFDVMVmNmqI6KF&#10;JVX7PSpRiAcP7lSK6b/41zeopHoW5b5B40hHjOgTgtK0e6gojENFWQIH+A7heokyfMLEbkEwsdaH&#10;ir4iVPTkYeqggyZRlijFa96gGBUVhRD45/36BkL/f6r4jLAIR7QItkYpB7WygGqKZBQlXUfJu4so&#10;T7mKoz/2gJ2NIVS15aGoXhd6VprwamyOuJfH+bv5X26w57c3EE9RgA4dAuDqqo+iF/uQ/nAzcp/s&#10;QPaVxUi7sxLlD7fjypLucHUzgrKmHBTU60HNSBVWDXRw9doqXrxAdoNvj4GYZMWYO6cve+SGZZN7&#10;4P2t5bgzsztiNo5F+YM9eLx+HD7dWosQN30o8ga15X+Aopo8TBw1UUItKkUGUpMTZKr6m4tX5hOi&#10;HCyZ05kDqAYTDuITWtLMAytQeGEfUvYuQs6t9Ug8Pw/RvhaoUb8GatT9AXUVasPMRgWFWddRlHn3&#10;Zy36eh5UVuZhx8aJmDSsCVKf7CIEZpBTV0F9TRVc3DcfmZzBeXH7kPdmH/aMCIG2wne8eE3UrFcL&#10;9ZTqQs1YEWOGNsG7Z1vEbC6XbsAvFUI1UZ7Lqf4SOckXEOitDSNjeehb6qO2XC3UrFuDN6mD+Bt7&#10;kPt8O94eGIzYJeEY2cQBNWvXlN1ErgYsHE3QtSfnSBMdGf7V7dWLpxUoeU5j9gqVuY/h5WUAFZ16&#10;UNZW4B9/zx7WQG2lWrCy1sCx/i64PMIbl8Y0RL8AS+nicsryqK8uB3lqlE0D898aPP5gaHnOExRk&#10;3ETR+5NYOKaVpBXq+iqopVCDWiIPPQsD6GvWxNMFrXBuqCcuDvVDGz8j1KrzA36oWQPfsyPfK32P&#10;bj06fNtki7tmJx3B+5uL4G5VH3VVaqKeSm3Iq9WDnGp96np9tPe3RfrzLdg/OggTQgzh423GG9Ti&#10;DQgTB1tTX/mX0Py6iZs83tgZO0f6IiTYBfK8iZyGAm8gB0Wlmlja3Q/Z7w4g/uYSuLnpwcbVDLUJ&#10;Ud36dfi0CsLAmVVd6vebuMmQdl6op6mA+nwCBQ0+DXu/Z9s4xO2cgII3++HnrQ99WwPUkRe9//6P&#10;++Svm/ijuqp1ULP+d1DRVcCAjs50NBuR/Hgn1PW+g5WTJQYMGVj5ly7+deNjW4qL/Fqq/vnvaf/4&#10;xz+6cb7EU05X/ejfb6KXxSXCKhYh/eNTLFncE/NmdcTE0ZG4fX2LhPtfehLxR19MB83u7Glt0aat&#10;M5qEO5EP+cKviQ06dfZBp04NScoeY/3i8ZUHDhywqPrzf96+vriQA3smY9GszujTyQuDe/qiWag1&#10;/IMc4NLAiP7Cg27THhN6N0RO0uF/rUm/vnhFZQ5mjAzB1sUD8TH2FIqSbyIt9iBWTGiNZlEe0DaR&#10;hyP9RYsIG2QlHJC83O/e5NcXr6woweYlw7GK1KUy7wlJVzwqSt+jOCcGn57vQ+sIOzj7W8Pd1xo+&#10;ghO1s0cROeyhncOwa9cularLytru3bt1v764dANiv3paR3yK2YWKopdfeFFZ4Stkk7oc3zQaTj6W&#10;pC068A6wIUdyRHHefbx9uRF3bx/7pS36LTQldDgZGNszAIVpl1BZnkBGl8yn+kTilYjyzIf4cHcT&#10;3HxtYNvAFI6eZnD3MkGvDi7035fIn27/EqpfX1zAc+TgCvTv6IfybLIIWtmK8pcoL36OZycWIu+1&#10;MIib4EdbZWBjAGNbXTi6G6F1C3uUFVwFip/gyOGDsht8q/fCWU+Z0hGRYS4oek1avqA3Mki4Kgtf&#10;IPbgTCya2BrtItxg62wkkS5tM5IuZwMEhliSl14m8XorQfq7N6ikd+vdO4i03BEzBgZg/fSudJ+H&#10;yElfoijlOlIf7cPO2QPh4GwILRMdqBopQcdCBR6+ZowRphNSMYaF4Owf893Ll7F0l7+8AfiPA/uH&#10;oFO7xij/dBllmY9QkhtLwhWL4rQ7/OMUVOS8RTDHQE1fHsp6CmR4KrD3NEGXnl68QaF0A2kcSsvI&#10;X351AxE2jRjWDM2ifVH++TY5P5laNslXYTyQfA2lSZdQ/PYU2jHS0aSLFMRL00SNJFgfzVo7cryy&#10;f77B+/dvf/MEQm5c38U4zBOH144hUd6DzJf7kH1/PdJuLEXZiz1IPjQDIyJsoU0zrqBWBxqGqtC1&#10;1EFotD2VJIfaViS7wTcHmVJY+AYeAc6wczBFYdw2nBrVAg8YTr3ZMwWlZzeh4M4W3Fk/lD1XRV3F&#10;mlCix1MxVEFUaycy6wTCnCtucPV3BjkPt25vhauPOfRMdWHLQcx4uRefDqxB+b3TyD04F+m3VuP8&#10;wi5Q1JLHD3W+Rx3643rKdXDy+Hy8eb4X5QWxMi06duxY/Z8vXMQBSsfpvZORGXMQ25YOhJqhOpS0&#10;NKFHnAuf70HO013If7sfn24sR/9wd9SrJ+NEgjvVV6sLXwaFKa/24dg/fvw5wnn77qU0Dhw92pxY&#10;zB4YCCcHNSjo14W8hhw5UW3IqdSHvloNZMZuRf6D9Xi+vAUujPQnpakl3aAWiZmGkQas7A1gblH7&#10;lzNZ/A+K3tGYkaLnv8CQTm6wtNOGKZ16PZItiXSxh2r66ujvp4/zo/1xY3wADvd0ptOvoo3K9aBi&#10;oAo1jom2pdpvqYu4SUnuA+SmnkPSrZVo4GHBWarKHv5AB6/GIEMV9fk0u0ZE4uqoAJwf5o21fdwI&#10;naJEumrU+gHfyX2PWmo1f9n7r1tO4lmkvdmOSxv6Epp6sHM0lIjXD3Iyaq6qUwfPtgxEyu0lWNTS&#10;EnNHhMHUUg8/1OA41K6Busp1f//i1S3xzFScneKHQc2coa0vh1rKHDziL88b6Gr+gEeb+qAo8RQW&#10;T24GU0c91OXNa/LiAsZ/efHqJn7RylKDjE4eNQhRHcH7LbTRN9oYV5d1weeY3fy3etAid61ZW0aM&#10;//DFqxv/YO3OnTt/qskb1CJ7a9/CG+doyOKvLcPrB9uhQNatbarz5y/8rSYu8muhpexT9c//+fbr&#10;m9+4caXyffyzirzs18j8HIuUlOcVT57ekCjm17J//367qkv89xpvPEHc/PTpU1+ZsCKUlefRyiRi&#10;26ZxWDSnPXp1b4jWXbwR0doTYa1cEdnSGV16BGDQoBAMGxyOoQPDsG/XHJSXvMDbVzcqqh+q6jZ/&#10;byO3biou/nOHvxKG2z8hndyvG2ZMjEaffkEIaeWE4EhbNAqxRUN/K/gG2yOiZUNEtvLhzxzgF2iN&#10;Vm18EBLqgBbNnREVYopJ3dwwra87sp5tl/SSFDux6vZ/vfEi6b/XccFrKlCM8rIPmDO5JaYMDcX6&#10;+X2xblYvzBsRjZsHFuHxmVV4dmEpTm4ajrHdSGpJaMMjXeEXZAdjazV40qG7NjBBQLANgsmmu9HX&#10;pjzeiPwPR2nWY3H9xuW/FtmIIO53Ea8W8qaMzBdYOLYdlk1oi/2rRyDp2WGUZT9ERUEcSQmpZuFr&#10;ygsUk5HkJJ7GvWNzMLZ3MNo094ZvqDMsXfRhaqUJz4aWCGziBF+Gw51bWeDwlv6oIHErq/iIcqrm&#10;P/4hqVduVff+eRMdz839/O1Of5FSFBa8xqrpbbF+RmfcPzkXpR+ukzI95zx4KxFwUhuUlZE6lSSj&#10;NO8VSj/fRUH8Sby7vgoTB4YgLNILjj4WNMY6ZJzmcHI3hhfdvx9JevtWdli3vK9sBZUOdtParsj6&#10;uOtfm7x/iXq1UO93bpqMGUNCsW/FAOTFn0BZ+kN2XhCV91QtIR/4e8n8/xSg5DXKcp8gL/k2ct8e&#10;wuPj8xAV5SkthDr72cHEXgcNAuzh6mUGV/LCxsFWaMM5tGfDKBLV58j9dAJFeRdQVnz19x/ij3Ze&#10;LIFlZ8Zh4vBwjOodirf3dpLX3yWnJ6cUAURFCvniR1SWpco+K9KI4lu8fbgdl3dPxvX9k/H42Fy0&#10;a9EAHn7WMLLR4SgYSkvHNu4msHExQANvczRqbIO2LV2wc11PlOVdQ1nRHY7sQ8YEz377EPzByadP&#10;H1V+q8O/lp9+KsSE8R3Rv1djtGnmihtHFyDm4lK8ubASd/ZNxMtLi5DDWKKy5Dny0u8g8/kB8uQ1&#10;SL69CfvXDMfiCR3QI9KDnfNHUKgH9My1oS2JJgxttGForQUrO014eJkjJMQCfbs7Iz/rIkqLn5KK&#10;xqCiLA5lNL2/eIg/hn6xFI/k5r5Av35N0IFxeFCIG9bN7YfFo0KxalwnbJzcC6vHtMbV7ROlxeHK&#10;ordIe7gDnxjGHV85BJe2Tca+uQOwcEA0whs7wJZoC3eubqRNMqgODWMV6JirwchSHTYO2vBrRHPb&#10;1gbXLi/jaL6XyHolJ3VFecHPD3D48GFlesQ/9ABipSIrKxb9+jZGRDMXmj5XjOkXwUBqJ2IurMLb&#10;u7toba6j8NMjVBa/lnh14cdbKPjE0CWf6PHhy2ihKtKfohsjO18fawZcOtA01oYayaaKvgIptiI0&#10;zZRgYK0Mdz8LhDW3xfgJzWmNOKHLCSJNtwhphBWUHoK2/kpaWvI3Q5tfShGo6CjIfYeh9KRNIx3R&#10;sqUf50EIO/eA+inC/3fSMkBl4VveJInT5TVyUm8gL+UGA7kn/DnnSdErlKTfxcqJLRERZAUzWz2o&#10;MLBTZXikoiMPefU6HAV1aFuowpzhqm9TWqVuHiih6lSU0duz8794AP7nVW5e5jc6/FuRnFdFHpYu&#10;GYHoaNKE5l7wcNVGWfJVVGbcQXn6fZpKRvcpt1Ce+xjFqdeRcnMdUi+vQObd9Uh/vROfnmxE5uUl&#10;uL6iN3oHWsKZMYS6Zh0oa7LzavWgqFFfGg1NY3WYOhjDrqEhoto64+DR2bx/FjufL8V8X49Ax+vX&#10;r/2hCSweQKz0xzw/jYGDohDenHQg3BsNnbXx/vpafDw7B8m3luCnF0eQeW0l4neOwecD05F5Yg7e&#10;7ZqCW4v6Ye/gUNxbPQSvjs/CzkmtEORrCk1DZdkDqNaVYhwlhnoqBirQNNeCqasGmrawReL7Y+x8&#10;Gs1yDi3hVyMgmvjyrQ7/UvjUleIPC1BU9BLTJrWjjtrD0M4Ats4WaNbEnrRhPc32XmS/PYjXq2bh&#10;p+S7HA2aP1qjrOvbkbh2CrLOrET+vS1Ivr4S99YNQfOGZlA1UGTQVbdqVfwH1GOAVo9Bgjw5u565&#10;IvlVI+R/voni/GekGPQvZRk4fvyY4Ev2//QBJJWpLANnD0pLP+GnyveYMKoVnj3awdj0AOZN7wpD&#10;EwWaPiMoqjNoY+Snp10Tdw8sZoy7DR93z0TSjtn4uHcR8q9tQ869jUi7vxZpt1bgxe5xWNEvAMGk&#10;E2Ih/Ic6NSSRQtT6NaUoR44jomsiDy9vXdw4uwCx99bgCkcT+bd+Rr+6feshKum0Kks/ouRzDI5t&#10;HYM9i/ugb0dXnNo2Foc3j4eNdQ04uFpCSUeZQaES6jCyrCVHfdZSgBElM+4UypPPoSTlAgr5mR1/&#10;lOHWNjzfOQK7h/tiMO38yG6hqCPHTtdi5796gLqKdaDAa6joy8PezQyNm1hjUP+miI879NvOVzfx&#10;D7KJmkOeHk8K8IYPQCl+w0n5CLGXViAszBYOTtowMFFix+tBWVcJtRVqMGwT8bcsuKynSF1mEKqm&#10;pQY/FxMs7d0EFyY3xo1pTXBnZgjuzmqM2zMZWg9tiH4+lvi+vvg72QKB+JSuI8dYX6UOFPUUoc6H&#10;sLBXQ+tO3lLnqTquVV3+bRO/UEb+gaJnKC98Sg7zCKXZd1GcfgUX90+Hm6Ma1UYFZo5GdDyyFy51&#10;FIgabyhUqAY/f6Aeq2irQENPFQ1cDDEr2hUnB7jj3NAGODvYHZeGe+PiAE8c7O6KXkHmUFGri1r1&#10;2HmxhFKfI6hBcLSVocCRVTagGCmjrsavVjv+WRO/GPf4fEXp51t0SpeRkXAAac834cXZaWjeSBfy&#10;yj9IE8zUWg91lGpIUk9FrN3Up/ooQUNfnWZQC/U16kBf8XucmtUcqWdm4fGKbrg1KQzXxjTBtXER&#10;mEHW2djLCDqGqqhVp6a0wCFe/EhzgaNSm6qlyIews9P+453/uok/yozdjg93l+Ll0dHYRPQGRVnC&#10;yV4TdvZ60DZW5E2+4wPUpNrUkdSorlKdL2+nlLXqY37vSCQemYzc+AMoTDyKJ8cm48SCzugd5Y7G&#10;pNMePvZQVK6P2nWpQrU4CrXZ8To/QIF/r6YnJ3WcAb58VZf+WhMXObRlYeWpKb7YPcoPY1p7QJ4d&#10;V+awyqnQYqhxwmkryRZg1OWhrqeOC2d2YP741pgSbIjLS9oh/+0BlMefwtYF/aGrVRtqxhpwC3SC&#10;Fh1Wnfq1pPd6YhTqKdSFpb3ZX0P8XzUioSQuvGTZ4kqxaqeoXptqUxs1lb4n8lQlRT6QRl00cNLH&#10;7g1Dkfn+OMa0ssSTA+OR/+YINi/uDQNLJeqzHLTMNWBN/1FboZb0MrJRcCMpsOcEXV11u/984w1D&#10;xU2F7N69+6f6tBqGnBfTxrfHg4vLMHNMKCb28sTW2R1wcMNwzCX/MbWqh6kzpny9xLK96nL/O5p4&#10;T8NOLaHcoJQQ0aeUjfzuXfUr/3saOzabHatGUixU/fTyxaOKT6lxFQV5r5GZ9aLi3dsHFafPHP/1&#10;otbDqkv891t1Jy5fvkQCKIIcOr7ybPKTj7hxeTP27JqM2bM6YM6M9lhBnZ85uSXGj26GlUuHICPt&#10;DuLf3P6yiHXgwAHTqsv+Z1v1Db+mGSWluSgnsfr44QaWzuuKGRPaoG0HN7Tq6ofw1m6IiHZBs1au&#10;GDmyGQb0a4whA0IwbkQrpKXeREnhc8nKCKm6xd/fePGj4gYlpeTfX3VcUA0Uf8S9O5skdIcPCUH3&#10;Hr4Mwq0R1cob3fqE8tMTDfn/gU1t0bKNBzp18kTXzn7o2NET+7aNx/ZlfTF/cMP/zENUX/TrTgsR&#10;C0wVyMazB4cxc0IzzJreCa07eyIoyhpNIuzR0N9Cei8aHO6K8JZeDNidGdPaIDySoxHlglbRDdCy&#10;mT1GdHHBlO4umDPYB89vH5DUqerW/14TF0pMfPfN0LKygnFERTwmjQzBnEnRmDo6Gj3bN0DvTj4Y&#10;1rsRerZxQ5soGzQONENAIzuER3ugYYA1HBm0h0Y2gE9DSwY+jogKt0PfVs5YMKoxCt8dxqfUE9Io&#10;iFdRVd348+1baIuVN1nHKQxi1q8agWmi8+NbYeWMrlg8ph12LhyKx6fX4Om5Zbi0fyrWTGmDLpGu&#10;aMQAJbyFB1wamMLWUQ/hUQ3h5WuOQNLhCDLZ+WOaIuv1PqQnneQ9Plar0Z83sd/u+M9SWZmPwqxH&#10;WDS9LWYMD5dowcV98/Dy1i7kJV5HRcZD5CddQW7CecTf3YR7R35Ev7YeiOJDNA1vADPyJUt7HXg2&#10;tEAjRmuNGlmiS7QVbp2cjs9JR3mPFJRX/s7Gyn/WxB+kZ6T+01WIgqJU7Fw2EgvGtMLqaZ3w4Nwq&#10;lDAsrMiPQXnBC1QUvQEKX6EyPw75H68h5fFObJvbHe0inBjoN4QL1cfAQg2unlSpIAc+hDkiw0wx&#10;oqcd3j3fQnVMpE5+IkiyEajq2j9v/MUE6to/R50qU5AZgxWTO2De8Gg8OrkUpVVrOmCnq3dOVBQn&#10;MlZ4jeLMB8h/dxrPzi3F+L4BCIt0h3uQHWw8jGFqS7JGtunla4EmfKAerdywZkEnlJW8Q5kIT8sS&#10;EPdo6R97APFL3+pwtTDcR+VPOdi1cQwWjI7AjoW9UJR4BhU5j6XtrdJ6T1kyUJ5K25/MB3jPQOeZ&#10;tC0zM2Y3ru6dghZhTmgQZE/0baBvoSqt/ftxQvtwTrSIckLXdtYE5zE7n4C8zFtIT96GAwck/d9V&#10;1c3ftn/VcUlQhp+QhqWzu2HllNY4v308ipLPoyT7KTv9juZT7AtN4XCLvbwfGWImoiQvBvkpN5Cf&#10;cAhvry1FJ5rIxs294MROiw0aPgFOcKL6uHIkvH300TLSARtXDSIYb/Ax6Qyy0g+gtODi76NPjtLo&#10;j3W+HMUFCZg7oS2mDWiCpIebUJJ6XdJv2RK5WOeXLZOLVeeKMqpOQSyKPj1A3ofzSH2wHlOGtURY&#10;Sz/YelgwzNSDnTutj6shnNyN4OFljFbNHDGkh48Uor56ugtFuQzyCy8jOenit33AH+o4pbK8ADcv&#10;b8WUIWGYMSKMFuU0ynIeyiYnJ1lFuWwjj1gelzY5V4gl89dA9hOUfbyKotf7sXPlSDotX7j42sHO&#10;w4oPYAAHD3M4NDCEi6cJmjaxQYeWTnjzdDN2buyDsuIblJtUyXvfRv+Pdr6iMhuLfuyDMf1CMLF/&#10;Y6J5ERWFT6TVh0oiXgl2vJxqI9b4K2gtOHHzaG3un1mES7sn4/HxGVgzqzeat/aDo6cVTOz0oWOl&#10;Cesq9O2cDeAfZIuQUBuM6OONTwl7qDK3UV58n2r0BC9jrwj0X1V1+0+gLpZMyjMxbmRL9O8aiN5t&#10;GqA87RKtyV0Upd2XbUAqjiNCYivVS5R9voO0Bzvx9tIKfH6+C4UJR5AfdxjHt41j5/1h62ImbUwy&#10;sNGDubMxHLysYeWoDRd3YwSTC3WINkf8y2285l3pxUR5yVOUFsX8Ev0/3Hl61IR3dzBscBjacdL1&#10;79wIsZeW4/WlVXh6fDZu75uI93fW4afCB0BJLHLiz+GzWAK8tgaPTi/B5vn9MaJjILq18CPL9IW5&#10;vSH0rPSgZaYJfRst6eWErasRbBz0EBhkg9YtrHBg1wiUFNyn6XwmvZwoK/7TnRfrmaLzOTh/dj36&#10;9m2Mdhz2gT1CUZZwQkL37OrhlIF4dmIWilMu0Na/RWHSRbw6OQ9P9k7Dj0ND0a9DAwR56iMk2BE+&#10;gTZE2RiappqSaJmJnVtqMLVWhzU9r0+ABaKa22H2tEiUlrLTZW9oOmXvzF69uS9U54ywMmffvnv1&#10;T70peyJTGWTh+s0t6NjBG82jfeDf0AQvLq3GtN5BmNY9DNN7BGPHrC7Ie3+RliIBufEXkXh1BU6v&#10;GYr7h+fg6IrhWNgvEuN7RdEsGsHCwRAaxrrQNOYDmKhJnde3UJcclycdV9MIa/Tv58E59FpmBJDP&#10;73lUyaq3Kn9EZUTnxWdlRTaOHl2Ezl18ERbhjiCi8/bGJmz9sQfObp6EHQv649mFtShJuc3JFY/8&#10;VNr2D7QwH64g5dE+xJ5dgbPrJmL9zIEIpoe1pNqIrWzK+srSbhw1YyVpx5m+hTLtvjECGpujfUdb&#10;5GU/YMez2XH2oWpn/p/uvEB+947piKYLDw13Q4C/JcqSL7PDyxB3ZT0+xp5A8SdO3LxYyWHlp95C&#10;IflO4ae7EscpyX6O8tznSH5wCs2aOMHayUhabVMzENuHFKGkWx8aZiqcBypoEGCJAAYvrTs6IiX1&#10;Cjst3mWV8vOXb1L+Zecl+itR4Fzs3z4LEeTe7TsHIzjAFpXptMGfbqAwjR0sfIEydrw09wVv9I4/&#10;u8OHEcuID2gx4lEubH9pGj4+PY2uUe6wdzCGHnVd1UBJ2uenqCPHh5FtKDSh1fHmpG3ezhYXrq6l&#10;lcsiIH+x87LPfBzdtwDR7RpInQ8LtiXxo/MoekFL8JYdJK8pekt5xxskoejzQ2SnXEfBx1uopJet&#10;LIzjgz1HesxBdt4Orm4m0DHXhIaBsvQeS4iagYL0NlHHUhUejLrCWlhj7qJe5Er0GeVFf15tZMIg&#10;hJ2/d3uPtAW5bYdAhIe54vPLsyjJeUQTRrTFcjk7JzoPOqqyT49RknQZZdT7koQLKP1wiT++gozb&#10;WzGGsayfqylMzXWkzY9K6nWhoikHJR2xEVIFulYadFxGCAyzwuARIQSOo0bv/tc7jyIU5r9G715N&#10;0aptAHzIDA9tnEIGcAOVRLmYOl724TpKPt9DKSdZwevjiDk+C3l3N9JJbUP6611IurAQqWd+xLzO&#10;XghxM4WFtTYU1OpBSYMdp8hp1KfqaEDPQrxd14dPUwt06O4qjWSF2C/0Z9VGenfLzos3KRVlKRgx&#10;vCVatw+Ch78tgmm3c57tRXHcXny6sx65rw9KTgmvDiDjymJ8vLYYaTeXo+DZdlTE7UfhlVV4tnkE&#10;jkxui3BvI1jb6bHT9SGnUls6lqOoKTqvBnWKga023BsZo10XR9p4qmQV6n8Jeek1UHk6Zs3qTrUJ&#10;hm+wC+ztdLBwTGukXJyLD+dmoTRuDzu5Dy92jkXC1tHIPTUXn47ORiz5/+UZ3bCopQNybq3Bq0NT&#10;0ZEdMzRTlpAXIqdSRxIlXUWosvO6Nppw8NfD9l3jpMNm4u05zdZf6bxMGDLh9OnliIjygleQC1z9&#10;nBDoYYb3Z39E5out+HRhKc72C8ft+b3xYssEvCGP+XB8Pooubsa9BUOReXkd8u9vxftz8zGnqw/M&#10;LTWk15xiy2wdhRqQU2TnxWERXWVo0mk5+RhiMgN4QTeAj2Sp2X+284IeyF55iv04Se/PoWu3JrD3&#10;soORnTjiYoOuLVyQfncH8l7ux5u9S/B+11JSYMa0GfeQ//IMXq6bgnfrJyP/zhZk3dnAh52LlUNC&#10;YWamKr2cEK86hYgtufXF20I12nx9Jbg11MXNK2uQn3UHJQwxy0vpacuyZZ3fs2ePn3j3+e1OywTS&#10;cbBcTthsfPhwBwf3TEJbOio9a116RA0YGOvA3EIXQ9s0xIsrK1D69CBSNvyIvIt7kH1pL3D/JOKW&#10;jkTx1fX4fHcdPjGaijs8GUv6BUNfXwF1leqiFjstDnHV5gOI72LNX4VWaOCQcORmXkXOxwvIT79G&#10;P/IU5TTHUud/j5gJ204yLkkZcumgUvDh/SXs3zMTb57vROz97ejXLwoGtArKOuqorSQPVfV6aOyq&#10;i3gyy5yLi5CybQ5Sd85DLslczu1NyHu0Gan31+LDmbm4vrgbRrV0g6ZGPXa2tvSWULyfqllPtl+5&#10;jvTWvC5cvYwweVxLPLy2DPs3D0Vu6lkcP3ZQvPrx/SedFxaGdrUii2HfS1w/sxjbV/VHIhlkZswB&#10;3D+9CH17NIapjSHqqctRlFFXVYXWQh52xgr4eHcbcp5uR/bjbciP3YeCtweQ93ofMh5vxLNtozC7&#10;PSmxyvdQU6g6dPbVa866CnVQh9ZHUVuOAYslGnqJF82c+PGHEHtv9c+oi0ZmufLWrRu/2KsgjpdW&#10;luegPP8dXj/bhekDAzG6hxfmjg7H9SNzMbBPAEwslaFtpIV61Fk5xbqoX78uairVhpqmAloHO6Pg&#10;3QmStPMoohR8OIWcdwfwkWbz0pxWmNfeCf3DHGGoy8laR7xc++FL5wXycjSZ8hQL8h9HjmZoUxsc&#10;3jcLBZ8v/7LzookfiI1EwiTS30vr7GWcIGKzd1n+I2ya3QldI23g4a4NO2tVqkptqBqSTOkoobY8&#10;b16vtvSGr6ZcTdTV5r9p1MGu5RPx8Qltf8x25DEezb4+C8/WtsOL5c1wb2Zj7O8dCPW636FWbdm7&#10;Wenlsjg8R90X774snCxgxHnl4KqPsZO6wM1F9rZw+/btmlXdljXxw9TUpAphhsoZf5aVsuMl5NHS&#10;ZqGXeHNvMzYu7g8XNz1Yk2+LN9ZaJppQ1VOushayN+Pi1bycKlVITQHa7EArb1NcnNEaN2aE4NqU&#10;YNydFYI7s4JwYZwXNrZ3hbai7M14tdrUriu7zg/yNaSjhUpik4WZEiydVHHw+ILfol7dJPTL0lBW&#10;GEvEY6SOiw1B5TkxuHJoFlqGWEq7+NT161HERbVhQp2XUxaTTiAn67zQ2e/kv4OOoTLsdL/Dpo72&#10;OD/KB5eGeuDaGD9cHe+PM/2dsa69GwzVRMdrS5NVXoWWh38r9qYr66tKnVfQUYC5iykM6AxF/yhB&#10;Vd39ZaPuP7p44QTpwzOiTu6dT7MkXutn3sLnN0fRhp23tGTAQOJk6mAgORclTtCa9b+XzqnWosqI&#10;If+BKGoaaEFZpSYGMdbd3skd54d74OxAd1wc5oWLg71wtocbVnVygZ2RAmrX5wMQ9R9q14CCiti1&#10;r8pOK0GeHVdjhCXHiathovD7qFc38QsVhex0/hNS2rsoSr+K3MSTyInZiaen5yO6iT2snC2hbqQM&#10;S0cz1Oawizfiwi6r6arS4tSDiYMp6msoQZcBxrDWbng8rxNuTmmK80O8cZ6dvzTEFydGBGD1yMZo&#10;E+aFOuJIRy3xOp8qI3b9U76r/wO+V/gePyjT62r+gSMG1U38YlkmPRoDjfyPp5GZsB+pd+j2tw+H&#10;iX5N1FKpK3FwJa360kGKuso1Ua9qL4KqjgoDCxVpV5OenjzGtbDCm91D8e7gRNybHo1bE8NwfUwo&#10;jg1riim9AuFGZimnUFfqfI2ataWOf08VEpsyahEUVVoj0R/K9Kru/fPGXxwl/iD3w2nkJh9GWuwm&#10;vD4xGYvGRkBXh5OT5EmXkU99FZo1Il9flXqqIc+b1ebPSG81OeQataCj9h12spMpV+fgU8w2JNCr&#10;bunTAFNDDTCjozMCGmjAw9MaKmrK0j6ErzsvrJY8Te6SJfP//AZr/sF98UfpT+gRb87C5UW0zT2d&#10;EeykD1NrFTRr7o86ctR1DmtddlpejY5Kua6kPuIcsTznQkN7PRwe3hSfH6xC3ofjyHm9H7unhmFM&#10;W3cMIKV2dNKFsZmepDa16tDL8gHEXgQx8VXIawYO6vnXdoaLxj98Kv74zeEhuDy7CQ6M9sC87j5o&#10;3dQJNna6UKS6yKnxpmSDarqcWGSDYiOFmjZVR7UGAqzlcGJcE2RKnecovj6AW4fHoX20E1WrLrm6&#10;vRRFyTovk/pUISVShoWL/wLiv268wBZxkROTfXFonDc2j4tCkLMhNMX+STqiuqq1OLF+gKKGomTi&#10;xAM4O9Mb7p6DYSHm2NSLoeL9lSh5f4rR1H64mMlD21h2HM0jyE2yUrWJtPCw4iGE2RX3+7c7/nUT&#10;Fzu/f3WFp7O6dNJJ7OAQ2w5rK9PMiaM9nMT1iLqCZj0EBZqSSC3GofmdcXZqCyRem4+ypBPYtmgg&#10;41RObrp9E1JpsXuqtmCTNWhVan4nHb+q6vjMqtv+fa0aEQ0DTSJdhySsHj1pLdRS/B41FckEqe/G&#10;5upIeXcKk0cEIZFeef3wIMTzQbJfH0FYE2vI6TBq0lOEg6cdatKLil1OwkFVX7vqVv+5Vn0jDz+P&#10;irpqddiB79iR72lt6kjbrM4eIG1+uBWxN1fizNqBSLi9Gi9ubkJoYwM6H/IeIu7a0Ekyr9XXolhV&#10;Xf6/0+iRv9y8ZZuWFUJ1AgJtMWN8JPasHoTTjD2n9nTHgVUDkMHRcLGrDXd/hy8bJoRUXep/tvFB&#10;RFqiL536PeGvfar6k//7mjhDz4fc8+uH/ndEAEbpW3WL/78x9g8jIF/PWUn27//HT7FxzyuklCaV&#10;eShHFuOjDBQVf0BR/ht8TL6LV7En8OjeLty4tg63bmzA9UtrceLIfOzeNhk7t07C8YNzcf/Wdrx9&#10;eQb5OU/xKfVpxZXLZ3692UoS9uF/11a3/0Tjg679+qGp4T+lfvzw83sZaSGdgFeI0D8PKMtAJT4h&#10;M+0Jbl7ejl1bpmH9yuFYPL83xo5vjl79/NG6vQtatHZE6zZOaEPp3tUTw4aGYuqkNpgzqyum8HP8&#10;2BYYN6Y5BvcPxuTxrXH04DykJFxBZek7xo3xuH3rwrcG5b9rvP/uVr2jtFrOnDn9jSMVYhOPWAwl&#10;8GIZuDwbKP6E0rIYPLm/A8vm98CiWR0wb3pbDB/QCN27eKNH9wB06OKPlp18EdWuISLaeSOSEtbK&#10;A6HRHmjSwg3Bkc4IbeGOlu280JG/271nI/TsGYjePfzRo6sP+vYM4rV8MWJoJGKfHURF8SMg/x6u&#10;Hp+PNXMH/MIhcWb893at/rvt647HxD77p28cpbVQsQotwC/LQmVJEh7e2ovpk1ti+qSWmDKhBcaM&#10;aoZOPX0Q3soREdEOCG3mgBCxf6eFB6Lb+BHgQHTo1hQ9+/P3ejRBqw5+CI92RaOmNmgYYAnfQEsE&#10;NbFBVDMXtGntgVYt3dG2jSdatXJHdAsXtG3ljDYtbLF59WAsn9ICk7s5Y2o3R8zu54a5g2T7+r+S&#10;v588/ruNnZJCACHXrl35Q4eGJBErjKC2l6cgKf4yVizsixljm2P6mAhMHdsMU8a1RP8+QejU2Qvt&#10;OjZAdHs3hEXZUWwRHmmL0FAbNAm2RmCwLQG2ozgivIU3Gkc0QKNwan57fzQJd4MP6ZfIXSOO+oY3&#10;80BEM080aeyEli29pQxuzZo5oUUze7RsYoIBrR0wprMbJvXywNzh/ih9dwiFCYeRES/LdVMtVY/+&#10;P9fYCSlwFFJUnPdtgCWRmRfxXdJyigAeZWX8zMTd2zsxd0ZrTGfIP2V4KOZNbYeF0zpi5qho/Di2&#10;DUZ19cewjl6YPDASy6Z2xcZ5fbF+bk+smN4Ry6e1w5ShwRjR3RPdmtugZQgHxN8aPl4WCPC3QvPW&#10;PmgS4Q5v/szCRgP2zvpo6GeLkHAPNBR7rgLEwNkjKMQOTcLsERFqj1bh1ujXzhmLx4Uh/9Ue5HMA&#10;chIPISP5FMpKY3Dh4ukvfkIcra6C47/TeFNpuUHIb4H+5yKcqkhAIs76VZan4vzJ1ZhPEGeNi8D0&#10;kWGYOiwCP45rhSVTO2LplM7YvXwEzu+YhaPrJuDhqdVIf3ocmbGnkf3yLLJe8PuLw0h6tBNvrq/F&#10;05PzcWHLeCwYEY1Bbb0R1cgKQQFmiGzhiajohjRFrtJBXh1jOVjYasG3kQP8KOJIqZevGfyDrBFA&#10;aRxsiZZhlujf3g5nt49A6rOtUhKmjA/HZWdlRaojMrD7D299GYSNGzcqVMHzn2l0PiOrb/btjDp/&#10;QMSyunjbV5GOZze2YfHUTpg3rjnmU+aRlSyZ1BY7lg3BndPLkfj0CPI/3EDhx7tA1mNpc155znNp&#10;QbgsV3yKNdYnKMq8j9zkK0h/cwwJj7ch9tIyHFs7FPNGNUerplaIaGKLFlGeCI30hHdjezRoZCtt&#10;2jCz04GrpwW8/Gxg66iNpjRRvjRRPv4WaBRgjNYR5ujZ3gozRvoi5vYSfHx3AJ9SLrHvH1AKDkB5&#10;GidvDs6ePfllEKqg+ntb9cVfvIz5F070WyLeZ8i+k1agtDgZt6/tw/JJXbBoTFssHNkayya0wZYf&#10;e0q7YT69OiHt/qrIeyIlGEXBC6DolbSBtrJEbH2I53ch7yQRCTBLs56i8NMdFKZcQUH8aby6shqX&#10;d07Ciint0ZPOtU1zd+k0bUBUA7g1soMzAdc1V4aRlToc3U2kjeiuHiY0Py7waGhOk2SM8BBLtImy&#10;Qo+WFpgwwAuvH28iRX1O0BNQWpFCqvoJFaW5+AnJuHZp/tc+4Y8tuf6rxgsNrb7oLwH940Iqw09S&#10;yspCgp+Gm5c2Y92cnlg+uQ1+pJmZPzISpzaPwYcHu1CZehsVIs1E7mPZWWhxqlEALs5MlyVRPpCS&#10;JqO8NAkie0NlEf+/OF5KilWWywH4eAMFSeekt2UfH23HvWOzcXD1EHRt4YxmkW50xh4S+I6+ltJu&#10;Z3UTOeiZK8HRwxRuPpZwdDNAQ38beHqZIMDXHE0DrNA60hHd29hheN8GSHh5CKWFIh9rKspLUti/&#10;VPxU9hqb1/RAcvwaXD6/4e+ZBTQzj8RFLl268McZzLekgvgLSlmZieTEa1i7qC/WTGuDFZNbYfWU&#10;Nji6ZggSH2xEwfszKEu7g7LsJyjPlwFfUS7bAyyllasQmzlTec1PjHxTCUCKtKm5siQRpQWvpX3B&#10;RRl3qf1XpQHIfLEHSXfX4PGJ2VjLoCuK9rx5lDca0QSJXdou/rZwaGgFbTMVmNvrwSfAAQ4NTNCQ&#10;g+PlZ0X7bycNQghpa8d2bujSzgmDe/vhzfOjHPCX1HoqBIO1/JxbuHRuCgPCvchK28d+nPkyC6qg&#10;/HOt+o9fvYr7C2bml1JJqCrB6VmRhpNHl2LZbAZPY1tTWmD9jI54fGYBcl4fJPBXpXRupbkiS4bY&#10;lCSAT5DArxDgi+3AFdR2sRFb7GUWafgE+GX8naLXHIBYFGc+RGHabeQlXUHO+yPIfb0bH+6swdW9&#10;U9G/UwC1nzSTdNTFzxr23pZSahCxYdvUTo9xgTNcvflzd2M0IDtyJj31DbSCu4cWIhlbtGTw1q2D&#10;J0YMCMDbuP0E/zXN3kvkfr6CvOyTyMs6Lu2NLs67wGBRlkakSr79ovBbrfqPpNe33wDzT4vI41CZ&#10;h9TEO1g6tw+mj4jCzGGRmNg3AKe2j0PGy/3Sae2i1Js0Oc9le69FDgjpkAOBJ+iyfdhCBPhVG8mF&#10;4CP/jZ+lCTRD9Asi90TWM5SmP0Sx2J+deAJZz7fj1aUVWDWnL4Ib2zAS9oEbtd7Zx47aT233tIae&#10;lRqsnGn7g5xg38BM2jnvQh8gxM3TmD7ADM0jHRAdboteHdwxfkhj5H66iIK0yziyazSyPx2jObpC&#10;f3YNpUXXaJJuUGR5F4XQivz+Aezqxl+Swut/tR/2jwrnJwESTukjjh9ciOnjW2LS4DCM7d0E04aE&#10;Iu7GBmQnnEJxBjub9xilAjxqsSyDCEWALTa8S5JGEQkn0wm4WPvJ5Gcm7yHSB9EEVL7BT8XPUJR+&#10;GxnvziHl6V68uroCb68swXXhfKd3R6e2Xohq6Qt3cnyXhjawcDKGlYsJrN3MYOZkCFcOhrWbMWyp&#10;/TYuhrB10YcTTVQDH8YNDOhCGUdEMrjr2dEd6xZ2wr3Lc/D45kKamssoLrhFuYmyIrE//Y60R72y&#10;9OmXAfjNBoWvG4FfKX7p19tF/h0R4Itk7+8TbmPS+DYYS+CH9QzCiF6hGN+nCd4/2g98vkUHK1J4&#10;i/3uNDklbyVbKhKSiIzb0gZ+ScT5DyHU8lKx6VN2fKgo5QHiHxzArSNz8eT0Qry4sBQp9zaT9RxH&#10;WdJxZMfsxMcH26VzUx1aNkDLNoG06/awczeXNvsb21Ls9aFloQ7rBubS8QtzJ33Y0P5bOenBxl4H&#10;Tq6G0mZo30DGAQzIoiLs0bOtE1YvbIvCz6foo26wL/fIyu7TBD6g2XnEmfgYZeKZSmTb1IVUQf3L&#10;Jo6+Vf/Ct0D8syKLZGUBVU52PBbMHYIRQ6MwpH8IurfzQe+Ofujdxgtv7m5HPIF6cHYxTdBknKFc&#10;3jcTD88sxaNzy/Ax7iDKP9Mc5T4ks3lGbaJZYqBTylmS9+EKMp4fRvr97chkoJX9eBeynu3lz0Ra&#10;bnL+u1vw/PxKXNkxEzf2zMP+NRPRtoUbmrXyQ2BIA1g6GMHIWh/6VnpSShyxbV7s/Tew1YGepQas&#10;xSZXB12JBTm4GnAAjOAfKDvAFhFuhY6trDGotyse31nGGXuFGn8XZcWPaW5IkanxKPv5jEDqB2mb&#10;vTA/slTgX7e/B3ixaVD2XZZoJVc6hnX75n5MndpFSr/TrXMAp74fWoS7YkC3JlIqqqI3R1H8mgFV&#10;7EHk0VRkP9qCxKvLkHRlKV6fnYuPdJiFL/ai7NMVBlUindQLlJIR5SWcoz3fh7Trq5F4fhmSr6zC&#10;vf0zsWlONwZr7TC0mx+drA86RLogKsAOATQzzVuK9R53uPtYw8bZVErtLzJBiez7QkRGKCF6lprS&#10;NmgDa02Y22lLUbC1vS7cGZSJxbrGodZo2cIWndvbYvHcNkh4cwCF+Q9QWPgMxQS7qIjCGKUw/zmF&#10;n2Rix44dkjD+sqVONLGpUfzwX21s/NciwK8KqAh+ZWU2cvPf4dGjgxhC+965kzc6dfBHy2hfhIa5&#10;ILKxHR6eW4O8lwfIRiZhzfR2WDulA3bO7ofttM/LhoVhx6xOOLKsN56e+hGFSRdQKSgeeb3Yql3A&#10;//9wfx1iDs9C/KmFuLRqMNaMicKtgz/i+aXVGN6lISYPiUA7UsWuzdzRKsIVIeFOcPc2g62zgaT5&#10;Ig2Xhok4MKIlpfpVN1bnd3VomaoRfHXo8tOY5kicfjG30ZQGwCvAHP5NLBDRzB7t29lzNnvhGSPr&#10;Crwir2Pwxwi4gmayghFwRZnY9i0Oa4nTkRm/NT/VP/gtmH9OiAg/ZeBLazgV2cjJicOZMyultF9d&#10;u/ihTWtvaVUxMNgJgX7mWDGjJx6fXow5gwKxZlJ7mo1TmD84GnvmD8ayUW1wZt04nFo3WjrrUfjh&#10;GipFtEvwRY6/guRrNC/Hkf/6GIrenkTyve1Iub8TH+7uwOurGyBKEFzbNhXnV0/AsaXjMKVfCzRh&#10;cOXFCNaezlQcM9Iy0YamsSwLl6q+qrThTovgi11UIhuXhpESdM1UpcOPRlaqsLTTlPa4efiYIrCx&#10;GaJaWKBzVwecOjGHzvYZgRZEIZ1+KZ8iOyggiaSMRVLWIoE1zc/PmYv+E+CL8ymZmTHYtm2KlAe6&#10;fQdvdtYNIWGuCAh0RFCgDUb1DcXLK+twftt4rGLAtXV2LxzfMAZ3CFzs5Y2Iv78fmW8vEHiyoc+M&#10;egUTojMWSw55qWLd57qU3kycrChKvYXStLvSGQBRFiPz9VmkxZxA2rMTyH91GQ9ObEDXSHc04X09&#10;PM1h7WhE7ZYBr2GkBVVDVUnz1Y1VoWygABVDBagacQBMlGiKlKFrqUwfIbYtmKGBH9lPU2tERNui&#10;Q2cnLFzUC8nJV/nM4oSfOBtD5ZPOx/ATP2ccS0lJqH5Zc1UwnI7if65fv/pvM5xva/4L6YDQgAEh&#10;BN4JIQzVW7cNIGVrgEB/K4zsHYbKNFI00s30mH3IjDmET7HHkfL8GAOlayj6dA/Fn5+gJCsGJfmx&#10;BF4woTcoow0t+HgbReJvP11nYCVyzIkzO3E0TWRKpe9RXpaEEpHSkJFoeVYsI96rGNahMdox0PIn&#10;1bRyMqKzFXvBtaUkM0LzxZ4QJV2Rp1seCtp1ZeCbq0BLgG+lDAMbar+zNmmqGWMCK4Q2s0Xr9o7o&#10;PygIz2MP8dkTCXTmN8AXC4o/n3sQIrRe2inwe2m5/4xIDIdTS3zSLvB7LiO+t9i/dQYG9GuKqNYu&#10;CI5wQIvWPujWKQzBAVYY3S8MIHj4TKqW+4hmhQEWo0ZpS6sQ2vaKoldkN3EMoPhz8vkKUPMLY1GY&#10;cRd5n24hP43an3ZTOhwFsSxRwshTpGUvEwEa7S8HovTzU2S+Oo15wyLQJcoRTUUSBGdDmFjr0qwI&#10;4OWgZqAk5dCTiSKUOQhKOnJQ5wzQNqVJMlPmICjCyEETdgy+vIJs4B9qjvBWNug1IBDbdk9GxU80&#10;ieL9s0iqXvaz1ldr/q/BfyW+5Ob9q3Slf1SqGY8435THiO8DThxeguFDI9GugxdCI53QuVsIIpt5&#10;oVm4CzpGOKNSVDLKuQ9RTUekCSsr4wPQtIiz2FLARdBFxsTKIrG8wIhWRLVFCSjJeIr8ZGp8yi2U&#10;fLyDYn7Kjlw8QGUmqSmlIvMRwM+y5OvIeLwPGye1RZ8oezSn6fEkz7eyNYKBmR41XwXquoqSiF1+&#10;amJLrrYC5FRqcRAUoGGsLB2A1LaQHQQzIgNy8bOEX6gVgiIt0aKdEyZMa4349+elDd0V5WR60uEw&#10;2Rmr3wM/T3z5y+vzv5EimfmpEOezxE6Ez0hNvoEpkztLDrd5cze0bOuLiBYNERBkj0gGLS+vbZNO&#10;zJVk3kZJzkNpUa08jxxZHOHO4KCkM3j5LI58x/LB3qKUUlnwEmUpN+h7z6Diw2kg4STwlrY9Zj/y&#10;GRsUvjqCwjdHkP3iIHLJpopi9iKFwdflJX0wu2tDdG5kgWBGsY422rCyVIeGRm0oq9HMaNSXRHxX&#10;16L50RSbB+Wko4SCAYl6QvrWWjB3NpKOErr4GyMwzBrR7dzQo68vbt7eyhkvFv1oer4A/zvg0+Zf&#10;EV/SPv2RlJl/VKp2JIilhcoC8ty3OHVyLXr2aIy25Pit2gUirLkHvP1t4e1phF6t3ZH/9iwK3pwg&#10;mKdQEn8Ohe/OELhj+Pz8ELLjjiHr9XECehKVKQxmPpynAz2CjPub8O70XKRcW4aUq0vJ91cg9dZK&#10;MqatyHm7h6DvRs7jzfh0YRGSj83Cm70TcHZuB2wk7R0UaosIb3O4uZrA2s4AWjqiRhVB15R9ih2c&#10;ajpKnBHKND2cEYZqdMwaUmJVcY7Z0JYmy0Eftl768G5qgbCWDmjbxQmbto9BqZi1kt0Xh/Oqzrh9&#10;y+YT/MXiy7eKSfx5+crk8FMW4QrtT8ezpycwblwb9BKnFAl+aJQngsM8Yc8I0t/DGFE++og5twRp&#10;t9cg8w4BvL4UqRfnM3pdTVa5D2XvGMk+XI8P1wXQi/D58kJ8Pj0LmSdmIOPCfHy+shiZN5ah8NEm&#10;FD/cjMLbG/GJjCl570zcXzIA56Z3QNyu8bi+ph/urByMpQMao7mfIRp4GMDAlGxGX5GgyzYWy6vW&#10;lspKiP+vo/C9lD9VyqXK3xFMSMOEA2GuAV0RgLlpwtFfD01b2KH/kAA8eLhVWo2tBO0+za44Wir8&#10;IO3kb8EXmW7Flz+W7faPys+aL8AvL05DVuYzbNkyCZMmd6HZCWSE6AkndxNENA+As5slGvlSE32N&#10;8fDEEmTcWIKUc7Px6uQUvL44B68OzULMspF4s3ocEtdPQMyC/ohbPBAvlgzCh83jkbJ5NN6vHYl3&#10;q0YgdskQxK0chbebpiD98EKsbO+B20sHIufaGqRdW4mPt1ci8fJ8nFnaCyNaOqGxlyGDKFJMIxVJ&#10;28VR0/rKIu1eHSllavV3OQ6EvCiwRl+gqK9EFqQKPRstGLmqwylAH+GtnbBkWS9kZ12mv6LZLE3i&#10;IIj3Dpk0w7kUWSG2X4D/d/L8b4lYWCsrTkVB4Su8f38BUya2R8vWvnDzdZBWEO28bODU0BHuXg6w&#10;Z0jfwLI+A6qlSH+6E59jd0mLYoVPd+HztbU4N7YjrkzribJ7NCkPdqMo9jDNyl5UJp1FEW1+6Yez&#10;AO8Rt4sDt2k6YlePRwYDvJzrm6Rzjnn3tyD12iq8PzsPd9YNwY/dfNDYSRvmdKKa1GhRdEuOtl4U&#10;mKsl9z1q1PsOP9T9DnXlakJBsS4UlTgrlOvRBwgaqiilhjW2p+Z76yGIrEfslCsveoLSQpG04g3N&#10;zwf6p08oEyuv0qH+PDy4f0d60/UPUbtGNJqes+IHb9/+u8vIwuzQzEijTBHBRkUuysuT8er1Ody5&#10;sR6b145A+7YN4eZjDVN7E2iS5olwXpfhvZWNPgLoB+zIpUd0Ccab02tJgnbg49OtSH6zG6UPjiFl&#10;w0Jk7FyNzOuHkP/iCj5cOYiMu8eRdvUgUk9tQcmZbUhbMw1JC0Ygdc9sFFxdh5w7G2jK1iP95mok&#10;XlyIxHPzcGvNAKwdESnl1zWjE5UdI5NDHcU60oEMUQtGnN8UIg6gChGDII4R1FHirOAsEechGjS0&#10;wNhJHXDw0Gxkp19Ddtol5Hy6isKsu8ghURABoVgOqSghUytJ+6XWV7fqH34b1D8mYp+l2NwqLahx&#10;qgl5EXMTE2hqRgwPw/xZbbBn0whs3TgRnowQnb1tocPQXcdYBUbmBlDWYGSpQUpnaABtPVWYGtZC&#10;y8YWeCx2MlzZiMzHGzkAWxG/dSoSVk9G3r5lKDq0Fuk7lyF99wok7VyExP0LkXl+GfKvrUDWldX4&#10;dIvm5t5a6bRjyoUFiD85A3e2DMWucaGY3MYZLXwsoaMtJx3bqaNQj5ouO3cq5Ubl968P0EqHaOVr&#10;SSLSmKrR/Oga14ZXQy1Mm9oS714dRH7WVaQnHMeh7aPw/PZaFGVcREn2TZTm3sOruOvV0e2ZKthl&#10;jT84Kf7hj+SZr6TzkPbeSLRS9ikkLzcBcTEXkU3enpF6AbcuLceUsZGIf3oQiaSAqXEyeU77u3FB&#10;L0wc05YOVwd6ZA9qxpoEQIlsQ50Rpjg3wpBfCBmHmtIPCHDUwaX9C5B8byOKH21GwbV1yLq4GhmX&#10;ViPr8lpkX9uArBubkXFro1QUM+/5TuTF7qDZ2oas55vwibY+4dg0PFk3GPtHRWJ+r8bo2tgRllq1&#10;oKpYA7Xry87Nfl9bdvT06wEQh4GlA8Dy/CTw4nBYPdU6UNauR1+hKGUt8gu0RYCPDnasG4SjO4fj&#10;5tk5eEAScGrfONw4M4dB4Llva311q/7HbwFeLZWCyYDfRdgsPHmF2NyazHD/HdLen8W6hT2wfXEv&#10;HN04DPPHR2HikGDE31wvLf1m0I6L0pi3Ti7Aj5NawcFenVpjBzMbYymfrDj6J0/tNzI3goq6Ch+8&#10;Dmopy0v5lVW1lKFHW9vASgsxF7cgJ+4Q6eghBk/HUJp8FiUfzqA4icLvhUknkZtAekqGlPNmP4Or&#10;LaSkc3B5cTfsGtEU83o0QWOaNl3a9IggFxgbqKJWbQ6AOHLLT1GV6GfNlx2lFcDLKZPzq8mxnzQ7&#10;9A3yWvWl9R9rN1M4uBnD3UMfraMd0K+bN7asGYb711Yj/vkupL45QOB3SdiS2MhK3H6r/bMBEM6z&#10;XKzUleUwZKcTKU6BKCBVKbJxFDxDQfplHN40ChtmdMSMfsHo08oR7ZpZo093bwzqFYhubbzg46EL&#10;U2s5KBv8QM6sAHPafSVdFagI8JVqS2Uq68iT4tWhlonswtQ6cYBagcFOXe06UFKvBxOtulg4oSsK&#10;3l7k7S8jP54BFcEuSDyO/MRjyIk/iKy3e5EbK87kL0bCkTF4vqYT7s+LxNOFzfBwXnOcGR+GbQNC&#10;MCzUBXrKotYX7XkdanUt2dnN6uzeQqTjkPQBQkTeanGOSI6sSCTjNnMwhKWjEWycjKV9P/5BVjAy&#10;rQVXNzV07uCOHVtG4u7N/dXm5ud0V99q/AXz6gGQmRYZ8BJtFA60lPSp9D3KSt/So4sVxlfSi2ux&#10;DiO2U4goNS1mN9ZPb412TYzh46kDZyctWFurQEe3FjT1yJn1SNn06kHPQtQjYBDDh6hHSidlFOfD&#10;CYf3tUhnqKl1IttIfRFxMvLU1lKEiXptzBvVEY9OzEMyaWTa5UXIvLyA/H8mck9Ox8utvfBgWUvc&#10;WxhJ4Jvi4Y9BuE+5PNkf54b5YF8PfwwPcoQaZ8D3vHc12L8WkaW52vnWqP8DairU4gBQGRgT1Bfa&#10;z/7r02kbWyjB0k4FI8d1xMUrm9CdM+D/aeVVDfy3zc2vG9mPlLZOSIW0KETQpU1Cb8lhX6Ci7BU/&#10;Behi4YuhvkiWVvgGZfn8t7wneP9kJy7tm4qVc3ujS9cAtGznj/Dm3vAXaYscDBg5MoRnRKltpi1V&#10;mRPnvmXlZxUItkhx8Uvghb0V57jrK4l6Y3VRU1mclSXX1pCHFgfE3UQRQxqZY0NHe5wY5ILL4xtS&#10;/HBzfADuTmmM+zNDcHd6Y9yZHoybUwNwfmQDnB7kiY0d3dHHxxzGBLE2WczXh97r0vmKGVht7yWb&#10;TydbQyiIOPYnTGTVeXKRBEXdWFkqdG3upAtbRu3mzpqIbO3/54CvbqI+ZvUfojiRwMahjKZFJF0T&#10;5blR9JzkRpROjCHgDCpynzCWeITSjJtIjd2HWSPC0aiBJkxN60BTpxbUtGtB3UBeclAG1jqwd7eC&#10;kpYCNBm2i+LNIh2NAF4wCvGg1Yfvv5bacjRJfHAV8bA6nEkM+0MauyPa2wAjg82wopkFjvVrgLPD&#10;vHBmqCfODHTF2UFuuDDUA1dGNsSl4V64NMwTp3o741B3V6wl+L18TWCmXRdyvK4Auhp8YfPF/RRU&#10;FSGvQjuvRP4vpQhXgJqRBqNcLchRcQT4qgYqMLA1hLmrBZQMlaDE5xw0crDE56nIPxdj/7OtegBy&#10;xEph0TMC/pyBBAch/7GU31CUlS/Pvk1zcw2llKKUCzQ7e/DhyVbsXTMEQ7sGIkxUDHExhq2bjVQd&#10;RLwbVdAV2Q6UoUFnJ8rzidPf4vi6OI8pDpOK4+sifYM4CV6bml5bpS79hIqseI2+FkTlBgXVH2Bv&#10;o4FhHX2wvm9TnBsZglsTG9GkNCDgDXFhoBfOD/HEheHeuDDMG+cHeuNcHw+c7euJPRykOxsGoX+E&#10;LZp6WsLBzkTi8XWkc8xV1fpqc0CE76Ejri/P4IrOX01HVDnRhoqBupQxrR7NzvdK36GGCvutJk6a&#10;18KOHdslzCi/n87zjzZeJEFc7NjRgz+V5zxGadZ9lGTdQ8nn2yjOuE4uexk5yaeQ+/6ILP3JgzVI&#10;vrkIT07NxqwhIfBx14UmnaVgCOJtkQZDeVtqvtD++qri2P33X6QOaaUIYlR1GfLrMfihhitqirV1&#10;FRjaiZcfhpAjJxfZRzS1RbnJWugZpIdT9DEvNvRlDDAIMSu74dbUCFwd2QgXhlDjh/lyMHxwaYgf&#10;Lg9vhF29PbFhcAAGhJuhVwvOnHBvyJNC1q3PvogcG4Lt1BRVtmnzq0oK1BT1EYTj5ez8jn7p+/oM&#10;wqgoNZT4N6q1CXpt2FHBqkD/6Teldv+dVl1fTUjy63MVhWmXUfDxAkE/iewPh/Epfg8y3+7Cx0dr&#10;kXB5Lp4dn4idpHZuNnWhrvIdnSm1SaUeaVpdKKjUhIm5BkN5DkiV1otsE3WVGbzw/8XJYmFXJZCp&#10;/SKFgJIYAM4GeXU6Xs169BU1oa/DB9arjbV9/XBlYRskn5+KtLsrkHp7Bd4cn4xXGwbi2bLuuPdj&#10;O9yY0YrSGrfmdMKNhb1xavlAdIu0RzBtvhNB0zbmbKRPkdHNWrJCmDVrSwMgDQaBF6xHHNeuRRNY&#10;l7NTzEgtQ5ERSQl7du+u1vY/VvPtrzTasK3Vg1CQeAJ57w/i8yvy9+cb8OHxErw8OxkPtg/CoRnN&#10;Mb2nBxq7UMuNNaBtROB0a0NTtz78A5xhYqNNm/qdVCldytkggKeJUaLTFSAL0yNEFMIQIvI5iJ8r&#10;UeNFVXslrdowU6+FidGB2DeoCd7umYC0W8uQIyimOMgQuxXJt5bj0fZhuLu8F87O6ICd49ti2ZCW&#10;mNTNH0snd0VIkAW8GOFqGnBg1WnXafNF2XdhakTKEJnW0w9V5YGoQa3/gWxH8HxF2no59mPkyEH/&#10;2b3532ocBKlEopBPdxYh9fIsvD83Ec+298Wdpa1wcDSnNpnHqkE+GNvWG2Ge+gjyM0fjRo6Mag1g&#10;62gIR2dzaDFEF6amNqlmXRXhUKtyrRBwofUi84egoAJ8MQMUCZIiP1U06sDfSQfzezbGsdFN8G7/&#10;WGQ+XI3sdweR++EkCj+cQiZN4Mtrc3F1xwCM72aPngyA2jf3hAs13cpOCx7+9vD0d6LmakNeieyG&#10;9l5ofnXiDaHxAnTxc2GSRH0aBTIjfQZ6k6aM+wI6Tcz/TDUI3vxMdSdu7B5fcWtFS5yfEYQLMwJw&#10;eJwXdo/wxsJePpjRPRCje0YSfFfYMjDRMVSEihptJTW/Hu2+SH/1A82PPBmQyK4jFrmECPopEoCI&#10;fBrGZvow1FOEjvp3WDyrDzr76mFutD0OjgrEzZWdkX53OfLeHkRR4mmUvD+N7Jh9eHdrHQ6tG45A&#10;DzIUTc409RpQZIzhEeyCwCgfaJvQ3KiRr3OApTWcKmdbnTyknpyIbDkwBF7bUAXbtm2VnlXIv5Xg&#10;/u9s9AlSldNqOTmtEbaMCsCk9k5wN/gOljrfQ1+XJkVwYy2RplH2tkislYtpLOX9IPiC98tpytME&#10;8d/U+MlIUjhXbbIiseNBBHRPrq/BvJFNMb29C6aEWuDQ0Ea4sbQT0u8sQ/n7wyhLOAq8P4rzm8fA&#10;064+mZYB9E01yMsVIUdzoW+pQ413hb65DhTpX8SKZa26jF7pZGURLr/Trtci5dU30UWHLh2+8HXO&#10;+H+/sup/srGTUoGLavHxt4WRlS6U9TRQl5pcj05TTF/xtkiU2qmtSoemQLom/50s6RAdmSiQLTS+&#10;Pn9Xm9zZheF7m5b2mDY+FP07W+P2qZlIubsOR3/sgLW9PXB9bR8kXJmP/DcHkPv6MF5cXY3oUFto&#10;6dKfqFODOYhaYj+mhVh/t4MaI2t59XqoKSJWAv29WD6oKZOatb9D3/59v5gVISInRNXj/Z/T2HGp&#10;WHG1LFm65CdFzbo0IwSf2i/opxBRyLomHXDN+mIQqHmkfrWFA+ZssbLShI+rAXasHYHjuyZg3uTm&#10;2L1uMC7smYgtM1vjzIo+SLq+DO/F+9uXh+j8D+Dp9bVo28oFWkaMnPV5Hy3xElwF1m6MObwcGS+I&#10;VVQF1KKPEVFrUEjjL9pdLVWP8H9P40Ot+PVDTpk2pVJFU0mKboX8UE8EWrIZIF7vubmbYNn8AUh6&#10;dRjrFnTHteNzcXDLcMwZE4L7p+Zi2ajGuLB1OJIebMTr2+uwbn5X3Dq7GG05UywdONO0f5AqxqkZ&#10;qcPEwQwdurX/DdBC/msFe/43NdrRX5Rp+rXs3rP7p43rl1Ru3zizIunVxYqTe+ZUzJ3QCisYWC0a&#10;2wz7Vw2v2LF8VEXM/aMVl8/uqjx0YNcvTMY35OH+/4ma5f8nNhEt/uMf/+hG0JZwoPix7wY/4/lZ&#10;Qsngd3ES/hQ/RRGw6ZT/fYXA/k9tAkwBahW4AmQBdgZFVF4TgyAGgx/7lohB+ltD+/8vNYLXh0B+&#10;IpDfMhd/SXi9vaTCllW3+P9bdRO2lwA9/DVgX8vp0ycrnzy9V/nmzZOKlA+xFVkZLysKc98iN+cl&#10;cnNf49OnmIrEpCcVL17erbhx80KlyFb1retUC8didtXt/7/ZCML2X4Mi5PKVS5WizpZ0rKgyB+Xl&#10;6QDSUVyYgKzPT5Hw5iJinhzC7eubcfP6en5uwoXTy3Bg9wzs3joZu7dPwdULa/Dg7l58/nQPZcVv&#10;EBtzq2L/P347IBwEsQoZWtWl/7uboHK/BkCIOHYqXswLwMV7YrG3v1ykJ6/IQUX5J5QUJSLm8Qmc&#10;OroERw/OwZqVgzB/XhfMnNFWqvkoZPHcblj0YxfMmtIK0yY0x8QxzTF2ZCR+nNkFh/bNwcvYEygr&#10;fYmSwhe4fPnUt9jQiqpu/t/V+GBWv3rQn+7cvf1li0o14JK2I0/a71NWImqVJeFlzDmcOLQUG1eP&#10;wtoVwzBzegcMHtoEnbt5oEUbR7Rq64xWrRzRoYMbBg4IwrjRUZg1vSNmE3SRX03I8EFNMXJoGFYt&#10;G4yHt/egSJxwRwKSPzyuOHBg/y/6RVlb1e3/89uvHuybh6tFJdMy5EuFQcXu3vKSBGroS5qPdVi9&#10;bAAWzemI+TM6YcTgEHTq1ACtO7ijTVdfNG/vg7BW7ghr7YbwaBdEtHBGVEtntG7vhYGDwzFiZHP0&#10;7Rss1REfNigMQweGYFCfJlg0dwAe0iwV5T9DUcEzlBXF4tRJ2UnBr2RC1SP8n9doT1d//TDx8a+/&#10;sRVR7GYWhyjEJqwCgv4ZpbTROVl3cHDXZMynli+lKZk0OgJ9ejRE184N0a17INp19UOzdt5o1sEX&#10;Ee28ENnGC6HRDRDa0gNBkc5o0twFzVp7oF1HX3TuHoAePQLQu6c/enZriF783qdHI/TpGYjtWydI&#10;NSfK8+8hO/kClk1thV1bVv/CJJF9KVU90v/+VpWU9Evn792/8y92wIkdzWJbSi7KC5KQl/UA69cM&#10;xoxJ0Zg+sTmmTIhGz+4N0amLl1TBJzTcAYHB4iCaJ9p2CUbPAc3QoVswwfaSqs76NbWFbxNr+De2&#10;QeNwezRr6YZ27b3RlTOlY3sPdO3YEJ078XtHL7Rr7YQZk9vg/YtDSH97HEsmNMPcQb6Y1d/zy+vA&#10;Kjla9Xj/exs7OfPrTn8b7GoRBydk57ekExylaSjKeYEt60ZhJp3mpLGRmDSuBQYOaYroDq4IbW6H&#10;SJqUppH2CI1yJaje0j7/1h2C0L1vJLr1CUPbzoFo3tYLTSIc4BtkJVXTDeQghPH/o1vSXImkR609&#10;0aaNJ6KjXdGa12sTbY/+vXxw4eA0zB4cgGndXTCjtyvmD/bGzpUTfrEGVPWY//sazUxidSfjXvzr&#10;bFTSaUUp+ZEsgWlJwRvs3zGDTKUFpo6LwpxpHTBmVBS69PBDZFsXBDe3pUmxReMoCsH0C7IkuJZS&#10;4jrfRnYIDHGm3W+IiFZeCKeENvNAo6aO8A+yQUM/CwQ3cUCLlpwdzd0REuYg1aaNbuFGcUJLDmy3&#10;FpaY3McLk7q6YFpvd8zo54EjK3qhNPHIL2aBeG9R9cj/O9rXnSsqotP8Bti/EenEYj5EcSSUJpBG&#10;LsZsmoAZY6MwjeBPGUuqOKIZunTxRodONDEdPdCynRuaRlhJaR0jwm3RtKk1QbVBYBAHhkCHNfPk&#10;DPFCkEjryFkhTFOjpk6wd9aFt58VgjlA4iRk01AXhIcT+OYeaN7MhQPihBahFugWZYMhZFCTenli&#10;cu8GuLp7DEoSjiDv/WFcPPePr33BlqpH/59rXyfLOHTo0J/bXk4mL46LimPyCfGnqOmtMY2OdcaY&#10;Zlg4syPmTG6HyWQrvTt6StKLNrpvF18M7h2AYX0aoX8nL3Rv5YxOLQlcmCXCm1ghKNACjYLt4Rdo&#10;j0AORqsOAQiJEnk1ZQns3D3NOEhOiGzhjcBG9rI62CEOCKEfCQ2zRXMOZrcoe4wijZ3YxxM3D05E&#10;8bvDUkXbzOSjiIs9/bUZ+uU27/9m+3oryYWL5/+lU63+Lmy8lMy0QuTULEJ52XusXzUYP05tgSnD&#10;QzBrXDQW0uTMn9QOc8e3w/i+TTCknSfG9AjGjGEtsG5OH2xa0BdrZnXF8mntsWBiC4zu64MB7V3Q&#10;IcwazZrYwp+g+ja0oHkh/aSpCYlsAAcXA+novouHKYKa0Iw1dYU3f08MVhD/pnGYPcIjHBElBoBx&#10;w6ju7rh3bBpyX+4j+Iel8tg5mddQWPT6azP0tAqO/14Tb+urO3Dj5vU/dXJdAh8C/CL8VJmDW9d3&#10;Yj41ffb4SExh8DRtRASWz+iKdfP6YNWM7lgxqTMdYRTWTu2O4+sn48GJVXh8ejWenltBWYp7pxbg&#10;zPYx2LOkN36kc+7f1gNtaF6Cvc3QmBofTgoaQHvvF2gHK3sdmFiqwqmBKU0QZ4S/nZRHRxTT9Q/m&#10;QBD4kBBbtGnugH7tHXDz0CSkx+5E9rsDyCL4eZnXOVvjUVbx6csA0NelV8Hyn2/kvfLVN37w8N6f&#10;Al6ItPNZZAqvzJac7LL5fTFrYjPMGhOGqcPDpBRgiyZ3wBLK+h/74uSmyTi9ZSou7voRr6/tQGbc&#10;GWRRcl6dQuaLI/gUcwBvb23Eq0vLcffATOxdNBCjuwSgWzN3+HsZ0Jw40aZ7I7K5Dxr4WsHAQhn6&#10;Jgpw5gA0CfeAs5uot6UHv0ZWUlLTRmRJEU2t0Km5JeaOboxXN5Yj/eVuZCYeJvgit8I7CXxUFYiv&#10;kvtV8PxnW/UN79y59aeBF/RSOhoqjg6VfcD9q1uwbHZXzBkfhVkjQzF9WBg/m2HVzG44tGEc7pxY&#10;gbjr2/H23n58fn0BZZ/u8ZkfoTj1NgqSryMv6RJyEy/x307iw+OdeHltFZ6cXoTja0diyoAQNA8y&#10;R3iIHZ2qB00KAzA6YjdfS2gZ1YepjSbcvCzIlmT+QCSyC2xsh4BGNgih/2jXzAY9Wlti88IO+PBs&#10;Mz6/P4jUhBPISL9L8NNQXkmpkBUCFMIZsLUKov9Mq77RuXNn/gLwMhHUsqw8A8W5L7B95XAsnNga&#10;c0ZFYMH4Fpg3tgVWE/hze2bi+fVNyIq/iAICXZx+H2XZT1GW8wxluTFSRtly6ftTlGY/RuGn2/gc&#10;fwbJsXsRf38j7hydhc0/dseQzt4I8TNBdIQbIqPIfERSazpie09T6JgqwsxWR6ph38BbFOG3lNiQ&#10;XyNbNGxoiIgQM3RsaYmBna1xaHM/JMZularQZWY+RHF5MsqQwufIQnHxL2bAqCqo/t7GC+eKG/z1&#10;87rC6RajrCyLGpOOG+e3YPmUrpg/siWWjG+LpRPbYhsd6YW9sxB7axuy319AeeYDlOeKndGxjH7j&#10;KC9IkF5RZLnVUPhSSgMgUvyKUsYFqZeRG38CL6+uxLnNY7CAg9kt2g1totwR3awhmnAG2Dc0hWcT&#10;R2iZKlD7tWjzTeETYAcPb3M6XgG+HTy9jdEk2AQto8wxuKsNZo7yxcMr8zj411BWHEfNT6ESJZOv&#10;ZUtnF9LTH31hQYKIVEH29zReVLwXlS7+bWD/iJTS3JSgvPwzWQMj2eUEZ3RrLBzVBkvGtsXyCW1x&#10;dstkJDzYg8LUa4DIKpv/jKFArAS0lACjWBzEqE7lK+QdB+Y1Z0CsVNG48ONNFH24gJRHO/GUjnjf&#10;soGY0K8J2ke6MJjyRFNSTDdqtisdsQ1Zj0jna2ytjgY+VlI6X28/azpeBw6ECYIamaNFhDW6tLBA&#10;r1bm2L9xAEqyr0mLcSU0mWXlHAAqUgWlOP8htm76ORqugu3fb+J9aPVF/3ma9t8X2Wl04WwLyXA+&#10;4ea5zVg7qxfmj2qJZeM6YMGoFjiyajgSb+9GceI1WTrf/KcEncATdKl0tEjnK8l7KYVLRXECJVH6&#10;N5EOpij7CYrS7iA/8SLy353Emxvrcf/YXGya2w2dGJS1asHINsoLDRlg2Tc0h3uQHTTM5KFvrQpb&#10;Mh4vDoiTpwlNkDnBN0Ugo+dQ2v9WTW3Rt6M7RpL3v3u2i073gQR8edlHlJd+lpZFPiWex471nXHk&#10;8B4JJ0pCFXz/XqsG/skfOCL6bRHmpozAixckmcjLicOWZcOxZkYnLBzdAjMGhmDj7C54dGYxSt5f&#10;QoVIWJQjymg8IdA0KyK5kZRHOZGSROF0F/mURS7l4mT+WyLKaYZKhB/IeoiCD5eQ9+4Esl8cQvzN&#10;tTizZTSmDw1DSwZSkc0bwofgOxB8of1mjHzVjevD0lEHHqSdDg2M4EbgvXzM4Utp5GuBZiH26ChO&#10;GHZ2xNY1fVHKfpWJkzrsA0pS2b8PeP18N04fHYbUd2u/tv9DqyD8a40X2CUuJIrLfBvYPyIimCqX&#10;tL68/CNinhzGuvk9sHBsJFZMboMNszrjxMYRSCZbEfXDpTw5oiqvlMSapqbsHSByFlclsAYdXXkZ&#10;nZ3Io1zK/y9KpMgSWZdmPUDRx2tSTubihJNIe7QFj07Mwb4Vg9C1pTuiwhvAP8QVzv7WcPKzkmaA&#10;Jh2vub1YfrCDq6c5HbCV5HS9GprBh+YnJJi8P9oRXdtxBnR1wpvnhznTXtLkxEsve34qT8CxgxPw&#10;7OFCZKRsQ0r8ni8DUAXjX2vVF/k2qH9UqPUS+Hn8TMaR/XOwZk4XBk8tsZyyfV4P3Doyjdp6FMUp&#10;V6Q8+YLVVIjjpWVvAT4cQK2nk6tOZF1elfBIJLKu5AAIE1SSF0ubTObz8Qbyky6g8P0JfHiwAfHX&#10;V+DSzgkY2MkHzUNdEdLMC95NnGDnRe2nozVz1KPtV4WbpxU8fWzhwp/7BdlLJT4a+lmS+RijTSsX&#10;dG7njG7tnLBp1QiU5bF/Irt5aQJ+whtcuTgXSfGbkZm2B7kZR3DxwiFpHYj081EVlH+u8Q+LxAXu&#10;37/7l2mlJFLxYtp7ZKGE5mHtiqFYPr0jVk5uLWUR3zG/O2IvL6W2nkBR6nWUZhL8vOdVwMsSWUsZ&#10;xKXMsgS7kgMgRKqUz08xI0QKdwE+B00ksc5OvIzs+KPIZnD04e5qSfvnjm1D8J2lmiq+HAQnX2s4&#10;+ljDys0MhtZacHAxI9d3gr2bMTwDbaVU7oL5uHvpIoRBV4tIe3Tv2BAjBzZGHGepUI4ysq2Kohjc&#10;v7MCacm7kPv5GIpzzvLnl75ovzhYWAXpH2v8o6DqP/4moH9KhOYTfLKcjE+PsGrxECyZIpxsMywd&#10;3xKHVw+mydmK4uRzKCFwxQyiKkRuNZobkR+5GnwpkbXI3FeVxFrKJE7HJ/yAMEulpKKimkQhY4K8&#10;DzeQk3ga+e8P4ePDdXh2Zi62LRmEEDrQiGgfBEQ0gBOBF+nb7bysoG+lCRtnY/g3docdwW9Ak+Tg&#10;bigtyHn7GSIgwBTRUa5oH+0u5VDeuXEYivMe0zSS5hY+Q87n08jKOIxCAl+Ue57gX8bL2DN/jf1U&#10;/1HK35JFXIAvJBMvnp/Gsjm9pCh26sAm5PfRuHfiR2S93I+SlIso/ngboO0WyekqpbTtIm9+9SdB&#10;JvgVNF0ySZEEwvGJFO7FBELQwMxH5Pt3Gf1eJfM5jc8xOxB/ZRnObJtKzXdEhEjlG+ZO4AX41lIK&#10;dyNbLZg76FPjHSTwqzOIOzfgQHibwdvHBC2inBAVYoVubVwwcXBTJL87hTI639yP15H4ei+DxjMo&#10;yKECEfjSoit0yte/jn4bVUH7zxt/0bX6j74N5p+XyvICam06GcEyzJvcXgJ/Ur8gLJ4UjTd3NyBP&#10;mJwUdjr9AQNg2vpfgF+l9RWUX6dvF0LTA5FBsEQcxObAMSgrF6kgxSxKPo+8V/uQenc97p1cImlu&#10;4zBXBEV4wLaBOc2OLRoEOcHUQQ8WzkZwD3CEk5elBH71ALh5mdL0MOhqbINmYTbo0MIRfTq64eLJ&#10;uagovI97l5cj9tFaSeuLC69+Ab685BaSEy//Oe2v/uXEpPi/Qesp0raQPBRkv8DqJYMxdWQUA59g&#10;zBZrOLM6IZOONk8krci4KUWz5fnC0Yo0WeTwkrZXg19l76vSuFenci8Xtp/+QFSYQBHjAsGU6LRL&#10;CX5ZygXpZUj2sx14cW0d2UqAtLwcLMB3M4U9TY4NB8HOw0KWvt3PHo4E376BiQS+oJ6OHsZwJ/1s&#10;6GeG8BAbtGnuiI4tHTF3ciR+Kr6JvZsH4FPSAeRnnyf4Nwi8yJt/izT0LuXe19TTvAribzeR3736&#10;l78J5F8QkYNHZBj8/PEh5k7vjKnDIzG6VxC5dxQ2zOuJ3ATa5uQLKMu+h7KC5xRy+yrwZdouAP86&#10;dz6lXKTL/cxPkTs/TWaOyjlbyuIYHzyQKgelvTiKhDub8OLyIsScno8TG8agRztPRLXwQpOoBnDw&#10;tIQdgRf580W2cHMXYyljoB3Bt6HpsXUzgrWzHuxc9aWERt7k/I0b2yI81BbtWrmhXycnxD/fjJ3r&#10;u6M4+xzNDrW++DZKC0X+fJE7/x7N5yO8e31V0n5alIoqmL/d+EtSjs2/J9mdTMor8glOOm5e24FJ&#10;o5tjHIOqET0aU/vDsGVRf5qc81LKgAqG6MJ5QSQ0FWZHaH6Vba8krZTKc0gOlsJ4QTYYFOlndMq5&#10;T5BCwJ9fX4Mbh2bhws6JuLJvMu4enoo3F5fiyq7p6NPBBy1b+aApHa6jhzntvAHtva6UOUSXTteM&#10;TteWgyKKF9i4m0iRr42TvmT7xWvIwGAbNG5qg/AIB/Rs54K1Czvg0okJKCX4ZVLRgjuSoOQBzeBj&#10;ylPK8z/G+6t/6Vsg/lUhqtTez9iz60eMHBSCkX0bY3DXRhjfLwKb5vdH+aebjGipJQWMaoufMWJ9&#10;RRE2P4GgV9FLqXCByFFcVbiANFTKGFv0CmDEnP7qAp5cXIfHZxfj6ZmFiL+2Gpmx+1Gewln1ej/H&#10;86CU2HraiFZo3doX4c28adstYEmwBfiieIEOwTd3NYGNpwVnggl9gAFs3Y1gy9lgywFw8zQlFbWR&#10;dkM0DbNj0OaM0QMa4tb5mSjOPIfKontA4V2Cf5/PIStcUF70mH18hls3ZOVgqf0rq6D+ZRNJeMQv&#10;HDly+G8BX7aeIxbTCpGW8hw/zuyFUcOiMKhnMPp3CUT/jr5YNrUzfsq+hbKMq7TVD1Hw6RYKP/EB&#10;Mp8QVJmIShIoEU74tZTtpIympRJxKM19yOj+GrLjjhLs9Xh+chGSbq2TEiplx+1HAXl+UcIxgn8E&#10;mU/34fn55RjRzxct23hLaSWdGFRZOZqS4xvAwEaIHgxt9GHqaARzR0OplIc9TZC1kx5FB46cBe40&#10;UwEBND3hdmjf3Aq9O9vjwM5hyCfVrCwRWs8BoAKhmH5HFDCg1peXiOIFcf9c+zkq5eIf/67kprKF&#10;NLETLR/XruzFmBHRGD44HL06+6NXB1+aAH8sn9kdGS8O4QVNxaUDM3Fq20Sc3TEZd44twJNzy/Dq&#10;9iYUfLjAqPcuKgs4halFZdIDPUdR+h1kvTmFjw92Iv3eNnx+sIMg70bms334HHcQOa+O4tmF5Xhw&#10;bDHu7F+IK7vnYXivpoim2QljlOtM8M1sDWFgRa230KFoSYn29Ky0OQg6MLbThT1NkCUjYEc6XvG6&#10;0cPbCr7+1ggJtUFrgt+xlSVWLWqH7LTj5PYkDCWPCLSsckRFVdUIGfixX8D/5tnd6n/8FpB/RWTA&#10;F0hLyHt2L8AwOtiBfZuic/uGaNfCHR2au2PDgsF4cGoB4kjX4i6uwNtLq/Dy3BLc3z+FgE3Cs5Oz&#10;8fraMqQ/38XZcY1TW0znGJSSz2cmXkLe61PIYrSZ9WAbkq+tQdL1tUi4tQnntk/ClgV9seHHPpjc&#10;nwMe4Y6u4Z5oFe6B6Lb+kua7eNvAyFKU59CTKkfIqkeoS7bfyEaXA6DNGWAEY1G+w1FXOrHu5GoM&#10;Xz9rBDe1RlS4OTq0scbkscF4HbNVsvUlxU+oHNT6UllpkYpysq/SWIIfg0ePLldvPTlZBbms/eMf&#10;//AV//DvVY6QpW6v/i7Mjcgy+PnzS2zbOgMjRkShb69gdKHGt4v2RmRTB+xaOx7ZLw+jlHSzkJ/Z&#10;T/ai8PkepN9Zj4RLi/D23DwkXVuKrCdbGEudQnEazRPDeRS9QEHKdYjCBRn3tiDp0jJ8uLicA7AW&#10;+xb1xcppHTBxYCgGdfVDt5YeaCu9ULdCWKiH5GwDxdoOGY44G6xjJivZUV26Q5TskCpGWGhIyYtM&#10;rDVh5aADa3ttONBHiDdejZpY0emKwmWOGNzXHVfO/YjMtEtS8YKioqdfynYU5MlKdhRR8vN+p2gN&#10;fyAd4f/38mp+Db7QfOFos5Dw/g62MbocNiwCPXsEs8P+aNXCG1Ghzji+cw6K359BiQD/1WFq/hrc&#10;3DkFx5b0x/Gl/XCZYfzTI9P580U0IwdQnn6ryiG/RlnWI2S92I/4S0vx/MAMxJHhXFo9DCvFq8gZ&#10;nTC4sydG92uCjs2d0bKxHSKC7REa5gZ/frp7m8OSTMeENl7bVJgbUSdFlO8QBWs0oC2JmiQm1lqw&#10;pNaLShPWdnqS4w0k+I1DrdC6jQP69XbDpbM/UuMfobT0JYV9IyEoLRWp3GUrsZUMAsvI3n4P/L/B&#10;5Mj2Xlb/P0NN0swMxL24iI0bx6N7dx906uiDtm380YxsI7iRDaaPaoPc18eQcHstts7rhtWT22Hr&#10;jJ7YP3cg1oxrheUjwrH7x064tnMsEu5uRKW0xv9GWsVE7mOkx+zB2wuL8Xgv6eSxedgyqRU2TWnP&#10;nx/CiqkdMWt0C/Ru7Y5WQZZoxZkmaiMKxiIq/1g70aRY60HLRIAvK1ajZqQm2X1RtkMAL2aAAU2R&#10;KU2PYDyWNEUObgbwb2LJSNmGtNUOndrbYOeWYcjNZlBX/gZlFYxPKlMYdYt6KaKAmqxmSmVlOo4f&#10;PyrhvGfPHr8q6P9ue1+9+VXsRktDfMJlLF48WNqm3bmTH1rR4UUQ/CZNnBEVbMnIcxNOrR+O2YMb&#10;Yza5/8oxnTF/UCvM7B2GBYMisWFiWxxbNhCvrq7DT7lPaXIExUwgI3qKjOcHaOdXI/nGGrw+vwS7&#10;53XH9d1TcefgbOxfNAhn14/H0sEtsGJoa0zr3Qx92jWCD4Mlexc92JBCCmeraawNdSMdDoKOLEO4&#10;iQx8YXZEznw9UTGI4JvYqMPcRgNOboYI4OwJ4AA0a8WAq4MNlizuggJR50sscYjKEdU1U0QWcUkK&#10;GOsU4M2buOqA66wEPL/Yix8cP378bwNffIrEp2WlKUhKuo4ZM7pR8/3Rob0PmrXwREh4AzQKskcE&#10;NfL5xbU4vGIAJvVsiLuHltDRLsG8Qc2xd/4QLBvVEtd2zcClbZOQ+mg/KrPJIoreEPx3KM16gvyE&#10;M1KxmsK3J5H1/CBS7u9A0p1teHttA95dWY+bu2fh4oaJuL55FjZO7Y+OEW4IDLCGMwEU4OvT2Qrw&#10;NQi+qJlSDb6GyBRO4FX15WmWVKQBMLRS5UxRg52TrrQ519vfGCGRlohuY4np01ogieazUkTZUlCY&#10;RaESfilYI6poCAJS9EvTQ2c7RvzPgwd/fgPUt+Vn8EuKPyAx8RrGj28rgd+unTfCOfWbhrrBL8AG&#10;YY0sEXt5Mw6tHIhJvbwZIK1Cws2dWEf+v3VOH5zeOAmxF9fj7e3tyHzFh8t6KmUyFO9tizIfoyD5&#10;MvI+XCIdvYpiOuBCMqDMuGNIfrSPA7ARD4+RYu6Yht1zBmDvgpEY3SMcQf6WaOhjCRtyeZF9RCSq&#10;kwbARFMqVqNB8NWMVKBmrCSJpomoGKEKPQtlGFqqSJzfmwPoFWCCppHWaNnaGmPGheJFzEGC/K5K&#10;64W2M8aR6qWIRUVBPmTyC/D55ar4n5TUxL9pSaEKfPqAosJEyeyMHt1SOpzQqo2HtH9SAt/fFmFB&#10;1rhzilz8+Dxsp8lYO6UjDiwfhvM7puLp+VXk/1uRFncKee+vEGBGwmLdh45MTO+irIfIT72Ogo+i&#10;VoqsWlAxAzSxLF2cfBM57y4g/QXjgBgyouenUEbHP21AS0SHuqARAyUHar4h2Y6GVKpJG6qGalXV&#10;gsSnMpQN5KViNapGCjRDKowDlGh+VGDnxmjXxxwNAy0QEmWHVm3t0LdfQ1xjoFde/or2/TOBp6aX&#10;l1WB/zv1UqrA/xvtvRCxHVBm84uLkvA+4SrGjm2NTp0bonlLN4SJQmFh7ggItENoIyu8uLEDOS+P&#10;4PWNdXjKwCqWZuj1rW14/+gAPr0+j6KP9xhQPUZJhijTJFt6qCh8yZD+EcG/IQEvAi5RrkksJ1fm&#10;xVJekA0xICO9K+P/V2Q9x0+ZsVg1uR9NjwdCafJc3MxgRIf7RfONNKFmoAoVkRvfQAnKenL8Lg81&#10;E0VomqlA21KJMYAKbAm+BzXfm4rTNNIOzVrT6XZ1w/GT81Fa9gJSMTKxhP4L8AUmMvDFvieBt6hb&#10;8J8BX+zR4U1LS5Jpdq5i4ri26NjJG2FRDpLmd+ocisbBjmgaaIWXN3ahNFEUDj6IjJj9ZCqHkUZt&#10;TX95hmblFkF/hJLs5yjOJr8vJvilb1Fe+AIlwuyI2lhpN6jxHASCL22wkgZIttuhtPw9hZQv7yV+&#10;yorDnsXj0DnCEy0481zczWBiS6op6mQZ0uQYakhlmpRFlSA9BSjq1IOSbn1omClLpZq0LWV1skzt&#10;NWDvYQh3X3MEh9sSfHu07+yC9RtHIzf/McEnsxHHWH8BvtgYLANflMQSeNPXdvxbwa92KoLtiGI1&#10;KEvDh3fXMGlsW3To0hAhLZwQFGrPgKszmjRykEpcv7pL8D9eRMmnyyj9dIeBFDU97S5pZQwqCXJF&#10;AYEWOxNyYgk62USFqHv7GqWfH6NI1Dwn8CXUfLFnR2wjFA65gsALEMooonpDWd57cGRxfO1E9G7e&#10;AG1oejyo+Va2tPsWpJlGQtsVpbIcAngholaWEA1DRcnsaHMQDMh2RMZYC1dheqwQSLoZ0coG0e3t&#10;MXlGe2QV3OX9SC/LaPPLqm3+L83Oy5fPqxnP4v88+G8J/pg26CjAb+aA0GaupJ2RiGDAE0az8/LO&#10;Tv7aZZqJO7TpNBliC6AIpCQNJtjFr1EuKgPlciBE2mABfukb2R7NjDvIS7uOfKH5abckBlTJ6Feq&#10;m14mVj+TKAxw8l5xYO/h6p6Z6NvKBW3C7OHjZcaoVR8GFprQJPiiRlZ1nSxVDoL4VNKh3af2C6er&#10;RdOjYaIAXWtVGfhii0mINYIjzdG2ixuGj4lCSvplgi/eLYv0xwL434L//v3r6rdbe/5msyNMjszs&#10;iBzMKE1HcsJNTJ/cBd16BiCylSvCCH43gh9EpxcdYofHFzegMve+tENNLBNXiEoLYrm4uui82K1W&#10;SApXQEDFq8UKASh5vqgQJxbXkq8hh7Y/P/UmZ8MD2vvn0utESYo4aPlxnBFPUJh8BTf2Tcfgts5o&#10;S40NJN+3cTCk0yXjIbVUp60XoiIBzgGgKGnVl3Lka5rQ4ZJuCtajbaECQ1stOHhbwKepNQLCzdCq&#10;ozP6D22KK9fXks8nU+lINaUaWQL8X7KdtLSkas2/8h8Cn9/FjSuzkJp0B3Nn90bPXo3QonUDhBP8&#10;Lt3CGGSJ4zyOUoFgUIPLRBVoar0oUCZ2LUgDIXYxFJBBiAJl+eJNVQqv+5EDQ23OodP99AC5ZEHF&#10;NFMlZDklqbT71PAKMQhCsh4DokhZxn0Ux5/HvX2zMLqDOzqF2iBY7F5wNIGJtSG0DGjzdRWhQRGl&#10;OFS05KQCZaJykKKmKFCgQtOjKq31aJmTdlqrw9rdGJ7B1vAPs0J4Szt07umN3fum8pnFK01Rpkmm&#10;8b+ukZWbm17NeF79BzVfgJ+DYmrskoUD0bevqJHlxejWDV3It8VJkWahzlg1ozcqM+4xYiVAeWQo&#10;NBuQyvKJjbE0PaIeYg61mU5TbBORXpqXfkBFdhxKU2nz319CObW/nFy/LOESA+ALKCPfL0uifLhM&#10;K3AV5UkXURB7CM/3z8K8vsHoG+GA8IaWcHUwhiWjXD2yHHWCLYAXRcmUCbq6Dm2/lAeuLs2RMrWf&#10;Wm+mRuBFsWJtmDjowcXPHL4hpJzNGOl2aYA164eR8XC2UukqygXoQut/CX5paW41+Hl/O/ic6yA6&#10;7IBwOKJgTRKOHFmE/v2bSkFWRJQrnW9T+JPuBQfaYnz/SAJ0A2UZ5OnZ9zkDnkrV4cpz+PmZTCf9&#10;HsozHgD8f5E2vqycZom+APy30kSCm3gaFUmnUf7uBEoZ7WY/28OxO4qC10ckyYrbh4IXB5D7cCti&#10;90zE1jHNMJQUsbmPGTzt9WArwDQgrVSrAxX1elJ1OPEpqsOJ76J0kyIHRlPUxqL50bbQgAl9hYmT&#10;Pqwb6MOrsRlCmzugQ1cvzJjdEfkkCKLurQz8avmvgF8tBF44Xd7sp4rPePL4GIYMbkbw/dCseUO0&#10;6RgMv8ZiK7YZOrV0x2dGr+XJVwE6zkpRYUccQBAVP5OuE2Ch1WQ0qbekxbSS7IcozbxHjT+P7Cd7&#10;EHfyR7w4Nhs5tzcg9+5GqWp05sud+PRmF9LjtiP15gqkX1qClJOzEbtrDPZObIlhTa3QgTbfW1R8&#10;sNOTciErqdWVKsOJCnECcJHoVAJepGmnVFeH0zLVgDFZkvTGy0UX7kFmaNzcDm3odEdNCkECA8LK&#10;SnJ9EeVKwIuqST9Tzf+g2amWn8EvL8vAB9r9yZO6oHOnQEa5ophBAPyC7eHawBiBnga4fGA+qfhx&#10;aupxlMSfRXHCOeS+OoHMWGpuzBHkvT2FrNijNCvnUfHxCgrfnUTu871IvrIMSZcWIeXaUqReXYaP&#10;N1Yg5fZK5LzehexXe5AfuxOfb6xE2qm5eLd/Eh6uH4jTc7pgcrQj2tNk+HmYw16sbpppSOALsAX4&#10;ItGq+NTQU4EStV6U5xDgi0LFYgD0rPSo/YYwc9aBW6ApGkXZolUnF/QZ7I238RcJvnixz1n/DfD/&#10;Qw736/V8GfiCdoosIrm0z3N/7IduXRuhY+fGaNbKFwFNneHubQlvN110ibBH8r0dyH++G4Vxe1ES&#10;uxd5j6m1t9cRdLFn/yQ+3FqPj5SylwdQGrcHn64sQQ5Bz7y+FOk3liH99gr++3Kk3VmJ0hd7gBf7&#10;UPF8D0pvbsBnRp9vd0/EvXUDcWJaO6zsG4SuQRbw8zKWloqNzdShQhOjrCnyNNdDfeVa0neR9VZk&#10;OlelIxYLbupGqlCjiDV/A1tdGDHgcvIzgn+4FVq0c8CU6c2Rxhkrab4oVyWAl+qF/Qz+f4hqfht8&#10;UU2opDgBa1aPxYD+YejctQkio30QEuUN30B72DJwaepthGUT2yLjwRak3ViO3NurkH55oawG4tON&#10;KIs/LBWgT761Ah+uLcbHSwuQdXE+Mo5PRea5ucjgdzEIBQ83oOTJNhTe24SMM0vxYf9sPF8zAuem&#10;tsOjdcPwcMsIPN0yGifmdMWASBsENTSEvbMeDMlkhKMV7EZkuRW1EcV3UY5VJNlW1qZPEPyfcYCo&#10;i6huqsZoVwv6dmqw9zWAR7CRRDfXbxiIT+KFj7ShV4AvilIy3pHOHcvA/48FWT/L15qfjbKSROzY&#10;PgOTJnVEl+5NpfopwWEeaBLmBTcPSzRwNkC4tz5izi7HB2p06vm5SD07i9/n4vPD9fjpxUH8FHeQ&#10;wG5HwpHpeL1jLBK2j0HKzgnIo83POjUH6cfn4P3eqXi3exruLxuMm/P64cykdljXxQu7h4Yi4Siv&#10;d2ERks7Oxd1NIzC5syei/Izh5m4IHTIZFS1BLYW2y33J8SzqIor6iMIXCKcrKkVIxRfMNKHD4EyA&#10;b9NQDw1DzNGtry/evN6PzAz6LWnDVxZBz5ZeKklJnKrkP7a88LN8rfk5KC1OwsOHB7By5Qj07BOO&#10;MGp9wwB7eDS0QUDjBvDytEaQlynmj22HlJtrkH5tEd6dmILX52fh3cUFiN00Hq9WjcW7NePwdtUo&#10;xC3qj9jFA/Bm9Qgkbx2HpA0jEb96OOIWD8azxUOQxIFOOzif4HfErkGhSD0xn7NpA03TGmTcXYVn&#10;+ydizahItGjISNVFT6KQKtqKkpOVMooT9GrghUiFKYUJIv9XpAlSIvWsBt/aWwf+EZYSz38RtwsF&#10;+bcZBL6TlhnKkQFxXJR8+Qv4v15Y+5uXlH8WMd3IG6UFtlRy8lWrRqAPwQ9o4g7PRi5oEOgEn1BP&#10;WDmZwc3JGM38rfCC5iLzHhlLzCakPlmHT7dX4832yTjQLRCnBoTj4aIBuLOoH56vH40YDsrLLeOQ&#10;sHca4nZORP7Nzci9sB6V13cjbtUEXJs7AO8PL0DBrU0ouLcNmXc2Sk467sBUHKAp6uBjCE9H8nxq&#10;vrq+ipTYWoFSV7Em6ijUkApU1pOn5qvQH6hwVqiR+WgwFmBcINb89aw1YO2hKwVanbp64PHD7SjM&#10;fUia+ZaB4gcCn44yfJbNALIfAX61sktLyn//y5SfRYAvasKWFCeS/8Zgz26G94OiyHRc4OrnJO0S&#10;dvBxgIOnPRzsjeFipYJh7T2Q8Xgnmc5uOtudyH+2E2Ux+wjyZOzq1RSfT6xA3i3a9eeHkP90PwoZ&#10;PP2UcRWf4/bjp/TrnDWbpfqI9+cNQfyuWfQN61BwZxvy720h+BuQfHkJXhycjINT26IDbb67nTZ0&#10;yd8F+PVVaWpEGRFRYqS+rCKoyKlfX6G2VBFUUZmzQoUDpKNEBqQoLTdYu+vBq5ERohnlPr63HQWM&#10;VVDKSL00gQFXKoXaL95sSWW5838JPm3P3/QaUTjc6ghXiMgUKDx9FulmInJyH+HMyUUY2C8EQWJJ&#10;19eBPNkMhnYGMHc0RwMvW4SIlU5fI+xaPgIf7+0mraeQsWS/PYC029sRv30BzcpklD49i4q0u7J6&#10;52l3GBc8ICO6jOKY44jftwDxa6cifs0kvN82A/nXN1LrtyDv7iak3VpTBf4kHCflHNrMBR4OulKK&#10;eDVdZVmZEJFVvO73kNXrkhWlFFWE6svz30RRG/67vJaixIA0DORh7ayBINr81asGIz3pPPKzbqMw&#10;+wFKC1/Q3CagvFRE5B8ZnctKsv4CfNGqf/BtUP+oCPAJtlSOlfxWbB0RES6pZlbWc9y7uw2XzizG&#10;6BHNEBLuBitXM9pNbWhSe3TMtWFopgVXV1Npnd/TQRMnV09E2tXNSCcD+viGdDPhLFL3rcTH9YuQ&#10;fXIHsjkAOU/P48PlA8i+fxJJZ7ai8NIe5O5ZiuRFYxC/agxyT3OWkGpmkaJ+vr1WKtf94dJivDw0&#10;BQemtcEIBnhutprQMlSGkqao01JHKjwpKsFVl2QV4FeXY62uBirKRonaLXqmKoxsG2Hm7G5ITjyH&#10;7LQrlIsoyLyF3E+3pdMy0r5TEo7KklS8ff20munIXqCL9veAL5YW8qucC6dYpcgglYkS2vuYuJM4&#10;R+C3rB2EYf2DERrhDFOG9lrmsi0augRe30SHkaYmTC10YW2uiYZWqthP5xl3fhlSnm+XtgJW3juI&#10;5PWz8XHHEnw+tQVFAvjzjA1uHEbl/TPIO7cdL1ZPQPKmScg7sRQltzcR9HX4fHctg+eVSLm8CK9P&#10;zcKjHSOwdXQ4RkS7w9FSDWo6cjQ59aWc/aKQQXUdxK/Br00R4Ncl+PWU69I/1IW6bj0pU8nSZQOQ&#10;+O44CrOuE/QL+Bh/AumJZ1DEQRALhtKSSeErHD9+RML511tH/oZNUwJ8Ak5+K4FPllNSlEaKuQgj&#10;RkVjwrhIrFncHWeOzCXdbCwdwZHeJBkrw9BcB9r6OlBSJ5PQ5IDwu5GRIox1vsPOpUPw+sJapN3f&#10;hKJn25B7fiVerBiDjC0/ovDAKuTuXYW0HUuRtmcF4nfOR9oxBl+XqfFXVyLj+mqk31+PtHurkXpF&#10;0Mwf8Xz/BJxb3BmLenhgUIQDHDn4olRgfTpUUQRTqoVVJaJSnKibJQagOre/NAD0AXJq9Wl25GBl&#10;J49mzS1x/NgsZGdcRl7GJTwhYzu9bxIy3h9DIX9Wnn8HpXmPfmtyRPuz2wWlpQN+gpRSnLkSn+DP&#10;Sss+y05mi5U9vMGeHbMwY0on3CULiX20FUkv9iMhZi9OHJiDSePao6GPOYFW4CAYS/tmlDSE0xO2&#10;l85NTQ46uvVhpPEdFo/pJO1G+PhgI8qfkgUdmIGPu+Ygadtscn3GBLvm4/PRlSi4Qtt+cwuy76xH&#10;zj2am8ebkHxXDABt/aWFiGeMELNlGA5MbIbxLR3Rvak9rI3I70kv6yjUlcCW6mHVFmanuipoDWk2&#10;yOoj1pRsfj1ST1FSUJWab+moCa+GRggPscDebeNw6/wCxNxZjdvn52PPhkF492QHKvJukvTd+Tb4&#10;olX/w6+B/pZIwZMkPztZIBfxb+/g86eHSEk8j8zUi5g9pSUObZuM5BdH8SF2H1Jj9yPp6S4c3jga&#10;m5YNQVhTO5gxUhQ7xhR1VKCgKdZS1KGqpwlNar+mnjoHQF6q2jl1cEu8pPMsjtlFSrkWeZfXMbJd&#10;hSypGPE6ZHNwPpNSZt7bjPzn/J24HciN2YbsmK30G2uQcnEhXuwagytzOmF5zwBMZ7Dnol8XxpqM&#10;aOUJcP1av9D6avDFbJBqMtLhCs2vLYpSkhGJ0iMqenIwtNGCh68NPD30MHZICPZvHoQzB8bh6c3l&#10;uHh0Ks4enIj4Z1vx5P7pb2+UFY1O4A9vEZeBz6BBHGwWYXR5Bn5CKh7d2YMjpJOXjs3BWXLp8YMD&#10;cHjTaGTHHsXn5/vxOfYgEu9vk8BfNKMbAvys4eBMx2umwwBGAXLqSqhP7ZdTV2FEqYVaSoqQ01SE&#10;li7ZiMJ3GN4jDK+ubkQhqWf+UzrdJ9Tyx1spBJqsKI90M+/lPhS8O4D8t/z+eh9yOAjp99fh/anZ&#10;uDSvA2ZGu2IOgQ8kR9eV+w566rWhrFAHterKClKKwpRfgBdFKimiYKUAX5gbYe9FdSN5sfSsLy9t&#10;J/cIsIN3QxM0i7DCrvUD8frJVqS+2Y93BP0T+3J898gvWv/NLeJ0An/ocMSXStAiCyztemV5OsoL&#10;3qMg4zGn3FLMHR+J87snYNPcLhhBu3p882g6yz3IodZnPNuDN3c34iB/FtXUUqqF4tzAFlrGWlLZ&#10;PnkCrWmoA10jXTo5OkBFedRWVaBzk4eWlhL01Wpj4bieyHh+BLmvDqAk6QhKP5xEyYez/H4WxZSi&#10;ZDre90elQ9BZbw8ii1Fn6q1VuL95KE5MjcbGYc3Qr7EdbNS/h5VeXbQI94G8MClSZTiamSqTUz0A&#10;1eDXUyTDETW76JgF+CLiVdSrDwMbbdiLQ3VOOggONke7FnaYM6UdTh2cgXcxe2hq9+LBlaW/b3Kq&#10;W/UvfAv0LyKWDVBKEXtTMlFZ/AEl2XHISLyKh1dWYOXU1pg/IhTbFvRAj2gb9GvvhD0r+uPm0bm4&#10;dGA2ls3tgeBGBjA0qQkbewNYOpjRzKhKxX0V1BRo6xVRu/b3qM+HrlO/DmpS20R5blXxQkNTHtpy&#10;3+PWsTUE9SiK359CeeoFlKRckI59FkpyFrnvjxP8Q4wP9uLTg7VIPDML1xZ3wqlJYVjRzRXjo6wx&#10;KNQWYzoHI8zXHvKiNmM9mpfaBLsW+X1VLcSvwa+2+VKtRi15qdKQgnY9aU+nnbs5bJ314RtgBs8G&#10;OujSwQfLFg3Enas0jUmncf3Kker1nG8fCxKNv/BPD8RJywXirUwpAyeRD7M4CeJclCjTWpZ7D7GM&#10;IHct7Yd5g5tiSp9GaBdmgY6tHNC/mw/6dfVHqwhHODiIkqY1oKRfC6Y2ejQ5ulDRpalR43Tm9K8j&#10;x896dVG7VlWVNlF1mbxajs5NQVse+jqK8LBWp/k6iM8xJ1EYfwoFCUdRSMALkkStxiPIit+Pgrc7&#10;kPloJVIvzkDclr64t7A5HsyLkMpw35gRhQPDQjCztSca8VoKHNA61Pxvgf/dl5kg6Od3qKvMKFgs&#10;Q3Am6lpowcrJCFYOxnBwF4fmLKhQqrCzU0BQkCGmTWqF6wzqqpW6CuZvt18eBa12qAJ4ajo/xRJp&#10;eblI8JNC8ONRLp0cFIFELCqKnpNSPcK9Uwsxq78fJvTwQWSgEfx89ODipA4XsgIzUwVoG1BzdPkA&#10;WrVhaK0PdUM1KDNcrydq3pLG1ZITESY/qYkS0xD0jty6rgb/Rlvw69pQUfoebUJcEXNxJ5LoYDNj&#10;NtO2b0c244E82tk8spzCR8uQfGosXmztgcfLohG7vDniloYT/FBcnxiAkwP9sayNB3yN5CEnanQR&#10;6FoEX4goQC9pvRBRro/g1xSBFyPfOqJ2l7YS4xRTWLtawZgKZG5rAGtHPfgGWmP+4pEIamIJc4vv&#10;EeinjimTulYHVv/8KKho1eAnJr2h9leDL9ZoaGYYNFUwaCoXRy/Fe1Sxv6aUIl54SxKHQpqAW4em&#10;YhjNTYifAVwYfjswYjU2lpMqQquTPipTxH5I8WZIvCUSb4uk2udCCHZ15edqEc6uPqmnWFUUNdBF&#10;DS1DOuhQT3Oc2jQB78npU6lhny7NR/alufh8fCo+7BmCZ2vb4y41/a6ofz6vCR7MaYRbs4Jxfow3&#10;Tg7ww/LW3nAj26lNtvNDNdi/ElErsboGuqiFK/pYhzOxjkZdWT12bRICIxUYW6rCxEoJ/o2tcPj4&#10;cqxeM5LPXveL1lP++SFo0ThCX47/S3xe2mco1mg+o6w0CeXF71AugBenA6Ua6GJj0xvZTrHCOGQn&#10;nUPMpWW4dmgWRgwMh6u7LhyddWDnqE1aqU4KKU8zI/ZBKkp7I4Uo05SIwmRi0erX4FfXQJdTlrGh&#10;OrS5chpKUKQD9POwgbORHEZGe2L3iAicGd8Y12eG4tq0xrg5rSmuTw3GvTlhuDOzCe4S9DuzAnF9&#10;mj/OjfDEod6eWBTdAM4Ev54CgaZtF+ymugy3EPFdCrKquH5N2vwaBF+qTq1KlqSvLK3zq+mJnW3y&#10;MLVVg5m9Ily8dTFv6UAcPLKs+q3VPzc5X7fqP0hNSaqQbe7PoJYnEnRReD5O2kUggJfAF3nPCvm9&#10;4DXKc2NR+PEKnl5cjs2L+mImAyyxVSS6jT+CQ93g6WcrrSAqUWs0jNQkk6MuBkBPWQK5vigu/yvg&#10;hQjNr8fAq55Kfan4fB1V8a5VBTp6itBWqIFmHNg5zaxxoI8TLoz0wOXxvrg61g+3JgXhPgfhznSC&#10;P0MMSCCuTfLBmcHuONjbA/NIO1216kCZmvw18KLwfD1Fsq0vjpZCxy/kB84SSfPVGGiJtX0heqIu&#10;uiLMHfVh04AmqIE+dMx/1noq9B9LfCEa/+BLypfKsgxqd7KUW6a8OIYiEv3E8me098LUiG19YmNT&#10;Xoy0Szjr/VnMGh6CXtGO8PfShZunIemkCXRp79VIzVQEQzBRhbmdsQS6trEGf8YokzSuOoQXgH9r&#10;EATHFjUURdVQdT0VziRN2JjKo4m1PH5sboV9PR2l4vPnR/lJNc8vD/PE1VE+uDE+ANcnBODKOB9c&#10;HO6BY70csLurK2Y2c4C7fj2oMGiqxSBLgC+c63e1vpfAl1dRkBbSBBEQ5WHrk/IqaClCxYB+ilov&#10;qv8LURJKwGDRwccWVu6m0LRQRcee7f681lc3jpYs2dHdq5XlhW9RVkDgReF56ZAvnWsRwS6goxWg&#10;S/tsHgFZ91H08SLO75mCDiHmcLJVgoExaaJWDYJFO68vJy2kmTuawMzWCEqkbFIBemURxAgNk4Eu&#10;NO1r8GU/I+3kz0UZbk1DDWjSV5iaaaBNmDO6+RtjdrgF9nR1wpmhDXFGVP+ndovq/+f4KSr/Xx7h&#10;TeC9cGFQAxzt4YRd3dwwt4073A1qw8hANvO+NjlC6isRbFV5ftaTnH4dmkVl0mKxrVyJn8IHCc0X&#10;rxUtXC1hyOeqq14DaqYqX7T+Tyc7qm7VFyiT8lo+lxiNOM4upKzgCdkNhaCX5zyUNrqWfr6OrIST&#10;SHm+F7NHN0djX0PYWCvDzEIFuuJ8E7XD3MlYOuMqXkgrU+MF+OKVnVQalSKAF7VwxeqhsP81CLzw&#10;BzX4c7Hmo22kDQ19NTpvahvtdbivBSa388WqtjQlPd1xbqgnzg/zIPBuODPIHeeH0gwJ4Id648JA&#10;T1zu54nj3V2ws6cHhgcbo6mTFpzs9KVVy9pC+4WtF+ALqkmqK6ck3mDRP2mpUlmUoaSjDAWKqK0r&#10;il2qimLG4lmMlFFPsx7kdergx3mzqnn9X0vzJRovUJXgbv9P4vR3RaEQDkDhE5TmPURpzgMJ9LKs&#10;myj+fAWl6VcZVR5D6rPteHJxMRZObo+OzVzh62kCO1dzWFE7RAlrcd5JieZHAC+0XxSgF1JLUD7a&#10;VBHISHXQlTgA0loKeT5/T9tcl45NmzNIg/9Op636A1qGOmBG10Y4OCgEN8c3xeWxPjg3xIMa7oVz&#10;lPOcBReGE/gh3jjb3xNnezXA4d6u2D08AAd+7ILGBL9VZIBUCVqs2QvnKuILWTVoKgU/6zLYk1fk&#10;IKhTyw01ad+1oGygIoFfQ4XKofw9arEvdUmDbV2M/hiv/yOt+kJPH16orBBr07mPpeXR0sz7KPws&#10;ToWIgwmXyHJOo1Ck1mLYn/5oI+KvLceJDaPQt40X/LzM4ExmIjYbiU2nAnwjcnwjK30puBKgfxkA&#10;gi9qnWvxIcUAiOhW2Fl9awOYOphLwAvGo66nBG0OoJ+jGhb3b4xLU9ogZmEHPJgdhRvjgmhifHB2&#10;MAdAmgkcBGr+pSG+ZDqBODyyEdYM9sWI1g4Y2rkxLGh2FDnbBPA1aO9lRYkJKqV6IGSB1/f4nnTz&#10;O87Q7xmY/aBI+qkswOfAMQ4RByqq8aL8e6kdRfs6qWlhBjVdbNfLvo/irHsozrhBuYb8TxeQnXgM&#10;+fFHkBOzHam3luLtlbnYv7IfukQ5wMSgDp1qfakaswBf31Ibbn5O5Mdq0r6YWgrfEXgRwIhBqCmt&#10;5WgaaEBVR4V/x2nOUF7XUuwSMyM1JfhqwnHXh45Wfbga/oDlAwLwZFVvxG8ZiFfr++DRgja4PpYD&#10;MswXF4b6yITAXxkagPMjm2JVFydM6+iEIW1cMWZAK6hxgJVVFaRC86Lav4hyZeDT/PC7tOZTFeXW&#10;oHn6XphI0tMf5Pm7YpeDeh2Jam7YsK4a+L8nqalovNiXdL6lmTQzmbelHDklBL7g43lkfziK9IT9&#10;SH+1C58erUH85Tl4cmIyZo9oAherulBV+Q51lBm1qtQheGrQMVaFgbk2qaPYlCQzN3WF9gihiakn&#10;1nmo7ULzBfjqempQ01el1tPWG2tBXtpZVgtG1Hx/01pYM9AXL3cMQuKxiYxqZyB262A8mtsWNydF&#10;4PbkcNyaEIoroxgDjAvD/RkdsKSNPRb0DURoAy0ENrSEhY0uVBk7iAr/ovq/qPwvwK9RU5gdmeZ/&#10;L8Cn1gsRzrk2wRezUgSIZjSlffv8XOC4Cra/r/GiVYms//FT0acrKEy7hPwq4D8nHkT6u91Ij9uK&#10;5NtL8ersNNzYOxKdIsxhqvcD7eV3+EGBD0UtkSc/1mSQpWOoQvDJnavMTV0OjpB6avWkCtDiweTU&#10;5b7YfyFKmor8GZ2adl0oa/wAM9266OlnhL1jm+DV3iFIu7EAqXfXIPHyPLzdNQrPV/bC44WdcXdO&#10;WwZe0bgzpz0uz2iPaysHYUJ3HzIlBzSP8II+qW9dOnRFBnK16gjwCXQNfv4afGq80HwRd4gS4fIa&#10;9EO0/Y2DXL8A/7cnsq5u1Tc4c/JAZf6Hs8j9cJK2/hAy3+9H2qut+PBoJd4zvH+4axgOL+2Ktk1M&#10;YaJXExo68hLwNSkKKjVh52BE8MkOlGSAC/DFQIitGwrk8CKCrEHNqiccLcEXka+yJsEXPJsBmoJm&#10;LWho/gBnYwXM7eKHoxOjkHB8Aj4/XoNPMduQ9nQDPl9fgutLumBLXw8sa2eDH6NMMbGpPoY20sb8&#10;gYFoH2KG0CBLNA52ga6BErR0NCSn+nvgS4trwtzQKdcRrxEJvNjBbMSBq8aF7GZkFVT/mVZ9oxuX&#10;DlYW0s5nvdmLT9T4lGerEX9jDl4cG48LSzti9YhG6BNpATdzRZiZaKK+Vk3StNqws9dHQJAbQSer&#10;4YyQ7Yck+BwEOWWxdKwsAS62cdTmbBHA1yXrUdRgcCM0X7x50q4DLY1aiHa3wspOAbg2pzM+np+L&#10;7NhtyI4/gJy3e/DpyQa8PDkNN5d3x61FPXFgYmtsGNMOy4ZHY1QnH0wd2Qo+PqYwNGWgJzZMkcYK&#10;2167Lge+FoMtYXbEyiq/16IZqilYEBlRLSqFMHtyWqS9hopfO9j/fAWhjRs3KlTf8NaFPZWfn29C&#10;2sOVSLq9AAkXp+DpjgHYPcYXy/s6Y2onJ3RoZIYGtpqwdSDHt1ZHo0BHePs6EFz6ATk6WgVGk9IA&#10;8MH4cPKMJEUkK4AXoFd/FwxI7KNUENv2+PDqqjUwsXsEVnb1wYOlvfDp6gLkvdpBx38ERR+OoeD9&#10;MXx8tAGnl3XGkR9bY9HARpjWJxRdwt3QMdIDnu5G8PK1hZu3AzS0aQLlGOVKi2gCfOFohcazT9VL&#10;2yLQYz9UGF+IdSktRsZfAf/fKdshGm/2pWDNpePbKtNuzMOHCyLzx0g8Xt8N56c3xq4RDbCivysW&#10;9gtEW38ThAdYItDHCr4MwcWBBCc3c1hY60qaX1eAL0J8gi/suqKGggR8tdZL4PNnAnxF+gGxd15T&#10;5XuMYnC1bWAw79eCZmYBsl/sQE7icRSknEbBh1P48Hg9Ys9Nw8JhnhhBdjOyT1M4UhHsHXh/dzP4&#10;NW0Ae8Ye6gyepO0hEscXZkcGvmwmsG9kQXVobsTs1KS5FK8Oq5+fpua/V7CmugnHUt2B0we3VCae&#10;HI2X+/rj5uLmuDS9EY6P9+IAeGHD0ECMZxjfPcIJ0SHucHM1lVKoqJCtyJFaKqpTs2l2agvbT0er&#10;JDEcFQIvbD21XKyp8FOVP1NRrw810jp9fTk4mNZDDzrb3UODcHpqOJLOzUD2y53ITRIvVQh+/DEk&#10;U/PjLs3BmR3DpAI0LSIcoW+uDC2Kvac5vIJd+f8aUKJz/xl8wXRk9FK83RIMqL4CGRj9kKa+Eiwc&#10;DL/W+P9+qabq9nWRsgP7dv30aHMnXJobikszg3ByYkMcGO2NDQMbYmYXb/w4KBptI33g1sAaphaa&#10;1LZ6UFQVZqY2tZ5hPWlmbdW6nNaMHGnfBejyavKSiO+6Ii0LaZ06B8rPUw/rZvVGH08NbOrpgbMz&#10;IvHyyDjkUvMLqPlFDPayY/cj9dE2PDg1H0O7NoSVWR3Osu+gzIETh9r8I7xh427OwaYp430l8MV6&#10;fVVAJQNf7FCjcpAJicNyUdEhX1gN5X+uSNnX7asO/XRydjg10Q+Hx3ni4PgArB/shw3jWqJ7E0fo&#10;kOmoMhJU15WHMkNxBYJeX5VmR412Vmi/CHYIfrXGV4MvtvLpGmpj3Jj+uH11FxZM68LBbIrhvtpY&#10;0toaRyaQah4Zj7y4HShKOI6yhFPIjzuEx6eXYmA7L5jr1+aAq0Odjl+BzMveyxaNonxh5ULwacKk&#10;JWNJ6wX4Mq0XUo8/Fyua8jR/s2bPqN76IeR/vjzf142270thyqMrhlfsG++P9aMbI9pNCfY638FA&#10;k8AzIlUUe9zFm3/ydekAAuml2A1QU3B9fipqK0pOVl6FjleNIrZo0MmZmmvh6MFVyE65gjO7xmNO&#10;P38MD9TDlh5eOD05Ei8Oj0VB3DZUkP6Wikj7+W6M7OoFG8v6cHQxRX2aNwVdJSnCtiVLsnezphIo&#10;o76i2DbyvfT+tqYwNxL4sjdXKmLQTX627/9ve28Bl9W6bQ/vMFER6e7uUFoJBQUUAz67u7u7u7s7&#10;j93dLXa3YisiIA0D/MZcL7jR7Tn/c+89sc+9e/1+g/UWb6w15phjPusJAeX2j7UwZeHGL/fNkqxn&#10;N09AsIcOPF316aU1UY42srRuOaiRbeVYxSoXzan1xel0fikrrkcKlzJKgpVmXOXg8zW6RupMkgbo&#10;37sWrl9YgI2LOqBDlDESTs7D4dENsG90HdzdPhBJt5Yj89lOZD7dibg9U9GjdTClSporiqOsXjlo&#10;mmvBwtkMMoeagSV9PSNMacYu+bPian75hcVgMYL3JRqatmxaVGb+8ZXrP3r7fjHioUN659vTXRhZ&#10;G/PA8+DTMpaRsU9kYhnKTUnqfnGNn/FzWVX7jhxsuU5aqnwp5bqtzH9gwaQYEmSNXt1C0K+LD+aM&#10;rYM311fg3Op+WN49BBsHR+LG1oH4eGMFUp/sYpG1FkumdoSNZQnomfFk8nPkhOvb6MPG3VKRGxkI&#10;IbVEcWky4MFWCqlisqcJ0Cz3DduJP/5ixEU3ytA3y3BH/3/RedJeU1ZXxrtS7wWsVqVRqrgGtZa+&#10;X2lck0iQ5l1p06f8aBqWgY1VBYwe0kxZsXnupMZYMbstvmTEYe2EJhjd2AVHZrfB/YNj8O7qMqQ/&#10;34e7pxegWV13+PibooKJGkpT7tTI/AqUHBtXS3gGevCkaDPCyHoyX9pr5OKJVLFTpkwuqu3/Wctw&#10;f78V/SGCyNrV88rxBCjFEiF9YER2ilF2irHokr0cfLleqiY9gXnwPZwN0aSOOy4dnYspw+thzMBI&#10;nNo1Dtvmd8TiwbXw+DALvNMzkXBrHV5f38Aqdy9mTWoLTy/aSGMmTEOV1Jk6msCvqg+snS2gbcKD&#10;T/tYjBL3M53OtOnTvvmexH/uAvRFN/4Qu+9+2Jduvbrly4EvJe35hQdfjQefJ0Ap48tSp6Up2UwD&#10;ni6GmDW+HeaMa4LhPUOR8eEYVs3tQJZvx6El3XBydV+8uDgfzy8uw91Ti5DwaA8mj24ERyc6KzPm&#10;EQM15b3M7E3gzorW2ctBuSLl7uuZt3bt2m++F7Gw4Gv/79qYDyy/+6EKqlWvmieJrzgZWJx7SXbS&#10;zKymWwamtIiR4c549/wgtq0cgKXTKDFxyzBjVD0c3TQU+xZ3xez+4Xh6Zh5eXV+F9XM74cLB6Zg0&#10;qjE8PMpDh7pfzkgN5el0jOxM4BngiQmTJnwjLQWYU/A1//dvzAmrf3AAvgwdPjTfwcU+T1yQOg+Y&#10;s5cVYutUxOhBdXF422jsWzsIs8c0wKEtIzBvdCx6NXDE7AERWDO1FdbO7ICdPEHPbm5CNT9tHnx1&#10;mNiWRYPmsXnr16//3WfxO4DWMaLgK/3f2zZv3uzEA3Hl+wNTFEsWz8ufMKZH/vUL2/Jund+Ut3P1&#10;8LyRvapjzogYzBvRGPtWj87buWZi3v3rh/I2r1+U/5e//Ph9CsGDPq7g4//cim48MB2I9z86aP8D&#10;bBALXPARf27/lY0Hz48nZDSxlNhP3OBjCUQWbz/l/gz33G2aQWvYUq47F/zrn9v/po05wpwnujr3&#10;PXiypZY5RrwmfhRx/wzIZ8lnzpfvUPBdzAu+3p/bn9t/b6Mp0qNyNSShFhOPihDuPwry3eU38Haj&#10;nTt36hX8vD+3/+vbjh07ypEYHUgMZc6Vvxfbt2//cuTo4fyLl87l37t3I+/ly4d5SckvkYuPqgle&#10;uM/Oeo3crFeQxWNlHsT05Pv48CoOCW8u4cPr83j1/CTinx3Hi+cnFCQlXkZy4hV8fH8BH96ex7vX&#10;Z/GSr/n47hISP8ThU8JlpCZfR3bGPaQk3UF8/OW8e3fP5126eCz/yOG9+du3b/3hd/0bOCm/XY5B&#10;weH4c/vfuBXYk7E84U++I8APcfjwofzr16/mv3n7Ik+Zn6tgNKCMjUKezHEgM3vI9FFJynwuskBj&#10;fn4iif4en1Oe4P3bK3j2+DhuXtuBS+fW4+LZ1bhycQ1OHZuPQ/umYdf28di0fjjWrxmEDWsGY8Pq&#10;IVi7YhCWL+qN+TM7Y/qEVpg8uhlGsqQf1j8aw/pFY+TAuhg3rAEmjGqMqRNbY8n8PtiyYSwO75uL&#10;G1c248n9A3j36izSP9+ErKDw9vW1vOvXTuQfPrznR+0oP8ITOUZ/2qb/4I0Flg1P4jfXEn6Evfv2&#10;frl1+0ZeyudEhdjKJKzKXBIy5FUmZpUR9qqpDVRTdMm4tM9AbhLycj6S6CR9zluS7SnexMfh7o1D&#10;iDu3BUf3L8TOLROxbtUwrFzSH/PmdMPkiS0xdmxjDB8Rg/79o9C9Zxi6dgtFt25V0b0r911C0LVT&#10;MLpz36dXdQweUBNjRtTHpHHNMI3/O2lMU+X+GJJ/+JBYjOB+8IA6fH01BQP71caAPrUwdmRTLJrf&#10;G3t2TsWNq5vx9uVJZpzrQKbMxvsInz/dwa0bp/P27lUtnPO3IMdQjmXBYf1z+6NtVCkHnqgl35+4&#10;othHkj96fD8vJ1eIXKjg36Io2XORhpzcVBWyPwI575XZ6JEj9uUFvuS9JKnO4dLZ9di/ayZWLxuM&#10;BbO7Y+HMrpgzpSOmjW+D8VTtfr2j0KFdFTRtXgkNmngitklFxBB1GlVE7QYVEV3fC9GxAg/UqueK&#10;qLouqEnUrueGWD5XL9YdDRp5oV37YGWNtwED6mHEiCYYPrwRBg2KQd8+0QyUmuhL9O4RpaBPj0h0&#10;7xzOfRSGDIhh0LTFlnUTcD1uG96/Oo/M9LsMgsfIzXyIzLR7yPh8Dw/vn8/b9/8OhiVyrAsO+5/b&#10;v2OjGlXjiYj77sR8xf4D+/OfPHn4N+ZOUSl7UQjxCydfBEj4nBRkZyeT+LLI9zN8wRNkpd7Gwzt7&#10;sGf7ZCyZ2xNzprXDotntMX+62JMYjBhQAwN7R6Bnp2po2cQbzZt6ownRkLcbtvBHA1kvqXUIYluF&#10;ok7TYNRsVBnVY7yJiqgRUwnV63Ff1wuRvB1Rj3tZYaauB6rXkqDwRExjXzRvGYQWrYLRiu/Tpk0o&#10;2rYLZWBURcf21dCxbVV0alMVXdqHKejROQLdOlZHR762c7uq6N+7NqZN6oDNtEmPH+5DRto11g7X&#10;kZNxDVlpV5HD+xkJp3Hq4PK89WuW/C2bFCfnoOB0/Ln9MzdpJ+bBfvuDk/CFhdqXJ0/+K/OTCfF/&#10;g2r2VdXEErLSTF42C9W010wAL+mZHyI56QxOn5yHpQu6YdLoBvTctTB6cDTGD69HNKAPr42etBzt&#10;WvqjRQs/tGgZoKxL1axZIBXbjwrujWhBrC+iuI+K8UHtxoGIaRGM2GZBiGlaBXV4v1Z9Ps9AiKzn&#10;wwDwRtVaHqhc3RmB4U4IinBFaJQbqkW5oka0GzNERdRt4M1M4o/GzQPRvEUVBkMQWreujFbyHZox&#10;8BhwrVvwfvPKvB/A7+OP5kSLpr5KJpo1rQNOH52HF492IjvpLPCZBfbTPdi5ciBmjYjF1L7VMbVX&#10;KOaNaZO3bs2K3x13gZwTOTcFp+nP7R+x8cDG8sAmf3+wBQcPHsh//ebFf4HshZCCtQBC+ALk5VLt&#10;lUlHWahmvcGXnFfITL6HOBan82Z1wIQxjTF2OP314NoYOaQu93UwjAVo/3610L5DEFW9Isnogrq0&#10;LfUbeSO2oTdq1fFAWKQjQsMdUa2GK2rW8UFMwyokayiatY5A647RaN+1roI2nWqhedvqaNg8hMpe&#10;WUFtBkKN2h4IjSTxwx0QWNUGgaF2qFzVDkGh9ghhQIRHuiCSGaEOM0L9Bj5o1NgPjfjZDetXQiPe&#10;b8LAa9mcWaI5P7e+N2LqeXJfEY0beqFBjAua00r16hKKFQt7KH2i3j7YhuVTW2FS7zCMaueDMe0q&#10;YXyHShjdzg3jOnph7vCGeauXzv5hNig4V7EFp+/P7b+ySVs6D96uoge0EKdOncj/lPThv0H2opBl&#10;XNKJjCKQNWVUSv8Fb5GVch+3L+/AigX9MH5EQ4xjUTqcBeeQvpEYOrA2hg6qhwH9olmghqN1hxA0&#10;bElVb1wR4fTmVaMdEKbAmepMwkeRnCRm9VruCKNih9ZwQWh1N4RFeJK0XqhawwPhURXp7f1Rp34V&#10;1gEhaNS8KmIbB6NOgwAlS9RkloioQxsUzddT+atUc0IAiV852AGVQ+wQGGyL4Kr2qMZAqBnlgXrM&#10;GLGxPqjLrFGLWaMQ0dGeqFuHlokWKoYZI6aeO+qztqgX7YRGsW5ozTpkdJ/qGN4pAGM6B2JEGy+M&#10;aOlBuJH4nhjbsRImdQ/AjL5VsWZcfTw+uyzv5MHNf80S7ZJzWXBa/9z+2sbCqd8PDt6XXbt3ffnv&#10;KfuPIZZGPLxMNpxLhVfmzMqVNTzfIzfrOZ7eP4wta0dj1qR2mEjSjxlSByMHRBG0N0NobSQQRjXF&#10;gD610b59CJq1CEB9WoraDT1Rs747oogaJFNEXTcS3gnVajoqqyeGRYjqO6BqmD1JaocqIbYkrh38&#10;ZYXFKvYICHZEQAhRldaGCI/2oeXxJ/wQzkwRVtsH1ev6MqsEokYtb2YSL1SLdEdwGF/PAPDyMYdf&#10;oA2CQ51QNZyfH+WF2nXFZvkyI/C1tEzVqjkjKtIDMXyf2gyiaAZjNIOydm03BoQbYmo7oW51M7Sq&#10;Y4cejd3Rt4k7+jdxw9BWXhjephKGt62I4e28MKaLLw4t7460+xuR/XwHMp5tw5MbW/J2bv/9+RPI&#10;uS04zX9uhRsPzJbvD5Tgxo2r//C55AVQFi6ht5dCFp+U1QVkRbGMtFu4eHal0pY+alAdjOhXEyP7&#10;RmFUvyiMGxSNCcPrY9yw+nyuLob3q4uBvWqiS7tgtGhcCS1I/FbNfNGymQ8LWj80bcIilD66Qayo&#10;qwsthSsaMBjq13VBfWaCmJoCkkyWE6UViqjugBoMiAhaourVGSxhzBI1GDgRXgwYL1olDwSFCdyV&#10;zBDbRLJBICJrsw6o4a4EjYe3Ody8TOBe0RTeftYIDHJE1eruiIxmTVHbFxE1KyGM7yOrwlWvzoI5&#10;nM9F8P1qEgyAKNYNNaNdEB3lgOhwW8TWsEULBm5HZrEejT0xuK0vhrTzxbAOPpjSNxRntg5GLkmf&#10;+WQH0p5uR+rz7Uh+sR2Jr3bi/Nmtfy0LbCk47f83N0mB9INnvz8wBw7szy9sV/+nIS+XPj5fmTMu&#10;V6Yty32B5OQr2L1zAqZNbopxw+uQ3CrSj+wThdEDokn4GEwd3RjTxjTFxCENMaJPHYwdEIuh3Wui&#10;G4vYTo29v6ILC9oeLUPRlQXlMD4/fmAsxg+IwcTBsRgjF6S618DAjqHoz6Dp1z6Yr/VHO6pri1hn&#10;NKnjhJgIO1QPNkN4kBXCaWeq0dZUDXFSlisPqUqbQ0UPoqWJqks7wwCIYjaozOcCmS3cK5nBwUVf&#10;gbOHMbx8rZhRmGVI9Jq1/RFdJ4B2yAP+/rbw92V24HNhzBiSDaQOqVpDAs4ZEbRj0dzLmpX1w+3R&#10;ggHaheQf2NYPQzv4YnLfagrxM59sRebjbUh7TOLLECyF+Lvw/vU+fPx4DImJl3HgwO7fBYGc+/9T&#10;NojVvzt/tPTq++ZAnDh5PD9HissfEfXvQtFWmt8eLyxcleJVlJ4ApOlSbsv0zx/x/s0VbFgzAjMn&#10;tcGkkfUxYWg0VT4Cw3uFY0TPGiR4HUwe1hDTRzbF7NEtMIP7KYMbYOrghpg1vBlJEINx3WthcKsQ&#10;DGtbDRN61sHMIc2wfGJnbJ7XHzsWDcGe5cOwb2Uh5P4A7F7WD7uX98W2JT2wcnprLBzXCPNG1MPE&#10;PuEY3M4ffZtWQoe67mgS6YzIyrYI8bVGsK8tfD1MUYWEDqMdioyuSO/vjRp1qOhU9eBqrvAhqR1c&#10;DWHtoAtrez0GgSE8KlnB25+1QJALbRAzSJgnbZE9fAMYAJVpu0Id+b8MqKoOtE72rEFoyyIkCJwY&#10;BE6oxazUoLYzmtdxRJdGrpgxKBKXdo/Cuxsr8OHWGiQ/2oyUp1vx+cUOfHqxEx9f7cPnxNNA9h0e&#10;76fIyX2N4ycO/ygAngonVOz4X7jR41nxR34dIFqICxfP/YPszLeEL4SK9DINqxA9QwVZz4IW50te&#10;Ap4/Po21K4T0bendYzFucDRVOQIjeodjeI8aGN6dt3tGYtyAepg1qjkWTGiL+eNaY+7olpg3uhWW&#10;TOiAVZO7YM2Urlg6th0WjmyNTbP64NDK0biwfSYenFiFZ+c3Iv7iJgUv4jbi5eUN3K9V5lAXPL24&#10;HLeOz1GGaMftnoDzW0fh6MqB2DytA+YMorXqVAO9m1VBhxg/NGMRHFud/j3IDiGVrWldSH769yha&#10;nmoRHqwhPKnenvANdICzlxmsnfVgbKUOcxtN2DsbMCNYIiDImRmgIhXeE5Wo+k4MEldPY/6PNQPA&#10;geS3V1BFaTmyQyj31avZo3aEAxrXdkSbWEcM7RyA7Ys74eGZ2Xh5dRne31mDD/fXI/n5NmXin4SX&#10;e4oQ/wmP+Rvk5L0nPuLCxVM/CoB44UgBXf53bPxhe7//odeuXf6n+PdvQbJ/bbWR/jWyOFUKSf+e&#10;pI/H62cnsWbpIMye1FqxMeOHqEg/lmo/tk8kRvcS1OTtaEwaGIPpwxph1oimWDi+DVZN7061HoZj&#10;G0nUXbNxcc9cXNo7DzeOLsXtEyvxLG4LEu8fRPbLs8iWlfNfnkFm/GlkxJ9UFu1NfXIIKY8P4POT&#10;A0h8uBcJ93bi3c1NeHllDZ6eX4p7R2fh1sFpuLZnMi5un4g9i/pj3tBGGN6+Gno0rYzGUa4IDzRH&#10;WLA1fTqLU2m9oZevWcsHUbX8WPhWRLAsOElVt3Yi+a3Lw4gBIHtrR114+ljRHrmR3K7wlYULPIyU&#10;eefdvIyVFiIJAMkCQSEOtFh2qFrVlvWHPepFOaJxHXu0jrFD92YuPCY1cWLLYDyJW4CEB+vx6dkW&#10;JLDQ/RC/E2mfTuEL7uJL/jOeByH+O+IDcvMTiERcvXbxRwGwr4A2/7kbf8ik73/YSVqaH5P0n4N8&#10;pa0+ldYmBblIRE7OB3yhp3/14AB2rRuFhZPb07o0oZWpqxB+TJ8aGE/Sj+kVoRBfSD+Raj+Har9+&#10;Ti/sWzMSp3dOxc3jy/D40kY8vboV8Td34s2dfUh8chzpr84j630csj9eQe6na8hLvkHcQl7SLWR+&#10;uIKM95eQ8eEicUFBJiGL5ae+Po3k+GNIeLwPb+9uw+tbG/Dk0jI8Or9QmYv62v6pOLF+GFZNaoVp&#10;A+vRa4egaZQTIoMtEFXNjgWpG2ozG0QL8Wt6o3qUN0IiPREQ5oKQml5w9bGAgUU5GFiWgw2tj5Uj&#10;awB3E3gH2MOHwSGFsIu7MQPAGP5VbFlQuzMruKIy64YqwQyCYBuEhlgjIswGdaNs0SDaGs3q2qBD&#10;YweM7RuE9fNa49rxKXgraw/L5FIk/6M763H25ELcv7+f5+ClivgQvEE2PiA7l+cDyThx4uiPAmBy&#10;AY3+czZ+6Sbf/xBpkvyc+k8uWr+DivRpLGBVvShBP5+T+wbx94/h0KaJWDapMybTSozvXQuT+tUh&#10;oepixpAYzBwaSzTAPHr5JRPaYOO8Xji4fjQuHpiDu+dX4+Ut+tjnx0nwCyT3VdWK4Ek3VCuFyz7l&#10;FnI+30bu5zvITb37FUi9T9wj5LaANiD1tmrP/8nme2UkXMDnN6dYJB5B4tO9JNIWBsImPDq7ENcP&#10;TsHx9UOxdXYXzB9O9e8chrYxHqhTzRa1WYTGkPgx0X6oTUTU8kXVmhXhH+4K98o2qEQCe1eV1bB0&#10;oW2qBktZtl38v6sJKvrZKUsRy4q4bp6mtDy2imUKCXNTWoukmPZnjVHJ1xiVA01RPcwCtSOt6Plt&#10;0LKBPYt4ewzo6I75E+rg9N7huBc3D8/vrUV+Oo9P5nVky1zn+S9YWb1Cdh6VH695HhgAubJYYAp4&#10;4PA55Rl2797+DWcEwqUCWv2xN37Zg99/+Zcvn/3D2uD/Pqj8vhCfrKLKf0JG5htk5bzGo8fnsG3N&#10;ZCwY3Q5T+zXCjIGNMb0/C9f+9TFzUAPMkoJ1cH0sGNWMhWlPnNw6FteOzsNDevK39/Yg6flRZL4/&#10;S6JfQf5nqnnaTeSRvPnpJG8GCS77dJI7/QHyMgomtM98ivwMpvv0pwWg5814XIBHyPvM16bwf5kZ&#10;MhOvIp1ZIPXtaaS9OYG0V0eQ/vIgkh5sVyyQ2J9L28Ziz8JeWDK2ObNTbXRpEoAGtDsNa1VE/dp+&#10;qBvtj5p1aHdq+6AK1d6dCu5J1a7EYtiZnt6CXt/IugLMbLVhbqcDO2dDuFe0pPI7UO0dWRzbKAgK&#10;dWXd4IXAEGcGhhTHFgiobIZq1axQM8IKdWtao1EdS9oeM7Srb4Zuze0wd2wtnNg1FM/vrGSwn0F+&#10;9k3kZJL4ec+RxUybjZc8JwSJL71cc3NZb0lv17zXyMq8iZMnln8zr0sBflu88I+2bd68OeL7L3zm&#10;7Ol/ka2RK7H08UVacJRWHD4mK6VJr8qctGd4dvcodq2ZgKUsROePbIlJfephSt9YzBjQCFP7xGJa&#10;f6r9oFgsG9MSh5YPwa39C/DywibFq39+cQJZH87RslwhUa8znm7yxFLZZR77NCq5QnRZMkNWnSTR&#10;v8ETBXmZJH8BJBAKAQZANjNBZvJtZCbdRAYtUnrCJX4e7RADIDX+CGuCA/h0bweL4lW4dXgWLu4Y&#10;j8OrB7OQ7qxkqO7NfdEw0gGxUS6IrVuJil8J1Wv70+b4wCfMFRVDneESYMMgsIdroA2MHGTt8DIw&#10;sqsAE9sKsHcj+X1J/iAH+DI7ePhawcuPxa5cTKPqVxLi+5ojMMAaIUG2qB5qj5phcrHLCY1oudo3&#10;8EL7hu5o18ARE4fQ9+8Zi6RXB3k8biI1+SrV/RmtzSuS/y2zL89HNjNwdiID4xNB+5n9HCnvT+Po&#10;3lFYuaAJ9u9Z/jv7w+L3jzU1AL/Uhu+/5MtXz//FKv8t6SUQVMXsRyrKa8Q/PIatK0Zh/vj2VPuW&#10;mD2sIaaS6NMHSEesephIuzObSr9uWkec3DAKD08uRdLdvciJP6Osr4vEOOTzBOankPQK8enbqe55&#10;mbJcCVWbhM/LFIIXkp2kVvAcednxCsCTC+5lOda8zBcK8jPkPh8n+XNohVTkp+1JuoYskj/z3Vmk&#10;vjiK1GcHkPFsP1Ie7sKry6vx5OwSBsBMHJWBLDM7YMGYJujcpBIakIT1anrQ53shgupfjYVuIG2L&#10;V4gTnEhet8p2ivJ7MAAM7StAy7w0DFjwGttowM7NiOS3VsjvxSBxqWQGZw8TeHpbwI//5+NnCT9/&#10;SwQxcKpWsUM1BkCNEHvUIfkb13ZH24ae6NDEDT3aVMKYgdVxcv8kJL87jrSky8hKf0iFf01rQ6uT&#10;TauT/Rb0iiS94A3rrid4+WgXVi5qi82r29KOzsWtK8t+pP4bCmj379v4Jay/+1Jfjh0/+i8tXlWQ&#10;RUhzSXKCNkcsjiy9K6SX4X+vX5zBzg3jsHhqB8wf0xTTB4ufr405VMpZg2MxuU8tzBhUF2untcPJ&#10;TSPx8MxiJN3fidxXJ5D94hSQQNKTiPkpLFY/09qk3aKS3eMJo5XJpsrnUM2zBbQx2SR7zkvilYI8&#10;qhzobcHaIpdWKyf7lYJcAoSscqUKgme0SVT+z/eQRcuTk8KMwuySySyTQcuT/uIwPtPzpwke78a7&#10;62vw8uJS3Ds2E2e2jMCepX2wcFxzdGsWgIY13VAn0gM1qfbhUT4IDPdARRLfleR1pX8X1Rc4eJtT&#10;8WXpdjUSv4JS9LpWslLWEKoUYAd3b0u4epmyAKb/Zxbw5/94k/z+JH8gUdnPAqH0/hHVqPxRrrRZ&#10;Tmga44jWjZ3QtqkjhvULw9F9U5BMa5jFOibrs4wBeMHf/hw5WS+U359PfMmJR3baNZw7PgvLFrTA&#10;+RMj8Pb5MryLX4q3z5bi0IENv1N/4v+9ytU/Y2Paqfn9l/mfLVv83wePHnKF9ArxRe1lwe9PyMMb&#10;JCZcw6mji7F6QS8smtSSat+QNqcB5g6PxZxh9TB/RAOsnNAS66a2xb7lvXHn5Cx8vLcZqSRY1svj&#10;tKIXkPfxilLAyrpHufTz4uOVBalyaGuE9LI8G1N5Hqju9LFC9q/gd8jDW+TmM8VT8bIZDBIAoMrl&#10;ZvG5goEteZmi+k9peR6SIHeQzc/KSb6mav2h3Ul/fQxp8YeQ9nw/0p/txse7G/D6ylK8uLAQ949O&#10;w4Vto7B7cW/MGNqIyh+AOuHOiI6sSOX3QWhkJQRU94AXldyeKi6Wx5P2xZ0Et69oARMHmVexPMy4&#10;d/SQBQWdWeA6wcuX5JcMQMKrrgw7KcqvXPCSznEkvY+POYKp/LWi3NAo1gtNGrijaX0nNK/viDaN&#10;XTFiYDSO7JmBxNfn+ftkIS/VMQOzomTBfAbBl9ynSE48gx1bB2HTus548nARkj5sROK79fj4Zj0+&#10;vduEOze2/E79hYMFdPzXbPzQvt9/iffvX/9bSK9CjkL6/DzpVy9eP5nEf0+ljcfd27uxfHE/zBrf&#10;EvOo9gtGNqTSx5D0MbQ7MZg3LBarJ7XC/mV9cePQVLy/vZbk2kOFPUSlPYXs9xeRm3gN2fTd2fTf&#10;ubIOVRbtTc4jkv0xwZNI0ufmkrigihH5LNQk0yjIF7zld3zP4GRBl/+Oj79jULxh7cEA4F7JDmKH&#10;WATnsFYQ4mem3EJW0g3F66e9PcdC9wxS4o/R71P5Sfykh5vw9vpyvIpbRPIvwL0jU3B+60isndkJ&#10;fduFom64E2rT4tSl3RHLE1YnAJVZqDrSxzvRuwvpPVjIugXYw87TDEa2OjC01oKFgz5cPeUil6sS&#10;AE58zsnLTLkeULmqi9L9wZfED+A+MMieRbAlKlYyQFCQBWpHu6KRdHeu70Hye6BlQy+0of0aO7QB&#10;ThyYg09vT5L8zJY5IhoFtQ/F40vuAyQnnMKlc7Nw69psvHmxBglvSfz3m5kttiMjeT/F5ijevz74&#10;I+vTt4CW/9xt48aNS4t+8LZtW79kZNJW/JCQ/yII4XMFtDjSDSH3I76QXMmfbuHooUVYMKsHZk1o&#10;g5kjmmD20MaYNSgGs4bUw+whMVg4shE2TG+PM5tH4cn5hUi4twHp8fuQ9eY4st6epce+gMyPV5Gd&#10;fBNIK7A3PFl5VK1cKpUKRYifR/WGDF55SXITeSR1PgOBASAtF18DgeovyFeIz2Bh1sijCuZSFbPT&#10;7tLy3KHduYWMRGn7v4j0N+eQ8uIkkp8fRfKzXUh9vo22ZysS767G67j5eH5uLm7sn4DD64Zhwfi2&#10;aNMwABFVnajE3oisQ69f21chvkdl2pzKDnDxtyNsCVqeSjawcDKCmaMBLB2N4OJpzYLWA0FVvVjg&#10;2tPr0/LQ54v392OmcPI0VjrCSeEbEGQDb39DFr76CK1qjdq1XFGXNUa9Wu5o3sAPbWi9OrTyx6jB&#10;tXHswCR8+nCCJL7N40jbI6sIMnMi4zYS3hzCs8cb8OHtZiSQ8CmJO5H6ibYuaT/rnsPI/HyEx+UY&#10;0pOPYdvWvxQlvmBpAT3/ORs/4HDRD5TZCH5IxH818qj4uRRTBgArT+4/EW/x6vlZ7Ng8CbMntscE&#10;Fq6TBsViXJ+aGNcjEuO6R2B6/9pYPaU1Tm0egScXFuHD7fVU0u3K4tE5b08h8w296bs4pZlRWm3y&#10;JU2T6PkkuWJrCBSg8H4es4xC+AKrkw+SWyDqX3i7AIWvAYmPHPpeCabMR8jJuIdskiObhXQWa4tM&#10;Wi258JX29gJSX59D8otjVH9ZVXw3kh9uxvsbK+j3F+DuIar+ltHYuqA/ercNR/VgO8XnR9YLQI26&#10;gahS3RMVg53hGuAAJ9oYF38HBoET3AIdSXo9GNtrw9xJH1aEC72+X4grvJgZnLzM4VzRXLE9nr4s&#10;kCvSLnmy6PVhsUsb5ONvAW8fYwQEmCMiwgWxdbxIfhfWGY5oVNcFbRp5oV+nEEylxTx7ZA7SP12i&#10;yt8n4e+yXrrLmuYKPrw4gLfx25H8YTfSk/aR4CR8CgmfepSFMZFxjDiO7IwTyMk8hUMHt33v+w8X&#10;0PQfu/GNtxb9IBkQ8kMS/ltA4oP+HlLUplHtE5H88Q4unF6LxXN7Y9bY1koPydG9a2Fkt+oY2iEE&#10;wzsGY+aQuti5pDduHp2pLByY/GQH0l8eIOGP0+acptpfBBLF299VNVdSpfKp7kL8/DwS/IfEl/vx&#10;BJU/TxT/RyDpi0ICQApipcWH1ilTVPAeSXGbccxCN+k6slmrZL67TOWn+r8+g7RXVD/aMVloPPne&#10;enyg7Xlxdj7uHJqOU1snYcrQFqhfywvVa7gpVieiXmWE0Ot7h7jA2c/uK/E9qjiz8HWDQ0VLpX3f&#10;1EEXNm5mcPCyhHeQM3yCXRTFd/Q0hZuPFTwIIbwHM4AEgMDLxwKVfJkRWOxWqWKNqAhn1It2Q1S4&#10;LepGOKBZPTd0buaLbi39MJk11fULy5Hx6TyD+hLt42W8fLgLZ49Ox50ri+jpeQ6SeQ5SjyD9s5D+&#10;BKEivIr0J1kbnSbO4uTJnd+Tf2sBXf8xG+3NiqIfcPTokT8Q6Qlps4d4+8/4wqI2O+M57lzfg3XL&#10;hmHKqOYYM6AOhnWrgRHE0E5hGNElDMO6hmL2yPo4tmUU3tzZgBT65rSX+5H2+jDS351CVgK9PX09&#10;UuTqq+qClBRlCvFJbBXxheAFJFeKWhXySe78fAGVXbE2spc+/wQzkargpc9X8Fbx+QoUiyS2h58j&#10;lirzLvJJ/nySP1+s1qfryBXb9f4CsuU7vj7CApzq+HgrUmnRPl5dgWdnFzGQ52PZ9O5o1Zh2p4Yz&#10;qkV4UvEDEErb4xXoQJKTwPTvQnwXWhlRfVdfen0WtuYkv7WbqQKvKi7wreoGNwaKq481A8CClkds&#10;jyXcSHwPCQDWDO4kvru3OYthM8XzBwXbKD06oyOdUCfKCQ2indE81h0tYz3QuaU3VsxrjzdPtuFL&#10;Thw+vdqLPZsGYd2STnjxaC0yqPLptDbZJHdGGn9jxmlF4XMyzyhkR/Y54gKLY8FFHD3yLfmFqwW0&#10;/Z9tfLOZRd9Yxrn+kHz/JrAiJPFJesXiJJP4H3nwHuDEoSWYNr41xg6Jxcg+tZRelgPahGJg26oY&#10;37cOxvatifnjmuHaMRZdT+WK7D58poKmv6OyfLqA3JRrJPxN5IjXJvGVq7BCSBI+nz4+P09Un/t8&#10;8fAkd2ExW1jQSgFLUqsgt9/zsQ9EAvGR3zdRQR7rEfCxHAZFrpIBJKAkwB4RtAPpN5Ep7eCfLjPz&#10;XEeeLOyccAE5b6Sz2358urcFibfWIplF+YfLy/DgyGxc2TsNK2f2QIdmldEo1heR0T6IIvGr1STx&#10;xeZUsoarH0lPsjt4WSlwqkS/78MswMes3c1g6WoCK4X8rgwOOzhS9Z1pf5y5d6LtkYLX0cOYMOJt&#10;EwaDuXJ1t5I0d1a2pt+3R/UwR0TVcKTtcUYsC9/GMR5o1dAd/Tv74+DWwRSVo3h8YzGWzmmKQzsH&#10;I+X9HmTR2mSmniTpTyMr6zyyM88ppM/JOE8bqCI7si4RcczAV1gXXcPBAzu+V/6ZBfT9722MntFF&#10;33DPnt1ffkS+fydUxJfxs9KEmYjc7Bd48uAoVi0ZjNFDGmB4v2gM7RGFwV1qoE+bqujfjlancwQR&#10;hhXTOuLRxdX0yoeQHH9QWR8/hykYKSSZLGZN0uXQa0sXhHx6b4X4tDJfFV8K2QLrkk8VzyfJFZD0&#10;X5FLkPiqPcmvQAJArjFIADAQlP+RrMAgypPrAJJdWODye2R+PIvkl0fw8s5W3Dm3HFcOz8Hp7RNw&#10;YuMoHFo9EPuX9cSB5d1xfFVvXNg0DAeW9MHGGV0xaUB9NKvrSbJ5o249f9SOrYzwmpVQicWtq48N&#10;3Kn0tu7mLGqNFVg6G8PKxURRenPuzZyNYMMM4MZs4MTX29PnCxwV0Ap5mPwGd2O40vJU9LOGd4CN&#10;0t4vvTtDiDCSPyxMgsAedWu7o1UTbxbeLhjRpyoObx+MfVt6YffG7nhxfwVt3TEW9bQ2n0+zkD1P&#10;sl+gzTnHeofk5+3czELSXyZUpM/LusHseBN7dm8rSnxR/tEFNP6vbevWrQsq+kZ/+ctfvvzPBor8&#10;cyDEh/S+zE+iy/+A168uY9eOmRg1rAkGsIgd2L0GC6sw9GlXVRkV1adtBAZ3isTgDmFYNqUznl7e&#10;QM/Mg/3+NPKo9Hkpl2gvriIv/brS9Jabqbo6qxBfPL40w4nHpy35zacXIb1CcpJYLAuLXKXFJpeB&#10;UhTS5CkouJ+X8ZQF9D1kJFzH5zcX8PbBfty/uAZ3zyzG9UMzcXH3BFzcMQ6Xto9DHPe3jszCozOL&#10;8PLKCha2q5DA+iTp1mrG52a8u7wGD08vw+4VIzGoW200i/VHDElfJ7YKarDQ9Q1ypDqLclvD2tWU&#10;Ra2hAhX5ZT1tE+jbaEPXWguWVH4Hb2s4+tjCga93qGgBWw9TpfnTkUQX3+/gbgInN5LfhcrP2560&#10;Qz4kf2CQA4Kkb3+oPapWd0R4pLMy5jiaRW/r+l7o0rwSRvUPw9KZTXDm4EgkvdqGjI8Hlf49eenM&#10;aKlUeJIdJHuOQnghOwUpm+dGITzPTybFKeMG9yJQNyAcLcpZ4XABnf/+jRHzoeib/Os7mv0Y33RL&#10;UNrtBWJ1PiE15SniLu7EwnkDMLBvXfTtHoX+VPvutDddWgSjS8sQdG1ONKuCjg19MHtEc7y4vglf&#10;ki4wbi7gy+c4+unLyCfp87Okye02vmSR+HLBinYnn0WnyucTspdWnqyCgJDWHlCtRbFlD97Pe6rY&#10;FoDFah5fJ/vM28hJk4KZJ+7TFfr1S8h5dUbpHvHs3Gqc3zYR57aMweWdE3H74HQ8OD4L8ecX4cO1&#10;Vfh0m7XIva1If7YLGfG7kBm/A1nPefvJTmQ92YU0Pvc2bjXuHpuLPasGo2+nYDSs54KYBjJ7Q5BC&#10;/AB6dldvW1oUK9i5WsDC0YQFrZGyWo8JYSZ75T4DwcVctXYVrZA96wI7D77eyUjJFI60PY4MIFs3&#10;Y76PESzstWHrrKcqeL1MUZHP+fjZws/fFsGhVP1wR0TQ88fUdkHjOo5oEeuI7u0rYcbEGBzdOwzv&#10;X2xB2sf9yE07SaE5z2N+kUrPWiY9jseMtRZJXohckj6XSp9LwiNLxOkWM8JtxD899007v3C4gM5/&#10;38Z/WFf0DeIuX/zD+Ppvia+C9MnJSH+NO7ePY/6cQRjUvz76966DPj1qok+3mujcuir9bjA6kfQd&#10;SfpOTSujbaw3Zo1qiTe3tiHvw0kkP9mNhIc78OHRHrx/vA/xfPxB3FpFeR9cXKf0u39zdw8+PNzP&#10;1x3AeyLx6RGkvmHxlSQBQ/+ddpOBcIcBckchuCBXiM4gQu5dIIe3qUzZn+KQzv9LfnqIHn03np9b&#10;gScnFuLxsfl4xv2LU0vw4dJKfLy2Dok31tPDs3C9sxEp97fj84MdSON3zXi+FxnP9uLT3a34eHMz&#10;Pt3YgoSrm/Ho+FJc3TcLO5cPRu8OwWhUzw11qfrRMZVRo5YPgsK8WIzawd7NEjbOLGYdSHQ7Yxjb&#10;G8PIzqgABjCw0VNgZGvAgGBWUNr5DWFsp6fYIWcGj3h/K1dDEt8Ybix0nen1pZlTuja7MStU8rZB&#10;QGVHBNL6hITaokaEA2rXckCjOvYkvy2a17dF/+7+Sv+c+/T6qUWIn0sPj8wrVHSquxD8G9KriK+Q&#10;nuKUy+ObI8c58y4uXfh2eKNwuYDWf3uTGbGK/uPevXv+UL5eRfaC3pgK0vHly2ckfLiP3TsWYsyo&#10;dujbqy56dY9Ez64RyjR6LRsHommsD5qz0GvRwA+t6vujAx+bN7494g7Oxq0Tc3Ht0HRc3DUeR9YN&#10;wa4lvbF7cV965wE4uIw+emk/HFzeD4dXDsCxtYNwcsMQnFg/GJd3j8eDU3Px+voaJD3aicyXh4EP&#10;p5AvdoknLD+Tys6TJooEnqBs1gwZJL30t/8cfwzJj/bjIwPs49X1+Hh5NbEKHy6uwNvzS4lleE/y&#10;v41bhffXSP672/Cct68fmYPD60Zgy7xeWDm5PVZMaI95w5phYve6mNwjFpN7NcLkvs0wpncTtJWJ&#10;q+r5oV79ygrxI6J9EVLDGx4sYG2cTanSRjCxJZltVYQ3sDGAvrU+oQddSx1CG/pWujAk2U0cDRTi&#10;m9jrMUPoK/WAPTOBhZMhLHnfXYYwkvSOrga0PkbKIBcv2qSAyg6orBDfHuG0OpERtqgdZcNMZI8m&#10;Mbbo0MIVY4dH4sjekXj9dBMykunz01nUpjMTUumzCdnnKKTn8cy5pUIujymFRAGPrYr4KvLv3bPj&#10;K38FwukCev/1jRGSUfSfEj+9/zdYHNWQwR8/J2RXjaoSSFGb+jkeN68fxOpV4zB0SFP07FkTPbpG&#10;oj2L2dbNg9CsUSAax/qhQR1v1ImkAka4oXOLqlg6rTuuHJqn9HOXTl8qK8GUS2VNu0fc3obUW5vw&#10;+eY6fIhbQiWegydHp+HhoUm4f2AC7uwbi7v7x1Gpp+LZqdl4c2kx32Mtsl4fQm7iGRbK54A0pmnW&#10;CpKKsz7fQlpCHJJfnEAK1T710V4k3d6KpGtrkXhhKd6fXYhXJ+bj1cn5eHliHt6eW4rnJxfgwrbx&#10;2DKnB1ZOaY8lE9tgwbg2mE6bNmVIEwzuHImuTWU8rj8aVHNFnSpOiAhwRDUiqnpFxMQEoVa9AETV&#10;8UN4VCUEhLpRne3ozS1hZkfSk+wGVvowsFaRXs9K7+tedVtXgYENA8BGh4qvq+rewDpA1N+UgSB9&#10;+m1dDJlFjGBPu2PnpMe9IVxYI1TytVb698ikV6Fhdqhe3RZRkbaoG22HJg2d0LKpM3p08sHC2c1x&#10;I24hEt7sR0qitN2zsE+/hvTUq8ikj5e++tlUeNlnUeGzCVH63Ky7xL2C/V0Gyj28e3vle8uTUUDv&#10;H2980eCi/3D+/Nl/k8X5a8QXwqeR7Gm8nUJ8onf+iNdvruLIoaVYuWIERo5shj59otG1aw20bxeG&#10;5s2D0bxxEJo0oPrV9afaeCIqzIX2Jxw7V49Fwv09yHx+ADm0DXi+B9mPdyKDdiLjPi3FnW0k/1a8&#10;v7ACjw/PwP19U3CHheadPeNxn7i5fSRu7x6NB4cm4unxaXhzYT4Sr69EVjzfK+EUchJYqKVQ+XlC&#10;IN2X5cLUZwbAh0tIl67Gj/cg+e4mEnwh4o/OxON9k/Fwz0Tup+DJgWm4snEkdkzvgIVDYjFjYF2M&#10;7xOF4V3D0aNFADo38UWnJn4sFCshpgaLxqr2qFvVCTVDnBDqb4eQIAZApDdq1Q1AcJiMrXVRja0V&#10;r+5qBltXc1g4GCuKL8QXkuta6kLHQkchfuFtFflVAWBgra0QXvb6Vlp8jORnEIjiW9rrwMZRV5nR&#10;wYGeXwa2O7BYlgEuyhw/MtNbOAvdGnaoEUnLU9cZDRu4UpSc0K2jD6ZNiMXJwxPx/vV+ZHy+RNLf&#10;IITod5FBZJHcgswMwX1a2/tIT+NekP6Ajz1gluCeSEt7gDNnDn3fxPnXVxH9Xu1TPn8sQrp/Jf6G&#10;4itNlzItiHRES0R65gs8fHQKZ8+sxsqVw9C/fx107BiCVi2roGWLIDQl6RvKtHxUvTrRPoio7o6o&#10;cDe0ZPpfNqMXXt0guZ/sRSYJn3RnA95eXYFHVNlja4Zg3eS2WDSsAZaNaIq1Y9tgM23FqpFNsWxo&#10;fawZ1QgbxjfF/nmdcGRxd5xY2RuXGQhPTlP5r69CWvxBFsz0/iyMpQDOy3hCsAjmCULSVaS9OIIP&#10;t9bjxcWFeHhwGm7vGIfrJPrDHRNwf8d4nKe12jGpNRYOiMb8QfWwfFwLnNsxEbtoveRCnCyYP7pf&#10;XYweEMO6xR8x4Q6ICXNEc2a1esxotSLcERnpibAa7kqfGulYJldbHanCdq6mhIr4ovj6lirSFyW7&#10;7LXNtRWI5RHoKdangPQFMLTUgikzgQUDwMZRD84epvT5/AwnA9izLpAWH5nrx6+yFapUs0FQNWtU&#10;I/FryqRasc5o1NABrZq7oF/PKti2cQBePt/NDH4ROdl3kJP7CNk5j5CjNBDIFXHpBCgjuFTdvKWT&#10;n3T2y5MJwZTmZFUrG4iklCffLBb9V1V/w4YNQ4q+8N+n9irQIHP/G74Ws3If0tc+kQfgHVJSHuDh&#10;w6O4fGUTFi7sT9JXQ6tWVdCUatisKS1Ow8qIjQ1E3bqByoRKYTVIhjBXBAdYonm9StixfBje3dpC&#10;wq/GpR1jsWxcY0zpE0nUxNRedTBvUBPMG9AUU7vGYG7fJlg6rDWmdovGpM41MKt3LczrV4eP1cfm&#10;KW1xdGkfXNg8Ag9PLULq8yP4knKdxJfWIBI++znysp4rt3OTruPzs8N4d3MDXl9aisdHpuHe3om4&#10;xc9/cmgGHuydij0zO2JB/2isHNkIO2Z1QdzOiXgZtwaPTy/FCpl7nzXM9H716O1roXcDX7SPcEb3&#10;Oj7oVtcPLSI8WLxXRqvGwfTUbgioYgNPHzM4KRecTODgZq54fFN6fEXtLQygY65PkPCEvqUBdM11&#10;oW1G4ptp8TZhoaUQX9dCU7E8AiG+sS2tjzXJT/U3t9Wm8rP4pdWxdNCGlb22ovzSp9+3sg1CwpxI&#10;fmaj6lT9mo6oG+OE+rQ7TRo7oksnXyxe2AlxFxYjTWokaQGTzoB4xvMfz/P+mudfLgTKCjTS5Vym&#10;fZQLgAK5XQB5PE+GMibh/PlvpzERjhfQ/beNT2QWfdG/T+1VoEwW3P5W/ZVBJqDq84fJ1H8pKffw&#10;PP4kDh1egDFjWqFTp3C0bk2lbxJAVGY6DUA9Fni16HEjpG96mAeq0guHBtko9mDO6Da4fngeru2f&#10;hu1zu2Byz2oY3NoPw9oGYeW49ji3cSoOLhqNCR1qY3zHaGyc1IMZoC3Gtq+OqSTd1uldsWlKB2yZ&#10;1gmHlvXH+c1j8IDkTH56BHlU9nymZGVklkL8Zwrxc5JuIJU+/9ODXfh4exMSrq1jgbuGLmgzUu9s&#10;xdNTC3Fp2zhc3DIWV3exnjgyl48txtU9U3B20zhc2joRp9eOwvEVw7F/fn9mos7YNKYztk3ogfVj&#10;umH56C4Y17Mxmtf2RXiQvdJv3svbnGpspCI+Vd+axJfWHBXJhfSGJLkBQZvD+9qm2tAh8QW6Fiq1&#10;F+iYV+Bek3sNaJqU42s1YGSlycyhTdukA1M7BgAJb0HiWzrqwN5FX5m5Qa7qBgQ5MgCs4R9sgZBw&#10;Kxbbtoiua4OY+jZo1cYN48bG4MDeCfj44RRJf49FqzQBUyyk+4dyQVAu+qXwMdpd4YACmda9EKrH&#10;lKkhiZSUD9+oPpFZQHfVxgfqFn3BiRPH/u3Nl3+T+Eqf+yQWOK+QnHwX8S9OYd++2fT3zdGhg0rx&#10;xeY0auhHpa/EtFpJmTcyPKIigljcBQU7IijQEtWDrTFjREvcObEYt47MVog/tlMVDGsXgA3TO+Px&#10;qVVg1Yqb+xaSTG0ws299zBnYCHOJ6X3qYd7gRti/ZDAzxVQcIxHPbhmPJ2dWIvHePmS/lWsDN5Ff&#10;0M8nl+TPpdWR8bnZn64j/fVpZLw8jEy5Yhx/CBn0/Onx0vfmGHJeHkfqk/34/Ggfku/vxpsrG/D8&#10;/Go8O7dSwWN+33uH5uDmnhm4zCA4s3oUji4Zjl3T+9CKdcCMPk0xuG2UMvlUVV8LBrmd8pu9fa1I&#10;QjM4uplR8U1YnBpS7WlzSHQFJL6i/ma60DQmuUl6xQYVEF/brAJRXiG97AW6FhIIFZg5mAkIGcQu&#10;Y3hNC2DNAJCWHpnXU3pyejPT+lWxQDAtT42adhQkW9SLtUWTZk4YPiwae1njPLi3HZ+TLvMcP6W4&#10;SdcQueotXTyE9Dz3ueSBQDolfkP+b4kvEC4X5TZRt4D2irf/po/9gwd3/+0Xq/4m8eUxprTMjBf4&#10;lHQHz5+fxPr1Y9C3b120bRuCli0rozGtTmx9Hx5YLxZTHqguU3LX8CIBXFA5yAFVg+1RI8QOAzpH&#10;Im7/XNw7vgC7F/XCjAG1MLJjFczoXxs75vWmxZiJW4fm4+TGMdg8qzv2LhmI01smIG7PLFw7MA+P&#10;z69D/JXNeHGNRfCdvUh6cBgpT48j+7207cvsC/f5Ux6zuKXHF5vD+5mJ1/BZeli+PkkcQ9qbU0h9&#10;w/tvzzIgVMiUsQBvztIyMQiYPZLkusGDfXz//bQ8G/CYAXb76AJc3jMT57cxE2yejLMbp+AGg/Tp&#10;qU04tm46RnSph5a1ffg7HVEt1BFVpC++DCyhx7cVq0Pi61uR6AXk11HUXg9aJHwFkwrcayleX4fE&#10;16HV0TTVQAVTdaKcAk0zdWiZMwAIXQsNvlcFFrwatEHMArYaMOHewkET9m60O95m8AqwhjcV3y/Y&#10;ioWuHarT7tSs64B6DRxJfBf06BWK5cv74NrV9Uj4cJakZ20kV8hzpVsHa7pcKr2MucjNIbL5WCHx&#10;Bb9lgaLEf/Dg9vctPL/13eedb1YZ+ZxKn/SVeP8e/JD4is8Xted9Ej8jPR6fPt3G02fHsWbVCBa2&#10;MWjfvipakPgNG/oqxK9Z27OA+F4K8YOp+JWrOCKEFiCyqgMGdq6JWydW4OO9nXh5eTUenV6E8yw0&#10;dy/pg+3zejIL9MKO+X1xZO1IxO2dgRu0VDePLcZDIfz17Xh//yBS4kncl+eQ/kaGCcoA8cvKBFL5&#10;6Q9ZzMqVXbE6MhidvlXWnPp0BakktpA9XYYVyoDy9+eRKtOKcJ9GpL87r5qz55PM2XMdYLDkfriK&#10;bL532iv5rPPI/HAJ2YlXkCOv+0h8uIK8N5fx5f11PDy9GVP7tkBzFriNmO1qUPHDgp0RGOgAN08L&#10;ktEcZvaGMLAm4S0KFL8A2qY60DLRIjR5W4vKrgktkl7TpDwqGJP0xmUViNXRYiBompWDtgXJT+Lr&#10;WpUn+cvDkMRXZnCwrwAX1he+DDxfHnOF/EHWqBJmhzASP6KOA2rHOqJBUxfaHW+MHNUQhw7Nxlse&#10;F+Q95DmPJ/FlCnchPon9O+IXJf/vif/5c8L3Re7bQtJXKvrE/v37/hBXaf+a4ucp3RPkB35CVuZL&#10;JCXdVSn+mlEYNKgBOtLjN24qnt4NUbXdEBHlRuJ70u5Q/aW4lTkjq7oiiL43nKrfp10N3DuzBvk8&#10;0FnPSOL7O5Si8+2N9cp0fi/j1uLF5fV4dW0T3tzaiXd39uDjg4NIYrAJ4dNI9qyEq8j6eB1Zn24h&#10;swDZKbeRJ/6+sEsDAd7PSb3N116jupPgb88h4x0hA8qpcBnvuRfSc5/2/qIyyZQM1FCyRmEQMXN8&#10;yWH6lxFbuWIF+L7y/jIGWHqRMgN++XQHb68fwvJxPdCxbgAa0+LVj6qEKJkgys8OnpWslZYdC0dj&#10;5cqsHlVfj+TXMdNTSC9WR4ivaVxBgYaROlGuAGWhblAa5fRLobyhmqL6OlYaCun1rDUJKr5Ceg0Y&#10;2JRnAV0Btq56cKpkAncZpsjj7hfigKBwR4TXckZkHWfUru+C2EZuaNzMA336R2Lj5tF48uwA0jJu&#10;gl6TIidWJ4lkp535m8SX2+RKEeILhNNFOS6cF38/suiD165f+cN0T1CRvijxs38jfl4ycrPfMKIf&#10;IP7pSWxYMxpDBzZA1841eABJ/HruqBHtivCargiLcGUwVEPXLvVRp3YgQkNcqPg88FSg3u1rUL3X&#10;I5+qm03Pnfv2KL03A+DJXqQ83o/kR7QYxMeHh/DhwQEkPDqC1FdnSNiLJPwVxa/LWNwsQTJJnXwH&#10;WSl3kC2zpxV2ZS4AMu4j9/NdZFG9hfii6pkkesa7M9wLSH4GgjyexveXoYd5rAmULtFfpyqRyZhk&#10;JjICr5GdJ7dlxoaXDCraqWS+9tM9JNw5hm1zB6Nvs6poXcsHTan6sQyAqpUd4eVlRd/NAtfRjKpv&#10;RF+uDwNpzqS6axnS4tDmaBpT4YkKRuW/Er+8YVkF6gZqJH5p3i6jqL6i9vT5XxXfhp6f/t7YThMW&#10;znqwctWHlZs+7L2M4UKv7+lvA98QewTVcET1aAdE13dGvUYuiGlM1Wd9NWV6e1yIW4Okz3E859Lf&#10;qcDjyzJNisf/a8QXbvye+NeuxX3v80cK8b9ZJvPfNVPC91A1XfKHFKKgOZOyyQMhF7FUE0VlpDzC&#10;qyensHnVGAwb0ABdOlVH0+YBqBVDe1Obyh5BWyNzvDcKQhcSv1XzSETWoOpXsUN4FRv0bV8dDy9t&#10;QP7Hs3y7Y0DCSeXCEz5dUubQyRfllqGHJLVcfMpLvUP1pQpLhzVRc4FYGEXNZazsXRKWkKJWXiOd&#10;15SOayQlVTkvjYEhxP9wkVBZm3SSXlF8RfUZCO8v8LHLyGEwiTVSiC9WKZskUHp3qgapyxw10rKl&#10;LGwh89WkPkVu0n3anhv4dP8QDq0cieG0fu1Y57So5Yn6NSgClR3gW4lFLgtcOycTWNDumNjowsiK&#10;BSyLVS1jIXP5r/hN6cXi0N8TRYNAw6gMtGl7dMzVlSJXoM8MIF7fgAFg7KAFUycdWJD8Np7GcPax&#10;VLpG+1d1JPEdEBxljfDaNohu4IQGzfk92/qj3+C62LV/Oj5+voCcvEfK75NxC3m5BXYnh6QX/I74&#10;KnxP/MeP730/SH2JWJ09RR989W+YCOpHKEr8olaHMkri8wd+Jf4TvHhyGptWj8WwgQ3RuWN1NGsZ&#10;yPTpRf9Iq1PHA9ExPqhXPxDNmtdAw/qhCK/qoticWmEO6NuhOm6dXqEM7Mj9cBr5SWIxriI3jWpL&#10;hVYuOil98bkXEhf2yhTfrvTOLHieEIIijeRmFlKsibxG6bEpQxKZsvkestBydsoNZHyMQ1rCRSQz&#10;0yTJXJlEytsziu9PZVErNigrkb5dViqXi2CZDAD+rwKZ5UGCSrFQtDv8DjnSWsQMkfkhDhksnD/c&#10;2YHTm0ZhDknUpb4HWkQ7oyEVNoIFfWV/axa55nBwMYGlA4lvp6dcjZXWmgq0MtrG5aFjoqHsNQ1J&#10;eAP6ee6/h4Z+Gajrlua+NLNEOaWFR99K8yu0zRkQlgwIFrkmjtqwZJFrV9EUbtJvn8c/INwegeFW&#10;CIm0Qo069oht6onWHaqgS89wzJjbBbfvbUX+Fx4zZjeqkUL8vByxO+SFMrHA70n/I+K/evX0+wJ3&#10;jyj+laIPfkx894chvorwRYkvg8m5l5QmfXV4MGRV8dfPz2H3tukYP6YNeveshTZtQ+gZvVGnfiWE&#10;R7miepQ7WrSuweKpJmrV9EVosBOiwl1Qt7ozujQLwqUD85GXeAl5KZeVbslIY0GZcZcfRbXJieeB&#10;j0euMo0IoUwcJaQvgLTRS3CQ8PmphWAgyAxpMtg87xUPvuA1v+8LEvYJcpgVMhOvU9XjkEKSf3p5&#10;Ckkka+obmUZEhQwim8UrWLjKjMv5EgCCVBbNhZAMRLKDGUkuiskV4RxmjKyXJ/Dx9nac2zQa8wbW&#10;RY8GHmhd0wmNqjugJokfHGhLu2MJR+l27GACM+mRKR3TzLShSWujTeiQ9EJ8LRJciF9BXwVNCQID&#10;Ep97IX1ZrRIor1eatqhcQRu/FoNIS+naIH16DGy1FesjMLIn+V2N4OJnA+8QRxLfAYHVbRAUyXqL&#10;RW50A1fENPFAx+5hGDelJXbsnoCEjxeU46fMtZmTyGMos2gUEp97hezSovPj5kzBx4+vv1f8K6L4&#10;b4o+mJ7BqPqOhP8+/J74Chjpqj47/K6575H08RaOHVqMSePbo2f3mkrLTpOmAYhp6IsaJH5UtBea&#10;NK+G5q2jEC1jT6s6I7qmF+pFeSCGRdb6OX2R9vwEbQ7VnhYnN5nePZWenZYmh8qaKwEgTZJfC1Xu&#10;5bZMjyGFJ9U2n2TOp8XJo8fPKyS+zJcD1fBDsSbiz/PTqfzJVOcPN5D5Jg6pL0l4IuM1rRZ9f44Q&#10;XpozX7LYjlchm8/n8rFcPpfLTJDL1yl7mdpQZmwWsC4Agyj7+VG6rj14f3E1rmwag/Wjm2EYa56u&#10;td3ROsIZsaEOqB5gBz9PK7i5WMDenl7fzhRm1kYwkItWhlR6Q3VokdyFqKBXBuV1qOy6ar97rKxm&#10;CZTTKQUN2h5p+dExZ4FrqYLSt8dOh9BWAsDYQQ/mzoawdjMh+a1RiUEYEG6LyjVsEUzyV6/tSIvq&#10;gsYtvdF/SB2sXDMYj1hnKVO0KBew5CqtLMcqE80WNl8WtuH/deKnp3/6vmXnjSj+1wcEvyffvxMq&#10;0pNFSisPmcMfIjMq8Dn5oXlJyqomudnPcP/2HixfMhgD+sWiQ8dqaEbiy5qvsrBZFP1tTIPKaNKi&#10;OqLrBCpzwYeEOiGcqlObXnPKoKZ4c3M38mWAOX129kcWrgyAzOTLLFRZvBZODqt4+3v8OgWg35fZ&#10;1USRZSC4NDnmJfK2KLAEBDODXIDJZcaQQely9TY/nZbo000S9RJyhODxx5H94ijw+ijyXx9H/kve&#10;jj8CPD+E3KcHkfFwD9Lu70LGo31MNgeQ+WQ/Mp/tQ+bzfch6tl9piZJOdlnxB5Ajs7892IF06b9/&#10;djHubRmNg5PbYkGvKIxo6o8uUSRVsC1qkXTBVPxKzqZwcTCCvZ0hbKj4xibq0KGKa5HQmjokeQHk&#10;dgXt0qigVYr3y0BHj4pf8JgG9+UEeswIDBpRfeneoOrioAlD6dJgr4K5s5Eyjlchv7sRnP3NUTHE&#10;iuTn95F1v2jHajM7NWhWEW07V8HUGe1w9fpmpKXT2injmcXuqFp38qSF5xvSC35MfMH3PP+B4kuv&#10;x+8J+O9CIfEzCdocsT8y4kpRfYl46axG8n95h5Tkmzh+fDnGjGmLTh1pa1oGo2HDANSL8VWu3Nar&#10;XwUNm4Up3XODqsmCB04ICnJAWKA17U4wLu6bj8wXp5D/nkr6nuqaQOX9KG3p0iYv82ay0CTBlRnV&#10;PjIgaEMyqbyi1Jmi0m/42ncXkUePLa/PS2dASK/MrHvIEWQWTCEuQcKiVq7OZpO0GQ92IvXOJqTf&#10;3YC0OxuQeWcjsoice5uV28nXViHh8nIk3VqLlHsbkXRvAz4RSQ82IvGuTCuyEm8uL8GHy0uRfHUF&#10;0q6sQOLpeXi+dzxuremHU7PbY82A2pjQwhe9ohzQMsQGMYFWqOZlCh8XYxJfD46EHZXZxJSqrVMM&#10;5cW+aJaEBokuBNfULYMK3GuQ6PK4JsmvVfgYs0B5kr4c75cTK8TaoPBKr/Tr0aX10ZNenPb6sFDG&#10;9JrDQiG/FLuGcA0wg3eoFarUsENYtBOi67ujYQtvtGjni0HDauPw0blIpp1TzVIhC/WJ6vO8f7U3&#10;/2/i/zXF/0N6/N9DZXMKW3eUNa2UHyb98j/S6z/Co4fHsWH9ZAzo3xBtWoehaZNg1KsXgNq0NzEN&#10;gxHbOBSRdXwQWNUJgaHO8Pazgqe7Hqrx4E8e3BjPL1Ndnh5COpU16/kRRYkFea9PUZHFapxB5qtT&#10;SKVKpz0nnhxFyoMDSH14kOD/PT1C9T2KjOfHqOZnkP+BgSAzInw4R+99BtlvTyqDVVIf7kLC1TV4&#10;emw27u4eh+vbRuDq5qG4sWUYXhyZhk/nFuLjmflU7fn4cG4e3pyfh4SbK/DpwVp8fLQOCY/WI/Hh&#10;OhKfQXFtKd6dmYPXR6bgw6Gp+HBgEl5sH4H4HSNxY2VvHJ/RGjtHNcLMtlXQP8oRHUPtUd/XEpEy&#10;SESmGXGzgBMJaetoDFOSVEdfDeokdzmt0lDXFmJTyanw5Ul2eaysZinlcU19dQUVDNRRXr+covjq&#10;3Eu7v3LRi9A11/kKfSt9mNibwMKZxHcxJYxh7WEIJz8TRfX9wm1QtZYjomJdUb+5Fxq39kTnXpWx&#10;at0gPOOxltnqVDPQfaTiS+uOkL+Q8LLME7kgFvgHzZl/zeN/26rz+o/RqvN7/J74qhafNOSyyM3O&#10;fI73767h8KGlGD2qNVU/As2bhaBRoyA0JOFjG4Ww2K2MGlR/mQPSy88WrrL6h485KlcyQmRlC2Ul&#10;w6fn1+Dz/d20FbQND3cg58luZFKVsx/tRg6RRdJKR7LEa+vwLm4V3l1ZjU93NiOZFkMmmk24txWv&#10;L/HxCyuRdG0jsh/SQtGK5D7ejbS7m5AQtxyvTszG6+PTkXBqJtV5Fj4Izs5BgpD89Ey8PjUD787O&#10;VvD2/BwFn2+tQvqDDQoy7jMrUP2zJUNQ5VPPLkTKsTn4sHciXu8ci2ebh+P+ugGIW9gZByY0xh4S&#10;f13/2hjXuBJ6RjmjVTUWkoE2qOJjxSKXxKcC2zuZwNxKB3osWjVIbCG6QIgveyG8mkYJZS+PCem1&#10;DDRY5Jan4kuxK8UwbY6Q3FJ6eEo3CB1aH+2vXR9khJcMcTRzEhjCwlUPDj5G8AiygHdVS1SJsEWN&#10;us6o19gdjVq4od+g6ti5ezyePT2GbGk9y39PYn8i0YX4KoX/huR/hfh/rVXnD9iOX/SiVSFUxJfb&#10;RYkvg1LE68v0HZkZT3H1yk5MmdyFql8frVuzyG1SGU2bh6F+o1BE15Phdz4Iq+mNoPCK8KvsCDc3&#10;Q/hVMkOwtwn8HNXRt1UVXN0zHW8vrSBxVyHx8jKk0E58vraMNoKIW4ykC/Px9uQMvD07Fx/5eNKd&#10;NVR+EvHFLgbAJry+uASvzszDi9Mk7bkFSLyyFBkkbsb15fhEMr8/OgkJRyaQrFOQenwqkk5Mx3vu&#10;P5L0705Oo4Jzf4bEPzcbCVT7j0TmzdUA7VA+yZ5/exPyb25GHoMv7+JKZJ1YiPQjc/Bu23g8WTsU&#10;d1b0xaX5nXFhYRecndcRZ2d1wpmZnbFtZGMMjfVEi1BL1GSWq+xrAs+KJnDkMbCVpYFoSfSkjZ4e&#10;v7CYlSJWXbsUylQorqCcVknlOXlMCls1jWIoWf4XlFFad5gJWORqGjMbmJRXil0tM+nzwyzAolf6&#10;9Ms4XmMHBgDtlZmzDuwqGsAl0BSeIWYIjLBBdRK/TkNXNG3pgfGTGiHuykokJ10FCxieZ5mbSKaH&#10;ZIErjRtUe1XG/9uK/8N2fP75g165FfIXvf9jxVdGY8nl7LwPVIV4XL+2G0uXDMGwYU3Qs2c02neI&#10;4EGsitiGQYis7Uf4IyxKxp76IJTkr+RrD2cXI1R0M0aViqYI9dJH59iK2LO4P15fWI43VNO3JPCH&#10;0zOQcHwaPh6bivdHJuLl4bF4cXwi3lyYRbuxCJn3SciH25D/YBtyHmxB6u21DBoGAAPkyb6xeLxr&#10;BJ7uGEEbMhyvtg3Hy02D8XrjILzfMhyJe8ch8eAkJNGupJyYgVR+XtrZeUg5RX97gmp/aiESj8zC&#10;q12T8HzLONxbNhiXpnfBuckdcGJMC+weUBdrO1XF3CYVsXVANC4t6Ia3h6bh0a7RuLFhEJ7uHIPb&#10;6wbj1LwuWNKvFvrEuiGmiilqVDZHoJ853D1NYGKlASN6cj25Wiu2Rfw8Pbzcln05+v2ytECi+GJ5&#10;5H6ZCiVQSv1XlCpfTHmuPH2+Ju1OBeVKb3lUIPGln4+2Oa0Pfb+ulS79vozmYlaw04aRoyYsPXXg&#10;GGAE1ypG8KlmjrDajmjS2gcTpjbH0SNTcY9Z8v270yT+I55j6ZNP8ssgpLxkkvozANakQv78dNaA&#10;rAe/I73gh1duKft/yL46v8ffID49X07mO9qdF3gRfw4HDszHvHm9MX1GN/TpE4PW7SLQoEk1kj4A&#10;NWoGICDYVVnpr16Damjdvj5Cw3zg7WOP4MrOCKxoAX9nLbSrVwn7Vw7D3aNz8PjwFLyiQr8mXuwb&#10;jad7huPp/hF4cnQcnpyYhNfn5uDT+cXIOLcM2WeowCeXIePkYmSe4mPHFuDDjol4tmogHi3ug0eL&#10;ehE98Xhxb7xcORAfN45E4paR+LBpON5tGIrXawYjfuUAPF3eH3fn9cStub1wY1YPXJjUEecmdsDp&#10;8e1wc34/PF4xnKRvjVUdQjG/mTeWdwjB5QU98WbvFHw+txhvj8+kpZqJZ0eZSc7PxUtmmVubhmDX&#10;5JaY2T0cXVhI1qbSVvO3QEVaPjOrCjCQfvamFRRPryK3qL4EgRpJriK97MXyCEqXL/4V8rjyPxIk&#10;BX5f3ZD+X7o8MJjKs+jVZADoFAxeN5JJap20YU7iO/gbwaWyEfyrW1PxndC8rR+Wr+qDZ0+24d3b&#10;g0hJPk/i3+N5fsr9SwqdWJ5E5OIjIcNPkwG5oJkv8ysVqH8R/LCvTkFHtT9c78zf468Rn2Dk52S9&#10;g6wykpH+EM+fn8CGDWNI/j4YM6Yd2raNRK06/giP9EWVahURXF18vgdcWdz5h3gisFolOLlbwsHJ&#10;FF6eVgjytYG/iw7ax/pg34oReHluERLps5OIj2dpQ05PI9ln4OnpqXh8YjKeklzXVw/CKZJyf+8Y&#10;nB3YDHFDWxEtcX1se9ye2Am3J3XG7cmdcFMwpRNuTeuCO7N74tFCknhhbzxa0B2P5vfA4/m98HhB&#10;H6Ivni4aiCeLBzNQBjMwpiDvxCqk7JmHtxsn4eWG8TgysiVWdKiG8zO64s0u2qZTi5B8ehFeHZ6B&#10;xAuL8ZGW68NFZix+7/jjk3GbxfOJ+V2wZkgMhjf2QSwLy3BvU1R0NYClrRYMrbRU9sRI4yvxC4va&#10;QqIXEr+UejEF8pjcl8cVSGHMbCGtPGWJrwFgXB7qhASANjOLvq02DB20YO6mDXtfA7hVMUGVKDvU&#10;rO+OZm18MXpsI9y4zrom9SzSPl8k4W/T2jwh+eWConTVkFUT3xMJJH8iCf8b+b9aH+Kv9s6UjXe+&#10;7Y//8N/fH//vAUh+pYmTXi+XxM/OeonMrCdI/HQNV65swgpagjEjW6BL51qoGe1HsnuhYhV3eAS6&#10;ErIOlAsqVfVEQIQ//MP94eHvDmc3Gzg50O+7U/ld9NEiyh17SMb39OovztBHX12CT/dZ2N5eife3&#10;VuD91aVIovfPvLoKuXGr6bFHYHePaKxrWhnrWwbjEpX65cbxuLdqKK6vGEibPhpPdk7G873TiWl4&#10;sV8s1DykXlyOrBsb8PHCMsSfnIOUm+uR/2QfcRBpF9fj8/EVyDyxBi/XTcaJEW1wYWJX3FkyDG92&#10;z8THoyxuz7DIPb8Cn4k0+v60uJXKzA1vTs3Dy2Mz8fzAJNzfOgKXlvTE1pENMaFlABr7GSPcwxA+&#10;rkawtdWh1ZHilH6cRaq6EFcITAUvS1tTSPSS5X5FibK/oHiZn1BMjSj9E0qVKQa1cix8y5dCeQ01&#10;aGiwKK5AaJL4RFkBi2F1I74vM4B0gtPhZxnYUPFd9GBfkVYnwAQBVa1oQ+3RqLEnRrEeuX5lDXLS&#10;ryMj+Qog8xXR7ojqy3WRXOmrROXPRgJyvip/kqL+ytBUxf+n48H9v9Efnw/8wUZgFRa3fxuFfk78&#10;HnLeIjs7nhF+B2kZt/H2zQns3DYRw4c0JPGj0LhpVQSFecIrwBleQe7wrOIGJx8HWHtYKbD1tIOd&#10;uy08fRkM3g5wcTSAn4cJfJw0Ud1HDwvHtsSto/Px6so6fLi5EUk3NyHl1gZ6eeLOJqQRn+lHU25v&#10;RMKJJbg+fwhOj+2KCxN64NHycbQ96/Dl4VHkvzqD/DdnkffmNLLjjyHt4QHkvj6hzOSW/zkOTCnI&#10;eHWEonYUXz5dQPaj/YjfPxcX5w3A3SXD8XzVWDxfRru1dAQerRiJd7tnIOn4IqQphF+FNBblqUTy&#10;peUk/hIlYF8em4HnByfi3tahiCPxd49vjtldwtE5whm1ZKVDEt/aWgv60klNilJDDZK9DEprlIJa&#10;hdJU9ZIorvYrSf7LN/i11M8KSvB2ST4vAVCmbAmUU2cdQJRRZwZgMMj7lNUui3IG5RVUYAbQMS2v&#10;jNW1cpYuy0Y8L8YICrdC7VhXtG0XiAVzu+LB7a3I/nwFqZ8uKuTPTL2hXE3PynyktOKJ0ElHvdyc&#10;98z2H8gBucDF4jdHGjuka0Pq3x6BJRsf+AONuf1rxCfJpRWnAF/n1mGk5ypddZ8jNe02HjzYg+P0&#10;5lvpn0cNaYAuHWSakVBl0eJKVZzh4usAWw8bmDqZwMDegGlXNWuYuaMZLAlHNwv48DURYV6oW8sb&#10;NWu4Kk2eMv3g9oVD8OTYShaty/Hp4lpk3tqikF4uLH14vBHvnmxmAOxiEbyWxes8xC+ejIezx9C3&#10;z0DaqW3Ao1Mk/SXGKUn+Og5fXl9B3qs4BgPxiif4wTG8PbcZj/YswpuDy/BpP1V77RS8WTIGb+YO&#10;w7Op/XB/Wm88XTIUbzdNxGeq/efTS5SM8ZlIoconkfBidd6cnotnR6aR+MwuLJ7vbx1Gxe9O4jfD&#10;3O410CPaA7X9reAtK53L7Alm9PfSMc2ggkL4EuWKo6R6CSp88a8kL8QvJX9S8CshpC+EkL80X6+A&#10;t0txX6IsH6vAINIpizLSRKpfFtosgHVNysLMrgK8Ay1QvZYLGjXzwfTpHXCFmTP+8V4kvD6CJFk1&#10;8eMZfE48h/TkS8hKvYactDvITrvHbMAMwADIy6L9kQX0slj8Mgjycz4Sific/Ob7K7bfjrmV7Y81&#10;y4IQn2ou5C6AajZkFi9SxUPSGSt7MLXlfEJO9htl7O2Ll2dx+85O3KRleHhnM+7TLhzfPx0TRrVA&#10;U5krvmZFZS0nGzdzheQG1rrQk+64VpoEU721PoytDJjy9WBqpQdLG33YOxjBjbbHlp7U2UYToV4m&#10;6FE/ELtn9cO9PbMRz+I1/jQzwdVleCXL8jxYh5S725B/cw9SD67Ai6WT8I7kT1gxC6/X0mtvW4iX&#10;B1bh3YmN+HBsM+J3r8C9zQtxf9siFs6rkcTgyInbjy/XjyDvzHak7V6Ctysm4PnsQXg9m8UwVf/D&#10;2rH4vG8Ws8gSfJYVGs8uVnn6C4tYyC5Ewrn5eC8XtU7MQPyRKXh6aCIe7x2L25sG4+Tstlg3uLZC&#10;/D4xlVAnwBru9jowM9OAjnQ/NlCnRy9L4quR+CVQnMQtTgIXK/0riS6EV+HXUqL4KhQq/lfw9QqE&#10;/FR9QSlmjVJU/jKaLJj1yij9ffRMyrHOMkHTVqGYzJpnKa3gQZ6vd68OkdSXSWrpMnIOia8PIfHN&#10;EWXp0M8fTiEz6RLSEy8hLfEyclJl2kbptfoQKBioo6wlnP0S588d/0btfzjLgmz0P3+QeXXExqQV&#10;VOmflaIlL0+gasaSLslKSssj6bPe4/Wrqzh5Zh2WrxyOceOaY1D/SHTvHIgOLT3QuVUl9O1aDZ07&#10;hKN6hKuygIGdhxlMHWTYnbYySNpA+pDT2xrL1UVrYxiY6kPXUAfaBprQMaQFMNaBuY0ZLCwNYEEr&#10;YGNcGh5WamgYZodlE9rh6r6ZuHdiPl5cWok3V9cggX4/+fJK4MZGpJ9YipdrxrFYHYYXS0bj/Zqp&#10;SNm+ANkkP46sR96Rjcgmco5vQS5Jn318Kz4fXIuE3Utxf9l43F06knXDWLzdOhGJe6Yief80fD48&#10;B6knxNdL0b2IBSxxYQH3C/D+7By8PTUL707OwJujUxB/kO+xcwSure+PUwvaY/vIepjXOQhjm/ui&#10;ey031A2what0JjMoSzKqClIhfSl1NRK+JH4pVYxE/5UEV+0LIfdVUBG/EGKJClGigPylGECFQaBG&#10;6yOFr/T41DIsRYEpA09vfdSu64aBA+tg88YRuEv7+PblfiR9OIaMpNPI+HQSH1/sw7WzC7B7I+0a&#10;a6AEmbQr5Sxyklj8JpxBJu1QVnIcMmmJctJu4dOH698XtX99NjW+4J86k5q0xvzo8d+jkPhSpZPk&#10;0gszn0TPl/b6RHzJZxWf8w73bp3EonljMGhACwwZ1gzzF/bDlk2jsXvHWJw9PhO3Li7G3cvL8ejW&#10;Zlw+vwYzZvZC3QaqVQBrRFdWZhUzsdaEvqk6VV4LZraGhAnv66O8jibUtStAQ1cL5bS06VF1CT6m&#10;o86AKAtD45KwMC8JR8sSqBVgjlmDmuDqthl4cYIqf24h3l5diMRri5Fzey1y+B3eyURRC/rT9vTD&#10;SwbBu6Vj8Y7e/z3V/N3S8Xi3ZDztzHi8WjIBb1dNRcLm2UjcNR/JhxYj/dRSpJ5dQqLPR9KZuTzf&#10;JP25xUigur89Px9vLy3AG+J9HPdnZuElCf/iwHg82z0KD7cPw9W1fXFmUSfsm9wYq/pVx6QWXhhY&#10;1xlda7qhXmV7ODPwdXVLKd2Ny+mVoyf/jfS/lhab8y3pvyU+Cc5sUKIgAMT7f0/8QkgAiPKX0VaD&#10;up4atIxKw9CCx9GWx9FFjfZSE5GR5ujZLRSb1g3GjSsr8fT+Zjy8sRqPrq/G3UtLcJKZa+/GAdi3&#10;aRDOH56MN4+3IOPjMWQlnUJOyhlkp1xglriMs6e/bcIk/vpMarJ9r/r/qLkzf2uGVN1XelsqyP49&#10;8jKQkfUBCQmP8O7tTaSl3mch8wCfk+KQzgIwO+0S7lxbh/mzOmBov5pYNrcHrp1bhYc3eZCur8fj&#10;m+vw4u5GvOZBe/NwC57fWofb5xZh37ohWDSpNWZPaIU+3WshNNgaNjYVYEK1N5FZge3p+W2NoWWq&#10;i/JU+7I6GiQ/99oa9KYkBUlfXofFma4GtPQZMIbMFiSLkV4JmOv+ihB3I0zs3QgnNk7GPZL1xYVl&#10;SKQFyrm1AhkkaPKRGUg5OBtJ+6hYe6jKu2fi/d7ZSCgEH088xNcdXYJk1hApZ1bSxqzAp/MsVC9y&#10;f3kFkq6wcL2+Aik3+dzNFfhwbSneX12CD9eX4uOVRXh/YS5eH5+G+L3j8GjzMNxZ2QeXZ7XFkTEN&#10;sKxrVYxv4otBsb7oFRuAcDdDOJuqwYLfX0+7FNQrlFTIWoKkL0bCC8F/LvHLV7IXvS34Sn6+tpga&#10;bZEC+X/6egUkvqh9edYJGiR/hRIorVWS4iF2pzQ0DctA17w8C1xDePjbwbeKA/wDbBBcxQLNG3lj&#10;zJB6WLOgM7at6Il9G/rjxK6RuHRsCi7Svu1kMK9Z0AHrF3fBkR2j8Pj6SmR/PA4kn8GHF8e/b8n5&#10;23NnyvbPmi35a5t7QZH6G8S/Sy9LQrkUnaKsY5WZ/gx3buzH0QOLcfvqVkb+bty5SgLHUcFvrMXh&#10;nWMwom91DO4Rhi1L+yP+2iZ8vL8HCfd2IIEe+8PdLfhwZwve3tyAeNqPK4dnYfOCnlg5oxNWzeuD&#10;4VToiHAXuLubwt7RhDZH+pboQdNEG2X01KGmra4iPhW/gpE+Hye41zExVqChzwygU4FpuzwzAMET&#10;qc2Ta6L1Kyo56GBY9xgc3TIFj84uw8vzLDYvLUU6LVBG3EqlCP10bgkSqNzvqeIJZxYQixQknltK&#10;v86i9tIKJMStwEfik0xJeG8jC9/NSL9P+/RgI1Lvb1DWvUq9vx4p99bi083lSLi8kD5/Pt6xmH26&#10;fQSuL+mKE5NbYF2PSMxpHYypratiYrso9KgXiAAGvJXmzzDX/AXG2iWgXuonlFH7GWplSd5SKpUv&#10;hARBYSB8Q/iC54T4KtKT4CR8Sb6H4Hvil9Kk1dGi1ZEuEQallZkatM3VaTv14Opri4AQVwSFuiDA&#10;3wJV/A3RoVUg5k1rhYNbh+Dq6Zkk9wrE31nDOmoD3j3ejKcM/kfXluHBlcU4e3Acju8eycywEnt2&#10;b/3KX8HfNVuybIyQf/j8+Cq1zybBi/SxKZwDk/YlP5fVeNYbFievWKQ8wad353D++CLMm9wOC6e0&#10;xl6q9YH1Q7BjWS+smd0BU4fVRb8OARjTvyYOrhuGl5dWI+X2NiTR1giSWdzKLGVvmQGekTyXD0zH&#10;wQ0jsHpOF3RtG4qQylbwrmQBb18HuHnZwcbJAoYsbMsbVUAppuKSWmpQo7qXpeUpQ8UvxyDQ0NGC&#10;upYm03V5/FKmDIqpl+PryqM0nyvHLKDBINDRL0/1VIO+RjF42mqhb5sonN4yg9ZnC7/fdny+vQWp&#10;dzYi7f4mpD/i/jHxkIR+yEL24Q6ky6S1T3Yj/alMZruX4O3nu5D2bDtSn27D5yfbkPJkK5IfE4/4&#10;no8249Nd1gTXaafo8V8cm4p7W4chblE3HBgdi5VdQzClWSAmtgzDQBbltTxNYF3hZxiX+wkWOsXg&#10;ZFEBnk5mMDPk9y9XEr/++hOKlyz2DYqR4Irt+Q5fA0JuK6RnAcv3UCtfWkE5ab/XKoMyWqVRUpMB&#10;IF0cSP4yOrQ6+mVQ3phFLokvU5A7elnBzdcGFf1t4O5liIqV9BASbIZGMU7o0MITYwbVwrqlvXD2&#10;0DTcoMV7SDG4E7cEt84vwPPbq/H01koSfxQ2rJ7x/VXav29+/MKN//CPXREFBcQXq6MMGZPedfTs&#10;kKant8hNi6c/e4SsT/eQ9OocXjzYjktHZ2L9gq6YwGJ1xuBa2LmoO/Yu643FYxtjSMdAdGniht7t&#10;/DF3dEOc2z4GD0/Nw/MLTPm3qP5C+hsb8IDKepv++ODWsRgzuC4iw0zh4qQGB0dtuHqYw8vHAS6e&#10;DjC1MaGS61CJNHhySisoq6uuEF6Pam9spg9tyQDleSLL8HmiZFl6YfXSDIBSKEZVK83/qaCvAR09&#10;DRgSBgwAQwZAgJMRlk/pjfjL20jSncpiDmlPdiD75R5kETmvDyL7zRFkvT6MrFeHlXV2M14eUuHV&#10;IaS/PoS0l/uQwiBIesr/5/9+YhB8erIFn6j8CVS+93GL8YIW5+7WoTg9py0OT2iE3cNIll5VMY2F&#10;7KDarmjuZ4hwh3IItFaDu0kJVPM0RauYYNSN9IepEYO8HFVZFLskUYoKLqQvQYUvTu/O/Q9tjqAg&#10;AAoVX8hfWtrxNUqjDAvlMpoiInI8VcWzEL+svhrKGahBw6SMMkhFVltxrmgDZxkS6aoP94oGqBpm&#10;hwaxFdGgngdaN/PHwN61MXFMc6xmhj+6dxqe3d+OlHfHkPKGx+fDUdy6vPV7i/NfWxFFtn/EGliq&#10;K6uZJDpVXpkMiCqfKy0yJHxOAu38Oz79kpb+KfLSH7A4uY2c5JtIen0KT+9uwlVW77tW9MeqqW0w&#10;tW8khrT0wcz+0Vg2vgUGdQxG82h7NJe+HfWc0bONLwZ3rYYh3cIxVFY47BiG7q2C0KSOO8JDLeHh&#10;WYEHtCxMbYuR4L/C0LIcrB1lTncrmDmY0cbQ0hiymCVx1ahQysUbnjg1Er00yV2S3rV4MRZwJEEp&#10;EqM0iVGSlkDxtiSMEF+Cpbz0ZpRheVS0CrplYUQlNeN9R5NyGNWjEe6fXoeUBweRQPVPebAH6U8O&#10;KtMIZr08UICDJDvBYFDtDyD91T6kxu9GSvwOJIvyP9uMz4/WIfneSny6sRgfzs3E6yPi6fvjxrL2&#10;ODO5Hk6Oq4UToyNwZHg1HBkZiQPDo7C1f3Ws6hmGxV2rY17nSIxtWRV96ldBiJuxYnfUyqgK01L8&#10;bfIbS5Tgby6uIn4h+X/9Afl/lvtfA0EKXLnYpbrgJdcAlDZ8bQYBCS/t+GV5XOS2zNYgE8+aOxjA&#10;1lUWlLOEkxcDwMsM7pVM4RNgAR9/M5iYFmMtpgY/PyNEVLdHn561sGheTxzYOxWP7zHzfSD5ib/8&#10;5Te+Cv5ba2DJxoj5L696qIyO4r6Q9LlUd+R+Rl62EP0D7cxb5MkVt4znqvkk06UN9h6fu4v8jFuE&#10;TKlxlf9yEQlP9yKO3nwbvfmcwTGY2DUcYzuFo18zPzQMs0LtqhaIDrNAnSg7xNRxRa0IR9SS5SUj&#10;XVGT/j3Q1xx2tuVhZlkWemYksf7PKGVAH6v/CzSM1ZQmTWnP16KvL6fHotWAxKe/V/qeq1PBxauq&#10;sdBTQFUvVYoqSKKXoLIVJ9lJjF9LUxXLEuokiobKw5Yy4Ov1i0GNiqauVxa6hDFrACONn+DnqIWV&#10;03rhzfXdeH1lF7PTASTd246kB+uRTO+a/HATUmh9Uh7TxiigdXu4EYkP1+ODDES5twrJtxci6epM&#10;fDw/EW+PjqCf74V7q9ri9sImuDO/IW7Proe7M6Nxe3ok7s6oibtTInF9bDguDKuGo/1CsbtbCDZ2&#10;CMXUWG/0DndFmIM29Er/hHJlflYCXFF8QQHxFZD0RYn/Ve2Jn1j0CvkLiS9QtfX/rFwDEBERokvn&#10;NQ3WQwYWBrDgcXeixXT2soGdixmsHI1g62QKR96W8QHulcwRXNUZ9RtXQYMmVVA5xBqWtiVhYV0M&#10;dnasoyqpo3qYERrVt0ePboFYt3b5N6QX7hbQ+L+38U2+W+d2P/1+wZVTpTiVYlVIryK8XHxSPLxY&#10;GSp7XnYikP0esmx9bg7JnvME2VkPkZMpE6kK4WVpy3t83V0GxH3lYkR+1gNl8iUJBqTE4e29zTi/&#10;awxWTGiI8V0qo2O0LRpUM0MUPWCAtz48PXTg4qwFZydNODtqwt5OE5YW6jA2pdUwLQM9mfLOUA3l&#10;DUtD3Yh7o7LKQAlZAkfPQmYN04SGYXnaHHXFg8oVy2JleKILQRX8TcV+DGnNkIJOSe1UNzVdBoEe&#10;Tzght9VJ/JJUVAOqv61xOdQKdMLyiX1w89AyPD2/CM8uyIoq8/CW+MgiNeEC9+fmIoXFaiqRcW4+&#10;ss/ORx73aSfG4+3uvniwth1uLG6Cq3NicWVGbcRNjcS1aZG4MbUGrk8Jx/VJ1XB9cjVcnBiGUyND&#10;cGxgZRzuFYi9nQOxuVVlzK7vgz7VXOCpWxxaJL70w/mZCv0jP/+3ULwkM0URFCskvzRv8vgVpzCU&#10;Kl+K9ZLMzyP9dGTufZmLU1OZo1OTx19meDC11WcAMAu7yuIS+rSghgilgA0d2QHrNk7FqjVj0a9/&#10;LMLDmBnsi8PB7hee/3JYtPBbX0/8z9a5LdwYPd+tbH44X5m4VQHJTt+uUviCLgXSUUgWLs6hlcli&#10;sZoZj5ysJ8Rj5GbLjAWPSPSHDIiHJLcKMleMMkkTkSeLJwjxGRj4fAVZ75NWB/gAACRlSURBVE/g&#10;w93NuH9qDs5uHYV5Ixqgc+OKiKpqiUB/Y7h76MLFVRdOTtqwt68AS2sWTOYkvUlp6BmVhi6VV65K&#10;ypwxMu2dtmkFGFobKMPjhOwVjDT4OImvXw4l1KlopZkZypdULtf/LeIXTeuFzXgqb1uGqb0cVU4d&#10;pbXLoBQLPDXtssqVUE0tqj/tlAkzgwO/U6iHCZrXcMH0PjHYP78PLqwcgusrB+DJpqG4v7oHHq/p&#10;jqfruuEBLczdha1wn7g2owFJXgcXJtfEhYlRuDipJsldAxfGhyNuQjguT6iGuPGhiBsXgovjgnF6&#10;dBCODAnAob4+ONzDHzs7+mMNff+sWF90C3KEh04JaJch8RmYP6uRsD8gt6DQ4hS1OsWY8YqSvlDx&#10;FfC4/SrvJyjLY6S07lBYtEUUaAkN1aHO46/B469JaPF4yORUuhQrI4uyMLcrD2snDe7VmBl00KpD&#10;OJauGoEDR+Zj45ax6N27OqZPH/N9MfuPWdm8cOObbi36AadOnchXFapUeGWQrxBepnj7iDwSXhZa&#10;Bsku5P4eyoxiBfhmUia55Cwrh6TLdNrMCJ/vKCsEJsUfwqO4Fbh6cBrO7RiLU9vHY8+60ZgzrRua&#10;NAlEUKgdqlV3RUiYqzKDgiw07F7RAi4sXm0c9GFowYLThARnQaVMfmRc/hulVyZHJTR5u3hZSds/&#10;oywJK0WZeN6iZP8eQvhC0oviK8QvT9JXKE/bIxmkDErI5X9N+lrdCso1ATXWDDpUP3cXS9hbaMOC&#10;/jrQVht13PTRu5odLYgbVrWthM0dPLGrmycO9fPB0UEBCo4NDMTJIUE4PTQYZ4dXxYVR4bg0pgYu&#10;j4vAxdFhuDimGi6NpcqP4XNjQnB+dAjOjKiCowN9cai3D470DMT2Dr5Y0tgTU+pWRHt/G3jymEgg&#10;lmOw/0rFLyxWv0dhk2UhfntcdQwKUYz2phC/kvBC+l+kVyffv4RcK5ApSWSKEqq99NcX8RHIvJzK&#10;NORm6jCy0qAd0oGlkxZsJaP7ymJzFLeKevANsUCbztWxdv2S75V+awFd/7Eb3/hw0Q86fPhgvjL2&#10;MYeWRorVnLcqdc94TMjsAndI/lsK8rLvkOgyC5gK+cqiyaLuJL9CeIJkz0vl82mqOSZzk2Q92Kv4&#10;8GQfLh2YgU3zumLJxBaYNKAuBnaNRJP6lVAjwgVVq7sgItpbWdwsqJobvAPt4eZjxcLVBEaWmtCi&#10;yqtT1TR0S8PQXFvpkyPE1yHZZYYAA942tzdRBk6XLF8M5UhUdSqzXG0Un1qU5EVJXxTynOqijQSA&#10;NOvR69PbFufJ/kWdaskTX45Kr2nMItqAgcjP0mEm0jcoBROdX+BmUgpRLtroUsUM46PtsLSJMza3&#10;ccWeTm60J1TqfiRuX38c7kvy9/LDid5+ONkvAGcGVMH5IST4sFBcYCCcH6HCueEhODWsMk4ODsRx&#10;Bs5BBtCeDu7Y2d4TG1p7YUmTihhf2w2dgmzhaVgK5tqlUIFFaEnavOJqQmgVsYsqvdwvrU4rp1FW&#10;2Zcsy9/I36lqs1f9dqU5U0O6MvM1GqVRnFlTlL40RaQ0C9vS9PpquiqU1S+rQIJA3bCcYkF1ZDCM&#10;ZQVlTK4sKm1fkbbG1xpW7rIcqRYM7DRgSRs0bcbk70l/uICm/5yNH/BN3/1t27Z+yUx7Sbvymm6H&#10;Hp7kzZbec+my0t9NKAvxyjKN2beVPtWCvEz6eWV6PgaALJWjTMpUME/NZwZKCl+fLJBZxC4j/e1x&#10;XDs2G3NGNkDP5t6oG2SMKl7acHNUh61tGVqbcjBlAWtiqQ59+npt41JMnaUJNao5UydVxNhGl+ph&#10;AidPW9i5WbHY1VaILoMu5LaQX11OikYJlCXxhfQqtWcK5/6rmv2A9IUofI0QR7mIo16SJ16Ujh63&#10;Qgn6fHVmlQrQZmYxMCkPN3dzxMQEozZ9bBUnddTlb+oWYoZxtWwwP8YOG1u6YlcnLxzsKWodgIO9&#10;A7kPpF2hcnevhMPdKuIw90d7+uC4EgjMBgoCcJxBcrSPH4719sVRvuZARw/sauuG7a09sL6FFxaT&#10;+BNjPdEu0IrELwEz7eLQ0ycxFeLLb/g98eXKrdyX9nohv7pWeQXSbFnYdi9kl74+ZZjp5Gq3NA/L&#10;hUEjO1k42owwhS7rK1F6IXxRqBupK0MUTZ1NSXYneAR7wMbTUpmMVkemJCSsPa2wavWqooQXe/Nb&#10;H/t/5sYP61v0gwVvX1zLk4lSc0he6SSUm36TPp17ZZ1XmWOGhJb1XmXpy/TbyE3lbSL3M18nc9YQ&#10;OcnXiKvISbqM3MRLyPl4DtkJp5D66hBS4/fj4fllWDyhFbo0orrT23u5asHBnj6Qxawpi1lD07Is&#10;ZOnnCW0SXuZul7WaTFkwmTsZw8JJlrCncljpkfQyO4DME8mDSuWX4XZlqHil1EXt5AT/zJOv6m8i&#10;RBAii5oVqtv3QVDoa8XzllCj0pcmqPyifNpGLN5MdPi9tKGtVwH6LPD06HF16XXteDLDfczRqpoj&#10;ekW6YEgNB0yr44LF9V1IfA/s7uiNQ92p9EL+HpVwsHtFHOjmhQNdCe7l/mE+LuQ/0cdfCYCjPUn4&#10;7r4KjnZjtujsjb1tPLCTgbStlRfWtayIBST+8JrOaFPFEv5WFA+9EjCh4qqVk0BXEb+onVH5+W8D&#10;QQJAmnvLViDJSXYhvUAKWUFJqnzhNZGSLPhLSjMxxUUuEJaSAewFPr8Ci1wZkmhgZwgzFwuYuVpC&#10;y1IHJfXU8KvmLyjHwNTk+fUP9/1+0LigbwEt/zXbhg0ban7/JR7eP5WXm3EDSKdaK5AJT2lzCCG9&#10;PJeddo1kJ7mlXzX32clxJPpFQJB8gbfPICvxtILMj6eR+uYoEp/swZu7m/Dy1lrcO78Iu1cNwJh+&#10;NdG9VRVEBVnCz10Hnk6acJNBDS7GsHe1gI0rrY6XHZy8HWDlYqosTCwz+UrLTllpZdEtoxBffL1A&#10;RhuJzZHitjhP/q9lf0KxsrQ5hPQnlwwgfdTlSqRACt/i5ehhaWEUD8vCUPCz7Pkev2rQMunJ5Ks6&#10;MDAzhK6xHoNMBxWUz+Nna/0CXb1i8Pe2RMNanujZOBBjW1fDjGZVsLJlILZ1CCSxA3BEbE5PKjZx&#10;qJcvFd4PR7rysS4MCEFXb6o/CS5k7+WPYz0JBsqxLgyWjr440t4bJ9oxaEj4ve0qYguxtrMflnap&#10;jEF1HNChui1q+Zqhur8dOraJoZCYoiQDX7mQxYAWlJDCtQSFoOCClgoM/hI8BtLsSVukVrY01DXK&#10;sXjXgLauFgNcW+nPpGuiqywvZGBlROU2pI0xoKrzWFiyxrLUhoYplV8CTr8Ui14etwo87hostLWL&#10;QU2HmUWvpHLOYhtG/Y70wsECOv5rN3649fdf5tjR3fl5tDiFxBdVVyZh5f1ckl7InpV8BVksWrOo&#10;6pkyyijxPHEWWVT39A/H8PnNYaS+PoxMQpmr/vEOfLq7EW+vr8DzCwtw/9RsHN80DKumdMCo7jXR&#10;qVEA6tf0QNUq9vD1s4ennxNcfJxh7W6l9LmX+Rx1zGW6Cxn+VkZp1TGxkemxSUhTLWV4XSHhZV8I&#10;uV+8nJCfBCDRpZ+6liHfi8qtQVKX4f1SMmBDg55eudLLlK0vc8XLFBomzDBWMLRWdXrT0Nem1dFQ&#10;7I4y+apuKWhp/Qpz49KIqGyF3k0CML5NKFZ1j8LeftE4N6Iuro6ti8tjInFmaCiOiXURYvcKpIr7&#10;4VA3kllA2yPZ4Df4FQQHid+FryPJD3T2xb7uAdhBrOX/bh0WhRsbB+HA/O7oJGsIeBrAgcW/PmsS&#10;Y311lOVvLSVZjhmvZJFWm0LSqy5oSRAwG0gAfBMQBWBGkAwoF7DE8pUoqHeK0UoWp+0rRmH4tTzt&#10;U3mKRfmfv6KYJo+9Fj9bi/UCi/5yFIcxY4d/7+cF1gU0/Pdt/BIbvvtSX14+Pp2Hz1T35OuKfckm&#10;2bNpYQSZJH3mxwvISDhHosvc8KeJE0h9fwTJrw4gKX4PPsfvQsbzvUh/sgMpd9YjUXohxs3Hm/Oz&#10;8eTEVNzaPxH7lvXB3GGN0KmBL8ICLeHqoA07e11lqXpZrlJD2ohJctWiZTKFtQ4snM3gXMkBzhXt&#10;YGxNr8l0WoonoYS6iuQl1AUSAEVAZS8kvraRlmJbJACke4IEQDkdKhafE+Jr0NaIj7VwsYSlizWt&#10;FotmBooa/W4JuXSvK+9BC2asASODsjDVLY5KViXQIcIGs7qEYttgaaZsgbvz2uLJ4g54vKgt7sxq&#10;imuTYnFhZBRO9Q/FyT4hVPbKCsEPU+0FR6j0R3qQ8D24J8GPdQ/EiR5VcKJXMOuCatjRIxgrOvhg&#10;bH0bDKxtgW41ibou6FjXC8unD8C4wZ1haawJtZI/Q0NqHLFspRj80kRZ/GeF7L8U+5mQPTNcERRe&#10;1RUU9u1RIBaQ2eNn4ie1QpDgZfg+FBXJjIKfiJ+JYposkEn6slR5mXa8WlTQj6zNhgLa/TE2pp2I&#10;77/kmeN78nNllAyVPTeJnv3TRSq7SuEzE84SZ4hTyHh/nDhKpd+PxPid+BS/HUnPtiLh/jp8uL0C&#10;n24tw8crC/DqzDQ8OzERdw6MwoVtw7BoXCO0q+eEcF8qlmVp6Gr/hHJMk6U0SGKqinjK8ixeZW4X&#10;PQtZiNgAtvSQDu7WMLU1UKa5lsmQVGRnKi/309fb8riglAYVSLojaMnldhZ0VGwhvQSADNETyP3C&#10;2/K4XB+Q2cN0LfVhbGfKNG+oEL6kVikGQCkGUHHo6JWGnlYJaJf+CW76P6FrDXPM7xqEA+NjcX9l&#10;V9xf3hGP1nRH/JYBeLapn/LYjbktETepPs4Pr4mzg6rj5IBqONWvKk71DeU+FMd7BeEoyX60ZxXe&#10;DsGJ3lXp+8NwalBtbGjvj4UtPLG+f00sGxCNiZ3DUNvPEHVCbFEt0A6WZuWgwyykxiAvr1kWpaXD&#10;GYt0IbJYmV+Vrgv094VkL8bHCLldVOkL/b8CEr4opF1fsmdxophk0/Ki6sy2PFdleS6MrVULRVta&#10;V8C4cb9X+c2bN0cU0O2Pt/ELHvz+Cz+7dyQvi8r+G+jfP5xUCJ9KW5P8ah+xi6TfivdPNypIfLoJ&#10;Hx+sxdsbi/Embg5enJ6CR0dG4/a+Ybi0fSC2LeyIbs08UNlTHdbGP0FfSK/+E0pToYvxgBZjofqr&#10;TIlB717BgErMA6tNb21G1dc10UBp6SmoIf1IGCAF3l4gt+XxQsjzpaUoI/FL8j3F1shtdemfLypP&#10;vy+3Rf0lAAQaBrQ0tDwCDUNZVofBwQJOnZ9flqQvT/9qYlwGVkZqsNT8GdEuGpjQxB1Lu1XGvjG1&#10;cHdNZzzbOQAvD43Gm+NTiKmIPzQBD3cMxZ3VPXBjdmvcnN4c1yY3xuVxsYgbWw9Xxsbg4qg6tEXM&#10;CoMicXZobZwfUQ9nR8Ti6MA6ODysPlZ0CcHM9lXQmdmlQ7SLYhFrhjogOqISgoLdYO9ipmRLmS2h&#10;TDkGAYtzIb7KytCa/JD4queKEl+6Lyj9dwrIXojiSlOvtHbxPWWqEgqJjkxNzsxsYFYeZgy+/y8m&#10;9Ecqf7CAXn/sbePGjU2+//K7dmz+kvDsMNLeHFH8++fXh5Dy+gA+vdhFbEfy6x1IfLEF756sw/tH&#10;a6j2a0j6JXh1cTZenJqCJwdH49b2Qbi4oTcOLu2EBWPqI6aaGdxsSsDCiIWi7q+oQE8oZP1VWmbo&#10;vYsJSZV5YIopz5lR9e0cDGFI21NGU9rZVeQWshfiK9kLoKZZQhkxpKZdRmmPlkJWIT/vq4l14efI&#10;hS6BEgQMhvIyYEW3PAlejkFRRqkhyrFQK6tbgkFRHFq6v8BA52fYGJVEkIse+tdxw4ruVbFtSCTi&#10;FrTEo229SfYxSIibjQ/XF+Pd9eXKNCavLszF82MT8HrvGDxY2QuXZrbE2UmNcHJsLA4PralgP0m/&#10;u1917OgXRoRje/8aWNG1Clb3jcCpxb2wZ0EP9GzmwyypD28XLXg468LT1RjmFtIyxiymJ9OAsyjV&#10;p53T0VTUXoitkJ2q/8uvvP0rj/HfQ3xaG0XlC1rGpFVMWntK85hJTVSO2VOXNlDPqDw8vKyxfPmS&#10;bzgjEC4V0Oo/Z+OXnvz9Dzl2cGt++ot9SH1BHy9zTT7fRluzGZ+o8ImP1+Pd/ZV4fWcxXt3gSb44&#10;HY+Pj8cjWpubm/vh3NKOODS7JdaNicXE7qFoFWWLEA8tOFuWg5kBfTOVo4JRORRj0firNhWGalqO&#10;RZIhH6vkbY/gqpWU1f7K67LYKvMT0/rPDIpflcAQS1OSxZZCdmYKNRZj6loyOarKwpTXVVdILv14&#10;BNL/RNUHpaRCemUaDv6PZAF5rRBfQ9qxdUl6Er6MHmsEfZlmrzh0dYrBkl421t8Jo5tGYV7LqtjU&#10;LRyHRtbH7ZW98WzPKLw+NZUWjzbv/lokPliPTw83cL8G728swofLrHVOT8OV1T2xe3RtrGQRu65r&#10;ZSxuURHzmnphVpOKmNLYG1NaBGJC88oY3cQHgxt6YHznalgyvg2G9YhC3ShnRNZwRoOGQTwu7vD0&#10;sYOZtS60eBzVNVj3SFMmiVyiVEmSX9U5r5DoX1WfGUCCoXhxHhNp4SGKMTvIcMSvXRZ4jH6lfVJs&#10;DTOnXLBSXbxi9qMYaPJ4jB41+EfF66QCGv3nbgyAfd//sEsntuSnPd2OlMck/L019PLL8fbmYry8&#10;Oh8vrszCi4uTWMSOwr29g3Bnax+cW9QaO0dHYUWvQExs4YwRTV3Qt4ELYgINUMVRC14sVF3s9GFt&#10;qwV9cxLWtBT0TNVgbqUJX18H1IjwQ0AVV6X7wq8kfQk11gJlVdaopFLEiq9XWR1F+aVloxwJqyET&#10;pNLbk8RFp9wo7MsjeyG83BZIEMi4XCG/Mv2ejkzKJB3VGBTSZUKvFLQ1f4Wtfik0CHBE74iKmN7I&#10;F1t7hOPS9HaI3z4c71m8J1yai5T7q/H56RYW+juQ9mInUuO3IfnhRiTcXo13LPafnZyGqxv74dis&#10;Fjg+ozkuzO+I/eObYmnvSExpF4rBtDJdanlgaOtwDGsXQaFwR71Qe0TR3vhUNIK3ryWc3UxgxeOm&#10;z7pER2oVfnexOSVLq/y9oITSN5/EV4j+GwpVXohfnPeVbsxii4T4tDkiDNIwoCbzbepRECSoeAxk&#10;9FV5/RJo37HFjwi/t4A2/zs2Fr9WDID473/oyf1r8hOuzMf7y7Pxngr/il4+/sQYpvQReHpwMO5t&#10;pqdd2R5nZsRi59BgrO1ZCYs7u2NWe3eeXE+Mau6OvjGeaBbqhBA3Pfi66iDAxwwVKxorMyG7uhrB&#10;388elau4wJ3p1NRGC0bmGjCi3dGVWQUqkOgFrTlK6w7VXrnSSkIrTXEkv6i4EF9IXaj4RVVeXqs6&#10;yarH5aKV8j+0SOpif3hfnYGgLtNp66lBlxkpxMsMozvUxuyudbCkQwh29Q3H2clN8GzrYLw/ORWJ&#10;PCZJJH4yiZ/0fCeSX+xW+uVnEGkv9+Ljw814fX0ZHp6chIubemPblHqY3MkTM3pUxvA2Pmhb0wF9&#10;W4eiY6MqiKwii765ooqPDSp6mjP7WcHL1xZ+Qa4ICPGEu7ejMtBG30gX5StIYcvfKO33MpC8lASA&#10;4Fvii735GhjSd19pz6eql+bxLLzoR2so10p0TVVrYwmMLCugb9+uvyO8cEM4UkCX/33bX/7yF3f+&#10;yKff//DDO1bkvz0xDm+OjWRRNwRP9/bFo+3dcWtlG1yYXR+nJkbi2OiqODisMnYN8cfGfr5Y3dsf&#10;q/sFY363EGUuyI4RjoitbIaaAeaIDLJHdHVP1IzwRkCAA5yc6WOp/vpSVNrqwcHRlCebRacMgZOu&#10;Cpo8uVR+ScklK7BGYAEmXl5pySFptQy1WMDKREuqK5RySV5uF16eL7xiKXtp2ZEitxyLYQ0WwqrV&#10;RUqTWOrQp9Kb6vyCYGctdKjuiBntq2JDrzDsGVAdB0bWws1VXfHuxESk3lqKlAfrlFFWKSR9ysv9&#10;tIb7ITYx/cVeZdjhy6uL8fj8NNw7NhZnt/bCljlNMaqrPxpVN0bXFn6YMLwlGsUGwMJaA9oGpZSO&#10;X6b22nCuaAnPyo4IivSDh58jrBxMeFxE7cuijGQxErewOVNFfBXBC1X+K+H5nNQA0uYvLUACueIt&#10;04jIMdXQlfqmJIlfHi6VbDF2/OgfEf6pcKKAHv/7t/Xr1+vxR5/9/kDs3rwi/97OQXi4rQvurG+L&#10;uEUNcWJyJI6MCsGRkUE4PLIy9gzxw7YBPtjU1xfrevthSdcATG0biPGt6WdbV8WwthHo0aI6WsSG&#10;IDK8Ejw8LGHvZMiUrsvCVl0pdMuS5GXK/4JyJLzM+V6ayl9CrA49fgm5uCK9CanmZWhXZFSWEF9D&#10;T+Mr4WUvyl6IwsdkJgaZi0fXQJPqScVjNtGq8AvxE4z0f4W/lxFqBlogwlUDbfwNMKmBB9Z2qYKd&#10;A6pi/8hIXFzYCo/2DMX7CzORTAuY/GQrrc5upMXvR8bzA8h8zv1T3n+8Tbmg9/TcXNw7PhVnaJGW&#10;TWmOvh2roFqgIVwcykKHAaZvXAq6luWhblQaetYV4OxnC69gZ/hX94KrnwNMKAJa0l2blkxdCv4y&#10;qsmhChX/+wtXhcQX0gvRS5eRq7Ys3KUuYPFanP8vU4ZrUlBMrLThxtpq5qzpPyL8WeFAAR3+b248&#10;EFu+PzCCA6tG5Z+YFoUDY0Kxb0QVHBwVhEOjqPiDfbF9kC/JH6AQf3mPKljWLwpzu0dgfNuqGNk2&#10;Eo2recLRvALMqTZW9P8WNnpKa46uYRloS9dkaU+vwMKW5C9NhS/NACjFAJCBKHJVUS6slCARZLJT&#10;DRa3QvqiBFfZGWnSLPf1cbktWUHPSAfmFoYIDPRAzy5N0LltTcRGe6JNY3+sm98PS8a2QqdqFuge&#10;oI9xkTYsSF1ZnPpj38gonJzVGPe3D8DHy/T499ayBtqK9Oe7kUHiZ5H0Oc/2I+n2ZgXPzy/HhR0T&#10;sXJKB/RoHggvuzIw0vkJZmZqisJr8bdrmJRHOUM1aNHeWbubwTesIqrWqYLACF/YV7SGvoU27QiD&#10;WVqq1KngVPuvk0NJfyWF+N8SvlDxxdoI6QvH10pNJHWNuY0ROnZp+yP/LthScNr/3Ao3erx+PzhQ&#10;X/6ydtmX3VOa5B0g+fcMD8SWgX5Y1y8Aq/uHYFGPYIxp4YU+MU5oW8MW1dy0YGdQDJaicCwkK8hS&#10;lCwspSWnPNOuBtVeQ4otTdWyNmVpR9RIdiG8QBS/OD1+MRJf7qvmemfBJwNKhBzSxk11U5Sf/l26&#10;2kpTp1gi6fgmzXPm1gYIC/PF2tUzkfbpNlLeXcD9Kxuwdk5XjO4ailFtAjAs1g0DqppjcIgpptW2&#10;xfLWHtg9KBynZzbB3a39kXBxNtLvrUbG4y3IfrYbufF7kMsAyH22E5/vbMTT0wtxYMUgtK/vBTfb&#10;0jAzKgYPdxPYOxrxO5RXrh3I7MTlpY3cRh8WzqawcbOEi68TvIM94OnvpnTZkOV8pBu22Jvi0sWA&#10;Kl9SlF5UvhjJX1zUXojPOkiCgK+RYYWyL1eBIsLsZmCmp9i7wJCAvMVLFv/u/Ank3Bac5j+3v7ZJ&#10;CuTB2vX9wRNsXjo5f/3o/y9v1ZAorB7VED3ruCDQrgTczYvD2aIUbM3VYMrUrc8TqiELHEjfE+l5&#10;KU1o9J2yaofM3144n7saiS5NmCqLI96eKV06qRHymHRmU2YXkx6FcgWX/lWIr0biy4UsufIoF8nK&#10;8f1lPkgTc22SzwCBAdZYOHcAXj05gOf3t+LOpcU4tWs0hrb3Rv9GzpjXoyo2D49lENfBrv6RODCk&#10;JvaPqo1Ts5rj/s6BeHthBtLurkYWrU42i9uc57tI/F1U/J14eHwe5g1tgDrBRvBx14CzsybMaGd0&#10;jMow4zBQpZuvvnT+Ko+yhuVocXRh5mAMK1cLWDubwVjGI5hps/hmcc7fJB3wShOKypPUQvZff/1Z&#10;gZBf+t2olF8Iz0CgDRJbo22gBZ9A77zhI3/Yl0aw6/+8nfnvbjx4sfSDyd8dUAU7t27IH9i9SZ6f&#10;hwEqVTRmwapHtaWPt9BHBdoNNV0NlKLnLkU1LqUMgqAyU52VhQtYbJbRYjFK5S9FqyO+vhh9/y9l&#10;f1YgvTKllaesNjMCCS6FrtJyIyRhapciVh6XgJCA0tRXY7GsCUcnE/j5mcPfRxvtWvliztQWmDOp&#10;IeZNisWcsXUwoosvpvQOxsEFnfFw93jcWDMQh8Y1xu6htbBvTAzOLmiPW9sG4smxCfh4YxnSxeo8&#10;2akgk8qf9mQ3nlxai/kTO6B+LTc4OUqX6l+YnVhUajNjyW/i79S21IaprFzuZavMBG3vaaMovqGl&#10;DMCpQHsmpC+lDAZXumGX5u8u8RN+Kf7TV+L/8ivvK/1zZC+zIzMoWMhW9KuYN2XqlB+SveBcxRac&#10;vj+3f8QmM2LxwH6zekshlq9Y9qVRs3p55g5GSt8YLRNdEqAcZGpqNRKzLC2POokhi5apy23x+DL2&#10;U4uKry3+nt5Vg6pWnkon/XYK+uuUlgtbkgmojIVNltLbUJRfemaWpdJrGrCQs9CEjY0uKrqbkvAs&#10;VHdNxuolPTF6UCSG9w1G15aumD0uBm/vrceXz6fx9uoK7J7dDrO7Vsak5u6Y3bYStoyqg4ure+Le&#10;3pF4emoqEm6sQPIDmUpkF70+lf7MQqyZ0R4x4TZwcygHY5OfoW9aCvpWFRjYDGBdkpkeu6zMQc8g&#10;1DDV4F4D7gEucPV1ho0rPb25jjL4RkPGF/O3yG9ShgmyoJUuBj/T1yszKdDqyMATlbf/BdXCQvOW&#10;LPn9lVWBnJO/e7ayP7f/2caDXY0HPe77k1CIGTOn50dG18hTl4tIJIQMPVSXbq4keFkSXqaxkykv&#10;xKbInC/i5wu9vao7Mk86Iat/KF2UpdhVSE+CUSml7V48flmZ/NRADZbWmrC1rgAfD1N0bhWKc0fn&#10;IenVYcQdm41ZYxtiRJ8wzBhTH/cuLcPnt0dw//R8bGA2GNHKA5M7sGYZWQ8X1vTFtW1DcffAGDw7&#10;MxsJN1eT9DuR+mQvC9wD+HB/Gw5uHImhfaLRpKEfgkNtaFuE6MxMBiQ9i9TS0iRJa6ZBj29kZwhb&#10;T2u4eDsrcK7kBCsnc9ocHSVjyTBDhfxCfEKIr6BUMYSS6FOnTv1rFkYQJ+eg4HT8uf07NhZODjwR&#10;3yxb+j1mzp75JapeVJ4UfTKbl0xVrRBfekyK1+VeiC/eXhmAIsvcFECu9Cr2R5kqQ1SSIPGloNWi&#10;j5YOVg709Z4uhqhS0Qwt6nlh/uTWGDugJro198KkIdE4vX8STu2fjPlTWmD6qBgc2zoMTy7Mx5nN&#10;g7BpcnMcXtwNd/aNx+sL8xB/fi4en52DN9dW4+OdLYi/uhYvbmzEx8d7cPXkPMya1Bp1atnD2bUs&#10;C9mfUcGUmcyY2ceQxOfvkrpDfqeZgyls3a3hF+INDz9X2IniW+qhgrGmUp9I3yNBKU01hEWF502f&#10;OeOHx64IlsixLjjsf25/tG3dunU2VKP5Pzhx32DW7FlfGjStn2dub8YCtxTVTzw8ya1MKULVLwQf&#10;+7WMqL9KIRVIGz+9tKznqstiWuqLakH26N+9Ls4cno+k10dw+cQ8LJjYHOMGROH6yfm0OOdw6+wC&#10;bFvRG4e3DFVmRct5sw/X9ozFtumtsH12G9zaP57EX4CHp2bj1dVVeH55FU5u4/NLeuPxlTV4eXcr&#10;ls7pjCYN3OHmVhZmtqWgY1ECaga/sphVUwZtl6WNkflrDG2MYOliBUcvB7h6O8HVxxlOXk5o0qJx&#10;nvz2Hx2TopBjKMey4LD+uf2nbVQpc57EsTyZT74/uT/CuPHj8ps0a5zvUck9Txl0Th8s88MoswiU&#10;J+lpe0qS+EIwXQstOLibo3IVR9Ss4YJFs3vh4smFWDSzPZW9oUL8FdPaYNvS3lhMtR/RuypG9g7F&#10;jOF1sHJaS0wfGIkhrbwwql0lTOxeGZsYANcPTMb1Q9Nw5eA0XNo/BcumtsaJnRNw+fhczJvYEs1j&#10;XBDsrwtHx5L0+D9B17IEtMxlElaZlk8d2qbaqBJeJa9D1475U6f/TbtSFE/kGMmxKjhsf27/G7cd&#10;O3aU44nuwBN+8jsC/E0sW77sy5hxo/M7d++cX79Z/bzIujXygsO9ERBoi9pRbujUOggtGzhj2Zz2&#10;SHqxH3kfT+H+haVYP68zNi/ugRmjY7Fv/WBsnN8ZY3uEokdDJwxv64M5A6OwbXYHbJzRFmsZKOd3&#10;T8T143Nwdu8UnDswDUnxh/l+R7BpxXAM7dsor1e3RnmjR/XNnz5jYv6Kld9On/d34KT8djkGBYfj&#10;z+3/+rZz5065htCIxFhMPPqOMP8xkO8uv+Evf/lLwz/b0v/c/sdbgW2qzn0PEkzqiGPE60LC/Qsg&#10;nyWfOV++Q8F3+dOe/Je2n376/wF6VnME/+ZV3gAAAABJRU5ErkJggg=="/>
  <p:tag name="ISPRING_PRESENTERDATA_0" val="UGF5YWwgVGhha3Vy|Q291cnNlIE5hcnJhdG9y||aHR0cHM6Ly9tYW5hZ2VtZW50c3R1ZHlndWlkZS5jb20vcG9ydGFsL2NvdXJzZXM=|ezRGODIxNDg1LUQ0NTEtNDU2OS1CRjNGLUI0RDlGQjdBNDFCQX0=||SVNQUklOR19QUkVTRU5URVJfUEhPVE9fMA==|MA==|||"/>
  <p:tag name="ISPRING_PRESENTER_PHOTO_1"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1" val="S2VsbHkgTWFydGlu|Q291cnNlIE5hcnJhdG9y||aHR0cHM6Ly9tYW5hZ2VtZW50c3R1ZHlndWlkZS5jb20vcG9ydGFsL2NvdXJzZXM=|ezE0QTU2MjQ4LUM5N0EtNDlEMy04QzNELUM3N0E0OTMxQTVCQX0=||SVNQUklOR19QUkVTRU5URVJfUEhPVE9fMQ==|MA==|||"/>
  <p:tag name="ISPRING_PRESENTER_PHOTO_2" val="png|iVBORw0KGgoAAAANSUhEUgAAAL4AAADDCAYAAAFLz5sUAAAAAXNSR0IArs4c6QAAAARnQU1BAACx&#10;jwv8YQUAAAAJcEhZcwAAFxEAABcRAcom8z8AAP+lSURBVHhe7L0FWF7X1jXaNh7c3d01SNBAEjwJ&#10;SW7c3d3dG3d3lxN3d3cD4hAIEALBHQb0jrVfSNM2Paft6Tnf9//3rueZfd8S2Hvtseaac8y115rz&#10;uz/T9u7du48tg58zqn707zVebAXlp4rKIlSUZ+LUsYWYOb0tfpzWDuNHN0dlxVuIf6/69T/XZBcu&#10;QUVlKX4q+YBpE1ugdesG6D4gCk2buSCsmSM6d/BA9y6emD88+I/fiL94RnZhmZSXZWDG6CiM6NcY&#10;A3v4o1trFwQF2aJle3/4+NsgMNAWbUKsURJ/CIcO7f/nN+HFt3x9cQHNxuWDMX1YBB6dW4fK7CfI&#10;/3AZzy8sQUigGXwaO6JhgB38G9liZC9XJL47jdt3rldWXe637ZcXLwEqsrB4bDtkx54BiuJQWZKA&#10;yqL3KPl0E+e2j0dQlDc0zeTh5mWGyGAblOTcRWXp52/D9TPmP8vdW7uwekpbXvAuyvGOg5rKwU5F&#10;YcZ9pD3ZhBZRXrD3toZjAwt4+pihd+eGqCh5hbzME6CmFVVdWrq4+a8vLmTO5Pa4eXIekB8HIAmV&#10;lbwB0oGCGJR9OIMWHGxrdzN4BDnC0cMYLSLs8fHdPpQW38L7+CsVVZf/du8rK0oxcnAEUp4fQHHG&#10;Xd7kKVD6EoUJF5D2YAsK3h5B22hbmNgawtjeEBZO+vD2tsL0CSEoK3wIlMRgz549zaUb/PriQkrL&#10;0tC5UwBy48/j2fGFeLB/EirynuLjo03YNrUdxgwKRWhEA+hb6EDDRAO6FuqwdzFCx/a2KC19BT7i&#10;z2Px2xsUIzs7Ds2buWE2Bzkn7gyenV+LysKXKEg6j+zX1JYDc9CqqRO0TLWgZaYFDVMVmNmqI6KF&#10;JVX7PSpRiAcP7lSK6b/41zeopHoW5b5B40hHjOgTgtK0e6gojENFWQIH+A7heokyfMLEbkEwsdaH&#10;ir4iVPTkYeqggyZRlijFa96gGBUVhRD45/36BkL/f6r4jLAIR7QItkYpB7WygGqKZBQlXUfJu4so&#10;T7mKoz/2gJ2NIVS15aGoXhd6VprwamyOuJfH+bv5X26w57c3EE9RgA4dAuDqqo+iF/uQ/nAzcp/s&#10;QPaVxUi7sxLlD7fjypLucHUzgrKmHBTU60HNSBVWDXRw9doqXrxAdoNvj4GYZMWYO6cve+SGZZN7&#10;4P2t5bgzsztiNo5F+YM9eLx+HD7dWosQN30o8ga15X+Aopo8TBw1UUItKkUGUpMTZKr6m4tX5hOi&#10;HCyZ05kDqAYTDuITWtLMAytQeGEfUvYuQs6t9Ug8Pw/RvhaoUb8GatT9AXUVasPMRgWFWddRlHn3&#10;Zy36eh5UVuZhx8aJmDSsCVKf7CIEZpBTV0F9TRVc3DcfmZzBeXH7kPdmH/aMCIG2wne8eE3UrFcL&#10;9ZTqQs1YEWOGNsG7Z1vEbC6XbsAvFUI1UZ7Lqf4SOckXEOitDSNjeehb6qO2XC3UrFuDN6mD+Bt7&#10;kPt8O94eGIzYJeEY2cQBNWvXlN1ErgYsHE3QtSfnSBMdGf7V7dWLpxUoeU5j9gqVuY/h5WUAFZ16&#10;UNZW4B9/zx7WQG2lWrCy1sCx/i64PMIbl8Y0RL8AS+nicsryqK8uB3lqlE0D898aPP5gaHnOExRk&#10;3ETR+5NYOKaVpBXq+iqopVCDWiIPPQsD6GvWxNMFrXBuqCcuDvVDGz8j1KrzA36oWQPfsyPfK32P&#10;bj06fNtki7tmJx3B+5uL4G5VH3VVaqKeSm3Iq9WDnGp96np9tPe3RfrzLdg/OggTQgzh423GG9Ti&#10;DQgTB1tTX/mX0Py6iZs83tgZO0f6IiTYBfK8iZyGAm8gB0Wlmlja3Q/Z7w4g/uYSuLnpwcbVDLUJ&#10;Ud36dfi0CsLAmVVd6vebuMmQdl6op6mA+nwCBQ0+DXu/Z9s4xO2cgII3++HnrQ99WwPUkRe9//6P&#10;++Svm/ijuqp1ULP+d1DRVcCAjs50NBuR/Hgn1PW+g5WTJQYMGVj5ly7+deNjW4qL/Fqq/vnvaf/4&#10;xz+6cb7EU05X/ejfb6KXxSXCKhYh/eNTLFncE/NmdcTE0ZG4fX2LhPtfehLxR19MB83u7Glt0aat&#10;M5qEO5EP+cKviQ06dfZBp04NScoeY/3i8ZUHDhywqPrzf96+vriQA3smY9GszujTyQuDe/qiWag1&#10;/IMc4NLAiP7Cg27THhN6N0RO0uF/rUm/vnhFZQ5mjAzB1sUD8TH2FIqSbyIt9iBWTGiNZlEe0DaR&#10;hyP9RYsIG2QlHJC83O/e5NcXr6woweYlw7GK1KUy7wlJVzwqSt+jOCcGn57vQ+sIOzj7W8Pd1xo+&#10;ghO1s0cROeyhncOwa9cularLytru3bt1v764dANiv3paR3yK2YWKopdfeFFZ4Stkk7oc3zQaTj6W&#10;pC068A6wIUdyRHHefbx9uRF3bx/7pS36LTQldDgZGNszAIVpl1BZnkBGl8yn+kTilYjyzIf4cHcT&#10;3HxtYNvAFI6eZnD3MkGvDi7035fIn27/EqpfX1zAc+TgCvTv6IfybLIIWtmK8pcoL36OZycWIu+1&#10;MIib4EdbZWBjAGNbXTi6G6F1C3uUFVwFip/gyOGDsht8q/fCWU+Z0hGRYS4oek1avqA3Mki4Kgtf&#10;IPbgTCya2BrtItxg62wkkS5tM5IuZwMEhliSl14m8XorQfq7N6ikd+vdO4i03BEzBgZg/fSudJ+H&#10;yElfoijlOlIf7cPO2QPh4GwILRMdqBopQcdCBR6+ZowRphNSMYaF4Owf893Ll7F0l7+8AfiPA/uH&#10;oFO7xij/dBllmY9QkhtLwhWL4rQ7/OMUVOS8RTDHQE1fHsp6CmR4KrD3NEGXnl68QaF0A2kcSsvI&#10;X351AxE2jRjWDM2ifVH++TY5P5laNslXYTyQfA2lSZdQ/PYU2jHS0aSLFMRL00SNJFgfzVo7cryy&#10;f77B+/dvf/MEQm5c38U4zBOH144hUd6DzJf7kH1/PdJuLEXZiz1IPjQDIyJsoU0zrqBWBxqGqtC1&#10;1EFotD2VJIfaViS7wTcHmVJY+AYeAc6wczBFYdw2nBrVAg8YTr3ZMwWlZzeh4M4W3Fk/lD1XRV3F&#10;mlCix1MxVEFUaycy6wTCnCtucPV3BjkPt25vhauPOfRMdWHLQcx4uRefDqxB+b3TyD04F+m3VuP8&#10;wi5Q1JLHD3W+Rx3643rKdXDy+Hy8eb4X5QWxMi06duxY/Z8vXMQBSsfpvZORGXMQ25YOhJqhOpS0&#10;NKFHnAuf70HO013If7sfn24sR/9wd9SrJ+NEgjvVV6sLXwaFKa/24dg/fvw5wnn77qU0Dhw92pxY&#10;zB4YCCcHNSjo14W8hhw5UW3IqdSHvloNZMZuRf6D9Xi+vAUujPQnpakl3aAWiZmGkQas7A1gblH7&#10;lzNZ/A+K3tGYkaLnv8CQTm6wtNOGKZ16PZItiXSxh2r66ujvp4/zo/1xY3wADvd0ptOvoo3K9aBi&#10;oAo1jom2pdpvqYu4SUnuA+SmnkPSrZVo4GHBWarKHv5AB6/GIEMV9fk0u0ZE4uqoAJwf5o21fdwI&#10;naJEumrU+gHfyX2PWmo1f9n7r1tO4lmkvdmOSxv6Epp6sHM0lIjXD3Iyaq6qUwfPtgxEyu0lWNTS&#10;EnNHhMHUUg8/1OA41K6Busp1f//i1S3xzFScneKHQc2coa0vh1rKHDziL88b6Gr+gEeb+qAo8RQW&#10;T24GU0c91OXNa/LiAsZ/efHqJn7RylKDjE4eNQhRHcH7LbTRN9oYV5d1weeY3fy3etAid61ZW0aM&#10;//DFqxv/YO3OnTt/qskb1CJ7a9/CG+doyOKvLcPrB9uhQNatbarz5y/8rSYu8muhpexT9c//+fbr&#10;m9+4caXyffyzirzs18j8HIuUlOcVT57ekCjm17J//367qkv89xpvPEHc/PTpU1+ZsCKUlefRyiRi&#10;26ZxWDSnPXp1b4jWXbwR0doTYa1cEdnSGV16BGDQoBAMGxyOoQPDsG/XHJSXvMDbVzcqqh+q6jZ/&#10;byO3biou/nOHvxKG2z8hndyvG2ZMjEaffkEIaeWE4EhbNAqxRUN/K/gG2yOiZUNEtvLhzxzgF2iN&#10;Vm18EBLqgBbNnREVYopJ3dwwra87sp5tl/SSFDux6vZ/vfEi6b/XccFrKlCM8rIPmDO5JaYMDcX6&#10;+X2xblYvzBsRjZsHFuHxmVV4dmEpTm4ajrHdSGpJaMMjXeEXZAdjazV40qG7NjBBQLANgsmmu9HX&#10;pjzeiPwPR2nWY3H9xuW/FtmIIO53Ea8W8qaMzBdYOLYdlk1oi/2rRyDp2WGUZT9ERUEcSQmpZuFr&#10;ygsUk5HkJJ7GvWNzMLZ3MNo094ZvqDMsXfRhaqUJz4aWCGziBF+Gw51bWeDwlv6oIHErq/iIcqrm&#10;P/4hqVduVff+eRMdz839/O1Of5FSFBa8xqrpbbF+RmfcPzkXpR+ukzI95zx4KxFwUhuUlZE6lSSj&#10;NO8VSj/fRUH8Sby7vgoTB4YgLNILjj4WNMY6ZJzmcHI3hhfdvx9JevtWdli3vK9sBZUOdtParsj6&#10;uOtfm7x/iXq1UO93bpqMGUNCsW/FAOTFn0BZ+kN2XhCV91QtIR/4e8n8/xSg5DXKcp8gL/k2ct8e&#10;wuPj8xAV5SkthDr72cHEXgcNAuzh6mUGV/LCxsFWaMM5tGfDKBLV58j9dAJFeRdQVnz19x/ij3Ze&#10;LIFlZ8Zh4vBwjOodirf3dpLX3yWnJ6cUAURFCvniR1SWpco+K9KI4lu8fbgdl3dPxvX9k/H42Fy0&#10;a9EAHn7WMLLR4SgYSkvHNu4msHExQANvczRqbIO2LV2wc11PlOVdQ1nRHY7sQ8YEz377EPzByadP&#10;H1V+q8O/lp9+KsSE8R3Rv1djtGnmihtHFyDm4lK8ubASd/ZNxMtLi5DDWKKy5Dny0u8g8/kB8uQ1&#10;SL69CfvXDMfiCR3QI9KDnfNHUKgH9My1oS2JJgxttGForQUrO014eJkjJMQCfbs7Iz/rIkqLn5KK&#10;xqCiLA5lNL2/eIg/hn6xFI/k5r5Av35N0IFxeFCIG9bN7YfFo0KxalwnbJzcC6vHtMbV7ROlxeHK&#10;ordIe7gDnxjGHV85BJe2Tca+uQOwcEA0whs7wJZoC3eubqRNMqgODWMV6JirwchSHTYO2vBrRHPb&#10;1gbXLi/jaL6XyHolJ3VFecHPD3D48GFlesQ/9ABipSIrKxb9+jZGRDMXmj5XjOkXwUBqJ2IurMLb&#10;u7toba6j8NMjVBa/lnh14cdbKPjE0CWf6PHhy2ihKtKfohsjO18fawZcOtA01oYayaaKvgIptiI0&#10;zZRgYK0Mdz8LhDW3xfgJzWmNOKHLCSJNtwhphBWUHoK2/kpaWvI3Q5tfShGo6CjIfYeh9KRNIx3R&#10;sqUf50EIO/eA+inC/3fSMkBl4VveJInT5TVyUm8gL+UGA7kn/DnnSdErlKTfxcqJLRERZAUzWz2o&#10;MLBTZXikoiMPefU6HAV1aFuowpzhqm9TWqVuHiih6lSU0duz8794AP7nVW5e5jc6/FuRnFdFHpYu&#10;GYHoaNKE5l7wcNVGWfJVVGbcQXn6fZpKRvcpt1Ce+xjFqdeRcnMdUi+vQObd9Uh/vROfnmxE5uUl&#10;uL6iN3oHWsKZMYS6Zh0oa7LzavWgqFFfGg1NY3WYOhjDrqEhoto64+DR2bx/FjufL8V8X49Ax+vX&#10;r/2hCSweQKz0xzw/jYGDohDenHQg3BsNnbXx/vpafDw7B8m3luCnF0eQeW0l4neOwecD05F5Yg7e&#10;7ZqCW4v6Ye/gUNxbPQSvjs/CzkmtEORrCk1DZdkDqNaVYhwlhnoqBirQNNeCqasGmrawReL7Y+x8&#10;Gs1yDi3hVyMgmvjyrQ7/UvjUleIPC1BU9BLTJrWjjtrD0M4Ats4WaNbEnrRhPc32XmS/PYjXq2bh&#10;p+S7HA2aP1qjrOvbkbh2CrLOrET+vS1Ivr4S99YNQfOGZlA1UGTQVbdqVfwH1GOAVo9Bgjw5u565&#10;IvlVI+R/voni/GekGPQvZRk4fvyY4Ev2//QBJJWpLANnD0pLP+GnyveYMKoVnj3awdj0AOZN7wpD&#10;EwWaPiMoqjNoY+Snp10Tdw8sZoy7DR93z0TSjtn4uHcR8q9tQ869jUi7vxZpt1bgxe5xWNEvAMGk&#10;E2Ih/Ic6NSSRQtT6NaUoR44jomsiDy9vXdw4uwCx99bgCkcT+bd+Rr+6feshKum0Kks/ouRzDI5t&#10;HYM9i/ugb0dXnNo2Foc3j4eNdQ04uFpCSUeZQaES6jCyrCVHfdZSgBElM+4UypPPoSTlAgr5mR1/&#10;lOHWNjzfOQK7h/tiMO38yG6hqCPHTtdi5796gLqKdaDAa6joy8PezQyNm1hjUP+miI879NvOVzfx&#10;D7KJmkOeHk8K8IYPQCl+w0n5CLGXViAszBYOTtowMFFix+tBWVcJtRVqMGwT8bcsuKynSF1mEKqm&#10;pQY/FxMs7d0EFyY3xo1pTXBnZgjuzmqM2zMZWg9tiH4+lvi+vvg72QKB+JSuI8dYX6UOFPUUoc6H&#10;sLBXQ+tO3lLnqTquVV3+bRO/UEb+gaJnKC98Sg7zCKXZd1GcfgUX90+Hm6Ma1UYFZo5GdDyyFy51&#10;FIgabyhUqAY/f6Aeq2irQENPFQ1cDDEr2hUnB7jj3NAGODvYHZeGe+PiAE8c7O6KXkHmUFGri1r1&#10;2HmxhFKfI6hBcLSVocCRVTagGCmjrsavVjv+WRO/GPf4fEXp51t0SpeRkXAAac834cXZaWjeSBfy&#10;yj9IE8zUWg91lGpIUk9FrN3Up/ooQUNfnWZQC/U16kBf8XucmtUcqWdm4fGKbrg1KQzXxjTBtXER&#10;mEHW2djLCDqGqqhVp6a0wCFe/EhzgaNSm6qlyIews9P+453/uok/yozdjg93l+Ll0dHYRPQGRVnC&#10;yV4TdvZ60DZW5E2+4wPUpNrUkdSorlKdL2+nlLXqY37vSCQemYzc+AMoTDyKJ8cm48SCzugd5Y7G&#10;pNMePvZQVK6P2nWpQrU4CrXZ8To/QIF/r6YnJ3WcAb58VZf+WhMXObRlYeWpKb7YPcoPY1p7QJ4d&#10;V+awyqnQYqhxwmkryRZg1OWhrqeOC2d2YP741pgSbIjLS9oh/+0BlMefwtYF/aGrVRtqxhpwC3SC&#10;Fh1Wnfq1pPd6YhTqKdSFpb3ZX0P8XzUioSQuvGTZ4kqxaqeoXptqUxs1lb4n8lQlRT6QRl00cNLH&#10;7g1Dkfn+OMa0ssSTA+OR/+YINi/uDQNLJeqzHLTMNWBN/1FboZb0MrJRcCMpsOcEXV11u/984w1D&#10;xU2F7N69+6f6tBqGnBfTxrfHg4vLMHNMKCb28sTW2R1wcMNwzCX/MbWqh6kzpny9xLK96nL/O5p4&#10;T8NOLaHcoJQQ0aeUjfzuXfUr/3saOzabHatGUixU/fTyxaOKT6lxFQV5r5GZ9aLi3dsHFafPHP/1&#10;otbDqkv891t1Jy5fvkQCKIIcOr7ybPKTj7hxeTP27JqM2bM6YM6M9lhBnZ85uSXGj26GlUuHICPt&#10;DuLf3P6yiHXgwAHTqsv+Z1v1Db+mGSWluSgnsfr44QaWzuuKGRPaoG0HN7Tq6ofw1m6IiHZBs1au&#10;GDmyGQb0a4whA0IwbkQrpKXeREnhc8nKCKm6xd/fePGj4gYlpeTfX3VcUA0Uf8S9O5skdIcPCUH3&#10;Hr4Mwq0R1cob3fqE8tMTDfn/gU1t0bKNBzp18kTXzn7o2NET+7aNx/ZlfTF/cMP/zENUX/TrTgsR&#10;C0wVyMazB4cxc0IzzJreCa07eyIoyhpNIuzR0N9Cei8aHO6K8JZeDNidGdPaIDySoxHlglbRDdCy&#10;mT1GdHHBlO4umDPYB89vH5DUqerW/14TF0pMfPfN0LKygnFERTwmjQzBnEnRmDo6Gj3bN0DvTj4Y&#10;1rsRerZxQ5soGzQONENAIzuER3ugYYA1HBm0h0Y2gE9DSwY+jogKt0PfVs5YMKoxCt8dxqfUE9Io&#10;iFdRVd348+1baIuVN1nHKQxi1q8agWmi8+NbYeWMrlg8ph12LhyKx6fX4Om5Zbi0fyrWTGmDLpGu&#10;aMQAJbyFB1wamMLWUQ/hUQ3h5WuOQNLhCDLZ+WOaIuv1PqQnneQ9Plar0Z83sd/u+M9SWZmPwqxH&#10;WDS9LWYMD5dowcV98/Dy1i7kJV5HRcZD5CddQW7CecTf3YR7R35Ev7YeiOJDNA1vADPyJUt7HXg2&#10;tEAjRmuNGlmiS7QVbp2cjs9JR3mPFJRX/s7Gyn/WxB+kZ6T+01WIgqJU7Fw2EgvGtMLqaZ3w4Nwq&#10;lDAsrMiPQXnBC1QUvQEKX6EyPw75H68h5fFObJvbHe0inBjoN4QL1cfAQg2unlSpIAc+hDkiw0wx&#10;oqcd3j3fQnVMpE5+IkiyEajq2j9v/MUE6to/R50qU5AZgxWTO2De8Gg8OrkUpVVrOmCnq3dOVBQn&#10;MlZ4jeLMB8h/dxrPzi3F+L4BCIt0h3uQHWw8jGFqS7JGtunla4EmfKAerdywZkEnlJW8Q5kIT8sS&#10;EPdo6R97APFL3+pwtTDcR+VPOdi1cQwWjI7AjoW9UJR4BhU5j6XtrdJ6T1kyUJ5K25/MB3jPQOeZ&#10;tC0zM2Y3ru6dghZhTmgQZE/0baBvoSqt/ftxQvtwTrSIckLXdtYE5zE7n4C8zFtIT96GAwck/d9V&#10;1c3ftn/VcUlQhp+QhqWzu2HllNY4v308ipLPoyT7KTv9juZT7AtN4XCLvbwfGWImoiQvBvkpN5Cf&#10;cAhvry1FJ5rIxs294MROiw0aPgFOcKL6uHIkvH300TLSARtXDSIYb/Ax6Qyy0g+gtODi76NPjtLo&#10;j3W+HMUFCZg7oS2mDWiCpIebUJJ6XdJv2RK5WOeXLZOLVeeKMqpOQSyKPj1A3ofzSH2wHlOGtURY&#10;Sz/YelgwzNSDnTutj6shnNyN4OFljFbNHDGkh48Uor56ugtFuQzyCy8jOenit33AH+o4pbK8ADcv&#10;b8WUIWGYMSKMFuU0ynIeyiYnJ1lFuWwjj1gelzY5V4gl89dA9hOUfbyKotf7sXPlSDotX7j42sHO&#10;w4oPYAAHD3M4NDCEi6cJmjaxQYeWTnjzdDN2buyDsuIblJtUyXvfRv+Pdr6iMhuLfuyDMf1CMLF/&#10;Y6J5ERWFT6TVh0oiXgl2vJxqI9b4K2gtOHHzaG3un1mES7sn4/HxGVgzqzeat/aDo6cVTOz0oWOl&#10;Cesq9O2cDeAfZIuQUBuM6OONTwl7qDK3UV58n2r0BC9jrwj0X1V1+0+gLpZMyjMxbmRL9O8aiN5t&#10;GqA87RKtyV0Upd2XbUAqjiNCYivVS5R9voO0Bzvx9tIKfH6+C4UJR5AfdxjHt41j5/1h62ImbUwy&#10;sNGDubMxHLysYeWoDRd3YwSTC3WINkf8y2285l3pxUR5yVOUFsX8Ev0/3Hl61IR3dzBscBjacdL1&#10;79wIsZeW4/WlVXh6fDZu75uI93fW4afCB0BJLHLiz+GzWAK8tgaPTi/B5vn9MaJjILq18CPL9IW5&#10;vSH0rPSgZaYJfRst6eWErasRbBz0EBhkg9YtrHBg1wiUFNyn6XwmvZwoK/7TnRfrmaLzOTh/dj36&#10;9m2Mdhz2gT1CUZZwQkL37OrhlIF4dmIWilMu0Na/RWHSRbw6OQ9P9k7Dj0ND0a9DAwR56iMk2BE+&#10;gTZE2RiappqSaJmJnVtqMLVWhzU9r0+ABaKa22H2tEiUlrLTZW9oOmXvzF69uS9U54ywMmffvnv1&#10;T70peyJTGWTh+s0t6NjBG82jfeDf0AQvLq3GtN5BmNY9DNN7BGPHrC7Ie3+RliIBufEXkXh1BU6v&#10;GYr7h+fg6IrhWNgvEuN7RdEsGsHCwRAaxrrQNOYDmKhJnde3UJcclycdV9MIa/Tv58E59FpmBJDP&#10;73lUyaq3Kn9EZUTnxWdlRTaOHl2Ezl18ERbhjiCi8/bGJmz9sQfObp6EHQv649mFtShJuc3JFY/8&#10;VNr2D7QwH64g5dE+xJ5dgbPrJmL9zIEIpoe1pNqIrWzK+srSbhw1YyVpx5m+hTLtvjECGpujfUdb&#10;5GU/YMez2XH2oWpn/p/uvEB+947piKYLDw13Q4C/JcqSL7PDyxB3ZT0+xp5A8SdO3LxYyWHlp95C&#10;IflO4ae7EscpyX6O8tznSH5wCs2aOMHayUhabVMzENuHFKGkWx8aZiqcBypoEGCJAAYvrTs6IiX1&#10;Cjst3mWV8vOXb1L+Zecl+itR4Fzs3z4LEeTe7TsHIzjAFpXptMGfbqAwjR0sfIEydrw09wVv9I4/&#10;u8OHEcuID2gx4lEubH9pGj4+PY2uUe6wdzCGHnVd1UBJ2uenqCPHh5FtKDSh1fHmpG3ezhYXrq6l&#10;lcsiIH+x87LPfBzdtwDR7RpInQ8LtiXxo/MoekFL8JYdJK8pekt5xxskoejzQ2SnXEfBx1uopJet&#10;LIzjgz1HesxBdt4Orm4m0DHXhIaBsvQeS4iagYL0NlHHUhUejLrCWlhj7qJe5Er0GeVFf15tZMIg&#10;hJ2/d3uPtAW5bYdAhIe54vPLsyjJeUQTRrTFcjk7JzoPOqqyT49RknQZZdT7koQLKP1wiT++gozb&#10;WzGGsayfqylMzXWkzY9K6nWhoikHJR2xEVIFulYadFxGCAyzwuARIQSOo0bv/tc7jyIU5r9G715N&#10;0aptAHzIDA9tnEIGcAOVRLmYOl724TpKPt9DKSdZwevjiDk+C3l3N9JJbUP6611IurAQqWd+xLzO&#10;XghxM4WFtTYU1OpBSYMdp8hp1KfqaEDPQrxd14dPUwt06O4qjWSF2C/0Z9VGenfLzos3KRVlKRgx&#10;vCVatw+Ch78tgmm3c57tRXHcXny6sx65rw9KTgmvDiDjymJ8vLYYaTeXo+DZdlTE7UfhlVV4tnkE&#10;jkxui3BvI1jb6bHT9SGnUls6lqOoKTqvBnWKga023BsZo10XR9p4qmQV6n8Jeek1UHk6Zs3qTrUJ&#10;hm+wC+ztdLBwTGukXJyLD+dmoTRuDzu5Dy92jkXC1tHIPTUXn47ORiz5/+UZ3bCopQNybq3Bq0NT&#10;0ZEdMzRTlpAXIqdSRxIlXUWosvO6Nppw8NfD9l3jpMNm4u05zdZf6bxMGDLh9OnliIjygleQC1z9&#10;nBDoYYb3Z39E5out+HRhKc72C8ft+b3xYssEvCGP+XB8Pooubsa9BUOReXkd8u9vxftz8zGnqw/M&#10;LTWk15xiy2wdhRqQU2TnxWERXWVo0mk5+RhiMgN4QTeAj2Sp2X+284IeyF55iv04Se/PoWu3JrD3&#10;soORnTjiYoOuLVyQfncH8l7ux5u9S/B+11JSYMa0GfeQ//IMXq6bgnfrJyP/zhZk3dnAh52LlUNC&#10;YWamKr2cEK86hYgtufXF20I12nx9Jbg11MXNK2uQn3UHJQwxy0vpacuyZZ3fs2ePn3j3+e1OywTS&#10;cbBcTthsfPhwBwf3TEJbOio9a116RA0YGOvA3EIXQ9s0xIsrK1D69CBSNvyIvIt7kH1pL3D/JOKW&#10;jkTx1fX4fHcdPjGaijs8GUv6BUNfXwF1leqiFjstDnHV5gOI72LNX4VWaOCQcORmXkXOxwvIT79G&#10;P/IU5TTHUud/j5gJ204yLkkZcumgUvDh/SXs3zMTb57vROz97ejXLwoGtArKOuqorSQPVfV6aOyq&#10;i3gyy5yLi5CybQ5Sd85DLslczu1NyHu0Gan31+LDmbm4vrgbRrV0g6ZGPXa2tvSWULyfqllPtl+5&#10;jvTWvC5cvYwweVxLPLy2DPs3D0Vu6lkcP3ZQvPrx/SedFxaGdrUii2HfS1w/sxjbV/VHIhlkZswB&#10;3D+9CH17NIapjSHqqctRlFFXVYXWQh52xgr4eHcbcp5uR/bjbciP3YeCtweQ93ofMh5vxLNtozC7&#10;PSmxyvdQU6g6dPbVa866CnVQh9ZHUVuOAYslGnqJF82c+PGHEHtv9c+oi0ZmufLWrRu/2KsgjpdW&#10;luegPP8dXj/bhekDAzG6hxfmjg7H9SNzMbBPAEwslaFtpIV61Fk5xbqoX78uairVhpqmAloHO6Pg&#10;3QmStPMoohR8OIWcdwfwkWbz0pxWmNfeCf3DHGGoy8laR7xc++FL5wXycjSZ8hQL8h9HjmZoUxsc&#10;3jcLBZ8v/7LzookfiI1EwiTS30vr7GWcIGKzd1n+I2ya3QldI23g4a4NO2tVqkptqBqSTOkoobY8&#10;b16vtvSGr6ZcTdTV5r9p1MGu5RPx8Qltf8x25DEezb4+C8/WtsOL5c1wb2Zj7O8dCPW636FWbdm7&#10;Wenlsjg8R90X774snCxgxHnl4KqPsZO6wM1F9rZw+/btmlXdljXxw9TUpAphhsoZf5aVsuMl5NHS&#10;ZqGXeHNvMzYu7g8XNz1Yk2+LN9ZaJppQ1VOushayN+Pi1bycKlVITQHa7EArb1NcnNEaN2aE4NqU&#10;YNydFYI7s4JwYZwXNrZ3hbai7M14tdrUriu7zg/yNaSjhUpik4WZEiydVHHw+ILfol7dJPTL0lBW&#10;GEvEY6SOiw1B5TkxuHJoFlqGWEq7+NT161HERbVhQp2XUxaTTiAn67zQ2e/kv4OOoTLsdL/Dpo72&#10;OD/KB5eGeuDaGD9cHe+PM/2dsa69GwzVRMdrS5NVXoWWh38r9qYr66tKnVfQUYC5iykM6AxF/yhB&#10;Vd39ZaPuP7p44QTpwzOiTu6dT7MkXutn3sLnN0fRhp23tGTAQOJk6mAgORclTtCa9b+XzqnWosqI&#10;If+BKGoaaEFZpSYGMdbd3skd54d74OxAd1wc5oWLg71wtocbVnVygZ2RAmrX5wMQ9R9q14CCiti1&#10;r8pOK0GeHVdjhCXHiathovD7qFc38QsVhex0/hNS2rsoSr+K3MSTyInZiaen5yO6iT2snC2hbqQM&#10;S0cz1Oawizfiwi6r6arS4tSDiYMp6msoQZcBxrDWbng8rxNuTmmK80O8cZ6dvzTEFydGBGD1yMZo&#10;E+aFOuJIRy3xOp8qI3b9U76r/wO+V/gePyjT62r+gSMG1U38YlkmPRoDjfyPp5GZsB+pd+j2tw+H&#10;iX5N1FKpK3FwJa360kGKuso1Ua9qL4KqjgoDCxVpV5OenjzGtbDCm91D8e7gRNybHo1bE8NwfUwo&#10;jg1riim9AuFGZimnUFfqfI2ataWOf08VEpsyahEUVVoj0R/K9Kru/fPGXxwl/iD3w2nkJh9GWuwm&#10;vD4xGYvGRkBXh5OT5EmXkU99FZo1Il9flXqqIc+b1ebPSG81OeQataCj9h12spMpV+fgU8w2JNCr&#10;bunTAFNDDTCjozMCGmjAw9MaKmrK0j6ErzsvrJY8Te6SJfP//AZr/sF98UfpT+gRb87C5UW0zT2d&#10;EeykD1NrFTRr7o86ctR1DmtddlpejY5Kua6kPuIcsTznQkN7PRwe3hSfH6xC3ofjyHm9H7unhmFM&#10;W3cMIKV2dNKFsZmepDa16tDL8gHEXgQx8VXIawYO6vnXdoaLxj98Kv74zeEhuDy7CQ6M9sC87j5o&#10;3dQJNna6UKS6yKnxpmSDarqcWGSDYiOFmjZVR7UGAqzlcGJcE2RKnecovj6AW4fHoX20E1WrLrm6&#10;vRRFyTovk/pUISVShoWL/wLiv268wBZxkROTfXFonDc2j4tCkLMhNMX+STqiuqq1OLF+gKKGomTi&#10;xAM4O9Mb7p6DYSHm2NSLoeL9lSh5f4rR1H64mMlD21h2HM0jyE2yUrWJtPCw4iGE2RX3+7c7/nUT&#10;Fzu/f3WFp7O6dNJJ7OAQ2w5rK9PMiaM9nMT1iLqCZj0EBZqSSC3GofmdcXZqCyRem4+ypBPYtmgg&#10;41RObrp9E1JpsXuqtmCTNWhVan4nHb+q6vjMqtv+fa0aEQ0DTSJdhySsHj1pLdRS/B41FckEqe/G&#10;5upIeXcKk0cEIZFeef3wIMTzQbJfH0FYE2vI6TBq0lOEg6cdatKLil1OwkFVX7vqVv+5Vn0jDz+P&#10;irpqddiB79iR72lt6kjbrM4eIG1+uBWxN1fizNqBSLi9Gi9ubkJoYwM6H/IeIu7a0Ekyr9XXolhV&#10;Xf6/0+iRv9y8ZZuWFUJ1AgJtMWN8JPasHoTTjD2n9nTHgVUDkMHRcLGrDXd/hy8bJoRUXep/tvFB&#10;RFqiL536PeGvfar6k//7mjhDz4fc8+uH/ndEAEbpW3WL/78x9g8jIF/PWUn27//HT7FxzyuklCaV&#10;eShHFuOjDBQVf0BR/ht8TL6LV7En8OjeLty4tg63bmzA9UtrceLIfOzeNhk7t07C8YNzcf/Wdrx9&#10;eQb5OU/xKfVpxZXLZ3692UoS9uF/11a3/0Tjg679+qGp4T+lfvzw83sZaSGdgFeI0D8PKMtAJT4h&#10;M+0Jbl7ejl1bpmH9yuFYPL83xo5vjl79/NG6vQtatHZE6zZOaEPp3tUTw4aGYuqkNpgzqyum8HP8&#10;2BYYN6Y5BvcPxuTxrXH04DykJFxBZek7xo3xuH3rwrcG5b9rvP/uVr2jtFrOnDn9jSMVYhOPWAwl&#10;8GIZuDwbKP6E0rIYPLm/A8vm98CiWR0wb3pbDB/QCN27eKNH9wB06OKPlp18EdWuISLaeSOSEtbK&#10;A6HRHmjSwg3Bkc4IbeGOlu280JG/271nI/TsGYjePfzRo6sP+vYM4rV8MWJoJGKfHURF8SMg/x6u&#10;Hp+PNXMH/MIhcWb893at/rvt647HxD77p28cpbVQsQotwC/LQmVJEh7e2ovpk1ti+qSWmDKhBcaM&#10;aoZOPX0Q3soREdEOCG3mgBCxf6eFB6Lb+BHgQHTo1hQ9+/P3ejRBqw5+CI92RaOmNmgYYAnfQEsE&#10;NbFBVDMXtGntgVYt3dG2jSdatXJHdAsXtG3ljDYtbLF59WAsn9ICk7s5Y2o3R8zu54a5g2T7+r+S&#10;v588/ruNnZJCACHXrl35Q4eGJBErjKC2l6cgKf4yVizsixljm2P6mAhMHdsMU8a1RP8+QejU2Qvt&#10;OjZAdHs3hEXZUWwRHmmL0FAbNAm2RmCwLQG2ozgivIU3Gkc0QKNwan57fzQJd4MP6ZfIXSOO+oY3&#10;80BEM080aeyEli29pQxuzZo5oUUze7RsYoIBrR0wprMbJvXywNzh/ih9dwiFCYeRES/LdVMtVY/+&#10;P9fYCSlwFFJUnPdtgCWRmRfxXdJyigAeZWX8zMTd2zsxd0ZrTGfIP2V4KOZNbYeF0zpi5qho/Di2&#10;DUZ19cewjl6YPDASy6Z2xcZ5fbF+bk+smN4Ry6e1w5ShwRjR3RPdmtugZQgHxN8aPl4WCPC3QvPW&#10;PmgS4Q5v/szCRgP2zvpo6GeLkHAPNBR7rgLEwNkjKMQOTcLsERFqj1bh1ujXzhmLx4Uh/9Ue5HMA&#10;chIPISP5FMpKY3Dh4ukvfkIcra6C47/TeFNpuUHIb4H+5yKcqkhAIs76VZan4vzJ1ZhPEGeNi8D0&#10;kWGYOiwCP45rhSVTO2LplM7YvXwEzu+YhaPrJuDhqdVIf3ocmbGnkf3yLLJe8PuLw0h6tBNvrq/F&#10;05PzcWHLeCwYEY1Bbb0R1cgKQQFmiGzhiajohjRFrtJBXh1jOVjYasG3kQP8KOJIqZevGfyDrBFA&#10;aRxsiZZhlujf3g5nt49A6rOtUhKmjA/HZWdlRaojMrD7D299GYSNGzcqVMHzn2l0PiOrb/btjDp/&#10;QMSyunjbV5GOZze2YfHUTpg3rjnmU+aRlSyZ1BY7lg3BndPLkfj0CPI/3EDhx7tA1mNpc155znNp&#10;QbgsV3yKNdYnKMq8j9zkK0h/cwwJj7ch9tIyHFs7FPNGNUerplaIaGKLFlGeCI30hHdjezRoZCtt&#10;2jCz04GrpwW8/Gxg66iNpjRRvjRRPv4WaBRgjNYR5ujZ3gozRvoi5vYSfHx3AJ9SLrHvH1AKDkB5&#10;GidvDs6ePfllEKqg+ntb9cVfvIz5F070WyLeZ8i+k1agtDgZt6/tw/JJXbBoTFssHNkayya0wZYf&#10;e0q7YT69OiHt/qrIeyIlGEXBC6DolbSBtrJEbH2I53ch7yQRCTBLs56i8NMdFKZcQUH8aby6shqX&#10;d07Ciint0ZPOtU1zd+k0bUBUA7g1soMzAdc1V4aRlToc3U2kjeiuHiY0Py7waGhOk2SM8BBLtImy&#10;Qo+WFpgwwAuvH28iRX1O0BNQWpFCqvoJFaW5+AnJuHZp/tc+4Y8tuf6rxgsNrb7oLwH940Iqw09S&#10;yspCgp+Gm5c2Y92cnlg+uQ1+pJmZPzISpzaPwYcHu1CZehsVIs1E7mPZWWhxqlEALs5MlyVRPpCS&#10;JqO8NAkie0NlEf+/OF5KilWWywH4eAMFSeekt2UfH23HvWOzcXD1EHRt4YxmkW50xh4S+I6+ltJu&#10;Z3UTOeiZK8HRwxRuPpZwdDNAQ38beHqZIMDXHE0DrNA60hHd29hheN8GSHh5CKWFIh9rKspLUti/&#10;VPxU9hqb1/RAcvwaXD6/4e+ZBTQzj8RFLl268McZzLekgvgLSlmZieTEa1i7qC/WTGuDFZNbYfWU&#10;Nji6ZggSH2xEwfszKEu7g7LsJyjPlwFfUS7bAyyllasQmzlTec1PjHxTCUCKtKm5siQRpQWvpX3B&#10;RRl3qf1XpQHIfLEHSXfX4PGJ2VjLoCuK9rx5lDca0QSJXdou/rZwaGgFbTMVmNvrwSfAAQ4NTNCQ&#10;g+PlZ0X7bycNQghpa8d2bujSzgmDe/vhzfOjHPCX1HoqBIO1/JxbuHRuCgPCvchK28d+nPkyC6qg&#10;/HOt+o9fvYr7C2bml1JJqCrB6VmRhpNHl2LZbAZPY1tTWmD9jI54fGYBcl4fJPBXpXRupbkiS4bY&#10;lCSAT5DArxDgi+3AFdR2sRFb7GUWafgE+GX8naLXHIBYFGc+RGHabeQlXUHO+yPIfb0bH+6swdW9&#10;U9G/UwC1nzSTdNTFzxr23pZSahCxYdvUTo9xgTNcvflzd2M0IDtyJj31DbSCu4cWIhlbtGTw1q2D&#10;J0YMCMDbuP0E/zXN3kvkfr6CvOyTyMs6Lu2NLs67wGBRlkakSr79ovBbrfqPpNe33wDzT4vI41CZ&#10;h9TEO1g6tw+mj4jCzGGRmNg3AKe2j0PGy/3Sae2i1Js0Oc9le69FDgjpkAOBJ+iyfdhCBPhVG8mF&#10;4CP/jZ+lCTRD9Asi90TWM5SmP0Sx2J+deAJZz7fj1aUVWDWnL4Ib2zAS9oEbtd7Zx47aT233tIae&#10;lRqsnGn7g5xg38BM2jnvQh8gxM3TmD7ADM0jHRAdboteHdwxfkhj5H66iIK0yziyazSyPx2jObpC&#10;f3YNpUXXaJJuUGR5F4XQivz+Aezqxl+Swut/tR/2jwrnJwESTukjjh9ciOnjW2LS4DCM7d0E04aE&#10;Iu7GBmQnnEJxBjub9xilAjxqsSyDCEWALTa8S5JGEQkn0wm4WPvJ5Gcm7yHSB9EEVL7BT8XPUJR+&#10;GxnvziHl6V68uroCb68swXXhfKd3R6e2Xohq6Qt3cnyXhjawcDKGlYsJrN3MYOZkCFcOhrWbMWyp&#10;/TYuhrB10YcTTVQDH8YNDOhCGUdEMrjr2dEd6xZ2wr3Lc/D45kKamssoLrhFuYmyIrE//Y60R72y&#10;9OmXAfjNBoWvG4FfKX7p19tF/h0R4Itk7+8TbmPS+DYYS+CH9QzCiF6hGN+nCd4/2g98vkUHK1J4&#10;i/3uNDklbyVbKhKSiIzb0gZ+ScT5DyHU8lKx6VN2fKgo5QHiHxzArSNz8eT0Qry4sBQp9zaT9RxH&#10;WdJxZMfsxMcH26VzUx1aNkDLNoG06/awczeXNvsb21Ls9aFloQ7rBubS8QtzJ33Y0P5bOenBxl4H&#10;Tq6G0mZo30DGAQzIoiLs0bOtE1YvbIvCz6foo26wL/fIyu7TBD6g2XnEmfgYZeKZSmTb1IVUQf3L&#10;Jo6+Vf/Ct0D8syKLZGUBVU52PBbMHYIRQ6MwpH8IurfzQe+Ofujdxgtv7m5HPIF6cHYxTdBknKFc&#10;3jcTD88sxaNzy/Ax7iDKP9Mc5T4ks3lGbaJZYqBTylmS9+EKMp4fRvr97chkoJX9eBeynu3lz0Ra&#10;bnL+u1vw/PxKXNkxEzf2zMP+NRPRtoUbmrXyQ2BIA1g6GMHIWh/6VnpSShyxbV7s/Tew1YGepQas&#10;xSZXB12JBTm4GnAAjOAfKDvAFhFuhY6trDGotyse31nGGXuFGn8XZcWPaW5IkanxKPv5jEDqB2mb&#10;vTA/slTgX7e/B3ixaVD2XZZoJVc6hnX75n5MndpFSr/TrXMAp74fWoS7YkC3JlIqqqI3R1H8mgFV&#10;7EHk0VRkP9qCxKvLkHRlKV6fnYuPdJiFL/ai7NMVBlUindQLlJIR5SWcoz3fh7Trq5F4fhmSr6zC&#10;vf0zsWlONwZr7TC0mx+drA86RLogKsAOATQzzVuK9R53uPtYw8bZVErtLzJBiez7QkRGKCF6lprS&#10;NmgDa02Y22lLUbC1vS7cGZSJxbrGodZo2cIWndvbYvHcNkh4cwCF+Q9QWPgMxQS7qIjCGKUw/zmF&#10;n2Rix44dkjD+sqVONLGpUfzwX21s/NciwK8KqAh+ZWU2cvPf4dGjgxhC+965kzc6dfBHy2hfhIa5&#10;ILKxHR6eW4O8lwfIRiZhzfR2WDulA3bO7ofttM/LhoVhx6xOOLKsN56e+hGFSRdQKSgeeb3Yql3A&#10;//9wfx1iDs9C/KmFuLRqMNaMicKtgz/i+aXVGN6lISYPiUA7UsWuzdzRKsIVIeFOcPc2g62zgaT5&#10;Ig2Xhok4MKIlpfpVN1bnd3VomaoRfHXo8tOY5kicfjG30ZQGwCvAHP5NLBDRzB7t29lzNnvhGSPr&#10;Crwir2Pwxwi4gmayghFwRZnY9i0Oa4nTkRm/NT/VP/gtmH9OiAg/ZeBLazgV2cjJicOZMyultF9d&#10;u/ihTWtvaVUxMNgJgX7mWDGjJx6fXow5gwKxZlJ7mo1TmD84GnvmD8ayUW1wZt04nFo3WjrrUfjh&#10;GipFtEvwRY6/guRrNC/Hkf/6GIrenkTyve1Iub8TH+7uwOurGyBKEFzbNhXnV0/AsaXjMKVfCzRh&#10;cOXFCNaezlQcM9Iy0YamsSwLl6q+qrThTovgi11UIhuXhpESdM1UpcOPRlaqsLTTlPa4efiYIrCx&#10;GaJaWKBzVwecOjGHzvYZgRZEIZ1+KZ8iOyggiaSMRVLWIoE1zc/PmYv+E+CL8ymZmTHYtm2KlAe6&#10;fQdvdtYNIWGuCAh0RFCgDUb1DcXLK+twftt4rGLAtXV2LxzfMAZ3CFzs5Y2Iv78fmW8vEHiyoc+M&#10;egUTojMWSw55qWLd57qU3kycrChKvYXStLvSGQBRFiPz9VmkxZxA2rMTyH91GQ9ObEDXSHc04X09&#10;PM1h7WhE7ZYBr2GkBVVDVUnz1Y1VoWygABVDBagacQBMlGiKlKFrqUwfIbYtmKGBH9lPU2tERNui&#10;Q2cnLFzUC8nJV/nM4oSfOBtD5ZPOx/ATP2ccS0lJqH5Zc1UwnI7if65fv/pvM5xva/4L6YDQgAEh&#10;BN4JIQzVW7cNIGVrgEB/K4zsHYbKNFI00s30mH3IjDmET7HHkfL8GAOlayj6dA/Fn5+gJCsGJfmx&#10;BF4woTcoow0t+HgbReJvP11nYCVyzIkzO3E0TWRKpe9RXpaEEpHSkJFoeVYsI96rGNahMdox0PIn&#10;1bRyMqKzFXvBtaUkM0LzxZ4QJV2Rp1seCtp1ZeCbq0BLgG+lDAMbar+zNmmqGWMCK4Q2s0Xr9o7o&#10;PygIz2MP8dkTCXTmN8AXC4o/n3sQIrRe2inwe2m5/4xIDIdTS3zSLvB7LiO+t9i/dQYG9GuKqNYu&#10;CI5wQIvWPujWKQzBAVYY3S8MIHj4TKqW+4hmhQEWo0ZpS6sQ2vaKoldkN3EMoPhz8vkKUPMLY1GY&#10;cRd5n24hP43an3ZTOhwFsSxRwshTpGUvEwEa7S8HovTzU2S+Oo15wyLQJcoRTUUSBGdDmFjr0qwI&#10;4OWgZqAk5dCTiSKUOQhKOnJQ5wzQNqVJMlPmICjCyEETdgy+vIJs4B9qjvBWNug1IBDbdk9GxU80&#10;ieL9s0iqXvaz1ldr/q/BfyW+5Ob9q3Slf1SqGY8435THiO8DThxeguFDI9GugxdCI53QuVsIIpt5&#10;oVm4CzpGOKNSVDLKuQ9RTUekCSsr4wPQtIiz2FLARdBFxsTKIrG8wIhWRLVFCSjJeIr8ZGp8yi2U&#10;fLyDYn7Kjlw8QGUmqSmlIvMRwM+y5OvIeLwPGye1RZ8oezSn6fEkz7eyNYKBmR41XwXquoqSiF1+&#10;amJLrrYC5FRqcRAUoGGsLB2A1LaQHQQzIgNy8bOEX6gVgiIt0aKdEyZMa4349+elDd0V5WR60uEw&#10;2Rmr3wM/T3z5y+vzv5EimfmpEOezxE6Ez0hNvoEpkztLDrd5cze0bOuLiBYNERBkj0gGLS+vbZNO&#10;zJVk3kZJzkNpUa08jxxZHOHO4KCkM3j5LI58x/LB3qKUUlnwEmUpN+h7z6Diw2kg4STwlrY9Zj/y&#10;GRsUvjqCwjdHkP3iIHLJpopi9iKFwdflJX0wu2tDdG5kgWBGsY422rCyVIeGRm0oq9HMaNSXRHxX&#10;16L50RSbB+Wko4SCAYl6QvrWWjB3NpKOErr4GyMwzBrR7dzQo68vbt7eyhkvFv1oer4A/zvg0+Zf&#10;EV/SPv2RlJl/VKp2JIilhcoC8ty3OHVyLXr2aIy25Pit2gUirLkHvP1t4e1phF6t3ZH/9iwK3pwg&#10;mKdQEn8Ohe/OELhj+Pz8ELLjjiHr9XECehKVKQxmPpynAz2CjPub8O70XKRcW4aUq0vJ91cg9dZK&#10;MqatyHm7h6DvRs7jzfh0YRGSj83Cm70TcHZuB2wk7R0UaosIb3O4uZrA2s4AWjqiRhVB15R9ih2c&#10;ajpKnBHKND2cEYZqdMwaUmJVcY7Z0JYmy0Eftl768G5qgbCWDmjbxQmbto9BqZi1kt0Xh/Oqzrh9&#10;y+YT/MXiy7eKSfx5+crk8FMW4QrtT8ezpycwblwb9BKnFAl+aJQngsM8Yc8I0t/DGFE++og5twRp&#10;t9cg8w4BvL4UqRfnM3pdTVa5D2XvGMk+XI8P1wXQi/D58kJ8Pj0LmSdmIOPCfHy+shiZN5ah8NEm&#10;FD/cjMLbG/GJjCl570zcXzIA56Z3QNyu8bi+ph/urByMpQMao7mfIRp4GMDAlGxGX5GgyzYWy6vW&#10;lspKiP+vo/C9lD9VyqXK3xFMSMOEA2GuAV0RgLlpwtFfD01b2KH/kAA8eLhVWo2tBO0+za44Wir8&#10;IO3kb8EXmW7Flz+W7faPys+aL8AvL05DVuYzbNkyCZMmd6HZCWSE6AkndxNENA+As5slGvlSE32N&#10;8fDEEmTcWIKUc7Px6uQUvL44B68OzULMspF4s3ocEtdPQMyC/ohbPBAvlgzCh83jkbJ5NN6vHYl3&#10;q0YgdskQxK0chbebpiD98EKsbO+B20sHIufaGqRdW4mPt1ci8fJ8nFnaCyNaOqGxlyGDKFJMIxVJ&#10;28VR0/rKIu1eHSllavV3OQ6EvCiwRl+gqK9EFqQKPRstGLmqwylAH+GtnbBkWS9kZ12mv6LZLE3i&#10;IIj3Dpk0w7kUWSG2X4D/d/L8b4lYWCsrTkVB4Su8f38BUya2R8vWvnDzdZBWEO28bODU0BHuXg6w&#10;Z0jfwLI+A6qlSH+6E59jd0mLYoVPd+HztbU4N7YjrkzribJ7NCkPdqMo9jDNyl5UJp1FEW1+6Yez&#10;AO8Rt4sDt2k6YlePRwYDvJzrm6Rzjnn3tyD12iq8PzsPd9YNwY/dfNDYSRvmdKKa1GhRdEuOtl4U&#10;mKsl9z1q1PsOP9T9DnXlakJBsS4UlTgrlOvRBwgaqiilhjW2p+Z76yGIrEfslCsveoLSQpG04g3N&#10;zwf6p08oEyuv0qH+PDy4f0d60/UPUbtGNJqes+IHb9/+u8vIwuzQzEijTBHBRkUuysuT8er1Ody5&#10;sR6b145A+7YN4eZjDVN7E2iS5olwXpfhvZWNPgLoB+zIpUd0Ccab02tJgnbg49OtSH6zG6UPjiFl&#10;w0Jk7FyNzOuHkP/iCj5cOYiMu8eRdvUgUk9tQcmZbUhbMw1JC0Ygdc9sFFxdh5w7G2jK1iP95mok&#10;XlyIxHPzcGvNAKwdESnl1zWjE5UdI5NDHcU60oEMUQtGnN8UIg6gChGDII4R1FHirOAsEechGjS0&#10;wNhJHXDw0Gxkp19Ddtol5Hy6isKsu8ghURABoVgOqSghUytJ+6XWV7fqH34b1D8mYp+l2NwqLahx&#10;qgl5EXMTE2hqRgwPw/xZbbBn0whs3TgRnowQnb1tocPQXcdYBUbmBlDWYGSpQUpnaABtPVWYGtZC&#10;y8YWeCx2MlzZiMzHGzkAWxG/dSoSVk9G3r5lKDq0Fuk7lyF99wok7VyExP0LkXl+GfKvrUDWldX4&#10;dIvm5t5a6bRjyoUFiD85A3e2DMWucaGY3MYZLXwsoaMtJx3bqaNQj5ouO3cq5Ubl968P0EqHaOVr&#10;SSLSmKrR/Oga14ZXQy1Mm9oS714dRH7WVaQnHMeh7aPw/PZaFGVcREn2TZTm3sOruOvV0e2ZKthl&#10;jT84Kf7hj+SZr6TzkPbeSLRS9ikkLzcBcTEXkU3enpF6AbcuLceUsZGIf3oQiaSAqXEyeU77u3FB&#10;L0wc05YOVwd6ZA9qxpoEQIlsQ50Rpjg3wpBfCBmHmtIPCHDUwaX9C5B8byOKH21GwbV1yLq4GhmX&#10;ViPr8lpkX9uArBubkXFro1QUM+/5TuTF7qDZ2oas55vwibY+4dg0PFk3GPtHRWJ+r8bo2tgRllq1&#10;oKpYA7Xry87Nfl9bdvT06wEQh4GlA8Dy/CTw4nBYPdU6UNauR1+hKGUt8gu0RYCPDnasG4SjO4fj&#10;5tk5eEAScGrfONw4M4dB4Llva311q/7HbwFeLZWCyYDfRdgsPHmF2NyazHD/HdLen8W6hT2wfXEv&#10;HN04DPPHR2HikGDE31wvLf1m0I6L0pi3Ti7Aj5NawcFenVpjBzMbYymfrDj6J0/tNzI3goq6Ch+8&#10;Dmopy0v5lVW1lKFHW9vASgsxF7cgJ+4Q6eghBk/HUJp8FiUfzqA4icLvhUknkZtAekqGlPNmP4Or&#10;LaSkc3B5cTfsGtEU83o0QWOaNl3a9IggFxgbqKJWbQ6AOHLLT1GV6GfNlx2lFcDLKZPzq8mxnzQ7&#10;9A3yWvWl9R9rN1M4uBnD3UMfraMd0K+bN7asGYb711Yj/vkupL45QOB3SdiS2MhK3H6r/bMBEM6z&#10;XKzUleUwZKcTKU6BKCBVKbJxFDxDQfplHN40ChtmdMSMfsHo08oR7ZpZo093bwzqFYhubbzg46EL&#10;U2s5KBv8QM6sAHPafSVdFagI8JVqS2Uq68iT4tWhlonswtQ6cYBagcFOXe06UFKvBxOtulg4oSsK&#10;3l7k7S8jP54BFcEuSDyO/MRjyIk/iKy3e5EbK87kL0bCkTF4vqYT7s+LxNOFzfBwXnOcGR+GbQNC&#10;MCzUBXrKotYX7XkdanUt2dnN6uzeQqTjkPQBQkTeanGOSI6sSCTjNnMwhKWjEWycjKV9P/5BVjAy&#10;rQVXNzV07uCOHVtG4u7N/dXm5ud0V99q/AXz6gGQmRYZ8BJtFA60lPSp9D3KSt/So4sVxlfSi2ux&#10;DiO2U4goNS1mN9ZPb412TYzh46kDZyctWFurQEe3FjT1yJn1SNn06kHPQtQjYBDDh6hHSidlFOfD&#10;CYf3tUhnqKl1IttIfRFxMvLU1lKEiXptzBvVEY9OzEMyaWTa5UXIvLyA/H8mck9Ox8utvfBgWUvc&#10;WxhJ4Jvi4Y9BuE+5PNkf54b5YF8PfwwPcoQaZ8D3vHc12L8WkaW52vnWqP8DairU4gBQGRgT1Bfa&#10;z/7r02kbWyjB0k4FI8d1xMUrm9CdM+D/aeVVDfy3zc2vG9mPlLZOSIW0KETQpU1Cb8lhX6Ci7BU/&#10;Behi4YuhvkiWVvgGZfn8t7wneP9kJy7tm4qVc3ujS9cAtGznj/Dm3vAXaYscDBg5MoRnRKltpi1V&#10;mRPnvmXlZxUItkhx8Uvghb0V57jrK4l6Y3VRU1mclSXX1pCHFgfE3UQRQxqZY0NHe5wY5ILL4xtS&#10;/HBzfADuTmmM+zNDcHd6Y9yZHoybUwNwfmQDnB7kiY0d3dHHxxzGBLE2WczXh97r0vmKGVht7yWb&#10;TydbQyiIOPYnTGTVeXKRBEXdWFkqdG3upAtbRu3mzpqIbO3/54CvbqI+ZvUfojiRwMahjKZFJF0T&#10;5blR9JzkRpROjCHgDCpynzCWeITSjJtIjd2HWSPC0aiBJkxN60BTpxbUtGtB3UBeclAG1jqwd7eC&#10;kpYCNBm2i+LNIh2NAF4wCvGg1Yfvv5bacjRJfHAV8bA6nEkM+0MauyPa2wAjg82wopkFjvVrgLPD&#10;vHBmqCfODHTF2UFuuDDUA1dGNsSl4V64NMwTp3o741B3V6wl+L18TWCmXRdyvK4Auhp8YfPF/RRU&#10;FSGvQjuvRP4vpQhXgJqRBqNcLchRcQT4qgYqMLA1hLmrBZQMlaDE5xw0crDE56nIPxdj/7OtegBy&#10;xEph0TMC/pyBBAch/7GU31CUlS/Pvk1zcw2llKKUCzQ7e/DhyVbsXTMEQ7sGIkxUDHExhq2bjVQd&#10;RLwbVdAV2Q6UoUFnJ8rzidPf4vi6OI8pDpOK4+sifYM4CV6bml5bpS79hIqseI2+FkTlBgXVH2Bv&#10;o4FhHX2wvm9TnBsZglsTG9GkNCDgDXFhoBfOD/HEheHeuDDMG+cHeuNcHw+c7euJPRykOxsGoX+E&#10;LZp6WsLBzkTi8XWkc8xV1fpqc0CE76Ejri/P4IrOX01HVDnRhoqBupQxrR7NzvdK36GGCvutJk6a&#10;18KOHdslzCi/n87zjzZeJEFc7NjRgz+V5zxGadZ9lGTdQ8nn2yjOuE4uexk5yaeQ+/6ILP3JgzVI&#10;vrkIT07NxqwhIfBx14UmnaVgCOJtkQZDeVtqvtD++qri2P33X6QOaaUIYlR1GfLrMfihhitqirV1&#10;FRjaiZcfhpAjJxfZRzS1RbnJWugZpIdT9DEvNvRlDDAIMSu74dbUCFwd2QgXhlDjh/lyMHxwaYgf&#10;Lg9vhF29PbFhcAAGhJuhVwvOnHBvyJNC1q3PvogcG4Lt1BRVtmnzq0oK1BT1EYTj5ez8jn7p+/oM&#10;wqgoNZT4N6q1CXpt2FHBqkD/6Teldv+dVl1fTUjy63MVhWmXUfDxAkE/iewPh/Epfg8y3+7Cx0dr&#10;kXB5Lp4dn4idpHZuNnWhrvIdnSm1SaUeaVpdKKjUhIm5BkN5DkiV1otsE3WVGbzw/8XJYmFXJZCp&#10;/SKFgJIYAM4GeXU6Xs169BU1oa/DB9arjbV9/XBlYRskn5+KtLsrkHp7Bd4cn4xXGwbi2bLuuPdj&#10;O9yY0YrSGrfmdMKNhb1xavlAdIu0RzBtvhNB0zbmbKRPkdHNWrJCmDVrSwMgDQaBF6xHHNeuRRNY&#10;l7NTzEgtQ5ERSQl7du+u1vY/VvPtrzTasK3Vg1CQeAJ57w/i8yvy9+cb8OHxErw8OxkPtg/CoRnN&#10;Mb2nBxq7UMuNNaBtROB0a0NTtz78A5xhYqNNm/qdVCldytkggKeJUaLTFSAL0yNEFMIQIvI5iJ8r&#10;UeNFVXslrdowU6+FidGB2DeoCd7umYC0W8uQIyimOMgQuxXJt5bj0fZhuLu8F87O6ICd49ti2ZCW&#10;mNTNH0snd0VIkAW8GOFqGnBg1WnXafNF2XdhakTKEJnW0w9V5YGoQa3/gWxH8HxF2no59mPkyEH/&#10;2b3532ocBKlEopBPdxYh9fIsvD83Ec+298Wdpa1wcDSnNpnHqkE+GNvWG2Ge+gjyM0fjRo6Mag1g&#10;62gIR2dzaDFEF6amNqlmXRXhUKtyrRBwofUi84egoAJ8MQMUCZIiP1U06sDfSQfzezbGsdFN8G7/&#10;WGQ+XI3sdweR++EkCj+cQiZN4Mtrc3F1xwCM72aPngyA2jf3hAs13cpOCx7+9vD0d6LmakNeieyG&#10;9l5ofnXiDaHxAnTxc2GSRH0aBTIjfQZ6k6aM+wI6Tcz/TDUI3vxMdSdu7B5fcWtFS5yfEYQLMwJw&#10;eJwXdo/wxsJePpjRPRCje0YSfFfYMjDRMVSEihptJTW/Hu2+SH/1A82PPBmQyK4jFrmECPopEoCI&#10;fBrGZvow1FOEjvp3WDyrDzr76mFutD0OjgrEzZWdkX53OfLeHkRR4mmUvD+N7Jh9eHdrHQ6tG45A&#10;DzIUTc409RpQZIzhEeyCwCgfaJvQ3KiRr3OApTWcKmdbnTyknpyIbDkwBF7bUAXbtm2VnlXIv5Xg&#10;/u9s9AlSldNqOTmtEbaMCsCk9k5wN/gOljrfQ1+XJkVwYy2RplH2tkislYtpLOX9IPiC98tpytME&#10;8d/U+MlIUjhXbbIiseNBBHRPrq/BvJFNMb29C6aEWuDQ0Ea4sbQT0u8sQ/n7wyhLOAq8P4rzm8fA&#10;064+mZYB9E01yMsVIUdzoW+pQ413hb65DhTpX8SKZa26jF7pZGURLr/Trtci5dU30UWHLh2+8HXO&#10;+H+/sup/srGTUoGLavHxt4WRlS6U9TRQl5pcj05TTF/xtkiU2qmtSoemQLom/50s6RAdmSiQLTS+&#10;Pn9Xm9zZheF7m5b2mDY+FP07W+P2qZlIubsOR3/sgLW9PXB9bR8kXJmP/DcHkPv6MF5cXY3oUFto&#10;6dKfqFODOYhaYj+mhVh/t4MaI2t59XqoKSJWAv29WD6oKZOatb9D3/59v5gVISInRNXj/Z/T2HGp&#10;WHG1LFm65CdFzbo0IwSf2i/opxBRyLomHXDN+mIQqHmkfrWFA+ZssbLShI+rAXasHYHjuyZg3uTm&#10;2L1uMC7smYgtM1vjzIo+SLq+DO/F+9uXh+j8D+Dp9bVo28oFWkaMnPV5Hy3xElwF1m6MObwcGS+I&#10;VVQF1KKPEVFrUEjjL9pdLVWP8H9P40Ot+PVDTpk2pVJFU0mKboX8UE8EWrIZIF7vubmbYNn8AUh6&#10;dRjrFnTHteNzcXDLcMwZE4L7p+Zi2ajGuLB1OJIebMTr2+uwbn5X3Dq7GG05UywdONO0f5AqxqkZ&#10;qcPEwQwdurX/DdBC/msFe/43NdrRX5Rp+rXs3rP7p43rl1Ru3zizIunVxYqTe+ZUzJ3QCisYWC0a&#10;2wz7Vw2v2LF8VEXM/aMVl8/uqjx0YNcvTMY35OH+/4ma5f8nNhEt/uMf/+hG0JZwoPix7wY/4/lZ&#10;Qsngd3ES/hQ/RRGw6ZT/fYXA/k9tAkwBahW4AmQBdgZFVF4TgyAGgx/7lohB+ltD+/8vNYLXh0B+&#10;IpDfMhd/SXi9vaTCllW3+P9bdRO2lwA9/DVgX8vp0ycrnzy9V/nmzZOKlA+xFVkZLysKc98iN+cl&#10;cnNf49OnmIrEpCcVL17erbhx80KlyFb1retUC8didtXt/7/ZCML2X4Mi5PKVS5WizpZ0rKgyB+Xl&#10;6QDSUVyYgKzPT5Hw5iJinhzC7eubcfP6en5uwoXTy3Bg9wzs3joZu7dPwdULa/Dg7l58/nQPZcVv&#10;EBtzq2L/P347IBwEsQoZWtWl/7uboHK/BkCIOHYqXswLwMV7YrG3v1ykJ6/IQUX5J5QUJSLm8Qmc&#10;OroERw/OwZqVgzB/XhfMnNFWqvkoZPHcblj0YxfMmtIK0yY0x8QxzTF2ZCR+nNkFh/bNwcvYEygr&#10;fYmSwhe4fPnUt9jQiqpu/t/V+GBWv3rQn+7cvf1li0o14JK2I0/a71NWImqVJeFlzDmcOLQUG1eP&#10;wtoVwzBzegcMHtoEnbt5oEUbR7Rq64xWrRzRoYMbBg4IwrjRUZg1vSNmE3SRX03I8EFNMXJoGFYt&#10;G4yHt/egSJxwRwKSPzyuOHBg/y/6RVlb1e3/89uvHuybh6tFJdMy5EuFQcXu3vKSBGroS5qPdVi9&#10;bAAWzemI+TM6YcTgEHTq1ACtO7ijTVdfNG/vg7BW7ghr7YbwaBdEtHBGVEtntG7vhYGDwzFiZHP0&#10;7Rss1REfNigMQweGYFCfJlg0dwAe0iwV5T9DUcEzlBXF4tRJ2UnBr2RC1SP8n9doT1d//TDx8a+/&#10;sRVR7GYWhyjEJqwCgv4ZpbTROVl3cHDXZMynli+lKZk0OgJ9ejRE184N0a17INp19UOzdt5o1sEX&#10;Ee28ENnGC6HRDRDa0gNBkc5o0twFzVp7oF1HX3TuHoAePQLQu6c/enZriF783qdHI/TpGYjtWydI&#10;NSfK8+8hO/kClk1thV1bVv/CJJF9KVU90v/+VpWU9Evn792/8y92wIkdzWJbSi7KC5KQl/UA69cM&#10;xoxJ0Zg+sTmmTIhGz+4N0amLl1TBJzTcAYHB4iCaJ9p2CUbPAc3QoVswwfaSqs76NbWFbxNr+De2&#10;QeNwezRr6YZ27b3RlTOlY3sPdO3YEJ078XtHL7Rr7YQZk9vg/YtDSH97HEsmNMPcQb6Y1d/zy+vA&#10;Kjla9Xj/exs7OfPrTn8b7GoRBydk57ekExylaSjKeYEt60ZhJp3mpLGRmDSuBQYOaYroDq4IbW6H&#10;SJqUppH2CI1yJaje0j7/1h2C0L1vJLr1CUPbzoFo3tYLTSIc4BtkJVXTDeQghPH/o1vSXImkR609&#10;0aaNJ6KjXdGa12sTbY/+vXxw4eA0zB4cgGndXTCjtyvmD/bGzpUTfrEGVPWY//sazUxidSfjXvzr&#10;bFTSaUUp+ZEsgWlJwRvs3zGDTKUFpo6LwpxpHTBmVBS69PBDZFsXBDe3pUmxReMoCsH0C7IkuJZS&#10;4jrfRnYIDHGm3W+IiFZeCKeENvNAo6aO8A+yQUM/CwQ3cUCLlpwdzd0REuYg1aaNbuFGcUJLDmy3&#10;FpaY3McLk7q6YFpvd8zo54EjK3qhNPHIL2aBeG9R9cj/O9rXnSsqotP8Bti/EenEYj5EcSSUJpBG&#10;LsZsmoAZY6MwjeBPGUuqOKIZunTxRodONDEdPdCynRuaRlhJaR0jwm3RtKk1QbVBYBAHhkCHNfPk&#10;DPFCkEjryFkhTFOjpk6wd9aFt58VgjlA4iRk01AXhIcT+OYeaN7MhQPihBahFugWZYMhZFCTenli&#10;cu8GuLp7DEoSjiDv/WFcPPePr33BlqpH/59rXyfLOHTo0J/bXk4mL46LimPyCfGnqOmtMY2OdcaY&#10;Zlg4syPmTG6HyWQrvTt6StKLNrpvF18M7h2AYX0aoX8nL3Rv5YxOLQlcmCXCm1ghKNACjYLt4Rdo&#10;j0AORqsOAQiJEnk1ZQns3D3NOEhOiGzhjcBG9rI62CEOCKEfCQ2zRXMOZrcoe4wijZ3YxxM3D05E&#10;8bvDUkXbzOSjiIs9/bUZ+uU27/9m+3oryYWL5/+lU63+Lmy8lMy0QuTULEJ52XusXzUYP05tgSnD&#10;QzBrXDQW0uTMn9QOc8e3w/i+TTCknSfG9AjGjGEtsG5OH2xa0BdrZnXF8mntsWBiC4zu64MB7V3Q&#10;IcwazZrYwp+g+ja0oHkh/aSpCYlsAAcXA+novouHKYKa0Iw1dYU3f08MVhD/pnGYPcIjHBElBoBx&#10;w6ju7rh3bBpyX+4j+Iel8tg5mddQWPT6azP0tAqO/14Tb+urO3Dj5vU/dXJdAh8C/CL8VJmDW9d3&#10;Yj41ffb4SExh8DRtRASWz+iKdfP6YNWM7lgxqTMdYRTWTu2O4+sn48GJVXh8ejWenltBWYp7pxbg&#10;zPYx2LOkN36kc+7f1gNtaF6Cvc3QmBofTgoaQHvvF2gHK3sdmFiqwqmBKU0QZ4S/nZRHRxTT9Q/m&#10;QBD4kBBbtGnugH7tHXDz0CSkx+5E9rsDyCL4eZnXOVvjUVbx6csA0NelV8Hyn2/kvfLVN37w8N6f&#10;Al6ItPNZZAqvzJac7LL5fTFrYjPMGhOGqcPDpBRgiyZ3wBLK+h/74uSmyTi9ZSou7voRr6/tQGbc&#10;GWRRcl6dQuaLI/gUcwBvb23Eq0vLcffATOxdNBCjuwSgWzN3+HsZ0Jw40aZ7I7K5Dxr4WsHAQhn6&#10;Jgpw5gA0CfeAs5uot6UHv0ZWUlLTRmRJEU2t0Km5JeaOboxXN5Yj/eVuZCYeJvgit8I7CXxUFYiv&#10;kvtV8PxnW/UN79y59aeBF/RSOhoqjg6VfcD9q1uwbHZXzBkfhVkjQzF9WBg/m2HVzG44tGEc7pxY&#10;gbjr2/H23n58fn0BZZ/u8ZkfoTj1NgqSryMv6RJyEy/x307iw+OdeHltFZ6cXoTja0diyoAQNA8y&#10;R3iIHZ2qB00KAzA6YjdfS2gZ1YepjSbcvCzIlmT+QCSyC2xsh4BGNgih/2jXzAY9Wlti88IO+PBs&#10;Mz6/P4jUhBPISL9L8NNQXkmpkBUCFMIZsLUKov9Mq77RuXNn/gLwMhHUsqw8A8W5L7B95XAsnNga&#10;c0ZFYMH4Fpg3tgVWE/hze2bi+fVNyIq/iAICXZx+H2XZT1GW8wxluTFSRtly6ftTlGY/RuGn2/gc&#10;fwbJsXsRf38j7hydhc0/dseQzt4I8TNBdIQbIqPIfERSazpie09T6JgqwsxWR6ph38BbFOG3lNiQ&#10;XyNbNGxoiIgQM3RsaYmBna1xaHM/JMZularQZWY+RHF5MsqQwufIQnHxL2bAqCqo/t7GC+eKG/z1&#10;87rC6RajrCyLGpOOG+e3YPmUrpg/siWWjG+LpRPbYhsd6YW9sxB7axuy319AeeYDlOeKndGxjH7j&#10;KC9IkF5RZLnVUPhSSgMgUvyKUsYFqZeRG38CL6+uxLnNY7CAg9kt2g1totwR3awhmnAG2Dc0hWcT&#10;R2iZKlD7tWjzTeETYAcPb3M6XgG+HTy9jdEk2AQto8wxuKsNZo7yxcMr8zj411BWHEfNT6ESJZOv&#10;ZUtnF9LTH31hQYKIVEH29zReVLwXlS7+bWD/iJTS3JSgvPwzWQMj2eUEZ3RrLBzVBkvGtsXyCW1x&#10;dstkJDzYg8LUa4DIKpv/jKFArAS0lACjWBzEqE7lK+QdB+Y1Z0CsVNG48ONNFH24gJRHO/GUjnjf&#10;soGY0K8J2ke6MJjyRFNSTDdqtisdsQ1Zj0jna2ytjgY+VlI6X28/azpeBw6ECYIamaNFhDW6tLBA&#10;r1bm2L9xAEqyr0mLcSU0mWXlHAAqUgWlOP8htm76ORqugu3fb+J9aPVF/3ma9t8X2Wl04WwLyXA+&#10;4ea5zVg7qxfmj2qJZeM6YMGoFjiyajgSb+9GceI1WTrf/KcEncATdKl0tEjnK8l7KYVLRXECJVH6&#10;N5EOpij7CYrS7iA/8SLy353Emxvrcf/YXGya2w2dGJS1asHINsoLDRlg2Tc0h3uQHTTM5KFvrQpb&#10;Mh4vDoiTpwlNkDnBN0Ugo+dQ2v9WTW3Rt6M7RpL3v3u2i073gQR8edlHlJd+lpZFPiWex471nXHk&#10;8B4JJ0pCFXz/XqsG/skfOCL6bRHmpozAixckmcjLicOWZcOxZkYnLBzdAjMGhmDj7C54dGYxSt5f&#10;QoVIWJQjymg8IdA0KyK5kZRHOZGSROF0F/mURS7l4mT+WyLKaYZKhB/IeoiCD5eQ9+4Esl8cQvzN&#10;tTizZTSmDw1DSwZSkc0bwofgOxB8of1mjHzVjevD0lEHHqSdDg2M4EbgvXzM4Utp5GuBZiH26ChO&#10;GHZ2xNY1fVHKfpWJkzrsA0pS2b8PeP18N04fHYbUd2u/tv9DqyD8a40X2CUuJIrLfBvYPyIimCqX&#10;tL68/CNinhzGuvk9sHBsJFZMboMNszrjxMYRSCZbEfXDpTw5oiqvlMSapqbsHSByFlclsAYdXXkZ&#10;nZ3Io1zK/y9KpMgSWZdmPUDRx2tSTubihJNIe7QFj07Mwb4Vg9C1pTuiwhvAP8QVzv7WcPKzkmaA&#10;Jh2vub1YfrCDq6c5HbCV5HS9GprBh+YnJJi8P9oRXdtxBnR1wpvnhznTXtLkxEsve34qT8CxgxPw&#10;7OFCZKRsQ0r8ni8DUAXjX2vVF/k2qH9UqPUS+Hn8TMaR/XOwZk4XBk8tsZyyfV4P3Doyjdp6FMUp&#10;V6Q8+YLVVIjjpWVvAT4cQK2nk6tOZF1elfBIJLKu5AAIE1SSF0ubTObz8Qbyky6g8P0JfHiwAfHX&#10;V+DSzgkY2MkHzUNdEdLMC95NnGDnRe2nozVz1KPtV4WbpxU8fWzhwp/7BdlLJT4a+lmS+RijTSsX&#10;dG7njG7tnLBp1QiU5bF/Irt5aQJ+whtcuTgXSfGbkZm2B7kZR3DxwiFpHYj081EVlH+u8Q+LxAXu&#10;37/7l2mlJFLxYtp7ZKGE5mHtiqFYPr0jVk5uLWUR3zG/O2IvL6W2nkBR6nWUZhL8vOdVwMsSWUsZ&#10;xKXMsgS7kgMgRKqUz08xI0QKdwE+B00ksc5OvIzs+KPIZnD04e5qSfvnjm1D8J2lmiq+HAQnX2s4&#10;+ljDys0MhtZacHAxI9d3gr2bMTwDbaVU7oL5uHvpIoRBV4tIe3Tv2BAjBzZGHGepUI4ysq2Kohjc&#10;v7MCacm7kPv5GIpzzvLnl75ovzhYWAXpH2v8o6DqP/4moH9KhOYTfLKcjE+PsGrxECyZIpxsMywd&#10;3xKHVw+mydmK4uRzKCFwxQyiKkRuNZobkR+5GnwpkbXI3FeVxFrKJE7HJ/yAMEulpKKimkQhY4K8&#10;DzeQk3ga+e8P4ePDdXh2Zi62LRmEEDrQiGgfBEQ0gBOBF+nb7bysoG+lCRtnY/g3docdwW9Ak+Tg&#10;bigtyHn7GSIgwBTRUa5oH+0u5VDeuXEYivMe0zSS5hY+Q87n08jKOIxCAl+Ue57gX8bL2DN/jf1U&#10;/1HK35JFXIAvJBMvnp/Gsjm9pCh26sAm5PfRuHfiR2S93I+SlIso/ngboO0WyekqpbTtIm9+9SdB&#10;JvgVNF0ySZEEwvGJFO7FBELQwMxH5Pt3Gf1eJfM5jc8xOxB/ZRnObJtKzXdEhEjlG+ZO4AX41lIK&#10;dyNbLZg76FPjHSTwqzOIOzfgQHibwdvHBC2inBAVYoVubVwwcXBTJL87hTI639yP15H4ei+DxjMo&#10;yKECEfjSoit0yte/jn4bVUH7zxt/0bX6j74N5p+XyvICam06GcEyzJvcXgJ/Ur8gLJ4UjTd3NyBP&#10;mJwUdjr9AQNg2vpfgF+l9RWUX6dvF0LTA5FBsEQcxObAMSgrF6kgxSxKPo+8V/uQenc97p1cImlu&#10;4zBXBEV4wLaBOc2OLRoEOcHUQQ8WzkZwD3CEk5elBH71ALh5mdL0MOhqbINmYTbo0MIRfTq64eLJ&#10;uagovI97l5cj9tFaSeuLC69+Ab685BaSEy//Oe2v/uXEpPi/Qesp0raQPBRkv8DqJYMxdWQUA59g&#10;zBZrOLM6IZOONk8krci4KUWz5fnC0Yo0WeTwkrZXg19l76vSuFenci8Xtp/+QFSYQBHjAsGU6LRL&#10;CX5ZygXpZUj2sx14cW0d2UqAtLwcLMB3M4U9TY4NB8HOw0KWvt3PHo4E376BiQS+oJ6OHsZwJ/1s&#10;6GeG8BAbtGnuiI4tHTF3ciR+Kr6JvZsH4FPSAeRnnyf4Nwi8yJt/izT0LuXe19TTvAribzeR3736&#10;l78J5F8QkYNHZBj8/PEh5k7vjKnDIzG6VxC5dxQ2zOuJ3ATa5uQLKMu+h7KC5xRy+yrwZdouAP86&#10;dz6lXKTL/cxPkTs/TWaOyjlbyuIYHzyQKgelvTiKhDub8OLyIsScno8TG8agRztPRLXwQpOoBnDw&#10;tIQdgRf580W2cHMXYyljoB3Bt6HpsXUzgrWzHuxc9aWERt7k/I0b2yI81BbtWrmhXycnxD/fjJ3r&#10;u6M4+xzNDrW++DZKC0X+fJE7/x7N5yO8e31V0n5alIoqmL/d+EtSjs2/J9mdTMor8glOOm5e24FJ&#10;o5tjHIOqET0aU/vDsGVRf5qc81LKgAqG6MJ5QSQ0FWZHaH6Vba8krZTKc0gOlsJ4QTYYFOlndMq5&#10;T5BCwJ9fX4Mbh2bhws6JuLJvMu4enoo3F5fiyq7p6NPBBy1b+aApHa6jhzntvAHtva6UOUSXTteM&#10;TteWgyKKF9i4m0iRr42TvmT7xWvIwGAbNG5qg/AIB/Rs54K1Czvg0okJKCX4ZVLRgjuSoOQBzeBj&#10;ylPK8z/G+6t/6Vsg/lUhqtTez9iz60eMHBSCkX0bY3DXRhjfLwKb5vdH+aebjGipJQWMaoufMWJ9&#10;RRE2P4GgV9FLqXCByFFcVbiANFTKGFv0CmDEnP7qAp5cXIfHZxfj6ZmFiL+2Gpmx+1Gewln1ej/H&#10;86CU2HraiFZo3doX4c28adstYEmwBfiieIEOwTd3NYGNpwVnggl9gAFs3Y1gy9lgywFw8zQlFbWR&#10;dkM0DbNj0OaM0QMa4tb5mSjOPIfKontA4V2Cf5/PIStcUF70mH18hls3ZOVgqf0rq6D+ZRNJeMQv&#10;HDly+G8BX7aeIxbTCpGW8hw/zuyFUcOiMKhnMPp3CUT/jr5YNrUzfsq+hbKMq7TVD1Hw6RYKP/EB&#10;Mp8QVJmIShIoEU74tZTtpIympRJxKM19yOj+GrLjjhLs9Xh+chGSbq2TEiplx+1HAXl+UcIxgn8E&#10;mU/34fn55RjRzxct23hLaSWdGFRZOZqS4xvAwEaIHgxt9GHqaARzR0OplIc9TZC1kx5FB46cBe40&#10;UwEBND3hdmjf3Aq9O9vjwM5hyCfVrCwRWs8BoAKhmH5HFDCg1peXiOIFcf9c+zkq5eIf/67kprKF&#10;NLETLR/XruzFmBHRGD44HL06+6NXB1+aAH8sn9kdGS8O4QVNxaUDM3Fq20Sc3TEZd44twJNzy/Dq&#10;9iYUfLjAqPcuKgs4halFZdIDPUdR+h1kvTmFjw92Iv3eNnx+sIMg70bms334HHcQOa+O4tmF5Xhw&#10;bDHu7F+IK7vnYXivpoim2QljlOtM8M1sDWFgRa230KFoSYn29Ky0OQg6MLbThT1NkCUjYEc6XvG6&#10;0cPbCr7+1ggJtUFrgt+xlSVWLWqH7LTj5PYkDCWPCLSsckRFVdUIGfixX8D/5tnd6n/8FpB/RWTA&#10;F0hLyHt2L8AwOtiBfZuic/uGaNfCHR2au2PDgsF4cGoB4kjX4i6uwNtLq/Dy3BLc3z+FgE3Cs5Oz&#10;8fraMqQ/38XZcY1TW0znGJSSz2cmXkLe61PIYrSZ9WAbkq+tQdL1tUi4tQnntk/ClgV9seHHPpjc&#10;nwMe4Y6u4Z5oFe6B6Lb+kua7eNvAyFKU59CTKkfIqkeoS7bfyEaXA6DNGWAEY1G+w1FXOrHu5GoM&#10;Xz9rBDe1RlS4OTq0scbkscF4HbNVsvUlxU+oHNT6UllpkYpysq/SWIIfg0ePLldvPTlZBbms/eMf&#10;//AV//DvVY6QpW6v/i7Mjcgy+PnzS2zbOgMjRkShb69gdKHGt4v2RmRTB+xaOx7ZLw+jlHSzkJ/Z&#10;T/ai8PkepN9Zj4RLi/D23DwkXVuKrCdbGEudQnEazRPDeRS9QEHKdYjCBRn3tiDp0jJ8uLicA7AW&#10;+xb1xcppHTBxYCgGdfVDt5YeaCu9ULdCWKiH5GwDxdoOGY44G6xjJivZUV26Q5TskCpGWGhIyYtM&#10;rDVh5aADa3ttONBHiDdejZpY0emKwmWOGNzXHVfO/YjMtEtS8YKioqdfynYU5MlKdhRR8vN+p2gN&#10;fyAd4f/38mp+Db7QfOFos5Dw/g62MbocNiwCPXsEs8P+aNXCG1Ghzji+cw6K359BiQD/1WFq/hrc&#10;3DkFx5b0x/Gl/XCZYfzTI9P580U0IwdQnn6ryiG/RlnWI2S92I/4S0vx/MAMxJHhXFo9DCvFq8gZ&#10;nTC4sydG92uCjs2d0bKxHSKC7REa5gZ/frp7m8OSTMeENl7bVJgbUSdFlO8QBWs0oC2JmiQm1lqw&#10;pNaLShPWdnqS4w0k+I1DrdC6jQP69XbDpbM/UuMfobT0JYV9IyEoLRWp3GUrsZUMAsvI3n4P/L/B&#10;5Mj2Xlb/P0NN0swMxL24iI0bx6N7dx906uiDtm380YxsI7iRDaaPaoPc18eQcHstts7rhtWT22Hr&#10;jJ7YP3cg1oxrheUjwrH7x064tnMsEu5uRKW0xv9GWsVE7mOkx+zB2wuL8Xgv6eSxedgyqRU2TWnP&#10;nx/CiqkdMWt0C/Ru7Y5WQZZoxZkmaiMKxiIq/1g70aRY60HLRIAvK1ajZqQm2X1RtkMAL2aAAU2R&#10;KU2PYDyWNEUObgbwb2LJSNmGtNUOndrbYOeWYcjNZlBX/gZlFYxPKlMYdYt6KaKAmqxmSmVlOo4f&#10;PyrhvGfPHr8q6P9ue1+9+VXsRktDfMJlLF48WNqm3bmTH1rR4UUQ/CZNnBEVbMnIcxNOrR+O2YMb&#10;Yza5/8oxnTF/UCvM7B2GBYMisWFiWxxbNhCvrq7DT7lPaXIExUwgI3qKjOcHaOdXI/nGGrw+vwS7&#10;53XH9d1TcefgbOxfNAhn14/H0sEtsGJoa0zr3Qx92jWCD4Mlexc92JBCCmeraawNdSMdDoKOLEO4&#10;iQx8YXZEznw9UTGI4JvYqMPcRgNOboYI4OwJ4AA0a8WAq4MNlizuggJR50sscYjKEdU1U0QWcUkK&#10;GOsU4M2buOqA66wEPL/Yix8cP378bwNffIrEp2WlKUhKuo4ZM7pR8/3Rob0PmrXwREh4AzQKskcE&#10;NfL5xbU4vGIAJvVsiLuHltDRLsG8Qc2xd/4QLBvVEtd2zcClbZOQ+mg/KrPJIoreEPx3KM16gvyE&#10;M1KxmsK3J5H1/CBS7u9A0p1teHttA95dWY+bu2fh4oaJuL55FjZO7Y+OEW4IDLCGMwEU4OvT2Qrw&#10;NQi+qJlSDb6GyBRO4FX15WmWVKQBMLRS5UxRg52TrrQ519vfGCGRlohuY4np01ogieazUkTZUlCY&#10;RaESfilYI6poCAJS9EvTQ2c7RvzPgwd/fgPUt+Vn8EuKPyAx8RrGj28rgd+unTfCOfWbhrrBL8AG&#10;YY0sEXt5Mw6tHIhJvbwZIK1Cws2dWEf+v3VOH5zeOAmxF9fj7e3tyHzFh8t6KmUyFO9tizIfoyD5&#10;MvI+XCIdvYpiOuBCMqDMuGNIfrSPA7ARD4+RYu6Yht1zBmDvgpEY3SMcQf6WaOhjCRtyeZF9RCSq&#10;kwbARFMqVqNB8NWMVKBmrCSJpomoGKEKPQtlGFqqSJzfmwPoFWCCppHWaNnaGmPGheJFzEGC/K5K&#10;64W2M8aR6qWIRUVBPmTyC/D55ar4n5TUxL9pSaEKfPqAosJEyeyMHt1SOpzQqo2HtH9SAt/fFmFB&#10;1rhzilz8+Dxsp8lYO6UjDiwfhvM7puLp+VXk/1uRFncKee+vEGBGwmLdh45MTO+irIfIT72Ogo+i&#10;VoqsWlAxAzSxLF2cfBM57y4g/QXjgBgyouenUEbHP21AS0SHuqARAyUHar4h2Y6GVKpJG6qGalXV&#10;gsSnMpQN5KViNapGCjRDKowDlGh+VGDnxmjXxxwNAy0QEmWHVm3t0LdfQ1xjoFde/or2/TOBp6aX&#10;l1WB/zv1UqrA/xvtvRCxHVBm84uLkvA+4SrGjm2NTp0bonlLN4SJQmFh7ggItENoIyu8uLEDOS+P&#10;4PWNdXjKwCqWZuj1rW14/+gAPr0+j6KP9xhQPUZJhijTJFt6qCh8yZD+EcG/IQEvAi5RrkksJ1fm&#10;xVJekA0xICO9K+P/V2Q9x0+ZsVg1uR9NjwdCafJc3MxgRIf7RfONNKFmoAoVkRvfQAnKenL8Lg81&#10;E0VomqlA21KJMYAKbAm+BzXfm4rTNNIOzVrT6XZ1w/GT81Fa9gJSMTKxhP4L8AUmMvDFvieBt6hb&#10;8J8BX+zR4U1LS5Jpdq5i4ri26NjJG2FRDpLmd+ocisbBjmgaaIWXN3ahNFEUDj6IjJj9ZCqHkUZt&#10;TX95hmblFkF/hJLs5yjOJr8vJvilb1Fe+AIlwuyI2lhpN6jxHASCL22wkgZIttuhtPw9hZQv7yV+&#10;yorDnsXj0DnCEy0481zczWBiS6op6mQZ0uQYakhlmpRFlSA9BSjq1IOSbn1omClLpZq0LWV1skzt&#10;NWDvYQh3X3MEh9sSfHu07+yC9RtHIzf/McEnsxHHWH8BvtgYLANflMQSeNPXdvxbwa92KoLtiGI1&#10;KEvDh3fXMGlsW3To0hAhLZwQFGrPgKszmjRykEpcv7pL8D9eRMmnyyj9dIeBFDU97S5pZQwqCXJF&#10;AYEWOxNyYgk62USFqHv7GqWfH6NI1Dwn8CXUfLFnR2wjFA65gsALEMooonpDWd57cGRxfO1E9G7e&#10;AG1oejyo+Va2tPsWpJlGQtsVpbIcAngholaWEA1DRcnsaHMQDMh2RMZYC1dheqwQSLoZ0coG0e3t&#10;MXlGe2QV3OX9SC/LaPPLqm3+L83Oy5fPqxnP4v88+G8J/pg26CjAb+aA0GaupJ2RiGDAE0az8/LO&#10;Tv7aZZqJO7TpNBliC6AIpCQNJtjFr1EuKgPlciBE2mABfukb2R7NjDvIS7uOfKH5abckBlTJ6Feq&#10;m14mVj+TKAxw8l5xYO/h6p6Z6NvKBW3C7OHjZcaoVR8GFprQJPiiRlZ1nSxVDoL4VNKh3af2C6er&#10;RdOjYaIAXWtVGfhii0mINYIjzdG2ixuGj4lCSvplgi/eLYv0xwL434L//v3r6rdbe/5msyNMjszs&#10;iBzMKE1HcsJNTJ/cBd16BiCylSvCCH43gh9EpxcdYofHFzegMve+tENNLBNXiEoLYrm4uui82K1W&#10;SApXQEDFq8UKASh5vqgQJxbXkq8hh7Y/P/UmZ8MD2vvn0utESYo4aPlxnBFPUJh8BTf2Tcfgts5o&#10;S40NJN+3cTCk0yXjIbVUp60XoiIBzgGgKGnVl3Lka5rQ4ZJuCtajbaECQ1stOHhbwKepNQLCzdCq&#10;ozP6D22KK9fXks8nU+lINaUaWQL8X7KdtLSkas2/8h8Cn9/FjSuzkJp0B3Nn90bPXo3QonUDhBP8&#10;Lt3CGGSJ4zyOUoFgUIPLRBVoar0oUCZ2LUgDIXYxFJBBiAJl+eJNVQqv+5EDQ23OodP99AC5ZEHF&#10;NFMlZDklqbT71PAKMQhCsh4DokhZxn0Ux5/HvX2zMLqDOzqF2iBY7F5wNIGJtSG0DGjzdRWhQRGl&#10;OFS05KQCZaJykKKmKFCgQtOjKq31aJmTdlqrw9rdGJ7B1vAPs0J4Szt07umN3fum8pnFK01Rpkmm&#10;8b+ukZWbm17NeF79BzVfgJ+DYmrskoUD0bevqJHlxejWDV3It8VJkWahzlg1ozcqM+4xYiVAeWQo&#10;NBuQyvKJjbE0PaIeYg61mU5TbBORXpqXfkBFdhxKU2nz319CObW/nFy/LOESA+ALKCPfL0uifLhM&#10;K3AV5UkXURB7CM/3z8K8vsHoG+GA8IaWcHUwhiWjXD2yHHWCLYAXRcmUCbq6Dm2/lAeuLs2RMrWf&#10;Wm+mRuBFsWJtmDjowcXPHL4hpJzNGOl2aYA164eR8XC2UukqygXoQut/CX5paW41+Hl/O/ic6yA6&#10;7IBwOKJgTRKOHFmE/v2bSkFWRJQrnW9T+JPuBQfaYnz/SAJ0A2UZ5OnZ9zkDnkrV4cpz+PmZTCf9&#10;HsozHgD8f5E2vqycZom+APy30kSCm3gaFUmnUf7uBEoZ7WY/28OxO4qC10ckyYrbh4IXB5D7cCti&#10;90zE1jHNMJQUsbmPGTzt9WArwDQgrVSrAxX1elJ1OPEpqsOJ76J0kyIHRlPUxqL50bbQgAl9hYmT&#10;Pqwb6MOrsRlCmzugQ1cvzJjdEfkkCKLurQz8avmvgF8tBF44Xd7sp4rPePL4GIYMbkbw/dCseUO0&#10;6RgMv8ZiK7YZOrV0x2dGr+XJVwE6zkpRYUccQBAVP5OuE2Ch1WQ0qbekxbSS7IcozbxHjT+P7Cd7&#10;EHfyR7w4Nhs5tzcg9+5GqWp05sud+PRmF9LjtiP15gqkX1qClJOzEbtrDPZObIlhTa3QgTbfW1R8&#10;sNOTciErqdWVKsOJCnECcJHoVAJepGmnVFeH0zLVgDFZkvTGy0UX7kFmaNzcDm3odEdNCkECA8LK&#10;SnJ9EeVKwIuqST9Tzf+g2amWn8EvL8vAB9r9yZO6oHOnQEa5ophBAPyC7eHawBiBnga4fGA+qfhx&#10;aupxlMSfRXHCOeS+OoHMWGpuzBHkvT2FrNijNCvnUfHxCgrfnUTu871IvrIMSZcWIeXaUqReXYaP&#10;N1Yg5fZK5LzehexXe5AfuxOfb6xE2qm5eLd/Eh6uH4jTc7pgcrQj2tNk+HmYw16sbpppSOALsAX4&#10;ItGq+NTQU4EStV6U5xDgi0LFYgD0rPSo/YYwc9aBW6ApGkXZolUnF/QZ7I238RcJvnixz1n/DfD/&#10;Qw736/V8GfiCdoosIrm0z3N/7IduXRuhY+fGaNbKFwFNneHubQlvN110ibBH8r0dyH++G4Vxe1ES&#10;uxd5j6m1t9cRdLFn/yQ+3FqPj5SylwdQGrcHn64sQQ5Bz7y+FOk3liH99gr++3Kk3VmJ0hd7gBf7&#10;UPF8D0pvbsBnRp9vd0/EvXUDcWJaO6zsG4SuQRbw8zKWloqNzdShQhOjrCnyNNdDfeVa0neR9VZk&#10;OlelIxYLbupGqlCjiDV/A1tdGDHgcvIzgn+4FVq0c8CU6c2Rxhkrab4oVyWAl+qF/Qz+f4hqfht8&#10;UU2opDgBa1aPxYD+YejctQkio30QEuUN30B72DJwaepthGUT2yLjwRak3ViO3NurkH55oawG4tON&#10;KIs/LBWgT761Ah+uLcbHSwuQdXE+Mo5PRea5ucjgdzEIBQ83oOTJNhTe24SMM0vxYf9sPF8zAuem&#10;tsOjdcPwcMsIPN0yGifmdMWASBsENTSEvbMeDMlkhKMV7EZkuRW1EcV3UY5VJNlW1qZPEPyfcYCo&#10;i6huqsZoVwv6dmqw9zWAR7CRRDfXbxiIT+KFj7ShV4AvilIy3pHOHcvA/48FWT/L15qfjbKSROzY&#10;PgOTJnVEl+5NpfopwWEeaBLmBTcPSzRwNkC4tz5izi7HB2p06vm5SD07i9/n4vPD9fjpxUH8FHeQ&#10;wG5HwpHpeL1jLBK2j0HKzgnIo83POjUH6cfn4P3eqXi3exruLxuMm/P64cykdljXxQu7h4Yi4Siv&#10;d2ERks7Oxd1NIzC5syei/Izh5m4IHTIZFS1BLYW2y33J8SzqIor6iMIXCKcrKkVIxRfMNKHD4EyA&#10;b9NQDw1DzNGtry/evN6PzAz6LWnDVxZBz5ZeKklJnKrkP7a88LN8rfk5KC1OwsOHB7By5Qj07BOO&#10;MGp9wwB7eDS0QUDjBvDytEaQlynmj22HlJtrkH5tEd6dmILX52fh3cUFiN00Hq9WjcW7NePwdtUo&#10;xC3qj9jFA/Bm9Qgkbx2HpA0jEb96OOIWD8azxUOQxIFOOzif4HfErkGhSD0xn7NpA03TGmTcXYVn&#10;+ydizahItGjISNVFT6KQKtqKkpOVMooT9GrghUiFKYUJIv9XpAlSIvWsBt/aWwf+EZYSz38RtwsF&#10;+bcZBL6TlhnKkQFxXJR8+Qv4v15Y+5uXlH8WMd3IG6UFtlRy8lWrRqAPwQ9o4g7PRi5oEOgEn1BP&#10;WDmZwc3JGM38rfCC5iLzHhlLzCakPlmHT7dX4832yTjQLRCnBoTj4aIBuLOoH56vH40YDsrLLeOQ&#10;sHca4nZORP7Nzci9sB6V13cjbtUEXJs7AO8PL0DBrU0ouLcNmXc2Sk467sBUHKAp6uBjCE9H8nxq&#10;vrq+ipTYWoFSV7Em6ijUkApU1pOn5qvQH6hwVqiR+WgwFmBcINb89aw1YO2hKwVanbp64PHD7SjM&#10;fUia+ZaB4gcCn44yfJbNALIfAX61sktLyn//y5SfRYAvasKWFCeS/8Zgz26G94OiyHRc4OrnJO0S&#10;dvBxgIOnPRzsjeFipYJh7T2Q8Xgnmc5uOtudyH+2E2Ux+wjyZOzq1RSfT6xA3i3a9eeHkP90PwoZ&#10;PP2UcRWf4/bjp/TrnDWbpfqI9+cNQfyuWfQN61BwZxvy720h+BuQfHkJXhycjINT26IDbb67nTZ0&#10;yd8F+PVVaWpEGRFRYqS+rCKoyKlfX6G2VBFUUZmzQoUDpKNEBqQoLTdYu+vBq5ERohnlPr63HQWM&#10;VVDKSL00gQFXKoXaL95sSWW5838JPm3P3/QaUTjc6ghXiMgUKDx9FulmInJyH+HMyUUY2C8EQWJJ&#10;19eBPNkMhnYGMHc0RwMvW4SIlU5fI+xaPgIf7+0mraeQsWS/PYC029sRv30BzcpklD49i4q0u7J6&#10;52l3GBc8ICO6jOKY44jftwDxa6cifs0kvN82A/nXN1LrtyDv7iak3VpTBf4kHCflHNrMBR4OulKK&#10;eDVdZVmZEJFVvO73kNXrkhWlFFWE6svz30RRG/67vJaixIA0DORh7ayBINr81asGIz3pPPKzbqMw&#10;+wFKC1/Q3CagvFRE5B8ZnctKsv4CfNGqf/BtUP+oCPAJtlSOlfxWbB0RES6pZlbWc9y7uw2XzizG&#10;6BHNEBLuBitXM9pNbWhSe3TMtWFopgVXV1Npnd/TQRMnV09E2tXNSCcD+viGdDPhLFL3rcTH9YuQ&#10;fXIHsjkAOU/P48PlA8i+fxJJZ7ai8NIe5O5ZiuRFYxC/agxyT3OWkGpmkaJ+vr1WKtf94dJivDw0&#10;BQemtcEIBnhutprQMlSGkqao01JHKjwpKsFVl2QV4FeXY62uBirKRonaLXqmKoxsG2Hm7G5ITjyH&#10;7LQrlIsoyLyF3E+3pdMy0r5TEo7KklS8ff20munIXqCL9veAL5YW8qucC6dYpcgglYkS2vuYuJM4&#10;R+C3rB2EYf2DERrhDFOG9lrmsi0augRe30SHkaYmTC10YW2uiYZWqthP5xl3fhlSnm+XtgJW3juI&#10;5PWz8XHHEnw+tQVFAvjzjA1uHEbl/TPIO7cdL1ZPQPKmScg7sRQltzcR9HX4fHctg+eVSLm8CK9P&#10;zcKjHSOwdXQ4RkS7w9FSDWo6cjQ59aWc/aKQQXUdxK/Br00R4Ncl+PWU69I/1IW6bj0pU8nSZQOQ&#10;+O44CrOuE/QL+Bh/AumJZ1DEQRALhtKSSeErHD9+RML511tH/oZNUwJ8Ak5+K4FPllNSlEaKuQgj&#10;RkVjwrhIrFncHWeOzCXdbCwdwZHeJBkrw9BcB9r6OlBSJ5PQ5IDwu5GRIox1vsPOpUPw+sJapN3f&#10;hKJn25B7fiVerBiDjC0/ovDAKuTuXYW0HUuRtmcF4nfOR9oxBl+XqfFXVyLj+mqk31+PtHurkXpF&#10;0Mwf8Xz/BJxb3BmLenhgUIQDHDn4olRgfTpUUQRTqoVVJaJSnKibJQagOre/NAD0AXJq9Wl25GBl&#10;J49mzS1x/NgsZGdcRl7GJTwhYzu9bxIy3h9DIX9Wnn8HpXmPfmtyRPuz2wWlpQN+gpRSnLkSn+DP&#10;Sss+y05mi5U9vMGeHbMwY0on3CULiX20FUkv9iMhZi9OHJiDSePao6GPOYFW4CAYS/tmlDSE0xO2&#10;l85NTQ46uvVhpPEdFo/pJO1G+PhgI8qfkgUdmIGPu+Ygadtscn3GBLvm4/PRlSi4Qtt+cwuy76xH&#10;zj2am8ebkHxXDABt/aWFiGeMELNlGA5MbIbxLR3Rvak9rI3I70kv6yjUlcCW6mHVFmanuipoDWk2&#10;yOoj1pRsfj1ST1FSUJWab+moCa+GRggPscDebeNw6/wCxNxZjdvn52PPhkF492QHKvJukvTd+Tb4&#10;olX/w6+B/pZIwZMkPztZIBfxb+/g86eHSEk8j8zUi5g9pSUObZuM5BdH8SF2H1Jj9yPp6S4c3jga&#10;m5YNQVhTO5gxUhQ7xhR1VKCgKdZS1KGqpwlNar+mnjoHQF6q2jl1cEu8pPMsjtlFSrkWeZfXMbJd&#10;hSypGPE6ZHNwPpNSZt7bjPzn/J24HciN2YbsmK30G2uQcnEhXuwagytzOmF5zwBMZ7Dnol8XxpqM&#10;aOUJcP1av9D6avDFbJBqMtLhCs2vLYpSkhGJ0iMqenIwtNGCh68NPD30MHZICPZvHoQzB8bh6c3l&#10;uHh0Ks4enIj4Z1vx5P7pb2+UFY1O4A9vEZeBz6BBHGwWYXR5Bn5CKh7d2YMjpJOXjs3BWXLp8YMD&#10;cHjTaGTHHsXn5/vxOfYgEu9vk8BfNKMbAvys4eBMx2umwwBGAXLqSqhP7ZdTV2FEqYVaSoqQ01SE&#10;li7ZiMJ3GN4jDK+ubkQhqWf+UzrdJ9Tyx1spBJqsKI90M+/lPhS8O4D8t/z+eh9yOAjp99fh/anZ&#10;uDSvA2ZGu2IOgQ8kR9eV+w566rWhrFAHterKClKKwpRfgBdFKimiYKUAX5gbYe9FdSN5sfSsLy9t&#10;J/cIsIN3QxM0i7DCrvUD8frJVqS+2Y93BP0T+3J898gvWv/NLeJ0An/ocMSXStAiCyztemV5OsoL&#10;3qMg4zGn3FLMHR+J87snYNPcLhhBu3p882g6yz3IodZnPNuDN3c34iB/FtXUUqqF4tzAFlrGWlLZ&#10;PnkCrWmoA10jXTo5OkBFedRWVaBzk4eWlhL01Wpj4bieyHh+BLmvDqAk6QhKP5xEyYez/H4WxZSi&#10;ZDre90elQ9BZbw8ii1Fn6q1VuL95KE5MjcbGYc3Qr7EdbNS/h5VeXbQI94G8MClSZTiamSqTUz0A&#10;1eDXUyTDETW76JgF+CLiVdSrDwMbbdiLQ3VOOggONke7FnaYM6UdTh2cgXcxe2hq9+LBlaW/b3Kq&#10;W/UvfAv0LyKWDVBKEXtTMlFZ/AEl2XHISLyKh1dWYOXU1pg/IhTbFvRAj2gb9GvvhD0r+uPm0bm4&#10;dGA2ls3tgeBGBjA0qQkbewNYOpjRzKhKxX0V1BRo6xVRu/b3qM+HrlO/DmpS20R5blXxQkNTHtpy&#10;3+PWsTUE9SiK359CeeoFlKRckI59FkpyFrnvjxP8Q4wP9uLTg7VIPDML1xZ3wqlJYVjRzRXjo6wx&#10;KNQWYzoHI8zXHvKiNmM9mpfaBLsW+X1VLcSvwa+2+VKtRi15qdKQgnY9aU+nnbs5bJ314RtgBs8G&#10;OujSwQfLFg3Enas0jUmncf3Kker1nG8fCxKNv/BPD8RJywXirUwpAyeRD7M4CeJclCjTWpZ7D7GM&#10;IHct7Yd5g5tiSp9GaBdmgY6tHNC/mw/6dfVHqwhHODiIkqY1oKRfC6Y2ejQ5ulDRpalR43Tm9K8j&#10;x896dVG7VlWVNlF1mbxajs5NQVse+jqK8LBWp/k6iM8xJ1EYfwoFCUdRSMALkkStxiPIit+Pgrc7&#10;kPloJVIvzkDclr64t7A5HsyLkMpw35gRhQPDQjCztSca8VoKHNA61Pxvgf/dl5kg6Od3qKvMKFgs&#10;Q3Am6lpowcrJCFYOxnBwF4fmLKhQqrCzU0BQkCGmTWqF6wzqqpW6CuZvt18eBa12qAJ4ajo/xRJp&#10;eblI8JNC8ONRLp0cFIFELCqKnpNSPcK9Uwsxq78fJvTwQWSgEfx89ODipA4XsgIzUwVoG1BzdPkA&#10;WrVhaK0PdUM1KDNcrydq3pLG1ZITESY/qYkS0xD0jty6rgb/Rlvw69pQUfoebUJcEXNxJ5LoYDNj&#10;NtO2b0c244E82tk8spzCR8uQfGosXmztgcfLohG7vDniloYT/FBcnxiAkwP9sayNB3yN5CEnanQR&#10;6FoEX4goQC9pvRBRro/g1xSBFyPfOqJ2l7YS4xRTWLtawZgKZG5rAGtHPfgGWmP+4pEIamIJc4vv&#10;EeinjimTulYHVv/8KKho1eAnJr2h9leDL9ZoaGYYNFUwaCoXRy/Fe1Sxv6aUIl54SxKHQpqAW4em&#10;YhjNTYifAVwYfjswYjU2lpMqQquTPipTxH5I8WZIvCUSb4uk2udCCHZ15edqEc6uPqmnWFUUNdBF&#10;DS1DOuhQT3Oc2jQB78npU6lhny7NR/alufh8fCo+7BmCZ2vb4y41/a6ofz6vCR7MaYRbs4Jxfow3&#10;Tg7ww/LW3nAj26lNtvNDNdi/ElErsboGuqiFK/pYhzOxjkZdWT12bRICIxUYW6rCxEoJ/o2tcPj4&#10;cqxeM5LPXveL1lP++SFo0ThCX47/S3xe2mco1mg+o6w0CeXF71AugBenA6Ua6GJj0xvZTrHCOGQn&#10;nUPMpWW4dmgWRgwMh6u7LhyddWDnqE1aqU4KKU8zI/ZBKkp7I4Uo05SIwmRi0erX4FfXQJdTlrGh&#10;OrS5chpKUKQD9POwgbORHEZGe2L3iAicGd8Y12eG4tq0xrg5rSmuTw3GvTlhuDOzCe4S9DuzAnF9&#10;mj/OjfDEod6eWBTdAM4Ev54CgaZtF+ymugy3EPFdCrKquH5N2vwaBF+qTq1KlqSvLK3zq+mJnW3y&#10;MLVVg5m9Ily8dTFv6UAcPLKs+q3VPzc5X7fqP0hNSaqQbe7PoJYnEnRReD5O2kUggJfAF3nPCvm9&#10;4DXKc2NR+PEKnl5cjs2L+mImAyyxVSS6jT+CQ93g6WcrrSAqUWs0jNQkk6MuBkBPWQK5vigu/yvg&#10;hQjNr8fAq55Kfan4fB1V8a5VBTp6itBWqIFmHNg5zaxxoI8TLoz0wOXxvrg61g+3JgXhPgfhznSC&#10;P0MMSCCuTfLBmcHuONjbA/NIO1216kCZmvw18KLwfD1Fsq0vjpZCxy/kB84SSfPVGGiJtX0heqIu&#10;uiLMHfVh04AmqIE+dMx/1noq9B9LfCEa/+BLypfKsgxqd7KUW6a8OIYiEv3E8me098LUiG19YmNT&#10;Xoy0Szjr/VnMGh6CXtGO8PfShZunIemkCXRp79VIzVQEQzBRhbmdsQS6trEGf8YokzSuOoQXgH9r&#10;EATHFjUURdVQdT0VziRN2JjKo4m1PH5sboV9PR2l4vPnR/lJNc8vD/PE1VE+uDE+ANcnBODKOB9c&#10;HO6BY70csLurK2Y2c4C7fj2oMGiqxSBLgC+c63e1vpfAl1dRkBbSBBEQ5WHrk/IqaClCxYB+ilov&#10;qv8LURJKwGDRwccWVu6m0LRQRcee7f681lc3jpYs2dHdq5XlhW9RVkDgReF56ZAvnWsRwS6goxWg&#10;S/tsHgFZ91H08SLO75mCDiHmcLJVgoExaaJWDYJFO68vJy2kmTuawMzWCEqkbFIBemURxAgNk4Eu&#10;NO1r8GU/I+3kz0UZbk1DDWjSV5iaaaBNmDO6+RtjdrgF9nR1wpmhDXFGVP+ndovq/+f4KSr/Xx7h&#10;TeC9cGFQAxzt4YRd3dwwt4073A1qw8hANvO+NjlC6isRbFV5ftaTnH4dmkVl0mKxrVyJn8IHCc0X&#10;rxUtXC1hyOeqq14DaqYqX7T+Tyc7qm7VFyiT8lo+lxiNOM4upKzgCdkNhaCX5zyUNrqWfr6OrIST&#10;SHm+F7NHN0djX0PYWCvDzEIFuuJ8E7XD3MlYOuMqXkgrU+MF+OKVnVQalSKAF7VwxeqhsP81CLzw&#10;BzX4c7Hmo22kDQ19NTpvahvtdbivBSa388WqtjQlPd1xbqgnzg/zIPBuODPIHeeH0gwJ4Id648JA&#10;T1zu54nj3V2ws6cHhgcbo6mTFpzs9KVVy9pC+4WtF+ALqkmqK6ck3mDRP2mpUlmUoaSjDAWKqK0r&#10;il2qimLG4lmMlFFPsx7kdergx3mzqnn9X0vzJRovUJXgbv9P4vR3RaEQDkDhE5TmPURpzgMJ9LKs&#10;myj+fAWl6VcZVR5D6rPteHJxMRZObo+OzVzh62kCO1dzWFE7RAlrcd5JieZHAC+0XxSgF1JLUD7a&#10;VBHISHXQlTgA0loKeT5/T9tcl45NmzNIg/9Op636A1qGOmBG10Y4OCgEN8c3xeWxPjg3xIMa7oVz&#10;lPOcBReGE/gh3jjb3xNnezXA4d6u2D08AAd+7ILGBL9VZIBUCVqs2QvnKuILWTVoKgU/6zLYk1fk&#10;IKhTyw01ad+1oGygIoFfQ4XKofw9arEvdUmDbV2M/hiv/yOt+kJPH16orBBr07mPpeXR0sz7KPws&#10;ToWIgwmXyHJOo1Ck1mLYn/5oI+KvLceJDaPQt40X/LzM4ExmIjYbiU2nAnwjcnwjK30puBKgfxkA&#10;gi9qnWvxIcUAiOhW2Fl9awOYOphLwAvGo66nBG0OoJ+jGhb3b4xLU9ogZmEHPJgdhRvjgmhifHB2&#10;MAdAmgkcBGr+pSG+ZDqBODyyEdYM9sWI1g4Y2rkxLGh2FDnbBPA1aO9lRYkJKqV6IGSB1/f4nnTz&#10;O87Q7xmY/aBI+qkswOfAMQ4RByqq8aL8e6kdRfs6qWlhBjVdbNfLvo/irHsozrhBuYb8TxeQnXgM&#10;+fFHkBOzHam3luLtlbnYv7IfukQ5wMSgDp1qfakaswBf31Ibbn5O5Mdq0r6YWgrfEXgRwIhBqCmt&#10;5WgaaEBVR4V/x2nOUF7XUuwSMyM1JfhqwnHXh45Wfbga/oDlAwLwZFVvxG8ZiFfr++DRgja4PpYD&#10;MswXF4b6yITAXxkagPMjm2JVFydM6+iEIW1cMWZAK6hxgJVVFaRC86Lav4hyZeDT/PC7tOZTFeXW&#10;oHn6XphI0tMf5Pm7YpeDeh2Jam7YsK4a+L8nqalovNiXdL6lmTQzmbelHDklBL7g43lkfziK9IT9&#10;SH+1C58erUH85Tl4cmIyZo9oAherulBV+Q51lBm1qtQheGrQMVaFgbk2qaPYlCQzN3WF9gihiakn&#10;1nmo7ULzBfjqempQ01el1tPWG2tBXtpZVgtG1Hx/01pYM9AXL3cMQuKxiYxqZyB262A8mtsWNydF&#10;4PbkcNyaEIoroxgDjAvD/RkdsKSNPRb0DURoAy0ENrSEhY0uVBk7iAr/ovq/qPwvwK9RU5gdmeZ/&#10;L8Cn1gsRzrk2wRezUgSIZjSlffv8XOC4Cra/r/GiVYms//FT0acrKEy7hPwq4D8nHkT6u91Ij9uK&#10;5NtL8ersNNzYOxKdIsxhqvcD7eV3+EGBD0UtkSc/1mSQpWOoQvDJnavMTV0OjpB6avWkCtDiweTU&#10;5b7YfyFKmor8GZ2adl0oa/wAM9266OlnhL1jm+DV3iFIu7EAqXfXIPHyPLzdNQrPV/bC44WdcXdO&#10;WwZe0bgzpz0uz2iPaysHYUJ3HzIlBzSP8II+qW9dOnRFBnK16gjwCXQNfv4afGq80HwRd4gS4fIa&#10;9EO0/Y2DXL8A/7cnsq5u1Tc4c/JAZf6Hs8j9cJK2/hAy3+9H2qut+PBoJd4zvH+4axgOL+2Ktk1M&#10;YaJXExo68hLwNSkKKjVh52BE8MkOlGSAC/DFQIitGwrk8CKCrEHNqiccLcEXka+yJsEXPJsBmoJm&#10;LWho/gBnYwXM7eKHoxOjkHB8Aj4/XoNPMduQ9nQDPl9fgutLumBLXw8sa2eDH6NMMbGpPoY20sb8&#10;gYFoH2KG0CBLNA52ga6BErR0NCSn+nvgS4trwtzQKdcRrxEJvNjBbMSBq8aF7GZkFVT/mVZ9oxuX&#10;DlYW0s5nvdmLT9T4lGerEX9jDl4cG48LSzti9YhG6BNpATdzRZiZaKK+Vk3StNqws9dHQJAbQSer&#10;4YyQ7Yck+BwEOWWxdKwsAS62cdTmbBHA1yXrUdRgcCM0X7x50q4DLY1aiHa3wspOAbg2pzM+np+L&#10;7NhtyI4/gJy3e/DpyQa8PDkNN5d3x61FPXFgYmtsGNMOy4ZHY1QnH0wd2Qo+PqYwNGWgJzZMkcYK&#10;2167Lge+FoMtYXbEyiq/16IZqilYEBlRLSqFMHtyWqS9hopfO9j/fAWhjRs3KlTf8NaFPZWfn29C&#10;2sOVSLq9AAkXp+DpjgHYPcYXy/s6Y2onJ3RoZIYGtpqwdSDHt1ZHo0BHePs6EFz6ATk6WgVGk9IA&#10;8MH4cPKMJEUkK4AXoFd/FwxI7KNUENv2+PDqqjUwsXsEVnb1wYOlvfDp6gLkvdpBx38ERR+OoeD9&#10;MXx8tAGnl3XGkR9bY9HARpjWJxRdwt3QMdIDnu5G8PK1hZu3AzS0aQLlGOVKi2gCfOFohcazT9VL&#10;2yLQYz9UGF+IdSktRsZfAf/fKdshGm/2pWDNpePbKtNuzMOHCyLzx0g8Xt8N56c3xq4RDbCivysW&#10;9gtEW38ThAdYItDHCr4MwcWBBCc3c1hY60qaX1eAL0J8gi/suqKGggR8tdZL4PNnAnxF+gGxd15T&#10;5XuMYnC1bWAw79eCZmYBsl/sQE7icRSknEbBh1P48Hg9Ys9Nw8JhnhhBdjOyT1M4UhHsHXh/dzP4&#10;NW0Ae8Ye6gyepO0hEscXZkcGvmwmsG9kQXVobsTs1KS5FK8Oq5+fpua/V7CmugnHUt2B0we3VCae&#10;HI2X+/rj5uLmuDS9EY6P9+IAeGHD0ECMZxjfPcIJ0SHucHM1lVKoqJCtyJFaKqpTs2l2agvbT0er&#10;JDEcFQIvbD21XKyp8FOVP1NRrw810jp9fTk4mNZDDzrb3UODcHpqOJLOzUD2y53ITRIvVQh+/DEk&#10;U/PjLs3BmR3DpAI0LSIcoW+uDC2Kvac5vIJd+f8aUKJz/xl8wXRk9FK83RIMqL4CGRj9kKa+Eiwc&#10;DL/W+P9+qabq9nWRsgP7dv30aHMnXJobikszg3ByYkMcGO2NDQMbYmYXb/w4KBptI33g1sAaphaa&#10;1LZ6UFQVZqY2tZ5hPWlmbdW6nNaMHGnfBejyavKSiO+6Ii0LaZ06B8rPUw/rZvVGH08NbOrpgbMz&#10;IvHyyDjkUvMLqPlFDPayY/cj9dE2PDg1H0O7NoSVWR3Osu+gzIETh9r8I7xh427OwaYp430l8MV6&#10;fVVAJQNf7FCjcpAJicNyUdEhX1gN5X+uSNnX7asO/XRydjg10Q+Hx3ni4PgArB/shw3jWqJ7E0fo&#10;kOmoMhJU15WHMkNxBYJeX5VmR412Vmi/CHYIfrXGV4MvtvLpGmpj3Jj+uH11FxZM68LBbIrhvtpY&#10;0toaRyaQah4Zj7y4HShKOI6yhFPIjzuEx6eXYmA7L5jr1+aAq0Odjl+BzMveyxaNonxh5ULwacKk&#10;JWNJ6wX4Mq0XUo8/Fyua8jR/s2bPqN76IeR/vjzf142270thyqMrhlfsG++P9aMbI9pNCfY638FA&#10;k8AzIlUUe9zFm3/ydekAAuml2A1QU3B9fipqK0pOVl6FjleNIrZo0MmZmmvh6MFVyE65gjO7xmNO&#10;P38MD9TDlh5eOD05Ei8Oj0VB3DZUkP6Wikj7+W6M7OoFG8v6cHQxRX2aNwVdJSnCtiVLsnezphIo&#10;o76i2DbyvfT+tqYwNxL4sjdXKmLQTX627/9ve28Bl9W6bQ/vMFER6e7uUFoJBQUUAz67u7u7u7s7&#10;j93dLXa3YisiIA0D/MZcL7jR7Tn/c+89sc+9e/1+g/UWb6w15phjPusJAeX2j7UwZeHGL/fNkqxn&#10;N09AsIcOPF316aU1UY42srRuOaiRbeVYxSoXzan1xel0fikrrkcKlzJKgpVmXOXg8zW6RupMkgbo&#10;37sWrl9YgI2LOqBDlDESTs7D4dENsG90HdzdPhBJt5Yj89lOZD7dibg9U9GjdTClSporiqOsXjlo&#10;mmvBwtkMMoeagSV9PSNMacYu+bPian75hcVgMYL3JRqatmxaVGb+8ZXrP3r7fjHioUN659vTXRhZ&#10;G/PA8+DTMpaRsU9kYhnKTUnqfnGNn/FzWVX7jhxsuU5aqnwp5bqtzH9gwaQYEmSNXt1C0K+LD+aM&#10;rYM311fg3Op+WN49BBsHR+LG1oH4eGMFUp/sYpG1FkumdoSNZQnomfFk8nPkhOvb6MPG3VKRGxkI&#10;IbVEcWky4MFWCqlisqcJ0Cz3DduJP/5ixEU3ytA3y3BH/3/RedJeU1ZXxrtS7wWsVqVRqrgGtZa+&#10;X2lck0iQ5l1p06f8aBqWgY1VBYwe0kxZsXnupMZYMbstvmTEYe2EJhjd2AVHZrfB/YNj8O7qMqQ/&#10;34e7pxegWV13+PibooKJGkpT7tTI/AqUHBtXS3gGevCkaDPCyHoyX9pr5OKJVLFTpkwuqu3/Wctw&#10;f78V/SGCyNrV88rxBCjFEiF9YER2ilF2irHokr0cfLleqiY9gXnwPZwN0aSOOy4dnYspw+thzMBI&#10;nNo1Dtvmd8TiwbXw+DALvNMzkXBrHV5f38Aqdy9mTWoLTy/aSGMmTEOV1Jk6msCvqg+snS2gbcKD&#10;T/tYjBL3M53OtOnTvvmexH/uAvRFN/4Qu+9+2Jduvbrly4EvJe35hQdfjQefJ0Ap48tSp6Up2UwD&#10;ni6GmDW+HeaMa4LhPUOR8eEYVs3tQJZvx6El3XBydV+8uDgfzy8uw91Ti5DwaA8mj24ERyc6KzPm&#10;EQM15b3M7E3gzorW2ctBuSLl7uuZt3bt2m++F7Gw4Gv/79qYDyy/+6EKqlWvmieJrzgZWJx7SXbS&#10;zKymWwamtIiR4c549/wgtq0cgKXTKDFxyzBjVD0c3TQU+xZ3xez+4Xh6Zh5eXV+F9XM74cLB6Zg0&#10;qjE8PMpDh7pfzkgN5el0jOxM4BngiQmTJnwjLQWYU/A1//dvzAmrf3AAvgwdPjTfwcU+T1yQOg+Y&#10;s5cVYutUxOhBdXF422jsWzsIs8c0wKEtIzBvdCx6NXDE7AERWDO1FdbO7ICdPEHPbm5CNT9tHnx1&#10;mNiWRYPmsXnr16//3WfxO4DWMaLgK/3f2zZv3uzEA3Hl+wNTFEsWz8ufMKZH/vUL2/Jund+Ut3P1&#10;8LyRvapjzogYzBvRGPtWj87buWZi3v3rh/I2r1+U/5e//Ph9CsGDPq7g4//cim48MB2I9z86aP8D&#10;bBALXPARf27/lY0Hz48nZDSxlNhP3OBjCUQWbz/l/gz33G2aQWvYUq47F/zrn9v/po05wpwnujr3&#10;PXiypZY5RrwmfhRx/wzIZ8lnzpfvUPBdzAu+3p/bn9t/b6Mp0qNyNSShFhOPihDuPwry3eU38Haj&#10;nTt36hX8vD+3/+vbjh07ypEYHUgMZc6Vvxfbt2//cuTo4fyLl87l37t3I+/ly4d5SckvkYuPqgle&#10;uM/Oeo3crFeQxWNlHsT05Pv48CoOCW8u4cPr83j1/CTinx3Hi+cnFCQlXkZy4hV8fH8BH96ex7vX&#10;Z/GSr/n47hISP8ThU8JlpCZfR3bGPaQk3UF8/OW8e3fP5126eCz/yOG9+du3b/3hd/0bOCm/XY5B&#10;weH4c/vfuBXYk7E84U++I8APcfjwofzr16/mv3n7Ik+Zn6tgNKCMjUKezHEgM3vI9FFJynwuskBj&#10;fn4iif4en1Oe4P3bK3j2+DhuXtuBS+fW4+LZ1bhycQ1OHZuPQ/umYdf28di0fjjWrxmEDWsGY8Pq&#10;IVi7YhCWL+qN+TM7Y/qEVpg8uhlGsqQf1j8aw/pFY+TAuhg3rAEmjGqMqRNbY8n8PtiyYSwO75uL&#10;G1c248n9A3j36izSP9+ErKDw9vW1vOvXTuQfPrznR+0oP8ITOUZ/2qb/4I0Flg1P4jfXEn6Evfv2&#10;frl1+0ZeyudEhdjKJKzKXBIy5FUmZpUR9qqpDVRTdMm4tM9AbhLycj6S6CR9zluS7SnexMfh7o1D&#10;iDu3BUf3L8TOLROxbtUwrFzSH/PmdMPkiS0xdmxjDB8Rg/79o9C9Zxi6dgtFt25V0b0r911C0LVT&#10;MLpz36dXdQweUBNjRtTHpHHNMI3/O2lMU+X+GJJ/+JBYjOB+8IA6fH01BQP71caAPrUwdmRTLJrf&#10;G3t2TsWNq5vx9uVJZpzrQKbMxvsInz/dwa0bp/P27lUtnPO3IMdQjmXBYf1z+6NtVCkHnqgl35+4&#10;othHkj96fD8vJ1eIXKjg36Io2XORhpzcVBWyPwI575XZ6JEj9uUFvuS9JKnO4dLZ9di/ayZWLxuM&#10;BbO7Y+HMrpgzpSOmjW+D8VTtfr2j0KFdFTRtXgkNmngitklFxBB1GlVE7QYVEV3fC9GxAg/UqueK&#10;qLouqEnUrueGWD5XL9YdDRp5oV37YGWNtwED6mHEiCYYPrwRBg2KQd8+0QyUmuhL9O4RpaBPj0h0&#10;7xzOfRSGDIhh0LTFlnUTcD1uG96/Oo/M9LsMgsfIzXyIzLR7yPh8Dw/vn8/b9/8OhiVyrAsO+5/b&#10;v2OjGlXjiYj77sR8xf4D+/OfPHn4N+ZOUSl7UQjxCydfBEj4nBRkZyeT+LLI9zN8wRNkpd7Gwzt7&#10;sGf7ZCyZ2xNzprXDotntMX+62JMYjBhQAwN7R6Bnp2po2cQbzZt6ownRkLcbtvBHA1kvqXUIYluF&#10;ok7TYNRsVBnVY7yJiqgRUwnV63Ff1wuRvB1Rj3tZYaauB6rXkqDwRExjXzRvGYQWrYLRiu/Tpk0o&#10;2rYLZWBURcf21dCxbVV0alMVXdqHKejROQLdOlZHR762c7uq6N+7NqZN6oDNtEmPH+5DRto11g7X&#10;kZNxDVlpV5HD+xkJp3Hq4PK89WuW/C2bFCfnoOB0/Ln9MzdpJ+bBfvuDk/CFhdqXJ0/+K/OTCfF/&#10;g2r2VdXEErLSTF42C9W010wAL+mZHyI56QxOn5yHpQu6YdLoBvTctTB6cDTGD69HNKAPr42etBzt&#10;WvqjRQs/tGgZoKxL1axZIBXbjwrujWhBrC+iuI+K8UHtxoGIaRGM2GZBiGlaBXV4v1Z9Ps9AiKzn&#10;wwDwRtVaHqhc3RmB4U4IinBFaJQbqkW5oka0GzNERdRt4M1M4o/GzQPRvEUVBkMQWreujFbyHZox&#10;8BhwrVvwfvPKvB/A7+OP5kSLpr5KJpo1rQNOH52HF492IjvpLPCZBfbTPdi5ciBmjYjF1L7VMbVX&#10;KOaNaZO3bs2K3x13gZwTOTcFp+nP7R+x8cDG8sAmf3+wBQcPHsh//ebFf4HshZCCtQBC+ALk5VLt&#10;lUlHWahmvcGXnFfITL6HOBan82Z1wIQxjTF2OP314NoYOaQu93UwjAVo/3610L5DEFW9Isnogrq0&#10;LfUbeSO2oTdq1fFAWKQjQsMdUa2GK2rW8UFMwyokayiatY5A647RaN+1roI2nWqhedvqaNg8hMpe&#10;WUFtBkKN2h4IjSTxwx0QWNUGgaF2qFzVDkGh9ghhQIRHuiCSGaEOM0L9Bj5o1NgPjfjZDetXQiPe&#10;b8LAa9mcWaI5P7e+N2LqeXJfEY0beqFBjAua00r16hKKFQt7KH2i3j7YhuVTW2FS7zCMaueDMe0q&#10;YXyHShjdzg3jOnph7vCGeauXzv5hNig4V7EFp+/P7b+ySVs6D96uoge0EKdOncj/lPThv0H2opBl&#10;XNKJjCKQNWVUSv8Fb5GVch+3L+/AigX9MH5EQ4xjUTqcBeeQvpEYOrA2hg6qhwH9olmghqN1hxA0&#10;bElVb1wR4fTmVaMdEKbAmepMwkeRnCRm9VruCKNih9ZwQWh1N4RFeJK0XqhawwPhURXp7f1Rp34V&#10;1gEhaNS8KmIbB6NOgwAlS9RkloioQxsUzddT+atUc0IAiV852AGVQ+wQGGyL4Kr2qMZAqBnlgXrM&#10;GLGxPqjLrFGLWaMQ0dGeqFuHlokWKoYZI6aeO+qztqgX7YRGsW5ozTpkdJ/qGN4pAGM6B2JEGy+M&#10;aOlBuJH4nhjbsRImdQ/AjL5VsWZcfTw+uyzv5MHNf80S7ZJzWXBa/9z+2sbCqd8PDt6XXbt3ffnv&#10;KfuPIZZGPLxMNpxLhVfmzMqVNTzfIzfrOZ7eP4wta0dj1qR2mEjSjxlSByMHRBG0N0NobSQQRjXF&#10;gD610b59CJq1CEB9WoraDT1Rs747oogaJFNEXTcS3gnVajoqqyeGRYjqO6BqmD1JaocqIbYkrh38&#10;ZYXFKvYICHZEQAhRldaGCI/2oeXxJ/wQzkwRVtsH1ev6MqsEokYtb2YSL1SLdEdwGF/PAPDyMYdf&#10;oA2CQ51QNZyfH+WF2nXFZvkyI/C1tEzVqjkjKtIDMXyf2gyiaAZjNIOydm03BoQbYmo7oW51M7Sq&#10;Y4cejd3Rt4k7+jdxw9BWXhjephKGt62I4e28MKaLLw4t7460+xuR/XwHMp5tw5MbW/J2bv/9+RPI&#10;uS04zX9uhRsPzJbvD5Tgxo2r//C55AVQFi6ht5dCFp+U1QVkRbGMtFu4eHal0pY+alAdjOhXEyP7&#10;RmFUvyiMGxSNCcPrY9yw+nyuLob3q4uBvWqiS7tgtGhcCS1I/FbNfNGymQ8LWj80bcIilD66Qayo&#10;qwsthSsaMBjq13VBfWaCmJoCkkyWE6UViqjugBoMiAhaourVGSxhzBI1GDgRXgwYL1olDwSFCdyV&#10;zBDbRLJBICJrsw6o4a4EjYe3Ody8TOBe0RTeftYIDHJE1eruiIxmTVHbFxE1KyGM7yOrwlWvzoI5&#10;nM9F8P1qEgyAKNYNNaNdEB3lgOhwW8TWsEULBm5HZrEejT0xuK0vhrTzxbAOPpjSNxRntg5GLkmf&#10;+WQH0p5uR+rz7Uh+sR2Jr3bi/Nmtfy0LbCk47f83N0mB9INnvz8wBw7szy9sV/+nIS+XPj5fmTMu&#10;V6Yty32B5OQr2L1zAqZNbopxw+uQ3CrSj+wThdEDokn4GEwd3RjTxjTFxCENMaJPHYwdEIuh3Wui&#10;G4vYTo29v6ILC9oeLUPRlQXlMD4/fmAsxg+IwcTBsRgjF6S618DAjqHoz6Dp1z6Yr/VHO6pri1hn&#10;NKnjhJgIO1QPNkN4kBXCaWeq0dZUDXFSlisPqUqbQ0UPoqWJqks7wwCIYjaozOcCmS3cK5nBwUVf&#10;gbOHMbx8rZhRmGVI9Jq1/RFdJ4B2yAP+/rbw92V24HNhzBiSDaQOqVpDAs4ZEbRj0dzLmpX1w+3R&#10;ggHaheQf2NYPQzv4YnLfagrxM59sRebjbUh7TOLLECyF+Lvw/vU+fPx4DImJl3HgwO7fBYGc+/9T&#10;NojVvzt/tPTq++ZAnDh5PD9HissfEfXvQtFWmt8eLyxcleJVlJ4ApOlSbsv0zx/x/s0VbFgzAjMn&#10;tcGkkfUxYWg0VT4Cw3uFY0TPGiR4HUwe1hDTRzbF7NEtMIP7KYMbYOrghpg1vBlJEINx3WthcKsQ&#10;DGtbDRN61sHMIc2wfGJnbJ7XHzsWDcGe5cOwb2Uh5P4A7F7WD7uX98W2JT2wcnprLBzXCPNG1MPE&#10;PuEY3M4ffZtWQoe67mgS6YzIyrYI8bVGsK8tfD1MUYWEDqMdioyuSO/vjRp1qOhU9eBqrvAhqR1c&#10;DWHtoAtrez0GgSE8KlnB25+1QJALbRAzSJgnbZE9fAMYAJVpu0Id+b8MqKoOtE72rEFoyyIkCJwY&#10;BE6oxazUoLYzmtdxRJdGrpgxKBKXdo/Cuxsr8OHWGiQ/2oyUp1vx+cUOfHqxEx9f7cPnxNNA9h0e&#10;76fIyX2N4ycO/ygAngonVOz4X7jR41nxR34dIFqICxfP/YPszLeEL4SK9DINqxA9QwVZz4IW50te&#10;Ap4/Po21K4T0bendYzFucDRVOQIjeodjeI8aGN6dt3tGYtyAepg1qjkWTGiL+eNaY+7olpg3uhWW&#10;TOiAVZO7YM2Urlg6th0WjmyNTbP64NDK0biwfSYenFiFZ+c3Iv7iJgUv4jbi5eUN3K9V5lAXPL24&#10;HLeOz1GGaMftnoDzW0fh6MqB2DytA+YMorXqVAO9m1VBhxg/NGMRHFud/j3IDiGVrWldSH769yha&#10;nmoRHqwhPKnenvANdICzlxmsnfVgbKUOcxtN2DsbMCNYIiDImRmgIhXeE5Wo+k4MEldPY/6PNQPA&#10;geS3V1BFaTmyQyj31avZo3aEAxrXdkSbWEcM7RyA7Ys74eGZ2Xh5dRne31mDD/fXI/n5NmXin4SX&#10;e4oQ/wmP+Rvk5L0nPuLCxVM/CoB44UgBXf53bPxhe7//odeuXf6n+PdvQbJ/bbWR/jWyOFUKSf+e&#10;pI/H62cnsWbpIMye1FqxMeOHqEg/lmo/tk8kRvcS1OTtaEwaGIPpwxph1oimWDi+DVZN7061HoZj&#10;G0nUXbNxcc9cXNo7DzeOLsXtEyvxLG4LEu8fRPbLs8iWlfNfnkFm/GlkxJ9UFu1NfXIIKY8P4POT&#10;A0h8uBcJ93bi3c1NeHllDZ6eX4p7R2fh1sFpuLZnMi5un4g9i/pj3tBGGN6+Gno0rYzGUa4IDzRH&#10;WLA1fTqLU2m9oZevWcsHUbX8WPhWRLAsOElVt3Yi+a3Lw4gBIHtrR114+ljRHrmR3K7wlYULPIyU&#10;eefdvIyVFiIJAMkCQSEOtFh2qFrVlvWHPepFOaJxHXu0jrFD92YuPCY1cWLLYDyJW4CEB+vx6dkW&#10;JLDQ/RC/E2mfTuEL7uJL/jOeByH+O+IDcvMTiERcvXbxRwGwr4A2/7kbf8ik73/YSVqaH5P0n4N8&#10;pa0+ldYmBblIRE7OB3yhp3/14AB2rRuFhZPb07o0oZWpqxB+TJ8aGE/Sj+kVoRBfSD+Raj+Har9+&#10;Ti/sWzMSp3dOxc3jy/D40kY8vboV8Td34s2dfUh8chzpr84j630csj9eQe6na8hLvkHcQl7SLWR+&#10;uIKM95eQ8eEicUFBJiGL5ae+Po3k+GNIeLwPb+9uw+tbG/Dk0jI8Or9QmYv62v6pOLF+GFZNaoVp&#10;A+vRa4egaZQTIoMtEFXNjgWpG2ozG0QL8Wt6o3qUN0IiPREQ5oKQml5w9bGAgUU5GFiWgw2tj5Uj&#10;awB3E3gH2MOHwSGFsIu7MQPAGP5VbFlQuzMruKIy64YqwQyCYBuEhlgjIswGdaNs0SDaGs3q2qBD&#10;YweM7RuE9fNa49rxKXgraw/L5FIk/6M763H25ELcv7+f5+ClivgQvEE2PiA7l+cDyThx4uiPAmBy&#10;AY3+czZ+6Sbf/xBpkvyc+k8uWr+DivRpLGBVvShBP5+T+wbx94/h0KaJWDapMybTSozvXQuT+tUh&#10;oepixpAYzBwaSzTAPHr5JRPaYOO8Xji4fjQuHpiDu+dX4+Ut+tjnx0nwCyT3VdWK4Ek3VCuFyz7l&#10;FnI+30bu5zvITb37FUi9T9wj5LaANiD1tmrP/8nme2UkXMDnN6dYJB5B4tO9JNIWBsImPDq7ENcP&#10;TsHx9UOxdXYXzB9O9e8chrYxHqhTzRa1WYTGkPgx0X6oTUTU8kXVmhXhH+4K98o2qEQCe1eV1bB0&#10;oW2qBktZtl38v6sJKvrZKUsRy4q4bp6mtDy2imUKCXNTWoukmPZnjVHJ1xiVA01RPcwCtSOt6Plt&#10;0LKBPYt4ewzo6I75E+rg9N7huBc3D8/vrUV+Oo9P5nVky1zn+S9YWb1Cdh6VH695HhgAubJYYAp4&#10;4PA55Rl2797+DWcEwqUCWv2xN37Zg99/+Zcvn/3D2uD/Pqj8vhCfrKLKf0JG5htk5bzGo8fnsG3N&#10;ZCwY3Q5T+zXCjIGNMb0/C9f+9TFzUAPMkoJ1cH0sGNWMhWlPnNw6FteOzsNDevK39/Yg6flRZL4/&#10;S6JfQf5nqnnaTeSRvPnpJG8GCS77dJI7/QHyMgomtM98ivwMpvv0pwWg5814XIBHyPvM16bwf5kZ&#10;MhOvIp1ZIPXtaaS9OYG0V0eQ/vIgkh5sVyyQ2J9L28Ziz8JeWDK2ObNTbXRpEoAGtDsNa1VE/dp+&#10;qBvtj5p1aHdq+6AK1d6dCu5J1a7EYtiZnt6CXt/IugLMbLVhbqcDO2dDuFe0pPI7UO0dWRzbKAgK&#10;dWXd4IXAEGcGhhTHFgiobIZq1axQM8IKdWtao1EdS9oeM7Srb4Zuze0wd2wtnNg1FM/vrGSwn0F+&#10;9k3kZJL4ec+RxUybjZc8JwSJL71cc3NZb0lv17zXyMq8iZMnln8zr0sBflu88I+2bd68OeL7L3zm&#10;7Ol/ka2RK7H08UVacJRWHD4mK6VJr8qctGd4dvcodq2ZgKUsROePbIlJfephSt9YzBjQCFP7xGJa&#10;f6r9oFgsG9MSh5YPwa39C/DywibFq39+cQJZH87RslwhUa8znm7yxFLZZR77NCq5QnRZMkNWnSTR&#10;v8ETBXmZJH8BJBAKAQZANjNBZvJtZCbdRAYtUnrCJX4e7RADIDX+CGuCA/h0bweL4lW4dXgWLu4Y&#10;j8OrB7OQ7qxkqO7NfdEw0gGxUS6IrVuJil8J1Wv70+b4wCfMFRVDneESYMMgsIdroA2MHGTt8DIw&#10;sqsAE9sKsHcj+X1J/iAH+DI7ePhawcuPxa5cTKPqVxLi+5ojMMAaIUG2qB5qj5phcrHLCY1oudo3&#10;8EL7hu5o18ARE4fQ9+8Zi6RXB3k8biI1+SrV/RmtzSuS/y2zL89HNjNwdiID4xNB+5n9HCnvT+Po&#10;3lFYuaAJ9u9Z/jv7w+L3jzU1AL/Uhu+/5MtXz//FKv8t6SUQVMXsRyrKa8Q/PIatK0Zh/vj2VPuW&#10;mD2sIaaS6NMHSEesephIuzObSr9uWkec3DAKD08uRdLdvciJP6Osr4vEOOTzBOankPQK8enbqe55&#10;mbJcCVWbhM/LFIIXkp2kVvAcednxCsCTC+5lOda8zBcK8jPkPh8n+XNohVTkp+1JuoYskj/z3Vmk&#10;vjiK1GcHkPFsP1Ie7sKry6vx5OwSBsBMHJWBLDM7YMGYJujcpBIakIT1anrQ53shgupfjYVuIG2L&#10;V4gTnEhet8p2ivJ7MAAM7StAy7w0DFjwGttowM7NiOS3VsjvxSBxqWQGZw8TeHpbwI//5+NnCT9/&#10;SwQxcKpWsUM1BkCNEHvUIfkb13ZH24ae6NDEDT3aVMKYgdVxcv8kJL87jrSky8hKf0iFf01rQ6uT&#10;TauT/Rb0iiS94A3rrid4+WgXVi5qi82r29KOzsWtK8t+pP4bCmj379v4Jay/+1Jfjh0/+i8tXlWQ&#10;RUhzSXKCNkcsjiy9K6SX4X+vX5zBzg3jsHhqB8wf0xTTB4ufr405VMpZg2MxuU8tzBhUF2untcPJ&#10;TSPx8MxiJN3fidxXJ5D94hSQQNKTiPkpLFY/09qk3aKS3eMJo5XJpsrnUM2zBbQx2SR7zkvilYI8&#10;qhzobcHaIpdWKyf7lYJcAoSscqUKgme0SVT+z/eQRcuTk8KMwuySySyTQcuT/uIwPtPzpwke78a7&#10;62vw8uJS3Ds2E2e2jMCepX2wcFxzdGsWgIY13VAn0gM1qfbhUT4IDPdARRLfleR1pX8X1Rc4eJtT&#10;8WXpdjUSv4JS9LpWslLWEKoUYAd3b0u4epmyAKb/Zxbw5/94k/z+JH8gUdnPAqH0/hHVqPxRrrRZ&#10;Tmga44jWjZ3QtqkjhvULw9F9U5BMa5jFOibrs4wBeMHf/hw5WS+U359PfMmJR3baNZw7PgvLFrTA&#10;+RMj8Pb5MryLX4q3z5bi0IENv1N/4v+9ytU/Y2Paqfn9l/mfLVv83wePHnKF9ArxRe1lwe9PyMMb&#10;JCZcw6mji7F6QS8smtSSat+QNqcB5g6PxZxh9TB/RAOsnNAS66a2xb7lvXHn5Cx8vLcZqSRY1svj&#10;tKIXkPfxilLAyrpHufTz4uOVBalyaGuE9LI8G1N5Hqju9LFC9q/gd8jDW+TmM8VT8bIZDBIAoMrl&#10;ZvG5goEteZmi+k9peR6SIHeQzc/KSb6mav2h3Ul/fQxp8YeQ9nw/0p/txse7G/D6ylK8uLAQ949O&#10;w4Vto7B7cW/MGNqIyh+AOuHOiI6sSOX3QWhkJQRU94AXldyeKi6Wx5P2xZ0Et69oARMHmVexPMy4&#10;d/SQBQWdWeA6wcuX5JcMQMKrrgw7KcqvXPCSznEkvY+POYKp/LWi3NAo1gtNGrijaX0nNK/viDaN&#10;XTFiYDSO7JmBxNfn+ftkIS/VMQOzomTBfAbBl9ynSE48gx1bB2HTus548nARkj5sROK79fj4Zj0+&#10;vduEOze2/E79hYMFdPzXbPzQvt9/iffvX/9bSK9CjkL6/DzpVy9eP5nEf0+ljcfd27uxfHE/zBrf&#10;EvOo9gtGNqTSx5D0MbQ7MZg3LBarJ7XC/mV9cePQVLy/vZbk2kOFPUSlPYXs9xeRm3gN2fTd2fTf&#10;ubIOVRbtTc4jkv0xwZNI0ufmkrigihH5LNQk0yjIF7zld3zP4GRBl/+Oj79jULxh7cEA4F7JDmKH&#10;WATnsFYQ4mem3EJW0g3F66e9PcdC9wxS4o/R71P5Sfykh5vw9vpyvIpbRPIvwL0jU3B+60isndkJ&#10;fduFom64E2rT4tSl3RHLE1YnAJVZqDrSxzvRuwvpPVjIugXYw87TDEa2OjC01oKFgz5cPeUil6sS&#10;AE58zsnLTLkeULmqi9L9wZfED+A+MMieRbAlKlYyQFCQBWpHu6KRdHeu70Hye6BlQy+0of0aO7QB&#10;ThyYg09vT5L8zJY5IhoFtQ/F40vuAyQnnMKlc7Nw69psvHmxBglvSfz3m5kttiMjeT/F5ijevz74&#10;I+vTt4CW/9xt48aNS4t+8LZtW79kZNJW/JCQ/yII4XMFtDjSDSH3I76QXMmfbuHooUVYMKsHZk1o&#10;g5kjmmD20MaYNSgGs4bUw+whMVg4shE2TG+PM5tH4cn5hUi4twHp8fuQ9eY4st6epce+gMyPV5Gd&#10;fBNIK7A3PFl5VK1cKpUKRYifR/WGDF55SXITeSR1PgOBASAtF18DgeovyFeIz2Bh1sijCuZSFbPT&#10;7tLy3KHduYWMRGn7v4j0N+eQ8uIkkp8fRfKzXUh9vo22ZysS767G67j5eH5uLm7sn4DD64Zhwfi2&#10;aNMwABFVnajE3oisQ69f21chvkdl2pzKDnDxtyNsCVqeSjawcDKCmaMBLB2N4OJpzYLWA0FVvVjg&#10;2tPr0/LQ54v392OmcPI0VjrCSeEbEGQDb39DFr76CK1qjdq1XFGXNUa9Wu5o3sAPbWi9OrTyx6jB&#10;tXHswCR8+nCCJL7N40jbI6sIMnMi4zYS3hzCs8cb8OHtZiSQ8CmJO5H6ibYuaT/rnsPI/HyEx+UY&#10;0pOPYdvWvxQlvmBpAT3/ORs/4HDRD5TZCH5IxH818qj4uRRTBgArT+4/EW/x6vlZ7Ng8CbMntscE&#10;Fq6TBsViXJ+aGNcjEuO6R2B6/9pYPaU1Tm0egScXFuHD7fVU0u3K4tE5b08h8w296bs4pZlRWm3y&#10;JU2T6PkkuWJrCBSg8H4es4xC+AKrkw+SWyDqX3i7AIWvAYmPHPpeCabMR8jJuIdskiObhXQWa4tM&#10;Wi258JX29gJSX59D8otjVH9ZVXw3kh9uxvsbK+j3F+DuIar+ltHYuqA/ercNR/VgO8XnR9YLQI26&#10;gahS3RMVg53hGuAAJ9oYF38HBoET3AIdSXo9GNtrw9xJH1aEC72+X4grvJgZnLzM4VzRXLE9nr4s&#10;kCvSLnmy6PVhsUsb5ONvAW8fYwQEmCMiwgWxdbxIfhfWGY5oVNcFbRp5oV+nEEylxTx7ZA7SP12i&#10;yt8n4e+yXrrLmuYKPrw4gLfx25H8YTfSk/aR4CR8CgmfepSFMZFxjDiO7IwTyMk8hUMHt33v+w8X&#10;0PQfu/GNtxb9IBkQ8kMS/ltA4oP+HlLUplHtE5H88Q4unF6LxXN7Y9bY1koPydG9a2Fkt+oY2iEE&#10;wzsGY+aQuti5pDduHp2pLByY/GQH0l8eIOGP0+acptpfBBLF299VNVdSpfKp7kL8/DwS/IfEl/vx&#10;BJU/TxT/RyDpi0ICQApipcWH1ilTVPAeSXGbccxCN+k6slmrZL67TOWn+r8+g7RXVD/aMVloPPne&#10;enyg7Xlxdj7uHJqOU1snYcrQFqhfywvVa7gpVieiXmWE0Ot7h7jA2c/uK/E9qjiz8HWDQ0VLpX3f&#10;1EEXNm5mcPCyhHeQM3yCXRTFd/Q0hZuPFTwIIbwHM4AEgMDLxwKVfJkRWOxWqWKNqAhn1It2Q1S4&#10;LepGOKBZPTd0buaLbi39MJk11fULy5Hx6TyD+hLt42W8fLgLZ49Ox50ri+jpeQ6SeQ5SjyD9s5D+&#10;BKEivIr0J1kbnSbO4uTJnd+Tf2sBXf8xG+3NiqIfcPTokT8Q6Qlps4d4+8/4wqI2O+M57lzfg3XL&#10;hmHKqOYYM6AOhnWrgRHE0E5hGNElDMO6hmL2yPo4tmUU3tzZgBT65rSX+5H2+jDS351CVgK9PX09&#10;UuTqq+qClBRlCvFJbBXxheAFJFeKWhXySe78fAGVXbE2spc+/wQzkargpc9X8Fbx+QoUiyS2h58j&#10;lirzLvJJ/nySP1+s1qfryBXb9f4CsuU7vj7CApzq+HgrUmnRPl5dgWdnFzGQ52PZ9O5o1Zh2p4Yz&#10;qkV4UvEDEErb4xXoQJKTwPTvQnwXWhlRfVdfen0WtuYkv7WbqQKvKi7wreoGNwaKq481A8CClkds&#10;jyXcSHwPCQDWDO4kvru3OYthM8XzBwXbKD06oyOdUCfKCQ2indE81h0tYz3QuaU3VsxrjzdPtuFL&#10;Thw+vdqLPZsGYd2STnjxaC0yqPLptDbZJHdGGn9jxmlF4XMyzyhkR/Y54gKLY8FFHD3yLfmFqwW0&#10;/Z9tfLOZRd9Yxrn+kHz/JrAiJPFJesXiJJP4H3nwHuDEoSWYNr41xg6Jxcg+tZRelgPahGJg26oY&#10;37cOxvatifnjmuHaMRZdT+WK7D58poKmv6OyfLqA3JRrJPxN5IjXJvGVq7BCSBI+nz4+P09Un/t8&#10;8fAkd2ExW1jQSgFLUqsgt9/zsQ9EAvGR3zdRQR7rEfCxHAZFrpIBJKAkwB4RtAPpN5Ep7eCfLjPz&#10;XEeeLOyccAE5b6Sz2358urcFibfWIplF+YfLy/DgyGxc2TsNK2f2QIdmldEo1heR0T6IIvGr1STx&#10;xeZUsoarH0lPsjt4WSlwqkS/78MswMes3c1g6WoCK4X8rgwOOzhS9Z1pf5y5d6LtkYLX0cOYMOJt&#10;EwaDuXJ1t5I0d1a2pt+3R/UwR0TVcKTtcUYsC9/GMR5o1dAd/Tv74+DWwRSVo3h8YzGWzmmKQzsH&#10;I+X9HmTR2mSmniTpTyMr6zyyM88ppM/JOE8bqCI7si4RcczAV1gXXcPBAzu+V/6ZBfT9722MntFF&#10;33DPnt1ffkS+fydUxJfxs9KEmYjc7Bd48uAoVi0ZjNFDGmB4v2gM7RGFwV1qoE+bqujfjlancwQR&#10;hhXTOuLRxdX0yoeQHH9QWR8/hykYKSSZLGZN0uXQa0sXhHx6b4X4tDJfFV8K2QLrkk8VzyfJFZD0&#10;X5FLkPiqPcmvQAJArjFIADAQlP+RrMAgypPrAJJdWODye2R+PIvkl0fw8s5W3Dm3HFcOz8Hp7RNw&#10;YuMoHFo9EPuX9cSB5d1xfFVvXNg0DAeW9MHGGV0xaUB9NKvrSbJ5o249f9SOrYzwmpVQicWtq48N&#10;3Kn0tu7mLGqNFVg6G8PKxURRenPuzZyNYMMM4MZs4MTX29PnCxwV0Ap5mPwGd2O40vJU9LOGd4CN&#10;0t4vvTtDiDCSPyxMgsAedWu7o1UTbxbeLhjRpyoObx+MfVt6YffG7nhxfwVt3TEW9bQ2n0+zkD1P&#10;sl+gzTnHeofk5+3czELSXyZUpM/LusHseBN7dm8rSnxR/tEFNP6vbevWrQsq+kZ/+ctfvvzPBor8&#10;cyDEh/S+zE+iy/+A168uY9eOmRg1rAkGsIgd2L0GC6sw9GlXVRkV1adtBAZ3isTgDmFYNqUznl7e&#10;QM/Mg/3+NPKo9Hkpl2gvriIv/brS9Jabqbo6qxBfPL40w4nHpy35zacXIb1CcpJYLAuLXKXFJpeB&#10;UhTS5CkouJ+X8ZQF9D1kJFzH5zcX8PbBfty/uAZ3zyzG9UMzcXH3BFzcMQ6Xto9DHPe3jszCozOL&#10;8PLKCha2q5DA+iTp1mrG52a8u7wGD08vw+4VIzGoW200i/VHDElfJ7YKarDQ9Q1ypDqLclvD2tWU&#10;Ra2hAhX5ZT1tE+jbaEPXWguWVH4Hb2s4+tjCga93qGgBWw9TpfnTkUQX3+/gbgInN5LfhcrP2560&#10;Qz4kf2CQA4Kkb3+oPapWd0R4pLMy5jiaRW/r+l7o0rwSRvUPw9KZTXDm4EgkvdqGjI8Hlf49eenM&#10;aKlUeJIdJHuOQnghOwUpm+dGITzPTybFKeMG9yJQNyAcLcpZ4XABnf/+jRHzoeib/Os7mv0Y33RL&#10;UNrtBWJ1PiE15SniLu7EwnkDMLBvXfTtHoX+VPvutDddWgSjS8sQdG1ONKuCjg19MHtEc7y4vglf&#10;ki4wbi7gy+c4+unLyCfp87Okye02vmSR+HLBinYnn0WnyucTspdWnqyCgJDWHlCtRbFlD97Pe6rY&#10;FoDFah5fJ/vM28hJk4KZJ+7TFfr1S8h5dUbpHvHs3Gqc3zYR57aMweWdE3H74HQ8OD4L8ecX4cO1&#10;Vfh0m7XIva1If7YLGfG7kBm/A1nPefvJTmQ92YU0Pvc2bjXuHpuLPasGo2+nYDSs54KYBjJ7Q5BC&#10;/AB6dldvW1oUK9i5WsDC0YQFrZGyWo8JYSZ75T4DwcVctXYVrZA96wI7D77eyUjJFI60PY4MIFs3&#10;Y76PESzstWHrrKcqeL1MUZHP+fjZws/fFsGhVP1wR0TQ88fUdkHjOo5oEeuI7u0rYcbEGBzdOwzv&#10;X2xB2sf9yE07SaE5z2N+kUrPWiY9jseMtRZJXohckj6XSp9LwiNLxOkWM8JtxD899007v3C4gM5/&#10;38Z/WFf0DeIuX/zD+Ppvia+C9MnJSH+NO7ePY/6cQRjUvz76966DPj1qok+3mujcuir9bjA6kfQd&#10;SfpOTSujbaw3Zo1qiTe3tiHvw0kkP9mNhIc78OHRHrx/vA/xfPxB3FpFeR9cXKf0u39zdw8+PNzP&#10;1x3AeyLx6RGkvmHxlSQBQ/+ddpOBcIcBckchuCBXiM4gQu5dIIe3qUzZn+KQzv9LfnqIHn03np9b&#10;gScnFuLxsfl4xv2LU0vw4dJKfLy2Dok31tPDs3C9sxEp97fj84MdSON3zXi+FxnP9uLT3a34eHMz&#10;Pt3YgoSrm/Ho+FJc3TcLO5cPRu8OwWhUzw11qfrRMZVRo5YPgsK8WIzawd7NEjbOLGYdSHQ7Yxjb&#10;G8PIzqgABjCw0VNgZGvAgGBWUNr5DWFsp6fYIWcGj3h/K1dDEt8Ybix0nen1pZlTuja7MStU8rZB&#10;QGVHBNL6hITaokaEA2rXckCjOvYkvy2a17dF/+7+Sv+c+/T6qUWIn0sPj8wrVHSquxD8G9KriK+Q&#10;nuKUy+ObI8c58y4uXfh2eKNwuYDWf3uTGbGK/uPevXv+UL5eRfaC3pgK0vHly2ckfLiP3TsWYsyo&#10;dujbqy56dY9Ez64RyjR6LRsHommsD5qz0GvRwA+t6vujAx+bN7494g7Oxq0Tc3Ht0HRc3DUeR9YN&#10;wa4lvbF7cV965wE4uIw+emk/HFzeD4dXDsCxtYNwcsMQnFg/GJd3j8eDU3Px+voaJD3aicyXh4EP&#10;p5AvdoknLD+Tys6TJooEnqBs1gwZJL30t/8cfwzJj/bjIwPs49X1+Hh5NbEKHy6uwNvzS4lleE/y&#10;v41bhffXSP672/Cct68fmYPD60Zgy7xeWDm5PVZMaI95w5phYve6mNwjFpN7NcLkvs0wpncTtJWJ&#10;q+r5oV79ygrxI6J9EVLDGx4sYG2cTanSRjCxJZltVYQ3sDGAvrU+oQddSx1CG/pWujAk2U0cDRTi&#10;m9jrMUPoK/WAPTOBhZMhLHnfXYYwkvSOrga0PkbKIBcv2qSAyg6orBDfHuG0OpERtqgdZcNMZI8m&#10;Mbbo0MIVY4dH4sjekXj9dBMykunz01nUpjMTUumzCdnnKKTn8cy5pUIujymFRAGPrYr4KvLv3bPj&#10;K38FwukCev/1jRGSUfSfEj+9/zdYHNWQwR8/J2RXjaoSSFGb+jkeN68fxOpV4zB0SFP07FkTPbpG&#10;oj2L2dbNg9CsUSAax/qhQR1v1ImkAka4oXOLqlg6rTuuHJqn9HOXTl8qK8GUS2VNu0fc3obUW5vw&#10;+eY6fIhbQiWegydHp+HhoUm4f2AC7uwbi7v7x1Gpp+LZqdl4c2kx32Mtsl4fQm7iGRbK54A0pmnW&#10;CpKKsz7fQlpCHJJfnEAK1T710V4k3d6KpGtrkXhhKd6fXYhXJ+bj1cn5eHliHt6eW4rnJxfgwrbx&#10;2DKnB1ZOaY8lE9tgwbg2mE6bNmVIEwzuHImuTWU8rj8aVHNFnSpOiAhwRDUiqnpFxMQEoVa9AETV&#10;8UN4VCUEhLpRne3ozS1hZkfSk+wGVvowsFaRXs9K7+tedVtXgYENA8BGh4qvq+rewDpA1N+UgSB9&#10;+m1dDJlFjGBPu2PnpMe9IVxYI1TytVb698ikV6Fhdqhe3RZRkbaoG22HJg2d0LKpM3p08sHC2c1x&#10;I24hEt7sR0qitN2zsE+/hvTUq8ikj5e++tlUeNlnUeGzCVH63Ky7xL2C/V0Gyj28e3vle8uTUUDv&#10;H2980eCi/3D+/Nl/k8X5a8QXwqeR7Gm8nUJ8onf+iNdvruLIoaVYuWIERo5shj59otG1aw20bxeG&#10;5s2D0bxxEJo0oPrV9afaeCIqzIX2Jxw7V49Fwv09yHx+ADm0DXi+B9mPdyKDdiLjPi3FnW0k/1a8&#10;v7ACjw/PwP19U3CHheadPeNxn7i5fSRu7x6NB4cm4unxaXhzYT4Sr69EVjzfK+EUchJYqKVQ+XlC&#10;IN2X5cLUZwbAh0tIl67Gj/cg+e4mEnwh4o/OxON9k/Fwz0Tup+DJgWm4snEkdkzvgIVDYjFjYF2M&#10;7xOF4V3D0aNFADo38UWnJn4sFCshpgaLxqr2qFvVCTVDnBDqb4eQIAZApDdq1Q1AcJiMrXVRja0V&#10;r+5qBltXc1g4GCuKL8QXkuta6kLHQkchfuFtFflVAWBgra0QXvb6Vlp8jORnEIjiW9rrwMZRV5nR&#10;wYGeXwa2O7BYlgEuyhw/MtNbOAvdGnaoEUnLU9cZDRu4UpSc0K2jD6ZNiMXJwxPx/vV+ZHy+RNLf&#10;IITod5FBZJHcgswMwX1a2/tIT+NekP6Ajz1gluCeSEt7gDNnDn3fxPnXVxH9Xu1TPn8sQrp/Jf6G&#10;4itNlzItiHRES0R65gs8fHQKZ8+sxsqVw9C/fx107BiCVi2roGWLIDQl6RvKtHxUvTrRPoio7o6o&#10;cDe0ZPpfNqMXXt0guZ/sRSYJn3RnA95eXYFHVNlja4Zg3eS2WDSsAZaNaIq1Y9tgM23FqpFNsWxo&#10;fawZ1QgbxjfF/nmdcGRxd5xY2RuXGQhPTlP5r69CWvxBFsz0/iyMpQDOy3hCsAjmCULSVaS9OIIP&#10;t9bjxcWFeHhwGm7vGIfrJPrDHRNwf8d4nKe12jGpNRYOiMb8QfWwfFwLnNsxEbtoveRCnCyYP7pf&#10;XYweEMO6xR8x4Q6ICXNEc2a1esxotSLcERnpibAa7kqfGulYJldbHanCdq6mhIr4ovj6lirSFyW7&#10;7LXNtRWI5RHoKdangPQFMLTUgikzgQUDwMZRD84epvT5/AwnA9izLpAWH5nrx6+yFapUs0FQNWtU&#10;I/FryqRasc5o1NABrZq7oF/PKti2cQBePt/NDH4ROdl3kJP7CNk5j5CjNBDIFXHpBCgjuFTdvKWT&#10;n3T2y5MJwZTmZFUrG4iklCffLBb9V1V/w4YNQ4q+8N+n9irQIHP/G74Ws3If0tc+kQfgHVJSHuDh&#10;w6O4fGUTFi7sT9JXQ6tWVdCUatisKS1Ow8qIjQ1E3bqByoRKYTVIhjBXBAdYonm9StixfBje3dpC&#10;wq/GpR1jsWxcY0zpE0nUxNRedTBvUBPMG9AUU7vGYG7fJlg6rDWmdovGpM41MKt3LczrV4eP1cfm&#10;KW1xdGkfXNg8Ag9PLULq8yP4knKdxJfWIBI++znysp4rt3OTruPzs8N4d3MDXl9aisdHpuHe3om4&#10;xc9/cmgGHuydij0zO2JB/2isHNkIO2Z1QdzOiXgZtwaPTy/FCpl7nzXM9H716O1roXcDX7SPcEb3&#10;Oj7oVtcPLSI8WLxXRqvGwfTUbgioYgNPHzM4KRecTODgZq54fFN6fEXtLQygY65PkPCEvqUBdM11&#10;oW1G4ptp8TZhoaUQX9dCU7E8AiG+sS2tjzXJT/U3t9Wm8rP4pdWxdNCGlb22ovzSp9+3sg1CwpxI&#10;fmaj6lT9mo6oG+OE+rQ7TRo7oksnXyxe2AlxFxYjTWokaQGTzoB4xvMfz/P+mudfLgTKCjTS5Vym&#10;fZQLgAK5XQB5PE+GMibh/PlvpzERjhfQ/beNT2QWfdG/T+1VoEwW3P5W/ZVBJqDq84fJ1H8pKffw&#10;PP4kDh1egDFjWqFTp3C0bk2lbxJAVGY6DUA9Fni16HEjpG96mAeq0guHBtko9mDO6Da4fngeru2f&#10;hu1zu2Byz2oY3NoPw9oGYeW49ji3cSoOLhqNCR1qY3zHaGyc1IMZoC3Gtq+OqSTd1uldsWlKB2yZ&#10;1gmHlvXH+c1j8IDkTH56BHlU9nymZGVklkL8Zwrxc5JuIJU+/9ODXfh4exMSrq1jgbuGLmgzUu9s&#10;xdNTC3Fp2zhc3DIWV3exnjgyl48txtU9U3B20zhc2joRp9eOwvEVw7F/fn9mos7YNKYztk3ogfVj&#10;umH56C4Y17Mxmtf2RXiQvdJv3svbnGpspCI+Vd+axJfWHBXJhfSGJLkBQZvD+9qm2tAh8QW6Fiq1&#10;F+iYV+Bek3sNaJqU42s1YGSlycyhTdukA1M7BgAJb0HiWzrqwN5FX5m5Qa7qBgQ5MgCs4R9sgZBw&#10;Kxbbtoiua4OY+jZo1cYN48bG4MDeCfj44RRJf49FqzQBUyyk+4dyQVAu+qXwMdpd4YACmda9EKrH&#10;lKkhiZSUD9+oPpFZQHfVxgfqFn3BiRPH/u3Nl3+T+Eqf+yQWOK+QnHwX8S9OYd++2fT3zdGhg0rx&#10;xeY0auhHpa/EtFpJmTcyPKIigljcBQU7IijQEtWDrTFjREvcObEYt47MVog/tlMVDGsXgA3TO+Px&#10;qVVg1Yqb+xaSTG0ws299zBnYCHOJ6X3qYd7gRti/ZDAzxVQcIxHPbhmPJ2dWIvHePmS/lWsDN5Ff&#10;0M8nl+TPpdWR8bnZn64j/fVpZLw8jEy5Yhx/CBn0/Onx0vfmGHJeHkfqk/34/Ggfku/vxpsrG/D8&#10;/Go8O7dSwWN+33uH5uDmnhm4zCA4s3oUji4Zjl3T+9CKdcCMPk0xuG2UMvlUVV8LBrmd8pu9fa1I&#10;QjM4uplR8U1YnBpS7WlzSHQFJL6i/ma60DQmuUl6xQYVEF/brAJRXiG97AW6FhIIFZg5mAkIGcQu&#10;Y3hNC2DNAJCWHpnXU3pyejPT+lWxQDAtT42adhQkW9SLtUWTZk4YPiwae1njPLi3HZ+TLvMcP6W4&#10;SdcQueotXTyE9Dz3ueSBQDolfkP+b4kvEC4X5TZRt4D2irf/po/9gwd3/+0Xq/4m8eUxprTMjBf4&#10;lHQHz5+fxPr1Y9C3b120bRuCli0rozGtTmx9Hx5YLxZTHqguU3LX8CIBXFA5yAFVg+1RI8QOAzpH&#10;Im7/XNw7vgC7F/XCjAG1MLJjFczoXxs75vWmxZiJW4fm4+TGMdg8qzv2LhmI01smIG7PLFw7MA+P&#10;z69D/JXNeHGNRfCdvUh6cBgpT48j+7207cvsC/f5Ux6zuKXHF5vD+5mJ1/BZeli+PkkcQ9qbU0h9&#10;w/tvzzIgVMiUsQBvztIyMQiYPZLkusGDfXz//bQ8G/CYAXb76AJc3jMT57cxE2yejLMbp+AGg/Tp&#10;qU04tm46RnSph5a1ffg7HVEt1BFVpC++DCyhx7cVq0Pi61uR6AXk11HUXg9aJHwFkwrcayleX4fE&#10;16HV0TTVQAVTdaKcAk0zdWiZMwAIXQsNvlcFFrwatEHMArYaMOHewkET9m60O95m8AqwhjcV3y/Y&#10;ioWuHarT7tSs64B6DRxJfBf06BWK5cv74NrV9Uj4cJakZ20kV8hzpVsHa7pcKr2MucjNIbL5WCHx&#10;Bb9lgaLEf/Dg9vctPL/13eedb1YZ+ZxKn/SVeP8e/JD4is8Xted9Ej8jPR6fPt3G02fHsWbVCBa2&#10;MWjfvipakPgNG/oqxK9Z27OA+F4K8YOp+JWrOCKEFiCyqgMGdq6JWydW4OO9nXh5eTUenV6E8yw0&#10;dy/pg+3zejIL9MKO+X1xZO1IxO2dgRu0VDePLcZDIfz17Xh//yBS4kncl+eQ/kaGCcoA8cvKBFL5&#10;6Q9ZzMqVXbE6MhidvlXWnPp0BakktpA9XYYVyoDy9+eRKtOKcJ9GpL87r5qz55PM2XMdYLDkfriK&#10;bL532iv5rPPI/HAJ2YlXkCOv+0h8uIK8N5fx5f11PDy9GVP7tkBzFriNmO1qUPHDgp0RGOgAN08L&#10;ktEcZvaGMLAm4S0KFL8A2qY60DLRIjR5W4vKrgktkl7TpDwqGJP0xmUViNXRYiBompWDtgXJT+Lr&#10;WpUn+cvDkMRXZnCwrwAX1he+DDxfHnOF/EHWqBJmhzASP6KOA2rHOqJBUxfaHW+MHNUQhw7Nxlse&#10;F+Q95DmPJ/FlCnchPon9O+IXJf/vif/5c8L3Re7bQtJXKvrE/v37/hBXaf+a4ucp3RPkB35CVuZL&#10;JCXdVSn+mlEYNKgBOtLjN24qnt4NUbXdEBHlRuJ70u5Q/aW4lTkjq7oiiL43nKrfp10N3DuzBvk8&#10;0FnPSOL7O5Si8+2N9cp0fi/j1uLF5fV4dW0T3tzaiXd39uDjg4NIYrAJ4dNI9qyEq8j6eB1Zn24h&#10;swDZKbeRJ/6+sEsDAd7PSb3N116jupPgb88h4x0hA8qpcBnvuRfSc5/2/qIyyZQM1FCyRmEQMXN8&#10;yWH6lxFbuWIF+L7y/jIGWHqRMgN++XQHb68fwvJxPdCxbgAa0+LVj6qEKJkgys8OnpWslZYdC0dj&#10;5cqsHlVfj+TXMdNTSC9WR4ivaVxBgYaROlGuAGWhblAa5fRLobyhmqL6OlYaCun1rDUJKr5Ceg0Y&#10;2JRnAV0Btq56cKpkAncZpsjj7hfigKBwR4TXckZkHWfUru+C2EZuaNzMA336R2Lj5tF48uwA0jJu&#10;gl6TIidWJ4lkp535m8SX2+RKEeILhNNFOS6cF38/suiD165f+cN0T1CRvijxs38jfl4ycrPfMKIf&#10;IP7pSWxYMxpDBzZA1841eABJ/HruqBHtivCargiLcGUwVEPXLvVRp3YgQkNcqPg88FSg3u1rUL3X&#10;I5+qm03Pnfv2KL03A+DJXqQ83o/kR7QYxMeHh/DhwQEkPDqC1FdnSNiLJPwVxa/LWNwsQTJJnXwH&#10;WSl3kC2zpxV2ZS4AMu4j9/NdZFG9hfii6pkkesa7M9wLSH4GgjyexveXoYd5rAmULtFfpyqRyZhk&#10;JjICr5GdJ7dlxoaXDCraqWS+9tM9JNw5hm1zB6Nvs6poXcsHTan6sQyAqpUd4eVlRd/NAtfRjKpv&#10;RF+uDwNpzqS6axnS4tDmaBpT4YkKRuW/Er+8YVkF6gZqJH5p3i6jqL6i9vT5XxXfhp6f/t7YThMW&#10;znqwctWHlZs+7L2M4UKv7+lvA98QewTVcET1aAdE13dGvUYuiGlM1Wd9NWV6e1yIW4Okz3E859Lf&#10;qcDjyzJNisf/a8QXbvye+NeuxX3v80cK8b9ZJvPfNVPC91A1XfKHFKKgOZOyyQMhF7FUE0VlpDzC&#10;qyensHnVGAwb0ABdOlVH0+YBqBVDe1Obyh5BWyNzvDcKQhcSv1XzSETWoOpXsUN4FRv0bV8dDy9t&#10;QP7Hs3y7Y0DCSeXCEz5dUubQyRfllqGHJLVcfMpLvUP1pQpLhzVRc4FYGEXNZazsXRKWkKJWXiOd&#10;15SOayQlVTkvjYEhxP9wkVBZm3SSXlF8RfUZCO8v8LHLyGEwiTVSiC9WKZskUHp3qgapyxw10rKl&#10;LGwh89WkPkVu0n3anhv4dP8QDq0cieG0fu1Y57So5Yn6NSgClR3gW4lFLgtcOycTWNDumNjowsiK&#10;BSyLVS1jIXP5r/hN6cXi0N8TRYNAw6gMtGl7dMzVlSJXoM8MIF7fgAFg7KAFUycdWJD8Np7GcPax&#10;VLpG+1d1JPEdEBxljfDaNohu4IQGzfk92/qj3+C62LV/Oj5+voCcvEfK75NxC3m5BXYnh6QX/I74&#10;KnxP/MeP730/SH2JWJ09RR989W+YCOpHKEr8olaHMkri8wd+Jf4TvHhyGptWj8WwgQ3RuWN1NGsZ&#10;yPTpRf9Iq1PHA9ExPqhXPxDNmtdAw/qhCK/qoticWmEO6NuhOm6dXqEM7Mj9cBr5SWIxriI3jWpL&#10;hVYuOil98bkXEhf2yhTfrvTOLHieEIIijeRmFlKsibxG6bEpQxKZsvkestBydsoNZHyMQ1rCRSQz&#10;0yTJXJlEytsziu9PZVErNigrkb5dViqXi2CZDAD+rwKZ5UGCSrFQtDv8DjnSWsQMkfkhDhksnD/c&#10;2YHTm0ZhDknUpb4HWkQ7oyEVNoIFfWV/axa55nBwMYGlA4lvp6dcjZXWmgq0MtrG5aFjoqHsNQ1J&#10;eAP6ee6/h4Z+Gajrlua+NLNEOaWFR99K8yu0zRkQlgwIFrkmjtqwZJFrV9EUbtJvn8c/INwegeFW&#10;CIm0Qo069oht6onWHaqgS89wzJjbBbfvbUX+Fx4zZjeqkUL8vByxO+SFMrHA70n/I+K/evX0+wJ3&#10;jyj+laIPfkx894chvorwRYkvg8m5l5QmfXV4MGRV8dfPz2H3tukYP6YNeveshTZtQ+gZvVGnfiWE&#10;R7miepQ7WrSuweKpJmrV9EVosBOiwl1Qt7ozujQLwqUD85GXeAl5KZeVbslIY0GZcZcfRbXJieeB&#10;j0euMo0IoUwcJaQvgLTRS3CQ8PmphWAgyAxpMtg87xUPvuA1v+8LEvYJcpgVMhOvU9XjkEKSf3p5&#10;Ckkka+obmUZEhQwim8UrWLjKjMv5EgCCVBbNhZAMRLKDGUkuiskV4RxmjKyXJ/Dx9nac2zQa8wbW&#10;RY8GHmhd0wmNqjugJokfHGhLu2MJR+l27GACM+mRKR3TzLShSWujTeiQ9EJ8LRJciF9BXwVNCQID&#10;Ep97IX1ZrRIor1eatqhcQRu/FoNIS+naIH16DGy1FesjMLIn+V2N4OJnA+8QRxLfAYHVbRAUyXqL&#10;RW50A1fENPFAx+5hGDelJXbsnoCEjxeU46fMtZmTyGMos2gUEp97hezSovPj5kzBx4+vv1f8K6L4&#10;b4o+mJ7BqPqOhP8+/J74Chjpqj47/K6575H08RaOHVqMSePbo2f3mkrLTpOmAYhp6IsaJH5UtBea&#10;NK+G5q2jEC1jT6s6I7qmF+pFeSCGRdb6OX2R9vwEbQ7VnhYnN5nePZWenZYmh8qaKwEgTZJfC1Xu&#10;5bZMjyGFJ9U2n2TOp8XJo8fPKyS+zJcD1fBDsSbiz/PTqfzJVOcPN5D5Jg6pL0l4IuM1rRZ9f44Q&#10;XpozX7LYjlchm8/n8rFcPpfLTJDL1yl7mdpQZmwWsC4Agyj7+VG6rj14f3E1rmwag/Wjm2EYa56u&#10;td3ROsIZsaEOqB5gBz9PK7i5WMDenl7fzhRm1kYwkItWhlR6Q3VokdyFqKBXBuV1qOy6ar97rKxm&#10;CZTTKQUN2h5p+dExZ4FrqYLSt8dOh9BWAsDYQQ/mzoawdjMh+a1RiUEYEG6LyjVsEUzyV6/tSIvq&#10;gsYtvdF/SB2sXDMYj1hnKVO0KBew5CqtLMcqE80WNl8WtuH/deKnp3/6vmXnjSj+1wcEvyffvxMq&#10;0pNFSisPmcMfIjMq8Dn5oXlJyqomudnPcP/2HixfMhgD+sWiQ8dqaEbiy5qvsrBZFP1tTIPKaNKi&#10;OqLrBCpzwYeEOiGcqlObXnPKoKZ4c3M38mWAOX129kcWrgyAzOTLLFRZvBZODqt4+3v8OgWg35fZ&#10;1USRZSC4NDnmJfK2KLAEBDODXIDJZcaQQely9TY/nZbo000S9RJyhODxx5H94ijw+ijyXx9H/kve&#10;jj8CPD+E3KcHkfFwD9Lu70LGo31MNgeQ+WQ/Mp/tQ+bzfch6tl9piZJOdlnxB5Ajs7892IF06b9/&#10;djHubRmNg5PbYkGvKIxo6o8uUSRVsC1qkXTBVPxKzqZwcTCCvZ0hbKj4xibq0KGKa5HQmjokeQHk&#10;dgXt0qigVYr3y0BHj4pf8JgG9+UEeswIDBpRfeneoOrioAlD6dJgr4K5s5Eyjlchv7sRnP3NUTHE&#10;iuTn95F1v2jHajM7NWhWEW07V8HUGe1w9fpmpKXT2injmcXuqFp38qSF5xvSC35MfMH3PP+B4kuv&#10;x+8J+O9CIfEzCdocsT8y4kpRfYl46axG8n95h5Tkmzh+fDnGjGmLTh1pa1oGo2HDANSL8VWu3Nar&#10;XwUNm4Up3XODqsmCB04ICnJAWKA17U4wLu6bj8wXp5D/nkr6nuqaQOX9KG3p0iYv82ay0CTBlRnV&#10;PjIgaEMyqbyi1Jmi0m/42ncXkUePLa/PS2dASK/MrHvIEWQWTCEuQcKiVq7OZpO0GQ92IvXOJqTf&#10;3YC0OxuQeWcjsoice5uV28nXViHh8nIk3VqLlHsbkXRvAz4RSQ82IvGuTCuyEm8uL8GHy0uRfHUF&#10;0q6sQOLpeXi+dzxuremHU7PbY82A2pjQwhe9ohzQMsQGMYFWqOZlCh8XYxJfD46EHZXZxJSqrVMM&#10;5cW+aJaEBokuBNfULYMK3GuQ6PK4JsmvVfgYs0B5kr4c75cTK8TaoPBKr/Tr0aX10ZNenPb6sFDG&#10;9JrDQiG/FLuGcA0wg3eoFarUsENYtBOi67ujYQtvtGjni0HDauPw0blIpp1TzVIhC/WJ6vO8f7U3&#10;/2/i/zXF/0N6/N9DZXMKW3eUNa2UHyb98j/S6z/Co4fHsWH9ZAzo3xBtWoehaZNg1KsXgNq0NzEN&#10;gxHbOBSRdXwQWNUJgaHO8Pazgqe7Hqrx4E8e3BjPL1Ndnh5COpU16/kRRYkFea9PUZHFapxB5qtT&#10;SKVKpz0nnhxFyoMDSH14kOD/PT1C9T2KjOfHqOZnkP+BgSAzInw4R+99BtlvTyqDVVIf7kLC1TV4&#10;emw27u4eh+vbRuDq5qG4sWUYXhyZhk/nFuLjmflU7fn4cG4e3pyfh4SbK/DpwVp8fLQOCY/WI/Hh&#10;OhKfQXFtKd6dmYPXR6bgw6Gp+HBgEl5sH4H4HSNxY2VvHJ/RGjtHNcLMtlXQP8oRHUPtUd/XEpEy&#10;SESmGXGzgBMJaetoDFOSVEdfDeokdzmt0lDXFmJTyanw5Ul2eaysZinlcU19dQUVDNRRXr+covjq&#10;3Eu7v3LRi9A11/kKfSt9mNibwMKZxHcxJYxh7WEIJz8TRfX9wm1QtZYjomJdUb+5Fxq39kTnXpWx&#10;at0gPOOxltnqVDPQfaTiS+uOkL+Q8LLME7kgFvgHzZl/zeN/26rz+o/RqvN7/J74qhafNOSyyM3O&#10;fI73767h8KGlGD2qNVU/As2bhaBRoyA0JOFjG4Ww2K2MGlR/mQPSy88WrrL6h485KlcyQmRlC2Ul&#10;w6fn1+Dz/d20FbQND3cg58luZFKVsx/tRg6RRdJKR7LEa+vwLm4V3l1ZjU93NiOZFkMmmk24txWv&#10;L/HxCyuRdG0jsh/SQtGK5D7ejbS7m5AQtxyvTszG6+PTkXBqJtV5Fj4Izs5BgpD89Ey8PjUD787O&#10;VvD2/BwFn2+tQvqDDQoy7jMrUP2zJUNQ5VPPLkTKsTn4sHciXu8ci2ebh+P+ugGIW9gZByY0xh4S&#10;f13/2hjXuBJ6RjmjVTUWkoE2qOJjxSKXxKcC2zuZwNxKB3osWjVIbCG6QIgveyG8mkYJZS+PCem1&#10;DDRY5Jan4kuxK8UwbY6Q3FJ6eEo3CB1aH+2vXR9khJcMcTRzEhjCwlUPDj5G8AiygHdVS1SJsEWN&#10;us6o19gdjVq4od+g6ti5ezyePT2GbGk9y39PYn8i0YX4KoX/huR/hfh/rVXnD9iOX/SiVSFUxJfb&#10;RYkvg1LE68v0HZkZT3H1yk5MmdyFql8frVuzyG1SGU2bh6F+o1BE15Phdz4Iq+mNoPCK8KvsCDc3&#10;Q/hVMkOwtwn8HNXRt1UVXN0zHW8vrSBxVyHx8jKk0E58vraMNoKIW4ykC/Px9uQMvD07Fx/5eNKd&#10;NVR+EvHFLgbAJry+uASvzszDi9Mk7bkFSLyyFBkkbsb15fhEMr8/OgkJRyaQrFOQenwqkk5Mx3vu&#10;P5L0705Oo4Jzf4bEPzcbCVT7j0TmzdUA7VA+yZ5/exPyb25GHoMv7+JKZJ1YiPQjc/Bu23g8WTsU&#10;d1b0xaX5nXFhYRecndcRZ2d1wpmZnbFtZGMMjfVEi1BL1GSWq+xrAs+KJnDkMbCVpYFoSfSkjZ4e&#10;v7CYlSJWXbsUylQorqCcVknlOXlMCls1jWIoWf4XlFFad5gJWORqGjMbmJRXil0tM+nzwyzAolf6&#10;9Ms4XmMHBgDtlZmzDuwqGsAl0BSeIWYIjLBBdRK/TkNXNG3pgfGTGiHuykokJ10FCxieZ5mbSKaH&#10;ZIErjRtUe1XG/9uK/8N2fP75g165FfIXvf9jxVdGY8nl7LwPVIV4XL+2G0uXDMGwYU3Qs2c02neI&#10;4EGsitiGQYis7Uf4IyxKxp76IJTkr+RrD2cXI1R0M0aViqYI9dJH59iK2LO4P15fWI43VNO3JPCH&#10;0zOQcHwaPh6bivdHJuLl4bF4cXwi3lyYRbuxCJn3SciH25D/YBtyHmxB6u21DBoGAAPkyb6xeLxr&#10;BJ7uGEEbMhyvtg3Hy02D8XrjILzfMhyJe8ch8eAkJNGupJyYgVR+XtrZeUg5RX97gmp/aiESj8zC&#10;q12T8HzLONxbNhiXpnfBuckdcGJMC+weUBdrO1XF3CYVsXVANC4t6Ia3h6bh0a7RuLFhEJ7uHIPb&#10;6wbj1LwuWNKvFvrEuiGmiilqVDZHoJ853D1NYGKlASN6cj25Wiu2Rfw8Pbzcln05+v2ytECi+GJ5&#10;5H6ZCiVQSv1XlCpfTHmuPH2+Ju1OBeVKb3lUIPGln4+2Oa0Pfb+ulS79vozmYlaw04aRoyYsPXXg&#10;GGAE1ypG8KlmjrDajmjS2gcTpjbH0SNTcY9Z8v270yT+I55j6ZNP8ssgpLxkkvozANakQv78dNaA&#10;rAe/I73gh1duKft/yL46v8ffID49X07mO9qdF3gRfw4HDszHvHm9MX1GN/TpE4PW7SLQoEk1kj4A&#10;NWoGICDYVVnpr16Damjdvj5Cw3zg7WOP4MrOCKxoAX9nLbSrVwn7Vw7D3aNz8PjwFLyiQr8mXuwb&#10;jad7huPp/hF4cnQcnpyYhNfn5uDT+cXIOLcM2WeowCeXIePkYmSe4mPHFuDDjol4tmogHi3ug0eL&#10;ehE98Xhxb7xcORAfN45E4paR+LBpON5tGIrXawYjfuUAPF3eH3fn9cStub1wY1YPXJjUEecmdsDp&#10;8e1wc34/PF4xnKRvjVUdQjG/mTeWdwjB5QU98WbvFHw+txhvj8+kpZqJZ0eZSc7PxUtmmVubhmDX&#10;5JaY2T0cXVhI1qbSVvO3QEVaPjOrCjCQfvamFRRPryK3qL4EgRpJriK97MXyCEqXL/4V8rjyPxIk&#10;BX5f3ZD+X7o8MJjKs+jVZADoFAxeN5JJap20YU7iO/gbwaWyEfyrW1PxndC8rR+Wr+qDZ0+24d3b&#10;g0hJPk/i3+N5fsr9SwqdWJ5E5OIjIcNPkwG5oJkv8ysVqH8R/LCvTkFHtT9c78zf468Rn2Dk52S9&#10;g6wykpH+EM+fn8CGDWNI/j4YM6Yd2raNRK06/giP9EWVahURXF18vgdcWdz5h3gisFolOLlbwsHJ&#10;FF6eVgjytYG/iw7ax/pg34oReHluERLps5OIj2dpQ05PI9ln4OnpqXh8YjKeklzXVw/CKZJyf+8Y&#10;nB3YDHFDWxEtcX1se9ye2Am3J3XG7cmdcFMwpRNuTeuCO7N74tFCknhhbzxa0B2P5vfA4/m98HhB&#10;H6Ivni4aiCeLBzNQBjMwpiDvxCqk7JmHtxsn4eWG8TgysiVWdKiG8zO64s0u2qZTi5B8ehFeHZ6B&#10;xAuL8ZGW68NFZix+7/jjk3GbxfOJ+V2wZkgMhjf2QSwLy3BvU1R0NYClrRYMrbRU9sRI4yvxC4va&#10;QqIXEr+UejEF8pjcl8cVSGHMbCGtPGWJrwFgXB7qhASANjOLvq02DB20YO6mDXtfA7hVMUGVKDvU&#10;rO+OZm18MXpsI9y4zrom9SzSPl8k4W/T2jwh+eWConTVkFUT3xMJJH8iCf8b+b9aH+Kv9s6UjXe+&#10;7Y//8N/fH//vAUh+pYmTXi+XxM/OeonMrCdI/HQNV65swgpagjEjW6BL51qoGe1HsnuhYhV3eAS6&#10;ErIOlAsqVfVEQIQ//MP94eHvDmc3Gzg50O+7U/ld9NEiyh17SMb39OovztBHX12CT/dZ2N5eife3&#10;VuD91aVIovfPvLoKuXGr6bFHYHePaKxrWhnrWwbjEpX65cbxuLdqKK6vGEibPhpPdk7G873TiWl4&#10;sV8s1DykXlyOrBsb8PHCMsSfnIOUm+uR/2QfcRBpF9fj8/EVyDyxBi/XTcaJEW1wYWJX3FkyDG92&#10;z8THoyxuz7DIPb8Cn4k0+v60uJXKzA1vTs3Dy2Mz8fzAJNzfOgKXlvTE1pENMaFlABr7GSPcwxA+&#10;rkawtdWh1ZHilH6cRaq6EFcITAUvS1tTSPSS5X5FibK/oHiZn1BMjSj9E0qVKQa1cix8y5dCeQ01&#10;aGiwKK5AaJL4RFkBi2F1I74vM4B0gtPhZxnYUPFd9GBfkVYnwAQBVa1oQ+3RqLEnRrEeuX5lDXLS&#10;ryMj+Qog8xXR7ojqy3WRXOmrROXPRgJyvip/kqL+ytBUxf+n48H9v9Efnw/8wUZgFRa3fxuFfk78&#10;HnLeIjs7nhF+B2kZt/H2zQns3DYRw4c0JPGj0LhpVQSFecIrwBleQe7wrOIGJx8HWHtYKbD1tIOd&#10;uy08fRkM3g5wcTSAn4cJfJw0Ud1HDwvHtsSto/Px6so6fLi5EUk3NyHl1gZ6eeLOJqQRn+lHU25v&#10;RMKJJbg+fwhOj+2KCxN64NHycbQ96/Dl4VHkvzqD/DdnkffmNLLjjyHt4QHkvj6hzOSW/zkOTCnI&#10;eHWEonYUXz5dQPaj/YjfPxcX5w3A3SXD8XzVWDxfRru1dAQerRiJd7tnIOn4IqQphF+FNBblqUTy&#10;peUk/hIlYF8em4HnByfi3tahiCPxd49vjtldwtE5whm1ZKVDEt/aWgv60klNilJDDZK9DEprlIJa&#10;hdJU9ZIorvYrSf7LN/i11M8KSvB2ST4vAVCmbAmUU2cdQJRRZwZgMMj7lNUui3IG5RVUYAbQMS2v&#10;jNW1cpYuy0Y8L8YICrdC7VhXtG0XiAVzu+LB7a3I/nwFqZ8uKuTPTL2hXE3PynyktOKJ0ElHvdyc&#10;98z2H8gBucDF4jdHGjuka0Pq3x6BJRsf+AONuf1rxCfJpRWnAF/n1mGk5ypddZ8jNe02HjzYg+P0&#10;5lvpn0cNaYAuHWSakVBl0eJKVZzh4usAWw8bmDqZwMDegGlXNWuYuaMZLAlHNwv48DURYV6oW8sb&#10;NWu4Kk2eMv3g9oVD8OTYShaty/Hp4lpk3tqikF4uLH14vBHvnmxmAOxiEbyWxes8xC+ejIezx9C3&#10;z0DaqW3Ao1Mk/SXGKUn+Og5fXl9B3qs4BgPxiif4wTG8PbcZj/YswpuDy/BpP1V77RS8WTIGb+YO&#10;w7Op/XB/Wm88XTIUbzdNxGeq/efTS5SM8ZlIoconkfBidd6cnotnR6aR+MwuLJ7vbx1Gxe9O4jfD&#10;3O410CPaA7X9reAtK53L7Alm9PfSMc2ggkL4EuWKo6R6CSp88a8kL8QvJX9S8CshpC+EkL80X6+A&#10;t0txX6IsH6vAINIpizLSRKpfFtosgHVNysLMrgK8Ay1QvZYLGjXzwfTpHXCFmTP+8V4kvD6CJFk1&#10;8eMZfE48h/TkS8hKvYactDvITrvHbMAMwADIy6L9kQX0slj8Mgjycz4Sific/Ob7K7bfjrmV7Y81&#10;y4IQn2ou5C6AajZkFi9SxUPSGSt7MLXlfEJO9htl7O2Ll2dx+85O3KRleHhnM+7TLhzfPx0TRrVA&#10;U5krvmZFZS0nGzdzheQG1rrQk+64VpoEU721PoytDJjy9WBqpQdLG33YOxjBjbbHlp7U2UYToV4m&#10;6FE/ELtn9cO9PbMRz+I1/jQzwdVleCXL8jxYh5S725B/cw9SD67Ai6WT8I7kT1gxC6/X0mtvW4iX&#10;B1bh3YmN+HBsM+J3r8C9zQtxf9siFs6rkcTgyInbjy/XjyDvzHak7V6Ctysm4PnsQXg9m8UwVf/D&#10;2rH4vG8Ws8gSfJYVGs8uVnn6C4tYyC5Ewrn5eC8XtU7MQPyRKXh6aCIe7x2L25sG4+Tstlg3uLZC&#10;/D4xlVAnwBru9jowM9OAjnQ/NlCnRy9L4quR+CVQnMQtTgIXK/0riS6EV+HXUqL4KhQq/lfw9QqE&#10;/FR9QSlmjVJU/jKaLJj1yij9ffRMyrHOMkHTVqGYzJpnKa3gQZ6vd68OkdSXSWrpMnIOia8PIfHN&#10;EWXp0M8fTiEz6RLSEy8hLfEyclJl2kbptfoQKBioo6wlnP0S588d/0btfzjLgmz0P3+QeXXExqQV&#10;VOmflaIlL0+gasaSLslKSssj6bPe4/Wrqzh5Zh2WrxyOceOaY1D/SHTvHIgOLT3QuVUl9O1aDZ07&#10;hKN6hKuygIGdhxlMHWTYnbYySNpA+pDT2xrL1UVrYxiY6kPXUAfaBprQMaQFMNaBuY0ZLCwNYEEr&#10;YGNcGh5WamgYZodlE9rh6r6ZuHdiPl5cWok3V9cggX4/+fJK4MZGpJ9YipdrxrFYHYYXS0bj/Zqp&#10;SNm+ANkkP46sR96Rjcgmco5vQS5Jn318Kz4fXIuE3Utxf9l43F06knXDWLzdOhGJe6Yief80fD48&#10;B6knxNdL0b2IBSxxYQH3C/D+7By8PTUL707OwJujUxB/kO+xcwSure+PUwvaY/vIepjXOQhjm/ui&#10;ey031A2what0JjMoSzKqClIhfSl1NRK+JH4pVYxE/5UEV+0LIfdVUBG/EGKJClGigPylGECFQaBG&#10;6yOFr/T41DIsRYEpA09vfdSu64aBA+tg88YRuEv7+PblfiR9OIaMpNPI+HQSH1/sw7WzC7B7I+0a&#10;a6AEmbQr5Sxyklj8JpxBJu1QVnIcMmmJctJu4dOH698XtX99NjW+4J86k5q0xvzo8d+jkPhSpZPk&#10;0gszn0TPl/b6RHzJZxWf8w73bp3EonljMGhACwwZ1gzzF/bDlk2jsXvHWJw9PhO3Li7G3cvL8ejW&#10;Zlw+vwYzZvZC3QaqVQBrRFdWZhUzsdaEvqk6VV4LZraGhAnv66O8jibUtStAQ1cL5bS06VF1CT6m&#10;o86AKAtD45KwMC8JR8sSqBVgjlmDmuDqthl4cYIqf24h3l5diMRri5Fzey1y+B3eyURRC/rT9vTD&#10;SwbBu6Vj8Y7e/z3V/N3S8Xi3ZDztzHi8WjIBb1dNRcLm2UjcNR/JhxYj/dRSpJ5dQqLPR9KZuTzf&#10;JP25xUigur89Px9vLy3AG+J9HPdnZuElCf/iwHg82z0KD7cPw9W1fXFmUSfsm9wYq/pVx6QWXhhY&#10;1xlda7qhXmV7ODPwdXVLKd2Ny+mVoyf/jfS/lhab8y3pvyU+Cc5sUKIgAMT7f0/8QkgAiPKX0VaD&#10;up4atIxKw9CCx9GWx9FFjfZSE5GR5ujZLRSb1g3GjSsr8fT+Zjy8sRqPrq/G3UtLcJKZa+/GAdi3&#10;aRDOH56MN4+3IOPjMWQlnUJOyhlkp1xglriMs6e/bcIk/vpMarJ9r/r/qLkzf2uGVN1XelsqyP49&#10;8jKQkfUBCQmP8O7tTaSl3mch8wCfk+KQzgIwO+0S7lxbh/mzOmBov5pYNrcHrp1bhYc3eZCur8fj&#10;m+vw4u5GvOZBe/NwC57fWofb5xZh37ohWDSpNWZPaIU+3WshNNgaNjYVYEK1N5FZge3p+W2NoWWq&#10;i/JU+7I6GiQ/99oa9KYkBUlfXofFma4GtPQZMIbMFiSLkV4JmOv+ihB3I0zs3QgnNk7GPZL1xYVl&#10;SKQFyrm1AhkkaPKRGUg5OBtJ+6hYe6jKu2fi/d7ZSCgEH088xNcdXYJk1hApZ1bSxqzAp/MsVC9y&#10;f3kFkq6wcL2+Aik3+dzNFfhwbSneX12CD9eX4uOVRXh/YS5eH5+G+L3j8GjzMNxZ2QeXZ7XFkTEN&#10;sKxrVYxv4otBsb7oFRuAcDdDOJuqwYLfX0+7FNQrlFTIWoKkL0bCC8F/LvHLV7IXvS34Sn6+tpga&#10;bZEC+X/6egUkvqh9edYJGiR/hRIorVWS4iF2pzQ0DctA17w8C1xDePjbwbeKA/wDbBBcxQLNG3lj&#10;zJB6WLOgM7at6Il9G/rjxK6RuHRsCi7Svu1kMK9Z0AHrF3fBkR2j8Pj6SmR/PA4kn8GHF8e/b8n5&#10;23NnyvbPmi35a5t7QZH6G8S/Sy9LQrkUnaKsY5WZ/gx3buzH0QOLcfvqVkb+bty5SgLHUcFvrMXh&#10;nWMwom91DO4Rhi1L+yP+2iZ8vL8HCfd2IIEe+8PdLfhwZwve3tyAeNqPK4dnYfOCnlg5oxNWzeuD&#10;4VToiHAXuLubwt7RhDZH+pboQdNEG2X01KGmra4iPhW/gpE+Hye41zExVqChzwygU4FpuzwzAMET&#10;qc2Ta6L1Kyo56GBY9xgc3TIFj84uw8vzLDYvLUU6LVBG3EqlCP10bgkSqNzvqeIJZxYQixQknltK&#10;v86i9tIKJMStwEfik0xJeG8jC9/NSL9P+/RgI1Lvb1DWvUq9vx4p99bi083lSLi8kD5/Pt6xmH26&#10;fQSuL+mKE5NbYF2PSMxpHYypratiYrso9KgXiAAGvJXmzzDX/AXG2iWgXuonlFH7GWplSd5SKpUv&#10;hARBYSB8Q/iC54T4KtKT4CR8Sb6H4Hvil9Kk1dGi1ZEuEQallZkatM3VaTv14Opri4AQVwSFuiDA&#10;3wJV/A3RoVUg5k1rhYNbh+Dq6Zkk9wrE31nDOmoD3j3ejKcM/kfXluHBlcU4e3Acju8eycywEnt2&#10;b/3KX8HfNVuybIyQf/j8+Cq1zybBi/SxKZwDk/YlP5fVeNYbFievWKQ8wad353D++CLMm9wOC6e0&#10;xl6q9YH1Q7BjWS+smd0BU4fVRb8OARjTvyYOrhuGl5dWI+X2NiTR1giSWdzKLGVvmQGekTyXD0zH&#10;wQ0jsHpOF3RtG4qQylbwrmQBb18HuHnZwcbJAoYsbMsbVUAppuKSWmpQo7qXpeUpQ8UvxyDQ0NGC&#10;upYm03V5/FKmDIqpl+PryqM0nyvHLKDBINDRL0/1VIO+RjF42mqhb5sonN4yg9ZnC7/fdny+vQWp&#10;dzYi7f4mpD/i/jHxkIR+yEL24Q6ky6S1T3Yj/alMZruX4O3nu5D2bDtSn27D5yfbkPJkK5IfE4/4&#10;no8249Nd1gTXaafo8V8cm4p7W4chblE3HBgdi5VdQzClWSAmtgzDQBbltTxNYF3hZxiX+wkWOsXg&#10;ZFEBnk5mMDPk9y9XEr/++hOKlyz2DYqR4Irt+Q5fA0JuK6RnAcv3UCtfWkE5ab/XKoMyWqVRUpMB&#10;IF0cSP4yOrQ6+mVQ3phFLokvU5A7elnBzdcGFf1t4O5liIqV9BASbIZGMU7o0MITYwbVwrqlvXD2&#10;0DTcoMV7SDG4E7cEt84vwPPbq/H01koSfxQ2rJ7x/VXav29+/MKN//CPXREFBcQXq6MMGZPedfTs&#10;kKant8hNi6c/e4SsT/eQ9OocXjzYjktHZ2L9gq6YwGJ1xuBa2LmoO/Yu643FYxtjSMdAdGniht7t&#10;/DF3dEOc2z4GD0/Nw/MLTPm3qP5C+hsb8IDKepv++ODWsRgzuC4iw0zh4qQGB0dtuHqYw8vHAS6e&#10;DjC1MaGS61CJNHhySisoq6uuEF6Pam9spg9tyQDleSLL8HmiZFl6YfXSDIBSKEZVK83/qaCvAR09&#10;DRgSBgwAQwZAgJMRlk/pjfjL20jSncpiDmlPdiD75R5kETmvDyL7zRFkvT6MrFeHlXV2M14eUuHV&#10;IaS/PoS0l/uQwiBIesr/5/9+YhB8erIFn6j8CVS+93GL8YIW5+7WoTg9py0OT2iE3cNIll5VMY2F&#10;7KDarmjuZ4hwh3IItFaDu0kJVPM0RauYYNSN9IepEYO8HFVZFLskUYoKLqQvQYUvTu/O/Q9tjqAg&#10;AAoVX8hfWtrxNUqjDAvlMpoiInI8VcWzEL+svhrKGahBw6SMMkhFVltxrmgDZxkS6aoP94oGqBpm&#10;hwaxFdGgngdaN/PHwN61MXFMc6xmhj+6dxqe3d+OlHfHkPKGx+fDUdy6vPV7i/NfWxFFtn/EGliq&#10;K6uZJDpVXpkMiCqfKy0yJHxOAu38Oz79kpb+KfLSH7A4uY2c5JtIen0KT+9uwlVW77tW9MeqqW0w&#10;tW8khrT0wcz+0Vg2vgUGdQxG82h7NJe+HfWc0bONLwZ3rYYh3cIxVFY47BiG7q2C0KSOO8JDLeHh&#10;WYEHtCxMbYuR4L/C0LIcrB1lTncrmDmY0cbQ0hiymCVx1ahQysUbnjg1Er00yV2S3rV4MRZwJEEp&#10;EqM0iVGSlkDxtiSMEF+Cpbz0ZpRheVS0CrplYUQlNeN9R5NyGNWjEe6fXoeUBweRQPVPebAH6U8O&#10;KtMIZr08UICDJDvBYFDtDyD91T6kxu9GSvwOJIvyP9uMz4/WIfneSny6sRgfzs3E6yPi6fvjxrL2&#10;ODO5Hk6Oq4UToyNwZHg1HBkZiQPDo7C1f3Ws6hmGxV2rY17nSIxtWRV96ldBiJuxYnfUyqgK01L8&#10;bfIbS5Tgby6uIn4h+X/9Afl/lvtfA0EKXLnYpbrgJdcAlDZ8bQYBCS/t+GV5XOS2zNYgE8+aOxjA&#10;1lUWlLOEkxcDwMsM7pVM4RNgAR9/M5iYFmMtpgY/PyNEVLdHn561sGheTxzYOxWP7zHzfSD5ib/8&#10;5Te+Cv5ba2DJxoj5L696qIyO4r6Q9LlUd+R+Rl62EP0D7cxb5MkVt4znqvkk06UN9h6fu4v8jFuE&#10;TKlxlf9yEQlP9yKO3nwbvfmcwTGY2DUcYzuFo18zPzQMs0LtqhaIDrNAnSg7xNRxRa0IR9SS5SUj&#10;XVGT/j3Q1xx2tuVhZlkWemYksf7PKGVAH6v/CzSM1ZQmTWnP16KvL6fHotWAxKe/V/qeq1PBxauq&#10;sdBTQFUvVYoqSKKXoLIVJ9lJjF9LUxXLEuokiobKw5Yy4Ov1i0GNiqauVxa6hDFrACONn+DnqIWV&#10;03rhzfXdeH1lF7PTASTd246kB+uRTO+a/HATUmh9Uh7TxiigdXu4EYkP1+ODDES5twrJtxci6epM&#10;fDw/EW+PjqCf74V7q9ri9sImuDO/IW7Proe7M6Nxe3ok7s6oibtTInF9bDguDKuGo/1CsbtbCDZ2&#10;CMXUWG/0DndFmIM29Er/hHJlflYCXFF8QQHxFZD0RYn/Ve2Jn1j0CvkLiS9QtfX/rFwDEBERokvn&#10;NQ3WQwYWBrDgcXeixXT2soGdixmsHI1g62QKR96W8QHulcwRXNUZ9RtXQYMmVVA5xBqWtiVhYV0M&#10;dnasoyqpo3qYERrVt0ePboFYt3b5N6QX7hbQ+L+38U2+W+d2P/1+wZVTpTiVYlVIryK8XHxSPLxY&#10;GSp7XnYikP0esmx9bg7JnvME2VkPkZMpE6kK4WVpy3t83V0GxH3lYkR+1gNl8iUJBqTE4e29zTi/&#10;awxWTGiI8V0qo2O0LRpUM0MUPWCAtz48PXTg4qwFZydNODtqwt5OE5YW6jA2pdUwLQM9mfLOUA3l&#10;DUtD3Yh7o7LKQAlZAkfPQmYN04SGYXnaHHXFg8oVy2JleKILQRX8TcV+DGnNkIJOSe1UNzVdBoEe&#10;Tzght9VJ/JJUVAOqv61xOdQKdMLyiX1w89AyPD2/CM8uyIoq8/CW+MgiNeEC9+fmIoXFaiqRcW4+&#10;ss/ORx73aSfG4+3uvniwth1uLG6Cq3NicWVGbcRNjcS1aZG4MbUGrk8Jx/VJ1XB9cjVcnBiGUyND&#10;cGxgZRzuFYi9nQOxuVVlzK7vgz7VXOCpWxxaJL70w/mZCv0jP/+3ULwkM0URFCskvzRv8vgVpzCU&#10;Kl+K9ZLMzyP9dGTufZmLU1OZo1OTx19meDC11WcAMAu7yuIS+rSghgilgA0d2QHrNk7FqjVj0a9/&#10;LMLDmBnsi8PB7hee/3JYtPBbX0/8z9a5LdwYPd+tbH44X5m4VQHJTt+uUviCLgXSUUgWLs6hlcli&#10;sZoZj5ysJ8Rj5GbLjAWPSPSHDIiHJLcKMleMMkkTkSeLJwjxGRj4fAVZ75NWB/gAACRlSURBVE/g&#10;w93NuH9qDs5uHYV5Ixqgc+OKiKpqiUB/Y7h76MLFVRdOTtqwt68AS2sWTOYkvUlp6BmVhi6VV65K&#10;ypwxMu2dtmkFGFobKMPjhOwVjDT4OImvXw4l1KlopZkZypdULtf/LeIXTeuFzXgqb1uGqb0cVU4d&#10;pbXLoBQLPDXtssqVUE0tqj/tlAkzgwO/U6iHCZrXcMH0PjHYP78PLqwcgusrB+DJpqG4v7oHHq/p&#10;jqfruuEBLczdha1wn7g2owFJXgcXJtfEhYlRuDipJsldAxfGhyNuQjguT6iGuPGhiBsXgovjgnF6&#10;dBCODAnAob4+ONzDHzs7+mMNff+sWF90C3KEh04JaJch8RmYP6uRsD8gt6DQ4hS1OsWY8YqSvlDx&#10;FfC4/SrvJyjLY6S07lBYtEUUaAkN1aHO46/B469JaPF4yORUuhQrI4uyMLcrD2snDe7VmBl00KpD&#10;OJauGoEDR+Zj45ax6N27OqZPH/N9MfuPWdm8cOObbi36AadOnchXFapUeGWQrxBepnj7iDwSXhZa&#10;Bsku5P4eyoxiBfhmUia55Cwrh6TLdNrMCJ/vKCsEJsUfwqO4Fbh6cBrO7RiLU9vHY8+60ZgzrRua&#10;NAlEUKgdqlV3RUiYqzKDgiw07F7RAi4sXm0c9GFowYLThARnQaVMfmRc/hulVyZHJTR5u3hZSds/&#10;oywJK0WZeN6iZP8eQvhC0oviK8QvT9JXKE/bIxmkDErI5X9N+lrdCso1ATXWDDpUP3cXS9hbaMOC&#10;/jrQVht13PTRu5odLYgbVrWthM0dPLGrmycO9fPB0UEBCo4NDMTJIUE4PTQYZ4dXxYVR4bg0pgYu&#10;j4vAxdFhuDimGi6NpcqP4XNjQnB+dAjOjKiCowN9cai3D470DMT2Dr5Y0tgTU+pWRHt/G3jymEgg&#10;lmOw/0rFLyxWv0dhk2UhfntcdQwKUYz2phC/kvBC+l+kVyffv4RcK5ApSWSKEqq99NcX8RHIvJzK&#10;NORm6jCy0qAd0oGlkxZsJaP7ymJzFLeKevANsUCbztWxdv2S75V+awFd/7Eb3/hw0Q86fPhgvjL2&#10;MYeWRorVnLcqdc94TMjsAndI/lsK8rLvkOgyC5gK+cqiyaLuJL9CeIJkz0vl82mqOSZzk2Q92Kv4&#10;8GQfLh2YgU3zumLJxBaYNKAuBnaNRJP6lVAjwgVVq7sgItpbWdwsqJobvAPt4eZjxcLVBEaWmtCi&#10;yqtT1TR0S8PQXFvpkyPE1yHZZYYAA942tzdRBk6XLF8M5UhUdSqzXG0Un1qU5EVJXxTynOqijQSA&#10;NOvR69PbFufJ/kWdaskTX45Kr2nMItqAgcjP0mEm0jcoBROdX+BmUgpRLtroUsUM46PtsLSJMza3&#10;ccWeTm60J1TqfiRuX38c7kvy9/LDid5+ONkvAGcGVMH5IST4sFBcYCCcH6HCueEhODWsMk4ODsRx&#10;Bs5BBtCeDu7Y2d4TG1p7YUmTihhf2w2dgmzhaVgK5tqlUIFFaEnavOJqQmgVsYsqvdwvrU4rp1FW&#10;2Zcsy9/I36lqs1f9dqU5U0O6MvM1GqVRnFlTlL40RaQ0C9vS9PpquiqU1S+rQIJA3bCcYkF1ZDCM&#10;ZQVlTK4sKm1fkbbG1xpW7rIcqRYM7DRgSRs0bcbk70l/uICm/5yNH/BN3/1t27Z+yUx7Sbvymm6H&#10;Hp7kzZbec+my0t9NKAvxyjKN2beVPtWCvEz6eWV6PgaALJWjTMpUME/NZwZKCl+fLJBZxC4j/e1x&#10;XDs2G3NGNkDP5t6oG2SMKl7acHNUh61tGVqbcjBlAWtiqQ59+npt41JMnaUJNao5UydVxNhGl+ph&#10;AidPW9i5WbHY1VaILoMu5LaQX11OikYJlCXxhfQqtWcK5/6rmv2A9IUofI0QR7mIo16SJ16Ujh63&#10;Qgn6fHVmlQrQZmYxMCkPN3dzxMQEozZ9bBUnddTlb+oWYoZxtWwwP8YOG1u6YlcnLxzsKWodgIO9&#10;A7kPpF2hcnevhMPdKuIw90d7+uC4EgjMBgoCcJxBcrSPH4719sVRvuZARw/sauuG7a09sL6FFxaT&#10;+BNjPdEu0IrELwEz7eLQ0ycxFeLLb/g98eXKrdyX9nohv7pWeQXSbFnYdi9kl74+ZZjp5Gq3NA/L&#10;hUEjO1k42owwhS7rK1F6IXxRqBupK0MUTZ1NSXYneAR7wMbTUpmMVkemJCSsPa2wavWqooQXe/Nb&#10;H/t/5sYP61v0gwVvX1zLk4lSc0he6SSUm36TPp17ZZ1XmWOGhJb1XmXpy/TbyE3lbSL3M18nc9YQ&#10;OcnXiKvISbqM3MRLyPl4DtkJp5D66hBS4/fj4fllWDyhFbo0orrT23u5asHBnj6Qxawpi1lD07Is&#10;ZOnnCW0SXuZul7WaTFkwmTsZw8JJlrCncljpkfQyO4DME8mDSuWX4XZlqHil1EXt5AT/zJOv6m8i&#10;RBAii5oVqtv3QVDoa8XzllCj0pcmqPyifNpGLN5MdPi9tKGtVwH6LPD06HF16XXteDLDfczRqpoj&#10;ekW6YEgNB0yr44LF9V1IfA/s7uiNQ92p9EL+HpVwsHtFHOjmhQNdCe7l/mE+LuQ/0cdfCYCjPUn4&#10;7r4KjnZjtujsjb1tPLCTgbStlRfWtayIBST+8JrOaFPFEv5WFA+9EjCh4qqVk0BXEb+onVH5+W8D&#10;QQJAmnvLViDJSXYhvUAKWUFJqnzhNZGSLPhLSjMxxUUuEJaSAewFPr8Ci1wZkmhgZwgzFwuYuVpC&#10;y1IHJfXU8KvmLyjHwNTk+fUP9/1+0LigbwEt/zXbhg0ban7/JR7eP5WXm3EDSKdaK5AJT2lzCCG9&#10;PJeddo1kJ7mlXzX32clxJPpFQJB8gbfPICvxtILMj6eR+uYoEp/swZu7m/Dy1lrcO78Iu1cNwJh+&#10;NdG9VRVEBVnCz10Hnk6acJNBDS7GsHe1gI0rrY6XHZy8HWDlYqosTCwz+UrLTllpZdEtoxBffL1A&#10;RhuJzZHitjhP/q9lf0KxsrQ5hPQnlwwgfdTlSqRACt/i5ehhaWEUD8vCUPCz7Pkev2rQMunJ5Ks6&#10;MDAzhK6xHoNMBxWUz+Nna/0CXb1i8Pe2RMNanujZOBBjW1fDjGZVsLJlILZ1CCSxA3BEbE5PKjZx&#10;qJcvFd4PR7rysS4MCEFXb6o/CS5k7+WPYz0JBsqxLgyWjr440t4bJ9oxaEj4ve0qYguxtrMflnap&#10;jEF1HNChui1q+Zqhur8dOraJoZCYoiQDX7mQxYAWlJDCtQSFoOCClgoM/hI8BtLsSVukVrY01DXK&#10;sXjXgLauFgNcW+nPpGuiqywvZGBlROU2pI0xoKrzWFiyxrLUhoYplV8CTr8Ui14etwo87hostLWL&#10;QU2HmUWvpHLOYhtG/Y70wsECOv5rN3649fdf5tjR3fl5tDiFxBdVVyZh5f1ckl7InpV8BVksWrOo&#10;6pkyyijxPHEWWVT39A/H8PnNYaS+PoxMQpmr/vEOfLq7EW+vr8DzCwtw/9RsHN80DKumdMCo7jXR&#10;qVEA6tf0QNUq9vD1s4ennxNcfJxh7W6l9LmX+Rx1zGW6Cxn+VkZp1TGxkemxSUhTLWV4XSHhZV8I&#10;uV+8nJCfBCDRpZ+6liHfi8qtQVKX4f1SMmBDg55eudLLlK0vc8XLFBomzDBWMLRWdXrT0Nem1dFQ&#10;7I4y+apuKWhp/Qpz49KIqGyF3k0CML5NKFZ1j8LeftE4N6Iuro6ti8tjInFmaCiOiXURYvcKpIr7&#10;4VA3kllA2yPZ4Df4FQQHid+FryPJD3T2xb7uAdhBrOX/bh0WhRsbB+HA/O7oJGsIeBrAgcW/PmsS&#10;Y311lOVvLSVZjhmvZJFWm0LSqy5oSRAwG0gAfBMQBWBGkAwoF7DE8pUoqHeK0UoWp+0rRmH4tTzt&#10;U3mKRfmfv6KYJo+9Fj9bi/UCi/5yFIcxY4d/7+cF1gU0/Pdt/BIbvvtSX14+Pp2Hz1T35OuKfckm&#10;2bNpYQSZJH3mxwvISDhHosvc8KeJE0h9fwTJrw4gKX4PPsfvQsbzvUh/sgMpd9YjUXohxs3Hm/Oz&#10;8eTEVNzaPxH7lvXB3GGN0KmBL8ICLeHqoA07e11lqXpZrlJD2ohJctWiZTKFtQ4snM3gXMkBzhXt&#10;YGxNr8l0WoonoYS6iuQl1AUSAEVAZS8kvraRlmJbJACke4IEQDkdKhafE+Jr0NaIj7VwsYSlizWt&#10;FotmBooa/W4JuXSvK+9BC2asASODsjDVLY5KViXQIcIGs7qEYttgaaZsgbvz2uLJ4g54vKgt7sxq&#10;imuTYnFhZBRO9Q/FyT4hVPbKCsEPU+0FR6j0R3qQ8D24J8GPdQ/EiR5VcKJXMOuCatjRIxgrOvhg&#10;bH0bDKxtgW41ibou6FjXC8unD8C4wZ1haawJtZI/Q0NqHLFspRj80kRZ/GeF7L8U+5mQPTNcERRe&#10;1RUU9u1RIBaQ2eNn4ie1QpDgZfg+FBXJjIKfiJ+JYposkEn6slR5mXa8WlTQj6zNhgLa/TE2pp2I&#10;77/kmeN78nNllAyVPTeJnv3TRSq7SuEzE84SZ4hTyHh/nDhKpd+PxPid+BS/HUnPtiLh/jp8uL0C&#10;n24tw8crC/DqzDQ8OzERdw6MwoVtw7BoXCO0q+eEcF8qlmVp6Gr/hHJMk6U0SGKqinjK8ixeZW4X&#10;PQtZiNgAtvSQDu7WMLU1UKa5lsmQVGRnKi/309fb8riglAYVSLojaMnldhZ0VGwhvQSADNETyP3C&#10;2/K4XB+Q2cN0LfVhbGfKNG+oEL6kVikGQCkGUHHo6JWGnlYJaJf+CW76P6FrDXPM7xqEA+NjcX9l&#10;V9xf3hGP1nRH/JYBeLapn/LYjbktETepPs4Pr4mzg6rj5IBqONWvKk71DeU+FMd7BeEoyX60ZxXe&#10;DsGJ3lXp+8NwalBtbGjvj4UtPLG+f00sGxCNiZ3DUNvPEHVCbFEt0A6WZuWgwyykxiAvr1kWpaXD&#10;GYt0IbJYmV+Vrgv094VkL8bHCLldVOkL/b8CEr4opF1fsmdxophk0/Ki6sy2PFdleS6MrVULRVta&#10;V8C4cb9X+c2bN0cU0O2Pt/ELHvz+Cz+7dyQvi8r+G+jfP5xUCJ9KW5P8ah+xi6TfivdPNypIfLoJ&#10;Hx+sxdsbi/Embg5enJ6CR0dG4/a+Ybi0fSC2LeyIbs08UNlTHdbGP0FfSK/+E0pToYvxgBZjofqr&#10;TIlB717BgErMA6tNb21G1dc10UBp6SmoIf1IGCAF3l4gt+XxQsjzpaUoI/FL8j3F1shtdemfLypP&#10;vy+3Rf0lAAQaBrQ0tDwCDUNZVofBwQJOnZ9flqQvT/9qYlwGVkZqsNT8GdEuGpjQxB1Lu1XGvjG1&#10;cHdNZzzbOQAvD43Gm+NTiKmIPzQBD3cMxZ3VPXBjdmvcnN4c1yY3xuVxsYgbWw9Xxsbg4qg6tEXM&#10;CoMicXZobZwfUQ9nR8Ti6MA6ODysPlZ0CcHM9lXQmdmlQ7SLYhFrhjogOqISgoLdYO9ipmRLmS2h&#10;TDkGAYtzIb7KytCa/JD4queKEl+6Lyj9dwrIXojiSlOvtHbxPWWqEgqJjkxNzsxsYFYeZgy+/y8m&#10;9Ecqf7CAXn/sbePGjU2+//K7dmz+kvDsMNLeHFH8++fXh5Dy+gA+vdhFbEfy6x1IfLEF756sw/tH&#10;a6j2a0j6JXh1cTZenJqCJwdH49b2Qbi4oTcOLu2EBWPqI6aaGdxsSsDCiIWi7q+oQE8oZP1VWmbo&#10;vYsJSZV5YIopz5lR9e0cDGFI21NGU9rZVeQWshfiK9kLoKZZQhkxpKZdRmmPlkJWIT/vq4l14efI&#10;hS6BEgQMhvIyYEW3PAlejkFRRqkhyrFQK6tbgkFRHFq6v8BA52fYGJVEkIse+tdxw4ruVbFtSCTi&#10;FrTEo229SfYxSIibjQ/XF+Pd9eXKNCavLszF82MT8HrvGDxY2QuXZrbE2UmNcHJsLA4PralgP0m/&#10;u1917OgXRoRje/8aWNG1Clb3jcCpxb2wZ0EP9GzmwyypD28XLXg468LT1RjmFtIyxiymJ9OAsyjV&#10;p53T0VTUXoitkJ2q/8uvvP0rj/HfQ3xaG0XlC1rGpFVMWntK85hJTVSO2VOXNlDPqDw8vKyxfPmS&#10;bzgjEC4V0Oo/Z+OXnvz9Dzl2cGt++ot9SH1BHy9zTT7fRluzGZ+o8ImP1+Pd/ZV4fWcxXt3gSb44&#10;HY+Pj8cjWpubm/vh3NKOODS7JdaNicXE7qFoFWWLEA8tOFuWg5kBfTOVo4JRORRj0firNhWGalqO&#10;RZIhH6vkbY/gqpWU1f7K67LYKvMT0/rPDIpflcAQS1OSxZZCdmYKNRZj6loyOarKwpTXVVdILv14&#10;BNL/RNUHpaRCemUaDv6PZAF5rRBfQ9qxdUl6Er6MHmsEfZlmrzh0dYrBkl421t8Jo5tGYV7LqtjU&#10;LRyHRtbH7ZW98WzPKLw+NZUWjzbv/lokPliPTw83cL8G728swofLrHVOT8OV1T2xe3RtrGQRu65r&#10;ZSxuURHzmnphVpOKmNLYG1NaBGJC88oY3cQHgxt6YHznalgyvg2G9YhC3ShnRNZwRoOGQTwu7vD0&#10;sYOZtS60eBzVNVj3SFMmiVyiVEmSX9U5r5DoX1WfGUCCoXhxHhNp4SGKMTvIcMSvXRZ4jH6lfVJs&#10;DTOnXLBSXbxi9qMYaPJ4jB41+EfF66QCGv3nbgyAfd//sEsntuSnPd2OlMck/L019PLL8fbmYry8&#10;Oh8vrszCi4uTWMSOwr29g3Bnax+cW9QaO0dHYUWvQExs4YwRTV3Qt4ELYgINUMVRC14sVF3s9GFt&#10;qwV9cxLWtBT0TNVgbqUJX18H1IjwQ0AVV6X7wq8kfQk11gJlVdaopFLEiq9XWR1F+aVloxwJqyET&#10;pNLbk8RFp9wo7MsjeyG83BZIEMi4XCG/Mv2ejkzKJB3VGBTSZUKvFLQ1f4Wtfik0CHBE74iKmN7I&#10;F1t7hOPS9HaI3z4c71m8J1yai5T7q/H56RYW+juQ9mInUuO3IfnhRiTcXo13LPafnZyGqxv74dis&#10;Fjg+ozkuzO+I/eObYmnvSExpF4rBtDJdanlgaOtwDGsXQaFwR71Qe0TR3vhUNIK3ryWc3UxgxeOm&#10;z7pER2oVfnexOSVLq/y9oITSN5/EV4j+GwpVXohfnPeVbsxii4T4tDkiDNIwoCbzbepRECSoeAxk&#10;9FV5/RJo37HFjwi/t4A2/zs2Fr9WDID473/oyf1r8hOuzMf7y7Pxngr/il4+/sQYpvQReHpwMO5t&#10;pqdd2R5nZsRi59BgrO1ZCYs7u2NWe3eeXE+Mau6OvjGeaBbqhBA3Pfi66iDAxwwVKxorMyG7uhrB&#10;388elau4wJ3p1NRGC0bmGjCi3dGVWQUqkOgFrTlK6w7VXrnSSkIrTXEkv6i4EF9IXaj4RVVeXqs6&#10;yarH5aKV8j+0SOpif3hfnYGgLtNp66lBlxkpxMsMozvUxuyudbCkQwh29Q3H2clN8GzrYLw/ORWJ&#10;PCZJJH4yiZ/0fCeSX+xW+uVnEGkv9+Ljw814fX0ZHp6chIubemPblHqY3MkTM3pUxvA2Pmhb0wF9&#10;W4eiY6MqiKwii765ooqPDSp6mjP7WcHL1xZ+Qa4ICPGEu7ejMtBG30gX5StIYcvfKO33MpC8lASA&#10;4Fvii735GhjSd19pz6eql+bxLLzoR2so10p0TVVrYwmMLCugb9+uvyO8cEM4UkCX/33bX/7yF3f+&#10;yKff//DDO1bkvz0xDm+OjWRRNwRP9/bFo+3dcWtlG1yYXR+nJkbi2OiqODisMnYN8cfGfr5Y3dsf&#10;q/sFY363EGUuyI4RjoitbIaaAeaIDLJHdHVP1IzwRkCAA5yc6WOp/vpSVNrqwcHRlCebRacMgZOu&#10;Cpo8uVR+ScklK7BGYAEmXl5pySFptQy1WMDKREuqK5RySV5uF16eL7xiKXtp2ZEitxyLYQ0WwqrV&#10;RUqTWOrQp9Kb6vyCYGctdKjuiBntq2JDrzDsGVAdB0bWws1VXfHuxESk3lqKlAfrlFFWKSR9ysv9&#10;tIb7ITYx/cVeZdjhy6uL8fj8NNw7NhZnt/bCljlNMaqrPxpVN0bXFn6YMLwlGsUGwMJaA9oGpZSO&#10;X6b22nCuaAnPyo4IivSDh58jrBxMeFxE7cuijGQxErewOVNFfBXBC1X+K+H5nNQA0uYvLUACueIt&#10;04jIMdXQlfqmJIlfHi6VbDF2/OgfEf6pcKKAHv/7t/Xr1+vxR5/9/kDs3rwi/97OQXi4rQvurG+L&#10;uEUNcWJyJI6MCsGRkUE4PLIy9gzxw7YBPtjU1xfrevthSdcATG0biPGt6WdbV8WwthHo0aI6WsSG&#10;IDK8Ejw8LGHvZMiUrsvCVl0pdMuS5GXK/4JyJLzM+V6ayl9CrA49fgm5uCK9CanmZWhXZFSWEF9D&#10;T+Mr4WUvyl6IwsdkJgaZi0fXQJPqScVjNtGq8AvxE4z0f4W/lxFqBlogwlUDbfwNMKmBB9Z2qYKd&#10;A6pi/8hIXFzYCo/2DMX7CzORTAuY/GQrrc5upMXvR8bzA8h8zv1T3n+8Tbmg9/TcXNw7PhVnaJGW&#10;TWmOvh2roFqgIVwcykKHAaZvXAq6luWhblQaetYV4OxnC69gZ/hX94KrnwNMKAJa0l2blkxdCv4y&#10;qsmhChX/+wtXhcQX0gvRS5eRq7Ys3KUuYPFanP8vU4ZrUlBMrLThxtpq5qzpPyL8WeFAAR3+b248&#10;EFu+PzCCA6tG5Z+YFoUDY0Kxb0QVHBwVhEOjqPiDfbF9kC/JH6AQf3mPKljWLwpzu0dgfNuqGNk2&#10;Eo2recLRvALMqTZW9P8WNnpKa46uYRloS9dkaU+vwMKW5C9NhS/NACjFAJCBKHJVUS6slCARZLJT&#10;DRa3QvqiBFfZGWnSLPf1cbktWUHPSAfmFoYIDPRAzy5N0LltTcRGe6JNY3+sm98PS8a2QqdqFuge&#10;oI9xkTYsSF1ZnPpj38gonJzVGPe3D8DHy/T499ayBtqK9Oe7kUHiZ5H0Oc/2I+n2ZgXPzy/HhR0T&#10;sXJKB/RoHggvuzIw0vkJZmZqisJr8bdrmJRHOUM1aNHeWbubwTesIqrWqYLACF/YV7SGvoU27QiD&#10;WVqq1KngVPuvk0NJfyWF+N8SvlDxxdoI6QvH10pNJHWNuY0ROnZp+yP/LthScNr/3Ao3erx+PzhQ&#10;X/6ydtmX3VOa5B0g+fcMD8SWgX5Y1y8Aq/uHYFGPYIxp4YU+MU5oW8MW1dy0YGdQDJaicCwkK8hS&#10;lCwspSWnPNOuBtVeQ4otTdWyNmVpR9RIdiG8QBS/OD1+MRJf7qvmemfBJwNKhBzSxk11U5Sf/l26&#10;2kpTp1gi6fgmzXPm1gYIC/PF2tUzkfbpNlLeXcD9Kxuwdk5XjO4ailFtAjAs1g0DqppjcIgpptW2&#10;xfLWHtg9KBynZzbB3a39kXBxNtLvrUbG4y3IfrYbufF7kMsAyH22E5/vbMTT0wtxYMUgtK/vBTfb&#10;0jAzKgYPdxPYOxrxO5RXrh3I7MTlpY3cRh8WzqawcbOEi68TvIM94OnvpnTZkOV8pBu22Jvi0sWA&#10;Kl9SlF5UvhjJX1zUXojPOkiCgK+RYYWyL1eBIsLsZmCmp9i7wJCAvMVLFv/u/Ank3Bac5j+3v7ZJ&#10;CuTB2vX9wRNsXjo5f/3o/y9v1ZAorB7VED3ruCDQrgTczYvD2aIUbM3VYMrUrc8TqiELHEjfE+l5&#10;KU1o9J2yaofM3144n7saiS5NmCqLI96eKV06qRHymHRmU2YXkx6FcgWX/lWIr0biy4UsufIoF8nK&#10;8f1lPkgTc22SzwCBAdZYOHcAXj05gOf3t+LOpcU4tWs0hrb3Rv9GzpjXoyo2D49lENfBrv6RODCk&#10;JvaPqo1Ts5rj/s6BeHthBtLurkYWrU42i9uc57tI/F1U/J14eHwe5g1tgDrBRvBx14CzsybMaGd0&#10;jMow4zBQpZuvvnT+Ko+yhuVocXRh5mAMK1cLWDubwVjGI5hps/hmcc7fJB3wShOKypPUQvZff/1Z&#10;gZBf+t2olF8Iz0CgDRJbo22gBZ9A77zhI3/Yl0aw6/+8nfnvbjx4sfSDyd8dUAU7t27IH9i9SZ6f&#10;hwEqVTRmwapHtaWPt9BHBdoNNV0NlKLnLkU1LqUMgqAyU52VhQtYbJbRYjFK5S9FqyO+vhh9/y9l&#10;f1YgvTKllaesNjMCCS6FrtJyIyRhapciVh6XgJCA0tRXY7GsCUcnE/j5mcPfRxvtWvliztQWmDOp&#10;IeZNisWcsXUwoosvpvQOxsEFnfFw93jcWDMQh8Y1xu6htbBvTAzOLmiPW9sG4smxCfh4YxnSxeo8&#10;2akgk8qf9mQ3nlxai/kTO6B+LTc4OUqX6l+YnVhUajNjyW/i79S21IaprFzuZavMBG3vaaMovqGl&#10;DMCpQHsmpC+lDAZXumGX5u8u8RN+Kf7TV+L/8ivvK/1zZC+zIzMoWMhW9KuYN2XqlB+SveBcxRac&#10;vj+3f8QmM2LxwH6zekshlq9Y9qVRs3p55g5GSt8YLRNdEqAcZGpqNRKzLC2POokhi5apy23x+DL2&#10;U4uKry3+nt5Vg6pWnkon/XYK+uuUlgtbkgmojIVNltLbUJRfemaWpdJrGrCQs9CEjY0uKrqbkvAs&#10;VHdNxuolPTF6UCSG9w1G15aumD0uBm/vrceXz6fx9uoK7J7dDrO7Vsak5u6Y3bYStoyqg4ure+Le&#10;3pF4emoqEm6sQPIDmUpkF70+lf7MQqyZ0R4x4TZwcygHY5OfoW9aCvpWFRjYDGBdkpkeu6zMQc8g&#10;1DDV4F4D7gEucPV1ho0rPb25jjL4RkPGF/O3yG9ShgmyoJUuBj/T1yszKdDqyMATlbf/BdXCQvOW&#10;LPn9lVWBnJO/e7ayP7f/2caDXY0HPe77k1CIGTOn50dG18hTl4tIJIQMPVSXbq4keFkSXqaxkykv&#10;xKbInC/i5wu9vao7Mk86Iat/KF2UpdhVSE+CUSml7V48flmZ/NRADZbWmrC1rgAfD1N0bhWKc0fn&#10;IenVYcQdm41ZYxtiRJ8wzBhTH/cuLcPnt0dw//R8bGA2GNHKA5M7sGYZWQ8X1vTFtW1DcffAGDw7&#10;MxsJN1eT9DuR+mQvC9wD+HB/Gw5uHImhfaLRpKEfgkNtaFuE6MxMBiQ9i9TS0iRJa6ZBj29kZwhb&#10;T2u4eDsrcK7kBCsnc9ocHSVjyTBDhfxCfEKIr6BUMYSS6FOnTv1rFkYQJ+eg4HT8uf07NhZODjwR&#10;3yxb+j1mzp75JapeVJ4UfTKbl0xVrRBfekyK1+VeiC/eXhmAIsvcFECu9Cr2R5kqQ1SSIPGloNWi&#10;j5YOVg709Z4uhqhS0Qwt6nlh/uTWGDugJro198KkIdE4vX8STu2fjPlTWmD6qBgc2zoMTy7Mx5nN&#10;g7BpcnMcXtwNd/aNx+sL8xB/fi4en52DN9dW4+OdLYi/uhYvbmzEx8d7cPXkPMya1Bp1atnD2bUs&#10;C9mfUcGUmcyY2ceQxOfvkrpDfqeZgyls3a3hF+INDz9X2IniW+qhgrGmUp9I3yNBKU01hEWF502f&#10;OeOHx64IlsixLjjsf25/tG3dunU2VKP5Pzhx32DW7FlfGjStn2dub8YCtxTVTzw8ya1MKULVLwQf&#10;+7WMqL9KIRVIGz+9tKznqstiWuqLakH26N+9Ls4cno+k10dw+cQ8LJjYHOMGROH6yfm0OOdw6+wC&#10;bFvRG4e3DFVmRct5sw/X9ozFtumtsH12G9zaP57EX4CHp2bj1dVVeH55FU5u4/NLeuPxlTV4eXcr&#10;ls7pjCYN3OHmVhZmtqWgY1ECaga/sphVUwZtl6WNkflrDG2MYOliBUcvB7h6O8HVxxlOXk5o0qJx&#10;nvz2Hx2TopBjKMey4LD+uf2nbVQpc57EsTyZT74/uT/CuPHj8ps0a5zvUck9Txl0Th8s88MoswiU&#10;J+lpe0qS+EIwXQstOLibo3IVR9Ss4YJFs3vh4smFWDSzPZW9oUL8FdPaYNvS3lhMtR/RuypG9g7F&#10;jOF1sHJaS0wfGIkhrbwwql0lTOxeGZsYANcPTMb1Q9Nw5eA0XNo/BcumtsaJnRNw+fhczJvYEs1j&#10;XBDsrwtHx5L0+D9B17IEtMxlElaZlk8d2qbaqBJeJa9D1475U6f/TbtSFE/kGMmxKjhsf27/G7cd&#10;O3aU44nuwBN+8jsC/E0sW77sy5hxo/M7d++cX79Z/bzIujXygsO9ERBoi9pRbujUOggtGzhj2Zz2&#10;SHqxH3kfT+H+haVYP68zNi/ugRmjY7Fv/WBsnN8ZY3uEokdDJwxv64M5A6OwbXYHbJzRFmsZKOd3&#10;T8T143Nwdu8UnDswDUnxh/l+R7BpxXAM7dsor1e3RnmjR/XNnz5jYv6Kld9On/d34KT8djkGBYfj&#10;z+3/+rZz5065htCIxFhMPPqOMP8xkO8uv+Evf/lLwz/b0v/c/sdbgW2qzn0PEkzqiGPE60LC/Qsg&#10;nyWfOV++Q8F3+dOe/Je2n376/wF6VnME/+ZV3gAAAABJRU5ErkJggg=="/>
  <p:tag name="ISPRING_PRESENTERDATA_2" val="UGF5YWwgVGhha3Vy|Q291cnNlIE5hcnJhdG9y||IGh0dHBzOi8vbWFuYWdlbWVudHN0dWR5Z3VpZGUuY29tL3BvcnRhbC9jb3Vyc2Vz|ezFFNkE4MUIwLTA5OTQtNDk1OC04MjYyLUY3NzFEMjU0QkRDNn0=||SVNQUklOR19QUkVTRU5URVJfUEhPVE9fMg==|MA==|||"/>
  <p:tag name="FLASHSPRING_PRESENTATION_REFERENCES" val=""/>
  <p:tag name="ISPRING_ULTRA_SCORM_COURCE_TITLE" val="Train-the-Trainer-Demo"/>
  <p:tag name="ISPRING_SCORM_ENDPOINT" val="&lt;endpoint&gt;&lt;enable&gt;0&lt;/enable&gt;&lt;lrs&gt;http://&lt;/lrs&gt;&lt;auth&gt;0&lt;/auth&gt;&lt;login&gt;&lt;/login&gt;&lt;password&gt;&lt;/password&gt;&lt;key&gt;&lt;/key&gt;&lt;name&gt;&lt;/name&gt;&lt;email&gt;&lt;/email&gt;&lt;/endpoint&gt;&#10;"/>
  <p:tag name="ISPRINGCLOUDFOLDERID" val="0"/>
  <p:tag name="ISPRING_OUTPUT_FOLDER" val="[[&quot;$l\uFFFD2{DF9C20C0-FDD1-4CD5-9D7C-163304BAF1E1}&quot;,&quot;F:\\Drive C Vaio\\html\\courses\\voice-overs\\Train The Trainer\\Completed - Train the Trainer&quot;],[&quot;\b\uFFFD\uFFFD^{6BFA3CB9-1541-4AD6-9F13-D250816C71AD}&quot;,&quot;C:\\Audio &amp; PPT\\Completed\\Train the Trainer-PPT-and-Audio\\sends&quot;]]"/>
  <p:tag name="ISPRING_SCORM_RATE_QUIZZES" val="0"/>
  <p:tag name="ISPRING_PRESENTATION_TITLE" val="Train-the-Trainer-Demo"/>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Phase I – Needs Assessment/Needs Analysis - 1/3"/>
  <p:tag name="GENSWF_ADVANCE_TIME" val="25.000"/>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Planning and Organizing Training Content"/>
  <p:tag name="GENSWF_ADVANCE_TIME" val="25.000"/>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Training Room Configuration - 2/4"/>
  <p:tag name="GENSWF_ADVANCE_TIME" val="12.000"/>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Games and Activities in a Training - 1/3"/>
  <p:tag name="GENSWF_ADVANCE_TIME" val="34.000"/>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34.000"/>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Introduction - Train the Trainer"/>
  <p:tag name="GENSWF_ADVANCE_TIME" val="28.000"/>
</p:tagLst>
</file>

<file path=ppt/tags/tag3.xml><?xml version="1.0" encoding="utf-8"?>
<p:tagLst xmlns:a="http://schemas.openxmlformats.org/drawingml/2006/main" xmlns:r="http://schemas.openxmlformats.org/officeDocument/2006/relationships" xmlns:p="http://schemas.openxmlformats.org/presentationml/2006/main">
  <p:tag name="GENSWF_SLIDE_TITLE" val="Introduction - 1/6"/>
  <p:tag name="ISPRING_SLIDE_INDENT_LEVEL" val="0"/>
  <p:tag name="ISPRING_CUSTOM_TIMING_USED" val="0"/>
  <p:tag name="GENSWF_ADVANCE_TIME" val="20.0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 2/6"/>
  <p:tag name="ISPRING_SLIDE_INDENT_LEVEL" val="0"/>
  <p:tag name="ISPRING_CUSTOM_TIMING_USED" val="0"/>
  <p:tag name="GENSWF_ADVANCE_TIME" val="13.00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4/6"/>
  <p:tag name="ISPRING_SLIDE_INDENT_LEVEL" val="0"/>
  <p:tag name="ISPRING_CUSTOM_TIMING_USED" val="0"/>
  <p:tag name="GENSWF_ADVANCE_TIME" val="26.000"/>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6/6"/>
  <p:tag name="ISPRING_SLIDE_INDENT_LEVEL" val="0"/>
  <p:tag name="ISPRING_CUSTOM_TIMING_USED" val="0"/>
  <p:tag name="GENSWF_ADVANCE_TIME" val="24.000"/>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64.000"/>
  <p:tag name="GENSWF_SLIDE_TITLE" val="Course Objectives"/>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Roles of a Trainer"/>
  <p:tag name="GENSWF_ADVANCE_TIME" val="22.000"/>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Learning Styles and their Importance - 2/3"/>
  <p:tag name="GENSWF_ADVANCE_TIME" val="20.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786</Words>
  <Application>Microsoft Office PowerPoint</Application>
  <PresentationFormat>On-screen Show (4:3)</PresentationFormat>
  <Paragraphs>94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Footlight MT Light</vt:lpstr>
      <vt:lpstr>Gill Sans MT Condensed</vt:lpstr>
      <vt:lpstr>Miriam Fixed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Train-the-Trainer-Demo</dc:title>
  <dc:creator>Home</dc:creator>
  <cp:lastModifiedBy>Himanshu Juneja</cp:lastModifiedBy>
  <cp:revision>184</cp:revision>
  <dcterms:created xsi:type="dcterms:W3CDTF">2013-08-06T04:37:37Z</dcterms:created>
  <dcterms:modified xsi:type="dcterms:W3CDTF">2022-10-24T07:20:31Z</dcterms:modified>
</cp:coreProperties>
</file>