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57" r:id="rId3"/>
    <p:sldId id="458" r:id="rId4"/>
    <p:sldId id="460" r:id="rId5"/>
    <p:sldId id="456" r:id="rId6"/>
    <p:sldId id="463" r:id="rId7"/>
    <p:sldId id="485" r:id="rId8"/>
    <p:sldId id="507" r:id="rId9"/>
    <p:sldId id="520" r:id="rId10"/>
    <p:sldId id="294" r:id="rId11"/>
    <p:sldId id="581" r:id="rId12"/>
    <p:sldId id="405"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p15:clr>
            <a:srgbClr val="A4A3A4"/>
          </p15:clr>
        </p15:guide>
        <p15:guide id="2" orient="horz" pos="4292">
          <p15:clr>
            <a:srgbClr val="A4A3A4"/>
          </p15:clr>
        </p15:guide>
        <p15:guide id="3" pos="68">
          <p15:clr>
            <a:srgbClr val="A4A3A4"/>
          </p15:clr>
        </p15:guide>
        <p15:guide id="4" pos="5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E08C"/>
    <a:srgbClr val="FF9999"/>
    <a:srgbClr val="000000"/>
    <a:srgbClr val="FF5357"/>
    <a:srgbClr val="FF696D"/>
    <a:srgbClr val="FF7C8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94660"/>
  </p:normalViewPr>
  <p:slideViewPr>
    <p:cSldViewPr>
      <p:cViewPr varScale="1">
        <p:scale>
          <a:sx n="82" d="100"/>
          <a:sy n="82" d="100"/>
        </p:scale>
        <p:origin x="1632" y="67"/>
      </p:cViewPr>
      <p:guideLst>
        <p:guide orient="horz" pos="28"/>
        <p:guide orient="horz" pos="4292"/>
        <p:guide pos="68"/>
        <p:guide pos="573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C4BF6-2309-4104-B65D-784C4AA71E8A}" type="datetimeFigureOut">
              <a:rPr lang="en-US" smtClean="0"/>
              <a:t>10/13/2022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ADF2-05C5-4DC4-BC52-8DE32923D11C}" type="slidenum">
              <a:rPr lang="en-US" smtClean="0"/>
              <a:t>‹#›</a:t>
            </a:fld>
            <a:endParaRPr lang="en-US"/>
          </a:p>
        </p:txBody>
      </p:sp>
    </p:spTree>
    <p:extLst>
      <p:ext uri="{BB962C8B-B14F-4D97-AF65-F5344CB8AC3E}">
        <p14:creationId xmlns:p14="http://schemas.microsoft.com/office/powerpoint/2010/main" val="383255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1</a:t>
            </a:fld>
            <a:endParaRPr lang="en-US"/>
          </a:p>
        </p:txBody>
      </p:sp>
    </p:spTree>
    <p:extLst>
      <p:ext uri="{BB962C8B-B14F-4D97-AF65-F5344CB8AC3E}">
        <p14:creationId xmlns:p14="http://schemas.microsoft.com/office/powerpoint/2010/main" val="402786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10</a:t>
            </a:fld>
            <a:endParaRPr lang="en-US"/>
          </a:p>
        </p:txBody>
      </p:sp>
    </p:spTree>
    <p:extLst>
      <p:ext uri="{BB962C8B-B14F-4D97-AF65-F5344CB8AC3E}">
        <p14:creationId xmlns:p14="http://schemas.microsoft.com/office/powerpoint/2010/main" val="60830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11</a:t>
            </a:fld>
            <a:endParaRPr lang="en-US"/>
          </a:p>
        </p:txBody>
      </p:sp>
    </p:spTree>
    <p:extLst>
      <p:ext uri="{BB962C8B-B14F-4D97-AF65-F5344CB8AC3E}">
        <p14:creationId xmlns:p14="http://schemas.microsoft.com/office/powerpoint/2010/main" val="302826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2</a:t>
            </a:fld>
            <a:endParaRPr lang="en-US"/>
          </a:p>
        </p:txBody>
      </p:sp>
    </p:spTree>
    <p:extLst>
      <p:ext uri="{BB962C8B-B14F-4D97-AF65-F5344CB8AC3E}">
        <p14:creationId xmlns:p14="http://schemas.microsoft.com/office/powerpoint/2010/main" val="21452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3</a:t>
            </a:fld>
            <a:endParaRPr lang="en-US"/>
          </a:p>
        </p:txBody>
      </p:sp>
    </p:spTree>
    <p:extLst>
      <p:ext uri="{BB962C8B-B14F-4D97-AF65-F5344CB8AC3E}">
        <p14:creationId xmlns:p14="http://schemas.microsoft.com/office/powerpoint/2010/main" val="350807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4</a:t>
            </a:fld>
            <a:endParaRPr lang="en-US"/>
          </a:p>
        </p:txBody>
      </p:sp>
    </p:spTree>
    <p:extLst>
      <p:ext uri="{BB962C8B-B14F-4D97-AF65-F5344CB8AC3E}">
        <p14:creationId xmlns:p14="http://schemas.microsoft.com/office/powerpoint/2010/main" val="304337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5</a:t>
            </a:fld>
            <a:endParaRPr lang="en-US"/>
          </a:p>
        </p:txBody>
      </p:sp>
    </p:spTree>
    <p:extLst>
      <p:ext uri="{BB962C8B-B14F-4D97-AF65-F5344CB8AC3E}">
        <p14:creationId xmlns:p14="http://schemas.microsoft.com/office/powerpoint/2010/main" val="398200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6</a:t>
            </a:fld>
            <a:endParaRPr lang="en-US"/>
          </a:p>
        </p:txBody>
      </p:sp>
    </p:spTree>
    <p:extLst>
      <p:ext uri="{BB962C8B-B14F-4D97-AF65-F5344CB8AC3E}">
        <p14:creationId xmlns:p14="http://schemas.microsoft.com/office/powerpoint/2010/main" val="31036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7</a:t>
            </a:fld>
            <a:endParaRPr lang="en-US"/>
          </a:p>
        </p:txBody>
      </p:sp>
    </p:spTree>
    <p:extLst>
      <p:ext uri="{BB962C8B-B14F-4D97-AF65-F5344CB8AC3E}">
        <p14:creationId xmlns:p14="http://schemas.microsoft.com/office/powerpoint/2010/main" val="397412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8</a:t>
            </a:fld>
            <a:endParaRPr lang="en-US"/>
          </a:p>
        </p:txBody>
      </p:sp>
    </p:spTree>
    <p:extLst>
      <p:ext uri="{BB962C8B-B14F-4D97-AF65-F5344CB8AC3E}">
        <p14:creationId xmlns:p14="http://schemas.microsoft.com/office/powerpoint/2010/main" val="346847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6ADF2-05C5-4DC4-BC52-8DE32923D11C}" type="slidenum">
              <a:rPr lang="en-US" smtClean="0"/>
              <a:t>9</a:t>
            </a:fld>
            <a:endParaRPr lang="en-US"/>
          </a:p>
        </p:txBody>
      </p:sp>
    </p:spTree>
    <p:extLst>
      <p:ext uri="{BB962C8B-B14F-4D97-AF65-F5344CB8AC3E}">
        <p14:creationId xmlns:p14="http://schemas.microsoft.com/office/powerpoint/2010/main" val="120426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760B9-CDA9-43FA-A339-CEA1E07F1D54}"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28338F1-1346-4F6D-A5DF-4FC71C3D698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2555252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760B9-CDA9-43FA-A339-CEA1E07F1D54}" type="datetimeFigureOut">
              <a:rPr lang="en-IN" smtClean="0"/>
              <a:pPr/>
              <a:t>13-10-2022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338F1-1346-4F6D-A5DF-4FC71C3D698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slide" Target="slide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811898_l.jpg"/>
          <p:cNvPicPr>
            <a:picLocks noChangeAspect="1"/>
          </p:cNvPicPr>
          <p:nvPr/>
        </p:nvPicPr>
        <p:blipFill>
          <a:blip r:embed="rId4" cstate="print"/>
          <a:stretch>
            <a:fillRect/>
          </a:stretch>
        </p:blipFill>
        <p:spPr>
          <a:xfrm>
            <a:off x="0" y="0"/>
            <a:ext cx="9144000" cy="6858000"/>
          </a:xfrm>
          <a:prstGeom prst="rect">
            <a:avLst/>
          </a:prstGeom>
        </p:spPr>
      </p:pic>
      <p:pic>
        <p:nvPicPr>
          <p:cNvPr id="5" name="Picture 4" descr="17997208_l.jpg"/>
          <p:cNvPicPr>
            <a:picLocks noChangeAspect="1"/>
          </p:cNvPicPr>
          <p:nvPr/>
        </p:nvPicPr>
        <p:blipFill>
          <a:blip r:embed="rId5" cstate="print"/>
          <a:stretch>
            <a:fillRect/>
          </a:stretch>
        </p:blipFill>
        <p:spPr>
          <a:xfrm>
            <a:off x="0" y="-27384"/>
            <a:ext cx="9144000" cy="6945230"/>
          </a:xfrm>
          <a:prstGeom prst="rect">
            <a:avLst/>
          </a:prstGeom>
        </p:spPr>
      </p:pic>
      <p:sp>
        <p:nvSpPr>
          <p:cNvPr id="6" name="Rectangle 5"/>
          <p:cNvSpPr/>
          <p:nvPr/>
        </p:nvSpPr>
        <p:spPr>
          <a:xfrm>
            <a:off x="0" y="558924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effectLst>
                  <a:outerShdw blurRad="38100" dist="38100" dir="2700000" algn="tl">
                    <a:srgbClr val="000000">
                      <a:alpha val="43137"/>
                    </a:srgbClr>
                  </a:outerShdw>
                </a:effectLst>
                <a:latin typeface="Garamond" pitchFamily="18" charset="0"/>
              </a:rPr>
              <a:t>Memory Skills</a:t>
            </a:r>
            <a:endParaRPr lang="en-IN" sz="7200" dirty="0">
              <a:effectLst>
                <a:outerShdw blurRad="38100" dist="38100" dir="2700000" algn="tl">
                  <a:srgbClr val="000000">
                    <a:alpha val="43137"/>
                  </a:srgbClr>
                </a:outerShdw>
              </a:effectLst>
              <a:latin typeface="Garamond"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4704"/>
            <a:ext cx="9144000" cy="609329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1400" dirty="0">
              <a:solidFill>
                <a:srgbClr val="FFFFFF"/>
              </a:solidFill>
              <a:latin typeface="Calibri" pitchFamily="-109" charset="0"/>
            </a:endParaRPr>
          </a:p>
        </p:txBody>
      </p:sp>
      <p:pic>
        <p:nvPicPr>
          <p:cNvPr id="9" name="Picture 8" descr="Blank_Spiral_Notebook_Page_by_inspyretash_stock.jpg"/>
          <p:cNvPicPr>
            <a:picLocks noChangeAspect="1"/>
          </p:cNvPicPr>
          <p:nvPr/>
        </p:nvPicPr>
        <p:blipFill>
          <a:blip r:embed="rId4" cstate="print"/>
          <a:stretch>
            <a:fillRect/>
          </a:stretch>
        </p:blipFill>
        <p:spPr>
          <a:xfrm flipH="1">
            <a:off x="611556" y="836711"/>
            <a:ext cx="5112571" cy="5862865"/>
          </a:xfrm>
          <a:prstGeom prst="rect">
            <a:avLst/>
          </a:prstGeom>
        </p:spPr>
      </p:pic>
      <p:sp>
        <p:nvSpPr>
          <p:cNvPr id="10" name="TextBox 9"/>
          <p:cNvSpPr txBox="1"/>
          <p:nvPr/>
        </p:nvSpPr>
        <p:spPr>
          <a:xfrm>
            <a:off x="1187624" y="1052736"/>
            <a:ext cx="4320480" cy="5016758"/>
          </a:xfrm>
          <a:prstGeom prst="rect">
            <a:avLst/>
          </a:prstGeom>
          <a:noFill/>
        </p:spPr>
        <p:txBody>
          <a:bodyPr wrap="square" rtlCol="0">
            <a:spAutoFit/>
          </a:bodyPr>
          <a:lstStyle/>
          <a:p>
            <a:pPr marL="457200" indent="-457200">
              <a:spcAft>
                <a:spcPts val="1200"/>
              </a:spcAft>
              <a:buFont typeface="Arial" pitchFamily="34" charset="0"/>
              <a:buChar char="•"/>
            </a:pPr>
            <a:r>
              <a:rPr lang="en-IN" sz="2000" b="1" dirty="0"/>
              <a:t>In an earlier scenario, you had seen how Jonathan is not appreciated as a manager by his subordinates due to his poor memory skills.</a:t>
            </a:r>
          </a:p>
          <a:p>
            <a:pPr marL="457200" indent="-457200">
              <a:spcAft>
                <a:spcPts val="1200"/>
              </a:spcAft>
              <a:buFont typeface="Arial" pitchFamily="34" charset="0"/>
              <a:buChar char="•"/>
            </a:pPr>
            <a:r>
              <a:rPr lang="en-IN" sz="2000" b="1" dirty="0"/>
              <a:t>Now, you have learned about the various techniques and ways by which you can observe better, remember facts, faces, dates and figures and improve your memory skills.</a:t>
            </a:r>
          </a:p>
          <a:p>
            <a:pPr marL="457200" indent="-457200">
              <a:spcAft>
                <a:spcPts val="1200"/>
              </a:spcAft>
              <a:buFont typeface="Arial" pitchFamily="34" charset="0"/>
              <a:buChar char="•"/>
            </a:pPr>
            <a:r>
              <a:rPr lang="en-IN" sz="2000" b="1" dirty="0"/>
              <a:t>Use the techniques that you have learned and help Jonathan in remembering the details about his subordinates.</a:t>
            </a:r>
          </a:p>
        </p:txBody>
      </p:sp>
      <p:pic>
        <p:nvPicPr>
          <p:cNvPr id="11" name="Picture 10" descr="pencil.png"/>
          <p:cNvPicPr>
            <a:picLocks noChangeAspect="1"/>
          </p:cNvPicPr>
          <p:nvPr/>
        </p:nvPicPr>
        <p:blipFill>
          <a:blip r:embed="rId5" cstate="print"/>
          <a:srcRect l="11361" t="21650" r="13880" b="17451"/>
          <a:stretch>
            <a:fillRect/>
          </a:stretch>
        </p:blipFill>
        <p:spPr>
          <a:xfrm rot="5400000">
            <a:off x="3969049" y="2123234"/>
            <a:ext cx="5733254" cy="3736278"/>
          </a:xfrm>
          <a:prstGeom prst="rect">
            <a:avLst/>
          </a:prstGeom>
        </p:spPr>
      </p:pic>
      <p:grpSp>
        <p:nvGrpSpPr>
          <p:cNvPr id="5"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6" cstate="print"/>
            <a:srcRect t="6221" b="76153"/>
            <a:stretch>
              <a:fillRect/>
            </a:stretch>
          </p:blipFill>
          <p:spPr>
            <a:xfrm>
              <a:off x="0" y="-27384"/>
              <a:ext cx="9144000" cy="936104"/>
            </a:xfrm>
            <a:prstGeom prst="rect">
              <a:avLst/>
            </a:prstGeom>
          </p:spPr>
        </p:pic>
        <p:grpSp>
          <p:nvGrpSpPr>
            <p:cNvPr id="8"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grpSp>
      <p:pic>
        <p:nvPicPr>
          <p:cNvPr id="14" name="Picture 13">
            <a:extLst>
              <a:ext uri="{FF2B5EF4-FFF2-40B4-BE49-F238E27FC236}">
                <a16:creationId xmlns:a16="http://schemas.microsoft.com/office/drawing/2014/main" id="{A1C08516-4F07-40E9-9723-A1334CB420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26000">
        <p:split orient="vert"/>
      </p:transition>
    </mc:Choice>
    <mc:Fallback>
      <p:transition spd="slow" advClick="0" advTm="2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7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9000"/>
                            </p:stCondLst>
                            <p:childTnLst>
                              <p:par>
                                <p:cTn id="13" presetID="10" presetClass="entr" presetSubtype="0" fill="hold" grpId="0" nodeType="afterEffect">
                                  <p:stCondLst>
                                    <p:cond delay="8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Numbers to Sentences</a:t>
                </a:r>
                <a:endParaRPr lang="en-IN" sz="3200" dirty="0"/>
              </a:p>
            </p:txBody>
          </p:sp>
        </p:grpSp>
      </p:grpSp>
      <p:pic>
        <p:nvPicPr>
          <p:cNvPr id="7" name="Picture 6" descr="Numerology_Introduction.jpg"/>
          <p:cNvPicPr>
            <a:picLocks noChangeAspect="1"/>
          </p:cNvPicPr>
          <p:nvPr/>
        </p:nvPicPr>
        <p:blipFill>
          <a:blip r:embed="rId5" cstate="print"/>
          <a:srcRect b="3799"/>
          <a:stretch>
            <a:fillRect/>
          </a:stretch>
        </p:blipFill>
        <p:spPr>
          <a:xfrm>
            <a:off x="998179" y="980728"/>
            <a:ext cx="8145821" cy="5877272"/>
          </a:xfrm>
          <a:prstGeom prst="rect">
            <a:avLst/>
          </a:prstGeom>
        </p:spPr>
      </p:pic>
      <p:grpSp>
        <p:nvGrpSpPr>
          <p:cNvPr id="8" name="Group 47"/>
          <p:cNvGrpSpPr/>
          <p:nvPr/>
        </p:nvGrpSpPr>
        <p:grpSpPr>
          <a:xfrm>
            <a:off x="-36512" y="3234169"/>
            <a:ext cx="1404000" cy="1386256"/>
            <a:chOff x="-36512" y="1976474"/>
            <a:chExt cx="1404000" cy="1386256"/>
          </a:xfrm>
        </p:grpSpPr>
        <p:grpSp>
          <p:nvGrpSpPr>
            <p:cNvPr id="9" name="Group 24"/>
            <p:cNvGrpSpPr/>
            <p:nvPr/>
          </p:nvGrpSpPr>
          <p:grpSpPr>
            <a:xfrm>
              <a:off x="-36512" y="1976474"/>
              <a:ext cx="1404000" cy="1386256"/>
              <a:chOff x="3851920" y="2276872"/>
              <a:chExt cx="1368152" cy="1313715"/>
            </a:xfrm>
          </p:grpSpPr>
          <p:sp>
            <p:nvSpPr>
              <p:cNvPr id="40" name="Oval 39"/>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1" name="Picture 40"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39" name="TextBox 38"/>
            <p:cNvSpPr txBox="1"/>
            <p:nvPr/>
          </p:nvSpPr>
          <p:spPr>
            <a:xfrm>
              <a:off x="-36512" y="2340169"/>
              <a:ext cx="1330105" cy="584775"/>
            </a:xfrm>
            <a:prstGeom prst="rect">
              <a:avLst/>
            </a:prstGeom>
            <a:noFill/>
          </p:spPr>
          <p:txBody>
            <a:bodyPr wrap="square" rtlCol="0">
              <a:spAutoFit/>
            </a:bodyPr>
            <a:lstStyle/>
            <a:p>
              <a:pPr algn="ctr"/>
              <a:r>
                <a:rPr lang="en-IN" sz="3200" b="1" dirty="0"/>
                <a:t>2</a:t>
              </a:r>
            </a:p>
          </p:txBody>
        </p:sp>
      </p:grpSp>
      <p:grpSp>
        <p:nvGrpSpPr>
          <p:cNvPr id="10" name="Group 52"/>
          <p:cNvGrpSpPr/>
          <p:nvPr/>
        </p:nvGrpSpPr>
        <p:grpSpPr>
          <a:xfrm>
            <a:off x="-36512" y="4373931"/>
            <a:ext cx="1404000" cy="1386256"/>
            <a:chOff x="-36512" y="3116236"/>
            <a:chExt cx="1404000" cy="1386256"/>
          </a:xfrm>
        </p:grpSpPr>
        <p:grpSp>
          <p:nvGrpSpPr>
            <p:cNvPr id="11" name="Group 21"/>
            <p:cNvGrpSpPr/>
            <p:nvPr/>
          </p:nvGrpSpPr>
          <p:grpSpPr>
            <a:xfrm>
              <a:off x="-36512" y="3116236"/>
              <a:ext cx="1404000" cy="1386256"/>
              <a:chOff x="3851920" y="3356992"/>
              <a:chExt cx="1368152" cy="1313715"/>
            </a:xfrm>
          </p:grpSpPr>
          <p:sp>
            <p:nvSpPr>
              <p:cNvPr id="45" name="Oval 44"/>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6" name="Picture 45" descr="Blue1.png"/>
              <p:cNvPicPr>
                <a:picLocks noChangeAspect="1"/>
              </p:cNvPicPr>
              <p:nvPr/>
            </p:nvPicPr>
            <p:blipFill>
              <a:blip r:embed="rId7" cstate="print"/>
              <a:stretch>
                <a:fillRect/>
              </a:stretch>
            </p:blipFill>
            <p:spPr>
              <a:xfrm>
                <a:off x="3851920" y="3356992"/>
                <a:ext cx="1368152" cy="1313715"/>
              </a:xfrm>
              <a:prstGeom prst="rect">
                <a:avLst/>
              </a:prstGeom>
            </p:spPr>
          </p:pic>
        </p:grpSp>
        <p:sp>
          <p:nvSpPr>
            <p:cNvPr id="44" name="TextBox 43"/>
            <p:cNvSpPr txBox="1"/>
            <p:nvPr/>
          </p:nvSpPr>
          <p:spPr>
            <a:xfrm>
              <a:off x="-36512" y="3492297"/>
              <a:ext cx="1330105" cy="584775"/>
            </a:xfrm>
            <a:prstGeom prst="rect">
              <a:avLst/>
            </a:prstGeom>
            <a:noFill/>
          </p:spPr>
          <p:txBody>
            <a:bodyPr wrap="square" rtlCol="0">
              <a:spAutoFit/>
            </a:bodyPr>
            <a:lstStyle/>
            <a:p>
              <a:pPr algn="ctr"/>
              <a:r>
                <a:rPr lang="en-IN" sz="3200" b="1" dirty="0"/>
                <a:t>3</a:t>
              </a:r>
            </a:p>
          </p:txBody>
        </p:sp>
      </p:grpSp>
      <p:grpSp>
        <p:nvGrpSpPr>
          <p:cNvPr id="12" name="Group 58"/>
          <p:cNvGrpSpPr/>
          <p:nvPr/>
        </p:nvGrpSpPr>
        <p:grpSpPr>
          <a:xfrm>
            <a:off x="-36512" y="5578208"/>
            <a:ext cx="1396839" cy="1379184"/>
            <a:chOff x="-36512" y="4320513"/>
            <a:chExt cx="1396839" cy="1379184"/>
          </a:xfrm>
        </p:grpSpPr>
        <p:grpSp>
          <p:nvGrpSpPr>
            <p:cNvPr id="13" name="Group 18"/>
            <p:cNvGrpSpPr/>
            <p:nvPr/>
          </p:nvGrpSpPr>
          <p:grpSpPr>
            <a:xfrm>
              <a:off x="-36511" y="4320513"/>
              <a:ext cx="1396838" cy="1379184"/>
              <a:chOff x="3851921" y="4498251"/>
              <a:chExt cx="1361173" cy="1307013"/>
            </a:xfrm>
          </p:grpSpPr>
          <p:sp>
            <p:nvSpPr>
              <p:cNvPr id="50" name="Oval 49"/>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1" name="Picture 50" descr="Green2.png"/>
              <p:cNvPicPr>
                <a:picLocks noChangeAspect="1"/>
              </p:cNvPicPr>
              <p:nvPr/>
            </p:nvPicPr>
            <p:blipFill>
              <a:blip r:embed="rId8" cstate="print"/>
              <a:stretch>
                <a:fillRect/>
              </a:stretch>
            </p:blipFill>
            <p:spPr>
              <a:xfrm>
                <a:off x="3851921" y="4498251"/>
                <a:ext cx="1361173" cy="1307013"/>
              </a:xfrm>
              <a:prstGeom prst="rect">
                <a:avLst/>
              </a:prstGeom>
            </p:spPr>
          </p:pic>
        </p:grpSp>
        <p:sp>
          <p:nvSpPr>
            <p:cNvPr id="49" name="TextBox 48"/>
            <p:cNvSpPr txBox="1"/>
            <p:nvPr/>
          </p:nvSpPr>
          <p:spPr>
            <a:xfrm>
              <a:off x="-36512" y="4644425"/>
              <a:ext cx="1330105" cy="584775"/>
            </a:xfrm>
            <a:prstGeom prst="rect">
              <a:avLst/>
            </a:prstGeom>
            <a:noFill/>
          </p:spPr>
          <p:txBody>
            <a:bodyPr wrap="square" rtlCol="0">
              <a:spAutoFit/>
            </a:bodyPr>
            <a:lstStyle/>
            <a:p>
              <a:pPr algn="ctr"/>
              <a:r>
                <a:rPr lang="en-IN" sz="3200" b="1" dirty="0"/>
                <a:t>4</a:t>
              </a:r>
            </a:p>
          </p:txBody>
        </p:sp>
      </p:grpSp>
      <p:grpSp>
        <p:nvGrpSpPr>
          <p:cNvPr id="14" name="Group 33"/>
          <p:cNvGrpSpPr/>
          <p:nvPr/>
        </p:nvGrpSpPr>
        <p:grpSpPr>
          <a:xfrm flipH="1">
            <a:off x="1115616" y="2310431"/>
            <a:ext cx="4248472" cy="1080120"/>
            <a:chOff x="-180528" y="1340936"/>
            <a:chExt cx="4248472" cy="1080120"/>
          </a:xfrm>
        </p:grpSpPr>
        <p:sp>
          <p:nvSpPr>
            <p:cNvPr id="58" name="Rectangle 57"/>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Rounded Rectangle 58"/>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0" name="TextBox 59"/>
          <p:cNvSpPr txBox="1"/>
          <p:nvPr/>
        </p:nvSpPr>
        <p:spPr>
          <a:xfrm>
            <a:off x="2195736" y="2568846"/>
            <a:ext cx="3096344" cy="461665"/>
          </a:xfrm>
          <a:prstGeom prst="rect">
            <a:avLst/>
          </a:prstGeom>
          <a:noFill/>
        </p:spPr>
        <p:txBody>
          <a:bodyPr wrap="square" rtlCol="0">
            <a:spAutoFit/>
          </a:bodyPr>
          <a:lstStyle/>
          <a:p>
            <a:r>
              <a:rPr lang="en-IN" sz="2400" b="1" dirty="0"/>
              <a:t>Numbers to Sentences</a:t>
            </a:r>
          </a:p>
        </p:txBody>
      </p:sp>
      <p:sp>
        <p:nvSpPr>
          <p:cNvPr id="61" name="Rounded Rectangle 60"/>
          <p:cNvSpPr/>
          <p:nvPr/>
        </p:nvSpPr>
        <p:spPr>
          <a:xfrm>
            <a:off x="1691680" y="3501008"/>
            <a:ext cx="7236472" cy="3168352"/>
          </a:xfrm>
          <a:prstGeom prst="roundRect">
            <a:avLst>
              <a:gd name="adj" fmla="val 3111"/>
            </a:avLst>
          </a:prstGeom>
          <a:solidFill>
            <a:srgbClr val="FFB7D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b="1" dirty="0">
                <a:solidFill>
                  <a:schemeClr val="tx1"/>
                </a:solidFill>
                <a:effectLst>
                  <a:glow rad="228600">
                    <a:schemeClr val="bg1">
                      <a:alpha val="40000"/>
                    </a:schemeClr>
                  </a:glow>
                </a:effectLst>
              </a:rPr>
              <a:t>Example: A person’s Debit Card PIN is 2425. Now, in order to remember this PIN, he should convert the each digit in the PIN ‘2425’ to a word such as follows:</a:t>
            </a:r>
          </a:p>
          <a:p>
            <a:pPr marL="914400" lvl="1" indent="-457200">
              <a:spcAft>
                <a:spcPts val="1200"/>
              </a:spcAft>
              <a:buFont typeface="Courier New" pitchFamily="49" charset="0"/>
              <a:buChar char="o"/>
            </a:pPr>
            <a:r>
              <a:rPr lang="en-IN" sz="2000" b="1" dirty="0">
                <a:solidFill>
                  <a:schemeClr val="tx1"/>
                </a:solidFill>
                <a:effectLst>
                  <a:glow rad="228600">
                    <a:schemeClr val="bg1">
                      <a:alpha val="40000"/>
                    </a:schemeClr>
                  </a:glow>
                </a:effectLst>
              </a:rPr>
              <a:t>2		4		2	         5</a:t>
            </a:r>
          </a:p>
          <a:p>
            <a:pPr marL="914400" lvl="1" indent="-457200">
              <a:spcAft>
                <a:spcPts val="1200"/>
              </a:spcAft>
              <a:buFont typeface="Courier New" pitchFamily="49" charset="0"/>
              <a:buChar char="o"/>
            </a:pPr>
            <a:r>
              <a:rPr lang="en-IN" sz="2000" b="1" dirty="0">
                <a:solidFill>
                  <a:schemeClr val="tx1"/>
                </a:solidFill>
                <a:effectLst>
                  <a:glow rad="228600">
                    <a:schemeClr val="bg1">
                      <a:alpha val="40000"/>
                    </a:schemeClr>
                  </a:glow>
                </a:effectLst>
              </a:rPr>
              <a:t>MY		NAME		IS	         DAISY</a:t>
            </a:r>
          </a:p>
          <a:p>
            <a:pPr marL="457200" indent="-457200">
              <a:spcAft>
                <a:spcPts val="1200"/>
              </a:spcAft>
              <a:buFont typeface="Arial" pitchFamily="34" charset="0"/>
              <a:buChar char="•"/>
            </a:pPr>
            <a:r>
              <a:rPr lang="en-IN" sz="2000" b="1" dirty="0">
                <a:solidFill>
                  <a:schemeClr val="tx1"/>
                </a:solidFill>
                <a:effectLst>
                  <a:glow rad="228600">
                    <a:schemeClr val="bg1">
                      <a:alpha val="40000"/>
                    </a:schemeClr>
                  </a:glow>
                </a:effectLst>
              </a:rPr>
              <a:t>Now, if the person wants to remember his Debit Card PIN, he has to simply remember the simple sentence ‘MY NAME IS DAISY’ which is easier to remember than the number.</a:t>
            </a:r>
          </a:p>
        </p:txBody>
      </p:sp>
      <p:grpSp>
        <p:nvGrpSpPr>
          <p:cNvPr id="15" name="Group 72"/>
          <p:cNvGrpSpPr/>
          <p:nvPr/>
        </p:nvGrpSpPr>
        <p:grpSpPr>
          <a:xfrm>
            <a:off x="-36512" y="2094407"/>
            <a:ext cx="1404000" cy="1386256"/>
            <a:chOff x="-36512" y="836712"/>
            <a:chExt cx="1404000" cy="1386256"/>
          </a:xfrm>
        </p:grpSpPr>
        <p:grpSp>
          <p:nvGrpSpPr>
            <p:cNvPr id="16" name="Group 30"/>
            <p:cNvGrpSpPr/>
            <p:nvPr/>
          </p:nvGrpSpPr>
          <p:grpSpPr>
            <a:xfrm>
              <a:off x="-36512" y="836712"/>
              <a:ext cx="1404000" cy="1386256"/>
              <a:chOff x="3851920" y="1196752"/>
              <a:chExt cx="1368152" cy="1313715"/>
            </a:xfrm>
          </p:grpSpPr>
          <p:sp>
            <p:nvSpPr>
              <p:cNvPr id="65" name="Oval 64"/>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6" name="Picture 65"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64" name="TextBox 63"/>
            <p:cNvSpPr txBox="1"/>
            <p:nvPr/>
          </p:nvSpPr>
          <p:spPr>
            <a:xfrm>
              <a:off x="-36512" y="1196752"/>
              <a:ext cx="1330105" cy="584775"/>
            </a:xfrm>
            <a:prstGeom prst="rect">
              <a:avLst/>
            </a:prstGeom>
            <a:noFill/>
          </p:spPr>
          <p:txBody>
            <a:bodyPr wrap="square" rtlCol="0">
              <a:spAutoFit/>
            </a:bodyPr>
            <a:lstStyle/>
            <a:p>
              <a:pPr algn="ctr"/>
              <a:r>
                <a:rPr lang="en-IN" sz="3200" b="1" dirty="0"/>
                <a:t>1</a:t>
              </a:r>
            </a:p>
          </p:txBody>
        </p:sp>
      </p:grpSp>
      <p:sp>
        <p:nvSpPr>
          <p:cNvPr id="67" name="Rounded Rectangle 66"/>
          <p:cNvSpPr/>
          <p:nvPr/>
        </p:nvSpPr>
        <p:spPr>
          <a:xfrm>
            <a:off x="1691680" y="1052736"/>
            <a:ext cx="7236472" cy="1152128"/>
          </a:xfrm>
          <a:prstGeom prst="roundRect">
            <a:avLst>
              <a:gd name="adj" fmla="val 3111"/>
            </a:avLst>
          </a:prstGeom>
          <a:solidFill>
            <a:srgbClr val="FFB7D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effectLst>
                  <a:glow rad="228600">
                    <a:schemeClr val="bg1">
                      <a:alpha val="40000"/>
                    </a:schemeClr>
                  </a:glow>
                </a:effectLst>
              </a:rPr>
              <a:t>In this method, you have to convert each digit into a word with as many letters as the number. So, the number 3 can be converted into a word such as ‘FOR’ or ‘HIS’ or HER’.</a:t>
            </a:r>
          </a:p>
        </p:txBody>
      </p:sp>
      <p:pic>
        <p:nvPicPr>
          <p:cNvPr id="35" name="Picture 34">
            <a:extLst>
              <a:ext uri="{FF2B5EF4-FFF2-40B4-BE49-F238E27FC236}">
                <a16:creationId xmlns:a16="http://schemas.microsoft.com/office/drawing/2014/main" id="{95425A4B-48D7-4B3A-BF7D-F11924074A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41000">
        <p:fade/>
      </p:transition>
    </mc:Choice>
    <mc:Fallback>
      <p:transition spd="med" advClick="0" advTm="4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1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childTnLst>
                                </p:cTn>
                              </p:par>
                            </p:childTnLst>
                          </p:cTn>
                        </p:par>
                        <p:par>
                          <p:cTn id="15" fill="hold">
                            <p:stCondLst>
                              <p:cond delay="1500"/>
                            </p:stCondLst>
                            <p:childTnLst>
                              <p:par>
                                <p:cTn id="16" presetID="42" presetClass="entr" presetSubtype="0" fill="hold" grpId="0" nodeType="afterEffect">
                                  <p:stCondLst>
                                    <p:cond delay="100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1000"/>
                                        <p:tgtEl>
                                          <p:spTgt spid="67"/>
                                        </p:tgtEl>
                                      </p:cBhvr>
                                    </p:animEffect>
                                    <p:anim calcmode="lin" valueType="num">
                                      <p:cBhvr>
                                        <p:cTn id="19" dur="1000" fill="hold"/>
                                        <p:tgtEl>
                                          <p:spTgt spid="67"/>
                                        </p:tgtEl>
                                        <p:attrNameLst>
                                          <p:attrName>ppt_x</p:attrName>
                                        </p:attrNameLst>
                                      </p:cBhvr>
                                      <p:tavLst>
                                        <p:tav tm="0">
                                          <p:val>
                                            <p:strVal val="#ppt_x"/>
                                          </p:val>
                                        </p:tav>
                                        <p:tav tm="100000">
                                          <p:val>
                                            <p:strVal val="#ppt_x"/>
                                          </p:val>
                                        </p:tav>
                                      </p:tavLst>
                                    </p:anim>
                                    <p:anim calcmode="lin" valueType="num">
                                      <p:cBhvr>
                                        <p:cTn id="20" dur="1000" fill="hold"/>
                                        <p:tgtEl>
                                          <p:spTgt spid="6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7" presetClass="entr" presetSubtype="0" fill="hold" grpId="0" nodeType="afterEffect">
                                  <p:stCondLst>
                                    <p:cond delay="11000"/>
                                  </p:stCondLst>
                                  <p:childTnLst>
                                    <p:set>
                                      <p:cBhvr>
                                        <p:cTn id="23" dur="1" fill="hold">
                                          <p:stCondLst>
                                            <p:cond delay="0"/>
                                          </p:stCondLst>
                                        </p:cTn>
                                        <p:tgtEl>
                                          <p:spTgt spid="61">
                                            <p:bg/>
                                          </p:spTgt>
                                        </p:tgtEl>
                                        <p:attrNameLst>
                                          <p:attrName>style.visibility</p:attrName>
                                        </p:attrNameLst>
                                      </p:cBhvr>
                                      <p:to>
                                        <p:strVal val="visible"/>
                                      </p:to>
                                    </p:set>
                                    <p:animEffect transition="in" filter="fade">
                                      <p:cBhvr>
                                        <p:cTn id="24" dur="1000"/>
                                        <p:tgtEl>
                                          <p:spTgt spid="61">
                                            <p:bg/>
                                          </p:spTgt>
                                        </p:tgtEl>
                                      </p:cBhvr>
                                    </p:animEffect>
                                    <p:anim calcmode="lin" valueType="num">
                                      <p:cBhvr>
                                        <p:cTn id="25" dur="1000" fill="hold"/>
                                        <p:tgtEl>
                                          <p:spTgt spid="61">
                                            <p:bg/>
                                          </p:spTgt>
                                        </p:tgtEl>
                                        <p:attrNameLst>
                                          <p:attrName>ppt_x</p:attrName>
                                        </p:attrNameLst>
                                      </p:cBhvr>
                                      <p:tavLst>
                                        <p:tav tm="0">
                                          <p:val>
                                            <p:strVal val="#ppt_x"/>
                                          </p:val>
                                        </p:tav>
                                        <p:tav tm="100000">
                                          <p:val>
                                            <p:strVal val="#ppt_x"/>
                                          </p:val>
                                        </p:tav>
                                      </p:tavLst>
                                    </p:anim>
                                    <p:anim calcmode="lin" valueType="num">
                                      <p:cBhvr>
                                        <p:cTn id="26" dur="1000" fill="hold"/>
                                        <p:tgtEl>
                                          <p:spTgt spid="61">
                                            <p:bg/>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1000"/>
                                  </p:stCondLst>
                                  <p:childTnLst>
                                    <p:set>
                                      <p:cBhvr>
                                        <p:cTn id="28" dur="1" fill="hold">
                                          <p:stCondLst>
                                            <p:cond delay="0"/>
                                          </p:stCondLst>
                                        </p:cTn>
                                        <p:tgtEl>
                                          <p:spTgt spid="61">
                                            <p:txEl>
                                              <p:pRg st="0" end="0"/>
                                            </p:txEl>
                                          </p:spTgt>
                                        </p:tgtEl>
                                        <p:attrNameLst>
                                          <p:attrName>style.visibility</p:attrName>
                                        </p:attrNameLst>
                                      </p:cBhvr>
                                      <p:to>
                                        <p:strVal val="visible"/>
                                      </p:to>
                                    </p:set>
                                    <p:animEffect transition="in" filter="fade">
                                      <p:cBhvr>
                                        <p:cTn id="29" dur="1000"/>
                                        <p:tgtEl>
                                          <p:spTgt spid="61">
                                            <p:txEl>
                                              <p:pRg st="0" end="0"/>
                                            </p:txEl>
                                          </p:spTgt>
                                        </p:tgtEl>
                                      </p:cBhvr>
                                    </p:animEffect>
                                    <p:anim calcmode="lin" valueType="num">
                                      <p:cBhvr>
                                        <p:cTn id="30"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15500"/>
                            </p:stCondLst>
                            <p:childTnLst>
                              <p:par>
                                <p:cTn id="33" presetID="47" presetClass="entr" presetSubtype="0" fill="hold" grpId="0" nodeType="afterEffect">
                                  <p:stCondLst>
                                    <p:cond delay="10500"/>
                                  </p:stCondLst>
                                  <p:childTnLst>
                                    <p:set>
                                      <p:cBhvr>
                                        <p:cTn id="34" dur="1" fill="hold">
                                          <p:stCondLst>
                                            <p:cond delay="0"/>
                                          </p:stCondLst>
                                        </p:cTn>
                                        <p:tgtEl>
                                          <p:spTgt spid="61">
                                            <p:txEl>
                                              <p:pRg st="1" end="1"/>
                                            </p:txEl>
                                          </p:spTgt>
                                        </p:tgtEl>
                                        <p:attrNameLst>
                                          <p:attrName>style.visibility</p:attrName>
                                        </p:attrNameLst>
                                      </p:cBhvr>
                                      <p:to>
                                        <p:strVal val="visible"/>
                                      </p:to>
                                    </p:set>
                                    <p:animEffect transition="in" filter="fade">
                                      <p:cBhvr>
                                        <p:cTn id="35" dur="1000"/>
                                        <p:tgtEl>
                                          <p:spTgt spid="61">
                                            <p:txEl>
                                              <p:pRg st="1" end="1"/>
                                            </p:txEl>
                                          </p:spTgt>
                                        </p:tgtEl>
                                      </p:cBhvr>
                                    </p:animEffect>
                                    <p:anim calcmode="lin" valueType="num">
                                      <p:cBhvr>
                                        <p:cTn id="36" dur="10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1">
                                            <p:txEl>
                                              <p:pRg st="1" end="1"/>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0500"/>
                                  </p:stCondLst>
                                  <p:childTnLst>
                                    <p:set>
                                      <p:cBhvr>
                                        <p:cTn id="39" dur="1" fill="hold">
                                          <p:stCondLst>
                                            <p:cond delay="0"/>
                                          </p:stCondLst>
                                        </p:cTn>
                                        <p:tgtEl>
                                          <p:spTgt spid="61">
                                            <p:txEl>
                                              <p:pRg st="2" end="2"/>
                                            </p:txEl>
                                          </p:spTgt>
                                        </p:tgtEl>
                                        <p:attrNameLst>
                                          <p:attrName>style.visibility</p:attrName>
                                        </p:attrNameLst>
                                      </p:cBhvr>
                                      <p:to>
                                        <p:strVal val="visible"/>
                                      </p:to>
                                    </p:set>
                                    <p:animEffect transition="in" filter="fade">
                                      <p:cBhvr>
                                        <p:cTn id="40" dur="1000"/>
                                        <p:tgtEl>
                                          <p:spTgt spid="61">
                                            <p:txEl>
                                              <p:pRg st="2" end="2"/>
                                            </p:txEl>
                                          </p:spTgt>
                                        </p:tgtEl>
                                      </p:cBhvr>
                                    </p:animEffect>
                                    <p:anim calcmode="lin" valueType="num">
                                      <p:cBhvr>
                                        <p:cTn id="41"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27000"/>
                            </p:stCondLst>
                            <p:childTnLst>
                              <p:par>
                                <p:cTn id="44" presetID="47" presetClass="entr" presetSubtype="0" fill="hold" grpId="0" nodeType="afterEffect">
                                  <p:stCondLst>
                                    <p:cond delay="2250"/>
                                  </p:stCondLst>
                                  <p:childTnLst>
                                    <p:set>
                                      <p:cBhvr>
                                        <p:cTn id="45" dur="1" fill="hold">
                                          <p:stCondLst>
                                            <p:cond delay="0"/>
                                          </p:stCondLst>
                                        </p:cTn>
                                        <p:tgtEl>
                                          <p:spTgt spid="61">
                                            <p:txEl>
                                              <p:pRg st="3" end="3"/>
                                            </p:txEl>
                                          </p:spTgt>
                                        </p:tgtEl>
                                        <p:attrNameLst>
                                          <p:attrName>style.visibility</p:attrName>
                                        </p:attrNameLst>
                                      </p:cBhvr>
                                      <p:to>
                                        <p:strVal val="visible"/>
                                      </p:to>
                                    </p:set>
                                    <p:animEffect transition="in" filter="fade">
                                      <p:cBhvr>
                                        <p:cTn id="46" dur="1000"/>
                                        <p:tgtEl>
                                          <p:spTgt spid="61">
                                            <p:txEl>
                                              <p:pRg st="3" end="3"/>
                                            </p:txEl>
                                          </p:spTgt>
                                        </p:tgtEl>
                                      </p:cBhvr>
                                    </p:animEffect>
                                    <p:anim calcmode="lin" valueType="num">
                                      <p:cBhvr>
                                        <p:cTn id="47" dur="100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uiExpand="1" build="p"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88370" y="657759"/>
            <a:ext cx="9080850" cy="4355416"/>
            <a:chOff x="2702995" y="-1595320"/>
            <a:chExt cx="13788423" cy="3867612"/>
          </a:xfrm>
        </p:grpSpPr>
        <p:sp>
          <p:nvSpPr>
            <p:cNvPr id="10" name="Rechteck 21"/>
            <p:cNvSpPr/>
            <p:nvPr/>
          </p:nvSpPr>
          <p:spPr bwMode="auto">
            <a:xfrm>
              <a:off x="3370927" y="-1500353"/>
              <a:ext cx="13120491" cy="377264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IN" sz="7200" b="1" i="0" u="none" strike="noStrike" kern="1200" cap="none" spc="0" normalizeH="0" baseline="0" noProof="0" dirty="0">
                  <a:ln>
                    <a:noFill/>
                  </a:ln>
                  <a:solidFill>
                    <a:srgbClr val="FFFF00"/>
                  </a:solidFill>
                  <a:effectLst/>
                  <a:uLnTx/>
                  <a:uFillTx/>
                  <a:latin typeface="Dubai Medium" panose="020B0603030403030204" pitchFamily="34" charset="-78"/>
                  <a:ea typeface="ＭＳ Ｐゴシック" pitchFamily="34" charset="-128"/>
                  <a:cs typeface="Dubai Medium" panose="020B0603030403030204" pitchFamily="34" charset="-78"/>
                </a:rPr>
                <a:t>Memory Skills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Unlimited Courses.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0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0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Course Completion Certificates.</a:t>
              </a:r>
              <a:endParaRPr kumimoji="0" lang="en-IN" sz="20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702995" y="-1595320"/>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3888" y="5229200"/>
            <a:ext cx="1584176" cy="1512168"/>
          </a:xfrm>
          <a:prstGeom prst="rect">
            <a:avLst/>
          </a:prstGeom>
        </p:spPr>
      </p:pic>
      <p:sp>
        <p:nvSpPr>
          <p:cNvPr id="13" name="TextBox 12"/>
          <p:cNvSpPr txBox="1"/>
          <p:nvPr/>
        </p:nvSpPr>
        <p:spPr>
          <a:xfrm>
            <a:off x="539552" y="-4737"/>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631862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7" name="Picture 6" descr="11753097_l.jpg"/>
          <p:cNvPicPr>
            <a:picLocks noChangeAspect="1"/>
          </p:cNvPicPr>
          <p:nvPr/>
        </p:nvPicPr>
        <p:blipFill>
          <a:blip r:embed="rId5" cstate="print"/>
          <a:stretch>
            <a:fillRect/>
          </a:stretch>
        </p:blipFill>
        <p:spPr>
          <a:xfrm>
            <a:off x="515993" y="1052736"/>
            <a:ext cx="3648405"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ounded Rectangle 7"/>
          <p:cNvSpPr/>
          <p:nvPr/>
        </p:nvSpPr>
        <p:spPr>
          <a:xfrm>
            <a:off x="4608496" y="1052736"/>
            <a:ext cx="4427984" cy="1080016"/>
          </a:xfrm>
          <a:prstGeom prst="roundRect">
            <a:avLst>
              <a:gd name="adj" fmla="val 3111"/>
            </a:avLst>
          </a:prstGeom>
          <a:solidFill>
            <a:schemeClr val="tx2">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Jonathan Scheich is a manager at Globus Inc. </a:t>
            </a:r>
          </a:p>
        </p:txBody>
      </p:sp>
      <p:sp>
        <p:nvSpPr>
          <p:cNvPr id="9" name="Rounded Rectangle 8"/>
          <p:cNvSpPr/>
          <p:nvPr/>
        </p:nvSpPr>
        <p:spPr>
          <a:xfrm>
            <a:off x="4608496" y="2204760"/>
            <a:ext cx="4427984" cy="1080120"/>
          </a:xfrm>
          <a:prstGeom prst="roundRect">
            <a:avLst>
              <a:gd name="adj" fmla="val 3111"/>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Jonathan is an efficient and greatly talented employee.</a:t>
            </a:r>
          </a:p>
        </p:txBody>
      </p:sp>
      <p:sp>
        <p:nvSpPr>
          <p:cNvPr id="10" name="Rounded Rectangle 9"/>
          <p:cNvSpPr/>
          <p:nvPr/>
        </p:nvSpPr>
        <p:spPr>
          <a:xfrm>
            <a:off x="4608496" y="3356888"/>
            <a:ext cx="4428000" cy="1080000"/>
          </a:xfrm>
          <a:prstGeom prst="roundRect">
            <a:avLst>
              <a:gd name="adj" fmla="val 3111"/>
            </a:avLst>
          </a:prstGeom>
          <a:solidFill>
            <a:srgbClr val="92D05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His bosses and subordinates greatly appreciate his work and capabilities.</a:t>
            </a:r>
          </a:p>
        </p:txBody>
      </p:sp>
      <p:sp>
        <p:nvSpPr>
          <p:cNvPr id="11" name="Rounded Rectangle 10"/>
          <p:cNvSpPr/>
          <p:nvPr/>
        </p:nvSpPr>
        <p:spPr>
          <a:xfrm>
            <a:off x="4608496" y="4509016"/>
            <a:ext cx="4427984" cy="1080000"/>
          </a:xfrm>
          <a:prstGeom prst="roundRect">
            <a:avLst>
              <a:gd name="adj" fmla="val 3111"/>
            </a:avLst>
          </a:prstGeom>
          <a:solidFill>
            <a:srgbClr val="5C8E26">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However, one major complaint that his subordinates have is that he always tends to forget things.</a:t>
            </a:r>
          </a:p>
        </p:txBody>
      </p:sp>
      <p:sp>
        <p:nvSpPr>
          <p:cNvPr id="12" name="Rounded Rectangle 11"/>
          <p:cNvSpPr/>
          <p:nvPr/>
        </p:nvSpPr>
        <p:spPr>
          <a:xfrm>
            <a:off x="4608496" y="5661264"/>
            <a:ext cx="4427984" cy="1080000"/>
          </a:xfrm>
          <a:prstGeom prst="roundRect">
            <a:avLst>
              <a:gd name="adj" fmla="val 3111"/>
            </a:avLst>
          </a:prstGeom>
          <a:solidFill>
            <a:schemeClr val="bg2">
              <a:lumMod val="5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He constantly needs to be reminded of important meetings, schedules, deadlines and even people’s names.</a:t>
            </a:r>
          </a:p>
        </p:txBody>
      </p:sp>
      <p:pic>
        <p:nvPicPr>
          <p:cNvPr id="14" name="Picture 13">
            <a:extLst>
              <a:ext uri="{FF2B5EF4-FFF2-40B4-BE49-F238E27FC236}">
                <a16:creationId xmlns:a16="http://schemas.microsoft.com/office/drawing/2014/main" id="{6E7F054E-BEA1-469F-95B1-2471A2469F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p:transition spd="slow" advClick="0" advTm="2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1000"/>
                                        <p:tgtEl>
                                          <p:spTgt spid="8"/>
                                        </p:tgtEl>
                                      </p:cBhvr>
                                    </p:animEffect>
                                  </p:childTnLst>
                                </p:cTn>
                              </p:par>
                            </p:childTnLst>
                          </p:cTn>
                        </p:par>
                        <p:par>
                          <p:cTn id="11" fill="hold">
                            <p:stCondLst>
                              <p:cond delay="1000"/>
                            </p:stCondLst>
                            <p:childTnLst>
                              <p:par>
                                <p:cTn id="12" presetID="12" presetClass="entr" presetSubtype="8"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slide(fromLeft)">
                                      <p:cBhvr>
                                        <p:cTn id="14" dur="1000"/>
                                        <p:tgtEl>
                                          <p:spTgt spid="9"/>
                                        </p:tgtEl>
                                      </p:cBhvr>
                                    </p:animEffect>
                                  </p:childTnLst>
                                </p:cTn>
                              </p:par>
                            </p:childTnLst>
                          </p:cTn>
                        </p:par>
                        <p:par>
                          <p:cTn id="15" fill="hold">
                            <p:stCondLst>
                              <p:cond delay="4000"/>
                            </p:stCondLst>
                            <p:childTnLst>
                              <p:par>
                                <p:cTn id="16" presetID="12" presetClass="entr" presetSubtype="8" fill="hold" grpId="0" nodeType="afterEffect">
                                  <p:stCondLst>
                                    <p:cond delay="2500"/>
                                  </p:stCondLst>
                                  <p:childTnLst>
                                    <p:set>
                                      <p:cBhvr>
                                        <p:cTn id="17" dur="1" fill="hold">
                                          <p:stCondLst>
                                            <p:cond delay="0"/>
                                          </p:stCondLst>
                                        </p:cTn>
                                        <p:tgtEl>
                                          <p:spTgt spid="10"/>
                                        </p:tgtEl>
                                        <p:attrNameLst>
                                          <p:attrName>style.visibility</p:attrName>
                                        </p:attrNameLst>
                                      </p:cBhvr>
                                      <p:to>
                                        <p:strVal val="visible"/>
                                      </p:to>
                                    </p:set>
                                    <p:animEffect transition="in" filter="slide(fromLeft)">
                                      <p:cBhvr>
                                        <p:cTn id="18" dur="1000"/>
                                        <p:tgtEl>
                                          <p:spTgt spid="10"/>
                                        </p:tgtEl>
                                      </p:cBhvr>
                                    </p:animEffect>
                                  </p:childTnLst>
                                </p:cTn>
                              </p:par>
                            </p:childTnLst>
                          </p:cTn>
                        </p:par>
                        <p:par>
                          <p:cTn id="19" fill="hold">
                            <p:stCondLst>
                              <p:cond delay="7500"/>
                            </p:stCondLst>
                            <p:childTnLst>
                              <p:par>
                                <p:cTn id="20" presetID="12" presetClass="entr" presetSubtype="8" fill="hold" grpId="0" nodeType="afterEffect">
                                  <p:stCondLst>
                                    <p:cond delay="3500"/>
                                  </p:stCondLst>
                                  <p:childTnLst>
                                    <p:set>
                                      <p:cBhvr>
                                        <p:cTn id="21" dur="1" fill="hold">
                                          <p:stCondLst>
                                            <p:cond delay="0"/>
                                          </p:stCondLst>
                                        </p:cTn>
                                        <p:tgtEl>
                                          <p:spTgt spid="11"/>
                                        </p:tgtEl>
                                        <p:attrNameLst>
                                          <p:attrName>style.visibility</p:attrName>
                                        </p:attrNameLst>
                                      </p:cBhvr>
                                      <p:to>
                                        <p:strVal val="visible"/>
                                      </p:to>
                                    </p:set>
                                    <p:animEffect transition="in" filter="slide(fromLeft)">
                                      <p:cBhvr>
                                        <p:cTn id="22" dur="1000"/>
                                        <p:tgtEl>
                                          <p:spTgt spid="11"/>
                                        </p:tgtEl>
                                      </p:cBhvr>
                                    </p:animEffect>
                                  </p:childTnLst>
                                </p:cTn>
                              </p:par>
                            </p:childTnLst>
                          </p:cTn>
                        </p:par>
                        <p:par>
                          <p:cTn id="23" fill="hold">
                            <p:stCondLst>
                              <p:cond delay="12000"/>
                            </p:stCondLst>
                            <p:childTnLst>
                              <p:par>
                                <p:cTn id="24" presetID="12" presetClass="entr" presetSubtype="8" fill="hold" grpId="0" nodeType="afterEffect">
                                  <p:stCondLst>
                                    <p:cond delay="6000"/>
                                  </p:stCondLst>
                                  <p:childTnLst>
                                    <p:set>
                                      <p:cBhvr>
                                        <p:cTn id="25" dur="1" fill="hold">
                                          <p:stCondLst>
                                            <p:cond delay="0"/>
                                          </p:stCondLst>
                                        </p:cTn>
                                        <p:tgtEl>
                                          <p:spTgt spid="12"/>
                                        </p:tgtEl>
                                        <p:attrNameLst>
                                          <p:attrName>style.visibility</p:attrName>
                                        </p:attrNameLst>
                                      </p:cBhvr>
                                      <p:to>
                                        <p:strVal val="visible"/>
                                      </p:to>
                                    </p:set>
                                    <p:animEffect transition="in" filter="slide(from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7" name="Picture 6" descr="11753097_l.jpg"/>
          <p:cNvPicPr>
            <a:picLocks noChangeAspect="1"/>
          </p:cNvPicPr>
          <p:nvPr/>
        </p:nvPicPr>
        <p:blipFill>
          <a:blip r:embed="rId5" cstate="print"/>
          <a:stretch>
            <a:fillRect/>
          </a:stretch>
        </p:blipFill>
        <p:spPr>
          <a:xfrm>
            <a:off x="515993" y="1052736"/>
            <a:ext cx="3648405"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ounded Rectangle 11"/>
          <p:cNvSpPr/>
          <p:nvPr/>
        </p:nvSpPr>
        <p:spPr>
          <a:xfrm>
            <a:off x="4608496" y="1052736"/>
            <a:ext cx="4427984" cy="1080120"/>
          </a:xfrm>
          <a:prstGeom prst="roundRect">
            <a:avLst>
              <a:gd name="adj" fmla="val 3111"/>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Jonathan maintains an online diary and calendar to remind him of his deadlines and schedules. </a:t>
            </a:r>
          </a:p>
        </p:txBody>
      </p:sp>
      <p:sp>
        <p:nvSpPr>
          <p:cNvPr id="13" name="Rounded Rectangle 12"/>
          <p:cNvSpPr/>
          <p:nvPr/>
        </p:nvSpPr>
        <p:spPr>
          <a:xfrm>
            <a:off x="4608496" y="2204864"/>
            <a:ext cx="4428000" cy="1296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However, in his busy routine he tends to overlook and forgets even the reminders given by his online calendar.</a:t>
            </a:r>
          </a:p>
        </p:txBody>
      </p:sp>
      <p:sp>
        <p:nvSpPr>
          <p:cNvPr id="14" name="Rounded Rectangle 13"/>
          <p:cNvSpPr/>
          <p:nvPr/>
        </p:nvSpPr>
        <p:spPr>
          <a:xfrm>
            <a:off x="4608496" y="3573016"/>
            <a:ext cx="4427984" cy="1872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His subordinates are not very happy with him as a manager and a leader because he always forgets their important days and misses out on wishing them on their birthdays and anniversaries. </a:t>
            </a:r>
          </a:p>
        </p:txBody>
      </p:sp>
      <p:sp>
        <p:nvSpPr>
          <p:cNvPr id="15" name="Rounded Rectangle 14"/>
          <p:cNvSpPr/>
          <p:nvPr/>
        </p:nvSpPr>
        <p:spPr>
          <a:xfrm>
            <a:off x="4608496" y="5517232"/>
            <a:ext cx="4427984" cy="1260000"/>
          </a:xfrm>
          <a:prstGeom prst="roundRect">
            <a:avLst>
              <a:gd name="adj" fmla="val 3111"/>
            </a:avLst>
          </a:prstGeom>
          <a:solidFill>
            <a:schemeClr val="bg2">
              <a:lumMod val="5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Many times, he even forgets the new employee’s names and has to be constantly reminded of their names.</a:t>
            </a:r>
          </a:p>
        </p:txBody>
      </p:sp>
      <p:pic>
        <p:nvPicPr>
          <p:cNvPr id="16" name="Picture 15">
            <a:extLst>
              <a:ext uri="{FF2B5EF4-FFF2-40B4-BE49-F238E27FC236}">
                <a16:creationId xmlns:a16="http://schemas.microsoft.com/office/drawing/2014/main" id="{3E1EF886-6DD5-482D-A400-52EC3F0FD0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30000">
        <p:fade/>
      </p:transition>
    </mc:Choice>
    <mc:Fallback>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1000"/>
                                        <p:tgtEl>
                                          <p:spTgt spid="12"/>
                                        </p:tgtEl>
                                      </p:cBhvr>
                                    </p:animEffect>
                                  </p:childTnLst>
                                </p:cTn>
                              </p:par>
                            </p:childTnLst>
                          </p:cTn>
                        </p:par>
                        <p:par>
                          <p:cTn id="8" fill="hold">
                            <p:stCondLst>
                              <p:cond delay="1000"/>
                            </p:stCondLst>
                            <p:childTnLst>
                              <p:par>
                                <p:cTn id="9" presetID="12" presetClass="entr" presetSubtype="8" fill="hold" grpId="0" nodeType="afterEffect">
                                  <p:stCondLst>
                                    <p:cond delay="450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1000"/>
                                        <p:tgtEl>
                                          <p:spTgt spid="13"/>
                                        </p:tgtEl>
                                      </p:cBhvr>
                                    </p:animEffect>
                                  </p:childTnLst>
                                </p:cTn>
                              </p:par>
                            </p:childTnLst>
                          </p:cTn>
                        </p:par>
                        <p:par>
                          <p:cTn id="12" fill="hold">
                            <p:stCondLst>
                              <p:cond delay="6500"/>
                            </p:stCondLst>
                            <p:childTnLst>
                              <p:par>
                                <p:cTn id="13" presetID="12" presetClass="entr" presetSubtype="8" fill="hold" grpId="0" nodeType="afterEffect">
                                  <p:stCondLst>
                                    <p:cond delay="650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1000"/>
                                        <p:tgtEl>
                                          <p:spTgt spid="14"/>
                                        </p:tgtEl>
                                      </p:cBhvr>
                                    </p:animEffect>
                                  </p:childTnLst>
                                </p:cTn>
                              </p:par>
                            </p:childTnLst>
                          </p:cTn>
                        </p:par>
                        <p:par>
                          <p:cTn id="16" fill="hold">
                            <p:stCondLst>
                              <p:cond delay="14000"/>
                            </p:stCondLst>
                            <p:childTnLst>
                              <p:par>
                                <p:cTn id="17" presetID="12" presetClass="entr" presetSubtype="8" fill="hold" grpId="0" nodeType="afterEffect">
                                  <p:stCondLst>
                                    <p:cond delay="850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7" name="Picture 6" descr="11753097_l.jpg"/>
          <p:cNvPicPr>
            <a:picLocks noChangeAspect="1"/>
          </p:cNvPicPr>
          <p:nvPr/>
        </p:nvPicPr>
        <p:blipFill>
          <a:blip r:embed="rId5" cstate="print"/>
          <a:stretch>
            <a:fillRect/>
          </a:stretch>
        </p:blipFill>
        <p:spPr>
          <a:xfrm>
            <a:off x="515993" y="1052736"/>
            <a:ext cx="3648405"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ounded Rectangle 9"/>
          <p:cNvSpPr/>
          <p:nvPr/>
        </p:nvSpPr>
        <p:spPr>
          <a:xfrm>
            <a:off x="4608496" y="1052736"/>
            <a:ext cx="4427984" cy="1332000"/>
          </a:xfrm>
          <a:prstGeom prst="roundRect">
            <a:avLst>
              <a:gd name="adj" fmla="val 3111"/>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Jonathan is a good manager but is not considered so by his subordinates due to his simple habit of forgetting. </a:t>
            </a:r>
          </a:p>
        </p:txBody>
      </p:sp>
      <p:sp>
        <p:nvSpPr>
          <p:cNvPr id="11" name="Rounded Rectangle 10"/>
          <p:cNvSpPr/>
          <p:nvPr/>
        </p:nvSpPr>
        <p:spPr>
          <a:xfrm>
            <a:off x="4608496" y="2493040"/>
            <a:ext cx="4428000" cy="1296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Jonathan does not consider his poor memory skills as something that he needs to work on. </a:t>
            </a:r>
          </a:p>
        </p:txBody>
      </p:sp>
      <p:sp>
        <p:nvSpPr>
          <p:cNvPr id="12" name="Rounded Rectangle 11"/>
          <p:cNvSpPr/>
          <p:nvPr/>
        </p:nvSpPr>
        <p:spPr>
          <a:xfrm>
            <a:off x="4608496" y="3933176"/>
            <a:ext cx="4427984" cy="1080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However, Jonathan is completely wrong to think that way.</a:t>
            </a:r>
          </a:p>
        </p:txBody>
      </p:sp>
      <p:pic>
        <p:nvPicPr>
          <p:cNvPr id="13" name="Picture 12">
            <a:extLst>
              <a:ext uri="{FF2B5EF4-FFF2-40B4-BE49-F238E27FC236}">
                <a16:creationId xmlns:a16="http://schemas.microsoft.com/office/drawing/2014/main" id="{85F101D4-9C7F-4550-848E-0EFA828C71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7000">
        <p:fade/>
      </p:transition>
    </mc:Choice>
    <mc:Fallback>
      <p:transition spd="med"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600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1000"/>
                                        <p:tgtEl>
                                          <p:spTgt spid="11"/>
                                        </p:tgtEl>
                                      </p:cBhvr>
                                    </p:animEffect>
                                  </p:childTnLst>
                                </p:cTn>
                              </p:par>
                            </p:childTnLst>
                          </p:cTn>
                        </p:par>
                        <p:par>
                          <p:cTn id="12" fill="hold">
                            <p:stCondLst>
                              <p:cond delay="8000"/>
                            </p:stCondLst>
                            <p:childTnLst>
                              <p:par>
                                <p:cTn id="13" presetID="12" presetClass="entr" presetSubtype="8" fill="hold" grpId="0" nodeType="afterEffect">
                                  <p:stCondLst>
                                    <p:cond delay="425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 Course Objectives</a:t>
                </a:r>
                <a:endParaRPr lang="en-IN" sz="3200" dirty="0"/>
              </a:p>
            </p:txBody>
          </p:sp>
        </p:grpSp>
      </p:grpSp>
      <p:pic>
        <p:nvPicPr>
          <p:cNvPr id="7" name="Picture 6" descr="highlighter_pens.jpg"/>
          <p:cNvPicPr>
            <a:picLocks noChangeAspect="1"/>
          </p:cNvPicPr>
          <p:nvPr/>
        </p:nvPicPr>
        <p:blipFill>
          <a:blip r:embed="rId5" cstate="print">
            <a:lum bright="40000" contrast="-40000"/>
          </a:blip>
          <a:stretch>
            <a:fillRect/>
          </a:stretch>
        </p:blipFill>
        <p:spPr>
          <a:xfrm flipH="1">
            <a:off x="0" y="864096"/>
            <a:ext cx="9144000" cy="5993904"/>
          </a:xfrm>
          <a:prstGeom prst="rect">
            <a:avLst/>
          </a:prstGeom>
        </p:spPr>
      </p:pic>
      <p:sp>
        <p:nvSpPr>
          <p:cNvPr id="8" name="TextBox 7"/>
          <p:cNvSpPr txBox="1"/>
          <p:nvPr/>
        </p:nvSpPr>
        <p:spPr>
          <a:xfrm>
            <a:off x="251520" y="908720"/>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Memory</a:t>
            </a:r>
          </a:p>
        </p:txBody>
      </p:sp>
      <p:sp>
        <p:nvSpPr>
          <p:cNvPr id="9" name="TextBox 8"/>
          <p:cNvSpPr txBox="1"/>
          <p:nvPr/>
        </p:nvSpPr>
        <p:spPr>
          <a:xfrm>
            <a:off x="251520" y="130426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Importance of Memory</a:t>
            </a:r>
          </a:p>
        </p:txBody>
      </p:sp>
      <p:sp>
        <p:nvSpPr>
          <p:cNvPr id="10" name="TextBox 9"/>
          <p:cNvSpPr txBox="1"/>
          <p:nvPr/>
        </p:nvSpPr>
        <p:spPr>
          <a:xfrm>
            <a:off x="251520" y="169981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Atkinson-Schiffrin Three-stage Model of Memory</a:t>
            </a:r>
          </a:p>
        </p:txBody>
      </p:sp>
      <p:sp>
        <p:nvSpPr>
          <p:cNvPr id="11" name="TextBox 10"/>
          <p:cNvSpPr txBox="1"/>
          <p:nvPr/>
        </p:nvSpPr>
        <p:spPr>
          <a:xfrm>
            <a:off x="251520" y="2095368"/>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Three Phases of Memory Activity</a:t>
            </a:r>
          </a:p>
        </p:txBody>
      </p:sp>
      <p:sp>
        <p:nvSpPr>
          <p:cNvPr id="12" name="TextBox 11"/>
          <p:cNvSpPr txBox="1"/>
          <p:nvPr/>
        </p:nvSpPr>
        <p:spPr>
          <a:xfrm>
            <a:off x="251520" y="249091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Retrieval Memory Effects</a:t>
            </a:r>
          </a:p>
        </p:txBody>
      </p:sp>
      <p:sp>
        <p:nvSpPr>
          <p:cNvPr id="13" name="TextBox 12"/>
          <p:cNvSpPr txBox="1"/>
          <p:nvPr/>
        </p:nvSpPr>
        <p:spPr>
          <a:xfrm>
            <a:off x="251520" y="288646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Analogy between Computer System and Memory System</a:t>
            </a:r>
          </a:p>
        </p:txBody>
      </p:sp>
      <p:sp>
        <p:nvSpPr>
          <p:cNvPr id="14" name="TextBox 13"/>
          <p:cNvSpPr txBox="1"/>
          <p:nvPr/>
        </p:nvSpPr>
        <p:spPr>
          <a:xfrm>
            <a:off x="251520" y="3282016"/>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Retrieval Failure</a:t>
            </a:r>
          </a:p>
        </p:txBody>
      </p:sp>
      <p:sp>
        <p:nvSpPr>
          <p:cNvPr id="15" name="TextBox 14"/>
          <p:cNvSpPr txBox="1"/>
          <p:nvPr/>
        </p:nvSpPr>
        <p:spPr>
          <a:xfrm>
            <a:off x="251520" y="367756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Types of Interference</a:t>
            </a:r>
          </a:p>
        </p:txBody>
      </p:sp>
      <p:sp>
        <p:nvSpPr>
          <p:cNvPr id="16" name="TextBox 15"/>
          <p:cNvSpPr txBox="1"/>
          <p:nvPr/>
        </p:nvSpPr>
        <p:spPr>
          <a:xfrm>
            <a:off x="251520" y="407311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Techniques to Improve Memory </a:t>
            </a:r>
          </a:p>
        </p:txBody>
      </p:sp>
      <p:sp>
        <p:nvSpPr>
          <p:cNvPr id="17" name="TextBox 16"/>
          <p:cNvSpPr txBox="1"/>
          <p:nvPr/>
        </p:nvSpPr>
        <p:spPr>
          <a:xfrm>
            <a:off x="251520" y="4468664"/>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are Mnemonics</a:t>
            </a:r>
          </a:p>
        </p:txBody>
      </p:sp>
      <p:sp>
        <p:nvSpPr>
          <p:cNvPr id="18" name="TextBox 17"/>
          <p:cNvSpPr txBox="1"/>
          <p:nvPr/>
        </p:nvSpPr>
        <p:spPr>
          <a:xfrm>
            <a:off x="251520" y="486421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the ‘Link’ Method</a:t>
            </a:r>
          </a:p>
        </p:txBody>
      </p:sp>
      <p:sp>
        <p:nvSpPr>
          <p:cNvPr id="19" name="TextBox 18"/>
          <p:cNvSpPr txBox="1"/>
          <p:nvPr/>
        </p:nvSpPr>
        <p:spPr>
          <a:xfrm>
            <a:off x="251520" y="525976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Strategies for Remembering Names </a:t>
            </a:r>
          </a:p>
        </p:txBody>
      </p:sp>
      <p:sp>
        <p:nvSpPr>
          <p:cNvPr id="20" name="TextBox 19"/>
          <p:cNvSpPr txBox="1"/>
          <p:nvPr/>
        </p:nvSpPr>
        <p:spPr>
          <a:xfrm>
            <a:off x="251520" y="5655312"/>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Strategies for Remembering Faces</a:t>
            </a:r>
          </a:p>
        </p:txBody>
      </p:sp>
      <p:sp>
        <p:nvSpPr>
          <p:cNvPr id="21" name="TextBox 20"/>
          <p:cNvSpPr txBox="1"/>
          <p:nvPr/>
        </p:nvSpPr>
        <p:spPr>
          <a:xfrm>
            <a:off x="251520" y="605086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Strategies for Remembering Important Numbers</a:t>
            </a:r>
          </a:p>
        </p:txBody>
      </p:sp>
      <p:sp>
        <p:nvSpPr>
          <p:cNvPr id="22" name="TextBox 21"/>
          <p:cNvSpPr txBox="1"/>
          <p:nvPr/>
        </p:nvSpPr>
        <p:spPr>
          <a:xfrm>
            <a:off x="251520" y="644641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Tips for Improving Memory</a:t>
            </a:r>
          </a:p>
        </p:txBody>
      </p:sp>
      <p:pic>
        <p:nvPicPr>
          <p:cNvPr id="24" name="Picture 23">
            <a:extLst>
              <a:ext uri="{FF2B5EF4-FFF2-40B4-BE49-F238E27FC236}">
                <a16:creationId xmlns:a16="http://schemas.microsoft.com/office/drawing/2014/main" id="{F8508B47-A4A6-4864-85A5-BF9DC063A3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advClick="0" advTm="51000">
        <p:circle/>
      </p:transition>
    </mc:Choice>
    <mc:Fallback>
      <p:transition spd="slow" advClick="0" advTm="5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5500"/>
                            </p:stCondLst>
                            <p:childTnLst>
                              <p:par>
                                <p:cTn id="17" presetID="10" presetClass="entr" presetSubtype="0" fill="hold" grpId="0" nodeType="after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8000"/>
                            </p:stCondLst>
                            <p:childTnLst>
                              <p:par>
                                <p:cTn id="21" presetID="10" presetClass="entr" presetSubtype="0" fill="hold" grpId="0" nodeType="afterEffect">
                                  <p:stCondLst>
                                    <p:cond delay="2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1750"/>
                            </p:stCondLst>
                            <p:childTnLst>
                              <p:par>
                                <p:cTn id="25" presetID="10" presetClass="entr" presetSubtype="0" fill="hold" grpId="0" nodeType="afterEffect">
                                  <p:stCondLst>
                                    <p:cond delay="2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15250"/>
                            </p:stCondLst>
                            <p:childTnLst>
                              <p:par>
                                <p:cTn id="29" presetID="10" presetClass="entr" presetSubtype="0" fill="hold" grpId="0" nodeType="afterEffect">
                                  <p:stCondLst>
                                    <p:cond delay="2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18500"/>
                            </p:stCondLst>
                            <p:childTnLst>
                              <p:par>
                                <p:cTn id="33" presetID="10" presetClass="entr" presetSubtype="0" fill="hold" grpId="0" nodeType="afterEffect">
                                  <p:stCondLst>
                                    <p:cond delay="3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23000"/>
                            </p:stCondLst>
                            <p:childTnLst>
                              <p:par>
                                <p:cTn id="37" presetID="10" presetClass="entr" presetSubtype="0" fill="hold" grpId="0" nodeType="afterEffect">
                                  <p:stCondLst>
                                    <p:cond delay="1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25500"/>
                            </p:stCondLst>
                            <p:childTnLst>
                              <p:par>
                                <p:cTn id="41" presetID="10" presetClass="entr" presetSubtype="0" fill="hold" grpId="0" nodeType="after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28000"/>
                            </p:stCondLst>
                            <p:childTnLst>
                              <p:par>
                                <p:cTn id="45" presetID="10" presetClass="entr" presetSubtype="0" fill="hold" grpId="0" nodeType="afterEffect">
                                  <p:stCondLst>
                                    <p:cond delay="20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par>
                          <p:cTn id="48" fill="hold">
                            <p:stCondLst>
                              <p:cond delay="31000"/>
                            </p:stCondLst>
                            <p:childTnLst>
                              <p:par>
                                <p:cTn id="49" presetID="10" presetClass="entr" presetSubtype="0" fill="hold" grpId="0" nodeType="afterEffect">
                                  <p:stCondLst>
                                    <p:cond delay="1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par>
                          <p:cTn id="52" fill="hold">
                            <p:stCondLst>
                              <p:cond delay="33500"/>
                            </p:stCondLst>
                            <p:childTnLst>
                              <p:par>
                                <p:cTn id="53" presetID="10" presetClass="entr" presetSubtype="0" fill="hold" grpId="0" nodeType="afterEffect">
                                  <p:stCondLst>
                                    <p:cond delay="17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childTnLst>
                          </p:cTn>
                        </p:par>
                        <p:par>
                          <p:cTn id="56" fill="hold">
                            <p:stCondLst>
                              <p:cond delay="36250"/>
                            </p:stCondLst>
                            <p:childTnLst>
                              <p:par>
                                <p:cTn id="57" presetID="10" presetClass="entr" presetSubtype="0" fill="hold" grpId="0" nodeType="afterEffect">
                                  <p:stCondLst>
                                    <p:cond delay="225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childTnLst>
                          </p:cTn>
                        </p:par>
                        <p:par>
                          <p:cTn id="60" fill="hold">
                            <p:stCondLst>
                              <p:cond delay="39500"/>
                            </p:stCondLst>
                            <p:childTnLst>
                              <p:par>
                                <p:cTn id="61" presetID="10" presetClass="entr" presetSubtype="0" fill="hold" grpId="0" nodeType="afterEffect">
                                  <p:stCondLst>
                                    <p:cond delay="25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childTnLst>
                          </p:cTn>
                        </p:par>
                        <p:par>
                          <p:cTn id="64" fill="hold">
                            <p:stCondLst>
                              <p:cond delay="43000"/>
                            </p:stCondLst>
                            <p:childTnLst>
                              <p:par>
                                <p:cTn id="65" presetID="10" presetClass="entr" presetSubtype="0" fill="hold" grpId="0" nodeType="afterEffect">
                                  <p:stCondLst>
                                    <p:cond delay="275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What is Memory? </a:t>
                </a:r>
                <a:endParaRPr lang="en-IN" sz="3200" dirty="0"/>
              </a:p>
            </p:txBody>
          </p:sp>
        </p:grpSp>
      </p:grpSp>
      <p:pic>
        <p:nvPicPr>
          <p:cNvPr id="9" name="Picture 8" descr="image-05-large.jpg"/>
          <p:cNvPicPr>
            <a:picLocks noChangeAspect="1"/>
          </p:cNvPicPr>
          <p:nvPr/>
        </p:nvPicPr>
        <p:blipFill>
          <a:blip r:embed="rId5" cstate="print"/>
          <a:stretch>
            <a:fillRect/>
          </a:stretch>
        </p:blipFill>
        <p:spPr>
          <a:xfrm flipH="1">
            <a:off x="2555775" y="908720"/>
            <a:ext cx="6608111" cy="5976000"/>
          </a:xfrm>
          <a:prstGeom prst="rect">
            <a:avLst/>
          </a:prstGeom>
        </p:spPr>
      </p:pic>
      <p:sp>
        <p:nvSpPr>
          <p:cNvPr id="8" name="Rectangle 7"/>
          <p:cNvSpPr/>
          <p:nvPr/>
        </p:nvSpPr>
        <p:spPr>
          <a:xfrm>
            <a:off x="0" y="908720"/>
            <a:ext cx="3059832" cy="5976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457200" indent="-457200">
              <a:spcAft>
                <a:spcPts val="1200"/>
              </a:spcAft>
              <a:buFont typeface="Arial" pitchFamily="34" charset="0"/>
              <a:buChar char="•"/>
              <a:defRPr/>
            </a:pPr>
            <a:r>
              <a:rPr lang="en-IN" sz="2000" dirty="0">
                <a:solidFill>
                  <a:srgbClr val="FFFFFF"/>
                </a:solidFill>
                <a:latin typeface="Calibri" pitchFamily="-109" charset="0"/>
              </a:rPr>
              <a:t>Memory is a boon to the human kind. </a:t>
            </a:r>
          </a:p>
          <a:p>
            <a:pPr marL="457200" indent="-457200">
              <a:spcAft>
                <a:spcPts val="1200"/>
              </a:spcAft>
              <a:buFont typeface="Arial" pitchFamily="34" charset="0"/>
              <a:buChar char="•"/>
              <a:defRPr/>
            </a:pPr>
            <a:r>
              <a:rPr lang="en-IN" sz="2000" dirty="0">
                <a:solidFill>
                  <a:srgbClr val="FFFFFF"/>
                </a:solidFill>
                <a:latin typeface="Calibri" pitchFamily="-109" charset="0"/>
              </a:rPr>
              <a:t>Memory forms the basis due to which you identify, recognize and know your loved ones, friends, neighbors, enemies, language, skills, national anthem and everything that you know about yourself and your environment.</a:t>
            </a:r>
          </a:p>
        </p:txBody>
      </p:sp>
      <p:pic>
        <p:nvPicPr>
          <p:cNvPr id="10" name="Picture 9">
            <a:extLst>
              <a:ext uri="{FF2B5EF4-FFF2-40B4-BE49-F238E27FC236}">
                <a16:creationId xmlns:a16="http://schemas.microsoft.com/office/drawing/2014/main" id="{24DD94F0-6598-4EA8-8E5B-64EEB02874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7000">
        <p:fade/>
      </p:transition>
    </mc:Choice>
    <mc:Fallback>
      <p:transition spd="med"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1000"/>
                                        <p:tgtEl>
                                          <p:spTgt spid="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slide(fromLeft)">
                                      <p:cBhvr>
                                        <p:cTn id="10" dur="1000"/>
                                        <p:tgtEl>
                                          <p:spTgt spid="8">
                                            <p:bg/>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slide(fromLeft)">
                                      <p:cBhvr>
                                        <p:cTn id="13" dur="1000"/>
                                        <p:tgtEl>
                                          <p:spTgt spid="8">
                                            <p:txEl>
                                              <p:pRg st="0" end="0"/>
                                            </p:txEl>
                                          </p:spTgt>
                                        </p:tgtEl>
                                      </p:cBhvr>
                                    </p:animEffect>
                                  </p:childTnLst>
                                </p:cTn>
                              </p:par>
                            </p:childTnLst>
                          </p:cTn>
                        </p:par>
                        <p:par>
                          <p:cTn id="14" fill="hold">
                            <p:stCondLst>
                              <p:cond delay="1000"/>
                            </p:stCondLst>
                            <p:childTnLst>
                              <p:par>
                                <p:cTn id="15" presetID="12" presetClass="entr" presetSubtype="8" fill="hold" grpId="0" nodeType="afterEffect">
                                  <p:stCondLst>
                                    <p:cond delay="150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lide(fromLeft)">
                                      <p:cBhvr>
                                        <p:cTn id="1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Sensory Memory</a:t>
                </a:r>
                <a:endParaRPr lang="en-IN" sz="3200" dirty="0"/>
              </a:p>
            </p:txBody>
          </p:sp>
        </p:grpSp>
      </p:grpSp>
      <p:sp>
        <p:nvSpPr>
          <p:cNvPr id="7" name="TextBox 6"/>
          <p:cNvSpPr txBox="1"/>
          <p:nvPr/>
        </p:nvSpPr>
        <p:spPr>
          <a:xfrm>
            <a:off x="611560" y="908720"/>
            <a:ext cx="8208912" cy="707886"/>
          </a:xfrm>
          <a:prstGeom prst="rect">
            <a:avLst/>
          </a:prstGeom>
          <a:noFill/>
        </p:spPr>
        <p:txBody>
          <a:bodyPr wrap="square" rtlCol="0">
            <a:spAutoFit/>
          </a:bodyPr>
          <a:lstStyle/>
          <a:p>
            <a:r>
              <a:rPr lang="en-IN" sz="2000" dirty="0"/>
              <a:t>The duration of the memories varies for the different senses as shown in the image given below:</a:t>
            </a:r>
          </a:p>
        </p:txBody>
      </p:sp>
      <p:pic>
        <p:nvPicPr>
          <p:cNvPr id="8" name="Picture 7" descr="700x427xeye.png.pagespeed.ic.l-W0ifJ_H3.png"/>
          <p:cNvPicPr>
            <a:picLocks noChangeAspect="1"/>
          </p:cNvPicPr>
          <p:nvPr/>
        </p:nvPicPr>
        <p:blipFill>
          <a:blip r:embed="rId5" cstate="print"/>
          <a:stretch>
            <a:fillRect/>
          </a:stretch>
        </p:blipFill>
        <p:spPr>
          <a:xfrm>
            <a:off x="672900" y="1700808"/>
            <a:ext cx="1594844" cy="1660579"/>
          </a:xfrm>
          <a:prstGeom prst="ellipse">
            <a:avLst/>
          </a:prstGeom>
          <a:ln>
            <a:solidFill>
              <a:schemeClr val="tx1"/>
            </a:solidFill>
          </a:ln>
        </p:spPr>
      </p:pic>
      <p:pic>
        <p:nvPicPr>
          <p:cNvPr id="9" name="Picture 8" descr="ear copy.png"/>
          <p:cNvPicPr>
            <a:picLocks noChangeAspect="1"/>
          </p:cNvPicPr>
          <p:nvPr/>
        </p:nvPicPr>
        <p:blipFill>
          <a:blip r:embed="rId6" cstate="print"/>
          <a:stretch>
            <a:fillRect/>
          </a:stretch>
        </p:blipFill>
        <p:spPr>
          <a:xfrm>
            <a:off x="672900" y="3425255"/>
            <a:ext cx="1533504" cy="1660579"/>
          </a:xfrm>
          <a:prstGeom prst="ellipse">
            <a:avLst/>
          </a:prstGeom>
          <a:ln>
            <a:solidFill>
              <a:schemeClr val="tx1"/>
            </a:solidFill>
          </a:ln>
        </p:spPr>
      </p:pic>
      <p:pic>
        <p:nvPicPr>
          <p:cNvPr id="10" name="Picture 9" descr="Raise-Your-Hand.png"/>
          <p:cNvPicPr>
            <a:picLocks noChangeAspect="1"/>
          </p:cNvPicPr>
          <p:nvPr/>
        </p:nvPicPr>
        <p:blipFill>
          <a:blip r:embed="rId7" cstate="print"/>
          <a:stretch>
            <a:fillRect/>
          </a:stretch>
        </p:blipFill>
        <p:spPr>
          <a:xfrm>
            <a:off x="611560" y="5125413"/>
            <a:ext cx="1594843" cy="1660579"/>
          </a:xfrm>
          <a:prstGeom prst="ellipse">
            <a:avLst/>
          </a:prstGeom>
          <a:ln>
            <a:solidFill>
              <a:schemeClr val="tx1"/>
            </a:solidFill>
          </a:ln>
        </p:spPr>
      </p:pic>
      <p:sp>
        <p:nvSpPr>
          <p:cNvPr id="12" name="Rounded Rectangle 11"/>
          <p:cNvSpPr/>
          <p:nvPr/>
        </p:nvSpPr>
        <p:spPr>
          <a:xfrm>
            <a:off x="2627784" y="2096960"/>
            <a:ext cx="6120680" cy="972000"/>
          </a:xfrm>
          <a:prstGeom prst="roundRect">
            <a:avLst>
              <a:gd name="adj" fmla="val 3111"/>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Iconic – 0.5 sec long</a:t>
            </a:r>
          </a:p>
        </p:txBody>
      </p:sp>
      <p:sp>
        <p:nvSpPr>
          <p:cNvPr id="13" name="Rounded Rectangle 12"/>
          <p:cNvSpPr/>
          <p:nvPr/>
        </p:nvSpPr>
        <p:spPr>
          <a:xfrm>
            <a:off x="2627784" y="3969168"/>
            <a:ext cx="6120680" cy="972000"/>
          </a:xfrm>
          <a:prstGeom prst="roundRect">
            <a:avLst>
              <a:gd name="adj" fmla="val 3111"/>
            </a:avLst>
          </a:prstGeom>
          <a:solidFill>
            <a:schemeClr val="accent1">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Echoic – 3 – 4 sec long</a:t>
            </a:r>
          </a:p>
        </p:txBody>
      </p:sp>
      <p:sp>
        <p:nvSpPr>
          <p:cNvPr id="14" name="Rounded Rectangle 13"/>
          <p:cNvSpPr/>
          <p:nvPr/>
        </p:nvSpPr>
        <p:spPr>
          <a:xfrm>
            <a:off x="2627784" y="5769368"/>
            <a:ext cx="6120680" cy="972000"/>
          </a:xfrm>
          <a:prstGeom prst="roundRect">
            <a:avLst>
              <a:gd name="adj" fmla="val 3111"/>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Hepatic – &lt;1 sec long</a:t>
            </a:r>
          </a:p>
        </p:txBody>
      </p:sp>
      <p:pic>
        <p:nvPicPr>
          <p:cNvPr id="15" name="Picture 14">
            <a:extLst>
              <a:ext uri="{FF2B5EF4-FFF2-40B4-BE49-F238E27FC236}">
                <a16:creationId xmlns:a16="http://schemas.microsoft.com/office/drawing/2014/main" id="{874AE0D5-A1A3-40A5-85AD-3C7BD42A82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8000">
        <p:split orient="vert"/>
      </p:transition>
    </mc:Choice>
    <mc:Fallback>
      <p:transition spd="slow" advClick="0" advTm="1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2" presetClass="entr" presetSubtype="8" fill="hold" grpId="0" nodeType="withEffect">
                                  <p:stCondLst>
                                    <p:cond delay="500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1000"/>
                                        <p:tgtEl>
                                          <p:spTgt spid="12"/>
                                        </p:tgtEl>
                                      </p:cBhvr>
                                    </p:animEffect>
                                  </p:childTnLst>
                                </p:cTn>
                              </p:par>
                            </p:childTnLst>
                          </p:cTn>
                        </p:par>
                        <p:par>
                          <p:cTn id="15" fill="hold">
                            <p:stCondLst>
                              <p:cond delay="6500"/>
                            </p:stCondLst>
                            <p:childTnLst>
                              <p:par>
                                <p:cTn id="16" presetID="10" presetClass="entr" presetSubtype="0" fill="hold" nodeType="afterEffect">
                                  <p:stCondLst>
                                    <p:cond delay="2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2" presetClass="entr" presetSubtype="8" fill="hold" grpId="0" nodeType="withEffect">
                                  <p:stCondLst>
                                    <p:cond delay="2500"/>
                                  </p:stCondLst>
                                  <p:childTnLst>
                                    <p:set>
                                      <p:cBhvr>
                                        <p:cTn id="20" dur="1" fill="hold">
                                          <p:stCondLst>
                                            <p:cond delay="0"/>
                                          </p:stCondLst>
                                        </p:cTn>
                                        <p:tgtEl>
                                          <p:spTgt spid="13"/>
                                        </p:tgtEl>
                                        <p:attrNameLst>
                                          <p:attrName>style.visibility</p:attrName>
                                        </p:attrNameLst>
                                      </p:cBhvr>
                                      <p:to>
                                        <p:strVal val="visible"/>
                                      </p:to>
                                    </p:set>
                                    <p:animEffect transition="in" filter="slide(fromLeft)">
                                      <p:cBhvr>
                                        <p:cTn id="21" dur="1000"/>
                                        <p:tgtEl>
                                          <p:spTgt spid="13"/>
                                        </p:tgtEl>
                                      </p:cBhvr>
                                    </p:animEffect>
                                  </p:childTnLst>
                                </p:cTn>
                              </p:par>
                            </p:childTnLst>
                          </p:cTn>
                        </p:par>
                        <p:par>
                          <p:cTn id="22" fill="hold">
                            <p:stCondLst>
                              <p:cond delay="10000"/>
                            </p:stCondLst>
                            <p:childTnLst>
                              <p:par>
                                <p:cTn id="23" presetID="10" presetClass="entr" presetSubtype="0" fill="hold" nodeType="afterEffect">
                                  <p:stCondLst>
                                    <p:cond delay="2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2" presetClass="entr" presetSubtype="8" fill="hold" grpId="0" nodeType="withEffect">
                                  <p:stCondLst>
                                    <p:cond delay="2500"/>
                                  </p:stCondLst>
                                  <p:childTnLst>
                                    <p:set>
                                      <p:cBhvr>
                                        <p:cTn id="27" dur="1" fill="hold">
                                          <p:stCondLst>
                                            <p:cond delay="0"/>
                                          </p:stCondLst>
                                        </p:cTn>
                                        <p:tgtEl>
                                          <p:spTgt spid="14"/>
                                        </p:tgtEl>
                                        <p:attrNameLst>
                                          <p:attrName>style.visibility</p:attrName>
                                        </p:attrNameLst>
                                      </p:cBhvr>
                                      <p:to>
                                        <p:strVal val="visible"/>
                                      </p:to>
                                    </p:set>
                                    <p:animEffect transition="in" filter="slide(fromLeft)">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713555_xxl.jpg"/>
          <p:cNvPicPr>
            <a:picLocks noChangeAspect="1"/>
          </p:cNvPicPr>
          <p:nvPr/>
        </p:nvPicPr>
        <p:blipFill>
          <a:blip r:embed="rId4" cstate="print"/>
          <a:srcRect t="10101" b="15350"/>
          <a:stretch>
            <a:fillRect/>
          </a:stretch>
        </p:blipFill>
        <p:spPr>
          <a:xfrm>
            <a:off x="1" y="836712"/>
            <a:ext cx="9144000" cy="6048000"/>
          </a:xfrm>
          <a:prstGeom prst="rect">
            <a:avLst/>
          </a:prstGeom>
        </p:spPr>
      </p:pic>
      <p:sp>
        <p:nvSpPr>
          <p:cNvPr id="8" name="TextBox 7"/>
          <p:cNvSpPr txBox="1"/>
          <p:nvPr/>
        </p:nvSpPr>
        <p:spPr>
          <a:xfrm>
            <a:off x="1115616" y="4494599"/>
            <a:ext cx="7200800" cy="2123658"/>
          </a:xfrm>
          <a:prstGeom prst="rect">
            <a:avLst/>
          </a:prstGeom>
          <a:noFill/>
        </p:spPr>
        <p:txBody>
          <a:bodyPr wrap="square" rtlCol="0">
            <a:spAutoFit/>
          </a:bodyPr>
          <a:lstStyle/>
          <a:p>
            <a:pPr marL="457200" indent="-457200">
              <a:buFont typeface="Arial" pitchFamily="34" charset="0"/>
              <a:buChar char="•"/>
            </a:pPr>
            <a:r>
              <a:rPr lang="en-IN" sz="2200" b="1" dirty="0"/>
              <a:t>‘Forgetting’ is an inability to retrieve information due to poor encoding, storage, or retrieval.</a:t>
            </a:r>
          </a:p>
          <a:p>
            <a:pPr marL="457200" indent="-457200">
              <a:buFont typeface="Arial" pitchFamily="34" charset="0"/>
              <a:buChar char="•"/>
            </a:pPr>
            <a:r>
              <a:rPr lang="en-IN" sz="2200" b="1" dirty="0"/>
              <a:t>It has been found that we filter, alter, or lose much information during the various stages of information processing. </a:t>
            </a:r>
          </a:p>
          <a:p>
            <a:pPr marL="457200" indent="-457200">
              <a:buFont typeface="Arial" pitchFamily="34" charset="0"/>
              <a:buChar char="•"/>
            </a:pPr>
            <a:r>
              <a:rPr lang="en-IN" sz="2200" b="1" dirty="0"/>
              <a:t>Therefore, forgetting can occur at any memory stage. </a:t>
            </a:r>
          </a:p>
        </p:txBody>
      </p:sp>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5"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Why do we Forget?</a:t>
                </a:r>
                <a:endParaRPr lang="en-IN" sz="3200" dirty="0"/>
              </a:p>
            </p:txBody>
          </p:sp>
        </p:grpSp>
      </p:grpSp>
      <p:pic>
        <p:nvPicPr>
          <p:cNvPr id="10" name="Picture 9" descr="20664570_l.jpg"/>
          <p:cNvPicPr>
            <a:picLocks noChangeAspect="1"/>
          </p:cNvPicPr>
          <p:nvPr/>
        </p:nvPicPr>
        <p:blipFill>
          <a:blip r:embed="rId6" cstate="print"/>
          <a:stretch>
            <a:fillRect/>
          </a:stretch>
        </p:blipFill>
        <p:spPr>
          <a:xfrm>
            <a:off x="1691680" y="1268760"/>
            <a:ext cx="5760640" cy="2232248"/>
          </a:xfrm>
          <a:prstGeom prst="rect">
            <a:avLst/>
          </a:prstGeom>
        </p:spPr>
      </p:pic>
      <p:pic>
        <p:nvPicPr>
          <p:cNvPr id="11" name="Picture 10">
            <a:extLst>
              <a:ext uri="{FF2B5EF4-FFF2-40B4-BE49-F238E27FC236}">
                <a16:creationId xmlns:a16="http://schemas.microsoft.com/office/drawing/2014/main" id="{8B0FE1E3-3EEB-46DD-AB40-40188B8873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9000">
        <p:fade/>
      </p:transition>
    </mc:Choice>
    <mc:Fallback>
      <p:transition spd="med"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childTnLst>
                                </p:cTn>
                              </p:par>
                            </p:childTnLst>
                          </p:cTn>
                        </p:par>
                        <p:par>
                          <p:cTn id="17" fill="hold">
                            <p:stCondLst>
                              <p:cond delay="2500"/>
                            </p:stCondLst>
                            <p:childTnLst>
                              <p:par>
                                <p:cTn id="18" presetID="10" presetClass="entr" presetSubtype="0" fill="hold" grpId="0" nodeType="afterEffect">
                                  <p:stCondLst>
                                    <p:cond delay="500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childTnLst>
                                </p:cTn>
                              </p:par>
                            </p:childTnLst>
                          </p:cTn>
                        </p:par>
                        <p:par>
                          <p:cTn id="21" fill="hold">
                            <p:stCondLst>
                              <p:cond delay="8500"/>
                            </p:stCondLst>
                            <p:childTnLst>
                              <p:par>
                                <p:cTn id="22" presetID="10" presetClass="entr" presetSubtype="0" fill="hold" grpId="0" nodeType="afterEffect">
                                  <p:stCondLst>
                                    <p:cond delay="550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27384"/>
            <a:ext cx="9144000" cy="936104"/>
            <a:chOff x="0" y="-27384"/>
            <a:chExt cx="9144000" cy="936104"/>
          </a:xfrm>
        </p:grpSpPr>
        <p:pic>
          <p:nvPicPr>
            <p:cNvPr id="6" name="Picture 5" descr="17997208_l.jpg"/>
            <p:cNvPicPr>
              <a:picLocks noChangeAspect="1"/>
            </p:cNvPicPr>
            <p:nvPr/>
          </p:nvPicPr>
          <p:blipFill>
            <a:blip r:embed="rId4" cstate="print"/>
            <a:srcRect t="6221" b="76153"/>
            <a:stretch>
              <a:fillRect/>
            </a:stretch>
          </p:blipFill>
          <p:spPr>
            <a:xfrm>
              <a:off x="0" y="-27384"/>
              <a:ext cx="9144000" cy="936104"/>
            </a:xfrm>
            <a:prstGeom prst="rect">
              <a:avLst/>
            </a:prstGeom>
          </p:spPr>
        </p:pic>
        <p:grpSp>
          <p:nvGrpSpPr>
            <p:cNvPr id="5" name="Group 4"/>
            <p:cNvGrpSpPr/>
            <p:nvPr/>
          </p:nvGrpSpPr>
          <p:grpSpPr>
            <a:xfrm>
              <a:off x="0" y="144016"/>
              <a:ext cx="9144000" cy="764704"/>
              <a:chOff x="0" y="144016"/>
              <a:chExt cx="9144000" cy="764704"/>
            </a:xfrm>
          </p:grpSpPr>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Memory Construction</a:t>
                </a:r>
                <a:endParaRPr lang="en-IN" sz="3200" dirty="0"/>
              </a:p>
            </p:txBody>
          </p:sp>
        </p:grpSp>
      </p:grpSp>
      <p:sp>
        <p:nvSpPr>
          <p:cNvPr id="7" name="Ellipse 59"/>
          <p:cNvSpPr/>
          <p:nvPr/>
        </p:nvSpPr>
        <p:spPr bwMode="auto">
          <a:xfrm>
            <a:off x="3253673" y="6267120"/>
            <a:ext cx="3058350" cy="61826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da-DK" sz="1800">
              <a:solidFill>
                <a:srgbClr val="FFFFFF"/>
              </a:solidFill>
              <a:latin typeface="Calibri" pitchFamily="34" charset="0"/>
              <a:cs typeface="+mn-cs"/>
            </a:endParaRPr>
          </a:p>
        </p:txBody>
      </p:sp>
      <p:sp>
        <p:nvSpPr>
          <p:cNvPr id="8" name="Oval 7"/>
          <p:cNvSpPr>
            <a:spLocks noChangeArrowheads="1"/>
          </p:cNvSpPr>
          <p:nvPr/>
        </p:nvSpPr>
        <p:spPr bwMode="auto">
          <a:xfrm>
            <a:off x="2195735" y="2317420"/>
            <a:ext cx="2866136" cy="2867163"/>
          </a:xfrm>
          <a:prstGeom prst="ellipse">
            <a:avLst/>
          </a:prstGeom>
          <a:solidFill>
            <a:srgbClr val="F6882E">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3600">
              <a:solidFill>
                <a:prstClr val="black"/>
              </a:solidFill>
              <a:cs typeface="+mn-cs"/>
            </a:endParaRPr>
          </a:p>
        </p:txBody>
      </p:sp>
      <p:sp>
        <p:nvSpPr>
          <p:cNvPr id="9" name="Oval 8"/>
          <p:cNvSpPr>
            <a:spLocks noChangeArrowheads="1"/>
          </p:cNvSpPr>
          <p:nvPr/>
        </p:nvSpPr>
        <p:spPr bwMode="auto">
          <a:xfrm>
            <a:off x="3995935" y="2317420"/>
            <a:ext cx="2866136" cy="2867163"/>
          </a:xfrm>
          <a:prstGeom prst="ellipse">
            <a:avLst/>
          </a:prstGeom>
          <a:solidFill>
            <a:srgbClr val="74B32F">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2800">
              <a:solidFill>
                <a:prstClr val="black"/>
              </a:solidFill>
              <a:cs typeface="+mn-cs"/>
            </a:endParaRPr>
          </a:p>
        </p:txBody>
      </p:sp>
      <p:sp>
        <p:nvSpPr>
          <p:cNvPr id="10" name="Oval 9"/>
          <p:cNvSpPr>
            <a:spLocks noChangeArrowheads="1"/>
          </p:cNvSpPr>
          <p:nvPr/>
        </p:nvSpPr>
        <p:spPr bwMode="auto">
          <a:xfrm>
            <a:off x="3059831" y="3704757"/>
            <a:ext cx="2866136" cy="2867163"/>
          </a:xfrm>
          <a:prstGeom prst="ellipse">
            <a:avLst/>
          </a:prstGeom>
          <a:solidFill>
            <a:srgbClr val="3795AF">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2800">
              <a:solidFill>
                <a:prstClr val="black"/>
              </a:solidFill>
              <a:cs typeface="+mn-cs"/>
            </a:endParaRPr>
          </a:p>
        </p:txBody>
      </p:sp>
      <p:sp>
        <p:nvSpPr>
          <p:cNvPr id="11" name="TextBox 10"/>
          <p:cNvSpPr txBox="1">
            <a:spLocks noChangeArrowheads="1"/>
          </p:cNvSpPr>
          <p:nvPr/>
        </p:nvSpPr>
        <p:spPr bwMode="auto">
          <a:xfrm>
            <a:off x="4932040" y="3068960"/>
            <a:ext cx="18722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a:solidFill>
                  <a:prstClr val="black"/>
                </a:solidFill>
                <a:latin typeface="+mj-lt"/>
              </a:rPr>
              <a:t>Misinformation Effect</a:t>
            </a:r>
            <a:endParaRPr lang="en-US" sz="2000" b="1" dirty="0">
              <a:solidFill>
                <a:prstClr val="black"/>
              </a:solidFill>
              <a:latin typeface="+mj-lt"/>
              <a:cs typeface="+mn-cs"/>
            </a:endParaRPr>
          </a:p>
        </p:txBody>
      </p:sp>
      <p:sp>
        <p:nvSpPr>
          <p:cNvPr id="12" name="TextBox 11"/>
          <p:cNvSpPr txBox="1">
            <a:spLocks noChangeArrowheads="1"/>
          </p:cNvSpPr>
          <p:nvPr/>
        </p:nvSpPr>
        <p:spPr bwMode="auto">
          <a:xfrm>
            <a:off x="3707904" y="5313402"/>
            <a:ext cx="17281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a:solidFill>
                  <a:prstClr val="black"/>
                </a:solidFill>
                <a:latin typeface="+mj-lt"/>
              </a:rPr>
              <a:t>Imagination Effect</a:t>
            </a:r>
            <a:endParaRPr lang="en-US" sz="2000" b="1" dirty="0">
              <a:solidFill>
                <a:prstClr val="black"/>
              </a:solidFill>
              <a:latin typeface="+mj-lt"/>
              <a:cs typeface="+mn-cs"/>
            </a:endParaRPr>
          </a:p>
        </p:txBody>
      </p:sp>
      <p:sp>
        <p:nvSpPr>
          <p:cNvPr id="13" name="TextBox 12"/>
          <p:cNvSpPr txBox="1">
            <a:spLocks noChangeArrowheads="1"/>
          </p:cNvSpPr>
          <p:nvPr/>
        </p:nvSpPr>
        <p:spPr bwMode="auto">
          <a:xfrm>
            <a:off x="2267744" y="3254779"/>
            <a:ext cx="14401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a:solidFill>
                  <a:prstClr val="black"/>
                </a:solidFill>
                <a:latin typeface="+mj-lt"/>
              </a:rPr>
              <a:t>Source Amnesia</a:t>
            </a:r>
            <a:endParaRPr lang="en-US" sz="2000" b="1" dirty="0">
              <a:solidFill>
                <a:prstClr val="black"/>
              </a:solidFill>
              <a:latin typeface="+mj-lt"/>
              <a:cs typeface="+mn-cs"/>
            </a:endParaRPr>
          </a:p>
        </p:txBody>
      </p:sp>
      <p:sp>
        <p:nvSpPr>
          <p:cNvPr id="14" name="TextBox 13"/>
          <p:cNvSpPr txBox="1"/>
          <p:nvPr/>
        </p:nvSpPr>
        <p:spPr>
          <a:xfrm>
            <a:off x="251520" y="980728"/>
            <a:ext cx="8568952" cy="1323439"/>
          </a:xfrm>
          <a:prstGeom prst="rect">
            <a:avLst/>
          </a:prstGeom>
          <a:noFill/>
        </p:spPr>
        <p:txBody>
          <a:bodyPr wrap="square" rtlCol="0">
            <a:spAutoFit/>
          </a:bodyPr>
          <a:lstStyle/>
          <a:p>
            <a:r>
              <a:rPr lang="en-IN" sz="2000" dirty="0"/>
              <a:t>It has been found that when an individual tries to tap into his memories, he tends to filter or fill in missing pieces of information to make his recall more coherent. There are various factors which influence the memory construction of a person such as follows:</a:t>
            </a:r>
          </a:p>
        </p:txBody>
      </p:sp>
      <p:pic>
        <p:nvPicPr>
          <p:cNvPr id="16" name="Picture 15">
            <a:extLst>
              <a:ext uri="{FF2B5EF4-FFF2-40B4-BE49-F238E27FC236}">
                <a16:creationId xmlns:a16="http://schemas.microsoft.com/office/drawing/2014/main" id="{7197E174-35B4-49F2-89A8-F22AB72C1C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7354" y="-33009"/>
            <a:ext cx="1334015" cy="12297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4000">
        <p:fade/>
      </p:transition>
    </mc:Choice>
    <mc:Fallback>
      <p:transition spd="med"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2500"/>
                            </p:stCondLst>
                            <p:childTnLst>
                              <p:par>
                                <p:cTn id="9" presetID="10" presetClass="entr" presetSubtype="0" fill="hold" nodeType="afterEffect">
                                  <p:stCondLst>
                                    <p:cond delay="14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0" presetClass="path" presetSubtype="0" accel="50000" decel="50000" fill="hold" nodeType="withEffect">
                                  <p:stCondLst>
                                    <p:cond delay="14000"/>
                                  </p:stCondLst>
                                  <p:childTnLst>
                                    <p:animMotion origin="layout" path="M -0.22986 -1.20259E-6 L 0.00642 -1.20259E-6 " pathEditMode="relative" rAng="0" ptsTypes="AA">
                                      <p:cBhvr>
                                        <p:cTn id="13" dur="1000" fill="hold"/>
                                        <p:tgtEl>
                                          <p:spTgt spid="9"/>
                                        </p:tgtEl>
                                        <p:attrNameLst>
                                          <p:attrName>ppt_x</p:attrName>
                                          <p:attrName>ppt_y</p:attrName>
                                        </p:attrNameLst>
                                      </p:cBhvr>
                                      <p:rCtr x="118" y="0"/>
                                    </p:animMotion>
                                  </p:childTnLst>
                                </p:cTn>
                              </p:par>
                              <p:par>
                                <p:cTn id="14" presetID="47" presetClass="entr" presetSubtype="0" fill="hold" grpId="0" nodeType="withEffect">
                                  <p:stCondLst>
                                    <p:cond delay="14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7500"/>
                            </p:stCondLst>
                            <p:childTnLst>
                              <p:par>
                                <p:cTn id="20" presetID="47" presetClass="entr" presetSubtype="0" fill="hold" nodeType="after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42"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19500"/>
                            </p:stCondLst>
                            <p:childTnLst>
                              <p:par>
                                <p:cTn id="34" presetID="10" presetClass="entr" presetSubtype="0" fill="hold" nodeType="after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par>
                                <p:cTn id="37" presetID="0" presetClass="path" presetSubtype="0" accel="50000" decel="50000" fill="hold" nodeType="withEffect">
                                  <p:stCondLst>
                                    <p:cond delay="1000"/>
                                  </p:stCondLst>
                                  <p:childTnLst>
                                    <p:animMotion origin="layout" path="M 0.19861 -1.20259E-6 L -0.00625 -1.20259E-6 " pathEditMode="relative" rAng="0" ptsTypes="AA">
                                      <p:cBhvr>
                                        <p:cTn id="38" dur="1000" fill="hold"/>
                                        <p:tgtEl>
                                          <p:spTgt spid="8"/>
                                        </p:tgtEl>
                                        <p:attrNameLst>
                                          <p:attrName>ppt_x</p:attrName>
                                          <p:attrName>ppt_y</p:attrName>
                                        </p:attrNameLst>
                                      </p:cBhvr>
                                      <p:rCtr x="-102" y="0"/>
                                    </p:animMotion>
                                  </p:childTnLst>
                                </p:cTn>
                              </p:par>
                              <p:par>
                                <p:cTn id="39" presetID="42" presetClass="entr" presetSubtype="0" fill="hold" grpId="0" nodeType="withEffect">
                                  <p:stCondLst>
                                    <p:cond delay="10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21500"/>
                            </p:stCondLst>
                            <p:childTnLst>
                              <p:par>
                                <p:cTn id="45" presetID="26" presetClass="emph" presetSubtype="0" fill="hold" nodeType="afterEffect">
                                  <p:stCondLst>
                                    <p:cond delay="0"/>
                                  </p:stCondLst>
                                  <p:childTnLst>
                                    <p:animEffect transition="out" filter="fade">
                                      <p:cBhvr>
                                        <p:cTn id="46" dur="1000" tmFilter="0, 0; .2, .5; .8, .5; 1, 0"/>
                                        <p:tgtEl>
                                          <p:spTgt spid="9"/>
                                        </p:tgtEl>
                                      </p:cBhvr>
                                    </p:animEffect>
                                    <p:animScale>
                                      <p:cBhvr>
                                        <p:cTn id="47" dur="500" autoRev="1" fill="hold"/>
                                        <p:tgtEl>
                                          <p:spTgt spid="9"/>
                                        </p:tgtEl>
                                      </p:cBhvr>
                                      <p:by x="105000" y="105000"/>
                                    </p:animScale>
                                  </p:childTnLst>
                                </p:cTn>
                              </p:par>
                              <p:par>
                                <p:cTn id="48" presetID="26" presetClass="emph" presetSubtype="0" fill="hold" nodeType="withEffect">
                                  <p:stCondLst>
                                    <p:cond delay="0"/>
                                  </p:stCondLst>
                                  <p:childTnLst>
                                    <p:animEffect transition="out" filter="fade">
                                      <p:cBhvr>
                                        <p:cTn id="49" dur="1000" tmFilter="0, 0; .2, .5; .8, .5; 1, 0"/>
                                        <p:tgtEl>
                                          <p:spTgt spid="8"/>
                                        </p:tgtEl>
                                      </p:cBhvr>
                                    </p:animEffect>
                                    <p:animScale>
                                      <p:cBhvr>
                                        <p:cTn id="50" dur="500" autoRev="1" fill="hold"/>
                                        <p:tgtEl>
                                          <p:spTgt spid="8"/>
                                        </p:tgtEl>
                                      </p:cBhvr>
                                      <p:by x="105000" y="105000"/>
                                    </p:animScale>
                                  </p:childTnLst>
                                </p:cTn>
                              </p:par>
                              <p:par>
                                <p:cTn id="51" presetID="26" presetClass="emph" presetSubtype="0" fill="hold" nodeType="withEffect">
                                  <p:stCondLst>
                                    <p:cond delay="0"/>
                                  </p:stCondLst>
                                  <p:childTnLst>
                                    <p:animEffect transition="out" filter="fade">
                                      <p:cBhvr>
                                        <p:cTn id="52" dur="1000" tmFilter="0, 0; .2, .5; .8, .5; 1, 0"/>
                                        <p:tgtEl>
                                          <p:spTgt spid="10"/>
                                        </p:tgtEl>
                                      </p:cBhvr>
                                    </p:animEffect>
                                    <p:animScale>
                                      <p:cBhvr>
                                        <p:cTn id="53"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HINKCELLUNDODONOTDELETE" val="0"/>
  <p:tag name="ISPRING_UUID" val="{EEAF5683-46AC-4D41-8ADE-C40745E90CEF}"/>
  <p:tag name="ISPRING_RESOURCE_FOLDER" val="G:\VMS\Voiceovers\Memory Skills\PPT File with Audio\Memory Skills_v1.0 - Converted 28.07.2014.11.30\"/>
  <p:tag name="ISPRING_PRESENTATION_PATH" val="G:\VMS\Voiceovers\Memory Skills\PPT File with Audio\Memory Skills_v1.0 - Converted 28.07.2014.11.30.pptx"/>
  <p:tag name="ISPRING_PROJECT_VERSION" val="9.3"/>
  <p:tag name="ISPRING_PROJECT_FOLDER_UPDATED" val="1"/>
  <p:tag name="ISPRING_SCREEN_RECS_UPDATED" val="G:\VMS\Voiceovers\Memory Skills\PPT File with Audio\Memory Skills_v1.0 - Converted 28.07.2014.11.30\"/>
  <p:tag name="ISPRING_DEFAULT_PRESENTE_ID" val="{1AFA9F35-A445-473A-B24F-86226692A42A}"/>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FBRkE5RjM1LUE0NDUtNDczQS1CMjRGLTg2MjI2NjkyQTQyQX0=||SVNQUklOR19QUkVTRU5URVJfUEhPVE9fMA==|MA==|||"/>
  <p:tag name="FLASHSPRING_PRESENTATION_REFERENCES" val=""/>
  <p:tag name="ISPRING_PRESENTATION_COURSE_TITLE" val="Memory Skills_v1.0 - Converted 28.07.2014.11.30"/>
  <p:tag name="ISPRING_PLAYERS_CUSTOMIZATION_2" val="UEsDBBQAAgAIABFEb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OlWxQJ0JvYUwFAAAvFAAAHQAAAHVuaXZlcnNhbC9jb21tb25fbWVzc2FnZXMubG5nrVj/bts2EP6/QN+BEFBgA7q0HdCiGBIXtMzYQmTJFemk3TAIjMTYWijR1Q8n3l97mj3YnmRHSnbstIEkt0BsRLTuuyPv++5Inn64TyVai7xIVHZmvTl5bSGRRSpOssWZNWfnv7y3UFHyLOZSZeLMypSFPgyePzuVPFtUfCHg/+fPEDpNRVHAYzHQTw/PKInPrNkwHGL7ImR+iGezcDhnzPdCFw+Jaw2GPLo9fdW8/oS17U9n2Pscuv7YD4fO2BrYKl3xbINctVA//fru/f2bt+9+7gVDp9h1D4GQQXr7ugOQxwLfDQGNuKFHPjFroL/72flz5joe0TFUeSGQf/2XiMpkLYp+OLOAXFoD/d1qNw8C4rGQus6IhA4NPZ+ZVXEJIyNr8FlVaMnXApUKrRNxh8qlAD6USS5QIZPY/BApGMgq0eZs5E+x44UBoSxwbOb4njWgKs83Lw0sr8qlysFdgeKk4NdSxMYnMM/8vspFAa55CcxE8FcuE3hTpTzJTtpdX3muj0eGblNCKR7DMrPdpADpAP4uKZfwWyzUS3Bxl0nFY3STCwD0KeKrlUyi+s2ErnId4UzyTWsUAb5yvDHQ3ndpSLzRdsQakCxGo5zryfZECTAlAQDkvBD5EbahYb0xR1jKfggTZzxx4cN0CJNksZTwKfvGMSPAhJnI2qyAqSQAjlN65QcjvWjgCnG04kVxp/L4gKX7+WwDdjzbByHYbA+caYwtMPAjgSqY56DHdjCIEht+N7qCqQIBQ2bKgpZUWhUlyCZdSVEKE22ip8IjQ6lrcaNAX1Lwdc198G7E1kpzF889exIO2a6YurzKomVHOxDnN/Wxr4YKaLLP+daYGrRw6H+C6gJl0e9j4V9YA/+ij8VnQmGRCW2z8fClM8YmS1D3tkVpW/QirmuM3CAeRWCn2bROVFXAiF4SKE0mI0U/L5R8nAOJHex+o7TWgMAEQ4gFlH0IIY/bxQSF3iYjLaePc+f38Bw7Lhl9TToOnMpUibiUSk8A/PJ4zbNIAOMirhO7gdfiJDavae6bSL5Uyd+Il029f9G0Cm9EPr046RnaQXd5Qha8LEW6Kttc74V/TBRa50+G0GXqx/mnNvFw4PhPJinlmzpJXTJTJGkl6zb03fnZRdY3R61BfOdKdc/Wj46E1v2GwK5Fd0jYaMjuVhPtduj4ui3Gorud452DzaxuXtDdnOxGdbf2/AbAU+hYDDqBNTaRU9jvpNCKuttewqwPwr/UXaO7/RUZUodB67kS10VStno2eu7cZI2cj++uexvXg47DHOZCyB4ALppNYYFkkkL8cQfM+ZRsV6BuFAczuVKVjI38ZXJrmgWsbZWKr7fEN7lKzajkxZb+da/68D1R1JMLaqezHpuqnYI752dPwMdniRIcwF7Gxp6tN0C2VrvsaATy0UvhMrrdP4GOUl5GS2jMN6rK4o5A9TlsRM4xgDVzpoLn0fK/f/7tiPEoknoUNaO/9QLROzuoo2QH9oenSlH82RtEz2SHQesDoLgvW4EYHh4GYB66WDVn4q1dczK24cgJPGwFcIDVP+S8yetml6oUhk7a/YJoGhJgxrA9mYKuYF865Rm8pjFoWcWbcaUZDRroA7hlle3PAzi+NQJtFoYlpRSI3HMtqz6oUxxcQAE2BzIdZ34L1ZspJYs+KCatWjWl6GX3+Oajc34fIB630KOXGlaAObMQj0bmXghigsP+bb13iOG0GTUXRFItVFcwe4I96BaP8ESclH0BA0J2tz36RsPcHriK6wu6DrXFNOhtLYZyVz8/FLv11/1691SYq73TV3s3ff8DUEsDBBQAAgAIAM6VbFA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zpVsUFzlWuAUBQAAbBsAACcAAAB1bml2ZXJzYWwvZmxhc2hfcHVibGlzaGluZ19zZXR0aW5ncy54bWzlWd1yGjcUvucpNNvJZQAndmN7AA/GS82Ev7LrJJ5OhxG7glWtlbYrLQ656tP0wfokPUJ4AYNtkRhP2ozHY6M95ztH5+fT0VI5+xwzNCWppIJXnYNi2UGEByKkfFJ1rvzm62MHSYV5iJngpOpw4aCzWqGSZCNGZeQRpUBUIoDh8jRRVSdSKjktlW5vb4tUJql+KlimAF8WAxGXkpRIwhVJSwnDM/ijZgmRzgLBAgB+Y8EXarVCAaGKQeqIMGME0RA851RvCrMmwzJySkZshIObSSoyHjYEEylKJ6Oq81OzrH/uZAzUBY0J1zGRNVjUy+oUhyHVXmDm0S8ERYROInD3oHzooFsaqqjqvC2/0TggX9rEmaObzWON0xAQBa4WBmKicIgVNh+NxZSMSQrpILKm0owA6NraiqQin1W+YJbCGccxDXx4gnSsqs6FPxy4TXfgdhvu8GrQNq5aa/gtv+1a6Xjt1oU77PZ81xte+p32zkq++8nfQWlXz6zh+wPXc7u+Oxiet3o7atg7tdRxO/VWe0edj+651/J3tdStd3ZV6V/2unY6l9d9d9Budd8P/V6v7bf6S615Da9Ua6W0XvgVaBCRpavlraIsHnFMGZDNvRqXRAFdMZxOiC+aFLpxjJkkDvojIZNfM8yomukOBVa7ISSpy4QEaqC7r+rojnKWcAYQHIOWzHv76CRv7XfHa1svGevLbW31spKTXT8SSryw9wflo9z9k8PH3X/A0QpWCgcRkJi646DVlTspqjVxoOgUGJLc2+Y4Y8zLkkSkakljq4u5Ew/AVMaCr2Vef0YjwcI8YiQekbCLY7JC/d4N5U2QPHDQGGqUQSx7CeHIwxyOG6ogvkEOILORVFTNj5nmQrqeUswQ4MF5SFDH24h3EOFUrhVlnlpN8UHtt65QRP5uwm2WHhT1GAUrujWs5N0Yas1G8CMZSaqIlajIWIhmIkOM3oAvAkFVZDH8FxG0enShcSri+SocrwrJuetTSm5JeGZj6BpMxBlowlmeMKKMhT8z+gWNyFikgEvwFE5+WKfS4Bd3Ak6wlEtQfOfjK3MAtLoX7qdXeoM4nGI4THcDhxYgcaL2gY9h71yACcYERHMFAiIT4EySeX5CGs7FbLZZ/PqM5A0JKX+mxKzhSxpnDD8nfB6QFeg9Zn8/VvDM1IBN4p/0wNpshKfzntd9PIeGbqeQEoMJDwIgU8ozYgsYYI4EZzOEAzjPpWaQKRWZhBXDFQZafpWDRhUqdO7qBDgfjKUhSW3Qygdv3h4e/fzu+OS0WPrnr79fP6q0mHH6DGtrZshpPDoZW2vem8Kf0Htg2rXTujfzPqH04ORrrberm49MwdaaW2Zha937E7G14sZc/ITmI9Pxhm5TpLHmm3Ajn9svShbqLe10veG3PrT86y0A81bYnGwqJT11bR/C5sPo9zqDeW590LhEkK6rtu+d2tBDVwAHqyACfhnrtwU2Og24tQBHLy71VlZ0Bm0EodQ+WAFCLq241M5st2cj1XtvIzUwc2R/ZYa0cgGGgYk53GAcYDSGQTZ8MYL/Frq1as9nZuq9Mdh/g4W++SpoaGxPLERwGkRQiXur3h/jqNhnjv7HYf++X5N4hKAYbn82vXEJY7+NXAdzPCH6NZWnsnD2S6avknD5fNH+W8+k53Za5732xQ9Ad99pBM2n/NXz2rvm/B3o+pcz+klMOY0hrPrKmX+jUzs6LFdK2x8VCoC2/g1ZrfAvUEsDBBQAAgAIAM6VbFDWtTOHZAMAAKoMAAAhAAAAdW5pdmVyc2FsL2ZsYXNoX3NraW5fc2V0dGluZ3MueG1slVfbbuIwEH3vV6Dscwu0q16kEKmlrFRtt622iHdDBrBw7Mh26PL3O74kcSApgIWEZ+Z4bsdjEasN5b0tSEUFH0XXUXLR68WLQkrgegpZzoiGHicZjCKqckn56vLhUnvFMOo7e8GE/AStUa2MpJT1aDqK5oXWgl8tBNd46BUXMiMsSn78sp+4by2PoQTGeCpmSRZQuxkM7gZPz6dAvI/Bzc/h7bgLsBBZTvjuVazE1ZwsNispCp4eDW29y0EyyjfGwcPdeHLXZcmo0i9Y4UZMk3uzToPkEpQCE9LtxKyjKEbmwKrs7edETO3q++z3YFuqqLawx6FZXbCcrGCvyAOzuu05nn5GVxxAwz99NHMk/A7kWYeLvMjPAkixMgVtYobD+9vnu6MYJkiK1+90gEnIOHKZ3ww6EYrRFNsgZOqoODCry7irlv5nOCRic7elYB+mCXvTwzBkziDRsoC4X+6cTq3F13uh8TJBsiRMoUEoqo0+MMMPUqjymKastvsLX5SngZEX1BYzwYoMxi7ewLApr+3H4yc7V8L4KlkQoIStFwYR1sLa8g3LemAZCGvLT9Otd852hxHsqxyoJMQT8d38vvyoBU5wWxas3JVa4+nVXHMVhOoFpU0mUkgsr6Y0A9O2uG9lLqT+QUwxJ1u6IhpfqT/Gbr6zyai4v6fwVGsnVqypZtDGt4UopMJgUD3z2frCtWgcxL0c6lG/wlL7VJuyuinmtQg7YffHme6Pq8rm9j2Nb8koyojcgJwKwVTU87hRZJ24Z/kQYsY1PqYgX/hSnAriQsPJHoS7hKeaE63JYp1hTKEHU4oSUdXUdba9gbF329ZZXmRzkBMkBIWSkU2Zs1vT1ZrhV88ofEHaBHQoHVKv8ThOaEX4QOApAEQu1uV1cBunyQqmKYMtlFMlENiEuzKLFdK/LV9DL8+/gHDnMNIPoZopzeEUyFvsZxhW4+A9zXHSazJXNrHGRCmnex1KY96XY9JwNfTuBJ5JjZNR31ZB7FWjnKTQ4lMTWd7weu+TJ1t45DSzEwgVuuJMm8ZhmBC5L4tVlgEfyOsQzLNVHVZl2KLpgpg5m1y3Qaxmf8hO8XomSwkQDlgrvAiegN+wmwsi07fKpPEmtKgdGnPEZ9POa5z0Wa7jfiByzanagL/xP0ryH1BLAwQUAAIACADOlWxQxhBdbQ0FAAD2GgAAJgAAAHVuaXZlcnNhbC9odG1sX3B1Ymxpc2hpbmdfc2V0dGluZ3MueG1s3Vnrbts2FP6fpyA09Gdtp03WJLAdOI48C/VtltI2GAaDlmiLCyVqIuXU/bWn2YPtSXZoOvI1Dt3FKTIEQSL6fN855LlSLl9+jRiakFRQHles40LJQiT2eUDjccW68RpvzywkJI4DzHhMKlbMLXRZPSon2ZBREbpEShAVCGhicZHIihVKmVwUi/f39wUqklR9ylkmgV8UfB4Vk5QIEkuSFhOGp/BHThMirDmDAQH8Rjyew6pHRwiVNVObBxkjiAZgeUzVpjBryohZRS01xP7dOOVZHNQ54ylKx8OK9VOjpH4eZDTTNY1IrI5EVGFRLcsLHARUGYGZS78RFBI6DsHa49KJhe5pIMOK9b70TvGAfHGTZ8au944VT53DIcRyriAiEgdYYv2oNaZkRFLwBhFVmWYESFfWliQl+SrzBb0UTGMcUd+DT5A6qop17Q36dsPu2526Pbjpt7SpxgjP8Vq2EcZtOdf2oNP1bHfQ9NqtvUGe/cXbA7SvZcb0vb7t2h3P7g+unO6eCHOjFhi7XXNae2I+21eu4+2rqVNr7wvpNbsdM0zztmf3W07n48Drdlue01ugZjG8FK3l4mrglyFBeJYuh7cMs2gYY8qg1qzFuCASqhXD6Zh4vEEhG0eYCWKhPxIy/jXDjMqpylAoaneEJDWREF/2VfZVLJVR1oJOE4JhkJJ5bp+e56n94Wxl60WtfbGtrVaW81rXC7nkL2z9cek0N//8ZLf5jxhaxlJiP4QiJh9q0PLKgxRVSOxLOoEKSda2OcoYc7Mk4alclLHlxdyIR2jKIx6veF49oyFnQX5iJBqSoIMjiL9eI7bQCIKSweF1ExIjF8fQXqiEA/VzhMiGQlI5ayuNuXQtpZghaB3Q/whquxsH7Ic4FStRmPtS1XS/+luHSyJ+1+erlx4VdRkFLSoXjOTtCILLRPAzGQoqiZEoz1iApjxDjN6BLRxBGGQR/BcStNyr0Cjl0WyVYSGRmJk+oeSeBJcmim5BRZQBEnp3wojUGv7M6Dc0JCOeAi/BE+j0sE6F5i/sRZxgIRak+MHGN7riO51r+8sbtUEcTDB0z/3IIeZJlMhD8GPYe8xBBWMcTnOJAk7Gx5kgM/8ENJiJmWyz8P0eyTMQXP5MjlnhFzTKGH5O+vxAlqgP6P3DaMFTHQMmjn/SAmO1IZ7Mcl7l8Ywasp2CSzQnfOBDnaVxRkwJfRwjHrMpwj40cKEqyITyTMCKrhWaWnyXgRoKETozdQzjPShLA5KasJWO370/Of35w9n5RaH4z19/v90Jmg81PYaVNj3V1HeOwsbItbH7Cdwj460Zam3IfQL06KhrjNvXzB1jrzFyy/BrjF0fgY2BG4PwE8gd4/AGtsHTSNWbYMOf229GBnBHGV2re84nx7vdQjBLhc3JplxUY9b2qWs2fa4NXcMfN3W5dq1fbyJw0E3Lcy9MCkKHQ9WVfggVZaReCJhg6nAxgao8v7cbaVE+MxGE4PpkRAjeM6qeZmo7XROp7kcTqb6eHHtLU6ORCdD+x7qdwQDAaASja/BiJf2/FFijhHzm2nywmvU66s7W2x7dWXh0qTpQ3SE49UOIvYPF6ytuBz/OLf/jk96aAGJb60UuiagCvVQPJgRFcKEzSYUmTPImcm0c4zFRr5pcmQXTXzJ1O4T75Ium26oXXbvtXHVb1wd1JzXz56vIoec9Pv2UvzteeVmcv8Rc/XblCNZXv6uqHv0LUEsDBBQAAgAIAM6VbFDYycd5mQEAAFoGAAAfAAAAdW5pdmVyc2FsL2h0bWxfc2tpbl9zZXR0aW5ncy5qc42UQW+CMBTH734K0l0XAnERt9umLlniYcl2W3YoUJFY2qYtTGb87qOorC1F6bvYPz/+r+9h32HiNQskwHvyDu3vdv9u7lsNKU3yEt2bOh7QC6UDgfMUfeYFwjlBwEKqy6udfPwnXMaAtKZx/aFsheYHqHqygVjoOHNYcIcmHFrl0H4c2t6V+LcTJ1pZp5K0PsellJT4CSUSEekTygvYMuDutV16hRZMK8RvoBuYIMM0CKLgZTlE/jsG04dwttC5hBYMknpNM+rHMNllnJYkHcq/rRnizRffne0eo8Uq0gGcC/kmUWEnXs1VDJOMIyHQOe9spcIJYxgjrBfUriuoYdwvyKKrXOTyQj+HKnSawQz1uxSoMDHSeN3u5omTaC+HimEY1oiPsaKsZGM4TjPVkR4ahvPZMnKimMI0J9lNTh1W2XbFTAMDbEeGH1Oedv+KQIXO9JphXDNqXbOt49oWQ9NlxGiQxty6ZBVW1rVrMGCXSFwidSRm1+aUcRhpTxq1//IAlBIm26IZIM1xv/VB4Bq3yegSrFNMjn9QSwMEFAACAAgAzpVsUJ0YY7BpAAAAcgAAABwAAAB1bml2ZXJzYWwvbG9jYWxfc2V0dGluZ3MueG1sLYoxCsMwDAD3vEJod9tsLcTJ1jFL0weIRBSDLAVblPb38ZDtuLth+mWBL5eaTCP2lxsC62pb0k/E9/IMd4TqpBuJKUdUQ5jGbhBbSV7s3sYKu9Cfy8K5gfNMuZ2p7qXF8Ah++h6vY3cAUEsDBBQAAgAIAM+VbFCCkuKtKiwAAFRFAAAXAAAAdW5pdmVyc2FsL3VuaXZlcnNhbC5wbmftfHlUk1fXL3awb63VVlFEkbwigwEkVVQIBdJWEUEBDZNhSKwQo0JAggxhitYqyhRDIBEJpAqICISSyDzZKpAQJGoZGqZYkhAlQEowCZCBm6BQ32+631p3fX/ce8tarPAMZ599fnvv3977OU+4cdzT9fM1W9fo6el97nbkEFRP7yOMnt4Hv/1jtfZMwpBZgfZjVTTU9Ts9Wo/Ra+3BR6hvPb7V06vGf6b6/mPt8acXjsCi9fQ2XNT9rho9A4jX0zv02u3Qtz7x8KkRXnlxcoCN3ADzz8kr++Y/W7AuVRv8aH6Z4rJ17bec20+Ss4mvf0Tf+seHlT9t01fsO3Zq3cWfH58xKTzLN9ryUc3TL2ZQSVGmob3PDyQeulaARR8fd/rz0SaasDERx+ssPT8S1ucdluzfJ/rQoPxBIUDmUwkfEbculD3A22gV04v/Qh+s+1z/o8kn2o+Xl48LdIeOX6QZaT8uffId4UPt55/fGPkIVHyIpojpplvPmVi+CQo9twncrj14FB7hI6j4vMmkVDfkllsTE7YN49KzQ3vw1WcuWcz9q7SCYPHncpmFuruP6YNNEj/Q/mV7QnB98lPtH92HCDvpFrrbN7r03BCBFqUgEKN20kZah1PWGeDeuOIeNk7u+Eg3L+aNiag93cCAQ4UggklDjCQ0twwFo6nGIzXj7b+VekFCk+DrgKfhrUnYvBpkCLTeMVE+adt5cwqjHFwIkY+4OtFqkOuXVCMWGYANxwBOCW84PV1M2bDmZqrqYPaLYpvS+6zoGXabik1u7+QsqjiIlOBAxb3X+mBgWKEjFgMzFqZYgQtrZGRuXL+XvIipWx562I3AiPXzLMi0XTcP/Oq8ujrp/ml+OkI1lnr6tPW1WDQ5BtMyXdrPoucY1FQVp10PJ6pLntxH+p7PGCArCIK5ibWk5E4KEpD85nlqSFcCHgDR/MzZgy188GdXNQog22IJ8yPP2k9ossOpVWCNEbs+eKRQ6UVgSCbzGyWNhZ03rUEW/BDPDv6QrBnkzVFIKyqHvdBfO/Ps1K0xOhPaNhBNLB4ndF2fket/YljRuQNyBbtaYsouj2d+UXh3p9giRt04Bf3AdP8zFAxNZARBvwiF9VfxmbKZyVsVxBcl/R6w44qCDTuU3WiYX4kbKTium4sK7knBUGOGQ+hTc0a7qyz4rRgINjymDWZX15ecMSRM2ATBNvPpSDp1soqGyg/FgsW9igOs6L3GEpoo+VjWfo5v8voH33QJEwoxYOVWSZ0yuclNq+sp8ziooHdg7W8NlCrDR7anqj6Xsk6uE4StlkbNn4RnGNaxW6MBNRVpGTkGbGWlGqmu/hMG9zo/or8mBsGai6d9PS6cKW0+8poQ0l3bUDhE5jyXJuydLu/Ka3R2BgCdJxJvqgUJNiBqaQVxKNvyBEmcoRyJAbDim5WFij1sUQ19WHHyi/GURl5d/luvQ7l45n4YE3jtzyim1/c3v3UaIFKcqv30fc7v4tUFr7nssBPVvBjkter4kM95WDC8qbA3WZSCwfGdHzRz47rZ7BBps+BW+Y/1rBmdlaIE4bmDBzphJUcitnGYZRKPrB2IsIJGSoZyOwg0sA1vR45zkoR0qDNZjfxWYkIzX10R7BXrJFIuBU0Dw8SC9QV1VVPPR4apU9bbOLVbUudrfmm9Jk0e6jt6EeNU0hNPYkvDM7s81lyejMP2eyAds7pOmk5abcJQalTmnd5kcZQ5m8+cJUjDklTYiInEveYKojIQ7tmhziIzRk+uyezMZzdpkeAODM7e/iFsOM4Y1brY0JwEJw0QkznztKUonn7IZF0o/L7x2kzU7z0D+msaHDd/1eC8+ePcrV0KNHmI4aggMo6dHypekzlIs+EVf8F0ZlAtPbVBgOLtGRAG2CHEGqK+NzfSRqQprzhCH413Yneq701uSa80UsYbzRsXH2MlxAROQ5TH8rzxZmUiGzKjolAU4KfcDgibTrS+ilHOqaYSRqPXxgw3UGQT82UCjoc8uE4UPxE1LFDGEpeUzIILMlB+oXqAVNXamRpHsm0Oaq7HwXAi7GcAyP/8Ea3xVqtzNgM30q2F3+R+yY9lxRvx94CqLGJ4bl1XB11fgMeL3e8N3rOxAPcPR1YGdsI690Tks/kzJUZcWZKpVsln93840+ykLFP7Tdh3iKyUT/k0tY0kZNirfxs+ctgLysY4hnxbkwQXy6N4XK9NXmzJbzpXLN2mY0rW83SK0j3thkN5CVT4KH6oATmFJYzo6CSPEk4g2u7FXHNNS2/cjbrQe/RSz26s8YTwMPBhfz8BZ7w0nLUZzJrbUJwAfjaYILrZ/AbIeSwVHqZDltiNaIM5tO7zf8OuWf97CiZu2wSuPjCZRjmtC8QDdjaYrsGXVpg1SyQ+0qhjO72XEUCMLksY/8NlnU7eh3eWTsf/89/kkvoThFl/nMzfZOkHte2SUps3tJdeGuWlXjLcpZOxtfvgo7VLwz4f33FqtS7rXFo9+8V2yWhLU7xsok9L9iCbQufkRlst5bcFSfh4SOvghoTlEXKsekGG/Hb2uStgxF5Lmq3WMaNtOFyN3e8eusT17JTxaY81t1zxxpWb99l5yIm2WH2HySXKPvvV+j1dR+9qGZ0ewDS6TblDtE06lanT7qdfHA+5seh9MHtlNiP6lNs7QSajzVhGQKORVZcRaXl6KeZBPuUGkXxkN6TSkjUVJpakkWF7oLoUuu9Wak+gs1+z91ivxXGkOpmuMqdeFIZ0Ad8t8Rm2aToz01s6LO/Oaw4SN6pL/yk95/fjOwUutmpTWEMAzQf6a1Dc6p4Y6AtHnCYpZjHX+hMd5N9cwb5yLPkJZuVrCd6IYtsiaYllfUN1kVX9giDgO1hF53iwvcCo2hTJ7ZzvlKNrwS7rRcugOEAGCjKjK7yI7uCHsbjcg4iO9sf33qFSQE1a6A0gZBspu28loz5oiZ8ZO7+7h7CsWIo8Obu3GrLOEVQd0MQz7WyfX1kuJ+BG9nCfslebc8Nlmo0Al5TWd0Ddmc32Sg2wOp7dLJiwETjF909DZl77io4uqwNSjgJEv4PKLZWjb+ZoXabjyyYqIJNBCNrmXazggKZF085O7Mpk6SapsJWluhAeV6xMdZf5vd8KyHl/bCySt3CjsvCzxSsykwGQFH+zNDwAlbmyrP41OQIuA+UfZjQwK+L4SyDYRY26L4CybRlvlSNWGlpzCPvm1fMCfWADtUaJU83N9G2l7Fy5ozlBdr7miBu8OT6qpj9qMpEhDOHZRXuv4NMUJ/FLz3EfzZjbgqnl0BhR2SEjoPVXlnUo1Pl5wD1T7Ou+PfDTuYqXsKY2UwULuyLgt1a8nletTbS85Zco6fjT/PL9YP/llc53Jb6oyLXMbV478Yz8dcnaQdl4Vy5l+0cr191Z2V5pAVb+lsBo6TizjsAIp1lF1e5Kt/98BayjN+iSz69bAUMbQbgEpXxqVPHYcHZBJi6vtI9bjkwgvN+dVCNYW9jM83A+nJTX7CNutE3qCN22a/kOgm1IfxcpxAz5RcZynLjDHWr8GsMLKA0fHl2+ragZ1RMTeTxpSNASn9Rt37RMBxUs5UBF7p46j1GVPTX745Xzk9ljZqArAVZnGt0u8/ntr4+/Q6Xec00B5c5v6kMPmn+0jDyjmh5pKnd6JFueOpaVt89OfWRmj++reISRw/JpErTZMXnhYg2lAQ1d3ZIgm5gwfkldBnpXp+rJgzQv2mmDd6a9vnu0d+7eDNDPesXldqP+GJY7XVjn0dOD1ULVR7gwveKBMi1mfT8IGwXq6FgkWi3O9nrywUrYCjNTB9xzawTI47A2ZdQYDGR2ojZwiBcgfWHTk7/ijg5mnnB5DqYkcHQyW/ELy9COyxtUZ5wYp9gtC2q+6E6huEWfvczoTT6IBJx4L9gIeDXcyssybub5S2w0XzwaxO0kUi1WNBBk3EoGRbo3ZHv93PgZmGThVVhh7JrNby4P+d54xRd+96eEwrpymy4G50UDOp+olwPPEzEaHl9p7YaRs/slqb/l3j3DcyVBcBrVeY+ey8vqD0o3lNRkm+b9YXYMqPVWVJaCDQYsiz43pJCWwNyzxV3moGqH9cunXw8qsh9w4bUPJSHPZ6uFFOdlffcJkyNjk9194V37+DAb5Sios/RkwXtXM/JrvjPV5YG+gGi3+YexzW7uxp4rSCZgap8GGGYLwil5U1Y/jbYmJ9ZsLj2yTDxO6xvWchXZX6GElAPLEh9q702WZM5+YW8lcly2dymSVwp5ujBqf1Q5aoWq9Ro6/fXKelgwu7CPj/S8wB4pdEqsXbDPNoREpT9eGbkT8LzFL8kUBG+uDxB/Hz87/nSCfwTT/2Wp67IW25WjgeYg/4SzsQXBb46PilPzTyyj3UmzA6dIBay+reuP9pgEJDq69TiPPVyOidI/9BFpF91Bm/gJK9rY15B9N4GqHAD/+ZnHcV2gb6VaAj74ToOEuaV0c9E0ktfaEiD+IyAxiKXtpqr6X+ovT7Wex0Bx/NKzBPrFP8MSw7Fgw9K/RkMvVgh9nLmvZeKBcjxoxhm8cu2DMz+9o91VtssR+1+n/q8+fGeIf9xa9qePur/5b4mjZNtFjgY1J81L9+rqh8bc1OVxtzu12RHkvPCqiO2Yopobe/1bqQGn0Klpbo6Pr+q/9duerKrC9PwjN4joB8w/vl9Gf3wPyQDoinFy6Slyxd9zbjLtrKsZ0vaBkdBLM18t23f2pBVIV3Ngh8QDVaAqUZh7QZJHFAFtItbRymPurpjEMhmR0rB380FYHQkJ4PqXKY9W+4gzFPNj7el9jFPy7V42/vQK46Fd7A7RXeNoeSAeia3QlTvWGJLCzlleozy9btl0jiShCwvte0wg9AOaYgLT0hNgvxEtvJxztgD9O2y96WiSfx6hN1aGKZ60qkO1VE8y1WZcFDoQ9Q8zrs3QAJ0uiZ+onbRQGh8l05NsME5KpqF7DCImiBDSI2vkDKJIAyHlaGnu/K6V1ZEMCBtOJ72Gpl0XHq2Eni5+uUXb1+3luvbAYcSxkCR8fpBW1jCiFuAL1A/rTBqZCR0KJ244R64xscAnOvZb3nHftN+Mc4KER00JMBHbqJDxZRM+LepK3wM075CensrIHvar8++QQX8q/og1UN17X7mt7igmkJVCHz07rKBfuCHOKqVJGMORNFAdjMYYltCUhvir2L+0tHIhQb8LbTkRUY453V0P74Gz8vbLXhTdVwZG+LNDBtR9Dku69cqSScqnssnoh0EWSqMBGBwUE97tsuIkAUB6zoa7awjZP9wbtRp3AO+0QHrKq+UvikpqlNvSb9aEtE7H06diXLowbQ2t1kiS2Do9n3I5h3x5927eJ9fB/6JOf1puEKIV130Wm+hOsoTS24SJLzP6p0F1u9MpM04o2teFTZYY6PGSh4b4neTocGWX1XTqO3/fh0fuqT5TefJGAp9n7YVp6GfLKFe92dAIHwKhii9dCMBgsbgGtPVpugfav4TVym8oN7F4UF/GZ0ZNW96qR6xQ6pFvCZidhhx7FndvTCI9JyaMi3bPGkyZdzvelCVy7o2ae/gAC/yficW/xf1/KO5x8NODS52bNmO1uwKSL+Z14gEIbeuiGpsaqvMPc7SOk8XryLKBk+R0DQ/RzO29wHsrLW7P+pJd8driGuWONyV7X3fcFzcfD29JiGnghWyCY428qM4tjasVb3PmBYPZZ7rGkH0dxSkMHpF6ddh+i+lwc0/XdgspzHqVNg+Rrx6U+07UJmVWIAaiwcr7Ml4zdjYvGY9qqBhRtH53bzaerq5vC/XpLORvwVcaHw3F+X4hnKRWIBTVw7gsnGOYhXh87Z3hAzQ7Z1qCke94Bmf38P53i+w+KNtQnIzKLb7IdAiBfuUTRdhgUldyYVdMYOthOULssyqbDQR12J619E2qGImrBaQTTohmetV4VmwNx0Few3ev3sgeIjZyatT4duhIrXa+HROazvdmqBbd0Tfw1Z/cSyPaQqF+Ps+Po270yjwJ3mKhXP/bmMTcLQ1tltc7lDSG74PfWQMlPXy3L4lCYODETHGoNju86K22qPHcdIgfUhFDb85Qgnwnew2daoLluWixWYDbVNgU+Kry7pKJ7eWOOS9+WvNj8PmC6lv3fw3FrnarY5bRTTpsMRgAMJW+eB9Nd1R69q/JfYF1jAkK+dJHeLT01tZItiw0ybEGbnx0e/QmsCyoAl3XjJ7SvGx96yRZTutLDpV98H0SjnQidyf7uzu16cntrrkGSncS5bL3xx5afKLP51czyypaUMdEM9Z4KxI+isc31Iot7iLfl3WYlNIdd6KGI7BDg+pfkt/m4+F2Rx9U+mSC7YiD0hzp7jaTPURHV+Su4yIi2PT7dFOumbh3RiA87Nvdq74YpIiH3gudnyvUZoF7DkdRUzMVIyQx6ySzVzMAX/Dtrw0cvcf83nzJf6813UqdQLq49fzoFnUzo92jYDdRuvPjgyRRQu4+X7gp8CtMYkvQg36ur6BY/wE6u5p5o7GqUWIqHlC+sg7WzrMus5OkTSxmXYPomuAItjScOlYe4ZXno9iz+WsYadIK06F4Wpb8aHkZfY77Nu/JnbG+lWPu6+nTcXqHsH3uxf2KwKvulXXlTMPIquKHZQoWayDBdsw9C+1P2DjgVFg96TYRfzQLXIfwF1hLSo3DstBJztkzGnFtskuPFOyxDPw0xrgrzxL4ZXawmVsEr665tq0sZ3PNFE1RWyYcUccZe+3mxVC3x0DYyRn4cwPquF7nl85/J4AlJ6gU3ZEkSxINcBoRLmXmaWTK7Nj6xT/XuwgOZVNfq8JFKNWWt0MCOQd5cx12Nq2zBZIg1QhPPdK3+xGQybmYUjtrm7J2RZqK43ShMUtmS1tSQ6uC3dJjsnrXNKOX5kuiFNo+ZHjpkc9LYyDmUv6SmsM7XdZd2LgkJbGYeXl2RoFbVBi0Sa3aMDNFkIUigHQjZGajQZtG3JZS0yFbFjTLQd5vYZ36bP0vcVrF0gELdwCNcxrJoqYvaTqa2hQQDdFh9cjpdhlz/ipi7ipnLakK3tLoeOUlTWh9lTdfwGtoXL0ekZIF7RWILCEoPsd3TSEl1xsSPbDkt8NFsDRKZBJ/G/lK6Jqctrn0trk/N9xU3mRsfpnj49ZYft8wvVBlPV30dokMfbDhvmjzbhtw2D/FPiSonlC+9g6sDr7Vl2x7/8z8XHbZIGpNUY4rocrwLCNF7qu8kjqZiptLBX3WNXOMUmLpXfW11RLVX8CfAWKgP4f+Prz/7D2B2y/ZY0hs/zck5JGn9MmdYvUkRzMppOfsMzw2+4JQXFseM7ufXf6SNRBORXJdSUIHx9D5PK5/DqnnbX+UuO8owRs0deTyXtI+Ah1pZBPdAI/NtY3CtKz5SX+P4WGxUwT0iWAh3s9DTh1DTR3Lz7ELOZFjexGz3Zju+e3GgndonyWZWEA7fAh7WyGeBWAixqz9GM3/U6IUlRQyVkGcKv/dkNMD5HZKa7N3HGAflQ8YXvr+zDx4C86mXyDaJZ5c4O56p403wXsiI29tgZtN6TE36KuMx68w9pXks7k1f+w/iG6x6IH2Azi9LHWw3e+/TkpF9rjazmxMDpVgmRirDtd/Z08tHa3NAV6UF3xJRBo6u/IN94exdyrhxFWx1pdNJOXRCGrhx4EP7ppDdoY0wHDTDGtWAlsaXfzWTrZaO5l2Mk5pV21NYU7FxHqWxYTpVSKBQfSIlqgoWlWBBxENlVoj1ULDz7iIynxyYcZQn/pQ1rnmdQwWxy2NZRkuRyLyilbEgQ+eMjLxfpgBkhxpyB5iwEmZV91W9wyTqhqcxD7PiVP9XbnDfkp2LJbrZj3ASaHDP38IjHnwqiy5Nxn5DZz0zVdFCVf+dFc3cKgSVR5t0jL6HeTXtJAPC8LJNbbIuyTfKOjes+Py6rnXzBT5CO/2TPedRt5emyupu3DXOvdakAdSaCuW+qQe5zs+aRn13Vt30gc/8lgigWmC9tKnb0GE/reDs0gb2FpqyDfgzffE0WirSk0hQ/OGkNVv83b/7DNFq6IlXVfZSHFTLoKH2dQpVQbgyv8F3PnHltlnpdSUhJltbTPbDBDzXf42KeOolPGxzxBzP1x3fCQQ2UE657E9HNmetxmjtjC1VTkigSdpZqltc8MiZwsTixxVkEikPLlClAj1hL9/6jdfYudYHEX1ruVxlMydmMZ/OdN/DfIluMAofUmVbwk7TexY7y5OP2DOXwbMrQLPVCTzhG8w1u9ytjXGeV6wEfw8aSoMEahuZb8Wvps2zYhrkkaZXR6vD6a76INFxJC36XcXJjR9F6bHovPuO1pmbj4hoHhlvW0Cf2ISdt9lgql/KRJ4iBDtDN78FiwT19rrJqKkdzqsdskK/9KlZ17w98T/b03MbNAHUxdVIlDKRGnK+RjuXsTCC7JfJM8SnGXEGaSHjL+nRd1uTMpkZ8rkGH5xDj8kZOqeM2l0acmWNTWfkD9mqmiLVdIEzhPOnewwrmL2Zys231BRHRQ71Jl09j2NMPkmFmZP6trUU+mSFEXT1Hen/bFRQwxvqEnlSKtVCDZ6hAtWphjHIrGO/JBgm6VH1ZQdWlgIQ/pgiCIaEjcvM7/6hBYTfc8z17KBki3U7bxBcgAwktgNvdjUpmwy4ClHFTaKPPR5RG4NWlqTRrEG1Ckn/NsWvlcHGeOMJ+Itw1AfVG73GvGfAg2Ia5O2U9MRCyWIhZ8Xa0Rny9/DS3BTwYRt3qCkh43MyINoYmAg9IKgmxrkhXESCzH92xTer8Nt4Z4niBvMhT4RiM1gYA60p7e1fzpuGIEc7owHsxq55mQGZ9iVZgEmDVHu9L5vyWk6U5voq1jx4+5TO8nicKppiXttmTi3ghpDrrMoQHewgVDM4af1EWpHwWS+UN1L3xPWaUuzg3vSI5zG9e2aSOiC9zyhO/ZwD6bA4bE5qrKXfZvu2b99YFv0yAG+MMHNG53fyznYX04+lmk4UCkj1Q04k8jEinz0eW69pBh+vjbmPQvtTSR4s6aAvlCMANMfHBjZTdNpEkWSMLwh62GRU5OFyP6sUnl1MyUDb5slgz5AvjeYjiQQGQjpi3tRBV2YkZohsrj45f3snQixNz1beDTbUlnL0kQr48GdlJjzSuttOGN6Rc9Nlqa/hwT7ujAKcAK12ozP72Y3Ylaf2F0+hCe8tz4jqEBwjFT9+0mrfZbsmIEIBI3IBjpZ8hO5AkxEYKEHIyx/GC7OIhObQV6VbY4HLcT9yWZsZbk13oIcBku7Peg8wPCU57OBqR1q/NC/QKcVzXzc9Tet/D3x//TE2pgn/PZ0veblelrKe1leW21xcJrZ8sfU644qwb+rLD75d5WFriJxsHIVfESkilVJgPSV0maJWUHJr4+WP/7pumOzQASGDHQW/x8XTbTxO7yFSl72xvVG3719NEV26bGgJplY3K5Kngrz552r3/4eHKkHge/hbOT+Ho5/HH8Pp3Wp0PcMYJ/zHsCP77wHoNG6kvcsc2HX31P9B1NRogmzGrVyqSqfGJRF0DW6VyVslvcQdQnfI52SY6jboYtfePMaWeiUGDuj20cuaSr5/T46e5Lf2rcnJlOMqJtyBYzcH41/9l7+B2IKITjNH5M5QZ55DK+0Qle8cXAzdnacrqfbkxQOKGOPEHTJO42yXTfqUYOWUzeD35T4Fuw1Fes2oyYGIeQfREI2mezG8obq6XaNpPIcF1+NQB4AKRvaiVooDjUkixLK1L6x2xPdbweUyiHO/dYAjmVX1MBCg+NmMJv/mvLLm5t/hfC63RhoQFDcYc+0DAqBuAEJvMrUbRJRSohsX0rxG6YhpKHQZwdxrxkLDbxMl0Rx6z1sLAjimsWAWj+BwL5TNlEf3dAPAA3wt3Hst6ZTHCHA5POIMMX8zb/QXwfEYM64ud/Q1x9w4xLGTK+6rrltCX9wERjT7x46UqIPYTMS6XjLQIwj0KfrZH3xcTcWtANZVEE0QZ0LwjVTlDT6fR+CN+f5q1547F/2bkATiD+YuLBP/noxtCnH2DenWMAUJlX6cOl+8RW5oJB5IpK/J1MsCaz1QQmLVWXk7zLFeHKnEhQzCQNxvPu3R7v/i3EwBzzcs2YmSflMue/F4t4tnJ8MkQUO0aXFPrDC3UTy7kyUYNIyjKTYbzNUknaL8uk+GgTueYOh0qdVM2HGkrK/iHD4IbNsg0W7m3uae4QXi+43LZDr7zAT97KLMNgkfEGFv9CjZxhW+HpDw6JlKD1C7ot6WhzEmskJov2KxCK4igACMbl/T69GHEXbBG6QzAjhsAOFHjlI2RyjbabB/uMV7yXkawumg9BT1t6oioqWqqeY/BxgSB4BejbImWQMjJ6QT1rQk4JwjmxzVEeGskc4E54XZFwXWOi2ka0eUPIylAHTdsoHMjLqVejITFTFiOjgvRV4wYKnWTv+50It/ISgOX5mbEz3mlajHAZCtDavLT36fpErmp8V+ZM1LN1m6WhLouIPqa5iBqWaiN78NV1EgEDQna+NpOR7P5WZWGB1QfmciGxotcZgAtMKi7sAxgf+Cl50GgXvvPDqoOFGYOSDW1jd3kO5f5VNVRtuUWPr4kmDaIPs4HMiu4uS6vWeKmS/EqahL4HRbBRCICpeaEP2qVDIlAV0PH7PG9kmFmxMh2erOXinK2H2z79UnG5kGpKjtv5LIyBNsUPCBIKnePZJgSAM7tl+7j3vucfEyie5qeQj7dqLmVmz2WXDJLvDxlrigXAPsLOTFnJtLxo7v78qoy1/M/j/O1PpnlgILs5+gvvzk/eqgr83G/8W97e4v8X9Le5vcX+L+1dxv2SmG32p+yFEd2tbasx+w1XD1G2blr5jMAz4r796sPw1NjsbzChuYb0BaFHR1hy/0KZCGOBxqjqQ8wIgJWRBYB/dDJ42gujppWJlgYvTUkW54PmiClehWWc+IGJ5LY4Ko+dUOGUbyFkjbmtKiI20aeO3zgkh6j+dYE2gBthEQ/fs+Wt6ZzBFJqIRC6rzHO5+tAqrXcqwZ1dqDY8h+LN5vqOtLYGkhOoBf8vKd2xL1UfrBTaeIBAXgSeV6VN3zPAf6l3KZ+fZh7UhWAfcvr/gzWmVdpYrs9FEkeGp1XaWGM+S121PITf19ILiuT3bBVPUxak+xgijdj3YU+/MhSIT1BSIkbpVTy+ih/0gi5rf2nweDcBQ9HQ2GG6o5O1T10aedWZH6Tma9jDBKRSCbaSezirTvdW8fU7K6eY789adq/58tguTBXDpaV6ls2K9d9zMvdcFdvuoQns9460uPTNFzDw7Pa0Jw1+NNMX99epkRMPorIgDqtvWoi2fMRDdSzrd2tqbRvq5pi6SlxJPm41RwZtT1AuPFS9139uT8NraAqQwZb94OuTcFMelNnleKkxVZ+Js6BG1ZUhsUBgtEKQg8LujAOw9nB/KBM40W53q+9IofNd3mnOPrB6z8CoM0vbO8aIvWnJ+tRiyRn7jlUe846BceFWEj/BZ95ws8S8UO3Kwo96YQ2vwC3BzILa/KzNZHKOofijWTvvU+TwOZqH4Ejyd49jghLdQNJ3hJXD95VT1mYIQmBLreJjGqH2654ML5/XBnXgT1KgOTgZhbXu1JPx6CWX+GXho3FxZDOIx9A2KdH2KvRVSNZohdF+Dt3SQV9ZFcp2bNEGhQ9XP2A4wu858vrEwqo/K0v9mfjZ6JGH+doz0d33w0Mcve99DHRViBwx+sK/es+f2lk/ia6v9TvYqIqeUt2yLTHjplpdWpFrXbcfbIlz5IUe5xOzxRlnXIDowQIkNGuf6a+akRf6z6ZNoHnvcIWzIaKde6Rm2CcraGoNFF0RnmIjkYDkVeMlwOIzA6A2udclCouMRRIbpBNJRKahIF8J2hodU/rwlnSBURFX+yK2DxwGKknE2EYGCnOmEsDr0uSlRtVRQipOM8ds0TeX7F92cuxLRI2JMQQ2axqaFcOsgl7wZvoTZMfLim/N4rb0h6tT0TohmqFxcKeyLVDexdzi5zVDbqMQowLxdSb/b+QLVJ7/Uw2l4sS8GAKuiVbXUDYp5ynw2cn79dSH9YHby6JNB53WsOZUNINCpClYaMaQwGseWi9nJwoTdbGp5Y7MVv7YpWwLTOOaqwIGBktq3WIY9Vt6eMdvdJDiWJnz5NLZ/TXr1FlgKQHKXyVWIxnrTKaq7dilBcTYicq3QEDx/1ZqNUbbaWbf2DB5ogrb9OD0YMTD16aMy7l2mm+FXjee+hOIsQMhLVbhtGEpThtmhroL9vka9bR5sHB66Jad6y6BJkzHPJkxpb8pXi2bw7AlspciiYRrcPbudndwXnS9UtiKQw7EIqehcDiQyTDxivhRN4Vr8H9j9MmKBOiNwOuEAahmLhd6y5sRONLv2nOUljCTniDVBw3InjHtci9IS04HYOvvZH4MObhpRTM7i58HKj6cc2LI4s7aTWYsMO5tysSxmt9bk6SYoR+VeXFVVJQMkizys+Zz5zHnzpw27xRnt31QSkSVd5MEDnTloS1nk0dwvanjuaQXMWP5UYKjKrjoEDUgNxS7y29iyZj83YpDCKGsR5q18gMYkkixqRuJr++vbGts8O3gGtSrjVbqgqPYkeH84Z+M7FgrJjbqE+hp4YKLB484JVIWgNsfSt7iv1MllDTkJf5qXoCRVNkxzXEj4dm+14Y1heMmJrMgkaoFRWER6sjhXuQszQf7jpOZuc7cNH5Sn7LfiN7InGUGRqsbNl7yjf7uckLf1ZYjjlXHzsrvfq5ra3G9bbsFQtC7k7pTlUFh9a4s3alRwsnOofNfJwjKGC8mlK6ZfHnVkQiMWD+Z58mdjRqJv9cL2cgfmpKU1jOrYZElEtlHkiKs1zqsevcQrJ1fPiN3Ja9/sP1nllvdzd+sq6hBbsUN4uJCftP1oZo5pGAcXAeCEc2vgk4G1F0eo6Uc+9VaW7wVihrm43dsW144n5Npp1eZK6iWVlWrHftBjWRsmTGzK9i6Z/SwgZU/g1yVqrbk6J73ZA600bfAbQQUZHyZovcL3q4pN4JhrnADDr0ZrHXdaLK4WYpCOtQ5X7runqgJ9I7wPBZMTkoJ17hWzCN52Lmnem9QXXe8nmExcR5zhKe9L+vaG8ZqGQoe9rPGiA+84XJliLCY/CTb0uoFPLnVHoND5Xc41SVPiAD3PpzseX9hkUh12XVKcdk3/gwbHzYCYa92Y64BMFM7v0+qcobCChDIv9de+i9UXmCG/k2dmLlZM8W/2qkXgLYsbzYT+ulDslzimsqQthNiWuKdzLYGBKUQfrH5g85M1umz+0nNKy0maX+uOqb8Da36tr4XrSMJS2SutqQpbZb8/VR+cmgTtu1Vzd6dy2+LBU/4ERtKnker87B2QIZ+OELbwSFSOWAb4rDMe5rvXm2AL9wJCOeIAAkMCPiZVG04trKc04k8GjnpM45KwfZuppz7WVQ4XSuVqR3jcYU+kyuUCGvuvUxrSBzSt4jPptqYPTh65Ay35RWrmyd77U9e1tXJ+Y4zy5LGKkh7zrpRyI/sO9oPsFbx9BRmoF72GDmEuPa2iC8OulYAwlNC6La7OI5lzupxRqvOdcwviNo04HaFqRzTPScltqjxBrfWHCf1aCxh0LFB7xNC2W1Pb9LRJxQNJFSbwB2r0KLfXcsNwvBiiNMTx6N2uH/JDYfsqkJVr7+MgEQHfmfJLfdql3YW7vfFVYbqYnJqvXDxUpqhreB19khO4ydL3VaU6sNWF4N2pz5ZO39Tlp+jMnH3A8Na5dhBcpXvzq72uVVbJEYgRiwvtXhqBF5xW9OyyWOuZWdSAGglZGppUqWn1Lq7SZrqADsRHIUF+A+Il57jj4rlXE2zcNGqF9O9Pu4bs77o07JV7RBbJlErm6dZm0I8ypFs6hIH3jBEDOnIenG2yftkhEjWKfibhr3bVtwkVM890HGRRq4IvkUSn7s0S2IviCq6F2PcOkf0oIgyCd1OvR1jj7pQLDKoXSiJVyAu7B2BDZ/ylnyFHJIPS4DqLJSqzKFPk3aDkVkskb5A6ZWJzV8mcneYTnSR3MMGf7rnXY8KqZSNXdKGJ4lR48sw8V8tcEm9GktedQUQyaEJ+MI2iAj9g4E6LbZcsxt0J+IVC9oxRs6mqrva2uapFWTtOWrUIIBC7cbK+RcWEl3JKi5U5fzH7cMqnbNC13BmnTWONi8FN2hShzEasHUgp85JPrX/ZG+4rEEj6qp9IWr0GwYLWdEoqZSb5jVQkNv/4ews92/oBE5FzdEFzuCXq9+Fe3AJP5WWwONO2UNO346RAH3O/htrprrGLUCEe7gcmOhx8EtNfCz6stYKfS9Zk1nLpcbDnCStxzLplDrDY1/7b4lhb8zEbkHoIoYaANO3r1fl9q5Zl7ZmnMihyZw0ILUjQkNGOsgTEf1TLPDZo/fNqupfzvGBiEIJVt2mG0vGaIonyGGboVZVmfLFprnVR1YbYfsnFc0dqwH9WET3Gq5j4oOCF9SQzT+RrpYaxGBGjtxl81ei8eOBBlZkiqgCW9eHLOycERpA0CvZDbYj2rEszIsiMzs/f2NTJnCvb2tSNMdJbn2kimjsh6N6m6w1iTyae8x3diIKNWfMsOo+WC3qj74ck/fDk1mTivMYh7Ax43aXUw4Ro1S7M+Oe6DuJrQVHnwOjk3DxOCYLk2Dc0X5w/0+n8Q5DnPvziUypc7QY55pw3seXKN3LsSCk8c2n8offHq1hUFavdoG2uvTwsmWs+9IEexWSl5K0/oe0+yDuGkVJ7B2hXklqMaGuMbalIzJd+ovfyTn26YsvXiuE3JQ26rsJfsXPInGP7aG2Ej4DSBRkesfvn00SBoAWTMjWQMjVBiqGmLLwWOoRJyj/Uu+AOXxzlVWhSzIYEB5CXMVMRYwfXXoIN32eC5flXRl0iFlYXA89IU8AsXRSXBy5eSfjUj2QVpXcp+k9tBRYpU1iDHSNbZyRVhcJW77ntyfLhi9f07O9p+6OoCrtPWtKNpKuLsXw+CDfPJgOOOpvXVbYA9+o9KktYfA2x/yyULzhGGcqxF+5YzHJOXJe3Qy/rj46llkpPcfDd//zY9d/6kvd/8g9D3g3+MT19EXByN1/zKtgxSXfGzcXzEO27Uz/8L1BLAwQUAAIACADPlWxQ425WeU0AAABqAAAAGwAAAHVuaXZlcnNhbC91bml2ZXJzYWwucG5nLnhtbLOxr8jNUShLLSrOzM+zVTLUM1Cyt+PlsikoSi3LTC1XqACKAQUhQEmh0lbJxAjBLc9MKcmwVbIwNkOIZaRmpmeU2CqZGZnDBfWBRgIAUEsBAgAAFAACAAgAEURsTjZhWAJHAwAA4QkAABQAAAAAAAAAAQAAAAAAAAAAAHVuaXZlcnNhbC9wbGF5ZXIueG1sUEsBAgAAFAACAAgAzpVsUCdCb2FMBQAALxQAAB0AAAAAAAAAAQAAAAAAeQMAAHVuaXZlcnNhbC9jb21tb25fbWVzc2FnZXMubG5nUEsBAgAAFAACAAgAzpVsUBUeYBujAAAAfwEAAC4AAAAAAAAAAQAAAAAAAAkAAHVuaXZlcnNhbC9wbGF5YmFja19hbmRfbmF2aWdhdGlvbl9zZXR0aW5ncy54bWxQSwECAAAUAAIACADOlWxQXOVa4BQFAABsGwAAJwAAAAAAAAABAAAAAADvCQAAdW5pdmVyc2FsL2ZsYXNoX3B1Ymxpc2hpbmdfc2V0dGluZ3MueG1sUEsBAgAAFAACAAgAzpVsUNa1M4dkAwAAqgwAACEAAAAAAAAAAQAAAAAASA8AAHVuaXZlcnNhbC9mbGFzaF9za2luX3NldHRpbmdzLnhtbFBLAQIAABQAAgAIAM6VbFDGEF1tDQUAAPYaAAAmAAAAAAAAAAEAAAAAAOsSAAB1bml2ZXJzYWwvaHRtbF9wdWJsaXNoaW5nX3NldHRpbmdzLnhtbFBLAQIAABQAAgAIAM6VbFDYycd5mQEAAFoGAAAfAAAAAAAAAAEAAAAAADwYAAB1bml2ZXJzYWwvaHRtbF9za2luX3NldHRpbmdzLmpzUEsBAgAAFAACAAgAzpVsUJ0YY7BpAAAAcgAAABwAAAAAAAAAAQAAAAAAEhoAAHVuaXZlcnNhbC9sb2NhbF9zZXR0aW5ncy54bWxQSwECAAAUAAIACADPlWxQgpLirSosAABURQAAFwAAAAAAAAAAAAAAAAC1GgAAdW5pdmVyc2FsL3VuaXZlcnNhbC5wbmdQSwECAAAUAAIACADPlWxQ425WeU0AAABqAAAAGwAAAAAAAAABAAAAAAAURwAAdW5pdmVyc2FsL3VuaXZlcnNhbC5wbmcueG1sUEsFBgAAAAAKAAoABgMAAJpHAAAAAA=="/>
  <p:tag name="ISPRING_CURRENT_PLAYER_ID" val="universal"/>
  <p:tag name="ISPRING_LMS_API_VERSION" val="SCORM 1.2"/>
  <p:tag name="ISPRING_ULTRA_SCORM_COURSE_ID" val="A36602C1-61E8-46AB-A534-DFE2B81CFC46"/>
  <p:tag name="ISPRING_CMI5_LAUNCH_METHOD" val="any window"/>
  <p:tag name="ISPRINGONLINEFOLDERID" val="1"/>
  <p:tag name="ISPRING_SCORM_RATE_SLIDES" val="0"/>
  <p:tag name="ISPRING_SCORM_PASSING_SCORE" val="0.000000"/>
  <p:tag name="ISPRING_FIRST_PUBLISH" val="1"/>
  <p:tag name="ISPRING_RESOURCE_PATHS_HASH_PRESENTER" val="b26afe5cf8895b6d41b9a1a723a80293fa8e951"/>
  <p:tag name="ISPRING_ULTRA_SCORM_COURCE_TITLE" val="Memory-Skills-Demo"/>
  <p:tag name="ISPRING_SCORM_ENDPOINT" val="&lt;endpoint&gt;&lt;enable&gt;0&lt;/enable&gt;&lt;lrs&gt;http://&lt;/lrs&gt;&lt;auth&gt;0&lt;/auth&gt;&lt;login&gt;&lt;/login&gt;&lt;password&gt;&lt;/password&gt;&lt;key&gt;&lt;/key&gt;&lt;name&gt;&lt;/name&gt;&lt;email&gt;&lt;/email&gt;&lt;/endpoint&gt;&#10;"/>
  <p:tag name="ISPRINGCLOUDFOLDERID" val="0"/>
  <p:tag name="ISPRING_OUTPUT_FOLDER" val="[[&quot;$l\uFFFD2{DF9C20C0-FDD1-4CD5-9D7C-163304BAF1E1}&quot;,&quot;F:\\Drive C Vaio\\html\\courses\\voice-overs\\Memory Skills\\Split Files - Memory Skills&quot;],[&quot;]\uFFFD\r\uFFFD{A7A34BBC-DA8A-41AC-A018-C85040C42A73}&quot;,&quot;G:\\VMS\\Voiceovers\\Memory Skills\\Ispring Files - Memory Skills&quot;]]"/>
  <p:tag name="ISPRING_PUBLISH_SETTINGS" val="{&quot;commonSettings&quot;:{&quot;webSettings&quot;:{&quot;useMobileViewer&quot;:&quot;T_TRU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wordSettings&quot;:{&quot;printCopies&quot;:1}}"/>
  <p:tag name="ISPRING_SCORM_RATE_QUIZZES" val="0"/>
  <p:tag name="ISPRING_PRESENTATION_TITLE" val="Memory-Skills-Demo"/>
</p:tagLst>
</file>

<file path=ppt/tags/tag10.xml><?xml version="1.0" encoding="utf-8"?>
<p:tagLst xmlns:a="http://schemas.openxmlformats.org/drawingml/2006/main" xmlns:r="http://schemas.openxmlformats.org/officeDocument/2006/relationships" xmlns:p="http://schemas.openxmlformats.org/presentationml/2006/main">
  <p:tag name="GENSWF_SLIDE_TITLE" val="Why do we Forget? - 1/2"/>
  <p:tag name="ISPRING_SLIDE_INDENT_LEVEL" val="0"/>
  <p:tag name="ISPRING_CUSTOM_TIMING_USED" val="0"/>
  <p:tag name="GENSWF_ADVANCE_TIME" val="19.00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Memory Construction - 1/2"/>
  <p:tag name="ISPRING_SLIDE_INDENT_LEVEL" val="0"/>
  <p:tag name="ISPRING_CUSTOM_TIMING_USED" val="0"/>
  <p:tag name="GENSWF_ADVANCE_TIME" val="24.00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Real Life Example - 2/18"/>
  <p:tag name="ISPRING_SLIDE_INDENT_LEVEL" val="0"/>
  <p:tag name="ISPRING_CUSTOM_TIMING_USED" val="0"/>
  <p:tag name="GENSWF_ADVANCE_TIME" val="26.00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Numbers to Sentences"/>
  <p:tag name="ISPRING_SLIDE_INDENT_LEVEL" val="0"/>
  <p:tag name="ISPRING_CUSTOM_TIMING_USED" val="0"/>
  <p:tag name="GENSWF_ADVANCE_TIME" val="41.00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7.00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GENSWF_SLIDE_TITLE" val="Memory Skills"/>
  <p:tag name="ISPRING_SLIDE_INDENT_LEVEL" val="0"/>
  <p:tag name="ISPRING_CUSTOM_TIMING_USED" val="0"/>
  <p:tag name="GENSWF_ADVANCE_TIME" val="27.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 1/6"/>
  <p:tag name="ISPRING_SLIDE_INDENT_LEVEL" val="0"/>
  <p:tag name="ISPRING_CUSTOM_TIMING_USED" val="0"/>
  <p:tag name="GENSWF_ADVANCE_TIME" val="27.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2/6"/>
  <p:tag name="ISPRING_SLIDE_INDENT_LEVEL" val="0"/>
  <p:tag name="ISPRING_CUSTOM_TIMING_USED" val="0"/>
  <p:tag name="GENSWF_ADVANCE_TIME" val="30.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4/6"/>
  <p:tag name="ISPRING_SLIDE_INDENT_LEVEL" val="0"/>
  <p:tag name="ISPRING_CUSTOM_TIMING_USED" val="0"/>
  <p:tag name="GENSWF_ADVANCE_TIME" val="17.000"/>
</p:tagLst>
</file>

<file path=ppt/tags/tag7.xml><?xml version="1.0" encoding="utf-8"?>
<p:tagLst xmlns:a="http://schemas.openxmlformats.org/drawingml/2006/main" xmlns:r="http://schemas.openxmlformats.org/officeDocument/2006/relationships" xmlns:p="http://schemas.openxmlformats.org/presentationml/2006/main">
  <p:tag name="GENSWF_SLIDE_TITLE" val="Course Objectives"/>
  <p:tag name="ISPRING_SLIDE_INDENT_LEVEL" val="0"/>
  <p:tag name="ISPRING_CUSTOM_TIMING_USED" val="0"/>
  <p:tag name="GENSWF_ADVANCE_TIME" val="51.000"/>
</p:tagLst>
</file>

<file path=ppt/tags/tag8.xml><?xml version="1.0" encoding="utf-8"?>
<p:tagLst xmlns:a="http://schemas.openxmlformats.org/drawingml/2006/main" xmlns:r="http://schemas.openxmlformats.org/officeDocument/2006/relationships" xmlns:p="http://schemas.openxmlformats.org/presentationml/2006/main">
  <p:tag name="GENSWF_SLIDE_TITLE" val="What is Memory? - 1/2"/>
  <p:tag name="ISPRING_SLIDE_INDENT_LEVEL" val="0"/>
  <p:tag name="ISPRING_CUSTOM_TIMING_USED" val="0"/>
  <p:tag name="GENSWF_ADVANCE_TIME" val="17.000"/>
</p:tagLst>
</file>

<file path=ppt/tags/tag9.xml><?xml version="1.0" encoding="utf-8"?>
<p:tagLst xmlns:a="http://schemas.openxmlformats.org/drawingml/2006/main" xmlns:r="http://schemas.openxmlformats.org/officeDocument/2006/relationships" xmlns:p="http://schemas.openxmlformats.org/presentationml/2006/main">
  <p:tag name="GENSWF_SLIDE_TITLE" val="Sensory Memory - 2/2"/>
  <p:tag name="ISPRING_SLIDE_INDENT_LEVEL" val="0"/>
  <p:tag name="ISPRING_CUSTOM_TIMING_USED" val="0"/>
  <p:tag name="GENSWF_ADVANCE_TIME" val="18.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786</Words>
  <Application>Microsoft Office PowerPoint</Application>
  <PresentationFormat>On-screen Show (4:3)</PresentationFormat>
  <Paragraphs>84</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Arial Rounded MT Bold</vt:lpstr>
      <vt:lpstr>Calibri</vt:lpstr>
      <vt:lpstr>Courier New</vt:lpstr>
      <vt:lpstr>Dubai Medium</vt:lpstr>
      <vt:lpstr>Footlight MT Light</vt:lpstr>
      <vt:lpstr>Garamond</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Memory-Skills-Demo</dc:title>
  <dc:creator>Home</dc:creator>
  <cp:lastModifiedBy>Himanshu Juneja</cp:lastModifiedBy>
  <cp:revision>237</cp:revision>
  <dcterms:created xsi:type="dcterms:W3CDTF">2013-09-30T03:29:25Z</dcterms:created>
  <dcterms:modified xsi:type="dcterms:W3CDTF">2022-10-13T07:06:40Z</dcterms:modified>
</cp:coreProperties>
</file>