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513" r:id="rId4"/>
    <p:sldId id="379" r:id="rId5"/>
    <p:sldId id="380" r:id="rId6"/>
    <p:sldId id="381" r:id="rId7"/>
    <p:sldId id="383" r:id="rId8"/>
    <p:sldId id="384" r:id="rId9"/>
    <p:sldId id="385" r:id="rId10"/>
    <p:sldId id="386" r:id="rId11"/>
    <p:sldId id="401" r:id="rId12"/>
    <p:sldId id="410" r:id="rId13"/>
    <p:sldId id="419" r:id="rId14"/>
    <p:sldId id="420" r:id="rId15"/>
    <p:sldId id="429" r:id="rId16"/>
    <p:sldId id="433" r:id="rId17"/>
    <p:sldId id="435" r:id="rId18"/>
    <p:sldId id="436" r:id="rId19"/>
    <p:sldId id="497" r:id="rId20"/>
    <p:sldId id="263" r:id="rId21"/>
    <p:sldId id="271" r:id="rId22"/>
    <p:sldId id="445" r:id="rId23"/>
    <p:sldId id="449" r:id="rId24"/>
    <p:sldId id="450" r:id="rId25"/>
    <p:sldId id="470" r:id="rId26"/>
    <p:sldId id="474" r:id="rId27"/>
    <p:sldId id="405"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1BD"/>
    <a:srgbClr val="D482C8"/>
    <a:srgbClr val="FF9999"/>
    <a:srgbClr val="FAC090"/>
    <a:srgbClr val="F79646"/>
    <a:srgbClr val="E46C0A"/>
    <a:srgbClr val="FFD85B"/>
    <a:srgbClr val="FF7979"/>
    <a:srgbClr val="8064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60"/>
  </p:normalViewPr>
  <p:slideViewPr>
    <p:cSldViewPr>
      <p:cViewPr varScale="1">
        <p:scale>
          <a:sx n="93" d="100"/>
          <a:sy n="93" d="100"/>
        </p:scale>
        <p:origin x="2093"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99D45-64F4-45D8-B883-F36AE6E88E3E}" type="datetimeFigureOut">
              <a:rPr lang="en-IN" smtClean="0"/>
              <a:t>21-01-2023</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6B228-A641-4BF7-9D23-B195E253E755}" type="slidenum">
              <a:rPr lang="en-IN" smtClean="0"/>
              <a:t>‹#›</a:t>
            </a:fld>
            <a:endParaRPr lang="en-IN"/>
          </a:p>
        </p:txBody>
      </p:sp>
    </p:spTree>
    <p:extLst>
      <p:ext uri="{BB962C8B-B14F-4D97-AF65-F5344CB8AC3E}">
        <p14:creationId xmlns:p14="http://schemas.microsoft.com/office/powerpoint/2010/main" val="80566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79FDD-73DA-4947-A8C4-E7A4BAC9578E}" type="slidenum">
              <a:rPr kumimoji="0" lang="en-IN" sz="1200" b="0" i="0" u="none" strike="noStrike" kern="1200" cap="none" spc="0" normalizeH="0" baseline="0" noProof="0" smtClean="0">
                <a:ln>
                  <a:noFill/>
                </a:ln>
                <a:solidFill>
                  <a:prstClr val="black"/>
                </a:solidFill>
                <a:effectLst/>
                <a:uLnTx/>
                <a:uFillTx/>
                <a:latin typeface="Calibri"/>
                <a:ea typeface="ＭＳ Ｐゴシック" pitchFamily="-10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N" sz="1200" b="0" i="0" u="none" strike="noStrike" kern="1200" cap="none" spc="0" normalizeH="0" baseline="0" noProof="0">
              <a:ln>
                <a:noFill/>
              </a:ln>
              <a:solidFill>
                <a:prstClr val="black"/>
              </a:solidFill>
              <a:effectLst/>
              <a:uLnTx/>
              <a:uFillTx/>
              <a:latin typeface="Calibri"/>
              <a:ea typeface="ＭＳ Ｐゴシック" pitchFamily="-105" charset="-128"/>
              <a:cs typeface="+mn-cs"/>
            </a:endParaRPr>
          </a:p>
        </p:txBody>
      </p:sp>
    </p:spTree>
    <p:extLst>
      <p:ext uri="{BB962C8B-B14F-4D97-AF65-F5344CB8AC3E}">
        <p14:creationId xmlns:p14="http://schemas.microsoft.com/office/powerpoint/2010/main" val="1990093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3BDCB8B-05FC-4C4F-BE50-4C0483B6C2DA}" type="datetimeFigureOut">
              <a:rPr lang="en-IN" smtClean="0"/>
              <a:t>21-01-2023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214978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DCB8B-05FC-4C4F-BE50-4C0483B6C2DA}" type="datetimeFigureOut">
              <a:rPr lang="en-IN" smtClean="0"/>
              <a:t>21-01-2023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99232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DCB8B-05FC-4C4F-BE50-4C0483B6C2DA}" type="datetimeFigureOut">
              <a:rPr lang="en-IN" smtClean="0"/>
              <a:t>21-01-2023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22565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2ED3CAD-657B-4F2E-AA7E-FDA49389228A}" type="datetime1">
              <a:rPr lang="en-IN" smtClean="0"/>
              <a:t>21-01-2023</a:t>
            </a:fld>
            <a:endParaRPr lang="en-IN" dirty="0"/>
          </a:p>
        </p:txBody>
      </p:sp>
      <p:sp>
        <p:nvSpPr>
          <p:cNvPr id="5" name="Footer Placeholder 4"/>
          <p:cNvSpPr>
            <a:spLocks noGrp="1"/>
          </p:cNvSpPr>
          <p:nvPr>
            <p:ph type="ftr" sz="quarter" idx="11"/>
          </p:nvPr>
        </p:nvSpPr>
        <p:spPr/>
        <p:txBody>
          <a:bodyPr/>
          <a:lstStyle/>
          <a:p>
            <a:r>
              <a:rPr lang="en-IN"/>
              <a:t>© ManagementStudyGuide.com. All rights reserved.</a:t>
            </a:r>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extLst>
      <p:ext uri="{BB962C8B-B14F-4D97-AF65-F5344CB8AC3E}">
        <p14:creationId xmlns:p14="http://schemas.microsoft.com/office/powerpoint/2010/main" val="221804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ABCEDC5-1393-4E76-9DDB-C72A60D1DD67}" type="datetime1">
              <a:rPr lang="en-IN" smtClean="0"/>
              <a:t>21-01-2023</a:t>
            </a:fld>
            <a:endParaRPr lang="en-IN" dirty="0"/>
          </a:p>
        </p:txBody>
      </p:sp>
      <p:sp>
        <p:nvSpPr>
          <p:cNvPr id="5" name="Footer Placeholder 4"/>
          <p:cNvSpPr>
            <a:spLocks noGrp="1"/>
          </p:cNvSpPr>
          <p:nvPr>
            <p:ph type="ftr" sz="quarter" idx="11"/>
          </p:nvPr>
        </p:nvSpPr>
        <p:spPr/>
        <p:txBody>
          <a:bodyPr/>
          <a:lstStyle/>
          <a:p>
            <a:r>
              <a:rPr lang="en-IN"/>
              <a:t>© ManagementStudyGuide.com. All rights reserved.</a:t>
            </a:r>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extLst>
      <p:ext uri="{BB962C8B-B14F-4D97-AF65-F5344CB8AC3E}">
        <p14:creationId xmlns:p14="http://schemas.microsoft.com/office/powerpoint/2010/main" val="2169252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3F4AE-FCA4-4ED1-87DB-21FA75AC62DE}" type="datetime1">
              <a:rPr lang="en-IN" smtClean="0"/>
              <a:t>21-01-2023</a:t>
            </a:fld>
            <a:endParaRPr lang="en-IN" dirty="0"/>
          </a:p>
        </p:txBody>
      </p:sp>
      <p:sp>
        <p:nvSpPr>
          <p:cNvPr id="5" name="Footer Placeholder 4"/>
          <p:cNvSpPr>
            <a:spLocks noGrp="1"/>
          </p:cNvSpPr>
          <p:nvPr>
            <p:ph type="ftr" sz="quarter" idx="11"/>
          </p:nvPr>
        </p:nvSpPr>
        <p:spPr/>
        <p:txBody>
          <a:bodyPr/>
          <a:lstStyle/>
          <a:p>
            <a:r>
              <a:rPr lang="en-IN"/>
              <a:t>© ManagementStudyGuide.com. All rights reserved.</a:t>
            </a:r>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extLst>
      <p:ext uri="{BB962C8B-B14F-4D97-AF65-F5344CB8AC3E}">
        <p14:creationId xmlns:p14="http://schemas.microsoft.com/office/powerpoint/2010/main" val="125449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0C377EB-0594-4E1B-9DBF-ECFAB57743B5}" type="datetime1">
              <a:rPr lang="en-IN" smtClean="0"/>
              <a:t>21-01-2023</a:t>
            </a:fld>
            <a:endParaRPr lang="en-IN" dirty="0"/>
          </a:p>
        </p:txBody>
      </p:sp>
      <p:sp>
        <p:nvSpPr>
          <p:cNvPr id="6" name="Footer Placeholder 5"/>
          <p:cNvSpPr>
            <a:spLocks noGrp="1"/>
          </p:cNvSpPr>
          <p:nvPr>
            <p:ph type="ftr" sz="quarter" idx="11"/>
          </p:nvPr>
        </p:nvSpPr>
        <p:spPr/>
        <p:txBody>
          <a:bodyPr/>
          <a:lstStyle/>
          <a:p>
            <a:r>
              <a:rPr lang="en-IN"/>
              <a:t>© ManagementStudyGuide.com. All rights reserved.</a:t>
            </a:r>
            <a:endParaRPr lang="en-IN" dirty="0"/>
          </a:p>
        </p:txBody>
      </p:sp>
      <p:sp>
        <p:nvSpPr>
          <p:cNvPr id="7" name="Slide Number Placeholder 6"/>
          <p:cNvSpPr>
            <a:spLocks noGrp="1"/>
          </p:cNvSpPr>
          <p:nvPr>
            <p:ph type="sldNum" sz="quarter" idx="12"/>
          </p:nvPr>
        </p:nvSpPr>
        <p:spPr/>
        <p:txBody>
          <a:bodyPr/>
          <a:lstStyle/>
          <a:p>
            <a:fld id="{8113E2D8-89F1-436A-9FDE-BC1DD96930D9}" type="slidenum">
              <a:rPr lang="en-IN" smtClean="0"/>
              <a:pPr/>
              <a:t>‹#›</a:t>
            </a:fld>
            <a:endParaRPr lang="en-IN" dirty="0"/>
          </a:p>
        </p:txBody>
      </p:sp>
    </p:spTree>
    <p:extLst>
      <p:ext uri="{BB962C8B-B14F-4D97-AF65-F5344CB8AC3E}">
        <p14:creationId xmlns:p14="http://schemas.microsoft.com/office/powerpoint/2010/main" val="201016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14A3CEF-B7B9-4506-8A20-C0CF1A1E3087}" type="datetime1">
              <a:rPr lang="en-IN" smtClean="0"/>
              <a:t>21-01-2023</a:t>
            </a:fld>
            <a:endParaRPr lang="en-IN" dirty="0"/>
          </a:p>
        </p:txBody>
      </p:sp>
      <p:sp>
        <p:nvSpPr>
          <p:cNvPr id="8" name="Footer Placeholder 7"/>
          <p:cNvSpPr>
            <a:spLocks noGrp="1"/>
          </p:cNvSpPr>
          <p:nvPr>
            <p:ph type="ftr" sz="quarter" idx="11"/>
          </p:nvPr>
        </p:nvSpPr>
        <p:spPr/>
        <p:txBody>
          <a:bodyPr/>
          <a:lstStyle/>
          <a:p>
            <a:r>
              <a:rPr lang="en-IN"/>
              <a:t>© ManagementStudyGuide.com. All rights reserved.</a:t>
            </a:r>
            <a:endParaRPr lang="en-IN" dirty="0"/>
          </a:p>
        </p:txBody>
      </p:sp>
      <p:sp>
        <p:nvSpPr>
          <p:cNvPr id="9" name="Slide Number Placeholder 8"/>
          <p:cNvSpPr>
            <a:spLocks noGrp="1"/>
          </p:cNvSpPr>
          <p:nvPr>
            <p:ph type="sldNum" sz="quarter" idx="12"/>
          </p:nvPr>
        </p:nvSpPr>
        <p:spPr/>
        <p:txBody>
          <a:bodyPr/>
          <a:lstStyle/>
          <a:p>
            <a:fld id="{8113E2D8-89F1-436A-9FDE-BC1DD96930D9}" type="slidenum">
              <a:rPr lang="en-IN" smtClean="0"/>
              <a:pPr/>
              <a:t>‹#›</a:t>
            </a:fld>
            <a:endParaRPr lang="en-IN" dirty="0"/>
          </a:p>
        </p:txBody>
      </p:sp>
    </p:spTree>
    <p:extLst>
      <p:ext uri="{BB962C8B-B14F-4D97-AF65-F5344CB8AC3E}">
        <p14:creationId xmlns:p14="http://schemas.microsoft.com/office/powerpoint/2010/main" val="212232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4CF0E32-2124-471A-9C6C-9839CF858491}" type="datetime1">
              <a:rPr lang="en-IN" smtClean="0"/>
              <a:t>21-01-2023</a:t>
            </a:fld>
            <a:endParaRPr lang="en-IN" dirty="0"/>
          </a:p>
        </p:txBody>
      </p:sp>
      <p:sp>
        <p:nvSpPr>
          <p:cNvPr id="4" name="Footer Placeholder 3"/>
          <p:cNvSpPr>
            <a:spLocks noGrp="1"/>
          </p:cNvSpPr>
          <p:nvPr>
            <p:ph type="ftr" sz="quarter" idx="11"/>
          </p:nvPr>
        </p:nvSpPr>
        <p:spPr/>
        <p:txBody>
          <a:bodyPr/>
          <a:lstStyle/>
          <a:p>
            <a:r>
              <a:rPr lang="en-IN"/>
              <a:t>© ManagementStudyGuide.com. All rights reserved.</a:t>
            </a:r>
            <a:endParaRPr lang="en-IN" dirty="0"/>
          </a:p>
        </p:txBody>
      </p:sp>
      <p:sp>
        <p:nvSpPr>
          <p:cNvPr id="5" name="Slide Number Placeholder 4"/>
          <p:cNvSpPr>
            <a:spLocks noGrp="1"/>
          </p:cNvSpPr>
          <p:nvPr>
            <p:ph type="sldNum" sz="quarter" idx="12"/>
          </p:nvPr>
        </p:nvSpPr>
        <p:spPr/>
        <p:txBody>
          <a:bodyPr/>
          <a:lstStyle/>
          <a:p>
            <a:fld id="{8113E2D8-89F1-436A-9FDE-BC1DD96930D9}" type="slidenum">
              <a:rPr lang="en-IN" smtClean="0"/>
              <a:pPr/>
              <a:t>‹#›</a:t>
            </a:fld>
            <a:endParaRPr lang="en-IN" dirty="0"/>
          </a:p>
        </p:txBody>
      </p:sp>
    </p:spTree>
    <p:extLst>
      <p:ext uri="{BB962C8B-B14F-4D97-AF65-F5344CB8AC3E}">
        <p14:creationId xmlns:p14="http://schemas.microsoft.com/office/powerpoint/2010/main" val="3084613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6912E-7FFD-457A-93BF-6427BF72C63D}" type="datetime1">
              <a:rPr lang="en-IN" smtClean="0"/>
              <a:t>21-01-2023</a:t>
            </a:fld>
            <a:endParaRPr lang="en-IN" dirty="0"/>
          </a:p>
        </p:txBody>
      </p:sp>
      <p:sp>
        <p:nvSpPr>
          <p:cNvPr id="4" name="Slide Number Placeholder 3"/>
          <p:cNvSpPr>
            <a:spLocks noGrp="1"/>
          </p:cNvSpPr>
          <p:nvPr>
            <p:ph type="sldNum" sz="quarter" idx="12"/>
          </p:nvPr>
        </p:nvSpPr>
        <p:spPr/>
        <p:txBody>
          <a:bodyPr/>
          <a:lstStyle/>
          <a:p>
            <a:fld id="{8113E2D8-89F1-436A-9FDE-BC1DD96930D9}" type="slidenum">
              <a:rPr lang="en-IN" smtClean="0"/>
              <a:pPr/>
              <a:t>‹#›</a:t>
            </a:fld>
            <a:endParaRPr lang="en-IN" dirty="0"/>
          </a:p>
        </p:txBody>
      </p:sp>
      <p:sp>
        <p:nvSpPr>
          <p:cNvPr id="5" name="Footer Placeholder 4"/>
          <p:cNvSpPr>
            <a:spLocks noGrp="1"/>
          </p:cNvSpPr>
          <p:nvPr>
            <p:ph type="ftr" sz="quarter" idx="3"/>
          </p:nvPr>
        </p:nvSpPr>
        <p:spPr>
          <a:xfrm>
            <a:off x="2627784" y="6669360"/>
            <a:ext cx="3744416" cy="184666"/>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IN" dirty="0">
                <a:solidFill>
                  <a:schemeClr val="tx1">
                    <a:lumMod val="65000"/>
                    <a:lumOff val="35000"/>
                  </a:schemeClr>
                </a:solidFill>
              </a:rPr>
              <a:t>© ManagementStudyGuide.com. All rights reserved.</a:t>
            </a:r>
            <a:endParaRPr lang="en-IN" dirty="0"/>
          </a:p>
        </p:txBody>
      </p:sp>
    </p:spTree>
    <p:extLst>
      <p:ext uri="{BB962C8B-B14F-4D97-AF65-F5344CB8AC3E}">
        <p14:creationId xmlns:p14="http://schemas.microsoft.com/office/powerpoint/2010/main" val="421159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29E3E4-1E93-4EA4-ACD4-56556F865119}" type="datetime1">
              <a:rPr lang="en-IN" smtClean="0"/>
              <a:t>21-01-2023</a:t>
            </a:fld>
            <a:endParaRPr lang="en-IN" dirty="0"/>
          </a:p>
        </p:txBody>
      </p:sp>
      <p:sp>
        <p:nvSpPr>
          <p:cNvPr id="6" name="Footer Placeholder 5"/>
          <p:cNvSpPr>
            <a:spLocks noGrp="1"/>
          </p:cNvSpPr>
          <p:nvPr>
            <p:ph type="ftr" sz="quarter" idx="11"/>
          </p:nvPr>
        </p:nvSpPr>
        <p:spPr/>
        <p:txBody>
          <a:bodyPr/>
          <a:lstStyle/>
          <a:p>
            <a:r>
              <a:rPr lang="en-IN"/>
              <a:t>© ManagementStudyGuide.com. All rights reserved.</a:t>
            </a:r>
            <a:endParaRPr lang="en-IN" dirty="0"/>
          </a:p>
        </p:txBody>
      </p:sp>
      <p:sp>
        <p:nvSpPr>
          <p:cNvPr id="7" name="Slide Number Placeholder 6"/>
          <p:cNvSpPr>
            <a:spLocks noGrp="1"/>
          </p:cNvSpPr>
          <p:nvPr>
            <p:ph type="sldNum" sz="quarter" idx="12"/>
          </p:nvPr>
        </p:nvSpPr>
        <p:spPr/>
        <p:txBody>
          <a:bodyPr/>
          <a:lstStyle/>
          <a:p>
            <a:fld id="{8113E2D8-89F1-436A-9FDE-BC1DD96930D9}" type="slidenum">
              <a:rPr lang="en-IN" smtClean="0"/>
              <a:pPr/>
              <a:t>‹#›</a:t>
            </a:fld>
            <a:endParaRPr lang="en-IN" dirty="0"/>
          </a:p>
        </p:txBody>
      </p:sp>
    </p:spTree>
    <p:extLst>
      <p:ext uri="{BB962C8B-B14F-4D97-AF65-F5344CB8AC3E}">
        <p14:creationId xmlns:p14="http://schemas.microsoft.com/office/powerpoint/2010/main" val="337405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DCB8B-05FC-4C4F-BE50-4C0483B6C2DA}" type="datetimeFigureOut">
              <a:rPr lang="en-IN" smtClean="0"/>
              <a:t>21-01-2023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2839352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19AB7-15FA-4548-9210-537A39B8D9E2}" type="datetime1">
              <a:rPr lang="en-IN" smtClean="0"/>
              <a:t>21-01-2023</a:t>
            </a:fld>
            <a:endParaRPr lang="en-IN" dirty="0"/>
          </a:p>
        </p:txBody>
      </p:sp>
      <p:sp>
        <p:nvSpPr>
          <p:cNvPr id="6" name="Footer Placeholder 5"/>
          <p:cNvSpPr>
            <a:spLocks noGrp="1"/>
          </p:cNvSpPr>
          <p:nvPr>
            <p:ph type="ftr" sz="quarter" idx="11"/>
          </p:nvPr>
        </p:nvSpPr>
        <p:spPr/>
        <p:txBody>
          <a:bodyPr/>
          <a:lstStyle/>
          <a:p>
            <a:r>
              <a:rPr lang="en-IN"/>
              <a:t>© ManagementStudyGuide.com. All rights reserved.</a:t>
            </a:r>
            <a:endParaRPr lang="en-IN" dirty="0"/>
          </a:p>
        </p:txBody>
      </p:sp>
      <p:sp>
        <p:nvSpPr>
          <p:cNvPr id="7" name="Slide Number Placeholder 6"/>
          <p:cNvSpPr>
            <a:spLocks noGrp="1"/>
          </p:cNvSpPr>
          <p:nvPr>
            <p:ph type="sldNum" sz="quarter" idx="12"/>
          </p:nvPr>
        </p:nvSpPr>
        <p:spPr/>
        <p:txBody>
          <a:bodyPr/>
          <a:lstStyle/>
          <a:p>
            <a:fld id="{8113E2D8-89F1-436A-9FDE-BC1DD96930D9}" type="slidenum">
              <a:rPr lang="en-IN" smtClean="0"/>
              <a:pPr/>
              <a:t>‹#›</a:t>
            </a:fld>
            <a:endParaRPr lang="en-IN" dirty="0"/>
          </a:p>
        </p:txBody>
      </p:sp>
    </p:spTree>
    <p:extLst>
      <p:ext uri="{BB962C8B-B14F-4D97-AF65-F5344CB8AC3E}">
        <p14:creationId xmlns:p14="http://schemas.microsoft.com/office/powerpoint/2010/main" val="1126713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6A37393-99BB-4C85-B90E-E616CA0AAFB5}" type="datetime1">
              <a:rPr lang="en-IN" smtClean="0"/>
              <a:t>21-01-2023</a:t>
            </a:fld>
            <a:endParaRPr lang="en-IN" dirty="0"/>
          </a:p>
        </p:txBody>
      </p:sp>
      <p:sp>
        <p:nvSpPr>
          <p:cNvPr id="5" name="Footer Placeholder 4"/>
          <p:cNvSpPr>
            <a:spLocks noGrp="1"/>
          </p:cNvSpPr>
          <p:nvPr>
            <p:ph type="ftr" sz="quarter" idx="11"/>
          </p:nvPr>
        </p:nvSpPr>
        <p:spPr/>
        <p:txBody>
          <a:bodyPr/>
          <a:lstStyle/>
          <a:p>
            <a:r>
              <a:rPr lang="en-IN"/>
              <a:t>© ManagementStudyGuide.com. All rights reserved.</a:t>
            </a:r>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extLst>
      <p:ext uri="{BB962C8B-B14F-4D97-AF65-F5344CB8AC3E}">
        <p14:creationId xmlns:p14="http://schemas.microsoft.com/office/powerpoint/2010/main" val="1655773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34AE286-24FA-48F0-8AC3-28D72AB47C08}" type="datetime1">
              <a:rPr lang="en-IN" smtClean="0"/>
              <a:t>21-01-2023</a:t>
            </a:fld>
            <a:endParaRPr lang="en-IN" dirty="0"/>
          </a:p>
        </p:txBody>
      </p:sp>
      <p:sp>
        <p:nvSpPr>
          <p:cNvPr id="5" name="Footer Placeholder 4"/>
          <p:cNvSpPr>
            <a:spLocks noGrp="1"/>
          </p:cNvSpPr>
          <p:nvPr>
            <p:ph type="ftr" sz="quarter" idx="11"/>
          </p:nvPr>
        </p:nvSpPr>
        <p:spPr/>
        <p:txBody>
          <a:bodyPr/>
          <a:lstStyle/>
          <a:p>
            <a:r>
              <a:rPr lang="en-IN"/>
              <a:t>© ManagementStudyGuide.com. All rights reserved.</a:t>
            </a:r>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extLst>
      <p:ext uri="{BB962C8B-B14F-4D97-AF65-F5344CB8AC3E}">
        <p14:creationId xmlns:p14="http://schemas.microsoft.com/office/powerpoint/2010/main" val="216170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DCB8B-05FC-4C4F-BE50-4C0483B6C2DA}" type="datetimeFigureOut">
              <a:rPr lang="en-IN" smtClean="0"/>
              <a:t>21-01-2023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214334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3BDCB8B-05FC-4C4F-BE50-4C0483B6C2DA}" type="datetimeFigureOut">
              <a:rPr lang="en-IN" smtClean="0"/>
              <a:t>21-01-2023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89115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3BDCB8B-05FC-4C4F-BE50-4C0483B6C2DA}" type="datetimeFigureOut">
              <a:rPr lang="en-IN" smtClean="0"/>
              <a:t>21-01-2023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174772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3BDCB8B-05FC-4C4F-BE50-4C0483B6C2DA}" type="datetimeFigureOut">
              <a:rPr lang="en-IN" smtClean="0"/>
              <a:t>21-01-2023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122176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DCB8B-05FC-4C4F-BE50-4C0483B6C2DA}" type="datetimeFigureOut">
              <a:rPr lang="en-IN" smtClean="0"/>
              <a:t>21-01-2023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298210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DCB8B-05FC-4C4F-BE50-4C0483B6C2DA}" type="datetimeFigureOut">
              <a:rPr lang="en-IN" smtClean="0"/>
              <a:t>21-01-2023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58906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DCB8B-05FC-4C4F-BE50-4C0483B6C2DA}" type="datetimeFigureOut">
              <a:rPr lang="en-IN" smtClean="0"/>
              <a:t>21-01-2023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182095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DCB8B-05FC-4C4F-BE50-4C0483B6C2DA}" type="datetimeFigureOut">
              <a:rPr lang="en-IN" smtClean="0"/>
              <a:t>21-01-2023</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45CAB-F6C1-426B-9481-A45CE8CDF2B7}" type="slidenum">
              <a:rPr lang="en-IN" smtClean="0"/>
              <a:t>‹#›</a:t>
            </a:fld>
            <a:endParaRPr lang="en-IN" dirty="0"/>
          </a:p>
        </p:txBody>
      </p:sp>
    </p:spTree>
    <p:extLst>
      <p:ext uri="{BB962C8B-B14F-4D97-AF65-F5344CB8AC3E}">
        <p14:creationId xmlns:p14="http://schemas.microsoft.com/office/powerpoint/2010/main" val="220058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69161-E7DE-492C-9FA8-4970400BEFDA}" type="datetime1">
              <a:rPr lang="en-IN" smtClean="0"/>
              <a:t>21-01-2023</a:t>
            </a:fld>
            <a:endParaRPr lang="en-IN" dirty="0"/>
          </a:p>
        </p:txBody>
      </p:sp>
      <p:sp>
        <p:nvSpPr>
          <p:cNvPr id="5" name="Footer Placeholder 4"/>
          <p:cNvSpPr>
            <a:spLocks noGrp="1"/>
          </p:cNvSpPr>
          <p:nvPr>
            <p:ph type="ftr" sz="quarter" idx="3"/>
          </p:nvPr>
        </p:nvSpPr>
        <p:spPr>
          <a:xfrm>
            <a:off x="2627784" y="6669360"/>
            <a:ext cx="3744416" cy="184666"/>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IN" dirty="0">
                <a:solidFill>
                  <a:schemeClr val="tx1">
                    <a:lumMod val="65000"/>
                    <a:lumOff val="35000"/>
                  </a:schemeClr>
                </a:solidFill>
              </a:rPr>
              <a:t>© ManagementStudyGuide.com. All rights reserved.</a:t>
            </a:r>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3E2D8-89F1-436A-9FDE-BC1DD96930D9}" type="slidenum">
              <a:rPr lang="en-IN" smtClean="0"/>
              <a:pPr/>
              <a:t>‹#›</a:t>
            </a:fld>
            <a:endParaRPr lang="en-IN" dirty="0"/>
          </a:p>
        </p:txBody>
      </p:sp>
    </p:spTree>
    <p:extLst>
      <p:ext uri="{BB962C8B-B14F-4D97-AF65-F5344CB8AC3E}">
        <p14:creationId xmlns:p14="http://schemas.microsoft.com/office/powerpoint/2010/main" val="253518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8.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7.jpeg"/><Relationship Id="rId5" Type="http://schemas.openxmlformats.org/officeDocument/2006/relationships/image" Target="../media/image16.jpe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7.jpeg"/><Relationship Id="rId5" Type="http://schemas.openxmlformats.org/officeDocument/2006/relationships/image" Target="../media/image17.jpe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8.xml"/><Relationship Id="rId7" Type="http://schemas.openxmlformats.org/officeDocument/2006/relationships/image" Target="../media/image7.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7.xml"/><Relationship Id="rId11" Type="http://schemas.openxmlformats.org/officeDocument/2006/relationships/image" Target="../media/image8.png"/><Relationship Id="rId5" Type="http://schemas.openxmlformats.org/officeDocument/2006/relationships/tags" Target="../tags/tag40.xml"/><Relationship Id="rId10" Type="http://schemas.openxmlformats.org/officeDocument/2006/relationships/image" Target="../media/image20.png"/><Relationship Id="rId4" Type="http://schemas.openxmlformats.org/officeDocument/2006/relationships/tags" Target="../tags/tag39.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43.xml"/><Relationship Id="rId7" Type="http://schemas.openxmlformats.org/officeDocument/2006/relationships/image" Target="../media/image1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1.jpeg"/><Relationship Id="rId5" Type="http://schemas.openxmlformats.org/officeDocument/2006/relationships/slideLayout" Target="../slideLayouts/slideLayout7.xml"/><Relationship Id="rId4" Type="http://schemas.openxmlformats.org/officeDocument/2006/relationships/tags" Target="../tags/tag44.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9.xml"/><Relationship Id="rId7" Type="http://schemas.openxmlformats.org/officeDocument/2006/relationships/image" Target="../media/image7.jpeg"/><Relationship Id="rId2" Type="http://schemas.openxmlformats.org/officeDocument/2006/relationships/tags" Target="../tags/tag48.xml"/><Relationship Id="rId1" Type="http://schemas.openxmlformats.org/officeDocument/2006/relationships/tags" Target="../tags/tag47.xml"/><Relationship Id="rId6" Type="http://schemas.microsoft.com/office/2007/relationships/hdphoto" Target="../media/hdphoto1.wdp"/><Relationship Id="rId5" Type="http://schemas.openxmlformats.org/officeDocument/2006/relationships/image" Target="../media/image22.jpe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25.pn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24.png"/><Relationship Id="rId17" Type="http://schemas.openxmlformats.org/officeDocument/2006/relationships/image" Target="../media/image8.png"/><Relationship Id="rId2" Type="http://schemas.openxmlformats.org/officeDocument/2006/relationships/tags" Target="../tags/tag51.xml"/><Relationship Id="rId16" Type="http://schemas.openxmlformats.org/officeDocument/2006/relationships/image" Target="../media/image28.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23.png"/><Relationship Id="rId5" Type="http://schemas.openxmlformats.org/officeDocument/2006/relationships/tags" Target="../tags/tag54.xml"/><Relationship Id="rId15" Type="http://schemas.openxmlformats.org/officeDocument/2006/relationships/image" Target="../media/image27.png"/><Relationship Id="rId10" Type="http://schemas.openxmlformats.org/officeDocument/2006/relationships/image" Target="../media/image7.jpeg"/><Relationship Id="rId4" Type="http://schemas.openxmlformats.org/officeDocument/2006/relationships/tags" Target="../tags/tag53.xml"/><Relationship Id="rId9" Type="http://schemas.openxmlformats.org/officeDocument/2006/relationships/slideLayout" Target="../slideLayouts/slideLayout7.xml"/><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60.xml"/><Relationship Id="rId7" Type="http://schemas.openxmlformats.org/officeDocument/2006/relationships/image" Target="../media/image7.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8.png"/><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tags" Target="../tags/tag61.xml"/><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8.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7.jpeg"/><Relationship Id="rId5" Type="http://schemas.openxmlformats.org/officeDocument/2006/relationships/image" Target="../media/image30.jpe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tags" Target="../tags/tag66.xml"/><Relationship Id="rId16" Type="http://schemas.openxmlformats.org/officeDocument/2006/relationships/image" Target="../media/image35.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7.jpeg"/><Relationship Id="rId5" Type="http://schemas.openxmlformats.org/officeDocument/2006/relationships/tags" Target="../tags/tag69.xml"/><Relationship Id="rId15" Type="http://schemas.openxmlformats.org/officeDocument/2006/relationships/image" Target="../media/image34.png"/><Relationship Id="rId10" Type="http://schemas.openxmlformats.org/officeDocument/2006/relationships/slideLayout" Target="../slideLayouts/slideLayout7.xml"/><Relationship Id="rId19" Type="http://schemas.openxmlformats.org/officeDocument/2006/relationships/image" Target="../media/image8.png"/><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xml"/><Relationship Id="rId7" Type="http://schemas.openxmlformats.org/officeDocument/2006/relationships/image" Target="../media/image7.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tags" Target="../tags/tag76.xml"/><Relationship Id="rId7" Type="http://schemas.openxmlformats.org/officeDocument/2006/relationships/image" Target="../media/image38.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7.jpeg"/><Relationship Id="rId11" Type="http://schemas.openxmlformats.org/officeDocument/2006/relationships/image" Target="../media/image8.png"/><Relationship Id="rId5" Type="http://schemas.openxmlformats.org/officeDocument/2006/relationships/slideLayout" Target="../slideLayouts/slideLayout7.xml"/><Relationship Id="rId10" Type="http://schemas.openxmlformats.org/officeDocument/2006/relationships/image" Target="../media/image40.jpeg"/><Relationship Id="rId4" Type="http://schemas.openxmlformats.org/officeDocument/2006/relationships/tags" Target="../tags/tag77.xml"/><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image" Target="../media/image43.jpe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42.jpe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7.jpeg"/><Relationship Id="rId5" Type="http://schemas.openxmlformats.org/officeDocument/2006/relationships/tags" Target="../tags/tag82.xml"/><Relationship Id="rId15" Type="http://schemas.openxmlformats.org/officeDocument/2006/relationships/image" Target="../media/image8.png"/><Relationship Id="rId10" Type="http://schemas.openxmlformats.org/officeDocument/2006/relationships/image" Target="../media/image41.jpeg"/><Relationship Id="rId4" Type="http://schemas.openxmlformats.org/officeDocument/2006/relationships/tags" Target="../tags/tag81.xml"/><Relationship Id="rId9" Type="http://schemas.openxmlformats.org/officeDocument/2006/relationships/slideLayout" Target="../slideLayouts/slideLayout7.xml"/><Relationship Id="rId1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8.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7.jpeg"/><Relationship Id="rId5" Type="http://schemas.openxmlformats.org/officeDocument/2006/relationships/image" Target="../media/image45.jpeg"/><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tags" Target="../tags/tag91.xml"/><Relationship Id="rId7" Type="http://schemas.openxmlformats.org/officeDocument/2006/relationships/image" Target="../media/image47.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7.jpeg"/><Relationship Id="rId5" Type="http://schemas.openxmlformats.org/officeDocument/2006/relationships/image" Target="../media/image46.jpeg"/><Relationship Id="rId4" Type="http://schemas.openxmlformats.org/officeDocument/2006/relationships/slideLayout" Target="../slideLayouts/slideLayout7.xm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jpeg"/><Relationship Id="rId3" Type="http://schemas.openxmlformats.org/officeDocument/2006/relationships/tags" Target="../tags/tag94.xml"/><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slideLayout" Target="../slideLayouts/slideLayout7.xml"/><Relationship Id="rId9" Type="http://schemas.openxmlformats.org/officeDocument/2006/relationships/image" Target="../media/image53.png"/><Relationship Id="rId1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8.png"/><Relationship Id="rId5" Type="http://schemas.openxmlformats.org/officeDocument/2006/relationships/image" Target="../media/image57.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97.xml"/><Relationship Id="rId6" Type="http://schemas.openxmlformats.org/officeDocument/2006/relationships/image" Target="../media/image59.jpeg"/><Relationship Id="rId5" Type="http://schemas.openxmlformats.org/officeDocument/2006/relationships/slide" Target="slide1.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8.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8.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4.jpe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8.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6200000">
            <a:off x="1142999" y="-1143002"/>
            <a:ext cx="6858001" cy="9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Grp="1" noSelect="1" noRot="1" noMove="1" noResize="1" noEditPoints="1" noAdjustHandles="1" noChangeArrowheads="1" noChangeShapeType="1"/>
          </p:cNvPicPr>
          <p:nvPr>
            <p:custDataLst>
              <p:tags r:id="rId2"/>
            </p:custDataLst>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202" y="-315447"/>
            <a:ext cx="9324000" cy="1311860"/>
          </a:xfrm>
          <a:prstGeom prst="rect">
            <a:avLst/>
          </a:prstGeom>
          <a:noFill/>
          <a:ln w="9525">
            <a:noFill/>
            <a:miter lim="800000"/>
            <a:headEnd/>
            <a:tailEnd/>
          </a:ln>
        </p:spPr>
      </p:pic>
      <p:sp>
        <p:nvSpPr>
          <p:cNvPr id="5" name="Rectangle 4"/>
          <p:cNvSpPr/>
          <p:nvPr/>
        </p:nvSpPr>
        <p:spPr>
          <a:xfrm>
            <a:off x="89104" y="980728"/>
            <a:ext cx="8947392" cy="52565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4"/>
          <p:cNvPicPr>
            <a:picLocks noGrp="1" noSelect="1" noRot="1" noMove="1" noResize="1" noEditPoints="1" noAdjustHandles="1" noChangeArrowheads="1" noChangeShapeType="1"/>
          </p:cNvPicPr>
          <p:nvPr>
            <p:custDataLst>
              <p:tags r:id="rId3"/>
            </p:custDataLst>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120" y="980729"/>
            <a:ext cx="9324000" cy="932400"/>
          </a:xfrm>
          <a:prstGeom prst="rect">
            <a:avLst/>
          </a:prstGeom>
          <a:noFill/>
          <a:ln w="9525">
            <a:noFill/>
            <a:miter lim="800000"/>
            <a:headEnd/>
            <a:tailEnd/>
          </a:ln>
        </p:spPr>
      </p:pic>
      <p:pic>
        <p:nvPicPr>
          <p:cNvPr id="9" name="Picture 8"/>
          <p:cNvPicPr>
            <a:picLocks noGrp="1" noSelect="1" noRot="1" noMove="1" noResize="1" noEditPoints="1" noAdjustHandles="1" noChangeArrowheads="1" noChangeShapeType="1"/>
          </p:cNvPicPr>
          <p:nvPr>
            <p:custDataLst>
              <p:tags r:id="rId4"/>
            </p:custDataLst>
          </p:nvPr>
        </p:nvPicPr>
        <p:blipFill rotWithShape="1">
          <a:blip r:embed="rId9" cstate="email">
            <a:extLst>
              <a:ext uri="{28A0092B-C50C-407E-A947-70E740481C1C}">
                <a14:useLocalDpi xmlns:a14="http://schemas.microsoft.com/office/drawing/2010/main"/>
              </a:ext>
            </a:extLst>
          </a:blip>
          <a:srcRect/>
          <a:stretch/>
        </p:blipFill>
        <p:spPr>
          <a:xfrm>
            <a:off x="89104" y="1124745"/>
            <a:ext cx="8928000" cy="5112568"/>
          </a:xfrm>
          <a:prstGeom prst="rect">
            <a:avLst/>
          </a:prstGeom>
        </p:spPr>
      </p:pic>
      <p:sp>
        <p:nvSpPr>
          <p:cNvPr id="11" name="TextBox 10"/>
          <p:cNvSpPr txBox="1"/>
          <p:nvPr/>
        </p:nvSpPr>
        <p:spPr>
          <a:xfrm>
            <a:off x="89104" y="5301208"/>
            <a:ext cx="8928000" cy="923330"/>
          </a:xfrm>
          <a:prstGeom prst="rect">
            <a:avLst/>
          </a:prstGeom>
          <a:solidFill>
            <a:schemeClr val="accent2">
              <a:lumMod val="60000"/>
              <a:lumOff val="40000"/>
              <a:alpha val="69804"/>
            </a:schemeClr>
          </a:solidFill>
        </p:spPr>
        <p:txBody>
          <a:bodyPr wrap="square" rtlCol="0">
            <a:spAutoFit/>
          </a:bodyPr>
          <a:lstStyle/>
          <a:p>
            <a:pPr algn="ctr"/>
            <a:r>
              <a:rPr lang="en-US" sz="5400" dirty="0">
                <a:latin typeface="Mistral" panose="03090702030407020403" pitchFamily="66" charset="0"/>
              </a:rPr>
              <a:t>Introduction to Financial Management</a:t>
            </a:r>
            <a:endParaRPr lang="en-IN" sz="5400" dirty="0">
              <a:latin typeface="Mistral" panose="03090702030407020403" pitchFamily="66" charset="0"/>
            </a:endParaRPr>
          </a:p>
        </p:txBody>
      </p:sp>
    </p:spTree>
    <p:custDataLst>
      <p:tags r:id="rId1"/>
    </p:custDataLst>
    <p:extLst>
      <p:ext uri="{BB962C8B-B14F-4D97-AF65-F5344CB8AC3E}">
        <p14:creationId xmlns:p14="http://schemas.microsoft.com/office/powerpoint/2010/main" val="41558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childTnLst>
                          </p:cTn>
                        </p:par>
                        <p:par>
                          <p:cTn id="19" fill="hold">
                            <p:stCondLst>
                              <p:cond delay="1500"/>
                            </p:stCondLst>
                            <p:childTnLst>
                              <p:par>
                                <p:cTn id="20" presetID="42" presetClass="path" presetSubtype="0" accel="50000" decel="50000" fill="hold" nodeType="afterEffect">
                                  <p:stCondLst>
                                    <p:cond delay="0"/>
                                  </p:stCondLst>
                                  <p:childTnLst>
                                    <p:animMotion origin="layout" path="M 0 3.7037E-7 L 0 0.76157 " pathEditMode="relative" rAng="0" ptsTypes="AA">
                                      <p:cBhvr>
                                        <p:cTn id="21" dur="500" fill="hold"/>
                                        <p:tgtEl>
                                          <p:spTgt spid="6"/>
                                        </p:tgtEl>
                                        <p:attrNameLst>
                                          <p:attrName>ppt_x</p:attrName>
                                          <p:attrName>ppt_y</p:attrName>
                                        </p:attrNameLst>
                                      </p:cBhvr>
                                      <p:rCtr x="0" y="38079"/>
                                    </p:animMotion>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0" y="908720"/>
            <a:ext cx="9144000" cy="5976664"/>
          </a:xfrm>
          <a:prstGeom prst="rect">
            <a:avLst/>
          </a:prstGeom>
        </p:spPr>
      </p:pic>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Degree of Control</a:t>
              </a:r>
              <a:endParaRPr lang="en-IN" sz="3200" dirty="0"/>
            </a:p>
          </p:txBody>
        </p:sp>
      </p:grpSp>
      <p:sp>
        <p:nvSpPr>
          <p:cNvPr id="7" name="TextBox 6"/>
          <p:cNvSpPr txBox="1"/>
          <p:nvPr/>
        </p:nvSpPr>
        <p:spPr>
          <a:xfrm>
            <a:off x="683568" y="908720"/>
            <a:ext cx="8280920" cy="400110"/>
          </a:xfrm>
          <a:prstGeom prst="rect">
            <a:avLst/>
          </a:prstGeom>
          <a:noFill/>
        </p:spPr>
        <p:txBody>
          <a:bodyPr wrap="square" rtlCol="0">
            <a:spAutoFit/>
          </a:bodyPr>
          <a:lstStyle/>
          <a:p>
            <a:r>
              <a:rPr lang="en-IN" sz="2000" b="1" dirty="0"/>
              <a:t>Some of the factors that help determine Capital Structure are:</a:t>
            </a:r>
          </a:p>
        </p:txBody>
      </p:sp>
      <p:sp>
        <p:nvSpPr>
          <p:cNvPr id="8" name="TextBox 7"/>
          <p:cNvSpPr txBox="1"/>
          <p:nvPr/>
        </p:nvSpPr>
        <p:spPr>
          <a:xfrm>
            <a:off x="683568" y="6444044"/>
            <a:ext cx="8352928" cy="369332"/>
          </a:xfrm>
          <a:prstGeom prst="rect">
            <a:avLst/>
          </a:prstGeom>
          <a:noFill/>
        </p:spPr>
        <p:txBody>
          <a:bodyPr wrap="square" rtlCol="0">
            <a:spAutoFit/>
          </a:bodyPr>
          <a:lstStyle/>
          <a:p>
            <a:r>
              <a:rPr lang="en-IN" b="1" dirty="0"/>
              <a:t>Let us now look at each in detail.</a:t>
            </a:r>
          </a:p>
        </p:txBody>
      </p:sp>
      <p:grpSp>
        <p:nvGrpSpPr>
          <p:cNvPr id="9" name="Group 16"/>
          <p:cNvGrpSpPr/>
          <p:nvPr/>
        </p:nvGrpSpPr>
        <p:grpSpPr>
          <a:xfrm>
            <a:off x="-8317432" y="1700808"/>
            <a:ext cx="8893432" cy="550971"/>
            <a:chOff x="-8317432" y="980728"/>
            <a:chExt cx="8893432" cy="734659"/>
          </a:xfrm>
        </p:grpSpPr>
        <p:sp>
          <p:nvSpPr>
            <p:cNvPr id="10" name="Flowchart: Delay 9"/>
            <p:cNvSpPr/>
            <p:nvPr/>
          </p:nvSpPr>
          <p:spPr>
            <a:xfrm>
              <a:off x="0" y="980728"/>
              <a:ext cx="576000" cy="734659"/>
            </a:xfrm>
            <a:prstGeom prst="flowChartDelay">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a:t>
              </a:r>
              <a:endParaRPr lang="en-IN" sz="2200" b="1" dirty="0">
                <a:solidFill>
                  <a:schemeClr val="tx1"/>
                </a:solidFill>
              </a:endParaRPr>
            </a:p>
          </p:txBody>
        </p:sp>
        <p:sp>
          <p:nvSpPr>
            <p:cNvPr id="11" name="Rectangle 10"/>
            <p:cNvSpPr/>
            <p:nvPr/>
          </p:nvSpPr>
          <p:spPr>
            <a:xfrm>
              <a:off x="-8317432" y="980728"/>
              <a:ext cx="8317432" cy="734659"/>
            </a:xfrm>
            <a:prstGeom prst="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Trading on Equity</a:t>
              </a:r>
              <a:endParaRPr lang="en-IN" sz="2200" dirty="0">
                <a:solidFill>
                  <a:schemeClr val="tx1"/>
                </a:solidFill>
              </a:endParaRPr>
            </a:p>
          </p:txBody>
        </p:sp>
      </p:grpSp>
      <p:grpSp>
        <p:nvGrpSpPr>
          <p:cNvPr id="15" name="Group 81"/>
          <p:cNvGrpSpPr/>
          <p:nvPr/>
        </p:nvGrpSpPr>
        <p:grpSpPr>
          <a:xfrm>
            <a:off x="-8317432" y="2752718"/>
            <a:ext cx="8893432" cy="550971"/>
            <a:chOff x="-8317432" y="2420889"/>
            <a:chExt cx="8893432" cy="763816"/>
          </a:xfrm>
        </p:grpSpPr>
        <p:sp>
          <p:nvSpPr>
            <p:cNvPr id="16" name="Flowchart: Delay 15"/>
            <p:cNvSpPr/>
            <p:nvPr/>
          </p:nvSpPr>
          <p:spPr>
            <a:xfrm>
              <a:off x="0" y="2450046"/>
              <a:ext cx="576000" cy="734659"/>
            </a:xfrm>
            <a:prstGeom prst="flowChartDelay">
              <a:avLst/>
            </a:prstGeom>
            <a:solidFill>
              <a:srgbClr val="FF8F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3</a:t>
              </a:r>
              <a:endParaRPr lang="en-IN" sz="2200" b="1" dirty="0">
                <a:solidFill>
                  <a:schemeClr val="tx1"/>
                </a:solidFill>
              </a:endParaRPr>
            </a:p>
          </p:txBody>
        </p:sp>
        <p:sp>
          <p:nvSpPr>
            <p:cNvPr id="17" name="Rectangle 16"/>
            <p:cNvSpPr/>
            <p:nvPr/>
          </p:nvSpPr>
          <p:spPr>
            <a:xfrm>
              <a:off x="-8317432" y="2420889"/>
              <a:ext cx="8317432" cy="720080"/>
            </a:xfrm>
            <a:prstGeom prst="rect">
              <a:avLst/>
            </a:prstGeom>
            <a:solidFill>
              <a:srgbClr val="FF8F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Flexibility of Financial Plan</a:t>
              </a:r>
              <a:endParaRPr lang="en-IN" sz="2200" dirty="0">
                <a:solidFill>
                  <a:schemeClr val="tx1"/>
                </a:solidFill>
              </a:endParaRPr>
            </a:p>
          </p:txBody>
        </p:sp>
      </p:grpSp>
      <p:grpSp>
        <p:nvGrpSpPr>
          <p:cNvPr id="18" name="Group 14"/>
          <p:cNvGrpSpPr/>
          <p:nvPr/>
        </p:nvGrpSpPr>
        <p:grpSpPr>
          <a:xfrm>
            <a:off x="-8317432" y="3253656"/>
            <a:ext cx="8893432" cy="550971"/>
            <a:chOff x="-8317432" y="3184705"/>
            <a:chExt cx="8893432" cy="748351"/>
          </a:xfrm>
        </p:grpSpPr>
        <p:sp>
          <p:nvSpPr>
            <p:cNvPr id="19" name="Flowchart: Delay 18"/>
            <p:cNvSpPr/>
            <p:nvPr/>
          </p:nvSpPr>
          <p:spPr>
            <a:xfrm>
              <a:off x="0" y="3184705"/>
              <a:ext cx="576000" cy="734660"/>
            </a:xfrm>
            <a:prstGeom prst="flowChartDelay">
              <a:avLst/>
            </a:prstGeom>
            <a:solidFill>
              <a:srgbClr val="FF5D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4</a:t>
              </a:r>
              <a:endParaRPr lang="en-IN" sz="2200" b="1" dirty="0">
                <a:solidFill>
                  <a:schemeClr val="tx1"/>
                </a:solidFill>
              </a:endParaRPr>
            </a:p>
          </p:txBody>
        </p:sp>
        <p:sp>
          <p:nvSpPr>
            <p:cNvPr id="20" name="Rectangle 19"/>
            <p:cNvSpPr/>
            <p:nvPr/>
          </p:nvSpPr>
          <p:spPr>
            <a:xfrm>
              <a:off x="-8317432" y="3198397"/>
              <a:ext cx="8317432" cy="734659"/>
            </a:xfrm>
            <a:prstGeom prst="rect">
              <a:avLst/>
            </a:prstGeom>
            <a:solidFill>
              <a:srgbClr val="FF5D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Choice of Investors</a:t>
              </a:r>
              <a:endParaRPr lang="en-IN" sz="2200" dirty="0">
                <a:solidFill>
                  <a:schemeClr val="tx1"/>
                </a:solidFill>
              </a:endParaRPr>
            </a:p>
          </p:txBody>
        </p:sp>
      </p:grpSp>
      <p:grpSp>
        <p:nvGrpSpPr>
          <p:cNvPr id="21" name="Group 14"/>
          <p:cNvGrpSpPr/>
          <p:nvPr/>
        </p:nvGrpSpPr>
        <p:grpSpPr>
          <a:xfrm>
            <a:off x="-8317432" y="3754595"/>
            <a:ext cx="8893432" cy="550971"/>
            <a:chOff x="-8317432" y="3184705"/>
            <a:chExt cx="8893432" cy="734659"/>
          </a:xfrm>
          <a:solidFill>
            <a:srgbClr val="83AF87"/>
          </a:solidFill>
        </p:grpSpPr>
        <p:sp>
          <p:nvSpPr>
            <p:cNvPr id="22" name="Flowchart: Delay 21"/>
            <p:cNvSpPr/>
            <p:nvPr/>
          </p:nvSpPr>
          <p:spPr>
            <a:xfrm>
              <a:off x="0" y="3184705"/>
              <a:ext cx="576000" cy="734659"/>
            </a:xfrm>
            <a:prstGeom prst="flowChartDelay">
              <a:avLst/>
            </a:prstGeom>
            <a:solidFill>
              <a:srgbClr val="D47A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5</a:t>
              </a:r>
              <a:endParaRPr lang="en-IN" sz="2200" b="1" dirty="0">
                <a:solidFill>
                  <a:schemeClr val="tx1"/>
                </a:solidFill>
              </a:endParaRPr>
            </a:p>
          </p:txBody>
        </p:sp>
        <p:sp>
          <p:nvSpPr>
            <p:cNvPr id="23" name="Rectangle 22"/>
            <p:cNvSpPr/>
            <p:nvPr/>
          </p:nvSpPr>
          <p:spPr>
            <a:xfrm>
              <a:off x="-8317432" y="3198397"/>
              <a:ext cx="8317432" cy="706388"/>
            </a:xfrm>
            <a:prstGeom prst="rect">
              <a:avLst/>
            </a:prstGeom>
            <a:solidFill>
              <a:srgbClr val="D47A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Capital Market Condition</a:t>
              </a:r>
              <a:endParaRPr lang="en-IN" sz="2200" dirty="0">
                <a:solidFill>
                  <a:schemeClr val="tx1"/>
                </a:solidFill>
              </a:endParaRPr>
            </a:p>
          </p:txBody>
        </p:sp>
      </p:grpSp>
      <p:grpSp>
        <p:nvGrpSpPr>
          <p:cNvPr id="24" name="Group 14"/>
          <p:cNvGrpSpPr/>
          <p:nvPr/>
        </p:nvGrpSpPr>
        <p:grpSpPr>
          <a:xfrm>
            <a:off x="-8317432" y="4255533"/>
            <a:ext cx="8893432" cy="561051"/>
            <a:chOff x="-8317432" y="3184705"/>
            <a:chExt cx="8893432" cy="762041"/>
          </a:xfrm>
        </p:grpSpPr>
        <p:sp>
          <p:nvSpPr>
            <p:cNvPr id="25" name="Flowchart: Delay 24"/>
            <p:cNvSpPr/>
            <p:nvPr/>
          </p:nvSpPr>
          <p:spPr>
            <a:xfrm>
              <a:off x="0" y="3184705"/>
              <a:ext cx="576000" cy="734660"/>
            </a:xfrm>
            <a:prstGeom prst="flowChartDelay">
              <a:avLst/>
            </a:prstGeom>
            <a:solidFill>
              <a:srgbClr val="B48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6</a:t>
              </a:r>
              <a:endParaRPr lang="en-IN" sz="2200" b="1" dirty="0">
                <a:solidFill>
                  <a:schemeClr val="tx1"/>
                </a:solidFill>
              </a:endParaRPr>
            </a:p>
          </p:txBody>
        </p:sp>
        <p:sp>
          <p:nvSpPr>
            <p:cNvPr id="26" name="Rectangle 25"/>
            <p:cNvSpPr/>
            <p:nvPr/>
          </p:nvSpPr>
          <p:spPr>
            <a:xfrm>
              <a:off x="-8317432" y="3198395"/>
              <a:ext cx="8317432" cy="748351"/>
            </a:xfrm>
            <a:prstGeom prst="rect">
              <a:avLst/>
            </a:prstGeom>
            <a:solidFill>
              <a:srgbClr val="B48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Period of Financing</a:t>
              </a:r>
              <a:endParaRPr lang="en-IN" sz="2200" dirty="0">
                <a:solidFill>
                  <a:schemeClr val="tx1"/>
                </a:solidFill>
              </a:endParaRPr>
            </a:p>
          </p:txBody>
        </p:sp>
      </p:grpSp>
      <p:grpSp>
        <p:nvGrpSpPr>
          <p:cNvPr id="27" name="Group 14"/>
          <p:cNvGrpSpPr/>
          <p:nvPr/>
        </p:nvGrpSpPr>
        <p:grpSpPr>
          <a:xfrm>
            <a:off x="-8317432" y="4756472"/>
            <a:ext cx="8893432" cy="550971"/>
            <a:chOff x="-8317432" y="3184705"/>
            <a:chExt cx="8893432" cy="734659"/>
          </a:xfrm>
          <a:solidFill>
            <a:srgbClr val="5B86BB"/>
          </a:solidFill>
        </p:grpSpPr>
        <p:sp>
          <p:nvSpPr>
            <p:cNvPr id="28" name="Flowchart: Delay 27"/>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7</a:t>
              </a:r>
              <a:endParaRPr lang="en-IN" sz="2200" b="1" dirty="0">
                <a:solidFill>
                  <a:schemeClr val="tx1"/>
                </a:solidFill>
              </a:endParaRPr>
            </a:p>
          </p:txBody>
        </p:sp>
        <p:sp>
          <p:nvSpPr>
            <p:cNvPr id="29" name="Rectangle 28"/>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Cost of Financing</a:t>
              </a:r>
              <a:endParaRPr lang="en-IN" sz="2200" dirty="0">
                <a:solidFill>
                  <a:schemeClr val="tx1"/>
                </a:solidFill>
              </a:endParaRPr>
            </a:p>
          </p:txBody>
        </p:sp>
      </p:grpSp>
      <p:grpSp>
        <p:nvGrpSpPr>
          <p:cNvPr id="30" name="Group 14"/>
          <p:cNvGrpSpPr/>
          <p:nvPr/>
        </p:nvGrpSpPr>
        <p:grpSpPr>
          <a:xfrm>
            <a:off x="-8317432" y="5257411"/>
            <a:ext cx="8893432" cy="550971"/>
            <a:chOff x="-8317432" y="3184705"/>
            <a:chExt cx="8893432" cy="734659"/>
          </a:xfrm>
          <a:solidFill>
            <a:srgbClr val="8FBECB"/>
          </a:solidFill>
        </p:grpSpPr>
        <p:sp>
          <p:nvSpPr>
            <p:cNvPr id="31" name="Flowchart: Delay 30"/>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8</a:t>
              </a:r>
              <a:endParaRPr lang="en-IN" sz="2200" b="1" dirty="0">
                <a:solidFill>
                  <a:schemeClr val="tx1"/>
                </a:solidFill>
              </a:endParaRPr>
            </a:p>
          </p:txBody>
        </p:sp>
        <p:sp>
          <p:nvSpPr>
            <p:cNvPr id="32" name="Rectangle 31"/>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Stability of Sales</a:t>
              </a:r>
              <a:endParaRPr lang="en-IN" sz="2200" dirty="0">
                <a:solidFill>
                  <a:schemeClr val="tx1"/>
                </a:solidFill>
              </a:endParaRPr>
            </a:p>
          </p:txBody>
        </p:sp>
      </p:grpSp>
      <p:grpSp>
        <p:nvGrpSpPr>
          <p:cNvPr id="33" name="Group 33"/>
          <p:cNvGrpSpPr/>
          <p:nvPr/>
        </p:nvGrpSpPr>
        <p:grpSpPr>
          <a:xfrm>
            <a:off x="-8317432" y="5758349"/>
            <a:ext cx="8893432" cy="550971"/>
            <a:chOff x="-8317432" y="3184705"/>
            <a:chExt cx="8893432" cy="734659"/>
          </a:xfrm>
          <a:solidFill>
            <a:srgbClr val="83AF87"/>
          </a:solidFill>
        </p:grpSpPr>
        <p:sp>
          <p:nvSpPr>
            <p:cNvPr id="34" name="Flowchart: Delay 33"/>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9</a:t>
              </a:r>
              <a:endParaRPr lang="en-IN" sz="2200" b="1" dirty="0">
                <a:solidFill>
                  <a:schemeClr val="tx1"/>
                </a:solidFill>
              </a:endParaRPr>
            </a:p>
          </p:txBody>
        </p:sp>
        <p:sp>
          <p:nvSpPr>
            <p:cNvPr id="35" name="Rectangle 34"/>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Size of a Company</a:t>
              </a:r>
              <a:endParaRPr lang="en-IN" sz="2200" dirty="0">
                <a:solidFill>
                  <a:schemeClr val="tx1"/>
                </a:solidFill>
              </a:endParaRPr>
            </a:p>
          </p:txBody>
        </p:sp>
      </p:grpSp>
      <p:grpSp>
        <p:nvGrpSpPr>
          <p:cNvPr id="12" name="Group 14"/>
          <p:cNvGrpSpPr/>
          <p:nvPr/>
        </p:nvGrpSpPr>
        <p:grpSpPr>
          <a:xfrm>
            <a:off x="-8317432" y="2251778"/>
            <a:ext cx="8893432" cy="3782056"/>
            <a:chOff x="-8317432" y="1700807"/>
            <a:chExt cx="8893432" cy="5143029"/>
          </a:xfrm>
        </p:grpSpPr>
        <p:sp>
          <p:nvSpPr>
            <p:cNvPr id="13" name="Flowchart: Delay 12"/>
            <p:cNvSpPr/>
            <p:nvPr/>
          </p:nvSpPr>
          <p:spPr>
            <a:xfrm>
              <a:off x="0" y="1715387"/>
              <a:ext cx="576000" cy="734659"/>
            </a:xfrm>
            <a:prstGeom prst="flowChartDelay">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2</a:t>
              </a:r>
              <a:endParaRPr lang="en-IN" sz="2200" b="1" dirty="0">
                <a:solidFill>
                  <a:schemeClr val="tx1"/>
                </a:solidFill>
              </a:endParaRPr>
            </a:p>
          </p:txBody>
        </p:sp>
        <p:sp>
          <p:nvSpPr>
            <p:cNvPr id="14" name="Rectangle 13"/>
            <p:cNvSpPr/>
            <p:nvPr/>
          </p:nvSpPr>
          <p:spPr>
            <a:xfrm>
              <a:off x="-8317432" y="1700807"/>
              <a:ext cx="8317432" cy="5143029"/>
            </a:xfrm>
            <a:prstGeom prst="rect">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Degree of Control</a:t>
              </a:r>
            </a:p>
            <a:p>
              <a:pPr lvl="1"/>
              <a:r>
                <a:rPr lang="en-IN" sz="2200" dirty="0">
                  <a:solidFill>
                    <a:schemeClr val="tx1"/>
                  </a:solidFill>
                </a:rPr>
                <a:t>In a company, it is the directors who are the so called elected representatives of equity shareholders. These members have maximum voting rights in a firm as compared to the preference shareholders and debenture holders. Preference shareholders have reasonably less voting rights while debenture holders have no voting rights. If the company’s management policies are such that they want to retain their voting rights in the hands of the directors, the capital structure consists of debenture holders and loans rather than equity shares.</a:t>
              </a:r>
            </a:p>
          </p:txBody>
        </p:sp>
      </p:grpSp>
      <p:sp>
        <p:nvSpPr>
          <p:cNvPr id="36" name="TextBox 35"/>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37" name="Picture 36">
            <a:extLst>
              <a:ext uri="{FF2B5EF4-FFF2-40B4-BE49-F238E27FC236}">
                <a16:creationId xmlns:a16="http://schemas.microsoft.com/office/drawing/2014/main" id="{4E599879-19D1-DA62-453F-D9EA1234880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168765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88889E-6 1.48148E-6 L 0.88385 -0.00509 " pathEditMode="relative" rAng="0" ptsTypes="AA">
                                      <p:cBhvr>
                                        <p:cTn id="6" dur="500" fill="hold"/>
                                        <p:tgtEl>
                                          <p:spTgt spid="12"/>
                                        </p:tgtEl>
                                        <p:attrNameLst>
                                          <p:attrName>ppt_x</p:attrName>
                                          <p:attrName>ppt_y</p:attrName>
                                        </p:attrNameLst>
                                      </p:cBhvr>
                                      <p:rCtr x="442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Grp="1" noSelect="1" noRot="1" noMove="1" noResize="1" noEditPoints="1" noAdjustHandles="1" noChangeArrowheads="1" noChangeShapeType="1"/>
          </p:cNvPicPr>
          <p:nvPr>
            <p:custDataLst>
              <p:tags r:id="rId2"/>
            </p:custDataLst>
          </p:nvPr>
        </p:nvPicPr>
        <p:blipFill rotWithShape="1">
          <a:blip r:embed="rId5" cstate="email">
            <a:extLst>
              <a:ext uri="{28A0092B-C50C-407E-A947-70E740481C1C}">
                <a14:useLocalDpi xmlns:a14="http://schemas.microsoft.com/office/drawing/2010/main"/>
              </a:ext>
            </a:extLst>
          </a:blip>
          <a:srcRect/>
          <a:stretch/>
        </p:blipFill>
        <p:spPr>
          <a:xfrm>
            <a:off x="4132583" y="845422"/>
            <a:ext cx="4979549" cy="6012577"/>
          </a:xfrm>
          <a:prstGeom prst="rect">
            <a:avLst/>
          </a:prstGeom>
        </p:spPr>
      </p:pic>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What is Capitalization? </a:t>
              </a:r>
              <a:endParaRPr lang="en-IN" sz="3200" dirty="0"/>
            </a:p>
          </p:txBody>
        </p:sp>
      </p:grpSp>
      <p:sp>
        <p:nvSpPr>
          <p:cNvPr id="7" name="Rounded Rectangle 6"/>
          <p:cNvSpPr/>
          <p:nvPr/>
        </p:nvSpPr>
        <p:spPr>
          <a:xfrm>
            <a:off x="72008" y="1052736"/>
            <a:ext cx="5436096" cy="1260000"/>
          </a:xfrm>
          <a:prstGeom prst="roundRect">
            <a:avLst>
              <a:gd name="adj" fmla="val 3111"/>
            </a:avLst>
          </a:prstGeom>
          <a:solidFill>
            <a:schemeClr val="bg1">
              <a:lumMod val="75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Capitalization is generally found to be of the following types:</a:t>
            </a:r>
          </a:p>
        </p:txBody>
      </p:sp>
      <p:sp>
        <p:nvSpPr>
          <p:cNvPr id="8" name="Rounded Rectangle 7"/>
          <p:cNvSpPr/>
          <p:nvPr/>
        </p:nvSpPr>
        <p:spPr>
          <a:xfrm>
            <a:off x="72008" y="2420888"/>
            <a:ext cx="5436096" cy="900000"/>
          </a:xfrm>
          <a:prstGeom prst="roundRect">
            <a:avLst>
              <a:gd name="adj" fmla="val 3111"/>
            </a:avLst>
          </a:prstGeom>
          <a:solidFill>
            <a:srgbClr val="FF797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Normal</a:t>
            </a:r>
          </a:p>
        </p:txBody>
      </p:sp>
      <p:sp>
        <p:nvSpPr>
          <p:cNvPr id="9" name="Rounded Rectangle 8"/>
          <p:cNvSpPr/>
          <p:nvPr/>
        </p:nvSpPr>
        <p:spPr>
          <a:xfrm>
            <a:off x="72008" y="3392968"/>
            <a:ext cx="5436096" cy="900000"/>
          </a:xfrm>
          <a:prstGeom prst="roundRect">
            <a:avLst>
              <a:gd name="adj" fmla="val 3111"/>
            </a:avLst>
          </a:prstGeom>
          <a:solidFill>
            <a:schemeClr val="accent6">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Over</a:t>
            </a:r>
          </a:p>
        </p:txBody>
      </p:sp>
      <p:sp>
        <p:nvSpPr>
          <p:cNvPr id="10" name="Rounded Rectangle 9"/>
          <p:cNvSpPr/>
          <p:nvPr/>
        </p:nvSpPr>
        <p:spPr>
          <a:xfrm>
            <a:off x="72008" y="4364992"/>
            <a:ext cx="5436096" cy="900000"/>
          </a:xfrm>
          <a:prstGeom prst="roundRect">
            <a:avLst>
              <a:gd name="adj" fmla="val 3111"/>
            </a:avLst>
          </a:prstGeom>
          <a:solidFill>
            <a:srgbClr val="A79C65">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Under</a:t>
            </a:r>
          </a:p>
        </p:txBody>
      </p:sp>
      <p:sp>
        <p:nvSpPr>
          <p:cNvPr id="11" name="Rounded Rectangle 10"/>
          <p:cNvSpPr/>
          <p:nvPr/>
        </p:nvSpPr>
        <p:spPr>
          <a:xfrm>
            <a:off x="72008" y="5373104"/>
            <a:ext cx="5436096" cy="900000"/>
          </a:xfrm>
          <a:prstGeom prst="roundRect">
            <a:avLst>
              <a:gd name="adj" fmla="val 3111"/>
            </a:avLst>
          </a:prstGeom>
          <a:solidFill>
            <a:srgbClr val="92D050">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Overcapitalization</a:t>
            </a:r>
          </a:p>
        </p:txBody>
      </p:sp>
      <p:sp>
        <p:nvSpPr>
          <p:cNvPr id="12" name="TextBox 11"/>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13" name="Picture 12">
            <a:extLst>
              <a:ext uri="{FF2B5EF4-FFF2-40B4-BE49-F238E27FC236}">
                <a16:creationId xmlns:a16="http://schemas.microsoft.com/office/drawing/2014/main" id="{D76063EC-5346-A052-C2F0-B25F0213EA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40485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1000"/>
                                        <p:tgtEl>
                                          <p:spTgt spid="7"/>
                                        </p:tgtEl>
                                      </p:cBhvr>
                                    </p:animEffect>
                                  </p:childTnLst>
                                </p:cTn>
                              </p:par>
                            </p:childTnLst>
                          </p:cTn>
                        </p:par>
                        <p:par>
                          <p:cTn id="12" fill="hold">
                            <p:stCondLst>
                              <p:cond delay="1500"/>
                            </p:stCondLst>
                            <p:childTnLst>
                              <p:par>
                                <p:cTn id="13" presetID="12" presetClass="entr" presetSubtype="8" fill="hold" grpId="0" nodeType="after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1000"/>
                                        <p:tgtEl>
                                          <p:spTgt spid="8"/>
                                        </p:tgtEl>
                                      </p:cBhvr>
                                    </p:animEffect>
                                  </p:childTnLst>
                                </p:cTn>
                              </p:par>
                            </p:childTnLst>
                          </p:cTn>
                        </p:par>
                        <p:par>
                          <p:cTn id="16" fill="hold">
                            <p:stCondLst>
                              <p:cond delay="4500"/>
                            </p:stCondLst>
                            <p:childTnLst>
                              <p:par>
                                <p:cTn id="17" presetID="12" presetClass="entr" presetSubtype="8"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slide(fromLeft)">
                                      <p:cBhvr>
                                        <p:cTn id="19" dur="1000"/>
                                        <p:tgtEl>
                                          <p:spTgt spid="9"/>
                                        </p:tgtEl>
                                      </p:cBhvr>
                                    </p:animEffect>
                                  </p:childTnLst>
                                </p:cTn>
                              </p:par>
                            </p:childTnLst>
                          </p:cTn>
                        </p:par>
                        <p:par>
                          <p:cTn id="20" fill="hold">
                            <p:stCondLst>
                              <p:cond delay="6500"/>
                            </p:stCondLst>
                            <p:childTnLst>
                              <p:par>
                                <p:cTn id="21" presetID="12" presetClass="entr" presetSubtype="8"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slide(fromLeft)">
                                      <p:cBhvr>
                                        <p:cTn id="23" dur="1000"/>
                                        <p:tgtEl>
                                          <p:spTgt spid="10"/>
                                        </p:tgtEl>
                                      </p:cBhvr>
                                    </p:animEffect>
                                  </p:childTnLst>
                                </p:cTn>
                              </p:par>
                            </p:childTnLst>
                          </p:cTn>
                        </p:par>
                        <p:par>
                          <p:cTn id="24" fill="hold">
                            <p:stCondLst>
                              <p:cond delay="8500"/>
                            </p:stCondLst>
                            <p:childTnLst>
                              <p:par>
                                <p:cTn id="25" presetID="12" presetClass="entr" presetSubtype="8" fill="hold" grpId="0"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slide(from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Effects of Overcapitalization</a:t>
              </a:r>
              <a:endParaRPr lang="en-IN" sz="3200" dirty="0"/>
            </a:p>
          </p:txBody>
        </p:sp>
      </p:grpSp>
      <p:pic>
        <p:nvPicPr>
          <p:cNvPr id="7" name="Picture 8"/>
          <p:cNvPicPr>
            <a:picLocks noGrp="1" noSelect="1" noRot="1" noMove="1" noResize="1" noEditPoints="1" noAdjustHandles="1" noChangeArrowheads="1" noChangeShapeType="1"/>
          </p:cNvPicPr>
          <p:nvPr>
            <p:custDataLst>
              <p:tags r:id="rId2"/>
            </p:custDataLst>
          </p:nvPr>
        </p:nvPicPr>
        <p:blipFill>
          <a:blip r:embed="rId8" cstate="print">
            <a:clrChange>
              <a:clrFrom>
                <a:srgbClr val="FFFFFF"/>
              </a:clrFrom>
              <a:clrTo>
                <a:srgbClr val="FFFFFF">
                  <a:alpha val="0"/>
                </a:srgbClr>
              </a:clrTo>
            </a:clrChange>
          </a:blip>
          <a:srcRect/>
          <a:stretch>
            <a:fillRect/>
          </a:stretch>
        </p:blipFill>
        <p:spPr bwMode="auto">
          <a:xfrm>
            <a:off x="-180528" y="3869242"/>
            <a:ext cx="9353550" cy="847380"/>
          </a:xfrm>
          <a:prstGeom prst="rect">
            <a:avLst/>
          </a:prstGeom>
          <a:noFill/>
          <a:ln w="9525">
            <a:noFill/>
            <a:miter lim="800000"/>
            <a:headEnd/>
            <a:tailEnd/>
          </a:ln>
        </p:spPr>
      </p:pic>
      <p:sp>
        <p:nvSpPr>
          <p:cNvPr id="8" name="TextBox 7"/>
          <p:cNvSpPr txBox="1"/>
          <p:nvPr/>
        </p:nvSpPr>
        <p:spPr>
          <a:xfrm>
            <a:off x="273269" y="4055268"/>
            <a:ext cx="7539091" cy="461665"/>
          </a:xfrm>
          <a:prstGeom prst="rect">
            <a:avLst/>
          </a:prstGeom>
          <a:noFill/>
        </p:spPr>
        <p:txBody>
          <a:bodyPr wrap="square" rtlCol="0">
            <a:spAutoFit/>
          </a:bodyPr>
          <a:lstStyle/>
          <a:p>
            <a:pPr marL="342900" indent="-342900">
              <a:buFont typeface="Arial" pitchFamily="34" charset="0"/>
              <a:buChar char="•"/>
            </a:pPr>
            <a:r>
              <a:rPr lang="en-IN" sz="2400" b="1" dirty="0">
                <a:effectLst>
                  <a:glow rad="228600">
                    <a:schemeClr val="bg1">
                      <a:alpha val="40000"/>
                    </a:schemeClr>
                  </a:glow>
                </a:effectLst>
              </a:rPr>
              <a:t>On Public</a:t>
            </a:r>
          </a:p>
        </p:txBody>
      </p:sp>
      <p:pic>
        <p:nvPicPr>
          <p:cNvPr id="10" name="Picture 6"/>
          <p:cNvPicPr>
            <a:picLocks noGrp="1" noSelect="1" noRot="1" noMove="1" noResize="1" noEditPoints="1" noAdjustHandles="1" noChangeArrowheads="1" noChangeShapeType="1"/>
          </p:cNvPicPr>
          <p:nvPr>
            <p:custDataLst>
              <p:tags r:id="rId3"/>
            </p:custDataLst>
          </p:nvPr>
        </p:nvPicPr>
        <p:blipFill>
          <a:blip r:embed="rId9" cstate="print">
            <a:clrChange>
              <a:clrFrom>
                <a:srgbClr val="FFFFFF"/>
              </a:clrFrom>
              <a:clrTo>
                <a:srgbClr val="FFFFFF">
                  <a:alpha val="0"/>
                </a:srgbClr>
              </a:clrTo>
            </a:clrChange>
          </a:blip>
          <a:srcRect/>
          <a:stretch>
            <a:fillRect/>
          </a:stretch>
        </p:blipFill>
        <p:spPr bwMode="auto">
          <a:xfrm>
            <a:off x="-180528" y="2371709"/>
            <a:ext cx="9296400" cy="847380"/>
          </a:xfrm>
          <a:prstGeom prst="rect">
            <a:avLst/>
          </a:prstGeom>
          <a:noFill/>
          <a:ln w="9525">
            <a:noFill/>
            <a:miter lim="800000"/>
            <a:headEnd/>
            <a:tailEnd/>
          </a:ln>
        </p:spPr>
      </p:pic>
      <p:sp>
        <p:nvSpPr>
          <p:cNvPr id="11" name="TextBox 10"/>
          <p:cNvSpPr txBox="1"/>
          <p:nvPr/>
        </p:nvSpPr>
        <p:spPr>
          <a:xfrm>
            <a:off x="201261" y="2564778"/>
            <a:ext cx="7539091" cy="461665"/>
          </a:xfrm>
          <a:prstGeom prst="rect">
            <a:avLst/>
          </a:prstGeom>
          <a:noFill/>
        </p:spPr>
        <p:txBody>
          <a:bodyPr wrap="square" rtlCol="0">
            <a:spAutoFit/>
          </a:bodyPr>
          <a:lstStyle/>
          <a:p>
            <a:pPr marL="342900" indent="-342900">
              <a:buFont typeface="Arial" pitchFamily="34" charset="0"/>
              <a:buChar char="•"/>
            </a:pPr>
            <a:r>
              <a:rPr lang="en-IN" sz="2400" b="1" dirty="0">
                <a:effectLst>
                  <a:glow rad="228600">
                    <a:schemeClr val="bg1">
                      <a:alpha val="40000"/>
                    </a:schemeClr>
                  </a:glow>
                </a:effectLst>
              </a:rPr>
              <a:t>On Shareholders</a:t>
            </a:r>
          </a:p>
        </p:txBody>
      </p:sp>
      <p:pic>
        <p:nvPicPr>
          <p:cNvPr id="13" name="Picture 7"/>
          <p:cNvPicPr>
            <a:picLocks noGrp="1" noSelect="1" noRot="1" noMove="1" noResize="1" noEditPoints="1" noAdjustHandles="1" noChangeArrowheads="1" noChangeShapeType="1"/>
          </p:cNvPicPr>
          <p:nvPr>
            <p:custDataLst>
              <p:tags r:id="rId4"/>
            </p:custDataLst>
          </p:nvPr>
        </p:nvPicPr>
        <p:blipFill>
          <a:blip r:embed="rId10" cstate="print">
            <a:clrChange>
              <a:clrFrom>
                <a:srgbClr val="FFFFFF"/>
              </a:clrFrom>
              <a:clrTo>
                <a:srgbClr val="FFFFFF">
                  <a:alpha val="0"/>
                </a:srgbClr>
              </a:clrTo>
            </a:clrChange>
          </a:blip>
          <a:srcRect/>
          <a:stretch>
            <a:fillRect/>
          </a:stretch>
        </p:blipFill>
        <p:spPr bwMode="auto">
          <a:xfrm>
            <a:off x="-180528" y="3120476"/>
            <a:ext cx="9363075" cy="836375"/>
          </a:xfrm>
          <a:prstGeom prst="rect">
            <a:avLst/>
          </a:prstGeom>
          <a:noFill/>
          <a:ln w="9525">
            <a:noFill/>
            <a:miter lim="800000"/>
            <a:headEnd/>
            <a:tailEnd/>
          </a:ln>
        </p:spPr>
      </p:pic>
      <p:sp>
        <p:nvSpPr>
          <p:cNvPr id="14" name="TextBox 13"/>
          <p:cNvSpPr txBox="1"/>
          <p:nvPr/>
        </p:nvSpPr>
        <p:spPr>
          <a:xfrm>
            <a:off x="273269" y="3286145"/>
            <a:ext cx="7539091" cy="461665"/>
          </a:xfrm>
          <a:prstGeom prst="rect">
            <a:avLst/>
          </a:prstGeom>
          <a:noFill/>
        </p:spPr>
        <p:txBody>
          <a:bodyPr wrap="square" rtlCol="0">
            <a:spAutoFit/>
          </a:bodyPr>
          <a:lstStyle/>
          <a:p>
            <a:pPr marL="342900" indent="-342900">
              <a:buFont typeface="Arial" pitchFamily="34" charset="0"/>
              <a:buChar char="•"/>
            </a:pPr>
            <a:r>
              <a:rPr lang="en-IN" sz="2400" b="1" dirty="0">
                <a:effectLst>
                  <a:glow rad="228600">
                    <a:schemeClr val="bg1">
                      <a:alpha val="40000"/>
                    </a:schemeClr>
                  </a:glow>
                </a:effectLst>
              </a:rPr>
              <a:t>On Company</a:t>
            </a:r>
          </a:p>
        </p:txBody>
      </p:sp>
      <p:sp>
        <p:nvSpPr>
          <p:cNvPr id="18" name="TextBox 17"/>
          <p:cNvSpPr txBox="1"/>
          <p:nvPr/>
        </p:nvSpPr>
        <p:spPr>
          <a:xfrm>
            <a:off x="755576" y="1268760"/>
            <a:ext cx="8208912" cy="430887"/>
          </a:xfrm>
          <a:prstGeom prst="rect">
            <a:avLst/>
          </a:prstGeom>
          <a:noFill/>
        </p:spPr>
        <p:txBody>
          <a:bodyPr wrap="square" rtlCol="0">
            <a:spAutoFit/>
          </a:bodyPr>
          <a:lstStyle/>
          <a:p>
            <a:r>
              <a:rPr lang="en-IN" sz="2200" dirty="0"/>
              <a:t>Some of the effects of Overcapitalization are as follows:</a:t>
            </a:r>
          </a:p>
        </p:txBody>
      </p:sp>
      <p:sp>
        <p:nvSpPr>
          <p:cNvPr id="19" name="TextBox 18"/>
          <p:cNvSpPr txBox="1"/>
          <p:nvPr/>
        </p:nvSpPr>
        <p:spPr>
          <a:xfrm>
            <a:off x="467544" y="6093296"/>
            <a:ext cx="8136904" cy="461665"/>
          </a:xfrm>
          <a:prstGeom prst="rect">
            <a:avLst/>
          </a:prstGeom>
          <a:noFill/>
        </p:spPr>
        <p:txBody>
          <a:bodyPr wrap="square" rtlCol="0">
            <a:spAutoFit/>
          </a:bodyPr>
          <a:lstStyle/>
          <a:p>
            <a:r>
              <a:rPr lang="en-IN" sz="2400" dirty="0"/>
              <a:t>Let us look at each in detail.</a:t>
            </a:r>
          </a:p>
        </p:txBody>
      </p:sp>
      <p:sp>
        <p:nvSpPr>
          <p:cNvPr id="17" name="TextBox 16"/>
          <p:cNvSpPr txBox="1">
            <a:spLocks noGrp="1" noSelect="1" noRot="1" noMove="1" noResize="1" noEditPoints="1" noAdjustHandles="1" noChangeArrowheads="1" noChangeShapeType="1" noTextEdit="1"/>
          </p:cNvSpPr>
          <p:nvPr>
            <p:custDataLst>
              <p:tags r:id="rId5"/>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3E67B215-C6F5-64B2-A77E-F0044BF859B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189713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2" presetClass="entr" presetSubtype="8"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par>
                                <p:cTn id="13" presetID="12" presetClass="entr" presetSubtype="8"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par>
                          <p:cTn id="17" fill="hold">
                            <p:stCondLst>
                              <p:cond delay="2000"/>
                            </p:stCondLst>
                            <p:childTnLst>
                              <p:par>
                                <p:cTn id="18" presetID="12" presetClass="entr" presetSubtype="8" fill="hold" nodeType="afterEffect">
                                  <p:stCondLst>
                                    <p:cond delay="10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ppt_x</p:attrName>
                                        </p:attrNameLst>
                                      </p:cBhvr>
                                      <p:tavLst>
                                        <p:tav tm="0">
                                          <p:val>
                                            <p:strVal val="#ppt_x-#ppt_w*1.125000"/>
                                          </p:val>
                                        </p:tav>
                                        <p:tav tm="100000">
                                          <p:val>
                                            <p:strVal val="#ppt_x"/>
                                          </p:val>
                                        </p:tav>
                                      </p:tavLst>
                                    </p:anim>
                                    <p:animEffect transition="in" filter="wipe(right)">
                                      <p:cBhvr>
                                        <p:cTn id="21" dur="500"/>
                                        <p:tgtEl>
                                          <p:spTgt spid="13"/>
                                        </p:tgtEl>
                                      </p:cBhvr>
                                    </p:animEffect>
                                  </p:childTnLst>
                                </p:cTn>
                              </p:par>
                              <p:par>
                                <p:cTn id="22" presetID="12" presetClass="entr" presetSubtype="8" fill="hold" grpId="0" nodeType="withEffect">
                                  <p:stCondLst>
                                    <p:cond delay="10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ppt_x</p:attrName>
                                        </p:attrNameLst>
                                      </p:cBhvr>
                                      <p:tavLst>
                                        <p:tav tm="0">
                                          <p:val>
                                            <p:strVal val="#ppt_x-#ppt_w*1.125000"/>
                                          </p:val>
                                        </p:tav>
                                        <p:tav tm="100000">
                                          <p:val>
                                            <p:strVal val="#ppt_x"/>
                                          </p:val>
                                        </p:tav>
                                      </p:tavLst>
                                    </p:anim>
                                    <p:animEffect transition="in" filter="wipe(right)">
                                      <p:cBhvr>
                                        <p:cTn id="25" dur="500"/>
                                        <p:tgtEl>
                                          <p:spTgt spid="14"/>
                                        </p:tgtEl>
                                      </p:cBhvr>
                                    </p:animEffect>
                                  </p:childTnLst>
                                </p:cTn>
                              </p:par>
                            </p:childTnLst>
                          </p:cTn>
                        </p:par>
                        <p:par>
                          <p:cTn id="26" fill="hold">
                            <p:stCondLst>
                              <p:cond delay="3500"/>
                            </p:stCondLst>
                            <p:childTnLst>
                              <p:par>
                                <p:cTn id="27" presetID="12" presetClass="entr" presetSubtype="8" fill="hold" nodeType="afterEffect">
                                  <p:stCondLst>
                                    <p:cond delay="10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par>
                                <p:cTn id="31" presetID="12" presetClass="entr" presetSubtype="8" fill="hold" grpId="0" nodeType="withEffect">
                                  <p:stCondLst>
                                    <p:cond delay="10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ppt_x</p:attrName>
                                        </p:attrNameLst>
                                      </p:cBhvr>
                                      <p:tavLst>
                                        <p:tav tm="0">
                                          <p:val>
                                            <p:strVal val="#ppt_x-#ppt_w*1.125000"/>
                                          </p:val>
                                        </p:tav>
                                        <p:tav tm="100000">
                                          <p:val>
                                            <p:strVal val="#ppt_x"/>
                                          </p:val>
                                        </p:tav>
                                      </p:tavLst>
                                    </p:anim>
                                    <p:animEffect transition="in" filter="wipe(right)">
                                      <p:cBhvr>
                                        <p:cTn id="34" dur="500"/>
                                        <p:tgtEl>
                                          <p:spTgt spid="8"/>
                                        </p:tgtEl>
                                      </p:cBhvr>
                                    </p:animEffec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4283968" y="1684092"/>
            <a:ext cx="4860032" cy="5173908"/>
          </a:xfrm>
          <a:prstGeom prst="rect">
            <a:avLst/>
          </a:prstGeom>
        </p:spPr>
      </p:pic>
      <p:sp>
        <p:nvSpPr>
          <p:cNvPr id="10" name="Rectangle 9"/>
          <p:cNvSpPr/>
          <p:nvPr/>
        </p:nvSpPr>
        <p:spPr>
          <a:xfrm>
            <a:off x="-36512" y="1556792"/>
            <a:ext cx="4464000" cy="5301208"/>
          </a:xfrm>
          <a:prstGeom prst="rect">
            <a:avLst/>
          </a:prstGeom>
          <a:solidFill>
            <a:srgbClr val="FF9FA1">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IN" sz="2000" b="1" dirty="0">
                <a:solidFill>
                  <a:schemeClr val="tx1"/>
                </a:solidFill>
              </a:rPr>
              <a:t>Since the profitability decreases, the rate of earning of shareholders also decreases.</a:t>
            </a:r>
          </a:p>
          <a:p>
            <a:pPr marL="457200" indent="-457200">
              <a:buFont typeface="Arial" panose="020B0604020202020204" pitchFamily="34" charset="0"/>
              <a:buChar char="•"/>
            </a:pPr>
            <a:r>
              <a:rPr lang="en-IN" sz="2000" b="1" dirty="0">
                <a:solidFill>
                  <a:schemeClr val="tx1"/>
                </a:solidFill>
              </a:rPr>
              <a:t>The market price of shares goes down because of low profitability.</a:t>
            </a:r>
          </a:p>
          <a:p>
            <a:pPr marL="457200" indent="-457200">
              <a:buFont typeface="Arial" panose="020B0604020202020204" pitchFamily="34" charset="0"/>
              <a:buChar char="•"/>
            </a:pPr>
            <a:r>
              <a:rPr lang="en-IN" sz="2000" b="1" dirty="0">
                <a:solidFill>
                  <a:schemeClr val="tx1"/>
                </a:solidFill>
              </a:rPr>
              <a:t>The profitability going down has an effect on the shareholders. Their earnings become uncertain.</a:t>
            </a:r>
          </a:p>
          <a:p>
            <a:pPr marL="457200" indent="-457200">
              <a:buFont typeface="Arial" panose="020B0604020202020204" pitchFamily="34" charset="0"/>
              <a:buChar char="•"/>
            </a:pPr>
            <a:r>
              <a:rPr lang="en-IN" sz="2000" b="1" dirty="0">
                <a:solidFill>
                  <a:schemeClr val="tx1"/>
                </a:solidFill>
              </a:rPr>
              <a:t>With the decline in goodwill of the company, share prices decline. As a result, shares cannot be marketed in capital market.</a:t>
            </a:r>
          </a:p>
        </p:txBody>
      </p:sp>
      <p:pic>
        <p:nvPicPr>
          <p:cNvPr id="12" name="Picture 6"/>
          <p:cNvPicPr>
            <a:picLocks noGrp="1" noSelect="1" noRot="1" noMove="1" noResize="1" noEditPoints="1" noAdjustHandles="1" noChangeArrowheads="1" noChangeShapeType="1"/>
          </p:cNvPicPr>
          <p:nvPr>
            <p:custDataLst>
              <p:tags r:id="rId3"/>
            </p:custDataLst>
          </p:nvPr>
        </p:nvPicPr>
        <p:blipFill>
          <a:blip r:embed="rId7" cstate="print">
            <a:clrChange>
              <a:clrFrom>
                <a:srgbClr val="FFFFFF"/>
              </a:clrFrom>
              <a:clrTo>
                <a:srgbClr val="FFFFFF">
                  <a:alpha val="0"/>
                </a:srgbClr>
              </a:clrTo>
            </a:clrChange>
          </a:blip>
          <a:srcRect/>
          <a:stretch>
            <a:fillRect/>
          </a:stretch>
        </p:blipFill>
        <p:spPr bwMode="auto">
          <a:xfrm>
            <a:off x="-180528" y="836712"/>
            <a:ext cx="9296400" cy="847380"/>
          </a:xfrm>
          <a:prstGeom prst="rect">
            <a:avLst/>
          </a:prstGeom>
          <a:noFill/>
          <a:ln w="9525">
            <a:noFill/>
            <a:miter lim="800000"/>
            <a:headEnd/>
            <a:tailEnd/>
          </a:ln>
        </p:spPr>
      </p:pic>
      <p:sp>
        <p:nvSpPr>
          <p:cNvPr id="13" name="TextBox 12"/>
          <p:cNvSpPr txBox="1"/>
          <p:nvPr/>
        </p:nvSpPr>
        <p:spPr>
          <a:xfrm>
            <a:off x="201261" y="1029781"/>
            <a:ext cx="7539091" cy="461665"/>
          </a:xfrm>
          <a:prstGeom prst="rect">
            <a:avLst/>
          </a:prstGeom>
          <a:noFill/>
        </p:spPr>
        <p:txBody>
          <a:bodyPr wrap="square" rtlCol="0">
            <a:spAutoFit/>
          </a:bodyPr>
          <a:lstStyle/>
          <a:p>
            <a:pPr marL="342900" indent="-342900">
              <a:buFont typeface="Arial" pitchFamily="34" charset="0"/>
              <a:buChar char="•"/>
            </a:pPr>
            <a:r>
              <a:rPr lang="en-IN" sz="2400" b="1" dirty="0">
                <a:effectLst>
                  <a:glow rad="228600">
                    <a:schemeClr val="bg1">
                      <a:alpha val="40000"/>
                    </a:schemeClr>
                  </a:glow>
                </a:effectLst>
              </a:rPr>
              <a:t>On Shareholders</a:t>
            </a:r>
          </a:p>
        </p:txBody>
      </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On Shareholders</a:t>
              </a:r>
              <a:endParaRPr lang="en-IN" sz="3200" dirty="0"/>
            </a:p>
          </p:txBody>
        </p:sp>
      </p:grpSp>
      <p:sp>
        <p:nvSpPr>
          <p:cNvPr id="15" name="TextBox 14"/>
          <p:cNvSpPr txBox="1">
            <a:spLocks noGrp="1" noSelect="1" noRot="1" noMove="1" noResize="1" noEditPoints="1" noAdjustHandles="1" noChangeArrowheads="1" noChangeShapeType="1" noTextEdit="1"/>
          </p:cNvSpPr>
          <p:nvPr>
            <p:custDataLst>
              <p:tags r:id="rId4"/>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4A7CFCAE-84F5-5B61-0264-488F771D57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137076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Right)">
                                      <p:cBhvr>
                                        <p:cTn id="16" dur="500"/>
                                        <p:tgtEl>
                                          <p:spTgt spid="10"/>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496" y="908720"/>
            <a:ext cx="1843709" cy="5975316"/>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ounded Rectangle 6"/>
          <p:cNvSpPr/>
          <p:nvPr/>
        </p:nvSpPr>
        <p:spPr>
          <a:xfrm>
            <a:off x="359266" y="2008573"/>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800" dirty="0"/>
              <a:t>Equity Capital</a:t>
            </a:r>
          </a:p>
        </p:txBody>
      </p:sp>
      <p:cxnSp>
        <p:nvCxnSpPr>
          <p:cNvPr id="8" name="Straight Connector 7"/>
          <p:cNvCxnSpPr/>
          <p:nvPr/>
        </p:nvCxnSpPr>
        <p:spPr>
          <a:xfrm>
            <a:off x="359266" y="1633081"/>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1805343" y="908720"/>
            <a:ext cx="1843709" cy="5975316"/>
          </a:xfrm>
          <a:prstGeom prst="rect">
            <a:avLst/>
          </a:prstGeom>
          <a:solidFill>
            <a:schemeClr val="tx1">
              <a:lumMod val="50000"/>
              <a:lumOff val="5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ounded Rectangle 9"/>
          <p:cNvSpPr/>
          <p:nvPr/>
        </p:nvSpPr>
        <p:spPr>
          <a:xfrm>
            <a:off x="2200105" y="2008573"/>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800" dirty="0"/>
              <a:t>Preference Shares</a:t>
            </a:r>
          </a:p>
        </p:txBody>
      </p:sp>
      <p:cxnSp>
        <p:nvCxnSpPr>
          <p:cNvPr id="11" name="Straight Connector 10"/>
          <p:cNvCxnSpPr/>
          <p:nvPr/>
        </p:nvCxnSpPr>
        <p:spPr>
          <a:xfrm>
            <a:off x="2200105" y="1633081"/>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3649051" y="909404"/>
            <a:ext cx="1843709" cy="5975316"/>
          </a:xfrm>
          <a:prstGeom prst="rect">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ounded Rectangle 12"/>
          <p:cNvSpPr/>
          <p:nvPr/>
        </p:nvSpPr>
        <p:spPr>
          <a:xfrm>
            <a:off x="4043813" y="2009258"/>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800" dirty="0"/>
              <a:t>Debentures</a:t>
            </a:r>
          </a:p>
        </p:txBody>
      </p:sp>
      <p:cxnSp>
        <p:nvCxnSpPr>
          <p:cNvPr id="14" name="Straight Connector 13"/>
          <p:cNvCxnSpPr/>
          <p:nvPr/>
        </p:nvCxnSpPr>
        <p:spPr>
          <a:xfrm>
            <a:off x="4043813" y="1633765"/>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5489890" y="909404"/>
            <a:ext cx="1843709" cy="5975316"/>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ounded Rectangle 15"/>
          <p:cNvSpPr/>
          <p:nvPr/>
        </p:nvSpPr>
        <p:spPr>
          <a:xfrm>
            <a:off x="5884652" y="2009258"/>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800" dirty="0"/>
              <a:t>Deep Discount Bond</a:t>
            </a:r>
          </a:p>
        </p:txBody>
      </p:sp>
      <p:cxnSp>
        <p:nvCxnSpPr>
          <p:cNvPr id="17" name="Straight Connector 16"/>
          <p:cNvCxnSpPr/>
          <p:nvPr/>
        </p:nvCxnSpPr>
        <p:spPr>
          <a:xfrm>
            <a:off x="5884652" y="1633765"/>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7300291" y="908720"/>
            <a:ext cx="1843709" cy="5975316"/>
          </a:xfrm>
          <a:prstGeom prst="rect">
            <a:avLst/>
          </a:prstGeom>
          <a:solidFill>
            <a:schemeClr val="tx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ounded Rectangle 18"/>
          <p:cNvSpPr/>
          <p:nvPr/>
        </p:nvSpPr>
        <p:spPr>
          <a:xfrm>
            <a:off x="7695053" y="2008573"/>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800" dirty="0"/>
              <a:t>Self-Financing</a:t>
            </a:r>
          </a:p>
        </p:txBody>
      </p:sp>
      <p:cxnSp>
        <p:nvCxnSpPr>
          <p:cNvPr id="20" name="Straight Connector 19"/>
          <p:cNvCxnSpPr/>
          <p:nvPr/>
        </p:nvCxnSpPr>
        <p:spPr>
          <a:xfrm>
            <a:off x="7695053" y="1633081"/>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79512" y="908720"/>
            <a:ext cx="8784976" cy="400110"/>
          </a:xfrm>
          <a:prstGeom prst="rect">
            <a:avLst/>
          </a:prstGeom>
          <a:solidFill>
            <a:srgbClr val="FFFFFF">
              <a:alpha val="69804"/>
            </a:srgbClr>
          </a:solidFill>
        </p:spPr>
        <p:txBody>
          <a:bodyPr wrap="square" rtlCol="0">
            <a:spAutoFit/>
          </a:bodyPr>
          <a:lstStyle/>
          <a:p>
            <a:r>
              <a:rPr lang="en-IN" sz="2000" dirty="0"/>
              <a:t>Some of the important long term sources of finance are:</a:t>
            </a:r>
          </a:p>
        </p:txBody>
      </p:sp>
      <p:sp>
        <p:nvSpPr>
          <p:cNvPr id="22" name="TextBox 21"/>
          <p:cNvSpPr txBox="1"/>
          <p:nvPr/>
        </p:nvSpPr>
        <p:spPr>
          <a:xfrm>
            <a:off x="179512" y="6381328"/>
            <a:ext cx="8568952" cy="400110"/>
          </a:xfrm>
          <a:prstGeom prst="rect">
            <a:avLst/>
          </a:prstGeom>
          <a:solidFill>
            <a:srgbClr val="FFFFFF">
              <a:alpha val="69804"/>
            </a:srgbClr>
          </a:solidFill>
        </p:spPr>
        <p:txBody>
          <a:bodyPr wrap="square" rtlCol="0">
            <a:spAutoFit/>
          </a:bodyPr>
          <a:lstStyle/>
          <a:p>
            <a:r>
              <a:rPr lang="en-IN" sz="2000" dirty="0"/>
              <a:t>Let us look at each in detail.</a:t>
            </a:r>
          </a:p>
        </p:txBody>
      </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Important Long-term Sources of Finance</a:t>
              </a:r>
              <a:endParaRPr lang="en-IN" sz="3200" dirty="0"/>
            </a:p>
          </p:txBody>
        </p:sp>
      </p:grpSp>
      <p:sp>
        <p:nvSpPr>
          <p:cNvPr id="23" name="TextBox 22"/>
          <p:cNvSpPr txBox="1">
            <a:spLocks noGrp="1" noSelect="1" noRot="1" noMove="1" noResize="1" noEditPoints="1" noAdjustHandles="1" noChangeArrowheads="1" noChangeShapeType="1" noTextEdit="1"/>
          </p:cNvSpPr>
          <p:nvPr>
            <p:custDataLst>
              <p:tags r:id="rId2"/>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24" name="Picture 23">
            <a:extLst>
              <a:ext uri="{FF2B5EF4-FFF2-40B4-BE49-F238E27FC236}">
                <a16:creationId xmlns:a16="http://schemas.microsoft.com/office/drawing/2014/main" id="{6D0CAAE4-3009-200C-9857-F7EBE95FB3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237996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2" presetClass="entr" presetSubtype="4"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6" presetClass="emph" presetSubtype="0" fill="hold" nodeType="after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par>
                          <p:cTn id="22" fill="hold">
                            <p:stCondLst>
                              <p:cond delay="3500"/>
                            </p:stCondLst>
                            <p:childTnLst>
                              <p:par>
                                <p:cTn id="23" presetID="1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Left)">
                                      <p:cBhvr>
                                        <p:cTn id="25" dur="500"/>
                                        <p:tgtEl>
                                          <p:spTgt spid="7"/>
                                        </p:tgtEl>
                                      </p:cBhvr>
                                    </p:animEffect>
                                  </p:childTnLst>
                                </p:cTn>
                              </p:par>
                            </p:childTnLst>
                          </p:cTn>
                        </p:par>
                        <p:par>
                          <p:cTn id="26" fill="hold">
                            <p:stCondLst>
                              <p:cond delay="4000"/>
                            </p:stCondLst>
                            <p:childTnLst>
                              <p:par>
                                <p:cTn id="27" presetID="2" presetClass="entr" presetSubtype="4" fill="hold" grpId="0" nodeType="afterEffect">
                                  <p:stCondLst>
                                    <p:cond delay="10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5500"/>
                            </p:stCondLst>
                            <p:childTnLst>
                              <p:par>
                                <p:cTn id="32" presetID="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6000"/>
                            </p:stCondLst>
                            <p:childTnLst>
                              <p:par>
                                <p:cTn id="37" presetID="26" presetClass="emph" presetSubtype="0" fill="hold" nodeType="after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par>
                          <p:cTn id="40" fill="hold">
                            <p:stCondLst>
                              <p:cond delay="6500"/>
                            </p:stCondLst>
                            <p:childTnLst>
                              <p:par>
                                <p:cTn id="41" presetID="1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Left)">
                                      <p:cBhvr>
                                        <p:cTn id="43" dur="500"/>
                                        <p:tgtEl>
                                          <p:spTgt spid="10"/>
                                        </p:tgtEl>
                                      </p:cBhvr>
                                    </p:animEffect>
                                  </p:childTnLst>
                                </p:cTn>
                              </p:par>
                            </p:childTnLst>
                          </p:cTn>
                        </p:par>
                        <p:par>
                          <p:cTn id="44" fill="hold">
                            <p:stCondLst>
                              <p:cond delay="7000"/>
                            </p:stCondLst>
                            <p:childTnLst>
                              <p:par>
                                <p:cTn id="45" presetID="2" presetClass="entr" presetSubtype="4" fill="hold" grpId="0" nodeType="afterEffect">
                                  <p:stCondLst>
                                    <p:cond delay="10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8500"/>
                            </p:stCondLst>
                            <p:childTnLst>
                              <p:par>
                                <p:cTn id="50" presetID="2" presetClass="entr" presetSubtype="1"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9000"/>
                            </p:stCondLst>
                            <p:childTnLst>
                              <p:par>
                                <p:cTn id="55" presetID="26" presetClass="emph" presetSubtype="0" fill="hold" nodeType="afterEffect">
                                  <p:stCondLst>
                                    <p:cond delay="0"/>
                                  </p:stCondLst>
                                  <p:childTnLst>
                                    <p:animEffect transition="out" filter="fade">
                                      <p:cBhvr>
                                        <p:cTn id="56" dur="500" tmFilter="0, 0; .2, .5; .8, .5; 1, 0"/>
                                        <p:tgtEl>
                                          <p:spTgt spid="14"/>
                                        </p:tgtEl>
                                      </p:cBhvr>
                                    </p:animEffect>
                                    <p:animScale>
                                      <p:cBhvr>
                                        <p:cTn id="57" dur="250" autoRev="1" fill="hold"/>
                                        <p:tgtEl>
                                          <p:spTgt spid="14"/>
                                        </p:tgtEl>
                                      </p:cBhvr>
                                      <p:by x="105000" y="105000"/>
                                    </p:animScale>
                                  </p:childTnLst>
                                </p:cTn>
                              </p:par>
                            </p:childTnLst>
                          </p:cTn>
                        </p:par>
                        <p:par>
                          <p:cTn id="58" fill="hold">
                            <p:stCondLst>
                              <p:cond delay="9500"/>
                            </p:stCondLst>
                            <p:childTnLst>
                              <p:par>
                                <p:cTn id="59" presetID="1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slide(fromLeft)">
                                      <p:cBhvr>
                                        <p:cTn id="61" dur="500"/>
                                        <p:tgtEl>
                                          <p:spTgt spid="13"/>
                                        </p:tgtEl>
                                      </p:cBhvr>
                                    </p:animEffect>
                                  </p:childTnLst>
                                </p:cTn>
                              </p:par>
                            </p:childTnLst>
                          </p:cTn>
                        </p:par>
                        <p:par>
                          <p:cTn id="62" fill="hold">
                            <p:stCondLst>
                              <p:cond delay="10000"/>
                            </p:stCondLst>
                            <p:childTnLst>
                              <p:par>
                                <p:cTn id="63" presetID="2" presetClass="entr" presetSubtype="4" fill="hold" grpId="0" nodeType="afterEffect">
                                  <p:stCondLst>
                                    <p:cond delay="100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par>
                          <p:cTn id="67" fill="hold">
                            <p:stCondLst>
                              <p:cond delay="11500"/>
                            </p:stCondLst>
                            <p:childTnLst>
                              <p:par>
                                <p:cTn id="68" presetID="2" presetClass="entr" presetSubtype="1"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ppt_x"/>
                                          </p:val>
                                        </p:tav>
                                        <p:tav tm="100000">
                                          <p:val>
                                            <p:strVal val="#ppt_x"/>
                                          </p:val>
                                        </p:tav>
                                      </p:tavLst>
                                    </p:anim>
                                    <p:anim calcmode="lin" valueType="num">
                                      <p:cBhvr additive="base">
                                        <p:cTn id="71" dur="500" fill="hold"/>
                                        <p:tgtEl>
                                          <p:spTgt spid="17"/>
                                        </p:tgtEl>
                                        <p:attrNameLst>
                                          <p:attrName>ppt_y</p:attrName>
                                        </p:attrNameLst>
                                      </p:cBhvr>
                                      <p:tavLst>
                                        <p:tav tm="0">
                                          <p:val>
                                            <p:strVal val="0-#ppt_h/2"/>
                                          </p:val>
                                        </p:tav>
                                        <p:tav tm="100000">
                                          <p:val>
                                            <p:strVal val="#ppt_y"/>
                                          </p:val>
                                        </p:tav>
                                      </p:tavLst>
                                    </p:anim>
                                  </p:childTnLst>
                                </p:cTn>
                              </p:par>
                            </p:childTnLst>
                          </p:cTn>
                        </p:par>
                        <p:par>
                          <p:cTn id="72" fill="hold">
                            <p:stCondLst>
                              <p:cond delay="12000"/>
                            </p:stCondLst>
                            <p:childTnLst>
                              <p:par>
                                <p:cTn id="73" presetID="26" presetClass="emph" presetSubtype="0" fill="hold" nodeType="afterEffect">
                                  <p:stCondLst>
                                    <p:cond delay="0"/>
                                  </p:stCondLst>
                                  <p:childTnLst>
                                    <p:animEffect transition="out" filter="fade">
                                      <p:cBhvr>
                                        <p:cTn id="74" dur="500" tmFilter="0, 0; .2, .5; .8, .5; 1, 0"/>
                                        <p:tgtEl>
                                          <p:spTgt spid="17"/>
                                        </p:tgtEl>
                                      </p:cBhvr>
                                    </p:animEffect>
                                    <p:animScale>
                                      <p:cBhvr>
                                        <p:cTn id="75" dur="250" autoRev="1" fill="hold"/>
                                        <p:tgtEl>
                                          <p:spTgt spid="17"/>
                                        </p:tgtEl>
                                      </p:cBhvr>
                                      <p:by x="105000" y="105000"/>
                                    </p:animScale>
                                  </p:childTnLst>
                                </p:cTn>
                              </p:par>
                            </p:childTnLst>
                          </p:cTn>
                        </p:par>
                        <p:par>
                          <p:cTn id="76" fill="hold">
                            <p:stCondLst>
                              <p:cond delay="12500"/>
                            </p:stCondLst>
                            <p:childTnLst>
                              <p:par>
                                <p:cTn id="77" presetID="12" presetClass="entr" presetSubtype="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slide(fromLeft)">
                                      <p:cBhvr>
                                        <p:cTn id="79" dur="500"/>
                                        <p:tgtEl>
                                          <p:spTgt spid="16"/>
                                        </p:tgtEl>
                                      </p:cBhvr>
                                    </p:animEffect>
                                  </p:childTnLst>
                                </p:cTn>
                              </p:par>
                            </p:childTnLst>
                          </p:cTn>
                        </p:par>
                        <p:par>
                          <p:cTn id="80" fill="hold">
                            <p:stCondLst>
                              <p:cond delay="13000"/>
                            </p:stCondLst>
                            <p:childTnLst>
                              <p:par>
                                <p:cTn id="81" presetID="2" presetClass="entr" presetSubtype="4" fill="hold" grpId="0" nodeType="afterEffect">
                                  <p:stCondLst>
                                    <p:cond delay="100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childTnLst>
                          </p:cTn>
                        </p:par>
                        <p:par>
                          <p:cTn id="85" fill="hold">
                            <p:stCondLst>
                              <p:cond delay="14500"/>
                            </p:stCondLst>
                            <p:childTnLst>
                              <p:par>
                                <p:cTn id="86" presetID="2" presetClass="entr" presetSubtype="1"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0-#ppt_h/2"/>
                                          </p:val>
                                        </p:tav>
                                        <p:tav tm="100000">
                                          <p:val>
                                            <p:strVal val="#ppt_y"/>
                                          </p:val>
                                        </p:tav>
                                      </p:tavLst>
                                    </p:anim>
                                  </p:childTnLst>
                                </p:cTn>
                              </p:par>
                            </p:childTnLst>
                          </p:cTn>
                        </p:par>
                        <p:par>
                          <p:cTn id="90" fill="hold">
                            <p:stCondLst>
                              <p:cond delay="15000"/>
                            </p:stCondLst>
                            <p:childTnLst>
                              <p:par>
                                <p:cTn id="91" presetID="26" presetClass="emph" presetSubtype="0" fill="hold" nodeType="afterEffect">
                                  <p:stCondLst>
                                    <p:cond delay="0"/>
                                  </p:stCondLst>
                                  <p:childTnLst>
                                    <p:animEffect transition="out" filter="fade">
                                      <p:cBhvr>
                                        <p:cTn id="92" dur="500" tmFilter="0, 0; .2, .5; .8, .5; 1, 0"/>
                                        <p:tgtEl>
                                          <p:spTgt spid="20"/>
                                        </p:tgtEl>
                                      </p:cBhvr>
                                    </p:animEffect>
                                    <p:animScale>
                                      <p:cBhvr>
                                        <p:cTn id="93" dur="250" autoRev="1" fill="hold"/>
                                        <p:tgtEl>
                                          <p:spTgt spid="20"/>
                                        </p:tgtEl>
                                      </p:cBhvr>
                                      <p:by x="105000" y="105000"/>
                                    </p:animScale>
                                  </p:childTnLst>
                                </p:cTn>
                              </p:par>
                            </p:childTnLst>
                          </p:cTn>
                        </p:par>
                        <p:par>
                          <p:cTn id="94" fill="hold">
                            <p:stCondLst>
                              <p:cond delay="15500"/>
                            </p:stCondLst>
                            <p:childTnLst>
                              <p:par>
                                <p:cTn id="95" presetID="12" presetClass="entr" presetSubtype="8"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slide(fromLeft)">
                                      <p:cBhvr>
                                        <p:cTn id="97" dur="500"/>
                                        <p:tgtEl>
                                          <p:spTgt spid="19"/>
                                        </p:tgtEl>
                                      </p:cBhvr>
                                    </p:animEffect>
                                  </p:childTnLst>
                                </p:cTn>
                              </p:par>
                            </p:childTnLst>
                          </p:cTn>
                        </p:par>
                        <p:par>
                          <p:cTn id="98" fill="hold">
                            <p:stCondLst>
                              <p:cond delay="16000"/>
                            </p:stCondLst>
                            <p:childTnLst>
                              <p:par>
                                <p:cTn id="99" presetID="10" presetClass="entr" presetSubtype="0"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5" grpId="0" animBg="1"/>
      <p:bldP spid="16" grpId="0" animBg="1"/>
      <p:bldP spid="18" grpId="0" animBg="1"/>
      <p:bldP spid="19"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ond.jpg"/>
          <p:cNvPicPr>
            <a:picLocks noGrp="1" noSelect="1" noRot="1" noMove="1" noResize="1" noEditPoints="1" noAdjustHandles="1" noChangeArrowheads="1" noChangeShapeType="1"/>
          </p:cNvPicPr>
          <p:nvPr>
            <p:custDataLst>
              <p:tags r:id="rId2"/>
            </p:custDataLst>
          </p:nvPr>
        </p:nvPicPr>
        <p:blipFill>
          <a:blip r:embed="rId5" cstate="print">
            <a:duotone>
              <a:prstClr val="black"/>
              <a:schemeClr val="tx2">
                <a:tint val="45000"/>
                <a:satMod val="400000"/>
              </a:schemeClr>
            </a:duotone>
            <a:extLst>
              <a:ext uri="{BEBA8EAE-BF5A-486C-A8C5-ECC9F3942E4B}">
                <a14:imgProps xmlns:a14="http://schemas.microsoft.com/office/drawing/2010/main">
                  <a14:imgLayer r:embed="rId6">
                    <a14:imgEffect>
                      <a14:saturation sat="33000"/>
                    </a14:imgEffect>
                    <a14:imgEffect>
                      <a14:brightnessContrast bright="40000"/>
                    </a14:imgEffect>
                  </a14:imgLayer>
                </a14:imgProps>
              </a:ext>
            </a:extLst>
          </a:blip>
          <a:stretch>
            <a:fillRect/>
          </a:stretch>
        </p:blipFill>
        <p:spPr>
          <a:xfrm>
            <a:off x="1807197" y="908720"/>
            <a:ext cx="7336803" cy="5949280"/>
          </a:xfrm>
          <a:prstGeom prst="rect">
            <a:avLst/>
          </a:prstGeom>
        </p:spPr>
      </p:pic>
      <p:sp>
        <p:nvSpPr>
          <p:cNvPr id="12" name="Rounded Rectangle 11"/>
          <p:cNvSpPr/>
          <p:nvPr/>
        </p:nvSpPr>
        <p:spPr>
          <a:xfrm>
            <a:off x="2123728" y="2420888"/>
            <a:ext cx="6840760" cy="4176464"/>
          </a:xfrm>
          <a:prstGeom prst="roundRect">
            <a:avLst>
              <a:gd name="adj" fmla="val 4269"/>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rPr>
              <a:t>A type of zero interest bond, for example IDBI bond. Such bonds tend to have a market price of at least 20% or more below its face value. They are perceived to be riskier than similar bonds and are thus priced accordingly.</a:t>
            </a:r>
          </a:p>
          <a:p>
            <a:pPr marL="457200" indent="-457200">
              <a:buFont typeface="Arial" pitchFamily="34" charset="0"/>
              <a:buChar char="•"/>
            </a:pPr>
            <a:endParaRPr lang="en-IN" sz="2000" b="1" dirty="0">
              <a:solidFill>
                <a:schemeClr val="tx1"/>
              </a:solidFill>
            </a:endParaRPr>
          </a:p>
          <a:p>
            <a:pPr marL="457200" indent="-457200">
              <a:buFont typeface="Arial" pitchFamily="34" charset="0"/>
              <a:buChar char="•"/>
            </a:pPr>
            <a:r>
              <a:rPr lang="en-IN" sz="2000" b="1" dirty="0">
                <a:solidFill>
                  <a:schemeClr val="tx1"/>
                </a:solidFill>
              </a:rPr>
              <a:t>These are typically long term and issued with call provisions. Investors are attracted to these discounted bonds because of their high return or minimal chance of being called before maturity.</a:t>
            </a:r>
          </a:p>
          <a:p>
            <a:pPr marL="457200" indent="-457200">
              <a:buFont typeface="Arial" pitchFamily="34" charset="0"/>
              <a:buChar char="•"/>
            </a:pPr>
            <a:endParaRPr lang="en-IN" sz="2000" b="1" dirty="0">
              <a:solidFill>
                <a:schemeClr val="tx1"/>
              </a:solidFill>
            </a:endParaRPr>
          </a:p>
          <a:p>
            <a:pPr marL="457200" indent="-457200">
              <a:buFont typeface="Arial" pitchFamily="34" charset="0"/>
              <a:buChar char="•"/>
            </a:pPr>
            <a:r>
              <a:rPr lang="en-IN" sz="2000" b="1" dirty="0">
                <a:solidFill>
                  <a:schemeClr val="tx1"/>
                </a:solidFill>
              </a:rPr>
              <a:t>Example are IDBI bond having sale price of 27000 will mature at Rs. 1 lakh after 25 years.</a:t>
            </a:r>
          </a:p>
        </p:txBody>
      </p:sp>
      <p:sp>
        <p:nvSpPr>
          <p:cNvPr id="13" name="Rectangle 12"/>
          <p:cNvSpPr/>
          <p:nvPr/>
        </p:nvSpPr>
        <p:spPr>
          <a:xfrm>
            <a:off x="-36512" y="909404"/>
            <a:ext cx="1843709" cy="5975316"/>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ounded Rectangle 13"/>
          <p:cNvSpPr/>
          <p:nvPr/>
        </p:nvSpPr>
        <p:spPr>
          <a:xfrm>
            <a:off x="358250" y="2009258"/>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800" dirty="0"/>
              <a:t>Deep Discount Bond</a:t>
            </a:r>
          </a:p>
        </p:txBody>
      </p:sp>
      <p:cxnSp>
        <p:nvCxnSpPr>
          <p:cNvPr id="15" name="Straight Connector 14"/>
          <p:cNvCxnSpPr/>
          <p:nvPr/>
        </p:nvCxnSpPr>
        <p:spPr>
          <a:xfrm>
            <a:off x="358250" y="1633765"/>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Deep Discount Bond</a:t>
              </a:r>
              <a:endParaRPr lang="en-IN" sz="3200" dirty="0"/>
            </a:p>
          </p:txBody>
        </p:sp>
      </p:grpSp>
      <p:sp>
        <p:nvSpPr>
          <p:cNvPr id="11" name="TextBox 10"/>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3A3276F4-4AFF-CA93-1207-94CE684D42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34170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15"/>
                                        </p:tgtEl>
                                      </p:cBhvr>
                                    </p:animEffect>
                                    <p:animScale>
                                      <p:cBhvr>
                                        <p:cTn id="17" dur="250" autoRev="1" fill="hold"/>
                                        <p:tgtEl>
                                          <p:spTgt spid="15"/>
                                        </p:tgtEl>
                                      </p:cBhvr>
                                      <p:by x="105000" y="105000"/>
                                    </p:animScale>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lide(fromLeft)">
                                      <p:cBhvr>
                                        <p:cTn id="21" dur="500"/>
                                        <p:tgtEl>
                                          <p:spTgt spid="14"/>
                                        </p:tgtEl>
                                      </p:cBhvr>
                                    </p:animEffect>
                                  </p:childTnLst>
                                </p:cTn>
                              </p:par>
                            </p:childTnLst>
                          </p:cTn>
                        </p:par>
                        <p:par>
                          <p:cTn id="22" fill="hold">
                            <p:stCondLst>
                              <p:cond delay="2000"/>
                            </p:stCondLst>
                            <p:childTnLst>
                              <p:par>
                                <p:cTn id="23" presetID="12" presetClass="entr" presetSubtype="2"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Right)">
                                      <p:cBhvr>
                                        <p:cTn id="25" dur="500"/>
                                        <p:tgtEl>
                                          <p:spTgt spid="16"/>
                                        </p:tgtEl>
                                      </p:cBhvr>
                                    </p:animEffect>
                                  </p:childTnLst>
                                </p:cTn>
                              </p:par>
                            </p:childTnLst>
                          </p:cTn>
                        </p:par>
                        <p:par>
                          <p:cTn id="26" fill="hold">
                            <p:stCondLst>
                              <p:cond delay="2500"/>
                            </p:stCondLst>
                            <p:childTnLst>
                              <p:par>
                                <p:cTn id="27" presetID="12" presetClass="entr" presetSubtype="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Righ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Important Short-term Sources of Finance</a:t>
              </a:r>
              <a:endParaRPr lang="en-IN" sz="3200" dirty="0"/>
            </a:p>
          </p:txBody>
        </p:sp>
      </p:grpSp>
      <p:sp>
        <p:nvSpPr>
          <p:cNvPr id="6" name="TextBox 5"/>
          <p:cNvSpPr txBox="1"/>
          <p:nvPr/>
        </p:nvSpPr>
        <p:spPr>
          <a:xfrm>
            <a:off x="683568" y="973177"/>
            <a:ext cx="8352928" cy="400110"/>
          </a:xfrm>
          <a:prstGeom prst="rect">
            <a:avLst/>
          </a:prstGeom>
          <a:noFill/>
        </p:spPr>
        <p:txBody>
          <a:bodyPr wrap="square" rtlCol="0">
            <a:spAutoFit/>
          </a:bodyPr>
          <a:lstStyle/>
          <a:p>
            <a:r>
              <a:rPr lang="en-IN" sz="2000" dirty="0"/>
              <a:t>Some of the important short term sources of finance are:</a:t>
            </a:r>
          </a:p>
        </p:txBody>
      </p:sp>
      <p:pic>
        <p:nvPicPr>
          <p:cNvPr id="8" name="Picture 7" descr="color-pencils-preview.png"/>
          <p:cNvPicPr>
            <a:picLocks noGrp="1" noSelect="1" noRot="1" noMove="1" noResize="1" noEditPoints="1" noAdjustHandles="1" noChangeArrowheads="1" noChangeShapeType="1"/>
          </p:cNvPicPr>
          <p:nvPr>
            <p:custDataLst>
              <p:tags r:id="rId2"/>
            </p:custDataLst>
          </p:nvPr>
        </p:nvPicPr>
        <p:blipFill>
          <a:blip r:embed="rId11" cstate="email">
            <a:extLst>
              <a:ext uri="{28A0092B-C50C-407E-A947-70E740481C1C}">
                <a14:useLocalDpi xmlns:a14="http://schemas.microsoft.com/office/drawing/2010/main"/>
              </a:ext>
            </a:extLst>
          </a:blip>
          <a:srcRect/>
          <a:stretch>
            <a:fillRect/>
          </a:stretch>
        </p:blipFill>
        <p:spPr>
          <a:xfrm rot="5400000">
            <a:off x="4228368" y="-32907"/>
            <a:ext cx="590299" cy="9120058"/>
          </a:xfrm>
          <a:prstGeom prst="rect">
            <a:avLst/>
          </a:prstGeom>
        </p:spPr>
      </p:pic>
      <p:sp>
        <p:nvSpPr>
          <p:cNvPr id="9" name="TextBox 8"/>
          <p:cNvSpPr txBox="1"/>
          <p:nvPr/>
        </p:nvSpPr>
        <p:spPr>
          <a:xfrm>
            <a:off x="1487210" y="4296652"/>
            <a:ext cx="6408712" cy="400110"/>
          </a:xfrm>
          <a:prstGeom prst="rect">
            <a:avLst/>
          </a:prstGeom>
          <a:noFill/>
        </p:spPr>
        <p:txBody>
          <a:bodyPr wrap="square" rtlCol="0">
            <a:spAutoFit/>
          </a:bodyPr>
          <a:lstStyle/>
          <a:p>
            <a:pPr algn="ctr"/>
            <a:r>
              <a:rPr lang="en-IN" sz="2000" b="1" dirty="0">
                <a:solidFill>
                  <a:schemeClr val="bg1"/>
                </a:solidFill>
              </a:rPr>
              <a:t>Trade Credit</a:t>
            </a:r>
          </a:p>
        </p:txBody>
      </p:sp>
      <p:pic>
        <p:nvPicPr>
          <p:cNvPr id="11" name="Picture 10" descr="color-pencils-preview.png"/>
          <p:cNvPicPr>
            <a:picLocks noGrp="1" noSelect="1" noRot="1" noMove="1" noResize="1" noEditPoints="1" noAdjustHandles="1" noChangeArrowheads="1" noChangeShapeType="1"/>
          </p:cNvPicPr>
          <p:nvPr>
            <p:custDataLst>
              <p:tags r:id="rId3"/>
            </p:custDataLst>
          </p:nvPr>
        </p:nvPicPr>
        <p:blipFill>
          <a:blip r:embed="rId12" cstate="email">
            <a:extLst>
              <a:ext uri="{28A0092B-C50C-407E-A947-70E740481C1C}">
                <a14:useLocalDpi xmlns:a14="http://schemas.microsoft.com/office/drawing/2010/main"/>
              </a:ext>
            </a:extLst>
          </a:blip>
          <a:srcRect/>
          <a:stretch>
            <a:fillRect/>
          </a:stretch>
        </p:blipFill>
        <p:spPr>
          <a:xfrm rot="5400000">
            <a:off x="4228368" y="518038"/>
            <a:ext cx="590298" cy="9120058"/>
          </a:xfrm>
          <a:prstGeom prst="rect">
            <a:avLst/>
          </a:prstGeom>
        </p:spPr>
      </p:pic>
      <p:sp>
        <p:nvSpPr>
          <p:cNvPr id="12" name="TextBox 11"/>
          <p:cNvSpPr txBox="1"/>
          <p:nvPr/>
        </p:nvSpPr>
        <p:spPr>
          <a:xfrm>
            <a:off x="1127170" y="4808624"/>
            <a:ext cx="6984776" cy="400111"/>
          </a:xfrm>
          <a:prstGeom prst="rect">
            <a:avLst/>
          </a:prstGeom>
          <a:noFill/>
        </p:spPr>
        <p:txBody>
          <a:bodyPr wrap="square" rtlCol="0">
            <a:spAutoFit/>
          </a:bodyPr>
          <a:lstStyle/>
          <a:p>
            <a:pPr algn="ctr"/>
            <a:r>
              <a:rPr lang="en-IN" sz="2000" b="1" dirty="0">
                <a:solidFill>
                  <a:schemeClr val="bg1"/>
                </a:solidFill>
              </a:rPr>
              <a:t>Mutual Funds</a:t>
            </a:r>
          </a:p>
        </p:txBody>
      </p:sp>
      <p:pic>
        <p:nvPicPr>
          <p:cNvPr id="14" name="Picture 13" descr="color-pencils-preview.png"/>
          <p:cNvPicPr>
            <a:picLocks noGrp="1" noSelect="1" noRot="1" noMove="1" noResize="1" noEditPoints="1" noAdjustHandles="1" noChangeArrowheads="1" noChangeShapeType="1"/>
          </p:cNvPicPr>
          <p:nvPr>
            <p:custDataLst>
              <p:tags r:id="rId4"/>
            </p:custDataLst>
          </p:nvPr>
        </p:nvPicPr>
        <p:blipFill>
          <a:blip r:embed="rId13" cstate="email">
            <a:extLst>
              <a:ext uri="{28A0092B-C50C-407E-A947-70E740481C1C}">
                <a14:useLocalDpi xmlns:a14="http://schemas.microsoft.com/office/drawing/2010/main"/>
              </a:ext>
            </a:extLst>
          </a:blip>
          <a:srcRect/>
          <a:stretch>
            <a:fillRect/>
          </a:stretch>
        </p:blipFill>
        <p:spPr>
          <a:xfrm rot="5400000">
            <a:off x="4251294" y="-583852"/>
            <a:ext cx="590298" cy="9120058"/>
          </a:xfrm>
          <a:prstGeom prst="rect">
            <a:avLst/>
          </a:prstGeom>
        </p:spPr>
      </p:pic>
      <p:sp>
        <p:nvSpPr>
          <p:cNvPr id="15" name="TextBox 14"/>
          <p:cNvSpPr txBox="1"/>
          <p:nvPr/>
        </p:nvSpPr>
        <p:spPr>
          <a:xfrm>
            <a:off x="1510136" y="3682880"/>
            <a:ext cx="6408712" cy="400111"/>
          </a:xfrm>
          <a:prstGeom prst="rect">
            <a:avLst/>
          </a:prstGeom>
          <a:noFill/>
        </p:spPr>
        <p:txBody>
          <a:bodyPr wrap="square" rtlCol="0">
            <a:spAutoFit/>
          </a:bodyPr>
          <a:lstStyle/>
          <a:p>
            <a:pPr algn="ctr"/>
            <a:r>
              <a:rPr lang="en-IN" sz="2000" b="1" dirty="0">
                <a:solidFill>
                  <a:schemeClr val="bg1"/>
                </a:solidFill>
              </a:rPr>
              <a:t>Accrued Expenses and Deferred Income</a:t>
            </a:r>
          </a:p>
        </p:txBody>
      </p:sp>
      <p:pic>
        <p:nvPicPr>
          <p:cNvPr id="17" name="Picture 16" descr="color-pencils-preview.png"/>
          <p:cNvPicPr>
            <a:picLocks noGrp="1" noSelect="1" noRot="1" noMove="1" noResize="1" noEditPoints="1" noAdjustHandles="1" noChangeArrowheads="1" noChangeShapeType="1"/>
          </p:cNvPicPr>
          <p:nvPr>
            <p:custDataLst>
              <p:tags r:id="rId5"/>
            </p:custDataLst>
          </p:nvPr>
        </p:nvPicPr>
        <p:blipFill>
          <a:blip r:embed="rId14" cstate="email">
            <a:extLst>
              <a:ext uri="{28A0092B-C50C-407E-A947-70E740481C1C}">
                <a14:useLocalDpi xmlns:a14="http://schemas.microsoft.com/office/drawing/2010/main"/>
              </a:ext>
            </a:extLst>
          </a:blip>
          <a:srcRect/>
          <a:stretch>
            <a:fillRect/>
          </a:stretch>
        </p:blipFill>
        <p:spPr>
          <a:xfrm rot="5400000">
            <a:off x="4228368" y="-1134799"/>
            <a:ext cx="590298" cy="9120058"/>
          </a:xfrm>
          <a:prstGeom prst="rect">
            <a:avLst/>
          </a:prstGeom>
        </p:spPr>
      </p:pic>
      <p:sp>
        <p:nvSpPr>
          <p:cNvPr id="18" name="TextBox 17"/>
          <p:cNvSpPr txBox="1"/>
          <p:nvPr/>
        </p:nvSpPr>
        <p:spPr>
          <a:xfrm>
            <a:off x="1487210" y="3163681"/>
            <a:ext cx="6408712" cy="400111"/>
          </a:xfrm>
          <a:prstGeom prst="rect">
            <a:avLst/>
          </a:prstGeom>
          <a:noFill/>
        </p:spPr>
        <p:txBody>
          <a:bodyPr wrap="square" rtlCol="0">
            <a:spAutoFit/>
          </a:bodyPr>
          <a:lstStyle/>
          <a:p>
            <a:pPr algn="ctr"/>
            <a:r>
              <a:rPr lang="en-IN" sz="2000" b="1" dirty="0">
                <a:solidFill>
                  <a:schemeClr val="bg1"/>
                </a:solidFill>
              </a:rPr>
              <a:t>Factoring</a:t>
            </a:r>
          </a:p>
        </p:txBody>
      </p:sp>
      <p:pic>
        <p:nvPicPr>
          <p:cNvPr id="20" name="Picture 19" descr="color-pencils-preview.png"/>
          <p:cNvPicPr>
            <a:picLocks noGrp="1" noSelect="1" noRot="1" noMove="1" noResize="1" noEditPoints="1" noAdjustHandles="1" noChangeArrowheads="1" noChangeShapeType="1"/>
          </p:cNvPicPr>
          <p:nvPr>
            <p:custDataLst>
              <p:tags r:id="rId6"/>
            </p:custDataLst>
          </p:nvPr>
        </p:nvPicPr>
        <p:blipFill>
          <a:blip r:embed="rId15" cstate="email">
            <a:extLst>
              <a:ext uri="{28A0092B-C50C-407E-A947-70E740481C1C}">
                <a14:useLocalDpi xmlns:a14="http://schemas.microsoft.com/office/drawing/2010/main"/>
              </a:ext>
            </a:extLst>
          </a:blip>
          <a:srcRect/>
          <a:stretch>
            <a:fillRect/>
          </a:stretch>
        </p:blipFill>
        <p:spPr>
          <a:xfrm rot="5400000">
            <a:off x="4228369" y="-1685745"/>
            <a:ext cx="590296" cy="9120058"/>
          </a:xfrm>
          <a:prstGeom prst="rect">
            <a:avLst/>
          </a:prstGeom>
        </p:spPr>
      </p:pic>
      <p:sp>
        <p:nvSpPr>
          <p:cNvPr id="21" name="TextBox 20"/>
          <p:cNvSpPr txBox="1"/>
          <p:nvPr/>
        </p:nvSpPr>
        <p:spPr>
          <a:xfrm>
            <a:off x="1487210" y="2588885"/>
            <a:ext cx="6408712" cy="400110"/>
          </a:xfrm>
          <a:prstGeom prst="rect">
            <a:avLst/>
          </a:prstGeom>
          <a:noFill/>
        </p:spPr>
        <p:txBody>
          <a:bodyPr wrap="square" rtlCol="0">
            <a:spAutoFit/>
          </a:bodyPr>
          <a:lstStyle/>
          <a:p>
            <a:pPr algn="ctr"/>
            <a:r>
              <a:rPr lang="en-IN" sz="2000" b="1" dirty="0">
                <a:solidFill>
                  <a:schemeClr val="bg1"/>
                </a:solidFill>
              </a:rPr>
              <a:t>Commercial Paper</a:t>
            </a:r>
          </a:p>
        </p:txBody>
      </p:sp>
      <p:pic>
        <p:nvPicPr>
          <p:cNvPr id="23" name="Picture 22" descr="color-pencils-preview.png"/>
          <p:cNvPicPr>
            <a:picLocks noGrp="1" noSelect="1" noRot="1" noMove="1" noResize="1" noEditPoints="1" noAdjustHandles="1" noChangeArrowheads="1" noChangeShapeType="1"/>
          </p:cNvPicPr>
          <p:nvPr>
            <p:custDataLst>
              <p:tags r:id="rId7"/>
            </p:custDataLst>
          </p:nvPr>
        </p:nvPicPr>
        <p:blipFill>
          <a:blip r:embed="rId16" cstate="email">
            <a:extLst>
              <a:ext uri="{28A0092B-C50C-407E-A947-70E740481C1C}">
                <a14:useLocalDpi xmlns:a14="http://schemas.microsoft.com/office/drawing/2010/main"/>
              </a:ext>
            </a:extLst>
          </a:blip>
          <a:srcRect/>
          <a:stretch>
            <a:fillRect/>
          </a:stretch>
        </p:blipFill>
        <p:spPr>
          <a:xfrm rot="5400000">
            <a:off x="4228368" y="-2276040"/>
            <a:ext cx="590299" cy="9120058"/>
          </a:xfrm>
          <a:prstGeom prst="rect">
            <a:avLst/>
          </a:prstGeom>
        </p:spPr>
      </p:pic>
      <p:sp>
        <p:nvSpPr>
          <p:cNvPr id="24" name="TextBox 23"/>
          <p:cNvSpPr txBox="1"/>
          <p:nvPr/>
        </p:nvSpPr>
        <p:spPr>
          <a:xfrm>
            <a:off x="1510136" y="2063103"/>
            <a:ext cx="6408712" cy="400110"/>
          </a:xfrm>
          <a:prstGeom prst="rect">
            <a:avLst/>
          </a:prstGeom>
          <a:noFill/>
        </p:spPr>
        <p:txBody>
          <a:bodyPr wrap="square" rtlCol="0">
            <a:spAutoFit/>
          </a:bodyPr>
          <a:lstStyle/>
          <a:p>
            <a:pPr algn="ctr"/>
            <a:r>
              <a:rPr lang="en-IN" sz="2000" b="1" dirty="0">
                <a:solidFill>
                  <a:schemeClr val="bg1"/>
                </a:solidFill>
              </a:rPr>
              <a:t>Short Term Loans from Financial Institutions</a:t>
            </a:r>
          </a:p>
        </p:txBody>
      </p:sp>
      <p:sp>
        <p:nvSpPr>
          <p:cNvPr id="25" name="TextBox 24"/>
          <p:cNvSpPr txBox="1"/>
          <p:nvPr/>
        </p:nvSpPr>
        <p:spPr>
          <a:xfrm>
            <a:off x="827584" y="6021288"/>
            <a:ext cx="8136904" cy="400110"/>
          </a:xfrm>
          <a:prstGeom prst="rect">
            <a:avLst/>
          </a:prstGeom>
          <a:noFill/>
        </p:spPr>
        <p:txBody>
          <a:bodyPr wrap="square" rtlCol="0">
            <a:spAutoFit/>
          </a:bodyPr>
          <a:lstStyle/>
          <a:p>
            <a:r>
              <a:rPr lang="en-IN" sz="2000" dirty="0"/>
              <a:t>Let’s look at each in detail.</a:t>
            </a:r>
          </a:p>
        </p:txBody>
      </p:sp>
      <p:sp>
        <p:nvSpPr>
          <p:cNvPr id="26" name="TextBox 25"/>
          <p:cNvSpPr txBox="1">
            <a:spLocks noGrp="1" noSelect="1" noRot="1" noMove="1" noResize="1" noEditPoints="1" noAdjustHandles="1" noChangeArrowheads="1" noChangeShapeType="1" noTextEdit="1"/>
          </p:cNvSpPr>
          <p:nvPr>
            <p:custDataLst>
              <p:tags r:id="rId8"/>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7" name="Picture 6">
            <a:extLst>
              <a:ext uri="{FF2B5EF4-FFF2-40B4-BE49-F238E27FC236}">
                <a16:creationId xmlns:a16="http://schemas.microsoft.com/office/drawing/2014/main" id="{B5EE2476-2C58-5280-27AA-4C7C58A3800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247440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10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ppt_x</p:attrName>
                                        </p:attrNameLst>
                                      </p:cBhvr>
                                      <p:tavLst>
                                        <p:tav tm="0">
                                          <p:val>
                                            <p:strVal val="#ppt_x-#ppt_w*1.125000"/>
                                          </p:val>
                                        </p:tav>
                                        <p:tav tm="100000">
                                          <p:val>
                                            <p:strVal val="#ppt_x"/>
                                          </p:val>
                                        </p:tav>
                                      </p:tavLst>
                                    </p:anim>
                                    <p:animEffect transition="in" filter="wipe(right)">
                                      <p:cBhvr>
                                        <p:cTn id="12" dur="500"/>
                                        <p:tgtEl>
                                          <p:spTgt spid="23"/>
                                        </p:tgtEl>
                                      </p:cBhvr>
                                    </p:animEffect>
                                  </p:childTnLst>
                                </p:cTn>
                              </p:par>
                              <p:par>
                                <p:cTn id="13" presetID="12" presetClass="entr" presetSubtype="8" fill="hold" grpId="0" nodeType="withEffect">
                                  <p:stCondLst>
                                    <p:cond delay="10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p:tgtEl>
                                          <p:spTgt spid="24"/>
                                        </p:tgtEl>
                                        <p:attrNameLst>
                                          <p:attrName>ppt_x</p:attrName>
                                        </p:attrNameLst>
                                      </p:cBhvr>
                                      <p:tavLst>
                                        <p:tav tm="0">
                                          <p:val>
                                            <p:strVal val="#ppt_x-#ppt_w*1.125000"/>
                                          </p:val>
                                        </p:tav>
                                        <p:tav tm="100000">
                                          <p:val>
                                            <p:strVal val="#ppt_x"/>
                                          </p:val>
                                        </p:tav>
                                      </p:tavLst>
                                    </p:anim>
                                    <p:animEffect transition="in" filter="wipe(right)">
                                      <p:cBhvr>
                                        <p:cTn id="16" dur="500"/>
                                        <p:tgtEl>
                                          <p:spTgt spid="24"/>
                                        </p:tgtEl>
                                      </p:cBhvr>
                                    </p:animEffect>
                                  </p:childTnLst>
                                </p:cTn>
                              </p:par>
                            </p:childTnLst>
                          </p:cTn>
                        </p:par>
                        <p:par>
                          <p:cTn id="17" fill="hold">
                            <p:stCondLst>
                              <p:cond delay="2000"/>
                            </p:stCondLst>
                            <p:childTnLst>
                              <p:par>
                                <p:cTn id="18" presetID="12" presetClass="entr" presetSubtype="8" fill="hold" nodeType="afterEffect">
                                  <p:stCondLst>
                                    <p:cond delay="10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ppt_x</p:attrName>
                                        </p:attrNameLst>
                                      </p:cBhvr>
                                      <p:tavLst>
                                        <p:tav tm="0">
                                          <p:val>
                                            <p:strVal val="#ppt_x-#ppt_w*1.125000"/>
                                          </p:val>
                                        </p:tav>
                                        <p:tav tm="100000">
                                          <p:val>
                                            <p:strVal val="#ppt_x"/>
                                          </p:val>
                                        </p:tav>
                                      </p:tavLst>
                                    </p:anim>
                                    <p:animEffect transition="in" filter="wipe(right)">
                                      <p:cBhvr>
                                        <p:cTn id="21" dur="500"/>
                                        <p:tgtEl>
                                          <p:spTgt spid="20"/>
                                        </p:tgtEl>
                                      </p:cBhvr>
                                    </p:animEffect>
                                  </p:childTnLst>
                                </p:cTn>
                              </p:par>
                              <p:par>
                                <p:cTn id="22" presetID="12" presetClass="entr" presetSubtype="8" fill="hold" grpId="0" nodeType="withEffect">
                                  <p:stCondLst>
                                    <p:cond delay="10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ppt_x</p:attrName>
                                        </p:attrNameLst>
                                      </p:cBhvr>
                                      <p:tavLst>
                                        <p:tav tm="0">
                                          <p:val>
                                            <p:strVal val="#ppt_x-#ppt_w*1.125000"/>
                                          </p:val>
                                        </p:tav>
                                        <p:tav tm="100000">
                                          <p:val>
                                            <p:strVal val="#ppt_x"/>
                                          </p:val>
                                        </p:tav>
                                      </p:tavLst>
                                    </p:anim>
                                    <p:animEffect transition="in" filter="wipe(right)">
                                      <p:cBhvr>
                                        <p:cTn id="25" dur="500"/>
                                        <p:tgtEl>
                                          <p:spTgt spid="21"/>
                                        </p:tgtEl>
                                      </p:cBhvr>
                                    </p:animEffect>
                                  </p:childTnLst>
                                </p:cTn>
                              </p:par>
                            </p:childTnLst>
                          </p:cTn>
                        </p:par>
                        <p:par>
                          <p:cTn id="26" fill="hold">
                            <p:stCondLst>
                              <p:cond delay="3500"/>
                            </p:stCondLst>
                            <p:childTnLst>
                              <p:par>
                                <p:cTn id="27" presetID="12" presetClass="entr" presetSubtype="8" fill="hold" nodeType="afterEffect">
                                  <p:stCondLst>
                                    <p:cond delay="100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ppt_x</p:attrName>
                                        </p:attrNameLst>
                                      </p:cBhvr>
                                      <p:tavLst>
                                        <p:tav tm="0">
                                          <p:val>
                                            <p:strVal val="#ppt_x-#ppt_w*1.125000"/>
                                          </p:val>
                                        </p:tav>
                                        <p:tav tm="100000">
                                          <p:val>
                                            <p:strVal val="#ppt_x"/>
                                          </p:val>
                                        </p:tav>
                                      </p:tavLst>
                                    </p:anim>
                                    <p:animEffect transition="in" filter="wipe(right)">
                                      <p:cBhvr>
                                        <p:cTn id="30" dur="500"/>
                                        <p:tgtEl>
                                          <p:spTgt spid="17"/>
                                        </p:tgtEl>
                                      </p:cBhvr>
                                    </p:animEffect>
                                  </p:childTnLst>
                                </p:cTn>
                              </p:par>
                              <p:par>
                                <p:cTn id="31" presetID="12" presetClass="entr" presetSubtype="8" fill="hold" grpId="0" nodeType="withEffect">
                                  <p:stCondLst>
                                    <p:cond delay="10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ppt_x</p:attrName>
                                        </p:attrNameLst>
                                      </p:cBhvr>
                                      <p:tavLst>
                                        <p:tav tm="0">
                                          <p:val>
                                            <p:strVal val="#ppt_x-#ppt_w*1.125000"/>
                                          </p:val>
                                        </p:tav>
                                        <p:tav tm="100000">
                                          <p:val>
                                            <p:strVal val="#ppt_x"/>
                                          </p:val>
                                        </p:tav>
                                      </p:tavLst>
                                    </p:anim>
                                    <p:animEffect transition="in" filter="wipe(right)">
                                      <p:cBhvr>
                                        <p:cTn id="34" dur="500"/>
                                        <p:tgtEl>
                                          <p:spTgt spid="18"/>
                                        </p:tgtEl>
                                      </p:cBhvr>
                                    </p:animEffect>
                                  </p:childTnLst>
                                </p:cTn>
                              </p:par>
                            </p:childTnLst>
                          </p:cTn>
                        </p:par>
                        <p:par>
                          <p:cTn id="35" fill="hold">
                            <p:stCondLst>
                              <p:cond delay="5000"/>
                            </p:stCondLst>
                            <p:childTnLst>
                              <p:par>
                                <p:cTn id="36" presetID="12" presetClass="entr" presetSubtype="8" fill="hold" nodeType="afterEffect">
                                  <p:stCondLst>
                                    <p:cond delay="100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ppt_x</p:attrName>
                                        </p:attrNameLst>
                                      </p:cBhvr>
                                      <p:tavLst>
                                        <p:tav tm="0">
                                          <p:val>
                                            <p:strVal val="#ppt_x-#ppt_w*1.125000"/>
                                          </p:val>
                                        </p:tav>
                                        <p:tav tm="100000">
                                          <p:val>
                                            <p:strVal val="#ppt_x"/>
                                          </p:val>
                                        </p:tav>
                                      </p:tavLst>
                                    </p:anim>
                                    <p:animEffect transition="in" filter="wipe(right)">
                                      <p:cBhvr>
                                        <p:cTn id="39" dur="500"/>
                                        <p:tgtEl>
                                          <p:spTgt spid="14"/>
                                        </p:tgtEl>
                                      </p:cBhvr>
                                    </p:animEffect>
                                  </p:childTnLst>
                                </p:cTn>
                              </p:par>
                              <p:par>
                                <p:cTn id="40" presetID="12" presetClass="entr" presetSubtype="8" fill="hold" grpId="0" nodeType="withEffect">
                                  <p:stCondLst>
                                    <p:cond delay="100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p:tgtEl>
                                          <p:spTgt spid="15"/>
                                        </p:tgtEl>
                                        <p:attrNameLst>
                                          <p:attrName>ppt_x</p:attrName>
                                        </p:attrNameLst>
                                      </p:cBhvr>
                                      <p:tavLst>
                                        <p:tav tm="0">
                                          <p:val>
                                            <p:strVal val="#ppt_x-#ppt_w*1.125000"/>
                                          </p:val>
                                        </p:tav>
                                        <p:tav tm="100000">
                                          <p:val>
                                            <p:strVal val="#ppt_x"/>
                                          </p:val>
                                        </p:tav>
                                      </p:tavLst>
                                    </p:anim>
                                    <p:animEffect transition="in" filter="wipe(right)">
                                      <p:cBhvr>
                                        <p:cTn id="43" dur="500"/>
                                        <p:tgtEl>
                                          <p:spTgt spid="15"/>
                                        </p:tgtEl>
                                      </p:cBhvr>
                                    </p:animEffect>
                                  </p:childTnLst>
                                </p:cTn>
                              </p:par>
                            </p:childTnLst>
                          </p:cTn>
                        </p:par>
                        <p:par>
                          <p:cTn id="44" fill="hold">
                            <p:stCondLst>
                              <p:cond delay="6500"/>
                            </p:stCondLst>
                            <p:childTnLst>
                              <p:par>
                                <p:cTn id="45" presetID="12" presetClass="entr" presetSubtype="8" fill="hold" nodeType="afterEffect">
                                  <p:stCondLst>
                                    <p:cond delay="100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p:tgtEl>
                                          <p:spTgt spid="8"/>
                                        </p:tgtEl>
                                        <p:attrNameLst>
                                          <p:attrName>ppt_x</p:attrName>
                                        </p:attrNameLst>
                                      </p:cBhvr>
                                      <p:tavLst>
                                        <p:tav tm="0">
                                          <p:val>
                                            <p:strVal val="#ppt_x-#ppt_w*1.125000"/>
                                          </p:val>
                                        </p:tav>
                                        <p:tav tm="100000">
                                          <p:val>
                                            <p:strVal val="#ppt_x"/>
                                          </p:val>
                                        </p:tav>
                                      </p:tavLst>
                                    </p:anim>
                                    <p:animEffect transition="in" filter="wipe(right)">
                                      <p:cBhvr>
                                        <p:cTn id="48" dur="500"/>
                                        <p:tgtEl>
                                          <p:spTgt spid="8"/>
                                        </p:tgtEl>
                                      </p:cBhvr>
                                    </p:animEffect>
                                  </p:childTnLst>
                                </p:cTn>
                              </p:par>
                              <p:par>
                                <p:cTn id="49" presetID="12" presetClass="entr" presetSubtype="8" fill="hold" grpId="0" nodeType="withEffect">
                                  <p:stCondLst>
                                    <p:cond delay="100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p:tgtEl>
                                          <p:spTgt spid="9"/>
                                        </p:tgtEl>
                                        <p:attrNameLst>
                                          <p:attrName>ppt_x</p:attrName>
                                        </p:attrNameLst>
                                      </p:cBhvr>
                                      <p:tavLst>
                                        <p:tav tm="0">
                                          <p:val>
                                            <p:strVal val="#ppt_x-#ppt_w*1.125000"/>
                                          </p:val>
                                        </p:tav>
                                        <p:tav tm="100000">
                                          <p:val>
                                            <p:strVal val="#ppt_x"/>
                                          </p:val>
                                        </p:tav>
                                      </p:tavLst>
                                    </p:anim>
                                    <p:animEffect transition="in" filter="wipe(right)">
                                      <p:cBhvr>
                                        <p:cTn id="52" dur="500"/>
                                        <p:tgtEl>
                                          <p:spTgt spid="9"/>
                                        </p:tgtEl>
                                      </p:cBhvr>
                                    </p:animEffect>
                                  </p:childTnLst>
                                </p:cTn>
                              </p:par>
                            </p:childTnLst>
                          </p:cTn>
                        </p:par>
                        <p:par>
                          <p:cTn id="53" fill="hold">
                            <p:stCondLst>
                              <p:cond delay="8000"/>
                            </p:stCondLst>
                            <p:childTnLst>
                              <p:par>
                                <p:cTn id="54" presetID="12" presetClass="entr" presetSubtype="8" fill="hold" nodeType="afterEffect">
                                  <p:stCondLst>
                                    <p:cond delay="10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p:tgtEl>
                                          <p:spTgt spid="11"/>
                                        </p:tgtEl>
                                        <p:attrNameLst>
                                          <p:attrName>ppt_x</p:attrName>
                                        </p:attrNameLst>
                                      </p:cBhvr>
                                      <p:tavLst>
                                        <p:tav tm="0">
                                          <p:val>
                                            <p:strVal val="#ppt_x-#ppt_w*1.125000"/>
                                          </p:val>
                                        </p:tav>
                                        <p:tav tm="100000">
                                          <p:val>
                                            <p:strVal val="#ppt_x"/>
                                          </p:val>
                                        </p:tav>
                                      </p:tavLst>
                                    </p:anim>
                                    <p:animEffect transition="in" filter="wipe(right)">
                                      <p:cBhvr>
                                        <p:cTn id="57" dur="500"/>
                                        <p:tgtEl>
                                          <p:spTgt spid="11"/>
                                        </p:tgtEl>
                                      </p:cBhvr>
                                    </p:animEffect>
                                  </p:childTnLst>
                                </p:cTn>
                              </p:par>
                              <p:par>
                                <p:cTn id="58" presetID="12" presetClass="entr" presetSubtype="8" fill="hold" grpId="0" nodeType="withEffect">
                                  <p:stCondLst>
                                    <p:cond delay="100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p:tgtEl>
                                          <p:spTgt spid="12"/>
                                        </p:tgtEl>
                                        <p:attrNameLst>
                                          <p:attrName>ppt_x</p:attrName>
                                        </p:attrNameLst>
                                      </p:cBhvr>
                                      <p:tavLst>
                                        <p:tav tm="0">
                                          <p:val>
                                            <p:strVal val="#ppt_x-#ppt_w*1.125000"/>
                                          </p:val>
                                        </p:tav>
                                        <p:tav tm="100000">
                                          <p:val>
                                            <p:strVal val="#ppt_x"/>
                                          </p:val>
                                        </p:tav>
                                      </p:tavLst>
                                    </p:anim>
                                    <p:animEffect transition="in" filter="wipe(right)">
                                      <p:cBhvr>
                                        <p:cTn id="61" dur="500"/>
                                        <p:tgtEl>
                                          <p:spTgt spid="12"/>
                                        </p:tgtEl>
                                      </p:cBhvr>
                                    </p:animEffect>
                                  </p:childTnLst>
                                </p:cTn>
                              </p:par>
                            </p:childTnLst>
                          </p:cTn>
                        </p:par>
                        <p:par>
                          <p:cTn id="62" fill="hold">
                            <p:stCondLst>
                              <p:cond delay="95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p:bldP spid="18" grpId="0"/>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lor-pencils-preview.png"/>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a:xfrm rot="5400000">
            <a:off x="4228368" y="-3356160"/>
            <a:ext cx="590299" cy="9120058"/>
          </a:xfrm>
          <a:prstGeom prst="rect">
            <a:avLst/>
          </a:prstGeom>
        </p:spPr>
      </p:pic>
      <p:sp>
        <p:nvSpPr>
          <p:cNvPr id="9" name="TextBox 8"/>
          <p:cNvSpPr txBox="1"/>
          <p:nvPr/>
        </p:nvSpPr>
        <p:spPr>
          <a:xfrm>
            <a:off x="1510136" y="982983"/>
            <a:ext cx="6408712" cy="400110"/>
          </a:xfrm>
          <a:prstGeom prst="rect">
            <a:avLst/>
          </a:prstGeom>
          <a:noFill/>
        </p:spPr>
        <p:txBody>
          <a:bodyPr wrap="square" rtlCol="0">
            <a:spAutoFit/>
          </a:bodyPr>
          <a:lstStyle/>
          <a:p>
            <a:pPr algn="ctr"/>
            <a:r>
              <a:rPr lang="en-IN" sz="2000" b="1" dirty="0">
                <a:solidFill>
                  <a:schemeClr val="bg1"/>
                </a:solidFill>
              </a:rPr>
              <a:t>Short Term Loans from Financial Institutions</a:t>
            </a:r>
          </a:p>
        </p:txBody>
      </p:sp>
      <p:sp>
        <p:nvSpPr>
          <p:cNvPr id="10" name="Rectangle 9"/>
          <p:cNvSpPr/>
          <p:nvPr/>
        </p:nvSpPr>
        <p:spPr>
          <a:xfrm>
            <a:off x="-36512" y="1484784"/>
            <a:ext cx="4716000" cy="5400600"/>
          </a:xfrm>
          <a:prstGeom prst="rect">
            <a:avLst/>
          </a:prstGeom>
          <a:solidFill>
            <a:schemeClr val="accent4">
              <a:alpha val="6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effectLst>
                  <a:outerShdw blurRad="38100" dist="38100" dir="2700000" algn="tl">
                    <a:srgbClr val="000000">
                      <a:alpha val="43137"/>
                    </a:srgbClr>
                  </a:outerShdw>
                </a:effectLst>
              </a:rPr>
              <a:t>Short term loans can help out when you need cash for a short term emergency, or when there is a need for liquid cash.</a:t>
            </a:r>
          </a:p>
          <a:p>
            <a:endParaRPr lang="en-IN" sz="2000" b="1" dirty="0">
              <a:solidFill>
                <a:schemeClr val="tx1"/>
              </a:solidFill>
              <a:effectLst>
                <a:outerShdw blurRad="38100" dist="38100" dir="2700000" algn="tl">
                  <a:srgbClr val="000000">
                    <a:alpha val="43137"/>
                  </a:srgbClr>
                </a:outerShdw>
              </a:effectLst>
            </a:endParaRPr>
          </a:p>
          <a:p>
            <a:pPr marL="457200" indent="-457200">
              <a:buFont typeface="Arial" pitchFamily="34" charset="0"/>
              <a:buChar char="•"/>
            </a:pPr>
            <a:r>
              <a:rPr lang="en-IN" sz="2000" b="1" dirty="0">
                <a:solidFill>
                  <a:schemeClr val="tx1"/>
                </a:solidFill>
                <a:effectLst>
                  <a:outerShdw blurRad="38100" dist="38100" dir="2700000" algn="tl">
                    <a:srgbClr val="000000">
                      <a:alpha val="43137"/>
                    </a:srgbClr>
                  </a:outerShdw>
                </a:effectLst>
              </a:rPr>
              <a:t>Rate of Interest is an important factor to be considered, as it is higher than for long term loans.</a:t>
            </a:r>
          </a:p>
          <a:p>
            <a:pPr marL="457200" indent="-457200">
              <a:buFont typeface="Arial" pitchFamily="34" charset="0"/>
              <a:buChar char="•"/>
            </a:pPr>
            <a:endParaRPr lang="en-IN" sz="2000" b="1" dirty="0">
              <a:solidFill>
                <a:schemeClr val="tx1"/>
              </a:solidFill>
              <a:effectLst>
                <a:outerShdw blurRad="38100" dist="38100" dir="2700000" algn="tl">
                  <a:srgbClr val="000000">
                    <a:alpha val="43137"/>
                  </a:srgbClr>
                </a:outerShdw>
              </a:effectLst>
            </a:endParaRPr>
          </a:p>
          <a:p>
            <a:pPr marL="457200" indent="-457200">
              <a:buFont typeface="Arial" pitchFamily="34" charset="0"/>
              <a:buChar char="•"/>
            </a:pPr>
            <a:r>
              <a:rPr lang="en-IN" sz="2000" b="1" dirty="0">
                <a:solidFill>
                  <a:schemeClr val="tx1"/>
                </a:solidFill>
                <a:effectLst>
                  <a:outerShdw blurRad="38100" dist="38100" dir="2700000" algn="tl">
                    <a:srgbClr val="000000">
                      <a:alpha val="43137"/>
                    </a:srgbClr>
                  </a:outerShdw>
                </a:effectLst>
              </a:rPr>
              <a:t>Such short term loans are available from many institutions, such as IDBI, ICICI, IFCI, etc.</a:t>
            </a:r>
          </a:p>
          <a:p>
            <a:endParaRPr lang="en-IN" sz="2000" b="1" dirty="0">
              <a:solidFill>
                <a:schemeClr val="tx1"/>
              </a:solidFill>
              <a:effectLst>
                <a:outerShdw blurRad="38100" dist="38100" dir="2700000" algn="tl">
                  <a:srgbClr val="000000">
                    <a:alpha val="43137"/>
                  </a:srgbClr>
                </a:outerShdw>
              </a:effectLst>
            </a:endParaRPr>
          </a:p>
          <a:p>
            <a:pPr marL="457200" indent="-457200">
              <a:buFont typeface="Arial" pitchFamily="34" charset="0"/>
              <a:buChar char="•"/>
            </a:pPr>
            <a:r>
              <a:rPr lang="en-IN" sz="2000" b="1" dirty="0">
                <a:solidFill>
                  <a:schemeClr val="tx1"/>
                </a:solidFill>
                <a:effectLst>
                  <a:outerShdw blurRad="38100" dist="38100" dir="2700000" algn="tl">
                    <a:srgbClr val="000000">
                      <a:alpha val="43137"/>
                    </a:srgbClr>
                  </a:outerShdw>
                </a:effectLst>
              </a:rPr>
              <a:t>Such loans are provided subject to credibility of the company, that is, the ability to repay.</a:t>
            </a:r>
          </a:p>
        </p:txBody>
      </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Short Term Loans from Financial Institutions</a:t>
              </a:r>
            </a:p>
          </p:txBody>
        </p:sp>
      </p:grpSp>
      <p:pic>
        <p:nvPicPr>
          <p:cNvPr id="12" name="Picture 11" descr="student-loans.jpg"/>
          <p:cNvPicPr>
            <a:picLocks noGrp="1" noSelect="1" noRot="1" noMove="1" noResize="1" noEditPoints="1" noAdjustHandles="1" noChangeArrowheads="1" noChangeShapeType="1"/>
          </p:cNvPicPr>
          <p:nvPr>
            <p:custDataLst>
              <p:tags r:id="rId3"/>
            </p:custDataLst>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a:off x="4679488" y="1499019"/>
            <a:ext cx="4464512" cy="5358980"/>
          </a:xfrm>
          <a:prstGeom prst="rect">
            <a:avLst/>
          </a:prstGeom>
        </p:spPr>
      </p:pic>
      <p:sp>
        <p:nvSpPr>
          <p:cNvPr id="11" name="TextBox 10"/>
          <p:cNvSpPr txBox="1">
            <a:spLocks noGrp="1" noSelect="1" noRot="1" noMove="1" noResize="1" noEditPoints="1" noAdjustHandles="1" noChangeArrowheads="1" noChangeShapeType="1" noTextEdit="1"/>
          </p:cNvSpPr>
          <p:nvPr>
            <p:custDataLst>
              <p:tags r:id="rId4"/>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04BEC462-D9E5-447F-D80C-EBF7F5767BA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281311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righ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Right)">
                                      <p:cBhvr>
                                        <p:cTn id="16" dur="500"/>
                                        <p:tgtEl>
                                          <p:spTgt spid="10"/>
                                        </p:tgtEl>
                                      </p:cBhvr>
                                    </p:animEffect>
                                  </p:childTnLst>
                                </p:cTn>
                              </p:par>
                              <p:par>
                                <p:cTn id="17" presetID="1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9715702_xl.jpg"/>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0" y="782967"/>
            <a:ext cx="9144000" cy="6102417"/>
          </a:xfrm>
          <a:prstGeom prst="rect">
            <a:avLst/>
          </a:prstGeom>
        </p:spPr>
      </p:pic>
      <p:sp>
        <p:nvSpPr>
          <p:cNvPr id="7" name="TextBox 6"/>
          <p:cNvSpPr txBox="1"/>
          <p:nvPr/>
        </p:nvSpPr>
        <p:spPr>
          <a:xfrm rot="20706142">
            <a:off x="1808615" y="2708595"/>
            <a:ext cx="5107177" cy="1938992"/>
          </a:xfrm>
          <a:prstGeom prst="rect">
            <a:avLst/>
          </a:prstGeom>
          <a:noFill/>
        </p:spPr>
        <p:txBody>
          <a:bodyPr wrap="square" rtlCol="0">
            <a:spAutoFit/>
          </a:bodyPr>
          <a:lstStyle/>
          <a:p>
            <a:r>
              <a:rPr lang="en-IN" sz="2000" b="1" dirty="0">
                <a:solidFill>
                  <a:schemeClr val="bg1"/>
                </a:solidFill>
              </a:rPr>
              <a:t>You can buy preference shares which would give you the following benefits:  </a:t>
            </a:r>
          </a:p>
          <a:p>
            <a:pPr marL="457200" indent="-457200">
              <a:buFont typeface="Arial" panose="020B0604020202020204" pitchFamily="34" charset="0"/>
              <a:buChar char="•"/>
            </a:pPr>
            <a:r>
              <a:rPr lang="en-IN" sz="2000" b="1" dirty="0">
                <a:solidFill>
                  <a:schemeClr val="bg1"/>
                </a:solidFill>
              </a:rPr>
              <a:t>Tax Advantaged Investment Income</a:t>
            </a:r>
          </a:p>
          <a:p>
            <a:pPr marL="457200" indent="-457200">
              <a:buFont typeface="Arial" panose="020B0604020202020204" pitchFamily="34" charset="0"/>
              <a:buChar char="•"/>
            </a:pPr>
            <a:r>
              <a:rPr lang="en-IN" sz="2000" b="1" dirty="0">
                <a:solidFill>
                  <a:schemeClr val="bg1"/>
                </a:solidFill>
              </a:rPr>
              <a:t>Security of Principal</a:t>
            </a:r>
          </a:p>
          <a:p>
            <a:pPr marL="457200" indent="-457200">
              <a:buFont typeface="Arial" panose="020B0604020202020204" pitchFamily="34" charset="0"/>
              <a:buChar char="•"/>
            </a:pPr>
            <a:r>
              <a:rPr lang="en-IN" sz="2000" b="1" dirty="0">
                <a:solidFill>
                  <a:schemeClr val="bg1"/>
                </a:solidFill>
              </a:rPr>
              <a:t>Priority of Dividends</a:t>
            </a:r>
          </a:p>
          <a:p>
            <a:pPr marL="457200" indent="-457200">
              <a:buFont typeface="Arial" panose="020B0604020202020204" pitchFamily="34" charset="0"/>
              <a:buChar char="•"/>
            </a:pPr>
            <a:r>
              <a:rPr lang="en-IN" sz="2000" b="1" dirty="0">
                <a:solidFill>
                  <a:schemeClr val="bg1"/>
                </a:solidFill>
              </a:rPr>
              <a:t>Exchange Traded Markets</a:t>
            </a:r>
          </a:p>
        </p:txBody>
      </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Objectives</a:t>
              </a:r>
              <a:endParaRPr lang="en-IN" sz="3200" dirty="0"/>
            </a:p>
          </p:txBody>
        </p:sp>
      </p:grpSp>
      <p:grpSp>
        <p:nvGrpSpPr>
          <p:cNvPr id="8" name="Group 7"/>
          <p:cNvGrpSpPr/>
          <p:nvPr/>
        </p:nvGrpSpPr>
        <p:grpSpPr>
          <a:xfrm>
            <a:off x="31867" y="0"/>
            <a:ext cx="9144000" cy="936103"/>
            <a:chOff x="0" y="-27383"/>
            <a:chExt cx="9144000" cy="936103"/>
          </a:xfrm>
        </p:grpSpPr>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10" name="Rectangle 9"/>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Tip</a:t>
              </a:r>
              <a:endParaRPr lang="en-IN" sz="3200" dirty="0"/>
            </a:p>
          </p:txBody>
        </p:sp>
      </p:grpSp>
      <p:sp>
        <p:nvSpPr>
          <p:cNvPr id="12" name="TextBox 11"/>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13" name="Picture 12">
            <a:extLst>
              <a:ext uri="{FF2B5EF4-FFF2-40B4-BE49-F238E27FC236}">
                <a16:creationId xmlns:a16="http://schemas.microsoft.com/office/drawing/2014/main" id="{1D24D258-58DB-07E9-D161-4A1EF8C9E6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338320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Functions of Financial Management</a:t>
              </a:r>
              <a:endParaRPr lang="en-IN" sz="3200" dirty="0"/>
            </a:p>
          </p:txBody>
        </p:sp>
      </p:grpSp>
      <p:sp>
        <p:nvSpPr>
          <p:cNvPr id="6" name="TextBox 5"/>
          <p:cNvSpPr txBox="1"/>
          <p:nvPr/>
        </p:nvSpPr>
        <p:spPr>
          <a:xfrm>
            <a:off x="683568" y="1052736"/>
            <a:ext cx="8280920" cy="400110"/>
          </a:xfrm>
          <a:prstGeom prst="rect">
            <a:avLst/>
          </a:prstGeom>
          <a:noFill/>
        </p:spPr>
        <p:txBody>
          <a:bodyPr wrap="square" rtlCol="0">
            <a:spAutoFit/>
          </a:bodyPr>
          <a:lstStyle/>
          <a:p>
            <a:r>
              <a:rPr lang="en-IN" sz="2000" dirty="0"/>
              <a:t>The following are the key functions of financial management:</a:t>
            </a:r>
          </a:p>
        </p:txBody>
      </p:sp>
      <p:pic>
        <p:nvPicPr>
          <p:cNvPr id="8" name="Picture 7" descr="battery_009.png"/>
          <p:cNvPicPr>
            <a:picLocks noGrp="1" noSelect="1" noRot="1" noMove="1" noResize="1" noEditPoints="1" noAdjustHandles="1" noChangeArrowheads="1" noChangeShapeType="1"/>
          </p:cNvPicPr>
          <p:nvPr>
            <p:custDataLst>
              <p:tags r:id="rId2"/>
            </p:custDataLst>
          </p:nvPr>
        </p:nvPicPr>
        <p:blipFill>
          <a:blip r:embed="rId12" cstate="email">
            <a:extLst>
              <a:ext uri="{28A0092B-C50C-407E-A947-70E740481C1C}">
                <a14:useLocalDpi xmlns:a14="http://schemas.microsoft.com/office/drawing/2010/main"/>
              </a:ext>
            </a:extLst>
          </a:blip>
          <a:stretch>
            <a:fillRect/>
          </a:stretch>
        </p:blipFill>
        <p:spPr>
          <a:xfrm>
            <a:off x="-144016" y="2181782"/>
            <a:ext cx="1666381" cy="3551473"/>
          </a:xfrm>
          <a:prstGeom prst="rect">
            <a:avLst/>
          </a:prstGeom>
        </p:spPr>
      </p:pic>
      <p:sp>
        <p:nvSpPr>
          <p:cNvPr id="9" name="TextBox 8"/>
          <p:cNvSpPr txBox="1"/>
          <p:nvPr/>
        </p:nvSpPr>
        <p:spPr>
          <a:xfrm rot="16200000">
            <a:off x="-378376" y="3595202"/>
            <a:ext cx="2160000" cy="1107996"/>
          </a:xfrm>
          <a:prstGeom prst="rect">
            <a:avLst/>
          </a:prstGeom>
          <a:solidFill>
            <a:srgbClr val="FFFFFF">
              <a:alpha val="50196"/>
            </a:srgbClr>
          </a:solidFill>
        </p:spPr>
        <p:txBody>
          <a:bodyPr wrap="square" rtlCol="0">
            <a:spAutoFit/>
          </a:bodyPr>
          <a:lstStyle/>
          <a:p>
            <a:pPr algn="ctr"/>
            <a:r>
              <a:rPr lang="en-IN" sz="2200" b="1" dirty="0"/>
              <a:t>Estimation of Capital Requirements</a:t>
            </a:r>
          </a:p>
        </p:txBody>
      </p:sp>
      <p:pic>
        <p:nvPicPr>
          <p:cNvPr id="11" name="Picture 10" descr="battery_001.png"/>
          <p:cNvPicPr>
            <a:picLocks noGrp="1" noSelect="1" noRot="1" noMove="1" noResize="1" noEditPoints="1" noAdjustHandles="1" noChangeArrowheads="1" noChangeShapeType="1"/>
          </p:cNvPicPr>
          <p:nvPr>
            <p:custDataLst>
              <p:tags r:id="rId3"/>
            </p:custDataLst>
          </p:nvPr>
        </p:nvPicPr>
        <p:blipFill>
          <a:blip r:embed="rId13" cstate="email">
            <a:extLst>
              <a:ext uri="{28A0092B-C50C-407E-A947-70E740481C1C}">
                <a14:useLocalDpi xmlns:a14="http://schemas.microsoft.com/office/drawing/2010/main"/>
              </a:ext>
            </a:extLst>
          </a:blip>
          <a:stretch>
            <a:fillRect/>
          </a:stretch>
        </p:blipFill>
        <p:spPr>
          <a:xfrm>
            <a:off x="1152058" y="2181782"/>
            <a:ext cx="1666381" cy="3551473"/>
          </a:xfrm>
          <a:prstGeom prst="rect">
            <a:avLst/>
          </a:prstGeom>
        </p:spPr>
      </p:pic>
      <p:sp>
        <p:nvSpPr>
          <p:cNvPr id="12" name="TextBox 11"/>
          <p:cNvSpPr txBox="1"/>
          <p:nvPr/>
        </p:nvSpPr>
        <p:spPr>
          <a:xfrm rot="16200000">
            <a:off x="917767" y="3558961"/>
            <a:ext cx="2160000" cy="1107996"/>
          </a:xfrm>
          <a:prstGeom prst="rect">
            <a:avLst/>
          </a:prstGeom>
          <a:solidFill>
            <a:srgbClr val="FFFFFF">
              <a:alpha val="50196"/>
            </a:srgbClr>
          </a:solidFill>
        </p:spPr>
        <p:txBody>
          <a:bodyPr wrap="square" rtlCol="0">
            <a:spAutoFit/>
          </a:bodyPr>
          <a:lstStyle/>
          <a:p>
            <a:pPr algn="ctr"/>
            <a:r>
              <a:rPr lang="en-IN" sz="2200" b="1" dirty="0"/>
              <a:t>Determination of Capital Composition</a:t>
            </a:r>
          </a:p>
        </p:txBody>
      </p:sp>
      <p:pic>
        <p:nvPicPr>
          <p:cNvPr id="14" name="Picture 13" descr="battery_002.png"/>
          <p:cNvPicPr>
            <a:picLocks noGrp="1" noSelect="1" noRot="1" noMove="1" noResize="1" noEditPoints="1" noAdjustHandles="1" noChangeArrowheads="1" noChangeShapeType="1"/>
          </p:cNvPicPr>
          <p:nvPr>
            <p:custDataLst>
              <p:tags r:id="rId4"/>
            </p:custDataLst>
          </p:nvPr>
        </p:nvPicPr>
        <p:blipFill>
          <a:blip r:embed="rId14" cstate="email">
            <a:extLst>
              <a:ext uri="{28A0092B-C50C-407E-A947-70E740481C1C}">
                <a14:useLocalDpi xmlns:a14="http://schemas.microsoft.com/office/drawing/2010/main"/>
              </a:ext>
            </a:extLst>
          </a:blip>
          <a:stretch>
            <a:fillRect/>
          </a:stretch>
        </p:blipFill>
        <p:spPr>
          <a:xfrm>
            <a:off x="2448132" y="2181782"/>
            <a:ext cx="1666381" cy="3551473"/>
          </a:xfrm>
          <a:prstGeom prst="rect">
            <a:avLst/>
          </a:prstGeom>
        </p:spPr>
      </p:pic>
      <p:sp>
        <p:nvSpPr>
          <p:cNvPr id="15" name="TextBox 14"/>
          <p:cNvSpPr txBox="1"/>
          <p:nvPr/>
        </p:nvSpPr>
        <p:spPr>
          <a:xfrm rot="16200000">
            <a:off x="2213913" y="3764478"/>
            <a:ext cx="2160000" cy="769441"/>
          </a:xfrm>
          <a:prstGeom prst="rect">
            <a:avLst/>
          </a:prstGeom>
          <a:solidFill>
            <a:srgbClr val="FFFFFF">
              <a:alpha val="50196"/>
            </a:srgbClr>
          </a:solidFill>
        </p:spPr>
        <p:txBody>
          <a:bodyPr wrap="square" rtlCol="0">
            <a:spAutoFit/>
          </a:bodyPr>
          <a:lstStyle/>
          <a:p>
            <a:pPr algn="ctr"/>
            <a:r>
              <a:rPr lang="en-IN" sz="2200" b="1" dirty="0"/>
              <a:t>Choice of Sources of Funds</a:t>
            </a:r>
          </a:p>
        </p:txBody>
      </p:sp>
      <p:pic>
        <p:nvPicPr>
          <p:cNvPr id="17" name="Picture 16" descr="battery_003.png"/>
          <p:cNvPicPr>
            <a:picLocks noGrp="1" noSelect="1" noRot="1" noMove="1" noResize="1" noEditPoints="1" noAdjustHandles="1" noChangeArrowheads="1" noChangeShapeType="1"/>
          </p:cNvPicPr>
          <p:nvPr>
            <p:custDataLst>
              <p:tags r:id="rId5"/>
            </p:custDataLst>
          </p:nvPr>
        </p:nvPicPr>
        <p:blipFill>
          <a:blip r:embed="rId15" cstate="email">
            <a:extLst>
              <a:ext uri="{28A0092B-C50C-407E-A947-70E740481C1C}">
                <a14:useLocalDpi xmlns:a14="http://schemas.microsoft.com/office/drawing/2010/main"/>
              </a:ext>
            </a:extLst>
          </a:blip>
          <a:stretch>
            <a:fillRect/>
          </a:stretch>
        </p:blipFill>
        <p:spPr>
          <a:xfrm>
            <a:off x="3721249" y="2181782"/>
            <a:ext cx="1666381" cy="3551473"/>
          </a:xfrm>
          <a:prstGeom prst="rect">
            <a:avLst/>
          </a:prstGeom>
        </p:spPr>
      </p:pic>
      <p:sp>
        <p:nvSpPr>
          <p:cNvPr id="18" name="TextBox 17"/>
          <p:cNvSpPr txBox="1"/>
          <p:nvPr/>
        </p:nvSpPr>
        <p:spPr>
          <a:xfrm rot="16200000">
            <a:off x="3510056" y="3728239"/>
            <a:ext cx="2160000" cy="769441"/>
          </a:xfrm>
          <a:prstGeom prst="rect">
            <a:avLst/>
          </a:prstGeom>
          <a:solidFill>
            <a:srgbClr val="FFFFFF">
              <a:alpha val="50196"/>
            </a:srgbClr>
          </a:solidFill>
        </p:spPr>
        <p:txBody>
          <a:bodyPr wrap="square" rtlCol="0">
            <a:spAutoFit/>
          </a:bodyPr>
          <a:lstStyle/>
          <a:p>
            <a:pPr algn="ctr"/>
            <a:r>
              <a:rPr lang="en-IN" sz="2200" b="1" dirty="0"/>
              <a:t>Investment of Funds</a:t>
            </a:r>
          </a:p>
        </p:txBody>
      </p:sp>
      <p:pic>
        <p:nvPicPr>
          <p:cNvPr id="20" name="Picture 19" descr="battery_005.png"/>
          <p:cNvPicPr>
            <a:picLocks noGrp="1" noSelect="1" noRot="1" noMove="1" noResize="1" noEditPoints="1" noAdjustHandles="1" noChangeArrowheads="1" noChangeShapeType="1"/>
          </p:cNvPicPr>
          <p:nvPr>
            <p:custDataLst>
              <p:tags r:id="rId6"/>
            </p:custDataLst>
          </p:nvPr>
        </p:nvPicPr>
        <p:blipFill>
          <a:blip r:embed="rId16" cstate="email">
            <a:extLst>
              <a:ext uri="{28A0092B-C50C-407E-A947-70E740481C1C}">
                <a14:useLocalDpi xmlns:a14="http://schemas.microsoft.com/office/drawing/2010/main"/>
              </a:ext>
            </a:extLst>
          </a:blip>
          <a:stretch>
            <a:fillRect/>
          </a:stretch>
        </p:blipFill>
        <p:spPr>
          <a:xfrm>
            <a:off x="5017323" y="2181782"/>
            <a:ext cx="1666381" cy="3551473"/>
          </a:xfrm>
          <a:prstGeom prst="rect">
            <a:avLst/>
          </a:prstGeom>
        </p:spPr>
      </p:pic>
      <p:sp>
        <p:nvSpPr>
          <p:cNvPr id="21" name="TextBox 20"/>
          <p:cNvSpPr txBox="1"/>
          <p:nvPr/>
        </p:nvSpPr>
        <p:spPr>
          <a:xfrm rot="16200000">
            <a:off x="4770088" y="3764479"/>
            <a:ext cx="2160000" cy="769441"/>
          </a:xfrm>
          <a:prstGeom prst="rect">
            <a:avLst/>
          </a:prstGeom>
          <a:solidFill>
            <a:srgbClr val="FFFFFF">
              <a:alpha val="50196"/>
            </a:srgbClr>
          </a:solidFill>
        </p:spPr>
        <p:txBody>
          <a:bodyPr wrap="square" rtlCol="0">
            <a:spAutoFit/>
          </a:bodyPr>
          <a:lstStyle/>
          <a:p>
            <a:pPr algn="ctr"/>
            <a:r>
              <a:rPr lang="en-IN" sz="2200" b="1" dirty="0"/>
              <a:t>Disposal of Surplus</a:t>
            </a:r>
          </a:p>
        </p:txBody>
      </p:sp>
      <p:pic>
        <p:nvPicPr>
          <p:cNvPr id="23" name="Picture 22" descr="battery_006.png"/>
          <p:cNvPicPr>
            <a:picLocks noGrp="1" noSelect="1" noRot="1" noMove="1" noResize="1" noEditPoints="1" noAdjustHandles="1" noChangeArrowheads="1" noChangeShapeType="1"/>
          </p:cNvPicPr>
          <p:nvPr>
            <p:custDataLst>
              <p:tags r:id="rId7"/>
            </p:custDataLst>
          </p:nvPr>
        </p:nvPicPr>
        <p:blipFill>
          <a:blip r:embed="rId17" cstate="email">
            <a:extLst>
              <a:ext uri="{28A0092B-C50C-407E-A947-70E740481C1C}">
                <a14:useLocalDpi xmlns:a14="http://schemas.microsoft.com/office/drawing/2010/main"/>
              </a:ext>
            </a:extLst>
          </a:blip>
          <a:stretch>
            <a:fillRect/>
          </a:stretch>
        </p:blipFill>
        <p:spPr>
          <a:xfrm>
            <a:off x="6267109" y="2160554"/>
            <a:ext cx="1710514" cy="3572702"/>
          </a:xfrm>
          <a:prstGeom prst="rect">
            <a:avLst/>
          </a:prstGeom>
        </p:spPr>
      </p:pic>
      <p:sp>
        <p:nvSpPr>
          <p:cNvPr id="24" name="TextBox 23"/>
          <p:cNvSpPr txBox="1"/>
          <p:nvPr/>
        </p:nvSpPr>
        <p:spPr>
          <a:xfrm rot="16200000">
            <a:off x="6066231" y="3728239"/>
            <a:ext cx="2160000" cy="769441"/>
          </a:xfrm>
          <a:prstGeom prst="rect">
            <a:avLst/>
          </a:prstGeom>
          <a:solidFill>
            <a:srgbClr val="FFFFFF">
              <a:alpha val="50196"/>
            </a:srgbClr>
          </a:solidFill>
        </p:spPr>
        <p:txBody>
          <a:bodyPr wrap="square" rtlCol="0">
            <a:spAutoFit/>
          </a:bodyPr>
          <a:lstStyle/>
          <a:p>
            <a:pPr algn="ctr"/>
            <a:r>
              <a:rPr lang="en-IN" sz="2200" b="1" dirty="0"/>
              <a:t>Management of Cash</a:t>
            </a:r>
          </a:p>
        </p:txBody>
      </p:sp>
      <p:pic>
        <p:nvPicPr>
          <p:cNvPr id="26" name="Picture 25" descr="battery_010.png"/>
          <p:cNvPicPr>
            <a:picLocks noGrp="1" noSelect="1" noRot="1" noMove="1" noResize="1" noEditPoints="1" noAdjustHandles="1" noChangeArrowheads="1" noChangeShapeType="1"/>
          </p:cNvPicPr>
          <p:nvPr>
            <p:custDataLst>
              <p:tags r:id="rId8"/>
            </p:custDataLst>
          </p:nvPr>
        </p:nvPicPr>
        <p:blipFill>
          <a:blip r:embed="rId18" cstate="email">
            <a:extLst>
              <a:ext uri="{28A0092B-C50C-407E-A947-70E740481C1C}">
                <a14:useLocalDpi xmlns:a14="http://schemas.microsoft.com/office/drawing/2010/main"/>
              </a:ext>
            </a:extLst>
          </a:blip>
          <a:stretch>
            <a:fillRect/>
          </a:stretch>
        </p:blipFill>
        <p:spPr>
          <a:xfrm>
            <a:off x="7563183" y="2132856"/>
            <a:ext cx="1689337" cy="3600399"/>
          </a:xfrm>
          <a:prstGeom prst="rect">
            <a:avLst/>
          </a:prstGeom>
        </p:spPr>
      </p:pic>
      <p:sp>
        <p:nvSpPr>
          <p:cNvPr id="27" name="TextBox 26"/>
          <p:cNvSpPr txBox="1"/>
          <p:nvPr/>
        </p:nvSpPr>
        <p:spPr>
          <a:xfrm rot="16200000">
            <a:off x="7326481" y="3764479"/>
            <a:ext cx="2160000" cy="769441"/>
          </a:xfrm>
          <a:prstGeom prst="rect">
            <a:avLst/>
          </a:prstGeom>
          <a:solidFill>
            <a:srgbClr val="FFFFFF">
              <a:alpha val="50196"/>
            </a:srgbClr>
          </a:solidFill>
        </p:spPr>
        <p:txBody>
          <a:bodyPr wrap="square" rtlCol="0">
            <a:spAutoFit/>
          </a:bodyPr>
          <a:lstStyle/>
          <a:p>
            <a:pPr algn="ctr"/>
            <a:r>
              <a:rPr lang="en-IN" sz="2200" b="1" dirty="0"/>
              <a:t>Financial Controls</a:t>
            </a:r>
          </a:p>
        </p:txBody>
      </p:sp>
      <p:sp>
        <p:nvSpPr>
          <p:cNvPr id="28" name="TextBox 27"/>
          <p:cNvSpPr txBox="1"/>
          <p:nvPr/>
        </p:nvSpPr>
        <p:spPr>
          <a:xfrm>
            <a:off x="756000" y="6269250"/>
            <a:ext cx="8388000" cy="400110"/>
          </a:xfrm>
          <a:prstGeom prst="rect">
            <a:avLst/>
          </a:prstGeom>
          <a:noFill/>
        </p:spPr>
        <p:txBody>
          <a:bodyPr wrap="square" rtlCol="0">
            <a:spAutoFit/>
          </a:bodyPr>
          <a:lstStyle/>
          <a:p>
            <a:r>
              <a:rPr lang="en-IN" sz="2000" dirty="0"/>
              <a:t>Let’s look at each in detail.</a:t>
            </a:r>
          </a:p>
        </p:txBody>
      </p:sp>
      <p:sp>
        <p:nvSpPr>
          <p:cNvPr id="29" name="TextBox 28"/>
          <p:cNvSpPr txBox="1">
            <a:spLocks noGrp="1" noSelect="1" noRot="1" noMove="1" noResize="1" noEditPoints="1" noAdjustHandles="1" noChangeArrowheads="1" noChangeShapeType="1" noTextEdit="1"/>
          </p:cNvSpPr>
          <p:nvPr>
            <p:custDataLst>
              <p:tags r:id="rId9"/>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7" name="Picture 6">
            <a:extLst>
              <a:ext uri="{FF2B5EF4-FFF2-40B4-BE49-F238E27FC236}">
                <a16:creationId xmlns:a16="http://schemas.microsoft.com/office/drawing/2014/main" id="{1610A4FA-5ADE-987C-035B-C0247F5D0DA0}"/>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122290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3000"/>
                            </p:stCondLst>
                            <p:childTnLst>
                              <p:par>
                                <p:cTn id="16" presetID="10" presetClass="entr" presetSubtype="0" fill="hold" nodeType="after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4500"/>
                            </p:stCondLst>
                            <p:childTnLst>
                              <p:par>
                                <p:cTn id="23" presetID="10" presetClass="entr" presetSubtype="0" fill="hold" nodeType="after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6000"/>
                            </p:stCondLst>
                            <p:childTnLst>
                              <p:par>
                                <p:cTn id="30" presetID="10" presetClass="entr" presetSubtype="0" fill="hold" nodeType="afterEffect">
                                  <p:stCondLst>
                                    <p:cond delay="10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7500"/>
                            </p:stCondLst>
                            <p:childTnLst>
                              <p:par>
                                <p:cTn id="37" presetID="10" presetClass="entr" presetSubtype="0" fill="hold" nodeType="afterEffect">
                                  <p:stCondLst>
                                    <p:cond delay="10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9000"/>
                            </p:stCondLst>
                            <p:childTnLst>
                              <p:par>
                                <p:cTn id="44" presetID="10" presetClass="entr" presetSubtype="0" fill="hold" nodeType="afterEffect">
                                  <p:stCondLst>
                                    <p:cond delay="10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10500"/>
                            </p:stCondLst>
                            <p:childTnLst>
                              <p:par>
                                <p:cTn id="51" presetID="10" presetClass="entr" presetSubtype="0" fill="hold" nodeType="afterEffect">
                                  <p:stCondLst>
                                    <p:cond delay="10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par>
                          <p:cTn id="57" fill="hold">
                            <p:stCondLst>
                              <p:cond delay="12000"/>
                            </p:stCondLst>
                            <p:childTnLst>
                              <p:par>
                                <p:cTn id="58" presetID="10"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2" grpId="0" animBg="1"/>
      <p:bldP spid="15" grpId="0" animBg="1"/>
      <p:bldP spid="18" grpId="0" animBg="1"/>
      <p:bldP spid="21" grpId="0" animBg="1"/>
      <p:bldP spid="24" grpId="0" animBg="1"/>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23045446_xl.jpg"/>
          <p:cNvPicPr>
            <a:picLocks noGrp="1" noSelect="1" noRot="1" noMove="1" noResize="1" noEditPoints="1" noAdjustHandles="1" noChangeArrowheads="1" noChangeShapeType="1"/>
          </p:cNvPicPr>
          <p:nvPr>
            <p:custDataLst>
              <p:tags r:id="rId2"/>
            </p:custDataLst>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779912" y="742216"/>
            <a:ext cx="5364088" cy="6115784"/>
          </a:xfrm>
          <a:prstGeom prst="rect">
            <a:avLst/>
          </a:prstGeom>
        </p:spPr>
      </p:pic>
      <p:pic>
        <p:nvPicPr>
          <p:cNvPr id="26" name="Picture 25" descr="23045446_xl.jpg"/>
          <p:cNvPicPr>
            <a:picLocks noGrp="1" noSelect="1" noRot="1" noMove="1" noResize="1" noEditPoints="1" noAdjustHandles="1" noChangeArrowheads="1" noChangeShapeType="1"/>
          </p:cNvPicPr>
          <p:nvPr>
            <p:custDataLst>
              <p:tags r:id="rId3"/>
            </p:custDataLst>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5496" y="769600"/>
            <a:ext cx="4176464" cy="6115784"/>
          </a:xfrm>
          <a:prstGeom prst="rect">
            <a:avLst/>
          </a:prstGeom>
        </p:spPr>
      </p:pic>
      <p:sp>
        <p:nvSpPr>
          <p:cNvPr id="27" name="TextBox 26"/>
          <p:cNvSpPr txBox="1"/>
          <p:nvPr/>
        </p:nvSpPr>
        <p:spPr>
          <a:xfrm>
            <a:off x="2339752" y="908720"/>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Financial Management</a:t>
            </a:r>
          </a:p>
        </p:txBody>
      </p:sp>
      <p:sp>
        <p:nvSpPr>
          <p:cNvPr id="28" name="TextBox 27"/>
          <p:cNvSpPr txBox="1"/>
          <p:nvPr/>
        </p:nvSpPr>
        <p:spPr>
          <a:xfrm>
            <a:off x="2339752" y="1304269"/>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List the Objectives of Financial Management</a:t>
            </a:r>
          </a:p>
        </p:txBody>
      </p:sp>
      <p:sp>
        <p:nvSpPr>
          <p:cNvPr id="29" name="TextBox 28"/>
          <p:cNvSpPr txBox="1"/>
          <p:nvPr/>
        </p:nvSpPr>
        <p:spPr>
          <a:xfrm>
            <a:off x="2339752" y="1699819"/>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Various Elements of Financial Management </a:t>
            </a:r>
          </a:p>
        </p:txBody>
      </p:sp>
      <p:sp>
        <p:nvSpPr>
          <p:cNvPr id="30" name="TextBox 29"/>
          <p:cNvSpPr txBox="1"/>
          <p:nvPr/>
        </p:nvSpPr>
        <p:spPr>
          <a:xfrm>
            <a:off x="2339752" y="2095368"/>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Capital Structure</a:t>
            </a:r>
          </a:p>
        </p:txBody>
      </p:sp>
      <p:sp>
        <p:nvSpPr>
          <p:cNvPr id="31" name="TextBox 30"/>
          <p:cNvSpPr txBox="1"/>
          <p:nvPr/>
        </p:nvSpPr>
        <p:spPr>
          <a:xfrm>
            <a:off x="2339752" y="2490917"/>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Capitalization</a:t>
            </a:r>
          </a:p>
        </p:txBody>
      </p:sp>
      <p:sp>
        <p:nvSpPr>
          <p:cNvPr id="32" name="TextBox 31"/>
          <p:cNvSpPr txBox="1"/>
          <p:nvPr/>
        </p:nvSpPr>
        <p:spPr>
          <a:xfrm>
            <a:off x="2339752" y="2886467"/>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Important Long-term Sources of Finance</a:t>
            </a:r>
          </a:p>
        </p:txBody>
      </p:sp>
      <p:sp>
        <p:nvSpPr>
          <p:cNvPr id="33" name="TextBox 32"/>
          <p:cNvSpPr txBox="1"/>
          <p:nvPr/>
        </p:nvSpPr>
        <p:spPr>
          <a:xfrm>
            <a:off x="2339752" y="3282016"/>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Important Short-term Sources of Finance</a:t>
            </a:r>
          </a:p>
        </p:txBody>
      </p:sp>
      <p:sp>
        <p:nvSpPr>
          <p:cNvPr id="34" name="TextBox 33"/>
          <p:cNvSpPr txBox="1"/>
          <p:nvPr/>
        </p:nvSpPr>
        <p:spPr>
          <a:xfrm>
            <a:off x="2339752" y="3677565"/>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List the Objectives of Financial Planning </a:t>
            </a:r>
          </a:p>
        </p:txBody>
      </p:sp>
      <p:sp>
        <p:nvSpPr>
          <p:cNvPr id="35" name="TextBox 34"/>
          <p:cNvSpPr txBox="1"/>
          <p:nvPr/>
        </p:nvSpPr>
        <p:spPr>
          <a:xfrm>
            <a:off x="2339752" y="4073115"/>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are Financial Statements</a:t>
            </a:r>
          </a:p>
        </p:txBody>
      </p:sp>
      <p:sp>
        <p:nvSpPr>
          <p:cNvPr id="36" name="TextBox 35"/>
          <p:cNvSpPr txBox="1"/>
          <p:nvPr/>
        </p:nvSpPr>
        <p:spPr>
          <a:xfrm>
            <a:off x="2339752" y="4468664"/>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Various Important Financial Statements</a:t>
            </a:r>
          </a:p>
        </p:txBody>
      </p:sp>
      <p:sp>
        <p:nvSpPr>
          <p:cNvPr id="37" name="TextBox 36"/>
          <p:cNvSpPr txBox="1"/>
          <p:nvPr/>
        </p:nvSpPr>
        <p:spPr>
          <a:xfrm>
            <a:off x="2339752" y="4864213"/>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List the Categories of Financial Ratios</a:t>
            </a:r>
          </a:p>
        </p:txBody>
      </p:sp>
      <p:sp>
        <p:nvSpPr>
          <p:cNvPr id="38" name="TextBox 37"/>
          <p:cNvSpPr txBox="1"/>
          <p:nvPr/>
        </p:nvSpPr>
        <p:spPr>
          <a:xfrm>
            <a:off x="2339752" y="5259763"/>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Various Types of Leverages</a:t>
            </a:r>
          </a:p>
        </p:txBody>
      </p:sp>
      <p:sp>
        <p:nvSpPr>
          <p:cNvPr id="39" name="TextBox 38"/>
          <p:cNvSpPr txBox="1"/>
          <p:nvPr/>
        </p:nvSpPr>
        <p:spPr>
          <a:xfrm>
            <a:off x="2339752" y="5655312"/>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Role of a Financial Manager</a:t>
            </a:r>
          </a:p>
        </p:txBody>
      </p:sp>
      <p:sp>
        <p:nvSpPr>
          <p:cNvPr id="40" name="TextBox 39"/>
          <p:cNvSpPr txBox="1"/>
          <p:nvPr/>
        </p:nvSpPr>
        <p:spPr>
          <a:xfrm>
            <a:off x="2339752" y="6050861"/>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Role of Reporting in Financial Management</a:t>
            </a:r>
          </a:p>
        </p:txBody>
      </p:sp>
      <p:sp>
        <p:nvSpPr>
          <p:cNvPr id="41" name="TextBox 40"/>
          <p:cNvSpPr txBox="1"/>
          <p:nvPr/>
        </p:nvSpPr>
        <p:spPr>
          <a:xfrm>
            <a:off x="2339752" y="6446411"/>
            <a:ext cx="6840000"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Use of Chart of Accounts in Financial Management</a:t>
            </a:r>
          </a:p>
        </p:txBody>
      </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Course Objectives</a:t>
              </a:r>
              <a:endParaRPr lang="en-IN" sz="3200" dirty="0"/>
            </a:p>
          </p:txBody>
        </p:sp>
      </p:grpSp>
      <p:pic>
        <p:nvPicPr>
          <p:cNvPr id="6" name="Picture 5">
            <a:extLst>
              <a:ext uri="{FF2B5EF4-FFF2-40B4-BE49-F238E27FC236}">
                <a16:creationId xmlns:a16="http://schemas.microsoft.com/office/drawing/2014/main" id="{593A2855-4EAC-5A9F-035E-DD9D5F9423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230237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Definition of Financial Planning</a:t>
              </a:r>
              <a:endParaRPr lang="en-IN" sz="3200" dirty="0"/>
            </a:p>
          </p:txBody>
        </p:sp>
      </p:grpSp>
      <p:pic>
        <p:nvPicPr>
          <p:cNvPr id="6" name="Picture 5" descr="12750897_xl.jpg"/>
          <p:cNvPicPr>
            <a:picLocks noGrp="1" noSelect="1" noRot="1" noMove="1" noResize="1" noEditPoints="1" noAdjustHandles="1" noChangeArrowheads="1" noChangeShapeType="1"/>
          </p:cNvPicPr>
          <p:nvPr>
            <p:custDataLst>
              <p:tags r:id="rId2"/>
            </p:custDataLst>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rot="16200000">
            <a:off x="972981" y="-892858"/>
            <a:ext cx="6696744" cy="9435803"/>
          </a:xfrm>
          <a:prstGeom prst="rect">
            <a:avLst/>
          </a:prstGeom>
        </p:spPr>
      </p:pic>
      <p:pic>
        <p:nvPicPr>
          <p:cNvPr id="7" name="Picture 6" descr="21151294_l.jpg"/>
          <p:cNvPicPr>
            <a:picLocks noGrp="1" noSelect="1" noRot="1" noMove="1" noResize="1" noEditPoints="1" noAdjustHandles="1" noChangeArrowheads="1" noChangeShapeType="1"/>
          </p:cNvPicPr>
          <p:nvPr>
            <p:custDataLst>
              <p:tags r:id="rId3"/>
            </p:custDataLst>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827584" y="1700808"/>
            <a:ext cx="7488000" cy="4464496"/>
          </a:xfrm>
          <a:prstGeom prst="rect">
            <a:avLst/>
          </a:prstGeom>
        </p:spPr>
      </p:pic>
      <p:grpSp>
        <p:nvGrpSpPr>
          <p:cNvPr id="8" name="Group 21"/>
          <p:cNvGrpSpPr/>
          <p:nvPr/>
        </p:nvGrpSpPr>
        <p:grpSpPr>
          <a:xfrm>
            <a:off x="4355976" y="1700808"/>
            <a:ext cx="3995936" cy="4464496"/>
            <a:chOff x="0" y="908720"/>
            <a:chExt cx="3491880" cy="5976000"/>
          </a:xfrm>
        </p:grpSpPr>
        <p:sp>
          <p:nvSpPr>
            <p:cNvPr id="9" name="Rectangle 8"/>
            <p:cNvSpPr/>
            <p:nvPr/>
          </p:nvSpPr>
          <p:spPr>
            <a:xfrm>
              <a:off x="0" y="908720"/>
              <a:ext cx="3491880" cy="5976000"/>
            </a:xfrm>
            <a:prstGeom prst="rect">
              <a:avLst/>
            </a:prstGeom>
            <a:blipFill dpi="0" rotWithShape="1">
              <a:blip r:embed="rId10" cstate="email">
                <a:alphaModFix amt="65000"/>
                <a:lum bright="40000"/>
                <a:extLst>
                  <a:ext uri="{28A0092B-C50C-407E-A947-70E740481C1C}">
                    <a14:useLocalDpi xmlns:a14="http://schemas.microsoft.com/office/drawing/2010/main"/>
                  </a:ext>
                </a:extLst>
              </a:blip>
              <a:srcRect/>
              <a:stretch>
                <a:fillRect/>
              </a:stretch>
            </a:blip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179512" y="1627059"/>
              <a:ext cx="3096344" cy="4655348"/>
            </a:xfrm>
            <a:prstGeom prst="rect">
              <a:avLst/>
            </a:prstGeom>
            <a:noFill/>
          </p:spPr>
          <p:txBody>
            <a:bodyPr wrap="square" rtlCol="0">
              <a:spAutoFit/>
            </a:bodyPr>
            <a:lstStyle/>
            <a:p>
              <a:r>
                <a:rPr lang="en-IN" sz="2200" b="1" dirty="0">
                  <a:effectLst>
                    <a:glow rad="228600">
                      <a:schemeClr val="bg1">
                        <a:alpha val="40000"/>
                      </a:schemeClr>
                    </a:glow>
                  </a:effectLst>
                </a:rPr>
                <a:t>Financial Planning is the process of estimating the capital required and determining its competition. </a:t>
              </a:r>
            </a:p>
            <a:p>
              <a:endParaRPr lang="en-IN" sz="2200" b="1" dirty="0">
                <a:effectLst>
                  <a:glow rad="228600">
                    <a:schemeClr val="bg1">
                      <a:alpha val="40000"/>
                    </a:schemeClr>
                  </a:glow>
                </a:effectLst>
              </a:endParaRPr>
            </a:p>
            <a:p>
              <a:r>
                <a:rPr lang="en-IN" sz="2200" b="1" dirty="0">
                  <a:effectLst>
                    <a:glow rad="228600">
                      <a:schemeClr val="bg1">
                        <a:alpha val="40000"/>
                      </a:schemeClr>
                    </a:glow>
                  </a:effectLst>
                </a:rPr>
                <a:t>It is the process of framing financial policies in relation to procurement, investment and administration of funds of an enterprise.</a:t>
              </a:r>
            </a:p>
          </p:txBody>
        </p:sp>
      </p:grpSp>
      <p:sp>
        <p:nvSpPr>
          <p:cNvPr id="11" name="TextBox 10"/>
          <p:cNvSpPr txBox="1">
            <a:spLocks noGrp="1" noSelect="1" noRot="1" noMove="1" noResize="1" noEditPoints="1" noAdjustHandles="1" noChangeArrowheads="1" noChangeShapeType="1" noTextEdit="1"/>
          </p:cNvSpPr>
          <p:nvPr>
            <p:custDataLst>
              <p:tags r:id="rId4"/>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12" name="Picture 11">
            <a:extLst>
              <a:ext uri="{FF2B5EF4-FFF2-40B4-BE49-F238E27FC236}">
                <a16:creationId xmlns:a16="http://schemas.microsoft.com/office/drawing/2014/main" id="{7403D0C1-D185-3094-654D-515FDA43167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122290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Righ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ures_00384104.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 y="836712"/>
            <a:ext cx="9144000" cy="6021288"/>
          </a:xfrm>
          <a:prstGeom prst="rect">
            <a:avLst/>
          </a:prstGeom>
        </p:spPr>
      </p:pic>
      <p:sp>
        <p:nvSpPr>
          <p:cNvPr id="12" name="TextBox 11"/>
          <p:cNvSpPr txBox="1"/>
          <p:nvPr/>
        </p:nvSpPr>
        <p:spPr>
          <a:xfrm>
            <a:off x="576064" y="992341"/>
            <a:ext cx="8964488" cy="492443"/>
          </a:xfrm>
          <a:prstGeom prst="rect">
            <a:avLst/>
          </a:prstGeom>
          <a:noFill/>
        </p:spPr>
        <p:txBody>
          <a:bodyPr wrap="square" rtlCol="0">
            <a:spAutoFit/>
          </a:bodyPr>
          <a:lstStyle/>
          <a:p>
            <a:r>
              <a:rPr lang="en-IN" sz="2600" b="1" dirty="0">
                <a:solidFill>
                  <a:schemeClr val="accent5">
                    <a:lumMod val="60000"/>
                    <a:lumOff val="40000"/>
                  </a:schemeClr>
                </a:solidFill>
                <a:latin typeface="Bradley Hand ITC" pitchFamily="66" charset="0"/>
              </a:rPr>
              <a:t>Some of the important financial statements are:</a:t>
            </a:r>
          </a:p>
        </p:txBody>
      </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Important Financial Statements</a:t>
              </a:r>
              <a:endParaRPr lang="en-IN" sz="3200" dirty="0"/>
            </a:p>
          </p:txBody>
        </p:sp>
      </p:grpSp>
      <p:sp>
        <p:nvSpPr>
          <p:cNvPr id="22" name="Rectangle 2"/>
          <p:cNvSpPr>
            <a:spLocks noGrp="1" noSelect="1" noRot="1" noMove="1" noResize="1" noEditPoints="1" noAdjustHandles="1" noChangeArrowheads="1" noChangeShapeType="1" noTextEdit="1"/>
          </p:cNvSpPr>
          <p:nvPr>
            <p:custDataLst>
              <p:tags r:id="rId2"/>
            </p:custDataLst>
          </p:nvPr>
        </p:nvSpPr>
        <p:spPr>
          <a:xfrm rot="60000">
            <a:off x="6123821" y="1484784"/>
            <a:ext cx="2825827" cy="5208861"/>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300191" y="3796348"/>
            <a:ext cx="2843809" cy="2121294"/>
          </a:xfrm>
          <a:prstGeom prst="rect">
            <a:avLst/>
          </a:prstGeom>
          <a:noFill/>
        </p:spPr>
        <p:txBody>
          <a:bodyPr wrap="square" rtlCol="0">
            <a:spAutoFit/>
          </a:bodyPr>
          <a:lstStyle/>
          <a:p>
            <a:r>
              <a:rPr lang="en-IN" sz="2000" b="1" dirty="0"/>
              <a:t>Cash Flow Statement:</a:t>
            </a:r>
          </a:p>
          <a:p>
            <a:r>
              <a:rPr lang="en-IN" sz="2000" dirty="0"/>
              <a:t>A financial statement that details excess of cash revenues over cash outlays excluding non-cash expenses in a give period of time</a:t>
            </a:r>
          </a:p>
        </p:txBody>
      </p:sp>
      <p:pic>
        <p:nvPicPr>
          <p:cNvPr id="25" name="Picture 24" descr="cashflow.jpg"/>
          <p:cNvPicPr>
            <a:picLocks noGrp="1" noSelect="1" noRot="1" noMove="1" noResize="1" noEditPoints="1" noAdjustHandles="1" noChangeArrowheads="1" noChangeShapeType="1"/>
          </p:cNvPicPr>
          <p:nvPr>
            <p:custDataLst>
              <p:tags r:id="rId3"/>
            </p:custDataLst>
          </p:nvPr>
        </p:nvPicPr>
        <p:blipFill>
          <a:blip r:embed="rId12" cstate="email">
            <a:extLst>
              <a:ext uri="{28A0092B-C50C-407E-A947-70E740481C1C}">
                <a14:useLocalDpi xmlns:a14="http://schemas.microsoft.com/office/drawing/2010/main"/>
              </a:ext>
            </a:extLst>
          </a:blip>
          <a:stretch>
            <a:fillRect/>
          </a:stretch>
        </p:blipFill>
        <p:spPr>
          <a:xfrm>
            <a:off x="6334619" y="1688869"/>
            <a:ext cx="2484000" cy="1910780"/>
          </a:xfrm>
          <a:prstGeom prst="roundRect">
            <a:avLst>
              <a:gd name="adj" fmla="val 0"/>
            </a:avLst>
          </a:prstGeom>
          <a:ln>
            <a:solidFill>
              <a:schemeClr val="tx1"/>
            </a:solidFill>
          </a:ln>
        </p:spPr>
      </p:pic>
      <p:sp>
        <p:nvSpPr>
          <p:cNvPr id="14" name="Rectangle 2"/>
          <p:cNvSpPr>
            <a:spLocks noGrp="1" noSelect="1" noRot="1" noMove="1" noResize="1" noEditPoints="1" noAdjustHandles="1" noChangeArrowheads="1" noChangeShapeType="1" noTextEdit="1"/>
          </p:cNvSpPr>
          <p:nvPr>
            <p:custDataLst>
              <p:tags r:id="rId4"/>
            </p:custDataLst>
          </p:nvPr>
        </p:nvSpPr>
        <p:spPr>
          <a:xfrm rot="60000">
            <a:off x="239168" y="1484805"/>
            <a:ext cx="2825827" cy="5184576"/>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26314" y="3768288"/>
            <a:ext cx="2520280" cy="2226408"/>
          </a:xfrm>
          <a:prstGeom prst="rect">
            <a:avLst/>
          </a:prstGeom>
          <a:noFill/>
        </p:spPr>
        <p:txBody>
          <a:bodyPr wrap="square" rtlCol="0">
            <a:spAutoFit/>
          </a:bodyPr>
          <a:lstStyle/>
          <a:p>
            <a:r>
              <a:rPr lang="en-IN" sz="2000" b="1" dirty="0"/>
              <a:t>Balance Sheet:</a:t>
            </a:r>
            <a:endParaRPr lang="en-IN" sz="2400" b="1" dirty="0"/>
          </a:p>
          <a:p>
            <a:r>
              <a:rPr lang="en-IN" sz="2000" dirty="0"/>
              <a:t>A record of financial situation of a firm on a particular date by listing its assets and the claims against those assets</a:t>
            </a:r>
          </a:p>
        </p:txBody>
      </p:sp>
      <p:pic>
        <p:nvPicPr>
          <p:cNvPr id="26" name="Picture 25" descr="financial-statements-rapid-printing3.jpg"/>
          <p:cNvPicPr>
            <a:picLocks noGrp="1" noSelect="1" noRot="1" noMove="1" noResize="1" noEditPoints="1" noAdjustHandles="1" noChangeArrowheads="1" noChangeShapeType="1"/>
          </p:cNvPicPr>
          <p:nvPr>
            <p:custDataLst>
              <p:tags r:id="rId5"/>
            </p:custDataLst>
          </p:nvPr>
        </p:nvPicPr>
        <p:blipFill>
          <a:blip r:embed="rId13" cstate="email">
            <a:extLst>
              <a:ext uri="{28A0092B-C50C-407E-A947-70E740481C1C}">
                <a14:useLocalDpi xmlns:a14="http://schemas.microsoft.com/office/drawing/2010/main"/>
              </a:ext>
            </a:extLst>
          </a:blip>
          <a:stretch>
            <a:fillRect/>
          </a:stretch>
        </p:blipFill>
        <p:spPr>
          <a:xfrm>
            <a:off x="435026" y="1698979"/>
            <a:ext cx="2511567" cy="1890710"/>
          </a:xfrm>
          <a:prstGeom prst="roundRect">
            <a:avLst>
              <a:gd name="adj" fmla="val 0"/>
            </a:avLst>
          </a:prstGeom>
          <a:ln>
            <a:solidFill>
              <a:schemeClr val="tx1"/>
            </a:solidFill>
          </a:ln>
        </p:spPr>
      </p:pic>
      <p:sp>
        <p:nvSpPr>
          <p:cNvPr id="18" name="Rectangle 2"/>
          <p:cNvSpPr>
            <a:spLocks noGrp="1" noSelect="1" noRot="1" noMove="1" noResize="1" noEditPoints="1" noAdjustHandles="1" noChangeArrowheads="1" noChangeShapeType="1" noTextEdit="1"/>
          </p:cNvSpPr>
          <p:nvPr>
            <p:custDataLst>
              <p:tags r:id="rId6"/>
            </p:custDataLst>
          </p:nvPr>
        </p:nvSpPr>
        <p:spPr>
          <a:xfrm rot="60000">
            <a:off x="3143505" y="1485908"/>
            <a:ext cx="2952215" cy="5207737"/>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275855" y="3718586"/>
            <a:ext cx="2738903" cy="2459164"/>
          </a:xfrm>
          <a:prstGeom prst="rect">
            <a:avLst/>
          </a:prstGeom>
          <a:noFill/>
        </p:spPr>
        <p:txBody>
          <a:bodyPr wrap="square" rtlCol="0">
            <a:spAutoFit/>
          </a:bodyPr>
          <a:lstStyle/>
          <a:p>
            <a:r>
              <a:rPr lang="en-IN" sz="2000" b="1" dirty="0"/>
              <a:t>Income Statement/Profit &amp; loss Account:</a:t>
            </a:r>
          </a:p>
          <a:p>
            <a:r>
              <a:rPr lang="en-IN" sz="2000" dirty="0"/>
              <a:t>A financial statement that gives operating results for a specific period</a:t>
            </a:r>
          </a:p>
          <a:p>
            <a:pPr algn="ctr"/>
            <a:endParaRPr lang="en-IN" sz="2400" b="1" dirty="0">
              <a:latin typeface="Bradley Hand ITC" pitchFamily="66" charset="0"/>
            </a:endParaRPr>
          </a:p>
        </p:txBody>
      </p:sp>
      <p:pic>
        <p:nvPicPr>
          <p:cNvPr id="27" name="Picture 26" descr="How-To-Calculate-Profit-Or-Loss-Of-A-Business.jpg"/>
          <p:cNvPicPr>
            <a:picLocks noGrp="1" noSelect="1" noRot="1" noMove="1" noResize="1" noEditPoints="1" noAdjustHandles="1" noChangeArrowheads="1" noChangeShapeType="1"/>
          </p:cNvPicPr>
          <p:nvPr>
            <p:custDataLst>
              <p:tags r:id="rId7"/>
            </p:custDataLst>
          </p:nvPr>
        </p:nvPicPr>
        <p:blipFill>
          <a:blip r:embed="rId14" cstate="email">
            <a:extLst>
              <a:ext uri="{28A0092B-C50C-407E-A947-70E740481C1C}">
                <a14:useLocalDpi xmlns:a14="http://schemas.microsoft.com/office/drawing/2010/main"/>
              </a:ext>
            </a:extLst>
          </a:blip>
          <a:stretch>
            <a:fillRect/>
          </a:stretch>
        </p:blipFill>
        <p:spPr>
          <a:xfrm>
            <a:off x="3325390" y="1700054"/>
            <a:ext cx="2520000" cy="1890385"/>
          </a:xfrm>
          <a:prstGeom prst="roundRect">
            <a:avLst>
              <a:gd name="adj" fmla="val 0"/>
            </a:avLst>
          </a:prstGeom>
          <a:ln>
            <a:solidFill>
              <a:schemeClr val="tx1"/>
            </a:solidFill>
          </a:ln>
        </p:spPr>
      </p:pic>
      <p:sp>
        <p:nvSpPr>
          <p:cNvPr id="23" name="TextBox 22"/>
          <p:cNvSpPr txBox="1">
            <a:spLocks noGrp="1" noSelect="1" noRot="1" noMove="1" noResize="1" noEditPoints="1" noAdjustHandles="1" noChangeArrowheads="1" noChangeShapeType="1" noTextEdit="1"/>
          </p:cNvSpPr>
          <p:nvPr>
            <p:custDataLst>
              <p:tags r:id="rId8"/>
            </p:custDataLst>
          </p:nvPr>
        </p:nvSpPr>
        <p:spPr>
          <a:xfrm>
            <a:off x="2915816" y="6608385"/>
            <a:ext cx="3528392" cy="276999"/>
          </a:xfrm>
          <a:prstGeom prst="rect">
            <a:avLst/>
          </a:prstGeom>
          <a:noFill/>
        </p:spPr>
        <p:txBody>
          <a:bodyPr wrap="square" rtlCol="0">
            <a:spAutoFit/>
          </a:bodyPr>
          <a:lstStyle/>
          <a:p>
            <a:pPr algn="ctr"/>
            <a:r>
              <a:rPr lang="en-IN" sz="1200" dirty="0">
                <a:solidFill>
                  <a:schemeClr val="bg1"/>
                </a:solidFill>
              </a:rPr>
              <a:t>© ManagementStudyGuide.com. All rights reserved.</a:t>
            </a:r>
            <a:endParaRPr lang="en-US" sz="1200" dirty="0">
              <a:solidFill>
                <a:schemeClr val="bg1"/>
              </a:solidFill>
            </a:endParaRPr>
          </a:p>
        </p:txBody>
      </p:sp>
      <p:pic>
        <p:nvPicPr>
          <p:cNvPr id="7" name="Picture 6">
            <a:extLst>
              <a:ext uri="{FF2B5EF4-FFF2-40B4-BE49-F238E27FC236}">
                <a16:creationId xmlns:a16="http://schemas.microsoft.com/office/drawing/2014/main" id="{3D7B8486-5037-923A-45A3-C9B97E0C7CC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5058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10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2000"/>
                            </p:stCondLst>
                            <p:childTnLst>
                              <p:par>
                                <p:cTn id="19" presetID="10" presetClass="entr" presetSubtype="0" fill="hold" grpId="0" nodeType="afterEffect">
                                  <p:stCondLst>
                                    <p:cond delay="40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400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4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6500"/>
                            </p:stCondLst>
                            <p:childTnLst>
                              <p:par>
                                <p:cTn id="29" presetID="10" presetClass="entr" presetSubtype="0" fill="hold" grpId="0" nodeType="afterEffect">
                                  <p:stCondLst>
                                    <p:cond delay="3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35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3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P spid="24" grpId="0"/>
      <p:bldP spid="14" grpId="0" animBg="1"/>
      <p:bldP spid="16" grpId="0"/>
      <p:bldP spid="18"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779803_xl.jpg"/>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a:xfrm>
            <a:off x="0" y="836712"/>
            <a:ext cx="9144000" cy="6021288"/>
          </a:xfrm>
          <a:prstGeom prst="rect">
            <a:avLst/>
          </a:prstGeom>
        </p:spPr>
      </p:pic>
      <p:sp>
        <p:nvSpPr>
          <p:cNvPr id="7" name="Textfeld 4"/>
          <p:cNvSpPr txBox="1"/>
          <p:nvPr/>
        </p:nvSpPr>
        <p:spPr bwMode="gray">
          <a:xfrm>
            <a:off x="2267744" y="3717032"/>
            <a:ext cx="2736304" cy="1477328"/>
          </a:xfrm>
          <a:prstGeom prst="rect">
            <a:avLst/>
          </a:prstGeom>
          <a:noFill/>
        </p:spPr>
        <p:txBody>
          <a:bodyPr wrap="square" rtlCol="0">
            <a:spAutoFit/>
          </a:bodyPr>
          <a:lstStyle/>
          <a:p>
            <a:pPr algn="ctr">
              <a:lnSpc>
                <a:spcPct val="90000"/>
              </a:lnSpc>
            </a:pPr>
            <a:r>
              <a:rPr lang="en-IN" sz="2000" b="1" dirty="0">
                <a:solidFill>
                  <a:schemeClr val="accent1">
                    <a:lumMod val="75000"/>
                  </a:schemeClr>
                </a:solidFill>
                <a:effectLst>
                  <a:outerShdw blurRad="38100" dist="38100" dir="2700000" algn="tl">
                    <a:srgbClr val="000000">
                      <a:alpha val="43137"/>
                    </a:srgbClr>
                  </a:outerShdw>
                </a:effectLst>
                <a:latin typeface="Segoe Print" pitchFamily="2" charset="0"/>
              </a:rPr>
              <a:t>Let us now look at a real life example to understand a balance sheet of a company.</a:t>
            </a:r>
            <a:endParaRPr lang="en-US" sz="2000" b="1" dirty="0">
              <a:solidFill>
                <a:schemeClr val="accent1">
                  <a:lumMod val="75000"/>
                </a:schemeClr>
              </a:solidFill>
              <a:effectLst>
                <a:outerShdw blurRad="38100" dist="38100" dir="2700000" algn="tl">
                  <a:srgbClr val="000000">
                    <a:alpha val="43137"/>
                  </a:srgbClr>
                </a:outerShdw>
              </a:effectLst>
              <a:latin typeface="Segoe Print" pitchFamily="2" charset="0"/>
            </a:endParaRPr>
          </a:p>
        </p:txBody>
      </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Real Life Example</a:t>
              </a:r>
              <a:endParaRPr lang="en-IN" sz="3200" dirty="0"/>
            </a:p>
          </p:txBody>
        </p:sp>
      </p:grpSp>
      <p:sp>
        <p:nvSpPr>
          <p:cNvPr id="8" name="TextBox 7"/>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9" name="Picture 8">
            <a:extLst>
              <a:ext uri="{FF2B5EF4-FFF2-40B4-BE49-F238E27FC236}">
                <a16:creationId xmlns:a16="http://schemas.microsoft.com/office/drawing/2014/main" id="{DEE7B97D-4775-C7E6-E0CF-ADFA95ECDC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109545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5176440_xl.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0568" y="980728"/>
            <a:ext cx="6768752" cy="5877272"/>
          </a:xfrm>
          <a:prstGeom prst="rect">
            <a:avLst/>
          </a:prstGeom>
        </p:spPr>
      </p:pic>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Real Life Example</a:t>
              </a:r>
              <a:endParaRPr lang="en-IN" sz="3200" dirty="0"/>
            </a:p>
          </p:txBody>
        </p:sp>
      </p:grpSp>
      <p:grpSp>
        <p:nvGrpSpPr>
          <p:cNvPr id="15" name="Group 21"/>
          <p:cNvGrpSpPr/>
          <p:nvPr/>
        </p:nvGrpSpPr>
        <p:grpSpPr>
          <a:xfrm>
            <a:off x="5580111" y="908719"/>
            <a:ext cx="3600000" cy="5976000"/>
            <a:chOff x="-1" y="908720"/>
            <a:chExt cx="3527263" cy="5981437"/>
          </a:xfrm>
        </p:grpSpPr>
        <p:sp>
          <p:nvSpPr>
            <p:cNvPr id="16" name="Rectangle 15"/>
            <p:cNvSpPr/>
            <p:nvPr/>
          </p:nvSpPr>
          <p:spPr>
            <a:xfrm>
              <a:off x="0" y="908720"/>
              <a:ext cx="3491880" cy="5976000"/>
            </a:xfrm>
            <a:prstGeom prst="rect">
              <a:avLst/>
            </a:prstGeom>
            <a:blipFill dpi="0" rotWithShape="1">
              <a:blip r:embed="rId7" cstate="email">
                <a:alphaModFix amt="65000"/>
                <a:lum bright="40000"/>
                <a:extLst>
                  <a:ext uri="{28A0092B-C50C-407E-A947-70E740481C1C}">
                    <a14:useLocalDpi xmlns:a14="http://schemas.microsoft.com/office/drawing/2010/main"/>
                  </a:ext>
                </a:extLst>
              </a:blip>
              <a:srcRect/>
              <a:stretch>
                <a:fillRect/>
              </a:stretch>
            </a:blip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p:cNvSpPr txBox="1"/>
            <p:nvPr/>
          </p:nvSpPr>
          <p:spPr>
            <a:xfrm>
              <a:off x="-1" y="944170"/>
              <a:ext cx="3527263" cy="5945987"/>
            </a:xfrm>
            <a:prstGeom prst="rect">
              <a:avLst/>
            </a:prstGeom>
            <a:noFill/>
          </p:spPr>
          <p:txBody>
            <a:bodyPr wrap="square" rtlCol="0">
              <a:spAutoFit/>
            </a:bodyPr>
            <a:lstStyle/>
            <a:p>
              <a:r>
                <a:rPr lang="en-IN" sz="2200" b="1" dirty="0">
                  <a:effectLst>
                    <a:glow rad="228600">
                      <a:schemeClr val="bg1">
                        <a:alpha val="40000"/>
                      </a:schemeClr>
                    </a:glow>
                  </a:effectLst>
                </a:rPr>
                <a:t>Wagner Electronics Ltd. is a leading manufacturer of smartphone and mobiles.  Wagner headquarters is located in India. It has captured a large market share across India. As per the rules and regulations of RBI or the Reserve Bank of India, Wagner has to publish its financial results through financial statements -balance sheet and other required financial statements in leading newspapers across the country for the benefit of its shareholders. </a:t>
              </a:r>
            </a:p>
          </p:txBody>
        </p:sp>
      </p:grpSp>
      <p:pic>
        <p:nvPicPr>
          <p:cNvPr id="18" name="Picture 17"/>
          <p:cNvPicPr>
            <a:picLocks noGrp="1" noSelect="1" noRot="1" noMove="1" noResize="1" noEditPoints="1" noAdjustHandles="1" noChangeArrowheads="1" noChangeShapeType="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a:off x="539552" y="1496728"/>
            <a:ext cx="4536504" cy="4596567"/>
          </a:xfrm>
          <a:prstGeom prst="rect">
            <a:avLst/>
          </a:prstGeom>
        </p:spPr>
      </p:pic>
      <p:sp>
        <p:nvSpPr>
          <p:cNvPr id="11" name="TextBox 10"/>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345851C1-6E9C-D405-AD26-B0C85D6202F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25848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Right)">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lkboard with chalk.png"/>
          <p:cNvPicPr>
            <a:picLocks noGrp="1" noSelect="1" noRot="1" noMove="1" noResize="1" noEditPoints="1" noAdjustHandles="1" noChangeArrowheads="1" noChangeShapeType="1"/>
          </p:cNvPicPr>
          <p:nvPr>
            <p:custDataLst>
              <p:tags r:id="rId2"/>
            </p:custDataLst>
          </p:nvPr>
        </p:nvPicPr>
        <p:blipFill>
          <a:blip r:embed="rId5" cstate="print"/>
          <a:stretch>
            <a:fillRect/>
          </a:stretch>
        </p:blipFill>
        <p:spPr>
          <a:xfrm>
            <a:off x="0" y="908720"/>
            <a:ext cx="9144000" cy="5949280"/>
          </a:xfrm>
          <a:prstGeom prst="rect">
            <a:avLst/>
          </a:prstGeom>
        </p:spPr>
      </p:pic>
      <p:pic>
        <p:nvPicPr>
          <p:cNvPr id="7" name="Picture 6"/>
          <p:cNvPicPr>
            <a:picLocks noChangeAspect="1" noChangeArrowheads="1"/>
          </p:cNvPicPr>
          <p:nvPr/>
        </p:nvPicPr>
        <p:blipFill>
          <a:blip r:embed="rId6" cstate="print"/>
          <a:srcRect/>
          <a:stretch>
            <a:fillRect/>
          </a:stretch>
        </p:blipFill>
        <p:spPr bwMode="auto">
          <a:xfrm>
            <a:off x="694819" y="5982646"/>
            <a:ext cx="1776564" cy="280959"/>
          </a:xfrm>
          <a:prstGeom prst="rect">
            <a:avLst/>
          </a:prstGeom>
          <a:noFill/>
          <a:ln w="9525">
            <a:noFill/>
            <a:miter lim="800000"/>
            <a:headEnd/>
            <a:tailEnd/>
          </a:ln>
        </p:spPr>
      </p:pic>
      <p:pic>
        <p:nvPicPr>
          <p:cNvPr id="8" name="Picture 7"/>
          <p:cNvPicPr>
            <a:picLocks noChangeAspect="1" noChangeArrowheads="1"/>
          </p:cNvPicPr>
          <p:nvPr/>
        </p:nvPicPr>
        <p:blipFill>
          <a:blip r:embed="rId7" cstate="print"/>
          <a:srcRect/>
          <a:stretch>
            <a:fillRect/>
          </a:stretch>
        </p:blipFill>
        <p:spPr bwMode="auto">
          <a:xfrm>
            <a:off x="2247494" y="5210273"/>
            <a:ext cx="297805" cy="1004643"/>
          </a:xfrm>
          <a:prstGeom prst="rect">
            <a:avLst/>
          </a:prstGeom>
          <a:noFill/>
          <a:ln w="9525">
            <a:noFill/>
            <a:miter lim="800000"/>
            <a:headEnd/>
            <a:tailEnd/>
          </a:ln>
        </p:spPr>
      </p:pic>
      <p:grpSp>
        <p:nvGrpSpPr>
          <p:cNvPr id="9" name="Group 17"/>
          <p:cNvGrpSpPr/>
          <p:nvPr/>
        </p:nvGrpSpPr>
        <p:grpSpPr>
          <a:xfrm>
            <a:off x="539552" y="4509121"/>
            <a:ext cx="1552675" cy="1351652"/>
            <a:chOff x="683568" y="4272512"/>
            <a:chExt cx="1296144" cy="1323439"/>
          </a:xfrm>
        </p:grpSpPr>
        <p:pic>
          <p:nvPicPr>
            <p:cNvPr id="10" name="Picture 4"/>
            <p:cNvPicPr>
              <a:picLocks noChangeAspect="1" noChangeArrowheads="1"/>
            </p:cNvPicPr>
            <p:nvPr/>
          </p:nvPicPr>
          <p:blipFill>
            <a:blip r:embed="rId8" cstate="print"/>
            <a:srcRect/>
            <a:stretch>
              <a:fillRect/>
            </a:stretch>
          </p:blipFill>
          <p:spPr bwMode="auto">
            <a:xfrm>
              <a:off x="683568" y="4293096"/>
              <a:ext cx="1287016" cy="1244115"/>
            </a:xfrm>
            <a:prstGeom prst="rect">
              <a:avLst/>
            </a:prstGeom>
            <a:noFill/>
            <a:ln w="9525">
              <a:noFill/>
              <a:miter lim="800000"/>
              <a:headEnd/>
              <a:tailEnd/>
            </a:ln>
          </p:spPr>
        </p:pic>
        <p:sp>
          <p:nvSpPr>
            <p:cNvPr id="11" name="TextBox 10"/>
            <p:cNvSpPr txBox="1"/>
            <p:nvPr/>
          </p:nvSpPr>
          <p:spPr>
            <a:xfrm>
              <a:off x="683568" y="4272512"/>
              <a:ext cx="1296144" cy="1323439"/>
            </a:xfrm>
            <a:prstGeom prst="rect">
              <a:avLst/>
            </a:prstGeom>
            <a:noFill/>
          </p:spPr>
          <p:txBody>
            <a:bodyPr wrap="square" rtlCol="0">
              <a:spAutoFit/>
            </a:bodyPr>
            <a:lstStyle/>
            <a:p>
              <a:pPr algn="ctr"/>
              <a:r>
                <a:rPr lang="en-IN" sz="2000" dirty="0"/>
                <a:t>Short-term Solvency or Liquidity Ratios</a:t>
              </a:r>
            </a:p>
          </p:txBody>
        </p:sp>
      </p:grpSp>
      <p:grpSp>
        <p:nvGrpSpPr>
          <p:cNvPr id="12" name="Group 25"/>
          <p:cNvGrpSpPr/>
          <p:nvPr/>
        </p:nvGrpSpPr>
        <p:grpSpPr>
          <a:xfrm>
            <a:off x="2081294" y="3472434"/>
            <a:ext cx="1626612" cy="1631216"/>
            <a:chOff x="1969571" y="3198588"/>
            <a:chExt cx="1508739" cy="1586970"/>
          </a:xfrm>
        </p:grpSpPr>
        <p:pic>
          <p:nvPicPr>
            <p:cNvPr id="13" name="Picture 5"/>
            <p:cNvPicPr>
              <a:picLocks noChangeAspect="1" noChangeArrowheads="1"/>
            </p:cNvPicPr>
            <p:nvPr/>
          </p:nvPicPr>
          <p:blipFill>
            <a:blip r:embed="rId9" cstate="print"/>
            <a:srcRect/>
            <a:stretch>
              <a:fillRect/>
            </a:stretch>
          </p:blipFill>
          <p:spPr bwMode="auto">
            <a:xfrm>
              <a:off x="2051720" y="3284984"/>
              <a:ext cx="1380154" cy="1392155"/>
            </a:xfrm>
            <a:prstGeom prst="rect">
              <a:avLst/>
            </a:prstGeom>
            <a:noFill/>
            <a:ln w="9525">
              <a:noFill/>
              <a:miter lim="800000"/>
              <a:headEnd/>
              <a:tailEnd/>
            </a:ln>
          </p:spPr>
        </p:pic>
        <p:sp>
          <p:nvSpPr>
            <p:cNvPr id="14" name="TextBox 13"/>
            <p:cNvSpPr txBox="1"/>
            <p:nvPr/>
          </p:nvSpPr>
          <p:spPr>
            <a:xfrm>
              <a:off x="1969571" y="3198588"/>
              <a:ext cx="1508739" cy="1586970"/>
            </a:xfrm>
            <a:prstGeom prst="rect">
              <a:avLst/>
            </a:prstGeom>
            <a:noFill/>
          </p:spPr>
          <p:txBody>
            <a:bodyPr wrap="square" rtlCol="0">
              <a:spAutoFit/>
            </a:bodyPr>
            <a:lstStyle/>
            <a:p>
              <a:pPr algn="ctr"/>
              <a:r>
                <a:rPr lang="en-IN" sz="2000" dirty="0"/>
                <a:t>Long-term Solvency or Financial Leverage Ratios</a:t>
              </a:r>
            </a:p>
          </p:txBody>
        </p:sp>
      </p:grpSp>
      <p:grpSp>
        <p:nvGrpSpPr>
          <p:cNvPr id="15" name="Group 29"/>
          <p:cNvGrpSpPr/>
          <p:nvPr/>
        </p:nvGrpSpPr>
        <p:grpSpPr>
          <a:xfrm>
            <a:off x="3657843" y="2996951"/>
            <a:ext cx="1617368" cy="1323439"/>
            <a:chOff x="3431876" y="2392993"/>
            <a:chExt cx="1500165" cy="1480605"/>
          </a:xfrm>
        </p:grpSpPr>
        <p:pic>
          <p:nvPicPr>
            <p:cNvPr id="16" name="Picture 6"/>
            <p:cNvPicPr>
              <a:picLocks noChangeAspect="1" noChangeArrowheads="1"/>
            </p:cNvPicPr>
            <p:nvPr/>
          </p:nvPicPr>
          <p:blipFill>
            <a:blip r:embed="rId10" cstate="print"/>
            <a:srcRect/>
            <a:stretch>
              <a:fillRect/>
            </a:stretch>
          </p:blipFill>
          <p:spPr bwMode="auto">
            <a:xfrm>
              <a:off x="3491880" y="2420888"/>
              <a:ext cx="1392154" cy="1416157"/>
            </a:xfrm>
            <a:prstGeom prst="rect">
              <a:avLst/>
            </a:prstGeom>
            <a:noFill/>
            <a:ln w="9525">
              <a:noFill/>
              <a:miter lim="800000"/>
              <a:headEnd/>
              <a:tailEnd/>
            </a:ln>
          </p:spPr>
        </p:pic>
        <p:sp>
          <p:nvSpPr>
            <p:cNvPr id="17" name="TextBox 16"/>
            <p:cNvSpPr txBox="1"/>
            <p:nvPr/>
          </p:nvSpPr>
          <p:spPr>
            <a:xfrm>
              <a:off x="3431876" y="2392993"/>
              <a:ext cx="1500165" cy="1480605"/>
            </a:xfrm>
            <a:prstGeom prst="rect">
              <a:avLst/>
            </a:prstGeom>
            <a:noFill/>
          </p:spPr>
          <p:txBody>
            <a:bodyPr wrap="square" rtlCol="0">
              <a:spAutoFit/>
            </a:bodyPr>
            <a:lstStyle/>
            <a:p>
              <a:pPr algn="ctr"/>
              <a:r>
                <a:rPr lang="en-IN" sz="2000" dirty="0"/>
                <a:t>Asset Management or Turnover Ratios</a:t>
              </a:r>
              <a:endParaRPr lang="en-IN" sz="2000" b="1" dirty="0"/>
            </a:p>
          </p:txBody>
        </p:sp>
      </p:grpSp>
      <p:grpSp>
        <p:nvGrpSpPr>
          <p:cNvPr id="18" name="Group 33"/>
          <p:cNvGrpSpPr/>
          <p:nvPr/>
        </p:nvGrpSpPr>
        <p:grpSpPr>
          <a:xfrm>
            <a:off x="5197576" y="2185148"/>
            <a:ext cx="1630308" cy="1287287"/>
            <a:chOff x="4860032" y="1484784"/>
            <a:chExt cx="1512168" cy="1440160"/>
          </a:xfrm>
        </p:grpSpPr>
        <p:pic>
          <p:nvPicPr>
            <p:cNvPr id="19" name="Picture 7"/>
            <p:cNvPicPr>
              <a:picLocks noChangeAspect="1" noChangeArrowheads="1"/>
            </p:cNvPicPr>
            <p:nvPr/>
          </p:nvPicPr>
          <p:blipFill>
            <a:blip r:embed="rId11" cstate="print"/>
            <a:srcRect/>
            <a:stretch>
              <a:fillRect/>
            </a:stretch>
          </p:blipFill>
          <p:spPr bwMode="auto">
            <a:xfrm>
              <a:off x="4860032" y="1484784"/>
              <a:ext cx="1452161" cy="1440160"/>
            </a:xfrm>
            <a:prstGeom prst="rect">
              <a:avLst/>
            </a:prstGeom>
            <a:noFill/>
            <a:ln w="9525">
              <a:noFill/>
              <a:miter lim="800000"/>
              <a:headEnd/>
              <a:tailEnd/>
            </a:ln>
          </p:spPr>
        </p:pic>
        <p:sp>
          <p:nvSpPr>
            <p:cNvPr id="20" name="TextBox 19"/>
            <p:cNvSpPr txBox="1"/>
            <p:nvPr/>
          </p:nvSpPr>
          <p:spPr>
            <a:xfrm>
              <a:off x="4932040" y="1842721"/>
              <a:ext cx="1440160" cy="791952"/>
            </a:xfrm>
            <a:prstGeom prst="rect">
              <a:avLst/>
            </a:prstGeom>
            <a:noFill/>
          </p:spPr>
          <p:txBody>
            <a:bodyPr wrap="square" rtlCol="0">
              <a:spAutoFit/>
            </a:bodyPr>
            <a:lstStyle/>
            <a:p>
              <a:pPr algn="ctr"/>
              <a:r>
                <a:rPr lang="en-IN" sz="2000" dirty="0"/>
                <a:t>Profitability Ratios</a:t>
              </a:r>
              <a:endParaRPr lang="en-IN" sz="2000" b="1" dirty="0"/>
            </a:p>
          </p:txBody>
        </p:sp>
      </p:grpSp>
      <p:grpSp>
        <p:nvGrpSpPr>
          <p:cNvPr id="21" name="Group 36"/>
          <p:cNvGrpSpPr/>
          <p:nvPr/>
        </p:nvGrpSpPr>
        <p:grpSpPr>
          <a:xfrm>
            <a:off x="6983154" y="1412776"/>
            <a:ext cx="1621296" cy="1287287"/>
            <a:chOff x="6516216" y="620688"/>
            <a:chExt cx="1503808" cy="1440160"/>
          </a:xfrm>
        </p:grpSpPr>
        <p:pic>
          <p:nvPicPr>
            <p:cNvPr id="22" name="Picture 8"/>
            <p:cNvPicPr>
              <a:picLocks noChangeAspect="1" noChangeArrowheads="1"/>
            </p:cNvPicPr>
            <p:nvPr/>
          </p:nvPicPr>
          <p:blipFill>
            <a:blip r:embed="rId12" cstate="print"/>
            <a:srcRect/>
            <a:stretch>
              <a:fillRect/>
            </a:stretch>
          </p:blipFill>
          <p:spPr bwMode="auto">
            <a:xfrm>
              <a:off x="6516216" y="620688"/>
              <a:ext cx="1440160" cy="1440160"/>
            </a:xfrm>
            <a:prstGeom prst="rect">
              <a:avLst/>
            </a:prstGeom>
            <a:noFill/>
            <a:ln w="9525">
              <a:noFill/>
              <a:miter lim="800000"/>
              <a:headEnd/>
              <a:tailEnd/>
            </a:ln>
          </p:spPr>
        </p:pic>
        <p:sp>
          <p:nvSpPr>
            <p:cNvPr id="23" name="TextBox 22"/>
            <p:cNvSpPr txBox="1"/>
            <p:nvPr/>
          </p:nvSpPr>
          <p:spPr>
            <a:xfrm>
              <a:off x="6516216" y="876008"/>
              <a:ext cx="1503808" cy="791952"/>
            </a:xfrm>
            <a:prstGeom prst="rect">
              <a:avLst/>
            </a:prstGeom>
            <a:noFill/>
          </p:spPr>
          <p:txBody>
            <a:bodyPr wrap="square" rtlCol="0">
              <a:spAutoFit/>
            </a:bodyPr>
            <a:lstStyle/>
            <a:p>
              <a:pPr algn="ctr"/>
              <a:r>
                <a:rPr lang="en-IN" sz="2000" dirty="0"/>
                <a:t>Market Value Ratios</a:t>
              </a:r>
            </a:p>
          </p:txBody>
        </p:sp>
      </p:grpSp>
      <p:pic>
        <p:nvPicPr>
          <p:cNvPr id="24" name="Picture 2"/>
          <p:cNvPicPr>
            <a:picLocks noChangeAspect="1" noChangeArrowheads="1"/>
          </p:cNvPicPr>
          <p:nvPr/>
        </p:nvPicPr>
        <p:blipFill>
          <a:blip r:embed="rId6" cstate="print"/>
          <a:srcRect/>
          <a:stretch>
            <a:fillRect/>
          </a:stretch>
        </p:blipFill>
        <p:spPr bwMode="auto">
          <a:xfrm>
            <a:off x="2195736" y="5209485"/>
            <a:ext cx="1776564" cy="280959"/>
          </a:xfrm>
          <a:prstGeom prst="rect">
            <a:avLst/>
          </a:prstGeom>
          <a:noFill/>
          <a:ln w="9525">
            <a:noFill/>
            <a:miter lim="800000"/>
            <a:headEnd/>
            <a:tailEnd/>
          </a:ln>
        </p:spPr>
      </p:pic>
      <p:pic>
        <p:nvPicPr>
          <p:cNvPr id="25" name="Picture 3"/>
          <p:cNvPicPr>
            <a:picLocks noChangeAspect="1" noChangeArrowheads="1"/>
          </p:cNvPicPr>
          <p:nvPr/>
        </p:nvPicPr>
        <p:blipFill>
          <a:blip r:embed="rId7" cstate="print"/>
          <a:srcRect/>
          <a:stretch>
            <a:fillRect/>
          </a:stretch>
        </p:blipFill>
        <p:spPr bwMode="auto">
          <a:xfrm>
            <a:off x="3748411" y="4437112"/>
            <a:ext cx="297805" cy="1004643"/>
          </a:xfrm>
          <a:prstGeom prst="rect">
            <a:avLst/>
          </a:prstGeom>
          <a:noFill/>
          <a:ln w="9525">
            <a:noFill/>
            <a:miter lim="800000"/>
            <a:headEnd/>
            <a:tailEnd/>
          </a:ln>
        </p:spPr>
      </p:pic>
      <p:pic>
        <p:nvPicPr>
          <p:cNvPr id="26" name="Picture 2"/>
          <p:cNvPicPr>
            <a:picLocks noChangeAspect="1" noChangeArrowheads="1"/>
          </p:cNvPicPr>
          <p:nvPr/>
        </p:nvPicPr>
        <p:blipFill>
          <a:blip r:embed="rId6" cstate="print"/>
          <a:srcRect/>
          <a:stretch>
            <a:fillRect/>
          </a:stretch>
        </p:blipFill>
        <p:spPr bwMode="auto">
          <a:xfrm>
            <a:off x="3779912" y="4372177"/>
            <a:ext cx="1776564" cy="280959"/>
          </a:xfrm>
          <a:prstGeom prst="rect">
            <a:avLst/>
          </a:prstGeom>
          <a:noFill/>
          <a:ln w="9525">
            <a:noFill/>
            <a:miter lim="800000"/>
            <a:headEnd/>
            <a:tailEnd/>
          </a:ln>
        </p:spPr>
      </p:pic>
      <p:pic>
        <p:nvPicPr>
          <p:cNvPr id="27" name="Picture 3"/>
          <p:cNvPicPr>
            <a:picLocks noChangeAspect="1" noChangeArrowheads="1"/>
          </p:cNvPicPr>
          <p:nvPr/>
        </p:nvPicPr>
        <p:blipFill>
          <a:blip r:embed="rId7" cstate="print"/>
          <a:srcRect/>
          <a:stretch>
            <a:fillRect/>
          </a:stretch>
        </p:blipFill>
        <p:spPr bwMode="auto">
          <a:xfrm>
            <a:off x="5332587" y="3599804"/>
            <a:ext cx="297805" cy="1004643"/>
          </a:xfrm>
          <a:prstGeom prst="rect">
            <a:avLst/>
          </a:prstGeom>
          <a:noFill/>
          <a:ln w="9525">
            <a:noFill/>
            <a:miter lim="800000"/>
            <a:headEnd/>
            <a:tailEnd/>
          </a:ln>
        </p:spPr>
      </p:pic>
      <p:pic>
        <p:nvPicPr>
          <p:cNvPr id="28" name="Picture 2"/>
          <p:cNvPicPr>
            <a:picLocks noChangeAspect="1" noChangeArrowheads="1"/>
          </p:cNvPicPr>
          <p:nvPr/>
        </p:nvPicPr>
        <p:blipFill>
          <a:blip r:embed="rId6" cstate="print"/>
          <a:srcRect/>
          <a:stretch>
            <a:fillRect/>
          </a:stretch>
        </p:blipFill>
        <p:spPr bwMode="auto">
          <a:xfrm>
            <a:off x="5313808" y="3580089"/>
            <a:ext cx="1776564" cy="280959"/>
          </a:xfrm>
          <a:prstGeom prst="rect">
            <a:avLst/>
          </a:prstGeom>
          <a:noFill/>
          <a:ln w="9525">
            <a:noFill/>
            <a:miter lim="800000"/>
            <a:headEnd/>
            <a:tailEnd/>
          </a:ln>
        </p:spPr>
      </p:pic>
      <p:pic>
        <p:nvPicPr>
          <p:cNvPr id="29" name="Picture 3"/>
          <p:cNvPicPr>
            <a:picLocks noChangeAspect="1" noChangeArrowheads="1"/>
          </p:cNvPicPr>
          <p:nvPr/>
        </p:nvPicPr>
        <p:blipFill>
          <a:blip r:embed="rId7" cstate="print"/>
          <a:srcRect/>
          <a:stretch>
            <a:fillRect/>
          </a:stretch>
        </p:blipFill>
        <p:spPr bwMode="auto">
          <a:xfrm>
            <a:off x="6866483" y="2807716"/>
            <a:ext cx="297805" cy="1004643"/>
          </a:xfrm>
          <a:prstGeom prst="rect">
            <a:avLst/>
          </a:prstGeom>
          <a:noFill/>
          <a:ln w="9525">
            <a:noFill/>
            <a:miter lim="800000"/>
            <a:headEnd/>
            <a:tailEnd/>
          </a:ln>
        </p:spPr>
      </p:pic>
      <p:pic>
        <p:nvPicPr>
          <p:cNvPr id="30" name="Picture 2"/>
          <p:cNvPicPr>
            <a:picLocks noChangeAspect="1" noChangeArrowheads="1"/>
          </p:cNvPicPr>
          <p:nvPr/>
        </p:nvPicPr>
        <p:blipFill>
          <a:blip r:embed="rId6" cstate="print"/>
          <a:srcRect/>
          <a:stretch>
            <a:fillRect/>
          </a:stretch>
        </p:blipFill>
        <p:spPr bwMode="auto">
          <a:xfrm>
            <a:off x="6876256" y="2761213"/>
            <a:ext cx="1776564" cy="280959"/>
          </a:xfrm>
          <a:prstGeom prst="rect">
            <a:avLst/>
          </a:prstGeom>
          <a:noFill/>
          <a:ln w="9525">
            <a:noFill/>
            <a:miter lim="800000"/>
            <a:headEnd/>
            <a:tailEnd/>
          </a:ln>
        </p:spPr>
      </p:pic>
      <p:sp>
        <p:nvSpPr>
          <p:cNvPr id="31" name="TextBox 30"/>
          <p:cNvSpPr txBox="1"/>
          <p:nvPr/>
        </p:nvSpPr>
        <p:spPr>
          <a:xfrm>
            <a:off x="683568" y="1268760"/>
            <a:ext cx="6120680" cy="1015663"/>
          </a:xfrm>
          <a:prstGeom prst="rect">
            <a:avLst/>
          </a:prstGeom>
          <a:noFill/>
        </p:spPr>
        <p:txBody>
          <a:bodyPr wrap="square" rtlCol="0">
            <a:spAutoFit/>
          </a:bodyPr>
          <a:lstStyle/>
          <a:p>
            <a:r>
              <a:rPr lang="en-IN" sz="2000" dirty="0">
                <a:solidFill>
                  <a:schemeClr val="bg1"/>
                </a:solidFill>
              </a:rPr>
              <a:t>The following are some of the key categories of financial ratios that help to understand the financial status of a firm:</a:t>
            </a:r>
          </a:p>
        </p:txBody>
      </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Categories of Financial Ratios</a:t>
              </a:r>
              <a:endParaRPr lang="en-IN" sz="3200" dirty="0"/>
            </a:p>
          </p:txBody>
        </p:sp>
      </p:grpSp>
      <p:sp>
        <p:nvSpPr>
          <p:cNvPr id="32" name="TextBox 31"/>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33" name="Picture 32">
            <a:extLst>
              <a:ext uri="{FF2B5EF4-FFF2-40B4-BE49-F238E27FC236}">
                <a16:creationId xmlns:a16="http://schemas.microsoft.com/office/drawing/2014/main" id="{F54013F1-E4F5-C5BE-52E0-0C919101C3D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41196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1000"/>
                            </p:stCondLst>
                            <p:childTnLst>
                              <p:par>
                                <p:cTn id="15" presetID="22" presetClass="entr" presetSubtype="8" fill="hold" nodeType="afterEffect">
                                  <p:stCondLst>
                                    <p:cond delay="20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4500"/>
                            </p:stCondLst>
                            <p:childTnLst>
                              <p:par>
                                <p:cTn id="27" presetID="22" presetClass="entr" presetSubtype="8" fill="hold" nodeType="afterEffect">
                                  <p:stCondLst>
                                    <p:cond delay="200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7000"/>
                            </p:stCondLst>
                            <p:childTnLst>
                              <p:par>
                                <p:cTn id="31" presetID="22" presetClass="entr" presetSubtype="4"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par>
                          <p:cTn id="34" fill="hold">
                            <p:stCondLst>
                              <p:cond delay="75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8000"/>
                            </p:stCondLst>
                            <p:childTnLst>
                              <p:par>
                                <p:cTn id="39" presetID="22" presetClass="entr" presetSubtype="8" fill="hold" nodeType="afterEffect">
                                  <p:stCondLst>
                                    <p:cond delay="200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10500"/>
                            </p:stCondLst>
                            <p:childTnLst>
                              <p:par>
                                <p:cTn id="43" presetID="22" presetClass="entr" presetSubtype="4"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par>
                          <p:cTn id="46" fill="hold">
                            <p:stCondLst>
                              <p:cond delay="110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11500"/>
                            </p:stCondLst>
                            <p:childTnLst>
                              <p:par>
                                <p:cTn id="51" presetID="22" presetClass="entr" presetSubtype="8" fill="hold" nodeType="afterEffect">
                                  <p:stCondLst>
                                    <p:cond delay="200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childTnLst>
                          </p:cTn>
                        </p:par>
                        <p:par>
                          <p:cTn id="54" fill="hold">
                            <p:stCondLst>
                              <p:cond delay="14000"/>
                            </p:stCondLst>
                            <p:childTnLst>
                              <p:par>
                                <p:cTn id="55" presetID="22" presetClass="entr" presetSubtype="4"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14500"/>
                            </p:stCondLst>
                            <p:childTnLst>
                              <p:par>
                                <p:cTn id="59" presetID="10"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15000"/>
                            </p:stCondLst>
                            <p:childTnLst>
                              <p:par>
                                <p:cTn id="63" presetID="22" presetClass="entr" presetSubtype="8" fill="hold" nodeType="afterEffect">
                                  <p:stCondLst>
                                    <p:cond delay="100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par>
                          <p:cTn id="66" fill="hold">
                            <p:stCondLst>
                              <p:cond delay="16500"/>
                            </p:stCondLst>
                            <p:childTnLst>
                              <p:par>
                                <p:cTn id="67" presetID="10" presetClass="entr" presetSubtype="0"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Types of Leverages</a:t>
              </a:r>
            </a:p>
          </p:txBody>
        </p:sp>
      </p:grpSp>
      <p:sp>
        <p:nvSpPr>
          <p:cNvPr id="6" name="TextBox 5"/>
          <p:cNvSpPr txBox="1"/>
          <p:nvPr/>
        </p:nvSpPr>
        <p:spPr>
          <a:xfrm>
            <a:off x="683568" y="992922"/>
            <a:ext cx="8460432" cy="400110"/>
          </a:xfrm>
          <a:prstGeom prst="rect">
            <a:avLst/>
          </a:prstGeom>
          <a:noFill/>
        </p:spPr>
        <p:txBody>
          <a:bodyPr wrap="square" rtlCol="0">
            <a:spAutoFit/>
          </a:bodyPr>
          <a:lstStyle/>
          <a:p>
            <a:r>
              <a:rPr lang="en-IN" sz="2000" dirty="0"/>
              <a:t>There are basically three types of Leverage:</a:t>
            </a:r>
          </a:p>
        </p:txBody>
      </p:sp>
      <p:grpSp>
        <p:nvGrpSpPr>
          <p:cNvPr id="7" name="Group 6"/>
          <p:cNvGrpSpPr/>
          <p:nvPr/>
        </p:nvGrpSpPr>
        <p:grpSpPr>
          <a:xfrm>
            <a:off x="2858678" y="1882629"/>
            <a:ext cx="3031068" cy="2851516"/>
            <a:chOff x="1922613" y="54906"/>
            <a:chExt cx="2635492" cy="2635492"/>
          </a:xfrm>
          <a:scene3d>
            <a:camera prst="orthographicFront">
              <a:rot lat="0" lon="0" rev="0"/>
            </a:camera>
            <a:lightRig rig="contrasting" dir="t">
              <a:rot lat="0" lon="0" rev="1200000"/>
            </a:lightRig>
          </a:scene3d>
        </p:grpSpPr>
        <p:sp>
          <p:nvSpPr>
            <p:cNvPr id="8" name="Oval 7"/>
            <p:cNvSpPr/>
            <p:nvPr/>
          </p:nvSpPr>
          <p:spPr>
            <a:xfrm>
              <a:off x="1922613" y="54906"/>
              <a:ext cx="2635492" cy="2635492"/>
            </a:xfrm>
            <a:prstGeom prst="ellipse">
              <a:avLst/>
            </a:prstGeom>
            <a:sp3d contourW="12700" prstMaterial="clear">
              <a:bevelT w="177800" h="254000"/>
              <a:bevelB w="152400"/>
            </a:sp3d>
          </p:spPr>
          <p:style>
            <a:lnRef idx="0">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9" name="Oval 4"/>
            <p:cNvSpPr/>
            <p:nvPr/>
          </p:nvSpPr>
          <p:spPr>
            <a:xfrm>
              <a:off x="2274012" y="516117"/>
              <a:ext cx="1932694" cy="118597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IN" sz="2400" dirty="0"/>
                <a:t>Operating Leverage OL (Equity)</a:t>
              </a:r>
              <a:endParaRPr lang="en-IN" sz="2400" kern="1200" dirty="0"/>
            </a:p>
          </p:txBody>
        </p:sp>
      </p:grpSp>
      <p:grpSp>
        <p:nvGrpSpPr>
          <p:cNvPr id="10" name="Group 9"/>
          <p:cNvGrpSpPr/>
          <p:nvPr/>
        </p:nvGrpSpPr>
        <p:grpSpPr>
          <a:xfrm>
            <a:off x="3809652" y="3529812"/>
            <a:ext cx="3031068" cy="2851516"/>
            <a:chOff x="2873587" y="1702089"/>
            <a:chExt cx="2635492" cy="2635492"/>
          </a:xfrm>
          <a:scene3d>
            <a:camera prst="orthographicFront">
              <a:rot lat="0" lon="0" rev="0"/>
            </a:camera>
            <a:lightRig rig="contrasting" dir="t">
              <a:rot lat="0" lon="0" rev="1200000"/>
            </a:lightRig>
          </a:scene3d>
        </p:grpSpPr>
        <p:sp>
          <p:nvSpPr>
            <p:cNvPr id="11" name="Oval 10"/>
            <p:cNvSpPr/>
            <p:nvPr/>
          </p:nvSpPr>
          <p:spPr>
            <a:xfrm>
              <a:off x="2873587" y="1702089"/>
              <a:ext cx="2635492" cy="2635492"/>
            </a:xfrm>
            <a:prstGeom prst="ellipse">
              <a:avLst/>
            </a:prstGeom>
            <a:sp3d contourW="12700" prstMaterial="clear">
              <a:bevelT w="177800" h="254000"/>
              <a:bevelB w="152400"/>
            </a:sp3d>
          </p:spPr>
          <p:style>
            <a:lnRef idx="0">
              <a:schemeClr val="lt1">
                <a:hueOff val="0"/>
                <a:satOff val="0"/>
                <a:lumOff val="0"/>
                <a:alphaOff val="0"/>
              </a:schemeClr>
            </a:lnRef>
            <a:fillRef idx="1">
              <a:schemeClr val="accent5">
                <a:alpha val="50000"/>
                <a:hueOff val="-4966938"/>
                <a:satOff val="19906"/>
                <a:lumOff val="4314"/>
                <a:alphaOff val="0"/>
              </a:schemeClr>
            </a:fillRef>
            <a:effectRef idx="0">
              <a:schemeClr val="accent5">
                <a:alpha val="50000"/>
                <a:hueOff val="-4966938"/>
                <a:satOff val="19906"/>
                <a:lumOff val="4314"/>
                <a:alphaOff val="0"/>
              </a:schemeClr>
            </a:effectRef>
            <a:fontRef idx="minor">
              <a:schemeClr val="tx1"/>
            </a:fontRef>
          </p:style>
          <p:txBody>
            <a:bodyPr/>
            <a:lstStyle/>
            <a:p>
              <a:endParaRPr lang="en-US"/>
            </a:p>
          </p:txBody>
        </p:sp>
        <p:sp>
          <p:nvSpPr>
            <p:cNvPr id="12" name="Oval 6"/>
            <p:cNvSpPr/>
            <p:nvPr/>
          </p:nvSpPr>
          <p:spPr>
            <a:xfrm>
              <a:off x="3833461" y="2422190"/>
              <a:ext cx="1581295" cy="144952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IN" sz="2400" dirty="0"/>
                <a:t>Financial Leverage FL (Debt/Loan)</a:t>
              </a:r>
              <a:endParaRPr lang="en-IN" sz="2400" kern="1200" dirty="0"/>
            </a:p>
          </p:txBody>
        </p:sp>
      </p:grpSp>
      <p:grpSp>
        <p:nvGrpSpPr>
          <p:cNvPr id="13" name="Group 12"/>
          <p:cNvGrpSpPr/>
          <p:nvPr/>
        </p:nvGrpSpPr>
        <p:grpSpPr>
          <a:xfrm>
            <a:off x="1907704" y="3529812"/>
            <a:ext cx="3031068" cy="2851516"/>
            <a:chOff x="971639" y="1702089"/>
            <a:chExt cx="2635492" cy="2635492"/>
          </a:xfrm>
          <a:scene3d>
            <a:camera prst="orthographicFront">
              <a:rot lat="0" lon="0" rev="0"/>
            </a:camera>
            <a:lightRig rig="contrasting" dir="t">
              <a:rot lat="0" lon="0" rev="1200000"/>
            </a:lightRig>
          </a:scene3d>
        </p:grpSpPr>
        <p:sp>
          <p:nvSpPr>
            <p:cNvPr id="14" name="Oval 13"/>
            <p:cNvSpPr/>
            <p:nvPr/>
          </p:nvSpPr>
          <p:spPr>
            <a:xfrm>
              <a:off x="971639" y="1702089"/>
              <a:ext cx="2635492" cy="2635492"/>
            </a:xfrm>
            <a:prstGeom prst="ellipse">
              <a:avLst/>
            </a:prstGeom>
            <a:sp3d contourW="12700" prstMaterial="clear">
              <a:bevelT w="177800" h="254000"/>
              <a:bevelB w="152400"/>
            </a:sp3d>
          </p:spPr>
          <p:style>
            <a:lnRef idx="0">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a:lstStyle/>
            <a:p>
              <a:endParaRPr lang="en-US"/>
            </a:p>
          </p:txBody>
        </p:sp>
        <p:sp>
          <p:nvSpPr>
            <p:cNvPr id="15" name="Oval 8"/>
            <p:cNvSpPr/>
            <p:nvPr/>
          </p:nvSpPr>
          <p:spPr>
            <a:xfrm>
              <a:off x="1152127" y="2555296"/>
              <a:ext cx="1581295" cy="144952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IN" sz="2400" dirty="0"/>
                <a:t>Combined Leverage CL    (Operating &amp; financial)</a:t>
              </a:r>
              <a:endParaRPr lang="en-IN" sz="2400" kern="1200" dirty="0"/>
            </a:p>
          </p:txBody>
        </p:sp>
      </p:grpSp>
      <p:pic>
        <p:nvPicPr>
          <p:cNvPr id="16" name="Picture 15" descr="icon-didyouknow.png">
            <a:hlinkHover r:id="" action="ppaction://hlinkshowjump?jump=nextslide"/>
          </p:cNvPr>
          <p:cNvPicPr>
            <a:picLocks noChangeAspect="1"/>
          </p:cNvPicPr>
          <p:nvPr/>
        </p:nvPicPr>
        <p:blipFill>
          <a:blip r:embed="rId5" cstate="print"/>
          <a:stretch>
            <a:fillRect/>
          </a:stretch>
        </p:blipFill>
        <p:spPr>
          <a:xfrm>
            <a:off x="8244408" y="960984"/>
            <a:ext cx="864096" cy="8640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7" name="Rounded Rectangular Callout 16"/>
          <p:cNvSpPr/>
          <p:nvPr/>
        </p:nvSpPr>
        <p:spPr>
          <a:xfrm>
            <a:off x="6372200" y="992922"/>
            <a:ext cx="1764000" cy="836712"/>
          </a:xfrm>
          <a:prstGeom prst="wedgeRoundRectCallout">
            <a:avLst>
              <a:gd name="adj1" fmla="val 70977"/>
              <a:gd name="adj2" fmla="val -32446"/>
              <a:gd name="adj3" fmla="val 16667"/>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Roll your mouse over the icon, to learn more.</a:t>
            </a:r>
            <a:endParaRPr lang="en-IN" dirty="0">
              <a:solidFill>
                <a:schemeClr val="tx1"/>
              </a:solidFill>
            </a:endParaRPr>
          </a:p>
        </p:txBody>
      </p:sp>
      <p:sp>
        <p:nvSpPr>
          <p:cNvPr id="18" name="TextBox 17"/>
          <p:cNvSpPr txBox="1">
            <a:spLocks noGrp="1" noSelect="1" noRot="1" noMove="1" noResize="1" noEditPoints="1" noAdjustHandles="1" noChangeArrowheads="1" noChangeShapeType="1" noTextEdit="1"/>
          </p:cNvSpPr>
          <p:nvPr>
            <p:custDataLst>
              <p:tags r:id="rId2"/>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19" name="Picture 18">
            <a:extLst>
              <a:ext uri="{FF2B5EF4-FFF2-40B4-BE49-F238E27FC236}">
                <a16:creationId xmlns:a16="http://schemas.microsoft.com/office/drawing/2014/main" id="{86659D15-88BD-70BD-CC9D-C4D36328FD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122124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6000"/>
                            </p:stCondLst>
                            <p:childTnLst>
                              <p:par>
                                <p:cTn id="25" presetID="26" presetClass="emph" presetSubtype="0" fill="hold" nodeType="afterEffect">
                                  <p:stCondLst>
                                    <p:cond delay="0"/>
                                  </p:stCondLst>
                                  <p:childTnLst>
                                    <p:animEffect transition="out" filter="fade">
                                      <p:cBhvr>
                                        <p:cTn id="26" dur="1000" tmFilter="0, 0; .2, .5; .8, .5; 1, 0"/>
                                        <p:tgtEl>
                                          <p:spTgt spid="16"/>
                                        </p:tgtEl>
                                      </p:cBhvr>
                                    </p:animEffect>
                                    <p:animScale>
                                      <p:cBhvr>
                                        <p:cTn id="27" dur="500" autoRev="1" fill="hold"/>
                                        <p:tgtEl>
                                          <p:spTgt spid="16"/>
                                        </p:tgtEl>
                                      </p:cBhvr>
                                      <p:by x="105000" y="105000"/>
                                    </p:animScale>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188370" y="657759"/>
            <a:ext cx="8864826" cy="4067385"/>
            <a:chOff x="2702995" y="-1595320"/>
            <a:chExt cx="13460411" cy="3800331"/>
          </a:xfrm>
        </p:grpSpPr>
        <p:sp>
          <p:nvSpPr>
            <p:cNvPr id="10" name="Rechteck 21"/>
            <p:cNvSpPr/>
            <p:nvPr/>
          </p:nvSpPr>
          <p:spPr bwMode="auto">
            <a:xfrm>
              <a:off x="3480264" y="-1293555"/>
              <a:ext cx="12683142" cy="34985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This is a DEMO Course On:</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IN" sz="4000" b="1" i="0" u="none" strike="noStrike" kern="1200" cap="none" spc="0" normalizeH="0" baseline="0" noProof="0" dirty="0">
                  <a:ln>
                    <a:noFill/>
                  </a:ln>
                  <a:solidFill>
                    <a:srgbClr val="FFFF00"/>
                  </a:solidFill>
                  <a:effectLst/>
                  <a:uLnTx/>
                  <a:uFillTx/>
                  <a:latin typeface="Dubai Medium" panose="020B0603030403030204" pitchFamily="34" charset="-78"/>
                  <a:ea typeface="ＭＳ Ｐゴシック" pitchFamily="34" charset="-128"/>
                  <a:cs typeface="Dubai Medium" panose="020B0603030403030204" pitchFamily="34" charset="-78"/>
                </a:rPr>
                <a:t>Financial Management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Subscribe Today</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and Get Access to 250+ Complete Courses.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What Y</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ou</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Get:</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Access the Courses Online.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Download </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Powerpoint</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Presentation for Each Course.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Get Course Completion Certificates.</a:t>
              </a:r>
              <a:endPar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2702995" y="-1595320"/>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07904" y="5013176"/>
            <a:ext cx="1584176" cy="1584176"/>
          </a:xfrm>
          <a:prstGeom prst="rect">
            <a:avLst/>
          </a:prstGeom>
        </p:spPr>
      </p:pic>
      <p:sp>
        <p:nvSpPr>
          <p:cNvPr id="13" name="TextBox 12"/>
          <p:cNvSpPr txBox="1"/>
          <p:nvPr/>
        </p:nvSpPr>
        <p:spPr>
          <a:xfrm>
            <a:off x="539552" y="-4737"/>
            <a:ext cx="83529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rPr>
              <a:t>ManagementStudyGuide.com</a:t>
            </a:r>
            <a:endParaRPr kumimoji="0" lang="en-IN"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2631862197"/>
      </p:ext>
    </p:extLst>
  </p:cSld>
  <p:clrMapOvr>
    <a:masterClrMapping/>
  </p:clrMapOvr>
  <mc:AlternateContent xmlns:mc="http://schemas.openxmlformats.org/markup-compatibility/2006" xmlns:p14="http://schemas.microsoft.com/office/powerpoint/2010/main">
    <mc:Choice Requires="p14">
      <p:transition spd="med" p14:dur="700" advTm="37000">
        <p:fade/>
      </p:transition>
    </mc:Choice>
    <mc:Fallback xmlns="">
      <p:transition spd="med" advTm="3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7" name="Gruppe 83"/>
          <p:cNvGrpSpPr>
            <a:grpSpLocks/>
          </p:cNvGrpSpPr>
          <p:nvPr/>
        </p:nvGrpSpPr>
        <p:grpSpPr bwMode="auto">
          <a:xfrm>
            <a:off x="179512"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404778" y="1340768"/>
            <a:ext cx="4356000" cy="4118605"/>
          </a:xfrm>
          <a:prstGeom prst="rect">
            <a:avLst/>
          </a:prstGeom>
        </p:spPr>
      </p:pic>
      <p:sp>
        <p:nvSpPr>
          <p:cNvPr id="12" name="Line 36"/>
          <p:cNvSpPr>
            <a:spLocks noChangeShapeType="1"/>
          </p:cNvSpPr>
          <p:nvPr/>
        </p:nvSpPr>
        <p:spPr bwMode="auto">
          <a:xfrm rot="16200000" flipV="1">
            <a:off x="5567684"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5220070" y="1453655"/>
            <a:ext cx="3816426" cy="4222694"/>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You know that the primary objective or goal of any business is to make profits. Also, each and every business always deals in large amounts of money. </a:t>
            </a:r>
          </a:p>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Hence, you can understand that finance and financial management play a crucial role in the successful and smooth functioning of any business. </a:t>
            </a:r>
          </a:p>
        </p:txBody>
      </p:sp>
      <p:sp>
        <p:nvSpPr>
          <p:cNvPr id="14" name="TextBox 13"/>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727DCE0E-C65E-266F-CE2C-DF70FC04E7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343282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Left)">
                                      <p:cBhvr>
                                        <p:cTn id="14" dur="500"/>
                                        <p:tgtEl>
                                          <p:spTgt spid="12"/>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7" name="Gruppe 83"/>
          <p:cNvGrpSpPr>
            <a:grpSpLocks/>
          </p:cNvGrpSpPr>
          <p:nvPr/>
        </p:nvGrpSpPr>
        <p:grpSpPr bwMode="auto">
          <a:xfrm>
            <a:off x="3995936"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4211960" y="1381039"/>
            <a:ext cx="4392488" cy="4022290"/>
          </a:xfrm>
          <a:prstGeom prst="rect">
            <a:avLst/>
          </a:prstGeom>
        </p:spPr>
      </p:pic>
      <p:sp>
        <p:nvSpPr>
          <p:cNvPr id="12" name="Line 36"/>
          <p:cNvSpPr>
            <a:spLocks noChangeShapeType="1"/>
          </p:cNvSpPr>
          <p:nvPr/>
        </p:nvSpPr>
        <p:spPr bwMode="auto">
          <a:xfrm rot="16200000" flipV="1">
            <a:off x="3695476"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0" y="1453655"/>
            <a:ext cx="3851920" cy="5238357"/>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Also, when financial management is ignored and not closely scrutinized, it can lead to extremely damaging consequences for an organization. </a:t>
            </a:r>
          </a:p>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Let us understand this by looking at how a successful company saw its downfall due to its poor financial management practices and understand what happens when good financial management norms are not followed.</a:t>
            </a:r>
          </a:p>
        </p:txBody>
      </p:sp>
      <p:sp>
        <p:nvSpPr>
          <p:cNvPr id="14" name="TextBox 13"/>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10584028-6290-F229-7BCC-2DD3DAC0C2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6066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Right)">
                                      <p:cBhvr>
                                        <p:cTn id="14" dur="500"/>
                                        <p:tgtEl>
                                          <p:spTgt spid="12"/>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7" name="Gruppe 83"/>
          <p:cNvGrpSpPr>
            <a:grpSpLocks/>
          </p:cNvGrpSpPr>
          <p:nvPr/>
        </p:nvGrpSpPr>
        <p:grpSpPr bwMode="auto">
          <a:xfrm>
            <a:off x="179512"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404778" y="1340768"/>
            <a:ext cx="4356000" cy="4118605"/>
          </a:xfrm>
          <a:prstGeom prst="rect">
            <a:avLst/>
          </a:prstGeom>
        </p:spPr>
      </p:pic>
      <p:sp>
        <p:nvSpPr>
          <p:cNvPr id="12" name="Line 36"/>
          <p:cNvSpPr>
            <a:spLocks noChangeShapeType="1"/>
          </p:cNvSpPr>
          <p:nvPr/>
        </p:nvSpPr>
        <p:spPr bwMode="auto">
          <a:xfrm rot="16200000" flipV="1">
            <a:off x="5567684"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5076056" y="1453655"/>
            <a:ext cx="3960440" cy="4899803"/>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Thornton Inc. was an American oil &amp; natural gas company based in California. It was formed by Keith Walker after several years of experience in the field of oil, natural gas and energy.</a:t>
            </a:r>
          </a:p>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Thornton Inc. grew into a giant business in just 15 years to become America's seventh largest company. However, in reality, the firm's success turned out to have involved an elaborate scam.</a:t>
            </a:r>
          </a:p>
        </p:txBody>
      </p:sp>
      <p:sp>
        <p:nvSpPr>
          <p:cNvPr id="14" name="TextBox 13"/>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22297634-F349-7F3B-0A20-0FC4CBA53E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332955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Left)">
                                      <p:cBhvr>
                                        <p:cTn id="14" dur="500"/>
                                        <p:tgtEl>
                                          <p:spTgt spid="12"/>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7" name="Gruppe 83"/>
          <p:cNvGrpSpPr>
            <a:grpSpLocks/>
          </p:cNvGrpSpPr>
          <p:nvPr/>
        </p:nvGrpSpPr>
        <p:grpSpPr bwMode="auto">
          <a:xfrm>
            <a:off x="179512"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404778" y="1396844"/>
            <a:ext cx="4356000" cy="4156694"/>
          </a:xfrm>
          <a:prstGeom prst="rect">
            <a:avLst/>
          </a:prstGeom>
        </p:spPr>
      </p:pic>
      <p:sp>
        <p:nvSpPr>
          <p:cNvPr id="12" name="Line 36"/>
          <p:cNvSpPr>
            <a:spLocks noChangeShapeType="1"/>
          </p:cNvSpPr>
          <p:nvPr/>
        </p:nvSpPr>
        <p:spPr bwMode="auto">
          <a:xfrm rot="16200000" flipV="1">
            <a:off x="5567684"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5148064" y="1453655"/>
            <a:ext cx="3888431" cy="4899803"/>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Thornton had also lied about its profits and was accused of a range of shady dealings, including concealing debts so they didn't show up in the company's accounts.</a:t>
            </a:r>
          </a:p>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Thornton was forced to file bankruptcy under the Chapter 11 bankruptcy in December as the depth of the deception unfolded and the investors and creditors retreated. </a:t>
            </a:r>
          </a:p>
        </p:txBody>
      </p:sp>
      <p:sp>
        <p:nvSpPr>
          <p:cNvPr id="14" name="TextBox 13"/>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3CC0E970-9E45-4052-7627-95B89BC461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220396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Left)">
                                      <p:cBhvr>
                                        <p:cTn id="14" dur="500"/>
                                        <p:tgtEl>
                                          <p:spTgt spid="12"/>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7" name="Gruppe 83"/>
          <p:cNvGrpSpPr>
            <a:grpSpLocks/>
          </p:cNvGrpSpPr>
          <p:nvPr/>
        </p:nvGrpSpPr>
        <p:grpSpPr bwMode="auto">
          <a:xfrm>
            <a:off x="3995936"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4221201" y="1382569"/>
            <a:ext cx="4356000" cy="4033085"/>
          </a:xfrm>
          <a:prstGeom prst="rect">
            <a:avLst/>
          </a:prstGeom>
        </p:spPr>
      </p:pic>
      <p:sp>
        <p:nvSpPr>
          <p:cNvPr id="12" name="Line 36"/>
          <p:cNvSpPr>
            <a:spLocks noChangeShapeType="1"/>
          </p:cNvSpPr>
          <p:nvPr/>
        </p:nvSpPr>
        <p:spPr bwMode="auto">
          <a:xfrm rot="16200000" flipV="1">
            <a:off x="3695476"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179512" y="1453655"/>
            <a:ext cx="3672408" cy="3139321"/>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The Thornton incident made everyone realize the importance of good financial management for a company and forced everyone to question the existing financial management practices in several organizations.</a:t>
            </a:r>
          </a:p>
        </p:txBody>
      </p:sp>
      <p:sp>
        <p:nvSpPr>
          <p:cNvPr id="14" name="TextBox 13"/>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6C412DCF-4BF8-5D4B-636F-A5818E41F1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39570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Right)">
                                      <p:cBhvr>
                                        <p:cTn id="14" dur="500"/>
                                        <p:tgtEl>
                                          <p:spTgt spid="12"/>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7" name="Gruppe 83"/>
          <p:cNvGrpSpPr>
            <a:grpSpLocks/>
          </p:cNvGrpSpPr>
          <p:nvPr/>
        </p:nvGrpSpPr>
        <p:grpSpPr bwMode="auto">
          <a:xfrm>
            <a:off x="179512"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404778" y="1381038"/>
            <a:ext cx="4356000" cy="4022291"/>
          </a:xfrm>
          <a:prstGeom prst="rect">
            <a:avLst/>
          </a:prstGeom>
        </p:spPr>
      </p:pic>
      <p:sp>
        <p:nvSpPr>
          <p:cNvPr id="12" name="Line 36"/>
          <p:cNvSpPr>
            <a:spLocks noChangeShapeType="1"/>
          </p:cNvSpPr>
          <p:nvPr/>
        </p:nvSpPr>
        <p:spPr bwMode="auto">
          <a:xfrm rot="16200000" flipV="1">
            <a:off x="5567684"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5148064" y="1453655"/>
            <a:ext cx="3888431" cy="4899803"/>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The doctored accounts which flouted all the established norms of the accountancy practices, false financial statements and the Thornton executives who pocketed millions of dollars by selling their share of stocks while laying-off the 20% of the organization’s workforce, painted a grim picture for the financial management scenario and investors.</a:t>
            </a:r>
          </a:p>
        </p:txBody>
      </p:sp>
      <p:sp>
        <p:nvSpPr>
          <p:cNvPr id="14" name="TextBox 13"/>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92CF270B-C5D8-A2DB-C7DE-ADE7E6FECBD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227736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Left)">
                                      <p:cBhvr>
                                        <p:cTn id="14" dur="500"/>
                                        <p:tgtEl>
                                          <p:spTgt spid="12"/>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7" name="Gruppe 83"/>
          <p:cNvGrpSpPr>
            <a:grpSpLocks/>
          </p:cNvGrpSpPr>
          <p:nvPr/>
        </p:nvGrpSpPr>
        <p:grpSpPr bwMode="auto">
          <a:xfrm>
            <a:off x="3995936"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4221202" y="1382569"/>
            <a:ext cx="4356000" cy="4033085"/>
          </a:xfrm>
          <a:prstGeom prst="rect">
            <a:avLst/>
          </a:prstGeom>
        </p:spPr>
      </p:pic>
      <p:sp>
        <p:nvSpPr>
          <p:cNvPr id="12" name="Line 36"/>
          <p:cNvSpPr>
            <a:spLocks noChangeShapeType="1"/>
          </p:cNvSpPr>
          <p:nvPr/>
        </p:nvSpPr>
        <p:spPr bwMode="auto">
          <a:xfrm rot="16200000" flipV="1">
            <a:off x="3695476"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179512" y="1453655"/>
            <a:ext cx="3672408" cy="3139321"/>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Also, it was a real shock to financial experts across the globe that external agencies like auditors, credit rating agencies and security analysts had failed to identify the scam and had failed to see the real picture.</a:t>
            </a:r>
          </a:p>
        </p:txBody>
      </p:sp>
      <p:sp>
        <p:nvSpPr>
          <p:cNvPr id="14" name="TextBox 13"/>
          <p:cNvSpPr txBox="1">
            <a:spLocks noGrp="1" noSelect="1" noRot="1" noMove="1" noResize="1" noEditPoints="1" noAdjustHandles="1" noChangeArrowheads="1" noChangeShapeType="1" noTextEdit="1"/>
          </p:cNvSpPr>
          <p:nvPr>
            <p:custDataLst>
              <p:tags r:id="rId3"/>
            </p:custDataLst>
          </p:nvPr>
        </p:nvSpPr>
        <p:spPr>
          <a:xfrm>
            <a:off x="2915816" y="6608385"/>
            <a:ext cx="3528392" cy="276999"/>
          </a:xfrm>
          <a:prstGeom prst="rect">
            <a:avLst/>
          </a:prstGeom>
          <a:noFill/>
        </p:spPr>
        <p:txBody>
          <a:bodyPr wrap="square" rtlCol="0">
            <a:spAutoFit/>
          </a:bodyPr>
          <a:lstStyle/>
          <a:p>
            <a:pPr algn="ctr"/>
            <a:r>
              <a:rPr lang="en-IN" sz="1200" dirty="0"/>
              <a:t>© ManagementStudyGuide.com. All rights reserved.</a:t>
            </a:r>
            <a:endParaRPr lang="en-US" sz="1200" dirty="0"/>
          </a:p>
        </p:txBody>
      </p:sp>
      <p:pic>
        <p:nvPicPr>
          <p:cNvPr id="6" name="Picture 5">
            <a:extLst>
              <a:ext uri="{FF2B5EF4-FFF2-40B4-BE49-F238E27FC236}">
                <a16:creationId xmlns:a16="http://schemas.microsoft.com/office/drawing/2014/main" id="{0111AE86-EF56-983E-F5F3-D149BCA3CFB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extLst>
      <p:ext uri="{BB962C8B-B14F-4D97-AF65-F5344CB8AC3E}">
        <p14:creationId xmlns:p14="http://schemas.microsoft.com/office/powerpoint/2010/main" val="11197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Right)">
                                      <p:cBhvr>
                                        <p:cTn id="14" dur="500"/>
                                        <p:tgtEl>
                                          <p:spTgt spid="12"/>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5d4af172b7d04cfac3f467e338996a73d885d"/>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GENSWF_SLIDE_TITLE" val="Introduction - 1/8"/>
  <p:tag name="GENSWF_ADVANCE_TIME" val="0.00"/>
  <p:tag name="ISPRING_CUSTOM_TIMING_USED" val="0"/>
  <p:tag name="ISPRING_SLIDE_INDENT_LEVEL" val="1"/>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GENSWF_SLIDE_TITLE" val="Introduction - 2/8"/>
  <p:tag name="GENSWF_ADVANCE_TIME" val="0.00"/>
  <p:tag name="ISPRING_CUSTOM_TIMING_USED" val="0"/>
  <p:tag name="ISPRING_SLIDE_INDENT_LEVEL" val="1"/>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GENSWF_SLIDE_TITLE" val="Introduction - 4/8"/>
  <p:tag name="GENSWF_ADVANCE_TIME" val="0.00"/>
  <p:tag name="ISPRING_CUSTOM_TIMING_USED" val="0"/>
  <p:tag name="ISPRING_SLIDE_INDENT_LEVEL" val="1"/>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GENSWF_SLIDE_TITLE" val="Introduction to Financial Management"/>
  <p:tag name="GENSWF_ADVANCE_TIME" val="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GENSWF_SLIDE_TITLE" val="Introduction - 5/8"/>
  <p:tag name="GENSWF_ADVANCE_TIME" val="0.00"/>
  <p:tag name="ISPRING_CUSTOM_TIMING_USED" val="0"/>
  <p:tag name="ISPRING_SLIDE_INDENT_LEVEL" val="1"/>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GENSWF_SLIDE_TITLE" val="Introduction - 6/8"/>
  <p:tag name="GENSWF_ADVANCE_TIME" val="0.00"/>
  <p:tag name="ISPRING_CUSTOM_TIMING_USED" val="0"/>
  <p:tag name="ISPRING_SLIDE_INDENT_LEVEL" val="1"/>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GENSWF_SLIDE_TITLE" val="Introduction - 7/8"/>
  <p:tag name="GENSWF_ADVANCE_TIME" val="0.00"/>
  <p:tag name="ISPRING_CUSTOM_TIMING_USED" val="0"/>
  <p:tag name="ISPRING_SLIDE_INDENT_LEVEL" val="1"/>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GENSWF_SLIDE_TITLE" val="Degree of Control"/>
  <p:tag name="GENSWF_ADVANCE_TIME" val="0.00"/>
  <p:tag name="ISPRING_CUSTOM_TIMING_USED" val="0"/>
  <p:tag name="ISPRING_SLIDE_INDENT_LEVEL" val="1"/>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GENSWF_SLIDE_TITLE" val="What is Capitalization? - 2/2"/>
  <p:tag name="GENSWF_ADVANCE_TIME" val="0.00"/>
  <p:tag name="ISPRING_CUSTOM_TIMING_USED" val="0"/>
  <p:tag name="ISPRING_SLIDE_INDENT_LEVEL" val="1"/>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GENSWF_SLIDE_TITLE" val="Effects of Overcapitalization"/>
  <p:tag name="GENSWF_ADVANCE_TIME" val="0.00"/>
  <p:tag name="ISPRING_CUSTOM_TIMING_USED" val="0"/>
  <p:tag name="ISPRING_SLIDE_INDENT_LEVEL" val="1"/>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GENSWF_SLIDE_TITLE" val="On Shareholders"/>
  <p:tag name="GENSWF_ADVANCE_TIME" val="0.00"/>
  <p:tag name="ISPRING_CUSTOM_TIMING_USED" val="0"/>
  <p:tag name="ISPRING_SLIDE_INDENT_LEVEL" val="1"/>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GENSWF_SLIDE_TITLE" val="Important Long-term Sources of Finance"/>
  <p:tag name="GENSWF_ADVANCE_TIME" val="0.00"/>
  <p:tag name="ISPRING_CUSTOM_TIMING_USED" val="0"/>
  <p:tag name="ISPRING_SLIDE_INDENT_LEVEL" val="1"/>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GENSWF_SLIDE_TITLE" val="Deep Discount Bond"/>
  <p:tag name="GENSWF_ADVANCE_TIME" val="0.00"/>
  <p:tag name="ISPRING_CUSTOM_TIMING_USED" val="0"/>
  <p:tag name="ISPRING_SLIDE_INDENT_LEVEL" val="1"/>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GENSWF_SLIDE_TITLE" val="Important Short-term Sources of Finance"/>
  <p:tag name="GENSWF_ADVANCE_TIME" val="0.00"/>
  <p:tag name="ISPRING_CUSTOM_TIMING_USED" val="0"/>
  <p:tag name="ISPRING_SLIDE_INDENT_LEVEL" val="1"/>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56.xml><?xml version="1.0" encoding="utf-8"?>
<p:tagLst xmlns:a="http://schemas.openxmlformats.org/drawingml/2006/main" xmlns:r="http://schemas.openxmlformats.org/officeDocument/2006/relationships" xmlns:p="http://schemas.openxmlformats.org/presentationml/2006/main">
  <p:tag name="SHAPE_LOCKS" val="1983"/>
</p:tagLst>
</file>

<file path=ppt/tags/tag57.xml><?xml version="1.0" encoding="utf-8"?>
<p:tagLst xmlns:a="http://schemas.openxmlformats.org/drawingml/2006/main" xmlns:r="http://schemas.openxmlformats.org/officeDocument/2006/relationships" xmlns:p="http://schemas.openxmlformats.org/presentationml/2006/main">
  <p:tag name="SHAPE_LOCKS" val="1983"/>
</p:tagLst>
</file>

<file path=ppt/tags/tag58.xml><?xml version="1.0" encoding="utf-8"?>
<p:tagLst xmlns:a="http://schemas.openxmlformats.org/drawingml/2006/main" xmlns:r="http://schemas.openxmlformats.org/officeDocument/2006/relationships" xmlns:p="http://schemas.openxmlformats.org/presentationml/2006/main">
  <p:tag name="GENSWF_SLIDE_TITLE" val="Short Term Loans from Financial Institutions"/>
  <p:tag name="GENSWF_ADVANCE_TIME" val="0.00"/>
  <p:tag name="ISPRING_CUSTOM_TIMING_USED" val="0"/>
  <p:tag name="ISPRING_SLIDE_INDENT_LEVEL" val="1"/>
</p:tagLst>
</file>

<file path=ppt/tags/tag59.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60.xml><?xml version="1.0" encoding="utf-8"?>
<p:tagLst xmlns:a="http://schemas.openxmlformats.org/drawingml/2006/main" xmlns:r="http://schemas.openxmlformats.org/officeDocument/2006/relationships" xmlns:p="http://schemas.openxmlformats.org/presentationml/2006/main">
  <p:tag name="SHAPE_LOCKS" val="1983"/>
</p:tagLst>
</file>

<file path=ppt/tags/tag61.xml><?xml version="1.0" encoding="utf-8"?>
<p:tagLst xmlns:a="http://schemas.openxmlformats.org/drawingml/2006/main" xmlns:r="http://schemas.openxmlformats.org/officeDocument/2006/relationships" xmlns:p="http://schemas.openxmlformats.org/presentationml/2006/main">
  <p:tag name="SHAPE_LOCKS" val="1983"/>
</p:tagLst>
</file>

<file path=ppt/tags/tag62.xml><?xml version="1.0" encoding="utf-8"?>
<p:tagLst xmlns:a="http://schemas.openxmlformats.org/drawingml/2006/main" xmlns:r="http://schemas.openxmlformats.org/officeDocument/2006/relationships" xmlns:p="http://schemas.openxmlformats.org/presentationml/2006/main">
  <p:tag name="GENSWF_SLIDE_TITLE" val="Tip"/>
  <p:tag name="GENSWF_ADVANCE_TIME" val="0.00"/>
  <p:tag name="ISPRING_CUSTOM_TIMING_USED" val="0"/>
  <p:tag name="ISPRING_SLIDE_INDENT_LEVEL" val="1"/>
</p:tagLst>
</file>

<file path=ppt/tags/tag63.xml><?xml version="1.0" encoding="utf-8"?>
<p:tagLst xmlns:a="http://schemas.openxmlformats.org/drawingml/2006/main" xmlns:r="http://schemas.openxmlformats.org/officeDocument/2006/relationships" xmlns:p="http://schemas.openxmlformats.org/presentationml/2006/main">
  <p:tag name="SHAPE_LOCKS" val="1983"/>
</p:tagLst>
</file>

<file path=ppt/tags/tag64.xml><?xml version="1.0" encoding="utf-8"?>
<p:tagLst xmlns:a="http://schemas.openxmlformats.org/drawingml/2006/main" xmlns:r="http://schemas.openxmlformats.org/officeDocument/2006/relationships" xmlns:p="http://schemas.openxmlformats.org/presentationml/2006/main">
  <p:tag name="SHAPE_LOCKS" val="1983"/>
</p:tagLst>
</file>

<file path=ppt/tags/tag65.xml><?xml version="1.0" encoding="utf-8"?>
<p:tagLst xmlns:a="http://schemas.openxmlformats.org/drawingml/2006/main" xmlns:r="http://schemas.openxmlformats.org/officeDocument/2006/relationships" xmlns:p="http://schemas.openxmlformats.org/presentationml/2006/main">
  <p:tag name="GENSWF_SLIDE_TITLE" val="Functions of Financial Management"/>
  <p:tag name="GENSWF_ADVANCE_TIME" val="0.00"/>
  <p:tag name="ISPRING_CUSTOM_TIMING_USED" val="0"/>
  <p:tag name="ISPRING_SLIDE_INDENT_LEVEL" val="1"/>
  <p:tag name="ISPRING_SLIDE_BRANCHING_PROPERTIES" val="&lt;BranchingProperties&gt;&lt;nextAction&gt;&lt;action&gt;0&lt;/action&gt;&lt;/nextAction&gt;&lt;prevAction&gt;&lt;action&gt;2&lt;/action&gt;&lt;slide&gt;504&lt;/slide&gt;&lt;/prevAction&gt;&lt;lock&gt;0&lt;/lock&gt;&lt;/BranchingProperties&gt;&#10;"/>
</p:tagLst>
</file>

<file path=ppt/tags/tag66.xml><?xml version="1.0" encoding="utf-8"?>
<p:tagLst xmlns:a="http://schemas.openxmlformats.org/drawingml/2006/main" xmlns:r="http://schemas.openxmlformats.org/officeDocument/2006/relationships" xmlns:p="http://schemas.openxmlformats.org/presentationml/2006/main">
  <p:tag name="SHAPE_LOCKS" val="1983"/>
</p:tagLst>
</file>

<file path=ppt/tags/tag67.xml><?xml version="1.0" encoding="utf-8"?>
<p:tagLst xmlns:a="http://schemas.openxmlformats.org/drawingml/2006/main" xmlns:r="http://schemas.openxmlformats.org/officeDocument/2006/relationships" xmlns:p="http://schemas.openxmlformats.org/presentationml/2006/main">
  <p:tag name="SHAPE_LOCKS" val="1983"/>
</p:tagLst>
</file>

<file path=ppt/tags/tag68.xml><?xml version="1.0" encoding="utf-8"?>
<p:tagLst xmlns:a="http://schemas.openxmlformats.org/drawingml/2006/main" xmlns:r="http://schemas.openxmlformats.org/officeDocument/2006/relationships" xmlns:p="http://schemas.openxmlformats.org/presentationml/2006/main">
  <p:tag name="SHAPE_LOCKS" val="1983"/>
</p:tagLst>
</file>

<file path=ppt/tags/tag69.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70.xml><?xml version="1.0" encoding="utf-8"?>
<p:tagLst xmlns:a="http://schemas.openxmlformats.org/drawingml/2006/main" xmlns:r="http://schemas.openxmlformats.org/officeDocument/2006/relationships" xmlns:p="http://schemas.openxmlformats.org/presentationml/2006/main">
  <p:tag name="SHAPE_LOCKS" val="1983"/>
</p:tagLst>
</file>

<file path=ppt/tags/tag71.xml><?xml version="1.0" encoding="utf-8"?>
<p:tagLst xmlns:a="http://schemas.openxmlformats.org/drawingml/2006/main" xmlns:r="http://schemas.openxmlformats.org/officeDocument/2006/relationships" xmlns:p="http://schemas.openxmlformats.org/presentationml/2006/main">
  <p:tag name="SHAPE_LOCKS" val="1983"/>
</p:tagLst>
</file>

<file path=ppt/tags/tag72.xml><?xml version="1.0" encoding="utf-8"?>
<p:tagLst xmlns:a="http://schemas.openxmlformats.org/drawingml/2006/main" xmlns:r="http://schemas.openxmlformats.org/officeDocument/2006/relationships" xmlns:p="http://schemas.openxmlformats.org/presentationml/2006/main">
  <p:tag name="SHAPE_LOCKS" val="1983"/>
</p:tagLst>
</file>

<file path=ppt/tags/tag73.xml><?xml version="1.0" encoding="utf-8"?>
<p:tagLst xmlns:a="http://schemas.openxmlformats.org/drawingml/2006/main" xmlns:r="http://schemas.openxmlformats.org/officeDocument/2006/relationships" xmlns:p="http://schemas.openxmlformats.org/presentationml/2006/main">
  <p:tag name="SHAPE_LOCKS" val="1983"/>
</p:tagLst>
</file>

<file path=ppt/tags/tag74.xml><?xml version="1.0" encoding="utf-8"?>
<p:tagLst xmlns:a="http://schemas.openxmlformats.org/drawingml/2006/main" xmlns:r="http://schemas.openxmlformats.org/officeDocument/2006/relationships" xmlns:p="http://schemas.openxmlformats.org/presentationml/2006/main">
  <p:tag name="GENSWF_SLIDE_TITLE" val="Definition of Financial Planning"/>
  <p:tag name="GENSWF_ADVANCE_TIME" val="0.00"/>
  <p:tag name="ISPRING_CUSTOM_TIMING_USED" val="0"/>
  <p:tag name="ISPRING_SLIDE_INDENT_LEVEL" val="1"/>
</p:tagLst>
</file>

<file path=ppt/tags/tag75.xml><?xml version="1.0" encoding="utf-8"?>
<p:tagLst xmlns:a="http://schemas.openxmlformats.org/drawingml/2006/main" xmlns:r="http://schemas.openxmlformats.org/officeDocument/2006/relationships" xmlns:p="http://schemas.openxmlformats.org/presentationml/2006/main">
  <p:tag name="SHAPE_LOCKS" val="1983"/>
</p:tagLst>
</file>

<file path=ppt/tags/tag76.xml><?xml version="1.0" encoding="utf-8"?>
<p:tagLst xmlns:a="http://schemas.openxmlformats.org/drawingml/2006/main" xmlns:r="http://schemas.openxmlformats.org/officeDocument/2006/relationships" xmlns:p="http://schemas.openxmlformats.org/presentationml/2006/main">
  <p:tag name="SHAPE_LOCKS" val="1983"/>
</p:tagLst>
</file>

<file path=ppt/tags/tag77.xml><?xml version="1.0" encoding="utf-8"?>
<p:tagLst xmlns:a="http://schemas.openxmlformats.org/drawingml/2006/main" xmlns:r="http://schemas.openxmlformats.org/officeDocument/2006/relationships" xmlns:p="http://schemas.openxmlformats.org/presentationml/2006/main">
  <p:tag name="SHAPE_LOCKS" val="1983"/>
</p:tagLst>
</file>

<file path=ppt/tags/tag78.xml><?xml version="1.0" encoding="utf-8"?>
<p:tagLst xmlns:a="http://schemas.openxmlformats.org/drawingml/2006/main" xmlns:r="http://schemas.openxmlformats.org/officeDocument/2006/relationships" xmlns:p="http://schemas.openxmlformats.org/presentationml/2006/main">
  <p:tag name="GENSWF_SLIDE_TITLE" val="Important Financial Statements"/>
  <p:tag name="GENSWF_ADVANCE_TIME" val="0.00"/>
  <p:tag name="ISPRING_CUSTOM_TIMING_USED" val="0"/>
  <p:tag name="ISPRING_SLIDE_INDENT_LEVEL" val="1"/>
</p:tagLst>
</file>

<file path=ppt/tags/tag79.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80.xml><?xml version="1.0" encoding="utf-8"?>
<p:tagLst xmlns:a="http://schemas.openxmlformats.org/drawingml/2006/main" xmlns:r="http://schemas.openxmlformats.org/officeDocument/2006/relationships" xmlns:p="http://schemas.openxmlformats.org/presentationml/2006/main">
  <p:tag name="SHAPE_LOCKS" val="1983"/>
</p:tagLst>
</file>

<file path=ppt/tags/tag81.xml><?xml version="1.0" encoding="utf-8"?>
<p:tagLst xmlns:a="http://schemas.openxmlformats.org/drawingml/2006/main" xmlns:r="http://schemas.openxmlformats.org/officeDocument/2006/relationships" xmlns:p="http://schemas.openxmlformats.org/presentationml/2006/main">
  <p:tag name="SHAPE_LOCKS" val="1983"/>
</p:tagLst>
</file>

<file path=ppt/tags/tag82.xml><?xml version="1.0" encoding="utf-8"?>
<p:tagLst xmlns:a="http://schemas.openxmlformats.org/drawingml/2006/main" xmlns:r="http://schemas.openxmlformats.org/officeDocument/2006/relationships" xmlns:p="http://schemas.openxmlformats.org/presentationml/2006/main">
  <p:tag name="SHAPE_LOCKS" val="1983"/>
</p:tagLst>
</file>

<file path=ppt/tags/tag83.xml><?xml version="1.0" encoding="utf-8"?>
<p:tagLst xmlns:a="http://schemas.openxmlformats.org/drawingml/2006/main" xmlns:r="http://schemas.openxmlformats.org/officeDocument/2006/relationships" xmlns:p="http://schemas.openxmlformats.org/presentationml/2006/main">
  <p:tag name="SHAPE_LOCKS" val="1983"/>
</p:tagLst>
</file>

<file path=ppt/tags/tag84.xml><?xml version="1.0" encoding="utf-8"?>
<p:tagLst xmlns:a="http://schemas.openxmlformats.org/drawingml/2006/main" xmlns:r="http://schemas.openxmlformats.org/officeDocument/2006/relationships" xmlns:p="http://schemas.openxmlformats.org/presentationml/2006/main">
  <p:tag name="SHAPE_LOCKS" val="1983"/>
</p:tagLst>
</file>

<file path=ppt/tags/tag85.xml><?xml version="1.0" encoding="utf-8"?>
<p:tagLst xmlns:a="http://schemas.openxmlformats.org/drawingml/2006/main" xmlns:r="http://schemas.openxmlformats.org/officeDocument/2006/relationships" xmlns:p="http://schemas.openxmlformats.org/presentationml/2006/main">
  <p:tag name="SHAPE_LOCKS" val="1983"/>
</p:tagLst>
</file>

<file path=ppt/tags/tag86.xml><?xml version="1.0" encoding="utf-8"?>
<p:tagLst xmlns:a="http://schemas.openxmlformats.org/drawingml/2006/main" xmlns:r="http://schemas.openxmlformats.org/officeDocument/2006/relationships" xmlns:p="http://schemas.openxmlformats.org/presentationml/2006/main">
  <p:tag name="GENSWF_SLIDE_TITLE" val="Real Life Example - 1/19"/>
  <p:tag name="GENSWF_ADVANCE_TIME" val="0.00"/>
  <p:tag name="ISPRING_CUSTOM_TIMING_USED" val="0"/>
  <p:tag name="ISPRING_SLIDE_INDENT_LEVEL" val="1"/>
</p:tagLst>
</file>

<file path=ppt/tags/tag87.xml><?xml version="1.0" encoding="utf-8"?>
<p:tagLst xmlns:a="http://schemas.openxmlformats.org/drawingml/2006/main" xmlns:r="http://schemas.openxmlformats.org/officeDocument/2006/relationships" xmlns:p="http://schemas.openxmlformats.org/presentationml/2006/main">
  <p:tag name="SHAPE_LOCKS" val="1983"/>
</p:tagLst>
</file>

<file path=ppt/tags/tag88.xml><?xml version="1.0" encoding="utf-8"?>
<p:tagLst xmlns:a="http://schemas.openxmlformats.org/drawingml/2006/main" xmlns:r="http://schemas.openxmlformats.org/officeDocument/2006/relationships" xmlns:p="http://schemas.openxmlformats.org/presentationml/2006/main">
  <p:tag name="SHAPE_LOCKS" val="1983"/>
</p:tagLst>
</file>

<file path=ppt/tags/tag89.xml><?xml version="1.0" encoding="utf-8"?>
<p:tagLst xmlns:a="http://schemas.openxmlformats.org/drawingml/2006/main" xmlns:r="http://schemas.openxmlformats.org/officeDocument/2006/relationships" xmlns:p="http://schemas.openxmlformats.org/presentationml/2006/main">
  <p:tag name="GENSWF_SLIDE_TITLE" val="Real Life Example - 2/19"/>
  <p:tag name="GENSWF_ADVANCE_TIME" val="0.00"/>
  <p:tag name="ISPRING_CUSTOM_TIMING_USED" val="0"/>
  <p:tag name="ISPRING_SLIDE_INDENT_LEVEL" val="1"/>
</p:tagLst>
</file>

<file path=ppt/tags/tag9.xml><?xml version="1.0" encoding="utf-8"?>
<p:tagLst xmlns:a="http://schemas.openxmlformats.org/drawingml/2006/main" xmlns:r="http://schemas.openxmlformats.org/officeDocument/2006/relationships" xmlns:p="http://schemas.openxmlformats.org/presentationml/2006/main">
  <p:tag name="GENSWF_SLIDE_TITLE" val="Introduction"/>
  <p:tag name="GENSWF_ADVANCE_TIME" val="0.00"/>
  <p:tag name="ISPRING_SLIDE_INDENT_LEVEL" val="0"/>
  <p:tag name="ISPRING_CUSTOM_TIMING_USED" val="0"/>
</p:tagLst>
</file>

<file path=ppt/tags/tag90.xml><?xml version="1.0" encoding="utf-8"?>
<p:tagLst xmlns:a="http://schemas.openxmlformats.org/drawingml/2006/main" xmlns:r="http://schemas.openxmlformats.org/officeDocument/2006/relationships" xmlns:p="http://schemas.openxmlformats.org/presentationml/2006/main">
  <p:tag name="SHAPE_LOCKS" val="1983"/>
</p:tagLst>
</file>

<file path=ppt/tags/tag91.xml><?xml version="1.0" encoding="utf-8"?>
<p:tagLst xmlns:a="http://schemas.openxmlformats.org/drawingml/2006/main" xmlns:r="http://schemas.openxmlformats.org/officeDocument/2006/relationships" xmlns:p="http://schemas.openxmlformats.org/presentationml/2006/main">
  <p:tag name="SHAPE_LOCKS" val="1983"/>
</p:tagLst>
</file>

<file path=ppt/tags/tag92.xml><?xml version="1.0" encoding="utf-8"?>
<p:tagLst xmlns:a="http://schemas.openxmlformats.org/drawingml/2006/main" xmlns:r="http://schemas.openxmlformats.org/officeDocument/2006/relationships" xmlns:p="http://schemas.openxmlformats.org/presentationml/2006/main">
  <p:tag name="GENSWF_SLIDE_TITLE" val="Categories of Financial Ratios"/>
  <p:tag name="GENSWF_ADVANCE_TIME" val="0.00"/>
  <p:tag name="ISPRING_CUSTOM_TIMING_USED" val="0"/>
  <p:tag name="ISPRING_SLIDE_INDENT_LEVEL" val="1"/>
</p:tagLst>
</file>

<file path=ppt/tags/tag93.xml><?xml version="1.0" encoding="utf-8"?>
<p:tagLst xmlns:a="http://schemas.openxmlformats.org/drawingml/2006/main" xmlns:r="http://schemas.openxmlformats.org/officeDocument/2006/relationships" xmlns:p="http://schemas.openxmlformats.org/presentationml/2006/main">
  <p:tag name="SHAPE_LOCKS" val="1983"/>
</p:tagLst>
</file>

<file path=ppt/tags/tag94.xml><?xml version="1.0" encoding="utf-8"?>
<p:tagLst xmlns:a="http://schemas.openxmlformats.org/drawingml/2006/main" xmlns:r="http://schemas.openxmlformats.org/officeDocument/2006/relationships" xmlns:p="http://schemas.openxmlformats.org/presentationml/2006/main">
  <p:tag name="SHAPE_LOCKS" val="1983"/>
</p:tagLst>
</file>

<file path=ppt/tags/tag95.xml><?xml version="1.0" encoding="utf-8"?>
<p:tagLst xmlns:a="http://schemas.openxmlformats.org/drawingml/2006/main" xmlns:r="http://schemas.openxmlformats.org/officeDocument/2006/relationships" xmlns:p="http://schemas.openxmlformats.org/presentationml/2006/main">
  <p:tag name="GENSWF_SLIDE_TITLE" val="Types of Leverages"/>
  <p:tag name="GENSWF_ADVANCE_TIME" val="0.00"/>
  <p:tag name="ISPRING_CUSTOM_TIMING_USED" val="0"/>
  <p:tag name="ISPRING_SLIDE_INDENT_LEVEL" val="1"/>
</p:tagLst>
</file>

<file path=ppt/tags/tag96.xml><?xml version="1.0" encoding="utf-8"?>
<p:tagLst xmlns:a="http://schemas.openxmlformats.org/drawingml/2006/main" xmlns:r="http://schemas.openxmlformats.org/officeDocument/2006/relationships" xmlns:p="http://schemas.openxmlformats.org/presentationml/2006/main">
  <p:tag name="SHAPE_LOCKS" val="1983"/>
</p:tagLst>
</file>

<file path=ppt/tags/tag9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ManagementStudyGuide.com"/>
  <p:tag name="GENSWF_ADVANCE_TIME" val="37.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1652</Words>
  <Application>Microsoft Office PowerPoint</Application>
  <PresentationFormat>On-screen Show (4:3)</PresentationFormat>
  <Paragraphs>186</Paragraphs>
  <Slides>26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Arial Rounded MT Bold</vt:lpstr>
      <vt:lpstr>Bradley Hand ITC</vt:lpstr>
      <vt:lpstr>Calibri</vt:lpstr>
      <vt:lpstr>Dubai Medium</vt:lpstr>
      <vt:lpstr>Footlight MT Light</vt:lpstr>
      <vt:lpstr>Mistral</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MSG</dc:creator>
  <cp:lastModifiedBy>Himanshu Juneja</cp:lastModifiedBy>
  <cp:revision>388</cp:revision>
  <dcterms:created xsi:type="dcterms:W3CDTF">2014-09-09T03:26:17Z</dcterms:created>
  <dcterms:modified xsi:type="dcterms:W3CDTF">2023-01-21T07:37:09Z</dcterms:modified>
</cp:coreProperties>
</file>