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592" r:id="rId2"/>
    <p:sldId id="499" r:id="rId3"/>
    <p:sldId id="550" r:id="rId4"/>
    <p:sldId id="554" r:id="rId5"/>
    <p:sldId id="558" r:id="rId6"/>
    <p:sldId id="559" r:id="rId7"/>
    <p:sldId id="567" r:id="rId8"/>
    <p:sldId id="593" r:id="rId9"/>
    <p:sldId id="606" r:id="rId10"/>
    <p:sldId id="405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7DAB7"/>
    <a:srgbClr val="D5BE8D"/>
    <a:srgbClr val="E4D3B0"/>
    <a:srgbClr val="FF7C80"/>
    <a:srgbClr val="ED7BC4"/>
    <a:srgbClr val="56C268"/>
    <a:srgbClr val="FF4B4B"/>
    <a:srgbClr val="FF9966"/>
    <a:srgbClr val="B6DF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71" autoAdjust="0"/>
    <p:restoredTop sz="94665"/>
  </p:normalViewPr>
  <p:slideViewPr>
    <p:cSldViewPr>
      <p:cViewPr varScale="1">
        <p:scale>
          <a:sx n="96" d="100"/>
          <a:sy n="96" d="100"/>
        </p:scale>
        <p:origin x="797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94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65230-328D-2F4D-AEB7-3119C1333090}" type="datetimeFigureOut">
              <a:rPr lang="en-US" smtClean="0"/>
              <a:t>10/24/2022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F3DF2F-D4B6-984A-B250-F2C764BCAA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41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F3DF2F-D4B6-984A-B250-F2C764BCAAE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4572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A79FDD-73DA-4947-A8C4-E7A4BAC9578E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-105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itchFamily="-105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0093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3DF2F-D4B6-984A-B250-F2C764BCAAE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06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3DF2F-D4B6-984A-B250-F2C764BCAAE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6250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3DF2F-D4B6-984A-B250-F2C764BCAAE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7318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3DF2F-D4B6-984A-B250-F2C764BCAAE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6372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3DF2F-D4B6-984A-B250-F2C764BCAAE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6452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3DF2F-D4B6-984A-B250-F2C764BCAAE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6519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F3DF2F-D4B6-984A-B250-F2C764BCAAE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6396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3DF2F-D4B6-984A-B250-F2C764BCAAE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197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D3CAD-657B-4F2E-AA7E-FDA49389228A}" type="datetime1">
              <a:rPr lang="en-IN" smtClean="0"/>
              <a:t>24-10-2022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© ManagementStudyGuide.com. All rights reserved.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E2D8-89F1-436A-9FDE-BC1DD96930D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37393-99BB-4C85-B90E-E616CA0AAFB5}" type="datetime1">
              <a:rPr lang="en-IN" smtClean="0"/>
              <a:t>24-10-2022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© ManagementStudyGuide.com. All rights reserved.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E2D8-89F1-436A-9FDE-BC1DD96930D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E286-24FA-48F0-8AC3-28D72AB47C08}" type="datetime1">
              <a:rPr lang="en-IN" smtClean="0"/>
              <a:t>24-10-2022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© ManagementStudyGuide.com. All rights reserved.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E2D8-89F1-436A-9FDE-BC1DD96930D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CEDC5-1393-4E76-9DDB-C72A60D1DD67}" type="datetime1">
              <a:rPr lang="en-IN" smtClean="0"/>
              <a:t>24-10-2022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© ManagementStudyGuide.com. All rights reserved.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E2D8-89F1-436A-9FDE-BC1DD96930D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F4AE-FCA4-4ED1-87DB-21FA75AC62DE}" type="datetime1">
              <a:rPr lang="en-IN" smtClean="0"/>
              <a:t>24-10-2022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© ManagementStudyGuide.com. All rights reserved.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E2D8-89F1-436A-9FDE-BC1DD96930D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377EB-0594-4E1B-9DBF-ECFAB57743B5}" type="datetime1">
              <a:rPr lang="en-IN" smtClean="0"/>
              <a:t>24-10-2022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© ManagementStudyGuide.com. All rights reserved.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E2D8-89F1-436A-9FDE-BC1DD96930D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A3CEF-B7B9-4506-8A20-C0CF1A1E3087}" type="datetime1">
              <a:rPr lang="en-IN" smtClean="0"/>
              <a:t>24-10-2022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© ManagementStudyGuide.com. All rights reserved.</a:t>
            </a:r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E2D8-89F1-436A-9FDE-BC1DD96930D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F0E32-2124-471A-9C6C-9839CF858491}" type="datetime1">
              <a:rPr lang="en-IN" smtClean="0"/>
              <a:t>24-10-2022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© ManagementStudyGuide.com. All rights reserved.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E2D8-89F1-436A-9FDE-BC1DD96930D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12E-7FFD-457A-93BF-6427BF72C63D}" type="datetime1">
              <a:rPr lang="en-IN" smtClean="0"/>
              <a:t>24-10-2022</a:t>
            </a:fld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E2D8-89F1-436A-9FDE-BC1DD96930D9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7784" y="6669360"/>
            <a:ext cx="3744416" cy="184666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© ManagementStudyGuide.com. All rights reserved.</a:t>
            </a:r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E3E4-1E93-4EA4-ACD4-56556F865119}" type="datetime1">
              <a:rPr lang="en-IN" smtClean="0"/>
              <a:t>24-10-2022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© ManagementStudyGuide.com. All rights reserved.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E2D8-89F1-436A-9FDE-BC1DD96930D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9AB7-15FA-4548-9210-537A39B8D9E2}" type="datetime1">
              <a:rPr lang="en-IN" smtClean="0"/>
              <a:t>24-10-2022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© ManagementStudyGuide.com. All rights reserved.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E2D8-89F1-436A-9FDE-BC1DD96930D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69161-E7DE-492C-9FA8-4970400BEFDA}" type="datetime1">
              <a:rPr lang="en-IN" smtClean="0"/>
              <a:t>24-10-2022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7784" y="6669360"/>
            <a:ext cx="3744416" cy="184666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© ManagementStudyGuide.com. All rights reserved.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3E2D8-89F1-436A-9FDE-BC1DD96930D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6" Type="http://schemas.openxmlformats.org/officeDocument/2006/relationships/image" Target="../media/image15.jpeg"/><Relationship Id="rId5" Type="http://schemas.openxmlformats.org/officeDocument/2006/relationships/slide" Target="slide1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4.jpeg"/><Relationship Id="rId5" Type="http://schemas.openxmlformats.org/officeDocument/2006/relationships/image" Target="../media/image3.tiff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6.jpeg"/><Relationship Id="rId5" Type="http://schemas.openxmlformats.org/officeDocument/2006/relationships/image" Target="../media/image3.tiff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6" Type="http://schemas.openxmlformats.org/officeDocument/2006/relationships/image" Target="../media/image7.jpeg"/><Relationship Id="rId5" Type="http://schemas.openxmlformats.org/officeDocument/2006/relationships/image" Target="../media/image3.tiff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6" Type="http://schemas.openxmlformats.org/officeDocument/2006/relationships/image" Target="../media/image8.jpeg"/><Relationship Id="rId5" Type="http://schemas.openxmlformats.org/officeDocument/2006/relationships/image" Target="../media/image3.tiff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6" Type="http://schemas.openxmlformats.org/officeDocument/2006/relationships/image" Target="../media/image9.jpeg"/><Relationship Id="rId5" Type="http://schemas.openxmlformats.org/officeDocument/2006/relationships/image" Target="../media/image3.tiff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6" Type="http://schemas.openxmlformats.org/officeDocument/2006/relationships/image" Target="../media/image10.jpeg"/><Relationship Id="rId5" Type="http://schemas.openxmlformats.org/officeDocument/2006/relationships/image" Target="../media/image3.tiff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7442988_xl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20545577">
            <a:off x="2431442" y="3148811"/>
            <a:ext cx="55291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Employee Absenteeism Management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20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5000">
        <p:fade/>
      </p:transition>
    </mc:Choice>
    <mc:Fallback xmlns="">
      <p:transition spd="med" advTm="2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ieren 20"/>
          <p:cNvGrpSpPr/>
          <p:nvPr/>
        </p:nvGrpSpPr>
        <p:grpSpPr>
          <a:xfrm>
            <a:off x="-188370" y="657759"/>
            <a:ext cx="8864826" cy="4067385"/>
            <a:chOff x="2702995" y="-1595320"/>
            <a:chExt cx="13460411" cy="3800331"/>
          </a:xfrm>
        </p:grpSpPr>
        <p:sp>
          <p:nvSpPr>
            <p:cNvPr id="10" name="Rechteck 21"/>
            <p:cNvSpPr/>
            <p:nvPr/>
          </p:nvSpPr>
          <p:spPr bwMode="auto">
            <a:xfrm>
              <a:off x="3480264" y="-1293555"/>
              <a:ext cx="12683142" cy="3498566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shade val="30000"/>
                    <a:satMod val="115000"/>
                  </a:schemeClr>
                </a:gs>
                <a:gs pos="50000">
                  <a:schemeClr val="tx2">
                    <a:shade val="67500"/>
                    <a:satMod val="115000"/>
                  </a:schemeClr>
                </a:gs>
                <a:gs pos="100000">
                  <a:schemeClr val="tx2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12700">
              <a:noFill/>
              <a:round/>
              <a:headEnd/>
              <a:tailEnd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144000" tIns="180000" rIns="72000"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ootlight MT Light" panose="0204060206030A020304" pitchFamily="18" charset="0"/>
                  <a:ea typeface="ＭＳ Ｐゴシック" pitchFamily="34" charset="-128"/>
                  <a:cs typeface="FreesiaUPC" pitchFamily="34" charset="-34"/>
                </a:rPr>
                <a:t>This is a DEMO Course On: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Dubai Medium" panose="020B0603030403030204" pitchFamily="34" charset="-78"/>
                  <a:ea typeface="ＭＳ Ｐゴシック" pitchFamily="34" charset="-128"/>
                  <a:cs typeface="Dubai Medium" panose="020B0603030403030204" pitchFamily="34" charset="-78"/>
                </a:rPr>
                <a:t>Employee Absenteeism Management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Footlight MT Light" panose="0204060206030A020304" pitchFamily="18" charset="0"/>
                  <a:ea typeface="ＭＳ Ｐゴシック" pitchFamily="34" charset="-128"/>
                  <a:cs typeface="FreesiaUPC" pitchFamily="34" charset="-34"/>
                </a:rPr>
                <a:t>Subscribe Today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ootlight MT Light" panose="0204060206030A020304" pitchFamily="18" charset="0"/>
                  <a:ea typeface="ＭＳ Ｐゴシック" pitchFamily="34" charset="-128"/>
                  <a:cs typeface="FreesiaUPC" pitchFamily="34" charset="-34"/>
                </a:rPr>
                <a:t> and Get Access to Unlimited Courses.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ootlight MT Light" panose="0204060206030A020304" pitchFamily="18" charset="0"/>
                  <a:ea typeface="ＭＳ Ｐゴシック" pitchFamily="34" charset="-128"/>
                  <a:cs typeface="FreesiaUPC" pitchFamily="34" charset="-34"/>
                </a:rPr>
                <a:t>What Y</a:t>
              </a:r>
              <a:r>
                <a:rPr kumimoji="0" lang="en-US" sz="2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ootlight MT Light" panose="0204060206030A020304" pitchFamily="18" charset="0"/>
                  <a:ea typeface="ＭＳ Ｐゴシック" pitchFamily="34" charset="-128"/>
                  <a:cs typeface="FreesiaUPC" pitchFamily="34" charset="-34"/>
                </a:rPr>
                <a:t>ou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ootlight MT Light" panose="0204060206030A020304" pitchFamily="18" charset="0"/>
                  <a:ea typeface="ＭＳ Ｐゴシック" pitchFamily="34" charset="-128"/>
                  <a:cs typeface="FreesiaUPC" pitchFamily="34" charset="-34"/>
                </a:rPr>
                <a:t> Get:</a:t>
              </a:r>
            </a:p>
            <a:p>
              <a:pPr marL="360000" marR="0" lvl="0" indent="-3960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ootlight MT Light" panose="0204060206030A020304" pitchFamily="18" charset="0"/>
                  <a:ea typeface="ＭＳ Ｐゴシック" pitchFamily="34" charset="-128"/>
                  <a:cs typeface="FreesiaUPC" pitchFamily="34" charset="-34"/>
                </a:rPr>
                <a:t>Access the Courses Online.</a:t>
              </a:r>
            </a:p>
            <a:p>
              <a:pPr marL="360000" marR="0" lvl="0" indent="-3960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ootlight MT Light" panose="0204060206030A020304" pitchFamily="18" charset="0"/>
                  <a:ea typeface="ＭＳ Ｐゴシック" pitchFamily="34" charset="-128"/>
                  <a:cs typeface="FreesiaUPC" pitchFamily="34" charset="-34"/>
                </a:rPr>
                <a:t>Download </a:t>
              </a:r>
              <a:r>
                <a:rPr kumimoji="0" lang="en-US" sz="2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ootlight MT Light" panose="0204060206030A020304" pitchFamily="18" charset="0"/>
                  <a:ea typeface="ＭＳ Ｐゴシック" pitchFamily="34" charset="-128"/>
                  <a:cs typeface="FreesiaUPC" pitchFamily="34" charset="-34"/>
                </a:rPr>
                <a:t>Powerpoint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ootlight MT Light" panose="0204060206030A020304" pitchFamily="18" charset="0"/>
                  <a:ea typeface="ＭＳ Ｐゴシック" pitchFamily="34" charset="-128"/>
                  <a:cs typeface="FreesiaUPC" pitchFamily="34" charset="-34"/>
                </a:rPr>
                <a:t> Presentation for Each Course.</a:t>
              </a:r>
            </a:p>
            <a:p>
              <a:pPr marL="360000" marR="0" lvl="0" indent="-3960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ootlight MT Light" panose="0204060206030A020304" pitchFamily="18" charset="0"/>
                  <a:ea typeface="ＭＳ Ｐゴシック" pitchFamily="34" charset="-128"/>
                  <a:cs typeface="FreesiaUPC" pitchFamily="34" charset="-34"/>
                </a:rPr>
                <a:t>Get Course Completion Certificates.</a:t>
              </a:r>
              <a:endPara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ootlight MT Light" panose="0204060206030A020304" pitchFamily="18" charset="0"/>
                <a:ea typeface="ＭＳ Ｐゴシック" pitchFamily="34" charset="-128"/>
                <a:cs typeface="FreesiaUPC" pitchFamily="34" charset="-34"/>
              </a:endParaRPr>
            </a:p>
          </p:txBody>
        </p:sp>
        <p:pic>
          <p:nvPicPr>
            <p:cNvPr id="11" name="Picture 5" descr="Tessafilm_4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gray">
            <a:xfrm rot="20222041">
              <a:off x="2702995" y="-1595320"/>
              <a:ext cx="2229621" cy="525903"/>
            </a:xfrm>
            <a:prstGeom prst="rect">
              <a:avLst/>
            </a:prstGeom>
            <a:noFill/>
          </p:spPr>
        </p:pic>
      </p:grpSp>
      <p:pic>
        <p:nvPicPr>
          <p:cNvPr id="12" name="Picture 11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7904" y="5013176"/>
            <a:ext cx="1584176" cy="158417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39552" y="-4737"/>
            <a:ext cx="8352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ManagementStudyGuide.com</a:t>
            </a:r>
            <a:endParaRPr kumimoji="0" lang="en-IN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1862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000">
        <p:fade/>
      </p:transition>
    </mc:Choice>
    <mc:Fallback xmlns="">
      <p:transition spd="med" advTm="3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27384"/>
            <a:ext cx="9144000" cy="908720"/>
            <a:chOff x="0" y="-27384"/>
            <a:chExt cx="9144000" cy="908720"/>
          </a:xfrm>
        </p:grpSpPr>
        <p:pic>
          <p:nvPicPr>
            <p:cNvPr id="2" name="Picture 1" descr="27442988_xl.jpg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0" y="-27384"/>
              <a:ext cx="9144000" cy="864096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0" y="116632"/>
              <a:ext cx="9144000" cy="764704"/>
            </a:xfrm>
            <a:prstGeom prst="rect">
              <a:avLst/>
            </a:prstGeom>
            <a:solidFill>
              <a:srgbClr val="404040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83568" y="233264"/>
              <a:ext cx="7992888" cy="584775"/>
            </a:xfrm>
            <a:prstGeom prst="rect">
              <a:avLst/>
            </a:prstGeom>
            <a:solidFill>
              <a:srgbClr val="FFFFFF">
                <a:alpha val="69804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Introduction</a:t>
              </a:r>
              <a:endParaRPr lang="en-IN" sz="3200" dirty="0"/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861734"/>
            <a:ext cx="9216000" cy="5996266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323528" y="5517232"/>
            <a:ext cx="8568952" cy="1152128"/>
            <a:chOff x="323528" y="5517232"/>
            <a:chExt cx="8568952" cy="1152128"/>
          </a:xfrm>
        </p:grpSpPr>
        <p:sp>
          <p:nvSpPr>
            <p:cNvPr id="13" name="Rounded Rectangle 12"/>
            <p:cNvSpPr/>
            <p:nvPr/>
          </p:nvSpPr>
          <p:spPr>
            <a:xfrm>
              <a:off x="323528" y="5517232"/>
              <a:ext cx="8568952" cy="1152128"/>
            </a:xfrm>
            <a:prstGeom prst="roundRect">
              <a:avLst>
                <a:gd name="adj" fmla="val 50000"/>
              </a:avLst>
            </a:prstGeom>
            <a:solidFill>
              <a:srgbClr val="E7DAB7"/>
            </a:solidFill>
            <a:ln>
              <a:solidFill>
                <a:srgbClr val="E7DAB7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95536" y="5589240"/>
              <a:ext cx="8388000" cy="1008000"/>
            </a:xfrm>
            <a:prstGeom prst="roundRect">
              <a:avLst>
                <a:gd name="adj" fmla="val 50000"/>
              </a:avLst>
            </a:prstGeom>
            <a:solidFill>
              <a:srgbClr val="E7DAB7"/>
            </a:solidFill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Rebecca Lawson has been working as a Team Lead for the past three years at GlobeSoft Software Inc. GlobeSoft Software Inc. is a leading IT giant.</a:t>
              </a:r>
            </a:p>
          </p:txBody>
        </p:sp>
      </p:grpSp>
      <p:sp>
        <p:nvSpPr>
          <p:cNvPr id="19" name="Freeform 18"/>
          <p:cNvSpPr/>
          <p:nvPr/>
        </p:nvSpPr>
        <p:spPr>
          <a:xfrm>
            <a:off x="1259632" y="1268760"/>
            <a:ext cx="6552000" cy="3564000"/>
          </a:xfrm>
          <a:custGeom>
            <a:avLst/>
            <a:gdLst>
              <a:gd name="connsiteX0" fmla="*/ 308758 w 6436426"/>
              <a:gd name="connsiteY0" fmla="*/ 0 h 3515096"/>
              <a:gd name="connsiteX1" fmla="*/ 2671948 w 6436426"/>
              <a:gd name="connsiteY1" fmla="*/ 154380 h 3515096"/>
              <a:gd name="connsiteX2" fmla="*/ 4667002 w 6436426"/>
              <a:gd name="connsiteY2" fmla="*/ 249382 h 3515096"/>
              <a:gd name="connsiteX3" fmla="*/ 6436426 w 6436426"/>
              <a:gd name="connsiteY3" fmla="*/ 320634 h 3515096"/>
              <a:gd name="connsiteX4" fmla="*/ 6293922 w 6436426"/>
              <a:gd name="connsiteY4" fmla="*/ 1888177 h 3515096"/>
              <a:gd name="connsiteX5" fmla="*/ 6163293 w 6436426"/>
              <a:gd name="connsiteY5" fmla="*/ 3515096 h 3515096"/>
              <a:gd name="connsiteX6" fmla="*/ 3764478 w 6436426"/>
              <a:gd name="connsiteY6" fmla="*/ 3396343 h 3515096"/>
              <a:gd name="connsiteX7" fmla="*/ 1246909 w 6436426"/>
              <a:gd name="connsiteY7" fmla="*/ 3265715 h 3515096"/>
              <a:gd name="connsiteX8" fmla="*/ 0 w 6436426"/>
              <a:gd name="connsiteY8" fmla="*/ 3206338 h 3515096"/>
              <a:gd name="connsiteX9" fmla="*/ 213756 w 6436426"/>
              <a:gd name="connsiteY9" fmla="*/ 1163782 h 3515096"/>
              <a:gd name="connsiteX10" fmla="*/ 308758 w 6436426"/>
              <a:gd name="connsiteY10" fmla="*/ 0 h 3515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36426" h="3515096">
                <a:moveTo>
                  <a:pt x="308758" y="0"/>
                </a:moveTo>
                <a:lnTo>
                  <a:pt x="2671948" y="154380"/>
                </a:lnTo>
                <a:lnTo>
                  <a:pt x="4667002" y="249382"/>
                </a:lnTo>
                <a:lnTo>
                  <a:pt x="6436426" y="320634"/>
                </a:lnTo>
                <a:lnTo>
                  <a:pt x="6293922" y="1888177"/>
                </a:lnTo>
                <a:lnTo>
                  <a:pt x="6163293" y="3515096"/>
                </a:lnTo>
                <a:lnTo>
                  <a:pt x="3764478" y="3396343"/>
                </a:lnTo>
                <a:lnTo>
                  <a:pt x="1246909" y="3265715"/>
                </a:lnTo>
                <a:lnTo>
                  <a:pt x="0" y="3206338"/>
                </a:lnTo>
                <a:lnTo>
                  <a:pt x="213756" y="1163782"/>
                </a:lnTo>
                <a:lnTo>
                  <a:pt x="308758" y="0"/>
                </a:lnTo>
                <a:close/>
              </a:path>
            </a:pathLst>
          </a:custGeom>
          <a:blipFill dpi="0"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IN">
                <a:solidFill>
                  <a:schemeClr val="tx1">
                    <a:lumMod val="65000"/>
                    <a:lumOff val="35000"/>
                  </a:schemeClr>
                </a:solidFill>
              </a:rPr>
              <a:t>© ManagementStudyGuide.com. All rights reserved.</a:t>
            </a:r>
            <a:endParaRPr lang="en-IN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2B53A60-1227-4EDE-BB74-4E7212E6C4FF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7722" y="44624"/>
            <a:ext cx="1604791" cy="147937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9354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3000">
        <p:fade/>
      </p:transition>
    </mc:Choice>
    <mc:Fallback xmlns="">
      <p:transition spd="med" advTm="1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27384"/>
            <a:ext cx="9144000" cy="908720"/>
            <a:chOff x="0" y="-27384"/>
            <a:chExt cx="9144000" cy="908720"/>
          </a:xfrm>
        </p:grpSpPr>
        <p:pic>
          <p:nvPicPr>
            <p:cNvPr id="2" name="Picture 1" descr="27442988_xl.jpg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0" y="-27384"/>
              <a:ext cx="9144000" cy="864096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0" y="116632"/>
              <a:ext cx="9144000" cy="764704"/>
            </a:xfrm>
            <a:prstGeom prst="rect">
              <a:avLst/>
            </a:prstGeom>
            <a:solidFill>
              <a:srgbClr val="404040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83568" y="233264"/>
              <a:ext cx="7992888" cy="584775"/>
            </a:xfrm>
            <a:prstGeom prst="rect">
              <a:avLst/>
            </a:prstGeom>
            <a:solidFill>
              <a:srgbClr val="FFFFFF">
                <a:alpha val="69804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Introduction</a:t>
              </a:r>
              <a:endParaRPr lang="en-IN" sz="3200" dirty="0"/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861734"/>
            <a:ext cx="9216000" cy="5996266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323528" y="5517232"/>
            <a:ext cx="8568952" cy="1152128"/>
            <a:chOff x="323528" y="5517232"/>
            <a:chExt cx="8568952" cy="1152128"/>
          </a:xfrm>
        </p:grpSpPr>
        <p:sp>
          <p:nvSpPr>
            <p:cNvPr id="13" name="Rounded Rectangle 12"/>
            <p:cNvSpPr/>
            <p:nvPr/>
          </p:nvSpPr>
          <p:spPr>
            <a:xfrm>
              <a:off x="323528" y="5517232"/>
              <a:ext cx="8568952" cy="1152128"/>
            </a:xfrm>
            <a:prstGeom prst="roundRect">
              <a:avLst>
                <a:gd name="adj" fmla="val 50000"/>
              </a:avLst>
            </a:prstGeom>
            <a:solidFill>
              <a:srgbClr val="E7DAB7"/>
            </a:solidFill>
            <a:ln>
              <a:solidFill>
                <a:srgbClr val="E7DAB7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95536" y="5589240"/>
              <a:ext cx="8388000" cy="1008000"/>
            </a:xfrm>
            <a:prstGeom prst="roundRect">
              <a:avLst>
                <a:gd name="adj" fmla="val 50000"/>
              </a:avLst>
            </a:prstGeom>
            <a:solidFill>
              <a:srgbClr val="E7DAB7"/>
            </a:solidFill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Sigma Telecommunications, a leading Telecom Service company recently came to GlobeSoft to have new SQL-based database software to be developed for them.</a:t>
              </a:r>
            </a:p>
          </p:txBody>
        </p:sp>
      </p:grpSp>
      <p:sp>
        <p:nvSpPr>
          <p:cNvPr id="19" name="Freeform 18"/>
          <p:cNvSpPr/>
          <p:nvPr/>
        </p:nvSpPr>
        <p:spPr>
          <a:xfrm>
            <a:off x="1259632" y="1268760"/>
            <a:ext cx="6552000" cy="3564000"/>
          </a:xfrm>
          <a:custGeom>
            <a:avLst/>
            <a:gdLst>
              <a:gd name="connsiteX0" fmla="*/ 308758 w 6436426"/>
              <a:gd name="connsiteY0" fmla="*/ 0 h 3515096"/>
              <a:gd name="connsiteX1" fmla="*/ 2671948 w 6436426"/>
              <a:gd name="connsiteY1" fmla="*/ 154380 h 3515096"/>
              <a:gd name="connsiteX2" fmla="*/ 4667002 w 6436426"/>
              <a:gd name="connsiteY2" fmla="*/ 249382 h 3515096"/>
              <a:gd name="connsiteX3" fmla="*/ 6436426 w 6436426"/>
              <a:gd name="connsiteY3" fmla="*/ 320634 h 3515096"/>
              <a:gd name="connsiteX4" fmla="*/ 6293922 w 6436426"/>
              <a:gd name="connsiteY4" fmla="*/ 1888177 h 3515096"/>
              <a:gd name="connsiteX5" fmla="*/ 6163293 w 6436426"/>
              <a:gd name="connsiteY5" fmla="*/ 3515096 h 3515096"/>
              <a:gd name="connsiteX6" fmla="*/ 3764478 w 6436426"/>
              <a:gd name="connsiteY6" fmla="*/ 3396343 h 3515096"/>
              <a:gd name="connsiteX7" fmla="*/ 1246909 w 6436426"/>
              <a:gd name="connsiteY7" fmla="*/ 3265715 h 3515096"/>
              <a:gd name="connsiteX8" fmla="*/ 0 w 6436426"/>
              <a:gd name="connsiteY8" fmla="*/ 3206338 h 3515096"/>
              <a:gd name="connsiteX9" fmla="*/ 213756 w 6436426"/>
              <a:gd name="connsiteY9" fmla="*/ 1163782 h 3515096"/>
              <a:gd name="connsiteX10" fmla="*/ 308758 w 6436426"/>
              <a:gd name="connsiteY10" fmla="*/ 0 h 3515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36426" h="3515096">
                <a:moveTo>
                  <a:pt x="308758" y="0"/>
                </a:moveTo>
                <a:lnTo>
                  <a:pt x="2671948" y="154380"/>
                </a:lnTo>
                <a:lnTo>
                  <a:pt x="4667002" y="249382"/>
                </a:lnTo>
                <a:lnTo>
                  <a:pt x="6436426" y="320634"/>
                </a:lnTo>
                <a:lnTo>
                  <a:pt x="6293922" y="1888177"/>
                </a:lnTo>
                <a:lnTo>
                  <a:pt x="6163293" y="3515096"/>
                </a:lnTo>
                <a:lnTo>
                  <a:pt x="3764478" y="3396343"/>
                </a:lnTo>
                <a:lnTo>
                  <a:pt x="1246909" y="3265715"/>
                </a:lnTo>
                <a:lnTo>
                  <a:pt x="0" y="3206338"/>
                </a:lnTo>
                <a:lnTo>
                  <a:pt x="213756" y="1163782"/>
                </a:lnTo>
                <a:lnTo>
                  <a:pt x="308758" y="0"/>
                </a:lnTo>
                <a:close/>
              </a:path>
            </a:pathLst>
          </a:custGeom>
          <a:blipFill dpi="0"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IN">
                <a:solidFill>
                  <a:schemeClr val="tx1">
                    <a:lumMod val="65000"/>
                    <a:lumOff val="35000"/>
                  </a:schemeClr>
                </a:solidFill>
              </a:rPr>
              <a:t>© ManagementStudyGuide.com. All rights reserved.</a:t>
            </a:r>
            <a:endParaRPr lang="en-IN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F93EB47D-01AD-4CA9-B06F-965C2CE9A86D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7722" y="44624"/>
            <a:ext cx="1604791" cy="147937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676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2000">
        <p:fade/>
      </p:transition>
    </mc:Choice>
    <mc:Fallback xmlns="">
      <p:transition spd="med" advTm="1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27384"/>
            <a:ext cx="9144000" cy="908720"/>
            <a:chOff x="0" y="-27384"/>
            <a:chExt cx="9144000" cy="908720"/>
          </a:xfrm>
        </p:grpSpPr>
        <p:pic>
          <p:nvPicPr>
            <p:cNvPr id="2" name="Picture 1" descr="27442988_xl.jpg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0" y="-27384"/>
              <a:ext cx="9144000" cy="864096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0" y="116632"/>
              <a:ext cx="9144000" cy="764704"/>
            </a:xfrm>
            <a:prstGeom prst="rect">
              <a:avLst/>
            </a:prstGeom>
            <a:solidFill>
              <a:srgbClr val="404040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83568" y="233264"/>
              <a:ext cx="7992888" cy="584775"/>
            </a:xfrm>
            <a:prstGeom prst="rect">
              <a:avLst/>
            </a:prstGeom>
            <a:solidFill>
              <a:srgbClr val="FFFFFF">
                <a:alpha val="69804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Introduction</a:t>
              </a:r>
              <a:endParaRPr lang="en-IN" sz="3200" dirty="0"/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861734"/>
            <a:ext cx="9216000" cy="5996266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323528" y="5517232"/>
            <a:ext cx="8568952" cy="1152128"/>
            <a:chOff x="323528" y="5517232"/>
            <a:chExt cx="8568952" cy="1152128"/>
          </a:xfrm>
        </p:grpSpPr>
        <p:sp>
          <p:nvSpPr>
            <p:cNvPr id="13" name="Rounded Rectangle 12"/>
            <p:cNvSpPr/>
            <p:nvPr/>
          </p:nvSpPr>
          <p:spPr>
            <a:xfrm>
              <a:off x="323528" y="5517232"/>
              <a:ext cx="8568952" cy="1152128"/>
            </a:xfrm>
            <a:prstGeom prst="roundRect">
              <a:avLst>
                <a:gd name="adj" fmla="val 50000"/>
              </a:avLst>
            </a:prstGeom>
            <a:solidFill>
              <a:srgbClr val="E7DAB7"/>
            </a:solidFill>
            <a:ln>
              <a:solidFill>
                <a:srgbClr val="E7DAB7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95536" y="5589240"/>
              <a:ext cx="8388000" cy="1008000"/>
            </a:xfrm>
            <a:prstGeom prst="roundRect">
              <a:avLst>
                <a:gd name="adj" fmla="val 50000"/>
              </a:avLst>
            </a:prstGeom>
            <a:solidFill>
              <a:srgbClr val="E7DAB7"/>
            </a:solidFill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Rebecca tried to negotiate upon broader deadlines but due to client’s pressure, she ultimately agreed to finish the project as per their requested deadlines.</a:t>
              </a:r>
            </a:p>
          </p:txBody>
        </p:sp>
      </p:grpSp>
      <p:sp>
        <p:nvSpPr>
          <p:cNvPr id="19" name="Freeform 18"/>
          <p:cNvSpPr/>
          <p:nvPr/>
        </p:nvSpPr>
        <p:spPr>
          <a:xfrm>
            <a:off x="1259632" y="1268760"/>
            <a:ext cx="6552000" cy="3564000"/>
          </a:xfrm>
          <a:custGeom>
            <a:avLst/>
            <a:gdLst>
              <a:gd name="connsiteX0" fmla="*/ 308758 w 6436426"/>
              <a:gd name="connsiteY0" fmla="*/ 0 h 3515096"/>
              <a:gd name="connsiteX1" fmla="*/ 2671948 w 6436426"/>
              <a:gd name="connsiteY1" fmla="*/ 154380 h 3515096"/>
              <a:gd name="connsiteX2" fmla="*/ 4667002 w 6436426"/>
              <a:gd name="connsiteY2" fmla="*/ 249382 h 3515096"/>
              <a:gd name="connsiteX3" fmla="*/ 6436426 w 6436426"/>
              <a:gd name="connsiteY3" fmla="*/ 320634 h 3515096"/>
              <a:gd name="connsiteX4" fmla="*/ 6293922 w 6436426"/>
              <a:gd name="connsiteY4" fmla="*/ 1888177 h 3515096"/>
              <a:gd name="connsiteX5" fmla="*/ 6163293 w 6436426"/>
              <a:gd name="connsiteY5" fmla="*/ 3515096 h 3515096"/>
              <a:gd name="connsiteX6" fmla="*/ 3764478 w 6436426"/>
              <a:gd name="connsiteY6" fmla="*/ 3396343 h 3515096"/>
              <a:gd name="connsiteX7" fmla="*/ 1246909 w 6436426"/>
              <a:gd name="connsiteY7" fmla="*/ 3265715 h 3515096"/>
              <a:gd name="connsiteX8" fmla="*/ 0 w 6436426"/>
              <a:gd name="connsiteY8" fmla="*/ 3206338 h 3515096"/>
              <a:gd name="connsiteX9" fmla="*/ 213756 w 6436426"/>
              <a:gd name="connsiteY9" fmla="*/ 1163782 h 3515096"/>
              <a:gd name="connsiteX10" fmla="*/ 308758 w 6436426"/>
              <a:gd name="connsiteY10" fmla="*/ 0 h 3515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36426" h="3515096">
                <a:moveTo>
                  <a:pt x="308758" y="0"/>
                </a:moveTo>
                <a:lnTo>
                  <a:pt x="2671948" y="154380"/>
                </a:lnTo>
                <a:lnTo>
                  <a:pt x="4667002" y="249382"/>
                </a:lnTo>
                <a:lnTo>
                  <a:pt x="6436426" y="320634"/>
                </a:lnTo>
                <a:lnTo>
                  <a:pt x="6293922" y="1888177"/>
                </a:lnTo>
                <a:lnTo>
                  <a:pt x="6163293" y="3515096"/>
                </a:lnTo>
                <a:lnTo>
                  <a:pt x="3764478" y="3396343"/>
                </a:lnTo>
                <a:lnTo>
                  <a:pt x="1246909" y="3265715"/>
                </a:lnTo>
                <a:lnTo>
                  <a:pt x="0" y="3206338"/>
                </a:lnTo>
                <a:lnTo>
                  <a:pt x="213756" y="1163782"/>
                </a:lnTo>
                <a:lnTo>
                  <a:pt x="308758" y="0"/>
                </a:lnTo>
                <a:close/>
              </a:path>
            </a:pathLst>
          </a:custGeom>
          <a:blipFill dpi="0"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IN">
                <a:solidFill>
                  <a:schemeClr val="tx1">
                    <a:lumMod val="65000"/>
                    <a:lumOff val="35000"/>
                  </a:schemeClr>
                </a:solidFill>
              </a:rPr>
              <a:t>© ManagementStudyGuide.com. All rights reserved.</a:t>
            </a:r>
            <a:endParaRPr lang="en-IN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BB99FF3-F2B2-4C69-82FC-2031D77DD0F1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7722" y="44624"/>
            <a:ext cx="1604791" cy="147937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76055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1000">
        <p:fade/>
      </p:transition>
    </mc:Choice>
    <mc:Fallback xmlns="">
      <p:transition spd="med" advTm="1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27384"/>
            <a:ext cx="9144000" cy="908720"/>
            <a:chOff x="0" y="-27384"/>
            <a:chExt cx="9144000" cy="908720"/>
          </a:xfrm>
        </p:grpSpPr>
        <p:pic>
          <p:nvPicPr>
            <p:cNvPr id="2" name="Picture 1" descr="27442988_xl.jpg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0" y="-27384"/>
              <a:ext cx="9144000" cy="864096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0" y="116632"/>
              <a:ext cx="9144000" cy="764704"/>
            </a:xfrm>
            <a:prstGeom prst="rect">
              <a:avLst/>
            </a:prstGeom>
            <a:solidFill>
              <a:srgbClr val="404040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83568" y="233264"/>
              <a:ext cx="7992888" cy="584775"/>
            </a:xfrm>
            <a:prstGeom prst="rect">
              <a:avLst/>
            </a:prstGeom>
            <a:solidFill>
              <a:srgbClr val="FFFFFF">
                <a:alpha val="69804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Introduction</a:t>
              </a:r>
              <a:endParaRPr lang="en-IN" sz="3200" dirty="0"/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861734"/>
            <a:ext cx="9216000" cy="5996266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323528" y="5517232"/>
            <a:ext cx="8568952" cy="1152128"/>
            <a:chOff x="323528" y="5517232"/>
            <a:chExt cx="8568952" cy="1152128"/>
          </a:xfrm>
        </p:grpSpPr>
        <p:sp>
          <p:nvSpPr>
            <p:cNvPr id="13" name="Rounded Rectangle 12"/>
            <p:cNvSpPr/>
            <p:nvPr/>
          </p:nvSpPr>
          <p:spPr>
            <a:xfrm>
              <a:off x="323528" y="5517232"/>
              <a:ext cx="8568952" cy="1152128"/>
            </a:xfrm>
            <a:prstGeom prst="roundRect">
              <a:avLst>
                <a:gd name="adj" fmla="val 50000"/>
              </a:avLst>
            </a:prstGeom>
            <a:solidFill>
              <a:srgbClr val="E7DAB7"/>
            </a:solidFill>
            <a:ln>
              <a:solidFill>
                <a:srgbClr val="E7DAB7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95536" y="5589240"/>
              <a:ext cx="8388000" cy="1008000"/>
            </a:xfrm>
            <a:prstGeom prst="roundRect">
              <a:avLst>
                <a:gd name="adj" fmla="val 50000"/>
              </a:avLst>
            </a:prstGeom>
            <a:solidFill>
              <a:srgbClr val="E7DAB7"/>
            </a:solidFill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Upon not completing the project on time, GlobeSoft had to pay some penalty for late delivery.</a:t>
              </a:r>
            </a:p>
          </p:txBody>
        </p:sp>
      </p:grpSp>
      <p:sp>
        <p:nvSpPr>
          <p:cNvPr id="19" name="Freeform 18"/>
          <p:cNvSpPr/>
          <p:nvPr/>
        </p:nvSpPr>
        <p:spPr>
          <a:xfrm>
            <a:off x="1259632" y="1268760"/>
            <a:ext cx="6552000" cy="3564000"/>
          </a:xfrm>
          <a:custGeom>
            <a:avLst/>
            <a:gdLst>
              <a:gd name="connsiteX0" fmla="*/ 308758 w 6436426"/>
              <a:gd name="connsiteY0" fmla="*/ 0 h 3515096"/>
              <a:gd name="connsiteX1" fmla="*/ 2671948 w 6436426"/>
              <a:gd name="connsiteY1" fmla="*/ 154380 h 3515096"/>
              <a:gd name="connsiteX2" fmla="*/ 4667002 w 6436426"/>
              <a:gd name="connsiteY2" fmla="*/ 249382 h 3515096"/>
              <a:gd name="connsiteX3" fmla="*/ 6436426 w 6436426"/>
              <a:gd name="connsiteY3" fmla="*/ 320634 h 3515096"/>
              <a:gd name="connsiteX4" fmla="*/ 6293922 w 6436426"/>
              <a:gd name="connsiteY4" fmla="*/ 1888177 h 3515096"/>
              <a:gd name="connsiteX5" fmla="*/ 6163293 w 6436426"/>
              <a:gd name="connsiteY5" fmla="*/ 3515096 h 3515096"/>
              <a:gd name="connsiteX6" fmla="*/ 3764478 w 6436426"/>
              <a:gd name="connsiteY6" fmla="*/ 3396343 h 3515096"/>
              <a:gd name="connsiteX7" fmla="*/ 1246909 w 6436426"/>
              <a:gd name="connsiteY7" fmla="*/ 3265715 h 3515096"/>
              <a:gd name="connsiteX8" fmla="*/ 0 w 6436426"/>
              <a:gd name="connsiteY8" fmla="*/ 3206338 h 3515096"/>
              <a:gd name="connsiteX9" fmla="*/ 213756 w 6436426"/>
              <a:gd name="connsiteY9" fmla="*/ 1163782 h 3515096"/>
              <a:gd name="connsiteX10" fmla="*/ 308758 w 6436426"/>
              <a:gd name="connsiteY10" fmla="*/ 0 h 3515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36426" h="3515096">
                <a:moveTo>
                  <a:pt x="308758" y="0"/>
                </a:moveTo>
                <a:lnTo>
                  <a:pt x="2671948" y="154380"/>
                </a:lnTo>
                <a:lnTo>
                  <a:pt x="4667002" y="249382"/>
                </a:lnTo>
                <a:lnTo>
                  <a:pt x="6436426" y="320634"/>
                </a:lnTo>
                <a:lnTo>
                  <a:pt x="6293922" y="1888177"/>
                </a:lnTo>
                <a:lnTo>
                  <a:pt x="6163293" y="3515096"/>
                </a:lnTo>
                <a:lnTo>
                  <a:pt x="3764478" y="3396343"/>
                </a:lnTo>
                <a:lnTo>
                  <a:pt x="1246909" y="3265715"/>
                </a:lnTo>
                <a:lnTo>
                  <a:pt x="0" y="3206338"/>
                </a:lnTo>
                <a:lnTo>
                  <a:pt x="213756" y="1163782"/>
                </a:lnTo>
                <a:lnTo>
                  <a:pt x="308758" y="0"/>
                </a:lnTo>
                <a:close/>
              </a:path>
            </a:pathLst>
          </a:custGeom>
          <a:blipFill dpi="0"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IN">
                <a:solidFill>
                  <a:schemeClr val="tx1">
                    <a:lumMod val="65000"/>
                    <a:lumOff val="35000"/>
                  </a:schemeClr>
                </a:solidFill>
              </a:rPr>
              <a:t>© ManagementStudyGuide.com. All rights reserved.</a:t>
            </a:r>
            <a:endParaRPr lang="en-IN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8D83808-483C-43B7-B44A-351ED875BF94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7722" y="44624"/>
            <a:ext cx="1604791" cy="147937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41622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8000">
        <p:fade/>
      </p:transition>
    </mc:Choice>
    <mc:Fallback xmlns="">
      <p:transition spd="med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27384"/>
            <a:ext cx="9144000" cy="908720"/>
            <a:chOff x="0" y="-27384"/>
            <a:chExt cx="9144000" cy="908720"/>
          </a:xfrm>
        </p:grpSpPr>
        <p:pic>
          <p:nvPicPr>
            <p:cNvPr id="2" name="Picture 1" descr="27442988_xl.jpg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0" y="-27384"/>
              <a:ext cx="9144000" cy="864096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0" y="116632"/>
              <a:ext cx="9144000" cy="764704"/>
            </a:xfrm>
            <a:prstGeom prst="rect">
              <a:avLst/>
            </a:prstGeom>
            <a:solidFill>
              <a:srgbClr val="404040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83568" y="233264"/>
              <a:ext cx="7992888" cy="584775"/>
            </a:xfrm>
            <a:prstGeom prst="rect">
              <a:avLst/>
            </a:prstGeom>
            <a:solidFill>
              <a:srgbClr val="FFFFFF">
                <a:alpha val="69804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Introduction</a:t>
              </a:r>
              <a:endParaRPr lang="en-IN" sz="3200" dirty="0"/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861734"/>
            <a:ext cx="9216000" cy="5996266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323528" y="5517232"/>
            <a:ext cx="8568952" cy="1152128"/>
            <a:chOff x="323528" y="5517232"/>
            <a:chExt cx="8568952" cy="1152128"/>
          </a:xfrm>
        </p:grpSpPr>
        <p:sp>
          <p:nvSpPr>
            <p:cNvPr id="13" name="Rounded Rectangle 12"/>
            <p:cNvSpPr/>
            <p:nvPr/>
          </p:nvSpPr>
          <p:spPr>
            <a:xfrm>
              <a:off x="323528" y="5517232"/>
              <a:ext cx="8568952" cy="1152128"/>
            </a:xfrm>
            <a:prstGeom prst="roundRect">
              <a:avLst>
                <a:gd name="adj" fmla="val 50000"/>
              </a:avLst>
            </a:prstGeom>
            <a:solidFill>
              <a:srgbClr val="E7DAB7"/>
            </a:solidFill>
            <a:ln>
              <a:solidFill>
                <a:srgbClr val="E7DAB7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95536" y="5589240"/>
              <a:ext cx="8388000" cy="1008000"/>
            </a:xfrm>
            <a:prstGeom prst="roundRect">
              <a:avLst>
                <a:gd name="adj" fmla="val 50000"/>
              </a:avLst>
            </a:prstGeom>
            <a:solidFill>
              <a:srgbClr val="E7DAB7"/>
            </a:solidFill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This happened because Rebecca had not reckoned the absenteeism of her team members during the duration of the project. </a:t>
              </a:r>
            </a:p>
          </p:txBody>
        </p:sp>
      </p:grpSp>
      <p:sp>
        <p:nvSpPr>
          <p:cNvPr id="19" name="Freeform 18"/>
          <p:cNvSpPr/>
          <p:nvPr/>
        </p:nvSpPr>
        <p:spPr>
          <a:xfrm>
            <a:off x="1259632" y="1268760"/>
            <a:ext cx="6552000" cy="3564000"/>
          </a:xfrm>
          <a:custGeom>
            <a:avLst/>
            <a:gdLst>
              <a:gd name="connsiteX0" fmla="*/ 308758 w 6436426"/>
              <a:gd name="connsiteY0" fmla="*/ 0 h 3515096"/>
              <a:gd name="connsiteX1" fmla="*/ 2671948 w 6436426"/>
              <a:gd name="connsiteY1" fmla="*/ 154380 h 3515096"/>
              <a:gd name="connsiteX2" fmla="*/ 4667002 w 6436426"/>
              <a:gd name="connsiteY2" fmla="*/ 249382 h 3515096"/>
              <a:gd name="connsiteX3" fmla="*/ 6436426 w 6436426"/>
              <a:gd name="connsiteY3" fmla="*/ 320634 h 3515096"/>
              <a:gd name="connsiteX4" fmla="*/ 6293922 w 6436426"/>
              <a:gd name="connsiteY4" fmla="*/ 1888177 h 3515096"/>
              <a:gd name="connsiteX5" fmla="*/ 6163293 w 6436426"/>
              <a:gd name="connsiteY5" fmla="*/ 3515096 h 3515096"/>
              <a:gd name="connsiteX6" fmla="*/ 3764478 w 6436426"/>
              <a:gd name="connsiteY6" fmla="*/ 3396343 h 3515096"/>
              <a:gd name="connsiteX7" fmla="*/ 1246909 w 6436426"/>
              <a:gd name="connsiteY7" fmla="*/ 3265715 h 3515096"/>
              <a:gd name="connsiteX8" fmla="*/ 0 w 6436426"/>
              <a:gd name="connsiteY8" fmla="*/ 3206338 h 3515096"/>
              <a:gd name="connsiteX9" fmla="*/ 213756 w 6436426"/>
              <a:gd name="connsiteY9" fmla="*/ 1163782 h 3515096"/>
              <a:gd name="connsiteX10" fmla="*/ 308758 w 6436426"/>
              <a:gd name="connsiteY10" fmla="*/ 0 h 3515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36426" h="3515096">
                <a:moveTo>
                  <a:pt x="308758" y="0"/>
                </a:moveTo>
                <a:lnTo>
                  <a:pt x="2671948" y="154380"/>
                </a:lnTo>
                <a:lnTo>
                  <a:pt x="4667002" y="249382"/>
                </a:lnTo>
                <a:lnTo>
                  <a:pt x="6436426" y="320634"/>
                </a:lnTo>
                <a:lnTo>
                  <a:pt x="6293922" y="1888177"/>
                </a:lnTo>
                <a:lnTo>
                  <a:pt x="6163293" y="3515096"/>
                </a:lnTo>
                <a:lnTo>
                  <a:pt x="3764478" y="3396343"/>
                </a:lnTo>
                <a:lnTo>
                  <a:pt x="1246909" y="3265715"/>
                </a:lnTo>
                <a:lnTo>
                  <a:pt x="0" y="3206338"/>
                </a:lnTo>
                <a:lnTo>
                  <a:pt x="213756" y="1163782"/>
                </a:lnTo>
                <a:lnTo>
                  <a:pt x="308758" y="0"/>
                </a:lnTo>
                <a:close/>
              </a:path>
            </a:pathLst>
          </a:custGeom>
          <a:blipFill dpi="0"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IN">
                <a:solidFill>
                  <a:schemeClr val="tx1">
                    <a:lumMod val="65000"/>
                    <a:lumOff val="35000"/>
                  </a:schemeClr>
                </a:solidFill>
              </a:rPr>
              <a:t>© ManagementStudyGuide.com. All rights reserved.</a:t>
            </a:r>
            <a:endParaRPr lang="en-IN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0A1D4B5-F9BB-4D45-B3BB-9D4D27C38AFC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7722" y="44624"/>
            <a:ext cx="1604791" cy="147937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73198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9000">
        <p:fade/>
      </p:transition>
    </mc:Choice>
    <mc:Fallback xmlns="">
      <p:transition spd="med" advTm="9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27384"/>
            <a:ext cx="9144000" cy="908720"/>
            <a:chOff x="0" y="-27384"/>
            <a:chExt cx="9144000" cy="908720"/>
          </a:xfrm>
        </p:grpSpPr>
        <p:pic>
          <p:nvPicPr>
            <p:cNvPr id="2" name="Picture 1" descr="27442988_xl.jpg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0" y="-27384"/>
              <a:ext cx="9144000" cy="864096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0" y="116632"/>
              <a:ext cx="9144000" cy="764704"/>
            </a:xfrm>
            <a:prstGeom prst="rect">
              <a:avLst/>
            </a:prstGeom>
            <a:solidFill>
              <a:srgbClr val="404040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83568" y="233264"/>
              <a:ext cx="7992888" cy="584775"/>
            </a:xfrm>
            <a:prstGeom prst="rect">
              <a:avLst/>
            </a:prstGeom>
            <a:solidFill>
              <a:srgbClr val="FFFFFF">
                <a:alpha val="69804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Introduction</a:t>
              </a:r>
              <a:endParaRPr lang="en-IN" sz="3200" dirty="0"/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861734"/>
            <a:ext cx="9216000" cy="5996266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323528" y="5517232"/>
            <a:ext cx="8568952" cy="1152128"/>
            <a:chOff x="323528" y="5517232"/>
            <a:chExt cx="8568952" cy="1152128"/>
          </a:xfrm>
        </p:grpSpPr>
        <p:sp>
          <p:nvSpPr>
            <p:cNvPr id="13" name="Rounded Rectangle 12"/>
            <p:cNvSpPr/>
            <p:nvPr/>
          </p:nvSpPr>
          <p:spPr>
            <a:xfrm>
              <a:off x="323528" y="5517232"/>
              <a:ext cx="8568952" cy="1152128"/>
            </a:xfrm>
            <a:prstGeom prst="roundRect">
              <a:avLst>
                <a:gd name="adj" fmla="val 50000"/>
              </a:avLst>
            </a:prstGeom>
            <a:solidFill>
              <a:srgbClr val="E7DAB7"/>
            </a:solidFill>
            <a:ln>
              <a:solidFill>
                <a:srgbClr val="E7DAB7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95536" y="5589240"/>
              <a:ext cx="8388000" cy="1008000"/>
            </a:xfrm>
            <a:prstGeom prst="roundRect">
              <a:avLst>
                <a:gd name="adj" fmla="val 50000"/>
              </a:avLst>
            </a:prstGeom>
            <a:solidFill>
              <a:srgbClr val="E7DAB7"/>
            </a:solidFill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Thus, you can see that ‘Employee Absenteeism Management’ is a must for anyone to succeed when dealing with employees in an organization.</a:t>
              </a:r>
            </a:p>
          </p:txBody>
        </p:sp>
      </p:grpSp>
      <p:sp>
        <p:nvSpPr>
          <p:cNvPr id="19" name="Freeform 18"/>
          <p:cNvSpPr/>
          <p:nvPr/>
        </p:nvSpPr>
        <p:spPr>
          <a:xfrm>
            <a:off x="1259632" y="1268760"/>
            <a:ext cx="6552000" cy="3564000"/>
          </a:xfrm>
          <a:custGeom>
            <a:avLst/>
            <a:gdLst>
              <a:gd name="connsiteX0" fmla="*/ 308758 w 6436426"/>
              <a:gd name="connsiteY0" fmla="*/ 0 h 3515096"/>
              <a:gd name="connsiteX1" fmla="*/ 2671948 w 6436426"/>
              <a:gd name="connsiteY1" fmla="*/ 154380 h 3515096"/>
              <a:gd name="connsiteX2" fmla="*/ 4667002 w 6436426"/>
              <a:gd name="connsiteY2" fmla="*/ 249382 h 3515096"/>
              <a:gd name="connsiteX3" fmla="*/ 6436426 w 6436426"/>
              <a:gd name="connsiteY3" fmla="*/ 320634 h 3515096"/>
              <a:gd name="connsiteX4" fmla="*/ 6293922 w 6436426"/>
              <a:gd name="connsiteY4" fmla="*/ 1888177 h 3515096"/>
              <a:gd name="connsiteX5" fmla="*/ 6163293 w 6436426"/>
              <a:gd name="connsiteY5" fmla="*/ 3515096 h 3515096"/>
              <a:gd name="connsiteX6" fmla="*/ 3764478 w 6436426"/>
              <a:gd name="connsiteY6" fmla="*/ 3396343 h 3515096"/>
              <a:gd name="connsiteX7" fmla="*/ 1246909 w 6436426"/>
              <a:gd name="connsiteY7" fmla="*/ 3265715 h 3515096"/>
              <a:gd name="connsiteX8" fmla="*/ 0 w 6436426"/>
              <a:gd name="connsiteY8" fmla="*/ 3206338 h 3515096"/>
              <a:gd name="connsiteX9" fmla="*/ 213756 w 6436426"/>
              <a:gd name="connsiteY9" fmla="*/ 1163782 h 3515096"/>
              <a:gd name="connsiteX10" fmla="*/ 308758 w 6436426"/>
              <a:gd name="connsiteY10" fmla="*/ 0 h 3515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36426" h="3515096">
                <a:moveTo>
                  <a:pt x="308758" y="0"/>
                </a:moveTo>
                <a:lnTo>
                  <a:pt x="2671948" y="154380"/>
                </a:lnTo>
                <a:lnTo>
                  <a:pt x="4667002" y="249382"/>
                </a:lnTo>
                <a:lnTo>
                  <a:pt x="6436426" y="320634"/>
                </a:lnTo>
                <a:lnTo>
                  <a:pt x="6293922" y="1888177"/>
                </a:lnTo>
                <a:lnTo>
                  <a:pt x="6163293" y="3515096"/>
                </a:lnTo>
                <a:lnTo>
                  <a:pt x="3764478" y="3396343"/>
                </a:lnTo>
                <a:lnTo>
                  <a:pt x="1246909" y="3265715"/>
                </a:lnTo>
                <a:lnTo>
                  <a:pt x="0" y="3206338"/>
                </a:lnTo>
                <a:lnTo>
                  <a:pt x="213756" y="1163782"/>
                </a:lnTo>
                <a:lnTo>
                  <a:pt x="308758" y="0"/>
                </a:lnTo>
                <a:close/>
              </a:path>
            </a:pathLst>
          </a:custGeom>
          <a:blipFill dpi="0"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23"/>
          <p:cNvGrpSpPr/>
          <p:nvPr/>
        </p:nvGrpSpPr>
        <p:grpSpPr>
          <a:xfrm rot="192351">
            <a:off x="6175436" y="3078099"/>
            <a:ext cx="2972502" cy="2517275"/>
            <a:chOff x="122088" y="3939723"/>
            <a:chExt cx="8338345" cy="3089547"/>
          </a:xfrm>
        </p:grpSpPr>
        <p:pic>
          <p:nvPicPr>
            <p:cNvPr id="12" name="Picture 11" descr="11932735_xxl.jpg"/>
            <p:cNvPicPr>
              <a:picLocks noChangeAspect="1"/>
            </p:cNvPicPr>
            <p:nvPr/>
          </p:nvPicPr>
          <p:blipFill rotWithShape="1">
            <a:blip r:embed="rId7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96716" y="3939723"/>
              <a:ext cx="8263717" cy="3089547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122088" y="4463204"/>
              <a:ext cx="7353898" cy="2039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 algn="ctr"/>
              <a:r>
                <a:rPr lang="en-IN" b="1" dirty="0"/>
                <a:t>Let us learn about </a:t>
              </a:r>
              <a:r>
                <a:rPr lang="en-IN" sz="2200" b="1" dirty="0">
                  <a:solidFill>
                    <a:srgbClr val="FF0000"/>
                  </a:solidFill>
                </a:rPr>
                <a:t>‘Employee Absenteeism Management’ </a:t>
              </a:r>
              <a:r>
                <a:rPr lang="en-IN" b="1" dirty="0"/>
                <a:t>in detail.</a:t>
              </a:r>
            </a:p>
          </p:txBody>
        </p:sp>
      </p:grpSp>
      <p:sp>
        <p:nvSpPr>
          <p:cNvPr id="17" name="Freeform 16"/>
          <p:cNvSpPr>
            <a:spLocks noChangeArrowheads="1"/>
          </p:cNvSpPr>
          <p:nvPr/>
        </p:nvSpPr>
        <p:spPr bwMode="auto">
          <a:xfrm rot="20655009">
            <a:off x="5881077" y="3103567"/>
            <a:ext cx="1269913" cy="450850"/>
          </a:xfrm>
          <a:custGeom>
            <a:avLst/>
            <a:gdLst>
              <a:gd name="T0" fmla="*/ 2866 w 1371600"/>
              <a:gd name="T1" fmla="*/ 0 h 393700"/>
              <a:gd name="T2" fmla="*/ 286563 w 1371600"/>
              <a:gd name="T3" fmla="*/ 19073 h 393700"/>
              <a:gd name="T4" fmla="*/ 295160 w 1371600"/>
              <a:gd name="T5" fmla="*/ 228869 h 393700"/>
              <a:gd name="T6" fmla="*/ 309488 w 1371600"/>
              <a:gd name="T7" fmla="*/ 362374 h 393700"/>
              <a:gd name="T8" fmla="*/ 309488 w 1371600"/>
              <a:gd name="T9" fmla="*/ 591242 h 393700"/>
              <a:gd name="T10" fmla="*/ 0 w 1371600"/>
              <a:gd name="T11" fmla="*/ 572170 h 393700"/>
              <a:gd name="T12" fmla="*/ 2866 w 1371600"/>
              <a:gd name="T13" fmla="*/ 0 h 3937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71600"/>
              <a:gd name="T22" fmla="*/ 0 h 393700"/>
              <a:gd name="T23" fmla="*/ 1371600 w 1371600"/>
              <a:gd name="T24" fmla="*/ 393700 h 3937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71600" h="393700">
                <a:moveTo>
                  <a:pt x="12700" y="0"/>
                </a:moveTo>
                <a:lnTo>
                  <a:pt x="1270000" y="12700"/>
                </a:lnTo>
                <a:lnTo>
                  <a:pt x="1308100" y="152400"/>
                </a:lnTo>
                <a:lnTo>
                  <a:pt x="1371600" y="241300"/>
                </a:lnTo>
                <a:lnTo>
                  <a:pt x="1371600" y="393700"/>
                </a:lnTo>
                <a:lnTo>
                  <a:pt x="0" y="381000"/>
                </a:lnTo>
                <a:lnTo>
                  <a:pt x="12700" y="0"/>
                </a:lnTo>
                <a:close/>
              </a:path>
            </a:pathLst>
          </a:custGeom>
          <a:solidFill>
            <a:schemeClr val="bg2">
              <a:lumMod val="75000"/>
              <a:alpha val="61176"/>
            </a:schemeClr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endParaRPr lang="en-IN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IN">
                <a:solidFill>
                  <a:schemeClr val="tx1">
                    <a:lumMod val="65000"/>
                    <a:lumOff val="35000"/>
                  </a:schemeClr>
                </a:solidFill>
              </a:rPr>
              <a:t>© ManagementStudyGuide.com. All rights reserved.</a:t>
            </a:r>
            <a:endParaRPr lang="en-IN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8DB790F2-C2EF-4836-9A9B-AB4087C6656D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7722" y="44624"/>
            <a:ext cx="1604791" cy="147937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5944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8000">
        <p:fade/>
      </p:transition>
    </mc:Choice>
    <mc:Fallback xmlns="">
      <p:transition spd="med" advTm="1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7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97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27384"/>
            <a:ext cx="9144000" cy="908720"/>
            <a:chOff x="0" y="-27384"/>
            <a:chExt cx="9144000" cy="908720"/>
          </a:xfrm>
        </p:grpSpPr>
        <p:pic>
          <p:nvPicPr>
            <p:cNvPr id="2" name="Picture 1" descr="27442988_xl.jpg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0" y="-27384"/>
              <a:ext cx="9144000" cy="864096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0" y="116632"/>
              <a:ext cx="9144000" cy="764704"/>
            </a:xfrm>
            <a:prstGeom prst="rect">
              <a:avLst/>
            </a:prstGeom>
            <a:solidFill>
              <a:srgbClr val="404040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83568" y="233264"/>
              <a:ext cx="7992888" cy="584775"/>
            </a:xfrm>
            <a:prstGeom prst="rect">
              <a:avLst/>
            </a:prstGeom>
            <a:solidFill>
              <a:srgbClr val="FFFFFF">
                <a:alpha val="69804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Objectives</a:t>
              </a:r>
              <a:endParaRPr lang="en-IN" sz="3200" dirty="0"/>
            </a:p>
          </p:txBody>
        </p:sp>
      </p:grpSp>
      <p:grpSp>
        <p:nvGrpSpPr>
          <p:cNvPr id="6" name="Group 9"/>
          <p:cNvGrpSpPr/>
          <p:nvPr/>
        </p:nvGrpSpPr>
        <p:grpSpPr>
          <a:xfrm>
            <a:off x="35496" y="742216"/>
            <a:ext cx="9108504" cy="6143168"/>
            <a:chOff x="35496" y="742216"/>
            <a:chExt cx="9108504" cy="6143168"/>
          </a:xfrm>
          <a:noFill/>
        </p:grpSpPr>
        <p:pic>
          <p:nvPicPr>
            <p:cNvPr id="7" name="Picture 6" descr="23045446_xl.jpg"/>
            <p:cNvPicPr>
              <a:picLocks noChangeAspect="1"/>
            </p:cNvPicPr>
            <p:nvPr/>
          </p:nvPicPr>
          <p:blipFill>
            <a:blip r:embed="rId5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779912" y="742216"/>
              <a:ext cx="5364088" cy="6115784"/>
            </a:xfrm>
            <a:prstGeom prst="rect">
              <a:avLst/>
            </a:prstGeom>
            <a:grpFill/>
          </p:spPr>
        </p:pic>
        <p:pic>
          <p:nvPicPr>
            <p:cNvPr id="8" name="Picture 7" descr="23045446_xl.jpg"/>
            <p:cNvPicPr>
              <a:picLocks noChangeAspect="1"/>
            </p:cNvPicPr>
            <p:nvPr/>
          </p:nvPicPr>
          <p:blipFill>
            <a:blip r:embed="rId6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5496" y="769600"/>
              <a:ext cx="4176464" cy="6115784"/>
            </a:xfrm>
            <a:prstGeom prst="rect">
              <a:avLst/>
            </a:prstGeom>
            <a:grpFill/>
          </p:spPr>
        </p:pic>
      </p:grpSp>
      <p:sp>
        <p:nvSpPr>
          <p:cNvPr id="9" name="TextBox 8"/>
          <p:cNvSpPr txBox="1"/>
          <p:nvPr/>
        </p:nvSpPr>
        <p:spPr>
          <a:xfrm>
            <a:off x="2339752" y="1269146"/>
            <a:ext cx="6696744" cy="400110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IN" sz="2000" dirty="0"/>
              <a:t>Explain What is Employee Absenteeism Management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39752" y="1808711"/>
            <a:ext cx="6696744" cy="400110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IN" sz="2000" dirty="0"/>
              <a:t>Explain Why Employee Absenteeism Management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39752" y="2348277"/>
            <a:ext cx="6696744" cy="400110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IN" sz="2000" dirty="0"/>
              <a:t>Describe the Benefits of Absenteeism Management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39752" y="2887842"/>
            <a:ext cx="6696744" cy="400110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IN" sz="2000" dirty="0"/>
              <a:t>Explain Features of Absenteeism Management System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39752" y="3427407"/>
            <a:ext cx="6696744" cy="400110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IN" sz="2000" dirty="0"/>
              <a:t>Explain Causes of Employee Absenteeism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39752" y="3933056"/>
            <a:ext cx="6696744" cy="400110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IN" sz="2000" dirty="0"/>
              <a:t>Explain Factors Affecting Absenteeism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339752" y="4434530"/>
            <a:ext cx="6696744" cy="400110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IN" sz="2000" dirty="0"/>
              <a:t>Explain Steps for Implementing Absenteeism Management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339752" y="4974095"/>
            <a:ext cx="6696744" cy="400110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IN" sz="2000" dirty="0"/>
              <a:t>Describe Role of Manager in Absenteeism Management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39752" y="5513661"/>
            <a:ext cx="6696744" cy="400110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IN" sz="2000" dirty="0"/>
              <a:t>Explain Challenges of Absenteeism Management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339752" y="6053226"/>
            <a:ext cx="6696744" cy="400110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IN" sz="2000" dirty="0"/>
              <a:t>List the Tips for Employee Absenteeism Management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423F9F42-0732-453D-BF68-9838684DAE4D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7722" y="44624"/>
            <a:ext cx="1604791" cy="147937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47364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1000">
        <p:fade/>
      </p:transition>
    </mc:Choice>
    <mc:Fallback xmlns="">
      <p:transition spd="med" advTm="5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750"/>
                            </p:stCondLst>
                            <p:childTnLst>
                              <p:par>
                                <p:cTn id="13" presetID="1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750"/>
                            </p:stCondLst>
                            <p:childTnLst>
                              <p:par>
                                <p:cTn id="17" presetID="12" presetClass="entr" presetSubtype="2" fill="hold" grpId="0" nodeType="after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3500"/>
                            </p:stCondLst>
                            <p:childTnLst>
                              <p:par>
                                <p:cTn id="21" presetID="12" presetClass="entr" presetSubtype="2" fill="hold" grpId="0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750"/>
                            </p:stCondLst>
                            <p:childTnLst>
                              <p:par>
                                <p:cTn id="25" presetID="12" presetClass="entr" presetSubtype="2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1250"/>
                            </p:stCondLst>
                            <p:childTnLst>
                              <p:par>
                                <p:cTn id="29" presetID="12" presetClass="entr" presetSubtype="2" fill="hold" grpId="0" nodeType="after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0"/>
                            </p:stCondLst>
                            <p:childTnLst>
                              <p:par>
                                <p:cTn id="33" presetID="1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9000"/>
                            </p:stCondLst>
                            <p:childTnLst>
                              <p:par>
                                <p:cTn id="37" presetID="12" presetClass="entr" presetSubtype="2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4000"/>
                            </p:stCondLst>
                            <p:childTnLst>
                              <p:par>
                                <p:cTn id="41" presetID="12" presetClass="entr" presetSubtype="2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8500"/>
                            </p:stCondLst>
                            <p:childTnLst>
                              <p:par>
                                <p:cTn id="45" presetID="12" presetClass="entr" presetSubtype="2" fill="hold" grpId="0" nodeType="after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27384"/>
            <a:ext cx="9144000" cy="908720"/>
            <a:chOff x="0" y="-27384"/>
            <a:chExt cx="9144000" cy="908720"/>
          </a:xfrm>
        </p:grpSpPr>
        <p:pic>
          <p:nvPicPr>
            <p:cNvPr id="2" name="Picture 1" descr="27442988_xl.jpg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0" y="-27384"/>
              <a:ext cx="9144000" cy="864096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0" y="116632"/>
              <a:ext cx="9144000" cy="764704"/>
            </a:xfrm>
            <a:prstGeom prst="rect">
              <a:avLst/>
            </a:prstGeom>
            <a:solidFill>
              <a:srgbClr val="404040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83568" y="233264"/>
              <a:ext cx="7992888" cy="584775"/>
            </a:xfrm>
            <a:prstGeom prst="rect">
              <a:avLst/>
            </a:prstGeom>
            <a:solidFill>
              <a:srgbClr val="FFFFFF">
                <a:alpha val="69804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Impact of Employee Absenteeism</a:t>
              </a:r>
              <a:endParaRPr lang="en-IN" sz="3200" dirty="0"/>
            </a:p>
          </p:txBody>
        </p:sp>
      </p:grpSp>
      <p:sp>
        <p:nvSpPr>
          <p:cNvPr id="7" name="Rectangle 6"/>
          <p:cNvSpPr/>
          <p:nvPr/>
        </p:nvSpPr>
        <p:spPr>
          <a:xfrm>
            <a:off x="460152" y="4277904"/>
            <a:ext cx="939800" cy="2580096"/>
          </a:xfrm>
          <a:prstGeom prst="rect">
            <a:avLst/>
          </a:prstGeom>
          <a:solidFill>
            <a:srgbClr val="FF4D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8" name="Rectangle 7"/>
          <p:cNvSpPr/>
          <p:nvPr/>
        </p:nvSpPr>
        <p:spPr>
          <a:xfrm>
            <a:off x="1399952" y="3094694"/>
            <a:ext cx="939800" cy="3763305"/>
          </a:xfrm>
          <a:prstGeom prst="rect">
            <a:avLst/>
          </a:prstGeom>
          <a:solidFill>
            <a:srgbClr val="ADE1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9" name="Rectangle 8"/>
          <p:cNvSpPr/>
          <p:nvPr/>
        </p:nvSpPr>
        <p:spPr>
          <a:xfrm>
            <a:off x="2339752" y="2154894"/>
            <a:ext cx="939800" cy="4703106"/>
          </a:xfrm>
          <a:prstGeom prst="rect">
            <a:avLst/>
          </a:prstGeom>
          <a:solidFill>
            <a:srgbClr val="3EA0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0" name="Rectangle 9"/>
          <p:cNvSpPr/>
          <p:nvPr/>
        </p:nvSpPr>
        <p:spPr>
          <a:xfrm rot="16200000">
            <a:off x="5741875" y="-307430"/>
            <a:ext cx="939800" cy="5864450"/>
          </a:xfrm>
          <a:prstGeom prst="rect">
            <a:avLst/>
          </a:prstGeom>
          <a:solidFill>
            <a:srgbClr val="3EA0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1" name="Rectangle 10"/>
          <p:cNvSpPr/>
          <p:nvPr/>
        </p:nvSpPr>
        <p:spPr>
          <a:xfrm rot="16200000">
            <a:off x="5630267" y="743978"/>
            <a:ext cx="1163015" cy="5864450"/>
          </a:xfrm>
          <a:prstGeom prst="rect">
            <a:avLst/>
          </a:prstGeom>
          <a:solidFill>
            <a:srgbClr val="ADE1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2" name="Rectangle 11"/>
          <p:cNvSpPr/>
          <p:nvPr/>
        </p:nvSpPr>
        <p:spPr>
          <a:xfrm rot="16200000">
            <a:off x="4808919" y="1808737"/>
            <a:ext cx="1865913" cy="6804248"/>
          </a:xfrm>
          <a:prstGeom prst="rect">
            <a:avLst/>
          </a:prstGeom>
          <a:solidFill>
            <a:srgbClr val="FF4D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3" name="Hexagon 12"/>
          <p:cNvSpPr/>
          <p:nvPr/>
        </p:nvSpPr>
        <p:spPr>
          <a:xfrm rot="5400000">
            <a:off x="1879971" y="1566020"/>
            <a:ext cx="919560" cy="792369"/>
          </a:xfrm>
          <a:prstGeom prst="hexagon">
            <a:avLst/>
          </a:prstGeom>
          <a:solidFill>
            <a:schemeClr val="bg1"/>
          </a:solidFill>
          <a:ln w="76200">
            <a:solidFill>
              <a:srgbClr val="3EA0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4" name="Hexagon 13"/>
          <p:cNvSpPr/>
          <p:nvPr/>
        </p:nvSpPr>
        <p:spPr>
          <a:xfrm rot="5400000">
            <a:off x="964879" y="2467429"/>
            <a:ext cx="919560" cy="792369"/>
          </a:xfrm>
          <a:prstGeom prst="hexagon">
            <a:avLst/>
          </a:prstGeom>
          <a:solidFill>
            <a:schemeClr val="bg1"/>
          </a:solidFill>
          <a:ln w="76200">
            <a:solidFill>
              <a:srgbClr val="ADE1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5" name="Hexagon 14"/>
          <p:cNvSpPr/>
          <p:nvPr/>
        </p:nvSpPr>
        <p:spPr>
          <a:xfrm rot="5400000">
            <a:off x="12377" y="3637483"/>
            <a:ext cx="919560" cy="792369"/>
          </a:xfrm>
          <a:prstGeom prst="hexagon">
            <a:avLst/>
          </a:prstGeom>
          <a:solidFill>
            <a:schemeClr val="bg1"/>
          </a:solidFill>
          <a:ln w="76200">
            <a:solidFill>
              <a:srgbClr val="FF4D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6" name="TextBox 15"/>
          <p:cNvSpPr txBox="1"/>
          <p:nvPr/>
        </p:nvSpPr>
        <p:spPr>
          <a:xfrm>
            <a:off x="2870820" y="1011825"/>
            <a:ext cx="6165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/>
              <a:t>The various aspects to be taken into account for estimating the impact of employee absenteeism are:</a:t>
            </a:r>
            <a:endParaRPr lang="id-ID" sz="2200" dirty="0"/>
          </a:p>
        </p:txBody>
      </p:sp>
      <p:sp>
        <p:nvSpPr>
          <p:cNvPr id="21" name="TextBox 20"/>
          <p:cNvSpPr txBox="1"/>
          <p:nvPr/>
        </p:nvSpPr>
        <p:spPr>
          <a:xfrm>
            <a:off x="3279550" y="4308192"/>
            <a:ext cx="568493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Here we refer to unauthorized absence from work.</a:t>
            </a:r>
          </a:p>
          <a:p>
            <a:r>
              <a:rPr lang="en-US" sz="2200" b="1" dirty="0"/>
              <a:t>This is equal to (Total absentees in a year/Average number of employees x Number of working days) x 100.</a:t>
            </a:r>
            <a:endParaRPr lang="id-ID" sz="2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14433" y="3796046"/>
            <a:ext cx="515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>
                <a:solidFill>
                  <a:schemeClr val="bg1">
                    <a:lumMod val="65000"/>
                  </a:schemeClr>
                </a:solidFill>
              </a:rPr>
              <a:t>01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66935" y="2606518"/>
            <a:ext cx="515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>
                <a:solidFill>
                  <a:schemeClr val="bg1">
                    <a:lumMod val="65000"/>
                  </a:schemeClr>
                </a:solidFill>
              </a:rPr>
              <a:t>02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078450" y="1720722"/>
            <a:ext cx="515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>
                <a:solidFill>
                  <a:schemeClr val="bg1">
                    <a:lumMod val="65000"/>
                  </a:schemeClr>
                </a:solidFill>
              </a:rPr>
              <a:t>03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279549" y="3094694"/>
            <a:ext cx="56849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This is the ratio of requisite output to available input. Change in productivity will change the number of persons per unit of output.</a:t>
            </a:r>
            <a:endParaRPr lang="id-ID" sz="22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3279549" y="2144009"/>
            <a:ext cx="56849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Number of employees on leave from work is estimated.</a:t>
            </a:r>
            <a:endParaRPr lang="id-ID" sz="2200" b="1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83348A1F-59E9-475C-887D-B795019CC936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7722" y="44624"/>
            <a:ext cx="1604791" cy="147937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79270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9000">
        <p:fade/>
      </p:transition>
    </mc:Choice>
    <mc:Fallback xmlns="">
      <p:transition spd="med" advTm="39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3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21" grpId="0"/>
      <p:bldP spid="22" grpId="0"/>
      <p:bldP spid="23" grpId="0"/>
      <p:bldP spid="24" grpId="0"/>
      <p:bldP spid="32" grpId="0"/>
      <p:bldP spid="3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1ad912c19ca8dc101c5a78b6d2e9f0f6d8dbe8"/>
  <p:tag name="ISPRING_PRESENTATION_COURSE_TITLE" val="Employee Absenteeism Management"/>
  <p:tag name="ISPRING_PLAYERS_CUSTOMIZATION_2" val="UEsDBBQAAgAIAE5sfVC8fTX3SgAAAEkAAAAXAAAAbm9uZS9sb2NhbF9zZXR0aW5ncy54bWyzsa/IzVEoSy0qzszPs1Uy1DNQUkjNS85PycxLt1UKDXHTtVBSKC5JzEtJzMnPS7VVystXUrC347LJyU9OzAlOLSkBKizWt+MCAFBLAwQUAAIACAARRGxONmFYAkcDAADhCQAAFAAAAHVuaXZlcnNhbC9wbGF5ZXIueG1srVZdT9swFH0uEv8h8jtxS8cGKAExJLSHMSF1bHur3OQ28ZrYme0Qul+/G+c7pGxIq9Qqub7n+H4cX9e7fk4T5wmU5lL4ZOHOiQMikCEXkU8ev96dnJPrq+MjL0vYHpTDQ5/kgpcAlhAnBB0onhkEPzAT+6RncJGZOJniUnGz98lyjtztTss5OT6aoYvQPomNyS4pLYrC5RoRItIyyUsS7QYypZkCDcKAolUYxGmwl+bvaPymUlCzz0D3kJl5+8Y1ScvxrPmApFi6UkX0dD5f0B/3n1dBDCk74UIbJgIgDlZyZku5YcHuXoZ5Arq0zbwqyBUYUwZhbTPPXPLFuXC0CnxSOaxT0JpFoN1ERIS2fg1nQ1BhGuuaiXAt2BOPWJnbWtdetkUdiY6lMkFuavQO9hvJVLhu7T1/j05E7G0TpuOaTw9ysfw7Xidj/dbl+2QsNqN8k3Ad41If0lmnk6DDXb3U1tjK9rGR7V3JRBwFv3KuILSv39oTMF+QasNW5jZOVxcBLuDTHQuMVPtbhKF0a9m4rVLcSimuBbUcbrv7qqMgTbZbYCZX0JRq5j3xEOQXppTt15VROXh0ZKyxdAj2aJVy3aSuIV5s0uTsH3pT+o1a81O/1hkL+B+N+YREbU24COH5jqOPgRRragCLXdpckyVuuWcXk843ae8wDUzdScCmYCKOYSoCPPshM4x2dnoICoppdAlyNcL2Fg6CYx7FCX7NJMN49SBNytRukqG3cBCcyGA3AW3NB4EbJQvMUOdZhgPgZfFerrcdoeOWjHTZitGjE+PQC3JtZMp/W6UP5qS5tJJ+5fQeHzmHPg3oJuMt5MP8NcRoEgziaubC9jUCnAtPHIrVgOektroZDvGJWV8+jQZ8aXooZ0wznUvDOqss4zkOJs8qr+Yc59nIJ4QtyxNz209oeHlY6Cjh6Xtjius7nlVZrPhvcAoeln8NFksstRNDqXefvD9f9hhQizgZB9tb06Edt1I0dXBdat+qX9uO5oaqtVLJ7JCkvLoXFaaaBx9RjpGSuQhHArANq+l1gvP4RgFzEthiRotTPB4y88k7fKhzvji76FL+sLhosDauh2rjKpY3XEd1wJ38aH2Q2kS8eq7h4x9QSwMEFAACAAgAnGx9UCrL52ItBQAA7BMAAB0AAAB1bml2ZXJzYWwvY29tbW9uX21lc3NhZ2VzLmxuZ61Y/27bNhD+v0DfgRBQYAO6tB3QYhgSB7TExEJkyRXpJN0wCIzE2EQk0dUPJ9lfe5o92J5kR0p27bSBpCRAHJiS77sj+X13Rx4e32UpWouilCo/sj4cvLeQyGOVyHxxZM3ZyS+/WaiseJ7wVOXiyMqVhY5Hr18dpjxf1Hwh4PvrVwgdZqIsYViO9OjbGMnkyJqNozG2zyIWRHg2i8ZzxgI/8vCYeNZozOObw3ftzx+xtoPpDPtfIi84DaKxe2qNbJWteH6PPLVQP/366dPdh4+ffh4EQ6fY8/aBkEH6+L4HkM/CwIsAjXiRTy6ZNdL/h9kFc+a5PrFG7Zdh1rOQnFsj/b/Tbh6GxGcR9VyHRC6N/ICZtfAII441+qJqtORrgSqF1lLcomopgAWVLAQqU5mYF7GCB3ktupw5wRS7fhQSykLXZm7gWyOqiuL+rYHldbVUBbgrUSJLfpWKxPgEvpn3q0KU4JpXwEcEf9VSwi9VxmV+0O36wvcC7BiSTQml+BQWl20nBUh78LeyWsK7RKi34OI2TxVP0HUhADCgiK9WqYybX0q6KnSEs5Tfd0YR4gvXPwWyBx6NiO9snlgjkifIKbie7ECUEFMSAkDBS1E8wTYyXDfmCKfpMISJezrx4MN0CBO5WKbwqYbGMSPAhJnIu6yAqSQEjlN6EYSOXjRwhTha8bK8VUWyx9Ld/ewCdn07ACHYbAecaYwNMPBDQu4rChFX3WAQJTb8bnUFUwUCRswkAy2prC4rkE22SkUlTLRST4XHhlJX4lqBvlLB1w33wbsRWyfNPTz37Uk0ZtsU6vE6j5c97UCcP9THrhpqoMku5ztjatGicXAJ2QWSYTDEIjiDHHg2xOILobDIhHbZ+PjcPcVmlyDvbZLSJunFXOeY9B7xOAY7zaa1VHUJT/SSQGoyO1IeDHNDyec5sNjF3iO5tUEFOpjRQq4FxFEkouh0BOneJo4W1ee5+0d0gl2POD+gHr9HuaoQT9Y8jwWQLeZ6T+/hXSIT807T3vj/Wsu/Ea/aVP+mrRK+Qy7fDI1nr7A8ogheVSJbVV2u9YK14T8lCi3xR0PoM/Wn+ac28XHoBi+zM6XM6rSpQM/en21kQ/eoM4hnrlT/3XrpSGhTagg0LLo4Qo+R9reaaLdjN9AVMRH97Vz/BGxmTd2Cwubm16q/tR+0AL5CT8WgE1hjEzmFVieDKtTf9hxmvRf+uS4Y/e0vyJi6DKrOhbgqZdXp2ei5d301cn56Yd3pWfeKDXOZByH7ALho+8ESpTKD+JMemPMp2axAUyL2ZnKh6jQx8k/ljSkTsLZ1Jr7vhq8LlZmnKS839G/K1PFzomgmFzZOZwP6qa2Ce+/PjoCfvkuU4BDaGBv7tu59bK32tKcRyEcvhcfopnUCHWW8ipdQjq9VnSc9gZojmENOMIC1c6aCF91dWAvwIIzmKWqf/j4IRHd0kETJFuxPX1Wi/GswiJ7GFoM2Bz9xV3UCMTzeD8AM+li1B9+NXc9zMHOByy9ywORNictUBo8Ouv2CVNqtx4xhezIFNVEjHlUX0EIOQdiQxw7mIRzQWh3aAATtAJNVKhC541o9Q1CnODyDPGuOXNZoyosbSNJMqXRQbGYDtTiqYXP6dqNRV6nMB0X+sEQ6ZNp5iNDTZO4swo5jLnVg/eDMftP0AQkcGuP2didVC9UXzJ5gHzL/AzyRyGooYEjI9tJGX0yYSwBPcX279t8//3bZm2K7yauQuprxt8S1/r72bkeluZc7fLdzTfc/UEsDBBQAAgAIAJxsfVAVHmAbowAAAH8BAAAuAAAAdW5pdmVyc2FsL3BsYXliYWNrX2FuZF9uYXZpZ2F0aW9uX3NldHRpbmdzLnhtbHWQQQqDMBBF957CGwhdh0DXpUWoFxhxlECSCZlR8PZNRG1p02Xe+z/DjGIUMX5iXdW1glnoKRBFS5xRNe93tgwLXr1xIIZ8woK850omNyxRaCMyetmUHsFyyv/wY3hrYT0/4iNeMOVCZxzqS6mwmVzysJhpY90aUI8R04AvmHPoobd4w7UniMPjDOwb/9W5mzabHd5pQB0iuSCq+UBVutdx9BdQSwMEFAACAAgAnGx9UAa+tkpeBAAA3RUAACcAAAB1bml2ZXJzYWwvZmxhc2hfcHVibGlzaGluZ19zZXR0aW5ncy54bWztWNty2zYQfddXYNjJY0Q7sdvEI8ljS9SYE90qMhc/eSByJaEGAYYA5ShP/Zp+WL+kC0KSJcsXyo2adNoHj83FnrOLXexijdrpl4STGWSKSVF3DqsHDgERyZiJSd15H7ZfvnGI0lTElEsBdUdIh5w2KrU0H3GmpgFojaqKII1QJ6muO1Ot0xPXvbm5qTKVZmZV8lwjv6pGMnHTDBQIDZmbcjrHX3qegnIWDCUI8CeRYgFrVCqE1CxTV8Y5B8Ji9FwwsynK25yqqeNatRGNrieZzEXclFxmJJuM6s5PTa912Hq91LFULZaAMDFRDRQasT6hccyMF5QH7CuQKbDJFN09PDhyyA2L9bTuvDoyNKjubtMU5Hbv1NA0JQZB6AV/AprGVFP7aQ1q+KLVUmBF8VzQhEUhrhATgLrTCq8GQy/weqE3vDr3+9aB0ojQDzvejhive+Z3dsR89M4DP9zVUu+suytkcNHvlcM0+++HgbdDBC4uB96w4/feXYX9fif0B7coTPhGvmruZkJrmHiZZxGo2wQv62AwlVreybMCjXXIaTaBULYZHrMx5Qoc8lsKk19zypmem6OH5XoNkJ6pFCI9NOeq7ugsB+eWzhKia2hs7dAerw7t26ON3bvW/NrO7ne0RrWm0RQPOG668K7mrouWasxAaaTZDKsH7uxznHMe5GkqM90wfhfW14UrLx6gqY2l2CgS801GkserkEEygrhHE1hrC8E1E23UPHTIGBPNMZj9FAQJqMBWxDQGOFoRqHykNNNFC2ovtM8yRjlBPuyVQLrBVsCjKc0wjGpdvsitqf+o4SWUcRttK3hI8SOMFNNQSlXmPCZzmRPOroFoSTB3eYJ/TYGsNx8yzmRSSLE/aqI4w13MGNxAfFrG0CWaSHJEYjNOOWhr4XPOvpIRjGWGvEBn2LpRzpTlr+5EnFKlbknp0scXQcdveVd+r+V9emE2SOMZFdGO5HhOIUn1XvjpnAiplzgMR0RzBUVSYhYXa2X2Vn1+Glalgnn+RtnY4FcsyTn9lvSrgKxR7zHl+7GyS+Kf9KC02SmdFYVuiregxhJnmBLLiQsRtjkmcihLGFFBpOBzQiO8rpRpGzMmc4US2yAstXq+hxaPx7T4mmBLRotZDFkpyoPDV6+Pjn/+5c3bk6r75+9/vHwUtLjIB5wac/Ymbz4yMpXGbY0NpZFb41Np5D1DVGns3VGqNHBroHoC+dBY9QTskeFqC9uWWWLqOV7D+8bZs2bof/DDy6vQ+xRuEhSnZPtSrrlmYLh/figGqR91fMAEfShTLj2MRKlK9YJSdP0yWv13ZbSGdjYZrM0lpVzAu2ZieyfeNpwlOBzF36Fz7K2i/qHj/bfHY1sf+znez8rVv6Qv/Ffj9mP/P9byuqV6WwBAEhx6y+he4KCzt870dNYCr+uf9zut//vF94qg/Vo9Cm28Aq1eVjafA81KwgRLMKxmUF69ITaOjw5q7v1LlQqybT7JNip/AVBLAwQUAAIACACcbH1QPp+TvmsDAACcDAAAIQAAAHVuaXZlcnNhbC9mbGFzaF9za2luX3NldHRpbmdzLnhtbJVXbU8iMRD+7q8g3Hc5kTs0WUkQMDHHqTk9v3fZARq67abt4vHvb/qybAu7gm5M7Mw88/p0GhO1obyzBamo4Hfdfnd00ekki1JK4PoN8oIRDZ2UKHjM7roPf+fzbs+ZCCbkK2hN+UoZSSXrUDRMS60Fv1wIrtHPJRcyJ6w7+vZgf5KetTyFEpjWuZglWUAd5kf/5n56FsTHGNwPp5PbNsBC5AXhu7lYicuULDYrKUqemdSuzdcGW+8KkIzyzcmMGFX6UUMe5TS7mvVn/fMghQSlwKR0Ox33xz9PohhJge2rHw5uBuMzMXWozwdzANtSRbWFDfvD6+GgDVaQFcRNnsymV9PrdnuO3uOpfJqXA2j4p09WjuTfgfySc1GUxVc4UkixMg09wAzNdxLDBMnw+iFgemu+kwBTkAl0kpCK0QzHIGTmqPjdfG3Gbb30f4ZLIjF3Wwr2YoZwsD0MQ1IGIy1LSHrVyenUWnw8lxovE4yWhCk0CEW10QtW+EJKVbmJZbXdH/igPAuMvKC2eBeszGHi8g0MY3ltP5nc270S5reXBQlK2HphkGEtrC2fsK1HloGwtnw103rmbHdkfqhxmIoP98QP8/PuoxY4wWPVr+pUaU2kubnlKgjtBZVNLjIYWVq90RzM1JKelbmUekc5JZxs6YpofJd+G7t0Z4tRSe9A4ZnWzKtEU82giW4LUUqFyaD6Paq9QeEQ7t1QYz2Hpa7GHAvrmZjHIqSCPZ8mune3b5s7dzQ+JXfdnMgNyDchmOp2PO6ua4O4V/kYYrY1vqUgH/lSBCATuw3DhYazAwh3Bc81J1qTxTrHlFoj7HvqJts8wMTHbZosL/MU5AwJQaFiZCxzdmu6WjP81e8UPiCLAS1Kh9RrdMcJ3RM+EHgKAJGLdXUd3MFp8pJpymAL1VIJBLbgtsoShfRvqtfQKyZlIDmLkX4H1UwJ7WJFA+Ad8xLxNgsVMem945j1mqTKVhatlGq7156jfV+tScPWcEPas2dS5Bj1TR3EWUXtJKUWr5pI7Z3WZ1872cKY09xuIFQE4Rs0DsOEKHxbrLJqw5G8TsG8WntnqgI0aNogZs+O+k0Qqzlcsm94P0dLCRAuWCu8CJ6AX7BLBZHZ094kehMa1A6NNeKrafc1bvq80EkvELnh7MeAf+N/JaP/UEsDBBQAAgAIAJxsfVBpl8noVgQAAGcVAAAmAAAAdW5pdmVyc2FsL2h0bWxfcHVibGlzaGluZ19zZXR0aW5ncy54bWztWNtu2zgQfc9XEFr0sXbSprttYDtIbAUR6tta6iVPAS2NbW4oUhUpp+7Tfk0/rF+yQ9F27DgXOls3WGAfAkcjnjP34UC1468pJ1PIFZOi7h1U9j0CIpYJE+O69yE6e/nWI0pTkVAuBdQ9IT1y3NirZcWQMzUJQWs8qgjSCHWU6bo30To7qlavr68rTGW5eSt5oZFfVWKZVrMcFAgNeTXjdIY/epaB8uYMDgT4l0oxhzX29gipWaaOTAoOhCVouWDGKcrPdcq9qj01pPHVOJeFSJqSy5zk42Hd+63ptw5arxdnLFOLpSBMSFQDhUasj2iSMGME5SH7BmQCbDxBaw/2Dz1yzRI9qXuvDg0NHq9u0pTk1nVqaJoSYyD0nD8FTROqqX20CjV81WohsKJkJmjK4gjfEON/3WtFl/2BH/rdyB9cngY9a4AzIgqitr8lxu+cBO0tMZ/80zCIttXUPelsC+mf97pumGbvwyD0t4jA+UXfH7SD7vvLqNdrR0H/BoUJX8tXrbqe0BomXhZ5DOomwYs26E+klrfyrEBjG3KajyGSZwzLbES5Ao/8lcH4z4Jypmem9LBbrwCyE5VBrAemruqezgvwbugsIZqGylaK9s2yaN8drnlftepXPLvb0BrVmsYTLHB0urSuVl0VLY4xA6WxZlPsHrjl56jgPCyyTOa6Yewuta8Kl1bcQ1MbSbHWJOaZDCVPliGDdAhJl6aYxP6Z8MgIM8sxer0MBAmpwNHDNEY0XiJUMVSa6XLknM1Pn+SMcoJjBWcjkE64EeF4QnOMm1qVz5NpGj5u+Cll3IbXCu47+AmGimlwOioLnpCZLAhnV0C0JJisIsX/JkBWpw0Z5TItpZwqTRRn6MWUwTUkxy6KLlBFWiASh2/GQVsNXwr2jQxhJHPkBTrFUY1ypix/ZSvijCp1Q0oXNr4I20HLvwy6Lf/zC+MgTaZUxFuSY2FCmumd8NMZEVIvcBiOmBYKyqQkLCnfufhWeXoalr2Bef5J2VjjVywtOP2Z9MuArFDvMOW70bJN4h+1wFnthE7LRjfNW1JjizNMieXEFzFOQCYKcCWMqSBS8BmhMd5PyoyNKZOFQokdEJZaPd1Ci8cyLZ/GuJmhxjyB3Ily/+DV68M3v//x9t1Rpfrj7+8vHwTNb+4+p0advbqbD+xIzriNPcEZubEvOSPv2Jqcsbd3J2fgxgb1CPK+PeoR2APb1Ab2TOap6edkBR8YY0+aUfAxiC4uI/9ztE5QVsnmpVyrmg3h7oWh3Jxu7QvD51sYMCUfXRqki7479aYfOtH1XE713rucGthtpL+yiTiZgLfL2E5LvF84S3EdSp5hVuysh35RQd+5AbMHK9r2wG4K+knZec7e/z9UzlWl7hqUJISUGdAvmpgtv+M0vEIAkuIe63L2HHeXnY2exzMW+p3gtNdu7TR1zC13/8GC/7fhs0/Lrzprn3GWn0bWv+ftoXz942hj7x9QSwMEFAACAAgAnGx9UPIWm/6mAQAAXAYAAB8AAAB1bml2ZXJzYWwvaHRtbF9za2luX3NldHRpbmdzLmpzjZRPb4IwGMbvfgrDrouZyIbupsISEw9LttuyQ4FXJJa2aSvTGb/7KDot8LJJL/bxx/P+KX0PvX75OLHTf+4fqt/V/rW+rzQwmpZbuK/rtEPPje4omiXwnuVAMwZOAyl+X73IxyuBGTusMo32b8ZWWX4ON/+sCFU2LhALiWgK0QpE+0K0HRb4u1bZuapTRVabo63WnA1izjQwPWBc5qRinLuX6rELbMC8APkPuiIx1Ewf3fEs6CSvjt7MD+YTm4t5LgjbL3nKBxGJN6nkW5ac44/Msun1XoAsD3zTFZZmSi805M3A4TB0Q7ebFBKUgnPcSTB1p08oTEkE1C7I98be9A+0ZtxuaIMuMpXpX9p3/ZHv2bQgKbS6NA+DYTCqY6z0anWzFfzEadjprmIEJXuQt1hxsRU3HKCQPDUdaaO+WShKOUkylp64YGIWyplkjW3Xt1FNjEHEZXL5Kh7MsplWM2rXjDeu2Rq5tXnXcLlhMmj0cqtG1CU2FygmYnE5ogns5eIi1rLRzVFj9h/mGECV4wPkgq3KGJ/2LECTi5FEaGci1670jj9QSwMEFAACAAgAnGx9UJQTsyJpAAAAbgAAABwAAAB1bml2ZXJzYWwvbG9jYWxfc2V0dGluZ3MueG1sDcwxDoMwDEDRnVNY3int1oHAxlaW0gNYxEWRHBuRgOD2ZPvD02/7MwocvKVg6vD1eCKwzuaDLg5/01C/EVIm9SSm7FANoe+qVmwm+XLOBSZYhS7eJo4lMo8Uixx2EajhU17/wB6brroBUEsDBBQAAgAIAJ1sfVDoX45F8RIAANIfAAAXAAAAdW5pdmVyc2FsL3VuaXZlcnNhbC5wbmftWGlUU1m2viClODBU2YoyiqhoW4IDowSiYIlWCagISqGAFRllCpEhZgCHBmtJiJYDMqaqUQYDCRAZIiHBSlWCQBIVAgQCgQISIWCAVAghIemL3V3vvV7rrV79frxf/shN9l3fOfs7Z+/znb3z/Wl/X6N15usAADA6eeLYWQBYpQcA+njD1eAb53esteCXHuKsrzdA4lpOgoZB9FG/owBQh1+vufwZaK9NPhGCAABj5spHj51UeQUAbKJPHjt6LiNsZohHdJIgd42oZF/UX2tP3C8wOukSVfu9mfExPZ9teWYhu+tsM2phbzrCNmzot6Xs3/1LlIt3xsaHW5HxsLXy0QPmJw1h/s14xnlkEFadrqwoo5PXW/un9+FJpA8k7IfnU166SZBt5XYDADiy1RZk02EI2qePGwJA1kFv0H74uT4A/JhrCv6MvA0+dtv9W2gt0yJJM8j0kNHkmgH7QU/PzQDgkH7GMEPBz8QuCiXa3+0eZcurFj+k6+aaHied03Bl2uExUYa0pqk0fAmXKx+4SvZkpBUzllvIX8okY2lcmB4QI58WUHIIy9PRJkmM5QWmI3buLntp5JZJqckybgNhb/cxVqdCKcrUzS192RTZDyFP/8hZzlVpNBKorkb98hnF58hmCCfy5hHzLs0yy1U7qnpTEc035PXpNM8YGdhJV25sMSGOsg9cnaVL4WL48tR5fGa3jK4SF+H7ci6Gv16ELr3FW1uoa4SPL9tteyrQTQZkLs1+aJF5Dbt8kLKh2rmxWbPRadN75UhRmG76LwG7T2CkoSLt7LWHpx54iilOVT7ZkcJTrubyU4fEzq4U+YwcU11tPgpnhPRabmpXwAfTNF2ZDRsofMwv+fTf+/C2sVs6LbZC8YfGxhfgx7bj93U6/8xvFs0okMJL0slitj7wJqrBHop6L2Fhww3bz9xIiGmfcNLIaYcYQaJC9dKEY6ZKM5BQYqWvfY/XjaueiR6z5gMZujV4TpRDxWs/pns27jjqSUDn69q3L8qrOJCUcGqpOQcRfDExQF406LuxtfP5UYIsnW4pX6TyINl1G5DxRHuH7lx2ccc8G+KXWFQREAi19vkAMyAc8MuWpPx85vGBTIRnN3qpO3PxPpyNPshB20ggm4EsF6LprDRct2SHy3SILj5TNsqbKPZ6kTCOcG/thci67ORDHfdv5Cq3F2/SfwcprxPu9Isyf2eLauqOZ8UNJBie2OhxxYvYdj8qLXHJZF+30NCEnZ1VN82MC7s/SKlWFRXiM66EsGeIsTDsBioE+mFGsaWz+PLgRMBu8xuxdB7MZj1wpCjI8E6CYXtGGYvb87n+fLpXjb2v3rtZnrxU4to5C/oW7jCoNu+kXh7y93CtJcZ2d5Xr+Tdvqeh8WsUtnc2FxqEK38Y7i1TYJr/fIdhsjvKBOUoVLXfaG9vGLtW2393FWXoiMTStuxQwKK1LKolazr338HKF18riEWVeT2/wVBomfbWX7bYv9FM8H9mtgpvZbnv3JjHzTHR/6SpClPKhnV7Z5aGOmYKAwl6nZnWhtoaPlqhLHNmgMytERxc9krd04gHBXLrvxjZpXPsL2FBXPgzlyTpIzo4cqs4zsFRfAICBau8j/pKtOLTlRn2WU9XcXaicBn0rWnviQUF2WoOZu5GM1ufFeR+Txnaf8ynspuoRLHrb15nv3ZNJUUKZh2QXrZkpmPO7v59Bw+iii6UVBDYhoAa0sk89mDuIPpcbyYEFRLZ+dbMLfWVb/iF8+4uxlHgy21I/BQkxg3ni2IiPJ5VipBc7hfhThFp6ZGt0T8w8Ank7a87zZvE6py45l6orSNIaT4oalanfROdktauWYvdLzL/4gpUQC/GlWMd6s2svlirfS+Ytv0xB5nqInXfEdzHFMtv4BIlFQdST/D3iOco0VXQAXZroAhUjaU5q+f37wvOkaLrcKbYd4Zki+sjpSWb5N7VbbLc7i8LLPRR1APBiq84+4txCV1LRPDIjTgvVQzCKjux3VW1N0kKBtQbu2/eLKS/JoS93G8w67TCIEesBbo9Nk9esSJ6/rYHwBr8KlLjau/+JDv4bqP1fslxF6MA9zx6e/XqP4pepc/Y5IGJk0vQ/FtxP0E/QT9BP0E/QT9BP0E/QT9BP0E/Q/z8o7Z7pjytF/LOH1w8rpgUUydDSnP86cHybPeF/n1s8bjqrE+kUzL1k7W+jvDCVgJmp6sDbeCnO6ySvzz8+1Fk0wZ1fBSgnGTpyuBdWXKGVizQxArNKpiJcNxhg0zcq0uAJUI2sCZpBTwvIp0tluklBDu/1FL0n1rk3sle6EzNz0nZkRqckBmgs/txJYOsBwnwnEpGHTUUudzLoavQ+G8fRo6YtCZHLpRbvQM4nbxE/W3waZL0GSIamGEQoCsikwFiXAEW+CItyd0wd6rjuxQanDHsndHe8AjYrKc9fz0gVOrVW3oAp5kN6EqYswb6GX4I9ux5otvH/7CWm5PrXb+Ksp1xSjW2BjFHS8qpVEqxKlNK23H4Vq8Ce7tvrq1+aWOJjCIRVhurajogxXfm6fWuEZrYjCzsNIEOHc0wB2mnH39aszlPNMyay1NsNhPTbWRWhElN90vuapuHri/J8cP9wrtoZ1b4czOQ3mctuQ9P88zoV3IugFhK8epvoihmJT3NjXxhqhplawpAj5oZk2rEc3iuRdui89TBSUiLx8YoTZbC5sKuKl+0vRIssKNqNoUq9Dz/E2fKY3ZASQxP6ggHB7G0SSj3/rITf+RciOzg9NstzBMjKXx/NFL3Bry+0O4XGfvjC4N29yDCGvIWRfrZ2JANJrydRSinD3dt8CyfmLpZ/YRqMm6PP5ZWwe0l9X5VzICzNQf8PdvXCtYZUT7y9sqU+ida1V85DH+LWVA/jmyp9gruFfzUO8UPcvYmy/+/ujYKmB9e3PPIksacnoJGllo68kMJhQQVWZ+IltPCCuiJgpVFIp9dq1qBrPOES+e4pj5xXuQ/gFFrIhxDrvgy/XZBxBSKGpuG4IeO92xRT9wLLqeM9ts3p3m0z3xhmvASDN9LhH9vvy0SeWOjlcmz66uLS2PKm69aIY7vmL+bO1ibRMMwFgeJlv7+HY7SWK2Y//vHeat2bDOZU49VvW22aHmWifyD8tXMNl4qT2RJjE8/kWHpwnomsslDpHNP9ri1UmnlF3e0subSXXIVAV9tGSPsv91WGhjhj9wo8PPw9BfYoVBOKSM0Loni48gclcH6bzELWj+xaaHXgGukx68ZqElvK+Wr4OawEpZbx5IfyiXATPujKmE+KFLgyfPIKxMLU/WbClqt/yWLoKqJ5ksUigsxzIholD7/bPfKs3s5ONtQDwcdLWG5VB/xvaiFhJN4YrgNzhQbHKFr/qlMteeCZpGUb1CFeYLUYfpIjTVf3s66X6BC/01OfKFxISZJHUtiFsPNj86TCiqEgJFdMiOdK452HqR/3Lxgn6kCbsxwEt1oSBppL/7GQua9uZ2HId1EmeoJtPGhkQaegOVGZFc0suEzFiPLjTEL8KERWzq+kybSh0sPjT2LnX8Enod43Uek403tKwXTPruvx9o3z1taDxC8lDohVRRG1Bwu5da3CRLvueGNEZfPxmevolo90lQQ21MRCmlpN6PkJ5Gs1iMSlFo2qS8mXS9PCJxROLddavPrcb2ftDXXGho6tL1NfwSdz9aDia7bcB1Eo1MOJJzKDrgVc+jQk24d8F8HYuN/SY5i9SV+MQ7kIifCzg7oLBZ5hRKNJ28G59CAvQNzqKq+FYzSX+Lbq8tcwC/Gu34o/8t5v831XY5Qzl24+WEdL757l+MUkdrohAt1ZBSJpGdymO6rgIKeyrtXCaPqJrPL2zfZr8pm+SqQHJpcPcaiaWeYRNsFa81ZDU2OsuB4EFo3lRPVkBsJeqna/hTDgmewezdY0juS9pXfbI6uN+sfljZ2GQAGvkqoau/7uT/jUoqiM6T28hNh2X0MLxvONsb1yy1/pcwtGoe6/v2yfdX+R23difOFzt3q0XLmuvpq6bwHnira0jUDH/LqwKiG0pctmtZplIYY3NfDSaCrZc2OBM6e/xZVchI4otjAYGS4ZyE246pQJT3xv7TdF8zQ30sb4U4qZW+ydc9kHHkcnxknMURpKtXym7LXQ2rb5eELRrE+wvPkpaxnPINp9KV86/MI4ECZDi50J9ZTD615IqR7P6mljXt+pBakrQtlc7wTPMV9wulW2J/Sk3csaDMdW0im/x3KTumVKst2MFuKWJQtI/BJp7jtRbQ0YqROroGLXmyeuUA/pDsRjjcRLMRolzvUKXU4jJyiwljbfwnidccU9C6fjXJ4KskjGSJt6q0wShjXLFwVZ1RdGqUdLWoOR1VUIExtma8sOgy7OpWIP8ttiknebW31t3A7JYKOvfv2lrokz8vpI9pHcbOdB3mixKaKSNebRG2ed39Oss/ysIEDwurbO+LxthOjwKQ7h6IFSYkJNaQsirjQgPl9S/HeZVw/jYTA6UewjrpOdngLP7vGZQ9lkLWnqHt+J+LU8MxE48aq15el9c8616TgAX/X2aXlB1wQ11noUOwhwxXY/ld0Y6piBFcOvd/Sn5VntzIdkY5yhpbCV9MepeYefpK/b6YZTFMJZi+xq5rnGGsqlwQEVNdQI+uz47J2rxZuvrVxSPy2AemUhTsAZ6WiXw3H5h684cyr/2A5x/7dWeoKgZJnDWr18zfY3F4m73OVF6cnT6/QGA23ZaQ5G35VvdXYMdfD19iXhrXY2uW3arXjo3Yb2NFJcIBNNa5Osyuc1XWkz98yVnxNH2cEfoOS7o+aMP/3h28Rq7RbnpNrzzMCc6vKtDbwt9KWW56D0WwaqasNLrF9cNdksbHGKIfZp61JxnpSyPRw1wql4sDulETcec06OLWVbNfH8Zp6zzuR2pTs9XiHgbC2q+0eOme6XvbLxXR28EohiyQEWnt94TS0sCR1zv3vVqsE9xzT5KUEzbm9Cps13MDsdGZr7HQlbV1tGg5lisVDnKj2NM3pPN5kC+eQORHsMa9KDQJbu5+Rr3loazLv2NY1VjAxPYOquz9iExhb7brQqewt51ug39TwYN95fXjLQVs7Cr8lFxuN3X6T8Mz/ilvNKvMfQ2sC+0QtJZVttLicrVCmgTDze0/hK9gOYGslHzDVO6nDtfL4NdvaWDYQ2x7KwqZJhZCiTcM1vZjbsz1eP1ILaj77zK92E14O2fk/3qQRphfBpr/KQ/c1ef08hdg+NO3/0B2nZjRCcifLDO9N7hU2OdQMWNHKw31QjSNBw9kDj1cEEXm1CTPcx7vwW8Whf9dxiXkMhe2fDt4zBWRcywUeavIFQNIfEgsoNTiBBgkozBSqNtaxVOQy7RTieSch1/fmIw6qWmmF8VZ2ZfaPF8BlBRB5OTnsbtnIdpQW5aMaw55npoJyDiVXnvOaGIO5ic3qfoV4VPAxzJWmWPtPVuEIozfmHMdRaQe948ZyP0fRFmCy1fMi4JQrHTq9e0cFL0vThzVxpNBhGXifvd6IKJ/lOiD1p2C6NsUy9c9WmDoxlLbuPvtDA7sbkKThJWPkoMXx5iqmWMcg9l3rX2GjYq6cvEpWwuOGNmwUXolZ5xXmFuxrPHHUHedE7VqMVo0UD4MUZ3F18lmhC5Wcky0ib9OfDCOlfW6ovPcteavZps6eKZfUTitSvmyHl3Lm67Cw8xfh1lZeAkvk8P+z65GgOVDNaf+PslPXUWaJyrHIaXqB8WL1jt6X8cmZ7XGFoD7gheTUJyebBYz+3tgQbnm75R7URkWOp154ONKY0O1gU9rhdc1VrlQzdrIKciRFA9qSapFaB4SZNW71GXR3eaEYt9dwj/0mASf1jzqpLetuCx5itG/UTw73bumsQhnoe6NH14RkZC9NlftopTY1K+KrdiaDTSPI5D84qT+cP0HMSV1KZ+tXKId/8mdLfsBmzVi+giWtrMD0r4GEXVM90tYUBcdJDBFVXPfLjmvq8TFKCqHifL/9HwVp7y/THnpcODcubskN7SOGcghDjZsf/qqQicviTR8aaUJIBrGPb5JGpYenZpsWg29SDshnl2uB/mcoHa31N8esIkjwUJ/uWvmU62pvv2ec8bpaVOHejBGm9lPpTAViLwu8q7y3F/MF2SUqGavNHAiMLT60HaG7/dJ33wLttn0kIo71jzO24+ZKPbl/GYzhvrTHQFhn2i/LqgLQncD1++WR0akikJ2HsqWmyY1ItjLEjX66WD2XJ0BIPXlIICsxza3YIBg8Aza18XgZRynfHlUcsfDfVT0+TgmOkjrWtdw4rvkmJnZIvZ53T3p3tdUvYzfwMABYXxwnva7zU/AmFo27pg7wBTUO9tyBcLxno44KtB5y4MvLl+Dcpqh9mV4RnsfsnxEQj3+yOXpbZXt1Xg8MSaXAeULwRyA5IES32SH+gu/gbf+yyiv4vHVzl/OysTGcLf3TaUDsM2sDJr/yPkbwjbv4NUEsDBBQAAgAIAJ1sfVBaWfM/TQAAAGoAAAAbAAAAdW5pdmVyc2FsL3VuaXZlcnNhbC5wbmcueG1ss7GvyM1RKEstKs7Mz7NVMtQzULK34+WyKShKLctMLVeoAIoBBSFASaHSVsnECMEtz0wpybBVMjcxRYhlpGamZ5TYKpmaWsIF9YFGAgBQSwECAAAUAAIACABObH1QvH0190oAAABJAAAAFwAAAAAAAAABAAAAAAAAAAAAbm9uZS9sb2NhbF9zZXR0aW5ncy54bWxQSwECAAAUAAIACAARRGxONmFYAkcDAADhCQAAFAAAAAAAAAABAAAAAAB/AAAAdW5pdmVyc2FsL3BsYXllci54bWxQSwECAAAUAAIACACcbH1QKsvnYi0FAADsEwAAHQAAAAAAAAABAAAAAAD4AwAAdW5pdmVyc2FsL2NvbW1vbl9tZXNzYWdlcy5sbmdQSwECAAAUAAIACACcbH1QFR5gG6MAAAB/AQAALgAAAAAAAAABAAAAAABgCQAAdW5pdmVyc2FsL3BsYXliYWNrX2FuZF9uYXZpZ2F0aW9uX3NldHRpbmdzLnhtbFBLAQIAABQAAgAIAJxsfVAGvrZKXgQAAN0VAAAnAAAAAAAAAAEAAAAAAE8KAAB1bml2ZXJzYWwvZmxhc2hfcHVibGlzaGluZ19zZXR0aW5ncy54bWxQSwECAAAUAAIACACcbH1QPp+TvmsDAACcDAAAIQAAAAAAAAABAAAAAADyDgAAdW5pdmVyc2FsL2ZsYXNoX3NraW5fc2V0dGluZ3MueG1sUEsBAgAAFAACAAgAnGx9UGmXyehWBAAAZxUAACYAAAAAAAAAAQAAAAAAnBIAAHVuaXZlcnNhbC9odG1sX3B1Ymxpc2hpbmdfc2V0dGluZ3MueG1sUEsBAgAAFAACAAgAnGx9UPIWm/6mAQAAXAYAAB8AAAAAAAAAAQAAAAAANhcAAHVuaXZlcnNhbC9odG1sX3NraW5fc2V0dGluZ3MuanNQSwECAAAUAAIACACcbH1QlBOzImkAAABuAAAAHAAAAAAAAAABAAAAAAAZGQAAdW5pdmVyc2FsL2xvY2FsX3NldHRpbmdzLnhtbFBLAQIAABQAAgAIAJ1sfVDoX45F8RIAANIfAAAXAAAAAAAAAAAAAAAAALwZAAB1bml2ZXJzYWwvdW5pdmVyc2FsLnBuZ1BLAQIAABQAAgAIAJ1sfVBaWfM/TQAAAGoAAAAbAAAAAAAAAAEAAAAAAOIsAAB1bml2ZXJzYWwvdW5pdmVyc2FsLnBuZy54bWxQSwUGAAAAAAsACwBLAwAAaC0AAAAA"/>
  <p:tag name="ISPRING_LMS_API_VERSION" val="SCORM 1.2"/>
  <p:tag name="ISPRING_ULTRA_SCORM_COURCE_TITLE" val="Employee-Absenteeism-Management-Demo"/>
  <p:tag name="ISPRING_ULTRA_SCORM_COURSE_ID" val="A7D3A2A2-346F-4321-AE41-4D177326B865"/>
  <p:tag name="ISPRING_CMI5_LAUNCH_METHOD" val="any window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CLOUDFOLDERID" val="0"/>
  <p:tag name="ISPRINGONLINEFOLDERID" val="1"/>
  <p:tag name="ISPRING_OUTPUT_FOLDER" val="[[&quot;$l\uFFFD2{DF9C20C0-FDD1-4CD5-9D7C-163304BAF1E1}&quot;,&quot;F:\\Drive C Vaio\\html\\courses\\voice-overs\\COMPLETED\\Employee Absenteeism Management&quot;]]"/>
  <p:tag name="ISPRING_PUBLISH_SETTINGS" val="{&quot;commonSettings&quot;:{&quot;webSettings&quot;:{&quot;useMobileViewer&quot;:&quot;T_TRUE&quot;},&quot;lmsSettings&quot;:{&quot;useMobileViewer&quot;:&quot;T_FALSE&quot;},&quot;cloudSettings&quot;:{&quot;useMobileViewer&quot;:&quot;T_FALSE&quot;},&quot;ispringLmsSettings&quot;:{&quot;useMobileViewer&quot;:&quot;T_FALSE&quot;},&quot;playerId&quot;:&quot;universal&quot;},&quot;advancedSettings&quot;:{&quot;enableTextAllocation&quot;:&quot;T_TRUE&quot;,&quot;viewingFromLocalDrive&quot;:&quot;T_TRUE&quot;,&quot;contentScale&quot;:75,&quot;contentScaleMode&quot;:&quot;ORIGINAL_SIZ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0&quot;},&quot;wordSettings&quot;:{&quot;printCopies&quot;:1}}"/>
  <p:tag name="ISPRING_SCORM_RATE_SLIDES" val="0"/>
  <p:tag name="ISPRING_SCORM_RATE_QUIZZES" val="0"/>
  <p:tag name="ISPRING_SCORM_PASSING_SCORE" val="0.000000"/>
  <p:tag name="ISPRING_CURRENT_PLAYER_ID" val="universal"/>
  <p:tag name="ISPRING_PRESENTATION_TITLE" val="Employee-Absenteeism-Management-Demo"/>
  <p:tag name="ISPRING_FIRST_PUBLI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TITLE" val="Impact of Employee Absenteeism"/>
  <p:tag name="ISPRING_SLIDE_INDENT_LEVEL" val="0"/>
  <p:tag name="ISPRING_CUSTOM_TIMING_USED" val="0"/>
  <p:tag name="GENSWF_ADVANCE_TIME" val="39.00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NDENT_LEVEL" val="0"/>
  <p:tag name="ISPRING_CUSTOM_TIMING_USED" val="0"/>
  <p:tag name="GENSWF_SLIDE_TITLE" val="ManagementStudyGuide.com"/>
  <p:tag name="GENSWF_ADVANCE_TIME" val="37.0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25.000"/>
  <p:tag name="ISPRING_SLIDE_INDENT_LEVEL" val="0"/>
  <p:tag name="ISPRING_CUSTOM_TIMING_USED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13.000"/>
  <p:tag name="ISPRING_SLIDE_INDENT_LEVEL" val="0"/>
  <p:tag name="ISPRING_CUSTOM_TIMING_USED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12.000"/>
  <p:tag name="ISPRING_SLIDE_INDENT_LEVEL" val="0"/>
  <p:tag name="ISPRING_CUSTOM_TIMING_USED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11.000"/>
  <p:tag name="ISPRING_SLIDE_INDENT_LEVEL" val="0"/>
  <p:tag name="ISPRING_CUSTOM_TIMING_USED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8.000"/>
  <p:tag name="ISPRING_SLIDE_INDENT_LEVEL" val="0"/>
  <p:tag name="ISPRING_CUSTOM_TIMING_USED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9.000"/>
  <p:tag name="ISPRING_SLIDE_INDENT_LEVEL" val="0"/>
  <p:tag name="ISPRING_CUSTOM_TIMING_USED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18.000"/>
  <p:tag name="ISPRING_SLIDE_INDENT_LEVEL" val="0"/>
  <p:tag name="ISPRING_CUSTOM_TIMING_USED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51.000"/>
  <p:tag name="ISPRING_SLIDE_INDENT_LEVEL" val="0"/>
  <p:tag name="ISPRING_CUSTOM_TIMING_USED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1909</TotalTime>
  <Words>421</Words>
  <Application>Microsoft Office PowerPoint</Application>
  <PresentationFormat>On-screen Show (4:3)</PresentationFormat>
  <Paragraphs>58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Rounded MT Bold</vt:lpstr>
      <vt:lpstr>Calibri</vt:lpstr>
      <vt:lpstr>Dubai Medium</vt:lpstr>
      <vt:lpstr>Footlight MT Light</vt:lpstr>
      <vt:lpstr>Mistral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Employee-Absenteeism-Management-Demo</dc:title>
  <dc:creator>Home</dc:creator>
  <cp:lastModifiedBy>Himanshu Juneja</cp:lastModifiedBy>
  <cp:revision>174</cp:revision>
  <dcterms:created xsi:type="dcterms:W3CDTF">2014-06-13T03:54:19Z</dcterms:created>
  <dcterms:modified xsi:type="dcterms:W3CDTF">2022-10-24T07:17:31Z</dcterms:modified>
</cp:coreProperties>
</file>