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417"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2" r:id="rId18"/>
    <p:sldId id="363" r:id="rId19"/>
    <p:sldId id="402" r:id="rId20"/>
    <p:sldId id="367" r:id="rId21"/>
    <p:sldId id="289" r:id="rId22"/>
    <p:sldId id="260" r:id="rId23"/>
    <p:sldId id="301" r:id="rId24"/>
    <p:sldId id="376" r:id="rId25"/>
    <p:sldId id="267" r:id="rId26"/>
    <p:sldId id="271" r:id="rId27"/>
    <p:sldId id="418"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00"/>
    <a:srgbClr val="4A3878"/>
    <a:srgbClr val="B6DF89"/>
    <a:srgbClr val="81C1B2"/>
    <a:srgbClr val="FFB7DB"/>
    <a:srgbClr val="FFFFFF"/>
    <a:srgbClr val="FF9999"/>
    <a:srgbClr val="A365D1"/>
    <a:srgbClr val="FF7C80"/>
    <a:srgbClr val="FF9B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53" autoAdjust="0"/>
    <p:restoredTop sz="94660"/>
  </p:normalViewPr>
  <p:slideViewPr>
    <p:cSldViewPr snapToGrid="0">
      <p:cViewPr varScale="1">
        <p:scale>
          <a:sx n="73" d="100"/>
          <a:sy n="73" d="100"/>
        </p:scale>
        <p:origin x="-1326"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F56E9-B213-43A1-BE82-B8151586724F}" type="datetimeFigureOut">
              <a:rPr lang="en-US" smtClean="0"/>
              <a:pPr/>
              <a:t>6/22/2015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ACC80-8304-416E-BD46-B666E3B1DCD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27</a:t>
            </a:fld>
            <a:endParaRPr lang="en-IN">
              <a:solidFill>
                <a:prstClr val="black"/>
              </a:solidFill>
            </a:endParaRPr>
          </a:p>
        </p:txBody>
      </p:sp>
    </p:spTree>
    <p:extLst>
      <p:ext uri="{BB962C8B-B14F-4D97-AF65-F5344CB8AC3E}">
        <p14:creationId xmlns=""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240846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170559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275572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415303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77228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128613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25784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72327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2910584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13617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63B42-CB2F-4A39-A8B6-804276D11338}" type="datetimeFigureOut">
              <a:rPr lang="en-IN" smtClean="0"/>
              <a:pPr/>
              <a:t>22-06-2015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191247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63B42-CB2F-4A39-A8B6-804276D11338}" type="datetimeFigureOut">
              <a:rPr lang="en-IN" smtClean="0"/>
              <a:pPr/>
              <a:t>22-06-2015</a:t>
            </a:fld>
            <a:endParaRPr lang="en-IN"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DFBDF-AF01-46D3-B235-F3F935BDE2DC}" type="slidenum">
              <a:rPr lang="en-IN" smtClean="0"/>
              <a:pPr/>
              <a:t>‹#›</a:t>
            </a:fld>
            <a:endParaRPr lang="en-IN" dirty="0"/>
          </a:p>
        </p:txBody>
      </p:sp>
    </p:spTree>
    <p:extLst>
      <p:ext uri="{BB962C8B-B14F-4D97-AF65-F5344CB8AC3E}">
        <p14:creationId xmlns:p14="http://schemas.microsoft.com/office/powerpoint/2010/main" xmlns="" val="2988063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3.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6.png"/><Relationship Id="rId11" Type="http://schemas.openxmlformats.org/officeDocument/2006/relationships/image" Target="../media/image3.png"/><Relationship Id="rId5" Type="http://schemas.microsoft.com/office/2007/relationships/hdphoto" Target="../media/hdphoto2.wdp"/><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3.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43.jpeg"/><Relationship Id="rId5" Type="http://schemas.openxmlformats.org/officeDocument/2006/relationships/slide" Target="slide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144000" cy="6858000"/>
            <a:chOff x="0" y="0"/>
            <a:chExt cx="9144000" cy="685800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8" name="TextBox 7"/>
            <p:cNvSpPr txBox="1"/>
            <p:nvPr/>
          </p:nvSpPr>
          <p:spPr>
            <a:xfrm>
              <a:off x="3817089" y="2105561"/>
              <a:ext cx="1095153" cy="1323439"/>
            </a:xfrm>
            <a:prstGeom prst="rect">
              <a:avLst/>
            </a:prstGeom>
            <a:noFill/>
          </p:spPr>
          <p:txBody>
            <a:bodyPr wrap="square" rtlCol="0">
              <a:spAutoFit/>
            </a:bodyPr>
            <a:lstStyle/>
            <a:p>
              <a:r>
                <a:rPr lang="en-IN" sz="8000" b="1" dirty="0" smtClean="0">
                  <a:solidFill>
                    <a:schemeClr val="bg1"/>
                  </a:solidFill>
                  <a:ea typeface="Verdana" panose="020B0604030504040204" pitchFamily="34" charset="0"/>
                  <a:cs typeface="Verdana" panose="020B0604030504040204" pitchFamily="34" charset="0"/>
                </a:rPr>
                <a:t>S</a:t>
              </a:r>
              <a:endParaRPr lang="en-IN" sz="8000" b="1" dirty="0">
                <a:solidFill>
                  <a:schemeClr val="bg1"/>
                </a:solidFill>
                <a:ea typeface="Verdana" panose="020B0604030504040204" pitchFamily="34" charset="0"/>
                <a:cs typeface="Verdana" panose="020B0604030504040204" pitchFamily="34" charset="0"/>
              </a:endParaRPr>
            </a:p>
          </p:txBody>
        </p:sp>
        <p:sp>
          <p:nvSpPr>
            <p:cNvPr id="9" name="TextBox 8"/>
            <p:cNvSpPr txBox="1"/>
            <p:nvPr/>
          </p:nvSpPr>
          <p:spPr>
            <a:xfrm>
              <a:off x="5053999" y="2105561"/>
              <a:ext cx="1095153" cy="1323439"/>
            </a:xfrm>
            <a:prstGeom prst="rect">
              <a:avLst/>
            </a:prstGeom>
            <a:noFill/>
          </p:spPr>
          <p:txBody>
            <a:bodyPr wrap="square" rtlCol="0">
              <a:spAutoFit/>
            </a:bodyPr>
            <a:lstStyle/>
            <a:p>
              <a:r>
                <a:rPr lang="en-IN" sz="8000" b="1" dirty="0" smtClean="0">
                  <a:solidFill>
                    <a:schemeClr val="bg1"/>
                  </a:solidFill>
                  <a:ea typeface="Verdana" panose="020B0604030504040204" pitchFamily="34" charset="0"/>
                  <a:cs typeface="Verdana" panose="020B0604030504040204" pitchFamily="34" charset="0"/>
                </a:rPr>
                <a:t>M</a:t>
              </a:r>
              <a:endParaRPr lang="en-IN" sz="8000" b="1" dirty="0">
                <a:solidFill>
                  <a:schemeClr val="bg1"/>
                </a:solidFill>
                <a:ea typeface="Verdana" panose="020B0604030504040204" pitchFamily="34" charset="0"/>
                <a:cs typeface="Verdana" panose="020B0604030504040204" pitchFamily="34" charset="0"/>
              </a:endParaRPr>
            </a:p>
          </p:txBody>
        </p:sp>
        <p:sp>
          <p:nvSpPr>
            <p:cNvPr id="10" name="TextBox 9"/>
            <p:cNvSpPr txBox="1"/>
            <p:nvPr/>
          </p:nvSpPr>
          <p:spPr>
            <a:xfrm>
              <a:off x="3817089" y="3331850"/>
              <a:ext cx="1095153" cy="1323439"/>
            </a:xfrm>
            <a:prstGeom prst="rect">
              <a:avLst/>
            </a:prstGeom>
            <a:noFill/>
          </p:spPr>
          <p:txBody>
            <a:bodyPr wrap="square" rtlCol="0">
              <a:spAutoFit/>
            </a:bodyPr>
            <a:lstStyle/>
            <a:p>
              <a:r>
                <a:rPr lang="en-IN" sz="8000" b="1" dirty="0" smtClean="0">
                  <a:solidFill>
                    <a:schemeClr val="bg1"/>
                  </a:solidFill>
                  <a:ea typeface="Verdana" panose="020B0604030504040204" pitchFamily="34" charset="0"/>
                  <a:cs typeface="Verdana" panose="020B0604030504040204" pitchFamily="34" charset="0"/>
                </a:rPr>
                <a:t>C</a:t>
              </a:r>
              <a:endParaRPr lang="en-IN" sz="8000" b="1" dirty="0">
                <a:solidFill>
                  <a:schemeClr val="bg1"/>
                </a:solidFill>
                <a:ea typeface="Verdana" panose="020B0604030504040204" pitchFamily="34" charset="0"/>
                <a:cs typeface="Verdana" panose="020B0604030504040204" pitchFamily="34" charset="0"/>
              </a:endParaRPr>
            </a:p>
          </p:txBody>
        </p:sp>
        <p:sp>
          <p:nvSpPr>
            <p:cNvPr id="11" name="TextBox 10"/>
            <p:cNvSpPr txBox="1"/>
            <p:nvPr/>
          </p:nvSpPr>
          <p:spPr>
            <a:xfrm>
              <a:off x="5096537" y="3331850"/>
              <a:ext cx="1095153" cy="1323439"/>
            </a:xfrm>
            <a:prstGeom prst="rect">
              <a:avLst/>
            </a:prstGeom>
            <a:noFill/>
          </p:spPr>
          <p:txBody>
            <a:bodyPr wrap="square" rtlCol="0">
              <a:spAutoFit/>
            </a:bodyPr>
            <a:lstStyle/>
            <a:p>
              <a:r>
                <a:rPr lang="en-IN" sz="8000" b="1" dirty="0" smtClean="0">
                  <a:solidFill>
                    <a:schemeClr val="bg1"/>
                  </a:solidFill>
                  <a:ea typeface="Verdana" panose="020B0604030504040204" pitchFamily="34" charset="0"/>
                  <a:cs typeface="Verdana" panose="020B0604030504040204" pitchFamily="34" charset="0"/>
                </a:rPr>
                <a:t>R</a:t>
              </a:r>
              <a:endParaRPr lang="en-IN" sz="8000" b="1" dirty="0">
                <a:solidFill>
                  <a:schemeClr val="bg1"/>
                </a:solidFill>
                <a:ea typeface="Verdana" panose="020B0604030504040204" pitchFamily="34" charset="0"/>
                <a:cs typeface="Verdana" panose="020B0604030504040204" pitchFamily="34" charset="0"/>
              </a:endParaRPr>
            </a:p>
          </p:txBody>
        </p:sp>
        <p:sp>
          <p:nvSpPr>
            <p:cNvPr id="12" name="TextBox 11"/>
            <p:cNvSpPr txBox="1"/>
            <p:nvPr/>
          </p:nvSpPr>
          <p:spPr>
            <a:xfrm>
              <a:off x="1520458" y="1116416"/>
              <a:ext cx="1435396" cy="461665"/>
            </a:xfrm>
            <a:prstGeom prst="rect">
              <a:avLst/>
            </a:prstGeom>
            <a:noFill/>
          </p:spPr>
          <p:txBody>
            <a:bodyPr wrap="square" rtlCol="0">
              <a:spAutoFit/>
            </a:bodyPr>
            <a:lstStyle/>
            <a:p>
              <a:r>
                <a:rPr lang="en-IN"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Source</a:t>
              </a:r>
            </a:p>
          </p:txBody>
        </p:sp>
        <p:sp>
          <p:nvSpPr>
            <p:cNvPr id="13" name="TextBox 12"/>
            <p:cNvSpPr txBox="1"/>
            <p:nvPr/>
          </p:nvSpPr>
          <p:spPr>
            <a:xfrm>
              <a:off x="49616" y="4107709"/>
              <a:ext cx="1630326" cy="461665"/>
            </a:xfrm>
            <a:prstGeom prst="rect">
              <a:avLst/>
            </a:prstGeom>
            <a:noFill/>
          </p:spPr>
          <p:txBody>
            <a:bodyPr wrap="square" rtlCol="0">
              <a:spAutoFit/>
            </a:bodyPr>
            <a:lstStyle/>
            <a:p>
              <a:r>
                <a:rPr lang="en-IN"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Channel</a:t>
              </a:r>
            </a:p>
          </p:txBody>
        </p:sp>
        <p:sp>
          <p:nvSpPr>
            <p:cNvPr id="14" name="TextBox 13"/>
            <p:cNvSpPr txBox="1"/>
            <p:nvPr/>
          </p:nvSpPr>
          <p:spPr>
            <a:xfrm>
              <a:off x="7208870" y="4601728"/>
              <a:ext cx="1786273" cy="461665"/>
            </a:xfrm>
            <a:prstGeom prst="rect">
              <a:avLst/>
            </a:prstGeom>
            <a:noFill/>
          </p:spPr>
          <p:txBody>
            <a:bodyPr wrap="square" rtlCol="0">
              <a:spAutoFit/>
            </a:bodyPr>
            <a:lstStyle/>
            <a:p>
              <a:r>
                <a:rPr lang="en-IN"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Receiver</a:t>
              </a:r>
            </a:p>
          </p:txBody>
        </p:sp>
        <p:sp>
          <p:nvSpPr>
            <p:cNvPr id="15" name="TextBox 14"/>
            <p:cNvSpPr txBox="1"/>
            <p:nvPr/>
          </p:nvSpPr>
          <p:spPr>
            <a:xfrm>
              <a:off x="7357727" y="1116416"/>
              <a:ext cx="1786273" cy="461665"/>
            </a:xfrm>
            <a:prstGeom prst="rect">
              <a:avLst/>
            </a:prstGeom>
            <a:noFill/>
          </p:spPr>
          <p:txBody>
            <a:bodyPr wrap="square" rtlCol="0">
              <a:spAutoFit/>
            </a:bodyPr>
            <a:lstStyle/>
            <a:p>
              <a:r>
                <a:rPr lang="en-IN"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Message</a:t>
              </a:r>
            </a:p>
          </p:txBody>
        </p:sp>
      </p:grpSp>
      <p:grpSp>
        <p:nvGrpSpPr>
          <p:cNvPr id="20" name="Group 19"/>
          <p:cNvGrpSpPr/>
          <p:nvPr/>
        </p:nvGrpSpPr>
        <p:grpSpPr>
          <a:xfrm>
            <a:off x="0" y="5971946"/>
            <a:ext cx="9144000" cy="714323"/>
            <a:chOff x="0" y="5801823"/>
            <a:chExt cx="9144000" cy="714323"/>
          </a:xfrm>
        </p:grpSpPr>
        <p:sp>
          <p:nvSpPr>
            <p:cNvPr id="16" name="TextBox 15"/>
            <p:cNvSpPr txBox="1"/>
            <p:nvPr/>
          </p:nvSpPr>
          <p:spPr>
            <a:xfrm>
              <a:off x="0" y="5801823"/>
              <a:ext cx="9144000" cy="677108"/>
            </a:xfrm>
            <a:prstGeom prst="rect">
              <a:avLst/>
            </a:prstGeom>
            <a:noFill/>
          </p:spPr>
          <p:txBody>
            <a:bodyPr wrap="square" rtlCol="0">
              <a:spAutoFit/>
            </a:bodyPr>
            <a:lstStyle/>
            <a:p>
              <a:pPr algn="ctr"/>
              <a:r>
                <a:rPr lang="en-IN" sz="3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Berlo’s Model of Communication</a:t>
              </a:r>
            </a:p>
          </p:txBody>
        </p:sp>
        <p:cxnSp>
          <p:nvCxnSpPr>
            <p:cNvPr id="19" name="Straight Connector 18"/>
            <p:cNvCxnSpPr/>
            <p:nvPr/>
          </p:nvCxnSpPr>
          <p:spPr>
            <a:xfrm>
              <a:off x="0" y="6516146"/>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1331917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sp>
        <p:nvSpPr>
          <p:cNvPr id="21" name="TextBox 20"/>
          <p:cNvSpPr txBox="1"/>
          <p:nvPr/>
        </p:nvSpPr>
        <p:spPr>
          <a:xfrm>
            <a:off x="683568" y="920914"/>
            <a:ext cx="8346132" cy="707886"/>
          </a:xfrm>
          <a:prstGeom prst="rect">
            <a:avLst/>
          </a:prstGeom>
          <a:noFill/>
        </p:spPr>
        <p:txBody>
          <a:bodyPr wrap="square" rtlCol="0">
            <a:spAutoFit/>
          </a:bodyPr>
          <a:lstStyle/>
          <a:p>
            <a:r>
              <a:rPr lang="en-IN" sz="2000" dirty="0"/>
              <a:t>Now, look at the brochure design given below. </a:t>
            </a:r>
            <a:endParaRPr lang="en-IN" sz="2000" dirty="0" smtClean="0"/>
          </a:p>
          <a:p>
            <a:r>
              <a:rPr lang="en-IN" sz="2000" dirty="0" smtClean="0"/>
              <a:t>This </a:t>
            </a:r>
            <a:r>
              <a:rPr lang="en-IN" sz="2000" dirty="0"/>
              <a:t>is the kind of design that Keith, the customer had wanted.</a:t>
            </a:r>
          </a:p>
        </p:txBody>
      </p:sp>
      <p:grpSp>
        <p:nvGrpSpPr>
          <p:cNvPr id="17" name="Group 16"/>
          <p:cNvGrpSpPr/>
          <p:nvPr/>
        </p:nvGrpSpPr>
        <p:grpSpPr>
          <a:xfrm>
            <a:off x="0" y="1592452"/>
            <a:ext cx="3237634" cy="5264626"/>
            <a:chOff x="-47625" y="1593375"/>
            <a:chExt cx="3237634" cy="5264626"/>
          </a:xfrm>
        </p:grpSpPr>
        <p:pic>
          <p:nvPicPr>
            <p:cNvPr id="18" name="Picture 17"/>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47625" y="1593375"/>
              <a:ext cx="3237634" cy="5264626"/>
            </a:xfrm>
            <a:prstGeom prst="rect">
              <a:avLst/>
            </a:prstGeom>
          </p:spPr>
        </p:pic>
        <p:sp>
          <p:nvSpPr>
            <p:cNvPr id="19" name="Rectangle 18"/>
            <p:cNvSpPr/>
            <p:nvPr/>
          </p:nvSpPr>
          <p:spPr>
            <a:xfrm>
              <a:off x="1768618"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Keith</a:t>
              </a:r>
            </a:p>
          </p:txBody>
        </p:sp>
      </p:grpSp>
      <p:grpSp>
        <p:nvGrpSpPr>
          <p:cNvPr id="20" name="Group 19"/>
          <p:cNvGrpSpPr/>
          <p:nvPr/>
        </p:nvGrpSpPr>
        <p:grpSpPr>
          <a:xfrm>
            <a:off x="5226627" y="1593375"/>
            <a:ext cx="3803073" cy="5264626"/>
            <a:chOff x="6100301" y="908720"/>
            <a:chExt cx="3043699" cy="4457700"/>
          </a:xfrm>
        </p:grpSpPr>
        <p:pic>
          <p:nvPicPr>
            <p:cNvPr id="26" name="Picture 25"/>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6100301" y="908720"/>
              <a:ext cx="3043699" cy="4457700"/>
            </a:xfrm>
            <a:prstGeom prst="rect">
              <a:avLst/>
            </a:prstGeom>
          </p:spPr>
        </p:pic>
        <p:sp>
          <p:nvSpPr>
            <p:cNvPr id="28" name="Rectangle 27"/>
            <p:cNvSpPr/>
            <p:nvPr/>
          </p:nvSpPr>
          <p:spPr>
            <a:xfrm>
              <a:off x="6338454" y="1551811"/>
              <a:ext cx="2628000" cy="5263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9" name="Group 28"/>
            <p:cNvGrpSpPr/>
            <p:nvPr/>
          </p:nvGrpSpPr>
          <p:grpSpPr>
            <a:xfrm>
              <a:off x="7949045" y="2150109"/>
              <a:ext cx="987137" cy="884036"/>
              <a:chOff x="7949045" y="2150109"/>
              <a:chExt cx="987137" cy="884036"/>
            </a:xfrm>
          </p:grpSpPr>
          <p:sp>
            <p:nvSpPr>
              <p:cNvPr id="31" name="5-Point Star 30"/>
              <p:cNvSpPr/>
              <p:nvPr/>
            </p:nvSpPr>
            <p:spPr>
              <a:xfrm>
                <a:off x="7949045" y="2150109"/>
                <a:ext cx="987137" cy="88403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00" dirty="0">
                  <a:solidFill>
                    <a:schemeClr val="tx1"/>
                  </a:solidFill>
                </a:endParaRPr>
              </a:p>
            </p:txBody>
          </p:sp>
          <p:sp>
            <p:nvSpPr>
              <p:cNvPr id="32" name="TextBox 31"/>
              <p:cNvSpPr txBox="1"/>
              <p:nvPr/>
            </p:nvSpPr>
            <p:spPr>
              <a:xfrm>
                <a:off x="8186455" y="2448629"/>
                <a:ext cx="541228" cy="312723"/>
              </a:xfrm>
              <a:prstGeom prst="rect">
                <a:avLst/>
              </a:prstGeom>
              <a:noFill/>
            </p:spPr>
            <p:txBody>
              <a:bodyPr wrap="square" rtlCol="0">
                <a:spAutoFit/>
              </a:bodyPr>
              <a:lstStyle/>
              <a:p>
                <a:r>
                  <a:rPr lang="en-IN" dirty="0" smtClean="0"/>
                  <a:t>Logo</a:t>
                </a:r>
                <a:endParaRPr lang="en-IN" dirty="0"/>
              </a:p>
            </p:txBody>
          </p:sp>
        </p:grpSp>
        <p:sp>
          <p:nvSpPr>
            <p:cNvPr id="30" name="TextBox 29"/>
            <p:cNvSpPr txBox="1"/>
            <p:nvPr/>
          </p:nvSpPr>
          <p:spPr>
            <a:xfrm>
              <a:off x="6639791" y="3366655"/>
              <a:ext cx="2087892" cy="523220"/>
            </a:xfrm>
            <a:prstGeom prst="rect">
              <a:avLst/>
            </a:prstGeom>
            <a:noFill/>
          </p:spPr>
          <p:txBody>
            <a:bodyPr wrap="square" rtlCol="0">
              <a:spAutoFit/>
            </a:bodyPr>
            <a:lstStyle/>
            <a:p>
              <a:r>
                <a:rPr lang="en-IN" sz="2800" dirty="0" smtClean="0">
                  <a:solidFill>
                    <a:schemeClr val="tx2"/>
                  </a:solidFill>
                  <a:latin typeface="Mistral" panose="03090702030407020403" pitchFamily="66" charset="0"/>
                </a:rPr>
                <a:t>Company Name</a:t>
              </a:r>
              <a:endParaRPr lang="en-IN" sz="2800" dirty="0">
                <a:solidFill>
                  <a:schemeClr val="tx2"/>
                </a:solidFill>
                <a:latin typeface="Mistral" panose="03090702030407020403" pitchFamily="66" charset="0"/>
              </a:endParaRPr>
            </a:p>
          </p:txBody>
        </p:sp>
      </p:grpSp>
      <p:pic>
        <p:nvPicPr>
          <p:cNvPr id="22" name="Picture 21"/>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4472045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25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sp>
        <p:nvSpPr>
          <p:cNvPr id="21" name="TextBox 20"/>
          <p:cNvSpPr txBox="1"/>
          <p:nvPr/>
        </p:nvSpPr>
        <p:spPr>
          <a:xfrm>
            <a:off x="683568" y="920914"/>
            <a:ext cx="8346132" cy="707886"/>
          </a:xfrm>
          <a:prstGeom prst="rect">
            <a:avLst/>
          </a:prstGeom>
          <a:noFill/>
        </p:spPr>
        <p:txBody>
          <a:bodyPr wrap="square" rtlCol="0">
            <a:spAutoFit/>
          </a:bodyPr>
          <a:lstStyle/>
          <a:p>
            <a:r>
              <a:rPr lang="en-IN" sz="2000" dirty="0"/>
              <a:t>However, when he conveyed his message and described the brochure, look at how Liam understood it. </a:t>
            </a:r>
          </a:p>
        </p:txBody>
      </p:sp>
      <p:grpSp>
        <p:nvGrpSpPr>
          <p:cNvPr id="22" name="Group 21"/>
          <p:cNvGrpSpPr/>
          <p:nvPr/>
        </p:nvGrpSpPr>
        <p:grpSpPr>
          <a:xfrm>
            <a:off x="1270" y="1593374"/>
            <a:ext cx="3215420" cy="5264626"/>
            <a:chOff x="5938289" y="1593374"/>
            <a:chExt cx="3215420" cy="5264626"/>
          </a:xfrm>
        </p:grpSpPr>
        <p:pic>
          <p:nvPicPr>
            <p:cNvPr id="23" name="Picture 22"/>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938289" y="1593374"/>
              <a:ext cx="3215420" cy="5264626"/>
            </a:xfrm>
            <a:prstGeom prst="rect">
              <a:avLst/>
            </a:prstGeom>
          </p:spPr>
        </p:pic>
        <p:sp>
          <p:nvSpPr>
            <p:cNvPr id="24" name="Rectangle 23"/>
            <p:cNvSpPr/>
            <p:nvPr/>
          </p:nvSpPr>
          <p:spPr>
            <a:xfrm>
              <a:off x="7771100"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Liam</a:t>
              </a:r>
            </a:p>
          </p:txBody>
        </p:sp>
      </p:grpSp>
      <p:grpSp>
        <p:nvGrpSpPr>
          <p:cNvPr id="25" name="Group 24"/>
          <p:cNvGrpSpPr/>
          <p:nvPr/>
        </p:nvGrpSpPr>
        <p:grpSpPr>
          <a:xfrm>
            <a:off x="3356264" y="2001470"/>
            <a:ext cx="5787736" cy="3910957"/>
            <a:chOff x="4686300" y="900089"/>
            <a:chExt cx="4457700" cy="3043699"/>
          </a:xfrm>
        </p:grpSpPr>
        <p:pic>
          <p:nvPicPr>
            <p:cNvPr id="27" name="Picture 26"/>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rot="5400000">
              <a:off x="5393300" y="193089"/>
              <a:ext cx="3043699" cy="4457700"/>
            </a:xfrm>
            <a:prstGeom prst="rect">
              <a:avLst/>
            </a:prstGeom>
          </p:spPr>
        </p:pic>
        <p:sp>
          <p:nvSpPr>
            <p:cNvPr id="33" name="Rectangle 32"/>
            <p:cNvSpPr/>
            <p:nvPr/>
          </p:nvSpPr>
          <p:spPr>
            <a:xfrm>
              <a:off x="4913745" y="1155327"/>
              <a:ext cx="3575628" cy="11514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4" name="Group 33"/>
            <p:cNvGrpSpPr/>
            <p:nvPr/>
          </p:nvGrpSpPr>
          <p:grpSpPr>
            <a:xfrm>
              <a:off x="7502236" y="2794477"/>
              <a:ext cx="987137" cy="884036"/>
              <a:chOff x="7994236" y="3199591"/>
              <a:chExt cx="987137" cy="884036"/>
            </a:xfrm>
          </p:grpSpPr>
          <p:sp>
            <p:nvSpPr>
              <p:cNvPr id="36" name="5-Point Star 35"/>
              <p:cNvSpPr/>
              <p:nvPr/>
            </p:nvSpPr>
            <p:spPr>
              <a:xfrm>
                <a:off x="7994236" y="3199591"/>
                <a:ext cx="987137" cy="88403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00" dirty="0">
                  <a:solidFill>
                    <a:schemeClr val="tx1"/>
                  </a:solidFill>
                </a:endParaRPr>
              </a:p>
            </p:txBody>
          </p:sp>
          <p:sp>
            <p:nvSpPr>
              <p:cNvPr id="37" name="TextBox 36"/>
              <p:cNvSpPr txBox="1"/>
              <p:nvPr/>
            </p:nvSpPr>
            <p:spPr>
              <a:xfrm>
                <a:off x="8231646" y="3498111"/>
                <a:ext cx="541228" cy="287432"/>
              </a:xfrm>
              <a:prstGeom prst="rect">
                <a:avLst/>
              </a:prstGeom>
              <a:noFill/>
            </p:spPr>
            <p:txBody>
              <a:bodyPr wrap="square" rtlCol="0">
                <a:spAutoFit/>
              </a:bodyPr>
              <a:lstStyle/>
              <a:p>
                <a:r>
                  <a:rPr lang="en-IN" dirty="0" smtClean="0"/>
                  <a:t>Logo</a:t>
                </a:r>
                <a:endParaRPr lang="en-IN" dirty="0"/>
              </a:p>
            </p:txBody>
          </p:sp>
        </p:grpSp>
        <p:sp>
          <p:nvSpPr>
            <p:cNvPr id="35" name="TextBox 34"/>
            <p:cNvSpPr txBox="1"/>
            <p:nvPr/>
          </p:nvSpPr>
          <p:spPr>
            <a:xfrm>
              <a:off x="4913745" y="2333664"/>
              <a:ext cx="2087892" cy="954107"/>
            </a:xfrm>
            <a:prstGeom prst="rect">
              <a:avLst/>
            </a:prstGeom>
            <a:noFill/>
          </p:spPr>
          <p:txBody>
            <a:bodyPr wrap="square" rtlCol="0">
              <a:spAutoFit/>
            </a:bodyPr>
            <a:lstStyle/>
            <a:p>
              <a:r>
                <a:rPr lang="en-IN" sz="2800" dirty="0" smtClean="0">
                  <a:solidFill>
                    <a:schemeClr val="tx2"/>
                  </a:solidFill>
                  <a:latin typeface="Aharoni" panose="02010803020104030203" pitchFamily="2" charset="-79"/>
                  <a:cs typeface="Aharoni" panose="02010803020104030203" pitchFamily="2" charset="-79"/>
                </a:rPr>
                <a:t>Company Name</a:t>
              </a:r>
              <a:endParaRPr lang="en-IN" sz="2800" dirty="0">
                <a:solidFill>
                  <a:schemeClr val="tx2"/>
                </a:solidFill>
                <a:latin typeface="Aharoni" panose="02010803020104030203" pitchFamily="2" charset="-79"/>
                <a:cs typeface="Aharoni" panose="02010803020104030203" pitchFamily="2" charset="-79"/>
              </a:endParaRPr>
            </a:p>
          </p:txBody>
        </p:sp>
      </p:grpSp>
      <p:pic>
        <p:nvPicPr>
          <p:cNvPr id="18" name="Picture 1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25960380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2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sp>
        <p:nvSpPr>
          <p:cNvPr id="21" name="TextBox 20"/>
          <p:cNvSpPr txBox="1"/>
          <p:nvPr/>
        </p:nvSpPr>
        <p:spPr>
          <a:xfrm>
            <a:off x="683568" y="920914"/>
            <a:ext cx="8346132" cy="400110"/>
          </a:xfrm>
          <a:prstGeom prst="rect">
            <a:avLst/>
          </a:prstGeom>
          <a:noFill/>
        </p:spPr>
        <p:txBody>
          <a:bodyPr wrap="square" rtlCol="0">
            <a:spAutoFit/>
          </a:bodyPr>
          <a:lstStyle/>
          <a:p>
            <a:r>
              <a:rPr lang="en-IN" sz="2000" dirty="0"/>
              <a:t>Likewise, when Liam described it to Matt, he understood it totally differently.</a:t>
            </a:r>
          </a:p>
        </p:txBody>
      </p:sp>
      <p:grpSp>
        <p:nvGrpSpPr>
          <p:cNvPr id="18" name="Group 17"/>
          <p:cNvGrpSpPr/>
          <p:nvPr/>
        </p:nvGrpSpPr>
        <p:grpSpPr>
          <a:xfrm>
            <a:off x="-47625" y="1650194"/>
            <a:ext cx="3334970" cy="5207806"/>
            <a:chOff x="5809030" y="1650194"/>
            <a:chExt cx="3334970" cy="5207806"/>
          </a:xfrm>
        </p:grpSpPr>
        <p:pic>
          <p:nvPicPr>
            <p:cNvPr id="19" name="Picture 18"/>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809030" y="1650194"/>
              <a:ext cx="3334970" cy="5207806"/>
            </a:xfrm>
            <a:prstGeom prst="rect">
              <a:avLst/>
            </a:prstGeom>
          </p:spPr>
        </p:pic>
        <p:sp>
          <p:nvSpPr>
            <p:cNvPr id="20" name="Rectangle 19"/>
            <p:cNvSpPr/>
            <p:nvPr/>
          </p:nvSpPr>
          <p:spPr>
            <a:xfrm>
              <a:off x="7732653" y="4753841"/>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chemeClr val="bg1"/>
                  </a:solidFill>
                </a:rPr>
                <a:t>Matt</a:t>
              </a:r>
              <a:endParaRPr lang="en-IN" sz="1600" b="1" dirty="0">
                <a:solidFill>
                  <a:schemeClr val="bg1"/>
                </a:solidFill>
              </a:endParaRPr>
            </a:p>
          </p:txBody>
        </p:sp>
      </p:grpSp>
      <p:grpSp>
        <p:nvGrpSpPr>
          <p:cNvPr id="10" name="Group 9"/>
          <p:cNvGrpSpPr/>
          <p:nvPr/>
        </p:nvGrpSpPr>
        <p:grpSpPr>
          <a:xfrm>
            <a:off x="3581391" y="2076220"/>
            <a:ext cx="5562609" cy="4667479"/>
            <a:chOff x="3581391" y="2076220"/>
            <a:chExt cx="5562609" cy="4667479"/>
          </a:xfrm>
        </p:grpSpPr>
        <p:grpSp>
          <p:nvGrpSpPr>
            <p:cNvPr id="8" name="Group 7"/>
            <p:cNvGrpSpPr/>
            <p:nvPr/>
          </p:nvGrpSpPr>
          <p:grpSpPr>
            <a:xfrm>
              <a:off x="3581391" y="2076220"/>
              <a:ext cx="5562609" cy="4667479"/>
              <a:chOff x="3581391" y="2076220"/>
              <a:chExt cx="5562609" cy="4667479"/>
            </a:xfrm>
          </p:grpSpPr>
          <p:pic>
            <p:nvPicPr>
              <p:cNvPr id="2" name="Picture 1"/>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3581391" y="2076220"/>
                <a:ext cx="5562609" cy="4667479"/>
              </a:xfrm>
              <a:prstGeom prst="rect">
                <a:avLst/>
              </a:prstGeom>
            </p:spPr>
          </p:pic>
          <p:sp>
            <p:nvSpPr>
              <p:cNvPr id="26" name="Rectangle 25"/>
              <p:cNvSpPr/>
              <p:nvPr/>
            </p:nvSpPr>
            <p:spPr>
              <a:xfrm>
                <a:off x="3878987" y="2353750"/>
                <a:ext cx="1648977" cy="21424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5-Point Star 27"/>
              <p:cNvSpPr/>
              <p:nvPr/>
            </p:nvSpPr>
            <p:spPr>
              <a:xfrm>
                <a:off x="4592782" y="2353750"/>
                <a:ext cx="935182" cy="877823"/>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00" dirty="0">
                  <a:solidFill>
                    <a:schemeClr val="tx1"/>
                  </a:solidFill>
                </a:endParaRPr>
              </a:p>
            </p:txBody>
          </p:sp>
          <p:sp>
            <p:nvSpPr>
              <p:cNvPr id="29" name="TextBox 28"/>
              <p:cNvSpPr txBox="1"/>
              <p:nvPr/>
            </p:nvSpPr>
            <p:spPr>
              <a:xfrm>
                <a:off x="4775485" y="2623180"/>
                <a:ext cx="607005" cy="338554"/>
              </a:xfrm>
              <a:prstGeom prst="rect">
                <a:avLst/>
              </a:prstGeom>
              <a:noFill/>
            </p:spPr>
            <p:txBody>
              <a:bodyPr wrap="square" rtlCol="0">
                <a:spAutoFit/>
              </a:bodyPr>
              <a:lstStyle/>
              <a:p>
                <a:r>
                  <a:rPr lang="en-IN" sz="1600" dirty="0" smtClean="0"/>
                  <a:t>Logo</a:t>
                </a:r>
                <a:endParaRPr lang="en-IN" sz="1600" dirty="0"/>
              </a:p>
            </p:txBody>
          </p:sp>
          <p:sp>
            <p:nvSpPr>
              <p:cNvPr id="30" name="TextBox 29"/>
              <p:cNvSpPr txBox="1"/>
              <p:nvPr/>
            </p:nvSpPr>
            <p:spPr>
              <a:xfrm>
                <a:off x="3878987" y="4753841"/>
                <a:ext cx="1621397" cy="707886"/>
              </a:xfrm>
              <a:prstGeom prst="rect">
                <a:avLst/>
              </a:prstGeom>
              <a:noFill/>
            </p:spPr>
            <p:txBody>
              <a:bodyPr wrap="square" rtlCol="0">
                <a:spAutoFit/>
              </a:bodyPr>
              <a:lstStyle/>
              <a:p>
                <a:r>
                  <a:rPr lang="en-IN" sz="2000" b="1" dirty="0" smtClean="0">
                    <a:solidFill>
                      <a:srgbClr val="FF0000"/>
                    </a:solidFill>
                    <a:latin typeface="Segoe Script" panose="020B0504020000000003" pitchFamily="34" charset="0"/>
                  </a:rPr>
                  <a:t>Company Name</a:t>
                </a:r>
                <a:endParaRPr lang="en-IN" sz="2000" b="1" dirty="0">
                  <a:solidFill>
                    <a:srgbClr val="FF0000"/>
                  </a:solidFill>
                  <a:latin typeface="Segoe Script" panose="020B0504020000000003" pitchFamily="34" charset="0"/>
                </a:endParaRPr>
              </a:p>
            </p:txBody>
          </p:sp>
        </p:grpSp>
        <p:sp>
          <p:nvSpPr>
            <p:cNvPr id="31" name="Rectangle 30"/>
            <p:cNvSpPr/>
            <p:nvPr/>
          </p:nvSpPr>
          <p:spPr>
            <a:xfrm>
              <a:off x="5448429" y="4324136"/>
              <a:ext cx="1762862" cy="2142492"/>
            </a:xfrm>
            <a:prstGeom prst="rect">
              <a:avLst/>
            </a:prstGeom>
            <a:solidFill>
              <a:srgbClr val="FF0000"/>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Freeform 8"/>
            <p:cNvSpPr/>
            <p:nvPr/>
          </p:nvSpPr>
          <p:spPr>
            <a:xfrm>
              <a:off x="7086600" y="2317173"/>
              <a:ext cx="1766455" cy="1953491"/>
            </a:xfrm>
            <a:custGeom>
              <a:avLst/>
              <a:gdLst>
                <a:gd name="connsiteX0" fmla="*/ 0 w 1766455"/>
                <a:gd name="connsiteY0" fmla="*/ 155863 h 1953491"/>
                <a:gd name="connsiteX1" fmla="*/ 1766455 w 1766455"/>
                <a:gd name="connsiteY1" fmla="*/ 0 h 1953491"/>
                <a:gd name="connsiteX2" fmla="*/ 1766455 w 1766455"/>
                <a:gd name="connsiteY2" fmla="*/ 0 h 1953491"/>
                <a:gd name="connsiteX3" fmla="*/ 1766455 w 1766455"/>
                <a:gd name="connsiteY3" fmla="*/ 1808018 h 1953491"/>
                <a:gd name="connsiteX4" fmla="*/ 1766455 w 1766455"/>
                <a:gd name="connsiteY4" fmla="*/ 1808018 h 1953491"/>
                <a:gd name="connsiteX5" fmla="*/ 10391 w 1766455"/>
                <a:gd name="connsiteY5" fmla="*/ 1953491 h 1953491"/>
                <a:gd name="connsiteX6" fmla="*/ 10391 w 1766455"/>
                <a:gd name="connsiteY6" fmla="*/ 1953491 h 1953491"/>
                <a:gd name="connsiteX7" fmla="*/ 0 w 1766455"/>
                <a:gd name="connsiteY7" fmla="*/ 155863 h 195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6455" h="1953491">
                  <a:moveTo>
                    <a:pt x="0" y="155863"/>
                  </a:moveTo>
                  <a:lnTo>
                    <a:pt x="1766455" y="0"/>
                  </a:lnTo>
                  <a:lnTo>
                    <a:pt x="1766455" y="0"/>
                  </a:lnTo>
                  <a:lnTo>
                    <a:pt x="1766455" y="1808018"/>
                  </a:lnTo>
                  <a:lnTo>
                    <a:pt x="1766455" y="1808018"/>
                  </a:lnTo>
                  <a:lnTo>
                    <a:pt x="10391" y="1953491"/>
                  </a:lnTo>
                  <a:lnTo>
                    <a:pt x="10391" y="1953491"/>
                  </a:lnTo>
                  <a:cubicBezTo>
                    <a:pt x="6927" y="1354282"/>
                    <a:pt x="3464" y="755072"/>
                    <a:pt x="0" y="15586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22" name="Picture 21"/>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31235898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sp>
        <p:nvSpPr>
          <p:cNvPr id="21" name="TextBox 20"/>
          <p:cNvSpPr txBox="1"/>
          <p:nvPr/>
        </p:nvSpPr>
        <p:spPr>
          <a:xfrm>
            <a:off x="683568" y="920914"/>
            <a:ext cx="8346132" cy="707886"/>
          </a:xfrm>
          <a:prstGeom prst="rect">
            <a:avLst/>
          </a:prstGeom>
          <a:noFill/>
        </p:spPr>
        <p:txBody>
          <a:bodyPr wrap="square" rtlCol="0">
            <a:spAutoFit/>
          </a:bodyPr>
          <a:lstStyle/>
          <a:p>
            <a:r>
              <a:rPr lang="en-IN" sz="2000" dirty="0"/>
              <a:t>Look at the three brochures. They are all different from what Keith had originally wanted.</a:t>
            </a:r>
          </a:p>
        </p:txBody>
      </p:sp>
      <p:pic>
        <p:nvPicPr>
          <p:cNvPr id="11" name="Picture 10"/>
          <p:cNvPicPr>
            <a:picLocks noChangeAspect="1"/>
          </p:cNvPicPr>
          <p:nvPr/>
        </p:nvPicPr>
        <p:blipFill>
          <a:blip r:embed="rId4" cstate="email"/>
          <a:stretch>
            <a:fillRect/>
          </a:stretch>
        </p:blipFill>
        <p:spPr>
          <a:xfrm>
            <a:off x="67426" y="3148445"/>
            <a:ext cx="2475836" cy="3636384"/>
          </a:xfrm>
          <a:prstGeom prst="rect">
            <a:avLst/>
          </a:prstGeom>
        </p:spPr>
      </p:pic>
      <p:pic>
        <p:nvPicPr>
          <p:cNvPr id="12" name="Picture 11"/>
          <p:cNvPicPr>
            <a:picLocks noChangeAspect="1"/>
          </p:cNvPicPr>
          <p:nvPr/>
        </p:nvPicPr>
        <p:blipFill>
          <a:blip r:embed="rId5" cstate="email"/>
          <a:stretch>
            <a:fillRect/>
          </a:stretch>
        </p:blipFill>
        <p:spPr>
          <a:xfrm>
            <a:off x="2860078" y="1476870"/>
            <a:ext cx="3376218" cy="2161964"/>
          </a:xfrm>
          <a:prstGeom prst="rect">
            <a:avLst/>
          </a:prstGeom>
        </p:spPr>
      </p:pic>
      <p:pic>
        <p:nvPicPr>
          <p:cNvPr id="13" name="Picture 12"/>
          <p:cNvPicPr>
            <a:picLocks noChangeAspect="1"/>
          </p:cNvPicPr>
          <p:nvPr/>
        </p:nvPicPr>
        <p:blipFill>
          <a:blip r:embed="rId6" cstate="email"/>
          <a:stretch>
            <a:fillRect/>
          </a:stretch>
        </p:blipFill>
        <p:spPr>
          <a:xfrm>
            <a:off x="5340310" y="3638834"/>
            <a:ext cx="3737032" cy="3219166"/>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34471219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sp>
        <p:nvSpPr>
          <p:cNvPr id="21" name="TextBox 20"/>
          <p:cNvSpPr txBox="1"/>
          <p:nvPr/>
        </p:nvSpPr>
        <p:spPr>
          <a:xfrm>
            <a:off x="683568" y="920914"/>
            <a:ext cx="8346132" cy="1015663"/>
          </a:xfrm>
          <a:prstGeom prst="rect">
            <a:avLst/>
          </a:prstGeom>
          <a:noFill/>
        </p:spPr>
        <p:txBody>
          <a:bodyPr wrap="square" rtlCol="0">
            <a:spAutoFit/>
          </a:bodyPr>
          <a:lstStyle/>
          <a:p>
            <a:r>
              <a:rPr lang="en-IN" sz="2000" dirty="0"/>
              <a:t>This happened due to improper communication between the three people involved and the message not being properly understood when it was conveyed by Keith. </a:t>
            </a:r>
          </a:p>
        </p:txBody>
      </p:sp>
      <p:grpSp>
        <p:nvGrpSpPr>
          <p:cNvPr id="14" name="Group 13"/>
          <p:cNvGrpSpPr/>
          <p:nvPr/>
        </p:nvGrpSpPr>
        <p:grpSpPr>
          <a:xfrm>
            <a:off x="-31173" y="1592452"/>
            <a:ext cx="3237634" cy="5264626"/>
            <a:chOff x="-47625" y="1593375"/>
            <a:chExt cx="3237634" cy="5264626"/>
          </a:xfrm>
        </p:grpSpPr>
        <p:pic>
          <p:nvPicPr>
            <p:cNvPr id="15" name="Picture 14"/>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47625" y="1593375"/>
              <a:ext cx="3237634" cy="5264626"/>
            </a:xfrm>
            <a:prstGeom prst="rect">
              <a:avLst/>
            </a:prstGeom>
          </p:spPr>
        </p:pic>
        <p:sp>
          <p:nvSpPr>
            <p:cNvPr id="16" name="Rectangle 15"/>
            <p:cNvSpPr/>
            <p:nvPr/>
          </p:nvSpPr>
          <p:spPr>
            <a:xfrm>
              <a:off x="1768618"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Keith</a:t>
              </a:r>
            </a:p>
          </p:txBody>
        </p:sp>
      </p:grpSp>
      <p:grpSp>
        <p:nvGrpSpPr>
          <p:cNvPr id="17" name="Group 16"/>
          <p:cNvGrpSpPr/>
          <p:nvPr/>
        </p:nvGrpSpPr>
        <p:grpSpPr>
          <a:xfrm>
            <a:off x="3035411" y="1593374"/>
            <a:ext cx="3215420" cy="5264626"/>
            <a:chOff x="5938289" y="1593374"/>
            <a:chExt cx="3215420" cy="5264626"/>
          </a:xfrm>
        </p:grpSpPr>
        <p:pic>
          <p:nvPicPr>
            <p:cNvPr id="18" name="Picture 17"/>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938289" y="1593374"/>
              <a:ext cx="3215420" cy="5264626"/>
            </a:xfrm>
            <a:prstGeom prst="rect">
              <a:avLst/>
            </a:prstGeom>
          </p:spPr>
        </p:pic>
        <p:sp>
          <p:nvSpPr>
            <p:cNvPr id="19" name="Rectangle 18"/>
            <p:cNvSpPr/>
            <p:nvPr/>
          </p:nvSpPr>
          <p:spPr>
            <a:xfrm>
              <a:off x="7771100"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Liam</a:t>
              </a:r>
            </a:p>
          </p:txBody>
        </p:sp>
      </p:grpSp>
      <p:grpSp>
        <p:nvGrpSpPr>
          <p:cNvPr id="20" name="Group 19"/>
          <p:cNvGrpSpPr/>
          <p:nvPr/>
        </p:nvGrpSpPr>
        <p:grpSpPr>
          <a:xfrm>
            <a:off x="5906366" y="1649272"/>
            <a:ext cx="3334970" cy="5207806"/>
            <a:chOff x="5809030" y="1650194"/>
            <a:chExt cx="3334970" cy="5207806"/>
          </a:xfrm>
        </p:grpSpPr>
        <p:pic>
          <p:nvPicPr>
            <p:cNvPr id="22" name="Picture 21"/>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809030" y="1650194"/>
              <a:ext cx="3334970" cy="5207806"/>
            </a:xfrm>
            <a:prstGeom prst="rect">
              <a:avLst/>
            </a:prstGeom>
          </p:spPr>
        </p:pic>
        <p:sp>
          <p:nvSpPr>
            <p:cNvPr id="23" name="Rectangle 22"/>
            <p:cNvSpPr/>
            <p:nvPr/>
          </p:nvSpPr>
          <p:spPr>
            <a:xfrm>
              <a:off x="7732653" y="4753841"/>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chemeClr val="bg1"/>
                  </a:solidFill>
                </a:rPr>
                <a:t>Matt</a:t>
              </a:r>
              <a:endParaRPr lang="en-IN" sz="1600" b="1" dirty="0">
                <a:solidFill>
                  <a:schemeClr val="bg1"/>
                </a:solidFill>
              </a:endParaRPr>
            </a:p>
          </p:txBody>
        </p:sp>
      </p:grpSp>
      <p:pic>
        <p:nvPicPr>
          <p:cNvPr id="24" name="Picture 23"/>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42871547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4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9512" y="1124744"/>
            <a:ext cx="5760640" cy="5472608"/>
            <a:chOff x="179512" y="1124744"/>
            <a:chExt cx="5760640" cy="5472608"/>
          </a:xfrm>
        </p:grpSpPr>
        <p:grpSp>
          <p:nvGrpSpPr>
            <p:cNvPr id="10" name="Gruppe 83"/>
            <p:cNvGrpSpPr>
              <a:grpSpLocks/>
            </p:cNvGrpSpPr>
            <p:nvPr/>
          </p:nvGrpSpPr>
          <p:grpSpPr bwMode="auto">
            <a:xfrm>
              <a:off x="179512" y="1124744"/>
              <a:ext cx="5760640" cy="5472608"/>
              <a:chOff x="819574" y="1558714"/>
              <a:chExt cx="3535680" cy="2881207"/>
            </a:xfrm>
          </p:grpSpPr>
          <p:sp>
            <p:nvSpPr>
              <p:cNvPr id="12"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4"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sp>
          <p:nvSpPr>
            <p:cNvPr id="9" name="Rectangle 8"/>
            <p:cNvSpPr/>
            <p:nvPr/>
          </p:nvSpPr>
          <p:spPr>
            <a:xfrm>
              <a:off x="399285" y="1382332"/>
              <a:ext cx="4248000" cy="4051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7"/>
            <p:cNvPicPr>
              <a:picLocks noChangeAspect="1"/>
            </p:cNvPicPr>
            <p:nvPr/>
          </p:nvPicPr>
          <p:blipFill>
            <a:blip r:embed="rId3" cstate="email"/>
            <a:stretch>
              <a:fillRect/>
            </a:stretch>
          </p:blipFill>
          <p:spPr>
            <a:xfrm>
              <a:off x="1332295" y="1381037"/>
              <a:ext cx="2491559" cy="4052447"/>
            </a:xfrm>
            <a:prstGeom prst="rect">
              <a:avLst/>
            </a:prstGeom>
          </p:spPr>
        </p:pic>
      </p:grpSp>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4"/>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smtClean="0"/>
                  <a:t>Introduction</a:t>
                </a:r>
              </a:p>
            </p:txBody>
          </p:sp>
        </p:grpSp>
      </p:grpSp>
      <p:sp>
        <p:nvSpPr>
          <p:cNvPr id="15" name="Line 36"/>
          <p:cNvSpPr>
            <a:spLocks noChangeShapeType="1"/>
          </p:cNvSpPr>
          <p:nvPr/>
        </p:nvSpPr>
        <p:spPr bwMode="auto">
          <a:xfrm rot="16200000" flipV="1">
            <a:off x="5448523"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6" name="Rektangel 35"/>
          <p:cNvSpPr>
            <a:spLocks noChangeArrowheads="1"/>
          </p:cNvSpPr>
          <p:nvPr/>
        </p:nvSpPr>
        <p:spPr bwMode="auto">
          <a:xfrm>
            <a:off x="5076056" y="1340768"/>
            <a:ext cx="3924000" cy="5139869"/>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000" noProof="1">
                <a:solidFill>
                  <a:srgbClr val="080808"/>
                </a:solidFill>
                <a:latin typeface="Calibri" pitchFamily="34" charset="0"/>
                <a:cs typeface="Arial" pitchFamily="34" charset="0"/>
              </a:rPr>
              <a:t>You can understand that Keith may not place the order after looking at the sample brochure, or if decides to try again, he would still have to wait for another week to get another sample ready. </a:t>
            </a:r>
          </a:p>
          <a:p>
            <a:pPr marL="457200" indent="-457200" defTabSz="801688">
              <a:spcBef>
                <a:spcPct val="20000"/>
              </a:spcBef>
              <a:buFont typeface="Arial" pitchFamily="34" charset="0"/>
              <a:buChar char="•"/>
            </a:pPr>
            <a:endParaRPr lang="en-IN" sz="2000" noProof="1">
              <a:solidFill>
                <a:srgbClr val="080808"/>
              </a:solidFill>
              <a:latin typeface="Calibri" pitchFamily="34" charset="0"/>
              <a:cs typeface="Arial" pitchFamily="34" charset="0"/>
            </a:endParaRPr>
          </a:p>
          <a:p>
            <a:pPr marL="457200" indent="-457200" defTabSz="801688">
              <a:spcBef>
                <a:spcPct val="20000"/>
              </a:spcBef>
              <a:buFont typeface="Arial" pitchFamily="34" charset="0"/>
              <a:buChar char="•"/>
            </a:pPr>
            <a:r>
              <a:rPr lang="en-IN" sz="2000" noProof="1">
                <a:solidFill>
                  <a:srgbClr val="080808"/>
                </a:solidFill>
                <a:latin typeface="Calibri" pitchFamily="34" charset="0"/>
                <a:cs typeface="Arial" pitchFamily="34" charset="0"/>
              </a:rPr>
              <a:t>Such lack of proper communication in any walk of life including a business scenario can lead to great confusion and even losses in a business. In both cases, it is a loss to the business and a hassle to the customer.</a:t>
            </a:r>
            <a:endParaRPr lang="en-IN" sz="2000" noProof="1" smtClean="0">
              <a:solidFill>
                <a:srgbClr val="080808"/>
              </a:solidFill>
              <a:latin typeface="Calibri" pitchFamily="34" charset="0"/>
              <a:cs typeface="Arial" pitchFamily="34" charset="0"/>
            </a:endParaRPr>
          </a:p>
        </p:txBody>
      </p:sp>
      <p:pic>
        <p:nvPicPr>
          <p:cNvPr id="17" name="Picture 1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12433986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Left)">
                                      <p:cBhvr>
                                        <p:cTn id="11" dur="500"/>
                                        <p:tgtEl>
                                          <p:spTgt spid="1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283968" y="1052736"/>
            <a:ext cx="5760640" cy="5472608"/>
            <a:chOff x="4283968" y="1052736"/>
            <a:chExt cx="5760640" cy="5472608"/>
          </a:xfrm>
        </p:grpSpPr>
        <p:grpSp>
          <p:nvGrpSpPr>
            <p:cNvPr id="9" name="Gruppe 83"/>
            <p:cNvGrpSpPr>
              <a:grpSpLocks/>
            </p:cNvGrpSpPr>
            <p:nvPr/>
          </p:nvGrpSpPr>
          <p:grpSpPr bwMode="auto">
            <a:xfrm>
              <a:off x="4283968" y="1052736"/>
              <a:ext cx="5760640" cy="5472608"/>
              <a:chOff x="819574" y="1558714"/>
              <a:chExt cx="3535680" cy="2881207"/>
            </a:xfrm>
          </p:grpSpPr>
          <p:sp>
            <p:nvSpPr>
              <p:cNvPr id="11"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503740" y="1268174"/>
              <a:ext cx="4244723" cy="4108538"/>
            </a:xfrm>
            <a:prstGeom prst="rect">
              <a:avLst/>
            </a:prstGeom>
          </p:spPr>
        </p:pic>
      </p:grpSp>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4"/>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sp>
        <p:nvSpPr>
          <p:cNvPr id="14" name="Line 36"/>
          <p:cNvSpPr>
            <a:spLocks noChangeShapeType="1"/>
          </p:cNvSpPr>
          <p:nvPr/>
        </p:nvSpPr>
        <p:spPr bwMode="auto">
          <a:xfrm rot="16200000" flipV="1">
            <a:off x="3792340" y="176213"/>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5" name="Rektangel 35"/>
          <p:cNvSpPr>
            <a:spLocks noChangeArrowheads="1"/>
          </p:cNvSpPr>
          <p:nvPr/>
        </p:nvSpPr>
        <p:spPr bwMode="auto">
          <a:xfrm>
            <a:off x="179512" y="1268174"/>
            <a:ext cx="3924000" cy="5447645"/>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000" noProof="1">
                <a:solidFill>
                  <a:srgbClr val="080808"/>
                </a:solidFill>
                <a:latin typeface="Calibri" pitchFamily="34" charset="0"/>
                <a:cs typeface="Arial" pitchFamily="34" charset="0"/>
              </a:rPr>
              <a:t>Hence, you can understand that communication is very important in all walks of life – at a personal level as well as at a professional level. Also, conveying the message is as important as understanding the message correctly.</a:t>
            </a:r>
          </a:p>
          <a:p>
            <a:pPr marL="457200" indent="-457200" defTabSz="801688">
              <a:spcBef>
                <a:spcPct val="20000"/>
              </a:spcBef>
              <a:buFont typeface="Arial" pitchFamily="34" charset="0"/>
              <a:buChar char="•"/>
            </a:pPr>
            <a:endParaRPr lang="en-IN" sz="2000" noProof="1">
              <a:solidFill>
                <a:srgbClr val="080808"/>
              </a:solidFill>
              <a:latin typeface="Calibri" pitchFamily="34" charset="0"/>
              <a:cs typeface="Arial" pitchFamily="34" charset="0"/>
            </a:endParaRPr>
          </a:p>
          <a:p>
            <a:pPr marL="457200" indent="-457200" defTabSz="801688">
              <a:spcBef>
                <a:spcPct val="20000"/>
              </a:spcBef>
              <a:buFont typeface="Arial" pitchFamily="34" charset="0"/>
              <a:buChar char="•"/>
            </a:pPr>
            <a:r>
              <a:rPr lang="en-IN" sz="2000" noProof="1">
                <a:solidFill>
                  <a:srgbClr val="080808"/>
                </a:solidFill>
                <a:latin typeface="Calibri" pitchFamily="34" charset="0"/>
                <a:cs typeface="Arial" pitchFamily="34" charset="0"/>
              </a:rPr>
              <a:t> ‘Berlo’s Model of Communication’ is one of the simplest and most influential message-centered models. It believes that effective communication can be achieved by stressing on the content of the message.</a:t>
            </a:r>
            <a:endParaRPr lang="en-IN" sz="2000" noProof="1" smtClean="0">
              <a:solidFill>
                <a:srgbClr val="080808"/>
              </a:solidFill>
              <a:latin typeface="Calibri" pitchFamily="34" charset="0"/>
              <a:cs typeface="Arial" pitchFamily="34" charset="0"/>
            </a:endParaRPr>
          </a:p>
        </p:txBody>
      </p:sp>
      <p:sp>
        <p:nvSpPr>
          <p:cNvPr id="16" name="Rectangle 15"/>
          <p:cNvSpPr/>
          <p:nvPr/>
        </p:nvSpPr>
        <p:spPr>
          <a:xfrm>
            <a:off x="4427984" y="5517232"/>
            <a:ext cx="4320480" cy="864096"/>
          </a:xfrm>
          <a:prstGeom prst="rect">
            <a:avLst/>
          </a:prstGeom>
          <a:solidFill>
            <a:srgbClr val="FF7C80">
              <a:alpha val="69804"/>
            </a:srgbClr>
          </a:solid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Let us learn about </a:t>
            </a:r>
            <a:r>
              <a:rPr lang="en-IN" sz="2400" b="1" dirty="0">
                <a:solidFill>
                  <a:srgbClr val="0070C0"/>
                </a:solidFill>
              </a:rPr>
              <a:t>‘Berlo’s Model of Communication’</a:t>
            </a:r>
            <a:r>
              <a:rPr lang="en-IN" sz="2000" b="1" dirty="0">
                <a:solidFill>
                  <a:schemeClr val="tx1"/>
                </a:solidFill>
              </a:rPr>
              <a:t> in detail.</a:t>
            </a:r>
          </a:p>
        </p:txBody>
      </p:sp>
      <p:pic>
        <p:nvPicPr>
          <p:cNvPr id="18" name="Picture 17"/>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1306609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Right)">
                                      <p:cBhvr>
                                        <p:cTn id="11" dur="500"/>
                                        <p:tgtEl>
                                          <p:spTgt spid="14"/>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anim calcmode="lin" valueType="num">
                                      <p:cBhvr>
                                        <p:cTn id="16" dur="500" fill="hold"/>
                                        <p:tgtEl>
                                          <p:spTgt spid="15"/>
                                        </p:tgtEl>
                                        <p:attrNameLst>
                                          <p:attrName>ppt_x</p:attrName>
                                        </p:attrNameLst>
                                      </p:cBhvr>
                                      <p:tavLst>
                                        <p:tav tm="0">
                                          <p:val>
                                            <p:strVal val="#ppt_x"/>
                                          </p:val>
                                        </p:tav>
                                        <p:tav tm="100000">
                                          <p:val>
                                            <p:strVal val="#ppt_x"/>
                                          </p:val>
                                        </p:tav>
                                      </p:tavLst>
                                    </p:anim>
                                    <p:anim calcmode="lin" valueType="num">
                                      <p:cBhvr>
                                        <p:cTn id="17" dur="5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cstate="print"/>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Components of Communication Process</a:t>
                </a:r>
                <a:endParaRPr lang="en-IN" sz="3200" dirty="0"/>
              </a:p>
            </p:txBody>
          </p:sp>
        </p:grpSp>
      </p:grpSp>
      <p:grpSp>
        <p:nvGrpSpPr>
          <p:cNvPr id="8" name="Group 37"/>
          <p:cNvGrpSpPr/>
          <p:nvPr/>
        </p:nvGrpSpPr>
        <p:grpSpPr>
          <a:xfrm>
            <a:off x="4932224" y="3356977"/>
            <a:ext cx="1656000" cy="693154"/>
            <a:chOff x="490615" y="880084"/>
            <a:chExt cx="6569978" cy="772757"/>
          </a:xfrm>
          <a:scene3d>
            <a:camera prst="orthographicFront"/>
            <a:lightRig rig="threePt" dir="t">
              <a:rot lat="0" lon="0" rev="7500000"/>
            </a:lightRig>
          </a:scene3d>
        </p:grpSpPr>
        <p:sp>
          <p:nvSpPr>
            <p:cNvPr id="9" name="Rounded Rectangle 8"/>
            <p:cNvSpPr/>
            <p:nvPr/>
          </p:nvSpPr>
          <p:spPr>
            <a:xfrm>
              <a:off x="490615" y="880084"/>
              <a:ext cx="6569978" cy="772757"/>
            </a:xfrm>
            <a:prstGeom prst="roundRect">
              <a:avLst>
                <a:gd name="adj" fmla="val 10000"/>
              </a:avLst>
            </a:prstGeom>
            <a:solidFill>
              <a:srgbClr val="C21C8B"/>
            </a:solidFill>
            <a:sp3d prstMaterial="plastic">
              <a:bevelT w="127000" h="25400" prst="relaxedInset"/>
            </a:sp3d>
          </p:spPr>
          <p:style>
            <a:lnRef idx="0">
              <a:schemeClr val="lt1">
                <a:hueOff val="0"/>
                <a:satOff val="0"/>
                <a:lumOff val="0"/>
                <a:alphaOff val="0"/>
              </a:schemeClr>
            </a:lnRef>
            <a:fillRef idx="3">
              <a:schemeClr val="accent3">
                <a:hueOff val="2812566"/>
                <a:satOff val="-4220"/>
                <a:lumOff val="-686"/>
                <a:alphaOff val="0"/>
              </a:schemeClr>
            </a:fillRef>
            <a:effectRef idx="2">
              <a:schemeClr val="accent3">
                <a:hueOff val="2812566"/>
                <a:satOff val="-4220"/>
                <a:lumOff val="-686"/>
                <a:alphaOff val="0"/>
              </a:schemeClr>
            </a:effectRef>
            <a:fontRef idx="minor">
              <a:schemeClr val="lt1"/>
            </a:fontRef>
          </p:style>
        </p:sp>
        <p:sp>
          <p:nvSpPr>
            <p:cNvPr id="10" name="Rounded Rectangle 6"/>
            <p:cNvSpPr/>
            <p:nvPr/>
          </p:nvSpPr>
          <p:spPr>
            <a:xfrm>
              <a:off x="513248" y="902717"/>
              <a:ext cx="5531805"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smtClean="0"/>
                <a:t>Response</a:t>
              </a:r>
              <a:endParaRPr lang="en-IN" sz="2400" b="1" kern="1200" dirty="0"/>
            </a:p>
          </p:txBody>
        </p:sp>
      </p:grpSp>
      <p:grpSp>
        <p:nvGrpSpPr>
          <p:cNvPr id="11" name="Group 40"/>
          <p:cNvGrpSpPr/>
          <p:nvPr/>
        </p:nvGrpSpPr>
        <p:grpSpPr>
          <a:xfrm>
            <a:off x="2339752" y="3428985"/>
            <a:ext cx="1656000" cy="693154"/>
            <a:chOff x="981230" y="1760169"/>
            <a:chExt cx="6569978" cy="772757"/>
          </a:xfrm>
          <a:scene3d>
            <a:camera prst="orthographicFront"/>
            <a:lightRig rig="threePt" dir="t">
              <a:rot lat="0" lon="0" rev="7500000"/>
            </a:lightRig>
          </a:scene3d>
        </p:grpSpPr>
        <p:sp>
          <p:nvSpPr>
            <p:cNvPr id="12" name="Rounded Rectangle 11"/>
            <p:cNvSpPr/>
            <p:nvPr/>
          </p:nvSpPr>
          <p:spPr>
            <a:xfrm>
              <a:off x="981230" y="1760169"/>
              <a:ext cx="6569978" cy="772757"/>
            </a:xfrm>
            <a:prstGeom prst="roundRect">
              <a:avLst>
                <a:gd name="adj" fmla="val 10000"/>
              </a:avLst>
            </a:prstGeom>
            <a:solidFill>
              <a:srgbClr val="A83649"/>
            </a:solidFill>
            <a:sp3d prstMaterial="plastic">
              <a:bevelT w="127000" h="25400" prst="relaxedInset"/>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13" name="Rounded Rectangle 8"/>
            <p:cNvSpPr/>
            <p:nvPr/>
          </p:nvSpPr>
          <p:spPr>
            <a:xfrm>
              <a:off x="1003863" y="1782802"/>
              <a:ext cx="5531805"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smtClean="0"/>
                <a:t>Feedback</a:t>
              </a:r>
              <a:endParaRPr lang="en-IN" sz="2400" b="1" kern="1200" dirty="0"/>
            </a:p>
          </p:txBody>
        </p:sp>
      </p:grpSp>
      <p:grpSp>
        <p:nvGrpSpPr>
          <p:cNvPr id="14" name="Group 7"/>
          <p:cNvGrpSpPr/>
          <p:nvPr/>
        </p:nvGrpSpPr>
        <p:grpSpPr>
          <a:xfrm>
            <a:off x="35497" y="1511695"/>
            <a:ext cx="1574310" cy="693154"/>
            <a:chOff x="0" y="0"/>
            <a:chExt cx="6569978" cy="772757"/>
          </a:xfrm>
          <a:scene3d>
            <a:camera prst="orthographicFront"/>
            <a:lightRig rig="threePt" dir="t">
              <a:rot lat="0" lon="0" rev="7500000"/>
            </a:lightRig>
          </a:scene3d>
        </p:grpSpPr>
        <p:sp>
          <p:nvSpPr>
            <p:cNvPr id="15" name="Rounded Rectangle 14"/>
            <p:cNvSpPr/>
            <p:nvPr/>
          </p:nvSpPr>
          <p:spPr>
            <a:xfrm>
              <a:off x="0" y="0"/>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Rounded Rectangle 4"/>
            <p:cNvSpPr/>
            <p:nvPr/>
          </p:nvSpPr>
          <p:spPr>
            <a:xfrm>
              <a:off x="22633" y="22633"/>
              <a:ext cx="5645701"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smtClean="0"/>
                <a:t>Sender</a:t>
              </a:r>
              <a:endParaRPr lang="en-IN" sz="2400" b="1" kern="1200" dirty="0"/>
            </a:p>
          </p:txBody>
        </p:sp>
      </p:grpSp>
      <p:grpSp>
        <p:nvGrpSpPr>
          <p:cNvPr id="17" name="Group 8"/>
          <p:cNvGrpSpPr/>
          <p:nvPr/>
        </p:nvGrpSpPr>
        <p:grpSpPr>
          <a:xfrm>
            <a:off x="1883805" y="1511695"/>
            <a:ext cx="1574310" cy="693154"/>
            <a:chOff x="490615" y="880084"/>
            <a:chExt cx="6569978" cy="772757"/>
          </a:xfrm>
          <a:scene3d>
            <a:camera prst="orthographicFront"/>
            <a:lightRig rig="threePt" dir="t">
              <a:rot lat="0" lon="0" rev="7500000"/>
            </a:lightRig>
          </a:scene3d>
        </p:grpSpPr>
        <p:sp>
          <p:nvSpPr>
            <p:cNvPr id="18" name="Rounded Rectangle 17"/>
            <p:cNvSpPr/>
            <p:nvPr/>
          </p:nvSpPr>
          <p:spPr>
            <a:xfrm>
              <a:off x="490615" y="880084"/>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2812566"/>
                <a:satOff val="-4220"/>
                <a:lumOff val="-686"/>
                <a:alphaOff val="0"/>
              </a:schemeClr>
            </a:fillRef>
            <a:effectRef idx="2">
              <a:schemeClr val="accent3">
                <a:hueOff val="2812566"/>
                <a:satOff val="-4220"/>
                <a:lumOff val="-686"/>
                <a:alphaOff val="0"/>
              </a:schemeClr>
            </a:effectRef>
            <a:fontRef idx="minor">
              <a:schemeClr val="lt1"/>
            </a:fontRef>
          </p:style>
        </p:sp>
        <p:sp>
          <p:nvSpPr>
            <p:cNvPr id="19" name="Rounded Rectangle 6"/>
            <p:cNvSpPr/>
            <p:nvPr/>
          </p:nvSpPr>
          <p:spPr>
            <a:xfrm>
              <a:off x="513246" y="902718"/>
              <a:ext cx="6387749"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smtClean="0"/>
                <a:t>Encoding</a:t>
              </a:r>
              <a:endParaRPr lang="en-IN" sz="2400" b="1" kern="1200" dirty="0"/>
            </a:p>
          </p:txBody>
        </p:sp>
      </p:grpSp>
      <p:grpSp>
        <p:nvGrpSpPr>
          <p:cNvPr id="20" name="Group 11"/>
          <p:cNvGrpSpPr/>
          <p:nvPr/>
        </p:nvGrpSpPr>
        <p:grpSpPr>
          <a:xfrm>
            <a:off x="5648878" y="1484769"/>
            <a:ext cx="1574310" cy="693154"/>
            <a:chOff x="1962461" y="3520338"/>
            <a:chExt cx="6569978" cy="772757"/>
          </a:xfrm>
          <a:scene3d>
            <a:camera prst="orthographicFront"/>
            <a:lightRig rig="threePt" dir="t">
              <a:rot lat="0" lon="0" rev="7500000"/>
            </a:lightRig>
          </a:scene3d>
        </p:grpSpPr>
        <p:sp>
          <p:nvSpPr>
            <p:cNvPr id="21" name="Rounded Rectangle 20"/>
            <p:cNvSpPr/>
            <p:nvPr/>
          </p:nvSpPr>
          <p:spPr>
            <a:xfrm>
              <a:off x="1962461" y="3520338"/>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22" name="Rounded Rectangle 12"/>
            <p:cNvSpPr/>
            <p:nvPr/>
          </p:nvSpPr>
          <p:spPr>
            <a:xfrm>
              <a:off x="1985092" y="3542972"/>
              <a:ext cx="6301542"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smtClean="0"/>
                <a:t>Decoding</a:t>
              </a:r>
              <a:endParaRPr lang="en-IN" sz="2400" b="1" kern="1200" dirty="0"/>
            </a:p>
          </p:txBody>
        </p:sp>
      </p:grpSp>
      <p:grpSp>
        <p:nvGrpSpPr>
          <p:cNvPr id="23" name="Group 34"/>
          <p:cNvGrpSpPr/>
          <p:nvPr/>
        </p:nvGrpSpPr>
        <p:grpSpPr>
          <a:xfrm>
            <a:off x="7497187" y="1484769"/>
            <a:ext cx="1574310" cy="693154"/>
            <a:chOff x="0" y="0"/>
            <a:chExt cx="6569978" cy="772757"/>
          </a:xfrm>
          <a:scene3d>
            <a:camera prst="orthographicFront"/>
            <a:lightRig rig="threePt" dir="t">
              <a:rot lat="0" lon="0" rev="7500000"/>
            </a:lightRig>
          </a:scene3d>
        </p:grpSpPr>
        <p:sp>
          <p:nvSpPr>
            <p:cNvPr id="24" name="Rounded Rectangle 23"/>
            <p:cNvSpPr/>
            <p:nvPr/>
          </p:nvSpPr>
          <p:spPr>
            <a:xfrm>
              <a:off x="0" y="0"/>
              <a:ext cx="6569978" cy="772757"/>
            </a:xfrm>
            <a:prstGeom prst="roundRect">
              <a:avLst>
                <a:gd name="adj" fmla="val 10000"/>
              </a:avLst>
            </a:prstGeom>
            <a:solidFill>
              <a:srgbClr val="A705B3"/>
            </a:solid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5" name="Rounded Rectangle 4"/>
            <p:cNvSpPr/>
            <p:nvPr/>
          </p:nvSpPr>
          <p:spPr>
            <a:xfrm>
              <a:off x="22633" y="22633"/>
              <a:ext cx="5645701"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smtClean="0"/>
                <a:t>Receiver</a:t>
              </a:r>
              <a:endParaRPr lang="en-IN" sz="2400" b="1" kern="1200" dirty="0"/>
            </a:p>
          </p:txBody>
        </p:sp>
      </p:grpSp>
      <p:cxnSp>
        <p:nvCxnSpPr>
          <p:cNvPr id="26" name="Straight Arrow Connector 25"/>
          <p:cNvCxnSpPr>
            <a:stCxn id="15" idx="3"/>
          </p:cNvCxnSpPr>
          <p:nvPr/>
        </p:nvCxnSpPr>
        <p:spPr>
          <a:xfrm>
            <a:off x="1609807" y="1858272"/>
            <a:ext cx="2737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7" name="Picture 26" descr="paper.jpg"/>
          <p:cNvPicPr>
            <a:picLocks noChangeAspect="1"/>
          </p:cNvPicPr>
          <p:nvPr/>
        </p:nvPicPr>
        <p:blipFill>
          <a:blip r:embed="rId4" cstate="email"/>
          <a:srcRect/>
          <a:stretch>
            <a:fillRect/>
          </a:stretch>
        </p:blipFill>
        <p:spPr>
          <a:xfrm>
            <a:off x="3732114" y="980728"/>
            <a:ext cx="1676983" cy="1728529"/>
          </a:xfrm>
          <a:prstGeom prst="rect">
            <a:avLst/>
          </a:prstGeom>
        </p:spPr>
      </p:pic>
      <p:grpSp>
        <p:nvGrpSpPr>
          <p:cNvPr id="28" name="Group 9"/>
          <p:cNvGrpSpPr/>
          <p:nvPr/>
        </p:nvGrpSpPr>
        <p:grpSpPr>
          <a:xfrm>
            <a:off x="3800569" y="1124729"/>
            <a:ext cx="1574310" cy="693154"/>
            <a:chOff x="981230" y="1760169"/>
            <a:chExt cx="6569978" cy="772757"/>
          </a:xfrm>
          <a:scene3d>
            <a:camera prst="orthographicFront"/>
            <a:lightRig rig="threePt" dir="t">
              <a:rot lat="0" lon="0" rev="7500000"/>
            </a:lightRig>
          </a:scene3d>
        </p:grpSpPr>
        <p:sp>
          <p:nvSpPr>
            <p:cNvPr id="29" name="Rounded Rectangle 28"/>
            <p:cNvSpPr/>
            <p:nvPr/>
          </p:nvSpPr>
          <p:spPr>
            <a:xfrm>
              <a:off x="981230" y="1760169"/>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30" name="Rounded Rectangle 8"/>
            <p:cNvSpPr/>
            <p:nvPr/>
          </p:nvSpPr>
          <p:spPr>
            <a:xfrm>
              <a:off x="1003863" y="1782802"/>
              <a:ext cx="5531805"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smtClean="0"/>
                <a:t>Message</a:t>
              </a:r>
              <a:endParaRPr lang="en-IN" sz="2400" b="1" kern="1200" dirty="0"/>
            </a:p>
          </p:txBody>
        </p:sp>
      </p:grpSp>
      <p:grpSp>
        <p:nvGrpSpPr>
          <p:cNvPr id="31" name="Group 10"/>
          <p:cNvGrpSpPr/>
          <p:nvPr/>
        </p:nvGrpSpPr>
        <p:grpSpPr>
          <a:xfrm>
            <a:off x="3800569" y="1916817"/>
            <a:ext cx="1574310" cy="693154"/>
            <a:chOff x="1471845" y="2640254"/>
            <a:chExt cx="6569978" cy="772757"/>
          </a:xfrm>
          <a:scene3d>
            <a:camera prst="orthographicFront"/>
            <a:lightRig rig="threePt" dir="t">
              <a:rot lat="0" lon="0" rev="7500000"/>
            </a:lightRig>
          </a:scene3d>
        </p:grpSpPr>
        <p:sp>
          <p:nvSpPr>
            <p:cNvPr id="32" name="Rounded Rectangle 31"/>
            <p:cNvSpPr/>
            <p:nvPr/>
          </p:nvSpPr>
          <p:spPr>
            <a:xfrm>
              <a:off x="1471845" y="2640254"/>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8437698"/>
                <a:satOff val="-12660"/>
                <a:lumOff val="-2059"/>
                <a:alphaOff val="0"/>
              </a:schemeClr>
            </a:fillRef>
            <a:effectRef idx="2">
              <a:schemeClr val="accent3">
                <a:hueOff val="8437698"/>
                <a:satOff val="-12660"/>
                <a:lumOff val="-2059"/>
                <a:alphaOff val="0"/>
              </a:schemeClr>
            </a:effectRef>
            <a:fontRef idx="minor">
              <a:schemeClr val="lt1"/>
            </a:fontRef>
          </p:style>
        </p:sp>
        <p:sp>
          <p:nvSpPr>
            <p:cNvPr id="33" name="Rounded Rectangle 10"/>
            <p:cNvSpPr/>
            <p:nvPr/>
          </p:nvSpPr>
          <p:spPr>
            <a:xfrm>
              <a:off x="1494478" y="2662887"/>
              <a:ext cx="5531805"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smtClean="0"/>
                <a:t>Media</a:t>
              </a:r>
              <a:endParaRPr lang="en-IN" sz="2400" b="1" kern="1200" dirty="0"/>
            </a:p>
          </p:txBody>
        </p:sp>
      </p:grpSp>
      <p:cxnSp>
        <p:nvCxnSpPr>
          <p:cNvPr id="34" name="Straight Arrow Connector 33"/>
          <p:cNvCxnSpPr/>
          <p:nvPr/>
        </p:nvCxnSpPr>
        <p:spPr>
          <a:xfrm>
            <a:off x="3458320" y="1844809"/>
            <a:ext cx="2737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5375055" y="1844809"/>
            <a:ext cx="2737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7223363" y="1844809"/>
            <a:ext cx="2737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7" name="Group 47"/>
          <p:cNvGrpSpPr/>
          <p:nvPr/>
        </p:nvGrpSpPr>
        <p:grpSpPr>
          <a:xfrm>
            <a:off x="6588224" y="2204849"/>
            <a:ext cx="1584175" cy="1548000"/>
            <a:chOff x="6588224" y="2780928"/>
            <a:chExt cx="1584175" cy="1548000"/>
          </a:xfrm>
        </p:grpSpPr>
        <p:cxnSp>
          <p:nvCxnSpPr>
            <p:cNvPr id="38" name="Straight Arrow Connector 37"/>
            <p:cNvCxnSpPr/>
            <p:nvPr/>
          </p:nvCxnSpPr>
          <p:spPr>
            <a:xfrm rot="5400000">
              <a:off x="7398399" y="3554928"/>
              <a:ext cx="15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rot="10800000">
              <a:off x="6588224" y="4293096"/>
              <a:ext cx="15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40" name="Straight Arrow Connector 39"/>
          <p:cNvCxnSpPr/>
          <p:nvPr/>
        </p:nvCxnSpPr>
        <p:spPr>
          <a:xfrm rot="10800000">
            <a:off x="3995864" y="3717017"/>
            <a:ext cx="900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41" name="Group 48"/>
          <p:cNvGrpSpPr/>
          <p:nvPr/>
        </p:nvGrpSpPr>
        <p:grpSpPr>
          <a:xfrm flipH="1">
            <a:off x="755576" y="2204849"/>
            <a:ext cx="1548000" cy="1548000"/>
            <a:chOff x="6624399" y="2780928"/>
            <a:chExt cx="1548000" cy="1548000"/>
          </a:xfrm>
        </p:grpSpPr>
        <p:cxnSp>
          <p:nvCxnSpPr>
            <p:cNvPr id="42" name="Straight Arrow Connector 41"/>
            <p:cNvCxnSpPr/>
            <p:nvPr/>
          </p:nvCxnSpPr>
          <p:spPr>
            <a:xfrm rot="16200000" flipV="1">
              <a:off x="7398399" y="3554928"/>
              <a:ext cx="15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rot="10800000" flipH="1">
              <a:off x="6624399" y="4293096"/>
              <a:ext cx="15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4" name="Rectangle 43"/>
          <p:cNvSpPr/>
          <p:nvPr/>
        </p:nvSpPr>
        <p:spPr>
          <a:xfrm>
            <a:off x="0" y="4221088"/>
            <a:ext cx="9144000" cy="2664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latin typeface="Garamond" pitchFamily="18" charset="0"/>
              </a:rPr>
              <a:t>The main components of communication process are as follows:</a:t>
            </a:r>
          </a:p>
          <a:p>
            <a:pPr marL="457200" indent="-457200">
              <a:buFont typeface="Arial" pitchFamily="34" charset="0"/>
              <a:buChar char="•"/>
            </a:pPr>
            <a:r>
              <a:rPr lang="en-IN" sz="2000" b="1" dirty="0" smtClean="0">
                <a:latin typeface="Garamond" pitchFamily="18" charset="0"/>
              </a:rPr>
              <a:t>Context</a:t>
            </a:r>
          </a:p>
          <a:p>
            <a:pPr marL="457200" indent="-457200">
              <a:buFont typeface="Arial" pitchFamily="34" charset="0"/>
              <a:buChar char="•"/>
            </a:pPr>
            <a:r>
              <a:rPr lang="en-IN" sz="2000" b="1" dirty="0" smtClean="0">
                <a:latin typeface="Garamond" pitchFamily="18" charset="0"/>
              </a:rPr>
              <a:t>Sender / Encoder</a:t>
            </a:r>
          </a:p>
          <a:p>
            <a:pPr marL="457200" indent="-457200">
              <a:buFont typeface="Arial" pitchFamily="34" charset="0"/>
              <a:buChar char="•"/>
            </a:pPr>
            <a:r>
              <a:rPr lang="en-IN" sz="2000" b="1" dirty="0" smtClean="0">
                <a:latin typeface="Garamond" pitchFamily="18" charset="0"/>
              </a:rPr>
              <a:t>Message</a:t>
            </a:r>
          </a:p>
          <a:p>
            <a:pPr marL="457200" indent="-457200">
              <a:buFont typeface="Arial" pitchFamily="34" charset="0"/>
              <a:buChar char="•"/>
            </a:pPr>
            <a:r>
              <a:rPr lang="en-IN" sz="2000" b="1" dirty="0" smtClean="0">
                <a:latin typeface="Garamond" pitchFamily="18" charset="0"/>
              </a:rPr>
              <a:t>Medium</a:t>
            </a:r>
          </a:p>
          <a:p>
            <a:pPr marL="457200" indent="-457200">
              <a:buFont typeface="Arial" pitchFamily="34" charset="0"/>
              <a:buChar char="•"/>
            </a:pPr>
            <a:r>
              <a:rPr lang="en-IN" sz="2000" b="1" dirty="0" smtClean="0">
                <a:latin typeface="Garamond" pitchFamily="18" charset="0"/>
              </a:rPr>
              <a:t>Recipient / Decoder</a:t>
            </a:r>
          </a:p>
          <a:p>
            <a:pPr marL="457200" indent="-457200">
              <a:buFont typeface="Arial" pitchFamily="34" charset="0"/>
              <a:buChar char="•"/>
            </a:pPr>
            <a:r>
              <a:rPr lang="en-IN" sz="2000" b="1" dirty="0" smtClean="0">
                <a:latin typeface="Garamond" pitchFamily="18" charset="0"/>
              </a:rPr>
              <a:t>Feedback</a:t>
            </a:r>
          </a:p>
          <a:p>
            <a:r>
              <a:rPr lang="en-IN" sz="2000" b="1" dirty="0" smtClean="0">
                <a:latin typeface="Garamond" pitchFamily="18" charset="0"/>
              </a:rPr>
              <a:t>Let us look at each component in detail.</a:t>
            </a:r>
            <a:endParaRPr lang="en-IN" sz="2000" b="1" dirty="0">
              <a:latin typeface="Garamond" pitchFamily="18" charset="0"/>
            </a:endParaRPr>
          </a:p>
        </p:txBody>
      </p:sp>
      <p:pic>
        <p:nvPicPr>
          <p:cNvPr id="45" name="Picture 44"/>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16768840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250"/>
                            </p:stCondLst>
                            <p:childTnLst>
                              <p:par>
                                <p:cTn id="17" presetID="10" presetClass="entr" presetSubtype="0" fill="hold" nodeType="afterEffect">
                                  <p:stCondLst>
                                    <p:cond delay="75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5000"/>
                            </p:stCondLst>
                            <p:childTnLst>
                              <p:par>
                                <p:cTn id="33" presetID="10" presetClass="entr" presetSubtype="0" fill="hold" nodeType="afterEffect">
                                  <p:stCondLst>
                                    <p:cond delay="10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65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7000"/>
                            </p:stCondLst>
                            <p:childTnLst>
                              <p:par>
                                <p:cTn id="41" presetID="10" presetClass="entr" presetSubtype="0" fill="hold" nodeType="afterEffect">
                                  <p:stCondLst>
                                    <p:cond delay="75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825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8750"/>
                            </p:stCondLst>
                            <p:childTnLst>
                              <p:par>
                                <p:cTn id="49" presetID="10" presetClass="entr" presetSubtype="0" fill="hold" nodeType="afterEffect">
                                  <p:stCondLst>
                                    <p:cond delay="5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9750"/>
                            </p:stCondLst>
                            <p:childTnLst>
                              <p:par>
                                <p:cTn id="53" presetID="10"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10250"/>
                            </p:stCondLst>
                            <p:childTnLst>
                              <p:par>
                                <p:cTn id="57" presetID="10" presetClass="entr" presetSubtype="0" fill="hold" nodeType="after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par>
                          <p:cTn id="60" fill="hold">
                            <p:stCondLst>
                              <p:cond delay="1125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par>
                          <p:cTn id="64" fill="hold">
                            <p:stCondLst>
                              <p:cond delay="11750"/>
                            </p:stCondLst>
                            <p:childTnLst>
                              <p:par>
                                <p:cTn id="65" presetID="10" presetClass="entr" presetSubtype="0" fill="hold" nodeType="afterEffect">
                                  <p:stCondLst>
                                    <p:cond delay="50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12750"/>
                            </p:stCondLst>
                            <p:childTnLst>
                              <p:par>
                                <p:cTn id="69" presetID="42" presetClass="entr" presetSubtype="0" fill="hold" grpId="0" nodeType="afterEffect">
                                  <p:stCondLst>
                                    <p:cond delay="100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anim calcmode="lin" valueType="num">
                                      <p:cBhvr>
                                        <p:cTn id="72" dur="500" fill="hold"/>
                                        <p:tgtEl>
                                          <p:spTgt spid="44"/>
                                        </p:tgtEl>
                                        <p:attrNameLst>
                                          <p:attrName>ppt_x</p:attrName>
                                        </p:attrNameLst>
                                      </p:cBhvr>
                                      <p:tavLst>
                                        <p:tav tm="0">
                                          <p:val>
                                            <p:strVal val="#ppt_x"/>
                                          </p:val>
                                        </p:tav>
                                        <p:tav tm="100000">
                                          <p:val>
                                            <p:strVal val="#ppt_x"/>
                                          </p:val>
                                        </p:tav>
                                      </p:tavLst>
                                    </p:anim>
                                    <p:anim calcmode="lin" valueType="num">
                                      <p:cBhvr>
                                        <p:cTn id="7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b="2608"/>
          <a:stretch/>
        </p:blipFill>
        <p:spPr>
          <a:xfrm>
            <a:off x="434" y="881999"/>
            <a:ext cx="9143566" cy="5976001"/>
          </a:xfrm>
          <a:prstGeom prst="rect">
            <a:avLst/>
          </a:prstGeom>
        </p:spPr>
      </p:pic>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4"/>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David Berlo</a:t>
                </a:r>
                <a:endParaRPr lang="en-IN" sz="3200" dirty="0"/>
              </a:p>
            </p:txBody>
          </p:sp>
        </p:grpSp>
      </p:grpSp>
      <p:grpSp>
        <p:nvGrpSpPr>
          <p:cNvPr id="10" name="Group 21"/>
          <p:cNvGrpSpPr/>
          <p:nvPr/>
        </p:nvGrpSpPr>
        <p:grpSpPr>
          <a:xfrm>
            <a:off x="5652120" y="882000"/>
            <a:ext cx="3491880" cy="5976000"/>
            <a:chOff x="0" y="908720"/>
            <a:chExt cx="3491880" cy="5976000"/>
          </a:xfrm>
        </p:grpSpPr>
        <p:sp>
          <p:nvSpPr>
            <p:cNvPr id="11" name="Rectangle 10"/>
            <p:cNvSpPr/>
            <p:nvPr/>
          </p:nvSpPr>
          <p:spPr>
            <a:xfrm>
              <a:off x="0" y="908720"/>
              <a:ext cx="3491880" cy="5976000"/>
            </a:xfrm>
            <a:prstGeom prst="rect">
              <a:avLst/>
            </a:prstGeom>
            <a:blipFill dpi="0" rotWithShape="1">
              <a:blip r:embed="rId5" cstate="email">
                <a:alphaModFix amt="65000"/>
              </a:blip>
              <a:srcRect/>
              <a:stretch>
                <a:fillRect/>
              </a:stretch>
            </a:blip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p:cNvSpPr txBox="1"/>
            <p:nvPr/>
          </p:nvSpPr>
          <p:spPr>
            <a:xfrm>
              <a:off x="179512" y="1511504"/>
              <a:ext cx="3096344" cy="4401205"/>
            </a:xfrm>
            <a:prstGeom prst="rect">
              <a:avLst/>
            </a:prstGeom>
            <a:noFill/>
            <a:effectLst/>
          </p:spPr>
          <p:txBody>
            <a:bodyPr wrap="square" rtlCol="0">
              <a:spAutoFit/>
            </a:bodyPr>
            <a:lstStyle/>
            <a:p>
              <a:r>
                <a:rPr lang="en-IN" sz="2000" b="1" dirty="0">
                  <a:effectLst/>
                </a:rPr>
                <a:t>David Berlo was a scholar and professor at the University of Illinois and the Michigan State University. </a:t>
              </a:r>
              <a:endParaRPr lang="en-IN" sz="2000" b="1" dirty="0" smtClean="0">
                <a:effectLst/>
              </a:endParaRPr>
            </a:p>
            <a:p>
              <a:endParaRPr lang="en-IN" sz="2000" b="1" dirty="0">
                <a:effectLst/>
              </a:endParaRPr>
            </a:p>
            <a:p>
              <a:r>
                <a:rPr lang="en-IN" sz="2000" b="1" dirty="0" smtClean="0">
                  <a:effectLst/>
                </a:rPr>
                <a:t>He </a:t>
              </a:r>
              <a:r>
                <a:rPr lang="en-IN" sz="2000" b="1" dirty="0">
                  <a:effectLst/>
                </a:rPr>
                <a:t>was also the President of Illinois State University</a:t>
              </a:r>
              <a:r>
                <a:rPr lang="en-IN" sz="2000" b="1" dirty="0" smtClean="0">
                  <a:effectLst/>
                </a:rPr>
                <a:t>.</a:t>
              </a:r>
            </a:p>
            <a:p>
              <a:endParaRPr lang="en-IN" sz="2000" b="1" dirty="0">
                <a:effectLst/>
              </a:endParaRPr>
            </a:p>
            <a:p>
              <a:r>
                <a:rPr lang="en-IN" sz="2000" b="1" dirty="0">
                  <a:effectLst/>
                </a:rPr>
                <a:t>In 1960, David Berlo wrote a book titled 'The Process of Communication: An Introduction to Theory and Practice'. </a:t>
              </a:r>
            </a:p>
          </p:txBody>
        </p:sp>
      </p:grpSp>
      <p:pic>
        <p:nvPicPr>
          <p:cNvPr id="13" name="Picture 12"/>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38734588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cstate="print"/>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Did You Know?</a:t>
                </a:r>
                <a:endParaRPr lang="en-IN" sz="3200" dirty="0"/>
              </a:p>
            </p:txBody>
          </p:sp>
        </p:grpSp>
      </p:grpSp>
      <p:pic>
        <p:nvPicPr>
          <p:cNvPr id="8" name="Picture 7" descr="8164650_xl.jpg"/>
          <p:cNvPicPr>
            <a:picLocks noChangeAspect="1"/>
          </p:cNvPicPr>
          <p:nvPr/>
        </p:nvPicPr>
        <p:blipFill>
          <a:blip r:embed="rId4" cstate="email"/>
          <a:srcRect/>
          <a:stretch>
            <a:fillRect/>
          </a:stretch>
        </p:blipFill>
        <p:spPr>
          <a:xfrm>
            <a:off x="5183560" y="842403"/>
            <a:ext cx="3924944" cy="6015597"/>
          </a:xfrm>
          <a:prstGeom prst="rect">
            <a:avLst/>
          </a:prstGeom>
        </p:spPr>
      </p:pic>
      <p:sp>
        <p:nvSpPr>
          <p:cNvPr id="9" name="TextBox 8"/>
          <p:cNvSpPr txBox="1"/>
          <p:nvPr/>
        </p:nvSpPr>
        <p:spPr>
          <a:xfrm>
            <a:off x="323528" y="2060848"/>
            <a:ext cx="4104456" cy="2862322"/>
          </a:xfrm>
          <a:prstGeom prst="rect">
            <a:avLst/>
          </a:prstGeom>
          <a:solidFill>
            <a:schemeClr val="accent5">
              <a:lumMod val="20000"/>
              <a:lumOff val="80000"/>
            </a:schemeClr>
          </a:solidFill>
          <a:ln w="28575">
            <a:solidFill>
              <a:schemeClr val="accent5"/>
            </a:solidFill>
          </a:ln>
        </p:spPr>
        <p:txBody>
          <a:bodyPr wrap="square" rtlCol="0">
            <a:spAutoFit/>
          </a:bodyPr>
          <a:lstStyle/>
          <a:p>
            <a:pPr algn="ctr"/>
            <a:r>
              <a:rPr lang="en-US" sz="2000" b="1" dirty="0"/>
              <a:t>Studies have found that people only remember between 25% and 50% of what they hear. So, it is important to become an “active listener”.  "Active listening" involves making a conscious effort to hear not only the words of the speaker but also to try to understand the complete message being sent.</a:t>
            </a:r>
            <a:endParaRPr lang="en-IN" sz="2000" b="1" dirty="0"/>
          </a:p>
        </p:txBody>
      </p:sp>
      <p:sp>
        <p:nvSpPr>
          <p:cNvPr id="10" name="Oval 9"/>
          <p:cNvSpPr/>
          <p:nvPr/>
        </p:nvSpPr>
        <p:spPr>
          <a:xfrm>
            <a:off x="4572000" y="1844824"/>
            <a:ext cx="504056" cy="504056"/>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p:cNvSpPr/>
          <p:nvPr/>
        </p:nvSpPr>
        <p:spPr>
          <a:xfrm>
            <a:off x="5220112" y="1556792"/>
            <a:ext cx="360000" cy="360000"/>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Oval 11"/>
          <p:cNvSpPr/>
          <p:nvPr/>
        </p:nvSpPr>
        <p:spPr>
          <a:xfrm>
            <a:off x="5724128" y="1340792"/>
            <a:ext cx="216000" cy="216000"/>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Oval 12"/>
          <p:cNvSpPr/>
          <p:nvPr/>
        </p:nvSpPr>
        <p:spPr>
          <a:xfrm>
            <a:off x="6372200" y="1268776"/>
            <a:ext cx="144000" cy="144000"/>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38182471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4"/>
          <p:cNvGrpSpPr/>
          <p:nvPr/>
        </p:nvGrpSpPr>
        <p:grpSpPr>
          <a:xfrm>
            <a:off x="0" y="908720"/>
            <a:ext cx="8316416" cy="5949280"/>
            <a:chOff x="0" y="908720"/>
            <a:chExt cx="8604448" cy="5949280"/>
          </a:xfrm>
        </p:grpSpPr>
        <p:sp>
          <p:nvSpPr>
            <p:cNvPr id="8" name="Freeform 7"/>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9" name="Rounded Rectangle 8"/>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10" name="Rectangle 9"/>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1" name="Oval 10"/>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2" name="Group 90"/>
          <p:cNvGrpSpPr>
            <a:grpSpLocks/>
          </p:cNvGrpSpPr>
          <p:nvPr/>
        </p:nvGrpSpPr>
        <p:grpSpPr bwMode="auto">
          <a:xfrm rot="4009715">
            <a:off x="5870859" y="3868015"/>
            <a:ext cx="4783138" cy="968375"/>
            <a:chOff x="4940193" y="4878304"/>
            <a:chExt cx="4783391" cy="968295"/>
          </a:xfrm>
        </p:grpSpPr>
        <p:sp>
          <p:nvSpPr>
            <p:cNvPr id="13" name="Oval 12"/>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4" name="Rectangle 13"/>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5" name="Rounded Rectangle 14"/>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6" name="Group 87"/>
            <p:cNvGrpSpPr>
              <a:grpSpLocks/>
            </p:cNvGrpSpPr>
            <p:nvPr/>
          </p:nvGrpSpPr>
          <p:grpSpPr bwMode="auto">
            <a:xfrm>
              <a:off x="4940193" y="4878304"/>
              <a:ext cx="4783391" cy="825387"/>
              <a:chOff x="4940193" y="4878304"/>
              <a:chExt cx="4783391" cy="825387"/>
            </a:xfrm>
          </p:grpSpPr>
          <p:sp>
            <p:nvSpPr>
              <p:cNvPr id="17" name="Oval 16"/>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8"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19" name="Rounded Rectangle 18"/>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20" name="Group 68"/>
          <p:cNvGrpSpPr>
            <a:grpSpLocks/>
          </p:cNvGrpSpPr>
          <p:nvPr/>
        </p:nvGrpSpPr>
        <p:grpSpPr bwMode="auto">
          <a:xfrm>
            <a:off x="620437" y="1793078"/>
            <a:ext cx="6994487" cy="537146"/>
            <a:chOff x="1224751" y="2276269"/>
            <a:chExt cx="4852003" cy="379817"/>
          </a:xfrm>
        </p:grpSpPr>
        <p:sp>
          <p:nvSpPr>
            <p:cNvPr id="21" name="Rounded Rectangle 20"/>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Rounded Rectangle 21"/>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3" name="TextBox 67"/>
            <p:cNvSpPr txBox="1">
              <a:spLocks noChangeArrowheads="1"/>
            </p:cNvSpPr>
            <p:nvPr/>
          </p:nvSpPr>
          <p:spPr bwMode="auto">
            <a:xfrm>
              <a:off x="1458734" y="2335441"/>
              <a:ext cx="4474083" cy="282919"/>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Describe the Components of Communication</a:t>
              </a:r>
              <a:endParaRPr lang="en-US" sz="2000" b="1" dirty="0">
                <a:ea typeface="ＭＳ Ｐゴシック" pitchFamily="34" charset="-128"/>
              </a:endParaRPr>
            </a:p>
          </p:txBody>
        </p:sp>
      </p:grpSp>
      <p:grpSp>
        <p:nvGrpSpPr>
          <p:cNvPr id="24" name="Group 69"/>
          <p:cNvGrpSpPr>
            <a:grpSpLocks/>
          </p:cNvGrpSpPr>
          <p:nvPr/>
        </p:nvGrpSpPr>
        <p:grpSpPr bwMode="auto">
          <a:xfrm>
            <a:off x="620437" y="1268761"/>
            <a:ext cx="6994487" cy="537625"/>
            <a:chOff x="1224751" y="2276269"/>
            <a:chExt cx="4852003" cy="379817"/>
          </a:xfrm>
        </p:grpSpPr>
        <p:sp>
          <p:nvSpPr>
            <p:cNvPr id="25" name="Rounded Rectangle 24"/>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Rounded Rectangle 25"/>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7" name="TextBox 67"/>
            <p:cNvSpPr txBox="1">
              <a:spLocks noChangeArrowheads="1"/>
            </p:cNvSpPr>
            <p:nvPr/>
          </p:nvSpPr>
          <p:spPr bwMode="auto">
            <a:xfrm>
              <a:off x="1468348" y="2349703"/>
              <a:ext cx="4464468" cy="282667"/>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Explain the Communication Process</a:t>
              </a:r>
              <a:endParaRPr lang="en-US" sz="2000" b="1" dirty="0">
                <a:ea typeface="ＭＳ Ｐゴシック" pitchFamily="34" charset="-128"/>
              </a:endParaRPr>
            </a:p>
          </p:txBody>
        </p:sp>
      </p:grpSp>
      <p:grpSp>
        <p:nvGrpSpPr>
          <p:cNvPr id="28" name="Group 68"/>
          <p:cNvGrpSpPr>
            <a:grpSpLocks/>
          </p:cNvGrpSpPr>
          <p:nvPr/>
        </p:nvGrpSpPr>
        <p:grpSpPr bwMode="auto">
          <a:xfrm>
            <a:off x="620435" y="2317395"/>
            <a:ext cx="6994487" cy="537146"/>
            <a:chOff x="1224751" y="2276269"/>
            <a:chExt cx="4852003" cy="379817"/>
          </a:xfrm>
        </p:grpSpPr>
        <p:sp>
          <p:nvSpPr>
            <p:cNvPr id="29" name="Rounded Rectangle 28"/>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Rounded Rectangle 29"/>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1" name="TextBox 67"/>
            <p:cNvSpPr txBox="1">
              <a:spLocks noChangeArrowheads="1"/>
            </p:cNvSpPr>
            <p:nvPr/>
          </p:nvSpPr>
          <p:spPr bwMode="auto">
            <a:xfrm>
              <a:off x="1433045" y="2321115"/>
              <a:ext cx="4580865" cy="282919"/>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List the Various Communication Models</a:t>
              </a:r>
              <a:endParaRPr lang="en-US" sz="2000" b="1" dirty="0">
                <a:ea typeface="ＭＳ Ｐゴシック" pitchFamily="34" charset="-128"/>
              </a:endParaRPr>
            </a:p>
          </p:txBody>
        </p:sp>
      </p:grpSp>
      <p:grpSp>
        <p:nvGrpSpPr>
          <p:cNvPr id="32" name="Group 68"/>
          <p:cNvGrpSpPr>
            <a:grpSpLocks/>
          </p:cNvGrpSpPr>
          <p:nvPr/>
        </p:nvGrpSpPr>
        <p:grpSpPr bwMode="auto">
          <a:xfrm>
            <a:off x="620435" y="2841712"/>
            <a:ext cx="6994487" cy="537146"/>
            <a:chOff x="1224751" y="2276269"/>
            <a:chExt cx="4852003" cy="379817"/>
          </a:xfrm>
        </p:grpSpPr>
        <p:sp>
          <p:nvSpPr>
            <p:cNvPr id="33" name="Rounded Rectangle 3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Rounded Rectangle 3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5" name="TextBox 67"/>
            <p:cNvSpPr txBox="1">
              <a:spLocks noChangeArrowheads="1"/>
            </p:cNvSpPr>
            <p:nvPr/>
          </p:nvSpPr>
          <p:spPr bwMode="auto">
            <a:xfrm>
              <a:off x="1433045" y="2342378"/>
              <a:ext cx="4499772" cy="280359"/>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Explain What makes Communication Ineffective</a:t>
              </a:r>
              <a:endParaRPr lang="en-US" sz="2000" b="1" dirty="0">
                <a:ea typeface="ＭＳ Ｐゴシック" pitchFamily="34" charset="-128"/>
              </a:endParaRPr>
            </a:p>
          </p:txBody>
        </p:sp>
      </p:grpSp>
      <p:grpSp>
        <p:nvGrpSpPr>
          <p:cNvPr id="36" name="Group 68"/>
          <p:cNvGrpSpPr>
            <a:grpSpLocks/>
          </p:cNvGrpSpPr>
          <p:nvPr/>
        </p:nvGrpSpPr>
        <p:grpSpPr bwMode="auto">
          <a:xfrm>
            <a:off x="640259" y="3890346"/>
            <a:ext cx="6994487" cy="537146"/>
            <a:chOff x="1224751" y="2276269"/>
            <a:chExt cx="4852003" cy="379817"/>
          </a:xfrm>
        </p:grpSpPr>
        <p:sp>
          <p:nvSpPr>
            <p:cNvPr id="37" name="Rounded Rectangle 36"/>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Rounded Rectangle 37"/>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9" name="TextBox 67"/>
            <p:cNvSpPr txBox="1">
              <a:spLocks noChangeArrowheads="1"/>
            </p:cNvSpPr>
            <p:nvPr/>
          </p:nvSpPr>
          <p:spPr bwMode="auto">
            <a:xfrm>
              <a:off x="1395032" y="2329051"/>
              <a:ext cx="4524033" cy="282918"/>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List the Key Characteristics of Berlo Model </a:t>
              </a:r>
              <a:endParaRPr lang="en-US" sz="2000" b="1" dirty="0">
                <a:ea typeface="ＭＳ Ｐゴシック" pitchFamily="34" charset="-128"/>
              </a:endParaRPr>
            </a:p>
          </p:txBody>
        </p:sp>
      </p:grpSp>
      <p:grpSp>
        <p:nvGrpSpPr>
          <p:cNvPr id="40" name="Group 69"/>
          <p:cNvGrpSpPr>
            <a:grpSpLocks/>
          </p:cNvGrpSpPr>
          <p:nvPr/>
        </p:nvGrpSpPr>
        <p:grpSpPr bwMode="auto">
          <a:xfrm>
            <a:off x="640259" y="3366029"/>
            <a:ext cx="6994487" cy="537625"/>
            <a:chOff x="1224751" y="2276269"/>
            <a:chExt cx="4852003" cy="379817"/>
          </a:xfrm>
        </p:grpSpPr>
        <p:sp>
          <p:nvSpPr>
            <p:cNvPr id="41" name="Rounded Rectangle 40"/>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Rounded Rectangle 41"/>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3" name="TextBox 67"/>
            <p:cNvSpPr txBox="1">
              <a:spLocks noChangeArrowheads="1"/>
            </p:cNvSpPr>
            <p:nvPr/>
          </p:nvSpPr>
          <p:spPr bwMode="auto">
            <a:xfrm>
              <a:off x="1404648" y="2320756"/>
              <a:ext cx="4514417" cy="282667"/>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Explain the Importance of Berlo Model of Communication</a:t>
              </a:r>
              <a:endParaRPr lang="en-US" sz="2000" b="1" dirty="0">
                <a:ea typeface="ＭＳ Ｐゴシック" pitchFamily="34" charset="-128"/>
              </a:endParaRPr>
            </a:p>
          </p:txBody>
        </p:sp>
      </p:grpSp>
      <p:grpSp>
        <p:nvGrpSpPr>
          <p:cNvPr id="44" name="Group 68"/>
          <p:cNvGrpSpPr>
            <a:grpSpLocks/>
          </p:cNvGrpSpPr>
          <p:nvPr/>
        </p:nvGrpSpPr>
        <p:grpSpPr bwMode="auto">
          <a:xfrm>
            <a:off x="640257" y="4414662"/>
            <a:ext cx="6994487" cy="537146"/>
            <a:chOff x="1224751" y="2276269"/>
            <a:chExt cx="4852003" cy="379817"/>
          </a:xfrm>
        </p:grpSpPr>
        <p:sp>
          <p:nvSpPr>
            <p:cNvPr id="45" name="Rounded Rectangle 44"/>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Rounded Rectangle 45"/>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7" name="TextBox 67"/>
            <p:cNvSpPr txBox="1">
              <a:spLocks noChangeArrowheads="1"/>
            </p:cNvSpPr>
            <p:nvPr/>
          </p:nvSpPr>
          <p:spPr bwMode="auto">
            <a:xfrm>
              <a:off x="1383667" y="2343059"/>
              <a:ext cx="4535400" cy="282918"/>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Explain Berlo’s Model of Communication</a:t>
              </a:r>
              <a:endParaRPr lang="en-US" sz="2000" b="1" dirty="0">
                <a:ea typeface="ＭＳ Ｐゴシック" pitchFamily="34" charset="-128"/>
              </a:endParaRPr>
            </a:p>
          </p:txBody>
        </p:sp>
      </p:grpSp>
      <p:grpSp>
        <p:nvGrpSpPr>
          <p:cNvPr id="48" name="Group 68"/>
          <p:cNvGrpSpPr>
            <a:grpSpLocks/>
          </p:cNvGrpSpPr>
          <p:nvPr/>
        </p:nvGrpSpPr>
        <p:grpSpPr bwMode="auto">
          <a:xfrm>
            <a:off x="640257" y="4938981"/>
            <a:ext cx="6994487" cy="537146"/>
            <a:chOff x="1224751" y="2276269"/>
            <a:chExt cx="4852003" cy="379817"/>
          </a:xfrm>
        </p:grpSpPr>
        <p:sp>
          <p:nvSpPr>
            <p:cNvPr id="49" name="Rounded Rectangle 48"/>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Rounded Rectangle 49"/>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1" name="TextBox 67"/>
            <p:cNvSpPr txBox="1">
              <a:spLocks noChangeArrowheads="1"/>
            </p:cNvSpPr>
            <p:nvPr/>
          </p:nvSpPr>
          <p:spPr bwMode="auto">
            <a:xfrm>
              <a:off x="1383667" y="2342378"/>
              <a:ext cx="4535401" cy="280359"/>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Explain Ways of Treatment of Messages</a:t>
              </a:r>
              <a:endParaRPr lang="en-US" sz="2000" b="1" dirty="0">
                <a:ea typeface="ＭＳ Ｐゴシック" pitchFamily="34" charset="-128"/>
              </a:endParaRPr>
            </a:p>
          </p:txBody>
        </p:sp>
      </p:grpSp>
      <p:grpSp>
        <p:nvGrpSpPr>
          <p:cNvPr id="52" name="Group 68"/>
          <p:cNvGrpSpPr>
            <a:grpSpLocks/>
          </p:cNvGrpSpPr>
          <p:nvPr/>
        </p:nvGrpSpPr>
        <p:grpSpPr bwMode="auto">
          <a:xfrm>
            <a:off x="630269" y="5988197"/>
            <a:ext cx="6994487" cy="537146"/>
            <a:chOff x="1224751" y="2276269"/>
            <a:chExt cx="4852003" cy="379817"/>
          </a:xfrm>
        </p:grpSpPr>
        <p:sp>
          <p:nvSpPr>
            <p:cNvPr id="53" name="Rounded Rectangle 5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Rounded Rectangle 5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5" name="TextBox 67"/>
            <p:cNvSpPr txBox="1">
              <a:spLocks noChangeArrowheads="1"/>
            </p:cNvSpPr>
            <p:nvPr/>
          </p:nvSpPr>
          <p:spPr bwMode="auto">
            <a:xfrm>
              <a:off x="1411578" y="2350585"/>
              <a:ext cx="4514416" cy="282919"/>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List the Tips to Apply Berlo’s Model of Communication</a:t>
              </a:r>
              <a:endParaRPr lang="en-IN" sz="2000" b="1" dirty="0">
                <a:ea typeface="ＭＳ Ｐゴシック" pitchFamily="34" charset="-128"/>
              </a:endParaRPr>
            </a:p>
          </p:txBody>
        </p:sp>
      </p:grpSp>
      <p:grpSp>
        <p:nvGrpSpPr>
          <p:cNvPr id="56" name="Group 69"/>
          <p:cNvGrpSpPr>
            <a:grpSpLocks/>
          </p:cNvGrpSpPr>
          <p:nvPr/>
        </p:nvGrpSpPr>
        <p:grpSpPr bwMode="auto">
          <a:xfrm>
            <a:off x="630269" y="5463880"/>
            <a:ext cx="6994487" cy="537625"/>
            <a:chOff x="1224751" y="2276269"/>
            <a:chExt cx="4852003" cy="379817"/>
          </a:xfrm>
        </p:grpSpPr>
        <p:sp>
          <p:nvSpPr>
            <p:cNvPr id="57" name="Rounded Rectangle 56"/>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Rounded Rectangle 57"/>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9" name="TextBox 67"/>
            <p:cNvSpPr txBox="1">
              <a:spLocks noChangeArrowheads="1"/>
            </p:cNvSpPr>
            <p:nvPr/>
          </p:nvSpPr>
          <p:spPr bwMode="auto">
            <a:xfrm>
              <a:off x="1411578" y="2336523"/>
              <a:ext cx="4514416" cy="282667"/>
            </a:xfrm>
            <a:prstGeom prst="rect">
              <a:avLst/>
            </a:prstGeom>
            <a:noFill/>
            <a:ln w="9525">
              <a:noFill/>
              <a:miter lim="800000"/>
              <a:headEnd/>
              <a:tailEnd/>
            </a:ln>
          </p:spPr>
          <p:txBody>
            <a:bodyPr wrap="square">
              <a:spAutoFit/>
            </a:bodyPr>
            <a:lstStyle/>
            <a:p>
              <a:pPr>
                <a:defRPr/>
              </a:pPr>
              <a:r>
                <a:rPr lang="en-IN" sz="2000" b="1" dirty="0" smtClean="0">
                  <a:ea typeface="ＭＳ Ｐゴシック" pitchFamily="34" charset="-128"/>
                </a:rPr>
                <a:t>Describe the Criticism of Berlo’s Model of Communication</a:t>
              </a:r>
              <a:endParaRPr lang="en-US" sz="2000" b="1" dirty="0">
                <a:ea typeface="ＭＳ Ｐゴシック" pitchFamily="34" charset="-128"/>
              </a:endParaRPr>
            </a:p>
          </p:txBody>
        </p:sp>
      </p:grpSp>
      <p:grpSp>
        <p:nvGrpSpPr>
          <p:cNvPr id="2"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cstate="print"/>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smtClean="0"/>
                  <a:t>Course Objectives</a:t>
                </a:r>
                <a:endParaRPr lang="en-IN" sz="3200" dirty="0"/>
              </a:p>
            </p:txBody>
          </p:sp>
        </p:grpSp>
      </p:grpSp>
      <p:pic>
        <p:nvPicPr>
          <p:cNvPr id="60" name="Picture 59"/>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4921867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oden_wall_hd.jpg"/>
          <p:cNvPicPr>
            <a:picLocks noChangeAspect="1"/>
          </p:cNvPicPr>
          <p:nvPr/>
        </p:nvPicPr>
        <p:blipFill>
          <a:blip r:embed="rId3" cstate="email">
            <a:duotone>
              <a:prstClr val="black"/>
              <a:schemeClr val="accent6">
                <a:tint val="45000"/>
                <a:satMod val="400000"/>
              </a:schemeClr>
            </a:duotone>
          </a:blip>
          <a:stretch>
            <a:fillRect/>
          </a:stretch>
        </p:blipFill>
        <p:spPr>
          <a:xfrm>
            <a:off x="0" y="836712"/>
            <a:ext cx="9225815" cy="6048000"/>
          </a:xfrm>
          <a:prstGeom prst="rect">
            <a:avLst/>
          </a:prstGeom>
        </p:spPr>
      </p:pic>
      <p:pic>
        <p:nvPicPr>
          <p:cNvPr id="9" name="Picture 8" descr="NEWSPAPER_BLANK.jpg"/>
          <p:cNvPicPr>
            <a:picLocks noChangeAspect="1"/>
          </p:cNvPicPr>
          <p:nvPr/>
        </p:nvPicPr>
        <p:blipFill>
          <a:blip r:embed="rId4" cstate="print"/>
          <a:stretch>
            <a:fillRect/>
          </a:stretch>
        </p:blipFill>
        <p:spPr>
          <a:xfrm rot="21298271">
            <a:off x="265846" y="1359242"/>
            <a:ext cx="8576614" cy="5015880"/>
          </a:xfrm>
          <a:prstGeom prst="rect">
            <a:avLst/>
          </a:prstGeom>
        </p:spPr>
      </p:pic>
      <p:sp>
        <p:nvSpPr>
          <p:cNvPr id="10" name="TextBox 9"/>
          <p:cNvSpPr txBox="1"/>
          <p:nvPr/>
        </p:nvSpPr>
        <p:spPr>
          <a:xfrm rot="-300000">
            <a:off x="189930" y="2350368"/>
            <a:ext cx="8580596" cy="646331"/>
          </a:xfrm>
          <a:prstGeom prst="rect">
            <a:avLst/>
          </a:prstGeom>
          <a:noFill/>
        </p:spPr>
        <p:txBody>
          <a:bodyPr wrap="square" rtlCol="0">
            <a:spAutoFit/>
          </a:bodyPr>
          <a:lstStyle/>
          <a:p>
            <a:r>
              <a:rPr lang="en-IN" dirty="0"/>
              <a:t>Berlo’s Model of Communication became very prominent as one of the simplest and most influential message-centered model</a:t>
            </a:r>
            <a:r>
              <a:rPr lang="en-IN" dirty="0" smtClean="0"/>
              <a:t>. It </a:t>
            </a:r>
            <a:r>
              <a:rPr lang="en-IN" dirty="0"/>
              <a:t>became very significant after the World War II as:</a:t>
            </a:r>
          </a:p>
        </p:txBody>
      </p:sp>
      <p:sp>
        <p:nvSpPr>
          <p:cNvPr id="11" name="TextBox 10"/>
          <p:cNvSpPr txBox="1"/>
          <p:nvPr/>
        </p:nvSpPr>
        <p:spPr>
          <a:xfrm rot="-300000">
            <a:off x="283801" y="2996877"/>
            <a:ext cx="8460000" cy="646331"/>
          </a:xfrm>
          <a:prstGeom prst="rect">
            <a:avLst/>
          </a:prstGeom>
          <a:solidFill>
            <a:srgbClr val="92D050">
              <a:alpha val="69804"/>
            </a:srgbClr>
          </a:solidFill>
        </p:spPr>
        <p:txBody>
          <a:bodyPr wrap="square" rtlCol="0">
            <a:spAutoFit/>
          </a:bodyPr>
          <a:lstStyle/>
          <a:p>
            <a:pPr marL="457200" indent="-457200">
              <a:buFont typeface="Arial" pitchFamily="34" charset="0"/>
              <a:buChar char="•"/>
            </a:pPr>
            <a:r>
              <a:rPr lang="en-IN" dirty="0"/>
              <a:t>The notion of a ‘source’ included various options such oral, written, electronic, or any other kind of ‘symbolic’ generator-of-messages.</a:t>
            </a:r>
          </a:p>
        </p:txBody>
      </p:sp>
      <p:sp>
        <p:nvSpPr>
          <p:cNvPr id="12" name="TextBox 11"/>
          <p:cNvSpPr txBox="1"/>
          <p:nvPr/>
        </p:nvSpPr>
        <p:spPr>
          <a:xfrm rot="-300000">
            <a:off x="365816" y="3685055"/>
            <a:ext cx="8460000" cy="646331"/>
          </a:xfrm>
          <a:prstGeom prst="rect">
            <a:avLst/>
          </a:prstGeom>
          <a:solidFill>
            <a:srgbClr val="B9B085">
              <a:alpha val="69804"/>
            </a:srgbClr>
          </a:solidFill>
        </p:spPr>
        <p:txBody>
          <a:bodyPr wrap="square" rtlCol="0">
            <a:spAutoFit/>
          </a:bodyPr>
          <a:lstStyle/>
          <a:p>
            <a:pPr marL="457200" indent="-457200">
              <a:buFont typeface="Arial" pitchFamily="34" charset="0"/>
              <a:buChar char="•"/>
            </a:pPr>
            <a:r>
              <a:rPr lang="en-IN" dirty="0"/>
              <a:t>The transmission of the ideas was stressed upon by making the ‘Message’ the central element.</a:t>
            </a:r>
          </a:p>
        </p:txBody>
      </p:sp>
      <p:sp>
        <p:nvSpPr>
          <p:cNvPr id="13" name="TextBox 12"/>
          <p:cNvSpPr txBox="1"/>
          <p:nvPr/>
        </p:nvSpPr>
        <p:spPr>
          <a:xfrm rot="-300000">
            <a:off x="427197" y="4383625"/>
            <a:ext cx="8460000" cy="646331"/>
          </a:xfrm>
          <a:prstGeom prst="rect">
            <a:avLst/>
          </a:prstGeom>
          <a:solidFill>
            <a:schemeClr val="accent6">
              <a:alpha val="69804"/>
            </a:schemeClr>
          </a:solidFill>
        </p:spPr>
        <p:txBody>
          <a:bodyPr wrap="square" rtlCol="0">
            <a:spAutoFit/>
          </a:bodyPr>
          <a:lstStyle/>
          <a:p>
            <a:pPr marL="457200" indent="-457200">
              <a:buFont typeface="Arial" pitchFamily="34" charset="0"/>
              <a:buChar char="•"/>
            </a:pPr>
            <a:r>
              <a:rPr lang="en-IN" dirty="0"/>
              <a:t>The model also gained popularity as it laid stress upon and identified the receivers as the targets and being an important part of communication.</a:t>
            </a:r>
          </a:p>
        </p:txBody>
      </p:sp>
      <p:sp>
        <p:nvSpPr>
          <p:cNvPr id="14" name="TextBox 13"/>
          <p:cNvSpPr txBox="1"/>
          <p:nvPr/>
        </p:nvSpPr>
        <p:spPr>
          <a:xfrm rot="-300000">
            <a:off x="509103" y="5075361"/>
            <a:ext cx="8460000" cy="1200329"/>
          </a:xfrm>
          <a:prstGeom prst="rect">
            <a:avLst/>
          </a:prstGeom>
          <a:solidFill>
            <a:srgbClr val="FF7D7D">
              <a:alpha val="69804"/>
            </a:srgbClr>
          </a:solidFill>
        </p:spPr>
        <p:txBody>
          <a:bodyPr wrap="square" rtlCol="0">
            <a:spAutoFit/>
          </a:bodyPr>
          <a:lstStyle/>
          <a:p>
            <a:pPr marL="457200" indent="-457200">
              <a:buFont typeface="Arial" pitchFamily="34" charset="0"/>
              <a:buChar char="•"/>
            </a:pPr>
            <a:r>
              <a:rPr lang="en-IN" dirty="0"/>
              <a:t>The model explained the concept of encoding and decoding and how these affected and caused problems in translating one’s thoughts into words or other symbols and in decoding the words or symbols of others into terms we ourselves can understand.</a:t>
            </a:r>
          </a:p>
        </p:txBody>
      </p:sp>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5"/>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IN" sz="3200" dirty="0"/>
                  <a:t>Importance of </a:t>
                </a:r>
                <a:r>
                  <a:rPr lang="en-IN" sz="3200" dirty="0" smtClean="0"/>
                  <a:t>Berlo </a:t>
                </a:r>
                <a:r>
                  <a:rPr lang="en-IN" sz="3200" dirty="0"/>
                  <a:t>Model of Communication</a:t>
                </a:r>
              </a:p>
            </p:txBody>
          </p:sp>
        </p:grpSp>
      </p:grpSp>
      <p:pic>
        <p:nvPicPr>
          <p:cNvPr id="15" name="Picture 14"/>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1938347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3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4500"/>
                            </p:stCondLst>
                            <p:childTnLst>
                              <p:par>
                                <p:cTn id="13" presetID="22" presetClass="entr" presetSubtype="8" fill="hold" grpId="0" nodeType="afterEffect">
                                  <p:stCondLst>
                                    <p:cond delay="300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8000"/>
                            </p:stCondLst>
                            <p:childTnLst>
                              <p:par>
                                <p:cTn id="17" presetID="22" presetClass="entr" presetSubtype="8" fill="hold" grpId="0" nodeType="afterEffect">
                                  <p:stCondLst>
                                    <p:cond delay="30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11500"/>
                            </p:stCondLst>
                            <p:childTnLst>
                              <p:par>
                                <p:cTn id="21" presetID="22" presetClass="entr" presetSubtype="8" fill="hold" grpId="0" nodeType="afterEffect">
                                  <p:stCondLst>
                                    <p:cond delay="30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Berlo’s Model of Communication</a:t>
                </a:r>
                <a:endParaRPr lang="en-IN" sz="3200" dirty="0"/>
              </a:p>
            </p:txBody>
          </p:sp>
        </p:grpSp>
      </p:grpSp>
      <p:sp>
        <p:nvSpPr>
          <p:cNvPr id="26" name="TextBox 25"/>
          <p:cNvSpPr txBox="1"/>
          <p:nvPr/>
        </p:nvSpPr>
        <p:spPr>
          <a:xfrm>
            <a:off x="683568" y="947747"/>
            <a:ext cx="8136904" cy="369332"/>
          </a:xfrm>
          <a:prstGeom prst="rect">
            <a:avLst/>
          </a:prstGeom>
          <a:noFill/>
        </p:spPr>
        <p:txBody>
          <a:bodyPr wrap="square" rtlCol="0">
            <a:spAutoFit/>
          </a:bodyPr>
          <a:lstStyle/>
          <a:p>
            <a:r>
              <a:rPr lang="en-IN" dirty="0"/>
              <a:t>In the ‘SMCR’ Model, the acronym ‘SMCR’ stands for:</a:t>
            </a:r>
            <a:endParaRPr lang="en-IN" dirty="0" smtClean="0"/>
          </a:p>
        </p:txBody>
      </p:sp>
      <p:grpSp>
        <p:nvGrpSpPr>
          <p:cNvPr id="27" name="Group 39"/>
          <p:cNvGrpSpPr/>
          <p:nvPr/>
        </p:nvGrpSpPr>
        <p:grpSpPr>
          <a:xfrm>
            <a:off x="7044" y="412166"/>
            <a:ext cx="3457303" cy="4862870"/>
            <a:chOff x="-181447" y="764704"/>
            <a:chExt cx="3457303" cy="4862870"/>
          </a:xfrm>
        </p:grpSpPr>
        <p:sp>
          <p:nvSpPr>
            <p:cNvPr id="28" name="TextBox 27"/>
            <p:cNvSpPr txBox="1"/>
            <p:nvPr/>
          </p:nvSpPr>
          <p:spPr>
            <a:xfrm>
              <a:off x="-108520" y="764704"/>
              <a:ext cx="3384376" cy="486287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0" b="1" spc="50" dirty="0" smtClean="0">
                  <a:ln w="11430"/>
                  <a:solidFill>
                    <a:srgbClr val="EE2D00"/>
                  </a:solidFill>
                  <a:effectLst>
                    <a:outerShdw blurRad="76200" dist="50800" dir="5400000" algn="tl" rotWithShape="0">
                      <a:srgbClr val="000000">
                        <a:alpha val="65000"/>
                      </a:srgbClr>
                    </a:outerShdw>
                  </a:effectLst>
                </a:rPr>
                <a:t>S</a:t>
              </a:r>
              <a:endParaRPr lang="en-IN" sz="31000" b="1" spc="50" dirty="0">
                <a:ln w="11430"/>
                <a:solidFill>
                  <a:srgbClr val="EE2D00"/>
                </a:solidFill>
                <a:effectLst>
                  <a:outerShdw blurRad="76200" dist="50800" dir="5400000" algn="tl" rotWithShape="0">
                    <a:srgbClr val="000000">
                      <a:alpha val="65000"/>
                    </a:srgbClr>
                  </a:outerShdw>
                </a:effectLst>
              </a:endParaRPr>
            </a:p>
          </p:txBody>
        </p:sp>
        <p:sp>
          <p:nvSpPr>
            <p:cNvPr id="29" name="TextBox 28"/>
            <p:cNvSpPr txBox="1"/>
            <p:nvPr/>
          </p:nvSpPr>
          <p:spPr>
            <a:xfrm rot="1595333">
              <a:off x="-181447" y="2974582"/>
              <a:ext cx="2304259" cy="461665"/>
            </a:xfrm>
            <a:prstGeom prst="rect">
              <a:avLst/>
            </a:prstGeom>
            <a:noFill/>
          </p:spPr>
          <p:txBody>
            <a:bodyPr wrap="square" rtlCol="0">
              <a:spAutoFit/>
            </a:bodyPr>
            <a:lstStyle/>
            <a:p>
              <a:pPr algn="ctr"/>
              <a:r>
                <a:rPr lang="en-IN" sz="2400" b="1" dirty="0">
                  <a:solidFill>
                    <a:schemeClr val="bg1"/>
                  </a:solidFill>
                  <a:effectLst>
                    <a:outerShdw blurRad="38100" dist="38100" dir="2700000" algn="tl">
                      <a:srgbClr val="000000">
                        <a:alpha val="43137"/>
                      </a:srgbClr>
                    </a:outerShdw>
                  </a:effectLst>
                </a:rPr>
                <a:t>Source</a:t>
              </a:r>
            </a:p>
          </p:txBody>
        </p:sp>
      </p:grpSp>
      <p:grpSp>
        <p:nvGrpSpPr>
          <p:cNvPr id="30" name="Group 40"/>
          <p:cNvGrpSpPr/>
          <p:nvPr/>
        </p:nvGrpSpPr>
        <p:grpSpPr>
          <a:xfrm>
            <a:off x="1455264" y="2391145"/>
            <a:ext cx="3563891" cy="4862870"/>
            <a:chOff x="1115613" y="2271455"/>
            <a:chExt cx="3563891" cy="4862870"/>
          </a:xfrm>
        </p:grpSpPr>
        <p:sp>
          <p:nvSpPr>
            <p:cNvPr id="31" name="TextBox 30"/>
            <p:cNvSpPr txBox="1"/>
            <p:nvPr/>
          </p:nvSpPr>
          <p:spPr>
            <a:xfrm>
              <a:off x="1295128" y="2271455"/>
              <a:ext cx="3384376" cy="486287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0" b="1" spc="50" dirty="0" smtClean="0">
                  <a:ln w="11430"/>
                  <a:solidFill>
                    <a:srgbClr val="DE005A"/>
                  </a:solidFill>
                  <a:effectLst>
                    <a:outerShdw blurRad="76200" dist="50800" dir="5400000" algn="tl" rotWithShape="0">
                      <a:srgbClr val="000000">
                        <a:alpha val="65000"/>
                      </a:srgbClr>
                    </a:outerShdw>
                  </a:effectLst>
                </a:rPr>
                <a:t>M</a:t>
              </a:r>
              <a:endParaRPr lang="en-IN" sz="31000" b="1" spc="50" dirty="0">
                <a:ln w="11430"/>
                <a:solidFill>
                  <a:srgbClr val="DE005A"/>
                </a:solidFill>
                <a:effectLst>
                  <a:outerShdw blurRad="76200" dist="50800" dir="5400000" algn="tl" rotWithShape="0">
                    <a:srgbClr val="000000">
                      <a:alpha val="65000"/>
                    </a:srgbClr>
                  </a:outerShdw>
                </a:effectLst>
              </a:endParaRPr>
            </a:p>
          </p:txBody>
        </p:sp>
        <p:sp>
          <p:nvSpPr>
            <p:cNvPr id="32" name="TextBox 31"/>
            <p:cNvSpPr txBox="1"/>
            <p:nvPr/>
          </p:nvSpPr>
          <p:spPr>
            <a:xfrm rot="17443251">
              <a:off x="2351280" y="4534250"/>
              <a:ext cx="2304259" cy="461665"/>
            </a:xfrm>
            <a:prstGeom prst="rect">
              <a:avLst/>
            </a:prstGeom>
            <a:noFill/>
          </p:spPr>
          <p:txBody>
            <a:bodyPr wrap="square" rtlCol="0">
              <a:spAutoFit/>
            </a:bodyPr>
            <a:lstStyle/>
            <a:p>
              <a:pPr algn="ctr"/>
              <a:r>
                <a:rPr lang="en-IN" sz="2400" b="1" dirty="0">
                  <a:solidFill>
                    <a:schemeClr val="bg1"/>
                  </a:solidFill>
                </a:rPr>
                <a:t>Message</a:t>
              </a:r>
            </a:p>
          </p:txBody>
        </p:sp>
        <p:sp>
          <p:nvSpPr>
            <p:cNvPr id="33" name="TextBox 32"/>
            <p:cNvSpPr txBox="1"/>
            <p:nvPr/>
          </p:nvSpPr>
          <p:spPr>
            <a:xfrm>
              <a:off x="1115613" y="3356992"/>
              <a:ext cx="2304259" cy="400110"/>
            </a:xfrm>
            <a:prstGeom prst="rect">
              <a:avLst/>
            </a:prstGeom>
            <a:noFill/>
          </p:spPr>
          <p:txBody>
            <a:bodyPr wrap="square" rtlCol="0">
              <a:spAutoFit/>
            </a:bodyPr>
            <a:lstStyle/>
            <a:p>
              <a:pPr algn="ctr"/>
              <a:endParaRPr lang="en-IN" sz="2000" b="1" dirty="0">
                <a:solidFill>
                  <a:schemeClr val="bg1"/>
                </a:solidFill>
              </a:endParaRPr>
            </a:p>
          </p:txBody>
        </p:sp>
      </p:grpSp>
      <p:grpSp>
        <p:nvGrpSpPr>
          <p:cNvPr id="34" name="Group 41"/>
          <p:cNvGrpSpPr/>
          <p:nvPr/>
        </p:nvGrpSpPr>
        <p:grpSpPr>
          <a:xfrm>
            <a:off x="4562215" y="369936"/>
            <a:ext cx="3384376" cy="4862870"/>
            <a:chOff x="3167336" y="930880"/>
            <a:chExt cx="3384376" cy="4862870"/>
          </a:xfrm>
        </p:grpSpPr>
        <p:sp>
          <p:nvSpPr>
            <p:cNvPr id="35" name="TextBox 34"/>
            <p:cNvSpPr txBox="1"/>
            <p:nvPr/>
          </p:nvSpPr>
          <p:spPr>
            <a:xfrm>
              <a:off x="3167336" y="930880"/>
              <a:ext cx="3384376" cy="486287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0" b="1" spc="50" dirty="0" smtClean="0">
                  <a:ln w="11430"/>
                  <a:solidFill>
                    <a:srgbClr val="A40079"/>
                  </a:solidFill>
                  <a:effectLst>
                    <a:outerShdw blurRad="76200" dist="50800" dir="5400000" algn="tl" rotWithShape="0">
                      <a:srgbClr val="000000">
                        <a:alpha val="65000"/>
                      </a:srgbClr>
                    </a:outerShdw>
                  </a:effectLst>
                </a:rPr>
                <a:t>C</a:t>
              </a:r>
              <a:endParaRPr lang="en-IN" sz="31000" b="1" spc="50" dirty="0">
                <a:ln w="11430"/>
                <a:solidFill>
                  <a:srgbClr val="A40079"/>
                </a:solidFill>
                <a:effectLst>
                  <a:outerShdw blurRad="76200" dist="50800" dir="5400000" algn="tl" rotWithShape="0">
                    <a:srgbClr val="000000">
                      <a:alpha val="65000"/>
                    </a:srgbClr>
                  </a:outerShdw>
                </a:effectLst>
              </a:endParaRPr>
            </a:p>
          </p:txBody>
        </p:sp>
        <p:sp>
          <p:nvSpPr>
            <p:cNvPr id="36" name="TextBox 35"/>
            <p:cNvSpPr txBox="1"/>
            <p:nvPr/>
          </p:nvSpPr>
          <p:spPr>
            <a:xfrm rot="16200000">
              <a:off x="2582286" y="3196695"/>
              <a:ext cx="2304259" cy="461665"/>
            </a:xfrm>
            <a:prstGeom prst="rect">
              <a:avLst/>
            </a:prstGeom>
            <a:noFill/>
          </p:spPr>
          <p:txBody>
            <a:bodyPr wrap="square" rtlCol="0">
              <a:spAutoFit/>
            </a:bodyPr>
            <a:lstStyle/>
            <a:p>
              <a:pPr algn="ctr"/>
              <a:r>
                <a:rPr lang="en-IN" sz="2400" b="1" dirty="0">
                  <a:solidFill>
                    <a:schemeClr val="bg1"/>
                  </a:solidFill>
                </a:rPr>
                <a:t>Channel</a:t>
              </a:r>
            </a:p>
          </p:txBody>
        </p:sp>
        <p:sp>
          <p:nvSpPr>
            <p:cNvPr id="37" name="TextBox 36"/>
            <p:cNvSpPr txBox="1"/>
            <p:nvPr/>
          </p:nvSpPr>
          <p:spPr>
            <a:xfrm rot="16200000">
              <a:off x="4154759" y="3012923"/>
              <a:ext cx="2304259" cy="400110"/>
            </a:xfrm>
            <a:prstGeom prst="rect">
              <a:avLst/>
            </a:prstGeom>
            <a:noFill/>
          </p:spPr>
          <p:txBody>
            <a:bodyPr wrap="square" rtlCol="0">
              <a:spAutoFit/>
            </a:bodyPr>
            <a:lstStyle/>
            <a:p>
              <a:pPr algn="ctr"/>
              <a:endParaRPr lang="en-IN" sz="2000" b="1" dirty="0">
                <a:solidFill>
                  <a:schemeClr val="bg1"/>
                </a:solidFill>
              </a:endParaRPr>
            </a:p>
          </p:txBody>
        </p:sp>
      </p:grpSp>
      <p:grpSp>
        <p:nvGrpSpPr>
          <p:cNvPr id="38" name="Group 42"/>
          <p:cNvGrpSpPr/>
          <p:nvPr/>
        </p:nvGrpSpPr>
        <p:grpSpPr>
          <a:xfrm>
            <a:off x="6573963" y="2412013"/>
            <a:ext cx="3384376" cy="4862870"/>
            <a:chOff x="5471592" y="2266038"/>
            <a:chExt cx="3384376" cy="4862870"/>
          </a:xfrm>
        </p:grpSpPr>
        <p:sp>
          <p:nvSpPr>
            <p:cNvPr id="39" name="TextBox 38"/>
            <p:cNvSpPr txBox="1"/>
            <p:nvPr/>
          </p:nvSpPr>
          <p:spPr>
            <a:xfrm>
              <a:off x="5471592" y="2266038"/>
              <a:ext cx="3384376" cy="486287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0" b="1" spc="50" dirty="0" smtClean="0">
                  <a:ln w="11430"/>
                  <a:solidFill>
                    <a:srgbClr val="4A3878"/>
                  </a:solidFill>
                  <a:effectLst>
                    <a:outerShdw blurRad="76200" dist="50800" dir="5400000" algn="tl" rotWithShape="0">
                      <a:srgbClr val="000000">
                        <a:alpha val="65000"/>
                      </a:srgbClr>
                    </a:outerShdw>
                  </a:effectLst>
                </a:rPr>
                <a:t>R</a:t>
              </a:r>
              <a:endParaRPr lang="en-IN" sz="31000" b="1" spc="50" dirty="0">
                <a:ln w="11430"/>
                <a:solidFill>
                  <a:srgbClr val="4A3878"/>
                </a:solidFill>
                <a:effectLst>
                  <a:outerShdw blurRad="76200" dist="50800" dir="5400000" algn="tl" rotWithShape="0">
                    <a:srgbClr val="000000">
                      <a:alpha val="65000"/>
                    </a:srgbClr>
                  </a:outerShdw>
                </a:effectLst>
              </a:endParaRPr>
            </a:p>
          </p:txBody>
        </p:sp>
        <p:sp>
          <p:nvSpPr>
            <p:cNvPr id="40" name="TextBox 39"/>
            <p:cNvSpPr txBox="1"/>
            <p:nvPr/>
          </p:nvSpPr>
          <p:spPr>
            <a:xfrm rot="16200000">
              <a:off x="4897796" y="4508531"/>
              <a:ext cx="2304259" cy="461665"/>
            </a:xfrm>
            <a:prstGeom prst="rect">
              <a:avLst/>
            </a:prstGeom>
            <a:noFill/>
          </p:spPr>
          <p:txBody>
            <a:bodyPr wrap="square" rtlCol="0">
              <a:spAutoFit/>
            </a:bodyPr>
            <a:lstStyle/>
            <a:p>
              <a:pPr algn="ctr"/>
              <a:r>
                <a:rPr lang="en-IN" sz="2400" b="1" dirty="0">
                  <a:solidFill>
                    <a:schemeClr val="bg1"/>
                  </a:solidFill>
                </a:rPr>
                <a:t>Receiver</a:t>
              </a:r>
            </a:p>
          </p:txBody>
        </p:sp>
      </p:grpSp>
      <p:sp>
        <p:nvSpPr>
          <p:cNvPr id="41" name="TextBox 40"/>
          <p:cNvSpPr txBox="1"/>
          <p:nvPr/>
        </p:nvSpPr>
        <p:spPr>
          <a:xfrm>
            <a:off x="683568" y="6388632"/>
            <a:ext cx="8460432" cy="400110"/>
          </a:xfrm>
          <a:prstGeom prst="rect">
            <a:avLst/>
          </a:prstGeom>
          <a:noFill/>
        </p:spPr>
        <p:txBody>
          <a:bodyPr wrap="square" rtlCol="0">
            <a:spAutoFit/>
          </a:bodyPr>
          <a:lstStyle/>
          <a:p>
            <a:r>
              <a:rPr lang="en-IN" sz="2000" dirty="0" smtClean="0"/>
              <a:t>Let us look at each in detail.</a:t>
            </a:r>
            <a:endParaRPr lang="en-IN" sz="2000" dirty="0"/>
          </a:p>
        </p:txBody>
      </p:sp>
      <p:pic>
        <p:nvPicPr>
          <p:cNvPr id="23" name="Picture 2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39024978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53" presetClass="entr" presetSubtype="0" fill="hold" nodeType="afterEffect">
                                  <p:stCondLst>
                                    <p:cond delay="150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3000"/>
                            </p:stCondLst>
                            <p:childTnLst>
                              <p:par>
                                <p:cTn id="15" presetID="53" presetClass="entr" presetSubtype="0" fill="hold" nodeType="afterEffect">
                                  <p:stCondLst>
                                    <p:cond delay="10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4500"/>
                            </p:stCondLst>
                            <p:childTnLst>
                              <p:par>
                                <p:cTn id="21" presetID="53" presetClass="entr" presetSubtype="0" fill="hold" nodeType="after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6000"/>
                            </p:stCondLst>
                            <p:childTnLst>
                              <p:par>
                                <p:cTn id="27" presetID="53" presetClass="entr" presetSubtype="0" fill="hold" nodeType="afterEffect">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flipH="1">
            <a:off x="-2547" y="762000"/>
            <a:ext cx="9144000" cy="6096000"/>
          </a:xfrm>
          <a:prstGeom prst="rect">
            <a:avLst/>
          </a:prstGeom>
        </p:spPr>
      </p:pic>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4"/>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S - Source</a:t>
                </a:r>
                <a:endParaRPr lang="en-IN" sz="3200" dirty="0"/>
              </a:p>
            </p:txBody>
          </p:sp>
        </p:grpSp>
      </p:grpSp>
      <p:grpSp>
        <p:nvGrpSpPr>
          <p:cNvPr id="8" name="Group 39"/>
          <p:cNvGrpSpPr/>
          <p:nvPr/>
        </p:nvGrpSpPr>
        <p:grpSpPr>
          <a:xfrm>
            <a:off x="0" y="-417173"/>
            <a:ext cx="3391678" cy="5816977"/>
            <a:chOff x="-115822" y="764704"/>
            <a:chExt cx="3391678" cy="5816977"/>
          </a:xfrm>
        </p:grpSpPr>
        <p:sp>
          <p:nvSpPr>
            <p:cNvPr id="9" name="TextBox 8"/>
            <p:cNvSpPr txBox="1"/>
            <p:nvPr/>
          </p:nvSpPr>
          <p:spPr>
            <a:xfrm>
              <a:off x="-108520" y="764704"/>
              <a:ext cx="3384376" cy="58169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7200" b="1" spc="50" dirty="0" smtClean="0">
                  <a:ln w="11430"/>
                  <a:solidFill>
                    <a:srgbClr val="EE2D00"/>
                  </a:solidFill>
                  <a:effectLst>
                    <a:outerShdw blurRad="76200" dist="50800" dir="5400000" algn="tl" rotWithShape="0">
                      <a:srgbClr val="000000">
                        <a:alpha val="65000"/>
                      </a:srgbClr>
                    </a:outerShdw>
                  </a:effectLst>
                </a:rPr>
                <a:t>S</a:t>
              </a:r>
              <a:endParaRPr lang="en-IN" sz="37200" b="1" spc="50" dirty="0">
                <a:ln w="11430"/>
                <a:solidFill>
                  <a:srgbClr val="EE2D00"/>
                </a:solidFill>
                <a:effectLst>
                  <a:outerShdw blurRad="76200" dist="50800" dir="5400000" algn="tl" rotWithShape="0">
                    <a:srgbClr val="000000">
                      <a:alpha val="65000"/>
                    </a:srgbClr>
                  </a:outerShdw>
                </a:effectLst>
              </a:endParaRPr>
            </a:p>
          </p:txBody>
        </p:sp>
        <p:sp>
          <p:nvSpPr>
            <p:cNvPr id="10" name="TextBox 9"/>
            <p:cNvSpPr txBox="1"/>
            <p:nvPr/>
          </p:nvSpPr>
          <p:spPr>
            <a:xfrm rot="1595333">
              <a:off x="-115822" y="3369050"/>
              <a:ext cx="2304259" cy="523220"/>
            </a:xfrm>
            <a:prstGeom prst="rect">
              <a:avLst/>
            </a:prstGeom>
            <a:noFill/>
          </p:spPr>
          <p:txBody>
            <a:bodyPr wrap="square" rtlCol="0">
              <a:spAutoFit/>
            </a:bodyPr>
            <a:lstStyle/>
            <a:p>
              <a:pPr algn="ctr"/>
              <a:r>
                <a:rPr lang="en-IN" sz="2800" b="1" dirty="0">
                  <a:solidFill>
                    <a:schemeClr val="bg1"/>
                  </a:solidFill>
                  <a:effectLst>
                    <a:outerShdw blurRad="38100" dist="38100" dir="2700000" algn="tl">
                      <a:srgbClr val="000000">
                        <a:alpha val="43137"/>
                      </a:srgbClr>
                    </a:outerShdw>
                  </a:effectLst>
                </a:rPr>
                <a:t>Source</a:t>
              </a:r>
            </a:p>
          </p:txBody>
        </p:sp>
      </p:grpSp>
      <p:sp>
        <p:nvSpPr>
          <p:cNvPr id="11" name="Rounded Rectangle 10"/>
          <p:cNvSpPr/>
          <p:nvPr/>
        </p:nvSpPr>
        <p:spPr>
          <a:xfrm>
            <a:off x="1763688" y="4077072"/>
            <a:ext cx="7272808" cy="2664296"/>
          </a:xfrm>
          <a:prstGeom prst="roundRect">
            <a:avLst>
              <a:gd name="adj" fmla="val 3111"/>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solidFill>
                  <a:schemeClr val="tx1"/>
                </a:solidFill>
              </a:rPr>
              <a:t>The source in other words also called the sender is the one from whom the thought originates. He is the one who transfers the information to the receiver after carefully putting his thoughts into words.</a:t>
            </a:r>
          </a:p>
          <a:p>
            <a:endParaRPr lang="en-IN" sz="2000" b="1" dirty="0">
              <a:solidFill>
                <a:schemeClr val="tx1"/>
              </a:solidFill>
            </a:endParaRPr>
          </a:p>
          <a:p>
            <a:r>
              <a:rPr lang="en-IN" sz="2000" b="1" dirty="0">
                <a:solidFill>
                  <a:schemeClr val="tx1"/>
                </a:solidFill>
              </a:rPr>
              <a:t>How does the source or the sender transfer his information to the recipient?</a:t>
            </a:r>
          </a:p>
        </p:txBody>
      </p:sp>
      <p:pic>
        <p:nvPicPr>
          <p:cNvPr id="12" name="Picture 11"/>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21370754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Element</a:t>
                </a:r>
                <a:endParaRPr lang="en-IN" sz="3200" dirty="0"/>
              </a:p>
            </p:txBody>
          </p:sp>
        </p:grpSp>
      </p:grpSp>
      <p:pic>
        <p:nvPicPr>
          <p:cNvPr id="2" name="Picture 1"/>
          <p:cNvPicPr>
            <a:picLocks noChangeAspect="1"/>
          </p:cNvPicPr>
          <p:nvPr/>
        </p:nvPicPr>
        <p:blipFill>
          <a:blip r:embed="rId4" cstate="email">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512" y="900089"/>
            <a:ext cx="9143488" cy="5957911"/>
          </a:xfrm>
          <a:prstGeom prst="rect">
            <a:avLst/>
          </a:prstGeom>
        </p:spPr>
      </p:pic>
      <p:sp>
        <p:nvSpPr>
          <p:cNvPr id="8" name="TextBox 7"/>
          <p:cNvSpPr txBox="1"/>
          <p:nvPr/>
        </p:nvSpPr>
        <p:spPr>
          <a:xfrm>
            <a:off x="1403648" y="980728"/>
            <a:ext cx="7632848" cy="400110"/>
          </a:xfrm>
          <a:prstGeom prst="rect">
            <a:avLst/>
          </a:prstGeom>
          <a:solidFill>
            <a:srgbClr val="FFFFFF">
              <a:alpha val="50196"/>
            </a:srgbClr>
          </a:solidFill>
        </p:spPr>
        <p:txBody>
          <a:bodyPr wrap="square" rtlCol="0">
            <a:spAutoFit/>
          </a:bodyPr>
          <a:lstStyle/>
          <a:p>
            <a:r>
              <a:rPr lang="en-IN" sz="2000" dirty="0"/>
              <a:t>Any message further comprises of the following elements:</a:t>
            </a:r>
            <a:endParaRPr lang="en-IN" sz="2000" dirty="0" smtClean="0"/>
          </a:p>
        </p:txBody>
      </p:sp>
      <p:grpSp>
        <p:nvGrpSpPr>
          <p:cNvPr id="14" name="Group 52"/>
          <p:cNvGrpSpPr/>
          <p:nvPr/>
        </p:nvGrpSpPr>
        <p:grpSpPr>
          <a:xfrm>
            <a:off x="-36512" y="3116236"/>
            <a:ext cx="1404000" cy="1386256"/>
            <a:chOff x="-36512" y="3116236"/>
            <a:chExt cx="1404000" cy="1386256"/>
          </a:xfrm>
        </p:grpSpPr>
        <p:grpSp>
          <p:nvGrpSpPr>
            <p:cNvPr id="15" name="Group 21"/>
            <p:cNvGrpSpPr/>
            <p:nvPr/>
          </p:nvGrpSpPr>
          <p:grpSpPr>
            <a:xfrm>
              <a:off x="-36512" y="3116236"/>
              <a:ext cx="1404000" cy="1386256"/>
              <a:chOff x="3851920" y="3356992"/>
              <a:chExt cx="1368152" cy="1313715"/>
            </a:xfrm>
          </p:grpSpPr>
          <p:sp>
            <p:nvSpPr>
              <p:cNvPr id="17" name="Oval 16"/>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8" name="Picture 17" descr="Blue1.png"/>
              <p:cNvPicPr>
                <a:picLocks noChangeAspect="1"/>
              </p:cNvPicPr>
              <p:nvPr/>
            </p:nvPicPr>
            <p:blipFill>
              <a:blip r:embed="rId6" cstate="print"/>
              <a:stretch>
                <a:fillRect/>
              </a:stretch>
            </p:blipFill>
            <p:spPr>
              <a:xfrm>
                <a:off x="3851920" y="3356992"/>
                <a:ext cx="1368152" cy="1313715"/>
              </a:xfrm>
              <a:prstGeom prst="rect">
                <a:avLst/>
              </a:prstGeom>
            </p:spPr>
          </p:pic>
        </p:grpSp>
        <p:sp>
          <p:nvSpPr>
            <p:cNvPr id="16" name="TextBox 15"/>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grpSp>
        <p:nvGrpSpPr>
          <p:cNvPr id="19" name="Group 58"/>
          <p:cNvGrpSpPr/>
          <p:nvPr/>
        </p:nvGrpSpPr>
        <p:grpSpPr>
          <a:xfrm>
            <a:off x="-36512" y="4320513"/>
            <a:ext cx="1396839" cy="1379184"/>
            <a:chOff x="-36512" y="4320513"/>
            <a:chExt cx="1396839" cy="1379184"/>
          </a:xfrm>
        </p:grpSpPr>
        <p:grpSp>
          <p:nvGrpSpPr>
            <p:cNvPr id="20" name="Group 18"/>
            <p:cNvGrpSpPr/>
            <p:nvPr/>
          </p:nvGrpSpPr>
          <p:grpSpPr>
            <a:xfrm>
              <a:off x="-36511" y="4320513"/>
              <a:ext cx="1396838" cy="1379184"/>
              <a:chOff x="3851921" y="4498251"/>
              <a:chExt cx="1361173" cy="1307013"/>
            </a:xfrm>
          </p:grpSpPr>
          <p:sp>
            <p:nvSpPr>
              <p:cNvPr id="22" name="Oval 21"/>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Picture 22" descr="Green2.png"/>
              <p:cNvPicPr>
                <a:picLocks noChangeAspect="1"/>
              </p:cNvPicPr>
              <p:nvPr/>
            </p:nvPicPr>
            <p:blipFill>
              <a:blip r:embed="rId7" cstate="print"/>
              <a:stretch>
                <a:fillRect/>
              </a:stretch>
            </p:blipFill>
            <p:spPr>
              <a:xfrm>
                <a:off x="3851921" y="4498251"/>
                <a:ext cx="1361173" cy="1307013"/>
              </a:xfrm>
              <a:prstGeom prst="rect">
                <a:avLst/>
              </a:prstGeom>
            </p:spPr>
          </p:pic>
        </p:grpSp>
        <p:sp>
          <p:nvSpPr>
            <p:cNvPr id="21" name="TextBox 20"/>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grpSp>
        <p:nvGrpSpPr>
          <p:cNvPr id="24" name="Group 63"/>
          <p:cNvGrpSpPr/>
          <p:nvPr/>
        </p:nvGrpSpPr>
        <p:grpSpPr>
          <a:xfrm>
            <a:off x="-36512" y="5471744"/>
            <a:ext cx="1404000" cy="1386256"/>
            <a:chOff x="-36512" y="5471744"/>
            <a:chExt cx="1404000" cy="1386256"/>
          </a:xfrm>
        </p:grpSpPr>
        <p:grpSp>
          <p:nvGrpSpPr>
            <p:cNvPr id="25" name="Group 15"/>
            <p:cNvGrpSpPr/>
            <p:nvPr/>
          </p:nvGrpSpPr>
          <p:grpSpPr>
            <a:xfrm>
              <a:off x="-36512" y="5471744"/>
              <a:ext cx="1404000" cy="1386256"/>
              <a:chOff x="3851920" y="5589240"/>
              <a:chExt cx="1368152" cy="1313715"/>
            </a:xfrm>
          </p:grpSpPr>
          <p:sp>
            <p:nvSpPr>
              <p:cNvPr id="27" name="Oval 26"/>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8" name="Picture 17" descr="Green1.png"/>
              <p:cNvPicPr>
                <a:picLocks noChangeAspect="1"/>
              </p:cNvPicPr>
              <p:nvPr/>
            </p:nvPicPr>
            <p:blipFill>
              <a:blip r:embed="rId8" cstate="print"/>
              <a:stretch>
                <a:fillRect/>
              </a:stretch>
            </p:blipFill>
            <p:spPr>
              <a:xfrm>
                <a:off x="3851920" y="5589240"/>
                <a:ext cx="1368152" cy="1313715"/>
              </a:xfrm>
              <a:prstGeom prst="rect">
                <a:avLst/>
              </a:prstGeom>
            </p:spPr>
          </p:pic>
        </p:grpSp>
        <p:sp>
          <p:nvSpPr>
            <p:cNvPr id="26" name="TextBox 25"/>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grpSp>
        <p:nvGrpSpPr>
          <p:cNvPr id="29" name="Group 72"/>
          <p:cNvGrpSpPr/>
          <p:nvPr/>
        </p:nvGrpSpPr>
        <p:grpSpPr>
          <a:xfrm>
            <a:off x="-36512" y="836712"/>
            <a:ext cx="1404000" cy="1386256"/>
            <a:chOff x="-36512" y="836712"/>
            <a:chExt cx="1404000" cy="1386256"/>
          </a:xfrm>
        </p:grpSpPr>
        <p:grpSp>
          <p:nvGrpSpPr>
            <p:cNvPr id="30" name="Group 30"/>
            <p:cNvGrpSpPr/>
            <p:nvPr/>
          </p:nvGrpSpPr>
          <p:grpSpPr>
            <a:xfrm>
              <a:off x="-36512" y="836712"/>
              <a:ext cx="1404000" cy="1386256"/>
              <a:chOff x="3851920" y="1196752"/>
              <a:chExt cx="1368152" cy="1313715"/>
            </a:xfrm>
          </p:grpSpPr>
          <p:sp>
            <p:nvSpPr>
              <p:cNvPr id="32" name="Oval 31"/>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3" name="Picture 32" descr="Magenta.png"/>
              <p:cNvPicPr>
                <a:picLocks noChangeAspect="1"/>
              </p:cNvPicPr>
              <p:nvPr/>
            </p:nvPicPr>
            <p:blipFill>
              <a:blip r:embed="rId9" cstate="print"/>
              <a:stretch>
                <a:fillRect/>
              </a:stretch>
            </p:blipFill>
            <p:spPr>
              <a:xfrm>
                <a:off x="3851920" y="1196752"/>
                <a:ext cx="1368152" cy="1313715"/>
              </a:xfrm>
              <a:prstGeom prst="rect">
                <a:avLst/>
              </a:prstGeom>
            </p:spPr>
          </p:pic>
        </p:grpSp>
        <p:sp>
          <p:nvSpPr>
            <p:cNvPr id="31" name="TextBox 30"/>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sp>
        <p:nvSpPr>
          <p:cNvPr id="34" name="TextBox 33"/>
          <p:cNvSpPr txBox="1"/>
          <p:nvPr/>
        </p:nvSpPr>
        <p:spPr>
          <a:xfrm>
            <a:off x="1691680" y="6381328"/>
            <a:ext cx="7344816" cy="400110"/>
          </a:xfrm>
          <a:prstGeom prst="rect">
            <a:avLst/>
          </a:prstGeom>
          <a:solidFill>
            <a:srgbClr val="FFFFFF">
              <a:alpha val="50196"/>
            </a:srgbClr>
          </a:solidFill>
        </p:spPr>
        <p:txBody>
          <a:bodyPr wrap="square" rtlCol="0">
            <a:spAutoFit/>
          </a:bodyPr>
          <a:lstStyle/>
          <a:p>
            <a:pPr algn="r"/>
            <a:r>
              <a:rPr lang="en-IN" sz="2000" dirty="0" smtClean="0"/>
              <a:t>Let us look at each in detail.</a:t>
            </a:r>
          </a:p>
        </p:txBody>
      </p:sp>
      <p:grpSp>
        <p:nvGrpSpPr>
          <p:cNvPr id="35" name="Group 33"/>
          <p:cNvGrpSpPr/>
          <p:nvPr/>
        </p:nvGrpSpPr>
        <p:grpSpPr>
          <a:xfrm flipH="1">
            <a:off x="1115616" y="2132856"/>
            <a:ext cx="4248472" cy="1080120"/>
            <a:chOff x="-180528" y="1340936"/>
            <a:chExt cx="4248472" cy="1080120"/>
          </a:xfrm>
        </p:grpSpPr>
        <p:sp>
          <p:nvSpPr>
            <p:cNvPr id="36" name="Rectangle 35"/>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Rounded Rectangle 36"/>
            <p:cNvSpPr/>
            <p:nvPr/>
          </p:nvSpPr>
          <p:spPr>
            <a:xfrm>
              <a:off x="-180528" y="1340936"/>
              <a:ext cx="3240184" cy="1080120"/>
            </a:xfrm>
            <a:prstGeom prst="roundRect">
              <a:avLst>
                <a:gd name="adj" fmla="val 99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8" name="TextBox 37"/>
          <p:cNvSpPr txBox="1"/>
          <p:nvPr/>
        </p:nvSpPr>
        <p:spPr>
          <a:xfrm>
            <a:off x="2195736" y="2448750"/>
            <a:ext cx="3096344" cy="400110"/>
          </a:xfrm>
          <a:prstGeom prst="rect">
            <a:avLst/>
          </a:prstGeom>
          <a:noFill/>
        </p:spPr>
        <p:txBody>
          <a:bodyPr wrap="square" rtlCol="0">
            <a:spAutoFit/>
          </a:bodyPr>
          <a:lstStyle/>
          <a:p>
            <a:pPr algn="ctr"/>
            <a:r>
              <a:rPr lang="en-IN" sz="2000" b="1" dirty="0"/>
              <a:t>Element</a:t>
            </a:r>
          </a:p>
        </p:txBody>
      </p:sp>
      <p:sp>
        <p:nvSpPr>
          <p:cNvPr id="39" name="Rounded Rectangle 38"/>
          <p:cNvSpPr/>
          <p:nvPr/>
        </p:nvSpPr>
        <p:spPr>
          <a:xfrm>
            <a:off x="1403648" y="3240360"/>
            <a:ext cx="7560840" cy="2668850"/>
          </a:xfrm>
          <a:prstGeom prst="roundRect">
            <a:avLst>
              <a:gd name="adj" fmla="val 3111"/>
            </a:avLst>
          </a:prstGeom>
          <a:solidFill>
            <a:schemeClr val="accent4">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rPr>
              <a:t>Element:</a:t>
            </a:r>
          </a:p>
          <a:p>
            <a:pPr marL="457200" indent="-457200">
              <a:buFont typeface="Arial" pitchFamily="34" charset="0"/>
              <a:buChar char="•"/>
            </a:pPr>
            <a:endParaRPr lang="en-IN" sz="2000" b="1" dirty="0">
              <a:solidFill>
                <a:schemeClr val="tx1"/>
              </a:solidFill>
              <a:effectLst/>
            </a:endParaRPr>
          </a:p>
          <a:p>
            <a:pPr marL="914400" lvl="1" indent="-457200">
              <a:buFont typeface="Courier New" panose="02070309020205020404" pitchFamily="49" charset="0"/>
              <a:buChar char="o"/>
            </a:pPr>
            <a:r>
              <a:rPr lang="en-IN" sz="2000" dirty="0">
                <a:solidFill>
                  <a:schemeClr val="tx1"/>
                </a:solidFill>
                <a:effectLst/>
              </a:rPr>
              <a:t>It has been observed that speech alone cannot bring a difference in the communication. </a:t>
            </a:r>
            <a:endParaRPr lang="en-IN" sz="2000" dirty="0" smtClean="0">
              <a:solidFill>
                <a:schemeClr val="tx1"/>
              </a:solidFill>
              <a:effectLst/>
            </a:endParaRPr>
          </a:p>
          <a:p>
            <a:pPr marL="914400" lvl="1" indent="-457200">
              <a:buFont typeface="Courier New" panose="02070309020205020404" pitchFamily="49" charset="0"/>
              <a:buChar char="o"/>
            </a:pPr>
            <a:r>
              <a:rPr lang="en-IN" sz="2000" dirty="0" smtClean="0">
                <a:solidFill>
                  <a:schemeClr val="tx1"/>
                </a:solidFill>
                <a:effectLst/>
              </a:rPr>
              <a:t>Keep </a:t>
            </a:r>
            <a:r>
              <a:rPr lang="en-IN" sz="2000" dirty="0">
                <a:solidFill>
                  <a:schemeClr val="tx1"/>
                </a:solidFill>
                <a:effectLst/>
              </a:rPr>
              <a:t>on constantly speaking and the listeners will definitely lose interest after some time. </a:t>
            </a:r>
            <a:endParaRPr lang="en-IN" sz="2000" dirty="0" smtClean="0">
              <a:solidFill>
                <a:schemeClr val="tx1"/>
              </a:solidFill>
              <a:effectLst/>
            </a:endParaRPr>
          </a:p>
        </p:txBody>
      </p:sp>
      <p:grpSp>
        <p:nvGrpSpPr>
          <p:cNvPr id="40" name="Group 47"/>
          <p:cNvGrpSpPr/>
          <p:nvPr/>
        </p:nvGrpSpPr>
        <p:grpSpPr>
          <a:xfrm>
            <a:off x="-36512" y="1976474"/>
            <a:ext cx="1404000" cy="1386256"/>
            <a:chOff x="-36512" y="1976474"/>
            <a:chExt cx="1404000" cy="1386256"/>
          </a:xfrm>
        </p:grpSpPr>
        <p:grpSp>
          <p:nvGrpSpPr>
            <p:cNvPr id="41" name="Group 24"/>
            <p:cNvGrpSpPr/>
            <p:nvPr/>
          </p:nvGrpSpPr>
          <p:grpSpPr>
            <a:xfrm>
              <a:off x="-36512" y="1976474"/>
              <a:ext cx="1404000" cy="1386256"/>
              <a:chOff x="3851920" y="2276872"/>
              <a:chExt cx="1368152" cy="1313715"/>
            </a:xfrm>
          </p:grpSpPr>
          <p:sp>
            <p:nvSpPr>
              <p:cNvPr id="43" name="Oval 42"/>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4" name="Picture 43" descr="Mauve.png"/>
              <p:cNvPicPr>
                <a:picLocks noChangeAspect="1"/>
              </p:cNvPicPr>
              <p:nvPr/>
            </p:nvPicPr>
            <p:blipFill>
              <a:blip r:embed="rId10" cstate="print"/>
              <a:stretch>
                <a:fillRect/>
              </a:stretch>
            </p:blipFill>
            <p:spPr>
              <a:xfrm>
                <a:off x="3851920" y="2276872"/>
                <a:ext cx="1368152" cy="1313715"/>
              </a:xfrm>
              <a:prstGeom prst="rect">
                <a:avLst/>
              </a:prstGeom>
            </p:spPr>
          </p:pic>
        </p:grpSp>
        <p:sp>
          <p:nvSpPr>
            <p:cNvPr id="42" name="TextBox 41"/>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pic>
        <p:nvPicPr>
          <p:cNvPr id="45" name="Picture 44"/>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10857718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0"/>
                                        </p:tgtEl>
                                      </p:cBhvr>
                                    </p:animEffect>
                                    <p:animScale>
                                      <p:cBhvr>
                                        <p:cTn id="7" dur="250" autoRev="1" fill="hold"/>
                                        <p:tgtEl>
                                          <p:spTgt spid="40"/>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lide(fromLeft)">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cstate="print"/>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smtClean="0"/>
                  <a:t>Types of Formal Channels</a:t>
                </a:r>
                <a:endParaRPr lang="en-IN" sz="3200" dirty="0"/>
              </a:p>
            </p:txBody>
          </p:sp>
        </p:grpSp>
      </p:grpSp>
      <p:grpSp>
        <p:nvGrpSpPr>
          <p:cNvPr id="8" name="Group 75"/>
          <p:cNvGrpSpPr/>
          <p:nvPr/>
        </p:nvGrpSpPr>
        <p:grpSpPr>
          <a:xfrm>
            <a:off x="2785799" y="4173820"/>
            <a:ext cx="1585938" cy="2309231"/>
            <a:chOff x="2816972" y="4904420"/>
            <a:chExt cx="1585938" cy="1692932"/>
          </a:xfrm>
        </p:grpSpPr>
        <p:sp>
          <p:nvSpPr>
            <p:cNvPr id="9" name="Round Same Side Corner Rectangle 8"/>
            <p:cNvSpPr/>
            <p:nvPr/>
          </p:nvSpPr>
          <p:spPr>
            <a:xfrm>
              <a:off x="2816972" y="4904420"/>
              <a:ext cx="1585938" cy="1183869"/>
            </a:xfrm>
            <a:prstGeom prst="round2SameRect">
              <a:avLst>
                <a:gd name="adj1" fmla="val 8000"/>
                <a:gd name="adj2" fmla="val 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hueOff val="-7450407"/>
                <a:satOff val="29858"/>
                <a:lumOff val="647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0" name="Group 35"/>
            <p:cNvGrpSpPr/>
            <p:nvPr/>
          </p:nvGrpSpPr>
          <p:grpSpPr>
            <a:xfrm>
              <a:off x="2816972" y="6088289"/>
              <a:ext cx="1585938" cy="509063"/>
              <a:chOff x="2786441" y="3503880"/>
              <a:chExt cx="1585938" cy="509063"/>
            </a:xfrm>
            <a:scene3d>
              <a:camera prst="orthographicFront">
                <a:rot lat="0" lon="0" rev="0"/>
              </a:camera>
              <a:lightRig rig="contrasting" dir="t">
                <a:rot lat="0" lon="0" rev="1200000"/>
              </a:lightRig>
            </a:scene3d>
          </p:grpSpPr>
          <p:sp>
            <p:nvSpPr>
              <p:cNvPr id="12" name="Rectangle 11"/>
              <p:cNvSpPr/>
              <p:nvPr/>
            </p:nvSpPr>
            <p:spPr>
              <a:xfrm>
                <a:off x="2786441" y="3503880"/>
                <a:ext cx="1585938" cy="509063"/>
              </a:xfrm>
              <a:prstGeom prst="rect">
                <a:avLst/>
              </a:prstGeom>
              <a:sp3d contourW="19050" prstMaterial="metal">
                <a:bevelT w="88900" h="203200"/>
                <a:bevelB w="165100" h="254000"/>
              </a:sp3d>
            </p:spPr>
            <p:style>
              <a:lnRef idx="0">
                <a:schemeClr val="accent5">
                  <a:hueOff val="-7450407"/>
                  <a:satOff val="29858"/>
                  <a:lumOff val="6471"/>
                  <a:alphaOff val="0"/>
                </a:schemeClr>
              </a:lnRef>
              <a:fillRef idx="1">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sp>
          <p:sp>
            <p:nvSpPr>
              <p:cNvPr id="13" name="Rectangle 12"/>
              <p:cNvSpPr/>
              <p:nvPr/>
            </p:nvSpPr>
            <p:spPr>
              <a:xfrm>
                <a:off x="2786441" y="3503880"/>
                <a:ext cx="1539004" cy="509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IN" kern="1200" dirty="0" smtClean="0">
                    <a:solidFill>
                      <a:schemeClr val="tx1"/>
                    </a:solidFill>
                  </a:rPr>
                  <a:t>Memos</a:t>
                </a:r>
                <a:endParaRPr lang="en-IN" kern="1200" dirty="0">
                  <a:solidFill>
                    <a:schemeClr val="tx1"/>
                  </a:solidFill>
                </a:endParaRPr>
              </a:p>
            </p:txBody>
          </p:sp>
        </p:grpSp>
        <p:pic>
          <p:nvPicPr>
            <p:cNvPr id="11" name="Picture 10" descr="Business-Memo-Format.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a:off x="2843808" y="4941168"/>
              <a:ext cx="1431876" cy="1074936"/>
            </a:xfrm>
            <a:prstGeom prst="rect">
              <a:avLst/>
            </a:prstGeom>
          </p:spPr>
        </p:pic>
      </p:grpSp>
      <p:grpSp>
        <p:nvGrpSpPr>
          <p:cNvPr id="14" name="Group 68"/>
          <p:cNvGrpSpPr/>
          <p:nvPr/>
        </p:nvGrpSpPr>
        <p:grpSpPr>
          <a:xfrm>
            <a:off x="1928442" y="1316525"/>
            <a:ext cx="1585938" cy="2309232"/>
            <a:chOff x="1959615" y="2809693"/>
            <a:chExt cx="1585938" cy="1692933"/>
          </a:xfrm>
        </p:grpSpPr>
        <p:sp>
          <p:nvSpPr>
            <p:cNvPr id="15" name="Round Same Side Corner Rectangle 14"/>
            <p:cNvSpPr/>
            <p:nvPr/>
          </p:nvSpPr>
          <p:spPr>
            <a:xfrm>
              <a:off x="1959615" y="2809693"/>
              <a:ext cx="1585938" cy="1183869"/>
            </a:xfrm>
            <a:prstGeom prst="round2SameRect">
              <a:avLst>
                <a:gd name="adj1" fmla="val 8000"/>
                <a:gd name="adj2" fmla="val 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hueOff val="-1241735"/>
                <a:satOff val="4976"/>
                <a:lumOff val="10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6" name="Group 20"/>
            <p:cNvGrpSpPr/>
            <p:nvPr/>
          </p:nvGrpSpPr>
          <p:grpSpPr>
            <a:xfrm>
              <a:off x="1959615" y="3993563"/>
              <a:ext cx="1585938" cy="509063"/>
              <a:chOff x="1859283" y="1409154"/>
              <a:chExt cx="1585938" cy="509063"/>
            </a:xfrm>
            <a:scene3d>
              <a:camera prst="orthographicFront">
                <a:rot lat="0" lon="0" rev="0"/>
              </a:camera>
              <a:lightRig rig="contrasting" dir="t">
                <a:rot lat="0" lon="0" rev="1200000"/>
              </a:lightRig>
            </a:scene3d>
          </p:grpSpPr>
          <p:sp>
            <p:nvSpPr>
              <p:cNvPr id="18" name="Rectangle 17"/>
              <p:cNvSpPr/>
              <p:nvPr/>
            </p:nvSpPr>
            <p:spPr>
              <a:xfrm>
                <a:off x="1859283" y="1409154"/>
                <a:ext cx="1585938" cy="509063"/>
              </a:xfrm>
              <a:prstGeom prst="rect">
                <a:avLst/>
              </a:prstGeom>
              <a:sp3d contourW="19050" prstMaterial="metal">
                <a:bevelT w="88900" h="203200"/>
                <a:bevelB w="165100" h="254000"/>
              </a:sp3d>
            </p:spPr>
            <p:style>
              <a:lnRef idx="0">
                <a:schemeClr val="accent5">
                  <a:hueOff val="-1241735"/>
                  <a:satOff val="4976"/>
                  <a:lumOff val="1078"/>
                  <a:alphaOff val="0"/>
                </a:schemeClr>
              </a:lnRef>
              <a:fillRef idx="1">
                <a:schemeClr val="accent5">
                  <a:hueOff val="-1241735"/>
                  <a:satOff val="4976"/>
                  <a:lumOff val="1078"/>
                  <a:alphaOff val="0"/>
                </a:schemeClr>
              </a:fillRef>
              <a:effectRef idx="2">
                <a:schemeClr val="accent5">
                  <a:hueOff val="-1241735"/>
                  <a:satOff val="4976"/>
                  <a:lumOff val="1078"/>
                  <a:alphaOff val="0"/>
                </a:schemeClr>
              </a:effectRef>
              <a:fontRef idx="minor">
                <a:schemeClr val="lt1"/>
              </a:fontRef>
            </p:style>
          </p:sp>
          <p:sp>
            <p:nvSpPr>
              <p:cNvPr id="19" name="Rectangle 18"/>
              <p:cNvSpPr/>
              <p:nvPr/>
            </p:nvSpPr>
            <p:spPr>
              <a:xfrm>
                <a:off x="1859283" y="1409154"/>
                <a:ext cx="1532265" cy="509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IN" kern="1200" dirty="0" smtClean="0">
                    <a:solidFill>
                      <a:schemeClr val="tx1"/>
                    </a:solidFill>
                  </a:rPr>
                  <a:t>Employee handbooks</a:t>
                </a:r>
                <a:endParaRPr lang="en-IN" kern="1200" dirty="0">
                  <a:solidFill>
                    <a:schemeClr val="tx1"/>
                  </a:solidFill>
                </a:endParaRPr>
              </a:p>
            </p:txBody>
          </p:sp>
        </p:grpSp>
        <p:pic>
          <p:nvPicPr>
            <p:cNvPr id="17" name="Picture 16" descr="EmployeeHandbook_Pop_6467.jpg"/>
            <p:cNvPicPr>
              <a:picLocks noChangeAspect="1"/>
            </p:cNvPicPr>
            <p:nvPr/>
          </p:nvPicPr>
          <p:blipFill>
            <a:blip r:embed="rId5" cstate="email"/>
            <a:stretch>
              <a:fillRect/>
            </a:stretch>
          </p:blipFill>
          <p:spPr>
            <a:xfrm>
              <a:off x="1979712" y="2852936"/>
              <a:ext cx="1548000" cy="1105714"/>
            </a:xfrm>
            <a:prstGeom prst="rect">
              <a:avLst/>
            </a:prstGeom>
          </p:spPr>
        </p:pic>
      </p:grpSp>
      <p:grpSp>
        <p:nvGrpSpPr>
          <p:cNvPr id="20" name="Group 72"/>
          <p:cNvGrpSpPr/>
          <p:nvPr/>
        </p:nvGrpSpPr>
        <p:grpSpPr>
          <a:xfrm>
            <a:off x="7491393" y="1316525"/>
            <a:ext cx="1621434" cy="2309232"/>
            <a:chOff x="7522566" y="2809693"/>
            <a:chExt cx="1621434" cy="1692933"/>
          </a:xfrm>
        </p:grpSpPr>
        <p:sp>
          <p:nvSpPr>
            <p:cNvPr id="21" name="Round Same Side Corner Rectangle 20"/>
            <p:cNvSpPr/>
            <p:nvPr/>
          </p:nvSpPr>
          <p:spPr>
            <a:xfrm>
              <a:off x="7522566" y="2809693"/>
              <a:ext cx="1585938" cy="1183869"/>
            </a:xfrm>
            <a:prstGeom prst="round2SameRect">
              <a:avLst>
                <a:gd name="adj1" fmla="val 8000"/>
                <a:gd name="adj2" fmla="val 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2" name="Group 31"/>
            <p:cNvGrpSpPr/>
            <p:nvPr/>
          </p:nvGrpSpPr>
          <p:grpSpPr>
            <a:xfrm>
              <a:off x="7522566" y="3993563"/>
              <a:ext cx="1621434" cy="509063"/>
              <a:chOff x="7422234" y="1409154"/>
              <a:chExt cx="1621434" cy="509063"/>
            </a:xfrm>
            <a:scene3d>
              <a:camera prst="orthographicFront">
                <a:rot lat="0" lon="0" rev="0"/>
              </a:camera>
              <a:lightRig rig="contrasting" dir="t">
                <a:rot lat="0" lon="0" rev="1200000"/>
              </a:lightRig>
            </a:scene3d>
          </p:grpSpPr>
          <p:sp>
            <p:nvSpPr>
              <p:cNvPr id="24" name="Rectangle 23"/>
              <p:cNvSpPr/>
              <p:nvPr/>
            </p:nvSpPr>
            <p:spPr>
              <a:xfrm>
                <a:off x="7422234" y="1409154"/>
                <a:ext cx="1585938" cy="509063"/>
              </a:xfrm>
              <a:prstGeom prst="rect">
                <a:avLst/>
              </a:prstGeom>
              <a:sp3d contourW="19050" prstMaterial="metal">
                <a:bevelT w="88900" h="203200"/>
                <a:bevelB w="165100" h="254000"/>
              </a:sp3d>
            </p:spPr>
            <p:style>
              <a:lnRef idx="0">
                <a:schemeClr val="accent5">
                  <a:hueOff val="-4966938"/>
                  <a:satOff val="19906"/>
                  <a:lumOff val="4314"/>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25" name="Rectangle 24"/>
              <p:cNvSpPr/>
              <p:nvPr/>
            </p:nvSpPr>
            <p:spPr>
              <a:xfrm>
                <a:off x="7422234" y="1409154"/>
                <a:ext cx="1621434" cy="509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IN" kern="1200" dirty="0" smtClean="0">
                    <a:solidFill>
                      <a:schemeClr val="tx1"/>
                    </a:solidFill>
                  </a:rPr>
                  <a:t>Letters</a:t>
                </a:r>
                <a:endParaRPr lang="en-IN" kern="1200" dirty="0">
                  <a:solidFill>
                    <a:schemeClr val="tx1"/>
                  </a:solidFill>
                </a:endParaRPr>
              </a:p>
            </p:txBody>
          </p:sp>
        </p:grpSp>
        <p:pic>
          <p:nvPicPr>
            <p:cNvPr id="23" name="Picture 22" descr="envelope_icon4909.png"/>
            <p:cNvPicPr>
              <a:picLocks noChangeAspect="1"/>
            </p:cNvPicPr>
            <p:nvPr/>
          </p:nvPicPr>
          <p:blipFill>
            <a:blip r:embed="rId6" cstate="email"/>
            <a:stretch>
              <a:fillRect/>
            </a:stretch>
          </p:blipFill>
          <p:spPr>
            <a:xfrm>
              <a:off x="7596336" y="2852936"/>
              <a:ext cx="1375117" cy="1152128"/>
            </a:xfrm>
            <a:prstGeom prst="rect">
              <a:avLst/>
            </a:prstGeom>
          </p:spPr>
        </p:pic>
      </p:grpSp>
      <p:grpSp>
        <p:nvGrpSpPr>
          <p:cNvPr id="26" name="Group 76"/>
          <p:cNvGrpSpPr/>
          <p:nvPr/>
        </p:nvGrpSpPr>
        <p:grpSpPr>
          <a:xfrm>
            <a:off x="4640116" y="4173820"/>
            <a:ext cx="1585938" cy="2309231"/>
            <a:chOff x="4671289" y="4904420"/>
            <a:chExt cx="1585938" cy="1692932"/>
          </a:xfrm>
        </p:grpSpPr>
        <p:sp>
          <p:nvSpPr>
            <p:cNvPr id="27" name="Round Same Side Corner Rectangle 26"/>
            <p:cNvSpPr/>
            <p:nvPr/>
          </p:nvSpPr>
          <p:spPr>
            <a:xfrm>
              <a:off x="4671289" y="4904420"/>
              <a:ext cx="1585938" cy="1183869"/>
            </a:xfrm>
            <a:prstGeom prst="round2SameRect">
              <a:avLst>
                <a:gd name="adj1" fmla="val 8000"/>
                <a:gd name="adj2" fmla="val 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hueOff val="-8692142"/>
                <a:satOff val="34835"/>
                <a:lumOff val="754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8" name="Group 37"/>
            <p:cNvGrpSpPr/>
            <p:nvPr/>
          </p:nvGrpSpPr>
          <p:grpSpPr>
            <a:xfrm>
              <a:off x="4671289" y="6088289"/>
              <a:ext cx="1585938" cy="509063"/>
              <a:chOff x="4640758" y="3503880"/>
              <a:chExt cx="1585938" cy="509063"/>
            </a:xfrm>
            <a:scene3d>
              <a:camera prst="orthographicFront">
                <a:rot lat="0" lon="0" rev="0"/>
              </a:camera>
              <a:lightRig rig="contrasting" dir="t">
                <a:rot lat="0" lon="0" rev="1200000"/>
              </a:lightRig>
            </a:scene3d>
          </p:grpSpPr>
          <p:sp>
            <p:nvSpPr>
              <p:cNvPr id="30" name="Rectangle 29"/>
              <p:cNvSpPr/>
              <p:nvPr/>
            </p:nvSpPr>
            <p:spPr>
              <a:xfrm>
                <a:off x="4640758" y="3503880"/>
                <a:ext cx="1585938" cy="509063"/>
              </a:xfrm>
              <a:prstGeom prst="rect">
                <a:avLst/>
              </a:prstGeom>
              <a:sp3d contourW="19050" prstMaterial="metal">
                <a:bevelT w="88900" h="203200"/>
                <a:bevelB w="165100" h="254000"/>
              </a:sp3d>
            </p:spPr>
            <p:style>
              <a:lnRef idx="0">
                <a:schemeClr val="accent5">
                  <a:hueOff val="-8692142"/>
                  <a:satOff val="34835"/>
                  <a:lumOff val="7549"/>
                  <a:alphaOff val="0"/>
                </a:schemeClr>
              </a:lnRef>
              <a:fillRef idx="1">
                <a:schemeClr val="accent5">
                  <a:hueOff val="-8692142"/>
                  <a:satOff val="34835"/>
                  <a:lumOff val="7549"/>
                  <a:alphaOff val="0"/>
                </a:schemeClr>
              </a:fillRef>
              <a:effectRef idx="2">
                <a:schemeClr val="accent5">
                  <a:hueOff val="-8692142"/>
                  <a:satOff val="34835"/>
                  <a:lumOff val="7549"/>
                  <a:alphaOff val="0"/>
                </a:schemeClr>
              </a:effectRef>
              <a:fontRef idx="minor">
                <a:schemeClr val="lt1"/>
              </a:fontRef>
            </p:style>
          </p:sp>
          <p:sp>
            <p:nvSpPr>
              <p:cNvPr id="31" name="Rectangle 30"/>
              <p:cNvSpPr/>
              <p:nvPr/>
            </p:nvSpPr>
            <p:spPr>
              <a:xfrm>
                <a:off x="4640758" y="3503880"/>
                <a:ext cx="1556895" cy="509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IN" kern="1200" dirty="0" smtClean="0">
                    <a:solidFill>
                      <a:schemeClr val="tx1"/>
                    </a:solidFill>
                  </a:rPr>
                  <a:t>Faxes</a:t>
                </a:r>
                <a:endParaRPr lang="en-IN" kern="1200" dirty="0">
                  <a:solidFill>
                    <a:schemeClr val="tx1"/>
                  </a:solidFill>
                </a:endParaRPr>
              </a:p>
            </p:txBody>
          </p:sp>
        </p:grpSp>
        <p:pic>
          <p:nvPicPr>
            <p:cNvPr id="29" name="Picture 28" descr="fax-100043-top-5-online-faxing-services.jpg"/>
            <p:cNvPicPr>
              <a:picLocks noChangeAspect="1"/>
            </p:cNvPicPr>
            <p:nvPr/>
          </p:nvPicPr>
          <p:blipFill>
            <a:blip r:embed="rId7" cstate="email"/>
            <a:stretch>
              <a:fillRect/>
            </a:stretch>
          </p:blipFill>
          <p:spPr>
            <a:xfrm>
              <a:off x="4716016" y="4941168"/>
              <a:ext cx="1476000" cy="1152128"/>
            </a:xfrm>
            <a:prstGeom prst="rect">
              <a:avLst/>
            </a:prstGeom>
          </p:spPr>
        </p:pic>
      </p:grpSp>
      <p:grpSp>
        <p:nvGrpSpPr>
          <p:cNvPr id="32" name="Group 73"/>
          <p:cNvGrpSpPr/>
          <p:nvPr/>
        </p:nvGrpSpPr>
        <p:grpSpPr>
          <a:xfrm>
            <a:off x="931482" y="4173820"/>
            <a:ext cx="1585938" cy="2309231"/>
            <a:chOff x="962655" y="4904420"/>
            <a:chExt cx="1585938" cy="1692932"/>
          </a:xfrm>
        </p:grpSpPr>
        <p:sp>
          <p:nvSpPr>
            <p:cNvPr id="33" name="Round Same Side Corner Rectangle 32"/>
            <p:cNvSpPr/>
            <p:nvPr/>
          </p:nvSpPr>
          <p:spPr>
            <a:xfrm>
              <a:off x="962655" y="4904420"/>
              <a:ext cx="1585938" cy="1183869"/>
            </a:xfrm>
            <a:prstGeom prst="round2SameRect">
              <a:avLst>
                <a:gd name="adj1" fmla="val 8000"/>
                <a:gd name="adj2" fmla="val 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hueOff val="-6208672"/>
                <a:satOff val="24882"/>
                <a:lumOff val="53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4" name="Group 33"/>
            <p:cNvGrpSpPr/>
            <p:nvPr/>
          </p:nvGrpSpPr>
          <p:grpSpPr>
            <a:xfrm>
              <a:off x="962655" y="6088289"/>
              <a:ext cx="1585938" cy="509063"/>
              <a:chOff x="932124" y="3503880"/>
              <a:chExt cx="1585938" cy="509063"/>
            </a:xfrm>
            <a:scene3d>
              <a:camera prst="orthographicFront">
                <a:rot lat="0" lon="0" rev="0"/>
              </a:camera>
              <a:lightRig rig="contrasting" dir="t">
                <a:rot lat="0" lon="0" rev="1200000"/>
              </a:lightRig>
            </a:scene3d>
          </p:grpSpPr>
          <p:sp>
            <p:nvSpPr>
              <p:cNvPr id="36" name="Rectangle 35"/>
              <p:cNvSpPr/>
              <p:nvPr/>
            </p:nvSpPr>
            <p:spPr>
              <a:xfrm>
                <a:off x="932124" y="3503880"/>
                <a:ext cx="1585938" cy="509063"/>
              </a:xfrm>
              <a:prstGeom prst="rect">
                <a:avLst/>
              </a:prstGeom>
              <a:sp3d contourW="19050" prstMaterial="metal">
                <a:bevelT w="88900" h="203200"/>
                <a:bevelB w="165100" h="254000"/>
              </a:sp3d>
            </p:spPr>
            <p:style>
              <a:lnRef idx="0">
                <a:schemeClr val="accent5">
                  <a:hueOff val="-6208672"/>
                  <a:satOff val="24882"/>
                  <a:lumOff val="5392"/>
                  <a:alphaOff val="0"/>
                </a:schemeClr>
              </a:lnRef>
              <a:fillRef idx="1">
                <a:schemeClr val="accent5">
                  <a:hueOff val="-6208672"/>
                  <a:satOff val="24882"/>
                  <a:lumOff val="5392"/>
                  <a:alphaOff val="0"/>
                </a:schemeClr>
              </a:fillRef>
              <a:effectRef idx="2">
                <a:schemeClr val="accent5">
                  <a:hueOff val="-6208672"/>
                  <a:satOff val="24882"/>
                  <a:lumOff val="5392"/>
                  <a:alphaOff val="0"/>
                </a:schemeClr>
              </a:effectRef>
              <a:fontRef idx="minor">
                <a:schemeClr val="lt1"/>
              </a:fontRef>
            </p:style>
          </p:sp>
          <p:sp>
            <p:nvSpPr>
              <p:cNvPr id="37" name="Rectangle 36"/>
              <p:cNvSpPr/>
              <p:nvPr/>
            </p:nvSpPr>
            <p:spPr>
              <a:xfrm>
                <a:off x="932124" y="3503880"/>
                <a:ext cx="1521113" cy="509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IN" kern="1200" dirty="0" smtClean="0">
                    <a:solidFill>
                      <a:schemeClr val="tx1"/>
                    </a:solidFill>
                  </a:rPr>
                  <a:t>Flyers &amp; bulletins</a:t>
                </a:r>
                <a:endParaRPr lang="en-IN" kern="1200" dirty="0">
                  <a:solidFill>
                    <a:schemeClr val="tx1"/>
                  </a:solidFill>
                </a:endParaRPr>
              </a:p>
            </p:txBody>
          </p:sp>
        </p:grpSp>
        <p:pic>
          <p:nvPicPr>
            <p:cNvPr id="35" name="Picture 34" descr="flyers__87967_zoom.jpg"/>
            <p:cNvPicPr>
              <a:picLocks noChangeAspect="1"/>
            </p:cNvPicPr>
            <p:nvPr/>
          </p:nvPicPr>
          <p:blipFill>
            <a:blip r:embed="rId8" cstate="email">
              <a:clrChange>
                <a:clrFrom>
                  <a:srgbClr val="FFFFFF"/>
                </a:clrFrom>
                <a:clrTo>
                  <a:srgbClr val="FFFFFF">
                    <a:alpha val="0"/>
                  </a:srgbClr>
                </a:clrTo>
              </a:clrChange>
            </a:blip>
            <a:stretch>
              <a:fillRect/>
            </a:stretch>
          </p:blipFill>
          <p:spPr>
            <a:xfrm>
              <a:off x="971600" y="4941168"/>
              <a:ext cx="1511949" cy="1080120"/>
            </a:xfrm>
            <a:prstGeom prst="rect">
              <a:avLst/>
            </a:prstGeom>
          </p:spPr>
        </p:pic>
      </p:grpSp>
      <p:grpSp>
        <p:nvGrpSpPr>
          <p:cNvPr id="38" name="Group 67"/>
          <p:cNvGrpSpPr/>
          <p:nvPr/>
        </p:nvGrpSpPr>
        <p:grpSpPr>
          <a:xfrm>
            <a:off x="50304" y="1246908"/>
            <a:ext cx="1609758" cy="2378849"/>
            <a:chOff x="81477" y="2758656"/>
            <a:chExt cx="1609758" cy="1743970"/>
          </a:xfrm>
        </p:grpSpPr>
        <p:sp>
          <p:nvSpPr>
            <p:cNvPr id="39" name="Round Same Side Corner Rectangle 38"/>
            <p:cNvSpPr/>
            <p:nvPr/>
          </p:nvSpPr>
          <p:spPr>
            <a:xfrm>
              <a:off x="105297" y="2809693"/>
              <a:ext cx="1585938" cy="1183869"/>
            </a:xfrm>
            <a:prstGeom prst="round2SameRect">
              <a:avLst>
                <a:gd name="adj1" fmla="val 8000"/>
                <a:gd name="adj2" fmla="val 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0" name="Group 18"/>
            <p:cNvGrpSpPr/>
            <p:nvPr/>
          </p:nvGrpSpPr>
          <p:grpSpPr>
            <a:xfrm>
              <a:off x="105297" y="3993563"/>
              <a:ext cx="1585938" cy="509063"/>
              <a:chOff x="4965" y="1409154"/>
              <a:chExt cx="1585938" cy="509063"/>
            </a:xfrm>
            <a:scene3d>
              <a:camera prst="orthographicFront">
                <a:rot lat="0" lon="0" rev="0"/>
              </a:camera>
              <a:lightRig rig="contrasting" dir="t">
                <a:rot lat="0" lon="0" rev="1200000"/>
              </a:lightRig>
            </a:scene3d>
          </p:grpSpPr>
          <p:sp>
            <p:nvSpPr>
              <p:cNvPr id="42" name="Rectangle 41"/>
              <p:cNvSpPr/>
              <p:nvPr/>
            </p:nvSpPr>
            <p:spPr>
              <a:xfrm>
                <a:off x="4965" y="1409154"/>
                <a:ext cx="1585938" cy="509063"/>
              </a:xfrm>
              <a:prstGeom prst="rect">
                <a:avLst/>
              </a:prstGeom>
              <a:sp3d contourW="19050" prstMaterial="metal">
                <a:bevelT w="88900" h="203200"/>
                <a:bevelB w="165100" h="254000"/>
              </a:sp3d>
            </p:spPr>
            <p:style>
              <a:lnRef idx="0">
                <a:schemeClr val="accent5">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3" name="Rectangle 42"/>
              <p:cNvSpPr/>
              <p:nvPr/>
            </p:nvSpPr>
            <p:spPr>
              <a:xfrm>
                <a:off x="4965" y="1409154"/>
                <a:ext cx="1514375" cy="509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IN" kern="1200" dirty="0" smtClean="0">
                    <a:solidFill>
                      <a:schemeClr val="tx1"/>
                    </a:solidFill>
                  </a:rPr>
                  <a:t>Company newsletters</a:t>
                </a:r>
                <a:endParaRPr lang="en-IN" kern="1200" dirty="0">
                  <a:solidFill>
                    <a:schemeClr val="tx1"/>
                  </a:solidFill>
                </a:endParaRPr>
              </a:p>
            </p:txBody>
          </p:sp>
        </p:grpSp>
        <p:pic>
          <p:nvPicPr>
            <p:cNvPr id="41" name="Picture 40" descr="newsletterflat_283.jpg"/>
            <p:cNvPicPr>
              <a:picLocks noChangeAspect="1"/>
            </p:cNvPicPr>
            <p:nvPr/>
          </p:nvPicPr>
          <p:blipFill>
            <a:blip r:embed="rId9" cstate="print">
              <a:clrChange>
                <a:clrFrom>
                  <a:srgbClr val="FFFFFF"/>
                </a:clrFrom>
                <a:clrTo>
                  <a:srgbClr val="FFFFFF">
                    <a:alpha val="0"/>
                  </a:srgbClr>
                </a:clrTo>
              </a:clrChange>
            </a:blip>
            <a:srcRect/>
            <a:stretch>
              <a:fillRect/>
            </a:stretch>
          </p:blipFill>
          <p:spPr>
            <a:xfrm rot="21540000">
              <a:off x="81477" y="2758656"/>
              <a:ext cx="1584000" cy="1177280"/>
            </a:xfrm>
            <a:prstGeom prst="rect">
              <a:avLst/>
            </a:prstGeom>
          </p:spPr>
        </p:pic>
      </p:grpSp>
      <p:grpSp>
        <p:nvGrpSpPr>
          <p:cNvPr id="44" name="Group 69"/>
          <p:cNvGrpSpPr/>
          <p:nvPr/>
        </p:nvGrpSpPr>
        <p:grpSpPr>
          <a:xfrm>
            <a:off x="3782759" y="1316525"/>
            <a:ext cx="1585938" cy="2309232"/>
            <a:chOff x="3813932" y="2809693"/>
            <a:chExt cx="1585938" cy="1692933"/>
          </a:xfrm>
        </p:grpSpPr>
        <p:sp>
          <p:nvSpPr>
            <p:cNvPr id="45" name="Round Same Side Corner Rectangle 44"/>
            <p:cNvSpPr/>
            <p:nvPr/>
          </p:nvSpPr>
          <p:spPr>
            <a:xfrm>
              <a:off x="3813932" y="2809693"/>
              <a:ext cx="1585938" cy="1183869"/>
            </a:xfrm>
            <a:prstGeom prst="round2SameRect">
              <a:avLst>
                <a:gd name="adj1" fmla="val 8000"/>
                <a:gd name="adj2" fmla="val 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hueOff val="-2483469"/>
                <a:satOff val="9953"/>
                <a:lumOff val="215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6" name="Group 26"/>
            <p:cNvGrpSpPr/>
            <p:nvPr/>
          </p:nvGrpSpPr>
          <p:grpSpPr>
            <a:xfrm>
              <a:off x="3813932" y="3993563"/>
              <a:ext cx="1585938" cy="509063"/>
              <a:chOff x="3713600" y="1409154"/>
              <a:chExt cx="1585938" cy="509063"/>
            </a:xfrm>
            <a:scene3d>
              <a:camera prst="orthographicFront">
                <a:rot lat="0" lon="0" rev="0"/>
              </a:camera>
              <a:lightRig rig="contrasting" dir="t">
                <a:rot lat="0" lon="0" rev="1200000"/>
              </a:lightRig>
            </a:scene3d>
          </p:grpSpPr>
          <p:sp>
            <p:nvSpPr>
              <p:cNvPr id="48" name="Rectangle 47"/>
              <p:cNvSpPr/>
              <p:nvPr/>
            </p:nvSpPr>
            <p:spPr>
              <a:xfrm>
                <a:off x="3713600" y="1409154"/>
                <a:ext cx="1585938" cy="509063"/>
              </a:xfrm>
              <a:prstGeom prst="rect">
                <a:avLst/>
              </a:prstGeom>
              <a:sp3d contourW="19050" prstMaterial="metal">
                <a:bevelT w="88900" h="203200"/>
                <a:bevelB w="165100" h="254000"/>
              </a:sp3d>
            </p:spPr>
            <p:style>
              <a:lnRef idx="0">
                <a:schemeClr val="accent5">
                  <a:hueOff val="-2483469"/>
                  <a:satOff val="9953"/>
                  <a:lumOff val="2157"/>
                  <a:alphaOff val="0"/>
                </a:schemeClr>
              </a:lnRef>
              <a:fillRef idx="1">
                <a:schemeClr val="accent5">
                  <a:hueOff val="-2483469"/>
                  <a:satOff val="9953"/>
                  <a:lumOff val="2157"/>
                  <a:alphaOff val="0"/>
                </a:schemeClr>
              </a:fillRef>
              <a:effectRef idx="2">
                <a:schemeClr val="accent5">
                  <a:hueOff val="-2483469"/>
                  <a:satOff val="9953"/>
                  <a:lumOff val="2157"/>
                  <a:alphaOff val="0"/>
                </a:schemeClr>
              </a:effectRef>
              <a:fontRef idx="minor">
                <a:schemeClr val="lt1"/>
              </a:fontRef>
            </p:style>
          </p:sp>
          <p:sp>
            <p:nvSpPr>
              <p:cNvPr id="49" name="Rectangle 48"/>
              <p:cNvSpPr/>
              <p:nvPr/>
            </p:nvSpPr>
            <p:spPr>
              <a:xfrm>
                <a:off x="3713600" y="1409154"/>
                <a:ext cx="1550156" cy="509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IN" kern="1200" dirty="0" smtClean="0">
                    <a:solidFill>
                      <a:schemeClr val="tx1"/>
                    </a:solidFill>
                  </a:rPr>
                  <a:t>Company magazines</a:t>
                </a:r>
                <a:endParaRPr lang="en-IN" kern="1200" dirty="0">
                  <a:solidFill>
                    <a:schemeClr val="tx1"/>
                  </a:solidFill>
                </a:endParaRPr>
              </a:p>
            </p:txBody>
          </p:sp>
        </p:grpSp>
        <p:pic>
          <p:nvPicPr>
            <p:cNvPr id="47" name="Picture 46" descr="rsm_insight_02.jpg"/>
            <p:cNvPicPr>
              <a:picLocks noChangeAspect="1"/>
            </p:cNvPicPr>
            <p:nvPr/>
          </p:nvPicPr>
          <p:blipFill>
            <a:blip r:embed="rId10" cstate="email"/>
            <a:stretch>
              <a:fillRect/>
            </a:stretch>
          </p:blipFill>
          <p:spPr>
            <a:xfrm>
              <a:off x="3851921" y="2852936"/>
              <a:ext cx="1512168" cy="1080120"/>
            </a:xfrm>
            <a:prstGeom prst="rect">
              <a:avLst/>
            </a:prstGeom>
          </p:spPr>
        </p:pic>
      </p:grpSp>
      <p:grpSp>
        <p:nvGrpSpPr>
          <p:cNvPr id="50" name="Group 70"/>
          <p:cNvGrpSpPr/>
          <p:nvPr/>
        </p:nvGrpSpPr>
        <p:grpSpPr>
          <a:xfrm>
            <a:off x="5620947" y="1316525"/>
            <a:ext cx="1602067" cy="2309232"/>
            <a:chOff x="5652120" y="2809693"/>
            <a:chExt cx="1602067" cy="1692933"/>
          </a:xfrm>
        </p:grpSpPr>
        <p:sp>
          <p:nvSpPr>
            <p:cNvPr id="51" name="Round Same Side Corner Rectangle 50"/>
            <p:cNvSpPr/>
            <p:nvPr/>
          </p:nvSpPr>
          <p:spPr>
            <a:xfrm>
              <a:off x="5668249" y="2809693"/>
              <a:ext cx="1585938" cy="1183869"/>
            </a:xfrm>
            <a:prstGeom prst="round2SameRect">
              <a:avLst>
                <a:gd name="adj1" fmla="val 8000"/>
                <a:gd name="adj2" fmla="val 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hueOff val="-3725204"/>
                <a:satOff val="14929"/>
                <a:lumOff val="323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2" name="Group 29"/>
            <p:cNvGrpSpPr/>
            <p:nvPr/>
          </p:nvGrpSpPr>
          <p:grpSpPr>
            <a:xfrm>
              <a:off x="5668249" y="3993563"/>
              <a:ext cx="1585938" cy="509063"/>
              <a:chOff x="5567917" y="1409154"/>
              <a:chExt cx="1585938" cy="509063"/>
            </a:xfrm>
            <a:scene3d>
              <a:camera prst="orthographicFront">
                <a:rot lat="0" lon="0" rev="0"/>
              </a:camera>
              <a:lightRig rig="contrasting" dir="t">
                <a:rot lat="0" lon="0" rev="1200000"/>
              </a:lightRig>
            </a:scene3d>
          </p:grpSpPr>
          <p:sp>
            <p:nvSpPr>
              <p:cNvPr id="54" name="Rectangle 53"/>
              <p:cNvSpPr/>
              <p:nvPr/>
            </p:nvSpPr>
            <p:spPr>
              <a:xfrm>
                <a:off x="5567917" y="1409154"/>
                <a:ext cx="1585938" cy="509063"/>
              </a:xfrm>
              <a:prstGeom prst="rect">
                <a:avLst/>
              </a:prstGeom>
              <a:sp3d contourW="19050" prstMaterial="metal">
                <a:bevelT w="88900" h="203200"/>
                <a:bevelB w="165100" h="254000"/>
              </a:sp3d>
            </p:spPr>
            <p:style>
              <a:lnRef idx="0">
                <a:schemeClr val="accent5">
                  <a:hueOff val="-3725204"/>
                  <a:satOff val="14929"/>
                  <a:lumOff val="3235"/>
                  <a:alphaOff val="0"/>
                </a:schemeClr>
              </a:lnRef>
              <a:fillRef idx="1">
                <a:schemeClr val="accent5">
                  <a:hueOff val="-3725204"/>
                  <a:satOff val="14929"/>
                  <a:lumOff val="3235"/>
                  <a:alphaOff val="0"/>
                </a:schemeClr>
              </a:fillRef>
              <a:effectRef idx="2">
                <a:schemeClr val="accent5">
                  <a:hueOff val="-3725204"/>
                  <a:satOff val="14929"/>
                  <a:lumOff val="3235"/>
                  <a:alphaOff val="0"/>
                </a:schemeClr>
              </a:effectRef>
              <a:fontRef idx="minor">
                <a:schemeClr val="lt1"/>
              </a:fontRef>
            </p:style>
          </p:sp>
          <p:sp>
            <p:nvSpPr>
              <p:cNvPr id="55" name="Rectangle 54"/>
              <p:cNvSpPr/>
              <p:nvPr/>
            </p:nvSpPr>
            <p:spPr>
              <a:xfrm>
                <a:off x="5567917" y="1409154"/>
                <a:ext cx="1496039" cy="509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IN" kern="1200" dirty="0" smtClean="0">
                    <a:solidFill>
                      <a:schemeClr val="tx1"/>
                    </a:solidFill>
                  </a:rPr>
                  <a:t>Formal meetings</a:t>
                </a:r>
                <a:endParaRPr lang="en-IN" kern="1200" dirty="0">
                  <a:solidFill>
                    <a:schemeClr val="tx1"/>
                  </a:solidFill>
                </a:endParaRPr>
              </a:p>
            </p:txBody>
          </p:sp>
        </p:grpSp>
        <p:pic>
          <p:nvPicPr>
            <p:cNvPr id="53" name="Picture 52" descr="meetings.jpg"/>
            <p:cNvPicPr>
              <a:picLocks noChangeAspect="1"/>
            </p:cNvPicPr>
            <p:nvPr/>
          </p:nvPicPr>
          <p:blipFill>
            <a:blip r:embed="rId11" cstate="email"/>
            <a:stretch>
              <a:fillRect/>
            </a:stretch>
          </p:blipFill>
          <p:spPr>
            <a:xfrm>
              <a:off x="5652120" y="2852936"/>
              <a:ext cx="1584176" cy="1080120"/>
            </a:xfrm>
            <a:prstGeom prst="rect">
              <a:avLst/>
            </a:prstGeom>
          </p:spPr>
        </p:pic>
      </p:grpSp>
      <p:grpSp>
        <p:nvGrpSpPr>
          <p:cNvPr id="56" name="Group 83"/>
          <p:cNvGrpSpPr/>
          <p:nvPr/>
        </p:nvGrpSpPr>
        <p:grpSpPr>
          <a:xfrm>
            <a:off x="6485043" y="4125724"/>
            <a:ext cx="1595328" cy="2357327"/>
            <a:chOff x="6516216" y="4869160"/>
            <a:chExt cx="1595328" cy="1728192"/>
          </a:xfrm>
        </p:grpSpPr>
        <p:sp>
          <p:nvSpPr>
            <p:cNvPr id="57" name="Round Same Side Corner Rectangle 56"/>
            <p:cNvSpPr/>
            <p:nvPr/>
          </p:nvSpPr>
          <p:spPr>
            <a:xfrm>
              <a:off x="6525606" y="4904420"/>
              <a:ext cx="1585938" cy="1183869"/>
            </a:xfrm>
            <a:prstGeom prst="round2SameRect">
              <a:avLst>
                <a:gd name="adj1" fmla="val 8000"/>
                <a:gd name="adj2" fmla="val 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8" name="Group 39"/>
            <p:cNvGrpSpPr/>
            <p:nvPr/>
          </p:nvGrpSpPr>
          <p:grpSpPr>
            <a:xfrm>
              <a:off x="6525606" y="6088289"/>
              <a:ext cx="1585938" cy="509063"/>
              <a:chOff x="6495075" y="3503880"/>
              <a:chExt cx="1585938" cy="509063"/>
            </a:xfrm>
            <a:scene3d>
              <a:camera prst="orthographicFront">
                <a:rot lat="0" lon="0" rev="0"/>
              </a:camera>
              <a:lightRig rig="contrasting" dir="t">
                <a:rot lat="0" lon="0" rev="1200000"/>
              </a:lightRig>
            </a:scene3d>
          </p:grpSpPr>
          <p:sp>
            <p:nvSpPr>
              <p:cNvPr id="60" name="Rectangle 59"/>
              <p:cNvSpPr/>
              <p:nvPr/>
            </p:nvSpPr>
            <p:spPr>
              <a:xfrm>
                <a:off x="6495075" y="3503880"/>
                <a:ext cx="1585938" cy="509063"/>
              </a:xfrm>
              <a:prstGeom prst="rect">
                <a:avLst/>
              </a:prstGeom>
              <a:sp3d contourW="19050" prstMaterial="metal">
                <a:bevelT w="88900" h="203200"/>
                <a:bevelB w="165100" h="254000"/>
              </a:sp3d>
            </p:spPr>
            <p:style>
              <a:lnRef idx="0">
                <a:schemeClr val="accent5">
                  <a:hueOff val="-9933876"/>
                  <a:satOff val="39811"/>
                  <a:lumOff val="8628"/>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61" name="Rectangle 60"/>
              <p:cNvSpPr/>
              <p:nvPr/>
            </p:nvSpPr>
            <p:spPr>
              <a:xfrm>
                <a:off x="6495075" y="3503880"/>
                <a:ext cx="1502778" cy="509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n-IN" kern="1200" dirty="0" smtClean="0">
                    <a:solidFill>
                      <a:schemeClr val="tx1"/>
                    </a:solidFill>
                  </a:rPr>
                  <a:t>All-employees mailings</a:t>
                </a:r>
                <a:endParaRPr lang="en-IN" kern="1200" dirty="0">
                  <a:solidFill>
                    <a:schemeClr val="tx1"/>
                  </a:solidFill>
                </a:endParaRPr>
              </a:p>
            </p:txBody>
          </p:sp>
        </p:grpSp>
        <p:pic>
          <p:nvPicPr>
            <p:cNvPr id="59" name="Picture 58" descr="email-marketing-campaign.jpg"/>
            <p:cNvPicPr>
              <a:picLocks noChangeAspect="1"/>
            </p:cNvPicPr>
            <p:nvPr/>
          </p:nvPicPr>
          <p:blipFill>
            <a:blip r:embed="rId12" cstate="email">
              <a:clrChange>
                <a:clrFrom>
                  <a:srgbClr val="FFFFFF"/>
                </a:clrFrom>
                <a:clrTo>
                  <a:srgbClr val="FFFFFF">
                    <a:alpha val="0"/>
                  </a:srgbClr>
                </a:clrTo>
              </a:clrChange>
            </a:blip>
            <a:stretch>
              <a:fillRect/>
            </a:stretch>
          </p:blipFill>
          <p:spPr>
            <a:xfrm>
              <a:off x="6516216" y="4869160"/>
              <a:ext cx="1584176" cy="1224136"/>
            </a:xfrm>
            <a:prstGeom prst="rect">
              <a:avLst/>
            </a:prstGeom>
          </p:spPr>
        </p:pic>
      </p:grpSp>
      <p:pic>
        <p:nvPicPr>
          <p:cNvPr id="62" name="Picture 61"/>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20427524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8000"/>
                            </p:stCondLst>
                            <p:childTnLst>
                              <p:par>
                                <p:cTn id="29" presetID="10"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9500"/>
                            </p:stCondLst>
                            <p:childTnLst>
                              <p:par>
                                <p:cTn id="33" presetID="10" presetClass="entr" presetSubtype="0" fill="hold" nodeType="afterEffect">
                                  <p:stCondLst>
                                    <p:cond delay="100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11000"/>
                            </p:stCondLst>
                            <p:childTnLst>
                              <p:par>
                                <p:cTn id="37" presetID="10" presetClass="entr" presetSubtype="0" fill="hold" nodeType="afterEffect">
                                  <p:stCondLst>
                                    <p:cond delay="10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2" y="908719"/>
            <a:ext cx="9143488" cy="5962451"/>
          </a:xfrm>
          <a:prstGeom prst="rect">
            <a:avLst/>
          </a:prstGeom>
        </p:spPr>
      </p:pic>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4"/>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Berlo’s Model of Communication</a:t>
                </a:r>
                <a:endParaRPr lang="en-IN" sz="3200" dirty="0"/>
              </a:p>
            </p:txBody>
          </p:sp>
        </p:grpSp>
      </p:grpSp>
      <p:pic>
        <p:nvPicPr>
          <p:cNvPr id="8" name="Picture 7"/>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4717844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IN" sz="3200" dirty="0"/>
                  <a:t>Criticism of Berlo’s Model of Communication</a:t>
                </a:r>
              </a:p>
            </p:txBody>
          </p:sp>
        </p:grpSp>
      </p:grpSp>
      <p:sp>
        <p:nvSpPr>
          <p:cNvPr id="8" name="Rounded Rectangle 7"/>
          <p:cNvSpPr/>
          <p:nvPr/>
        </p:nvSpPr>
        <p:spPr>
          <a:xfrm>
            <a:off x="0" y="6561360"/>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2"/>
          <p:cNvPicPr>
            <a:picLocks noChangeAspect="1" noChangeArrowheads="1"/>
          </p:cNvPicPr>
          <p:nvPr/>
        </p:nvPicPr>
        <p:blipFill>
          <a:blip r:embed="rId4" cstate="print">
            <a:clrChange>
              <a:clrFrom>
                <a:srgbClr val="FFFFFF"/>
              </a:clrFrom>
              <a:clrTo>
                <a:srgbClr val="FFFFFF">
                  <a:alpha val="0"/>
                </a:srgbClr>
              </a:clrTo>
            </a:clrChange>
          </a:blip>
          <a:srcRect l="6868" t="3903" r="6117" b="5220"/>
          <a:stretch>
            <a:fillRect/>
          </a:stretch>
        </p:blipFill>
        <p:spPr bwMode="auto">
          <a:xfrm>
            <a:off x="0" y="764704"/>
            <a:ext cx="9108504" cy="5832648"/>
          </a:xfrm>
          <a:prstGeom prst="rect">
            <a:avLst/>
          </a:prstGeom>
          <a:noFill/>
          <a:ln w="9525">
            <a:noFill/>
            <a:miter lim="800000"/>
            <a:headEnd/>
            <a:tailEnd/>
          </a:ln>
        </p:spPr>
      </p:pic>
      <p:sp>
        <p:nvSpPr>
          <p:cNvPr id="11" name="Rounded Rectangle 10"/>
          <p:cNvSpPr/>
          <p:nvPr/>
        </p:nvSpPr>
        <p:spPr>
          <a:xfrm>
            <a:off x="-3" y="6561360"/>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p:cNvSpPr txBox="1"/>
          <p:nvPr/>
        </p:nvSpPr>
        <p:spPr>
          <a:xfrm>
            <a:off x="611560" y="1484784"/>
            <a:ext cx="7848872" cy="707886"/>
          </a:xfrm>
          <a:prstGeom prst="rect">
            <a:avLst/>
          </a:prstGeom>
          <a:noFill/>
        </p:spPr>
        <p:txBody>
          <a:bodyPr wrap="square" rtlCol="0">
            <a:spAutoFit/>
          </a:bodyPr>
          <a:lstStyle/>
          <a:p>
            <a:r>
              <a:rPr lang="en-IN" sz="2000" b="1" dirty="0">
                <a:solidFill>
                  <a:schemeClr val="bg1"/>
                </a:solidFill>
              </a:rPr>
              <a:t>The following are a few criticisms or pitfalls of Berlo’s Model of Communication:</a:t>
            </a:r>
          </a:p>
        </p:txBody>
      </p:sp>
      <p:sp>
        <p:nvSpPr>
          <p:cNvPr id="13" name="Rectangle 12"/>
          <p:cNvSpPr/>
          <p:nvPr/>
        </p:nvSpPr>
        <p:spPr>
          <a:xfrm>
            <a:off x="611560" y="2224997"/>
            <a:ext cx="7776000" cy="972000"/>
          </a:xfrm>
          <a:prstGeom prst="rect">
            <a:avLst/>
          </a:prstGeom>
          <a:solidFill>
            <a:srgbClr val="C7DAF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a:solidFill>
                  <a:schemeClr val="tx1"/>
                </a:solidFill>
              </a:rPr>
              <a:t>The model excludes the use sixth sense as a channel for communication which can actually be a boon to humans such as for thinking, understanding, analyzing etc.</a:t>
            </a:r>
          </a:p>
        </p:txBody>
      </p:sp>
      <p:sp>
        <p:nvSpPr>
          <p:cNvPr id="14" name="Rectangle 13"/>
          <p:cNvSpPr/>
          <p:nvPr/>
        </p:nvSpPr>
        <p:spPr>
          <a:xfrm>
            <a:off x="611560" y="3256078"/>
            <a:ext cx="7776000" cy="1260000"/>
          </a:xfrm>
          <a:prstGeom prst="rect">
            <a:avLst/>
          </a:prstGeom>
          <a:solidFill>
            <a:srgbClr val="DEC8B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a:solidFill>
                  <a:schemeClr val="tx1"/>
                </a:solidFill>
              </a:rPr>
              <a:t>It implies that most issues in human communication can be solved by technical accuracy such as through choosing the right symbols, preventing disturbance and sending efficient messages</a:t>
            </a:r>
          </a:p>
        </p:txBody>
      </p:sp>
      <p:sp>
        <p:nvSpPr>
          <p:cNvPr id="15" name="Rectangle 14"/>
          <p:cNvSpPr/>
          <p:nvPr/>
        </p:nvSpPr>
        <p:spPr>
          <a:xfrm>
            <a:off x="611560" y="4557238"/>
            <a:ext cx="7776000" cy="936000"/>
          </a:xfrm>
          <a:prstGeom prst="rect">
            <a:avLst/>
          </a:prstGeom>
          <a:solidFill>
            <a:srgbClr val="FCA18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a:solidFill>
                  <a:schemeClr val="tx1"/>
                </a:solidFill>
              </a:rPr>
              <a:t>This model ignores the fact that effective communication is a matter of reaction, of understanding and shared concepts, beliefs, attitudes, values</a:t>
            </a:r>
          </a:p>
        </p:txBody>
      </p:sp>
      <p:pic>
        <p:nvPicPr>
          <p:cNvPr id="16" name="Picture 1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15617277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7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12" presetClass="entr" presetSubtype="8" fill="hold" grpId="0" nodeType="afterEffect">
                                  <p:stCondLst>
                                    <p:cond delay="2000"/>
                                  </p:stCondLst>
                                  <p:childTnLst>
                                    <p:set>
                                      <p:cBhvr>
                                        <p:cTn id="19" dur="1" fill="hold">
                                          <p:stCondLst>
                                            <p:cond delay="0"/>
                                          </p:stCondLst>
                                        </p:cTn>
                                        <p:tgtEl>
                                          <p:spTgt spid="13"/>
                                        </p:tgtEl>
                                        <p:attrNameLst>
                                          <p:attrName>style.visibility</p:attrName>
                                        </p:attrNameLst>
                                      </p:cBhvr>
                                      <p:to>
                                        <p:strVal val="visible"/>
                                      </p:to>
                                    </p:set>
                                    <p:animEffect transition="in" filter="slide(fromLeft)">
                                      <p:cBhvr>
                                        <p:cTn id="20" dur="500"/>
                                        <p:tgtEl>
                                          <p:spTgt spid="13"/>
                                        </p:tgtEl>
                                      </p:cBhvr>
                                    </p:animEffect>
                                  </p:childTnLst>
                                </p:cTn>
                              </p:par>
                            </p:childTnLst>
                          </p:cTn>
                        </p:par>
                        <p:par>
                          <p:cTn id="21" fill="hold">
                            <p:stCondLst>
                              <p:cond delay="3500"/>
                            </p:stCondLst>
                            <p:childTnLst>
                              <p:par>
                                <p:cTn id="22" presetID="12" presetClass="entr" presetSubtype="8" fill="hold" grpId="0" nodeType="afterEffect">
                                  <p:stCondLst>
                                    <p:cond delay="4000"/>
                                  </p:stCondLst>
                                  <p:childTnLst>
                                    <p:set>
                                      <p:cBhvr>
                                        <p:cTn id="23" dur="1" fill="hold">
                                          <p:stCondLst>
                                            <p:cond delay="0"/>
                                          </p:stCondLst>
                                        </p:cTn>
                                        <p:tgtEl>
                                          <p:spTgt spid="14"/>
                                        </p:tgtEl>
                                        <p:attrNameLst>
                                          <p:attrName>style.visibility</p:attrName>
                                        </p:attrNameLst>
                                      </p:cBhvr>
                                      <p:to>
                                        <p:strVal val="visible"/>
                                      </p:to>
                                    </p:set>
                                    <p:animEffect transition="in" filter="slide(fromLeft)">
                                      <p:cBhvr>
                                        <p:cTn id="24" dur="500"/>
                                        <p:tgtEl>
                                          <p:spTgt spid="14"/>
                                        </p:tgtEl>
                                      </p:cBhvr>
                                    </p:animEffect>
                                  </p:childTnLst>
                                </p:cTn>
                              </p:par>
                            </p:childTnLst>
                          </p:cTn>
                        </p:par>
                        <p:par>
                          <p:cTn id="25" fill="hold">
                            <p:stCondLst>
                              <p:cond delay="8000"/>
                            </p:stCondLst>
                            <p:childTnLst>
                              <p:par>
                                <p:cTn id="26" presetID="12" presetClass="entr" presetSubtype="8" fill="hold" grpId="0" nodeType="afterEffect">
                                  <p:stCondLst>
                                    <p:cond delay="4500"/>
                                  </p:stCondLst>
                                  <p:childTnLst>
                                    <p:set>
                                      <p:cBhvr>
                                        <p:cTn id="27" dur="1" fill="hold">
                                          <p:stCondLst>
                                            <p:cond delay="0"/>
                                          </p:stCondLst>
                                        </p:cTn>
                                        <p:tgtEl>
                                          <p:spTgt spid="15"/>
                                        </p:tgtEl>
                                        <p:attrNameLst>
                                          <p:attrName>style.visibility</p:attrName>
                                        </p:attrNameLst>
                                      </p:cBhvr>
                                      <p:to>
                                        <p:strVal val="visible"/>
                                      </p:to>
                                    </p:set>
                                    <p:animEffect transition="in" filter="slide(from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18049" y="913240"/>
            <a:ext cx="7811552" cy="4373148"/>
            <a:chOff x="3623786" y="-1345092"/>
            <a:chExt cx="11639599" cy="3767751"/>
          </a:xfrm>
        </p:grpSpPr>
        <p:sp>
          <p:nvSpPr>
            <p:cNvPr id="10" name="Rechteck 21"/>
            <p:cNvSpPr/>
            <p:nvPr/>
          </p:nvSpPr>
          <p:spPr bwMode="auto">
            <a:xfrm>
              <a:off x="4876559" y="-1208702"/>
              <a:ext cx="10386826" cy="363136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err="1" smtClean="0">
                  <a:solidFill>
                    <a:srgbClr val="FFFF00"/>
                  </a:solidFill>
                  <a:latin typeface="FreesiaUPC" pitchFamily="34" charset="-34"/>
                  <a:ea typeface="ＭＳ Ｐゴシック" pitchFamily="34" charset="-128"/>
                  <a:cs typeface="FreesiaUPC" pitchFamily="34" charset="-34"/>
                </a:rPr>
                <a:t>Berlo</a:t>
              </a:r>
              <a:r>
                <a:rPr lang="en-IN" sz="2800" b="1" dirty="0" smtClean="0">
                  <a:solidFill>
                    <a:srgbClr val="FFFF00"/>
                  </a:solidFill>
                  <a:latin typeface="FreesiaUPC" pitchFamily="34" charset="-34"/>
                  <a:ea typeface="ＭＳ Ｐゴシック" pitchFamily="34" charset="-128"/>
                  <a:cs typeface="FreesiaUPC" pitchFamily="34" charset="-34"/>
                </a:rPr>
                <a:t> Model of Communication.</a:t>
              </a:r>
            </a:p>
            <a:p>
              <a:pPr>
                <a:spcAft>
                  <a:spcPts val="1200"/>
                </a:spcAft>
              </a:pPr>
              <a:r>
                <a:rPr lang="en-IN" sz="2800" b="1" dirty="0" smtClean="0">
                  <a:solidFill>
                    <a:srgbClr val="FFFF00"/>
                  </a:solidFill>
                  <a:latin typeface="FreesiaUPC" pitchFamily="34" charset="-34"/>
                  <a:ea typeface="ＭＳ Ｐゴシック" pitchFamily="34" charset="-128"/>
                  <a:cs typeface="FreesiaUPC" pitchFamily="34" charset="-34"/>
                </a:rPr>
                <a:t>The Complete PPT consists of 136 Slides.</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Become a Member </a:t>
              </a:r>
              <a:r>
                <a:rPr lang="en-US" sz="2800" b="1" dirty="0" smtClean="0">
                  <a:solidFill>
                    <a:prstClr val="white"/>
                  </a:solidFill>
                  <a:latin typeface="FreesiaUPC" pitchFamily="34" charset="-34"/>
                  <a:ea typeface="ＭＳ Ｐゴシック" pitchFamily="34" charset="-128"/>
                  <a:cs typeface="FreesiaUPC" pitchFamily="34" charset="-34"/>
                </a:rPr>
                <a:t> and Get Access to Complete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Presentations for more than 150 Subjects.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23786" y="-134509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3457576" y="5429264"/>
            <a:ext cx="1471614" cy="1410297"/>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 xmlns:p14="http://schemas.microsoft.com/office/powerpoint/2010/main" val="71981514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79512" y="1124744"/>
            <a:ext cx="5760640" cy="5472608"/>
            <a:chOff x="179512" y="1124744"/>
            <a:chExt cx="5760640" cy="5472608"/>
          </a:xfrm>
        </p:grpSpPr>
        <p:grpSp>
          <p:nvGrpSpPr>
            <p:cNvPr id="10" name="Gruppe 83"/>
            <p:cNvGrpSpPr>
              <a:grpSpLocks/>
            </p:cNvGrpSpPr>
            <p:nvPr/>
          </p:nvGrpSpPr>
          <p:grpSpPr bwMode="auto">
            <a:xfrm>
              <a:off x="179512" y="1124744"/>
              <a:ext cx="5760640" cy="5472608"/>
              <a:chOff x="819574" y="1558714"/>
              <a:chExt cx="3535680" cy="2881207"/>
            </a:xfrm>
          </p:grpSpPr>
          <p:sp>
            <p:nvSpPr>
              <p:cNvPr id="12"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4"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99285" y="1340767"/>
              <a:ext cx="4284000" cy="4109415"/>
            </a:xfrm>
            <a:prstGeom prst="rect">
              <a:avLst/>
            </a:prstGeom>
          </p:spPr>
        </p:pic>
      </p:grpSp>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4"/>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smtClean="0"/>
                  <a:t>Introduction</a:t>
                </a:r>
              </a:p>
            </p:txBody>
          </p:sp>
        </p:grpSp>
      </p:grpSp>
      <p:sp>
        <p:nvSpPr>
          <p:cNvPr id="15" name="Line 36"/>
          <p:cNvSpPr>
            <a:spLocks noChangeShapeType="1"/>
          </p:cNvSpPr>
          <p:nvPr/>
        </p:nvSpPr>
        <p:spPr bwMode="auto">
          <a:xfrm rot="16200000" flipV="1">
            <a:off x="5448523" y="320228"/>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6" name="Rektangel 35"/>
          <p:cNvSpPr>
            <a:spLocks noChangeArrowheads="1"/>
          </p:cNvSpPr>
          <p:nvPr/>
        </p:nvSpPr>
        <p:spPr bwMode="auto">
          <a:xfrm>
            <a:off x="5076056" y="1340768"/>
            <a:ext cx="3924000" cy="1938992"/>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000" noProof="1">
                <a:solidFill>
                  <a:srgbClr val="080808"/>
                </a:solidFill>
                <a:latin typeface="Calibri" pitchFamily="34" charset="0"/>
                <a:cs typeface="Arial" pitchFamily="34" charset="0"/>
              </a:rPr>
              <a:t>Perseus Branding Services Inc. is a leading provider of branding solutions to companies such as creating websites, brochures, visiting cards, letter heads, logos etc. </a:t>
            </a:r>
            <a:endParaRPr lang="en-IN" sz="2000" noProof="1" smtClean="0">
              <a:solidFill>
                <a:srgbClr val="080808"/>
              </a:solidFill>
              <a:latin typeface="Calibri" pitchFamily="34" charset="0"/>
              <a:cs typeface="Arial" pitchFamily="34" charset="0"/>
            </a:endParaRPr>
          </a:p>
        </p:txBody>
      </p:sp>
      <p:pic>
        <p:nvPicPr>
          <p:cNvPr id="18" name="Picture 17"/>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9245252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Left)">
                                      <p:cBhvr>
                                        <p:cTn id="11" dur="500"/>
                                        <p:tgtEl>
                                          <p:spTgt spid="1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smtClean="0"/>
                  <a:t>Introduction</a:t>
                </a:r>
              </a:p>
            </p:txBody>
          </p:sp>
        </p:grpSp>
      </p:grpSp>
      <p:sp>
        <p:nvSpPr>
          <p:cNvPr id="14" name="Line 36"/>
          <p:cNvSpPr>
            <a:spLocks noChangeShapeType="1"/>
          </p:cNvSpPr>
          <p:nvPr/>
        </p:nvSpPr>
        <p:spPr bwMode="auto">
          <a:xfrm rot="16200000" flipV="1">
            <a:off x="3792340" y="176213"/>
            <a:ext cx="0" cy="1897063"/>
          </a:xfrm>
          <a:prstGeom prst="line">
            <a:avLst/>
          </a:prstGeom>
          <a:noFill/>
          <a:ln w="19050">
            <a:solidFill>
              <a:schemeClr val="bg2">
                <a:lumMod val="25000"/>
              </a:scheme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ea typeface="ＭＳ Ｐゴシック" pitchFamily="-97" charset="-128"/>
            </a:endParaRPr>
          </a:p>
        </p:txBody>
      </p:sp>
      <p:sp>
        <p:nvSpPr>
          <p:cNvPr id="15" name="Rektangel 35"/>
          <p:cNvSpPr>
            <a:spLocks noChangeArrowheads="1"/>
          </p:cNvSpPr>
          <p:nvPr/>
        </p:nvSpPr>
        <p:spPr bwMode="auto">
          <a:xfrm>
            <a:off x="179512" y="1268174"/>
            <a:ext cx="3924000" cy="4216539"/>
          </a:xfrm>
          <a:prstGeom prst="rect">
            <a:avLst/>
          </a:prstGeom>
          <a:noFill/>
          <a:ln w="9525">
            <a:noFill/>
            <a:miter lim="800000"/>
            <a:headEnd/>
            <a:tailEnd/>
          </a:ln>
        </p:spPr>
        <p:txBody>
          <a:bodyPr wrap="square">
            <a:spAutoFit/>
          </a:bodyPr>
          <a:lstStyle/>
          <a:p>
            <a:pPr marL="457200" indent="-457200" defTabSz="801688">
              <a:spcBef>
                <a:spcPct val="20000"/>
              </a:spcBef>
              <a:buFont typeface="Arial" pitchFamily="34" charset="0"/>
              <a:buChar char="•"/>
            </a:pPr>
            <a:r>
              <a:rPr lang="en-IN" sz="2000" noProof="1">
                <a:solidFill>
                  <a:srgbClr val="080808"/>
                </a:solidFill>
                <a:latin typeface="Calibri" pitchFamily="34" charset="0"/>
                <a:cs typeface="Arial" pitchFamily="34" charset="0"/>
              </a:rPr>
              <a:t>Keith Dawson has approached Perseus to get a brochure created for showcasing the services offered by his company to his clients</a:t>
            </a:r>
            <a:r>
              <a:rPr lang="en-IN" sz="2000" noProof="1" smtClean="0">
                <a:solidFill>
                  <a:srgbClr val="080808"/>
                </a:solidFill>
                <a:latin typeface="Calibri" pitchFamily="34" charset="0"/>
                <a:cs typeface="Arial" pitchFamily="34" charset="0"/>
              </a:rPr>
              <a:t>.</a:t>
            </a:r>
          </a:p>
          <a:p>
            <a:pPr marL="457200" indent="-457200" defTabSz="801688">
              <a:spcBef>
                <a:spcPct val="20000"/>
              </a:spcBef>
              <a:buFont typeface="Arial" pitchFamily="34" charset="0"/>
              <a:buChar char="•"/>
            </a:pPr>
            <a:endParaRPr lang="en-IN" sz="2000" noProof="1">
              <a:solidFill>
                <a:srgbClr val="080808"/>
              </a:solidFill>
              <a:latin typeface="Calibri" pitchFamily="34" charset="0"/>
              <a:cs typeface="Arial" pitchFamily="34" charset="0"/>
            </a:endParaRPr>
          </a:p>
          <a:p>
            <a:pPr marL="457200" indent="-457200" defTabSz="801688">
              <a:spcBef>
                <a:spcPct val="20000"/>
              </a:spcBef>
              <a:buFont typeface="Arial" pitchFamily="34" charset="0"/>
              <a:buChar char="•"/>
            </a:pPr>
            <a:r>
              <a:rPr lang="en-IN" sz="2000" noProof="1">
                <a:solidFill>
                  <a:srgbClr val="080808"/>
                </a:solidFill>
                <a:latin typeface="Calibri" pitchFamily="34" charset="0"/>
                <a:cs typeface="Arial" pitchFamily="34" charset="0"/>
              </a:rPr>
              <a:t>Look at the conversation between Keith and Liam Parker, a Manager at Perseus to understand the relevance of the right message for effective communication in a business transaction.</a:t>
            </a:r>
            <a:endParaRPr lang="en-IN" sz="2000" noProof="1" smtClean="0">
              <a:solidFill>
                <a:srgbClr val="080808"/>
              </a:solidFill>
              <a:latin typeface="Calibri" pitchFamily="34" charset="0"/>
              <a:cs typeface="Arial" pitchFamily="34" charset="0"/>
            </a:endParaRPr>
          </a:p>
        </p:txBody>
      </p:sp>
      <p:grpSp>
        <p:nvGrpSpPr>
          <p:cNvPr id="18" name="Group 17"/>
          <p:cNvGrpSpPr/>
          <p:nvPr/>
        </p:nvGrpSpPr>
        <p:grpSpPr>
          <a:xfrm>
            <a:off x="4283968" y="1052736"/>
            <a:ext cx="5760640" cy="5472608"/>
            <a:chOff x="4283968" y="1052736"/>
            <a:chExt cx="5760640" cy="5472608"/>
          </a:xfrm>
        </p:grpSpPr>
        <p:grpSp>
          <p:nvGrpSpPr>
            <p:cNvPr id="9" name="Gruppe 83"/>
            <p:cNvGrpSpPr>
              <a:grpSpLocks/>
            </p:cNvGrpSpPr>
            <p:nvPr/>
          </p:nvGrpSpPr>
          <p:grpSpPr bwMode="auto">
            <a:xfrm>
              <a:off x="4283968" y="1052736"/>
              <a:ext cx="5760640" cy="5472608"/>
              <a:chOff x="819574" y="1558714"/>
              <a:chExt cx="3535680" cy="2881207"/>
            </a:xfrm>
          </p:grpSpPr>
          <p:sp>
            <p:nvSpPr>
              <p:cNvPr id="11"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7" name="Picture 16"/>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4503741" y="1309028"/>
              <a:ext cx="4284000" cy="4022293"/>
            </a:xfrm>
            <a:prstGeom prst="rect">
              <a:avLst/>
            </a:prstGeom>
          </p:spPr>
        </p:pic>
      </p:grpSp>
      <p:pic>
        <p:nvPicPr>
          <p:cNvPr id="16" name="Picture 1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3138594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Right)">
                                      <p:cBhvr>
                                        <p:cTn id="11" dur="500"/>
                                        <p:tgtEl>
                                          <p:spTgt spid="14"/>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anim calcmode="lin" valueType="num">
                                      <p:cBhvr>
                                        <p:cTn id="16" dur="500" fill="hold"/>
                                        <p:tgtEl>
                                          <p:spTgt spid="15"/>
                                        </p:tgtEl>
                                        <p:attrNameLst>
                                          <p:attrName>ppt_x</p:attrName>
                                        </p:attrNameLst>
                                      </p:cBhvr>
                                      <p:tavLst>
                                        <p:tav tm="0">
                                          <p:val>
                                            <p:strVal val="#ppt_x"/>
                                          </p:val>
                                        </p:tav>
                                        <p:tav tm="100000">
                                          <p:val>
                                            <p:strVal val="#ppt_x"/>
                                          </p:val>
                                        </p:tav>
                                      </p:tavLst>
                                    </p:anim>
                                    <p:anim calcmode="lin" valueType="num">
                                      <p:cBhvr>
                                        <p:cTn id="1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grpSp>
        <p:nvGrpSpPr>
          <p:cNvPr id="11" name="Group 10"/>
          <p:cNvGrpSpPr/>
          <p:nvPr/>
        </p:nvGrpSpPr>
        <p:grpSpPr>
          <a:xfrm>
            <a:off x="-47625" y="1593375"/>
            <a:ext cx="3237634" cy="5264626"/>
            <a:chOff x="-47625" y="1593375"/>
            <a:chExt cx="3237634" cy="5264626"/>
          </a:xfrm>
        </p:grpSpPr>
        <p:pic>
          <p:nvPicPr>
            <p:cNvPr id="8" name="Picture 7"/>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47625" y="1593375"/>
              <a:ext cx="3237634" cy="5264626"/>
            </a:xfrm>
            <a:prstGeom prst="rect">
              <a:avLst/>
            </a:prstGeom>
          </p:spPr>
        </p:pic>
        <p:sp>
          <p:nvSpPr>
            <p:cNvPr id="9" name="Rectangle 8"/>
            <p:cNvSpPr/>
            <p:nvPr/>
          </p:nvSpPr>
          <p:spPr>
            <a:xfrm>
              <a:off x="1768618"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Keith</a:t>
              </a:r>
            </a:p>
          </p:txBody>
        </p:sp>
      </p:grpSp>
      <p:grpSp>
        <p:nvGrpSpPr>
          <p:cNvPr id="12" name="Group 11"/>
          <p:cNvGrpSpPr/>
          <p:nvPr/>
        </p:nvGrpSpPr>
        <p:grpSpPr>
          <a:xfrm>
            <a:off x="5938289" y="1593374"/>
            <a:ext cx="3215420" cy="5264626"/>
            <a:chOff x="5938289" y="1593374"/>
            <a:chExt cx="3215420" cy="5264626"/>
          </a:xfrm>
        </p:grpSpPr>
        <p:pic>
          <p:nvPicPr>
            <p:cNvPr id="2" name="Picture 1"/>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938289" y="1593374"/>
              <a:ext cx="3215420" cy="5264626"/>
            </a:xfrm>
            <a:prstGeom prst="rect">
              <a:avLst/>
            </a:prstGeom>
          </p:spPr>
        </p:pic>
        <p:sp>
          <p:nvSpPr>
            <p:cNvPr id="10" name="Rectangle 9"/>
            <p:cNvSpPr/>
            <p:nvPr/>
          </p:nvSpPr>
          <p:spPr>
            <a:xfrm>
              <a:off x="7771100"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Liam</a:t>
              </a:r>
            </a:p>
          </p:txBody>
        </p:sp>
      </p:grpSp>
      <p:sp>
        <p:nvSpPr>
          <p:cNvPr id="13" name="Rectangular Callout 12"/>
          <p:cNvSpPr/>
          <p:nvPr/>
        </p:nvSpPr>
        <p:spPr>
          <a:xfrm>
            <a:off x="3114528" y="972017"/>
            <a:ext cx="2745944" cy="1708838"/>
          </a:xfrm>
          <a:prstGeom prst="wedgeRectCallout">
            <a:avLst>
              <a:gd name="adj1" fmla="val -100299"/>
              <a:gd name="adj2" fmla="val 75269"/>
            </a:avLst>
          </a:prstGeom>
          <a:solidFill>
            <a:schemeClr val="accent2">
              <a:lumMod val="40000"/>
              <a:lumOff val="6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Hello, My name is Keith Dawson.  I would like to get a brochure printed for showcasing the services offered by my company.</a:t>
            </a:r>
            <a:endParaRPr lang="en-IN" dirty="0" smtClean="0">
              <a:solidFill>
                <a:schemeClr val="tx1"/>
              </a:solidFill>
            </a:endParaRPr>
          </a:p>
        </p:txBody>
      </p:sp>
      <p:sp>
        <p:nvSpPr>
          <p:cNvPr id="14" name="Rectangular Callout 13"/>
          <p:cNvSpPr/>
          <p:nvPr/>
        </p:nvSpPr>
        <p:spPr>
          <a:xfrm>
            <a:off x="3192345" y="3774099"/>
            <a:ext cx="2745944" cy="2335756"/>
          </a:xfrm>
          <a:prstGeom prst="wedgeRectCallout">
            <a:avLst>
              <a:gd name="adj1" fmla="val 101015"/>
              <a:gd name="adj2" fmla="val -72738"/>
            </a:avLst>
          </a:prstGeom>
          <a:solidFill>
            <a:schemeClr val="accent5">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Thank you, Mr. Dawson for considering our organization for your requirement. My name is Liam Parker. I am the manager. Do you have any idea about the design of the brochure in your mind?</a:t>
            </a:r>
            <a:endParaRPr lang="en-IN" dirty="0" smtClean="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28306840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2" fill="hold" grpId="0" nodeType="afterEffect">
                                  <p:stCondLst>
                                    <p:cond delay="4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grpSp>
        <p:nvGrpSpPr>
          <p:cNvPr id="11" name="Group 10"/>
          <p:cNvGrpSpPr/>
          <p:nvPr/>
        </p:nvGrpSpPr>
        <p:grpSpPr>
          <a:xfrm>
            <a:off x="-47625" y="1593375"/>
            <a:ext cx="3237634" cy="5264626"/>
            <a:chOff x="-47625" y="1593375"/>
            <a:chExt cx="3237634" cy="5264626"/>
          </a:xfrm>
        </p:grpSpPr>
        <p:pic>
          <p:nvPicPr>
            <p:cNvPr id="8" name="Picture 7"/>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47625" y="1593375"/>
              <a:ext cx="3237634" cy="5264626"/>
            </a:xfrm>
            <a:prstGeom prst="rect">
              <a:avLst/>
            </a:prstGeom>
          </p:spPr>
        </p:pic>
        <p:sp>
          <p:nvSpPr>
            <p:cNvPr id="9" name="Rectangle 8"/>
            <p:cNvSpPr/>
            <p:nvPr/>
          </p:nvSpPr>
          <p:spPr>
            <a:xfrm>
              <a:off x="1768618"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Keith</a:t>
              </a:r>
            </a:p>
          </p:txBody>
        </p:sp>
      </p:grpSp>
      <p:sp>
        <p:nvSpPr>
          <p:cNvPr id="13" name="Rectangular Callout 12"/>
          <p:cNvSpPr/>
          <p:nvPr/>
        </p:nvSpPr>
        <p:spPr>
          <a:xfrm>
            <a:off x="3335766" y="5438347"/>
            <a:ext cx="5600416" cy="1320473"/>
          </a:xfrm>
          <a:prstGeom prst="wedgeRectCallout">
            <a:avLst>
              <a:gd name="adj1" fmla="val -78907"/>
              <a:gd name="adj2" fmla="val -216497"/>
            </a:avLst>
          </a:prstGeom>
          <a:solidFill>
            <a:schemeClr val="accent2">
              <a:lumMod val="40000"/>
              <a:lumOff val="6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Yes. I would like that a two-fold brochure should be created. It should have my company logo in the right hand corner. The upper part of the brochure should have a red band across it. The font type should be stylish.</a:t>
            </a:r>
            <a:endParaRPr lang="en-IN" dirty="0" smtClean="0">
              <a:solidFill>
                <a:schemeClr val="tx1"/>
              </a:solidFill>
            </a:endParaRPr>
          </a:p>
        </p:txBody>
      </p:sp>
      <p:grpSp>
        <p:nvGrpSpPr>
          <p:cNvPr id="21" name="Group 20"/>
          <p:cNvGrpSpPr/>
          <p:nvPr/>
        </p:nvGrpSpPr>
        <p:grpSpPr>
          <a:xfrm>
            <a:off x="6100301" y="908720"/>
            <a:ext cx="3043699" cy="4457700"/>
            <a:chOff x="6100301" y="908720"/>
            <a:chExt cx="3043699" cy="4457700"/>
          </a:xfrm>
        </p:grpSpPr>
        <p:pic>
          <p:nvPicPr>
            <p:cNvPr id="15" name="Picture 14"/>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6100301" y="908720"/>
              <a:ext cx="3043699" cy="4457700"/>
            </a:xfrm>
            <a:prstGeom prst="rect">
              <a:avLst/>
            </a:prstGeom>
          </p:spPr>
        </p:pic>
        <p:sp>
          <p:nvSpPr>
            <p:cNvPr id="16" name="Rectangle 15"/>
            <p:cNvSpPr/>
            <p:nvPr/>
          </p:nvSpPr>
          <p:spPr>
            <a:xfrm>
              <a:off x="6338454" y="1551811"/>
              <a:ext cx="2628000" cy="5263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 name="Group 18"/>
            <p:cNvGrpSpPr/>
            <p:nvPr/>
          </p:nvGrpSpPr>
          <p:grpSpPr>
            <a:xfrm>
              <a:off x="7949045" y="2150109"/>
              <a:ext cx="987137" cy="884036"/>
              <a:chOff x="7949045" y="2150109"/>
              <a:chExt cx="987137" cy="884036"/>
            </a:xfrm>
          </p:grpSpPr>
          <p:sp>
            <p:nvSpPr>
              <p:cNvPr id="17" name="5-Point Star 16"/>
              <p:cNvSpPr/>
              <p:nvPr/>
            </p:nvSpPr>
            <p:spPr>
              <a:xfrm>
                <a:off x="7949045" y="2150109"/>
                <a:ext cx="987137" cy="88403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00" dirty="0">
                  <a:solidFill>
                    <a:schemeClr val="tx1"/>
                  </a:solidFill>
                </a:endParaRPr>
              </a:p>
            </p:txBody>
          </p:sp>
          <p:sp>
            <p:nvSpPr>
              <p:cNvPr id="18" name="TextBox 17"/>
              <p:cNvSpPr txBox="1"/>
              <p:nvPr/>
            </p:nvSpPr>
            <p:spPr>
              <a:xfrm>
                <a:off x="8186455" y="2448629"/>
                <a:ext cx="541228" cy="307777"/>
              </a:xfrm>
              <a:prstGeom prst="rect">
                <a:avLst/>
              </a:prstGeom>
              <a:noFill/>
            </p:spPr>
            <p:txBody>
              <a:bodyPr wrap="square" rtlCol="0">
                <a:spAutoFit/>
              </a:bodyPr>
              <a:lstStyle/>
              <a:p>
                <a:r>
                  <a:rPr lang="en-IN" sz="1400" dirty="0" smtClean="0"/>
                  <a:t>Logo</a:t>
                </a:r>
                <a:endParaRPr lang="en-IN" sz="1400" dirty="0"/>
              </a:p>
            </p:txBody>
          </p:sp>
        </p:grpSp>
        <p:sp>
          <p:nvSpPr>
            <p:cNvPr id="20" name="TextBox 19"/>
            <p:cNvSpPr txBox="1"/>
            <p:nvPr/>
          </p:nvSpPr>
          <p:spPr>
            <a:xfrm>
              <a:off x="6639791" y="3366655"/>
              <a:ext cx="2087892" cy="523220"/>
            </a:xfrm>
            <a:prstGeom prst="rect">
              <a:avLst/>
            </a:prstGeom>
            <a:noFill/>
          </p:spPr>
          <p:txBody>
            <a:bodyPr wrap="square" rtlCol="0">
              <a:spAutoFit/>
            </a:bodyPr>
            <a:lstStyle/>
            <a:p>
              <a:r>
                <a:rPr lang="en-IN" sz="2800" dirty="0" smtClean="0">
                  <a:solidFill>
                    <a:schemeClr val="tx2"/>
                  </a:solidFill>
                  <a:latin typeface="Mistral" panose="03090702030407020403" pitchFamily="66" charset="0"/>
                </a:rPr>
                <a:t>Company Name</a:t>
              </a:r>
              <a:endParaRPr lang="en-IN" sz="2800" dirty="0">
                <a:solidFill>
                  <a:schemeClr val="tx2"/>
                </a:solidFill>
                <a:latin typeface="Mistral" panose="03090702030407020403" pitchFamily="66" charset="0"/>
              </a:endParaRPr>
            </a:p>
          </p:txBody>
        </p:sp>
      </p:grpSp>
      <p:pic>
        <p:nvPicPr>
          <p:cNvPr id="22" name="Picture 21"/>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3023439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4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grpSp>
        <p:nvGrpSpPr>
          <p:cNvPr id="22" name="Group 21"/>
          <p:cNvGrpSpPr/>
          <p:nvPr/>
        </p:nvGrpSpPr>
        <p:grpSpPr>
          <a:xfrm>
            <a:off x="1270" y="1593374"/>
            <a:ext cx="3215420" cy="5264626"/>
            <a:chOff x="5938289" y="1593374"/>
            <a:chExt cx="3215420" cy="5264626"/>
          </a:xfrm>
        </p:grpSpPr>
        <p:pic>
          <p:nvPicPr>
            <p:cNvPr id="23" name="Picture 22"/>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938289" y="1593374"/>
              <a:ext cx="3215420" cy="5264626"/>
            </a:xfrm>
            <a:prstGeom prst="rect">
              <a:avLst/>
            </a:prstGeom>
          </p:spPr>
        </p:pic>
        <p:sp>
          <p:nvSpPr>
            <p:cNvPr id="24" name="Rectangle 23"/>
            <p:cNvSpPr/>
            <p:nvPr/>
          </p:nvSpPr>
          <p:spPr>
            <a:xfrm>
              <a:off x="7771100"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Liam</a:t>
              </a:r>
            </a:p>
          </p:txBody>
        </p:sp>
      </p:grpSp>
      <p:sp>
        <p:nvSpPr>
          <p:cNvPr id="13" name="Rectangular Callout 12"/>
          <p:cNvSpPr/>
          <p:nvPr/>
        </p:nvSpPr>
        <p:spPr>
          <a:xfrm>
            <a:off x="3335766" y="4655159"/>
            <a:ext cx="5600416" cy="2103662"/>
          </a:xfrm>
          <a:prstGeom prst="wedgeRectCallout">
            <a:avLst>
              <a:gd name="adj1" fmla="val -77979"/>
              <a:gd name="adj2" fmla="val -118202"/>
            </a:avLst>
          </a:prstGeom>
          <a:solidFill>
            <a:schemeClr val="accent5">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Sure, Sir. We will surely design a brochure the way you want it. I will get my designer to get a sample proof ready for you. It will be ready in a week’s time. You can have a look at it and then we can go ahead with the printing. Please give me the details of the services that would go as content on the brochure. We would enhance the content and get the copywriting done as well. </a:t>
            </a:r>
            <a:endParaRPr lang="en-IN" dirty="0" smtClean="0">
              <a:solidFill>
                <a:schemeClr val="tx1"/>
              </a:solidFill>
            </a:endParaRPr>
          </a:p>
        </p:txBody>
      </p:sp>
      <p:grpSp>
        <p:nvGrpSpPr>
          <p:cNvPr id="25" name="Group 24"/>
          <p:cNvGrpSpPr/>
          <p:nvPr/>
        </p:nvGrpSpPr>
        <p:grpSpPr>
          <a:xfrm>
            <a:off x="4686300" y="900089"/>
            <a:ext cx="4457700" cy="3043699"/>
            <a:chOff x="4686300" y="900089"/>
            <a:chExt cx="4457700" cy="3043699"/>
          </a:xfrm>
        </p:grpSpPr>
        <p:pic>
          <p:nvPicPr>
            <p:cNvPr id="26" name="Picture 25"/>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rot="5400000">
              <a:off x="5393300" y="193089"/>
              <a:ext cx="3043699" cy="4457700"/>
            </a:xfrm>
            <a:prstGeom prst="rect">
              <a:avLst/>
            </a:prstGeom>
          </p:spPr>
        </p:pic>
        <p:sp>
          <p:nvSpPr>
            <p:cNvPr id="27" name="Rectangle 26"/>
            <p:cNvSpPr/>
            <p:nvPr/>
          </p:nvSpPr>
          <p:spPr>
            <a:xfrm>
              <a:off x="4913745" y="1155327"/>
              <a:ext cx="3575628" cy="115145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8" name="Group 27"/>
            <p:cNvGrpSpPr/>
            <p:nvPr/>
          </p:nvGrpSpPr>
          <p:grpSpPr>
            <a:xfrm>
              <a:off x="7502236" y="2794477"/>
              <a:ext cx="987137" cy="884036"/>
              <a:chOff x="7994236" y="3199591"/>
              <a:chExt cx="987137" cy="884036"/>
            </a:xfrm>
          </p:grpSpPr>
          <p:sp>
            <p:nvSpPr>
              <p:cNvPr id="30" name="5-Point Star 29"/>
              <p:cNvSpPr/>
              <p:nvPr/>
            </p:nvSpPr>
            <p:spPr>
              <a:xfrm>
                <a:off x="7994236" y="3199591"/>
                <a:ext cx="987137" cy="88403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600" dirty="0">
                  <a:solidFill>
                    <a:schemeClr val="tx1"/>
                  </a:solidFill>
                </a:endParaRPr>
              </a:p>
            </p:txBody>
          </p:sp>
          <p:sp>
            <p:nvSpPr>
              <p:cNvPr id="31" name="TextBox 30"/>
              <p:cNvSpPr txBox="1"/>
              <p:nvPr/>
            </p:nvSpPr>
            <p:spPr>
              <a:xfrm>
                <a:off x="8231646" y="3498111"/>
                <a:ext cx="541228" cy="307777"/>
              </a:xfrm>
              <a:prstGeom prst="rect">
                <a:avLst/>
              </a:prstGeom>
              <a:noFill/>
            </p:spPr>
            <p:txBody>
              <a:bodyPr wrap="square" rtlCol="0">
                <a:spAutoFit/>
              </a:bodyPr>
              <a:lstStyle/>
              <a:p>
                <a:r>
                  <a:rPr lang="en-IN" sz="1400" dirty="0" smtClean="0"/>
                  <a:t>Logo</a:t>
                </a:r>
                <a:endParaRPr lang="en-IN" sz="1400" dirty="0"/>
              </a:p>
            </p:txBody>
          </p:sp>
        </p:grpSp>
        <p:sp>
          <p:nvSpPr>
            <p:cNvPr id="29" name="TextBox 28"/>
            <p:cNvSpPr txBox="1"/>
            <p:nvPr/>
          </p:nvSpPr>
          <p:spPr>
            <a:xfrm>
              <a:off x="4913745" y="2333664"/>
              <a:ext cx="2087892" cy="954107"/>
            </a:xfrm>
            <a:prstGeom prst="rect">
              <a:avLst/>
            </a:prstGeom>
            <a:noFill/>
          </p:spPr>
          <p:txBody>
            <a:bodyPr wrap="square" rtlCol="0">
              <a:spAutoFit/>
            </a:bodyPr>
            <a:lstStyle/>
            <a:p>
              <a:r>
                <a:rPr lang="en-IN" sz="2800" dirty="0" smtClean="0">
                  <a:solidFill>
                    <a:schemeClr val="tx2"/>
                  </a:solidFill>
                  <a:latin typeface="Aharoni" panose="02010803020104030203" pitchFamily="2" charset="-79"/>
                  <a:cs typeface="Aharoni" panose="02010803020104030203" pitchFamily="2" charset="-79"/>
                </a:rPr>
                <a:t>Company Name</a:t>
              </a:r>
              <a:endParaRPr lang="en-IN" sz="2800" dirty="0">
                <a:solidFill>
                  <a:schemeClr val="tx2"/>
                </a:solidFill>
                <a:latin typeface="Aharoni" panose="02010803020104030203" pitchFamily="2" charset="-79"/>
                <a:cs typeface="Aharoni" panose="02010803020104030203" pitchFamily="2" charset="-79"/>
              </a:endParaRPr>
            </a:p>
          </p:txBody>
        </p:sp>
      </p:grpSp>
      <p:pic>
        <p:nvPicPr>
          <p:cNvPr id="18" name="Picture 1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23959694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40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grpSp>
        <p:nvGrpSpPr>
          <p:cNvPr id="11" name="Group 10"/>
          <p:cNvGrpSpPr/>
          <p:nvPr/>
        </p:nvGrpSpPr>
        <p:grpSpPr>
          <a:xfrm>
            <a:off x="-47625" y="1593375"/>
            <a:ext cx="3237634" cy="5264626"/>
            <a:chOff x="-47625" y="1593375"/>
            <a:chExt cx="3237634" cy="5264626"/>
          </a:xfrm>
        </p:grpSpPr>
        <p:pic>
          <p:nvPicPr>
            <p:cNvPr id="8" name="Picture 7"/>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47625" y="1593375"/>
              <a:ext cx="3237634" cy="5264626"/>
            </a:xfrm>
            <a:prstGeom prst="rect">
              <a:avLst/>
            </a:prstGeom>
          </p:spPr>
        </p:pic>
        <p:sp>
          <p:nvSpPr>
            <p:cNvPr id="9" name="Rectangle 8"/>
            <p:cNvSpPr/>
            <p:nvPr/>
          </p:nvSpPr>
          <p:spPr>
            <a:xfrm>
              <a:off x="1768618"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Keith</a:t>
              </a:r>
            </a:p>
          </p:txBody>
        </p:sp>
      </p:grpSp>
      <p:grpSp>
        <p:nvGrpSpPr>
          <p:cNvPr id="12" name="Group 11"/>
          <p:cNvGrpSpPr/>
          <p:nvPr/>
        </p:nvGrpSpPr>
        <p:grpSpPr>
          <a:xfrm>
            <a:off x="5938289" y="1593374"/>
            <a:ext cx="3215420" cy="5264626"/>
            <a:chOff x="5938289" y="1593374"/>
            <a:chExt cx="3215420" cy="5264626"/>
          </a:xfrm>
        </p:grpSpPr>
        <p:pic>
          <p:nvPicPr>
            <p:cNvPr id="2" name="Picture 1"/>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938289" y="1593374"/>
              <a:ext cx="3215420" cy="5264626"/>
            </a:xfrm>
            <a:prstGeom prst="rect">
              <a:avLst/>
            </a:prstGeom>
          </p:spPr>
        </p:pic>
        <p:sp>
          <p:nvSpPr>
            <p:cNvPr id="10" name="Rectangle 9"/>
            <p:cNvSpPr/>
            <p:nvPr/>
          </p:nvSpPr>
          <p:spPr>
            <a:xfrm>
              <a:off x="7771100"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Liam</a:t>
              </a:r>
            </a:p>
          </p:txBody>
        </p:sp>
      </p:grpSp>
      <p:sp>
        <p:nvSpPr>
          <p:cNvPr id="13" name="Rectangular Callout 12"/>
          <p:cNvSpPr/>
          <p:nvPr/>
        </p:nvSpPr>
        <p:spPr>
          <a:xfrm>
            <a:off x="3114528" y="972017"/>
            <a:ext cx="3130408" cy="1708838"/>
          </a:xfrm>
          <a:prstGeom prst="wedgeRectCallout">
            <a:avLst>
              <a:gd name="adj1" fmla="val -95652"/>
              <a:gd name="adj2" fmla="val 78917"/>
            </a:avLst>
          </a:prstGeom>
          <a:solidFill>
            <a:schemeClr val="accent2">
              <a:lumMod val="40000"/>
              <a:lumOff val="6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Great! Here are the details of the services offered by my company. Please feel free to call me in case you need any other information. This is my business card.</a:t>
            </a:r>
            <a:endParaRPr lang="en-IN" dirty="0" smtClean="0">
              <a:solidFill>
                <a:schemeClr val="tx1"/>
              </a:solidFill>
            </a:endParaRPr>
          </a:p>
        </p:txBody>
      </p:sp>
      <p:sp>
        <p:nvSpPr>
          <p:cNvPr id="14" name="Rectangular Callout 13"/>
          <p:cNvSpPr/>
          <p:nvPr/>
        </p:nvSpPr>
        <p:spPr>
          <a:xfrm>
            <a:off x="3192345" y="3774099"/>
            <a:ext cx="2745944" cy="1192756"/>
          </a:xfrm>
          <a:prstGeom prst="wedgeRectCallout">
            <a:avLst>
              <a:gd name="adj1" fmla="val 101015"/>
              <a:gd name="adj2" fmla="val -91904"/>
            </a:avLst>
          </a:prstGeom>
          <a:solidFill>
            <a:schemeClr val="accent5">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Thank you, Sir!</a:t>
            </a:r>
            <a:endParaRPr lang="en-IN" dirty="0" smtClean="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13674131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50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625" y="10628"/>
            <a:ext cx="9191625" cy="898092"/>
            <a:chOff x="-47625" y="10628"/>
            <a:chExt cx="9191625" cy="898092"/>
          </a:xfrm>
        </p:grpSpPr>
        <p:pic>
          <p:nvPicPr>
            <p:cNvPr id="6" name="Picture 5"/>
            <p:cNvPicPr>
              <a:picLocks noChangeAspect="1"/>
            </p:cNvPicPr>
            <p:nvPr/>
          </p:nvPicPr>
          <p:blipFill rotWithShape="1">
            <a:blip r:embed="rId3"/>
            <a:srcRect/>
            <a:stretch/>
          </p:blipFill>
          <p:spPr>
            <a:xfrm>
              <a:off x="-47625" y="10628"/>
              <a:ext cx="9191625" cy="898092"/>
            </a:xfrm>
            <a:prstGeom prst="rect">
              <a:avLst/>
            </a:prstGeom>
          </p:spPr>
        </p:pic>
        <p:grpSp>
          <p:nvGrpSpPr>
            <p:cNvPr id="5" name="Group 4"/>
            <p:cNvGrpSpPr/>
            <p:nvPr/>
          </p:nvGrpSpPr>
          <p:grpSpPr>
            <a:xfrm>
              <a:off x="512" y="188720"/>
              <a:ext cx="9143488" cy="720000"/>
              <a:chOff x="512" y="188720"/>
              <a:chExt cx="9143488" cy="720000"/>
            </a:xfrm>
          </p:grpSpPr>
          <p:sp>
            <p:nvSpPr>
              <p:cNvPr id="3" name="Rectangle 2"/>
              <p:cNvSpPr/>
              <p:nvPr/>
            </p:nvSpPr>
            <p:spPr>
              <a:xfrm>
                <a:off x="512" y="188720"/>
                <a:ext cx="9143488" cy="720000"/>
              </a:xfrm>
              <a:prstGeom prst="rect">
                <a:avLst/>
              </a:prstGeom>
              <a:solidFill>
                <a:schemeClr val="tx1">
                  <a:lumMod val="75000"/>
                  <a:lumOff val="2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 name="TextBox 3"/>
              <p:cNvSpPr txBox="1"/>
              <p:nvPr/>
            </p:nvSpPr>
            <p:spPr>
              <a:xfrm>
                <a:off x="683568" y="252017"/>
                <a:ext cx="8064896" cy="584775"/>
              </a:xfrm>
              <a:prstGeom prst="rect">
                <a:avLst/>
              </a:prstGeom>
              <a:solidFill>
                <a:srgbClr val="FFFFFF">
                  <a:alpha val="69804"/>
                </a:srgbClr>
              </a:solidFill>
            </p:spPr>
            <p:txBody>
              <a:bodyPr wrap="square" rtlCol="0">
                <a:spAutoFit/>
              </a:bodyPr>
              <a:lstStyle/>
              <a:p>
                <a:r>
                  <a:rPr lang="en-US" sz="3200" dirty="0"/>
                  <a:t>Introduction</a:t>
                </a:r>
              </a:p>
            </p:txBody>
          </p:sp>
        </p:grpSp>
      </p:grpSp>
      <p:grpSp>
        <p:nvGrpSpPr>
          <p:cNvPr id="22" name="Group 21"/>
          <p:cNvGrpSpPr/>
          <p:nvPr/>
        </p:nvGrpSpPr>
        <p:grpSpPr>
          <a:xfrm>
            <a:off x="1270" y="1593374"/>
            <a:ext cx="3215420" cy="5264626"/>
            <a:chOff x="5938289" y="1593374"/>
            <a:chExt cx="3215420" cy="5264626"/>
          </a:xfrm>
        </p:grpSpPr>
        <p:pic>
          <p:nvPicPr>
            <p:cNvPr id="23" name="Picture 22"/>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938289" y="1593374"/>
              <a:ext cx="3215420" cy="5264626"/>
            </a:xfrm>
            <a:prstGeom prst="rect">
              <a:avLst/>
            </a:prstGeom>
          </p:spPr>
        </p:pic>
        <p:sp>
          <p:nvSpPr>
            <p:cNvPr id="24" name="Rectangle 23"/>
            <p:cNvSpPr/>
            <p:nvPr/>
          </p:nvSpPr>
          <p:spPr>
            <a:xfrm>
              <a:off x="7771100" y="4759037"/>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bg1"/>
                  </a:solidFill>
                </a:rPr>
                <a:t>Liam</a:t>
              </a:r>
            </a:p>
          </p:txBody>
        </p:sp>
      </p:grpSp>
      <p:sp>
        <p:nvSpPr>
          <p:cNvPr id="13" name="Rectangular Callout 12"/>
          <p:cNvSpPr/>
          <p:nvPr/>
        </p:nvSpPr>
        <p:spPr>
          <a:xfrm>
            <a:off x="2681138" y="1448708"/>
            <a:ext cx="4166470" cy="2073809"/>
          </a:xfrm>
          <a:prstGeom prst="wedgeRectCallout">
            <a:avLst>
              <a:gd name="adj1" fmla="val -72269"/>
              <a:gd name="adj2" fmla="val 33060"/>
            </a:avLst>
          </a:prstGeom>
          <a:solidFill>
            <a:schemeClr val="accent5">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Matt, we have a requirement of a business brochure to be printed for a customer. He wants the brochure to be two-fold and have stylish font. The company logo should appear in the corner. The brochure should have a red band running across the upper half of the brochure.</a:t>
            </a:r>
            <a:endParaRPr lang="en-IN" dirty="0" smtClean="0">
              <a:solidFill>
                <a:schemeClr val="tx1"/>
              </a:solidFill>
            </a:endParaRPr>
          </a:p>
        </p:txBody>
      </p:sp>
      <p:sp>
        <p:nvSpPr>
          <p:cNvPr id="21" name="TextBox 20"/>
          <p:cNvSpPr txBox="1"/>
          <p:nvPr/>
        </p:nvSpPr>
        <p:spPr>
          <a:xfrm>
            <a:off x="683568" y="920914"/>
            <a:ext cx="3898823" cy="400110"/>
          </a:xfrm>
          <a:prstGeom prst="rect">
            <a:avLst/>
          </a:prstGeom>
          <a:noFill/>
        </p:spPr>
        <p:txBody>
          <a:bodyPr wrap="square" rtlCol="0">
            <a:spAutoFit/>
          </a:bodyPr>
          <a:lstStyle/>
          <a:p>
            <a:r>
              <a:rPr lang="en-IN" sz="2000" dirty="0"/>
              <a:t>Liam then speaks to his designer.</a:t>
            </a:r>
          </a:p>
        </p:txBody>
      </p:sp>
      <p:grpSp>
        <p:nvGrpSpPr>
          <p:cNvPr id="9" name="Group 8"/>
          <p:cNvGrpSpPr/>
          <p:nvPr/>
        </p:nvGrpSpPr>
        <p:grpSpPr>
          <a:xfrm>
            <a:off x="5809030" y="1650194"/>
            <a:ext cx="3334970" cy="5207806"/>
            <a:chOff x="5809030" y="1650194"/>
            <a:chExt cx="3334970" cy="5207806"/>
          </a:xfrm>
        </p:grpSpPr>
        <p:pic>
          <p:nvPicPr>
            <p:cNvPr id="8" name="Picture 7"/>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5809030" y="1650194"/>
              <a:ext cx="3334970" cy="5207806"/>
            </a:xfrm>
            <a:prstGeom prst="rect">
              <a:avLst/>
            </a:prstGeom>
          </p:spPr>
        </p:pic>
        <p:sp>
          <p:nvSpPr>
            <p:cNvPr id="25" name="Rectangle 24"/>
            <p:cNvSpPr/>
            <p:nvPr/>
          </p:nvSpPr>
          <p:spPr>
            <a:xfrm>
              <a:off x="7732653" y="4753841"/>
              <a:ext cx="648000"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chemeClr val="bg1"/>
                  </a:solidFill>
                </a:rPr>
                <a:t>Matt</a:t>
              </a:r>
              <a:endParaRPr lang="en-IN" sz="1600" b="1" dirty="0">
                <a:solidFill>
                  <a:schemeClr val="bg1"/>
                </a:solidFill>
              </a:endParaRPr>
            </a:p>
          </p:txBody>
        </p:sp>
      </p:grpSp>
      <p:sp>
        <p:nvSpPr>
          <p:cNvPr id="27" name="Rectangular Callout 26"/>
          <p:cNvSpPr/>
          <p:nvPr/>
        </p:nvSpPr>
        <p:spPr>
          <a:xfrm>
            <a:off x="3192345" y="3774099"/>
            <a:ext cx="2745944" cy="1192756"/>
          </a:xfrm>
          <a:prstGeom prst="wedgeRectCallout">
            <a:avLst>
              <a:gd name="adj1" fmla="val 101015"/>
              <a:gd name="adj2" fmla="val -91904"/>
            </a:avLst>
          </a:prstGeom>
          <a:solidFill>
            <a:srgbClr val="FFC000">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Sure, Liam. I will get the sample ready at the earliest.</a:t>
            </a:r>
            <a:endParaRPr lang="en-IN" dirty="0" smtClean="0">
              <a:solidFill>
                <a:schemeClr val="tx1"/>
              </a:solidFill>
            </a:endParaRPr>
          </a:p>
        </p:txBody>
      </p:sp>
      <p:pic>
        <p:nvPicPr>
          <p:cNvPr id="16" name="Picture 15"/>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085909" y="15649"/>
            <a:ext cx="1074503" cy="1088829"/>
          </a:xfrm>
          <a:prstGeom prst="rect">
            <a:avLst/>
          </a:prstGeom>
        </p:spPr>
      </p:pic>
    </p:spTree>
    <p:custDataLst>
      <p:tags r:id="rId1"/>
    </p:custDataLst>
    <p:extLst>
      <p:ext uri="{BB962C8B-B14F-4D97-AF65-F5344CB8AC3E}">
        <p14:creationId xmlns:p14="http://schemas.microsoft.com/office/powerpoint/2010/main" xmlns="" val="28527683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2500"/>
                            </p:stCondLst>
                            <p:childTnLst>
                              <p:par>
                                <p:cTn id="13" presetID="22" presetClass="entr" presetSubtype="2" fill="hold" grpId="0" nodeType="afterEffect">
                                  <p:stCondLst>
                                    <p:cond delay="800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fad302ae091c636f27403a3a4d348675e1e919"/>
  <p:tag name="ISPRING_RESOURCE_PATHS_HASH_2" val="4712eefd158014f17882b2bda4d3bd7fd537e5"/>
</p:tagLst>
</file>

<file path=ppt/tags/tag10.xml><?xml version="1.0" encoding="utf-8"?>
<p:tagLst xmlns:a="http://schemas.openxmlformats.org/drawingml/2006/main" xmlns:r="http://schemas.openxmlformats.org/officeDocument/2006/relationships" xmlns:p="http://schemas.openxmlformats.org/presentationml/2006/main">
  <p:tag name="GENSWF_SLIDE_TITLE" val="Introduction - 6/13"/>
  <p:tag name="GENSWF_ADVANCE_TIME" val="0.00"/>
  <p:tag name="ISPRING_CUSTOM_TIMING_USED" val="0"/>
  <p:tag name="ISPRING_SLIDE_INDENT_LEVEL" val="1"/>
</p:tagLst>
</file>

<file path=ppt/tags/tag11.xml><?xml version="1.0" encoding="utf-8"?>
<p:tagLst xmlns:a="http://schemas.openxmlformats.org/drawingml/2006/main" xmlns:r="http://schemas.openxmlformats.org/officeDocument/2006/relationships" xmlns:p="http://schemas.openxmlformats.org/presentationml/2006/main">
  <p:tag name="GENSWF_SLIDE_TITLE" val="Introduction - 7/13"/>
  <p:tag name="GENSWF_ADVANCE_TIME" val="0.00"/>
  <p:tag name="ISPRING_CUSTOM_TIMING_USED" val="0"/>
  <p:tag name="ISPRING_SLIDE_INDENT_LEVEL" val="1"/>
</p:tagLst>
</file>

<file path=ppt/tags/tag12.xml><?xml version="1.0" encoding="utf-8"?>
<p:tagLst xmlns:a="http://schemas.openxmlformats.org/drawingml/2006/main" xmlns:r="http://schemas.openxmlformats.org/officeDocument/2006/relationships" xmlns:p="http://schemas.openxmlformats.org/presentationml/2006/main">
  <p:tag name="GENSWF_SLIDE_TITLE" val="Introduction - 8/13"/>
  <p:tag name="GENSWF_ADVANCE_TIME" val="0.00"/>
  <p:tag name="ISPRING_CUSTOM_TIMING_USED" val="0"/>
  <p:tag name="ISPRING_SLIDE_INDENT_LEVEL" val="1"/>
</p:tagLst>
</file>

<file path=ppt/tags/tag13.xml><?xml version="1.0" encoding="utf-8"?>
<p:tagLst xmlns:a="http://schemas.openxmlformats.org/drawingml/2006/main" xmlns:r="http://schemas.openxmlformats.org/officeDocument/2006/relationships" xmlns:p="http://schemas.openxmlformats.org/presentationml/2006/main">
  <p:tag name="GENSWF_SLIDE_TITLE" val="Introduction - 9/13"/>
  <p:tag name="GENSWF_ADVANCE_TIME" val="0.00"/>
  <p:tag name="ISPRING_CUSTOM_TIMING_USED" val="0"/>
  <p:tag name="ISPRING_SLIDE_INDENT_LEVEL" val="1"/>
</p:tagLst>
</file>

<file path=ppt/tags/tag14.xml><?xml version="1.0" encoding="utf-8"?>
<p:tagLst xmlns:a="http://schemas.openxmlformats.org/drawingml/2006/main" xmlns:r="http://schemas.openxmlformats.org/officeDocument/2006/relationships" xmlns:p="http://schemas.openxmlformats.org/presentationml/2006/main">
  <p:tag name="GENSWF_SLIDE_TITLE" val="Introduction - 10/13"/>
  <p:tag name="GENSWF_ADVANCE_TIME" val="0.00"/>
  <p:tag name="ISPRING_CUSTOM_TIMING_USED" val="0"/>
  <p:tag name="ISPRING_SLIDE_INDENT_LEVEL" val="1"/>
</p:tagLst>
</file>

<file path=ppt/tags/tag15.xml><?xml version="1.0" encoding="utf-8"?>
<p:tagLst xmlns:a="http://schemas.openxmlformats.org/drawingml/2006/main" xmlns:r="http://schemas.openxmlformats.org/officeDocument/2006/relationships" xmlns:p="http://schemas.openxmlformats.org/presentationml/2006/main">
  <p:tag name="GENSWF_SLIDE_TITLE" val="Introduction - 11/13"/>
  <p:tag name="GENSWF_ADVANCE_TIME" val="0.00"/>
  <p:tag name="ISPRING_CUSTOM_TIMING_USED" val="0"/>
  <p:tag name="ISPRING_SLIDE_INDENT_LEVEL" val="1"/>
</p:tagLst>
</file>

<file path=ppt/tags/tag16.xml><?xml version="1.0" encoding="utf-8"?>
<p:tagLst xmlns:a="http://schemas.openxmlformats.org/drawingml/2006/main" xmlns:r="http://schemas.openxmlformats.org/officeDocument/2006/relationships" xmlns:p="http://schemas.openxmlformats.org/presentationml/2006/main">
  <p:tag name="GENSWF_SLIDE_TITLE" val="Introduction - 12/13"/>
  <p:tag name="GENSWF_ADVANCE_TIME" val="0.00"/>
  <p:tag name="ISPRING_CUSTOM_TIMING_USED" val="0"/>
  <p:tag name="ISPRING_SLIDE_INDENT_LEVEL" val="1"/>
</p:tagLst>
</file>

<file path=ppt/tags/tag17.xml><?xml version="1.0" encoding="utf-8"?>
<p:tagLst xmlns:a="http://schemas.openxmlformats.org/drawingml/2006/main" xmlns:r="http://schemas.openxmlformats.org/officeDocument/2006/relationships" xmlns:p="http://schemas.openxmlformats.org/presentationml/2006/main">
  <p:tag name="GENSWF_SLIDE_TITLE" val="Introduction - 13/13"/>
  <p:tag name="GENSWF_ADVANCE_TIME" val="0.00"/>
  <p:tag name="ISPRING_CUSTOM_TIMING_USED" val="0"/>
  <p:tag name="ISPRING_SLIDE_INDENT_LEVEL" val="1"/>
</p:tagLst>
</file>

<file path=ppt/tags/tag18.xml><?xml version="1.0" encoding="utf-8"?>
<p:tagLst xmlns:a="http://schemas.openxmlformats.org/drawingml/2006/main" xmlns:r="http://schemas.openxmlformats.org/officeDocument/2006/relationships" xmlns:p="http://schemas.openxmlformats.org/presentationml/2006/main">
  <p:tag name="GENSWF_SLIDE_TITLE" val="Components of Communication Process - 2/2"/>
  <p:tag name="GENSWF_ADVANCE_TIME" val="0.00"/>
  <p:tag name="ISPRING_CUSTOM_TIMING_USED" val="0"/>
  <p:tag name="ISPRING_SLIDE_INDENT_LEVEL" val="1"/>
</p:tagLst>
</file>

<file path=ppt/tags/tag19.xml><?xml version="1.0" encoding="utf-8"?>
<p:tagLst xmlns:a="http://schemas.openxmlformats.org/drawingml/2006/main" xmlns:r="http://schemas.openxmlformats.org/officeDocument/2006/relationships" xmlns:p="http://schemas.openxmlformats.org/presentationml/2006/main">
  <p:tag name="GENSWF_SLIDE_TITLE" val="David Berlo - 1/2"/>
  <p:tag name="GENSWF_ADVANCE_TIME" val="0.00"/>
  <p:tag name="ISPRING_CUSTOM_TIMING_USED" val="0"/>
  <p:tag name="ISPRING_SLIDE_INDENT_LEVEL"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Berlo’s Model of Communication"/>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SLIDE_TITLE" val="Did You Know?"/>
  <p:tag name="GENSWF_ADVANCE_TIME" val="0.00"/>
  <p:tag name="ISPRING_CUSTOM_TIMING_USED" val="0"/>
  <p:tag name="ISPRING_SLIDE_INDENT_LEVEL" val="1"/>
</p:tagLst>
</file>

<file path=ppt/tags/tag21.xml><?xml version="1.0" encoding="utf-8"?>
<p:tagLst xmlns:a="http://schemas.openxmlformats.org/drawingml/2006/main" xmlns:r="http://schemas.openxmlformats.org/officeDocument/2006/relationships" xmlns:p="http://schemas.openxmlformats.org/presentationml/2006/main">
  <p:tag name="GENSWF_SLIDE_TITLE" val="Importance of Berlo Model of Communication"/>
  <p:tag name="GENSWF_ADVANCE_TIME" val="0.00"/>
  <p:tag name="ISPRING_CUSTOM_TIMING_USED" val="0"/>
  <p:tag name="ISPRING_SLIDE_INDENT_LEVEL" val="1"/>
</p:tagLst>
</file>

<file path=ppt/tags/tag22.xml><?xml version="1.0" encoding="utf-8"?>
<p:tagLst xmlns:a="http://schemas.openxmlformats.org/drawingml/2006/main" xmlns:r="http://schemas.openxmlformats.org/officeDocument/2006/relationships" xmlns:p="http://schemas.openxmlformats.org/presentationml/2006/main">
  <p:tag name="GENSWF_SLIDE_TITLE" val="Berlo’s Model of Communication - 2/2"/>
  <p:tag name="GENSWF_ADVANCE_TIME" val="0.00"/>
  <p:tag name="ISPRING_CUSTOM_TIMING_USED" val="0"/>
  <p:tag name="ISPRING_SLIDE_INDENT_LEVEL" val="1"/>
</p:tagLst>
</file>

<file path=ppt/tags/tag23.xml><?xml version="1.0" encoding="utf-8"?>
<p:tagLst xmlns:a="http://schemas.openxmlformats.org/drawingml/2006/main" xmlns:r="http://schemas.openxmlformats.org/officeDocument/2006/relationships" xmlns:p="http://schemas.openxmlformats.org/presentationml/2006/main">
  <p:tag name="GENSWF_SLIDE_TITLE" val="S - Source - 1/2"/>
  <p:tag name="GENSWF_ADVANCE_TIME" val="0.00"/>
  <p:tag name="ISPRING_CUSTOM_TIMING_USED" val="0"/>
  <p:tag name="ISPRING_SLIDE_INDENT_LEVEL" val="1"/>
</p:tagLst>
</file>

<file path=ppt/tags/tag24.xml><?xml version="1.0" encoding="utf-8"?>
<p:tagLst xmlns:a="http://schemas.openxmlformats.org/drawingml/2006/main" xmlns:r="http://schemas.openxmlformats.org/officeDocument/2006/relationships" xmlns:p="http://schemas.openxmlformats.org/presentationml/2006/main">
  <p:tag name="GENSWF_SLIDE_TITLE" val="Element - 1/2"/>
  <p:tag name="GENSWF_ADVANCE_TIME" val="0.00"/>
  <p:tag name="ISPRING_CUSTOM_TIMING_USED" val="0"/>
  <p:tag name="ISPRING_SLIDE_INDENT_LEVEL" val="1"/>
</p:tagLst>
</file>

<file path=ppt/tags/tag25.xml><?xml version="1.0" encoding="utf-8"?>
<p:tagLst xmlns:a="http://schemas.openxmlformats.org/drawingml/2006/main" xmlns:r="http://schemas.openxmlformats.org/officeDocument/2006/relationships" xmlns:p="http://schemas.openxmlformats.org/presentationml/2006/main">
  <p:tag name="GENSWF_SLIDE_TITLE" val="Types of Formal Channels"/>
  <p:tag name="GENSWF_ADVANCE_TIME" val="0.00"/>
  <p:tag name="ISPRING_CUSTOM_TIMING_USED" val="0"/>
  <p:tag name="ISPRING_SLIDE_INDENT_LEVEL" val="1"/>
</p:tagLst>
</file>

<file path=ppt/tags/tag26.xml><?xml version="1.0" encoding="utf-8"?>
<p:tagLst xmlns:a="http://schemas.openxmlformats.org/drawingml/2006/main" xmlns:r="http://schemas.openxmlformats.org/officeDocument/2006/relationships" xmlns:p="http://schemas.openxmlformats.org/presentationml/2006/main">
  <p:tag name="GENSWF_SLIDE_TITLE" val="Berlo’s Model of Communication"/>
  <p:tag name="GENSWF_ADVANCE_TIME" val="0.00"/>
  <p:tag name="ISPRING_CUSTOM_TIMING_USED" val="0"/>
  <p:tag name="ISPRING_SLIDE_INDENT_LEVEL" val="1"/>
</p:tagLst>
</file>

<file path=ppt/tags/tag27.xml><?xml version="1.0" encoding="utf-8"?>
<p:tagLst xmlns:a="http://schemas.openxmlformats.org/drawingml/2006/main" xmlns:r="http://schemas.openxmlformats.org/officeDocument/2006/relationships" xmlns:p="http://schemas.openxmlformats.org/presentationml/2006/main">
  <p:tag name="GENSWF_SLIDE_TITLE" val="Criticism of Berlo’s Model of Communication - 1/3"/>
  <p:tag name="GENSWF_ADVANCE_TIME" val="0.00"/>
  <p:tag name="ISPRING_CUSTOM_TIMING_USED" val="0"/>
  <p:tag name="ISPRING_SLIDE_INDENT_LEVEL" val="1"/>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roductio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 1/13"/>
  <p:tag name="GENSWF_ADVANCE_TIME" val="0.00"/>
  <p:tag name="ISPRING_CUSTOM_TIMING_USED" val="0"/>
  <p:tag name="ISPRING_SLIDE_INDENT_LEVEL" val="1"/>
</p:tagLst>
</file>

<file path=ppt/tags/tag6.xml><?xml version="1.0" encoding="utf-8"?>
<p:tagLst xmlns:a="http://schemas.openxmlformats.org/drawingml/2006/main" xmlns:r="http://schemas.openxmlformats.org/officeDocument/2006/relationships" xmlns:p="http://schemas.openxmlformats.org/presentationml/2006/main">
  <p:tag name="GENSWF_SLIDE_TITLE" val="Introduction - 2/13"/>
  <p:tag name="GENSWF_ADVANCE_TIME" val="0.00"/>
  <p:tag name="ISPRING_CUSTOM_TIMING_USED" val="0"/>
  <p:tag name="ISPRING_SLIDE_INDENT_LEVEL" val="1"/>
</p:tagLst>
</file>

<file path=ppt/tags/tag7.xml><?xml version="1.0" encoding="utf-8"?>
<p:tagLst xmlns:a="http://schemas.openxmlformats.org/drawingml/2006/main" xmlns:r="http://schemas.openxmlformats.org/officeDocument/2006/relationships" xmlns:p="http://schemas.openxmlformats.org/presentationml/2006/main">
  <p:tag name="GENSWF_SLIDE_TITLE" val="Introduction - 3/13"/>
  <p:tag name="GENSWF_ADVANCE_TIME" val="0.00"/>
  <p:tag name="ISPRING_CUSTOM_TIMING_USED" val="0"/>
  <p:tag name="ISPRING_SLIDE_INDENT_LEVEL" val="1"/>
</p:tagLst>
</file>

<file path=ppt/tags/tag8.xml><?xml version="1.0" encoding="utf-8"?>
<p:tagLst xmlns:a="http://schemas.openxmlformats.org/drawingml/2006/main" xmlns:r="http://schemas.openxmlformats.org/officeDocument/2006/relationships" xmlns:p="http://schemas.openxmlformats.org/presentationml/2006/main">
  <p:tag name="GENSWF_SLIDE_TITLE" val="Introduction - 4/13"/>
  <p:tag name="GENSWF_ADVANCE_TIME" val="0.00"/>
  <p:tag name="ISPRING_CUSTOM_TIMING_USED" val="0"/>
  <p:tag name="ISPRING_SLIDE_INDENT_LEVEL" val="1"/>
</p:tagLst>
</file>

<file path=ppt/tags/tag9.xml><?xml version="1.0" encoding="utf-8"?>
<p:tagLst xmlns:a="http://schemas.openxmlformats.org/drawingml/2006/main" xmlns:r="http://schemas.openxmlformats.org/officeDocument/2006/relationships" xmlns:p="http://schemas.openxmlformats.org/presentationml/2006/main">
  <p:tag name="GENSWF_SLIDE_TITLE" val="Introduction - 5/13"/>
  <p:tag name="GENSWF_ADVANCE_TIME" val="0.00"/>
  <p:tag name="ISPRING_CUSTOM_TIMING_USED" val="0"/>
  <p:tag name="ISPRING_SLIDE_INDENT_LEVEL" val="1"/>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688</TotalTime>
  <Words>1423</Words>
  <Application>Microsoft Office PowerPoint</Application>
  <PresentationFormat>On-screen Show (4:3)</PresentationFormat>
  <Paragraphs>170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Sony</cp:lastModifiedBy>
  <cp:revision>138</cp:revision>
  <dcterms:created xsi:type="dcterms:W3CDTF">2014-10-31T08:51:15Z</dcterms:created>
  <dcterms:modified xsi:type="dcterms:W3CDTF">2015-06-22T08:10:34Z</dcterms:modified>
</cp:coreProperties>
</file>