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307" r:id="rId5"/>
    <p:sldId id="299" r:id="rId6"/>
    <p:sldId id="308" r:id="rId7"/>
    <p:sldId id="266" r:id="rId8"/>
    <p:sldId id="278" r:id="rId9"/>
    <p:sldId id="280" r:id="rId10"/>
    <p:sldId id="267" r:id="rId11"/>
    <p:sldId id="309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669900"/>
    <a:srgbClr val="FF3399"/>
    <a:srgbClr val="FF99CC"/>
    <a:srgbClr val="0099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71" autoAdjust="0"/>
  </p:normalViewPr>
  <p:slideViewPr>
    <p:cSldViewPr showGuides="1">
      <p:cViewPr varScale="1">
        <p:scale>
          <a:sx n="54" d="100"/>
          <a:sy n="54" d="100"/>
        </p:scale>
        <p:origin x="-1656" y="-72"/>
      </p:cViewPr>
      <p:guideLst>
        <p:guide orient="horz" pos="912"/>
        <p:guide orient="horz" pos="4319"/>
        <p:guide pos="192"/>
        <p:guide pos="566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D4D30-06A2-4D0C-8016-91A1E825D092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80BC7-43F8-4575-A3A0-20FA98908C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80BC7-43F8-4575-A3A0-20FA98908CC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602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80BC7-43F8-4575-A3A0-20FA98908CC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4098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79FDD-73DA-4947-A8C4-E7A4BAC9578E}" type="slidenum">
              <a:rPr lang="en-IN" smtClean="0">
                <a:solidFill>
                  <a:prstClr val="black"/>
                </a:solidFill>
              </a:rPr>
              <a:pPr/>
              <a:t>11</a:t>
            </a:fld>
            <a:endParaRPr lang="en-I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870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80BC7-43F8-4575-A3A0-20FA98908CC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676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80BC7-43F8-4575-A3A0-20FA98908CC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215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80BC7-43F8-4575-A3A0-20FA98908CC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3094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80BC7-43F8-4575-A3A0-20FA98908CC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4999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80BC7-43F8-4575-A3A0-20FA98908CC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3858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80BC7-43F8-4575-A3A0-20FA98908CC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1106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80BC7-43F8-4575-A3A0-20FA98908CC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7039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80BC7-43F8-4575-A3A0-20FA98908CC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527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64275"/>
            <a:ext cx="2133600" cy="365125"/>
          </a:xfrm>
          <a:prstGeom prst="rect">
            <a:avLst/>
          </a:prstGeom>
        </p:spPr>
        <p:txBody>
          <a:bodyPr/>
          <a:lstStyle/>
          <a:p>
            <a:fld id="{87D01808-C7B5-4271-A158-393BC8F059A5}" type="datetime1">
              <a:rPr lang="en-US" smtClean="0"/>
              <a:t>10/6/2014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2133600" cy="365125"/>
          </a:xfrm>
        </p:spPr>
        <p:txBody>
          <a:bodyPr/>
          <a:lstStyle/>
          <a:p>
            <a:fld id="{4F9FC743-BF4D-4834-9A91-E02B24C9ED5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30" name="Picture 6" descr="http://esbalogh.typepad.com/.a/6a00e009865ae58833016300674ef2970d-800wi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5181600" y="5810071"/>
            <a:ext cx="381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dirty="0" smtClean="0">
                <a:solidFill>
                  <a:srgbClr val="FF9900"/>
                </a:solidFill>
                <a:latin typeface="Brush Script Std" pitchFamily="66" charset="0"/>
                <a:cs typeface="Times New Roman" pitchFamily="18" charset="0"/>
              </a:rPr>
              <a:t>Centralization</a:t>
            </a:r>
            <a:r>
              <a:rPr lang="en-US" sz="3200" b="1" baseline="0" dirty="0" smtClean="0">
                <a:solidFill>
                  <a:srgbClr val="FF9900"/>
                </a:solidFill>
                <a:latin typeface="Brush Script Std" pitchFamily="66" charset="0"/>
                <a:cs typeface="Times New Roman" pitchFamily="18" charset="0"/>
              </a:rPr>
              <a:t> and Decentralization</a:t>
            </a:r>
            <a:endParaRPr lang="en-US" sz="3200" b="1" dirty="0">
              <a:solidFill>
                <a:srgbClr val="FF9900"/>
              </a:solidFill>
              <a:latin typeface="Brush Script Std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690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D0D5C0-3018-4BF9-8460-A97B72E8DD4D}" type="datetime1">
              <a:rPr lang="en-US" smtClean="0"/>
              <a:t>10/6/2014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C743-BF4D-4834-9A91-E02B24C9ED5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477000"/>
            <a:ext cx="3962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IN" smtClean="0"/>
              <a:t>© ManagementStudyGuide.com.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069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8DF9B1-A15E-494A-96FE-4897448D454B}" type="datetime1">
              <a:rPr lang="en-US" smtClean="0"/>
              <a:t>10/6/2014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C743-BF4D-4834-9A91-E02B24C9ED5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477000"/>
            <a:ext cx="3962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IN" smtClean="0"/>
              <a:t>© ManagementStudyGuide.com.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280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12AF51-5016-45ED-B2F9-0D30EF396550}" type="datetime1">
              <a:rPr lang="en-US" smtClean="0"/>
              <a:t>10/6/2014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C743-BF4D-4834-9A91-E02B24C9ED5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971800" y="6492875"/>
            <a:ext cx="3733800" cy="365125"/>
          </a:xfrm>
          <a:prstGeom prst="rect">
            <a:avLst/>
          </a:prstGeom>
        </p:spPr>
        <p:txBody>
          <a:bodyPr/>
          <a:lstStyle/>
          <a:p>
            <a:r>
              <a:rPr lang="en-IN" sz="1200" dirty="0" smtClean="0">
                <a:latin typeface="Calibri" pitchFamily="34" charset="0"/>
                <a:cs typeface="Calibri" pitchFamily="34" charset="0"/>
              </a:rPr>
              <a:t>© ManagementStudyGuide.com. All rights reserved.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598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ACB0C7-DFF3-48DA-B1EF-9BFA6A97BB73}" type="datetime1">
              <a:rPr lang="en-US" smtClean="0"/>
              <a:t>10/6/2014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C743-BF4D-4834-9A91-E02B24C9ED5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477000"/>
            <a:ext cx="3962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IN" smtClean="0"/>
              <a:t>© ManagementStudyGuide.com.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81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7DB6E7-7AE5-48BF-9B1C-338EBDD9BFA9}" type="datetime1">
              <a:rPr lang="en-US" smtClean="0"/>
              <a:t>10/6/2014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C743-BF4D-4834-9A91-E02B24C9ED5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477000"/>
            <a:ext cx="3962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IN" smtClean="0"/>
              <a:t>© ManagementStudyGuide.com.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190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2C80AD-8BD5-432F-8DC2-7ED661E6AD6D}" type="datetime1">
              <a:rPr lang="en-US" smtClean="0"/>
              <a:t>10/6/2014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C743-BF4D-4834-9A91-E02B24C9ED5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477000"/>
            <a:ext cx="3962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IN" smtClean="0"/>
              <a:t>© ManagementStudyGuide.com.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465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7EEF69-1239-4F01-83B1-AEBE0BBCD3C8}" type="datetime1">
              <a:rPr lang="en-US" smtClean="0"/>
              <a:t>10/6/2014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477000"/>
            <a:ext cx="3962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IN" smtClean="0"/>
              <a:t>© ManagementStudyGuide.com.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C743-BF4D-4834-9A91-E02B24C9ED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996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2DAE2D-EE24-4D68-AE8A-22432073BC56}" type="datetime1">
              <a:rPr lang="en-US" smtClean="0"/>
              <a:t>10/6/2014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C743-BF4D-4834-9A91-E02B24C9ED5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477000"/>
            <a:ext cx="3962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IN" smtClean="0"/>
              <a:t>© ManagementStudyGuide.com.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731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015176-7B38-4D66-BF42-29607E9A25B6}" type="datetime1">
              <a:rPr lang="en-US" smtClean="0"/>
              <a:t>10/6/2014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C743-BF4D-4834-9A91-E02B24C9ED5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477000"/>
            <a:ext cx="3962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IN" smtClean="0"/>
              <a:t>© ManagementStudyGuide.com.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58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22F8A1-4C56-4D0C-88B5-86096FB260F0}" type="datetime1">
              <a:rPr lang="en-US" smtClean="0"/>
              <a:t>10/6/2014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C743-BF4D-4834-9A91-E02B24C9ED5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477000"/>
            <a:ext cx="3962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IN" smtClean="0"/>
              <a:t>© ManagementStudyGuide.com.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566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5400000" flipV="1">
            <a:off x="-3352800" y="3352800"/>
            <a:ext cx="6858000" cy="15240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 rot="5400000" flipV="1">
            <a:off x="5638800" y="3352800"/>
            <a:ext cx="6858000" cy="15240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19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2060"/>
                </a:solidFill>
              </a:defRPr>
            </a:lvl1pPr>
          </a:lstStyle>
          <a:p>
            <a:fld id="{4F9FC743-BF4D-4834-9A91-E02B24C9ED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 flipV="1">
            <a:off x="0" y="0"/>
            <a:ext cx="9144000" cy="15240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 flipV="1">
            <a:off x="0" y="6705600"/>
            <a:ext cx="9144000" cy="15240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129" y="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67000" y="6492875"/>
            <a:ext cx="3733800" cy="365125"/>
          </a:xfrm>
          <a:prstGeom prst="rect">
            <a:avLst/>
          </a:prstGeom>
        </p:spPr>
        <p:txBody>
          <a:bodyPr/>
          <a:lstStyle/>
          <a:p>
            <a:r>
              <a:rPr lang="en-IN" sz="1200" dirty="0" smtClean="0">
                <a:latin typeface="Calibri" pitchFamily="34" charset="0"/>
                <a:cs typeface="Calibri" pitchFamily="34" charset="0"/>
              </a:rPr>
              <a:t>© ManagementStudyGuide.com. All rights reserved.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13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rgbClr val="FF3399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6" Type="http://schemas.openxmlformats.org/officeDocument/2006/relationships/image" Target="../media/image10.jpeg"/><Relationship Id="rId5" Type="http://schemas.openxmlformats.org/officeDocument/2006/relationships/slide" Target="slide1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.pn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2.png"/><Relationship Id="rId5" Type="http://schemas.openxmlformats.org/officeDocument/2006/relationships/image" Target="../media/image7.jpeg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5" Type="http://schemas.openxmlformats.org/officeDocument/2006/relationships/image" Target="../media/image2.pn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365704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The advantages decentralization over centralization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2" name="Gruppe 231"/>
          <p:cNvGrpSpPr>
            <a:grpSpLocks/>
          </p:cNvGrpSpPr>
          <p:nvPr/>
        </p:nvGrpSpPr>
        <p:grpSpPr bwMode="auto">
          <a:xfrm>
            <a:off x="418712" y="1103736"/>
            <a:ext cx="1002550" cy="880366"/>
            <a:chOff x="136525" y="1746249"/>
            <a:chExt cx="1966913" cy="1727201"/>
          </a:xfrm>
        </p:grpSpPr>
        <p:grpSp>
          <p:nvGrpSpPr>
            <p:cNvPr id="13" name="Gruppe 348"/>
            <p:cNvGrpSpPr>
              <a:grpSpLocks/>
            </p:cNvGrpSpPr>
            <p:nvPr/>
          </p:nvGrpSpPr>
          <p:grpSpPr bwMode="auto">
            <a:xfrm>
              <a:off x="266700" y="1746249"/>
              <a:ext cx="1519238" cy="1519238"/>
              <a:chOff x="1386839" y="3752799"/>
              <a:chExt cx="1013459" cy="1013460"/>
            </a:xfrm>
          </p:grpSpPr>
          <p:sp>
            <p:nvSpPr>
              <p:cNvPr id="15" name="Ellipse 112"/>
              <p:cNvSpPr/>
              <p:nvPr/>
            </p:nvSpPr>
            <p:spPr>
              <a:xfrm>
                <a:off x="1386839" y="3752799"/>
                <a:ext cx="1013459" cy="10134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90000"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lumMod val="2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 pitchFamily="34" charset="0"/>
                  <a:ea typeface="ＭＳ Ｐゴシック" pitchFamily="-97" charset="-128"/>
                  <a:cs typeface="Calibri" pitchFamily="34" charset="0"/>
                </a:endParaRPr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auto">
              <a:xfrm>
                <a:off x="1752280" y="4133974"/>
                <a:ext cx="270946" cy="270973"/>
              </a:xfrm>
              <a:custGeom>
                <a:avLst/>
                <a:gdLst>
                  <a:gd name="T0" fmla="*/ 2147483647 w 400"/>
                  <a:gd name="T1" fmla="*/ 2147483647 h 400"/>
                  <a:gd name="T2" fmla="*/ 2147483647 w 400"/>
                  <a:gd name="T3" fmla="*/ 2147483647 h 400"/>
                  <a:gd name="T4" fmla="*/ 2147483647 w 400"/>
                  <a:gd name="T5" fmla="*/ 2147483647 h 400"/>
                  <a:gd name="T6" fmla="*/ 2147483647 w 400"/>
                  <a:gd name="T7" fmla="*/ 2147483647 h 400"/>
                  <a:gd name="T8" fmla="*/ 2147483647 w 400"/>
                  <a:gd name="T9" fmla="*/ 2147483647 h 400"/>
                  <a:gd name="T10" fmla="*/ 2147483647 w 400"/>
                  <a:gd name="T11" fmla="*/ 2147483647 h 400"/>
                  <a:gd name="T12" fmla="*/ 2147483647 w 400"/>
                  <a:gd name="T13" fmla="*/ 2147483647 h 400"/>
                  <a:gd name="T14" fmla="*/ 2147483647 w 400"/>
                  <a:gd name="T15" fmla="*/ 2147483647 h 400"/>
                  <a:gd name="T16" fmla="*/ 0 w 400"/>
                  <a:gd name="T17" fmla="*/ 2147483647 h 400"/>
                  <a:gd name="T18" fmla="*/ 0 w 400"/>
                  <a:gd name="T19" fmla="*/ 2147483647 h 400"/>
                  <a:gd name="T20" fmla="*/ 2147483647 w 400"/>
                  <a:gd name="T21" fmla="*/ 2147483647 h 400"/>
                  <a:gd name="T22" fmla="*/ 2147483647 w 400"/>
                  <a:gd name="T23" fmla="*/ 2147483647 h 400"/>
                  <a:gd name="T24" fmla="*/ 2147483647 w 400"/>
                  <a:gd name="T25" fmla="*/ 2147483647 h 400"/>
                  <a:gd name="T26" fmla="*/ 2147483647 w 400"/>
                  <a:gd name="T27" fmla="*/ 2147483647 h 400"/>
                  <a:gd name="T28" fmla="*/ 2147483647 w 400"/>
                  <a:gd name="T29" fmla="*/ 2147483647 h 400"/>
                  <a:gd name="T30" fmla="*/ 2147483647 w 400"/>
                  <a:gd name="T31" fmla="*/ 2147483647 h 400"/>
                  <a:gd name="T32" fmla="*/ 2147483647 w 400"/>
                  <a:gd name="T33" fmla="*/ 2147483647 h 400"/>
                  <a:gd name="T34" fmla="*/ 2147483647 w 400"/>
                  <a:gd name="T35" fmla="*/ 0 h 400"/>
                  <a:gd name="T36" fmla="*/ 2147483647 w 400"/>
                  <a:gd name="T37" fmla="*/ 0 h 400"/>
                  <a:gd name="T38" fmla="*/ 2147483647 w 400"/>
                  <a:gd name="T39" fmla="*/ 2147483647 h 400"/>
                  <a:gd name="T40" fmla="*/ 2147483647 w 400"/>
                  <a:gd name="T41" fmla="*/ 2147483647 h 400"/>
                  <a:gd name="T42" fmla="*/ 2147483647 w 400"/>
                  <a:gd name="T43" fmla="*/ 2147483647 h 400"/>
                  <a:gd name="T44" fmla="*/ 2147483647 w 400"/>
                  <a:gd name="T45" fmla="*/ 2147483647 h 400"/>
                  <a:gd name="T46" fmla="*/ 2147483647 w 400"/>
                  <a:gd name="T47" fmla="*/ 2147483647 h 400"/>
                  <a:gd name="T48" fmla="*/ 2147483647 w 400"/>
                  <a:gd name="T49" fmla="*/ 2147483647 h 400"/>
                  <a:gd name="T50" fmla="*/ 2147483647 w 400"/>
                  <a:gd name="T51" fmla="*/ 2147483647 h 400"/>
                  <a:gd name="T52" fmla="*/ 2147483647 w 400"/>
                  <a:gd name="T53" fmla="*/ 2147483647 h 400"/>
                  <a:gd name="T54" fmla="*/ 2147483647 w 400"/>
                  <a:gd name="T55" fmla="*/ 2147483647 h 400"/>
                  <a:gd name="T56" fmla="*/ 2147483647 w 400"/>
                  <a:gd name="T57" fmla="*/ 2147483647 h 400"/>
                  <a:gd name="T58" fmla="*/ 2147483647 w 400"/>
                  <a:gd name="T59" fmla="*/ 2147483647 h 400"/>
                  <a:gd name="T60" fmla="*/ 2147483647 w 400"/>
                  <a:gd name="T61" fmla="*/ 2147483647 h 400"/>
                  <a:gd name="T62" fmla="*/ 2147483647 w 400"/>
                  <a:gd name="T63" fmla="*/ 2147483647 h 400"/>
                  <a:gd name="T64" fmla="*/ 2147483647 w 400"/>
                  <a:gd name="T65" fmla="*/ 2147483647 h 400"/>
                  <a:gd name="T66" fmla="*/ 2147483647 w 400"/>
                  <a:gd name="T67" fmla="*/ 2147483647 h 400"/>
                  <a:gd name="T68" fmla="*/ 2147483647 w 400"/>
                  <a:gd name="T69" fmla="*/ 2147483647 h 400"/>
                  <a:gd name="T70" fmla="*/ 2147483647 w 400"/>
                  <a:gd name="T71" fmla="*/ 2147483647 h 40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00"/>
                  <a:gd name="T109" fmla="*/ 0 h 400"/>
                  <a:gd name="T110" fmla="*/ 400 w 400"/>
                  <a:gd name="T111" fmla="*/ 400 h 400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00" h="400">
                    <a:moveTo>
                      <a:pt x="166" y="400"/>
                    </a:moveTo>
                    <a:lnTo>
                      <a:pt x="166" y="400"/>
                    </a:lnTo>
                    <a:lnTo>
                      <a:pt x="158" y="398"/>
                    </a:lnTo>
                    <a:lnTo>
                      <a:pt x="154" y="396"/>
                    </a:lnTo>
                    <a:lnTo>
                      <a:pt x="150" y="390"/>
                    </a:lnTo>
                    <a:lnTo>
                      <a:pt x="150" y="384"/>
                    </a:lnTo>
                    <a:lnTo>
                      <a:pt x="150" y="268"/>
                    </a:lnTo>
                    <a:lnTo>
                      <a:pt x="148" y="262"/>
                    </a:lnTo>
                    <a:lnTo>
                      <a:pt x="144" y="256"/>
                    </a:lnTo>
                    <a:lnTo>
                      <a:pt x="140" y="252"/>
                    </a:lnTo>
                    <a:lnTo>
                      <a:pt x="134" y="252"/>
                    </a:lnTo>
                    <a:lnTo>
                      <a:pt x="16" y="252"/>
                    </a:lnTo>
                    <a:lnTo>
                      <a:pt x="8" y="250"/>
                    </a:lnTo>
                    <a:lnTo>
                      <a:pt x="4" y="246"/>
                    </a:lnTo>
                    <a:lnTo>
                      <a:pt x="0" y="242"/>
                    </a:lnTo>
                    <a:lnTo>
                      <a:pt x="0" y="236"/>
                    </a:lnTo>
                    <a:lnTo>
                      <a:pt x="0" y="164"/>
                    </a:lnTo>
                    <a:lnTo>
                      <a:pt x="0" y="158"/>
                    </a:lnTo>
                    <a:lnTo>
                      <a:pt x="4" y="154"/>
                    </a:lnTo>
                    <a:lnTo>
                      <a:pt x="8" y="150"/>
                    </a:lnTo>
                    <a:lnTo>
                      <a:pt x="16" y="148"/>
                    </a:lnTo>
                    <a:lnTo>
                      <a:pt x="134" y="148"/>
                    </a:lnTo>
                    <a:lnTo>
                      <a:pt x="140" y="148"/>
                    </a:lnTo>
                    <a:lnTo>
                      <a:pt x="144" y="144"/>
                    </a:lnTo>
                    <a:lnTo>
                      <a:pt x="148" y="138"/>
                    </a:lnTo>
                    <a:lnTo>
                      <a:pt x="150" y="132"/>
                    </a:lnTo>
                    <a:lnTo>
                      <a:pt x="150" y="16"/>
                    </a:lnTo>
                    <a:lnTo>
                      <a:pt x="150" y="10"/>
                    </a:lnTo>
                    <a:lnTo>
                      <a:pt x="154" y="4"/>
                    </a:lnTo>
                    <a:lnTo>
                      <a:pt x="158" y="2"/>
                    </a:lnTo>
                    <a:lnTo>
                      <a:pt x="166" y="0"/>
                    </a:lnTo>
                    <a:lnTo>
                      <a:pt x="234" y="0"/>
                    </a:lnTo>
                    <a:lnTo>
                      <a:pt x="240" y="2"/>
                    </a:lnTo>
                    <a:lnTo>
                      <a:pt x="244" y="4"/>
                    </a:lnTo>
                    <a:lnTo>
                      <a:pt x="248" y="10"/>
                    </a:lnTo>
                    <a:lnTo>
                      <a:pt x="250" y="16"/>
                    </a:lnTo>
                    <a:lnTo>
                      <a:pt x="250" y="132"/>
                    </a:lnTo>
                    <a:lnTo>
                      <a:pt x="250" y="138"/>
                    </a:lnTo>
                    <a:lnTo>
                      <a:pt x="254" y="144"/>
                    </a:lnTo>
                    <a:lnTo>
                      <a:pt x="258" y="148"/>
                    </a:lnTo>
                    <a:lnTo>
                      <a:pt x="266" y="148"/>
                    </a:lnTo>
                    <a:lnTo>
                      <a:pt x="384" y="148"/>
                    </a:lnTo>
                    <a:lnTo>
                      <a:pt x="390" y="150"/>
                    </a:lnTo>
                    <a:lnTo>
                      <a:pt x="394" y="154"/>
                    </a:lnTo>
                    <a:lnTo>
                      <a:pt x="398" y="158"/>
                    </a:lnTo>
                    <a:lnTo>
                      <a:pt x="400" y="164"/>
                    </a:lnTo>
                    <a:lnTo>
                      <a:pt x="400" y="236"/>
                    </a:lnTo>
                    <a:lnTo>
                      <a:pt x="398" y="242"/>
                    </a:lnTo>
                    <a:lnTo>
                      <a:pt x="394" y="246"/>
                    </a:lnTo>
                    <a:lnTo>
                      <a:pt x="390" y="250"/>
                    </a:lnTo>
                    <a:lnTo>
                      <a:pt x="384" y="252"/>
                    </a:lnTo>
                    <a:lnTo>
                      <a:pt x="266" y="252"/>
                    </a:lnTo>
                    <a:lnTo>
                      <a:pt x="258" y="252"/>
                    </a:lnTo>
                    <a:lnTo>
                      <a:pt x="254" y="256"/>
                    </a:lnTo>
                    <a:lnTo>
                      <a:pt x="250" y="262"/>
                    </a:lnTo>
                    <a:lnTo>
                      <a:pt x="250" y="268"/>
                    </a:lnTo>
                    <a:lnTo>
                      <a:pt x="250" y="384"/>
                    </a:lnTo>
                    <a:lnTo>
                      <a:pt x="248" y="390"/>
                    </a:lnTo>
                    <a:lnTo>
                      <a:pt x="244" y="396"/>
                    </a:lnTo>
                    <a:lnTo>
                      <a:pt x="240" y="398"/>
                    </a:lnTo>
                    <a:lnTo>
                      <a:pt x="234" y="400"/>
                    </a:lnTo>
                    <a:lnTo>
                      <a:pt x="166" y="4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8" name="Ellipse 45"/>
              <p:cNvSpPr/>
              <p:nvPr/>
            </p:nvSpPr>
            <p:spPr bwMode="auto">
              <a:xfrm>
                <a:off x="1523450" y="3790923"/>
                <a:ext cx="722235" cy="542207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lumMod val="40000"/>
                      <a:lumOff val="60000"/>
                      <a:alpha val="0"/>
                    </a:srgbClr>
                  </a:gs>
                  <a:gs pos="100000">
                    <a:srgbClr val="FFFCF9">
                      <a:alpha val="77000"/>
                    </a:srgbClr>
                  </a:gs>
                </a:gsLst>
                <a:lin ang="16200000" scaled="0"/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 pitchFamily="34" charset="0"/>
                  <a:ea typeface="ＭＳ Ｐゴシック" pitchFamily="-97" charset="-128"/>
                  <a:cs typeface="Calibri" pitchFamily="34" charset="0"/>
                </a:endParaRPr>
              </a:p>
            </p:txBody>
          </p:sp>
        </p:grpSp>
        <p:sp>
          <p:nvSpPr>
            <p:cNvPr id="14" name="Ellipse 221"/>
            <p:cNvSpPr/>
            <p:nvPr/>
          </p:nvSpPr>
          <p:spPr bwMode="auto">
            <a:xfrm>
              <a:off x="136525" y="3216412"/>
              <a:ext cx="1966913" cy="257038"/>
            </a:xfrm>
            <a:prstGeom prst="ellipse">
              <a:avLst/>
            </a:prstGeom>
            <a:gradFill flip="none" rotWithShape="1">
              <a:gsLst>
                <a:gs pos="24000">
                  <a:sysClr val="windowText" lastClr="000000">
                    <a:alpha val="22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 dirty="0" err="1">
                <a:solidFill>
                  <a:sysClr val="window" lastClr="FFFFFF"/>
                </a:solidFill>
                <a:latin typeface="Calibri" pitchFamily="34" charset="0"/>
                <a:ea typeface="ＭＳ Ｐゴシック" pitchFamily="-97" charset="-128"/>
                <a:cs typeface="Calibri" pitchFamily="34" charset="0"/>
              </a:endParaRPr>
            </a:p>
          </p:txBody>
        </p:sp>
      </p:grpSp>
      <p:sp>
        <p:nvSpPr>
          <p:cNvPr id="19" name="Afrundet rektangel 9"/>
          <p:cNvSpPr/>
          <p:nvPr/>
        </p:nvSpPr>
        <p:spPr bwMode="auto">
          <a:xfrm>
            <a:off x="1345566" y="838200"/>
            <a:ext cx="7188834" cy="1293663"/>
          </a:xfrm>
          <a:prstGeom prst="roundRect">
            <a:avLst>
              <a:gd name="adj" fmla="val 8497"/>
            </a:avLst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500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nb-NO" sz="1800" dirty="0" smtClean="0">
                <a:solidFill>
                  <a:srgbClr val="FFFFFF"/>
                </a:solidFill>
                <a:latin typeface="Calibri" pitchFamily="34" charset="0"/>
                <a:ea typeface="ＭＳ Ｐゴシック" pitchFamily="-109" charset="-128"/>
                <a:cs typeface="Calibri" pitchFamily="34" charset="0"/>
              </a:rPr>
              <a:t>In decentralized organization the burden of Chief Executive is reduced, who has the entire burden of decision making in centralized organization.</a:t>
            </a:r>
            <a:endParaRPr lang="nb-NO" sz="1800" dirty="0" smtClean="0">
              <a:solidFill>
                <a:srgbClr val="FFFFFF"/>
              </a:solidFill>
              <a:latin typeface="Calibri" pitchFamily="34" charset="0"/>
              <a:ea typeface="ＭＳ Ｐゴシック" pitchFamily="-109" charset="-128"/>
              <a:cs typeface="Calibri" pitchFamily="34" charset="0"/>
            </a:endParaRPr>
          </a:p>
        </p:txBody>
      </p:sp>
      <p:grpSp>
        <p:nvGrpSpPr>
          <p:cNvPr id="20" name="Gruppe 231"/>
          <p:cNvGrpSpPr>
            <a:grpSpLocks/>
          </p:cNvGrpSpPr>
          <p:nvPr/>
        </p:nvGrpSpPr>
        <p:grpSpPr bwMode="auto">
          <a:xfrm>
            <a:off x="418712" y="2549800"/>
            <a:ext cx="1002550" cy="880366"/>
            <a:chOff x="136525" y="1746249"/>
            <a:chExt cx="1966913" cy="1727201"/>
          </a:xfrm>
        </p:grpSpPr>
        <p:grpSp>
          <p:nvGrpSpPr>
            <p:cNvPr id="21" name="Gruppe 348"/>
            <p:cNvGrpSpPr>
              <a:grpSpLocks/>
            </p:cNvGrpSpPr>
            <p:nvPr/>
          </p:nvGrpSpPr>
          <p:grpSpPr bwMode="auto">
            <a:xfrm>
              <a:off x="266700" y="1746249"/>
              <a:ext cx="1519238" cy="1519238"/>
              <a:chOff x="1386839" y="3752799"/>
              <a:chExt cx="1013459" cy="1013460"/>
            </a:xfrm>
          </p:grpSpPr>
          <p:sp>
            <p:nvSpPr>
              <p:cNvPr id="23" name="Ellipse 112"/>
              <p:cNvSpPr/>
              <p:nvPr/>
            </p:nvSpPr>
            <p:spPr>
              <a:xfrm>
                <a:off x="1386839" y="3752799"/>
                <a:ext cx="1013459" cy="10134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90000"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lumMod val="2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 pitchFamily="34" charset="0"/>
                  <a:ea typeface="ＭＳ Ｐゴシック" pitchFamily="-97" charset="-128"/>
                  <a:cs typeface="Calibri" pitchFamily="34" charset="0"/>
                </a:endParaRPr>
              </a:p>
            </p:txBody>
          </p:sp>
          <p:sp>
            <p:nvSpPr>
              <p:cNvPr id="24" name="Freeform 13"/>
              <p:cNvSpPr>
                <a:spLocks/>
              </p:cNvSpPr>
              <p:nvPr/>
            </p:nvSpPr>
            <p:spPr bwMode="auto">
              <a:xfrm>
                <a:off x="1752280" y="4133974"/>
                <a:ext cx="270946" cy="270973"/>
              </a:xfrm>
              <a:custGeom>
                <a:avLst/>
                <a:gdLst>
                  <a:gd name="T0" fmla="*/ 2147483647 w 400"/>
                  <a:gd name="T1" fmla="*/ 2147483647 h 400"/>
                  <a:gd name="T2" fmla="*/ 2147483647 w 400"/>
                  <a:gd name="T3" fmla="*/ 2147483647 h 400"/>
                  <a:gd name="T4" fmla="*/ 2147483647 w 400"/>
                  <a:gd name="T5" fmla="*/ 2147483647 h 400"/>
                  <a:gd name="T6" fmla="*/ 2147483647 w 400"/>
                  <a:gd name="T7" fmla="*/ 2147483647 h 400"/>
                  <a:gd name="T8" fmla="*/ 2147483647 w 400"/>
                  <a:gd name="T9" fmla="*/ 2147483647 h 400"/>
                  <a:gd name="T10" fmla="*/ 2147483647 w 400"/>
                  <a:gd name="T11" fmla="*/ 2147483647 h 400"/>
                  <a:gd name="T12" fmla="*/ 2147483647 w 400"/>
                  <a:gd name="T13" fmla="*/ 2147483647 h 400"/>
                  <a:gd name="T14" fmla="*/ 2147483647 w 400"/>
                  <a:gd name="T15" fmla="*/ 2147483647 h 400"/>
                  <a:gd name="T16" fmla="*/ 0 w 400"/>
                  <a:gd name="T17" fmla="*/ 2147483647 h 400"/>
                  <a:gd name="T18" fmla="*/ 0 w 400"/>
                  <a:gd name="T19" fmla="*/ 2147483647 h 400"/>
                  <a:gd name="T20" fmla="*/ 2147483647 w 400"/>
                  <a:gd name="T21" fmla="*/ 2147483647 h 400"/>
                  <a:gd name="T22" fmla="*/ 2147483647 w 400"/>
                  <a:gd name="T23" fmla="*/ 2147483647 h 400"/>
                  <a:gd name="T24" fmla="*/ 2147483647 w 400"/>
                  <a:gd name="T25" fmla="*/ 2147483647 h 400"/>
                  <a:gd name="T26" fmla="*/ 2147483647 w 400"/>
                  <a:gd name="T27" fmla="*/ 2147483647 h 400"/>
                  <a:gd name="T28" fmla="*/ 2147483647 w 400"/>
                  <a:gd name="T29" fmla="*/ 2147483647 h 400"/>
                  <a:gd name="T30" fmla="*/ 2147483647 w 400"/>
                  <a:gd name="T31" fmla="*/ 2147483647 h 400"/>
                  <a:gd name="T32" fmla="*/ 2147483647 w 400"/>
                  <a:gd name="T33" fmla="*/ 2147483647 h 400"/>
                  <a:gd name="T34" fmla="*/ 2147483647 w 400"/>
                  <a:gd name="T35" fmla="*/ 0 h 400"/>
                  <a:gd name="T36" fmla="*/ 2147483647 w 400"/>
                  <a:gd name="T37" fmla="*/ 0 h 400"/>
                  <a:gd name="T38" fmla="*/ 2147483647 w 400"/>
                  <a:gd name="T39" fmla="*/ 2147483647 h 400"/>
                  <a:gd name="T40" fmla="*/ 2147483647 w 400"/>
                  <a:gd name="T41" fmla="*/ 2147483647 h 400"/>
                  <a:gd name="T42" fmla="*/ 2147483647 w 400"/>
                  <a:gd name="T43" fmla="*/ 2147483647 h 400"/>
                  <a:gd name="T44" fmla="*/ 2147483647 w 400"/>
                  <a:gd name="T45" fmla="*/ 2147483647 h 400"/>
                  <a:gd name="T46" fmla="*/ 2147483647 w 400"/>
                  <a:gd name="T47" fmla="*/ 2147483647 h 400"/>
                  <a:gd name="T48" fmla="*/ 2147483647 w 400"/>
                  <a:gd name="T49" fmla="*/ 2147483647 h 400"/>
                  <a:gd name="T50" fmla="*/ 2147483647 w 400"/>
                  <a:gd name="T51" fmla="*/ 2147483647 h 400"/>
                  <a:gd name="T52" fmla="*/ 2147483647 w 400"/>
                  <a:gd name="T53" fmla="*/ 2147483647 h 400"/>
                  <a:gd name="T54" fmla="*/ 2147483647 w 400"/>
                  <a:gd name="T55" fmla="*/ 2147483647 h 400"/>
                  <a:gd name="T56" fmla="*/ 2147483647 w 400"/>
                  <a:gd name="T57" fmla="*/ 2147483647 h 400"/>
                  <a:gd name="T58" fmla="*/ 2147483647 w 400"/>
                  <a:gd name="T59" fmla="*/ 2147483647 h 400"/>
                  <a:gd name="T60" fmla="*/ 2147483647 w 400"/>
                  <a:gd name="T61" fmla="*/ 2147483647 h 400"/>
                  <a:gd name="T62" fmla="*/ 2147483647 w 400"/>
                  <a:gd name="T63" fmla="*/ 2147483647 h 400"/>
                  <a:gd name="T64" fmla="*/ 2147483647 w 400"/>
                  <a:gd name="T65" fmla="*/ 2147483647 h 400"/>
                  <a:gd name="T66" fmla="*/ 2147483647 w 400"/>
                  <a:gd name="T67" fmla="*/ 2147483647 h 400"/>
                  <a:gd name="T68" fmla="*/ 2147483647 w 400"/>
                  <a:gd name="T69" fmla="*/ 2147483647 h 400"/>
                  <a:gd name="T70" fmla="*/ 2147483647 w 400"/>
                  <a:gd name="T71" fmla="*/ 2147483647 h 40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00"/>
                  <a:gd name="T109" fmla="*/ 0 h 400"/>
                  <a:gd name="T110" fmla="*/ 400 w 400"/>
                  <a:gd name="T111" fmla="*/ 400 h 400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00" h="400">
                    <a:moveTo>
                      <a:pt x="166" y="400"/>
                    </a:moveTo>
                    <a:lnTo>
                      <a:pt x="166" y="400"/>
                    </a:lnTo>
                    <a:lnTo>
                      <a:pt x="158" y="398"/>
                    </a:lnTo>
                    <a:lnTo>
                      <a:pt x="154" y="396"/>
                    </a:lnTo>
                    <a:lnTo>
                      <a:pt x="150" y="390"/>
                    </a:lnTo>
                    <a:lnTo>
                      <a:pt x="150" y="384"/>
                    </a:lnTo>
                    <a:lnTo>
                      <a:pt x="150" y="268"/>
                    </a:lnTo>
                    <a:lnTo>
                      <a:pt x="148" y="262"/>
                    </a:lnTo>
                    <a:lnTo>
                      <a:pt x="144" y="256"/>
                    </a:lnTo>
                    <a:lnTo>
                      <a:pt x="140" y="252"/>
                    </a:lnTo>
                    <a:lnTo>
                      <a:pt x="134" y="252"/>
                    </a:lnTo>
                    <a:lnTo>
                      <a:pt x="16" y="252"/>
                    </a:lnTo>
                    <a:lnTo>
                      <a:pt x="8" y="250"/>
                    </a:lnTo>
                    <a:lnTo>
                      <a:pt x="4" y="246"/>
                    </a:lnTo>
                    <a:lnTo>
                      <a:pt x="0" y="242"/>
                    </a:lnTo>
                    <a:lnTo>
                      <a:pt x="0" y="236"/>
                    </a:lnTo>
                    <a:lnTo>
                      <a:pt x="0" y="164"/>
                    </a:lnTo>
                    <a:lnTo>
                      <a:pt x="0" y="158"/>
                    </a:lnTo>
                    <a:lnTo>
                      <a:pt x="4" y="154"/>
                    </a:lnTo>
                    <a:lnTo>
                      <a:pt x="8" y="150"/>
                    </a:lnTo>
                    <a:lnTo>
                      <a:pt x="16" y="148"/>
                    </a:lnTo>
                    <a:lnTo>
                      <a:pt x="134" y="148"/>
                    </a:lnTo>
                    <a:lnTo>
                      <a:pt x="140" y="148"/>
                    </a:lnTo>
                    <a:lnTo>
                      <a:pt x="144" y="144"/>
                    </a:lnTo>
                    <a:lnTo>
                      <a:pt x="148" y="138"/>
                    </a:lnTo>
                    <a:lnTo>
                      <a:pt x="150" y="132"/>
                    </a:lnTo>
                    <a:lnTo>
                      <a:pt x="150" y="16"/>
                    </a:lnTo>
                    <a:lnTo>
                      <a:pt x="150" y="10"/>
                    </a:lnTo>
                    <a:lnTo>
                      <a:pt x="154" y="4"/>
                    </a:lnTo>
                    <a:lnTo>
                      <a:pt x="158" y="2"/>
                    </a:lnTo>
                    <a:lnTo>
                      <a:pt x="166" y="0"/>
                    </a:lnTo>
                    <a:lnTo>
                      <a:pt x="234" y="0"/>
                    </a:lnTo>
                    <a:lnTo>
                      <a:pt x="240" y="2"/>
                    </a:lnTo>
                    <a:lnTo>
                      <a:pt x="244" y="4"/>
                    </a:lnTo>
                    <a:lnTo>
                      <a:pt x="248" y="10"/>
                    </a:lnTo>
                    <a:lnTo>
                      <a:pt x="250" y="16"/>
                    </a:lnTo>
                    <a:lnTo>
                      <a:pt x="250" y="132"/>
                    </a:lnTo>
                    <a:lnTo>
                      <a:pt x="250" y="138"/>
                    </a:lnTo>
                    <a:lnTo>
                      <a:pt x="254" y="144"/>
                    </a:lnTo>
                    <a:lnTo>
                      <a:pt x="258" y="148"/>
                    </a:lnTo>
                    <a:lnTo>
                      <a:pt x="266" y="148"/>
                    </a:lnTo>
                    <a:lnTo>
                      <a:pt x="384" y="148"/>
                    </a:lnTo>
                    <a:lnTo>
                      <a:pt x="390" y="150"/>
                    </a:lnTo>
                    <a:lnTo>
                      <a:pt x="394" y="154"/>
                    </a:lnTo>
                    <a:lnTo>
                      <a:pt x="398" y="158"/>
                    </a:lnTo>
                    <a:lnTo>
                      <a:pt x="400" y="164"/>
                    </a:lnTo>
                    <a:lnTo>
                      <a:pt x="400" y="236"/>
                    </a:lnTo>
                    <a:lnTo>
                      <a:pt x="398" y="242"/>
                    </a:lnTo>
                    <a:lnTo>
                      <a:pt x="394" y="246"/>
                    </a:lnTo>
                    <a:lnTo>
                      <a:pt x="390" y="250"/>
                    </a:lnTo>
                    <a:lnTo>
                      <a:pt x="384" y="252"/>
                    </a:lnTo>
                    <a:lnTo>
                      <a:pt x="266" y="252"/>
                    </a:lnTo>
                    <a:lnTo>
                      <a:pt x="258" y="252"/>
                    </a:lnTo>
                    <a:lnTo>
                      <a:pt x="254" y="256"/>
                    </a:lnTo>
                    <a:lnTo>
                      <a:pt x="250" y="262"/>
                    </a:lnTo>
                    <a:lnTo>
                      <a:pt x="250" y="268"/>
                    </a:lnTo>
                    <a:lnTo>
                      <a:pt x="250" y="384"/>
                    </a:lnTo>
                    <a:lnTo>
                      <a:pt x="248" y="390"/>
                    </a:lnTo>
                    <a:lnTo>
                      <a:pt x="244" y="396"/>
                    </a:lnTo>
                    <a:lnTo>
                      <a:pt x="240" y="398"/>
                    </a:lnTo>
                    <a:lnTo>
                      <a:pt x="234" y="400"/>
                    </a:lnTo>
                    <a:lnTo>
                      <a:pt x="166" y="4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25" name="Ellipse 45"/>
              <p:cNvSpPr/>
              <p:nvPr/>
            </p:nvSpPr>
            <p:spPr bwMode="auto">
              <a:xfrm>
                <a:off x="1523450" y="3790923"/>
                <a:ext cx="722235" cy="542207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lumMod val="40000"/>
                      <a:lumOff val="60000"/>
                      <a:alpha val="0"/>
                    </a:srgbClr>
                  </a:gs>
                  <a:gs pos="100000">
                    <a:srgbClr val="FFFCF9">
                      <a:alpha val="77000"/>
                    </a:srgbClr>
                  </a:gs>
                </a:gsLst>
                <a:lin ang="16200000" scaled="0"/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 pitchFamily="34" charset="0"/>
                  <a:ea typeface="ＭＳ Ｐゴシック" pitchFamily="-97" charset="-128"/>
                  <a:cs typeface="Calibri" pitchFamily="34" charset="0"/>
                </a:endParaRPr>
              </a:p>
            </p:txBody>
          </p:sp>
        </p:grpSp>
        <p:sp>
          <p:nvSpPr>
            <p:cNvPr id="22" name="Ellipse 221"/>
            <p:cNvSpPr/>
            <p:nvPr/>
          </p:nvSpPr>
          <p:spPr bwMode="auto">
            <a:xfrm>
              <a:off x="136525" y="3216412"/>
              <a:ext cx="1966913" cy="257038"/>
            </a:xfrm>
            <a:prstGeom prst="ellipse">
              <a:avLst/>
            </a:prstGeom>
            <a:gradFill flip="none" rotWithShape="1">
              <a:gsLst>
                <a:gs pos="24000">
                  <a:sysClr val="windowText" lastClr="000000">
                    <a:alpha val="22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 dirty="0" err="1">
                <a:solidFill>
                  <a:sysClr val="window" lastClr="FFFFFF"/>
                </a:solidFill>
                <a:latin typeface="Calibri" pitchFamily="34" charset="0"/>
                <a:ea typeface="ＭＳ Ｐゴシック" pitchFamily="-97" charset="-128"/>
                <a:cs typeface="Calibri" pitchFamily="34" charset="0"/>
              </a:endParaRPr>
            </a:p>
          </p:txBody>
        </p:sp>
      </p:grpSp>
      <p:sp>
        <p:nvSpPr>
          <p:cNvPr id="26" name="Afrundet rektangel 9"/>
          <p:cNvSpPr/>
          <p:nvPr/>
        </p:nvSpPr>
        <p:spPr bwMode="auto">
          <a:xfrm>
            <a:off x="1345566" y="2284264"/>
            <a:ext cx="7188834" cy="1293663"/>
          </a:xfrm>
          <a:prstGeom prst="roundRect">
            <a:avLst>
              <a:gd name="adj" fmla="val 8497"/>
            </a:avLst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500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nb-NO" sz="1800" dirty="0" smtClean="0">
                <a:solidFill>
                  <a:srgbClr val="FFFFFF"/>
                </a:solidFill>
                <a:latin typeface="Calibri" pitchFamily="34" charset="0"/>
                <a:ea typeface="ＭＳ Ｐゴシック" pitchFamily="-109" charset="-128"/>
                <a:cs typeface="Calibri" pitchFamily="34" charset="0"/>
              </a:rPr>
              <a:t>When an organization grows, it becomes complex and becomes a challenge for top executives. These challenges can be easily faced in decentralized organization.</a:t>
            </a:r>
            <a:endParaRPr lang="nb-NO" sz="1800" dirty="0" smtClean="0">
              <a:solidFill>
                <a:srgbClr val="FFFFFF"/>
              </a:solidFill>
              <a:latin typeface="Calibri" pitchFamily="34" charset="0"/>
              <a:ea typeface="ＭＳ Ｐゴシック" pitchFamily="-109" charset="-128"/>
              <a:cs typeface="Calibri" pitchFamily="34" charset="0"/>
            </a:endParaRPr>
          </a:p>
        </p:txBody>
      </p:sp>
      <p:grpSp>
        <p:nvGrpSpPr>
          <p:cNvPr id="27" name="Gruppe 231"/>
          <p:cNvGrpSpPr>
            <a:grpSpLocks/>
          </p:cNvGrpSpPr>
          <p:nvPr/>
        </p:nvGrpSpPr>
        <p:grpSpPr bwMode="auto">
          <a:xfrm>
            <a:off x="418712" y="3997600"/>
            <a:ext cx="1002550" cy="880366"/>
            <a:chOff x="136525" y="1746249"/>
            <a:chExt cx="1966913" cy="1727201"/>
          </a:xfrm>
        </p:grpSpPr>
        <p:grpSp>
          <p:nvGrpSpPr>
            <p:cNvPr id="28" name="Gruppe 348"/>
            <p:cNvGrpSpPr>
              <a:grpSpLocks/>
            </p:cNvGrpSpPr>
            <p:nvPr/>
          </p:nvGrpSpPr>
          <p:grpSpPr bwMode="auto">
            <a:xfrm>
              <a:off x="266700" y="1746249"/>
              <a:ext cx="1519238" cy="1519238"/>
              <a:chOff x="1386839" y="3752799"/>
              <a:chExt cx="1013459" cy="1013460"/>
            </a:xfrm>
          </p:grpSpPr>
          <p:sp>
            <p:nvSpPr>
              <p:cNvPr id="30" name="Ellipse 112"/>
              <p:cNvSpPr/>
              <p:nvPr/>
            </p:nvSpPr>
            <p:spPr>
              <a:xfrm>
                <a:off x="1386839" y="3752799"/>
                <a:ext cx="1013459" cy="10134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90000"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lumMod val="2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 pitchFamily="34" charset="0"/>
                  <a:ea typeface="ＭＳ Ｐゴシック" pitchFamily="-97" charset="-128"/>
                  <a:cs typeface="Calibri" pitchFamily="34" charset="0"/>
                </a:endParaRPr>
              </a:p>
            </p:txBody>
          </p:sp>
          <p:sp>
            <p:nvSpPr>
              <p:cNvPr id="31" name="Freeform 13"/>
              <p:cNvSpPr>
                <a:spLocks/>
              </p:cNvSpPr>
              <p:nvPr/>
            </p:nvSpPr>
            <p:spPr bwMode="auto">
              <a:xfrm>
                <a:off x="1752280" y="4133974"/>
                <a:ext cx="270946" cy="270973"/>
              </a:xfrm>
              <a:custGeom>
                <a:avLst/>
                <a:gdLst>
                  <a:gd name="T0" fmla="*/ 2147483647 w 400"/>
                  <a:gd name="T1" fmla="*/ 2147483647 h 400"/>
                  <a:gd name="T2" fmla="*/ 2147483647 w 400"/>
                  <a:gd name="T3" fmla="*/ 2147483647 h 400"/>
                  <a:gd name="T4" fmla="*/ 2147483647 w 400"/>
                  <a:gd name="T5" fmla="*/ 2147483647 h 400"/>
                  <a:gd name="T6" fmla="*/ 2147483647 w 400"/>
                  <a:gd name="T7" fmla="*/ 2147483647 h 400"/>
                  <a:gd name="T8" fmla="*/ 2147483647 w 400"/>
                  <a:gd name="T9" fmla="*/ 2147483647 h 400"/>
                  <a:gd name="T10" fmla="*/ 2147483647 w 400"/>
                  <a:gd name="T11" fmla="*/ 2147483647 h 400"/>
                  <a:gd name="T12" fmla="*/ 2147483647 w 400"/>
                  <a:gd name="T13" fmla="*/ 2147483647 h 400"/>
                  <a:gd name="T14" fmla="*/ 2147483647 w 400"/>
                  <a:gd name="T15" fmla="*/ 2147483647 h 400"/>
                  <a:gd name="T16" fmla="*/ 0 w 400"/>
                  <a:gd name="T17" fmla="*/ 2147483647 h 400"/>
                  <a:gd name="T18" fmla="*/ 0 w 400"/>
                  <a:gd name="T19" fmla="*/ 2147483647 h 400"/>
                  <a:gd name="T20" fmla="*/ 2147483647 w 400"/>
                  <a:gd name="T21" fmla="*/ 2147483647 h 400"/>
                  <a:gd name="T22" fmla="*/ 2147483647 w 400"/>
                  <a:gd name="T23" fmla="*/ 2147483647 h 400"/>
                  <a:gd name="T24" fmla="*/ 2147483647 w 400"/>
                  <a:gd name="T25" fmla="*/ 2147483647 h 400"/>
                  <a:gd name="T26" fmla="*/ 2147483647 w 400"/>
                  <a:gd name="T27" fmla="*/ 2147483647 h 400"/>
                  <a:gd name="T28" fmla="*/ 2147483647 w 400"/>
                  <a:gd name="T29" fmla="*/ 2147483647 h 400"/>
                  <a:gd name="T30" fmla="*/ 2147483647 w 400"/>
                  <a:gd name="T31" fmla="*/ 2147483647 h 400"/>
                  <a:gd name="T32" fmla="*/ 2147483647 w 400"/>
                  <a:gd name="T33" fmla="*/ 2147483647 h 400"/>
                  <a:gd name="T34" fmla="*/ 2147483647 w 400"/>
                  <a:gd name="T35" fmla="*/ 0 h 400"/>
                  <a:gd name="T36" fmla="*/ 2147483647 w 400"/>
                  <a:gd name="T37" fmla="*/ 0 h 400"/>
                  <a:gd name="T38" fmla="*/ 2147483647 w 400"/>
                  <a:gd name="T39" fmla="*/ 2147483647 h 400"/>
                  <a:gd name="T40" fmla="*/ 2147483647 w 400"/>
                  <a:gd name="T41" fmla="*/ 2147483647 h 400"/>
                  <a:gd name="T42" fmla="*/ 2147483647 w 400"/>
                  <a:gd name="T43" fmla="*/ 2147483647 h 400"/>
                  <a:gd name="T44" fmla="*/ 2147483647 w 400"/>
                  <a:gd name="T45" fmla="*/ 2147483647 h 400"/>
                  <a:gd name="T46" fmla="*/ 2147483647 w 400"/>
                  <a:gd name="T47" fmla="*/ 2147483647 h 400"/>
                  <a:gd name="T48" fmla="*/ 2147483647 w 400"/>
                  <a:gd name="T49" fmla="*/ 2147483647 h 400"/>
                  <a:gd name="T50" fmla="*/ 2147483647 w 400"/>
                  <a:gd name="T51" fmla="*/ 2147483647 h 400"/>
                  <a:gd name="T52" fmla="*/ 2147483647 w 400"/>
                  <a:gd name="T53" fmla="*/ 2147483647 h 400"/>
                  <a:gd name="T54" fmla="*/ 2147483647 w 400"/>
                  <a:gd name="T55" fmla="*/ 2147483647 h 400"/>
                  <a:gd name="T56" fmla="*/ 2147483647 w 400"/>
                  <a:gd name="T57" fmla="*/ 2147483647 h 400"/>
                  <a:gd name="T58" fmla="*/ 2147483647 w 400"/>
                  <a:gd name="T59" fmla="*/ 2147483647 h 400"/>
                  <a:gd name="T60" fmla="*/ 2147483647 w 400"/>
                  <a:gd name="T61" fmla="*/ 2147483647 h 400"/>
                  <a:gd name="T62" fmla="*/ 2147483647 w 400"/>
                  <a:gd name="T63" fmla="*/ 2147483647 h 400"/>
                  <a:gd name="T64" fmla="*/ 2147483647 w 400"/>
                  <a:gd name="T65" fmla="*/ 2147483647 h 400"/>
                  <a:gd name="T66" fmla="*/ 2147483647 w 400"/>
                  <a:gd name="T67" fmla="*/ 2147483647 h 400"/>
                  <a:gd name="T68" fmla="*/ 2147483647 w 400"/>
                  <a:gd name="T69" fmla="*/ 2147483647 h 400"/>
                  <a:gd name="T70" fmla="*/ 2147483647 w 400"/>
                  <a:gd name="T71" fmla="*/ 2147483647 h 40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00"/>
                  <a:gd name="T109" fmla="*/ 0 h 400"/>
                  <a:gd name="T110" fmla="*/ 400 w 400"/>
                  <a:gd name="T111" fmla="*/ 400 h 400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00" h="400">
                    <a:moveTo>
                      <a:pt x="166" y="400"/>
                    </a:moveTo>
                    <a:lnTo>
                      <a:pt x="166" y="400"/>
                    </a:lnTo>
                    <a:lnTo>
                      <a:pt x="158" y="398"/>
                    </a:lnTo>
                    <a:lnTo>
                      <a:pt x="154" y="396"/>
                    </a:lnTo>
                    <a:lnTo>
                      <a:pt x="150" y="390"/>
                    </a:lnTo>
                    <a:lnTo>
                      <a:pt x="150" y="384"/>
                    </a:lnTo>
                    <a:lnTo>
                      <a:pt x="150" y="268"/>
                    </a:lnTo>
                    <a:lnTo>
                      <a:pt x="148" y="262"/>
                    </a:lnTo>
                    <a:lnTo>
                      <a:pt x="144" y="256"/>
                    </a:lnTo>
                    <a:lnTo>
                      <a:pt x="140" y="252"/>
                    </a:lnTo>
                    <a:lnTo>
                      <a:pt x="134" y="252"/>
                    </a:lnTo>
                    <a:lnTo>
                      <a:pt x="16" y="252"/>
                    </a:lnTo>
                    <a:lnTo>
                      <a:pt x="8" y="250"/>
                    </a:lnTo>
                    <a:lnTo>
                      <a:pt x="4" y="246"/>
                    </a:lnTo>
                    <a:lnTo>
                      <a:pt x="0" y="242"/>
                    </a:lnTo>
                    <a:lnTo>
                      <a:pt x="0" y="236"/>
                    </a:lnTo>
                    <a:lnTo>
                      <a:pt x="0" y="164"/>
                    </a:lnTo>
                    <a:lnTo>
                      <a:pt x="0" y="158"/>
                    </a:lnTo>
                    <a:lnTo>
                      <a:pt x="4" y="154"/>
                    </a:lnTo>
                    <a:lnTo>
                      <a:pt x="8" y="150"/>
                    </a:lnTo>
                    <a:lnTo>
                      <a:pt x="16" y="148"/>
                    </a:lnTo>
                    <a:lnTo>
                      <a:pt x="134" y="148"/>
                    </a:lnTo>
                    <a:lnTo>
                      <a:pt x="140" y="148"/>
                    </a:lnTo>
                    <a:lnTo>
                      <a:pt x="144" y="144"/>
                    </a:lnTo>
                    <a:lnTo>
                      <a:pt x="148" y="138"/>
                    </a:lnTo>
                    <a:lnTo>
                      <a:pt x="150" y="132"/>
                    </a:lnTo>
                    <a:lnTo>
                      <a:pt x="150" y="16"/>
                    </a:lnTo>
                    <a:lnTo>
                      <a:pt x="150" y="10"/>
                    </a:lnTo>
                    <a:lnTo>
                      <a:pt x="154" y="4"/>
                    </a:lnTo>
                    <a:lnTo>
                      <a:pt x="158" y="2"/>
                    </a:lnTo>
                    <a:lnTo>
                      <a:pt x="166" y="0"/>
                    </a:lnTo>
                    <a:lnTo>
                      <a:pt x="234" y="0"/>
                    </a:lnTo>
                    <a:lnTo>
                      <a:pt x="240" y="2"/>
                    </a:lnTo>
                    <a:lnTo>
                      <a:pt x="244" y="4"/>
                    </a:lnTo>
                    <a:lnTo>
                      <a:pt x="248" y="10"/>
                    </a:lnTo>
                    <a:lnTo>
                      <a:pt x="250" y="16"/>
                    </a:lnTo>
                    <a:lnTo>
                      <a:pt x="250" y="132"/>
                    </a:lnTo>
                    <a:lnTo>
                      <a:pt x="250" y="138"/>
                    </a:lnTo>
                    <a:lnTo>
                      <a:pt x="254" y="144"/>
                    </a:lnTo>
                    <a:lnTo>
                      <a:pt x="258" y="148"/>
                    </a:lnTo>
                    <a:lnTo>
                      <a:pt x="266" y="148"/>
                    </a:lnTo>
                    <a:lnTo>
                      <a:pt x="384" y="148"/>
                    </a:lnTo>
                    <a:lnTo>
                      <a:pt x="390" y="150"/>
                    </a:lnTo>
                    <a:lnTo>
                      <a:pt x="394" y="154"/>
                    </a:lnTo>
                    <a:lnTo>
                      <a:pt x="398" y="158"/>
                    </a:lnTo>
                    <a:lnTo>
                      <a:pt x="400" y="164"/>
                    </a:lnTo>
                    <a:lnTo>
                      <a:pt x="400" y="236"/>
                    </a:lnTo>
                    <a:lnTo>
                      <a:pt x="398" y="242"/>
                    </a:lnTo>
                    <a:lnTo>
                      <a:pt x="394" y="246"/>
                    </a:lnTo>
                    <a:lnTo>
                      <a:pt x="390" y="250"/>
                    </a:lnTo>
                    <a:lnTo>
                      <a:pt x="384" y="252"/>
                    </a:lnTo>
                    <a:lnTo>
                      <a:pt x="266" y="252"/>
                    </a:lnTo>
                    <a:lnTo>
                      <a:pt x="258" y="252"/>
                    </a:lnTo>
                    <a:lnTo>
                      <a:pt x="254" y="256"/>
                    </a:lnTo>
                    <a:lnTo>
                      <a:pt x="250" y="262"/>
                    </a:lnTo>
                    <a:lnTo>
                      <a:pt x="250" y="268"/>
                    </a:lnTo>
                    <a:lnTo>
                      <a:pt x="250" y="384"/>
                    </a:lnTo>
                    <a:lnTo>
                      <a:pt x="248" y="390"/>
                    </a:lnTo>
                    <a:lnTo>
                      <a:pt x="244" y="396"/>
                    </a:lnTo>
                    <a:lnTo>
                      <a:pt x="240" y="398"/>
                    </a:lnTo>
                    <a:lnTo>
                      <a:pt x="234" y="400"/>
                    </a:lnTo>
                    <a:lnTo>
                      <a:pt x="166" y="4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2" name="Ellipse 45"/>
              <p:cNvSpPr/>
              <p:nvPr/>
            </p:nvSpPr>
            <p:spPr bwMode="auto">
              <a:xfrm>
                <a:off x="1523450" y="3790923"/>
                <a:ext cx="722235" cy="542207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lumMod val="40000"/>
                      <a:lumOff val="60000"/>
                      <a:alpha val="0"/>
                    </a:srgbClr>
                  </a:gs>
                  <a:gs pos="100000">
                    <a:srgbClr val="FFFCF9">
                      <a:alpha val="77000"/>
                    </a:srgbClr>
                  </a:gs>
                </a:gsLst>
                <a:lin ang="16200000" scaled="0"/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 pitchFamily="34" charset="0"/>
                  <a:ea typeface="ＭＳ Ｐゴシック" pitchFamily="-97" charset="-128"/>
                  <a:cs typeface="Calibri" pitchFamily="34" charset="0"/>
                </a:endParaRPr>
              </a:p>
            </p:txBody>
          </p:sp>
        </p:grpSp>
        <p:sp>
          <p:nvSpPr>
            <p:cNvPr id="29" name="Ellipse 221"/>
            <p:cNvSpPr/>
            <p:nvPr/>
          </p:nvSpPr>
          <p:spPr bwMode="auto">
            <a:xfrm>
              <a:off x="136525" y="3216412"/>
              <a:ext cx="1966913" cy="257038"/>
            </a:xfrm>
            <a:prstGeom prst="ellipse">
              <a:avLst/>
            </a:prstGeom>
            <a:gradFill flip="none" rotWithShape="1">
              <a:gsLst>
                <a:gs pos="24000">
                  <a:sysClr val="windowText" lastClr="000000">
                    <a:alpha val="22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 dirty="0" err="1">
                <a:solidFill>
                  <a:sysClr val="window" lastClr="FFFFFF"/>
                </a:solidFill>
                <a:latin typeface="Calibri" pitchFamily="34" charset="0"/>
                <a:ea typeface="ＭＳ Ｐゴシック" pitchFamily="-97" charset="-128"/>
                <a:cs typeface="Calibri" pitchFamily="34" charset="0"/>
              </a:endParaRPr>
            </a:p>
          </p:txBody>
        </p:sp>
      </p:grpSp>
      <p:sp>
        <p:nvSpPr>
          <p:cNvPr id="39" name="Afrundet rektangel 9"/>
          <p:cNvSpPr/>
          <p:nvPr/>
        </p:nvSpPr>
        <p:spPr bwMode="auto">
          <a:xfrm>
            <a:off x="1345566" y="3732064"/>
            <a:ext cx="7188834" cy="1293663"/>
          </a:xfrm>
          <a:prstGeom prst="roundRect">
            <a:avLst>
              <a:gd name="adj" fmla="val 8497"/>
            </a:avLst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500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nb-NO" sz="1800" dirty="0" smtClean="0">
                <a:solidFill>
                  <a:srgbClr val="FFFFFF"/>
                </a:solidFill>
                <a:latin typeface="Calibri" pitchFamily="34" charset="0"/>
                <a:ea typeface="ＭＳ Ｐゴシック" pitchFamily="-109" charset="-128"/>
                <a:cs typeface="Calibri" pitchFamily="34" charset="0"/>
              </a:rPr>
              <a:t>Decentralization avoids red-tapism in making decisions as it places responsibility for decision-making as near as possible to the place where action takes place</a:t>
            </a:r>
          </a:p>
        </p:txBody>
      </p:sp>
      <p:grpSp>
        <p:nvGrpSpPr>
          <p:cNvPr id="40" name="Gruppe 231"/>
          <p:cNvGrpSpPr>
            <a:grpSpLocks/>
          </p:cNvGrpSpPr>
          <p:nvPr/>
        </p:nvGrpSpPr>
        <p:grpSpPr bwMode="auto">
          <a:xfrm>
            <a:off x="418712" y="5445400"/>
            <a:ext cx="1002550" cy="880366"/>
            <a:chOff x="136525" y="1746249"/>
            <a:chExt cx="1966913" cy="1727201"/>
          </a:xfrm>
        </p:grpSpPr>
        <p:grpSp>
          <p:nvGrpSpPr>
            <p:cNvPr id="41" name="Gruppe 348"/>
            <p:cNvGrpSpPr>
              <a:grpSpLocks/>
            </p:cNvGrpSpPr>
            <p:nvPr/>
          </p:nvGrpSpPr>
          <p:grpSpPr bwMode="auto">
            <a:xfrm>
              <a:off x="266700" y="1746249"/>
              <a:ext cx="1519238" cy="1519238"/>
              <a:chOff x="1386839" y="3752799"/>
              <a:chExt cx="1013459" cy="1013460"/>
            </a:xfrm>
          </p:grpSpPr>
          <p:sp>
            <p:nvSpPr>
              <p:cNvPr id="43" name="Ellipse 112"/>
              <p:cNvSpPr/>
              <p:nvPr/>
            </p:nvSpPr>
            <p:spPr>
              <a:xfrm>
                <a:off x="1386839" y="3752799"/>
                <a:ext cx="1013459" cy="10134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90000"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lumMod val="2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 pitchFamily="34" charset="0"/>
                  <a:ea typeface="ＭＳ Ｐゴシック" pitchFamily="-97" charset="-128"/>
                  <a:cs typeface="Calibri" pitchFamily="34" charset="0"/>
                </a:endParaRPr>
              </a:p>
            </p:txBody>
          </p:sp>
          <p:sp>
            <p:nvSpPr>
              <p:cNvPr id="44" name="Freeform 13"/>
              <p:cNvSpPr>
                <a:spLocks/>
              </p:cNvSpPr>
              <p:nvPr/>
            </p:nvSpPr>
            <p:spPr bwMode="auto">
              <a:xfrm>
                <a:off x="1752280" y="4133974"/>
                <a:ext cx="270946" cy="270973"/>
              </a:xfrm>
              <a:custGeom>
                <a:avLst/>
                <a:gdLst>
                  <a:gd name="T0" fmla="*/ 2147483647 w 400"/>
                  <a:gd name="T1" fmla="*/ 2147483647 h 400"/>
                  <a:gd name="T2" fmla="*/ 2147483647 w 400"/>
                  <a:gd name="T3" fmla="*/ 2147483647 h 400"/>
                  <a:gd name="T4" fmla="*/ 2147483647 w 400"/>
                  <a:gd name="T5" fmla="*/ 2147483647 h 400"/>
                  <a:gd name="T6" fmla="*/ 2147483647 w 400"/>
                  <a:gd name="T7" fmla="*/ 2147483647 h 400"/>
                  <a:gd name="T8" fmla="*/ 2147483647 w 400"/>
                  <a:gd name="T9" fmla="*/ 2147483647 h 400"/>
                  <a:gd name="T10" fmla="*/ 2147483647 w 400"/>
                  <a:gd name="T11" fmla="*/ 2147483647 h 400"/>
                  <a:gd name="T12" fmla="*/ 2147483647 w 400"/>
                  <a:gd name="T13" fmla="*/ 2147483647 h 400"/>
                  <a:gd name="T14" fmla="*/ 2147483647 w 400"/>
                  <a:gd name="T15" fmla="*/ 2147483647 h 400"/>
                  <a:gd name="T16" fmla="*/ 0 w 400"/>
                  <a:gd name="T17" fmla="*/ 2147483647 h 400"/>
                  <a:gd name="T18" fmla="*/ 0 w 400"/>
                  <a:gd name="T19" fmla="*/ 2147483647 h 400"/>
                  <a:gd name="T20" fmla="*/ 2147483647 w 400"/>
                  <a:gd name="T21" fmla="*/ 2147483647 h 400"/>
                  <a:gd name="T22" fmla="*/ 2147483647 w 400"/>
                  <a:gd name="T23" fmla="*/ 2147483647 h 400"/>
                  <a:gd name="T24" fmla="*/ 2147483647 w 400"/>
                  <a:gd name="T25" fmla="*/ 2147483647 h 400"/>
                  <a:gd name="T26" fmla="*/ 2147483647 w 400"/>
                  <a:gd name="T27" fmla="*/ 2147483647 h 400"/>
                  <a:gd name="T28" fmla="*/ 2147483647 w 400"/>
                  <a:gd name="T29" fmla="*/ 2147483647 h 400"/>
                  <a:gd name="T30" fmla="*/ 2147483647 w 400"/>
                  <a:gd name="T31" fmla="*/ 2147483647 h 400"/>
                  <a:gd name="T32" fmla="*/ 2147483647 w 400"/>
                  <a:gd name="T33" fmla="*/ 2147483647 h 400"/>
                  <a:gd name="T34" fmla="*/ 2147483647 w 400"/>
                  <a:gd name="T35" fmla="*/ 0 h 400"/>
                  <a:gd name="T36" fmla="*/ 2147483647 w 400"/>
                  <a:gd name="T37" fmla="*/ 0 h 400"/>
                  <a:gd name="T38" fmla="*/ 2147483647 w 400"/>
                  <a:gd name="T39" fmla="*/ 2147483647 h 400"/>
                  <a:gd name="T40" fmla="*/ 2147483647 w 400"/>
                  <a:gd name="T41" fmla="*/ 2147483647 h 400"/>
                  <a:gd name="T42" fmla="*/ 2147483647 w 400"/>
                  <a:gd name="T43" fmla="*/ 2147483647 h 400"/>
                  <a:gd name="T44" fmla="*/ 2147483647 w 400"/>
                  <a:gd name="T45" fmla="*/ 2147483647 h 400"/>
                  <a:gd name="T46" fmla="*/ 2147483647 w 400"/>
                  <a:gd name="T47" fmla="*/ 2147483647 h 400"/>
                  <a:gd name="T48" fmla="*/ 2147483647 w 400"/>
                  <a:gd name="T49" fmla="*/ 2147483647 h 400"/>
                  <a:gd name="T50" fmla="*/ 2147483647 w 400"/>
                  <a:gd name="T51" fmla="*/ 2147483647 h 400"/>
                  <a:gd name="T52" fmla="*/ 2147483647 w 400"/>
                  <a:gd name="T53" fmla="*/ 2147483647 h 400"/>
                  <a:gd name="T54" fmla="*/ 2147483647 w 400"/>
                  <a:gd name="T55" fmla="*/ 2147483647 h 400"/>
                  <a:gd name="T56" fmla="*/ 2147483647 w 400"/>
                  <a:gd name="T57" fmla="*/ 2147483647 h 400"/>
                  <a:gd name="T58" fmla="*/ 2147483647 w 400"/>
                  <a:gd name="T59" fmla="*/ 2147483647 h 400"/>
                  <a:gd name="T60" fmla="*/ 2147483647 w 400"/>
                  <a:gd name="T61" fmla="*/ 2147483647 h 400"/>
                  <a:gd name="T62" fmla="*/ 2147483647 w 400"/>
                  <a:gd name="T63" fmla="*/ 2147483647 h 400"/>
                  <a:gd name="T64" fmla="*/ 2147483647 w 400"/>
                  <a:gd name="T65" fmla="*/ 2147483647 h 400"/>
                  <a:gd name="T66" fmla="*/ 2147483647 w 400"/>
                  <a:gd name="T67" fmla="*/ 2147483647 h 400"/>
                  <a:gd name="T68" fmla="*/ 2147483647 w 400"/>
                  <a:gd name="T69" fmla="*/ 2147483647 h 400"/>
                  <a:gd name="T70" fmla="*/ 2147483647 w 400"/>
                  <a:gd name="T71" fmla="*/ 2147483647 h 40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00"/>
                  <a:gd name="T109" fmla="*/ 0 h 400"/>
                  <a:gd name="T110" fmla="*/ 400 w 400"/>
                  <a:gd name="T111" fmla="*/ 400 h 400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00" h="400">
                    <a:moveTo>
                      <a:pt x="166" y="400"/>
                    </a:moveTo>
                    <a:lnTo>
                      <a:pt x="166" y="400"/>
                    </a:lnTo>
                    <a:lnTo>
                      <a:pt x="158" y="398"/>
                    </a:lnTo>
                    <a:lnTo>
                      <a:pt x="154" y="396"/>
                    </a:lnTo>
                    <a:lnTo>
                      <a:pt x="150" y="390"/>
                    </a:lnTo>
                    <a:lnTo>
                      <a:pt x="150" y="384"/>
                    </a:lnTo>
                    <a:lnTo>
                      <a:pt x="150" y="268"/>
                    </a:lnTo>
                    <a:lnTo>
                      <a:pt x="148" y="262"/>
                    </a:lnTo>
                    <a:lnTo>
                      <a:pt x="144" y="256"/>
                    </a:lnTo>
                    <a:lnTo>
                      <a:pt x="140" y="252"/>
                    </a:lnTo>
                    <a:lnTo>
                      <a:pt x="134" y="252"/>
                    </a:lnTo>
                    <a:lnTo>
                      <a:pt x="16" y="252"/>
                    </a:lnTo>
                    <a:lnTo>
                      <a:pt x="8" y="250"/>
                    </a:lnTo>
                    <a:lnTo>
                      <a:pt x="4" y="246"/>
                    </a:lnTo>
                    <a:lnTo>
                      <a:pt x="0" y="242"/>
                    </a:lnTo>
                    <a:lnTo>
                      <a:pt x="0" y="236"/>
                    </a:lnTo>
                    <a:lnTo>
                      <a:pt x="0" y="164"/>
                    </a:lnTo>
                    <a:lnTo>
                      <a:pt x="0" y="158"/>
                    </a:lnTo>
                    <a:lnTo>
                      <a:pt x="4" y="154"/>
                    </a:lnTo>
                    <a:lnTo>
                      <a:pt x="8" y="150"/>
                    </a:lnTo>
                    <a:lnTo>
                      <a:pt x="16" y="148"/>
                    </a:lnTo>
                    <a:lnTo>
                      <a:pt x="134" y="148"/>
                    </a:lnTo>
                    <a:lnTo>
                      <a:pt x="140" y="148"/>
                    </a:lnTo>
                    <a:lnTo>
                      <a:pt x="144" y="144"/>
                    </a:lnTo>
                    <a:lnTo>
                      <a:pt x="148" y="138"/>
                    </a:lnTo>
                    <a:lnTo>
                      <a:pt x="150" y="132"/>
                    </a:lnTo>
                    <a:lnTo>
                      <a:pt x="150" y="16"/>
                    </a:lnTo>
                    <a:lnTo>
                      <a:pt x="150" y="10"/>
                    </a:lnTo>
                    <a:lnTo>
                      <a:pt x="154" y="4"/>
                    </a:lnTo>
                    <a:lnTo>
                      <a:pt x="158" y="2"/>
                    </a:lnTo>
                    <a:lnTo>
                      <a:pt x="166" y="0"/>
                    </a:lnTo>
                    <a:lnTo>
                      <a:pt x="234" y="0"/>
                    </a:lnTo>
                    <a:lnTo>
                      <a:pt x="240" y="2"/>
                    </a:lnTo>
                    <a:lnTo>
                      <a:pt x="244" y="4"/>
                    </a:lnTo>
                    <a:lnTo>
                      <a:pt x="248" y="10"/>
                    </a:lnTo>
                    <a:lnTo>
                      <a:pt x="250" y="16"/>
                    </a:lnTo>
                    <a:lnTo>
                      <a:pt x="250" y="132"/>
                    </a:lnTo>
                    <a:lnTo>
                      <a:pt x="250" y="138"/>
                    </a:lnTo>
                    <a:lnTo>
                      <a:pt x="254" y="144"/>
                    </a:lnTo>
                    <a:lnTo>
                      <a:pt x="258" y="148"/>
                    </a:lnTo>
                    <a:lnTo>
                      <a:pt x="266" y="148"/>
                    </a:lnTo>
                    <a:lnTo>
                      <a:pt x="384" y="148"/>
                    </a:lnTo>
                    <a:lnTo>
                      <a:pt x="390" y="150"/>
                    </a:lnTo>
                    <a:lnTo>
                      <a:pt x="394" y="154"/>
                    </a:lnTo>
                    <a:lnTo>
                      <a:pt x="398" y="158"/>
                    </a:lnTo>
                    <a:lnTo>
                      <a:pt x="400" y="164"/>
                    </a:lnTo>
                    <a:lnTo>
                      <a:pt x="400" y="236"/>
                    </a:lnTo>
                    <a:lnTo>
                      <a:pt x="398" y="242"/>
                    </a:lnTo>
                    <a:lnTo>
                      <a:pt x="394" y="246"/>
                    </a:lnTo>
                    <a:lnTo>
                      <a:pt x="390" y="250"/>
                    </a:lnTo>
                    <a:lnTo>
                      <a:pt x="384" y="252"/>
                    </a:lnTo>
                    <a:lnTo>
                      <a:pt x="266" y="252"/>
                    </a:lnTo>
                    <a:lnTo>
                      <a:pt x="258" y="252"/>
                    </a:lnTo>
                    <a:lnTo>
                      <a:pt x="254" y="256"/>
                    </a:lnTo>
                    <a:lnTo>
                      <a:pt x="250" y="262"/>
                    </a:lnTo>
                    <a:lnTo>
                      <a:pt x="250" y="268"/>
                    </a:lnTo>
                    <a:lnTo>
                      <a:pt x="250" y="384"/>
                    </a:lnTo>
                    <a:lnTo>
                      <a:pt x="248" y="390"/>
                    </a:lnTo>
                    <a:lnTo>
                      <a:pt x="244" y="396"/>
                    </a:lnTo>
                    <a:lnTo>
                      <a:pt x="240" y="398"/>
                    </a:lnTo>
                    <a:lnTo>
                      <a:pt x="234" y="400"/>
                    </a:lnTo>
                    <a:lnTo>
                      <a:pt x="166" y="4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45" name="Ellipse 45"/>
              <p:cNvSpPr/>
              <p:nvPr/>
            </p:nvSpPr>
            <p:spPr bwMode="auto">
              <a:xfrm>
                <a:off x="1523450" y="3790923"/>
                <a:ext cx="722235" cy="542207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lumMod val="40000"/>
                      <a:lumOff val="60000"/>
                      <a:alpha val="0"/>
                    </a:srgbClr>
                  </a:gs>
                  <a:gs pos="100000">
                    <a:srgbClr val="FFFCF9">
                      <a:alpha val="77000"/>
                    </a:srgbClr>
                  </a:gs>
                </a:gsLst>
                <a:lin ang="16200000" scaled="0"/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 pitchFamily="34" charset="0"/>
                  <a:ea typeface="ＭＳ Ｐゴシック" pitchFamily="-97" charset="-128"/>
                  <a:cs typeface="Calibri" pitchFamily="34" charset="0"/>
                </a:endParaRPr>
              </a:p>
            </p:txBody>
          </p:sp>
        </p:grpSp>
        <p:sp>
          <p:nvSpPr>
            <p:cNvPr id="42" name="Ellipse 221"/>
            <p:cNvSpPr/>
            <p:nvPr/>
          </p:nvSpPr>
          <p:spPr bwMode="auto">
            <a:xfrm>
              <a:off x="136525" y="3216412"/>
              <a:ext cx="1966913" cy="257038"/>
            </a:xfrm>
            <a:prstGeom prst="ellipse">
              <a:avLst/>
            </a:prstGeom>
            <a:gradFill flip="none" rotWithShape="1">
              <a:gsLst>
                <a:gs pos="24000">
                  <a:sysClr val="windowText" lastClr="000000">
                    <a:alpha val="22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 dirty="0" err="1">
                <a:solidFill>
                  <a:sysClr val="window" lastClr="FFFFFF"/>
                </a:solidFill>
                <a:latin typeface="Calibri" pitchFamily="34" charset="0"/>
                <a:ea typeface="ＭＳ Ｐゴシック" pitchFamily="-97" charset="-128"/>
                <a:cs typeface="Calibri" pitchFamily="34" charset="0"/>
              </a:endParaRPr>
            </a:p>
          </p:txBody>
        </p:sp>
      </p:grpSp>
      <p:sp>
        <p:nvSpPr>
          <p:cNvPr id="46" name="Afrundet rektangel 9"/>
          <p:cNvSpPr/>
          <p:nvPr/>
        </p:nvSpPr>
        <p:spPr bwMode="auto">
          <a:xfrm>
            <a:off x="1345566" y="5179864"/>
            <a:ext cx="7188834" cy="1293663"/>
          </a:xfrm>
          <a:prstGeom prst="roundRect">
            <a:avLst>
              <a:gd name="adj" fmla="val 8497"/>
            </a:avLst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500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nb-NO" sz="1800" dirty="0" smtClean="0">
                <a:solidFill>
                  <a:srgbClr val="FFFFFF"/>
                </a:solidFill>
                <a:latin typeface="Calibri" pitchFamily="34" charset="0"/>
                <a:ea typeface="ＭＳ Ｐゴシック" pitchFamily="-109" charset="-128"/>
                <a:cs typeface="Calibri" pitchFamily="34" charset="0"/>
              </a:rPr>
              <a:t>When authority is decentralized the subordinates get opportunities of taking initiative to develop managerial talents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8031" y="-27384"/>
            <a:ext cx="952381" cy="96507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09519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6" presetClass="emph" presetSubtype="0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75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75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6" presetClass="emph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75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6" grpId="0" animBg="1"/>
      <p:bldP spid="39" grpId="0" animBg="1"/>
      <p:bldP spid="4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ieren 20"/>
          <p:cNvGrpSpPr/>
          <p:nvPr/>
        </p:nvGrpSpPr>
        <p:grpSpPr>
          <a:xfrm>
            <a:off x="432614" y="1077975"/>
            <a:ext cx="7949386" cy="3880110"/>
            <a:chOff x="3645903" y="-1202695"/>
            <a:chExt cx="11141561" cy="3625354"/>
          </a:xfrm>
        </p:grpSpPr>
        <p:sp>
          <p:nvSpPr>
            <p:cNvPr id="10" name="Rechteck 21"/>
            <p:cNvSpPr/>
            <p:nvPr/>
          </p:nvSpPr>
          <p:spPr bwMode="auto">
            <a:xfrm>
              <a:off x="4876558" y="-1070742"/>
              <a:ext cx="9910906" cy="3493401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shade val="30000"/>
                    <a:satMod val="115000"/>
                  </a:schemeClr>
                </a:gs>
                <a:gs pos="50000">
                  <a:schemeClr val="tx2">
                    <a:shade val="67500"/>
                    <a:satMod val="115000"/>
                  </a:schemeClr>
                </a:gs>
                <a:gs pos="100000">
                  <a:schemeClr val="tx2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12700">
              <a:noFill/>
              <a:round/>
              <a:headEnd/>
              <a:tailEnd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144000" tIns="180000" rIns="72000" rtlCol="0" anchor="t"/>
            <a:lstStyle/>
            <a:p>
              <a:pPr>
                <a:spcAft>
                  <a:spcPts val="1200"/>
                </a:spcAft>
              </a:pPr>
              <a:r>
                <a:rPr lang="en-IN" sz="2800" b="1" dirty="0" smtClean="0">
                  <a:solidFill>
                    <a:prstClr val="white"/>
                  </a:solidFill>
                  <a:latin typeface="FreesiaUPC" pitchFamily="34" charset="-34"/>
                  <a:ea typeface="ＭＳ Ｐゴシック" pitchFamily="34" charset="-128"/>
                  <a:cs typeface="FreesiaUPC" pitchFamily="34" charset="-34"/>
                </a:rPr>
                <a:t>This is a DEMO Course On – </a:t>
              </a:r>
              <a:r>
                <a:rPr lang="en-IN" sz="2800" b="1" dirty="0" smtClean="0">
                  <a:solidFill>
                    <a:srgbClr val="FFFF00"/>
                  </a:solidFill>
                  <a:latin typeface="FreesiaUPC" pitchFamily="34" charset="-34"/>
                  <a:ea typeface="ＭＳ Ｐゴシック" pitchFamily="34" charset="-128"/>
                  <a:cs typeface="FreesiaUPC" pitchFamily="34" charset="-34"/>
                </a:rPr>
                <a:t>Centralization and Decentralization.</a:t>
              </a:r>
              <a:endParaRPr lang="en-IN" sz="2800" b="1" dirty="0" smtClean="0">
                <a:solidFill>
                  <a:srgbClr val="FFFF00"/>
                </a:solidFill>
                <a:latin typeface="FreesiaUPC" pitchFamily="34" charset="-34"/>
                <a:ea typeface="ＭＳ Ｐゴシック" pitchFamily="34" charset="-128"/>
                <a:cs typeface="FreesiaUPC" pitchFamily="34" charset="-34"/>
              </a:endParaRPr>
            </a:p>
            <a:p>
              <a:pPr>
                <a:spcAft>
                  <a:spcPts val="1200"/>
                </a:spcAft>
              </a:pPr>
              <a:r>
                <a:rPr lang="en-US" sz="2800" b="1" dirty="0" smtClean="0">
                  <a:solidFill>
                    <a:srgbClr val="FFFF00"/>
                  </a:solidFill>
                  <a:latin typeface="FreesiaUPC" pitchFamily="34" charset="-34"/>
                  <a:ea typeface="ＭＳ Ｐゴシック" pitchFamily="34" charset="-128"/>
                  <a:cs typeface="FreesiaUPC" pitchFamily="34" charset="-34"/>
                </a:rPr>
                <a:t>Join MSG Premium Membership</a:t>
              </a:r>
              <a:r>
                <a:rPr lang="en-US" sz="2800" b="1" dirty="0" smtClean="0">
                  <a:solidFill>
                    <a:prstClr val="white"/>
                  </a:solidFill>
                  <a:latin typeface="FreesiaUPC" pitchFamily="34" charset="-34"/>
                  <a:ea typeface="ＭＳ Ｐゴシック" pitchFamily="34" charset="-128"/>
                  <a:cs typeface="FreesiaUPC" pitchFamily="34" charset="-34"/>
                </a:rPr>
                <a:t> and Get Access to around  120 Courses + New courses added every week.</a:t>
              </a:r>
            </a:p>
            <a:p>
              <a:pPr>
                <a:spcAft>
                  <a:spcPts val="1200"/>
                </a:spcAft>
              </a:pPr>
              <a:r>
                <a:rPr lang="en-US" sz="2800" b="1" dirty="0" smtClean="0">
                  <a:solidFill>
                    <a:prstClr val="white"/>
                  </a:solidFill>
                  <a:latin typeface="FreesiaUPC" pitchFamily="34" charset="-34"/>
                  <a:ea typeface="ＭＳ Ｐゴシック" pitchFamily="34" charset="-128"/>
                  <a:cs typeface="FreesiaUPC" pitchFamily="34" charset="-34"/>
                </a:rPr>
                <a:t>What You Get:</a:t>
              </a:r>
            </a:p>
            <a:p>
              <a:pPr marL="360000" indent="-396000">
                <a:buFontTx/>
                <a:buAutoNum type="arabicPeriod"/>
              </a:pPr>
              <a:r>
                <a:rPr lang="en-US" sz="2800" b="1" dirty="0" smtClean="0">
                  <a:solidFill>
                    <a:prstClr val="white"/>
                  </a:solidFill>
                  <a:latin typeface="FreesiaUPC" pitchFamily="34" charset="-34"/>
                  <a:ea typeface="ＭＳ Ｐゴシック" pitchFamily="34" charset="-128"/>
                  <a:cs typeface="FreesiaUPC" pitchFamily="34" charset="-34"/>
                </a:rPr>
                <a:t>View All Courses Online.</a:t>
              </a:r>
            </a:p>
            <a:p>
              <a:pPr marL="360000" indent="-396000">
                <a:buFontTx/>
                <a:buAutoNum type="arabicPeriod"/>
              </a:pPr>
              <a:r>
                <a:rPr lang="en-US" sz="2800" b="1" dirty="0" smtClean="0">
                  <a:solidFill>
                    <a:prstClr val="white"/>
                  </a:solidFill>
                  <a:latin typeface="FreesiaUPC" pitchFamily="34" charset="-34"/>
                  <a:ea typeface="ＭＳ Ｐゴシック" pitchFamily="34" charset="-128"/>
                  <a:cs typeface="FreesiaUPC" pitchFamily="34" charset="-34"/>
                </a:rPr>
                <a:t>Download </a:t>
              </a:r>
              <a:r>
                <a:rPr lang="en-US" sz="2800" b="1" dirty="0" err="1" smtClean="0">
                  <a:solidFill>
                    <a:prstClr val="white"/>
                  </a:solidFill>
                  <a:latin typeface="FreesiaUPC" pitchFamily="34" charset="-34"/>
                  <a:ea typeface="ＭＳ Ｐゴシック" pitchFamily="34" charset="-128"/>
                  <a:cs typeface="FreesiaUPC" pitchFamily="34" charset="-34"/>
                </a:rPr>
                <a:t>Powerpoint</a:t>
              </a:r>
              <a:r>
                <a:rPr lang="en-US" sz="2800" b="1" dirty="0" smtClean="0">
                  <a:solidFill>
                    <a:prstClr val="white"/>
                  </a:solidFill>
                  <a:latin typeface="FreesiaUPC" pitchFamily="34" charset="-34"/>
                  <a:ea typeface="ＭＳ Ｐゴシック" pitchFamily="34" charset="-128"/>
                  <a:cs typeface="FreesiaUPC" pitchFamily="34" charset="-34"/>
                </a:rPr>
                <a:t> Presentation for Each Course.</a:t>
              </a:r>
            </a:p>
            <a:p>
              <a:pPr marL="360000" indent="-396000">
                <a:buFontTx/>
                <a:buAutoNum type="arabicPeriod"/>
              </a:pPr>
              <a:r>
                <a:rPr lang="en-US" sz="2800" b="1" dirty="0" smtClean="0">
                  <a:solidFill>
                    <a:prstClr val="white"/>
                  </a:solidFill>
                  <a:latin typeface="FreesiaUPC" pitchFamily="34" charset="-34"/>
                  <a:ea typeface="ＭＳ Ｐゴシック" pitchFamily="34" charset="-128"/>
                  <a:cs typeface="FreesiaUPC" pitchFamily="34" charset="-34"/>
                </a:rPr>
                <a:t>Do the Knowledge Checks for Each Course.</a:t>
              </a:r>
              <a:endParaRPr lang="en-IN" sz="2800" b="1" dirty="0" smtClean="0">
                <a:solidFill>
                  <a:prstClr val="white"/>
                </a:solidFill>
                <a:latin typeface="FreesiaUPC" pitchFamily="34" charset="-34"/>
                <a:ea typeface="ＭＳ Ｐゴシック" pitchFamily="34" charset="-128"/>
                <a:cs typeface="FreesiaUPC" pitchFamily="34" charset="-34"/>
              </a:endParaRPr>
            </a:p>
          </p:txBody>
        </p:sp>
        <p:pic>
          <p:nvPicPr>
            <p:cNvPr id="11" name="Picture 5" descr="Tessafilm_4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gray">
            <a:xfrm rot="20222041">
              <a:off x="3645903" y="-1202695"/>
              <a:ext cx="2229621" cy="525903"/>
            </a:xfrm>
            <a:prstGeom prst="rect">
              <a:avLst/>
            </a:prstGeom>
            <a:noFill/>
          </p:spPr>
        </p:pic>
      </p:grpSp>
      <p:pic>
        <p:nvPicPr>
          <p:cNvPr id="12" name="Picture 11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4700" y="5181600"/>
            <a:ext cx="1600200" cy="15335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95536" y="283295"/>
            <a:ext cx="8352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prstClr val="black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ManagementStudyGuide.com</a:t>
            </a:r>
            <a:endParaRPr lang="en-IN" sz="4400" dirty="0">
              <a:solidFill>
                <a:prstClr val="black"/>
              </a:solidFill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6667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Contents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ktangel 30"/>
          <p:cNvSpPr>
            <a:spLocks noChangeArrowheads="1"/>
          </p:cNvSpPr>
          <p:nvPr/>
        </p:nvSpPr>
        <p:spPr bwMode="auto">
          <a:xfrm>
            <a:off x="1981200" y="838200"/>
            <a:ext cx="5223231" cy="54402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r>
              <a:rPr lang="en-US" kern="0" dirty="0">
                <a:latin typeface="Calibri" pitchFamily="34" charset="0"/>
                <a:ea typeface="ＭＳ Ｐゴシック" pitchFamily="-97" charset="-128"/>
                <a:cs typeface="Calibri" pitchFamily="34" charset="0"/>
              </a:rPr>
              <a:t>Centralization</a:t>
            </a:r>
          </a:p>
        </p:txBody>
      </p:sp>
      <p:sp>
        <p:nvSpPr>
          <p:cNvPr id="5" name="Rektangel 31"/>
          <p:cNvSpPr>
            <a:spLocks noChangeArrowheads="1"/>
          </p:cNvSpPr>
          <p:nvPr/>
        </p:nvSpPr>
        <p:spPr bwMode="auto">
          <a:xfrm>
            <a:off x="1981200" y="4630527"/>
            <a:ext cx="5223231" cy="54402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Prerequisites of decentralization</a:t>
            </a:r>
            <a:endParaRPr lang="da-DK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ktangel 36"/>
          <p:cNvSpPr>
            <a:spLocks noChangeArrowheads="1"/>
          </p:cNvSpPr>
          <p:nvPr/>
        </p:nvSpPr>
        <p:spPr bwMode="auto">
          <a:xfrm>
            <a:off x="1981200" y="3998879"/>
            <a:ext cx="5223231" cy="54158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Types of decentralization</a:t>
            </a:r>
            <a:endParaRPr lang="da-DK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ktangel 35"/>
          <p:cNvSpPr>
            <a:spLocks noChangeArrowheads="1"/>
          </p:cNvSpPr>
          <p:nvPr/>
        </p:nvSpPr>
        <p:spPr bwMode="auto">
          <a:xfrm>
            <a:off x="1981200" y="3367231"/>
            <a:ext cx="5223231" cy="54158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Factors determining the extent of centralization</a:t>
            </a:r>
            <a:endParaRPr lang="da-DK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ktangel 33"/>
          <p:cNvSpPr>
            <a:spLocks noChangeArrowheads="1"/>
          </p:cNvSpPr>
          <p:nvPr/>
        </p:nvSpPr>
        <p:spPr bwMode="auto">
          <a:xfrm>
            <a:off x="1981200" y="2735583"/>
            <a:ext cx="5223231" cy="54158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Advantages of centralization and decentralization</a:t>
            </a:r>
            <a:endParaRPr lang="da-DK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ktangel 32"/>
          <p:cNvSpPr>
            <a:spLocks noChangeArrowheads="1"/>
          </p:cNvSpPr>
          <p:nvPr/>
        </p:nvSpPr>
        <p:spPr bwMode="auto">
          <a:xfrm>
            <a:off x="1981200" y="2103935"/>
            <a:ext cx="5223231" cy="54158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Distinction between delegation and decentralization</a:t>
            </a:r>
            <a:endParaRPr lang="da-DK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ktangel 34"/>
          <p:cNvSpPr>
            <a:spLocks noChangeArrowheads="1"/>
          </p:cNvSpPr>
          <p:nvPr/>
        </p:nvSpPr>
        <p:spPr bwMode="auto">
          <a:xfrm>
            <a:off x="1981200" y="1472287"/>
            <a:ext cx="5223231" cy="54158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r>
              <a:rPr lang="da-DK" kern="0" dirty="0" smtClean="0">
                <a:latin typeface="Calibri" pitchFamily="34" charset="0"/>
                <a:ea typeface="ＭＳ Ｐゴシック" pitchFamily="-97" charset="-128"/>
                <a:cs typeface="Calibri" pitchFamily="34" charset="0"/>
              </a:rPr>
              <a:t>Decentralization and performance evaluation</a:t>
            </a:r>
            <a:endParaRPr lang="da-DK" kern="0" dirty="0">
              <a:latin typeface="Calibri" pitchFamily="34" charset="0"/>
              <a:ea typeface="ＭＳ Ｐゴシック" pitchFamily="-97" charset="-128"/>
              <a:cs typeface="Calibri" pitchFamily="34" charset="0"/>
            </a:endParaRPr>
          </a:p>
        </p:txBody>
      </p:sp>
      <p:sp>
        <p:nvSpPr>
          <p:cNvPr id="11" name="Rektangel 31"/>
          <p:cNvSpPr>
            <a:spLocks noChangeArrowheads="1"/>
          </p:cNvSpPr>
          <p:nvPr/>
        </p:nvSpPr>
        <p:spPr bwMode="auto">
          <a:xfrm>
            <a:off x="1981200" y="5264615"/>
            <a:ext cx="5223231" cy="54402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Marketing decision to decentralize</a:t>
            </a:r>
            <a:endParaRPr lang="da-DK" b="1" kern="0" dirty="0">
              <a:latin typeface="Calibri" pitchFamily="34" charset="0"/>
              <a:ea typeface="ＭＳ Ｐゴシック" pitchFamily="-97" charset="-128"/>
              <a:cs typeface="Calibri" pitchFamily="34" charset="0"/>
            </a:endParaRPr>
          </a:p>
        </p:txBody>
      </p:sp>
      <p:sp>
        <p:nvSpPr>
          <p:cNvPr id="12" name="Rektangel 31"/>
          <p:cNvSpPr>
            <a:spLocks noChangeArrowheads="1"/>
          </p:cNvSpPr>
          <p:nvPr/>
        </p:nvSpPr>
        <p:spPr bwMode="auto">
          <a:xfrm>
            <a:off x="1981200" y="5898706"/>
            <a:ext cx="5223231" cy="54402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Case study: Ford’s Global strategy</a:t>
            </a:r>
            <a:endParaRPr lang="da-DK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8031" y="-27384"/>
            <a:ext cx="952381" cy="96507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11839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What is centralization?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Venstre klammeparentes 145"/>
          <p:cNvSpPr/>
          <p:nvPr/>
        </p:nvSpPr>
        <p:spPr bwMode="auto">
          <a:xfrm rot="5626765">
            <a:off x="4270375" y="1527395"/>
            <a:ext cx="355600" cy="2330450"/>
          </a:xfrm>
          <a:custGeom>
            <a:avLst/>
            <a:gdLst>
              <a:gd name="connsiteX0" fmla="*/ 350837 w 350837"/>
              <a:gd name="connsiteY0" fmla="*/ 2330450 h 2330450"/>
              <a:gd name="connsiteX1" fmla="*/ 350837 w 350837"/>
              <a:gd name="connsiteY1" fmla="*/ 2330450 h 2330450"/>
              <a:gd name="connsiteX2" fmla="*/ 175419 w 350837"/>
              <a:gd name="connsiteY2" fmla="*/ 1170259 h 2330450"/>
              <a:gd name="connsiteX3" fmla="*/ 0 w 350837"/>
              <a:gd name="connsiteY3" fmla="*/ 1170259 h 2330450"/>
              <a:gd name="connsiteX4" fmla="*/ 175419 w 350837"/>
              <a:gd name="connsiteY4" fmla="*/ 1170259 h 2330450"/>
              <a:gd name="connsiteX5" fmla="*/ 175419 w 350837"/>
              <a:gd name="connsiteY5" fmla="*/ 0 h 2330450"/>
              <a:gd name="connsiteX6" fmla="*/ 175419 w 350837"/>
              <a:gd name="connsiteY6" fmla="*/ 0 h 2330450"/>
              <a:gd name="connsiteX7" fmla="*/ 350837 w 350837"/>
              <a:gd name="connsiteY7" fmla="*/ 2330450 h 2330450"/>
              <a:gd name="connsiteX0" fmla="*/ 350837 w 350837"/>
              <a:gd name="connsiteY0" fmla="*/ 2330450 h 2330450"/>
              <a:gd name="connsiteX1" fmla="*/ 350837 w 350837"/>
              <a:gd name="connsiteY1" fmla="*/ 2330450 h 2330450"/>
              <a:gd name="connsiteX2" fmla="*/ 175419 w 350837"/>
              <a:gd name="connsiteY2" fmla="*/ 1170259 h 2330450"/>
              <a:gd name="connsiteX3" fmla="*/ 0 w 350837"/>
              <a:gd name="connsiteY3" fmla="*/ 1170259 h 2330450"/>
              <a:gd name="connsiteX4" fmla="*/ 175419 w 350837"/>
              <a:gd name="connsiteY4" fmla="*/ 1170259 h 2330450"/>
              <a:gd name="connsiteX5" fmla="*/ 175419 w 350837"/>
              <a:gd name="connsiteY5" fmla="*/ 0 h 2330450"/>
              <a:gd name="connsiteX6" fmla="*/ 175419 w 350837"/>
              <a:gd name="connsiteY6" fmla="*/ 0 h 2330450"/>
              <a:gd name="connsiteX0" fmla="*/ 354999 w 354999"/>
              <a:gd name="connsiteY0" fmla="*/ 2330450 h 2330450"/>
              <a:gd name="connsiteX1" fmla="*/ 354999 w 354999"/>
              <a:gd name="connsiteY1" fmla="*/ 2330450 h 2330450"/>
              <a:gd name="connsiteX2" fmla="*/ 179581 w 354999"/>
              <a:gd name="connsiteY2" fmla="*/ 1170259 h 2330450"/>
              <a:gd name="connsiteX3" fmla="*/ 4162 w 354999"/>
              <a:gd name="connsiteY3" fmla="*/ 1170259 h 2330450"/>
              <a:gd name="connsiteX4" fmla="*/ 179581 w 354999"/>
              <a:gd name="connsiteY4" fmla="*/ 1170259 h 2330450"/>
              <a:gd name="connsiteX5" fmla="*/ 179581 w 354999"/>
              <a:gd name="connsiteY5" fmla="*/ 0 h 2330450"/>
              <a:gd name="connsiteX6" fmla="*/ 179581 w 354999"/>
              <a:gd name="connsiteY6" fmla="*/ 0 h 2330450"/>
              <a:gd name="connsiteX7" fmla="*/ 354999 w 354999"/>
              <a:gd name="connsiteY7" fmla="*/ 2330450 h 2330450"/>
              <a:gd name="connsiteX0" fmla="*/ 354999 w 354999"/>
              <a:gd name="connsiteY0" fmla="*/ 2330450 h 2330450"/>
              <a:gd name="connsiteX1" fmla="*/ 354999 w 354999"/>
              <a:gd name="connsiteY1" fmla="*/ 2330450 h 2330450"/>
              <a:gd name="connsiteX2" fmla="*/ 179581 w 354999"/>
              <a:gd name="connsiteY2" fmla="*/ 1170259 h 2330450"/>
              <a:gd name="connsiteX3" fmla="*/ 4162 w 354999"/>
              <a:gd name="connsiteY3" fmla="*/ 1170259 h 2330450"/>
              <a:gd name="connsiteX4" fmla="*/ 0 w 354999"/>
              <a:gd name="connsiteY4" fmla="*/ 1180269 h 2330450"/>
              <a:gd name="connsiteX5" fmla="*/ 179581 w 354999"/>
              <a:gd name="connsiteY5" fmla="*/ 1170259 h 2330450"/>
              <a:gd name="connsiteX6" fmla="*/ 179581 w 354999"/>
              <a:gd name="connsiteY6" fmla="*/ 0 h 2330450"/>
              <a:gd name="connsiteX7" fmla="*/ 179581 w 354999"/>
              <a:gd name="connsiteY7" fmla="*/ 0 h 2330450"/>
              <a:gd name="connsiteX0" fmla="*/ 354999 w 354999"/>
              <a:gd name="connsiteY0" fmla="*/ 2330450 h 2330450"/>
              <a:gd name="connsiteX1" fmla="*/ 354999 w 354999"/>
              <a:gd name="connsiteY1" fmla="*/ 2330450 h 2330450"/>
              <a:gd name="connsiteX2" fmla="*/ 179581 w 354999"/>
              <a:gd name="connsiteY2" fmla="*/ 1170259 h 2330450"/>
              <a:gd name="connsiteX3" fmla="*/ 4162 w 354999"/>
              <a:gd name="connsiteY3" fmla="*/ 1170259 h 2330450"/>
              <a:gd name="connsiteX4" fmla="*/ 179581 w 354999"/>
              <a:gd name="connsiteY4" fmla="*/ 1170259 h 2330450"/>
              <a:gd name="connsiteX5" fmla="*/ 179581 w 354999"/>
              <a:gd name="connsiteY5" fmla="*/ 0 h 2330450"/>
              <a:gd name="connsiteX6" fmla="*/ 179581 w 354999"/>
              <a:gd name="connsiteY6" fmla="*/ 0 h 2330450"/>
              <a:gd name="connsiteX7" fmla="*/ 354999 w 354999"/>
              <a:gd name="connsiteY7" fmla="*/ 2330450 h 2330450"/>
              <a:gd name="connsiteX0" fmla="*/ 354999 w 354999"/>
              <a:gd name="connsiteY0" fmla="*/ 2330450 h 2330450"/>
              <a:gd name="connsiteX1" fmla="*/ 354999 w 354999"/>
              <a:gd name="connsiteY1" fmla="*/ 2330450 h 2330450"/>
              <a:gd name="connsiteX2" fmla="*/ 179581 w 354999"/>
              <a:gd name="connsiteY2" fmla="*/ 1170259 h 2330450"/>
              <a:gd name="connsiteX3" fmla="*/ 4720 w 354999"/>
              <a:gd name="connsiteY3" fmla="*/ 1178707 h 2330450"/>
              <a:gd name="connsiteX4" fmla="*/ 0 w 354999"/>
              <a:gd name="connsiteY4" fmla="*/ 1180269 h 2330450"/>
              <a:gd name="connsiteX5" fmla="*/ 179581 w 354999"/>
              <a:gd name="connsiteY5" fmla="*/ 1170259 h 2330450"/>
              <a:gd name="connsiteX6" fmla="*/ 179581 w 354999"/>
              <a:gd name="connsiteY6" fmla="*/ 0 h 2330450"/>
              <a:gd name="connsiteX7" fmla="*/ 179581 w 354999"/>
              <a:gd name="connsiteY7" fmla="*/ 0 h 2330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4999" h="2330450" stroke="0" extrusionOk="0">
                <a:moveTo>
                  <a:pt x="354999" y="2330450"/>
                </a:moveTo>
                <a:lnTo>
                  <a:pt x="354999" y="2330450"/>
                </a:lnTo>
                <a:lnTo>
                  <a:pt x="179581" y="1170259"/>
                </a:lnTo>
                <a:lnTo>
                  <a:pt x="4162" y="1170259"/>
                </a:lnTo>
                <a:lnTo>
                  <a:pt x="179581" y="1170259"/>
                </a:lnTo>
                <a:lnTo>
                  <a:pt x="179581" y="0"/>
                </a:lnTo>
                <a:lnTo>
                  <a:pt x="179581" y="0"/>
                </a:lnTo>
                <a:lnTo>
                  <a:pt x="354999" y="2330450"/>
                </a:lnTo>
                <a:close/>
              </a:path>
              <a:path w="354999" h="2330450" fill="none">
                <a:moveTo>
                  <a:pt x="354999" y="2330450"/>
                </a:moveTo>
                <a:lnTo>
                  <a:pt x="354999" y="2330450"/>
                </a:lnTo>
                <a:lnTo>
                  <a:pt x="179581" y="1170259"/>
                </a:lnTo>
                <a:lnTo>
                  <a:pt x="4720" y="1178707"/>
                </a:lnTo>
                <a:cubicBezTo>
                  <a:pt x="4647" y="1180543"/>
                  <a:pt x="73" y="1178433"/>
                  <a:pt x="0" y="1180269"/>
                </a:cubicBezTo>
                <a:lnTo>
                  <a:pt x="179581" y="1170259"/>
                </a:lnTo>
                <a:lnTo>
                  <a:pt x="179581" y="0"/>
                </a:lnTo>
                <a:lnTo>
                  <a:pt x="179581" y="0"/>
                </a:lnTo>
              </a:path>
            </a:pathLst>
          </a:custGeom>
          <a:ln w="9525">
            <a:solidFill>
              <a:schemeClr val="tx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b-NO" sz="1600">
              <a:latin typeface="Calibri" pitchFamily="34" charset="0"/>
              <a:ea typeface="MS PGothic" pitchFamily="34" charset="-128"/>
              <a:cs typeface="Calibri" pitchFamily="34" charset="0"/>
            </a:endParaRPr>
          </a:p>
        </p:txBody>
      </p:sp>
      <p:grpSp>
        <p:nvGrpSpPr>
          <p:cNvPr id="4" name="Gruppe 84"/>
          <p:cNvGrpSpPr>
            <a:grpSpLocks/>
          </p:cNvGrpSpPr>
          <p:nvPr/>
        </p:nvGrpSpPr>
        <p:grpSpPr bwMode="auto">
          <a:xfrm>
            <a:off x="2576513" y="4318220"/>
            <a:ext cx="1855787" cy="990600"/>
            <a:chOff x="2836609" y="4338995"/>
            <a:chExt cx="1856635" cy="991482"/>
          </a:xfrm>
        </p:grpSpPr>
        <p:grpSp>
          <p:nvGrpSpPr>
            <p:cNvPr id="5" name="Gruppe 61"/>
            <p:cNvGrpSpPr>
              <a:grpSpLocks/>
            </p:cNvGrpSpPr>
            <p:nvPr/>
          </p:nvGrpSpPr>
          <p:grpSpPr bwMode="auto">
            <a:xfrm>
              <a:off x="2836609" y="4338995"/>
              <a:ext cx="1856635" cy="991482"/>
              <a:chOff x="3537154" y="5016028"/>
              <a:chExt cx="1856635" cy="991482"/>
            </a:xfrm>
          </p:grpSpPr>
          <p:sp>
            <p:nvSpPr>
              <p:cNvPr id="7" name="Rektangel 78"/>
              <p:cNvSpPr>
                <a:spLocks noChangeArrowheads="1"/>
              </p:cNvSpPr>
              <p:nvPr/>
            </p:nvSpPr>
            <p:spPr bwMode="auto">
              <a:xfrm>
                <a:off x="3537154" y="5016028"/>
                <a:ext cx="1856635" cy="991482"/>
              </a:xfrm>
              <a:prstGeom prst="rect">
                <a:avLst/>
              </a:prstGeom>
              <a:gradFill rotWithShape="1">
                <a:gsLst>
                  <a:gs pos="0">
                    <a:srgbClr val="F3F3F3"/>
                  </a:gs>
                  <a:gs pos="100000">
                    <a:srgbClr val="E6E6E6"/>
                  </a:gs>
                </a:gsLst>
                <a:lin ang="5400000"/>
              </a:gradFill>
              <a:ln w="9525">
                <a:solidFill>
                  <a:srgbClr val="E1E1E1"/>
                </a:solidFill>
                <a:miter lim="800000"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nb-NO" sz="1600">
                  <a:solidFill>
                    <a:srgbClr val="FFFFFF"/>
                  </a:solidFill>
                  <a:latin typeface="Calibri" pitchFamily="34" charset="0"/>
                  <a:ea typeface="MS PGothic" pitchFamily="34" charset="-128"/>
                  <a:cs typeface="Calibri" pitchFamily="34" charset="0"/>
                </a:endParaRPr>
              </a:p>
            </p:txBody>
          </p:sp>
          <p:sp>
            <p:nvSpPr>
              <p:cNvPr id="8" name="Rektangel 81"/>
              <p:cNvSpPr>
                <a:spLocks noChangeArrowheads="1"/>
              </p:cNvSpPr>
              <p:nvPr/>
            </p:nvSpPr>
            <p:spPr bwMode="auto">
              <a:xfrm>
                <a:off x="4525030" y="5087530"/>
                <a:ext cx="795700" cy="851658"/>
              </a:xfrm>
              <a:prstGeom prst="rect">
                <a:avLst/>
              </a:prstGeom>
              <a:solidFill>
                <a:srgbClr val="D9D9D9"/>
              </a:solidFill>
              <a:ln w="9525">
                <a:solidFill>
                  <a:srgbClr val="BFBFBF"/>
                </a:solidFill>
                <a:miter lim="800000"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nb-NO" sz="1600">
                  <a:solidFill>
                    <a:srgbClr val="FFFFFF"/>
                  </a:solidFill>
                  <a:latin typeface="Calibri" pitchFamily="34" charset="0"/>
                  <a:ea typeface="MS PGothic" pitchFamily="34" charset="-128"/>
                  <a:cs typeface="Calibri" pitchFamily="34" charset="0"/>
                </a:endParaRPr>
              </a:p>
            </p:txBody>
          </p:sp>
          <p:sp>
            <p:nvSpPr>
              <p:cNvPr id="9" name="Tekstboks 80"/>
              <p:cNvSpPr txBox="1">
                <a:spLocks noChangeArrowheads="1"/>
              </p:cNvSpPr>
              <p:nvPr/>
            </p:nvSpPr>
            <p:spPr bwMode="auto">
              <a:xfrm>
                <a:off x="3546683" y="5049396"/>
                <a:ext cx="968817" cy="585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9pPr>
              </a:lstStyle>
              <a:p>
                <a:pPr eaLnBrk="1" hangingPunct="1"/>
                <a:r>
                  <a:rPr lang="da-DK" sz="1600" b="1" dirty="0" smtClean="0">
                    <a:solidFill>
                      <a:srgbClr val="151616"/>
                    </a:solidFill>
                    <a:latin typeface="Calibri" pitchFamily="34" charset="0"/>
                    <a:cs typeface="Calibri" pitchFamily="34" charset="0"/>
                  </a:rPr>
                  <a:t>Admin. Officer</a:t>
                </a:r>
                <a:endParaRPr lang="da-DK" sz="1600" dirty="0">
                  <a:solidFill>
                    <a:srgbClr val="151616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p:grpSp>
        <p:pic>
          <p:nvPicPr>
            <p:cNvPr id="6" name="Billede 25" descr="man1.em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7083"/>
            <a:stretch>
              <a:fillRect/>
            </a:stretch>
          </p:blipFill>
          <p:spPr bwMode="auto">
            <a:xfrm>
              <a:off x="3746243" y="4534670"/>
              <a:ext cx="921265" cy="7408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" name="Gruppe 91"/>
          <p:cNvGrpSpPr>
            <a:grpSpLocks/>
          </p:cNvGrpSpPr>
          <p:nvPr/>
        </p:nvGrpSpPr>
        <p:grpSpPr bwMode="auto">
          <a:xfrm>
            <a:off x="4527550" y="4318220"/>
            <a:ext cx="1857375" cy="990600"/>
            <a:chOff x="2836609" y="4338995"/>
            <a:chExt cx="1856635" cy="991482"/>
          </a:xfrm>
        </p:grpSpPr>
        <p:grpSp>
          <p:nvGrpSpPr>
            <p:cNvPr id="11" name="Gruppe 61"/>
            <p:cNvGrpSpPr>
              <a:grpSpLocks/>
            </p:cNvGrpSpPr>
            <p:nvPr/>
          </p:nvGrpSpPr>
          <p:grpSpPr bwMode="auto">
            <a:xfrm>
              <a:off x="2836609" y="4338995"/>
              <a:ext cx="1856635" cy="991482"/>
              <a:chOff x="3537154" y="5016028"/>
              <a:chExt cx="1856635" cy="991482"/>
            </a:xfrm>
          </p:grpSpPr>
          <p:sp>
            <p:nvSpPr>
              <p:cNvPr id="13" name="Rektangel 94"/>
              <p:cNvSpPr>
                <a:spLocks noChangeArrowheads="1"/>
              </p:cNvSpPr>
              <p:nvPr/>
            </p:nvSpPr>
            <p:spPr bwMode="auto">
              <a:xfrm>
                <a:off x="3537154" y="5016028"/>
                <a:ext cx="1856635" cy="991482"/>
              </a:xfrm>
              <a:prstGeom prst="rect">
                <a:avLst/>
              </a:prstGeom>
              <a:gradFill rotWithShape="1">
                <a:gsLst>
                  <a:gs pos="0">
                    <a:srgbClr val="F3F3F3"/>
                  </a:gs>
                  <a:gs pos="100000">
                    <a:srgbClr val="E6E6E6"/>
                  </a:gs>
                </a:gsLst>
                <a:lin ang="5400000"/>
              </a:gradFill>
              <a:ln w="9525">
                <a:solidFill>
                  <a:srgbClr val="E1E1E1"/>
                </a:solidFill>
                <a:miter lim="800000"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nb-NO" sz="1600">
                  <a:solidFill>
                    <a:srgbClr val="FFFFFF"/>
                  </a:solidFill>
                  <a:latin typeface="Calibri" pitchFamily="34" charset="0"/>
                  <a:ea typeface="MS PGothic" pitchFamily="34" charset="-128"/>
                  <a:cs typeface="Calibri" pitchFamily="34" charset="0"/>
                </a:endParaRPr>
              </a:p>
            </p:txBody>
          </p:sp>
          <p:sp>
            <p:nvSpPr>
              <p:cNvPr id="14" name="Rektangel 95"/>
              <p:cNvSpPr>
                <a:spLocks noChangeArrowheads="1"/>
              </p:cNvSpPr>
              <p:nvPr/>
            </p:nvSpPr>
            <p:spPr bwMode="auto">
              <a:xfrm>
                <a:off x="4524186" y="5087530"/>
                <a:ext cx="795021" cy="851658"/>
              </a:xfrm>
              <a:prstGeom prst="rect">
                <a:avLst/>
              </a:prstGeom>
              <a:solidFill>
                <a:srgbClr val="D9D9D9"/>
              </a:solidFill>
              <a:ln w="9525">
                <a:solidFill>
                  <a:srgbClr val="BFBFBF"/>
                </a:solidFill>
                <a:miter lim="800000"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nb-NO" sz="1600">
                  <a:solidFill>
                    <a:srgbClr val="FFFFFF"/>
                  </a:solidFill>
                  <a:latin typeface="Calibri" pitchFamily="34" charset="0"/>
                  <a:ea typeface="MS PGothic" pitchFamily="34" charset="-128"/>
                  <a:cs typeface="Calibri" pitchFamily="34" charset="0"/>
                </a:endParaRPr>
              </a:p>
            </p:txBody>
          </p:sp>
          <p:sp>
            <p:nvSpPr>
              <p:cNvPr id="15" name="Tekstboks 96"/>
              <p:cNvSpPr txBox="1">
                <a:spLocks noChangeArrowheads="1"/>
              </p:cNvSpPr>
              <p:nvPr/>
            </p:nvSpPr>
            <p:spPr bwMode="auto">
              <a:xfrm>
                <a:off x="3546675" y="5049396"/>
                <a:ext cx="969577" cy="585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9pPr>
              </a:lstStyle>
              <a:p>
                <a:pPr eaLnBrk="1" hangingPunct="1"/>
                <a:r>
                  <a:rPr lang="da-DK" sz="1600" b="1" dirty="0" smtClean="0">
                    <a:solidFill>
                      <a:srgbClr val="151616"/>
                    </a:solidFill>
                    <a:latin typeface="Calibri" pitchFamily="34" charset="0"/>
                    <a:cs typeface="Calibri" pitchFamily="34" charset="0"/>
                  </a:rPr>
                  <a:t>Senior Manager</a:t>
                </a:r>
                <a:endParaRPr lang="da-DK" sz="1600" dirty="0">
                  <a:solidFill>
                    <a:srgbClr val="151616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p:grpSp>
        <p:pic>
          <p:nvPicPr>
            <p:cNvPr id="12" name="Billede 25" descr="man1.em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7083"/>
            <a:stretch>
              <a:fillRect/>
            </a:stretch>
          </p:blipFill>
          <p:spPr bwMode="auto">
            <a:xfrm>
              <a:off x="3746243" y="4534670"/>
              <a:ext cx="921265" cy="7408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6" name="Gruppe 85"/>
          <p:cNvGrpSpPr>
            <a:grpSpLocks/>
          </p:cNvGrpSpPr>
          <p:nvPr/>
        </p:nvGrpSpPr>
        <p:grpSpPr bwMode="auto">
          <a:xfrm>
            <a:off x="604838" y="4318220"/>
            <a:ext cx="1857375" cy="990600"/>
            <a:chOff x="2836609" y="4338995"/>
            <a:chExt cx="1856635" cy="991482"/>
          </a:xfrm>
        </p:grpSpPr>
        <p:grpSp>
          <p:nvGrpSpPr>
            <p:cNvPr id="17" name="Gruppe 61"/>
            <p:cNvGrpSpPr>
              <a:grpSpLocks/>
            </p:cNvGrpSpPr>
            <p:nvPr/>
          </p:nvGrpSpPr>
          <p:grpSpPr bwMode="auto">
            <a:xfrm>
              <a:off x="2836609" y="4338995"/>
              <a:ext cx="1856635" cy="991482"/>
              <a:chOff x="3537154" y="5016028"/>
              <a:chExt cx="1856635" cy="991482"/>
            </a:xfrm>
          </p:grpSpPr>
          <p:sp>
            <p:nvSpPr>
              <p:cNvPr id="19" name="Rektangel 88"/>
              <p:cNvSpPr>
                <a:spLocks noChangeArrowheads="1"/>
              </p:cNvSpPr>
              <p:nvPr/>
            </p:nvSpPr>
            <p:spPr bwMode="auto">
              <a:xfrm>
                <a:off x="3537154" y="5016028"/>
                <a:ext cx="1856635" cy="991482"/>
              </a:xfrm>
              <a:prstGeom prst="rect">
                <a:avLst/>
              </a:prstGeom>
              <a:gradFill rotWithShape="1">
                <a:gsLst>
                  <a:gs pos="0">
                    <a:srgbClr val="F3F3F3"/>
                  </a:gs>
                  <a:gs pos="100000">
                    <a:srgbClr val="E6E6E6"/>
                  </a:gs>
                </a:gsLst>
                <a:lin ang="5400000"/>
              </a:gradFill>
              <a:ln w="9525">
                <a:solidFill>
                  <a:srgbClr val="E1E1E1"/>
                </a:solidFill>
                <a:miter lim="800000"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nb-NO" sz="1600">
                  <a:solidFill>
                    <a:srgbClr val="FFFFFF"/>
                  </a:solidFill>
                  <a:latin typeface="Calibri" pitchFamily="34" charset="0"/>
                  <a:ea typeface="MS PGothic" pitchFamily="34" charset="-128"/>
                  <a:cs typeface="Calibri" pitchFamily="34" charset="0"/>
                </a:endParaRPr>
              </a:p>
            </p:txBody>
          </p:sp>
          <p:sp>
            <p:nvSpPr>
              <p:cNvPr id="20" name="Rektangel 89"/>
              <p:cNvSpPr>
                <a:spLocks noChangeArrowheads="1"/>
              </p:cNvSpPr>
              <p:nvPr/>
            </p:nvSpPr>
            <p:spPr bwMode="auto">
              <a:xfrm>
                <a:off x="4524186" y="5087530"/>
                <a:ext cx="795020" cy="851658"/>
              </a:xfrm>
              <a:prstGeom prst="rect">
                <a:avLst/>
              </a:prstGeom>
              <a:solidFill>
                <a:srgbClr val="D9D9D9"/>
              </a:solidFill>
              <a:ln w="9525">
                <a:solidFill>
                  <a:srgbClr val="BFBFBF"/>
                </a:solidFill>
                <a:miter lim="800000"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nb-NO" sz="1600">
                  <a:solidFill>
                    <a:srgbClr val="FFFFFF"/>
                  </a:solidFill>
                  <a:latin typeface="Calibri" pitchFamily="34" charset="0"/>
                  <a:ea typeface="MS PGothic" pitchFamily="34" charset="-128"/>
                  <a:cs typeface="Calibri" pitchFamily="34" charset="0"/>
                </a:endParaRPr>
              </a:p>
            </p:txBody>
          </p:sp>
          <p:sp>
            <p:nvSpPr>
              <p:cNvPr id="21" name="Tekstboks 90"/>
              <p:cNvSpPr txBox="1">
                <a:spLocks noChangeArrowheads="1"/>
              </p:cNvSpPr>
              <p:nvPr/>
            </p:nvSpPr>
            <p:spPr bwMode="auto">
              <a:xfrm>
                <a:off x="3537154" y="5049396"/>
                <a:ext cx="1147305" cy="585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9pPr>
              </a:lstStyle>
              <a:p>
                <a:pPr eaLnBrk="1" hangingPunct="1"/>
                <a:r>
                  <a:rPr lang="da-DK" sz="1600" b="1" dirty="0" smtClean="0">
                    <a:solidFill>
                      <a:srgbClr val="151616"/>
                    </a:solidFill>
                    <a:latin typeface="Calibri" pitchFamily="34" charset="0"/>
                    <a:cs typeface="Calibri" pitchFamily="34" charset="0"/>
                  </a:rPr>
                  <a:t>Finance Executive</a:t>
                </a:r>
                <a:endParaRPr lang="da-DK" sz="1600" dirty="0">
                  <a:solidFill>
                    <a:srgbClr val="151616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p:grpSp>
        <p:pic>
          <p:nvPicPr>
            <p:cNvPr id="18" name="Billede 25" descr="man1.em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7083"/>
            <a:stretch>
              <a:fillRect/>
            </a:stretch>
          </p:blipFill>
          <p:spPr bwMode="auto">
            <a:xfrm>
              <a:off x="3746243" y="4534670"/>
              <a:ext cx="921265" cy="7408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2" name="Gruppe 61"/>
          <p:cNvGrpSpPr>
            <a:grpSpLocks/>
          </p:cNvGrpSpPr>
          <p:nvPr/>
        </p:nvGrpSpPr>
        <p:grpSpPr bwMode="auto">
          <a:xfrm>
            <a:off x="6473825" y="4318220"/>
            <a:ext cx="1857375" cy="990600"/>
            <a:chOff x="3537154" y="5016028"/>
            <a:chExt cx="1856635" cy="991482"/>
          </a:xfrm>
        </p:grpSpPr>
        <p:sp>
          <p:nvSpPr>
            <p:cNvPr id="23" name="Rektangel 98"/>
            <p:cNvSpPr>
              <a:spLocks noChangeArrowheads="1"/>
            </p:cNvSpPr>
            <p:nvPr/>
          </p:nvSpPr>
          <p:spPr bwMode="auto">
            <a:xfrm>
              <a:off x="3537154" y="5016028"/>
              <a:ext cx="1856635" cy="991482"/>
            </a:xfrm>
            <a:prstGeom prst="rect">
              <a:avLst/>
            </a:prstGeom>
            <a:gradFill rotWithShape="1">
              <a:gsLst>
                <a:gs pos="0">
                  <a:srgbClr val="F3F3F3"/>
                </a:gs>
                <a:gs pos="100000">
                  <a:srgbClr val="E6E6E6"/>
                </a:gs>
              </a:gsLst>
              <a:lin ang="5400000"/>
            </a:gradFill>
            <a:ln w="9525">
              <a:solidFill>
                <a:srgbClr val="E1E1E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nb-NO" sz="1600">
                <a:solidFill>
                  <a:srgbClr val="FFFFFF"/>
                </a:solidFill>
                <a:latin typeface="Calibri" pitchFamily="34" charset="0"/>
                <a:ea typeface="MS PGothic" pitchFamily="34" charset="-128"/>
                <a:cs typeface="Calibri" pitchFamily="34" charset="0"/>
              </a:endParaRPr>
            </a:p>
          </p:txBody>
        </p:sp>
        <p:grpSp>
          <p:nvGrpSpPr>
            <p:cNvPr id="24" name="Gruppe 39"/>
            <p:cNvGrpSpPr>
              <a:grpSpLocks/>
            </p:cNvGrpSpPr>
            <p:nvPr/>
          </p:nvGrpSpPr>
          <p:grpSpPr bwMode="auto">
            <a:xfrm>
              <a:off x="4344878" y="5087352"/>
              <a:ext cx="1013501" cy="864366"/>
              <a:chOff x="4359626" y="3479778"/>
              <a:chExt cx="1013501" cy="864366"/>
            </a:xfrm>
          </p:grpSpPr>
          <p:sp>
            <p:nvSpPr>
              <p:cNvPr id="26" name="Rektangel 101"/>
              <p:cNvSpPr>
                <a:spLocks noChangeArrowheads="1"/>
              </p:cNvSpPr>
              <p:nvPr/>
            </p:nvSpPr>
            <p:spPr bwMode="auto">
              <a:xfrm>
                <a:off x="4538934" y="3483133"/>
                <a:ext cx="796607" cy="848480"/>
              </a:xfrm>
              <a:prstGeom prst="rect">
                <a:avLst/>
              </a:prstGeom>
              <a:solidFill>
                <a:srgbClr val="D9D9D9"/>
              </a:solidFill>
              <a:ln w="9525">
                <a:solidFill>
                  <a:srgbClr val="BFBFBF"/>
                </a:solidFill>
                <a:miter lim="800000"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nb-NO" sz="1600">
                  <a:solidFill>
                    <a:srgbClr val="FFFFFF"/>
                  </a:solidFill>
                  <a:latin typeface="Calibri" pitchFamily="34" charset="0"/>
                  <a:ea typeface="MS PGothic" pitchFamily="34" charset="-128"/>
                  <a:cs typeface="Calibri" pitchFamily="34" charset="0"/>
                </a:endParaRPr>
              </a:p>
            </p:txBody>
          </p:sp>
          <p:pic>
            <p:nvPicPr>
              <p:cNvPr id="27" name="Billede 28" descr="dame1.emf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77477"/>
              <a:stretch>
                <a:fillRect/>
              </a:stretch>
            </p:blipFill>
            <p:spPr bwMode="auto">
              <a:xfrm>
                <a:off x="4359626" y="3685042"/>
                <a:ext cx="1013501" cy="659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5" name="Tekstboks 100"/>
            <p:cNvSpPr txBox="1">
              <a:spLocks noChangeArrowheads="1"/>
            </p:cNvSpPr>
            <p:nvPr/>
          </p:nvSpPr>
          <p:spPr bwMode="auto">
            <a:xfrm>
              <a:off x="3546675" y="5049396"/>
              <a:ext cx="969577" cy="585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pPr eaLnBrk="1" hangingPunct="1"/>
              <a:r>
                <a:rPr lang="da-DK" sz="1600" b="1" dirty="0" smtClean="0">
                  <a:solidFill>
                    <a:srgbClr val="151616"/>
                  </a:solidFill>
                  <a:latin typeface="Calibri" pitchFamily="34" charset="0"/>
                  <a:cs typeface="Calibri" pitchFamily="34" charset="0"/>
                </a:rPr>
                <a:t>Asst. Manager</a:t>
              </a:r>
              <a:endParaRPr lang="da-DK" sz="1600" dirty="0">
                <a:solidFill>
                  <a:srgbClr val="151616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28" name="Gruppe 48"/>
          <p:cNvGrpSpPr>
            <a:grpSpLocks/>
          </p:cNvGrpSpPr>
          <p:nvPr/>
        </p:nvGrpSpPr>
        <p:grpSpPr bwMode="auto">
          <a:xfrm>
            <a:off x="3451225" y="708025"/>
            <a:ext cx="2054225" cy="1919079"/>
            <a:chOff x="403225" y="3651250"/>
            <a:chExt cx="2054225" cy="1919079"/>
          </a:xfrm>
        </p:grpSpPr>
        <p:sp>
          <p:nvSpPr>
            <p:cNvPr id="29" name="Rektangel 49"/>
            <p:cNvSpPr>
              <a:spLocks noChangeArrowheads="1"/>
            </p:cNvSpPr>
            <p:nvPr/>
          </p:nvSpPr>
          <p:spPr bwMode="auto">
            <a:xfrm>
              <a:off x="403225" y="3651250"/>
              <a:ext cx="2054225" cy="1857524"/>
            </a:xfrm>
            <a:prstGeom prst="rect">
              <a:avLst/>
            </a:prstGeom>
            <a:gradFill rotWithShape="1">
              <a:gsLst>
                <a:gs pos="0">
                  <a:srgbClr val="F3F3F3"/>
                </a:gs>
                <a:gs pos="100000">
                  <a:srgbClr val="E6E6E6"/>
                </a:gs>
              </a:gsLst>
              <a:lin ang="5400000"/>
            </a:gradFill>
            <a:ln w="9525">
              <a:solidFill>
                <a:srgbClr val="E1E1E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nb-NO" sz="1600">
                <a:solidFill>
                  <a:srgbClr val="FFFFFF"/>
                </a:solidFill>
                <a:latin typeface="Calibri" pitchFamily="34" charset="0"/>
                <a:ea typeface="MS PGothic" pitchFamily="34" charset="-128"/>
                <a:cs typeface="Calibri" pitchFamily="34" charset="0"/>
              </a:endParaRPr>
            </a:p>
          </p:txBody>
        </p:sp>
        <p:sp>
          <p:nvSpPr>
            <p:cNvPr id="30" name="Rektangel 50"/>
            <p:cNvSpPr>
              <a:spLocks noChangeArrowheads="1"/>
            </p:cNvSpPr>
            <p:nvPr/>
          </p:nvSpPr>
          <p:spPr bwMode="auto">
            <a:xfrm>
              <a:off x="1233488" y="3740150"/>
              <a:ext cx="1150937" cy="1231900"/>
            </a:xfrm>
            <a:prstGeom prst="rect">
              <a:avLst/>
            </a:prstGeom>
            <a:solidFill>
              <a:srgbClr val="D9D9D9"/>
            </a:solidFill>
            <a:ln w="9525">
              <a:solidFill>
                <a:srgbClr val="BFBFBF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nb-NO" sz="1600">
                <a:solidFill>
                  <a:srgbClr val="FFFFFF"/>
                </a:solidFill>
                <a:latin typeface="Calibri" pitchFamily="34" charset="0"/>
                <a:ea typeface="MS PGothic" pitchFamily="34" charset="-128"/>
                <a:cs typeface="Calibri" pitchFamily="34" charset="0"/>
              </a:endParaRPr>
            </a:p>
          </p:txBody>
        </p:sp>
        <p:pic>
          <p:nvPicPr>
            <p:cNvPr id="31" name="Billede 25" descr="man1.em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7083"/>
            <a:stretch>
              <a:fillRect/>
            </a:stretch>
          </p:blipFill>
          <p:spPr bwMode="auto">
            <a:xfrm>
              <a:off x="1120223" y="3914656"/>
              <a:ext cx="1331911" cy="10708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Tekstboks 52"/>
            <p:cNvSpPr txBox="1">
              <a:spLocks noChangeArrowheads="1"/>
            </p:cNvSpPr>
            <p:nvPr/>
          </p:nvSpPr>
          <p:spPr bwMode="auto">
            <a:xfrm>
              <a:off x="1025980" y="4985554"/>
              <a:ext cx="140176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pPr eaLnBrk="1" hangingPunct="1"/>
              <a:r>
                <a:rPr lang="da-DK" sz="1600" b="1" dirty="0" smtClean="0">
                  <a:solidFill>
                    <a:srgbClr val="151616"/>
                  </a:solidFill>
                  <a:latin typeface="Calibri" pitchFamily="34" charset="0"/>
                  <a:cs typeface="Calibri" pitchFamily="34" charset="0"/>
                </a:rPr>
                <a:t>Executive Director</a:t>
              </a:r>
              <a:endParaRPr lang="da-DK" sz="1600" dirty="0">
                <a:solidFill>
                  <a:srgbClr val="151616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4" name="Group 58"/>
          <p:cNvGrpSpPr>
            <a:grpSpLocks/>
          </p:cNvGrpSpPr>
          <p:nvPr/>
        </p:nvGrpSpPr>
        <p:grpSpPr bwMode="auto">
          <a:xfrm>
            <a:off x="4543425" y="2825970"/>
            <a:ext cx="1885950" cy="1165225"/>
            <a:chOff x="4543425" y="3476625"/>
            <a:chExt cx="1885950" cy="1165731"/>
          </a:xfrm>
        </p:grpSpPr>
        <p:grpSp>
          <p:nvGrpSpPr>
            <p:cNvPr id="35" name="Gruppe 61"/>
            <p:cNvGrpSpPr>
              <a:grpSpLocks/>
            </p:cNvGrpSpPr>
            <p:nvPr/>
          </p:nvGrpSpPr>
          <p:grpSpPr bwMode="auto">
            <a:xfrm>
              <a:off x="4552950" y="3651326"/>
              <a:ext cx="1855788" cy="991030"/>
              <a:chOff x="3537689" y="5016184"/>
              <a:chExt cx="1855816" cy="991326"/>
            </a:xfrm>
          </p:grpSpPr>
          <p:sp>
            <p:nvSpPr>
              <p:cNvPr id="37" name="Rektangel 56"/>
              <p:cNvSpPr>
                <a:spLocks noChangeArrowheads="1"/>
              </p:cNvSpPr>
              <p:nvPr/>
            </p:nvSpPr>
            <p:spPr bwMode="auto">
              <a:xfrm>
                <a:off x="3537689" y="5016184"/>
                <a:ext cx="1855816" cy="991326"/>
              </a:xfrm>
              <a:prstGeom prst="rect">
                <a:avLst/>
              </a:prstGeom>
              <a:gradFill rotWithShape="1">
                <a:gsLst>
                  <a:gs pos="0">
                    <a:srgbClr val="F3F3F3"/>
                  </a:gs>
                  <a:gs pos="100000">
                    <a:srgbClr val="E6E6E6"/>
                  </a:gs>
                </a:gsLst>
                <a:lin ang="5400000"/>
              </a:gradFill>
              <a:ln w="9525">
                <a:solidFill>
                  <a:srgbClr val="E1E1E1"/>
                </a:solidFill>
                <a:miter lim="800000"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nb-NO" sz="1600">
                  <a:solidFill>
                    <a:srgbClr val="FFFFFF"/>
                  </a:solidFill>
                  <a:latin typeface="Calibri" pitchFamily="34" charset="0"/>
                  <a:ea typeface="MS PGothic" pitchFamily="34" charset="-128"/>
                  <a:cs typeface="Calibri" pitchFamily="34" charset="0"/>
                </a:endParaRPr>
              </a:p>
            </p:txBody>
          </p:sp>
          <p:grpSp>
            <p:nvGrpSpPr>
              <p:cNvPr id="38" name="Gruppe 39"/>
              <p:cNvGrpSpPr>
                <a:grpSpLocks/>
              </p:cNvGrpSpPr>
              <p:nvPr/>
            </p:nvGrpSpPr>
            <p:grpSpPr bwMode="auto">
              <a:xfrm>
                <a:off x="4344878" y="5087352"/>
                <a:ext cx="1013501" cy="864366"/>
                <a:chOff x="4359626" y="3479778"/>
                <a:chExt cx="1013501" cy="864366"/>
              </a:xfrm>
            </p:grpSpPr>
            <p:sp>
              <p:nvSpPr>
                <p:cNvPr id="40" name="Rektangel 68"/>
                <p:cNvSpPr>
                  <a:spLocks noChangeArrowheads="1"/>
                </p:cNvSpPr>
                <p:nvPr/>
              </p:nvSpPr>
              <p:spPr bwMode="auto">
                <a:xfrm>
                  <a:off x="4539877" y="3480100"/>
                  <a:ext cx="795350" cy="851524"/>
                </a:xfrm>
                <a:prstGeom prst="rect">
                  <a:avLst/>
                </a:prstGeom>
                <a:solidFill>
                  <a:srgbClr val="D9D9D9"/>
                </a:solidFill>
                <a:ln w="9525">
                  <a:solidFill>
                    <a:srgbClr val="BFBFBF"/>
                  </a:solidFill>
                  <a:miter lim="800000"/>
                  <a:headEnd/>
                  <a:tailEnd/>
                </a:ln>
                <a:effectLst>
                  <a:outerShdw blurRad="40000" dist="23000" dir="5400000" rotWithShape="0">
                    <a:srgbClr val="808080">
                      <a:alpha val="34998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nb-NO" sz="1600">
                    <a:solidFill>
                      <a:srgbClr val="FFFFFF"/>
                    </a:solidFill>
                    <a:latin typeface="Calibri" pitchFamily="34" charset="0"/>
                    <a:ea typeface="MS PGothic" pitchFamily="34" charset="-128"/>
                    <a:cs typeface="Calibri" pitchFamily="34" charset="0"/>
                  </a:endParaRPr>
                </a:p>
              </p:txBody>
            </p:sp>
            <p:pic>
              <p:nvPicPr>
                <p:cNvPr id="41" name="Billede 28" descr="dame1.emf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b="77477"/>
                <a:stretch>
                  <a:fillRect/>
                </a:stretch>
              </p:blipFill>
              <p:spPr bwMode="auto">
                <a:xfrm>
                  <a:off x="4359626" y="3685042"/>
                  <a:ext cx="1013501" cy="65910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39" name="Tekstboks 63"/>
              <p:cNvSpPr txBox="1">
                <a:spLocks noChangeArrowheads="1"/>
              </p:cNvSpPr>
              <p:nvPr/>
            </p:nvSpPr>
            <p:spPr bwMode="auto">
              <a:xfrm>
                <a:off x="3547214" y="5049547"/>
                <a:ext cx="968390" cy="8316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9pPr>
              </a:lstStyle>
              <a:p>
                <a:pPr eaLnBrk="1" hangingPunct="1"/>
                <a:r>
                  <a:rPr lang="da-DK" sz="1600" b="1" dirty="0" smtClean="0">
                    <a:solidFill>
                      <a:srgbClr val="151616"/>
                    </a:solidFill>
                    <a:latin typeface="Calibri" pitchFamily="34" charset="0"/>
                    <a:cs typeface="Calibri" pitchFamily="34" charset="0"/>
                  </a:rPr>
                  <a:t>Oper-ations Manager</a:t>
                </a:r>
                <a:endParaRPr lang="da-DK" sz="1600" dirty="0">
                  <a:solidFill>
                    <a:srgbClr val="151616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36" name="Rektangel 54"/>
            <p:cNvSpPr/>
            <p:nvPr/>
          </p:nvSpPr>
          <p:spPr bwMode="auto">
            <a:xfrm>
              <a:off x="4543425" y="3476625"/>
              <a:ext cx="1885950" cy="188995"/>
            </a:xfrm>
            <a:prstGeom prst="rect">
              <a:avLst/>
            </a:prstGeom>
            <a:gradFill flip="none" rotWithShape="1">
              <a:gsLst>
                <a:gs pos="0">
                  <a:sysClr val="window" lastClr="FFFFFF">
                    <a:lumMod val="65000"/>
                    <a:shade val="30000"/>
                    <a:satMod val="115000"/>
                  </a:sysClr>
                </a:gs>
                <a:gs pos="50000">
                  <a:sysClr val="window" lastClr="FFFFFF">
                    <a:lumMod val="65000"/>
                    <a:shade val="67500"/>
                    <a:satMod val="115000"/>
                  </a:sysClr>
                </a:gs>
                <a:gs pos="100000">
                  <a:schemeClr val="accent1">
                    <a:lumMod val="25000"/>
                  </a:schemeClr>
                </a:gs>
              </a:gsLst>
              <a:lin ang="54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IN" sz="1600" b="1" noProof="1" smtClean="0">
                  <a:latin typeface="Calibri" pitchFamily="34" charset="0"/>
                  <a:ea typeface="MS PGothic" pitchFamily="34" charset="-128"/>
                  <a:cs typeface="Calibri" pitchFamily="34" charset="0"/>
                </a:rPr>
                <a:t> </a:t>
              </a:r>
              <a:endParaRPr lang="en-IN" sz="1600" noProof="1">
                <a:solidFill>
                  <a:srgbClr val="FFFFFF"/>
                </a:solidFill>
                <a:latin typeface="Calibri" pitchFamily="34" charset="0"/>
                <a:ea typeface="MS PGothic" pitchFamily="34" charset="-128"/>
                <a:cs typeface="Calibri" pitchFamily="34" charset="0"/>
              </a:endParaRPr>
            </a:p>
          </p:txBody>
        </p:sp>
      </p:grpSp>
      <p:grpSp>
        <p:nvGrpSpPr>
          <p:cNvPr id="42" name="Group 57"/>
          <p:cNvGrpSpPr>
            <a:grpSpLocks/>
          </p:cNvGrpSpPr>
          <p:nvPr/>
        </p:nvGrpSpPr>
        <p:grpSpPr bwMode="auto">
          <a:xfrm>
            <a:off x="2562225" y="2845020"/>
            <a:ext cx="1885950" cy="1141412"/>
            <a:chOff x="2562225" y="3495675"/>
            <a:chExt cx="1885950" cy="1141762"/>
          </a:xfrm>
        </p:grpSpPr>
        <p:grpSp>
          <p:nvGrpSpPr>
            <p:cNvPr id="43" name="Gruppe 61"/>
            <p:cNvGrpSpPr>
              <a:grpSpLocks/>
            </p:cNvGrpSpPr>
            <p:nvPr/>
          </p:nvGrpSpPr>
          <p:grpSpPr bwMode="auto">
            <a:xfrm>
              <a:off x="2571750" y="3646533"/>
              <a:ext cx="1855788" cy="990904"/>
              <a:chOff x="3537649" y="5016310"/>
              <a:chExt cx="1855816" cy="991200"/>
            </a:xfrm>
          </p:grpSpPr>
          <p:sp>
            <p:nvSpPr>
              <p:cNvPr id="45" name="Rektangel 62"/>
              <p:cNvSpPr>
                <a:spLocks noChangeArrowheads="1"/>
              </p:cNvSpPr>
              <p:nvPr/>
            </p:nvSpPr>
            <p:spPr bwMode="auto">
              <a:xfrm>
                <a:off x="3537649" y="5016310"/>
                <a:ext cx="1855816" cy="991200"/>
              </a:xfrm>
              <a:prstGeom prst="rect">
                <a:avLst/>
              </a:prstGeom>
              <a:gradFill rotWithShape="1">
                <a:gsLst>
                  <a:gs pos="0">
                    <a:srgbClr val="F3F3F3"/>
                  </a:gs>
                  <a:gs pos="100000">
                    <a:srgbClr val="E6E6E6"/>
                  </a:gs>
                </a:gsLst>
                <a:lin ang="5400000"/>
              </a:gradFill>
              <a:ln w="9525">
                <a:solidFill>
                  <a:srgbClr val="E1E1E1"/>
                </a:solidFill>
                <a:miter lim="800000"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nb-NO" sz="1600">
                  <a:solidFill>
                    <a:srgbClr val="FFFFFF"/>
                  </a:solidFill>
                  <a:latin typeface="Calibri" pitchFamily="34" charset="0"/>
                  <a:ea typeface="MS PGothic" pitchFamily="34" charset="-128"/>
                  <a:cs typeface="Calibri" pitchFamily="34" charset="0"/>
                </a:endParaRPr>
              </a:p>
            </p:txBody>
          </p:sp>
          <p:grpSp>
            <p:nvGrpSpPr>
              <p:cNvPr id="46" name="Gruppe 39"/>
              <p:cNvGrpSpPr>
                <a:grpSpLocks/>
              </p:cNvGrpSpPr>
              <p:nvPr/>
            </p:nvGrpSpPr>
            <p:grpSpPr bwMode="auto">
              <a:xfrm>
                <a:off x="4344878" y="5087352"/>
                <a:ext cx="1013501" cy="864366"/>
                <a:chOff x="4359626" y="3479778"/>
                <a:chExt cx="1013501" cy="864366"/>
              </a:xfrm>
            </p:grpSpPr>
            <p:sp>
              <p:nvSpPr>
                <p:cNvPr id="48" name="Rektangel 66"/>
                <p:cNvSpPr>
                  <a:spLocks noChangeArrowheads="1"/>
                </p:cNvSpPr>
                <p:nvPr/>
              </p:nvSpPr>
              <p:spPr bwMode="auto">
                <a:xfrm>
                  <a:off x="4539837" y="3480216"/>
                  <a:ext cx="795350" cy="851415"/>
                </a:xfrm>
                <a:prstGeom prst="rect">
                  <a:avLst/>
                </a:prstGeom>
                <a:solidFill>
                  <a:srgbClr val="D9D9D9"/>
                </a:solidFill>
                <a:ln w="9525">
                  <a:solidFill>
                    <a:srgbClr val="BFBFBF"/>
                  </a:solidFill>
                  <a:miter lim="800000"/>
                  <a:headEnd/>
                  <a:tailEnd/>
                </a:ln>
                <a:effectLst>
                  <a:outerShdw blurRad="40000" dist="23000" dir="5400000" rotWithShape="0">
                    <a:srgbClr val="808080">
                      <a:alpha val="34998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nb-NO" sz="1600">
                    <a:solidFill>
                      <a:srgbClr val="FFFFFF"/>
                    </a:solidFill>
                    <a:latin typeface="Calibri" pitchFamily="34" charset="0"/>
                    <a:ea typeface="MS PGothic" pitchFamily="34" charset="-128"/>
                    <a:cs typeface="Calibri" pitchFamily="34" charset="0"/>
                  </a:endParaRPr>
                </a:p>
              </p:txBody>
            </p:sp>
            <p:pic>
              <p:nvPicPr>
                <p:cNvPr id="49" name="Billede 28" descr="dame1.emf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b="77477"/>
                <a:stretch>
                  <a:fillRect/>
                </a:stretch>
              </p:blipFill>
              <p:spPr bwMode="auto">
                <a:xfrm>
                  <a:off x="4359626" y="3685042"/>
                  <a:ext cx="1013501" cy="65910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47" name="Tekstboks 64"/>
              <p:cNvSpPr txBox="1">
                <a:spLocks noChangeArrowheads="1"/>
              </p:cNvSpPr>
              <p:nvPr/>
            </p:nvSpPr>
            <p:spPr bwMode="auto">
              <a:xfrm>
                <a:off x="3547174" y="5049667"/>
                <a:ext cx="968390" cy="5851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9pPr>
              </a:lstStyle>
              <a:p>
                <a:pPr eaLnBrk="1" hangingPunct="1"/>
                <a:r>
                  <a:rPr lang="da-DK" sz="1600" b="1" dirty="0" smtClean="0">
                    <a:solidFill>
                      <a:srgbClr val="151616"/>
                    </a:solidFill>
                    <a:latin typeface="Calibri" pitchFamily="34" charset="0"/>
                    <a:cs typeface="Calibri" pitchFamily="34" charset="0"/>
                  </a:rPr>
                  <a:t>Finance Manager</a:t>
                </a:r>
                <a:endParaRPr lang="da-DK" sz="1600" dirty="0">
                  <a:solidFill>
                    <a:srgbClr val="151616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44" name="Rektangel 55"/>
            <p:cNvSpPr/>
            <p:nvPr/>
          </p:nvSpPr>
          <p:spPr bwMode="auto">
            <a:xfrm>
              <a:off x="2562225" y="3495675"/>
              <a:ext cx="1885950" cy="188971"/>
            </a:xfrm>
            <a:prstGeom prst="rect">
              <a:avLst/>
            </a:prstGeom>
            <a:gradFill flip="none" rotWithShape="1">
              <a:gsLst>
                <a:gs pos="0">
                  <a:sysClr val="window" lastClr="FFFFFF">
                    <a:lumMod val="65000"/>
                    <a:shade val="30000"/>
                    <a:satMod val="115000"/>
                  </a:sysClr>
                </a:gs>
                <a:gs pos="50000">
                  <a:sysClr val="window" lastClr="FFFFFF">
                    <a:lumMod val="65000"/>
                    <a:shade val="67500"/>
                    <a:satMod val="115000"/>
                  </a:sysClr>
                </a:gs>
                <a:gs pos="100000">
                  <a:schemeClr val="accent1">
                    <a:lumMod val="25000"/>
                  </a:schemeClr>
                </a:gs>
              </a:gsLst>
              <a:lin ang="54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IN" sz="1600" b="1" noProof="1" smtClean="0">
                  <a:latin typeface="Calibri" pitchFamily="34" charset="0"/>
                  <a:ea typeface="MS PGothic" pitchFamily="34" charset="-128"/>
                  <a:cs typeface="Calibri" pitchFamily="34" charset="0"/>
                </a:rPr>
                <a:t> </a:t>
              </a:r>
              <a:endParaRPr lang="en-IN" sz="1600" noProof="1">
                <a:solidFill>
                  <a:srgbClr val="FFFFFF"/>
                </a:solidFill>
                <a:latin typeface="Calibri" pitchFamily="34" charset="0"/>
                <a:ea typeface="MS PGothic" pitchFamily="34" charset="-128"/>
                <a:cs typeface="Calibri" pitchFamily="34" charset="0"/>
              </a:endParaRPr>
            </a:p>
          </p:txBody>
        </p:sp>
      </p:grpSp>
      <p:grpSp>
        <p:nvGrpSpPr>
          <p:cNvPr id="50" name="Group 120"/>
          <p:cNvGrpSpPr>
            <a:grpSpLocks/>
          </p:cNvGrpSpPr>
          <p:nvPr/>
        </p:nvGrpSpPr>
        <p:grpSpPr bwMode="auto">
          <a:xfrm>
            <a:off x="1530350" y="3994136"/>
            <a:ext cx="1835150" cy="327034"/>
            <a:chOff x="1530350" y="4655344"/>
            <a:chExt cx="1835150" cy="327863"/>
          </a:xfrm>
        </p:grpSpPr>
        <p:cxnSp>
          <p:nvCxnSpPr>
            <p:cNvPr id="51" name="Straight Connector 50"/>
            <p:cNvCxnSpPr/>
            <p:nvPr/>
          </p:nvCxnSpPr>
          <p:spPr>
            <a:xfrm rot="5400000" flipH="1" flipV="1">
              <a:off x="1469860" y="4916367"/>
              <a:ext cx="130505" cy="3175"/>
            </a:xfrm>
            <a:prstGeom prst="line">
              <a:avLst/>
            </a:prstGeom>
            <a:ln w="9525">
              <a:solidFill>
                <a:schemeClr val="tx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1530350" y="4844736"/>
              <a:ext cx="1835150" cy="1592"/>
            </a:xfrm>
            <a:prstGeom prst="line">
              <a:avLst/>
            </a:prstGeom>
            <a:ln w="9525">
              <a:solidFill>
                <a:schemeClr val="tx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 flipV="1">
              <a:off x="3260476" y="4752431"/>
              <a:ext cx="197350" cy="3175"/>
            </a:xfrm>
            <a:prstGeom prst="line">
              <a:avLst/>
            </a:prstGeom>
            <a:ln w="9525">
              <a:solidFill>
                <a:schemeClr val="tx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121"/>
          <p:cNvGrpSpPr>
            <a:grpSpLocks/>
          </p:cNvGrpSpPr>
          <p:nvPr/>
        </p:nvGrpSpPr>
        <p:grpSpPr bwMode="auto">
          <a:xfrm flipH="1">
            <a:off x="3359150" y="4005483"/>
            <a:ext cx="901700" cy="312737"/>
            <a:chOff x="1530350" y="4655344"/>
            <a:chExt cx="1835150" cy="313531"/>
          </a:xfrm>
        </p:grpSpPr>
        <p:cxnSp>
          <p:nvCxnSpPr>
            <p:cNvPr id="55" name="Straight Connector 54"/>
            <p:cNvCxnSpPr/>
            <p:nvPr/>
          </p:nvCxnSpPr>
          <p:spPr>
            <a:xfrm rot="5400000" flipH="1" flipV="1">
              <a:off x="1469944" y="4902007"/>
              <a:ext cx="130505" cy="3232"/>
            </a:xfrm>
            <a:prstGeom prst="line">
              <a:avLst/>
            </a:prstGeom>
            <a:ln w="9525">
              <a:solidFill>
                <a:schemeClr val="tx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1530350" y="4844736"/>
              <a:ext cx="1835150" cy="1592"/>
            </a:xfrm>
            <a:prstGeom prst="line">
              <a:avLst/>
            </a:prstGeom>
            <a:ln w="9525">
              <a:solidFill>
                <a:schemeClr val="tx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 flipH="1" flipV="1">
              <a:off x="3260363" y="4754019"/>
              <a:ext cx="197350" cy="0"/>
            </a:xfrm>
            <a:prstGeom prst="line">
              <a:avLst/>
            </a:prstGeom>
            <a:ln w="9525">
              <a:solidFill>
                <a:schemeClr val="tx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125"/>
          <p:cNvGrpSpPr>
            <a:grpSpLocks/>
          </p:cNvGrpSpPr>
          <p:nvPr/>
        </p:nvGrpSpPr>
        <p:grpSpPr bwMode="auto">
          <a:xfrm flipH="1">
            <a:off x="5575300" y="4005483"/>
            <a:ext cx="1846263" cy="312737"/>
            <a:chOff x="1530350" y="4655344"/>
            <a:chExt cx="1835150" cy="313531"/>
          </a:xfrm>
        </p:grpSpPr>
        <p:cxnSp>
          <p:nvCxnSpPr>
            <p:cNvPr id="59" name="Straight Connector 58"/>
            <p:cNvCxnSpPr/>
            <p:nvPr/>
          </p:nvCxnSpPr>
          <p:spPr>
            <a:xfrm rot="5400000" flipH="1" flipV="1">
              <a:off x="1469831" y="4902044"/>
              <a:ext cx="130505" cy="3156"/>
            </a:xfrm>
            <a:prstGeom prst="line">
              <a:avLst/>
            </a:prstGeom>
            <a:ln w="9525">
              <a:solidFill>
                <a:schemeClr val="tx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1530350" y="4844736"/>
              <a:ext cx="1835150" cy="1592"/>
            </a:xfrm>
            <a:prstGeom prst="line">
              <a:avLst/>
            </a:prstGeom>
            <a:ln w="9525">
              <a:solidFill>
                <a:schemeClr val="tx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 flipH="1" flipV="1">
              <a:off x="3259724" y="4753230"/>
              <a:ext cx="197350" cy="1578"/>
            </a:xfrm>
            <a:prstGeom prst="line">
              <a:avLst/>
            </a:prstGeom>
            <a:ln w="9525">
              <a:solidFill>
                <a:schemeClr val="tx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129"/>
          <p:cNvGrpSpPr>
            <a:grpSpLocks/>
          </p:cNvGrpSpPr>
          <p:nvPr/>
        </p:nvGrpSpPr>
        <p:grpSpPr bwMode="auto">
          <a:xfrm>
            <a:off x="4740275" y="4005483"/>
            <a:ext cx="841375" cy="312737"/>
            <a:chOff x="1530350" y="4655344"/>
            <a:chExt cx="1835150" cy="313531"/>
          </a:xfrm>
        </p:grpSpPr>
        <p:cxnSp>
          <p:nvCxnSpPr>
            <p:cNvPr id="63" name="Straight Connector 62"/>
            <p:cNvCxnSpPr/>
            <p:nvPr/>
          </p:nvCxnSpPr>
          <p:spPr>
            <a:xfrm rot="5400000" flipH="1" flipV="1">
              <a:off x="1470292" y="4901892"/>
              <a:ext cx="130505" cy="3461"/>
            </a:xfrm>
            <a:prstGeom prst="line">
              <a:avLst/>
            </a:prstGeom>
            <a:ln w="9525">
              <a:solidFill>
                <a:schemeClr val="tx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1530350" y="4844736"/>
              <a:ext cx="1835150" cy="1592"/>
            </a:xfrm>
            <a:prstGeom prst="line">
              <a:avLst/>
            </a:prstGeom>
            <a:ln w="9525">
              <a:solidFill>
                <a:schemeClr val="tx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 flipH="1" flipV="1">
              <a:off x="3259900" y="4754019"/>
              <a:ext cx="197350" cy="0"/>
            </a:xfrm>
            <a:prstGeom prst="line">
              <a:avLst/>
            </a:prstGeom>
            <a:ln w="9525">
              <a:solidFill>
                <a:schemeClr val="tx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Rounded Rectangle 65"/>
          <p:cNvSpPr/>
          <p:nvPr/>
        </p:nvSpPr>
        <p:spPr>
          <a:xfrm>
            <a:off x="467594" y="5308820"/>
            <a:ext cx="7990606" cy="1015780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lvl="2" indent="-115888"/>
            <a:r>
              <a:rPr lang="en-GB" dirty="0" smtClean="0">
                <a:latin typeface="Calibri" pitchFamily="34" charset="0"/>
                <a:cs typeface="Calibri" pitchFamily="34" charset="0"/>
              </a:rPr>
              <a:t>  Centralization means reservation of authority at central point within the organization. In centralization, control and decision-making reside at the top levels of management</a:t>
            </a:r>
            <a:endParaRPr lang="en-IN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8031" y="-27384"/>
            <a:ext cx="952381" cy="96507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08964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500"/>
                            </p:stCondLst>
                            <p:childTnLst>
                              <p:par>
                                <p:cTn id="4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5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5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500"/>
                            </p:stCondLst>
                            <p:childTnLst>
                              <p:par>
                                <p:cTn id="5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500"/>
                            </p:stCondLst>
                            <p:childTnLst>
                              <p:par>
                                <p:cTn id="6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000"/>
                            </p:stCondLst>
                            <p:childTnLst>
                              <p:par>
                                <p:cTn id="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3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4000"/>
                            </p:stCondLst>
                            <p:childTnLst>
                              <p:par>
                                <p:cTn id="7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0"/>
                            </p:stCondLst>
                            <p:childTnLst>
                              <p:par>
                                <p:cTn id="8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500"/>
                            </p:stCondLst>
                            <p:childTnLst>
                              <p:par>
                                <p:cTn id="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6500"/>
                            </p:stCondLst>
                            <p:childTnLst>
                              <p:par>
                                <p:cTn id="9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7500"/>
                            </p:stCondLst>
                            <p:childTnLst>
                              <p:par>
                                <p:cTn id="9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8500"/>
                            </p:stCondLst>
                            <p:childTnLst>
                              <p:par>
                                <p:cTn id="10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9000"/>
                            </p:stCondLst>
                            <p:childTnLst>
                              <p:par>
                                <p:cTn id="10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0"/>
                            </p:stCondLst>
                            <p:childTnLst>
                              <p:par>
                                <p:cTn id="1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1000"/>
                            </p:stCondLst>
                            <p:childTnLst>
                              <p:par>
                                <p:cTn id="11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2000"/>
                            </p:stCondLst>
                            <p:childTnLst>
                              <p:par>
                                <p:cTn id="11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1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2500"/>
                            </p:stCondLst>
                            <p:childTnLst>
                              <p:par>
                                <p:cTn id="12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ooke Trucking Co, Inc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245440"/>
            <a:ext cx="4686300" cy="3324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29" y="76200"/>
            <a:ext cx="8229600" cy="7620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libri" pitchFamily="34" charset="0"/>
                <a:cs typeface="Calibri" pitchFamily="34" charset="0"/>
              </a:rPr>
              <a:t>Applications of Centralized Structures</a:t>
            </a:r>
          </a:p>
        </p:txBody>
      </p:sp>
      <p:sp>
        <p:nvSpPr>
          <p:cNvPr id="8" name="Rektangel 76"/>
          <p:cNvSpPr>
            <a:spLocks noChangeArrowheads="1"/>
          </p:cNvSpPr>
          <p:nvPr/>
        </p:nvSpPr>
        <p:spPr bwMode="auto">
          <a:xfrm>
            <a:off x="887412" y="1066800"/>
            <a:ext cx="68087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700" dirty="0">
                <a:latin typeface="Calibri" pitchFamily="34" charset="0"/>
                <a:cs typeface="Calibri" pitchFamily="34" charset="0"/>
              </a:rPr>
              <a:t>Small businesses often operate in a centralized manner simply because of the smaller size of their workforces</a:t>
            </a:r>
            <a:endParaRPr lang="da-DK" sz="1700" dirty="0">
              <a:solidFill>
                <a:srgbClr val="0D0D0D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33400" y="1199457"/>
            <a:ext cx="250825" cy="250825"/>
            <a:chOff x="582613" y="2133600"/>
            <a:chExt cx="250825" cy="250825"/>
          </a:xfrm>
        </p:grpSpPr>
        <p:sp>
          <p:nvSpPr>
            <p:cNvPr id="10" name="Oval 9"/>
            <p:cNvSpPr/>
            <p:nvPr/>
          </p:nvSpPr>
          <p:spPr bwMode="auto">
            <a:xfrm>
              <a:off x="582613" y="2133600"/>
              <a:ext cx="250825" cy="250825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700">
                <a:solidFill>
                  <a:srgbClr val="0D0D0D"/>
                </a:solidFill>
                <a:latin typeface="Calibri" pitchFamily="34" charset="0"/>
                <a:ea typeface="ＭＳ Ｐゴシック" charset="-128"/>
                <a:cs typeface="Calibri" pitchFamily="34" charset="0"/>
              </a:endParaRPr>
            </a:p>
          </p:txBody>
        </p:sp>
        <p:sp>
          <p:nvSpPr>
            <p:cNvPr id="11" name="Isosceles Triangle 10"/>
            <p:cNvSpPr/>
            <p:nvPr/>
          </p:nvSpPr>
          <p:spPr bwMode="auto">
            <a:xfrm rot="5400000">
              <a:off x="649288" y="2204143"/>
              <a:ext cx="149225" cy="130175"/>
            </a:xfrm>
            <a:prstGeom prst="triangl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700">
                <a:solidFill>
                  <a:srgbClr val="0D0D0D"/>
                </a:solidFill>
                <a:latin typeface="Calibri" pitchFamily="34" charset="0"/>
                <a:ea typeface="ＭＳ Ｐゴシック" charset="-128"/>
                <a:cs typeface="Calibri" pitchFamily="34" charset="0"/>
              </a:endParaRPr>
            </a:p>
          </p:txBody>
        </p:sp>
      </p:grpSp>
      <p:sp>
        <p:nvSpPr>
          <p:cNvPr id="12" name="Rektangel 76"/>
          <p:cNvSpPr>
            <a:spLocks noChangeArrowheads="1"/>
          </p:cNvSpPr>
          <p:nvPr/>
        </p:nvSpPr>
        <p:spPr bwMode="auto">
          <a:xfrm>
            <a:off x="887412" y="2012615"/>
            <a:ext cx="6808788" cy="1229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700" dirty="0" smtClean="0">
                <a:latin typeface="Calibri" pitchFamily="34" charset="0"/>
                <a:cs typeface="Calibri" pitchFamily="34" charset="0"/>
              </a:rPr>
              <a:t>A </a:t>
            </a:r>
            <a:r>
              <a:rPr lang="en-US" sz="1700" dirty="0">
                <a:latin typeface="Calibri" pitchFamily="34" charset="0"/>
                <a:cs typeface="Calibri" pitchFamily="34" charset="0"/>
              </a:rPr>
              <a:t>small business owner may be the only manager in the entire company, with all other employees reporting directly to the owner. Organizational designs can change as small companies grow, however</a:t>
            </a:r>
            <a:endParaRPr lang="da-DK" sz="1700" dirty="0">
              <a:solidFill>
                <a:srgbClr val="0D0D0D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33400" y="2145272"/>
            <a:ext cx="250825" cy="250825"/>
            <a:chOff x="582613" y="2133600"/>
            <a:chExt cx="250825" cy="250825"/>
          </a:xfrm>
        </p:grpSpPr>
        <p:sp>
          <p:nvSpPr>
            <p:cNvPr id="14" name="Oval 13"/>
            <p:cNvSpPr/>
            <p:nvPr/>
          </p:nvSpPr>
          <p:spPr bwMode="auto">
            <a:xfrm>
              <a:off x="582613" y="2133600"/>
              <a:ext cx="250825" cy="250825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700">
                <a:solidFill>
                  <a:srgbClr val="0D0D0D"/>
                </a:solidFill>
                <a:latin typeface="Calibri" pitchFamily="34" charset="0"/>
                <a:ea typeface="ＭＳ Ｐゴシック" charset="-128"/>
                <a:cs typeface="Calibri" pitchFamily="34" charset="0"/>
              </a:endParaRPr>
            </a:p>
          </p:txBody>
        </p:sp>
        <p:sp>
          <p:nvSpPr>
            <p:cNvPr id="15" name="Isosceles Triangle 14"/>
            <p:cNvSpPr/>
            <p:nvPr/>
          </p:nvSpPr>
          <p:spPr bwMode="auto">
            <a:xfrm rot="5400000">
              <a:off x="649288" y="2204143"/>
              <a:ext cx="149225" cy="130175"/>
            </a:xfrm>
            <a:prstGeom prst="triangl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700">
                <a:solidFill>
                  <a:srgbClr val="0D0D0D"/>
                </a:solidFill>
                <a:latin typeface="Calibri" pitchFamily="34" charset="0"/>
                <a:ea typeface="ＭＳ Ｐゴシック" charset="-128"/>
                <a:cs typeface="Calibri" pitchFamily="34" charset="0"/>
              </a:endParaRPr>
            </a:p>
          </p:txBody>
        </p:sp>
      </p:grpSp>
      <p:sp>
        <p:nvSpPr>
          <p:cNvPr id="16" name="Rektangel 76"/>
          <p:cNvSpPr>
            <a:spLocks noChangeArrowheads="1"/>
          </p:cNvSpPr>
          <p:nvPr/>
        </p:nvSpPr>
        <p:spPr bwMode="auto">
          <a:xfrm>
            <a:off x="526143" y="3335923"/>
            <a:ext cx="3303588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700" b="1" noProof="1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Example</a:t>
            </a:r>
            <a:endParaRPr lang="da-DK" sz="1700" dirty="0">
              <a:solidFill>
                <a:schemeClr val="accent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ktangel 76"/>
          <p:cNvSpPr>
            <a:spLocks noChangeArrowheads="1"/>
          </p:cNvSpPr>
          <p:nvPr/>
        </p:nvSpPr>
        <p:spPr bwMode="auto">
          <a:xfrm>
            <a:off x="887412" y="3657600"/>
            <a:ext cx="3532188" cy="1229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700" dirty="0">
                <a:latin typeface="Calibri" pitchFamily="34" charset="0"/>
                <a:cs typeface="Calibri" pitchFamily="34" charset="0"/>
              </a:rPr>
              <a:t>A trucking company is an example of a company with a centralized organizational design</a:t>
            </a:r>
            <a:endParaRPr lang="da-DK" sz="1700" dirty="0">
              <a:solidFill>
                <a:srgbClr val="0D0D0D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533400" y="3790257"/>
            <a:ext cx="250825" cy="250825"/>
            <a:chOff x="582613" y="2133600"/>
            <a:chExt cx="250825" cy="250825"/>
          </a:xfrm>
        </p:grpSpPr>
        <p:sp>
          <p:nvSpPr>
            <p:cNvPr id="19" name="Oval 18"/>
            <p:cNvSpPr/>
            <p:nvPr/>
          </p:nvSpPr>
          <p:spPr bwMode="auto">
            <a:xfrm>
              <a:off x="582613" y="2133600"/>
              <a:ext cx="250825" cy="250825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700">
                <a:solidFill>
                  <a:srgbClr val="0D0D0D"/>
                </a:solidFill>
                <a:latin typeface="Calibri" pitchFamily="34" charset="0"/>
                <a:ea typeface="ＭＳ Ｐゴシック" charset="-128"/>
                <a:cs typeface="Calibri" pitchFamily="34" charset="0"/>
              </a:endParaRPr>
            </a:p>
          </p:txBody>
        </p:sp>
        <p:sp>
          <p:nvSpPr>
            <p:cNvPr id="20" name="Isosceles Triangle 19"/>
            <p:cNvSpPr/>
            <p:nvPr/>
          </p:nvSpPr>
          <p:spPr bwMode="auto">
            <a:xfrm rot="5400000">
              <a:off x="649288" y="2204143"/>
              <a:ext cx="149225" cy="130175"/>
            </a:xfrm>
            <a:prstGeom prst="triangl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700">
                <a:solidFill>
                  <a:srgbClr val="0D0D0D"/>
                </a:solidFill>
                <a:latin typeface="Calibri" pitchFamily="34" charset="0"/>
                <a:ea typeface="ＭＳ Ｐゴシック" charset="-128"/>
                <a:cs typeface="Calibri" pitchFamily="34" charset="0"/>
              </a:endParaRPr>
            </a:p>
          </p:txBody>
        </p:sp>
      </p:grpSp>
      <p:sp>
        <p:nvSpPr>
          <p:cNvPr id="21" name="Rektangel 76"/>
          <p:cNvSpPr>
            <a:spLocks noChangeArrowheads="1"/>
          </p:cNvSpPr>
          <p:nvPr/>
        </p:nvSpPr>
        <p:spPr bwMode="auto">
          <a:xfrm>
            <a:off x="887412" y="4953000"/>
            <a:ext cx="3532188" cy="1621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700" dirty="0" smtClean="0">
                <a:latin typeface="Calibri" pitchFamily="34" charset="0"/>
                <a:cs typeface="Calibri" pitchFamily="34" charset="0"/>
              </a:rPr>
              <a:t>Trucking company </a:t>
            </a:r>
            <a:r>
              <a:rPr lang="en-US" sz="1700" dirty="0">
                <a:latin typeface="Calibri" pitchFamily="34" charset="0"/>
                <a:cs typeface="Calibri" pitchFamily="34" charset="0"/>
              </a:rPr>
              <a:t>managers make all operational decisions, sending information to individual drivers through dispatchers</a:t>
            </a:r>
            <a:endParaRPr lang="da-DK" sz="1700" dirty="0">
              <a:solidFill>
                <a:srgbClr val="0D0D0D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33400" y="5085657"/>
            <a:ext cx="250825" cy="250825"/>
            <a:chOff x="582613" y="2133600"/>
            <a:chExt cx="250825" cy="250825"/>
          </a:xfrm>
        </p:grpSpPr>
        <p:sp>
          <p:nvSpPr>
            <p:cNvPr id="23" name="Oval 22"/>
            <p:cNvSpPr/>
            <p:nvPr/>
          </p:nvSpPr>
          <p:spPr bwMode="auto">
            <a:xfrm>
              <a:off x="582613" y="2133600"/>
              <a:ext cx="250825" cy="250825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700">
                <a:solidFill>
                  <a:srgbClr val="0D0D0D"/>
                </a:solidFill>
                <a:latin typeface="Calibri" pitchFamily="34" charset="0"/>
                <a:ea typeface="ＭＳ Ｐゴシック" charset="-128"/>
                <a:cs typeface="Calibri" pitchFamily="34" charset="0"/>
              </a:endParaRPr>
            </a:p>
          </p:txBody>
        </p:sp>
        <p:sp>
          <p:nvSpPr>
            <p:cNvPr id="24" name="Isosceles Triangle 23"/>
            <p:cNvSpPr/>
            <p:nvPr/>
          </p:nvSpPr>
          <p:spPr bwMode="auto">
            <a:xfrm rot="5400000">
              <a:off x="649288" y="2204143"/>
              <a:ext cx="149225" cy="130175"/>
            </a:xfrm>
            <a:prstGeom prst="triangl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700">
                <a:solidFill>
                  <a:srgbClr val="0D0D0D"/>
                </a:solidFill>
                <a:latin typeface="Calibri" pitchFamily="34" charset="0"/>
                <a:ea typeface="ＭＳ Ｐゴシック" charset="-128"/>
                <a:cs typeface="Calibri" pitchFamily="34" charset="0"/>
              </a:endParaRPr>
            </a:p>
          </p:txBody>
        </p:sp>
      </p:grpSp>
      <p:pic>
        <p:nvPicPr>
          <p:cNvPr id="25" name="Picture 2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8031" y="-27384"/>
            <a:ext cx="952381" cy="96507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47537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000"/>
                            </p:stCondLst>
                            <p:childTnLst>
                              <p:par>
                                <p:cTn id="27" presetID="8" presetClass="emph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6" grpId="0"/>
      <p:bldP spid="17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What is decentralization?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http://www.wright.edu/~scott.williams/LeaderLetter/delegating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14398"/>
            <a:ext cx="3048000" cy="3276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leadershipfreak.files.wordpress.com/2010/08/delegation.jpg?w=450&amp;h=29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085802"/>
            <a:ext cx="4286250" cy="284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87"/>
          <p:cNvGrpSpPr>
            <a:grpSpLocks/>
          </p:cNvGrpSpPr>
          <p:nvPr/>
        </p:nvGrpSpPr>
        <p:grpSpPr bwMode="auto">
          <a:xfrm rot="-242574">
            <a:off x="1113199" y="4665641"/>
            <a:ext cx="3553540" cy="1393074"/>
            <a:chOff x="2647354" y="1000571"/>
            <a:chExt cx="2021856" cy="1454721"/>
          </a:xfrm>
        </p:grpSpPr>
        <p:sp>
          <p:nvSpPr>
            <p:cNvPr id="7" name="Rectangle 46"/>
            <p:cNvSpPr>
              <a:spLocks noChangeArrowheads="1"/>
            </p:cNvSpPr>
            <p:nvPr/>
          </p:nvSpPr>
          <p:spPr bwMode="auto">
            <a:xfrm rot="10800000">
              <a:off x="2647354" y="1000571"/>
              <a:ext cx="2021856" cy="145472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2732015" y="1353341"/>
              <a:ext cx="1828448" cy="964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 smtClean="0">
                  <a:latin typeface="Calibri" pitchFamily="34" charset="0"/>
                  <a:cs typeface="Calibri" pitchFamily="34" charset="0"/>
                </a:rPr>
                <a:t>Decentralized organizations grant decision making authority to the managers of subunits.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9" name="Group 87"/>
          <p:cNvGrpSpPr>
            <a:grpSpLocks/>
          </p:cNvGrpSpPr>
          <p:nvPr/>
        </p:nvGrpSpPr>
        <p:grpSpPr bwMode="auto">
          <a:xfrm rot="-242574">
            <a:off x="4993777" y="4814278"/>
            <a:ext cx="3553540" cy="1197342"/>
            <a:chOff x="2647354" y="1000571"/>
            <a:chExt cx="2021856" cy="1454721"/>
          </a:xfrm>
        </p:grpSpPr>
        <p:sp>
          <p:nvSpPr>
            <p:cNvPr id="10" name="Rectangle 46"/>
            <p:cNvSpPr>
              <a:spLocks noChangeArrowheads="1"/>
            </p:cNvSpPr>
            <p:nvPr/>
          </p:nvSpPr>
          <p:spPr bwMode="auto">
            <a:xfrm rot="10800000">
              <a:off x="2647354" y="1000571"/>
              <a:ext cx="2021856" cy="145472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2735190" y="1192107"/>
              <a:ext cx="1828448" cy="11218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Calibri" pitchFamily="34" charset="0"/>
                  <a:cs typeface="Calibri" pitchFamily="34" charset="0"/>
                </a:rPr>
                <a:t>Most firms are neither totally centralized nor totally decentralized</a:t>
              </a:r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8031" y="-27384"/>
            <a:ext cx="952381" cy="96507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73884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046 -0.23553 C -0.2575 -0.15169 -0.33454 -0.06786 -0.30452 -0.02872 C -0.2745 0.01042 -0.13725 0.00509 -1.29967E-6 9.35618E-7 " pathEditMode="relative" ptsTypes="aaA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18046 -0.23553 C -0.2575 -0.15169 -0.33454 -0.06786 -0.30452 -0.02872 C -0.2745 0.01042 -0.13725 0.00509 -1.29967E-6 9.35618E-7 " pathEditMode="relative" ptsTypes="aaA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alibri" pitchFamily="34" charset="0"/>
                <a:cs typeface="Calibri" pitchFamily="34" charset="0"/>
              </a:rPr>
              <a:t>Applications of Decentralized Structures</a:t>
            </a:r>
          </a:p>
        </p:txBody>
      </p:sp>
      <p:sp>
        <p:nvSpPr>
          <p:cNvPr id="7" name="Rektangel 76"/>
          <p:cNvSpPr>
            <a:spLocks noChangeArrowheads="1"/>
          </p:cNvSpPr>
          <p:nvPr/>
        </p:nvSpPr>
        <p:spPr bwMode="auto">
          <a:xfrm>
            <a:off x="887411" y="968514"/>
            <a:ext cx="741838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Franchise organizations are good examples of a decentralized structure.</a:t>
            </a:r>
            <a:endParaRPr lang="da-DK" sz="2000" dirty="0">
              <a:solidFill>
                <a:srgbClr val="0D0D0D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33400" y="1066800"/>
            <a:ext cx="250825" cy="250825"/>
            <a:chOff x="582613" y="2133600"/>
            <a:chExt cx="250825" cy="250825"/>
          </a:xfrm>
        </p:grpSpPr>
        <p:sp>
          <p:nvSpPr>
            <p:cNvPr id="9" name="Oval 8"/>
            <p:cNvSpPr/>
            <p:nvPr/>
          </p:nvSpPr>
          <p:spPr bwMode="auto">
            <a:xfrm>
              <a:off x="582613" y="2133600"/>
              <a:ext cx="250825" cy="250825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0D0D0D"/>
                </a:solidFill>
                <a:latin typeface="Calibri" pitchFamily="34" charset="0"/>
                <a:ea typeface="ＭＳ Ｐゴシック" charset="-128"/>
                <a:cs typeface="Calibri" pitchFamily="34" charset="0"/>
              </a:endParaRPr>
            </a:p>
          </p:txBody>
        </p:sp>
        <p:sp>
          <p:nvSpPr>
            <p:cNvPr id="10" name="Isosceles Triangle 9"/>
            <p:cNvSpPr/>
            <p:nvPr/>
          </p:nvSpPr>
          <p:spPr bwMode="auto">
            <a:xfrm rot="5400000">
              <a:off x="649288" y="2204143"/>
              <a:ext cx="149225" cy="130175"/>
            </a:xfrm>
            <a:prstGeom prst="triangl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0D0D0D"/>
                </a:solidFill>
                <a:latin typeface="Calibri" pitchFamily="34" charset="0"/>
                <a:ea typeface="ＭＳ Ｐゴシック" charset="-128"/>
                <a:cs typeface="Calibri" pitchFamily="34" charset="0"/>
              </a:endParaRPr>
            </a:p>
          </p:txBody>
        </p:sp>
      </p:grpSp>
      <p:sp>
        <p:nvSpPr>
          <p:cNvPr id="11" name="Rektangel 76"/>
          <p:cNvSpPr>
            <a:spLocks noChangeArrowheads="1"/>
          </p:cNvSpPr>
          <p:nvPr/>
        </p:nvSpPr>
        <p:spPr bwMode="auto">
          <a:xfrm>
            <a:off x="887412" y="1778168"/>
            <a:ext cx="757078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Product development and marketing decisions are taken by top management of franchise companies. The franchise owners are given full independence in running their individual stores.</a:t>
            </a:r>
            <a:endParaRPr lang="da-DK" sz="2000" dirty="0">
              <a:solidFill>
                <a:srgbClr val="0D0D0D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33400" y="1882775"/>
            <a:ext cx="250825" cy="250825"/>
            <a:chOff x="582613" y="2133600"/>
            <a:chExt cx="250825" cy="250825"/>
          </a:xfrm>
        </p:grpSpPr>
        <p:sp>
          <p:nvSpPr>
            <p:cNvPr id="13" name="Oval 12"/>
            <p:cNvSpPr/>
            <p:nvPr/>
          </p:nvSpPr>
          <p:spPr bwMode="auto">
            <a:xfrm>
              <a:off x="582613" y="2133600"/>
              <a:ext cx="250825" cy="250825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0D0D0D"/>
                </a:solidFill>
                <a:latin typeface="Calibri" pitchFamily="34" charset="0"/>
                <a:ea typeface="ＭＳ Ｐゴシック" charset="-128"/>
                <a:cs typeface="Calibri" pitchFamily="34" charset="0"/>
              </a:endParaRPr>
            </a:p>
          </p:txBody>
        </p:sp>
        <p:sp>
          <p:nvSpPr>
            <p:cNvPr id="14" name="Isosceles Triangle 13"/>
            <p:cNvSpPr/>
            <p:nvPr/>
          </p:nvSpPr>
          <p:spPr bwMode="auto">
            <a:xfrm rot="5400000">
              <a:off x="649288" y="2204143"/>
              <a:ext cx="149225" cy="130175"/>
            </a:xfrm>
            <a:prstGeom prst="triangl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0D0D0D"/>
                </a:solidFill>
                <a:latin typeface="Calibri" pitchFamily="34" charset="0"/>
                <a:ea typeface="ＭＳ Ｐゴシック" charset="-128"/>
                <a:cs typeface="Calibri" pitchFamily="34" charset="0"/>
              </a:endParaRPr>
            </a:p>
          </p:txBody>
        </p:sp>
      </p:grpSp>
      <p:sp>
        <p:nvSpPr>
          <p:cNvPr id="16" name="Rektangel 76"/>
          <p:cNvSpPr>
            <a:spLocks noChangeArrowheads="1"/>
          </p:cNvSpPr>
          <p:nvPr/>
        </p:nvSpPr>
        <p:spPr bwMode="auto">
          <a:xfrm>
            <a:off x="887412" y="2895600"/>
            <a:ext cx="74183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Staffing decisions, working hours and compensation are decided by the franchise owners.</a:t>
            </a:r>
            <a:endParaRPr lang="da-DK" sz="2000" dirty="0">
              <a:solidFill>
                <a:srgbClr val="0D0D0D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33400" y="2971800"/>
            <a:ext cx="250825" cy="250825"/>
            <a:chOff x="582613" y="2133600"/>
            <a:chExt cx="250825" cy="250825"/>
          </a:xfrm>
        </p:grpSpPr>
        <p:sp>
          <p:nvSpPr>
            <p:cNvPr id="18" name="Oval 17"/>
            <p:cNvSpPr/>
            <p:nvPr/>
          </p:nvSpPr>
          <p:spPr bwMode="auto">
            <a:xfrm>
              <a:off x="582613" y="2133600"/>
              <a:ext cx="250825" cy="250825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0D0D0D"/>
                </a:solidFill>
                <a:latin typeface="Calibri" pitchFamily="34" charset="0"/>
                <a:ea typeface="ＭＳ Ｐゴシック" charset="-128"/>
                <a:cs typeface="Calibri" pitchFamily="34" charset="0"/>
              </a:endParaRPr>
            </a:p>
          </p:txBody>
        </p:sp>
        <p:sp>
          <p:nvSpPr>
            <p:cNvPr id="19" name="Isosceles Triangle 18"/>
            <p:cNvSpPr/>
            <p:nvPr/>
          </p:nvSpPr>
          <p:spPr bwMode="auto">
            <a:xfrm rot="5400000">
              <a:off x="649288" y="2204143"/>
              <a:ext cx="149225" cy="130175"/>
            </a:xfrm>
            <a:prstGeom prst="triangl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0D0D0D"/>
                </a:solidFill>
                <a:latin typeface="Calibri" pitchFamily="34" charset="0"/>
                <a:ea typeface="ＭＳ Ｐゴシック" charset="-128"/>
                <a:cs typeface="Calibri" pitchFamily="34" charset="0"/>
              </a:endParaRPr>
            </a:p>
          </p:txBody>
        </p:sp>
      </p:grpSp>
      <p:sp>
        <p:nvSpPr>
          <p:cNvPr id="24" name="Rektangel 76"/>
          <p:cNvSpPr>
            <a:spLocks noChangeArrowheads="1"/>
          </p:cNvSpPr>
          <p:nvPr/>
        </p:nvSpPr>
        <p:spPr bwMode="auto">
          <a:xfrm>
            <a:off x="533400" y="4219545"/>
            <a:ext cx="33035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000" b="1" noProof="1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Example</a:t>
            </a:r>
            <a:endParaRPr lang="da-DK" sz="2000" dirty="0">
              <a:solidFill>
                <a:schemeClr val="accent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ktangel 76"/>
          <p:cNvSpPr>
            <a:spLocks noChangeArrowheads="1"/>
          </p:cNvSpPr>
          <p:nvPr/>
        </p:nvSpPr>
        <p:spPr bwMode="auto">
          <a:xfrm>
            <a:off x="887412" y="4637255"/>
            <a:ext cx="459898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Companies with a wide geographical reach also can benefit from a decentralized structure</a:t>
            </a:r>
            <a:endParaRPr lang="da-DK" sz="2000" dirty="0">
              <a:solidFill>
                <a:srgbClr val="0D0D0D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533400" y="4769912"/>
            <a:ext cx="250825" cy="250825"/>
            <a:chOff x="582613" y="2133600"/>
            <a:chExt cx="250825" cy="250825"/>
          </a:xfrm>
        </p:grpSpPr>
        <p:sp>
          <p:nvSpPr>
            <p:cNvPr id="27" name="Oval 26"/>
            <p:cNvSpPr/>
            <p:nvPr/>
          </p:nvSpPr>
          <p:spPr bwMode="auto">
            <a:xfrm>
              <a:off x="582613" y="2133600"/>
              <a:ext cx="250825" cy="250825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0D0D0D"/>
                </a:solidFill>
                <a:latin typeface="Calibri" pitchFamily="34" charset="0"/>
                <a:ea typeface="ＭＳ Ｐゴシック" charset="-128"/>
                <a:cs typeface="Calibri" pitchFamily="34" charset="0"/>
              </a:endParaRPr>
            </a:p>
          </p:txBody>
        </p:sp>
        <p:sp>
          <p:nvSpPr>
            <p:cNvPr id="28" name="Isosceles Triangle 27"/>
            <p:cNvSpPr/>
            <p:nvPr/>
          </p:nvSpPr>
          <p:spPr bwMode="auto">
            <a:xfrm rot="5400000">
              <a:off x="649288" y="2204143"/>
              <a:ext cx="149225" cy="130175"/>
            </a:xfrm>
            <a:prstGeom prst="triangl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0D0D0D"/>
                </a:solidFill>
                <a:latin typeface="Calibri" pitchFamily="34" charset="0"/>
                <a:ea typeface="ＭＳ Ｐゴシック" charset="-128"/>
                <a:cs typeface="Calibri" pitchFamily="34" charset="0"/>
              </a:endParaRPr>
            </a:p>
          </p:txBody>
        </p:sp>
      </p:grpSp>
      <p:pic>
        <p:nvPicPr>
          <p:cNvPr id="15362" name="Picture 2" descr="http://www.articlesweb.org/blog/wp-content/gallery/about-mcdonald-franchise/mcdonalds-franchise-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114800"/>
            <a:ext cx="3247571" cy="2435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8031" y="-27384"/>
            <a:ext cx="952381" cy="96507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78394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8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8" presetClass="emph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Rot by="21600000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750"/>
                            </p:stCondLst>
                            <p:childTnLst>
                              <p:par>
                                <p:cTn id="3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75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6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Centralization and decentralization tendencies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2090057" y="2351314"/>
            <a:ext cx="4499429" cy="2931886"/>
          </a:xfrm>
          <a:custGeom>
            <a:avLst/>
            <a:gdLst>
              <a:gd name="connsiteX0" fmla="*/ 0 w 4499429"/>
              <a:gd name="connsiteY0" fmla="*/ 0 h 2931886"/>
              <a:gd name="connsiteX1" fmla="*/ 0 w 4499429"/>
              <a:gd name="connsiteY1" fmla="*/ 2931886 h 2931886"/>
              <a:gd name="connsiteX2" fmla="*/ 4499429 w 4499429"/>
              <a:gd name="connsiteY2" fmla="*/ 2931886 h 2931886"/>
              <a:gd name="connsiteX3" fmla="*/ 4499429 w 4499429"/>
              <a:gd name="connsiteY3" fmla="*/ 130629 h 2931886"/>
              <a:gd name="connsiteX0" fmla="*/ 0 w 4499429"/>
              <a:gd name="connsiteY0" fmla="*/ 0 h 2931886"/>
              <a:gd name="connsiteX1" fmla="*/ 0 w 4499429"/>
              <a:gd name="connsiteY1" fmla="*/ 2931886 h 2931886"/>
              <a:gd name="connsiteX2" fmla="*/ 4499429 w 4499429"/>
              <a:gd name="connsiteY2" fmla="*/ 2931886 h 2931886"/>
              <a:gd name="connsiteX3" fmla="*/ 4499429 w 4499429"/>
              <a:gd name="connsiteY3" fmla="*/ 0 h 293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99429" h="2931886">
                <a:moveTo>
                  <a:pt x="0" y="0"/>
                </a:moveTo>
                <a:lnTo>
                  <a:pt x="0" y="2931886"/>
                </a:lnTo>
                <a:lnTo>
                  <a:pt x="4499429" y="2931886"/>
                </a:lnTo>
                <a:lnTo>
                  <a:pt x="4499429" y="0"/>
                </a:lnTo>
              </a:path>
            </a:pathLst>
          </a:cu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090057" y="1905000"/>
            <a:ext cx="0" cy="1447800"/>
          </a:xfrm>
          <a:prstGeom prst="line">
            <a:avLst/>
          </a:prstGeom>
          <a:ln w="38100">
            <a:solidFill>
              <a:schemeClr val="accent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589486" y="1905000"/>
            <a:ext cx="0" cy="1447800"/>
          </a:xfrm>
          <a:prstGeom prst="line">
            <a:avLst/>
          </a:prstGeom>
          <a:ln w="38100">
            <a:solidFill>
              <a:schemeClr val="accent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2090057" y="3325585"/>
            <a:ext cx="4499429" cy="0"/>
          </a:xfrm>
          <a:prstGeom prst="line">
            <a:avLst/>
          </a:prstGeom>
          <a:ln w="38100">
            <a:solidFill>
              <a:schemeClr val="accent4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3" idx="2"/>
          </p:cNvCxnSpPr>
          <p:nvPr/>
        </p:nvCxnSpPr>
        <p:spPr>
          <a:xfrm flipH="1" flipV="1">
            <a:off x="2090058" y="3325586"/>
            <a:ext cx="4499428" cy="1957614"/>
          </a:xfrm>
          <a:prstGeom prst="line">
            <a:avLst/>
          </a:prstGeom>
          <a:ln w="38100">
            <a:solidFill>
              <a:schemeClr val="accent4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>
            <a:spLocks/>
          </p:cNvSpPr>
          <p:nvPr/>
        </p:nvSpPr>
        <p:spPr>
          <a:xfrm>
            <a:off x="304801" y="1295400"/>
            <a:ext cx="1676400" cy="1055914"/>
          </a:xfrm>
          <a:prstGeom prst="roundRect">
            <a:avLst>
              <a:gd name="adj" fmla="val 689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Complete centralization  (no organization structure)</a:t>
            </a:r>
            <a:endParaRPr lang="en-IN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Rounded Rectangle 36"/>
          <p:cNvSpPr>
            <a:spLocks/>
          </p:cNvSpPr>
          <p:nvPr/>
        </p:nvSpPr>
        <p:spPr>
          <a:xfrm>
            <a:off x="6858000" y="1295400"/>
            <a:ext cx="1676400" cy="1055914"/>
          </a:xfrm>
          <a:prstGeom prst="roundRect">
            <a:avLst>
              <a:gd name="adj" fmla="val 689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Complete decentralization (no organization structure)</a:t>
            </a:r>
            <a:endParaRPr lang="en-IN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39772" y="3733800"/>
            <a:ext cx="2249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itchFamily="34" charset="0"/>
                <a:cs typeface="Calibri" pitchFamily="34" charset="0"/>
              </a:rPr>
              <a:t>Authority delegated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86000" y="4648200"/>
            <a:ext cx="2249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itchFamily="34" charset="0"/>
                <a:cs typeface="Calibri" pitchFamily="34" charset="0"/>
              </a:rPr>
              <a:t>Authority not delegated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8031" y="-27384"/>
            <a:ext cx="952381" cy="96507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62126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6" grpId="0" animBg="1"/>
      <p:bldP spid="37" grpId="0" animBg="1"/>
      <p:bldP spid="16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Centralization and decentralization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2" name="Gruppe 383"/>
          <p:cNvGrpSpPr>
            <a:grpSpLocks/>
          </p:cNvGrpSpPr>
          <p:nvPr/>
        </p:nvGrpSpPr>
        <p:grpSpPr bwMode="auto">
          <a:xfrm>
            <a:off x="457200" y="2971800"/>
            <a:ext cx="1062038" cy="3106738"/>
            <a:chOff x="12787370" y="3362337"/>
            <a:chExt cx="2391678" cy="6991325"/>
          </a:xfrm>
        </p:grpSpPr>
        <p:grpSp>
          <p:nvGrpSpPr>
            <p:cNvPr id="13" name="Gruppe 1605"/>
            <p:cNvGrpSpPr>
              <a:grpSpLocks/>
            </p:cNvGrpSpPr>
            <p:nvPr/>
          </p:nvGrpSpPr>
          <p:grpSpPr bwMode="auto">
            <a:xfrm>
              <a:off x="12787349" y="3362351"/>
              <a:ext cx="2391687" cy="6991312"/>
              <a:chOff x="-9513481" y="-8286876"/>
              <a:chExt cx="3613590" cy="10563300"/>
            </a:xfrm>
          </p:grpSpPr>
          <p:sp>
            <p:nvSpPr>
              <p:cNvPr id="15" name="Freeform 1502"/>
              <p:cNvSpPr>
                <a:spLocks/>
              </p:cNvSpPr>
              <p:nvPr/>
            </p:nvSpPr>
            <p:spPr bwMode="auto">
              <a:xfrm>
                <a:off x="-6229365" y="-6289744"/>
                <a:ext cx="102629" cy="59377"/>
              </a:xfrm>
              <a:custGeom>
                <a:avLst/>
                <a:gdLst>
                  <a:gd name="T0" fmla="*/ 0 w 27"/>
                  <a:gd name="T1" fmla="*/ 2147483647 h 16"/>
                  <a:gd name="T2" fmla="*/ 0 w 27"/>
                  <a:gd name="T3" fmla="*/ 2147483647 h 16"/>
                  <a:gd name="T4" fmla="*/ 2147483647 w 27"/>
                  <a:gd name="T5" fmla="*/ 2147483647 h 16"/>
                  <a:gd name="T6" fmla="*/ 2147483647 w 27"/>
                  <a:gd name="T7" fmla="*/ 0 h 16"/>
                  <a:gd name="T8" fmla="*/ 2147483647 w 27"/>
                  <a:gd name="T9" fmla="*/ 0 h 16"/>
                  <a:gd name="T10" fmla="*/ 2147483647 w 27"/>
                  <a:gd name="T11" fmla="*/ 2147483647 h 16"/>
                  <a:gd name="T12" fmla="*/ 2147483647 w 27"/>
                  <a:gd name="T13" fmla="*/ 2147483647 h 16"/>
                  <a:gd name="T14" fmla="*/ 2147483647 w 27"/>
                  <a:gd name="T15" fmla="*/ 2147483647 h 16"/>
                  <a:gd name="T16" fmla="*/ 2147483647 w 27"/>
                  <a:gd name="T17" fmla="*/ 2147483647 h 16"/>
                  <a:gd name="T18" fmla="*/ 2147483647 w 27"/>
                  <a:gd name="T19" fmla="*/ 2147483647 h 16"/>
                  <a:gd name="T20" fmla="*/ 2147483647 w 27"/>
                  <a:gd name="T21" fmla="*/ 2147483647 h 16"/>
                  <a:gd name="T22" fmla="*/ 2147483647 w 27"/>
                  <a:gd name="T23" fmla="*/ 2147483647 h 16"/>
                  <a:gd name="T24" fmla="*/ 0 w 27"/>
                  <a:gd name="T25" fmla="*/ 2147483647 h 16"/>
                  <a:gd name="T26" fmla="*/ 0 w 27"/>
                  <a:gd name="T27" fmla="*/ 2147483647 h 1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7"/>
                  <a:gd name="T43" fmla="*/ 0 h 16"/>
                  <a:gd name="T44" fmla="*/ 27 w 27"/>
                  <a:gd name="T45" fmla="*/ 16 h 1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7" h="16">
                    <a:moveTo>
                      <a:pt x="0" y="11"/>
                    </a:moveTo>
                    <a:lnTo>
                      <a:pt x="0" y="11"/>
                    </a:lnTo>
                    <a:lnTo>
                      <a:pt x="5" y="5"/>
                    </a:lnTo>
                    <a:lnTo>
                      <a:pt x="5" y="0"/>
                    </a:lnTo>
                    <a:lnTo>
                      <a:pt x="11" y="5"/>
                    </a:lnTo>
                    <a:lnTo>
                      <a:pt x="22" y="11"/>
                    </a:lnTo>
                    <a:lnTo>
                      <a:pt x="27" y="11"/>
                    </a:lnTo>
                    <a:lnTo>
                      <a:pt x="22" y="16"/>
                    </a:lnTo>
                    <a:lnTo>
                      <a:pt x="22" y="11"/>
                    </a:lnTo>
                    <a:lnTo>
                      <a:pt x="16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17" name="Freeform 1503"/>
              <p:cNvSpPr>
                <a:spLocks/>
              </p:cNvSpPr>
              <p:nvPr/>
            </p:nvSpPr>
            <p:spPr bwMode="auto">
              <a:xfrm>
                <a:off x="-6369802" y="-6289744"/>
                <a:ext cx="59418" cy="59377"/>
              </a:xfrm>
              <a:custGeom>
                <a:avLst/>
                <a:gdLst>
                  <a:gd name="T0" fmla="*/ 2147483647 w 16"/>
                  <a:gd name="T1" fmla="*/ 0 h 16"/>
                  <a:gd name="T2" fmla="*/ 2147483647 w 16"/>
                  <a:gd name="T3" fmla="*/ 0 h 16"/>
                  <a:gd name="T4" fmla="*/ 2147483647 w 16"/>
                  <a:gd name="T5" fmla="*/ 2147483647 h 16"/>
                  <a:gd name="T6" fmla="*/ 2147483647 w 16"/>
                  <a:gd name="T7" fmla="*/ 2147483647 h 16"/>
                  <a:gd name="T8" fmla="*/ 2147483647 w 16"/>
                  <a:gd name="T9" fmla="*/ 0 h 16"/>
                  <a:gd name="T10" fmla="*/ 2147483647 w 16"/>
                  <a:gd name="T11" fmla="*/ 0 h 16"/>
                  <a:gd name="T12" fmla="*/ 2147483647 w 16"/>
                  <a:gd name="T13" fmla="*/ 2147483647 h 16"/>
                  <a:gd name="T14" fmla="*/ 2147483647 w 16"/>
                  <a:gd name="T15" fmla="*/ 2147483647 h 16"/>
                  <a:gd name="T16" fmla="*/ 2147483647 w 16"/>
                  <a:gd name="T17" fmla="*/ 2147483647 h 16"/>
                  <a:gd name="T18" fmla="*/ 0 w 16"/>
                  <a:gd name="T19" fmla="*/ 2147483647 h 16"/>
                  <a:gd name="T20" fmla="*/ 0 w 16"/>
                  <a:gd name="T21" fmla="*/ 2147483647 h 16"/>
                  <a:gd name="T22" fmla="*/ 2147483647 w 16"/>
                  <a:gd name="T23" fmla="*/ 0 h 16"/>
                  <a:gd name="T24" fmla="*/ 2147483647 w 16"/>
                  <a:gd name="T25" fmla="*/ 0 h 1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6"/>
                  <a:gd name="T40" fmla="*/ 0 h 16"/>
                  <a:gd name="T41" fmla="*/ 16 w 16"/>
                  <a:gd name="T42" fmla="*/ 16 h 1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6" h="16">
                    <a:moveTo>
                      <a:pt x="5" y="0"/>
                    </a:moveTo>
                    <a:lnTo>
                      <a:pt x="5" y="0"/>
                    </a:lnTo>
                    <a:lnTo>
                      <a:pt x="5" y="5"/>
                    </a:lnTo>
                    <a:lnTo>
                      <a:pt x="16" y="0"/>
                    </a:lnTo>
                    <a:lnTo>
                      <a:pt x="16" y="11"/>
                    </a:lnTo>
                    <a:lnTo>
                      <a:pt x="5" y="16"/>
                    </a:lnTo>
                    <a:lnTo>
                      <a:pt x="0" y="11"/>
                    </a:lnTo>
                    <a:lnTo>
                      <a:pt x="0" y="5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18" name="Freeform 1504"/>
              <p:cNvSpPr>
                <a:spLocks/>
              </p:cNvSpPr>
              <p:nvPr/>
            </p:nvSpPr>
            <p:spPr bwMode="auto">
              <a:xfrm>
                <a:off x="-6391408" y="-6230367"/>
                <a:ext cx="102629" cy="59373"/>
              </a:xfrm>
              <a:custGeom>
                <a:avLst/>
                <a:gdLst>
                  <a:gd name="T0" fmla="*/ 2147483647 w 28"/>
                  <a:gd name="T1" fmla="*/ 2147483647 h 16"/>
                  <a:gd name="T2" fmla="*/ 2147483647 w 28"/>
                  <a:gd name="T3" fmla="*/ 2147483647 h 16"/>
                  <a:gd name="T4" fmla="*/ 2147483647 w 28"/>
                  <a:gd name="T5" fmla="*/ 2147483647 h 16"/>
                  <a:gd name="T6" fmla="*/ 0 w 28"/>
                  <a:gd name="T7" fmla="*/ 2147483647 h 16"/>
                  <a:gd name="T8" fmla="*/ 0 w 28"/>
                  <a:gd name="T9" fmla="*/ 2147483647 h 16"/>
                  <a:gd name="T10" fmla="*/ 0 w 28"/>
                  <a:gd name="T11" fmla="*/ 2147483647 h 16"/>
                  <a:gd name="T12" fmla="*/ 0 w 28"/>
                  <a:gd name="T13" fmla="*/ 0 h 16"/>
                  <a:gd name="T14" fmla="*/ 0 w 28"/>
                  <a:gd name="T15" fmla="*/ 0 h 16"/>
                  <a:gd name="T16" fmla="*/ 0 w 28"/>
                  <a:gd name="T17" fmla="*/ 2147483647 h 16"/>
                  <a:gd name="T18" fmla="*/ 0 w 28"/>
                  <a:gd name="T19" fmla="*/ 2147483647 h 16"/>
                  <a:gd name="T20" fmla="*/ 2147483647 w 28"/>
                  <a:gd name="T21" fmla="*/ 2147483647 h 16"/>
                  <a:gd name="T22" fmla="*/ 2147483647 w 28"/>
                  <a:gd name="T23" fmla="*/ 2147483647 h 16"/>
                  <a:gd name="T24" fmla="*/ 2147483647 w 28"/>
                  <a:gd name="T25" fmla="*/ 2147483647 h 16"/>
                  <a:gd name="T26" fmla="*/ 2147483647 w 28"/>
                  <a:gd name="T27" fmla="*/ 2147483647 h 16"/>
                  <a:gd name="T28" fmla="*/ 2147483647 w 28"/>
                  <a:gd name="T29" fmla="*/ 2147483647 h 16"/>
                  <a:gd name="T30" fmla="*/ 2147483647 w 28"/>
                  <a:gd name="T31" fmla="*/ 2147483647 h 16"/>
                  <a:gd name="T32" fmla="*/ 2147483647 w 28"/>
                  <a:gd name="T33" fmla="*/ 2147483647 h 16"/>
                  <a:gd name="T34" fmla="*/ 2147483647 w 28"/>
                  <a:gd name="T35" fmla="*/ 2147483647 h 16"/>
                  <a:gd name="T36" fmla="*/ 2147483647 w 28"/>
                  <a:gd name="T37" fmla="*/ 2147483647 h 1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8"/>
                  <a:gd name="T58" fmla="*/ 0 h 16"/>
                  <a:gd name="T59" fmla="*/ 28 w 28"/>
                  <a:gd name="T60" fmla="*/ 16 h 1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8" h="16">
                    <a:moveTo>
                      <a:pt x="22" y="16"/>
                    </a:moveTo>
                    <a:lnTo>
                      <a:pt x="22" y="16"/>
                    </a:lnTo>
                    <a:lnTo>
                      <a:pt x="17" y="11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6" y="6"/>
                    </a:lnTo>
                    <a:lnTo>
                      <a:pt x="17" y="6"/>
                    </a:lnTo>
                    <a:lnTo>
                      <a:pt x="28" y="6"/>
                    </a:lnTo>
                    <a:lnTo>
                      <a:pt x="28" y="11"/>
                    </a:lnTo>
                    <a:lnTo>
                      <a:pt x="28" y="16"/>
                    </a:lnTo>
                    <a:lnTo>
                      <a:pt x="22" y="1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19" name="Freeform 1505"/>
              <p:cNvSpPr>
                <a:spLocks/>
              </p:cNvSpPr>
              <p:nvPr/>
            </p:nvSpPr>
            <p:spPr bwMode="auto">
              <a:xfrm>
                <a:off x="-6250970" y="-6149403"/>
                <a:ext cx="145841" cy="43182"/>
              </a:xfrm>
              <a:custGeom>
                <a:avLst/>
                <a:gdLst>
                  <a:gd name="T0" fmla="*/ 0 w 39"/>
                  <a:gd name="T1" fmla="*/ 0 h 11"/>
                  <a:gd name="T2" fmla="*/ 0 w 39"/>
                  <a:gd name="T3" fmla="*/ 0 h 11"/>
                  <a:gd name="T4" fmla="*/ 2147483647 w 39"/>
                  <a:gd name="T5" fmla="*/ 0 h 11"/>
                  <a:gd name="T6" fmla="*/ 2147483647 w 39"/>
                  <a:gd name="T7" fmla="*/ 0 h 11"/>
                  <a:gd name="T8" fmla="*/ 2147483647 w 39"/>
                  <a:gd name="T9" fmla="*/ 2147483647 h 11"/>
                  <a:gd name="T10" fmla="*/ 2147483647 w 39"/>
                  <a:gd name="T11" fmla="*/ 2147483647 h 11"/>
                  <a:gd name="T12" fmla="*/ 2147483647 w 39"/>
                  <a:gd name="T13" fmla="*/ 2147483647 h 11"/>
                  <a:gd name="T14" fmla="*/ 2147483647 w 39"/>
                  <a:gd name="T15" fmla="*/ 2147483647 h 11"/>
                  <a:gd name="T16" fmla="*/ 0 w 39"/>
                  <a:gd name="T17" fmla="*/ 0 h 11"/>
                  <a:gd name="T18" fmla="*/ 0 w 39"/>
                  <a:gd name="T19" fmla="*/ 0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9"/>
                  <a:gd name="T31" fmla="*/ 0 h 11"/>
                  <a:gd name="T32" fmla="*/ 39 w 39"/>
                  <a:gd name="T33" fmla="*/ 11 h 1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9" h="11">
                    <a:moveTo>
                      <a:pt x="0" y="0"/>
                    </a:moveTo>
                    <a:lnTo>
                      <a:pt x="0" y="0"/>
                    </a:lnTo>
                    <a:lnTo>
                      <a:pt x="17" y="0"/>
                    </a:lnTo>
                    <a:lnTo>
                      <a:pt x="28" y="0"/>
                    </a:lnTo>
                    <a:lnTo>
                      <a:pt x="39" y="11"/>
                    </a:lnTo>
                    <a:lnTo>
                      <a:pt x="11" y="5"/>
                    </a:lnTo>
                    <a:lnTo>
                      <a:pt x="6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20" name="Freeform 1506"/>
              <p:cNvSpPr>
                <a:spLocks/>
              </p:cNvSpPr>
              <p:nvPr/>
            </p:nvSpPr>
            <p:spPr bwMode="auto">
              <a:xfrm>
                <a:off x="-6391408" y="-6170994"/>
                <a:ext cx="102629" cy="64773"/>
              </a:xfrm>
              <a:custGeom>
                <a:avLst/>
                <a:gdLst>
                  <a:gd name="T0" fmla="*/ 2147483647 w 28"/>
                  <a:gd name="T1" fmla="*/ 2147483647 h 17"/>
                  <a:gd name="T2" fmla="*/ 2147483647 w 28"/>
                  <a:gd name="T3" fmla="*/ 2147483647 h 17"/>
                  <a:gd name="T4" fmla="*/ 2147483647 w 28"/>
                  <a:gd name="T5" fmla="*/ 2147483647 h 17"/>
                  <a:gd name="T6" fmla="*/ 2147483647 w 28"/>
                  <a:gd name="T7" fmla="*/ 2147483647 h 17"/>
                  <a:gd name="T8" fmla="*/ 0 w 28"/>
                  <a:gd name="T9" fmla="*/ 2147483647 h 17"/>
                  <a:gd name="T10" fmla="*/ 0 w 28"/>
                  <a:gd name="T11" fmla="*/ 2147483647 h 17"/>
                  <a:gd name="T12" fmla="*/ 0 w 28"/>
                  <a:gd name="T13" fmla="*/ 2147483647 h 17"/>
                  <a:gd name="T14" fmla="*/ 2147483647 w 28"/>
                  <a:gd name="T15" fmla="*/ 0 h 17"/>
                  <a:gd name="T16" fmla="*/ 2147483647 w 28"/>
                  <a:gd name="T17" fmla="*/ 2147483647 h 17"/>
                  <a:gd name="T18" fmla="*/ 2147483647 w 28"/>
                  <a:gd name="T19" fmla="*/ 2147483647 h 17"/>
                  <a:gd name="T20" fmla="*/ 2147483647 w 28"/>
                  <a:gd name="T21" fmla="*/ 2147483647 h 17"/>
                  <a:gd name="T22" fmla="*/ 2147483647 w 28"/>
                  <a:gd name="T23" fmla="*/ 2147483647 h 17"/>
                  <a:gd name="T24" fmla="*/ 2147483647 w 28"/>
                  <a:gd name="T25" fmla="*/ 2147483647 h 17"/>
                  <a:gd name="T26" fmla="*/ 2147483647 w 28"/>
                  <a:gd name="T27" fmla="*/ 2147483647 h 17"/>
                  <a:gd name="T28" fmla="*/ 2147483647 w 28"/>
                  <a:gd name="T29" fmla="*/ 2147483647 h 1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8"/>
                  <a:gd name="T46" fmla="*/ 0 h 17"/>
                  <a:gd name="T47" fmla="*/ 28 w 28"/>
                  <a:gd name="T48" fmla="*/ 17 h 17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8" h="17">
                    <a:moveTo>
                      <a:pt x="22" y="17"/>
                    </a:moveTo>
                    <a:lnTo>
                      <a:pt x="22" y="17"/>
                    </a:lnTo>
                    <a:lnTo>
                      <a:pt x="22" y="11"/>
                    </a:lnTo>
                    <a:lnTo>
                      <a:pt x="11" y="11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11" y="0"/>
                    </a:lnTo>
                    <a:lnTo>
                      <a:pt x="28" y="6"/>
                    </a:lnTo>
                    <a:lnTo>
                      <a:pt x="28" y="11"/>
                    </a:lnTo>
                    <a:lnTo>
                      <a:pt x="22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21" name="Freeform 1507"/>
              <p:cNvSpPr>
                <a:spLocks/>
              </p:cNvSpPr>
              <p:nvPr/>
            </p:nvSpPr>
            <p:spPr bwMode="auto">
              <a:xfrm>
                <a:off x="-6229365" y="-6106222"/>
                <a:ext cx="124235" cy="37786"/>
              </a:xfrm>
              <a:custGeom>
                <a:avLst/>
                <a:gdLst>
                  <a:gd name="T0" fmla="*/ 2147483647 w 33"/>
                  <a:gd name="T1" fmla="*/ 2147483647 h 11"/>
                  <a:gd name="T2" fmla="*/ 2147483647 w 33"/>
                  <a:gd name="T3" fmla="*/ 2147483647 h 11"/>
                  <a:gd name="T4" fmla="*/ 2147483647 w 33"/>
                  <a:gd name="T5" fmla="*/ 2147483647 h 11"/>
                  <a:gd name="T6" fmla="*/ 0 w 33"/>
                  <a:gd name="T7" fmla="*/ 2147483647 h 11"/>
                  <a:gd name="T8" fmla="*/ 0 w 33"/>
                  <a:gd name="T9" fmla="*/ 2147483647 h 11"/>
                  <a:gd name="T10" fmla="*/ 0 w 33"/>
                  <a:gd name="T11" fmla="*/ 2147483647 h 11"/>
                  <a:gd name="T12" fmla="*/ 0 w 33"/>
                  <a:gd name="T13" fmla="*/ 2147483647 h 11"/>
                  <a:gd name="T14" fmla="*/ 2147483647 w 33"/>
                  <a:gd name="T15" fmla="*/ 0 h 11"/>
                  <a:gd name="T16" fmla="*/ 2147483647 w 33"/>
                  <a:gd name="T17" fmla="*/ 0 h 11"/>
                  <a:gd name="T18" fmla="*/ 2147483647 w 33"/>
                  <a:gd name="T19" fmla="*/ 0 h 11"/>
                  <a:gd name="T20" fmla="*/ 2147483647 w 33"/>
                  <a:gd name="T21" fmla="*/ 2147483647 h 11"/>
                  <a:gd name="T22" fmla="*/ 2147483647 w 33"/>
                  <a:gd name="T23" fmla="*/ 2147483647 h 11"/>
                  <a:gd name="T24" fmla="*/ 2147483647 w 33"/>
                  <a:gd name="T25" fmla="*/ 2147483647 h 11"/>
                  <a:gd name="T26" fmla="*/ 2147483647 w 33"/>
                  <a:gd name="T27" fmla="*/ 2147483647 h 11"/>
                  <a:gd name="T28" fmla="*/ 2147483647 w 33"/>
                  <a:gd name="T29" fmla="*/ 2147483647 h 1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3"/>
                  <a:gd name="T46" fmla="*/ 0 h 11"/>
                  <a:gd name="T47" fmla="*/ 33 w 33"/>
                  <a:gd name="T48" fmla="*/ 11 h 1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3" h="11">
                    <a:moveTo>
                      <a:pt x="27" y="11"/>
                    </a:moveTo>
                    <a:lnTo>
                      <a:pt x="27" y="11"/>
                    </a:lnTo>
                    <a:lnTo>
                      <a:pt x="16" y="11"/>
                    </a:lnTo>
                    <a:lnTo>
                      <a:pt x="0" y="11"/>
                    </a:lnTo>
                    <a:lnTo>
                      <a:pt x="0" y="5"/>
                    </a:lnTo>
                    <a:lnTo>
                      <a:pt x="5" y="0"/>
                    </a:lnTo>
                    <a:lnTo>
                      <a:pt x="11" y="5"/>
                    </a:lnTo>
                    <a:lnTo>
                      <a:pt x="22" y="5"/>
                    </a:lnTo>
                    <a:lnTo>
                      <a:pt x="33" y="5"/>
                    </a:lnTo>
                    <a:lnTo>
                      <a:pt x="27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22" name="Freeform 1508"/>
              <p:cNvSpPr>
                <a:spLocks/>
              </p:cNvSpPr>
              <p:nvPr/>
            </p:nvSpPr>
            <p:spPr bwMode="auto">
              <a:xfrm>
                <a:off x="-6391408" y="-6106222"/>
                <a:ext cx="124235" cy="37786"/>
              </a:xfrm>
              <a:custGeom>
                <a:avLst/>
                <a:gdLst>
                  <a:gd name="T0" fmla="*/ 0 w 33"/>
                  <a:gd name="T1" fmla="*/ 2147483647 h 11"/>
                  <a:gd name="T2" fmla="*/ 0 w 33"/>
                  <a:gd name="T3" fmla="*/ 2147483647 h 11"/>
                  <a:gd name="T4" fmla="*/ 0 w 33"/>
                  <a:gd name="T5" fmla="*/ 0 h 11"/>
                  <a:gd name="T6" fmla="*/ 2147483647 w 33"/>
                  <a:gd name="T7" fmla="*/ 0 h 11"/>
                  <a:gd name="T8" fmla="*/ 2147483647 w 33"/>
                  <a:gd name="T9" fmla="*/ 0 h 11"/>
                  <a:gd name="T10" fmla="*/ 2147483647 w 33"/>
                  <a:gd name="T11" fmla="*/ 0 h 11"/>
                  <a:gd name="T12" fmla="*/ 2147483647 w 33"/>
                  <a:gd name="T13" fmla="*/ 2147483647 h 11"/>
                  <a:gd name="T14" fmla="*/ 2147483647 w 33"/>
                  <a:gd name="T15" fmla="*/ 2147483647 h 11"/>
                  <a:gd name="T16" fmla="*/ 2147483647 w 33"/>
                  <a:gd name="T17" fmla="*/ 2147483647 h 11"/>
                  <a:gd name="T18" fmla="*/ 0 w 33"/>
                  <a:gd name="T19" fmla="*/ 2147483647 h 11"/>
                  <a:gd name="T20" fmla="*/ 0 w 33"/>
                  <a:gd name="T21" fmla="*/ 2147483647 h 1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3"/>
                  <a:gd name="T34" fmla="*/ 0 h 11"/>
                  <a:gd name="T35" fmla="*/ 33 w 33"/>
                  <a:gd name="T36" fmla="*/ 11 h 1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3" h="11">
                    <a:moveTo>
                      <a:pt x="0" y="11"/>
                    </a:moveTo>
                    <a:lnTo>
                      <a:pt x="0" y="11"/>
                    </a:lnTo>
                    <a:lnTo>
                      <a:pt x="0" y="0"/>
                    </a:lnTo>
                    <a:lnTo>
                      <a:pt x="11" y="0"/>
                    </a:lnTo>
                    <a:lnTo>
                      <a:pt x="33" y="0"/>
                    </a:lnTo>
                    <a:lnTo>
                      <a:pt x="33" y="11"/>
                    </a:lnTo>
                    <a:lnTo>
                      <a:pt x="22" y="11"/>
                    </a:lnTo>
                    <a:lnTo>
                      <a:pt x="11" y="5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23" name="Freeform 1509"/>
              <p:cNvSpPr>
                <a:spLocks/>
              </p:cNvSpPr>
              <p:nvPr/>
            </p:nvSpPr>
            <p:spPr bwMode="auto">
              <a:xfrm>
                <a:off x="-6186153" y="-6046845"/>
                <a:ext cx="102629" cy="37782"/>
              </a:xfrm>
              <a:custGeom>
                <a:avLst/>
                <a:gdLst>
                  <a:gd name="T0" fmla="*/ 0 w 27"/>
                  <a:gd name="T1" fmla="*/ 2147483647 h 11"/>
                  <a:gd name="T2" fmla="*/ 0 w 27"/>
                  <a:gd name="T3" fmla="*/ 2147483647 h 11"/>
                  <a:gd name="T4" fmla="*/ 2147483647 w 27"/>
                  <a:gd name="T5" fmla="*/ 0 h 11"/>
                  <a:gd name="T6" fmla="*/ 2147483647 w 27"/>
                  <a:gd name="T7" fmla="*/ 0 h 11"/>
                  <a:gd name="T8" fmla="*/ 2147483647 w 27"/>
                  <a:gd name="T9" fmla="*/ 2147483647 h 11"/>
                  <a:gd name="T10" fmla="*/ 2147483647 w 27"/>
                  <a:gd name="T11" fmla="*/ 2147483647 h 11"/>
                  <a:gd name="T12" fmla="*/ 2147483647 w 27"/>
                  <a:gd name="T13" fmla="*/ 2147483647 h 11"/>
                  <a:gd name="T14" fmla="*/ 2147483647 w 27"/>
                  <a:gd name="T15" fmla="*/ 2147483647 h 11"/>
                  <a:gd name="T16" fmla="*/ 2147483647 w 27"/>
                  <a:gd name="T17" fmla="*/ 2147483647 h 11"/>
                  <a:gd name="T18" fmla="*/ 0 w 27"/>
                  <a:gd name="T19" fmla="*/ 2147483647 h 11"/>
                  <a:gd name="T20" fmla="*/ 0 w 27"/>
                  <a:gd name="T21" fmla="*/ 2147483647 h 1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7"/>
                  <a:gd name="T34" fmla="*/ 0 h 11"/>
                  <a:gd name="T35" fmla="*/ 27 w 27"/>
                  <a:gd name="T36" fmla="*/ 11 h 1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7" h="11">
                    <a:moveTo>
                      <a:pt x="0" y="6"/>
                    </a:moveTo>
                    <a:lnTo>
                      <a:pt x="0" y="6"/>
                    </a:lnTo>
                    <a:lnTo>
                      <a:pt x="5" y="0"/>
                    </a:lnTo>
                    <a:lnTo>
                      <a:pt x="16" y="0"/>
                    </a:lnTo>
                    <a:lnTo>
                      <a:pt x="27" y="6"/>
                    </a:lnTo>
                    <a:lnTo>
                      <a:pt x="27" y="11"/>
                    </a:lnTo>
                    <a:lnTo>
                      <a:pt x="16" y="11"/>
                    </a:lnTo>
                    <a:lnTo>
                      <a:pt x="5" y="11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24" name="Freeform 1510"/>
              <p:cNvSpPr>
                <a:spLocks/>
              </p:cNvSpPr>
              <p:nvPr/>
            </p:nvSpPr>
            <p:spPr bwMode="auto">
              <a:xfrm>
                <a:off x="-6391408" y="-6046845"/>
                <a:ext cx="124235" cy="37782"/>
              </a:xfrm>
              <a:custGeom>
                <a:avLst/>
                <a:gdLst>
                  <a:gd name="T0" fmla="*/ 2147483647 w 33"/>
                  <a:gd name="T1" fmla="*/ 2147483647 h 11"/>
                  <a:gd name="T2" fmla="*/ 2147483647 w 33"/>
                  <a:gd name="T3" fmla="*/ 2147483647 h 11"/>
                  <a:gd name="T4" fmla="*/ 2147483647 w 33"/>
                  <a:gd name="T5" fmla="*/ 2147483647 h 11"/>
                  <a:gd name="T6" fmla="*/ 2147483647 w 33"/>
                  <a:gd name="T7" fmla="*/ 2147483647 h 11"/>
                  <a:gd name="T8" fmla="*/ 0 w 33"/>
                  <a:gd name="T9" fmla="*/ 2147483647 h 11"/>
                  <a:gd name="T10" fmla="*/ 0 w 33"/>
                  <a:gd name="T11" fmla="*/ 2147483647 h 11"/>
                  <a:gd name="T12" fmla="*/ 0 w 33"/>
                  <a:gd name="T13" fmla="*/ 0 h 11"/>
                  <a:gd name="T14" fmla="*/ 2147483647 w 33"/>
                  <a:gd name="T15" fmla="*/ 0 h 11"/>
                  <a:gd name="T16" fmla="*/ 2147483647 w 33"/>
                  <a:gd name="T17" fmla="*/ 0 h 11"/>
                  <a:gd name="T18" fmla="*/ 2147483647 w 33"/>
                  <a:gd name="T19" fmla="*/ 0 h 11"/>
                  <a:gd name="T20" fmla="*/ 2147483647 w 33"/>
                  <a:gd name="T21" fmla="*/ 2147483647 h 11"/>
                  <a:gd name="T22" fmla="*/ 2147483647 w 33"/>
                  <a:gd name="T23" fmla="*/ 2147483647 h 11"/>
                  <a:gd name="T24" fmla="*/ 2147483647 w 33"/>
                  <a:gd name="T25" fmla="*/ 2147483647 h 11"/>
                  <a:gd name="T26" fmla="*/ 2147483647 w 33"/>
                  <a:gd name="T27" fmla="*/ 2147483647 h 11"/>
                  <a:gd name="T28" fmla="*/ 2147483647 w 33"/>
                  <a:gd name="T29" fmla="*/ 2147483647 h 1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3"/>
                  <a:gd name="T46" fmla="*/ 0 h 11"/>
                  <a:gd name="T47" fmla="*/ 33 w 33"/>
                  <a:gd name="T48" fmla="*/ 11 h 1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3" h="11">
                    <a:moveTo>
                      <a:pt x="33" y="11"/>
                    </a:moveTo>
                    <a:lnTo>
                      <a:pt x="33" y="11"/>
                    </a:lnTo>
                    <a:lnTo>
                      <a:pt x="28" y="6"/>
                    </a:lnTo>
                    <a:lnTo>
                      <a:pt x="17" y="6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11" y="0"/>
                    </a:lnTo>
                    <a:lnTo>
                      <a:pt x="33" y="0"/>
                    </a:lnTo>
                    <a:lnTo>
                      <a:pt x="33" y="6"/>
                    </a:lnTo>
                    <a:lnTo>
                      <a:pt x="33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25" name="Freeform 1511"/>
              <p:cNvSpPr>
                <a:spLocks/>
              </p:cNvSpPr>
              <p:nvPr/>
            </p:nvSpPr>
            <p:spPr bwMode="auto">
              <a:xfrm>
                <a:off x="-6250970" y="-5982072"/>
                <a:ext cx="145841" cy="37782"/>
              </a:xfrm>
              <a:custGeom>
                <a:avLst/>
                <a:gdLst>
                  <a:gd name="T0" fmla="*/ 2147483647 w 39"/>
                  <a:gd name="T1" fmla="*/ 0 h 11"/>
                  <a:gd name="T2" fmla="*/ 2147483647 w 39"/>
                  <a:gd name="T3" fmla="*/ 0 h 11"/>
                  <a:gd name="T4" fmla="*/ 2147483647 w 39"/>
                  <a:gd name="T5" fmla="*/ 2147483647 h 11"/>
                  <a:gd name="T6" fmla="*/ 2147483647 w 39"/>
                  <a:gd name="T7" fmla="*/ 2147483647 h 11"/>
                  <a:gd name="T8" fmla="*/ 2147483647 w 39"/>
                  <a:gd name="T9" fmla="*/ 2147483647 h 11"/>
                  <a:gd name="T10" fmla="*/ 0 w 39"/>
                  <a:gd name="T11" fmla="*/ 2147483647 h 11"/>
                  <a:gd name="T12" fmla="*/ 0 w 39"/>
                  <a:gd name="T13" fmla="*/ 2147483647 h 11"/>
                  <a:gd name="T14" fmla="*/ 0 w 39"/>
                  <a:gd name="T15" fmla="*/ 0 h 11"/>
                  <a:gd name="T16" fmla="*/ 2147483647 w 39"/>
                  <a:gd name="T17" fmla="*/ 0 h 11"/>
                  <a:gd name="T18" fmla="*/ 2147483647 w 39"/>
                  <a:gd name="T19" fmla="*/ 0 h 11"/>
                  <a:gd name="T20" fmla="*/ 2147483647 w 39"/>
                  <a:gd name="T21" fmla="*/ 0 h 11"/>
                  <a:gd name="T22" fmla="*/ 2147483647 w 39"/>
                  <a:gd name="T23" fmla="*/ 0 h 11"/>
                  <a:gd name="T24" fmla="*/ 2147483647 w 39"/>
                  <a:gd name="T25" fmla="*/ 0 h 1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9"/>
                  <a:gd name="T40" fmla="*/ 0 h 11"/>
                  <a:gd name="T41" fmla="*/ 39 w 39"/>
                  <a:gd name="T42" fmla="*/ 11 h 1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9" h="11">
                    <a:moveTo>
                      <a:pt x="39" y="0"/>
                    </a:moveTo>
                    <a:lnTo>
                      <a:pt x="39" y="0"/>
                    </a:lnTo>
                    <a:lnTo>
                      <a:pt x="33" y="5"/>
                    </a:lnTo>
                    <a:lnTo>
                      <a:pt x="22" y="5"/>
                    </a:lnTo>
                    <a:lnTo>
                      <a:pt x="11" y="5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17" y="0"/>
                    </a:lnTo>
                    <a:lnTo>
                      <a:pt x="28" y="0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26" name="Freeform 1512"/>
              <p:cNvSpPr>
                <a:spLocks/>
              </p:cNvSpPr>
              <p:nvPr/>
            </p:nvSpPr>
            <p:spPr bwMode="auto">
              <a:xfrm>
                <a:off x="-6391408" y="-5944290"/>
                <a:ext cx="124235" cy="43182"/>
              </a:xfrm>
              <a:custGeom>
                <a:avLst/>
                <a:gdLst>
                  <a:gd name="T0" fmla="*/ 0 w 33"/>
                  <a:gd name="T1" fmla="*/ 0 h 11"/>
                  <a:gd name="T2" fmla="*/ 0 w 33"/>
                  <a:gd name="T3" fmla="*/ 0 h 11"/>
                  <a:gd name="T4" fmla="*/ 2147483647 w 33"/>
                  <a:gd name="T5" fmla="*/ 0 h 11"/>
                  <a:gd name="T6" fmla="*/ 2147483647 w 33"/>
                  <a:gd name="T7" fmla="*/ 0 h 11"/>
                  <a:gd name="T8" fmla="*/ 2147483647 w 33"/>
                  <a:gd name="T9" fmla="*/ 2147483647 h 11"/>
                  <a:gd name="T10" fmla="*/ 2147483647 w 33"/>
                  <a:gd name="T11" fmla="*/ 2147483647 h 11"/>
                  <a:gd name="T12" fmla="*/ 2147483647 w 33"/>
                  <a:gd name="T13" fmla="*/ 2147483647 h 11"/>
                  <a:gd name="T14" fmla="*/ 2147483647 w 33"/>
                  <a:gd name="T15" fmla="*/ 2147483647 h 11"/>
                  <a:gd name="T16" fmla="*/ 2147483647 w 33"/>
                  <a:gd name="T17" fmla="*/ 2147483647 h 11"/>
                  <a:gd name="T18" fmla="*/ 2147483647 w 33"/>
                  <a:gd name="T19" fmla="*/ 2147483647 h 11"/>
                  <a:gd name="T20" fmla="*/ 2147483647 w 33"/>
                  <a:gd name="T21" fmla="*/ 2147483647 h 11"/>
                  <a:gd name="T22" fmla="*/ 0 w 33"/>
                  <a:gd name="T23" fmla="*/ 2147483647 h 11"/>
                  <a:gd name="T24" fmla="*/ 0 w 33"/>
                  <a:gd name="T25" fmla="*/ 0 h 11"/>
                  <a:gd name="T26" fmla="*/ 0 w 33"/>
                  <a:gd name="T27" fmla="*/ 0 h 1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3"/>
                  <a:gd name="T43" fmla="*/ 0 h 11"/>
                  <a:gd name="T44" fmla="*/ 33 w 33"/>
                  <a:gd name="T45" fmla="*/ 11 h 1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3" h="11">
                    <a:moveTo>
                      <a:pt x="0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22" y="0"/>
                    </a:lnTo>
                    <a:lnTo>
                      <a:pt x="33" y="5"/>
                    </a:lnTo>
                    <a:lnTo>
                      <a:pt x="33" y="11"/>
                    </a:lnTo>
                    <a:lnTo>
                      <a:pt x="28" y="5"/>
                    </a:lnTo>
                    <a:lnTo>
                      <a:pt x="17" y="11"/>
                    </a:lnTo>
                    <a:lnTo>
                      <a:pt x="6" y="11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27" name="Freeform 1513"/>
              <p:cNvSpPr>
                <a:spLocks/>
              </p:cNvSpPr>
              <p:nvPr/>
            </p:nvSpPr>
            <p:spPr bwMode="auto">
              <a:xfrm>
                <a:off x="-6250970" y="-5944290"/>
                <a:ext cx="108029" cy="43182"/>
              </a:xfrm>
              <a:custGeom>
                <a:avLst/>
                <a:gdLst>
                  <a:gd name="T0" fmla="*/ 2147483647 w 28"/>
                  <a:gd name="T1" fmla="*/ 0 h 11"/>
                  <a:gd name="T2" fmla="*/ 2147483647 w 28"/>
                  <a:gd name="T3" fmla="*/ 0 h 11"/>
                  <a:gd name="T4" fmla="*/ 2147483647 w 28"/>
                  <a:gd name="T5" fmla="*/ 2147483647 h 11"/>
                  <a:gd name="T6" fmla="*/ 2147483647 w 28"/>
                  <a:gd name="T7" fmla="*/ 2147483647 h 11"/>
                  <a:gd name="T8" fmla="*/ 2147483647 w 28"/>
                  <a:gd name="T9" fmla="*/ 2147483647 h 11"/>
                  <a:gd name="T10" fmla="*/ 0 w 28"/>
                  <a:gd name="T11" fmla="*/ 2147483647 h 11"/>
                  <a:gd name="T12" fmla="*/ 0 w 28"/>
                  <a:gd name="T13" fmla="*/ 2147483647 h 11"/>
                  <a:gd name="T14" fmla="*/ 0 w 28"/>
                  <a:gd name="T15" fmla="*/ 0 h 11"/>
                  <a:gd name="T16" fmla="*/ 2147483647 w 28"/>
                  <a:gd name="T17" fmla="*/ 0 h 11"/>
                  <a:gd name="T18" fmla="*/ 2147483647 w 28"/>
                  <a:gd name="T19" fmla="*/ 0 h 11"/>
                  <a:gd name="T20" fmla="*/ 2147483647 w 28"/>
                  <a:gd name="T21" fmla="*/ 0 h 1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8"/>
                  <a:gd name="T34" fmla="*/ 0 h 11"/>
                  <a:gd name="T35" fmla="*/ 28 w 28"/>
                  <a:gd name="T36" fmla="*/ 11 h 1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8" h="11">
                    <a:moveTo>
                      <a:pt x="28" y="0"/>
                    </a:moveTo>
                    <a:lnTo>
                      <a:pt x="28" y="0"/>
                    </a:lnTo>
                    <a:lnTo>
                      <a:pt x="28" y="11"/>
                    </a:lnTo>
                    <a:lnTo>
                      <a:pt x="11" y="11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11" y="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28" name="Freeform 1514"/>
              <p:cNvSpPr>
                <a:spLocks/>
              </p:cNvSpPr>
              <p:nvPr/>
            </p:nvSpPr>
            <p:spPr bwMode="auto">
              <a:xfrm>
                <a:off x="-6434620" y="-5884914"/>
                <a:ext cx="145841" cy="26987"/>
              </a:xfrm>
              <a:custGeom>
                <a:avLst/>
                <a:gdLst>
                  <a:gd name="T0" fmla="*/ 2147483647 w 39"/>
                  <a:gd name="T1" fmla="*/ 2147483647 h 6"/>
                  <a:gd name="T2" fmla="*/ 2147483647 w 39"/>
                  <a:gd name="T3" fmla="*/ 2147483647 h 6"/>
                  <a:gd name="T4" fmla="*/ 2147483647 w 39"/>
                  <a:gd name="T5" fmla="*/ 2147483647 h 6"/>
                  <a:gd name="T6" fmla="*/ 2147483647 w 39"/>
                  <a:gd name="T7" fmla="*/ 2147483647 h 6"/>
                  <a:gd name="T8" fmla="*/ 2147483647 w 39"/>
                  <a:gd name="T9" fmla="*/ 2147483647 h 6"/>
                  <a:gd name="T10" fmla="*/ 0 w 39"/>
                  <a:gd name="T11" fmla="*/ 0 h 6"/>
                  <a:gd name="T12" fmla="*/ 0 w 39"/>
                  <a:gd name="T13" fmla="*/ 0 h 6"/>
                  <a:gd name="T14" fmla="*/ 2147483647 w 39"/>
                  <a:gd name="T15" fmla="*/ 0 h 6"/>
                  <a:gd name="T16" fmla="*/ 2147483647 w 39"/>
                  <a:gd name="T17" fmla="*/ 0 h 6"/>
                  <a:gd name="T18" fmla="*/ 2147483647 w 39"/>
                  <a:gd name="T19" fmla="*/ 0 h 6"/>
                  <a:gd name="T20" fmla="*/ 2147483647 w 39"/>
                  <a:gd name="T21" fmla="*/ 2147483647 h 6"/>
                  <a:gd name="T22" fmla="*/ 2147483647 w 39"/>
                  <a:gd name="T23" fmla="*/ 2147483647 h 6"/>
                  <a:gd name="T24" fmla="*/ 2147483647 w 39"/>
                  <a:gd name="T25" fmla="*/ 2147483647 h 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9"/>
                  <a:gd name="T40" fmla="*/ 0 h 6"/>
                  <a:gd name="T41" fmla="*/ 39 w 39"/>
                  <a:gd name="T42" fmla="*/ 6 h 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9" h="6">
                    <a:moveTo>
                      <a:pt x="33" y="6"/>
                    </a:moveTo>
                    <a:lnTo>
                      <a:pt x="33" y="6"/>
                    </a:lnTo>
                    <a:lnTo>
                      <a:pt x="28" y="6"/>
                    </a:lnTo>
                    <a:lnTo>
                      <a:pt x="17" y="6"/>
                    </a:lnTo>
                    <a:lnTo>
                      <a:pt x="6" y="6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22" y="0"/>
                    </a:lnTo>
                    <a:lnTo>
                      <a:pt x="33" y="0"/>
                    </a:lnTo>
                    <a:lnTo>
                      <a:pt x="39" y="6"/>
                    </a:lnTo>
                    <a:lnTo>
                      <a:pt x="33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29" name="Freeform 1515"/>
              <p:cNvSpPr>
                <a:spLocks/>
              </p:cNvSpPr>
              <p:nvPr/>
            </p:nvSpPr>
            <p:spPr bwMode="auto">
              <a:xfrm>
                <a:off x="-6229365" y="-5884914"/>
                <a:ext cx="124235" cy="43182"/>
              </a:xfrm>
              <a:custGeom>
                <a:avLst/>
                <a:gdLst>
                  <a:gd name="T0" fmla="*/ 0 w 33"/>
                  <a:gd name="T1" fmla="*/ 2147483647 h 11"/>
                  <a:gd name="T2" fmla="*/ 0 w 33"/>
                  <a:gd name="T3" fmla="*/ 2147483647 h 11"/>
                  <a:gd name="T4" fmla="*/ 0 w 33"/>
                  <a:gd name="T5" fmla="*/ 2147483647 h 11"/>
                  <a:gd name="T6" fmla="*/ 2147483647 w 33"/>
                  <a:gd name="T7" fmla="*/ 0 h 11"/>
                  <a:gd name="T8" fmla="*/ 2147483647 w 33"/>
                  <a:gd name="T9" fmla="*/ 0 h 11"/>
                  <a:gd name="T10" fmla="*/ 2147483647 w 33"/>
                  <a:gd name="T11" fmla="*/ 0 h 11"/>
                  <a:gd name="T12" fmla="*/ 2147483647 w 33"/>
                  <a:gd name="T13" fmla="*/ 2147483647 h 11"/>
                  <a:gd name="T14" fmla="*/ 2147483647 w 33"/>
                  <a:gd name="T15" fmla="*/ 2147483647 h 11"/>
                  <a:gd name="T16" fmla="*/ 2147483647 w 33"/>
                  <a:gd name="T17" fmla="*/ 2147483647 h 11"/>
                  <a:gd name="T18" fmla="*/ 2147483647 w 33"/>
                  <a:gd name="T19" fmla="*/ 2147483647 h 11"/>
                  <a:gd name="T20" fmla="*/ 2147483647 w 33"/>
                  <a:gd name="T21" fmla="*/ 2147483647 h 11"/>
                  <a:gd name="T22" fmla="*/ 2147483647 w 33"/>
                  <a:gd name="T23" fmla="*/ 2147483647 h 11"/>
                  <a:gd name="T24" fmla="*/ 0 w 33"/>
                  <a:gd name="T25" fmla="*/ 2147483647 h 11"/>
                  <a:gd name="T26" fmla="*/ 0 w 33"/>
                  <a:gd name="T27" fmla="*/ 2147483647 h 1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3"/>
                  <a:gd name="T43" fmla="*/ 0 h 11"/>
                  <a:gd name="T44" fmla="*/ 33 w 33"/>
                  <a:gd name="T45" fmla="*/ 11 h 1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3" h="11">
                    <a:moveTo>
                      <a:pt x="0" y="6"/>
                    </a:moveTo>
                    <a:lnTo>
                      <a:pt x="0" y="6"/>
                    </a:lnTo>
                    <a:lnTo>
                      <a:pt x="5" y="0"/>
                    </a:lnTo>
                    <a:lnTo>
                      <a:pt x="16" y="0"/>
                    </a:lnTo>
                    <a:lnTo>
                      <a:pt x="27" y="0"/>
                    </a:lnTo>
                    <a:lnTo>
                      <a:pt x="33" y="6"/>
                    </a:lnTo>
                    <a:lnTo>
                      <a:pt x="27" y="11"/>
                    </a:lnTo>
                    <a:lnTo>
                      <a:pt x="16" y="6"/>
                    </a:lnTo>
                    <a:lnTo>
                      <a:pt x="11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30" name="Freeform 1516"/>
              <p:cNvSpPr>
                <a:spLocks/>
              </p:cNvSpPr>
              <p:nvPr/>
            </p:nvSpPr>
            <p:spPr bwMode="auto">
              <a:xfrm>
                <a:off x="-6250970" y="-5820141"/>
                <a:ext cx="210659" cy="21591"/>
              </a:xfrm>
              <a:custGeom>
                <a:avLst/>
                <a:gdLst>
                  <a:gd name="T0" fmla="*/ 2147483647 w 55"/>
                  <a:gd name="T1" fmla="*/ 2147483647 h 6"/>
                  <a:gd name="T2" fmla="*/ 2147483647 w 55"/>
                  <a:gd name="T3" fmla="*/ 2147483647 h 6"/>
                  <a:gd name="T4" fmla="*/ 2147483647 w 55"/>
                  <a:gd name="T5" fmla="*/ 2147483647 h 6"/>
                  <a:gd name="T6" fmla="*/ 2147483647 w 55"/>
                  <a:gd name="T7" fmla="*/ 2147483647 h 6"/>
                  <a:gd name="T8" fmla="*/ 0 w 55"/>
                  <a:gd name="T9" fmla="*/ 0 h 6"/>
                  <a:gd name="T10" fmla="*/ 0 w 55"/>
                  <a:gd name="T11" fmla="*/ 0 h 6"/>
                  <a:gd name="T12" fmla="*/ 2147483647 w 55"/>
                  <a:gd name="T13" fmla="*/ 0 h 6"/>
                  <a:gd name="T14" fmla="*/ 2147483647 w 55"/>
                  <a:gd name="T15" fmla="*/ 0 h 6"/>
                  <a:gd name="T16" fmla="*/ 2147483647 w 55"/>
                  <a:gd name="T17" fmla="*/ 0 h 6"/>
                  <a:gd name="T18" fmla="*/ 2147483647 w 55"/>
                  <a:gd name="T19" fmla="*/ 2147483647 h 6"/>
                  <a:gd name="T20" fmla="*/ 2147483647 w 55"/>
                  <a:gd name="T21" fmla="*/ 2147483647 h 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5"/>
                  <a:gd name="T34" fmla="*/ 0 h 6"/>
                  <a:gd name="T35" fmla="*/ 55 w 55"/>
                  <a:gd name="T36" fmla="*/ 6 h 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5" h="6">
                    <a:moveTo>
                      <a:pt x="55" y="6"/>
                    </a:moveTo>
                    <a:lnTo>
                      <a:pt x="55" y="6"/>
                    </a:lnTo>
                    <a:lnTo>
                      <a:pt x="28" y="6"/>
                    </a:lnTo>
                    <a:lnTo>
                      <a:pt x="11" y="6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44" y="0"/>
                    </a:lnTo>
                    <a:lnTo>
                      <a:pt x="50" y="0"/>
                    </a:lnTo>
                    <a:lnTo>
                      <a:pt x="5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31" name="Freeform 1517"/>
              <p:cNvSpPr>
                <a:spLocks/>
              </p:cNvSpPr>
              <p:nvPr/>
            </p:nvSpPr>
            <p:spPr bwMode="auto">
              <a:xfrm>
                <a:off x="-6391408" y="-5841732"/>
                <a:ext cx="124235" cy="43182"/>
              </a:xfrm>
              <a:custGeom>
                <a:avLst/>
                <a:gdLst>
                  <a:gd name="T0" fmla="*/ 0 w 33"/>
                  <a:gd name="T1" fmla="*/ 2147483647 h 11"/>
                  <a:gd name="T2" fmla="*/ 0 w 33"/>
                  <a:gd name="T3" fmla="*/ 2147483647 h 11"/>
                  <a:gd name="T4" fmla="*/ 2147483647 w 33"/>
                  <a:gd name="T5" fmla="*/ 0 h 11"/>
                  <a:gd name="T6" fmla="*/ 2147483647 w 33"/>
                  <a:gd name="T7" fmla="*/ 0 h 11"/>
                  <a:gd name="T8" fmla="*/ 2147483647 w 33"/>
                  <a:gd name="T9" fmla="*/ 2147483647 h 11"/>
                  <a:gd name="T10" fmla="*/ 2147483647 w 33"/>
                  <a:gd name="T11" fmla="*/ 0 h 11"/>
                  <a:gd name="T12" fmla="*/ 2147483647 w 33"/>
                  <a:gd name="T13" fmla="*/ 0 h 11"/>
                  <a:gd name="T14" fmla="*/ 2147483647 w 33"/>
                  <a:gd name="T15" fmla="*/ 2147483647 h 11"/>
                  <a:gd name="T16" fmla="*/ 2147483647 w 33"/>
                  <a:gd name="T17" fmla="*/ 2147483647 h 11"/>
                  <a:gd name="T18" fmla="*/ 2147483647 w 33"/>
                  <a:gd name="T19" fmla="*/ 2147483647 h 11"/>
                  <a:gd name="T20" fmla="*/ 2147483647 w 33"/>
                  <a:gd name="T21" fmla="*/ 2147483647 h 11"/>
                  <a:gd name="T22" fmla="*/ 0 w 33"/>
                  <a:gd name="T23" fmla="*/ 2147483647 h 11"/>
                  <a:gd name="T24" fmla="*/ 0 w 33"/>
                  <a:gd name="T25" fmla="*/ 2147483647 h 1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3"/>
                  <a:gd name="T40" fmla="*/ 0 h 11"/>
                  <a:gd name="T41" fmla="*/ 33 w 33"/>
                  <a:gd name="T42" fmla="*/ 11 h 1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3" h="11">
                    <a:moveTo>
                      <a:pt x="0" y="5"/>
                    </a:moveTo>
                    <a:lnTo>
                      <a:pt x="0" y="5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8" y="5"/>
                    </a:lnTo>
                    <a:lnTo>
                      <a:pt x="33" y="0"/>
                    </a:lnTo>
                    <a:lnTo>
                      <a:pt x="33" y="5"/>
                    </a:lnTo>
                    <a:lnTo>
                      <a:pt x="33" y="11"/>
                    </a:lnTo>
                    <a:lnTo>
                      <a:pt x="17" y="11"/>
                    </a:lnTo>
                    <a:lnTo>
                      <a:pt x="6" y="11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32" name="Freeform 1518"/>
              <p:cNvSpPr>
                <a:spLocks/>
              </p:cNvSpPr>
              <p:nvPr/>
            </p:nvSpPr>
            <p:spPr bwMode="auto">
              <a:xfrm>
                <a:off x="-6250970" y="-5782359"/>
                <a:ext cx="210659" cy="43182"/>
              </a:xfrm>
              <a:custGeom>
                <a:avLst/>
                <a:gdLst>
                  <a:gd name="T0" fmla="*/ 2147483647 w 55"/>
                  <a:gd name="T1" fmla="*/ 2147483647 h 11"/>
                  <a:gd name="T2" fmla="*/ 2147483647 w 55"/>
                  <a:gd name="T3" fmla="*/ 2147483647 h 11"/>
                  <a:gd name="T4" fmla="*/ 2147483647 w 55"/>
                  <a:gd name="T5" fmla="*/ 2147483647 h 11"/>
                  <a:gd name="T6" fmla="*/ 2147483647 w 55"/>
                  <a:gd name="T7" fmla="*/ 2147483647 h 11"/>
                  <a:gd name="T8" fmla="*/ 2147483647 w 55"/>
                  <a:gd name="T9" fmla="*/ 2147483647 h 11"/>
                  <a:gd name="T10" fmla="*/ 0 w 55"/>
                  <a:gd name="T11" fmla="*/ 2147483647 h 11"/>
                  <a:gd name="T12" fmla="*/ 0 w 55"/>
                  <a:gd name="T13" fmla="*/ 2147483647 h 11"/>
                  <a:gd name="T14" fmla="*/ 2147483647 w 55"/>
                  <a:gd name="T15" fmla="*/ 0 h 11"/>
                  <a:gd name="T16" fmla="*/ 2147483647 w 55"/>
                  <a:gd name="T17" fmla="*/ 2147483647 h 11"/>
                  <a:gd name="T18" fmla="*/ 2147483647 w 55"/>
                  <a:gd name="T19" fmla="*/ 2147483647 h 11"/>
                  <a:gd name="T20" fmla="*/ 2147483647 w 55"/>
                  <a:gd name="T21" fmla="*/ 2147483647 h 1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5"/>
                  <a:gd name="T34" fmla="*/ 0 h 11"/>
                  <a:gd name="T35" fmla="*/ 55 w 55"/>
                  <a:gd name="T36" fmla="*/ 11 h 1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5" h="11">
                    <a:moveTo>
                      <a:pt x="55" y="11"/>
                    </a:moveTo>
                    <a:lnTo>
                      <a:pt x="55" y="11"/>
                    </a:lnTo>
                    <a:lnTo>
                      <a:pt x="39" y="11"/>
                    </a:lnTo>
                    <a:lnTo>
                      <a:pt x="22" y="11"/>
                    </a:lnTo>
                    <a:lnTo>
                      <a:pt x="6" y="11"/>
                    </a:lnTo>
                    <a:lnTo>
                      <a:pt x="0" y="6"/>
                    </a:lnTo>
                    <a:lnTo>
                      <a:pt x="22" y="0"/>
                    </a:lnTo>
                    <a:lnTo>
                      <a:pt x="44" y="6"/>
                    </a:lnTo>
                    <a:lnTo>
                      <a:pt x="55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39" name="Freeform 1519"/>
              <p:cNvSpPr>
                <a:spLocks/>
              </p:cNvSpPr>
              <p:nvPr/>
            </p:nvSpPr>
            <p:spPr bwMode="auto">
              <a:xfrm>
                <a:off x="-6391408" y="-5782359"/>
                <a:ext cx="102629" cy="43182"/>
              </a:xfrm>
              <a:custGeom>
                <a:avLst/>
                <a:gdLst>
                  <a:gd name="T0" fmla="*/ 2147483647 w 28"/>
                  <a:gd name="T1" fmla="*/ 0 h 11"/>
                  <a:gd name="T2" fmla="*/ 2147483647 w 28"/>
                  <a:gd name="T3" fmla="*/ 0 h 11"/>
                  <a:gd name="T4" fmla="*/ 2147483647 w 28"/>
                  <a:gd name="T5" fmla="*/ 2147483647 h 11"/>
                  <a:gd name="T6" fmla="*/ 2147483647 w 28"/>
                  <a:gd name="T7" fmla="*/ 2147483647 h 11"/>
                  <a:gd name="T8" fmla="*/ 2147483647 w 28"/>
                  <a:gd name="T9" fmla="*/ 2147483647 h 11"/>
                  <a:gd name="T10" fmla="*/ 2147483647 w 28"/>
                  <a:gd name="T11" fmla="*/ 2147483647 h 11"/>
                  <a:gd name="T12" fmla="*/ 2147483647 w 28"/>
                  <a:gd name="T13" fmla="*/ 2147483647 h 11"/>
                  <a:gd name="T14" fmla="*/ 2147483647 w 28"/>
                  <a:gd name="T15" fmla="*/ 2147483647 h 11"/>
                  <a:gd name="T16" fmla="*/ 2147483647 w 28"/>
                  <a:gd name="T17" fmla="*/ 2147483647 h 11"/>
                  <a:gd name="T18" fmla="*/ 2147483647 w 28"/>
                  <a:gd name="T19" fmla="*/ 2147483647 h 11"/>
                  <a:gd name="T20" fmla="*/ 0 w 28"/>
                  <a:gd name="T21" fmla="*/ 2147483647 h 11"/>
                  <a:gd name="T22" fmla="*/ 0 w 28"/>
                  <a:gd name="T23" fmla="*/ 2147483647 h 11"/>
                  <a:gd name="T24" fmla="*/ 0 w 28"/>
                  <a:gd name="T25" fmla="*/ 2147483647 h 11"/>
                  <a:gd name="T26" fmla="*/ 0 w 28"/>
                  <a:gd name="T27" fmla="*/ 2147483647 h 11"/>
                  <a:gd name="T28" fmla="*/ 0 w 28"/>
                  <a:gd name="T29" fmla="*/ 2147483647 h 11"/>
                  <a:gd name="T30" fmla="*/ 0 w 28"/>
                  <a:gd name="T31" fmla="*/ 0 h 11"/>
                  <a:gd name="T32" fmla="*/ 0 w 28"/>
                  <a:gd name="T33" fmla="*/ 0 h 11"/>
                  <a:gd name="T34" fmla="*/ 2147483647 w 28"/>
                  <a:gd name="T35" fmla="*/ 0 h 11"/>
                  <a:gd name="T36" fmla="*/ 2147483647 w 28"/>
                  <a:gd name="T37" fmla="*/ 0 h 11"/>
                  <a:gd name="T38" fmla="*/ 2147483647 w 28"/>
                  <a:gd name="T39" fmla="*/ 0 h 11"/>
                  <a:gd name="T40" fmla="*/ 2147483647 w 28"/>
                  <a:gd name="T41" fmla="*/ 0 h 1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8"/>
                  <a:gd name="T64" fmla="*/ 0 h 11"/>
                  <a:gd name="T65" fmla="*/ 28 w 28"/>
                  <a:gd name="T66" fmla="*/ 11 h 1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8" h="11">
                    <a:moveTo>
                      <a:pt x="28" y="0"/>
                    </a:moveTo>
                    <a:lnTo>
                      <a:pt x="28" y="0"/>
                    </a:lnTo>
                    <a:lnTo>
                      <a:pt x="28" y="6"/>
                    </a:lnTo>
                    <a:lnTo>
                      <a:pt x="28" y="11"/>
                    </a:lnTo>
                    <a:lnTo>
                      <a:pt x="22" y="11"/>
                    </a:lnTo>
                    <a:lnTo>
                      <a:pt x="22" y="6"/>
                    </a:lnTo>
                    <a:lnTo>
                      <a:pt x="11" y="11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17" y="0"/>
                    </a:lnTo>
                    <a:lnTo>
                      <a:pt x="22" y="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40" name="Freeform 1520"/>
              <p:cNvSpPr>
                <a:spLocks/>
              </p:cNvSpPr>
              <p:nvPr/>
            </p:nvSpPr>
            <p:spPr bwMode="auto">
              <a:xfrm>
                <a:off x="-6229365" y="-6208776"/>
                <a:ext cx="124235" cy="37782"/>
              </a:xfrm>
              <a:custGeom>
                <a:avLst/>
                <a:gdLst>
                  <a:gd name="T0" fmla="*/ 2147483647 w 33"/>
                  <a:gd name="T1" fmla="*/ 0 h 10"/>
                  <a:gd name="T2" fmla="*/ 2147483647 w 33"/>
                  <a:gd name="T3" fmla="*/ 0 h 10"/>
                  <a:gd name="T4" fmla="*/ 2147483647 w 33"/>
                  <a:gd name="T5" fmla="*/ 0 h 10"/>
                  <a:gd name="T6" fmla="*/ 2147483647 w 33"/>
                  <a:gd name="T7" fmla="*/ 2147483647 h 10"/>
                  <a:gd name="T8" fmla="*/ 2147483647 w 33"/>
                  <a:gd name="T9" fmla="*/ 0 h 10"/>
                  <a:gd name="T10" fmla="*/ 2147483647 w 33"/>
                  <a:gd name="T11" fmla="*/ 0 h 10"/>
                  <a:gd name="T12" fmla="*/ 2147483647 w 33"/>
                  <a:gd name="T13" fmla="*/ 2147483647 h 10"/>
                  <a:gd name="T14" fmla="*/ 2147483647 w 33"/>
                  <a:gd name="T15" fmla="*/ 2147483647 h 10"/>
                  <a:gd name="T16" fmla="*/ 2147483647 w 33"/>
                  <a:gd name="T17" fmla="*/ 2147483647 h 10"/>
                  <a:gd name="T18" fmla="*/ 2147483647 w 33"/>
                  <a:gd name="T19" fmla="*/ 2147483647 h 10"/>
                  <a:gd name="T20" fmla="*/ 0 w 33"/>
                  <a:gd name="T21" fmla="*/ 2147483647 h 10"/>
                  <a:gd name="T22" fmla="*/ 2147483647 w 33"/>
                  <a:gd name="T23" fmla="*/ 0 h 10"/>
                  <a:gd name="T24" fmla="*/ 2147483647 w 33"/>
                  <a:gd name="T25" fmla="*/ 0 h 1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3"/>
                  <a:gd name="T40" fmla="*/ 0 h 10"/>
                  <a:gd name="T41" fmla="*/ 33 w 33"/>
                  <a:gd name="T42" fmla="*/ 10 h 1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3" h="10">
                    <a:moveTo>
                      <a:pt x="5" y="0"/>
                    </a:moveTo>
                    <a:lnTo>
                      <a:pt x="5" y="0"/>
                    </a:lnTo>
                    <a:lnTo>
                      <a:pt x="11" y="5"/>
                    </a:lnTo>
                    <a:lnTo>
                      <a:pt x="16" y="0"/>
                    </a:lnTo>
                    <a:lnTo>
                      <a:pt x="27" y="0"/>
                    </a:lnTo>
                    <a:lnTo>
                      <a:pt x="33" y="5"/>
                    </a:lnTo>
                    <a:lnTo>
                      <a:pt x="33" y="10"/>
                    </a:lnTo>
                    <a:lnTo>
                      <a:pt x="11" y="10"/>
                    </a:lnTo>
                    <a:lnTo>
                      <a:pt x="0" y="5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41" name="Freeform 1521"/>
              <p:cNvSpPr>
                <a:spLocks/>
              </p:cNvSpPr>
              <p:nvPr/>
            </p:nvSpPr>
            <p:spPr bwMode="auto">
              <a:xfrm>
                <a:off x="-6229365" y="-6289744"/>
                <a:ext cx="102629" cy="59377"/>
              </a:xfrm>
              <a:custGeom>
                <a:avLst/>
                <a:gdLst>
                  <a:gd name="T0" fmla="*/ 0 w 27"/>
                  <a:gd name="T1" fmla="*/ 2147483647 h 16"/>
                  <a:gd name="T2" fmla="*/ 0 w 27"/>
                  <a:gd name="T3" fmla="*/ 2147483647 h 16"/>
                  <a:gd name="T4" fmla="*/ 2147483647 w 27"/>
                  <a:gd name="T5" fmla="*/ 2147483647 h 16"/>
                  <a:gd name="T6" fmla="*/ 2147483647 w 27"/>
                  <a:gd name="T7" fmla="*/ 0 h 16"/>
                  <a:gd name="T8" fmla="*/ 2147483647 w 27"/>
                  <a:gd name="T9" fmla="*/ 0 h 16"/>
                  <a:gd name="T10" fmla="*/ 2147483647 w 27"/>
                  <a:gd name="T11" fmla="*/ 2147483647 h 16"/>
                  <a:gd name="T12" fmla="*/ 2147483647 w 27"/>
                  <a:gd name="T13" fmla="*/ 2147483647 h 16"/>
                  <a:gd name="T14" fmla="*/ 2147483647 w 27"/>
                  <a:gd name="T15" fmla="*/ 2147483647 h 16"/>
                  <a:gd name="T16" fmla="*/ 2147483647 w 27"/>
                  <a:gd name="T17" fmla="*/ 2147483647 h 16"/>
                  <a:gd name="T18" fmla="*/ 2147483647 w 27"/>
                  <a:gd name="T19" fmla="*/ 2147483647 h 16"/>
                  <a:gd name="T20" fmla="*/ 2147483647 w 27"/>
                  <a:gd name="T21" fmla="*/ 2147483647 h 16"/>
                  <a:gd name="T22" fmla="*/ 2147483647 w 27"/>
                  <a:gd name="T23" fmla="*/ 2147483647 h 16"/>
                  <a:gd name="T24" fmla="*/ 0 w 27"/>
                  <a:gd name="T25" fmla="*/ 2147483647 h 16"/>
                  <a:gd name="T26" fmla="*/ 0 w 27"/>
                  <a:gd name="T27" fmla="*/ 2147483647 h 1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7"/>
                  <a:gd name="T43" fmla="*/ 0 h 16"/>
                  <a:gd name="T44" fmla="*/ 27 w 27"/>
                  <a:gd name="T45" fmla="*/ 16 h 1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7" h="16">
                    <a:moveTo>
                      <a:pt x="0" y="11"/>
                    </a:moveTo>
                    <a:lnTo>
                      <a:pt x="0" y="11"/>
                    </a:lnTo>
                    <a:lnTo>
                      <a:pt x="5" y="5"/>
                    </a:lnTo>
                    <a:lnTo>
                      <a:pt x="5" y="0"/>
                    </a:lnTo>
                    <a:lnTo>
                      <a:pt x="11" y="5"/>
                    </a:lnTo>
                    <a:lnTo>
                      <a:pt x="22" y="11"/>
                    </a:lnTo>
                    <a:lnTo>
                      <a:pt x="27" y="11"/>
                    </a:lnTo>
                    <a:lnTo>
                      <a:pt x="22" y="16"/>
                    </a:lnTo>
                    <a:lnTo>
                      <a:pt x="22" y="11"/>
                    </a:lnTo>
                    <a:lnTo>
                      <a:pt x="16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42" name="Freeform 1522"/>
              <p:cNvSpPr>
                <a:spLocks/>
              </p:cNvSpPr>
              <p:nvPr/>
            </p:nvSpPr>
            <p:spPr bwMode="auto">
              <a:xfrm>
                <a:off x="-6369802" y="-6289744"/>
                <a:ext cx="59418" cy="59377"/>
              </a:xfrm>
              <a:custGeom>
                <a:avLst/>
                <a:gdLst>
                  <a:gd name="T0" fmla="*/ 2147483647 w 16"/>
                  <a:gd name="T1" fmla="*/ 0 h 16"/>
                  <a:gd name="T2" fmla="*/ 2147483647 w 16"/>
                  <a:gd name="T3" fmla="*/ 0 h 16"/>
                  <a:gd name="T4" fmla="*/ 2147483647 w 16"/>
                  <a:gd name="T5" fmla="*/ 2147483647 h 16"/>
                  <a:gd name="T6" fmla="*/ 2147483647 w 16"/>
                  <a:gd name="T7" fmla="*/ 2147483647 h 16"/>
                  <a:gd name="T8" fmla="*/ 2147483647 w 16"/>
                  <a:gd name="T9" fmla="*/ 0 h 16"/>
                  <a:gd name="T10" fmla="*/ 2147483647 w 16"/>
                  <a:gd name="T11" fmla="*/ 0 h 16"/>
                  <a:gd name="T12" fmla="*/ 2147483647 w 16"/>
                  <a:gd name="T13" fmla="*/ 2147483647 h 16"/>
                  <a:gd name="T14" fmla="*/ 2147483647 w 16"/>
                  <a:gd name="T15" fmla="*/ 2147483647 h 16"/>
                  <a:gd name="T16" fmla="*/ 2147483647 w 16"/>
                  <a:gd name="T17" fmla="*/ 2147483647 h 16"/>
                  <a:gd name="T18" fmla="*/ 0 w 16"/>
                  <a:gd name="T19" fmla="*/ 2147483647 h 16"/>
                  <a:gd name="T20" fmla="*/ 0 w 16"/>
                  <a:gd name="T21" fmla="*/ 2147483647 h 16"/>
                  <a:gd name="T22" fmla="*/ 2147483647 w 16"/>
                  <a:gd name="T23" fmla="*/ 0 h 16"/>
                  <a:gd name="T24" fmla="*/ 2147483647 w 16"/>
                  <a:gd name="T25" fmla="*/ 0 h 1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6"/>
                  <a:gd name="T40" fmla="*/ 0 h 16"/>
                  <a:gd name="T41" fmla="*/ 16 w 16"/>
                  <a:gd name="T42" fmla="*/ 16 h 1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6" h="16">
                    <a:moveTo>
                      <a:pt x="5" y="0"/>
                    </a:moveTo>
                    <a:lnTo>
                      <a:pt x="5" y="0"/>
                    </a:lnTo>
                    <a:lnTo>
                      <a:pt x="5" y="5"/>
                    </a:lnTo>
                    <a:lnTo>
                      <a:pt x="16" y="0"/>
                    </a:lnTo>
                    <a:lnTo>
                      <a:pt x="16" y="11"/>
                    </a:lnTo>
                    <a:lnTo>
                      <a:pt x="5" y="16"/>
                    </a:lnTo>
                    <a:lnTo>
                      <a:pt x="0" y="11"/>
                    </a:lnTo>
                    <a:lnTo>
                      <a:pt x="0" y="5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43" name="Freeform 1523"/>
              <p:cNvSpPr>
                <a:spLocks/>
              </p:cNvSpPr>
              <p:nvPr/>
            </p:nvSpPr>
            <p:spPr bwMode="auto">
              <a:xfrm>
                <a:off x="-6391408" y="-6230367"/>
                <a:ext cx="102629" cy="59373"/>
              </a:xfrm>
              <a:custGeom>
                <a:avLst/>
                <a:gdLst>
                  <a:gd name="T0" fmla="*/ 2147483647 w 28"/>
                  <a:gd name="T1" fmla="*/ 2147483647 h 16"/>
                  <a:gd name="T2" fmla="*/ 2147483647 w 28"/>
                  <a:gd name="T3" fmla="*/ 2147483647 h 16"/>
                  <a:gd name="T4" fmla="*/ 2147483647 w 28"/>
                  <a:gd name="T5" fmla="*/ 2147483647 h 16"/>
                  <a:gd name="T6" fmla="*/ 0 w 28"/>
                  <a:gd name="T7" fmla="*/ 2147483647 h 16"/>
                  <a:gd name="T8" fmla="*/ 0 w 28"/>
                  <a:gd name="T9" fmla="*/ 2147483647 h 16"/>
                  <a:gd name="T10" fmla="*/ 0 w 28"/>
                  <a:gd name="T11" fmla="*/ 2147483647 h 16"/>
                  <a:gd name="T12" fmla="*/ 0 w 28"/>
                  <a:gd name="T13" fmla="*/ 0 h 16"/>
                  <a:gd name="T14" fmla="*/ 0 w 28"/>
                  <a:gd name="T15" fmla="*/ 0 h 16"/>
                  <a:gd name="T16" fmla="*/ 0 w 28"/>
                  <a:gd name="T17" fmla="*/ 2147483647 h 16"/>
                  <a:gd name="T18" fmla="*/ 0 w 28"/>
                  <a:gd name="T19" fmla="*/ 2147483647 h 16"/>
                  <a:gd name="T20" fmla="*/ 2147483647 w 28"/>
                  <a:gd name="T21" fmla="*/ 2147483647 h 16"/>
                  <a:gd name="T22" fmla="*/ 2147483647 w 28"/>
                  <a:gd name="T23" fmla="*/ 2147483647 h 16"/>
                  <a:gd name="T24" fmla="*/ 2147483647 w 28"/>
                  <a:gd name="T25" fmla="*/ 2147483647 h 16"/>
                  <a:gd name="T26" fmla="*/ 2147483647 w 28"/>
                  <a:gd name="T27" fmla="*/ 2147483647 h 16"/>
                  <a:gd name="T28" fmla="*/ 2147483647 w 28"/>
                  <a:gd name="T29" fmla="*/ 2147483647 h 16"/>
                  <a:gd name="T30" fmla="*/ 2147483647 w 28"/>
                  <a:gd name="T31" fmla="*/ 2147483647 h 16"/>
                  <a:gd name="T32" fmla="*/ 2147483647 w 28"/>
                  <a:gd name="T33" fmla="*/ 2147483647 h 16"/>
                  <a:gd name="T34" fmla="*/ 2147483647 w 28"/>
                  <a:gd name="T35" fmla="*/ 2147483647 h 16"/>
                  <a:gd name="T36" fmla="*/ 2147483647 w 28"/>
                  <a:gd name="T37" fmla="*/ 2147483647 h 1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8"/>
                  <a:gd name="T58" fmla="*/ 0 h 16"/>
                  <a:gd name="T59" fmla="*/ 28 w 28"/>
                  <a:gd name="T60" fmla="*/ 16 h 1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8" h="16">
                    <a:moveTo>
                      <a:pt x="22" y="16"/>
                    </a:moveTo>
                    <a:lnTo>
                      <a:pt x="22" y="16"/>
                    </a:lnTo>
                    <a:lnTo>
                      <a:pt x="17" y="11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6" y="6"/>
                    </a:lnTo>
                    <a:lnTo>
                      <a:pt x="17" y="6"/>
                    </a:lnTo>
                    <a:lnTo>
                      <a:pt x="28" y="6"/>
                    </a:lnTo>
                    <a:lnTo>
                      <a:pt x="28" y="11"/>
                    </a:lnTo>
                    <a:lnTo>
                      <a:pt x="28" y="16"/>
                    </a:lnTo>
                    <a:lnTo>
                      <a:pt x="22" y="1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44" name="Freeform 1524"/>
              <p:cNvSpPr>
                <a:spLocks/>
              </p:cNvSpPr>
              <p:nvPr/>
            </p:nvSpPr>
            <p:spPr bwMode="auto">
              <a:xfrm>
                <a:off x="-6250970" y="-6149403"/>
                <a:ext cx="145841" cy="43182"/>
              </a:xfrm>
              <a:custGeom>
                <a:avLst/>
                <a:gdLst>
                  <a:gd name="T0" fmla="*/ 0 w 39"/>
                  <a:gd name="T1" fmla="*/ 0 h 11"/>
                  <a:gd name="T2" fmla="*/ 0 w 39"/>
                  <a:gd name="T3" fmla="*/ 0 h 11"/>
                  <a:gd name="T4" fmla="*/ 2147483647 w 39"/>
                  <a:gd name="T5" fmla="*/ 0 h 11"/>
                  <a:gd name="T6" fmla="*/ 2147483647 w 39"/>
                  <a:gd name="T7" fmla="*/ 0 h 11"/>
                  <a:gd name="T8" fmla="*/ 2147483647 w 39"/>
                  <a:gd name="T9" fmla="*/ 2147483647 h 11"/>
                  <a:gd name="T10" fmla="*/ 2147483647 w 39"/>
                  <a:gd name="T11" fmla="*/ 2147483647 h 11"/>
                  <a:gd name="T12" fmla="*/ 2147483647 w 39"/>
                  <a:gd name="T13" fmla="*/ 2147483647 h 11"/>
                  <a:gd name="T14" fmla="*/ 2147483647 w 39"/>
                  <a:gd name="T15" fmla="*/ 2147483647 h 11"/>
                  <a:gd name="T16" fmla="*/ 0 w 39"/>
                  <a:gd name="T17" fmla="*/ 0 h 11"/>
                  <a:gd name="T18" fmla="*/ 0 w 39"/>
                  <a:gd name="T19" fmla="*/ 0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9"/>
                  <a:gd name="T31" fmla="*/ 0 h 11"/>
                  <a:gd name="T32" fmla="*/ 39 w 39"/>
                  <a:gd name="T33" fmla="*/ 11 h 1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9" h="11">
                    <a:moveTo>
                      <a:pt x="0" y="0"/>
                    </a:moveTo>
                    <a:lnTo>
                      <a:pt x="0" y="0"/>
                    </a:lnTo>
                    <a:lnTo>
                      <a:pt x="17" y="0"/>
                    </a:lnTo>
                    <a:lnTo>
                      <a:pt x="28" y="0"/>
                    </a:lnTo>
                    <a:lnTo>
                      <a:pt x="39" y="11"/>
                    </a:lnTo>
                    <a:lnTo>
                      <a:pt x="11" y="5"/>
                    </a:lnTo>
                    <a:lnTo>
                      <a:pt x="6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45" name="Freeform 1525"/>
              <p:cNvSpPr>
                <a:spLocks/>
              </p:cNvSpPr>
              <p:nvPr/>
            </p:nvSpPr>
            <p:spPr bwMode="auto">
              <a:xfrm>
                <a:off x="-6391408" y="-6170994"/>
                <a:ext cx="102629" cy="64773"/>
              </a:xfrm>
              <a:custGeom>
                <a:avLst/>
                <a:gdLst>
                  <a:gd name="T0" fmla="*/ 2147483647 w 28"/>
                  <a:gd name="T1" fmla="*/ 2147483647 h 17"/>
                  <a:gd name="T2" fmla="*/ 2147483647 w 28"/>
                  <a:gd name="T3" fmla="*/ 2147483647 h 17"/>
                  <a:gd name="T4" fmla="*/ 2147483647 w 28"/>
                  <a:gd name="T5" fmla="*/ 2147483647 h 17"/>
                  <a:gd name="T6" fmla="*/ 2147483647 w 28"/>
                  <a:gd name="T7" fmla="*/ 2147483647 h 17"/>
                  <a:gd name="T8" fmla="*/ 0 w 28"/>
                  <a:gd name="T9" fmla="*/ 2147483647 h 17"/>
                  <a:gd name="T10" fmla="*/ 0 w 28"/>
                  <a:gd name="T11" fmla="*/ 2147483647 h 17"/>
                  <a:gd name="T12" fmla="*/ 0 w 28"/>
                  <a:gd name="T13" fmla="*/ 2147483647 h 17"/>
                  <a:gd name="T14" fmla="*/ 2147483647 w 28"/>
                  <a:gd name="T15" fmla="*/ 0 h 17"/>
                  <a:gd name="T16" fmla="*/ 2147483647 w 28"/>
                  <a:gd name="T17" fmla="*/ 2147483647 h 17"/>
                  <a:gd name="T18" fmla="*/ 2147483647 w 28"/>
                  <a:gd name="T19" fmla="*/ 2147483647 h 17"/>
                  <a:gd name="T20" fmla="*/ 2147483647 w 28"/>
                  <a:gd name="T21" fmla="*/ 2147483647 h 17"/>
                  <a:gd name="T22" fmla="*/ 2147483647 w 28"/>
                  <a:gd name="T23" fmla="*/ 2147483647 h 17"/>
                  <a:gd name="T24" fmla="*/ 2147483647 w 28"/>
                  <a:gd name="T25" fmla="*/ 2147483647 h 17"/>
                  <a:gd name="T26" fmla="*/ 2147483647 w 28"/>
                  <a:gd name="T27" fmla="*/ 2147483647 h 17"/>
                  <a:gd name="T28" fmla="*/ 2147483647 w 28"/>
                  <a:gd name="T29" fmla="*/ 2147483647 h 1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8"/>
                  <a:gd name="T46" fmla="*/ 0 h 17"/>
                  <a:gd name="T47" fmla="*/ 28 w 28"/>
                  <a:gd name="T48" fmla="*/ 17 h 17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8" h="17">
                    <a:moveTo>
                      <a:pt x="22" y="17"/>
                    </a:moveTo>
                    <a:lnTo>
                      <a:pt x="22" y="17"/>
                    </a:lnTo>
                    <a:lnTo>
                      <a:pt x="22" y="11"/>
                    </a:lnTo>
                    <a:lnTo>
                      <a:pt x="11" y="11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11" y="0"/>
                    </a:lnTo>
                    <a:lnTo>
                      <a:pt x="28" y="6"/>
                    </a:lnTo>
                    <a:lnTo>
                      <a:pt x="28" y="11"/>
                    </a:lnTo>
                    <a:lnTo>
                      <a:pt x="22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46" name="Freeform 1526"/>
              <p:cNvSpPr>
                <a:spLocks/>
              </p:cNvSpPr>
              <p:nvPr/>
            </p:nvSpPr>
            <p:spPr bwMode="auto">
              <a:xfrm>
                <a:off x="-6229365" y="-6106222"/>
                <a:ext cx="124235" cy="37786"/>
              </a:xfrm>
              <a:custGeom>
                <a:avLst/>
                <a:gdLst>
                  <a:gd name="T0" fmla="*/ 2147483647 w 33"/>
                  <a:gd name="T1" fmla="*/ 2147483647 h 11"/>
                  <a:gd name="T2" fmla="*/ 2147483647 w 33"/>
                  <a:gd name="T3" fmla="*/ 2147483647 h 11"/>
                  <a:gd name="T4" fmla="*/ 2147483647 w 33"/>
                  <a:gd name="T5" fmla="*/ 2147483647 h 11"/>
                  <a:gd name="T6" fmla="*/ 0 w 33"/>
                  <a:gd name="T7" fmla="*/ 2147483647 h 11"/>
                  <a:gd name="T8" fmla="*/ 0 w 33"/>
                  <a:gd name="T9" fmla="*/ 2147483647 h 11"/>
                  <a:gd name="T10" fmla="*/ 0 w 33"/>
                  <a:gd name="T11" fmla="*/ 2147483647 h 11"/>
                  <a:gd name="T12" fmla="*/ 0 w 33"/>
                  <a:gd name="T13" fmla="*/ 2147483647 h 11"/>
                  <a:gd name="T14" fmla="*/ 2147483647 w 33"/>
                  <a:gd name="T15" fmla="*/ 0 h 11"/>
                  <a:gd name="T16" fmla="*/ 2147483647 w 33"/>
                  <a:gd name="T17" fmla="*/ 0 h 11"/>
                  <a:gd name="T18" fmla="*/ 2147483647 w 33"/>
                  <a:gd name="T19" fmla="*/ 0 h 11"/>
                  <a:gd name="T20" fmla="*/ 2147483647 w 33"/>
                  <a:gd name="T21" fmla="*/ 2147483647 h 11"/>
                  <a:gd name="T22" fmla="*/ 2147483647 w 33"/>
                  <a:gd name="T23" fmla="*/ 2147483647 h 11"/>
                  <a:gd name="T24" fmla="*/ 2147483647 w 33"/>
                  <a:gd name="T25" fmla="*/ 2147483647 h 11"/>
                  <a:gd name="T26" fmla="*/ 2147483647 w 33"/>
                  <a:gd name="T27" fmla="*/ 2147483647 h 11"/>
                  <a:gd name="T28" fmla="*/ 2147483647 w 33"/>
                  <a:gd name="T29" fmla="*/ 2147483647 h 1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3"/>
                  <a:gd name="T46" fmla="*/ 0 h 11"/>
                  <a:gd name="T47" fmla="*/ 33 w 33"/>
                  <a:gd name="T48" fmla="*/ 11 h 1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3" h="11">
                    <a:moveTo>
                      <a:pt x="27" y="11"/>
                    </a:moveTo>
                    <a:lnTo>
                      <a:pt x="27" y="11"/>
                    </a:lnTo>
                    <a:lnTo>
                      <a:pt x="16" y="11"/>
                    </a:lnTo>
                    <a:lnTo>
                      <a:pt x="0" y="11"/>
                    </a:lnTo>
                    <a:lnTo>
                      <a:pt x="0" y="5"/>
                    </a:lnTo>
                    <a:lnTo>
                      <a:pt x="5" y="0"/>
                    </a:lnTo>
                    <a:lnTo>
                      <a:pt x="11" y="5"/>
                    </a:lnTo>
                    <a:lnTo>
                      <a:pt x="22" y="5"/>
                    </a:lnTo>
                    <a:lnTo>
                      <a:pt x="33" y="5"/>
                    </a:lnTo>
                    <a:lnTo>
                      <a:pt x="27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47" name="Freeform 1527"/>
              <p:cNvSpPr>
                <a:spLocks/>
              </p:cNvSpPr>
              <p:nvPr/>
            </p:nvSpPr>
            <p:spPr bwMode="auto">
              <a:xfrm>
                <a:off x="-6391408" y="-6106222"/>
                <a:ext cx="124235" cy="37786"/>
              </a:xfrm>
              <a:custGeom>
                <a:avLst/>
                <a:gdLst>
                  <a:gd name="T0" fmla="*/ 0 w 33"/>
                  <a:gd name="T1" fmla="*/ 2147483647 h 11"/>
                  <a:gd name="T2" fmla="*/ 0 w 33"/>
                  <a:gd name="T3" fmla="*/ 2147483647 h 11"/>
                  <a:gd name="T4" fmla="*/ 0 w 33"/>
                  <a:gd name="T5" fmla="*/ 0 h 11"/>
                  <a:gd name="T6" fmla="*/ 2147483647 w 33"/>
                  <a:gd name="T7" fmla="*/ 0 h 11"/>
                  <a:gd name="T8" fmla="*/ 2147483647 w 33"/>
                  <a:gd name="T9" fmla="*/ 0 h 11"/>
                  <a:gd name="T10" fmla="*/ 2147483647 w 33"/>
                  <a:gd name="T11" fmla="*/ 0 h 11"/>
                  <a:gd name="T12" fmla="*/ 2147483647 w 33"/>
                  <a:gd name="T13" fmla="*/ 2147483647 h 11"/>
                  <a:gd name="T14" fmla="*/ 2147483647 w 33"/>
                  <a:gd name="T15" fmla="*/ 2147483647 h 11"/>
                  <a:gd name="T16" fmla="*/ 2147483647 w 33"/>
                  <a:gd name="T17" fmla="*/ 2147483647 h 11"/>
                  <a:gd name="T18" fmla="*/ 0 w 33"/>
                  <a:gd name="T19" fmla="*/ 2147483647 h 11"/>
                  <a:gd name="T20" fmla="*/ 0 w 33"/>
                  <a:gd name="T21" fmla="*/ 2147483647 h 1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3"/>
                  <a:gd name="T34" fmla="*/ 0 h 11"/>
                  <a:gd name="T35" fmla="*/ 33 w 33"/>
                  <a:gd name="T36" fmla="*/ 11 h 1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3" h="11">
                    <a:moveTo>
                      <a:pt x="0" y="11"/>
                    </a:moveTo>
                    <a:lnTo>
                      <a:pt x="0" y="11"/>
                    </a:lnTo>
                    <a:lnTo>
                      <a:pt x="0" y="0"/>
                    </a:lnTo>
                    <a:lnTo>
                      <a:pt x="11" y="0"/>
                    </a:lnTo>
                    <a:lnTo>
                      <a:pt x="33" y="0"/>
                    </a:lnTo>
                    <a:lnTo>
                      <a:pt x="33" y="11"/>
                    </a:lnTo>
                    <a:lnTo>
                      <a:pt x="22" y="11"/>
                    </a:lnTo>
                    <a:lnTo>
                      <a:pt x="11" y="5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48" name="Freeform 1528"/>
              <p:cNvSpPr>
                <a:spLocks/>
              </p:cNvSpPr>
              <p:nvPr/>
            </p:nvSpPr>
            <p:spPr bwMode="auto">
              <a:xfrm>
                <a:off x="-6186153" y="-6046845"/>
                <a:ext cx="102629" cy="37782"/>
              </a:xfrm>
              <a:custGeom>
                <a:avLst/>
                <a:gdLst>
                  <a:gd name="T0" fmla="*/ 0 w 27"/>
                  <a:gd name="T1" fmla="*/ 2147483647 h 11"/>
                  <a:gd name="T2" fmla="*/ 0 w 27"/>
                  <a:gd name="T3" fmla="*/ 2147483647 h 11"/>
                  <a:gd name="T4" fmla="*/ 2147483647 w 27"/>
                  <a:gd name="T5" fmla="*/ 0 h 11"/>
                  <a:gd name="T6" fmla="*/ 2147483647 w 27"/>
                  <a:gd name="T7" fmla="*/ 0 h 11"/>
                  <a:gd name="T8" fmla="*/ 2147483647 w 27"/>
                  <a:gd name="T9" fmla="*/ 2147483647 h 11"/>
                  <a:gd name="T10" fmla="*/ 2147483647 w 27"/>
                  <a:gd name="T11" fmla="*/ 2147483647 h 11"/>
                  <a:gd name="T12" fmla="*/ 2147483647 w 27"/>
                  <a:gd name="T13" fmla="*/ 2147483647 h 11"/>
                  <a:gd name="T14" fmla="*/ 2147483647 w 27"/>
                  <a:gd name="T15" fmla="*/ 2147483647 h 11"/>
                  <a:gd name="T16" fmla="*/ 2147483647 w 27"/>
                  <a:gd name="T17" fmla="*/ 2147483647 h 11"/>
                  <a:gd name="T18" fmla="*/ 0 w 27"/>
                  <a:gd name="T19" fmla="*/ 2147483647 h 11"/>
                  <a:gd name="T20" fmla="*/ 0 w 27"/>
                  <a:gd name="T21" fmla="*/ 2147483647 h 1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7"/>
                  <a:gd name="T34" fmla="*/ 0 h 11"/>
                  <a:gd name="T35" fmla="*/ 27 w 27"/>
                  <a:gd name="T36" fmla="*/ 11 h 1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7" h="11">
                    <a:moveTo>
                      <a:pt x="0" y="6"/>
                    </a:moveTo>
                    <a:lnTo>
                      <a:pt x="0" y="6"/>
                    </a:lnTo>
                    <a:lnTo>
                      <a:pt x="5" y="0"/>
                    </a:lnTo>
                    <a:lnTo>
                      <a:pt x="16" y="0"/>
                    </a:lnTo>
                    <a:lnTo>
                      <a:pt x="27" y="6"/>
                    </a:lnTo>
                    <a:lnTo>
                      <a:pt x="27" y="11"/>
                    </a:lnTo>
                    <a:lnTo>
                      <a:pt x="16" y="11"/>
                    </a:lnTo>
                    <a:lnTo>
                      <a:pt x="5" y="11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49" name="Freeform 1529"/>
              <p:cNvSpPr>
                <a:spLocks/>
              </p:cNvSpPr>
              <p:nvPr/>
            </p:nvSpPr>
            <p:spPr bwMode="auto">
              <a:xfrm>
                <a:off x="-6391408" y="-6046845"/>
                <a:ext cx="124235" cy="37782"/>
              </a:xfrm>
              <a:custGeom>
                <a:avLst/>
                <a:gdLst>
                  <a:gd name="T0" fmla="*/ 2147483647 w 33"/>
                  <a:gd name="T1" fmla="*/ 2147483647 h 11"/>
                  <a:gd name="T2" fmla="*/ 2147483647 w 33"/>
                  <a:gd name="T3" fmla="*/ 2147483647 h 11"/>
                  <a:gd name="T4" fmla="*/ 2147483647 w 33"/>
                  <a:gd name="T5" fmla="*/ 2147483647 h 11"/>
                  <a:gd name="T6" fmla="*/ 2147483647 w 33"/>
                  <a:gd name="T7" fmla="*/ 2147483647 h 11"/>
                  <a:gd name="T8" fmla="*/ 0 w 33"/>
                  <a:gd name="T9" fmla="*/ 2147483647 h 11"/>
                  <a:gd name="T10" fmla="*/ 0 w 33"/>
                  <a:gd name="T11" fmla="*/ 2147483647 h 11"/>
                  <a:gd name="T12" fmla="*/ 0 w 33"/>
                  <a:gd name="T13" fmla="*/ 0 h 11"/>
                  <a:gd name="T14" fmla="*/ 2147483647 w 33"/>
                  <a:gd name="T15" fmla="*/ 0 h 11"/>
                  <a:gd name="T16" fmla="*/ 2147483647 w 33"/>
                  <a:gd name="T17" fmla="*/ 0 h 11"/>
                  <a:gd name="T18" fmla="*/ 2147483647 w 33"/>
                  <a:gd name="T19" fmla="*/ 0 h 11"/>
                  <a:gd name="T20" fmla="*/ 2147483647 w 33"/>
                  <a:gd name="T21" fmla="*/ 2147483647 h 11"/>
                  <a:gd name="T22" fmla="*/ 2147483647 w 33"/>
                  <a:gd name="T23" fmla="*/ 2147483647 h 11"/>
                  <a:gd name="T24" fmla="*/ 2147483647 w 33"/>
                  <a:gd name="T25" fmla="*/ 2147483647 h 11"/>
                  <a:gd name="T26" fmla="*/ 2147483647 w 33"/>
                  <a:gd name="T27" fmla="*/ 2147483647 h 11"/>
                  <a:gd name="T28" fmla="*/ 2147483647 w 33"/>
                  <a:gd name="T29" fmla="*/ 2147483647 h 1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3"/>
                  <a:gd name="T46" fmla="*/ 0 h 11"/>
                  <a:gd name="T47" fmla="*/ 33 w 33"/>
                  <a:gd name="T48" fmla="*/ 11 h 1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3" h="11">
                    <a:moveTo>
                      <a:pt x="33" y="11"/>
                    </a:moveTo>
                    <a:lnTo>
                      <a:pt x="33" y="11"/>
                    </a:lnTo>
                    <a:lnTo>
                      <a:pt x="28" y="6"/>
                    </a:lnTo>
                    <a:lnTo>
                      <a:pt x="17" y="6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11" y="0"/>
                    </a:lnTo>
                    <a:lnTo>
                      <a:pt x="33" y="0"/>
                    </a:lnTo>
                    <a:lnTo>
                      <a:pt x="33" y="6"/>
                    </a:lnTo>
                    <a:lnTo>
                      <a:pt x="33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50" name="Freeform 1530"/>
              <p:cNvSpPr>
                <a:spLocks/>
              </p:cNvSpPr>
              <p:nvPr/>
            </p:nvSpPr>
            <p:spPr bwMode="auto">
              <a:xfrm>
                <a:off x="-6250970" y="-5982072"/>
                <a:ext cx="145841" cy="37782"/>
              </a:xfrm>
              <a:custGeom>
                <a:avLst/>
                <a:gdLst>
                  <a:gd name="T0" fmla="*/ 2147483647 w 39"/>
                  <a:gd name="T1" fmla="*/ 0 h 11"/>
                  <a:gd name="T2" fmla="*/ 2147483647 w 39"/>
                  <a:gd name="T3" fmla="*/ 0 h 11"/>
                  <a:gd name="T4" fmla="*/ 2147483647 w 39"/>
                  <a:gd name="T5" fmla="*/ 2147483647 h 11"/>
                  <a:gd name="T6" fmla="*/ 2147483647 w 39"/>
                  <a:gd name="T7" fmla="*/ 2147483647 h 11"/>
                  <a:gd name="T8" fmla="*/ 2147483647 w 39"/>
                  <a:gd name="T9" fmla="*/ 2147483647 h 11"/>
                  <a:gd name="T10" fmla="*/ 0 w 39"/>
                  <a:gd name="T11" fmla="*/ 2147483647 h 11"/>
                  <a:gd name="T12" fmla="*/ 0 w 39"/>
                  <a:gd name="T13" fmla="*/ 2147483647 h 11"/>
                  <a:gd name="T14" fmla="*/ 0 w 39"/>
                  <a:gd name="T15" fmla="*/ 0 h 11"/>
                  <a:gd name="T16" fmla="*/ 2147483647 w 39"/>
                  <a:gd name="T17" fmla="*/ 0 h 11"/>
                  <a:gd name="T18" fmla="*/ 2147483647 w 39"/>
                  <a:gd name="T19" fmla="*/ 0 h 11"/>
                  <a:gd name="T20" fmla="*/ 2147483647 w 39"/>
                  <a:gd name="T21" fmla="*/ 0 h 11"/>
                  <a:gd name="T22" fmla="*/ 2147483647 w 39"/>
                  <a:gd name="T23" fmla="*/ 0 h 11"/>
                  <a:gd name="T24" fmla="*/ 2147483647 w 39"/>
                  <a:gd name="T25" fmla="*/ 0 h 1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9"/>
                  <a:gd name="T40" fmla="*/ 0 h 11"/>
                  <a:gd name="T41" fmla="*/ 39 w 39"/>
                  <a:gd name="T42" fmla="*/ 11 h 1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9" h="11">
                    <a:moveTo>
                      <a:pt x="39" y="0"/>
                    </a:moveTo>
                    <a:lnTo>
                      <a:pt x="39" y="0"/>
                    </a:lnTo>
                    <a:lnTo>
                      <a:pt x="33" y="5"/>
                    </a:lnTo>
                    <a:lnTo>
                      <a:pt x="22" y="5"/>
                    </a:lnTo>
                    <a:lnTo>
                      <a:pt x="11" y="5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17" y="0"/>
                    </a:lnTo>
                    <a:lnTo>
                      <a:pt x="28" y="0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51" name="Freeform 1531"/>
              <p:cNvSpPr>
                <a:spLocks/>
              </p:cNvSpPr>
              <p:nvPr/>
            </p:nvSpPr>
            <p:spPr bwMode="auto">
              <a:xfrm>
                <a:off x="-6391408" y="-5944290"/>
                <a:ext cx="124235" cy="43182"/>
              </a:xfrm>
              <a:custGeom>
                <a:avLst/>
                <a:gdLst>
                  <a:gd name="T0" fmla="*/ 0 w 33"/>
                  <a:gd name="T1" fmla="*/ 0 h 11"/>
                  <a:gd name="T2" fmla="*/ 0 w 33"/>
                  <a:gd name="T3" fmla="*/ 0 h 11"/>
                  <a:gd name="T4" fmla="*/ 2147483647 w 33"/>
                  <a:gd name="T5" fmla="*/ 0 h 11"/>
                  <a:gd name="T6" fmla="*/ 2147483647 w 33"/>
                  <a:gd name="T7" fmla="*/ 0 h 11"/>
                  <a:gd name="T8" fmla="*/ 2147483647 w 33"/>
                  <a:gd name="T9" fmla="*/ 2147483647 h 11"/>
                  <a:gd name="T10" fmla="*/ 2147483647 w 33"/>
                  <a:gd name="T11" fmla="*/ 2147483647 h 11"/>
                  <a:gd name="T12" fmla="*/ 2147483647 w 33"/>
                  <a:gd name="T13" fmla="*/ 2147483647 h 11"/>
                  <a:gd name="T14" fmla="*/ 2147483647 w 33"/>
                  <a:gd name="T15" fmla="*/ 2147483647 h 11"/>
                  <a:gd name="T16" fmla="*/ 2147483647 w 33"/>
                  <a:gd name="T17" fmla="*/ 2147483647 h 11"/>
                  <a:gd name="T18" fmla="*/ 2147483647 w 33"/>
                  <a:gd name="T19" fmla="*/ 2147483647 h 11"/>
                  <a:gd name="T20" fmla="*/ 2147483647 w 33"/>
                  <a:gd name="T21" fmla="*/ 2147483647 h 11"/>
                  <a:gd name="T22" fmla="*/ 0 w 33"/>
                  <a:gd name="T23" fmla="*/ 2147483647 h 11"/>
                  <a:gd name="T24" fmla="*/ 0 w 33"/>
                  <a:gd name="T25" fmla="*/ 0 h 11"/>
                  <a:gd name="T26" fmla="*/ 0 w 33"/>
                  <a:gd name="T27" fmla="*/ 0 h 1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3"/>
                  <a:gd name="T43" fmla="*/ 0 h 11"/>
                  <a:gd name="T44" fmla="*/ 33 w 33"/>
                  <a:gd name="T45" fmla="*/ 11 h 1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3" h="11">
                    <a:moveTo>
                      <a:pt x="0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22" y="0"/>
                    </a:lnTo>
                    <a:lnTo>
                      <a:pt x="33" y="5"/>
                    </a:lnTo>
                    <a:lnTo>
                      <a:pt x="33" y="11"/>
                    </a:lnTo>
                    <a:lnTo>
                      <a:pt x="28" y="5"/>
                    </a:lnTo>
                    <a:lnTo>
                      <a:pt x="17" y="11"/>
                    </a:lnTo>
                    <a:lnTo>
                      <a:pt x="6" y="11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52" name="Freeform 1532"/>
              <p:cNvSpPr>
                <a:spLocks/>
              </p:cNvSpPr>
              <p:nvPr/>
            </p:nvSpPr>
            <p:spPr bwMode="auto">
              <a:xfrm>
                <a:off x="-6250970" y="-5944290"/>
                <a:ext cx="108029" cy="43182"/>
              </a:xfrm>
              <a:custGeom>
                <a:avLst/>
                <a:gdLst>
                  <a:gd name="T0" fmla="*/ 2147483647 w 28"/>
                  <a:gd name="T1" fmla="*/ 0 h 11"/>
                  <a:gd name="T2" fmla="*/ 2147483647 w 28"/>
                  <a:gd name="T3" fmla="*/ 0 h 11"/>
                  <a:gd name="T4" fmla="*/ 2147483647 w 28"/>
                  <a:gd name="T5" fmla="*/ 2147483647 h 11"/>
                  <a:gd name="T6" fmla="*/ 2147483647 w 28"/>
                  <a:gd name="T7" fmla="*/ 2147483647 h 11"/>
                  <a:gd name="T8" fmla="*/ 2147483647 w 28"/>
                  <a:gd name="T9" fmla="*/ 2147483647 h 11"/>
                  <a:gd name="T10" fmla="*/ 0 w 28"/>
                  <a:gd name="T11" fmla="*/ 2147483647 h 11"/>
                  <a:gd name="T12" fmla="*/ 0 w 28"/>
                  <a:gd name="T13" fmla="*/ 2147483647 h 11"/>
                  <a:gd name="T14" fmla="*/ 0 w 28"/>
                  <a:gd name="T15" fmla="*/ 0 h 11"/>
                  <a:gd name="T16" fmla="*/ 2147483647 w 28"/>
                  <a:gd name="T17" fmla="*/ 0 h 11"/>
                  <a:gd name="T18" fmla="*/ 2147483647 w 28"/>
                  <a:gd name="T19" fmla="*/ 0 h 11"/>
                  <a:gd name="T20" fmla="*/ 2147483647 w 28"/>
                  <a:gd name="T21" fmla="*/ 0 h 1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8"/>
                  <a:gd name="T34" fmla="*/ 0 h 11"/>
                  <a:gd name="T35" fmla="*/ 28 w 28"/>
                  <a:gd name="T36" fmla="*/ 11 h 1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8" h="11">
                    <a:moveTo>
                      <a:pt x="28" y="0"/>
                    </a:moveTo>
                    <a:lnTo>
                      <a:pt x="28" y="0"/>
                    </a:lnTo>
                    <a:lnTo>
                      <a:pt x="28" y="11"/>
                    </a:lnTo>
                    <a:lnTo>
                      <a:pt x="11" y="11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11" y="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53" name="Freeform 1533"/>
              <p:cNvSpPr>
                <a:spLocks/>
              </p:cNvSpPr>
              <p:nvPr/>
            </p:nvSpPr>
            <p:spPr bwMode="auto">
              <a:xfrm>
                <a:off x="-6434620" y="-5884914"/>
                <a:ext cx="145841" cy="26987"/>
              </a:xfrm>
              <a:custGeom>
                <a:avLst/>
                <a:gdLst>
                  <a:gd name="T0" fmla="*/ 2147483647 w 39"/>
                  <a:gd name="T1" fmla="*/ 2147483647 h 6"/>
                  <a:gd name="T2" fmla="*/ 2147483647 w 39"/>
                  <a:gd name="T3" fmla="*/ 2147483647 h 6"/>
                  <a:gd name="T4" fmla="*/ 2147483647 w 39"/>
                  <a:gd name="T5" fmla="*/ 2147483647 h 6"/>
                  <a:gd name="T6" fmla="*/ 2147483647 w 39"/>
                  <a:gd name="T7" fmla="*/ 2147483647 h 6"/>
                  <a:gd name="T8" fmla="*/ 2147483647 w 39"/>
                  <a:gd name="T9" fmla="*/ 2147483647 h 6"/>
                  <a:gd name="T10" fmla="*/ 0 w 39"/>
                  <a:gd name="T11" fmla="*/ 0 h 6"/>
                  <a:gd name="T12" fmla="*/ 0 w 39"/>
                  <a:gd name="T13" fmla="*/ 0 h 6"/>
                  <a:gd name="T14" fmla="*/ 2147483647 w 39"/>
                  <a:gd name="T15" fmla="*/ 0 h 6"/>
                  <a:gd name="T16" fmla="*/ 2147483647 w 39"/>
                  <a:gd name="T17" fmla="*/ 0 h 6"/>
                  <a:gd name="T18" fmla="*/ 2147483647 w 39"/>
                  <a:gd name="T19" fmla="*/ 0 h 6"/>
                  <a:gd name="T20" fmla="*/ 2147483647 w 39"/>
                  <a:gd name="T21" fmla="*/ 2147483647 h 6"/>
                  <a:gd name="T22" fmla="*/ 2147483647 w 39"/>
                  <a:gd name="T23" fmla="*/ 2147483647 h 6"/>
                  <a:gd name="T24" fmla="*/ 2147483647 w 39"/>
                  <a:gd name="T25" fmla="*/ 2147483647 h 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9"/>
                  <a:gd name="T40" fmla="*/ 0 h 6"/>
                  <a:gd name="T41" fmla="*/ 39 w 39"/>
                  <a:gd name="T42" fmla="*/ 6 h 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9" h="6">
                    <a:moveTo>
                      <a:pt x="33" y="6"/>
                    </a:moveTo>
                    <a:lnTo>
                      <a:pt x="33" y="6"/>
                    </a:lnTo>
                    <a:lnTo>
                      <a:pt x="28" y="6"/>
                    </a:lnTo>
                    <a:lnTo>
                      <a:pt x="17" y="6"/>
                    </a:lnTo>
                    <a:lnTo>
                      <a:pt x="6" y="6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22" y="0"/>
                    </a:lnTo>
                    <a:lnTo>
                      <a:pt x="33" y="0"/>
                    </a:lnTo>
                    <a:lnTo>
                      <a:pt x="39" y="6"/>
                    </a:lnTo>
                    <a:lnTo>
                      <a:pt x="33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54" name="Freeform 1534"/>
              <p:cNvSpPr>
                <a:spLocks/>
              </p:cNvSpPr>
              <p:nvPr/>
            </p:nvSpPr>
            <p:spPr bwMode="auto">
              <a:xfrm>
                <a:off x="-6229365" y="-5884914"/>
                <a:ext cx="124235" cy="43182"/>
              </a:xfrm>
              <a:custGeom>
                <a:avLst/>
                <a:gdLst>
                  <a:gd name="T0" fmla="*/ 0 w 33"/>
                  <a:gd name="T1" fmla="*/ 2147483647 h 11"/>
                  <a:gd name="T2" fmla="*/ 0 w 33"/>
                  <a:gd name="T3" fmla="*/ 2147483647 h 11"/>
                  <a:gd name="T4" fmla="*/ 0 w 33"/>
                  <a:gd name="T5" fmla="*/ 2147483647 h 11"/>
                  <a:gd name="T6" fmla="*/ 2147483647 w 33"/>
                  <a:gd name="T7" fmla="*/ 0 h 11"/>
                  <a:gd name="T8" fmla="*/ 2147483647 w 33"/>
                  <a:gd name="T9" fmla="*/ 0 h 11"/>
                  <a:gd name="T10" fmla="*/ 2147483647 w 33"/>
                  <a:gd name="T11" fmla="*/ 0 h 11"/>
                  <a:gd name="T12" fmla="*/ 2147483647 w 33"/>
                  <a:gd name="T13" fmla="*/ 2147483647 h 11"/>
                  <a:gd name="T14" fmla="*/ 2147483647 w 33"/>
                  <a:gd name="T15" fmla="*/ 2147483647 h 11"/>
                  <a:gd name="T16" fmla="*/ 2147483647 w 33"/>
                  <a:gd name="T17" fmla="*/ 2147483647 h 11"/>
                  <a:gd name="T18" fmla="*/ 2147483647 w 33"/>
                  <a:gd name="T19" fmla="*/ 2147483647 h 11"/>
                  <a:gd name="T20" fmla="*/ 2147483647 w 33"/>
                  <a:gd name="T21" fmla="*/ 2147483647 h 11"/>
                  <a:gd name="T22" fmla="*/ 2147483647 w 33"/>
                  <a:gd name="T23" fmla="*/ 2147483647 h 11"/>
                  <a:gd name="T24" fmla="*/ 0 w 33"/>
                  <a:gd name="T25" fmla="*/ 2147483647 h 11"/>
                  <a:gd name="T26" fmla="*/ 0 w 33"/>
                  <a:gd name="T27" fmla="*/ 2147483647 h 1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3"/>
                  <a:gd name="T43" fmla="*/ 0 h 11"/>
                  <a:gd name="T44" fmla="*/ 33 w 33"/>
                  <a:gd name="T45" fmla="*/ 11 h 1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3" h="11">
                    <a:moveTo>
                      <a:pt x="0" y="6"/>
                    </a:moveTo>
                    <a:lnTo>
                      <a:pt x="0" y="6"/>
                    </a:lnTo>
                    <a:lnTo>
                      <a:pt x="5" y="0"/>
                    </a:lnTo>
                    <a:lnTo>
                      <a:pt x="16" y="0"/>
                    </a:lnTo>
                    <a:lnTo>
                      <a:pt x="27" y="0"/>
                    </a:lnTo>
                    <a:lnTo>
                      <a:pt x="33" y="6"/>
                    </a:lnTo>
                    <a:lnTo>
                      <a:pt x="27" y="11"/>
                    </a:lnTo>
                    <a:lnTo>
                      <a:pt x="16" y="6"/>
                    </a:lnTo>
                    <a:lnTo>
                      <a:pt x="11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55" name="Freeform 1535"/>
              <p:cNvSpPr>
                <a:spLocks/>
              </p:cNvSpPr>
              <p:nvPr/>
            </p:nvSpPr>
            <p:spPr bwMode="auto">
              <a:xfrm>
                <a:off x="-6250970" y="-5820141"/>
                <a:ext cx="210659" cy="21591"/>
              </a:xfrm>
              <a:custGeom>
                <a:avLst/>
                <a:gdLst>
                  <a:gd name="T0" fmla="*/ 2147483647 w 55"/>
                  <a:gd name="T1" fmla="*/ 2147483647 h 6"/>
                  <a:gd name="T2" fmla="*/ 2147483647 w 55"/>
                  <a:gd name="T3" fmla="*/ 2147483647 h 6"/>
                  <a:gd name="T4" fmla="*/ 2147483647 w 55"/>
                  <a:gd name="T5" fmla="*/ 2147483647 h 6"/>
                  <a:gd name="T6" fmla="*/ 2147483647 w 55"/>
                  <a:gd name="T7" fmla="*/ 2147483647 h 6"/>
                  <a:gd name="T8" fmla="*/ 0 w 55"/>
                  <a:gd name="T9" fmla="*/ 0 h 6"/>
                  <a:gd name="T10" fmla="*/ 0 w 55"/>
                  <a:gd name="T11" fmla="*/ 0 h 6"/>
                  <a:gd name="T12" fmla="*/ 2147483647 w 55"/>
                  <a:gd name="T13" fmla="*/ 0 h 6"/>
                  <a:gd name="T14" fmla="*/ 2147483647 w 55"/>
                  <a:gd name="T15" fmla="*/ 0 h 6"/>
                  <a:gd name="T16" fmla="*/ 2147483647 w 55"/>
                  <a:gd name="T17" fmla="*/ 0 h 6"/>
                  <a:gd name="T18" fmla="*/ 2147483647 w 55"/>
                  <a:gd name="T19" fmla="*/ 2147483647 h 6"/>
                  <a:gd name="T20" fmla="*/ 2147483647 w 55"/>
                  <a:gd name="T21" fmla="*/ 2147483647 h 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5"/>
                  <a:gd name="T34" fmla="*/ 0 h 6"/>
                  <a:gd name="T35" fmla="*/ 55 w 55"/>
                  <a:gd name="T36" fmla="*/ 6 h 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5" h="6">
                    <a:moveTo>
                      <a:pt x="55" y="6"/>
                    </a:moveTo>
                    <a:lnTo>
                      <a:pt x="55" y="6"/>
                    </a:lnTo>
                    <a:lnTo>
                      <a:pt x="28" y="6"/>
                    </a:lnTo>
                    <a:lnTo>
                      <a:pt x="11" y="6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44" y="0"/>
                    </a:lnTo>
                    <a:lnTo>
                      <a:pt x="50" y="0"/>
                    </a:lnTo>
                    <a:lnTo>
                      <a:pt x="5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56" name="Freeform 1536"/>
              <p:cNvSpPr>
                <a:spLocks/>
              </p:cNvSpPr>
              <p:nvPr/>
            </p:nvSpPr>
            <p:spPr bwMode="auto">
              <a:xfrm>
                <a:off x="-6391408" y="-5841732"/>
                <a:ext cx="124235" cy="43182"/>
              </a:xfrm>
              <a:custGeom>
                <a:avLst/>
                <a:gdLst>
                  <a:gd name="T0" fmla="*/ 0 w 33"/>
                  <a:gd name="T1" fmla="*/ 2147483647 h 11"/>
                  <a:gd name="T2" fmla="*/ 0 w 33"/>
                  <a:gd name="T3" fmla="*/ 2147483647 h 11"/>
                  <a:gd name="T4" fmla="*/ 2147483647 w 33"/>
                  <a:gd name="T5" fmla="*/ 0 h 11"/>
                  <a:gd name="T6" fmla="*/ 2147483647 w 33"/>
                  <a:gd name="T7" fmla="*/ 0 h 11"/>
                  <a:gd name="T8" fmla="*/ 2147483647 w 33"/>
                  <a:gd name="T9" fmla="*/ 2147483647 h 11"/>
                  <a:gd name="T10" fmla="*/ 2147483647 w 33"/>
                  <a:gd name="T11" fmla="*/ 0 h 11"/>
                  <a:gd name="T12" fmla="*/ 2147483647 w 33"/>
                  <a:gd name="T13" fmla="*/ 0 h 11"/>
                  <a:gd name="T14" fmla="*/ 2147483647 w 33"/>
                  <a:gd name="T15" fmla="*/ 2147483647 h 11"/>
                  <a:gd name="T16" fmla="*/ 2147483647 w 33"/>
                  <a:gd name="T17" fmla="*/ 2147483647 h 11"/>
                  <a:gd name="T18" fmla="*/ 2147483647 w 33"/>
                  <a:gd name="T19" fmla="*/ 2147483647 h 11"/>
                  <a:gd name="T20" fmla="*/ 2147483647 w 33"/>
                  <a:gd name="T21" fmla="*/ 2147483647 h 11"/>
                  <a:gd name="T22" fmla="*/ 0 w 33"/>
                  <a:gd name="T23" fmla="*/ 2147483647 h 11"/>
                  <a:gd name="T24" fmla="*/ 0 w 33"/>
                  <a:gd name="T25" fmla="*/ 2147483647 h 1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3"/>
                  <a:gd name="T40" fmla="*/ 0 h 11"/>
                  <a:gd name="T41" fmla="*/ 33 w 33"/>
                  <a:gd name="T42" fmla="*/ 11 h 1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3" h="11">
                    <a:moveTo>
                      <a:pt x="0" y="5"/>
                    </a:moveTo>
                    <a:lnTo>
                      <a:pt x="0" y="5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8" y="5"/>
                    </a:lnTo>
                    <a:lnTo>
                      <a:pt x="33" y="0"/>
                    </a:lnTo>
                    <a:lnTo>
                      <a:pt x="33" y="5"/>
                    </a:lnTo>
                    <a:lnTo>
                      <a:pt x="33" y="11"/>
                    </a:lnTo>
                    <a:lnTo>
                      <a:pt x="17" y="11"/>
                    </a:lnTo>
                    <a:lnTo>
                      <a:pt x="6" y="11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57" name="Freeform 1537"/>
              <p:cNvSpPr>
                <a:spLocks/>
              </p:cNvSpPr>
              <p:nvPr/>
            </p:nvSpPr>
            <p:spPr bwMode="auto">
              <a:xfrm>
                <a:off x="-6250970" y="-5782359"/>
                <a:ext cx="210659" cy="43182"/>
              </a:xfrm>
              <a:custGeom>
                <a:avLst/>
                <a:gdLst>
                  <a:gd name="T0" fmla="*/ 2147483647 w 55"/>
                  <a:gd name="T1" fmla="*/ 2147483647 h 11"/>
                  <a:gd name="T2" fmla="*/ 2147483647 w 55"/>
                  <a:gd name="T3" fmla="*/ 2147483647 h 11"/>
                  <a:gd name="T4" fmla="*/ 2147483647 w 55"/>
                  <a:gd name="T5" fmla="*/ 2147483647 h 11"/>
                  <a:gd name="T6" fmla="*/ 2147483647 w 55"/>
                  <a:gd name="T7" fmla="*/ 2147483647 h 11"/>
                  <a:gd name="T8" fmla="*/ 2147483647 w 55"/>
                  <a:gd name="T9" fmla="*/ 2147483647 h 11"/>
                  <a:gd name="T10" fmla="*/ 0 w 55"/>
                  <a:gd name="T11" fmla="*/ 2147483647 h 11"/>
                  <a:gd name="T12" fmla="*/ 0 w 55"/>
                  <a:gd name="T13" fmla="*/ 2147483647 h 11"/>
                  <a:gd name="T14" fmla="*/ 2147483647 w 55"/>
                  <a:gd name="T15" fmla="*/ 0 h 11"/>
                  <a:gd name="T16" fmla="*/ 2147483647 w 55"/>
                  <a:gd name="T17" fmla="*/ 2147483647 h 11"/>
                  <a:gd name="T18" fmla="*/ 2147483647 w 55"/>
                  <a:gd name="T19" fmla="*/ 2147483647 h 11"/>
                  <a:gd name="T20" fmla="*/ 2147483647 w 55"/>
                  <a:gd name="T21" fmla="*/ 2147483647 h 1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5"/>
                  <a:gd name="T34" fmla="*/ 0 h 11"/>
                  <a:gd name="T35" fmla="*/ 55 w 55"/>
                  <a:gd name="T36" fmla="*/ 11 h 1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5" h="11">
                    <a:moveTo>
                      <a:pt x="55" y="11"/>
                    </a:moveTo>
                    <a:lnTo>
                      <a:pt x="55" y="11"/>
                    </a:lnTo>
                    <a:lnTo>
                      <a:pt x="39" y="11"/>
                    </a:lnTo>
                    <a:lnTo>
                      <a:pt x="22" y="11"/>
                    </a:lnTo>
                    <a:lnTo>
                      <a:pt x="6" y="11"/>
                    </a:lnTo>
                    <a:lnTo>
                      <a:pt x="0" y="6"/>
                    </a:lnTo>
                    <a:lnTo>
                      <a:pt x="22" y="0"/>
                    </a:lnTo>
                    <a:lnTo>
                      <a:pt x="44" y="6"/>
                    </a:lnTo>
                    <a:lnTo>
                      <a:pt x="55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58" name="Freeform 1538"/>
              <p:cNvSpPr>
                <a:spLocks/>
              </p:cNvSpPr>
              <p:nvPr/>
            </p:nvSpPr>
            <p:spPr bwMode="auto">
              <a:xfrm>
                <a:off x="-6391408" y="-5782359"/>
                <a:ext cx="102629" cy="43182"/>
              </a:xfrm>
              <a:custGeom>
                <a:avLst/>
                <a:gdLst>
                  <a:gd name="T0" fmla="*/ 2147483647 w 28"/>
                  <a:gd name="T1" fmla="*/ 0 h 11"/>
                  <a:gd name="T2" fmla="*/ 2147483647 w 28"/>
                  <a:gd name="T3" fmla="*/ 0 h 11"/>
                  <a:gd name="T4" fmla="*/ 2147483647 w 28"/>
                  <a:gd name="T5" fmla="*/ 2147483647 h 11"/>
                  <a:gd name="T6" fmla="*/ 2147483647 w 28"/>
                  <a:gd name="T7" fmla="*/ 2147483647 h 11"/>
                  <a:gd name="T8" fmla="*/ 2147483647 w 28"/>
                  <a:gd name="T9" fmla="*/ 2147483647 h 11"/>
                  <a:gd name="T10" fmla="*/ 2147483647 w 28"/>
                  <a:gd name="T11" fmla="*/ 2147483647 h 11"/>
                  <a:gd name="T12" fmla="*/ 2147483647 w 28"/>
                  <a:gd name="T13" fmla="*/ 2147483647 h 11"/>
                  <a:gd name="T14" fmla="*/ 2147483647 w 28"/>
                  <a:gd name="T15" fmla="*/ 2147483647 h 11"/>
                  <a:gd name="T16" fmla="*/ 2147483647 w 28"/>
                  <a:gd name="T17" fmla="*/ 2147483647 h 11"/>
                  <a:gd name="T18" fmla="*/ 2147483647 w 28"/>
                  <a:gd name="T19" fmla="*/ 2147483647 h 11"/>
                  <a:gd name="T20" fmla="*/ 0 w 28"/>
                  <a:gd name="T21" fmla="*/ 2147483647 h 11"/>
                  <a:gd name="T22" fmla="*/ 0 w 28"/>
                  <a:gd name="T23" fmla="*/ 2147483647 h 11"/>
                  <a:gd name="T24" fmla="*/ 0 w 28"/>
                  <a:gd name="T25" fmla="*/ 2147483647 h 11"/>
                  <a:gd name="T26" fmla="*/ 0 w 28"/>
                  <a:gd name="T27" fmla="*/ 2147483647 h 11"/>
                  <a:gd name="T28" fmla="*/ 0 w 28"/>
                  <a:gd name="T29" fmla="*/ 2147483647 h 11"/>
                  <a:gd name="T30" fmla="*/ 0 w 28"/>
                  <a:gd name="T31" fmla="*/ 0 h 11"/>
                  <a:gd name="T32" fmla="*/ 0 w 28"/>
                  <a:gd name="T33" fmla="*/ 0 h 11"/>
                  <a:gd name="T34" fmla="*/ 2147483647 w 28"/>
                  <a:gd name="T35" fmla="*/ 0 h 11"/>
                  <a:gd name="T36" fmla="*/ 2147483647 w 28"/>
                  <a:gd name="T37" fmla="*/ 0 h 11"/>
                  <a:gd name="T38" fmla="*/ 2147483647 w 28"/>
                  <a:gd name="T39" fmla="*/ 0 h 11"/>
                  <a:gd name="T40" fmla="*/ 2147483647 w 28"/>
                  <a:gd name="T41" fmla="*/ 0 h 1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8"/>
                  <a:gd name="T64" fmla="*/ 0 h 11"/>
                  <a:gd name="T65" fmla="*/ 28 w 28"/>
                  <a:gd name="T66" fmla="*/ 11 h 1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8" h="11">
                    <a:moveTo>
                      <a:pt x="28" y="0"/>
                    </a:moveTo>
                    <a:lnTo>
                      <a:pt x="28" y="0"/>
                    </a:lnTo>
                    <a:lnTo>
                      <a:pt x="28" y="6"/>
                    </a:lnTo>
                    <a:lnTo>
                      <a:pt x="28" y="11"/>
                    </a:lnTo>
                    <a:lnTo>
                      <a:pt x="22" y="11"/>
                    </a:lnTo>
                    <a:lnTo>
                      <a:pt x="22" y="6"/>
                    </a:lnTo>
                    <a:lnTo>
                      <a:pt x="11" y="11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17" y="0"/>
                    </a:lnTo>
                    <a:lnTo>
                      <a:pt x="22" y="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59" name="Freeform 1539"/>
              <p:cNvSpPr>
                <a:spLocks/>
              </p:cNvSpPr>
              <p:nvPr/>
            </p:nvSpPr>
            <p:spPr bwMode="auto">
              <a:xfrm>
                <a:off x="-6229365" y="-6208776"/>
                <a:ext cx="124235" cy="37782"/>
              </a:xfrm>
              <a:custGeom>
                <a:avLst/>
                <a:gdLst>
                  <a:gd name="T0" fmla="*/ 2147483647 w 33"/>
                  <a:gd name="T1" fmla="*/ 0 h 10"/>
                  <a:gd name="T2" fmla="*/ 2147483647 w 33"/>
                  <a:gd name="T3" fmla="*/ 0 h 10"/>
                  <a:gd name="T4" fmla="*/ 2147483647 w 33"/>
                  <a:gd name="T5" fmla="*/ 0 h 10"/>
                  <a:gd name="T6" fmla="*/ 2147483647 w 33"/>
                  <a:gd name="T7" fmla="*/ 2147483647 h 10"/>
                  <a:gd name="T8" fmla="*/ 2147483647 w 33"/>
                  <a:gd name="T9" fmla="*/ 0 h 10"/>
                  <a:gd name="T10" fmla="*/ 2147483647 w 33"/>
                  <a:gd name="T11" fmla="*/ 0 h 10"/>
                  <a:gd name="T12" fmla="*/ 2147483647 w 33"/>
                  <a:gd name="T13" fmla="*/ 2147483647 h 10"/>
                  <a:gd name="T14" fmla="*/ 2147483647 w 33"/>
                  <a:gd name="T15" fmla="*/ 2147483647 h 10"/>
                  <a:gd name="T16" fmla="*/ 2147483647 w 33"/>
                  <a:gd name="T17" fmla="*/ 2147483647 h 10"/>
                  <a:gd name="T18" fmla="*/ 2147483647 w 33"/>
                  <a:gd name="T19" fmla="*/ 2147483647 h 10"/>
                  <a:gd name="T20" fmla="*/ 0 w 33"/>
                  <a:gd name="T21" fmla="*/ 2147483647 h 10"/>
                  <a:gd name="T22" fmla="*/ 2147483647 w 33"/>
                  <a:gd name="T23" fmla="*/ 0 h 10"/>
                  <a:gd name="T24" fmla="*/ 2147483647 w 33"/>
                  <a:gd name="T25" fmla="*/ 0 h 1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3"/>
                  <a:gd name="T40" fmla="*/ 0 h 10"/>
                  <a:gd name="T41" fmla="*/ 33 w 33"/>
                  <a:gd name="T42" fmla="*/ 10 h 1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3" h="10">
                    <a:moveTo>
                      <a:pt x="5" y="0"/>
                    </a:moveTo>
                    <a:lnTo>
                      <a:pt x="5" y="0"/>
                    </a:lnTo>
                    <a:lnTo>
                      <a:pt x="11" y="5"/>
                    </a:lnTo>
                    <a:lnTo>
                      <a:pt x="16" y="0"/>
                    </a:lnTo>
                    <a:lnTo>
                      <a:pt x="27" y="0"/>
                    </a:lnTo>
                    <a:lnTo>
                      <a:pt x="33" y="5"/>
                    </a:lnTo>
                    <a:lnTo>
                      <a:pt x="33" y="10"/>
                    </a:lnTo>
                    <a:lnTo>
                      <a:pt x="11" y="10"/>
                    </a:lnTo>
                    <a:lnTo>
                      <a:pt x="0" y="5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60" name="Freeform 1540"/>
              <p:cNvSpPr>
                <a:spLocks/>
              </p:cNvSpPr>
              <p:nvPr/>
            </p:nvSpPr>
            <p:spPr bwMode="auto">
              <a:xfrm>
                <a:off x="-6229365" y="-5658210"/>
                <a:ext cx="102629" cy="64773"/>
              </a:xfrm>
              <a:custGeom>
                <a:avLst/>
                <a:gdLst>
                  <a:gd name="T0" fmla="*/ 0 w 27"/>
                  <a:gd name="T1" fmla="*/ 2147483647 h 17"/>
                  <a:gd name="T2" fmla="*/ 0 w 27"/>
                  <a:gd name="T3" fmla="*/ 2147483647 h 17"/>
                  <a:gd name="T4" fmla="*/ 2147483647 w 27"/>
                  <a:gd name="T5" fmla="*/ 2147483647 h 17"/>
                  <a:gd name="T6" fmla="*/ 2147483647 w 27"/>
                  <a:gd name="T7" fmla="*/ 0 h 17"/>
                  <a:gd name="T8" fmla="*/ 2147483647 w 27"/>
                  <a:gd name="T9" fmla="*/ 0 h 17"/>
                  <a:gd name="T10" fmla="*/ 2147483647 w 27"/>
                  <a:gd name="T11" fmla="*/ 2147483647 h 17"/>
                  <a:gd name="T12" fmla="*/ 2147483647 w 27"/>
                  <a:gd name="T13" fmla="*/ 2147483647 h 17"/>
                  <a:gd name="T14" fmla="*/ 2147483647 w 27"/>
                  <a:gd name="T15" fmla="*/ 2147483647 h 17"/>
                  <a:gd name="T16" fmla="*/ 2147483647 w 27"/>
                  <a:gd name="T17" fmla="*/ 2147483647 h 17"/>
                  <a:gd name="T18" fmla="*/ 2147483647 w 27"/>
                  <a:gd name="T19" fmla="*/ 2147483647 h 17"/>
                  <a:gd name="T20" fmla="*/ 2147483647 w 27"/>
                  <a:gd name="T21" fmla="*/ 2147483647 h 17"/>
                  <a:gd name="T22" fmla="*/ 2147483647 w 27"/>
                  <a:gd name="T23" fmla="*/ 2147483647 h 17"/>
                  <a:gd name="T24" fmla="*/ 0 w 27"/>
                  <a:gd name="T25" fmla="*/ 2147483647 h 17"/>
                  <a:gd name="T26" fmla="*/ 0 w 27"/>
                  <a:gd name="T27" fmla="*/ 2147483647 h 1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7"/>
                  <a:gd name="T43" fmla="*/ 0 h 17"/>
                  <a:gd name="T44" fmla="*/ 27 w 27"/>
                  <a:gd name="T45" fmla="*/ 17 h 1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7" h="17">
                    <a:moveTo>
                      <a:pt x="0" y="11"/>
                    </a:moveTo>
                    <a:lnTo>
                      <a:pt x="0" y="11"/>
                    </a:lnTo>
                    <a:lnTo>
                      <a:pt x="5" y="6"/>
                    </a:lnTo>
                    <a:lnTo>
                      <a:pt x="5" y="0"/>
                    </a:lnTo>
                    <a:lnTo>
                      <a:pt x="11" y="6"/>
                    </a:lnTo>
                    <a:lnTo>
                      <a:pt x="22" y="6"/>
                    </a:lnTo>
                    <a:lnTo>
                      <a:pt x="27" y="6"/>
                    </a:lnTo>
                    <a:lnTo>
                      <a:pt x="22" y="17"/>
                    </a:lnTo>
                    <a:lnTo>
                      <a:pt x="22" y="11"/>
                    </a:lnTo>
                    <a:lnTo>
                      <a:pt x="16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61" name="Freeform 1541"/>
              <p:cNvSpPr>
                <a:spLocks/>
              </p:cNvSpPr>
              <p:nvPr/>
            </p:nvSpPr>
            <p:spPr bwMode="auto">
              <a:xfrm>
                <a:off x="-6369802" y="-5658210"/>
                <a:ext cx="59418" cy="43182"/>
              </a:xfrm>
              <a:custGeom>
                <a:avLst/>
                <a:gdLst>
                  <a:gd name="T0" fmla="*/ 2147483647 w 16"/>
                  <a:gd name="T1" fmla="*/ 0 h 11"/>
                  <a:gd name="T2" fmla="*/ 2147483647 w 16"/>
                  <a:gd name="T3" fmla="*/ 0 h 11"/>
                  <a:gd name="T4" fmla="*/ 2147483647 w 16"/>
                  <a:gd name="T5" fmla="*/ 0 h 11"/>
                  <a:gd name="T6" fmla="*/ 2147483647 w 16"/>
                  <a:gd name="T7" fmla="*/ 0 h 11"/>
                  <a:gd name="T8" fmla="*/ 2147483647 w 16"/>
                  <a:gd name="T9" fmla="*/ 0 h 11"/>
                  <a:gd name="T10" fmla="*/ 2147483647 w 16"/>
                  <a:gd name="T11" fmla="*/ 0 h 11"/>
                  <a:gd name="T12" fmla="*/ 2147483647 w 16"/>
                  <a:gd name="T13" fmla="*/ 2147483647 h 11"/>
                  <a:gd name="T14" fmla="*/ 2147483647 w 16"/>
                  <a:gd name="T15" fmla="*/ 2147483647 h 11"/>
                  <a:gd name="T16" fmla="*/ 2147483647 w 16"/>
                  <a:gd name="T17" fmla="*/ 2147483647 h 11"/>
                  <a:gd name="T18" fmla="*/ 0 w 16"/>
                  <a:gd name="T19" fmla="*/ 2147483647 h 11"/>
                  <a:gd name="T20" fmla="*/ 0 w 16"/>
                  <a:gd name="T21" fmla="*/ 2147483647 h 11"/>
                  <a:gd name="T22" fmla="*/ 2147483647 w 16"/>
                  <a:gd name="T23" fmla="*/ 0 h 11"/>
                  <a:gd name="T24" fmla="*/ 2147483647 w 16"/>
                  <a:gd name="T25" fmla="*/ 0 h 1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6"/>
                  <a:gd name="T40" fmla="*/ 0 h 11"/>
                  <a:gd name="T41" fmla="*/ 16 w 16"/>
                  <a:gd name="T42" fmla="*/ 11 h 1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6" h="11">
                    <a:moveTo>
                      <a:pt x="5" y="0"/>
                    </a:moveTo>
                    <a:lnTo>
                      <a:pt x="5" y="0"/>
                    </a:lnTo>
                    <a:lnTo>
                      <a:pt x="16" y="0"/>
                    </a:lnTo>
                    <a:lnTo>
                      <a:pt x="16" y="11"/>
                    </a:lnTo>
                    <a:lnTo>
                      <a:pt x="5" y="11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62" name="Freeform 1542"/>
              <p:cNvSpPr>
                <a:spLocks/>
              </p:cNvSpPr>
              <p:nvPr/>
            </p:nvSpPr>
            <p:spPr bwMode="auto">
              <a:xfrm>
                <a:off x="-6391408" y="-5593437"/>
                <a:ext cx="102629" cy="43182"/>
              </a:xfrm>
              <a:custGeom>
                <a:avLst/>
                <a:gdLst>
                  <a:gd name="T0" fmla="*/ 2147483647 w 28"/>
                  <a:gd name="T1" fmla="*/ 2147483647 h 11"/>
                  <a:gd name="T2" fmla="*/ 2147483647 w 28"/>
                  <a:gd name="T3" fmla="*/ 2147483647 h 11"/>
                  <a:gd name="T4" fmla="*/ 2147483647 w 28"/>
                  <a:gd name="T5" fmla="*/ 2147483647 h 11"/>
                  <a:gd name="T6" fmla="*/ 0 w 28"/>
                  <a:gd name="T7" fmla="*/ 2147483647 h 11"/>
                  <a:gd name="T8" fmla="*/ 0 w 28"/>
                  <a:gd name="T9" fmla="*/ 2147483647 h 11"/>
                  <a:gd name="T10" fmla="*/ 0 w 28"/>
                  <a:gd name="T11" fmla="*/ 0 h 11"/>
                  <a:gd name="T12" fmla="*/ 0 w 28"/>
                  <a:gd name="T13" fmla="*/ 0 h 11"/>
                  <a:gd name="T14" fmla="*/ 0 w 28"/>
                  <a:gd name="T15" fmla="*/ 0 h 11"/>
                  <a:gd name="T16" fmla="*/ 0 w 28"/>
                  <a:gd name="T17" fmla="*/ 2147483647 h 11"/>
                  <a:gd name="T18" fmla="*/ 0 w 28"/>
                  <a:gd name="T19" fmla="*/ 2147483647 h 11"/>
                  <a:gd name="T20" fmla="*/ 2147483647 w 28"/>
                  <a:gd name="T21" fmla="*/ 2147483647 h 11"/>
                  <a:gd name="T22" fmla="*/ 2147483647 w 28"/>
                  <a:gd name="T23" fmla="*/ 2147483647 h 11"/>
                  <a:gd name="T24" fmla="*/ 2147483647 w 28"/>
                  <a:gd name="T25" fmla="*/ 0 h 11"/>
                  <a:gd name="T26" fmla="*/ 2147483647 w 28"/>
                  <a:gd name="T27" fmla="*/ 0 h 11"/>
                  <a:gd name="T28" fmla="*/ 2147483647 w 28"/>
                  <a:gd name="T29" fmla="*/ 2147483647 h 11"/>
                  <a:gd name="T30" fmla="*/ 2147483647 w 28"/>
                  <a:gd name="T31" fmla="*/ 2147483647 h 11"/>
                  <a:gd name="T32" fmla="*/ 2147483647 w 28"/>
                  <a:gd name="T33" fmla="*/ 2147483647 h 11"/>
                  <a:gd name="T34" fmla="*/ 2147483647 w 28"/>
                  <a:gd name="T35" fmla="*/ 2147483647 h 11"/>
                  <a:gd name="T36" fmla="*/ 2147483647 w 28"/>
                  <a:gd name="T37" fmla="*/ 2147483647 h 1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8"/>
                  <a:gd name="T58" fmla="*/ 0 h 11"/>
                  <a:gd name="T59" fmla="*/ 28 w 28"/>
                  <a:gd name="T60" fmla="*/ 11 h 11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8" h="11">
                    <a:moveTo>
                      <a:pt x="22" y="11"/>
                    </a:moveTo>
                    <a:lnTo>
                      <a:pt x="22" y="11"/>
                    </a:lnTo>
                    <a:lnTo>
                      <a:pt x="17" y="11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6" y="5"/>
                    </a:lnTo>
                    <a:lnTo>
                      <a:pt x="17" y="5"/>
                    </a:lnTo>
                    <a:lnTo>
                      <a:pt x="28" y="0"/>
                    </a:lnTo>
                    <a:lnTo>
                      <a:pt x="28" y="11"/>
                    </a:lnTo>
                    <a:lnTo>
                      <a:pt x="22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63" name="Freeform 1543"/>
              <p:cNvSpPr>
                <a:spLocks/>
              </p:cNvSpPr>
              <p:nvPr/>
            </p:nvSpPr>
            <p:spPr bwMode="auto">
              <a:xfrm>
                <a:off x="-6250970" y="-5534064"/>
                <a:ext cx="145841" cy="43182"/>
              </a:xfrm>
              <a:custGeom>
                <a:avLst/>
                <a:gdLst>
                  <a:gd name="T0" fmla="*/ 0 w 39"/>
                  <a:gd name="T1" fmla="*/ 2147483647 h 11"/>
                  <a:gd name="T2" fmla="*/ 0 w 39"/>
                  <a:gd name="T3" fmla="*/ 2147483647 h 11"/>
                  <a:gd name="T4" fmla="*/ 2147483647 w 39"/>
                  <a:gd name="T5" fmla="*/ 0 h 11"/>
                  <a:gd name="T6" fmla="*/ 2147483647 w 39"/>
                  <a:gd name="T7" fmla="*/ 2147483647 h 11"/>
                  <a:gd name="T8" fmla="*/ 2147483647 w 39"/>
                  <a:gd name="T9" fmla="*/ 2147483647 h 11"/>
                  <a:gd name="T10" fmla="*/ 2147483647 w 39"/>
                  <a:gd name="T11" fmla="*/ 2147483647 h 11"/>
                  <a:gd name="T12" fmla="*/ 2147483647 w 39"/>
                  <a:gd name="T13" fmla="*/ 2147483647 h 11"/>
                  <a:gd name="T14" fmla="*/ 2147483647 w 39"/>
                  <a:gd name="T15" fmla="*/ 2147483647 h 11"/>
                  <a:gd name="T16" fmla="*/ 0 w 39"/>
                  <a:gd name="T17" fmla="*/ 2147483647 h 11"/>
                  <a:gd name="T18" fmla="*/ 0 w 39"/>
                  <a:gd name="T19" fmla="*/ 2147483647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9"/>
                  <a:gd name="T31" fmla="*/ 0 h 11"/>
                  <a:gd name="T32" fmla="*/ 39 w 39"/>
                  <a:gd name="T33" fmla="*/ 11 h 1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9" h="11">
                    <a:moveTo>
                      <a:pt x="0" y="6"/>
                    </a:moveTo>
                    <a:lnTo>
                      <a:pt x="0" y="6"/>
                    </a:lnTo>
                    <a:lnTo>
                      <a:pt x="17" y="0"/>
                    </a:lnTo>
                    <a:lnTo>
                      <a:pt x="28" y="6"/>
                    </a:lnTo>
                    <a:lnTo>
                      <a:pt x="39" y="11"/>
                    </a:lnTo>
                    <a:lnTo>
                      <a:pt x="11" y="11"/>
                    </a:lnTo>
                    <a:lnTo>
                      <a:pt x="6" y="11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64" name="Freeform 1544"/>
              <p:cNvSpPr>
                <a:spLocks/>
              </p:cNvSpPr>
              <p:nvPr/>
            </p:nvSpPr>
            <p:spPr bwMode="auto">
              <a:xfrm>
                <a:off x="-6391408" y="-5534064"/>
                <a:ext cx="102629" cy="43182"/>
              </a:xfrm>
              <a:custGeom>
                <a:avLst/>
                <a:gdLst>
                  <a:gd name="T0" fmla="*/ 2147483647 w 28"/>
                  <a:gd name="T1" fmla="*/ 2147483647 h 11"/>
                  <a:gd name="T2" fmla="*/ 2147483647 w 28"/>
                  <a:gd name="T3" fmla="*/ 2147483647 h 11"/>
                  <a:gd name="T4" fmla="*/ 2147483647 w 28"/>
                  <a:gd name="T5" fmla="*/ 2147483647 h 11"/>
                  <a:gd name="T6" fmla="*/ 2147483647 w 28"/>
                  <a:gd name="T7" fmla="*/ 2147483647 h 11"/>
                  <a:gd name="T8" fmla="*/ 0 w 28"/>
                  <a:gd name="T9" fmla="*/ 2147483647 h 11"/>
                  <a:gd name="T10" fmla="*/ 0 w 28"/>
                  <a:gd name="T11" fmla="*/ 2147483647 h 11"/>
                  <a:gd name="T12" fmla="*/ 0 w 28"/>
                  <a:gd name="T13" fmla="*/ 0 h 11"/>
                  <a:gd name="T14" fmla="*/ 2147483647 w 28"/>
                  <a:gd name="T15" fmla="*/ 0 h 11"/>
                  <a:gd name="T16" fmla="*/ 2147483647 w 28"/>
                  <a:gd name="T17" fmla="*/ 0 h 11"/>
                  <a:gd name="T18" fmla="*/ 2147483647 w 28"/>
                  <a:gd name="T19" fmla="*/ 0 h 11"/>
                  <a:gd name="T20" fmla="*/ 2147483647 w 28"/>
                  <a:gd name="T21" fmla="*/ 2147483647 h 11"/>
                  <a:gd name="T22" fmla="*/ 2147483647 w 28"/>
                  <a:gd name="T23" fmla="*/ 2147483647 h 11"/>
                  <a:gd name="T24" fmla="*/ 2147483647 w 28"/>
                  <a:gd name="T25" fmla="*/ 2147483647 h 11"/>
                  <a:gd name="T26" fmla="*/ 2147483647 w 28"/>
                  <a:gd name="T27" fmla="*/ 2147483647 h 11"/>
                  <a:gd name="T28" fmla="*/ 2147483647 w 28"/>
                  <a:gd name="T29" fmla="*/ 2147483647 h 1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8"/>
                  <a:gd name="T46" fmla="*/ 0 h 11"/>
                  <a:gd name="T47" fmla="*/ 28 w 28"/>
                  <a:gd name="T48" fmla="*/ 11 h 1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8" h="11">
                    <a:moveTo>
                      <a:pt x="22" y="11"/>
                    </a:moveTo>
                    <a:lnTo>
                      <a:pt x="22" y="11"/>
                    </a:lnTo>
                    <a:lnTo>
                      <a:pt x="22" y="6"/>
                    </a:lnTo>
                    <a:lnTo>
                      <a:pt x="11" y="6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11" y="0"/>
                    </a:lnTo>
                    <a:lnTo>
                      <a:pt x="28" y="0"/>
                    </a:lnTo>
                    <a:lnTo>
                      <a:pt x="28" y="6"/>
                    </a:lnTo>
                    <a:lnTo>
                      <a:pt x="28" y="11"/>
                    </a:lnTo>
                    <a:lnTo>
                      <a:pt x="22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65" name="Freeform 1545"/>
              <p:cNvSpPr>
                <a:spLocks/>
              </p:cNvSpPr>
              <p:nvPr/>
            </p:nvSpPr>
            <p:spPr bwMode="auto">
              <a:xfrm>
                <a:off x="-6229365" y="-5469292"/>
                <a:ext cx="124235" cy="37786"/>
              </a:xfrm>
              <a:custGeom>
                <a:avLst/>
                <a:gdLst>
                  <a:gd name="T0" fmla="*/ 2147483647 w 33"/>
                  <a:gd name="T1" fmla="*/ 2147483647 h 10"/>
                  <a:gd name="T2" fmla="*/ 2147483647 w 33"/>
                  <a:gd name="T3" fmla="*/ 2147483647 h 10"/>
                  <a:gd name="T4" fmla="*/ 2147483647 w 33"/>
                  <a:gd name="T5" fmla="*/ 2147483647 h 10"/>
                  <a:gd name="T6" fmla="*/ 0 w 33"/>
                  <a:gd name="T7" fmla="*/ 2147483647 h 10"/>
                  <a:gd name="T8" fmla="*/ 0 w 33"/>
                  <a:gd name="T9" fmla="*/ 2147483647 h 10"/>
                  <a:gd name="T10" fmla="*/ 0 w 33"/>
                  <a:gd name="T11" fmla="*/ 0 h 10"/>
                  <a:gd name="T12" fmla="*/ 0 w 33"/>
                  <a:gd name="T13" fmla="*/ 0 h 10"/>
                  <a:gd name="T14" fmla="*/ 2147483647 w 33"/>
                  <a:gd name="T15" fmla="*/ 0 h 10"/>
                  <a:gd name="T16" fmla="*/ 2147483647 w 33"/>
                  <a:gd name="T17" fmla="*/ 0 h 10"/>
                  <a:gd name="T18" fmla="*/ 2147483647 w 33"/>
                  <a:gd name="T19" fmla="*/ 0 h 10"/>
                  <a:gd name="T20" fmla="*/ 2147483647 w 33"/>
                  <a:gd name="T21" fmla="*/ 0 h 10"/>
                  <a:gd name="T22" fmla="*/ 2147483647 w 33"/>
                  <a:gd name="T23" fmla="*/ 2147483647 h 10"/>
                  <a:gd name="T24" fmla="*/ 2147483647 w 33"/>
                  <a:gd name="T25" fmla="*/ 2147483647 h 10"/>
                  <a:gd name="T26" fmla="*/ 2147483647 w 33"/>
                  <a:gd name="T27" fmla="*/ 2147483647 h 10"/>
                  <a:gd name="T28" fmla="*/ 2147483647 w 33"/>
                  <a:gd name="T29" fmla="*/ 2147483647 h 1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3"/>
                  <a:gd name="T46" fmla="*/ 0 h 10"/>
                  <a:gd name="T47" fmla="*/ 33 w 33"/>
                  <a:gd name="T48" fmla="*/ 10 h 1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3" h="10">
                    <a:moveTo>
                      <a:pt x="27" y="10"/>
                    </a:moveTo>
                    <a:lnTo>
                      <a:pt x="27" y="10"/>
                    </a:lnTo>
                    <a:lnTo>
                      <a:pt x="16" y="5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11" y="0"/>
                    </a:lnTo>
                    <a:lnTo>
                      <a:pt x="22" y="5"/>
                    </a:lnTo>
                    <a:lnTo>
                      <a:pt x="33" y="5"/>
                    </a:lnTo>
                    <a:lnTo>
                      <a:pt x="27" y="1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66" name="Freeform 1546"/>
              <p:cNvSpPr>
                <a:spLocks/>
              </p:cNvSpPr>
              <p:nvPr/>
            </p:nvSpPr>
            <p:spPr bwMode="auto">
              <a:xfrm>
                <a:off x="-6391408" y="-5469292"/>
                <a:ext cx="124235" cy="37786"/>
              </a:xfrm>
              <a:custGeom>
                <a:avLst/>
                <a:gdLst>
                  <a:gd name="T0" fmla="*/ 0 w 33"/>
                  <a:gd name="T1" fmla="*/ 2147483647 h 10"/>
                  <a:gd name="T2" fmla="*/ 0 w 33"/>
                  <a:gd name="T3" fmla="*/ 2147483647 h 10"/>
                  <a:gd name="T4" fmla="*/ 0 w 33"/>
                  <a:gd name="T5" fmla="*/ 0 h 10"/>
                  <a:gd name="T6" fmla="*/ 2147483647 w 33"/>
                  <a:gd name="T7" fmla="*/ 0 h 10"/>
                  <a:gd name="T8" fmla="*/ 2147483647 w 33"/>
                  <a:gd name="T9" fmla="*/ 0 h 10"/>
                  <a:gd name="T10" fmla="*/ 2147483647 w 33"/>
                  <a:gd name="T11" fmla="*/ 0 h 10"/>
                  <a:gd name="T12" fmla="*/ 2147483647 w 33"/>
                  <a:gd name="T13" fmla="*/ 2147483647 h 10"/>
                  <a:gd name="T14" fmla="*/ 2147483647 w 33"/>
                  <a:gd name="T15" fmla="*/ 2147483647 h 10"/>
                  <a:gd name="T16" fmla="*/ 2147483647 w 33"/>
                  <a:gd name="T17" fmla="*/ 2147483647 h 10"/>
                  <a:gd name="T18" fmla="*/ 0 w 33"/>
                  <a:gd name="T19" fmla="*/ 2147483647 h 10"/>
                  <a:gd name="T20" fmla="*/ 0 w 33"/>
                  <a:gd name="T21" fmla="*/ 2147483647 h 1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3"/>
                  <a:gd name="T34" fmla="*/ 0 h 10"/>
                  <a:gd name="T35" fmla="*/ 33 w 33"/>
                  <a:gd name="T36" fmla="*/ 10 h 1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3" h="10">
                    <a:moveTo>
                      <a:pt x="0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11" y="0"/>
                    </a:lnTo>
                    <a:lnTo>
                      <a:pt x="33" y="0"/>
                    </a:lnTo>
                    <a:lnTo>
                      <a:pt x="33" y="10"/>
                    </a:lnTo>
                    <a:lnTo>
                      <a:pt x="22" y="5"/>
                    </a:lnTo>
                    <a:lnTo>
                      <a:pt x="11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67" name="Freeform 1547"/>
              <p:cNvSpPr>
                <a:spLocks/>
              </p:cNvSpPr>
              <p:nvPr/>
            </p:nvSpPr>
            <p:spPr bwMode="auto">
              <a:xfrm>
                <a:off x="-6186153" y="-5409915"/>
                <a:ext cx="102629" cy="43182"/>
              </a:xfrm>
              <a:custGeom>
                <a:avLst/>
                <a:gdLst>
                  <a:gd name="T0" fmla="*/ 0 w 27"/>
                  <a:gd name="T1" fmla="*/ 0 h 11"/>
                  <a:gd name="T2" fmla="*/ 0 w 27"/>
                  <a:gd name="T3" fmla="*/ 0 h 11"/>
                  <a:gd name="T4" fmla="*/ 2147483647 w 27"/>
                  <a:gd name="T5" fmla="*/ 0 h 11"/>
                  <a:gd name="T6" fmla="*/ 2147483647 w 27"/>
                  <a:gd name="T7" fmla="*/ 0 h 11"/>
                  <a:gd name="T8" fmla="*/ 2147483647 w 27"/>
                  <a:gd name="T9" fmla="*/ 0 h 11"/>
                  <a:gd name="T10" fmla="*/ 2147483647 w 27"/>
                  <a:gd name="T11" fmla="*/ 0 h 11"/>
                  <a:gd name="T12" fmla="*/ 2147483647 w 27"/>
                  <a:gd name="T13" fmla="*/ 2147483647 h 11"/>
                  <a:gd name="T14" fmla="*/ 2147483647 w 27"/>
                  <a:gd name="T15" fmla="*/ 2147483647 h 11"/>
                  <a:gd name="T16" fmla="*/ 2147483647 w 27"/>
                  <a:gd name="T17" fmla="*/ 2147483647 h 11"/>
                  <a:gd name="T18" fmla="*/ 0 w 27"/>
                  <a:gd name="T19" fmla="*/ 0 h 11"/>
                  <a:gd name="T20" fmla="*/ 0 w 27"/>
                  <a:gd name="T21" fmla="*/ 0 h 1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7"/>
                  <a:gd name="T34" fmla="*/ 0 h 11"/>
                  <a:gd name="T35" fmla="*/ 27 w 27"/>
                  <a:gd name="T36" fmla="*/ 11 h 1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7" h="11">
                    <a:moveTo>
                      <a:pt x="0" y="0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16" y="0"/>
                    </a:lnTo>
                    <a:lnTo>
                      <a:pt x="27" y="0"/>
                    </a:lnTo>
                    <a:lnTo>
                      <a:pt x="27" y="5"/>
                    </a:lnTo>
                    <a:lnTo>
                      <a:pt x="16" y="11"/>
                    </a:lnTo>
                    <a:lnTo>
                      <a:pt x="5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68" name="Freeform 1548"/>
              <p:cNvSpPr>
                <a:spLocks/>
              </p:cNvSpPr>
              <p:nvPr/>
            </p:nvSpPr>
            <p:spPr bwMode="auto">
              <a:xfrm>
                <a:off x="-6391408" y="-5431506"/>
                <a:ext cx="124235" cy="64773"/>
              </a:xfrm>
              <a:custGeom>
                <a:avLst/>
                <a:gdLst>
                  <a:gd name="T0" fmla="*/ 2147483647 w 33"/>
                  <a:gd name="T1" fmla="*/ 2147483647 h 17"/>
                  <a:gd name="T2" fmla="*/ 2147483647 w 33"/>
                  <a:gd name="T3" fmla="*/ 2147483647 h 17"/>
                  <a:gd name="T4" fmla="*/ 2147483647 w 33"/>
                  <a:gd name="T5" fmla="*/ 2147483647 h 17"/>
                  <a:gd name="T6" fmla="*/ 2147483647 w 33"/>
                  <a:gd name="T7" fmla="*/ 2147483647 h 17"/>
                  <a:gd name="T8" fmla="*/ 0 w 33"/>
                  <a:gd name="T9" fmla="*/ 2147483647 h 17"/>
                  <a:gd name="T10" fmla="*/ 0 w 33"/>
                  <a:gd name="T11" fmla="*/ 2147483647 h 17"/>
                  <a:gd name="T12" fmla="*/ 0 w 33"/>
                  <a:gd name="T13" fmla="*/ 2147483647 h 17"/>
                  <a:gd name="T14" fmla="*/ 2147483647 w 33"/>
                  <a:gd name="T15" fmla="*/ 0 h 17"/>
                  <a:gd name="T16" fmla="*/ 2147483647 w 33"/>
                  <a:gd name="T17" fmla="*/ 2147483647 h 17"/>
                  <a:gd name="T18" fmla="*/ 2147483647 w 33"/>
                  <a:gd name="T19" fmla="*/ 2147483647 h 17"/>
                  <a:gd name="T20" fmla="*/ 2147483647 w 33"/>
                  <a:gd name="T21" fmla="*/ 2147483647 h 17"/>
                  <a:gd name="T22" fmla="*/ 2147483647 w 33"/>
                  <a:gd name="T23" fmla="*/ 2147483647 h 17"/>
                  <a:gd name="T24" fmla="*/ 2147483647 w 33"/>
                  <a:gd name="T25" fmla="*/ 2147483647 h 17"/>
                  <a:gd name="T26" fmla="*/ 2147483647 w 33"/>
                  <a:gd name="T27" fmla="*/ 2147483647 h 17"/>
                  <a:gd name="T28" fmla="*/ 2147483647 w 33"/>
                  <a:gd name="T29" fmla="*/ 2147483647 h 1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3"/>
                  <a:gd name="T46" fmla="*/ 0 h 17"/>
                  <a:gd name="T47" fmla="*/ 33 w 33"/>
                  <a:gd name="T48" fmla="*/ 17 h 17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3" h="17">
                    <a:moveTo>
                      <a:pt x="33" y="17"/>
                    </a:moveTo>
                    <a:lnTo>
                      <a:pt x="33" y="17"/>
                    </a:lnTo>
                    <a:lnTo>
                      <a:pt x="28" y="11"/>
                    </a:lnTo>
                    <a:lnTo>
                      <a:pt x="17" y="6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11" y="0"/>
                    </a:lnTo>
                    <a:lnTo>
                      <a:pt x="33" y="6"/>
                    </a:lnTo>
                    <a:lnTo>
                      <a:pt x="33" y="11"/>
                    </a:lnTo>
                    <a:lnTo>
                      <a:pt x="33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69" name="Freeform 1549"/>
              <p:cNvSpPr>
                <a:spLocks/>
              </p:cNvSpPr>
              <p:nvPr/>
            </p:nvSpPr>
            <p:spPr bwMode="auto">
              <a:xfrm>
                <a:off x="-6250970" y="-5366734"/>
                <a:ext cx="145841" cy="37782"/>
              </a:xfrm>
              <a:custGeom>
                <a:avLst/>
                <a:gdLst>
                  <a:gd name="T0" fmla="*/ 2147483647 w 39"/>
                  <a:gd name="T1" fmla="*/ 0 h 11"/>
                  <a:gd name="T2" fmla="*/ 2147483647 w 39"/>
                  <a:gd name="T3" fmla="*/ 0 h 11"/>
                  <a:gd name="T4" fmla="*/ 2147483647 w 39"/>
                  <a:gd name="T5" fmla="*/ 2147483647 h 11"/>
                  <a:gd name="T6" fmla="*/ 2147483647 w 39"/>
                  <a:gd name="T7" fmla="*/ 2147483647 h 11"/>
                  <a:gd name="T8" fmla="*/ 2147483647 w 39"/>
                  <a:gd name="T9" fmla="*/ 2147483647 h 11"/>
                  <a:gd name="T10" fmla="*/ 0 w 39"/>
                  <a:gd name="T11" fmla="*/ 2147483647 h 11"/>
                  <a:gd name="T12" fmla="*/ 0 w 39"/>
                  <a:gd name="T13" fmla="*/ 2147483647 h 11"/>
                  <a:gd name="T14" fmla="*/ 0 w 39"/>
                  <a:gd name="T15" fmla="*/ 2147483647 h 11"/>
                  <a:gd name="T16" fmla="*/ 2147483647 w 39"/>
                  <a:gd name="T17" fmla="*/ 0 h 11"/>
                  <a:gd name="T18" fmla="*/ 2147483647 w 39"/>
                  <a:gd name="T19" fmla="*/ 0 h 11"/>
                  <a:gd name="T20" fmla="*/ 2147483647 w 39"/>
                  <a:gd name="T21" fmla="*/ 2147483647 h 11"/>
                  <a:gd name="T22" fmla="*/ 2147483647 w 39"/>
                  <a:gd name="T23" fmla="*/ 0 h 11"/>
                  <a:gd name="T24" fmla="*/ 2147483647 w 39"/>
                  <a:gd name="T25" fmla="*/ 0 h 1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9"/>
                  <a:gd name="T40" fmla="*/ 0 h 11"/>
                  <a:gd name="T41" fmla="*/ 39 w 39"/>
                  <a:gd name="T42" fmla="*/ 11 h 1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9" h="11">
                    <a:moveTo>
                      <a:pt x="39" y="0"/>
                    </a:moveTo>
                    <a:lnTo>
                      <a:pt x="39" y="0"/>
                    </a:lnTo>
                    <a:lnTo>
                      <a:pt x="33" y="11"/>
                    </a:lnTo>
                    <a:lnTo>
                      <a:pt x="22" y="11"/>
                    </a:lnTo>
                    <a:lnTo>
                      <a:pt x="11" y="11"/>
                    </a:lnTo>
                    <a:lnTo>
                      <a:pt x="0" y="11"/>
                    </a:lnTo>
                    <a:lnTo>
                      <a:pt x="0" y="5"/>
                    </a:lnTo>
                    <a:lnTo>
                      <a:pt x="6" y="0"/>
                    </a:lnTo>
                    <a:lnTo>
                      <a:pt x="17" y="0"/>
                    </a:lnTo>
                    <a:lnTo>
                      <a:pt x="28" y="5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70" name="Freeform 1550"/>
              <p:cNvSpPr>
                <a:spLocks/>
              </p:cNvSpPr>
              <p:nvPr/>
            </p:nvSpPr>
            <p:spPr bwMode="auto">
              <a:xfrm>
                <a:off x="-6391408" y="-5307360"/>
                <a:ext cx="124235" cy="21591"/>
              </a:xfrm>
              <a:custGeom>
                <a:avLst/>
                <a:gdLst>
                  <a:gd name="T0" fmla="*/ 0 w 33"/>
                  <a:gd name="T1" fmla="*/ 0 h 6"/>
                  <a:gd name="T2" fmla="*/ 0 w 33"/>
                  <a:gd name="T3" fmla="*/ 0 h 6"/>
                  <a:gd name="T4" fmla="*/ 2147483647 w 33"/>
                  <a:gd name="T5" fmla="*/ 0 h 6"/>
                  <a:gd name="T6" fmla="*/ 2147483647 w 33"/>
                  <a:gd name="T7" fmla="*/ 0 h 6"/>
                  <a:gd name="T8" fmla="*/ 2147483647 w 33"/>
                  <a:gd name="T9" fmla="*/ 0 h 6"/>
                  <a:gd name="T10" fmla="*/ 2147483647 w 33"/>
                  <a:gd name="T11" fmla="*/ 2147483647 h 6"/>
                  <a:gd name="T12" fmla="*/ 2147483647 w 33"/>
                  <a:gd name="T13" fmla="*/ 2147483647 h 6"/>
                  <a:gd name="T14" fmla="*/ 2147483647 w 33"/>
                  <a:gd name="T15" fmla="*/ 2147483647 h 6"/>
                  <a:gd name="T16" fmla="*/ 2147483647 w 33"/>
                  <a:gd name="T17" fmla="*/ 2147483647 h 6"/>
                  <a:gd name="T18" fmla="*/ 2147483647 w 33"/>
                  <a:gd name="T19" fmla="*/ 2147483647 h 6"/>
                  <a:gd name="T20" fmla="*/ 2147483647 w 33"/>
                  <a:gd name="T21" fmla="*/ 2147483647 h 6"/>
                  <a:gd name="T22" fmla="*/ 0 w 33"/>
                  <a:gd name="T23" fmla="*/ 2147483647 h 6"/>
                  <a:gd name="T24" fmla="*/ 0 w 33"/>
                  <a:gd name="T25" fmla="*/ 0 h 6"/>
                  <a:gd name="T26" fmla="*/ 0 w 33"/>
                  <a:gd name="T27" fmla="*/ 0 h 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3"/>
                  <a:gd name="T43" fmla="*/ 0 h 6"/>
                  <a:gd name="T44" fmla="*/ 33 w 33"/>
                  <a:gd name="T45" fmla="*/ 6 h 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3" h="6">
                    <a:moveTo>
                      <a:pt x="0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22" y="0"/>
                    </a:lnTo>
                    <a:lnTo>
                      <a:pt x="33" y="0"/>
                    </a:lnTo>
                    <a:lnTo>
                      <a:pt x="33" y="6"/>
                    </a:lnTo>
                    <a:lnTo>
                      <a:pt x="28" y="6"/>
                    </a:lnTo>
                    <a:lnTo>
                      <a:pt x="17" y="6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71" name="Freeform 1551"/>
              <p:cNvSpPr>
                <a:spLocks/>
              </p:cNvSpPr>
              <p:nvPr/>
            </p:nvSpPr>
            <p:spPr bwMode="auto">
              <a:xfrm>
                <a:off x="-6250970" y="-5307360"/>
                <a:ext cx="108029" cy="43182"/>
              </a:xfrm>
              <a:custGeom>
                <a:avLst/>
                <a:gdLst>
                  <a:gd name="T0" fmla="*/ 2147483647 w 28"/>
                  <a:gd name="T1" fmla="*/ 0 h 11"/>
                  <a:gd name="T2" fmla="*/ 2147483647 w 28"/>
                  <a:gd name="T3" fmla="*/ 0 h 11"/>
                  <a:gd name="T4" fmla="*/ 2147483647 w 28"/>
                  <a:gd name="T5" fmla="*/ 2147483647 h 11"/>
                  <a:gd name="T6" fmla="*/ 2147483647 w 28"/>
                  <a:gd name="T7" fmla="*/ 2147483647 h 11"/>
                  <a:gd name="T8" fmla="*/ 2147483647 w 28"/>
                  <a:gd name="T9" fmla="*/ 2147483647 h 11"/>
                  <a:gd name="T10" fmla="*/ 0 w 28"/>
                  <a:gd name="T11" fmla="*/ 2147483647 h 11"/>
                  <a:gd name="T12" fmla="*/ 0 w 28"/>
                  <a:gd name="T13" fmla="*/ 2147483647 h 11"/>
                  <a:gd name="T14" fmla="*/ 0 w 28"/>
                  <a:gd name="T15" fmla="*/ 0 h 11"/>
                  <a:gd name="T16" fmla="*/ 2147483647 w 28"/>
                  <a:gd name="T17" fmla="*/ 0 h 11"/>
                  <a:gd name="T18" fmla="*/ 2147483647 w 28"/>
                  <a:gd name="T19" fmla="*/ 0 h 11"/>
                  <a:gd name="T20" fmla="*/ 2147483647 w 28"/>
                  <a:gd name="T21" fmla="*/ 0 h 1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8"/>
                  <a:gd name="T34" fmla="*/ 0 h 11"/>
                  <a:gd name="T35" fmla="*/ 28 w 28"/>
                  <a:gd name="T36" fmla="*/ 11 h 1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8" h="11">
                    <a:moveTo>
                      <a:pt x="28" y="0"/>
                    </a:moveTo>
                    <a:lnTo>
                      <a:pt x="28" y="0"/>
                    </a:lnTo>
                    <a:lnTo>
                      <a:pt x="28" y="11"/>
                    </a:lnTo>
                    <a:lnTo>
                      <a:pt x="11" y="6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11" y="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72" name="Freeform 1552"/>
              <p:cNvSpPr>
                <a:spLocks/>
              </p:cNvSpPr>
              <p:nvPr/>
            </p:nvSpPr>
            <p:spPr bwMode="auto">
              <a:xfrm>
                <a:off x="-6434620" y="-5264179"/>
                <a:ext cx="145841" cy="37786"/>
              </a:xfrm>
              <a:custGeom>
                <a:avLst/>
                <a:gdLst>
                  <a:gd name="T0" fmla="*/ 2147483647 w 39"/>
                  <a:gd name="T1" fmla="*/ 2147483647 h 11"/>
                  <a:gd name="T2" fmla="*/ 2147483647 w 39"/>
                  <a:gd name="T3" fmla="*/ 2147483647 h 11"/>
                  <a:gd name="T4" fmla="*/ 2147483647 w 39"/>
                  <a:gd name="T5" fmla="*/ 2147483647 h 11"/>
                  <a:gd name="T6" fmla="*/ 2147483647 w 39"/>
                  <a:gd name="T7" fmla="*/ 2147483647 h 11"/>
                  <a:gd name="T8" fmla="*/ 2147483647 w 39"/>
                  <a:gd name="T9" fmla="*/ 2147483647 h 11"/>
                  <a:gd name="T10" fmla="*/ 0 w 39"/>
                  <a:gd name="T11" fmla="*/ 2147483647 h 11"/>
                  <a:gd name="T12" fmla="*/ 0 w 39"/>
                  <a:gd name="T13" fmla="*/ 2147483647 h 11"/>
                  <a:gd name="T14" fmla="*/ 2147483647 w 39"/>
                  <a:gd name="T15" fmla="*/ 0 h 11"/>
                  <a:gd name="T16" fmla="*/ 2147483647 w 39"/>
                  <a:gd name="T17" fmla="*/ 0 h 11"/>
                  <a:gd name="T18" fmla="*/ 2147483647 w 39"/>
                  <a:gd name="T19" fmla="*/ 2147483647 h 11"/>
                  <a:gd name="T20" fmla="*/ 2147483647 w 39"/>
                  <a:gd name="T21" fmla="*/ 2147483647 h 11"/>
                  <a:gd name="T22" fmla="*/ 2147483647 w 39"/>
                  <a:gd name="T23" fmla="*/ 2147483647 h 11"/>
                  <a:gd name="T24" fmla="*/ 2147483647 w 39"/>
                  <a:gd name="T25" fmla="*/ 2147483647 h 1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9"/>
                  <a:gd name="T40" fmla="*/ 0 h 11"/>
                  <a:gd name="T41" fmla="*/ 39 w 39"/>
                  <a:gd name="T42" fmla="*/ 11 h 1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9" h="11">
                    <a:moveTo>
                      <a:pt x="33" y="11"/>
                    </a:moveTo>
                    <a:lnTo>
                      <a:pt x="33" y="11"/>
                    </a:lnTo>
                    <a:lnTo>
                      <a:pt x="28" y="11"/>
                    </a:lnTo>
                    <a:lnTo>
                      <a:pt x="17" y="11"/>
                    </a:lnTo>
                    <a:lnTo>
                      <a:pt x="6" y="11"/>
                    </a:lnTo>
                    <a:lnTo>
                      <a:pt x="0" y="6"/>
                    </a:lnTo>
                    <a:lnTo>
                      <a:pt x="6" y="0"/>
                    </a:lnTo>
                    <a:lnTo>
                      <a:pt x="22" y="0"/>
                    </a:lnTo>
                    <a:lnTo>
                      <a:pt x="33" y="6"/>
                    </a:lnTo>
                    <a:lnTo>
                      <a:pt x="39" y="6"/>
                    </a:lnTo>
                    <a:lnTo>
                      <a:pt x="33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73" name="Freeform 1553"/>
              <p:cNvSpPr>
                <a:spLocks/>
              </p:cNvSpPr>
              <p:nvPr/>
            </p:nvSpPr>
            <p:spPr bwMode="auto">
              <a:xfrm>
                <a:off x="-6229365" y="-5264179"/>
                <a:ext cx="124235" cy="37786"/>
              </a:xfrm>
              <a:custGeom>
                <a:avLst/>
                <a:gdLst>
                  <a:gd name="T0" fmla="*/ 0 w 33"/>
                  <a:gd name="T1" fmla="*/ 2147483647 h 11"/>
                  <a:gd name="T2" fmla="*/ 0 w 33"/>
                  <a:gd name="T3" fmla="*/ 2147483647 h 11"/>
                  <a:gd name="T4" fmla="*/ 0 w 33"/>
                  <a:gd name="T5" fmla="*/ 2147483647 h 11"/>
                  <a:gd name="T6" fmla="*/ 2147483647 w 33"/>
                  <a:gd name="T7" fmla="*/ 2147483647 h 11"/>
                  <a:gd name="T8" fmla="*/ 2147483647 w 33"/>
                  <a:gd name="T9" fmla="*/ 0 h 11"/>
                  <a:gd name="T10" fmla="*/ 2147483647 w 33"/>
                  <a:gd name="T11" fmla="*/ 2147483647 h 11"/>
                  <a:gd name="T12" fmla="*/ 2147483647 w 33"/>
                  <a:gd name="T13" fmla="*/ 2147483647 h 11"/>
                  <a:gd name="T14" fmla="*/ 2147483647 w 33"/>
                  <a:gd name="T15" fmla="*/ 2147483647 h 11"/>
                  <a:gd name="T16" fmla="*/ 2147483647 w 33"/>
                  <a:gd name="T17" fmla="*/ 2147483647 h 11"/>
                  <a:gd name="T18" fmla="*/ 2147483647 w 33"/>
                  <a:gd name="T19" fmla="*/ 2147483647 h 11"/>
                  <a:gd name="T20" fmla="*/ 2147483647 w 33"/>
                  <a:gd name="T21" fmla="*/ 2147483647 h 11"/>
                  <a:gd name="T22" fmla="*/ 2147483647 w 33"/>
                  <a:gd name="T23" fmla="*/ 2147483647 h 11"/>
                  <a:gd name="T24" fmla="*/ 0 w 33"/>
                  <a:gd name="T25" fmla="*/ 2147483647 h 11"/>
                  <a:gd name="T26" fmla="*/ 0 w 33"/>
                  <a:gd name="T27" fmla="*/ 2147483647 h 1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3"/>
                  <a:gd name="T43" fmla="*/ 0 h 11"/>
                  <a:gd name="T44" fmla="*/ 33 w 33"/>
                  <a:gd name="T45" fmla="*/ 11 h 1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3" h="11">
                    <a:moveTo>
                      <a:pt x="0" y="11"/>
                    </a:moveTo>
                    <a:lnTo>
                      <a:pt x="0" y="11"/>
                    </a:lnTo>
                    <a:lnTo>
                      <a:pt x="0" y="6"/>
                    </a:lnTo>
                    <a:lnTo>
                      <a:pt x="5" y="6"/>
                    </a:lnTo>
                    <a:lnTo>
                      <a:pt x="16" y="0"/>
                    </a:lnTo>
                    <a:lnTo>
                      <a:pt x="27" y="6"/>
                    </a:lnTo>
                    <a:lnTo>
                      <a:pt x="33" y="6"/>
                    </a:lnTo>
                    <a:lnTo>
                      <a:pt x="33" y="11"/>
                    </a:lnTo>
                    <a:lnTo>
                      <a:pt x="27" y="11"/>
                    </a:lnTo>
                    <a:lnTo>
                      <a:pt x="16" y="11"/>
                    </a:lnTo>
                    <a:lnTo>
                      <a:pt x="11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74" name="Freeform 1554"/>
              <p:cNvSpPr>
                <a:spLocks/>
              </p:cNvSpPr>
              <p:nvPr/>
            </p:nvSpPr>
            <p:spPr bwMode="auto">
              <a:xfrm>
                <a:off x="-6250970" y="-5204802"/>
                <a:ext cx="210659" cy="43182"/>
              </a:xfrm>
              <a:custGeom>
                <a:avLst/>
                <a:gdLst>
                  <a:gd name="T0" fmla="*/ 2147483647 w 55"/>
                  <a:gd name="T1" fmla="*/ 2147483647 h 11"/>
                  <a:gd name="T2" fmla="*/ 2147483647 w 55"/>
                  <a:gd name="T3" fmla="*/ 2147483647 h 11"/>
                  <a:gd name="T4" fmla="*/ 2147483647 w 55"/>
                  <a:gd name="T5" fmla="*/ 2147483647 h 11"/>
                  <a:gd name="T6" fmla="*/ 2147483647 w 55"/>
                  <a:gd name="T7" fmla="*/ 2147483647 h 11"/>
                  <a:gd name="T8" fmla="*/ 0 w 55"/>
                  <a:gd name="T9" fmla="*/ 0 h 11"/>
                  <a:gd name="T10" fmla="*/ 0 w 55"/>
                  <a:gd name="T11" fmla="*/ 0 h 11"/>
                  <a:gd name="T12" fmla="*/ 2147483647 w 55"/>
                  <a:gd name="T13" fmla="*/ 0 h 11"/>
                  <a:gd name="T14" fmla="*/ 2147483647 w 55"/>
                  <a:gd name="T15" fmla="*/ 2147483647 h 11"/>
                  <a:gd name="T16" fmla="*/ 2147483647 w 55"/>
                  <a:gd name="T17" fmla="*/ 2147483647 h 11"/>
                  <a:gd name="T18" fmla="*/ 2147483647 w 55"/>
                  <a:gd name="T19" fmla="*/ 2147483647 h 11"/>
                  <a:gd name="T20" fmla="*/ 2147483647 w 55"/>
                  <a:gd name="T21" fmla="*/ 2147483647 h 1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5"/>
                  <a:gd name="T34" fmla="*/ 0 h 11"/>
                  <a:gd name="T35" fmla="*/ 55 w 55"/>
                  <a:gd name="T36" fmla="*/ 11 h 1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5" h="11">
                    <a:moveTo>
                      <a:pt x="55" y="11"/>
                    </a:moveTo>
                    <a:lnTo>
                      <a:pt x="55" y="11"/>
                    </a:lnTo>
                    <a:lnTo>
                      <a:pt x="28" y="11"/>
                    </a:lnTo>
                    <a:lnTo>
                      <a:pt x="11" y="11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44" y="5"/>
                    </a:lnTo>
                    <a:lnTo>
                      <a:pt x="50" y="5"/>
                    </a:lnTo>
                    <a:lnTo>
                      <a:pt x="55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75" name="Freeform 1555"/>
              <p:cNvSpPr>
                <a:spLocks/>
              </p:cNvSpPr>
              <p:nvPr/>
            </p:nvSpPr>
            <p:spPr bwMode="auto">
              <a:xfrm>
                <a:off x="-6391408" y="-5204802"/>
                <a:ext cx="124235" cy="43182"/>
              </a:xfrm>
              <a:custGeom>
                <a:avLst/>
                <a:gdLst>
                  <a:gd name="T0" fmla="*/ 0 w 33"/>
                  <a:gd name="T1" fmla="*/ 0 h 11"/>
                  <a:gd name="T2" fmla="*/ 0 w 33"/>
                  <a:gd name="T3" fmla="*/ 0 h 11"/>
                  <a:gd name="T4" fmla="*/ 2147483647 w 33"/>
                  <a:gd name="T5" fmla="*/ 0 h 11"/>
                  <a:gd name="T6" fmla="*/ 2147483647 w 33"/>
                  <a:gd name="T7" fmla="*/ 0 h 11"/>
                  <a:gd name="T8" fmla="*/ 2147483647 w 33"/>
                  <a:gd name="T9" fmla="*/ 0 h 11"/>
                  <a:gd name="T10" fmla="*/ 2147483647 w 33"/>
                  <a:gd name="T11" fmla="*/ 0 h 11"/>
                  <a:gd name="T12" fmla="*/ 2147483647 w 33"/>
                  <a:gd name="T13" fmla="*/ 0 h 11"/>
                  <a:gd name="T14" fmla="*/ 2147483647 w 33"/>
                  <a:gd name="T15" fmla="*/ 2147483647 h 11"/>
                  <a:gd name="T16" fmla="*/ 2147483647 w 33"/>
                  <a:gd name="T17" fmla="*/ 2147483647 h 11"/>
                  <a:gd name="T18" fmla="*/ 2147483647 w 33"/>
                  <a:gd name="T19" fmla="*/ 2147483647 h 11"/>
                  <a:gd name="T20" fmla="*/ 2147483647 w 33"/>
                  <a:gd name="T21" fmla="*/ 2147483647 h 11"/>
                  <a:gd name="T22" fmla="*/ 0 w 33"/>
                  <a:gd name="T23" fmla="*/ 0 h 11"/>
                  <a:gd name="T24" fmla="*/ 0 w 33"/>
                  <a:gd name="T25" fmla="*/ 0 h 1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3"/>
                  <a:gd name="T40" fmla="*/ 0 h 11"/>
                  <a:gd name="T41" fmla="*/ 33 w 33"/>
                  <a:gd name="T42" fmla="*/ 11 h 1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3" h="11">
                    <a:moveTo>
                      <a:pt x="0" y="0"/>
                    </a:moveTo>
                    <a:lnTo>
                      <a:pt x="0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8" y="0"/>
                    </a:lnTo>
                    <a:lnTo>
                      <a:pt x="33" y="0"/>
                    </a:lnTo>
                    <a:lnTo>
                      <a:pt x="33" y="5"/>
                    </a:lnTo>
                    <a:lnTo>
                      <a:pt x="17" y="11"/>
                    </a:lnTo>
                    <a:lnTo>
                      <a:pt x="6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76" name="Freeform 1556"/>
              <p:cNvSpPr>
                <a:spLocks/>
              </p:cNvSpPr>
              <p:nvPr/>
            </p:nvSpPr>
            <p:spPr bwMode="auto">
              <a:xfrm>
                <a:off x="-6250970" y="-5140030"/>
                <a:ext cx="210659" cy="21591"/>
              </a:xfrm>
              <a:custGeom>
                <a:avLst/>
                <a:gdLst>
                  <a:gd name="T0" fmla="*/ 2147483647 w 55"/>
                  <a:gd name="T1" fmla="*/ 2147483647 h 6"/>
                  <a:gd name="T2" fmla="*/ 2147483647 w 55"/>
                  <a:gd name="T3" fmla="*/ 2147483647 h 6"/>
                  <a:gd name="T4" fmla="*/ 2147483647 w 55"/>
                  <a:gd name="T5" fmla="*/ 2147483647 h 6"/>
                  <a:gd name="T6" fmla="*/ 2147483647 w 55"/>
                  <a:gd name="T7" fmla="*/ 2147483647 h 6"/>
                  <a:gd name="T8" fmla="*/ 2147483647 w 55"/>
                  <a:gd name="T9" fmla="*/ 2147483647 h 6"/>
                  <a:gd name="T10" fmla="*/ 0 w 55"/>
                  <a:gd name="T11" fmla="*/ 0 h 6"/>
                  <a:gd name="T12" fmla="*/ 0 w 55"/>
                  <a:gd name="T13" fmla="*/ 0 h 6"/>
                  <a:gd name="T14" fmla="*/ 2147483647 w 55"/>
                  <a:gd name="T15" fmla="*/ 0 h 6"/>
                  <a:gd name="T16" fmla="*/ 2147483647 w 55"/>
                  <a:gd name="T17" fmla="*/ 0 h 6"/>
                  <a:gd name="T18" fmla="*/ 2147483647 w 55"/>
                  <a:gd name="T19" fmla="*/ 2147483647 h 6"/>
                  <a:gd name="T20" fmla="*/ 2147483647 w 55"/>
                  <a:gd name="T21" fmla="*/ 2147483647 h 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5"/>
                  <a:gd name="T34" fmla="*/ 0 h 6"/>
                  <a:gd name="T35" fmla="*/ 55 w 55"/>
                  <a:gd name="T36" fmla="*/ 6 h 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5" h="6">
                    <a:moveTo>
                      <a:pt x="55" y="6"/>
                    </a:moveTo>
                    <a:lnTo>
                      <a:pt x="55" y="6"/>
                    </a:lnTo>
                    <a:lnTo>
                      <a:pt x="39" y="6"/>
                    </a:lnTo>
                    <a:lnTo>
                      <a:pt x="22" y="6"/>
                    </a:lnTo>
                    <a:lnTo>
                      <a:pt x="6" y="6"/>
                    </a:lnTo>
                    <a:lnTo>
                      <a:pt x="0" y="0"/>
                    </a:lnTo>
                    <a:lnTo>
                      <a:pt x="22" y="0"/>
                    </a:lnTo>
                    <a:lnTo>
                      <a:pt x="44" y="0"/>
                    </a:lnTo>
                    <a:lnTo>
                      <a:pt x="5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77" name="Freeform 1557"/>
              <p:cNvSpPr>
                <a:spLocks/>
              </p:cNvSpPr>
              <p:nvPr/>
            </p:nvSpPr>
            <p:spPr bwMode="auto">
              <a:xfrm>
                <a:off x="-6391408" y="-5161621"/>
                <a:ext cx="102629" cy="43182"/>
              </a:xfrm>
              <a:custGeom>
                <a:avLst/>
                <a:gdLst>
                  <a:gd name="T0" fmla="*/ 2147483647 w 28"/>
                  <a:gd name="T1" fmla="*/ 0 h 11"/>
                  <a:gd name="T2" fmla="*/ 2147483647 w 28"/>
                  <a:gd name="T3" fmla="*/ 0 h 11"/>
                  <a:gd name="T4" fmla="*/ 2147483647 w 28"/>
                  <a:gd name="T5" fmla="*/ 2147483647 h 11"/>
                  <a:gd name="T6" fmla="*/ 2147483647 w 28"/>
                  <a:gd name="T7" fmla="*/ 2147483647 h 11"/>
                  <a:gd name="T8" fmla="*/ 2147483647 w 28"/>
                  <a:gd name="T9" fmla="*/ 2147483647 h 11"/>
                  <a:gd name="T10" fmla="*/ 2147483647 w 28"/>
                  <a:gd name="T11" fmla="*/ 2147483647 h 11"/>
                  <a:gd name="T12" fmla="*/ 2147483647 w 28"/>
                  <a:gd name="T13" fmla="*/ 2147483647 h 11"/>
                  <a:gd name="T14" fmla="*/ 2147483647 w 28"/>
                  <a:gd name="T15" fmla="*/ 2147483647 h 11"/>
                  <a:gd name="T16" fmla="*/ 2147483647 w 28"/>
                  <a:gd name="T17" fmla="*/ 2147483647 h 11"/>
                  <a:gd name="T18" fmla="*/ 2147483647 w 28"/>
                  <a:gd name="T19" fmla="*/ 2147483647 h 11"/>
                  <a:gd name="T20" fmla="*/ 0 w 28"/>
                  <a:gd name="T21" fmla="*/ 2147483647 h 11"/>
                  <a:gd name="T22" fmla="*/ 0 w 28"/>
                  <a:gd name="T23" fmla="*/ 2147483647 h 11"/>
                  <a:gd name="T24" fmla="*/ 0 w 28"/>
                  <a:gd name="T25" fmla="*/ 2147483647 h 11"/>
                  <a:gd name="T26" fmla="*/ 0 w 28"/>
                  <a:gd name="T27" fmla="*/ 2147483647 h 11"/>
                  <a:gd name="T28" fmla="*/ 0 w 28"/>
                  <a:gd name="T29" fmla="*/ 2147483647 h 11"/>
                  <a:gd name="T30" fmla="*/ 0 w 28"/>
                  <a:gd name="T31" fmla="*/ 0 h 11"/>
                  <a:gd name="T32" fmla="*/ 0 w 28"/>
                  <a:gd name="T33" fmla="*/ 0 h 11"/>
                  <a:gd name="T34" fmla="*/ 2147483647 w 28"/>
                  <a:gd name="T35" fmla="*/ 2147483647 h 11"/>
                  <a:gd name="T36" fmla="*/ 2147483647 w 28"/>
                  <a:gd name="T37" fmla="*/ 2147483647 h 11"/>
                  <a:gd name="T38" fmla="*/ 2147483647 w 28"/>
                  <a:gd name="T39" fmla="*/ 0 h 11"/>
                  <a:gd name="T40" fmla="*/ 2147483647 w 28"/>
                  <a:gd name="T41" fmla="*/ 0 h 1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8"/>
                  <a:gd name="T64" fmla="*/ 0 h 11"/>
                  <a:gd name="T65" fmla="*/ 28 w 28"/>
                  <a:gd name="T66" fmla="*/ 11 h 1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8" h="11">
                    <a:moveTo>
                      <a:pt x="28" y="0"/>
                    </a:moveTo>
                    <a:lnTo>
                      <a:pt x="28" y="0"/>
                    </a:lnTo>
                    <a:lnTo>
                      <a:pt x="28" y="11"/>
                    </a:lnTo>
                    <a:lnTo>
                      <a:pt x="22" y="11"/>
                    </a:lnTo>
                    <a:lnTo>
                      <a:pt x="11" y="11"/>
                    </a:lnTo>
                    <a:lnTo>
                      <a:pt x="6" y="11"/>
                    </a:lnTo>
                    <a:lnTo>
                      <a:pt x="0" y="5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17" y="5"/>
                    </a:lnTo>
                    <a:lnTo>
                      <a:pt x="22" y="5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78" name="Freeform 1558"/>
              <p:cNvSpPr>
                <a:spLocks/>
              </p:cNvSpPr>
              <p:nvPr/>
            </p:nvSpPr>
            <p:spPr bwMode="auto">
              <a:xfrm>
                <a:off x="-6229365" y="-5593437"/>
                <a:ext cx="124235" cy="43182"/>
              </a:xfrm>
              <a:custGeom>
                <a:avLst/>
                <a:gdLst>
                  <a:gd name="T0" fmla="*/ 2147483647 w 33"/>
                  <a:gd name="T1" fmla="*/ 0 h 11"/>
                  <a:gd name="T2" fmla="*/ 2147483647 w 33"/>
                  <a:gd name="T3" fmla="*/ 0 h 11"/>
                  <a:gd name="T4" fmla="*/ 2147483647 w 33"/>
                  <a:gd name="T5" fmla="*/ 2147483647 h 11"/>
                  <a:gd name="T6" fmla="*/ 2147483647 w 33"/>
                  <a:gd name="T7" fmla="*/ 2147483647 h 11"/>
                  <a:gd name="T8" fmla="*/ 2147483647 w 33"/>
                  <a:gd name="T9" fmla="*/ 2147483647 h 11"/>
                  <a:gd name="T10" fmla="*/ 2147483647 w 33"/>
                  <a:gd name="T11" fmla="*/ 2147483647 h 11"/>
                  <a:gd name="T12" fmla="*/ 2147483647 w 33"/>
                  <a:gd name="T13" fmla="*/ 2147483647 h 11"/>
                  <a:gd name="T14" fmla="*/ 2147483647 w 33"/>
                  <a:gd name="T15" fmla="*/ 2147483647 h 11"/>
                  <a:gd name="T16" fmla="*/ 2147483647 w 33"/>
                  <a:gd name="T17" fmla="*/ 2147483647 h 11"/>
                  <a:gd name="T18" fmla="*/ 2147483647 w 33"/>
                  <a:gd name="T19" fmla="*/ 2147483647 h 11"/>
                  <a:gd name="T20" fmla="*/ 0 w 33"/>
                  <a:gd name="T21" fmla="*/ 2147483647 h 11"/>
                  <a:gd name="T22" fmla="*/ 2147483647 w 33"/>
                  <a:gd name="T23" fmla="*/ 0 h 11"/>
                  <a:gd name="T24" fmla="*/ 2147483647 w 33"/>
                  <a:gd name="T25" fmla="*/ 0 h 1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3"/>
                  <a:gd name="T40" fmla="*/ 0 h 11"/>
                  <a:gd name="T41" fmla="*/ 33 w 33"/>
                  <a:gd name="T42" fmla="*/ 11 h 1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3" h="11">
                    <a:moveTo>
                      <a:pt x="5" y="0"/>
                    </a:moveTo>
                    <a:lnTo>
                      <a:pt x="5" y="0"/>
                    </a:lnTo>
                    <a:lnTo>
                      <a:pt x="5" y="5"/>
                    </a:lnTo>
                    <a:lnTo>
                      <a:pt x="11" y="5"/>
                    </a:lnTo>
                    <a:lnTo>
                      <a:pt x="16" y="5"/>
                    </a:lnTo>
                    <a:lnTo>
                      <a:pt x="27" y="5"/>
                    </a:lnTo>
                    <a:lnTo>
                      <a:pt x="33" y="5"/>
                    </a:lnTo>
                    <a:lnTo>
                      <a:pt x="33" y="11"/>
                    </a:lnTo>
                    <a:lnTo>
                      <a:pt x="11" y="11"/>
                    </a:lnTo>
                    <a:lnTo>
                      <a:pt x="0" y="11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79" name="Freeform 1559"/>
              <p:cNvSpPr>
                <a:spLocks/>
              </p:cNvSpPr>
              <p:nvPr/>
            </p:nvSpPr>
            <p:spPr bwMode="auto">
              <a:xfrm>
                <a:off x="-6229365" y="-5658210"/>
                <a:ext cx="102629" cy="64773"/>
              </a:xfrm>
              <a:custGeom>
                <a:avLst/>
                <a:gdLst>
                  <a:gd name="T0" fmla="*/ 0 w 27"/>
                  <a:gd name="T1" fmla="*/ 2147483647 h 17"/>
                  <a:gd name="T2" fmla="*/ 0 w 27"/>
                  <a:gd name="T3" fmla="*/ 2147483647 h 17"/>
                  <a:gd name="T4" fmla="*/ 2147483647 w 27"/>
                  <a:gd name="T5" fmla="*/ 2147483647 h 17"/>
                  <a:gd name="T6" fmla="*/ 2147483647 w 27"/>
                  <a:gd name="T7" fmla="*/ 0 h 17"/>
                  <a:gd name="T8" fmla="*/ 2147483647 w 27"/>
                  <a:gd name="T9" fmla="*/ 0 h 17"/>
                  <a:gd name="T10" fmla="*/ 2147483647 w 27"/>
                  <a:gd name="T11" fmla="*/ 2147483647 h 17"/>
                  <a:gd name="T12" fmla="*/ 2147483647 w 27"/>
                  <a:gd name="T13" fmla="*/ 2147483647 h 17"/>
                  <a:gd name="T14" fmla="*/ 2147483647 w 27"/>
                  <a:gd name="T15" fmla="*/ 2147483647 h 17"/>
                  <a:gd name="T16" fmla="*/ 2147483647 w 27"/>
                  <a:gd name="T17" fmla="*/ 2147483647 h 17"/>
                  <a:gd name="T18" fmla="*/ 2147483647 w 27"/>
                  <a:gd name="T19" fmla="*/ 2147483647 h 17"/>
                  <a:gd name="T20" fmla="*/ 2147483647 w 27"/>
                  <a:gd name="T21" fmla="*/ 2147483647 h 17"/>
                  <a:gd name="T22" fmla="*/ 2147483647 w 27"/>
                  <a:gd name="T23" fmla="*/ 2147483647 h 17"/>
                  <a:gd name="T24" fmla="*/ 0 w 27"/>
                  <a:gd name="T25" fmla="*/ 2147483647 h 17"/>
                  <a:gd name="T26" fmla="*/ 0 w 27"/>
                  <a:gd name="T27" fmla="*/ 2147483647 h 1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7"/>
                  <a:gd name="T43" fmla="*/ 0 h 17"/>
                  <a:gd name="T44" fmla="*/ 27 w 27"/>
                  <a:gd name="T45" fmla="*/ 17 h 1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7" h="17">
                    <a:moveTo>
                      <a:pt x="0" y="11"/>
                    </a:moveTo>
                    <a:lnTo>
                      <a:pt x="0" y="11"/>
                    </a:lnTo>
                    <a:lnTo>
                      <a:pt x="5" y="6"/>
                    </a:lnTo>
                    <a:lnTo>
                      <a:pt x="5" y="0"/>
                    </a:lnTo>
                    <a:lnTo>
                      <a:pt x="11" y="6"/>
                    </a:lnTo>
                    <a:lnTo>
                      <a:pt x="22" y="6"/>
                    </a:lnTo>
                    <a:lnTo>
                      <a:pt x="27" y="6"/>
                    </a:lnTo>
                    <a:lnTo>
                      <a:pt x="22" y="17"/>
                    </a:lnTo>
                    <a:lnTo>
                      <a:pt x="22" y="11"/>
                    </a:lnTo>
                    <a:lnTo>
                      <a:pt x="16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80" name="Freeform 1560"/>
              <p:cNvSpPr>
                <a:spLocks/>
              </p:cNvSpPr>
              <p:nvPr/>
            </p:nvSpPr>
            <p:spPr bwMode="auto">
              <a:xfrm>
                <a:off x="-6369802" y="-5658210"/>
                <a:ext cx="59418" cy="43182"/>
              </a:xfrm>
              <a:custGeom>
                <a:avLst/>
                <a:gdLst>
                  <a:gd name="T0" fmla="*/ 2147483647 w 16"/>
                  <a:gd name="T1" fmla="*/ 0 h 11"/>
                  <a:gd name="T2" fmla="*/ 2147483647 w 16"/>
                  <a:gd name="T3" fmla="*/ 0 h 11"/>
                  <a:gd name="T4" fmla="*/ 2147483647 w 16"/>
                  <a:gd name="T5" fmla="*/ 0 h 11"/>
                  <a:gd name="T6" fmla="*/ 2147483647 w 16"/>
                  <a:gd name="T7" fmla="*/ 0 h 11"/>
                  <a:gd name="T8" fmla="*/ 2147483647 w 16"/>
                  <a:gd name="T9" fmla="*/ 0 h 11"/>
                  <a:gd name="T10" fmla="*/ 2147483647 w 16"/>
                  <a:gd name="T11" fmla="*/ 0 h 11"/>
                  <a:gd name="T12" fmla="*/ 2147483647 w 16"/>
                  <a:gd name="T13" fmla="*/ 2147483647 h 11"/>
                  <a:gd name="T14" fmla="*/ 2147483647 w 16"/>
                  <a:gd name="T15" fmla="*/ 2147483647 h 11"/>
                  <a:gd name="T16" fmla="*/ 2147483647 w 16"/>
                  <a:gd name="T17" fmla="*/ 2147483647 h 11"/>
                  <a:gd name="T18" fmla="*/ 0 w 16"/>
                  <a:gd name="T19" fmla="*/ 2147483647 h 11"/>
                  <a:gd name="T20" fmla="*/ 0 w 16"/>
                  <a:gd name="T21" fmla="*/ 2147483647 h 11"/>
                  <a:gd name="T22" fmla="*/ 2147483647 w 16"/>
                  <a:gd name="T23" fmla="*/ 0 h 11"/>
                  <a:gd name="T24" fmla="*/ 2147483647 w 16"/>
                  <a:gd name="T25" fmla="*/ 0 h 1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6"/>
                  <a:gd name="T40" fmla="*/ 0 h 11"/>
                  <a:gd name="T41" fmla="*/ 16 w 16"/>
                  <a:gd name="T42" fmla="*/ 11 h 1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6" h="11">
                    <a:moveTo>
                      <a:pt x="5" y="0"/>
                    </a:moveTo>
                    <a:lnTo>
                      <a:pt x="5" y="0"/>
                    </a:lnTo>
                    <a:lnTo>
                      <a:pt x="16" y="0"/>
                    </a:lnTo>
                    <a:lnTo>
                      <a:pt x="16" y="11"/>
                    </a:lnTo>
                    <a:lnTo>
                      <a:pt x="5" y="11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81" name="Freeform 1561"/>
              <p:cNvSpPr>
                <a:spLocks/>
              </p:cNvSpPr>
              <p:nvPr/>
            </p:nvSpPr>
            <p:spPr bwMode="auto">
              <a:xfrm>
                <a:off x="-6391408" y="-5593437"/>
                <a:ext cx="102629" cy="43182"/>
              </a:xfrm>
              <a:custGeom>
                <a:avLst/>
                <a:gdLst>
                  <a:gd name="T0" fmla="*/ 2147483647 w 28"/>
                  <a:gd name="T1" fmla="*/ 2147483647 h 11"/>
                  <a:gd name="T2" fmla="*/ 2147483647 w 28"/>
                  <a:gd name="T3" fmla="*/ 2147483647 h 11"/>
                  <a:gd name="T4" fmla="*/ 2147483647 w 28"/>
                  <a:gd name="T5" fmla="*/ 2147483647 h 11"/>
                  <a:gd name="T6" fmla="*/ 0 w 28"/>
                  <a:gd name="T7" fmla="*/ 2147483647 h 11"/>
                  <a:gd name="T8" fmla="*/ 0 w 28"/>
                  <a:gd name="T9" fmla="*/ 2147483647 h 11"/>
                  <a:gd name="T10" fmla="*/ 0 w 28"/>
                  <a:gd name="T11" fmla="*/ 0 h 11"/>
                  <a:gd name="T12" fmla="*/ 0 w 28"/>
                  <a:gd name="T13" fmla="*/ 0 h 11"/>
                  <a:gd name="T14" fmla="*/ 0 w 28"/>
                  <a:gd name="T15" fmla="*/ 0 h 11"/>
                  <a:gd name="T16" fmla="*/ 0 w 28"/>
                  <a:gd name="T17" fmla="*/ 2147483647 h 11"/>
                  <a:gd name="T18" fmla="*/ 0 w 28"/>
                  <a:gd name="T19" fmla="*/ 2147483647 h 11"/>
                  <a:gd name="T20" fmla="*/ 2147483647 w 28"/>
                  <a:gd name="T21" fmla="*/ 2147483647 h 11"/>
                  <a:gd name="T22" fmla="*/ 2147483647 w 28"/>
                  <a:gd name="T23" fmla="*/ 2147483647 h 11"/>
                  <a:gd name="T24" fmla="*/ 2147483647 w 28"/>
                  <a:gd name="T25" fmla="*/ 0 h 11"/>
                  <a:gd name="T26" fmla="*/ 2147483647 w 28"/>
                  <a:gd name="T27" fmla="*/ 0 h 11"/>
                  <a:gd name="T28" fmla="*/ 2147483647 w 28"/>
                  <a:gd name="T29" fmla="*/ 2147483647 h 11"/>
                  <a:gd name="T30" fmla="*/ 2147483647 w 28"/>
                  <a:gd name="T31" fmla="*/ 2147483647 h 11"/>
                  <a:gd name="T32" fmla="*/ 2147483647 w 28"/>
                  <a:gd name="T33" fmla="*/ 2147483647 h 11"/>
                  <a:gd name="T34" fmla="*/ 2147483647 w 28"/>
                  <a:gd name="T35" fmla="*/ 2147483647 h 11"/>
                  <a:gd name="T36" fmla="*/ 2147483647 w 28"/>
                  <a:gd name="T37" fmla="*/ 2147483647 h 1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8"/>
                  <a:gd name="T58" fmla="*/ 0 h 11"/>
                  <a:gd name="T59" fmla="*/ 28 w 28"/>
                  <a:gd name="T60" fmla="*/ 11 h 11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8" h="11">
                    <a:moveTo>
                      <a:pt x="22" y="11"/>
                    </a:moveTo>
                    <a:lnTo>
                      <a:pt x="22" y="11"/>
                    </a:lnTo>
                    <a:lnTo>
                      <a:pt x="17" y="11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6" y="5"/>
                    </a:lnTo>
                    <a:lnTo>
                      <a:pt x="17" y="5"/>
                    </a:lnTo>
                    <a:lnTo>
                      <a:pt x="28" y="0"/>
                    </a:lnTo>
                    <a:lnTo>
                      <a:pt x="28" y="11"/>
                    </a:lnTo>
                    <a:lnTo>
                      <a:pt x="22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82" name="Freeform 1562"/>
              <p:cNvSpPr>
                <a:spLocks/>
              </p:cNvSpPr>
              <p:nvPr/>
            </p:nvSpPr>
            <p:spPr bwMode="auto">
              <a:xfrm>
                <a:off x="-6250970" y="-5534064"/>
                <a:ext cx="145841" cy="43182"/>
              </a:xfrm>
              <a:custGeom>
                <a:avLst/>
                <a:gdLst>
                  <a:gd name="T0" fmla="*/ 0 w 39"/>
                  <a:gd name="T1" fmla="*/ 2147483647 h 11"/>
                  <a:gd name="T2" fmla="*/ 0 w 39"/>
                  <a:gd name="T3" fmla="*/ 2147483647 h 11"/>
                  <a:gd name="T4" fmla="*/ 2147483647 w 39"/>
                  <a:gd name="T5" fmla="*/ 0 h 11"/>
                  <a:gd name="T6" fmla="*/ 2147483647 w 39"/>
                  <a:gd name="T7" fmla="*/ 2147483647 h 11"/>
                  <a:gd name="T8" fmla="*/ 2147483647 w 39"/>
                  <a:gd name="T9" fmla="*/ 2147483647 h 11"/>
                  <a:gd name="T10" fmla="*/ 2147483647 w 39"/>
                  <a:gd name="T11" fmla="*/ 2147483647 h 11"/>
                  <a:gd name="T12" fmla="*/ 2147483647 w 39"/>
                  <a:gd name="T13" fmla="*/ 2147483647 h 11"/>
                  <a:gd name="T14" fmla="*/ 2147483647 w 39"/>
                  <a:gd name="T15" fmla="*/ 2147483647 h 11"/>
                  <a:gd name="T16" fmla="*/ 0 w 39"/>
                  <a:gd name="T17" fmla="*/ 2147483647 h 11"/>
                  <a:gd name="T18" fmla="*/ 0 w 39"/>
                  <a:gd name="T19" fmla="*/ 2147483647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9"/>
                  <a:gd name="T31" fmla="*/ 0 h 11"/>
                  <a:gd name="T32" fmla="*/ 39 w 39"/>
                  <a:gd name="T33" fmla="*/ 11 h 1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9" h="11">
                    <a:moveTo>
                      <a:pt x="0" y="6"/>
                    </a:moveTo>
                    <a:lnTo>
                      <a:pt x="0" y="6"/>
                    </a:lnTo>
                    <a:lnTo>
                      <a:pt x="17" y="0"/>
                    </a:lnTo>
                    <a:lnTo>
                      <a:pt x="28" y="6"/>
                    </a:lnTo>
                    <a:lnTo>
                      <a:pt x="39" y="11"/>
                    </a:lnTo>
                    <a:lnTo>
                      <a:pt x="11" y="11"/>
                    </a:lnTo>
                    <a:lnTo>
                      <a:pt x="6" y="11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83" name="Freeform 1563"/>
              <p:cNvSpPr>
                <a:spLocks/>
              </p:cNvSpPr>
              <p:nvPr/>
            </p:nvSpPr>
            <p:spPr bwMode="auto">
              <a:xfrm>
                <a:off x="-6391408" y="-5534064"/>
                <a:ext cx="102629" cy="43182"/>
              </a:xfrm>
              <a:custGeom>
                <a:avLst/>
                <a:gdLst>
                  <a:gd name="T0" fmla="*/ 2147483647 w 28"/>
                  <a:gd name="T1" fmla="*/ 2147483647 h 11"/>
                  <a:gd name="T2" fmla="*/ 2147483647 w 28"/>
                  <a:gd name="T3" fmla="*/ 2147483647 h 11"/>
                  <a:gd name="T4" fmla="*/ 2147483647 w 28"/>
                  <a:gd name="T5" fmla="*/ 2147483647 h 11"/>
                  <a:gd name="T6" fmla="*/ 2147483647 w 28"/>
                  <a:gd name="T7" fmla="*/ 2147483647 h 11"/>
                  <a:gd name="T8" fmla="*/ 0 w 28"/>
                  <a:gd name="T9" fmla="*/ 2147483647 h 11"/>
                  <a:gd name="T10" fmla="*/ 0 w 28"/>
                  <a:gd name="T11" fmla="*/ 2147483647 h 11"/>
                  <a:gd name="T12" fmla="*/ 0 w 28"/>
                  <a:gd name="T13" fmla="*/ 0 h 11"/>
                  <a:gd name="T14" fmla="*/ 2147483647 w 28"/>
                  <a:gd name="T15" fmla="*/ 0 h 11"/>
                  <a:gd name="T16" fmla="*/ 2147483647 w 28"/>
                  <a:gd name="T17" fmla="*/ 0 h 11"/>
                  <a:gd name="T18" fmla="*/ 2147483647 w 28"/>
                  <a:gd name="T19" fmla="*/ 0 h 11"/>
                  <a:gd name="T20" fmla="*/ 2147483647 w 28"/>
                  <a:gd name="T21" fmla="*/ 2147483647 h 11"/>
                  <a:gd name="T22" fmla="*/ 2147483647 w 28"/>
                  <a:gd name="T23" fmla="*/ 2147483647 h 11"/>
                  <a:gd name="T24" fmla="*/ 2147483647 w 28"/>
                  <a:gd name="T25" fmla="*/ 2147483647 h 11"/>
                  <a:gd name="T26" fmla="*/ 2147483647 w 28"/>
                  <a:gd name="T27" fmla="*/ 2147483647 h 11"/>
                  <a:gd name="T28" fmla="*/ 2147483647 w 28"/>
                  <a:gd name="T29" fmla="*/ 2147483647 h 1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8"/>
                  <a:gd name="T46" fmla="*/ 0 h 11"/>
                  <a:gd name="T47" fmla="*/ 28 w 28"/>
                  <a:gd name="T48" fmla="*/ 11 h 1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8" h="11">
                    <a:moveTo>
                      <a:pt x="22" y="11"/>
                    </a:moveTo>
                    <a:lnTo>
                      <a:pt x="22" y="11"/>
                    </a:lnTo>
                    <a:lnTo>
                      <a:pt x="22" y="6"/>
                    </a:lnTo>
                    <a:lnTo>
                      <a:pt x="11" y="6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11" y="0"/>
                    </a:lnTo>
                    <a:lnTo>
                      <a:pt x="28" y="0"/>
                    </a:lnTo>
                    <a:lnTo>
                      <a:pt x="28" y="6"/>
                    </a:lnTo>
                    <a:lnTo>
                      <a:pt x="28" y="11"/>
                    </a:lnTo>
                    <a:lnTo>
                      <a:pt x="22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84" name="Freeform 1564"/>
              <p:cNvSpPr>
                <a:spLocks/>
              </p:cNvSpPr>
              <p:nvPr/>
            </p:nvSpPr>
            <p:spPr bwMode="auto">
              <a:xfrm>
                <a:off x="-6229365" y="-5469292"/>
                <a:ext cx="124235" cy="37786"/>
              </a:xfrm>
              <a:custGeom>
                <a:avLst/>
                <a:gdLst>
                  <a:gd name="T0" fmla="*/ 2147483647 w 33"/>
                  <a:gd name="T1" fmla="*/ 2147483647 h 10"/>
                  <a:gd name="T2" fmla="*/ 2147483647 w 33"/>
                  <a:gd name="T3" fmla="*/ 2147483647 h 10"/>
                  <a:gd name="T4" fmla="*/ 2147483647 w 33"/>
                  <a:gd name="T5" fmla="*/ 2147483647 h 10"/>
                  <a:gd name="T6" fmla="*/ 0 w 33"/>
                  <a:gd name="T7" fmla="*/ 2147483647 h 10"/>
                  <a:gd name="T8" fmla="*/ 0 w 33"/>
                  <a:gd name="T9" fmla="*/ 2147483647 h 10"/>
                  <a:gd name="T10" fmla="*/ 0 w 33"/>
                  <a:gd name="T11" fmla="*/ 0 h 10"/>
                  <a:gd name="T12" fmla="*/ 0 w 33"/>
                  <a:gd name="T13" fmla="*/ 0 h 10"/>
                  <a:gd name="T14" fmla="*/ 2147483647 w 33"/>
                  <a:gd name="T15" fmla="*/ 0 h 10"/>
                  <a:gd name="T16" fmla="*/ 2147483647 w 33"/>
                  <a:gd name="T17" fmla="*/ 0 h 10"/>
                  <a:gd name="T18" fmla="*/ 2147483647 w 33"/>
                  <a:gd name="T19" fmla="*/ 0 h 10"/>
                  <a:gd name="T20" fmla="*/ 2147483647 w 33"/>
                  <a:gd name="T21" fmla="*/ 0 h 10"/>
                  <a:gd name="T22" fmla="*/ 2147483647 w 33"/>
                  <a:gd name="T23" fmla="*/ 2147483647 h 10"/>
                  <a:gd name="T24" fmla="*/ 2147483647 w 33"/>
                  <a:gd name="T25" fmla="*/ 2147483647 h 10"/>
                  <a:gd name="T26" fmla="*/ 2147483647 w 33"/>
                  <a:gd name="T27" fmla="*/ 2147483647 h 10"/>
                  <a:gd name="T28" fmla="*/ 2147483647 w 33"/>
                  <a:gd name="T29" fmla="*/ 2147483647 h 1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3"/>
                  <a:gd name="T46" fmla="*/ 0 h 10"/>
                  <a:gd name="T47" fmla="*/ 33 w 33"/>
                  <a:gd name="T48" fmla="*/ 10 h 1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3" h="10">
                    <a:moveTo>
                      <a:pt x="27" y="10"/>
                    </a:moveTo>
                    <a:lnTo>
                      <a:pt x="27" y="10"/>
                    </a:lnTo>
                    <a:lnTo>
                      <a:pt x="16" y="5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11" y="0"/>
                    </a:lnTo>
                    <a:lnTo>
                      <a:pt x="22" y="5"/>
                    </a:lnTo>
                    <a:lnTo>
                      <a:pt x="33" y="5"/>
                    </a:lnTo>
                    <a:lnTo>
                      <a:pt x="27" y="1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85" name="Freeform 1565"/>
              <p:cNvSpPr>
                <a:spLocks/>
              </p:cNvSpPr>
              <p:nvPr/>
            </p:nvSpPr>
            <p:spPr bwMode="auto">
              <a:xfrm>
                <a:off x="-6391408" y="-5469292"/>
                <a:ext cx="124235" cy="37786"/>
              </a:xfrm>
              <a:custGeom>
                <a:avLst/>
                <a:gdLst>
                  <a:gd name="T0" fmla="*/ 0 w 33"/>
                  <a:gd name="T1" fmla="*/ 2147483647 h 10"/>
                  <a:gd name="T2" fmla="*/ 0 w 33"/>
                  <a:gd name="T3" fmla="*/ 2147483647 h 10"/>
                  <a:gd name="T4" fmla="*/ 0 w 33"/>
                  <a:gd name="T5" fmla="*/ 0 h 10"/>
                  <a:gd name="T6" fmla="*/ 2147483647 w 33"/>
                  <a:gd name="T7" fmla="*/ 0 h 10"/>
                  <a:gd name="T8" fmla="*/ 2147483647 w 33"/>
                  <a:gd name="T9" fmla="*/ 0 h 10"/>
                  <a:gd name="T10" fmla="*/ 2147483647 w 33"/>
                  <a:gd name="T11" fmla="*/ 0 h 10"/>
                  <a:gd name="T12" fmla="*/ 2147483647 w 33"/>
                  <a:gd name="T13" fmla="*/ 2147483647 h 10"/>
                  <a:gd name="T14" fmla="*/ 2147483647 w 33"/>
                  <a:gd name="T15" fmla="*/ 2147483647 h 10"/>
                  <a:gd name="T16" fmla="*/ 2147483647 w 33"/>
                  <a:gd name="T17" fmla="*/ 2147483647 h 10"/>
                  <a:gd name="T18" fmla="*/ 0 w 33"/>
                  <a:gd name="T19" fmla="*/ 2147483647 h 10"/>
                  <a:gd name="T20" fmla="*/ 0 w 33"/>
                  <a:gd name="T21" fmla="*/ 2147483647 h 1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3"/>
                  <a:gd name="T34" fmla="*/ 0 h 10"/>
                  <a:gd name="T35" fmla="*/ 33 w 33"/>
                  <a:gd name="T36" fmla="*/ 10 h 1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3" h="10">
                    <a:moveTo>
                      <a:pt x="0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11" y="0"/>
                    </a:lnTo>
                    <a:lnTo>
                      <a:pt x="33" y="0"/>
                    </a:lnTo>
                    <a:lnTo>
                      <a:pt x="33" y="10"/>
                    </a:lnTo>
                    <a:lnTo>
                      <a:pt x="22" y="5"/>
                    </a:lnTo>
                    <a:lnTo>
                      <a:pt x="11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86" name="Freeform 1566"/>
              <p:cNvSpPr>
                <a:spLocks/>
              </p:cNvSpPr>
              <p:nvPr/>
            </p:nvSpPr>
            <p:spPr bwMode="auto">
              <a:xfrm>
                <a:off x="-6186153" y="-5409915"/>
                <a:ext cx="102629" cy="43182"/>
              </a:xfrm>
              <a:custGeom>
                <a:avLst/>
                <a:gdLst>
                  <a:gd name="T0" fmla="*/ 0 w 27"/>
                  <a:gd name="T1" fmla="*/ 0 h 11"/>
                  <a:gd name="T2" fmla="*/ 0 w 27"/>
                  <a:gd name="T3" fmla="*/ 0 h 11"/>
                  <a:gd name="T4" fmla="*/ 2147483647 w 27"/>
                  <a:gd name="T5" fmla="*/ 0 h 11"/>
                  <a:gd name="T6" fmla="*/ 2147483647 w 27"/>
                  <a:gd name="T7" fmla="*/ 0 h 11"/>
                  <a:gd name="T8" fmla="*/ 2147483647 w 27"/>
                  <a:gd name="T9" fmla="*/ 0 h 11"/>
                  <a:gd name="T10" fmla="*/ 2147483647 w 27"/>
                  <a:gd name="T11" fmla="*/ 0 h 11"/>
                  <a:gd name="T12" fmla="*/ 2147483647 w 27"/>
                  <a:gd name="T13" fmla="*/ 2147483647 h 11"/>
                  <a:gd name="T14" fmla="*/ 2147483647 w 27"/>
                  <a:gd name="T15" fmla="*/ 2147483647 h 11"/>
                  <a:gd name="T16" fmla="*/ 2147483647 w 27"/>
                  <a:gd name="T17" fmla="*/ 2147483647 h 11"/>
                  <a:gd name="T18" fmla="*/ 0 w 27"/>
                  <a:gd name="T19" fmla="*/ 0 h 11"/>
                  <a:gd name="T20" fmla="*/ 0 w 27"/>
                  <a:gd name="T21" fmla="*/ 0 h 1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7"/>
                  <a:gd name="T34" fmla="*/ 0 h 11"/>
                  <a:gd name="T35" fmla="*/ 27 w 27"/>
                  <a:gd name="T36" fmla="*/ 11 h 1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7" h="11">
                    <a:moveTo>
                      <a:pt x="0" y="0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16" y="0"/>
                    </a:lnTo>
                    <a:lnTo>
                      <a:pt x="27" y="0"/>
                    </a:lnTo>
                    <a:lnTo>
                      <a:pt x="27" y="5"/>
                    </a:lnTo>
                    <a:lnTo>
                      <a:pt x="16" y="11"/>
                    </a:lnTo>
                    <a:lnTo>
                      <a:pt x="5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87" name="Freeform 1567"/>
              <p:cNvSpPr>
                <a:spLocks/>
              </p:cNvSpPr>
              <p:nvPr/>
            </p:nvSpPr>
            <p:spPr bwMode="auto">
              <a:xfrm>
                <a:off x="-6391408" y="-5431506"/>
                <a:ext cx="124235" cy="64773"/>
              </a:xfrm>
              <a:custGeom>
                <a:avLst/>
                <a:gdLst>
                  <a:gd name="T0" fmla="*/ 2147483647 w 33"/>
                  <a:gd name="T1" fmla="*/ 2147483647 h 17"/>
                  <a:gd name="T2" fmla="*/ 2147483647 w 33"/>
                  <a:gd name="T3" fmla="*/ 2147483647 h 17"/>
                  <a:gd name="T4" fmla="*/ 2147483647 w 33"/>
                  <a:gd name="T5" fmla="*/ 2147483647 h 17"/>
                  <a:gd name="T6" fmla="*/ 2147483647 w 33"/>
                  <a:gd name="T7" fmla="*/ 2147483647 h 17"/>
                  <a:gd name="T8" fmla="*/ 0 w 33"/>
                  <a:gd name="T9" fmla="*/ 2147483647 h 17"/>
                  <a:gd name="T10" fmla="*/ 0 w 33"/>
                  <a:gd name="T11" fmla="*/ 2147483647 h 17"/>
                  <a:gd name="T12" fmla="*/ 0 w 33"/>
                  <a:gd name="T13" fmla="*/ 2147483647 h 17"/>
                  <a:gd name="T14" fmla="*/ 2147483647 w 33"/>
                  <a:gd name="T15" fmla="*/ 0 h 17"/>
                  <a:gd name="T16" fmla="*/ 2147483647 w 33"/>
                  <a:gd name="T17" fmla="*/ 2147483647 h 17"/>
                  <a:gd name="T18" fmla="*/ 2147483647 w 33"/>
                  <a:gd name="T19" fmla="*/ 2147483647 h 17"/>
                  <a:gd name="T20" fmla="*/ 2147483647 w 33"/>
                  <a:gd name="T21" fmla="*/ 2147483647 h 17"/>
                  <a:gd name="T22" fmla="*/ 2147483647 w 33"/>
                  <a:gd name="T23" fmla="*/ 2147483647 h 17"/>
                  <a:gd name="T24" fmla="*/ 2147483647 w 33"/>
                  <a:gd name="T25" fmla="*/ 2147483647 h 17"/>
                  <a:gd name="T26" fmla="*/ 2147483647 w 33"/>
                  <a:gd name="T27" fmla="*/ 2147483647 h 17"/>
                  <a:gd name="T28" fmla="*/ 2147483647 w 33"/>
                  <a:gd name="T29" fmla="*/ 2147483647 h 1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3"/>
                  <a:gd name="T46" fmla="*/ 0 h 17"/>
                  <a:gd name="T47" fmla="*/ 33 w 33"/>
                  <a:gd name="T48" fmla="*/ 17 h 17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3" h="17">
                    <a:moveTo>
                      <a:pt x="33" y="17"/>
                    </a:moveTo>
                    <a:lnTo>
                      <a:pt x="33" y="17"/>
                    </a:lnTo>
                    <a:lnTo>
                      <a:pt x="28" y="11"/>
                    </a:lnTo>
                    <a:lnTo>
                      <a:pt x="17" y="6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11" y="0"/>
                    </a:lnTo>
                    <a:lnTo>
                      <a:pt x="33" y="6"/>
                    </a:lnTo>
                    <a:lnTo>
                      <a:pt x="33" y="11"/>
                    </a:lnTo>
                    <a:lnTo>
                      <a:pt x="33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88" name="Freeform 1570"/>
              <p:cNvSpPr>
                <a:spLocks/>
              </p:cNvSpPr>
              <p:nvPr/>
            </p:nvSpPr>
            <p:spPr bwMode="auto">
              <a:xfrm>
                <a:off x="-6250970" y="-5307360"/>
                <a:ext cx="108029" cy="43182"/>
              </a:xfrm>
              <a:custGeom>
                <a:avLst/>
                <a:gdLst>
                  <a:gd name="T0" fmla="*/ 2147483647 w 28"/>
                  <a:gd name="T1" fmla="*/ 0 h 11"/>
                  <a:gd name="T2" fmla="*/ 2147483647 w 28"/>
                  <a:gd name="T3" fmla="*/ 0 h 11"/>
                  <a:gd name="T4" fmla="*/ 2147483647 w 28"/>
                  <a:gd name="T5" fmla="*/ 2147483647 h 11"/>
                  <a:gd name="T6" fmla="*/ 2147483647 w 28"/>
                  <a:gd name="T7" fmla="*/ 2147483647 h 11"/>
                  <a:gd name="T8" fmla="*/ 2147483647 w 28"/>
                  <a:gd name="T9" fmla="*/ 2147483647 h 11"/>
                  <a:gd name="T10" fmla="*/ 0 w 28"/>
                  <a:gd name="T11" fmla="*/ 2147483647 h 11"/>
                  <a:gd name="T12" fmla="*/ 0 w 28"/>
                  <a:gd name="T13" fmla="*/ 2147483647 h 11"/>
                  <a:gd name="T14" fmla="*/ 0 w 28"/>
                  <a:gd name="T15" fmla="*/ 0 h 11"/>
                  <a:gd name="T16" fmla="*/ 2147483647 w 28"/>
                  <a:gd name="T17" fmla="*/ 0 h 11"/>
                  <a:gd name="T18" fmla="*/ 2147483647 w 28"/>
                  <a:gd name="T19" fmla="*/ 0 h 11"/>
                  <a:gd name="T20" fmla="*/ 2147483647 w 28"/>
                  <a:gd name="T21" fmla="*/ 0 h 1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8"/>
                  <a:gd name="T34" fmla="*/ 0 h 11"/>
                  <a:gd name="T35" fmla="*/ 28 w 28"/>
                  <a:gd name="T36" fmla="*/ 11 h 1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8" h="11">
                    <a:moveTo>
                      <a:pt x="28" y="0"/>
                    </a:moveTo>
                    <a:lnTo>
                      <a:pt x="28" y="0"/>
                    </a:lnTo>
                    <a:lnTo>
                      <a:pt x="28" y="11"/>
                    </a:lnTo>
                    <a:lnTo>
                      <a:pt x="11" y="6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11" y="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89" name="Freeform 1571"/>
              <p:cNvSpPr>
                <a:spLocks/>
              </p:cNvSpPr>
              <p:nvPr/>
            </p:nvSpPr>
            <p:spPr bwMode="auto">
              <a:xfrm>
                <a:off x="-6434620" y="-5264179"/>
                <a:ext cx="145841" cy="37786"/>
              </a:xfrm>
              <a:custGeom>
                <a:avLst/>
                <a:gdLst>
                  <a:gd name="T0" fmla="*/ 2147483647 w 39"/>
                  <a:gd name="T1" fmla="*/ 2147483647 h 11"/>
                  <a:gd name="T2" fmla="*/ 2147483647 w 39"/>
                  <a:gd name="T3" fmla="*/ 2147483647 h 11"/>
                  <a:gd name="T4" fmla="*/ 2147483647 w 39"/>
                  <a:gd name="T5" fmla="*/ 2147483647 h 11"/>
                  <a:gd name="T6" fmla="*/ 2147483647 w 39"/>
                  <a:gd name="T7" fmla="*/ 2147483647 h 11"/>
                  <a:gd name="T8" fmla="*/ 2147483647 w 39"/>
                  <a:gd name="T9" fmla="*/ 2147483647 h 11"/>
                  <a:gd name="T10" fmla="*/ 0 w 39"/>
                  <a:gd name="T11" fmla="*/ 2147483647 h 11"/>
                  <a:gd name="T12" fmla="*/ 0 w 39"/>
                  <a:gd name="T13" fmla="*/ 2147483647 h 11"/>
                  <a:gd name="T14" fmla="*/ 2147483647 w 39"/>
                  <a:gd name="T15" fmla="*/ 0 h 11"/>
                  <a:gd name="T16" fmla="*/ 2147483647 w 39"/>
                  <a:gd name="T17" fmla="*/ 0 h 11"/>
                  <a:gd name="T18" fmla="*/ 2147483647 w 39"/>
                  <a:gd name="T19" fmla="*/ 2147483647 h 11"/>
                  <a:gd name="T20" fmla="*/ 2147483647 w 39"/>
                  <a:gd name="T21" fmla="*/ 2147483647 h 11"/>
                  <a:gd name="T22" fmla="*/ 2147483647 w 39"/>
                  <a:gd name="T23" fmla="*/ 2147483647 h 11"/>
                  <a:gd name="T24" fmla="*/ 2147483647 w 39"/>
                  <a:gd name="T25" fmla="*/ 2147483647 h 1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9"/>
                  <a:gd name="T40" fmla="*/ 0 h 11"/>
                  <a:gd name="T41" fmla="*/ 39 w 39"/>
                  <a:gd name="T42" fmla="*/ 11 h 1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9" h="11">
                    <a:moveTo>
                      <a:pt x="33" y="11"/>
                    </a:moveTo>
                    <a:lnTo>
                      <a:pt x="33" y="11"/>
                    </a:lnTo>
                    <a:lnTo>
                      <a:pt x="28" y="11"/>
                    </a:lnTo>
                    <a:lnTo>
                      <a:pt x="17" y="11"/>
                    </a:lnTo>
                    <a:lnTo>
                      <a:pt x="6" y="11"/>
                    </a:lnTo>
                    <a:lnTo>
                      <a:pt x="0" y="6"/>
                    </a:lnTo>
                    <a:lnTo>
                      <a:pt x="6" y="0"/>
                    </a:lnTo>
                    <a:lnTo>
                      <a:pt x="22" y="0"/>
                    </a:lnTo>
                    <a:lnTo>
                      <a:pt x="33" y="6"/>
                    </a:lnTo>
                    <a:lnTo>
                      <a:pt x="39" y="6"/>
                    </a:lnTo>
                    <a:lnTo>
                      <a:pt x="33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90" name="Freeform 1572"/>
              <p:cNvSpPr>
                <a:spLocks/>
              </p:cNvSpPr>
              <p:nvPr/>
            </p:nvSpPr>
            <p:spPr bwMode="auto">
              <a:xfrm>
                <a:off x="-6229365" y="-5264179"/>
                <a:ext cx="124235" cy="37786"/>
              </a:xfrm>
              <a:custGeom>
                <a:avLst/>
                <a:gdLst>
                  <a:gd name="T0" fmla="*/ 0 w 33"/>
                  <a:gd name="T1" fmla="*/ 2147483647 h 11"/>
                  <a:gd name="T2" fmla="*/ 0 w 33"/>
                  <a:gd name="T3" fmla="*/ 2147483647 h 11"/>
                  <a:gd name="T4" fmla="*/ 0 w 33"/>
                  <a:gd name="T5" fmla="*/ 2147483647 h 11"/>
                  <a:gd name="T6" fmla="*/ 2147483647 w 33"/>
                  <a:gd name="T7" fmla="*/ 2147483647 h 11"/>
                  <a:gd name="T8" fmla="*/ 2147483647 w 33"/>
                  <a:gd name="T9" fmla="*/ 0 h 11"/>
                  <a:gd name="T10" fmla="*/ 2147483647 w 33"/>
                  <a:gd name="T11" fmla="*/ 2147483647 h 11"/>
                  <a:gd name="T12" fmla="*/ 2147483647 w 33"/>
                  <a:gd name="T13" fmla="*/ 2147483647 h 11"/>
                  <a:gd name="T14" fmla="*/ 2147483647 w 33"/>
                  <a:gd name="T15" fmla="*/ 2147483647 h 11"/>
                  <a:gd name="T16" fmla="*/ 2147483647 w 33"/>
                  <a:gd name="T17" fmla="*/ 2147483647 h 11"/>
                  <a:gd name="T18" fmla="*/ 2147483647 w 33"/>
                  <a:gd name="T19" fmla="*/ 2147483647 h 11"/>
                  <a:gd name="T20" fmla="*/ 2147483647 w 33"/>
                  <a:gd name="T21" fmla="*/ 2147483647 h 11"/>
                  <a:gd name="T22" fmla="*/ 2147483647 w 33"/>
                  <a:gd name="T23" fmla="*/ 2147483647 h 11"/>
                  <a:gd name="T24" fmla="*/ 0 w 33"/>
                  <a:gd name="T25" fmla="*/ 2147483647 h 11"/>
                  <a:gd name="T26" fmla="*/ 0 w 33"/>
                  <a:gd name="T27" fmla="*/ 2147483647 h 1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3"/>
                  <a:gd name="T43" fmla="*/ 0 h 11"/>
                  <a:gd name="T44" fmla="*/ 33 w 33"/>
                  <a:gd name="T45" fmla="*/ 11 h 1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3" h="11">
                    <a:moveTo>
                      <a:pt x="0" y="11"/>
                    </a:moveTo>
                    <a:lnTo>
                      <a:pt x="0" y="11"/>
                    </a:lnTo>
                    <a:lnTo>
                      <a:pt x="0" y="6"/>
                    </a:lnTo>
                    <a:lnTo>
                      <a:pt x="5" y="6"/>
                    </a:lnTo>
                    <a:lnTo>
                      <a:pt x="16" y="0"/>
                    </a:lnTo>
                    <a:lnTo>
                      <a:pt x="27" y="6"/>
                    </a:lnTo>
                    <a:lnTo>
                      <a:pt x="33" y="6"/>
                    </a:lnTo>
                    <a:lnTo>
                      <a:pt x="33" y="11"/>
                    </a:lnTo>
                    <a:lnTo>
                      <a:pt x="27" y="11"/>
                    </a:lnTo>
                    <a:lnTo>
                      <a:pt x="16" y="11"/>
                    </a:lnTo>
                    <a:lnTo>
                      <a:pt x="11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91" name="Freeform 1577"/>
              <p:cNvSpPr>
                <a:spLocks/>
              </p:cNvSpPr>
              <p:nvPr/>
            </p:nvSpPr>
            <p:spPr bwMode="auto">
              <a:xfrm>
                <a:off x="-6229365" y="-5593437"/>
                <a:ext cx="124235" cy="43182"/>
              </a:xfrm>
              <a:custGeom>
                <a:avLst/>
                <a:gdLst>
                  <a:gd name="T0" fmla="*/ 2147483647 w 33"/>
                  <a:gd name="T1" fmla="*/ 0 h 11"/>
                  <a:gd name="T2" fmla="*/ 2147483647 w 33"/>
                  <a:gd name="T3" fmla="*/ 0 h 11"/>
                  <a:gd name="T4" fmla="*/ 2147483647 w 33"/>
                  <a:gd name="T5" fmla="*/ 2147483647 h 11"/>
                  <a:gd name="T6" fmla="*/ 2147483647 w 33"/>
                  <a:gd name="T7" fmla="*/ 2147483647 h 11"/>
                  <a:gd name="T8" fmla="*/ 2147483647 w 33"/>
                  <a:gd name="T9" fmla="*/ 2147483647 h 11"/>
                  <a:gd name="T10" fmla="*/ 2147483647 w 33"/>
                  <a:gd name="T11" fmla="*/ 2147483647 h 11"/>
                  <a:gd name="T12" fmla="*/ 2147483647 w 33"/>
                  <a:gd name="T13" fmla="*/ 2147483647 h 11"/>
                  <a:gd name="T14" fmla="*/ 2147483647 w 33"/>
                  <a:gd name="T15" fmla="*/ 2147483647 h 11"/>
                  <a:gd name="T16" fmla="*/ 2147483647 w 33"/>
                  <a:gd name="T17" fmla="*/ 2147483647 h 11"/>
                  <a:gd name="T18" fmla="*/ 2147483647 w 33"/>
                  <a:gd name="T19" fmla="*/ 2147483647 h 11"/>
                  <a:gd name="T20" fmla="*/ 0 w 33"/>
                  <a:gd name="T21" fmla="*/ 2147483647 h 11"/>
                  <a:gd name="T22" fmla="*/ 2147483647 w 33"/>
                  <a:gd name="T23" fmla="*/ 0 h 11"/>
                  <a:gd name="T24" fmla="*/ 2147483647 w 33"/>
                  <a:gd name="T25" fmla="*/ 0 h 1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3"/>
                  <a:gd name="T40" fmla="*/ 0 h 11"/>
                  <a:gd name="T41" fmla="*/ 33 w 33"/>
                  <a:gd name="T42" fmla="*/ 11 h 1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3" h="11">
                    <a:moveTo>
                      <a:pt x="5" y="0"/>
                    </a:moveTo>
                    <a:lnTo>
                      <a:pt x="5" y="0"/>
                    </a:lnTo>
                    <a:lnTo>
                      <a:pt x="5" y="5"/>
                    </a:lnTo>
                    <a:lnTo>
                      <a:pt x="11" y="5"/>
                    </a:lnTo>
                    <a:lnTo>
                      <a:pt x="16" y="5"/>
                    </a:lnTo>
                    <a:lnTo>
                      <a:pt x="27" y="5"/>
                    </a:lnTo>
                    <a:lnTo>
                      <a:pt x="33" y="5"/>
                    </a:lnTo>
                    <a:lnTo>
                      <a:pt x="33" y="11"/>
                    </a:lnTo>
                    <a:lnTo>
                      <a:pt x="11" y="11"/>
                    </a:lnTo>
                    <a:lnTo>
                      <a:pt x="0" y="11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92" name="Freeform 1578"/>
              <p:cNvSpPr>
                <a:spLocks/>
              </p:cNvSpPr>
              <p:nvPr/>
            </p:nvSpPr>
            <p:spPr bwMode="auto">
              <a:xfrm>
                <a:off x="-7806590" y="1061938"/>
                <a:ext cx="1766278" cy="847442"/>
              </a:xfrm>
              <a:custGeom>
                <a:avLst/>
                <a:gdLst>
                  <a:gd name="T0" fmla="*/ 2147483647 w 470"/>
                  <a:gd name="T1" fmla="*/ 0 h 225"/>
                  <a:gd name="T2" fmla="*/ 2147483647 w 470"/>
                  <a:gd name="T3" fmla="*/ 0 h 225"/>
                  <a:gd name="T4" fmla="*/ 0 w 470"/>
                  <a:gd name="T5" fmla="*/ 2147483647 h 225"/>
                  <a:gd name="T6" fmla="*/ 0 w 470"/>
                  <a:gd name="T7" fmla="*/ 2147483647 h 225"/>
                  <a:gd name="T8" fmla="*/ 0 w 470"/>
                  <a:gd name="T9" fmla="*/ 2147483647 h 225"/>
                  <a:gd name="T10" fmla="*/ 0 w 470"/>
                  <a:gd name="T11" fmla="*/ 2147483647 h 225"/>
                  <a:gd name="T12" fmla="*/ 2147483647 w 470"/>
                  <a:gd name="T13" fmla="*/ 2147483647 h 225"/>
                  <a:gd name="T14" fmla="*/ 2147483647 w 470"/>
                  <a:gd name="T15" fmla="*/ 2147483647 h 225"/>
                  <a:gd name="T16" fmla="*/ 2147483647 w 470"/>
                  <a:gd name="T17" fmla="*/ 2147483647 h 225"/>
                  <a:gd name="T18" fmla="*/ 2147483647 w 470"/>
                  <a:gd name="T19" fmla="*/ 2147483647 h 225"/>
                  <a:gd name="T20" fmla="*/ 2147483647 w 470"/>
                  <a:gd name="T21" fmla="*/ 2147483647 h 225"/>
                  <a:gd name="T22" fmla="*/ 2147483647 w 470"/>
                  <a:gd name="T23" fmla="*/ 2147483647 h 225"/>
                  <a:gd name="T24" fmla="*/ 2147483647 w 470"/>
                  <a:gd name="T25" fmla="*/ 2147483647 h 225"/>
                  <a:gd name="T26" fmla="*/ 2147483647 w 470"/>
                  <a:gd name="T27" fmla="*/ 2147483647 h 225"/>
                  <a:gd name="T28" fmla="*/ 2147483647 w 470"/>
                  <a:gd name="T29" fmla="*/ 2147483647 h 225"/>
                  <a:gd name="T30" fmla="*/ 2147483647 w 470"/>
                  <a:gd name="T31" fmla="*/ 2147483647 h 225"/>
                  <a:gd name="T32" fmla="*/ 2147483647 w 470"/>
                  <a:gd name="T33" fmla="*/ 2147483647 h 225"/>
                  <a:gd name="T34" fmla="*/ 2147483647 w 470"/>
                  <a:gd name="T35" fmla="*/ 2147483647 h 225"/>
                  <a:gd name="T36" fmla="*/ 2147483647 w 470"/>
                  <a:gd name="T37" fmla="*/ 2147483647 h 225"/>
                  <a:gd name="T38" fmla="*/ 2147483647 w 470"/>
                  <a:gd name="T39" fmla="*/ 2147483647 h 225"/>
                  <a:gd name="T40" fmla="*/ 2147483647 w 470"/>
                  <a:gd name="T41" fmla="*/ 2147483647 h 225"/>
                  <a:gd name="T42" fmla="*/ 2147483647 w 470"/>
                  <a:gd name="T43" fmla="*/ 2147483647 h 225"/>
                  <a:gd name="T44" fmla="*/ 2147483647 w 470"/>
                  <a:gd name="T45" fmla="*/ 2147483647 h 225"/>
                  <a:gd name="T46" fmla="*/ 2147483647 w 470"/>
                  <a:gd name="T47" fmla="*/ 2147483647 h 225"/>
                  <a:gd name="T48" fmla="*/ 2147483647 w 470"/>
                  <a:gd name="T49" fmla="*/ 2147483647 h 225"/>
                  <a:gd name="T50" fmla="*/ 2147483647 w 470"/>
                  <a:gd name="T51" fmla="*/ 2147483647 h 225"/>
                  <a:gd name="T52" fmla="*/ 2147483647 w 470"/>
                  <a:gd name="T53" fmla="*/ 2147483647 h 225"/>
                  <a:gd name="T54" fmla="*/ 2147483647 w 470"/>
                  <a:gd name="T55" fmla="*/ 2147483647 h 225"/>
                  <a:gd name="T56" fmla="*/ 2147483647 w 470"/>
                  <a:gd name="T57" fmla="*/ 2147483647 h 225"/>
                  <a:gd name="T58" fmla="*/ 2147483647 w 470"/>
                  <a:gd name="T59" fmla="*/ 2147483647 h 225"/>
                  <a:gd name="T60" fmla="*/ 2147483647 w 470"/>
                  <a:gd name="T61" fmla="*/ 2147483647 h 225"/>
                  <a:gd name="T62" fmla="*/ 2147483647 w 470"/>
                  <a:gd name="T63" fmla="*/ 2147483647 h 225"/>
                  <a:gd name="T64" fmla="*/ 2147483647 w 470"/>
                  <a:gd name="T65" fmla="*/ 2147483647 h 225"/>
                  <a:gd name="T66" fmla="*/ 2147483647 w 470"/>
                  <a:gd name="T67" fmla="*/ 2147483647 h 225"/>
                  <a:gd name="T68" fmla="*/ 2147483647 w 470"/>
                  <a:gd name="T69" fmla="*/ 2147483647 h 225"/>
                  <a:gd name="T70" fmla="*/ 2147483647 w 470"/>
                  <a:gd name="T71" fmla="*/ 2147483647 h 225"/>
                  <a:gd name="T72" fmla="*/ 2147483647 w 470"/>
                  <a:gd name="T73" fmla="*/ 2147483647 h 225"/>
                  <a:gd name="T74" fmla="*/ 2147483647 w 470"/>
                  <a:gd name="T75" fmla="*/ 2147483647 h 225"/>
                  <a:gd name="T76" fmla="*/ 2147483647 w 470"/>
                  <a:gd name="T77" fmla="*/ 2147483647 h 225"/>
                  <a:gd name="T78" fmla="*/ 2147483647 w 470"/>
                  <a:gd name="T79" fmla="*/ 2147483647 h 225"/>
                  <a:gd name="T80" fmla="*/ 2147483647 w 470"/>
                  <a:gd name="T81" fmla="*/ 2147483647 h 225"/>
                  <a:gd name="T82" fmla="*/ 2147483647 w 470"/>
                  <a:gd name="T83" fmla="*/ 2147483647 h 225"/>
                  <a:gd name="T84" fmla="*/ 2147483647 w 470"/>
                  <a:gd name="T85" fmla="*/ 2147483647 h 225"/>
                  <a:gd name="T86" fmla="*/ 2147483647 w 470"/>
                  <a:gd name="T87" fmla="*/ 2147483647 h 225"/>
                  <a:gd name="T88" fmla="*/ 2147483647 w 470"/>
                  <a:gd name="T89" fmla="*/ 2147483647 h 225"/>
                  <a:gd name="T90" fmla="*/ 2147483647 w 470"/>
                  <a:gd name="T91" fmla="*/ 0 h 225"/>
                  <a:gd name="T92" fmla="*/ 2147483647 w 470"/>
                  <a:gd name="T93" fmla="*/ 0 h 225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470"/>
                  <a:gd name="T142" fmla="*/ 0 h 225"/>
                  <a:gd name="T143" fmla="*/ 470 w 470"/>
                  <a:gd name="T144" fmla="*/ 225 h 225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470" h="225">
                    <a:moveTo>
                      <a:pt x="16" y="0"/>
                    </a:moveTo>
                    <a:lnTo>
                      <a:pt x="16" y="0"/>
                    </a:lnTo>
                    <a:lnTo>
                      <a:pt x="0" y="77"/>
                    </a:lnTo>
                    <a:lnTo>
                      <a:pt x="0" y="115"/>
                    </a:lnTo>
                    <a:lnTo>
                      <a:pt x="0" y="126"/>
                    </a:lnTo>
                    <a:lnTo>
                      <a:pt x="0" y="137"/>
                    </a:lnTo>
                    <a:lnTo>
                      <a:pt x="5" y="186"/>
                    </a:lnTo>
                    <a:lnTo>
                      <a:pt x="5" y="197"/>
                    </a:lnTo>
                    <a:lnTo>
                      <a:pt x="11" y="203"/>
                    </a:lnTo>
                    <a:lnTo>
                      <a:pt x="16" y="208"/>
                    </a:lnTo>
                    <a:lnTo>
                      <a:pt x="22" y="208"/>
                    </a:lnTo>
                    <a:lnTo>
                      <a:pt x="93" y="214"/>
                    </a:lnTo>
                    <a:lnTo>
                      <a:pt x="126" y="208"/>
                    </a:lnTo>
                    <a:lnTo>
                      <a:pt x="142" y="203"/>
                    </a:lnTo>
                    <a:lnTo>
                      <a:pt x="147" y="197"/>
                    </a:lnTo>
                    <a:lnTo>
                      <a:pt x="147" y="186"/>
                    </a:lnTo>
                    <a:lnTo>
                      <a:pt x="202" y="203"/>
                    </a:lnTo>
                    <a:lnTo>
                      <a:pt x="246" y="219"/>
                    </a:lnTo>
                    <a:lnTo>
                      <a:pt x="284" y="225"/>
                    </a:lnTo>
                    <a:lnTo>
                      <a:pt x="361" y="225"/>
                    </a:lnTo>
                    <a:lnTo>
                      <a:pt x="421" y="225"/>
                    </a:lnTo>
                    <a:lnTo>
                      <a:pt x="470" y="214"/>
                    </a:lnTo>
                    <a:lnTo>
                      <a:pt x="470" y="208"/>
                    </a:lnTo>
                    <a:lnTo>
                      <a:pt x="465" y="192"/>
                    </a:lnTo>
                    <a:lnTo>
                      <a:pt x="454" y="181"/>
                    </a:lnTo>
                    <a:lnTo>
                      <a:pt x="437" y="170"/>
                    </a:lnTo>
                    <a:lnTo>
                      <a:pt x="415" y="159"/>
                    </a:lnTo>
                    <a:lnTo>
                      <a:pt x="388" y="153"/>
                    </a:lnTo>
                    <a:lnTo>
                      <a:pt x="312" y="137"/>
                    </a:lnTo>
                    <a:lnTo>
                      <a:pt x="301" y="132"/>
                    </a:lnTo>
                    <a:lnTo>
                      <a:pt x="284" y="121"/>
                    </a:lnTo>
                    <a:lnTo>
                      <a:pt x="246" y="82"/>
                    </a:lnTo>
                    <a:lnTo>
                      <a:pt x="229" y="39"/>
                    </a:lnTo>
                    <a:lnTo>
                      <a:pt x="175" y="39"/>
                    </a:lnTo>
                    <a:lnTo>
                      <a:pt x="120" y="33"/>
                    </a:lnTo>
                    <a:lnTo>
                      <a:pt x="71" y="22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93" name="Freeform 1579"/>
              <p:cNvSpPr>
                <a:spLocks/>
              </p:cNvSpPr>
              <p:nvPr/>
            </p:nvSpPr>
            <p:spPr bwMode="auto">
              <a:xfrm>
                <a:off x="-8546588" y="-7239741"/>
                <a:ext cx="675180" cy="680111"/>
              </a:xfrm>
              <a:custGeom>
                <a:avLst/>
                <a:gdLst>
                  <a:gd name="T0" fmla="*/ 2147483647 w 180"/>
                  <a:gd name="T1" fmla="*/ 0 h 181"/>
                  <a:gd name="T2" fmla="*/ 2147483647 w 180"/>
                  <a:gd name="T3" fmla="*/ 0 h 181"/>
                  <a:gd name="T4" fmla="*/ 0 w 180"/>
                  <a:gd name="T5" fmla="*/ 2147483647 h 181"/>
                  <a:gd name="T6" fmla="*/ 0 w 180"/>
                  <a:gd name="T7" fmla="*/ 2147483647 h 181"/>
                  <a:gd name="T8" fmla="*/ 2147483647 w 180"/>
                  <a:gd name="T9" fmla="*/ 2147483647 h 181"/>
                  <a:gd name="T10" fmla="*/ 2147483647 w 180"/>
                  <a:gd name="T11" fmla="*/ 2147483647 h 181"/>
                  <a:gd name="T12" fmla="*/ 2147483647 w 180"/>
                  <a:gd name="T13" fmla="*/ 2147483647 h 181"/>
                  <a:gd name="T14" fmla="*/ 2147483647 w 180"/>
                  <a:gd name="T15" fmla="*/ 2147483647 h 181"/>
                  <a:gd name="T16" fmla="*/ 2147483647 w 180"/>
                  <a:gd name="T17" fmla="*/ 2147483647 h 181"/>
                  <a:gd name="T18" fmla="*/ 2147483647 w 180"/>
                  <a:gd name="T19" fmla="*/ 2147483647 h 181"/>
                  <a:gd name="T20" fmla="*/ 2147483647 w 180"/>
                  <a:gd name="T21" fmla="*/ 2147483647 h 181"/>
                  <a:gd name="T22" fmla="*/ 2147483647 w 180"/>
                  <a:gd name="T23" fmla="*/ 2147483647 h 181"/>
                  <a:gd name="T24" fmla="*/ 2147483647 w 180"/>
                  <a:gd name="T25" fmla="*/ 2147483647 h 181"/>
                  <a:gd name="T26" fmla="*/ 2147483647 w 180"/>
                  <a:gd name="T27" fmla="*/ 2147483647 h 181"/>
                  <a:gd name="T28" fmla="*/ 2147483647 w 180"/>
                  <a:gd name="T29" fmla="*/ 2147483647 h 181"/>
                  <a:gd name="T30" fmla="*/ 2147483647 w 180"/>
                  <a:gd name="T31" fmla="*/ 0 h 181"/>
                  <a:gd name="T32" fmla="*/ 2147483647 w 180"/>
                  <a:gd name="T33" fmla="*/ 0 h 18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80"/>
                  <a:gd name="T52" fmla="*/ 0 h 181"/>
                  <a:gd name="T53" fmla="*/ 180 w 180"/>
                  <a:gd name="T54" fmla="*/ 181 h 18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80" h="181">
                    <a:moveTo>
                      <a:pt x="22" y="0"/>
                    </a:moveTo>
                    <a:lnTo>
                      <a:pt x="22" y="0"/>
                    </a:lnTo>
                    <a:lnTo>
                      <a:pt x="0" y="49"/>
                    </a:lnTo>
                    <a:lnTo>
                      <a:pt x="44" y="109"/>
                    </a:lnTo>
                    <a:lnTo>
                      <a:pt x="82" y="153"/>
                    </a:lnTo>
                    <a:lnTo>
                      <a:pt x="109" y="181"/>
                    </a:lnTo>
                    <a:lnTo>
                      <a:pt x="120" y="181"/>
                    </a:lnTo>
                    <a:lnTo>
                      <a:pt x="137" y="175"/>
                    </a:lnTo>
                    <a:lnTo>
                      <a:pt x="158" y="153"/>
                    </a:lnTo>
                    <a:lnTo>
                      <a:pt x="180" y="115"/>
                    </a:lnTo>
                    <a:lnTo>
                      <a:pt x="76" y="27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94" name="Freeform 1580"/>
              <p:cNvSpPr>
                <a:spLocks noEditPoints="1"/>
              </p:cNvSpPr>
              <p:nvPr/>
            </p:nvSpPr>
            <p:spPr bwMode="auto">
              <a:xfrm>
                <a:off x="-9513450" y="-8286896"/>
                <a:ext cx="3613576" cy="10563320"/>
              </a:xfrm>
              <a:custGeom>
                <a:avLst/>
                <a:gdLst>
                  <a:gd name="T0" fmla="*/ 2147483647 w 962"/>
                  <a:gd name="T1" fmla="*/ 2147483647 h 2812"/>
                  <a:gd name="T2" fmla="*/ 2147483647 w 962"/>
                  <a:gd name="T3" fmla="*/ 2147483647 h 2812"/>
                  <a:gd name="T4" fmla="*/ 2147483647 w 962"/>
                  <a:gd name="T5" fmla="*/ 2147483647 h 2812"/>
                  <a:gd name="T6" fmla="*/ 2147483647 w 962"/>
                  <a:gd name="T7" fmla="*/ 2147483647 h 2812"/>
                  <a:gd name="T8" fmla="*/ 2147483647 w 962"/>
                  <a:gd name="T9" fmla="*/ 2147483647 h 2812"/>
                  <a:gd name="T10" fmla="*/ 2147483647 w 962"/>
                  <a:gd name="T11" fmla="*/ 2147483647 h 2812"/>
                  <a:gd name="T12" fmla="*/ 2147483647 w 962"/>
                  <a:gd name="T13" fmla="*/ 2147483647 h 2812"/>
                  <a:gd name="T14" fmla="*/ 2147483647 w 962"/>
                  <a:gd name="T15" fmla="*/ 2147483647 h 2812"/>
                  <a:gd name="T16" fmla="*/ 2147483647 w 962"/>
                  <a:gd name="T17" fmla="*/ 2147483647 h 2812"/>
                  <a:gd name="T18" fmla="*/ 2147483647 w 962"/>
                  <a:gd name="T19" fmla="*/ 2147483647 h 2812"/>
                  <a:gd name="T20" fmla="*/ 2147483647 w 962"/>
                  <a:gd name="T21" fmla="*/ 2147483647 h 2812"/>
                  <a:gd name="T22" fmla="*/ 2147483647 w 962"/>
                  <a:gd name="T23" fmla="*/ 2147483647 h 2812"/>
                  <a:gd name="T24" fmla="*/ 2147483647 w 962"/>
                  <a:gd name="T25" fmla="*/ 2147483647 h 2812"/>
                  <a:gd name="T26" fmla="*/ 2147483647 w 962"/>
                  <a:gd name="T27" fmla="*/ 2147483647 h 2812"/>
                  <a:gd name="T28" fmla="*/ 2147483647 w 962"/>
                  <a:gd name="T29" fmla="*/ 2147483647 h 2812"/>
                  <a:gd name="T30" fmla="*/ 2147483647 w 962"/>
                  <a:gd name="T31" fmla="*/ 2147483647 h 2812"/>
                  <a:gd name="T32" fmla="*/ 2147483647 w 962"/>
                  <a:gd name="T33" fmla="*/ 2147483647 h 2812"/>
                  <a:gd name="T34" fmla="*/ 2147483647 w 962"/>
                  <a:gd name="T35" fmla="*/ 2147483647 h 2812"/>
                  <a:gd name="T36" fmla="*/ 2147483647 w 962"/>
                  <a:gd name="T37" fmla="*/ 2147483647 h 2812"/>
                  <a:gd name="T38" fmla="*/ 2147483647 w 962"/>
                  <a:gd name="T39" fmla="*/ 2147483647 h 2812"/>
                  <a:gd name="T40" fmla="*/ 2147483647 w 962"/>
                  <a:gd name="T41" fmla="*/ 2147483647 h 2812"/>
                  <a:gd name="T42" fmla="*/ 2147483647 w 962"/>
                  <a:gd name="T43" fmla="*/ 2147483647 h 2812"/>
                  <a:gd name="T44" fmla="*/ 2147483647 w 962"/>
                  <a:gd name="T45" fmla="*/ 2147483647 h 2812"/>
                  <a:gd name="T46" fmla="*/ 2147483647 w 962"/>
                  <a:gd name="T47" fmla="*/ 2147483647 h 2812"/>
                  <a:gd name="T48" fmla="*/ 2147483647 w 962"/>
                  <a:gd name="T49" fmla="*/ 2147483647 h 2812"/>
                  <a:gd name="T50" fmla="*/ 2147483647 w 962"/>
                  <a:gd name="T51" fmla="*/ 2147483647 h 2812"/>
                  <a:gd name="T52" fmla="*/ 2147483647 w 962"/>
                  <a:gd name="T53" fmla="*/ 2147483647 h 2812"/>
                  <a:gd name="T54" fmla="*/ 2147483647 w 962"/>
                  <a:gd name="T55" fmla="*/ 2147483647 h 2812"/>
                  <a:gd name="T56" fmla="*/ 2147483647 w 962"/>
                  <a:gd name="T57" fmla="*/ 2147483647 h 2812"/>
                  <a:gd name="T58" fmla="*/ 2147483647 w 962"/>
                  <a:gd name="T59" fmla="*/ 2147483647 h 2812"/>
                  <a:gd name="T60" fmla="*/ 2147483647 w 962"/>
                  <a:gd name="T61" fmla="*/ 2147483647 h 2812"/>
                  <a:gd name="T62" fmla="*/ 2147483647 w 962"/>
                  <a:gd name="T63" fmla="*/ 2147483647 h 2812"/>
                  <a:gd name="T64" fmla="*/ 2147483647 w 962"/>
                  <a:gd name="T65" fmla="*/ 2147483647 h 2812"/>
                  <a:gd name="T66" fmla="*/ 2147483647 w 962"/>
                  <a:gd name="T67" fmla="*/ 2147483647 h 2812"/>
                  <a:gd name="T68" fmla="*/ 2147483647 w 962"/>
                  <a:gd name="T69" fmla="*/ 2147483647 h 2812"/>
                  <a:gd name="T70" fmla="*/ 2147483647 w 962"/>
                  <a:gd name="T71" fmla="*/ 2147483647 h 2812"/>
                  <a:gd name="T72" fmla="*/ 2147483647 w 962"/>
                  <a:gd name="T73" fmla="*/ 2147483647 h 2812"/>
                  <a:gd name="T74" fmla="*/ 2147483647 w 962"/>
                  <a:gd name="T75" fmla="*/ 2147483647 h 2812"/>
                  <a:gd name="T76" fmla="*/ 2147483647 w 962"/>
                  <a:gd name="T77" fmla="*/ 2147483647 h 2812"/>
                  <a:gd name="T78" fmla="*/ 2147483647 w 962"/>
                  <a:gd name="T79" fmla="*/ 2147483647 h 2812"/>
                  <a:gd name="T80" fmla="*/ 2147483647 w 962"/>
                  <a:gd name="T81" fmla="*/ 2147483647 h 2812"/>
                  <a:gd name="T82" fmla="*/ 2147483647 w 962"/>
                  <a:gd name="T83" fmla="*/ 2147483647 h 2812"/>
                  <a:gd name="T84" fmla="*/ 2147483647 w 962"/>
                  <a:gd name="T85" fmla="*/ 2147483647 h 2812"/>
                  <a:gd name="T86" fmla="*/ 2147483647 w 962"/>
                  <a:gd name="T87" fmla="*/ 2147483647 h 2812"/>
                  <a:gd name="T88" fmla="*/ 2147483647 w 962"/>
                  <a:gd name="T89" fmla="*/ 2147483647 h 2812"/>
                  <a:gd name="T90" fmla="*/ 2147483647 w 962"/>
                  <a:gd name="T91" fmla="*/ 2147483647 h 2812"/>
                  <a:gd name="T92" fmla="*/ 2147483647 w 962"/>
                  <a:gd name="T93" fmla="*/ 2147483647 h 2812"/>
                  <a:gd name="T94" fmla="*/ 2147483647 w 962"/>
                  <a:gd name="T95" fmla="*/ 2147483647 h 2812"/>
                  <a:gd name="T96" fmla="*/ 2147483647 w 962"/>
                  <a:gd name="T97" fmla="*/ 2147483647 h 2812"/>
                  <a:gd name="T98" fmla="*/ 2147483647 w 962"/>
                  <a:gd name="T99" fmla="*/ 2147483647 h 2812"/>
                  <a:gd name="T100" fmla="*/ 2147483647 w 962"/>
                  <a:gd name="T101" fmla="*/ 2147483647 h 2812"/>
                  <a:gd name="T102" fmla="*/ 2147483647 w 962"/>
                  <a:gd name="T103" fmla="*/ 2147483647 h 2812"/>
                  <a:gd name="T104" fmla="*/ 2147483647 w 962"/>
                  <a:gd name="T105" fmla="*/ 2147483647 h 2812"/>
                  <a:gd name="T106" fmla="*/ 2147483647 w 962"/>
                  <a:gd name="T107" fmla="*/ 2147483647 h 2812"/>
                  <a:gd name="T108" fmla="*/ 2147483647 w 962"/>
                  <a:gd name="T109" fmla="*/ 2147483647 h 2812"/>
                  <a:gd name="T110" fmla="*/ 2147483647 w 962"/>
                  <a:gd name="T111" fmla="*/ 2147483647 h 2812"/>
                  <a:gd name="T112" fmla="*/ 2147483647 w 962"/>
                  <a:gd name="T113" fmla="*/ 2147483647 h 2812"/>
                  <a:gd name="T114" fmla="*/ 2147483647 w 962"/>
                  <a:gd name="T115" fmla="*/ 2147483647 h 2812"/>
                  <a:gd name="T116" fmla="*/ 2147483647 w 962"/>
                  <a:gd name="T117" fmla="*/ 2147483647 h 2812"/>
                  <a:gd name="T118" fmla="*/ 2147483647 w 962"/>
                  <a:gd name="T119" fmla="*/ 2147483647 h 2812"/>
                  <a:gd name="T120" fmla="*/ 2147483647 w 962"/>
                  <a:gd name="T121" fmla="*/ 2147483647 h 2812"/>
                  <a:gd name="T122" fmla="*/ 2147483647 w 962"/>
                  <a:gd name="T123" fmla="*/ 2147483647 h 2812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962"/>
                  <a:gd name="T187" fmla="*/ 0 h 2812"/>
                  <a:gd name="T188" fmla="*/ 962 w 962"/>
                  <a:gd name="T189" fmla="*/ 2812 h 2812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962" h="2812">
                    <a:moveTo>
                      <a:pt x="880" y="377"/>
                    </a:moveTo>
                    <a:lnTo>
                      <a:pt x="880" y="377"/>
                    </a:lnTo>
                    <a:lnTo>
                      <a:pt x="864" y="372"/>
                    </a:lnTo>
                    <a:lnTo>
                      <a:pt x="842" y="356"/>
                    </a:lnTo>
                    <a:lnTo>
                      <a:pt x="809" y="323"/>
                    </a:lnTo>
                    <a:lnTo>
                      <a:pt x="804" y="312"/>
                    </a:lnTo>
                    <a:lnTo>
                      <a:pt x="798" y="301"/>
                    </a:lnTo>
                    <a:lnTo>
                      <a:pt x="776" y="290"/>
                    </a:lnTo>
                    <a:lnTo>
                      <a:pt x="776" y="279"/>
                    </a:lnTo>
                    <a:lnTo>
                      <a:pt x="766" y="241"/>
                    </a:lnTo>
                    <a:lnTo>
                      <a:pt x="755" y="208"/>
                    </a:lnTo>
                    <a:lnTo>
                      <a:pt x="744" y="191"/>
                    </a:lnTo>
                    <a:lnTo>
                      <a:pt x="727" y="186"/>
                    </a:lnTo>
                    <a:lnTo>
                      <a:pt x="716" y="186"/>
                    </a:lnTo>
                    <a:lnTo>
                      <a:pt x="711" y="186"/>
                    </a:lnTo>
                    <a:lnTo>
                      <a:pt x="700" y="186"/>
                    </a:lnTo>
                    <a:lnTo>
                      <a:pt x="683" y="181"/>
                    </a:lnTo>
                    <a:lnTo>
                      <a:pt x="673" y="181"/>
                    </a:lnTo>
                    <a:lnTo>
                      <a:pt x="667" y="186"/>
                    </a:lnTo>
                    <a:lnTo>
                      <a:pt x="667" y="191"/>
                    </a:lnTo>
                    <a:lnTo>
                      <a:pt x="645" y="186"/>
                    </a:lnTo>
                    <a:lnTo>
                      <a:pt x="634" y="186"/>
                    </a:lnTo>
                    <a:lnTo>
                      <a:pt x="629" y="191"/>
                    </a:lnTo>
                    <a:lnTo>
                      <a:pt x="623" y="197"/>
                    </a:lnTo>
                    <a:lnTo>
                      <a:pt x="612" y="191"/>
                    </a:lnTo>
                    <a:lnTo>
                      <a:pt x="596" y="191"/>
                    </a:lnTo>
                    <a:lnTo>
                      <a:pt x="585" y="197"/>
                    </a:lnTo>
                    <a:lnTo>
                      <a:pt x="574" y="213"/>
                    </a:lnTo>
                    <a:lnTo>
                      <a:pt x="563" y="252"/>
                    </a:lnTo>
                    <a:lnTo>
                      <a:pt x="563" y="257"/>
                    </a:lnTo>
                    <a:lnTo>
                      <a:pt x="574" y="268"/>
                    </a:lnTo>
                    <a:lnTo>
                      <a:pt x="590" y="290"/>
                    </a:lnTo>
                    <a:lnTo>
                      <a:pt x="618" y="312"/>
                    </a:lnTo>
                    <a:lnTo>
                      <a:pt x="623" y="323"/>
                    </a:lnTo>
                    <a:lnTo>
                      <a:pt x="640" y="334"/>
                    </a:lnTo>
                    <a:lnTo>
                      <a:pt x="667" y="345"/>
                    </a:lnTo>
                    <a:lnTo>
                      <a:pt x="705" y="356"/>
                    </a:lnTo>
                    <a:lnTo>
                      <a:pt x="711" y="372"/>
                    </a:lnTo>
                    <a:lnTo>
                      <a:pt x="716" y="377"/>
                    </a:lnTo>
                    <a:lnTo>
                      <a:pt x="716" y="388"/>
                    </a:lnTo>
                    <a:lnTo>
                      <a:pt x="722" y="421"/>
                    </a:lnTo>
                    <a:lnTo>
                      <a:pt x="744" y="465"/>
                    </a:lnTo>
                    <a:lnTo>
                      <a:pt x="771" y="520"/>
                    </a:lnTo>
                    <a:lnTo>
                      <a:pt x="771" y="547"/>
                    </a:lnTo>
                    <a:lnTo>
                      <a:pt x="755" y="536"/>
                    </a:lnTo>
                    <a:lnTo>
                      <a:pt x="722" y="520"/>
                    </a:lnTo>
                    <a:lnTo>
                      <a:pt x="667" y="503"/>
                    </a:lnTo>
                    <a:lnTo>
                      <a:pt x="645" y="481"/>
                    </a:lnTo>
                    <a:lnTo>
                      <a:pt x="607" y="449"/>
                    </a:lnTo>
                    <a:lnTo>
                      <a:pt x="596" y="438"/>
                    </a:lnTo>
                    <a:lnTo>
                      <a:pt x="585" y="432"/>
                    </a:lnTo>
                    <a:lnTo>
                      <a:pt x="574" y="427"/>
                    </a:lnTo>
                    <a:lnTo>
                      <a:pt x="558" y="421"/>
                    </a:lnTo>
                    <a:lnTo>
                      <a:pt x="519" y="421"/>
                    </a:lnTo>
                    <a:lnTo>
                      <a:pt x="497" y="416"/>
                    </a:lnTo>
                    <a:lnTo>
                      <a:pt x="481" y="410"/>
                    </a:lnTo>
                    <a:lnTo>
                      <a:pt x="465" y="405"/>
                    </a:lnTo>
                    <a:lnTo>
                      <a:pt x="459" y="399"/>
                    </a:lnTo>
                    <a:lnTo>
                      <a:pt x="454" y="394"/>
                    </a:lnTo>
                    <a:lnTo>
                      <a:pt x="465" y="399"/>
                    </a:lnTo>
                    <a:lnTo>
                      <a:pt x="487" y="399"/>
                    </a:lnTo>
                    <a:lnTo>
                      <a:pt x="497" y="394"/>
                    </a:lnTo>
                    <a:lnTo>
                      <a:pt x="503" y="383"/>
                    </a:lnTo>
                    <a:lnTo>
                      <a:pt x="508" y="372"/>
                    </a:lnTo>
                    <a:lnTo>
                      <a:pt x="508" y="361"/>
                    </a:lnTo>
                    <a:lnTo>
                      <a:pt x="514" y="356"/>
                    </a:lnTo>
                    <a:lnTo>
                      <a:pt x="519" y="356"/>
                    </a:lnTo>
                    <a:lnTo>
                      <a:pt x="519" y="350"/>
                    </a:lnTo>
                    <a:lnTo>
                      <a:pt x="525" y="345"/>
                    </a:lnTo>
                    <a:lnTo>
                      <a:pt x="519" y="345"/>
                    </a:lnTo>
                    <a:lnTo>
                      <a:pt x="519" y="339"/>
                    </a:lnTo>
                    <a:lnTo>
                      <a:pt x="525" y="339"/>
                    </a:lnTo>
                    <a:lnTo>
                      <a:pt x="530" y="334"/>
                    </a:lnTo>
                    <a:lnTo>
                      <a:pt x="530" y="328"/>
                    </a:lnTo>
                    <a:lnTo>
                      <a:pt x="530" y="317"/>
                    </a:lnTo>
                    <a:lnTo>
                      <a:pt x="530" y="312"/>
                    </a:lnTo>
                    <a:lnTo>
                      <a:pt x="552" y="312"/>
                    </a:lnTo>
                    <a:lnTo>
                      <a:pt x="563" y="312"/>
                    </a:lnTo>
                    <a:lnTo>
                      <a:pt x="563" y="284"/>
                    </a:lnTo>
                    <a:lnTo>
                      <a:pt x="563" y="257"/>
                    </a:lnTo>
                    <a:lnTo>
                      <a:pt x="563" y="252"/>
                    </a:lnTo>
                    <a:lnTo>
                      <a:pt x="563" y="235"/>
                    </a:lnTo>
                    <a:lnTo>
                      <a:pt x="563" y="224"/>
                    </a:lnTo>
                    <a:lnTo>
                      <a:pt x="574" y="213"/>
                    </a:lnTo>
                    <a:lnTo>
                      <a:pt x="574" y="208"/>
                    </a:lnTo>
                    <a:lnTo>
                      <a:pt x="580" y="186"/>
                    </a:lnTo>
                    <a:lnTo>
                      <a:pt x="585" y="164"/>
                    </a:lnTo>
                    <a:lnTo>
                      <a:pt x="580" y="137"/>
                    </a:lnTo>
                    <a:lnTo>
                      <a:pt x="585" y="131"/>
                    </a:lnTo>
                    <a:lnTo>
                      <a:pt x="590" y="126"/>
                    </a:lnTo>
                    <a:lnTo>
                      <a:pt x="601" y="115"/>
                    </a:lnTo>
                    <a:lnTo>
                      <a:pt x="601" y="104"/>
                    </a:lnTo>
                    <a:lnTo>
                      <a:pt x="580" y="77"/>
                    </a:lnTo>
                    <a:lnTo>
                      <a:pt x="580" y="66"/>
                    </a:lnTo>
                    <a:lnTo>
                      <a:pt x="569" y="55"/>
                    </a:lnTo>
                    <a:lnTo>
                      <a:pt x="552" y="44"/>
                    </a:lnTo>
                    <a:lnTo>
                      <a:pt x="530" y="27"/>
                    </a:lnTo>
                    <a:lnTo>
                      <a:pt x="497" y="16"/>
                    </a:lnTo>
                    <a:lnTo>
                      <a:pt x="454" y="5"/>
                    </a:lnTo>
                    <a:lnTo>
                      <a:pt x="394" y="0"/>
                    </a:lnTo>
                    <a:lnTo>
                      <a:pt x="377" y="5"/>
                    </a:lnTo>
                    <a:lnTo>
                      <a:pt x="355" y="11"/>
                    </a:lnTo>
                    <a:lnTo>
                      <a:pt x="333" y="27"/>
                    </a:lnTo>
                    <a:lnTo>
                      <a:pt x="311" y="49"/>
                    </a:lnTo>
                    <a:lnTo>
                      <a:pt x="295" y="82"/>
                    </a:lnTo>
                    <a:lnTo>
                      <a:pt x="290" y="126"/>
                    </a:lnTo>
                    <a:lnTo>
                      <a:pt x="290" y="186"/>
                    </a:lnTo>
                    <a:lnTo>
                      <a:pt x="295" y="191"/>
                    </a:lnTo>
                    <a:lnTo>
                      <a:pt x="301" y="219"/>
                    </a:lnTo>
                    <a:lnTo>
                      <a:pt x="295" y="252"/>
                    </a:lnTo>
                    <a:lnTo>
                      <a:pt x="290" y="268"/>
                    </a:lnTo>
                    <a:lnTo>
                      <a:pt x="284" y="284"/>
                    </a:lnTo>
                    <a:lnTo>
                      <a:pt x="426" y="394"/>
                    </a:lnTo>
                    <a:lnTo>
                      <a:pt x="394" y="427"/>
                    </a:lnTo>
                    <a:lnTo>
                      <a:pt x="366" y="454"/>
                    </a:lnTo>
                    <a:lnTo>
                      <a:pt x="311" y="394"/>
                    </a:lnTo>
                    <a:lnTo>
                      <a:pt x="262" y="339"/>
                    </a:lnTo>
                    <a:lnTo>
                      <a:pt x="257" y="328"/>
                    </a:lnTo>
                    <a:lnTo>
                      <a:pt x="218" y="388"/>
                    </a:lnTo>
                    <a:lnTo>
                      <a:pt x="175" y="421"/>
                    </a:lnTo>
                    <a:lnTo>
                      <a:pt x="136" y="443"/>
                    </a:lnTo>
                    <a:lnTo>
                      <a:pt x="114" y="454"/>
                    </a:lnTo>
                    <a:lnTo>
                      <a:pt x="93" y="454"/>
                    </a:lnTo>
                    <a:lnTo>
                      <a:pt x="82" y="460"/>
                    </a:lnTo>
                    <a:lnTo>
                      <a:pt x="60" y="476"/>
                    </a:lnTo>
                    <a:lnTo>
                      <a:pt x="49" y="492"/>
                    </a:lnTo>
                    <a:lnTo>
                      <a:pt x="43" y="514"/>
                    </a:lnTo>
                    <a:lnTo>
                      <a:pt x="38" y="542"/>
                    </a:lnTo>
                    <a:lnTo>
                      <a:pt x="38" y="580"/>
                    </a:lnTo>
                    <a:lnTo>
                      <a:pt x="38" y="624"/>
                    </a:lnTo>
                    <a:lnTo>
                      <a:pt x="27" y="673"/>
                    </a:lnTo>
                    <a:lnTo>
                      <a:pt x="11" y="733"/>
                    </a:lnTo>
                    <a:lnTo>
                      <a:pt x="11" y="739"/>
                    </a:lnTo>
                    <a:lnTo>
                      <a:pt x="5" y="782"/>
                    </a:lnTo>
                    <a:lnTo>
                      <a:pt x="0" y="903"/>
                    </a:lnTo>
                    <a:lnTo>
                      <a:pt x="0" y="963"/>
                    </a:lnTo>
                    <a:lnTo>
                      <a:pt x="5" y="1018"/>
                    </a:lnTo>
                    <a:lnTo>
                      <a:pt x="16" y="1050"/>
                    </a:lnTo>
                    <a:lnTo>
                      <a:pt x="27" y="1083"/>
                    </a:lnTo>
                    <a:lnTo>
                      <a:pt x="60" y="1143"/>
                    </a:lnTo>
                    <a:lnTo>
                      <a:pt x="93" y="1204"/>
                    </a:lnTo>
                    <a:lnTo>
                      <a:pt x="120" y="1264"/>
                    </a:lnTo>
                    <a:lnTo>
                      <a:pt x="125" y="1264"/>
                    </a:lnTo>
                    <a:lnTo>
                      <a:pt x="136" y="1297"/>
                    </a:lnTo>
                    <a:lnTo>
                      <a:pt x="142" y="1318"/>
                    </a:lnTo>
                    <a:lnTo>
                      <a:pt x="153" y="1346"/>
                    </a:lnTo>
                    <a:lnTo>
                      <a:pt x="175" y="1384"/>
                    </a:lnTo>
                    <a:lnTo>
                      <a:pt x="180" y="1444"/>
                    </a:lnTo>
                    <a:lnTo>
                      <a:pt x="180" y="1483"/>
                    </a:lnTo>
                    <a:lnTo>
                      <a:pt x="180" y="1504"/>
                    </a:lnTo>
                    <a:lnTo>
                      <a:pt x="207" y="1504"/>
                    </a:lnTo>
                    <a:lnTo>
                      <a:pt x="229" y="1504"/>
                    </a:lnTo>
                    <a:lnTo>
                      <a:pt x="240" y="1504"/>
                    </a:lnTo>
                    <a:lnTo>
                      <a:pt x="235" y="1515"/>
                    </a:lnTo>
                    <a:lnTo>
                      <a:pt x="224" y="1548"/>
                    </a:lnTo>
                    <a:lnTo>
                      <a:pt x="213" y="1592"/>
                    </a:lnTo>
                    <a:lnTo>
                      <a:pt x="213" y="1614"/>
                    </a:lnTo>
                    <a:lnTo>
                      <a:pt x="218" y="1641"/>
                    </a:lnTo>
                    <a:lnTo>
                      <a:pt x="224" y="1696"/>
                    </a:lnTo>
                    <a:lnTo>
                      <a:pt x="229" y="1773"/>
                    </a:lnTo>
                    <a:lnTo>
                      <a:pt x="229" y="1882"/>
                    </a:lnTo>
                    <a:lnTo>
                      <a:pt x="224" y="1937"/>
                    </a:lnTo>
                    <a:lnTo>
                      <a:pt x="213" y="1986"/>
                    </a:lnTo>
                    <a:lnTo>
                      <a:pt x="197" y="2062"/>
                    </a:lnTo>
                    <a:lnTo>
                      <a:pt x="191" y="2101"/>
                    </a:lnTo>
                    <a:lnTo>
                      <a:pt x="186" y="2145"/>
                    </a:lnTo>
                    <a:lnTo>
                      <a:pt x="186" y="2205"/>
                    </a:lnTo>
                    <a:lnTo>
                      <a:pt x="186" y="2276"/>
                    </a:lnTo>
                    <a:lnTo>
                      <a:pt x="197" y="2407"/>
                    </a:lnTo>
                    <a:lnTo>
                      <a:pt x="207" y="2495"/>
                    </a:lnTo>
                    <a:lnTo>
                      <a:pt x="213" y="2555"/>
                    </a:lnTo>
                    <a:lnTo>
                      <a:pt x="213" y="2599"/>
                    </a:lnTo>
                    <a:lnTo>
                      <a:pt x="207" y="2631"/>
                    </a:lnTo>
                    <a:lnTo>
                      <a:pt x="207" y="2653"/>
                    </a:lnTo>
                    <a:lnTo>
                      <a:pt x="207" y="2670"/>
                    </a:lnTo>
                    <a:lnTo>
                      <a:pt x="207" y="2730"/>
                    </a:lnTo>
                    <a:lnTo>
                      <a:pt x="268" y="2752"/>
                    </a:lnTo>
                    <a:lnTo>
                      <a:pt x="301" y="2752"/>
                    </a:lnTo>
                    <a:lnTo>
                      <a:pt x="306" y="2763"/>
                    </a:lnTo>
                    <a:lnTo>
                      <a:pt x="328" y="2779"/>
                    </a:lnTo>
                    <a:lnTo>
                      <a:pt x="350" y="2790"/>
                    </a:lnTo>
                    <a:lnTo>
                      <a:pt x="372" y="2801"/>
                    </a:lnTo>
                    <a:lnTo>
                      <a:pt x="399" y="2807"/>
                    </a:lnTo>
                    <a:lnTo>
                      <a:pt x="437" y="2812"/>
                    </a:lnTo>
                    <a:lnTo>
                      <a:pt x="508" y="2807"/>
                    </a:lnTo>
                    <a:lnTo>
                      <a:pt x="541" y="2801"/>
                    </a:lnTo>
                    <a:lnTo>
                      <a:pt x="552" y="2801"/>
                    </a:lnTo>
                    <a:lnTo>
                      <a:pt x="552" y="2796"/>
                    </a:lnTo>
                    <a:lnTo>
                      <a:pt x="552" y="2785"/>
                    </a:lnTo>
                    <a:lnTo>
                      <a:pt x="547" y="2768"/>
                    </a:lnTo>
                    <a:lnTo>
                      <a:pt x="536" y="2752"/>
                    </a:lnTo>
                    <a:lnTo>
                      <a:pt x="470" y="2692"/>
                    </a:lnTo>
                    <a:lnTo>
                      <a:pt x="432" y="2648"/>
                    </a:lnTo>
                    <a:lnTo>
                      <a:pt x="415" y="2631"/>
                    </a:lnTo>
                    <a:lnTo>
                      <a:pt x="404" y="2615"/>
                    </a:lnTo>
                    <a:lnTo>
                      <a:pt x="404" y="2599"/>
                    </a:lnTo>
                    <a:lnTo>
                      <a:pt x="399" y="2588"/>
                    </a:lnTo>
                    <a:lnTo>
                      <a:pt x="394" y="2566"/>
                    </a:lnTo>
                    <a:lnTo>
                      <a:pt x="388" y="2555"/>
                    </a:lnTo>
                    <a:lnTo>
                      <a:pt x="388" y="2528"/>
                    </a:lnTo>
                    <a:lnTo>
                      <a:pt x="394" y="2467"/>
                    </a:lnTo>
                    <a:lnTo>
                      <a:pt x="399" y="2424"/>
                    </a:lnTo>
                    <a:lnTo>
                      <a:pt x="394" y="2402"/>
                    </a:lnTo>
                    <a:lnTo>
                      <a:pt x="383" y="2374"/>
                    </a:lnTo>
                    <a:lnTo>
                      <a:pt x="394" y="2238"/>
                    </a:lnTo>
                    <a:lnTo>
                      <a:pt x="399" y="2145"/>
                    </a:lnTo>
                    <a:lnTo>
                      <a:pt x="404" y="2095"/>
                    </a:lnTo>
                    <a:lnTo>
                      <a:pt x="415" y="2062"/>
                    </a:lnTo>
                    <a:lnTo>
                      <a:pt x="421" y="2013"/>
                    </a:lnTo>
                    <a:lnTo>
                      <a:pt x="432" y="1948"/>
                    </a:lnTo>
                    <a:lnTo>
                      <a:pt x="437" y="1931"/>
                    </a:lnTo>
                    <a:lnTo>
                      <a:pt x="454" y="1893"/>
                    </a:lnTo>
                    <a:lnTo>
                      <a:pt x="476" y="1827"/>
                    </a:lnTo>
                    <a:lnTo>
                      <a:pt x="492" y="1729"/>
                    </a:lnTo>
                    <a:lnTo>
                      <a:pt x="497" y="1723"/>
                    </a:lnTo>
                    <a:lnTo>
                      <a:pt x="503" y="1718"/>
                    </a:lnTo>
                    <a:lnTo>
                      <a:pt x="503" y="1729"/>
                    </a:lnTo>
                    <a:lnTo>
                      <a:pt x="558" y="1893"/>
                    </a:lnTo>
                    <a:lnTo>
                      <a:pt x="569" y="1920"/>
                    </a:lnTo>
                    <a:lnTo>
                      <a:pt x="569" y="1948"/>
                    </a:lnTo>
                    <a:lnTo>
                      <a:pt x="563" y="1980"/>
                    </a:lnTo>
                    <a:lnTo>
                      <a:pt x="547" y="2035"/>
                    </a:lnTo>
                    <a:lnTo>
                      <a:pt x="541" y="2084"/>
                    </a:lnTo>
                    <a:lnTo>
                      <a:pt x="536" y="2145"/>
                    </a:lnTo>
                    <a:lnTo>
                      <a:pt x="519" y="2287"/>
                    </a:lnTo>
                    <a:lnTo>
                      <a:pt x="503" y="2380"/>
                    </a:lnTo>
                    <a:lnTo>
                      <a:pt x="497" y="2429"/>
                    </a:lnTo>
                    <a:lnTo>
                      <a:pt x="481" y="2445"/>
                    </a:lnTo>
                    <a:lnTo>
                      <a:pt x="476" y="2462"/>
                    </a:lnTo>
                    <a:lnTo>
                      <a:pt x="470" y="2506"/>
                    </a:lnTo>
                    <a:lnTo>
                      <a:pt x="519" y="2528"/>
                    </a:lnTo>
                    <a:lnTo>
                      <a:pt x="580" y="2544"/>
                    </a:lnTo>
                    <a:lnTo>
                      <a:pt x="640" y="2555"/>
                    </a:lnTo>
                    <a:lnTo>
                      <a:pt x="694" y="2555"/>
                    </a:lnTo>
                    <a:lnTo>
                      <a:pt x="689" y="2517"/>
                    </a:lnTo>
                    <a:lnTo>
                      <a:pt x="705" y="2484"/>
                    </a:lnTo>
                    <a:lnTo>
                      <a:pt x="716" y="2445"/>
                    </a:lnTo>
                    <a:lnTo>
                      <a:pt x="738" y="2396"/>
                    </a:lnTo>
                    <a:lnTo>
                      <a:pt x="755" y="2331"/>
                    </a:lnTo>
                    <a:lnTo>
                      <a:pt x="771" y="2249"/>
                    </a:lnTo>
                    <a:lnTo>
                      <a:pt x="782" y="2156"/>
                    </a:lnTo>
                    <a:lnTo>
                      <a:pt x="787" y="2041"/>
                    </a:lnTo>
                    <a:lnTo>
                      <a:pt x="787" y="2013"/>
                    </a:lnTo>
                    <a:lnTo>
                      <a:pt x="787" y="1991"/>
                    </a:lnTo>
                    <a:lnTo>
                      <a:pt x="787" y="1980"/>
                    </a:lnTo>
                    <a:lnTo>
                      <a:pt x="793" y="1969"/>
                    </a:lnTo>
                    <a:lnTo>
                      <a:pt x="798" y="1937"/>
                    </a:lnTo>
                    <a:lnTo>
                      <a:pt x="798" y="1882"/>
                    </a:lnTo>
                    <a:lnTo>
                      <a:pt x="798" y="1805"/>
                    </a:lnTo>
                    <a:lnTo>
                      <a:pt x="782" y="1690"/>
                    </a:lnTo>
                    <a:lnTo>
                      <a:pt x="755" y="1559"/>
                    </a:lnTo>
                    <a:lnTo>
                      <a:pt x="722" y="1411"/>
                    </a:lnTo>
                    <a:lnTo>
                      <a:pt x="733" y="1401"/>
                    </a:lnTo>
                    <a:lnTo>
                      <a:pt x="738" y="1390"/>
                    </a:lnTo>
                    <a:lnTo>
                      <a:pt x="744" y="1368"/>
                    </a:lnTo>
                    <a:lnTo>
                      <a:pt x="733" y="1313"/>
                    </a:lnTo>
                    <a:lnTo>
                      <a:pt x="711" y="1220"/>
                    </a:lnTo>
                    <a:lnTo>
                      <a:pt x="683" y="1083"/>
                    </a:lnTo>
                    <a:lnTo>
                      <a:pt x="673" y="1018"/>
                    </a:lnTo>
                    <a:lnTo>
                      <a:pt x="656" y="957"/>
                    </a:lnTo>
                    <a:lnTo>
                      <a:pt x="645" y="914"/>
                    </a:lnTo>
                    <a:lnTo>
                      <a:pt x="634" y="870"/>
                    </a:lnTo>
                    <a:lnTo>
                      <a:pt x="634" y="821"/>
                    </a:lnTo>
                    <a:lnTo>
                      <a:pt x="640" y="777"/>
                    </a:lnTo>
                    <a:lnTo>
                      <a:pt x="634" y="739"/>
                    </a:lnTo>
                    <a:lnTo>
                      <a:pt x="634" y="706"/>
                    </a:lnTo>
                    <a:lnTo>
                      <a:pt x="678" y="717"/>
                    </a:lnTo>
                    <a:lnTo>
                      <a:pt x="776" y="728"/>
                    </a:lnTo>
                    <a:lnTo>
                      <a:pt x="837" y="733"/>
                    </a:lnTo>
                    <a:lnTo>
                      <a:pt x="891" y="728"/>
                    </a:lnTo>
                    <a:lnTo>
                      <a:pt x="913" y="722"/>
                    </a:lnTo>
                    <a:lnTo>
                      <a:pt x="935" y="717"/>
                    </a:lnTo>
                    <a:lnTo>
                      <a:pt x="952" y="706"/>
                    </a:lnTo>
                    <a:lnTo>
                      <a:pt x="962" y="689"/>
                    </a:lnTo>
                    <a:lnTo>
                      <a:pt x="946" y="618"/>
                    </a:lnTo>
                    <a:lnTo>
                      <a:pt x="924" y="520"/>
                    </a:lnTo>
                    <a:lnTo>
                      <a:pt x="880" y="377"/>
                    </a:lnTo>
                    <a:close/>
                    <a:moveTo>
                      <a:pt x="640" y="279"/>
                    </a:moveTo>
                    <a:lnTo>
                      <a:pt x="640" y="279"/>
                    </a:lnTo>
                    <a:lnTo>
                      <a:pt x="634" y="279"/>
                    </a:lnTo>
                    <a:lnTo>
                      <a:pt x="618" y="274"/>
                    </a:lnTo>
                    <a:lnTo>
                      <a:pt x="607" y="263"/>
                    </a:lnTo>
                    <a:lnTo>
                      <a:pt x="596" y="246"/>
                    </a:lnTo>
                    <a:lnTo>
                      <a:pt x="580" y="241"/>
                    </a:lnTo>
                    <a:lnTo>
                      <a:pt x="590" y="230"/>
                    </a:lnTo>
                    <a:lnTo>
                      <a:pt x="596" y="224"/>
                    </a:lnTo>
                    <a:lnTo>
                      <a:pt x="618" y="224"/>
                    </a:lnTo>
                    <a:lnTo>
                      <a:pt x="623" y="230"/>
                    </a:lnTo>
                    <a:lnTo>
                      <a:pt x="623" y="235"/>
                    </a:lnTo>
                    <a:lnTo>
                      <a:pt x="623" y="246"/>
                    </a:lnTo>
                    <a:lnTo>
                      <a:pt x="623" y="252"/>
                    </a:lnTo>
                    <a:lnTo>
                      <a:pt x="629" y="257"/>
                    </a:lnTo>
                    <a:lnTo>
                      <a:pt x="634" y="263"/>
                    </a:lnTo>
                    <a:lnTo>
                      <a:pt x="640" y="263"/>
                    </a:lnTo>
                    <a:lnTo>
                      <a:pt x="645" y="263"/>
                    </a:lnTo>
                    <a:lnTo>
                      <a:pt x="645" y="268"/>
                    </a:lnTo>
                    <a:lnTo>
                      <a:pt x="640" y="279"/>
                    </a:lnTo>
                    <a:close/>
                    <a:moveTo>
                      <a:pt x="235" y="990"/>
                    </a:moveTo>
                    <a:lnTo>
                      <a:pt x="235" y="990"/>
                    </a:lnTo>
                    <a:lnTo>
                      <a:pt x="235" y="1023"/>
                    </a:lnTo>
                    <a:lnTo>
                      <a:pt x="229" y="1067"/>
                    </a:lnTo>
                    <a:lnTo>
                      <a:pt x="224" y="1089"/>
                    </a:lnTo>
                    <a:lnTo>
                      <a:pt x="218" y="1089"/>
                    </a:lnTo>
                    <a:lnTo>
                      <a:pt x="213" y="1083"/>
                    </a:lnTo>
                    <a:lnTo>
                      <a:pt x="213" y="1072"/>
                    </a:lnTo>
                    <a:lnTo>
                      <a:pt x="207" y="1056"/>
                    </a:lnTo>
                    <a:lnTo>
                      <a:pt x="202" y="1045"/>
                    </a:lnTo>
                    <a:lnTo>
                      <a:pt x="191" y="1029"/>
                    </a:lnTo>
                    <a:lnTo>
                      <a:pt x="191" y="1012"/>
                    </a:lnTo>
                    <a:lnTo>
                      <a:pt x="197" y="1001"/>
                    </a:lnTo>
                    <a:lnTo>
                      <a:pt x="202" y="985"/>
                    </a:lnTo>
                    <a:lnTo>
                      <a:pt x="207" y="979"/>
                    </a:lnTo>
                    <a:lnTo>
                      <a:pt x="207" y="963"/>
                    </a:lnTo>
                    <a:lnTo>
                      <a:pt x="207" y="946"/>
                    </a:lnTo>
                    <a:lnTo>
                      <a:pt x="207" y="936"/>
                    </a:lnTo>
                    <a:lnTo>
                      <a:pt x="213" y="930"/>
                    </a:lnTo>
                    <a:lnTo>
                      <a:pt x="224" y="952"/>
                    </a:lnTo>
                    <a:lnTo>
                      <a:pt x="235" y="968"/>
                    </a:lnTo>
                    <a:lnTo>
                      <a:pt x="235" y="990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95" name="Freeform 1581"/>
              <p:cNvSpPr>
                <a:spLocks/>
              </p:cNvSpPr>
              <p:nvPr/>
            </p:nvSpPr>
            <p:spPr bwMode="auto">
              <a:xfrm>
                <a:off x="-7396079" y="-7488035"/>
                <a:ext cx="37812" cy="167331"/>
              </a:xfrm>
              <a:custGeom>
                <a:avLst/>
                <a:gdLst>
                  <a:gd name="T0" fmla="*/ 0 w 11"/>
                  <a:gd name="T1" fmla="*/ 2147483647 h 44"/>
                  <a:gd name="T2" fmla="*/ 0 w 11"/>
                  <a:gd name="T3" fmla="*/ 2147483647 h 44"/>
                  <a:gd name="T4" fmla="*/ 0 w 11"/>
                  <a:gd name="T5" fmla="*/ 2147483647 h 44"/>
                  <a:gd name="T6" fmla="*/ 0 w 11"/>
                  <a:gd name="T7" fmla="*/ 2147483647 h 44"/>
                  <a:gd name="T8" fmla="*/ 0 w 11"/>
                  <a:gd name="T9" fmla="*/ 2147483647 h 44"/>
                  <a:gd name="T10" fmla="*/ 0 w 11"/>
                  <a:gd name="T11" fmla="*/ 2147483647 h 44"/>
                  <a:gd name="T12" fmla="*/ 2147483647 w 11"/>
                  <a:gd name="T13" fmla="*/ 0 h 44"/>
                  <a:gd name="T14" fmla="*/ 2147483647 w 11"/>
                  <a:gd name="T15" fmla="*/ 0 h 44"/>
                  <a:gd name="T16" fmla="*/ 0 w 11"/>
                  <a:gd name="T17" fmla="*/ 2147483647 h 44"/>
                  <a:gd name="T18" fmla="*/ 0 w 11"/>
                  <a:gd name="T19" fmla="*/ 2147483647 h 44"/>
                  <a:gd name="T20" fmla="*/ 0 w 11"/>
                  <a:gd name="T21" fmla="*/ 2147483647 h 44"/>
                  <a:gd name="T22" fmla="*/ 0 w 11"/>
                  <a:gd name="T23" fmla="*/ 2147483647 h 44"/>
                  <a:gd name="T24" fmla="*/ 0 w 11"/>
                  <a:gd name="T25" fmla="*/ 2147483647 h 4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1"/>
                  <a:gd name="T40" fmla="*/ 0 h 44"/>
                  <a:gd name="T41" fmla="*/ 11 w 11"/>
                  <a:gd name="T42" fmla="*/ 44 h 4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1" h="44">
                    <a:moveTo>
                      <a:pt x="0" y="39"/>
                    </a:moveTo>
                    <a:lnTo>
                      <a:pt x="0" y="39"/>
                    </a:lnTo>
                    <a:lnTo>
                      <a:pt x="0" y="44"/>
                    </a:lnTo>
                    <a:lnTo>
                      <a:pt x="0" y="39"/>
                    </a:lnTo>
                    <a:lnTo>
                      <a:pt x="11" y="0"/>
                    </a:lnTo>
                    <a:lnTo>
                      <a:pt x="0" y="11"/>
                    </a:lnTo>
                    <a:lnTo>
                      <a:pt x="0" y="22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96" name="Freeform 1582"/>
              <p:cNvSpPr>
                <a:spLocks noEditPoints="1"/>
              </p:cNvSpPr>
              <p:nvPr/>
            </p:nvSpPr>
            <p:spPr bwMode="auto">
              <a:xfrm>
                <a:off x="-8017245" y="-7687749"/>
                <a:ext cx="761604" cy="410226"/>
              </a:xfrm>
              <a:custGeom>
                <a:avLst/>
                <a:gdLst>
                  <a:gd name="T0" fmla="*/ 2147483647 w 202"/>
                  <a:gd name="T1" fmla="*/ 2147483647 h 109"/>
                  <a:gd name="T2" fmla="*/ 2147483647 w 202"/>
                  <a:gd name="T3" fmla="*/ 2147483647 h 109"/>
                  <a:gd name="T4" fmla="*/ 2147483647 w 202"/>
                  <a:gd name="T5" fmla="*/ 2147483647 h 109"/>
                  <a:gd name="T6" fmla="*/ 2147483647 w 202"/>
                  <a:gd name="T7" fmla="*/ 2147483647 h 109"/>
                  <a:gd name="T8" fmla="*/ 2147483647 w 202"/>
                  <a:gd name="T9" fmla="*/ 2147483647 h 109"/>
                  <a:gd name="T10" fmla="*/ 2147483647 w 202"/>
                  <a:gd name="T11" fmla="*/ 2147483647 h 109"/>
                  <a:gd name="T12" fmla="*/ 2147483647 w 202"/>
                  <a:gd name="T13" fmla="*/ 2147483647 h 109"/>
                  <a:gd name="T14" fmla="*/ 2147483647 w 202"/>
                  <a:gd name="T15" fmla="*/ 2147483647 h 109"/>
                  <a:gd name="T16" fmla="*/ 2147483647 w 202"/>
                  <a:gd name="T17" fmla="*/ 2147483647 h 109"/>
                  <a:gd name="T18" fmla="*/ 2147483647 w 202"/>
                  <a:gd name="T19" fmla="*/ 2147483647 h 109"/>
                  <a:gd name="T20" fmla="*/ 2147483647 w 202"/>
                  <a:gd name="T21" fmla="*/ 2147483647 h 109"/>
                  <a:gd name="T22" fmla="*/ 2147483647 w 202"/>
                  <a:gd name="T23" fmla="*/ 2147483647 h 109"/>
                  <a:gd name="T24" fmla="*/ 2147483647 w 202"/>
                  <a:gd name="T25" fmla="*/ 2147483647 h 109"/>
                  <a:gd name="T26" fmla="*/ 2147483647 w 202"/>
                  <a:gd name="T27" fmla="*/ 2147483647 h 109"/>
                  <a:gd name="T28" fmla="*/ 2147483647 w 202"/>
                  <a:gd name="T29" fmla="*/ 2147483647 h 109"/>
                  <a:gd name="T30" fmla="*/ 2147483647 w 202"/>
                  <a:gd name="T31" fmla="*/ 0 h 109"/>
                  <a:gd name="T32" fmla="*/ 0 w 202"/>
                  <a:gd name="T33" fmla="*/ 0 h 109"/>
                  <a:gd name="T34" fmla="*/ 0 w 202"/>
                  <a:gd name="T35" fmla="*/ 2147483647 h 109"/>
                  <a:gd name="T36" fmla="*/ 0 w 202"/>
                  <a:gd name="T37" fmla="*/ 2147483647 h 109"/>
                  <a:gd name="T38" fmla="*/ 0 w 202"/>
                  <a:gd name="T39" fmla="*/ 2147483647 h 109"/>
                  <a:gd name="T40" fmla="*/ 2147483647 w 202"/>
                  <a:gd name="T41" fmla="*/ 2147483647 h 109"/>
                  <a:gd name="T42" fmla="*/ 2147483647 w 202"/>
                  <a:gd name="T43" fmla="*/ 2147483647 h 109"/>
                  <a:gd name="T44" fmla="*/ 2147483647 w 202"/>
                  <a:gd name="T45" fmla="*/ 2147483647 h 109"/>
                  <a:gd name="T46" fmla="*/ 2147483647 w 202"/>
                  <a:gd name="T47" fmla="*/ 2147483647 h 109"/>
                  <a:gd name="T48" fmla="*/ 2147483647 w 202"/>
                  <a:gd name="T49" fmla="*/ 2147483647 h 109"/>
                  <a:gd name="T50" fmla="*/ 2147483647 w 202"/>
                  <a:gd name="T51" fmla="*/ 2147483647 h 109"/>
                  <a:gd name="T52" fmla="*/ 2147483647 w 202"/>
                  <a:gd name="T53" fmla="*/ 2147483647 h 109"/>
                  <a:gd name="T54" fmla="*/ 2147483647 w 202"/>
                  <a:gd name="T55" fmla="*/ 2147483647 h 109"/>
                  <a:gd name="T56" fmla="*/ 2147483647 w 202"/>
                  <a:gd name="T57" fmla="*/ 2147483647 h 109"/>
                  <a:gd name="T58" fmla="*/ 2147483647 w 202"/>
                  <a:gd name="T59" fmla="*/ 2147483647 h 109"/>
                  <a:gd name="T60" fmla="*/ 2147483647 w 202"/>
                  <a:gd name="T61" fmla="*/ 2147483647 h 109"/>
                  <a:gd name="T62" fmla="*/ 2147483647 w 202"/>
                  <a:gd name="T63" fmla="*/ 2147483647 h 109"/>
                  <a:gd name="T64" fmla="*/ 2147483647 w 202"/>
                  <a:gd name="T65" fmla="*/ 2147483647 h 109"/>
                  <a:gd name="T66" fmla="*/ 2147483647 w 202"/>
                  <a:gd name="T67" fmla="*/ 2147483647 h 109"/>
                  <a:gd name="T68" fmla="*/ 2147483647 w 202"/>
                  <a:gd name="T69" fmla="*/ 2147483647 h 109"/>
                  <a:gd name="T70" fmla="*/ 2147483647 w 202"/>
                  <a:gd name="T71" fmla="*/ 2147483647 h 109"/>
                  <a:gd name="T72" fmla="*/ 2147483647 w 202"/>
                  <a:gd name="T73" fmla="*/ 2147483647 h 109"/>
                  <a:gd name="T74" fmla="*/ 2147483647 w 202"/>
                  <a:gd name="T75" fmla="*/ 2147483647 h 109"/>
                  <a:gd name="T76" fmla="*/ 2147483647 w 202"/>
                  <a:gd name="T77" fmla="*/ 2147483647 h 109"/>
                  <a:gd name="T78" fmla="*/ 2147483647 w 202"/>
                  <a:gd name="T79" fmla="*/ 2147483647 h 109"/>
                  <a:gd name="T80" fmla="*/ 2147483647 w 202"/>
                  <a:gd name="T81" fmla="*/ 2147483647 h 109"/>
                  <a:gd name="T82" fmla="*/ 2147483647 w 202"/>
                  <a:gd name="T83" fmla="*/ 2147483647 h 109"/>
                  <a:gd name="T84" fmla="*/ 2147483647 w 202"/>
                  <a:gd name="T85" fmla="*/ 2147483647 h 109"/>
                  <a:gd name="T86" fmla="*/ 2147483647 w 202"/>
                  <a:gd name="T87" fmla="*/ 2147483647 h 109"/>
                  <a:gd name="T88" fmla="*/ 2147483647 w 202"/>
                  <a:gd name="T89" fmla="*/ 2147483647 h 109"/>
                  <a:gd name="T90" fmla="*/ 2147483647 w 202"/>
                  <a:gd name="T91" fmla="*/ 2147483647 h 109"/>
                  <a:gd name="T92" fmla="*/ 2147483647 w 202"/>
                  <a:gd name="T93" fmla="*/ 2147483647 h 109"/>
                  <a:gd name="T94" fmla="*/ 2147483647 w 202"/>
                  <a:gd name="T95" fmla="*/ 2147483647 h 109"/>
                  <a:gd name="T96" fmla="*/ 2147483647 w 202"/>
                  <a:gd name="T97" fmla="*/ 2147483647 h 109"/>
                  <a:gd name="T98" fmla="*/ 2147483647 w 202"/>
                  <a:gd name="T99" fmla="*/ 2147483647 h 109"/>
                  <a:gd name="T100" fmla="*/ 2147483647 w 202"/>
                  <a:gd name="T101" fmla="*/ 2147483647 h 109"/>
                  <a:gd name="T102" fmla="*/ 2147483647 w 202"/>
                  <a:gd name="T103" fmla="*/ 2147483647 h 109"/>
                  <a:gd name="T104" fmla="*/ 2147483647 w 202"/>
                  <a:gd name="T105" fmla="*/ 2147483647 h 109"/>
                  <a:gd name="T106" fmla="*/ 2147483647 w 202"/>
                  <a:gd name="T107" fmla="*/ 2147483647 h 109"/>
                  <a:gd name="T108" fmla="*/ 2147483647 w 202"/>
                  <a:gd name="T109" fmla="*/ 2147483647 h 109"/>
                  <a:gd name="T110" fmla="*/ 2147483647 w 202"/>
                  <a:gd name="T111" fmla="*/ 2147483647 h 109"/>
                  <a:gd name="T112" fmla="*/ 2147483647 w 202"/>
                  <a:gd name="T113" fmla="*/ 2147483647 h 109"/>
                  <a:gd name="T114" fmla="*/ 2147483647 w 202"/>
                  <a:gd name="T115" fmla="*/ 2147483647 h 109"/>
                  <a:gd name="T116" fmla="*/ 2147483647 w 202"/>
                  <a:gd name="T117" fmla="*/ 2147483647 h 109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202"/>
                  <a:gd name="T178" fmla="*/ 0 h 109"/>
                  <a:gd name="T179" fmla="*/ 202 w 202"/>
                  <a:gd name="T180" fmla="*/ 109 h 109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202" h="109">
                    <a:moveTo>
                      <a:pt x="202" y="71"/>
                    </a:moveTo>
                    <a:lnTo>
                      <a:pt x="202" y="71"/>
                    </a:lnTo>
                    <a:lnTo>
                      <a:pt x="202" y="60"/>
                    </a:lnTo>
                    <a:lnTo>
                      <a:pt x="197" y="54"/>
                    </a:lnTo>
                    <a:lnTo>
                      <a:pt x="175" y="38"/>
                    </a:lnTo>
                    <a:lnTo>
                      <a:pt x="148" y="32"/>
                    </a:lnTo>
                    <a:lnTo>
                      <a:pt x="137" y="38"/>
                    </a:lnTo>
                    <a:lnTo>
                      <a:pt x="131" y="43"/>
                    </a:lnTo>
                    <a:lnTo>
                      <a:pt x="126" y="43"/>
                    </a:lnTo>
                    <a:lnTo>
                      <a:pt x="115" y="38"/>
                    </a:lnTo>
                    <a:lnTo>
                      <a:pt x="55" y="11"/>
                    </a:lnTo>
                    <a:lnTo>
                      <a:pt x="16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11" y="5"/>
                    </a:lnTo>
                    <a:lnTo>
                      <a:pt x="49" y="22"/>
                    </a:lnTo>
                    <a:lnTo>
                      <a:pt x="82" y="43"/>
                    </a:lnTo>
                    <a:lnTo>
                      <a:pt x="120" y="65"/>
                    </a:lnTo>
                    <a:lnTo>
                      <a:pt x="115" y="76"/>
                    </a:lnTo>
                    <a:lnTo>
                      <a:pt x="120" y="87"/>
                    </a:lnTo>
                    <a:lnTo>
                      <a:pt x="126" y="98"/>
                    </a:lnTo>
                    <a:lnTo>
                      <a:pt x="142" y="109"/>
                    </a:lnTo>
                    <a:lnTo>
                      <a:pt x="159" y="109"/>
                    </a:lnTo>
                    <a:lnTo>
                      <a:pt x="175" y="109"/>
                    </a:lnTo>
                    <a:lnTo>
                      <a:pt x="181" y="104"/>
                    </a:lnTo>
                    <a:lnTo>
                      <a:pt x="191" y="98"/>
                    </a:lnTo>
                    <a:lnTo>
                      <a:pt x="202" y="82"/>
                    </a:lnTo>
                    <a:lnTo>
                      <a:pt x="202" y="71"/>
                    </a:lnTo>
                    <a:close/>
                    <a:moveTo>
                      <a:pt x="77" y="82"/>
                    </a:moveTo>
                    <a:lnTo>
                      <a:pt x="77" y="82"/>
                    </a:lnTo>
                    <a:lnTo>
                      <a:pt x="60" y="71"/>
                    </a:lnTo>
                    <a:lnTo>
                      <a:pt x="55" y="65"/>
                    </a:lnTo>
                    <a:lnTo>
                      <a:pt x="55" y="49"/>
                    </a:lnTo>
                    <a:lnTo>
                      <a:pt x="60" y="38"/>
                    </a:lnTo>
                    <a:lnTo>
                      <a:pt x="66" y="27"/>
                    </a:lnTo>
                    <a:lnTo>
                      <a:pt x="77" y="22"/>
                    </a:lnTo>
                    <a:lnTo>
                      <a:pt x="82" y="22"/>
                    </a:lnTo>
                    <a:lnTo>
                      <a:pt x="93" y="27"/>
                    </a:lnTo>
                    <a:lnTo>
                      <a:pt x="115" y="38"/>
                    </a:lnTo>
                    <a:lnTo>
                      <a:pt x="120" y="49"/>
                    </a:lnTo>
                    <a:lnTo>
                      <a:pt x="115" y="60"/>
                    </a:lnTo>
                    <a:lnTo>
                      <a:pt x="109" y="76"/>
                    </a:lnTo>
                    <a:lnTo>
                      <a:pt x="98" y="82"/>
                    </a:lnTo>
                    <a:lnTo>
                      <a:pt x="77" y="82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97" name="Freeform 1583"/>
              <p:cNvSpPr>
                <a:spLocks/>
              </p:cNvSpPr>
              <p:nvPr/>
            </p:nvSpPr>
            <p:spPr bwMode="auto">
              <a:xfrm>
                <a:off x="-8076663" y="-6845706"/>
                <a:ext cx="491534" cy="1684086"/>
              </a:xfrm>
              <a:custGeom>
                <a:avLst/>
                <a:gdLst>
                  <a:gd name="T0" fmla="*/ 0 w 131"/>
                  <a:gd name="T1" fmla="*/ 2147483647 h 449"/>
                  <a:gd name="T2" fmla="*/ 0 w 131"/>
                  <a:gd name="T3" fmla="*/ 2147483647 h 449"/>
                  <a:gd name="T4" fmla="*/ 2147483647 w 131"/>
                  <a:gd name="T5" fmla="*/ 2147483647 h 449"/>
                  <a:gd name="T6" fmla="*/ 2147483647 w 131"/>
                  <a:gd name="T7" fmla="*/ 2147483647 h 449"/>
                  <a:gd name="T8" fmla="*/ 2147483647 w 131"/>
                  <a:gd name="T9" fmla="*/ 2147483647 h 449"/>
                  <a:gd name="T10" fmla="*/ 2147483647 w 131"/>
                  <a:gd name="T11" fmla="*/ 2147483647 h 449"/>
                  <a:gd name="T12" fmla="*/ 2147483647 w 131"/>
                  <a:gd name="T13" fmla="*/ 2147483647 h 449"/>
                  <a:gd name="T14" fmla="*/ 2147483647 w 131"/>
                  <a:gd name="T15" fmla="*/ 2147483647 h 449"/>
                  <a:gd name="T16" fmla="*/ 2147483647 w 131"/>
                  <a:gd name="T17" fmla="*/ 2147483647 h 449"/>
                  <a:gd name="T18" fmla="*/ 2147483647 w 131"/>
                  <a:gd name="T19" fmla="*/ 2147483647 h 449"/>
                  <a:gd name="T20" fmla="*/ 2147483647 w 131"/>
                  <a:gd name="T21" fmla="*/ 2147483647 h 449"/>
                  <a:gd name="T22" fmla="*/ 2147483647 w 131"/>
                  <a:gd name="T23" fmla="*/ 2147483647 h 449"/>
                  <a:gd name="T24" fmla="*/ 2147483647 w 131"/>
                  <a:gd name="T25" fmla="*/ 2147483647 h 449"/>
                  <a:gd name="T26" fmla="*/ 2147483647 w 131"/>
                  <a:gd name="T27" fmla="*/ 2147483647 h 449"/>
                  <a:gd name="T28" fmla="*/ 2147483647 w 131"/>
                  <a:gd name="T29" fmla="*/ 2147483647 h 449"/>
                  <a:gd name="T30" fmla="*/ 2147483647 w 131"/>
                  <a:gd name="T31" fmla="*/ 2147483647 h 449"/>
                  <a:gd name="T32" fmla="*/ 2147483647 w 131"/>
                  <a:gd name="T33" fmla="*/ 2147483647 h 449"/>
                  <a:gd name="T34" fmla="*/ 2147483647 w 131"/>
                  <a:gd name="T35" fmla="*/ 2147483647 h 449"/>
                  <a:gd name="T36" fmla="*/ 2147483647 w 131"/>
                  <a:gd name="T37" fmla="*/ 2147483647 h 449"/>
                  <a:gd name="T38" fmla="*/ 2147483647 w 131"/>
                  <a:gd name="T39" fmla="*/ 2147483647 h 449"/>
                  <a:gd name="T40" fmla="*/ 2147483647 w 131"/>
                  <a:gd name="T41" fmla="*/ 2147483647 h 449"/>
                  <a:gd name="T42" fmla="*/ 2147483647 w 131"/>
                  <a:gd name="T43" fmla="*/ 2147483647 h 449"/>
                  <a:gd name="T44" fmla="*/ 2147483647 w 131"/>
                  <a:gd name="T45" fmla="*/ 2147483647 h 449"/>
                  <a:gd name="T46" fmla="*/ 2147483647 w 131"/>
                  <a:gd name="T47" fmla="*/ 2147483647 h 449"/>
                  <a:gd name="T48" fmla="*/ 2147483647 w 131"/>
                  <a:gd name="T49" fmla="*/ 2147483647 h 449"/>
                  <a:gd name="T50" fmla="*/ 2147483647 w 131"/>
                  <a:gd name="T51" fmla="*/ 2147483647 h 449"/>
                  <a:gd name="T52" fmla="*/ 2147483647 w 131"/>
                  <a:gd name="T53" fmla="*/ 2147483647 h 449"/>
                  <a:gd name="T54" fmla="*/ 2147483647 w 131"/>
                  <a:gd name="T55" fmla="*/ 2147483647 h 449"/>
                  <a:gd name="T56" fmla="*/ 2147483647 w 131"/>
                  <a:gd name="T57" fmla="*/ 0 h 449"/>
                  <a:gd name="T58" fmla="*/ 2147483647 w 131"/>
                  <a:gd name="T59" fmla="*/ 0 h 449"/>
                  <a:gd name="T60" fmla="*/ 2147483647 w 131"/>
                  <a:gd name="T61" fmla="*/ 2147483647 h 449"/>
                  <a:gd name="T62" fmla="*/ 2147483647 w 131"/>
                  <a:gd name="T63" fmla="*/ 2147483647 h 449"/>
                  <a:gd name="T64" fmla="*/ 0 w 131"/>
                  <a:gd name="T65" fmla="*/ 2147483647 h 44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31"/>
                  <a:gd name="T100" fmla="*/ 0 h 449"/>
                  <a:gd name="T101" fmla="*/ 131 w 131"/>
                  <a:gd name="T102" fmla="*/ 449 h 44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31" h="449">
                    <a:moveTo>
                      <a:pt x="0" y="55"/>
                    </a:moveTo>
                    <a:lnTo>
                      <a:pt x="0" y="55"/>
                    </a:lnTo>
                    <a:lnTo>
                      <a:pt x="11" y="60"/>
                    </a:lnTo>
                    <a:lnTo>
                      <a:pt x="21" y="77"/>
                    </a:lnTo>
                    <a:lnTo>
                      <a:pt x="32" y="104"/>
                    </a:lnTo>
                    <a:lnTo>
                      <a:pt x="54" y="186"/>
                    </a:lnTo>
                    <a:lnTo>
                      <a:pt x="76" y="273"/>
                    </a:lnTo>
                    <a:lnTo>
                      <a:pt x="98" y="323"/>
                    </a:lnTo>
                    <a:lnTo>
                      <a:pt x="120" y="372"/>
                    </a:lnTo>
                    <a:lnTo>
                      <a:pt x="125" y="410"/>
                    </a:lnTo>
                    <a:lnTo>
                      <a:pt x="125" y="449"/>
                    </a:lnTo>
                    <a:lnTo>
                      <a:pt x="131" y="399"/>
                    </a:lnTo>
                    <a:lnTo>
                      <a:pt x="131" y="350"/>
                    </a:lnTo>
                    <a:lnTo>
                      <a:pt x="120" y="235"/>
                    </a:lnTo>
                    <a:lnTo>
                      <a:pt x="109" y="126"/>
                    </a:lnTo>
                    <a:lnTo>
                      <a:pt x="93" y="27"/>
                    </a:lnTo>
                    <a:lnTo>
                      <a:pt x="87" y="22"/>
                    </a:lnTo>
                    <a:lnTo>
                      <a:pt x="76" y="22"/>
                    </a:lnTo>
                    <a:lnTo>
                      <a:pt x="60" y="22"/>
                    </a:lnTo>
                    <a:lnTo>
                      <a:pt x="49" y="16"/>
                    </a:lnTo>
                    <a:lnTo>
                      <a:pt x="38" y="5"/>
                    </a:lnTo>
                    <a:lnTo>
                      <a:pt x="32" y="5"/>
                    </a:lnTo>
                    <a:lnTo>
                      <a:pt x="21" y="0"/>
                    </a:lnTo>
                    <a:lnTo>
                      <a:pt x="11" y="16"/>
                    </a:lnTo>
                    <a:lnTo>
                      <a:pt x="5" y="44"/>
                    </a:lnTo>
                    <a:lnTo>
                      <a:pt x="0" y="5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98" name="Freeform 1584"/>
              <p:cNvSpPr>
                <a:spLocks/>
              </p:cNvSpPr>
              <p:nvPr/>
            </p:nvSpPr>
            <p:spPr bwMode="auto">
              <a:xfrm>
                <a:off x="-7952428" y="-6829515"/>
                <a:ext cx="469925" cy="1786644"/>
              </a:xfrm>
              <a:custGeom>
                <a:avLst/>
                <a:gdLst>
                  <a:gd name="T0" fmla="*/ 2147483647 w 126"/>
                  <a:gd name="T1" fmla="*/ 2147483647 h 476"/>
                  <a:gd name="T2" fmla="*/ 0 w 126"/>
                  <a:gd name="T3" fmla="*/ 2147483647 h 476"/>
                  <a:gd name="T4" fmla="*/ 2147483647 w 126"/>
                  <a:gd name="T5" fmla="*/ 2147483647 h 476"/>
                  <a:gd name="T6" fmla="*/ 2147483647 w 126"/>
                  <a:gd name="T7" fmla="*/ 2147483647 h 476"/>
                  <a:gd name="T8" fmla="*/ 2147483647 w 126"/>
                  <a:gd name="T9" fmla="*/ 2147483647 h 476"/>
                  <a:gd name="T10" fmla="*/ 2147483647 w 126"/>
                  <a:gd name="T11" fmla="*/ 2147483647 h 476"/>
                  <a:gd name="T12" fmla="*/ 2147483647 w 126"/>
                  <a:gd name="T13" fmla="*/ 2147483647 h 476"/>
                  <a:gd name="T14" fmla="*/ 2147483647 w 126"/>
                  <a:gd name="T15" fmla="*/ 2147483647 h 476"/>
                  <a:gd name="T16" fmla="*/ 2147483647 w 126"/>
                  <a:gd name="T17" fmla="*/ 2147483647 h 476"/>
                  <a:gd name="T18" fmla="*/ 2147483647 w 126"/>
                  <a:gd name="T19" fmla="*/ 2147483647 h 476"/>
                  <a:gd name="T20" fmla="*/ 2147483647 w 126"/>
                  <a:gd name="T21" fmla="*/ 2147483647 h 476"/>
                  <a:gd name="T22" fmla="*/ 2147483647 w 126"/>
                  <a:gd name="T23" fmla="*/ 2147483647 h 476"/>
                  <a:gd name="T24" fmla="*/ 2147483647 w 126"/>
                  <a:gd name="T25" fmla="*/ 2147483647 h 476"/>
                  <a:gd name="T26" fmla="*/ 2147483647 w 126"/>
                  <a:gd name="T27" fmla="*/ 2147483647 h 476"/>
                  <a:gd name="T28" fmla="*/ 2147483647 w 126"/>
                  <a:gd name="T29" fmla="*/ 2147483647 h 476"/>
                  <a:gd name="T30" fmla="*/ 2147483647 w 126"/>
                  <a:gd name="T31" fmla="*/ 2147483647 h 476"/>
                  <a:gd name="T32" fmla="*/ 2147483647 w 126"/>
                  <a:gd name="T33" fmla="*/ 2147483647 h 476"/>
                  <a:gd name="T34" fmla="*/ 2147483647 w 126"/>
                  <a:gd name="T35" fmla="*/ 2147483647 h 476"/>
                  <a:gd name="T36" fmla="*/ 2147483647 w 126"/>
                  <a:gd name="T37" fmla="*/ 0 h 476"/>
                  <a:gd name="T38" fmla="*/ 2147483647 w 126"/>
                  <a:gd name="T39" fmla="*/ 0 h 476"/>
                  <a:gd name="T40" fmla="*/ 2147483647 w 126"/>
                  <a:gd name="T41" fmla="*/ 2147483647 h 476"/>
                  <a:gd name="T42" fmla="*/ 2147483647 w 126"/>
                  <a:gd name="T43" fmla="*/ 2147483647 h 47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26"/>
                  <a:gd name="T67" fmla="*/ 0 h 476"/>
                  <a:gd name="T68" fmla="*/ 126 w 126"/>
                  <a:gd name="T69" fmla="*/ 476 h 47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26" h="476">
                    <a:moveTo>
                      <a:pt x="11" y="6"/>
                    </a:moveTo>
                    <a:lnTo>
                      <a:pt x="0" y="17"/>
                    </a:lnTo>
                    <a:lnTo>
                      <a:pt x="22" y="55"/>
                    </a:lnTo>
                    <a:lnTo>
                      <a:pt x="28" y="88"/>
                    </a:lnTo>
                    <a:lnTo>
                      <a:pt x="39" y="121"/>
                    </a:lnTo>
                    <a:lnTo>
                      <a:pt x="44" y="214"/>
                    </a:lnTo>
                    <a:lnTo>
                      <a:pt x="44" y="323"/>
                    </a:lnTo>
                    <a:lnTo>
                      <a:pt x="77" y="444"/>
                    </a:lnTo>
                    <a:lnTo>
                      <a:pt x="99" y="476"/>
                    </a:lnTo>
                    <a:lnTo>
                      <a:pt x="126" y="372"/>
                    </a:lnTo>
                    <a:lnTo>
                      <a:pt x="82" y="148"/>
                    </a:lnTo>
                    <a:lnTo>
                      <a:pt x="44" y="50"/>
                    </a:lnTo>
                    <a:lnTo>
                      <a:pt x="50" y="17"/>
                    </a:lnTo>
                    <a:lnTo>
                      <a:pt x="39" y="6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11" y="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 dirty="0"/>
              </a:p>
            </p:txBody>
          </p:sp>
        </p:grpSp>
        <p:sp>
          <p:nvSpPr>
            <p:cNvPr id="14" name="Freeform 1584"/>
            <p:cNvSpPr>
              <a:spLocks/>
            </p:cNvSpPr>
            <p:nvPr/>
          </p:nvSpPr>
          <p:spPr bwMode="auto">
            <a:xfrm>
              <a:off x="13788371" y="4401927"/>
              <a:ext cx="364650" cy="1386118"/>
            </a:xfrm>
            <a:custGeom>
              <a:avLst/>
              <a:gdLst/>
              <a:ahLst/>
              <a:cxnLst>
                <a:cxn ang="0">
                  <a:pos x="11" y="6"/>
                </a:cxn>
                <a:cxn ang="0">
                  <a:pos x="0" y="17"/>
                </a:cxn>
                <a:cxn ang="0">
                  <a:pos x="22" y="55"/>
                </a:cxn>
                <a:cxn ang="0">
                  <a:pos x="22" y="55"/>
                </a:cxn>
                <a:cxn ang="0">
                  <a:pos x="28" y="88"/>
                </a:cxn>
                <a:cxn ang="0">
                  <a:pos x="39" y="121"/>
                </a:cxn>
                <a:cxn ang="0">
                  <a:pos x="39" y="121"/>
                </a:cxn>
                <a:cxn ang="0">
                  <a:pos x="44" y="214"/>
                </a:cxn>
                <a:cxn ang="0">
                  <a:pos x="44" y="214"/>
                </a:cxn>
                <a:cxn ang="0">
                  <a:pos x="44" y="323"/>
                </a:cxn>
                <a:cxn ang="0">
                  <a:pos x="77" y="444"/>
                </a:cxn>
                <a:cxn ang="0">
                  <a:pos x="99" y="476"/>
                </a:cxn>
                <a:cxn ang="0">
                  <a:pos x="126" y="372"/>
                </a:cxn>
                <a:cxn ang="0">
                  <a:pos x="82" y="148"/>
                </a:cxn>
                <a:cxn ang="0">
                  <a:pos x="44" y="50"/>
                </a:cxn>
                <a:cxn ang="0">
                  <a:pos x="50" y="17"/>
                </a:cxn>
                <a:cxn ang="0">
                  <a:pos x="50" y="17"/>
                </a:cxn>
                <a:cxn ang="0">
                  <a:pos x="39" y="6"/>
                </a:cxn>
                <a:cxn ang="0">
                  <a:pos x="22" y="0"/>
                </a:cxn>
                <a:cxn ang="0">
                  <a:pos x="17" y="0"/>
                </a:cxn>
                <a:cxn ang="0">
                  <a:pos x="11" y="6"/>
                </a:cxn>
                <a:cxn ang="0">
                  <a:pos x="11" y="6"/>
                </a:cxn>
              </a:cxnLst>
              <a:rect l="0" t="0" r="r" b="b"/>
              <a:pathLst>
                <a:path w="126" h="476">
                  <a:moveTo>
                    <a:pt x="11" y="6"/>
                  </a:moveTo>
                  <a:lnTo>
                    <a:pt x="0" y="17"/>
                  </a:lnTo>
                  <a:lnTo>
                    <a:pt x="22" y="55"/>
                  </a:lnTo>
                  <a:lnTo>
                    <a:pt x="22" y="55"/>
                  </a:lnTo>
                  <a:lnTo>
                    <a:pt x="28" y="88"/>
                  </a:lnTo>
                  <a:lnTo>
                    <a:pt x="39" y="121"/>
                  </a:lnTo>
                  <a:lnTo>
                    <a:pt x="39" y="121"/>
                  </a:lnTo>
                  <a:lnTo>
                    <a:pt x="44" y="214"/>
                  </a:lnTo>
                  <a:lnTo>
                    <a:pt x="44" y="214"/>
                  </a:lnTo>
                  <a:lnTo>
                    <a:pt x="44" y="323"/>
                  </a:lnTo>
                  <a:lnTo>
                    <a:pt x="77" y="444"/>
                  </a:lnTo>
                  <a:lnTo>
                    <a:pt x="99" y="476"/>
                  </a:lnTo>
                  <a:lnTo>
                    <a:pt x="126" y="372"/>
                  </a:lnTo>
                  <a:lnTo>
                    <a:pt x="82" y="148"/>
                  </a:lnTo>
                  <a:lnTo>
                    <a:pt x="44" y="50"/>
                  </a:lnTo>
                  <a:lnTo>
                    <a:pt x="50" y="17"/>
                  </a:lnTo>
                  <a:lnTo>
                    <a:pt x="50" y="17"/>
                  </a:lnTo>
                  <a:lnTo>
                    <a:pt x="39" y="6"/>
                  </a:lnTo>
                  <a:lnTo>
                    <a:pt x="22" y="0"/>
                  </a:lnTo>
                  <a:lnTo>
                    <a:pt x="17" y="0"/>
                  </a:lnTo>
                  <a:lnTo>
                    <a:pt x="11" y="6"/>
                  </a:lnTo>
                  <a:lnTo>
                    <a:pt x="11" y="6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ea typeface="ＭＳ Ｐゴシック" pitchFamily="-112" charset="-128"/>
              </a:endParaRPr>
            </a:p>
          </p:txBody>
        </p:sp>
      </p:grpSp>
      <p:sp>
        <p:nvSpPr>
          <p:cNvPr id="99" name="Rektangel med afrundet, diagonalt hjørne 23"/>
          <p:cNvSpPr/>
          <p:nvPr/>
        </p:nvSpPr>
        <p:spPr>
          <a:xfrm>
            <a:off x="1803469" y="762000"/>
            <a:ext cx="3195320" cy="5715000"/>
          </a:xfrm>
          <a:prstGeom prst="round2DiagRect">
            <a:avLst>
              <a:gd name="adj1" fmla="val 20046"/>
              <a:gd name="adj2" fmla="val 0"/>
            </a:avLst>
          </a:prstGeom>
          <a:solidFill>
            <a:schemeClr val="bg1"/>
          </a:solidFill>
          <a:ln w="57150" cap="flat" cmpd="sng" algn="ctr">
            <a:gradFill flip="none" rotWithShape="1">
              <a:gsLst>
                <a:gs pos="0">
                  <a:srgbClr val="0070C0"/>
                </a:gs>
                <a:gs pos="100000">
                  <a:srgbClr val="3FCDFF"/>
                </a:gs>
              </a:gsLst>
              <a:lin ang="13500000" scaled="1"/>
              <a:tileRect/>
            </a:gra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defTabSz="801688">
              <a:spcBef>
                <a:spcPct val="20000"/>
              </a:spcBef>
              <a:defRPr/>
            </a:pPr>
            <a:endParaRPr lang="en-IN" noProof="1" smtClean="0">
              <a:latin typeface="Calibri" pitchFamily="-112" charset="0"/>
              <a:ea typeface="ＭＳ Ｐゴシック" pitchFamily="-112" charset="-128"/>
              <a:cs typeface="Arial" charset="0"/>
            </a:endParaRPr>
          </a:p>
          <a:p>
            <a:pPr defTabSz="801688">
              <a:spcBef>
                <a:spcPct val="20000"/>
              </a:spcBef>
              <a:defRPr/>
            </a:pPr>
            <a:endParaRPr lang="en-IN" noProof="1" smtClean="0">
              <a:latin typeface="Calibri" pitchFamily="-112" charset="0"/>
              <a:ea typeface="ＭＳ Ｐゴシック" pitchFamily="-112" charset="-128"/>
              <a:cs typeface="Arial" charset="0"/>
            </a:endParaRPr>
          </a:p>
          <a:p>
            <a:pPr defTabSz="801688">
              <a:spcBef>
                <a:spcPct val="20000"/>
              </a:spcBef>
              <a:defRPr/>
            </a:pPr>
            <a:endParaRPr lang="en-IN" noProof="1" smtClean="0">
              <a:latin typeface="Calibri" pitchFamily="-112" charset="0"/>
              <a:ea typeface="ＭＳ Ｐゴシック" pitchFamily="-112" charset="-128"/>
              <a:cs typeface="Arial" charset="0"/>
            </a:endParaRPr>
          </a:p>
          <a:p>
            <a:pPr defTabSz="801688">
              <a:spcBef>
                <a:spcPct val="20000"/>
              </a:spcBef>
              <a:defRPr/>
            </a:pPr>
            <a:endParaRPr lang="en-IN" noProof="1" smtClean="0">
              <a:latin typeface="Calibri" pitchFamily="-112" charset="0"/>
              <a:ea typeface="ＭＳ Ｐゴシック" pitchFamily="-112" charset="-128"/>
              <a:cs typeface="Arial" charset="0"/>
            </a:endParaRPr>
          </a:p>
          <a:p>
            <a:pPr defTabSz="801688">
              <a:spcBef>
                <a:spcPct val="20000"/>
              </a:spcBef>
              <a:defRPr/>
            </a:pPr>
            <a:endParaRPr lang="en-IN" noProof="1" smtClean="0">
              <a:latin typeface="Calibri" pitchFamily="-112" charset="0"/>
              <a:ea typeface="ＭＳ Ｐゴシック" pitchFamily="-112" charset="-128"/>
              <a:cs typeface="Arial" charset="0"/>
            </a:endParaRPr>
          </a:p>
          <a:p>
            <a:pPr defTabSz="801688">
              <a:spcBef>
                <a:spcPct val="20000"/>
              </a:spcBef>
              <a:defRPr/>
            </a:pPr>
            <a:endParaRPr lang="en-IN" noProof="1" smtClean="0">
              <a:latin typeface="Calibri" pitchFamily="-112" charset="0"/>
              <a:ea typeface="ＭＳ Ｐゴシック" pitchFamily="-112" charset="-128"/>
              <a:cs typeface="Arial" charset="0"/>
            </a:endParaRPr>
          </a:p>
        </p:txBody>
      </p:sp>
      <p:sp>
        <p:nvSpPr>
          <p:cNvPr id="100" name="Rektangel med afrundet, diagonalt hjørne 21"/>
          <p:cNvSpPr/>
          <p:nvPr/>
        </p:nvSpPr>
        <p:spPr>
          <a:xfrm>
            <a:off x="5384869" y="762000"/>
            <a:ext cx="3195320" cy="5715000"/>
          </a:xfrm>
          <a:prstGeom prst="round2DiagRect">
            <a:avLst>
              <a:gd name="adj1" fmla="val 20046"/>
              <a:gd name="adj2" fmla="val 0"/>
            </a:avLst>
          </a:prstGeom>
          <a:solidFill>
            <a:schemeClr val="bg1"/>
          </a:solidFill>
          <a:ln w="57150" cap="flat" cmpd="sng" algn="ctr">
            <a:gradFill flip="none" rotWithShape="1">
              <a:gsLst>
                <a:gs pos="0">
                  <a:srgbClr val="B4E53B"/>
                </a:gs>
                <a:gs pos="100000">
                  <a:srgbClr val="6EA92D"/>
                </a:gs>
              </a:gsLst>
              <a:lin ang="3600000" scaled="0"/>
              <a:tileRect/>
            </a:gra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342900" indent="-342900" defTabSz="801688">
              <a:spcBef>
                <a:spcPct val="20000"/>
              </a:spcBef>
              <a:buFont typeface="+mj-lt"/>
              <a:buAutoNum type="arabicPeriod"/>
              <a:defRPr/>
            </a:pPr>
            <a:endParaRPr lang="en-US" noProof="1">
              <a:latin typeface="Calibri" pitchFamily="-112" charset="0"/>
              <a:ea typeface="ＭＳ Ｐゴシック" pitchFamily="-112" charset="-128"/>
              <a:cs typeface="Arial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276272" y="838200"/>
            <a:ext cx="22497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alibri" pitchFamily="34" charset="0"/>
                <a:cs typeface="Calibri" pitchFamily="34" charset="0"/>
              </a:rPr>
              <a:t>More centralization</a:t>
            </a:r>
            <a:endParaRPr lang="en-US" sz="15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857672" y="838200"/>
            <a:ext cx="22497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alibri" pitchFamily="34" charset="0"/>
                <a:cs typeface="Calibri" pitchFamily="34" charset="0"/>
              </a:rPr>
              <a:t>More decentralization</a:t>
            </a:r>
            <a:endParaRPr lang="en-US" sz="15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965325" y="1260603"/>
            <a:ext cx="22497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Calibri" pitchFamily="34" charset="0"/>
                <a:cs typeface="Calibri" pitchFamily="34" charset="0"/>
              </a:rPr>
              <a:t>Environment is stable</a:t>
            </a:r>
            <a:endParaRPr lang="en-US" sz="15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699125" y="1260603"/>
            <a:ext cx="2743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Calibri" pitchFamily="34" charset="0"/>
                <a:cs typeface="Calibri" pitchFamily="34" charset="0"/>
              </a:rPr>
              <a:t>Environment is complex, uncertain</a:t>
            </a:r>
            <a:endParaRPr lang="en-US" sz="15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965325" y="1882170"/>
            <a:ext cx="28956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Calibri" pitchFamily="34" charset="0"/>
                <a:cs typeface="Calibri" pitchFamily="34" charset="0"/>
              </a:rPr>
              <a:t>Lower-level managers are not as capable or experience at making decisions as upper-level managers</a:t>
            </a:r>
            <a:endParaRPr lang="en-US" sz="15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699125" y="1882170"/>
            <a:ext cx="2743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Calibri" pitchFamily="34" charset="0"/>
                <a:cs typeface="Calibri" pitchFamily="34" charset="0"/>
              </a:rPr>
              <a:t>Lower-level managers are capable and experience at making decisions</a:t>
            </a:r>
            <a:endParaRPr lang="en-US" sz="15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965325" y="2743200"/>
            <a:ext cx="2895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Calibri" pitchFamily="34" charset="0"/>
                <a:cs typeface="Calibri" pitchFamily="34" charset="0"/>
              </a:rPr>
              <a:t>Lower-level managers do not want to have a say in decisions</a:t>
            </a:r>
            <a:endParaRPr lang="en-US" sz="15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699125" y="2743200"/>
            <a:ext cx="2743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Calibri" pitchFamily="34" charset="0"/>
                <a:cs typeface="Calibri" pitchFamily="34" charset="0"/>
              </a:rPr>
              <a:t>Lower-level managers want a voice in decisions</a:t>
            </a:r>
            <a:endParaRPr lang="en-US" sz="15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965325" y="3429000"/>
            <a:ext cx="2895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Calibri" pitchFamily="34" charset="0"/>
                <a:cs typeface="Calibri" pitchFamily="34" charset="0"/>
              </a:rPr>
              <a:t>Decisions are significant</a:t>
            </a:r>
            <a:endParaRPr lang="en-US" sz="15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699125" y="3429000"/>
            <a:ext cx="2743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Calibri" pitchFamily="34" charset="0"/>
                <a:cs typeface="Calibri" pitchFamily="34" charset="0"/>
              </a:rPr>
              <a:t>Decisions are relatively minor</a:t>
            </a:r>
            <a:endParaRPr lang="en-US" sz="15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965325" y="3810000"/>
            <a:ext cx="2895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Calibri" pitchFamily="34" charset="0"/>
                <a:cs typeface="Calibri" pitchFamily="34" charset="0"/>
              </a:rPr>
              <a:t>Organization is facing a crisis or the risk of company failure</a:t>
            </a:r>
            <a:endParaRPr lang="en-US" sz="15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699125" y="3810000"/>
            <a:ext cx="2743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Calibri" pitchFamily="34" charset="0"/>
                <a:cs typeface="Calibri" pitchFamily="34" charset="0"/>
              </a:rPr>
              <a:t>Corporate culture is open to allowing managers to have a say in what happens</a:t>
            </a:r>
            <a:endParaRPr lang="en-US" sz="15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965325" y="4648200"/>
            <a:ext cx="2895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Calibri" pitchFamily="34" charset="0"/>
                <a:cs typeface="Calibri" pitchFamily="34" charset="0"/>
              </a:rPr>
              <a:t>Company is large</a:t>
            </a:r>
            <a:endParaRPr lang="en-US" sz="15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699125" y="4648200"/>
            <a:ext cx="2743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Calibri" pitchFamily="34" charset="0"/>
                <a:cs typeface="Calibri" pitchFamily="34" charset="0"/>
              </a:rPr>
              <a:t>Company is geographically dispersed</a:t>
            </a:r>
            <a:endParaRPr lang="en-US" sz="15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1965325" y="5308937"/>
            <a:ext cx="289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Calibri" pitchFamily="34" charset="0"/>
                <a:cs typeface="Calibri" pitchFamily="34" charset="0"/>
              </a:rPr>
              <a:t>Effective implementation of company strategies depend on managers’ retaining say over what happens</a:t>
            </a:r>
            <a:endParaRPr lang="en-US" sz="15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5699125" y="5308937"/>
            <a:ext cx="274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Calibri" pitchFamily="34" charset="0"/>
                <a:cs typeface="Calibri" pitchFamily="34" charset="0"/>
              </a:rPr>
              <a:t>Effective implementation of company strategies depends on managers having involvement and flexibility to make decisions</a:t>
            </a:r>
            <a:endParaRPr lang="en-US" sz="15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1" name="Picture 10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8031" y="-27384"/>
            <a:ext cx="952381" cy="96507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86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75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75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4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725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8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1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2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325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100" grpId="0" animBg="1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5" grpId="0"/>
      <p:bldP spid="116" grpId="0"/>
      <p:bldP spid="117" grpId="0"/>
      <p:bldP spid="118" grpId="0"/>
      <p:bldP spid="119" grpId="0"/>
      <p:bldP spid="1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The structure of Centralization and decentralization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01" name="Group 100"/>
          <p:cNvGrpSpPr/>
          <p:nvPr/>
        </p:nvGrpSpPr>
        <p:grpSpPr>
          <a:xfrm>
            <a:off x="1752600" y="1828800"/>
            <a:ext cx="1557923" cy="831910"/>
            <a:chOff x="1759052" y="0"/>
            <a:chExt cx="586350" cy="627498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12" name="Trapezoid 111"/>
            <p:cNvSpPr/>
            <p:nvPr/>
          </p:nvSpPr>
          <p:spPr>
            <a:xfrm>
              <a:off x="1759052" y="0"/>
              <a:ext cx="586350" cy="627498"/>
            </a:xfrm>
            <a:prstGeom prst="trapezoid">
              <a:avLst>
                <a:gd name="adj" fmla="val 50000"/>
              </a:avLst>
            </a:prstGeom>
            <a:solidFill>
              <a:schemeClr val="bg2">
                <a:lumMod val="75000"/>
              </a:schemeClr>
            </a:solidFill>
            <a:ln w="3175">
              <a:noFill/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3" name="Trapezoid 4"/>
            <p:cNvSpPr/>
            <p:nvPr/>
          </p:nvSpPr>
          <p:spPr>
            <a:xfrm>
              <a:off x="1759052" y="0"/>
              <a:ext cx="586350" cy="627498"/>
            </a:xfrm>
            <a:prstGeom prst="rect">
              <a:avLst/>
            </a:prstGeom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260" tIns="48260" rIns="48260" bIns="48260" numCol="1" spcCol="1270" anchor="ctr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800" kern="1200" dirty="0" smtClean="0"/>
                <a:t> </a:t>
              </a:r>
              <a:endParaRPr lang="en-IN" sz="3800" kern="1200" dirty="0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1356242" y="2749490"/>
            <a:ext cx="777358" cy="831910"/>
            <a:chOff x="1759052" y="0"/>
            <a:chExt cx="586350" cy="627498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27" name="Trapezoid 126"/>
            <p:cNvSpPr/>
            <p:nvPr/>
          </p:nvSpPr>
          <p:spPr>
            <a:xfrm>
              <a:off x="1759052" y="0"/>
              <a:ext cx="586350" cy="627498"/>
            </a:xfrm>
            <a:prstGeom prst="trapezoid">
              <a:avLst>
                <a:gd name="adj" fmla="val 50000"/>
              </a:avLst>
            </a:prstGeom>
            <a:solidFill>
              <a:schemeClr val="bg2">
                <a:lumMod val="75000"/>
              </a:schemeClr>
            </a:solidFill>
            <a:ln w="3175">
              <a:noFill/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8" name="Trapezoid 4"/>
            <p:cNvSpPr/>
            <p:nvPr/>
          </p:nvSpPr>
          <p:spPr>
            <a:xfrm>
              <a:off x="1759052" y="0"/>
              <a:ext cx="586350" cy="627498"/>
            </a:xfrm>
            <a:prstGeom prst="rect">
              <a:avLst/>
            </a:prstGeom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260" tIns="48260" rIns="48260" bIns="48260" numCol="1" spcCol="1270" anchor="ctr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800" kern="1200" dirty="0" smtClean="0"/>
                <a:t> </a:t>
              </a:r>
              <a:endParaRPr lang="en-IN" sz="3800" kern="1200" dirty="0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2144486" y="2749490"/>
            <a:ext cx="777358" cy="831910"/>
            <a:chOff x="1759052" y="0"/>
            <a:chExt cx="586350" cy="627498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30" name="Trapezoid 129"/>
            <p:cNvSpPr/>
            <p:nvPr/>
          </p:nvSpPr>
          <p:spPr>
            <a:xfrm>
              <a:off x="1759052" y="0"/>
              <a:ext cx="586350" cy="627498"/>
            </a:xfrm>
            <a:prstGeom prst="trapezoid">
              <a:avLst>
                <a:gd name="adj" fmla="val 50000"/>
              </a:avLst>
            </a:prstGeom>
            <a:solidFill>
              <a:schemeClr val="bg2">
                <a:lumMod val="75000"/>
              </a:schemeClr>
            </a:solidFill>
            <a:ln w="3175">
              <a:noFill/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1" name="Trapezoid 4"/>
            <p:cNvSpPr/>
            <p:nvPr/>
          </p:nvSpPr>
          <p:spPr>
            <a:xfrm>
              <a:off x="1759052" y="0"/>
              <a:ext cx="586350" cy="627498"/>
            </a:xfrm>
            <a:prstGeom prst="rect">
              <a:avLst/>
            </a:prstGeom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260" tIns="48260" rIns="48260" bIns="48260" numCol="1" spcCol="1270" anchor="ctr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800" kern="1200" dirty="0" smtClean="0"/>
                <a:t> </a:t>
              </a:r>
              <a:endParaRPr lang="en-IN" sz="3800" kern="1200" dirty="0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2921844" y="2749490"/>
            <a:ext cx="777358" cy="831910"/>
            <a:chOff x="1759052" y="0"/>
            <a:chExt cx="586350" cy="627498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33" name="Trapezoid 132"/>
            <p:cNvSpPr/>
            <p:nvPr/>
          </p:nvSpPr>
          <p:spPr>
            <a:xfrm>
              <a:off x="1759052" y="0"/>
              <a:ext cx="586350" cy="627498"/>
            </a:xfrm>
            <a:prstGeom prst="trapezoid">
              <a:avLst>
                <a:gd name="adj" fmla="val 50000"/>
              </a:avLst>
            </a:prstGeom>
            <a:solidFill>
              <a:schemeClr val="bg2">
                <a:lumMod val="75000"/>
              </a:schemeClr>
            </a:solidFill>
            <a:ln w="3175">
              <a:noFill/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4" name="Trapezoid 4"/>
            <p:cNvSpPr/>
            <p:nvPr/>
          </p:nvSpPr>
          <p:spPr>
            <a:xfrm>
              <a:off x="1759052" y="0"/>
              <a:ext cx="586350" cy="627498"/>
            </a:xfrm>
            <a:prstGeom prst="rect">
              <a:avLst/>
            </a:prstGeom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260" tIns="48260" rIns="48260" bIns="48260" numCol="1" spcCol="1270" anchor="ctr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800" kern="1200" dirty="0" smtClean="0"/>
                <a:t> </a:t>
              </a:r>
              <a:endParaRPr lang="en-IN" sz="3800" kern="1200" dirty="0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975242" y="3663890"/>
            <a:ext cx="777358" cy="831910"/>
            <a:chOff x="1759052" y="0"/>
            <a:chExt cx="586350" cy="627498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36" name="Trapezoid 135"/>
            <p:cNvSpPr/>
            <p:nvPr/>
          </p:nvSpPr>
          <p:spPr>
            <a:xfrm>
              <a:off x="1759052" y="0"/>
              <a:ext cx="586350" cy="627498"/>
            </a:xfrm>
            <a:prstGeom prst="trapezoid">
              <a:avLst>
                <a:gd name="adj" fmla="val 50000"/>
              </a:avLst>
            </a:prstGeom>
            <a:solidFill>
              <a:schemeClr val="bg2">
                <a:lumMod val="75000"/>
              </a:schemeClr>
            </a:solidFill>
            <a:ln w="3175">
              <a:noFill/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7" name="Trapezoid 4"/>
            <p:cNvSpPr/>
            <p:nvPr/>
          </p:nvSpPr>
          <p:spPr>
            <a:xfrm>
              <a:off x="1759052" y="0"/>
              <a:ext cx="586350" cy="627498"/>
            </a:xfrm>
            <a:prstGeom prst="rect">
              <a:avLst/>
            </a:prstGeom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260" tIns="48260" rIns="48260" bIns="48260" numCol="1" spcCol="1270" anchor="ctr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800" kern="1200" dirty="0" smtClean="0"/>
                <a:t> </a:t>
              </a:r>
              <a:endParaRPr lang="en-IN" sz="3800" kern="1200" dirty="0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1755807" y="3663890"/>
            <a:ext cx="777358" cy="831910"/>
            <a:chOff x="1759052" y="0"/>
            <a:chExt cx="586350" cy="627498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39" name="Trapezoid 138"/>
            <p:cNvSpPr/>
            <p:nvPr/>
          </p:nvSpPr>
          <p:spPr>
            <a:xfrm>
              <a:off x="1759052" y="0"/>
              <a:ext cx="586350" cy="627498"/>
            </a:xfrm>
            <a:prstGeom prst="trapezoid">
              <a:avLst>
                <a:gd name="adj" fmla="val 50000"/>
              </a:avLst>
            </a:prstGeom>
            <a:solidFill>
              <a:schemeClr val="bg2">
                <a:lumMod val="75000"/>
              </a:schemeClr>
            </a:solidFill>
            <a:ln w="3175">
              <a:noFill/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0" name="Trapezoid 4"/>
            <p:cNvSpPr/>
            <p:nvPr/>
          </p:nvSpPr>
          <p:spPr>
            <a:xfrm>
              <a:off x="1759052" y="0"/>
              <a:ext cx="586350" cy="627498"/>
            </a:xfrm>
            <a:prstGeom prst="rect">
              <a:avLst/>
            </a:prstGeom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260" tIns="48260" rIns="48260" bIns="48260" numCol="1" spcCol="1270" anchor="ctr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800" kern="1200" dirty="0" smtClean="0"/>
                <a:t> </a:t>
              </a:r>
              <a:endParaRPr lang="en-IN" sz="3800" kern="1200" dirty="0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2554936" y="3663890"/>
            <a:ext cx="777358" cy="831910"/>
            <a:chOff x="1759052" y="0"/>
            <a:chExt cx="586350" cy="627498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42" name="Trapezoid 141"/>
            <p:cNvSpPr/>
            <p:nvPr/>
          </p:nvSpPr>
          <p:spPr>
            <a:xfrm>
              <a:off x="1759052" y="0"/>
              <a:ext cx="586350" cy="627498"/>
            </a:xfrm>
            <a:prstGeom prst="trapezoid">
              <a:avLst>
                <a:gd name="adj" fmla="val 50000"/>
              </a:avLst>
            </a:prstGeom>
            <a:solidFill>
              <a:schemeClr val="bg2">
                <a:lumMod val="75000"/>
              </a:schemeClr>
            </a:solidFill>
            <a:ln w="3175">
              <a:noFill/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3" name="Trapezoid 4"/>
            <p:cNvSpPr/>
            <p:nvPr/>
          </p:nvSpPr>
          <p:spPr>
            <a:xfrm>
              <a:off x="1759052" y="0"/>
              <a:ext cx="586350" cy="627498"/>
            </a:xfrm>
            <a:prstGeom prst="rect">
              <a:avLst/>
            </a:prstGeom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260" tIns="48260" rIns="48260" bIns="48260" numCol="1" spcCol="1270" anchor="ctr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800" kern="1200" dirty="0" smtClean="0"/>
                <a:t> </a:t>
              </a:r>
              <a:endParaRPr lang="en-IN" sz="3800" kern="1200" dirty="0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3332294" y="3663890"/>
            <a:ext cx="777358" cy="831910"/>
            <a:chOff x="1759052" y="0"/>
            <a:chExt cx="586350" cy="627498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45" name="Trapezoid 144"/>
            <p:cNvSpPr/>
            <p:nvPr/>
          </p:nvSpPr>
          <p:spPr>
            <a:xfrm>
              <a:off x="1759052" y="0"/>
              <a:ext cx="586350" cy="627498"/>
            </a:xfrm>
            <a:prstGeom prst="trapezoid">
              <a:avLst>
                <a:gd name="adj" fmla="val 50000"/>
              </a:avLst>
            </a:prstGeom>
            <a:solidFill>
              <a:schemeClr val="bg2">
                <a:lumMod val="75000"/>
              </a:schemeClr>
            </a:solidFill>
            <a:ln w="3175">
              <a:noFill/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6" name="Trapezoid 4"/>
            <p:cNvSpPr/>
            <p:nvPr/>
          </p:nvSpPr>
          <p:spPr>
            <a:xfrm>
              <a:off x="1759052" y="0"/>
              <a:ext cx="586350" cy="627498"/>
            </a:xfrm>
            <a:prstGeom prst="rect">
              <a:avLst/>
            </a:prstGeom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260" tIns="48260" rIns="48260" bIns="48260" numCol="1" spcCol="1270" anchor="ctr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800" kern="1200" dirty="0" smtClean="0"/>
                <a:t> </a:t>
              </a:r>
              <a:endParaRPr lang="en-IN" sz="3800" kern="1200" dirty="0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578462" y="4578290"/>
            <a:ext cx="777358" cy="831910"/>
            <a:chOff x="1759052" y="0"/>
            <a:chExt cx="586350" cy="627498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48" name="Trapezoid 147"/>
            <p:cNvSpPr/>
            <p:nvPr/>
          </p:nvSpPr>
          <p:spPr>
            <a:xfrm>
              <a:off x="1759052" y="0"/>
              <a:ext cx="586350" cy="627498"/>
            </a:xfrm>
            <a:prstGeom prst="trapezoid">
              <a:avLst>
                <a:gd name="adj" fmla="val 50000"/>
              </a:avLst>
            </a:prstGeom>
            <a:solidFill>
              <a:schemeClr val="bg2">
                <a:lumMod val="75000"/>
              </a:schemeClr>
            </a:solidFill>
            <a:ln w="3175">
              <a:noFill/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9" name="Trapezoid 4"/>
            <p:cNvSpPr/>
            <p:nvPr/>
          </p:nvSpPr>
          <p:spPr>
            <a:xfrm>
              <a:off x="1759052" y="0"/>
              <a:ext cx="586350" cy="627498"/>
            </a:xfrm>
            <a:prstGeom prst="rect">
              <a:avLst/>
            </a:prstGeom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260" tIns="48260" rIns="48260" bIns="48260" numCol="1" spcCol="1270" anchor="ctr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800" kern="1200" dirty="0" smtClean="0"/>
                <a:t> </a:t>
              </a:r>
              <a:endParaRPr lang="en-IN" sz="3800" kern="1200" dirty="0"/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1355820" y="4578290"/>
            <a:ext cx="777358" cy="831910"/>
            <a:chOff x="1759052" y="0"/>
            <a:chExt cx="586350" cy="627498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51" name="Trapezoid 150"/>
            <p:cNvSpPr/>
            <p:nvPr/>
          </p:nvSpPr>
          <p:spPr>
            <a:xfrm>
              <a:off x="1759052" y="0"/>
              <a:ext cx="586350" cy="627498"/>
            </a:xfrm>
            <a:prstGeom prst="trapezoid">
              <a:avLst>
                <a:gd name="adj" fmla="val 50000"/>
              </a:avLst>
            </a:prstGeom>
            <a:solidFill>
              <a:schemeClr val="bg2">
                <a:lumMod val="75000"/>
              </a:schemeClr>
            </a:solidFill>
            <a:ln w="3175">
              <a:noFill/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2" name="Trapezoid 4"/>
            <p:cNvSpPr/>
            <p:nvPr/>
          </p:nvSpPr>
          <p:spPr>
            <a:xfrm>
              <a:off x="1759052" y="0"/>
              <a:ext cx="586350" cy="627498"/>
            </a:xfrm>
            <a:prstGeom prst="rect">
              <a:avLst/>
            </a:prstGeom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260" tIns="48260" rIns="48260" bIns="48260" numCol="1" spcCol="1270" anchor="ctr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800" kern="1200" dirty="0" smtClean="0"/>
                <a:t> </a:t>
              </a:r>
              <a:endParaRPr lang="en-IN" sz="3800" kern="1200" dirty="0"/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2166257" y="4578290"/>
            <a:ext cx="777358" cy="831910"/>
            <a:chOff x="1759052" y="0"/>
            <a:chExt cx="586350" cy="627498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54" name="Trapezoid 153"/>
            <p:cNvSpPr/>
            <p:nvPr/>
          </p:nvSpPr>
          <p:spPr>
            <a:xfrm>
              <a:off x="1759052" y="0"/>
              <a:ext cx="586350" cy="627498"/>
            </a:xfrm>
            <a:prstGeom prst="trapezoid">
              <a:avLst>
                <a:gd name="adj" fmla="val 50000"/>
              </a:avLst>
            </a:prstGeom>
            <a:solidFill>
              <a:schemeClr val="bg2">
                <a:lumMod val="75000"/>
              </a:schemeClr>
            </a:solidFill>
            <a:ln w="3175">
              <a:noFill/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5" name="Trapezoid 4"/>
            <p:cNvSpPr/>
            <p:nvPr/>
          </p:nvSpPr>
          <p:spPr>
            <a:xfrm>
              <a:off x="1759052" y="0"/>
              <a:ext cx="586350" cy="627498"/>
            </a:xfrm>
            <a:prstGeom prst="rect">
              <a:avLst/>
            </a:prstGeom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260" tIns="48260" rIns="48260" bIns="48260" numCol="1" spcCol="1270" anchor="ctr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800" kern="1200" dirty="0" smtClean="0"/>
                <a:t> </a:t>
              </a:r>
              <a:endParaRPr lang="en-IN" sz="3800" kern="1200" dirty="0"/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2971800" y="4578290"/>
            <a:ext cx="777358" cy="831910"/>
            <a:chOff x="1759052" y="0"/>
            <a:chExt cx="586350" cy="627498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57" name="Trapezoid 156"/>
            <p:cNvSpPr/>
            <p:nvPr/>
          </p:nvSpPr>
          <p:spPr>
            <a:xfrm>
              <a:off x="1759052" y="0"/>
              <a:ext cx="586350" cy="627498"/>
            </a:xfrm>
            <a:prstGeom prst="trapezoid">
              <a:avLst>
                <a:gd name="adj" fmla="val 50000"/>
              </a:avLst>
            </a:prstGeom>
            <a:solidFill>
              <a:schemeClr val="bg2">
                <a:lumMod val="75000"/>
              </a:schemeClr>
            </a:solidFill>
            <a:ln w="3175">
              <a:noFill/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8" name="Trapezoid 4"/>
            <p:cNvSpPr/>
            <p:nvPr/>
          </p:nvSpPr>
          <p:spPr>
            <a:xfrm>
              <a:off x="1759052" y="0"/>
              <a:ext cx="586350" cy="627498"/>
            </a:xfrm>
            <a:prstGeom prst="rect">
              <a:avLst/>
            </a:prstGeom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260" tIns="48260" rIns="48260" bIns="48260" numCol="1" spcCol="1270" anchor="ctr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800" kern="1200" dirty="0" smtClean="0"/>
                <a:t> </a:t>
              </a:r>
              <a:endParaRPr lang="en-IN" sz="3800" kern="1200" dirty="0"/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3749158" y="4578290"/>
            <a:ext cx="777358" cy="831910"/>
            <a:chOff x="1759052" y="0"/>
            <a:chExt cx="586350" cy="627498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60" name="Trapezoid 159"/>
            <p:cNvSpPr/>
            <p:nvPr/>
          </p:nvSpPr>
          <p:spPr>
            <a:xfrm>
              <a:off x="1759052" y="0"/>
              <a:ext cx="586350" cy="627498"/>
            </a:xfrm>
            <a:prstGeom prst="trapezoid">
              <a:avLst>
                <a:gd name="adj" fmla="val 50000"/>
              </a:avLst>
            </a:prstGeom>
            <a:solidFill>
              <a:schemeClr val="bg2">
                <a:lumMod val="75000"/>
              </a:schemeClr>
            </a:solidFill>
            <a:ln w="3175">
              <a:noFill/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1" name="Trapezoid 4"/>
            <p:cNvSpPr/>
            <p:nvPr/>
          </p:nvSpPr>
          <p:spPr>
            <a:xfrm>
              <a:off x="1759052" y="0"/>
              <a:ext cx="586350" cy="627498"/>
            </a:xfrm>
            <a:prstGeom prst="rect">
              <a:avLst/>
            </a:prstGeom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260" tIns="48260" rIns="48260" bIns="48260" numCol="1" spcCol="1270" anchor="ctr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800" kern="1200" dirty="0" smtClean="0"/>
                <a:t> </a:t>
              </a:r>
              <a:endParaRPr lang="en-IN" sz="3800" kern="1200" dirty="0"/>
            </a:p>
          </p:txBody>
        </p:sp>
      </p:grpSp>
      <p:sp>
        <p:nvSpPr>
          <p:cNvPr id="162" name="TextBox 161"/>
          <p:cNvSpPr txBox="1"/>
          <p:nvPr/>
        </p:nvSpPr>
        <p:spPr>
          <a:xfrm>
            <a:off x="578462" y="5562600"/>
            <a:ext cx="2885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Decentralized approach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63" name="Straight Connector 162"/>
          <p:cNvCxnSpPr/>
          <p:nvPr/>
        </p:nvCxnSpPr>
        <p:spPr>
          <a:xfrm flipV="1">
            <a:off x="381000" y="1676400"/>
            <a:ext cx="0" cy="3656633"/>
          </a:xfrm>
          <a:prstGeom prst="line">
            <a:avLst/>
          </a:prstGeom>
          <a:ln w="38100">
            <a:solidFill>
              <a:schemeClr val="accent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381000" y="1136133"/>
            <a:ext cx="2885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Bottom-to-top approach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65" name="Group 164"/>
          <p:cNvGrpSpPr/>
          <p:nvPr/>
        </p:nvGrpSpPr>
        <p:grpSpPr>
          <a:xfrm>
            <a:off x="5654158" y="1676400"/>
            <a:ext cx="2880242" cy="3733800"/>
            <a:chOff x="1759052" y="0"/>
            <a:chExt cx="586350" cy="627498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66" name="Trapezoid 165"/>
            <p:cNvSpPr/>
            <p:nvPr/>
          </p:nvSpPr>
          <p:spPr>
            <a:xfrm>
              <a:off x="1759052" y="0"/>
              <a:ext cx="586350" cy="627498"/>
            </a:xfrm>
            <a:prstGeom prst="trapezoid">
              <a:avLst>
                <a:gd name="adj" fmla="val 50000"/>
              </a:avLst>
            </a:prstGeom>
            <a:solidFill>
              <a:schemeClr val="bg2">
                <a:lumMod val="75000"/>
              </a:schemeClr>
            </a:solidFill>
            <a:ln w="3175">
              <a:noFill/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7" name="Trapezoid 4"/>
            <p:cNvSpPr/>
            <p:nvPr/>
          </p:nvSpPr>
          <p:spPr>
            <a:xfrm>
              <a:off x="1759052" y="0"/>
              <a:ext cx="586350" cy="627498"/>
            </a:xfrm>
            <a:prstGeom prst="rect">
              <a:avLst/>
            </a:prstGeom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260" tIns="48260" rIns="48260" bIns="48260" numCol="1" spcCol="1270" anchor="ctr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800" kern="1200" dirty="0" smtClean="0"/>
                <a:t> </a:t>
              </a:r>
              <a:endParaRPr lang="en-IN" sz="3800" kern="1200" dirty="0"/>
            </a:p>
          </p:txBody>
        </p:sp>
      </p:grpSp>
      <p:cxnSp>
        <p:nvCxnSpPr>
          <p:cNvPr id="5" name="Straight Connector 4"/>
          <p:cNvCxnSpPr/>
          <p:nvPr/>
        </p:nvCxnSpPr>
        <p:spPr>
          <a:xfrm>
            <a:off x="6705600" y="2749490"/>
            <a:ext cx="8382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>
            <a:off x="6019800" y="4581919"/>
            <a:ext cx="22098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>
            <a:off x="6324600" y="3663890"/>
            <a:ext cx="16002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Box 170"/>
          <p:cNvSpPr txBox="1"/>
          <p:nvPr/>
        </p:nvSpPr>
        <p:spPr>
          <a:xfrm>
            <a:off x="5675086" y="5562600"/>
            <a:ext cx="2885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Centralized approach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72" name="Straight Connector 171"/>
          <p:cNvCxnSpPr/>
          <p:nvPr/>
        </p:nvCxnSpPr>
        <p:spPr>
          <a:xfrm>
            <a:off x="8763000" y="1676400"/>
            <a:ext cx="0" cy="3656633"/>
          </a:xfrm>
          <a:prstGeom prst="line">
            <a:avLst/>
          </a:prstGeom>
          <a:ln w="38100">
            <a:solidFill>
              <a:schemeClr val="accent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Box 172"/>
          <p:cNvSpPr txBox="1"/>
          <p:nvPr/>
        </p:nvSpPr>
        <p:spPr>
          <a:xfrm>
            <a:off x="5877864" y="1136133"/>
            <a:ext cx="2885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Top-to-bottom approach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74" name="Straight Connector 173"/>
          <p:cNvCxnSpPr/>
          <p:nvPr/>
        </p:nvCxnSpPr>
        <p:spPr>
          <a:xfrm flipH="1">
            <a:off x="3749158" y="2133601"/>
            <a:ext cx="2423042" cy="0"/>
          </a:xfrm>
          <a:prstGeom prst="line">
            <a:avLst/>
          </a:prstGeom>
          <a:ln w="38100">
            <a:solidFill>
              <a:schemeClr val="accent4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 flipH="1">
            <a:off x="3962400" y="2971800"/>
            <a:ext cx="1981200" cy="0"/>
          </a:xfrm>
          <a:prstGeom prst="line">
            <a:avLst/>
          </a:prstGeom>
          <a:ln w="38100">
            <a:solidFill>
              <a:schemeClr val="accent4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 flipH="1">
            <a:off x="4303486" y="3962400"/>
            <a:ext cx="1371600" cy="0"/>
          </a:xfrm>
          <a:prstGeom prst="line">
            <a:avLst/>
          </a:prstGeom>
          <a:ln w="38100">
            <a:solidFill>
              <a:schemeClr val="accent4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 flipH="1">
            <a:off x="4495800" y="4876800"/>
            <a:ext cx="883684" cy="0"/>
          </a:xfrm>
          <a:prstGeom prst="line">
            <a:avLst/>
          </a:prstGeom>
          <a:ln w="38100">
            <a:solidFill>
              <a:schemeClr val="accent4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TextBox 185"/>
          <p:cNvSpPr txBox="1"/>
          <p:nvPr/>
        </p:nvSpPr>
        <p:spPr>
          <a:xfrm>
            <a:off x="4526516" y="1825824"/>
            <a:ext cx="1247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Level 1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4526516" y="2595601"/>
            <a:ext cx="1247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Level 2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4526516" y="3581400"/>
            <a:ext cx="1247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Level 3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4526516" y="4428030"/>
            <a:ext cx="1247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Level 4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8031" y="-27384"/>
            <a:ext cx="952381" cy="96507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27594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35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4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45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6000"/>
                            </p:stCondLst>
                            <p:childTnLst>
                              <p:par>
                                <p:cTn id="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6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7000"/>
                            </p:stCondLst>
                            <p:childTnLst>
                              <p:par>
                                <p:cTn id="8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7500"/>
                            </p:stCondLst>
                            <p:childTnLst>
                              <p:par>
                                <p:cTn id="8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1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8000"/>
                            </p:stCondLst>
                            <p:childTnLst>
                              <p:par>
                                <p:cTn id="9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5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8500"/>
                            </p:stCondLst>
                            <p:childTnLst>
                              <p:par>
                                <p:cTn id="9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9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90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95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5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" grpId="0"/>
      <p:bldP spid="164" grpId="0"/>
      <p:bldP spid="171" grpId="0"/>
      <p:bldP spid="173" grpId="0"/>
      <p:bldP spid="186" grpId="0"/>
      <p:bldP spid="187" grpId="0"/>
      <p:bldP spid="188" grpId="0"/>
      <p:bldP spid="18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a7af9681898ddae79577cc98852736ef0b72d"/>
  <p:tag name="ARTICULATE_PROJECT_OPEN" val="0"/>
  <p:tag name="ISPRING_ULTRA_SCORM_COURSE_ID" val="21479DF8-92A7-4370-96A8-FA39F8DF3858"/>
  <p:tag name="ISPRING_SCORM_RATE_SLIDES" val="1"/>
  <p:tag name="ISPRING_SCORM_RATE_QUIZZES" val="0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_RESOURCE_PATHS_HASH_PRESENTER" val="ffa33a73a97e20cdcb5b605513b80837f35121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1"/>
  <p:tag name="ISPRING_CUSTOM_TIMING_USED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1"/>
  <p:tag name="ISPRING_CUSTOM_TIMING_USED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0"/>
  <p:tag name="ISPRING_CUSTOM_TIMING_USED" val="0"/>
  <p:tag name="GENSWF_SLIDE_TITLE" val="ManagementStudyGuide.co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TITLE" val="Centralization and Decentralization"/>
  <p:tag name="GENSWF_ADVANCE_TIME" val="0.00"/>
  <p:tag name="ISPRING_SLIDE_INDENT_LEVEL" val="0"/>
  <p:tag name="ISPRING_CUSTOM_TIMING_USED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TITLE" val="Centralization"/>
  <p:tag name="GENSWF_ADVANCE_TIME" val="0.00"/>
  <p:tag name="ISPRING_SLIDE_INDENT_LEVEL" val="0"/>
  <p:tag name="ISPRING_CUSTOM_TIMING_USED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1"/>
  <p:tag name="ISPRING_CUSTOM_TIMING_USED" val="0"/>
  <p:tag name="GENSWF_SLIDE_TITLE" val="Slide 1 of 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1"/>
  <p:tag name="ISPRING_CUSTOM_TIMING_USED" val="0"/>
  <p:tag name="GENSWF_SLIDE_TITLE" val="Slide 4 of 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1"/>
  <p:tag name="ISPRING_CUSTOM_TIMING_USED" val="0"/>
  <p:tag name="GENSWF_SLIDE_TITLE" val="Slide 1 of 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1"/>
  <p:tag name="ISPRING_CUSTOM_TIMING_USED" val="0"/>
  <p:tag name="GENSWF_SLIDE_TITLE" val="Slide 6 of 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1"/>
  <p:tag name="ISPRING_CUSTOM_TIMING_USED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1"/>
  <p:tag name="ISPRING_CUSTOM_TIMING_USED" val="0"/>
</p:tagLst>
</file>

<file path=ppt/theme/theme1.xml><?xml version="1.0" encoding="utf-8"?>
<a:theme xmlns:a="http://schemas.openxmlformats.org/drawingml/2006/main" name="Office Theme">
  <a:themeElements>
    <a:clrScheme name="Custom 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EB2FF"/>
      </a:accent1>
      <a:accent2>
        <a:srgbClr val="FE66FF"/>
      </a:accent2>
      <a:accent3>
        <a:srgbClr val="FE19FF"/>
      </a:accent3>
      <a:accent4>
        <a:srgbClr val="5F006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978</TotalTime>
  <Words>605</Words>
  <Application>Microsoft Office PowerPoint</Application>
  <PresentationFormat>On-screen Show (4:3)</PresentationFormat>
  <Paragraphs>108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Contents</vt:lpstr>
      <vt:lpstr>What is centralization?</vt:lpstr>
      <vt:lpstr>Applications of Centralized Structures</vt:lpstr>
      <vt:lpstr>What is decentralization?</vt:lpstr>
      <vt:lpstr>Applications of Decentralized Structures</vt:lpstr>
      <vt:lpstr>Centralization and decentralization tendencies</vt:lpstr>
      <vt:lpstr>Centralization and decentralization</vt:lpstr>
      <vt:lpstr>The structure of Centralization and decentralization</vt:lpstr>
      <vt:lpstr>The advantages decentralization over centralization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CENTRALIZATION_DECENTRALIZATION</dc:title>
  <dc:creator>a</dc:creator>
  <cp:lastModifiedBy>A</cp:lastModifiedBy>
  <cp:revision>151</cp:revision>
  <dcterms:created xsi:type="dcterms:W3CDTF">2012-02-29T13:06:28Z</dcterms:created>
  <dcterms:modified xsi:type="dcterms:W3CDTF">2014-10-06T10:13:54Z</dcterms:modified>
</cp:coreProperties>
</file>