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6" r:id="rId3"/>
    <p:sldId id="303" r:id="rId4"/>
    <p:sldId id="304" r:id="rId5"/>
    <p:sldId id="352" r:id="rId6"/>
    <p:sldId id="353" r:id="rId7"/>
    <p:sldId id="354" r:id="rId8"/>
    <p:sldId id="355" r:id="rId9"/>
    <p:sldId id="356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FF5353"/>
    <a:srgbClr val="00B0F0"/>
    <a:srgbClr val="FF0066"/>
    <a:srgbClr val="000000"/>
    <a:srgbClr val="00FF00"/>
    <a:srgbClr val="FFFF00"/>
    <a:srgbClr val="FF0000"/>
    <a:srgbClr val="9A844C"/>
    <a:srgbClr val="A67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4298" autoAdjust="0"/>
    <p:restoredTop sz="94660"/>
  </p:normalViewPr>
  <p:slideViewPr>
    <p:cSldViewPr>
      <p:cViewPr varScale="1">
        <p:scale>
          <a:sx n="54" d="100"/>
          <a:sy n="54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A054-8038-49DD-BFC2-36B4A0B2FB5B}" type="datetimeFigureOut">
              <a:rPr lang="en-IN" smtClean="0"/>
              <a:t>08-10-2014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2947C-F93E-4CAD-BC99-DD6CEF0C866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908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9FDD-73DA-4947-A8C4-E7A4BAC9578E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7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B789-1AAD-4173-A39C-5E7CB0B074CC}" type="datetime1">
              <a:rPr lang="en-IN" smtClean="0"/>
              <a:t>08-10-2014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537BD-3E26-40AC-9EDE-CC75147CEBA0}" type="datetime1">
              <a:rPr lang="en-IN" smtClean="0"/>
              <a:t>08-10-2014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982C-CF77-42E2-9D86-CB34977C23A2}" type="datetime1">
              <a:rPr lang="en-IN" smtClean="0"/>
              <a:t>08-10-2014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6DA8-3BE2-4016-B6E5-5C0FD3900576}" type="datetime1">
              <a:rPr lang="en-IN" smtClean="0"/>
              <a:t>08-10-2014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2EBB-EF4D-4EB3-8398-99896D8C2FE7}" type="datetime1">
              <a:rPr lang="en-IN" smtClean="0"/>
              <a:t>08-10-2014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DA66-EDC6-4D16-A956-76A6C62DEE1D}" type="datetime1">
              <a:rPr lang="en-IN" smtClean="0"/>
              <a:t>08-10-2014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F149E-D15B-422A-AF4C-E7B4E943F97B}" type="datetime1">
              <a:rPr lang="en-IN" smtClean="0"/>
              <a:t>08-10-2014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C24C0-70BC-468F-A482-7907A89BF146}" type="datetime1">
              <a:rPr lang="en-IN" smtClean="0"/>
              <a:t>08-10-2014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2F07-58AD-4A3C-AD9F-941A72BB6956}" type="datetime1">
              <a:rPr lang="en-IN" smtClean="0"/>
              <a:t>08-10-2014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B06F-72C3-495E-9180-BC9DAA334F46}" type="datetime1">
              <a:rPr lang="en-IN" smtClean="0"/>
              <a:t>08-10-2014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BB7-2914-4201-99DF-2C55F6FE70A3}" type="datetime1">
              <a:rPr lang="en-IN" smtClean="0"/>
              <a:t>08-10-2014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E0771-30DB-4F28-B55C-83B9C44CEA30}" type="datetime1">
              <a:rPr lang="en-IN" smtClean="0"/>
              <a:t>08-10-2014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2008 - 2012 managementstudyguide.com.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D74F0-DBF8-4BE0-B294-9E5FC913DB2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dscape-1024x7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6768752" cy="4596821"/>
            <a:chOff x="35496" y="-27384"/>
            <a:chExt cx="6768752" cy="4596821"/>
          </a:xfrm>
        </p:grpSpPr>
        <p:pic>
          <p:nvPicPr>
            <p:cNvPr id="16" name="Picture 15" descr="carrot-and-stick-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643" t="248" r="23319" b="69446"/>
            <a:stretch>
              <a:fillRect/>
            </a:stretch>
          </p:blipFill>
          <p:spPr>
            <a:xfrm>
              <a:off x="2771800" y="0"/>
              <a:ext cx="2448272" cy="1916832"/>
            </a:xfrm>
            <a:prstGeom prst="rect">
              <a:avLst/>
            </a:prstGeom>
          </p:spPr>
        </p:pic>
        <p:pic>
          <p:nvPicPr>
            <p:cNvPr id="18" name="Picture 17" descr="carrot-and-stick-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59722" b="37384"/>
            <a:stretch>
              <a:fillRect/>
            </a:stretch>
          </p:blipFill>
          <p:spPr>
            <a:xfrm>
              <a:off x="35496" y="-27384"/>
              <a:ext cx="2736304" cy="3960440"/>
            </a:xfrm>
            <a:prstGeom prst="rect">
              <a:avLst/>
            </a:prstGeom>
          </p:spPr>
        </p:pic>
        <p:pic>
          <p:nvPicPr>
            <p:cNvPr id="19" name="Picture 18" descr="carrot-and-stick-2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6681" b="27323"/>
            <a:stretch>
              <a:fillRect/>
            </a:stretch>
          </p:blipFill>
          <p:spPr>
            <a:xfrm>
              <a:off x="5220072" y="-27384"/>
              <a:ext cx="1584176" cy="4596821"/>
            </a:xfrm>
            <a:prstGeom prst="rect">
              <a:avLst/>
            </a:prstGeom>
          </p:spPr>
        </p:pic>
      </p:grpSp>
      <p:pic>
        <p:nvPicPr>
          <p:cNvPr id="23" name="Picture 22" descr="3d_pose_frolic_and_wonder_man_by_madetobeunique-d3apyu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39" t="13650" r="7601" b="14951"/>
          <a:stretch>
            <a:fillRect/>
          </a:stretch>
        </p:blipFill>
        <p:spPr>
          <a:xfrm>
            <a:off x="2843808" y="1484784"/>
            <a:ext cx="2601818" cy="45365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2060848"/>
            <a:ext cx="9114901" cy="4797152"/>
            <a:chOff x="0" y="2060848"/>
            <a:chExt cx="9114901" cy="4797152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2420888"/>
              <a:ext cx="9114901" cy="4437112"/>
              <a:chOff x="0" y="3789040"/>
              <a:chExt cx="9114901" cy="306896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0" y="4124325"/>
                <a:ext cx="9114901" cy="2733675"/>
                <a:chOff x="0" y="4124325"/>
                <a:chExt cx="8771955" cy="2733675"/>
              </a:xfrm>
            </p:grpSpPr>
            <p:pic>
              <p:nvPicPr>
                <p:cNvPr id="3" name="Picture 2" descr="grass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0" y="4124325"/>
                  <a:ext cx="4371975" cy="2733675"/>
                </a:xfrm>
                <a:prstGeom prst="rect">
                  <a:avLst/>
                </a:prstGeom>
              </p:spPr>
            </p:pic>
            <p:pic>
              <p:nvPicPr>
                <p:cNvPr id="4" name="Picture 3" descr="grass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399980" y="4124325"/>
                  <a:ext cx="4371975" cy="2733675"/>
                </a:xfrm>
                <a:prstGeom prst="rect">
                  <a:avLst/>
                </a:prstGeom>
              </p:spPr>
            </p:pic>
          </p:grpSp>
          <p:grpSp>
            <p:nvGrpSpPr>
              <p:cNvPr id="6" name="Group 5"/>
              <p:cNvGrpSpPr/>
              <p:nvPr/>
            </p:nvGrpSpPr>
            <p:grpSpPr>
              <a:xfrm>
                <a:off x="0" y="3789040"/>
                <a:ext cx="9042893" cy="2733675"/>
                <a:chOff x="0" y="4124325"/>
                <a:chExt cx="8702656" cy="2733675"/>
              </a:xfrm>
            </p:grpSpPr>
            <p:pic>
              <p:nvPicPr>
                <p:cNvPr id="7" name="Picture 6" descr="grass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0" y="4124325"/>
                  <a:ext cx="4371975" cy="2733675"/>
                </a:xfrm>
                <a:prstGeom prst="rect">
                  <a:avLst/>
                </a:prstGeom>
              </p:spPr>
            </p:pic>
            <p:pic>
              <p:nvPicPr>
                <p:cNvPr id="8" name="Picture 7" descr="grass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330681" y="4124325"/>
                  <a:ext cx="4371975" cy="2733675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 descr="gras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611" y="2060848"/>
              <a:ext cx="4542901" cy="3952356"/>
            </a:xfrm>
            <a:prstGeom prst="rect">
              <a:avLst/>
            </a:prstGeom>
          </p:spPr>
        </p:pic>
        <p:pic>
          <p:nvPicPr>
            <p:cNvPr id="13" name="Picture 12" descr="gras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65603" y="2060848"/>
              <a:ext cx="4542901" cy="3952356"/>
            </a:xfrm>
            <a:prstGeom prst="rect">
              <a:avLst/>
            </a:prstGeom>
          </p:spPr>
        </p:pic>
      </p:grpSp>
      <p:sp>
        <p:nvSpPr>
          <p:cNvPr id="21" name="Rectangle 20"/>
          <p:cNvSpPr/>
          <p:nvPr/>
        </p:nvSpPr>
        <p:spPr>
          <a:xfrm>
            <a:off x="0" y="5805264"/>
            <a:ext cx="9144000" cy="1080000"/>
          </a:xfrm>
          <a:prstGeom prst="rect">
            <a:avLst/>
          </a:prstGeom>
          <a:solidFill>
            <a:srgbClr val="FF006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dirty="0" smtClean="0">
                <a:solidFill>
                  <a:schemeClr val="tx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Expectancy Theory of Motivation</a:t>
            </a:r>
            <a:endParaRPr lang="en-IN" sz="6000" dirty="0">
              <a:solidFill>
                <a:schemeClr val="tx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-1024x7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9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80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83568" y="4046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Objective</a:t>
            </a:r>
            <a:endParaRPr lang="en-IN" sz="3200" dirty="0"/>
          </a:p>
        </p:txBody>
      </p: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471488" y="1507852"/>
            <a:ext cx="7740650" cy="3713163"/>
            <a:chOff x="471488" y="1165225"/>
            <a:chExt cx="7740650" cy="3713163"/>
          </a:xfrm>
        </p:grpSpPr>
        <p:grpSp>
          <p:nvGrpSpPr>
            <p:cNvPr id="6" name="Group 117"/>
            <p:cNvGrpSpPr>
              <a:grpSpLocks/>
            </p:cNvGrpSpPr>
            <p:nvPr/>
          </p:nvGrpSpPr>
          <p:grpSpPr bwMode="auto">
            <a:xfrm>
              <a:off x="471488" y="1165225"/>
              <a:ext cx="7740650" cy="3694113"/>
              <a:chOff x="471210" y="1164522"/>
              <a:chExt cx="7740358" cy="3694514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471210" y="1164522"/>
                <a:ext cx="7740358" cy="3694514"/>
              </a:xfrm>
              <a:prstGeom prst="roundRect">
                <a:avLst>
                  <a:gd name="adj" fmla="val 5555"/>
                </a:avLst>
              </a:prstGeom>
              <a:gradFill>
                <a:gsLst>
                  <a:gs pos="0">
                    <a:schemeClr val="bg1">
                      <a:lumMod val="65000"/>
                    </a:schemeClr>
                  </a:gs>
                  <a:gs pos="69000">
                    <a:schemeClr val="bg1">
                      <a:lumMod val="7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41000">
                    <a:schemeClr val="bg1"/>
                  </a:gs>
                </a:gsLst>
                <a:lin ang="1914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stA="21000" endPos="22000" dist="508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593442" y="1285185"/>
                <a:ext cx="7467318" cy="3451600"/>
              </a:xfrm>
              <a:prstGeom prst="roundRect">
                <a:avLst>
                  <a:gd name="adj" fmla="val 4812"/>
                </a:avLst>
              </a:pr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69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29000">
                    <a:schemeClr val="tx1">
                      <a:lumMod val="85000"/>
                      <a:lumOff val="15000"/>
                    </a:schemeClr>
                  </a:gs>
                </a:gsLst>
                <a:lin ang="1914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grpSp>
            <p:nvGrpSpPr>
              <p:cNvPr id="13" name="Gruppe 61"/>
              <p:cNvGrpSpPr>
                <a:grpSpLocks/>
              </p:cNvGrpSpPr>
              <p:nvPr/>
            </p:nvGrpSpPr>
            <p:grpSpPr bwMode="auto">
              <a:xfrm flipH="1">
                <a:off x="7082031" y="2554557"/>
                <a:ext cx="764755" cy="791220"/>
                <a:chOff x="1760019" y="3875595"/>
                <a:chExt cx="1018741" cy="1016530"/>
              </a:xfrm>
            </p:grpSpPr>
            <p:grpSp>
              <p:nvGrpSpPr>
                <p:cNvPr id="16" name="Gruppe 59"/>
                <p:cNvGrpSpPr>
                  <a:grpSpLocks/>
                </p:cNvGrpSpPr>
                <p:nvPr/>
              </p:nvGrpSpPr>
              <p:grpSpPr bwMode="auto">
                <a:xfrm>
                  <a:off x="1762304" y="3875595"/>
                  <a:ext cx="1016456" cy="1016530"/>
                  <a:chOff x="3906064" y="1406380"/>
                  <a:chExt cx="496973" cy="497009"/>
                </a:xfrm>
              </p:grpSpPr>
              <p:sp>
                <p:nvSpPr>
                  <p:cNvPr id="18" name="Ellipse 30"/>
                  <p:cNvSpPr/>
                  <p:nvPr/>
                </p:nvSpPr>
                <p:spPr bwMode="auto">
                  <a:xfrm rot="17065673">
                    <a:off x="3906046" y="1406398"/>
                    <a:ext cx="497009" cy="496973"/>
                  </a:xfrm>
                  <a:prstGeom prst="ellipse">
                    <a:avLst/>
                  </a:prstGeom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</a:schemeClr>
                      </a:gs>
                      <a:gs pos="0">
                        <a:schemeClr val="tx1">
                          <a:lumMod val="75000"/>
                          <a:lumOff val="2500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9525" cap="flat" cmpd="sng" algn="ctr">
                    <a:noFill/>
                    <a:prstDash val="solid"/>
                  </a:ln>
                  <a:effectLst>
                    <a:innerShdw blurRad="269875" dist="114300" dir="480000">
                      <a:srgbClr val="000000">
                        <a:alpha val="13000"/>
                      </a:srgbClr>
                    </a:innerShdw>
                  </a:effectLst>
                </p:spPr>
                <p:txBody>
                  <a:bodyPr anchor="ctr"/>
                  <a:lstStyle>
                    <a:lvl1pPr marL="342900" indent="-3429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1pPr>
                    <a:lvl2pPr marL="37931725" indent="-37474525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2pPr>
                    <a:lvl3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3pPr>
                    <a:lvl4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4pPr>
                    <a:lvl5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5pPr>
                    <a:lvl6pPr marL="4572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6pPr>
                    <a:lvl7pPr marL="9144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7pPr>
                    <a:lvl8pPr marL="1371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8pPr>
                    <a:lvl9pPr marL="18288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-128"/>
                      </a:defRPr>
                    </a:lvl9pPr>
                  </a:lstStyle>
                  <a:p>
                    <a:pPr algn="ctr" eaLnBrk="1" hangingPunct="1">
                      <a:buFont typeface="Calibri" charset="0"/>
                      <a:buAutoNum type="arabicPeriod"/>
                      <a:defRPr/>
                    </a:pPr>
                    <a:endParaRPr lang="da-DK" sz="1800" smtClean="0">
                      <a:solidFill>
                        <a:srgbClr val="FFFFFF"/>
                      </a:solidFill>
                    </a:endParaRPr>
                  </a:p>
                </p:txBody>
              </p:sp>
              <p:sp>
                <p:nvSpPr>
                  <p:cNvPr id="19" name="Ellipse 31"/>
                  <p:cNvSpPr>
                    <a:spLocks noChangeArrowheads="1"/>
                  </p:cNvSpPr>
                  <p:nvPr/>
                </p:nvSpPr>
                <p:spPr bwMode="auto">
                  <a:xfrm>
                    <a:off x="3955823" y="1424813"/>
                    <a:ext cx="366004" cy="26927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CF9">
                          <a:alpha val="31998"/>
                        </a:srgbClr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5400000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342900" indent="-342900" algn="ctr">
                      <a:buFont typeface="Calibri" pitchFamily="34" charset="0"/>
                      <a:buAutoNum type="arabicPeriod"/>
                    </a:pPr>
                    <a:endParaRPr lang="da-DK">
                      <a:solidFill>
                        <a:srgbClr val="FFFFFF"/>
                      </a:solidFill>
                    </a:endParaRPr>
                  </a:p>
                </p:txBody>
              </p:sp>
            </p:grpSp>
            <p:sp>
              <p:nvSpPr>
                <p:cNvPr id="17" name="Måne 29"/>
                <p:cNvSpPr/>
                <p:nvPr/>
              </p:nvSpPr>
              <p:spPr bwMode="auto">
                <a:xfrm rot="16570711">
                  <a:off x="2013672" y="4164325"/>
                  <a:ext cx="460273" cy="967579"/>
                </a:xfrm>
                <a:prstGeom prst="moon">
                  <a:avLst>
                    <a:gd name="adj" fmla="val 8755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da-DK" sz="1800" smtClean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4" name="Rectangle 115"/>
              <p:cNvSpPr>
                <a:spLocks noChangeArrowheads="1"/>
              </p:cNvSpPr>
              <p:nvPr/>
            </p:nvSpPr>
            <p:spPr bwMode="auto">
              <a:xfrm>
                <a:off x="1058563" y="1285185"/>
                <a:ext cx="5884640" cy="3451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dist="23000" dir="5400000" rotWithShape="0">
                  <a:srgbClr val="808080">
                    <a:alpha val="3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 flipH="1">
                <a:off x="841083" y="2615655"/>
                <a:ext cx="66672" cy="676348"/>
              </a:xfrm>
              <a:prstGeom prst="roundRect">
                <a:avLst>
                  <a:gd name="adj" fmla="val 4812"/>
                </a:avLst>
              </a:prstGeom>
              <a:solidFill>
                <a:srgbClr val="0D0D0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  <p:sp>
          <p:nvSpPr>
            <p:cNvPr id="7" name="Rounded Rectangle 10"/>
            <p:cNvSpPr/>
            <p:nvPr/>
          </p:nvSpPr>
          <p:spPr>
            <a:xfrm>
              <a:off x="485775" y="1184275"/>
              <a:ext cx="7523163" cy="3694113"/>
            </a:xfrm>
            <a:custGeom>
              <a:avLst/>
              <a:gdLst>
                <a:gd name="connsiteX0" fmla="*/ 0 w 6185849"/>
                <a:gd name="connsiteY0" fmla="*/ 176794 h 3674030"/>
                <a:gd name="connsiteX1" fmla="*/ 176794 w 6185849"/>
                <a:gd name="connsiteY1" fmla="*/ 0 h 3674030"/>
                <a:gd name="connsiteX2" fmla="*/ 6009055 w 6185849"/>
                <a:gd name="connsiteY2" fmla="*/ 0 h 3674030"/>
                <a:gd name="connsiteX3" fmla="*/ 6185849 w 6185849"/>
                <a:gd name="connsiteY3" fmla="*/ 176794 h 3674030"/>
                <a:gd name="connsiteX4" fmla="*/ 6185849 w 6185849"/>
                <a:gd name="connsiteY4" fmla="*/ 3497236 h 3674030"/>
                <a:gd name="connsiteX5" fmla="*/ 6009055 w 6185849"/>
                <a:gd name="connsiteY5" fmla="*/ 3674030 h 3674030"/>
                <a:gd name="connsiteX6" fmla="*/ 176794 w 6185849"/>
                <a:gd name="connsiteY6" fmla="*/ 3674030 h 3674030"/>
                <a:gd name="connsiteX7" fmla="*/ 0 w 6185849"/>
                <a:gd name="connsiteY7" fmla="*/ 3497236 h 3674030"/>
                <a:gd name="connsiteX8" fmla="*/ 0 w 6185849"/>
                <a:gd name="connsiteY8" fmla="*/ 176794 h 3674030"/>
                <a:gd name="connsiteX0" fmla="*/ 0 w 6185849"/>
                <a:gd name="connsiteY0" fmla="*/ 176794 h 3811663"/>
                <a:gd name="connsiteX1" fmla="*/ 176794 w 6185849"/>
                <a:gd name="connsiteY1" fmla="*/ 0 h 3811663"/>
                <a:gd name="connsiteX2" fmla="*/ 6009055 w 6185849"/>
                <a:gd name="connsiteY2" fmla="*/ 0 h 3811663"/>
                <a:gd name="connsiteX3" fmla="*/ 6185849 w 6185849"/>
                <a:gd name="connsiteY3" fmla="*/ 176794 h 3811663"/>
                <a:gd name="connsiteX4" fmla="*/ 6185849 w 6185849"/>
                <a:gd name="connsiteY4" fmla="*/ 3497236 h 3811663"/>
                <a:gd name="connsiteX5" fmla="*/ 176794 w 6185849"/>
                <a:gd name="connsiteY5" fmla="*/ 3674030 h 3811663"/>
                <a:gd name="connsiteX6" fmla="*/ 0 w 6185849"/>
                <a:gd name="connsiteY6" fmla="*/ 3497236 h 3811663"/>
                <a:gd name="connsiteX7" fmla="*/ 0 w 6185849"/>
                <a:gd name="connsiteY7" fmla="*/ 176794 h 3811663"/>
                <a:gd name="connsiteX0" fmla="*/ 0 w 6185849"/>
                <a:gd name="connsiteY0" fmla="*/ 176794 h 3674030"/>
                <a:gd name="connsiteX1" fmla="*/ 176794 w 6185849"/>
                <a:gd name="connsiteY1" fmla="*/ 0 h 3674030"/>
                <a:gd name="connsiteX2" fmla="*/ 6009055 w 6185849"/>
                <a:gd name="connsiteY2" fmla="*/ 0 h 3674030"/>
                <a:gd name="connsiteX3" fmla="*/ 6185849 w 6185849"/>
                <a:gd name="connsiteY3" fmla="*/ 176794 h 3674030"/>
                <a:gd name="connsiteX4" fmla="*/ 6185849 w 6185849"/>
                <a:gd name="connsiteY4" fmla="*/ 3497236 h 3674030"/>
                <a:gd name="connsiteX5" fmla="*/ 176794 w 6185849"/>
                <a:gd name="connsiteY5" fmla="*/ 3674030 h 3674030"/>
                <a:gd name="connsiteX6" fmla="*/ 0 w 6185849"/>
                <a:gd name="connsiteY6" fmla="*/ 3497236 h 3674030"/>
                <a:gd name="connsiteX7" fmla="*/ 0 w 6185849"/>
                <a:gd name="connsiteY7" fmla="*/ 176794 h 3674030"/>
                <a:gd name="connsiteX0" fmla="*/ 0 w 6185849"/>
                <a:gd name="connsiteY0" fmla="*/ 176794 h 3674030"/>
                <a:gd name="connsiteX1" fmla="*/ 176794 w 6185849"/>
                <a:gd name="connsiteY1" fmla="*/ 0 h 3674030"/>
                <a:gd name="connsiteX2" fmla="*/ 6009055 w 6185849"/>
                <a:gd name="connsiteY2" fmla="*/ 0 h 3674030"/>
                <a:gd name="connsiteX3" fmla="*/ 6185849 w 6185849"/>
                <a:gd name="connsiteY3" fmla="*/ 176794 h 3674030"/>
                <a:gd name="connsiteX4" fmla="*/ 6131227 w 6185849"/>
                <a:gd name="connsiteY4" fmla="*/ 343034 h 3674030"/>
                <a:gd name="connsiteX5" fmla="*/ 176794 w 6185849"/>
                <a:gd name="connsiteY5" fmla="*/ 3674030 h 3674030"/>
                <a:gd name="connsiteX6" fmla="*/ 0 w 6185849"/>
                <a:gd name="connsiteY6" fmla="*/ 3497236 h 3674030"/>
                <a:gd name="connsiteX7" fmla="*/ 0 w 6185849"/>
                <a:gd name="connsiteY7" fmla="*/ 176794 h 3674030"/>
                <a:gd name="connsiteX0" fmla="*/ 0 w 6185849"/>
                <a:gd name="connsiteY0" fmla="*/ 176794 h 3674030"/>
                <a:gd name="connsiteX1" fmla="*/ 176794 w 6185849"/>
                <a:gd name="connsiteY1" fmla="*/ 0 h 3674030"/>
                <a:gd name="connsiteX2" fmla="*/ 6009055 w 6185849"/>
                <a:gd name="connsiteY2" fmla="*/ 0 h 3674030"/>
                <a:gd name="connsiteX3" fmla="*/ 6185849 w 6185849"/>
                <a:gd name="connsiteY3" fmla="*/ 176794 h 3674030"/>
                <a:gd name="connsiteX4" fmla="*/ 6131227 w 6185849"/>
                <a:gd name="connsiteY4" fmla="*/ 343034 h 3674030"/>
                <a:gd name="connsiteX5" fmla="*/ 176794 w 6185849"/>
                <a:gd name="connsiteY5" fmla="*/ 3674030 h 3674030"/>
                <a:gd name="connsiteX6" fmla="*/ 0 w 6185849"/>
                <a:gd name="connsiteY6" fmla="*/ 3497236 h 3674030"/>
                <a:gd name="connsiteX7" fmla="*/ 0 w 6185849"/>
                <a:gd name="connsiteY7" fmla="*/ 176794 h 3674030"/>
                <a:gd name="connsiteX0" fmla="*/ 0 w 6185849"/>
                <a:gd name="connsiteY0" fmla="*/ 176794 h 3674030"/>
                <a:gd name="connsiteX1" fmla="*/ 176794 w 6185849"/>
                <a:gd name="connsiteY1" fmla="*/ 0 h 3674030"/>
                <a:gd name="connsiteX2" fmla="*/ 6009055 w 6185849"/>
                <a:gd name="connsiteY2" fmla="*/ 0 h 3674030"/>
                <a:gd name="connsiteX3" fmla="*/ 6185849 w 6185849"/>
                <a:gd name="connsiteY3" fmla="*/ 176794 h 3674030"/>
                <a:gd name="connsiteX4" fmla="*/ 176794 w 6185849"/>
                <a:gd name="connsiteY4" fmla="*/ 3674030 h 3674030"/>
                <a:gd name="connsiteX5" fmla="*/ 0 w 6185849"/>
                <a:gd name="connsiteY5" fmla="*/ 3497236 h 3674030"/>
                <a:gd name="connsiteX6" fmla="*/ 0 w 6185849"/>
                <a:gd name="connsiteY6" fmla="*/ 176794 h 3674030"/>
                <a:gd name="connsiteX0" fmla="*/ 0 w 6185849"/>
                <a:gd name="connsiteY0" fmla="*/ 190449 h 3687685"/>
                <a:gd name="connsiteX1" fmla="*/ 176794 w 6185849"/>
                <a:gd name="connsiteY1" fmla="*/ 13655 h 3687685"/>
                <a:gd name="connsiteX2" fmla="*/ 4274819 w 6185849"/>
                <a:gd name="connsiteY2" fmla="*/ 0 h 3687685"/>
                <a:gd name="connsiteX3" fmla="*/ 6185849 w 6185849"/>
                <a:gd name="connsiteY3" fmla="*/ 190449 h 3687685"/>
                <a:gd name="connsiteX4" fmla="*/ 176794 w 6185849"/>
                <a:gd name="connsiteY4" fmla="*/ 3687685 h 3687685"/>
                <a:gd name="connsiteX5" fmla="*/ 0 w 6185849"/>
                <a:gd name="connsiteY5" fmla="*/ 3510891 h 3687685"/>
                <a:gd name="connsiteX6" fmla="*/ 0 w 6185849"/>
                <a:gd name="connsiteY6" fmla="*/ 190449 h 3687685"/>
                <a:gd name="connsiteX0" fmla="*/ 0 w 4274819"/>
                <a:gd name="connsiteY0" fmla="*/ 190449 h 3687685"/>
                <a:gd name="connsiteX1" fmla="*/ 176794 w 4274819"/>
                <a:gd name="connsiteY1" fmla="*/ 13655 h 3687685"/>
                <a:gd name="connsiteX2" fmla="*/ 4274819 w 4274819"/>
                <a:gd name="connsiteY2" fmla="*/ 0 h 3687685"/>
                <a:gd name="connsiteX3" fmla="*/ 176794 w 4274819"/>
                <a:gd name="connsiteY3" fmla="*/ 3687685 h 3687685"/>
                <a:gd name="connsiteX4" fmla="*/ 0 w 4274819"/>
                <a:gd name="connsiteY4" fmla="*/ 3510891 h 3687685"/>
                <a:gd name="connsiteX5" fmla="*/ 0 w 4274819"/>
                <a:gd name="connsiteY5" fmla="*/ 190449 h 3687685"/>
                <a:gd name="connsiteX0" fmla="*/ 0 w 4274819"/>
                <a:gd name="connsiteY0" fmla="*/ 190449 h 3687685"/>
                <a:gd name="connsiteX1" fmla="*/ 176794 w 4274819"/>
                <a:gd name="connsiteY1" fmla="*/ 13655 h 3687685"/>
                <a:gd name="connsiteX2" fmla="*/ 4274819 w 4274819"/>
                <a:gd name="connsiteY2" fmla="*/ 0 h 3687685"/>
                <a:gd name="connsiteX3" fmla="*/ 176794 w 4274819"/>
                <a:gd name="connsiteY3" fmla="*/ 3687685 h 3687685"/>
                <a:gd name="connsiteX4" fmla="*/ 0 w 4274819"/>
                <a:gd name="connsiteY4" fmla="*/ 3510891 h 3687685"/>
                <a:gd name="connsiteX5" fmla="*/ 0 w 4274819"/>
                <a:gd name="connsiteY5" fmla="*/ 190449 h 368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74819" h="3687685">
                  <a:moveTo>
                    <a:pt x="0" y="190449"/>
                  </a:moveTo>
                  <a:cubicBezTo>
                    <a:pt x="0" y="92808"/>
                    <a:pt x="79153" y="13655"/>
                    <a:pt x="176794" y="13655"/>
                  </a:cubicBezTo>
                  <a:lnTo>
                    <a:pt x="4274819" y="0"/>
                  </a:lnTo>
                  <a:cubicBezTo>
                    <a:pt x="4233852" y="25192"/>
                    <a:pt x="889264" y="3102537"/>
                    <a:pt x="176794" y="3687685"/>
                  </a:cubicBezTo>
                  <a:cubicBezTo>
                    <a:pt x="79153" y="3687685"/>
                    <a:pt x="0" y="3608532"/>
                    <a:pt x="0" y="3510891"/>
                  </a:cubicBezTo>
                  <a:lnTo>
                    <a:pt x="0" y="19044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15000"/>
                  </a:schemeClr>
                </a:gs>
                <a:gs pos="100000">
                  <a:schemeClr val="bg1">
                    <a:alpha val="15000"/>
                  </a:scheme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20" name="TextBox 75"/>
          <p:cNvSpPr txBox="1">
            <a:spLocks noChangeArrowheads="1"/>
          </p:cNvSpPr>
          <p:nvPr/>
        </p:nvSpPr>
        <p:spPr bwMode="auto">
          <a:xfrm>
            <a:off x="1235075" y="1685652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2F2F2"/>
                </a:solidFill>
                <a:latin typeface="+mn-lt"/>
                <a:ea typeface="ＭＳ Ｐゴシック" pitchFamily="34" charset="-128"/>
              </a:rPr>
              <a:t>Learning Objectives</a:t>
            </a:r>
          </a:p>
        </p:txBody>
      </p: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1223962" y="2642858"/>
            <a:ext cx="5497487" cy="506750"/>
            <a:chOff x="1224751" y="2276269"/>
            <a:chExt cx="4852003" cy="379817"/>
          </a:xfrm>
        </p:grpSpPr>
        <p:sp>
          <p:nvSpPr>
            <p:cNvPr id="22" name="Rounded Rectangle 21"/>
            <p:cNvSpPr/>
            <p:nvPr/>
          </p:nvSpPr>
          <p:spPr>
            <a:xfrm flipV="1">
              <a:off x="1224751" y="2276269"/>
              <a:ext cx="4852003" cy="37981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93675" dist="50800" dir="5100000">
                <a:srgbClr val="000000">
                  <a:alpha val="63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400" smtClean="0">
                <a:solidFill>
                  <a:srgbClr val="FFFFFF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279371" y="2330890"/>
              <a:ext cx="4728907" cy="325196"/>
            </a:xfrm>
            <a:prstGeom prst="roundRect">
              <a:avLst/>
            </a:prstGeom>
            <a:gradFill flip="none" rotWithShape="1">
              <a:gsLst>
                <a:gs pos="47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rgbClr val="FFFFFF">
                    <a:alpha val="72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400" smtClean="0">
                <a:solidFill>
                  <a:srgbClr val="FFFFFF"/>
                </a:solidFill>
              </a:endParaRPr>
            </a:p>
          </p:txBody>
        </p:sp>
        <p:sp>
          <p:nvSpPr>
            <p:cNvPr id="24" name="TextBox 67"/>
            <p:cNvSpPr txBox="1">
              <a:spLocks noChangeArrowheads="1"/>
            </p:cNvSpPr>
            <p:nvPr/>
          </p:nvSpPr>
          <p:spPr bwMode="auto">
            <a:xfrm>
              <a:off x="1292999" y="2306464"/>
              <a:ext cx="3352028" cy="25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N" sz="1600" dirty="0" smtClean="0">
                  <a:ea typeface="ＭＳ Ｐゴシック" pitchFamily="34" charset="-128"/>
                </a:rPr>
                <a:t>Explain why Rewards Often Fail to Motivate</a:t>
              </a:r>
              <a:endParaRPr lang="en-US" sz="1600" dirty="0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25" name="Group 67"/>
          <p:cNvGrpSpPr>
            <a:grpSpLocks/>
          </p:cNvGrpSpPr>
          <p:nvPr/>
        </p:nvGrpSpPr>
        <p:grpSpPr bwMode="auto">
          <a:xfrm>
            <a:off x="1227559" y="3219576"/>
            <a:ext cx="5495689" cy="506750"/>
            <a:chOff x="1227152" y="2708176"/>
            <a:chExt cx="4852003" cy="379817"/>
          </a:xfrm>
        </p:grpSpPr>
        <p:sp>
          <p:nvSpPr>
            <p:cNvPr id="26" name="Rounded Rectangle 25"/>
            <p:cNvSpPr/>
            <p:nvPr/>
          </p:nvSpPr>
          <p:spPr>
            <a:xfrm flipV="1">
              <a:off x="1227152" y="2708176"/>
              <a:ext cx="4852003" cy="37981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93675" dist="50800" dir="5100000">
                <a:srgbClr val="000000">
                  <a:alpha val="63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400" smtClean="0">
                <a:solidFill>
                  <a:srgbClr val="FFFFFF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281772" y="2762797"/>
              <a:ext cx="4728907" cy="325196"/>
            </a:xfrm>
            <a:prstGeom prst="roundRect">
              <a:avLst/>
            </a:prstGeom>
            <a:gradFill flip="none" rotWithShape="1">
              <a:gsLst>
                <a:gs pos="47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rgbClr val="FFFFFF">
                    <a:alpha val="72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400" smtClean="0">
                <a:solidFill>
                  <a:srgbClr val="FFFFFF"/>
                </a:solidFill>
              </a:endParaRPr>
            </a:p>
          </p:txBody>
        </p:sp>
        <p:sp>
          <p:nvSpPr>
            <p:cNvPr id="28" name="TextBox 68"/>
            <p:cNvSpPr txBox="1">
              <a:spLocks noChangeArrowheads="1"/>
            </p:cNvSpPr>
            <p:nvPr/>
          </p:nvSpPr>
          <p:spPr bwMode="auto">
            <a:xfrm>
              <a:off x="1298598" y="2727246"/>
              <a:ext cx="2870524" cy="25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 smtClean="0">
                  <a:ea typeface="ＭＳ Ｐゴシック" pitchFamily="34" charset="-128"/>
                </a:rPr>
                <a:t>Describe Vroom’s Expectancy Theory</a:t>
              </a:r>
              <a:endParaRPr lang="en-US" sz="1600" dirty="0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29" name="Group 66"/>
          <p:cNvGrpSpPr>
            <a:grpSpLocks/>
          </p:cNvGrpSpPr>
          <p:nvPr/>
        </p:nvGrpSpPr>
        <p:grpSpPr bwMode="auto">
          <a:xfrm>
            <a:off x="1231155" y="3796294"/>
            <a:ext cx="5495689" cy="506750"/>
            <a:chOff x="1229553" y="3140083"/>
            <a:chExt cx="4852003" cy="379817"/>
          </a:xfrm>
        </p:grpSpPr>
        <p:sp>
          <p:nvSpPr>
            <p:cNvPr id="30" name="Rounded Rectangle 29"/>
            <p:cNvSpPr/>
            <p:nvPr/>
          </p:nvSpPr>
          <p:spPr>
            <a:xfrm flipV="1">
              <a:off x="1229553" y="3140083"/>
              <a:ext cx="4852003" cy="37981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93675" dist="50800" dir="5100000">
                <a:srgbClr val="000000">
                  <a:alpha val="63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400" smtClean="0">
                <a:solidFill>
                  <a:srgbClr val="FFFFFF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284173" y="3194704"/>
              <a:ext cx="4728907" cy="325196"/>
            </a:xfrm>
            <a:prstGeom prst="roundRect">
              <a:avLst/>
            </a:prstGeom>
            <a:gradFill flip="none" rotWithShape="1">
              <a:gsLst>
                <a:gs pos="47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rgbClr val="FFFFFF">
                    <a:alpha val="72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400" smtClean="0">
                <a:solidFill>
                  <a:srgbClr val="FFFFFF"/>
                </a:solidFill>
              </a:endParaRPr>
            </a:p>
          </p:txBody>
        </p:sp>
        <p:sp>
          <p:nvSpPr>
            <p:cNvPr id="32" name="TextBox 69"/>
            <p:cNvSpPr txBox="1">
              <a:spLocks noChangeArrowheads="1"/>
            </p:cNvSpPr>
            <p:nvPr/>
          </p:nvSpPr>
          <p:spPr bwMode="auto">
            <a:xfrm>
              <a:off x="1305762" y="3146440"/>
              <a:ext cx="3095435" cy="253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N" sz="1600" dirty="0" smtClean="0">
                  <a:ea typeface="ＭＳ Ｐゴシック" pitchFamily="34" charset="-128"/>
                </a:rPr>
                <a:t>Explain the Expectancy Theory Equation</a:t>
              </a:r>
              <a:endParaRPr lang="en-US" sz="1600" dirty="0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37" name="Group 69"/>
          <p:cNvGrpSpPr>
            <a:grpSpLocks/>
          </p:cNvGrpSpPr>
          <p:nvPr/>
        </p:nvGrpSpPr>
        <p:grpSpPr bwMode="auto">
          <a:xfrm>
            <a:off x="1223962" y="2055539"/>
            <a:ext cx="5497487" cy="506748"/>
            <a:chOff x="1224751" y="2276269"/>
            <a:chExt cx="4852003" cy="379817"/>
          </a:xfrm>
        </p:grpSpPr>
        <p:sp>
          <p:nvSpPr>
            <p:cNvPr id="38" name="Rounded Rectangle 37"/>
            <p:cNvSpPr/>
            <p:nvPr/>
          </p:nvSpPr>
          <p:spPr>
            <a:xfrm flipV="1">
              <a:off x="1224751" y="2276269"/>
              <a:ext cx="4852003" cy="37981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93675" dist="50800" dir="5100000">
                <a:srgbClr val="000000">
                  <a:alpha val="63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400" smtClean="0">
                <a:solidFill>
                  <a:srgbClr val="FFFFFF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279371" y="2330890"/>
              <a:ext cx="4728907" cy="325196"/>
            </a:xfrm>
            <a:prstGeom prst="roundRect">
              <a:avLst/>
            </a:prstGeom>
            <a:gradFill flip="none" rotWithShape="1">
              <a:gsLst>
                <a:gs pos="47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rgbClr val="FFFFFF">
                    <a:alpha val="72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400" smtClean="0">
                <a:solidFill>
                  <a:srgbClr val="FFFFFF"/>
                </a:solidFill>
              </a:endParaRPr>
            </a:p>
          </p:txBody>
        </p:sp>
        <p:sp>
          <p:nvSpPr>
            <p:cNvPr id="40" name="TextBox 67"/>
            <p:cNvSpPr txBox="1">
              <a:spLocks noChangeArrowheads="1"/>
            </p:cNvSpPr>
            <p:nvPr/>
          </p:nvSpPr>
          <p:spPr bwMode="auto">
            <a:xfrm>
              <a:off x="1292999" y="2306463"/>
              <a:ext cx="2013356" cy="25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N" sz="1600" dirty="0" smtClean="0">
                  <a:ea typeface="ＭＳ Ｐゴシック" pitchFamily="34" charset="-128"/>
                </a:rPr>
                <a:t>Explain what are Motives</a:t>
              </a:r>
              <a:endParaRPr lang="en-US" sz="1600" dirty="0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41" name="Group 73"/>
          <p:cNvGrpSpPr>
            <a:grpSpLocks/>
          </p:cNvGrpSpPr>
          <p:nvPr/>
        </p:nvGrpSpPr>
        <p:grpSpPr bwMode="auto">
          <a:xfrm>
            <a:off x="1231155" y="4362412"/>
            <a:ext cx="5495689" cy="506748"/>
            <a:chOff x="1229553" y="3140083"/>
            <a:chExt cx="4852003" cy="379817"/>
          </a:xfrm>
        </p:grpSpPr>
        <p:sp>
          <p:nvSpPr>
            <p:cNvPr id="42" name="Rounded Rectangle 41"/>
            <p:cNvSpPr/>
            <p:nvPr/>
          </p:nvSpPr>
          <p:spPr>
            <a:xfrm flipV="1">
              <a:off x="1229553" y="3140083"/>
              <a:ext cx="4852003" cy="379817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innerShdw blurRad="193675" dist="50800" dir="5100000">
                <a:srgbClr val="000000">
                  <a:alpha val="63000"/>
                </a:srgb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600" smtClean="0">
                <a:solidFill>
                  <a:srgbClr val="FFFFFF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284173" y="3194704"/>
              <a:ext cx="4728907" cy="325196"/>
            </a:xfrm>
            <a:prstGeom prst="roundRect">
              <a:avLst/>
            </a:prstGeom>
            <a:gradFill flip="none" rotWithShape="1">
              <a:gsLst>
                <a:gs pos="47000">
                  <a:schemeClr val="accent3">
                    <a:lumMod val="40000"/>
                    <a:lumOff val="60000"/>
                    <a:alpha val="0"/>
                  </a:schemeClr>
                </a:gs>
                <a:gs pos="100000">
                  <a:srgbClr val="FFFFFF">
                    <a:alpha val="72000"/>
                  </a:srgbClr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nb-NO" sz="1600" smtClean="0">
                <a:solidFill>
                  <a:srgbClr val="FFFFFF"/>
                </a:solidFill>
              </a:endParaRPr>
            </a:p>
          </p:txBody>
        </p:sp>
        <p:sp>
          <p:nvSpPr>
            <p:cNvPr id="44" name="TextBox 69"/>
            <p:cNvSpPr txBox="1">
              <a:spLocks noChangeArrowheads="1"/>
            </p:cNvSpPr>
            <p:nvPr/>
          </p:nvSpPr>
          <p:spPr bwMode="auto">
            <a:xfrm>
              <a:off x="1305762" y="3146440"/>
              <a:ext cx="4507460" cy="253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N" sz="1600" dirty="0" smtClean="0">
                  <a:ea typeface="ＭＳ Ｐゴシック" pitchFamily="34" charset="-128"/>
                </a:rPr>
                <a:t>Describe the Managerial Implications of Expectancy Theory</a:t>
              </a:r>
              <a:endParaRPr lang="en-US" sz="1600" dirty="0">
                <a:latin typeface="+mn-lt"/>
                <a:ea typeface="ＭＳ Ｐゴシック" pitchFamily="34" charset="-128"/>
              </a:endParaRPr>
            </a:p>
          </p:txBody>
        </p:sp>
      </p:grpSp>
      <p:grpSp>
        <p:nvGrpSpPr>
          <p:cNvPr id="45" name="Group 90"/>
          <p:cNvGrpSpPr>
            <a:grpSpLocks/>
          </p:cNvGrpSpPr>
          <p:nvPr/>
        </p:nvGrpSpPr>
        <p:grpSpPr bwMode="auto">
          <a:xfrm>
            <a:off x="4139952" y="5556969"/>
            <a:ext cx="4783138" cy="968375"/>
            <a:chOff x="4940193" y="4878304"/>
            <a:chExt cx="4783391" cy="968295"/>
          </a:xfrm>
        </p:grpSpPr>
        <p:sp>
          <p:nvSpPr>
            <p:cNvPr id="46" name="Oval 45"/>
            <p:cNvSpPr/>
            <p:nvPr/>
          </p:nvSpPr>
          <p:spPr>
            <a:xfrm rot="589461">
              <a:off x="4940193" y="5002119"/>
              <a:ext cx="1249429" cy="109528"/>
            </a:xfrm>
            <a:prstGeom prst="ellipse">
              <a:avLst/>
            </a:prstGeom>
            <a:solidFill>
              <a:srgbClr val="0D0D0D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89461">
              <a:off x="5329152" y="5340228"/>
              <a:ext cx="4384907" cy="109529"/>
            </a:xfrm>
            <a:prstGeom prst="rect">
              <a:avLst/>
            </a:prstGeom>
            <a:solidFill>
              <a:srgbClr val="0D0D0D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 rot="589461">
              <a:off x="8986945" y="5622779"/>
              <a:ext cx="736639" cy="223820"/>
            </a:xfrm>
            <a:prstGeom prst="roundRect">
              <a:avLst/>
            </a:prstGeom>
            <a:solidFill>
              <a:srgbClr val="0D0D0D">
                <a:alpha val="33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ea typeface="ＭＳ Ｐゴシック" charset="-128"/>
              </a:endParaRPr>
            </a:p>
          </p:txBody>
        </p:sp>
        <p:grpSp>
          <p:nvGrpSpPr>
            <p:cNvPr id="49" name="Group 87"/>
            <p:cNvGrpSpPr>
              <a:grpSpLocks/>
            </p:cNvGrpSpPr>
            <p:nvPr/>
          </p:nvGrpSpPr>
          <p:grpSpPr bwMode="auto">
            <a:xfrm>
              <a:off x="4940193" y="4878304"/>
              <a:ext cx="4783391" cy="825387"/>
              <a:chOff x="4940193" y="4878304"/>
              <a:chExt cx="4783391" cy="825387"/>
            </a:xfrm>
          </p:grpSpPr>
          <p:sp>
            <p:nvSpPr>
              <p:cNvPr id="50" name="Oval 49"/>
              <p:cNvSpPr/>
              <p:nvPr/>
            </p:nvSpPr>
            <p:spPr>
              <a:xfrm rot="589461">
                <a:off x="4940193" y="4878304"/>
                <a:ext cx="1249429" cy="109528"/>
              </a:xfrm>
              <a:prstGeom prst="ellipse">
                <a:avLst/>
              </a:pr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69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  <a:gs pos="29000">
                    <a:schemeClr val="tx1">
                      <a:lumMod val="85000"/>
                      <a:lumOff val="15000"/>
                    </a:schemeClr>
                  </a:gs>
                </a:gsLst>
                <a:lin ang="1914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51" name="Rectangle 76"/>
              <p:cNvSpPr>
                <a:spLocks noChangeArrowheads="1"/>
              </p:cNvSpPr>
              <p:nvPr/>
            </p:nvSpPr>
            <p:spPr bwMode="auto">
              <a:xfrm rot="589461">
                <a:off x="5329152" y="5216413"/>
                <a:ext cx="4384907" cy="109529"/>
              </a:xfrm>
              <a:prstGeom prst="rect">
                <a:avLst/>
              </a:prstGeom>
              <a:gradFill rotWithShape="1">
                <a:gsLst>
                  <a:gs pos="0">
                    <a:srgbClr val="A6A6A6"/>
                  </a:gs>
                  <a:gs pos="5000">
                    <a:srgbClr val="A6A6A6"/>
                  </a:gs>
                  <a:gs pos="50000">
                    <a:srgbClr val="F2F2F2"/>
                  </a:gs>
                  <a:gs pos="100000">
                    <a:srgbClr val="BFBFBF"/>
                  </a:gs>
                </a:gsLst>
                <a:lin ang="5400000"/>
              </a:gradFill>
              <a:ln w="9525">
                <a:solidFill>
                  <a:srgbClr val="A6A6A6"/>
                </a:solidFill>
                <a:miter lim="800000"/>
                <a:headEnd/>
                <a:tailEnd/>
              </a:ln>
              <a:effectLst>
                <a:outerShdw dist="23000" dir="839963" rotWithShape="0">
                  <a:srgbClr val="80808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589461">
                <a:off x="8986945" y="5479916"/>
                <a:ext cx="736639" cy="223820"/>
              </a:xfrm>
              <a:prstGeom prst="roundRect">
                <a:avLst/>
              </a:pr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  <a:gs pos="59000">
                    <a:schemeClr val="tx1">
                      <a:lumMod val="75000"/>
                      <a:lumOff val="25000"/>
                    </a:schemeClr>
                  </a:gs>
                  <a:gs pos="29000">
                    <a:schemeClr val="tx1">
                      <a:lumMod val="85000"/>
                      <a:lumOff val="15000"/>
                    </a:schemeClr>
                  </a:gs>
                </a:gsLst>
                <a:lin ang="4980000" scaled="0"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nb-NO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</p:grp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-1024x7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9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80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83568" y="4046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  <a:endParaRPr lang="en-IN" sz="3200" dirty="0"/>
          </a:p>
        </p:txBody>
      </p:sp>
      <p:pic>
        <p:nvPicPr>
          <p:cNvPr id="5" name="Picture 4" descr="falling_graph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64" y="1700808"/>
            <a:ext cx="2664000" cy="2664000"/>
          </a:xfrm>
          <a:prstGeom prst="ellipse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 descr="Trophy-Gold-ic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2664000" cy="2664000"/>
          </a:xfrm>
          <a:prstGeom prst="ellipse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 descr="winner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700808"/>
            <a:ext cx="2664000" cy="2664000"/>
          </a:xfrm>
          <a:prstGeom prst="ellipse">
            <a:avLst/>
          </a:prstGeom>
          <a:ln>
            <a:solidFill>
              <a:schemeClr val="tx2"/>
            </a:solidFill>
          </a:ln>
        </p:spPr>
      </p:pic>
      <p:grpSp>
        <p:nvGrpSpPr>
          <p:cNvPr id="12" name="Group 28"/>
          <p:cNvGrpSpPr/>
          <p:nvPr/>
        </p:nvGrpSpPr>
        <p:grpSpPr>
          <a:xfrm>
            <a:off x="1403648" y="4293152"/>
            <a:ext cx="328936" cy="864040"/>
            <a:chOff x="802878" y="3212976"/>
            <a:chExt cx="328936" cy="864040"/>
          </a:xfrm>
        </p:grpSpPr>
        <p:sp>
          <p:nvSpPr>
            <p:cNvPr id="13" name="TextBox 12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chemeClr val="tx2"/>
                </a:solidFill>
                <a:latin typeface="Gill Sans MT Condensed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71600" y="3573016"/>
              <a:ext cx="0" cy="50400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8"/>
          <p:cNvGrpSpPr/>
          <p:nvPr/>
        </p:nvGrpSpPr>
        <p:grpSpPr>
          <a:xfrm>
            <a:off x="4355976" y="4293096"/>
            <a:ext cx="328936" cy="864040"/>
            <a:chOff x="802878" y="3212976"/>
            <a:chExt cx="328936" cy="864040"/>
          </a:xfrm>
        </p:grpSpPr>
        <p:sp>
          <p:nvSpPr>
            <p:cNvPr id="16" name="TextBox 15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chemeClr val="tx2"/>
                </a:solidFill>
                <a:latin typeface="Gill Sans MT Condensed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71600" y="3573016"/>
              <a:ext cx="0" cy="50400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7236296" y="4293096"/>
            <a:ext cx="328936" cy="864040"/>
            <a:chOff x="802878" y="3212976"/>
            <a:chExt cx="328936" cy="864040"/>
          </a:xfrm>
        </p:grpSpPr>
        <p:sp>
          <p:nvSpPr>
            <p:cNvPr id="19" name="TextBox 18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2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chemeClr val="tx2"/>
                </a:solidFill>
                <a:latin typeface="Gill Sans MT Condensed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71600" y="3573016"/>
              <a:ext cx="0" cy="504000"/>
            </a:xfrm>
            <a:prstGeom prst="line">
              <a:avLst/>
            </a:prstGeom>
            <a:ln w="28575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79512" y="515719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Helios Software recently announced a new set of rewards for its employees who exceed the expected performance levels. 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515719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HR expected such a reward system to boost employee morale and to motivate them. 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5868144" y="5157192"/>
            <a:ext cx="3275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However, after six months, when an audit was conducted, it was found that there was not much change in the performance levels of the employees.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-1024x7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9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80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83568" y="4046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Introduction</a:t>
            </a:r>
            <a:endParaRPr lang="en-IN" sz="3200" dirty="0"/>
          </a:p>
        </p:txBody>
      </p:sp>
      <p:pic>
        <p:nvPicPr>
          <p:cNvPr id="5" name="Picture 4" descr="falling_graph.jpg"/>
          <p:cNvPicPr>
            <a:picLocks noChangeAspect="1"/>
          </p:cNvPicPr>
          <p:nvPr/>
        </p:nvPicPr>
        <p:blipFill>
          <a:blip r:embed="rId3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464" y="1700808"/>
            <a:ext cx="2664000" cy="26640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 descr="Trophy-Gold-icon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251520" y="1700808"/>
            <a:ext cx="2664000" cy="26640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winner.jpg"/>
          <p:cNvPicPr>
            <a:picLocks noChangeAspect="1"/>
          </p:cNvPicPr>
          <p:nvPr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700808"/>
            <a:ext cx="2664000" cy="26640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2" name="Group 28"/>
          <p:cNvGrpSpPr/>
          <p:nvPr/>
        </p:nvGrpSpPr>
        <p:grpSpPr>
          <a:xfrm>
            <a:off x="1403648" y="4293152"/>
            <a:ext cx="328936" cy="864040"/>
            <a:chOff x="802878" y="3212976"/>
            <a:chExt cx="328936" cy="864040"/>
          </a:xfrm>
        </p:grpSpPr>
        <p:sp>
          <p:nvSpPr>
            <p:cNvPr id="13" name="TextBox 12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 Condensed" pitchFamily="34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971600" y="3573016"/>
              <a:ext cx="0" cy="5040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8"/>
          <p:cNvGrpSpPr/>
          <p:nvPr/>
        </p:nvGrpSpPr>
        <p:grpSpPr>
          <a:xfrm>
            <a:off x="4355976" y="4293096"/>
            <a:ext cx="328936" cy="864040"/>
            <a:chOff x="802878" y="3212976"/>
            <a:chExt cx="328936" cy="864040"/>
          </a:xfrm>
        </p:grpSpPr>
        <p:sp>
          <p:nvSpPr>
            <p:cNvPr id="16" name="TextBox 15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 Condensed" pitchFamily="34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971600" y="3573016"/>
              <a:ext cx="0" cy="5040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8"/>
          <p:cNvGrpSpPr/>
          <p:nvPr/>
        </p:nvGrpSpPr>
        <p:grpSpPr>
          <a:xfrm>
            <a:off x="7236296" y="4293096"/>
            <a:ext cx="328936" cy="864040"/>
            <a:chOff x="802878" y="3212976"/>
            <a:chExt cx="328936" cy="864040"/>
          </a:xfrm>
        </p:grpSpPr>
        <p:sp>
          <p:nvSpPr>
            <p:cNvPr id="19" name="TextBox 18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 Condensed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71600" y="3573016"/>
              <a:ext cx="0" cy="5040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79512" y="515719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Helios Software recently announced a new set of rewards for its employees who exceed the expected performance levels. 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275856" y="515719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HR expected such a reward system to boost employee morale and to motivate them. </a:t>
            </a:r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5868144" y="5157192"/>
            <a:ext cx="3275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However, after six months, when an audit was conducted, it was found that there was not much change in the performance levels of the employees.</a:t>
            </a:r>
            <a:endParaRPr lang="en-IN" dirty="0"/>
          </a:p>
        </p:txBody>
      </p:sp>
      <p:sp>
        <p:nvSpPr>
          <p:cNvPr id="24" name="Rounded Rectangle 23"/>
          <p:cNvSpPr/>
          <p:nvPr/>
        </p:nvSpPr>
        <p:spPr>
          <a:xfrm>
            <a:off x="467544" y="1916832"/>
            <a:ext cx="7812000" cy="720080"/>
          </a:xfrm>
          <a:prstGeom prst="roundRect">
            <a:avLst/>
          </a:prstGeom>
          <a:solidFill>
            <a:srgbClr val="FF434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So, why do rewards fail to motivate?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67544" y="2924944"/>
            <a:ext cx="781200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Is there a link between performance and rewards which is individual based?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7544" y="3933056"/>
            <a:ext cx="7812000" cy="72008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Such questions can be answered by Expectancy Theory which was proposed by Vroom.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67544" y="4941168"/>
            <a:ext cx="7812000" cy="72008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Let us learn about Expectancy Theory of Motivation in detail.</a:t>
            </a:r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-1024x7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9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80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83568" y="4046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Development of Expectancy Theory</a:t>
            </a:r>
            <a:endParaRPr lang="en-IN" sz="3200" dirty="0"/>
          </a:p>
        </p:txBody>
      </p:sp>
      <p:pic>
        <p:nvPicPr>
          <p:cNvPr id="5" name="Picture 4" descr="f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124744"/>
            <a:ext cx="8964488" cy="23762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539552" y="2636912"/>
            <a:ext cx="8064896" cy="668852"/>
          </a:xfrm>
          <a:prstGeom prst="rect">
            <a:avLst/>
          </a:prstGeom>
          <a:solidFill>
            <a:srgbClr val="595959">
              <a:alpha val="69804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4592688" y="2708920"/>
            <a:ext cx="328936" cy="1224136"/>
            <a:chOff x="802878" y="3212976"/>
            <a:chExt cx="328936" cy="1224136"/>
          </a:xfrm>
        </p:grpSpPr>
        <p:sp>
          <p:nvSpPr>
            <p:cNvPr id="12" name="TextBox 11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rgbClr val="B50000"/>
                </a:solidFill>
                <a:latin typeface="Gill Sans MT Condensed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424336" y="4005064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 early research work done by </a:t>
            </a:r>
            <a:r>
              <a:rPr lang="en-IN" dirty="0" err="1" smtClean="0"/>
              <a:t>Tolman</a:t>
            </a:r>
            <a:r>
              <a:rPr lang="en-IN" dirty="0" smtClean="0"/>
              <a:t> (1936) and </a:t>
            </a:r>
            <a:r>
              <a:rPr lang="en-IN" dirty="0" err="1" smtClean="0"/>
              <a:t>Lewin</a:t>
            </a:r>
            <a:r>
              <a:rPr lang="en-IN" dirty="0" smtClean="0"/>
              <a:t> (1938) paved the way for the development of the Expectancy Theory.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3944616" y="4005064"/>
            <a:ext cx="1944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Their research works provided a relationship between stimulus and response.</a:t>
            </a:r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6248872" y="3933056"/>
            <a:ext cx="257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Motivation was defined as a goal directed </a:t>
            </a:r>
            <a:r>
              <a:rPr lang="en-IN" dirty="0" err="1" smtClean="0"/>
              <a:t>behavior</a:t>
            </a:r>
            <a:r>
              <a:rPr lang="en-IN" dirty="0" smtClean="0"/>
              <a:t> involving an active process of evaluating the valence of outcomes and the expectancy of goal attainment.</a:t>
            </a:r>
            <a:endParaRPr lang="en-IN" dirty="0"/>
          </a:p>
        </p:txBody>
      </p:sp>
      <p:grpSp>
        <p:nvGrpSpPr>
          <p:cNvPr id="3" name="Group 17"/>
          <p:cNvGrpSpPr/>
          <p:nvPr/>
        </p:nvGrpSpPr>
        <p:grpSpPr>
          <a:xfrm>
            <a:off x="2288432" y="2708920"/>
            <a:ext cx="328936" cy="1224136"/>
            <a:chOff x="802878" y="3212976"/>
            <a:chExt cx="328936" cy="1224136"/>
          </a:xfrm>
        </p:grpSpPr>
        <p:sp>
          <p:nvSpPr>
            <p:cNvPr id="18" name="TextBox 17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rgbClr val="B50000"/>
                </a:solidFill>
                <a:latin typeface="Gill Sans MT Condensed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0"/>
          <p:cNvGrpSpPr/>
          <p:nvPr/>
        </p:nvGrpSpPr>
        <p:grpSpPr>
          <a:xfrm>
            <a:off x="2298848" y="2708920"/>
            <a:ext cx="328936" cy="1224136"/>
            <a:chOff x="802878" y="3212976"/>
            <a:chExt cx="328936" cy="1224136"/>
          </a:xfrm>
        </p:grpSpPr>
        <p:sp>
          <p:nvSpPr>
            <p:cNvPr id="21" name="TextBox 20"/>
            <p:cNvSpPr txBox="1"/>
            <p:nvPr/>
          </p:nvSpPr>
          <p:spPr>
            <a:xfrm>
              <a:off x="802878" y="3212976"/>
              <a:ext cx="3289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rgbClr val="B50000"/>
                  </a:solidFill>
                  <a:latin typeface="Gill Sans MT Condensed" pitchFamily="34" charset="0"/>
                </a:rPr>
                <a:t>•</a:t>
              </a:r>
              <a:endParaRPr lang="en-US" sz="3200" dirty="0">
                <a:solidFill>
                  <a:srgbClr val="B50000"/>
                </a:solidFill>
                <a:latin typeface="Gill Sans MT Condensed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71600" y="3573016"/>
              <a:ext cx="0" cy="864096"/>
            </a:xfrm>
            <a:prstGeom prst="line">
              <a:avLst/>
            </a:prstGeom>
            <a:ln w="28575">
              <a:solidFill>
                <a:srgbClr val="B5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5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-1024x7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9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80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83568" y="4046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Vroom’s Expectancy Theory </a:t>
            </a:r>
            <a:endParaRPr lang="en-I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1124744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This theory focuses on three relationships or key elements of expectancy theory:</a:t>
            </a:r>
            <a:endParaRPr lang="en-IN" sz="2000" dirty="0"/>
          </a:p>
        </p:txBody>
      </p:sp>
      <p:grpSp>
        <p:nvGrpSpPr>
          <p:cNvPr id="2" name="Group 12"/>
          <p:cNvGrpSpPr/>
          <p:nvPr/>
        </p:nvGrpSpPr>
        <p:grpSpPr>
          <a:xfrm>
            <a:off x="467544" y="2438499"/>
            <a:ext cx="4425350" cy="1320800"/>
            <a:chOff x="467544" y="3086571"/>
            <a:chExt cx="4425350" cy="1320800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 flipH="1">
              <a:off x="492344" y="3086571"/>
              <a:ext cx="4400550" cy="132080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0" y="160"/>
                </a:cxn>
                <a:cxn ang="0">
                  <a:pos x="127" y="123"/>
                </a:cxn>
                <a:cxn ang="0">
                  <a:pos x="258" y="82"/>
                </a:cxn>
                <a:cxn ang="0">
                  <a:pos x="385" y="41"/>
                </a:cxn>
                <a:cxn ang="0">
                  <a:pos x="512" y="0"/>
                </a:cxn>
                <a:cxn ang="0">
                  <a:pos x="795" y="49"/>
                </a:cxn>
                <a:cxn ang="0">
                  <a:pos x="1078" y="98"/>
                </a:cxn>
                <a:cxn ang="0">
                  <a:pos x="1361" y="147"/>
                </a:cxn>
                <a:cxn ang="0">
                  <a:pos x="1644" y="197"/>
                </a:cxn>
                <a:cxn ang="0">
                  <a:pos x="1923" y="246"/>
                </a:cxn>
                <a:cxn ang="0">
                  <a:pos x="2206" y="295"/>
                </a:cxn>
                <a:cxn ang="0">
                  <a:pos x="2489" y="344"/>
                </a:cxn>
                <a:cxn ang="0">
                  <a:pos x="2772" y="393"/>
                </a:cxn>
                <a:cxn ang="0">
                  <a:pos x="2772" y="791"/>
                </a:cxn>
                <a:cxn ang="0">
                  <a:pos x="2198" y="832"/>
                </a:cxn>
                <a:cxn ang="0">
                  <a:pos x="0" y="672"/>
                </a:cxn>
              </a:cxnLst>
              <a:rect l="0" t="0" r="r" b="b"/>
              <a:pathLst>
                <a:path w="2772" h="832">
                  <a:moveTo>
                    <a:pt x="0" y="672"/>
                  </a:moveTo>
                  <a:lnTo>
                    <a:pt x="0" y="160"/>
                  </a:lnTo>
                  <a:lnTo>
                    <a:pt x="127" y="123"/>
                  </a:lnTo>
                  <a:lnTo>
                    <a:pt x="258" y="82"/>
                  </a:lnTo>
                  <a:lnTo>
                    <a:pt x="385" y="41"/>
                  </a:lnTo>
                  <a:lnTo>
                    <a:pt x="512" y="0"/>
                  </a:lnTo>
                  <a:lnTo>
                    <a:pt x="795" y="49"/>
                  </a:lnTo>
                  <a:lnTo>
                    <a:pt x="1078" y="98"/>
                  </a:lnTo>
                  <a:lnTo>
                    <a:pt x="1361" y="147"/>
                  </a:lnTo>
                  <a:lnTo>
                    <a:pt x="1644" y="197"/>
                  </a:lnTo>
                  <a:lnTo>
                    <a:pt x="1923" y="246"/>
                  </a:lnTo>
                  <a:lnTo>
                    <a:pt x="2206" y="295"/>
                  </a:lnTo>
                  <a:lnTo>
                    <a:pt x="2489" y="344"/>
                  </a:lnTo>
                  <a:lnTo>
                    <a:pt x="2772" y="393"/>
                  </a:lnTo>
                  <a:lnTo>
                    <a:pt x="2772" y="791"/>
                  </a:lnTo>
                  <a:lnTo>
                    <a:pt x="2198" y="832"/>
                  </a:lnTo>
                  <a:lnTo>
                    <a:pt x="0" y="672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492344" y="4023196"/>
              <a:ext cx="4400550" cy="384175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512" y="0"/>
                </a:cxn>
                <a:cxn ang="0">
                  <a:pos x="2772" y="201"/>
                </a:cxn>
                <a:cxn ang="0">
                  <a:pos x="2198" y="242"/>
                </a:cxn>
                <a:cxn ang="0">
                  <a:pos x="0" y="82"/>
                </a:cxn>
              </a:cxnLst>
              <a:rect l="0" t="0" r="r" b="b"/>
              <a:pathLst>
                <a:path w="2772" h="242">
                  <a:moveTo>
                    <a:pt x="0" y="82"/>
                  </a:moveTo>
                  <a:lnTo>
                    <a:pt x="512" y="0"/>
                  </a:lnTo>
                  <a:lnTo>
                    <a:pt x="2772" y="201"/>
                  </a:lnTo>
                  <a:lnTo>
                    <a:pt x="2198" y="24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auto">
            <a:xfrm flipH="1">
              <a:off x="4080094" y="3086571"/>
              <a:ext cx="812800" cy="1066800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12" y="590"/>
                </a:cxn>
                <a:cxn ang="0">
                  <a:pos x="512" y="590"/>
                </a:cxn>
                <a:cxn ang="0">
                  <a:pos x="385" y="611"/>
                </a:cxn>
                <a:cxn ang="0">
                  <a:pos x="258" y="631"/>
                </a:cxn>
                <a:cxn ang="0">
                  <a:pos x="127" y="652"/>
                </a:cxn>
                <a:cxn ang="0">
                  <a:pos x="0" y="672"/>
                </a:cxn>
                <a:cxn ang="0">
                  <a:pos x="0" y="160"/>
                </a:cxn>
                <a:cxn ang="0">
                  <a:pos x="127" y="123"/>
                </a:cxn>
                <a:cxn ang="0">
                  <a:pos x="258" y="82"/>
                </a:cxn>
                <a:cxn ang="0">
                  <a:pos x="385" y="41"/>
                </a:cxn>
                <a:cxn ang="0">
                  <a:pos x="512" y="0"/>
                </a:cxn>
                <a:cxn ang="0">
                  <a:pos x="512" y="0"/>
                </a:cxn>
              </a:cxnLst>
              <a:rect l="0" t="0" r="r" b="b"/>
              <a:pathLst>
                <a:path w="512" h="672">
                  <a:moveTo>
                    <a:pt x="512" y="0"/>
                  </a:moveTo>
                  <a:lnTo>
                    <a:pt x="512" y="590"/>
                  </a:lnTo>
                  <a:lnTo>
                    <a:pt x="512" y="590"/>
                  </a:lnTo>
                  <a:lnTo>
                    <a:pt x="385" y="611"/>
                  </a:lnTo>
                  <a:lnTo>
                    <a:pt x="258" y="631"/>
                  </a:lnTo>
                  <a:lnTo>
                    <a:pt x="127" y="652"/>
                  </a:lnTo>
                  <a:lnTo>
                    <a:pt x="0" y="672"/>
                  </a:lnTo>
                  <a:lnTo>
                    <a:pt x="0" y="160"/>
                  </a:lnTo>
                  <a:lnTo>
                    <a:pt x="127" y="123"/>
                  </a:lnTo>
                  <a:lnTo>
                    <a:pt x="258" y="82"/>
                  </a:lnTo>
                  <a:lnTo>
                    <a:pt x="385" y="41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F1A1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TextBox 58"/>
            <p:cNvSpPr txBox="1"/>
            <p:nvPr/>
          </p:nvSpPr>
          <p:spPr>
            <a:xfrm flipH="1">
              <a:off x="467544" y="3374603"/>
              <a:ext cx="3633848" cy="584775"/>
            </a:xfrm>
            <a:prstGeom prst="rect">
              <a:avLst/>
            </a:prstGeom>
            <a:noFill/>
            <a:scene3d>
              <a:camera prst="perspectiveContrastingLeftFacing">
                <a:rot lat="21061738" lon="1856223" rev="87442"/>
              </a:camera>
              <a:lightRig rig="threePt" dir="t"/>
            </a:scene3d>
          </p:spPr>
          <p:txBody>
            <a:bodyPr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prstClr val="black"/>
                  </a:solidFill>
                </a:rPr>
                <a:t>Instrumentality: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>
                  <a:solidFill>
                    <a:prstClr val="black"/>
                  </a:solidFill>
                </a:rPr>
                <a:t>Rewards – Personal goals</a:t>
              </a:r>
              <a:endParaRPr lang="en-US" sz="2400" b="0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531490" y="3521174"/>
            <a:ext cx="4400550" cy="936625"/>
            <a:chOff x="531490" y="4169246"/>
            <a:chExt cx="4400550" cy="936625"/>
          </a:xfrm>
        </p:grpSpPr>
        <p:sp>
          <p:nvSpPr>
            <p:cNvPr id="15" name="Freeform 15"/>
            <p:cNvSpPr>
              <a:spLocks/>
            </p:cNvSpPr>
            <p:nvPr/>
          </p:nvSpPr>
          <p:spPr bwMode="auto">
            <a:xfrm flipH="1">
              <a:off x="531490" y="4169246"/>
              <a:ext cx="4400550" cy="936625"/>
            </a:xfrm>
            <a:custGeom>
              <a:avLst/>
              <a:gdLst/>
              <a:ahLst/>
              <a:cxnLst>
                <a:cxn ang="0">
                  <a:pos x="2772" y="578"/>
                </a:cxn>
                <a:cxn ang="0">
                  <a:pos x="2489" y="582"/>
                </a:cxn>
                <a:cxn ang="0">
                  <a:pos x="2206" y="582"/>
                </a:cxn>
                <a:cxn ang="0">
                  <a:pos x="1923" y="582"/>
                </a:cxn>
                <a:cxn ang="0">
                  <a:pos x="1644" y="586"/>
                </a:cxn>
                <a:cxn ang="0">
                  <a:pos x="1361" y="586"/>
                </a:cxn>
                <a:cxn ang="0">
                  <a:pos x="1078" y="586"/>
                </a:cxn>
                <a:cxn ang="0">
                  <a:pos x="795" y="586"/>
                </a:cxn>
                <a:cxn ang="0">
                  <a:pos x="512" y="590"/>
                </a:cxn>
                <a:cxn ang="0">
                  <a:pos x="385" y="590"/>
                </a:cxn>
                <a:cxn ang="0">
                  <a:pos x="258" y="586"/>
                </a:cxn>
                <a:cxn ang="0">
                  <a:pos x="127" y="586"/>
                </a:cxn>
                <a:cxn ang="0">
                  <a:pos x="0" y="586"/>
                </a:cxn>
                <a:cxn ang="0">
                  <a:pos x="0" y="78"/>
                </a:cxn>
                <a:cxn ang="0">
                  <a:pos x="127" y="57"/>
                </a:cxn>
                <a:cxn ang="0">
                  <a:pos x="258" y="37"/>
                </a:cxn>
                <a:cxn ang="0">
                  <a:pos x="385" y="20"/>
                </a:cxn>
                <a:cxn ang="0">
                  <a:pos x="512" y="0"/>
                </a:cxn>
                <a:cxn ang="0">
                  <a:pos x="795" y="24"/>
                </a:cxn>
                <a:cxn ang="0">
                  <a:pos x="1078" y="49"/>
                </a:cxn>
                <a:cxn ang="0">
                  <a:pos x="1361" y="69"/>
                </a:cxn>
                <a:cxn ang="0">
                  <a:pos x="1644" y="94"/>
                </a:cxn>
                <a:cxn ang="0">
                  <a:pos x="1923" y="115"/>
                </a:cxn>
                <a:cxn ang="0">
                  <a:pos x="2206" y="139"/>
                </a:cxn>
                <a:cxn ang="0">
                  <a:pos x="2489" y="160"/>
                </a:cxn>
                <a:cxn ang="0">
                  <a:pos x="2772" y="184"/>
                </a:cxn>
                <a:cxn ang="0">
                  <a:pos x="2772" y="578"/>
                </a:cxn>
              </a:cxnLst>
              <a:rect l="0" t="0" r="r" b="b"/>
              <a:pathLst>
                <a:path w="2772" h="590">
                  <a:moveTo>
                    <a:pt x="2772" y="578"/>
                  </a:moveTo>
                  <a:lnTo>
                    <a:pt x="2489" y="582"/>
                  </a:lnTo>
                  <a:lnTo>
                    <a:pt x="2206" y="582"/>
                  </a:lnTo>
                  <a:lnTo>
                    <a:pt x="1923" y="582"/>
                  </a:lnTo>
                  <a:lnTo>
                    <a:pt x="1644" y="586"/>
                  </a:lnTo>
                  <a:lnTo>
                    <a:pt x="1361" y="586"/>
                  </a:lnTo>
                  <a:lnTo>
                    <a:pt x="1078" y="586"/>
                  </a:lnTo>
                  <a:lnTo>
                    <a:pt x="795" y="586"/>
                  </a:lnTo>
                  <a:lnTo>
                    <a:pt x="512" y="590"/>
                  </a:lnTo>
                  <a:lnTo>
                    <a:pt x="385" y="590"/>
                  </a:lnTo>
                  <a:lnTo>
                    <a:pt x="258" y="586"/>
                  </a:lnTo>
                  <a:lnTo>
                    <a:pt x="127" y="586"/>
                  </a:lnTo>
                  <a:lnTo>
                    <a:pt x="0" y="586"/>
                  </a:lnTo>
                  <a:lnTo>
                    <a:pt x="0" y="78"/>
                  </a:lnTo>
                  <a:lnTo>
                    <a:pt x="127" y="57"/>
                  </a:lnTo>
                  <a:lnTo>
                    <a:pt x="258" y="37"/>
                  </a:lnTo>
                  <a:lnTo>
                    <a:pt x="385" y="20"/>
                  </a:lnTo>
                  <a:lnTo>
                    <a:pt x="512" y="0"/>
                  </a:lnTo>
                  <a:lnTo>
                    <a:pt x="795" y="24"/>
                  </a:lnTo>
                  <a:lnTo>
                    <a:pt x="1078" y="49"/>
                  </a:lnTo>
                  <a:lnTo>
                    <a:pt x="1361" y="69"/>
                  </a:lnTo>
                  <a:lnTo>
                    <a:pt x="1644" y="94"/>
                  </a:lnTo>
                  <a:lnTo>
                    <a:pt x="1923" y="115"/>
                  </a:lnTo>
                  <a:lnTo>
                    <a:pt x="2206" y="139"/>
                  </a:lnTo>
                  <a:lnTo>
                    <a:pt x="2489" y="160"/>
                  </a:lnTo>
                  <a:lnTo>
                    <a:pt x="2772" y="184"/>
                  </a:lnTo>
                  <a:lnTo>
                    <a:pt x="2772" y="578"/>
                  </a:lnTo>
                  <a:close/>
                </a:path>
              </a:pathLst>
            </a:custGeom>
            <a:solidFill>
              <a:srgbClr val="1CAE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auto">
            <a:xfrm flipH="1">
              <a:off x="4119240" y="4169246"/>
              <a:ext cx="812800" cy="936625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12" y="590"/>
                </a:cxn>
                <a:cxn ang="0">
                  <a:pos x="512" y="590"/>
                </a:cxn>
                <a:cxn ang="0">
                  <a:pos x="385" y="590"/>
                </a:cxn>
                <a:cxn ang="0">
                  <a:pos x="258" y="586"/>
                </a:cxn>
                <a:cxn ang="0">
                  <a:pos x="127" y="586"/>
                </a:cxn>
                <a:cxn ang="0">
                  <a:pos x="0" y="586"/>
                </a:cxn>
                <a:cxn ang="0">
                  <a:pos x="0" y="78"/>
                </a:cxn>
                <a:cxn ang="0">
                  <a:pos x="127" y="57"/>
                </a:cxn>
                <a:cxn ang="0">
                  <a:pos x="258" y="37"/>
                </a:cxn>
                <a:cxn ang="0">
                  <a:pos x="385" y="20"/>
                </a:cxn>
                <a:cxn ang="0">
                  <a:pos x="512" y="0"/>
                </a:cxn>
                <a:cxn ang="0">
                  <a:pos x="512" y="0"/>
                </a:cxn>
              </a:cxnLst>
              <a:rect l="0" t="0" r="r" b="b"/>
              <a:pathLst>
                <a:path w="512" h="590">
                  <a:moveTo>
                    <a:pt x="512" y="0"/>
                  </a:moveTo>
                  <a:lnTo>
                    <a:pt x="512" y="590"/>
                  </a:lnTo>
                  <a:lnTo>
                    <a:pt x="512" y="590"/>
                  </a:lnTo>
                  <a:lnTo>
                    <a:pt x="385" y="590"/>
                  </a:lnTo>
                  <a:lnTo>
                    <a:pt x="258" y="586"/>
                  </a:lnTo>
                  <a:lnTo>
                    <a:pt x="127" y="586"/>
                  </a:lnTo>
                  <a:lnTo>
                    <a:pt x="0" y="586"/>
                  </a:lnTo>
                  <a:lnTo>
                    <a:pt x="0" y="78"/>
                  </a:lnTo>
                  <a:lnTo>
                    <a:pt x="127" y="57"/>
                  </a:lnTo>
                  <a:lnTo>
                    <a:pt x="258" y="37"/>
                  </a:lnTo>
                  <a:lnTo>
                    <a:pt x="385" y="20"/>
                  </a:lnTo>
                  <a:lnTo>
                    <a:pt x="512" y="0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1F1A1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CO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TextBox 59"/>
            <p:cNvSpPr txBox="1"/>
            <p:nvPr/>
          </p:nvSpPr>
          <p:spPr>
            <a:xfrm flipH="1">
              <a:off x="539552" y="4310707"/>
              <a:ext cx="3633848" cy="584775"/>
            </a:xfrm>
            <a:prstGeom prst="rect">
              <a:avLst/>
            </a:prstGeom>
            <a:noFill/>
            <a:scene3d>
              <a:camera prst="perspectiveContrastingLeftFacing">
                <a:rot lat="21419807" lon="1792201" rev="60000"/>
              </a:camera>
              <a:lightRig rig="threePt" dir="t"/>
            </a:scene3d>
          </p:spPr>
          <p:txBody>
            <a:bodyPr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/>
                <a:t>Expectancy: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/>
                <a:t>Performance – Reward</a:t>
              </a:r>
              <a:endParaRPr lang="en-US" sz="2400" b="0" dirty="0">
                <a:latin typeface="Calibri"/>
                <a:cs typeface="+mn-cs"/>
              </a:endParaRP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92344" y="4454723"/>
            <a:ext cx="4400550" cy="990501"/>
            <a:chOff x="492344" y="5102795"/>
            <a:chExt cx="4400550" cy="990501"/>
          </a:xfrm>
        </p:grpSpPr>
        <p:sp>
          <p:nvSpPr>
            <p:cNvPr id="19" name="Freeform 7"/>
            <p:cNvSpPr>
              <a:spLocks/>
            </p:cNvSpPr>
            <p:nvPr/>
          </p:nvSpPr>
          <p:spPr bwMode="auto">
            <a:xfrm flipH="1">
              <a:off x="492344" y="5104284"/>
              <a:ext cx="4400550" cy="989012"/>
            </a:xfrm>
            <a:custGeom>
              <a:avLst/>
              <a:gdLst/>
              <a:ahLst/>
              <a:cxnLst>
                <a:cxn ang="0">
                  <a:pos x="2772" y="402"/>
                </a:cxn>
                <a:cxn ang="0">
                  <a:pos x="512" y="623"/>
                </a:cxn>
                <a:cxn ang="0">
                  <a:pos x="0" y="533"/>
                </a:cxn>
                <a:cxn ang="0">
                  <a:pos x="0" y="25"/>
                </a:cxn>
                <a:cxn ang="0">
                  <a:pos x="2202" y="0"/>
                </a:cxn>
                <a:cxn ang="0">
                  <a:pos x="2772" y="4"/>
                </a:cxn>
                <a:cxn ang="0">
                  <a:pos x="2772" y="402"/>
                </a:cxn>
              </a:cxnLst>
              <a:rect l="0" t="0" r="r" b="b"/>
              <a:pathLst>
                <a:path w="2772" h="623">
                  <a:moveTo>
                    <a:pt x="2772" y="402"/>
                  </a:moveTo>
                  <a:lnTo>
                    <a:pt x="512" y="623"/>
                  </a:lnTo>
                  <a:lnTo>
                    <a:pt x="0" y="533"/>
                  </a:lnTo>
                  <a:lnTo>
                    <a:pt x="0" y="25"/>
                  </a:lnTo>
                  <a:lnTo>
                    <a:pt x="2202" y="0"/>
                  </a:lnTo>
                  <a:lnTo>
                    <a:pt x="2772" y="4"/>
                  </a:lnTo>
                  <a:lnTo>
                    <a:pt x="2772" y="402"/>
                  </a:lnTo>
                  <a:close/>
                </a:path>
              </a:pathLst>
            </a:custGeom>
            <a:solidFill>
              <a:srgbClr val="0066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92344" y="5104284"/>
              <a:ext cx="4400550" cy="58737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12" y="37"/>
                </a:cxn>
                <a:cxn ang="0">
                  <a:pos x="2772" y="4"/>
                </a:cxn>
                <a:cxn ang="0">
                  <a:pos x="2202" y="0"/>
                </a:cxn>
                <a:cxn ang="0">
                  <a:pos x="0" y="25"/>
                </a:cxn>
              </a:cxnLst>
              <a:rect l="0" t="0" r="r" b="b"/>
              <a:pathLst>
                <a:path w="2772" h="37">
                  <a:moveTo>
                    <a:pt x="0" y="25"/>
                  </a:moveTo>
                  <a:lnTo>
                    <a:pt x="512" y="37"/>
                  </a:lnTo>
                  <a:lnTo>
                    <a:pt x="2772" y="4"/>
                  </a:lnTo>
                  <a:lnTo>
                    <a:pt x="2202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080094" y="5143971"/>
              <a:ext cx="812800" cy="949325"/>
            </a:xfrm>
            <a:custGeom>
              <a:avLst/>
              <a:gdLst/>
              <a:ahLst/>
              <a:cxnLst>
                <a:cxn ang="0">
                  <a:pos x="512" y="12"/>
                </a:cxn>
                <a:cxn ang="0">
                  <a:pos x="512" y="598"/>
                </a:cxn>
                <a:cxn ang="0">
                  <a:pos x="512" y="598"/>
                </a:cxn>
                <a:cxn ang="0">
                  <a:pos x="0" y="508"/>
                </a:cxn>
                <a:cxn ang="0">
                  <a:pos x="0" y="0"/>
                </a:cxn>
                <a:cxn ang="0">
                  <a:pos x="127" y="0"/>
                </a:cxn>
                <a:cxn ang="0">
                  <a:pos x="258" y="4"/>
                </a:cxn>
                <a:cxn ang="0">
                  <a:pos x="385" y="8"/>
                </a:cxn>
                <a:cxn ang="0">
                  <a:pos x="512" y="12"/>
                </a:cxn>
                <a:cxn ang="0">
                  <a:pos x="512" y="12"/>
                </a:cxn>
              </a:cxnLst>
              <a:rect l="0" t="0" r="r" b="b"/>
              <a:pathLst>
                <a:path w="512" h="598">
                  <a:moveTo>
                    <a:pt x="512" y="12"/>
                  </a:moveTo>
                  <a:lnTo>
                    <a:pt x="512" y="598"/>
                  </a:lnTo>
                  <a:lnTo>
                    <a:pt x="512" y="598"/>
                  </a:lnTo>
                  <a:lnTo>
                    <a:pt x="0" y="508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258" y="4"/>
                  </a:lnTo>
                  <a:lnTo>
                    <a:pt x="385" y="8"/>
                  </a:lnTo>
                  <a:lnTo>
                    <a:pt x="512" y="12"/>
                  </a:lnTo>
                  <a:lnTo>
                    <a:pt x="512" y="12"/>
                  </a:lnTo>
                  <a:close/>
                </a:path>
              </a:pathLst>
            </a:custGeom>
            <a:solidFill>
              <a:srgbClr val="1F1A17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60"/>
            <p:cNvSpPr txBox="1"/>
            <p:nvPr/>
          </p:nvSpPr>
          <p:spPr>
            <a:xfrm flipH="1">
              <a:off x="509463" y="5102795"/>
              <a:ext cx="3550010" cy="584775"/>
            </a:xfrm>
            <a:prstGeom prst="rect">
              <a:avLst/>
            </a:prstGeom>
            <a:noFill/>
            <a:scene3d>
              <a:camera prst="perspectiveContrastingLeftFacing" fov="1500000">
                <a:rot lat="300000" lon="1800000" rev="0"/>
              </a:camera>
              <a:lightRig rig="threePt" dir="t"/>
            </a:scene3d>
          </p:spPr>
          <p:txBody>
            <a:bodyPr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/>
                <a:t>Valence: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smtClean="0"/>
                <a:t>Effort – Performance</a:t>
              </a:r>
              <a:endParaRPr lang="en-US" sz="2400" b="0" dirty="0">
                <a:latin typeface="Calibri"/>
                <a:cs typeface="+mn-c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7544" y="5733256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/>
              <a:t>Let us see, how these components are linked:</a:t>
            </a:r>
            <a:endParaRPr lang="en-IN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-1024x7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9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80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83568" y="4046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Expectancy Model of Motivation</a:t>
            </a:r>
            <a:endParaRPr lang="en-IN" sz="3200" dirty="0"/>
          </a:p>
        </p:txBody>
      </p:sp>
      <p:grpSp>
        <p:nvGrpSpPr>
          <p:cNvPr id="2" name="Group 58"/>
          <p:cNvGrpSpPr/>
          <p:nvPr/>
        </p:nvGrpSpPr>
        <p:grpSpPr>
          <a:xfrm>
            <a:off x="72008" y="1196752"/>
            <a:ext cx="8999944" cy="5400600"/>
            <a:chOff x="72008" y="1196752"/>
            <a:chExt cx="8999944" cy="5400600"/>
          </a:xfrm>
        </p:grpSpPr>
        <p:sp>
          <p:nvSpPr>
            <p:cNvPr id="5" name="Rounded Rectangle 4"/>
            <p:cNvSpPr/>
            <p:nvPr/>
          </p:nvSpPr>
          <p:spPr>
            <a:xfrm>
              <a:off x="72008" y="1196752"/>
              <a:ext cx="2879449" cy="5400600"/>
            </a:xfrm>
            <a:prstGeom prst="roundRect">
              <a:avLst>
                <a:gd name="adj" fmla="val 5658"/>
              </a:avLst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113711" y="1196752"/>
              <a:ext cx="2879449" cy="5400600"/>
            </a:xfrm>
            <a:prstGeom prst="roundRect">
              <a:avLst>
                <a:gd name="adj" fmla="val 5658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156559" y="1196752"/>
              <a:ext cx="2879449" cy="5400600"/>
            </a:xfrm>
            <a:prstGeom prst="roundRect">
              <a:avLst>
                <a:gd name="adj" fmla="val 5658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79512" y="1268760"/>
              <a:ext cx="2664296" cy="576064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 smtClean="0">
                  <a:solidFill>
                    <a:schemeClr val="tx1"/>
                  </a:solidFill>
                </a:rPr>
                <a:t>Motivation Inputs</a:t>
              </a:r>
              <a:endParaRPr lang="en-I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03848" y="1268760"/>
              <a:ext cx="2664296" cy="57606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 err="1" smtClean="0">
                  <a:solidFill>
                    <a:schemeClr val="tx1"/>
                  </a:solidFill>
                </a:rPr>
                <a:t>Behavior</a:t>
              </a:r>
              <a:endParaRPr lang="en-I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300192" y="1268760"/>
              <a:ext cx="2664296" cy="576064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b="1" dirty="0" smtClean="0">
                  <a:solidFill>
                    <a:schemeClr val="tx1"/>
                  </a:solidFill>
                </a:rPr>
                <a:t>Motivational Outputs</a:t>
              </a:r>
              <a:endParaRPr lang="en-IN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79512" y="2420888"/>
              <a:ext cx="2592288" cy="504056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Needs (Internal Stimuli)</a:t>
              </a:r>
              <a:endParaRPr lang="en-IN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39552" y="3284984"/>
              <a:ext cx="2232248" cy="864096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Perception          EP*  </a:t>
              </a:r>
            </a:p>
            <a:p>
              <a:pPr algn="ctr"/>
              <a:r>
                <a:rPr lang="en-IN" dirty="0" smtClean="0"/>
                <a:t>	           PI*  </a:t>
              </a:r>
            </a:p>
            <a:p>
              <a:pPr algn="ctr"/>
              <a:r>
                <a:rPr lang="en-IN" dirty="0" smtClean="0"/>
                <a:t>	           IN*</a:t>
              </a:r>
              <a:endParaRPr lang="en-IN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79512" y="4509120"/>
              <a:ext cx="2592288" cy="648072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Incentive </a:t>
              </a:r>
            </a:p>
            <a:p>
              <a:pPr algn="ctr"/>
              <a:r>
                <a:rPr lang="en-IN" dirty="0" smtClean="0"/>
                <a:t>(External Stimuli)</a:t>
              </a:r>
              <a:endParaRPr lang="en-IN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7816" y="5517232"/>
              <a:ext cx="2808000" cy="936104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IN" dirty="0" smtClean="0"/>
                <a:t>* EP: Effort Performance  </a:t>
              </a:r>
            </a:p>
            <a:p>
              <a:r>
                <a:rPr lang="en-IN" dirty="0" smtClean="0"/>
                <a:t>* PI: Performance Incentive</a:t>
              </a:r>
            </a:p>
            <a:p>
              <a:r>
                <a:rPr lang="en-IN" dirty="0" smtClean="0"/>
                <a:t>* IN: Incentive - Needs</a:t>
              </a:r>
              <a:endParaRPr lang="en-IN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203848" y="3284984"/>
              <a:ext cx="2592288" cy="504056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Abilities and Traits</a:t>
              </a:r>
              <a:endParaRPr lang="en-IN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203848" y="4293096"/>
              <a:ext cx="2592288" cy="504056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Motivation</a:t>
              </a:r>
              <a:endParaRPr lang="en-IN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300192" y="2420888"/>
              <a:ext cx="2592288" cy="504056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Satisfaction</a:t>
              </a:r>
              <a:endParaRPr lang="en-IN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300192" y="3356992"/>
              <a:ext cx="2592288" cy="648072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Perceived and Equitable Reward</a:t>
              </a:r>
              <a:endParaRPr lang="en-IN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00192" y="4509120"/>
              <a:ext cx="2592288" cy="504056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Performance</a:t>
              </a:r>
              <a:endParaRPr lang="en-IN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300192" y="5517232"/>
              <a:ext cx="2592288" cy="504056"/>
            </a:xfrm>
            <a:prstGeom prst="roundRect">
              <a:avLst>
                <a:gd name="adj" fmla="val 10656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IN" dirty="0" smtClean="0"/>
                <a:t>Productivity</a:t>
              </a:r>
              <a:endParaRPr lang="en-IN" dirty="0"/>
            </a:p>
          </p:txBody>
        </p:sp>
        <p:grpSp>
          <p:nvGrpSpPr>
            <p:cNvPr id="3" name="Group 31"/>
            <p:cNvGrpSpPr/>
            <p:nvPr/>
          </p:nvGrpSpPr>
          <p:grpSpPr>
            <a:xfrm>
              <a:off x="1403648" y="1988840"/>
              <a:ext cx="6192688" cy="432048"/>
              <a:chOff x="1403648" y="1988840"/>
              <a:chExt cx="6192688" cy="432048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flipV="1">
                <a:off x="7596336" y="1988840"/>
                <a:ext cx="0" cy="432000"/>
              </a:xfrm>
              <a:prstGeom prst="line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V="1">
                <a:off x="4500336" y="-1107160"/>
                <a:ext cx="0" cy="6192000"/>
              </a:xfrm>
              <a:prstGeom prst="line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1403648" y="1988840"/>
                <a:ext cx="0" cy="432048"/>
              </a:xfrm>
              <a:prstGeom prst="straightConnector1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>
              <a:off x="1835696" y="2924944"/>
              <a:ext cx="0" cy="36000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95536" y="2924944"/>
              <a:ext cx="0" cy="158400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988096" y="4149120"/>
              <a:ext cx="0" cy="36000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2140496" y="4149080"/>
              <a:ext cx="0" cy="360000"/>
            </a:xfrm>
            <a:prstGeom prst="straightConnector1">
              <a:avLst/>
            </a:prstGeom>
            <a:ln w="2222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9"/>
            <p:cNvGrpSpPr/>
            <p:nvPr/>
          </p:nvGrpSpPr>
          <p:grpSpPr>
            <a:xfrm>
              <a:off x="2771800" y="4941168"/>
              <a:ext cx="3528048" cy="792088"/>
              <a:chOff x="2771800" y="4941168"/>
              <a:chExt cx="3528048" cy="792088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rot="16200000">
                <a:off x="4751848" y="4185256"/>
                <a:ext cx="0" cy="3096000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6200000" flipV="1">
                <a:off x="2987800" y="4725168"/>
                <a:ext cx="0" cy="43200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3203848" y="4941216"/>
                <a:ext cx="0" cy="79200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45"/>
            <p:cNvGrpSpPr/>
            <p:nvPr/>
          </p:nvGrpSpPr>
          <p:grpSpPr>
            <a:xfrm>
              <a:off x="2771800" y="3645024"/>
              <a:ext cx="6300152" cy="2664296"/>
              <a:chOff x="2771800" y="3645024"/>
              <a:chExt cx="6300152" cy="2664296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 flipV="1">
                <a:off x="2987824" y="5085184"/>
                <a:ext cx="0" cy="122400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V="1">
                <a:off x="2879800" y="4977184"/>
                <a:ext cx="0" cy="21600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H="1" flipV="1">
                <a:off x="6029952" y="3267320"/>
                <a:ext cx="0" cy="608400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036496" y="3645200"/>
                <a:ext cx="0" cy="266400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rot="5400000">
                <a:off x="8928496" y="3537024"/>
                <a:ext cx="0" cy="216000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46"/>
            <p:cNvGrpSpPr/>
            <p:nvPr/>
          </p:nvGrpSpPr>
          <p:grpSpPr>
            <a:xfrm>
              <a:off x="2771800" y="3789040"/>
              <a:ext cx="432000" cy="792088"/>
              <a:chOff x="2771800" y="4941168"/>
              <a:chExt cx="3528048" cy="792088"/>
            </a:xfrm>
          </p:grpSpPr>
          <p:cxnSp>
            <p:nvCxnSpPr>
              <p:cNvPr id="48" name="Straight Arrow Connector 47"/>
              <p:cNvCxnSpPr/>
              <p:nvPr/>
            </p:nvCxnSpPr>
            <p:spPr>
              <a:xfrm rot="16200000">
                <a:off x="4751848" y="4185256"/>
                <a:ext cx="0" cy="3096000"/>
              </a:xfrm>
              <a:prstGeom prst="straightConnector1">
                <a:avLst/>
              </a:prstGeom>
              <a:ln w="22225">
                <a:solidFill>
                  <a:schemeClr val="tx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V="1">
                <a:off x="2987800" y="4725168"/>
                <a:ext cx="0" cy="43200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V="1">
                <a:off x="3203848" y="4941216"/>
                <a:ext cx="0" cy="79200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/>
            <p:nvPr/>
          </p:nvCxnSpPr>
          <p:spPr>
            <a:xfrm rot="5400000">
              <a:off x="2987808" y="3285008"/>
              <a:ext cx="0" cy="432000"/>
            </a:xfrm>
            <a:prstGeom prst="straightConnector1">
              <a:avLst/>
            </a:prstGeom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16200000" flipH="1">
              <a:off x="6048136" y="4473144"/>
              <a:ext cx="0" cy="504000"/>
            </a:xfrm>
            <a:prstGeom prst="straightConnector1">
              <a:avLst/>
            </a:prstGeom>
            <a:ln w="22225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52"/>
            <p:cNvGrpSpPr/>
            <p:nvPr/>
          </p:nvGrpSpPr>
          <p:grpSpPr>
            <a:xfrm flipH="1" flipV="1">
              <a:off x="5796192" y="3573016"/>
              <a:ext cx="504000" cy="1080120"/>
              <a:chOff x="2771800" y="4941168"/>
              <a:chExt cx="3528048" cy="792088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rot="16200000">
                <a:off x="4751848" y="4185256"/>
                <a:ext cx="0" cy="3096000"/>
              </a:xfrm>
              <a:prstGeom prst="straightConnector1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6200000" flipV="1">
                <a:off x="2987800" y="4725168"/>
                <a:ext cx="0" cy="432000"/>
              </a:xfrm>
              <a:prstGeom prst="line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3203848" y="4941216"/>
                <a:ext cx="0" cy="792000"/>
              </a:xfrm>
              <a:prstGeom prst="line">
                <a:avLst/>
              </a:prstGeom>
              <a:ln w="222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Straight Arrow Connector 56"/>
            <p:cNvCxnSpPr/>
            <p:nvPr/>
          </p:nvCxnSpPr>
          <p:spPr>
            <a:xfrm flipV="1">
              <a:off x="7596336" y="5013176"/>
              <a:ext cx="0" cy="504000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7596336" y="2924944"/>
              <a:ext cx="0" cy="432000"/>
            </a:xfrm>
            <a:prstGeom prst="straightConnector1">
              <a:avLst/>
            </a:prstGeom>
            <a:ln w="22225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5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-1024x76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9899"/>
          <a:stretch>
            <a:fillRect/>
          </a:stretch>
        </p:blipFill>
        <p:spPr>
          <a:xfrm>
            <a:off x="0" y="0"/>
            <a:ext cx="9144000" cy="69269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88032"/>
            <a:ext cx="9144000" cy="764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683568" y="404664"/>
            <a:ext cx="7992888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How Expectancy Theory Works</a:t>
            </a:r>
            <a:endParaRPr lang="en-IN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179512" y="1196752"/>
            <a:ext cx="8712968" cy="7920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Your manager offers you 1 billion dollars if you memorise the company handbook in one night.</a:t>
            </a:r>
            <a:endParaRPr lang="en-IN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2204864"/>
            <a:ext cx="2529008" cy="504056"/>
          </a:xfrm>
          <a:prstGeom prst="roundRect">
            <a:avLst/>
          </a:prstGeom>
          <a:solidFill>
            <a:schemeClr val="accent2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Expectancy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504" y="2708920"/>
            <a:ext cx="2529008" cy="3096344"/>
          </a:xfrm>
          <a:prstGeom prst="roundRect">
            <a:avLst>
              <a:gd name="adj" fmla="val 38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Effort - Performance Link</a:t>
            </a: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No matter how much effort you put in, probably not possible to memorise the text in 24 hours</a:t>
            </a:r>
          </a:p>
          <a:p>
            <a:pPr algn="ctr"/>
            <a:endParaRPr lang="en-IN" dirty="0" smtClean="0">
              <a:solidFill>
                <a:schemeClr val="tx1"/>
              </a:solidFill>
            </a:endParaRPr>
          </a:p>
          <a:p>
            <a:pPr algn="ctr"/>
            <a:r>
              <a:rPr lang="en-IN" b="1" dirty="0" smtClean="0">
                <a:solidFill>
                  <a:schemeClr val="tx1"/>
                </a:solidFill>
              </a:rPr>
              <a:t>E = 0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03065" y="3717032"/>
            <a:ext cx="465870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ounded Rectangle 11"/>
          <p:cNvSpPr/>
          <p:nvPr/>
        </p:nvSpPr>
        <p:spPr>
          <a:xfrm>
            <a:off x="3235488" y="2204864"/>
            <a:ext cx="2529008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Instrumentality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488" y="2708920"/>
            <a:ext cx="2529008" cy="3096344"/>
          </a:xfrm>
          <a:prstGeom prst="roundRect">
            <a:avLst>
              <a:gd name="adj" fmla="val 381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Performance - Reward Link</a:t>
            </a:r>
          </a:p>
          <a:p>
            <a:pPr algn="ctr"/>
            <a:endParaRPr lang="en-IN" b="1" dirty="0" smtClean="0">
              <a:solidFill>
                <a:schemeClr val="tx1"/>
              </a:solidFill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Your manager does not look like someone who has $1 billion</a:t>
            </a:r>
          </a:p>
          <a:p>
            <a:pPr algn="ctr"/>
            <a:endParaRPr lang="en-IN" b="1" dirty="0" smtClean="0">
              <a:solidFill>
                <a:schemeClr val="tx1"/>
              </a:solidFill>
            </a:endParaRPr>
          </a:p>
          <a:p>
            <a:pPr algn="ctr"/>
            <a:r>
              <a:rPr lang="en-IN" b="1" dirty="0" smtClean="0">
                <a:solidFill>
                  <a:schemeClr val="tx1"/>
                </a:solidFill>
              </a:rPr>
              <a:t>I = 0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831049" y="3717032"/>
            <a:ext cx="465870" cy="50405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6363472" y="2204864"/>
            <a:ext cx="2529008" cy="5040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Valence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63472" y="2708920"/>
            <a:ext cx="2529008" cy="3096344"/>
          </a:xfrm>
          <a:prstGeom prst="roundRect">
            <a:avLst>
              <a:gd name="adj" fmla="val 381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b="1" dirty="0" smtClean="0">
                <a:solidFill>
                  <a:schemeClr val="tx1"/>
                </a:solidFill>
              </a:rPr>
              <a:t>Reward - Personal Goals Link</a:t>
            </a:r>
          </a:p>
          <a:p>
            <a:pPr algn="ctr"/>
            <a:endParaRPr lang="en-IN" b="1" dirty="0" smtClean="0">
              <a:solidFill>
                <a:schemeClr val="tx1"/>
              </a:solidFill>
            </a:endParaRP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There are a lot of wonderful things you could do with $1 billion</a:t>
            </a:r>
          </a:p>
          <a:p>
            <a:pPr algn="ctr"/>
            <a:endParaRPr lang="en-IN" b="1" dirty="0" smtClean="0">
              <a:solidFill>
                <a:schemeClr val="tx1"/>
              </a:solidFill>
            </a:endParaRPr>
          </a:p>
          <a:p>
            <a:pPr algn="ctr"/>
            <a:r>
              <a:rPr lang="en-IN" b="1" dirty="0" smtClean="0">
                <a:solidFill>
                  <a:schemeClr val="tx1"/>
                </a:solidFill>
              </a:rPr>
              <a:t>V = 1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9512" y="5949280"/>
            <a:ext cx="8712968" cy="7920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b="1" dirty="0" smtClean="0">
                <a:solidFill>
                  <a:schemeClr val="tx1"/>
                </a:solidFill>
              </a:rPr>
              <a:t>Conclusion: </a:t>
            </a:r>
          </a:p>
          <a:p>
            <a:pPr algn="ctr"/>
            <a:r>
              <a:rPr lang="en-IN" sz="2000" dirty="0" smtClean="0">
                <a:solidFill>
                  <a:schemeClr val="tx1"/>
                </a:solidFill>
              </a:rPr>
              <a:t>Though you value the reward, you will not be motivated to do this task.</a:t>
            </a:r>
            <a:endParaRPr lang="en-IN" sz="20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031" y="-27384"/>
            <a:ext cx="952381" cy="9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1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20"/>
          <p:cNvGrpSpPr/>
          <p:nvPr/>
        </p:nvGrpSpPr>
        <p:grpSpPr>
          <a:xfrm>
            <a:off x="432614" y="1077975"/>
            <a:ext cx="7811793" cy="3880110"/>
            <a:chOff x="3645903" y="-1202695"/>
            <a:chExt cx="11141561" cy="3625354"/>
          </a:xfrm>
        </p:grpSpPr>
        <p:sp>
          <p:nvSpPr>
            <p:cNvPr id="10" name="Rechteck 21"/>
            <p:cNvSpPr/>
            <p:nvPr/>
          </p:nvSpPr>
          <p:spPr bwMode="auto">
            <a:xfrm>
              <a:off x="4876558" y="-1070742"/>
              <a:ext cx="9910906" cy="3493401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shade val="30000"/>
                    <a:satMod val="115000"/>
                  </a:schemeClr>
                </a:gs>
                <a:gs pos="50000">
                  <a:schemeClr val="tx2">
                    <a:shade val="67500"/>
                    <a:satMod val="115000"/>
                  </a:schemeClr>
                </a:gs>
                <a:gs pos="100000">
                  <a:schemeClr val="tx2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noFill/>
              <a:round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44000" tIns="180000" rIns="72000" rtlCol="0" anchor="t"/>
            <a:lstStyle/>
            <a:p>
              <a:pPr>
                <a:spcAft>
                  <a:spcPts val="1200"/>
                </a:spcAft>
              </a:pPr>
              <a:r>
                <a:rPr lang="en-IN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This is a DEMO Course On – </a:t>
              </a:r>
              <a:r>
                <a:rPr lang="en-IN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Expectancy Theory of Motivation.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srgbClr val="FFFF00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Join MSG Premium Membership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and Get Access to around  120 Courses + New courses added every week.</a:t>
              </a:r>
            </a:p>
            <a:p>
              <a:pPr>
                <a:spcAft>
                  <a:spcPts val="1200"/>
                </a:spcAft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What You Get: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View All Courses Online.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Download </a:t>
              </a:r>
              <a:r>
                <a:rPr lang="en-US" sz="2800" b="1" dirty="0" err="1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Powerpoint</a:t>
              </a: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 Presentation for Each Course.</a:t>
              </a:r>
            </a:p>
            <a:p>
              <a:pPr marL="360000" indent="-396000">
                <a:buFontTx/>
                <a:buAutoNum type="arabicPeriod"/>
              </a:pPr>
              <a:r>
                <a:rPr lang="en-US" sz="2800" b="1" dirty="0" smtClean="0">
                  <a:solidFill>
                    <a:prstClr val="white"/>
                  </a:solidFill>
                  <a:latin typeface="FreesiaUPC" pitchFamily="34" charset="-34"/>
                  <a:ea typeface="ＭＳ Ｐゴシック" pitchFamily="34" charset="-128"/>
                  <a:cs typeface="FreesiaUPC" pitchFamily="34" charset="-34"/>
                </a:rPr>
                <a:t>Do the Knowledge Checks for Each Course.</a:t>
              </a:r>
              <a:endParaRPr lang="en-IN" sz="2800" b="1" dirty="0" smtClean="0">
                <a:solidFill>
                  <a:prstClr val="white"/>
                </a:solidFill>
                <a:latin typeface="FreesiaUPC" pitchFamily="34" charset="-34"/>
                <a:ea typeface="ＭＳ Ｐゴシック" pitchFamily="34" charset="-128"/>
                <a:cs typeface="FreesiaUPC" pitchFamily="34" charset="-34"/>
              </a:endParaRPr>
            </a:p>
          </p:txBody>
        </p:sp>
        <p:pic>
          <p:nvPicPr>
            <p:cNvPr id="11" name="Picture 5" descr="Tessafilm_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 rot="20222041">
              <a:off x="3645903" y="-1202695"/>
              <a:ext cx="2229621" cy="525903"/>
            </a:xfrm>
            <a:prstGeom prst="rect">
              <a:avLst/>
            </a:prstGeom>
            <a:noFill/>
          </p:spPr>
        </p:pic>
      </p:grp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4700" y="5181600"/>
            <a:ext cx="1600200" cy="15335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536" y="28329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ManagementStudyGuide.com</a:t>
            </a:r>
            <a:endParaRPr lang="en-IN" sz="4400" dirty="0">
              <a:solidFill>
                <a:prstClr val="black"/>
              </a:solidFill>
              <a:latin typeface="Arial Rounded MT Bold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05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d1c29add0fd635e3cc226a7e4bd135ecdd58b4b"/>
  <p:tag name="ARTICULATE_PROJECT_OPEN" val="0"/>
  <p:tag name="ISPRING_RESOURCE_PATHS_HASH_PRESENTER" val="891346191c8c7018bfd375edd2df7138340a0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ManagementStudyGuide.co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542</Words>
  <Application>Microsoft Office PowerPoint</Application>
  <PresentationFormat>On-screen Show (4:3)</PresentationFormat>
  <Paragraphs>91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</cp:lastModifiedBy>
  <cp:revision>69</cp:revision>
  <dcterms:created xsi:type="dcterms:W3CDTF">2012-07-19T05:36:46Z</dcterms:created>
  <dcterms:modified xsi:type="dcterms:W3CDTF">2014-10-08T09:58:35Z</dcterms:modified>
</cp:coreProperties>
</file>