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sldIdLst>
    <p:sldId id="257" r:id="rId3"/>
    <p:sldId id="446" r:id="rId4"/>
    <p:sldId id="373" r:id="rId5"/>
    <p:sldId id="374" r:id="rId6"/>
    <p:sldId id="375" r:id="rId7"/>
    <p:sldId id="376" r:id="rId8"/>
    <p:sldId id="377" r:id="rId9"/>
    <p:sldId id="378" r:id="rId10"/>
    <p:sldId id="379" r:id="rId11"/>
    <p:sldId id="380" r:id="rId12"/>
    <p:sldId id="381" r:id="rId13"/>
    <p:sldId id="382" r:id="rId14"/>
    <p:sldId id="259" r:id="rId15"/>
    <p:sldId id="448" r:id="rId16"/>
    <p:sldId id="449" r:id="rId17"/>
    <p:sldId id="447" r:id="rId18"/>
  </p:sldIdLst>
  <p:sldSz cx="9144000" cy="6858000" type="screen4x3"/>
  <p:notesSz cx="6858000" cy="91440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A79C65"/>
    <a:srgbClr val="FFD243"/>
    <a:srgbClr val="CE7674"/>
    <a:srgbClr val="FFFF53"/>
    <a:srgbClr val="85B189"/>
    <a:srgbClr val="679D6C"/>
    <a:srgbClr val="FFFFFF"/>
    <a:srgbClr val="FFB7B7"/>
    <a:srgbClr val="93C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3860" autoAdjust="0"/>
    <p:restoredTop sz="94671" autoAdjust="0"/>
  </p:normalViewPr>
  <p:slideViewPr>
    <p:cSldViewPr>
      <p:cViewPr varScale="1">
        <p:scale>
          <a:sx n="70" d="100"/>
          <a:sy n="70" d="100"/>
        </p:scale>
        <p:origin x="-1152" y="-90"/>
      </p:cViewPr>
      <p:guideLst>
        <p:guide orient="horz" pos="2160"/>
        <p:guide pos="2880"/>
      </p:guideLst>
    </p:cSldViewPr>
  </p:slideViewPr>
  <p:notesTextViewPr>
    <p:cViewPr>
      <p:scale>
        <a:sx n="1" d="1"/>
        <a:sy n="1" d="1"/>
      </p:scale>
      <p:origin x="0" y="0"/>
    </p:cViewPr>
  </p:notesTextViewPr>
  <p:sorterViewPr>
    <p:cViewPr>
      <p:scale>
        <a:sx n="100" d="100"/>
        <a:sy n="100" d="100"/>
      </p:scale>
      <p:origin x="0" y="31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2345D9-C6EE-49C8-B33A-FD43284320B6}" type="datetimeFigureOut">
              <a:rPr lang="en-IN" smtClean="0"/>
              <a:t>12-09-2014</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AB3EE5-8879-42A2-BDF4-6D8AFC207679}" type="slidenum">
              <a:rPr lang="en-IN" smtClean="0"/>
              <a:t>‹#›</a:t>
            </a:fld>
            <a:endParaRPr lang="en-IN"/>
          </a:p>
        </p:txBody>
      </p:sp>
    </p:spTree>
    <p:extLst>
      <p:ext uri="{BB962C8B-B14F-4D97-AF65-F5344CB8AC3E}">
        <p14:creationId xmlns:p14="http://schemas.microsoft.com/office/powerpoint/2010/main" val="1607603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B7AB3EE5-8879-42A2-BDF4-6D8AFC207679}" type="slidenum">
              <a:rPr lang="en-IN" smtClean="0"/>
              <a:t>1</a:t>
            </a:fld>
            <a:endParaRPr lang="en-IN"/>
          </a:p>
        </p:txBody>
      </p:sp>
    </p:spTree>
    <p:extLst>
      <p:ext uri="{BB962C8B-B14F-4D97-AF65-F5344CB8AC3E}">
        <p14:creationId xmlns:p14="http://schemas.microsoft.com/office/powerpoint/2010/main" val="30574748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B7AB3EE5-8879-42A2-BDF4-6D8AFC207679}" type="slidenum">
              <a:rPr lang="en-IN" smtClean="0"/>
              <a:t>10</a:t>
            </a:fld>
            <a:endParaRPr lang="en-IN"/>
          </a:p>
        </p:txBody>
      </p:sp>
    </p:spTree>
    <p:extLst>
      <p:ext uri="{BB962C8B-B14F-4D97-AF65-F5344CB8AC3E}">
        <p14:creationId xmlns:p14="http://schemas.microsoft.com/office/powerpoint/2010/main" val="7051596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B7AB3EE5-8879-42A2-BDF4-6D8AFC207679}" type="slidenum">
              <a:rPr lang="en-IN" smtClean="0"/>
              <a:t>11</a:t>
            </a:fld>
            <a:endParaRPr lang="en-IN"/>
          </a:p>
        </p:txBody>
      </p:sp>
    </p:spTree>
    <p:extLst>
      <p:ext uri="{BB962C8B-B14F-4D97-AF65-F5344CB8AC3E}">
        <p14:creationId xmlns:p14="http://schemas.microsoft.com/office/powerpoint/2010/main" val="2763697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B7AB3EE5-8879-42A2-BDF4-6D8AFC207679}" type="slidenum">
              <a:rPr lang="en-IN" smtClean="0"/>
              <a:t>12</a:t>
            </a:fld>
            <a:endParaRPr lang="en-IN"/>
          </a:p>
        </p:txBody>
      </p:sp>
    </p:spTree>
    <p:extLst>
      <p:ext uri="{BB962C8B-B14F-4D97-AF65-F5344CB8AC3E}">
        <p14:creationId xmlns:p14="http://schemas.microsoft.com/office/powerpoint/2010/main" val="11480200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B7AB3EE5-8879-42A2-BDF4-6D8AFC207679}" type="slidenum">
              <a:rPr lang="en-IN" smtClean="0"/>
              <a:t>13</a:t>
            </a:fld>
            <a:endParaRPr lang="en-IN"/>
          </a:p>
        </p:txBody>
      </p:sp>
    </p:spTree>
    <p:extLst>
      <p:ext uri="{BB962C8B-B14F-4D97-AF65-F5344CB8AC3E}">
        <p14:creationId xmlns:p14="http://schemas.microsoft.com/office/powerpoint/2010/main" val="14640491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B7AB3EE5-8879-42A2-BDF4-6D8AFC207679}" type="slidenum">
              <a:rPr lang="en-IN" smtClean="0">
                <a:solidFill>
                  <a:prstClr val="black"/>
                </a:solidFill>
              </a:rPr>
              <a:pPr/>
              <a:t>14</a:t>
            </a:fld>
            <a:endParaRPr lang="en-IN">
              <a:solidFill>
                <a:prstClr val="black"/>
              </a:solidFill>
            </a:endParaRPr>
          </a:p>
        </p:txBody>
      </p:sp>
    </p:spTree>
    <p:extLst>
      <p:ext uri="{BB962C8B-B14F-4D97-AF65-F5344CB8AC3E}">
        <p14:creationId xmlns:p14="http://schemas.microsoft.com/office/powerpoint/2010/main" val="14640491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B7AB3EE5-8879-42A2-BDF4-6D8AFC207679}" type="slidenum">
              <a:rPr lang="en-IN" smtClean="0">
                <a:solidFill>
                  <a:prstClr val="black"/>
                </a:solidFill>
              </a:rPr>
              <a:pPr/>
              <a:t>15</a:t>
            </a:fld>
            <a:endParaRPr lang="en-IN">
              <a:solidFill>
                <a:prstClr val="black"/>
              </a:solidFill>
            </a:endParaRPr>
          </a:p>
        </p:txBody>
      </p:sp>
    </p:spTree>
    <p:extLst>
      <p:ext uri="{BB962C8B-B14F-4D97-AF65-F5344CB8AC3E}">
        <p14:creationId xmlns:p14="http://schemas.microsoft.com/office/powerpoint/2010/main" val="14640491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2A79FDD-73DA-4947-A8C4-E7A4BAC9578E}" type="slidenum">
              <a:rPr lang="en-IN" smtClean="0">
                <a:solidFill>
                  <a:prstClr val="black"/>
                </a:solidFill>
              </a:rPr>
              <a:pPr/>
              <a:t>16</a:t>
            </a:fld>
            <a:endParaRPr lang="en-IN">
              <a:solidFill>
                <a:prstClr val="black"/>
              </a:solidFill>
            </a:endParaRPr>
          </a:p>
        </p:txBody>
      </p:sp>
    </p:spTree>
    <p:extLst>
      <p:ext uri="{BB962C8B-B14F-4D97-AF65-F5344CB8AC3E}">
        <p14:creationId xmlns:p14="http://schemas.microsoft.com/office/powerpoint/2010/main" val="4066870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B7AB3EE5-8879-42A2-BDF4-6D8AFC207679}" type="slidenum">
              <a:rPr lang="en-IN" smtClean="0"/>
              <a:t>2</a:t>
            </a:fld>
            <a:endParaRPr lang="en-IN"/>
          </a:p>
        </p:txBody>
      </p:sp>
    </p:spTree>
    <p:extLst>
      <p:ext uri="{BB962C8B-B14F-4D97-AF65-F5344CB8AC3E}">
        <p14:creationId xmlns:p14="http://schemas.microsoft.com/office/powerpoint/2010/main" val="2495970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B7AB3EE5-8879-42A2-BDF4-6D8AFC207679}" type="slidenum">
              <a:rPr lang="en-IN" smtClean="0"/>
              <a:t>3</a:t>
            </a:fld>
            <a:endParaRPr lang="en-IN"/>
          </a:p>
        </p:txBody>
      </p:sp>
    </p:spTree>
    <p:extLst>
      <p:ext uri="{BB962C8B-B14F-4D97-AF65-F5344CB8AC3E}">
        <p14:creationId xmlns:p14="http://schemas.microsoft.com/office/powerpoint/2010/main" val="1322998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B7AB3EE5-8879-42A2-BDF4-6D8AFC207679}" type="slidenum">
              <a:rPr lang="en-IN" smtClean="0"/>
              <a:t>4</a:t>
            </a:fld>
            <a:endParaRPr lang="en-IN"/>
          </a:p>
        </p:txBody>
      </p:sp>
    </p:spTree>
    <p:extLst>
      <p:ext uri="{BB962C8B-B14F-4D97-AF65-F5344CB8AC3E}">
        <p14:creationId xmlns:p14="http://schemas.microsoft.com/office/powerpoint/2010/main" val="1569098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B7AB3EE5-8879-42A2-BDF4-6D8AFC207679}" type="slidenum">
              <a:rPr lang="en-IN" smtClean="0"/>
              <a:t>5</a:t>
            </a:fld>
            <a:endParaRPr lang="en-IN"/>
          </a:p>
        </p:txBody>
      </p:sp>
    </p:spTree>
    <p:extLst>
      <p:ext uri="{BB962C8B-B14F-4D97-AF65-F5344CB8AC3E}">
        <p14:creationId xmlns:p14="http://schemas.microsoft.com/office/powerpoint/2010/main" val="423108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B7AB3EE5-8879-42A2-BDF4-6D8AFC207679}" type="slidenum">
              <a:rPr lang="en-IN" smtClean="0"/>
              <a:t>6</a:t>
            </a:fld>
            <a:endParaRPr lang="en-IN"/>
          </a:p>
        </p:txBody>
      </p:sp>
    </p:spTree>
    <p:extLst>
      <p:ext uri="{BB962C8B-B14F-4D97-AF65-F5344CB8AC3E}">
        <p14:creationId xmlns:p14="http://schemas.microsoft.com/office/powerpoint/2010/main" val="38216760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B7AB3EE5-8879-42A2-BDF4-6D8AFC207679}" type="slidenum">
              <a:rPr lang="en-IN" smtClean="0"/>
              <a:t>7</a:t>
            </a:fld>
            <a:endParaRPr lang="en-IN"/>
          </a:p>
        </p:txBody>
      </p:sp>
    </p:spTree>
    <p:extLst>
      <p:ext uri="{BB962C8B-B14F-4D97-AF65-F5344CB8AC3E}">
        <p14:creationId xmlns:p14="http://schemas.microsoft.com/office/powerpoint/2010/main" val="19123503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B7AB3EE5-8879-42A2-BDF4-6D8AFC207679}" type="slidenum">
              <a:rPr lang="en-IN" smtClean="0"/>
              <a:t>8</a:t>
            </a:fld>
            <a:endParaRPr lang="en-IN"/>
          </a:p>
        </p:txBody>
      </p:sp>
    </p:spTree>
    <p:extLst>
      <p:ext uri="{BB962C8B-B14F-4D97-AF65-F5344CB8AC3E}">
        <p14:creationId xmlns:p14="http://schemas.microsoft.com/office/powerpoint/2010/main" val="18971835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B7AB3EE5-8879-42A2-BDF4-6D8AFC207679}" type="slidenum">
              <a:rPr lang="en-IN" smtClean="0"/>
              <a:t>9</a:t>
            </a:fld>
            <a:endParaRPr lang="en-IN"/>
          </a:p>
        </p:txBody>
      </p:sp>
    </p:spTree>
    <p:extLst>
      <p:ext uri="{BB962C8B-B14F-4D97-AF65-F5344CB8AC3E}">
        <p14:creationId xmlns:p14="http://schemas.microsoft.com/office/powerpoint/2010/main" val="3487081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2BD13F7B-D501-4615-9CCF-E910857F8630}" type="datetimeFigureOut">
              <a:rPr lang="en-IN" smtClean="0"/>
              <a:t>12-09-2014</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D273D59-D904-459C-AC51-7F75104BC442}" type="slidenum">
              <a:rPr lang="en-IN" smtClean="0"/>
              <a:t>‹#›</a:t>
            </a:fld>
            <a:endParaRPr lang="en-IN" dirty="0"/>
          </a:p>
        </p:txBody>
      </p:sp>
    </p:spTree>
    <p:extLst>
      <p:ext uri="{BB962C8B-B14F-4D97-AF65-F5344CB8AC3E}">
        <p14:creationId xmlns:p14="http://schemas.microsoft.com/office/powerpoint/2010/main" val="803197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BD13F7B-D501-4615-9CCF-E910857F8630}" type="datetimeFigureOut">
              <a:rPr lang="en-IN" smtClean="0"/>
              <a:t>12-09-2014</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D273D59-D904-459C-AC51-7F75104BC442}" type="slidenum">
              <a:rPr lang="en-IN" smtClean="0"/>
              <a:t>‹#›</a:t>
            </a:fld>
            <a:endParaRPr lang="en-IN" dirty="0"/>
          </a:p>
        </p:txBody>
      </p:sp>
    </p:spTree>
    <p:extLst>
      <p:ext uri="{BB962C8B-B14F-4D97-AF65-F5344CB8AC3E}">
        <p14:creationId xmlns:p14="http://schemas.microsoft.com/office/powerpoint/2010/main" val="525544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BD13F7B-D501-4615-9CCF-E910857F8630}" type="datetimeFigureOut">
              <a:rPr lang="en-IN" smtClean="0"/>
              <a:t>12-09-2014</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D273D59-D904-459C-AC51-7F75104BC442}" type="slidenum">
              <a:rPr lang="en-IN" smtClean="0"/>
              <a:t>‹#›</a:t>
            </a:fld>
            <a:endParaRPr lang="en-IN" dirty="0"/>
          </a:p>
        </p:txBody>
      </p:sp>
    </p:spTree>
    <p:extLst>
      <p:ext uri="{BB962C8B-B14F-4D97-AF65-F5344CB8AC3E}">
        <p14:creationId xmlns:p14="http://schemas.microsoft.com/office/powerpoint/2010/main" val="26530154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B0CB603-7884-474E-860D-01DB5B7C9D67}" type="datetimeFigureOut">
              <a:rPr lang="en-IN" smtClean="0">
                <a:solidFill>
                  <a:prstClr val="black">
                    <a:tint val="75000"/>
                  </a:prstClr>
                </a:solidFill>
              </a:rPr>
              <a:pPr/>
              <a:t>12-09-2014</a:t>
            </a:fld>
            <a:endParaRPr lang="en-IN"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IN"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5C54E62-F8FF-4264-8135-D027D7573330}" type="slidenum">
              <a:rPr lang="en-IN" smtClean="0">
                <a:solidFill>
                  <a:prstClr val="black">
                    <a:tint val="75000"/>
                  </a:prstClr>
                </a:solidFill>
              </a:rPr>
              <a:pPr/>
              <a:t>‹#›</a:t>
            </a:fld>
            <a:endParaRPr lang="en-IN" dirty="0">
              <a:solidFill>
                <a:prstClr val="black">
                  <a:tint val="75000"/>
                </a:prstClr>
              </a:solidFill>
            </a:endParaRPr>
          </a:p>
        </p:txBody>
      </p:sp>
    </p:spTree>
    <p:extLst>
      <p:ext uri="{BB962C8B-B14F-4D97-AF65-F5344CB8AC3E}">
        <p14:creationId xmlns:p14="http://schemas.microsoft.com/office/powerpoint/2010/main" val="38178963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B0CB603-7884-474E-860D-01DB5B7C9D67}" type="datetimeFigureOut">
              <a:rPr lang="en-IN" smtClean="0">
                <a:solidFill>
                  <a:prstClr val="black">
                    <a:tint val="75000"/>
                  </a:prstClr>
                </a:solidFill>
              </a:rPr>
              <a:pPr/>
              <a:t>12-09-2014</a:t>
            </a:fld>
            <a:endParaRPr lang="en-IN"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IN"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5C54E62-F8FF-4264-8135-D027D7573330}" type="slidenum">
              <a:rPr lang="en-IN" smtClean="0">
                <a:solidFill>
                  <a:prstClr val="black">
                    <a:tint val="75000"/>
                  </a:prstClr>
                </a:solidFill>
              </a:rPr>
              <a:pPr/>
              <a:t>‹#›</a:t>
            </a:fld>
            <a:endParaRPr lang="en-IN" dirty="0">
              <a:solidFill>
                <a:prstClr val="black">
                  <a:tint val="75000"/>
                </a:prstClr>
              </a:solidFill>
            </a:endParaRPr>
          </a:p>
        </p:txBody>
      </p:sp>
    </p:spTree>
    <p:extLst>
      <p:ext uri="{BB962C8B-B14F-4D97-AF65-F5344CB8AC3E}">
        <p14:creationId xmlns:p14="http://schemas.microsoft.com/office/powerpoint/2010/main" val="5825733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0CB603-7884-474E-860D-01DB5B7C9D67}" type="datetimeFigureOut">
              <a:rPr lang="en-IN" smtClean="0">
                <a:solidFill>
                  <a:prstClr val="black">
                    <a:tint val="75000"/>
                  </a:prstClr>
                </a:solidFill>
              </a:rPr>
              <a:pPr/>
              <a:t>12-09-2014</a:t>
            </a:fld>
            <a:endParaRPr lang="en-IN"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IN"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5C54E62-F8FF-4264-8135-D027D7573330}" type="slidenum">
              <a:rPr lang="en-IN" smtClean="0">
                <a:solidFill>
                  <a:prstClr val="black">
                    <a:tint val="75000"/>
                  </a:prstClr>
                </a:solidFill>
              </a:rPr>
              <a:pPr/>
              <a:t>‹#›</a:t>
            </a:fld>
            <a:endParaRPr lang="en-IN" dirty="0">
              <a:solidFill>
                <a:prstClr val="black">
                  <a:tint val="75000"/>
                </a:prstClr>
              </a:solidFill>
            </a:endParaRPr>
          </a:p>
        </p:txBody>
      </p:sp>
    </p:spTree>
    <p:extLst>
      <p:ext uri="{BB962C8B-B14F-4D97-AF65-F5344CB8AC3E}">
        <p14:creationId xmlns:p14="http://schemas.microsoft.com/office/powerpoint/2010/main" val="6492502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B0CB603-7884-474E-860D-01DB5B7C9D67}" type="datetimeFigureOut">
              <a:rPr lang="en-IN" smtClean="0">
                <a:solidFill>
                  <a:prstClr val="black">
                    <a:tint val="75000"/>
                  </a:prstClr>
                </a:solidFill>
              </a:rPr>
              <a:pPr/>
              <a:t>12-09-2014</a:t>
            </a:fld>
            <a:endParaRPr lang="en-IN"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IN"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5C54E62-F8FF-4264-8135-D027D7573330}" type="slidenum">
              <a:rPr lang="en-IN" smtClean="0">
                <a:solidFill>
                  <a:prstClr val="black">
                    <a:tint val="75000"/>
                  </a:prstClr>
                </a:solidFill>
              </a:rPr>
              <a:pPr/>
              <a:t>‹#›</a:t>
            </a:fld>
            <a:endParaRPr lang="en-IN" dirty="0">
              <a:solidFill>
                <a:prstClr val="black">
                  <a:tint val="75000"/>
                </a:prstClr>
              </a:solidFill>
            </a:endParaRPr>
          </a:p>
        </p:txBody>
      </p:sp>
    </p:spTree>
    <p:extLst>
      <p:ext uri="{BB962C8B-B14F-4D97-AF65-F5344CB8AC3E}">
        <p14:creationId xmlns:p14="http://schemas.microsoft.com/office/powerpoint/2010/main" val="16839635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B0CB603-7884-474E-860D-01DB5B7C9D67}" type="datetimeFigureOut">
              <a:rPr lang="en-IN" smtClean="0">
                <a:solidFill>
                  <a:prstClr val="black">
                    <a:tint val="75000"/>
                  </a:prstClr>
                </a:solidFill>
              </a:rPr>
              <a:pPr/>
              <a:t>12-09-2014</a:t>
            </a:fld>
            <a:endParaRPr lang="en-IN"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IN"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85C54E62-F8FF-4264-8135-D027D7573330}" type="slidenum">
              <a:rPr lang="en-IN" smtClean="0">
                <a:solidFill>
                  <a:prstClr val="black">
                    <a:tint val="75000"/>
                  </a:prstClr>
                </a:solidFill>
              </a:rPr>
              <a:pPr/>
              <a:t>‹#›</a:t>
            </a:fld>
            <a:endParaRPr lang="en-IN" dirty="0">
              <a:solidFill>
                <a:prstClr val="black">
                  <a:tint val="75000"/>
                </a:prstClr>
              </a:solidFill>
            </a:endParaRPr>
          </a:p>
        </p:txBody>
      </p:sp>
    </p:spTree>
    <p:extLst>
      <p:ext uri="{BB962C8B-B14F-4D97-AF65-F5344CB8AC3E}">
        <p14:creationId xmlns:p14="http://schemas.microsoft.com/office/powerpoint/2010/main" val="18974239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B0CB603-7884-474E-860D-01DB5B7C9D67}" type="datetimeFigureOut">
              <a:rPr lang="en-IN" smtClean="0">
                <a:solidFill>
                  <a:prstClr val="black">
                    <a:tint val="75000"/>
                  </a:prstClr>
                </a:solidFill>
              </a:rPr>
              <a:pPr/>
              <a:t>12-09-2014</a:t>
            </a:fld>
            <a:endParaRPr lang="en-IN"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IN"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85C54E62-F8FF-4264-8135-D027D7573330}" type="slidenum">
              <a:rPr lang="en-IN" smtClean="0">
                <a:solidFill>
                  <a:prstClr val="black">
                    <a:tint val="75000"/>
                  </a:prstClr>
                </a:solidFill>
              </a:rPr>
              <a:pPr/>
              <a:t>‹#›</a:t>
            </a:fld>
            <a:endParaRPr lang="en-IN" dirty="0">
              <a:solidFill>
                <a:prstClr val="black">
                  <a:tint val="75000"/>
                </a:prstClr>
              </a:solidFill>
            </a:endParaRPr>
          </a:p>
        </p:txBody>
      </p:sp>
    </p:spTree>
    <p:extLst>
      <p:ext uri="{BB962C8B-B14F-4D97-AF65-F5344CB8AC3E}">
        <p14:creationId xmlns:p14="http://schemas.microsoft.com/office/powerpoint/2010/main" val="2999902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0CB603-7884-474E-860D-01DB5B7C9D67}" type="datetimeFigureOut">
              <a:rPr lang="en-IN" smtClean="0">
                <a:solidFill>
                  <a:prstClr val="black">
                    <a:tint val="75000"/>
                  </a:prstClr>
                </a:solidFill>
              </a:rPr>
              <a:pPr/>
              <a:t>12-09-2014</a:t>
            </a:fld>
            <a:endParaRPr lang="en-IN"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IN"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85C54E62-F8FF-4264-8135-D027D7573330}" type="slidenum">
              <a:rPr lang="en-IN" smtClean="0">
                <a:solidFill>
                  <a:prstClr val="black">
                    <a:tint val="75000"/>
                  </a:prstClr>
                </a:solidFill>
              </a:rPr>
              <a:pPr/>
              <a:t>‹#›</a:t>
            </a:fld>
            <a:endParaRPr lang="en-IN" dirty="0">
              <a:solidFill>
                <a:prstClr val="black">
                  <a:tint val="75000"/>
                </a:prstClr>
              </a:solidFill>
            </a:endParaRPr>
          </a:p>
        </p:txBody>
      </p:sp>
    </p:spTree>
    <p:extLst>
      <p:ext uri="{BB962C8B-B14F-4D97-AF65-F5344CB8AC3E}">
        <p14:creationId xmlns:p14="http://schemas.microsoft.com/office/powerpoint/2010/main" val="277167251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0CB603-7884-474E-860D-01DB5B7C9D67}" type="datetimeFigureOut">
              <a:rPr lang="en-IN" smtClean="0">
                <a:solidFill>
                  <a:prstClr val="black">
                    <a:tint val="75000"/>
                  </a:prstClr>
                </a:solidFill>
              </a:rPr>
              <a:pPr/>
              <a:t>12-09-2014</a:t>
            </a:fld>
            <a:endParaRPr lang="en-IN"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IN"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5C54E62-F8FF-4264-8135-D027D7573330}" type="slidenum">
              <a:rPr lang="en-IN" smtClean="0">
                <a:solidFill>
                  <a:prstClr val="black">
                    <a:tint val="75000"/>
                  </a:prstClr>
                </a:solidFill>
              </a:rPr>
              <a:pPr/>
              <a:t>‹#›</a:t>
            </a:fld>
            <a:endParaRPr lang="en-IN" dirty="0">
              <a:solidFill>
                <a:prstClr val="black">
                  <a:tint val="75000"/>
                </a:prstClr>
              </a:solidFill>
            </a:endParaRPr>
          </a:p>
        </p:txBody>
      </p:sp>
    </p:spTree>
    <p:extLst>
      <p:ext uri="{BB962C8B-B14F-4D97-AF65-F5344CB8AC3E}">
        <p14:creationId xmlns:p14="http://schemas.microsoft.com/office/powerpoint/2010/main" val="3494012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BD13F7B-D501-4615-9CCF-E910857F8630}" type="datetimeFigureOut">
              <a:rPr lang="en-IN" smtClean="0"/>
              <a:t>12-09-2014</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D273D59-D904-459C-AC51-7F75104BC442}" type="slidenum">
              <a:rPr lang="en-IN" smtClean="0"/>
              <a:t>‹#›</a:t>
            </a:fld>
            <a:endParaRPr lang="en-IN" dirty="0"/>
          </a:p>
        </p:txBody>
      </p:sp>
    </p:spTree>
    <p:extLst>
      <p:ext uri="{BB962C8B-B14F-4D97-AF65-F5344CB8AC3E}">
        <p14:creationId xmlns:p14="http://schemas.microsoft.com/office/powerpoint/2010/main" val="29276731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0CB603-7884-474E-860D-01DB5B7C9D67}" type="datetimeFigureOut">
              <a:rPr lang="en-IN" smtClean="0">
                <a:solidFill>
                  <a:prstClr val="black">
                    <a:tint val="75000"/>
                  </a:prstClr>
                </a:solidFill>
              </a:rPr>
              <a:pPr/>
              <a:t>12-09-2014</a:t>
            </a:fld>
            <a:endParaRPr lang="en-IN"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IN"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5C54E62-F8FF-4264-8135-D027D7573330}" type="slidenum">
              <a:rPr lang="en-IN" smtClean="0">
                <a:solidFill>
                  <a:prstClr val="black">
                    <a:tint val="75000"/>
                  </a:prstClr>
                </a:solidFill>
              </a:rPr>
              <a:pPr/>
              <a:t>‹#›</a:t>
            </a:fld>
            <a:endParaRPr lang="en-IN" dirty="0">
              <a:solidFill>
                <a:prstClr val="black">
                  <a:tint val="75000"/>
                </a:prstClr>
              </a:solidFill>
            </a:endParaRPr>
          </a:p>
        </p:txBody>
      </p:sp>
    </p:spTree>
    <p:extLst>
      <p:ext uri="{BB962C8B-B14F-4D97-AF65-F5344CB8AC3E}">
        <p14:creationId xmlns:p14="http://schemas.microsoft.com/office/powerpoint/2010/main" val="32469409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B0CB603-7884-474E-860D-01DB5B7C9D67}" type="datetimeFigureOut">
              <a:rPr lang="en-IN" smtClean="0">
                <a:solidFill>
                  <a:prstClr val="black">
                    <a:tint val="75000"/>
                  </a:prstClr>
                </a:solidFill>
              </a:rPr>
              <a:pPr/>
              <a:t>12-09-2014</a:t>
            </a:fld>
            <a:endParaRPr lang="en-IN"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IN"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5C54E62-F8FF-4264-8135-D027D7573330}" type="slidenum">
              <a:rPr lang="en-IN" smtClean="0">
                <a:solidFill>
                  <a:prstClr val="black">
                    <a:tint val="75000"/>
                  </a:prstClr>
                </a:solidFill>
              </a:rPr>
              <a:pPr/>
              <a:t>‹#›</a:t>
            </a:fld>
            <a:endParaRPr lang="en-IN" dirty="0">
              <a:solidFill>
                <a:prstClr val="black">
                  <a:tint val="75000"/>
                </a:prstClr>
              </a:solidFill>
            </a:endParaRPr>
          </a:p>
        </p:txBody>
      </p:sp>
    </p:spTree>
    <p:extLst>
      <p:ext uri="{BB962C8B-B14F-4D97-AF65-F5344CB8AC3E}">
        <p14:creationId xmlns:p14="http://schemas.microsoft.com/office/powerpoint/2010/main" val="16102708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B0CB603-7884-474E-860D-01DB5B7C9D67}" type="datetimeFigureOut">
              <a:rPr lang="en-IN" smtClean="0">
                <a:solidFill>
                  <a:prstClr val="black">
                    <a:tint val="75000"/>
                  </a:prstClr>
                </a:solidFill>
              </a:rPr>
              <a:pPr/>
              <a:t>12-09-2014</a:t>
            </a:fld>
            <a:endParaRPr lang="en-IN"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IN"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5C54E62-F8FF-4264-8135-D027D7573330}" type="slidenum">
              <a:rPr lang="en-IN" smtClean="0">
                <a:solidFill>
                  <a:prstClr val="black">
                    <a:tint val="75000"/>
                  </a:prstClr>
                </a:solidFill>
              </a:rPr>
              <a:pPr/>
              <a:t>‹#›</a:t>
            </a:fld>
            <a:endParaRPr lang="en-IN" dirty="0">
              <a:solidFill>
                <a:prstClr val="black">
                  <a:tint val="75000"/>
                </a:prstClr>
              </a:solidFill>
            </a:endParaRPr>
          </a:p>
        </p:txBody>
      </p:sp>
    </p:spTree>
    <p:extLst>
      <p:ext uri="{BB962C8B-B14F-4D97-AF65-F5344CB8AC3E}">
        <p14:creationId xmlns:p14="http://schemas.microsoft.com/office/powerpoint/2010/main" val="2919312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D13F7B-D501-4615-9CCF-E910857F8630}" type="datetimeFigureOut">
              <a:rPr lang="en-IN" smtClean="0"/>
              <a:t>12-09-2014</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D273D59-D904-459C-AC51-7F75104BC442}" type="slidenum">
              <a:rPr lang="en-IN" smtClean="0"/>
              <a:t>‹#›</a:t>
            </a:fld>
            <a:endParaRPr lang="en-IN" dirty="0"/>
          </a:p>
        </p:txBody>
      </p:sp>
    </p:spTree>
    <p:extLst>
      <p:ext uri="{BB962C8B-B14F-4D97-AF65-F5344CB8AC3E}">
        <p14:creationId xmlns:p14="http://schemas.microsoft.com/office/powerpoint/2010/main" val="3504521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2BD13F7B-D501-4615-9CCF-E910857F8630}" type="datetimeFigureOut">
              <a:rPr lang="en-IN" smtClean="0"/>
              <a:t>12-09-2014</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6D273D59-D904-459C-AC51-7F75104BC442}" type="slidenum">
              <a:rPr lang="en-IN" smtClean="0"/>
              <a:t>‹#›</a:t>
            </a:fld>
            <a:endParaRPr lang="en-IN" dirty="0"/>
          </a:p>
        </p:txBody>
      </p:sp>
    </p:spTree>
    <p:extLst>
      <p:ext uri="{BB962C8B-B14F-4D97-AF65-F5344CB8AC3E}">
        <p14:creationId xmlns:p14="http://schemas.microsoft.com/office/powerpoint/2010/main" val="688974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2BD13F7B-D501-4615-9CCF-E910857F8630}" type="datetimeFigureOut">
              <a:rPr lang="en-IN" smtClean="0"/>
              <a:t>12-09-2014</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6D273D59-D904-459C-AC51-7F75104BC442}" type="slidenum">
              <a:rPr lang="en-IN" smtClean="0"/>
              <a:t>‹#›</a:t>
            </a:fld>
            <a:endParaRPr lang="en-IN" dirty="0"/>
          </a:p>
        </p:txBody>
      </p:sp>
    </p:spTree>
    <p:extLst>
      <p:ext uri="{BB962C8B-B14F-4D97-AF65-F5344CB8AC3E}">
        <p14:creationId xmlns:p14="http://schemas.microsoft.com/office/powerpoint/2010/main" val="3821340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2BD13F7B-D501-4615-9CCF-E910857F8630}" type="datetimeFigureOut">
              <a:rPr lang="en-IN" smtClean="0"/>
              <a:t>12-09-2014</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6D273D59-D904-459C-AC51-7F75104BC442}" type="slidenum">
              <a:rPr lang="en-IN" smtClean="0"/>
              <a:t>‹#›</a:t>
            </a:fld>
            <a:endParaRPr lang="en-IN" dirty="0"/>
          </a:p>
        </p:txBody>
      </p:sp>
    </p:spTree>
    <p:extLst>
      <p:ext uri="{BB962C8B-B14F-4D97-AF65-F5344CB8AC3E}">
        <p14:creationId xmlns:p14="http://schemas.microsoft.com/office/powerpoint/2010/main" val="257462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D13F7B-D501-4615-9CCF-E910857F8630}" type="datetimeFigureOut">
              <a:rPr lang="en-IN" smtClean="0"/>
              <a:t>12-09-2014</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6D273D59-D904-459C-AC51-7F75104BC442}" type="slidenum">
              <a:rPr lang="en-IN" smtClean="0"/>
              <a:t>‹#›</a:t>
            </a:fld>
            <a:endParaRPr lang="en-IN" dirty="0"/>
          </a:p>
        </p:txBody>
      </p:sp>
    </p:spTree>
    <p:extLst>
      <p:ext uri="{BB962C8B-B14F-4D97-AF65-F5344CB8AC3E}">
        <p14:creationId xmlns:p14="http://schemas.microsoft.com/office/powerpoint/2010/main" val="6487943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D13F7B-D501-4615-9CCF-E910857F8630}" type="datetimeFigureOut">
              <a:rPr lang="en-IN" smtClean="0"/>
              <a:t>12-09-2014</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6D273D59-D904-459C-AC51-7F75104BC442}" type="slidenum">
              <a:rPr lang="en-IN" smtClean="0"/>
              <a:t>‹#›</a:t>
            </a:fld>
            <a:endParaRPr lang="en-IN" dirty="0"/>
          </a:p>
        </p:txBody>
      </p:sp>
    </p:spTree>
    <p:extLst>
      <p:ext uri="{BB962C8B-B14F-4D97-AF65-F5344CB8AC3E}">
        <p14:creationId xmlns:p14="http://schemas.microsoft.com/office/powerpoint/2010/main" val="1499676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D13F7B-D501-4615-9CCF-E910857F8630}" type="datetimeFigureOut">
              <a:rPr lang="en-IN" smtClean="0"/>
              <a:t>12-09-2014</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6D273D59-D904-459C-AC51-7F75104BC442}" type="slidenum">
              <a:rPr lang="en-IN" smtClean="0"/>
              <a:t>‹#›</a:t>
            </a:fld>
            <a:endParaRPr lang="en-IN" dirty="0"/>
          </a:p>
        </p:txBody>
      </p:sp>
    </p:spTree>
    <p:extLst>
      <p:ext uri="{BB962C8B-B14F-4D97-AF65-F5344CB8AC3E}">
        <p14:creationId xmlns:p14="http://schemas.microsoft.com/office/powerpoint/2010/main" val="286875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D13F7B-D501-4615-9CCF-E910857F8630}" type="datetimeFigureOut">
              <a:rPr lang="en-IN" smtClean="0"/>
              <a:t>12-09-2014</a:t>
            </a:fld>
            <a:endParaRPr lang="en-IN"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73D59-D904-459C-AC51-7F75104BC442}" type="slidenum">
              <a:rPr lang="en-IN" smtClean="0"/>
              <a:t>‹#›</a:t>
            </a:fld>
            <a:endParaRPr lang="en-IN" dirty="0"/>
          </a:p>
        </p:txBody>
      </p:sp>
    </p:spTree>
    <p:extLst>
      <p:ext uri="{BB962C8B-B14F-4D97-AF65-F5344CB8AC3E}">
        <p14:creationId xmlns:p14="http://schemas.microsoft.com/office/powerpoint/2010/main" val="1531532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0CB603-7884-474E-860D-01DB5B7C9D67}" type="datetimeFigureOut">
              <a:rPr lang="en-IN" smtClean="0">
                <a:solidFill>
                  <a:prstClr val="black">
                    <a:tint val="75000"/>
                  </a:prstClr>
                </a:solidFill>
              </a:rPr>
              <a:pPr/>
              <a:t>12-09-2014</a:t>
            </a:fld>
            <a:endParaRPr lang="en-IN"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C54E62-F8FF-4264-8135-D027D7573330}" type="slidenum">
              <a:rPr lang="en-IN" smtClean="0">
                <a:solidFill>
                  <a:prstClr val="black">
                    <a:tint val="75000"/>
                  </a:prstClr>
                </a:solidFill>
              </a:rPr>
              <a:pPr/>
              <a:t>‹#›</a:t>
            </a:fld>
            <a:endParaRPr lang="en-IN" dirty="0">
              <a:solidFill>
                <a:prstClr val="black">
                  <a:tint val="75000"/>
                </a:prstClr>
              </a:solidFill>
            </a:endParaRPr>
          </a:p>
        </p:txBody>
      </p:sp>
    </p:spTree>
    <p:extLst>
      <p:ext uri="{BB962C8B-B14F-4D97-AF65-F5344CB8AC3E}">
        <p14:creationId xmlns:p14="http://schemas.microsoft.com/office/powerpoint/2010/main" val="28815009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tags" Target="../tags/tag2.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tags" Target="../tags/tag11.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tags" Target="../tags/tag12.xml"/><Relationship Id="rId6" Type="http://schemas.openxmlformats.org/officeDocument/2006/relationships/image" Target="../media/image20.jpeg"/><Relationship Id="rId5" Type="http://schemas.openxmlformats.org/officeDocument/2006/relationships/image" Target="../media/image19.jpe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tags" Target="../tags/tag13.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tags" Target="../tags/tag14.xml"/><Relationship Id="rId5" Type="http://schemas.openxmlformats.org/officeDocument/2006/relationships/image" Target="../media/image6.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ags" Target="../tags/tag15.xml"/><Relationship Id="rId5" Type="http://schemas.openxmlformats.org/officeDocument/2006/relationships/image" Target="../media/image6.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ags" Target="../tags/tag16.xml"/><Relationship Id="rId5" Type="http://schemas.openxmlformats.org/officeDocument/2006/relationships/image" Target="../media/image6.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8.xml"/><Relationship Id="rId1" Type="http://schemas.openxmlformats.org/officeDocument/2006/relationships/tags" Target="../tags/tag17.xml"/><Relationship Id="rId6" Type="http://schemas.openxmlformats.org/officeDocument/2006/relationships/image" Target="../media/image24.jpeg"/><Relationship Id="rId5" Type="http://schemas.openxmlformats.org/officeDocument/2006/relationships/slide" Target="slide1.xml"/><Relationship Id="rId4" Type="http://schemas.openxmlformats.org/officeDocument/2006/relationships/image" Target="../media/image2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3.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notesSlide" Target="../notesSlides/notesSlide3.xml"/><Relationship Id="rId7" Type="http://schemas.openxmlformats.org/officeDocument/2006/relationships/image" Target="../media/image9.jpeg"/><Relationship Id="rId2" Type="http://schemas.openxmlformats.org/officeDocument/2006/relationships/slideLayout" Target="../slideLayouts/slideLayout7.xml"/><Relationship Id="rId1" Type="http://schemas.openxmlformats.org/officeDocument/2006/relationships/tags" Target="../tags/tag4.xml"/><Relationship Id="rId6" Type="http://schemas.openxmlformats.org/officeDocument/2006/relationships/image" Target="../media/image4.png"/><Relationship Id="rId5" Type="http://schemas.openxmlformats.org/officeDocument/2006/relationships/image" Target="../media/image8.jpeg"/><Relationship Id="rId10" Type="http://schemas.openxmlformats.org/officeDocument/2006/relationships/image" Target="../media/image6.png"/><Relationship Id="rId4" Type="http://schemas.openxmlformats.org/officeDocument/2006/relationships/image" Target="../media/image7.jpeg"/><Relationship Id="rId9" Type="http://schemas.openxmlformats.org/officeDocument/2006/relationships/image" Target="../media/image11.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5.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12.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6.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13.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7.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14.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8.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15.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9.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16.jpeg"/></Relationships>
</file>

<file path=ppt/slides/_rels/slide9.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notesSlide" Target="../notesSlides/notesSlide9.xml"/><Relationship Id="rId7" Type="http://schemas.openxmlformats.org/officeDocument/2006/relationships/image" Target="../media/image9.jpeg"/><Relationship Id="rId2" Type="http://schemas.openxmlformats.org/officeDocument/2006/relationships/slideLayout" Target="../slideLayouts/slideLayout7.xml"/><Relationship Id="rId1" Type="http://schemas.openxmlformats.org/officeDocument/2006/relationships/tags" Target="../tags/tag10.xml"/><Relationship Id="rId6" Type="http://schemas.openxmlformats.org/officeDocument/2006/relationships/image" Target="../media/image4.png"/><Relationship Id="rId5" Type="http://schemas.openxmlformats.org/officeDocument/2006/relationships/image" Target="../media/image8.jpeg"/><Relationship Id="rId10" Type="http://schemas.openxmlformats.org/officeDocument/2006/relationships/image" Target="../media/image6.png"/><Relationship Id="rId4" Type="http://schemas.openxmlformats.org/officeDocument/2006/relationships/image" Target="../media/image7.jpeg"/><Relationship Id="rId9"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rot="16200000">
            <a:off x="1142999" y="-1143002"/>
            <a:ext cx="6858001" cy="914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1"/>
          <p:cNvPicPr>
            <a:picLocks noChangeAspect="1"/>
          </p:cNvPicPr>
          <p:nvPr/>
        </p:nvPicPr>
        <p:blipFill rotWithShape="1">
          <a:blip r:embed="rId5" cstate="email">
            <a:extLst>
              <a:ext uri="{BEBA8EAE-BF5A-486C-A8C5-ECC9F3942E4B}">
                <a14:imgProps xmlns:a14="http://schemas.microsoft.com/office/drawing/2010/main">
                  <a14:imgLayer r:embed="rId6">
                    <a14:imgEffect>
                      <a14:backgroundRemoval t="559" b="98101" l="0" r="100000"/>
                    </a14:imgEffect>
                  </a14:imgLayer>
                </a14:imgProps>
              </a:ext>
              <a:ext uri="{28A0092B-C50C-407E-A947-70E740481C1C}">
                <a14:useLocalDpi xmlns:a14="http://schemas.microsoft.com/office/drawing/2010/main"/>
              </a:ext>
            </a:extLst>
          </a:blip>
          <a:srcRect/>
          <a:stretch/>
        </p:blipFill>
        <p:spPr>
          <a:xfrm>
            <a:off x="35496" y="-39215"/>
            <a:ext cx="5328592" cy="6962175"/>
          </a:xfrm>
          <a:prstGeom prst="rect">
            <a:avLst/>
          </a:prstGeom>
        </p:spPr>
      </p:pic>
      <p:pic>
        <p:nvPicPr>
          <p:cNvPr id="3" name="Picture 2"/>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683568" y="733793"/>
            <a:ext cx="4104000" cy="5359504"/>
          </a:xfrm>
          <a:prstGeom prst="rect">
            <a:avLst/>
          </a:prstGeom>
        </p:spPr>
      </p:pic>
      <p:grpSp>
        <p:nvGrpSpPr>
          <p:cNvPr id="16" name="Group 15"/>
          <p:cNvGrpSpPr/>
          <p:nvPr/>
        </p:nvGrpSpPr>
        <p:grpSpPr>
          <a:xfrm>
            <a:off x="4716016" y="620688"/>
            <a:ext cx="3888432" cy="792088"/>
            <a:chOff x="4716016" y="764704"/>
            <a:chExt cx="3888432" cy="792088"/>
          </a:xfrm>
        </p:grpSpPr>
        <p:sp>
          <p:nvSpPr>
            <p:cNvPr id="6" name="Pentagon 5"/>
            <p:cNvSpPr/>
            <p:nvPr/>
          </p:nvSpPr>
          <p:spPr>
            <a:xfrm>
              <a:off x="4716016" y="764704"/>
              <a:ext cx="3888432" cy="792088"/>
            </a:xfrm>
            <a:prstGeom prst="homePlate">
              <a:avLst/>
            </a:prstGeom>
            <a:solidFill>
              <a:srgbClr val="85DAD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 name="TextBox 10"/>
            <p:cNvSpPr txBox="1"/>
            <p:nvPr/>
          </p:nvSpPr>
          <p:spPr>
            <a:xfrm>
              <a:off x="5364088" y="908720"/>
              <a:ext cx="2592288" cy="523220"/>
            </a:xfrm>
            <a:prstGeom prst="rect">
              <a:avLst/>
            </a:prstGeom>
            <a:noFill/>
          </p:spPr>
          <p:txBody>
            <a:bodyPr wrap="square" rtlCol="0">
              <a:spAutoFit/>
            </a:bodyPr>
            <a:lstStyle/>
            <a:p>
              <a:pPr algn="ctr"/>
              <a:r>
                <a:rPr lang="en-IN" sz="2800" dirty="0" smtClean="0">
                  <a:effectLst>
                    <a:outerShdw blurRad="38100" dist="38100" dir="2700000" algn="tl">
                      <a:srgbClr val="000000">
                        <a:alpha val="43137"/>
                      </a:srgbClr>
                    </a:outerShdw>
                  </a:effectLst>
                </a:rPr>
                <a:t>Planning</a:t>
              </a:r>
              <a:endParaRPr lang="en-IN" sz="2800" dirty="0">
                <a:effectLst>
                  <a:outerShdw blurRad="38100" dist="38100" dir="2700000" algn="tl">
                    <a:srgbClr val="000000">
                      <a:alpha val="43137"/>
                    </a:srgbClr>
                  </a:outerShdw>
                </a:effectLst>
              </a:endParaRPr>
            </a:p>
          </p:txBody>
        </p:sp>
      </p:grpSp>
      <p:grpSp>
        <p:nvGrpSpPr>
          <p:cNvPr id="17" name="Group 16"/>
          <p:cNvGrpSpPr/>
          <p:nvPr/>
        </p:nvGrpSpPr>
        <p:grpSpPr>
          <a:xfrm>
            <a:off x="4716016" y="1484784"/>
            <a:ext cx="3888432" cy="792088"/>
            <a:chOff x="4716016" y="1628800"/>
            <a:chExt cx="3888432" cy="792088"/>
          </a:xfrm>
        </p:grpSpPr>
        <p:sp>
          <p:nvSpPr>
            <p:cNvPr id="7" name="Pentagon 6"/>
            <p:cNvSpPr/>
            <p:nvPr/>
          </p:nvSpPr>
          <p:spPr>
            <a:xfrm>
              <a:off x="4716016" y="1628800"/>
              <a:ext cx="3888432" cy="792088"/>
            </a:xfrm>
            <a:prstGeom prst="homePlate">
              <a:avLst/>
            </a:prstGeom>
            <a:solidFill>
              <a:srgbClr val="D7FF4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 name="TextBox 11"/>
            <p:cNvSpPr txBox="1"/>
            <p:nvPr/>
          </p:nvSpPr>
          <p:spPr>
            <a:xfrm>
              <a:off x="5364088" y="1763234"/>
              <a:ext cx="2592288" cy="523220"/>
            </a:xfrm>
            <a:prstGeom prst="rect">
              <a:avLst/>
            </a:prstGeom>
            <a:noFill/>
          </p:spPr>
          <p:txBody>
            <a:bodyPr wrap="square" rtlCol="0">
              <a:spAutoFit/>
            </a:bodyPr>
            <a:lstStyle/>
            <a:p>
              <a:pPr algn="ctr"/>
              <a:r>
                <a:rPr lang="en-IN" sz="2800" dirty="0" smtClean="0">
                  <a:effectLst>
                    <a:outerShdw blurRad="38100" dist="38100" dir="2700000" algn="tl">
                      <a:srgbClr val="000000">
                        <a:alpha val="43137"/>
                      </a:srgbClr>
                    </a:outerShdw>
                  </a:effectLst>
                </a:rPr>
                <a:t>Staffing</a:t>
              </a:r>
              <a:endParaRPr lang="en-IN" sz="2800" dirty="0">
                <a:effectLst>
                  <a:outerShdw blurRad="38100" dist="38100" dir="2700000" algn="tl">
                    <a:srgbClr val="000000">
                      <a:alpha val="43137"/>
                    </a:srgbClr>
                  </a:outerShdw>
                </a:effectLst>
              </a:endParaRPr>
            </a:p>
          </p:txBody>
        </p:sp>
      </p:grpSp>
      <p:grpSp>
        <p:nvGrpSpPr>
          <p:cNvPr id="18" name="Group 17"/>
          <p:cNvGrpSpPr/>
          <p:nvPr/>
        </p:nvGrpSpPr>
        <p:grpSpPr>
          <a:xfrm>
            <a:off x="4716016" y="2348880"/>
            <a:ext cx="3888432" cy="792088"/>
            <a:chOff x="4716016" y="2492896"/>
            <a:chExt cx="3888432" cy="792088"/>
          </a:xfrm>
        </p:grpSpPr>
        <p:sp>
          <p:nvSpPr>
            <p:cNvPr id="8" name="Pentagon 7"/>
            <p:cNvSpPr/>
            <p:nvPr/>
          </p:nvSpPr>
          <p:spPr>
            <a:xfrm>
              <a:off x="4716016" y="2492896"/>
              <a:ext cx="3888432" cy="792088"/>
            </a:xfrm>
            <a:prstGeom prst="homePlate">
              <a:avLst/>
            </a:prstGeom>
            <a:solidFill>
              <a:srgbClr val="F4FD4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 name="TextBox 12"/>
            <p:cNvSpPr txBox="1"/>
            <p:nvPr/>
          </p:nvSpPr>
          <p:spPr>
            <a:xfrm>
              <a:off x="5382736" y="2627330"/>
              <a:ext cx="2592288" cy="523220"/>
            </a:xfrm>
            <a:prstGeom prst="rect">
              <a:avLst/>
            </a:prstGeom>
            <a:noFill/>
          </p:spPr>
          <p:txBody>
            <a:bodyPr wrap="square" rtlCol="0">
              <a:spAutoFit/>
            </a:bodyPr>
            <a:lstStyle/>
            <a:p>
              <a:pPr algn="ctr"/>
              <a:r>
                <a:rPr lang="en-IN" sz="2800" dirty="0" smtClean="0">
                  <a:effectLst>
                    <a:outerShdw blurRad="38100" dist="38100" dir="2700000" algn="tl">
                      <a:srgbClr val="000000">
                        <a:alpha val="43137"/>
                      </a:srgbClr>
                    </a:outerShdw>
                  </a:effectLst>
                </a:rPr>
                <a:t>Organizing</a:t>
              </a:r>
              <a:endParaRPr lang="en-IN" sz="2800" dirty="0">
                <a:effectLst>
                  <a:outerShdw blurRad="38100" dist="38100" dir="2700000" algn="tl">
                    <a:srgbClr val="000000">
                      <a:alpha val="43137"/>
                    </a:srgbClr>
                  </a:outerShdw>
                </a:effectLst>
              </a:endParaRPr>
            </a:p>
          </p:txBody>
        </p:sp>
      </p:grpSp>
      <p:grpSp>
        <p:nvGrpSpPr>
          <p:cNvPr id="19" name="Group 18"/>
          <p:cNvGrpSpPr/>
          <p:nvPr/>
        </p:nvGrpSpPr>
        <p:grpSpPr>
          <a:xfrm>
            <a:off x="4716016" y="3212976"/>
            <a:ext cx="3888432" cy="792088"/>
            <a:chOff x="4716016" y="3356992"/>
            <a:chExt cx="3888432" cy="792088"/>
          </a:xfrm>
        </p:grpSpPr>
        <p:sp>
          <p:nvSpPr>
            <p:cNvPr id="9" name="Pentagon 8"/>
            <p:cNvSpPr/>
            <p:nvPr/>
          </p:nvSpPr>
          <p:spPr>
            <a:xfrm>
              <a:off x="4716016" y="3356992"/>
              <a:ext cx="3888432" cy="792088"/>
            </a:xfrm>
            <a:prstGeom prst="homePlate">
              <a:avLst/>
            </a:prstGeom>
            <a:solidFill>
              <a:srgbClr val="FFC025">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4" name="TextBox 13"/>
            <p:cNvSpPr txBox="1"/>
            <p:nvPr/>
          </p:nvSpPr>
          <p:spPr>
            <a:xfrm>
              <a:off x="5382736" y="3491426"/>
              <a:ext cx="2592288" cy="523220"/>
            </a:xfrm>
            <a:prstGeom prst="rect">
              <a:avLst/>
            </a:prstGeom>
            <a:noFill/>
          </p:spPr>
          <p:txBody>
            <a:bodyPr wrap="square" rtlCol="0">
              <a:spAutoFit/>
            </a:bodyPr>
            <a:lstStyle/>
            <a:p>
              <a:pPr algn="ctr"/>
              <a:r>
                <a:rPr lang="en-IN" sz="2800" dirty="0" smtClean="0">
                  <a:effectLst>
                    <a:outerShdw blurRad="38100" dist="38100" dir="2700000" algn="tl">
                      <a:srgbClr val="000000">
                        <a:alpha val="43137"/>
                      </a:srgbClr>
                    </a:outerShdw>
                  </a:effectLst>
                </a:rPr>
                <a:t>Directing</a:t>
              </a:r>
              <a:endParaRPr lang="en-IN" sz="2800" dirty="0">
                <a:effectLst>
                  <a:outerShdw blurRad="38100" dist="38100" dir="2700000" algn="tl">
                    <a:srgbClr val="000000">
                      <a:alpha val="43137"/>
                    </a:srgbClr>
                  </a:outerShdw>
                </a:effectLst>
              </a:endParaRPr>
            </a:p>
          </p:txBody>
        </p:sp>
      </p:grpSp>
      <p:grpSp>
        <p:nvGrpSpPr>
          <p:cNvPr id="20" name="Group 19"/>
          <p:cNvGrpSpPr/>
          <p:nvPr/>
        </p:nvGrpSpPr>
        <p:grpSpPr>
          <a:xfrm>
            <a:off x="4734664" y="4077072"/>
            <a:ext cx="3888432" cy="792088"/>
            <a:chOff x="4734664" y="4221088"/>
            <a:chExt cx="3888432" cy="792088"/>
          </a:xfrm>
        </p:grpSpPr>
        <p:sp>
          <p:nvSpPr>
            <p:cNvPr id="10" name="Pentagon 9"/>
            <p:cNvSpPr/>
            <p:nvPr/>
          </p:nvSpPr>
          <p:spPr>
            <a:xfrm>
              <a:off x="4734664" y="4221088"/>
              <a:ext cx="3888432" cy="792088"/>
            </a:xfrm>
            <a:prstGeom prst="homePlate">
              <a:avLst/>
            </a:prstGeom>
            <a:solidFill>
              <a:srgbClr val="FF7DB4">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5" name="TextBox 14"/>
            <p:cNvSpPr txBox="1"/>
            <p:nvPr/>
          </p:nvSpPr>
          <p:spPr>
            <a:xfrm>
              <a:off x="5364088" y="4355522"/>
              <a:ext cx="2592288" cy="523220"/>
            </a:xfrm>
            <a:prstGeom prst="rect">
              <a:avLst/>
            </a:prstGeom>
            <a:noFill/>
          </p:spPr>
          <p:txBody>
            <a:bodyPr wrap="square" rtlCol="0">
              <a:spAutoFit/>
            </a:bodyPr>
            <a:lstStyle/>
            <a:p>
              <a:pPr algn="ctr"/>
              <a:r>
                <a:rPr lang="en-IN" sz="2800" dirty="0" smtClean="0">
                  <a:effectLst>
                    <a:outerShdw blurRad="38100" dist="38100" dir="2700000" algn="tl">
                      <a:srgbClr val="000000">
                        <a:alpha val="43137"/>
                      </a:srgbClr>
                    </a:outerShdw>
                  </a:effectLst>
                </a:rPr>
                <a:t>Controlling</a:t>
              </a:r>
              <a:endParaRPr lang="en-IN" sz="2800" dirty="0">
                <a:effectLst>
                  <a:outerShdw blurRad="38100" dist="38100" dir="2700000" algn="tl">
                    <a:srgbClr val="000000">
                      <a:alpha val="43137"/>
                    </a:srgbClr>
                  </a:outerShdw>
                </a:effectLst>
              </a:endParaRPr>
            </a:p>
          </p:txBody>
        </p:sp>
      </p:grpSp>
      <p:sp>
        <p:nvSpPr>
          <p:cNvPr id="22" name="TextBox 21"/>
          <p:cNvSpPr txBox="1"/>
          <p:nvPr/>
        </p:nvSpPr>
        <p:spPr>
          <a:xfrm>
            <a:off x="5220072" y="4689718"/>
            <a:ext cx="3923928" cy="2123658"/>
          </a:xfrm>
          <a:prstGeom prst="rect">
            <a:avLst/>
          </a:prstGeom>
          <a:noFill/>
        </p:spPr>
        <p:txBody>
          <a:bodyPr wrap="square" rtlCol="0">
            <a:spAutoFit/>
          </a:bodyPr>
          <a:lstStyle/>
          <a:p>
            <a:pPr algn="ctr"/>
            <a:r>
              <a:rPr lang="en-IN" sz="6600" b="1" dirty="0" smtClean="0">
                <a:solidFill>
                  <a:srgbClr val="002060"/>
                </a:solidFill>
                <a:effectLst>
                  <a:outerShdw blurRad="38100" dist="38100" dir="2700000" algn="tl">
                    <a:srgbClr val="000000">
                      <a:alpha val="43137"/>
                    </a:srgbClr>
                  </a:outerShdw>
                </a:effectLst>
                <a:latin typeface="Mistral" panose="03090702030407020403" pitchFamily="66" charset="0"/>
              </a:rPr>
              <a:t>Functions of Management</a:t>
            </a:r>
            <a:endParaRPr lang="en-IN" sz="6600" b="1" dirty="0">
              <a:solidFill>
                <a:srgbClr val="002060"/>
              </a:solidFill>
              <a:effectLst>
                <a:outerShdw blurRad="38100" dist="38100" dir="2700000" algn="tl">
                  <a:srgbClr val="000000">
                    <a:alpha val="43137"/>
                  </a:srgbClr>
                </a:outerShdw>
              </a:effectLst>
              <a:latin typeface="Mistral" panose="03090702030407020403" pitchFamily="66" charset="0"/>
            </a:endParaRPr>
          </a:p>
        </p:txBody>
      </p:sp>
    </p:spTree>
    <p:custDataLst>
      <p:tags r:id="rId1"/>
    </p:custDataLst>
    <p:extLst>
      <p:ext uri="{BB962C8B-B14F-4D97-AF65-F5344CB8AC3E}">
        <p14:creationId xmlns:p14="http://schemas.microsoft.com/office/powerpoint/2010/main" val="32363691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dissolve">
                                      <p:cBhvr>
                                        <p:cTn id="15" dur="500"/>
                                        <p:tgtEl>
                                          <p:spTgt spid="3"/>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left)">
                                      <p:cBhvr>
                                        <p:cTn id="19" dur="500"/>
                                        <p:tgtEl>
                                          <p:spTgt spid="16"/>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left)">
                                      <p:cBhvr>
                                        <p:cTn id="23" dur="500"/>
                                        <p:tgtEl>
                                          <p:spTgt spid="17"/>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left)">
                                      <p:cBhvr>
                                        <p:cTn id="27" dur="500"/>
                                        <p:tgtEl>
                                          <p:spTgt spid="18"/>
                                        </p:tgtEl>
                                      </p:cBhvr>
                                    </p:animEffect>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wipe(left)">
                                      <p:cBhvr>
                                        <p:cTn id="31" dur="500"/>
                                        <p:tgtEl>
                                          <p:spTgt spid="19"/>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wipe(left)">
                                      <p:cBhvr>
                                        <p:cTn id="35" dur="500"/>
                                        <p:tgtEl>
                                          <p:spTgt spid="20"/>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ounded Rectangle 18"/>
          <p:cNvSpPr/>
          <p:nvPr/>
        </p:nvSpPr>
        <p:spPr>
          <a:xfrm>
            <a:off x="2987824" y="4077072"/>
            <a:ext cx="6048672" cy="2592288"/>
          </a:xfrm>
          <a:prstGeom prst="roundRect">
            <a:avLst>
              <a:gd name="adj" fmla="val 920"/>
            </a:avLst>
          </a:prstGeom>
          <a:solidFill>
            <a:schemeClr val="accent1">
              <a:lumMod val="60000"/>
              <a:lumOff val="40000"/>
              <a:alpha val="69804"/>
            </a:schemeClr>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IN" sz="2200" b="1" dirty="0">
                <a:solidFill>
                  <a:schemeClr val="tx1"/>
                </a:solidFill>
              </a:rPr>
              <a:t>This difference between the three managerial positions and its functions at Perseus is due to the various ‘Functions of Management’. </a:t>
            </a:r>
            <a:endParaRPr lang="en-IN" sz="2200" dirty="0" smtClean="0">
              <a:solidFill>
                <a:schemeClr val="tx1"/>
              </a:solidFill>
            </a:endParaRPr>
          </a:p>
        </p:txBody>
      </p:sp>
      <p:sp>
        <p:nvSpPr>
          <p:cNvPr id="18" name="Rounded Rectangle 17"/>
          <p:cNvSpPr/>
          <p:nvPr/>
        </p:nvSpPr>
        <p:spPr>
          <a:xfrm>
            <a:off x="2987824" y="1085865"/>
            <a:ext cx="6048672" cy="2592288"/>
          </a:xfrm>
          <a:prstGeom prst="roundRect">
            <a:avLst>
              <a:gd name="adj" fmla="val 920"/>
            </a:avLst>
          </a:prstGeom>
          <a:solidFill>
            <a:srgbClr val="CE7674">
              <a:alpha val="69804"/>
            </a:srgbClr>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IN" sz="2200" b="1" dirty="0">
                <a:solidFill>
                  <a:schemeClr val="tx1"/>
                </a:solidFill>
              </a:rPr>
              <a:t>Yes, each one has a different function to perform and a different chain of command that he controls; each one holds a different amount of authority and enjoys a different status in his managerial position at Perseus. </a:t>
            </a:r>
            <a:endParaRPr lang="en-IN" sz="2200" dirty="0" smtClean="0">
              <a:solidFill>
                <a:schemeClr val="tx1"/>
              </a:solidFill>
            </a:endParaRPr>
          </a:p>
        </p:txBody>
      </p:sp>
      <p:grpSp>
        <p:nvGrpSpPr>
          <p:cNvPr id="26" name="Group 25"/>
          <p:cNvGrpSpPr/>
          <p:nvPr/>
        </p:nvGrpSpPr>
        <p:grpSpPr>
          <a:xfrm>
            <a:off x="0" y="0"/>
            <a:ext cx="9164176" cy="908721"/>
            <a:chOff x="0" y="0"/>
            <a:chExt cx="9164176" cy="908721"/>
          </a:xfrm>
        </p:grpSpPr>
        <p:pic>
          <p:nvPicPr>
            <p:cNvPr id="2050" name="Picture 2"/>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20176" y="0"/>
              <a:ext cx="9144000" cy="9087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 name="Rectangle 23"/>
            <p:cNvSpPr/>
            <p:nvPr/>
          </p:nvSpPr>
          <p:spPr>
            <a:xfrm>
              <a:off x="0" y="144016"/>
              <a:ext cx="9144000" cy="764704"/>
            </a:xfrm>
            <a:prstGeom prst="rect">
              <a:avLst/>
            </a:prstGeom>
            <a:solidFill>
              <a:srgbClr val="40404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 name="TextBox 24"/>
            <p:cNvSpPr txBox="1"/>
            <p:nvPr/>
          </p:nvSpPr>
          <p:spPr>
            <a:xfrm>
              <a:off x="683568" y="260648"/>
              <a:ext cx="7992888" cy="584775"/>
            </a:xfrm>
            <a:prstGeom prst="rect">
              <a:avLst/>
            </a:prstGeom>
            <a:solidFill>
              <a:srgbClr val="FFFFFF">
                <a:alpha val="69804"/>
              </a:srgbClr>
            </a:solidFill>
          </p:spPr>
          <p:txBody>
            <a:bodyPr wrap="square" rtlCol="0">
              <a:spAutoFit/>
            </a:bodyPr>
            <a:lstStyle/>
            <a:p>
              <a:r>
                <a:rPr lang="en-US" sz="3200" dirty="0" smtClean="0"/>
                <a:t>Introduction</a:t>
              </a:r>
              <a:endParaRPr lang="en-IN" sz="3200" dirty="0"/>
            </a:p>
          </p:txBody>
        </p:sp>
      </p:grpSp>
      <p:grpSp>
        <p:nvGrpSpPr>
          <p:cNvPr id="3" name="Group 2"/>
          <p:cNvGrpSpPr/>
          <p:nvPr/>
        </p:nvGrpSpPr>
        <p:grpSpPr>
          <a:xfrm>
            <a:off x="35496" y="908720"/>
            <a:ext cx="3096344" cy="2946579"/>
            <a:chOff x="35496" y="908720"/>
            <a:chExt cx="3096344" cy="2946579"/>
          </a:xfrm>
        </p:grpSpPr>
        <p:sp>
          <p:nvSpPr>
            <p:cNvPr id="11" name="Rectangle 2"/>
            <p:cNvSpPr/>
            <p:nvPr/>
          </p:nvSpPr>
          <p:spPr>
            <a:xfrm>
              <a:off x="35496" y="908720"/>
              <a:ext cx="3096344" cy="2946579"/>
            </a:xfrm>
            <a:custGeom>
              <a:avLst/>
              <a:gdLst/>
              <a:ahLst/>
              <a:cxnLst/>
              <a:rect l="l" t="t" r="r" b="b"/>
              <a:pathLst>
                <a:path w="2606040" h="3409950">
                  <a:moveTo>
                    <a:pt x="95563" y="0"/>
                  </a:moveTo>
                  <a:lnTo>
                    <a:pt x="151631" y="0"/>
                  </a:lnTo>
                  <a:lnTo>
                    <a:pt x="149700" y="9562"/>
                  </a:lnTo>
                  <a:cubicBezTo>
                    <a:pt x="149700" y="56927"/>
                    <a:pt x="188097" y="95324"/>
                    <a:pt x="235463" y="95324"/>
                  </a:cubicBezTo>
                  <a:cubicBezTo>
                    <a:pt x="282829" y="95324"/>
                    <a:pt x="321226" y="56927"/>
                    <a:pt x="321226" y="9562"/>
                  </a:cubicBezTo>
                  <a:cubicBezTo>
                    <a:pt x="321226" y="6276"/>
                    <a:pt x="321041" y="3034"/>
                    <a:pt x="319296" y="0"/>
                  </a:cubicBezTo>
                  <a:lnTo>
                    <a:pt x="387074" y="0"/>
                  </a:lnTo>
                  <a:lnTo>
                    <a:pt x="385143" y="9562"/>
                  </a:lnTo>
                  <a:cubicBezTo>
                    <a:pt x="385143" y="56927"/>
                    <a:pt x="423540" y="95324"/>
                    <a:pt x="470906" y="95324"/>
                  </a:cubicBezTo>
                  <a:cubicBezTo>
                    <a:pt x="518272" y="95324"/>
                    <a:pt x="556669" y="56927"/>
                    <a:pt x="556669" y="9562"/>
                  </a:cubicBezTo>
                  <a:cubicBezTo>
                    <a:pt x="556669" y="6276"/>
                    <a:pt x="556484" y="3034"/>
                    <a:pt x="554739" y="0"/>
                  </a:cubicBezTo>
                  <a:lnTo>
                    <a:pt x="622517" y="0"/>
                  </a:lnTo>
                  <a:lnTo>
                    <a:pt x="620586" y="9562"/>
                  </a:lnTo>
                  <a:cubicBezTo>
                    <a:pt x="620586" y="56927"/>
                    <a:pt x="658983" y="95324"/>
                    <a:pt x="706349" y="95324"/>
                  </a:cubicBezTo>
                  <a:cubicBezTo>
                    <a:pt x="753715" y="95324"/>
                    <a:pt x="792112" y="56927"/>
                    <a:pt x="792112" y="9562"/>
                  </a:cubicBezTo>
                  <a:cubicBezTo>
                    <a:pt x="792112" y="6276"/>
                    <a:pt x="791927" y="3034"/>
                    <a:pt x="790182" y="0"/>
                  </a:cubicBezTo>
                  <a:lnTo>
                    <a:pt x="857960" y="0"/>
                  </a:lnTo>
                  <a:lnTo>
                    <a:pt x="856029" y="9562"/>
                  </a:lnTo>
                  <a:cubicBezTo>
                    <a:pt x="856029" y="56927"/>
                    <a:pt x="894426" y="95324"/>
                    <a:pt x="941792" y="95324"/>
                  </a:cubicBezTo>
                  <a:cubicBezTo>
                    <a:pt x="989158" y="95324"/>
                    <a:pt x="1027555" y="56927"/>
                    <a:pt x="1027555" y="9562"/>
                  </a:cubicBezTo>
                  <a:cubicBezTo>
                    <a:pt x="1027555" y="6276"/>
                    <a:pt x="1027370" y="3034"/>
                    <a:pt x="1025625" y="0"/>
                  </a:cubicBezTo>
                  <a:lnTo>
                    <a:pt x="1093403" y="0"/>
                  </a:lnTo>
                  <a:lnTo>
                    <a:pt x="1091472" y="9562"/>
                  </a:lnTo>
                  <a:cubicBezTo>
                    <a:pt x="1091472" y="56927"/>
                    <a:pt x="1129869" y="95324"/>
                    <a:pt x="1177235" y="95324"/>
                  </a:cubicBezTo>
                  <a:cubicBezTo>
                    <a:pt x="1224601" y="95324"/>
                    <a:pt x="1262998" y="56927"/>
                    <a:pt x="1262998" y="9562"/>
                  </a:cubicBezTo>
                  <a:cubicBezTo>
                    <a:pt x="1262998" y="6276"/>
                    <a:pt x="1262813" y="3034"/>
                    <a:pt x="1261068" y="0"/>
                  </a:cubicBezTo>
                  <a:lnTo>
                    <a:pt x="1328846" y="0"/>
                  </a:lnTo>
                  <a:lnTo>
                    <a:pt x="1326915" y="9562"/>
                  </a:lnTo>
                  <a:cubicBezTo>
                    <a:pt x="1326915" y="56927"/>
                    <a:pt x="1365312" y="95324"/>
                    <a:pt x="1412678" y="95324"/>
                  </a:cubicBezTo>
                  <a:cubicBezTo>
                    <a:pt x="1460044" y="95324"/>
                    <a:pt x="1498441" y="56927"/>
                    <a:pt x="1498441" y="9562"/>
                  </a:cubicBezTo>
                  <a:cubicBezTo>
                    <a:pt x="1498441" y="6276"/>
                    <a:pt x="1498256" y="3034"/>
                    <a:pt x="1496511" y="0"/>
                  </a:cubicBezTo>
                  <a:lnTo>
                    <a:pt x="1564289" y="0"/>
                  </a:lnTo>
                  <a:lnTo>
                    <a:pt x="1562358" y="9562"/>
                  </a:lnTo>
                  <a:cubicBezTo>
                    <a:pt x="1562358" y="56927"/>
                    <a:pt x="1600755" y="95324"/>
                    <a:pt x="1648121" y="95324"/>
                  </a:cubicBezTo>
                  <a:cubicBezTo>
                    <a:pt x="1695487" y="95324"/>
                    <a:pt x="1733884" y="56927"/>
                    <a:pt x="1733884" y="9562"/>
                  </a:cubicBezTo>
                  <a:cubicBezTo>
                    <a:pt x="1733884" y="6276"/>
                    <a:pt x="1733699" y="3034"/>
                    <a:pt x="1731954" y="0"/>
                  </a:cubicBezTo>
                  <a:lnTo>
                    <a:pt x="1799732" y="0"/>
                  </a:lnTo>
                  <a:lnTo>
                    <a:pt x="1797801" y="9562"/>
                  </a:lnTo>
                  <a:cubicBezTo>
                    <a:pt x="1797801" y="56927"/>
                    <a:pt x="1836198" y="95324"/>
                    <a:pt x="1883564" y="95324"/>
                  </a:cubicBezTo>
                  <a:cubicBezTo>
                    <a:pt x="1930930" y="95324"/>
                    <a:pt x="1969327" y="56927"/>
                    <a:pt x="1969327" y="9562"/>
                  </a:cubicBezTo>
                  <a:cubicBezTo>
                    <a:pt x="1969327" y="6276"/>
                    <a:pt x="1969142" y="3034"/>
                    <a:pt x="1967397" y="0"/>
                  </a:cubicBezTo>
                  <a:lnTo>
                    <a:pt x="2035175" y="0"/>
                  </a:lnTo>
                  <a:lnTo>
                    <a:pt x="2033244" y="9562"/>
                  </a:lnTo>
                  <a:cubicBezTo>
                    <a:pt x="2033244" y="56927"/>
                    <a:pt x="2071641" y="95324"/>
                    <a:pt x="2119007" y="95324"/>
                  </a:cubicBezTo>
                  <a:cubicBezTo>
                    <a:pt x="2166373" y="95324"/>
                    <a:pt x="2204770" y="56927"/>
                    <a:pt x="2204770" y="9562"/>
                  </a:cubicBezTo>
                  <a:cubicBezTo>
                    <a:pt x="2204770" y="6276"/>
                    <a:pt x="2204585" y="3034"/>
                    <a:pt x="2202840" y="0"/>
                  </a:cubicBezTo>
                  <a:lnTo>
                    <a:pt x="2270621" y="0"/>
                  </a:lnTo>
                  <a:lnTo>
                    <a:pt x="2268690" y="9562"/>
                  </a:lnTo>
                  <a:cubicBezTo>
                    <a:pt x="2268690" y="56927"/>
                    <a:pt x="2307087" y="95324"/>
                    <a:pt x="2354453" y="95324"/>
                  </a:cubicBezTo>
                  <a:cubicBezTo>
                    <a:pt x="2401819" y="95324"/>
                    <a:pt x="2440216" y="56927"/>
                    <a:pt x="2440216" y="9562"/>
                  </a:cubicBezTo>
                  <a:cubicBezTo>
                    <a:pt x="2440216" y="6276"/>
                    <a:pt x="2440031" y="3034"/>
                    <a:pt x="2438286" y="0"/>
                  </a:cubicBezTo>
                  <a:lnTo>
                    <a:pt x="2522208" y="0"/>
                  </a:lnTo>
                  <a:lnTo>
                    <a:pt x="2520277" y="9562"/>
                  </a:lnTo>
                  <a:cubicBezTo>
                    <a:pt x="2520277" y="56927"/>
                    <a:pt x="2558674" y="95324"/>
                    <a:pt x="2606040" y="95324"/>
                  </a:cubicBezTo>
                  <a:lnTo>
                    <a:pt x="2606040" y="166273"/>
                  </a:lnTo>
                  <a:cubicBezTo>
                    <a:pt x="2558674" y="166273"/>
                    <a:pt x="2520277" y="204670"/>
                    <a:pt x="2520277" y="252035"/>
                  </a:cubicBezTo>
                  <a:cubicBezTo>
                    <a:pt x="2520277" y="299400"/>
                    <a:pt x="2558674" y="337797"/>
                    <a:pt x="2606040" y="337797"/>
                  </a:cubicBezTo>
                  <a:lnTo>
                    <a:pt x="2606040" y="408747"/>
                  </a:lnTo>
                  <a:cubicBezTo>
                    <a:pt x="2558674" y="408747"/>
                    <a:pt x="2520277" y="447144"/>
                    <a:pt x="2520277" y="494509"/>
                  </a:cubicBezTo>
                  <a:cubicBezTo>
                    <a:pt x="2520277" y="541874"/>
                    <a:pt x="2558674" y="580271"/>
                    <a:pt x="2606040" y="580271"/>
                  </a:cubicBezTo>
                  <a:lnTo>
                    <a:pt x="2606040" y="651221"/>
                  </a:lnTo>
                  <a:cubicBezTo>
                    <a:pt x="2558674" y="651221"/>
                    <a:pt x="2520277" y="689618"/>
                    <a:pt x="2520277" y="736983"/>
                  </a:cubicBezTo>
                  <a:cubicBezTo>
                    <a:pt x="2520277" y="784348"/>
                    <a:pt x="2558674" y="822745"/>
                    <a:pt x="2606040" y="822745"/>
                  </a:cubicBezTo>
                  <a:lnTo>
                    <a:pt x="2606040" y="893694"/>
                  </a:lnTo>
                  <a:cubicBezTo>
                    <a:pt x="2558674" y="893694"/>
                    <a:pt x="2520277" y="932091"/>
                    <a:pt x="2520277" y="979456"/>
                  </a:cubicBezTo>
                  <a:cubicBezTo>
                    <a:pt x="2520277" y="1026821"/>
                    <a:pt x="2558674" y="1065218"/>
                    <a:pt x="2606040" y="1065218"/>
                  </a:cubicBezTo>
                  <a:lnTo>
                    <a:pt x="2606040" y="1136168"/>
                  </a:lnTo>
                  <a:cubicBezTo>
                    <a:pt x="2558674" y="1136168"/>
                    <a:pt x="2520277" y="1174565"/>
                    <a:pt x="2520277" y="1221930"/>
                  </a:cubicBezTo>
                  <a:cubicBezTo>
                    <a:pt x="2520277" y="1269295"/>
                    <a:pt x="2558674" y="1307692"/>
                    <a:pt x="2606040" y="1307692"/>
                  </a:cubicBezTo>
                  <a:lnTo>
                    <a:pt x="2606040" y="1378642"/>
                  </a:lnTo>
                  <a:cubicBezTo>
                    <a:pt x="2558674" y="1378642"/>
                    <a:pt x="2520277" y="1417039"/>
                    <a:pt x="2520277" y="1464404"/>
                  </a:cubicBezTo>
                  <a:cubicBezTo>
                    <a:pt x="2520277" y="1511769"/>
                    <a:pt x="2558674" y="1550166"/>
                    <a:pt x="2606040" y="1550166"/>
                  </a:cubicBezTo>
                  <a:lnTo>
                    <a:pt x="2606040" y="1621115"/>
                  </a:lnTo>
                  <a:cubicBezTo>
                    <a:pt x="2558674" y="1621115"/>
                    <a:pt x="2520277" y="1659512"/>
                    <a:pt x="2520277" y="1706877"/>
                  </a:cubicBezTo>
                  <a:cubicBezTo>
                    <a:pt x="2520277" y="1754242"/>
                    <a:pt x="2558674" y="1792639"/>
                    <a:pt x="2606040" y="1792639"/>
                  </a:cubicBezTo>
                  <a:lnTo>
                    <a:pt x="2606040" y="1863589"/>
                  </a:lnTo>
                  <a:cubicBezTo>
                    <a:pt x="2558674" y="1863589"/>
                    <a:pt x="2520277" y="1901986"/>
                    <a:pt x="2520277" y="1949351"/>
                  </a:cubicBezTo>
                  <a:cubicBezTo>
                    <a:pt x="2520277" y="1996716"/>
                    <a:pt x="2558674" y="2035113"/>
                    <a:pt x="2606040" y="2035113"/>
                  </a:cubicBezTo>
                  <a:lnTo>
                    <a:pt x="2606040" y="2106063"/>
                  </a:lnTo>
                  <a:cubicBezTo>
                    <a:pt x="2558674" y="2106063"/>
                    <a:pt x="2520277" y="2144460"/>
                    <a:pt x="2520277" y="2191825"/>
                  </a:cubicBezTo>
                  <a:cubicBezTo>
                    <a:pt x="2520277" y="2239190"/>
                    <a:pt x="2558674" y="2277587"/>
                    <a:pt x="2606040" y="2277587"/>
                  </a:cubicBezTo>
                  <a:lnTo>
                    <a:pt x="2606040" y="2348536"/>
                  </a:lnTo>
                  <a:cubicBezTo>
                    <a:pt x="2558674" y="2348536"/>
                    <a:pt x="2520277" y="2386933"/>
                    <a:pt x="2520277" y="2434298"/>
                  </a:cubicBezTo>
                  <a:cubicBezTo>
                    <a:pt x="2520277" y="2481663"/>
                    <a:pt x="2558674" y="2520060"/>
                    <a:pt x="2606040" y="2520060"/>
                  </a:cubicBezTo>
                  <a:lnTo>
                    <a:pt x="2606040" y="2591010"/>
                  </a:lnTo>
                  <a:cubicBezTo>
                    <a:pt x="2558674" y="2591010"/>
                    <a:pt x="2520277" y="2629407"/>
                    <a:pt x="2520277" y="2676772"/>
                  </a:cubicBezTo>
                  <a:cubicBezTo>
                    <a:pt x="2520277" y="2724137"/>
                    <a:pt x="2558674" y="2762534"/>
                    <a:pt x="2606040" y="2762534"/>
                  </a:cubicBezTo>
                  <a:lnTo>
                    <a:pt x="2606040" y="2833484"/>
                  </a:lnTo>
                  <a:cubicBezTo>
                    <a:pt x="2558674" y="2833484"/>
                    <a:pt x="2520277" y="2871881"/>
                    <a:pt x="2520277" y="2919246"/>
                  </a:cubicBezTo>
                  <a:cubicBezTo>
                    <a:pt x="2520277" y="2966611"/>
                    <a:pt x="2558674" y="3005008"/>
                    <a:pt x="2606040" y="3005008"/>
                  </a:cubicBezTo>
                  <a:lnTo>
                    <a:pt x="2606040" y="3075957"/>
                  </a:lnTo>
                  <a:cubicBezTo>
                    <a:pt x="2558674" y="3075957"/>
                    <a:pt x="2520277" y="3114354"/>
                    <a:pt x="2520277" y="3161719"/>
                  </a:cubicBezTo>
                  <a:cubicBezTo>
                    <a:pt x="2520277" y="3209084"/>
                    <a:pt x="2558674" y="3247481"/>
                    <a:pt x="2606040" y="3247481"/>
                  </a:cubicBezTo>
                  <a:lnTo>
                    <a:pt x="2606040" y="3318436"/>
                  </a:lnTo>
                  <a:cubicBezTo>
                    <a:pt x="2558674" y="3318436"/>
                    <a:pt x="2520277" y="3356833"/>
                    <a:pt x="2520277" y="3404198"/>
                  </a:cubicBezTo>
                  <a:cubicBezTo>
                    <a:pt x="2520277" y="3406153"/>
                    <a:pt x="2520343" y="3408093"/>
                    <a:pt x="2521438" y="3409950"/>
                  </a:cubicBezTo>
                  <a:lnTo>
                    <a:pt x="2439055" y="3409950"/>
                  </a:lnTo>
                  <a:lnTo>
                    <a:pt x="2440216" y="3404198"/>
                  </a:lnTo>
                  <a:cubicBezTo>
                    <a:pt x="2440216" y="3356833"/>
                    <a:pt x="2401819" y="3318436"/>
                    <a:pt x="2354453" y="3318436"/>
                  </a:cubicBezTo>
                  <a:cubicBezTo>
                    <a:pt x="2307087" y="3318436"/>
                    <a:pt x="2268690" y="3356833"/>
                    <a:pt x="2268690" y="3404198"/>
                  </a:cubicBezTo>
                  <a:cubicBezTo>
                    <a:pt x="2268690" y="3406153"/>
                    <a:pt x="2268756" y="3408093"/>
                    <a:pt x="2269851" y="3409950"/>
                  </a:cubicBezTo>
                  <a:lnTo>
                    <a:pt x="2203609" y="3409950"/>
                  </a:lnTo>
                  <a:lnTo>
                    <a:pt x="2204770" y="3404198"/>
                  </a:lnTo>
                  <a:cubicBezTo>
                    <a:pt x="2204770" y="3356833"/>
                    <a:pt x="2166373" y="3318436"/>
                    <a:pt x="2119007" y="3318436"/>
                  </a:cubicBezTo>
                  <a:cubicBezTo>
                    <a:pt x="2071641" y="3318436"/>
                    <a:pt x="2033244" y="3356833"/>
                    <a:pt x="2033244" y="3404198"/>
                  </a:cubicBezTo>
                  <a:cubicBezTo>
                    <a:pt x="2033244" y="3406153"/>
                    <a:pt x="2033310" y="3408093"/>
                    <a:pt x="2034405" y="3409950"/>
                  </a:cubicBezTo>
                  <a:lnTo>
                    <a:pt x="1968166" y="3409950"/>
                  </a:lnTo>
                  <a:lnTo>
                    <a:pt x="1969327" y="3404198"/>
                  </a:lnTo>
                  <a:cubicBezTo>
                    <a:pt x="1969327" y="3356833"/>
                    <a:pt x="1930930" y="3318436"/>
                    <a:pt x="1883564" y="3318436"/>
                  </a:cubicBezTo>
                  <a:cubicBezTo>
                    <a:pt x="1836198" y="3318436"/>
                    <a:pt x="1797801" y="3356833"/>
                    <a:pt x="1797801" y="3404198"/>
                  </a:cubicBezTo>
                  <a:cubicBezTo>
                    <a:pt x="1797801" y="3406153"/>
                    <a:pt x="1797867" y="3408093"/>
                    <a:pt x="1798962" y="3409950"/>
                  </a:cubicBezTo>
                  <a:lnTo>
                    <a:pt x="1732723" y="3409950"/>
                  </a:lnTo>
                  <a:lnTo>
                    <a:pt x="1733884" y="3404198"/>
                  </a:lnTo>
                  <a:cubicBezTo>
                    <a:pt x="1733884" y="3356833"/>
                    <a:pt x="1695487" y="3318436"/>
                    <a:pt x="1648121" y="3318436"/>
                  </a:cubicBezTo>
                  <a:cubicBezTo>
                    <a:pt x="1600755" y="3318436"/>
                    <a:pt x="1562358" y="3356833"/>
                    <a:pt x="1562358" y="3404198"/>
                  </a:cubicBezTo>
                  <a:cubicBezTo>
                    <a:pt x="1562358" y="3406153"/>
                    <a:pt x="1562424" y="3408093"/>
                    <a:pt x="1563519" y="3409950"/>
                  </a:cubicBezTo>
                  <a:lnTo>
                    <a:pt x="1497280" y="3409950"/>
                  </a:lnTo>
                  <a:lnTo>
                    <a:pt x="1498441" y="3404198"/>
                  </a:lnTo>
                  <a:cubicBezTo>
                    <a:pt x="1498441" y="3356833"/>
                    <a:pt x="1460044" y="3318436"/>
                    <a:pt x="1412678" y="3318436"/>
                  </a:cubicBezTo>
                  <a:cubicBezTo>
                    <a:pt x="1365312" y="3318436"/>
                    <a:pt x="1326915" y="3356833"/>
                    <a:pt x="1326915" y="3404198"/>
                  </a:cubicBezTo>
                  <a:cubicBezTo>
                    <a:pt x="1326915" y="3406153"/>
                    <a:pt x="1326981" y="3408093"/>
                    <a:pt x="1328076" y="3409950"/>
                  </a:cubicBezTo>
                  <a:lnTo>
                    <a:pt x="1261837" y="3409950"/>
                  </a:lnTo>
                  <a:lnTo>
                    <a:pt x="1262998" y="3404198"/>
                  </a:lnTo>
                  <a:cubicBezTo>
                    <a:pt x="1262998" y="3356833"/>
                    <a:pt x="1224601" y="3318436"/>
                    <a:pt x="1177235" y="3318436"/>
                  </a:cubicBezTo>
                  <a:cubicBezTo>
                    <a:pt x="1129869" y="3318436"/>
                    <a:pt x="1091472" y="3356833"/>
                    <a:pt x="1091472" y="3404198"/>
                  </a:cubicBezTo>
                  <a:cubicBezTo>
                    <a:pt x="1091472" y="3406153"/>
                    <a:pt x="1091538" y="3408093"/>
                    <a:pt x="1092633" y="3409950"/>
                  </a:cubicBezTo>
                  <a:lnTo>
                    <a:pt x="1026394" y="3409950"/>
                  </a:lnTo>
                  <a:lnTo>
                    <a:pt x="1027555" y="3404198"/>
                  </a:lnTo>
                  <a:cubicBezTo>
                    <a:pt x="1027555" y="3356833"/>
                    <a:pt x="989158" y="3318436"/>
                    <a:pt x="941792" y="3318436"/>
                  </a:cubicBezTo>
                  <a:cubicBezTo>
                    <a:pt x="894426" y="3318436"/>
                    <a:pt x="856029" y="3356833"/>
                    <a:pt x="856029" y="3404198"/>
                  </a:cubicBezTo>
                  <a:cubicBezTo>
                    <a:pt x="856029" y="3406153"/>
                    <a:pt x="856095" y="3408093"/>
                    <a:pt x="857190" y="3409950"/>
                  </a:cubicBezTo>
                  <a:lnTo>
                    <a:pt x="790951" y="3409950"/>
                  </a:lnTo>
                  <a:lnTo>
                    <a:pt x="792112" y="3404198"/>
                  </a:lnTo>
                  <a:cubicBezTo>
                    <a:pt x="792112" y="3356833"/>
                    <a:pt x="753715" y="3318436"/>
                    <a:pt x="706349" y="3318436"/>
                  </a:cubicBezTo>
                  <a:cubicBezTo>
                    <a:pt x="658983" y="3318436"/>
                    <a:pt x="620586" y="3356833"/>
                    <a:pt x="620586" y="3404198"/>
                  </a:cubicBezTo>
                  <a:cubicBezTo>
                    <a:pt x="620586" y="3406153"/>
                    <a:pt x="620652" y="3408093"/>
                    <a:pt x="621747" y="3409950"/>
                  </a:cubicBezTo>
                  <a:lnTo>
                    <a:pt x="555508" y="3409950"/>
                  </a:lnTo>
                  <a:lnTo>
                    <a:pt x="556669" y="3404198"/>
                  </a:lnTo>
                  <a:cubicBezTo>
                    <a:pt x="556669" y="3356833"/>
                    <a:pt x="518272" y="3318436"/>
                    <a:pt x="470906" y="3318436"/>
                  </a:cubicBezTo>
                  <a:cubicBezTo>
                    <a:pt x="423540" y="3318436"/>
                    <a:pt x="385143" y="3356833"/>
                    <a:pt x="385143" y="3404198"/>
                  </a:cubicBezTo>
                  <a:cubicBezTo>
                    <a:pt x="385143" y="3406153"/>
                    <a:pt x="385208" y="3408093"/>
                    <a:pt x="386304" y="3409950"/>
                  </a:cubicBezTo>
                  <a:lnTo>
                    <a:pt x="320065" y="3409950"/>
                  </a:lnTo>
                  <a:lnTo>
                    <a:pt x="321226" y="3404198"/>
                  </a:lnTo>
                  <a:cubicBezTo>
                    <a:pt x="321226" y="3356833"/>
                    <a:pt x="282829" y="3318436"/>
                    <a:pt x="235463" y="3318436"/>
                  </a:cubicBezTo>
                  <a:cubicBezTo>
                    <a:pt x="188097" y="3318436"/>
                    <a:pt x="149700" y="3356833"/>
                    <a:pt x="149700" y="3404198"/>
                  </a:cubicBezTo>
                  <a:cubicBezTo>
                    <a:pt x="149700" y="3406153"/>
                    <a:pt x="149765" y="3408093"/>
                    <a:pt x="150861" y="3409950"/>
                  </a:cubicBezTo>
                  <a:lnTo>
                    <a:pt x="96332" y="3409950"/>
                  </a:lnTo>
                  <a:lnTo>
                    <a:pt x="97493" y="3404198"/>
                  </a:lnTo>
                  <a:cubicBezTo>
                    <a:pt x="97493" y="3356833"/>
                    <a:pt x="59096" y="3318436"/>
                    <a:pt x="11730" y="3318436"/>
                  </a:cubicBezTo>
                  <a:lnTo>
                    <a:pt x="0" y="3320804"/>
                  </a:lnTo>
                  <a:lnTo>
                    <a:pt x="0" y="3245113"/>
                  </a:lnTo>
                  <a:lnTo>
                    <a:pt x="11730" y="3247481"/>
                  </a:lnTo>
                  <a:cubicBezTo>
                    <a:pt x="59096" y="3247481"/>
                    <a:pt x="97493" y="3209084"/>
                    <a:pt x="97493" y="3161719"/>
                  </a:cubicBezTo>
                  <a:cubicBezTo>
                    <a:pt x="97493" y="3114354"/>
                    <a:pt x="59096" y="3075957"/>
                    <a:pt x="11730" y="3075957"/>
                  </a:cubicBezTo>
                  <a:lnTo>
                    <a:pt x="0" y="3078325"/>
                  </a:lnTo>
                  <a:lnTo>
                    <a:pt x="0" y="3002640"/>
                  </a:lnTo>
                  <a:lnTo>
                    <a:pt x="11730" y="3005008"/>
                  </a:lnTo>
                  <a:cubicBezTo>
                    <a:pt x="59096" y="3005008"/>
                    <a:pt x="97493" y="2966611"/>
                    <a:pt x="97493" y="2919246"/>
                  </a:cubicBezTo>
                  <a:cubicBezTo>
                    <a:pt x="97493" y="2871881"/>
                    <a:pt x="59096" y="2833484"/>
                    <a:pt x="11730" y="2833484"/>
                  </a:cubicBezTo>
                  <a:lnTo>
                    <a:pt x="0" y="2835852"/>
                  </a:lnTo>
                  <a:lnTo>
                    <a:pt x="0" y="2760166"/>
                  </a:lnTo>
                  <a:lnTo>
                    <a:pt x="11730" y="2762534"/>
                  </a:lnTo>
                  <a:cubicBezTo>
                    <a:pt x="59096" y="2762534"/>
                    <a:pt x="97493" y="2724137"/>
                    <a:pt x="97493" y="2676772"/>
                  </a:cubicBezTo>
                  <a:cubicBezTo>
                    <a:pt x="97493" y="2629407"/>
                    <a:pt x="59096" y="2591010"/>
                    <a:pt x="11730" y="2591010"/>
                  </a:cubicBezTo>
                  <a:lnTo>
                    <a:pt x="0" y="2593378"/>
                  </a:lnTo>
                  <a:lnTo>
                    <a:pt x="0" y="2517692"/>
                  </a:lnTo>
                  <a:lnTo>
                    <a:pt x="11730" y="2520060"/>
                  </a:lnTo>
                  <a:cubicBezTo>
                    <a:pt x="59096" y="2520060"/>
                    <a:pt x="97493" y="2481663"/>
                    <a:pt x="97493" y="2434298"/>
                  </a:cubicBezTo>
                  <a:cubicBezTo>
                    <a:pt x="97493" y="2386933"/>
                    <a:pt x="59096" y="2348536"/>
                    <a:pt x="11730" y="2348536"/>
                  </a:cubicBezTo>
                  <a:lnTo>
                    <a:pt x="0" y="2350904"/>
                  </a:lnTo>
                  <a:lnTo>
                    <a:pt x="0" y="2275219"/>
                  </a:lnTo>
                  <a:lnTo>
                    <a:pt x="11730" y="2277587"/>
                  </a:lnTo>
                  <a:cubicBezTo>
                    <a:pt x="59096" y="2277587"/>
                    <a:pt x="97493" y="2239190"/>
                    <a:pt x="97493" y="2191825"/>
                  </a:cubicBezTo>
                  <a:cubicBezTo>
                    <a:pt x="97493" y="2144460"/>
                    <a:pt x="59096" y="2106063"/>
                    <a:pt x="11730" y="2106063"/>
                  </a:cubicBezTo>
                  <a:lnTo>
                    <a:pt x="0" y="2108431"/>
                  </a:lnTo>
                  <a:lnTo>
                    <a:pt x="0" y="2032745"/>
                  </a:lnTo>
                  <a:lnTo>
                    <a:pt x="11730" y="2035113"/>
                  </a:lnTo>
                  <a:cubicBezTo>
                    <a:pt x="59096" y="2035113"/>
                    <a:pt x="97493" y="1996716"/>
                    <a:pt x="97493" y="1949351"/>
                  </a:cubicBezTo>
                  <a:cubicBezTo>
                    <a:pt x="97493" y="1901986"/>
                    <a:pt x="59096" y="1863589"/>
                    <a:pt x="11730" y="1863589"/>
                  </a:cubicBezTo>
                  <a:lnTo>
                    <a:pt x="0" y="1865957"/>
                  </a:lnTo>
                  <a:lnTo>
                    <a:pt x="0" y="1790271"/>
                  </a:lnTo>
                  <a:lnTo>
                    <a:pt x="11730" y="1792639"/>
                  </a:lnTo>
                  <a:cubicBezTo>
                    <a:pt x="59096" y="1792639"/>
                    <a:pt x="97493" y="1754242"/>
                    <a:pt x="97493" y="1706877"/>
                  </a:cubicBezTo>
                  <a:cubicBezTo>
                    <a:pt x="97493" y="1659512"/>
                    <a:pt x="59096" y="1621115"/>
                    <a:pt x="11730" y="1621115"/>
                  </a:cubicBezTo>
                  <a:lnTo>
                    <a:pt x="0" y="1623483"/>
                  </a:lnTo>
                  <a:lnTo>
                    <a:pt x="0" y="1547798"/>
                  </a:lnTo>
                  <a:lnTo>
                    <a:pt x="11730" y="1550166"/>
                  </a:lnTo>
                  <a:cubicBezTo>
                    <a:pt x="59096" y="1550166"/>
                    <a:pt x="97493" y="1511769"/>
                    <a:pt x="97493" y="1464404"/>
                  </a:cubicBezTo>
                  <a:cubicBezTo>
                    <a:pt x="97493" y="1417039"/>
                    <a:pt x="59096" y="1378642"/>
                    <a:pt x="11730" y="1378642"/>
                  </a:cubicBezTo>
                  <a:lnTo>
                    <a:pt x="0" y="1381010"/>
                  </a:lnTo>
                  <a:lnTo>
                    <a:pt x="0" y="1305324"/>
                  </a:lnTo>
                  <a:lnTo>
                    <a:pt x="11730" y="1307692"/>
                  </a:lnTo>
                  <a:cubicBezTo>
                    <a:pt x="59096" y="1307692"/>
                    <a:pt x="97493" y="1269295"/>
                    <a:pt x="97493" y="1221930"/>
                  </a:cubicBezTo>
                  <a:cubicBezTo>
                    <a:pt x="97493" y="1174565"/>
                    <a:pt x="59096" y="1136168"/>
                    <a:pt x="11730" y="1136168"/>
                  </a:cubicBezTo>
                  <a:lnTo>
                    <a:pt x="0" y="1138536"/>
                  </a:lnTo>
                  <a:lnTo>
                    <a:pt x="0" y="1062850"/>
                  </a:lnTo>
                  <a:lnTo>
                    <a:pt x="11730" y="1065218"/>
                  </a:lnTo>
                  <a:cubicBezTo>
                    <a:pt x="59096" y="1065218"/>
                    <a:pt x="97493" y="1026821"/>
                    <a:pt x="97493" y="979456"/>
                  </a:cubicBezTo>
                  <a:cubicBezTo>
                    <a:pt x="97493" y="932091"/>
                    <a:pt x="59096" y="893694"/>
                    <a:pt x="11730" y="893694"/>
                  </a:cubicBezTo>
                  <a:lnTo>
                    <a:pt x="0" y="896062"/>
                  </a:lnTo>
                  <a:lnTo>
                    <a:pt x="0" y="820377"/>
                  </a:lnTo>
                  <a:lnTo>
                    <a:pt x="11730" y="822745"/>
                  </a:lnTo>
                  <a:cubicBezTo>
                    <a:pt x="59096" y="822745"/>
                    <a:pt x="97493" y="784348"/>
                    <a:pt x="97493" y="736983"/>
                  </a:cubicBezTo>
                  <a:cubicBezTo>
                    <a:pt x="97493" y="689618"/>
                    <a:pt x="59096" y="651221"/>
                    <a:pt x="11730" y="651221"/>
                  </a:cubicBezTo>
                  <a:lnTo>
                    <a:pt x="0" y="653589"/>
                  </a:lnTo>
                  <a:lnTo>
                    <a:pt x="0" y="577903"/>
                  </a:lnTo>
                  <a:lnTo>
                    <a:pt x="11730" y="580271"/>
                  </a:lnTo>
                  <a:cubicBezTo>
                    <a:pt x="59096" y="580271"/>
                    <a:pt x="97493" y="541874"/>
                    <a:pt x="97493" y="494509"/>
                  </a:cubicBezTo>
                  <a:cubicBezTo>
                    <a:pt x="97493" y="447144"/>
                    <a:pt x="59096" y="408747"/>
                    <a:pt x="11730" y="408747"/>
                  </a:cubicBezTo>
                  <a:lnTo>
                    <a:pt x="0" y="411115"/>
                  </a:lnTo>
                  <a:lnTo>
                    <a:pt x="0" y="335429"/>
                  </a:lnTo>
                  <a:lnTo>
                    <a:pt x="11730" y="337797"/>
                  </a:lnTo>
                  <a:cubicBezTo>
                    <a:pt x="59096" y="337797"/>
                    <a:pt x="97493" y="299400"/>
                    <a:pt x="97493" y="252035"/>
                  </a:cubicBezTo>
                  <a:cubicBezTo>
                    <a:pt x="97493" y="204670"/>
                    <a:pt x="59096" y="166273"/>
                    <a:pt x="11730" y="166273"/>
                  </a:cubicBezTo>
                  <a:lnTo>
                    <a:pt x="0" y="168641"/>
                  </a:lnTo>
                  <a:lnTo>
                    <a:pt x="0" y="92956"/>
                  </a:lnTo>
                  <a:lnTo>
                    <a:pt x="11730" y="95324"/>
                  </a:lnTo>
                  <a:cubicBezTo>
                    <a:pt x="59096" y="95324"/>
                    <a:pt x="97493" y="56927"/>
                    <a:pt x="97493" y="9562"/>
                  </a:cubicBezTo>
                  <a:cubicBezTo>
                    <a:pt x="97493" y="6276"/>
                    <a:pt x="97308" y="3034"/>
                    <a:pt x="95563" y="0"/>
                  </a:cubicBezTo>
                  <a:close/>
                </a:path>
              </a:pathLst>
            </a:custGeom>
            <a:solidFill>
              <a:schemeClr val="bg1">
                <a:lumMod val="85000"/>
              </a:schemeClr>
            </a:solidFill>
            <a:ln>
              <a:noFill/>
            </a:ln>
            <a:effectLst>
              <a:outerShdw blurRad="1270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descr="9596879_l.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79512" y="1085865"/>
              <a:ext cx="2808312" cy="2592288"/>
            </a:xfrm>
            <a:prstGeom prst="rect">
              <a:avLst/>
            </a:prstGeom>
          </p:spPr>
        </p:pic>
      </p:grpSp>
      <p:grpSp>
        <p:nvGrpSpPr>
          <p:cNvPr id="4" name="Group 3"/>
          <p:cNvGrpSpPr/>
          <p:nvPr/>
        </p:nvGrpSpPr>
        <p:grpSpPr>
          <a:xfrm>
            <a:off x="35496" y="3866141"/>
            <a:ext cx="3096344" cy="2946579"/>
            <a:chOff x="35496" y="3866141"/>
            <a:chExt cx="3096344" cy="2946579"/>
          </a:xfrm>
        </p:grpSpPr>
        <p:sp>
          <p:nvSpPr>
            <p:cNvPr id="12" name="Rectangle 2"/>
            <p:cNvSpPr/>
            <p:nvPr/>
          </p:nvSpPr>
          <p:spPr>
            <a:xfrm>
              <a:off x="35496" y="3866141"/>
              <a:ext cx="3096344" cy="2946579"/>
            </a:xfrm>
            <a:custGeom>
              <a:avLst/>
              <a:gdLst/>
              <a:ahLst/>
              <a:cxnLst/>
              <a:rect l="l" t="t" r="r" b="b"/>
              <a:pathLst>
                <a:path w="2606040" h="3409950">
                  <a:moveTo>
                    <a:pt x="95563" y="0"/>
                  </a:moveTo>
                  <a:lnTo>
                    <a:pt x="151631" y="0"/>
                  </a:lnTo>
                  <a:lnTo>
                    <a:pt x="149700" y="9562"/>
                  </a:lnTo>
                  <a:cubicBezTo>
                    <a:pt x="149700" y="56927"/>
                    <a:pt x="188097" y="95324"/>
                    <a:pt x="235463" y="95324"/>
                  </a:cubicBezTo>
                  <a:cubicBezTo>
                    <a:pt x="282829" y="95324"/>
                    <a:pt x="321226" y="56927"/>
                    <a:pt x="321226" y="9562"/>
                  </a:cubicBezTo>
                  <a:cubicBezTo>
                    <a:pt x="321226" y="6276"/>
                    <a:pt x="321041" y="3034"/>
                    <a:pt x="319296" y="0"/>
                  </a:cubicBezTo>
                  <a:lnTo>
                    <a:pt x="387074" y="0"/>
                  </a:lnTo>
                  <a:lnTo>
                    <a:pt x="385143" y="9562"/>
                  </a:lnTo>
                  <a:cubicBezTo>
                    <a:pt x="385143" y="56927"/>
                    <a:pt x="423540" y="95324"/>
                    <a:pt x="470906" y="95324"/>
                  </a:cubicBezTo>
                  <a:cubicBezTo>
                    <a:pt x="518272" y="95324"/>
                    <a:pt x="556669" y="56927"/>
                    <a:pt x="556669" y="9562"/>
                  </a:cubicBezTo>
                  <a:cubicBezTo>
                    <a:pt x="556669" y="6276"/>
                    <a:pt x="556484" y="3034"/>
                    <a:pt x="554739" y="0"/>
                  </a:cubicBezTo>
                  <a:lnTo>
                    <a:pt x="622517" y="0"/>
                  </a:lnTo>
                  <a:lnTo>
                    <a:pt x="620586" y="9562"/>
                  </a:lnTo>
                  <a:cubicBezTo>
                    <a:pt x="620586" y="56927"/>
                    <a:pt x="658983" y="95324"/>
                    <a:pt x="706349" y="95324"/>
                  </a:cubicBezTo>
                  <a:cubicBezTo>
                    <a:pt x="753715" y="95324"/>
                    <a:pt x="792112" y="56927"/>
                    <a:pt x="792112" y="9562"/>
                  </a:cubicBezTo>
                  <a:cubicBezTo>
                    <a:pt x="792112" y="6276"/>
                    <a:pt x="791927" y="3034"/>
                    <a:pt x="790182" y="0"/>
                  </a:cubicBezTo>
                  <a:lnTo>
                    <a:pt x="857960" y="0"/>
                  </a:lnTo>
                  <a:lnTo>
                    <a:pt x="856029" y="9562"/>
                  </a:lnTo>
                  <a:cubicBezTo>
                    <a:pt x="856029" y="56927"/>
                    <a:pt x="894426" y="95324"/>
                    <a:pt x="941792" y="95324"/>
                  </a:cubicBezTo>
                  <a:cubicBezTo>
                    <a:pt x="989158" y="95324"/>
                    <a:pt x="1027555" y="56927"/>
                    <a:pt x="1027555" y="9562"/>
                  </a:cubicBezTo>
                  <a:cubicBezTo>
                    <a:pt x="1027555" y="6276"/>
                    <a:pt x="1027370" y="3034"/>
                    <a:pt x="1025625" y="0"/>
                  </a:cubicBezTo>
                  <a:lnTo>
                    <a:pt x="1093403" y="0"/>
                  </a:lnTo>
                  <a:lnTo>
                    <a:pt x="1091472" y="9562"/>
                  </a:lnTo>
                  <a:cubicBezTo>
                    <a:pt x="1091472" y="56927"/>
                    <a:pt x="1129869" y="95324"/>
                    <a:pt x="1177235" y="95324"/>
                  </a:cubicBezTo>
                  <a:cubicBezTo>
                    <a:pt x="1224601" y="95324"/>
                    <a:pt x="1262998" y="56927"/>
                    <a:pt x="1262998" y="9562"/>
                  </a:cubicBezTo>
                  <a:cubicBezTo>
                    <a:pt x="1262998" y="6276"/>
                    <a:pt x="1262813" y="3034"/>
                    <a:pt x="1261068" y="0"/>
                  </a:cubicBezTo>
                  <a:lnTo>
                    <a:pt x="1328846" y="0"/>
                  </a:lnTo>
                  <a:lnTo>
                    <a:pt x="1326915" y="9562"/>
                  </a:lnTo>
                  <a:cubicBezTo>
                    <a:pt x="1326915" y="56927"/>
                    <a:pt x="1365312" y="95324"/>
                    <a:pt x="1412678" y="95324"/>
                  </a:cubicBezTo>
                  <a:cubicBezTo>
                    <a:pt x="1460044" y="95324"/>
                    <a:pt x="1498441" y="56927"/>
                    <a:pt x="1498441" y="9562"/>
                  </a:cubicBezTo>
                  <a:cubicBezTo>
                    <a:pt x="1498441" y="6276"/>
                    <a:pt x="1498256" y="3034"/>
                    <a:pt x="1496511" y="0"/>
                  </a:cubicBezTo>
                  <a:lnTo>
                    <a:pt x="1564289" y="0"/>
                  </a:lnTo>
                  <a:lnTo>
                    <a:pt x="1562358" y="9562"/>
                  </a:lnTo>
                  <a:cubicBezTo>
                    <a:pt x="1562358" y="56927"/>
                    <a:pt x="1600755" y="95324"/>
                    <a:pt x="1648121" y="95324"/>
                  </a:cubicBezTo>
                  <a:cubicBezTo>
                    <a:pt x="1695487" y="95324"/>
                    <a:pt x="1733884" y="56927"/>
                    <a:pt x="1733884" y="9562"/>
                  </a:cubicBezTo>
                  <a:cubicBezTo>
                    <a:pt x="1733884" y="6276"/>
                    <a:pt x="1733699" y="3034"/>
                    <a:pt x="1731954" y="0"/>
                  </a:cubicBezTo>
                  <a:lnTo>
                    <a:pt x="1799732" y="0"/>
                  </a:lnTo>
                  <a:lnTo>
                    <a:pt x="1797801" y="9562"/>
                  </a:lnTo>
                  <a:cubicBezTo>
                    <a:pt x="1797801" y="56927"/>
                    <a:pt x="1836198" y="95324"/>
                    <a:pt x="1883564" y="95324"/>
                  </a:cubicBezTo>
                  <a:cubicBezTo>
                    <a:pt x="1930930" y="95324"/>
                    <a:pt x="1969327" y="56927"/>
                    <a:pt x="1969327" y="9562"/>
                  </a:cubicBezTo>
                  <a:cubicBezTo>
                    <a:pt x="1969327" y="6276"/>
                    <a:pt x="1969142" y="3034"/>
                    <a:pt x="1967397" y="0"/>
                  </a:cubicBezTo>
                  <a:lnTo>
                    <a:pt x="2035175" y="0"/>
                  </a:lnTo>
                  <a:lnTo>
                    <a:pt x="2033244" y="9562"/>
                  </a:lnTo>
                  <a:cubicBezTo>
                    <a:pt x="2033244" y="56927"/>
                    <a:pt x="2071641" y="95324"/>
                    <a:pt x="2119007" y="95324"/>
                  </a:cubicBezTo>
                  <a:cubicBezTo>
                    <a:pt x="2166373" y="95324"/>
                    <a:pt x="2204770" y="56927"/>
                    <a:pt x="2204770" y="9562"/>
                  </a:cubicBezTo>
                  <a:cubicBezTo>
                    <a:pt x="2204770" y="6276"/>
                    <a:pt x="2204585" y="3034"/>
                    <a:pt x="2202840" y="0"/>
                  </a:cubicBezTo>
                  <a:lnTo>
                    <a:pt x="2270621" y="0"/>
                  </a:lnTo>
                  <a:lnTo>
                    <a:pt x="2268690" y="9562"/>
                  </a:lnTo>
                  <a:cubicBezTo>
                    <a:pt x="2268690" y="56927"/>
                    <a:pt x="2307087" y="95324"/>
                    <a:pt x="2354453" y="95324"/>
                  </a:cubicBezTo>
                  <a:cubicBezTo>
                    <a:pt x="2401819" y="95324"/>
                    <a:pt x="2440216" y="56927"/>
                    <a:pt x="2440216" y="9562"/>
                  </a:cubicBezTo>
                  <a:cubicBezTo>
                    <a:pt x="2440216" y="6276"/>
                    <a:pt x="2440031" y="3034"/>
                    <a:pt x="2438286" y="0"/>
                  </a:cubicBezTo>
                  <a:lnTo>
                    <a:pt x="2522208" y="0"/>
                  </a:lnTo>
                  <a:lnTo>
                    <a:pt x="2520277" y="9562"/>
                  </a:lnTo>
                  <a:cubicBezTo>
                    <a:pt x="2520277" y="56927"/>
                    <a:pt x="2558674" y="95324"/>
                    <a:pt x="2606040" y="95324"/>
                  </a:cubicBezTo>
                  <a:lnTo>
                    <a:pt x="2606040" y="166273"/>
                  </a:lnTo>
                  <a:cubicBezTo>
                    <a:pt x="2558674" y="166273"/>
                    <a:pt x="2520277" y="204670"/>
                    <a:pt x="2520277" y="252035"/>
                  </a:cubicBezTo>
                  <a:cubicBezTo>
                    <a:pt x="2520277" y="299400"/>
                    <a:pt x="2558674" y="337797"/>
                    <a:pt x="2606040" y="337797"/>
                  </a:cubicBezTo>
                  <a:lnTo>
                    <a:pt x="2606040" y="408747"/>
                  </a:lnTo>
                  <a:cubicBezTo>
                    <a:pt x="2558674" y="408747"/>
                    <a:pt x="2520277" y="447144"/>
                    <a:pt x="2520277" y="494509"/>
                  </a:cubicBezTo>
                  <a:cubicBezTo>
                    <a:pt x="2520277" y="541874"/>
                    <a:pt x="2558674" y="580271"/>
                    <a:pt x="2606040" y="580271"/>
                  </a:cubicBezTo>
                  <a:lnTo>
                    <a:pt x="2606040" y="651221"/>
                  </a:lnTo>
                  <a:cubicBezTo>
                    <a:pt x="2558674" y="651221"/>
                    <a:pt x="2520277" y="689618"/>
                    <a:pt x="2520277" y="736983"/>
                  </a:cubicBezTo>
                  <a:cubicBezTo>
                    <a:pt x="2520277" y="784348"/>
                    <a:pt x="2558674" y="822745"/>
                    <a:pt x="2606040" y="822745"/>
                  </a:cubicBezTo>
                  <a:lnTo>
                    <a:pt x="2606040" y="893694"/>
                  </a:lnTo>
                  <a:cubicBezTo>
                    <a:pt x="2558674" y="893694"/>
                    <a:pt x="2520277" y="932091"/>
                    <a:pt x="2520277" y="979456"/>
                  </a:cubicBezTo>
                  <a:cubicBezTo>
                    <a:pt x="2520277" y="1026821"/>
                    <a:pt x="2558674" y="1065218"/>
                    <a:pt x="2606040" y="1065218"/>
                  </a:cubicBezTo>
                  <a:lnTo>
                    <a:pt x="2606040" y="1136168"/>
                  </a:lnTo>
                  <a:cubicBezTo>
                    <a:pt x="2558674" y="1136168"/>
                    <a:pt x="2520277" y="1174565"/>
                    <a:pt x="2520277" y="1221930"/>
                  </a:cubicBezTo>
                  <a:cubicBezTo>
                    <a:pt x="2520277" y="1269295"/>
                    <a:pt x="2558674" y="1307692"/>
                    <a:pt x="2606040" y="1307692"/>
                  </a:cubicBezTo>
                  <a:lnTo>
                    <a:pt x="2606040" y="1378642"/>
                  </a:lnTo>
                  <a:cubicBezTo>
                    <a:pt x="2558674" y="1378642"/>
                    <a:pt x="2520277" y="1417039"/>
                    <a:pt x="2520277" y="1464404"/>
                  </a:cubicBezTo>
                  <a:cubicBezTo>
                    <a:pt x="2520277" y="1511769"/>
                    <a:pt x="2558674" y="1550166"/>
                    <a:pt x="2606040" y="1550166"/>
                  </a:cubicBezTo>
                  <a:lnTo>
                    <a:pt x="2606040" y="1621115"/>
                  </a:lnTo>
                  <a:cubicBezTo>
                    <a:pt x="2558674" y="1621115"/>
                    <a:pt x="2520277" y="1659512"/>
                    <a:pt x="2520277" y="1706877"/>
                  </a:cubicBezTo>
                  <a:cubicBezTo>
                    <a:pt x="2520277" y="1754242"/>
                    <a:pt x="2558674" y="1792639"/>
                    <a:pt x="2606040" y="1792639"/>
                  </a:cubicBezTo>
                  <a:lnTo>
                    <a:pt x="2606040" y="1863589"/>
                  </a:lnTo>
                  <a:cubicBezTo>
                    <a:pt x="2558674" y="1863589"/>
                    <a:pt x="2520277" y="1901986"/>
                    <a:pt x="2520277" y="1949351"/>
                  </a:cubicBezTo>
                  <a:cubicBezTo>
                    <a:pt x="2520277" y="1996716"/>
                    <a:pt x="2558674" y="2035113"/>
                    <a:pt x="2606040" y="2035113"/>
                  </a:cubicBezTo>
                  <a:lnTo>
                    <a:pt x="2606040" y="2106063"/>
                  </a:lnTo>
                  <a:cubicBezTo>
                    <a:pt x="2558674" y="2106063"/>
                    <a:pt x="2520277" y="2144460"/>
                    <a:pt x="2520277" y="2191825"/>
                  </a:cubicBezTo>
                  <a:cubicBezTo>
                    <a:pt x="2520277" y="2239190"/>
                    <a:pt x="2558674" y="2277587"/>
                    <a:pt x="2606040" y="2277587"/>
                  </a:cubicBezTo>
                  <a:lnTo>
                    <a:pt x="2606040" y="2348536"/>
                  </a:lnTo>
                  <a:cubicBezTo>
                    <a:pt x="2558674" y="2348536"/>
                    <a:pt x="2520277" y="2386933"/>
                    <a:pt x="2520277" y="2434298"/>
                  </a:cubicBezTo>
                  <a:cubicBezTo>
                    <a:pt x="2520277" y="2481663"/>
                    <a:pt x="2558674" y="2520060"/>
                    <a:pt x="2606040" y="2520060"/>
                  </a:cubicBezTo>
                  <a:lnTo>
                    <a:pt x="2606040" y="2591010"/>
                  </a:lnTo>
                  <a:cubicBezTo>
                    <a:pt x="2558674" y="2591010"/>
                    <a:pt x="2520277" y="2629407"/>
                    <a:pt x="2520277" y="2676772"/>
                  </a:cubicBezTo>
                  <a:cubicBezTo>
                    <a:pt x="2520277" y="2724137"/>
                    <a:pt x="2558674" y="2762534"/>
                    <a:pt x="2606040" y="2762534"/>
                  </a:cubicBezTo>
                  <a:lnTo>
                    <a:pt x="2606040" y="2833484"/>
                  </a:lnTo>
                  <a:cubicBezTo>
                    <a:pt x="2558674" y="2833484"/>
                    <a:pt x="2520277" y="2871881"/>
                    <a:pt x="2520277" y="2919246"/>
                  </a:cubicBezTo>
                  <a:cubicBezTo>
                    <a:pt x="2520277" y="2966611"/>
                    <a:pt x="2558674" y="3005008"/>
                    <a:pt x="2606040" y="3005008"/>
                  </a:cubicBezTo>
                  <a:lnTo>
                    <a:pt x="2606040" y="3075957"/>
                  </a:lnTo>
                  <a:cubicBezTo>
                    <a:pt x="2558674" y="3075957"/>
                    <a:pt x="2520277" y="3114354"/>
                    <a:pt x="2520277" y="3161719"/>
                  </a:cubicBezTo>
                  <a:cubicBezTo>
                    <a:pt x="2520277" y="3209084"/>
                    <a:pt x="2558674" y="3247481"/>
                    <a:pt x="2606040" y="3247481"/>
                  </a:cubicBezTo>
                  <a:lnTo>
                    <a:pt x="2606040" y="3318436"/>
                  </a:lnTo>
                  <a:cubicBezTo>
                    <a:pt x="2558674" y="3318436"/>
                    <a:pt x="2520277" y="3356833"/>
                    <a:pt x="2520277" y="3404198"/>
                  </a:cubicBezTo>
                  <a:cubicBezTo>
                    <a:pt x="2520277" y="3406153"/>
                    <a:pt x="2520343" y="3408093"/>
                    <a:pt x="2521438" y="3409950"/>
                  </a:cubicBezTo>
                  <a:lnTo>
                    <a:pt x="2439055" y="3409950"/>
                  </a:lnTo>
                  <a:lnTo>
                    <a:pt x="2440216" y="3404198"/>
                  </a:lnTo>
                  <a:cubicBezTo>
                    <a:pt x="2440216" y="3356833"/>
                    <a:pt x="2401819" y="3318436"/>
                    <a:pt x="2354453" y="3318436"/>
                  </a:cubicBezTo>
                  <a:cubicBezTo>
                    <a:pt x="2307087" y="3318436"/>
                    <a:pt x="2268690" y="3356833"/>
                    <a:pt x="2268690" y="3404198"/>
                  </a:cubicBezTo>
                  <a:cubicBezTo>
                    <a:pt x="2268690" y="3406153"/>
                    <a:pt x="2268756" y="3408093"/>
                    <a:pt x="2269851" y="3409950"/>
                  </a:cubicBezTo>
                  <a:lnTo>
                    <a:pt x="2203609" y="3409950"/>
                  </a:lnTo>
                  <a:lnTo>
                    <a:pt x="2204770" y="3404198"/>
                  </a:lnTo>
                  <a:cubicBezTo>
                    <a:pt x="2204770" y="3356833"/>
                    <a:pt x="2166373" y="3318436"/>
                    <a:pt x="2119007" y="3318436"/>
                  </a:cubicBezTo>
                  <a:cubicBezTo>
                    <a:pt x="2071641" y="3318436"/>
                    <a:pt x="2033244" y="3356833"/>
                    <a:pt x="2033244" y="3404198"/>
                  </a:cubicBezTo>
                  <a:cubicBezTo>
                    <a:pt x="2033244" y="3406153"/>
                    <a:pt x="2033310" y="3408093"/>
                    <a:pt x="2034405" y="3409950"/>
                  </a:cubicBezTo>
                  <a:lnTo>
                    <a:pt x="1968166" y="3409950"/>
                  </a:lnTo>
                  <a:lnTo>
                    <a:pt x="1969327" y="3404198"/>
                  </a:lnTo>
                  <a:cubicBezTo>
                    <a:pt x="1969327" y="3356833"/>
                    <a:pt x="1930930" y="3318436"/>
                    <a:pt x="1883564" y="3318436"/>
                  </a:cubicBezTo>
                  <a:cubicBezTo>
                    <a:pt x="1836198" y="3318436"/>
                    <a:pt x="1797801" y="3356833"/>
                    <a:pt x="1797801" y="3404198"/>
                  </a:cubicBezTo>
                  <a:cubicBezTo>
                    <a:pt x="1797801" y="3406153"/>
                    <a:pt x="1797867" y="3408093"/>
                    <a:pt x="1798962" y="3409950"/>
                  </a:cubicBezTo>
                  <a:lnTo>
                    <a:pt x="1732723" y="3409950"/>
                  </a:lnTo>
                  <a:lnTo>
                    <a:pt x="1733884" y="3404198"/>
                  </a:lnTo>
                  <a:cubicBezTo>
                    <a:pt x="1733884" y="3356833"/>
                    <a:pt x="1695487" y="3318436"/>
                    <a:pt x="1648121" y="3318436"/>
                  </a:cubicBezTo>
                  <a:cubicBezTo>
                    <a:pt x="1600755" y="3318436"/>
                    <a:pt x="1562358" y="3356833"/>
                    <a:pt x="1562358" y="3404198"/>
                  </a:cubicBezTo>
                  <a:cubicBezTo>
                    <a:pt x="1562358" y="3406153"/>
                    <a:pt x="1562424" y="3408093"/>
                    <a:pt x="1563519" y="3409950"/>
                  </a:cubicBezTo>
                  <a:lnTo>
                    <a:pt x="1497280" y="3409950"/>
                  </a:lnTo>
                  <a:lnTo>
                    <a:pt x="1498441" y="3404198"/>
                  </a:lnTo>
                  <a:cubicBezTo>
                    <a:pt x="1498441" y="3356833"/>
                    <a:pt x="1460044" y="3318436"/>
                    <a:pt x="1412678" y="3318436"/>
                  </a:cubicBezTo>
                  <a:cubicBezTo>
                    <a:pt x="1365312" y="3318436"/>
                    <a:pt x="1326915" y="3356833"/>
                    <a:pt x="1326915" y="3404198"/>
                  </a:cubicBezTo>
                  <a:cubicBezTo>
                    <a:pt x="1326915" y="3406153"/>
                    <a:pt x="1326981" y="3408093"/>
                    <a:pt x="1328076" y="3409950"/>
                  </a:cubicBezTo>
                  <a:lnTo>
                    <a:pt x="1261837" y="3409950"/>
                  </a:lnTo>
                  <a:lnTo>
                    <a:pt x="1262998" y="3404198"/>
                  </a:lnTo>
                  <a:cubicBezTo>
                    <a:pt x="1262998" y="3356833"/>
                    <a:pt x="1224601" y="3318436"/>
                    <a:pt x="1177235" y="3318436"/>
                  </a:cubicBezTo>
                  <a:cubicBezTo>
                    <a:pt x="1129869" y="3318436"/>
                    <a:pt x="1091472" y="3356833"/>
                    <a:pt x="1091472" y="3404198"/>
                  </a:cubicBezTo>
                  <a:cubicBezTo>
                    <a:pt x="1091472" y="3406153"/>
                    <a:pt x="1091538" y="3408093"/>
                    <a:pt x="1092633" y="3409950"/>
                  </a:cubicBezTo>
                  <a:lnTo>
                    <a:pt x="1026394" y="3409950"/>
                  </a:lnTo>
                  <a:lnTo>
                    <a:pt x="1027555" y="3404198"/>
                  </a:lnTo>
                  <a:cubicBezTo>
                    <a:pt x="1027555" y="3356833"/>
                    <a:pt x="989158" y="3318436"/>
                    <a:pt x="941792" y="3318436"/>
                  </a:cubicBezTo>
                  <a:cubicBezTo>
                    <a:pt x="894426" y="3318436"/>
                    <a:pt x="856029" y="3356833"/>
                    <a:pt x="856029" y="3404198"/>
                  </a:cubicBezTo>
                  <a:cubicBezTo>
                    <a:pt x="856029" y="3406153"/>
                    <a:pt x="856095" y="3408093"/>
                    <a:pt x="857190" y="3409950"/>
                  </a:cubicBezTo>
                  <a:lnTo>
                    <a:pt x="790951" y="3409950"/>
                  </a:lnTo>
                  <a:lnTo>
                    <a:pt x="792112" y="3404198"/>
                  </a:lnTo>
                  <a:cubicBezTo>
                    <a:pt x="792112" y="3356833"/>
                    <a:pt x="753715" y="3318436"/>
                    <a:pt x="706349" y="3318436"/>
                  </a:cubicBezTo>
                  <a:cubicBezTo>
                    <a:pt x="658983" y="3318436"/>
                    <a:pt x="620586" y="3356833"/>
                    <a:pt x="620586" y="3404198"/>
                  </a:cubicBezTo>
                  <a:cubicBezTo>
                    <a:pt x="620586" y="3406153"/>
                    <a:pt x="620652" y="3408093"/>
                    <a:pt x="621747" y="3409950"/>
                  </a:cubicBezTo>
                  <a:lnTo>
                    <a:pt x="555508" y="3409950"/>
                  </a:lnTo>
                  <a:lnTo>
                    <a:pt x="556669" y="3404198"/>
                  </a:lnTo>
                  <a:cubicBezTo>
                    <a:pt x="556669" y="3356833"/>
                    <a:pt x="518272" y="3318436"/>
                    <a:pt x="470906" y="3318436"/>
                  </a:cubicBezTo>
                  <a:cubicBezTo>
                    <a:pt x="423540" y="3318436"/>
                    <a:pt x="385143" y="3356833"/>
                    <a:pt x="385143" y="3404198"/>
                  </a:cubicBezTo>
                  <a:cubicBezTo>
                    <a:pt x="385143" y="3406153"/>
                    <a:pt x="385208" y="3408093"/>
                    <a:pt x="386304" y="3409950"/>
                  </a:cubicBezTo>
                  <a:lnTo>
                    <a:pt x="320065" y="3409950"/>
                  </a:lnTo>
                  <a:lnTo>
                    <a:pt x="321226" y="3404198"/>
                  </a:lnTo>
                  <a:cubicBezTo>
                    <a:pt x="321226" y="3356833"/>
                    <a:pt x="282829" y="3318436"/>
                    <a:pt x="235463" y="3318436"/>
                  </a:cubicBezTo>
                  <a:cubicBezTo>
                    <a:pt x="188097" y="3318436"/>
                    <a:pt x="149700" y="3356833"/>
                    <a:pt x="149700" y="3404198"/>
                  </a:cubicBezTo>
                  <a:cubicBezTo>
                    <a:pt x="149700" y="3406153"/>
                    <a:pt x="149765" y="3408093"/>
                    <a:pt x="150861" y="3409950"/>
                  </a:cubicBezTo>
                  <a:lnTo>
                    <a:pt x="96332" y="3409950"/>
                  </a:lnTo>
                  <a:lnTo>
                    <a:pt x="97493" y="3404198"/>
                  </a:lnTo>
                  <a:cubicBezTo>
                    <a:pt x="97493" y="3356833"/>
                    <a:pt x="59096" y="3318436"/>
                    <a:pt x="11730" y="3318436"/>
                  </a:cubicBezTo>
                  <a:lnTo>
                    <a:pt x="0" y="3320804"/>
                  </a:lnTo>
                  <a:lnTo>
                    <a:pt x="0" y="3245113"/>
                  </a:lnTo>
                  <a:lnTo>
                    <a:pt x="11730" y="3247481"/>
                  </a:lnTo>
                  <a:cubicBezTo>
                    <a:pt x="59096" y="3247481"/>
                    <a:pt x="97493" y="3209084"/>
                    <a:pt x="97493" y="3161719"/>
                  </a:cubicBezTo>
                  <a:cubicBezTo>
                    <a:pt x="97493" y="3114354"/>
                    <a:pt x="59096" y="3075957"/>
                    <a:pt x="11730" y="3075957"/>
                  </a:cubicBezTo>
                  <a:lnTo>
                    <a:pt x="0" y="3078325"/>
                  </a:lnTo>
                  <a:lnTo>
                    <a:pt x="0" y="3002640"/>
                  </a:lnTo>
                  <a:lnTo>
                    <a:pt x="11730" y="3005008"/>
                  </a:lnTo>
                  <a:cubicBezTo>
                    <a:pt x="59096" y="3005008"/>
                    <a:pt x="97493" y="2966611"/>
                    <a:pt x="97493" y="2919246"/>
                  </a:cubicBezTo>
                  <a:cubicBezTo>
                    <a:pt x="97493" y="2871881"/>
                    <a:pt x="59096" y="2833484"/>
                    <a:pt x="11730" y="2833484"/>
                  </a:cubicBezTo>
                  <a:lnTo>
                    <a:pt x="0" y="2835852"/>
                  </a:lnTo>
                  <a:lnTo>
                    <a:pt x="0" y="2760166"/>
                  </a:lnTo>
                  <a:lnTo>
                    <a:pt x="11730" y="2762534"/>
                  </a:lnTo>
                  <a:cubicBezTo>
                    <a:pt x="59096" y="2762534"/>
                    <a:pt x="97493" y="2724137"/>
                    <a:pt x="97493" y="2676772"/>
                  </a:cubicBezTo>
                  <a:cubicBezTo>
                    <a:pt x="97493" y="2629407"/>
                    <a:pt x="59096" y="2591010"/>
                    <a:pt x="11730" y="2591010"/>
                  </a:cubicBezTo>
                  <a:lnTo>
                    <a:pt x="0" y="2593378"/>
                  </a:lnTo>
                  <a:lnTo>
                    <a:pt x="0" y="2517692"/>
                  </a:lnTo>
                  <a:lnTo>
                    <a:pt x="11730" y="2520060"/>
                  </a:lnTo>
                  <a:cubicBezTo>
                    <a:pt x="59096" y="2520060"/>
                    <a:pt x="97493" y="2481663"/>
                    <a:pt x="97493" y="2434298"/>
                  </a:cubicBezTo>
                  <a:cubicBezTo>
                    <a:pt x="97493" y="2386933"/>
                    <a:pt x="59096" y="2348536"/>
                    <a:pt x="11730" y="2348536"/>
                  </a:cubicBezTo>
                  <a:lnTo>
                    <a:pt x="0" y="2350904"/>
                  </a:lnTo>
                  <a:lnTo>
                    <a:pt x="0" y="2275219"/>
                  </a:lnTo>
                  <a:lnTo>
                    <a:pt x="11730" y="2277587"/>
                  </a:lnTo>
                  <a:cubicBezTo>
                    <a:pt x="59096" y="2277587"/>
                    <a:pt x="97493" y="2239190"/>
                    <a:pt x="97493" y="2191825"/>
                  </a:cubicBezTo>
                  <a:cubicBezTo>
                    <a:pt x="97493" y="2144460"/>
                    <a:pt x="59096" y="2106063"/>
                    <a:pt x="11730" y="2106063"/>
                  </a:cubicBezTo>
                  <a:lnTo>
                    <a:pt x="0" y="2108431"/>
                  </a:lnTo>
                  <a:lnTo>
                    <a:pt x="0" y="2032745"/>
                  </a:lnTo>
                  <a:lnTo>
                    <a:pt x="11730" y="2035113"/>
                  </a:lnTo>
                  <a:cubicBezTo>
                    <a:pt x="59096" y="2035113"/>
                    <a:pt x="97493" y="1996716"/>
                    <a:pt x="97493" y="1949351"/>
                  </a:cubicBezTo>
                  <a:cubicBezTo>
                    <a:pt x="97493" y="1901986"/>
                    <a:pt x="59096" y="1863589"/>
                    <a:pt x="11730" y="1863589"/>
                  </a:cubicBezTo>
                  <a:lnTo>
                    <a:pt x="0" y="1865957"/>
                  </a:lnTo>
                  <a:lnTo>
                    <a:pt x="0" y="1790271"/>
                  </a:lnTo>
                  <a:lnTo>
                    <a:pt x="11730" y="1792639"/>
                  </a:lnTo>
                  <a:cubicBezTo>
                    <a:pt x="59096" y="1792639"/>
                    <a:pt x="97493" y="1754242"/>
                    <a:pt x="97493" y="1706877"/>
                  </a:cubicBezTo>
                  <a:cubicBezTo>
                    <a:pt x="97493" y="1659512"/>
                    <a:pt x="59096" y="1621115"/>
                    <a:pt x="11730" y="1621115"/>
                  </a:cubicBezTo>
                  <a:lnTo>
                    <a:pt x="0" y="1623483"/>
                  </a:lnTo>
                  <a:lnTo>
                    <a:pt x="0" y="1547798"/>
                  </a:lnTo>
                  <a:lnTo>
                    <a:pt x="11730" y="1550166"/>
                  </a:lnTo>
                  <a:cubicBezTo>
                    <a:pt x="59096" y="1550166"/>
                    <a:pt x="97493" y="1511769"/>
                    <a:pt x="97493" y="1464404"/>
                  </a:cubicBezTo>
                  <a:cubicBezTo>
                    <a:pt x="97493" y="1417039"/>
                    <a:pt x="59096" y="1378642"/>
                    <a:pt x="11730" y="1378642"/>
                  </a:cubicBezTo>
                  <a:lnTo>
                    <a:pt x="0" y="1381010"/>
                  </a:lnTo>
                  <a:lnTo>
                    <a:pt x="0" y="1305324"/>
                  </a:lnTo>
                  <a:lnTo>
                    <a:pt x="11730" y="1307692"/>
                  </a:lnTo>
                  <a:cubicBezTo>
                    <a:pt x="59096" y="1307692"/>
                    <a:pt x="97493" y="1269295"/>
                    <a:pt x="97493" y="1221930"/>
                  </a:cubicBezTo>
                  <a:cubicBezTo>
                    <a:pt x="97493" y="1174565"/>
                    <a:pt x="59096" y="1136168"/>
                    <a:pt x="11730" y="1136168"/>
                  </a:cubicBezTo>
                  <a:lnTo>
                    <a:pt x="0" y="1138536"/>
                  </a:lnTo>
                  <a:lnTo>
                    <a:pt x="0" y="1062850"/>
                  </a:lnTo>
                  <a:lnTo>
                    <a:pt x="11730" y="1065218"/>
                  </a:lnTo>
                  <a:cubicBezTo>
                    <a:pt x="59096" y="1065218"/>
                    <a:pt x="97493" y="1026821"/>
                    <a:pt x="97493" y="979456"/>
                  </a:cubicBezTo>
                  <a:cubicBezTo>
                    <a:pt x="97493" y="932091"/>
                    <a:pt x="59096" y="893694"/>
                    <a:pt x="11730" y="893694"/>
                  </a:cubicBezTo>
                  <a:lnTo>
                    <a:pt x="0" y="896062"/>
                  </a:lnTo>
                  <a:lnTo>
                    <a:pt x="0" y="820377"/>
                  </a:lnTo>
                  <a:lnTo>
                    <a:pt x="11730" y="822745"/>
                  </a:lnTo>
                  <a:cubicBezTo>
                    <a:pt x="59096" y="822745"/>
                    <a:pt x="97493" y="784348"/>
                    <a:pt x="97493" y="736983"/>
                  </a:cubicBezTo>
                  <a:cubicBezTo>
                    <a:pt x="97493" y="689618"/>
                    <a:pt x="59096" y="651221"/>
                    <a:pt x="11730" y="651221"/>
                  </a:cubicBezTo>
                  <a:lnTo>
                    <a:pt x="0" y="653589"/>
                  </a:lnTo>
                  <a:lnTo>
                    <a:pt x="0" y="577903"/>
                  </a:lnTo>
                  <a:lnTo>
                    <a:pt x="11730" y="580271"/>
                  </a:lnTo>
                  <a:cubicBezTo>
                    <a:pt x="59096" y="580271"/>
                    <a:pt x="97493" y="541874"/>
                    <a:pt x="97493" y="494509"/>
                  </a:cubicBezTo>
                  <a:cubicBezTo>
                    <a:pt x="97493" y="447144"/>
                    <a:pt x="59096" y="408747"/>
                    <a:pt x="11730" y="408747"/>
                  </a:cubicBezTo>
                  <a:lnTo>
                    <a:pt x="0" y="411115"/>
                  </a:lnTo>
                  <a:lnTo>
                    <a:pt x="0" y="335429"/>
                  </a:lnTo>
                  <a:lnTo>
                    <a:pt x="11730" y="337797"/>
                  </a:lnTo>
                  <a:cubicBezTo>
                    <a:pt x="59096" y="337797"/>
                    <a:pt x="97493" y="299400"/>
                    <a:pt x="97493" y="252035"/>
                  </a:cubicBezTo>
                  <a:cubicBezTo>
                    <a:pt x="97493" y="204670"/>
                    <a:pt x="59096" y="166273"/>
                    <a:pt x="11730" y="166273"/>
                  </a:cubicBezTo>
                  <a:lnTo>
                    <a:pt x="0" y="168641"/>
                  </a:lnTo>
                  <a:lnTo>
                    <a:pt x="0" y="92956"/>
                  </a:lnTo>
                  <a:lnTo>
                    <a:pt x="11730" y="95324"/>
                  </a:lnTo>
                  <a:cubicBezTo>
                    <a:pt x="59096" y="95324"/>
                    <a:pt x="97493" y="56927"/>
                    <a:pt x="97493" y="9562"/>
                  </a:cubicBezTo>
                  <a:cubicBezTo>
                    <a:pt x="97493" y="6276"/>
                    <a:pt x="97308" y="3034"/>
                    <a:pt x="95563" y="0"/>
                  </a:cubicBezTo>
                  <a:close/>
                </a:path>
              </a:pathLst>
            </a:custGeom>
            <a:solidFill>
              <a:schemeClr val="bg1">
                <a:lumMod val="85000"/>
              </a:schemeClr>
            </a:solidFill>
            <a:ln>
              <a:noFill/>
            </a:ln>
            <a:effectLst>
              <a:outerShdw blurRad="1270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descr="15549018_l.jpg"/>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79512" y="4079290"/>
              <a:ext cx="2808312" cy="2520280"/>
            </a:xfrm>
            <a:prstGeom prst="rect">
              <a:avLst/>
            </a:prstGeom>
          </p:spPr>
        </p:pic>
      </p:grpSp>
      <p:pic>
        <p:nvPicPr>
          <p:cNvPr id="16" name="Picture 15"/>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8208031" y="-27384"/>
            <a:ext cx="952381" cy="965079"/>
          </a:xfrm>
          <a:prstGeom prst="rect">
            <a:avLst/>
          </a:prstGeom>
        </p:spPr>
      </p:pic>
    </p:spTree>
    <p:custDataLst>
      <p:tags r:id="rId1"/>
    </p:custDataLst>
    <p:extLst>
      <p:ext uri="{BB962C8B-B14F-4D97-AF65-F5344CB8AC3E}">
        <p14:creationId xmlns:p14="http://schemas.microsoft.com/office/powerpoint/2010/main" val="42850941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slide(fromLeft)">
                                      <p:cBhvr>
                                        <p:cTn id="11" dur="500"/>
                                        <p:tgtEl>
                                          <p:spTgt spid="18"/>
                                        </p:tgtEl>
                                      </p:cBhvr>
                                    </p:animEffect>
                                  </p:childTnLst>
                                </p:cTn>
                              </p:par>
                            </p:childTnLst>
                          </p:cTn>
                        </p:par>
                        <p:par>
                          <p:cTn id="12" fill="hold">
                            <p:stCondLst>
                              <p:cond delay="1000"/>
                            </p:stCondLst>
                            <p:childTnLst>
                              <p:par>
                                <p:cTn id="13" presetID="10" presetClass="entr" presetSubtype="0" fill="hold" nodeType="afterEffect">
                                  <p:stCondLst>
                                    <p:cond delay="500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6500"/>
                            </p:stCondLst>
                            <p:childTnLst>
                              <p:par>
                                <p:cTn id="17" presetID="12" presetClass="entr" presetSubtype="8"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slide(fromLeft)">
                                      <p:cBhvr>
                                        <p:cTn id="1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ounded Rectangle 18"/>
          <p:cNvSpPr/>
          <p:nvPr/>
        </p:nvSpPr>
        <p:spPr>
          <a:xfrm>
            <a:off x="2987824" y="4077072"/>
            <a:ext cx="6048672" cy="2592288"/>
          </a:xfrm>
          <a:prstGeom prst="roundRect">
            <a:avLst>
              <a:gd name="adj" fmla="val 920"/>
            </a:avLst>
          </a:prstGeom>
          <a:solidFill>
            <a:srgbClr val="FFD243">
              <a:alpha val="69804"/>
            </a:srgbClr>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IN" sz="2200" b="1" dirty="0">
                <a:solidFill>
                  <a:schemeClr val="tx1"/>
                </a:solidFill>
              </a:rPr>
              <a:t>The five key functions of management are: Planning, Staffing, Organizing, Controlling and Directing.</a:t>
            </a:r>
            <a:endParaRPr lang="en-IN" sz="2200" dirty="0">
              <a:solidFill>
                <a:schemeClr val="tx1"/>
              </a:solidFill>
            </a:endParaRPr>
          </a:p>
        </p:txBody>
      </p:sp>
      <p:sp>
        <p:nvSpPr>
          <p:cNvPr id="18" name="Rounded Rectangle 17"/>
          <p:cNvSpPr/>
          <p:nvPr/>
        </p:nvSpPr>
        <p:spPr>
          <a:xfrm>
            <a:off x="2987824" y="1085865"/>
            <a:ext cx="6048672" cy="2592288"/>
          </a:xfrm>
          <a:prstGeom prst="roundRect">
            <a:avLst>
              <a:gd name="adj" fmla="val 920"/>
            </a:avLst>
          </a:prstGeom>
          <a:solidFill>
            <a:srgbClr val="A79C65">
              <a:alpha val="69804"/>
            </a:srgbClr>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IN" sz="2200" b="1" dirty="0">
                <a:solidFill>
                  <a:schemeClr val="tx1"/>
                </a:solidFill>
              </a:rPr>
              <a:t>The term ‘Functions of Management’ refers to a strict separation of the functions and the kinds of work performed by various positions in an organization. </a:t>
            </a:r>
            <a:endParaRPr lang="en-IN" sz="2200" dirty="0" smtClean="0">
              <a:solidFill>
                <a:schemeClr val="tx1"/>
              </a:solidFill>
            </a:endParaRPr>
          </a:p>
        </p:txBody>
      </p:sp>
      <p:grpSp>
        <p:nvGrpSpPr>
          <p:cNvPr id="26" name="Group 25"/>
          <p:cNvGrpSpPr/>
          <p:nvPr/>
        </p:nvGrpSpPr>
        <p:grpSpPr>
          <a:xfrm>
            <a:off x="0" y="0"/>
            <a:ext cx="9164176" cy="908721"/>
            <a:chOff x="0" y="0"/>
            <a:chExt cx="9164176" cy="908721"/>
          </a:xfrm>
        </p:grpSpPr>
        <p:pic>
          <p:nvPicPr>
            <p:cNvPr id="2050" name="Picture 2"/>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20176" y="0"/>
              <a:ext cx="9144000" cy="9087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 name="Rectangle 23"/>
            <p:cNvSpPr/>
            <p:nvPr/>
          </p:nvSpPr>
          <p:spPr>
            <a:xfrm>
              <a:off x="0" y="144016"/>
              <a:ext cx="9144000" cy="764704"/>
            </a:xfrm>
            <a:prstGeom prst="rect">
              <a:avLst/>
            </a:prstGeom>
            <a:solidFill>
              <a:srgbClr val="40404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 name="TextBox 24"/>
            <p:cNvSpPr txBox="1"/>
            <p:nvPr/>
          </p:nvSpPr>
          <p:spPr>
            <a:xfrm>
              <a:off x="683568" y="260648"/>
              <a:ext cx="7992888" cy="584775"/>
            </a:xfrm>
            <a:prstGeom prst="rect">
              <a:avLst/>
            </a:prstGeom>
            <a:solidFill>
              <a:srgbClr val="FFFFFF">
                <a:alpha val="69804"/>
              </a:srgbClr>
            </a:solidFill>
          </p:spPr>
          <p:txBody>
            <a:bodyPr wrap="square" rtlCol="0">
              <a:spAutoFit/>
            </a:bodyPr>
            <a:lstStyle/>
            <a:p>
              <a:r>
                <a:rPr lang="en-US" sz="3200" dirty="0" smtClean="0"/>
                <a:t>Introduction</a:t>
              </a:r>
              <a:endParaRPr lang="en-IN" sz="3200" dirty="0"/>
            </a:p>
          </p:txBody>
        </p:sp>
      </p:grpSp>
      <p:grpSp>
        <p:nvGrpSpPr>
          <p:cNvPr id="7" name="Group 6"/>
          <p:cNvGrpSpPr/>
          <p:nvPr/>
        </p:nvGrpSpPr>
        <p:grpSpPr>
          <a:xfrm>
            <a:off x="35496" y="908720"/>
            <a:ext cx="3096344" cy="2946579"/>
            <a:chOff x="35496" y="908720"/>
            <a:chExt cx="3096344" cy="2946579"/>
          </a:xfrm>
        </p:grpSpPr>
        <p:sp>
          <p:nvSpPr>
            <p:cNvPr id="12" name="Rectangle 2"/>
            <p:cNvSpPr/>
            <p:nvPr/>
          </p:nvSpPr>
          <p:spPr>
            <a:xfrm>
              <a:off x="35496" y="908720"/>
              <a:ext cx="3096344" cy="2946579"/>
            </a:xfrm>
            <a:custGeom>
              <a:avLst/>
              <a:gdLst/>
              <a:ahLst/>
              <a:cxnLst/>
              <a:rect l="l" t="t" r="r" b="b"/>
              <a:pathLst>
                <a:path w="2606040" h="3409950">
                  <a:moveTo>
                    <a:pt x="95563" y="0"/>
                  </a:moveTo>
                  <a:lnTo>
                    <a:pt x="151631" y="0"/>
                  </a:lnTo>
                  <a:lnTo>
                    <a:pt x="149700" y="9562"/>
                  </a:lnTo>
                  <a:cubicBezTo>
                    <a:pt x="149700" y="56927"/>
                    <a:pt x="188097" y="95324"/>
                    <a:pt x="235463" y="95324"/>
                  </a:cubicBezTo>
                  <a:cubicBezTo>
                    <a:pt x="282829" y="95324"/>
                    <a:pt x="321226" y="56927"/>
                    <a:pt x="321226" y="9562"/>
                  </a:cubicBezTo>
                  <a:cubicBezTo>
                    <a:pt x="321226" y="6276"/>
                    <a:pt x="321041" y="3034"/>
                    <a:pt x="319296" y="0"/>
                  </a:cubicBezTo>
                  <a:lnTo>
                    <a:pt x="387074" y="0"/>
                  </a:lnTo>
                  <a:lnTo>
                    <a:pt x="385143" y="9562"/>
                  </a:lnTo>
                  <a:cubicBezTo>
                    <a:pt x="385143" y="56927"/>
                    <a:pt x="423540" y="95324"/>
                    <a:pt x="470906" y="95324"/>
                  </a:cubicBezTo>
                  <a:cubicBezTo>
                    <a:pt x="518272" y="95324"/>
                    <a:pt x="556669" y="56927"/>
                    <a:pt x="556669" y="9562"/>
                  </a:cubicBezTo>
                  <a:cubicBezTo>
                    <a:pt x="556669" y="6276"/>
                    <a:pt x="556484" y="3034"/>
                    <a:pt x="554739" y="0"/>
                  </a:cubicBezTo>
                  <a:lnTo>
                    <a:pt x="622517" y="0"/>
                  </a:lnTo>
                  <a:lnTo>
                    <a:pt x="620586" y="9562"/>
                  </a:lnTo>
                  <a:cubicBezTo>
                    <a:pt x="620586" y="56927"/>
                    <a:pt x="658983" y="95324"/>
                    <a:pt x="706349" y="95324"/>
                  </a:cubicBezTo>
                  <a:cubicBezTo>
                    <a:pt x="753715" y="95324"/>
                    <a:pt x="792112" y="56927"/>
                    <a:pt x="792112" y="9562"/>
                  </a:cubicBezTo>
                  <a:cubicBezTo>
                    <a:pt x="792112" y="6276"/>
                    <a:pt x="791927" y="3034"/>
                    <a:pt x="790182" y="0"/>
                  </a:cubicBezTo>
                  <a:lnTo>
                    <a:pt x="857960" y="0"/>
                  </a:lnTo>
                  <a:lnTo>
                    <a:pt x="856029" y="9562"/>
                  </a:lnTo>
                  <a:cubicBezTo>
                    <a:pt x="856029" y="56927"/>
                    <a:pt x="894426" y="95324"/>
                    <a:pt x="941792" y="95324"/>
                  </a:cubicBezTo>
                  <a:cubicBezTo>
                    <a:pt x="989158" y="95324"/>
                    <a:pt x="1027555" y="56927"/>
                    <a:pt x="1027555" y="9562"/>
                  </a:cubicBezTo>
                  <a:cubicBezTo>
                    <a:pt x="1027555" y="6276"/>
                    <a:pt x="1027370" y="3034"/>
                    <a:pt x="1025625" y="0"/>
                  </a:cubicBezTo>
                  <a:lnTo>
                    <a:pt x="1093403" y="0"/>
                  </a:lnTo>
                  <a:lnTo>
                    <a:pt x="1091472" y="9562"/>
                  </a:lnTo>
                  <a:cubicBezTo>
                    <a:pt x="1091472" y="56927"/>
                    <a:pt x="1129869" y="95324"/>
                    <a:pt x="1177235" y="95324"/>
                  </a:cubicBezTo>
                  <a:cubicBezTo>
                    <a:pt x="1224601" y="95324"/>
                    <a:pt x="1262998" y="56927"/>
                    <a:pt x="1262998" y="9562"/>
                  </a:cubicBezTo>
                  <a:cubicBezTo>
                    <a:pt x="1262998" y="6276"/>
                    <a:pt x="1262813" y="3034"/>
                    <a:pt x="1261068" y="0"/>
                  </a:cubicBezTo>
                  <a:lnTo>
                    <a:pt x="1328846" y="0"/>
                  </a:lnTo>
                  <a:lnTo>
                    <a:pt x="1326915" y="9562"/>
                  </a:lnTo>
                  <a:cubicBezTo>
                    <a:pt x="1326915" y="56927"/>
                    <a:pt x="1365312" y="95324"/>
                    <a:pt x="1412678" y="95324"/>
                  </a:cubicBezTo>
                  <a:cubicBezTo>
                    <a:pt x="1460044" y="95324"/>
                    <a:pt x="1498441" y="56927"/>
                    <a:pt x="1498441" y="9562"/>
                  </a:cubicBezTo>
                  <a:cubicBezTo>
                    <a:pt x="1498441" y="6276"/>
                    <a:pt x="1498256" y="3034"/>
                    <a:pt x="1496511" y="0"/>
                  </a:cubicBezTo>
                  <a:lnTo>
                    <a:pt x="1564289" y="0"/>
                  </a:lnTo>
                  <a:lnTo>
                    <a:pt x="1562358" y="9562"/>
                  </a:lnTo>
                  <a:cubicBezTo>
                    <a:pt x="1562358" y="56927"/>
                    <a:pt x="1600755" y="95324"/>
                    <a:pt x="1648121" y="95324"/>
                  </a:cubicBezTo>
                  <a:cubicBezTo>
                    <a:pt x="1695487" y="95324"/>
                    <a:pt x="1733884" y="56927"/>
                    <a:pt x="1733884" y="9562"/>
                  </a:cubicBezTo>
                  <a:cubicBezTo>
                    <a:pt x="1733884" y="6276"/>
                    <a:pt x="1733699" y="3034"/>
                    <a:pt x="1731954" y="0"/>
                  </a:cubicBezTo>
                  <a:lnTo>
                    <a:pt x="1799732" y="0"/>
                  </a:lnTo>
                  <a:lnTo>
                    <a:pt x="1797801" y="9562"/>
                  </a:lnTo>
                  <a:cubicBezTo>
                    <a:pt x="1797801" y="56927"/>
                    <a:pt x="1836198" y="95324"/>
                    <a:pt x="1883564" y="95324"/>
                  </a:cubicBezTo>
                  <a:cubicBezTo>
                    <a:pt x="1930930" y="95324"/>
                    <a:pt x="1969327" y="56927"/>
                    <a:pt x="1969327" y="9562"/>
                  </a:cubicBezTo>
                  <a:cubicBezTo>
                    <a:pt x="1969327" y="6276"/>
                    <a:pt x="1969142" y="3034"/>
                    <a:pt x="1967397" y="0"/>
                  </a:cubicBezTo>
                  <a:lnTo>
                    <a:pt x="2035175" y="0"/>
                  </a:lnTo>
                  <a:lnTo>
                    <a:pt x="2033244" y="9562"/>
                  </a:lnTo>
                  <a:cubicBezTo>
                    <a:pt x="2033244" y="56927"/>
                    <a:pt x="2071641" y="95324"/>
                    <a:pt x="2119007" y="95324"/>
                  </a:cubicBezTo>
                  <a:cubicBezTo>
                    <a:pt x="2166373" y="95324"/>
                    <a:pt x="2204770" y="56927"/>
                    <a:pt x="2204770" y="9562"/>
                  </a:cubicBezTo>
                  <a:cubicBezTo>
                    <a:pt x="2204770" y="6276"/>
                    <a:pt x="2204585" y="3034"/>
                    <a:pt x="2202840" y="0"/>
                  </a:cubicBezTo>
                  <a:lnTo>
                    <a:pt x="2270621" y="0"/>
                  </a:lnTo>
                  <a:lnTo>
                    <a:pt x="2268690" y="9562"/>
                  </a:lnTo>
                  <a:cubicBezTo>
                    <a:pt x="2268690" y="56927"/>
                    <a:pt x="2307087" y="95324"/>
                    <a:pt x="2354453" y="95324"/>
                  </a:cubicBezTo>
                  <a:cubicBezTo>
                    <a:pt x="2401819" y="95324"/>
                    <a:pt x="2440216" y="56927"/>
                    <a:pt x="2440216" y="9562"/>
                  </a:cubicBezTo>
                  <a:cubicBezTo>
                    <a:pt x="2440216" y="6276"/>
                    <a:pt x="2440031" y="3034"/>
                    <a:pt x="2438286" y="0"/>
                  </a:cubicBezTo>
                  <a:lnTo>
                    <a:pt x="2522208" y="0"/>
                  </a:lnTo>
                  <a:lnTo>
                    <a:pt x="2520277" y="9562"/>
                  </a:lnTo>
                  <a:cubicBezTo>
                    <a:pt x="2520277" y="56927"/>
                    <a:pt x="2558674" y="95324"/>
                    <a:pt x="2606040" y="95324"/>
                  </a:cubicBezTo>
                  <a:lnTo>
                    <a:pt x="2606040" y="166273"/>
                  </a:lnTo>
                  <a:cubicBezTo>
                    <a:pt x="2558674" y="166273"/>
                    <a:pt x="2520277" y="204670"/>
                    <a:pt x="2520277" y="252035"/>
                  </a:cubicBezTo>
                  <a:cubicBezTo>
                    <a:pt x="2520277" y="299400"/>
                    <a:pt x="2558674" y="337797"/>
                    <a:pt x="2606040" y="337797"/>
                  </a:cubicBezTo>
                  <a:lnTo>
                    <a:pt x="2606040" y="408747"/>
                  </a:lnTo>
                  <a:cubicBezTo>
                    <a:pt x="2558674" y="408747"/>
                    <a:pt x="2520277" y="447144"/>
                    <a:pt x="2520277" y="494509"/>
                  </a:cubicBezTo>
                  <a:cubicBezTo>
                    <a:pt x="2520277" y="541874"/>
                    <a:pt x="2558674" y="580271"/>
                    <a:pt x="2606040" y="580271"/>
                  </a:cubicBezTo>
                  <a:lnTo>
                    <a:pt x="2606040" y="651221"/>
                  </a:lnTo>
                  <a:cubicBezTo>
                    <a:pt x="2558674" y="651221"/>
                    <a:pt x="2520277" y="689618"/>
                    <a:pt x="2520277" y="736983"/>
                  </a:cubicBezTo>
                  <a:cubicBezTo>
                    <a:pt x="2520277" y="784348"/>
                    <a:pt x="2558674" y="822745"/>
                    <a:pt x="2606040" y="822745"/>
                  </a:cubicBezTo>
                  <a:lnTo>
                    <a:pt x="2606040" y="893694"/>
                  </a:lnTo>
                  <a:cubicBezTo>
                    <a:pt x="2558674" y="893694"/>
                    <a:pt x="2520277" y="932091"/>
                    <a:pt x="2520277" y="979456"/>
                  </a:cubicBezTo>
                  <a:cubicBezTo>
                    <a:pt x="2520277" y="1026821"/>
                    <a:pt x="2558674" y="1065218"/>
                    <a:pt x="2606040" y="1065218"/>
                  </a:cubicBezTo>
                  <a:lnTo>
                    <a:pt x="2606040" y="1136168"/>
                  </a:lnTo>
                  <a:cubicBezTo>
                    <a:pt x="2558674" y="1136168"/>
                    <a:pt x="2520277" y="1174565"/>
                    <a:pt x="2520277" y="1221930"/>
                  </a:cubicBezTo>
                  <a:cubicBezTo>
                    <a:pt x="2520277" y="1269295"/>
                    <a:pt x="2558674" y="1307692"/>
                    <a:pt x="2606040" y="1307692"/>
                  </a:cubicBezTo>
                  <a:lnTo>
                    <a:pt x="2606040" y="1378642"/>
                  </a:lnTo>
                  <a:cubicBezTo>
                    <a:pt x="2558674" y="1378642"/>
                    <a:pt x="2520277" y="1417039"/>
                    <a:pt x="2520277" y="1464404"/>
                  </a:cubicBezTo>
                  <a:cubicBezTo>
                    <a:pt x="2520277" y="1511769"/>
                    <a:pt x="2558674" y="1550166"/>
                    <a:pt x="2606040" y="1550166"/>
                  </a:cubicBezTo>
                  <a:lnTo>
                    <a:pt x="2606040" y="1621115"/>
                  </a:lnTo>
                  <a:cubicBezTo>
                    <a:pt x="2558674" y="1621115"/>
                    <a:pt x="2520277" y="1659512"/>
                    <a:pt x="2520277" y="1706877"/>
                  </a:cubicBezTo>
                  <a:cubicBezTo>
                    <a:pt x="2520277" y="1754242"/>
                    <a:pt x="2558674" y="1792639"/>
                    <a:pt x="2606040" y="1792639"/>
                  </a:cubicBezTo>
                  <a:lnTo>
                    <a:pt x="2606040" y="1863589"/>
                  </a:lnTo>
                  <a:cubicBezTo>
                    <a:pt x="2558674" y="1863589"/>
                    <a:pt x="2520277" y="1901986"/>
                    <a:pt x="2520277" y="1949351"/>
                  </a:cubicBezTo>
                  <a:cubicBezTo>
                    <a:pt x="2520277" y="1996716"/>
                    <a:pt x="2558674" y="2035113"/>
                    <a:pt x="2606040" y="2035113"/>
                  </a:cubicBezTo>
                  <a:lnTo>
                    <a:pt x="2606040" y="2106063"/>
                  </a:lnTo>
                  <a:cubicBezTo>
                    <a:pt x="2558674" y="2106063"/>
                    <a:pt x="2520277" y="2144460"/>
                    <a:pt x="2520277" y="2191825"/>
                  </a:cubicBezTo>
                  <a:cubicBezTo>
                    <a:pt x="2520277" y="2239190"/>
                    <a:pt x="2558674" y="2277587"/>
                    <a:pt x="2606040" y="2277587"/>
                  </a:cubicBezTo>
                  <a:lnTo>
                    <a:pt x="2606040" y="2348536"/>
                  </a:lnTo>
                  <a:cubicBezTo>
                    <a:pt x="2558674" y="2348536"/>
                    <a:pt x="2520277" y="2386933"/>
                    <a:pt x="2520277" y="2434298"/>
                  </a:cubicBezTo>
                  <a:cubicBezTo>
                    <a:pt x="2520277" y="2481663"/>
                    <a:pt x="2558674" y="2520060"/>
                    <a:pt x="2606040" y="2520060"/>
                  </a:cubicBezTo>
                  <a:lnTo>
                    <a:pt x="2606040" y="2591010"/>
                  </a:lnTo>
                  <a:cubicBezTo>
                    <a:pt x="2558674" y="2591010"/>
                    <a:pt x="2520277" y="2629407"/>
                    <a:pt x="2520277" y="2676772"/>
                  </a:cubicBezTo>
                  <a:cubicBezTo>
                    <a:pt x="2520277" y="2724137"/>
                    <a:pt x="2558674" y="2762534"/>
                    <a:pt x="2606040" y="2762534"/>
                  </a:cubicBezTo>
                  <a:lnTo>
                    <a:pt x="2606040" y="2833484"/>
                  </a:lnTo>
                  <a:cubicBezTo>
                    <a:pt x="2558674" y="2833484"/>
                    <a:pt x="2520277" y="2871881"/>
                    <a:pt x="2520277" y="2919246"/>
                  </a:cubicBezTo>
                  <a:cubicBezTo>
                    <a:pt x="2520277" y="2966611"/>
                    <a:pt x="2558674" y="3005008"/>
                    <a:pt x="2606040" y="3005008"/>
                  </a:cubicBezTo>
                  <a:lnTo>
                    <a:pt x="2606040" y="3075957"/>
                  </a:lnTo>
                  <a:cubicBezTo>
                    <a:pt x="2558674" y="3075957"/>
                    <a:pt x="2520277" y="3114354"/>
                    <a:pt x="2520277" y="3161719"/>
                  </a:cubicBezTo>
                  <a:cubicBezTo>
                    <a:pt x="2520277" y="3209084"/>
                    <a:pt x="2558674" y="3247481"/>
                    <a:pt x="2606040" y="3247481"/>
                  </a:cubicBezTo>
                  <a:lnTo>
                    <a:pt x="2606040" y="3318436"/>
                  </a:lnTo>
                  <a:cubicBezTo>
                    <a:pt x="2558674" y="3318436"/>
                    <a:pt x="2520277" y="3356833"/>
                    <a:pt x="2520277" y="3404198"/>
                  </a:cubicBezTo>
                  <a:cubicBezTo>
                    <a:pt x="2520277" y="3406153"/>
                    <a:pt x="2520343" y="3408093"/>
                    <a:pt x="2521438" y="3409950"/>
                  </a:cubicBezTo>
                  <a:lnTo>
                    <a:pt x="2439055" y="3409950"/>
                  </a:lnTo>
                  <a:lnTo>
                    <a:pt x="2440216" y="3404198"/>
                  </a:lnTo>
                  <a:cubicBezTo>
                    <a:pt x="2440216" y="3356833"/>
                    <a:pt x="2401819" y="3318436"/>
                    <a:pt x="2354453" y="3318436"/>
                  </a:cubicBezTo>
                  <a:cubicBezTo>
                    <a:pt x="2307087" y="3318436"/>
                    <a:pt x="2268690" y="3356833"/>
                    <a:pt x="2268690" y="3404198"/>
                  </a:cubicBezTo>
                  <a:cubicBezTo>
                    <a:pt x="2268690" y="3406153"/>
                    <a:pt x="2268756" y="3408093"/>
                    <a:pt x="2269851" y="3409950"/>
                  </a:cubicBezTo>
                  <a:lnTo>
                    <a:pt x="2203609" y="3409950"/>
                  </a:lnTo>
                  <a:lnTo>
                    <a:pt x="2204770" y="3404198"/>
                  </a:lnTo>
                  <a:cubicBezTo>
                    <a:pt x="2204770" y="3356833"/>
                    <a:pt x="2166373" y="3318436"/>
                    <a:pt x="2119007" y="3318436"/>
                  </a:cubicBezTo>
                  <a:cubicBezTo>
                    <a:pt x="2071641" y="3318436"/>
                    <a:pt x="2033244" y="3356833"/>
                    <a:pt x="2033244" y="3404198"/>
                  </a:cubicBezTo>
                  <a:cubicBezTo>
                    <a:pt x="2033244" y="3406153"/>
                    <a:pt x="2033310" y="3408093"/>
                    <a:pt x="2034405" y="3409950"/>
                  </a:cubicBezTo>
                  <a:lnTo>
                    <a:pt x="1968166" y="3409950"/>
                  </a:lnTo>
                  <a:lnTo>
                    <a:pt x="1969327" y="3404198"/>
                  </a:lnTo>
                  <a:cubicBezTo>
                    <a:pt x="1969327" y="3356833"/>
                    <a:pt x="1930930" y="3318436"/>
                    <a:pt x="1883564" y="3318436"/>
                  </a:cubicBezTo>
                  <a:cubicBezTo>
                    <a:pt x="1836198" y="3318436"/>
                    <a:pt x="1797801" y="3356833"/>
                    <a:pt x="1797801" y="3404198"/>
                  </a:cubicBezTo>
                  <a:cubicBezTo>
                    <a:pt x="1797801" y="3406153"/>
                    <a:pt x="1797867" y="3408093"/>
                    <a:pt x="1798962" y="3409950"/>
                  </a:cubicBezTo>
                  <a:lnTo>
                    <a:pt x="1732723" y="3409950"/>
                  </a:lnTo>
                  <a:lnTo>
                    <a:pt x="1733884" y="3404198"/>
                  </a:lnTo>
                  <a:cubicBezTo>
                    <a:pt x="1733884" y="3356833"/>
                    <a:pt x="1695487" y="3318436"/>
                    <a:pt x="1648121" y="3318436"/>
                  </a:cubicBezTo>
                  <a:cubicBezTo>
                    <a:pt x="1600755" y="3318436"/>
                    <a:pt x="1562358" y="3356833"/>
                    <a:pt x="1562358" y="3404198"/>
                  </a:cubicBezTo>
                  <a:cubicBezTo>
                    <a:pt x="1562358" y="3406153"/>
                    <a:pt x="1562424" y="3408093"/>
                    <a:pt x="1563519" y="3409950"/>
                  </a:cubicBezTo>
                  <a:lnTo>
                    <a:pt x="1497280" y="3409950"/>
                  </a:lnTo>
                  <a:lnTo>
                    <a:pt x="1498441" y="3404198"/>
                  </a:lnTo>
                  <a:cubicBezTo>
                    <a:pt x="1498441" y="3356833"/>
                    <a:pt x="1460044" y="3318436"/>
                    <a:pt x="1412678" y="3318436"/>
                  </a:cubicBezTo>
                  <a:cubicBezTo>
                    <a:pt x="1365312" y="3318436"/>
                    <a:pt x="1326915" y="3356833"/>
                    <a:pt x="1326915" y="3404198"/>
                  </a:cubicBezTo>
                  <a:cubicBezTo>
                    <a:pt x="1326915" y="3406153"/>
                    <a:pt x="1326981" y="3408093"/>
                    <a:pt x="1328076" y="3409950"/>
                  </a:cubicBezTo>
                  <a:lnTo>
                    <a:pt x="1261837" y="3409950"/>
                  </a:lnTo>
                  <a:lnTo>
                    <a:pt x="1262998" y="3404198"/>
                  </a:lnTo>
                  <a:cubicBezTo>
                    <a:pt x="1262998" y="3356833"/>
                    <a:pt x="1224601" y="3318436"/>
                    <a:pt x="1177235" y="3318436"/>
                  </a:cubicBezTo>
                  <a:cubicBezTo>
                    <a:pt x="1129869" y="3318436"/>
                    <a:pt x="1091472" y="3356833"/>
                    <a:pt x="1091472" y="3404198"/>
                  </a:cubicBezTo>
                  <a:cubicBezTo>
                    <a:pt x="1091472" y="3406153"/>
                    <a:pt x="1091538" y="3408093"/>
                    <a:pt x="1092633" y="3409950"/>
                  </a:cubicBezTo>
                  <a:lnTo>
                    <a:pt x="1026394" y="3409950"/>
                  </a:lnTo>
                  <a:lnTo>
                    <a:pt x="1027555" y="3404198"/>
                  </a:lnTo>
                  <a:cubicBezTo>
                    <a:pt x="1027555" y="3356833"/>
                    <a:pt x="989158" y="3318436"/>
                    <a:pt x="941792" y="3318436"/>
                  </a:cubicBezTo>
                  <a:cubicBezTo>
                    <a:pt x="894426" y="3318436"/>
                    <a:pt x="856029" y="3356833"/>
                    <a:pt x="856029" y="3404198"/>
                  </a:cubicBezTo>
                  <a:cubicBezTo>
                    <a:pt x="856029" y="3406153"/>
                    <a:pt x="856095" y="3408093"/>
                    <a:pt x="857190" y="3409950"/>
                  </a:cubicBezTo>
                  <a:lnTo>
                    <a:pt x="790951" y="3409950"/>
                  </a:lnTo>
                  <a:lnTo>
                    <a:pt x="792112" y="3404198"/>
                  </a:lnTo>
                  <a:cubicBezTo>
                    <a:pt x="792112" y="3356833"/>
                    <a:pt x="753715" y="3318436"/>
                    <a:pt x="706349" y="3318436"/>
                  </a:cubicBezTo>
                  <a:cubicBezTo>
                    <a:pt x="658983" y="3318436"/>
                    <a:pt x="620586" y="3356833"/>
                    <a:pt x="620586" y="3404198"/>
                  </a:cubicBezTo>
                  <a:cubicBezTo>
                    <a:pt x="620586" y="3406153"/>
                    <a:pt x="620652" y="3408093"/>
                    <a:pt x="621747" y="3409950"/>
                  </a:cubicBezTo>
                  <a:lnTo>
                    <a:pt x="555508" y="3409950"/>
                  </a:lnTo>
                  <a:lnTo>
                    <a:pt x="556669" y="3404198"/>
                  </a:lnTo>
                  <a:cubicBezTo>
                    <a:pt x="556669" y="3356833"/>
                    <a:pt x="518272" y="3318436"/>
                    <a:pt x="470906" y="3318436"/>
                  </a:cubicBezTo>
                  <a:cubicBezTo>
                    <a:pt x="423540" y="3318436"/>
                    <a:pt x="385143" y="3356833"/>
                    <a:pt x="385143" y="3404198"/>
                  </a:cubicBezTo>
                  <a:cubicBezTo>
                    <a:pt x="385143" y="3406153"/>
                    <a:pt x="385208" y="3408093"/>
                    <a:pt x="386304" y="3409950"/>
                  </a:cubicBezTo>
                  <a:lnTo>
                    <a:pt x="320065" y="3409950"/>
                  </a:lnTo>
                  <a:lnTo>
                    <a:pt x="321226" y="3404198"/>
                  </a:lnTo>
                  <a:cubicBezTo>
                    <a:pt x="321226" y="3356833"/>
                    <a:pt x="282829" y="3318436"/>
                    <a:pt x="235463" y="3318436"/>
                  </a:cubicBezTo>
                  <a:cubicBezTo>
                    <a:pt x="188097" y="3318436"/>
                    <a:pt x="149700" y="3356833"/>
                    <a:pt x="149700" y="3404198"/>
                  </a:cubicBezTo>
                  <a:cubicBezTo>
                    <a:pt x="149700" y="3406153"/>
                    <a:pt x="149765" y="3408093"/>
                    <a:pt x="150861" y="3409950"/>
                  </a:cubicBezTo>
                  <a:lnTo>
                    <a:pt x="96332" y="3409950"/>
                  </a:lnTo>
                  <a:lnTo>
                    <a:pt x="97493" y="3404198"/>
                  </a:lnTo>
                  <a:cubicBezTo>
                    <a:pt x="97493" y="3356833"/>
                    <a:pt x="59096" y="3318436"/>
                    <a:pt x="11730" y="3318436"/>
                  </a:cubicBezTo>
                  <a:lnTo>
                    <a:pt x="0" y="3320804"/>
                  </a:lnTo>
                  <a:lnTo>
                    <a:pt x="0" y="3245113"/>
                  </a:lnTo>
                  <a:lnTo>
                    <a:pt x="11730" y="3247481"/>
                  </a:lnTo>
                  <a:cubicBezTo>
                    <a:pt x="59096" y="3247481"/>
                    <a:pt x="97493" y="3209084"/>
                    <a:pt x="97493" y="3161719"/>
                  </a:cubicBezTo>
                  <a:cubicBezTo>
                    <a:pt x="97493" y="3114354"/>
                    <a:pt x="59096" y="3075957"/>
                    <a:pt x="11730" y="3075957"/>
                  </a:cubicBezTo>
                  <a:lnTo>
                    <a:pt x="0" y="3078325"/>
                  </a:lnTo>
                  <a:lnTo>
                    <a:pt x="0" y="3002640"/>
                  </a:lnTo>
                  <a:lnTo>
                    <a:pt x="11730" y="3005008"/>
                  </a:lnTo>
                  <a:cubicBezTo>
                    <a:pt x="59096" y="3005008"/>
                    <a:pt x="97493" y="2966611"/>
                    <a:pt x="97493" y="2919246"/>
                  </a:cubicBezTo>
                  <a:cubicBezTo>
                    <a:pt x="97493" y="2871881"/>
                    <a:pt x="59096" y="2833484"/>
                    <a:pt x="11730" y="2833484"/>
                  </a:cubicBezTo>
                  <a:lnTo>
                    <a:pt x="0" y="2835852"/>
                  </a:lnTo>
                  <a:lnTo>
                    <a:pt x="0" y="2760166"/>
                  </a:lnTo>
                  <a:lnTo>
                    <a:pt x="11730" y="2762534"/>
                  </a:lnTo>
                  <a:cubicBezTo>
                    <a:pt x="59096" y="2762534"/>
                    <a:pt x="97493" y="2724137"/>
                    <a:pt x="97493" y="2676772"/>
                  </a:cubicBezTo>
                  <a:cubicBezTo>
                    <a:pt x="97493" y="2629407"/>
                    <a:pt x="59096" y="2591010"/>
                    <a:pt x="11730" y="2591010"/>
                  </a:cubicBezTo>
                  <a:lnTo>
                    <a:pt x="0" y="2593378"/>
                  </a:lnTo>
                  <a:lnTo>
                    <a:pt x="0" y="2517692"/>
                  </a:lnTo>
                  <a:lnTo>
                    <a:pt x="11730" y="2520060"/>
                  </a:lnTo>
                  <a:cubicBezTo>
                    <a:pt x="59096" y="2520060"/>
                    <a:pt x="97493" y="2481663"/>
                    <a:pt x="97493" y="2434298"/>
                  </a:cubicBezTo>
                  <a:cubicBezTo>
                    <a:pt x="97493" y="2386933"/>
                    <a:pt x="59096" y="2348536"/>
                    <a:pt x="11730" y="2348536"/>
                  </a:cubicBezTo>
                  <a:lnTo>
                    <a:pt x="0" y="2350904"/>
                  </a:lnTo>
                  <a:lnTo>
                    <a:pt x="0" y="2275219"/>
                  </a:lnTo>
                  <a:lnTo>
                    <a:pt x="11730" y="2277587"/>
                  </a:lnTo>
                  <a:cubicBezTo>
                    <a:pt x="59096" y="2277587"/>
                    <a:pt x="97493" y="2239190"/>
                    <a:pt x="97493" y="2191825"/>
                  </a:cubicBezTo>
                  <a:cubicBezTo>
                    <a:pt x="97493" y="2144460"/>
                    <a:pt x="59096" y="2106063"/>
                    <a:pt x="11730" y="2106063"/>
                  </a:cubicBezTo>
                  <a:lnTo>
                    <a:pt x="0" y="2108431"/>
                  </a:lnTo>
                  <a:lnTo>
                    <a:pt x="0" y="2032745"/>
                  </a:lnTo>
                  <a:lnTo>
                    <a:pt x="11730" y="2035113"/>
                  </a:lnTo>
                  <a:cubicBezTo>
                    <a:pt x="59096" y="2035113"/>
                    <a:pt x="97493" y="1996716"/>
                    <a:pt x="97493" y="1949351"/>
                  </a:cubicBezTo>
                  <a:cubicBezTo>
                    <a:pt x="97493" y="1901986"/>
                    <a:pt x="59096" y="1863589"/>
                    <a:pt x="11730" y="1863589"/>
                  </a:cubicBezTo>
                  <a:lnTo>
                    <a:pt x="0" y="1865957"/>
                  </a:lnTo>
                  <a:lnTo>
                    <a:pt x="0" y="1790271"/>
                  </a:lnTo>
                  <a:lnTo>
                    <a:pt x="11730" y="1792639"/>
                  </a:lnTo>
                  <a:cubicBezTo>
                    <a:pt x="59096" y="1792639"/>
                    <a:pt x="97493" y="1754242"/>
                    <a:pt x="97493" y="1706877"/>
                  </a:cubicBezTo>
                  <a:cubicBezTo>
                    <a:pt x="97493" y="1659512"/>
                    <a:pt x="59096" y="1621115"/>
                    <a:pt x="11730" y="1621115"/>
                  </a:cubicBezTo>
                  <a:lnTo>
                    <a:pt x="0" y="1623483"/>
                  </a:lnTo>
                  <a:lnTo>
                    <a:pt x="0" y="1547798"/>
                  </a:lnTo>
                  <a:lnTo>
                    <a:pt x="11730" y="1550166"/>
                  </a:lnTo>
                  <a:cubicBezTo>
                    <a:pt x="59096" y="1550166"/>
                    <a:pt x="97493" y="1511769"/>
                    <a:pt x="97493" y="1464404"/>
                  </a:cubicBezTo>
                  <a:cubicBezTo>
                    <a:pt x="97493" y="1417039"/>
                    <a:pt x="59096" y="1378642"/>
                    <a:pt x="11730" y="1378642"/>
                  </a:cubicBezTo>
                  <a:lnTo>
                    <a:pt x="0" y="1381010"/>
                  </a:lnTo>
                  <a:lnTo>
                    <a:pt x="0" y="1305324"/>
                  </a:lnTo>
                  <a:lnTo>
                    <a:pt x="11730" y="1307692"/>
                  </a:lnTo>
                  <a:cubicBezTo>
                    <a:pt x="59096" y="1307692"/>
                    <a:pt x="97493" y="1269295"/>
                    <a:pt x="97493" y="1221930"/>
                  </a:cubicBezTo>
                  <a:cubicBezTo>
                    <a:pt x="97493" y="1174565"/>
                    <a:pt x="59096" y="1136168"/>
                    <a:pt x="11730" y="1136168"/>
                  </a:cubicBezTo>
                  <a:lnTo>
                    <a:pt x="0" y="1138536"/>
                  </a:lnTo>
                  <a:lnTo>
                    <a:pt x="0" y="1062850"/>
                  </a:lnTo>
                  <a:lnTo>
                    <a:pt x="11730" y="1065218"/>
                  </a:lnTo>
                  <a:cubicBezTo>
                    <a:pt x="59096" y="1065218"/>
                    <a:pt x="97493" y="1026821"/>
                    <a:pt x="97493" y="979456"/>
                  </a:cubicBezTo>
                  <a:cubicBezTo>
                    <a:pt x="97493" y="932091"/>
                    <a:pt x="59096" y="893694"/>
                    <a:pt x="11730" y="893694"/>
                  </a:cubicBezTo>
                  <a:lnTo>
                    <a:pt x="0" y="896062"/>
                  </a:lnTo>
                  <a:lnTo>
                    <a:pt x="0" y="820377"/>
                  </a:lnTo>
                  <a:lnTo>
                    <a:pt x="11730" y="822745"/>
                  </a:lnTo>
                  <a:cubicBezTo>
                    <a:pt x="59096" y="822745"/>
                    <a:pt x="97493" y="784348"/>
                    <a:pt x="97493" y="736983"/>
                  </a:cubicBezTo>
                  <a:cubicBezTo>
                    <a:pt x="97493" y="689618"/>
                    <a:pt x="59096" y="651221"/>
                    <a:pt x="11730" y="651221"/>
                  </a:cubicBezTo>
                  <a:lnTo>
                    <a:pt x="0" y="653589"/>
                  </a:lnTo>
                  <a:lnTo>
                    <a:pt x="0" y="577903"/>
                  </a:lnTo>
                  <a:lnTo>
                    <a:pt x="11730" y="580271"/>
                  </a:lnTo>
                  <a:cubicBezTo>
                    <a:pt x="59096" y="580271"/>
                    <a:pt x="97493" y="541874"/>
                    <a:pt x="97493" y="494509"/>
                  </a:cubicBezTo>
                  <a:cubicBezTo>
                    <a:pt x="97493" y="447144"/>
                    <a:pt x="59096" y="408747"/>
                    <a:pt x="11730" y="408747"/>
                  </a:cubicBezTo>
                  <a:lnTo>
                    <a:pt x="0" y="411115"/>
                  </a:lnTo>
                  <a:lnTo>
                    <a:pt x="0" y="335429"/>
                  </a:lnTo>
                  <a:lnTo>
                    <a:pt x="11730" y="337797"/>
                  </a:lnTo>
                  <a:cubicBezTo>
                    <a:pt x="59096" y="337797"/>
                    <a:pt x="97493" y="299400"/>
                    <a:pt x="97493" y="252035"/>
                  </a:cubicBezTo>
                  <a:cubicBezTo>
                    <a:pt x="97493" y="204670"/>
                    <a:pt x="59096" y="166273"/>
                    <a:pt x="11730" y="166273"/>
                  </a:cubicBezTo>
                  <a:lnTo>
                    <a:pt x="0" y="168641"/>
                  </a:lnTo>
                  <a:lnTo>
                    <a:pt x="0" y="92956"/>
                  </a:lnTo>
                  <a:lnTo>
                    <a:pt x="11730" y="95324"/>
                  </a:lnTo>
                  <a:cubicBezTo>
                    <a:pt x="59096" y="95324"/>
                    <a:pt x="97493" y="56927"/>
                    <a:pt x="97493" y="9562"/>
                  </a:cubicBezTo>
                  <a:cubicBezTo>
                    <a:pt x="97493" y="6276"/>
                    <a:pt x="97308" y="3034"/>
                    <a:pt x="95563" y="0"/>
                  </a:cubicBezTo>
                  <a:close/>
                </a:path>
              </a:pathLst>
            </a:custGeom>
            <a:solidFill>
              <a:schemeClr val="bg1">
                <a:lumMod val="85000"/>
              </a:schemeClr>
            </a:solidFill>
            <a:ln>
              <a:noFill/>
            </a:ln>
            <a:effectLst>
              <a:outerShdw blurRad="1270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79512" y="1085865"/>
              <a:ext cx="2808312" cy="2592288"/>
            </a:xfrm>
            <a:prstGeom prst="rect">
              <a:avLst/>
            </a:prstGeom>
          </p:spPr>
        </p:pic>
      </p:grpSp>
      <p:grpSp>
        <p:nvGrpSpPr>
          <p:cNvPr id="5" name="Group 4"/>
          <p:cNvGrpSpPr/>
          <p:nvPr/>
        </p:nvGrpSpPr>
        <p:grpSpPr>
          <a:xfrm>
            <a:off x="35496" y="3866797"/>
            <a:ext cx="3096344" cy="2946579"/>
            <a:chOff x="35496" y="908720"/>
            <a:chExt cx="3096344" cy="2946579"/>
          </a:xfrm>
        </p:grpSpPr>
        <p:sp>
          <p:nvSpPr>
            <p:cNvPr id="11" name="Rectangle 2"/>
            <p:cNvSpPr/>
            <p:nvPr/>
          </p:nvSpPr>
          <p:spPr>
            <a:xfrm>
              <a:off x="35496" y="908720"/>
              <a:ext cx="3096344" cy="2946579"/>
            </a:xfrm>
            <a:custGeom>
              <a:avLst/>
              <a:gdLst/>
              <a:ahLst/>
              <a:cxnLst/>
              <a:rect l="l" t="t" r="r" b="b"/>
              <a:pathLst>
                <a:path w="2606040" h="3409950">
                  <a:moveTo>
                    <a:pt x="95563" y="0"/>
                  </a:moveTo>
                  <a:lnTo>
                    <a:pt x="151631" y="0"/>
                  </a:lnTo>
                  <a:lnTo>
                    <a:pt x="149700" y="9562"/>
                  </a:lnTo>
                  <a:cubicBezTo>
                    <a:pt x="149700" y="56927"/>
                    <a:pt x="188097" y="95324"/>
                    <a:pt x="235463" y="95324"/>
                  </a:cubicBezTo>
                  <a:cubicBezTo>
                    <a:pt x="282829" y="95324"/>
                    <a:pt x="321226" y="56927"/>
                    <a:pt x="321226" y="9562"/>
                  </a:cubicBezTo>
                  <a:cubicBezTo>
                    <a:pt x="321226" y="6276"/>
                    <a:pt x="321041" y="3034"/>
                    <a:pt x="319296" y="0"/>
                  </a:cubicBezTo>
                  <a:lnTo>
                    <a:pt x="387074" y="0"/>
                  </a:lnTo>
                  <a:lnTo>
                    <a:pt x="385143" y="9562"/>
                  </a:lnTo>
                  <a:cubicBezTo>
                    <a:pt x="385143" y="56927"/>
                    <a:pt x="423540" y="95324"/>
                    <a:pt x="470906" y="95324"/>
                  </a:cubicBezTo>
                  <a:cubicBezTo>
                    <a:pt x="518272" y="95324"/>
                    <a:pt x="556669" y="56927"/>
                    <a:pt x="556669" y="9562"/>
                  </a:cubicBezTo>
                  <a:cubicBezTo>
                    <a:pt x="556669" y="6276"/>
                    <a:pt x="556484" y="3034"/>
                    <a:pt x="554739" y="0"/>
                  </a:cubicBezTo>
                  <a:lnTo>
                    <a:pt x="622517" y="0"/>
                  </a:lnTo>
                  <a:lnTo>
                    <a:pt x="620586" y="9562"/>
                  </a:lnTo>
                  <a:cubicBezTo>
                    <a:pt x="620586" y="56927"/>
                    <a:pt x="658983" y="95324"/>
                    <a:pt x="706349" y="95324"/>
                  </a:cubicBezTo>
                  <a:cubicBezTo>
                    <a:pt x="753715" y="95324"/>
                    <a:pt x="792112" y="56927"/>
                    <a:pt x="792112" y="9562"/>
                  </a:cubicBezTo>
                  <a:cubicBezTo>
                    <a:pt x="792112" y="6276"/>
                    <a:pt x="791927" y="3034"/>
                    <a:pt x="790182" y="0"/>
                  </a:cubicBezTo>
                  <a:lnTo>
                    <a:pt x="857960" y="0"/>
                  </a:lnTo>
                  <a:lnTo>
                    <a:pt x="856029" y="9562"/>
                  </a:lnTo>
                  <a:cubicBezTo>
                    <a:pt x="856029" y="56927"/>
                    <a:pt x="894426" y="95324"/>
                    <a:pt x="941792" y="95324"/>
                  </a:cubicBezTo>
                  <a:cubicBezTo>
                    <a:pt x="989158" y="95324"/>
                    <a:pt x="1027555" y="56927"/>
                    <a:pt x="1027555" y="9562"/>
                  </a:cubicBezTo>
                  <a:cubicBezTo>
                    <a:pt x="1027555" y="6276"/>
                    <a:pt x="1027370" y="3034"/>
                    <a:pt x="1025625" y="0"/>
                  </a:cubicBezTo>
                  <a:lnTo>
                    <a:pt x="1093403" y="0"/>
                  </a:lnTo>
                  <a:lnTo>
                    <a:pt x="1091472" y="9562"/>
                  </a:lnTo>
                  <a:cubicBezTo>
                    <a:pt x="1091472" y="56927"/>
                    <a:pt x="1129869" y="95324"/>
                    <a:pt x="1177235" y="95324"/>
                  </a:cubicBezTo>
                  <a:cubicBezTo>
                    <a:pt x="1224601" y="95324"/>
                    <a:pt x="1262998" y="56927"/>
                    <a:pt x="1262998" y="9562"/>
                  </a:cubicBezTo>
                  <a:cubicBezTo>
                    <a:pt x="1262998" y="6276"/>
                    <a:pt x="1262813" y="3034"/>
                    <a:pt x="1261068" y="0"/>
                  </a:cubicBezTo>
                  <a:lnTo>
                    <a:pt x="1328846" y="0"/>
                  </a:lnTo>
                  <a:lnTo>
                    <a:pt x="1326915" y="9562"/>
                  </a:lnTo>
                  <a:cubicBezTo>
                    <a:pt x="1326915" y="56927"/>
                    <a:pt x="1365312" y="95324"/>
                    <a:pt x="1412678" y="95324"/>
                  </a:cubicBezTo>
                  <a:cubicBezTo>
                    <a:pt x="1460044" y="95324"/>
                    <a:pt x="1498441" y="56927"/>
                    <a:pt x="1498441" y="9562"/>
                  </a:cubicBezTo>
                  <a:cubicBezTo>
                    <a:pt x="1498441" y="6276"/>
                    <a:pt x="1498256" y="3034"/>
                    <a:pt x="1496511" y="0"/>
                  </a:cubicBezTo>
                  <a:lnTo>
                    <a:pt x="1564289" y="0"/>
                  </a:lnTo>
                  <a:lnTo>
                    <a:pt x="1562358" y="9562"/>
                  </a:lnTo>
                  <a:cubicBezTo>
                    <a:pt x="1562358" y="56927"/>
                    <a:pt x="1600755" y="95324"/>
                    <a:pt x="1648121" y="95324"/>
                  </a:cubicBezTo>
                  <a:cubicBezTo>
                    <a:pt x="1695487" y="95324"/>
                    <a:pt x="1733884" y="56927"/>
                    <a:pt x="1733884" y="9562"/>
                  </a:cubicBezTo>
                  <a:cubicBezTo>
                    <a:pt x="1733884" y="6276"/>
                    <a:pt x="1733699" y="3034"/>
                    <a:pt x="1731954" y="0"/>
                  </a:cubicBezTo>
                  <a:lnTo>
                    <a:pt x="1799732" y="0"/>
                  </a:lnTo>
                  <a:lnTo>
                    <a:pt x="1797801" y="9562"/>
                  </a:lnTo>
                  <a:cubicBezTo>
                    <a:pt x="1797801" y="56927"/>
                    <a:pt x="1836198" y="95324"/>
                    <a:pt x="1883564" y="95324"/>
                  </a:cubicBezTo>
                  <a:cubicBezTo>
                    <a:pt x="1930930" y="95324"/>
                    <a:pt x="1969327" y="56927"/>
                    <a:pt x="1969327" y="9562"/>
                  </a:cubicBezTo>
                  <a:cubicBezTo>
                    <a:pt x="1969327" y="6276"/>
                    <a:pt x="1969142" y="3034"/>
                    <a:pt x="1967397" y="0"/>
                  </a:cubicBezTo>
                  <a:lnTo>
                    <a:pt x="2035175" y="0"/>
                  </a:lnTo>
                  <a:lnTo>
                    <a:pt x="2033244" y="9562"/>
                  </a:lnTo>
                  <a:cubicBezTo>
                    <a:pt x="2033244" y="56927"/>
                    <a:pt x="2071641" y="95324"/>
                    <a:pt x="2119007" y="95324"/>
                  </a:cubicBezTo>
                  <a:cubicBezTo>
                    <a:pt x="2166373" y="95324"/>
                    <a:pt x="2204770" y="56927"/>
                    <a:pt x="2204770" y="9562"/>
                  </a:cubicBezTo>
                  <a:cubicBezTo>
                    <a:pt x="2204770" y="6276"/>
                    <a:pt x="2204585" y="3034"/>
                    <a:pt x="2202840" y="0"/>
                  </a:cubicBezTo>
                  <a:lnTo>
                    <a:pt x="2270621" y="0"/>
                  </a:lnTo>
                  <a:lnTo>
                    <a:pt x="2268690" y="9562"/>
                  </a:lnTo>
                  <a:cubicBezTo>
                    <a:pt x="2268690" y="56927"/>
                    <a:pt x="2307087" y="95324"/>
                    <a:pt x="2354453" y="95324"/>
                  </a:cubicBezTo>
                  <a:cubicBezTo>
                    <a:pt x="2401819" y="95324"/>
                    <a:pt x="2440216" y="56927"/>
                    <a:pt x="2440216" y="9562"/>
                  </a:cubicBezTo>
                  <a:cubicBezTo>
                    <a:pt x="2440216" y="6276"/>
                    <a:pt x="2440031" y="3034"/>
                    <a:pt x="2438286" y="0"/>
                  </a:cubicBezTo>
                  <a:lnTo>
                    <a:pt x="2522208" y="0"/>
                  </a:lnTo>
                  <a:lnTo>
                    <a:pt x="2520277" y="9562"/>
                  </a:lnTo>
                  <a:cubicBezTo>
                    <a:pt x="2520277" y="56927"/>
                    <a:pt x="2558674" y="95324"/>
                    <a:pt x="2606040" y="95324"/>
                  </a:cubicBezTo>
                  <a:lnTo>
                    <a:pt x="2606040" y="166273"/>
                  </a:lnTo>
                  <a:cubicBezTo>
                    <a:pt x="2558674" y="166273"/>
                    <a:pt x="2520277" y="204670"/>
                    <a:pt x="2520277" y="252035"/>
                  </a:cubicBezTo>
                  <a:cubicBezTo>
                    <a:pt x="2520277" y="299400"/>
                    <a:pt x="2558674" y="337797"/>
                    <a:pt x="2606040" y="337797"/>
                  </a:cubicBezTo>
                  <a:lnTo>
                    <a:pt x="2606040" y="408747"/>
                  </a:lnTo>
                  <a:cubicBezTo>
                    <a:pt x="2558674" y="408747"/>
                    <a:pt x="2520277" y="447144"/>
                    <a:pt x="2520277" y="494509"/>
                  </a:cubicBezTo>
                  <a:cubicBezTo>
                    <a:pt x="2520277" y="541874"/>
                    <a:pt x="2558674" y="580271"/>
                    <a:pt x="2606040" y="580271"/>
                  </a:cubicBezTo>
                  <a:lnTo>
                    <a:pt x="2606040" y="651221"/>
                  </a:lnTo>
                  <a:cubicBezTo>
                    <a:pt x="2558674" y="651221"/>
                    <a:pt x="2520277" y="689618"/>
                    <a:pt x="2520277" y="736983"/>
                  </a:cubicBezTo>
                  <a:cubicBezTo>
                    <a:pt x="2520277" y="784348"/>
                    <a:pt x="2558674" y="822745"/>
                    <a:pt x="2606040" y="822745"/>
                  </a:cubicBezTo>
                  <a:lnTo>
                    <a:pt x="2606040" y="893694"/>
                  </a:lnTo>
                  <a:cubicBezTo>
                    <a:pt x="2558674" y="893694"/>
                    <a:pt x="2520277" y="932091"/>
                    <a:pt x="2520277" y="979456"/>
                  </a:cubicBezTo>
                  <a:cubicBezTo>
                    <a:pt x="2520277" y="1026821"/>
                    <a:pt x="2558674" y="1065218"/>
                    <a:pt x="2606040" y="1065218"/>
                  </a:cubicBezTo>
                  <a:lnTo>
                    <a:pt x="2606040" y="1136168"/>
                  </a:lnTo>
                  <a:cubicBezTo>
                    <a:pt x="2558674" y="1136168"/>
                    <a:pt x="2520277" y="1174565"/>
                    <a:pt x="2520277" y="1221930"/>
                  </a:cubicBezTo>
                  <a:cubicBezTo>
                    <a:pt x="2520277" y="1269295"/>
                    <a:pt x="2558674" y="1307692"/>
                    <a:pt x="2606040" y="1307692"/>
                  </a:cubicBezTo>
                  <a:lnTo>
                    <a:pt x="2606040" y="1378642"/>
                  </a:lnTo>
                  <a:cubicBezTo>
                    <a:pt x="2558674" y="1378642"/>
                    <a:pt x="2520277" y="1417039"/>
                    <a:pt x="2520277" y="1464404"/>
                  </a:cubicBezTo>
                  <a:cubicBezTo>
                    <a:pt x="2520277" y="1511769"/>
                    <a:pt x="2558674" y="1550166"/>
                    <a:pt x="2606040" y="1550166"/>
                  </a:cubicBezTo>
                  <a:lnTo>
                    <a:pt x="2606040" y="1621115"/>
                  </a:lnTo>
                  <a:cubicBezTo>
                    <a:pt x="2558674" y="1621115"/>
                    <a:pt x="2520277" y="1659512"/>
                    <a:pt x="2520277" y="1706877"/>
                  </a:cubicBezTo>
                  <a:cubicBezTo>
                    <a:pt x="2520277" y="1754242"/>
                    <a:pt x="2558674" y="1792639"/>
                    <a:pt x="2606040" y="1792639"/>
                  </a:cubicBezTo>
                  <a:lnTo>
                    <a:pt x="2606040" y="1863589"/>
                  </a:lnTo>
                  <a:cubicBezTo>
                    <a:pt x="2558674" y="1863589"/>
                    <a:pt x="2520277" y="1901986"/>
                    <a:pt x="2520277" y="1949351"/>
                  </a:cubicBezTo>
                  <a:cubicBezTo>
                    <a:pt x="2520277" y="1996716"/>
                    <a:pt x="2558674" y="2035113"/>
                    <a:pt x="2606040" y="2035113"/>
                  </a:cubicBezTo>
                  <a:lnTo>
                    <a:pt x="2606040" y="2106063"/>
                  </a:lnTo>
                  <a:cubicBezTo>
                    <a:pt x="2558674" y="2106063"/>
                    <a:pt x="2520277" y="2144460"/>
                    <a:pt x="2520277" y="2191825"/>
                  </a:cubicBezTo>
                  <a:cubicBezTo>
                    <a:pt x="2520277" y="2239190"/>
                    <a:pt x="2558674" y="2277587"/>
                    <a:pt x="2606040" y="2277587"/>
                  </a:cubicBezTo>
                  <a:lnTo>
                    <a:pt x="2606040" y="2348536"/>
                  </a:lnTo>
                  <a:cubicBezTo>
                    <a:pt x="2558674" y="2348536"/>
                    <a:pt x="2520277" y="2386933"/>
                    <a:pt x="2520277" y="2434298"/>
                  </a:cubicBezTo>
                  <a:cubicBezTo>
                    <a:pt x="2520277" y="2481663"/>
                    <a:pt x="2558674" y="2520060"/>
                    <a:pt x="2606040" y="2520060"/>
                  </a:cubicBezTo>
                  <a:lnTo>
                    <a:pt x="2606040" y="2591010"/>
                  </a:lnTo>
                  <a:cubicBezTo>
                    <a:pt x="2558674" y="2591010"/>
                    <a:pt x="2520277" y="2629407"/>
                    <a:pt x="2520277" y="2676772"/>
                  </a:cubicBezTo>
                  <a:cubicBezTo>
                    <a:pt x="2520277" y="2724137"/>
                    <a:pt x="2558674" y="2762534"/>
                    <a:pt x="2606040" y="2762534"/>
                  </a:cubicBezTo>
                  <a:lnTo>
                    <a:pt x="2606040" y="2833484"/>
                  </a:lnTo>
                  <a:cubicBezTo>
                    <a:pt x="2558674" y="2833484"/>
                    <a:pt x="2520277" y="2871881"/>
                    <a:pt x="2520277" y="2919246"/>
                  </a:cubicBezTo>
                  <a:cubicBezTo>
                    <a:pt x="2520277" y="2966611"/>
                    <a:pt x="2558674" y="3005008"/>
                    <a:pt x="2606040" y="3005008"/>
                  </a:cubicBezTo>
                  <a:lnTo>
                    <a:pt x="2606040" y="3075957"/>
                  </a:lnTo>
                  <a:cubicBezTo>
                    <a:pt x="2558674" y="3075957"/>
                    <a:pt x="2520277" y="3114354"/>
                    <a:pt x="2520277" y="3161719"/>
                  </a:cubicBezTo>
                  <a:cubicBezTo>
                    <a:pt x="2520277" y="3209084"/>
                    <a:pt x="2558674" y="3247481"/>
                    <a:pt x="2606040" y="3247481"/>
                  </a:cubicBezTo>
                  <a:lnTo>
                    <a:pt x="2606040" y="3318436"/>
                  </a:lnTo>
                  <a:cubicBezTo>
                    <a:pt x="2558674" y="3318436"/>
                    <a:pt x="2520277" y="3356833"/>
                    <a:pt x="2520277" y="3404198"/>
                  </a:cubicBezTo>
                  <a:cubicBezTo>
                    <a:pt x="2520277" y="3406153"/>
                    <a:pt x="2520343" y="3408093"/>
                    <a:pt x="2521438" y="3409950"/>
                  </a:cubicBezTo>
                  <a:lnTo>
                    <a:pt x="2439055" y="3409950"/>
                  </a:lnTo>
                  <a:lnTo>
                    <a:pt x="2440216" y="3404198"/>
                  </a:lnTo>
                  <a:cubicBezTo>
                    <a:pt x="2440216" y="3356833"/>
                    <a:pt x="2401819" y="3318436"/>
                    <a:pt x="2354453" y="3318436"/>
                  </a:cubicBezTo>
                  <a:cubicBezTo>
                    <a:pt x="2307087" y="3318436"/>
                    <a:pt x="2268690" y="3356833"/>
                    <a:pt x="2268690" y="3404198"/>
                  </a:cubicBezTo>
                  <a:cubicBezTo>
                    <a:pt x="2268690" y="3406153"/>
                    <a:pt x="2268756" y="3408093"/>
                    <a:pt x="2269851" y="3409950"/>
                  </a:cubicBezTo>
                  <a:lnTo>
                    <a:pt x="2203609" y="3409950"/>
                  </a:lnTo>
                  <a:lnTo>
                    <a:pt x="2204770" y="3404198"/>
                  </a:lnTo>
                  <a:cubicBezTo>
                    <a:pt x="2204770" y="3356833"/>
                    <a:pt x="2166373" y="3318436"/>
                    <a:pt x="2119007" y="3318436"/>
                  </a:cubicBezTo>
                  <a:cubicBezTo>
                    <a:pt x="2071641" y="3318436"/>
                    <a:pt x="2033244" y="3356833"/>
                    <a:pt x="2033244" y="3404198"/>
                  </a:cubicBezTo>
                  <a:cubicBezTo>
                    <a:pt x="2033244" y="3406153"/>
                    <a:pt x="2033310" y="3408093"/>
                    <a:pt x="2034405" y="3409950"/>
                  </a:cubicBezTo>
                  <a:lnTo>
                    <a:pt x="1968166" y="3409950"/>
                  </a:lnTo>
                  <a:lnTo>
                    <a:pt x="1969327" y="3404198"/>
                  </a:lnTo>
                  <a:cubicBezTo>
                    <a:pt x="1969327" y="3356833"/>
                    <a:pt x="1930930" y="3318436"/>
                    <a:pt x="1883564" y="3318436"/>
                  </a:cubicBezTo>
                  <a:cubicBezTo>
                    <a:pt x="1836198" y="3318436"/>
                    <a:pt x="1797801" y="3356833"/>
                    <a:pt x="1797801" y="3404198"/>
                  </a:cubicBezTo>
                  <a:cubicBezTo>
                    <a:pt x="1797801" y="3406153"/>
                    <a:pt x="1797867" y="3408093"/>
                    <a:pt x="1798962" y="3409950"/>
                  </a:cubicBezTo>
                  <a:lnTo>
                    <a:pt x="1732723" y="3409950"/>
                  </a:lnTo>
                  <a:lnTo>
                    <a:pt x="1733884" y="3404198"/>
                  </a:lnTo>
                  <a:cubicBezTo>
                    <a:pt x="1733884" y="3356833"/>
                    <a:pt x="1695487" y="3318436"/>
                    <a:pt x="1648121" y="3318436"/>
                  </a:cubicBezTo>
                  <a:cubicBezTo>
                    <a:pt x="1600755" y="3318436"/>
                    <a:pt x="1562358" y="3356833"/>
                    <a:pt x="1562358" y="3404198"/>
                  </a:cubicBezTo>
                  <a:cubicBezTo>
                    <a:pt x="1562358" y="3406153"/>
                    <a:pt x="1562424" y="3408093"/>
                    <a:pt x="1563519" y="3409950"/>
                  </a:cubicBezTo>
                  <a:lnTo>
                    <a:pt x="1497280" y="3409950"/>
                  </a:lnTo>
                  <a:lnTo>
                    <a:pt x="1498441" y="3404198"/>
                  </a:lnTo>
                  <a:cubicBezTo>
                    <a:pt x="1498441" y="3356833"/>
                    <a:pt x="1460044" y="3318436"/>
                    <a:pt x="1412678" y="3318436"/>
                  </a:cubicBezTo>
                  <a:cubicBezTo>
                    <a:pt x="1365312" y="3318436"/>
                    <a:pt x="1326915" y="3356833"/>
                    <a:pt x="1326915" y="3404198"/>
                  </a:cubicBezTo>
                  <a:cubicBezTo>
                    <a:pt x="1326915" y="3406153"/>
                    <a:pt x="1326981" y="3408093"/>
                    <a:pt x="1328076" y="3409950"/>
                  </a:cubicBezTo>
                  <a:lnTo>
                    <a:pt x="1261837" y="3409950"/>
                  </a:lnTo>
                  <a:lnTo>
                    <a:pt x="1262998" y="3404198"/>
                  </a:lnTo>
                  <a:cubicBezTo>
                    <a:pt x="1262998" y="3356833"/>
                    <a:pt x="1224601" y="3318436"/>
                    <a:pt x="1177235" y="3318436"/>
                  </a:cubicBezTo>
                  <a:cubicBezTo>
                    <a:pt x="1129869" y="3318436"/>
                    <a:pt x="1091472" y="3356833"/>
                    <a:pt x="1091472" y="3404198"/>
                  </a:cubicBezTo>
                  <a:cubicBezTo>
                    <a:pt x="1091472" y="3406153"/>
                    <a:pt x="1091538" y="3408093"/>
                    <a:pt x="1092633" y="3409950"/>
                  </a:cubicBezTo>
                  <a:lnTo>
                    <a:pt x="1026394" y="3409950"/>
                  </a:lnTo>
                  <a:lnTo>
                    <a:pt x="1027555" y="3404198"/>
                  </a:lnTo>
                  <a:cubicBezTo>
                    <a:pt x="1027555" y="3356833"/>
                    <a:pt x="989158" y="3318436"/>
                    <a:pt x="941792" y="3318436"/>
                  </a:cubicBezTo>
                  <a:cubicBezTo>
                    <a:pt x="894426" y="3318436"/>
                    <a:pt x="856029" y="3356833"/>
                    <a:pt x="856029" y="3404198"/>
                  </a:cubicBezTo>
                  <a:cubicBezTo>
                    <a:pt x="856029" y="3406153"/>
                    <a:pt x="856095" y="3408093"/>
                    <a:pt x="857190" y="3409950"/>
                  </a:cubicBezTo>
                  <a:lnTo>
                    <a:pt x="790951" y="3409950"/>
                  </a:lnTo>
                  <a:lnTo>
                    <a:pt x="792112" y="3404198"/>
                  </a:lnTo>
                  <a:cubicBezTo>
                    <a:pt x="792112" y="3356833"/>
                    <a:pt x="753715" y="3318436"/>
                    <a:pt x="706349" y="3318436"/>
                  </a:cubicBezTo>
                  <a:cubicBezTo>
                    <a:pt x="658983" y="3318436"/>
                    <a:pt x="620586" y="3356833"/>
                    <a:pt x="620586" y="3404198"/>
                  </a:cubicBezTo>
                  <a:cubicBezTo>
                    <a:pt x="620586" y="3406153"/>
                    <a:pt x="620652" y="3408093"/>
                    <a:pt x="621747" y="3409950"/>
                  </a:cubicBezTo>
                  <a:lnTo>
                    <a:pt x="555508" y="3409950"/>
                  </a:lnTo>
                  <a:lnTo>
                    <a:pt x="556669" y="3404198"/>
                  </a:lnTo>
                  <a:cubicBezTo>
                    <a:pt x="556669" y="3356833"/>
                    <a:pt x="518272" y="3318436"/>
                    <a:pt x="470906" y="3318436"/>
                  </a:cubicBezTo>
                  <a:cubicBezTo>
                    <a:pt x="423540" y="3318436"/>
                    <a:pt x="385143" y="3356833"/>
                    <a:pt x="385143" y="3404198"/>
                  </a:cubicBezTo>
                  <a:cubicBezTo>
                    <a:pt x="385143" y="3406153"/>
                    <a:pt x="385208" y="3408093"/>
                    <a:pt x="386304" y="3409950"/>
                  </a:cubicBezTo>
                  <a:lnTo>
                    <a:pt x="320065" y="3409950"/>
                  </a:lnTo>
                  <a:lnTo>
                    <a:pt x="321226" y="3404198"/>
                  </a:lnTo>
                  <a:cubicBezTo>
                    <a:pt x="321226" y="3356833"/>
                    <a:pt x="282829" y="3318436"/>
                    <a:pt x="235463" y="3318436"/>
                  </a:cubicBezTo>
                  <a:cubicBezTo>
                    <a:pt x="188097" y="3318436"/>
                    <a:pt x="149700" y="3356833"/>
                    <a:pt x="149700" y="3404198"/>
                  </a:cubicBezTo>
                  <a:cubicBezTo>
                    <a:pt x="149700" y="3406153"/>
                    <a:pt x="149765" y="3408093"/>
                    <a:pt x="150861" y="3409950"/>
                  </a:cubicBezTo>
                  <a:lnTo>
                    <a:pt x="96332" y="3409950"/>
                  </a:lnTo>
                  <a:lnTo>
                    <a:pt x="97493" y="3404198"/>
                  </a:lnTo>
                  <a:cubicBezTo>
                    <a:pt x="97493" y="3356833"/>
                    <a:pt x="59096" y="3318436"/>
                    <a:pt x="11730" y="3318436"/>
                  </a:cubicBezTo>
                  <a:lnTo>
                    <a:pt x="0" y="3320804"/>
                  </a:lnTo>
                  <a:lnTo>
                    <a:pt x="0" y="3245113"/>
                  </a:lnTo>
                  <a:lnTo>
                    <a:pt x="11730" y="3247481"/>
                  </a:lnTo>
                  <a:cubicBezTo>
                    <a:pt x="59096" y="3247481"/>
                    <a:pt x="97493" y="3209084"/>
                    <a:pt x="97493" y="3161719"/>
                  </a:cubicBezTo>
                  <a:cubicBezTo>
                    <a:pt x="97493" y="3114354"/>
                    <a:pt x="59096" y="3075957"/>
                    <a:pt x="11730" y="3075957"/>
                  </a:cubicBezTo>
                  <a:lnTo>
                    <a:pt x="0" y="3078325"/>
                  </a:lnTo>
                  <a:lnTo>
                    <a:pt x="0" y="3002640"/>
                  </a:lnTo>
                  <a:lnTo>
                    <a:pt x="11730" y="3005008"/>
                  </a:lnTo>
                  <a:cubicBezTo>
                    <a:pt x="59096" y="3005008"/>
                    <a:pt x="97493" y="2966611"/>
                    <a:pt x="97493" y="2919246"/>
                  </a:cubicBezTo>
                  <a:cubicBezTo>
                    <a:pt x="97493" y="2871881"/>
                    <a:pt x="59096" y="2833484"/>
                    <a:pt x="11730" y="2833484"/>
                  </a:cubicBezTo>
                  <a:lnTo>
                    <a:pt x="0" y="2835852"/>
                  </a:lnTo>
                  <a:lnTo>
                    <a:pt x="0" y="2760166"/>
                  </a:lnTo>
                  <a:lnTo>
                    <a:pt x="11730" y="2762534"/>
                  </a:lnTo>
                  <a:cubicBezTo>
                    <a:pt x="59096" y="2762534"/>
                    <a:pt x="97493" y="2724137"/>
                    <a:pt x="97493" y="2676772"/>
                  </a:cubicBezTo>
                  <a:cubicBezTo>
                    <a:pt x="97493" y="2629407"/>
                    <a:pt x="59096" y="2591010"/>
                    <a:pt x="11730" y="2591010"/>
                  </a:cubicBezTo>
                  <a:lnTo>
                    <a:pt x="0" y="2593378"/>
                  </a:lnTo>
                  <a:lnTo>
                    <a:pt x="0" y="2517692"/>
                  </a:lnTo>
                  <a:lnTo>
                    <a:pt x="11730" y="2520060"/>
                  </a:lnTo>
                  <a:cubicBezTo>
                    <a:pt x="59096" y="2520060"/>
                    <a:pt x="97493" y="2481663"/>
                    <a:pt x="97493" y="2434298"/>
                  </a:cubicBezTo>
                  <a:cubicBezTo>
                    <a:pt x="97493" y="2386933"/>
                    <a:pt x="59096" y="2348536"/>
                    <a:pt x="11730" y="2348536"/>
                  </a:cubicBezTo>
                  <a:lnTo>
                    <a:pt x="0" y="2350904"/>
                  </a:lnTo>
                  <a:lnTo>
                    <a:pt x="0" y="2275219"/>
                  </a:lnTo>
                  <a:lnTo>
                    <a:pt x="11730" y="2277587"/>
                  </a:lnTo>
                  <a:cubicBezTo>
                    <a:pt x="59096" y="2277587"/>
                    <a:pt x="97493" y="2239190"/>
                    <a:pt x="97493" y="2191825"/>
                  </a:cubicBezTo>
                  <a:cubicBezTo>
                    <a:pt x="97493" y="2144460"/>
                    <a:pt x="59096" y="2106063"/>
                    <a:pt x="11730" y="2106063"/>
                  </a:cubicBezTo>
                  <a:lnTo>
                    <a:pt x="0" y="2108431"/>
                  </a:lnTo>
                  <a:lnTo>
                    <a:pt x="0" y="2032745"/>
                  </a:lnTo>
                  <a:lnTo>
                    <a:pt x="11730" y="2035113"/>
                  </a:lnTo>
                  <a:cubicBezTo>
                    <a:pt x="59096" y="2035113"/>
                    <a:pt x="97493" y="1996716"/>
                    <a:pt x="97493" y="1949351"/>
                  </a:cubicBezTo>
                  <a:cubicBezTo>
                    <a:pt x="97493" y="1901986"/>
                    <a:pt x="59096" y="1863589"/>
                    <a:pt x="11730" y="1863589"/>
                  </a:cubicBezTo>
                  <a:lnTo>
                    <a:pt x="0" y="1865957"/>
                  </a:lnTo>
                  <a:lnTo>
                    <a:pt x="0" y="1790271"/>
                  </a:lnTo>
                  <a:lnTo>
                    <a:pt x="11730" y="1792639"/>
                  </a:lnTo>
                  <a:cubicBezTo>
                    <a:pt x="59096" y="1792639"/>
                    <a:pt x="97493" y="1754242"/>
                    <a:pt x="97493" y="1706877"/>
                  </a:cubicBezTo>
                  <a:cubicBezTo>
                    <a:pt x="97493" y="1659512"/>
                    <a:pt x="59096" y="1621115"/>
                    <a:pt x="11730" y="1621115"/>
                  </a:cubicBezTo>
                  <a:lnTo>
                    <a:pt x="0" y="1623483"/>
                  </a:lnTo>
                  <a:lnTo>
                    <a:pt x="0" y="1547798"/>
                  </a:lnTo>
                  <a:lnTo>
                    <a:pt x="11730" y="1550166"/>
                  </a:lnTo>
                  <a:cubicBezTo>
                    <a:pt x="59096" y="1550166"/>
                    <a:pt x="97493" y="1511769"/>
                    <a:pt x="97493" y="1464404"/>
                  </a:cubicBezTo>
                  <a:cubicBezTo>
                    <a:pt x="97493" y="1417039"/>
                    <a:pt x="59096" y="1378642"/>
                    <a:pt x="11730" y="1378642"/>
                  </a:cubicBezTo>
                  <a:lnTo>
                    <a:pt x="0" y="1381010"/>
                  </a:lnTo>
                  <a:lnTo>
                    <a:pt x="0" y="1305324"/>
                  </a:lnTo>
                  <a:lnTo>
                    <a:pt x="11730" y="1307692"/>
                  </a:lnTo>
                  <a:cubicBezTo>
                    <a:pt x="59096" y="1307692"/>
                    <a:pt x="97493" y="1269295"/>
                    <a:pt x="97493" y="1221930"/>
                  </a:cubicBezTo>
                  <a:cubicBezTo>
                    <a:pt x="97493" y="1174565"/>
                    <a:pt x="59096" y="1136168"/>
                    <a:pt x="11730" y="1136168"/>
                  </a:cubicBezTo>
                  <a:lnTo>
                    <a:pt x="0" y="1138536"/>
                  </a:lnTo>
                  <a:lnTo>
                    <a:pt x="0" y="1062850"/>
                  </a:lnTo>
                  <a:lnTo>
                    <a:pt x="11730" y="1065218"/>
                  </a:lnTo>
                  <a:cubicBezTo>
                    <a:pt x="59096" y="1065218"/>
                    <a:pt x="97493" y="1026821"/>
                    <a:pt x="97493" y="979456"/>
                  </a:cubicBezTo>
                  <a:cubicBezTo>
                    <a:pt x="97493" y="932091"/>
                    <a:pt x="59096" y="893694"/>
                    <a:pt x="11730" y="893694"/>
                  </a:cubicBezTo>
                  <a:lnTo>
                    <a:pt x="0" y="896062"/>
                  </a:lnTo>
                  <a:lnTo>
                    <a:pt x="0" y="820377"/>
                  </a:lnTo>
                  <a:lnTo>
                    <a:pt x="11730" y="822745"/>
                  </a:lnTo>
                  <a:cubicBezTo>
                    <a:pt x="59096" y="822745"/>
                    <a:pt x="97493" y="784348"/>
                    <a:pt x="97493" y="736983"/>
                  </a:cubicBezTo>
                  <a:cubicBezTo>
                    <a:pt x="97493" y="689618"/>
                    <a:pt x="59096" y="651221"/>
                    <a:pt x="11730" y="651221"/>
                  </a:cubicBezTo>
                  <a:lnTo>
                    <a:pt x="0" y="653589"/>
                  </a:lnTo>
                  <a:lnTo>
                    <a:pt x="0" y="577903"/>
                  </a:lnTo>
                  <a:lnTo>
                    <a:pt x="11730" y="580271"/>
                  </a:lnTo>
                  <a:cubicBezTo>
                    <a:pt x="59096" y="580271"/>
                    <a:pt x="97493" y="541874"/>
                    <a:pt x="97493" y="494509"/>
                  </a:cubicBezTo>
                  <a:cubicBezTo>
                    <a:pt x="97493" y="447144"/>
                    <a:pt x="59096" y="408747"/>
                    <a:pt x="11730" y="408747"/>
                  </a:cubicBezTo>
                  <a:lnTo>
                    <a:pt x="0" y="411115"/>
                  </a:lnTo>
                  <a:lnTo>
                    <a:pt x="0" y="335429"/>
                  </a:lnTo>
                  <a:lnTo>
                    <a:pt x="11730" y="337797"/>
                  </a:lnTo>
                  <a:cubicBezTo>
                    <a:pt x="59096" y="337797"/>
                    <a:pt x="97493" y="299400"/>
                    <a:pt x="97493" y="252035"/>
                  </a:cubicBezTo>
                  <a:cubicBezTo>
                    <a:pt x="97493" y="204670"/>
                    <a:pt x="59096" y="166273"/>
                    <a:pt x="11730" y="166273"/>
                  </a:cubicBezTo>
                  <a:lnTo>
                    <a:pt x="0" y="168641"/>
                  </a:lnTo>
                  <a:lnTo>
                    <a:pt x="0" y="92956"/>
                  </a:lnTo>
                  <a:lnTo>
                    <a:pt x="11730" y="95324"/>
                  </a:lnTo>
                  <a:cubicBezTo>
                    <a:pt x="59096" y="95324"/>
                    <a:pt x="97493" y="56927"/>
                    <a:pt x="97493" y="9562"/>
                  </a:cubicBezTo>
                  <a:cubicBezTo>
                    <a:pt x="97493" y="6276"/>
                    <a:pt x="97308" y="3034"/>
                    <a:pt x="95563" y="0"/>
                  </a:cubicBezTo>
                  <a:close/>
                </a:path>
              </a:pathLst>
            </a:custGeom>
            <a:solidFill>
              <a:schemeClr val="bg1">
                <a:lumMod val="85000"/>
              </a:schemeClr>
            </a:solidFill>
            <a:ln>
              <a:noFill/>
            </a:ln>
            <a:effectLst>
              <a:outerShdw blurRad="1270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79512" y="1085865"/>
              <a:ext cx="2808312" cy="2592288"/>
            </a:xfrm>
            <a:prstGeom prst="rect">
              <a:avLst/>
            </a:prstGeom>
          </p:spPr>
        </p:pic>
      </p:grpSp>
      <p:pic>
        <p:nvPicPr>
          <p:cNvPr id="14" name="Picture 13"/>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8208031" y="-27384"/>
            <a:ext cx="952381" cy="965079"/>
          </a:xfrm>
          <a:prstGeom prst="rect">
            <a:avLst/>
          </a:prstGeom>
        </p:spPr>
      </p:pic>
    </p:spTree>
    <p:custDataLst>
      <p:tags r:id="rId1"/>
    </p:custDataLst>
    <p:extLst>
      <p:ext uri="{BB962C8B-B14F-4D97-AF65-F5344CB8AC3E}">
        <p14:creationId xmlns:p14="http://schemas.microsoft.com/office/powerpoint/2010/main" val="28898946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slide(fromLeft)">
                                      <p:cBhvr>
                                        <p:cTn id="11" dur="500"/>
                                        <p:tgtEl>
                                          <p:spTgt spid="18"/>
                                        </p:tgtEl>
                                      </p:cBhvr>
                                    </p:animEffect>
                                  </p:childTnLst>
                                </p:cTn>
                              </p:par>
                            </p:childTnLst>
                          </p:cTn>
                        </p:par>
                        <p:par>
                          <p:cTn id="12" fill="hold">
                            <p:stCondLst>
                              <p:cond delay="1000"/>
                            </p:stCondLst>
                            <p:childTnLst>
                              <p:par>
                                <p:cTn id="13" presetID="10" presetClass="entr" presetSubtype="0" fill="hold" nodeType="afterEffect">
                                  <p:stCondLst>
                                    <p:cond delay="450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par>
                          <p:cTn id="16" fill="hold">
                            <p:stCondLst>
                              <p:cond delay="6000"/>
                            </p:stCondLst>
                            <p:childTnLst>
                              <p:par>
                                <p:cTn id="17" presetID="12" presetClass="entr" presetSubtype="8"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slide(fromLeft)">
                                      <p:cBhvr>
                                        <p:cTn id="1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ounded Rectangle 18"/>
          <p:cNvSpPr/>
          <p:nvPr/>
        </p:nvSpPr>
        <p:spPr>
          <a:xfrm>
            <a:off x="2987824" y="4077072"/>
            <a:ext cx="6048672" cy="2592288"/>
          </a:xfrm>
          <a:prstGeom prst="roundRect">
            <a:avLst>
              <a:gd name="adj" fmla="val 920"/>
            </a:avLst>
          </a:prstGeom>
          <a:solidFill>
            <a:srgbClr val="FF7C80">
              <a:alpha val="69804"/>
            </a:srgbClr>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IN" sz="2200" b="1" dirty="0">
                <a:solidFill>
                  <a:schemeClr val="tx1"/>
                </a:solidFill>
              </a:rPr>
              <a:t>Let us learn about ‘Functions of Management’ in detail.</a:t>
            </a:r>
            <a:endParaRPr lang="en-IN" sz="2200" dirty="0" smtClean="0">
              <a:solidFill>
                <a:schemeClr val="tx1"/>
              </a:solidFill>
            </a:endParaRPr>
          </a:p>
        </p:txBody>
      </p:sp>
      <p:sp>
        <p:nvSpPr>
          <p:cNvPr id="18" name="Rounded Rectangle 17"/>
          <p:cNvSpPr/>
          <p:nvPr/>
        </p:nvSpPr>
        <p:spPr>
          <a:xfrm>
            <a:off x="2987824" y="1085865"/>
            <a:ext cx="6048672" cy="2592288"/>
          </a:xfrm>
          <a:prstGeom prst="roundRect">
            <a:avLst>
              <a:gd name="adj" fmla="val 920"/>
            </a:avLst>
          </a:prstGeom>
          <a:solidFill>
            <a:schemeClr val="accent3">
              <a:lumMod val="60000"/>
              <a:lumOff val="40000"/>
              <a:alpha val="69804"/>
            </a:schemeClr>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IN" sz="2200" b="1" dirty="0">
                <a:solidFill>
                  <a:schemeClr val="tx1"/>
                </a:solidFill>
              </a:rPr>
              <a:t>Hence, to understand the management of any organization, it is very important to understand the different functions that are performed by management and how they contribute to the overall working of the organization. </a:t>
            </a:r>
            <a:endParaRPr lang="en-IN" sz="2200" dirty="0" smtClean="0">
              <a:solidFill>
                <a:schemeClr val="tx1"/>
              </a:solidFill>
            </a:endParaRPr>
          </a:p>
        </p:txBody>
      </p:sp>
      <p:grpSp>
        <p:nvGrpSpPr>
          <p:cNvPr id="26" name="Group 25"/>
          <p:cNvGrpSpPr/>
          <p:nvPr/>
        </p:nvGrpSpPr>
        <p:grpSpPr>
          <a:xfrm>
            <a:off x="0" y="0"/>
            <a:ext cx="9164176" cy="908721"/>
            <a:chOff x="0" y="0"/>
            <a:chExt cx="9164176" cy="908721"/>
          </a:xfrm>
        </p:grpSpPr>
        <p:pic>
          <p:nvPicPr>
            <p:cNvPr id="2050" name="Picture 2"/>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20176" y="0"/>
              <a:ext cx="9144000" cy="9087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 name="Rectangle 23"/>
            <p:cNvSpPr/>
            <p:nvPr/>
          </p:nvSpPr>
          <p:spPr>
            <a:xfrm>
              <a:off x="0" y="144016"/>
              <a:ext cx="9144000" cy="764704"/>
            </a:xfrm>
            <a:prstGeom prst="rect">
              <a:avLst/>
            </a:prstGeom>
            <a:solidFill>
              <a:srgbClr val="40404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 name="TextBox 24"/>
            <p:cNvSpPr txBox="1"/>
            <p:nvPr/>
          </p:nvSpPr>
          <p:spPr>
            <a:xfrm>
              <a:off x="683568" y="260648"/>
              <a:ext cx="7992888" cy="584775"/>
            </a:xfrm>
            <a:prstGeom prst="rect">
              <a:avLst/>
            </a:prstGeom>
            <a:solidFill>
              <a:srgbClr val="FFFFFF">
                <a:alpha val="69804"/>
              </a:srgbClr>
            </a:solidFill>
          </p:spPr>
          <p:txBody>
            <a:bodyPr wrap="square" rtlCol="0">
              <a:spAutoFit/>
            </a:bodyPr>
            <a:lstStyle/>
            <a:p>
              <a:r>
                <a:rPr lang="en-US" sz="3200" dirty="0" smtClean="0"/>
                <a:t>Introduction</a:t>
              </a:r>
              <a:endParaRPr lang="en-IN" sz="3200" dirty="0"/>
            </a:p>
          </p:txBody>
        </p:sp>
      </p:grpSp>
      <p:grpSp>
        <p:nvGrpSpPr>
          <p:cNvPr id="6" name="Group 5"/>
          <p:cNvGrpSpPr/>
          <p:nvPr/>
        </p:nvGrpSpPr>
        <p:grpSpPr>
          <a:xfrm>
            <a:off x="35496" y="908720"/>
            <a:ext cx="3096344" cy="2946579"/>
            <a:chOff x="35496" y="908720"/>
            <a:chExt cx="3096344" cy="2946579"/>
          </a:xfrm>
        </p:grpSpPr>
        <p:sp>
          <p:nvSpPr>
            <p:cNvPr id="11" name="Rectangle 2"/>
            <p:cNvSpPr/>
            <p:nvPr/>
          </p:nvSpPr>
          <p:spPr>
            <a:xfrm>
              <a:off x="35496" y="908720"/>
              <a:ext cx="3096344" cy="2946579"/>
            </a:xfrm>
            <a:custGeom>
              <a:avLst/>
              <a:gdLst/>
              <a:ahLst/>
              <a:cxnLst/>
              <a:rect l="l" t="t" r="r" b="b"/>
              <a:pathLst>
                <a:path w="2606040" h="3409950">
                  <a:moveTo>
                    <a:pt x="95563" y="0"/>
                  </a:moveTo>
                  <a:lnTo>
                    <a:pt x="151631" y="0"/>
                  </a:lnTo>
                  <a:lnTo>
                    <a:pt x="149700" y="9562"/>
                  </a:lnTo>
                  <a:cubicBezTo>
                    <a:pt x="149700" y="56927"/>
                    <a:pt x="188097" y="95324"/>
                    <a:pt x="235463" y="95324"/>
                  </a:cubicBezTo>
                  <a:cubicBezTo>
                    <a:pt x="282829" y="95324"/>
                    <a:pt x="321226" y="56927"/>
                    <a:pt x="321226" y="9562"/>
                  </a:cubicBezTo>
                  <a:cubicBezTo>
                    <a:pt x="321226" y="6276"/>
                    <a:pt x="321041" y="3034"/>
                    <a:pt x="319296" y="0"/>
                  </a:cubicBezTo>
                  <a:lnTo>
                    <a:pt x="387074" y="0"/>
                  </a:lnTo>
                  <a:lnTo>
                    <a:pt x="385143" y="9562"/>
                  </a:lnTo>
                  <a:cubicBezTo>
                    <a:pt x="385143" y="56927"/>
                    <a:pt x="423540" y="95324"/>
                    <a:pt x="470906" y="95324"/>
                  </a:cubicBezTo>
                  <a:cubicBezTo>
                    <a:pt x="518272" y="95324"/>
                    <a:pt x="556669" y="56927"/>
                    <a:pt x="556669" y="9562"/>
                  </a:cubicBezTo>
                  <a:cubicBezTo>
                    <a:pt x="556669" y="6276"/>
                    <a:pt x="556484" y="3034"/>
                    <a:pt x="554739" y="0"/>
                  </a:cubicBezTo>
                  <a:lnTo>
                    <a:pt x="622517" y="0"/>
                  </a:lnTo>
                  <a:lnTo>
                    <a:pt x="620586" y="9562"/>
                  </a:lnTo>
                  <a:cubicBezTo>
                    <a:pt x="620586" y="56927"/>
                    <a:pt x="658983" y="95324"/>
                    <a:pt x="706349" y="95324"/>
                  </a:cubicBezTo>
                  <a:cubicBezTo>
                    <a:pt x="753715" y="95324"/>
                    <a:pt x="792112" y="56927"/>
                    <a:pt x="792112" y="9562"/>
                  </a:cubicBezTo>
                  <a:cubicBezTo>
                    <a:pt x="792112" y="6276"/>
                    <a:pt x="791927" y="3034"/>
                    <a:pt x="790182" y="0"/>
                  </a:cubicBezTo>
                  <a:lnTo>
                    <a:pt x="857960" y="0"/>
                  </a:lnTo>
                  <a:lnTo>
                    <a:pt x="856029" y="9562"/>
                  </a:lnTo>
                  <a:cubicBezTo>
                    <a:pt x="856029" y="56927"/>
                    <a:pt x="894426" y="95324"/>
                    <a:pt x="941792" y="95324"/>
                  </a:cubicBezTo>
                  <a:cubicBezTo>
                    <a:pt x="989158" y="95324"/>
                    <a:pt x="1027555" y="56927"/>
                    <a:pt x="1027555" y="9562"/>
                  </a:cubicBezTo>
                  <a:cubicBezTo>
                    <a:pt x="1027555" y="6276"/>
                    <a:pt x="1027370" y="3034"/>
                    <a:pt x="1025625" y="0"/>
                  </a:cubicBezTo>
                  <a:lnTo>
                    <a:pt x="1093403" y="0"/>
                  </a:lnTo>
                  <a:lnTo>
                    <a:pt x="1091472" y="9562"/>
                  </a:lnTo>
                  <a:cubicBezTo>
                    <a:pt x="1091472" y="56927"/>
                    <a:pt x="1129869" y="95324"/>
                    <a:pt x="1177235" y="95324"/>
                  </a:cubicBezTo>
                  <a:cubicBezTo>
                    <a:pt x="1224601" y="95324"/>
                    <a:pt x="1262998" y="56927"/>
                    <a:pt x="1262998" y="9562"/>
                  </a:cubicBezTo>
                  <a:cubicBezTo>
                    <a:pt x="1262998" y="6276"/>
                    <a:pt x="1262813" y="3034"/>
                    <a:pt x="1261068" y="0"/>
                  </a:cubicBezTo>
                  <a:lnTo>
                    <a:pt x="1328846" y="0"/>
                  </a:lnTo>
                  <a:lnTo>
                    <a:pt x="1326915" y="9562"/>
                  </a:lnTo>
                  <a:cubicBezTo>
                    <a:pt x="1326915" y="56927"/>
                    <a:pt x="1365312" y="95324"/>
                    <a:pt x="1412678" y="95324"/>
                  </a:cubicBezTo>
                  <a:cubicBezTo>
                    <a:pt x="1460044" y="95324"/>
                    <a:pt x="1498441" y="56927"/>
                    <a:pt x="1498441" y="9562"/>
                  </a:cubicBezTo>
                  <a:cubicBezTo>
                    <a:pt x="1498441" y="6276"/>
                    <a:pt x="1498256" y="3034"/>
                    <a:pt x="1496511" y="0"/>
                  </a:cubicBezTo>
                  <a:lnTo>
                    <a:pt x="1564289" y="0"/>
                  </a:lnTo>
                  <a:lnTo>
                    <a:pt x="1562358" y="9562"/>
                  </a:lnTo>
                  <a:cubicBezTo>
                    <a:pt x="1562358" y="56927"/>
                    <a:pt x="1600755" y="95324"/>
                    <a:pt x="1648121" y="95324"/>
                  </a:cubicBezTo>
                  <a:cubicBezTo>
                    <a:pt x="1695487" y="95324"/>
                    <a:pt x="1733884" y="56927"/>
                    <a:pt x="1733884" y="9562"/>
                  </a:cubicBezTo>
                  <a:cubicBezTo>
                    <a:pt x="1733884" y="6276"/>
                    <a:pt x="1733699" y="3034"/>
                    <a:pt x="1731954" y="0"/>
                  </a:cubicBezTo>
                  <a:lnTo>
                    <a:pt x="1799732" y="0"/>
                  </a:lnTo>
                  <a:lnTo>
                    <a:pt x="1797801" y="9562"/>
                  </a:lnTo>
                  <a:cubicBezTo>
                    <a:pt x="1797801" y="56927"/>
                    <a:pt x="1836198" y="95324"/>
                    <a:pt x="1883564" y="95324"/>
                  </a:cubicBezTo>
                  <a:cubicBezTo>
                    <a:pt x="1930930" y="95324"/>
                    <a:pt x="1969327" y="56927"/>
                    <a:pt x="1969327" y="9562"/>
                  </a:cubicBezTo>
                  <a:cubicBezTo>
                    <a:pt x="1969327" y="6276"/>
                    <a:pt x="1969142" y="3034"/>
                    <a:pt x="1967397" y="0"/>
                  </a:cubicBezTo>
                  <a:lnTo>
                    <a:pt x="2035175" y="0"/>
                  </a:lnTo>
                  <a:lnTo>
                    <a:pt x="2033244" y="9562"/>
                  </a:lnTo>
                  <a:cubicBezTo>
                    <a:pt x="2033244" y="56927"/>
                    <a:pt x="2071641" y="95324"/>
                    <a:pt x="2119007" y="95324"/>
                  </a:cubicBezTo>
                  <a:cubicBezTo>
                    <a:pt x="2166373" y="95324"/>
                    <a:pt x="2204770" y="56927"/>
                    <a:pt x="2204770" y="9562"/>
                  </a:cubicBezTo>
                  <a:cubicBezTo>
                    <a:pt x="2204770" y="6276"/>
                    <a:pt x="2204585" y="3034"/>
                    <a:pt x="2202840" y="0"/>
                  </a:cubicBezTo>
                  <a:lnTo>
                    <a:pt x="2270621" y="0"/>
                  </a:lnTo>
                  <a:lnTo>
                    <a:pt x="2268690" y="9562"/>
                  </a:lnTo>
                  <a:cubicBezTo>
                    <a:pt x="2268690" y="56927"/>
                    <a:pt x="2307087" y="95324"/>
                    <a:pt x="2354453" y="95324"/>
                  </a:cubicBezTo>
                  <a:cubicBezTo>
                    <a:pt x="2401819" y="95324"/>
                    <a:pt x="2440216" y="56927"/>
                    <a:pt x="2440216" y="9562"/>
                  </a:cubicBezTo>
                  <a:cubicBezTo>
                    <a:pt x="2440216" y="6276"/>
                    <a:pt x="2440031" y="3034"/>
                    <a:pt x="2438286" y="0"/>
                  </a:cubicBezTo>
                  <a:lnTo>
                    <a:pt x="2522208" y="0"/>
                  </a:lnTo>
                  <a:lnTo>
                    <a:pt x="2520277" y="9562"/>
                  </a:lnTo>
                  <a:cubicBezTo>
                    <a:pt x="2520277" y="56927"/>
                    <a:pt x="2558674" y="95324"/>
                    <a:pt x="2606040" y="95324"/>
                  </a:cubicBezTo>
                  <a:lnTo>
                    <a:pt x="2606040" y="166273"/>
                  </a:lnTo>
                  <a:cubicBezTo>
                    <a:pt x="2558674" y="166273"/>
                    <a:pt x="2520277" y="204670"/>
                    <a:pt x="2520277" y="252035"/>
                  </a:cubicBezTo>
                  <a:cubicBezTo>
                    <a:pt x="2520277" y="299400"/>
                    <a:pt x="2558674" y="337797"/>
                    <a:pt x="2606040" y="337797"/>
                  </a:cubicBezTo>
                  <a:lnTo>
                    <a:pt x="2606040" y="408747"/>
                  </a:lnTo>
                  <a:cubicBezTo>
                    <a:pt x="2558674" y="408747"/>
                    <a:pt x="2520277" y="447144"/>
                    <a:pt x="2520277" y="494509"/>
                  </a:cubicBezTo>
                  <a:cubicBezTo>
                    <a:pt x="2520277" y="541874"/>
                    <a:pt x="2558674" y="580271"/>
                    <a:pt x="2606040" y="580271"/>
                  </a:cubicBezTo>
                  <a:lnTo>
                    <a:pt x="2606040" y="651221"/>
                  </a:lnTo>
                  <a:cubicBezTo>
                    <a:pt x="2558674" y="651221"/>
                    <a:pt x="2520277" y="689618"/>
                    <a:pt x="2520277" y="736983"/>
                  </a:cubicBezTo>
                  <a:cubicBezTo>
                    <a:pt x="2520277" y="784348"/>
                    <a:pt x="2558674" y="822745"/>
                    <a:pt x="2606040" y="822745"/>
                  </a:cubicBezTo>
                  <a:lnTo>
                    <a:pt x="2606040" y="893694"/>
                  </a:lnTo>
                  <a:cubicBezTo>
                    <a:pt x="2558674" y="893694"/>
                    <a:pt x="2520277" y="932091"/>
                    <a:pt x="2520277" y="979456"/>
                  </a:cubicBezTo>
                  <a:cubicBezTo>
                    <a:pt x="2520277" y="1026821"/>
                    <a:pt x="2558674" y="1065218"/>
                    <a:pt x="2606040" y="1065218"/>
                  </a:cubicBezTo>
                  <a:lnTo>
                    <a:pt x="2606040" y="1136168"/>
                  </a:lnTo>
                  <a:cubicBezTo>
                    <a:pt x="2558674" y="1136168"/>
                    <a:pt x="2520277" y="1174565"/>
                    <a:pt x="2520277" y="1221930"/>
                  </a:cubicBezTo>
                  <a:cubicBezTo>
                    <a:pt x="2520277" y="1269295"/>
                    <a:pt x="2558674" y="1307692"/>
                    <a:pt x="2606040" y="1307692"/>
                  </a:cubicBezTo>
                  <a:lnTo>
                    <a:pt x="2606040" y="1378642"/>
                  </a:lnTo>
                  <a:cubicBezTo>
                    <a:pt x="2558674" y="1378642"/>
                    <a:pt x="2520277" y="1417039"/>
                    <a:pt x="2520277" y="1464404"/>
                  </a:cubicBezTo>
                  <a:cubicBezTo>
                    <a:pt x="2520277" y="1511769"/>
                    <a:pt x="2558674" y="1550166"/>
                    <a:pt x="2606040" y="1550166"/>
                  </a:cubicBezTo>
                  <a:lnTo>
                    <a:pt x="2606040" y="1621115"/>
                  </a:lnTo>
                  <a:cubicBezTo>
                    <a:pt x="2558674" y="1621115"/>
                    <a:pt x="2520277" y="1659512"/>
                    <a:pt x="2520277" y="1706877"/>
                  </a:cubicBezTo>
                  <a:cubicBezTo>
                    <a:pt x="2520277" y="1754242"/>
                    <a:pt x="2558674" y="1792639"/>
                    <a:pt x="2606040" y="1792639"/>
                  </a:cubicBezTo>
                  <a:lnTo>
                    <a:pt x="2606040" y="1863589"/>
                  </a:lnTo>
                  <a:cubicBezTo>
                    <a:pt x="2558674" y="1863589"/>
                    <a:pt x="2520277" y="1901986"/>
                    <a:pt x="2520277" y="1949351"/>
                  </a:cubicBezTo>
                  <a:cubicBezTo>
                    <a:pt x="2520277" y="1996716"/>
                    <a:pt x="2558674" y="2035113"/>
                    <a:pt x="2606040" y="2035113"/>
                  </a:cubicBezTo>
                  <a:lnTo>
                    <a:pt x="2606040" y="2106063"/>
                  </a:lnTo>
                  <a:cubicBezTo>
                    <a:pt x="2558674" y="2106063"/>
                    <a:pt x="2520277" y="2144460"/>
                    <a:pt x="2520277" y="2191825"/>
                  </a:cubicBezTo>
                  <a:cubicBezTo>
                    <a:pt x="2520277" y="2239190"/>
                    <a:pt x="2558674" y="2277587"/>
                    <a:pt x="2606040" y="2277587"/>
                  </a:cubicBezTo>
                  <a:lnTo>
                    <a:pt x="2606040" y="2348536"/>
                  </a:lnTo>
                  <a:cubicBezTo>
                    <a:pt x="2558674" y="2348536"/>
                    <a:pt x="2520277" y="2386933"/>
                    <a:pt x="2520277" y="2434298"/>
                  </a:cubicBezTo>
                  <a:cubicBezTo>
                    <a:pt x="2520277" y="2481663"/>
                    <a:pt x="2558674" y="2520060"/>
                    <a:pt x="2606040" y="2520060"/>
                  </a:cubicBezTo>
                  <a:lnTo>
                    <a:pt x="2606040" y="2591010"/>
                  </a:lnTo>
                  <a:cubicBezTo>
                    <a:pt x="2558674" y="2591010"/>
                    <a:pt x="2520277" y="2629407"/>
                    <a:pt x="2520277" y="2676772"/>
                  </a:cubicBezTo>
                  <a:cubicBezTo>
                    <a:pt x="2520277" y="2724137"/>
                    <a:pt x="2558674" y="2762534"/>
                    <a:pt x="2606040" y="2762534"/>
                  </a:cubicBezTo>
                  <a:lnTo>
                    <a:pt x="2606040" y="2833484"/>
                  </a:lnTo>
                  <a:cubicBezTo>
                    <a:pt x="2558674" y="2833484"/>
                    <a:pt x="2520277" y="2871881"/>
                    <a:pt x="2520277" y="2919246"/>
                  </a:cubicBezTo>
                  <a:cubicBezTo>
                    <a:pt x="2520277" y="2966611"/>
                    <a:pt x="2558674" y="3005008"/>
                    <a:pt x="2606040" y="3005008"/>
                  </a:cubicBezTo>
                  <a:lnTo>
                    <a:pt x="2606040" y="3075957"/>
                  </a:lnTo>
                  <a:cubicBezTo>
                    <a:pt x="2558674" y="3075957"/>
                    <a:pt x="2520277" y="3114354"/>
                    <a:pt x="2520277" y="3161719"/>
                  </a:cubicBezTo>
                  <a:cubicBezTo>
                    <a:pt x="2520277" y="3209084"/>
                    <a:pt x="2558674" y="3247481"/>
                    <a:pt x="2606040" y="3247481"/>
                  </a:cubicBezTo>
                  <a:lnTo>
                    <a:pt x="2606040" y="3318436"/>
                  </a:lnTo>
                  <a:cubicBezTo>
                    <a:pt x="2558674" y="3318436"/>
                    <a:pt x="2520277" y="3356833"/>
                    <a:pt x="2520277" y="3404198"/>
                  </a:cubicBezTo>
                  <a:cubicBezTo>
                    <a:pt x="2520277" y="3406153"/>
                    <a:pt x="2520343" y="3408093"/>
                    <a:pt x="2521438" y="3409950"/>
                  </a:cubicBezTo>
                  <a:lnTo>
                    <a:pt x="2439055" y="3409950"/>
                  </a:lnTo>
                  <a:lnTo>
                    <a:pt x="2440216" y="3404198"/>
                  </a:lnTo>
                  <a:cubicBezTo>
                    <a:pt x="2440216" y="3356833"/>
                    <a:pt x="2401819" y="3318436"/>
                    <a:pt x="2354453" y="3318436"/>
                  </a:cubicBezTo>
                  <a:cubicBezTo>
                    <a:pt x="2307087" y="3318436"/>
                    <a:pt x="2268690" y="3356833"/>
                    <a:pt x="2268690" y="3404198"/>
                  </a:cubicBezTo>
                  <a:cubicBezTo>
                    <a:pt x="2268690" y="3406153"/>
                    <a:pt x="2268756" y="3408093"/>
                    <a:pt x="2269851" y="3409950"/>
                  </a:cubicBezTo>
                  <a:lnTo>
                    <a:pt x="2203609" y="3409950"/>
                  </a:lnTo>
                  <a:lnTo>
                    <a:pt x="2204770" y="3404198"/>
                  </a:lnTo>
                  <a:cubicBezTo>
                    <a:pt x="2204770" y="3356833"/>
                    <a:pt x="2166373" y="3318436"/>
                    <a:pt x="2119007" y="3318436"/>
                  </a:cubicBezTo>
                  <a:cubicBezTo>
                    <a:pt x="2071641" y="3318436"/>
                    <a:pt x="2033244" y="3356833"/>
                    <a:pt x="2033244" y="3404198"/>
                  </a:cubicBezTo>
                  <a:cubicBezTo>
                    <a:pt x="2033244" y="3406153"/>
                    <a:pt x="2033310" y="3408093"/>
                    <a:pt x="2034405" y="3409950"/>
                  </a:cubicBezTo>
                  <a:lnTo>
                    <a:pt x="1968166" y="3409950"/>
                  </a:lnTo>
                  <a:lnTo>
                    <a:pt x="1969327" y="3404198"/>
                  </a:lnTo>
                  <a:cubicBezTo>
                    <a:pt x="1969327" y="3356833"/>
                    <a:pt x="1930930" y="3318436"/>
                    <a:pt x="1883564" y="3318436"/>
                  </a:cubicBezTo>
                  <a:cubicBezTo>
                    <a:pt x="1836198" y="3318436"/>
                    <a:pt x="1797801" y="3356833"/>
                    <a:pt x="1797801" y="3404198"/>
                  </a:cubicBezTo>
                  <a:cubicBezTo>
                    <a:pt x="1797801" y="3406153"/>
                    <a:pt x="1797867" y="3408093"/>
                    <a:pt x="1798962" y="3409950"/>
                  </a:cubicBezTo>
                  <a:lnTo>
                    <a:pt x="1732723" y="3409950"/>
                  </a:lnTo>
                  <a:lnTo>
                    <a:pt x="1733884" y="3404198"/>
                  </a:lnTo>
                  <a:cubicBezTo>
                    <a:pt x="1733884" y="3356833"/>
                    <a:pt x="1695487" y="3318436"/>
                    <a:pt x="1648121" y="3318436"/>
                  </a:cubicBezTo>
                  <a:cubicBezTo>
                    <a:pt x="1600755" y="3318436"/>
                    <a:pt x="1562358" y="3356833"/>
                    <a:pt x="1562358" y="3404198"/>
                  </a:cubicBezTo>
                  <a:cubicBezTo>
                    <a:pt x="1562358" y="3406153"/>
                    <a:pt x="1562424" y="3408093"/>
                    <a:pt x="1563519" y="3409950"/>
                  </a:cubicBezTo>
                  <a:lnTo>
                    <a:pt x="1497280" y="3409950"/>
                  </a:lnTo>
                  <a:lnTo>
                    <a:pt x="1498441" y="3404198"/>
                  </a:lnTo>
                  <a:cubicBezTo>
                    <a:pt x="1498441" y="3356833"/>
                    <a:pt x="1460044" y="3318436"/>
                    <a:pt x="1412678" y="3318436"/>
                  </a:cubicBezTo>
                  <a:cubicBezTo>
                    <a:pt x="1365312" y="3318436"/>
                    <a:pt x="1326915" y="3356833"/>
                    <a:pt x="1326915" y="3404198"/>
                  </a:cubicBezTo>
                  <a:cubicBezTo>
                    <a:pt x="1326915" y="3406153"/>
                    <a:pt x="1326981" y="3408093"/>
                    <a:pt x="1328076" y="3409950"/>
                  </a:cubicBezTo>
                  <a:lnTo>
                    <a:pt x="1261837" y="3409950"/>
                  </a:lnTo>
                  <a:lnTo>
                    <a:pt x="1262998" y="3404198"/>
                  </a:lnTo>
                  <a:cubicBezTo>
                    <a:pt x="1262998" y="3356833"/>
                    <a:pt x="1224601" y="3318436"/>
                    <a:pt x="1177235" y="3318436"/>
                  </a:cubicBezTo>
                  <a:cubicBezTo>
                    <a:pt x="1129869" y="3318436"/>
                    <a:pt x="1091472" y="3356833"/>
                    <a:pt x="1091472" y="3404198"/>
                  </a:cubicBezTo>
                  <a:cubicBezTo>
                    <a:pt x="1091472" y="3406153"/>
                    <a:pt x="1091538" y="3408093"/>
                    <a:pt x="1092633" y="3409950"/>
                  </a:cubicBezTo>
                  <a:lnTo>
                    <a:pt x="1026394" y="3409950"/>
                  </a:lnTo>
                  <a:lnTo>
                    <a:pt x="1027555" y="3404198"/>
                  </a:lnTo>
                  <a:cubicBezTo>
                    <a:pt x="1027555" y="3356833"/>
                    <a:pt x="989158" y="3318436"/>
                    <a:pt x="941792" y="3318436"/>
                  </a:cubicBezTo>
                  <a:cubicBezTo>
                    <a:pt x="894426" y="3318436"/>
                    <a:pt x="856029" y="3356833"/>
                    <a:pt x="856029" y="3404198"/>
                  </a:cubicBezTo>
                  <a:cubicBezTo>
                    <a:pt x="856029" y="3406153"/>
                    <a:pt x="856095" y="3408093"/>
                    <a:pt x="857190" y="3409950"/>
                  </a:cubicBezTo>
                  <a:lnTo>
                    <a:pt x="790951" y="3409950"/>
                  </a:lnTo>
                  <a:lnTo>
                    <a:pt x="792112" y="3404198"/>
                  </a:lnTo>
                  <a:cubicBezTo>
                    <a:pt x="792112" y="3356833"/>
                    <a:pt x="753715" y="3318436"/>
                    <a:pt x="706349" y="3318436"/>
                  </a:cubicBezTo>
                  <a:cubicBezTo>
                    <a:pt x="658983" y="3318436"/>
                    <a:pt x="620586" y="3356833"/>
                    <a:pt x="620586" y="3404198"/>
                  </a:cubicBezTo>
                  <a:cubicBezTo>
                    <a:pt x="620586" y="3406153"/>
                    <a:pt x="620652" y="3408093"/>
                    <a:pt x="621747" y="3409950"/>
                  </a:cubicBezTo>
                  <a:lnTo>
                    <a:pt x="555508" y="3409950"/>
                  </a:lnTo>
                  <a:lnTo>
                    <a:pt x="556669" y="3404198"/>
                  </a:lnTo>
                  <a:cubicBezTo>
                    <a:pt x="556669" y="3356833"/>
                    <a:pt x="518272" y="3318436"/>
                    <a:pt x="470906" y="3318436"/>
                  </a:cubicBezTo>
                  <a:cubicBezTo>
                    <a:pt x="423540" y="3318436"/>
                    <a:pt x="385143" y="3356833"/>
                    <a:pt x="385143" y="3404198"/>
                  </a:cubicBezTo>
                  <a:cubicBezTo>
                    <a:pt x="385143" y="3406153"/>
                    <a:pt x="385208" y="3408093"/>
                    <a:pt x="386304" y="3409950"/>
                  </a:cubicBezTo>
                  <a:lnTo>
                    <a:pt x="320065" y="3409950"/>
                  </a:lnTo>
                  <a:lnTo>
                    <a:pt x="321226" y="3404198"/>
                  </a:lnTo>
                  <a:cubicBezTo>
                    <a:pt x="321226" y="3356833"/>
                    <a:pt x="282829" y="3318436"/>
                    <a:pt x="235463" y="3318436"/>
                  </a:cubicBezTo>
                  <a:cubicBezTo>
                    <a:pt x="188097" y="3318436"/>
                    <a:pt x="149700" y="3356833"/>
                    <a:pt x="149700" y="3404198"/>
                  </a:cubicBezTo>
                  <a:cubicBezTo>
                    <a:pt x="149700" y="3406153"/>
                    <a:pt x="149765" y="3408093"/>
                    <a:pt x="150861" y="3409950"/>
                  </a:cubicBezTo>
                  <a:lnTo>
                    <a:pt x="96332" y="3409950"/>
                  </a:lnTo>
                  <a:lnTo>
                    <a:pt x="97493" y="3404198"/>
                  </a:lnTo>
                  <a:cubicBezTo>
                    <a:pt x="97493" y="3356833"/>
                    <a:pt x="59096" y="3318436"/>
                    <a:pt x="11730" y="3318436"/>
                  </a:cubicBezTo>
                  <a:lnTo>
                    <a:pt x="0" y="3320804"/>
                  </a:lnTo>
                  <a:lnTo>
                    <a:pt x="0" y="3245113"/>
                  </a:lnTo>
                  <a:lnTo>
                    <a:pt x="11730" y="3247481"/>
                  </a:lnTo>
                  <a:cubicBezTo>
                    <a:pt x="59096" y="3247481"/>
                    <a:pt x="97493" y="3209084"/>
                    <a:pt x="97493" y="3161719"/>
                  </a:cubicBezTo>
                  <a:cubicBezTo>
                    <a:pt x="97493" y="3114354"/>
                    <a:pt x="59096" y="3075957"/>
                    <a:pt x="11730" y="3075957"/>
                  </a:cubicBezTo>
                  <a:lnTo>
                    <a:pt x="0" y="3078325"/>
                  </a:lnTo>
                  <a:lnTo>
                    <a:pt x="0" y="3002640"/>
                  </a:lnTo>
                  <a:lnTo>
                    <a:pt x="11730" y="3005008"/>
                  </a:lnTo>
                  <a:cubicBezTo>
                    <a:pt x="59096" y="3005008"/>
                    <a:pt x="97493" y="2966611"/>
                    <a:pt x="97493" y="2919246"/>
                  </a:cubicBezTo>
                  <a:cubicBezTo>
                    <a:pt x="97493" y="2871881"/>
                    <a:pt x="59096" y="2833484"/>
                    <a:pt x="11730" y="2833484"/>
                  </a:cubicBezTo>
                  <a:lnTo>
                    <a:pt x="0" y="2835852"/>
                  </a:lnTo>
                  <a:lnTo>
                    <a:pt x="0" y="2760166"/>
                  </a:lnTo>
                  <a:lnTo>
                    <a:pt x="11730" y="2762534"/>
                  </a:lnTo>
                  <a:cubicBezTo>
                    <a:pt x="59096" y="2762534"/>
                    <a:pt x="97493" y="2724137"/>
                    <a:pt x="97493" y="2676772"/>
                  </a:cubicBezTo>
                  <a:cubicBezTo>
                    <a:pt x="97493" y="2629407"/>
                    <a:pt x="59096" y="2591010"/>
                    <a:pt x="11730" y="2591010"/>
                  </a:cubicBezTo>
                  <a:lnTo>
                    <a:pt x="0" y="2593378"/>
                  </a:lnTo>
                  <a:lnTo>
                    <a:pt x="0" y="2517692"/>
                  </a:lnTo>
                  <a:lnTo>
                    <a:pt x="11730" y="2520060"/>
                  </a:lnTo>
                  <a:cubicBezTo>
                    <a:pt x="59096" y="2520060"/>
                    <a:pt x="97493" y="2481663"/>
                    <a:pt x="97493" y="2434298"/>
                  </a:cubicBezTo>
                  <a:cubicBezTo>
                    <a:pt x="97493" y="2386933"/>
                    <a:pt x="59096" y="2348536"/>
                    <a:pt x="11730" y="2348536"/>
                  </a:cubicBezTo>
                  <a:lnTo>
                    <a:pt x="0" y="2350904"/>
                  </a:lnTo>
                  <a:lnTo>
                    <a:pt x="0" y="2275219"/>
                  </a:lnTo>
                  <a:lnTo>
                    <a:pt x="11730" y="2277587"/>
                  </a:lnTo>
                  <a:cubicBezTo>
                    <a:pt x="59096" y="2277587"/>
                    <a:pt x="97493" y="2239190"/>
                    <a:pt x="97493" y="2191825"/>
                  </a:cubicBezTo>
                  <a:cubicBezTo>
                    <a:pt x="97493" y="2144460"/>
                    <a:pt x="59096" y="2106063"/>
                    <a:pt x="11730" y="2106063"/>
                  </a:cubicBezTo>
                  <a:lnTo>
                    <a:pt x="0" y="2108431"/>
                  </a:lnTo>
                  <a:lnTo>
                    <a:pt x="0" y="2032745"/>
                  </a:lnTo>
                  <a:lnTo>
                    <a:pt x="11730" y="2035113"/>
                  </a:lnTo>
                  <a:cubicBezTo>
                    <a:pt x="59096" y="2035113"/>
                    <a:pt x="97493" y="1996716"/>
                    <a:pt x="97493" y="1949351"/>
                  </a:cubicBezTo>
                  <a:cubicBezTo>
                    <a:pt x="97493" y="1901986"/>
                    <a:pt x="59096" y="1863589"/>
                    <a:pt x="11730" y="1863589"/>
                  </a:cubicBezTo>
                  <a:lnTo>
                    <a:pt x="0" y="1865957"/>
                  </a:lnTo>
                  <a:lnTo>
                    <a:pt x="0" y="1790271"/>
                  </a:lnTo>
                  <a:lnTo>
                    <a:pt x="11730" y="1792639"/>
                  </a:lnTo>
                  <a:cubicBezTo>
                    <a:pt x="59096" y="1792639"/>
                    <a:pt x="97493" y="1754242"/>
                    <a:pt x="97493" y="1706877"/>
                  </a:cubicBezTo>
                  <a:cubicBezTo>
                    <a:pt x="97493" y="1659512"/>
                    <a:pt x="59096" y="1621115"/>
                    <a:pt x="11730" y="1621115"/>
                  </a:cubicBezTo>
                  <a:lnTo>
                    <a:pt x="0" y="1623483"/>
                  </a:lnTo>
                  <a:lnTo>
                    <a:pt x="0" y="1547798"/>
                  </a:lnTo>
                  <a:lnTo>
                    <a:pt x="11730" y="1550166"/>
                  </a:lnTo>
                  <a:cubicBezTo>
                    <a:pt x="59096" y="1550166"/>
                    <a:pt x="97493" y="1511769"/>
                    <a:pt x="97493" y="1464404"/>
                  </a:cubicBezTo>
                  <a:cubicBezTo>
                    <a:pt x="97493" y="1417039"/>
                    <a:pt x="59096" y="1378642"/>
                    <a:pt x="11730" y="1378642"/>
                  </a:cubicBezTo>
                  <a:lnTo>
                    <a:pt x="0" y="1381010"/>
                  </a:lnTo>
                  <a:lnTo>
                    <a:pt x="0" y="1305324"/>
                  </a:lnTo>
                  <a:lnTo>
                    <a:pt x="11730" y="1307692"/>
                  </a:lnTo>
                  <a:cubicBezTo>
                    <a:pt x="59096" y="1307692"/>
                    <a:pt x="97493" y="1269295"/>
                    <a:pt x="97493" y="1221930"/>
                  </a:cubicBezTo>
                  <a:cubicBezTo>
                    <a:pt x="97493" y="1174565"/>
                    <a:pt x="59096" y="1136168"/>
                    <a:pt x="11730" y="1136168"/>
                  </a:cubicBezTo>
                  <a:lnTo>
                    <a:pt x="0" y="1138536"/>
                  </a:lnTo>
                  <a:lnTo>
                    <a:pt x="0" y="1062850"/>
                  </a:lnTo>
                  <a:lnTo>
                    <a:pt x="11730" y="1065218"/>
                  </a:lnTo>
                  <a:cubicBezTo>
                    <a:pt x="59096" y="1065218"/>
                    <a:pt x="97493" y="1026821"/>
                    <a:pt x="97493" y="979456"/>
                  </a:cubicBezTo>
                  <a:cubicBezTo>
                    <a:pt x="97493" y="932091"/>
                    <a:pt x="59096" y="893694"/>
                    <a:pt x="11730" y="893694"/>
                  </a:cubicBezTo>
                  <a:lnTo>
                    <a:pt x="0" y="896062"/>
                  </a:lnTo>
                  <a:lnTo>
                    <a:pt x="0" y="820377"/>
                  </a:lnTo>
                  <a:lnTo>
                    <a:pt x="11730" y="822745"/>
                  </a:lnTo>
                  <a:cubicBezTo>
                    <a:pt x="59096" y="822745"/>
                    <a:pt x="97493" y="784348"/>
                    <a:pt x="97493" y="736983"/>
                  </a:cubicBezTo>
                  <a:cubicBezTo>
                    <a:pt x="97493" y="689618"/>
                    <a:pt x="59096" y="651221"/>
                    <a:pt x="11730" y="651221"/>
                  </a:cubicBezTo>
                  <a:lnTo>
                    <a:pt x="0" y="653589"/>
                  </a:lnTo>
                  <a:lnTo>
                    <a:pt x="0" y="577903"/>
                  </a:lnTo>
                  <a:lnTo>
                    <a:pt x="11730" y="580271"/>
                  </a:lnTo>
                  <a:cubicBezTo>
                    <a:pt x="59096" y="580271"/>
                    <a:pt x="97493" y="541874"/>
                    <a:pt x="97493" y="494509"/>
                  </a:cubicBezTo>
                  <a:cubicBezTo>
                    <a:pt x="97493" y="447144"/>
                    <a:pt x="59096" y="408747"/>
                    <a:pt x="11730" y="408747"/>
                  </a:cubicBezTo>
                  <a:lnTo>
                    <a:pt x="0" y="411115"/>
                  </a:lnTo>
                  <a:lnTo>
                    <a:pt x="0" y="335429"/>
                  </a:lnTo>
                  <a:lnTo>
                    <a:pt x="11730" y="337797"/>
                  </a:lnTo>
                  <a:cubicBezTo>
                    <a:pt x="59096" y="337797"/>
                    <a:pt x="97493" y="299400"/>
                    <a:pt x="97493" y="252035"/>
                  </a:cubicBezTo>
                  <a:cubicBezTo>
                    <a:pt x="97493" y="204670"/>
                    <a:pt x="59096" y="166273"/>
                    <a:pt x="11730" y="166273"/>
                  </a:cubicBezTo>
                  <a:lnTo>
                    <a:pt x="0" y="168641"/>
                  </a:lnTo>
                  <a:lnTo>
                    <a:pt x="0" y="92956"/>
                  </a:lnTo>
                  <a:lnTo>
                    <a:pt x="11730" y="95324"/>
                  </a:lnTo>
                  <a:cubicBezTo>
                    <a:pt x="59096" y="95324"/>
                    <a:pt x="97493" y="56927"/>
                    <a:pt x="97493" y="9562"/>
                  </a:cubicBezTo>
                  <a:cubicBezTo>
                    <a:pt x="97493" y="6276"/>
                    <a:pt x="97308" y="3034"/>
                    <a:pt x="95563" y="0"/>
                  </a:cubicBezTo>
                  <a:close/>
                </a:path>
              </a:pathLst>
            </a:custGeom>
            <a:solidFill>
              <a:schemeClr val="bg1">
                <a:lumMod val="85000"/>
              </a:schemeClr>
            </a:solidFill>
            <a:ln>
              <a:noFill/>
            </a:ln>
            <a:effectLst>
              <a:outerShdw blurRad="1270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79512" y="1085865"/>
              <a:ext cx="2808312" cy="2592288"/>
            </a:xfrm>
            <a:prstGeom prst="rect">
              <a:avLst/>
            </a:prstGeom>
          </p:spPr>
        </p:pic>
      </p:grpSp>
      <p:grpSp>
        <p:nvGrpSpPr>
          <p:cNvPr id="8" name="Group 7"/>
          <p:cNvGrpSpPr/>
          <p:nvPr/>
        </p:nvGrpSpPr>
        <p:grpSpPr>
          <a:xfrm>
            <a:off x="35496" y="3866141"/>
            <a:ext cx="3096344" cy="2946579"/>
            <a:chOff x="35496" y="3866141"/>
            <a:chExt cx="3096344" cy="2946579"/>
          </a:xfrm>
        </p:grpSpPr>
        <p:sp>
          <p:nvSpPr>
            <p:cNvPr id="12" name="Rectangle 2"/>
            <p:cNvSpPr/>
            <p:nvPr/>
          </p:nvSpPr>
          <p:spPr>
            <a:xfrm>
              <a:off x="35496" y="3866141"/>
              <a:ext cx="3096344" cy="2946579"/>
            </a:xfrm>
            <a:custGeom>
              <a:avLst/>
              <a:gdLst/>
              <a:ahLst/>
              <a:cxnLst/>
              <a:rect l="l" t="t" r="r" b="b"/>
              <a:pathLst>
                <a:path w="2606040" h="3409950">
                  <a:moveTo>
                    <a:pt x="95563" y="0"/>
                  </a:moveTo>
                  <a:lnTo>
                    <a:pt x="151631" y="0"/>
                  </a:lnTo>
                  <a:lnTo>
                    <a:pt x="149700" y="9562"/>
                  </a:lnTo>
                  <a:cubicBezTo>
                    <a:pt x="149700" y="56927"/>
                    <a:pt x="188097" y="95324"/>
                    <a:pt x="235463" y="95324"/>
                  </a:cubicBezTo>
                  <a:cubicBezTo>
                    <a:pt x="282829" y="95324"/>
                    <a:pt x="321226" y="56927"/>
                    <a:pt x="321226" y="9562"/>
                  </a:cubicBezTo>
                  <a:cubicBezTo>
                    <a:pt x="321226" y="6276"/>
                    <a:pt x="321041" y="3034"/>
                    <a:pt x="319296" y="0"/>
                  </a:cubicBezTo>
                  <a:lnTo>
                    <a:pt x="387074" y="0"/>
                  </a:lnTo>
                  <a:lnTo>
                    <a:pt x="385143" y="9562"/>
                  </a:lnTo>
                  <a:cubicBezTo>
                    <a:pt x="385143" y="56927"/>
                    <a:pt x="423540" y="95324"/>
                    <a:pt x="470906" y="95324"/>
                  </a:cubicBezTo>
                  <a:cubicBezTo>
                    <a:pt x="518272" y="95324"/>
                    <a:pt x="556669" y="56927"/>
                    <a:pt x="556669" y="9562"/>
                  </a:cubicBezTo>
                  <a:cubicBezTo>
                    <a:pt x="556669" y="6276"/>
                    <a:pt x="556484" y="3034"/>
                    <a:pt x="554739" y="0"/>
                  </a:cubicBezTo>
                  <a:lnTo>
                    <a:pt x="622517" y="0"/>
                  </a:lnTo>
                  <a:lnTo>
                    <a:pt x="620586" y="9562"/>
                  </a:lnTo>
                  <a:cubicBezTo>
                    <a:pt x="620586" y="56927"/>
                    <a:pt x="658983" y="95324"/>
                    <a:pt x="706349" y="95324"/>
                  </a:cubicBezTo>
                  <a:cubicBezTo>
                    <a:pt x="753715" y="95324"/>
                    <a:pt x="792112" y="56927"/>
                    <a:pt x="792112" y="9562"/>
                  </a:cubicBezTo>
                  <a:cubicBezTo>
                    <a:pt x="792112" y="6276"/>
                    <a:pt x="791927" y="3034"/>
                    <a:pt x="790182" y="0"/>
                  </a:cubicBezTo>
                  <a:lnTo>
                    <a:pt x="857960" y="0"/>
                  </a:lnTo>
                  <a:lnTo>
                    <a:pt x="856029" y="9562"/>
                  </a:lnTo>
                  <a:cubicBezTo>
                    <a:pt x="856029" y="56927"/>
                    <a:pt x="894426" y="95324"/>
                    <a:pt x="941792" y="95324"/>
                  </a:cubicBezTo>
                  <a:cubicBezTo>
                    <a:pt x="989158" y="95324"/>
                    <a:pt x="1027555" y="56927"/>
                    <a:pt x="1027555" y="9562"/>
                  </a:cubicBezTo>
                  <a:cubicBezTo>
                    <a:pt x="1027555" y="6276"/>
                    <a:pt x="1027370" y="3034"/>
                    <a:pt x="1025625" y="0"/>
                  </a:cubicBezTo>
                  <a:lnTo>
                    <a:pt x="1093403" y="0"/>
                  </a:lnTo>
                  <a:lnTo>
                    <a:pt x="1091472" y="9562"/>
                  </a:lnTo>
                  <a:cubicBezTo>
                    <a:pt x="1091472" y="56927"/>
                    <a:pt x="1129869" y="95324"/>
                    <a:pt x="1177235" y="95324"/>
                  </a:cubicBezTo>
                  <a:cubicBezTo>
                    <a:pt x="1224601" y="95324"/>
                    <a:pt x="1262998" y="56927"/>
                    <a:pt x="1262998" y="9562"/>
                  </a:cubicBezTo>
                  <a:cubicBezTo>
                    <a:pt x="1262998" y="6276"/>
                    <a:pt x="1262813" y="3034"/>
                    <a:pt x="1261068" y="0"/>
                  </a:cubicBezTo>
                  <a:lnTo>
                    <a:pt x="1328846" y="0"/>
                  </a:lnTo>
                  <a:lnTo>
                    <a:pt x="1326915" y="9562"/>
                  </a:lnTo>
                  <a:cubicBezTo>
                    <a:pt x="1326915" y="56927"/>
                    <a:pt x="1365312" y="95324"/>
                    <a:pt x="1412678" y="95324"/>
                  </a:cubicBezTo>
                  <a:cubicBezTo>
                    <a:pt x="1460044" y="95324"/>
                    <a:pt x="1498441" y="56927"/>
                    <a:pt x="1498441" y="9562"/>
                  </a:cubicBezTo>
                  <a:cubicBezTo>
                    <a:pt x="1498441" y="6276"/>
                    <a:pt x="1498256" y="3034"/>
                    <a:pt x="1496511" y="0"/>
                  </a:cubicBezTo>
                  <a:lnTo>
                    <a:pt x="1564289" y="0"/>
                  </a:lnTo>
                  <a:lnTo>
                    <a:pt x="1562358" y="9562"/>
                  </a:lnTo>
                  <a:cubicBezTo>
                    <a:pt x="1562358" y="56927"/>
                    <a:pt x="1600755" y="95324"/>
                    <a:pt x="1648121" y="95324"/>
                  </a:cubicBezTo>
                  <a:cubicBezTo>
                    <a:pt x="1695487" y="95324"/>
                    <a:pt x="1733884" y="56927"/>
                    <a:pt x="1733884" y="9562"/>
                  </a:cubicBezTo>
                  <a:cubicBezTo>
                    <a:pt x="1733884" y="6276"/>
                    <a:pt x="1733699" y="3034"/>
                    <a:pt x="1731954" y="0"/>
                  </a:cubicBezTo>
                  <a:lnTo>
                    <a:pt x="1799732" y="0"/>
                  </a:lnTo>
                  <a:lnTo>
                    <a:pt x="1797801" y="9562"/>
                  </a:lnTo>
                  <a:cubicBezTo>
                    <a:pt x="1797801" y="56927"/>
                    <a:pt x="1836198" y="95324"/>
                    <a:pt x="1883564" y="95324"/>
                  </a:cubicBezTo>
                  <a:cubicBezTo>
                    <a:pt x="1930930" y="95324"/>
                    <a:pt x="1969327" y="56927"/>
                    <a:pt x="1969327" y="9562"/>
                  </a:cubicBezTo>
                  <a:cubicBezTo>
                    <a:pt x="1969327" y="6276"/>
                    <a:pt x="1969142" y="3034"/>
                    <a:pt x="1967397" y="0"/>
                  </a:cubicBezTo>
                  <a:lnTo>
                    <a:pt x="2035175" y="0"/>
                  </a:lnTo>
                  <a:lnTo>
                    <a:pt x="2033244" y="9562"/>
                  </a:lnTo>
                  <a:cubicBezTo>
                    <a:pt x="2033244" y="56927"/>
                    <a:pt x="2071641" y="95324"/>
                    <a:pt x="2119007" y="95324"/>
                  </a:cubicBezTo>
                  <a:cubicBezTo>
                    <a:pt x="2166373" y="95324"/>
                    <a:pt x="2204770" y="56927"/>
                    <a:pt x="2204770" y="9562"/>
                  </a:cubicBezTo>
                  <a:cubicBezTo>
                    <a:pt x="2204770" y="6276"/>
                    <a:pt x="2204585" y="3034"/>
                    <a:pt x="2202840" y="0"/>
                  </a:cubicBezTo>
                  <a:lnTo>
                    <a:pt x="2270621" y="0"/>
                  </a:lnTo>
                  <a:lnTo>
                    <a:pt x="2268690" y="9562"/>
                  </a:lnTo>
                  <a:cubicBezTo>
                    <a:pt x="2268690" y="56927"/>
                    <a:pt x="2307087" y="95324"/>
                    <a:pt x="2354453" y="95324"/>
                  </a:cubicBezTo>
                  <a:cubicBezTo>
                    <a:pt x="2401819" y="95324"/>
                    <a:pt x="2440216" y="56927"/>
                    <a:pt x="2440216" y="9562"/>
                  </a:cubicBezTo>
                  <a:cubicBezTo>
                    <a:pt x="2440216" y="6276"/>
                    <a:pt x="2440031" y="3034"/>
                    <a:pt x="2438286" y="0"/>
                  </a:cubicBezTo>
                  <a:lnTo>
                    <a:pt x="2522208" y="0"/>
                  </a:lnTo>
                  <a:lnTo>
                    <a:pt x="2520277" y="9562"/>
                  </a:lnTo>
                  <a:cubicBezTo>
                    <a:pt x="2520277" y="56927"/>
                    <a:pt x="2558674" y="95324"/>
                    <a:pt x="2606040" y="95324"/>
                  </a:cubicBezTo>
                  <a:lnTo>
                    <a:pt x="2606040" y="166273"/>
                  </a:lnTo>
                  <a:cubicBezTo>
                    <a:pt x="2558674" y="166273"/>
                    <a:pt x="2520277" y="204670"/>
                    <a:pt x="2520277" y="252035"/>
                  </a:cubicBezTo>
                  <a:cubicBezTo>
                    <a:pt x="2520277" y="299400"/>
                    <a:pt x="2558674" y="337797"/>
                    <a:pt x="2606040" y="337797"/>
                  </a:cubicBezTo>
                  <a:lnTo>
                    <a:pt x="2606040" y="408747"/>
                  </a:lnTo>
                  <a:cubicBezTo>
                    <a:pt x="2558674" y="408747"/>
                    <a:pt x="2520277" y="447144"/>
                    <a:pt x="2520277" y="494509"/>
                  </a:cubicBezTo>
                  <a:cubicBezTo>
                    <a:pt x="2520277" y="541874"/>
                    <a:pt x="2558674" y="580271"/>
                    <a:pt x="2606040" y="580271"/>
                  </a:cubicBezTo>
                  <a:lnTo>
                    <a:pt x="2606040" y="651221"/>
                  </a:lnTo>
                  <a:cubicBezTo>
                    <a:pt x="2558674" y="651221"/>
                    <a:pt x="2520277" y="689618"/>
                    <a:pt x="2520277" y="736983"/>
                  </a:cubicBezTo>
                  <a:cubicBezTo>
                    <a:pt x="2520277" y="784348"/>
                    <a:pt x="2558674" y="822745"/>
                    <a:pt x="2606040" y="822745"/>
                  </a:cubicBezTo>
                  <a:lnTo>
                    <a:pt x="2606040" y="893694"/>
                  </a:lnTo>
                  <a:cubicBezTo>
                    <a:pt x="2558674" y="893694"/>
                    <a:pt x="2520277" y="932091"/>
                    <a:pt x="2520277" y="979456"/>
                  </a:cubicBezTo>
                  <a:cubicBezTo>
                    <a:pt x="2520277" y="1026821"/>
                    <a:pt x="2558674" y="1065218"/>
                    <a:pt x="2606040" y="1065218"/>
                  </a:cubicBezTo>
                  <a:lnTo>
                    <a:pt x="2606040" y="1136168"/>
                  </a:lnTo>
                  <a:cubicBezTo>
                    <a:pt x="2558674" y="1136168"/>
                    <a:pt x="2520277" y="1174565"/>
                    <a:pt x="2520277" y="1221930"/>
                  </a:cubicBezTo>
                  <a:cubicBezTo>
                    <a:pt x="2520277" y="1269295"/>
                    <a:pt x="2558674" y="1307692"/>
                    <a:pt x="2606040" y="1307692"/>
                  </a:cubicBezTo>
                  <a:lnTo>
                    <a:pt x="2606040" y="1378642"/>
                  </a:lnTo>
                  <a:cubicBezTo>
                    <a:pt x="2558674" y="1378642"/>
                    <a:pt x="2520277" y="1417039"/>
                    <a:pt x="2520277" y="1464404"/>
                  </a:cubicBezTo>
                  <a:cubicBezTo>
                    <a:pt x="2520277" y="1511769"/>
                    <a:pt x="2558674" y="1550166"/>
                    <a:pt x="2606040" y="1550166"/>
                  </a:cubicBezTo>
                  <a:lnTo>
                    <a:pt x="2606040" y="1621115"/>
                  </a:lnTo>
                  <a:cubicBezTo>
                    <a:pt x="2558674" y="1621115"/>
                    <a:pt x="2520277" y="1659512"/>
                    <a:pt x="2520277" y="1706877"/>
                  </a:cubicBezTo>
                  <a:cubicBezTo>
                    <a:pt x="2520277" y="1754242"/>
                    <a:pt x="2558674" y="1792639"/>
                    <a:pt x="2606040" y="1792639"/>
                  </a:cubicBezTo>
                  <a:lnTo>
                    <a:pt x="2606040" y="1863589"/>
                  </a:lnTo>
                  <a:cubicBezTo>
                    <a:pt x="2558674" y="1863589"/>
                    <a:pt x="2520277" y="1901986"/>
                    <a:pt x="2520277" y="1949351"/>
                  </a:cubicBezTo>
                  <a:cubicBezTo>
                    <a:pt x="2520277" y="1996716"/>
                    <a:pt x="2558674" y="2035113"/>
                    <a:pt x="2606040" y="2035113"/>
                  </a:cubicBezTo>
                  <a:lnTo>
                    <a:pt x="2606040" y="2106063"/>
                  </a:lnTo>
                  <a:cubicBezTo>
                    <a:pt x="2558674" y="2106063"/>
                    <a:pt x="2520277" y="2144460"/>
                    <a:pt x="2520277" y="2191825"/>
                  </a:cubicBezTo>
                  <a:cubicBezTo>
                    <a:pt x="2520277" y="2239190"/>
                    <a:pt x="2558674" y="2277587"/>
                    <a:pt x="2606040" y="2277587"/>
                  </a:cubicBezTo>
                  <a:lnTo>
                    <a:pt x="2606040" y="2348536"/>
                  </a:lnTo>
                  <a:cubicBezTo>
                    <a:pt x="2558674" y="2348536"/>
                    <a:pt x="2520277" y="2386933"/>
                    <a:pt x="2520277" y="2434298"/>
                  </a:cubicBezTo>
                  <a:cubicBezTo>
                    <a:pt x="2520277" y="2481663"/>
                    <a:pt x="2558674" y="2520060"/>
                    <a:pt x="2606040" y="2520060"/>
                  </a:cubicBezTo>
                  <a:lnTo>
                    <a:pt x="2606040" y="2591010"/>
                  </a:lnTo>
                  <a:cubicBezTo>
                    <a:pt x="2558674" y="2591010"/>
                    <a:pt x="2520277" y="2629407"/>
                    <a:pt x="2520277" y="2676772"/>
                  </a:cubicBezTo>
                  <a:cubicBezTo>
                    <a:pt x="2520277" y="2724137"/>
                    <a:pt x="2558674" y="2762534"/>
                    <a:pt x="2606040" y="2762534"/>
                  </a:cubicBezTo>
                  <a:lnTo>
                    <a:pt x="2606040" y="2833484"/>
                  </a:lnTo>
                  <a:cubicBezTo>
                    <a:pt x="2558674" y="2833484"/>
                    <a:pt x="2520277" y="2871881"/>
                    <a:pt x="2520277" y="2919246"/>
                  </a:cubicBezTo>
                  <a:cubicBezTo>
                    <a:pt x="2520277" y="2966611"/>
                    <a:pt x="2558674" y="3005008"/>
                    <a:pt x="2606040" y="3005008"/>
                  </a:cubicBezTo>
                  <a:lnTo>
                    <a:pt x="2606040" y="3075957"/>
                  </a:lnTo>
                  <a:cubicBezTo>
                    <a:pt x="2558674" y="3075957"/>
                    <a:pt x="2520277" y="3114354"/>
                    <a:pt x="2520277" y="3161719"/>
                  </a:cubicBezTo>
                  <a:cubicBezTo>
                    <a:pt x="2520277" y="3209084"/>
                    <a:pt x="2558674" y="3247481"/>
                    <a:pt x="2606040" y="3247481"/>
                  </a:cubicBezTo>
                  <a:lnTo>
                    <a:pt x="2606040" y="3318436"/>
                  </a:lnTo>
                  <a:cubicBezTo>
                    <a:pt x="2558674" y="3318436"/>
                    <a:pt x="2520277" y="3356833"/>
                    <a:pt x="2520277" y="3404198"/>
                  </a:cubicBezTo>
                  <a:cubicBezTo>
                    <a:pt x="2520277" y="3406153"/>
                    <a:pt x="2520343" y="3408093"/>
                    <a:pt x="2521438" y="3409950"/>
                  </a:cubicBezTo>
                  <a:lnTo>
                    <a:pt x="2439055" y="3409950"/>
                  </a:lnTo>
                  <a:lnTo>
                    <a:pt x="2440216" y="3404198"/>
                  </a:lnTo>
                  <a:cubicBezTo>
                    <a:pt x="2440216" y="3356833"/>
                    <a:pt x="2401819" y="3318436"/>
                    <a:pt x="2354453" y="3318436"/>
                  </a:cubicBezTo>
                  <a:cubicBezTo>
                    <a:pt x="2307087" y="3318436"/>
                    <a:pt x="2268690" y="3356833"/>
                    <a:pt x="2268690" y="3404198"/>
                  </a:cubicBezTo>
                  <a:cubicBezTo>
                    <a:pt x="2268690" y="3406153"/>
                    <a:pt x="2268756" y="3408093"/>
                    <a:pt x="2269851" y="3409950"/>
                  </a:cubicBezTo>
                  <a:lnTo>
                    <a:pt x="2203609" y="3409950"/>
                  </a:lnTo>
                  <a:lnTo>
                    <a:pt x="2204770" y="3404198"/>
                  </a:lnTo>
                  <a:cubicBezTo>
                    <a:pt x="2204770" y="3356833"/>
                    <a:pt x="2166373" y="3318436"/>
                    <a:pt x="2119007" y="3318436"/>
                  </a:cubicBezTo>
                  <a:cubicBezTo>
                    <a:pt x="2071641" y="3318436"/>
                    <a:pt x="2033244" y="3356833"/>
                    <a:pt x="2033244" y="3404198"/>
                  </a:cubicBezTo>
                  <a:cubicBezTo>
                    <a:pt x="2033244" y="3406153"/>
                    <a:pt x="2033310" y="3408093"/>
                    <a:pt x="2034405" y="3409950"/>
                  </a:cubicBezTo>
                  <a:lnTo>
                    <a:pt x="1968166" y="3409950"/>
                  </a:lnTo>
                  <a:lnTo>
                    <a:pt x="1969327" y="3404198"/>
                  </a:lnTo>
                  <a:cubicBezTo>
                    <a:pt x="1969327" y="3356833"/>
                    <a:pt x="1930930" y="3318436"/>
                    <a:pt x="1883564" y="3318436"/>
                  </a:cubicBezTo>
                  <a:cubicBezTo>
                    <a:pt x="1836198" y="3318436"/>
                    <a:pt x="1797801" y="3356833"/>
                    <a:pt x="1797801" y="3404198"/>
                  </a:cubicBezTo>
                  <a:cubicBezTo>
                    <a:pt x="1797801" y="3406153"/>
                    <a:pt x="1797867" y="3408093"/>
                    <a:pt x="1798962" y="3409950"/>
                  </a:cubicBezTo>
                  <a:lnTo>
                    <a:pt x="1732723" y="3409950"/>
                  </a:lnTo>
                  <a:lnTo>
                    <a:pt x="1733884" y="3404198"/>
                  </a:lnTo>
                  <a:cubicBezTo>
                    <a:pt x="1733884" y="3356833"/>
                    <a:pt x="1695487" y="3318436"/>
                    <a:pt x="1648121" y="3318436"/>
                  </a:cubicBezTo>
                  <a:cubicBezTo>
                    <a:pt x="1600755" y="3318436"/>
                    <a:pt x="1562358" y="3356833"/>
                    <a:pt x="1562358" y="3404198"/>
                  </a:cubicBezTo>
                  <a:cubicBezTo>
                    <a:pt x="1562358" y="3406153"/>
                    <a:pt x="1562424" y="3408093"/>
                    <a:pt x="1563519" y="3409950"/>
                  </a:cubicBezTo>
                  <a:lnTo>
                    <a:pt x="1497280" y="3409950"/>
                  </a:lnTo>
                  <a:lnTo>
                    <a:pt x="1498441" y="3404198"/>
                  </a:lnTo>
                  <a:cubicBezTo>
                    <a:pt x="1498441" y="3356833"/>
                    <a:pt x="1460044" y="3318436"/>
                    <a:pt x="1412678" y="3318436"/>
                  </a:cubicBezTo>
                  <a:cubicBezTo>
                    <a:pt x="1365312" y="3318436"/>
                    <a:pt x="1326915" y="3356833"/>
                    <a:pt x="1326915" y="3404198"/>
                  </a:cubicBezTo>
                  <a:cubicBezTo>
                    <a:pt x="1326915" y="3406153"/>
                    <a:pt x="1326981" y="3408093"/>
                    <a:pt x="1328076" y="3409950"/>
                  </a:cubicBezTo>
                  <a:lnTo>
                    <a:pt x="1261837" y="3409950"/>
                  </a:lnTo>
                  <a:lnTo>
                    <a:pt x="1262998" y="3404198"/>
                  </a:lnTo>
                  <a:cubicBezTo>
                    <a:pt x="1262998" y="3356833"/>
                    <a:pt x="1224601" y="3318436"/>
                    <a:pt x="1177235" y="3318436"/>
                  </a:cubicBezTo>
                  <a:cubicBezTo>
                    <a:pt x="1129869" y="3318436"/>
                    <a:pt x="1091472" y="3356833"/>
                    <a:pt x="1091472" y="3404198"/>
                  </a:cubicBezTo>
                  <a:cubicBezTo>
                    <a:pt x="1091472" y="3406153"/>
                    <a:pt x="1091538" y="3408093"/>
                    <a:pt x="1092633" y="3409950"/>
                  </a:cubicBezTo>
                  <a:lnTo>
                    <a:pt x="1026394" y="3409950"/>
                  </a:lnTo>
                  <a:lnTo>
                    <a:pt x="1027555" y="3404198"/>
                  </a:lnTo>
                  <a:cubicBezTo>
                    <a:pt x="1027555" y="3356833"/>
                    <a:pt x="989158" y="3318436"/>
                    <a:pt x="941792" y="3318436"/>
                  </a:cubicBezTo>
                  <a:cubicBezTo>
                    <a:pt x="894426" y="3318436"/>
                    <a:pt x="856029" y="3356833"/>
                    <a:pt x="856029" y="3404198"/>
                  </a:cubicBezTo>
                  <a:cubicBezTo>
                    <a:pt x="856029" y="3406153"/>
                    <a:pt x="856095" y="3408093"/>
                    <a:pt x="857190" y="3409950"/>
                  </a:cubicBezTo>
                  <a:lnTo>
                    <a:pt x="790951" y="3409950"/>
                  </a:lnTo>
                  <a:lnTo>
                    <a:pt x="792112" y="3404198"/>
                  </a:lnTo>
                  <a:cubicBezTo>
                    <a:pt x="792112" y="3356833"/>
                    <a:pt x="753715" y="3318436"/>
                    <a:pt x="706349" y="3318436"/>
                  </a:cubicBezTo>
                  <a:cubicBezTo>
                    <a:pt x="658983" y="3318436"/>
                    <a:pt x="620586" y="3356833"/>
                    <a:pt x="620586" y="3404198"/>
                  </a:cubicBezTo>
                  <a:cubicBezTo>
                    <a:pt x="620586" y="3406153"/>
                    <a:pt x="620652" y="3408093"/>
                    <a:pt x="621747" y="3409950"/>
                  </a:cubicBezTo>
                  <a:lnTo>
                    <a:pt x="555508" y="3409950"/>
                  </a:lnTo>
                  <a:lnTo>
                    <a:pt x="556669" y="3404198"/>
                  </a:lnTo>
                  <a:cubicBezTo>
                    <a:pt x="556669" y="3356833"/>
                    <a:pt x="518272" y="3318436"/>
                    <a:pt x="470906" y="3318436"/>
                  </a:cubicBezTo>
                  <a:cubicBezTo>
                    <a:pt x="423540" y="3318436"/>
                    <a:pt x="385143" y="3356833"/>
                    <a:pt x="385143" y="3404198"/>
                  </a:cubicBezTo>
                  <a:cubicBezTo>
                    <a:pt x="385143" y="3406153"/>
                    <a:pt x="385208" y="3408093"/>
                    <a:pt x="386304" y="3409950"/>
                  </a:cubicBezTo>
                  <a:lnTo>
                    <a:pt x="320065" y="3409950"/>
                  </a:lnTo>
                  <a:lnTo>
                    <a:pt x="321226" y="3404198"/>
                  </a:lnTo>
                  <a:cubicBezTo>
                    <a:pt x="321226" y="3356833"/>
                    <a:pt x="282829" y="3318436"/>
                    <a:pt x="235463" y="3318436"/>
                  </a:cubicBezTo>
                  <a:cubicBezTo>
                    <a:pt x="188097" y="3318436"/>
                    <a:pt x="149700" y="3356833"/>
                    <a:pt x="149700" y="3404198"/>
                  </a:cubicBezTo>
                  <a:cubicBezTo>
                    <a:pt x="149700" y="3406153"/>
                    <a:pt x="149765" y="3408093"/>
                    <a:pt x="150861" y="3409950"/>
                  </a:cubicBezTo>
                  <a:lnTo>
                    <a:pt x="96332" y="3409950"/>
                  </a:lnTo>
                  <a:lnTo>
                    <a:pt x="97493" y="3404198"/>
                  </a:lnTo>
                  <a:cubicBezTo>
                    <a:pt x="97493" y="3356833"/>
                    <a:pt x="59096" y="3318436"/>
                    <a:pt x="11730" y="3318436"/>
                  </a:cubicBezTo>
                  <a:lnTo>
                    <a:pt x="0" y="3320804"/>
                  </a:lnTo>
                  <a:lnTo>
                    <a:pt x="0" y="3245113"/>
                  </a:lnTo>
                  <a:lnTo>
                    <a:pt x="11730" y="3247481"/>
                  </a:lnTo>
                  <a:cubicBezTo>
                    <a:pt x="59096" y="3247481"/>
                    <a:pt x="97493" y="3209084"/>
                    <a:pt x="97493" y="3161719"/>
                  </a:cubicBezTo>
                  <a:cubicBezTo>
                    <a:pt x="97493" y="3114354"/>
                    <a:pt x="59096" y="3075957"/>
                    <a:pt x="11730" y="3075957"/>
                  </a:cubicBezTo>
                  <a:lnTo>
                    <a:pt x="0" y="3078325"/>
                  </a:lnTo>
                  <a:lnTo>
                    <a:pt x="0" y="3002640"/>
                  </a:lnTo>
                  <a:lnTo>
                    <a:pt x="11730" y="3005008"/>
                  </a:lnTo>
                  <a:cubicBezTo>
                    <a:pt x="59096" y="3005008"/>
                    <a:pt x="97493" y="2966611"/>
                    <a:pt x="97493" y="2919246"/>
                  </a:cubicBezTo>
                  <a:cubicBezTo>
                    <a:pt x="97493" y="2871881"/>
                    <a:pt x="59096" y="2833484"/>
                    <a:pt x="11730" y="2833484"/>
                  </a:cubicBezTo>
                  <a:lnTo>
                    <a:pt x="0" y="2835852"/>
                  </a:lnTo>
                  <a:lnTo>
                    <a:pt x="0" y="2760166"/>
                  </a:lnTo>
                  <a:lnTo>
                    <a:pt x="11730" y="2762534"/>
                  </a:lnTo>
                  <a:cubicBezTo>
                    <a:pt x="59096" y="2762534"/>
                    <a:pt x="97493" y="2724137"/>
                    <a:pt x="97493" y="2676772"/>
                  </a:cubicBezTo>
                  <a:cubicBezTo>
                    <a:pt x="97493" y="2629407"/>
                    <a:pt x="59096" y="2591010"/>
                    <a:pt x="11730" y="2591010"/>
                  </a:cubicBezTo>
                  <a:lnTo>
                    <a:pt x="0" y="2593378"/>
                  </a:lnTo>
                  <a:lnTo>
                    <a:pt x="0" y="2517692"/>
                  </a:lnTo>
                  <a:lnTo>
                    <a:pt x="11730" y="2520060"/>
                  </a:lnTo>
                  <a:cubicBezTo>
                    <a:pt x="59096" y="2520060"/>
                    <a:pt x="97493" y="2481663"/>
                    <a:pt x="97493" y="2434298"/>
                  </a:cubicBezTo>
                  <a:cubicBezTo>
                    <a:pt x="97493" y="2386933"/>
                    <a:pt x="59096" y="2348536"/>
                    <a:pt x="11730" y="2348536"/>
                  </a:cubicBezTo>
                  <a:lnTo>
                    <a:pt x="0" y="2350904"/>
                  </a:lnTo>
                  <a:lnTo>
                    <a:pt x="0" y="2275219"/>
                  </a:lnTo>
                  <a:lnTo>
                    <a:pt x="11730" y="2277587"/>
                  </a:lnTo>
                  <a:cubicBezTo>
                    <a:pt x="59096" y="2277587"/>
                    <a:pt x="97493" y="2239190"/>
                    <a:pt x="97493" y="2191825"/>
                  </a:cubicBezTo>
                  <a:cubicBezTo>
                    <a:pt x="97493" y="2144460"/>
                    <a:pt x="59096" y="2106063"/>
                    <a:pt x="11730" y="2106063"/>
                  </a:cubicBezTo>
                  <a:lnTo>
                    <a:pt x="0" y="2108431"/>
                  </a:lnTo>
                  <a:lnTo>
                    <a:pt x="0" y="2032745"/>
                  </a:lnTo>
                  <a:lnTo>
                    <a:pt x="11730" y="2035113"/>
                  </a:lnTo>
                  <a:cubicBezTo>
                    <a:pt x="59096" y="2035113"/>
                    <a:pt x="97493" y="1996716"/>
                    <a:pt x="97493" y="1949351"/>
                  </a:cubicBezTo>
                  <a:cubicBezTo>
                    <a:pt x="97493" y="1901986"/>
                    <a:pt x="59096" y="1863589"/>
                    <a:pt x="11730" y="1863589"/>
                  </a:cubicBezTo>
                  <a:lnTo>
                    <a:pt x="0" y="1865957"/>
                  </a:lnTo>
                  <a:lnTo>
                    <a:pt x="0" y="1790271"/>
                  </a:lnTo>
                  <a:lnTo>
                    <a:pt x="11730" y="1792639"/>
                  </a:lnTo>
                  <a:cubicBezTo>
                    <a:pt x="59096" y="1792639"/>
                    <a:pt x="97493" y="1754242"/>
                    <a:pt x="97493" y="1706877"/>
                  </a:cubicBezTo>
                  <a:cubicBezTo>
                    <a:pt x="97493" y="1659512"/>
                    <a:pt x="59096" y="1621115"/>
                    <a:pt x="11730" y="1621115"/>
                  </a:cubicBezTo>
                  <a:lnTo>
                    <a:pt x="0" y="1623483"/>
                  </a:lnTo>
                  <a:lnTo>
                    <a:pt x="0" y="1547798"/>
                  </a:lnTo>
                  <a:lnTo>
                    <a:pt x="11730" y="1550166"/>
                  </a:lnTo>
                  <a:cubicBezTo>
                    <a:pt x="59096" y="1550166"/>
                    <a:pt x="97493" y="1511769"/>
                    <a:pt x="97493" y="1464404"/>
                  </a:cubicBezTo>
                  <a:cubicBezTo>
                    <a:pt x="97493" y="1417039"/>
                    <a:pt x="59096" y="1378642"/>
                    <a:pt x="11730" y="1378642"/>
                  </a:cubicBezTo>
                  <a:lnTo>
                    <a:pt x="0" y="1381010"/>
                  </a:lnTo>
                  <a:lnTo>
                    <a:pt x="0" y="1305324"/>
                  </a:lnTo>
                  <a:lnTo>
                    <a:pt x="11730" y="1307692"/>
                  </a:lnTo>
                  <a:cubicBezTo>
                    <a:pt x="59096" y="1307692"/>
                    <a:pt x="97493" y="1269295"/>
                    <a:pt x="97493" y="1221930"/>
                  </a:cubicBezTo>
                  <a:cubicBezTo>
                    <a:pt x="97493" y="1174565"/>
                    <a:pt x="59096" y="1136168"/>
                    <a:pt x="11730" y="1136168"/>
                  </a:cubicBezTo>
                  <a:lnTo>
                    <a:pt x="0" y="1138536"/>
                  </a:lnTo>
                  <a:lnTo>
                    <a:pt x="0" y="1062850"/>
                  </a:lnTo>
                  <a:lnTo>
                    <a:pt x="11730" y="1065218"/>
                  </a:lnTo>
                  <a:cubicBezTo>
                    <a:pt x="59096" y="1065218"/>
                    <a:pt x="97493" y="1026821"/>
                    <a:pt x="97493" y="979456"/>
                  </a:cubicBezTo>
                  <a:cubicBezTo>
                    <a:pt x="97493" y="932091"/>
                    <a:pt x="59096" y="893694"/>
                    <a:pt x="11730" y="893694"/>
                  </a:cubicBezTo>
                  <a:lnTo>
                    <a:pt x="0" y="896062"/>
                  </a:lnTo>
                  <a:lnTo>
                    <a:pt x="0" y="820377"/>
                  </a:lnTo>
                  <a:lnTo>
                    <a:pt x="11730" y="822745"/>
                  </a:lnTo>
                  <a:cubicBezTo>
                    <a:pt x="59096" y="822745"/>
                    <a:pt x="97493" y="784348"/>
                    <a:pt x="97493" y="736983"/>
                  </a:cubicBezTo>
                  <a:cubicBezTo>
                    <a:pt x="97493" y="689618"/>
                    <a:pt x="59096" y="651221"/>
                    <a:pt x="11730" y="651221"/>
                  </a:cubicBezTo>
                  <a:lnTo>
                    <a:pt x="0" y="653589"/>
                  </a:lnTo>
                  <a:lnTo>
                    <a:pt x="0" y="577903"/>
                  </a:lnTo>
                  <a:lnTo>
                    <a:pt x="11730" y="580271"/>
                  </a:lnTo>
                  <a:cubicBezTo>
                    <a:pt x="59096" y="580271"/>
                    <a:pt x="97493" y="541874"/>
                    <a:pt x="97493" y="494509"/>
                  </a:cubicBezTo>
                  <a:cubicBezTo>
                    <a:pt x="97493" y="447144"/>
                    <a:pt x="59096" y="408747"/>
                    <a:pt x="11730" y="408747"/>
                  </a:cubicBezTo>
                  <a:lnTo>
                    <a:pt x="0" y="411115"/>
                  </a:lnTo>
                  <a:lnTo>
                    <a:pt x="0" y="335429"/>
                  </a:lnTo>
                  <a:lnTo>
                    <a:pt x="11730" y="337797"/>
                  </a:lnTo>
                  <a:cubicBezTo>
                    <a:pt x="59096" y="337797"/>
                    <a:pt x="97493" y="299400"/>
                    <a:pt x="97493" y="252035"/>
                  </a:cubicBezTo>
                  <a:cubicBezTo>
                    <a:pt x="97493" y="204670"/>
                    <a:pt x="59096" y="166273"/>
                    <a:pt x="11730" y="166273"/>
                  </a:cubicBezTo>
                  <a:lnTo>
                    <a:pt x="0" y="168641"/>
                  </a:lnTo>
                  <a:lnTo>
                    <a:pt x="0" y="92956"/>
                  </a:lnTo>
                  <a:lnTo>
                    <a:pt x="11730" y="95324"/>
                  </a:lnTo>
                  <a:cubicBezTo>
                    <a:pt x="59096" y="95324"/>
                    <a:pt x="97493" y="56927"/>
                    <a:pt x="97493" y="9562"/>
                  </a:cubicBezTo>
                  <a:cubicBezTo>
                    <a:pt x="97493" y="6276"/>
                    <a:pt x="97308" y="3034"/>
                    <a:pt x="95563" y="0"/>
                  </a:cubicBezTo>
                  <a:close/>
                </a:path>
              </a:pathLst>
            </a:custGeom>
            <a:solidFill>
              <a:schemeClr val="bg1">
                <a:lumMod val="85000"/>
              </a:schemeClr>
            </a:solidFill>
            <a:ln>
              <a:noFill/>
            </a:ln>
            <a:effectLst>
              <a:outerShdw blurRad="1270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179512" y="4077072"/>
              <a:ext cx="2808312" cy="2592288"/>
            </a:xfrm>
            <a:prstGeom prst="rect">
              <a:avLst/>
            </a:prstGeom>
          </p:spPr>
        </p:pic>
      </p:grpSp>
      <p:pic>
        <p:nvPicPr>
          <p:cNvPr id="14" name="Picture 13"/>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8208031" y="-27384"/>
            <a:ext cx="952381" cy="965079"/>
          </a:xfrm>
          <a:prstGeom prst="rect">
            <a:avLst/>
          </a:prstGeom>
        </p:spPr>
      </p:pic>
    </p:spTree>
    <p:custDataLst>
      <p:tags r:id="rId1"/>
    </p:custDataLst>
    <p:extLst>
      <p:ext uri="{BB962C8B-B14F-4D97-AF65-F5344CB8AC3E}">
        <p14:creationId xmlns:p14="http://schemas.microsoft.com/office/powerpoint/2010/main" val="35032390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slide(fromLeft)">
                                      <p:cBhvr>
                                        <p:cTn id="11" dur="500"/>
                                        <p:tgtEl>
                                          <p:spTgt spid="18"/>
                                        </p:tgtEl>
                                      </p:cBhvr>
                                    </p:animEffect>
                                  </p:childTnLst>
                                </p:cTn>
                              </p:par>
                            </p:childTnLst>
                          </p:cTn>
                        </p:par>
                        <p:par>
                          <p:cTn id="12" fill="hold">
                            <p:stCondLst>
                              <p:cond delay="1000"/>
                            </p:stCondLst>
                            <p:childTnLst>
                              <p:par>
                                <p:cTn id="13" presetID="10" presetClass="entr" presetSubtype="0" fill="hold" nodeType="afterEffect">
                                  <p:stCondLst>
                                    <p:cond delay="450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par>
                          <p:cTn id="16" fill="hold">
                            <p:stCondLst>
                              <p:cond delay="6000"/>
                            </p:stCondLst>
                            <p:childTnLst>
                              <p:par>
                                <p:cTn id="17" presetID="12" presetClass="entr" presetSubtype="8"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slide(fromLeft)">
                                      <p:cBhvr>
                                        <p:cTn id="1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0" y="0"/>
            <a:ext cx="9164176" cy="908721"/>
            <a:chOff x="0" y="0"/>
            <a:chExt cx="9164176" cy="908721"/>
          </a:xfrm>
        </p:grpSpPr>
        <p:pic>
          <p:nvPicPr>
            <p:cNvPr id="2050" name="Picture 2"/>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20176" y="0"/>
              <a:ext cx="9144000" cy="9087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 name="Rectangle 23"/>
            <p:cNvSpPr/>
            <p:nvPr/>
          </p:nvSpPr>
          <p:spPr>
            <a:xfrm>
              <a:off x="0" y="144016"/>
              <a:ext cx="9144000" cy="764704"/>
            </a:xfrm>
            <a:prstGeom prst="rect">
              <a:avLst/>
            </a:prstGeom>
            <a:solidFill>
              <a:srgbClr val="40404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 name="TextBox 24"/>
            <p:cNvSpPr txBox="1"/>
            <p:nvPr/>
          </p:nvSpPr>
          <p:spPr>
            <a:xfrm>
              <a:off x="683568" y="260648"/>
              <a:ext cx="7992888" cy="584775"/>
            </a:xfrm>
            <a:prstGeom prst="rect">
              <a:avLst/>
            </a:prstGeom>
            <a:solidFill>
              <a:srgbClr val="FFFFFF">
                <a:alpha val="69804"/>
              </a:srgbClr>
            </a:solidFill>
          </p:spPr>
          <p:txBody>
            <a:bodyPr wrap="square" rtlCol="0">
              <a:spAutoFit/>
            </a:bodyPr>
            <a:lstStyle/>
            <a:p>
              <a:r>
                <a:rPr lang="en-US" sz="3200" dirty="0" smtClean="0"/>
                <a:t>Functions of Management</a:t>
              </a:r>
              <a:endParaRPr lang="en-IN" sz="3200" dirty="0"/>
            </a:p>
          </p:txBody>
        </p:sp>
      </p:grpSp>
      <p:sp>
        <p:nvSpPr>
          <p:cNvPr id="6" name="TextBox 5"/>
          <p:cNvSpPr txBox="1"/>
          <p:nvPr/>
        </p:nvSpPr>
        <p:spPr>
          <a:xfrm>
            <a:off x="683568" y="1002214"/>
            <a:ext cx="8208912" cy="400110"/>
          </a:xfrm>
          <a:prstGeom prst="rect">
            <a:avLst/>
          </a:prstGeom>
          <a:noFill/>
        </p:spPr>
        <p:txBody>
          <a:bodyPr wrap="square" rtlCol="0">
            <a:spAutoFit/>
          </a:bodyPr>
          <a:lstStyle/>
          <a:p>
            <a:r>
              <a:rPr lang="en-IN" sz="2000" dirty="0" smtClean="0"/>
              <a:t>The following are the key Functions of Management:</a:t>
            </a:r>
            <a:endParaRPr lang="en-IN" sz="2000" dirty="0"/>
          </a:p>
        </p:txBody>
      </p:sp>
      <p:sp>
        <p:nvSpPr>
          <p:cNvPr id="2" name="AutoShape 2" descr="Layout for your options or steps. Abstract template for background. Stock Vector - 27417800"/>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grpSp>
        <p:nvGrpSpPr>
          <p:cNvPr id="7" name="Group 6"/>
          <p:cNvGrpSpPr/>
          <p:nvPr/>
        </p:nvGrpSpPr>
        <p:grpSpPr>
          <a:xfrm>
            <a:off x="2941363" y="1402324"/>
            <a:ext cx="2952457" cy="2822240"/>
            <a:chOff x="2941363" y="1402324"/>
            <a:chExt cx="2952457" cy="2822240"/>
          </a:xfrm>
        </p:grpSpPr>
        <p:sp>
          <p:nvSpPr>
            <p:cNvPr id="3" name="Oval 2"/>
            <p:cNvSpPr/>
            <p:nvPr/>
          </p:nvSpPr>
          <p:spPr>
            <a:xfrm>
              <a:off x="2941363" y="1402324"/>
              <a:ext cx="2952457" cy="2822240"/>
            </a:xfrm>
            <a:prstGeom prst="ellipse">
              <a:avLst/>
            </a:prstGeom>
            <a:solidFill>
              <a:srgbClr val="85DAD0">
                <a:alpha val="80000"/>
              </a:srgbClr>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TextBox 4"/>
            <p:cNvSpPr txBox="1"/>
            <p:nvPr/>
          </p:nvSpPr>
          <p:spPr>
            <a:xfrm>
              <a:off x="3563888" y="1844824"/>
              <a:ext cx="1616210" cy="523220"/>
            </a:xfrm>
            <a:prstGeom prst="rect">
              <a:avLst/>
            </a:prstGeom>
            <a:noFill/>
          </p:spPr>
          <p:txBody>
            <a:bodyPr wrap="square" rtlCol="0">
              <a:spAutoFit/>
            </a:bodyPr>
            <a:lstStyle/>
            <a:p>
              <a:pPr algn="ctr"/>
              <a:r>
                <a:rPr lang="en-IN" sz="2800" dirty="0" smtClean="0">
                  <a:effectLst>
                    <a:outerShdw blurRad="38100" dist="38100" dir="2700000" algn="tl">
                      <a:srgbClr val="000000">
                        <a:alpha val="43137"/>
                      </a:srgbClr>
                    </a:outerShdw>
                  </a:effectLst>
                </a:rPr>
                <a:t>Planning</a:t>
              </a:r>
              <a:endParaRPr lang="en-IN" sz="2800" dirty="0">
                <a:effectLst>
                  <a:outerShdw blurRad="38100" dist="38100" dir="2700000" algn="tl">
                    <a:srgbClr val="000000">
                      <a:alpha val="43137"/>
                    </a:srgbClr>
                  </a:outerShdw>
                </a:effectLst>
              </a:endParaRPr>
            </a:p>
          </p:txBody>
        </p:sp>
      </p:grpSp>
      <p:grpSp>
        <p:nvGrpSpPr>
          <p:cNvPr id="8" name="Group 7"/>
          <p:cNvGrpSpPr/>
          <p:nvPr/>
        </p:nvGrpSpPr>
        <p:grpSpPr>
          <a:xfrm>
            <a:off x="4417591" y="2422170"/>
            <a:ext cx="2952457" cy="2822240"/>
            <a:chOff x="4417591" y="2422170"/>
            <a:chExt cx="2952457" cy="2822240"/>
          </a:xfrm>
        </p:grpSpPr>
        <p:sp>
          <p:nvSpPr>
            <p:cNvPr id="10" name="Oval 9"/>
            <p:cNvSpPr/>
            <p:nvPr/>
          </p:nvSpPr>
          <p:spPr>
            <a:xfrm>
              <a:off x="4417591" y="2422170"/>
              <a:ext cx="2952457" cy="2822240"/>
            </a:xfrm>
            <a:prstGeom prst="ellipse">
              <a:avLst/>
            </a:prstGeom>
            <a:solidFill>
              <a:srgbClr val="D7FF4F">
                <a:alpha val="80000"/>
              </a:srgbClr>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6" name="TextBox 15"/>
            <p:cNvSpPr txBox="1"/>
            <p:nvPr/>
          </p:nvSpPr>
          <p:spPr>
            <a:xfrm>
              <a:off x="5180098" y="3068960"/>
              <a:ext cx="1768166" cy="523220"/>
            </a:xfrm>
            <a:prstGeom prst="rect">
              <a:avLst/>
            </a:prstGeom>
            <a:noFill/>
          </p:spPr>
          <p:txBody>
            <a:bodyPr wrap="square" rtlCol="0">
              <a:spAutoFit/>
            </a:bodyPr>
            <a:lstStyle/>
            <a:p>
              <a:pPr algn="ctr"/>
              <a:r>
                <a:rPr lang="en-IN" sz="2800" dirty="0" smtClean="0">
                  <a:effectLst>
                    <a:outerShdw blurRad="38100" dist="38100" dir="2700000" algn="tl">
                      <a:srgbClr val="000000">
                        <a:alpha val="43137"/>
                      </a:srgbClr>
                    </a:outerShdw>
                  </a:effectLst>
                </a:rPr>
                <a:t>Staffing</a:t>
              </a:r>
              <a:endParaRPr lang="en-IN" sz="2800" dirty="0">
                <a:effectLst>
                  <a:outerShdw blurRad="38100" dist="38100" dir="2700000" algn="tl">
                    <a:srgbClr val="000000">
                      <a:alpha val="43137"/>
                    </a:srgbClr>
                  </a:outerShdw>
                </a:effectLst>
              </a:endParaRPr>
            </a:p>
          </p:txBody>
        </p:sp>
      </p:grpSp>
      <p:grpSp>
        <p:nvGrpSpPr>
          <p:cNvPr id="9" name="Group 8"/>
          <p:cNvGrpSpPr/>
          <p:nvPr/>
        </p:nvGrpSpPr>
        <p:grpSpPr>
          <a:xfrm>
            <a:off x="3900912" y="3843180"/>
            <a:ext cx="2952457" cy="2822240"/>
            <a:chOff x="3900912" y="3843180"/>
            <a:chExt cx="2952457" cy="2822240"/>
          </a:xfrm>
        </p:grpSpPr>
        <p:sp>
          <p:nvSpPr>
            <p:cNvPr id="11" name="Oval 10"/>
            <p:cNvSpPr/>
            <p:nvPr/>
          </p:nvSpPr>
          <p:spPr>
            <a:xfrm>
              <a:off x="3900912" y="3843180"/>
              <a:ext cx="2952457" cy="2822240"/>
            </a:xfrm>
            <a:prstGeom prst="ellipse">
              <a:avLst/>
            </a:prstGeom>
            <a:solidFill>
              <a:srgbClr val="F4FD49">
                <a:alpha val="80000"/>
              </a:srgbClr>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7" name="TextBox 16"/>
            <p:cNvSpPr txBox="1"/>
            <p:nvPr/>
          </p:nvSpPr>
          <p:spPr>
            <a:xfrm>
              <a:off x="4971176" y="5157192"/>
              <a:ext cx="1845286" cy="523220"/>
            </a:xfrm>
            <a:prstGeom prst="rect">
              <a:avLst/>
            </a:prstGeom>
            <a:noFill/>
          </p:spPr>
          <p:txBody>
            <a:bodyPr wrap="square" rtlCol="0">
              <a:spAutoFit/>
            </a:bodyPr>
            <a:lstStyle/>
            <a:p>
              <a:pPr algn="ctr"/>
              <a:r>
                <a:rPr lang="en-IN" sz="2800" dirty="0" smtClean="0">
                  <a:effectLst>
                    <a:outerShdw blurRad="38100" dist="38100" dir="2700000" algn="tl">
                      <a:srgbClr val="000000">
                        <a:alpha val="43137"/>
                      </a:srgbClr>
                    </a:outerShdw>
                  </a:effectLst>
                </a:rPr>
                <a:t>Organizing</a:t>
              </a:r>
              <a:endParaRPr lang="en-IN" sz="2800" dirty="0">
                <a:effectLst>
                  <a:outerShdw blurRad="38100" dist="38100" dir="2700000" algn="tl">
                    <a:srgbClr val="000000">
                      <a:alpha val="43137"/>
                    </a:srgbClr>
                  </a:outerShdw>
                </a:effectLst>
              </a:endParaRPr>
            </a:p>
          </p:txBody>
        </p:sp>
      </p:grpSp>
      <p:grpSp>
        <p:nvGrpSpPr>
          <p:cNvPr id="14" name="Group 13"/>
          <p:cNvGrpSpPr/>
          <p:nvPr/>
        </p:nvGrpSpPr>
        <p:grpSpPr>
          <a:xfrm>
            <a:off x="2055626" y="3913591"/>
            <a:ext cx="2952457" cy="2822240"/>
            <a:chOff x="2055626" y="3913591"/>
            <a:chExt cx="2952457" cy="2822240"/>
          </a:xfrm>
        </p:grpSpPr>
        <p:sp>
          <p:nvSpPr>
            <p:cNvPr id="12" name="Oval 11"/>
            <p:cNvSpPr/>
            <p:nvPr/>
          </p:nvSpPr>
          <p:spPr>
            <a:xfrm>
              <a:off x="2055626" y="3913591"/>
              <a:ext cx="2952457" cy="2822240"/>
            </a:xfrm>
            <a:prstGeom prst="ellipse">
              <a:avLst/>
            </a:prstGeom>
            <a:solidFill>
              <a:srgbClr val="FFC025">
                <a:alpha val="80000"/>
              </a:srgbClr>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8" name="TextBox 17"/>
            <p:cNvSpPr txBox="1"/>
            <p:nvPr/>
          </p:nvSpPr>
          <p:spPr>
            <a:xfrm>
              <a:off x="2195736" y="5506020"/>
              <a:ext cx="1872208" cy="523220"/>
            </a:xfrm>
            <a:prstGeom prst="rect">
              <a:avLst/>
            </a:prstGeom>
            <a:noFill/>
          </p:spPr>
          <p:txBody>
            <a:bodyPr wrap="square" rtlCol="0">
              <a:spAutoFit/>
            </a:bodyPr>
            <a:lstStyle/>
            <a:p>
              <a:pPr algn="ctr"/>
              <a:r>
                <a:rPr lang="en-IN" sz="2800" dirty="0" smtClean="0">
                  <a:effectLst>
                    <a:outerShdw blurRad="38100" dist="38100" dir="2700000" algn="tl">
                      <a:srgbClr val="000000">
                        <a:alpha val="43137"/>
                      </a:srgbClr>
                    </a:outerShdw>
                  </a:effectLst>
                </a:rPr>
                <a:t>Controlling</a:t>
              </a:r>
              <a:endParaRPr lang="en-IN" sz="2800" dirty="0">
                <a:effectLst>
                  <a:outerShdw blurRad="38100" dist="38100" dir="2700000" algn="tl">
                    <a:srgbClr val="000000">
                      <a:alpha val="43137"/>
                    </a:srgbClr>
                  </a:outerShdw>
                </a:effectLst>
              </a:endParaRPr>
            </a:p>
          </p:txBody>
        </p:sp>
      </p:grpSp>
      <p:grpSp>
        <p:nvGrpSpPr>
          <p:cNvPr id="15" name="Group 14"/>
          <p:cNvGrpSpPr/>
          <p:nvPr/>
        </p:nvGrpSpPr>
        <p:grpSpPr>
          <a:xfrm>
            <a:off x="1475656" y="2422170"/>
            <a:ext cx="2952457" cy="2822240"/>
            <a:chOff x="1475656" y="2422170"/>
            <a:chExt cx="2952457" cy="2822240"/>
          </a:xfrm>
        </p:grpSpPr>
        <p:sp>
          <p:nvSpPr>
            <p:cNvPr id="13" name="Oval 12"/>
            <p:cNvSpPr/>
            <p:nvPr/>
          </p:nvSpPr>
          <p:spPr>
            <a:xfrm>
              <a:off x="1475656" y="2422170"/>
              <a:ext cx="2952457" cy="2822240"/>
            </a:xfrm>
            <a:prstGeom prst="ellipse">
              <a:avLst/>
            </a:prstGeom>
            <a:solidFill>
              <a:srgbClr val="FF7DB4">
                <a:alpha val="80000"/>
              </a:srgbClr>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9" name="TextBox 18"/>
            <p:cNvSpPr txBox="1"/>
            <p:nvPr/>
          </p:nvSpPr>
          <p:spPr>
            <a:xfrm>
              <a:off x="1675663" y="3441811"/>
              <a:ext cx="1616210" cy="523220"/>
            </a:xfrm>
            <a:prstGeom prst="rect">
              <a:avLst/>
            </a:prstGeom>
            <a:noFill/>
          </p:spPr>
          <p:txBody>
            <a:bodyPr wrap="square" rtlCol="0">
              <a:spAutoFit/>
            </a:bodyPr>
            <a:lstStyle/>
            <a:p>
              <a:pPr algn="ctr"/>
              <a:r>
                <a:rPr lang="en-IN" sz="2800" dirty="0" smtClean="0">
                  <a:effectLst>
                    <a:outerShdw blurRad="38100" dist="38100" dir="2700000" algn="tl">
                      <a:srgbClr val="000000">
                        <a:alpha val="43137"/>
                      </a:srgbClr>
                    </a:outerShdw>
                  </a:effectLst>
                </a:rPr>
                <a:t>Directing</a:t>
              </a:r>
              <a:endParaRPr lang="en-IN" sz="2800" dirty="0">
                <a:effectLst>
                  <a:outerShdw blurRad="38100" dist="38100" dir="2700000" algn="tl">
                    <a:srgbClr val="000000">
                      <a:alpha val="43137"/>
                    </a:srgbClr>
                  </a:outerShdw>
                </a:effectLst>
              </a:endParaRPr>
            </a:p>
          </p:txBody>
        </p:sp>
      </p:grpSp>
      <p:grpSp>
        <p:nvGrpSpPr>
          <p:cNvPr id="27" name="Group 26"/>
          <p:cNvGrpSpPr/>
          <p:nvPr/>
        </p:nvGrpSpPr>
        <p:grpSpPr>
          <a:xfrm>
            <a:off x="3600072" y="3249160"/>
            <a:ext cx="1620000" cy="1620000"/>
            <a:chOff x="1475656" y="2422170"/>
            <a:chExt cx="2952457" cy="2822240"/>
          </a:xfrm>
          <a:solidFill>
            <a:srgbClr val="404040">
              <a:alpha val="80000"/>
            </a:srgbClr>
          </a:solidFill>
        </p:grpSpPr>
        <p:sp>
          <p:nvSpPr>
            <p:cNvPr id="28" name="Oval 27"/>
            <p:cNvSpPr/>
            <p:nvPr/>
          </p:nvSpPr>
          <p:spPr>
            <a:xfrm>
              <a:off x="1475656" y="2422170"/>
              <a:ext cx="2952457" cy="2822240"/>
            </a:xfrm>
            <a:prstGeom prst="ellipse">
              <a:avLst/>
            </a:prstGeom>
            <a:solidFill>
              <a:srgbClr val="C4BD97">
                <a:alpha val="80000"/>
              </a:srgbClr>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9" name="TextBox 28"/>
            <p:cNvSpPr txBox="1"/>
            <p:nvPr/>
          </p:nvSpPr>
          <p:spPr>
            <a:xfrm>
              <a:off x="1675662" y="3441811"/>
              <a:ext cx="1616210" cy="808406"/>
            </a:xfrm>
            <a:prstGeom prst="rect">
              <a:avLst/>
            </a:prstGeom>
            <a:noFill/>
          </p:spPr>
          <p:txBody>
            <a:bodyPr wrap="square" rtlCol="0">
              <a:spAutoFit/>
            </a:bodyPr>
            <a:lstStyle/>
            <a:p>
              <a:pPr algn="ctr"/>
              <a:endParaRPr lang="en-IN" sz="2800" dirty="0">
                <a:effectLst>
                  <a:outerShdw blurRad="38100" dist="38100" dir="2700000" algn="tl">
                    <a:srgbClr val="000000">
                      <a:alpha val="43137"/>
                    </a:srgbClr>
                  </a:outerShdw>
                </a:effectLst>
              </a:endParaRPr>
            </a:p>
          </p:txBody>
        </p:sp>
      </p:grpSp>
      <p:pic>
        <p:nvPicPr>
          <p:cNvPr id="30" name="Picture 2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208031" y="-27384"/>
            <a:ext cx="952381" cy="965079"/>
          </a:xfrm>
          <a:prstGeom prst="rect">
            <a:avLst/>
          </a:prstGeom>
        </p:spPr>
      </p:pic>
    </p:spTree>
    <p:custDataLst>
      <p:tags r:id="rId1"/>
    </p:custDataLst>
    <p:extLst>
      <p:ext uri="{BB962C8B-B14F-4D97-AF65-F5344CB8AC3E}">
        <p14:creationId xmlns:p14="http://schemas.microsoft.com/office/powerpoint/2010/main" val="24611811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nodeType="afterEffect">
                                  <p:stCondLst>
                                    <p:cond delay="1250"/>
                                  </p:stCondLst>
                                  <p:childTnLst>
                                    <p:set>
                                      <p:cBhvr>
                                        <p:cTn id="10" dur="1" fill="hold">
                                          <p:stCondLst>
                                            <p:cond delay="0"/>
                                          </p:stCondLst>
                                        </p:cTn>
                                        <p:tgtEl>
                                          <p:spTgt spid="27"/>
                                        </p:tgtEl>
                                        <p:attrNameLst>
                                          <p:attrName>style.visibility</p:attrName>
                                        </p:attrNameLst>
                                      </p:cBhvr>
                                      <p:to>
                                        <p:strVal val="visible"/>
                                      </p:to>
                                    </p:set>
                                    <p:animEffect transition="in" filter="fade">
                                      <p:cBhvr>
                                        <p:cTn id="11" dur="500"/>
                                        <p:tgtEl>
                                          <p:spTgt spid="27"/>
                                        </p:tgtEl>
                                      </p:cBhvr>
                                    </p:animEffect>
                                  </p:childTnLst>
                                </p:cTn>
                              </p:par>
                            </p:childTnLst>
                          </p:cTn>
                        </p:par>
                        <p:par>
                          <p:cTn id="12" fill="hold">
                            <p:stCondLst>
                              <p:cond delay="2250"/>
                            </p:stCondLst>
                            <p:childTnLst>
                              <p:par>
                                <p:cTn id="13" presetID="10" presetClass="entr" presetSubtype="0"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2750"/>
                            </p:stCondLst>
                            <p:childTnLst>
                              <p:par>
                                <p:cTn id="17" presetID="10" presetClass="entr" presetSubtype="0" fill="hold" nodeType="afterEffect">
                                  <p:stCondLst>
                                    <p:cond delay="100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par>
                          <p:cTn id="20" fill="hold">
                            <p:stCondLst>
                              <p:cond delay="4250"/>
                            </p:stCondLst>
                            <p:childTnLst>
                              <p:par>
                                <p:cTn id="21" presetID="10" presetClass="entr" presetSubtype="0" fill="hold" nodeType="afterEffect">
                                  <p:stCondLst>
                                    <p:cond delay="100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par>
                          <p:cTn id="24" fill="hold">
                            <p:stCondLst>
                              <p:cond delay="5750"/>
                            </p:stCondLst>
                            <p:childTnLst>
                              <p:par>
                                <p:cTn id="25" presetID="10" presetClass="entr" presetSubtype="0" fill="hold" nodeType="afterEffect">
                                  <p:stCondLst>
                                    <p:cond delay="100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par>
                          <p:cTn id="28" fill="hold">
                            <p:stCondLst>
                              <p:cond delay="7250"/>
                            </p:stCondLst>
                            <p:childTnLst>
                              <p:par>
                                <p:cTn id="29" presetID="10" presetClass="entr" presetSubtype="0" fill="hold" nodeType="afterEffect">
                                  <p:stCondLst>
                                    <p:cond delay="100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0" y="0"/>
            <a:ext cx="9164176" cy="908721"/>
            <a:chOff x="0" y="0"/>
            <a:chExt cx="9164176" cy="908721"/>
          </a:xfrm>
        </p:grpSpPr>
        <p:pic>
          <p:nvPicPr>
            <p:cNvPr id="2050" name="Picture 2"/>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20176" y="0"/>
              <a:ext cx="9144000" cy="9087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 name="Rectangle 23"/>
            <p:cNvSpPr/>
            <p:nvPr/>
          </p:nvSpPr>
          <p:spPr>
            <a:xfrm>
              <a:off x="0" y="144016"/>
              <a:ext cx="9144000" cy="764704"/>
            </a:xfrm>
            <a:prstGeom prst="rect">
              <a:avLst/>
            </a:prstGeom>
            <a:solidFill>
              <a:srgbClr val="40404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prstClr val="white"/>
                </a:solidFill>
              </a:endParaRPr>
            </a:p>
          </p:txBody>
        </p:sp>
        <p:sp>
          <p:nvSpPr>
            <p:cNvPr id="25" name="TextBox 24"/>
            <p:cNvSpPr txBox="1"/>
            <p:nvPr/>
          </p:nvSpPr>
          <p:spPr>
            <a:xfrm>
              <a:off x="683568" y="260648"/>
              <a:ext cx="7992888" cy="584775"/>
            </a:xfrm>
            <a:prstGeom prst="rect">
              <a:avLst/>
            </a:prstGeom>
            <a:solidFill>
              <a:srgbClr val="FFFFFF">
                <a:alpha val="69804"/>
              </a:srgbClr>
            </a:solidFill>
          </p:spPr>
          <p:txBody>
            <a:bodyPr wrap="square" rtlCol="0">
              <a:spAutoFit/>
            </a:bodyPr>
            <a:lstStyle/>
            <a:p>
              <a:r>
                <a:rPr lang="en-US" sz="3200" dirty="0" smtClean="0">
                  <a:solidFill>
                    <a:prstClr val="black"/>
                  </a:solidFill>
                </a:rPr>
                <a:t>Planning as a Function of Management</a:t>
              </a:r>
              <a:endParaRPr lang="en-IN" sz="3200" dirty="0">
                <a:solidFill>
                  <a:prstClr val="black"/>
                </a:solidFill>
              </a:endParaRPr>
            </a:p>
          </p:txBody>
        </p:sp>
      </p:grpSp>
      <p:sp>
        <p:nvSpPr>
          <p:cNvPr id="2" name="AutoShape 2" descr="Layout for your options or steps. Abstract template for background. Stock Vector - 27417800"/>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solidFill>
                <a:prstClr val="black"/>
              </a:solidFill>
            </a:endParaRPr>
          </a:p>
        </p:txBody>
      </p:sp>
      <p:pic>
        <p:nvPicPr>
          <p:cNvPr id="30" name="Picture 2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208031" y="-27384"/>
            <a:ext cx="952381" cy="965079"/>
          </a:xfrm>
          <a:prstGeom prst="rect">
            <a:avLst/>
          </a:prstGeom>
        </p:spPr>
      </p:pic>
      <p:sp>
        <p:nvSpPr>
          <p:cNvPr id="31" name="Rectangle 30"/>
          <p:cNvSpPr/>
          <p:nvPr/>
        </p:nvSpPr>
        <p:spPr>
          <a:xfrm>
            <a:off x="0" y="3883025"/>
            <a:ext cx="9144000" cy="2046288"/>
          </a:xfrm>
          <a:prstGeom prst="rect">
            <a:avLst/>
          </a:prstGeom>
          <a:gradFill>
            <a:gsLst>
              <a:gs pos="2000">
                <a:schemeClr val="bg1">
                  <a:lumMod val="75000"/>
                </a:schemeClr>
              </a:gs>
              <a:gs pos="58000">
                <a:schemeClr val="bg1"/>
              </a:gs>
            </a:gsLst>
            <a:lin ang="5400000" scaled="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FFFFFF"/>
              </a:solidFill>
              <a:ea typeface="ＭＳ Ｐゴシック" pitchFamily="-105" charset="-128"/>
            </a:endParaRPr>
          </a:p>
        </p:txBody>
      </p:sp>
      <p:sp>
        <p:nvSpPr>
          <p:cNvPr id="32" name="Rectangle 31"/>
          <p:cNvSpPr/>
          <p:nvPr/>
        </p:nvSpPr>
        <p:spPr>
          <a:xfrm>
            <a:off x="609600" y="5676900"/>
            <a:ext cx="5105400" cy="495300"/>
          </a:xfrm>
          <a:prstGeom prst="rect">
            <a:avLst/>
          </a:prstGeom>
          <a:gradFill>
            <a:gsLst>
              <a:gs pos="0">
                <a:schemeClr val="tx2">
                  <a:lumMod val="75000"/>
                </a:schemeClr>
              </a:gs>
              <a:gs pos="70000">
                <a:schemeClr val="bg1">
                  <a:alpha val="0"/>
                </a:schemeClr>
              </a:gs>
            </a:gsLst>
            <a:lin ang="5400000" scaled="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FFFFFF"/>
              </a:solidFill>
              <a:ea typeface="ＭＳ Ｐゴシック" charset="-128"/>
            </a:endParaRPr>
          </a:p>
        </p:txBody>
      </p:sp>
      <p:grpSp>
        <p:nvGrpSpPr>
          <p:cNvPr id="33" name="Group 32"/>
          <p:cNvGrpSpPr>
            <a:grpSpLocks/>
          </p:cNvGrpSpPr>
          <p:nvPr/>
        </p:nvGrpSpPr>
        <p:grpSpPr bwMode="auto">
          <a:xfrm>
            <a:off x="601663" y="1066800"/>
            <a:ext cx="5172075" cy="4610100"/>
            <a:chOff x="602234" y="1066800"/>
            <a:chExt cx="5171504" cy="4610100"/>
          </a:xfrm>
        </p:grpSpPr>
        <p:sp>
          <p:nvSpPr>
            <p:cNvPr id="34" name="Isosceles Triangle 4"/>
            <p:cNvSpPr>
              <a:spLocks noChangeArrowheads="1"/>
            </p:cNvSpPr>
            <p:nvPr/>
          </p:nvSpPr>
          <p:spPr bwMode="auto">
            <a:xfrm>
              <a:off x="668902" y="1066800"/>
              <a:ext cx="5104836" cy="4610100"/>
            </a:xfrm>
            <a:prstGeom prst="triangle">
              <a:avLst>
                <a:gd name="adj" fmla="val 50000"/>
              </a:avLst>
            </a:prstGeom>
            <a:solidFill>
              <a:srgbClr val="7F7F7F"/>
            </a:solidFill>
            <a:ln>
              <a:noFill/>
            </a:ln>
            <a:effectLst>
              <a:outerShdw dist="23000" dir="5400000" rotWithShape="0">
                <a:srgbClr val="808080">
                  <a:alpha val="34998"/>
                </a:srgbClr>
              </a:outerShdw>
            </a:effectLst>
            <a:extLst>
              <a:ext uri="{91240B29-F687-4F45-9708-019B960494DF}">
                <a14:hiddenLine xmlns:a14="http://schemas.microsoft.com/office/drawing/2010/main" w="25400">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endParaRPr lang="en-US" altLang="en-US">
                <a:solidFill>
                  <a:srgbClr val="FFFFFF"/>
                </a:solidFill>
                <a:latin typeface="Calibri" pitchFamily="34" charset="0"/>
              </a:endParaRPr>
            </a:p>
          </p:txBody>
        </p:sp>
        <p:sp>
          <p:nvSpPr>
            <p:cNvPr id="35" name="Isosceles Triangle 34"/>
            <p:cNvSpPr/>
            <p:nvPr/>
          </p:nvSpPr>
          <p:spPr>
            <a:xfrm>
              <a:off x="602234" y="1066800"/>
              <a:ext cx="5104836" cy="4610100"/>
            </a:xfrm>
            <a:prstGeom prst="triangle">
              <a:avLst/>
            </a:prstGeom>
            <a:gradFill>
              <a:gsLst>
                <a:gs pos="0">
                  <a:schemeClr val="accent1">
                    <a:lumMod val="50000"/>
                  </a:schemeClr>
                </a:gs>
                <a:gs pos="100000">
                  <a:schemeClr val="accent1">
                    <a:lumMod val="75000"/>
                  </a:schemeClr>
                </a:gs>
              </a:gsLst>
            </a:grad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FFFFFF"/>
                </a:solidFill>
                <a:ea typeface="ＭＳ Ｐゴシック" charset="-128"/>
              </a:endParaRPr>
            </a:p>
          </p:txBody>
        </p:sp>
        <p:sp>
          <p:nvSpPr>
            <p:cNvPr id="36" name="Isosceles Triangle 7"/>
            <p:cNvSpPr>
              <a:spLocks noChangeArrowheads="1"/>
            </p:cNvSpPr>
            <p:nvPr/>
          </p:nvSpPr>
          <p:spPr bwMode="auto">
            <a:xfrm>
              <a:off x="1327641" y="1250950"/>
              <a:ext cx="3600053" cy="3359150"/>
            </a:xfrm>
            <a:prstGeom prst="triangle">
              <a:avLst>
                <a:gd name="adj" fmla="val 50940"/>
              </a:avLst>
            </a:prstGeom>
            <a:gradFill rotWithShape="1">
              <a:gsLst>
                <a:gs pos="0">
                  <a:srgbClr val="95B3D7"/>
                </a:gs>
                <a:gs pos="100000">
                  <a:srgbClr val="9BC1FF">
                    <a:alpha val="0"/>
                  </a:srgbClr>
                </a:gs>
              </a:gsLst>
              <a:lin ang="5400000"/>
            </a:gra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endParaRPr lang="en-US" altLang="en-US">
                <a:solidFill>
                  <a:srgbClr val="FFFFFF"/>
                </a:solidFill>
                <a:latin typeface="Calibri" pitchFamily="34" charset="0"/>
              </a:endParaRPr>
            </a:p>
          </p:txBody>
        </p:sp>
      </p:grpSp>
      <p:sp>
        <p:nvSpPr>
          <p:cNvPr id="37" name="TextBox 8"/>
          <p:cNvSpPr txBox="1">
            <a:spLocks noChangeArrowheads="1"/>
          </p:cNvSpPr>
          <p:nvPr/>
        </p:nvSpPr>
        <p:spPr bwMode="auto">
          <a:xfrm>
            <a:off x="2438400" y="2019300"/>
            <a:ext cx="14795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nb-NO" altLang="en-US" b="1">
                <a:solidFill>
                  <a:srgbClr val="FFFFFF"/>
                </a:solidFill>
                <a:latin typeface="Calibri" pitchFamily="34" charset="0"/>
              </a:rPr>
              <a:t>Objectives</a:t>
            </a:r>
          </a:p>
        </p:txBody>
      </p:sp>
      <p:sp>
        <p:nvSpPr>
          <p:cNvPr id="38" name="TextBox 9"/>
          <p:cNvSpPr txBox="1">
            <a:spLocks noChangeArrowheads="1"/>
          </p:cNvSpPr>
          <p:nvPr/>
        </p:nvSpPr>
        <p:spPr bwMode="auto">
          <a:xfrm>
            <a:off x="1936750" y="2576513"/>
            <a:ext cx="2362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nb-NO" altLang="en-US" b="1">
                <a:solidFill>
                  <a:srgbClr val="FFFFFF"/>
                </a:solidFill>
                <a:latin typeface="Calibri" pitchFamily="34" charset="0"/>
              </a:rPr>
              <a:t>Goals</a:t>
            </a:r>
          </a:p>
        </p:txBody>
      </p:sp>
      <p:sp>
        <p:nvSpPr>
          <p:cNvPr id="39" name="TextBox 10"/>
          <p:cNvSpPr txBox="1">
            <a:spLocks noChangeArrowheads="1"/>
          </p:cNvSpPr>
          <p:nvPr/>
        </p:nvSpPr>
        <p:spPr bwMode="auto">
          <a:xfrm>
            <a:off x="1592263" y="3314700"/>
            <a:ext cx="3124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nb-NO" altLang="en-US" b="1">
                <a:solidFill>
                  <a:srgbClr val="FFFFFF"/>
                </a:solidFill>
                <a:latin typeface="Calibri" pitchFamily="34" charset="0"/>
              </a:rPr>
              <a:t>Strategy</a:t>
            </a:r>
            <a:endParaRPr lang="nb-NO" altLang="en-US" sz="1600">
              <a:solidFill>
                <a:srgbClr val="FFFFFF"/>
              </a:solidFill>
              <a:latin typeface="Calibri" pitchFamily="34" charset="0"/>
            </a:endParaRPr>
          </a:p>
        </p:txBody>
      </p:sp>
      <p:sp>
        <p:nvSpPr>
          <p:cNvPr id="40" name="TextBox 11"/>
          <p:cNvSpPr txBox="1">
            <a:spLocks noChangeArrowheads="1"/>
          </p:cNvSpPr>
          <p:nvPr/>
        </p:nvSpPr>
        <p:spPr bwMode="auto">
          <a:xfrm>
            <a:off x="1250950" y="4143375"/>
            <a:ext cx="3886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nb-NO" altLang="en-US" b="1">
                <a:solidFill>
                  <a:srgbClr val="FFFFFF"/>
                </a:solidFill>
                <a:latin typeface="Calibri" pitchFamily="34" charset="0"/>
              </a:rPr>
              <a:t>Mission</a:t>
            </a:r>
          </a:p>
        </p:txBody>
      </p:sp>
      <p:sp>
        <p:nvSpPr>
          <p:cNvPr id="41" name="TextBox 12"/>
          <p:cNvSpPr txBox="1">
            <a:spLocks noChangeArrowheads="1"/>
          </p:cNvSpPr>
          <p:nvPr/>
        </p:nvSpPr>
        <p:spPr bwMode="auto">
          <a:xfrm>
            <a:off x="755650" y="5019675"/>
            <a:ext cx="49212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nb-NO" altLang="en-US" b="1">
                <a:solidFill>
                  <a:srgbClr val="FFFFFF"/>
                </a:solidFill>
                <a:latin typeface="Calibri" pitchFamily="34" charset="0"/>
              </a:rPr>
              <a:t>Vision</a:t>
            </a:r>
            <a:endParaRPr lang="nb-NO" altLang="en-US" sz="1600">
              <a:solidFill>
                <a:srgbClr val="FFFFFF"/>
              </a:solidFill>
              <a:latin typeface="Calibri" pitchFamily="34" charset="0"/>
            </a:endParaRPr>
          </a:p>
        </p:txBody>
      </p:sp>
      <p:cxnSp>
        <p:nvCxnSpPr>
          <p:cNvPr id="42" name="Straight Connector 41"/>
          <p:cNvCxnSpPr/>
          <p:nvPr/>
        </p:nvCxnSpPr>
        <p:spPr>
          <a:xfrm>
            <a:off x="2370138" y="2509838"/>
            <a:ext cx="1587500" cy="1587"/>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1936750" y="3143250"/>
            <a:ext cx="2449513" cy="1588"/>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1475656" y="4000500"/>
            <a:ext cx="3384376" cy="1588"/>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1022350" y="4838700"/>
            <a:ext cx="4248150" cy="1588"/>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46" name="Rektangel 76"/>
          <p:cNvSpPr>
            <a:spLocks noChangeArrowheads="1"/>
          </p:cNvSpPr>
          <p:nvPr/>
        </p:nvSpPr>
        <p:spPr bwMode="auto">
          <a:xfrm>
            <a:off x="6248400" y="4786313"/>
            <a:ext cx="260985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IN" altLang="en-US" sz="1400" b="1" noProof="1">
                <a:latin typeface="Calibri" pitchFamily="34" charset="0"/>
                <a:cs typeface="Arial" charset="0"/>
              </a:rPr>
              <a:t>Objectives</a:t>
            </a:r>
          </a:p>
          <a:p>
            <a:pPr eaLnBrk="1" hangingPunct="1"/>
            <a:r>
              <a:rPr lang="en-IN" altLang="en-US" sz="1400" noProof="1">
                <a:latin typeface="Calibri" pitchFamily="34" charset="0"/>
                <a:cs typeface="Arial" charset="0"/>
              </a:rPr>
              <a:t>Concrete attainments that can be achieved by following a certain number of steps.</a:t>
            </a:r>
            <a:endParaRPr lang="da-DK" altLang="en-US" sz="1400">
              <a:latin typeface="Calibri" pitchFamily="34" charset="0"/>
            </a:endParaRPr>
          </a:p>
        </p:txBody>
      </p:sp>
      <p:grpSp>
        <p:nvGrpSpPr>
          <p:cNvPr id="47" name="Group 19"/>
          <p:cNvGrpSpPr>
            <a:grpSpLocks/>
          </p:cNvGrpSpPr>
          <p:nvPr/>
        </p:nvGrpSpPr>
        <p:grpSpPr bwMode="auto">
          <a:xfrm>
            <a:off x="5943600" y="4875213"/>
            <a:ext cx="250825" cy="250825"/>
            <a:chOff x="530225" y="5016500"/>
            <a:chExt cx="393700" cy="393700"/>
          </a:xfrm>
        </p:grpSpPr>
        <p:sp>
          <p:nvSpPr>
            <p:cNvPr id="48" name="Oval 38"/>
            <p:cNvSpPr>
              <a:spLocks noChangeArrowheads="1"/>
            </p:cNvSpPr>
            <p:nvPr/>
          </p:nvSpPr>
          <p:spPr bwMode="auto">
            <a:xfrm>
              <a:off x="530225" y="5016500"/>
              <a:ext cx="393700" cy="393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endParaRPr lang="en-US" altLang="en-US">
                <a:latin typeface="Calibri" pitchFamily="34" charset="0"/>
              </a:endParaRPr>
            </a:p>
          </p:txBody>
        </p:sp>
        <p:sp>
          <p:nvSpPr>
            <p:cNvPr id="49" name="Isosceles Triangle 48"/>
            <p:cNvSpPr/>
            <p:nvPr/>
          </p:nvSpPr>
          <p:spPr>
            <a:xfrm rot="5400000">
              <a:off x="634879" y="5111187"/>
              <a:ext cx="234227" cy="204325"/>
            </a:xfrm>
            <a:prstGeom prst="triangle">
              <a:avLst/>
            </a:prstGeom>
            <a:solidFill>
              <a:schemeClr val="tx1">
                <a:lumMod val="95000"/>
                <a:lumOff val="5000"/>
              </a:schemeClr>
            </a:solidFill>
            <a:ln w="9525" cap="flat" cmpd="sng" algn="ctr">
              <a:noFill/>
              <a:prstDash val="solid"/>
            </a:ln>
            <a:effectLst/>
          </p:spPr>
          <p:txBody>
            <a:bodyPr anchor="ctr"/>
            <a:lstStyle/>
            <a:p>
              <a:pPr algn="ctr">
                <a:defRPr/>
              </a:pPr>
              <a:endParaRPr lang="en-US" dirty="0">
                <a:latin typeface="Calibri" pitchFamily="34" charset="0"/>
                <a:ea typeface="ＭＳ Ｐゴシック" charset="-128"/>
              </a:endParaRPr>
            </a:p>
          </p:txBody>
        </p:sp>
      </p:grpSp>
      <p:sp>
        <p:nvSpPr>
          <p:cNvPr id="50" name="Rektangel 76"/>
          <p:cNvSpPr>
            <a:spLocks noChangeArrowheads="1"/>
          </p:cNvSpPr>
          <p:nvPr/>
        </p:nvSpPr>
        <p:spPr bwMode="auto">
          <a:xfrm>
            <a:off x="6248400" y="4071938"/>
            <a:ext cx="260985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IN" altLang="en-US" sz="1400" b="1" noProof="1">
                <a:latin typeface="Calibri" pitchFamily="34" charset="0"/>
                <a:cs typeface="Arial" charset="0"/>
              </a:rPr>
              <a:t>Goals</a:t>
            </a:r>
          </a:p>
          <a:p>
            <a:pPr eaLnBrk="1" hangingPunct="1"/>
            <a:r>
              <a:rPr lang="en-IN" altLang="en-US" sz="1400" noProof="1">
                <a:latin typeface="Calibri" pitchFamily="34" charset="0"/>
                <a:cs typeface="Arial" charset="0"/>
              </a:rPr>
              <a:t>Long term aims that a company / individual wants to achieve.</a:t>
            </a:r>
            <a:endParaRPr lang="da-DK" altLang="en-US" sz="1400">
              <a:latin typeface="Calibri" pitchFamily="34" charset="0"/>
            </a:endParaRPr>
          </a:p>
        </p:txBody>
      </p:sp>
      <p:grpSp>
        <p:nvGrpSpPr>
          <p:cNvPr id="51" name="Group 19"/>
          <p:cNvGrpSpPr>
            <a:grpSpLocks/>
          </p:cNvGrpSpPr>
          <p:nvPr/>
        </p:nvGrpSpPr>
        <p:grpSpPr bwMode="auto">
          <a:xfrm>
            <a:off x="5943600" y="4160838"/>
            <a:ext cx="250825" cy="250825"/>
            <a:chOff x="530225" y="5016500"/>
            <a:chExt cx="393700" cy="393700"/>
          </a:xfrm>
        </p:grpSpPr>
        <p:sp>
          <p:nvSpPr>
            <p:cNvPr id="52" name="Oval 43"/>
            <p:cNvSpPr>
              <a:spLocks noChangeArrowheads="1"/>
            </p:cNvSpPr>
            <p:nvPr/>
          </p:nvSpPr>
          <p:spPr bwMode="auto">
            <a:xfrm>
              <a:off x="530225" y="5016500"/>
              <a:ext cx="393700" cy="393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endParaRPr lang="en-US" altLang="en-US">
                <a:latin typeface="Calibri" pitchFamily="34" charset="0"/>
              </a:endParaRPr>
            </a:p>
          </p:txBody>
        </p:sp>
        <p:sp>
          <p:nvSpPr>
            <p:cNvPr id="53" name="Isosceles Triangle 52"/>
            <p:cNvSpPr/>
            <p:nvPr/>
          </p:nvSpPr>
          <p:spPr>
            <a:xfrm rot="5400000">
              <a:off x="634879" y="5111187"/>
              <a:ext cx="234227" cy="204325"/>
            </a:xfrm>
            <a:prstGeom prst="triangle">
              <a:avLst/>
            </a:prstGeom>
            <a:solidFill>
              <a:schemeClr val="tx1">
                <a:lumMod val="95000"/>
                <a:lumOff val="5000"/>
              </a:schemeClr>
            </a:solidFill>
            <a:ln w="9525" cap="flat" cmpd="sng" algn="ctr">
              <a:noFill/>
              <a:prstDash val="solid"/>
            </a:ln>
            <a:effectLst/>
          </p:spPr>
          <p:txBody>
            <a:bodyPr anchor="ctr"/>
            <a:lstStyle/>
            <a:p>
              <a:pPr algn="ctr">
                <a:defRPr/>
              </a:pPr>
              <a:endParaRPr lang="en-US" dirty="0">
                <a:latin typeface="Calibri" pitchFamily="34" charset="0"/>
                <a:ea typeface="ＭＳ Ｐゴシック" charset="-128"/>
              </a:endParaRPr>
            </a:p>
          </p:txBody>
        </p:sp>
      </p:grpSp>
      <p:sp>
        <p:nvSpPr>
          <p:cNvPr id="54" name="Rektangel 76"/>
          <p:cNvSpPr>
            <a:spLocks noChangeArrowheads="1"/>
          </p:cNvSpPr>
          <p:nvPr/>
        </p:nvSpPr>
        <p:spPr bwMode="auto">
          <a:xfrm>
            <a:off x="6248400" y="3341688"/>
            <a:ext cx="260985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IN" altLang="en-US" sz="1400" b="1" noProof="1">
                <a:latin typeface="Calibri" pitchFamily="34" charset="0"/>
                <a:cs typeface="Arial" charset="0"/>
              </a:rPr>
              <a:t>Strategy</a:t>
            </a:r>
          </a:p>
          <a:p>
            <a:pPr eaLnBrk="1" hangingPunct="1"/>
            <a:r>
              <a:rPr lang="en-IN" altLang="en-US" sz="1400" noProof="1">
                <a:latin typeface="Calibri" pitchFamily="34" charset="0"/>
                <a:cs typeface="Arial" charset="0"/>
              </a:rPr>
              <a:t> Course of action created to achieve a long term goal. </a:t>
            </a:r>
            <a:endParaRPr lang="da-DK" altLang="en-US" sz="1400">
              <a:latin typeface="Calibri" pitchFamily="34" charset="0"/>
            </a:endParaRPr>
          </a:p>
        </p:txBody>
      </p:sp>
      <p:grpSp>
        <p:nvGrpSpPr>
          <p:cNvPr id="55" name="Group 19"/>
          <p:cNvGrpSpPr>
            <a:grpSpLocks/>
          </p:cNvGrpSpPr>
          <p:nvPr/>
        </p:nvGrpSpPr>
        <p:grpSpPr bwMode="auto">
          <a:xfrm>
            <a:off x="5943600" y="3430588"/>
            <a:ext cx="250825" cy="250825"/>
            <a:chOff x="530225" y="5016500"/>
            <a:chExt cx="393700" cy="393700"/>
          </a:xfrm>
        </p:grpSpPr>
        <p:sp>
          <p:nvSpPr>
            <p:cNvPr id="56" name="Oval 47"/>
            <p:cNvSpPr>
              <a:spLocks noChangeArrowheads="1"/>
            </p:cNvSpPr>
            <p:nvPr/>
          </p:nvSpPr>
          <p:spPr bwMode="auto">
            <a:xfrm>
              <a:off x="530225" y="5016500"/>
              <a:ext cx="393700" cy="393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endParaRPr lang="en-US" altLang="en-US">
                <a:latin typeface="Calibri" pitchFamily="34" charset="0"/>
              </a:endParaRPr>
            </a:p>
          </p:txBody>
        </p:sp>
        <p:sp>
          <p:nvSpPr>
            <p:cNvPr id="57" name="Isosceles Triangle 56"/>
            <p:cNvSpPr/>
            <p:nvPr/>
          </p:nvSpPr>
          <p:spPr>
            <a:xfrm rot="5400000">
              <a:off x="634879" y="5111187"/>
              <a:ext cx="234227" cy="204325"/>
            </a:xfrm>
            <a:prstGeom prst="triangle">
              <a:avLst/>
            </a:prstGeom>
            <a:solidFill>
              <a:schemeClr val="tx1">
                <a:lumMod val="95000"/>
                <a:lumOff val="5000"/>
              </a:schemeClr>
            </a:solidFill>
            <a:ln w="9525" cap="flat" cmpd="sng" algn="ctr">
              <a:noFill/>
              <a:prstDash val="solid"/>
            </a:ln>
            <a:effectLst/>
          </p:spPr>
          <p:txBody>
            <a:bodyPr anchor="ctr"/>
            <a:lstStyle/>
            <a:p>
              <a:pPr algn="ctr">
                <a:defRPr/>
              </a:pPr>
              <a:endParaRPr lang="en-US" dirty="0">
                <a:latin typeface="Calibri" pitchFamily="34" charset="0"/>
                <a:ea typeface="ＭＳ Ｐゴシック" charset="-128"/>
              </a:endParaRPr>
            </a:p>
          </p:txBody>
        </p:sp>
      </p:grpSp>
      <p:sp>
        <p:nvSpPr>
          <p:cNvPr id="58" name="Rektangel 76"/>
          <p:cNvSpPr>
            <a:spLocks noChangeArrowheads="1"/>
          </p:cNvSpPr>
          <p:nvPr/>
        </p:nvSpPr>
        <p:spPr bwMode="auto">
          <a:xfrm>
            <a:off x="6248400" y="2214563"/>
            <a:ext cx="2609850" cy="116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IN" altLang="en-US" sz="1400" b="1" noProof="1">
                <a:latin typeface="Calibri" pitchFamily="34" charset="0"/>
                <a:cs typeface="Arial" charset="0"/>
              </a:rPr>
              <a:t>Mission</a:t>
            </a:r>
          </a:p>
          <a:p>
            <a:pPr eaLnBrk="1" hangingPunct="1"/>
            <a:r>
              <a:rPr lang="en-IN" altLang="en-US" sz="1400" noProof="1">
                <a:latin typeface="Calibri" pitchFamily="34" charset="0"/>
                <a:cs typeface="Arial" charset="0"/>
              </a:rPr>
              <a:t>Statement of the basic purpose for a company's existence &amp; its values [role towards customers, employees, society, etc.].</a:t>
            </a:r>
            <a:endParaRPr lang="da-DK" altLang="en-US" sz="1400" dirty="0">
              <a:latin typeface="Calibri" pitchFamily="34" charset="0"/>
            </a:endParaRPr>
          </a:p>
        </p:txBody>
      </p:sp>
      <p:grpSp>
        <p:nvGrpSpPr>
          <p:cNvPr id="59" name="Group 19"/>
          <p:cNvGrpSpPr>
            <a:grpSpLocks/>
          </p:cNvGrpSpPr>
          <p:nvPr/>
        </p:nvGrpSpPr>
        <p:grpSpPr bwMode="auto">
          <a:xfrm>
            <a:off x="5943600" y="2303463"/>
            <a:ext cx="250825" cy="250825"/>
            <a:chOff x="530225" y="5016500"/>
            <a:chExt cx="393700" cy="393700"/>
          </a:xfrm>
        </p:grpSpPr>
        <p:sp>
          <p:nvSpPr>
            <p:cNvPr id="60" name="Oval 51"/>
            <p:cNvSpPr>
              <a:spLocks noChangeArrowheads="1"/>
            </p:cNvSpPr>
            <p:nvPr/>
          </p:nvSpPr>
          <p:spPr bwMode="auto">
            <a:xfrm>
              <a:off x="530225" y="5016500"/>
              <a:ext cx="393700" cy="393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endParaRPr lang="en-US" altLang="en-US">
                <a:latin typeface="Calibri" pitchFamily="34" charset="0"/>
              </a:endParaRPr>
            </a:p>
          </p:txBody>
        </p:sp>
        <p:sp>
          <p:nvSpPr>
            <p:cNvPr id="61" name="Isosceles Triangle 60"/>
            <p:cNvSpPr/>
            <p:nvPr/>
          </p:nvSpPr>
          <p:spPr>
            <a:xfrm rot="5400000">
              <a:off x="634879" y="5111187"/>
              <a:ext cx="234227" cy="204325"/>
            </a:xfrm>
            <a:prstGeom prst="triangle">
              <a:avLst/>
            </a:prstGeom>
            <a:solidFill>
              <a:schemeClr val="tx1">
                <a:lumMod val="95000"/>
                <a:lumOff val="5000"/>
              </a:schemeClr>
            </a:solidFill>
            <a:ln w="9525" cap="flat" cmpd="sng" algn="ctr">
              <a:noFill/>
              <a:prstDash val="solid"/>
            </a:ln>
            <a:effectLst/>
          </p:spPr>
          <p:txBody>
            <a:bodyPr anchor="ctr"/>
            <a:lstStyle/>
            <a:p>
              <a:pPr algn="ctr">
                <a:defRPr/>
              </a:pPr>
              <a:endParaRPr lang="en-US" dirty="0">
                <a:latin typeface="Calibri" pitchFamily="34" charset="0"/>
                <a:ea typeface="ＭＳ Ｐゴシック" charset="-128"/>
              </a:endParaRPr>
            </a:p>
          </p:txBody>
        </p:sp>
      </p:grpSp>
      <p:sp>
        <p:nvSpPr>
          <p:cNvPr id="62" name="Rektangel 76"/>
          <p:cNvSpPr>
            <a:spLocks noChangeArrowheads="1"/>
          </p:cNvSpPr>
          <p:nvPr/>
        </p:nvSpPr>
        <p:spPr bwMode="auto">
          <a:xfrm>
            <a:off x="6248400" y="1044575"/>
            <a:ext cx="2609850"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IN" altLang="en-US" sz="1400" b="1" noProof="1">
                <a:latin typeface="Calibri" pitchFamily="34" charset="0"/>
                <a:cs typeface="Arial" charset="0"/>
              </a:rPr>
              <a:t>Vision</a:t>
            </a:r>
          </a:p>
          <a:p>
            <a:pPr eaLnBrk="1" hangingPunct="1"/>
            <a:r>
              <a:rPr lang="en-IN" altLang="en-US" sz="1400" noProof="1">
                <a:latin typeface="Calibri" pitchFamily="34" charset="0"/>
                <a:cs typeface="Arial" charset="0"/>
              </a:rPr>
              <a:t>Clarifies long term direction of a company [where the company is going] &amp; reflects management’s aspirations for the company.</a:t>
            </a:r>
            <a:endParaRPr lang="da-DK" altLang="en-US" sz="1400" dirty="0">
              <a:latin typeface="Calibri" pitchFamily="34" charset="0"/>
            </a:endParaRPr>
          </a:p>
        </p:txBody>
      </p:sp>
      <p:grpSp>
        <p:nvGrpSpPr>
          <p:cNvPr id="63" name="Group 19"/>
          <p:cNvGrpSpPr>
            <a:grpSpLocks/>
          </p:cNvGrpSpPr>
          <p:nvPr/>
        </p:nvGrpSpPr>
        <p:grpSpPr bwMode="auto">
          <a:xfrm>
            <a:off x="5943600" y="1133475"/>
            <a:ext cx="250825" cy="250825"/>
            <a:chOff x="530225" y="5016500"/>
            <a:chExt cx="393700" cy="393700"/>
          </a:xfrm>
        </p:grpSpPr>
        <p:sp>
          <p:nvSpPr>
            <p:cNvPr id="64" name="Oval 55"/>
            <p:cNvSpPr>
              <a:spLocks noChangeArrowheads="1"/>
            </p:cNvSpPr>
            <p:nvPr/>
          </p:nvSpPr>
          <p:spPr bwMode="auto">
            <a:xfrm>
              <a:off x="530225" y="5016500"/>
              <a:ext cx="393700" cy="393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endParaRPr lang="en-US" altLang="en-US">
                <a:latin typeface="Calibri" pitchFamily="34" charset="0"/>
              </a:endParaRPr>
            </a:p>
          </p:txBody>
        </p:sp>
        <p:sp>
          <p:nvSpPr>
            <p:cNvPr id="65" name="Isosceles Triangle 64"/>
            <p:cNvSpPr/>
            <p:nvPr/>
          </p:nvSpPr>
          <p:spPr>
            <a:xfrm rot="5400000">
              <a:off x="634879" y="5111187"/>
              <a:ext cx="234227" cy="204325"/>
            </a:xfrm>
            <a:prstGeom prst="triangle">
              <a:avLst/>
            </a:prstGeom>
            <a:solidFill>
              <a:schemeClr val="tx1">
                <a:lumMod val="95000"/>
                <a:lumOff val="5000"/>
              </a:schemeClr>
            </a:solidFill>
            <a:ln w="9525" cap="flat" cmpd="sng" algn="ctr">
              <a:noFill/>
              <a:prstDash val="solid"/>
            </a:ln>
            <a:effectLst/>
          </p:spPr>
          <p:txBody>
            <a:bodyPr anchor="ctr"/>
            <a:lstStyle/>
            <a:p>
              <a:pPr algn="ctr">
                <a:defRPr/>
              </a:pPr>
              <a:endParaRPr lang="en-US" dirty="0">
                <a:latin typeface="Calibri" pitchFamily="34" charset="0"/>
                <a:ea typeface="ＭＳ Ｐゴシック" charset="-128"/>
              </a:endParaRPr>
            </a:p>
          </p:txBody>
        </p:sp>
      </p:grpSp>
    </p:spTree>
    <p:custDataLst>
      <p:tags r:id="rId1"/>
    </p:custDataLst>
    <p:extLst>
      <p:ext uri="{BB962C8B-B14F-4D97-AF65-F5344CB8AC3E}">
        <p14:creationId xmlns:p14="http://schemas.microsoft.com/office/powerpoint/2010/main" val="42807494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50000" fill="hold" nodeType="after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additive="base">
                                        <p:cTn id="7" dur="1000" fill="hold"/>
                                        <p:tgtEl>
                                          <p:spTgt spid="33"/>
                                        </p:tgtEl>
                                        <p:attrNameLst>
                                          <p:attrName>ppt_x</p:attrName>
                                        </p:attrNameLst>
                                      </p:cBhvr>
                                      <p:tavLst>
                                        <p:tav tm="0">
                                          <p:val>
                                            <p:strVal val="#ppt_x"/>
                                          </p:val>
                                        </p:tav>
                                        <p:tav tm="100000">
                                          <p:val>
                                            <p:strVal val="#ppt_x"/>
                                          </p:val>
                                        </p:tav>
                                      </p:tavLst>
                                    </p:anim>
                                    <p:anim calcmode="lin" valueType="num">
                                      <p:cBhvr additive="base">
                                        <p:cTn id="8" dur="1000" fill="hold"/>
                                        <p:tgtEl>
                                          <p:spTgt spid="33"/>
                                        </p:tgtEl>
                                        <p:attrNameLst>
                                          <p:attrName>ppt_y</p:attrName>
                                        </p:attrNameLst>
                                      </p:cBhvr>
                                      <p:tavLst>
                                        <p:tav tm="0">
                                          <p:val>
                                            <p:strVal val="0-#ppt_h/2"/>
                                          </p:val>
                                        </p:tav>
                                        <p:tav tm="100000">
                                          <p:val>
                                            <p:strVal val="#ppt_y"/>
                                          </p:val>
                                        </p:tav>
                                      </p:tavLst>
                                    </p:anim>
                                  </p:childTnLst>
                                </p:cTn>
                              </p:par>
                              <p:par>
                                <p:cTn id="9" presetID="10" presetClass="entr" presetSubtype="0" fill="hold" grpId="0" nodeType="with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fade">
                                      <p:cBhvr>
                                        <p:cTn id="11" dur="500"/>
                                        <p:tgtEl>
                                          <p:spTgt spid="32"/>
                                        </p:tgtEl>
                                      </p:cBhvr>
                                    </p:animEffect>
                                  </p:childTnLst>
                                </p:cTn>
                              </p:par>
                            </p:childTnLst>
                          </p:cTn>
                        </p:par>
                        <p:par>
                          <p:cTn id="12" fill="hold">
                            <p:stCondLst>
                              <p:cond delay="1000"/>
                            </p:stCondLst>
                            <p:childTnLst>
                              <p:par>
                                <p:cTn id="13" presetID="12" presetClass="entr" presetSubtype="4" fill="hold" grpId="0" nodeType="afterEffect">
                                  <p:stCondLst>
                                    <p:cond delay="0"/>
                                  </p:stCondLst>
                                  <p:childTnLst>
                                    <p:set>
                                      <p:cBhvr>
                                        <p:cTn id="14" dur="1" fill="hold">
                                          <p:stCondLst>
                                            <p:cond delay="0"/>
                                          </p:stCondLst>
                                        </p:cTn>
                                        <p:tgtEl>
                                          <p:spTgt spid="41"/>
                                        </p:tgtEl>
                                        <p:attrNameLst>
                                          <p:attrName>style.visibility</p:attrName>
                                        </p:attrNameLst>
                                      </p:cBhvr>
                                      <p:to>
                                        <p:strVal val="visible"/>
                                      </p:to>
                                    </p:set>
                                    <p:anim calcmode="lin" valueType="num">
                                      <p:cBhvr additive="base">
                                        <p:cTn id="15" dur="500"/>
                                        <p:tgtEl>
                                          <p:spTgt spid="41"/>
                                        </p:tgtEl>
                                        <p:attrNameLst>
                                          <p:attrName>ppt_y</p:attrName>
                                        </p:attrNameLst>
                                      </p:cBhvr>
                                      <p:tavLst>
                                        <p:tav tm="0">
                                          <p:val>
                                            <p:strVal val="#ppt_y+#ppt_h*1.125000"/>
                                          </p:val>
                                        </p:tav>
                                        <p:tav tm="100000">
                                          <p:val>
                                            <p:strVal val="#ppt_y"/>
                                          </p:val>
                                        </p:tav>
                                      </p:tavLst>
                                    </p:anim>
                                    <p:animEffect transition="in" filter="wipe(up)">
                                      <p:cBhvr>
                                        <p:cTn id="16" dur="500"/>
                                        <p:tgtEl>
                                          <p:spTgt spid="41"/>
                                        </p:tgtEl>
                                      </p:cBhvr>
                                    </p:animEffect>
                                  </p:childTnLst>
                                </p:cTn>
                              </p:par>
                            </p:childTnLst>
                          </p:cTn>
                        </p:par>
                        <p:par>
                          <p:cTn id="17" fill="hold">
                            <p:stCondLst>
                              <p:cond delay="1500"/>
                            </p:stCondLst>
                            <p:childTnLst>
                              <p:par>
                                <p:cTn id="18" presetID="16" presetClass="entr" presetSubtype="37" fill="hold" nodeType="afterEffect">
                                  <p:stCondLst>
                                    <p:cond delay="0"/>
                                  </p:stCondLst>
                                  <p:childTnLst>
                                    <p:set>
                                      <p:cBhvr>
                                        <p:cTn id="19" dur="1" fill="hold">
                                          <p:stCondLst>
                                            <p:cond delay="0"/>
                                          </p:stCondLst>
                                        </p:cTn>
                                        <p:tgtEl>
                                          <p:spTgt spid="45"/>
                                        </p:tgtEl>
                                        <p:attrNameLst>
                                          <p:attrName>style.visibility</p:attrName>
                                        </p:attrNameLst>
                                      </p:cBhvr>
                                      <p:to>
                                        <p:strVal val="visible"/>
                                      </p:to>
                                    </p:set>
                                    <p:animEffect transition="in" filter="barn(outVertical)">
                                      <p:cBhvr>
                                        <p:cTn id="20" dur="500"/>
                                        <p:tgtEl>
                                          <p:spTgt spid="45"/>
                                        </p:tgtEl>
                                      </p:cBhvr>
                                    </p:animEffect>
                                  </p:childTnLst>
                                </p:cTn>
                              </p:par>
                              <p:par>
                                <p:cTn id="21" presetID="12" presetClass="entr" presetSubtype="4" fill="hold" grpId="0" nodeType="withEffect">
                                  <p:stCondLst>
                                    <p:cond delay="0"/>
                                  </p:stCondLst>
                                  <p:childTnLst>
                                    <p:set>
                                      <p:cBhvr>
                                        <p:cTn id="22" dur="1" fill="hold">
                                          <p:stCondLst>
                                            <p:cond delay="0"/>
                                          </p:stCondLst>
                                        </p:cTn>
                                        <p:tgtEl>
                                          <p:spTgt spid="40"/>
                                        </p:tgtEl>
                                        <p:attrNameLst>
                                          <p:attrName>style.visibility</p:attrName>
                                        </p:attrNameLst>
                                      </p:cBhvr>
                                      <p:to>
                                        <p:strVal val="visible"/>
                                      </p:to>
                                    </p:set>
                                    <p:anim calcmode="lin" valueType="num">
                                      <p:cBhvr additive="base">
                                        <p:cTn id="23" dur="500"/>
                                        <p:tgtEl>
                                          <p:spTgt spid="40"/>
                                        </p:tgtEl>
                                        <p:attrNameLst>
                                          <p:attrName>ppt_y</p:attrName>
                                        </p:attrNameLst>
                                      </p:cBhvr>
                                      <p:tavLst>
                                        <p:tav tm="0">
                                          <p:val>
                                            <p:strVal val="#ppt_y+#ppt_h*1.125000"/>
                                          </p:val>
                                        </p:tav>
                                        <p:tav tm="100000">
                                          <p:val>
                                            <p:strVal val="#ppt_y"/>
                                          </p:val>
                                        </p:tav>
                                      </p:tavLst>
                                    </p:anim>
                                    <p:animEffect transition="in" filter="wipe(up)">
                                      <p:cBhvr>
                                        <p:cTn id="24" dur="500"/>
                                        <p:tgtEl>
                                          <p:spTgt spid="40"/>
                                        </p:tgtEl>
                                      </p:cBhvr>
                                    </p:animEffect>
                                  </p:childTnLst>
                                </p:cTn>
                              </p:par>
                            </p:childTnLst>
                          </p:cTn>
                        </p:par>
                        <p:par>
                          <p:cTn id="25" fill="hold">
                            <p:stCondLst>
                              <p:cond delay="2000"/>
                            </p:stCondLst>
                            <p:childTnLst>
                              <p:par>
                                <p:cTn id="26" presetID="16" presetClass="entr" presetSubtype="37" fill="hold" nodeType="afterEffect">
                                  <p:stCondLst>
                                    <p:cond delay="0"/>
                                  </p:stCondLst>
                                  <p:childTnLst>
                                    <p:set>
                                      <p:cBhvr>
                                        <p:cTn id="27" dur="1" fill="hold">
                                          <p:stCondLst>
                                            <p:cond delay="0"/>
                                          </p:stCondLst>
                                        </p:cTn>
                                        <p:tgtEl>
                                          <p:spTgt spid="44"/>
                                        </p:tgtEl>
                                        <p:attrNameLst>
                                          <p:attrName>style.visibility</p:attrName>
                                        </p:attrNameLst>
                                      </p:cBhvr>
                                      <p:to>
                                        <p:strVal val="visible"/>
                                      </p:to>
                                    </p:set>
                                    <p:animEffect transition="in" filter="barn(outVertical)">
                                      <p:cBhvr>
                                        <p:cTn id="28" dur="750"/>
                                        <p:tgtEl>
                                          <p:spTgt spid="44"/>
                                        </p:tgtEl>
                                      </p:cBhvr>
                                    </p:animEffect>
                                  </p:childTnLst>
                                </p:cTn>
                              </p:par>
                              <p:par>
                                <p:cTn id="29" presetID="12" presetClass="entr" presetSubtype="4" fill="hold" grpId="0" nodeType="withEffect">
                                  <p:stCondLst>
                                    <p:cond delay="0"/>
                                  </p:stCondLst>
                                  <p:childTnLst>
                                    <p:set>
                                      <p:cBhvr>
                                        <p:cTn id="30" dur="1" fill="hold">
                                          <p:stCondLst>
                                            <p:cond delay="0"/>
                                          </p:stCondLst>
                                        </p:cTn>
                                        <p:tgtEl>
                                          <p:spTgt spid="39"/>
                                        </p:tgtEl>
                                        <p:attrNameLst>
                                          <p:attrName>style.visibility</p:attrName>
                                        </p:attrNameLst>
                                      </p:cBhvr>
                                      <p:to>
                                        <p:strVal val="visible"/>
                                      </p:to>
                                    </p:set>
                                    <p:anim calcmode="lin" valueType="num">
                                      <p:cBhvr additive="base">
                                        <p:cTn id="31" dur="500"/>
                                        <p:tgtEl>
                                          <p:spTgt spid="39"/>
                                        </p:tgtEl>
                                        <p:attrNameLst>
                                          <p:attrName>ppt_y</p:attrName>
                                        </p:attrNameLst>
                                      </p:cBhvr>
                                      <p:tavLst>
                                        <p:tav tm="0">
                                          <p:val>
                                            <p:strVal val="#ppt_y+#ppt_h*1.125000"/>
                                          </p:val>
                                        </p:tav>
                                        <p:tav tm="100000">
                                          <p:val>
                                            <p:strVal val="#ppt_y"/>
                                          </p:val>
                                        </p:tav>
                                      </p:tavLst>
                                    </p:anim>
                                    <p:animEffect transition="in" filter="wipe(up)">
                                      <p:cBhvr>
                                        <p:cTn id="32" dur="500"/>
                                        <p:tgtEl>
                                          <p:spTgt spid="39"/>
                                        </p:tgtEl>
                                      </p:cBhvr>
                                    </p:animEffect>
                                  </p:childTnLst>
                                </p:cTn>
                              </p:par>
                            </p:childTnLst>
                          </p:cTn>
                        </p:par>
                        <p:par>
                          <p:cTn id="33" fill="hold">
                            <p:stCondLst>
                              <p:cond delay="2750"/>
                            </p:stCondLst>
                            <p:childTnLst>
                              <p:par>
                                <p:cTn id="34" presetID="16" presetClass="entr" presetSubtype="37" fill="hold" nodeType="afterEffect">
                                  <p:stCondLst>
                                    <p:cond delay="0"/>
                                  </p:stCondLst>
                                  <p:childTnLst>
                                    <p:set>
                                      <p:cBhvr>
                                        <p:cTn id="35" dur="1" fill="hold">
                                          <p:stCondLst>
                                            <p:cond delay="0"/>
                                          </p:stCondLst>
                                        </p:cTn>
                                        <p:tgtEl>
                                          <p:spTgt spid="43"/>
                                        </p:tgtEl>
                                        <p:attrNameLst>
                                          <p:attrName>style.visibility</p:attrName>
                                        </p:attrNameLst>
                                      </p:cBhvr>
                                      <p:to>
                                        <p:strVal val="visible"/>
                                      </p:to>
                                    </p:set>
                                    <p:animEffect transition="in" filter="barn(outVertical)">
                                      <p:cBhvr>
                                        <p:cTn id="36" dur="750"/>
                                        <p:tgtEl>
                                          <p:spTgt spid="43"/>
                                        </p:tgtEl>
                                      </p:cBhvr>
                                    </p:animEffect>
                                  </p:childTnLst>
                                </p:cTn>
                              </p:par>
                              <p:par>
                                <p:cTn id="37" presetID="12" presetClass="entr" presetSubtype="4" fill="hold" grpId="0" nodeType="withEffect">
                                  <p:stCondLst>
                                    <p:cond delay="0"/>
                                  </p:stCondLst>
                                  <p:childTnLst>
                                    <p:set>
                                      <p:cBhvr>
                                        <p:cTn id="38" dur="1" fill="hold">
                                          <p:stCondLst>
                                            <p:cond delay="0"/>
                                          </p:stCondLst>
                                        </p:cTn>
                                        <p:tgtEl>
                                          <p:spTgt spid="38"/>
                                        </p:tgtEl>
                                        <p:attrNameLst>
                                          <p:attrName>style.visibility</p:attrName>
                                        </p:attrNameLst>
                                      </p:cBhvr>
                                      <p:to>
                                        <p:strVal val="visible"/>
                                      </p:to>
                                    </p:set>
                                    <p:anim calcmode="lin" valueType="num">
                                      <p:cBhvr additive="base">
                                        <p:cTn id="39" dur="500"/>
                                        <p:tgtEl>
                                          <p:spTgt spid="38"/>
                                        </p:tgtEl>
                                        <p:attrNameLst>
                                          <p:attrName>ppt_y</p:attrName>
                                        </p:attrNameLst>
                                      </p:cBhvr>
                                      <p:tavLst>
                                        <p:tav tm="0">
                                          <p:val>
                                            <p:strVal val="#ppt_y+#ppt_h*1.125000"/>
                                          </p:val>
                                        </p:tav>
                                        <p:tav tm="100000">
                                          <p:val>
                                            <p:strVal val="#ppt_y"/>
                                          </p:val>
                                        </p:tav>
                                      </p:tavLst>
                                    </p:anim>
                                    <p:animEffect transition="in" filter="wipe(up)">
                                      <p:cBhvr>
                                        <p:cTn id="40" dur="500"/>
                                        <p:tgtEl>
                                          <p:spTgt spid="38"/>
                                        </p:tgtEl>
                                      </p:cBhvr>
                                    </p:animEffect>
                                  </p:childTnLst>
                                </p:cTn>
                              </p:par>
                            </p:childTnLst>
                          </p:cTn>
                        </p:par>
                        <p:par>
                          <p:cTn id="41" fill="hold">
                            <p:stCondLst>
                              <p:cond delay="3500"/>
                            </p:stCondLst>
                            <p:childTnLst>
                              <p:par>
                                <p:cTn id="42" presetID="16" presetClass="entr" presetSubtype="37" fill="hold" nodeType="afterEffect">
                                  <p:stCondLst>
                                    <p:cond delay="0"/>
                                  </p:stCondLst>
                                  <p:childTnLst>
                                    <p:set>
                                      <p:cBhvr>
                                        <p:cTn id="43" dur="1" fill="hold">
                                          <p:stCondLst>
                                            <p:cond delay="0"/>
                                          </p:stCondLst>
                                        </p:cTn>
                                        <p:tgtEl>
                                          <p:spTgt spid="42"/>
                                        </p:tgtEl>
                                        <p:attrNameLst>
                                          <p:attrName>style.visibility</p:attrName>
                                        </p:attrNameLst>
                                      </p:cBhvr>
                                      <p:to>
                                        <p:strVal val="visible"/>
                                      </p:to>
                                    </p:set>
                                    <p:animEffect transition="in" filter="barn(outVertical)">
                                      <p:cBhvr>
                                        <p:cTn id="44" dur="500"/>
                                        <p:tgtEl>
                                          <p:spTgt spid="42"/>
                                        </p:tgtEl>
                                      </p:cBhvr>
                                    </p:animEffect>
                                  </p:childTnLst>
                                </p:cTn>
                              </p:par>
                              <p:par>
                                <p:cTn id="45" presetID="12" presetClass="entr" presetSubtype="4" fill="hold" grpId="0" nodeType="withEffect">
                                  <p:stCondLst>
                                    <p:cond delay="0"/>
                                  </p:stCondLst>
                                  <p:childTnLst>
                                    <p:set>
                                      <p:cBhvr>
                                        <p:cTn id="46" dur="1" fill="hold">
                                          <p:stCondLst>
                                            <p:cond delay="0"/>
                                          </p:stCondLst>
                                        </p:cTn>
                                        <p:tgtEl>
                                          <p:spTgt spid="37"/>
                                        </p:tgtEl>
                                        <p:attrNameLst>
                                          <p:attrName>style.visibility</p:attrName>
                                        </p:attrNameLst>
                                      </p:cBhvr>
                                      <p:to>
                                        <p:strVal val="visible"/>
                                      </p:to>
                                    </p:set>
                                    <p:anim calcmode="lin" valueType="num">
                                      <p:cBhvr additive="base">
                                        <p:cTn id="47" dur="500"/>
                                        <p:tgtEl>
                                          <p:spTgt spid="37"/>
                                        </p:tgtEl>
                                        <p:attrNameLst>
                                          <p:attrName>ppt_y</p:attrName>
                                        </p:attrNameLst>
                                      </p:cBhvr>
                                      <p:tavLst>
                                        <p:tav tm="0">
                                          <p:val>
                                            <p:strVal val="#ppt_y+#ppt_h*1.125000"/>
                                          </p:val>
                                        </p:tav>
                                        <p:tav tm="100000">
                                          <p:val>
                                            <p:strVal val="#ppt_y"/>
                                          </p:val>
                                        </p:tav>
                                      </p:tavLst>
                                    </p:anim>
                                    <p:animEffect transition="in" filter="wipe(up)">
                                      <p:cBhvr>
                                        <p:cTn id="48" dur="500"/>
                                        <p:tgtEl>
                                          <p:spTgt spid="37"/>
                                        </p:tgtEl>
                                      </p:cBhvr>
                                    </p:animEffect>
                                  </p:childTnLst>
                                </p:cTn>
                              </p:par>
                            </p:childTnLst>
                          </p:cTn>
                        </p:par>
                        <p:par>
                          <p:cTn id="49" fill="hold">
                            <p:stCondLst>
                              <p:cond delay="4000"/>
                            </p:stCondLst>
                            <p:childTnLst>
                              <p:par>
                                <p:cTn id="50" presetID="19" presetClass="entr" presetSubtype="5" fill="hold" nodeType="afterEffect">
                                  <p:stCondLst>
                                    <p:cond delay="0"/>
                                  </p:stCondLst>
                                  <p:childTnLst>
                                    <p:set>
                                      <p:cBhvr>
                                        <p:cTn id="51" dur="1" fill="hold">
                                          <p:stCondLst>
                                            <p:cond delay="0"/>
                                          </p:stCondLst>
                                        </p:cTn>
                                        <p:tgtEl>
                                          <p:spTgt spid="63"/>
                                        </p:tgtEl>
                                        <p:attrNameLst>
                                          <p:attrName>style.visibility</p:attrName>
                                        </p:attrNameLst>
                                      </p:cBhvr>
                                      <p:to>
                                        <p:strVal val="visible"/>
                                      </p:to>
                                    </p:set>
                                    <p:anim calcmode="lin" valueType="num">
                                      <p:cBhvr>
                                        <p:cTn id="52" dur="750" fill="hold"/>
                                        <p:tgtEl>
                                          <p:spTgt spid="63"/>
                                        </p:tgtEl>
                                        <p:attrNameLst>
                                          <p:attrName>ppt_w</p:attrName>
                                        </p:attrNameLst>
                                      </p:cBhvr>
                                      <p:tavLst>
                                        <p:tav tm="0">
                                          <p:val>
                                            <p:strVal val="#ppt_w"/>
                                          </p:val>
                                        </p:tav>
                                        <p:tav tm="100000">
                                          <p:val>
                                            <p:strVal val="#ppt_w"/>
                                          </p:val>
                                        </p:tav>
                                      </p:tavLst>
                                    </p:anim>
                                    <p:anim calcmode="lin" valueType="num">
                                      <p:cBhvr>
                                        <p:cTn id="53" dur="750" fill="hold"/>
                                        <p:tgtEl>
                                          <p:spTgt spid="63"/>
                                        </p:tgtEl>
                                        <p:attrNameLst>
                                          <p:attrName>ppt_h</p:attrName>
                                        </p:attrNameLst>
                                      </p:cBhvr>
                                      <p:tavLst>
                                        <p:tav tm="0" fmla="#ppt_h*sin(2.5*pi*$)">
                                          <p:val>
                                            <p:fltVal val="0"/>
                                          </p:val>
                                        </p:tav>
                                        <p:tav tm="100000">
                                          <p:val>
                                            <p:fltVal val="1"/>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62"/>
                                        </p:tgtEl>
                                        <p:attrNameLst>
                                          <p:attrName>style.visibility</p:attrName>
                                        </p:attrNameLst>
                                      </p:cBhvr>
                                      <p:to>
                                        <p:strVal val="visible"/>
                                      </p:to>
                                    </p:set>
                                    <p:animEffect transition="in" filter="fade">
                                      <p:cBhvr>
                                        <p:cTn id="56" dur="500"/>
                                        <p:tgtEl>
                                          <p:spTgt spid="62"/>
                                        </p:tgtEl>
                                      </p:cBhvr>
                                    </p:animEffect>
                                    <p:anim calcmode="lin" valueType="num">
                                      <p:cBhvr>
                                        <p:cTn id="57" dur="500" fill="hold"/>
                                        <p:tgtEl>
                                          <p:spTgt spid="62"/>
                                        </p:tgtEl>
                                        <p:attrNameLst>
                                          <p:attrName>ppt_x</p:attrName>
                                        </p:attrNameLst>
                                      </p:cBhvr>
                                      <p:tavLst>
                                        <p:tav tm="0">
                                          <p:val>
                                            <p:strVal val="#ppt_x"/>
                                          </p:val>
                                        </p:tav>
                                        <p:tav tm="100000">
                                          <p:val>
                                            <p:strVal val="#ppt_x"/>
                                          </p:val>
                                        </p:tav>
                                      </p:tavLst>
                                    </p:anim>
                                    <p:anim calcmode="lin" valueType="num">
                                      <p:cBhvr>
                                        <p:cTn id="58" dur="500" fill="hold"/>
                                        <p:tgtEl>
                                          <p:spTgt spid="62"/>
                                        </p:tgtEl>
                                        <p:attrNameLst>
                                          <p:attrName>ppt_y</p:attrName>
                                        </p:attrNameLst>
                                      </p:cBhvr>
                                      <p:tavLst>
                                        <p:tav tm="0">
                                          <p:val>
                                            <p:strVal val="#ppt_y+.1"/>
                                          </p:val>
                                        </p:tav>
                                        <p:tav tm="100000">
                                          <p:val>
                                            <p:strVal val="#ppt_y"/>
                                          </p:val>
                                        </p:tav>
                                      </p:tavLst>
                                    </p:anim>
                                  </p:childTnLst>
                                </p:cTn>
                              </p:par>
                            </p:childTnLst>
                          </p:cTn>
                        </p:par>
                        <p:par>
                          <p:cTn id="59" fill="hold">
                            <p:stCondLst>
                              <p:cond delay="4750"/>
                            </p:stCondLst>
                            <p:childTnLst>
                              <p:par>
                                <p:cTn id="60" presetID="19" presetClass="entr" presetSubtype="5" fill="hold" nodeType="afterEffect">
                                  <p:stCondLst>
                                    <p:cond delay="0"/>
                                  </p:stCondLst>
                                  <p:childTnLst>
                                    <p:set>
                                      <p:cBhvr>
                                        <p:cTn id="61" dur="1" fill="hold">
                                          <p:stCondLst>
                                            <p:cond delay="0"/>
                                          </p:stCondLst>
                                        </p:cTn>
                                        <p:tgtEl>
                                          <p:spTgt spid="59"/>
                                        </p:tgtEl>
                                        <p:attrNameLst>
                                          <p:attrName>style.visibility</p:attrName>
                                        </p:attrNameLst>
                                      </p:cBhvr>
                                      <p:to>
                                        <p:strVal val="visible"/>
                                      </p:to>
                                    </p:set>
                                    <p:anim calcmode="lin" valueType="num">
                                      <p:cBhvr>
                                        <p:cTn id="62" dur="500" fill="hold"/>
                                        <p:tgtEl>
                                          <p:spTgt spid="59"/>
                                        </p:tgtEl>
                                        <p:attrNameLst>
                                          <p:attrName>ppt_w</p:attrName>
                                        </p:attrNameLst>
                                      </p:cBhvr>
                                      <p:tavLst>
                                        <p:tav tm="0">
                                          <p:val>
                                            <p:strVal val="#ppt_w"/>
                                          </p:val>
                                        </p:tav>
                                        <p:tav tm="100000">
                                          <p:val>
                                            <p:strVal val="#ppt_w"/>
                                          </p:val>
                                        </p:tav>
                                      </p:tavLst>
                                    </p:anim>
                                    <p:anim calcmode="lin" valueType="num">
                                      <p:cBhvr>
                                        <p:cTn id="63" dur="500" fill="hold"/>
                                        <p:tgtEl>
                                          <p:spTgt spid="59"/>
                                        </p:tgtEl>
                                        <p:attrNameLst>
                                          <p:attrName>ppt_h</p:attrName>
                                        </p:attrNameLst>
                                      </p:cBhvr>
                                      <p:tavLst>
                                        <p:tav tm="0" fmla="#ppt_h*sin(2.5*pi*$)">
                                          <p:val>
                                            <p:fltVal val="0"/>
                                          </p:val>
                                        </p:tav>
                                        <p:tav tm="100000">
                                          <p:val>
                                            <p:fltVal val="1"/>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58"/>
                                        </p:tgtEl>
                                        <p:attrNameLst>
                                          <p:attrName>style.visibility</p:attrName>
                                        </p:attrNameLst>
                                      </p:cBhvr>
                                      <p:to>
                                        <p:strVal val="visible"/>
                                      </p:to>
                                    </p:set>
                                    <p:animEffect transition="in" filter="fade">
                                      <p:cBhvr>
                                        <p:cTn id="66" dur="500"/>
                                        <p:tgtEl>
                                          <p:spTgt spid="58"/>
                                        </p:tgtEl>
                                      </p:cBhvr>
                                    </p:animEffect>
                                    <p:anim calcmode="lin" valueType="num">
                                      <p:cBhvr>
                                        <p:cTn id="67" dur="500" fill="hold"/>
                                        <p:tgtEl>
                                          <p:spTgt spid="58"/>
                                        </p:tgtEl>
                                        <p:attrNameLst>
                                          <p:attrName>ppt_x</p:attrName>
                                        </p:attrNameLst>
                                      </p:cBhvr>
                                      <p:tavLst>
                                        <p:tav tm="0">
                                          <p:val>
                                            <p:strVal val="#ppt_x"/>
                                          </p:val>
                                        </p:tav>
                                        <p:tav tm="100000">
                                          <p:val>
                                            <p:strVal val="#ppt_x"/>
                                          </p:val>
                                        </p:tav>
                                      </p:tavLst>
                                    </p:anim>
                                    <p:anim calcmode="lin" valueType="num">
                                      <p:cBhvr>
                                        <p:cTn id="68" dur="500" fill="hold"/>
                                        <p:tgtEl>
                                          <p:spTgt spid="58"/>
                                        </p:tgtEl>
                                        <p:attrNameLst>
                                          <p:attrName>ppt_y</p:attrName>
                                        </p:attrNameLst>
                                      </p:cBhvr>
                                      <p:tavLst>
                                        <p:tav tm="0">
                                          <p:val>
                                            <p:strVal val="#ppt_y+.1"/>
                                          </p:val>
                                        </p:tav>
                                        <p:tav tm="100000">
                                          <p:val>
                                            <p:strVal val="#ppt_y"/>
                                          </p:val>
                                        </p:tav>
                                      </p:tavLst>
                                    </p:anim>
                                  </p:childTnLst>
                                </p:cTn>
                              </p:par>
                            </p:childTnLst>
                          </p:cTn>
                        </p:par>
                        <p:par>
                          <p:cTn id="69" fill="hold">
                            <p:stCondLst>
                              <p:cond delay="5250"/>
                            </p:stCondLst>
                            <p:childTnLst>
                              <p:par>
                                <p:cTn id="70" presetID="19" presetClass="entr" presetSubtype="5" fill="hold" nodeType="afterEffect">
                                  <p:stCondLst>
                                    <p:cond delay="0"/>
                                  </p:stCondLst>
                                  <p:childTnLst>
                                    <p:set>
                                      <p:cBhvr>
                                        <p:cTn id="71" dur="1" fill="hold">
                                          <p:stCondLst>
                                            <p:cond delay="0"/>
                                          </p:stCondLst>
                                        </p:cTn>
                                        <p:tgtEl>
                                          <p:spTgt spid="55"/>
                                        </p:tgtEl>
                                        <p:attrNameLst>
                                          <p:attrName>style.visibility</p:attrName>
                                        </p:attrNameLst>
                                      </p:cBhvr>
                                      <p:to>
                                        <p:strVal val="visible"/>
                                      </p:to>
                                    </p:set>
                                    <p:anim calcmode="lin" valueType="num">
                                      <p:cBhvr>
                                        <p:cTn id="72" dur="750" fill="hold"/>
                                        <p:tgtEl>
                                          <p:spTgt spid="55"/>
                                        </p:tgtEl>
                                        <p:attrNameLst>
                                          <p:attrName>ppt_w</p:attrName>
                                        </p:attrNameLst>
                                      </p:cBhvr>
                                      <p:tavLst>
                                        <p:tav tm="0">
                                          <p:val>
                                            <p:strVal val="#ppt_w"/>
                                          </p:val>
                                        </p:tav>
                                        <p:tav tm="100000">
                                          <p:val>
                                            <p:strVal val="#ppt_w"/>
                                          </p:val>
                                        </p:tav>
                                      </p:tavLst>
                                    </p:anim>
                                    <p:anim calcmode="lin" valueType="num">
                                      <p:cBhvr>
                                        <p:cTn id="73" dur="750" fill="hold"/>
                                        <p:tgtEl>
                                          <p:spTgt spid="55"/>
                                        </p:tgtEl>
                                        <p:attrNameLst>
                                          <p:attrName>ppt_h</p:attrName>
                                        </p:attrNameLst>
                                      </p:cBhvr>
                                      <p:tavLst>
                                        <p:tav tm="0" fmla="#ppt_h*sin(2.5*pi*$)">
                                          <p:val>
                                            <p:fltVal val="0"/>
                                          </p:val>
                                        </p:tav>
                                        <p:tav tm="100000">
                                          <p:val>
                                            <p:fltVal val="1"/>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54"/>
                                        </p:tgtEl>
                                        <p:attrNameLst>
                                          <p:attrName>style.visibility</p:attrName>
                                        </p:attrNameLst>
                                      </p:cBhvr>
                                      <p:to>
                                        <p:strVal val="visible"/>
                                      </p:to>
                                    </p:set>
                                    <p:animEffect transition="in" filter="fade">
                                      <p:cBhvr>
                                        <p:cTn id="76" dur="500"/>
                                        <p:tgtEl>
                                          <p:spTgt spid="54"/>
                                        </p:tgtEl>
                                      </p:cBhvr>
                                    </p:animEffect>
                                    <p:anim calcmode="lin" valueType="num">
                                      <p:cBhvr>
                                        <p:cTn id="77" dur="500" fill="hold"/>
                                        <p:tgtEl>
                                          <p:spTgt spid="54"/>
                                        </p:tgtEl>
                                        <p:attrNameLst>
                                          <p:attrName>ppt_x</p:attrName>
                                        </p:attrNameLst>
                                      </p:cBhvr>
                                      <p:tavLst>
                                        <p:tav tm="0">
                                          <p:val>
                                            <p:strVal val="#ppt_x"/>
                                          </p:val>
                                        </p:tav>
                                        <p:tav tm="100000">
                                          <p:val>
                                            <p:strVal val="#ppt_x"/>
                                          </p:val>
                                        </p:tav>
                                      </p:tavLst>
                                    </p:anim>
                                    <p:anim calcmode="lin" valueType="num">
                                      <p:cBhvr>
                                        <p:cTn id="78" dur="500" fill="hold"/>
                                        <p:tgtEl>
                                          <p:spTgt spid="54"/>
                                        </p:tgtEl>
                                        <p:attrNameLst>
                                          <p:attrName>ppt_y</p:attrName>
                                        </p:attrNameLst>
                                      </p:cBhvr>
                                      <p:tavLst>
                                        <p:tav tm="0">
                                          <p:val>
                                            <p:strVal val="#ppt_y+.1"/>
                                          </p:val>
                                        </p:tav>
                                        <p:tav tm="100000">
                                          <p:val>
                                            <p:strVal val="#ppt_y"/>
                                          </p:val>
                                        </p:tav>
                                      </p:tavLst>
                                    </p:anim>
                                  </p:childTnLst>
                                </p:cTn>
                              </p:par>
                            </p:childTnLst>
                          </p:cTn>
                        </p:par>
                        <p:par>
                          <p:cTn id="79" fill="hold">
                            <p:stCondLst>
                              <p:cond delay="6000"/>
                            </p:stCondLst>
                            <p:childTnLst>
                              <p:par>
                                <p:cTn id="80" presetID="19" presetClass="entr" presetSubtype="5" fill="hold" nodeType="afterEffect">
                                  <p:stCondLst>
                                    <p:cond delay="0"/>
                                  </p:stCondLst>
                                  <p:childTnLst>
                                    <p:set>
                                      <p:cBhvr>
                                        <p:cTn id="81" dur="1" fill="hold">
                                          <p:stCondLst>
                                            <p:cond delay="0"/>
                                          </p:stCondLst>
                                        </p:cTn>
                                        <p:tgtEl>
                                          <p:spTgt spid="51"/>
                                        </p:tgtEl>
                                        <p:attrNameLst>
                                          <p:attrName>style.visibility</p:attrName>
                                        </p:attrNameLst>
                                      </p:cBhvr>
                                      <p:to>
                                        <p:strVal val="visible"/>
                                      </p:to>
                                    </p:set>
                                    <p:anim calcmode="lin" valueType="num">
                                      <p:cBhvr>
                                        <p:cTn id="82" dur="500" fill="hold"/>
                                        <p:tgtEl>
                                          <p:spTgt spid="51"/>
                                        </p:tgtEl>
                                        <p:attrNameLst>
                                          <p:attrName>ppt_w</p:attrName>
                                        </p:attrNameLst>
                                      </p:cBhvr>
                                      <p:tavLst>
                                        <p:tav tm="0">
                                          <p:val>
                                            <p:strVal val="#ppt_w"/>
                                          </p:val>
                                        </p:tav>
                                        <p:tav tm="100000">
                                          <p:val>
                                            <p:strVal val="#ppt_w"/>
                                          </p:val>
                                        </p:tav>
                                      </p:tavLst>
                                    </p:anim>
                                    <p:anim calcmode="lin" valueType="num">
                                      <p:cBhvr>
                                        <p:cTn id="83" dur="500" fill="hold"/>
                                        <p:tgtEl>
                                          <p:spTgt spid="51"/>
                                        </p:tgtEl>
                                        <p:attrNameLst>
                                          <p:attrName>ppt_h</p:attrName>
                                        </p:attrNameLst>
                                      </p:cBhvr>
                                      <p:tavLst>
                                        <p:tav tm="0" fmla="#ppt_h*sin(2.5*pi*$)">
                                          <p:val>
                                            <p:fltVal val="0"/>
                                          </p:val>
                                        </p:tav>
                                        <p:tav tm="100000">
                                          <p:val>
                                            <p:fltVal val="1"/>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50"/>
                                        </p:tgtEl>
                                        <p:attrNameLst>
                                          <p:attrName>style.visibility</p:attrName>
                                        </p:attrNameLst>
                                      </p:cBhvr>
                                      <p:to>
                                        <p:strVal val="visible"/>
                                      </p:to>
                                    </p:set>
                                    <p:animEffect transition="in" filter="fade">
                                      <p:cBhvr>
                                        <p:cTn id="86" dur="500"/>
                                        <p:tgtEl>
                                          <p:spTgt spid="50"/>
                                        </p:tgtEl>
                                      </p:cBhvr>
                                    </p:animEffect>
                                    <p:anim calcmode="lin" valueType="num">
                                      <p:cBhvr>
                                        <p:cTn id="87" dur="500" fill="hold"/>
                                        <p:tgtEl>
                                          <p:spTgt spid="50"/>
                                        </p:tgtEl>
                                        <p:attrNameLst>
                                          <p:attrName>ppt_x</p:attrName>
                                        </p:attrNameLst>
                                      </p:cBhvr>
                                      <p:tavLst>
                                        <p:tav tm="0">
                                          <p:val>
                                            <p:strVal val="#ppt_x"/>
                                          </p:val>
                                        </p:tav>
                                        <p:tav tm="100000">
                                          <p:val>
                                            <p:strVal val="#ppt_x"/>
                                          </p:val>
                                        </p:tav>
                                      </p:tavLst>
                                    </p:anim>
                                    <p:anim calcmode="lin" valueType="num">
                                      <p:cBhvr>
                                        <p:cTn id="88" dur="500" fill="hold"/>
                                        <p:tgtEl>
                                          <p:spTgt spid="50"/>
                                        </p:tgtEl>
                                        <p:attrNameLst>
                                          <p:attrName>ppt_y</p:attrName>
                                        </p:attrNameLst>
                                      </p:cBhvr>
                                      <p:tavLst>
                                        <p:tav tm="0">
                                          <p:val>
                                            <p:strVal val="#ppt_y+.1"/>
                                          </p:val>
                                        </p:tav>
                                        <p:tav tm="100000">
                                          <p:val>
                                            <p:strVal val="#ppt_y"/>
                                          </p:val>
                                        </p:tav>
                                      </p:tavLst>
                                    </p:anim>
                                  </p:childTnLst>
                                </p:cTn>
                              </p:par>
                            </p:childTnLst>
                          </p:cTn>
                        </p:par>
                        <p:par>
                          <p:cTn id="89" fill="hold">
                            <p:stCondLst>
                              <p:cond delay="6500"/>
                            </p:stCondLst>
                            <p:childTnLst>
                              <p:par>
                                <p:cTn id="90" presetID="19" presetClass="entr" presetSubtype="5" fill="hold" nodeType="afterEffect">
                                  <p:stCondLst>
                                    <p:cond delay="0"/>
                                  </p:stCondLst>
                                  <p:childTnLst>
                                    <p:set>
                                      <p:cBhvr>
                                        <p:cTn id="91" dur="1" fill="hold">
                                          <p:stCondLst>
                                            <p:cond delay="0"/>
                                          </p:stCondLst>
                                        </p:cTn>
                                        <p:tgtEl>
                                          <p:spTgt spid="47"/>
                                        </p:tgtEl>
                                        <p:attrNameLst>
                                          <p:attrName>style.visibility</p:attrName>
                                        </p:attrNameLst>
                                      </p:cBhvr>
                                      <p:to>
                                        <p:strVal val="visible"/>
                                      </p:to>
                                    </p:set>
                                    <p:anim calcmode="lin" valueType="num">
                                      <p:cBhvr>
                                        <p:cTn id="92" dur="1000" fill="hold"/>
                                        <p:tgtEl>
                                          <p:spTgt spid="47"/>
                                        </p:tgtEl>
                                        <p:attrNameLst>
                                          <p:attrName>ppt_w</p:attrName>
                                        </p:attrNameLst>
                                      </p:cBhvr>
                                      <p:tavLst>
                                        <p:tav tm="0">
                                          <p:val>
                                            <p:strVal val="#ppt_w"/>
                                          </p:val>
                                        </p:tav>
                                        <p:tav tm="100000">
                                          <p:val>
                                            <p:strVal val="#ppt_w"/>
                                          </p:val>
                                        </p:tav>
                                      </p:tavLst>
                                    </p:anim>
                                    <p:anim calcmode="lin" valueType="num">
                                      <p:cBhvr>
                                        <p:cTn id="93" dur="1000" fill="hold"/>
                                        <p:tgtEl>
                                          <p:spTgt spid="47"/>
                                        </p:tgtEl>
                                        <p:attrNameLst>
                                          <p:attrName>ppt_h</p:attrName>
                                        </p:attrNameLst>
                                      </p:cBhvr>
                                      <p:tavLst>
                                        <p:tav tm="0" fmla="#ppt_h*sin(2.5*pi*$)">
                                          <p:val>
                                            <p:fltVal val="0"/>
                                          </p:val>
                                        </p:tav>
                                        <p:tav tm="100000">
                                          <p:val>
                                            <p:fltVal val="1"/>
                                          </p:val>
                                        </p:tav>
                                      </p:tavLst>
                                    </p:anim>
                                  </p:childTnLst>
                                </p:cTn>
                              </p:par>
                              <p:par>
                                <p:cTn id="94" presetID="42" presetClass="entr" presetSubtype="0" fill="hold" grpId="0" nodeType="withEffect">
                                  <p:stCondLst>
                                    <p:cond delay="0"/>
                                  </p:stCondLst>
                                  <p:childTnLst>
                                    <p:set>
                                      <p:cBhvr>
                                        <p:cTn id="95" dur="1" fill="hold">
                                          <p:stCondLst>
                                            <p:cond delay="0"/>
                                          </p:stCondLst>
                                        </p:cTn>
                                        <p:tgtEl>
                                          <p:spTgt spid="46"/>
                                        </p:tgtEl>
                                        <p:attrNameLst>
                                          <p:attrName>style.visibility</p:attrName>
                                        </p:attrNameLst>
                                      </p:cBhvr>
                                      <p:to>
                                        <p:strVal val="visible"/>
                                      </p:to>
                                    </p:set>
                                    <p:animEffect transition="in" filter="fade">
                                      <p:cBhvr>
                                        <p:cTn id="96" dur="500"/>
                                        <p:tgtEl>
                                          <p:spTgt spid="46"/>
                                        </p:tgtEl>
                                      </p:cBhvr>
                                    </p:animEffect>
                                    <p:anim calcmode="lin" valueType="num">
                                      <p:cBhvr>
                                        <p:cTn id="97" dur="500" fill="hold"/>
                                        <p:tgtEl>
                                          <p:spTgt spid="46"/>
                                        </p:tgtEl>
                                        <p:attrNameLst>
                                          <p:attrName>ppt_x</p:attrName>
                                        </p:attrNameLst>
                                      </p:cBhvr>
                                      <p:tavLst>
                                        <p:tav tm="0">
                                          <p:val>
                                            <p:strVal val="#ppt_x"/>
                                          </p:val>
                                        </p:tav>
                                        <p:tav tm="100000">
                                          <p:val>
                                            <p:strVal val="#ppt_x"/>
                                          </p:val>
                                        </p:tav>
                                      </p:tavLst>
                                    </p:anim>
                                    <p:anim calcmode="lin" valueType="num">
                                      <p:cBhvr>
                                        <p:cTn id="98" dur="5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7" grpId="0"/>
      <p:bldP spid="38" grpId="0"/>
      <p:bldP spid="39" grpId="0"/>
      <p:bldP spid="40" grpId="0"/>
      <p:bldP spid="41" grpId="0"/>
      <p:bldP spid="46" grpId="0"/>
      <p:bldP spid="50" grpId="0"/>
      <p:bldP spid="54" grpId="0"/>
      <p:bldP spid="58" grpId="0"/>
      <p:bldP spid="6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0" y="0"/>
            <a:ext cx="9164176" cy="908721"/>
            <a:chOff x="0" y="0"/>
            <a:chExt cx="9164176" cy="908721"/>
          </a:xfrm>
        </p:grpSpPr>
        <p:pic>
          <p:nvPicPr>
            <p:cNvPr id="2050" name="Picture 2"/>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20176" y="0"/>
              <a:ext cx="9144000" cy="9087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 name="Rectangle 23"/>
            <p:cNvSpPr/>
            <p:nvPr/>
          </p:nvSpPr>
          <p:spPr>
            <a:xfrm>
              <a:off x="0" y="144016"/>
              <a:ext cx="9144000" cy="764704"/>
            </a:xfrm>
            <a:prstGeom prst="rect">
              <a:avLst/>
            </a:prstGeom>
            <a:solidFill>
              <a:srgbClr val="40404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prstClr val="white"/>
                </a:solidFill>
              </a:endParaRPr>
            </a:p>
          </p:txBody>
        </p:sp>
        <p:sp>
          <p:nvSpPr>
            <p:cNvPr id="25" name="TextBox 24"/>
            <p:cNvSpPr txBox="1"/>
            <p:nvPr/>
          </p:nvSpPr>
          <p:spPr>
            <a:xfrm>
              <a:off x="683568" y="260648"/>
              <a:ext cx="7992888" cy="584775"/>
            </a:xfrm>
            <a:prstGeom prst="rect">
              <a:avLst/>
            </a:prstGeom>
            <a:solidFill>
              <a:srgbClr val="FFFFFF">
                <a:alpha val="69804"/>
              </a:srgbClr>
            </a:solidFill>
          </p:spPr>
          <p:txBody>
            <a:bodyPr wrap="square" rtlCol="0">
              <a:spAutoFit/>
            </a:bodyPr>
            <a:lstStyle/>
            <a:p>
              <a:r>
                <a:rPr lang="en-US" sz="3200" dirty="0" smtClean="0">
                  <a:solidFill>
                    <a:prstClr val="black"/>
                  </a:solidFill>
                </a:rPr>
                <a:t>Directing as a Function of Management</a:t>
              </a:r>
              <a:endParaRPr lang="en-IN" sz="3200" dirty="0">
                <a:solidFill>
                  <a:prstClr val="black"/>
                </a:solidFill>
              </a:endParaRPr>
            </a:p>
          </p:txBody>
        </p:sp>
      </p:grpSp>
      <p:pic>
        <p:nvPicPr>
          <p:cNvPr id="30" name="Picture 2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208031" y="-27384"/>
            <a:ext cx="952381" cy="965079"/>
          </a:xfrm>
          <a:prstGeom prst="rect">
            <a:avLst/>
          </a:prstGeom>
        </p:spPr>
      </p:pic>
      <p:sp>
        <p:nvSpPr>
          <p:cNvPr id="66" name="Rectangle 65"/>
          <p:cNvSpPr/>
          <p:nvPr/>
        </p:nvSpPr>
        <p:spPr>
          <a:xfrm>
            <a:off x="0" y="4284663"/>
            <a:ext cx="9144000" cy="2046287"/>
          </a:xfrm>
          <a:prstGeom prst="rect">
            <a:avLst/>
          </a:prstGeom>
          <a:gradFill>
            <a:gsLst>
              <a:gs pos="2000">
                <a:schemeClr val="bg1">
                  <a:lumMod val="75000"/>
                </a:schemeClr>
              </a:gs>
              <a:gs pos="58000">
                <a:schemeClr val="bg1"/>
              </a:gs>
            </a:gsLst>
            <a:lin ang="5400000" scaled="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FFFFFF"/>
              </a:solidFill>
              <a:ea typeface="ＭＳ Ｐゴシック" pitchFamily="-105" charset="-128"/>
            </a:endParaRPr>
          </a:p>
        </p:txBody>
      </p:sp>
      <p:sp>
        <p:nvSpPr>
          <p:cNvPr id="67" name="TextBox 54"/>
          <p:cNvSpPr txBox="1">
            <a:spLocks noChangeArrowheads="1"/>
          </p:cNvSpPr>
          <p:nvPr/>
        </p:nvSpPr>
        <p:spPr bwMode="auto">
          <a:xfrm>
            <a:off x="785813" y="987425"/>
            <a:ext cx="3071812" cy="369888"/>
          </a:xfrm>
          <a:prstGeom prst="rect">
            <a:avLst/>
          </a:prstGeom>
          <a:noFill/>
          <a:ln w="9525">
            <a:noFill/>
            <a:miter lim="800000"/>
            <a:headEnd/>
            <a:tailEnd/>
          </a:ln>
        </p:spPr>
        <p:txBody>
          <a:bodyPr>
            <a:spAutoFit/>
          </a:bodyPr>
          <a:lstStyle/>
          <a:p>
            <a:pPr>
              <a:defRPr/>
            </a:pPr>
            <a:r>
              <a:rPr lang="nb-NO" b="1" dirty="0">
                <a:solidFill>
                  <a:srgbClr val="262626"/>
                </a:solidFill>
                <a:latin typeface="+mn-lt"/>
              </a:rPr>
              <a:t>Components of Directing</a:t>
            </a:r>
            <a:endParaRPr lang="en-GB" b="1" dirty="0">
              <a:solidFill>
                <a:srgbClr val="262626"/>
              </a:solidFill>
              <a:latin typeface="+mn-lt"/>
            </a:endParaRPr>
          </a:p>
        </p:txBody>
      </p:sp>
      <p:sp>
        <p:nvSpPr>
          <p:cNvPr id="68" name="Ellipse 98"/>
          <p:cNvSpPr/>
          <p:nvPr/>
        </p:nvSpPr>
        <p:spPr bwMode="auto">
          <a:xfrm>
            <a:off x="1392729" y="6132302"/>
            <a:ext cx="3331671" cy="582846"/>
          </a:xfrm>
          <a:prstGeom prst="ellipse">
            <a:avLst/>
          </a:prstGeom>
          <a:gradFill flip="none" rotWithShape="1">
            <a:gsLst>
              <a:gs pos="100000">
                <a:srgbClr val="FFFFFF">
                  <a:alpha val="0"/>
                </a:srgbClr>
              </a:gs>
              <a:gs pos="0">
                <a:schemeClr val="bg1">
                  <a:lumMod val="65000"/>
                  <a:alpha val="77000"/>
                </a:schemeClr>
              </a:gs>
            </a:gsLst>
            <a:path path="shape">
              <a:fillToRect l="50000" t="50000" r="50000" b="50000"/>
            </a:path>
            <a:tileRect/>
          </a:gradFill>
          <a:ln w="9525" cap="flat" cmpd="sng" algn="ctr">
            <a:noFill/>
            <a:prstDash val="solid"/>
          </a:ln>
          <a:effectLst/>
        </p:spPr>
        <p:txBody>
          <a:bodyPr anchor="ctr"/>
          <a:lstStyle/>
          <a:p>
            <a:pPr algn="ctr">
              <a:defRPr/>
            </a:pPr>
            <a:endParaRPr lang="en-US" dirty="0">
              <a:solidFill>
                <a:srgbClr val="FFFFFF"/>
              </a:solidFill>
              <a:latin typeface="Calibri" pitchFamily="34" charset="0"/>
              <a:ea typeface="ＭＳ Ｐゴシック" charset="-128"/>
            </a:endParaRPr>
          </a:p>
        </p:txBody>
      </p:sp>
      <p:grpSp>
        <p:nvGrpSpPr>
          <p:cNvPr id="69" name="Group 2"/>
          <p:cNvGrpSpPr>
            <a:grpSpLocks/>
          </p:cNvGrpSpPr>
          <p:nvPr/>
        </p:nvGrpSpPr>
        <p:grpSpPr bwMode="auto">
          <a:xfrm>
            <a:off x="533400" y="1406525"/>
            <a:ext cx="5091113" cy="5091113"/>
            <a:chOff x="533400" y="1004888"/>
            <a:chExt cx="5091113" cy="5091112"/>
          </a:xfrm>
        </p:grpSpPr>
        <p:sp>
          <p:nvSpPr>
            <p:cNvPr id="70" name="Left-Right Arrow 21"/>
            <p:cNvSpPr>
              <a:spLocks noChangeArrowheads="1"/>
            </p:cNvSpPr>
            <p:nvPr/>
          </p:nvSpPr>
          <p:spPr bwMode="auto">
            <a:xfrm rot="-5400000">
              <a:off x="532606" y="2723357"/>
              <a:ext cx="5091112" cy="1654175"/>
            </a:xfrm>
            <a:prstGeom prst="leftRightArrow">
              <a:avLst>
                <a:gd name="adj1" fmla="val 60380"/>
                <a:gd name="adj2" fmla="val 52806"/>
              </a:avLst>
            </a:prstGeom>
            <a:gradFill rotWithShape="1">
              <a:gsLst>
                <a:gs pos="0">
                  <a:srgbClr val="404040"/>
                </a:gs>
                <a:gs pos="44000">
                  <a:srgbClr val="000000"/>
                </a:gs>
                <a:gs pos="82001">
                  <a:srgbClr val="262626"/>
                </a:gs>
                <a:gs pos="100000">
                  <a:srgbClr val="262626"/>
                </a:gs>
              </a:gsLst>
              <a:lin ang="0" scaled="1"/>
            </a:gradFill>
            <a:ln w="9525">
              <a:solidFill>
                <a:schemeClr val="tx1"/>
              </a:solidFill>
              <a:miter lim="800000"/>
              <a:headEnd/>
              <a:tailEnd/>
            </a:ln>
            <a:effectLst>
              <a:outerShdw dist="23000" dir="5400000" rotWithShape="0">
                <a:srgbClr val="808080">
                  <a:alpha val="34998"/>
                </a:srgbClr>
              </a:outerShdw>
            </a:effec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endParaRPr lang="en-US" altLang="en-US">
                <a:solidFill>
                  <a:srgbClr val="FFFFFF"/>
                </a:solidFill>
                <a:latin typeface="Calibri" pitchFamily="34" charset="0"/>
              </a:endParaRPr>
            </a:p>
          </p:txBody>
        </p:sp>
        <p:sp>
          <p:nvSpPr>
            <p:cNvPr id="71" name="Left-Right Arrow 24"/>
            <p:cNvSpPr>
              <a:spLocks noChangeArrowheads="1"/>
            </p:cNvSpPr>
            <p:nvPr/>
          </p:nvSpPr>
          <p:spPr bwMode="auto">
            <a:xfrm rot="10800000">
              <a:off x="533400" y="2724151"/>
              <a:ext cx="5091113" cy="1654175"/>
            </a:xfrm>
            <a:prstGeom prst="leftRightArrow">
              <a:avLst>
                <a:gd name="adj1" fmla="val 60380"/>
                <a:gd name="adj2" fmla="val 52806"/>
              </a:avLst>
            </a:prstGeom>
            <a:gradFill rotWithShape="1">
              <a:gsLst>
                <a:gs pos="0">
                  <a:srgbClr val="404040"/>
                </a:gs>
                <a:gs pos="44000">
                  <a:srgbClr val="000000"/>
                </a:gs>
                <a:gs pos="82001">
                  <a:srgbClr val="262626"/>
                </a:gs>
                <a:gs pos="100000">
                  <a:srgbClr val="262626"/>
                </a:gs>
              </a:gsLst>
              <a:lin ang="0" scaled="1"/>
            </a:gradFill>
            <a:ln w="9525">
              <a:solidFill>
                <a:schemeClr val="tx1"/>
              </a:solidFill>
              <a:miter lim="800000"/>
              <a:headEnd/>
              <a:tailEnd/>
            </a:ln>
            <a:effectLst>
              <a:outerShdw dist="23000" dir="5400000" rotWithShape="0">
                <a:srgbClr val="808080">
                  <a:alpha val="34998"/>
                </a:srgbClr>
              </a:outerShdw>
            </a:effec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endParaRPr lang="en-US" altLang="en-US">
                <a:solidFill>
                  <a:srgbClr val="FFFFFF"/>
                </a:solidFill>
                <a:latin typeface="Calibri" pitchFamily="34" charset="0"/>
              </a:endParaRPr>
            </a:p>
          </p:txBody>
        </p:sp>
      </p:grpSp>
      <p:grpSp>
        <p:nvGrpSpPr>
          <p:cNvPr id="72" name="Group 1"/>
          <p:cNvGrpSpPr>
            <a:grpSpLocks/>
          </p:cNvGrpSpPr>
          <p:nvPr/>
        </p:nvGrpSpPr>
        <p:grpSpPr bwMode="auto">
          <a:xfrm>
            <a:off x="1789113" y="2701925"/>
            <a:ext cx="2854325" cy="2455863"/>
            <a:chOff x="1712913" y="2300288"/>
            <a:chExt cx="2854325" cy="2455862"/>
          </a:xfrm>
        </p:grpSpPr>
        <p:grpSp>
          <p:nvGrpSpPr>
            <p:cNvPr id="73" name="Group 14"/>
            <p:cNvGrpSpPr>
              <a:grpSpLocks/>
            </p:cNvGrpSpPr>
            <p:nvPr/>
          </p:nvGrpSpPr>
          <p:grpSpPr bwMode="auto">
            <a:xfrm>
              <a:off x="1828800" y="2300288"/>
              <a:ext cx="2454275" cy="2455862"/>
              <a:chOff x="2322973" y="1752600"/>
              <a:chExt cx="2853538" cy="2853538"/>
            </a:xfrm>
          </p:grpSpPr>
          <p:sp>
            <p:nvSpPr>
              <p:cNvPr id="75" name="Oval 74"/>
              <p:cNvSpPr/>
              <p:nvPr/>
            </p:nvSpPr>
            <p:spPr>
              <a:xfrm>
                <a:off x="2322973" y="1752600"/>
                <a:ext cx="2853538" cy="2853538"/>
              </a:xfrm>
              <a:prstGeom prst="ellipse">
                <a:avLst/>
              </a:prstGeom>
              <a:gradFill flip="none" rotWithShape="1">
                <a:gsLst>
                  <a:gs pos="0">
                    <a:schemeClr val="tx2">
                      <a:lumMod val="20000"/>
                      <a:lumOff val="80000"/>
                    </a:schemeClr>
                  </a:gs>
                  <a:gs pos="95000">
                    <a:schemeClr val="accent1">
                      <a:lumMod val="7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rgbClr val="FFFFFF"/>
                  </a:solidFill>
                  <a:ea typeface="ＭＳ Ｐゴシック" charset="-128"/>
                </a:endParaRPr>
              </a:p>
            </p:txBody>
          </p:sp>
          <p:sp>
            <p:nvSpPr>
              <p:cNvPr id="76" name="Ellipse 45"/>
              <p:cNvSpPr>
                <a:spLocks noChangeArrowheads="1"/>
              </p:cNvSpPr>
              <p:nvPr/>
            </p:nvSpPr>
            <p:spPr bwMode="auto">
              <a:xfrm flipH="1">
                <a:off x="2743805" y="1870652"/>
                <a:ext cx="2034023" cy="1329930"/>
              </a:xfrm>
              <a:prstGeom prst="ellipse">
                <a:avLst/>
              </a:prstGeom>
              <a:gradFill rotWithShape="1">
                <a:gsLst>
                  <a:gs pos="0">
                    <a:schemeClr val="accent1">
                      <a:lumMod val="40000"/>
                      <a:lumOff val="60000"/>
                    </a:schemeClr>
                  </a:gs>
                  <a:gs pos="68000">
                    <a:srgbClr val="FFFFFF">
                      <a:alpha val="0"/>
                    </a:srgbClr>
                  </a:gs>
                </a:gsLst>
                <a:lin ang="5400000"/>
              </a:gradFill>
              <a:ln w="9525">
                <a:noFill/>
                <a:round/>
                <a:headEnd/>
                <a:tailEnd/>
              </a:ln>
              <a:effectLst/>
            </p:spPr>
            <p:txBody>
              <a:bodyPr anchor="ctr"/>
              <a:lstStyle/>
              <a:p>
                <a:pPr algn="ctr">
                  <a:defRPr/>
                </a:pPr>
                <a:endParaRPr lang="en-US" u="sng" dirty="0">
                  <a:solidFill>
                    <a:srgbClr val="FFFFFF"/>
                  </a:solidFill>
                  <a:latin typeface="Calibri" pitchFamily="34" charset="0"/>
                  <a:ea typeface="ＭＳ Ｐゴシック" charset="-128"/>
                </a:endParaRPr>
              </a:p>
            </p:txBody>
          </p:sp>
          <p:sp>
            <p:nvSpPr>
              <p:cNvPr id="77" name="Måne 31"/>
              <p:cNvSpPr/>
              <p:nvPr/>
            </p:nvSpPr>
            <p:spPr bwMode="auto">
              <a:xfrm rot="16552097">
                <a:off x="3104593" y="2771526"/>
                <a:ext cx="1139192" cy="2515351"/>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defTabSz="914400">
                  <a:defRPr/>
                </a:pPr>
                <a:endParaRPr lang="da-DK">
                  <a:solidFill>
                    <a:srgbClr val="FFFFFF"/>
                  </a:solidFill>
                  <a:latin typeface="Calibri" pitchFamily="34" charset="0"/>
                  <a:ea typeface="ＭＳ Ｐゴシック" charset="-128"/>
                </a:endParaRPr>
              </a:p>
            </p:txBody>
          </p:sp>
        </p:grpSp>
        <p:sp>
          <p:nvSpPr>
            <p:cNvPr id="74" name="TextBox 6"/>
            <p:cNvSpPr txBox="1">
              <a:spLocks noChangeArrowheads="1"/>
            </p:cNvSpPr>
            <p:nvPr/>
          </p:nvSpPr>
          <p:spPr bwMode="auto">
            <a:xfrm>
              <a:off x="1712913" y="3165475"/>
              <a:ext cx="285432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altLang="en-US" sz="2000" b="1" dirty="0">
                  <a:latin typeface="Calibri" pitchFamily="34" charset="0"/>
                </a:rPr>
                <a:t>Components of</a:t>
              </a:r>
            </a:p>
            <a:p>
              <a:pPr algn="ctr" eaLnBrk="1" hangingPunct="1"/>
              <a:r>
                <a:rPr lang="en-US" altLang="en-US" sz="2000" b="1" dirty="0">
                  <a:latin typeface="Calibri" pitchFamily="34" charset="0"/>
                </a:rPr>
                <a:t>Directing</a:t>
              </a:r>
            </a:p>
          </p:txBody>
        </p:sp>
      </p:grpSp>
      <p:sp>
        <p:nvSpPr>
          <p:cNvPr id="78" name="TextBox 10"/>
          <p:cNvSpPr txBox="1">
            <a:spLocks noChangeArrowheads="1"/>
          </p:cNvSpPr>
          <p:nvPr/>
        </p:nvSpPr>
        <p:spPr bwMode="auto">
          <a:xfrm>
            <a:off x="500063" y="3779838"/>
            <a:ext cx="1524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nb-NO" altLang="en-US" sz="1600">
                <a:solidFill>
                  <a:srgbClr val="FFFFFF"/>
                </a:solidFill>
                <a:latin typeface="Calibri" pitchFamily="34" charset="0"/>
              </a:rPr>
              <a:t>Communication</a:t>
            </a:r>
          </a:p>
        </p:txBody>
      </p:sp>
      <p:sp>
        <p:nvSpPr>
          <p:cNvPr id="79" name="TextBox 11"/>
          <p:cNvSpPr txBox="1">
            <a:spLocks noChangeArrowheads="1"/>
          </p:cNvSpPr>
          <p:nvPr/>
        </p:nvSpPr>
        <p:spPr bwMode="auto">
          <a:xfrm>
            <a:off x="2251075" y="5534025"/>
            <a:ext cx="16891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nb-NO" altLang="en-US" sz="1600">
                <a:solidFill>
                  <a:srgbClr val="FFFFFF"/>
                </a:solidFill>
                <a:latin typeface="Calibri" pitchFamily="34" charset="0"/>
              </a:rPr>
              <a:t>Leadership</a:t>
            </a:r>
          </a:p>
        </p:txBody>
      </p:sp>
      <p:sp>
        <p:nvSpPr>
          <p:cNvPr id="80" name="TextBox 12"/>
          <p:cNvSpPr txBox="1">
            <a:spLocks noChangeArrowheads="1"/>
          </p:cNvSpPr>
          <p:nvPr/>
        </p:nvSpPr>
        <p:spPr bwMode="auto">
          <a:xfrm>
            <a:off x="2428875" y="1916113"/>
            <a:ext cx="1289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nb-NO" altLang="en-US" sz="1600">
                <a:solidFill>
                  <a:srgbClr val="FFFFFF"/>
                </a:solidFill>
                <a:latin typeface="Calibri" pitchFamily="34" charset="0"/>
              </a:rPr>
              <a:t>Supervision</a:t>
            </a:r>
          </a:p>
        </p:txBody>
      </p:sp>
      <p:sp>
        <p:nvSpPr>
          <p:cNvPr id="81" name="TextBox 13"/>
          <p:cNvSpPr txBox="1">
            <a:spLocks noChangeArrowheads="1"/>
          </p:cNvSpPr>
          <p:nvPr/>
        </p:nvSpPr>
        <p:spPr bwMode="auto">
          <a:xfrm>
            <a:off x="4376738" y="3733800"/>
            <a:ext cx="1409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sz="1600">
                <a:solidFill>
                  <a:srgbClr val="FFFFFF"/>
                </a:solidFill>
                <a:latin typeface="Calibri" pitchFamily="34" charset="0"/>
              </a:rPr>
              <a:t>Motivation</a:t>
            </a:r>
          </a:p>
        </p:txBody>
      </p:sp>
      <p:sp>
        <p:nvSpPr>
          <p:cNvPr id="82" name="Rektangel 76"/>
          <p:cNvSpPr>
            <a:spLocks noChangeArrowheads="1"/>
          </p:cNvSpPr>
          <p:nvPr/>
        </p:nvSpPr>
        <p:spPr bwMode="auto">
          <a:xfrm>
            <a:off x="6011863" y="1357313"/>
            <a:ext cx="2989262"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IN" altLang="en-US" sz="1400" b="1" noProof="1">
                <a:latin typeface="Calibri" pitchFamily="34" charset="0"/>
                <a:cs typeface="Arial" charset="0"/>
              </a:rPr>
              <a:t>Supervision</a:t>
            </a:r>
          </a:p>
          <a:p>
            <a:pPr eaLnBrk="1" hangingPunct="1"/>
            <a:r>
              <a:rPr lang="en-IN" altLang="en-US" sz="1400" noProof="1">
                <a:latin typeface="Calibri" pitchFamily="34" charset="0"/>
                <a:cs typeface="Arial" charset="0"/>
              </a:rPr>
              <a:t>Supervision is directing efforts of employees and other resources to accomplish stated work outputs.</a:t>
            </a:r>
            <a:endParaRPr lang="da-DK" altLang="en-US" sz="1400">
              <a:latin typeface="Calibri" pitchFamily="34" charset="0"/>
            </a:endParaRPr>
          </a:p>
        </p:txBody>
      </p:sp>
      <p:grpSp>
        <p:nvGrpSpPr>
          <p:cNvPr id="83" name="Group 19"/>
          <p:cNvGrpSpPr>
            <a:grpSpLocks/>
          </p:cNvGrpSpPr>
          <p:nvPr/>
        </p:nvGrpSpPr>
        <p:grpSpPr bwMode="auto">
          <a:xfrm>
            <a:off x="5726113" y="1446213"/>
            <a:ext cx="250825" cy="250825"/>
            <a:chOff x="530225" y="5016500"/>
            <a:chExt cx="393700" cy="393700"/>
          </a:xfrm>
        </p:grpSpPr>
        <p:sp>
          <p:nvSpPr>
            <p:cNvPr id="84" name="Oval 17"/>
            <p:cNvSpPr>
              <a:spLocks noChangeArrowheads="1"/>
            </p:cNvSpPr>
            <p:nvPr/>
          </p:nvSpPr>
          <p:spPr bwMode="auto">
            <a:xfrm>
              <a:off x="530225" y="5016500"/>
              <a:ext cx="393700" cy="393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endParaRPr lang="en-US" altLang="en-US" sz="1400">
                <a:latin typeface="Calibri" pitchFamily="34" charset="0"/>
              </a:endParaRPr>
            </a:p>
          </p:txBody>
        </p:sp>
        <p:sp>
          <p:nvSpPr>
            <p:cNvPr id="85" name="Isosceles Triangle 84"/>
            <p:cNvSpPr/>
            <p:nvPr/>
          </p:nvSpPr>
          <p:spPr>
            <a:xfrm rot="5400000">
              <a:off x="634879" y="5111187"/>
              <a:ext cx="234227" cy="204325"/>
            </a:xfrm>
            <a:prstGeom prst="triangle">
              <a:avLst/>
            </a:prstGeom>
            <a:solidFill>
              <a:schemeClr val="tx1">
                <a:lumMod val="95000"/>
                <a:lumOff val="5000"/>
              </a:schemeClr>
            </a:solidFill>
            <a:ln w="9525" cap="flat" cmpd="sng" algn="ctr">
              <a:noFill/>
              <a:prstDash val="solid"/>
            </a:ln>
            <a:effectLst/>
          </p:spPr>
          <p:txBody>
            <a:bodyPr anchor="ctr"/>
            <a:lstStyle/>
            <a:p>
              <a:pPr algn="ctr">
                <a:defRPr/>
              </a:pPr>
              <a:endParaRPr lang="en-US" sz="1400" dirty="0">
                <a:latin typeface="Calibri" pitchFamily="34" charset="0"/>
                <a:ea typeface="ＭＳ Ｐゴシック" charset="-128"/>
              </a:endParaRPr>
            </a:p>
          </p:txBody>
        </p:sp>
      </p:grpSp>
      <p:sp>
        <p:nvSpPr>
          <p:cNvPr id="86" name="Rektangel 76"/>
          <p:cNvSpPr>
            <a:spLocks noChangeArrowheads="1"/>
          </p:cNvSpPr>
          <p:nvPr/>
        </p:nvSpPr>
        <p:spPr bwMode="auto">
          <a:xfrm>
            <a:off x="6008688" y="2357438"/>
            <a:ext cx="2992437" cy="116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IN" altLang="en-US" sz="1400" b="1" noProof="1">
                <a:latin typeface="Calibri" pitchFamily="34" charset="0"/>
                <a:cs typeface="Arial" charset="0"/>
              </a:rPr>
              <a:t>Motivation</a:t>
            </a:r>
          </a:p>
          <a:p>
            <a:pPr eaLnBrk="1" hangingPunct="1"/>
            <a:r>
              <a:rPr lang="en-IN" altLang="en-US" sz="1400" noProof="1">
                <a:latin typeface="Calibri" pitchFamily="34" charset="0"/>
                <a:cs typeface="Arial" charset="0"/>
              </a:rPr>
              <a:t>Motivation is something that moves the person to action, and continues him in the course of action already initiated / about to be initiated.</a:t>
            </a:r>
            <a:endParaRPr lang="da-DK" altLang="en-US" sz="1400">
              <a:latin typeface="Calibri" pitchFamily="34" charset="0"/>
            </a:endParaRPr>
          </a:p>
        </p:txBody>
      </p:sp>
      <p:grpSp>
        <p:nvGrpSpPr>
          <p:cNvPr id="87" name="Group 19"/>
          <p:cNvGrpSpPr>
            <a:grpSpLocks/>
          </p:cNvGrpSpPr>
          <p:nvPr/>
        </p:nvGrpSpPr>
        <p:grpSpPr bwMode="auto">
          <a:xfrm>
            <a:off x="5722938" y="2446338"/>
            <a:ext cx="250825" cy="250825"/>
            <a:chOff x="530225" y="5016500"/>
            <a:chExt cx="393700" cy="393700"/>
          </a:xfrm>
        </p:grpSpPr>
        <p:sp>
          <p:nvSpPr>
            <p:cNvPr id="88" name="Oval 43"/>
            <p:cNvSpPr>
              <a:spLocks noChangeArrowheads="1"/>
            </p:cNvSpPr>
            <p:nvPr/>
          </p:nvSpPr>
          <p:spPr bwMode="auto">
            <a:xfrm>
              <a:off x="530225" y="5016500"/>
              <a:ext cx="393700" cy="393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endParaRPr lang="en-US" altLang="en-US" sz="1400">
                <a:latin typeface="Calibri" pitchFamily="34" charset="0"/>
              </a:endParaRPr>
            </a:p>
          </p:txBody>
        </p:sp>
        <p:sp>
          <p:nvSpPr>
            <p:cNvPr id="89" name="Isosceles Triangle 88"/>
            <p:cNvSpPr/>
            <p:nvPr/>
          </p:nvSpPr>
          <p:spPr>
            <a:xfrm rot="5400000">
              <a:off x="634879" y="5111187"/>
              <a:ext cx="234227" cy="204325"/>
            </a:xfrm>
            <a:prstGeom prst="triangle">
              <a:avLst/>
            </a:prstGeom>
            <a:solidFill>
              <a:schemeClr val="tx1">
                <a:lumMod val="95000"/>
                <a:lumOff val="5000"/>
              </a:schemeClr>
            </a:solidFill>
            <a:ln w="9525" cap="flat" cmpd="sng" algn="ctr">
              <a:noFill/>
              <a:prstDash val="solid"/>
            </a:ln>
            <a:effectLst/>
          </p:spPr>
          <p:txBody>
            <a:bodyPr anchor="ctr"/>
            <a:lstStyle/>
            <a:p>
              <a:pPr algn="ctr">
                <a:defRPr/>
              </a:pPr>
              <a:endParaRPr lang="en-US" sz="1400" dirty="0">
                <a:latin typeface="Calibri" pitchFamily="34" charset="0"/>
                <a:ea typeface="ＭＳ Ｐゴシック" charset="-128"/>
              </a:endParaRPr>
            </a:p>
          </p:txBody>
        </p:sp>
      </p:grpSp>
      <p:sp>
        <p:nvSpPr>
          <p:cNvPr id="90" name="Rektangel 76"/>
          <p:cNvSpPr>
            <a:spLocks noChangeArrowheads="1"/>
          </p:cNvSpPr>
          <p:nvPr/>
        </p:nvSpPr>
        <p:spPr bwMode="auto">
          <a:xfrm>
            <a:off x="6005513" y="3500438"/>
            <a:ext cx="2995612"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IN" altLang="en-US" sz="1400" b="1" noProof="1">
                <a:latin typeface="Calibri" pitchFamily="34" charset="0"/>
                <a:cs typeface="Arial" charset="0"/>
              </a:rPr>
              <a:t>Leadership</a:t>
            </a:r>
          </a:p>
          <a:p>
            <a:pPr eaLnBrk="1" hangingPunct="1"/>
            <a:r>
              <a:rPr lang="en-IN" altLang="en-US" sz="1400" noProof="1">
                <a:latin typeface="Calibri" pitchFamily="34" charset="0"/>
                <a:cs typeface="Arial" charset="0"/>
              </a:rPr>
              <a:t>Leadership is essentially a continuous process of influencing behaviour. A leader breathes life into the group and motivates it towards goals. The lukewarm desires for achievement are transformed into burning passion for accomplishment</a:t>
            </a:r>
            <a:endParaRPr lang="da-DK" altLang="en-US" sz="1400">
              <a:latin typeface="Calibri" pitchFamily="34" charset="0"/>
            </a:endParaRPr>
          </a:p>
        </p:txBody>
      </p:sp>
      <p:grpSp>
        <p:nvGrpSpPr>
          <p:cNvPr id="91" name="Group 19"/>
          <p:cNvGrpSpPr>
            <a:grpSpLocks/>
          </p:cNvGrpSpPr>
          <p:nvPr/>
        </p:nvGrpSpPr>
        <p:grpSpPr bwMode="auto">
          <a:xfrm>
            <a:off x="5719763" y="3589338"/>
            <a:ext cx="250825" cy="250825"/>
            <a:chOff x="530225" y="5016500"/>
            <a:chExt cx="393700" cy="393700"/>
          </a:xfrm>
        </p:grpSpPr>
        <p:sp>
          <p:nvSpPr>
            <p:cNvPr id="92" name="Oval 47"/>
            <p:cNvSpPr>
              <a:spLocks noChangeArrowheads="1"/>
            </p:cNvSpPr>
            <p:nvPr/>
          </p:nvSpPr>
          <p:spPr bwMode="auto">
            <a:xfrm>
              <a:off x="530225" y="5016500"/>
              <a:ext cx="393700" cy="393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endParaRPr lang="en-US" altLang="en-US" sz="1400">
                <a:latin typeface="Calibri" pitchFamily="34" charset="0"/>
              </a:endParaRPr>
            </a:p>
          </p:txBody>
        </p:sp>
        <p:sp>
          <p:nvSpPr>
            <p:cNvPr id="93" name="Isosceles Triangle 92"/>
            <p:cNvSpPr/>
            <p:nvPr/>
          </p:nvSpPr>
          <p:spPr>
            <a:xfrm rot="5400000">
              <a:off x="634879" y="5111187"/>
              <a:ext cx="234227" cy="204325"/>
            </a:xfrm>
            <a:prstGeom prst="triangle">
              <a:avLst/>
            </a:prstGeom>
            <a:solidFill>
              <a:schemeClr val="tx1">
                <a:lumMod val="95000"/>
                <a:lumOff val="5000"/>
              </a:schemeClr>
            </a:solidFill>
            <a:ln w="9525" cap="flat" cmpd="sng" algn="ctr">
              <a:noFill/>
              <a:prstDash val="solid"/>
            </a:ln>
            <a:effectLst/>
          </p:spPr>
          <p:txBody>
            <a:bodyPr anchor="ctr"/>
            <a:lstStyle/>
            <a:p>
              <a:pPr algn="ctr">
                <a:defRPr/>
              </a:pPr>
              <a:endParaRPr lang="en-US" sz="1400" dirty="0">
                <a:latin typeface="Calibri" pitchFamily="34" charset="0"/>
                <a:ea typeface="ＭＳ Ｐゴシック" charset="-128"/>
              </a:endParaRPr>
            </a:p>
          </p:txBody>
        </p:sp>
      </p:grpSp>
      <p:sp>
        <p:nvSpPr>
          <p:cNvPr id="94" name="Rektangel 76"/>
          <p:cNvSpPr>
            <a:spLocks noChangeArrowheads="1"/>
          </p:cNvSpPr>
          <p:nvPr/>
        </p:nvSpPr>
        <p:spPr bwMode="auto">
          <a:xfrm>
            <a:off x="6000750" y="5259388"/>
            <a:ext cx="314325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IN" altLang="en-US" sz="1400" b="1" noProof="1">
                <a:latin typeface="Calibri" pitchFamily="34" charset="0"/>
                <a:cs typeface="Arial" charset="0"/>
              </a:rPr>
              <a:t>Communication</a:t>
            </a:r>
          </a:p>
          <a:p>
            <a:pPr eaLnBrk="1" hangingPunct="1"/>
            <a:r>
              <a:rPr lang="en-IN" altLang="en-US" sz="1400" noProof="1">
                <a:latin typeface="Calibri" pitchFamily="34" charset="0"/>
                <a:cs typeface="Arial" charset="0"/>
              </a:rPr>
              <a:t>Communication is the transfer of information from one person to another by transmitting ideas, facts, thoughts, feelings &amp; values. In its absence, organisation would cease to exist.</a:t>
            </a:r>
            <a:endParaRPr lang="da-DK" altLang="en-US" sz="1400">
              <a:latin typeface="Calibri" pitchFamily="34" charset="0"/>
            </a:endParaRPr>
          </a:p>
        </p:txBody>
      </p:sp>
      <p:grpSp>
        <p:nvGrpSpPr>
          <p:cNvPr id="95" name="Group 19"/>
          <p:cNvGrpSpPr>
            <a:grpSpLocks/>
          </p:cNvGrpSpPr>
          <p:nvPr/>
        </p:nvGrpSpPr>
        <p:grpSpPr bwMode="auto">
          <a:xfrm>
            <a:off x="5715000" y="5348288"/>
            <a:ext cx="250825" cy="250825"/>
            <a:chOff x="530225" y="5016500"/>
            <a:chExt cx="393700" cy="393700"/>
          </a:xfrm>
        </p:grpSpPr>
        <p:sp>
          <p:nvSpPr>
            <p:cNvPr id="96" name="Oval 51"/>
            <p:cNvSpPr>
              <a:spLocks noChangeArrowheads="1"/>
            </p:cNvSpPr>
            <p:nvPr/>
          </p:nvSpPr>
          <p:spPr bwMode="auto">
            <a:xfrm>
              <a:off x="530225" y="5016500"/>
              <a:ext cx="393700" cy="393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endParaRPr lang="en-US" altLang="en-US" sz="1400">
                <a:latin typeface="Calibri" pitchFamily="34" charset="0"/>
              </a:endParaRPr>
            </a:p>
          </p:txBody>
        </p:sp>
        <p:sp>
          <p:nvSpPr>
            <p:cNvPr id="97" name="Isosceles Triangle 96"/>
            <p:cNvSpPr/>
            <p:nvPr/>
          </p:nvSpPr>
          <p:spPr>
            <a:xfrm rot="5400000">
              <a:off x="634879" y="5111187"/>
              <a:ext cx="234227" cy="204325"/>
            </a:xfrm>
            <a:prstGeom prst="triangle">
              <a:avLst/>
            </a:prstGeom>
            <a:solidFill>
              <a:schemeClr val="tx1">
                <a:lumMod val="95000"/>
                <a:lumOff val="5000"/>
              </a:schemeClr>
            </a:solidFill>
            <a:ln w="9525" cap="flat" cmpd="sng" algn="ctr">
              <a:noFill/>
              <a:prstDash val="solid"/>
            </a:ln>
            <a:effectLst/>
          </p:spPr>
          <p:txBody>
            <a:bodyPr anchor="ctr"/>
            <a:lstStyle/>
            <a:p>
              <a:pPr algn="ctr">
                <a:defRPr/>
              </a:pPr>
              <a:endParaRPr lang="en-US" sz="1400" dirty="0">
                <a:latin typeface="Calibri" pitchFamily="34" charset="0"/>
                <a:ea typeface="ＭＳ Ｐゴシック" charset="-128"/>
              </a:endParaRPr>
            </a:p>
          </p:txBody>
        </p:sp>
      </p:grpSp>
    </p:spTree>
    <p:custDataLst>
      <p:tags r:id="rId1"/>
    </p:custDataLst>
    <p:extLst>
      <p:ext uri="{BB962C8B-B14F-4D97-AF65-F5344CB8AC3E}">
        <p14:creationId xmlns:p14="http://schemas.microsoft.com/office/powerpoint/2010/main" val="9744360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1000"/>
                                        <p:tgtEl>
                                          <p:spTgt spid="68"/>
                                        </p:tgtEl>
                                      </p:cBhvr>
                                    </p:animEffect>
                                    <p:anim calcmode="lin" valueType="num">
                                      <p:cBhvr>
                                        <p:cTn id="8" dur="1000" fill="hold"/>
                                        <p:tgtEl>
                                          <p:spTgt spid="68"/>
                                        </p:tgtEl>
                                        <p:attrNameLst>
                                          <p:attrName>ppt_x</p:attrName>
                                        </p:attrNameLst>
                                      </p:cBhvr>
                                      <p:tavLst>
                                        <p:tav tm="0">
                                          <p:val>
                                            <p:strVal val="#ppt_x"/>
                                          </p:val>
                                        </p:tav>
                                        <p:tav tm="100000">
                                          <p:val>
                                            <p:strVal val="#ppt_x"/>
                                          </p:val>
                                        </p:tav>
                                      </p:tavLst>
                                    </p:anim>
                                    <p:anim calcmode="lin" valueType="num">
                                      <p:cBhvr>
                                        <p:cTn id="9" dur="1000" fill="hold"/>
                                        <p:tgtEl>
                                          <p:spTgt spid="68"/>
                                        </p:tgtEl>
                                        <p:attrNameLst>
                                          <p:attrName>ppt_y</p:attrName>
                                        </p:attrNameLst>
                                      </p:cBhvr>
                                      <p:tavLst>
                                        <p:tav tm="0">
                                          <p:val>
                                            <p:strVal val="#ppt_y+.1"/>
                                          </p:val>
                                        </p:tav>
                                        <p:tav tm="100000">
                                          <p:val>
                                            <p:strVal val="#ppt_y"/>
                                          </p:val>
                                        </p:tav>
                                      </p:tavLst>
                                    </p:anim>
                                  </p:childTnLst>
                                </p:cTn>
                              </p:par>
                              <p:par>
                                <p:cTn id="10" presetID="2" presetClass="entr" presetSubtype="1" decel="50000" fill="hold" nodeType="withEffect">
                                  <p:stCondLst>
                                    <p:cond delay="0"/>
                                  </p:stCondLst>
                                  <p:childTnLst>
                                    <p:set>
                                      <p:cBhvr>
                                        <p:cTn id="11" dur="1" fill="hold">
                                          <p:stCondLst>
                                            <p:cond delay="0"/>
                                          </p:stCondLst>
                                        </p:cTn>
                                        <p:tgtEl>
                                          <p:spTgt spid="72"/>
                                        </p:tgtEl>
                                        <p:attrNameLst>
                                          <p:attrName>style.visibility</p:attrName>
                                        </p:attrNameLst>
                                      </p:cBhvr>
                                      <p:to>
                                        <p:strVal val="visible"/>
                                      </p:to>
                                    </p:set>
                                    <p:anim calcmode="lin" valueType="num">
                                      <p:cBhvr additive="base">
                                        <p:cTn id="12" dur="1500" fill="hold"/>
                                        <p:tgtEl>
                                          <p:spTgt spid="72"/>
                                        </p:tgtEl>
                                        <p:attrNameLst>
                                          <p:attrName>ppt_x</p:attrName>
                                        </p:attrNameLst>
                                      </p:cBhvr>
                                      <p:tavLst>
                                        <p:tav tm="0">
                                          <p:val>
                                            <p:strVal val="#ppt_x"/>
                                          </p:val>
                                        </p:tav>
                                        <p:tav tm="100000">
                                          <p:val>
                                            <p:strVal val="#ppt_x"/>
                                          </p:val>
                                        </p:tav>
                                      </p:tavLst>
                                    </p:anim>
                                    <p:anim calcmode="lin" valueType="num">
                                      <p:cBhvr additive="base">
                                        <p:cTn id="13" dur="1500" fill="hold"/>
                                        <p:tgtEl>
                                          <p:spTgt spid="72"/>
                                        </p:tgtEl>
                                        <p:attrNameLst>
                                          <p:attrName>ppt_y</p:attrName>
                                        </p:attrNameLst>
                                      </p:cBhvr>
                                      <p:tavLst>
                                        <p:tav tm="0">
                                          <p:val>
                                            <p:strVal val="0-#ppt_h/2"/>
                                          </p:val>
                                        </p:tav>
                                        <p:tav tm="100000">
                                          <p:val>
                                            <p:strVal val="#ppt_y"/>
                                          </p:val>
                                        </p:tav>
                                      </p:tavLst>
                                    </p:anim>
                                  </p:childTnLst>
                                </p:cTn>
                              </p:par>
                            </p:childTnLst>
                          </p:cTn>
                        </p:par>
                        <p:par>
                          <p:cTn id="14" fill="hold">
                            <p:stCondLst>
                              <p:cond delay="1500"/>
                            </p:stCondLst>
                            <p:childTnLst>
                              <p:par>
                                <p:cTn id="15" presetID="49" presetClass="entr" presetSubtype="0" decel="100000" fill="hold" nodeType="afterEffect">
                                  <p:stCondLst>
                                    <p:cond delay="0"/>
                                  </p:stCondLst>
                                  <p:childTnLst>
                                    <p:set>
                                      <p:cBhvr>
                                        <p:cTn id="16" dur="1" fill="hold">
                                          <p:stCondLst>
                                            <p:cond delay="0"/>
                                          </p:stCondLst>
                                        </p:cTn>
                                        <p:tgtEl>
                                          <p:spTgt spid="69"/>
                                        </p:tgtEl>
                                        <p:attrNameLst>
                                          <p:attrName>style.visibility</p:attrName>
                                        </p:attrNameLst>
                                      </p:cBhvr>
                                      <p:to>
                                        <p:strVal val="visible"/>
                                      </p:to>
                                    </p:set>
                                    <p:anim calcmode="lin" valueType="num">
                                      <p:cBhvr>
                                        <p:cTn id="17" dur="1000" fill="hold"/>
                                        <p:tgtEl>
                                          <p:spTgt spid="69"/>
                                        </p:tgtEl>
                                        <p:attrNameLst>
                                          <p:attrName>ppt_w</p:attrName>
                                        </p:attrNameLst>
                                      </p:cBhvr>
                                      <p:tavLst>
                                        <p:tav tm="0">
                                          <p:val>
                                            <p:fltVal val="0"/>
                                          </p:val>
                                        </p:tav>
                                        <p:tav tm="100000">
                                          <p:val>
                                            <p:strVal val="#ppt_w"/>
                                          </p:val>
                                        </p:tav>
                                      </p:tavLst>
                                    </p:anim>
                                    <p:anim calcmode="lin" valueType="num">
                                      <p:cBhvr>
                                        <p:cTn id="18" dur="1000" fill="hold"/>
                                        <p:tgtEl>
                                          <p:spTgt spid="69"/>
                                        </p:tgtEl>
                                        <p:attrNameLst>
                                          <p:attrName>ppt_h</p:attrName>
                                        </p:attrNameLst>
                                      </p:cBhvr>
                                      <p:tavLst>
                                        <p:tav tm="0">
                                          <p:val>
                                            <p:fltVal val="0"/>
                                          </p:val>
                                        </p:tav>
                                        <p:tav tm="100000">
                                          <p:val>
                                            <p:strVal val="#ppt_h"/>
                                          </p:val>
                                        </p:tav>
                                      </p:tavLst>
                                    </p:anim>
                                    <p:anim calcmode="lin" valueType="num">
                                      <p:cBhvr>
                                        <p:cTn id="19" dur="1000" fill="hold"/>
                                        <p:tgtEl>
                                          <p:spTgt spid="69"/>
                                        </p:tgtEl>
                                        <p:attrNameLst>
                                          <p:attrName>style.rotation</p:attrName>
                                        </p:attrNameLst>
                                      </p:cBhvr>
                                      <p:tavLst>
                                        <p:tav tm="0">
                                          <p:val>
                                            <p:fltVal val="360"/>
                                          </p:val>
                                        </p:tav>
                                        <p:tav tm="100000">
                                          <p:val>
                                            <p:fltVal val="0"/>
                                          </p:val>
                                        </p:tav>
                                      </p:tavLst>
                                    </p:anim>
                                    <p:animEffect transition="in" filter="fade">
                                      <p:cBhvr>
                                        <p:cTn id="20" dur="1000"/>
                                        <p:tgtEl>
                                          <p:spTgt spid="69"/>
                                        </p:tgtEl>
                                      </p:cBhvr>
                                    </p:animEffect>
                                  </p:childTnLst>
                                </p:cTn>
                              </p:par>
                            </p:childTnLst>
                          </p:cTn>
                        </p:par>
                        <p:par>
                          <p:cTn id="21" fill="hold">
                            <p:stCondLst>
                              <p:cond delay="2500"/>
                            </p:stCondLst>
                            <p:childTnLst>
                              <p:par>
                                <p:cTn id="22" presetID="12" presetClass="entr" presetSubtype="4" fill="hold" grpId="0" nodeType="afterEffect">
                                  <p:stCondLst>
                                    <p:cond delay="0"/>
                                  </p:stCondLst>
                                  <p:childTnLst>
                                    <p:set>
                                      <p:cBhvr>
                                        <p:cTn id="23" dur="1" fill="hold">
                                          <p:stCondLst>
                                            <p:cond delay="0"/>
                                          </p:stCondLst>
                                        </p:cTn>
                                        <p:tgtEl>
                                          <p:spTgt spid="80"/>
                                        </p:tgtEl>
                                        <p:attrNameLst>
                                          <p:attrName>style.visibility</p:attrName>
                                        </p:attrNameLst>
                                      </p:cBhvr>
                                      <p:to>
                                        <p:strVal val="visible"/>
                                      </p:to>
                                    </p:set>
                                    <p:anim calcmode="lin" valueType="num">
                                      <p:cBhvr additive="base">
                                        <p:cTn id="24" dur="500"/>
                                        <p:tgtEl>
                                          <p:spTgt spid="80"/>
                                        </p:tgtEl>
                                        <p:attrNameLst>
                                          <p:attrName>ppt_y</p:attrName>
                                        </p:attrNameLst>
                                      </p:cBhvr>
                                      <p:tavLst>
                                        <p:tav tm="0">
                                          <p:val>
                                            <p:strVal val="#ppt_y+#ppt_h*1.125000"/>
                                          </p:val>
                                        </p:tav>
                                        <p:tav tm="100000">
                                          <p:val>
                                            <p:strVal val="#ppt_y"/>
                                          </p:val>
                                        </p:tav>
                                      </p:tavLst>
                                    </p:anim>
                                    <p:animEffect transition="in" filter="wipe(up)">
                                      <p:cBhvr>
                                        <p:cTn id="25" dur="500"/>
                                        <p:tgtEl>
                                          <p:spTgt spid="80"/>
                                        </p:tgtEl>
                                      </p:cBhvr>
                                    </p:animEffect>
                                  </p:childTnLst>
                                </p:cTn>
                              </p:par>
                            </p:childTnLst>
                          </p:cTn>
                        </p:par>
                        <p:par>
                          <p:cTn id="26" fill="hold">
                            <p:stCondLst>
                              <p:cond delay="3000"/>
                            </p:stCondLst>
                            <p:childTnLst>
                              <p:par>
                                <p:cTn id="27" presetID="12" presetClass="entr" presetSubtype="8" fill="hold" grpId="0" nodeType="afterEffect">
                                  <p:stCondLst>
                                    <p:cond delay="0"/>
                                  </p:stCondLst>
                                  <p:childTnLst>
                                    <p:set>
                                      <p:cBhvr>
                                        <p:cTn id="28" dur="1" fill="hold">
                                          <p:stCondLst>
                                            <p:cond delay="0"/>
                                          </p:stCondLst>
                                        </p:cTn>
                                        <p:tgtEl>
                                          <p:spTgt spid="81"/>
                                        </p:tgtEl>
                                        <p:attrNameLst>
                                          <p:attrName>style.visibility</p:attrName>
                                        </p:attrNameLst>
                                      </p:cBhvr>
                                      <p:to>
                                        <p:strVal val="visible"/>
                                      </p:to>
                                    </p:set>
                                    <p:anim calcmode="lin" valueType="num">
                                      <p:cBhvr additive="base">
                                        <p:cTn id="29" dur="500"/>
                                        <p:tgtEl>
                                          <p:spTgt spid="81"/>
                                        </p:tgtEl>
                                        <p:attrNameLst>
                                          <p:attrName>ppt_x</p:attrName>
                                        </p:attrNameLst>
                                      </p:cBhvr>
                                      <p:tavLst>
                                        <p:tav tm="0">
                                          <p:val>
                                            <p:strVal val="#ppt_x-#ppt_w*1.125000"/>
                                          </p:val>
                                        </p:tav>
                                        <p:tav tm="100000">
                                          <p:val>
                                            <p:strVal val="#ppt_x"/>
                                          </p:val>
                                        </p:tav>
                                      </p:tavLst>
                                    </p:anim>
                                    <p:animEffect transition="in" filter="wipe(right)">
                                      <p:cBhvr>
                                        <p:cTn id="30" dur="500"/>
                                        <p:tgtEl>
                                          <p:spTgt spid="81"/>
                                        </p:tgtEl>
                                      </p:cBhvr>
                                    </p:animEffect>
                                  </p:childTnLst>
                                </p:cTn>
                              </p:par>
                            </p:childTnLst>
                          </p:cTn>
                        </p:par>
                        <p:par>
                          <p:cTn id="31" fill="hold">
                            <p:stCondLst>
                              <p:cond delay="3500"/>
                            </p:stCondLst>
                            <p:childTnLst>
                              <p:par>
                                <p:cTn id="32" presetID="12" presetClass="entr" presetSubtype="1" fill="hold" grpId="0" nodeType="afterEffect">
                                  <p:stCondLst>
                                    <p:cond delay="0"/>
                                  </p:stCondLst>
                                  <p:childTnLst>
                                    <p:set>
                                      <p:cBhvr>
                                        <p:cTn id="33" dur="1" fill="hold">
                                          <p:stCondLst>
                                            <p:cond delay="0"/>
                                          </p:stCondLst>
                                        </p:cTn>
                                        <p:tgtEl>
                                          <p:spTgt spid="79"/>
                                        </p:tgtEl>
                                        <p:attrNameLst>
                                          <p:attrName>style.visibility</p:attrName>
                                        </p:attrNameLst>
                                      </p:cBhvr>
                                      <p:to>
                                        <p:strVal val="visible"/>
                                      </p:to>
                                    </p:set>
                                    <p:anim calcmode="lin" valueType="num">
                                      <p:cBhvr additive="base">
                                        <p:cTn id="34" dur="500"/>
                                        <p:tgtEl>
                                          <p:spTgt spid="79"/>
                                        </p:tgtEl>
                                        <p:attrNameLst>
                                          <p:attrName>ppt_y</p:attrName>
                                        </p:attrNameLst>
                                      </p:cBhvr>
                                      <p:tavLst>
                                        <p:tav tm="0">
                                          <p:val>
                                            <p:strVal val="#ppt_y-#ppt_h*1.125000"/>
                                          </p:val>
                                        </p:tav>
                                        <p:tav tm="100000">
                                          <p:val>
                                            <p:strVal val="#ppt_y"/>
                                          </p:val>
                                        </p:tav>
                                      </p:tavLst>
                                    </p:anim>
                                    <p:animEffect transition="in" filter="wipe(down)">
                                      <p:cBhvr>
                                        <p:cTn id="35" dur="500"/>
                                        <p:tgtEl>
                                          <p:spTgt spid="79"/>
                                        </p:tgtEl>
                                      </p:cBhvr>
                                    </p:animEffect>
                                  </p:childTnLst>
                                </p:cTn>
                              </p:par>
                            </p:childTnLst>
                          </p:cTn>
                        </p:par>
                        <p:par>
                          <p:cTn id="36" fill="hold">
                            <p:stCondLst>
                              <p:cond delay="4000"/>
                            </p:stCondLst>
                            <p:childTnLst>
                              <p:par>
                                <p:cTn id="37" presetID="12" presetClass="entr" presetSubtype="2" fill="hold" grpId="0" nodeType="afterEffect">
                                  <p:stCondLst>
                                    <p:cond delay="0"/>
                                  </p:stCondLst>
                                  <p:childTnLst>
                                    <p:set>
                                      <p:cBhvr>
                                        <p:cTn id="38" dur="1" fill="hold">
                                          <p:stCondLst>
                                            <p:cond delay="0"/>
                                          </p:stCondLst>
                                        </p:cTn>
                                        <p:tgtEl>
                                          <p:spTgt spid="78"/>
                                        </p:tgtEl>
                                        <p:attrNameLst>
                                          <p:attrName>style.visibility</p:attrName>
                                        </p:attrNameLst>
                                      </p:cBhvr>
                                      <p:to>
                                        <p:strVal val="visible"/>
                                      </p:to>
                                    </p:set>
                                    <p:anim calcmode="lin" valueType="num">
                                      <p:cBhvr additive="base">
                                        <p:cTn id="39" dur="500"/>
                                        <p:tgtEl>
                                          <p:spTgt spid="78"/>
                                        </p:tgtEl>
                                        <p:attrNameLst>
                                          <p:attrName>ppt_x</p:attrName>
                                        </p:attrNameLst>
                                      </p:cBhvr>
                                      <p:tavLst>
                                        <p:tav tm="0">
                                          <p:val>
                                            <p:strVal val="#ppt_x+#ppt_w*1.125000"/>
                                          </p:val>
                                        </p:tav>
                                        <p:tav tm="100000">
                                          <p:val>
                                            <p:strVal val="#ppt_x"/>
                                          </p:val>
                                        </p:tav>
                                      </p:tavLst>
                                    </p:anim>
                                    <p:animEffect transition="in" filter="wipe(left)">
                                      <p:cBhvr>
                                        <p:cTn id="40" dur="500"/>
                                        <p:tgtEl>
                                          <p:spTgt spid="78"/>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83"/>
                                        </p:tgtEl>
                                        <p:attrNameLst>
                                          <p:attrName>style.visibility</p:attrName>
                                        </p:attrNameLst>
                                      </p:cBhvr>
                                      <p:to>
                                        <p:strVal val="visible"/>
                                      </p:to>
                                    </p:set>
                                    <p:animEffect transition="in" filter="fade">
                                      <p:cBhvr>
                                        <p:cTn id="45" dur="500"/>
                                        <p:tgtEl>
                                          <p:spTgt spid="83"/>
                                        </p:tgtEl>
                                      </p:cBhvr>
                                    </p:animEffect>
                                  </p:childTnLst>
                                </p:cTn>
                              </p:par>
                              <p:par>
                                <p:cTn id="46" presetID="0" presetClass="path" presetSubtype="0" accel="50000" decel="50000" fill="hold" nodeType="withEffect">
                                  <p:stCondLst>
                                    <p:cond delay="0"/>
                                  </p:stCondLst>
                                  <p:childTnLst>
                                    <p:animMotion origin="layout" path="M -0.05518 -2.99213E-6 L -5.20736E-6 -2.99213E-6 " pathEditMode="relative" ptsTypes="AA">
                                      <p:cBhvr>
                                        <p:cTn id="47" dur="1000" fill="hold"/>
                                        <p:tgtEl>
                                          <p:spTgt spid="83"/>
                                        </p:tgtEl>
                                        <p:attrNameLst>
                                          <p:attrName>ppt_x</p:attrName>
                                          <p:attrName>ppt_y</p:attrName>
                                        </p:attrNameLst>
                                      </p:cBhvr>
                                    </p:animMotion>
                                  </p:childTnLst>
                                </p:cTn>
                              </p:par>
                              <p:par>
                                <p:cTn id="48" presetID="55" presetClass="entr" presetSubtype="0" fill="hold" grpId="0" nodeType="withEffect">
                                  <p:stCondLst>
                                    <p:cond delay="0"/>
                                  </p:stCondLst>
                                  <p:childTnLst>
                                    <p:set>
                                      <p:cBhvr>
                                        <p:cTn id="49" dur="1" fill="hold">
                                          <p:stCondLst>
                                            <p:cond delay="0"/>
                                          </p:stCondLst>
                                        </p:cTn>
                                        <p:tgtEl>
                                          <p:spTgt spid="82"/>
                                        </p:tgtEl>
                                        <p:attrNameLst>
                                          <p:attrName>style.visibility</p:attrName>
                                        </p:attrNameLst>
                                      </p:cBhvr>
                                      <p:to>
                                        <p:strVal val="visible"/>
                                      </p:to>
                                    </p:set>
                                    <p:anim calcmode="lin" valueType="num">
                                      <p:cBhvr>
                                        <p:cTn id="50" dur="500" fill="hold"/>
                                        <p:tgtEl>
                                          <p:spTgt spid="82"/>
                                        </p:tgtEl>
                                        <p:attrNameLst>
                                          <p:attrName>ppt_w</p:attrName>
                                        </p:attrNameLst>
                                      </p:cBhvr>
                                      <p:tavLst>
                                        <p:tav tm="0">
                                          <p:val>
                                            <p:strVal val="#ppt_w*0.70"/>
                                          </p:val>
                                        </p:tav>
                                        <p:tav tm="100000">
                                          <p:val>
                                            <p:strVal val="#ppt_w"/>
                                          </p:val>
                                        </p:tav>
                                      </p:tavLst>
                                    </p:anim>
                                    <p:anim calcmode="lin" valueType="num">
                                      <p:cBhvr>
                                        <p:cTn id="51" dur="500" fill="hold"/>
                                        <p:tgtEl>
                                          <p:spTgt spid="82"/>
                                        </p:tgtEl>
                                        <p:attrNameLst>
                                          <p:attrName>ppt_h</p:attrName>
                                        </p:attrNameLst>
                                      </p:cBhvr>
                                      <p:tavLst>
                                        <p:tav tm="0">
                                          <p:val>
                                            <p:strVal val="#ppt_h"/>
                                          </p:val>
                                        </p:tav>
                                        <p:tav tm="100000">
                                          <p:val>
                                            <p:strVal val="#ppt_h"/>
                                          </p:val>
                                        </p:tav>
                                      </p:tavLst>
                                    </p:anim>
                                    <p:animEffect transition="in" filter="fade">
                                      <p:cBhvr>
                                        <p:cTn id="52" dur="500"/>
                                        <p:tgtEl>
                                          <p:spTgt spid="8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87"/>
                                        </p:tgtEl>
                                        <p:attrNameLst>
                                          <p:attrName>style.visibility</p:attrName>
                                        </p:attrNameLst>
                                      </p:cBhvr>
                                      <p:to>
                                        <p:strVal val="visible"/>
                                      </p:to>
                                    </p:set>
                                    <p:animEffect transition="in" filter="fade">
                                      <p:cBhvr>
                                        <p:cTn id="57" dur="500"/>
                                        <p:tgtEl>
                                          <p:spTgt spid="87"/>
                                        </p:tgtEl>
                                      </p:cBhvr>
                                    </p:animEffect>
                                  </p:childTnLst>
                                </p:cTn>
                              </p:par>
                              <p:par>
                                <p:cTn id="58" presetID="0" presetClass="path" presetSubtype="0" accel="50000" decel="50000" fill="hold" nodeType="withEffect">
                                  <p:stCondLst>
                                    <p:cond delay="0"/>
                                  </p:stCondLst>
                                  <p:childTnLst>
                                    <p:animMotion origin="layout" path="M -0.0552 5.55112E-17 L -3.33333E-6 5.55112E-17 " pathEditMode="relative" rAng="0" ptsTypes="AA">
                                      <p:cBhvr>
                                        <p:cTn id="59" dur="1000" fill="hold"/>
                                        <p:tgtEl>
                                          <p:spTgt spid="87"/>
                                        </p:tgtEl>
                                        <p:attrNameLst>
                                          <p:attrName>ppt_x</p:attrName>
                                          <p:attrName>ppt_y</p:attrName>
                                        </p:attrNameLst>
                                      </p:cBhvr>
                                      <p:rCtr x="2760" y="0"/>
                                    </p:animMotion>
                                  </p:childTnLst>
                                </p:cTn>
                              </p:par>
                              <p:par>
                                <p:cTn id="60" presetID="55" presetClass="entr" presetSubtype="0" fill="hold" grpId="0" nodeType="withEffect">
                                  <p:stCondLst>
                                    <p:cond delay="0"/>
                                  </p:stCondLst>
                                  <p:childTnLst>
                                    <p:set>
                                      <p:cBhvr>
                                        <p:cTn id="61" dur="1" fill="hold">
                                          <p:stCondLst>
                                            <p:cond delay="0"/>
                                          </p:stCondLst>
                                        </p:cTn>
                                        <p:tgtEl>
                                          <p:spTgt spid="86"/>
                                        </p:tgtEl>
                                        <p:attrNameLst>
                                          <p:attrName>style.visibility</p:attrName>
                                        </p:attrNameLst>
                                      </p:cBhvr>
                                      <p:to>
                                        <p:strVal val="visible"/>
                                      </p:to>
                                    </p:set>
                                    <p:anim calcmode="lin" valueType="num">
                                      <p:cBhvr>
                                        <p:cTn id="62" dur="500" fill="hold"/>
                                        <p:tgtEl>
                                          <p:spTgt spid="86"/>
                                        </p:tgtEl>
                                        <p:attrNameLst>
                                          <p:attrName>ppt_w</p:attrName>
                                        </p:attrNameLst>
                                      </p:cBhvr>
                                      <p:tavLst>
                                        <p:tav tm="0">
                                          <p:val>
                                            <p:strVal val="#ppt_w*0.70"/>
                                          </p:val>
                                        </p:tav>
                                        <p:tav tm="100000">
                                          <p:val>
                                            <p:strVal val="#ppt_w"/>
                                          </p:val>
                                        </p:tav>
                                      </p:tavLst>
                                    </p:anim>
                                    <p:anim calcmode="lin" valueType="num">
                                      <p:cBhvr>
                                        <p:cTn id="63" dur="500" fill="hold"/>
                                        <p:tgtEl>
                                          <p:spTgt spid="86"/>
                                        </p:tgtEl>
                                        <p:attrNameLst>
                                          <p:attrName>ppt_h</p:attrName>
                                        </p:attrNameLst>
                                      </p:cBhvr>
                                      <p:tavLst>
                                        <p:tav tm="0">
                                          <p:val>
                                            <p:strVal val="#ppt_h"/>
                                          </p:val>
                                        </p:tav>
                                        <p:tav tm="100000">
                                          <p:val>
                                            <p:strVal val="#ppt_h"/>
                                          </p:val>
                                        </p:tav>
                                      </p:tavLst>
                                    </p:anim>
                                    <p:animEffect transition="in" filter="fade">
                                      <p:cBhvr>
                                        <p:cTn id="64" dur="500"/>
                                        <p:tgtEl>
                                          <p:spTgt spid="86"/>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91"/>
                                        </p:tgtEl>
                                        <p:attrNameLst>
                                          <p:attrName>style.visibility</p:attrName>
                                        </p:attrNameLst>
                                      </p:cBhvr>
                                      <p:to>
                                        <p:strVal val="visible"/>
                                      </p:to>
                                    </p:set>
                                    <p:animEffect transition="in" filter="fade">
                                      <p:cBhvr>
                                        <p:cTn id="69" dur="500"/>
                                        <p:tgtEl>
                                          <p:spTgt spid="91"/>
                                        </p:tgtEl>
                                      </p:cBhvr>
                                    </p:animEffect>
                                  </p:childTnLst>
                                </p:cTn>
                              </p:par>
                              <p:par>
                                <p:cTn id="70" presetID="0" presetClass="path" presetSubtype="0" accel="50000" decel="50000" fill="hold" nodeType="withEffect">
                                  <p:stCondLst>
                                    <p:cond delay="0"/>
                                  </p:stCondLst>
                                  <p:childTnLst>
                                    <p:animMotion origin="layout" path="M -0.05469 3.33333E-6 L -0.00052 3.33333E-6 " pathEditMode="relative" rAng="0" ptsTypes="AA">
                                      <p:cBhvr>
                                        <p:cTn id="71" dur="1000" fill="hold"/>
                                        <p:tgtEl>
                                          <p:spTgt spid="91"/>
                                        </p:tgtEl>
                                        <p:attrNameLst>
                                          <p:attrName>ppt_x</p:attrName>
                                          <p:attrName>ppt_y</p:attrName>
                                        </p:attrNameLst>
                                      </p:cBhvr>
                                      <p:rCtr x="2708" y="0"/>
                                    </p:animMotion>
                                  </p:childTnLst>
                                </p:cTn>
                              </p:par>
                              <p:par>
                                <p:cTn id="72" presetID="55" presetClass="entr" presetSubtype="0" fill="hold" grpId="0" nodeType="withEffect">
                                  <p:stCondLst>
                                    <p:cond delay="0"/>
                                  </p:stCondLst>
                                  <p:childTnLst>
                                    <p:set>
                                      <p:cBhvr>
                                        <p:cTn id="73" dur="1" fill="hold">
                                          <p:stCondLst>
                                            <p:cond delay="0"/>
                                          </p:stCondLst>
                                        </p:cTn>
                                        <p:tgtEl>
                                          <p:spTgt spid="90"/>
                                        </p:tgtEl>
                                        <p:attrNameLst>
                                          <p:attrName>style.visibility</p:attrName>
                                        </p:attrNameLst>
                                      </p:cBhvr>
                                      <p:to>
                                        <p:strVal val="visible"/>
                                      </p:to>
                                    </p:set>
                                    <p:anim calcmode="lin" valueType="num">
                                      <p:cBhvr>
                                        <p:cTn id="74" dur="500" fill="hold"/>
                                        <p:tgtEl>
                                          <p:spTgt spid="90"/>
                                        </p:tgtEl>
                                        <p:attrNameLst>
                                          <p:attrName>ppt_w</p:attrName>
                                        </p:attrNameLst>
                                      </p:cBhvr>
                                      <p:tavLst>
                                        <p:tav tm="0">
                                          <p:val>
                                            <p:strVal val="#ppt_w*0.70"/>
                                          </p:val>
                                        </p:tav>
                                        <p:tav tm="100000">
                                          <p:val>
                                            <p:strVal val="#ppt_w"/>
                                          </p:val>
                                        </p:tav>
                                      </p:tavLst>
                                    </p:anim>
                                    <p:anim calcmode="lin" valueType="num">
                                      <p:cBhvr>
                                        <p:cTn id="75" dur="500" fill="hold"/>
                                        <p:tgtEl>
                                          <p:spTgt spid="90"/>
                                        </p:tgtEl>
                                        <p:attrNameLst>
                                          <p:attrName>ppt_h</p:attrName>
                                        </p:attrNameLst>
                                      </p:cBhvr>
                                      <p:tavLst>
                                        <p:tav tm="0">
                                          <p:val>
                                            <p:strVal val="#ppt_h"/>
                                          </p:val>
                                        </p:tav>
                                        <p:tav tm="100000">
                                          <p:val>
                                            <p:strVal val="#ppt_h"/>
                                          </p:val>
                                        </p:tav>
                                      </p:tavLst>
                                    </p:anim>
                                    <p:animEffect transition="in" filter="fade">
                                      <p:cBhvr>
                                        <p:cTn id="76" dur="500"/>
                                        <p:tgtEl>
                                          <p:spTgt spid="90"/>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nodeType="clickEffect">
                                  <p:stCondLst>
                                    <p:cond delay="0"/>
                                  </p:stCondLst>
                                  <p:childTnLst>
                                    <p:set>
                                      <p:cBhvr>
                                        <p:cTn id="80" dur="1" fill="hold">
                                          <p:stCondLst>
                                            <p:cond delay="0"/>
                                          </p:stCondLst>
                                        </p:cTn>
                                        <p:tgtEl>
                                          <p:spTgt spid="95"/>
                                        </p:tgtEl>
                                        <p:attrNameLst>
                                          <p:attrName>style.visibility</p:attrName>
                                        </p:attrNameLst>
                                      </p:cBhvr>
                                      <p:to>
                                        <p:strVal val="visible"/>
                                      </p:to>
                                    </p:set>
                                    <p:animEffect transition="in" filter="fade">
                                      <p:cBhvr>
                                        <p:cTn id="81" dur="500"/>
                                        <p:tgtEl>
                                          <p:spTgt spid="95"/>
                                        </p:tgtEl>
                                      </p:cBhvr>
                                    </p:animEffect>
                                  </p:childTnLst>
                                </p:cTn>
                              </p:par>
                              <p:par>
                                <p:cTn id="82" presetID="0" presetClass="path" presetSubtype="0" accel="50000" decel="50000" fill="hold" nodeType="withEffect">
                                  <p:stCondLst>
                                    <p:cond delay="0"/>
                                  </p:stCondLst>
                                  <p:childTnLst>
                                    <p:animMotion origin="layout" path="M -0.05518 -2.99213E-6 L -5.20736E-6 -2.99213E-6 " pathEditMode="relative" ptsTypes="AA">
                                      <p:cBhvr>
                                        <p:cTn id="83" dur="1000" fill="hold"/>
                                        <p:tgtEl>
                                          <p:spTgt spid="95"/>
                                        </p:tgtEl>
                                        <p:attrNameLst>
                                          <p:attrName>ppt_x</p:attrName>
                                          <p:attrName>ppt_y</p:attrName>
                                        </p:attrNameLst>
                                      </p:cBhvr>
                                    </p:animMotion>
                                  </p:childTnLst>
                                </p:cTn>
                              </p:par>
                              <p:par>
                                <p:cTn id="84" presetID="55" presetClass="entr" presetSubtype="0" fill="hold" grpId="0" nodeType="withEffect">
                                  <p:stCondLst>
                                    <p:cond delay="0"/>
                                  </p:stCondLst>
                                  <p:childTnLst>
                                    <p:set>
                                      <p:cBhvr>
                                        <p:cTn id="85" dur="1" fill="hold">
                                          <p:stCondLst>
                                            <p:cond delay="0"/>
                                          </p:stCondLst>
                                        </p:cTn>
                                        <p:tgtEl>
                                          <p:spTgt spid="94"/>
                                        </p:tgtEl>
                                        <p:attrNameLst>
                                          <p:attrName>style.visibility</p:attrName>
                                        </p:attrNameLst>
                                      </p:cBhvr>
                                      <p:to>
                                        <p:strVal val="visible"/>
                                      </p:to>
                                    </p:set>
                                    <p:anim calcmode="lin" valueType="num">
                                      <p:cBhvr>
                                        <p:cTn id="86" dur="500" fill="hold"/>
                                        <p:tgtEl>
                                          <p:spTgt spid="94"/>
                                        </p:tgtEl>
                                        <p:attrNameLst>
                                          <p:attrName>ppt_w</p:attrName>
                                        </p:attrNameLst>
                                      </p:cBhvr>
                                      <p:tavLst>
                                        <p:tav tm="0">
                                          <p:val>
                                            <p:strVal val="#ppt_w*0.70"/>
                                          </p:val>
                                        </p:tav>
                                        <p:tav tm="100000">
                                          <p:val>
                                            <p:strVal val="#ppt_w"/>
                                          </p:val>
                                        </p:tav>
                                      </p:tavLst>
                                    </p:anim>
                                    <p:anim calcmode="lin" valueType="num">
                                      <p:cBhvr>
                                        <p:cTn id="87" dur="500" fill="hold"/>
                                        <p:tgtEl>
                                          <p:spTgt spid="94"/>
                                        </p:tgtEl>
                                        <p:attrNameLst>
                                          <p:attrName>ppt_h</p:attrName>
                                        </p:attrNameLst>
                                      </p:cBhvr>
                                      <p:tavLst>
                                        <p:tav tm="0">
                                          <p:val>
                                            <p:strVal val="#ppt_h"/>
                                          </p:val>
                                        </p:tav>
                                        <p:tav tm="100000">
                                          <p:val>
                                            <p:strVal val="#ppt_h"/>
                                          </p:val>
                                        </p:tav>
                                      </p:tavLst>
                                    </p:anim>
                                    <p:animEffect transition="in" filter="fade">
                                      <p:cBhvr>
                                        <p:cTn id="88" dur="500"/>
                                        <p:tgtEl>
                                          <p:spTgt spid="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p:bldP spid="79" grpId="0"/>
      <p:bldP spid="80" grpId="0"/>
      <p:bldP spid="81" grpId="0"/>
      <p:bldP spid="82" grpId="0"/>
      <p:bldP spid="86" grpId="0"/>
      <p:bldP spid="90" grpId="0"/>
      <p:bldP spid="9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pieren 20"/>
          <p:cNvGrpSpPr/>
          <p:nvPr/>
        </p:nvGrpSpPr>
        <p:grpSpPr>
          <a:xfrm>
            <a:off x="159119" y="668830"/>
            <a:ext cx="7941273" cy="4416354"/>
            <a:chOff x="3230626" y="-1584977"/>
            <a:chExt cx="12058084" cy="4126390"/>
          </a:xfrm>
        </p:grpSpPr>
        <p:sp>
          <p:nvSpPr>
            <p:cNvPr id="10" name="Rechteck 21"/>
            <p:cNvSpPr/>
            <p:nvPr/>
          </p:nvSpPr>
          <p:spPr bwMode="auto">
            <a:xfrm>
              <a:off x="4354964" y="-1449516"/>
              <a:ext cx="10933746" cy="3990929"/>
            </a:xfrm>
            <a:prstGeom prst="rect">
              <a:avLst/>
            </a:prstGeo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lin ang="13500000" scaled="1"/>
              <a:tileRect/>
            </a:gradFill>
            <a:ln w="12700">
              <a:noFill/>
              <a:round/>
              <a:headEnd/>
              <a:tailEnd/>
            </a:ln>
            <a:effectLst>
              <a:outerShdw blurRad="127000" dist="63500" dir="2700000" algn="tl" rotWithShape="0">
                <a:prstClr val="black">
                  <a:alpha val="40000"/>
                </a:prstClr>
              </a:outerShdw>
            </a:effectLst>
          </p:spPr>
          <p:txBody>
            <a:bodyPr lIns="144000" tIns="180000" rIns="72000" rtlCol="0" anchor="t"/>
            <a:lstStyle/>
            <a:p>
              <a:pPr>
                <a:spcAft>
                  <a:spcPts val="1200"/>
                </a:spcAft>
              </a:pPr>
              <a:r>
                <a:rPr lang="en-IN" sz="2800" b="1" dirty="0" smtClean="0">
                  <a:solidFill>
                    <a:prstClr val="white"/>
                  </a:solidFill>
                  <a:latin typeface="FreesiaUPC" pitchFamily="34" charset="-34"/>
                  <a:ea typeface="ＭＳ Ｐゴシック" pitchFamily="34" charset="-128"/>
                  <a:cs typeface="FreesiaUPC" pitchFamily="34" charset="-34"/>
                </a:rPr>
                <a:t>This is a DEMO Course On – </a:t>
              </a:r>
              <a:r>
                <a:rPr lang="en-IN" sz="2800" b="1" dirty="0" smtClean="0">
                  <a:solidFill>
                    <a:srgbClr val="FFFF00"/>
                  </a:solidFill>
                  <a:latin typeface="FreesiaUPC" pitchFamily="34" charset="-34"/>
                  <a:ea typeface="ＭＳ Ｐゴシック" pitchFamily="34" charset="-128"/>
                  <a:cs typeface="FreesiaUPC" pitchFamily="34" charset="-34"/>
                </a:rPr>
                <a:t>Five Functions of Management.</a:t>
              </a:r>
            </a:p>
            <a:p>
              <a:pPr>
                <a:spcAft>
                  <a:spcPts val="1200"/>
                </a:spcAft>
              </a:pPr>
              <a:r>
                <a:rPr lang="en-US" sz="2800" b="1" dirty="0" smtClean="0">
                  <a:solidFill>
                    <a:srgbClr val="FFFF00"/>
                  </a:solidFill>
                  <a:latin typeface="FreesiaUPC" pitchFamily="34" charset="-34"/>
                  <a:ea typeface="ＭＳ Ｐゴシック" pitchFamily="34" charset="-128"/>
                  <a:cs typeface="FreesiaUPC" pitchFamily="34" charset="-34"/>
                </a:rPr>
                <a:t>Register Today</a:t>
              </a:r>
              <a:r>
                <a:rPr lang="en-US" sz="2800" b="1" dirty="0" smtClean="0">
                  <a:solidFill>
                    <a:prstClr val="white"/>
                  </a:solidFill>
                  <a:latin typeface="FreesiaUPC" pitchFamily="34" charset="-34"/>
                  <a:ea typeface="ＭＳ Ｐゴシック" pitchFamily="34" charset="-128"/>
                  <a:cs typeface="FreesiaUPC" pitchFamily="34" charset="-34"/>
                </a:rPr>
                <a:t> and Get Access Complete Course for </a:t>
              </a:r>
              <a:r>
                <a:rPr lang="en-US" sz="2800" b="1" dirty="0" smtClean="0">
                  <a:solidFill>
                    <a:srgbClr val="FFFF00"/>
                  </a:solidFill>
                  <a:latin typeface="FreesiaUPC" pitchFamily="34" charset="-34"/>
                  <a:ea typeface="ＭＳ Ｐゴシック" pitchFamily="34" charset="-128"/>
                  <a:cs typeface="FreesiaUPC" pitchFamily="34" charset="-34"/>
                </a:rPr>
                <a:t>184 Slides</a:t>
              </a:r>
              <a:r>
                <a:rPr lang="en-US" sz="2800" b="1" dirty="0">
                  <a:solidFill>
                    <a:prstClr val="white"/>
                  </a:solidFill>
                  <a:latin typeface="FreesiaUPC" pitchFamily="34" charset="-34"/>
                  <a:ea typeface="ＭＳ Ｐゴシック" pitchFamily="34" charset="-128"/>
                  <a:cs typeface="FreesiaUPC" pitchFamily="34" charset="-34"/>
                </a:rPr>
                <a:t> </a:t>
              </a:r>
              <a:r>
                <a:rPr lang="en-US" sz="2800" b="1" dirty="0" smtClean="0">
                  <a:solidFill>
                    <a:prstClr val="white"/>
                  </a:solidFill>
                  <a:latin typeface="FreesiaUPC" pitchFamily="34" charset="-34"/>
                  <a:ea typeface="ＭＳ Ｐゴシック" pitchFamily="34" charset="-128"/>
                  <a:cs typeface="FreesiaUPC" pitchFamily="34" charset="-34"/>
                </a:rPr>
                <a:t>and many more courses on management and skills area.</a:t>
              </a:r>
            </a:p>
            <a:p>
              <a:pPr>
                <a:spcAft>
                  <a:spcPts val="1200"/>
                </a:spcAft>
              </a:pPr>
              <a:r>
                <a:rPr lang="en-US" sz="2800" b="1" dirty="0" smtClean="0">
                  <a:solidFill>
                    <a:prstClr val="white"/>
                  </a:solidFill>
                  <a:latin typeface="FreesiaUPC" pitchFamily="34" charset="-34"/>
                  <a:ea typeface="ＭＳ Ｐゴシック" pitchFamily="34" charset="-128"/>
                  <a:cs typeface="FreesiaUPC" pitchFamily="34" charset="-34"/>
                </a:rPr>
                <a:t>What Do you Get:</a:t>
              </a:r>
            </a:p>
            <a:p>
              <a:pPr marL="360000" indent="-396000">
                <a:buFontTx/>
                <a:buAutoNum type="arabicPeriod"/>
              </a:pPr>
              <a:r>
                <a:rPr lang="en-US" sz="2800" b="1" dirty="0" smtClean="0">
                  <a:solidFill>
                    <a:prstClr val="white"/>
                  </a:solidFill>
                  <a:latin typeface="FreesiaUPC" pitchFamily="34" charset="-34"/>
                  <a:ea typeface="ＭＳ Ｐゴシック" pitchFamily="34" charset="-128"/>
                  <a:cs typeface="FreesiaUPC" pitchFamily="34" charset="-34"/>
                </a:rPr>
                <a:t>View All Courses Online.</a:t>
              </a:r>
            </a:p>
            <a:p>
              <a:pPr marL="360000" indent="-396000">
                <a:buFontTx/>
                <a:buAutoNum type="arabicPeriod"/>
              </a:pPr>
              <a:r>
                <a:rPr lang="en-US" sz="2800" b="1" dirty="0" smtClean="0">
                  <a:solidFill>
                    <a:prstClr val="white"/>
                  </a:solidFill>
                  <a:latin typeface="FreesiaUPC" pitchFamily="34" charset="-34"/>
                  <a:ea typeface="ＭＳ Ｐゴシック" pitchFamily="34" charset="-128"/>
                  <a:cs typeface="FreesiaUPC" pitchFamily="34" charset="-34"/>
                </a:rPr>
                <a:t>Download </a:t>
              </a:r>
              <a:r>
                <a:rPr lang="en-US" sz="2800" b="1" dirty="0" err="1" smtClean="0">
                  <a:solidFill>
                    <a:prstClr val="white"/>
                  </a:solidFill>
                  <a:latin typeface="FreesiaUPC" pitchFamily="34" charset="-34"/>
                  <a:ea typeface="ＭＳ Ｐゴシック" pitchFamily="34" charset="-128"/>
                  <a:cs typeface="FreesiaUPC" pitchFamily="34" charset="-34"/>
                </a:rPr>
                <a:t>Powerpoint</a:t>
              </a:r>
              <a:r>
                <a:rPr lang="en-US" sz="2800" b="1" dirty="0" smtClean="0">
                  <a:solidFill>
                    <a:prstClr val="white"/>
                  </a:solidFill>
                  <a:latin typeface="FreesiaUPC" pitchFamily="34" charset="-34"/>
                  <a:ea typeface="ＭＳ Ｐゴシック" pitchFamily="34" charset="-128"/>
                  <a:cs typeface="FreesiaUPC" pitchFamily="34" charset="-34"/>
                </a:rPr>
                <a:t> Presentation for Each Course.</a:t>
              </a:r>
            </a:p>
            <a:p>
              <a:pPr marL="360000" indent="-396000">
                <a:buFontTx/>
                <a:buAutoNum type="arabicPeriod"/>
              </a:pPr>
              <a:r>
                <a:rPr lang="en-US" sz="2800" b="1" dirty="0" smtClean="0">
                  <a:solidFill>
                    <a:prstClr val="white"/>
                  </a:solidFill>
                  <a:latin typeface="FreesiaUPC" pitchFamily="34" charset="-34"/>
                  <a:ea typeface="ＭＳ Ｐゴシック" pitchFamily="34" charset="-128"/>
                  <a:cs typeface="FreesiaUPC" pitchFamily="34" charset="-34"/>
                </a:rPr>
                <a:t>Do the Knowledge Checks for Each Course.</a:t>
              </a:r>
              <a:endParaRPr lang="en-IN" sz="2800" b="1" dirty="0" smtClean="0">
                <a:solidFill>
                  <a:prstClr val="white"/>
                </a:solidFill>
                <a:latin typeface="FreesiaUPC" pitchFamily="34" charset="-34"/>
                <a:ea typeface="ＭＳ Ｐゴシック" pitchFamily="34" charset="-128"/>
                <a:cs typeface="FreesiaUPC" pitchFamily="34" charset="-34"/>
              </a:endParaRPr>
            </a:p>
          </p:txBody>
        </p:sp>
        <p:pic>
          <p:nvPicPr>
            <p:cNvPr id="11" name="Picture 5" descr="Tessafilm_4"/>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gray">
            <a:xfrm rot="20222041">
              <a:off x="3230626" y="-1584977"/>
              <a:ext cx="2229621" cy="525903"/>
            </a:xfrm>
            <a:prstGeom prst="rect">
              <a:avLst/>
            </a:prstGeom>
            <a:noFill/>
          </p:spPr>
        </p:pic>
      </p:grpSp>
      <p:pic>
        <p:nvPicPr>
          <p:cNvPr id="12" name="Picture 11">
            <a:hlinkClick r:id="rId5" action="ppaction://hlinksldjump"/>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314700" y="5229200"/>
            <a:ext cx="1600200" cy="1533525"/>
          </a:xfrm>
          <a:prstGeom prst="rect">
            <a:avLst/>
          </a:prstGeom>
        </p:spPr>
      </p:pic>
      <p:sp>
        <p:nvSpPr>
          <p:cNvPr id="13" name="TextBox 12"/>
          <p:cNvSpPr txBox="1"/>
          <p:nvPr/>
        </p:nvSpPr>
        <p:spPr>
          <a:xfrm>
            <a:off x="395536" y="-76745"/>
            <a:ext cx="8352928" cy="769441"/>
          </a:xfrm>
          <a:prstGeom prst="rect">
            <a:avLst/>
          </a:prstGeom>
          <a:noFill/>
        </p:spPr>
        <p:txBody>
          <a:bodyPr wrap="square" rtlCol="0">
            <a:spAutoFit/>
          </a:bodyPr>
          <a:lstStyle/>
          <a:p>
            <a:r>
              <a:rPr lang="en-US" sz="4400" dirty="0" smtClean="0">
                <a:solidFill>
                  <a:prstClr val="black"/>
                </a:solidFill>
                <a:latin typeface="Arial Rounded MT Bold" pitchFamily="34" charset="0"/>
                <a:ea typeface="ＭＳ Ｐゴシック" pitchFamily="34" charset="-128"/>
                <a:cs typeface="Arial" pitchFamily="34" charset="0"/>
              </a:rPr>
              <a:t>ManagementStudyGuide.com</a:t>
            </a:r>
            <a:endParaRPr lang="en-IN" sz="4400" dirty="0">
              <a:solidFill>
                <a:prstClr val="black"/>
              </a:solidFill>
              <a:latin typeface="Arial Rounded MT Bold" pitchFamily="34" charset="0"/>
              <a:ea typeface="ＭＳ Ｐゴシック" pitchFamily="34" charset="-128"/>
              <a:cs typeface="Arial" pitchFamily="34" charset="0"/>
            </a:endParaRPr>
          </a:p>
        </p:txBody>
      </p:sp>
    </p:spTree>
    <p:custDataLst>
      <p:tags r:id="rId1"/>
    </p:custDataLst>
    <p:extLst>
      <p:ext uri="{BB962C8B-B14F-4D97-AF65-F5344CB8AC3E}">
        <p14:creationId xmlns:p14="http://schemas.microsoft.com/office/powerpoint/2010/main" val="10037916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75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750"/>
                                        <p:tgtEl>
                                          <p:spTgt spid="13"/>
                                        </p:tgtEl>
                                      </p:cBhvr>
                                    </p:animEffect>
                                  </p:childTnLst>
                                </p:cTn>
                              </p:par>
                              <p:par>
                                <p:cTn id="11" presetID="10"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7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0" y="0"/>
            <a:ext cx="9164176" cy="908721"/>
            <a:chOff x="0" y="0"/>
            <a:chExt cx="9164176" cy="908721"/>
          </a:xfrm>
        </p:grpSpPr>
        <p:pic>
          <p:nvPicPr>
            <p:cNvPr id="2050" name="Picture 2"/>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20176" y="0"/>
              <a:ext cx="9144000" cy="9087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 name="Rectangle 23"/>
            <p:cNvSpPr/>
            <p:nvPr/>
          </p:nvSpPr>
          <p:spPr>
            <a:xfrm>
              <a:off x="0" y="144016"/>
              <a:ext cx="9144000" cy="764704"/>
            </a:xfrm>
            <a:prstGeom prst="rect">
              <a:avLst/>
            </a:prstGeom>
            <a:solidFill>
              <a:srgbClr val="40404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 name="TextBox 24"/>
            <p:cNvSpPr txBox="1"/>
            <p:nvPr/>
          </p:nvSpPr>
          <p:spPr>
            <a:xfrm>
              <a:off x="683568" y="260648"/>
              <a:ext cx="7992888" cy="584775"/>
            </a:xfrm>
            <a:prstGeom prst="rect">
              <a:avLst/>
            </a:prstGeom>
            <a:solidFill>
              <a:srgbClr val="FFFFFF">
                <a:alpha val="69804"/>
              </a:srgbClr>
            </a:solidFill>
          </p:spPr>
          <p:txBody>
            <a:bodyPr wrap="square" rtlCol="0">
              <a:spAutoFit/>
            </a:bodyPr>
            <a:lstStyle/>
            <a:p>
              <a:r>
                <a:rPr lang="en-US" sz="3200" dirty="0" smtClean="0"/>
                <a:t>Course Objectives</a:t>
              </a:r>
              <a:endParaRPr lang="en-IN" sz="3200" dirty="0"/>
            </a:p>
          </p:txBody>
        </p:sp>
      </p:grpSp>
      <p:pic>
        <p:nvPicPr>
          <p:cNvPr id="6" name="Picture 5" descr="highlighter_pens.jpg"/>
          <p:cNvPicPr>
            <a:picLocks noChangeAspect="1"/>
          </p:cNvPicPr>
          <p:nvPr/>
        </p:nvPicPr>
        <p:blipFill>
          <a:blip r:embed="rId5" cstate="print">
            <a:lum bright="40000" contrast="-40000"/>
          </a:blip>
          <a:stretch>
            <a:fillRect/>
          </a:stretch>
        </p:blipFill>
        <p:spPr>
          <a:xfrm flipH="1">
            <a:off x="0" y="864096"/>
            <a:ext cx="9144000" cy="5993904"/>
          </a:xfrm>
          <a:prstGeom prst="rect">
            <a:avLst/>
          </a:prstGeom>
        </p:spPr>
      </p:pic>
      <p:sp>
        <p:nvSpPr>
          <p:cNvPr id="7" name="TextBox 6"/>
          <p:cNvSpPr txBox="1"/>
          <p:nvPr/>
        </p:nvSpPr>
        <p:spPr>
          <a:xfrm>
            <a:off x="251520" y="908720"/>
            <a:ext cx="8712968" cy="400110"/>
          </a:xfrm>
          <a:prstGeom prst="rect">
            <a:avLst/>
          </a:prstGeom>
          <a:solidFill>
            <a:srgbClr val="FFFFFF">
              <a:alpha val="50196"/>
            </a:srgbClr>
          </a:solidFill>
          <a:ln>
            <a:noFill/>
          </a:ln>
        </p:spPr>
        <p:txBody>
          <a:bodyPr wrap="square" rtlCol="0">
            <a:spAutoFit/>
          </a:bodyPr>
          <a:lstStyle/>
          <a:p>
            <a:pPr marL="457200" indent="-457200">
              <a:buFont typeface="Arial" pitchFamily="34" charset="0"/>
              <a:buChar char="•"/>
            </a:pPr>
            <a:r>
              <a:rPr lang="en-IN" sz="2000" dirty="0"/>
              <a:t>List the Various Functions of Management</a:t>
            </a:r>
          </a:p>
        </p:txBody>
      </p:sp>
      <p:sp>
        <p:nvSpPr>
          <p:cNvPr id="8" name="TextBox 7"/>
          <p:cNvSpPr txBox="1"/>
          <p:nvPr/>
        </p:nvSpPr>
        <p:spPr>
          <a:xfrm>
            <a:off x="251520" y="1304269"/>
            <a:ext cx="8712968" cy="400110"/>
          </a:xfrm>
          <a:prstGeom prst="rect">
            <a:avLst/>
          </a:prstGeom>
          <a:solidFill>
            <a:srgbClr val="FFFFFF">
              <a:alpha val="50196"/>
            </a:srgbClr>
          </a:solidFill>
          <a:ln>
            <a:noFill/>
          </a:ln>
        </p:spPr>
        <p:txBody>
          <a:bodyPr wrap="square" rtlCol="0">
            <a:spAutoFit/>
          </a:bodyPr>
          <a:lstStyle/>
          <a:p>
            <a:pPr marL="457200" indent="-457200">
              <a:buFont typeface="Arial" pitchFamily="34" charset="0"/>
              <a:buChar char="•"/>
            </a:pPr>
            <a:r>
              <a:rPr lang="en-IN" sz="2000" dirty="0"/>
              <a:t>Explain the Planning Function of Management</a:t>
            </a:r>
          </a:p>
        </p:txBody>
      </p:sp>
      <p:sp>
        <p:nvSpPr>
          <p:cNvPr id="9" name="TextBox 8"/>
          <p:cNvSpPr txBox="1"/>
          <p:nvPr/>
        </p:nvSpPr>
        <p:spPr>
          <a:xfrm>
            <a:off x="251520" y="1699819"/>
            <a:ext cx="8712968" cy="400110"/>
          </a:xfrm>
          <a:prstGeom prst="rect">
            <a:avLst/>
          </a:prstGeom>
          <a:solidFill>
            <a:srgbClr val="FFFFFF">
              <a:alpha val="50196"/>
            </a:srgbClr>
          </a:solidFill>
          <a:ln>
            <a:noFill/>
          </a:ln>
        </p:spPr>
        <p:txBody>
          <a:bodyPr wrap="square" rtlCol="0">
            <a:spAutoFit/>
          </a:bodyPr>
          <a:lstStyle/>
          <a:p>
            <a:pPr marL="457200" indent="-457200">
              <a:buFont typeface="Arial" pitchFamily="34" charset="0"/>
              <a:buChar char="•"/>
            </a:pPr>
            <a:r>
              <a:rPr lang="en-IN" sz="2000" dirty="0"/>
              <a:t>Explain the Steps in Planning Function</a:t>
            </a:r>
          </a:p>
        </p:txBody>
      </p:sp>
      <p:sp>
        <p:nvSpPr>
          <p:cNvPr id="10" name="TextBox 9"/>
          <p:cNvSpPr txBox="1"/>
          <p:nvPr/>
        </p:nvSpPr>
        <p:spPr>
          <a:xfrm>
            <a:off x="251520" y="2095368"/>
            <a:ext cx="8712968" cy="400110"/>
          </a:xfrm>
          <a:prstGeom prst="rect">
            <a:avLst/>
          </a:prstGeom>
          <a:solidFill>
            <a:srgbClr val="FFFFFF">
              <a:alpha val="50196"/>
            </a:srgbClr>
          </a:solidFill>
          <a:ln>
            <a:noFill/>
          </a:ln>
        </p:spPr>
        <p:txBody>
          <a:bodyPr wrap="square" rtlCol="0">
            <a:spAutoFit/>
          </a:bodyPr>
          <a:lstStyle/>
          <a:p>
            <a:pPr marL="457200" indent="-457200">
              <a:buFont typeface="Arial" pitchFamily="34" charset="0"/>
              <a:buChar char="•"/>
            </a:pPr>
            <a:r>
              <a:rPr lang="en-IN" sz="2000" dirty="0"/>
              <a:t>List the Characteristics of Planning</a:t>
            </a:r>
          </a:p>
        </p:txBody>
      </p:sp>
      <p:sp>
        <p:nvSpPr>
          <p:cNvPr id="11" name="TextBox 10"/>
          <p:cNvSpPr txBox="1"/>
          <p:nvPr/>
        </p:nvSpPr>
        <p:spPr>
          <a:xfrm>
            <a:off x="251520" y="2490917"/>
            <a:ext cx="8712968" cy="400110"/>
          </a:xfrm>
          <a:prstGeom prst="rect">
            <a:avLst/>
          </a:prstGeom>
          <a:solidFill>
            <a:srgbClr val="FFFFFF">
              <a:alpha val="50196"/>
            </a:srgbClr>
          </a:solidFill>
          <a:ln>
            <a:noFill/>
          </a:ln>
        </p:spPr>
        <p:txBody>
          <a:bodyPr wrap="square" rtlCol="0">
            <a:spAutoFit/>
          </a:bodyPr>
          <a:lstStyle/>
          <a:p>
            <a:pPr marL="457200" indent="-457200">
              <a:buFont typeface="Arial" pitchFamily="34" charset="0"/>
              <a:buChar char="•"/>
            </a:pPr>
            <a:r>
              <a:rPr lang="en-IN" sz="2000" dirty="0"/>
              <a:t>Explain the Staffing Function of Management</a:t>
            </a:r>
          </a:p>
        </p:txBody>
      </p:sp>
      <p:sp>
        <p:nvSpPr>
          <p:cNvPr id="12" name="TextBox 11"/>
          <p:cNvSpPr txBox="1"/>
          <p:nvPr/>
        </p:nvSpPr>
        <p:spPr>
          <a:xfrm>
            <a:off x="251520" y="2886467"/>
            <a:ext cx="8712968" cy="400110"/>
          </a:xfrm>
          <a:prstGeom prst="rect">
            <a:avLst/>
          </a:prstGeom>
          <a:solidFill>
            <a:srgbClr val="FFFFFF">
              <a:alpha val="50196"/>
            </a:srgbClr>
          </a:solidFill>
          <a:ln>
            <a:noFill/>
          </a:ln>
        </p:spPr>
        <p:txBody>
          <a:bodyPr wrap="square" rtlCol="0">
            <a:spAutoFit/>
          </a:bodyPr>
          <a:lstStyle/>
          <a:p>
            <a:pPr marL="457200" indent="-457200">
              <a:buFont typeface="Arial" pitchFamily="34" charset="0"/>
              <a:buChar char="•"/>
            </a:pPr>
            <a:r>
              <a:rPr lang="en-IN" sz="2000" dirty="0"/>
              <a:t>Explain the Steps involved in Staffing Process</a:t>
            </a:r>
          </a:p>
        </p:txBody>
      </p:sp>
      <p:sp>
        <p:nvSpPr>
          <p:cNvPr id="13" name="TextBox 12"/>
          <p:cNvSpPr txBox="1"/>
          <p:nvPr/>
        </p:nvSpPr>
        <p:spPr>
          <a:xfrm>
            <a:off x="251520" y="3282016"/>
            <a:ext cx="8712968" cy="400110"/>
          </a:xfrm>
          <a:prstGeom prst="rect">
            <a:avLst/>
          </a:prstGeom>
          <a:solidFill>
            <a:srgbClr val="FFFFFF">
              <a:alpha val="50196"/>
            </a:srgbClr>
          </a:solidFill>
          <a:ln>
            <a:noFill/>
          </a:ln>
        </p:spPr>
        <p:txBody>
          <a:bodyPr wrap="square" rtlCol="0">
            <a:spAutoFit/>
          </a:bodyPr>
          <a:lstStyle/>
          <a:p>
            <a:pPr marL="457200" indent="-457200">
              <a:buFont typeface="Arial" pitchFamily="34" charset="0"/>
              <a:buChar char="•"/>
            </a:pPr>
            <a:r>
              <a:rPr lang="en-IN" sz="2000" dirty="0"/>
              <a:t>Explain the Steps in Manpower Planning</a:t>
            </a:r>
          </a:p>
        </p:txBody>
      </p:sp>
      <p:sp>
        <p:nvSpPr>
          <p:cNvPr id="14" name="TextBox 13"/>
          <p:cNvSpPr txBox="1"/>
          <p:nvPr/>
        </p:nvSpPr>
        <p:spPr>
          <a:xfrm>
            <a:off x="251520" y="3677565"/>
            <a:ext cx="8712968" cy="400110"/>
          </a:xfrm>
          <a:prstGeom prst="rect">
            <a:avLst/>
          </a:prstGeom>
          <a:solidFill>
            <a:srgbClr val="FFFFFF">
              <a:alpha val="50196"/>
            </a:srgbClr>
          </a:solidFill>
          <a:ln>
            <a:noFill/>
          </a:ln>
        </p:spPr>
        <p:txBody>
          <a:bodyPr wrap="square" rtlCol="0">
            <a:spAutoFit/>
          </a:bodyPr>
          <a:lstStyle/>
          <a:p>
            <a:pPr marL="457200" indent="-457200">
              <a:buFont typeface="Arial" pitchFamily="34" charset="0"/>
              <a:buChar char="•"/>
            </a:pPr>
            <a:r>
              <a:rPr lang="en-IN" sz="2000" dirty="0"/>
              <a:t>Explain the Steps of Employee Selection Process </a:t>
            </a:r>
          </a:p>
        </p:txBody>
      </p:sp>
      <p:sp>
        <p:nvSpPr>
          <p:cNvPr id="15" name="TextBox 14"/>
          <p:cNvSpPr txBox="1"/>
          <p:nvPr/>
        </p:nvSpPr>
        <p:spPr>
          <a:xfrm>
            <a:off x="251520" y="4073115"/>
            <a:ext cx="8712968" cy="400110"/>
          </a:xfrm>
          <a:prstGeom prst="rect">
            <a:avLst/>
          </a:prstGeom>
          <a:solidFill>
            <a:srgbClr val="FFFFFF">
              <a:alpha val="50196"/>
            </a:srgbClr>
          </a:solidFill>
          <a:ln>
            <a:noFill/>
          </a:ln>
        </p:spPr>
        <p:txBody>
          <a:bodyPr wrap="square" rtlCol="0">
            <a:spAutoFit/>
          </a:bodyPr>
          <a:lstStyle/>
          <a:p>
            <a:pPr marL="457200" indent="-457200">
              <a:buFont typeface="Arial" pitchFamily="34" charset="0"/>
              <a:buChar char="•"/>
            </a:pPr>
            <a:r>
              <a:rPr lang="en-IN" sz="2000" dirty="0"/>
              <a:t>Explain the </a:t>
            </a:r>
            <a:r>
              <a:rPr lang="en-IN" sz="2000" dirty="0" smtClean="0"/>
              <a:t>Methods </a:t>
            </a:r>
            <a:r>
              <a:rPr lang="en-IN" sz="2000" dirty="0"/>
              <a:t>of Training</a:t>
            </a:r>
          </a:p>
        </p:txBody>
      </p:sp>
      <p:sp>
        <p:nvSpPr>
          <p:cNvPr id="16" name="TextBox 15"/>
          <p:cNvSpPr txBox="1"/>
          <p:nvPr/>
        </p:nvSpPr>
        <p:spPr>
          <a:xfrm>
            <a:off x="251520" y="4468664"/>
            <a:ext cx="8712968" cy="400110"/>
          </a:xfrm>
          <a:prstGeom prst="rect">
            <a:avLst/>
          </a:prstGeom>
          <a:solidFill>
            <a:srgbClr val="FFFFFF">
              <a:alpha val="50196"/>
            </a:srgbClr>
          </a:solidFill>
          <a:ln>
            <a:noFill/>
          </a:ln>
        </p:spPr>
        <p:txBody>
          <a:bodyPr wrap="square" rtlCol="0">
            <a:spAutoFit/>
          </a:bodyPr>
          <a:lstStyle/>
          <a:p>
            <a:pPr marL="457200" indent="-457200">
              <a:buFont typeface="Arial" pitchFamily="34" charset="0"/>
              <a:buChar char="•"/>
            </a:pPr>
            <a:r>
              <a:rPr lang="en-IN" sz="2000" dirty="0"/>
              <a:t>Describe the Methods of Employee Remuneration </a:t>
            </a:r>
          </a:p>
        </p:txBody>
      </p:sp>
      <p:sp>
        <p:nvSpPr>
          <p:cNvPr id="17" name="TextBox 16"/>
          <p:cNvSpPr txBox="1"/>
          <p:nvPr/>
        </p:nvSpPr>
        <p:spPr>
          <a:xfrm>
            <a:off x="251520" y="4864213"/>
            <a:ext cx="8712968" cy="400110"/>
          </a:xfrm>
          <a:prstGeom prst="rect">
            <a:avLst/>
          </a:prstGeom>
          <a:solidFill>
            <a:srgbClr val="FFFFFF">
              <a:alpha val="50196"/>
            </a:srgbClr>
          </a:solidFill>
          <a:ln>
            <a:noFill/>
          </a:ln>
        </p:spPr>
        <p:txBody>
          <a:bodyPr wrap="square" rtlCol="0">
            <a:spAutoFit/>
          </a:bodyPr>
          <a:lstStyle/>
          <a:p>
            <a:pPr marL="457200" indent="-457200">
              <a:buFont typeface="Arial" pitchFamily="34" charset="0"/>
              <a:buChar char="•"/>
            </a:pPr>
            <a:r>
              <a:rPr lang="en-IN" sz="2000" dirty="0"/>
              <a:t>Explain the Steps of Organizing Function Process </a:t>
            </a:r>
          </a:p>
        </p:txBody>
      </p:sp>
      <p:sp>
        <p:nvSpPr>
          <p:cNvPr id="18" name="TextBox 17"/>
          <p:cNvSpPr txBox="1"/>
          <p:nvPr/>
        </p:nvSpPr>
        <p:spPr>
          <a:xfrm>
            <a:off x="251520" y="5259763"/>
            <a:ext cx="8712968" cy="400110"/>
          </a:xfrm>
          <a:prstGeom prst="rect">
            <a:avLst/>
          </a:prstGeom>
          <a:solidFill>
            <a:srgbClr val="FFFFFF">
              <a:alpha val="50196"/>
            </a:srgbClr>
          </a:solidFill>
          <a:ln>
            <a:noFill/>
          </a:ln>
        </p:spPr>
        <p:txBody>
          <a:bodyPr wrap="square" rtlCol="0">
            <a:spAutoFit/>
          </a:bodyPr>
          <a:lstStyle/>
          <a:p>
            <a:pPr marL="457200" indent="-457200">
              <a:buFont typeface="Arial" pitchFamily="34" charset="0"/>
              <a:buChar char="•"/>
            </a:pPr>
            <a:r>
              <a:rPr lang="en-IN" sz="2000" dirty="0"/>
              <a:t>Describe the Principles of Organizing </a:t>
            </a:r>
          </a:p>
        </p:txBody>
      </p:sp>
      <p:sp>
        <p:nvSpPr>
          <p:cNvPr id="19" name="TextBox 18"/>
          <p:cNvSpPr txBox="1"/>
          <p:nvPr/>
        </p:nvSpPr>
        <p:spPr>
          <a:xfrm>
            <a:off x="251520" y="5655312"/>
            <a:ext cx="8712968" cy="400110"/>
          </a:xfrm>
          <a:prstGeom prst="rect">
            <a:avLst/>
          </a:prstGeom>
          <a:solidFill>
            <a:srgbClr val="FFFFFF">
              <a:alpha val="50196"/>
            </a:srgbClr>
          </a:solidFill>
          <a:ln>
            <a:noFill/>
          </a:ln>
        </p:spPr>
        <p:txBody>
          <a:bodyPr wrap="square" rtlCol="0">
            <a:spAutoFit/>
          </a:bodyPr>
          <a:lstStyle/>
          <a:p>
            <a:pPr marL="457200" indent="-457200">
              <a:buFont typeface="Arial" pitchFamily="34" charset="0"/>
              <a:buChar char="•"/>
            </a:pPr>
            <a:r>
              <a:rPr lang="en-IN" sz="2000" dirty="0"/>
              <a:t>List the Features of Controlling Function</a:t>
            </a:r>
          </a:p>
        </p:txBody>
      </p:sp>
      <p:sp>
        <p:nvSpPr>
          <p:cNvPr id="20" name="TextBox 19"/>
          <p:cNvSpPr txBox="1"/>
          <p:nvPr/>
        </p:nvSpPr>
        <p:spPr>
          <a:xfrm>
            <a:off x="251520" y="6050861"/>
            <a:ext cx="8712968" cy="400110"/>
          </a:xfrm>
          <a:prstGeom prst="rect">
            <a:avLst/>
          </a:prstGeom>
          <a:solidFill>
            <a:srgbClr val="FFFFFF">
              <a:alpha val="50196"/>
            </a:srgbClr>
          </a:solidFill>
          <a:ln>
            <a:noFill/>
          </a:ln>
        </p:spPr>
        <p:txBody>
          <a:bodyPr wrap="square" rtlCol="0">
            <a:spAutoFit/>
          </a:bodyPr>
          <a:lstStyle/>
          <a:p>
            <a:pPr marL="457200" indent="-457200">
              <a:buFont typeface="Arial" pitchFamily="34" charset="0"/>
              <a:buChar char="•"/>
            </a:pPr>
            <a:r>
              <a:rPr lang="en-IN" sz="2000" dirty="0"/>
              <a:t>Explain the Steps of the Controlling Process </a:t>
            </a:r>
          </a:p>
        </p:txBody>
      </p:sp>
      <p:sp>
        <p:nvSpPr>
          <p:cNvPr id="21" name="TextBox 20"/>
          <p:cNvSpPr txBox="1"/>
          <p:nvPr/>
        </p:nvSpPr>
        <p:spPr>
          <a:xfrm>
            <a:off x="251520" y="6446411"/>
            <a:ext cx="8712968" cy="400110"/>
          </a:xfrm>
          <a:prstGeom prst="rect">
            <a:avLst/>
          </a:prstGeom>
          <a:solidFill>
            <a:srgbClr val="FFFFFF">
              <a:alpha val="50196"/>
            </a:srgbClr>
          </a:solidFill>
          <a:ln>
            <a:noFill/>
          </a:ln>
        </p:spPr>
        <p:txBody>
          <a:bodyPr wrap="square" rtlCol="0">
            <a:spAutoFit/>
          </a:bodyPr>
          <a:lstStyle/>
          <a:p>
            <a:pPr marL="457200" indent="-457200">
              <a:buFont typeface="Arial" pitchFamily="34" charset="0"/>
              <a:buChar char="•"/>
            </a:pPr>
            <a:r>
              <a:rPr lang="en-IN" sz="2000" dirty="0"/>
              <a:t>List the Characteristics of Direction Function </a:t>
            </a:r>
          </a:p>
        </p:txBody>
      </p:sp>
      <p:pic>
        <p:nvPicPr>
          <p:cNvPr id="22" name="Picture 21"/>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208031" y="-27384"/>
            <a:ext cx="952381" cy="965079"/>
          </a:xfrm>
          <a:prstGeom prst="rect">
            <a:avLst/>
          </a:prstGeom>
        </p:spPr>
      </p:pic>
    </p:spTree>
    <p:custDataLst>
      <p:tags r:id="rId1"/>
    </p:custDataLst>
    <p:extLst>
      <p:ext uri="{BB962C8B-B14F-4D97-AF65-F5344CB8AC3E}">
        <p14:creationId xmlns:p14="http://schemas.microsoft.com/office/powerpoint/2010/main" val="4515111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6948264" y="2002861"/>
            <a:ext cx="2164081" cy="2375024"/>
          </a:xfrm>
          <a:prstGeom prst="rect">
            <a:avLst/>
          </a:prstGeom>
        </p:spPr>
      </p:pic>
      <p:pic>
        <p:nvPicPr>
          <p:cNvPr id="8" name="Picture 7"/>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50043" y="1995145"/>
            <a:ext cx="1714245" cy="2390457"/>
          </a:xfrm>
          <a:prstGeom prst="rect">
            <a:avLst/>
          </a:prstGeom>
        </p:spPr>
      </p:pic>
      <p:grpSp>
        <p:nvGrpSpPr>
          <p:cNvPr id="26" name="Group 25"/>
          <p:cNvGrpSpPr/>
          <p:nvPr/>
        </p:nvGrpSpPr>
        <p:grpSpPr>
          <a:xfrm>
            <a:off x="0" y="0"/>
            <a:ext cx="9164176" cy="908721"/>
            <a:chOff x="0" y="0"/>
            <a:chExt cx="9164176" cy="908721"/>
          </a:xfrm>
        </p:grpSpPr>
        <p:pic>
          <p:nvPicPr>
            <p:cNvPr id="2050" name="Picture 2"/>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a:stretch/>
          </p:blipFill>
          <p:spPr bwMode="auto">
            <a:xfrm>
              <a:off x="20176" y="0"/>
              <a:ext cx="9144000" cy="9087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 name="Rectangle 23"/>
            <p:cNvSpPr/>
            <p:nvPr/>
          </p:nvSpPr>
          <p:spPr>
            <a:xfrm>
              <a:off x="0" y="144016"/>
              <a:ext cx="9144000" cy="764704"/>
            </a:xfrm>
            <a:prstGeom prst="rect">
              <a:avLst/>
            </a:prstGeom>
            <a:solidFill>
              <a:srgbClr val="40404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 name="TextBox 24"/>
            <p:cNvSpPr txBox="1"/>
            <p:nvPr/>
          </p:nvSpPr>
          <p:spPr>
            <a:xfrm>
              <a:off x="683568" y="260648"/>
              <a:ext cx="7992888" cy="584775"/>
            </a:xfrm>
            <a:prstGeom prst="rect">
              <a:avLst/>
            </a:prstGeom>
            <a:solidFill>
              <a:srgbClr val="FFFFFF">
                <a:alpha val="69804"/>
              </a:srgbClr>
            </a:solidFill>
          </p:spPr>
          <p:txBody>
            <a:bodyPr wrap="square" rtlCol="0">
              <a:spAutoFit/>
            </a:bodyPr>
            <a:lstStyle/>
            <a:p>
              <a:r>
                <a:rPr lang="en-US" sz="3200" dirty="0" smtClean="0"/>
                <a:t>Introduction</a:t>
              </a:r>
              <a:endParaRPr lang="en-IN" sz="3200" dirty="0"/>
            </a:p>
          </p:txBody>
        </p:sp>
      </p:grpSp>
      <p:sp>
        <p:nvSpPr>
          <p:cNvPr id="6" name="TextBox 5"/>
          <p:cNvSpPr txBox="1"/>
          <p:nvPr/>
        </p:nvSpPr>
        <p:spPr>
          <a:xfrm>
            <a:off x="755576" y="980728"/>
            <a:ext cx="8208912" cy="400110"/>
          </a:xfrm>
          <a:prstGeom prst="rect">
            <a:avLst/>
          </a:prstGeom>
          <a:noFill/>
        </p:spPr>
        <p:txBody>
          <a:bodyPr wrap="square" rtlCol="0">
            <a:spAutoFit/>
          </a:bodyPr>
          <a:lstStyle/>
          <a:p>
            <a:r>
              <a:rPr lang="en-IN" sz="2000" dirty="0"/>
              <a:t>Look at five people working in Perseus Inc. as described below.</a:t>
            </a:r>
          </a:p>
        </p:txBody>
      </p:sp>
      <p:pic>
        <p:nvPicPr>
          <p:cNvPr id="3" name="Picture 2"/>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3537953" y="2027797"/>
            <a:ext cx="2042159" cy="2357805"/>
          </a:xfrm>
          <a:prstGeom prst="rect">
            <a:avLst/>
          </a:prstGeom>
        </p:spPr>
      </p:pic>
      <p:pic>
        <p:nvPicPr>
          <p:cNvPr id="4" name="Picture 3"/>
          <p:cNvPicPr>
            <a:picLocks noChangeAspect="1"/>
          </p:cNvPicPr>
          <p:nvPr/>
        </p:nvPicPr>
        <p:blipFill rotWithShape="1">
          <a:blip r:embed="rId8" cstate="email">
            <a:extLst>
              <a:ext uri="{28A0092B-C50C-407E-A947-70E740481C1C}">
                <a14:useLocalDpi xmlns:a14="http://schemas.microsoft.com/office/drawing/2010/main"/>
              </a:ext>
            </a:extLst>
          </a:blip>
          <a:srcRect/>
          <a:stretch/>
        </p:blipFill>
        <p:spPr>
          <a:xfrm>
            <a:off x="1915226" y="2082140"/>
            <a:ext cx="1772306" cy="2375024"/>
          </a:xfrm>
          <a:prstGeom prst="rect">
            <a:avLst/>
          </a:prstGeom>
        </p:spPr>
      </p:pic>
      <p:pic>
        <p:nvPicPr>
          <p:cNvPr id="5" name="Picture 4"/>
          <p:cNvPicPr>
            <a:picLocks noChangeAspect="1"/>
          </p:cNvPicPr>
          <p:nvPr/>
        </p:nvPicPr>
        <p:blipFill rotWithShape="1">
          <a:blip r:embed="rId9" cstate="email">
            <a:extLst>
              <a:ext uri="{28A0092B-C50C-407E-A947-70E740481C1C}">
                <a14:useLocalDpi xmlns:a14="http://schemas.microsoft.com/office/drawing/2010/main"/>
              </a:ext>
            </a:extLst>
          </a:blip>
          <a:srcRect/>
          <a:stretch/>
        </p:blipFill>
        <p:spPr>
          <a:xfrm>
            <a:off x="0" y="2074912"/>
            <a:ext cx="2118360" cy="2362200"/>
          </a:xfrm>
          <a:prstGeom prst="rect">
            <a:avLst/>
          </a:prstGeom>
        </p:spPr>
      </p:pic>
      <p:sp>
        <p:nvSpPr>
          <p:cNvPr id="9" name="Rectangle 8"/>
          <p:cNvSpPr/>
          <p:nvPr/>
        </p:nvSpPr>
        <p:spPr>
          <a:xfrm>
            <a:off x="-36512" y="4614500"/>
            <a:ext cx="1872000" cy="542692"/>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a:solidFill>
                  <a:schemeClr val="tx1"/>
                </a:solidFill>
              </a:rPr>
              <a:t>Gavin Smith</a:t>
            </a:r>
          </a:p>
        </p:txBody>
      </p:sp>
      <p:sp>
        <p:nvSpPr>
          <p:cNvPr id="14" name="Rectangle 13"/>
          <p:cNvSpPr/>
          <p:nvPr/>
        </p:nvSpPr>
        <p:spPr>
          <a:xfrm>
            <a:off x="1763688" y="4614500"/>
            <a:ext cx="1872000" cy="542692"/>
          </a:xfrm>
          <a:prstGeom prst="rect">
            <a:avLst/>
          </a:prstGeom>
          <a:solidFill>
            <a:srgbClr val="FFFF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a:solidFill>
                  <a:schemeClr val="tx1"/>
                </a:solidFill>
              </a:rPr>
              <a:t>Rachel Blake</a:t>
            </a:r>
          </a:p>
        </p:txBody>
      </p:sp>
      <p:sp>
        <p:nvSpPr>
          <p:cNvPr id="15" name="Rectangle 14"/>
          <p:cNvSpPr/>
          <p:nvPr/>
        </p:nvSpPr>
        <p:spPr>
          <a:xfrm>
            <a:off x="3635896" y="4614500"/>
            <a:ext cx="1872000" cy="54269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a:solidFill>
                  <a:schemeClr val="tx1"/>
                </a:solidFill>
              </a:rPr>
              <a:t>Leo </a:t>
            </a:r>
            <a:r>
              <a:rPr lang="en-IN" sz="2000" b="1" dirty="0" smtClean="0">
                <a:solidFill>
                  <a:schemeClr val="tx1"/>
                </a:solidFill>
              </a:rPr>
              <a:t>Cooper</a:t>
            </a:r>
            <a:endParaRPr lang="en-IN" sz="2000" b="1" dirty="0">
              <a:solidFill>
                <a:schemeClr val="tx1"/>
              </a:solidFill>
            </a:endParaRPr>
          </a:p>
        </p:txBody>
      </p:sp>
      <p:sp>
        <p:nvSpPr>
          <p:cNvPr id="16" name="Rectangle 15"/>
          <p:cNvSpPr/>
          <p:nvPr/>
        </p:nvSpPr>
        <p:spPr>
          <a:xfrm>
            <a:off x="5500760" y="4614500"/>
            <a:ext cx="1831708" cy="542692"/>
          </a:xfrm>
          <a:prstGeom prst="rect">
            <a:avLst/>
          </a:prstGeom>
          <a:solidFill>
            <a:srgbClr val="CE76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a:solidFill>
                  <a:schemeClr val="tx1"/>
                </a:solidFill>
              </a:rPr>
              <a:t>Gloria </a:t>
            </a:r>
            <a:r>
              <a:rPr lang="en-IN" sz="2000" b="1" dirty="0" smtClean="0">
                <a:solidFill>
                  <a:schemeClr val="tx1"/>
                </a:solidFill>
              </a:rPr>
              <a:t>Logan</a:t>
            </a:r>
            <a:endParaRPr lang="en-IN" sz="2000" b="1" dirty="0">
              <a:solidFill>
                <a:schemeClr val="tx1"/>
              </a:solidFill>
            </a:endParaRPr>
          </a:p>
        </p:txBody>
      </p:sp>
      <p:sp>
        <p:nvSpPr>
          <p:cNvPr id="17" name="Rectangle 16"/>
          <p:cNvSpPr/>
          <p:nvPr/>
        </p:nvSpPr>
        <p:spPr>
          <a:xfrm>
            <a:off x="7332468" y="4614500"/>
            <a:ext cx="1831708" cy="542692"/>
          </a:xfrm>
          <a:prstGeom prst="rect">
            <a:avLst/>
          </a:prstGeom>
          <a:solidFill>
            <a:srgbClr val="A79C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a:solidFill>
                  <a:schemeClr val="tx1"/>
                </a:solidFill>
              </a:rPr>
              <a:t>Kyle Watson</a:t>
            </a:r>
          </a:p>
        </p:txBody>
      </p:sp>
      <p:pic>
        <p:nvPicPr>
          <p:cNvPr id="18" name="Picture 17"/>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8208031" y="-27384"/>
            <a:ext cx="952381" cy="965079"/>
          </a:xfrm>
          <a:prstGeom prst="rect">
            <a:avLst/>
          </a:prstGeom>
        </p:spPr>
      </p:pic>
    </p:spTree>
    <p:custDataLst>
      <p:tags r:id="rId1"/>
    </p:custDataLst>
    <p:extLst>
      <p:ext uri="{BB962C8B-B14F-4D97-AF65-F5344CB8AC3E}">
        <p14:creationId xmlns:p14="http://schemas.microsoft.com/office/powerpoint/2010/main" val="32855379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nodeType="afterEffect">
                                  <p:stCondLst>
                                    <p:cond delay="150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p:stCondLst>
                              <p:cond delay="2500"/>
                            </p:stCondLst>
                            <p:childTnLst>
                              <p:par>
                                <p:cTn id="13" presetID="22" presetClass="entr" presetSubtype="8"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childTnLst>
                          </p:cTn>
                        </p:par>
                        <p:par>
                          <p:cTn id="16" fill="hold">
                            <p:stCondLst>
                              <p:cond delay="3000"/>
                            </p:stCondLst>
                            <p:childTnLst>
                              <p:par>
                                <p:cTn id="17" presetID="10" presetClass="entr" presetSubtype="0" fill="hold" nodeType="afterEffect">
                                  <p:stCondLst>
                                    <p:cond delay="100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par>
                          <p:cTn id="20" fill="hold">
                            <p:stCondLst>
                              <p:cond delay="4500"/>
                            </p:stCondLst>
                            <p:childTnLst>
                              <p:par>
                                <p:cTn id="21" presetID="22" presetClass="entr" presetSubtype="8"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left)">
                                      <p:cBhvr>
                                        <p:cTn id="23" dur="500"/>
                                        <p:tgtEl>
                                          <p:spTgt spid="14"/>
                                        </p:tgtEl>
                                      </p:cBhvr>
                                    </p:animEffect>
                                  </p:childTnLst>
                                </p:cTn>
                              </p:par>
                            </p:childTnLst>
                          </p:cTn>
                        </p:par>
                        <p:par>
                          <p:cTn id="24" fill="hold">
                            <p:stCondLst>
                              <p:cond delay="5000"/>
                            </p:stCondLst>
                            <p:childTnLst>
                              <p:par>
                                <p:cTn id="25" presetID="10" presetClass="entr" presetSubtype="0" fill="hold" nodeType="afterEffect">
                                  <p:stCondLst>
                                    <p:cond delay="100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par>
                          <p:cTn id="28" fill="hold">
                            <p:stCondLst>
                              <p:cond delay="6500"/>
                            </p:stCondLst>
                            <p:childTnLst>
                              <p:par>
                                <p:cTn id="29" presetID="22" presetClass="entr" presetSubtype="8"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left)">
                                      <p:cBhvr>
                                        <p:cTn id="31" dur="500"/>
                                        <p:tgtEl>
                                          <p:spTgt spid="15"/>
                                        </p:tgtEl>
                                      </p:cBhvr>
                                    </p:animEffect>
                                  </p:childTnLst>
                                </p:cTn>
                              </p:par>
                            </p:childTnLst>
                          </p:cTn>
                        </p:par>
                        <p:par>
                          <p:cTn id="32" fill="hold">
                            <p:stCondLst>
                              <p:cond delay="7000"/>
                            </p:stCondLst>
                            <p:childTnLst>
                              <p:par>
                                <p:cTn id="33" presetID="10" presetClass="entr" presetSubtype="0" fill="hold" nodeType="afterEffect">
                                  <p:stCondLst>
                                    <p:cond delay="100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500"/>
                                        <p:tgtEl>
                                          <p:spTgt spid="8"/>
                                        </p:tgtEl>
                                      </p:cBhvr>
                                    </p:animEffect>
                                  </p:childTnLst>
                                </p:cTn>
                              </p:par>
                            </p:childTnLst>
                          </p:cTn>
                        </p:par>
                        <p:par>
                          <p:cTn id="36" fill="hold">
                            <p:stCondLst>
                              <p:cond delay="8500"/>
                            </p:stCondLst>
                            <p:childTnLst>
                              <p:par>
                                <p:cTn id="37" presetID="22" presetClass="entr" presetSubtype="8" fill="hold" grpId="0" nodeType="after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wipe(left)">
                                      <p:cBhvr>
                                        <p:cTn id="39" dur="500"/>
                                        <p:tgtEl>
                                          <p:spTgt spid="16"/>
                                        </p:tgtEl>
                                      </p:cBhvr>
                                    </p:animEffect>
                                  </p:childTnLst>
                                </p:cTn>
                              </p:par>
                            </p:childTnLst>
                          </p:cTn>
                        </p:par>
                        <p:par>
                          <p:cTn id="40" fill="hold">
                            <p:stCondLst>
                              <p:cond delay="9000"/>
                            </p:stCondLst>
                            <p:childTnLst>
                              <p:par>
                                <p:cTn id="41" presetID="10" presetClass="entr" presetSubtype="0" fill="hold" nodeType="afterEffect">
                                  <p:stCondLst>
                                    <p:cond delay="100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500"/>
                                        <p:tgtEl>
                                          <p:spTgt spid="7"/>
                                        </p:tgtEl>
                                      </p:cBhvr>
                                    </p:animEffect>
                                  </p:childTnLst>
                                </p:cTn>
                              </p:par>
                            </p:childTnLst>
                          </p:cTn>
                        </p:par>
                        <p:par>
                          <p:cTn id="44" fill="hold">
                            <p:stCondLst>
                              <p:cond delay="10500"/>
                            </p:stCondLst>
                            <p:childTnLst>
                              <p:par>
                                <p:cTn id="45" presetID="22" presetClass="entr" presetSubtype="8"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ipe(left)">
                                      <p:cBhvr>
                                        <p:cTn id="4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14" grpId="0" animBg="1"/>
      <p:bldP spid="15" grpId="0" animBg="1"/>
      <p:bldP spid="16" grpId="0" animBg="1"/>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35497" y="635573"/>
            <a:ext cx="4896544" cy="6222427"/>
          </a:xfrm>
          <a:prstGeom prst="rect">
            <a:avLst/>
          </a:prstGeom>
        </p:spPr>
      </p:pic>
      <p:grpSp>
        <p:nvGrpSpPr>
          <p:cNvPr id="26" name="Group 25"/>
          <p:cNvGrpSpPr/>
          <p:nvPr/>
        </p:nvGrpSpPr>
        <p:grpSpPr>
          <a:xfrm>
            <a:off x="0" y="0"/>
            <a:ext cx="9164176" cy="908721"/>
            <a:chOff x="0" y="0"/>
            <a:chExt cx="9164176" cy="908721"/>
          </a:xfrm>
        </p:grpSpPr>
        <p:pic>
          <p:nvPicPr>
            <p:cNvPr id="2050" name="Picture 2"/>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a:off x="20176" y="0"/>
              <a:ext cx="9144000" cy="9087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 name="Rectangle 23"/>
            <p:cNvSpPr/>
            <p:nvPr/>
          </p:nvSpPr>
          <p:spPr>
            <a:xfrm>
              <a:off x="0" y="144016"/>
              <a:ext cx="9144000" cy="764704"/>
            </a:xfrm>
            <a:prstGeom prst="rect">
              <a:avLst/>
            </a:prstGeom>
            <a:solidFill>
              <a:srgbClr val="40404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 name="TextBox 24"/>
            <p:cNvSpPr txBox="1"/>
            <p:nvPr/>
          </p:nvSpPr>
          <p:spPr>
            <a:xfrm>
              <a:off x="683568" y="260648"/>
              <a:ext cx="7992888" cy="584775"/>
            </a:xfrm>
            <a:prstGeom prst="rect">
              <a:avLst/>
            </a:prstGeom>
            <a:solidFill>
              <a:srgbClr val="FFFFFF">
                <a:alpha val="69804"/>
              </a:srgbClr>
            </a:solidFill>
          </p:spPr>
          <p:txBody>
            <a:bodyPr wrap="square" rtlCol="0">
              <a:spAutoFit/>
            </a:bodyPr>
            <a:lstStyle/>
            <a:p>
              <a:r>
                <a:rPr lang="en-US" sz="3200" dirty="0"/>
                <a:t>Introduction</a:t>
              </a:r>
              <a:endParaRPr lang="en-IN" sz="3200" dirty="0"/>
            </a:p>
          </p:txBody>
        </p:sp>
      </p:grpSp>
      <p:sp>
        <p:nvSpPr>
          <p:cNvPr id="7" name="Rounded Rectangle 6"/>
          <p:cNvSpPr/>
          <p:nvPr/>
        </p:nvSpPr>
        <p:spPr>
          <a:xfrm>
            <a:off x="4355976" y="980728"/>
            <a:ext cx="4680520" cy="5796000"/>
          </a:xfrm>
          <a:prstGeom prst="roundRect">
            <a:avLst>
              <a:gd name="adj" fmla="val 920"/>
            </a:avLst>
          </a:prstGeom>
          <a:solidFill>
            <a:schemeClr val="accent5">
              <a:lumMod val="60000"/>
              <a:lumOff val="40000"/>
              <a:alpha val="69804"/>
            </a:schemeClr>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200" b="1" dirty="0">
                <a:solidFill>
                  <a:schemeClr val="tx1"/>
                </a:solidFill>
              </a:rPr>
              <a:t>Hi, I am Gavin Smith. I am a member of the Board of Directors at Perseus. I am one of the people in the organization who are responsible for laying down the objectives and broad policies of the organization. I also play a part in preparing the strategic plans and the preparation of department budgets, procedures, schedules etc.  I am responsible for taking into consideration available and prospective human and physical resources of the organization so as to get effective co-ordination, contribution and perfect adjustment. </a:t>
            </a:r>
            <a:endParaRPr lang="en-IN" sz="2200" dirty="0" smtClean="0">
              <a:solidFill>
                <a:schemeClr val="tx1"/>
              </a:solidFill>
            </a:endParaRPr>
          </a:p>
        </p:txBody>
      </p:sp>
      <p:pic>
        <p:nvPicPr>
          <p:cNvPr id="8" name="Picture 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208031" y="-27384"/>
            <a:ext cx="952381" cy="965079"/>
          </a:xfrm>
          <a:prstGeom prst="rect">
            <a:avLst/>
          </a:prstGeom>
        </p:spPr>
      </p:pic>
    </p:spTree>
    <p:custDataLst>
      <p:tags r:id="rId1"/>
    </p:custDataLst>
    <p:extLst>
      <p:ext uri="{BB962C8B-B14F-4D97-AF65-F5344CB8AC3E}">
        <p14:creationId xmlns:p14="http://schemas.microsoft.com/office/powerpoint/2010/main" val="5671180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slide(fromLeft)">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32672" y="676517"/>
            <a:ext cx="4323304" cy="6180739"/>
          </a:xfrm>
          <a:prstGeom prst="rect">
            <a:avLst/>
          </a:prstGeom>
        </p:spPr>
      </p:pic>
      <p:grpSp>
        <p:nvGrpSpPr>
          <p:cNvPr id="26" name="Group 25"/>
          <p:cNvGrpSpPr/>
          <p:nvPr/>
        </p:nvGrpSpPr>
        <p:grpSpPr>
          <a:xfrm>
            <a:off x="0" y="0"/>
            <a:ext cx="9164176" cy="908721"/>
            <a:chOff x="0" y="0"/>
            <a:chExt cx="9164176" cy="908721"/>
          </a:xfrm>
        </p:grpSpPr>
        <p:pic>
          <p:nvPicPr>
            <p:cNvPr id="2050" name="Picture 2"/>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a:off x="20176" y="0"/>
              <a:ext cx="9144000" cy="9087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 name="Rectangle 23"/>
            <p:cNvSpPr/>
            <p:nvPr/>
          </p:nvSpPr>
          <p:spPr>
            <a:xfrm>
              <a:off x="0" y="144016"/>
              <a:ext cx="9144000" cy="764704"/>
            </a:xfrm>
            <a:prstGeom prst="rect">
              <a:avLst/>
            </a:prstGeom>
            <a:solidFill>
              <a:srgbClr val="40404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 name="TextBox 24"/>
            <p:cNvSpPr txBox="1"/>
            <p:nvPr/>
          </p:nvSpPr>
          <p:spPr>
            <a:xfrm>
              <a:off x="683568" y="260648"/>
              <a:ext cx="7992888" cy="584775"/>
            </a:xfrm>
            <a:prstGeom prst="rect">
              <a:avLst/>
            </a:prstGeom>
            <a:solidFill>
              <a:srgbClr val="FFFFFF">
                <a:alpha val="69804"/>
              </a:srgbClr>
            </a:solidFill>
          </p:spPr>
          <p:txBody>
            <a:bodyPr wrap="square" rtlCol="0">
              <a:spAutoFit/>
            </a:bodyPr>
            <a:lstStyle/>
            <a:p>
              <a:r>
                <a:rPr lang="en-US" sz="3200" dirty="0"/>
                <a:t>Introduction</a:t>
              </a:r>
              <a:endParaRPr lang="en-IN" sz="3200" dirty="0"/>
            </a:p>
          </p:txBody>
        </p:sp>
      </p:grpSp>
      <p:sp>
        <p:nvSpPr>
          <p:cNvPr id="7" name="Rounded Rectangle 6"/>
          <p:cNvSpPr/>
          <p:nvPr/>
        </p:nvSpPr>
        <p:spPr>
          <a:xfrm>
            <a:off x="4211960" y="980728"/>
            <a:ext cx="4824536" cy="5796000"/>
          </a:xfrm>
          <a:prstGeom prst="roundRect">
            <a:avLst>
              <a:gd name="adj" fmla="val 920"/>
            </a:avLst>
          </a:prstGeom>
          <a:solidFill>
            <a:srgbClr val="FFFF53">
              <a:alpha val="69804"/>
            </a:srgbClr>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200" b="1" dirty="0">
                <a:solidFill>
                  <a:schemeClr val="tx1"/>
                </a:solidFill>
              </a:rPr>
              <a:t>Hi, I am Rachel Blake. I work as a Human Resources (HR) Manager at Perseus Inc. I am responsible for the managerial function of staffing which involves manning the organization structure through proper and effective selection, appraisal and development of the personnel to fill the roles assigned to the employers/workforce. I am responsible for motivating and identifying the training and development needs of the employees.</a:t>
            </a:r>
            <a:endParaRPr lang="en-IN" sz="2200" dirty="0" smtClean="0">
              <a:solidFill>
                <a:schemeClr val="tx1"/>
              </a:solidFill>
            </a:endParaRPr>
          </a:p>
        </p:txBody>
      </p:sp>
      <p:pic>
        <p:nvPicPr>
          <p:cNvPr id="8" name="Picture 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208031" y="-27384"/>
            <a:ext cx="952381" cy="965079"/>
          </a:xfrm>
          <a:prstGeom prst="rect">
            <a:avLst/>
          </a:prstGeom>
        </p:spPr>
      </p:pic>
    </p:spTree>
    <p:custDataLst>
      <p:tags r:id="rId1"/>
    </p:custDataLst>
    <p:extLst>
      <p:ext uri="{BB962C8B-B14F-4D97-AF65-F5344CB8AC3E}">
        <p14:creationId xmlns:p14="http://schemas.microsoft.com/office/powerpoint/2010/main" val="35090101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slide(fromLeft)">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35496" y="611546"/>
            <a:ext cx="4581520" cy="6246454"/>
          </a:xfrm>
          <a:prstGeom prst="rect">
            <a:avLst/>
          </a:prstGeom>
        </p:spPr>
      </p:pic>
      <p:grpSp>
        <p:nvGrpSpPr>
          <p:cNvPr id="26" name="Group 25"/>
          <p:cNvGrpSpPr/>
          <p:nvPr/>
        </p:nvGrpSpPr>
        <p:grpSpPr>
          <a:xfrm>
            <a:off x="0" y="0"/>
            <a:ext cx="9164176" cy="908721"/>
            <a:chOff x="0" y="0"/>
            <a:chExt cx="9164176" cy="908721"/>
          </a:xfrm>
        </p:grpSpPr>
        <p:pic>
          <p:nvPicPr>
            <p:cNvPr id="2050" name="Picture 2"/>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a:off x="20176" y="0"/>
              <a:ext cx="9144000" cy="9087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 name="Rectangle 23"/>
            <p:cNvSpPr/>
            <p:nvPr/>
          </p:nvSpPr>
          <p:spPr>
            <a:xfrm>
              <a:off x="0" y="144016"/>
              <a:ext cx="9144000" cy="764704"/>
            </a:xfrm>
            <a:prstGeom prst="rect">
              <a:avLst/>
            </a:prstGeom>
            <a:solidFill>
              <a:srgbClr val="40404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 name="TextBox 24"/>
            <p:cNvSpPr txBox="1"/>
            <p:nvPr/>
          </p:nvSpPr>
          <p:spPr>
            <a:xfrm>
              <a:off x="683568" y="260648"/>
              <a:ext cx="7992888" cy="584775"/>
            </a:xfrm>
            <a:prstGeom prst="rect">
              <a:avLst/>
            </a:prstGeom>
            <a:solidFill>
              <a:srgbClr val="FFFFFF">
                <a:alpha val="69804"/>
              </a:srgbClr>
            </a:solidFill>
          </p:spPr>
          <p:txBody>
            <a:bodyPr wrap="square" rtlCol="0">
              <a:spAutoFit/>
            </a:bodyPr>
            <a:lstStyle/>
            <a:p>
              <a:r>
                <a:rPr lang="en-US" sz="3200" dirty="0"/>
                <a:t>Introduction</a:t>
              </a:r>
              <a:endParaRPr lang="en-IN" sz="3200" dirty="0"/>
            </a:p>
          </p:txBody>
        </p:sp>
      </p:grpSp>
      <p:sp>
        <p:nvSpPr>
          <p:cNvPr id="7" name="Rounded Rectangle 6"/>
          <p:cNvSpPr/>
          <p:nvPr/>
        </p:nvSpPr>
        <p:spPr>
          <a:xfrm>
            <a:off x="4211960" y="980728"/>
            <a:ext cx="4824536" cy="5796000"/>
          </a:xfrm>
          <a:prstGeom prst="roundRect">
            <a:avLst>
              <a:gd name="adj" fmla="val 920"/>
            </a:avLst>
          </a:prstGeom>
          <a:solidFill>
            <a:schemeClr val="accent6">
              <a:alpha val="69804"/>
            </a:schemeClr>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200" b="1" dirty="0">
                <a:solidFill>
                  <a:schemeClr val="tx1"/>
                </a:solidFill>
              </a:rPr>
              <a:t>Hello, I am Leo Cooper. I work as a Project Head in the Operations department at Perseus Inc. I am responsible for the execution of the plans of the organization in accordance with the policies and directives of the organization. I also take care of the coordination of the activities within my department. I am responsible for classifying the authority as well as for the co-ordination between authority and responsibility.</a:t>
            </a:r>
            <a:endParaRPr lang="en-IN" sz="2200" dirty="0" smtClean="0">
              <a:solidFill>
                <a:schemeClr val="tx1"/>
              </a:solidFill>
            </a:endParaRPr>
          </a:p>
        </p:txBody>
      </p:sp>
      <p:pic>
        <p:nvPicPr>
          <p:cNvPr id="8" name="Picture 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208031" y="-27384"/>
            <a:ext cx="952381" cy="965079"/>
          </a:xfrm>
          <a:prstGeom prst="rect">
            <a:avLst/>
          </a:prstGeom>
        </p:spPr>
      </p:pic>
    </p:spTree>
    <p:custDataLst>
      <p:tags r:id="rId1"/>
    </p:custDataLst>
    <p:extLst>
      <p:ext uri="{BB962C8B-B14F-4D97-AF65-F5344CB8AC3E}">
        <p14:creationId xmlns:p14="http://schemas.microsoft.com/office/powerpoint/2010/main" val="42238653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slide(fromLeft)">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2" y="585376"/>
            <a:ext cx="3824588" cy="6300000"/>
          </a:xfrm>
          <a:prstGeom prst="rect">
            <a:avLst/>
          </a:prstGeom>
        </p:spPr>
      </p:pic>
      <p:grpSp>
        <p:nvGrpSpPr>
          <p:cNvPr id="26" name="Group 25"/>
          <p:cNvGrpSpPr/>
          <p:nvPr/>
        </p:nvGrpSpPr>
        <p:grpSpPr>
          <a:xfrm>
            <a:off x="0" y="0"/>
            <a:ext cx="9164176" cy="908721"/>
            <a:chOff x="0" y="0"/>
            <a:chExt cx="9164176" cy="908721"/>
          </a:xfrm>
        </p:grpSpPr>
        <p:pic>
          <p:nvPicPr>
            <p:cNvPr id="2050" name="Picture 2"/>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a:off x="20176" y="0"/>
              <a:ext cx="9144000" cy="9087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 name="Rectangle 23"/>
            <p:cNvSpPr/>
            <p:nvPr/>
          </p:nvSpPr>
          <p:spPr>
            <a:xfrm>
              <a:off x="0" y="144016"/>
              <a:ext cx="9144000" cy="764704"/>
            </a:xfrm>
            <a:prstGeom prst="rect">
              <a:avLst/>
            </a:prstGeom>
            <a:solidFill>
              <a:srgbClr val="40404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 name="TextBox 24"/>
            <p:cNvSpPr txBox="1"/>
            <p:nvPr/>
          </p:nvSpPr>
          <p:spPr>
            <a:xfrm>
              <a:off x="683568" y="260648"/>
              <a:ext cx="7992888" cy="584775"/>
            </a:xfrm>
            <a:prstGeom prst="rect">
              <a:avLst/>
            </a:prstGeom>
            <a:solidFill>
              <a:srgbClr val="FFFFFF">
                <a:alpha val="69804"/>
              </a:srgbClr>
            </a:solidFill>
          </p:spPr>
          <p:txBody>
            <a:bodyPr wrap="square" rtlCol="0">
              <a:spAutoFit/>
            </a:bodyPr>
            <a:lstStyle/>
            <a:p>
              <a:r>
                <a:rPr lang="en-US" sz="3200" dirty="0"/>
                <a:t>Introduction</a:t>
              </a:r>
              <a:endParaRPr lang="en-IN" sz="3200" dirty="0"/>
            </a:p>
          </p:txBody>
        </p:sp>
      </p:grpSp>
      <p:sp>
        <p:nvSpPr>
          <p:cNvPr id="7" name="Rounded Rectangle 6"/>
          <p:cNvSpPr/>
          <p:nvPr/>
        </p:nvSpPr>
        <p:spPr>
          <a:xfrm>
            <a:off x="4211960" y="980728"/>
            <a:ext cx="4824536" cy="5796000"/>
          </a:xfrm>
          <a:prstGeom prst="roundRect">
            <a:avLst>
              <a:gd name="adj" fmla="val 920"/>
            </a:avLst>
          </a:prstGeom>
          <a:solidFill>
            <a:srgbClr val="CE7674">
              <a:alpha val="69804"/>
            </a:srgbClr>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200" b="1" dirty="0">
                <a:solidFill>
                  <a:schemeClr val="tx1"/>
                </a:solidFill>
              </a:rPr>
              <a:t>Hello, I am Gloria Logan. I work as a Manager in the Operations department at Perseus Inc. I am responsible for the controlling function which includes verifying whether everything occurs in conformities with the plans adopted, instructions issued and principles established. I ensure that there is effective and efficient utilization of organizational resources so as to achieve the planned goals. I am responsible for measuring the deviation of actual performance from the standard performance, discovering the causes of such deviations and help in taking corrective </a:t>
            </a:r>
            <a:r>
              <a:rPr lang="en-IN" sz="2200" b="1" dirty="0" smtClean="0">
                <a:solidFill>
                  <a:schemeClr val="tx1"/>
                </a:solidFill>
              </a:rPr>
              <a:t>actions.</a:t>
            </a:r>
            <a:endParaRPr lang="en-IN" sz="2200" dirty="0" smtClean="0">
              <a:solidFill>
                <a:schemeClr val="tx1"/>
              </a:solidFill>
            </a:endParaRPr>
          </a:p>
        </p:txBody>
      </p:sp>
      <p:pic>
        <p:nvPicPr>
          <p:cNvPr id="8" name="Picture 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208031" y="-27384"/>
            <a:ext cx="952381" cy="965079"/>
          </a:xfrm>
          <a:prstGeom prst="rect">
            <a:avLst/>
          </a:prstGeom>
        </p:spPr>
      </p:pic>
    </p:spTree>
    <p:custDataLst>
      <p:tags r:id="rId1"/>
    </p:custDataLst>
    <p:extLst>
      <p:ext uri="{BB962C8B-B14F-4D97-AF65-F5344CB8AC3E}">
        <p14:creationId xmlns:p14="http://schemas.microsoft.com/office/powerpoint/2010/main" val="22301424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slide(fromLeft)">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35496" y="903551"/>
            <a:ext cx="5016232" cy="5954450"/>
          </a:xfrm>
          <a:prstGeom prst="rect">
            <a:avLst/>
          </a:prstGeom>
        </p:spPr>
      </p:pic>
      <p:grpSp>
        <p:nvGrpSpPr>
          <p:cNvPr id="26" name="Group 25"/>
          <p:cNvGrpSpPr/>
          <p:nvPr/>
        </p:nvGrpSpPr>
        <p:grpSpPr>
          <a:xfrm>
            <a:off x="0" y="0"/>
            <a:ext cx="9164176" cy="908721"/>
            <a:chOff x="0" y="0"/>
            <a:chExt cx="9164176" cy="908721"/>
          </a:xfrm>
        </p:grpSpPr>
        <p:pic>
          <p:nvPicPr>
            <p:cNvPr id="2050" name="Picture 2"/>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a:off x="20176" y="0"/>
              <a:ext cx="9144000" cy="9087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 name="Rectangle 23"/>
            <p:cNvSpPr/>
            <p:nvPr/>
          </p:nvSpPr>
          <p:spPr>
            <a:xfrm>
              <a:off x="0" y="144016"/>
              <a:ext cx="9144000" cy="764704"/>
            </a:xfrm>
            <a:prstGeom prst="rect">
              <a:avLst/>
            </a:prstGeom>
            <a:solidFill>
              <a:srgbClr val="40404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 name="TextBox 24"/>
            <p:cNvSpPr txBox="1"/>
            <p:nvPr/>
          </p:nvSpPr>
          <p:spPr>
            <a:xfrm>
              <a:off x="683568" y="260648"/>
              <a:ext cx="7992888" cy="584775"/>
            </a:xfrm>
            <a:prstGeom prst="rect">
              <a:avLst/>
            </a:prstGeom>
            <a:solidFill>
              <a:srgbClr val="FFFFFF">
                <a:alpha val="69804"/>
              </a:srgbClr>
            </a:solidFill>
          </p:spPr>
          <p:txBody>
            <a:bodyPr wrap="square" rtlCol="0">
              <a:spAutoFit/>
            </a:bodyPr>
            <a:lstStyle/>
            <a:p>
              <a:r>
                <a:rPr lang="en-US" sz="3200" dirty="0"/>
                <a:t>Introduction</a:t>
              </a:r>
              <a:endParaRPr lang="en-IN" sz="3200" dirty="0"/>
            </a:p>
          </p:txBody>
        </p:sp>
      </p:grpSp>
      <p:sp>
        <p:nvSpPr>
          <p:cNvPr id="7" name="Rounded Rectangle 6"/>
          <p:cNvSpPr/>
          <p:nvPr/>
        </p:nvSpPr>
        <p:spPr>
          <a:xfrm>
            <a:off x="4211960" y="980728"/>
            <a:ext cx="4824536" cy="5796000"/>
          </a:xfrm>
          <a:prstGeom prst="roundRect">
            <a:avLst>
              <a:gd name="adj" fmla="val 920"/>
            </a:avLst>
          </a:prstGeom>
          <a:solidFill>
            <a:srgbClr val="A79C65">
              <a:alpha val="69804"/>
            </a:srgbClr>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200" b="1" dirty="0">
                <a:solidFill>
                  <a:schemeClr val="tx1"/>
                </a:solidFill>
              </a:rPr>
              <a:t>Hi, my name is Kyle Watson. I am a supervisor at one of Perseus’ steel manufacturing plants. I am responsible for assigning of jobs and tasks to various workers at the plant. I guide and instruct the workers for day to day activities and am responsible for the quality as well as quantity of production. I ensure that discipline is maintained among the workers at the plant and communicate workers’ problems, suggestions and recommendatory actions to my managers.</a:t>
            </a:r>
            <a:endParaRPr lang="en-IN" sz="2200" dirty="0" smtClean="0">
              <a:solidFill>
                <a:schemeClr val="tx1"/>
              </a:solidFill>
            </a:endParaRPr>
          </a:p>
        </p:txBody>
      </p:sp>
      <p:pic>
        <p:nvPicPr>
          <p:cNvPr id="8" name="Picture 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208031" y="-27384"/>
            <a:ext cx="952381" cy="965079"/>
          </a:xfrm>
          <a:prstGeom prst="rect">
            <a:avLst/>
          </a:prstGeom>
        </p:spPr>
      </p:pic>
    </p:spTree>
    <p:custDataLst>
      <p:tags r:id="rId1"/>
    </p:custDataLst>
    <p:extLst>
      <p:ext uri="{BB962C8B-B14F-4D97-AF65-F5344CB8AC3E}">
        <p14:creationId xmlns:p14="http://schemas.microsoft.com/office/powerpoint/2010/main" val="13167197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slide(fromLeft)">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6948264" y="2722941"/>
            <a:ext cx="2164081" cy="2375024"/>
          </a:xfrm>
          <a:prstGeom prst="rect">
            <a:avLst/>
          </a:prstGeom>
        </p:spPr>
      </p:pic>
      <p:pic>
        <p:nvPicPr>
          <p:cNvPr id="8" name="Picture 7"/>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50043" y="2715225"/>
            <a:ext cx="1714245" cy="2390457"/>
          </a:xfrm>
          <a:prstGeom prst="rect">
            <a:avLst/>
          </a:prstGeom>
        </p:spPr>
      </p:pic>
      <p:grpSp>
        <p:nvGrpSpPr>
          <p:cNvPr id="26" name="Group 25"/>
          <p:cNvGrpSpPr/>
          <p:nvPr/>
        </p:nvGrpSpPr>
        <p:grpSpPr>
          <a:xfrm>
            <a:off x="0" y="0"/>
            <a:ext cx="9164176" cy="908721"/>
            <a:chOff x="0" y="0"/>
            <a:chExt cx="9164176" cy="908721"/>
          </a:xfrm>
        </p:grpSpPr>
        <p:pic>
          <p:nvPicPr>
            <p:cNvPr id="2050" name="Picture 2"/>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a:stretch/>
          </p:blipFill>
          <p:spPr bwMode="auto">
            <a:xfrm>
              <a:off x="20176" y="0"/>
              <a:ext cx="9144000" cy="9087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 name="Rectangle 23"/>
            <p:cNvSpPr/>
            <p:nvPr/>
          </p:nvSpPr>
          <p:spPr>
            <a:xfrm>
              <a:off x="0" y="144016"/>
              <a:ext cx="9144000" cy="764704"/>
            </a:xfrm>
            <a:prstGeom prst="rect">
              <a:avLst/>
            </a:prstGeom>
            <a:solidFill>
              <a:srgbClr val="40404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5" name="TextBox 24"/>
            <p:cNvSpPr txBox="1"/>
            <p:nvPr/>
          </p:nvSpPr>
          <p:spPr>
            <a:xfrm>
              <a:off x="683568" y="260648"/>
              <a:ext cx="7992888" cy="584775"/>
            </a:xfrm>
            <a:prstGeom prst="rect">
              <a:avLst/>
            </a:prstGeom>
            <a:solidFill>
              <a:srgbClr val="FFFFFF">
                <a:alpha val="69804"/>
              </a:srgbClr>
            </a:solidFill>
          </p:spPr>
          <p:txBody>
            <a:bodyPr wrap="square" rtlCol="0">
              <a:spAutoFit/>
            </a:bodyPr>
            <a:lstStyle/>
            <a:p>
              <a:r>
                <a:rPr lang="en-US" sz="3200" dirty="0" smtClean="0"/>
                <a:t>Introduction</a:t>
              </a:r>
              <a:endParaRPr lang="en-IN" sz="3200" dirty="0"/>
            </a:p>
          </p:txBody>
        </p:sp>
      </p:grpSp>
      <p:sp>
        <p:nvSpPr>
          <p:cNvPr id="6" name="TextBox 5"/>
          <p:cNvSpPr txBox="1"/>
          <p:nvPr/>
        </p:nvSpPr>
        <p:spPr>
          <a:xfrm>
            <a:off x="755576" y="980728"/>
            <a:ext cx="8208912" cy="1631216"/>
          </a:xfrm>
          <a:prstGeom prst="rect">
            <a:avLst/>
          </a:prstGeom>
          <a:noFill/>
        </p:spPr>
        <p:txBody>
          <a:bodyPr wrap="square" rtlCol="0">
            <a:spAutoFit/>
          </a:bodyPr>
          <a:lstStyle/>
          <a:p>
            <a:r>
              <a:rPr lang="en-IN" sz="2000" dirty="0"/>
              <a:t>So, you can see that all the five people, Gavin, Rachel, Leo, Howard and Kyle help manage the functioning of Perseus’ business?</a:t>
            </a:r>
          </a:p>
          <a:p>
            <a:endParaRPr lang="en-IN" sz="2000" dirty="0"/>
          </a:p>
          <a:p>
            <a:r>
              <a:rPr lang="en-IN" sz="2000" dirty="0"/>
              <a:t>All the five of them perform managerial activities and functions to help in the smooth running of Perseus’ day-to-day business activities. </a:t>
            </a:r>
          </a:p>
        </p:txBody>
      </p:sp>
      <p:pic>
        <p:nvPicPr>
          <p:cNvPr id="3" name="Picture 2"/>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3537953" y="2747877"/>
            <a:ext cx="2042159" cy="2357805"/>
          </a:xfrm>
          <a:prstGeom prst="rect">
            <a:avLst/>
          </a:prstGeom>
        </p:spPr>
      </p:pic>
      <p:pic>
        <p:nvPicPr>
          <p:cNvPr id="4" name="Picture 3"/>
          <p:cNvPicPr>
            <a:picLocks noChangeAspect="1"/>
          </p:cNvPicPr>
          <p:nvPr/>
        </p:nvPicPr>
        <p:blipFill rotWithShape="1">
          <a:blip r:embed="rId8" cstate="email">
            <a:extLst>
              <a:ext uri="{28A0092B-C50C-407E-A947-70E740481C1C}">
                <a14:useLocalDpi xmlns:a14="http://schemas.microsoft.com/office/drawing/2010/main"/>
              </a:ext>
            </a:extLst>
          </a:blip>
          <a:srcRect/>
          <a:stretch/>
        </p:blipFill>
        <p:spPr>
          <a:xfrm>
            <a:off x="1915226" y="2802220"/>
            <a:ext cx="1772306" cy="2375024"/>
          </a:xfrm>
          <a:prstGeom prst="rect">
            <a:avLst/>
          </a:prstGeom>
        </p:spPr>
      </p:pic>
      <p:pic>
        <p:nvPicPr>
          <p:cNvPr id="5" name="Picture 4"/>
          <p:cNvPicPr>
            <a:picLocks noChangeAspect="1"/>
          </p:cNvPicPr>
          <p:nvPr/>
        </p:nvPicPr>
        <p:blipFill rotWithShape="1">
          <a:blip r:embed="rId9" cstate="email">
            <a:extLst>
              <a:ext uri="{28A0092B-C50C-407E-A947-70E740481C1C}">
                <a14:useLocalDpi xmlns:a14="http://schemas.microsoft.com/office/drawing/2010/main"/>
              </a:ext>
            </a:extLst>
          </a:blip>
          <a:srcRect/>
          <a:stretch/>
        </p:blipFill>
        <p:spPr>
          <a:xfrm>
            <a:off x="0" y="2794992"/>
            <a:ext cx="2118360" cy="2362200"/>
          </a:xfrm>
          <a:prstGeom prst="rect">
            <a:avLst/>
          </a:prstGeom>
        </p:spPr>
      </p:pic>
      <p:sp>
        <p:nvSpPr>
          <p:cNvPr id="9" name="Rectangle 8"/>
          <p:cNvSpPr/>
          <p:nvPr/>
        </p:nvSpPr>
        <p:spPr>
          <a:xfrm>
            <a:off x="-36512" y="5334580"/>
            <a:ext cx="1872000" cy="542692"/>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a:solidFill>
                  <a:schemeClr val="tx1"/>
                </a:solidFill>
              </a:rPr>
              <a:t>Gavin Smith</a:t>
            </a:r>
          </a:p>
        </p:txBody>
      </p:sp>
      <p:sp>
        <p:nvSpPr>
          <p:cNvPr id="14" name="Rectangle 13"/>
          <p:cNvSpPr/>
          <p:nvPr/>
        </p:nvSpPr>
        <p:spPr>
          <a:xfrm>
            <a:off x="1763688" y="5334580"/>
            <a:ext cx="1872000" cy="542692"/>
          </a:xfrm>
          <a:prstGeom prst="rect">
            <a:avLst/>
          </a:prstGeom>
          <a:solidFill>
            <a:srgbClr val="FFFF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a:solidFill>
                  <a:schemeClr val="tx1"/>
                </a:solidFill>
              </a:rPr>
              <a:t>Rachel Blake</a:t>
            </a:r>
          </a:p>
        </p:txBody>
      </p:sp>
      <p:sp>
        <p:nvSpPr>
          <p:cNvPr id="15" name="Rectangle 14"/>
          <p:cNvSpPr/>
          <p:nvPr/>
        </p:nvSpPr>
        <p:spPr>
          <a:xfrm>
            <a:off x="3635896" y="5334580"/>
            <a:ext cx="1872000" cy="54269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a:solidFill>
                  <a:schemeClr val="tx1"/>
                </a:solidFill>
              </a:rPr>
              <a:t>Leo </a:t>
            </a:r>
            <a:r>
              <a:rPr lang="en-IN" sz="2000" b="1" dirty="0" smtClean="0">
                <a:solidFill>
                  <a:schemeClr val="tx1"/>
                </a:solidFill>
              </a:rPr>
              <a:t>Cooper</a:t>
            </a:r>
            <a:endParaRPr lang="en-IN" sz="2000" b="1" dirty="0">
              <a:solidFill>
                <a:schemeClr val="tx1"/>
              </a:solidFill>
            </a:endParaRPr>
          </a:p>
        </p:txBody>
      </p:sp>
      <p:sp>
        <p:nvSpPr>
          <p:cNvPr id="16" name="Rectangle 15"/>
          <p:cNvSpPr/>
          <p:nvPr/>
        </p:nvSpPr>
        <p:spPr>
          <a:xfrm>
            <a:off x="5500760" y="5334580"/>
            <a:ext cx="1831708" cy="542692"/>
          </a:xfrm>
          <a:prstGeom prst="rect">
            <a:avLst/>
          </a:prstGeom>
          <a:solidFill>
            <a:srgbClr val="CE76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a:solidFill>
                  <a:schemeClr val="tx1"/>
                </a:solidFill>
              </a:rPr>
              <a:t>Gloria </a:t>
            </a:r>
            <a:r>
              <a:rPr lang="en-IN" sz="2000" b="1" dirty="0" smtClean="0">
                <a:solidFill>
                  <a:schemeClr val="tx1"/>
                </a:solidFill>
              </a:rPr>
              <a:t>Logan</a:t>
            </a:r>
            <a:endParaRPr lang="en-IN" sz="2000" b="1" dirty="0">
              <a:solidFill>
                <a:schemeClr val="tx1"/>
              </a:solidFill>
            </a:endParaRPr>
          </a:p>
        </p:txBody>
      </p:sp>
      <p:sp>
        <p:nvSpPr>
          <p:cNvPr id="17" name="Rectangle 16"/>
          <p:cNvSpPr/>
          <p:nvPr/>
        </p:nvSpPr>
        <p:spPr>
          <a:xfrm>
            <a:off x="7332468" y="5334580"/>
            <a:ext cx="1831708" cy="542692"/>
          </a:xfrm>
          <a:prstGeom prst="rect">
            <a:avLst/>
          </a:prstGeom>
          <a:solidFill>
            <a:srgbClr val="A79C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a:solidFill>
                  <a:schemeClr val="tx1"/>
                </a:solidFill>
              </a:rPr>
              <a:t>Kyle Watson</a:t>
            </a:r>
          </a:p>
        </p:txBody>
      </p:sp>
      <p:sp>
        <p:nvSpPr>
          <p:cNvPr id="18" name="TextBox 17"/>
          <p:cNvSpPr txBox="1"/>
          <p:nvPr/>
        </p:nvSpPr>
        <p:spPr>
          <a:xfrm>
            <a:off x="755576" y="6046256"/>
            <a:ext cx="8208912" cy="707886"/>
          </a:xfrm>
          <a:prstGeom prst="rect">
            <a:avLst/>
          </a:prstGeom>
          <a:noFill/>
        </p:spPr>
        <p:txBody>
          <a:bodyPr wrap="square" rtlCol="0">
            <a:spAutoFit/>
          </a:bodyPr>
          <a:lstStyle/>
          <a:p>
            <a:r>
              <a:rPr lang="en-IN" sz="2000" dirty="0"/>
              <a:t>However, they are different from each other. How do you think their responsibilities differ from each other?</a:t>
            </a:r>
          </a:p>
        </p:txBody>
      </p:sp>
      <p:pic>
        <p:nvPicPr>
          <p:cNvPr id="19" name="Picture 18"/>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8208031" y="-27384"/>
            <a:ext cx="952381" cy="965079"/>
          </a:xfrm>
          <a:prstGeom prst="rect">
            <a:avLst/>
          </a:prstGeom>
        </p:spPr>
      </p:pic>
    </p:spTree>
    <p:custDataLst>
      <p:tags r:id="rId1"/>
    </p:custDataLst>
    <p:extLst>
      <p:ext uri="{BB962C8B-B14F-4D97-AF65-F5344CB8AC3E}">
        <p14:creationId xmlns:p14="http://schemas.microsoft.com/office/powerpoint/2010/main" val="32479471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nodeType="afterEffect">
                                  <p:stCondLst>
                                    <p:cond delay="400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p:stCondLst>
                              <p:cond delay="5000"/>
                            </p:stCondLst>
                            <p:childTnLst>
                              <p:par>
                                <p:cTn id="13" presetID="22" presetClass="entr" presetSubtype="8"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childTnLst>
                          </p:cTn>
                        </p:par>
                        <p:par>
                          <p:cTn id="16" fill="hold">
                            <p:stCondLst>
                              <p:cond delay="5500"/>
                            </p:stCondLst>
                            <p:childTnLst>
                              <p:par>
                                <p:cTn id="17" presetID="10" presetClass="entr" presetSubtype="0" fill="hold" nodeType="afterEffect">
                                  <p:stCondLst>
                                    <p:cond delay="100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par>
                          <p:cTn id="20" fill="hold">
                            <p:stCondLst>
                              <p:cond delay="7000"/>
                            </p:stCondLst>
                            <p:childTnLst>
                              <p:par>
                                <p:cTn id="21" presetID="22" presetClass="entr" presetSubtype="8"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left)">
                                      <p:cBhvr>
                                        <p:cTn id="23" dur="500"/>
                                        <p:tgtEl>
                                          <p:spTgt spid="14"/>
                                        </p:tgtEl>
                                      </p:cBhvr>
                                    </p:animEffect>
                                  </p:childTnLst>
                                </p:cTn>
                              </p:par>
                            </p:childTnLst>
                          </p:cTn>
                        </p:par>
                        <p:par>
                          <p:cTn id="24" fill="hold">
                            <p:stCondLst>
                              <p:cond delay="7500"/>
                            </p:stCondLst>
                            <p:childTnLst>
                              <p:par>
                                <p:cTn id="25" presetID="10" presetClass="entr" presetSubtype="0" fill="hold" nodeType="afterEffect">
                                  <p:stCondLst>
                                    <p:cond delay="100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par>
                          <p:cTn id="28" fill="hold">
                            <p:stCondLst>
                              <p:cond delay="9000"/>
                            </p:stCondLst>
                            <p:childTnLst>
                              <p:par>
                                <p:cTn id="29" presetID="22" presetClass="entr" presetSubtype="8"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left)">
                                      <p:cBhvr>
                                        <p:cTn id="31" dur="500"/>
                                        <p:tgtEl>
                                          <p:spTgt spid="15"/>
                                        </p:tgtEl>
                                      </p:cBhvr>
                                    </p:animEffect>
                                  </p:childTnLst>
                                </p:cTn>
                              </p:par>
                            </p:childTnLst>
                          </p:cTn>
                        </p:par>
                        <p:par>
                          <p:cTn id="32" fill="hold">
                            <p:stCondLst>
                              <p:cond delay="9500"/>
                            </p:stCondLst>
                            <p:childTnLst>
                              <p:par>
                                <p:cTn id="33" presetID="10" presetClass="entr" presetSubtype="0" fill="hold" nodeType="afterEffect">
                                  <p:stCondLst>
                                    <p:cond delay="100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500"/>
                                        <p:tgtEl>
                                          <p:spTgt spid="8"/>
                                        </p:tgtEl>
                                      </p:cBhvr>
                                    </p:animEffect>
                                  </p:childTnLst>
                                </p:cTn>
                              </p:par>
                            </p:childTnLst>
                          </p:cTn>
                        </p:par>
                        <p:par>
                          <p:cTn id="36" fill="hold">
                            <p:stCondLst>
                              <p:cond delay="11000"/>
                            </p:stCondLst>
                            <p:childTnLst>
                              <p:par>
                                <p:cTn id="37" presetID="22" presetClass="entr" presetSubtype="8" fill="hold" grpId="0" nodeType="after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wipe(left)">
                                      <p:cBhvr>
                                        <p:cTn id="39" dur="500"/>
                                        <p:tgtEl>
                                          <p:spTgt spid="16"/>
                                        </p:tgtEl>
                                      </p:cBhvr>
                                    </p:animEffect>
                                  </p:childTnLst>
                                </p:cTn>
                              </p:par>
                            </p:childTnLst>
                          </p:cTn>
                        </p:par>
                        <p:par>
                          <p:cTn id="40" fill="hold">
                            <p:stCondLst>
                              <p:cond delay="11500"/>
                            </p:stCondLst>
                            <p:childTnLst>
                              <p:par>
                                <p:cTn id="41" presetID="10" presetClass="entr" presetSubtype="0" fill="hold" nodeType="afterEffect">
                                  <p:stCondLst>
                                    <p:cond delay="100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500"/>
                                        <p:tgtEl>
                                          <p:spTgt spid="7"/>
                                        </p:tgtEl>
                                      </p:cBhvr>
                                    </p:animEffect>
                                  </p:childTnLst>
                                </p:cTn>
                              </p:par>
                            </p:childTnLst>
                          </p:cTn>
                        </p:par>
                        <p:par>
                          <p:cTn id="44" fill="hold">
                            <p:stCondLst>
                              <p:cond delay="13000"/>
                            </p:stCondLst>
                            <p:childTnLst>
                              <p:par>
                                <p:cTn id="45" presetID="22" presetClass="entr" presetSubtype="8"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ipe(left)">
                                      <p:cBhvr>
                                        <p:cTn id="47" dur="500"/>
                                        <p:tgtEl>
                                          <p:spTgt spid="17"/>
                                        </p:tgtEl>
                                      </p:cBhvr>
                                    </p:animEffect>
                                  </p:childTnLst>
                                </p:cTn>
                              </p:par>
                              <p:par>
                                <p:cTn id="48" presetID="10" presetClass="entr" presetSubtype="0" fill="hold" grpId="0" nodeType="withEffect">
                                  <p:stCondLst>
                                    <p:cond delay="1500"/>
                                  </p:stCondLst>
                                  <p:childTnLst>
                                    <p:set>
                                      <p:cBhvr>
                                        <p:cTn id="49" dur="1" fill="hold">
                                          <p:stCondLst>
                                            <p:cond delay="0"/>
                                          </p:stCondLst>
                                        </p:cTn>
                                        <p:tgtEl>
                                          <p:spTgt spid="18"/>
                                        </p:tgtEl>
                                        <p:attrNameLst>
                                          <p:attrName>style.visibility</p:attrName>
                                        </p:attrNameLst>
                                      </p:cBhvr>
                                      <p:to>
                                        <p:strVal val="visible"/>
                                      </p:to>
                                    </p:set>
                                    <p:animEffect transition="in" filter="fade">
                                      <p:cBhvr>
                                        <p:cTn id="5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14" grpId="0" animBg="1"/>
      <p:bldP spid="15" grpId="0" animBg="1"/>
      <p:bldP spid="16" grpId="0" animBg="1"/>
      <p:bldP spid="17" grpId="0" animBg="1"/>
      <p:bldP spid="18"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ER_PHOTO_0" val="png|iVBORw0KGgoAAAANSUhEUgAAARYAAABECAYAAABEfBoHAAAACXBIWXMAAAsTAAALEwEAmpwYAAAK&#10;T2lDQ1BQaG90b3Nob3AgSUNDIHByb2ZpbGUAAHjanVNnVFPpFj333vRCS4iAlEtvUhUIIFJCi4AU&#10;kSYqIQkQSoghodkVUcERRUUEG8igiAOOjoCMFVEsDIoK2AfkIaKOg6OIisr74Xuja9a89+bN/rXX&#10;Pues852zzwfACAyWSDNRNYAMqUIeEeCDx8TG4eQuQIEKJHAAEAizZCFz/SMBAPh+PDwrIsAHvgAB&#10;eNMLCADATZvAMByH/w/qQplcAYCEAcB0kThLCIAUAEB6jkKmAEBGAYCdmCZTAKAEAGDLY2LjAFAt&#10;AGAnf+bTAICd+Jl7AQBblCEVAaCRACATZYhEAGg7AKzPVopFAFgwABRmS8Q5ANgtADBJV2ZIALC3&#10;AMDOEAuyAAgMADBRiIUpAAR7AGDIIyN4AISZABRG8lc88SuuEOcqAAB4mbI8uSQ5RYFbCC1xB1dX&#10;Lh4ozkkXKxQ2YQJhmkAuwnmZGTKBNA/g88wAAKCRFRHgg/P9eM4Ors7ONo62Dl8t6r8G/yJiYuP+&#10;5c+rcEAAAOF0ftH+LC+zGoA7BoBt/qIl7gRoXgugdfeLZrIPQLUAoOnaV/Nw+H48PEWhkLnZ2eXk&#10;5NhKxEJbYcpXff5nwl/AV/1s+X48/Pf14L7iJIEyXYFHBPjgwsz0TKUcz5IJhGLc5o9H/LcL//wd&#10;0yLESWK5WCoU41EScY5EmozzMqUiiUKSKcUl0v9k4t8s+wM+3zUAsGo+AXuRLahdYwP2SycQWHTA&#10;4vcAAPK7b8HUKAgDgGiD4c93/+8//UegJQCAZkmScQAAXkQkLlTKsz/HCAAARKCBKrBBG/TBGCzA&#10;BhzBBdzBC/xgNoRCJMTCQhBCCmSAHHJgKayCQiiGzbAdKmAv1EAdNMBRaIaTcA4uwlW4Dj1wD/ph&#10;CJ7BKLyBCQRByAgTYSHaiAFiilgjjggXmYX4IcFIBBKLJCDJiBRRIkuRNUgxUopUIFVIHfI9cgI5&#10;h1xGupE7yAAygvyGvEcxlIGyUT3UDLVDuag3GoRGogvQZHQxmo8WoJvQcrQaPYw2oefQq2gP2o8+&#10;Q8cwwOgYBzPEbDAuxsNCsTgsCZNjy7EirAyrxhqwVqwDu4n1Y8+xdwQSgUXACTYEd0IgYR5BSFhM&#10;WE7YSKggHCQ0EdoJNwkDhFHCJyKTqEu0JroR+cQYYjIxh1hILCPWEo8TLxB7iEPENyQSiUMyJ7mQ&#10;AkmxpFTSEtJG0m5SI+ksqZs0SBojk8naZGuyBzmULCAryIXkneTD5DPkG+Qh8lsKnWJAcaT4U+Io&#10;UspqShnlEOU05QZlmDJBVaOaUt2ooVQRNY9aQq2htlKvUYeoEzR1mjnNgxZJS6WtopXTGmgXaPdp&#10;r+h0uhHdlR5Ol9BX0svpR+iX6AP0dwwNhhWDx4hnKBmbGAcYZxl3GK+YTKYZ04sZx1QwNzHrmOeZ&#10;D5lvVVgqtip8FZHKCpVKlSaVGyovVKmqpqreqgtV81XLVI+pXlN9rkZVM1PjqQnUlqtVqp1Q61Mb&#10;U2epO6iHqmeob1Q/pH5Z/YkGWcNMw09DpFGgsV/jvMYgC2MZs3gsIWsNq4Z1gTXEJrHN2Xx2KruY&#10;/R27iz2qqaE5QzNKM1ezUvOUZj8H45hx+Jx0TgnnKKeX836K3hTvKeIpG6Y0TLkxZVxrqpaXllir&#10;SKtRq0frvTau7aedpr1Fu1n7gQ5Bx0onXCdHZ4/OBZ3nU9lT3acKpxZNPTr1ri6qa6UbobtEd79u&#10;p+6Ynr5egJ5Mb6feeb3n+hx9L/1U/W36p/VHDFgGswwkBtsMzhg8xTVxbzwdL8fb8VFDXcNAQ6Vh&#10;lWGX4YSRudE8o9VGjUYPjGnGXOMk423GbcajJgYmISZLTepN7ppSTbmmKaY7TDtMx83MzaLN1pk1&#10;mz0x1zLnm+eb15vft2BaeFostqi2uGVJsuRaplnutrxuhVo5WaVYVVpds0atna0l1rutu6cRp7lO&#10;k06rntZnw7Dxtsm2qbcZsOXYBtuutm22fWFnYhdnt8Wuw+6TvZN9un2N/T0HDYfZDqsdWh1+c7Ry&#10;FDpWOt6azpzuP33F9JbpL2dYzxDP2DPjthPLKcRpnVOb00dnF2e5c4PziIuJS4LLLpc+Lpsbxt3I&#10;veRKdPVxXeF60vWdm7Obwu2o26/uNu5p7ofcn8w0nymeWTNz0MPIQ+BR5dE/C5+VMGvfrH5PQ0+B&#10;Z7XnIy9jL5FXrdewt6V3qvdh7xc+9j5yn+M+4zw33jLeWV/MN8C3yLfLT8Nvnl+F30N/I/9k/3r/&#10;0QCngCUBZwOJgUGBWwL7+Hp8Ib+OPzrbZfay2e1BjKC5QRVBj4KtguXBrSFoyOyQrSH355jOkc5p&#10;DoVQfujW0Adh5mGLw34MJ4WHhVeGP45wiFga0TGXNXfR3ENz30T6RJZE3ptnMU85ry1KNSo+qi5q&#10;PNo3ujS6P8YuZlnM1VidWElsSxw5LiquNm5svt/87fOH4p3iC+N7F5gvyF1weaHOwvSFpxapLhIs&#10;OpZATIhOOJTwQRAqqBaMJfITdyWOCnnCHcJnIi/RNtGI2ENcKh5O8kgqTXqS7JG8NXkkxTOlLOW5&#10;hCepkLxMDUzdmzqeFpp2IG0yPTq9MYOSkZBxQqohTZO2Z+pn5mZ2y6xlhbL+xW6Lty8elQfJa7OQ&#10;rAVZLQq2QqboVFoo1yoHsmdlV2a/zYnKOZarnivN7cyzytuQN5zvn//tEsIS4ZK2pYZLVy0dWOa9&#10;rGo5sjxxedsK4xUFK4ZWBqw8uIq2Km3VT6vtV5eufr0mek1rgV7ByoLBtQFr6wtVCuWFfevc1+1d&#10;T1gvWd+1YfqGnRs+FYmKrhTbF5cVf9go3HjlG4dvyr+Z3JS0qavEuWTPZtJm6ebeLZ5bDpaql+aX&#10;Dm4N2dq0Dd9WtO319kXbL5fNKNu7g7ZDuaO/PLi8ZafJzs07P1SkVPRU+lQ27tLdtWHX+G7R7ht7&#10;vPY07NXbW7z3/T7JvttVAVVN1WbVZftJ+7P3P66Jqun4lvttXa1ObXHtxwPSA/0HIw6217nU1R3S&#10;PVRSj9Yr60cOxx++/p3vdy0NNg1VjZzG4iNwRHnk6fcJ3/ceDTradox7rOEH0x92HWcdL2pCmvKa&#10;RptTmvtbYlu6T8w+0dbq3nr8R9sfD5w0PFl5SvNUyWna6YLTk2fyz4ydlZ19fi753GDborZ752PO&#10;32oPb++6EHTh0kX/i+c7vDvOXPK4dPKy2+UTV7hXmq86X23qdOo8/pPTT8e7nLuarrlca7nuer21&#10;e2b36RueN87d9L158Rb/1tWeOT3dvfN6b/fF9/XfFt1+cif9zsu72Xcn7q28T7xf9EDtQdlD3YfV&#10;P1v+3Njv3H9qwHeg89HcR/cGhYPP/pH1jw9DBY+Zj8uGDYbrnjg+OTniP3L96fynQ89kzyaeF/6i&#10;/suuFxYvfvjV69fO0ZjRoZfyl5O/bXyl/erA6xmv28bCxh6+yXgzMV70VvvtwXfcdx3vo98PT+R8&#10;IH8o/2j5sfVT0Kf7kxmTk/8EA5jz/GMzLdsAAAAEZ0FNQQAAsY58+1GTAAAAIGNIUk0AAHolAACA&#10;gwAA+f8AAIDpAAB1MAAA6mAAADqYAAAXb5JfxUYAACgESURBVHja7H19fFTFuf/37PtuErKRAAm3&#10;yWajkI0SAouFIBgwEawiq1ZtAxX6E5L2d+VFraHVS7BeAbWKLS/qbSHhVmgD1qtCUBGUQAJoQBNY&#10;XmSDms0GJS/GZkPI5n3n/jFnz559P9ks4LXngfPJZs/MPHMmZ77zvM0zjNK0mkAkkUQSKYIkEYdA&#10;JJFEEoFFJJFEEoFFJJFE+tcjGfCvamIhHj98iPH5IJJIIgkHlsFMQNdnAWDEMO6JGXKSXmkeXu0T&#10;J0AItFFKjNcn8Mq461aeqXf/zjAsD4bHa7CAIxTIRDAT6QcPLIROBOJE9jgdssfpABAQAZOeYSfh&#10;9vKTsLVcAhgJwBA/k8abRzKLK8J5VJ6xofKMzQ8P4gEmuhHDYJpiwNyp6cgenypogGzNbexlxyt7&#10;qmC2tlAN0u+z+AMx4vHTkPxvXmVpG63tHWhtv8QDMPj5LIKOSD8UiYU4AWc/br0pCUW/yBk0A/tl&#10;B14pO0atOYzE/zwkA4BzAEXzZgie8Hxa/bePUHmqzosHO5mJE1q1HC8W3I2FsyYNum3dqDjoRsUB&#10;AOqbv4P5q4uAROb1LDwwIU6AOBEfGw3j2FQkjYpHcsIIJCeMFMyzoakFju4e9mcvahsuoqHlOzh6&#10;+ljwDB9gTFlpGJ8yivt9zc7KoOUz9QmYO2UsAKDd0YNNZccCj9VILUxZaQAQsJw2SoWlcydzv7+y&#10;5zjsnd0+5ZaZpiBWo4wIz0DPlJ2RwntPu3HK2oQ9x87DbG3y6Ucw4o9hJMd3sLyF/K3443+qvhll&#10;VbUAgKK8bMHvkO3bdmw/YB4CsLAThQz0QTciJqwXWRcfA+Lso9IFkXjNB3Y1dw4gVikJC1QAoOFi&#10;ixcPFlScAxivi8f+PxRAG60eOgwP9IMM9IFhJLxncQOYRiHH9PE3Ylpm+qCAxJtcdQ0pSR7fP7x6&#10;AwU1SIYkuBTNm8F95r9c/mjp3MlYkJspaOIW5WVjQW4mbC32gGXtnd2Ym5WGTFYFjY1SYUXJft8x&#10;GBGLZaYpEeHJn1Sbl5tgykqDrcWONTsrYWu2QzdKi5cWz+YAig8srn5Q9diGytP1HKC5xsUbPCI1&#10;voPlbWuxe/C2tdh9ePPH/2fP/8Onz2VVtThlbUJ2RgqroQDbD5hha7Fz9SrP2IQASzCVg0orGOiF&#10;bqQ2rJd4fGoC0N9LV1qJBJ6OKAKQAZCBPpiyMsKeKPXfNAIDfYBEStsniDyoAJTHQB8gZSc3YViJ&#10;bgCzJmfi3hlZ0KhUV0y8JP09YGRw8w+DXC+nix66bTzKqiwBpQHXCwwAh8/aAhqJtFEqrqxupBaZ&#10;+lEeE9SzDzYOWJaZpmDPsVrWpgUPXstMUyLGUxulwr61C5CpT4DZ2oQ7Vm5zS0pngFN1Tdj8qAne&#10;hjBXP1xjt2Znhfs5ztZjy/J7PMpHcnwHy9ve2QWztYkb283LTag8vdFHInSNP+0r4QBnRck+DjCK&#10;ADewlJtReYbyf2nxHchMHYVQTp/gbychIMQJDPTTCRQGzZiYBgz00na87SYEgNMJOPtwa0bqECY8&#10;VaWo5MBKQCop3ly1IHKgAiA2SkmB1unkVMTk+Fj8Z0Ee5t8x84qCCgCgvwfE2S/MsB1INfV6yUxZ&#10;hoCLxoKcTC+1tjtguwtyMz3A4SGvunxq9+rDlkdN0Eap/PKKFM+VeTO4Cfez5/7hMw4usDlV3yz4&#10;mbcfMKNg4+4rNr6D5e09ti4JLVAZfl/vWLktpBQCACtK9mFF8f6Q5SShjbdO96QNk7IzUtk2nDyk&#10;c7etVcux8M5bhiJK8OwcFAgX5GZCl3BdROd15phkwDkAQgaA/j5MvCEZv/vlg0hOGHV1LGIDfV5j&#10;GBlaOneK/+9NUwS38VBOJraXmzmJwaVWBCPXSq4bqfU7ASLFUzdSy638ZVUW2FrsAUE3kHQRbIJf&#10;jfEdDG+ztYl7RlOWgXv2YBRI0gu3rDB5mjiROVYXPrBkXk8NtIR4zQkCQgZgmnrjkAbY3uHgJCw4&#10;qU1o2X3ZEZ/XxOmkz9Hfh2kZaVied++Vl1I8+A+w0tLQgYX/UvLFcf532iiVoImTqU9Apj4Be6pq&#10;8bdyM081SQha71cby7hV05RlgCnLIBzkB8GTDzinrM2RW2jYPlzp8R0s7/bObhRsKPOQ1sI1ZYRL&#10;EoIQ/4gTBE5oY6LCZmK6dSKIsx+EDIDAybZLQJzUvjJ3WsaQHuLklxeoGZghIKQfsWoJdAnDhdto&#10;vm7Ehv9+A/c/8h/IXfAochc8isVPPodnN27F7g8Pw37pMgghSBp1HYizH2m6ROT/dA6uNsVrh7nH&#10;j/s5+H8AUN/Sxq3OLlsFv8zSuVNQVmVBfUsbfxnw+2/J3Mkoq7KgrbMLu3kr/pK5k4P2oa2zy0Oc&#10;37zchNgopUeZSPDM4HlpKs7UhzVe3n1ZapqCY+t/hWG8/l6J8Q2HN31OKzaVVXH8tzxq8ikXznML&#10;/ScLZWNxx2AMTYXQquVo72dXW8atBulGDIPpVuMQpxwb70GoBJSpHy245u4PD2PxyhfpyslzI1ec&#10;/IJzHUMiReaNYzFvzm2I1w7Dow/lhdVLm60O1dXHYan9HN+2tqL1u1YP6S097UYABIa0mzAifgTS&#10;08chfoTbuxR/XRxaL7ZGTBXaftDMSQlL507BtgMnqYQ5LgWZ+gQUFu/jDHjBPC2mLANWlOzjPBG2&#10;FjvrBjb4tQN4q0PbDpzEwtwJdAIsvwcPPv9GRHmmjIrMar1q3kysmjfzqo5vuLwBYM3OCmRnUF7Z&#10;41KwzJTFgc2VJgFxLCQiond25vUo+7QODHFSVy1xgjj7cc8txiG37QqUc6lCcA4Irrvx77vQ3kPA&#10;qGMBqYL1XIFzIdO2CE5Zm3H6tTfx5NKl0KgHZxCurj6Gd3b9D2zffE3BSyIFw0jAqIbxYvkILPUX&#10;QIgT5+rqKV/nAOJHjMTNN2fBYLiJBb3IBci57A0uFcLlMVmQQ923lWfqQ774piwDtFEqjE8ZhaK8&#10;GZytQscDgFB2ixUl+zAjI4UDhoW5E1DfbL+iPMOh1TsOcZ6ZZaYsrFt8xxUf33B5u8akYMNuHF//&#10;awBAUd4MH6/VFVOFghpuOYkjKWgjFVXVoYFl/Bie58btVVlwR1bggbnUIahtMLyQfuJEfeO3ggcg&#10;JTkJUMWAUceC0WjBaOJ8L3UsGIUGhrFjkX7DDYLbdjg6sX7jS1j/2kY0tLS6eURdB0QPBxM9HEwU&#10;e0UPB6KvAxN1HctXC0YTi+8ud2Nf5RFs+O/XYalviDi4bNpzzMPIqBupxcLcCR6uzWC0ICcTZmuT&#10;h4eB//LOnZwmaALkb3BLGS8tviOolDFYnnzvijba1yb24dpfomf379Gz+/doLv2dj4fK77iVVWHy&#10;Y3/x8XBFenyHwttlaF294xBPJbrneyCxsNKKNir0Cl3/dSNSfpQY8P6MiWMBZxlrxGUA5wAy9aOo&#10;pyWQmrK/ImibPuoQ+9PW2ArbxRboRocOUnt5RQEqPv8GDf/sAuQqMBIZbYoAgJMabAf6QPp7cN8d&#10;dwwKVJ77w2o0NDVTaUiuAiNTAjK5W+ViJB67DxgX4LokJZdrm2FoHZkSjETKC/OPgDp04CS3+pmy&#10;DGjv7BbsHdGN1CJ7XAoKNu7mxHy+VCFUHQLo3qxNZVVYZsqCNkqFlwKsyOHwNFubOJUk+yadz7Nt&#10;Lzcje1wKJ2XYBUxYod6RoYxvpLw4a3ZWwJRl4KSmq2HIlXDRrz6XS2px0hiUEJPa/Pn5EHYWHbQa&#10;OevZoEbbBbN+HFyU/OhwyElku9jiK7kwDF7fUy5oALQxUXjr+WXIHJMMRiqjE1+mAOQKOpHlCjBS&#10;OdKv18Nw/fWCB3b9K39EQ/O3rDQ0jIKLOgZQRoNRRtFLoQaj0LCXGoxSw92DKhpQDQPUwwBVDKCM&#10;AiNTsEGAPDQK63JLpfbOLm6CaqNUWGbKwvYDJ2Hv7PJjy/FsZ9ncKewkOedzj2+4pF4Z//z5V2HJ&#10;B9yEcUsNQ+e5vfykB/h416tvdhtQqZs20Hj5H3NtlPKKjO9QefOvB5/byQFmoLEdDN9QlyS04RbQ&#10;JcYHV4WOn0DlpycFqEM3UFBx9gPOftwzfULwdj87HVLsr7/Y4gYfhgEYKSCRYdMbH8DecVmwcfnD&#10;l5dhfMpIdyCgS6KABAQE0ydOEAwqH+x/HxarDVAPA6Om4ECBRANGrqLAJZW7f3KfKZhBpgIjV3sC&#10;j1zF2oAiK7EAwCt7qrzEd2EGvgW5EwKu8GXHLDzVRLgbuWDDrojztLXYuclNY1qyIjZ2RXkzQ7rJ&#10;wx3fSPDmj8GanYdwtShE5C21WYQMNGMkOPTpqdAT+PrRXFi8bsSwoIC1+6PDsHf2hJ5EDM8rBIaq&#10;ClI57F39eOCxtYIHQhutxqev/QYLbsugkcaugD7nADDQj/TUFMFt7dr7HpUwlNGAIgqMXE2Bg/M6&#10;MVyEsMflUoM45GdYgOP9HKJ9xRX7wI+BMFubOEnBO4CMXy4z1f3ZpbLsOW4JqNq4aGHuBA/x218f&#10;/NkEvGkoPFfwpKF1i38iGFz4z+ytkh1f//+xat5MD0NzpMY3HN4AMF6fwEsF4mub8d46Eeo9CdaP&#10;MG0sPNEmlFOIkcB83gb7pcvQDosOLLFMSAO2fQAQJ+65ZVxwNehgFV3JQ04kXmoBCbt/RyYHI1eh&#10;wvwlFhetQ8maQsEDUvxEHrIzrkfB+rdpu85+xA+LQvx1wqJ4q09Uw9EPMOooQKFmJQ2Z+zmIE8kj&#10;h2P+rGwfI7kQG1Lph5VoaPmOrglhSC5zp7C2howUaKNU3Mr/yp4qbFl+r8dqqo1SeewANk0xYFNZ&#10;FTL1CSjKm8lJBv7sBd4r6Zv/kYfZK//K8Xb1xZ+tYM3OQ5iRkcLZPVwverg87axdY/Jjf0ZR3kws&#10;zJ2AdYt/gqK8mThlbUIsz1jb7vAKyZ/ibjOQy5c/WSMxvuHyzh6Xwqk52eNS/ILIg8/tRO2Wx4Ia&#10;qEP1S9DbqjA97f/NJk6grwek5zKKn/g5Fs6ZEbCR3IdXoOKzM3hrfRHuyZ0W2Prf0YmRdy0DGAk+&#10;LVmFzDGBXW3xtzyA9s5u9JnfDa4uVZ/FrN+sB1TDwChYI3N/L0ivA6T7EtB1CQvvvAUla387qIE5&#10;+eXXmL3iv2DvuAxD0ig89esCQfW2vF6Cw+az1AOkjPJ0YTupJywtKRFP/b95YUkcT//lr2j4to1V&#10;icTMouGSbqTWQ6JxxcKIdKVVIV5wnC5xRAiBRQZGKkdl9ZmQhtLkkbGIVUmDgkrFp2a0O3rZlV7g&#10;as64pSdIZYBcCUYRBSijsO39o5j001/Dfumy4IEZnzoaJ/78GNJHD4MhJVlwPVtjE+v98WcPYXeL&#10;9/eG/QezXWhgN4WKp7YMhVxxJK5LBJXIUtCZS4g7jWNQkkoBmRwV1Z+HZDghdTRiY6KDq0GHjlE1&#10;KBxzAsPQADSpAkRBwLDByaesTch9+Am8tfEZpPybMBd2tEqBrU/8DJv3fy6YfUNjM5goLesW5gEL&#10;67onA/3UzhQu9feCSBVghggs2eNSYJpiQGaqeyzMdY0oO2bhROiFuRORPCJWcJsu4+Ay01SPBEWv&#10;7KnyMbbyy/Dve9fl06n6JpjrmvyCgHdfaaKjT3zsBi5Vpd3Rg+0HTgh2LYsUQWBx2VhSQsWDMFJA&#10;KoP5ywuwd1yGNghwjL/+R0gZHXw38O6Kz1hpJczJw0gAiQyMzJ38kTAMTllbcPMDS3Bg6x+QmT4m&#10;aBNOpxNOpxNRSjmmpAmXWCCVsUZaP94bQthsef3h/8V8dokPnrYsvxcLcydi24ETWL3jIFJGxeGl&#10;xT9B9rgU2Du7OWBZkDMB2eNSYLY2oazqHBvcNZHT7StOW5GpT+RsGy5g0Y2IxTLTVM5w6c8b4Srj&#10;fZ9f18XDpbosM02FNkqFyjP1yN/wjgfAlFWdQ+2WxznbweodB/0aho+v/3dqa3h+hwgqV1YVCuSL&#10;dnJRsqFUIfOXDXQySWUw11qDlp0x6SaYbpscuC3LV7A1/5NOUAE2BHtHp//+S1jJRaYAFBowqmhA&#10;HY32XoLcRb/D7o8Oh2ybEAKn0zm4nC6cFwfuDHOcEZx6fQyD8DDx6dz5Wi+v0eCvhbkTsDB3IirP&#10;WFGw8R1UnrFi24EazF65lWdIdZffVPYJJj/2GtbsPOgRD1Jx2oo1Ow/iwedLUbDxHXaS0jqVZ91G&#10;w8rTVr/9cJXxvs+v6+KxZudBFGx8B2kFf0TlGSuyx6Xg+Pp/R6Z+FFfP3tmFB5/b4X7PMlJ8eLqM&#10;wat3HPQbByNekbskQYUVgRsQuQ18UjkqQthZMg2pQSWabe8eZA2eMjYYLDiZz9cHzgErofYWRq6k&#10;bl8lDVZr72Nw/+Nr8frbe4VhhbNH8OQfMfy6K7sU8JNrh0Gu+I4Krz0jZmsTZq/cilP1bi9NYfFe&#10;FJaEHqNtB05g9sqt7veBF0IfSCrgEjl1Ck9uZO/sxoPPUUmDhqf/1ON+5RkrKs9YWVVPD1NWusf9&#10;VfNmshLSQVGkuGbGW5fhdpSA9AMSKRipFIxUhsqacyEMuMHtK7srqwGpnEbBSgR4PUIllmYknOTC&#10;KDU08lU9DIwqGouf2YjX3wk9cSRO4cZWQ+r1IYHhSHUNnl//Mp57aQ2ee/5pHK78SLCNmnOvhxnO&#10;4torY8pK983axkW0usFGKA2m7FCI38dMfYIPeORveIf7vG7xnTybkh7Z4/QoLN4rzvprCywUXFKE&#10;ZGFjJFzEq/mrb8LujNnyFWwtdjBSuTt/rZDZxjDsDufgNhdIFWAULLiohoFRRmPx0xtgPveFn/nP&#10;QCKRQCqVQkUcgp/BeNONboO3t7THRga3tl/GuXobLHVWnPvqK6riCEWWIQbJmeuauEm5f+2iq54A&#10;KBLEl6qyb/JUK20tds6+ohupRVHebZy0su3ACU6iEela2VhYe4Dg830kVDKwO7phrq0LqzMV1Weo&#10;bUUqBSQSxMVoBlGbPepDI2c3OnpFsTKsaiRjVSOlBowqCoxSg90HP/H7TFKpFDKZDAqFAgOXWwX1&#10;YlJGBuKHRQOkn/bDy+7DSGWAQkljXNQxYFTRaLW3C2q74esL7LMQH1uI0GvTno859SNTn4Dj6x9h&#10;jaWD32c09HIIq665rtGtWqcm+Nx/hfeMy0xTYcoyYLw+EStK3hftH9fUxsKLYckcGyJlwmenORcv&#10;JFIwktAG3IC6+nuVrLRCDbfBdj77SAIskGxZ/lO8+dR8mCaPZXcH93umc2SkbGSuEpCrALkKMyZP&#10;CAgsCoUCSqUS6BKeiuHRh+ZBLZd65gp2heVLZWBkKnfIvzKKxr0IIEdX15AlFluLHbNXbvXYkLZu&#10;8Z04vv4RZOoTfxCrJc04/z73fG8+NR9rdh4UvUDfC1WIFeVjQ6ZM4O1jkVB1qKLm80F3pP5iM8xf&#10;fU3jVySDjCjlJWUyf3kBpqk34c2ihWje+XtsWX4flt09Gdk3JrmP73AOIDZKCdP0Cfjo1VWYcfN4&#10;v81KpVLI5XKoVCooe78T3J3k0aPx1MMPYXiM2gvY2DGSKWiov1zFhvxLhQNoKLVPkD2kEWkFL3uo&#10;BZn6ROxfu+gHAy7bDpyA2eqWbDaVfSzO9qtIAc4VcuUFEZCdnx/xyjCAVIKKE+cG3ZGyg1VsrhIp&#10;Z5wkgoPAWLWtv9cjRkQbrcbCWZPDGhiXjUWhUECtViNao8Kp2hNITpsoDFwSE/HyY0tw+IQZR0+d&#10;haXhG5604VbPkkcnwpgxbpC9C7S9fTCrehdmrSzBMtMtKMrLgTZKBW2UCkV5t+HB5/8ehG+w3wdT&#10;jgj47L+uNlrJsxk1BuyHZyIkMVL5KgNLsL85CRp67wEuLlFfIoOtpS1koJyvGnSIqkGsfQXOQb4M&#10;xAk4Sdj2nUASi0KhgEajQUxMDP5rzYtYtXojNBrhicVvnZiJWyfSLO0NTU1wdFPXtUalRHJCQjiI&#10;54XoQ6NNZR+j8rQV+9cuZvOYpH/vX9rxKW6pqvKsaIz9P6QKuW0s2ujgBlSaaIkV0VkDLiQyNpeK&#10;QDXoG74aRPPBDnqVYdUh+6WOiA0OwzCQy+VQq9XYc/gzfN3ahs1bNoXdXnJCAgwpOhhSdGGBiuWr&#10;L3nqZ3h9WJhr9KsabT9Q83/mpXVF/9pa2jzc4yJ9n4DF5Rb1uojTCTidSBkdPOqW5pdlPC6GkdDA&#10;NcFq0CeAxAtUCBGOK66yEUr87S21fNlwEVt2lYNRRqH69Gm8vesf1+jPxcscR8K7tiz/KRbmTPS9&#10;x1ctAtX3VlkClDtVd5ErZZqS7reMKwr2lLVxUDyWzZ0K3cg4AED+hrdCPK+vzVC8rs4lCe42ckKX&#10;KOBwc4bn+ZBIAKkUlYMw4G57/xAYmdwrjJ+EzFznIdUwLqBriajEcrr2K5iWP4uOfoammVRFY9fe&#10;d/H3HX/9HqwL4aWl3PLo/eyqT7/LTE3AAlaSWbPzQMC6fMMu/ey/nL2zC5vKjtJyqYkevACC7Aw9&#10;lpmm0U2PVWcD8uA/ozZKiaJ5OViXP4fNPv8/qDxdF/RZx/M2WPpzS4vXlbtkfld4VlrRalSCV1KG&#10;fWkZMCCMFBUnhCULrv+mGeYvvgajiWWlFYZDPV1C/ODmGAPYmr6LyJS1X+rAxtffxLOb32Bz0caA&#10;SGVgiBNEKsW+Qwdha6jHrxY94nH2z9XDlPAks8rTdcjOSMWWRx/A0rnT0N7ZheyMVNha2lCw/k2U&#10;VQVeEExT3PaX7IxUaDXKgC7cwi3vwn65C8vumY4tjz6Aonm5sDW3ITZKDd2oOJRVncWKLe/6PAef&#10;x6p5uVg1L9ej75t2H8WmsqOw8Q768kfZGakekcVzJ6fD/NVFUUe5WrK14u4nfd/QgX6Qvm5kJl+H&#10;dY88yKZO9NpRy+aE3fbBUWwvP8EmNZIDzn6Q3i6QrksoefJhCg6BknEzEpRVfoqNbx+iYfYKNY1h&#10;cfaD9DiwIGcCFv5kGm9Hr2ddSCTYtpflL1NQ9a2nEwtunwTdiFjMuDkDmeljoB0WI3hAzOfOY9s7&#10;H+D1XR+ivbufBtIp2WxwEhlNLN7XDdLrAHo6QXq7cOvUabh12kykp2dc0T/W869uguXit3ScpIoh&#10;5b7NTE3kQglszW0hJ+pQiM+rvbPLI8BNpB8qsMz5nS+wOPtB+nqAHjYLW48DpL/H7cplJNSDo1DT&#10;IC9VtBsUiJOt2wnS3QH0uup6HSImkdHAMKUGjCqG/pQpqfF3oB+krwvovgzSfRno66KuZF6iax/+&#10;MjkFlr5uyrfHQdsY6AeIEzMmZwIEmJB+g08+GLPlS9g7OlHxqZn2SyqnSa0VNKk1FGq2b1RzJAO9&#10;QG83SJ8D6O2iPPt7ER8Xh5uNP4Yh7SbodHrEjxjaYfHnPj8NR1cnbF9fwHftl1Bz/is4iJyNfZFH&#10;PKm2SCJFEFh+6wdYBuhZOn3dFBj6etjAMqfbliKVgZEqAIVr4ik4YAlalwMWmvSaC6+Xqdw2Fmc/&#10;BZLeLjeo8LOm+eMvlVGjc38vy7ebZmpz8fbYosAz7DGgKhi3n4geAUKzwNGLs/9AQuuyx5egv4em&#10;7+zroZ/7e+n3XFCcE+mGG6lap9NDrY6Cr0WaQUODFQ5HJwDA4XDAdqHenXRb6gXACg0dM4ksIsBi&#10;TLsBBl0Skke51blWezta2y9h//FqD/f47MmTuDKO7h7sP+55mBy/DP9+sLre97zJYruAhuYWrh/+&#10;+s/vuz86cuqs4G0TIkWGZAF1dVYqIHINncBOr2A5iYRLlcC4zroh7szyNIMb/Nd11XeF10vlntnr&#10;wVC1Q66ibcmUfoDJm78EYAjts0JD2xxwh/QTFlgYV5Su20LLqXUM6yqnR3LIKFhJ2aRN4GXJd50z&#10;xkhAJDIKqv0qYIAFQA5cBmCpqweIE+fq6nipKPhOHob9z3B9YVQx7uNHJDIuOTikCvdYD8HOAgDJ&#10;CSORP/dOJCeMhMV2AfuPVcPR3Q2DLgn3zqB5iy31DbDYLlAw6OqGcewNSE6gk3j/sWof/vwy/PvB&#10;6nrfO2I+w4FAcsJI3Jt9C1dnV+VRX4Ah4Mq02ttxxHyGBSwVpmeOg0alhKW+Aa1tdnG2X3NgIewL&#10;L5GBkUkAInev9DyPiSslgc+xn64MbgwDSHzruia0W1LwzjjPuNUdRuJ3M6QPf5c3ScLQSSqRgUjd&#10;0cNuQPF2azK8ScwHGF67jPdEdp1fxD6DRAYiVQBOJRj2uBCaKc5JD2gjxH3Koa/rCeCBintceM/n&#10;ku44AB46qDy5IA8alRJHzGdQvPt9t4RQ34CG5hbkm+7y4WOxNXAAYLE1+O2Dq4z3/WB1+feOmM/Q&#10;o2R5fV3+s/swe8okGHRJeGHbDg9wsdTbPCStXRVH3ZKK+TSeXDhvyOMlUljAEuSUQ0YCSBmASALH&#10;YzFesRUekgCdnEEFdv6mOh8DLbu3BlJh/PlqFiRgJAQgMk8w8fuCeU5sj8keLNkVw1BJRuoCGCkF&#10;QZnrmFRWQoIzeIyND09/QOMFwCFPpwxM+aY7oVEp0WpvR/Eu31MQas7V4gXXCs/j4+jq5n3u8tsH&#10;Vxnv+8Hq8u/BC4AbGptQvPs9PPnL+ZwEU7rvgGdbHouiZ90XXi8d8niJFA6wBIpCY7wmXUgifuoz&#10;g7ADRKh+oH4T4p8Pv5IPLwGrnKufUilAqA2GId5A5gUqhPjy8gAWt4rkk4OFYTCUfS/TJ4xHcsIo&#10;Vr34NGBbDU1NIf5GgfYqkQD3g9UN3q6l3oZWezvitbGYnfVj7Ko4Akd3t6D3yP9ziHTtbCw/XHt1&#10;EGwikWmfn+EtKKAJAbfI9tGYNoa3ojeH3x4J0Zdg98O419DUjHgtzcJv0CWhxnLef2VeXY1KBUNK&#10;coCyIonA8kMHtIiDWzD7itsFbrHWDxJMvKQuv/Y54v9+sLoC2m1obILRMJY+w6iRqDlXG7SPhhQd&#10;ls97APs/OR64rEjXBljy77oFrz72cxh++Sysjd9d1Y7pE4ejtOhhGMfQRFNvVZ7EkvVvoO2y45oM&#10;lOX1p1H8/sdY94Y7P21ctAafvFoIfeJwrCzZ43HPRTnGNOx94REAwJL1b6D4/Y+x94VHUNf0HZas&#10;f+OqP4dr1R86iIXalxXsfrj3ggOwIUWHv/7nyqsO1iINWmIhwVenK0Rx0RrsfWEJrI2tUM5aDuOY&#10;JJSuWoTCn+diZXHZtRstr3FYfNdUCirFZSjMux3rdn7oU2Xt4rkofu9j2C87MHFMEm9F/x688IPl&#10;fw0lFiFlLFYbXti6jYKMXofl83921d9dkYQAC/HVe/e+uBQ5xjQAwMriMm4yub5v63AgLkbDAcDa&#10;fBNdrf+0E68+ngdrYyv0ifEofu8olvxpp1+2i+fcAm20GvNXbwUIQc35BsxfXYKa8zSmIn/ONLz6&#10;eB4AcO3kGNOw98WlPu0X5s1C4c9vp4AVo8GSP+1E8XtHkWNMQ+mqRYiL0aDm/AXMX70V1sZWGMcm&#10;4dXH5sE4NgltHQ7MX70VxrHJ0CcOx9p8E2rON6C8horW1kaaB7fw57fDevE7BHLd3589AXf97hWu&#10;/wCQaxyLng83oq3Dwd0rzJvFjVdbhwMnvriAl3Z+iL0vLuXGsK6x1W+/hZKjuxsaFd1Do1EqPYyg&#10;GpUK6wqXc/ct1nq8ULLte2FjcfUpuG3IDSKWunoUrtsIgz5FBJZrQBJhSZHp58K82zFxTBIMC57B&#10;nb/dhLX5JuQYx6Iw73bkGNMw9ZEXUVS826MOACTc91vUNX7LAcHK4t3InzMNxrFJfnkaxyThxBcX&#10;0MY7jKzmfAMAAn3icLz6eB5WFu/G1EdeRP6cacifcwvHy1/7cTEazF9dgrcqTmBNvglxMWqUrlqE&#10;kveOQnn7UtgvO/Da43kACEpXLaKS0u1LUV5Ti/tnTMS6nfthbWzFyuLdKK+xcH16q6KGA9Il63f4&#10;fZaS944gLkaD9/+wlPe8gDZag4T7fssC0ywYxyZhbb6Jey5vdJ+/ugRvVdYE7LfQq6HR7SUx6HUe&#10;9xzdXaj53L159MgJM65ekuzg7SYn8m1DVgTOouf1POfEg8mu0e5mpwBViMYW5BrTEBejgWX7M1wJ&#10;45gkGMckobzGgpraetTU1mNN/j3cKmFtbEXbpcvc7+XV57jkUdooVYD4At5JAV50f/YEAMC6Hfto&#10;ezUW5BjTUPfutwHaJ2jrcKC8+hyMY5Jw/4yJmHjDjxAXo6HSTN4s3rP8CPrEeDzyx1KAODH/2S1+&#10;VCF3nwrzZnMnCWijVDCO+RELgG4qfvcw9InDUZg3G6WrFsHw0NMACMprLGi7dBknvmhAXIwaORPH&#10;+jxXXIyGG7eaWlvAfg8mRuNIzUm6igMwpo9Fzeeeu5lb29ybEVv/+U/Ptj3UkQABf4T4vx+sboh2&#10;4+O0XJ+P1JyAoyuInc1PnzQqVRD3tEjXQBXy0pcJUF5twZ0rNngUK/19gR8R1luHpr+3XerkHVnq&#10;X/+tOW9DYd4diItWo63DEdju48EmQPsgsF92eEXb0p93rtiA8mr3Cm0cmxzCgOj5fWHebJRXW6CN&#10;0eC138yHPjEehl+s8lFNVm5+B/rEeNw/wwh9wnCAUFXHMxkR8TPJvL/33+/B0JHqGtybMxPxcVpM&#10;N07E/qOfeEgxwWwb/HLGdAMsdb5pIV0A0HCxEYLeLQH35t/1E06NK313bxA1yvfvZrwxHQZ9Ckrf&#10;Ew8qu7qqkJAMXOzvB6rPIWeSgV35jdj70nLERatRU2vjvs+fM51daeFV399n4P4ZRqwtuNeDb8ke&#10;eq5y6dP5AKGqkeXvq7G24F68dbCam9TGMUnImWRA+WfnArbv7/sTtTa0dTiQP2c6QAj2vrQc+XOm&#10;o6bWBmtjK/d96dP5ePU3830NrrwXuOa8DSV7DkOfGI+2Dgc9S5q9Hxetxid/fgqFebNRU0tDzz3O&#10;miZu0bH8s3Oez2U0wGNfESEB+z3Y7F4bt5dyK/iTBYvcdgh/RlXeVXP2czQ00pQH0ydNpOk1efdn&#10;3zIVhlQ99h/9mI2udd9LTnSn4vSux7/H/z5eG4vlD82D8cZ0tLbZ8cLmrb7teqf4ZL/XKJXIv/8+&#10;LH9onk8d8brylyCvkKV0DawXW2GYvxK5kwz45C//QcX20n1ou9SJdaUfcN+7JQw/k9F71ScEOUYD&#10;7K7Vm6W2S52464n1eLXwF+g5+GdOxVlX+gHaOhxY8vLf8OoTDwG4D8V7DqN4TyVyJqX7bZ+bnF5S&#10;0/xnNqP0mV+h5+CfUXPeRic+IZj/e/f3bR0OzH9mMw+UPCde0ea32X7Q/uVMSsfiu6djXek+js9b&#10;hz7D2l/RM4aXvPw3tF3q9GukrKm1YeXmt9my97nHkTduwfo9GGq4eBGFf1iH+XffBeONN+LJgkVo&#10;bWtDa5sd8XFat6HXNSF59MLmEsy/+y5Mn2TEs8sfQcPFRji6u7l6uz4qx66Pyj1VEbUKBr2eJ0UY&#10;sP/IUb/3nixYxOPfjYbGRpS++z6OVNd4hv7z2uKkpVQ9/vr8al9vUZ1VNOBeZWIU2QXXdMQtO9bi&#10;zifWw3rxW/GvcY0oeXSil9el0e8k9lF7UvU824zdwz4j0r86sNyaL0K5SCKJFGHjrXiQk0giiRRx&#10;YBF1T5FEEinSwEJEYBFJJJFEiUUkkUT6/gOLaGMRSSSRRIlFJJFEEoFFJJFEElUhkUQSSaQISCzi&#10;IIgkkkiixCKSSCJ9z+l/BwBo+WKO3FaVHgAAAABJRU5ErkJggg=="/>
  <p:tag name="ISPRING_PRESENTERDATA_0" val="TWFuYWdlbWVudCBTdHVkeSBHdWlkZQ==|TWFuYWdlbWVudCBTdHVkeSBHdWlkZQ==|||e0U4NkFBNTc5LUUxRjQtNDRCMi04MUEyLTk0QUVFNEIyNkRDN30=|||MQ==||SVNQUklOR19QUkVTRU5URVJfUEhPVE9fMA==|"/>
  <p:tag name="ISPRING_ULTRA_SCORM_COURSE_ID" val="D3788DFE-CCA1-46BA-BBAC-2C949AE9E1B4"/>
  <p:tag name="ISPRING_SCORM_RATE_SLIDES" val="1"/>
  <p:tag name="ISPRING_SCORM_RATE_QUIZZES" val="0"/>
  <p:tag name="ISPRING_SCORM_PASSING_SCORE" val="100.0000000000"/>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0"/>
  <p:tag name="ISPRINGCLOUDFOLDERPATH" val="Content List"/>
  <p:tag name="ISPRING_OUTPUT_FOLDER" val="C:\data\managementstudyguide\html\contacts\DEMOS-FINAL"/>
  <p:tag name="ISPRING_PLAYERS_CUSTOMIZATION" val="UEsDBBQAAgAIADN7KUVg/ZkqCgQAALUOAAAdAAAAdW5pdmVyc2FsL2NvbW1vbl9tZXNzYWdlcy5sbmetV91u2zYUvi/QdyAEFNgumrYDWhSD44C2aFuILLkSHScbBoGRaIcIRbr6cZtd9Wn6YHuSHUp2YrsdJMW7sGHS+r7z951DqnfxNZVow7NcaHVuvTt7ayGuYp0ItTq35nT0+qOF8oKphEmt+LmltIUu+i9f9CRTq5KtOPx++QKhXsrzHJZ536ye1kgk59ZsEA396Qx7N5Hrj/1o4Iyt/lCna6YekKtX+pffPnz8+u79h197b7a4NjThFLvuIRGqmN6/bUHk0cB3I2AjbuSRa2r1zXc3nD+nruMRq0/ZreRIL9FQq4KrohvNLCBXVt98O/48bMTOg4B4NApdxyaRE0aeT6vEuIQS2+rf6BLdsQ1HhUYbwb+g4o5DUQuRcZRLkVR/xOCnUCVvMmYHeOF444j6vhtGxLN3O1afqATZGfsCUunIEuCQBECQsZxnz8BGVd0rOMJSdmOYOOOJCx9qXJiI1Z2ET9HVjxnxoGJcNaGmJAzxmEQD/xrqBBrzuyD8S6vvX3ZB3JAQFEAaReThK2eMqeN7RkEBCWngDB/lEzOFtJIPiMUx4NA64xuhyxx2jKJ4Ugsp72YlJJ/mIFwHuz8RaU2IhKrkuhIbDi5kSXNdoG2GxDaV+TR3/ohG2HGJHUGpbH8R0aqxjTEG6le6QExKbQIAuyzZMBVzdMtjVoKUHuCxRCTVY2sGYRtPPpfib8SKbee82jadZ5PrV2enueZQFybHgmWqRQcdUR20/I/BpmUOkRYFT9dFUxR7mTj7X7w4Na4ZDsP/DKpNXU6M6Mh+13BCkDgJ4IyDbh8I3R5BpqAPGGspE7I9yvFGYGiW8RxGPM+Qo5YdbHr+lsDT6LkcV5D5AxeuoCId8AsyCB1qcsxvc1E0HklVoep6/1wjMVwIJC/4k05u+VJD/0vONlBE2Bd5LZyzZxjrJIjdZDUjcH9Ob1k8cGjFCrh8IXBJihTiT1pwzqdkl8F6vB5kYqFLmVTjTIr7asRCbcq0Tsi6rlNtdJnptNqVLN/1Uj3hL07xog4uqI3O9gw2kYYEB8NJNMTekJirnelh2RIEWjY+uTSMXDwwcBB1yor4Ds6VpS5V0pKovpTZZISBbJvSkLMsvvvn2/eWHEee1Ltou/t7JxLoUDOXyCPZn54ueP5XEwnFg0NcBWuD2l5rd7hRqWJTvNxccKdMwdMpFBS9RjZPGxu9EsM2p5hSPJxMQS9wS3liCosyeRiXph+hd7sQTnFwCSOkupMZxuwe5g/VWuZdWKostc3PHu7x+u+XhRSKd8EeT/ATkwwJoM4swrZdvRtB60gR39cnYYJYNRPNS5KEl6S2ZMMJ9mBcHfHxRBQdCasTYjccoE3r9VOTbn48MB5XefWC2Xuz9775L1BLAwQUAAIACAAzeylFPibuhhEEAAChDgAALgAAAHVuaXZlcnNhbC9jdXN0b21fcHJlc2V0cy8wL2NvbW1vbl9tZXNzYWdlcy5sbmetV91u2zYUvs9TEAIKbBdN2wEtiiFRQFuMLUSWXImOkw2DwEiMTYQiPYlym13tafZge5IdSnZ+nA6SlgVwYNL8vnN4zncOyZOzb4VEW15WQqtT58PxewdxlelcqNWps6Dnbz87qDJM5UxqxU8dpR105h6dSKZWNVtx9+gIoZOCVxUMKhcGj0Mk8lNnPkrH0WyOw+s0iCZROvInjjvWxYapexTolf7hp0+fv334+OnHk3c7XA+WZIaD4DkPaog+vu/mCWkcBSmQkSANyRV1XFhmv9jVQ8DRggZ+SBr8wR9lN5IjfYvGWhmuzIsFgwzNY3LpuPa/Hy2SLugijklI0yTwPZL6SRpGtIleQCjxHPda12jNthwZjbaCf0VmzSHpRpQcVVLkzQ8ZuC1UzTtseTFe+uEkpVEUJCkJvf2M4xKVI69kX0FJw0hinJAY8CWreDkcmjbKaNAISzmIYOpPpgF8qHVgKlZrCR8z0Is5CSFXXHWAZiRJ8ISko+gKMuS4YTQAEF04bnQxAHBNEsg86dJOiC/9CaZ+FFrhxCShsT9+UE3GFNJK3iOWZYBDm5Jvha4rmLFC4nmrn2qQkYR8WYBcfRx8R5otHxKqEelKbDl4UOadGYFSGRPP5uTLwv8lPcd+QLwUkuRFy5Q2NW9tMZC80gYxKbV1H8yyfMtUxtENz1gNErqHZbnIm2UbBpu2jvxeiz8QM7tyebOrtNAjV2+OX+WZTwNoJ0tWqu6yOWB6VuUvt1rUFezTGF5sTNcensTh+P9w4pW7muMk+dct9cnJ6/ZzYH7gZhLQNonh2IMSHwndG0BmoAzoYwUTsjfID8/BzLzkFfRzXiJf3fa3GEY7fKjRf6S4hJg/c+ASctEfviSjxKc2uvymEqbr8Gky1Ob5+9rI4HogueGP+rjhtxpqXnK2hezBvKhawRwPtzVECPtOanve07a8IwnBnRUzcAdD4JAUBWw+76ZczMg+em07fRaGpa5l3vQvKe6algppqYs2Gps2Ra3N21IXzaxk1b6A2oZ+9gon2q3Frc35E3sdnAnB8XiajnE4JvaOZ8tW9sOAhK1HAU3SAI8sGrRcMJOt4RC51bXK+/G0ty6PnGPg2oUz4azM1n//+Vc/igM/2lm0m/15CAdUpe1D5IHr11AbXv3WwUHx6DmsQfUA7W61e9iIVSKr7FU2semrjB29RR4vugq7UcAulphSPJ7OQCRwD5kxBcsK0ENi6vx+UtsChGIdwDfD8QV0jObGZQnLO+g2VGtZDSBpwtMzME9gD9f+qDZSKD4AetiqXxFc2Dn15yn2vOZJBIUiRXbXHnU5Yk3zs28jCW+jnlzjKQ6hMR3Q8VyYYXzNMbDvA1CT7fixIrcvToWHATwhj07ePb4u/wFQSwMEFAACAAgAM3spRcR+o14RBAAAow4AAC4AAAB1bml2ZXJzYWwvY3VzdG9tX3ByZXNldHMvMS9jb21tb25fbWVzc2FnZXMubG5nrVfhbts2EP6fpyAEFNh+NG0HtCiGRAFtMbYQWXIlOk42DAIj0TYRiswkym32a0+zB9uT7CjZSZx0kLQsgAOT5vfd8e67I3ly9q2QaMvLSmh16nw4fu8grjKdC7U+dRb0/O1nB1WGqZxJrfipo7SDztyjE8nUumZr7h4dIXRS8KqCQeXC4HGIRH7qzEfpOJrNcXidBtEkSkf+xHHHurhj6h4Feq1/+OnT528fPn768eTdDteDJZnhIDjkQQ3Rx/fdPCGNoyAFMhKkIbmijmvX2W/N+iHwaEEDPyQtw+EfZTeSI71CY60MV+bFgkGG5jG5dFz7348WSRd0EcckpGkS+B5J/SQNI9rELyCUeI57rWu0YVuOjEZbwb8is+GQdiNKjiop8uaHDNwWquYdtrwYL/1wktIoCpKUhN5+xnGJypFXsq+gpWEkMU5IDPiSVbwcDk0bbTRohKUcRDD1J9MAPtQ6MBXrjYSPGejFnISQK646QDOSJHhC0lF0BRly3DAaAIguHDe6GAC4JglknnRpJ8SX/gRTPwqtcGKS0NgfP6gmYwppJe8RyzLAobuSb4WuK5ixQuJ5q59qkJGEfFmAXH0cfEeaLR8SqhHpWmw5eFDmnRmBUhkTz+bky8L/JT3HfkC8FJLkRcuUNlVvbTGQvNIGMSm1dR/MsnzLVMbRDc9YDRK6h2W5yJtldww2bR35vRZ/IGZ25fJmV2mhR67eHL/KM58G0E6WrFTdZfOM6aDKX261qCvYpzG8uDNde3gSh+P/w4lX7mqOk+Rft9QnJ6/bzzPzAzeTgLZJDAcflPhI6N4AMgNlQB8rmJC9QX54DmbmJa+gn/MS+WrV32IY7fChRv+R4hJifuDAJeSiP3xJRolPbXT5TSVM1+HTZKjN8/e1kcEFQXLDH/Vxw1caal5ytoXswbyoWsEcD7c1RAj7Tmp73tO2vCMJwZ01M3ALQ+CQFAVsPu+mXMzIPnptOz0Iw1LXMm/6lxS3TUuFtNRFG427NkWtzVWpi2ZWsmpfQG1DP3uFE+3W4tbm/Im9Ds6E4Hg8Tcc4HBN7y7NlK/thQMLWo4AmaYBHFg1aLpjJNnCIrHSt8n487a3LI+cYuHbhTDgrs83ff/7Vj+KZH+0s2s3+PIQDqtL2IfLA9WuoDa9+6+CgeHQIa1A9QLtb7R42YpXIKnuVTWz6KmNHb5HHi67CbhSwiyWmFI+nMxAJ3ENmTMGyAvSQmDq/n9S2AKFYB/DNcHwBHaO5cVnC8ha6DdVaVgNImvD0DMwT2MO1P6qNFIoPgD5v1a8ILuyc+vMUe17zKIJCkSK7bY+6HLGm+dnXkYTXUU+u8RSH0Jie0fFcmGF8zTGw7wNQk+34sSK3L06FhwE8Io9O3j2+L/8BUEsDBBQAAgAIADN7KUUwbzNczwQAAOoWAAAnAAAAdW5pdmVyc2FsL2ZsYXNoX3B1Ymxpc2hpbmdfc2V0dGluZ3MueG1szVjdcuI2FL7nKTTu7GUCyeZvM0CGgGmY5a/YaTbT6TDCFliNLHklGZa96tP0wfokPcIJgUCI3J1kc5Ugn+87P9I5+uzyxbeYoSmRigpecQ72Sw4iPBAh5ZOKc+03984cpDTmIWaCk4rDhYMuqoVyko4YVZFHtAZThYCGq/NEV5xI6+S8WJzNZvtUJdI8FSzVwK/2AxEXE0kU4ZrIYsLwHP7oeUKUUy0UECpnSx0RpowgGkIInJroMGsyrCKnmJmNcHA3kSLlYV0wIZGcjCrOL6el09rZwYNNRtWgMeEmOVWFRbOsz3EYUhMPZh79TlBE6CSCwA9KRw6a0VBHFedj6dDwgH1xk2fBnmWBDU9dQDpc3zuIicYh1jj7mXmUZEwk1JWoqpYpAdK1tRVLTb7p5UK2FM45jmngwxNkalVxGv5w4Dbdgdutu8PrQTsL1Rrht/y2a4Xx2q2GO+z2fNcbXvmddm6Q737xc4DyRmZN3x+4ntv13cHwstXLibAP6hHjdmqtdk7MjXvptfy8nrq1Tl5I/6rXtcPUe51+rXubK7Sr2747aLe6n4d+r9f2W/1H1OLcr5zwcnG9WcrQVCKVay3xMC36kdDiSWcoomFaMSwnxBdNCj08xkwRB/2VkMlvKWZUz01fw1C7IySpqYQEemB6tuKYPnQe6TJCCA2crUyE4+VE+HS0ln0xc7+S2fZAyzDyEsznbTF58+iPT5bRH56c7Q5/W5hlrDUOIhh8+mFura48WI0FXxtZ5jcaCRYuEyLxiIRdHJOVee7dUd4EywMHjeEQMUi1JilmDqIaUg+WYJWOlKZ6cYM0Vy0RcMFNRVDH2yhFEGEJ+anV9fuqm5kdVP/oCk3Un1khsqXnTF0eoobEM7jJbMz7hNuYXcEmMbNRRFoFIbHKYYlqjNkYdzDHE2L209NpOP81pSExt7QdVt4RiXwhmLKxb6Y8WMgAJMbo0THaQw0SC6vUYkyt0rohI0U1sTG9pFaub0TKQjQXKWL0jiAtEPR7GsN/EUGrYgCNpYgXqyBYNFIMKoqmlMxIeGHj6BZcxCkgTUcyojMPX1P6HY3IWEjgJXgKZxHWqcr493MRJ1ipR1L8EOOH7EptdRvulw8mQRxOMciTfOQwIEic6Nfgx5A7F+CCMQHVXKGAygQ4hVNv9iek4cLMJk1r3xGeLjbdbOSCFLabQjwZJzwIYJRRnhJbwgBzJDibIxzAdafMEZpSkSpYyQ5LRq3+V4AZFFG+CHUCExecydBufpQODj8eHZ+cnn063y/++/c/eztB9xKgz7DxlmmA+k6xaY18ImxfwD0jIO1QT2TkC6BnxaQ1Lm+YO4SlNXKLhnsBu0P9vYDcoQE3sE0hYzM1wo1t2f4Kca9eNm/4ctEoj+1CZKGX3qMO8dzaoH6FYJeu2753btOgXYGgYEEEHT42r8Bvc/cu9JKV/hm4v7d6154VKeyt1YRz7eh6Nla9zzZWg+x6769c7VY6AUtuKRR/umkXdMQkEy2gJBiNQTKFb3ZF/MjAfm4yvOasf/qibQ3ceN3+GQPwh97Esun5SgOQYBlEcIhe7eC9+wvmNcv7niqW/Vp++1n72LP8gLL+RdU8iSmnMdTRiNrlZ9jq8VGpXNz+qFAAtvXv09XCf1BLAwQUAAIACAAzeylF8XbFgMkCAABRCgAAIQAAAHVuaXZlcnNhbC9mbGFzaF9za2luX3NldHRpbmdzLnhtbJVW227iMBB9369A7HvTUpZQKUXiKlVit1Vb9d1JhsTCsZHt0OXv147txoGkZImQ8Mw5nvuESOwxnf0YDKKEEcbfQEpMM6ElTjbA6eMwLqVk9CZhVAKVN5TxApHh7Oem+kRBhbzGYkfgfTk7lEBt5jYc300e+lCsjdFmOlrMuwgJKw6InrYsYzcxSvYZZyVNr7qWnw7ACaZ7bWAyn3YjCRbySULR8Gl5u5qv7/tRDhyEAO3SaDTehOOrLIJiIM7SeKWfnpza1PfRn9GOWGBZ0cLJ9O7hrot2QBk0kxzehvPpN3iqbv+PqhiChL9SN0r16YQSdALevHy5Xo1WvzoZ7FAezryZb6abbgJnmU5ok7PY6OcqhzCUqvHrT9ABaUO6T+7H6zDsYnSlx/705z7S48oZedF5PVsIuugxgZnkJUSBOxmdyNnncynVfMBsh4hQAF9Ug16U0y+oFO6apqzGvcInpqkHsoIa8cFIWcDS+OsbbSpqwnK5qHaFj/2SeR5yOFqh52ItrJF/VF4vkJ6wRr4RnMIzJacL+LnGcFyNF8hW8/v0Ky1QpI4uYe7ktNrSVk+u8ExbgcMULIWZ0O684wJ02aKgkhmXggufIoqOOEMSM/pb4+JTFYyIgjOFbbX2xooklgTa+q3yUW1pv17V+Xo7mpdCHZs5D6Ta4Y9DJCVK8kK9lMRwYHlqSNQ1w6CdobekggN/ojvWk0OZBP/+KoguMDNz0hdeIL4H/s4Y6YogCrwUREF7jiNrti35tCxi4GtVMwzCVaApNMAcZzlRX/mB4RNSpzRV6VAapszVdRRh8nW/J7EtAIgnuetZczCaoiQSEzgCsVpPUIXcFVskVI92tdtcbmEnvRmxgrOG9Gao7ke7JupG8fu2qWghfCiv2hlGc73nJYpFFVdj6t0Grl1u7GS3yXSz+taNwLZS42alv0ygEuq/kv8AUEsDBBQAAgAIADN7KUUk57K7ogQAAPsVAAAmAAAAdW5pdmVyc2FsL2h0bWxfcHVibGlzaGluZ19zZXR0aW5ncy54bWzNWFtz4jYUfs+v0Lizj4Ekm9tmgAwB0zDLreA0m+l0GGELrEaWvJIMyz711/SH9Zf0CCUEQkLkdpP0KeH4fN+5SOdil86/JQxNiVRU8LK3X9jzEOGhiCiflL2roLF76iGlMY8wE5yUPS48dF7ZKaXZiFEVD4jWoKoQ0HB1luqyF2udnhWLs9msQFUqzVPBMg38qhCKpJhKogjXRBZThufwR89TorzKzg5CJStqiyhjBNEIXODUeIfZpU6YV7RaIxzeTqTIeFQTTEgkJ6Oy99PJ3kn1dP9exzLVaUK4iU1VQGjE+gxHETXuYDag3wmKCZ3E4Pf+3qGHZjTScdn7uHdgeEC/uMmzYLdBYMNTExAN13cGEqJxhDW2P61FScZEQlqJqmiZESBdk61oavJNLwVWFM05TmgYwBNkUlX26sGw7zf8vt+p+cOrfsu66owImkHLd8IMWs26P+x0A38wvAzardygwP8S5ADl9cyZvtf3B34n8PvDi2Y3J8LdqQeM3642Wzkx1/7FoBnktdSptvNCepfdjhum1m33qp2bXK5d3vT8fqvZ+TwMut1W0Ow9oBb3fuWGl4rrxVKCohKZXCuJ+2bRi4UWjypDEQ3NimE5IYFoUKjhMWaKeOiPlEx+yTCjem7qGnraLSFpVaUk1H1Ts2XP1KH3QGcJwTUwttIRjpYd4dPhWvRFa34lsqcdLUHHSzGft8Tkzb0/Ol56f3B8ut39p9wsYa1xGEPj0/d9a1VyrzUWfK1lmd9oJFi0DGgMt4RBLFVJMfMQ1RBbuHyqTQZ0gzK4Pwa7XxhzvRFcGGMJHqtV+V0eTRcOK791hCbqdxuaFT2n6vMI1SWewWhyUe8R7qJ2CWlnJvVEOjkhscqhiaqMuSi3MccTYk5ooLNo/nNGI2LGrhtW3hKJAiGYctFvZDxczHUkxujBMNpFdZIIp9ASTJ3CuiYjRTVxUb2gTqavRcYiNBcZYvSWIC0QVHCWwH8xQavjHY2lSBZShpVGikFG0ZSSGYnOXQzdgIkkA6SpMUa0tfA1o9/RiIyFBF6Cp3AXQU6V5S/kIk6xUg+k+N7HD3ZINjt1/8sHEyCOphgWjnzkUPIkSfVr8GOInQswwZiAbK5QQGZCnMGtN+cT0Wih5hKms+0YTxeHbg5yQQrHTcEfywkPQmhFlGfElTDEHAnO5giHMMCUuUJTKjIFEntZLLX6Vw5aKKJ84eoEVmIwJiO3/rG3f/Dx8Oj45PTTWaH4959/7W4F3Q31HsPGmp3qta3rozPy0ar6Au6ZldAN9WgxfAH07HrojMvr5pZV0Rn5xFb2AnbLPvcCcstWt4FtCJmYrhFtHMvTLwV3+8jmhC8VzT7w9Gqx2IDeZrMY+NV+7RJB3q9aweDMpeQ6AkEKwhhqdmxeU99mmi42IKeNpu//2uxeDZxI4bScepbvRtd10ep+dtHq24HdWxnWTpMfS+64+r27agc2g4ldQ2A3YDSBJSh6s6b/X1rwc7X+mt378cuwM3Djlfg9Wtr2tyXb8H5USyNYhjFci1e7Su8/BH5owv5PObC/lt9Q1j6aLD9ErH+Z3AH5+gfbys4/UEsDBBQAAgAIADN7KUUruSqnsAEAAC0GAAAfAAAAdW5pdmVyc2FsL2h0bWxfc2tpbl9zZXR0aW5ncy5qc42UUU+DMBDH3/cpFnw1y8ZwoG+4jcTEBxN9Mz4UdmNkpUfagk7jd5cy3GgpzvJC//z6P+6au6/RuF5O4ozvxl/Ne7N/0veNBkqTvIRrXacDeq50R9BsAy9ZDjRj4BhI9Xv0JH+fCZuxwxrT+PCsbEXHz0H1ZUuo6OKFxYJbNGHRKov2bgvyYRM/tdTatI4pdeocl1IimyTIJDA5Ychz0jDOVdSsboYGjBXwC+iWJKCZTn1vtrgdIs+ObhS492GXSzAvCDs8YoqTmCT7lGPJNkPxd4cCeH3j+9ZuEQY6QDMhHyTkZuDldBWu58NkwUEIaOO6rhf5nhWmJAba8fVW6vkD1Yz7CRl0lYlM/tL+Ipjdzrp0QVLoVcmf+mFgYKz2ulzNIyfhQ7a32CyNoOQAvGe1XK/c1Y0GYlEW/ZBhFEQ6xzFVFemh95F6rChFsslYepFTP6ts20uce2vf74K9RLUWQqOFdpY2zYcmh9mltr6XJ1CLK4y4j5aj9L9x0QIWNrCyjhFpjhG1fx07REqS7PJ6OtSjUVUcRP0O/IFtUQk54XvgL4i0zubN/PELsUffP1BLAwQUAAIACAAzeylFKNC6MOEAAAD3AQAAGgAAAHVuaXZlcnNhbC9pMThuX3ByZXNldHMueG1snZExb8MgEIV3fgW6PRBvkQXOVqlbh3S2XIe6SHBYPhz35xd0SZQOlaIOSNzxvvfuhDl+xyAvbiGf0EKj9iAdjunscbLwfnrZHUBSHvA8hITOAiaQx04Y3xzwbXHkMsligWThK+e51XrbNuVpXooDpbDmYkxqTFGXExPqSuqZUWC29f+irz3ohJDSfKw+5Ffsyr1ULJG0jBYq0ztUHj8T6Cow+q6u1bhSTvE3iUMs60aadtwAfi4C33IumzPb30baX4fqoyMaJkcq4MShNZZlfyQ9GdE8G2H0bTFh9MOHdeIHUEsDBBQAAgAIADN7KUWnxCQyfQAAAIsAAAAcAAAAdW5pdmVyc2FsL2xvY2FsX3NldHRpbmdzLnhtbC3Nuw7CMAyF4b1PYXmCIVw2hqbd2GChPICVuFUkx4mSCNG3JwPb0a9POuP8jQIfLjUktXg9XRBYXfJBN4vv5W5uCLWRepKkbFETwjwNoyRH8uLWOqyQhXYuC8c+Gj8pdhnrZtagJKb9uwk1l+7h4FLej2Dg0Y/WwB7P0/ADUEsDBBQAAgAIALeZlUTOggk37AIAAIgIAAAUAAAAdW5pdmVyc2FsL3BsYXllci54bWytVU1v2zAMPafA/oOhe62kXdc0kFt0BYod1qFA1m23QLUZW4tteZJcN/31o/xtz+lWYAcDNsX3SPGRNLt6TmLnCZQWMvXIwp0TB1JfBiINPfLw9fZ4Sa4u3x2xLOZ7UI4IPJKnwgJ4TJwAtK9EZhB8z03kkZ7BRWbiZEpIJcweuc+Qu4u0JO+OZuiSao9ExmQrSouicIVGRBpqGeeWRLu+TGimQENqQNEqDeI02JX5OxqfRKbU7DPQPWRm3h64Jmk5nrUYkBSnrlQhPZnPF/TH3ee1H0HCj0WqDU99IA5WclaW8pH7uzsZ5DFoa5uxKsk1GGOTKG0zZlZisUwdrXyPVA6bBLTmIWg3TkNCKyydALNtzHVU8+gBreXVO1Hzln4b+71p3ErlaOec5Y+x0BEe9SGddRLI6DAqS8rrlh300HTQrWUijoJfuVAQlJ/f2haZL0gVsO24Mk9XFz4e4Nst941U+xuEYRfVCrqtaG4lmluCWg63jb7uKEhz2y1wkytoSjVjTyIA+YUrxW1bXBqVA6MjY42lQzCj1ZVrkTpBWGSS+OwftLF+I2l+6teUKQH/Q5hPSNTWRKQBPN8K9DGQYE0NYLGtzTVZ7NqYXU46f0x6fT0wVTnWouBFHMNVCDiGATecdnZ6CAqKa3TxczXC9g4OgiMRRjE+ZpJhfHqQJuFqN8nQOzgIjqW/m4C25raMdFzHUTO1HcToxDphfq6NTMRL2Z6DPWNWZR++NnLN0XUm2oPz+R+jOIjRDOaWTKwu+9bbV83hvZ1TozufTVZZBt2K8wAmzyqvZhbybOQTwJbnsbnp59Tswx50lPPUdExzfcd+l8VavIBTiMD+6RantiYR2J7xyIflaY8B9cTtMghfmqYiMlpLUql5SDmGtXkSUFSYalY+ouqhknkajLRxs+7noGPcVdcKuBPDFjNdnGDzycwj7/GlvsvF2UV3lfPFRYMt87qvAle5vGFV1wl3nUHrfm0vwuqZx9ffUEsDBBQAAgAIADN7KUVv2QKKdgkAAEhTAAApAAAAdW5pdmVyc2FsL3NraW5fY3VzdG9taXphdGlvbl9zZXR0aW5ncy54bWztXOtu28gV/t+nGKhYYPdHrAslUSoUFbyMbCIypRVpO2lRCLQ0tghTHC05cuKFfvRp+mB9kp4ZkhYp60La8TYtGMJGeOacM2fObWb4IemFD66vrUNGl+7vDnOpbxHGXP8+7P8Jod6MejQYByQkLKxuKTeuP6dfDf+OchpQQ+b4cyeYa3w07NfQQPxBHVnp6B14a6rNBpKbuIE7SMctDca6kt6VNBjTG3WtV91REekNyIz4bL/WXjUz+lLA8EMSMMOfk299KcudHsqu4Dxw5i7whf12kz+bZNaN3uQPatZbcgtvGookSW2ktfS6XtvIcldW6gjXmq2atFE7DakhoXqrVe+2N3W50ZLgbdBtg5Ym7rZRU242G/qmgRsgjRRF1RvaRpa69boCs+FOV9sMBqpcq6F6vS419U2rLQ3UGgJuCXQoUoc7UNIlVWpvFFWpdyQ00AbqoLnBOm5rLdRp4HattmmqqlSrbZ27XV3aXVtq7uUk7jyhcG8I9o7y3KruSa7ebB0EwGyT5cpzGEG3TkhMZ0k+Vpbh/Yc713e8Dywe/OCGqwCSF/08o6unXypxyor0ThQklmapERHIPqjuH9bcqwqGhFsYnK6YNB2584+V2zVj1D+bUZ/BKs58Giwdr9L/c5RU8ZLzSNJHEhSRu3NmZDtdTW7W2928YvFcjUGnoSrHhGZ0uXL8pyG9p2e3zuzhPqBrf57LzMXTigSe6z/widpK5zi354bMgGBk7NNquoKl/GIraGQh4eY1Gs2B3Mwl6Tm3xEtmFC1ALyC3nfK0R3ZEH93QZUJUbnfq3fox0ZVzT7IBkGvQJE/I+DBLwahFQox8YzypxJ+j7J7zRILsJBrWG3rrqBRdrVc7limDzuC4UEDvubOzcuqAP7nkPAptyb8vJsQXyCfkOSU1sSwfkzrmtvh1t5f0ljALBDfdXGKSUDlWp9rocqyYX6bD0floqhrnlb4WVSXiZflzo935Vm+1f+lVY7mcmqxLZTjM6kJCWauWT5dpT0bDKSjEw6mJP9uVPv9dWHR0ZQ8NE1f6tnPrEUTvkBZ1xMKaxhN8Xenz38boysojfjWZYNOeWkNDx1PDmpojWzhpiG2sV/pf6BotnEeCGEWPLvmK2IIgsMwNCAo9dy4GeP92/TXJMZ8+UW4M83xqj0ZDa4pNPaFU+tifIz1wvootqKiiiWLhCegIYOsMXic+FckgNCDF8woruTDOL4bwY3NDLtz7hQc/7BXWjLEJMSR+DsFLbFnKOZ6qo88QOUi/UUGh0adKf/SpoNAXbEFm4Dz5ZSrXxrliGyOTJ9cEW/bE0J4za+b4iPreE3JmM5BDsJU8unQdAoUnG5lHORYWnsjCv15BWhvKcE8KRzqR64tkvncfCVgRzHNFCkoLmjuP1a9Xxt+mA8UYYn0KwdNHN1NbtAA+nwPl4VOGHM+jfBkwtTN/dPwZHO7IzFlDij0B29ydC7aVA4vnxvy2dn9HDotL66e4Kk0df/7p7M3WGfYQesyNE/j5SmxHW6YzvFzyEg6bYDo/TbJTa0n54+x7GfIdVjdWLOvg0vLE6O3r2jHhFYuyIO/xBHZJaAeqSwsJ4UvIGOiBS8f1Cgka5gCmE7do2LgCxK82hRRcgxMzGq7BucVU3GDVMmzuLnLLj5U5hIXbowDuDzo//HsErmTPgb8ldxSK2yPOI7+FsYUbRplw9rr5ikY4aaG80aV7cqzIBLPuxUcOBIZ57pKfr/OpvbrEiTejPppxyQ1de3PRtDz3QfRSCNV6GXlmFYUtmvcuoEtB9ZwwqZKom//1jYZES5xE845Tc+bQa2Flol1AjYkZhrY1HSoqhmQ3KVo6bLaAHeGOn6jz64qOXDoeKKAvdpNFnGC2+Pc//5VfzY49ERXF1L8U1QOlyBsJftb3d5MyEv4jhx5bUbOiQjKnYHyGTUQHzoyXh8FrWWy6UDXIWottPo9GHurYwYptK9rFJWQDnDouHR/YlhB4i63nT+drXnlQpQV1XiqTT9AyxHmLKw0eoOXYlHpFjRP+KuCplOjzqX+0Zp7rk4Liu833rR4HV9jGeKrourgcwbXIc2cP0Y42Rw6Kv4MgD25JBfRpF4oJLWpHJZm7rLhOsUkk3QAqOXrf1vHj3j3jmbC9ccKNlq5Z5gLrs4B6Y371f/mtCxj4lwq4m/VZwK85yVuaI1zQr3Ek+3eOFwJbmrTLOgYbxvwgGKvM0na5JwSuRfMUa0zY5bumHvRGLVpN2ozswK6Ypqni01ha4pn2wnI4pMdDKdO3xF1+k3xjL/hTxF1+i+8YI7gVvBDaHUlLJp8rVCdI0/OEDniIz2/eiYOTtywPt2DIP1uFKZNiQpZzSeekLzY+212SuLY5LW1w9YDFPf95C7/kMrdPVnwH2hnYZm/1ePr2mMs8cji3xTqgAtPRF+/FCiD6urrri4iK2NOKfKzA9cCZLXj3Diso1vGxwlVG37EPya2SYyE/VxaS9HljTkmIJR4XoVHFFhNaii1E7CBH7etVX7ipVz0Wn15szuHw+evlLQkwZIALLS6OYZaYZl8kXyauxZksYYniemAwLc8WoNqHC8LzXClKJq3EUSipleglPb5ce8z1yCPxYp4UIeWc4+vvhVAbx1NbYUNyx1I1GxP2lkCqsncrIG5z20RM10t24KCYuNXslYtGilUcc25DsfY9nSrZd7YL2rMTJR2aF0naqoiQSds9cwHvIef3quktFhrUHiTqlfBUDHyVKFWJUpUoVYlSlShViVKVKFWJUpUoVYlSlShViVKVKFWJUpUoVYlS5UKpVCd0ZyE/ylo8RCHjbx+QTpa0BKneA6R6o8NLjKrEqEqMqsSoSoyqxKhKjKrEqP77GFX6fP+9kamaxp/iyNRpNGAvMjUYYEluF0SmdFWT5T8Cmap1ZQ3LhZEp3OHPa5CpNuZPcWTqtPffA5lS6vwphkzlBZmyQlJXPp6UGWRK4v+uslEUmcoxyR5k6vRy9iJTp/N+DzJ1ujb3IVN6U1GO50aCTO1TXyJTp5Cp+C9vAKRKMKoEo0owqgSjSjCqBKN+cDDKHMU6TIpKTKvEtH5wTEtTTI1/A9d4qXslFvY+WBh/eR0Wlv/sfBD3gvyg62BWGGT6PwS6CjfkEtsqsa0S2yqxrVPYVszzg4Bb3xF1+qNQsR8W3YrlisFbUSX8b6BbqfQ+Bm8dq4KXMFamBb4XvHWk6L4vvpVq0O8Pb+3SQBT0HfzPMv8DUEsDBBQAAgAIADR7KUVdomVzujwAABdSAAAXAAAAdW5pdmVyc2FsL3VuaXZlcnNhbC5wbmftvAdUk9nbLwqicVREdFSKQBBxsCAoDL0EVBQEsSAiUsIMbSgJTUqAJJRxcAQJRQhItVFEiLTQiTh/CQgkjpQIIQQNECGESCKEkHaDBee75Zzv3O+sde9Z5/+uBYGdvZ/n2U/bv2e/77v/vOh4dvtW5a1SUlLb7WxPX5aS2rhFSmpD2g8AScufT969lnxIR1w+e1KqhqAyK/lno7/1eWspqVrUNsEvmyT/bwm1dY2QkpL7a+1HGh9S4SMldemp3WnrKzGeTIpHWrurJ3BZ7KFD10GrHc58b5updPjqVMFz46yiAu00+dPSbgV39mzenKiv+OwHxaCdf57XDnn7ryQvmV7536Wk//5p/64NfcoHf7jlfbcrwXXvxW5X1h9NNxM9RlJ/tC8S7hVTQ2dGwR2RJXMLTkLeOWDkMCe8GD1n6kF3ueAMatv59eLd2L3l9JfLR8Fmw9fWUZtMq6+tUZc05b80Znr8t7qqaYKEgyChIPfWUxXiNOO2RuItyWVuK6t9uuZAcR9pz9qIzM09cVT+RAHJM47J64j+aZA7EPcExqhuiqI/jZ+UAcZY0hd6WxCcAaMSqlnhPJ6BwYnS4b0NTlkQHx7cxB9UcxCtdm2qdq5wNY9iENK+2P0Q5oBcckEuMWnUn/ij5y/UifkzvYtDLaoUEosKn3lDnP5UhF4pyI/yB52t113i/sLA8l3t9nH/Lj+0a00+q2KLOGw9vDaPny9i9+mCStg/c96n6nZaHO/d9mAcuTTsQkXcz+Fkl+Tciy54VD02cn+qFjb7GB0VCPKETedQOn3VQ7VdZ17TYucQ7k46Fs9W/ghZ+cPDuhLgP305uUH2X1SxiAvCRUdwDoDYB7SE0PGznSx+Z4iR1SwCr2dBn0sGCiY5h5F5IXxsCHkg7lUv7W1Rk1NWhBvdApcaWTM4U265VEm3ry6xB6F1l4z0GRPLtRS0efeSkQYSOMdy9pnwCP9TyHxgq66hwZbqBa7KGjbpKobjPK+YT6fp/q73IfbdTYWopqNLL555Hh9JfUaeGuqCqWF2b8JWnuzyiFiTeuGhbWgJa8rfDRVpVdT5+OgGzXz0r8+XtxaZ49iCuDmbpMISsqVRW6STSg9MWFmyWkl3GiHCd2/RWTTivEleaBNA5sJnhdVfFcpOsdTd1aQbHA5i3UYNcjYc6DsL6FtKOqC7W+9Y8tA9cTG33d9It9csD3bJmfPGr6MqX0FMi3WtwbqyxkntwfUjfdggYBACsJfGXtowc80s32gB3LFizzc4BvGNHalOsjrI0YOYg1o8+MY/cY4sPdAbrBNWMH1W8wqJPQh/HtNS04RgOnOKTNArnz+rp+aUhmIYkvEtE72EzgUz8ZLiCMsqt4rj3heFNzXb4ar5AfDJZHO+J4e9EIfoNk4gqIcUosl2FJQmc9j7niFutqBzlslbMj7oqhOIQMw8+V0TdaqjAEhOFOSFlTxQY4VdZxLzxojB0Q6AWhjejOF8+TdF1AG+E+sWXdS8Y5R1D01TQh0gP/UeLyZqo3k54zWwS3hnlNOCy4kDfHMdkBqrNqobXsEpXAq6Hr2QfpA8P9KHGDFkK5JE+JUVf0rDJdSpqROKaKJIyzm+YtbbDE2QaD48mCxqXK0LW32LLNPtE2rS9fqckfnL7Hq1kkI6BOTKPD2j5WHGz5oO5Ht343DeZDumixJfPI4RUkTbS0b9j34x1dwOuGfG0LZ2Qb9XtWeCZksRSJTTHtPbajczHdUhVQmjbSsMs8pU2N0Y3FGhjK6GzGzqXXngFy+dO9vIsssdODEUVXcnYqxyif3gEPNKN2Tq5oWRPoHpH4vNWf0YyLQ/pDxrOauQ1uDUN2LSTwzW4swVTiFmphFYI0s5fvhv5MbqqdeIofbYLhd+Jox8gznUaiIepZsWh1Hn4iUqiEP7DnqWTSMaYb3jZzPVUR4E+0pOpveA4ATsfvGsAYYAA1xvAcvUyP6qX9pfqh0OYkLJDnHDZxD4oCIfiRHzwaizuamafJCo09+tcSIvGJT8ovW6Oj+LT1vWq7Zn2mNd6VqV8Cfe59y8C3j5vk8o2mjDOseBqui++juL5/7QdsFnSofOkHgDTNs6kMnMuT2H34iWw17VtYDJ/cQxbsTYqOVEJAKaDWf4FZiA7ITpV+fiNfOL4ZURhb54vAm9NnegXcWbGT1SDftiNfPZpjn3KTpE5DcTcgmqNQwlOC0l2lEwU+NXS0Yb63VHMRDwPezgVQvM4JnGImY587rWoB6GTFWJ8xXwTQ8gQ7sliXbK0wn5QT+jSuE2z1XXFIucZ9y086H4tHv0pt5zAGYr2OUbyo1x3mtArrJ/fYzNV9AcRY95eqb5mAVoMfwRB7l4uCoLGOTvrsvXU7OH+hedGMUrr/ghoC5vrqqSscxHYwTLKRWUEnE0Jr0uuMN2nDRzyKSBGfwQChxDFda3erzx26pJTuNf6+VVc0wsuw2OcQYnOjnoYBb4CKrD9vhPyRgHYqkeh12fFbGPvPTGE5s/S5MyqLQOvNznrKc7mCWryDG7xO/Qde0EpOcER6g88ge1Di3X3zni6FPqym+3ULAbe0J7ElU/3nxnnh/jbjc2oLfUrGnSuRifji8R9tY1dvTA+sKmo7CuOHokTm8C9LjoBC1smDdatlXW1/yPV52ReEg6fydMRU+XfoQxwrLL4kdCsxYRI0rc/U1VRfb0ztsbZ5vY/KzPhkgnPh6/UGBgi3mEG/gUeKAbF0COWn7MsNc/hkv1foMqZ2q3CckZ/GExCdbjXSzsZdMQxFfAwhOSla+FNARcbb9YYe2JmLE5W0baVixYJKYma4N1DcPNKhWOeNc5lGkFmOlqXJbvSS1afPkqqiOsIB8N7xVeWj7GIIX33ufTG7LT+HfJkSq8FvjOu9770HZukcEpY4T26zVZvnjIMC1zdul9m2dGZK+pN5+P7fCAUhE+sdgc/kPmNvwjsudjrMFPg3V3nupDxW+F9tOWtzcq3YhU2hyQY04wuGjm7+lrpsuYivePFeo4d/sGtbyK4vX3SWn0+ccaHer59NTIL7ipAFw5HXgxv0Rp0iXxF/MyB6JQ9kFVwiWm32rznQZXMuaBbS6REz3eVCv0MRcJ+k15JudAWdPdkTsooPIiTY5eB5TUmV65dO4YyI/aOrpw7fde5lj5ZZuk8RqVVpzFHz5UxAABvmeLn3igX9iQjcumwQZa83NLHmoPSvzd1Z+M9rs+pujUl3OipYRnh3Vj+IHrWPm58IGW/JzBdEeJu5f5CU6VkHm0YhDbTqLjpEXV3zV1E+Ze2nFPPvaMHwqHSTvbuS29P0BWBhvPvDwD0ZcZYqbeCYyIr81SaUU6mvXGaLcU+WY3DG7PqEd0VPQxTbGnIP68RdVPmrp1gW52hPMLKJvEwqpxILrK53oj8jcyLTxl+YBM/rhaNhOF8n3sZgghiVCoMKGjz1hMZ5Y3VzcnRXuXjxRW9cpwG762CM25N9s4sZIOKYtOHojVrnNUqzqh9DOpQWLCKL1jva2w+ax7E9sBbEfecrQm3mkwUNyWRsZE6ZVimCMnfGOXYebLpv52ufuaMg0fxp2Na3+lDhnBZgWXp4P42b74IZNebDcH/kFkwtSk8ZSJxJbRJijBzSLdhESusqpjFjY9daNrmNxAxvdnmbJoDfbTEveOjBuh9gcadVvqQ4LFC1NcPU7bZ6ceXF5R/GkWr3+MeJNJ/WP+7Pkq4QBiqNMPV9e/YsSoMWF+WMN2gZJlIUtBlkfzlPnDAaNgnm/U6dXDfFqgYEnZlvMUPQv7OwNGS70V/NDz05SN/RhhW7V2icKhxoHgA1zGTd/c6sTfoOvOjb9MP8DwK9HX5dZjMsmuZWMErAbeDW9KqMLqgzhzm64j/DzHnvpQ2e8j+BtO9I20NgJNkCZlsbWxv5FdRXeFPe2SBTPgaN9IgkbfUDuzrlHoQC2WrGMRxSUmhFe1fPSrU3u3ZMk+CUQQPI4BUwB3eMIq/AGZWuU0ujuK3G8Ka8+CFt0z0kH7CGMd9JvvxKoMdkc9K/DhmxQr3yIJg48qcZEFYfyWWHWGb0GOqUI+mlYxZFIlvRAzbzeWNu80M3xiCoG9hM/0retoyF6KgM6tNOGdGWXV2m783K/+1RlOeLgsLnxU9LQAey7dAH8NdX4GxY2wDMdBSS22chQqNptPq0P3w/du8RMNjGPdmFPtvvt4HXbs+tWRmiL47OobCDkSh1AYjLKANlLG8GPU1X1509naYGSK31TDwx8luLmyd1tKbGKGQngLGDmv3wGokKzVAtgvGQob137pwTIzYEtJZVlLTyjK7mdz+1ppqeX9xE/3XCDTN89hT9SYdcorbSamLJQMOl4mX2A/OMKNgGbNg4tSeiabZg5GytW7X9aV9TbHPvJ0cDZzxRJcL+u+CQTjp9r9iwLNmiJUaHWS5ANvl2OeTddCRc8M0zxHi9uYdfklwUQkNjPAbgQz/Tkw7Hdoh8saHJrP4hR1/eIzmWsdlItiLpLaNUH6ilWReOu4sd5WpQrfWIuylBEltH1d8ADRO3c5sCNMvvk8AhTUIiAMiX4KCGkH+Y0jICHx/m0EG6zZgv1I6uq1kzN3yLYFw9DcqqU69xGlkr/yS2YNdEFH+elHQfjpdAqosUiT78SJ0NHDpXMK0/DOdcDhqCzOPWrBWJO2E3G4ENdwSRImZMJ9as5oy6cIE7i/JCsiwUJomUtJHpkuGFAhD5gQhasd/dT7c6BBv2MkSYbir76BQ7S8S9RoqzRRGfP6T30oyLjB7Y0aGhoXjsP+PiEXzLh5V/Au1aElXoL9Mwyy6O7bb2fLduu/zYl83xLv8bl4giXZWauztOmUtJ42eVj5dKUW/QEh1d0SsDfrkXpGdMfgZhtLwGuP3gMoo/VCSSuvPchlU9LHJMGOrIjMqiNTiF+99tvp/InZYJ3msqdHedG9s+Yz4L7Vk/yv5yenTNe5/fdLtf9MVTc9KubViz+sVbpWmZJfUm8vaa59RO2WlMBSCao2GyQfXmf/x74qqk/dCBQ8Brfw3obgIjmLFwQTd27ZriZ92jK7r9VSRkrqGt7VJgm5wgG284TIZWLxju2nT4uOz+57c/YGfLOU1LM/6m9vDBESWJZAuVu34v3+2ayhgX+zpCol9Vx54YpmzPL8qKdGuMVsMc23oIYl4T1SKimQzg5a4PsMPajSUlJPfzknUUax55pgk6sSTfZUP7CV9COdlTRD96zNoVmynGqEVx3aJSG6JNFXppvN2pxqiEVr3MhfWAMkKsu/952F0+AXISRK9Qls7VybU7KkFHY4T4qWdAm6KCFTObsqJ1HQdgkVPYMvwlhLmJaVMcwkOjJYk2Xof1HiPb0wZiMJulYZFyiA4xdnRuv9zVqEiTviJ3m7NG5vlLDVs9lgkmdEjefMDLuAO2CS4nRCR/bGZSt5u3We8WcmYhnVlFLxNBoM3baB/6hU/c032aaYkqJ/nxELRoxL9zR4RlzbTqAf63Vy/CZlzPvKKoBn7OzjqElkejwo0Xb9iwcw4RIp2mX7jWRhW8/wD+yG9QkXXwwffs6XVOrRguik0csxGeVF3/TycWMW8lIe0uPt9jn/Pq5Sz+A6o+Y3U6DtU6kbdWHDzy1Fqu//8U2dTwIC7LJ9PpvpwlbddPjqlJm8IPVf5ZnfiIZu6p3kr01/CafT/vuRH6bi5LEcdsnuy7a2i+rAm7bS1jVa39Tr9Xe/gHSzKZOp1hq4f1PCq0oXw6mHO3VxAjaU0lAd88zvm9q6fu2d5vN2bNgRNmyFzYegxDPHm9p89ScxU4GJ0Hwn37bDalOBfwqiAUCPmPF1Q257JIp8d8rDIEN69b7ugXHu9C1ajhR6dcPLebetCp3cycVH32xr/t7ndYF0qJFxZ4PsnP5HS9/XRRvOkM4sd2RVSbX66rzkqpm7r8tywB4wrXQDPFfE9dZ7RihdLfQpacOyTyS6bwr7LZ+fy7lOjQtdCHsVsC4HSlPpWfHqJmS972Thi9PbP4Rkw/mWCId39y11wmzT4YL0TS1x69RlfmLV0FWZKc2BpZ2/h474rhwG3CDb/VJaF5KfYui5qB59Yd3oCVNFDHf2xPZrutWSiR4EvFQKjiY/ZRn0GHKPcV6HH7zZb7duNvpUEZ+vdsg/jvf+ufJT8BF+p88Jco35kMIJtWyUfU/ht7hJiiPAEQ3qMtRT4tbQqPCbp5uAkurwtiZFb8cxl6h/9uuHy2boq4OWwAqeGvzb6jTkrh6Y7aKGi6JPqEjRMum4J1M92n6dP969zvY4x/4HVlY8FkkVqZ7rxKjzSzacze1giX8PLXFxd/+uAgs/6vRKU07iJw9x5Lt5H3Ar/A553p/gWnNS4kIuqu5zNGXU/efhx9YVzC1s87xessRx5HuLqCKezu9Qqr9oc6Ls3ODEU5R2T/t3oR0ndrIAlXgf9fhKpIexGYyOM/vDnRfaOxWnOHdg2+ErhauZNxdT90wv/IO2rE9bYqBWMom/QrqJ7umMXga+33orWH9TLnyTsnjUC/rddJrJb6DPrrN1VlaoUlcdbu+j1FpMIXe+dSm1W7SaebzubFbsmiijawM5Mkc9DV77UtE/z2xNTjlnefs1M1scfNzoW3RMJrLzdPC4K8twreentr/iwsefIw3z1lP+R6vRaBOEKKKrUVMMLzXrji98v7+OVdg3vj7bza+821WQUewSxVbvtJSVazZcD3nSjU6g/XeJZ2o90pF/Tj1JXFCMyOmCl/NvpUhEAK2LIF3P2iaLCZi8J37zWtW789GiZT3ryR8pgpBtpPX0+jGh93kkVUHRsw9pYqv2F/rnBT4RsCPM5q/G8vUph7JtblIml+5NvJvggjctcOyVuR6N70D7+r978+R8XAr/XufFEOqJbrgv+L6GS0TP97mczYi3xO17PsMRkDLgVHt57pJjpzg4FPk9yNR57oIoqX08otRRLWpVhjeZW7QxDGyTtACyWyEC0OuhELOx1yvWLOHYUUTiL5ZiHAsMhFJcMkvJy3CE1gunc+vdNEeNKgj+sy62IifrzuDF184ybtzIFuRyNVl0hB7V+F2yLHgJmcjdYz4yZS9mhyUtXBZ5X1ZvxiATm1mpP7IYR/4oz11X1a26VwqKfkhHoXHX1dsyLf1iS9CZWhZo39OVS+l71hcCtUvhLQijPLgs2CtPeqkFqKU4bb+B47FpR+bug63wrL7veeuByuqGv1JWkKJRP8ByE8/YeurVrfZU8WvW22ix6DXSsPmfacuo9E78srgzC/XjfBxXuNuVewJ++kHbatf/qdtEC1XuN9obCe9oPqdG3MmyMf7JZZ8PFfj+dsqpXtENPgO0z11n3UUyDyaPwUv4JUKIYCksCe6iq5It7OfuHichDzefXxb6J+OXfTNId9dV8EM967LYFd3jP1mIhfIP/s7TeJmyuutFRDYq4Ab+Y962fVXf3eaFjxR5ezANi+bQaRuVjlOXaRvxkqxIRmyVbzm530XZJ3brjzsWL/0OF4su6qDXWdjWs0BbC/lyiFyimdjDrbxnz+YUy5lQKN/Z3LZN6Xk5017ETV54uNukKbzlux3vwdG9JXrPB3J+iOYZd9Xq7nfgt5ycxDJZEX++t46ePn1b+T/0ln3dlEx+Ay+27KNOS4T76D+JC/HyZLLaXrzLwr5MdsJd8KKaOJj9c0yhbFqbNRQwkBNvL/awdMyIvMArE8sSIiKtAW9d6ftvb3IbTZm3Xz6Mf3ZM7QbQ4Afx6GTddwc3VsqLTh5vezUMaDni1T0tCDjAz0+Mva2slEcUKb4ILvf8U71pPeHGTLUw8ZuxeqFEdUuZVb6tzhIQY2m76DVSO57jbvjdeFoy89DSuCfe4JMr8r1mvJYpZPtqKZlrrwh6sv8fMTPVOy2ge3aWRM/vgG95530efmM/8GaPCPz+4bbDDj2+62hjb0+ly4+Fqwd/P+on+PACgjM+sSkFf8PmZeM6jNLOkighMURCxUlVMPNwW3l82K9lvBcv+OvMrh1acoydwlqzREMKWntd5MfB/wthzWe9+0LawzirDAxratnJNn2pumkiFsH6hS3i4sRd3F/6C0I6eUr87ICltkt6zLvmWFqbz3rsZbhI0OUarmRlBJCKVfwB7TtyguPMiUoXUague92OT+nSy30SeJTOI+M/vJSA0LiJbbrtoZzPGLRwMOv9xRFycTa3nW7Begtt53aw4Jbcj4jpvG5fjMm6yWF6Uv3qIQ4AtJJ25+pcFbHc3V+vFN6j0XVtY0WE5d5N4SDUBfZYEIa53FTD7pG4BPhmQj+Rdo310d+r+EFXZSUzmq7Jz+9CoL35OWn8yIF1TZU4dkRQPOSKYd6L6jJ4WfM+4w99Vie4+hf728cxsxR2SwlkpJ2J39cNI/NGUYrkGiFmluyTD80Y234L71M0diYYPSCILTcHeY8TmlH5RsX0/r7Jtiw++YHDAsk7o0QyqmTMc8bfLKe/b/Gg0jN/vnc4Uvv4I6uMAIqJyY3idKZLlvDJr3iD9QQSb9qiLbgbXaBvS7SqBTxQ+ujbofzJL1YC9kqUQmf8R3rrDDqyZvNzmf6IBdKkJcRP2I+RjppxuV+64EIOeAggK+X5rUYd72Qp1s93doWM9cRmQvzUC4VPhBW8RtRoSm2Hcqg/UB+EB3n+AcZHH3ItA0yORqUfZI4Y4t/bqfpjgaNXizjaLgwtnomafS4mAmuh5frTYB0lUB9/xQQLtru9M4A2tu6NlkWyK1jWhuhZQINrUxlk83Ol037Pr8sQZU3x1r9uNz2aD5YRyh5q4v8MPQrSP16N5USovC0rUpbVorWS0xiQbHhPq/cbx/N9i+nMES9TJoR7uLdhPvp8n2AxSwB50nOR1UOP2rO9jhKMNMePIpaP9dnM3GGWd4whEOl0pMOIKteMrjc4F3OAy1ChL98XnmvlhN35p3X74NoUKV3GcALMTB5IP+hqBLnSTc5x2Lc511WLeRpQNCzCMn3GcbKeVZMXZbi1lBO0WHIw6rASylvlo0udY9mdvjuVhozbKUyzhRxznXzQXjOJ/f41lRde6GrYFJEejhvrj6ojxMy7IskEw3yQmstyZFxhgBm+RGUMcyJl64+krPUUP+vzGqsa6qL39qk1O2oyz8ezuk31IoqTxSyFtXtUQnwu3rP2G2obbPFghpAdu4V96gbcQUfAE3LXXF5YBwSLv5uG/7u6IFIP4g51aGwJQWRJRwOGyBtO5lIXLhSlBoa0gUxCaMMbXTuD/B1IBEOaCCgRgcJrx65n8wv012ZjSu7+GflTHnOLHkwflYSQzQlk6/dRFwvJo1GPlw/ICBpaJJCq8OiWrIYTnp44XfJS9yOrS3iXXpOeTk0TI3JEFiwgRPtKWiUnj1PEI/vEBUTHc3FZEXUWuq6WTzqYy93vz1kA8IS+5UIfYWHqCRrMuAHszc5ryZJoIeappLjTknkuq6z/sW/yuF5en1ft7c1Kh/yeuya/1taX+znESbNHXS/53RHZoVI9GcIRR82Ao30kq0hyVJ3q2xkKR/ZXfFTrEOLRwKX0iLi0fEO5Vo4+p75aO1uoxj3Av4bPG5psX0BBtAK0GOVFYeAn8pc4QaVFswEP1R7OuxX9pdmkD+IXQWaimPwocHcw0RebHRBpcxJrhI0Mxh1x9TNjjq0Dmj98pIqtIwHhmdL0KCu09TtjHABjNwJk0ZdXFiLGlDcvBxxIfisJpmcjXu0zj4tkTwdJtUPM7MhkYXU0c8dBRuST6mAjmYn5s2NkqJEM7boW+VW4wXPC4pV36t1R2SrEt55QF7eHYfnKGfgo9U7KxIriTO2+bT/YLZCskA7YFgv0aIrpjkubEl9JnFoPV2PePPMdJDsAsmltw/XZ0hHYSy6W7hqHt6bhL5LH5TK4B/nLuwEEu6278FsNSRnf4W6LT6Y6K53U9hHtgHVyOTp1TU/eMvp1iWEN/KP7y4zWy1P31iNa7biSCnjOQ3REvnA1XeSht1fzsqYxN2/uwAZSYeFDe08Ddt6b/303VcYrbT/Oj9ar7oTFjnIFrPW+/zcbUygJ5fEja7ssoXAJw6mra5tvCQz9x7avd2Yy7Lgquv/YtDK5t2Diif3KO/rIrlu3gr/KSjiyK17wI44br6iuwc63A/79vfkjGjE9I+bTxQJeqNXpqR3Znfvhp79MxbjKVh4k7gK38qZAwiHOL4m3egZqLthSXy8pSUabEnR2rW0Ekuz+p24m4j7eB3fylsDipYImBL8JKqJSxZof//VY17Yko/M+Q1/SLbLQWXMlv0Q8OcCCv48mJ2742PA4xPafk5r3xo3KyUlp/GMmr7dvlTrzzRZSeU++2VnKKfKbAr2efLOylMPwNyMnVH6x8V8vUzciuXiEDwbK47MVl9/txn26D46JAyNpJMvVdFgLmCPqoooro/v3kfqYYWoRd+imWNTgN2/R8fyyg0lho9lF1MXoqDnRqfm/WvQ+AomkqGcl0gEDcWv7ZidYHEuuRwiRXwUWR7Ly8GYQpBEhh+NGj/20EC0epXgPVUcMfBWoY88WvYyxuVzc78FVy78URpXwQ/ex+AVI2qRXhPauf8UYWN8GGAhrgfRTcwgjgjMknkCPX16Ial95Dxw930f7OFSj/eGLr3Cvan6YsQG0Kl25kzzZXmUmNxZuNhg4+kEHg4E1xp8nTlYDwgw6cveRbQuU8vxjEemscRK2qS+NIZ7cES8mM6M4TXoxKqRe5j00M5Jv8UpPsmK/GfMcUyovZ14vxzp3SwcvAM2IkfMUQYMBgdje6tEXDCwPrpoZjuLo8zPJkQ7ebjRaeEXHPSOsQmR/PnJepUQDAiVGPGrWt9Q5sXC2LISITMNfoTcRgppQkROBorczp77L3mPld0UmXzYYK/NUufkOJI2Vhm7I5gVUAf71UPZpXb/xMYhLwSVyReLSb/EKzcsRbcBhT0AExVJNOQYx4i+sJV7rJJyCYIaizkQGIxf7cMFcfeCJnk+tYFDVgHJD+huoqvcC0JRokstsL+SGqbcVgfVA3Sjru0fSg1EtPkVhuPAJxwAMgbicFw7Ct7Oiae6N1Mhie6HjMC2L8zNUt9t7lJA6z1hWZKw8MPNvskh3/WrAZLiW9XbzNumrAJN8LMSbahoJSq5s31Yg7bXgnzB8DITNJ7ta9p0BvBh13P5M/5kauUL6WrUTJLjpEiuedXTXEHuUHqz7pEPlr2bJWp4TGYgAMCLbW1TJS/WsSzaJR54OwQaYi6IoYWH2UzCn6kMGj8arsA4u+qtHOEaVTYtIy+SPosLiArSYd5Lnxvy250WIr8UZ4Mb6Go70X4kje7ffgUPSyGu3T2qObpsTDLNsoSjmUO0Iy70I1QpSQwonRgyXhROUlC9R89GLahf6m7q7TBFkXyQOcLbR8RhYBlcN3eddsJTOMka2OZC6m0saLxyUmZIFMIybAp+ZOpKhD8kzv5nvMFAnTh4HReDc1m6Q6uEAS5ET4Waty0HXp+J9r+9RCm/LrZYOTksWjGOEvXotFthLNjnjNS8c0hj4lWvAIAy5/Hp5essC3f+Y/jkzV9yNZBYcMrQswXNRualHdj1SPE6gcsffql2wmInUpujtuP8l9s1XoncFbz6ZKU1oJmDvKP8wbNooML6mHElWJM/PlNT1R4H0YwjPMQBq5q9WA8BhQdhY1D6K4VkarOK91fasCGQbYvu5eoey4bovwkbgsJm0PqnGdBAnaJQ5+fOgRlMQso6ibaScurGxg7ma6RsBIpuNeDZdaHRUjWgauNR4qXV6ufESEFfBdNlHQ5whTBvjRqjYNotiQb/QNBean/L6S+5Q88j0ilNCBktc+GK1UzK1FTyod/FVWx0Z8q+3fh52x+WeBu4z6GGNVVhfh5JKfyb3nfCx6rBI/3u5jluxPBcuhBY8XDT3KWjxCEe6g/g5ZKWLpFUyvCKyTSJzerkOBRNdh2f6598D0w3CcbdlYcHhoLo7Y6JmnIGk/5yKb5E3c9p/BoUKgtBeGxKHGzM5HnQjfn6A893Ko5vY+vxLXH3dJ3cgbWSaElEcVXTE3Pz3ry4xaZOkvOITmi/tCJeLc/ePw42MyhVryNQqFw5L4QDZ+aSOoAJrSLUT6xwpYeV1QgfgKU3QkE2ORKrcRQWWaDCDuSatkHQs/T7gfuNAmHD3ifC2BZKU/hvHXAyfP4aJyLKGlQ0L74EhfrHplctaeiA6zL08F2MdUjbcPo4KE1ZEFMMlKmciKaixM6oR3LawmsD6QYvi0ZLxGnw8lYeZ5uhzm/DZ+IZ0EB9M/2nwyceP8t/zvVJzWnKDI8Bf6a1Pabb0pQUUI5jcM3mIy1Ad6/HqBDhk/nqq46GqgXrqOBWb76u/Up0IGXvS5ebjRoZAufpoNEqGFqzPv85pqiO64nKJy3j4AtZkrDglGMRlpC5iGaRpVuZso9j5h15mD/MttoQfGc9roXheKcicDorzLqDR7k4HWrVRqBXYOURjSVS4+GJcPprvWj6CgQyt1gopxi6SuOfoWRZn4puxOUI1oke1C7eJ/tCs2GHftiCT3BRt+a8LYHNMZkL5gU3FFdIxgB4DxQmdvqW5b7jDwUlSIB1Jbqd5uKgOTbPNt39bJRMCwqefr4QlL16GFaf/N5bGZA3p487f0I9U2Trh51f+C+vtf5Xo8Wrbj70XBISBEMHY2RCE0AUUzsncgdvinm/exFEhRnQwZL5ueuZd1VxBWrKR1Pj3NFwch1+yOnTnljuYPU6IMCcu1ew49PXu4nUJ/P35ds+S1j8a12Ad4baG5E933TUEdvQzVOtYg2pPv4C5yxIwV//lPqT9f+icqXWXKhZScZLqXjhaABS9AyLIKNEH1ET8h1PA2M5/LX4ZH3vDJgmF+PQwJK7Hh6908U93e0vRIooaT4qGkwaakPymJsSHFMQHXlbKw89MGJd2b9FTFPeWCHopVgeT82SvsvVZMZan9fJedU6V9xhoEmvNMey4tQd7B1mHEqa55i4/+kysPZUbPyf6ynK3TdJuGT1bpexEB8CxHWE2XQUhnS1HL99yt5/jNWB+OL53Z7oF/fNt1liL2xrWlgpFR7dgez8t1r9Ravd59iOZeJFOeX1PgWalxamLrwZz9I6fS/yV7LngTwby3+LHlk9f7eMiWNyFrWDano3kqWjB3aotX8ndO7pFz7iXCE/O271T73WldVwuUb0zK9r6ACdw9NzYwHOt5EeyIqefexIOcfU7xvr2bLTLtXNr7BjfkemcTWU5IVIuuDp+Rs6kh7z3LxbNtmBfJslO6IcI0hO0wcBLPc5SZNRRnwQwS1Qun8FvRIwRop4cynh0p/Xefs5c1GXWs9tPldcA6uRuVJltxtC0WOk1vUjQetkr3gXno64v56eXAaT7P3OySXoKQhSqN+lX22/d4hrdfm4/k+nm6XNzimuEI6VYQi++bK61GvkC4knJClv0pIAY+Yqhs9JZsu5z3tIPF88lyibpHZMpWl05mWX9d1To3Wnu9t/rEFt3eV9OMzYM3QXr7414WHzWgy2oOPnimjrjiwsxuiRZ6a7PRdx5gLZB6SjiZ3WZe7Kxl90/AJbyXVyUHmVkLOF9PHMrHxU5VEU1yVTO05rhmXucbBJWPTCPDmXQL87Y5O6jhzz8TizDX74EJeVjBYw8aOVxOIO1ryLRPm3T79oFSwwKUdDf6rxRcRsgx33PxZs3j8hLYMGGk41GcvfqMB4FtFgJOlGJc7k61ZlF7TVHP1EM7bl/MvGzf2M26+7yUb98Myksoa4j3EtlPC15UZNBapcdcTKuqPqxbn4FvtFu+2RQUYOHzIPxmvens4QVG04ehEDLH3eElQx2YzPU2YpZ1EEBNFegQzfRs9zsDb5v9dWwq+9P7oQ1Tz1B11487nlf/8znZrSkUmovOrJ7/qi85n8+CP87ERt0PXOShFw6YFSyssKyBJ651WPwE3HRnNRmWfr1MYUAm6QLiPfRUMvVC6LFBY8zk6bTJsX0WNLmu+tpSEr+/8M0+A+iZXu3IBhNSMZMiPg1iiK4iRNRJ9rZztR4jpYoOURqL5oeXjwIg9JNJiy4Z9dz3uTADuTUzGNd0WoBcjYHA6i5UkyD1UTDrb7WmYO3N4KXBqiDckcSGFn/ceKTRzbEKLPdWasJX4v9sj1bWrs2hha1flOfRNDJYA/gxfW5hmL/kVqljN3WyYVibJJKVlvAPFkxRSzAdViEtAlOgAUuooKoVcvRERxnD7W9rSMkDiwEI8WORiElaFE/CUdZaBb5i88iIf5mqldJS9Jfb0aOB2Wq9z5HXElmRGwWZN4Y5Nr9UoqtD4kTD3OFH9YGhxXVHj8OZRkyX3gPfx8Vl1laoEZTN2M1iyXKG4MmeLDekNTNuPXuuXatidG5vYJ+ezMDuNlvmNlRvzIUuRKWnwtr1DXo8KE0uEFQol6MeGRgh7BD7N3Uj6WEtdRaXLNen+DHSZddQ8/NeokOfZOmeh8JUvxoJKtkAfCW12wF9b8OYNnlApt2KuWJP4hFEW2Ror/FS5nR8Y/u515g65MxXfGaBnnibpYAGE3uWx2+6sG7WIeoNtsrE27WV35H22mw3nH5GPlpQAtlj/pk7dy6RRY6bC+yWtHKN7R4+dbxl5NnZOv0K2oMW1+8uApYHobu2R3ednSXT4YlwsUKwDfII07CzXTnEJVdouXl5o57xUI7dv0IFbpZrW3dbO/+jh8vnfG9WNQVeR4TPaf/kfgp7LgHI3j6AACmgKuRr5CGuWgqlr807mHpLbg1EWLigtvK6Aj09c1XX6+r2nxVo+sQR28Fc9K6uv7CbZmWXftfJo2zbm88rJFGdTsuxw7K9+6O7Cbzb2/kp++4+vc/B1oDFg/LDgnjP6nLiMcdA+U958JFyiv0h4CWrfub2jSs4YX3awxtre8DeEsdgKXFP+bPwnFdh/qG9mxzlu35FIzhOybNX2CCZw5639/wz3l5pm5MmbDGwJSGUDKLsg/0jTE+LcoN/vKgCd2WN6VZ0jAPWEYUnqVVMa3fkTvghcu90DZ65vFR+dOAlQDdTYlP3RjlhzJm80GORMuhE3f4m6s+fLdCo62Ue8r/g+dLIriweh2sSJIAYWR9ug5Hd7V/eskSsK0keadl4p/t8cNGyAtmpVI19sWM9Qj7q0GjSwI1blVtmXz1f8lT8uKPCsjpmdTOZbexrk3PsGs4iVXMf/i1g0TG1/+zs9NaVAMFiSwcr50ogTP0eII/S/BSV1wX1cL/tEMkulDUCKSxefl8sq8GnnQeNMUSvUXNI6DcAOqNmLRv+yB7t1gy6kVvoRkF1iFTUbcBlDruQX4YIQHhbpm8TF1pRCG69RbnR+slmcK7LaD+9g7apwjuHrWTX6Fxk0aXLvyDQpQMXaBSjkqekE3Xl09nmn1yDaG237PECl1wIsaEZzmU1B5mVhsyWcT0oVT8+rxZEI3AU2Fn24Y9c1VTN9I6UX2oCeECKI7zPhU5xTTkRJjBx6MK3+iMN32dK8tFEkkFKNVguq9XUVfojP9FS0/fixw9L0K7gmfMO2YiAkr6pM3pxPGMohg+GcVM39ix3vaxq9jMyLo7T0Fy7fYASr4LP4tscOhz3RJh1je8XFctKXBfZ5AbUa7ly2F3A1xBfSjyWyPhUNS7zi/q/iPu2C4fL3DyrGyofl6NddTEYeBmtmTZzxf0my4RYh/1ZFiHA3ponxpyuuKh/pRgzMw04lj2UmDsCCaRe0hmYfGhvCtm64+N8YgRUTS/mDw6EhVHq/MN5t4ll2O3cavXU6rXUdZr/+NFXSFbpVs6nGVogvEa6nmiKY3I/BSsFbhq/FHtsXqGdYxHwMWXt8J4YwjSGYjuYERckLtht6FjCzywLZT6j52tnoXOR890/qbKTZxVkvdPcOdGtNVIKYJaMxKFMQetzwNZ9K2Juz+TndDq8wHVDzCtLLgR01YzKMbQMpbfSXy7cLjpAkRhwW3dzNbbJxmqvB4pnCWjBLVjKpwnGCdU2YsjzDh6Vo7Wv5hZsAQu0l7gzFKsE8NHqByDejNi/JEYPjrRmRi73Lh1r0l37aETC97LIW4XbzVkz47iwvbxy0rGvlsYAzTqSTCUGZUtPZA8fmTr6T0AvRBtxdMAZuNEzMHnxhbMYa588GYRTSj7fhDRaIB1eUNoxriCBusurGnXcsa/MV+o2IRO6sYW3XMJh+phCHYQb+on48cezSFfs5A1Lluq2fL/H4Di30T/TfTfRP9N9N9E/03030T/TfTfRP93IEo4sqt9iYwbltv6H+6vf9wGXJ0uuABn/8iclIoZe2P0CPX1Dq3/ni3v6Yh3p4xwfLOQxuSNkwHn/nEr3+PzAwA12Ws7clLPPm9MSs0f+vxkgdna1pzU8/T/wa+I0K8vP522VP2vHH/xn3qn6qpNUpPlYm+BeL5NhC4ACfdQ4zmY+L/BLTwFUbUu/EYdeBQ377/s8nnk1H299Puti9vKe3mpmNVcoHFQIdq33rGa2thxe158EN/ir7BFtIhBzM+A40kuWDP+NV9kPVXj88UtKuFN7wCNGbm45IZ5Epi1PvnD3c/Ke1hDh/FIKEFnl4Anfo8Lif5Y24cAa2A6lscIh2HEuIkIzkxBiCWOm7L2qkzIBH+Cu9AuFrKQls4LB9ZO2yDTRTLAleecSmTGYlhvOD8L/zQ3jlHdVHxBmDz0yQlIguMO6GPDgltcwPClybAJA++l+G5gL9nz2Kdry6ckkyo+w/abTiOpfOr8yMAxefkTJdqD1XHb2W0G/O2L9akbq6561VHrs7tG6v2JUTIYJ/bamRy4pRS7xP2D+up3FMDxYVynBS0T7mG5qUIc+9XREIWtevIYvMbaGz8dm4qfoktcjfqc2XGZidEzw0zvWcRZv2Da63CTkYYS6nQ/7rQOfNPlMcvHEfHa/P1rL/EdgMm8o65wkNVwynNz/JvqiPNsM0POwBOJLBTH6l/99CpeeR0D6X8wzZU93ibtPmGittkvgHF3eWqhFwbcPA5TsLiZ6GOW4Wh9COWc9cLRws/Zp2KKe79Gu7c0Lp4kvqng+du27TkStTRRzqTfhwKv6+DdcUT0kV3j+D225e7f9RL++BdubGJL+mM3+thUNOTq7i3Q/FZt/pA1HJBPswoBu9uFInu96+DzenmO2JcF4zXRPP0MjHUsgOw9x90v85HpLN2C/FBL4ZqFkyFTUYgLqGMuL5PCxubd2RR+FkSlz3t0x9pL66Kp+veUoE0zZrnQoqBsUml9Z4lV5mR6pTS5dqpobLFoXEcpb6RtOJx3A+WxZwtWZmZ8Qq4h+3rnZUhUH3Df7yy+agvD0NFj4a2IcpDCWdy1JvCuNXcN0EIj+GpJ/AhtiinpENAsb6dNklkZIBhfp/roTu/z45w9PywYUby5GTZJNcLTmZM38OEE02jeb0lrR1Ew3TkK0xZn1gxQzQ5RYyl/GZuSZd/DPZa9wdpy2wR8r4dOQbyPl3Z/GtUuY3YpM8lH4Jh0wrVTh3Rhjr9Br3rsicqqY9Ip3IFoSndln8WNTHWkg7gcKM4vEC/d2UGJTUBol9dEkFg6kijNLC9giTJLgsHAUJM1pgPse6s6sGcaXYblhLZU+6m7GtZbpfiiRndA8dLNMF+zmOw+TbpJ8nRsMPvalf3qyR/NdQ6/v7K//DaA55o8G1bUoC/XqX8cSBqVG8KrSFQ0YMiOgxE6za9kqqNtICBQJFmXZ5LrNJK/uOmUxO3YP0fMih+dZl1rjaxxRWxmsYFNu7cs5Mk2B35s1CXbdxxdOpFc7c3sbZ9yp4eLKh5YHZTh3ENHs47SFBSuSt/P3QdsU37tH4tQU06gh1HRZOgByNV37+7CTa5UNAe10r2DzZ6NL9Ro9vg65aNnU0Qf1foOM/pXXGy+sEaT5GEPfw0SvD3ZSfMqRJPOIlePdvL0sSY6+q8YFYEP2wL1IL6eCD8ElOX2U52QydW5ASGZ0upMagLLR1rsw6YlYqf3IqYV8QFk70rOUK/AlMDEX3gDLaPn4SOxdR1hHRHj0/wta7dJ3s8WozKTrA6q/tLkEKyb/8o3ngJ85z2qA6rJNjx6eLc7e0eOxP7uYKzMqwimfWOBNK1zqvFNbRS79SiHIZ4NATOGcoqUpEhBDffQJA9+pwlSpeenxqIsUozdMbR0BLomNOyJ9+yISZmeGnX5WjepjuyD2D6EJ+VGCiKL5aZfM2hOU9F0w7Wn5FLL4yxndlhPv/XnLvuSw9T6muebHYWXlLmHkT+EuB367BU5zOcrhljmkBSmzDnTK16YLQ33yHFlQbVSlssnFJVSlV2Nehkl48RVuwEMn5dPsh9Fx1J+lkvIZmKbZBjB3u7l2KI0RhFtTUOVU4KRBrhN0j1qZWT4RES/86NKfNUQrc0CGe3Mj3H8pp3ISCvTiVPJi5BGE9UgUzIEr4yv87B8YnXx8uKA4YO26+92r1mtoa6jUGCYxZSqneggMmts5ZGMzeIJaOx29+xTMgOx0W1bN1za9Gesx89yiCZWPCqQ3OhZ5wE1e1ZjHV5GCnreX8VrCpMEJj6tMqLTInfRXPUyyvsYDi57APITBdaZCneBqqwd2eRunlKM4tHeDOjS8FJZizvGRmpvMG6w8RzspqQvClpYet6S1U6olI7Y/ly/giAIk8+39gtGV0a1pskMtq6WerKG1LEAJm2yCdCdAsAa6I7KhQcJtQv4kZtOZgkJbJP0UyHKqmtJAq852lRYMO8/UTqmZl9UDsHSS7fq98b4vvgtPr6NFx0G3b1FbuovoOjjgv37CW4nt+NUmW/xrcLcU0T8wg7CIY6TdLWjyWxu6pr5naOnX1h+1tObDjVjUueQ81aDW0+lEVldQTUEFXD50CdZw7O04Wxn9x7i04I0oLifbQclBT1bMCBDbm/MJJNZhaafzrw+sZYLHLK8K737RVDUY4ITIj3cE4/tRin5iIwxQ1HLA7jUiIe2rzU3JeyW6VwhwmcHcDwW/OUAUPwCE58C4tlgJtr5IAEquu/Q3lsqxPt0GvZHSrko7yBFYCxJuE5TKD/TZebwJn6N4Rd1Rkw4vNVSwmhWJP5Wae2zvSfoeSv8WI7Kvt9GzMgwuBPQQBGkl7mUPV7D8955f8hZuhwxrp48LVAhukBJObJNFqjPEl/GX3bBjsAq8X7mF1LSgPXnu1nJh5ZWoESqh/POD4WHdgWzey8g2DNBuOWg6JsJSB6n0w8DWn0FnjiW7Vuffmv+Ajf+qWMk9aCL2xKedjGH99l/5cyUtm1a20+f/rxEXXWED9Iypl5L1XpmS/La3NIlwH2DYya+pSaemc/gFoZyCLz1zArADiAYPgO/Uqqn4yIzP4/Mtcdi7gfKC6+lbqTlSPWa2CQdeeQzWmusX/yw+YokxB4yh9bEq6auVhuxYrnoppuJjrkDphp1IAonTGA+toKv0Ue8O+cCO7Y209th4MFKOkJ4/0Ouwpr+0MrGE1fDf0t4u2dLt3Q8BNTLuNvQ6Myw8difEZyq4mpYyadZ1Y89IZ2ktUYOW93e3Oie5RuUfy93A77ZATGiRzeVGMU7K6ykm/SQrGGtij9kk2BuabJcscG2iMvcB0Yf2nWlgH4m06tHV/Red8HyzOs9MnK8JuoSz4gqpFDha++w/DUMo90xKgadgpYs8BS9N8WB76urhgt3viI+uRK9tjpe8b7v5dD0dG2Z61CJKwp3AKSk1Nj2lOr3TRn0GlskExwwpMstHcRmT0C1AZwvh1j2bovHOmF6j1AKjJwPVfgcN8eWRFxxUbgSjuQTVk3WaOapiJcXexB+scygonLH3N6WHiYT9iSqGxUzRIv7ED2pQq4CEv7U6MqI3/9LZ7KX28aVVjG7sQAnpIj/coSG0MWMEv5BIzDHADwo92xSedyAwjnxRim9yEV065H+MbJug5LZG4Ik9Au9+Wd1Z3PXjqAoz5dlt5IA7msZwb2NyfgQwfaySUoJ1cZ0rs4N4JZ5YGH6hudt4kHckpJMmcM+NM8FxNWlxHcpxHf5a28mva+RJLuDOdOr5pTORxkX0ZGq4ZIkUD629+cjlLq10L2RbbSnlbTZfY2vez3c5XmxBAXsB7MPgtnpXcgbMmVvdbg10R1VHnI1XR6DFsCzLSpH0L/cAYJsw0Fod4huIpkucVvHWoxVxo2+1Fu3egYdPc1uYHY2p0kyRMtVGCWejFK6snvLH4d2WbHWhEGHSgRAq6/BQDPYQ5oO9cJz2Jpyr6u2neTePbRLdtYSmsFSfyuXh6XaT9IA7m1tM5YiW799ePYX1FYDouEOTtWtjVGG4OTZ2EuaillI37fwsHdI0TEqZ9nrcFMTh/Py5uHjaclHmn+KHlh2i9F9d5foaZEr/Bz/mfwYZqKGdX/89tioTK/hPj9HWLSueI6ZKh5HI87snMwDLdXotvPSWSvpUaGbqviLQPEinZhBpr9Bjz9mMrlKN2BfgaxWeTxPrwlNnAT2VVJDGp8I0gf6R22SnKt+Kb96tXNxH25x5gLi7yrIidLPEa/iaAmM/BOUFcAp/C7NTuqFUNfyNE4N73a6fbtdpESkl2B2hON4iGgmZMHS9GO5qB/5Zu+mV0D4tC4rt7fO9eznUuWR/YTtxUN5rKGwica9geEO6JjsuXkN6/DK6Pc67wxZC76vS1haKwKkuA8qWlFATPvv/kH0LxwfHQW079HbuvFzyRKuffTO/auhC8asMYIY0t1SPiOplsqzSlb+LGmGUfkTTXzSrYcOfeZfK6ygrwcMSq75z2fffb7avhyJsXYqhs7tjV8b61L/33SNNzUyEoPYpSZJb27Nyq/VinY2jqdrTnol/R9QSwMEFAACAAgANHspRYJQGEtQAAAAawAAABsAAAB1bml2ZXJzYWwvdW5pdmVyc2FsLnBuZy54bWyzsa/IzVEoSy0qzszPs1Uy1DNQsrfj5bIpKEoty0wtV6iwVTKysNQzgAAlhUpbJRMjBLc8M6Ukw1bJ3NgQIZaRmpmeUWKrZGpiARfUB5oJAFBLAQIAABQAAgAIADN7KUVg/ZkqCgQAALUOAAAdAAAAAAAAAAEAAAAAAAAAAAB1bml2ZXJzYWwvY29tbW9uX21lc3NhZ2VzLmxuZ1BLAQIAABQAAgAIADN7KUU+Ju6GEQQAAKEOAAAuAAAAAAAAAAEAAAAAAEUEAAB1bml2ZXJzYWwvY3VzdG9tX3ByZXNldHMvMC9jb21tb25fbWVzc2FnZXMubG5nUEsBAgAAFAACAAgAM3spRcR+o14RBAAAow4AAC4AAAAAAAAAAQAAAAAAoggAAHVuaXZlcnNhbC9jdXN0b21fcHJlc2V0cy8xL2NvbW1vbl9tZXNzYWdlcy5sbmdQSwECAAAUAAIACAAzeylFMG8zXM8EAADqFgAAJwAAAAAAAAABAAAAAAD/DAAAdW5pdmVyc2FsL2ZsYXNoX3B1Ymxpc2hpbmdfc2V0dGluZ3MueG1sUEsBAgAAFAACAAgAM3spRfF2xYDJAgAAUQoAACEAAAAAAAAAAQAAAAAAExIAAHVuaXZlcnNhbC9mbGFzaF9za2luX3NldHRpbmdzLnhtbFBLAQIAABQAAgAIADN7KUUk57K7ogQAAPsVAAAmAAAAAAAAAAEAAAAAABsVAAB1bml2ZXJzYWwvaHRtbF9wdWJsaXNoaW5nX3NldHRpbmdzLnhtbFBLAQIAABQAAgAIADN7KUUruSqnsAEAAC0GAAAfAAAAAAAAAAEAAAAAAAEaAAB1bml2ZXJzYWwvaHRtbF9za2luX3NldHRpbmdzLmpzUEsBAgAAFAACAAgAM3spRSjQujDhAAAA9wEAABoAAAAAAAAAAQAAAAAA7hsAAHVuaXZlcnNhbC9pMThuX3ByZXNldHMueG1sUEsBAgAAFAACAAgAM3spRafEJDJ9AAAAiwAAABwAAAAAAAAAAQAAAAAABx0AAHVuaXZlcnNhbC9sb2NhbF9zZXR0aW5ncy54bWxQSwECAAAUAAIACAC3mZVEzoIJN+wCAACICAAAFAAAAAAAAAABAAAAAAC+HQAAdW5pdmVyc2FsL3BsYXllci54bWxQSwECAAAUAAIACAAzeylFb9kCinYJAABIUwAAKQAAAAAAAAABAAAAAADcIAAAdW5pdmVyc2FsL3NraW5fY3VzdG9taXphdGlvbl9zZXR0aW5ncy54bWxQSwECAAAUAAIACAA0eylFXaJlc7o8AAAXUgAAFwAAAAAAAAAAAAAAAACZKgAAdW5pdmVyc2FsL3VuaXZlcnNhbC5wbmdQSwECAAAUAAIACAA0eylFglAYS1AAAABrAAAAGwAAAAAAAAABAAAAAACIZwAAdW5pdmVyc2FsL3VuaXZlcnNhbC5wbmcueG1sUEsFBgAAAAANAA0AAQQAABFoAAAAAA=="/>
  <p:tag name="ISPRING_PRESENTATION_TITLE" val="Five-Functions-of-Management-Demo"/>
  <p:tag name="ARTICULATE_PRESENTER_VERSION" val="6"/>
  <p:tag name="ARTICULATE_PROJECT_CHECK" val="0"/>
  <p:tag name="ISPRING_RESOURCE_PATHS_HASH_PRESENTER" val="48be618dc0836aea12e3d4c5ab72e237fcf29a"/>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GENSWF_ADVANCE_TIME" val="0.00"/>
  <p:tag name="ISPRING_CUSTOM_TIMING_USED" val="0"/>
  <p:tag name="GENSWF_SLIDE_TITLE" val="Introduction - 7/10"/>
  <p:tag name="ISPRING_SLIDE_INDENT_LEVEL" val="0"/>
</p:tagLst>
</file>

<file path=ppt/tags/tag11.xml><?xml version="1.0" encoding="utf-8"?>
<p:tagLst xmlns:a="http://schemas.openxmlformats.org/drawingml/2006/main" xmlns:r="http://schemas.openxmlformats.org/officeDocument/2006/relationships" xmlns:p="http://schemas.openxmlformats.org/presentationml/2006/main">
  <p:tag name="GENSWF_ADVANCE_TIME" val="0.00"/>
  <p:tag name="ISPRING_CUSTOM_TIMING_USED" val="0"/>
  <p:tag name="GENSWF_SLIDE_TITLE" val="Introduction - 8/10"/>
  <p:tag name="ISPRING_SLIDE_INDENT_LEVEL" val="0"/>
</p:tagLst>
</file>

<file path=ppt/tags/tag12.xml><?xml version="1.0" encoding="utf-8"?>
<p:tagLst xmlns:a="http://schemas.openxmlformats.org/drawingml/2006/main" xmlns:r="http://schemas.openxmlformats.org/officeDocument/2006/relationships" xmlns:p="http://schemas.openxmlformats.org/presentationml/2006/main">
  <p:tag name="GENSWF_ADVANCE_TIME" val="0.00"/>
  <p:tag name="ISPRING_CUSTOM_TIMING_USED" val="0"/>
  <p:tag name="GENSWF_SLIDE_TITLE" val="Introduction - 9/10"/>
  <p:tag name="ISPRING_SLIDE_INDENT_LEVEL" val="0"/>
</p:tagLst>
</file>

<file path=ppt/tags/tag13.xml><?xml version="1.0" encoding="utf-8"?>
<p:tagLst xmlns:a="http://schemas.openxmlformats.org/drawingml/2006/main" xmlns:r="http://schemas.openxmlformats.org/officeDocument/2006/relationships" xmlns:p="http://schemas.openxmlformats.org/presentationml/2006/main">
  <p:tag name="GENSWF_ADVANCE_TIME" val="0.00"/>
  <p:tag name="ISPRING_CUSTOM_TIMING_USED" val="0"/>
  <p:tag name="GENSWF_SLIDE_TITLE" val="Introduction - 10/10"/>
  <p:tag name="ISPRING_SLIDE_INDENT_LEVEL" val="0"/>
</p:tagLst>
</file>

<file path=ppt/tags/tag14.xml><?xml version="1.0" encoding="utf-8"?>
<p:tagLst xmlns:a="http://schemas.openxmlformats.org/drawingml/2006/main" xmlns:r="http://schemas.openxmlformats.org/officeDocument/2006/relationships" xmlns:p="http://schemas.openxmlformats.org/presentationml/2006/main">
  <p:tag name="GENSWF_SLIDE_TITLE" val="Functions of Management"/>
  <p:tag name="GENSWF_ADVANCE_TIME" val="0.00"/>
  <p:tag name="ISPRING_CUSTOM_TIMING_USED" val="0"/>
  <p:tag name="ISPRING_SLIDE_INDENT_LEVEL" val="0"/>
</p:tagLst>
</file>

<file path=ppt/tags/tag15.xml><?xml version="1.0" encoding="utf-8"?>
<p:tagLst xmlns:a="http://schemas.openxmlformats.org/drawingml/2006/main" xmlns:r="http://schemas.openxmlformats.org/officeDocument/2006/relationships" xmlns:p="http://schemas.openxmlformats.org/presentationml/2006/main">
  <p:tag name="GENSWF_SLIDE_TITLE" val="Functions of Management"/>
  <p:tag name="GENSWF_ADVANCE_TIME" val="0.00"/>
  <p:tag name="ISPRING_CUSTOM_TIMING_USED" val="0"/>
  <p:tag name="ISPRING_SLIDE_INDENT_LEVEL" val="0"/>
</p:tagLst>
</file>

<file path=ppt/tags/tag16.xml><?xml version="1.0" encoding="utf-8"?>
<p:tagLst xmlns:a="http://schemas.openxmlformats.org/drawingml/2006/main" xmlns:r="http://schemas.openxmlformats.org/officeDocument/2006/relationships" xmlns:p="http://schemas.openxmlformats.org/presentationml/2006/main">
  <p:tag name="GENSWF_SLIDE_TITLE" val="Functions of Management"/>
  <p:tag name="GENSWF_ADVANCE_TIME" val="0.00"/>
  <p:tag name="ISPRING_CUSTOM_TIMING_USED" val="0"/>
  <p:tag name="ISPRING_SLIDE_INDENT_LEVEL" val="0"/>
</p:tagLst>
</file>

<file path=ppt/tags/tag17.xml><?xml version="1.0" encoding="utf-8"?>
<p:tagLst xmlns:a="http://schemas.openxmlformats.org/drawingml/2006/main" xmlns:r="http://schemas.openxmlformats.org/officeDocument/2006/relationships" xmlns:p="http://schemas.openxmlformats.org/presentationml/2006/main">
  <p:tag name="GENSWF_ADVANCE_TIME" val="0.00"/>
  <p:tag name="ISPRING_SLIDE_INDENT_LEVEL" val="0"/>
  <p:tag name="ISPRING_CUSTOM_TIMING_USED" val="0"/>
  <p:tag name="GENSWF_SLIDE_TITLE" val="ManagementStudyGuide.com"/>
</p:tagLst>
</file>

<file path=ppt/tags/tag2.xml><?xml version="1.0" encoding="utf-8"?>
<p:tagLst xmlns:a="http://schemas.openxmlformats.org/drawingml/2006/main" xmlns:r="http://schemas.openxmlformats.org/officeDocument/2006/relationships" xmlns:p="http://schemas.openxmlformats.org/presentationml/2006/main">
  <p:tag name="GENSWF_SLIDE_TITLE" val="Functions of Management"/>
  <p:tag name="GENSWF_ADVANCE_TIME" val="0.00"/>
  <p:tag name="ISPRING_SLIDE_INDENT_LEVEL" val="0"/>
  <p:tag name="ISPRING_CUSTOM_TIMING_USED" val="0"/>
</p:tagLst>
</file>

<file path=ppt/tags/tag3.xml><?xml version="1.0" encoding="utf-8"?>
<p:tagLst xmlns:a="http://schemas.openxmlformats.org/drawingml/2006/main" xmlns:r="http://schemas.openxmlformats.org/officeDocument/2006/relationships" xmlns:p="http://schemas.openxmlformats.org/presentationml/2006/main">
  <p:tag name="GENSWF_SLIDE_TITLE" val="Course Objectives"/>
  <p:tag name="GENSWF_ADVANCE_TIME" val="0.00"/>
  <p:tag name="ISPRING_SLIDE_INDENT_LEVEL" val="0"/>
  <p:tag name="ISPRING_CUSTOM_TIMING_USED" val="0"/>
</p:tagLst>
</file>

<file path=ppt/tags/tag4.xml><?xml version="1.0" encoding="utf-8"?>
<p:tagLst xmlns:a="http://schemas.openxmlformats.org/drawingml/2006/main" xmlns:r="http://schemas.openxmlformats.org/officeDocument/2006/relationships" xmlns:p="http://schemas.openxmlformats.org/presentationml/2006/main">
  <p:tag name="GENSWF_ADVANCE_TIME" val="0.00"/>
  <p:tag name="ISPRING_SLIDE_INDENT_LEVEL" val="0"/>
  <p:tag name="ISPRING_CUSTOM_TIMING_USED" val="0"/>
  <p:tag name="GENSWF_SLIDE_TITLE" val="Introduction - 1/10"/>
</p:tagLst>
</file>

<file path=ppt/tags/tag5.xml><?xml version="1.0" encoding="utf-8"?>
<p:tagLst xmlns:a="http://schemas.openxmlformats.org/drawingml/2006/main" xmlns:r="http://schemas.openxmlformats.org/officeDocument/2006/relationships" xmlns:p="http://schemas.openxmlformats.org/presentationml/2006/main">
  <p:tag name="GENSWF_ADVANCE_TIME" val="0.00"/>
  <p:tag name="ISPRING_CUSTOM_TIMING_USED" val="0"/>
  <p:tag name="GENSWF_SLIDE_TITLE" val="Introduction - 2/10"/>
  <p:tag name="ISPRING_SLIDE_INDENT_LEVEL" val="0"/>
</p:tagLst>
</file>

<file path=ppt/tags/tag6.xml><?xml version="1.0" encoding="utf-8"?>
<p:tagLst xmlns:a="http://schemas.openxmlformats.org/drawingml/2006/main" xmlns:r="http://schemas.openxmlformats.org/officeDocument/2006/relationships" xmlns:p="http://schemas.openxmlformats.org/presentationml/2006/main">
  <p:tag name="GENSWF_ADVANCE_TIME" val="0.00"/>
  <p:tag name="ISPRING_CUSTOM_TIMING_USED" val="0"/>
  <p:tag name="GENSWF_SLIDE_TITLE" val="Introduction - 3/10"/>
  <p:tag name="ISPRING_SLIDE_INDENT_LEVEL" val="0"/>
</p:tagLst>
</file>

<file path=ppt/tags/tag7.xml><?xml version="1.0" encoding="utf-8"?>
<p:tagLst xmlns:a="http://schemas.openxmlformats.org/drawingml/2006/main" xmlns:r="http://schemas.openxmlformats.org/officeDocument/2006/relationships" xmlns:p="http://schemas.openxmlformats.org/presentationml/2006/main">
  <p:tag name="GENSWF_ADVANCE_TIME" val="0.00"/>
  <p:tag name="ISPRING_CUSTOM_TIMING_USED" val="0"/>
  <p:tag name="GENSWF_SLIDE_TITLE" val="Introduction - 4/1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ADVANCE_TIME" val="0.00"/>
  <p:tag name="ISPRING_CUSTOM_TIMING_USED" val="0"/>
  <p:tag name="GENSWF_SLIDE_TITLE" val="Introduction - 5/1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ADVANCE_TIME" val="0.00"/>
  <p:tag name="ISPRING_CUSTOM_TIMING_USED" val="0"/>
  <p:tag name="GENSWF_SLIDE_TITLE" val="Introduction - 6/10"/>
  <p:tag name="ISPRING_SLIDE_INDENT_LEVEL"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987</TotalTime>
  <Words>1115</Words>
  <Application>Microsoft Office PowerPoint</Application>
  <PresentationFormat>On-screen Show (4:3)</PresentationFormat>
  <Paragraphs>120</Paragraphs>
  <Slides>16</Slides>
  <Notes>16</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Five-Functions-of-Management-Demo</dc:title>
  <dc:creator>Home</dc:creator>
  <cp:lastModifiedBy>User</cp:lastModifiedBy>
  <cp:revision>94</cp:revision>
  <dcterms:created xsi:type="dcterms:W3CDTF">2014-09-06T04:29:43Z</dcterms:created>
  <dcterms:modified xsi:type="dcterms:W3CDTF">2014-09-12T09:46:38Z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GUID">
    <vt:lpwstr>A3CF3000-C048-4B19-A8B1-E03E7E55CE60</vt:lpwstr>
  </property>
  <property fmtid="{D5CDD505-2E9C-101B-9397-08002B2CF9AE}" pid="4" name="ArticulatePath">
    <vt:lpwstr>Functions-of-Management-Demo</vt:lpwstr>
  </property>
  <property fmtid="{D5CDD505-2E9C-101B-9397-08002B2CF9AE}" pid="5" name="ArticulateProjectFull">
    <vt:lpwstr>C:\MSG - PREMIUM - Material\FINAL - CONVERSION\RAW DATA\dropbox\Functions-of-Management-Demo.ppta</vt:lpwstr>
  </property>
</Properties>
</file>