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329" r:id="rId12"/>
    <p:sldId id="275" r:id="rId13"/>
    <p:sldId id="308" r:id="rId14"/>
    <p:sldId id="311" r:id="rId15"/>
    <p:sldId id="281" r:id="rId16"/>
    <p:sldId id="33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  <a:srgbClr val="01BCFF"/>
    <a:srgbClr val="5A2880"/>
    <a:srgbClr val="2B133D"/>
    <a:srgbClr val="66FF66"/>
    <a:srgbClr val="2DC8FF"/>
    <a:srgbClr val="89CC4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6F3AA-2CBA-46F0-9EBF-68953F4B64AD}" type="datetimeFigureOut">
              <a:rPr lang="en-IN" smtClean="0"/>
              <a:t>07-10-2014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3C453-18BD-427F-B1A0-14463D64DA8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286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9FDD-73DA-4947-A8C4-E7A4BAC9578E}" type="slidenum">
              <a:rPr lang="en-IN" smtClean="0">
                <a:solidFill>
                  <a:prstClr val="black"/>
                </a:solidFill>
              </a:rPr>
              <a:pPr/>
              <a:t>16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7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721D-0F6D-45C5-9FA7-94E935EF004D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7478-5C37-491B-A137-C268BB725607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F6D-A990-40CE-8FA4-E70DC745E5A4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672F-F6B2-44E0-B14F-A8F87C7975CF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6FAF-AE74-422A-96ED-85DBD0876570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6FBA-F908-45A4-BB86-A747E611D572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EEEE-E785-4F64-840D-EFF565D28D7F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BC41-91CB-4993-A96A-76290EF0C5F7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61BB07-8558-4CBE-8595-C40013DB016B}" type="datetime1">
              <a:rPr lang="en-IN" smtClean="0"/>
              <a:pPr/>
              <a:t>07-10-2014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7980" y="6592267"/>
            <a:ext cx="360804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EF67-409B-48FF-8918-FB8EF07919A4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D962-8886-4BCF-AC62-09BCA7642E4E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2A66-7B16-4371-8676-1B27C3E0F3D7}" type="datetime1">
              <a:rPr lang="en-IN" smtClean="0"/>
              <a:t>07-10-2014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CDB1-945F-42F5-A10E-FD8E958013A3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slide" Target="slide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ystal-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1150"/>
          </a:xfrm>
          <a:prstGeom prst="rect">
            <a:avLst/>
          </a:prstGeom>
        </p:spPr>
      </p:pic>
      <p:pic>
        <p:nvPicPr>
          <p:cNvPr id="8" name="Picture 7" descr="293862-5817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645024"/>
            <a:ext cx="3333750" cy="2664296"/>
          </a:xfrm>
          <a:prstGeom prst="ellipse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79912" y="5085184"/>
            <a:ext cx="2376264" cy="64807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Recognition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Success(19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717032"/>
            <a:ext cx="3312368" cy="2534767"/>
          </a:xfrm>
          <a:prstGeom prst="ellipse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79912" y="5229200"/>
            <a:ext cx="237626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Success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11" name="Picture 10" descr="project_succes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717032"/>
            <a:ext cx="3312368" cy="2552328"/>
          </a:xfrm>
          <a:prstGeom prst="ellipse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07904" y="5157192"/>
            <a:ext cx="2376264" cy="64807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Growth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13" name="Picture 12" descr="msn-with-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645024"/>
            <a:ext cx="3240360" cy="2578025"/>
          </a:xfrm>
          <a:prstGeom prst="ellipse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5229200"/>
            <a:ext cx="2376264" cy="648072"/>
          </a:xfrm>
          <a:prstGeom prst="roundRect">
            <a:avLst/>
          </a:prstGeom>
          <a:solidFill>
            <a:srgbClr val="9C8E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Satisfaction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14" name="Picture 13" descr="4642102389_5079f3ccb6_z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717032"/>
            <a:ext cx="3240360" cy="2629148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79912" y="5229200"/>
            <a:ext cx="2376264" cy="648072"/>
          </a:xfrm>
          <a:prstGeom prst="roundRect">
            <a:avLst/>
          </a:prstGeom>
          <a:solidFill>
            <a:srgbClr val="C444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Prosperity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915816" y="1412776"/>
            <a:ext cx="576064" cy="48600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3635896" y="3717032"/>
            <a:ext cx="2376264" cy="648072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Motivation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Herzberg </a:t>
            </a:r>
            <a:r>
              <a:rPr lang="en-US" sz="5400" dirty="0" smtClean="0"/>
              <a:t>Theory of Motivation</a:t>
            </a:r>
            <a:endParaRPr lang="en-IN" sz="5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5541E-6 L -0.40556 -0.540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7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5541E-6 L -0.40556 -0.4037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3.85754E-6 L -0.39375 -0.2569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129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3.17299E-6 L -0.39375 -0.1204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6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5541E-6 L -0.40556 0.01572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8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Examples of Secondary Motives</a:t>
            </a:r>
            <a:endParaRPr lang="en-IN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-430925" y="908720"/>
            <a:ext cx="9537215" cy="825552"/>
            <a:chOff x="-430925" y="3814022"/>
            <a:chExt cx="9537215" cy="552259"/>
          </a:xfrm>
        </p:grpSpPr>
        <p:pic>
          <p:nvPicPr>
            <p:cNvPr id="10" name="Picture 9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701" r="57213"/>
            <a:stretch>
              <a:fillRect/>
            </a:stretch>
          </p:blipFill>
          <p:spPr>
            <a:xfrm rot="5400000">
              <a:off x="4061553" y="-678456"/>
              <a:ext cx="552259" cy="95372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51520" y="3938720"/>
              <a:ext cx="6336704" cy="30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IN" sz="2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Need for Achievement</a:t>
              </a:r>
              <a:endParaRPr lang="en-US" sz="2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2" name="Picture 11" descr="What-Is-A-Winner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3528" y="3861048"/>
            <a:ext cx="4536504" cy="2232248"/>
          </a:xfrm>
          <a:prstGeom prst="roundRect">
            <a:avLst>
              <a:gd name="adj" fmla="val 4269"/>
            </a:avLst>
          </a:prstGeom>
          <a:solidFill>
            <a:srgbClr val="FFFFFF">
              <a:alpha val="50196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 smtClean="0">
                <a:solidFill>
                  <a:schemeClr val="tx1"/>
                </a:solidFill>
              </a:rPr>
              <a:t>Need for Achievement:</a:t>
            </a: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Doing better than competitors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Attaining a difficult goal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Solving a complex problem</a:t>
            </a:r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Motivation?</a:t>
            </a:r>
            <a:endParaRPr lang="en-IN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gradFill flip="none" rotWithShape="1">
            <a:gsLst>
              <a:gs pos="43000">
                <a:sysClr val="windowText" lastClr="000000">
                  <a:lumMod val="95000"/>
                  <a:lumOff val="5000"/>
                </a:sysClr>
              </a:gs>
              <a:gs pos="90000">
                <a:schemeClr val="tx1">
                  <a:lumMod val="75000"/>
                  <a:lumOff val="25000"/>
                </a:schemeClr>
              </a:gs>
            </a:gsLst>
            <a:lin ang="174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IN" sz="1400" dirty="0" smtClean="0">
              <a:solidFill>
                <a:srgbClr val="FFFFFF"/>
              </a:solidFill>
              <a:latin typeface="Calibri" pitchFamily="-109" charset="0"/>
            </a:endParaRPr>
          </a:p>
        </p:txBody>
      </p:sp>
      <p:pic>
        <p:nvPicPr>
          <p:cNvPr id="10" name="Picture 9" descr="Blank_Spiral_Notebook_Page_by_inspyretash_sto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1554" y="836711"/>
            <a:ext cx="5256590" cy="5862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1075958"/>
            <a:ext cx="44644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2200" dirty="0" smtClean="0"/>
              <a:t>Motivation is an inferred process which makes an individual or an animal to move towards a goal.</a:t>
            </a:r>
          </a:p>
          <a:p>
            <a:pPr>
              <a:spcAft>
                <a:spcPts val="600"/>
              </a:spcAft>
            </a:pPr>
            <a:r>
              <a:rPr lang="en-IN" sz="2200" dirty="0" smtClean="0"/>
              <a:t>Motivation initiates, directs and sustains behavior to achieve physiological and psychological needs.</a:t>
            </a:r>
          </a:p>
          <a:p>
            <a:pPr>
              <a:spcAft>
                <a:spcPts val="600"/>
              </a:spcAft>
            </a:pPr>
            <a:r>
              <a:rPr lang="en-IN" sz="2200" dirty="0" smtClean="0"/>
              <a:t>Motivation helps us to be successful in any undertaking. It is a desire or need which directs and energizes behavior that is oriented towards a goal. </a:t>
            </a:r>
          </a:p>
        </p:txBody>
      </p:sp>
      <p:pic>
        <p:nvPicPr>
          <p:cNvPr id="12" name="Picture 11" descr="penc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61" t="21650" r="13880" b="17451"/>
          <a:stretch>
            <a:fillRect/>
          </a:stretch>
        </p:blipFill>
        <p:spPr>
          <a:xfrm rot="5400000">
            <a:off x="4049571" y="1863674"/>
            <a:ext cx="6091729" cy="4026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Theories of Motivation</a:t>
            </a:r>
            <a:endParaRPr lang="en-IN" sz="3200" dirty="0"/>
          </a:p>
        </p:txBody>
      </p:sp>
      <p:pic>
        <p:nvPicPr>
          <p:cNvPr id="9" name="Picture 8" descr="MOTIVATIONAL PICTURE 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3528" y="1700808"/>
            <a:ext cx="3960440" cy="504056"/>
          </a:xfrm>
          <a:prstGeom prst="round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Early Theories of Motivation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528" y="2204864"/>
            <a:ext cx="3960440" cy="3888432"/>
          </a:xfrm>
          <a:prstGeom prst="roundRect">
            <a:avLst>
              <a:gd name="adj" fmla="val 4351"/>
            </a:avLst>
          </a:prstGeom>
          <a:solidFill>
            <a:srgbClr val="FF0066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Maslows' Hierarchy of Needs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Theory X and Theory 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Two-factor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Herzberg's Theory of Factors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McClelland’s Theory of Needs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16016" y="1700808"/>
            <a:ext cx="4176464" cy="504056"/>
          </a:xfrm>
          <a:prstGeom prst="roundRect">
            <a:avLst/>
          </a:prstGeom>
          <a:solidFill>
            <a:srgbClr val="2DC8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Contemporary Theories of Motivation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6016" y="2204864"/>
            <a:ext cx="4176464" cy="3888432"/>
          </a:xfrm>
          <a:prstGeom prst="roundRect">
            <a:avLst>
              <a:gd name="adj" fmla="val 4351"/>
            </a:avLst>
          </a:prstGeom>
          <a:solidFill>
            <a:srgbClr val="2DC8FF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Self-Determination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Goal-Setting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Self-Efficacy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Reinforcement Theory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Equity Theory/Organizational Justice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Expectancy Theory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Frederick Herzberg</a:t>
            </a:r>
            <a:endParaRPr lang="en-IN" sz="3200" dirty="0"/>
          </a:p>
        </p:txBody>
      </p:sp>
      <p:grpSp>
        <p:nvGrpSpPr>
          <p:cNvPr id="3" name="Group 17"/>
          <p:cNvGrpSpPr/>
          <p:nvPr/>
        </p:nvGrpSpPr>
        <p:grpSpPr>
          <a:xfrm>
            <a:off x="0" y="836712"/>
            <a:ext cx="9180512" cy="6026051"/>
            <a:chOff x="0" y="836712"/>
            <a:chExt cx="9180512" cy="6026051"/>
          </a:xfrm>
        </p:grpSpPr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0" y="836712"/>
              <a:ext cx="9144000" cy="60212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Freeform 153"/>
            <p:cNvSpPr>
              <a:spLocks noEditPoints="1"/>
            </p:cNvSpPr>
            <p:nvPr/>
          </p:nvSpPr>
          <p:spPr bwMode="auto">
            <a:xfrm>
              <a:off x="30162" y="908720"/>
              <a:ext cx="9150350" cy="5954043"/>
            </a:xfrm>
            <a:custGeom>
              <a:avLst/>
              <a:gdLst>
                <a:gd name="T0" fmla="*/ 0 w 5764"/>
                <a:gd name="T1" fmla="*/ 2147483647 h 4323"/>
                <a:gd name="T2" fmla="*/ 2147483647 w 5764"/>
                <a:gd name="T3" fmla="*/ 2147483647 h 4323"/>
                <a:gd name="T4" fmla="*/ 2147483647 w 5764"/>
                <a:gd name="T5" fmla="*/ 2147483647 h 4323"/>
                <a:gd name="T6" fmla="*/ 2147483647 w 5764"/>
                <a:gd name="T7" fmla="*/ 2147483647 h 4323"/>
                <a:gd name="T8" fmla="*/ 2147483647 w 5764"/>
                <a:gd name="T9" fmla="*/ 2147483647 h 4323"/>
                <a:gd name="T10" fmla="*/ 2147483647 w 5764"/>
                <a:gd name="T11" fmla="*/ 2147483647 h 4323"/>
                <a:gd name="T12" fmla="*/ 2147483647 w 5764"/>
                <a:gd name="T13" fmla="*/ 2147483647 h 4323"/>
                <a:gd name="T14" fmla="*/ 2147483647 w 5764"/>
                <a:gd name="T15" fmla="*/ 2147483647 h 4323"/>
                <a:gd name="T16" fmla="*/ 2147483647 w 5764"/>
                <a:gd name="T17" fmla="*/ 2147483647 h 4323"/>
                <a:gd name="T18" fmla="*/ 0 w 5764"/>
                <a:gd name="T19" fmla="*/ 2147483647 h 4323"/>
                <a:gd name="T20" fmla="*/ 2147483647 w 5764"/>
                <a:gd name="T21" fmla="*/ 2147483647 h 4323"/>
                <a:gd name="T22" fmla="*/ 2147483647 w 5764"/>
                <a:gd name="T23" fmla="*/ 2147483647 h 4323"/>
                <a:gd name="T24" fmla="*/ 2147483647 w 5764"/>
                <a:gd name="T25" fmla="*/ 2147483647 h 4323"/>
                <a:gd name="T26" fmla="*/ 2147483647 w 5764"/>
                <a:gd name="T27" fmla="*/ 2147483647 h 4323"/>
                <a:gd name="T28" fmla="*/ 2147483647 w 5764"/>
                <a:gd name="T29" fmla="*/ 2147483647 h 4323"/>
                <a:gd name="T30" fmla="*/ 2147483647 w 5764"/>
                <a:gd name="T31" fmla="*/ 2147483647 h 4323"/>
                <a:gd name="T32" fmla="*/ 2147483647 w 5764"/>
                <a:gd name="T33" fmla="*/ 2147483647 h 4323"/>
                <a:gd name="T34" fmla="*/ 2147483647 w 5764"/>
                <a:gd name="T35" fmla="*/ 2147483647 h 4323"/>
                <a:gd name="T36" fmla="*/ 0 w 5764"/>
                <a:gd name="T37" fmla="*/ 2147483647 h 4323"/>
                <a:gd name="T38" fmla="*/ 0 w 5764"/>
                <a:gd name="T39" fmla="*/ 2147483647 h 4323"/>
                <a:gd name="T40" fmla="*/ 2147483647 w 5764"/>
                <a:gd name="T41" fmla="*/ 2147483647 h 4323"/>
                <a:gd name="T42" fmla="*/ 2147483647 w 5764"/>
                <a:gd name="T43" fmla="*/ 2147483647 h 4323"/>
                <a:gd name="T44" fmla="*/ 2147483647 w 5764"/>
                <a:gd name="T45" fmla="*/ 2147483647 h 4323"/>
                <a:gd name="T46" fmla="*/ 2147483647 w 5764"/>
                <a:gd name="T47" fmla="*/ 2147483647 h 4323"/>
                <a:gd name="T48" fmla="*/ 2147483647 w 5764"/>
                <a:gd name="T49" fmla="*/ 2147483647 h 4323"/>
                <a:gd name="T50" fmla="*/ 2147483647 w 5764"/>
                <a:gd name="T51" fmla="*/ 2147483647 h 4323"/>
                <a:gd name="T52" fmla="*/ 2147483647 w 5764"/>
                <a:gd name="T53" fmla="*/ 2147483647 h 4323"/>
                <a:gd name="T54" fmla="*/ 2147483647 w 5764"/>
                <a:gd name="T55" fmla="*/ 2147483647 h 4323"/>
                <a:gd name="T56" fmla="*/ 0 w 5764"/>
                <a:gd name="T57" fmla="*/ 2147483647 h 4323"/>
                <a:gd name="T58" fmla="*/ 2147483647 w 5764"/>
                <a:gd name="T59" fmla="*/ 2147483647 h 4323"/>
                <a:gd name="T60" fmla="*/ 2147483647 w 5764"/>
                <a:gd name="T61" fmla="*/ 2147483647 h 4323"/>
                <a:gd name="T62" fmla="*/ 2147483647 w 5764"/>
                <a:gd name="T63" fmla="*/ 2147483647 h 4323"/>
                <a:gd name="T64" fmla="*/ 2147483647 w 5764"/>
                <a:gd name="T65" fmla="*/ 2147483647 h 4323"/>
                <a:gd name="T66" fmla="*/ 2147483647 w 5764"/>
                <a:gd name="T67" fmla="*/ 2147483647 h 4323"/>
                <a:gd name="T68" fmla="*/ 2147483647 w 5764"/>
                <a:gd name="T69" fmla="*/ 2147483647 h 4323"/>
                <a:gd name="T70" fmla="*/ 2147483647 w 5764"/>
                <a:gd name="T71" fmla="*/ 2147483647 h 4323"/>
                <a:gd name="T72" fmla="*/ 2147483647 w 5764"/>
                <a:gd name="T73" fmla="*/ 2147483647 h 4323"/>
                <a:gd name="T74" fmla="*/ 0 w 5764"/>
                <a:gd name="T75" fmla="*/ 2147483647 h 4323"/>
                <a:gd name="T76" fmla="*/ 0 w 5764"/>
                <a:gd name="T77" fmla="*/ 2147483647 h 4323"/>
                <a:gd name="T78" fmla="*/ 2147483647 w 5764"/>
                <a:gd name="T79" fmla="*/ 2147483647 h 4323"/>
                <a:gd name="T80" fmla="*/ 2147483647 w 5764"/>
                <a:gd name="T81" fmla="*/ 2147483647 h 4323"/>
                <a:gd name="T82" fmla="*/ 2147483647 w 5764"/>
                <a:gd name="T83" fmla="*/ 2147483647 h 4323"/>
                <a:gd name="T84" fmla="*/ 2147483647 w 5764"/>
                <a:gd name="T85" fmla="*/ 2147483647 h 4323"/>
                <a:gd name="T86" fmla="*/ 2147483647 w 5764"/>
                <a:gd name="T87" fmla="*/ 2147483647 h 4323"/>
                <a:gd name="T88" fmla="*/ 2147483647 w 5764"/>
                <a:gd name="T89" fmla="*/ 2147483647 h 4323"/>
                <a:gd name="T90" fmla="*/ 2147483647 w 5764"/>
                <a:gd name="T91" fmla="*/ 2147483647 h 4323"/>
                <a:gd name="T92" fmla="*/ 2147483647 w 5764"/>
                <a:gd name="T93" fmla="*/ 2147483647 h 4323"/>
                <a:gd name="T94" fmla="*/ 0 w 5764"/>
                <a:gd name="T95" fmla="*/ 2147483647 h 4323"/>
                <a:gd name="T96" fmla="*/ 2147483647 w 5764"/>
                <a:gd name="T97" fmla="*/ 2147483647 h 4323"/>
                <a:gd name="T98" fmla="*/ 2147483647 w 5764"/>
                <a:gd name="T99" fmla="*/ 2147483647 h 4323"/>
                <a:gd name="T100" fmla="*/ 2147483647 w 5764"/>
                <a:gd name="T101" fmla="*/ 2147483647 h 4323"/>
                <a:gd name="T102" fmla="*/ 2147483647 w 5764"/>
                <a:gd name="T103" fmla="*/ 2147483647 h 4323"/>
                <a:gd name="T104" fmla="*/ 2147483647 w 5764"/>
                <a:gd name="T105" fmla="*/ 2147483647 h 4323"/>
                <a:gd name="T106" fmla="*/ 2147483647 w 5764"/>
                <a:gd name="T107" fmla="*/ 2147483647 h 4323"/>
                <a:gd name="T108" fmla="*/ 2147483647 w 5764"/>
                <a:gd name="T109" fmla="*/ 2147483647 h 4323"/>
                <a:gd name="T110" fmla="*/ 2147483647 w 5764"/>
                <a:gd name="T111" fmla="*/ 2147483647 h 4323"/>
                <a:gd name="T112" fmla="*/ 0 w 5764"/>
                <a:gd name="T113" fmla="*/ 2147483647 h 4323"/>
                <a:gd name="T114" fmla="*/ 0 w 5764"/>
                <a:gd name="T115" fmla="*/ 2147483647 h 4323"/>
                <a:gd name="T116" fmla="*/ 2147483647 w 5764"/>
                <a:gd name="T117" fmla="*/ 2147483647 h 4323"/>
                <a:gd name="T118" fmla="*/ 2147483647 w 5764"/>
                <a:gd name="T119" fmla="*/ 2147483647 h 4323"/>
                <a:gd name="T120" fmla="*/ 2147483647 w 5764"/>
                <a:gd name="T121" fmla="*/ 2147483647 h 4323"/>
                <a:gd name="T122" fmla="*/ 2147483647 w 5764"/>
                <a:gd name="T123" fmla="*/ 2147483647 h 43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4"/>
                <a:gd name="T187" fmla="*/ 0 h 4323"/>
                <a:gd name="T188" fmla="*/ 5764 w 5764"/>
                <a:gd name="T189" fmla="*/ 4323 h 43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4" h="4323">
                  <a:moveTo>
                    <a:pt x="0" y="4306"/>
                  </a:moveTo>
                  <a:lnTo>
                    <a:pt x="721" y="4306"/>
                  </a:lnTo>
                  <a:lnTo>
                    <a:pt x="1441" y="4306"/>
                  </a:lnTo>
                  <a:lnTo>
                    <a:pt x="2162" y="4306"/>
                  </a:lnTo>
                  <a:lnTo>
                    <a:pt x="2882" y="4306"/>
                  </a:lnTo>
                  <a:lnTo>
                    <a:pt x="3603" y="4306"/>
                  </a:lnTo>
                  <a:lnTo>
                    <a:pt x="4323" y="4306"/>
                  </a:lnTo>
                  <a:lnTo>
                    <a:pt x="5044" y="4306"/>
                  </a:lnTo>
                  <a:lnTo>
                    <a:pt x="5764" y="4306"/>
                  </a:lnTo>
                  <a:lnTo>
                    <a:pt x="5764" y="4323"/>
                  </a:lnTo>
                  <a:lnTo>
                    <a:pt x="5044" y="4323"/>
                  </a:lnTo>
                  <a:lnTo>
                    <a:pt x="4323" y="4323"/>
                  </a:lnTo>
                  <a:lnTo>
                    <a:pt x="3603" y="4323"/>
                  </a:lnTo>
                  <a:lnTo>
                    <a:pt x="2882" y="4323"/>
                  </a:lnTo>
                  <a:lnTo>
                    <a:pt x="2162" y="4323"/>
                  </a:lnTo>
                  <a:lnTo>
                    <a:pt x="1441" y="4323"/>
                  </a:lnTo>
                  <a:lnTo>
                    <a:pt x="721" y="4323"/>
                  </a:lnTo>
                  <a:lnTo>
                    <a:pt x="0" y="4323"/>
                  </a:lnTo>
                  <a:lnTo>
                    <a:pt x="0" y="4306"/>
                  </a:lnTo>
                  <a:close/>
                  <a:moveTo>
                    <a:pt x="0" y="4290"/>
                  </a:moveTo>
                  <a:lnTo>
                    <a:pt x="0" y="4273"/>
                  </a:lnTo>
                  <a:lnTo>
                    <a:pt x="721" y="4273"/>
                  </a:lnTo>
                  <a:lnTo>
                    <a:pt x="1441" y="4273"/>
                  </a:lnTo>
                  <a:lnTo>
                    <a:pt x="2162" y="4273"/>
                  </a:lnTo>
                  <a:lnTo>
                    <a:pt x="2882" y="4273"/>
                  </a:lnTo>
                  <a:lnTo>
                    <a:pt x="3603" y="4273"/>
                  </a:lnTo>
                  <a:lnTo>
                    <a:pt x="4323" y="4273"/>
                  </a:lnTo>
                  <a:lnTo>
                    <a:pt x="5044" y="4273"/>
                  </a:lnTo>
                  <a:lnTo>
                    <a:pt x="5764" y="4273"/>
                  </a:lnTo>
                  <a:lnTo>
                    <a:pt x="5764" y="4290"/>
                  </a:lnTo>
                  <a:lnTo>
                    <a:pt x="5044" y="4290"/>
                  </a:lnTo>
                  <a:lnTo>
                    <a:pt x="4323" y="4290"/>
                  </a:lnTo>
                  <a:lnTo>
                    <a:pt x="3603" y="4290"/>
                  </a:lnTo>
                  <a:lnTo>
                    <a:pt x="2882" y="4290"/>
                  </a:lnTo>
                  <a:lnTo>
                    <a:pt x="2162" y="4290"/>
                  </a:lnTo>
                  <a:lnTo>
                    <a:pt x="1441" y="4290"/>
                  </a:lnTo>
                  <a:lnTo>
                    <a:pt x="721" y="4290"/>
                  </a:lnTo>
                  <a:lnTo>
                    <a:pt x="0" y="4290"/>
                  </a:lnTo>
                  <a:close/>
                  <a:moveTo>
                    <a:pt x="0" y="4257"/>
                  </a:moveTo>
                  <a:lnTo>
                    <a:pt x="0" y="4240"/>
                  </a:lnTo>
                  <a:lnTo>
                    <a:pt x="721" y="4240"/>
                  </a:lnTo>
                  <a:lnTo>
                    <a:pt x="1441" y="4240"/>
                  </a:lnTo>
                  <a:lnTo>
                    <a:pt x="2162" y="4240"/>
                  </a:lnTo>
                  <a:lnTo>
                    <a:pt x="2882" y="4240"/>
                  </a:lnTo>
                  <a:lnTo>
                    <a:pt x="3603" y="4240"/>
                  </a:lnTo>
                  <a:lnTo>
                    <a:pt x="4323" y="4240"/>
                  </a:lnTo>
                  <a:lnTo>
                    <a:pt x="5044" y="4240"/>
                  </a:lnTo>
                  <a:lnTo>
                    <a:pt x="5764" y="4240"/>
                  </a:lnTo>
                  <a:lnTo>
                    <a:pt x="5764" y="4257"/>
                  </a:lnTo>
                  <a:lnTo>
                    <a:pt x="5044" y="4257"/>
                  </a:lnTo>
                  <a:lnTo>
                    <a:pt x="4323" y="4257"/>
                  </a:lnTo>
                  <a:lnTo>
                    <a:pt x="3603" y="4257"/>
                  </a:lnTo>
                  <a:lnTo>
                    <a:pt x="2882" y="4257"/>
                  </a:lnTo>
                  <a:lnTo>
                    <a:pt x="2162" y="4257"/>
                  </a:lnTo>
                  <a:lnTo>
                    <a:pt x="1441" y="4257"/>
                  </a:lnTo>
                  <a:lnTo>
                    <a:pt x="721" y="4257"/>
                  </a:lnTo>
                  <a:lnTo>
                    <a:pt x="0" y="4257"/>
                  </a:lnTo>
                  <a:close/>
                  <a:moveTo>
                    <a:pt x="0" y="4224"/>
                  </a:moveTo>
                  <a:lnTo>
                    <a:pt x="0" y="4208"/>
                  </a:lnTo>
                  <a:lnTo>
                    <a:pt x="721" y="4208"/>
                  </a:lnTo>
                  <a:lnTo>
                    <a:pt x="1441" y="4208"/>
                  </a:lnTo>
                  <a:lnTo>
                    <a:pt x="2162" y="4208"/>
                  </a:lnTo>
                  <a:lnTo>
                    <a:pt x="2882" y="4208"/>
                  </a:lnTo>
                  <a:lnTo>
                    <a:pt x="3603" y="4208"/>
                  </a:lnTo>
                  <a:lnTo>
                    <a:pt x="4323" y="4208"/>
                  </a:lnTo>
                  <a:lnTo>
                    <a:pt x="5044" y="4208"/>
                  </a:lnTo>
                  <a:lnTo>
                    <a:pt x="5764" y="4208"/>
                  </a:lnTo>
                  <a:lnTo>
                    <a:pt x="5764" y="4224"/>
                  </a:lnTo>
                  <a:lnTo>
                    <a:pt x="5044" y="4224"/>
                  </a:lnTo>
                  <a:lnTo>
                    <a:pt x="4323" y="4224"/>
                  </a:lnTo>
                  <a:lnTo>
                    <a:pt x="3603" y="4224"/>
                  </a:lnTo>
                  <a:lnTo>
                    <a:pt x="2882" y="4224"/>
                  </a:lnTo>
                  <a:lnTo>
                    <a:pt x="2162" y="4224"/>
                  </a:lnTo>
                  <a:lnTo>
                    <a:pt x="1441" y="4224"/>
                  </a:lnTo>
                  <a:lnTo>
                    <a:pt x="721" y="4224"/>
                  </a:lnTo>
                  <a:lnTo>
                    <a:pt x="0" y="4224"/>
                  </a:lnTo>
                  <a:close/>
                  <a:moveTo>
                    <a:pt x="0" y="4192"/>
                  </a:moveTo>
                  <a:lnTo>
                    <a:pt x="0" y="4175"/>
                  </a:lnTo>
                  <a:lnTo>
                    <a:pt x="721" y="4175"/>
                  </a:lnTo>
                  <a:lnTo>
                    <a:pt x="1441" y="4175"/>
                  </a:lnTo>
                  <a:lnTo>
                    <a:pt x="2162" y="4175"/>
                  </a:lnTo>
                  <a:lnTo>
                    <a:pt x="2882" y="4175"/>
                  </a:lnTo>
                  <a:lnTo>
                    <a:pt x="3603" y="4175"/>
                  </a:lnTo>
                  <a:lnTo>
                    <a:pt x="4323" y="4175"/>
                  </a:lnTo>
                  <a:lnTo>
                    <a:pt x="5044" y="4175"/>
                  </a:lnTo>
                  <a:lnTo>
                    <a:pt x="5764" y="4175"/>
                  </a:lnTo>
                  <a:lnTo>
                    <a:pt x="5764" y="4192"/>
                  </a:lnTo>
                  <a:lnTo>
                    <a:pt x="5044" y="4192"/>
                  </a:lnTo>
                  <a:lnTo>
                    <a:pt x="4323" y="4192"/>
                  </a:lnTo>
                  <a:lnTo>
                    <a:pt x="3603" y="4192"/>
                  </a:lnTo>
                  <a:lnTo>
                    <a:pt x="2882" y="4192"/>
                  </a:lnTo>
                  <a:lnTo>
                    <a:pt x="2162" y="4192"/>
                  </a:lnTo>
                  <a:lnTo>
                    <a:pt x="1441" y="4192"/>
                  </a:lnTo>
                  <a:lnTo>
                    <a:pt x="721" y="4192"/>
                  </a:lnTo>
                  <a:lnTo>
                    <a:pt x="0" y="4192"/>
                  </a:lnTo>
                  <a:close/>
                  <a:moveTo>
                    <a:pt x="0" y="4159"/>
                  </a:moveTo>
                  <a:lnTo>
                    <a:pt x="0" y="4142"/>
                  </a:lnTo>
                  <a:lnTo>
                    <a:pt x="721" y="4142"/>
                  </a:lnTo>
                  <a:lnTo>
                    <a:pt x="1441" y="4142"/>
                  </a:lnTo>
                  <a:lnTo>
                    <a:pt x="2162" y="4142"/>
                  </a:lnTo>
                  <a:lnTo>
                    <a:pt x="2882" y="4142"/>
                  </a:lnTo>
                  <a:lnTo>
                    <a:pt x="3603" y="4142"/>
                  </a:lnTo>
                  <a:lnTo>
                    <a:pt x="4323" y="4142"/>
                  </a:lnTo>
                  <a:lnTo>
                    <a:pt x="5044" y="4142"/>
                  </a:lnTo>
                  <a:lnTo>
                    <a:pt x="5764" y="4142"/>
                  </a:lnTo>
                  <a:lnTo>
                    <a:pt x="5764" y="4159"/>
                  </a:lnTo>
                  <a:lnTo>
                    <a:pt x="5044" y="4159"/>
                  </a:lnTo>
                  <a:lnTo>
                    <a:pt x="4323" y="4159"/>
                  </a:lnTo>
                  <a:lnTo>
                    <a:pt x="3603" y="4159"/>
                  </a:lnTo>
                  <a:lnTo>
                    <a:pt x="2882" y="4159"/>
                  </a:lnTo>
                  <a:lnTo>
                    <a:pt x="2162" y="4159"/>
                  </a:lnTo>
                  <a:lnTo>
                    <a:pt x="1441" y="4159"/>
                  </a:lnTo>
                  <a:lnTo>
                    <a:pt x="721" y="4159"/>
                  </a:lnTo>
                  <a:lnTo>
                    <a:pt x="0" y="4159"/>
                  </a:lnTo>
                  <a:close/>
                  <a:moveTo>
                    <a:pt x="0" y="4126"/>
                  </a:moveTo>
                  <a:lnTo>
                    <a:pt x="0" y="4109"/>
                  </a:lnTo>
                  <a:lnTo>
                    <a:pt x="721" y="4109"/>
                  </a:lnTo>
                  <a:lnTo>
                    <a:pt x="1441" y="4109"/>
                  </a:lnTo>
                  <a:lnTo>
                    <a:pt x="2162" y="4109"/>
                  </a:lnTo>
                  <a:lnTo>
                    <a:pt x="2882" y="4109"/>
                  </a:lnTo>
                  <a:lnTo>
                    <a:pt x="3603" y="4109"/>
                  </a:lnTo>
                  <a:lnTo>
                    <a:pt x="4323" y="4109"/>
                  </a:lnTo>
                  <a:lnTo>
                    <a:pt x="5044" y="4109"/>
                  </a:lnTo>
                  <a:lnTo>
                    <a:pt x="5764" y="4109"/>
                  </a:lnTo>
                  <a:lnTo>
                    <a:pt x="5764" y="4126"/>
                  </a:lnTo>
                  <a:lnTo>
                    <a:pt x="5044" y="4126"/>
                  </a:lnTo>
                  <a:lnTo>
                    <a:pt x="4323" y="4126"/>
                  </a:lnTo>
                  <a:lnTo>
                    <a:pt x="3603" y="4126"/>
                  </a:lnTo>
                  <a:lnTo>
                    <a:pt x="2882" y="4126"/>
                  </a:lnTo>
                  <a:lnTo>
                    <a:pt x="2162" y="4126"/>
                  </a:lnTo>
                  <a:lnTo>
                    <a:pt x="1441" y="4126"/>
                  </a:lnTo>
                  <a:lnTo>
                    <a:pt x="721" y="4126"/>
                  </a:lnTo>
                  <a:lnTo>
                    <a:pt x="0" y="4126"/>
                  </a:lnTo>
                  <a:close/>
                  <a:moveTo>
                    <a:pt x="0" y="4093"/>
                  </a:moveTo>
                  <a:lnTo>
                    <a:pt x="0" y="4076"/>
                  </a:lnTo>
                  <a:lnTo>
                    <a:pt x="721" y="4076"/>
                  </a:lnTo>
                  <a:lnTo>
                    <a:pt x="1441" y="4076"/>
                  </a:lnTo>
                  <a:lnTo>
                    <a:pt x="2162" y="4076"/>
                  </a:lnTo>
                  <a:lnTo>
                    <a:pt x="2882" y="4076"/>
                  </a:lnTo>
                  <a:lnTo>
                    <a:pt x="3603" y="4076"/>
                  </a:lnTo>
                  <a:lnTo>
                    <a:pt x="4323" y="4076"/>
                  </a:lnTo>
                  <a:lnTo>
                    <a:pt x="5044" y="4076"/>
                  </a:lnTo>
                  <a:lnTo>
                    <a:pt x="5764" y="4076"/>
                  </a:lnTo>
                  <a:lnTo>
                    <a:pt x="5764" y="4093"/>
                  </a:lnTo>
                  <a:lnTo>
                    <a:pt x="5044" y="4093"/>
                  </a:lnTo>
                  <a:lnTo>
                    <a:pt x="4323" y="4093"/>
                  </a:lnTo>
                  <a:lnTo>
                    <a:pt x="3603" y="4093"/>
                  </a:lnTo>
                  <a:lnTo>
                    <a:pt x="2882" y="4093"/>
                  </a:lnTo>
                  <a:lnTo>
                    <a:pt x="2162" y="4093"/>
                  </a:lnTo>
                  <a:lnTo>
                    <a:pt x="1441" y="4093"/>
                  </a:lnTo>
                  <a:lnTo>
                    <a:pt x="721" y="4093"/>
                  </a:lnTo>
                  <a:lnTo>
                    <a:pt x="0" y="4093"/>
                  </a:lnTo>
                  <a:close/>
                  <a:moveTo>
                    <a:pt x="0" y="4060"/>
                  </a:moveTo>
                  <a:lnTo>
                    <a:pt x="0" y="4043"/>
                  </a:lnTo>
                  <a:lnTo>
                    <a:pt x="721" y="4043"/>
                  </a:lnTo>
                  <a:lnTo>
                    <a:pt x="1441" y="4043"/>
                  </a:lnTo>
                  <a:lnTo>
                    <a:pt x="2162" y="4043"/>
                  </a:lnTo>
                  <a:lnTo>
                    <a:pt x="2882" y="4043"/>
                  </a:lnTo>
                  <a:lnTo>
                    <a:pt x="3603" y="4043"/>
                  </a:lnTo>
                  <a:lnTo>
                    <a:pt x="4323" y="4043"/>
                  </a:lnTo>
                  <a:lnTo>
                    <a:pt x="5044" y="4043"/>
                  </a:lnTo>
                  <a:lnTo>
                    <a:pt x="5764" y="4043"/>
                  </a:lnTo>
                  <a:lnTo>
                    <a:pt x="5764" y="4060"/>
                  </a:lnTo>
                  <a:lnTo>
                    <a:pt x="5044" y="4060"/>
                  </a:lnTo>
                  <a:lnTo>
                    <a:pt x="4323" y="4060"/>
                  </a:lnTo>
                  <a:lnTo>
                    <a:pt x="3603" y="4060"/>
                  </a:lnTo>
                  <a:lnTo>
                    <a:pt x="2882" y="4060"/>
                  </a:lnTo>
                  <a:lnTo>
                    <a:pt x="2162" y="4060"/>
                  </a:lnTo>
                  <a:lnTo>
                    <a:pt x="1441" y="4060"/>
                  </a:lnTo>
                  <a:lnTo>
                    <a:pt x="721" y="4060"/>
                  </a:lnTo>
                  <a:lnTo>
                    <a:pt x="0" y="4060"/>
                  </a:lnTo>
                  <a:close/>
                  <a:moveTo>
                    <a:pt x="0" y="4027"/>
                  </a:moveTo>
                  <a:lnTo>
                    <a:pt x="0" y="4011"/>
                  </a:lnTo>
                  <a:lnTo>
                    <a:pt x="721" y="4011"/>
                  </a:lnTo>
                  <a:lnTo>
                    <a:pt x="1441" y="4011"/>
                  </a:lnTo>
                  <a:lnTo>
                    <a:pt x="2162" y="4011"/>
                  </a:lnTo>
                  <a:lnTo>
                    <a:pt x="2882" y="4011"/>
                  </a:lnTo>
                  <a:lnTo>
                    <a:pt x="3603" y="4011"/>
                  </a:lnTo>
                  <a:lnTo>
                    <a:pt x="4323" y="4011"/>
                  </a:lnTo>
                  <a:lnTo>
                    <a:pt x="5044" y="4011"/>
                  </a:lnTo>
                  <a:lnTo>
                    <a:pt x="5764" y="4011"/>
                  </a:lnTo>
                  <a:lnTo>
                    <a:pt x="5764" y="4027"/>
                  </a:lnTo>
                  <a:lnTo>
                    <a:pt x="5044" y="4027"/>
                  </a:lnTo>
                  <a:lnTo>
                    <a:pt x="4323" y="4027"/>
                  </a:lnTo>
                  <a:lnTo>
                    <a:pt x="3603" y="4027"/>
                  </a:lnTo>
                  <a:lnTo>
                    <a:pt x="2882" y="4027"/>
                  </a:lnTo>
                  <a:lnTo>
                    <a:pt x="2162" y="4027"/>
                  </a:lnTo>
                  <a:lnTo>
                    <a:pt x="1441" y="4027"/>
                  </a:lnTo>
                  <a:lnTo>
                    <a:pt x="721" y="4027"/>
                  </a:lnTo>
                  <a:lnTo>
                    <a:pt x="0" y="4027"/>
                  </a:lnTo>
                  <a:close/>
                  <a:moveTo>
                    <a:pt x="0" y="3994"/>
                  </a:moveTo>
                  <a:lnTo>
                    <a:pt x="0" y="3978"/>
                  </a:lnTo>
                  <a:lnTo>
                    <a:pt x="721" y="3978"/>
                  </a:lnTo>
                  <a:lnTo>
                    <a:pt x="1441" y="3978"/>
                  </a:lnTo>
                  <a:lnTo>
                    <a:pt x="2162" y="3978"/>
                  </a:lnTo>
                  <a:lnTo>
                    <a:pt x="2882" y="3978"/>
                  </a:lnTo>
                  <a:lnTo>
                    <a:pt x="3603" y="3978"/>
                  </a:lnTo>
                  <a:lnTo>
                    <a:pt x="4323" y="3978"/>
                  </a:lnTo>
                  <a:lnTo>
                    <a:pt x="5044" y="3978"/>
                  </a:lnTo>
                  <a:lnTo>
                    <a:pt x="5764" y="3978"/>
                  </a:lnTo>
                  <a:lnTo>
                    <a:pt x="5764" y="3994"/>
                  </a:lnTo>
                  <a:lnTo>
                    <a:pt x="5044" y="3994"/>
                  </a:lnTo>
                  <a:lnTo>
                    <a:pt x="4323" y="3994"/>
                  </a:lnTo>
                  <a:lnTo>
                    <a:pt x="3603" y="3994"/>
                  </a:lnTo>
                  <a:lnTo>
                    <a:pt x="2882" y="3994"/>
                  </a:lnTo>
                  <a:lnTo>
                    <a:pt x="2162" y="3994"/>
                  </a:lnTo>
                  <a:lnTo>
                    <a:pt x="1441" y="3994"/>
                  </a:lnTo>
                  <a:lnTo>
                    <a:pt x="721" y="3994"/>
                  </a:lnTo>
                  <a:lnTo>
                    <a:pt x="0" y="3994"/>
                  </a:lnTo>
                  <a:close/>
                  <a:moveTo>
                    <a:pt x="0" y="3962"/>
                  </a:moveTo>
                  <a:lnTo>
                    <a:pt x="0" y="3945"/>
                  </a:lnTo>
                  <a:lnTo>
                    <a:pt x="721" y="3945"/>
                  </a:lnTo>
                  <a:lnTo>
                    <a:pt x="1441" y="3945"/>
                  </a:lnTo>
                  <a:lnTo>
                    <a:pt x="2162" y="3945"/>
                  </a:lnTo>
                  <a:lnTo>
                    <a:pt x="2882" y="3945"/>
                  </a:lnTo>
                  <a:lnTo>
                    <a:pt x="3603" y="3945"/>
                  </a:lnTo>
                  <a:lnTo>
                    <a:pt x="4323" y="3945"/>
                  </a:lnTo>
                  <a:lnTo>
                    <a:pt x="5044" y="3945"/>
                  </a:lnTo>
                  <a:lnTo>
                    <a:pt x="5764" y="3945"/>
                  </a:lnTo>
                  <a:lnTo>
                    <a:pt x="5764" y="3962"/>
                  </a:lnTo>
                  <a:lnTo>
                    <a:pt x="5044" y="3962"/>
                  </a:lnTo>
                  <a:lnTo>
                    <a:pt x="4323" y="3962"/>
                  </a:lnTo>
                  <a:lnTo>
                    <a:pt x="3603" y="3962"/>
                  </a:lnTo>
                  <a:lnTo>
                    <a:pt x="2882" y="3962"/>
                  </a:lnTo>
                  <a:lnTo>
                    <a:pt x="2162" y="3962"/>
                  </a:lnTo>
                  <a:lnTo>
                    <a:pt x="1441" y="3962"/>
                  </a:lnTo>
                  <a:lnTo>
                    <a:pt x="721" y="3962"/>
                  </a:lnTo>
                  <a:lnTo>
                    <a:pt x="0" y="3962"/>
                  </a:lnTo>
                  <a:close/>
                  <a:moveTo>
                    <a:pt x="0" y="3929"/>
                  </a:moveTo>
                  <a:lnTo>
                    <a:pt x="0" y="3912"/>
                  </a:lnTo>
                  <a:lnTo>
                    <a:pt x="721" y="3912"/>
                  </a:lnTo>
                  <a:lnTo>
                    <a:pt x="1441" y="3912"/>
                  </a:lnTo>
                  <a:lnTo>
                    <a:pt x="2162" y="3912"/>
                  </a:lnTo>
                  <a:lnTo>
                    <a:pt x="2882" y="3912"/>
                  </a:lnTo>
                  <a:lnTo>
                    <a:pt x="3603" y="3912"/>
                  </a:lnTo>
                  <a:lnTo>
                    <a:pt x="4323" y="3912"/>
                  </a:lnTo>
                  <a:lnTo>
                    <a:pt x="5044" y="3912"/>
                  </a:lnTo>
                  <a:lnTo>
                    <a:pt x="5764" y="3912"/>
                  </a:lnTo>
                  <a:lnTo>
                    <a:pt x="5764" y="3929"/>
                  </a:lnTo>
                  <a:lnTo>
                    <a:pt x="5044" y="3929"/>
                  </a:lnTo>
                  <a:lnTo>
                    <a:pt x="4323" y="3929"/>
                  </a:lnTo>
                  <a:lnTo>
                    <a:pt x="3603" y="3929"/>
                  </a:lnTo>
                  <a:lnTo>
                    <a:pt x="2882" y="3929"/>
                  </a:lnTo>
                  <a:lnTo>
                    <a:pt x="2162" y="3929"/>
                  </a:lnTo>
                  <a:lnTo>
                    <a:pt x="1441" y="3929"/>
                  </a:lnTo>
                  <a:lnTo>
                    <a:pt x="721" y="3929"/>
                  </a:lnTo>
                  <a:lnTo>
                    <a:pt x="0" y="3929"/>
                  </a:lnTo>
                  <a:close/>
                  <a:moveTo>
                    <a:pt x="0" y="3896"/>
                  </a:moveTo>
                  <a:lnTo>
                    <a:pt x="0" y="3879"/>
                  </a:lnTo>
                  <a:lnTo>
                    <a:pt x="721" y="3879"/>
                  </a:lnTo>
                  <a:lnTo>
                    <a:pt x="1441" y="3879"/>
                  </a:lnTo>
                  <a:lnTo>
                    <a:pt x="2162" y="3879"/>
                  </a:lnTo>
                  <a:lnTo>
                    <a:pt x="2882" y="3879"/>
                  </a:lnTo>
                  <a:lnTo>
                    <a:pt x="3603" y="3879"/>
                  </a:lnTo>
                  <a:lnTo>
                    <a:pt x="4323" y="3879"/>
                  </a:lnTo>
                  <a:lnTo>
                    <a:pt x="5044" y="3879"/>
                  </a:lnTo>
                  <a:lnTo>
                    <a:pt x="5764" y="3879"/>
                  </a:lnTo>
                  <a:lnTo>
                    <a:pt x="5764" y="3896"/>
                  </a:lnTo>
                  <a:lnTo>
                    <a:pt x="5044" y="3896"/>
                  </a:lnTo>
                  <a:lnTo>
                    <a:pt x="4323" y="3896"/>
                  </a:lnTo>
                  <a:lnTo>
                    <a:pt x="3603" y="3896"/>
                  </a:lnTo>
                  <a:lnTo>
                    <a:pt x="2882" y="3896"/>
                  </a:lnTo>
                  <a:lnTo>
                    <a:pt x="2162" y="3896"/>
                  </a:lnTo>
                  <a:lnTo>
                    <a:pt x="1441" y="3896"/>
                  </a:lnTo>
                  <a:lnTo>
                    <a:pt x="721" y="3896"/>
                  </a:lnTo>
                  <a:lnTo>
                    <a:pt x="0" y="3896"/>
                  </a:lnTo>
                  <a:close/>
                  <a:moveTo>
                    <a:pt x="0" y="3863"/>
                  </a:moveTo>
                  <a:lnTo>
                    <a:pt x="0" y="3846"/>
                  </a:lnTo>
                  <a:lnTo>
                    <a:pt x="721" y="3846"/>
                  </a:lnTo>
                  <a:lnTo>
                    <a:pt x="1441" y="3846"/>
                  </a:lnTo>
                  <a:lnTo>
                    <a:pt x="2162" y="3846"/>
                  </a:lnTo>
                  <a:lnTo>
                    <a:pt x="2882" y="3846"/>
                  </a:lnTo>
                  <a:lnTo>
                    <a:pt x="3603" y="3846"/>
                  </a:lnTo>
                  <a:lnTo>
                    <a:pt x="4323" y="3846"/>
                  </a:lnTo>
                  <a:lnTo>
                    <a:pt x="5044" y="3846"/>
                  </a:lnTo>
                  <a:lnTo>
                    <a:pt x="5764" y="3846"/>
                  </a:lnTo>
                  <a:lnTo>
                    <a:pt x="5764" y="3863"/>
                  </a:lnTo>
                  <a:lnTo>
                    <a:pt x="5044" y="3863"/>
                  </a:lnTo>
                  <a:lnTo>
                    <a:pt x="4323" y="3863"/>
                  </a:lnTo>
                  <a:lnTo>
                    <a:pt x="3603" y="3863"/>
                  </a:lnTo>
                  <a:lnTo>
                    <a:pt x="2882" y="3863"/>
                  </a:lnTo>
                  <a:lnTo>
                    <a:pt x="2162" y="3863"/>
                  </a:lnTo>
                  <a:lnTo>
                    <a:pt x="1441" y="3863"/>
                  </a:lnTo>
                  <a:lnTo>
                    <a:pt x="721" y="3863"/>
                  </a:lnTo>
                  <a:lnTo>
                    <a:pt x="0" y="3863"/>
                  </a:lnTo>
                  <a:close/>
                  <a:moveTo>
                    <a:pt x="0" y="3830"/>
                  </a:moveTo>
                  <a:lnTo>
                    <a:pt x="0" y="3813"/>
                  </a:lnTo>
                  <a:lnTo>
                    <a:pt x="721" y="3813"/>
                  </a:lnTo>
                  <a:lnTo>
                    <a:pt x="1441" y="3813"/>
                  </a:lnTo>
                  <a:lnTo>
                    <a:pt x="2162" y="3813"/>
                  </a:lnTo>
                  <a:lnTo>
                    <a:pt x="2882" y="3813"/>
                  </a:lnTo>
                  <a:lnTo>
                    <a:pt x="3603" y="3813"/>
                  </a:lnTo>
                  <a:lnTo>
                    <a:pt x="4323" y="3813"/>
                  </a:lnTo>
                  <a:lnTo>
                    <a:pt x="5044" y="3813"/>
                  </a:lnTo>
                  <a:lnTo>
                    <a:pt x="5764" y="3813"/>
                  </a:lnTo>
                  <a:lnTo>
                    <a:pt x="5764" y="3830"/>
                  </a:lnTo>
                  <a:lnTo>
                    <a:pt x="5044" y="3830"/>
                  </a:lnTo>
                  <a:lnTo>
                    <a:pt x="4323" y="3830"/>
                  </a:lnTo>
                  <a:lnTo>
                    <a:pt x="3603" y="3830"/>
                  </a:lnTo>
                  <a:lnTo>
                    <a:pt x="2882" y="3830"/>
                  </a:lnTo>
                  <a:lnTo>
                    <a:pt x="2162" y="3830"/>
                  </a:lnTo>
                  <a:lnTo>
                    <a:pt x="1441" y="3830"/>
                  </a:lnTo>
                  <a:lnTo>
                    <a:pt x="721" y="3830"/>
                  </a:lnTo>
                  <a:lnTo>
                    <a:pt x="0" y="3830"/>
                  </a:lnTo>
                  <a:close/>
                  <a:moveTo>
                    <a:pt x="0" y="3797"/>
                  </a:moveTo>
                  <a:lnTo>
                    <a:pt x="0" y="3781"/>
                  </a:lnTo>
                  <a:lnTo>
                    <a:pt x="721" y="3781"/>
                  </a:lnTo>
                  <a:lnTo>
                    <a:pt x="1441" y="3781"/>
                  </a:lnTo>
                  <a:lnTo>
                    <a:pt x="2162" y="3781"/>
                  </a:lnTo>
                  <a:lnTo>
                    <a:pt x="2882" y="3781"/>
                  </a:lnTo>
                  <a:lnTo>
                    <a:pt x="3603" y="3781"/>
                  </a:lnTo>
                  <a:lnTo>
                    <a:pt x="4323" y="3781"/>
                  </a:lnTo>
                  <a:lnTo>
                    <a:pt x="5044" y="3781"/>
                  </a:lnTo>
                  <a:lnTo>
                    <a:pt x="5764" y="3781"/>
                  </a:lnTo>
                  <a:lnTo>
                    <a:pt x="5764" y="3797"/>
                  </a:lnTo>
                  <a:lnTo>
                    <a:pt x="5044" y="3797"/>
                  </a:lnTo>
                  <a:lnTo>
                    <a:pt x="4323" y="3797"/>
                  </a:lnTo>
                  <a:lnTo>
                    <a:pt x="3603" y="3797"/>
                  </a:lnTo>
                  <a:lnTo>
                    <a:pt x="2882" y="3797"/>
                  </a:lnTo>
                  <a:lnTo>
                    <a:pt x="2162" y="3797"/>
                  </a:lnTo>
                  <a:lnTo>
                    <a:pt x="1441" y="3797"/>
                  </a:lnTo>
                  <a:lnTo>
                    <a:pt x="721" y="3797"/>
                  </a:lnTo>
                  <a:lnTo>
                    <a:pt x="0" y="3797"/>
                  </a:lnTo>
                  <a:close/>
                  <a:moveTo>
                    <a:pt x="0" y="3765"/>
                  </a:moveTo>
                  <a:lnTo>
                    <a:pt x="0" y="3748"/>
                  </a:lnTo>
                  <a:lnTo>
                    <a:pt x="721" y="3748"/>
                  </a:lnTo>
                  <a:lnTo>
                    <a:pt x="1441" y="3748"/>
                  </a:lnTo>
                  <a:lnTo>
                    <a:pt x="2162" y="3748"/>
                  </a:lnTo>
                  <a:lnTo>
                    <a:pt x="2882" y="3748"/>
                  </a:lnTo>
                  <a:lnTo>
                    <a:pt x="3603" y="3748"/>
                  </a:lnTo>
                  <a:lnTo>
                    <a:pt x="4323" y="3748"/>
                  </a:lnTo>
                  <a:lnTo>
                    <a:pt x="5044" y="3748"/>
                  </a:lnTo>
                  <a:lnTo>
                    <a:pt x="5764" y="3748"/>
                  </a:lnTo>
                  <a:lnTo>
                    <a:pt x="5764" y="3765"/>
                  </a:lnTo>
                  <a:lnTo>
                    <a:pt x="5044" y="3765"/>
                  </a:lnTo>
                  <a:lnTo>
                    <a:pt x="4323" y="3765"/>
                  </a:lnTo>
                  <a:lnTo>
                    <a:pt x="3603" y="3765"/>
                  </a:lnTo>
                  <a:lnTo>
                    <a:pt x="2882" y="3765"/>
                  </a:lnTo>
                  <a:lnTo>
                    <a:pt x="2162" y="3765"/>
                  </a:lnTo>
                  <a:lnTo>
                    <a:pt x="1441" y="3765"/>
                  </a:lnTo>
                  <a:lnTo>
                    <a:pt x="721" y="3765"/>
                  </a:lnTo>
                  <a:lnTo>
                    <a:pt x="0" y="3765"/>
                  </a:lnTo>
                  <a:close/>
                  <a:moveTo>
                    <a:pt x="0" y="3732"/>
                  </a:moveTo>
                  <a:lnTo>
                    <a:pt x="0" y="3715"/>
                  </a:lnTo>
                  <a:lnTo>
                    <a:pt x="721" y="3715"/>
                  </a:lnTo>
                  <a:lnTo>
                    <a:pt x="1441" y="3715"/>
                  </a:lnTo>
                  <a:lnTo>
                    <a:pt x="2162" y="3715"/>
                  </a:lnTo>
                  <a:lnTo>
                    <a:pt x="2882" y="3715"/>
                  </a:lnTo>
                  <a:lnTo>
                    <a:pt x="3603" y="3715"/>
                  </a:lnTo>
                  <a:lnTo>
                    <a:pt x="4323" y="3715"/>
                  </a:lnTo>
                  <a:lnTo>
                    <a:pt x="5044" y="3715"/>
                  </a:lnTo>
                  <a:lnTo>
                    <a:pt x="5764" y="3715"/>
                  </a:lnTo>
                  <a:lnTo>
                    <a:pt x="5764" y="3732"/>
                  </a:lnTo>
                  <a:lnTo>
                    <a:pt x="5044" y="3732"/>
                  </a:lnTo>
                  <a:lnTo>
                    <a:pt x="4323" y="3732"/>
                  </a:lnTo>
                  <a:lnTo>
                    <a:pt x="3603" y="3732"/>
                  </a:lnTo>
                  <a:lnTo>
                    <a:pt x="2882" y="3732"/>
                  </a:lnTo>
                  <a:lnTo>
                    <a:pt x="2162" y="3732"/>
                  </a:lnTo>
                  <a:lnTo>
                    <a:pt x="1441" y="3732"/>
                  </a:lnTo>
                  <a:lnTo>
                    <a:pt x="721" y="3732"/>
                  </a:lnTo>
                  <a:lnTo>
                    <a:pt x="0" y="3732"/>
                  </a:lnTo>
                  <a:close/>
                  <a:moveTo>
                    <a:pt x="0" y="3699"/>
                  </a:moveTo>
                  <a:lnTo>
                    <a:pt x="0" y="3682"/>
                  </a:lnTo>
                  <a:lnTo>
                    <a:pt x="721" y="3682"/>
                  </a:lnTo>
                  <a:lnTo>
                    <a:pt x="1441" y="3682"/>
                  </a:lnTo>
                  <a:lnTo>
                    <a:pt x="2162" y="3682"/>
                  </a:lnTo>
                  <a:lnTo>
                    <a:pt x="2882" y="3682"/>
                  </a:lnTo>
                  <a:lnTo>
                    <a:pt x="3603" y="3682"/>
                  </a:lnTo>
                  <a:lnTo>
                    <a:pt x="4323" y="3682"/>
                  </a:lnTo>
                  <a:lnTo>
                    <a:pt x="5044" y="3682"/>
                  </a:lnTo>
                  <a:lnTo>
                    <a:pt x="5764" y="3682"/>
                  </a:lnTo>
                  <a:lnTo>
                    <a:pt x="5764" y="3699"/>
                  </a:lnTo>
                  <a:lnTo>
                    <a:pt x="5044" y="3699"/>
                  </a:lnTo>
                  <a:lnTo>
                    <a:pt x="4323" y="3699"/>
                  </a:lnTo>
                  <a:lnTo>
                    <a:pt x="3603" y="3699"/>
                  </a:lnTo>
                  <a:lnTo>
                    <a:pt x="2882" y="3699"/>
                  </a:lnTo>
                  <a:lnTo>
                    <a:pt x="2162" y="3699"/>
                  </a:lnTo>
                  <a:lnTo>
                    <a:pt x="1441" y="3699"/>
                  </a:lnTo>
                  <a:lnTo>
                    <a:pt x="721" y="3699"/>
                  </a:lnTo>
                  <a:lnTo>
                    <a:pt x="0" y="3699"/>
                  </a:lnTo>
                  <a:close/>
                  <a:moveTo>
                    <a:pt x="0" y="3666"/>
                  </a:moveTo>
                  <a:lnTo>
                    <a:pt x="0" y="3649"/>
                  </a:lnTo>
                  <a:lnTo>
                    <a:pt x="721" y="3649"/>
                  </a:lnTo>
                  <a:lnTo>
                    <a:pt x="1441" y="3649"/>
                  </a:lnTo>
                  <a:lnTo>
                    <a:pt x="2162" y="3649"/>
                  </a:lnTo>
                  <a:lnTo>
                    <a:pt x="2882" y="3649"/>
                  </a:lnTo>
                  <a:lnTo>
                    <a:pt x="3603" y="3649"/>
                  </a:lnTo>
                  <a:lnTo>
                    <a:pt x="4323" y="3649"/>
                  </a:lnTo>
                  <a:lnTo>
                    <a:pt x="5044" y="3649"/>
                  </a:lnTo>
                  <a:lnTo>
                    <a:pt x="5764" y="3649"/>
                  </a:lnTo>
                  <a:lnTo>
                    <a:pt x="5764" y="3666"/>
                  </a:lnTo>
                  <a:lnTo>
                    <a:pt x="5044" y="3666"/>
                  </a:lnTo>
                  <a:lnTo>
                    <a:pt x="4323" y="3666"/>
                  </a:lnTo>
                  <a:lnTo>
                    <a:pt x="3603" y="3666"/>
                  </a:lnTo>
                  <a:lnTo>
                    <a:pt x="2882" y="3666"/>
                  </a:lnTo>
                  <a:lnTo>
                    <a:pt x="2162" y="3666"/>
                  </a:lnTo>
                  <a:lnTo>
                    <a:pt x="1441" y="3666"/>
                  </a:lnTo>
                  <a:lnTo>
                    <a:pt x="721" y="3666"/>
                  </a:lnTo>
                  <a:lnTo>
                    <a:pt x="0" y="3666"/>
                  </a:lnTo>
                  <a:close/>
                  <a:moveTo>
                    <a:pt x="0" y="3633"/>
                  </a:moveTo>
                  <a:lnTo>
                    <a:pt x="0" y="3616"/>
                  </a:lnTo>
                  <a:lnTo>
                    <a:pt x="721" y="3616"/>
                  </a:lnTo>
                  <a:lnTo>
                    <a:pt x="1441" y="3616"/>
                  </a:lnTo>
                  <a:lnTo>
                    <a:pt x="2162" y="3616"/>
                  </a:lnTo>
                  <a:lnTo>
                    <a:pt x="2882" y="3616"/>
                  </a:lnTo>
                  <a:lnTo>
                    <a:pt x="3603" y="3616"/>
                  </a:lnTo>
                  <a:lnTo>
                    <a:pt x="4323" y="3616"/>
                  </a:lnTo>
                  <a:lnTo>
                    <a:pt x="5044" y="3616"/>
                  </a:lnTo>
                  <a:lnTo>
                    <a:pt x="5764" y="3616"/>
                  </a:lnTo>
                  <a:lnTo>
                    <a:pt x="5764" y="3633"/>
                  </a:lnTo>
                  <a:lnTo>
                    <a:pt x="5044" y="3633"/>
                  </a:lnTo>
                  <a:lnTo>
                    <a:pt x="4323" y="3633"/>
                  </a:lnTo>
                  <a:lnTo>
                    <a:pt x="3603" y="3633"/>
                  </a:lnTo>
                  <a:lnTo>
                    <a:pt x="2882" y="3633"/>
                  </a:lnTo>
                  <a:lnTo>
                    <a:pt x="2162" y="3633"/>
                  </a:lnTo>
                  <a:lnTo>
                    <a:pt x="1441" y="3633"/>
                  </a:lnTo>
                  <a:lnTo>
                    <a:pt x="721" y="3633"/>
                  </a:lnTo>
                  <a:lnTo>
                    <a:pt x="0" y="3633"/>
                  </a:lnTo>
                  <a:close/>
                  <a:moveTo>
                    <a:pt x="0" y="3599"/>
                  </a:moveTo>
                  <a:lnTo>
                    <a:pt x="0" y="3583"/>
                  </a:lnTo>
                  <a:lnTo>
                    <a:pt x="721" y="3583"/>
                  </a:lnTo>
                  <a:lnTo>
                    <a:pt x="1441" y="3583"/>
                  </a:lnTo>
                  <a:lnTo>
                    <a:pt x="2162" y="3583"/>
                  </a:lnTo>
                  <a:lnTo>
                    <a:pt x="2882" y="3583"/>
                  </a:lnTo>
                  <a:lnTo>
                    <a:pt x="3603" y="3583"/>
                  </a:lnTo>
                  <a:lnTo>
                    <a:pt x="4323" y="3583"/>
                  </a:lnTo>
                  <a:lnTo>
                    <a:pt x="5044" y="3583"/>
                  </a:lnTo>
                  <a:lnTo>
                    <a:pt x="5764" y="3583"/>
                  </a:lnTo>
                  <a:lnTo>
                    <a:pt x="5764" y="3599"/>
                  </a:lnTo>
                  <a:lnTo>
                    <a:pt x="5044" y="3599"/>
                  </a:lnTo>
                  <a:lnTo>
                    <a:pt x="4323" y="3599"/>
                  </a:lnTo>
                  <a:lnTo>
                    <a:pt x="3603" y="3599"/>
                  </a:lnTo>
                  <a:lnTo>
                    <a:pt x="2882" y="3599"/>
                  </a:lnTo>
                  <a:lnTo>
                    <a:pt x="2162" y="3599"/>
                  </a:lnTo>
                  <a:lnTo>
                    <a:pt x="1441" y="3599"/>
                  </a:lnTo>
                  <a:lnTo>
                    <a:pt x="721" y="3599"/>
                  </a:lnTo>
                  <a:lnTo>
                    <a:pt x="0" y="3599"/>
                  </a:lnTo>
                  <a:close/>
                  <a:moveTo>
                    <a:pt x="0" y="3566"/>
                  </a:moveTo>
                  <a:lnTo>
                    <a:pt x="0" y="3550"/>
                  </a:lnTo>
                  <a:lnTo>
                    <a:pt x="721" y="3550"/>
                  </a:lnTo>
                  <a:lnTo>
                    <a:pt x="1441" y="3550"/>
                  </a:lnTo>
                  <a:lnTo>
                    <a:pt x="2162" y="3550"/>
                  </a:lnTo>
                  <a:lnTo>
                    <a:pt x="2882" y="3550"/>
                  </a:lnTo>
                  <a:lnTo>
                    <a:pt x="3603" y="3550"/>
                  </a:lnTo>
                  <a:lnTo>
                    <a:pt x="4323" y="3550"/>
                  </a:lnTo>
                  <a:lnTo>
                    <a:pt x="5044" y="3550"/>
                  </a:lnTo>
                  <a:lnTo>
                    <a:pt x="5764" y="3550"/>
                  </a:lnTo>
                  <a:lnTo>
                    <a:pt x="5764" y="3566"/>
                  </a:lnTo>
                  <a:lnTo>
                    <a:pt x="5044" y="3566"/>
                  </a:lnTo>
                  <a:lnTo>
                    <a:pt x="4323" y="3566"/>
                  </a:lnTo>
                  <a:lnTo>
                    <a:pt x="3603" y="3566"/>
                  </a:lnTo>
                  <a:lnTo>
                    <a:pt x="2882" y="3566"/>
                  </a:lnTo>
                  <a:lnTo>
                    <a:pt x="2162" y="3566"/>
                  </a:lnTo>
                  <a:lnTo>
                    <a:pt x="1441" y="3566"/>
                  </a:lnTo>
                  <a:lnTo>
                    <a:pt x="721" y="3566"/>
                  </a:lnTo>
                  <a:lnTo>
                    <a:pt x="0" y="3566"/>
                  </a:lnTo>
                  <a:close/>
                  <a:moveTo>
                    <a:pt x="0" y="3534"/>
                  </a:moveTo>
                  <a:lnTo>
                    <a:pt x="0" y="3517"/>
                  </a:lnTo>
                  <a:lnTo>
                    <a:pt x="721" y="3517"/>
                  </a:lnTo>
                  <a:lnTo>
                    <a:pt x="1441" y="3517"/>
                  </a:lnTo>
                  <a:lnTo>
                    <a:pt x="2162" y="3517"/>
                  </a:lnTo>
                  <a:lnTo>
                    <a:pt x="2882" y="3517"/>
                  </a:lnTo>
                  <a:lnTo>
                    <a:pt x="3603" y="3517"/>
                  </a:lnTo>
                  <a:lnTo>
                    <a:pt x="4323" y="3517"/>
                  </a:lnTo>
                  <a:lnTo>
                    <a:pt x="5044" y="3517"/>
                  </a:lnTo>
                  <a:lnTo>
                    <a:pt x="5764" y="3517"/>
                  </a:lnTo>
                  <a:lnTo>
                    <a:pt x="5764" y="3534"/>
                  </a:lnTo>
                  <a:lnTo>
                    <a:pt x="5044" y="3534"/>
                  </a:lnTo>
                  <a:lnTo>
                    <a:pt x="4323" y="3534"/>
                  </a:lnTo>
                  <a:lnTo>
                    <a:pt x="3603" y="3534"/>
                  </a:lnTo>
                  <a:lnTo>
                    <a:pt x="2882" y="3534"/>
                  </a:lnTo>
                  <a:lnTo>
                    <a:pt x="2162" y="3534"/>
                  </a:lnTo>
                  <a:lnTo>
                    <a:pt x="1441" y="3534"/>
                  </a:lnTo>
                  <a:lnTo>
                    <a:pt x="721" y="3534"/>
                  </a:lnTo>
                  <a:lnTo>
                    <a:pt x="0" y="3534"/>
                  </a:lnTo>
                  <a:close/>
                  <a:moveTo>
                    <a:pt x="0" y="3501"/>
                  </a:moveTo>
                  <a:lnTo>
                    <a:pt x="0" y="3484"/>
                  </a:lnTo>
                  <a:lnTo>
                    <a:pt x="721" y="3484"/>
                  </a:lnTo>
                  <a:lnTo>
                    <a:pt x="1441" y="3484"/>
                  </a:lnTo>
                  <a:lnTo>
                    <a:pt x="2162" y="3484"/>
                  </a:lnTo>
                  <a:lnTo>
                    <a:pt x="2882" y="3484"/>
                  </a:lnTo>
                  <a:lnTo>
                    <a:pt x="3603" y="3484"/>
                  </a:lnTo>
                  <a:lnTo>
                    <a:pt x="4323" y="3484"/>
                  </a:lnTo>
                  <a:lnTo>
                    <a:pt x="5044" y="3484"/>
                  </a:lnTo>
                  <a:lnTo>
                    <a:pt x="5764" y="3484"/>
                  </a:lnTo>
                  <a:lnTo>
                    <a:pt x="5764" y="3501"/>
                  </a:lnTo>
                  <a:lnTo>
                    <a:pt x="5044" y="3501"/>
                  </a:lnTo>
                  <a:lnTo>
                    <a:pt x="4323" y="3501"/>
                  </a:lnTo>
                  <a:lnTo>
                    <a:pt x="3603" y="3501"/>
                  </a:lnTo>
                  <a:lnTo>
                    <a:pt x="2882" y="3501"/>
                  </a:lnTo>
                  <a:lnTo>
                    <a:pt x="2162" y="3501"/>
                  </a:lnTo>
                  <a:lnTo>
                    <a:pt x="1441" y="3501"/>
                  </a:lnTo>
                  <a:lnTo>
                    <a:pt x="721" y="3501"/>
                  </a:lnTo>
                  <a:lnTo>
                    <a:pt x="0" y="3501"/>
                  </a:lnTo>
                  <a:close/>
                  <a:moveTo>
                    <a:pt x="0" y="3468"/>
                  </a:moveTo>
                  <a:lnTo>
                    <a:pt x="0" y="3451"/>
                  </a:lnTo>
                  <a:lnTo>
                    <a:pt x="721" y="3451"/>
                  </a:lnTo>
                  <a:lnTo>
                    <a:pt x="1441" y="3451"/>
                  </a:lnTo>
                  <a:lnTo>
                    <a:pt x="2162" y="3451"/>
                  </a:lnTo>
                  <a:lnTo>
                    <a:pt x="2882" y="3451"/>
                  </a:lnTo>
                  <a:lnTo>
                    <a:pt x="3603" y="3451"/>
                  </a:lnTo>
                  <a:lnTo>
                    <a:pt x="4323" y="3451"/>
                  </a:lnTo>
                  <a:lnTo>
                    <a:pt x="5044" y="3451"/>
                  </a:lnTo>
                  <a:lnTo>
                    <a:pt x="5764" y="3451"/>
                  </a:lnTo>
                  <a:lnTo>
                    <a:pt x="5764" y="3468"/>
                  </a:lnTo>
                  <a:lnTo>
                    <a:pt x="5044" y="3468"/>
                  </a:lnTo>
                  <a:lnTo>
                    <a:pt x="4323" y="3468"/>
                  </a:lnTo>
                  <a:lnTo>
                    <a:pt x="3603" y="3468"/>
                  </a:lnTo>
                  <a:lnTo>
                    <a:pt x="2882" y="3468"/>
                  </a:lnTo>
                  <a:lnTo>
                    <a:pt x="2162" y="3468"/>
                  </a:lnTo>
                  <a:lnTo>
                    <a:pt x="1441" y="3468"/>
                  </a:lnTo>
                  <a:lnTo>
                    <a:pt x="721" y="3468"/>
                  </a:lnTo>
                  <a:lnTo>
                    <a:pt x="0" y="3468"/>
                  </a:lnTo>
                  <a:close/>
                  <a:moveTo>
                    <a:pt x="0" y="3435"/>
                  </a:moveTo>
                  <a:lnTo>
                    <a:pt x="0" y="3418"/>
                  </a:lnTo>
                  <a:lnTo>
                    <a:pt x="721" y="3418"/>
                  </a:lnTo>
                  <a:lnTo>
                    <a:pt x="1441" y="3418"/>
                  </a:lnTo>
                  <a:lnTo>
                    <a:pt x="2162" y="3418"/>
                  </a:lnTo>
                  <a:lnTo>
                    <a:pt x="2882" y="3418"/>
                  </a:lnTo>
                  <a:lnTo>
                    <a:pt x="3603" y="3418"/>
                  </a:lnTo>
                  <a:lnTo>
                    <a:pt x="4323" y="3418"/>
                  </a:lnTo>
                  <a:lnTo>
                    <a:pt x="5044" y="3418"/>
                  </a:lnTo>
                  <a:lnTo>
                    <a:pt x="5764" y="3418"/>
                  </a:lnTo>
                  <a:lnTo>
                    <a:pt x="5764" y="3435"/>
                  </a:lnTo>
                  <a:lnTo>
                    <a:pt x="5044" y="3435"/>
                  </a:lnTo>
                  <a:lnTo>
                    <a:pt x="4323" y="3435"/>
                  </a:lnTo>
                  <a:lnTo>
                    <a:pt x="3603" y="3435"/>
                  </a:lnTo>
                  <a:lnTo>
                    <a:pt x="2882" y="3435"/>
                  </a:lnTo>
                  <a:lnTo>
                    <a:pt x="2162" y="3435"/>
                  </a:lnTo>
                  <a:lnTo>
                    <a:pt x="1441" y="3435"/>
                  </a:lnTo>
                  <a:lnTo>
                    <a:pt x="721" y="3435"/>
                  </a:lnTo>
                  <a:lnTo>
                    <a:pt x="0" y="3435"/>
                  </a:lnTo>
                  <a:close/>
                  <a:moveTo>
                    <a:pt x="0" y="3402"/>
                  </a:moveTo>
                  <a:lnTo>
                    <a:pt x="0" y="3385"/>
                  </a:lnTo>
                  <a:lnTo>
                    <a:pt x="721" y="3385"/>
                  </a:lnTo>
                  <a:lnTo>
                    <a:pt x="1441" y="3385"/>
                  </a:lnTo>
                  <a:lnTo>
                    <a:pt x="2162" y="3385"/>
                  </a:lnTo>
                  <a:lnTo>
                    <a:pt x="2882" y="3385"/>
                  </a:lnTo>
                  <a:lnTo>
                    <a:pt x="3603" y="3385"/>
                  </a:lnTo>
                  <a:lnTo>
                    <a:pt x="4323" y="3385"/>
                  </a:lnTo>
                  <a:lnTo>
                    <a:pt x="5044" y="3385"/>
                  </a:lnTo>
                  <a:lnTo>
                    <a:pt x="5764" y="3385"/>
                  </a:lnTo>
                  <a:lnTo>
                    <a:pt x="5764" y="3402"/>
                  </a:lnTo>
                  <a:lnTo>
                    <a:pt x="5044" y="3402"/>
                  </a:lnTo>
                  <a:lnTo>
                    <a:pt x="4323" y="3402"/>
                  </a:lnTo>
                  <a:lnTo>
                    <a:pt x="3603" y="3402"/>
                  </a:lnTo>
                  <a:lnTo>
                    <a:pt x="2882" y="3402"/>
                  </a:lnTo>
                  <a:lnTo>
                    <a:pt x="2162" y="3402"/>
                  </a:lnTo>
                  <a:lnTo>
                    <a:pt x="1441" y="3402"/>
                  </a:lnTo>
                  <a:lnTo>
                    <a:pt x="721" y="3402"/>
                  </a:lnTo>
                  <a:lnTo>
                    <a:pt x="0" y="3402"/>
                  </a:lnTo>
                  <a:close/>
                  <a:moveTo>
                    <a:pt x="0" y="3369"/>
                  </a:moveTo>
                  <a:lnTo>
                    <a:pt x="0" y="3353"/>
                  </a:lnTo>
                  <a:lnTo>
                    <a:pt x="721" y="3353"/>
                  </a:lnTo>
                  <a:lnTo>
                    <a:pt x="1441" y="3353"/>
                  </a:lnTo>
                  <a:lnTo>
                    <a:pt x="2162" y="3353"/>
                  </a:lnTo>
                  <a:lnTo>
                    <a:pt x="2882" y="3353"/>
                  </a:lnTo>
                  <a:lnTo>
                    <a:pt x="3603" y="3353"/>
                  </a:lnTo>
                  <a:lnTo>
                    <a:pt x="4323" y="3353"/>
                  </a:lnTo>
                  <a:lnTo>
                    <a:pt x="5044" y="3353"/>
                  </a:lnTo>
                  <a:lnTo>
                    <a:pt x="5764" y="3353"/>
                  </a:lnTo>
                  <a:lnTo>
                    <a:pt x="5764" y="3369"/>
                  </a:lnTo>
                  <a:lnTo>
                    <a:pt x="5044" y="3369"/>
                  </a:lnTo>
                  <a:lnTo>
                    <a:pt x="4323" y="3369"/>
                  </a:lnTo>
                  <a:lnTo>
                    <a:pt x="3603" y="3369"/>
                  </a:lnTo>
                  <a:lnTo>
                    <a:pt x="2882" y="3369"/>
                  </a:lnTo>
                  <a:lnTo>
                    <a:pt x="2162" y="3369"/>
                  </a:lnTo>
                  <a:lnTo>
                    <a:pt x="1441" y="3369"/>
                  </a:lnTo>
                  <a:lnTo>
                    <a:pt x="721" y="3369"/>
                  </a:lnTo>
                  <a:lnTo>
                    <a:pt x="0" y="3369"/>
                  </a:lnTo>
                  <a:close/>
                  <a:moveTo>
                    <a:pt x="0" y="3337"/>
                  </a:moveTo>
                  <a:lnTo>
                    <a:pt x="0" y="3320"/>
                  </a:lnTo>
                  <a:lnTo>
                    <a:pt x="721" y="3320"/>
                  </a:lnTo>
                  <a:lnTo>
                    <a:pt x="1441" y="3320"/>
                  </a:lnTo>
                  <a:lnTo>
                    <a:pt x="2162" y="3320"/>
                  </a:lnTo>
                  <a:lnTo>
                    <a:pt x="2882" y="3320"/>
                  </a:lnTo>
                  <a:lnTo>
                    <a:pt x="3603" y="3320"/>
                  </a:lnTo>
                  <a:lnTo>
                    <a:pt x="4323" y="3320"/>
                  </a:lnTo>
                  <a:lnTo>
                    <a:pt x="5044" y="3320"/>
                  </a:lnTo>
                  <a:lnTo>
                    <a:pt x="5764" y="3320"/>
                  </a:lnTo>
                  <a:lnTo>
                    <a:pt x="5764" y="3337"/>
                  </a:lnTo>
                  <a:lnTo>
                    <a:pt x="5044" y="3337"/>
                  </a:lnTo>
                  <a:lnTo>
                    <a:pt x="4323" y="3337"/>
                  </a:lnTo>
                  <a:lnTo>
                    <a:pt x="3603" y="3337"/>
                  </a:lnTo>
                  <a:lnTo>
                    <a:pt x="2882" y="3337"/>
                  </a:lnTo>
                  <a:lnTo>
                    <a:pt x="2162" y="3337"/>
                  </a:lnTo>
                  <a:lnTo>
                    <a:pt x="1441" y="3337"/>
                  </a:lnTo>
                  <a:lnTo>
                    <a:pt x="721" y="3337"/>
                  </a:lnTo>
                  <a:lnTo>
                    <a:pt x="0" y="3337"/>
                  </a:lnTo>
                  <a:close/>
                  <a:moveTo>
                    <a:pt x="0" y="3304"/>
                  </a:moveTo>
                  <a:lnTo>
                    <a:pt x="0" y="3287"/>
                  </a:lnTo>
                  <a:lnTo>
                    <a:pt x="721" y="3287"/>
                  </a:lnTo>
                  <a:lnTo>
                    <a:pt x="1441" y="3287"/>
                  </a:lnTo>
                  <a:lnTo>
                    <a:pt x="2162" y="3287"/>
                  </a:lnTo>
                  <a:lnTo>
                    <a:pt x="2882" y="3287"/>
                  </a:lnTo>
                  <a:lnTo>
                    <a:pt x="3603" y="3287"/>
                  </a:lnTo>
                  <a:lnTo>
                    <a:pt x="4323" y="3287"/>
                  </a:lnTo>
                  <a:lnTo>
                    <a:pt x="5044" y="3287"/>
                  </a:lnTo>
                  <a:lnTo>
                    <a:pt x="5764" y="3287"/>
                  </a:lnTo>
                  <a:lnTo>
                    <a:pt x="5764" y="3304"/>
                  </a:lnTo>
                  <a:lnTo>
                    <a:pt x="5044" y="3304"/>
                  </a:lnTo>
                  <a:lnTo>
                    <a:pt x="4323" y="3304"/>
                  </a:lnTo>
                  <a:lnTo>
                    <a:pt x="3603" y="3304"/>
                  </a:lnTo>
                  <a:lnTo>
                    <a:pt x="2882" y="3304"/>
                  </a:lnTo>
                  <a:lnTo>
                    <a:pt x="2162" y="3304"/>
                  </a:lnTo>
                  <a:lnTo>
                    <a:pt x="1441" y="3304"/>
                  </a:lnTo>
                  <a:lnTo>
                    <a:pt x="721" y="3304"/>
                  </a:lnTo>
                  <a:lnTo>
                    <a:pt x="0" y="3304"/>
                  </a:lnTo>
                  <a:close/>
                  <a:moveTo>
                    <a:pt x="0" y="3271"/>
                  </a:moveTo>
                  <a:lnTo>
                    <a:pt x="0" y="3254"/>
                  </a:lnTo>
                  <a:lnTo>
                    <a:pt x="721" y="3254"/>
                  </a:lnTo>
                  <a:lnTo>
                    <a:pt x="1441" y="3254"/>
                  </a:lnTo>
                  <a:lnTo>
                    <a:pt x="2162" y="3254"/>
                  </a:lnTo>
                  <a:lnTo>
                    <a:pt x="2882" y="3254"/>
                  </a:lnTo>
                  <a:lnTo>
                    <a:pt x="3603" y="3254"/>
                  </a:lnTo>
                  <a:lnTo>
                    <a:pt x="4323" y="3254"/>
                  </a:lnTo>
                  <a:lnTo>
                    <a:pt x="5044" y="3254"/>
                  </a:lnTo>
                  <a:lnTo>
                    <a:pt x="5764" y="3254"/>
                  </a:lnTo>
                  <a:lnTo>
                    <a:pt x="5764" y="3271"/>
                  </a:lnTo>
                  <a:lnTo>
                    <a:pt x="5044" y="3271"/>
                  </a:lnTo>
                  <a:lnTo>
                    <a:pt x="4323" y="3271"/>
                  </a:lnTo>
                  <a:lnTo>
                    <a:pt x="3603" y="3271"/>
                  </a:lnTo>
                  <a:lnTo>
                    <a:pt x="2882" y="3271"/>
                  </a:lnTo>
                  <a:lnTo>
                    <a:pt x="2162" y="3271"/>
                  </a:lnTo>
                  <a:lnTo>
                    <a:pt x="1441" y="3271"/>
                  </a:lnTo>
                  <a:lnTo>
                    <a:pt x="721" y="3271"/>
                  </a:lnTo>
                  <a:lnTo>
                    <a:pt x="0" y="3271"/>
                  </a:lnTo>
                  <a:close/>
                  <a:moveTo>
                    <a:pt x="0" y="3238"/>
                  </a:moveTo>
                  <a:lnTo>
                    <a:pt x="0" y="3221"/>
                  </a:lnTo>
                  <a:lnTo>
                    <a:pt x="721" y="3221"/>
                  </a:lnTo>
                  <a:lnTo>
                    <a:pt x="1441" y="3221"/>
                  </a:lnTo>
                  <a:lnTo>
                    <a:pt x="2162" y="3221"/>
                  </a:lnTo>
                  <a:lnTo>
                    <a:pt x="2882" y="3221"/>
                  </a:lnTo>
                  <a:lnTo>
                    <a:pt x="3603" y="3221"/>
                  </a:lnTo>
                  <a:lnTo>
                    <a:pt x="4323" y="3221"/>
                  </a:lnTo>
                  <a:lnTo>
                    <a:pt x="5044" y="3221"/>
                  </a:lnTo>
                  <a:lnTo>
                    <a:pt x="5764" y="3221"/>
                  </a:lnTo>
                  <a:lnTo>
                    <a:pt x="5764" y="3238"/>
                  </a:lnTo>
                  <a:lnTo>
                    <a:pt x="5044" y="3238"/>
                  </a:lnTo>
                  <a:lnTo>
                    <a:pt x="4323" y="3238"/>
                  </a:lnTo>
                  <a:lnTo>
                    <a:pt x="3603" y="3238"/>
                  </a:lnTo>
                  <a:lnTo>
                    <a:pt x="2882" y="3238"/>
                  </a:lnTo>
                  <a:lnTo>
                    <a:pt x="2162" y="3238"/>
                  </a:lnTo>
                  <a:lnTo>
                    <a:pt x="1441" y="3238"/>
                  </a:lnTo>
                  <a:lnTo>
                    <a:pt x="721" y="3238"/>
                  </a:lnTo>
                  <a:lnTo>
                    <a:pt x="0" y="3238"/>
                  </a:lnTo>
                  <a:close/>
                  <a:moveTo>
                    <a:pt x="0" y="3205"/>
                  </a:moveTo>
                  <a:lnTo>
                    <a:pt x="0" y="3188"/>
                  </a:lnTo>
                  <a:lnTo>
                    <a:pt x="721" y="3188"/>
                  </a:lnTo>
                  <a:lnTo>
                    <a:pt x="1441" y="3188"/>
                  </a:lnTo>
                  <a:lnTo>
                    <a:pt x="2162" y="3188"/>
                  </a:lnTo>
                  <a:lnTo>
                    <a:pt x="2882" y="3188"/>
                  </a:lnTo>
                  <a:lnTo>
                    <a:pt x="3603" y="3188"/>
                  </a:lnTo>
                  <a:lnTo>
                    <a:pt x="4323" y="3188"/>
                  </a:lnTo>
                  <a:lnTo>
                    <a:pt x="5044" y="3188"/>
                  </a:lnTo>
                  <a:lnTo>
                    <a:pt x="5764" y="3188"/>
                  </a:lnTo>
                  <a:lnTo>
                    <a:pt x="5764" y="3205"/>
                  </a:lnTo>
                  <a:lnTo>
                    <a:pt x="5044" y="3205"/>
                  </a:lnTo>
                  <a:lnTo>
                    <a:pt x="4323" y="3205"/>
                  </a:lnTo>
                  <a:lnTo>
                    <a:pt x="3603" y="3205"/>
                  </a:lnTo>
                  <a:lnTo>
                    <a:pt x="2882" y="3205"/>
                  </a:lnTo>
                  <a:lnTo>
                    <a:pt x="2162" y="3205"/>
                  </a:lnTo>
                  <a:lnTo>
                    <a:pt x="1441" y="3205"/>
                  </a:lnTo>
                  <a:lnTo>
                    <a:pt x="721" y="3205"/>
                  </a:lnTo>
                  <a:lnTo>
                    <a:pt x="0" y="3205"/>
                  </a:lnTo>
                  <a:close/>
                  <a:moveTo>
                    <a:pt x="0" y="3172"/>
                  </a:moveTo>
                  <a:lnTo>
                    <a:pt x="0" y="3155"/>
                  </a:lnTo>
                  <a:lnTo>
                    <a:pt x="721" y="3155"/>
                  </a:lnTo>
                  <a:lnTo>
                    <a:pt x="1441" y="3155"/>
                  </a:lnTo>
                  <a:lnTo>
                    <a:pt x="2162" y="3155"/>
                  </a:lnTo>
                  <a:lnTo>
                    <a:pt x="2882" y="3155"/>
                  </a:lnTo>
                  <a:lnTo>
                    <a:pt x="3603" y="3155"/>
                  </a:lnTo>
                  <a:lnTo>
                    <a:pt x="4323" y="3155"/>
                  </a:lnTo>
                  <a:lnTo>
                    <a:pt x="5044" y="3155"/>
                  </a:lnTo>
                  <a:lnTo>
                    <a:pt x="5764" y="3155"/>
                  </a:lnTo>
                  <a:lnTo>
                    <a:pt x="5764" y="3172"/>
                  </a:lnTo>
                  <a:lnTo>
                    <a:pt x="5044" y="3172"/>
                  </a:lnTo>
                  <a:lnTo>
                    <a:pt x="4323" y="3172"/>
                  </a:lnTo>
                  <a:lnTo>
                    <a:pt x="3603" y="3172"/>
                  </a:lnTo>
                  <a:lnTo>
                    <a:pt x="2882" y="3172"/>
                  </a:lnTo>
                  <a:lnTo>
                    <a:pt x="2162" y="3172"/>
                  </a:lnTo>
                  <a:lnTo>
                    <a:pt x="1441" y="3172"/>
                  </a:lnTo>
                  <a:lnTo>
                    <a:pt x="721" y="3172"/>
                  </a:lnTo>
                  <a:lnTo>
                    <a:pt x="0" y="3172"/>
                  </a:lnTo>
                  <a:close/>
                  <a:moveTo>
                    <a:pt x="0" y="3139"/>
                  </a:moveTo>
                  <a:lnTo>
                    <a:pt x="0" y="3123"/>
                  </a:lnTo>
                  <a:lnTo>
                    <a:pt x="721" y="3123"/>
                  </a:lnTo>
                  <a:lnTo>
                    <a:pt x="1441" y="3123"/>
                  </a:lnTo>
                  <a:lnTo>
                    <a:pt x="2162" y="3123"/>
                  </a:lnTo>
                  <a:lnTo>
                    <a:pt x="2882" y="3123"/>
                  </a:lnTo>
                  <a:lnTo>
                    <a:pt x="3603" y="3123"/>
                  </a:lnTo>
                  <a:lnTo>
                    <a:pt x="4323" y="3123"/>
                  </a:lnTo>
                  <a:lnTo>
                    <a:pt x="5044" y="3123"/>
                  </a:lnTo>
                  <a:lnTo>
                    <a:pt x="5764" y="3123"/>
                  </a:lnTo>
                  <a:lnTo>
                    <a:pt x="5764" y="3139"/>
                  </a:lnTo>
                  <a:lnTo>
                    <a:pt x="5044" y="3139"/>
                  </a:lnTo>
                  <a:lnTo>
                    <a:pt x="4323" y="3139"/>
                  </a:lnTo>
                  <a:lnTo>
                    <a:pt x="3603" y="3139"/>
                  </a:lnTo>
                  <a:lnTo>
                    <a:pt x="2882" y="3139"/>
                  </a:lnTo>
                  <a:lnTo>
                    <a:pt x="2162" y="3139"/>
                  </a:lnTo>
                  <a:lnTo>
                    <a:pt x="1441" y="3139"/>
                  </a:lnTo>
                  <a:lnTo>
                    <a:pt x="721" y="3139"/>
                  </a:lnTo>
                  <a:lnTo>
                    <a:pt x="0" y="3139"/>
                  </a:lnTo>
                  <a:close/>
                  <a:moveTo>
                    <a:pt x="0" y="3107"/>
                  </a:moveTo>
                  <a:lnTo>
                    <a:pt x="0" y="3090"/>
                  </a:lnTo>
                  <a:lnTo>
                    <a:pt x="721" y="3090"/>
                  </a:lnTo>
                  <a:lnTo>
                    <a:pt x="1441" y="3090"/>
                  </a:lnTo>
                  <a:lnTo>
                    <a:pt x="2162" y="3090"/>
                  </a:lnTo>
                  <a:lnTo>
                    <a:pt x="2882" y="3090"/>
                  </a:lnTo>
                  <a:lnTo>
                    <a:pt x="3603" y="3090"/>
                  </a:lnTo>
                  <a:lnTo>
                    <a:pt x="4323" y="3090"/>
                  </a:lnTo>
                  <a:lnTo>
                    <a:pt x="5044" y="3090"/>
                  </a:lnTo>
                  <a:lnTo>
                    <a:pt x="5764" y="3090"/>
                  </a:lnTo>
                  <a:lnTo>
                    <a:pt x="5764" y="3107"/>
                  </a:lnTo>
                  <a:lnTo>
                    <a:pt x="5044" y="3107"/>
                  </a:lnTo>
                  <a:lnTo>
                    <a:pt x="4323" y="3107"/>
                  </a:lnTo>
                  <a:lnTo>
                    <a:pt x="3603" y="3107"/>
                  </a:lnTo>
                  <a:lnTo>
                    <a:pt x="2882" y="3107"/>
                  </a:lnTo>
                  <a:lnTo>
                    <a:pt x="2162" y="3107"/>
                  </a:lnTo>
                  <a:lnTo>
                    <a:pt x="1441" y="3107"/>
                  </a:lnTo>
                  <a:lnTo>
                    <a:pt x="721" y="3107"/>
                  </a:lnTo>
                  <a:lnTo>
                    <a:pt x="0" y="3107"/>
                  </a:lnTo>
                  <a:close/>
                  <a:moveTo>
                    <a:pt x="0" y="3074"/>
                  </a:moveTo>
                  <a:lnTo>
                    <a:pt x="0" y="3057"/>
                  </a:lnTo>
                  <a:lnTo>
                    <a:pt x="721" y="3057"/>
                  </a:lnTo>
                  <a:lnTo>
                    <a:pt x="1441" y="3057"/>
                  </a:lnTo>
                  <a:lnTo>
                    <a:pt x="2162" y="3057"/>
                  </a:lnTo>
                  <a:lnTo>
                    <a:pt x="2882" y="3057"/>
                  </a:lnTo>
                  <a:lnTo>
                    <a:pt x="3603" y="3057"/>
                  </a:lnTo>
                  <a:lnTo>
                    <a:pt x="4323" y="3057"/>
                  </a:lnTo>
                  <a:lnTo>
                    <a:pt x="5044" y="3057"/>
                  </a:lnTo>
                  <a:lnTo>
                    <a:pt x="5764" y="3057"/>
                  </a:lnTo>
                  <a:lnTo>
                    <a:pt x="5764" y="3074"/>
                  </a:lnTo>
                  <a:lnTo>
                    <a:pt x="5044" y="3074"/>
                  </a:lnTo>
                  <a:lnTo>
                    <a:pt x="4323" y="3074"/>
                  </a:lnTo>
                  <a:lnTo>
                    <a:pt x="3603" y="3074"/>
                  </a:lnTo>
                  <a:lnTo>
                    <a:pt x="2882" y="3074"/>
                  </a:lnTo>
                  <a:lnTo>
                    <a:pt x="2162" y="3074"/>
                  </a:lnTo>
                  <a:lnTo>
                    <a:pt x="1441" y="3074"/>
                  </a:lnTo>
                  <a:lnTo>
                    <a:pt x="721" y="3074"/>
                  </a:lnTo>
                  <a:lnTo>
                    <a:pt x="0" y="3074"/>
                  </a:lnTo>
                  <a:close/>
                  <a:moveTo>
                    <a:pt x="0" y="3041"/>
                  </a:moveTo>
                  <a:lnTo>
                    <a:pt x="0" y="3024"/>
                  </a:lnTo>
                  <a:lnTo>
                    <a:pt x="721" y="3024"/>
                  </a:lnTo>
                  <a:lnTo>
                    <a:pt x="1441" y="3024"/>
                  </a:lnTo>
                  <a:lnTo>
                    <a:pt x="2162" y="3024"/>
                  </a:lnTo>
                  <a:lnTo>
                    <a:pt x="2882" y="3024"/>
                  </a:lnTo>
                  <a:lnTo>
                    <a:pt x="3603" y="3024"/>
                  </a:lnTo>
                  <a:lnTo>
                    <a:pt x="4323" y="3024"/>
                  </a:lnTo>
                  <a:lnTo>
                    <a:pt x="5044" y="3024"/>
                  </a:lnTo>
                  <a:lnTo>
                    <a:pt x="5764" y="3024"/>
                  </a:lnTo>
                  <a:lnTo>
                    <a:pt x="5764" y="3041"/>
                  </a:lnTo>
                  <a:lnTo>
                    <a:pt x="5044" y="3041"/>
                  </a:lnTo>
                  <a:lnTo>
                    <a:pt x="4323" y="3041"/>
                  </a:lnTo>
                  <a:lnTo>
                    <a:pt x="3603" y="3041"/>
                  </a:lnTo>
                  <a:lnTo>
                    <a:pt x="2882" y="3041"/>
                  </a:lnTo>
                  <a:lnTo>
                    <a:pt x="2162" y="3041"/>
                  </a:lnTo>
                  <a:lnTo>
                    <a:pt x="1441" y="3041"/>
                  </a:lnTo>
                  <a:lnTo>
                    <a:pt x="721" y="3041"/>
                  </a:lnTo>
                  <a:lnTo>
                    <a:pt x="0" y="3041"/>
                  </a:lnTo>
                  <a:close/>
                  <a:moveTo>
                    <a:pt x="0" y="3008"/>
                  </a:moveTo>
                  <a:lnTo>
                    <a:pt x="0" y="2991"/>
                  </a:lnTo>
                  <a:lnTo>
                    <a:pt x="721" y="2991"/>
                  </a:lnTo>
                  <a:lnTo>
                    <a:pt x="1441" y="2991"/>
                  </a:lnTo>
                  <a:lnTo>
                    <a:pt x="2162" y="2991"/>
                  </a:lnTo>
                  <a:lnTo>
                    <a:pt x="2882" y="2991"/>
                  </a:lnTo>
                  <a:lnTo>
                    <a:pt x="3603" y="2991"/>
                  </a:lnTo>
                  <a:lnTo>
                    <a:pt x="4323" y="2991"/>
                  </a:lnTo>
                  <a:lnTo>
                    <a:pt x="5044" y="2991"/>
                  </a:lnTo>
                  <a:lnTo>
                    <a:pt x="5764" y="2991"/>
                  </a:lnTo>
                  <a:lnTo>
                    <a:pt x="5764" y="3008"/>
                  </a:lnTo>
                  <a:lnTo>
                    <a:pt x="5044" y="3008"/>
                  </a:lnTo>
                  <a:lnTo>
                    <a:pt x="4323" y="3008"/>
                  </a:lnTo>
                  <a:lnTo>
                    <a:pt x="3603" y="3008"/>
                  </a:lnTo>
                  <a:lnTo>
                    <a:pt x="2882" y="3008"/>
                  </a:lnTo>
                  <a:lnTo>
                    <a:pt x="2162" y="3008"/>
                  </a:lnTo>
                  <a:lnTo>
                    <a:pt x="1441" y="3008"/>
                  </a:lnTo>
                  <a:lnTo>
                    <a:pt x="721" y="3008"/>
                  </a:lnTo>
                  <a:lnTo>
                    <a:pt x="0" y="3008"/>
                  </a:lnTo>
                  <a:close/>
                  <a:moveTo>
                    <a:pt x="0" y="2975"/>
                  </a:moveTo>
                  <a:lnTo>
                    <a:pt x="0" y="2958"/>
                  </a:lnTo>
                  <a:lnTo>
                    <a:pt x="721" y="2958"/>
                  </a:lnTo>
                  <a:lnTo>
                    <a:pt x="1441" y="2958"/>
                  </a:lnTo>
                  <a:lnTo>
                    <a:pt x="2162" y="2958"/>
                  </a:lnTo>
                  <a:lnTo>
                    <a:pt x="2882" y="2958"/>
                  </a:lnTo>
                  <a:lnTo>
                    <a:pt x="3603" y="2958"/>
                  </a:lnTo>
                  <a:lnTo>
                    <a:pt x="4323" y="2958"/>
                  </a:lnTo>
                  <a:lnTo>
                    <a:pt x="5044" y="2958"/>
                  </a:lnTo>
                  <a:lnTo>
                    <a:pt x="5764" y="2958"/>
                  </a:lnTo>
                  <a:lnTo>
                    <a:pt x="5764" y="2975"/>
                  </a:lnTo>
                  <a:lnTo>
                    <a:pt x="5044" y="2975"/>
                  </a:lnTo>
                  <a:lnTo>
                    <a:pt x="4323" y="2975"/>
                  </a:lnTo>
                  <a:lnTo>
                    <a:pt x="3603" y="2975"/>
                  </a:lnTo>
                  <a:lnTo>
                    <a:pt x="2882" y="2975"/>
                  </a:lnTo>
                  <a:lnTo>
                    <a:pt x="2162" y="2975"/>
                  </a:lnTo>
                  <a:lnTo>
                    <a:pt x="1441" y="2975"/>
                  </a:lnTo>
                  <a:lnTo>
                    <a:pt x="721" y="2975"/>
                  </a:lnTo>
                  <a:lnTo>
                    <a:pt x="0" y="2975"/>
                  </a:lnTo>
                  <a:close/>
                  <a:moveTo>
                    <a:pt x="0" y="2942"/>
                  </a:moveTo>
                  <a:lnTo>
                    <a:pt x="0" y="2926"/>
                  </a:lnTo>
                  <a:lnTo>
                    <a:pt x="721" y="2926"/>
                  </a:lnTo>
                  <a:lnTo>
                    <a:pt x="1441" y="2926"/>
                  </a:lnTo>
                  <a:lnTo>
                    <a:pt x="2162" y="2926"/>
                  </a:lnTo>
                  <a:lnTo>
                    <a:pt x="2882" y="2926"/>
                  </a:lnTo>
                  <a:lnTo>
                    <a:pt x="3603" y="2926"/>
                  </a:lnTo>
                  <a:lnTo>
                    <a:pt x="4323" y="2926"/>
                  </a:lnTo>
                  <a:lnTo>
                    <a:pt x="5044" y="2926"/>
                  </a:lnTo>
                  <a:lnTo>
                    <a:pt x="5764" y="2926"/>
                  </a:lnTo>
                  <a:lnTo>
                    <a:pt x="5764" y="2942"/>
                  </a:lnTo>
                  <a:lnTo>
                    <a:pt x="5044" y="2942"/>
                  </a:lnTo>
                  <a:lnTo>
                    <a:pt x="4323" y="2942"/>
                  </a:lnTo>
                  <a:lnTo>
                    <a:pt x="3603" y="2942"/>
                  </a:lnTo>
                  <a:lnTo>
                    <a:pt x="2882" y="2942"/>
                  </a:lnTo>
                  <a:lnTo>
                    <a:pt x="2162" y="2942"/>
                  </a:lnTo>
                  <a:lnTo>
                    <a:pt x="1441" y="2942"/>
                  </a:lnTo>
                  <a:lnTo>
                    <a:pt x="721" y="2942"/>
                  </a:lnTo>
                  <a:lnTo>
                    <a:pt x="0" y="2942"/>
                  </a:lnTo>
                  <a:close/>
                  <a:moveTo>
                    <a:pt x="0" y="2909"/>
                  </a:moveTo>
                  <a:lnTo>
                    <a:pt x="0" y="2893"/>
                  </a:lnTo>
                  <a:lnTo>
                    <a:pt x="721" y="2893"/>
                  </a:lnTo>
                  <a:lnTo>
                    <a:pt x="1441" y="2893"/>
                  </a:lnTo>
                  <a:lnTo>
                    <a:pt x="2162" y="2893"/>
                  </a:lnTo>
                  <a:lnTo>
                    <a:pt x="2882" y="2893"/>
                  </a:lnTo>
                  <a:lnTo>
                    <a:pt x="3603" y="2893"/>
                  </a:lnTo>
                  <a:lnTo>
                    <a:pt x="4323" y="2893"/>
                  </a:lnTo>
                  <a:lnTo>
                    <a:pt x="5044" y="2893"/>
                  </a:lnTo>
                  <a:lnTo>
                    <a:pt x="5764" y="2893"/>
                  </a:lnTo>
                  <a:lnTo>
                    <a:pt x="5764" y="2909"/>
                  </a:lnTo>
                  <a:lnTo>
                    <a:pt x="5044" y="2909"/>
                  </a:lnTo>
                  <a:lnTo>
                    <a:pt x="4323" y="2909"/>
                  </a:lnTo>
                  <a:lnTo>
                    <a:pt x="3603" y="2909"/>
                  </a:lnTo>
                  <a:lnTo>
                    <a:pt x="2882" y="2909"/>
                  </a:lnTo>
                  <a:lnTo>
                    <a:pt x="2162" y="2909"/>
                  </a:lnTo>
                  <a:lnTo>
                    <a:pt x="1441" y="2909"/>
                  </a:lnTo>
                  <a:lnTo>
                    <a:pt x="721" y="2909"/>
                  </a:lnTo>
                  <a:lnTo>
                    <a:pt x="0" y="2909"/>
                  </a:lnTo>
                  <a:close/>
                  <a:moveTo>
                    <a:pt x="0" y="2877"/>
                  </a:moveTo>
                  <a:lnTo>
                    <a:pt x="0" y="2860"/>
                  </a:lnTo>
                  <a:lnTo>
                    <a:pt x="721" y="2860"/>
                  </a:lnTo>
                  <a:lnTo>
                    <a:pt x="1441" y="2860"/>
                  </a:lnTo>
                  <a:lnTo>
                    <a:pt x="2162" y="2860"/>
                  </a:lnTo>
                  <a:lnTo>
                    <a:pt x="2882" y="2860"/>
                  </a:lnTo>
                  <a:lnTo>
                    <a:pt x="3603" y="2860"/>
                  </a:lnTo>
                  <a:lnTo>
                    <a:pt x="4323" y="2860"/>
                  </a:lnTo>
                  <a:lnTo>
                    <a:pt x="5044" y="2860"/>
                  </a:lnTo>
                  <a:lnTo>
                    <a:pt x="5764" y="2860"/>
                  </a:lnTo>
                  <a:lnTo>
                    <a:pt x="5764" y="2877"/>
                  </a:lnTo>
                  <a:lnTo>
                    <a:pt x="5044" y="2877"/>
                  </a:lnTo>
                  <a:lnTo>
                    <a:pt x="4323" y="2877"/>
                  </a:lnTo>
                  <a:lnTo>
                    <a:pt x="3603" y="2877"/>
                  </a:lnTo>
                  <a:lnTo>
                    <a:pt x="2882" y="2877"/>
                  </a:lnTo>
                  <a:lnTo>
                    <a:pt x="2162" y="2877"/>
                  </a:lnTo>
                  <a:lnTo>
                    <a:pt x="1441" y="2877"/>
                  </a:lnTo>
                  <a:lnTo>
                    <a:pt x="721" y="2877"/>
                  </a:lnTo>
                  <a:lnTo>
                    <a:pt x="0" y="2877"/>
                  </a:lnTo>
                  <a:close/>
                  <a:moveTo>
                    <a:pt x="0" y="2844"/>
                  </a:moveTo>
                  <a:lnTo>
                    <a:pt x="0" y="2827"/>
                  </a:lnTo>
                  <a:lnTo>
                    <a:pt x="721" y="2827"/>
                  </a:lnTo>
                  <a:lnTo>
                    <a:pt x="1441" y="2827"/>
                  </a:lnTo>
                  <a:lnTo>
                    <a:pt x="2162" y="2827"/>
                  </a:lnTo>
                  <a:lnTo>
                    <a:pt x="2882" y="2827"/>
                  </a:lnTo>
                  <a:lnTo>
                    <a:pt x="3603" y="2827"/>
                  </a:lnTo>
                  <a:lnTo>
                    <a:pt x="4323" y="2827"/>
                  </a:lnTo>
                  <a:lnTo>
                    <a:pt x="5044" y="2827"/>
                  </a:lnTo>
                  <a:lnTo>
                    <a:pt x="5764" y="2827"/>
                  </a:lnTo>
                  <a:lnTo>
                    <a:pt x="5764" y="2844"/>
                  </a:lnTo>
                  <a:lnTo>
                    <a:pt x="5044" y="2844"/>
                  </a:lnTo>
                  <a:lnTo>
                    <a:pt x="4323" y="2844"/>
                  </a:lnTo>
                  <a:lnTo>
                    <a:pt x="3603" y="2844"/>
                  </a:lnTo>
                  <a:lnTo>
                    <a:pt x="2882" y="2844"/>
                  </a:lnTo>
                  <a:lnTo>
                    <a:pt x="2162" y="2844"/>
                  </a:lnTo>
                  <a:lnTo>
                    <a:pt x="1441" y="2844"/>
                  </a:lnTo>
                  <a:lnTo>
                    <a:pt x="721" y="2844"/>
                  </a:lnTo>
                  <a:lnTo>
                    <a:pt x="0" y="2844"/>
                  </a:lnTo>
                  <a:close/>
                  <a:moveTo>
                    <a:pt x="0" y="2811"/>
                  </a:moveTo>
                  <a:lnTo>
                    <a:pt x="0" y="2794"/>
                  </a:lnTo>
                  <a:lnTo>
                    <a:pt x="721" y="2794"/>
                  </a:lnTo>
                  <a:lnTo>
                    <a:pt x="1441" y="2794"/>
                  </a:lnTo>
                  <a:lnTo>
                    <a:pt x="2162" y="2794"/>
                  </a:lnTo>
                  <a:lnTo>
                    <a:pt x="2882" y="2794"/>
                  </a:lnTo>
                  <a:lnTo>
                    <a:pt x="3603" y="2794"/>
                  </a:lnTo>
                  <a:lnTo>
                    <a:pt x="4323" y="2794"/>
                  </a:lnTo>
                  <a:lnTo>
                    <a:pt x="5044" y="2794"/>
                  </a:lnTo>
                  <a:lnTo>
                    <a:pt x="5764" y="2794"/>
                  </a:lnTo>
                  <a:lnTo>
                    <a:pt x="5764" y="2811"/>
                  </a:lnTo>
                  <a:lnTo>
                    <a:pt x="5044" y="2811"/>
                  </a:lnTo>
                  <a:lnTo>
                    <a:pt x="4323" y="2811"/>
                  </a:lnTo>
                  <a:lnTo>
                    <a:pt x="3603" y="2811"/>
                  </a:lnTo>
                  <a:lnTo>
                    <a:pt x="2882" y="2811"/>
                  </a:lnTo>
                  <a:lnTo>
                    <a:pt x="2162" y="2811"/>
                  </a:lnTo>
                  <a:lnTo>
                    <a:pt x="1441" y="2811"/>
                  </a:lnTo>
                  <a:lnTo>
                    <a:pt x="721" y="2811"/>
                  </a:lnTo>
                  <a:lnTo>
                    <a:pt x="0" y="2811"/>
                  </a:lnTo>
                  <a:close/>
                  <a:moveTo>
                    <a:pt x="0" y="2778"/>
                  </a:moveTo>
                  <a:lnTo>
                    <a:pt x="0" y="2761"/>
                  </a:lnTo>
                  <a:lnTo>
                    <a:pt x="721" y="2761"/>
                  </a:lnTo>
                  <a:lnTo>
                    <a:pt x="1441" y="2761"/>
                  </a:lnTo>
                  <a:lnTo>
                    <a:pt x="2162" y="2761"/>
                  </a:lnTo>
                  <a:lnTo>
                    <a:pt x="2882" y="2761"/>
                  </a:lnTo>
                  <a:lnTo>
                    <a:pt x="3603" y="2761"/>
                  </a:lnTo>
                  <a:lnTo>
                    <a:pt x="4323" y="2761"/>
                  </a:lnTo>
                  <a:lnTo>
                    <a:pt x="5044" y="2761"/>
                  </a:lnTo>
                  <a:lnTo>
                    <a:pt x="5764" y="2761"/>
                  </a:lnTo>
                  <a:lnTo>
                    <a:pt x="5764" y="2778"/>
                  </a:lnTo>
                  <a:lnTo>
                    <a:pt x="5044" y="2778"/>
                  </a:lnTo>
                  <a:lnTo>
                    <a:pt x="4323" y="2778"/>
                  </a:lnTo>
                  <a:lnTo>
                    <a:pt x="3603" y="2778"/>
                  </a:lnTo>
                  <a:lnTo>
                    <a:pt x="2882" y="2778"/>
                  </a:lnTo>
                  <a:lnTo>
                    <a:pt x="2162" y="2778"/>
                  </a:lnTo>
                  <a:lnTo>
                    <a:pt x="1441" y="2778"/>
                  </a:lnTo>
                  <a:lnTo>
                    <a:pt x="721" y="2778"/>
                  </a:lnTo>
                  <a:lnTo>
                    <a:pt x="0" y="2778"/>
                  </a:lnTo>
                  <a:close/>
                  <a:moveTo>
                    <a:pt x="0" y="2745"/>
                  </a:moveTo>
                  <a:lnTo>
                    <a:pt x="0" y="2728"/>
                  </a:lnTo>
                  <a:lnTo>
                    <a:pt x="721" y="2728"/>
                  </a:lnTo>
                  <a:lnTo>
                    <a:pt x="1441" y="2728"/>
                  </a:lnTo>
                  <a:lnTo>
                    <a:pt x="2162" y="2728"/>
                  </a:lnTo>
                  <a:lnTo>
                    <a:pt x="2882" y="2728"/>
                  </a:lnTo>
                  <a:lnTo>
                    <a:pt x="3603" y="2728"/>
                  </a:lnTo>
                  <a:lnTo>
                    <a:pt x="4323" y="2728"/>
                  </a:lnTo>
                  <a:lnTo>
                    <a:pt x="5044" y="2728"/>
                  </a:lnTo>
                  <a:lnTo>
                    <a:pt x="5764" y="2728"/>
                  </a:lnTo>
                  <a:lnTo>
                    <a:pt x="5764" y="2745"/>
                  </a:lnTo>
                  <a:lnTo>
                    <a:pt x="5044" y="2745"/>
                  </a:lnTo>
                  <a:lnTo>
                    <a:pt x="4323" y="2745"/>
                  </a:lnTo>
                  <a:lnTo>
                    <a:pt x="3603" y="2745"/>
                  </a:lnTo>
                  <a:lnTo>
                    <a:pt x="2882" y="2745"/>
                  </a:lnTo>
                  <a:lnTo>
                    <a:pt x="2162" y="2745"/>
                  </a:lnTo>
                  <a:lnTo>
                    <a:pt x="1441" y="2745"/>
                  </a:lnTo>
                  <a:lnTo>
                    <a:pt x="721" y="2745"/>
                  </a:lnTo>
                  <a:lnTo>
                    <a:pt x="0" y="2745"/>
                  </a:lnTo>
                  <a:close/>
                  <a:moveTo>
                    <a:pt x="0" y="2712"/>
                  </a:moveTo>
                  <a:lnTo>
                    <a:pt x="0" y="2696"/>
                  </a:lnTo>
                  <a:lnTo>
                    <a:pt x="721" y="2696"/>
                  </a:lnTo>
                  <a:lnTo>
                    <a:pt x="1441" y="2696"/>
                  </a:lnTo>
                  <a:lnTo>
                    <a:pt x="2162" y="2696"/>
                  </a:lnTo>
                  <a:lnTo>
                    <a:pt x="2882" y="2696"/>
                  </a:lnTo>
                  <a:lnTo>
                    <a:pt x="3603" y="2696"/>
                  </a:lnTo>
                  <a:lnTo>
                    <a:pt x="4323" y="2696"/>
                  </a:lnTo>
                  <a:lnTo>
                    <a:pt x="5044" y="2696"/>
                  </a:lnTo>
                  <a:lnTo>
                    <a:pt x="5764" y="2696"/>
                  </a:lnTo>
                  <a:lnTo>
                    <a:pt x="5764" y="2712"/>
                  </a:lnTo>
                  <a:lnTo>
                    <a:pt x="5044" y="2712"/>
                  </a:lnTo>
                  <a:lnTo>
                    <a:pt x="4323" y="2712"/>
                  </a:lnTo>
                  <a:lnTo>
                    <a:pt x="3603" y="2712"/>
                  </a:lnTo>
                  <a:lnTo>
                    <a:pt x="2882" y="2712"/>
                  </a:lnTo>
                  <a:lnTo>
                    <a:pt x="2162" y="2712"/>
                  </a:lnTo>
                  <a:lnTo>
                    <a:pt x="1441" y="2712"/>
                  </a:lnTo>
                  <a:lnTo>
                    <a:pt x="721" y="2712"/>
                  </a:lnTo>
                  <a:lnTo>
                    <a:pt x="0" y="2712"/>
                  </a:lnTo>
                  <a:close/>
                  <a:moveTo>
                    <a:pt x="0" y="2680"/>
                  </a:moveTo>
                  <a:lnTo>
                    <a:pt x="0" y="2663"/>
                  </a:lnTo>
                  <a:lnTo>
                    <a:pt x="721" y="2663"/>
                  </a:lnTo>
                  <a:lnTo>
                    <a:pt x="1441" y="2663"/>
                  </a:lnTo>
                  <a:lnTo>
                    <a:pt x="2162" y="2663"/>
                  </a:lnTo>
                  <a:lnTo>
                    <a:pt x="2882" y="2663"/>
                  </a:lnTo>
                  <a:lnTo>
                    <a:pt x="3603" y="2663"/>
                  </a:lnTo>
                  <a:lnTo>
                    <a:pt x="4323" y="2663"/>
                  </a:lnTo>
                  <a:lnTo>
                    <a:pt x="5044" y="2663"/>
                  </a:lnTo>
                  <a:lnTo>
                    <a:pt x="5764" y="2663"/>
                  </a:lnTo>
                  <a:lnTo>
                    <a:pt x="5764" y="2680"/>
                  </a:lnTo>
                  <a:lnTo>
                    <a:pt x="5044" y="2680"/>
                  </a:lnTo>
                  <a:lnTo>
                    <a:pt x="4323" y="2680"/>
                  </a:lnTo>
                  <a:lnTo>
                    <a:pt x="3603" y="2680"/>
                  </a:lnTo>
                  <a:lnTo>
                    <a:pt x="2882" y="2680"/>
                  </a:lnTo>
                  <a:lnTo>
                    <a:pt x="2162" y="2680"/>
                  </a:lnTo>
                  <a:lnTo>
                    <a:pt x="1441" y="2680"/>
                  </a:lnTo>
                  <a:lnTo>
                    <a:pt x="721" y="2680"/>
                  </a:lnTo>
                  <a:lnTo>
                    <a:pt x="0" y="2680"/>
                  </a:lnTo>
                  <a:close/>
                  <a:moveTo>
                    <a:pt x="0" y="2647"/>
                  </a:moveTo>
                  <a:lnTo>
                    <a:pt x="0" y="2630"/>
                  </a:lnTo>
                  <a:lnTo>
                    <a:pt x="721" y="2630"/>
                  </a:lnTo>
                  <a:lnTo>
                    <a:pt x="1441" y="2630"/>
                  </a:lnTo>
                  <a:lnTo>
                    <a:pt x="2162" y="2630"/>
                  </a:lnTo>
                  <a:lnTo>
                    <a:pt x="2882" y="2630"/>
                  </a:lnTo>
                  <a:lnTo>
                    <a:pt x="3603" y="2630"/>
                  </a:lnTo>
                  <a:lnTo>
                    <a:pt x="4323" y="2630"/>
                  </a:lnTo>
                  <a:lnTo>
                    <a:pt x="5044" y="2630"/>
                  </a:lnTo>
                  <a:lnTo>
                    <a:pt x="5764" y="2630"/>
                  </a:lnTo>
                  <a:lnTo>
                    <a:pt x="5764" y="2647"/>
                  </a:lnTo>
                  <a:lnTo>
                    <a:pt x="5044" y="2647"/>
                  </a:lnTo>
                  <a:lnTo>
                    <a:pt x="4323" y="2647"/>
                  </a:lnTo>
                  <a:lnTo>
                    <a:pt x="3603" y="2647"/>
                  </a:lnTo>
                  <a:lnTo>
                    <a:pt x="2882" y="2647"/>
                  </a:lnTo>
                  <a:lnTo>
                    <a:pt x="2162" y="2647"/>
                  </a:lnTo>
                  <a:lnTo>
                    <a:pt x="1441" y="2647"/>
                  </a:lnTo>
                  <a:lnTo>
                    <a:pt x="721" y="2647"/>
                  </a:lnTo>
                  <a:lnTo>
                    <a:pt x="0" y="2647"/>
                  </a:lnTo>
                  <a:close/>
                  <a:moveTo>
                    <a:pt x="0" y="2614"/>
                  </a:moveTo>
                  <a:lnTo>
                    <a:pt x="0" y="2597"/>
                  </a:lnTo>
                  <a:lnTo>
                    <a:pt x="721" y="2597"/>
                  </a:lnTo>
                  <a:lnTo>
                    <a:pt x="1441" y="2597"/>
                  </a:lnTo>
                  <a:lnTo>
                    <a:pt x="2162" y="2597"/>
                  </a:lnTo>
                  <a:lnTo>
                    <a:pt x="2882" y="2597"/>
                  </a:lnTo>
                  <a:lnTo>
                    <a:pt x="3603" y="2597"/>
                  </a:lnTo>
                  <a:lnTo>
                    <a:pt x="4323" y="2597"/>
                  </a:lnTo>
                  <a:lnTo>
                    <a:pt x="5044" y="2597"/>
                  </a:lnTo>
                  <a:lnTo>
                    <a:pt x="5764" y="2597"/>
                  </a:lnTo>
                  <a:lnTo>
                    <a:pt x="5764" y="2614"/>
                  </a:lnTo>
                  <a:lnTo>
                    <a:pt x="5044" y="2614"/>
                  </a:lnTo>
                  <a:lnTo>
                    <a:pt x="4323" y="2614"/>
                  </a:lnTo>
                  <a:lnTo>
                    <a:pt x="3603" y="2614"/>
                  </a:lnTo>
                  <a:lnTo>
                    <a:pt x="2882" y="2614"/>
                  </a:lnTo>
                  <a:lnTo>
                    <a:pt x="2162" y="2614"/>
                  </a:lnTo>
                  <a:lnTo>
                    <a:pt x="1441" y="2614"/>
                  </a:lnTo>
                  <a:lnTo>
                    <a:pt x="721" y="2614"/>
                  </a:lnTo>
                  <a:lnTo>
                    <a:pt x="0" y="2614"/>
                  </a:lnTo>
                  <a:close/>
                  <a:moveTo>
                    <a:pt x="0" y="2581"/>
                  </a:moveTo>
                  <a:lnTo>
                    <a:pt x="0" y="2564"/>
                  </a:lnTo>
                  <a:lnTo>
                    <a:pt x="721" y="2564"/>
                  </a:lnTo>
                  <a:lnTo>
                    <a:pt x="1441" y="2564"/>
                  </a:lnTo>
                  <a:lnTo>
                    <a:pt x="2162" y="2564"/>
                  </a:lnTo>
                  <a:lnTo>
                    <a:pt x="2882" y="2564"/>
                  </a:lnTo>
                  <a:lnTo>
                    <a:pt x="3603" y="2564"/>
                  </a:lnTo>
                  <a:lnTo>
                    <a:pt x="4323" y="2564"/>
                  </a:lnTo>
                  <a:lnTo>
                    <a:pt x="5044" y="2564"/>
                  </a:lnTo>
                  <a:lnTo>
                    <a:pt x="5764" y="2564"/>
                  </a:lnTo>
                  <a:lnTo>
                    <a:pt x="5764" y="2581"/>
                  </a:lnTo>
                  <a:lnTo>
                    <a:pt x="5044" y="2581"/>
                  </a:lnTo>
                  <a:lnTo>
                    <a:pt x="4323" y="2581"/>
                  </a:lnTo>
                  <a:lnTo>
                    <a:pt x="3603" y="2581"/>
                  </a:lnTo>
                  <a:lnTo>
                    <a:pt x="2882" y="2581"/>
                  </a:lnTo>
                  <a:lnTo>
                    <a:pt x="2162" y="2581"/>
                  </a:lnTo>
                  <a:lnTo>
                    <a:pt x="1441" y="2581"/>
                  </a:lnTo>
                  <a:lnTo>
                    <a:pt x="721" y="2581"/>
                  </a:lnTo>
                  <a:lnTo>
                    <a:pt x="0" y="2581"/>
                  </a:lnTo>
                  <a:close/>
                  <a:moveTo>
                    <a:pt x="0" y="2548"/>
                  </a:moveTo>
                  <a:lnTo>
                    <a:pt x="0" y="2531"/>
                  </a:lnTo>
                  <a:lnTo>
                    <a:pt x="721" y="2531"/>
                  </a:lnTo>
                  <a:lnTo>
                    <a:pt x="1441" y="2531"/>
                  </a:lnTo>
                  <a:lnTo>
                    <a:pt x="2162" y="2531"/>
                  </a:lnTo>
                  <a:lnTo>
                    <a:pt x="2882" y="2531"/>
                  </a:lnTo>
                  <a:lnTo>
                    <a:pt x="3603" y="2531"/>
                  </a:lnTo>
                  <a:lnTo>
                    <a:pt x="4323" y="2531"/>
                  </a:lnTo>
                  <a:lnTo>
                    <a:pt x="5044" y="2531"/>
                  </a:lnTo>
                  <a:lnTo>
                    <a:pt x="5764" y="2531"/>
                  </a:lnTo>
                  <a:lnTo>
                    <a:pt x="5764" y="2548"/>
                  </a:lnTo>
                  <a:lnTo>
                    <a:pt x="5044" y="2548"/>
                  </a:lnTo>
                  <a:lnTo>
                    <a:pt x="4323" y="2548"/>
                  </a:lnTo>
                  <a:lnTo>
                    <a:pt x="3603" y="2548"/>
                  </a:lnTo>
                  <a:lnTo>
                    <a:pt x="2882" y="2548"/>
                  </a:lnTo>
                  <a:lnTo>
                    <a:pt x="2162" y="2548"/>
                  </a:lnTo>
                  <a:lnTo>
                    <a:pt x="1441" y="2548"/>
                  </a:lnTo>
                  <a:lnTo>
                    <a:pt x="721" y="2548"/>
                  </a:lnTo>
                  <a:lnTo>
                    <a:pt x="0" y="2548"/>
                  </a:lnTo>
                  <a:close/>
                  <a:moveTo>
                    <a:pt x="0" y="2515"/>
                  </a:moveTo>
                  <a:lnTo>
                    <a:pt x="0" y="2499"/>
                  </a:lnTo>
                  <a:lnTo>
                    <a:pt x="721" y="2499"/>
                  </a:lnTo>
                  <a:lnTo>
                    <a:pt x="1441" y="2499"/>
                  </a:lnTo>
                  <a:lnTo>
                    <a:pt x="2162" y="2499"/>
                  </a:lnTo>
                  <a:lnTo>
                    <a:pt x="2882" y="2499"/>
                  </a:lnTo>
                  <a:lnTo>
                    <a:pt x="3603" y="2499"/>
                  </a:lnTo>
                  <a:lnTo>
                    <a:pt x="4323" y="2499"/>
                  </a:lnTo>
                  <a:lnTo>
                    <a:pt x="5044" y="2499"/>
                  </a:lnTo>
                  <a:lnTo>
                    <a:pt x="5764" y="2499"/>
                  </a:lnTo>
                  <a:lnTo>
                    <a:pt x="5764" y="2515"/>
                  </a:lnTo>
                  <a:lnTo>
                    <a:pt x="5044" y="2515"/>
                  </a:lnTo>
                  <a:lnTo>
                    <a:pt x="4323" y="2515"/>
                  </a:lnTo>
                  <a:lnTo>
                    <a:pt x="3603" y="2515"/>
                  </a:lnTo>
                  <a:lnTo>
                    <a:pt x="2882" y="2515"/>
                  </a:lnTo>
                  <a:lnTo>
                    <a:pt x="2162" y="2515"/>
                  </a:lnTo>
                  <a:lnTo>
                    <a:pt x="1441" y="2515"/>
                  </a:lnTo>
                  <a:lnTo>
                    <a:pt x="721" y="2515"/>
                  </a:lnTo>
                  <a:lnTo>
                    <a:pt x="0" y="2515"/>
                  </a:lnTo>
                  <a:close/>
                  <a:moveTo>
                    <a:pt x="0" y="2482"/>
                  </a:moveTo>
                  <a:lnTo>
                    <a:pt x="0" y="2466"/>
                  </a:lnTo>
                  <a:lnTo>
                    <a:pt x="721" y="2466"/>
                  </a:lnTo>
                  <a:lnTo>
                    <a:pt x="1441" y="2466"/>
                  </a:lnTo>
                  <a:lnTo>
                    <a:pt x="2162" y="2466"/>
                  </a:lnTo>
                  <a:lnTo>
                    <a:pt x="2882" y="2466"/>
                  </a:lnTo>
                  <a:lnTo>
                    <a:pt x="3603" y="2466"/>
                  </a:lnTo>
                  <a:lnTo>
                    <a:pt x="4323" y="2466"/>
                  </a:lnTo>
                  <a:lnTo>
                    <a:pt x="5044" y="2466"/>
                  </a:lnTo>
                  <a:lnTo>
                    <a:pt x="5764" y="2466"/>
                  </a:lnTo>
                  <a:lnTo>
                    <a:pt x="5764" y="2482"/>
                  </a:lnTo>
                  <a:lnTo>
                    <a:pt x="5044" y="2482"/>
                  </a:lnTo>
                  <a:lnTo>
                    <a:pt x="4323" y="2482"/>
                  </a:lnTo>
                  <a:lnTo>
                    <a:pt x="3603" y="2482"/>
                  </a:lnTo>
                  <a:lnTo>
                    <a:pt x="2882" y="2482"/>
                  </a:lnTo>
                  <a:lnTo>
                    <a:pt x="2162" y="2482"/>
                  </a:lnTo>
                  <a:lnTo>
                    <a:pt x="1441" y="2482"/>
                  </a:lnTo>
                  <a:lnTo>
                    <a:pt x="721" y="2482"/>
                  </a:lnTo>
                  <a:lnTo>
                    <a:pt x="0" y="2482"/>
                  </a:lnTo>
                  <a:close/>
                  <a:moveTo>
                    <a:pt x="0" y="2450"/>
                  </a:moveTo>
                  <a:lnTo>
                    <a:pt x="0" y="2433"/>
                  </a:lnTo>
                  <a:lnTo>
                    <a:pt x="721" y="2433"/>
                  </a:lnTo>
                  <a:lnTo>
                    <a:pt x="1441" y="2433"/>
                  </a:lnTo>
                  <a:lnTo>
                    <a:pt x="2162" y="2433"/>
                  </a:lnTo>
                  <a:lnTo>
                    <a:pt x="2882" y="2433"/>
                  </a:lnTo>
                  <a:lnTo>
                    <a:pt x="3603" y="2433"/>
                  </a:lnTo>
                  <a:lnTo>
                    <a:pt x="4323" y="2433"/>
                  </a:lnTo>
                  <a:lnTo>
                    <a:pt x="5044" y="2433"/>
                  </a:lnTo>
                  <a:lnTo>
                    <a:pt x="5764" y="2433"/>
                  </a:lnTo>
                  <a:lnTo>
                    <a:pt x="5764" y="2450"/>
                  </a:lnTo>
                  <a:lnTo>
                    <a:pt x="5044" y="2450"/>
                  </a:lnTo>
                  <a:lnTo>
                    <a:pt x="4323" y="2450"/>
                  </a:lnTo>
                  <a:lnTo>
                    <a:pt x="3603" y="2450"/>
                  </a:lnTo>
                  <a:lnTo>
                    <a:pt x="2882" y="2450"/>
                  </a:lnTo>
                  <a:lnTo>
                    <a:pt x="2162" y="2450"/>
                  </a:lnTo>
                  <a:lnTo>
                    <a:pt x="1441" y="2450"/>
                  </a:lnTo>
                  <a:lnTo>
                    <a:pt x="721" y="2450"/>
                  </a:lnTo>
                  <a:lnTo>
                    <a:pt x="0" y="2450"/>
                  </a:lnTo>
                  <a:close/>
                  <a:moveTo>
                    <a:pt x="0" y="2417"/>
                  </a:moveTo>
                  <a:lnTo>
                    <a:pt x="0" y="2400"/>
                  </a:lnTo>
                  <a:lnTo>
                    <a:pt x="721" y="2400"/>
                  </a:lnTo>
                  <a:lnTo>
                    <a:pt x="1441" y="2400"/>
                  </a:lnTo>
                  <a:lnTo>
                    <a:pt x="2162" y="2400"/>
                  </a:lnTo>
                  <a:lnTo>
                    <a:pt x="2882" y="2400"/>
                  </a:lnTo>
                  <a:lnTo>
                    <a:pt x="3603" y="2400"/>
                  </a:lnTo>
                  <a:lnTo>
                    <a:pt x="4323" y="2400"/>
                  </a:lnTo>
                  <a:lnTo>
                    <a:pt x="5044" y="2400"/>
                  </a:lnTo>
                  <a:lnTo>
                    <a:pt x="5764" y="2400"/>
                  </a:lnTo>
                  <a:lnTo>
                    <a:pt x="5764" y="2417"/>
                  </a:lnTo>
                  <a:lnTo>
                    <a:pt x="5044" y="2417"/>
                  </a:lnTo>
                  <a:lnTo>
                    <a:pt x="4323" y="2417"/>
                  </a:lnTo>
                  <a:lnTo>
                    <a:pt x="3603" y="2417"/>
                  </a:lnTo>
                  <a:lnTo>
                    <a:pt x="2882" y="2417"/>
                  </a:lnTo>
                  <a:lnTo>
                    <a:pt x="2162" y="2417"/>
                  </a:lnTo>
                  <a:lnTo>
                    <a:pt x="1441" y="2417"/>
                  </a:lnTo>
                  <a:lnTo>
                    <a:pt x="721" y="2417"/>
                  </a:lnTo>
                  <a:lnTo>
                    <a:pt x="0" y="2417"/>
                  </a:lnTo>
                  <a:close/>
                  <a:moveTo>
                    <a:pt x="0" y="2384"/>
                  </a:moveTo>
                  <a:lnTo>
                    <a:pt x="0" y="2367"/>
                  </a:lnTo>
                  <a:lnTo>
                    <a:pt x="721" y="2367"/>
                  </a:lnTo>
                  <a:lnTo>
                    <a:pt x="1441" y="2367"/>
                  </a:lnTo>
                  <a:lnTo>
                    <a:pt x="2162" y="2367"/>
                  </a:lnTo>
                  <a:lnTo>
                    <a:pt x="2882" y="2367"/>
                  </a:lnTo>
                  <a:lnTo>
                    <a:pt x="3603" y="2367"/>
                  </a:lnTo>
                  <a:lnTo>
                    <a:pt x="4323" y="2367"/>
                  </a:lnTo>
                  <a:lnTo>
                    <a:pt x="5044" y="2367"/>
                  </a:lnTo>
                  <a:lnTo>
                    <a:pt x="5764" y="2367"/>
                  </a:lnTo>
                  <a:lnTo>
                    <a:pt x="5764" y="2384"/>
                  </a:lnTo>
                  <a:lnTo>
                    <a:pt x="5044" y="2384"/>
                  </a:lnTo>
                  <a:lnTo>
                    <a:pt x="4323" y="2384"/>
                  </a:lnTo>
                  <a:lnTo>
                    <a:pt x="3603" y="2384"/>
                  </a:lnTo>
                  <a:lnTo>
                    <a:pt x="2882" y="2384"/>
                  </a:lnTo>
                  <a:lnTo>
                    <a:pt x="2162" y="2384"/>
                  </a:lnTo>
                  <a:lnTo>
                    <a:pt x="1441" y="2384"/>
                  </a:lnTo>
                  <a:lnTo>
                    <a:pt x="721" y="2384"/>
                  </a:lnTo>
                  <a:lnTo>
                    <a:pt x="0" y="2384"/>
                  </a:lnTo>
                  <a:close/>
                  <a:moveTo>
                    <a:pt x="0" y="2351"/>
                  </a:moveTo>
                  <a:lnTo>
                    <a:pt x="0" y="2334"/>
                  </a:lnTo>
                  <a:lnTo>
                    <a:pt x="721" y="2334"/>
                  </a:lnTo>
                  <a:lnTo>
                    <a:pt x="1441" y="2334"/>
                  </a:lnTo>
                  <a:lnTo>
                    <a:pt x="2162" y="2334"/>
                  </a:lnTo>
                  <a:lnTo>
                    <a:pt x="2882" y="2334"/>
                  </a:lnTo>
                  <a:lnTo>
                    <a:pt x="3603" y="2334"/>
                  </a:lnTo>
                  <a:lnTo>
                    <a:pt x="4323" y="2334"/>
                  </a:lnTo>
                  <a:lnTo>
                    <a:pt x="5044" y="2334"/>
                  </a:lnTo>
                  <a:lnTo>
                    <a:pt x="5764" y="2334"/>
                  </a:lnTo>
                  <a:lnTo>
                    <a:pt x="5764" y="2351"/>
                  </a:lnTo>
                  <a:lnTo>
                    <a:pt x="5044" y="2351"/>
                  </a:lnTo>
                  <a:lnTo>
                    <a:pt x="4323" y="2351"/>
                  </a:lnTo>
                  <a:lnTo>
                    <a:pt x="3603" y="2351"/>
                  </a:lnTo>
                  <a:lnTo>
                    <a:pt x="2882" y="2351"/>
                  </a:lnTo>
                  <a:lnTo>
                    <a:pt x="2162" y="2351"/>
                  </a:lnTo>
                  <a:lnTo>
                    <a:pt x="1441" y="2351"/>
                  </a:lnTo>
                  <a:lnTo>
                    <a:pt x="721" y="2351"/>
                  </a:lnTo>
                  <a:lnTo>
                    <a:pt x="0" y="2351"/>
                  </a:lnTo>
                  <a:close/>
                  <a:moveTo>
                    <a:pt x="0" y="2318"/>
                  </a:moveTo>
                  <a:lnTo>
                    <a:pt x="0" y="2301"/>
                  </a:lnTo>
                  <a:lnTo>
                    <a:pt x="721" y="2301"/>
                  </a:lnTo>
                  <a:lnTo>
                    <a:pt x="1441" y="2301"/>
                  </a:lnTo>
                  <a:lnTo>
                    <a:pt x="2162" y="2301"/>
                  </a:lnTo>
                  <a:lnTo>
                    <a:pt x="2882" y="2301"/>
                  </a:lnTo>
                  <a:lnTo>
                    <a:pt x="3603" y="2301"/>
                  </a:lnTo>
                  <a:lnTo>
                    <a:pt x="4323" y="2301"/>
                  </a:lnTo>
                  <a:lnTo>
                    <a:pt x="5044" y="2301"/>
                  </a:lnTo>
                  <a:lnTo>
                    <a:pt x="5764" y="2301"/>
                  </a:lnTo>
                  <a:lnTo>
                    <a:pt x="5764" y="2318"/>
                  </a:lnTo>
                  <a:lnTo>
                    <a:pt x="5044" y="2318"/>
                  </a:lnTo>
                  <a:lnTo>
                    <a:pt x="4323" y="2318"/>
                  </a:lnTo>
                  <a:lnTo>
                    <a:pt x="3603" y="2318"/>
                  </a:lnTo>
                  <a:lnTo>
                    <a:pt x="2882" y="2318"/>
                  </a:lnTo>
                  <a:lnTo>
                    <a:pt x="2162" y="2318"/>
                  </a:lnTo>
                  <a:lnTo>
                    <a:pt x="1441" y="2318"/>
                  </a:lnTo>
                  <a:lnTo>
                    <a:pt x="721" y="2318"/>
                  </a:lnTo>
                  <a:lnTo>
                    <a:pt x="0" y="2318"/>
                  </a:lnTo>
                  <a:close/>
                  <a:moveTo>
                    <a:pt x="0" y="2285"/>
                  </a:moveTo>
                  <a:lnTo>
                    <a:pt x="0" y="2269"/>
                  </a:lnTo>
                  <a:lnTo>
                    <a:pt x="721" y="2269"/>
                  </a:lnTo>
                  <a:lnTo>
                    <a:pt x="1441" y="2269"/>
                  </a:lnTo>
                  <a:lnTo>
                    <a:pt x="2162" y="2269"/>
                  </a:lnTo>
                  <a:lnTo>
                    <a:pt x="2882" y="2269"/>
                  </a:lnTo>
                  <a:lnTo>
                    <a:pt x="3603" y="2269"/>
                  </a:lnTo>
                  <a:lnTo>
                    <a:pt x="4323" y="2269"/>
                  </a:lnTo>
                  <a:lnTo>
                    <a:pt x="5044" y="2269"/>
                  </a:lnTo>
                  <a:lnTo>
                    <a:pt x="5764" y="2269"/>
                  </a:lnTo>
                  <a:lnTo>
                    <a:pt x="5764" y="2285"/>
                  </a:lnTo>
                  <a:lnTo>
                    <a:pt x="5044" y="2285"/>
                  </a:lnTo>
                  <a:lnTo>
                    <a:pt x="4323" y="2285"/>
                  </a:lnTo>
                  <a:lnTo>
                    <a:pt x="3603" y="2285"/>
                  </a:lnTo>
                  <a:lnTo>
                    <a:pt x="2882" y="2285"/>
                  </a:lnTo>
                  <a:lnTo>
                    <a:pt x="2162" y="2285"/>
                  </a:lnTo>
                  <a:lnTo>
                    <a:pt x="1441" y="2285"/>
                  </a:lnTo>
                  <a:lnTo>
                    <a:pt x="721" y="2285"/>
                  </a:lnTo>
                  <a:lnTo>
                    <a:pt x="0" y="2285"/>
                  </a:lnTo>
                  <a:close/>
                  <a:moveTo>
                    <a:pt x="0" y="2253"/>
                  </a:moveTo>
                  <a:lnTo>
                    <a:pt x="0" y="2236"/>
                  </a:lnTo>
                  <a:lnTo>
                    <a:pt x="721" y="2236"/>
                  </a:lnTo>
                  <a:lnTo>
                    <a:pt x="1441" y="2236"/>
                  </a:lnTo>
                  <a:lnTo>
                    <a:pt x="2162" y="2236"/>
                  </a:lnTo>
                  <a:lnTo>
                    <a:pt x="2882" y="2236"/>
                  </a:lnTo>
                  <a:lnTo>
                    <a:pt x="3603" y="2236"/>
                  </a:lnTo>
                  <a:lnTo>
                    <a:pt x="4323" y="2236"/>
                  </a:lnTo>
                  <a:lnTo>
                    <a:pt x="5044" y="2236"/>
                  </a:lnTo>
                  <a:lnTo>
                    <a:pt x="5764" y="2236"/>
                  </a:lnTo>
                  <a:lnTo>
                    <a:pt x="5764" y="2253"/>
                  </a:lnTo>
                  <a:lnTo>
                    <a:pt x="5044" y="2253"/>
                  </a:lnTo>
                  <a:lnTo>
                    <a:pt x="4323" y="2253"/>
                  </a:lnTo>
                  <a:lnTo>
                    <a:pt x="3603" y="2253"/>
                  </a:lnTo>
                  <a:lnTo>
                    <a:pt x="2882" y="2253"/>
                  </a:lnTo>
                  <a:lnTo>
                    <a:pt x="2162" y="2253"/>
                  </a:lnTo>
                  <a:lnTo>
                    <a:pt x="1441" y="2253"/>
                  </a:lnTo>
                  <a:lnTo>
                    <a:pt x="721" y="2253"/>
                  </a:lnTo>
                  <a:lnTo>
                    <a:pt x="0" y="2253"/>
                  </a:lnTo>
                  <a:close/>
                  <a:moveTo>
                    <a:pt x="0" y="2220"/>
                  </a:moveTo>
                  <a:lnTo>
                    <a:pt x="0" y="2203"/>
                  </a:lnTo>
                  <a:lnTo>
                    <a:pt x="721" y="2203"/>
                  </a:lnTo>
                  <a:lnTo>
                    <a:pt x="1441" y="2203"/>
                  </a:lnTo>
                  <a:lnTo>
                    <a:pt x="2162" y="2203"/>
                  </a:lnTo>
                  <a:lnTo>
                    <a:pt x="2882" y="2203"/>
                  </a:lnTo>
                  <a:lnTo>
                    <a:pt x="3603" y="2203"/>
                  </a:lnTo>
                  <a:lnTo>
                    <a:pt x="4323" y="2203"/>
                  </a:lnTo>
                  <a:lnTo>
                    <a:pt x="5044" y="2203"/>
                  </a:lnTo>
                  <a:lnTo>
                    <a:pt x="5764" y="2203"/>
                  </a:lnTo>
                  <a:lnTo>
                    <a:pt x="5764" y="2220"/>
                  </a:lnTo>
                  <a:lnTo>
                    <a:pt x="5044" y="2220"/>
                  </a:lnTo>
                  <a:lnTo>
                    <a:pt x="4323" y="2220"/>
                  </a:lnTo>
                  <a:lnTo>
                    <a:pt x="3603" y="2220"/>
                  </a:lnTo>
                  <a:lnTo>
                    <a:pt x="2882" y="2220"/>
                  </a:lnTo>
                  <a:lnTo>
                    <a:pt x="2162" y="2220"/>
                  </a:lnTo>
                  <a:lnTo>
                    <a:pt x="1441" y="2220"/>
                  </a:lnTo>
                  <a:lnTo>
                    <a:pt x="721" y="2220"/>
                  </a:lnTo>
                  <a:lnTo>
                    <a:pt x="0" y="2220"/>
                  </a:lnTo>
                  <a:close/>
                  <a:moveTo>
                    <a:pt x="0" y="2187"/>
                  </a:moveTo>
                  <a:lnTo>
                    <a:pt x="0" y="2170"/>
                  </a:lnTo>
                  <a:lnTo>
                    <a:pt x="721" y="2170"/>
                  </a:lnTo>
                  <a:lnTo>
                    <a:pt x="1441" y="2170"/>
                  </a:lnTo>
                  <a:lnTo>
                    <a:pt x="2162" y="2170"/>
                  </a:lnTo>
                  <a:lnTo>
                    <a:pt x="2882" y="2170"/>
                  </a:lnTo>
                  <a:lnTo>
                    <a:pt x="3603" y="2170"/>
                  </a:lnTo>
                  <a:lnTo>
                    <a:pt x="4323" y="2170"/>
                  </a:lnTo>
                  <a:lnTo>
                    <a:pt x="5044" y="2170"/>
                  </a:lnTo>
                  <a:lnTo>
                    <a:pt x="5764" y="2170"/>
                  </a:lnTo>
                  <a:lnTo>
                    <a:pt x="5764" y="2187"/>
                  </a:lnTo>
                  <a:lnTo>
                    <a:pt x="5044" y="2187"/>
                  </a:lnTo>
                  <a:lnTo>
                    <a:pt x="4323" y="2187"/>
                  </a:lnTo>
                  <a:lnTo>
                    <a:pt x="3603" y="2187"/>
                  </a:lnTo>
                  <a:lnTo>
                    <a:pt x="2882" y="2187"/>
                  </a:lnTo>
                  <a:lnTo>
                    <a:pt x="2162" y="2187"/>
                  </a:lnTo>
                  <a:lnTo>
                    <a:pt x="1441" y="2187"/>
                  </a:lnTo>
                  <a:lnTo>
                    <a:pt x="721" y="2187"/>
                  </a:lnTo>
                  <a:lnTo>
                    <a:pt x="0" y="2187"/>
                  </a:lnTo>
                  <a:close/>
                  <a:moveTo>
                    <a:pt x="0" y="2153"/>
                  </a:moveTo>
                  <a:lnTo>
                    <a:pt x="0" y="2136"/>
                  </a:lnTo>
                  <a:lnTo>
                    <a:pt x="721" y="2136"/>
                  </a:lnTo>
                  <a:lnTo>
                    <a:pt x="1441" y="2136"/>
                  </a:lnTo>
                  <a:lnTo>
                    <a:pt x="2162" y="2136"/>
                  </a:lnTo>
                  <a:lnTo>
                    <a:pt x="2882" y="2136"/>
                  </a:lnTo>
                  <a:lnTo>
                    <a:pt x="3603" y="2136"/>
                  </a:lnTo>
                  <a:lnTo>
                    <a:pt x="4323" y="2136"/>
                  </a:lnTo>
                  <a:lnTo>
                    <a:pt x="5044" y="2136"/>
                  </a:lnTo>
                  <a:lnTo>
                    <a:pt x="5764" y="2136"/>
                  </a:lnTo>
                  <a:lnTo>
                    <a:pt x="5764" y="2153"/>
                  </a:lnTo>
                  <a:lnTo>
                    <a:pt x="5044" y="2153"/>
                  </a:lnTo>
                  <a:lnTo>
                    <a:pt x="4323" y="2153"/>
                  </a:lnTo>
                  <a:lnTo>
                    <a:pt x="3603" y="2153"/>
                  </a:lnTo>
                  <a:lnTo>
                    <a:pt x="2882" y="2153"/>
                  </a:lnTo>
                  <a:lnTo>
                    <a:pt x="2162" y="2153"/>
                  </a:lnTo>
                  <a:lnTo>
                    <a:pt x="1441" y="2153"/>
                  </a:lnTo>
                  <a:lnTo>
                    <a:pt x="721" y="2153"/>
                  </a:lnTo>
                  <a:lnTo>
                    <a:pt x="0" y="2153"/>
                  </a:lnTo>
                  <a:close/>
                  <a:moveTo>
                    <a:pt x="0" y="2120"/>
                  </a:moveTo>
                  <a:lnTo>
                    <a:pt x="0" y="2103"/>
                  </a:lnTo>
                  <a:lnTo>
                    <a:pt x="721" y="2103"/>
                  </a:lnTo>
                  <a:lnTo>
                    <a:pt x="1441" y="2103"/>
                  </a:lnTo>
                  <a:lnTo>
                    <a:pt x="2162" y="2103"/>
                  </a:lnTo>
                  <a:lnTo>
                    <a:pt x="2882" y="2103"/>
                  </a:lnTo>
                  <a:lnTo>
                    <a:pt x="3603" y="2103"/>
                  </a:lnTo>
                  <a:lnTo>
                    <a:pt x="4323" y="2103"/>
                  </a:lnTo>
                  <a:lnTo>
                    <a:pt x="5044" y="2103"/>
                  </a:lnTo>
                  <a:lnTo>
                    <a:pt x="5764" y="2103"/>
                  </a:lnTo>
                  <a:lnTo>
                    <a:pt x="5764" y="2120"/>
                  </a:lnTo>
                  <a:lnTo>
                    <a:pt x="5044" y="2120"/>
                  </a:lnTo>
                  <a:lnTo>
                    <a:pt x="4323" y="2120"/>
                  </a:lnTo>
                  <a:lnTo>
                    <a:pt x="3603" y="2120"/>
                  </a:lnTo>
                  <a:lnTo>
                    <a:pt x="2882" y="2120"/>
                  </a:lnTo>
                  <a:lnTo>
                    <a:pt x="2162" y="2120"/>
                  </a:lnTo>
                  <a:lnTo>
                    <a:pt x="1441" y="2120"/>
                  </a:lnTo>
                  <a:lnTo>
                    <a:pt x="721" y="2120"/>
                  </a:lnTo>
                  <a:lnTo>
                    <a:pt x="0" y="2120"/>
                  </a:lnTo>
                  <a:close/>
                  <a:moveTo>
                    <a:pt x="0" y="2087"/>
                  </a:moveTo>
                  <a:lnTo>
                    <a:pt x="0" y="2070"/>
                  </a:lnTo>
                  <a:lnTo>
                    <a:pt x="721" y="2070"/>
                  </a:lnTo>
                  <a:lnTo>
                    <a:pt x="1441" y="2070"/>
                  </a:lnTo>
                  <a:lnTo>
                    <a:pt x="2162" y="2070"/>
                  </a:lnTo>
                  <a:lnTo>
                    <a:pt x="2882" y="2070"/>
                  </a:lnTo>
                  <a:lnTo>
                    <a:pt x="3603" y="2070"/>
                  </a:lnTo>
                  <a:lnTo>
                    <a:pt x="4323" y="2070"/>
                  </a:lnTo>
                  <a:lnTo>
                    <a:pt x="5044" y="2070"/>
                  </a:lnTo>
                  <a:lnTo>
                    <a:pt x="5764" y="2070"/>
                  </a:lnTo>
                  <a:lnTo>
                    <a:pt x="5764" y="2087"/>
                  </a:lnTo>
                  <a:lnTo>
                    <a:pt x="5044" y="2087"/>
                  </a:lnTo>
                  <a:lnTo>
                    <a:pt x="4323" y="2087"/>
                  </a:lnTo>
                  <a:lnTo>
                    <a:pt x="3603" y="2087"/>
                  </a:lnTo>
                  <a:lnTo>
                    <a:pt x="2882" y="2087"/>
                  </a:lnTo>
                  <a:lnTo>
                    <a:pt x="2162" y="2087"/>
                  </a:lnTo>
                  <a:lnTo>
                    <a:pt x="1441" y="2087"/>
                  </a:lnTo>
                  <a:lnTo>
                    <a:pt x="721" y="2087"/>
                  </a:lnTo>
                  <a:lnTo>
                    <a:pt x="0" y="2087"/>
                  </a:lnTo>
                  <a:close/>
                  <a:moveTo>
                    <a:pt x="0" y="2054"/>
                  </a:moveTo>
                  <a:lnTo>
                    <a:pt x="0" y="2038"/>
                  </a:lnTo>
                  <a:lnTo>
                    <a:pt x="721" y="2038"/>
                  </a:lnTo>
                  <a:lnTo>
                    <a:pt x="1441" y="2038"/>
                  </a:lnTo>
                  <a:lnTo>
                    <a:pt x="2162" y="2038"/>
                  </a:lnTo>
                  <a:lnTo>
                    <a:pt x="2882" y="2038"/>
                  </a:lnTo>
                  <a:lnTo>
                    <a:pt x="3603" y="2038"/>
                  </a:lnTo>
                  <a:lnTo>
                    <a:pt x="4323" y="2038"/>
                  </a:lnTo>
                  <a:lnTo>
                    <a:pt x="5044" y="2038"/>
                  </a:lnTo>
                  <a:lnTo>
                    <a:pt x="5764" y="2038"/>
                  </a:lnTo>
                  <a:lnTo>
                    <a:pt x="5764" y="2054"/>
                  </a:lnTo>
                  <a:lnTo>
                    <a:pt x="5044" y="2054"/>
                  </a:lnTo>
                  <a:lnTo>
                    <a:pt x="4323" y="2054"/>
                  </a:lnTo>
                  <a:lnTo>
                    <a:pt x="3603" y="2054"/>
                  </a:lnTo>
                  <a:lnTo>
                    <a:pt x="2882" y="2054"/>
                  </a:lnTo>
                  <a:lnTo>
                    <a:pt x="2162" y="2054"/>
                  </a:lnTo>
                  <a:lnTo>
                    <a:pt x="1441" y="2054"/>
                  </a:lnTo>
                  <a:lnTo>
                    <a:pt x="721" y="2054"/>
                  </a:lnTo>
                  <a:lnTo>
                    <a:pt x="0" y="2054"/>
                  </a:lnTo>
                  <a:close/>
                  <a:moveTo>
                    <a:pt x="0" y="2022"/>
                  </a:moveTo>
                  <a:lnTo>
                    <a:pt x="0" y="2005"/>
                  </a:lnTo>
                  <a:lnTo>
                    <a:pt x="721" y="2005"/>
                  </a:lnTo>
                  <a:lnTo>
                    <a:pt x="1441" y="2005"/>
                  </a:lnTo>
                  <a:lnTo>
                    <a:pt x="2162" y="2005"/>
                  </a:lnTo>
                  <a:lnTo>
                    <a:pt x="2882" y="2005"/>
                  </a:lnTo>
                  <a:lnTo>
                    <a:pt x="3603" y="2005"/>
                  </a:lnTo>
                  <a:lnTo>
                    <a:pt x="4323" y="2005"/>
                  </a:lnTo>
                  <a:lnTo>
                    <a:pt x="5044" y="2005"/>
                  </a:lnTo>
                  <a:lnTo>
                    <a:pt x="5764" y="2005"/>
                  </a:lnTo>
                  <a:lnTo>
                    <a:pt x="5764" y="2022"/>
                  </a:lnTo>
                  <a:lnTo>
                    <a:pt x="5044" y="2022"/>
                  </a:lnTo>
                  <a:lnTo>
                    <a:pt x="4323" y="2022"/>
                  </a:lnTo>
                  <a:lnTo>
                    <a:pt x="3603" y="2022"/>
                  </a:lnTo>
                  <a:lnTo>
                    <a:pt x="2882" y="2022"/>
                  </a:lnTo>
                  <a:lnTo>
                    <a:pt x="2162" y="2022"/>
                  </a:lnTo>
                  <a:lnTo>
                    <a:pt x="1441" y="2022"/>
                  </a:lnTo>
                  <a:lnTo>
                    <a:pt x="721" y="2022"/>
                  </a:lnTo>
                  <a:lnTo>
                    <a:pt x="0" y="2022"/>
                  </a:lnTo>
                  <a:close/>
                  <a:moveTo>
                    <a:pt x="0" y="1989"/>
                  </a:moveTo>
                  <a:lnTo>
                    <a:pt x="0" y="1972"/>
                  </a:lnTo>
                  <a:lnTo>
                    <a:pt x="721" y="1972"/>
                  </a:lnTo>
                  <a:lnTo>
                    <a:pt x="1441" y="1972"/>
                  </a:lnTo>
                  <a:lnTo>
                    <a:pt x="2162" y="1972"/>
                  </a:lnTo>
                  <a:lnTo>
                    <a:pt x="2882" y="1972"/>
                  </a:lnTo>
                  <a:lnTo>
                    <a:pt x="3603" y="1972"/>
                  </a:lnTo>
                  <a:lnTo>
                    <a:pt x="4323" y="1972"/>
                  </a:lnTo>
                  <a:lnTo>
                    <a:pt x="5044" y="1972"/>
                  </a:lnTo>
                  <a:lnTo>
                    <a:pt x="5764" y="1972"/>
                  </a:lnTo>
                  <a:lnTo>
                    <a:pt x="5764" y="1989"/>
                  </a:lnTo>
                  <a:lnTo>
                    <a:pt x="5044" y="1989"/>
                  </a:lnTo>
                  <a:lnTo>
                    <a:pt x="4323" y="1989"/>
                  </a:lnTo>
                  <a:lnTo>
                    <a:pt x="3603" y="1989"/>
                  </a:lnTo>
                  <a:lnTo>
                    <a:pt x="2882" y="1989"/>
                  </a:lnTo>
                  <a:lnTo>
                    <a:pt x="2162" y="1989"/>
                  </a:lnTo>
                  <a:lnTo>
                    <a:pt x="1441" y="1989"/>
                  </a:lnTo>
                  <a:lnTo>
                    <a:pt x="721" y="1989"/>
                  </a:lnTo>
                  <a:lnTo>
                    <a:pt x="0" y="1989"/>
                  </a:lnTo>
                  <a:close/>
                  <a:moveTo>
                    <a:pt x="0" y="1956"/>
                  </a:moveTo>
                  <a:lnTo>
                    <a:pt x="0" y="1939"/>
                  </a:lnTo>
                  <a:lnTo>
                    <a:pt x="721" y="1939"/>
                  </a:lnTo>
                  <a:lnTo>
                    <a:pt x="1441" y="1939"/>
                  </a:lnTo>
                  <a:lnTo>
                    <a:pt x="2162" y="1939"/>
                  </a:lnTo>
                  <a:lnTo>
                    <a:pt x="2882" y="1939"/>
                  </a:lnTo>
                  <a:lnTo>
                    <a:pt x="3603" y="1939"/>
                  </a:lnTo>
                  <a:lnTo>
                    <a:pt x="4323" y="1939"/>
                  </a:lnTo>
                  <a:lnTo>
                    <a:pt x="5044" y="1939"/>
                  </a:lnTo>
                  <a:lnTo>
                    <a:pt x="5764" y="1939"/>
                  </a:lnTo>
                  <a:lnTo>
                    <a:pt x="5764" y="1956"/>
                  </a:lnTo>
                  <a:lnTo>
                    <a:pt x="5044" y="1956"/>
                  </a:lnTo>
                  <a:lnTo>
                    <a:pt x="4323" y="1956"/>
                  </a:lnTo>
                  <a:lnTo>
                    <a:pt x="3603" y="1956"/>
                  </a:lnTo>
                  <a:lnTo>
                    <a:pt x="2882" y="1956"/>
                  </a:lnTo>
                  <a:lnTo>
                    <a:pt x="2162" y="1956"/>
                  </a:lnTo>
                  <a:lnTo>
                    <a:pt x="1441" y="1956"/>
                  </a:lnTo>
                  <a:lnTo>
                    <a:pt x="721" y="1956"/>
                  </a:lnTo>
                  <a:lnTo>
                    <a:pt x="0" y="1956"/>
                  </a:lnTo>
                  <a:close/>
                  <a:moveTo>
                    <a:pt x="0" y="1923"/>
                  </a:moveTo>
                  <a:lnTo>
                    <a:pt x="0" y="1906"/>
                  </a:lnTo>
                  <a:lnTo>
                    <a:pt x="721" y="1906"/>
                  </a:lnTo>
                  <a:lnTo>
                    <a:pt x="1441" y="1906"/>
                  </a:lnTo>
                  <a:lnTo>
                    <a:pt x="2162" y="1906"/>
                  </a:lnTo>
                  <a:lnTo>
                    <a:pt x="2882" y="1906"/>
                  </a:lnTo>
                  <a:lnTo>
                    <a:pt x="3603" y="1906"/>
                  </a:lnTo>
                  <a:lnTo>
                    <a:pt x="4323" y="1906"/>
                  </a:lnTo>
                  <a:lnTo>
                    <a:pt x="5044" y="1906"/>
                  </a:lnTo>
                  <a:lnTo>
                    <a:pt x="5764" y="1906"/>
                  </a:lnTo>
                  <a:lnTo>
                    <a:pt x="5764" y="1923"/>
                  </a:lnTo>
                  <a:lnTo>
                    <a:pt x="5044" y="1923"/>
                  </a:lnTo>
                  <a:lnTo>
                    <a:pt x="4323" y="1923"/>
                  </a:lnTo>
                  <a:lnTo>
                    <a:pt x="3603" y="1923"/>
                  </a:lnTo>
                  <a:lnTo>
                    <a:pt x="2882" y="1923"/>
                  </a:lnTo>
                  <a:lnTo>
                    <a:pt x="2162" y="1923"/>
                  </a:lnTo>
                  <a:lnTo>
                    <a:pt x="1441" y="1923"/>
                  </a:lnTo>
                  <a:lnTo>
                    <a:pt x="721" y="1923"/>
                  </a:lnTo>
                  <a:lnTo>
                    <a:pt x="0" y="1923"/>
                  </a:lnTo>
                  <a:close/>
                  <a:moveTo>
                    <a:pt x="0" y="1890"/>
                  </a:moveTo>
                  <a:lnTo>
                    <a:pt x="0" y="1873"/>
                  </a:lnTo>
                  <a:lnTo>
                    <a:pt x="721" y="1873"/>
                  </a:lnTo>
                  <a:lnTo>
                    <a:pt x="1441" y="1873"/>
                  </a:lnTo>
                  <a:lnTo>
                    <a:pt x="2162" y="1873"/>
                  </a:lnTo>
                  <a:lnTo>
                    <a:pt x="2882" y="1873"/>
                  </a:lnTo>
                  <a:lnTo>
                    <a:pt x="3603" y="1873"/>
                  </a:lnTo>
                  <a:lnTo>
                    <a:pt x="4323" y="1873"/>
                  </a:lnTo>
                  <a:lnTo>
                    <a:pt x="5044" y="1873"/>
                  </a:lnTo>
                  <a:lnTo>
                    <a:pt x="5764" y="1873"/>
                  </a:lnTo>
                  <a:lnTo>
                    <a:pt x="5764" y="1890"/>
                  </a:lnTo>
                  <a:lnTo>
                    <a:pt x="5044" y="1890"/>
                  </a:lnTo>
                  <a:lnTo>
                    <a:pt x="4323" y="1890"/>
                  </a:lnTo>
                  <a:lnTo>
                    <a:pt x="3603" y="1890"/>
                  </a:lnTo>
                  <a:lnTo>
                    <a:pt x="2882" y="1890"/>
                  </a:lnTo>
                  <a:lnTo>
                    <a:pt x="2162" y="1890"/>
                  </a:lnTo>
                  <a:lnTo>
                    <a:pt x="1441" y="1890"/>
                  </a:lnTo>
                  <a:lnTo>
                    <a:pt x="721" y="1890"/>
                  </a:lnTo>
                  <a:lnTo>
                    <a:pt x="0" y="1890"/>
                  </a:lnTo>
                  <a:close/>
                  <a:moveTo>
                    <a:pt x="0" y="1857"/>
                  </a:moveTo>
                  <a:lnTo>
                    <a:pt x="0" y="1841"/>
                  </a:lnTo>
                  <a:lnTo>
                    <a:pt x="721" y="1841"/>
                  </a:lnTo>
                  <a:lnTo>
                    <a:pt x="1441" y="1841"/>
                  </a:lnTo>
                  <a:lnTo>
                    <a:pt x="2162" y="1841"/>
                  </a:lnTo>
                  <a:lnTo>
                    <a:pt x="2882" y="1841"/>
                  </a:lnTo>
                  <a:lnTo>
                    <a:pt x="3603" y="1841"/>
                  </a:lnTo>
                  <a:lnTo>
                    <a:pt x="4323" y="1841"/>
                  </a:lnTo>
                  <a:lnTo>
                    <a:pt x="5044" y="1841"/>
                  </a:lnTo>
                  <a:lnTo>
                    <a:pt x="5764" y="1841"/>
                  </a:lnTo>
                  <a:lnTo>
                    <a:pt x="5764" y="1857"/>
                  </a:lnTo>
                  <a:lnTo>
                    <a:pt x="5044" y="1857"/>
                  </a:lnTo>
                  <a:lnTo>
                    <a:pt x="4323" y="1857"/>
                  </a:lnTo>
                  <a:lnTo>
                    <a:pt x="3603" y="1857"/>
                  </a:lnTo>
                  <a:lnTo>
                    <a:pt x="2882" y="1857"/>
                  </a:lnTo>
                  <a:lnTo>
                    <a:pt x="2162" y="1857"/>
                  </a:lnTo>
                  <a:lnTo>
                    <a:pt x="1441" y="1857"/>
                  </a:lnTo>
                  <a:lnTo>
                    <a:pt x="721" y="1857"/>
                  </a:lnTo>
                  <a:lnTo>
                    <a:pt x="0" y="1857"/>
                  </a:lnTo>
                  <a:close/>
                  <a:moveTo>
                    <a:pt x="0" y="1824"/>
                  </a:moveTo>
                  <a:lnTo>
                    <a:pt x="0" y="1808"/>
                  </a:lnTo>
                  <a:lnTo>
                    <a:pt x="721" y="1808"/>
                  </a:lnTo>
                  <a:lnTo>
                    <a:pt x="1441" y="1808"/>
                  </a:lnTo>
                  <a:lnTo>
                    <a:pt x="2162" y="1808"/>
                  </a:lnTo>
                  <a:lnTo>
                    <a:pt x="2882" y="1808"/>
                  </a:lnTo>
                  <a:lnTo>
                    <a:pt x="3603" y="1808"/>
                  </a:lnTo>
                  <a:lnTo>
                    <a:pt x="4323" y="1808"/>
                  </a:lnTo>
                  <a:lnTo>
                    <a:pt x="5044" y="1808"/>
                  </a:lnTo>
                  <a:lnTo>
                    <a:pt x="5764" y="1808"/>
                  </a:lnTo>
                  <a:lnTo>
                    <a:pt x="5764" y="1824"/>
                  </a:lnTo>
                  <a:lnTo>
                    <a:pt x="5044" y="1824"/>
                  </a:lnTo>
                  <a:lnTo>
                    <a:pt x="4323" y="1824"/>
                  </a:lnTo>
                  <a:lnTo>
                    <a:pt x="3603" y="1824"/>
                  </a:lnTo>
                  <a:lnTo>
                    <a:pt x="2882" y="1824"/>
                  </a:lnTo>
                  <a:lnTo>
                    <a:pt x="2162" y="1824"/>
                  </a:lnTo>
                  <a:lnTo>
                    <a:pt x="1441" y="1824"/>
                  </a:lnTo>
                  <a:lnTo>
                    <a:pt x="721" y="1824"/>
                  </a:lnTo>
                  <a:lnTo>
                    <a:pt x="0" y="1824"/>
                  </a:lnTo>
                  <a:close/>
                  <a:moveTo>
                    <a:pt x="0" y="1792"/>
                  </a:moveTo>
                  <a:lnTo>
                    <a:pt x="0" y="1775"/>
                  </a:lnTo>
                  <a:lnTo>
                    <a:pt x="721" y="1775"/>
                  </a:lnTo>
                  <a:lnTo>
                    <a:pt x="1441" y="1775"/>
                  </a:lnTo>
                  <a:lnTo>
                    <a:pt x="2162" y="1775"/>
                  </a:lnTo>
                  <a:lnTo>
                    <a:pt x="2882" y="1775"/>
                  </a:lnTo>
                  <a:lnTo>
                    <a:pt x="3603" y="1775"/>
                  </a:lnTo>
                  <a:lnTo>
                    <a:pt x="4323" y="1775"/>
                  </a:lnTo>
                  <a:lnTo>
                    <a:pt x="5044" y="1775"/>
                  </a:lnTo>
                  <a:lnTo>
                    <a:pt x="5764" y="1775"/>
                  </a:lnTo>
                  <a:lnTo>
                    <a:pt x="5764" y="1792"/>
                  </a:lnTo>
                  <a:lnTo>
                    <a:pt x="5044" y="1792"/>
                  </a:lnTo>
                  <a:lnTo>
                    <a:pt x="4323" y="1792"/>
                  </a:lnTo>
                  <a:lnTo>
                    <a:pt x="3603" y="1792"/>
                  </a:lnTo>
                  <a:lnTo>
                    <a:pt x="2882" y="1792"/>
                  </a:lnTo>
                  <a:lnTo>
                    <a:pt x="2162" y="1792"/>
                  </a:lnTo>
                  <a:lnTo>
                    <a:pt x="1441" y="1792"/>
                  </a:lnTo>
                  <a:lnTo>
                    <a:pt x="721" y="1792"/>
                  </a:lnTo>
                  <a:lnTo>
                    <a:pt x="0" y="1792"/>
                  </a:lnTo>
                  <a:close/>
                  <a:moveTo>
                    <a:pt x="0" y="1759"/>
                  </a:moveTo>
                  <a:lnTo>
                    <a:pt x="0" y="1742"/>
                  </a:lnTo>
                  <a:lnTo>
                    <a:pt x="721" y="1742"/>
                  </a:lnTo>
                  <a:lnTo>
                    <a:pt x="1441" y="1742"/>
                  </a:lnTo>
                  <a:lnTo>
                    <a:pt x="2162" y="1742"/>
                  </a:lnTo>
                  <a:lnTo>
                    <a:pt x="2882" y="1742"/>
                  </a:lnTo>
                  <a:lnTo>
                    <a:pt x="3603" y="1742"/>
                  </a:lnTo>
                  <a:lnTo>
                    <a:pt x="4323" y="1742"/>
                  </a:lnTo>
                  <a:lnTo>
                    <a:pt x="5044" y="1742"/>
                  </a:lnTo>
                  <a:lnTo>
                    <a:pt x="5764" y="1742"/>
                  </a:lnTo>
                  <a:lnTo>
                    <a:pt x="5764" y="1759"/>
                  </a:lnTo>
                  <a:lnTo>
                    <a:pt x="5044" y="1759"/>
                  </a:lnTo>
                  <a:lnTo>
                    <a:pt x="4323" y="1759"/>
                  </a:lnTo>
                  <a:lnTo>
                    <a:pt x="3603" y="1759"/>
                  </a:lnTo>
                  <a:lnTo>
                    <a:pt x="2882" y="1759"/>
                  </a:lnTo>
                  <a:lnTo>
                    <a:pt x="2162" y="1759"/>
                  </a:lnTo>
                  <a:lnTo>
                    <a:pt x="1441" y="1759"/>
                  </a:lnTo>
                  <a:lnTo>
                    <a:pt x="721" y="1759"/>
                  </a:lnTo>
                  <a:lnTo>
                    <a:pt x="0" y="1759"/>
                  </a:lnTo>
                  <a:close/>
                  <a:moveTo>
                    <a:pt x="0" y="1726"/>
                  </a:moveTo>
                  <a:lnTo>
                    <a:pt x="0" y="1709"/>
                  </a:lnTo>
                  <a:lnTo>
                    <a:pt x="721" y="1709"/>
                  </a:lnTo>
                  <a:lnTo>
                    <a:pt x="1441" y="1709"/>
                  </a:lnTo>
                  <a:lnTo>
                    <a:pt x="2162" y="1709"/>
                  </a:lnTo>
                  <a:lnTo>
                    <a:pt x="2882" y="1709"/>
                  </a:lnTo>
                  <a:lnTo>
                    <a:pt x="3603" y="1709"/>
                  </a:lnTo>
                  <a:lnTo>
                    <a:pt x="4323" y="1709"/>
                  </a:lnTo>
                  <a:lnTo>
                    <a:pt x="5044" y="1709"/>
                  </a:lnTo>
                  <a:lnTo>
                    <a:pt x="5764" y="1709"/>
                  </a:lnTo>
                  <a:lnTo>
                    <a:pt x="5764" y="1726"/>
                  </a:lnTo>
                  <a:lnTo>
                    <a:pt x="5044" y="1726"/>
                  </a:lnTo>
                  <a:lnTo>
                    <a:pt x="4323" y="1726"/>
                  </a:lnTo>
                  <a:lnTo>
                    <a:pt x="3603" y="1726"/>
                  </a:lnTo>
                  <a:lnTo>
                    <a:pt x="2882" y="1726"/>
                  </a:lnTo>
                  <a:lnTo>
                    <a:pt x="2162" y="1726"/>
                  </a:lnTo>
                  <a:lnTo>
                    <a:pt x="1441" y="1726"/>
                  </a:lnTo>
                  <a:lnTo>
                    <a:pt x="721" y="1726"/>
                  </a:lnTo>
                  <a:lnTo>
                    <a:pt x="0" y="1726"/>
                  </a:lnTo>
                  <a:close/>
                  <a:moveTo>
                    <a:pt x="0" y="1693"/>
                  </a:moveTo>
                  <a:lnTo>
                    <a:pt x="0" y="1676"/>
                  </a:lnTo>
                  <a:lnTo>
                    <a:pt x="721" y="1676"/>
                  </a:lnTo>
                  <a:lnTo>
                    <a:pt x="1441" y="1676"/>
                  </a:lnTo>
                  <a:lnTo>
                    <a:pt x="2162" y="1676"/>
                  </a:lnTo>
                  <a:lnTo>
                    <a:pt x="2882" y="1676"/>
                  </a:lnTo>
                  <a:lnTo>
                    <a:pt x="3603" y="1676"/>
                  </a:lnTo>
                  <a:lnTo>
                    <a:pt x="4323" y="1676"/>
                  </a:lnTo>
                  <a:lnTo>
                    <a:pt x="5044" y="1676"/>
                  </a:lnTo>
                  <a:lnTo>
                    <a:pt x="5764" y="1676"/>
                  </a:lnTo>
                  <a:lnTo>
                    <a:pt x="5764" y="1693"/>
                  </a:lnTo>
                  <a:lnTo>
                    <a:pt x="5044" y="1693"/>
                  </a:lnTo>
                  <a:lnTo>
                    <a:pt x="4323" y="1693"/>
                  </a:lnTo>
                  <a:lnTo>
                    <a:pt x="3603" y="1693"/>
                  </a:lnTo>
                  <a:lnTo>
                    <a:pt x="2882" y="1693"/>
                  </a:lnTo>
                  <a:lnTo>
                    <a:pt x="2162" y="1693"/>
                  </a:lnTo>
                  <a:lnTo>
                    <a:pt x="1441" y="1693"/>
                  </a:lnTo>
                  <a:lnTo>
                    <a:pt x="721" y="1693"/>
                  </a:lnTo>
                  <a:lnTo>
                    <a:pt x="0" y="1693"/>
                  </a:lnTo>
                  <a:close/>
                  <a:moveTo>
                    <a:pt x="0" y="1660"/>
                  </a:moveTo>
                  <a:lnTo>
                    <a:pt x="0" y="1643"/>
                  </a:lnTo>
                  <a:lnTo>
                    <a:pt x="721" y="1643"/>
                  </a:lnTo>
                  <a:lnTo>
                    <a:pt x="1441" y="1643"/>
                  </a:lnTo>
                  <a:lnTo>
                    <a:pt x="2162" y="1643"/>
                  </a:lnTo>
                  <a:lnTo>
                    <a:pt x="2882" y="1643"/>
                  </a:lnTo>
                  <a:lnTo>
                    <a:pt x="3603" y="1643"/>
                  </a:lnTo>
                  <a:lnTo>
                    <a:pt x="4323" y="1643"/>
                  </a:lnTo>
                  <a:lnTo>
                    <a:pt x="5044" y="1643"/>
                  </a:lnTo>
                  <a:lnTo>
                    <a:pt x="5764" y="1643"/>
                  </a:lnTo>
                  <a:lnTo>
                    <a:pt x="5764" y="1660"/>
                  </a:lnTo>
                  <a:lnTo>
                    <a:pt x="5044" y="1660"/>
                  </a:lnTo>
                  <a:lnTo>
                    <a:pt x="4323" y="1660"/>
                  </a:lnTo>
                  <a:lnTo>
                    <a:pt x="3603" y="1660"/>
                  </a:lnTo>
                  <a:lnTo>
                    <a:pt x="2882" y="1660"/>
                  </a:lnTo>
                  <a:lnTo>
                    <a:pt x="2162" y="1660"/>
                  </a:lnTo>
                  <a:lnTo>
                    <a:pt x="1441" y="1660"/>
                  </a:lnTo>
                  <a:lnTo>
                    <a:pt x="721" y="1660"/>
                  </a:lnTo>
                  <a:lnTo>
                    <a:pt x="0" y="1660"/>
                  </a:lnTo>
                  <a:close/>
                  <a:moveTo>
                    <a:pt x="0" y="1627"/>
                  </a:moveTo>
                  <a:lnTo>
                    <a:pt x="0" y="1611"/>
                  </a:lnTo>
                  <a:lnTo>
                    <a:pt x="721" y="1611"/>
                  </a:lnTo>
                  <a:lnTo>
                    <a:pt x="1441" y="1611"/>
                  </a:lnTo>
                  <a:lnTo>
                    <a:pt x="2162" y="1611"/>
                  </a:lnTo>
                  <a:lnTo>
                    <a:pt x="2882" y="1611"/>
                  </a:lnTo>
                  <a:lnTo>
                    <a:pt x="3603" y="1611"/>
                  </a:lnTo>
                  <a:lnTo>
                    <a:pt x="4323" y="1611"/>
                  </a:lnTo>
                  <a:lnTo>
                    <a:pt x="5044" y="1611"/>
                  </a:lnTo>
                  <a:lnTo>
                    <a:pt x="5764" y="1611"/>
                  </a:lnTo>
                  <a:lnTo>
                    <a:pt x="5764" y="1627"/>
                  </a:lnTo>
                  <a:lnTo>
                    <a:pt x="5044" y="1627"/>
                  </a:lnTo>
                  <a:lnTo>
                    <a:pt x="4323" y="1627"/>
                  </a:lnTo>
                  <a:lnTo>
                    <a:pt x="3603" y="1627"/>
                  </a:lnTo>
                  <a:lnTo>
                    <a:pt x="2882" y="1627"/>
                  </a:lnTo>
                  <a:lnTo>
                    <a:pt x="2162" y="1627"/>
                  </a:lnTo>
                  <a:lnTo>
                    <a:pt x="1441" y="1627"/>
                  </a:lnTo>
                  <a:lnTo>
                    <a:pt x="721" y="1627"/>
                  </a:lnTo>
                  <a:lnTo>
                    <a:pt x="0" y="1627"/>
                  </a:lnTo>
                  <a:close/>
                  <a:moveTo>
                    <a:pt x="0" y="1595"/>
                  </a:moveTo>
                  <a:lnTo>
                    <a:pt x="0" y="1578"/>
                  </a:lnTo>
                  <a:lnTo>
                    <a:pt x="721" y="1578"/>
                  </a:lnTo>
                  <a:lnTo>
                    <a:pt x="1441" y="1578"/>
                  </a:lnTo>
                  <a:lnTo>
                    <a:pt x="2162" y="1578"/>
                  </a:lnTo>
                  <a:lnTo>
                    <a:pt x="2882" y="1578"/>
                  </a:lnTo>
                  <a:lnTo>
                    <a:pt x="3603" y="1578"/>
                  </a:lnTo>
                  <a:lnTo>
                    <a:pt x="4323" y="1578"/>
                  </a:lnTo>
                  <a:lnTo>
                    <a:pt x="5044" y="1578"/>
                  </a:lnTo>
                  <a:lnTo>
                    <a:pt x="5764" y="1578"/>
                  </a:lnTo>
                  <a:lnTo>
                    <a:pt x="5764" y="1595"/>
                  </a:lnTo>
                  <a:lnTo>
                    <a:pt x="5044" y="1595"/>
                  </a:lnTo>
                  <a:lnTo>
                    <a:pt x="4323" y="1595"/>
                  </a:lnTo>
                  <a:lnTo>
                    <a:pt x="3603" y="1595"/>
                  </a:lnTo>
                  <a:lnTo>
                    <a:pt x="2882" y="1595"/>
                  </a:lnTo>
                  <a:lnTo>
                    <a:pt x="2162" y="1595"/>
                  </a:lnTo>
                  <a:lnTo>
                    <a:pt x="1441" y="1595"/>
                  </a:lnTo>
                  <a:lnTo>
                    <a:pt x="721" y="1595"/>
                  </a:lnTo>
                  <a:lnTo>
                    <a:pt x="0" y="1595"/>
                  </a:lnTo>
                  <a:close/>
                  <a:moveTo>
                    <a:pt x="0" y="1562"/>
                  </a:moveTo>
                  <a:lnTo>
                    <a:pt x="0" y="1545"/>
                  </a:lnTo>
                  <a:lnTo>
                    <a:pt x="721" y="1545"/>
                  </a:lnTo>
                  <a:lnTo>
                    <a:pt x="1441" y="1545"/>
                  </a:lnTo>
                  <a:lnTo>
                    <a:pt x="2162" y="1545"/>
                  </a:lnTo>
                  <a:lnTo>
                    <a:pt x="2882" y="1545"/>
                  </a:lnTo>
                  <a:lnTo>
                    <a:pt x="3603" y="1545"/>
                  </a:lnTo>
                  <a:lnTo>
                    <a:pt x="4323" y="1545"/>
                  </a:lnTo>
                  <a:lnTo>
                    <a:pt x="5044" y="1545"/>
                  </a:lnTo>
                  <a:lnTo>
                    <a:pt x="5764" y="1545"/>
                  </a:lnTo>
                  <a:lnTo>
                    <a:pt x="5764" y="1562"/>
                  </a:lnTo>
                  <a:lnTo>
                    <a:pt x="5044" y="1562"/>
                  </a:lnTo>
                  <a:lnTo>
                    <a:pt x="4323" y="1562"/>
                  </a:lnTo>
                  <a:lnTo>
                    <a:pt x="3603" y="1562"/>
                  </a:lnTo>
                  <a:lnTo>
                    <a:pt x="2882" y="1562"/>
                  </a:lnTo>
                  <a:lnTo>
                    <a:pt x="2162" y="1562"/>
                  </a:lnTo>
                  <a:lnTo>
                    <a:pt x="1441" y="1562"/>
                  </a:lnTo>
                  <a:lnTo>
                    <a:pt x="721" y="1562"/>
                  </a:lnTo>
                  <a:lnTo>
                    <a:pt x="0" y="1562"/>
                  </a:lnTo>
                  <a:close/>
                  <a:moveTo>
                    <a:pt x="0" y="1529"/>
                  </a:moveTo>
                  <a:lnTo>
                    <a:pt x="0" y="1512"/>
                  </a:lnTo>
                  <a:lnTo>
                    <a:pt x="721" y="1512"/>
                  </a:lnTo>
                  <a:lnTo>
                    <a:pt x="1441" y="1512"/>
                  </a:lnTo>
                  <a:lnTo>
                    <a:pt x="2162" y="1512"/>
                  </a:lnTo>
                  <a:lnTo>
                    <a:pt x="2882" y="1512"/>
                  </a:lnTo>
                  <a:lnTo>
                    <a:pt x="3603" y="1512"/>
                  </a:lnTo>
                  <a:lnTo>
                    <a:pt x="4323" y="1512"/>
                  </a:lnTo>
                  <a:lnTo>
                    <a:pt x="5044" y="1512"/>
                  </a:lnTo>
                  <a:lnTo>
                    <a:pt x="5764" y="1512"/>
                  </a:lnTo>
                  <a:lnTo>
                    <a:pt x="5764" y="1529"/>
                  </a:lnTo>
                  <a:lnTo>
                    <a:pt x="5044" y="1529"/>
                  </a:lnTo>
                  <a:lnTo>
                    <a:pt x="4323" y="1529"/>
                  </a:lnTo>
                  <a:lnTo>
                    <a:pt x="3603" y="1529"/>
                  </a:lnTo>
                  <a:lnTo>
                    <a:pt x="2882" y="1529"/>
                  </a:lnTo>
                  <a:lnTo>
                    <a:pt x="2162" y="1529"/>
                  </a:lnTo>
                  <a:lnTo>
                    <a:pt x="1441" y="1529"/>
                  </a:lnTo>
                  <a:lnTo>
                    <a:pt x="721" y="1529"/>
                  </a:lnTo>
                  <a:lnTo>
                    <a:pt x="0" y="1529"/>
                  </a:lnTo>
                  <a:close/>
                  <a:moveTo>
                    <a:pt x="0" y="1496"/>
                  </a:moveTo>
                  <a:lnTo>
                    <a:pt x="0" y="1479"/>
                  </a:lnTo>
                  <a:lnTo>
                    <a:pt x="721" y="1479"/>
                  </a:lnTo>
                  <a:lnTo>
                    <a:pt x="1441" y="1479"/>
                  </a:lnTo>
                  <a:lnTo>
                    <a:pt x="2162" y="1479"/>
                  </a:lnTo>
                  <a:lnTo>
                    <a:pt x="2882" y="1479"/>
                  </a:lnTo>
                  <a:lnTo>
                    <a:pt x="3603" y="1479"/>
                  </a:lnTo>
                  <a:lnTo>
                    <a:pt x="4323" y="1479"/>
                  </a:lnTo>
                  <a:lnTo>
                    <a:pt x="5044" y="1479"/>
                  </a:lnTo>
                  <a:lnTo>
                    <a:pt x="5764" y="1479"/>
                  </a:lnTo>
                  <a:lnTo>
                    <a:pt x="5764" y="1496"/>
                  </a:lnTo>
                  <a:lnTo>
                    <a:pt x="5044" y="1496"/>
                  </a:lnTo>
                  <a:lnTo>
                    <a:pt x="4323" y="1496"/>
                  </a:lnTo>
                  <a:lnTo>
                    <a:pt x="3603" y="1496"/>
                  </a:lnTo>
                  <a:lnTo>
                    <a:pt x="2882" y="1496"/>
                  </a:lnTo>
                  <a:lnTo>
                    <a:pt x="2162" y="1496"/>
                  </a:lnTo>
                  <a:lnTo>
                    <a:pt x="1441" y="1496"/>
                  </a:lnTo>
                  <a:lnTo>
                    <a:pt x="721" y="1496"/>
                  </a:lnTo>
                  <a:lnTo>
                    <a:pt x="0" y="1496"/>
                  </a:lnTo>
                  <a:close/>
                  <a:moveTo>
                    <a:pt x="0" y="1463"/>
                  </a:moveTo>
                  <a:lnTo>
                    <a:pt x="0" y="1446"/>
                  </a:lnTo>
                  <a:lnTo>
                    <a:pt x="721" y="1446"/>
                  </a:lnTo>
                  <a:lnTo>
                    <a:pt x="1441" y="1446"/>
                  </a:lnTo>
                  <a:lnTo>
                    <a:pt x="2162" y="1446"/>
                  </a:lnTo>
                  <a:lnTo>
                    <a:pt x="2882" y="1446"/>
                  </a:lnTo>
                  <a:lnTo>
                    <a:pt x="3603" y="1446"/>
                  </a:lnTo>
                  <a:lnTo>
                    <a:pt x="4323" y="1446"/>
                  </a:lnTo>
                  <a:lnTo>
                    <a:pt x="5044" y="1446"/>
                  </a:lnTo>
                  <a:lnTo>
                    <a:pt x="5764" y="1446"/>
                  </a:lnTo>
                  <a:lnTo>
                    <a:pt x="5764" y="1463"/>
                  </a:lnTo>
                  <a:lnTo>
                    <a:pt x="5044" y="1463"/>
                  </a:lnTo>
                  <a:lnTo>
                    <a:pt x="4323" y="1463"/>
                  </a:lnTo>
                  <a:lnTo>
                    <a:pt x="3603" y="1463"/>
                  </a:lnTo>
                  <a:lnTo>
                    <a:pt x="2882" y="1463"/>
                  </a:lnTo>
                  <a:lnTo>
                    <a:pt x="2162" y="1463"/>
                  </a:lnTo>
                  <a:lnTo>
                    <a:pt x="1441" y="1463"/>
                  </a:lnTo>
                  <a:lnTo>
                    <a:pt x="721" y="1463"/>
                  </a:lnTo>
                  <a:lnTo>
                    <a:pt x="0" y="1463"/>
                  </a:lnTo>
                  <a:close/>
                  <a:moveTo>
                    <a:pt x="0" y="1430"/>
                  </a:moveTo>
                  <a:lnTo>
                    <a:pt x="0" y="1414"/>
                  </a:lnTo>
                  <a:lnTo>
                    <a:pt x="721" y="1414"/>
                  </a:lnTo>
                  <a:lnTo>
                    <a:pt x="1441" y="1414"/>
                  </a:lnTo>
                  <a:lnTo>
                    <a:pt x="2162" y="1414"/>
                  </a:lnTo>
                  <a:lnTo>
                    <a:pt x="2882" y="1414"/>
                  </a:lnTo>
                  <a:lnTo>
                    <a:pt x="3603" y="1414"/>
                  </a:lnTo>
                  <a:lnTo>
                    <a:pt x="4323" y="1414"/>
                  </a:lnTo>
                  <a:lnTo>
                    <a:pt x="5044" y="1414"/>
                  </a:lnTo>
                  <a:lnTo>
                    <a:pt x="5764" y="1414"/>
                  </a:lnTo>
                  <a:lnTo>
                    <a:pt x="5764" y="1430"/>
                  </a:lnTo>
                  <a:lnTo>
                    <a:pt x="5044" y="1430"/>
                  </a:lnTo>
                  <a:lnTo>
                    <a:pt x="4323" y="1430"/>
                  </a:lnTo>
                  <a:lnTo>
                    <a:pt x="3603" y="1430"/>
                  </a:lnTo>
                  <a:lnTo>
                    <a:pt x="2882" y="1430"/>
                  </a:lnTo>
                  <a:lnTo>
                    <a:pt x="2162" y="1430"/>
                  </a:lnTo>
                  <a:lnTo>
                    <a:pt x="1441" y="1430"/>
                  </a:lnTo>
                  <a:lnTo>
                    <a:pt x="721" y="1430"/>
                  </a:lnTo>
                  <a:lnTo>
                    <a:pt x="0" y="1430"/>
                  </a:lnTo>
                  <a:close/>
                  <a:moveTo>
                    <a:pt x="0" y="1397"/>
                  </a:moveTo>
                  <a:lnTo>
                    <a:pt x="0" y="1381"/>
                  </a:lnTo>
                  <a:lnTo>
                    <a:pt x="721" y="1381"/>
                  </a:lnTo>
                  <a:lnTo>
                    <a:pt x="1441" y="1381"/>
                  </a:lnTo>
                  <a:lnTo>
                    <a:pt x="2162" y="1381"/>
                  </a:lnTo>
                  <a:lnTo>
                    <a:pt x="2882" y="1381"/>
                  </a:lnTo>
                  <a:lnTo>
                    <a:pt x="3603" y="1381"/>
                  </a:lnTo>
                  <a:lnTo>
                    <a:pt x="4323" y="1381"/>
                  </a:lnTo>
                  <a:lnTo>
                    <a:pt x="5044" y="1381"/>
                  </a:lnTo>
                  <a:lnTo>
                    <a:pt x="5764" y="1381"/>
                  </a:lnTo>
                  <a:lnTo>
                    <a:pt x="5764" y="1397"/>
                  </a:lnTo>
                  <a:lnTo>
                    <a:pt x="5044" y="1397"/>
                  </a:lnTo>
                  <a:lnTo>
                    <a:pt x="4323" y="1397"/>
                  </a:lnTo>
                  <a:lnTo>
                    <a:pt x="3603" y="1397"/>
                  </a:lnTo>
                  <a:lnTo>
                    <a:pt x="2882" y="1397"/>
                  </a:lnTo>
                  <a:lnTo>
                    <a:pt x="2162" y="1397"/>
                  </a:lnTo>
                  <a:lnTo>
                    <a:pt x="1441" y="1397"/>
                  </a:lnTo>
                  <a:lnTo>
                    <a:pt x="721" y="1397"/>
                  </a:lnTo>
                  <a:lnTo>
                    <a:pt x="0" y="1397"/>
                  </a:lnTo>
                  <a:close/>
                  <a:moveTo>
                    <a:pt x="0" y="1365"/>
                  </a:moveTo>
                  <a:lnTo>
                    <a:pt x="0" y="1348"/>
                  </a:lnTo>
                  <a:lnTo>
                    <a:pt x="721" y="1348"/>
                  </a:lnTo>
                  <a:lnTo>
                    <a:pt x="1441" y="1348"/>
                  </a:lnTo>
                  <a:lnTo>
                    <a:pt x="2162" y="1348"/>
                  </a:lnTo>
                  <a:lnTo>
                    <a:pt x="2882" y="1348"/>
                  </a:lnTo>
                  <a:lnTo>
                    <a:pt x="3603" y="1348"/>
                  </a:lnTo>
                  <a:lnTo>
                    <a:pt x="4323" y="1348"/>
                  </a:lnTo>
                  <a:lnTo>
                    <a:pt x="5044" y="1348"/>
                  </a:lnTo>
                  <a:lnTo>
                    <a:pt x="5764" y="1348"/>
                  </a:lnTo>
                  <a:lnTo>
                    <a:pt x="5764" y="1365"/>
                  </a:lnTo>
                  <a:lnTo>
                    <a:pt x="5044" y="1365"/>
                  </a:lnTo>
                  <a:lnTo>
                    <a:pt x="4323" y="1365"/>
                  </a:lnTo>
                  <a:lnTo>
                    <a:pt x="3603" y="1365"/>
                  </a:lnTo>
                  <a:lnTo>
                    <a:pt x="2882" y="1365"/>
                  </a:lnTo>
                  <a:lnTo>
                    <a:pt x="2162" y="1365"/>
                  </a:lnTo>
                  <a:lnTo>
                    <a:pt x="1441" y="1365"/>
                  </a:lnTo>
                  <a:lnTo>
                    <a:pt x="721" y="1365"/>
                  </a:lnTo>
                  <a:lnTo>
                    <a:pt x="0" y="1365"/>
                  </a:lnTo>
                  <a:close/>
                  <a:moveTo>
                    <a:pt x="0" y="1332"/>
                  </a:moveTo>
                  <a:lnTo>
                    <a:pt x="0" y="1315"/>
                  </a:lnTo>
                  <a:lnTo>
                    <a:pt x="721" y="1315"/>
                  </a:lnTo>
                  <a:lnTo>
                    <a:pt x="1441" y="1315"/>
                  </a:lnTo>
                  <a:lnTo>
                    <a:pt x="2162" y="1315"/>
                  </a:lnTo>
                  <a:lnTo>
                    <a:pt x="2882" y="1315"/>
                  </a:lnTo>
                  <a:lnTo>
                    <a:pt x="3603" y="1315"/>
                  </a:lnTo>
                  <a:lnTo>
                    <a:pt x="4323" y="1315"/>
                  </a:lnTo>
                  <a:lnTo>
                    <a:pt x="5044" y="1315"/>
                  </a:lnTo>
                  <a:lnTo>
                    <a:pt x="5764" y="1315"/>
                  </a:lnTo>
                  <a:lnTo>
                    <a:pt x="5764" y="1332"/>
                  </a:lnTo>
                  <a:lnTo>
                    <a:pt x="5044" y="1332"/>
                  </a:lnTo>
                  <a:lnTo>
                    <a:pt x="4323" y="1332"/>
                  </a:lnTo>
                  <a:lnTo>
                    <a:pt x="3603" y="1332"/>
                  </a:lnTo>
                  <a:lnTo>
                    <a:pt x="2882" y="1332"/>
                  </a:lnTo>
                  <a:lnTo>
                    <a:pt x="2162" y="1332"/>
                  </a:lnTo>
                  <a:lnTo>
                    <a:pt x="1441" y="1332"/>
                  </a:lnTo>
                  <a:lnTo>
                    <a:pt x="721" y="1332"/>
                  </a:lnTo>
                  <a:lnTo>
                    <a:pt x="0" y="1332"/>
                  </a:lnTo>
                  <a:close/>
                  <a:moveTo>
                    <a:pt x="0" y="1299"/>
                  </a:moveTo>
                  <a:lnTo>
                    <a:pt x="0" y="1282"/>
                  </a:lnTo>
                  <a:lnTo>
                    <a:pt x="721" y="1282"/>
                  </a:lnTo>
                  <a:lnTo>
                    <a:pt x="1441" y="1282"/>
                  </a:lnTo>
                  <a:lnTo>
                    <a:pt x="2162" y="1282"/>
                  </a:lnTo>
                  <a:lnTo>
                    <a:pt x="2882" y="1282"/>
                  </a:lnTo>
                  <a:lnTo>
                    <a:pt x="3603" y="1282"/>
                  </a:lnTo>
                  <a:lnTo>
                    <a:pt x="4323" y="1282"/>
                  </a:lnTo>
                  <a:lnTo>
                    <a:pt x="5044" y="1282"/>
                  </a:lnTo>
                  <a:lnTo>
                    <a:pt x="5764" y="1282"/>
                  </a:lnTo>
                  <a:lnTo>
                    <a:pt x="5764" y="1299"/>
                  </a:lnTo>
                  <a:lnTo>
                    <a:pt x="5044" y="1299"/>
                  </a:lnTo>
                  <a:lnTo>
                    <a:pt x="4323" y="1299"/>
                  </a:lnTo>
                  <a:lnTo>
                    <a:pt x="3603" y="1299"/>
                  </a:lnTo>
                  <a:lnTo>
                    <a:pt x="2882" y="1299"/>
                  </a:lnTo>
                  <a:lnTo>
                    <a:pt x="2162" y="1299"/>
                  </a:lnTo>
                  <a:lnTo>
                    <a:pt x="1441" y="1299"/>
                  </a:lnTo>
                  <a:lnTo>
                    <a:pt x="721" y="1299"/>
                  </a:lnTo>
                  <a:lnTo>
                    <a:pt x="0" y="1299"/>
                  </a:lnTo>
                  <a:close/>
                  <a:moveTo>
                    <a:pt x="0" y="1266"/>
                  </a:moveTo>
                  <a:lnTo>
                    <a:pt x="0" y="1249"/>
                  </a:lnTo>
                  <a:lnTo>
                    <a:pt x="721" y="1249"/>
                  </a:lnTo>
                  <a:lnTo>
                    <a:pt x="1441" y="1249"/>
                  </a:lnTo>
                  <a:lnTo>
                    <a:pt x="2162" y="1249"/>
                  </a:lnTo>
                  <a:lnTo>
                    <a:pt x="2882" y="1249"/>
                  </a:lnTo>
                  <a:lnTo>
                    <a:pt x="3603" y="1249"/>
                  </a:lnTo>
                  <a:lnTo>
                    <a:pt x="4323" y="1249"/>
                  </a:lnTo>
                  <a:lnTo>
                    <a:pt x="5044" y="1249"/>
                  </a:lnTo>
                  <a:lnTo>
                    <a:pt x="5764" y="1249"/>
                  </a:lnTo>
                  <a:lnTo>
                    <a:pt x="5764" y="1266"/>
                  </a:lnTo>
                  <a:lnTo>
                    <a:pt x="5044" y="1266"/>
                  </a:lnTo>
                  <a:lnTo>
                    <a:pt x="4323" y="1266"/>
                  </a:lnTo>
                  <a:lnTo>
                    <a:pt x="3603" y="1266"/>
                  </a:lnTo>
                  <a:lnTo>
                    <a:pt x="2882" y="1266"/>
                  </a:lnTo>
                  <a:lnTo>
                    <a:pt x="2162" y="1266"/>
                  </a:lnTo>
                  <a:lnTo>
                    <a:pt x="1441" y="1266"/>
                  </a:lnTo>
                  <a:lnTo>
                    <a:pt x="721" y="1266"/>
                  </a:lnTo>
                  <a:lnTo>
                    <a:pt x="0" y="1266"/>
                  </a:lnTo>
                  <a:close/>
                  <a:moveTo>
                    <a:pt x="0" y="1233"/>
                  </a:moveTo>
                  <a:lnTo>
                    <a:pt x="0" y="1216"/>
                  </a:lnTo>
                  <a:lnTo>
                    <a:pt x="721" y="1216"/>
                  </a:lnTo>
                  <a:lnTo>
                    <a:pt x="1441" y="1216"/>
                  </a:lnTo>
                  <a:lnTo>
                    <a:pt x="2162" y="1216"/>
                  </a:lnTo>
                  <a:lnTo>
                    <a:pt x="2882" y="1216"/>
                  </a:lnTo>
                  <a:lnTo>
                    <a:pt x="3603" y="1216"/>
                  </a:lnTo>
                  <a:lnTo>
                    <a:pt x="4323" y="1216"/>
                  </a:lnTo>
                  <a:lnTo>
                    <a:pt x="5044" y="1216"/>
                  </a:lnTo>
                  <a:lnTo>
                    <a:pt x="5764" y="1216"/>
                  </a:lnTo>
                  <a:lnTo>
                    <a:pt x="5764" y="1233"/>
                  </a:lnTo>
                  <a:lnTo>
                    <a:pt x="5044" y="1233"/>
                  </a:lnTo>
                  <a:lnTo>
                    <a:pt x="4323" y="1233"/>
                  </a:lnTo>
                  <a:lnTo>
                    <a:pt x="3603" y="1233"/>
                  </a:lnTo>
                  <a:lnTo>
                    <a:pt x="2882" y="1233"/>
                  </a:lnTo>
                  <a:lnTo>
                    <a:pt x="2162" y="1233"/>
                  </a:lnTo>
                  <a:lnTo>
                    <a:pt x="1441" y="1233"/>
                  </a:lnTo>
                  <a:lnTo>
                    <a:pt x="721" y="1233"/>
                  </a:lnTo>
                  <a:lnTo>
                    <a:pt x="0" y="1233"/>
                  </a:lnTo>
                  <a:close/>
                  <a:moveTo>
                    <a:pt x="0" y="1200"/>
                  </a:moveTo>
                  <a:lnTo>
                    <a:pt x="0" y="1184"/>
                  </a:lnTo>
                  <a:lnTo>
                    <a:pt x="721" y="1184"/>
                  </a:lnTo>
                  <a:lnTo>
                    <a:pt x="1441" y="1184"/>
                  </a:lnTo>
                  <a:lnTo>
                    <a:pt x="2162" y="1184"/>
                  </a:lnTo>
                  <a:lnTo>
                    <a:pt x="2882" y="1184"/>
                  </a:lnTo>
                  <a:lnTo>
                    <a:pt x="3603" y="1184"/>
                  </a:lnTo>
                  <a:lnTo>
                    <a:pt x="4323" y="1184"/>
                  </a:lnTo>
                  <a:lnTo>
                    <a:pt x="5044" y="1184"/>
                  </a:lnTo>
                  <a:lnTo>
                    <a:pt x="5764" y="1184"/>
                  </a:lnTo>
                  <a:lnTo>
                    <a:pt x="5764" y="1200"/>
                  </a:lnTo>
                  <a:lnTo>
                    <a:pt x="5044" y="1200"/>
                  </a:lnTo>
                  <a:lnTo>
                    <a:pt x="4323" y="1200"/>
                  </a:lnTo>
                  <a:lnTo>
                    <a:pt x="3603" y="1200"/>
                  </a:lnTo>
                  <a:lnTo>
                    <a:pt x="2882" y="1200"/>
                  </a:lnTo>
                  <a:lnTo>
                    <a:pt x="2162" y="1200"/>
                  </a:lnTo>
                  <a:lnTo>
                    <a:pt x="1441" y="1200"/>
                  </a:lnTo>
                  <a:lnTo>
                    <a:pt x="721" y="1200"/>
                  </a:lnTo>
                  <a:lnTo>
                    <a:pt x="0" y="1200"/>
                  </a:lnTo>
                  <a:close/>
                  <a:moveTo>
                    <a:pt x="0" y="1168"/>
                  </a:moveTo>
                  <a:lnTo>
                    <a:pt x="0" y="1151"/>
                  </a:lnTo>
                  <a:lnTo>
                    <a:pt x="721" y="1151"/>
                  </a:lnTo>
                  <a:lnTo>
                    <a:pt x="1441" y="1151"/>
                  </a:lnTo>
                  <a:lnTo>
                    <a:pt x="2162" y="1151"/>
                  </a:lnTo>
                  <a:lnTo>
                    <a:pt x="2882" y="1151"/>
                  </a:lnTo>
                  <a:lnTo>
                    <a:pt x="3603" y="1151"/>
                  </a:lnTo>
                  <a:lnTo>
                    <a:pt x="4323" y="1151"/>
                  </a:lnTo>
                  <a:lnTo>
                    <a:pt x="5044" y="1151"/>
                  </a:lnTo>
                  <a:lnTo>
                    <a:pt x="5764" y="1151"/>
                  </a:lnTo>
                  <a:lnTo>
                    <a:pt x="5764" y="1168"/>
                  </a:lnTo>
                  <a:lnTo>
                    <a:pt x="5044" y="1168"/>
                  </a:lnTo>
                  <a:lnTo>
                    <a:pt x="4323" y="1168"/>
                  </a:lnTo>
                  <a:lnTo>
                    <a:pt x="3603" y="1168"/>
                  </a:lnTo>
                  <a:lnTo>
                    <a:pt x="2882" y="1168"/>
                  </a:lnTo>
                  <a:lnTo>
                    <a:pt x="2162" y="1168"/>
                  </a:lnTo>
                  <a:lnTo>
                    <a:pt x="1441" y="1168"/>
                  </a:lnTo>
                  <a:lnTo>
                    <a:pt x="721" y="1168"/>
                  </a:lnTo>
                  <a:lnTo>
                    <a:pt x="0" y="1168"/>
                  </a:lnTo>
                  <a:close/>
                  <a:moveTo>
                    <a:pt x="0" y="1135"/>
                  </a:moveTo>
                  <a:lnTo>
                    <a:pt x="0" y="1118"/>
                  </a:lnTo>
                  <a:lnTo>
                    <a:pt x="721" y="1118"/>
                  </a:lnTo>
                  <a:lnTo>
                    <a:pt x="1441" y="1118"/>
                  </a:lnTo>
                  <a:lnTo>
                    <a:pt x="2162" y="1118"/>
                  </a:lnTo>
                  <a:lnTo>
                    <a:pt x="2882" y="1118"/>
                  </a:lnTo>
                  <a:lnTo>
                    <a:pt x="3603" y="1118"/>
                  </a:lnTo>
                  <a:lnTo>
                    <a:pt x="4323" y="1118"/>
                  </a:lnTo>
                  <a:lnTo>
                    <a:pt x="5044" y="1118"/>
                  </a:lnTo>
                  <a:lnTo>
                    <a:pt x="5764" y="1118"/>
                  </a:lnTo>
                  <a:lnTo>
                    <a:pt x="5764" y="1135"/>
                  </a:lnTo>
                  <a:lnTo>
                    <a:pt x="5044" y="1135"/>
                  </a:lnTo>
                  <a:lnTo>
                    <a:pt x="4323" y="1135"/>
                  </a:lnTo>
                  <a:lnTo>
                    <a:pt x="3603" y="1135"/>
                  </a:lnTo>
                  <a:lnTo>
                    <a:pt x="2882" y="1135"/>
                  </a:lnTo>
                  <a:lnTo>
                    <a:pt x="2162" y="1135"/>
                  </a:lnTo>
                  <a:lnTo>
                    <a:pt x="1441" y="1135"/>
                  </a:lnTo>
                  <a:lnTo>
                    <a:pt x="721" y="1135"/>
                  </a:lnTo>
                  <a:lnTo>
                    <a:pt x="0" y="1135"/>
                  </a:lnTo>
                  <a:close/>
                  <a:moveTo>
                    <a:pt x="0" y="1102"/>
                  </a:moveTo>
                  <a:lnTo>
                    <a:pt x="0" y="1085"/>
                  </a:lnTo>
                  <a:lnTo>
                    <a:pt x="721" y="1085"/>
                  </a:lnTo>
                  <a:lnTo>
                    <a:pt x="1441" y="1085"/>
                  </a:lnTo>
                  <a:lnTo>
                    <a:pt x="2162" y="1085"/>
                  </a:lnTo>
                  <a:lnTo>
                    <a:pt x="2882" y="1085"/>
                  </a:lnTo>
                  <a:lnTo>
                    <a:pt x="3603" y="1085"/>
                  </a:lnTo>
                  <a:lnTo>
                    <a:pt x="4323" y="1085"/>
                  </a:lnTo>
                  <a:lnTo>
                    <a:pt x="5044" y="1085"/>
                  </a:lnTo>
                  <a:lnTo>
                    <a:pt x="5764" y="1085"/>
                  </a:lnTo>
                  <a:lnTo>
                    <a:pt x="5764" y="1102"/>
                  </a:lnTo>
                  <a:lnTo>
                    <a:pt x="5044" y="1102"/>
                  </a:lnTo>
                  <a:lnTo>
                    <a:pt x="4323" y="1102"/>
                  </a:lnTo>
                  <a:lnTo>
                    <a:pt x="3603" y="1102"/>
                  </a:lnTo>
                  <a:lnTo>
                    <a:pt x="2882" y="1102"/>
                  </a:lnTo>
                  <a:lnTo>
                    <a:pt x="2162" y="1102"/>
                  </a:lnTo>
                  <a:lnTo>
                    <a:pt x="1441" y="1102"/>
                  </a:lnTo>
                  <a:lnTo>
                    <a:pt x="721" y="1102"/>
                  </a:lnTo>
                  <a:lnTo>
                    <a:pt x="0" y="1102"/>
                  </a:lnTo>
                  <a:close/>
                  <a:moveTo>
                    <a:pt x="0" y="1069"/>
                  </a:moveTo>
                  <a:lnTo>
                    <a:pt x="0" y="1052"/>
                  </a:lnTo>
                  <a:lnTo>
                    <a:pt x="721" y="1052"/>
                  </a:lnTo>
                  <a:lnTo>
                    <a:pt x="1441" y="1052"/>
                  </a:lnTo>
                  <a:lnTo>
                    <a:pt x="2162" y="1052"/>
                  </a:lnTo>
                  <a:lnTo>
                    <a:pt x="2882" y="1052"/>
                  </a:lnTo>
                  <a:lnTo>
                    <a:pt x="3603" y="1052"/>
                  </a:lnTo>
                  <a:lnTo>
                    <a:pt x="4323" y="1052"/>
                  </a:lnTo>
                  <a:lnTo>
                    <a:pt x="5044" y="1052"/>
                  </a:lnTo>
                  <a:lnTo>
                    <a:pt x="5764" y="1052"/>
                  </a:lnTo>
                  <a:lnTo>
                    <a:pt x="5764" y="1069"/>
                  </a:lnTo>
                  <a:lnTo>
                    <a:pt x="5044" y="1069"/>
                  </a:lnTo>
                  <a:lnTo>
                    <a:pt x="4323" y="1069"/>
                  </a:lnTo>
                  <a:lnTo>
                    <a:pt x="3603" y="1069"/>
                  </a:lnTo>
                  <a:lnTo>
                    <a:pt x="2882" y="1069"/>
                  </a:lnTo>
                  <a:lnTo>
                    <a:pt x="2162" y="1069"/>
                  </a:lnTo>
                  <a:lnTo>
                    <a:pt x="1441" y="1069"/>
                  </a:lnTo>
                  <a:lnTo>
                    <a:pt x="721" y="1069"/>
                  </a:lnTo>
                  <a:lnTo>
                    <a:pt x="0" y="1069"/>
                  </a:lnTo>
                  <a:close/>
                  <a:moveTo>
                    <a:pt x="0" y="1036"/>
                  </a:moveTo>
                  <a:lnTo>
                    <a:pt x="0" y="1019"/>
                  </a:lnTo>
                  <a:lnTo>
                    <a:pt x="721" y="1019"/>
                  </a:lnTo>
                  <a:lnTo>
                    <a:pt x="1441" y="1019"/>
                  </a:lnTo>
                  <a:lnTo>
                    <a:pt x="2162" y="1019"/>
                  </a:lnTo>
                  <a:lnTo>
                    <a:pt x="2882" y="1019"/>
                  </a:lnTo>
                  <a:lnTo>
                    <a:pt x="3603" y="1019"/>
                  </a:lnTo>
                  <a:lnTo>
                    <a:pt x="4323" y="1019"/>
                  </a:lnTo>
                  <a:lnTo>
                    <a:pt x="5044" y="1019"/>
                  </a:lnTo>
                  <a:lnTo>
                    <a:pt x="5764" y="1019"/>
                  </a:lnTo>
                  <a:lnTo>
                    <a:pt x="5764" y="1036"/>
                  </a:lnTo>
                  <a:lnTo>
                    <a:pt x="5044" y="1036"/>
                  </a:lnTo>
                  <a:lnTo>
                    <a:pt x="4323" y="1036"/>
                  </a:lnTo>
                  <a:lnTo>
                    <a:pt x="3603" y="1036"/>
                  </a:lnTo>
                  <a:lnTo>
                    <a:pt x="2882" y="1036"/>
                  </a:lnTo>
                  <a:lnTo>
                    <a:pt x="2162" y="1036"/>
                  </a:lnTo>
                  <a:lnTo>
                    <a:pt x="1441" y="1036"/>
                  </a:lnTo>
                  <a:lnTo>
                    <a:pt x="721" y="1036"/>
                  </a:lnTo>
                  <a:lnTo>
                    <a:pt x="0" y="1036"/>
                  </a:lnTo>
                  <a:close/>
                  <a:moveTo>
                    <a:pt x="0" y="1003"/>
                  </a:moveTo>
                  <a:lnTo>
                    <a:pt x="0" y="986"/>
                  </a:lnTo>
                  <a:lnTo>
                    <a:pt x="721" y="986"/>
                  </a:lnTo>
                  <a:lnTo>
                    <a:pt x="1441" y="986"/>
                  </a:lnTo>
                  <a:lnTo>
                    <a:pt x="2162" y="986"/>
                  </a:lnTo>
                  <a:lnTo>
                    <a:pt x="2882" y="986"/>
                  </a:lnTo>
                  <a:lnTo>
                    <a:pt x="3603" y="986"/>
                  </a:lnTo>
                  <a:lnTo>
                    <a:pt x="4323" y="986"/>
                  </a:lnTo>
                  <a:lnTo>
                    <a:pt x="5044" y="986"/>
                  </a:lnTo>
                  <a:lnTo>
                    <a:pt x="5764" y="986"/>
                  </a:lnTo>
                  <a:lnTo>
                    <a:pt x="5764" y="1003"/>
                  </a:lnTo>
                  <a:lnTo>
                    <a:pt x="5044" y="1003"/>
                  </a:lnTo>
                  <a:lnTo>
                    <a:pt x="4323" y="1003"/>
                  </a:lnTo>
                  <a:lnTo>
                    <a:pt x="3603" y="1003"/>
                  </a:lnTo>
                  <a:lnTo>
                    <a:pt x="2882" y="1003"/>
                  </a:lnTo>
                  <a:lnTo>
                    <a:pt x="2162" y="1003"/>
                  </a:lnTo>
                  <a:lnTo>
                    <a:pt x="1441" y="1003"/>
                  </a:lnTo>
                  <a:lnTo>
                    <a:pt x="721" y="1003"/>
                  </a:lnTo>
                  <a:lnTo>
                    <a:pt x="0" y="1003"/>
                  </a:lnTo>
                  <a:close/>
                  <a:moveTo>
                    <a:pt x="0" y="970"/>
                  </a:moveTo>
                  <a:lnTo>
                    <a:pt x="0" y="954"/>
                  </a:lnTo>
                  <a:lnTo>
                    <a:pt x="721" y="954"/>
                  </a:lnTo>
                  <a:lnTo>
                    <a:pt x="1441" y="954"/>
                  </a:lnTo>
                  <a:lnTo>
                    <a:pt x="2162" y="954"/>
                  </a:lnTo>
                  <a:lnTo>
                    <a:pt x="2882" y="954"/>
                  </a:lnTo>
                  <a:lnTo>
                    <a:pt x="3603" y="954"/>
                  </a:lnTo>
                  <a:lnTo>
                    <a:pt x="4323" y="954"/>
                  </a:lnTo>
                  <a:lnTo>
                    <a:pt x="5044" y="954"/>
                  </a:lnTo>
                  <a:lnTo>
                    <a:pt x="5764" y="954"/>
                  </a:lnTo>
                  <a:lnTo>
                    <a:pt x="5764" y="970"/>
                  </a:lnTo>
                  <a:lnTo>
                    <a:pt x="5044" y="970"/>
                  </a:lnTo>
                  <a:lnTo>
                    <a:pt x="4323" y="970"/>
                  </a:lnTo>
                  <a:lnTo>
                    <a:pt x="3603" y="970"/>
                  </a:lnTo>
                  <a:lnTo>
                    <a:pt x="2882" y="970"/>
                  </a:lnTo>
                  <a:lnTo>
                    <a:pt x="2162" y="970"/>
                  </a:lnTo>
                  <a:lnTo>
                    <a:pt x="1441" y="970"/>
                  </a:lnTo>
                  <a:lnTo>
                    <a:pt x="721" y="970"/>
                  </a:lnTo>
                  <a:lnTo>
                    <a:pt x="0" y="970"/>
                  </a:lnTo>
                  <a:close/>
                  <a:moveTo>
                    <a:pt x="0" y="938"/>
                  </a:moveTo>
                  <a:lnTo>
                    <a:pt x="0" y="921"/>
                  </a:lnTo>
                  <a:lnTo>
                    <a:pt x="721" y="921"/>
                  </a:lnTo>
                  <a:lnTo>
                    <a:pt x="1441" y="921"/>
                  </a:lnTo>
                  <a:lnTo>
                    <a:pt x="2162" y="921"/>
                  </a:lnTo>
                  <a:lnTo>
                    <a:pt x="2882" y="921"/>
                  </a:lnTo>
                  <a:lnTo>
                    <a:pt x="3603" y="921"/>
                  </a:lnTo>
                  <a:lnTo>
                    <a:pt x="4323" y="921"/>
                  </a:lnTo>
                  <a:lnTo>
                    <a:pt x="5044" y="921"/>
                  </a:lnTo>
                  <a:lnTo>
                    <a:pt x="5764" y="921"/>
                  </a:lnTo>
                  <a:lnTo>
                    <a:pt x="5764" y="938"/>
                  </a:lnTo>
                  <a:lnTo>
                    <a:pt x="5044" y="938"/>
                  </a:lnTo>
                  <a:lnTo>
                    <a:pt x="4323" y="938"/>
                  </a:lnTo>
                  <a:lnTo>
                    <a:pt x="3603" y="938"/>
                  </a:lnTo>
                  <a:lnTo>
                    <a:pt x="2882" y="938"/>
                  </a:lnTo>
                  <a:lnTo>
                    <a:pt x="2162" y="938"/>
                  </a:lnTo>
                  <a:lnTo>
                    <a:pt x="1441" y="938"/>
                  </a:lnTo>
                  <a:lnTo>
                    <a:pt x="721" y="938"/>
                  </a:lnTo>
                  <a:lnTo>
                    <a:pt x="0" y="938"/>
                  </a:lnTo>
                  <a:close/>
                  <a:moveTo>
                    <a:pt x="0" y="905"/>
                  </a:moveTo>
                  <a:lnTo>
                    <a:pt x="0" y="888"/>
                  </a:lnTo>
                  <a:lnTo>
                    <a:pt x="721" y="888"/>
                  </a:lnTo>
                  <a:lnTo>
                    <a:pt x="1441" y="888"/>
                  </a:lnTo>
                  <a:lnTo>
                    <a:pt x="2162" y="888"/>
                  </a:lnTo>
                  <a:lnTo>
                    <a:pt x="2882" y="888"/>
                  </a:lnTo>
                  <a:lnTo>
                    <a:pt x="3603" y="888"/>
                  </a:lnTo>
                  <a:lnTo>
                    <a:pt x="4323" y="888"/>
                  </a:lnTo>
                  <a:lnTo>
                    <a:pt x="5044" y="888"/>
                  </a:lnTo>
                  <a:lnTo>
                    <a:pt x="5764" y="888"/>
                  </a:lnTo>
                  <a:lnTo>
                    <a:pt x="5764" y="905"/>
                  </a:lnTo>
                  <a:lnTo>
                    <a:pt x="5044" y="905"/>
                  </a:lnTo>
                  <a:lnTo>
                    <a:pt x="4323" y="905"/>
                  </a:lnTo>
                  <a:lnTo>
                    <a:pt x="3603" y="905"/>
                  </a:lnTo>
                  <a:lnTo>
                    <a:pt x="2882" y="905"/>
                  </a:lnTo>
                  <a:lnTo>
                    <a:pt x="2162" y="905"/>
                  </a:lnTo>
                  <a:lnTo>
                    <a:pt x="1441" y="905"/>
                  </a:lnTo>
                  <a:lnTo>
                    <a:pt x="721" y="905"/>
                  </a:lnTo>
                  <a:lnTo>
                    <a:pt x="0" y="905"/>
                  </a:lnTo>
                  <a:close/>
                  <a:moveTo>
                    <a:pt x="0" y="872"/>
                  </a:moveTo>
                  <a:lnTo>
                    <a:pt x="0" y="855"/>
                  </a:lnTo>
                  <a:lnTo>
                    <a:pt x="721" y="855"/>
                  </a:lnTo>
                  <a:lnTo>
                    <a:pt x="1441" y="855"/>
                  </a:lnTo>
                  <a:lnTo>
                    <a:pt x="2162" y="855"/>
                  </a:lnTo>
                  <a:lnTo>
                    <a:pt x="2882" y="855"/>
                  </a:lnTo>
                  <a:lnTo>
                    <a:pt x="3603" y="855"/>
                  </a:lnTo>
                  <a:lnTo>
                    <a:pt x="4323" y="855"/>
                  </a:lnTo>
                  <a:lnTo>
                    <a:pt x="5044" y="855"/>
                  </a:lnTo>
                  <a:lnTo>
                    <a:pt x="5764" y="855"/>
                  </a:lnTo>
                  <a:lnTo>
                    <a:pt x="5764" y="872"/>
                  </a:lnTo>
                  <a:lnTo>
                    <a:pt x="5044" y="872"/>
                  </a:lnTo>
                  <a:lnTo>
                    <a:pt x="4323" y="872"/>
                  </a:lnTo>
                  <a:lnTo>
                    <a:pt x="3603" y="872"/>
                  </a:lnTo>
                  <a:lnTo>
                    <a:pt x="2882" y="872"/>
                  </a:lnTo>
                  <a:lnTo>
                    <a:pt x="2162" y="872"/>
                  </a:lnTo>
                  <a:lnTo>
                    <a:pt x="1441" y="872"/>
                  </a:lnTo>
                  <a:lnTo>
                    <a:pt x="721" y="872"/>
                  </a:lnTo>
                  <a:lnTo>
                    <a:pt x="0" y="872"/>
                  </a:lnTo>
                  <a:close/>
                  <a:moveTo>
                    <a:pt x="0" y="839"/>
                  </a:moveTo>
                  <a:lnTo>
                    <a:pt x="0" y="822"/>
                  </a:lnTo>
                  <a:lnTo>
                    <a:pt x="721" y="822"/>
                  </a:lnTo>
                  <a:lnTo>
                    <a:pt x="1441" y="822"/>
                  </a:lnTo>
                  <a:lnTo>
                    <a:pt x="2162" y="822"/>
                  </a:lnTo>
                  <a:lnTo>
                    <a:pt x="2882" y="822"/>
                  </a:lnTo>
                  <a:lnTo>
                    <a:pt x="3603" y="822"/>
                  </a:lnTo>
                  <a:lnTo>
                    <a:pt x="4323" y="822"/>
                  </a:lnTo>
                  <a:lnTo>
                    <a:pt x="5044" y="822"/>
                  </a:lnTo>
                  <a:lnTo>
                    <a:pt x="5764" y="822"/>
                  </a:lnTo>
                  <a:lnTo>
                    <a:pt x="5764" y="839"/>
                  </a:lnTo>
                  <a:lnTo>
                    <a:pt x="5044" y="839"/>
                  </a:lnTo>
                  <a:lnTo>
                    <a:pt x="4323" y="839"/>
                  </a:lnTo>
                  <a:lnTo>
                    <a:pt x="3603" y="839"/>
                  </a:lnTo>
                  <a:lnTo>
                    <a:pt x="2882" y="839"/>
                  </a:lnTo>
                  <a:lnTo>
                    <a:pt x="2162" y="839"/>
                  </a:lnTo>
                  <a:lnTo>
                    <a:pt x="1441" y="839"/>
                  </a:lnTo>
                  <a:lnTo>
                    <a:pt x="721" y="839"/>
                  </a:lnTo>
                  <a:lnTo>
                    <a:pt x="0" y="839"/>
                  </a:lnTo>
                  <a:close/>
                  <a:moveTo>
                    <a:pt x="0" y="806"/>
                  </a:moveTo>
                  <a:lnTo>
                    <a:pt x="0" y="789"/>
                  </a:lnTo>
                  <a:lnTo>
                    <a:pt x="721" y="789"/>
                  </a:lnTo>
                  <a:lnTo>
                    <a:pt x="1441" y="789"/>
                  </a:lnTo>
                  <a:lnTo>
                    <a:pt x="2162" y="789"/>
                  </a:lnTo>
                  <a:lnTo>
                    <a:pt x="2882" y="789"/>
                  </a:lnTo>
                  <a:lnTo>
                    <a:pt x="3603" y="789"/>
                  </a:lnTo>
                  <a:lnTo>
                    <a:pt x="4323" y="789"/>
                  </a:lnTo>
                  <a:lnTo>
                    <a:pt x="5044" y="789"/>
                  </a:lnTo>
                  <a:lnTo>
                    <a:pt x="5764" y="789"/>
                  </a:lnTo>
                  <a:lnTo>
                    <a:pt x="5764" y="806"/>
                  </a:lnTo>
                  <a:lnTo>
                    <a:pt x="5044" y="806"/>
                  </a:lnTo>
                  <a:lnTo>
                    <a:pt x="4323" y="806"/>
                  </a:lnTo>
                  <a:lnTo>
                    <a:pt x="3603" y="806"/>
                  </a:lnTo>
                  <a:lnTo>
                    <a:pt x="2882" y="806"/>
                  </a:lnTo>
                  <a:lnTo>
                    <a:pt x="2162" y="806"/>
                  </a:lnTo>
                  <a:lnTo>
                    <a:pt x="1441" y="806"/>
                  </a:lnTo>
                  <a:lnTo>
                    <a:pt x="721" y="806"/>
                  </a:lnTo>
                  <a:lnTo>
                    <a:pt x="0" y="806"/>
                  </a:lnTo>
                  <a:close/>
                  <a:moveTo>
                    <a:pt x="0" y="773"/>
                  </a:moveTo>
                  <a:lnTo>
                    <a:pt x="0" y="757"/>
                  </a:lnTo>
                  <a:lnTo>
                    <a:pt x="721" y="757"/>
                  </a:lnTo>
                  <a:lnTo>
                    <a:pt x="1441" y="757"/>
                  </a:lnTo>
                  <a:lnTo>
                    <a:pt x="2162" y="757"/>
                  </a:lnTo>
                  <a:lnTo>
                    <a:pt x="2882" y="757"/>
                  </a:lnTo>
                  <a:lnTo>
                    <a:pt x="3603" y="757"/>
                  </a:lnTo>
                  <a:lnTo>
                    <a:pt x="4323" y="757"/>
                  </a:lnTo>
                  <a:lnTo>
                    <a:pt x="5044" y="757"/>
                  </a:lnTo>
                  <a:lnTo>
                    <a:pt x="5764" y="757"/>
                  </a:lnTo>
                  <a:lnTo>
                    <a:pt x="5764" y="773"/>
                  </a:lnTo>
                  <a:lnTo>
                    <a:pt x="5044" y="773"/>
                  </a:lnTo>
                  <a:lnTo>
                    <a:pt x="4323" y="773"/>
                  </a:lnTo>
                  <a:lnTo>
                    <a:pt x="3603" y="773"/>
                  </a:lnTo>
                  <a:lnTo>
                    <a:pt x="2882" y="773"/>
                  </a:lnTo>
                  <a:lnTo>
                    <a:pt x="2162" y="773"/>
                  </a:lnTo>
                  <a:lnTo>
                    <a:pt x="1441" y="773"/>
                  </a:lnTo>
                  <a:lnTo>
                    <a:pt x="721" y="773"/>
                  </a:lnTo>
                  <a:lnTo>
                    <a:pt x="0" y="773"/>
                  </a:lnTo>
                  <a:close/>
                  <a:moveTo>
                    <a:pt x="0" y="741"/>
                  </a:moveTo>
                  <a:lnTo>
                    <a:pt x="0" y="724"/>
                  </a:lnTo>
                  <a:lnTo>
                    <a:pt x="721" y="724"/>
                  </a:lnTo>
                  <a:lnTo>
                    <a:pt x="1441" y="724"/>
                  </a:lnTo>
                  <a:lnTo>
                    <a:pt x="2162" y="724"/>
                  </a:lnTo>
                  <a:lnTo>
                    <a:pt x="2882" y="724"/>
                  </a:lnTo>
                  <a:lnTo>
                    <a:pt x="3603" y="724"/>
                  </a:lnTo>
                  <a:lnTo>
                    <a:pt x="4323" y="724"/>
                  </a:lnTo>
                  <a:lnTo>
                    <a:pt x="5044" y="724"/>
                  </a:lnTo>
                  <a:lnTo>
                    <a:pt x="5764" y="724"/>
                  </a:lnTo>
                  <a:lnTo>
                    <a:pt x="5764" y="741"/>
                  </a:lnTo>
                  <a:lnTo>
                    <a:pt x="5044" y="741"/>
                  </a:lnTo>
                  <a:lnTo>
                    <a:pt x="4323" y="741"/>
                  </a:lnTo>
                  <a:lnTo>
                    <a:pt x="3603" y="741"/>
                  </a:lnTo>
                  <a:lnTo>
                    <a:pt x="2882" y="741"/>
                  </a:lnTo>
                  <a:lnTo>
                    <a:pt x="2162" y="741"/>
                  </a:lnTo>
                  <a:lnTo>
                    <a:pt x="1441" y="741"/>
                  </a:lnTo>
                  <a:lnTo>
                    <a:pt x="721" y="741"/>
                  </a:lnTo>
                  <a:lnTo>
                    <a:pt x="0" y="741"/>
                  </a:lnTo>
                  <a:close/>
                  <a:moveTo>
                    <a:pt x="0" y="707"/>
                  </a:moveTo>
                  <a:lnTo>
                    <a:pt x="0" y="690"/>
                  </a:lnTo>
                  <a:lnTo>
                    <a:pt x="721" y="690"/>
                  </a:lnTo>
                  <a:lnTo>
                    <a:pt x="1441" y="690"/>
                  </a:lnTo>
                  <a:lnTo>
                    <a:pt x="2162" y="690"/>
                  </a:lnTo>
                  <a:lnTo>
                    <a:pt x="2882" y="690"/>
                  </a:lnTo>
                  <a:lnTo>
                    <a:pt x="3603" y="690"/>
                  </a:lnTo>
                  <a:lnTo>
                    <a:pt x="4323" y="690"/>
                  </a:lnTo>
                  <a:lnTo>
                    <a:pt x="5044" y="690"/>
                  </a:lnTo>
                  <a:lnTo>
                    <a:pt x="5764" y="690"/>
                  </a:lnTo>
                  <a:lnTo>
                    <a:pt x="5764" y="707"/>
                  </a:lnTo>
                  <a:lnTo>
                    <a:pt x="5044" y="707"/>
                  </a:lnTo>
                  <a:lnTo>
                    <a:pt x="4323" y="707"/>
                  </a:lnTo>
                  <a:lnTo>
                    <a:pt x="3603" y="707"/>
                  </a:lnTo>
                  <a:lnTo>
                    <a:pt x="2882" y="707"/>
                  </a:lnTo>
                  <a:lnTo>
                    <a:pt x="2162" y="707"/>
                  </a:lnTo>
                  <a:lnTo>
                    <a:pt x="1441" y="707"/>
                  </a:lnTo>
                  <a:lnTo>
                    <a:pt x="721" y="707"/>
                  </a:lnTo>
                  <a:lnTo>
                    <a:pt x="0" y="707"/>
                  </a:lnTo>
                  <a:close/>
                  <a:moveTo>
                    <a:pt x="0" y="674"/>
                  </a:moveTo>
                  <a:lnTo>
                    <a:pt x="0" y="657"/>
                  </a:lnTo>
                  <a:lnTo>
                    <a:pt x="721" y="657"/>
                  </a:lnTo>
                  <a:lnTo>
                    <a:pt x="1441" y="657"/>
                  </a:lnTo>
                  <a:lnTo>
                    <a:pt x="2162" y="657"/>
                  </a:lnTo>
                  <a:lnTo>
                    <a:pt x="2882" y="657"/>
                  </a:lnTo>
                  <a:lnTo>
                    <a:pt x="3603" y="657"/>
                  </a:lnTo>
                  <a:lnTo>
                    <a:pt x="4323" y="657"/>
                  </a:lnTo>
                  <a:lnTo>
                    <a:pt x="5044" y="657"/>
                  </a:lnTo>
                  <a:lnTo>
                    <a:pt x="5764" y="657"/>
                  </a:lnTo>
                  <a:lnTo>
                    <a:pt x="5764" y="674"/>
                  </a:lnTo>
                  <a:lnTo>
                    <a:pt x="5044" y="674"/>
                  </a:lnTo>
                  <a:lnTo>
                    <a:pt x="4323" y="674"/>
                  </a:lnTo>
                  <a:lnTo>
                    <a:pt x="3603" y="674"/>
                  </a:lnTo>
                  <a:lnTo>
                    <a:pt x="2882" y="674"/>
                  </a:lnTo>
                  <a:lnTo>
                    <a:pt x="2162" y="674"/>
                  </a:lnTo>
                  <a:lnTo>
                    <a:pt x="1441" y="674"/>
                  </a:lnTo>
                  <a:lnTo>
                    <a:pt x="721" y="674"/>
                  </a:lnTo>
                  <a:lnTo>
                    <a:pt x="0" y="674"/>
                  </a:lnTo>
                  <a:close/>
                  <a:moveTo>
                    <a:pt x="0" y="641"/>
                  </a:moveTo>
                  <a:lnTo>
                    <a:pt x="0" y="624"/>
                  </a:lnTo>
                  <a:lnTo>
                    <a:pt x="721" y="624"/>
                  </a:lnTo>
                  <a:lnTo>
                    <a:pt x="1441" y="624"/>
                  </a:lnTo>
                  <a:lnTo>
                    <a:pt x="2162" y="624"/>
                  </a:lnTo>
                  <a:lnTo>
                    <a:pt x="2882" y="624"/>
                  </a:lnTo>
                  <a:lnTo>
                    <a:pt x="3603" y="624"/>
                  </a:lnTo>
                  <a:lnTo>
                    <a:pt x="4323" y="624"/>
                  </a:lnTo>
                  <a:lnTo>
                    <a:pt x="5044" y="624"/>
                  </a:lnTo>
                  <a:lnTo>
                    <a:pt x="5764" y="624"/>
                  </a:lnTo>
                  <a:lnTo>
                    <a:pt x="5764" y="641"/>
                  </a:lnTo>
                  <a:lnTo>
                    <a:pt x="5044" y="641"/>
                  </a:lnTo>
                  <a:lnTo>
                    <a:pt x="4323" y="641"/>
                  </a:lnTo>
                  <a:lnTo>
                    <a:pt x="3603" y="641"/>
                  </a:lnTo>
                  <a:lnTo>
                    <a:pt x="2882" y="641"/>
                  </a:lnTo>
                  <a:lnTo>
                    <a:pt x="2162" y="641"/>
                  </a:lnTo>
                  <a:lnTo>
                    <a:pt x="1441" y="641"/>
                  </a:lnTo>
                  <a:lnTo>
                    <a:pt x="721" y="641"/>
                  </a:lnTo>
                  <a:lnTo>
                    <a:pt x="0" y="641"/>
                  </a:lnTo>
                  <a:close/>
                  <a:moveTo>
                    <a:pt x="0" y="608"/>
                  </a:moveTo>
                  <a:lnTo>
                    <a:pt x="0" y="591"/>
                  </a:lnTo>
                  <a:lnTo>
                    <a:pt x="721" y="591"/>
                  </a:lnTo>
                  <a:lnTo>
                    <a:pt x="1441" y="591"/>
                  </a:lnTo>
                  <a:lnTo>
                    <a:pt x="2162" y="591"/>
                  </a:lnTo>
                  <a:lnTo>
                    <a:pt x="2882" y="591"/>
                  </a:lnTo>
                  <a:lnTo>
                    <a:pt x="3603" y="591"/>
                  </a:lnTo>
                  <a:lnTo>
                    <a:pt x="4323" y="591"/>
                  </a:lnTo>
                  <a:lnTo>
                    <a:pt x="5044" y="591"/>
                  </a:lnTo>
                  <a:lnTo>
                    <a:pt x="5764" y="591"/>
                  </a:lnTo>
                  <a:lnTo>
                    <a:pt x="5764" y="608"/>
                  </a:lnTo>
                  <a:lnTo>
                    <a:pt x="5044" y="608"/>
                  </a:lnTo>
                  <a:lnTo>
                    <a:pt x="4323" y="608"/>
                  </a:lnTo>
                  <a:lnTo>
                    <a:pt x="3603" y="608"/>
                  </a:lnTo>
                  <a:lnTo>
                    <a:pt x="2882" y="608"/>
                  </a:lnTo>
                  <a:lnTo>
                    <a:pt x="2162" y="608"/>
                  </a:lnTo>
                  <a:lnTo>
                    <a:pt x="1441" y="608"/>
                  </a:lnTo>
                  <a:lnTo>
                    <a:pt x="721" y="608"/>
                  </a:lnTo>
                  <a:lnTo>
                    <a:pt x="0" y="608"/>
                  </a:lnTo>
                  <a:close/>
                  <a:moveTo>
                    <a:pt x="0" y="575"/>
                  </a:moveTo>
                  <a:lnTo>
                    <a:pt x="0" y="558"/>
                  </a:lnTo>
                  <a:lnTo>
                    <a:pt x="721" y="558"/>
                  </a:lnTo>
                  <a:lnTo>
                    <a:pt x="1441" y="558"/>
                  </a:lnTo>
                  <a:lnTo>
                    <a:pt x="2162" y="558"/>
                  </a:lnTo>
                  <a:lnTo>
                    <a:pt x="2882" y="558"/>
                  </a:lnTo>
                  <a:lnTo>
                    <a:pt x="3603" y="558"/>
                  </a:lnTo>
                  <a:lnTo>
                    <a:pt x="4323" y="558"/>
                  </a:lnTo>
                  <a:lnTo>
                    <a:pt x="5044" y="558"/>
                  </a:lnTo>
                  <a:lnTo>
                    <a:pt x="5764" y="558"/>
                  </a:lnTo>
                  <a:lnTo>
                    <a:pt x="5764" y="575"/>
                  </a:lnTo>
                  <a:lnTo>
                    <a:pt x="5044" y="575"/>
                  </a:lnTo>
                  <a:lnTo>
                    <a:pt x="4323" y="575"/>
                  </a:lnTo>
                  <a:lnTo>
                    <a:pt x="3603" y="575"/>
                  </a:lnTo>
                  <a:lnTo>
                    <a:pt x="2882" y="575"/>
                  </a:lnTo>
                  <a:lnTo>
                    <a:pt x="2162" y="575"/>
                  </a:lnTo>
                  <a:lnTo>
                    <a:pt x="1441" y="575"/>
                  </a:lnTo>
                  <a:lnTo>
                    <a:pt x="721" y="575"/>
                  </a:lnTo>
                  <a:lnTo>
                    <a:pt x="0" y="575"/>
                  </a:lnTo>
                  <a:close/>
                  <a:moveTo>
                    <a:pt x="0" y="542"/>
                  </a:moveTo>
                  <a:lnTo>
                    <a:pt x="0" y="526"/>
                  </a:lnTo>
                  <a:lnTo>
                    <a:pt x="721" y="526"/>
                  </a:lnTo>
                  <a:lnTo>
                    <a:pt x="1441" y="526"/>
                  </a:lnTo>
                  <a:lnTo>
                    <a:pt x="2162" y="526"/>
                  </a:lnTo>
                  <a:lnTo>
                    <a:pt x="2882" y="526"/>
                  </a:lnTo>
                  <a:lnTo>
                    <a:pt x="3603" y="526"/>
                  </a:lnTo>
                  <a:lnTo>
                    <a:pt x="4323" y="526"/>
                  </a:lnTo>
                  <a:lnTo>
                    <a:pt x="5044" y="526"/>
                  </a:lnTo>
                  <a:lnTo>
                    <a:pt x="5764" y="526"/>
                  </a:lnTo>
                  <a:lnTo>
                    <a:pt x="5764" y="542"/>
                  </a:lnTo>
                  <a:lnTo>
                    <a:pt x="5044" y="542"/>
                  </a:lnTo>
                  <a:lnTo>
                    <a:pt x="4323" y="542"/>
                  </a:lnTo>
                  <a:lnTo>
                    <a:pt x="3603" y="542"/>
                  </a:lnTo>
                  <a:lnTo>
                    <a:pt x="2882" y="542"/>
                  </a:lnTo>
                  <a:lnTo>
                    <a:pt x="2162" y="542"/>
                  </a:lnTo>
                  <a:lnTo>
                    <a:pt x="1441" y="542"/>
                  </a:lnTo>
                  <a:lnTo>
                    <a:pt x="721" y="542"/>
                  </a:lnTo>
                  <a:lnTo>
                    <a:pt x="0" y="542"/>
                  </a:lnTo>
                  <a:close/>
                  <a:moveTo>
                    <a:pt x="0" y="510"/>
                  </a:moveTo>
                  <a:lnTo>
                    <a:pt x="0" y="493"/>
                  </a:lnTo>
                  <a:lnTo>
                    <a:pt x="721" y="493"/>
                  </a:lnTo>
                  <a:lnTo>
                    <a:pt x="1441" y="493"/>
                  </a:lnTo>
                  <a:lnTo>
                    <a:pt x="2162" y="493"/>
                  </a:lnTo>
                  <a:lnTo>
                    <a:pt x="2882" y="493"/>
                  </a:lnTo>
                  <a:lnTo>
                    <a:pt x="3603" y="493"/>
                  </a:lnTo>
                  <a:lnTo>
                    <a:pt x="4323" y="493"/>
                  </a:lnTo>
                  <a:lnTo>
                    <a:pt x="5044" y="493"/>
                  </a:lnTo>
                  <a:lnTo>
                    <a:pt x="5764" y="493"/>
                  </a:lnTo>
                  <a:lnTo>
                    <a:pt x="5764" y="510"/>
                  </a:lnTo>
                  <a:lnTo>
                    <a:pt x="5044" y="510"/>
                  </a:lnTo>
                  <a:lnTo>
                    <a:pt x="4323" y="510"/>
                  </a:lnTo>
                  <a:lnTo>
                    <a:pt x="3603" y="510"/>
                  </a:lnTo>
                  <a:lnTo>
                    <a:pt x="2882" y="510"/>
                  </a:lnTo>
                  <a:lnTo>
                    <a:pt x="2162" y="510"/>
                  </a:lnTo>
                  <a:lnTo>
                    <a:pt x="1441" y="510"/>
                  </a:lnTo>
                  <a:lnTo>
                    <a:pt x="721" y="510"/>
                  </a:lnTo>
                  <a:lnTo>
                    <a:pt x="0" y="510"/>
                  </a:lnTo>
                  <a:close/>
                  <a:moveTo>
                    <a:pt x="0" y="477"/>
                  </a:moveTo>
                  <a:lnTo>
                    <a:pt x="0" y="460"/>
                  </a:lnTo>
                  <a:lnTo>
                    <a:pt x="721" y="460"/>
                  </a:lnTo>
                  <a:lnTo>
                    <a:pt x="1441" y="460"/>
                  </a:lnTo>
                  <a:lnTo>
                    <a:pt x="2162" y="460"/>
                  </a:lnTo>
                  <a:lnTo>
                    <a:pt x="2882" y="460"/>
                  </a:lnTo>
                  <a:lnTo>
                    <a:pt x="3603" y="460"/>
                  </a:lnTo>
                  <a:lnTo>
                    <a:pt x="4323" y="460"/>
                  </a:lnTo>
                  <a:lnTo>
                    <a:pt x="5044" y="460"/>
                  </a:lnTo>
                  <a:lnTo>
                    <a:pt x="5764" y="460"/>
                  </a:lnTo>
                  <a:lnTo>
                    <a:pt x="5764" y="477"/>
                  </a:lnTo>
                  <a:lnTo>
                    <a:pt x="5044" y="477"/>
                  </a:lnTo>
                  <a:lnTo>
                    <a:pt x="4323" y="477"/>
                  </a:lnTo>
                  <a:lnTo>
                    <a:pt x="3603" y="477"/>
                  </a:lnTo>
                  <a:lnTo>
                    <a:pt x="2882" y="477"/>
                  </a:lnTo>
                  <a:lnTo>
                    <a:pt x="2162" y="477"/>
                  </a:lnTo>
                  <a:lnTo>
                    <a:pt x="1441" y="477"/>
                  </a:lnTo>
                  <a:lnTo>
                    <a:pt x="721" y="477"/>
                  </a:lnTo>
                  <a:lnTo>
                    <a:pt x="0" y="477"/>
                  </a:lnTo>
                  <a:close/>
                  <a:moveTo>
                    <a:pt x="0" y="444"/>
                  </a:moveTo>
                  <a:lnTo>
                    <a:pt x="0" y="427"/>
                  </a:lnTo>
                  <a:lnTo>
                    <a:pt x="721" y="427"/>
                  </a:lnTo>
                  <a:lnTo>
                    <a:pt x="1441" y="427"/>
                  </a:lnTo>
                  <a:lnTo>
                    <a:pt x="2162" y="427"/>
                  </a:lnTo>
                  <a:lnTo>
                    <a:pt x="2882" y="427"/>
                  </a:lnTo>
                  <a:lnTo>
                    <a:pt x="3603" y="427"/>
                  </a:lnTo>
                  <a:lnTo>
                    <a:pt x="4323" y="427"/>
                  </a:lnTo>
                  <a:lnTo>
                    <a:pt x="5044" y="427"/>
                  </a:lnTo>
                  <a:lnTo>
                    <a:pt x="5764" y="427"/>
                  </a:lnTo>
                  <a:lnTo>
                    <a:pt x="5764" y="444"/>
                  </a:lnTo>
                  <a:lnTo>
                    <a:pt x="5044" y="444"/>
                  </a:lnTo>
                  <a:lnTo>
                    <a:pt x="4323" y="444"/>
                  </a:lnTo>
                  <a:lnTo>
                    <a:pt x="3603" y="444"/>
                  </a:lnTo>
                  <a:lnTo>
                    <a:pt x="2882" y="444"/>
                  </a:lnTo>
                  <a:lnTo>
                    <a:pt x="2162" y="444"/>
                  </a:lnTo>
                  <a:lnTo>
                    <a:pt x="1441" y="444"/>
                  </a:lnTo>
                  <a:lnTo>
                    <a:pt x="721" y="444"/>
                  </a:lnTo>
                  <a:lnTo>
                    <a:pt x="0" y="444"/>
                  </a:lnTo>
                  <a:close/>
                  <a:moveTo>
                    <a:pt x="0" y="411"/>
                  </a:moveTo>
                  <a:lnTo>
                    <a:pt x="0" y="394"/>
                  </a:lnTo>
                  <a:lnTo>
                    <a:pt x="721" y="394"/>
                  </a:lnTo>
                  <a:lnTo>
                    <a:pt x="1441" y="394"/>
                  </a:lnTo>
                  <a:lnTo>
                    <a:pt x="2162" y="394"/>
                  </a:lnTo>
                  <a:lnTo>
                    <a:pt x="2882" y="394"/>
                  </a:lnTo>
                  <a:lnTo>
                    <a:pt x="3603" y="394"/>
                  </a:lnTo>
                  <a:lnTo>
                    <a:pt x="4323" y="394"/>
                  </a:lnTo>
                  <a:lnTo>
                    <a:pt x="5044" y="394"/>
                  </a:lnTo>
                  <a:lnTo>
                    <a:pt x="5764" y="394"/>
                  </a:lnTo>
                  <a:lnTo>
                    <a:pt x="5764" y="411"/>
                  </a:lnTo>
                  <a:lnTo>
                    <a:pt x="5044" y="411"/>
                  </a:lnTo>
                  <a:lnTo>
                    <a:pt x="4323" y="411"/>
                  </a:lnTo>
                  <a:lnTo>
                    <a:pt x="3603" y="411"/>
                  </a:lnTo>
                  <a:lnTo>
                    <a:pt x="2882" y="411"/>
                  </a:lnTo>
                  <a:lnTo>
                    <a:pt x="2162" y="411"/>
                  </a:lnTo>
                  <a:lnTo>
                    <a:pt x="1441" y="411"/>
                  </a:lnTo>
                  <a:lnTo>
                    <a:pt x="721" y="411"/>
                  </a:lnTo>
                  <a:lnTo>
                    <a:pt x="0" y="411"/>
                  </a:lnTo>
                  <a:close/>
                  <a:moveTo>
                    <a:pt x="0" y="378"/>
                  </a:moveTo>
                  <a:lnTo>
                    <a:pt x="0" y="361"/>
                  </a:lnTo>
                  <a:lnTo>
                    <a:pt x="721" y="361"/>
                  </a:lnTo>
                  <a:lnTo>
                    <a:pt x="1441" y="361"/>
                  </a:lnTo>
                  <a:lnTo>
                    <a:pt x="2162" y="361"/>
                  </a:lnTo>
                  <a:lnTo>
                    <a:pt x="2882" y="361"/>
                  </a:lnTo>
                  <a:lnTo>
                    <a:pt x="3603" y="361"/>
                  </a:lnTo>
                  <a:lnTo>
                    <a:pt x="4323" y="361"/>
                  </a:lnTo>
                  <a:lnTo>
                    <a:pt x="5044" y="361"/>
                  </a:lnTo>
                  <a:lnTo>
                    <a:pt x="5764" y="361"/>
                  </a:lnTo>
                  <a:lnTo>
                    <a:pt x="5764" y="378"/>
                  </a:lnTo>
                  <a:lnTo>
                    <a:pt x="5044" y="378"/>
                  </a:lnTo>
                  <a:lnTo>
                    <a:pt x="4323" y="378"/>
                  </a:lnTo>
                  <a:lnTo>
                    <a:pt x="3603" y="378"/>
                  </a:lnTo>
                  <a:lnTo>
                    <a:pt x="2882" y="378"/>
                  </a:lnTo>
                  <a:lnTo>
                    <a:pt x="2162" y="378"/>
                  </a:lnTo>
                  <a:lnTo>
                    <a:pt x="1441" y="378"/>
                  </a:lnTo>
                  <a:lnTo>
                    <a:pt x="721" y="378"/>
                  </a:lnTo>
                  <a:lnTo>
                    <a:pt x="0" y="378"/>
                  </a:lnTo>
                  <a:close/>
                  <a:moveTo>
                    <a:pt x="0" y="345"/>
                  </a:moveTo>
                  <a:lnTo>
                    <a:pt x="0" y="329"/>
                  </a:lnTo>
                  <a:lnTo>
                    <a:pt x="721" y="329"/>
                  </a:lnTo>
                  <a:lnTo>
                    <a:pt x="1441" y="329"/>
                  </a:lnTo>
                  <a:lnTo>
                    <a:pt x="2162" y="329"/>
                  </a:lnTo>
                  <a:lnTo>
                    <a:pt x="2882" y="329"/>
                  </a:lnTo>
                  <a:lnTo>
                    <a:pt x="3603" y="329"/>
                  </a:lnTo>
                  <a:lnTo>
                    <a:pt x="4323" y="329"/>
                  </a:lnTo>
                  <a:lnTo>
                    <a:pt x="5044" y="329"/>
                  </a:lnTo>
                  <a:lnTo>
                    <a:pt x="5764" y="329"/>
                  </a:lnTo>
                  <a:lnTo>
                    <a:pt x="5764" y="345"/>
                  </a:lnTo>
                  <a:lnTo>
                    <a:pt x="5044" y="345"/>
                  </a:lnTo>
                  <a:lnTo>
                    <a:pt x="4323" y="345"/>
                  </a:lnTo>
                  <a:lnTo>
                    <a:pt x="3603" y="345"/>
                  </a:lnTo>
                  <a:lnTo>
                    <a:pt x="2882" y="345"/>
                  </a:lnTo>
                  <a:lnTo>
                    <a:pt x="2162" y="345"/>
                  </a:lnTo>
                  <a:lnTo>
                    <a:pt x="1441" y="345"/>
                  </a:lnTo>
                  <a:lnTo>
                    <a:pt x="721" y="345"/>
                  </a:lnTo>
                  <a:lnTo>
                    <a:pt x="0" y="345"/>
                  </a:lnTo>
                  <a:close/>
                  <a:moveTo>
                    <a:pt x="0" y="312"/>
                  </a:moveTo>
                  <a:lnTo>
                    <a:pt x="0" y="296"/>
                  </a:lnTo>
                  <a:lnTo>
                    <a:pt x="721" y="296"/>
                  </a:lnTo>
                  <a:lnTo>
                    <a:pt x="1441" y="296"/>
                  </a:lnTo>
                  <a:lnTo>
                    <a:pt x="2162" y="296"/>
                  </a:lnTo>
                  <a:lnTo>
                    <a:pt x="2882" y="296"/>
                  </a:lnTo>
                  <a:lnTo>
                    <a:pt x="3603" y="296"/>
                  </a:lnTo>
                  <a:lnTo>
                    <a:pt x="4323" y="296"/>
                  </a:lnTo>
                  <a:lnTo>
                    <a:pt x="5044" y="296"/>
                  </a:lnTo>
                  <a:lnTo>
                    <a:pt x="5764" y="296"/>
                  </a:lnTo>
                  <a:lnTo>
                    <a:pt x="5764" y="312"/>
                  </a:lnTo>
                  <a:lnTo>
                    <a:pt x="5044" y="312"/>
                  </a:lnTo>
                  <a:lnTo>
                    <a:pt x="4323" y="312"/>
                  </a:lnTo>
                  <a:lnTo>
                    <a:pt x="3603" y="312"/>
                  </a:lnTo>
                  <a:lnTo>
                    <a:pt x="2882" y="312"/>
                  </a:lnTo>
                  <a:lnTo>
                    <a:pt x="2162" y="312"/>
                  </a:lnTo>
                  <a:lnTo>
                    <a:pt x="1441" y="312"/>
                  </a:lnTo>
                  <a:lnTo>
                    <a:pt x="721" y="312"/>
                  </a:lnTo>
                  <a:lnTo>
                    <a:pt x="0" y="312"/>
                  </a:lnTo>
                  <a:close/>
                  <a:moveTo>
                    <a:pt x="0" y="280"/>
                  </a:moveTo>
                  <a:lnTo>
                    <a:pt x="0" y="263"/>
                  </a:lnTo>
                  <a:lnTo>
                    <a:pt x="721" y="263"/>
                  </a:lnTo>
                  <a:lnTo>
                    <a:pt x="1441" y="263"/>
                  </a:lnTo>
                  <a:lnTo>
                    <a:pt x="2162" y="263"/>
                  </a:lnTo>
                  <a:lnTo>
                    <a:pt x="2882" y="263"/>
                  </a:lnTo>
                  <a:lnTo>
                    <a:pt x="3603" y="263"/>
                  </a:lnTo>
                  <a:lnTo>
                    <a:pt x="4323" y="263"/>
                  </a:lnTo>
                  <a:lnTo>
                    <a:pt x="5044" y="263"/>
                  </a:lnTo>
                  <a:lnTo>
                    <a:pt x="5764" y="263"/>
                  </a:lnTo>
                  <a:lnTo>
                    <a:pt x="5764" y="280"/>
                  </a:lnTo>
                  <a:lnTo>
                    <a:pt x="5044" y="280"/>
                  </a:lnTo>
                  <a:lnTo>
                    <a:pt x="4323" y="280"/>
                  </a:lnTo>
                  <a:lnTo>
                    <a:pt x="3603" y="280"/>
                  </a:lnTo>
                  <a:lnTo>
                    <a:pt x="2882" y="280"/>
                  </a:lnTo>
                  <a:lnTo>
                    <a:pt x="2162" y="280"/>
                  </a:lnTo>
                  <a:lnTo>
                    <a:pt x="1441" y="280"/>
                  </a:lnTo>
                  <a:lnTo>
                    <a:pt x="721" y="280"/>
                  </a:lnTo>
                  <a:lnTo>
                    <a:pt x="0" y="280"/>
                  </a:lnTo>
                  <a:close/>
                  <a:moveTo>
                    <a:pt x="0" y="247"/>
                  </a:moveTo>
                  <a:lnTo>
                    <a:pt x="0" y="230"/>
                  </a:lnTo>
                  <a:lnTo>
                    <a:pt x="721" y="230"/>
                  </a:lnTo>
                  <a:lnTo>
                    <a:pt x="1441" y="230"/>
                  </a:lnTo>
                  <a:lnTo>
                    <a:pt x="2162" y="230"/>
                  </a:lnTo>
                  <a:lnTo>
                    <a:pt x="2882" y="230"/>
                  </a:lnTo>
                  <a:lnTo>
                    <a:pt x="3603" y="230"/>
                  </a:lnTo>
                  <a:lnTo>
                    <a:pt x="4323" y="230"/>
                  </a:lnTo>
                  <a:lnTo>
                    <a:pt x="5044" y="230"/>
                  </a:lnTo>
                  <a:lnTo>
                    <a:pt x="5764" y="230"/>
                  </a:lnTo>
                  <a:lnTo>
                    <a:pt x="5764" y="247"/>
                  </a:lnTo>
                  <a:lnTo>
                    <a:pt x="5044" y="247"/>
                  </a:lnTo>
                  <a:lnTo>
                    <a:pt x="4323" y="247"/>
                  </a:lnTo>
                  <a:lnTo>
                    <a:pt x="3603" y="247"/>
                  </a:lnTo>
                  <a:lnTo>
                    <a:pt x="2882" y="247"/>
                  </a:lnTo>
                  <a:lnTo>
                    <a:pt x="2162" y="247"/>
                  </a:lnTo>
                  <a:lnTo>
                    <a:pt x="1441" y="247"/>
                  </a:lnTo>
                  <a:lnTo>
                    <a:pt x="721" y="247"/>
                  </a:lnTo>
                  <a:lnTo>
                    <a:pt x="0" y="247"/>
                  </a:lnTo>
                  <a:close/>
                  <a:moveTo>
                    <a:pt x="0" y="214"/>
                  </a:moveTo>
                  <a:lnTo>
                    <a:pt x="0" y="197"/>
                  </a:lnTo>
                  <a:lnTo>
                    <a:pt x="721" y="197"/>
                  </a:lnTo>
                  <a:lnTo>
                    <a:pt x="1441" y="197"/>
                  </a:lnTo>
                  <a:lnTo>
                    <a:pt x="2162" y="197"/>
                  </a:lnTo>
                  <a:lnTo>
                    <a:pt x="2882" y="197"/>
                  </a:lnTo>
                  <a:lnTo>
                    <a:pt x="3603" y="197"/>
                  </a:lnTo>
                  <a:lnTo>
                    <a:pt x="4323" y="197"/>
                  </a:lnTo>
                  <a:lnTo>
                    <a:pt x="5044" y="197"/>
                  </a:lnTo>
                  <a:lnTo>
                    <a:pt x="5764" y="197"/>
                  </a:lnTo>
                  <a:lnTo>
                    <a:pt x="5764" y="214"/>
                  </a:lnTo>
                  <a:lnTo>
                    <a:pt x="5044" y="214"/>
                  </a:lnTo>
                  <a:lnTo>
                    <a:pt x="4323" y="214"/>
                  </a:lnTo>
                  <a:lnTo>
                    <a:pt x="3603" y="214"/>
                  </a:lnTo>
                  <a:lnTo>
                    <a:pt x="2882" y="214"/>
                  </a:lnTo>
                  <a:lnTo>
                    <a:pt x="2162" y="214"/>
                  </a:lnTo>
                  <a:lnTo>
                    <a:pt x="1441" y="214"/>
                  </a:lnTo>
                  <a:lnTo>
                    <a:pt x="721" y="214"/>
                  </a:lnTo>
                  <a:lnTo>
                    <a:pt x="0" y="214"/>
                  </a:lnTo>
                  <a:close/>
                  <a:moveTo>
                    <a:pt x="0" y="181"/>
                  </a:moveTo>
                  <a:lnTo>
                    <a:pt x="0" y="164"/>
                  </a:lnTo>
                  <a:lnTo>
                    <a:pt x="721" y="164"/>
                  </a:lnTo>
                  <a:lnTo>
                    <a:pt x="1441" y="164"/>
                  </a:lnTo>
                  <a:lnTo>
                    <a:pt x="2162" y="164"/>
                  </a:lnTo>
                  <a:lnTo>
                    <a:pt x="2882" y="164"/>
                  </a:lnTo>
                  <a:lnTo>
                    <a:pt x="3603" y="164"/>
                  </a:lnTo>
                  <a:lnTo>
                    <a:pt x="4323" y="164"/>
                  </a:lnTo>
                  <a:lnTo>
                    <a:pt x="5044" y="164"/>
                  </a:lnTo>
                  <a:lnTo>
                    <a:pt x="5764" y="164"/>
                  </a:lnTo>
                  <a:lnTo>
                    <a:pt x="5764" y="181"/>
                  </a:lnTo>
                  <a:lnTo>
                    <a:pt x="5044" y="181"/>
                  </a:lnTo>
                  <a:lnTo>
                    <a:pt x="4323" y="181"/>
                  </a:lnTo>
                  <a:lnTo>
                    <a:pt x="3603" y="181"/>
                  </a:lnTo>
                  <a:lnTo>
                    <a:pt x="2882" y="181"/>
                  </a:lnTo>
                  <a:lnTo>
                    <a:pt x="2162" y="181"/>
                  </a:lnTo>
                  <a:lnTo>
                    <a:pt x="1441" y="181"/>
                  </a:lnTo>
                  <a:lnTo>
                    <a:pt x="721" y="181"/>
                  </a:lnTo>
                  <a:lnTo>
                    <a:pt x="0" y="181"/>
                  </a:lnTo>
                  <a:close/>
                  <a:moveTo>
                    <a:pt x="0" y="148"/>
                  </a:moveTo>
                  <a:lnTo>
                    <a:pt x="0" y="131"/>
                  </a:lnTo>
                  <a:lnTo>
                    <a:pt x="721" y="131"/>
                  </a:lnTo>
                  <a:lnTo>
                    <a:pt x="1441" y="131"/>
                  </a:lnTo>
                  <a:lnTo>
                    <a:pt x="2162" y="131"/>
                  </a:lnTo>
                  <a:lnTo>
                    <a:pt x="2882" y="131"/>
                  </a:lnTo>
                  <a:lnTo>
                    <a:pt x="3603" y="131"/>
                  </a:lnTo>
                  <a:lnTo>
                    <a:pt x="4323" y="131"/>
                  </a:lnTo>
                  <a:lnTo>
                    <a:pt x="5044" y="131"/>
                  </a:lnTo>
                  <a:lnTo>
                    <a:pt x="5764" y="131"/>
                  </a:lnTo>
                  <a:lnTo>
                    <a:pt x="5764" y="148"/>
                  </a:lnTo>
                  <a:lnTo>
                    <a:pt x="5044" y="148"/>
                  </a:lnTo>
                  <a:lnTo>
                    <a:pt x="4323" y="148"/>
                  </a:lnTo>
                  <a:lnTo>
                    <a:pt x="3603" y="148"/>
                  </a:lnTo>
                  <a:lnTo>
                    <a:pt x="2882" y="148"/>
                  </a:lnTo>
                  <a:lnTo>
                    <a:pt x="2162" y="148"/>
                  </a:lnTo>
                  <a:lnTo>
                    <a:pt x="1441" y="148"/>
                  </a:lnTo>
                  <a:lnTo>
                    <a:pt x="721" y="148"/>
                  </a:lnTo>
                  <a:lnTo>
                    <a:pt x="0" y="148"/>
                  </a:lnTo>
                  <a:close/>
                  <a:moveTo>
                    <a:pt x="0" y="115"/>
                  </a:moveTo>
                  <a:lnTo>
                    <a:pt x="0" y="99"/>
                  </a:lnTo>
                  <a:lnTo>
                    <a:pt x="721" y="99"/>
                  </a:lnTo>
                  <a:lnTo>
                    <a:pt x="1441" y="99"/>
                  </a:lnTo>
                  <a:lnTo>
                    <a:pt x="2162" y="99"/>
                  </a:lnTo>
                  <a:lnTo>
                    <a:pt x="2882" y="99"/>
                  </a:lnTo>
                  <a:lnTo>
                    <a:pt x="3603" y="99"/>
                  </a:lnTo>
                  <a:lnTo>
                    <a:pt x="4323" y="99"/>
                  </a:lnTo>
                  <a:lnTo>
                    <a:pt x="5044" y="99"/>
                  </a:lnTo>
                  <a:lnTo>
                    <a:pt x="5764" y="99"/>
                  </a:lnTo>
                  <a:lnTo>
                    <a:pt x="5764" y="115"/>
                  </a:lnTo>
                  <a:lnTo>
                    <a:pt x="5044" y="115"/>
                  </a:lnTo>
                  <a:lnTo>
                    <a:pt x="4323" y="115"/>
                  </a:lnTo>
                  <a:lnTo>
                    <a:pt x="3603" y="115"/>
                  </a:lnTo>
                  <a:lnTo>
                    <a:pt x="2882" y="115"/>
                  </a:lnTo>
                  <a:lnTo>
                    <a:pt x="2162" y="115"/>
                  </a:lnTo>
                  <a:lnTo>
                    <a:pt x="1441" y="115"/>
                  </a:lnTo>
                  <a:lnTo>
                    <a:pt x="721" y="115"/>
                  </a:lnTo>
                  <a:lnTo>
                    <a:pt x="0" y="115"/>
                  </a:lnTo>
                  <a:close/>
                  <a:moveTo>
                    <a:pt x="0" y="83"/>
                  </a:moveTo>
                  <a:lnTo>
                    <a:pt x="0" y="66"/>
                  </a:lnTo>
                  <a:lnTo>
                    <a:pt x="721" y="66"/>
                  </a:lnTo>
                  <a:lnTo>
                    <a:pt x="1441" y="66"/>
                  </a:lnTo>
                  <a:lnTo>
                    <a:pt x="2162" y="66"/>
                  </a:lnTo>
                  <a:lnTo>
                    <a:pt x="2882" y="66"/>
                  </a:lnTo>
                  <a:lnTo>
                    <a:pt x="3603" y="66"/>
                  </a:lnTo>
                  <a:lnTo>
                    <a:pt x="4323" y="66"/>
                  </a:lnTo>
                  <a:lnTo>
                    <a:pt x="5044" y="66"/>
                  </a:lnTo>
                  <a:lnTo>
                    <a:pt x="5764" y="66"/>
                  </a:lnTo>
                  <a:lnTo>
                    <a:pt x="5764" y="83"/>
                  </a:lnTo>
                  <a:lnTo>
                    <a:pt x="5044" y="83"/>
                  </a:lnTo>
                  <a:lnTo>
                    <a:pt x="4323" y="83"/>
                  </a:lnTo>
                  <a:lnTo>
                    <a:pt x="3603" y="83"/>
                  </a:lnTo>
                  <a:lnTo>
                    <a:pt x="2882" y="83"/>
                  </a:lnTo>
                  <a:lnTo>
                    <a:pt x="2162" y="83"/>
                  </a:lnTo>
                  <a:lnTo>
                    <a:pt x="1441" y="83"/>
                  </a:lnTo>
                  <a:lnTo>
                    <a:pt x="721" y="83"/>
                  </a:lnTo>
                  <a:lnTo>
                    <a:pt x="0" y="83"/>
                  </a:lnTo>
                  <a:close/>
                  <a:moveTo>
                    <a:pt x="0" y="50"/>
                  </a:moveTo>
                  <a:lnTo>
                    <a:pt x="0" y="33"/>
                  </a:lnTo>
                  <a:lnTo>
                    <a:pt x="721" y="33"/>
                  </a:lnTo>
                  <a:lnTo>
                    <a:pt x="1441" y="33"/>
                  </a:lnTo>
                  <a:lnTo>
                    <a:pt x="2162" y="33"/>
                  </a:lnTo>
                  <a:lnTo>
                    <a:pt x="2882" y="33"/>
                  </a:lnTo>
                  <a:lnTo>
                    <a:pt x="3603" y="33"/>
                  </a:lnTo>
                  <a:lnTo>
                    <a:pt x="4323" y="33"/>
                  </a:lnTo>
                  <a:lnTo>
                    <a:pt x="5044" y="33"/>
                  </a:lnTo>
                  <a:lnTo>
                    <a:pt x="5764" y="33"/>
                  </a:lnTo>
                  <a:lnTo>
                    <a:pt x="5764" y="50"/>
                  </a:lnTo>
                  <a:lnTo>
                    <a:pt x="5044" y="50"/>
                  </a:lnTo>
                  <a:lnTo>
                    <a:pt x="4323" y="50"/>
                  </a:lnTo>
                  <a:lnTo>
                    <a:pt x="3603" y="50"/>
                  </a:lnTo>
                  <a:lnTo>
                    <a:pt x="2882" y="50"/>
                  </a:lnTo>
                  <a:lnTo>
                    <a:pt x="2162" y="50"/>
                  </a:lnTo>
                  <a:lnTo>
                    <a:pt x="1441" y="50"/>
                  </a:lnTo>
                  <a:lnTo>
                    <a:pt x="721" y="50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721" y="0"/>
                  </a:lnTo>
                  <a:lnTo>
                    <a:pt x="1441" y="0"/>
                  </a:lnTo>
                  <a:lnTo>
                    <a:pt x="2162" y="0"/>
                  </a:lnTo>
                  <a:lnTo>
                    <a:pt x="2882" y="0"/>
                  </a:lnTo>
                  <a:lnTo>
                    <a:pt x="3603" y="0"/>
                  </a:lnTo>
                  <a:lnTo>
                    <a:pt x="4323" y="0"/>
                  </a:lnTo>
                  <a:lnTo>
                    <a:pt x="5044" y="0"/>
                  </a:lnTo>
                  <a:lnTo>
                    <a:pt x="5764" y="0"/>
                  </a:lnTo>
                  <a:lnTo>
                    <a:pt x="5764" y="17"/>
                  </a:lnTo>
                  <a:lnTo>
                    <a:pt x="5044" y="17"/>
                  </a:lnTo>
                  <a:lnTo>
                    <a:pt x="4323" y="17"/>
                  </a:lnTo>
                  <a:lnTo>
                    <a:pt x="3603" y="17"/>
                  </a:lnTo>
                  <a:lnTo>
                    <a:pt x="2882" y="17"/>
                  </a:lnTo>
                  <a:lnTo>
                    <a:pt x="2162" y="17"/>
                  </a:lnTo>
                  <a:lnTo>
                    <a:pt x="1441" y="17"/>
                  </a:lnTo>
                  <a:lnTo>
                    <a:pt x="721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008" y="980728"/>
            <a:ext cx="53640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N" sz="2200" dirty="0" smtClean="0">
                <a:solidFill>
                  <a:schemeClr val="bg1"/>
                </a:solidFill>
              </a:rPr>
              <a:t>Frederick Herzberg, an American psychologist attended the City College of New York. He discontinued his studies and joined the army.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</a:rPr>
              <a:t>As a patrol sergeant, he witnessed the Nazi concentration camp at Dachau. </a:t>
            </a:r>
            <a:r>
              <a:rPr lang="en-US" sz="2200" dirty="0" smtClean="0">
                <a:solidFill>
                  <a:schemeClr val="bg1"/>
                </a:solidFill>
              </a:rPr>
              <a:t> The talks which he had with the Germans and his experience triggered his interest in motivation.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After returning from war, he went back to City College and completed his graduation in 1946.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bg1"/>
                </a:solidFill>
              </a:rPr>
              <a:t>After that he went to University of Pittsburg to do post-graduate course in science and public health. He earned his PhD in psychology.</a:t>
            </a:r>
            <a:endParaRPr lang="en-IN" sz="2200" dirty="0">
              <a:solidFill>
                <a:schemeClr val="bg1"/>
              </a:solidFill>
            </a:endParaRPr>
          </a:p>
        </p:txBody>
      </p:sp>
      <p:pic>
        <p:nvPicPr>
          <p:cNvPr id="13" name="Picture 12" descr="frederick-herzberg-two-factor-theor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5677">
            <a:off x="5648595" y="1915009"/>
            <a:ext cx="2989947" cy="3594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Herzberg’s Two-Factor Theory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807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Herzberg Theory identifies two sets of factors that influence job satisfaction: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4499992" y="1413424"/>
            <a:ext cx="288032" cy="5508000"/>
          </a:xfrm>
          <a:prstGeom prst="rect">
            <a:avLst/>
          </a:prstGeom>
          <a:blipFill>
            <a:blip r:embed="rId2" cstate="print">
              <a:lum bright="40000" contrast="-40000"/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" name="Group 11"/>
          <p:cNvGrpSpPr/>
          <p:nvPr/>
        </p:nvGrpSpPr>
        <p:grpSpPr>
          <a:xfrm>
            <a:off x="2627784" y="1340824"/>
            <a:ext cx="3865612" cy="1512168"/>
            <a:chOff x="2627784" y="1412776"/>
            <a:chExt cx="3865612" cy="1512168"/>
          </a:xfrm>
        </p:grpSpPr>
        <p:pic>
          <p:nvPicPr>
            <p:cNvPr id="12" name="Picture 11" descr="31jS-OD0rBL._SL500_AA300_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4800" b="27320"/>
            <a:stretch>
              <a:fillRect/>
            </a:stretch>
          </p:blipFill>
          <p:spPr>
            <a:xfrm rot="21116290">
              <a:off x="2627784" y="1412776"/>
              <a:ext cx="3865612" cy="151216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1179810">
              <a:off x="3635896" y="1937158"/>
              <a:ext cx="212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/>
                <a:t>Motivators</a:t>
              </a:r>
              <a:endParaRPr lang="en-IN" sz="2400" dirty="0"/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786725" y="3044572"/>
            <a:ext cx="3865612" cy="1512168"/>
            <a:chOff x="2786725" y="3116524"/>
            <a:chExt cx="3865612" cy="1512168"/>
          </a:xfrm>
        </p:grpSpPr>
        <p:pic>
          <p:nvPicPr>
            <p:cNvPr id="15" name="Picture 14" descr="31jS-OD0rBL._SL500_AA300_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4800" b="27320"/>
            <a:stretch>
              <a:fillRect/>
            </a:stretch>
          </p:blipFill>
          <p:spPr>
            <a:xfrm rot="483710" flipH="1">
              <a:off x="2786725" y="3116524"/>
              <a:ext cx="3865612" cy="15121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553034">
              <a:off x="3750888" y="3532962"/>
              <a:ext cx="2123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 smtClean="0"/>
                <a:t>Hygiene Factors</a:t>
              </a:r>
              <a:endParaRPr lang="en-IN" sz="2400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1259632" y="2348936"/>
            <a:ext cx="2163518" cy="0"/>
          </a:xfrm>
          <a:prstGeom prst="line">
            <a:avLst/>
          </a:prstGeom>
          <a:ln>
            <a:solidFill>
              <a:schemeClr val="tx1"/>
            </a:solidFill>
            <a:headEnd type="oval" w="lg" len="lg"/>
          </a:ln>
          <a:scene3d>
            <a:camera prst="orthographicFront">
              <a:rot lat="21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ktangel 97"/>
          <p:cNvSpPr>
            <a:spLocks noChangeArrowheads="1"/>
          </p:cNvSpPr>
          <p:nvPr/>
        </p:nvSpPr>
        <p:spPr bwMode="auto">
          <a:xfrm>
            <a:off x="0" y="2348880"/>
            <a:ext cx="26277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noProof="1" smtClean="0">
                <a:cs typeface="Arial" charset="0"/>
              </a:rPr>
              <a:t>Job content factors such as achievement, recognition, responsibility, advancement, and the work itself.  Satisfaction will prevail only where motivation exists</a:t>
            </a:r>
            <a:endParaRPr lang="da-DK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12160" y="4149136"/>
            <a:ext cx="2163518" cy="0"/>
          </a:xfrm>
          <a:prstGeom prst="line">
            <a:avLst/>
          </a:prstGeom>
          <a:ln>
            <a:solidFill>
              <a:schemeClr val="tx1"/>
            </a:solidFill>
            <a:headEnd type="oval" w="lg" len="lg"/>
          </a:ln>
          <a:scene3d>
            <a:camera prst="orthographicFront">
              <a:rot lat="21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ktangel 97"/>
          <p:cNvSpPr>
            <a:spLocks noChangeArrowheads="1"/>
          </p:cNvSpPr>
          <p:nvPr/>
        </p:nvSpPr>
        <p:spPr bwMode="auto">
          <a:xfrm>
            <a:off x="6084168" y="4300061"/>
            <a:ext cx="32038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noProof="1" smtClean="0">
                <a:cs typeface="Arial" charset="0"/>
              </a:rPr>
              <a:t>Job-context factors such as salary, interpersonal relations, technical supervision, working conditions, and company policies and administration. Dissatisfaction will prevail if hygiene factors are neglected.</a:t>
            </a:r>
            <a:endParaRPr lang="da-DK" dirty="0"/>
          </a:p>
        </p:txBody>
      </p:sp>
      <p:sp>
        <p:nvSpPr>
          <p:cNvPr id="21" name="Rounded Rectangle 20"/>
          <p:cNvSpPr/>
          <p:nvPr/>
        </p:nvSpPr>
        <p:spPr>
          <a:xfrm>
            <a:off x="144016" y="5085184"/>
            <a:ext cx="6084168" cy="1692000"/>
          </a:xfrm>
          <a:prstGeom prst="roundRect">
            <a:avLst>
              <a:gd name="adj" fmla="val 4269"/>
            </a:avLst>
          </a:prstGeom>
          <a:solidFill>
            <a:srgbClr val="2DC8FF">
              <a:alpha val="50196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The two-factor theory holds that motivators and hygiene factors relate to employee satisfaction – a more complex relationship than the traditional view that employees are either satisfied or dissatisfied</a:t>
            </a:r>
          </a:p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IN" dirty="0" smtClean="0">
                <a:solidFill>
                  <a:schemeClr val="tx1"/>
                </a:solidFill>
              </a:rPr>
              <a:t>Let us look at each factor in detail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8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Advantages of Herzberg’s Theory</a:t>
            </a:r>
            <a:endParaRPr lang="en-IN" sz="3200" dirty="0"/>
          </a:p>
        </p:txBody>
      </p:sp>
      <p:grpSp>
        <p:nvGrpSpPr>
          <p:cNvPr id="9" name="Group 108"/>
          <p:cNvGrpSpPr>
            <a:grpSpLocks/>
          </p:cNvGrpSpPr>
          <p:nvPr/>
        </p:nvGrpSpPr>
        <p:grpSpPr bwMode="auto">
          <a:xfrm flipH="1" flipV="1">
            <a:off x="5704028" y="1988840"/>
            <a:ext cx="3446322" cy="3489816"/>
            <a:chOff x="3621" y="2328"/>
            <a:chExt cx="1262" cy="1179"/>
          </a:xfrm>
        </p:grpSpPr>
        <p:sp>
          <p:nvSpPr>
            <p:cNvPr id="10" name="Freeform 102"/>
            <p:cNvSpPr>
              <a:spLocks/>
            </p:cNvSpPr>
            <p:nvPr/>
          </p:nvSpPr>
          <p:spPr bwMode="gray">
            <a:xfrm flipV="1">
              <a:off x="4085" y="2333"/>
              <a:ext cx="798" cy="1150"/>
            </a:xfrm>
            <a:custGeom>
              <a:avLst/>
              <a:gdLst>
                <a:gd name="T0" fmla="*/ 1879 w 338"/>
                <a:gd name="T1" fmla="*/ 2047 h 487"/>
                <a:gd name="T2" fmla="*/ 1879 w 338"/>
                <a:gd name="T3" fmla="*/ 2080 h 487"/>
                <a:gd name="T4" fmla="*/ 1749 w 338"/>
                <a:gd name="T5" fmla="*/ 2253 h 487"/>
                <a:gd name="T6" fmla="*/ 1556 w 338"/>
                <a:gd name="T7" fmla="*/ 2593 h 487"/>
                <a:gd name="T8" fmla="*/ 1471 w 338"/>
                <a:gd name="T9" fmla="*/ 2621 h 487"/>
                <a:gd name="T10" fmla="*/ 1400 w 338"/>
                <a:gd name="T11" fmla="*/ 2659 h 487"/>
                <a:gd name="T12" fmla="*/ 1265 w 338"/>
                <a:gd name="T13" fmla="*/ 2659 h 487"/>
                <a:gd name="T14" fmla="*/ 1048 w 338"/>
                <a:gd name="T15" fmla="*/ 2694 h 487"/>
                <a:gd name="T16" fmla="*/ 352 w 338"/>
                <a:gd name="T17" fmla="*/ 2666 h 487"/>
                <a:gd name="T18" fmla="*/ 45 w 338"/>
                <a:gd name="T19" fmla="*/ 2666 h 487"/>
                <a:gd name="T20" fmla="*/ 0 w 338"/>
                <a:gd name="T21" fmla="*/ 1544 h 487"/>
                <a:gd name="T22" fmla="*/ 90 w 338"/>
                <a:gd name="T23" fmla="*/ 1488 h 487"/>
                <a:gd name="T24" fmla="*/ 139 w 338"/>
                <a:gd name="T25" fmla="*/ 1429 h 487"/>
                <a:gd name="T26" fmla="*/ 340 w 338"/>
                <a:gd name="T27" fmla="*/ 1138 h 487"/>
                <a:gd name="T28" fmla="*/ 484 w 338"/>
                <a:gd name="T29" fmla="*/ 914 h 487"/>
                <a:gd name="T30" fmla="*/ 635 w 338"/>
                <a:gd name="T31" fmla="*/ 782 h 487"/>
                <a:gd name="T32" fmla="*/ 725 w 338"/>
                <a:gd name="T33" fmla="*/ 659 h 487"/>
                <a:gd name="T34" fmla="*/ 815 w 338"/>
                <a:gd name="T35" fmla="*/ 545 h 487"/>
                <a:gd name="T36" fmla="*/ 892 w 338"/>
                <a:gd name="T37" fmla="*/ 418 h 487"/>
                <a:gd name="T38" fmla="*/ 975 w 338"/>
                <a:gd name="T39" fmla="*/ 290 h 487"/>
                <a:gd name="T40" fmla="*/ 1048 w 338"/>
                <a:gd name="T41" fmla="*/ 17 h 487"/>
                <a:gd name="T42" fmla="*/ 1164 w 338"/>
                <a:gd name="T43" fmla="*/ 50 h 487"/>
                <a:gd name="T44" fmla="*/ 1270 w 338"/>
                <a:gd name="T45" fmla="*/ 491 h 487"/>
                <a:gd name="T46" fmla="*/ 1192 w 338"/>
                <a:gd name="T47" fmla="*/ 619 h 487"/>
                <a:gd name="T48" fmla="*/ 1126 w 338"/>
                <a:gd name="T49" fmla="*/ 746 h 487"/>
                <a:gd name="T50" fmla="*/ 1015 w 338"/>
                <a:gd name="T51" fmla="*/ 1032 h 487"/>
                <a:gd name="T52" fmla="*/ 1242 w 338"/>
                <a:gd name="T53" fmla="*/ 1105 h 487"/>
                <a:gd name="T54" fmla="*/ 1315 w 338"/>
                <a:gd name="T55" fmla="*/ 1122 h 487"/>
                <a:gd name="T56" fmla="*/ 1549 w 338"/>
                <a:gd name="T57" fmla="*/ 1131 h 487"/>
                <a:gd name="T58" fmla="*/ 1778 w 338"/>
                <a:gd name="T59" fmla="*/ 1287 h 487"/>
                <a:gd name="T60" fmla="*/ 1839 w 338"/>
                <a:gd name="T61" fmla="*/ 1478 h 487"/>
                <a:gd name="T62" fmla="*/ 1785 w 338"/>
                <a:gd name="T63" fmla="*/ 1589 h 487"/>
                <a:gd name="T64" fmla="*/ 1778 w 338"/>
                <a:gd name="T65" fmla="*/ 1925 h 487"/>
                <a:gd name="T66" fmla="*/ 1879 w 338"/>
                <a:gd name="T67" fmla="*/ 2047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8"/>
                <a:gd name="T103" fmla="*/ 0 h 487"/>
                <a:gd name="T104" fmla="*/ 338 w 338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8" h="487">
                  <a:moveTo>
                    <a:pt x="337" y="367"/>
                  </a:moveTo>
                  <a:cubicBezTo>
                    <a:pt x="337" y="369"/>
                    <a:pt x="337" y="371"/>
                    <a:pt x="337" y="373"/>
                  </a:cubicBezTo>
                  <a:cubicBezTo>
                    <a:pt x="336" y="390"/>
                    <a:pt x="329" y="401"/>
                    <a:pt x="314" y="404"/>
                  </a:cubicBezTo>
                  <a:cubicBezTo>
                    <a:pt x="338" y="421"/>
                    <a:pt x="313" y="474"/>
                    <a:pt x="279" y="465"/>
                  </a:cubicBezTo>
                  <a:cubicBezTo>
                    <a:pt x="275" y="467"/>
                    <a:pt x="270" y="468"/>
                    <a:pt x="264" y="470"/>
                  </a:cubicBezTo>
                  <a:cubicBezTo>
                    <a:pt x="259" y="473"/>
                    <a:pt x="256" y="476"/>
                    <a:pt x="251" y="477"/>
                  </a:cubicBezTo>
                  <a:cubicBezTo>
                    <a:pt x="243" y="478"/>
                    <a:pt x="234" y="476"/>
                    <a:pt x="227" y="477"/>
                  </a:cubicBezTo>
                  <a:cubicBezTo>
                    <a:pt x="213" y="478"/>
                    <a:pt x="201" y="482"/>
                    <a:pt x="188" y="483"/>
                  </a:cubicBezTo>
                  <a:cubicBezTo>
                    <a:pt x="145" y="487"/>
                    <a:pt x="105" y="481"/>
                    <a:pt x="63" y="478"/>
                  </a:cubicBezTo>
                  <a:cubicBezTo>
                    <a:pt x="44" y="477"/>
                    <a:pt x="26" y="480"/>
                    <a:pt x="8" y="478"/>
                  </a:cubicBezTo>
                  <a:cubicBezTo>
                    <a:pt x="13" y="412"/>
                    <a:pt x="12" y="335"/>
                    <a:pt x="0" y="277"/>
                  </a:cubicBezTo>
                  <a:cubicBezTo>
                    <a:pt x="6" y="274"/>
                    <a:pt x="11" y="270"/>
                    <a:pt x="16" y="267"/>
                  </a:cubicBezTo>
                  <a:cubicBezTo>
                    <a:pt x="19" y="263"/>
                    <a:pt x="22" y="260"/>
                    <a:pt x="25" y="256"/>
                  </a:cubicBezTo>
                  <a:cubicBezTo>
                    <a:pt x="38" y="242"/>
                    <a:pt x="49" y="222"/>
                    <a:pt x="61" y="204"/>
                  </a:cubicBezTo>
                  <a:cubicBezTo>
                    <a:pt x="69" y="191"/>
                    <a:pt x="77" y="176"/>
                    <a:pt x="87" y="164"/>
                  </a:cubicBezTo>
                  <a:cubicBezTo>
                    <a:pt x="95" y="155"/>
                    <a:pt x="106" y="149"/>
                    <a:pt x="114" y="140"/>
                  </a:cubicBezTo>
                  <a:cubicBezTo>
                    <a:pt x="120" y="134"/>
                    <a:pt x="124" y="126"/>
                    <a:pt x="130" y="118"/>
                  </a:cubicBezTo>
                  <a:cubicBezTo>
                    <a:pt x="135" y="111"/>
                    <a:pt x="141" y="105"/>
                    <a:pt x="146" y="98"/>
                  </a:cubicBezTo>
                  <a:cubicBezTo>
                    <a:pt x="151" y="91"/>
                    <a:pt x="156" y="82"/>
                    <a:pt x="160" y="75"/>
                  </a:cubicBezTo>
                  <a:cubicBezTo>
                    <a:pt x="166" y="66"/>
                    <a:pt x="173" y="60"/>
                    <a:pt x="175" y="52"/>
                  </a:cubicBezTo>
                  <a:cubicBezTo>
                    <a:pt x="177" y="47"/>
                    <a:pt x="181" y="5"/>
                    <a:pt x="188" y="3"/>
                  </a:cubicBezTo>
                  <a:cubicBezTo>
                    <a:pt x="195" y="0"/>
                    <a:pt x="204" y="5"/>
                    <a:pt x="209" y="9"/>
                  </a:cubicBezTo>
                  <a:cubicBezTo>
                    <a:pt x="225" y="20"/>
                    <a:pt x="236" y="60"/>
                    <a:pt x="228" y="88"/>
                  </a:cubicBezTo>
                  <a:cubicBezTo>
                    <a:pt x="225" y="97"/>
                    <a:pt x="219" y="103"/>
                    <a:pt x="214" y="111"/>
                  </a:cubicBezTo>
                  <a:cubicBezTo>
                    <a:pt x="210" y="119"/>
                    <a:pt x="206" y="127"/>
                    <a:pt x="202" y="134"/>
                  </a:cubicBezTo>
                  <a:cubicBezTo>
                    <a:pt x="193" y="150"/>
                    <a:pt x="182" y="164"/>
                    <a:pt x="182" y="185"/>
                  </a:cubicBezTo>
                  <a:cubicBezTo>
                    <a:pt x="193" y="191"/>
                    <a:pt x="207" y="194"/>
                    <a:pt x="223" y="198"/>
                  </a:cubicBezTo>
                  <a:cubicBezTo>
                    <a:pt x="227" y="199"/>
                    <a:pt x="232" y="201"/>
                    <a:pt x="236" y="201"/>
                  </a:cubicBezTo>
                  <a:cubicBezTo>
                    <a:pt x="250" y="203"/>
                    <a:pt x="264" y="200"/>
                    <a:pt x="278" y="203"/>
                  </a:cubicBezTo>
                  <a:cubicBezTo>
                    <a:pt x="293" y="208"/>
                    <a:pt x="310" y="219"/>
                    <a:pt x="319" y="231"/>
                  </a:cubicBezTo>
                  <a:cubicBezTo>
                    <a:pt x="324" y="239"/>
                    <a:pt x="331" y="252"/>
                    <a:pt x="330" y="265"/>
                  </a:cubicBezTo>
                  <a:cubicBezTo>
                    <a:pt x="330" y="274"/>
                    <a:pt x="324" y="278"/>
                    <a:pt x="320" y="285"/>
                  </a:cubicBezTo>
                  <a:cubicBezTo>
                    <a:pt x="337" y="293"/>
                    <a:pt x="336" y="336"/>
                    <a:pt x="319" y="345"/>
                  </a:cubicBezTo>
                  <a:cubicBezTo>
                    <a:pt x="328" y="349"/>
                    <a:pt x="334" y="356"/>
                    <a:pt x="337" y="36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gray">
            <a:xfrm>
              <a:off x="3621" y="2328"/>
              <a:ext cx="543" cy="858"/>
            </a:xfrm>
            <a:custGeom>
              <a:avLst/>
              <a:gdLst>
                <a:gd name="T0" fmla="*/ 1282 w 230"/>
                <a:gd name="T1" fmla="*/ 860 h 363"/>
                <a:gd name="T2" fmla="*/ 1265 w 230"/>
                <a:gd name="T3" fmla="*/ 676 h 363"/>
                <a:gd name="T4" fmla="*/ 1242 w 230"/>
                <a:gd name="T5" fmla="*/ 291 h 363"/>
                <a:gd name="T6" fmla="*/ 1188 w 230"/>
                <a:gd name="T7" fmla="*/ 57 h 363"/>
                <a:gd name="T8" fmla="*/ 1164 w 230"/>
                <a:gd name="T9" fmla="*/ 0 h 363"/>
                <a:gd name="T10" fmla="*/ 0 w 230"/>
                <a:gd name="T11" fmla="*/ 50 h 363"/>
                <a:gd name="T12" fmla="*/ 0 w 230"/>
                <a:gd name="T13" fmla="*/ 1967 h 363"/>
                <a:gd name="T14" fmla="*/ 118 w 230"/>
                <a:gd name="T15" fmla="*/ 2011 h 363"/>
                <a:gd name="T16" fmla="*/ 475 w 230"/>
                <a:gd name="T17" fmla="*/ 1988 h 363"/>
                <a:gd name="T18" fmla="*/ 819 w 230"/>
                <a:gd name="T19" fmla="*/ 1955 h 363"/>
                <a:gd name="T20" fmla="*/ 1216 w 230"/>
                <a:gd name="T21" fmla="*/ 1967 h 363"/>
                <a:gd name="T22" fmla="*/ 1225 w 230"/>
                <a:gd name="T23" fmla="*/ 1872 h 363"/>
                <a:gd name="T24" fmla="*/ 1270 w 230"/>
                <a:gd name="T25" fmla="*/ 1844 h 363"/>
                <a:gd name="T26" fmla="*/ 1265 w 230"/>
                <a:gd name="T27" fmla="*/ 1603 h 363"/>
                <a:gd name="T28" fmla="*/ 1232 w 230"/>
                <a:gd name="T29" fmla="*/ 1373 h 363"/>
                <a:gd name="T30" fmla="*/ 1254 w 230"/>
                <a:gd name="T31" fmla="*/ 1179 h 363"/>
                <a:gd name="T32" fmla="*/ 1261 w 230"/>
                <a:gd name="T33" fmla="*/ 979 h 363"/>
                <a:gd name="T34" fmla="*/ 1282 w 230"/>
                <a:gd name="T35" fmla="*/ 860 h 3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0"/>
                <a:gd name="T55" fmla="*/ 0 h 363"/>
                <a:gd name="T56" fmla="*/ 230 w 230"/>
                <a:gd name="T57" fmla="*/ 363 h 3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0" h="363">
                  <a:moveTo>
                    <a:pt x="230" y="154"/>
                  </a:moveTo>
                  <a:cubicBezTo>
                    <a:pt x="230" y="144"/>
                    <a:pt x="227" y="133"/>
                    <a:pt x="227" y="121"/>
                  </a:cubicBezTo>
                  <a:cubicBezTo>
                    <a:pt x="226" y="96"/>
                    <a:pt x="226" y="74"/>
                    <a:pt x="223" y="52"/>
                  </a:cubicBezTo>
                  <a:cubicBezTo>
                    <a:pt x="220" y="35"/>
                    <a:pt x="220" y="21"/>
                    <a:pt x="213" y="10"/>
                  </a:cubicBezTo>
                  <a:cubicBezTo>
                    <a:pt x="210" y="9"/>
                    <a:pt x="213" y="1"/>
                    <a:pt x="209" y="0"/>
                  </a:cubicBezTo>
                  <a:cubicBezTo>
                    <a:pt x="143" y="3"/>
                    <a:pt x="68" y="6"/>
                    <a:pt x="0" y="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6" y="356"/>
                    <a:pt x="13" y="359"/>
                    <a:pt x="21" y="360"/>
                  </a:cubicBezTo>
                  <a:cubicBezTo>
                    <a:pt x="40" y="363"/>
                    <a:pt x="63" y="359"/>
                    <a:pt x="85" y="356"/>
                  </a:cubicBezTo>
                  <a:cubicBezTo>
                    <a:pt x="105" y="354"/>
                    <a:pt x="127" y="350"/>
                    <a:pt x="147" y="350"/>
                  </a:cubicBezTo>
                  <a:cubicBezTo>
                    <a:pt x="173" y="350"/>
                    <a:pt x="196" y="356"/>
                    <a:pt x="218" y="352"/>
                  </a:cubicBezTo>
                  <a:cubicBezTo>
                    <a:pt x="219" y="347"/>
                    <a:pt x="220" y="341"/>
                    <a:pt x="220" y="335"/>
                  </a:cubicBezTo>
                  <a:cubicBezTo>
                    <a:pt x="219" y="330"/>
                    <a:pt x="227" y="335"/>
                    <a:pt x="228" y="330"/>
                  </a:cubicBezTo>
                  <a:cubicBezTo>
                    <a:pt x="225" y="316"/>
                    <a:pt x="227" y="302"/>
                    <a:pt x="227" y="287"/>
                  </a:cubicBezTo>
                  <a:cubicBezTo>
                    <a:pt x="226" y="273"/>
                    <a:pt x="221" y="260"/>
                    <a:pt x="221" y="246"/>
                  </a:cubicBezTo>
                  <a:cubicBezTo>
                    <a:pt x="221" y="234"/>
                    <a:pt x="224" y="223"/>
                    <a:pt x="225" y="211"/>
                  </a:cubicBezTo>
                  <a:cubicBezTo>
                    <a:pt x="226" y="199"/>
                    <a:pt x="224" y="186"/>
                    <a:pt x="226" y="175"/>
                  </a:cubicBezTo>
                  <a:cubicBezTo>
                    <a:pt x="227" y="168"/>
                    <a:pt x="229" y="161"/>
                    <a:pt x="230" y="154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gray">
            <a:xfrm>
              <a:off x="4844" y="2352"/>
              <a:ext cx="38" cy="28"/>
            </a:xfrm>
            <a:custGeom>
              <a:avLst/>
              <a:gdLst>
                <a:gd name="T0" fmla="*/ 90 w 16"/>
                <a:gd name="T1" fmla="*/ 65 h 12"/>
                <a:gd name="T2" fmla="*/ 0 w 16"/>
                <a:gd name="T3" fmla="*/ 0 h 12"/>
                <a:gd name="T4" fmla="*/ 0 60000 65536"/>
                <a:gd name="T5" fmla="*/ 0 60000 65536"/>
                <a:gd name="T6" fmla="*/ 0 w 16"/>
                <a:gd name="T7" fmla="*/ 0 h 12"/>
                <a:gd name="T8" fmla="*/ 16 w 16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2">
                  <a:moveTo>
                    <a:pt x="16" y="12"/>
                  </a:moveTo>
                  <a:cubicBezTo>
                    <a:pt x="9" y="5"/>
                    <a:pt x="2" y="1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gray">
            <a:xfrm>
              <a:off x="4863" y="2510"/>
              <a:ext cx="17" cy="14"/>
            </a:xfrm>
            <a:custGeom>
              <a:avLst/>
              <a:gdLst>
                <a:gd name="T0" fmla="*/ 0 w 7"/>
                <a:gd name="T1" fmla="*/ 0 h 6"/>
                <a:gd name="T2" fmla="*/ 41 w 7"/>
                <a:gd name="T3" fmla="*/ 28 h 6"/>
                <a:gd name="T4" fmla="*/ 0 60000 65536"/>
                <a:gd name="T5" fmla="*/ 0 60000 65536"/>
                <a:gd name="T6" fmla="*/ 0 w 7"/>
                <a:gd name="T7" fmla="*/ 0 h 6"/>
                <a:gd name="T8" fmla="*/ 7 w 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6">
                  <a:moveTo>
                    <a:pt x="0" y="0"/>
                  </a:moveTo>
                  <a:cubicBezTo>
                    <a:pt x="4" y="1"/>
                    <a:pt x="3" y="6"/>
                    <a:pt x="7" y="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4" name="Freeform 106"/>
            <p:cNvSpPr>
              <a:spLocks/>
            </p:cNvSpPr>
            <p:nvPr/>
          </p:nvSpPr>
          <p:spPr bwMode="gray">
            <a:xfrm>
              <a:off x="4847" y="2657"/>
              <a:ext cx="23" cy="7"/>
            </a:xfrm>
            <a:custGeom>
              <a:avLst/>
              <a:gdLst>
                <a:gd name="T0" fmla="*/ 53 w 10"/>
                <a:gd name="T1" fmla="*/ 16 h 3"/>
                <a:gd name="T2" fmla="*/ 0 w 10"/>
                <a:gd name="T3" fmla="*/ 0 h 3"/>
                <a:gd name="T4" fmla="*/ 0 60000 65536"/>
                <a:gd name="T5" fmla="*/ 0 60000 65536"/>
                <a:gd name="T6" fmla="*/ 0 w 10"/>
                <a:gd name="T7" fmla="*/ 0 h 3"/>
                <a:gd name="T8" fmla="*/ 10 w 1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3">
                  <a:moveTo>
                    <a:pt x="10" y="3"/>
                  </a:moveTo>
                  <a:cubicBezTo>
                    <a:pt x="5" y="3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5" name="Freeform 107"/>
            <p:cNvSpPr>
              <a:spLocks/>
            </p:cNvSpPr>
            <p:nvPr/>
          </p:nvSpPr>
          <p:spPr bwMode="gray">
            <a:xfrm>
              <a:off x="4480" y="3358"/>
              <a:ext cx="73" cy="149"/>
            </a:xfrm>
            <a:custGeom>
              <a:avLst/>
              <a:gdLst>
                <a:gd name="T0" fmla="*/ 0 w 31"/>
                <a:gd name="T1" fmla="*/ 303 h 63"/>
                <a:gd name="T2" fmla="*/ 127 w 31"/>
                <a:gd name="T3" fmla="*/ 274 h 63"/>
                <a:gd name="T4" fmla="*/ 172 w 31"/>
                <a:gd name="T5" fmla="*/ 135 h 63"/>
                <a:gd name="T6" fmla="*/ 73 w 31"/>
                <a:gd name="T7" fmla="*/ 28 h 63"/>
                <a:gd name="T8" fmla="*/ 0 w 31"/>
                <a:gd name="T9" fmla="*/ 30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63"/>
                <a:gd name="T17" fmla="*/ 31 w 31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63">
                  <a:moveTo>
                    <a:pt x="0" y="54"/>
                  </a:moveTo>
                  <a:cubicBezTo>
                    <a:pt x="0" y="54"/>
                    <a:pt x="19" y="63"/>
                    <a:pt x="23" y="49"/>
                  </a:cubicBezTo>
                  <a:cubicBezTo>
                    <a:pt x="26" y="35"/>
                    <a:pt x="31" y="24"/>
                    <a:pt x="31" y="24"/>
                  </a:cubicBezTo>
                  <a:cubicBezTo>
                    <a:pt x="31" y="24"/>
                    <a:pt x="23" y="0"/>
                    <a:pt x="13" y="5"/>
                  </a:cubicBezTo>
                  <a:cubicBezTo>
                    <a:pt x="3" y="9"/>
                    <a:pt x="0" y="54"/>
                    <a:pt x="0" y="54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39552" y="1772816"/>
            <a:ext cx="4536000" cy="3816424"/>
          </a:xfrm>
          <a:prstGeom prst="roundRect">
            <a:avLst>
              <a:gd name="adj" fmla="val 4269"/>
            </a:avLst>
          </a:prstGeom>
          <a:solidFill>
            <a:srgbClr val="FFFFFF">
              <a:alpha val="50196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IN" sz="2000" dirty="0" smtClean="0">
                <a:solidFill>
                  <a:schemeClr val="tx1"/>
                </a:solidFill>
              </a:rPr>
              <a:t>Herzberg Theory forced organizations: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To re-examine some of their stereo-typed ideas about work behavior of people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1"/>
                </a:solidFill>
              </a:rPr>
              <a:t>To redesign job to make job interesting, meaningful and challenging to ensure job satisfaction and good job performance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432615" y="1077975"/>
            <a:ext cx="7337664" cy="3880110"/>
            <a:chOff x="3645903" y="-1202695"/>
            <a:chExt cx="11141561" cy="3625354"/>
          </a:xfrm>
        </p:grpSpPr>
        <p:sp>
          <p:nvSpPr>
            <p:cNvPr id="10" name="Rechteck 21"/>
            <p:cNvSpPr/>
            <p:nvPr/>
          </p:nvSpPr>
          <p:spPr bwMode="auto">
            <a:xfrm>
              <a:off x="4876558" y="-1070742"/>
              <a:ext cx="9910906" cy="34934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This is a DEMO Course On – </a:t>
              </a:r>
              <a:r>
                <a:rPr lang="en-IN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Herzberg Theory of Motivation.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Join MSG Premium Membership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and Get Access to around  120 Courses + New courses added every week.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What You Get: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View All Courses Online.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 the Knowledge Checks for Each Course.</a:t>
              </a:r>
              <a:endParaRPr lang="en-IN" sz="2800" b="1" dirty="0" smtClean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3645903" y="-1202695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5181600"/>
            <a:ext cx="1600200" cy="1533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lang="en-IN" sz="4400" dirty="0">
              <a:solidFill>
                <a:prstClr val="black"/>
              </a:solidFill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Objective</a:t>
            </a:r>
            <a:endParaRPr lang="en-IN" sz="3200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 rot="10800000">
            <a:off x="0" y="2912640"/>
            <a:ext cx="9144000" cy="2590800"/>
          </a:xfrm>
          <a:prstGeom prst="rect">
            <a:avLst/>
          </a:prstGeom>
          <a:gradFill flip="none" rotWithShape="1">
            <a:gsLst>
              <a:gs pos="1000">
                <a:schemeClr val="bg1"/>
              </a:gs>
              <a:gs pos="61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644008" y="980728"/>
            <a:ext cx="4248472" cy="1095375"/>
            <a:chOff x="5410200" y="1447800"/>
            <a:chExt cx="3133725" cy="1095375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5410200" y="1447800"/>
              <a:ext cx="3133725" cy="1095375"/>
              <a:chOff x="5410200" y="1447800"/>
              <a:chExt cx="3133725" cy="1095375"/>
            </a:xfrm>
          </p:grpSpPr>
          <p:sp>
            <p:nvSpPr>
              <p:cNvPr id="13" name="Rounded Rectangle 27"/>
              <p:cNvSpPr>
                <a:spLocks noChangeArrowheads="1"/>
              </p:cNvSpPr>
              <p:nvPr/>
            </p:nvSpPr>
            <p:spPr bwMode="auto">
              <a:xfrm rot="16200000" flipH="1">
                <a:off x="6437313" y="436562"/>
                <a:ext cx="1079500" cy="3133725"/>
              </a:xfrm>
              <a:prstGeom prst="roundRect">
                <a:avLst>
                  <a:gd name="adj" fmla="val 7870"/>
                </a:avLst>
              </a:prstGeom>
              <a:solidFill>
                <a:srgbClr val="FFFFFF"/>
              </a:solidFill>
              <a:ln w="635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4" name="Round Same Side Corner Rectangle 13"/>
              <p:cNvSpPr/>
              <p:nvPr/>
            </p:nvSpPr>
            <p:spPr>
              <a:xfrm>
                <a:off x="5410200" y="1447800"/>
                <a:ext cx="3133725" cy="314325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2" name="Rektangel 76"/>
            <p:cNvSpPr>
              <a:spLocks noChangeArrowheads="1"/>
            </p:cNvSpPr>
            <p:nvPr/>
          </p:nvSpPr>
          <p:spPr bwMode="auto">
            <a:xfrm>
              <a:off x="5543550" y="1476375"/>
              <a:ext cx="243522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endParaRPr lang="en-IN" sz="1100" b="1" noProof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4812283" y="1464916"/>
            <a:ext cx="432000" cy="403225"/>
            <a:chOff x="3294062" y="1631156"/>
            <a:chExt cx="460375" cy="460375"/>
          </a:xfrm>
        </p:grpSpPr>
        <p:sp>
          <p:nvSpPr>
            <p:cNvPr id="16" name="Ellipse 53"/>
            <p:cNvSpPr>
              <a:spLocks noChangeArrowheads="1"/>
            </p:cNvSpPr>
            <p:nvPr/>
          </p:nvSpPr>
          <p:spPr bwMode="auto">
            <a:xfrm>
              <a:off x="3294062" y="1631156"/>
              <a:ext cx="460375" cy="460375"/>
            </a:xfrm>
            <a:prstGeom prst="ellipse">
              <a:avLst/>
            </a:prstGeom>
            <a:solidFill>
              <a:srgbClr val="FFFFFF">
                <a:alpha val="6196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Tekstboks 54"/>
            <p:cNvSpPr txBox="1">
              <a:spLocks noChangeArrowheads="1"/>
            </p:cNvSpPr>
            <p:nvPr/>
          </p:nvSpPr>
          <p:spPr bwMode="auto">
            <a:xfrm>
              <a:off x="3384687" y="1638406"/>
              <a:ext cx="344375" cy="42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da-DK">
                  <a:solidFill>
                    <a:srgbClr val="151616"/>
                  </a:solidFill>
                  <a:ea typeface="ＭＳ Ｐゴシック" pitchFamily="34" charset="-128"/>
                </a:rPr>
                <a:t>1</a:t>
              </a:r>
            </a:p>
          </p:txBody>
        </p:sp>
      </p:grpSp>
      <p:sp>
        <p:nvSpPr>
          <p:cNvPr id="18" name="Tekstboks 72"/>
          <p:cNvSpPr txBox="1">
            <a:spLocks noChangeArrowheads="1"/>
          </p:cNvSpPr>
          <p:nvPr/>
        </p:nvSpPr>
        <p:spPr bwMode="auto">
          <a:xfrm>
            <a:off x="5547296" y="1404065"/>
            <a:ext cx="3201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Explain Herzberg’s Two-Factor Theory</a:t>
            </a:r>
            <a:endParaRPr lang="da-DK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9" name="Ellipse 98"/>
          <p:cNvSpPr/>
          <p:nvPr/>
        </p:nvSpPr>
        <p:spPr bwMode="auto">
          <a:xfrm>
            <a:off x="2160628" y="5511112"/>
            <a:ext cx="1450607" cy="33325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  <a:alpha val="76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" name="Ellipse 98"/>
          <p:cNvSpPr/>
          <p:nvPr/>
        </p:nvSpPr>
        <p:spPr bwMode="auto">
          <a:xfrm>
            <a:off x="797500" y="5621147"/>
            <a:ext cx="1473766" cy="30559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  <a:alpha val="76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1" name="Ellipse 98"/>
          <p:cNvSpPr/>
          <p:nvPr/>
        </p:nvSpPr>
        <p:spPr bwMode="auto">
          <a:xfrm>
            <a:off x="3936434" y="5954530"/>
            <a:ext cx="1473766" cy="305594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  <a:alpha val="76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/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22" name="Group 1"/>
          <p:cNvGrpSpPr>
            <a:grpSpLocks/>
          </p:cNvGrpSpPr>
          <p:nvPr/>
        </p:nvGrpSpPr>
        <p:grpSpPr bwMode="auto">
          <a:xfrm>
            <a:off x="1163191" y="1334665"/>
            <a:ext cx="2835275" cy="5046663"/>
            <a:chOff x="1711259" y="1012202"/>
            <a:chExt cx="2835956" cy="5047286"/>
          </a:xfrm>
        </p:grpSpPr>
        <p:sp>
          <p:nvSpPr>
            <p:cNvPr id="23" name="Can 22"/>
            <p:cNvSpPr>
              <a:spLocks noChangeArrowheads="1"/>
            </p:cNvSpPr>
            <p:nvPr/>
          </p:nvSpPr>
          <p:spPr bwMode="auto">
            <a:xfrm rot="1586669" flipH="1">
              <a:off x="2835479" y="1536142"/>
              <a:ext cx="212776" cy="4156588"/>
            </a:xfrm>
            <a:prstGeom prst="can">
              <a:avLst>
                <a:gd name="adj" fmla="val 24961"/>
              </a:avLst>
            </a:prstGeom>
            <a:gradFill rotWithShape="1">
              <a:gsLst>
                <a:gs pos="0">
                  <a:srgbClr val="4A452A"/>
                </a:gs>
                <a:gs pos="46000">
                  <a:srgbClr val="DDD9C3"/>
                </a:gs>
                <a:gs pos="100000">
                  <a:srgbClr val="4A452A"/>
                </a:gs>
              </a:gsLst>
              <a:lin ang="6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Can 23"/>
            <p:cNvSpPr>
              <a:spLocks noChangeArrowheads="1"/>
            </p:cNvSpPr>
            <p:nvPr/>
          </p:nvSpPr>
          <p:spPr bwMode="auto">
            <a:xfrm rot="-1586669">
              <a:off x="3519856" y="1491686"/>
              <a:ext cx="198485" cy="4567802"/>
            </a:xfrm>
            <a:prstGeom prst="can">
              <a:avLst>
                <a:gd name="adj" fmla="val 25038"/>
              </a:avLst>
            </a:prstGeom>
            <a:gradFill rotWithShape="1">
              <a:gsLst>
                <a:gs pos="0">
                  <a:srgbClr val="4A452A"/>
                </a:gs>
                <a:gs pos="46000">
                  <a:srgbClr val="DDD9C3"/>
                </a:gs>
                <a:gs pos="100000">
                  <a:srgbClr val="4A452A"/>
                </a:gs>
              </a:gsLst>
              <a:lin ang="6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Can 24"/>
            <p:cNvSpPr>
              <a:spLocks noChangeArrowheads="1"/>
            </p:cNvSpPr>
            <p:nvPr/>
          </p:nvSpPr>
          <p:spPr bwMode="auto">
            <a:xfrm rot="-458329">
              <a:off x="3129238" y="1782235"/>
              <a:ext cx="212776" cy="3643762"/>
            </a:xfrm>
            <a:prstGeom prst="can">
              <a:avLst>
                <a:gd name="adj" fmla="val 24974"/>
              </a:avLst>
            </a:prstGeom>
            <a:gradFill rotWithShape="1">
              <a:gsLst>
                <a:gs pos="0">
                  <a:srgbClr val="4A452A"/>
                </a:gs>
                <a:gs pos="46000">
                  <a:srgbClr val="DDD9C3"/>
                </a:gs>
                <a:gs pos="100000">
                  <a:srgbClr val="4A452A"/>
                </a:gs>
              </a:gsLst>
              <a:lin ang="6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6" name="Group 21"/>
            <p:cNvGrpSpPr>
              <a:grpSpLocks/>
            </p:cNvGrpSpPr>
            <p:nvPr/>
          </p:nvGrpSpPr>
          <p:grpSpPr bwMode="auto">
            <a:xfrm rot="552570">
              <a:off x="1711259" y="1012202"/>
              <a:ext cx="2835956" cy="3726247"/>
              <a:chOff x="6908974" y="1411727"/>
              <a:chExt cx="1708455" cy="2245026"/>
            </a:xfrm>
          </p:grpSpPr>
          <p:sp>
            <p:nvSpPr>
              <p:cNvPr id="27" name="Donut 26"/>
              <p:cNvSpPr/>
              <p:nvPr/>
            </p:nvSpPr>
            <p:spPr>
              <a:xfrm>
                <a:off x="7011610" y="1409431"/>
                <a:ext cx="1603231" cy="2245072"/>
              </a:xfrm>
              <a:prstGeom prst="donut">
                <a:avLst>
                  <a:gd name="adj" fmla="val 7654"/>
                </a:avLst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905286" y="1411087"/>
                <a:ext cx="1604187" cy="2245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" name="Donut 28"/>
              <p:cNvSpPr/>
              <p:nvPr/>
            </p:nvSpPr>
            <p:spPr>
              <a:xfrm>
                <a:off x="7111761" y="1700060"/>
                <a:ext cx="1189988" cy="1665390"/>
              </a:xfrm>
              <a:prstGeom prst="donut">
                <a:avLst>
                  <a:gd name="adj" fmla="val 12228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30" name="Donut 29"/>
              <p:cNvSpPr/>
              <p:nvPr/>
            </p:nvSpPr>
            <p:spPr>
              <a:xfrm>
                <a:off x="6905286" y="1411087"/>
                <a:ext cx="1604187" cy="2245072"/>
              </a:xfrm>
              <a:prstGeom prst="donut">
                <a:avLst>
                  <a:gd name="adj" fmla="val 7654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602634" y="2387746"/>
                <a:ext cx="209492" cy="2917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7363489" y="2051990"/>
                <a:ext cx="687783" cy="963267"/>
              </a:xfrm>
              <a:prstGeom prst="donut">
                <a:avLst>
                  <a:gd name="adj" fmla="val 19297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</p:grpSp>
      <p:grpSp>
        <p:nvGrpSpPr>
          <p:cNvPr id="33" name="Group 71"/>
          <p:cNvGrpSpPr>
            <a:grpSpLocks/>
          </p:cNvGrpSpPr>
          <p:nvPr/>
        </p:nvGrpSpPr>
        <p:grpSpPr bwMode="auto">
          <a:xfrm rot="-8599160">
            <a:off x="2722116" y="4052465"/>
            <a:ext cx="1270000" cy="412750"/>
            <a:chOff x="402914" y="4892498"/>
            <a:chExt cx="3257970" cy="1058999"/>
          </a:xfrm>
        </p:grpSpPr>
        <p:sp>
          <p:nvSpPr>
            <p:cNvPr id="34" name="Freeform 33"/>
            <p:cNvSpPr/>
            <p:nvPr/>
          </p:nvSpPr>
          <p:spPr>
            <a:xfrm>
              <a:off x="3055706" y="5386472"/>
              <a:ext cx="610869" cy="81461"/>
            </a:xfrm>
            <a:custGeom>
              <a:avLst/>
              <a:gdLst>
                <a:gd name="connsiteX0" fmla="*/ 0 w 649797"/>
                <a:gd name="connsiteY0" fmla="*/ 0 h 81719"/>
                <a:gd name="connsiteX1" fmla="*/ 608938 w 649797"/>
                <a:gd name="connsiteY1" fmla="*/ 0 h 81719"/>
                <a:gd name="connsiteX2" fmla="*/ 649797 w 649797"/>
                <a:gd name="connsiteY2" fmla="*/ 40860 h 81719"/>
                <a:gd name="connsiteX3" fmla="*/ 608938 w 649797"/>
                <a:gd name="connsiteY3" fmla="*/ 81719 h 81719"/>
                <a:gd name="connsiteX4" fmla="*/ 0 w 649797"/>
                <a:gd name="connsiteY4" fmla="*/ 81719 h 81719"/>
                <a:gd name="connsiteX5" fmla="*/ 0 w 649797"/>
                <a:gd name="connsiteY5" fmla="*/ 0 h 81719"/>
                <a:gd name="connsiteX0" fmla="*/ 0 w 608937"/>
                <a:gd name="connsiteY0" fmla="*/ 0 h 81719"/>
                <a:gd name="connsiteX1" fmla="*/ 608938 w 608937"/>
                <a:gd name="connsiteY1" fmla="*/ 0 h 81719"/>
                <a:gd name="connsiteX2" fmla="*/ 602951 w 608937"/>
                <a:gd name="connsiteY2" fmla="*/ 31413 h 81719"/>
                <a:gd name="connsiteX3" fmla="*/ 608938 w 608937"/>
                <a:gd name="connsiteY3" fmla="*/ 81719 h 81719"/>
                <a:gd name="connsiteX4" fmla="*/ 0 w 608937"/>
                <a:gd name="connsiteY4" fmla="*/ 81719 h 81719"/>
                <a:gd name="connsiteX5" fmla="*/ 0 w 608937"/>
                <a:gd name="connsiteY5" fmla="*/ 0 h 8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937" h="81719">
                  <a:moveTo>
                    <a:pt x="0" y="0"/>
                  </a:moveTo>
                  <a:lnTo>
                    <a:pt x="608938" y="0"/>
                  </a:lnTo>
                  <a:lnTo>
                    <a:pt x="602951" y="31413"/>
                  </a:lnTo>
                  <a:lnTo>
                    <a:pt x="608938" y="81719"/>
                  </a:lnTo>
                  <a:lnTo>
                    <a:pt x="0" y="8171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39416" y="5322808"/>
              <a:ext cx="228058" cy="232164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51000">
                  <a:schemeClr val="bg2">
                    <a:lumMod val="9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6732" y="5335937"/>
              <a:ext cx="2419043" cy="187361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47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" name="Pie 36"/>
            <p:cNvSpPr/>
            <p:nvPr/>
          </p:nvSpPr>
          <p:spPr>
            <a:xfrm rot="5400000">
              <a:off x="588085" y="4735263"/>
              <a:ext cx="855345" cy="1160653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38" name="Pie 37"/>
            <p:cNvSpPr/>
            <p:nvPr/>
          </p:nvSpPr>
          <p:spPr>
            <a:xfrm rot="16200000">
              <a:off x="580880" y="4943781"/>
              <a:ext cx="855345" cy="1160653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39" name="Pie 38"/>
            <p:cNvSpPr/>
            <p:nvPr/>
          </p:nvSpPr>
          <p:spPr>
            <a:xfrm rot="5400000">
              <a:off x="716434" y="4844424"/>
              <a:ext cx="598740" cy="1160653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40" name="Group 103"/>
          <p:cNvGrpSpPr>
            <a:grpSpLocks/>
          </p:cNvGrpSpPr>
          <p:nvPr/>
        </p:nvGrpSpPr>
        <p:grpSpPr bwMode="auto">
          <a:xfrm>
            <a:off x="107504" y="2782465"/>
            <a:ext cx="2381250" cy="760413"/>
            <a:chOff x="381979" y="2383036"/>
            <a:chExt cx="2874402" cy="917333"/>
          </a:xfrm>
        </p:grpSpPr>
        <p:grpSp>
          <p:nvGrpSpPr>
            <p:cNvPr id="41" name="Group 28"/>
            <p:cNvGrpSpPr>
              <a:grpSpLocks/>
            </p:cNvGrpSpPr>
            <p:nvPr/>
          </p:nvGrpSpPr>
          <p:grpSpPr bwMode="auto">
            <a:xfrm>
              <a:off x="381979" y="2383036"/>
              <a:ext cx="2310988" cy="917333"/>
              <a:chOff x="404116" y="4900455"/>
              <a:chExt cx="2647832" cy="105104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823644" y="5310779"/>
                <a:ext cx="228340" cy="230395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50000"/>
                    </a:schemeClr>
                  </a:gs>
                  <a:gs pos="51000">
                    <a:schemeClr val="bg2">
                      <a:lumMod val="9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4116" y="5332721"/>
                <a:ext cx="2419528" cy="18651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47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5" name="Pie 44"/>
              <p:cNvSpPr/>
              <p:nvPr/>
            </p:nvSpPr>
            <p:spPr>
              <a:xfrm rot="5400000">
                <a:off x="569045" y="4748699"/>
                <a:ext cx="857949" cy="1161460"/>
              </a:xfrm>
              <a:prstGeom prst="pie">
                <a:avLst>
                  <a:gd name="adj1" fmla="val 5390094"/>
                  <a:gd name="adj2" fmla="val 16200000"/>
                </a:avLst>
              </a:pr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46" name="Pie 33"/>
              <p:cNvSpPr/>
              <p:nvPr/>
            </p:nvSpPr>
            <p:spPr>
              <a:xfrm rot="16200000">
                <a:off x="567947" y="4940694"/>
                <a:ext cx="857949" cy="1163657"/>
              </a:xfrm>
              <a:prstGeom prst="pie">
                <a:avLst>
                  <a:gd name="adj1" fmla="val 5390094"/>
                  <a:gd name="adj2" fmla="val 16200000"/>
                </a:avLst>
              </a:pr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47" name="Pie 46"/>
              <p:cNvSpPr/>
              <p:nvPr/>
            </p:nvSpPr>
            <p:spPr>
              <a:xfrm rot="5400000">
                <a:off x="698506" y="4829885"/>
                <a:ext cx="596833" cy="1163657"/>
              </a:xfrm>
              <a:prstGeom prst="pie">
                <a:avLst>
                  <a:gd name="adj1" fmla="val 5390094"/>
                  <a:gd name="adj2" fmla="val 16200000"/>
                </a:avLst>
              </a:pr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0800000" scaled="0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42" name="Round Same Side Corner Rectangle 41"/>
            <p:cNvSpPr/>
            <p:nvPr/>
          </p:nvSpPr>
          <p:spPr>
            <a:xfrm rot="5400000">
              <a:off x="2939261" y="2560011"/>
              <a:ext cx="70858" cy="56338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bg2">
                    <a:lumMod val="50000"/>
                  </a:schemeClr>
                </a:gs>
                <a:gs pos="51000">
                  <a:schemeClr val="bg2">
                    <a:lumMod val="9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48" name="Group 104"/>
          <p:cNvGrpSpPr>
            <a:grpSpLocks/>
          </p:cNvGrpSpPr>
          <p:nvPr/>
        </p:nvGrpSpPr>
        <p:grpSpPr bwMode="auto">
          <a:xfrm rot="-2596293">
            <a:off x="813941" y="4312815"/>
            <a:ext cx="1270000" cy="412750"/>
            <a:chOff x="402914" y="4892498"/>
            <a:chExt cx="3257970" cy="1058999"/>
          </a:xfrm>
        </p:grpSpPr>
        <p:sp>
          <p:nvSpPr>
            <p:cNvPr id="49" name="Freeform 48"/>
            <p:cNvSpPr/>
            <p:nvPr/>
          </p:nvSpPr>
          <p:spPr>
            <a:xfrm>
              <a:off x="3048585" y="5373060"/>
              <a:ext cx="610869" cy="81461"/>
            </a:xfrm>
            <a:custGeom>
              <a:avLst/>
              <a:gdLst>
                <a:gd name="connsiteX0" fmla="*/ 0 w 649797"/>
                <a:gd name="connsiteY0" fmla="*/ 0 h 81719"/>
                <a:gd name="connsiteX1" fmla="*/ 608938 w 649797"/>
                <a:gd name="connsiteY1" fmla="*/ 0 h 81719"/>
                <a:gd name="connsiteX2" fmla="*/ 649797 w 649797"/>
                <a:gd name="connsiteY2" fmla="*/ 40860 h 81719"/>
                <a:gd name="connsiteX3" fmla="*/ 608938 w 649797"/>
                <a:gd name="connsiteY3" fmla="*/ 81719 h 81719"/>
                <a:gd name="connsiteX4" fmla="*/ 0 w 649797"/>
                <a:gd name="connsiteY4" fmla="*/ 81719 h 81719"/>
                <a:gd name="connsiteX5" fmla="*/ 0 w 649797"/>
                <a:gd name="connsiteY5" fmla="*/ 0 h 81719"/>
                <a:gd name="connsiteX0" fmla="*/ 0 w 608937"/>
                <a:gd name="connsiteY0" fmla="*/ 0 h 81719"/>
                <a:gd name="connsiteX1" fmla="*/ 608938 w 608937"/>
                <a:gd name="connsiteY1" fmla="*/ 0 h 81719"/>
                <a:gd name="connsiteX2" fmla="*/ 602951 w 608937"/>
                <a:gd name="connsiteY2" fmla="*/ 31413 h 81719"/>
                <a:gd name="connsiteX3" fmla="*/ 608938 w 608937"/>
                <a:gd name="connsiteY3" fmla="*/ 81719 h 81719"/>
                <a:gd name="connsiteX4" fmla="*/ 0 w 608937"/>
                <a:gd name="connsiteY4" fmla="*/ 81719 h 81719"/>
                <a:gd name="connsiteX5" fmla="*/ 0 w 608937"/>
                <a:gd name="connsiteY5" fmla="*/ 0 h 8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937" h="81719">
                  <a:moveTo>
                    <a:pt x="0" y="0"/>
                  </a:moveTo>
                  <a:lnTo>
                    <a:pt x="608938" y="0"/>
                  </a:lnTo>
                  <a:lnTo>
                    <a:pt x="602951" y="31413"/>
                  </a:lnTo>
                  <a:lnTo>
                    <a:pt x="608938" y="81719"/>
                  </a:lnTo>
                  <a:lnTo>
                    <a:pt x="0" y="8171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23938" y="5305944"/>
              <a:ext cx="228058" cy="232164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51000">
                  <a:schemeClr val="bg2">
                    <a:lumMod val="9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581" y="5326520"/>
              <a:ext cx="2419043" cy="187361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47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2" name="Pie 51"/>
            <p:cNvSpPr/>
            <p:nvPr/>
          </p:nvSpPr>
          <p:spPr>
            <a:xfrm rot="5400000">
              <a:off x="556261" y="4722026"/>
              <a:ext cx="855345" cy="1160653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53" name="Pie 52"/>
            <p:cNvSpPr/>
            <p:nvPr/>
          </p:nvSpPr>
          <p:spPr>
            <a:xfrm rot="16200000">
              <a:off x="556759" y="4929474"/>
              <a:ext cx="855345" cy="1160651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54" name="Pie 53"/>
            <p:cNvSpPr/>
            <p:nvPr/>
          </p:nvSpPr>
          <p:spPr>
            <a:xfrm rot="5400000">
              <a:off x="691707" y="4815458"/>
              <a:ext cx="598740" cy="1160651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55" name="Group 111"/>
          <p:cNvGrpSpPr>
            <a:grpSpLocks/>
          </p:cNvGrpSpPr>
          <p:nvPr/>
        </p:nvGrpSpPr>
        <p:grpSpPr bwMode="auto">
          <a:xfrm rot="1585899">
            <a:off x="591691" y="2134765"/>
            <a:ext cx="1270000" cy="412750"/>
            <a:chOff x="402914" y="4892498"/>
            <a:chExt cx="3257970" cy="1058999"/>
          </a:xfrm>
        </p:grpSpPr>
        <p:sp>
          <p:nvSpPr>
            <p:cNvPr id="56" name="Freeform 55"/>
            <p:cNvSpPr/>
            <p:nvPr/>
          </p:nvSpPr>
          <p:spPr>
            <a:xfrm>
              <a:off x="3045063" y="5380694"/>
              <a:ext cx="610869" cy="81461"/>
            </a:xfrm>
            <a:custGeom>
              <a:avLst/>
              <a:gdLst>
                <a:gd name="connsiteX0" fmla="*/ 0 w 649797"/>
                <a:gd name="connsiteY0" fmla="*/ 0 h 81719"/>
                <a:gd name="connsiteX1" fmla="*/ 608938 w 649797"/>
                <a:gd name="connsiteY1" fmla="*/ 0 h 81719"/>
                <a:gd name="connsiteX2" fmla="*/ 649797 w 649797"/>
                <a:gd name="connsiteY2" fmla="*/ 40860 h 81719"/>
                <a:gd name="connsiteX3" fmla="*/ 608938 w 649797"/>
                <a:gd name="connsiteY3" fmla="*/ 81719 h 81719"/>
                <a:gd name="connsiteX4" fmla="*/ 0 w 649797"/>
                <a:gd name="connsiteY4" fmla="*/ 81719 h 81719"/>
                <a:gd name="connsiteX5" fmla="*/ 0 w 649797"/>
                <a:gd name="connsiteY5" fmla="*/ 0 h 81719"/>
                <a:gd name="connsiteX0" fmla="*/ 0 w 608937"/>
                <a:gd name="connsiteY0" fmla="*/ 0 h 81719"/>
                <a:gd name="connsiteX1" fmla="*/ 608938 w 608937"/>
                <a:gd name="connsiteY1" fmla="*/ 0 h 81719"/>
                <a:gd name="connsiteX2" fmla="*/ 602951 w 608937"/>
                <a:gd name="connsiteY2" fmla="*/ 31413 h 81719"/>
                <a:gd name="connsiteX3" fmla="*/ 608938 w 608937"/>
                <a:gd name="connsiteY3" fmla="*/ 81719 h 81719"/>
                <a:gd name="connsiteX4" fmla="*/ 0 w 608937"/>
                <a:gd name="connsiteY4" fmla="*/ 81719 h 81719"/>
                <a:gd name="connsiteX5" fmla="*/ 0 w 608937"/>
                <a:gd name="connsiteY5" fmla="*/ 0 h 8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937" h="81719">
                  <a:moveTo>
                    <a:pt x="0" y="0"/>
                  </a:moveTo>
                  <a:lnTo>
                    <a:pt x="608938" y="0"/>
                  </a:lnTo>
                  <a:lnTo>
                    <a:pt x="602951" y="31413"/>
                  </a:lnTo>
                  <a:lnTo>
                    <a:pt x="608938" y="81719"/>
                  </a:lnTo>
                  <a:lnTo>
                    <a:pt x="0" y="8171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05754" y="5298876"/>
              <a:ext cx="228058" cy="232164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51000">
                  <a:schemeClr val="bg2">
                    <a:lumMod val="9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1655" y="5332802"/>
              <a:ext cx="2419043" cy="187361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47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9" name="Pie 58"/>
            <p:cNvSpPr/>
            <p:nvPr/>
          </p:nvSpPr>
          <p:spPr>
            <a:xfrm rot="5400000">
              <a:off x="549956" y="4738123"/>
              <a:ext cx="855345" cy="1160651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60" name="Pie 59"/>
            <p:cNvSpPr/>
            <p:nvPr/>
          </p:nvSpPr>
          <p:spPr>
            <a:xfrm rot="16200000">
              <a:off x="549489" y="4938491"/>
              <a:ext cx="855345" cy="1160651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61" name="Pie 60"/>
            <p:cNvSpPr/>
            <p:nvPr/>
          </p:nvSpPr>
          <p:spPr>
            <a:xfrm rot="5400000">
              <a:off x="680082" y="4829199"/>
              <a:ext cx="594669" cy="1160651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62" name="Group 118"/>
          <p:cNvGrpSpPr>
            <a:grpSpLocks/>
          </p:cNvGrpSpPr>
          <p:nvPr/>
        </p:nvGrpSpPr>
        <p:grpSpPr bwMode="auto">
          <a:xfrm rot="4606536">
            <a:off x="1956148" y="1481509"/>
            <a:ext cx="1270000" cy="414337"/>
            <a:chOff x="402914" y="4892498"/>
            <a:chExt cx="3257970" cy="1058999"/>
          </a:xfrm>
        </p:grpSpPr>
        <p:sp>
          <p:nvSpPr>
            <p:cNvPr id="63" name="Freeform 62"/>
            <p:cNvSpPr/>
            <p:nvPr/>
          </p:nvSpPr>
          <p:spPr>
            <a:xfrm>
              <a:off x="3043510" y="5366767"/>
              <a:ext cx="610869" cy="81149"/>
            </a:xfrm>
            <a:custGeom>
              <a:avLst/>
              <a:gdLst>
                <a:gd name="connsiteX0" fmla="*/ 0 w 649797"/>
                <a:gd name="connsiteY0" fmla="*/ 0 h 81719"/>
                <a:gd name="connsiteX1" fmla="*/ 608938 w 649797"/>
                <a:gd name="connsiteY1" fmla="*/ 0 h 81719"/>
                <a:gd name="connsiteX2" fmla="*/ 649797 w 649797"/>
                <a:gd name="connsiteY2" fmla="*/ 40860 h 81719"/>
                <a:gd name="connsiteX3" fmla="*/ 608938 w 649797"/>
                <a:gd name="connsiteY3" fmla="*/ 81719 h 81719"/>
                <a:gd name="connsiteX4" fmla="*/ 0 w 649797"/>
                <a:gd name="connsiteY4" fmla="*/ 81719 h 81719"/>
                <a:gd name="connsiteX5" fmla="*/ 0 w 649797"/>
                <a:gd name="connsiteY5" fmla="*/ 0 h 81719"/>
                <a:gd name="connsiteX0" fmla="*/ 0 w 608937"/>
                <a:gd name="connsiteY0" fmla="*/ 0 h 81719"/>
                <a:gd name="connsiteX1" fmla="*/ 608938 w 608937"/>
                <a:gd name="connsiteY1" fmla="*/ 0 h 81719"/>
                <a:gd name="connsiteX2" fmla="*/ 602951 w 608937"/>
                <a:gd name="connsiteY2" fmla="*/ 31413 h 81719"/>
                <a:gd name="connsiteX3" fmla="*/ 608938 w 608937"/>
                <a:gd name="connsiteY3" fmla="*/ 81719 h 81719"/>
                <a:gd name="connsiteX4" fmla="*/ 0 w 608937"/>
                <a:gd name="connsiteY4" fmla="*/ 81719 h 81719"/>
                <a:gd name="connsiteX5" fmla="*/ 0 w 608937"/>
                <a:gd name="connsiteY5" fmla="*/ 0 h 8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937" h="81719">
                  <a:moveTo>
                    <a:pt x="0" y="0"/>
                  </a:moveTo>
                  <a:lnTo>
                    <a:pt x="608938" y="0"/>
                  </a:lnTo>
                  <a:lnTo>
                    <a:pt x="602951" y="31413"/>
                  </a:lnTo>
                  <a:lnTo>
                    <a:pt x="608938" y="81719"/>
                  </a:lnTo>
                  <a:lnTo>
                    <a:pt x="0" y="8171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07019" y="5314475"/>
              <a:ext cx="228058" cy="231275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51000">
                  <a:schemeClr val="bg2">
                    <a:lumMod val="9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8903" y="5314973"/>
              <a:ext cx="2419043" cy="186644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47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6" name="Pie 65"/>
            <p:cNvSpPr/>
            <p:nvPr/>
          </p:nvSpPr>
          <p:spPr>
            <a:xfrm rot="5400000">
              <a:off x="546714" y="4730100"/>
              <a:ext cx="860184" cy="1160653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67" name="Pie 66"/>
            <p:cNvSpPr/>
            <p:nvPr/>
          </p:nvSpPr>
          <p:spPr>
            <a:xfrm rot="16200000">
              <a:off x="544673" y="4933857"/>
              <a:ext cx="860184" cy="1160651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68" name="Pie 67"/>
            <p:cNvSpPr/>
            <p:nvPr/>
          </p:nvSpPr>
          <p:spPr>
            <a:xfrm rot="5400000">
              <a:off x="671915" y="4820711"/>
              <a:ext cx="600506" cy="1160653"/>
            </a:xfrm>
            <a:prstGeom prst="pie">
              <a:avLst>
                <a:gd name="adj1" fmla="val 5390094"/>
                <a:gd name="adj2" fmla="val 1620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69" name="Group 79"/>
          <p:cNvGrpSpPr>
            <a:grpSpLocks/>
          </p:cNvGrpSpPr>
          <p:nvPr/>
        </p:nvGrpSpPr>
        <p:grpSpPr bwMode="auto">
          <a:xfrm>
            <a:off x="4644008" y="2132856"/>
            <a:ext cx="4248472" cy="1095375"/>
            <a:chOff x="5410200" y="1447800"/>
            <a:chExt cx="3133725" cy="1095375"/>
          </a:xfrm>
        </p:grpSpPr>
        <p:grpSp>
          <p:nvGrpSpPr>
            <p:cNvPr id="70" name="Group 80"/>
            <p:cNvGrpSpPr>
              <a:grpSpLocks/>
            </p:cNvGrpSpPr>
            <p:nvPr/>
          </p:nvGrpSpPr>
          <p:grpSpPr bwMode="auto">
            <a:xfrm>
              <a:off x="5410200" y="1447800"/>
              <a:ext cx="3133725" cy="1095375"/>
              <a:chOff x="5410200" y="1447800"/>
              <a:chExt cx="3133725" cy="1095375"/>
            </a:xfrm>
          </p:grpSpPr>
          <p:sp>
            <p:nvSpPr>
              <p:cNvPr id="72" name="Rounded Rectangle 27"/>
              <p:cNvSpPr>
                <a:spLocks noChangeArrowheads="1"/>
              </p:cNvSpPr>
              <p:nvPr/>
            </p:nvSpPr>
            <p:spPr bwMode="auto">
              <a:xfrm rot="16200000" flipH="1">
                <a:off x="6437313" y="436562"/>
                <a:ext cx="1079500" cy="3133725"/>
              </a:xfrm>
              <a:prstGeom prst="roundRect">
                <a:avLst>
                  <a:gd name="adj" fmla="val 7870"/>
                </a:avLst>
              </a:prstGeom>
              <a:solidFill>
                <a:srgbClr val="FFFFFF"/>
              </a:solidFill>
              <a:ln w="635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" name="Round Same Side Corner Rectangle 72"/>
              <p:cNvSpPr/>
              <p:nvPr/>
            </p:nvSpPr>
            <p:spPr>
              <a:xfrm>
                <a:off x="5410200" y="1447800"/>
                <a:ext cx="3133725" cy="314325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1" name="Rektangel 76"/>
            <p:cNvSpPr>
              <a:spLocks noChangeArrowheads="1"/>
            </p:cNvSpPr>
            <p:nvPr/>
          </p:nvSpPr>
          <p:spPr bwMode="auto">
            <a:xfrm>
              <a:off x="5543550" y="1476375"/>
              <a:ext cx="243522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endParaRPr lang="en-IN" sz="1100" b="1" noProof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74" name="Group 44"/>
          <p:cNvGrpSpPr>
            <a:grpSpLocks/>
          </p:cNvGrpSpPr>
          <p:nvPr/>
        </p:nvGrpSpPr>
        <p:grpSpPr bwMode="auto">
          <a:xfrm>
            <a:off x="4812283" y="2617044"/>
            <a:ext cx="432000" cy="403225"/>
            <a:chOff x="3294062" y="1631156"/>
            <a:chExt cx="460375" cy="460375"/>
          </a:xfrm>
        </p:grpSpPr>
        <p:sp>
          <p:nvSpPr>
            <p:cNvPr id="75" name="Ellipse 53"/>
            <p:cNvSpPr>
              <a:spLocks noChangeArrowheads="1"/>
            </p:cNvSpPr>
            <p:nvPr/>
          </p:nvSpPr>
          <p:spPr bwMode="auto">
            <a:xfrm>
              <a:off x="3294062" y="1631156"/>
              <a:ext cx="460375" cy="460375"/>
            </a:xfrm>
            <a:prstGeom prst="ellipse">
              <a:avLst/>
            </a:prstGeom>
            <a:solidFill>
              <a:srgbClr val="FFFFFF">
                <a:alpha val="6196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6" name="Tekstboks 54"/>
            <p:cNvSpPr txBox="1">
              <a:spLocks noChangeArrowheads="1"/>
            </p:cNvSpPr>
            <p:nvPr/>
          </p:nvSpPr>
          <p:spPr bwMode="auto">
            <a:xfrm>
              <a:off x="3384687" y="1638406"/>
              <a:ext cx="344375" cy="42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da-DK">
                  <a:solidFill>
                    <a:srgbClr val="151616"/>
                  </a:solidFill>
                  <a:ea typeface="ＭＳ Ｐゴシック" pitchFamily="34" charset="-128"/>
                </a:rPr>
                <a:t>2</a:t>
              </a:r>
            </a:p>
          </p:txBody>
        </p:sp>
      </p:grpSp>
      <p:sp>
        <p:nvSpPr>
          <p:cNvPr id="77" name="Tekstboks 72"/>
          <p:cNvSpPr txBox="1">
            <a:spLocks noChangeArrowheads="1"/>
          </p:cNvSpPr>
          <p:nvPr/>
        </p:nvSpPr>
        <p:spPr bwMode="auto">
          <a:xfrm>
            <a:off x="5547296" y="2629744"/>
            <a:ext cx="3201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Describe the Hygiene Factors</a:t>
            </a:r>
            <a:endParaRPr lang="da-DK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78" name="Group 93"/>
          <p:cNvGrpSpPr>
            <a:grpSpLocks/>
          </p:cNvGrpSpPr>
          <p:nvPr/>
        </p:nvGrpSpPr>
        <p:grpSpPr bwMode="auto">
          <a:xfrm>
            <a:off x="4644008" y="3284984"/>
            <a:ext cx="4248472" cy="1095375"/>
            <a:chOff x="5410200" y="1447800"/>
            <a:chExt cx="3133725" cy="1095375"/>
          </a:xfrm>
        </p:grpSpPr>
        <p:grpSp>
          <p:nvGrpSpPr>
            <p:cNvPr id="79" name="Group 95"/>
            <p:cNvGrpSpPr>
              <a:grpSpLocks/>
            </p:cNvGrpSpPr>
            <p:nvPr/>
          </p:nvGrpSpPr>
          <p:grpSpPr bwMode="auto">
            <a:xfrm>
              <a:off x="5410200" y="1447800"/>
              <a:ext cx="3133725" cy="1095375"/>
              <a:chOff x="5410200" y="1447800"/>
              <a:chExt cx="3133725" cy="1095375"/>
            </a:xfrm>
          </p:grpSpPr>
          <p:sp>
            <p:nvSpPr>
              <p:cNvPr id="81" name="Rounded Rectangle 27"/>
              <p:cNvSpPr>
                <a:spLocks noChangeArrowheads="1"/>
              </p:cNvSpPr>
              <p:nvPr/>
            </p:nvSpPr>
            <p:spPr bwMode="auto">
              <a:xfrm rot="16200000" flipH="1">
                <a:off x="6437313" y="436562"/>
                <a:ext cx="1079500" cy="3133725"/>
              </a:xfrm>
              <a:prstGeom prst="roundRect">
                <a:avLst>
                  <a:gd name="adj" fmla="val 7870"/>
                </a:avLst>
              </a:prstGeom>
              <a:solidFill>
                <a:srgbClr val="FFFFFF"/>
              </a:solidFill>
              <a:ln w="635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82" name="Round Same Side Corner Rectangle 81"/>
              <p:cNvSpPr/>
              <p:nvPr/>
            </p:nvSpPr>
            <p:spPr>
              <a:xfrm>
                <a:off x="5410200" y="1447800"/>
                <a:ext cx="3133725" cy="314325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80" name="Rektangel 76"/>
            <p:cNvSpPr>
              <a:spLocks noChangeArrowheads="1"/>
            </p:cNvSpPr>
            <p:nvPr/>
          </p:nvSpPr>
          <p:spPr bwMode="auto">
            <a:xfrm>
              <a:off x="5543550" y="1476375"/>
              <a:ext cx="243522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endParaRPr lang="en-IN" sz="1100" b="1" noProof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83" name="Group 44"/>
          <p:cNvGrpSpPr>
            <a:grpSpLocks/>
          </p:cNvGrpSpPr>
          <p:nvPr/>
        </p:nvGrpSpPr>
        <p:grpSpPr bwMode="auto">
          <a:xfrm>
            <a:off x="4812283" y="3769171"/>
            <a:ext cx="432000" cy="403225"/>
            <a:chOff x="3294062" y="1631156"/>
            <a:chExt cx="460375" cy="460375"/>
          </a:xfrm>
        </p:grpSpPr>
        <p:sp>
          <p:nvSpPr>
            <p:cNvPr id="84" name="Ellipse 53"/>
            <p:cNvSpPr>
              <a:spLocks noChangeArrowheads="1"/>
            </p:cNvSpPr>
            <p:nvPr/>
          </p:nvSpPr>
          <p:spPr bwMode="auto">
            <a:xfrm>
              <a:off x="3294062" y="1631156"/>
              <a:ext cx="460375" cy="460375"/>
            </a:xfrm>
            <a:prstGeom prst="ellipse">
              <a:avLst/>
            </a:prstGeom>
            <a:solidFill>
              <a:srgbClr val="FFFFFF">
                <a:alpha val="6196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5" name="Tekstboks 54"/>
            <p:cNvSpPr txBox="1">
              <a:spLocks noChangeArrowheads="1"/>
            </p:cNvSpPr>
            <p:nvPr/>
          </p:nvSpPr>
          <p:spPr bwMode="auto">
            <a:xfrm>
              <a:off x="3384687" y="1638406"/>
              <a:ext cx="344375" cy="42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da-DK">
                  <a:solidFill>
                    <a:srgbClr val="151616"/>
                  </a:solidFill>
                  <a:ea typeface="ＭＳ Ｐゴシック" pitchFamily="34" charset="-128"/>
                </a:rPr>
                <a:t>3</a:t>
              </a:r>
            </a:p>
          </p:txBody>
        </p:sp>
      </p:grpSp>
      <p:sp>
        <p:nvSpPr>
          <p:cNvPr id="86" name="Tekstboks 72"/>
          <p:cNvSpPr txBox="1">
            <a:spLocks noChangeArrowheads="1"/>
          </p:cNvSpPr>
          <p:nvPr/>
        </p:nvSpPr>
        <p:spPr bwMode="auto">
          <a:xfrm>
            <a:off x="5547296" y="3781871"/>
            <a:ext cx="3201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Describe the Motivational Factors</a:t>
            </a:r>
            <a:endParaRPr lang="da-DK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87" name="Group 79"/>
          <p:cNvGrpSpPr>
            <a:grpSpLocks/>
          </p:cNvGrpSpPr>
          <p:nvPr/>
        </p:nvGrpSpPr>
        <p:grpSpPr bwMode="auto">
          <a:xfrm>
            <a:off x="4669904" y="4437112"/>
            <a:ext cx="4248472" cy="1095375"/>
            <a:chOff x="5410200" y="1447800"/>
            <a:chExt cx="3133725" cy="1095375"/>
          </a:xfrm>
        </p:grpSpPr>
        <p:grpSp>
          <p:nvGrpSpPr>
            <p:cNvPr id="88" name="Group 80"/>
            <p:cNvGrpSpPr>
              <a:grpSpLocks/>
            </p:cNvGrpSpPr>
            <p:nvPr/>
          </p:nvGrpSpPr>
          <p:grpSpPr bwMode="auto">
            <a:xfrm>
              <a:off x="5410200" y="1447800"/>
              <a:ext cx="3133725" cy="1095375"/>
              <a:chOff x="5410200" y="1447800"/>
              <a:chExt cx="3133725" cy="1095375"/>
            </a:xfrm>
          </p:grpSpPr>
          <p:sp>
            <p:nvSpPr>
              <p:cNvPr id="90" name="Rounded Rectangle 27"/>
              <p:cNvSpPr>
                <a:spLocks noChangeArrowheads="1"/>
              </p:cNvSpPr>
              <p:nvPr/>
            </p:nvSpPr>
            <p:spPr bwMode="auto">
              <a:xfrm rot="16200000" flipH="1">
                <a:off x="6437313" y="436562"/>
                <a:ext cx="1079500" cy="3133725"/>
              </a:xfrm>
              <a:prstGeom prst="roundRect">
                <a:avLst>
                  <a:gd name="adj" fmla="val 7870"/>
                </a:avLst>
              </a:prstGeom>
              <a:solidFill>
                <a:srgbClr val="FFFFFF"/>
              </a:solidFill>
              <a:ln w="635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1" name="Round Same Side Corner Rectangle 90"/>
              <p:cNvSpPr/>
              <p:nvPr/>
            </p:nvSpPr>
            <p:spPr>
              <a:xfrm>
                <a:off x="5410200" y="1447800"/>
                <a:ext cx="3133725" cy="314325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89" name="Rektangel 76"/>
            <p:cNvSpPr>
              <a:spLocks noChangeArrowheads="1"/>
            </p:cNvSpPr>
            <p:nvPr/>
          </p:nvSpPr>
          <p:spPr bwMode="auto">
            <a:xfrm>
              <a:off x="5543550" y="1476375"/>
              <a:ext cx="243522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endParaRPr lang="en-IN" sz="1100" b="1" noProof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92" name="Group 44"/>
          <p:cNvGrpSpPr>
            <a:grpSpLocks/>
          </p:cNvGrpSpPr>
          <p:nvPr/>
        </p:nvGrpSpPr>
        <p:grpSpPr bwMode="auto">
          <a:xfrm>
            <a:off x="4838179" y="4921300"/>
            <a:ext cx="432000" cy="403225"/>
            <a:chOff x="3294062" y="1631156"/>
            <a:chExt cx="460375" cy="460375"/>
          </a:xfrm>
        </p:grpSpPr>
        <p:sp>
          <p:nvSpPr>
            <p:cNvPr id="93" name="Ellipse 53"/>
            <p:cNvSpPr>
              <a:spLocks noChangeArrowheads="1"/>
            </p:cNvSpPr>
            <p:nvPr/>
          </p:nvSpPr>
          <p:spPr bwMode="auto">
            <a:xfrm>
              <a:off x="3294062" y="1631156"/>
              <a:ext cx="460375" cy="460375"/>
            </a:xfrm>
            <a:prstGeom prst="ellipse">
              <a:avLst/>
            </a:prstGeom>
            <a:solidFill>
              <a:srgbClr val="FFFFFF">
                <a:alpha val="6196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4" name="Tekstboks 54"/>
            <p:cNvSpPr txBox="1">
              <a:spLocks noChangeArrowheads="1"/>
            </p:cNvSpPr>
            <p:nvPr/>
          </p:nvSpPr>
          <p:spPr bwMode="auto">
            <a:xfrm>
              <a:off x="3384687" y="1638406"/>
              <a:ext cx="344445" cy="42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da-DK" dirty="0" smtClean="0">
                  <a:solidFill>
                    <a:srgbClr val="151616"/>
                  </a:solidFill>
                  <a:ea typeface="ＭＳ Ｐゴシック" pitchFamily="34" charset="-128"/>
                </a:rPr>
                <a:t>4</a:t>
              </a:r>
              <a:endParaRPr lang="da-DK" dirty="0">
                <a:solidFill>
                  <a:srgbClr val="151616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95" name="Tekstboks 72"/>
          <p:cNvSpPr txBox="1">
            <a:spLocks noChangeArrowheads="1"/>
          </p:cNvSpPr>
          <p:nvPr/>
        </p:nvSpPr>
        <p:spPr bwMode="auto">
          <a:xfrm>
            <a:off x="5573192" y="4869160"/>
            <a:ext cx="3201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IN" sz="1600" dirty="0" smtClean="0">
                <a:solidFill>
                  <a:srgbClr val="000000"/>
                </a:solidFill>
                <a:ea typeface="ＭＳ Ｐゴシック" pitchFamily="34" charset="-128"/>
              </a:rPr>
              <a:t>Explain the Importance of Herzberg Theory</a:t>
            </a:r>
            <a:endParaRPr lang="da-DK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96" name="Group 93"/>
          <p:cNvGrpSpPr>
            <a:grpSpLocks/>
          </p:cNvGrpSpPr>
          <p:nvPr/>
        </p:nvGrpSpPr>
        <p:grpSpPr bwMode="auto">
          <a:xfrm>
            <a:off x="4669904" y="5661248"/>
            <a:ext cx="4248472" cy="1095375"/>
            <a:chOff x="5410200" y="1447800"/>
            <a:chExt cx="3133725" cy="1095375"/>
          </a:xfrm>
        </p:grpSpPr>
        <p:grpSp>
          <p:nvGrpSpPr>
            <p:cNvPr id="97" name="Group 95"/>
            <p:cNvGrpSpPr>
              <a:grpSpLocks/>
            </p:cNvGrpSpPr>
            <p:nvPr/>
          </p:nvGrpSpPr>
          <p:grpSpPr bwMode="auto">
            <a:xfrm>
              <a:off x="5410200" y="1447800"/>
              <a:ext cx="3133725" cy="1095375"/>
              <a:chOff x="5410200" y="1447800"/>
              <a:chExt cx="3133725" cy="1095375"/>
            </a:xfrm>
          </p:grpSpPr>
          <p:sp>
            <p:nvSpPr>
              <p:cNvPr id="99" name="Rounded Rectangle 27"/>
              <p:cNvSpPr>
                <a:spLocks noChangeArrowheads="1"/>
              </p:cNvSpPr>
              <p:nvPr/>
            </p:nvSpPr>
            <p:spPr bwMode="auto">
              <a:xfrm rot="16200000" flipH="1">
                <a:off x="6437313" y="436562"/>
                <a:ext cx="1079500" cy="3133725"/>
              </a:xfrm>
              <a:prstGeom prst="roundRect">
                <a:avLst>
                  <a:gd name="adj" fmla="val 7870"/>
                </a:avLst>
              </a:prstGeom>
              <a:solidFill>
                <a:srgbClr val="FFFFFF"/>
              </a:solidFill>
              <a:ln w="635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" name="Round Same Side Corner Rectangle 99"/>
              <p:cNvSpPr/>
              <p:nvPr/>
            </p:nvSpPr>
            <p:spPr>
              <a:xfrm>
                <a:off x="5410200" y="1447800"/>
                <a:ext cx="3133725" cy="314325"/>
              </a:xfrm>
              <a:prstGeom prst="round2SameRect">
                <a:avLst>
                  <a:gd name="adj1" fmla="val 27778"/>
                  <a:gd name="adj2" fmla="val 0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+mn-lt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8" name="Rektangel 76"/>
            <p:cNvSpPr>
              <a:spLocks noChangeArrowheads="1"/>
            </p:cNvSpPr>
            <p:nvPr/>
          </p:nvSpPr>
          <p:spPr bwMode="auto">
            <a:xfrm>
              <a:off x="5543550" y="1476375"/>
              <a:ext cx="243522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endParaRPr lang="en-IN" sz="1100" b="1" noProof="1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01" name="Group 44"/>
          <p:cNvGrpSpPr>
            <a:grpSpLocks/>
          </p:cNvGrpSpPr>
          <p:nvPr/>
        </p:nvGrpSpPr>
        <p:grpSpPr bwMode="auto">
          <a:xfrm>
            <a:off x="4838179" y="6145435"/>
            <a:ext cx="432000" cy="403225"/>
            <a:chOff x="3294062" y="1631156"/>
            <a:chExt cx="460375" cy="460375"/>
          </a:xfrm>
        </p:grpSpPr>
        <p:sp>
          <p:nvSpPr>
            <p:cNvPr id="102" name="Ellipse 53"/>
            <p:cNvSpPr>
              <a:spLocks noChangeArrowheads="1"/>
            </p:cNvSpPr>
            <p:nvPr/>
          </p:nvSpPr>
          <p:spPr bwMode="auto">
            <a:xfrm>
              <a:off x="3294062" y="1631156"/>
              <a:ext cx="460375" cy="460375"/>
            </a:xfrm>
            <a:prstGeom prst="ellipse">
              <a:avLst/>
            </a:prstGeom>
            <a:solidFill>
              <a:srgbClr val="FFFFFF">
                <a:alpha val="6196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3" name="Tekstboks 54"/>
            <p:cNvSpPr txBox="1">
              <a:spLocks noChangeArrowheads="1"/>
            </p:cNvSpPr>
            <p:nvPr/>
          </p:nvSpPr>
          <p:spPr bwMode="auto">
            <a:xfrm>
              <a:off x="3384687" y="1638406"/>
              <a:ext cx="344445" cy="42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da-DK" dirty="0" smtClean="0">
                  <a:solidFill>
                    <a:srgbClr val="151616"/>
                  </a:solidFill>
                  <a:ea typeface="ＭＳ Ｐゴシック" pitchFamily="34" charset="-128"/>
                </a:rPr>
                <a:t>5</a:t>
              </a:r>
              <a:endParaRPr lang="da-DK" dirty="0">
                <a:solidFill>
                  <a:srgbClr val="151616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04" name="Tekstboks 72"/>
          <p:cNvSpPr txBox="1">
            <a:spLocks noChangeArrowheads="1"/>
          </p:cNvSpPr>
          <p:nvPr/>
        </p:nvSpPr>
        <p:spPr bwMode="auto">
          <a:xfrm>
            <a:off x="5573192" y="6158135"/>
            <a:ext cx="3201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IN" sz="1600" dirty="0" smtClean="0">
                <a:solidFill>
                  <a:srgbClr val="000000"/>
                </a:solidFill>
                <a:ea typeface="ＭＳ Ｐゴシック" pitchFamily="34" charset="-128"/>
              </a:rPr>
              <a:t>Explain the Criticisms of Herzberg Theory</a:t>
            </a:r>
            <a:endParaRPr lang="da-DK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3941 -0.20602 L -5.55556E-6 -2.96296E-6 " pathEditMode="relative" ptsTypes="AA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-0.13657 L -4.72222E-6 8.14815E-6 " pathEditMode="relative" ptsTypes="AA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629 0.23079 L 2.77778E-6 2.96296E-6 " pathEditMode="relative" ptsTypes="AA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6527 0.19999 L 7.22222E-6 -5.55556E-6 " pathEditMode="relative" ptsTypes="AA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700"/>
                            </p:stCondLst>
                            <p:childTnLst>
                              <p:par>
                                <p:cTn id="10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7" grpId="0"/>
      <p:bldP spid="86" grpId="0"/>
      <p:bldP spid="95" grpId="0"/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  <a:endParaRPr lang="en-IN" sz="3200" dirty="0"/>
          </a:p>
        </p:txBody>
      </p:sp>
      <p:grpSp>
        <p:nvGrpSpPr>
          <p:cNvPr id="10" name="Gruppe 110"/>
          <p:cNvGrpSpPr>
            <a:grpSpLocks/>
          </p:cNvGrpSpPr>
          <p:nvPr/>
        </p:nvGrpSpPr>
        <p:grpSpPr bwMode="auto">
          <a:xfrm rot="20675785">
            <a:off x="4988033" y="712202"/>
            <a:ext cx="3312368" cy="4664929"/>
            <a:chOff x="5559213" y="2364891"/>
            <a:chExt cx="2860022" cy="3715599"/>
          </a:xfrm>
        </p:grpSpPr>
        <p:grpSp>
          <p:nvGrpSpPr>
            <p:cNvPr id="12" name="Gruppe 95"/>
            <p:cNvGrpSpPr>
              <a:grpSpLocks/>
            </p:cNvGrpSpPr>
            <p:nvPr/>
          </p:nvGrpSpPr>
          <p:grpSpPr bwMode="auto">
            <a:xfrm rot="1464788">
              <a:off x="5559213" y="3220749"/>
              <a:ext cx="2860022" cy="2859741"/>
              <a:chOff x="819631" y="1558980"/>
              <a:chExt cx="2860022" cy="2859741"/>
            </a:xfrm>
          </p:grpSpPr>
          <p:sp>
            <p:nvSpPr>
              <p:cNvPr id="22" name="Rektangel 97"/>
              <p:cNvSpPr>
                <a:spLocks noChangeArrowheads="1"/>
              </p:cNvSpPr>
              <p:nvPr/>
            </p:nvSpPr>
            <p:spPr bwMode="auto">
              <a:xfrm>
                <a:off x="819631" y="1558980"/>
                <a:ext cx="2860022" cy="2859741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23" name="Rektangel 98"/>
              <p:cNvSpPr>
                <a:spLocks noChangeArrowheads="1"/>
              </p:cNvSpPr>
              <p:nvPr/>
            </p:nvSpPr>
            <p:spPr bwMode="auto">
              <a:xfrm>
                <a:off x="953788" y="1693342"/>
                <a:ext cx="2599587" cy="2116622"/>
              </a:xfrm>
              <a:prstGeom prst="rect">
                <a:avLst/>
              </a:prstGeom>
              <a:gradFill rotWithShape="1">
                <a:gsLst>
                  <a:gs pos="0">
                    <a:srgbClr val="69BED9"/>
                  </a:gs>
                  <a:gs pos="100000">
                    <a:srgbClr val="1F88C8"/>
                  </a:gs>
                </a:gsLst>
                <a:lin ang="5400000" scaled="1"/>
              </a:gradFill>
              <a:ln w="9525">
                <a:solidFill>
                  <a:srgbClr val="93CDD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en-US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Tekstboks 99"/>
              <p:cNvSpPr txBox="1">
                <a:spLocks noChangeArrowheads="1"/>
              </p:cNvSpPr>
              <p:nvPr/>
            </p:nvSpPr>
            <p:spPr bwMode="auto">
              <a:xfrm>
                <a:off x="2078710" y="3947979"/>
                <a:ext cx="213178" cy="333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da-DK" sz="1200" dirty="0">
                  <a:solidFill>
                    <a:srgbClr val="151616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Tekstboks 100"/>
              <p:cNvSpPr txBox="1">
                <a:spLocks noChangeArrowheads="1"/>
              </p:cNvSpPr>
              <p:nvPr/>
            </p:nvSpPr>
            <p:spPr bwMode="auto">
              <a:xfrm>
                <a:off x="1648796" y="2536297"/>
                <a:ext cx="1308527" cy="445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da-DK" dirty="0">
                  <a:latin typeface="Calibri" pitchFamily="34" charset="0"/>
                </a:endParaRPr>
              </a:p>
            </p:txBody>
          </p:sp>
        </p:grpSp>
        <p:grpSp>
          <p:nvGrpSpPr>
            <p:cNvPr id="13" name="Gruppe 60"/>
            <p:cNvGrpSpPr>
              <a:grpSpLocks/>
            </p:cNvGrpSpPr>
            <p:nvPr/>
          </p:nvGrpSpPr>
          <p:grpSpPr bwMode="auto">
            <a:xfrm>
              <a:off x="5992179" y="2364891"/>
              <a:ext cx="804862" cy="841542"/>
              <a:chOff x="642910" y="2953431"/>
              <a:chExt cx="1218727" cy="1274377"/>
            </a:xfrm>
          </p:grpSpPr>
          <p:sp>
            <p:nvSpPr>
              <p:cNvPr id="14" name="Ellipse 102"/>
              <p:cNvSpPr/>
              <p:nvPr/>
            </p:nvSpPr>
            <p:spPr bwMode="auto">
              <a:xfrm>
                <a:off x="642910" y="3786190"/>
                <a:ext cx="1214446" cy="44161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5" name="Cylinder 103"/>
              <p:cNvSpPr>
                <a:spLocks noChangeArrowheads="1"/>
              </p:cNvSpPr>
              <p:nvPr/>
            </p:nvSpPr>
            <p:spPr bwMode="auto">
              <a:xfrm rot="1790977" flipH="1">
                <a:off x="1264148" y="3484839"/>
                <a:ext cx="57710" cy="442438"/>
              </a:xfrm>
              <a:prstGeom prst="can">
                <a:avLst>
                  <a:gd name="adj" fmla="val 49797"/>
                </a:avLst>
              </a:prstGeom>
              <a:gradFill rotWithShape="1">
                <a:gsLst>
                  <a:gs pos="0">
                    <a:srgbClr val="0D0D0D"/>
                  </a:gs>
                  <a:gs pos="50000">
                    <a:srgbClr val="8B8B8B"/>
                  </a:gs>
                  <a:gs pos="61000">
                    <a:srgbClr val="BFBFBF"/>
                  </a:gs>
                  <a:gs pos="100000">
                    <a:srgbClr val="BFBFBF"/>
                  </a:gs>
                </a:gsLst>
                <a:lin ang="0" scaled="1"/>
              </a:gra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Ellipse 104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7" name="Ellipse 105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73000"/>
                    </a:srgbClr>
                  </a:gs>
                  <a:gs pos="70000">
                    <a:srgbClr val="FFFCF9">
                      <a:alpha val="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8" name="Cylinder 106"/>
              <p:cNvSpPr>
                <a:spLocks noChangeArrowheads="1"/>
              </p:cNvSpPr>
              <p:nvPr/>
            </p:nvSpPr>
            <p:spPr bwMode="auto">
              <a:xfrm rot="1790977">
                <a:off x="1379568" y="3068850"/>
                <a:ext cx="250077" cy="442438"/>
              </a:xfrm>
              <a:prstGeom prst="can">
                <a:avLst>
                  <a:gd name="adj" fmla="val 78631"/>
                </a:avLst>
              </a:prstGeom>
              <a:gradFill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lin ang="2700000" scaled="1"/>
              </a:gra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9" name="Gruppe 58"/>
              <p:cNvGrpSpPr>
                <a:grpSpLocks/>
              </p:cNvGrpSpPr>
              <p:nvPr/>
            </p:nvGrpSpPr>
            <p:grpSpPr bwMode="auto">
              <a:xfrm>
                <a:off x="1285852" y="2953431"/>
                <a:ext cx="575785" cy="404131"/>
                <a:chOff x="1336335" y="2880936"/>
                <a:chExt cx="575785" cy="404131"/>
              </a:xfrm>
            </p:grpSpPr>
            <p:sp>
              <p:nvSpPr>
                <p:cNvPr id="20" name="Ellipse 108"/>
                <p:cNvSpPr/>
                <p:nvPr/>
              </p:nvSpPr>
              <p:spPr>
                <a:xfrm rot="1354009">
                  <a:off x="1342488" y="2908322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21" name="Ellipse 109"/>
                <p:cNvSpPr/>
                <p:nvPr/>
              </p:nvSpPr>
              <p:spPr>
                <a:xfrm rot="1354009">
                  <a:off x="1336335" y="2880936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</p:grpSp>
        </p:grpSp>
      </p:grpSp>
      <p:grpSp>
        <p:nvGrpSpPr>
          <p:cNvPr id="27" name="Gruppe 110"/>
          <p:cNvGrpSpPr>
            <a:grpSpLocks/>
          </p:cNvGrpSpPr>
          <p:nvPr/>
        </p:nvGrpSpPr>
        <p:grpSpPr bwMode="auto">
          <a:xfrm rot="20656322">
            <a:off x="749766" y="694269"/>
            <a:ext cx="3312368" cy="4664929"/>
            <a:chOff x="5559213" y="2364891"/>
            <a:chExt cx="2860022" cy="3715599"/>
          </a:xfrm>
        </p:grpSpPr>
        <p:grpSp>
          <p:nvGrpSpPr>
            <p:cNvPr id="29" name="Gruppe 95"/>
            <p:cNvGrpSpPr>
              <a:grpSpLocks/>
            </p:cNvGrpSpPr>
            <p:nvPr/>
          </p:nvGrpSpPr>
          <p:grpSpPr bwMode="auto">
            <a:xfrm rot="1464788">
              <a:off x="5559213" y="3220749"/>
              <a:ext cx="2860022" cy="2859741"/>
              <a:chOff x="819631" y="1558980"/>
              <a:chExt cx="2860022" cy="2859741"/>
            </a:xfrm>
          </p:grpSpPr>
          <p:sp>
            <p:nvSpPr>
              <p:cNvPr id="39" name="Rektangel 97"/>
              <p:cNvSpPr>
                <a:spLocks noChangeArrowheads="1"/>
              </p:cNvSpPr>
              <p:nvPr/>
            </p:nvSpPr>
            <p:spPr bwMode="auto">
              <a:xfrm>
                <a:off x="819631" y="1558980"/>
                <a:ext cx="2860022" cy="2859741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40" name="Rektangel 98"/>
              <p:cNvSpPr>
                <a:spLocks noChangeArrowheads="1"/>
              </p:cNvSpPr>
              <p:nvPr/>
            </p:nvSpPr>
            <p:spPr bwMode="auto">
              <a:xfrm>
                <a:off x="953788" y="1693342"/>
                <a:ext cx="2599587" cy="2116622"/>
              </a:xfrm>
              <a:prstGeom prst="rect">
                <a:avLst/>
              </a:prstGeom>
              <a:gradFill rotWithShape="1">
                <a:gsLst>
                  <a:gs pos="0">
                    <a:srgbClr val="69BED9"/>
                  </a:gs>
                  <a:gs pos="100000">
                    <a:srgbClr val="1F88C8"/>
                  </a:gs>
                </a:gsLst>
                <a:lin ang="5400000" scaled="1"/>
              </a:gradFill>
              <a:ln w="9525">
                <a:solidFill>
                  <a:srgbClr val="93CDD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en-US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Tekstboks 99"/>
              <p:cNvSpPr txBox="1">
                <a:spLocks noChangeArrowheads="1"/>
              </p:cNvSpPr>
              <p:nvPr/>
            </p:nvSpPr>
            <p:spPr bwMode="auto">
              <a:xfrm>
                <a:off x="2078710" y="3947979"/>
                <a:ext cx="213178" cy="333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da-DK" sz="1200" dirty="0">
                  <a:solidFill>
                    <a:srgbClr val="151616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Tekstboks 100"/>
              <p:cNvSpPr txBox="1">
                <a:spLocks noChangeArrowheads="1"/>
              </p:cNvSpPr>
              <p:nvPr/>
            </p:nvSpPr>
            <p:spPr bwMode="auto">
              <a:xfrm>
                <a:off x="1648796" y="2536297"/>
                <a:ext cx="1308527" cy="445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da-DK" dirty="0">
                  <a:latin typeface="Calibri" pitchFamily="34" charset="0"/>
                </a:endParaRPr>
              </a:p>
            </p:txBody>
          </p:sp>
        </p:grpSp>
        <p:grpSp>
          <p:nvGrpSpPr>
            <p:cNvPr id="30" name="Gruppe 60"/>
            <p:cNvGrpSpPr>
              <a:grpSpLocks/>
            </p:cNvGrpSpPr>
            <p:nvPr/>
          </p:nvGrpSpPr>
          <p:grpSpPr bwMode="auto">
            <a:xfrm>
              <a:off x="5992179" y="2364891"/>
              <a:ext cx="804862" cy="841542"/>
              <a:chOff x="642910" y="2953431"/>
              <a:chExt cx="1218727" cy="1274377"/>
            </a:xfrm>
          </p:grpSpPr>
          <p:sp>
            <p:nvSpPr>
              <p:cNvPr id="31" name="Ellipse 102"/>
              <p:cNvSpPr/>
              <p:nvPr/>
            </p:nvSpPr>
            <p:spPr bwMode="auto">
              <a:xfrm>
                <a:off x="642910" y="3786190"/>
                <a:ext cx="1214446" cy="44161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2" name="Cylinder 103"/>
              <p:cNvSpPr>
                <a:spLocks noChangeArrowheads="1"/>
              </p:cNvSpPr>
              <p:nvPr/>
            </p:nvSpPr>
            <p:spPr bwMode="auto">
              <a:xfrm rot="1790977" flipH="1">
                <a:off x="1264148" y="3484839"/>
                <a:ext cx="57710" cy="442438"/>
              </a:xfrm>
              <a:prstGeom prst="can">
                <a:avLst>
                  <a:gd name="adj" fmla="val 49797"/>
                </a:avLst>
              </a:prstGeom>
              <a:gradFill rotWithShape="1">
                <a:gsLst>
                  <a:gs pos="0">
                    <a:srgbClr val="0D0D0D"/>
                  </a:gs>
                  <a:gs pos="50000">
                    <a:srgbClr val="8B8B8B"/>
                  </a:gs>
                  <a:gs pos="61000">
                    <a:srgbClr val="BFBFBF"/>
                  </a:gs>
                  <a:gs pos="100000">
                    <a:srgbClr val="BFBFBF"/>
                  </a:gs>
                </a:gsLst>
                <a:lin ang="0" scaled="1"/>
              </a:gra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Ellipse 104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4" name="Ellipse 105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73000"/>
                    </a:srgbClr>
                  </a:gs>
                  <a:gs pos="70000">
                    <a:srgbClr val="FFFCF9">
                      <a:alpha val="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5" name="Cylinder 106"/>
              <p:cNvSpPr>
                <a:spLocks noChangeArrowheads="1"/>
              </p:cNvSpPr>
              <p:nvPr/>
            </p:nvSpPr>
            <p:spPr bwMode="auto">
              <a:xfrm rot="1790977">
                <a:off x="1379568" y="3068850"/>
                <a:ext cx="250077" cy="442438"/>
              </a:xfrm>
              <a:prstGeom prst="can">
                <a:avLst>
                  <a:gd name="adj" fmla="val 78631"/>
                </a:avLst>
              </a:prstGeom>
              <a:gradFill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lin ang="2700000" scaled="1"/>
              </a:gra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36" name="Gruppe 58"/>
              <p:cNvGrpSpPr>
                <a:grpSpLocks/>
              </p:cNvGrpSpPr>
              <p:nvPr/>
            </p:nvGrpSpPr>
            <p:grpSpPr bwMode="auto">
              <a:xfrm>
                <a:off x="1285852" y="2953431"/>
                <a:ext cx="575785" cy="404131"/>
                <a:chOff x="1336335" y="2880936"/>
                <a:chExt cx="575785" cy="404131"/>
              </a:xfrm>
            </p:grpSpPr>
            <p:sp>
              <p:nvSpPr>
                <p:cNvPr id="37" name="Ellipse 108"/>
                <p:cNvSpPr/>
                <p:nvPr/>
              </p:nvSpPr>
              <p:spPr>
                <a:xfrm rot="1354009">
                  <a:off x="1342488" y="2908322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38" name="Ellipse 109"/>
                <p:cNvSpPr/>
                <p:nvPr/>
              </p:nvSpPr>
              <p:spPr>
                <a:xfrm rot="1354009">
                  <a:off x="1336335" y="2880936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</p:grpSp>
        </p:grpSp>
      </p:grpSp>
      <p:sp>
        <p:nvSpPr>
          <p:cNvPr id="43" name="Rectangle 42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44" name="Rektangel 76"/>
          <p:cNvSpPr>
            <a:spLocks noChangeArrowheads="1"/>
          </p:cNvSpPr>
          <p:nvPr/>
        </p:nvSpPr>
        <p:spPr bwMode="auto">
          <a:xfrm>
            <a:off x="484312" y="5733256"/>
            <a:ext cx="237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sz="1400" noProof="1" smtClean="0">
                <a:solidFill>
                  <a:srgbClr val="FFFFFF"/>
                </a:solidFill>
                <a:cs typeface="Arial" charset="0"/>
              </a:rPr>
              <a:t>Look at the two employees, Edward Smith and Richard Clooney of two different MNCs</a:t>
            </a:r>
            <a:endParaRPr lang="da-DK" sz="2000" dirty="0">
              <a:solidFill>
                <a:srgbClr val="1E1C11"/>
              </a:solidFill>
            </a:endParaRPr>
          </a:p>
        </p:txBody>
      </p:sp>
      <p:grpSp>
        <p:nvGrpSpPr>
          <p:cNvPr id="45" name="Group 19"/>
          <p:cNvGrpSpPr>
            <a:grpSpLocks/>
          </p:cNvGrpSpPr>
          <p:nvPr/>
        </p:nvGrpSpPr>
        <p:grpSpPr bwMode="auto">
          <a:xfrm>
            <a:off x="179512" y="5911998"/>
            <a:ext cx="250825" cy="250825"/>
            <a:chOff x="530225" y="5016500"/>
            <a:chExt cx="393700" cy="393700"/>
          </a:xfrm>
        </p:grpSpPr>
        <p:sp>
          <p:nvSpPr>
            <p:cNvPr id="46" name="Oval 95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7" name="Isosceles Triangle 96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353637"/>
                </a:solidFill>
              </a:endParaRPr>
            </a:p>
          </p:txBody>
        </p:sp>
      </p:grpSp>
      <p:pic>
        <p:nvPicPr>
          <p:cNvPr id="48" name="Picture 47" descr="KennyLu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1027">
            <a:off x="1101101" y="1921120"/>
            <a:ext cx="3023206" cy="2686515"/>
          </a:xfrm>
          <a:prstGeom prst="rect">
            <a:avLst/>
          </a:prstGeom>
        </p:spPr>
      </p:pic>
      <p:pic>
        <p:nvPicPr>
          <p:cNvPr id="49" name="Picture 48" descr="men-black-short-hairstyl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8698">
            <a:off x="5318425" y="1925233"/>
            <a:ext cx="3040247" cy="270198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540000">
            <a:off x="1073709" y="4652099"/>
            <a:ext cx="254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Rage Italic" pitchFamily="66" charset="0"/>
              </a:rPr>
              <a:t>Edward Smith</a:t>
            </a:r>
            <a:endParaRPr lang="en-IN" sz="3200" dirty="0">
              <a:latin typeface="Rage Italic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540000">
            <a:off x="5203826" y="4652210"/>
            <a:ext cx="279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Rage Italic" pitchFamily="66" charset="0"/>
              </a:rPr>
              <a:t>Richard Clooney</a:t>
            </a:r>
            <a:endParaRPr lang="en-IN" sz="3200" dirty="0">
              <a:latin typeface="Rage Italic" pitchFamily="66" charset="0"/>
            </a:endParaRPr>
          </a:p>
        </p:txBody>
      </p:sp>
      <p:pic>
        <p:nvPicPr>
          <p:cNvPr id="52" name="Picture 51" descr="unhappy.yellow.shirt_.cropp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5811">
            <a:off x="5351888" y="1915199"/>
            <a:ext cx="3021482" cy="27033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7198">
            <a:off x="1148563" y="1939885"/>
            <a:ext cx="2924517" cy="266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ktangel 76"/>
          <p:cNvSpPr>
            <a:spLocks noChangeArrowheads="1"/>
          </p:cNvSpPr>
          <p:nvPr/>
        </p:nvSpPr>
        <p:spPr bwMode="auto">
          <a:xfrm>
            <a:off x="3148608" y="5733256"/>
            <a:ext cx="27195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sz="1400" noProof="1" smtClean="0">
                <a:solidFill>
                  <a:srgbClr val="FFFFFF"/>
                </a:solidFill>
                <a:cs typeface="Arial" charset="0"/>
              </a:rPr>
              <a:t>Edward Smith does not feel motivated to work in his office. He does not feel motivated to come to the office everyday and work</a:t>
            </a:r>
            <a:endParaRPr lang="da-DK" sz="2000" dirty="0">
              <a:solidFill>
                <a:srgbClr val="1E1C11"/>
              </a:solidFill>
            </a:endParaRPr>
          </a:p>
        </p:txBody>
      </p:sp>
      <p:grpSp>
        <p:nvGrpSpPr>
          <p:cNvPr id="55" name="Group 19"/>
          <p:cNvGrpSpPr>
            <a:grpSpLocks/>
          </p:cNvGrpSpPr>
          <p:nvPr/>
        </p:nvGrpSpPr>
        <p:grpSpPr bwMode="auto">
          <a:xfrm>
            <a:off x="2843808" y="5911998"/>
            <a:ext cx="250825" cy="250825"/>
            <a:chOff x="530225" y="5016500"/>
            <a:chExt cx="393700" cy="393700"/>
          </a:xfrm>
        </p:grpSpPr>
        <p:sp>
          <p:nvSpPr>
            <p:cNvPr id="56" name="Oval 95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7" name="Isosceles Triangle 96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353637"/>
                </a:solidFill>
              </a:endParaRPr>
            </a:p>
          </p:txBody>
        </p:sp>
      </p:grpSp>
      <p:sp>
        <p:nvSpPr>
          <p:cNvPr id="58" name="Rektangel 76"/>
          <p:cNvSpPr>
            <a:spLocks noChangeArrowheads="1"/>
          </p:cNvSpPr>
          <p:nvPr/>
        </p:nvSpPr>
        <p:spPr bwMode="auto">
          <a:xfrm>
            <a:off x="6316960" y="5733256"/>
            <a:ext cx="2683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sz="1400" noProof="1" smtClean="0">
                <a:solidFill>
                  <a:srgbClr val="FFFFFF"/>
                </a:solidFill>
                <a:cs typeface="Arial" charset="0"/>
              </a:rPr>
              <a:t>Richard Clooney, on the other hand, is dissatisfied with his work.  He wants to leave his present job and find another job</a:t>
            </a:r>
            <a:endParaRPr lang="da-DK" sz="2000" dirty="0">
              <a:solidFill>
                <a:srgbClr val="1E1C11"/>
              </a:solidFill>
            </a:endParaRPr>
          </a:p>
        </p:txBody>
      </p:sp>
      <p:grpSp>
        <p:nvGrpSpPr>
          <p:cNvPr id="59" name="Group 19"/>
          <p:cNvGrpSpPr>
            <a:grpSpLocks/>
          </p:cNvGrpSpPr>
          <p:nvPr/>
        </p:nvGrpSpPr>
        <p:grpSpPr bwMode="auto">
          <a:xfrm>
            <a:off x="6012160" y="5911998"/>
            <a:ext cx="250825" cy="250825"/>
            <a:chOff x="530225" y="5016500"/>
            <a:chExt cx="393700" cy="393700"/>
          </a:xfrm>
        </p:grpSpPr>
        <p:sp>
          <p:nvSpPr>
            <p:cNvPr id="60" name="Oval 95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61" name="Isosceles Triangle 96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353637"/>
                </a:solidFill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0" grpId="0"/>
      <p:bldP spid="51" grpId="0"/>
      <p:bldP spid="54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  <a:endParaRPr lang="en-IN" sz="3200" dirty="0"/>
          </a:p>
        </p:txBody>
      </p:sp>
      <p:grpSp>
        <p:nvGrpSpPr>
          <p:cNvPr id="3" name="Gruppe 110"/>
          <p:cNvGrpSpPr>
            <a:grpSpLocks/>
          </p:cNvGrpSpPr>
          <p:nvPr/>
        </p:nvGrpSpPr>
        <p:grpSpPr bwMode="auto">
          <a:xfrm rot="20675785">
            <a:off x="4988033" y="712202"/>
            <a:ext cx="3312368" cy="4664929"/>
            <a:chOff x="5559213" y="2364891"/>
            <a:chExt cx="2860022" cy="3715599"/>
          </a:xfrm>
        </p:grpSpPr>
        <p:grpSp>
          <p:nvGrpSpPr>
            <p:cNvPr id="4" name="Gruppe 95"/>
            <p:cNvGrpSpPr>
              <a:grpSpLocks/>
            </p:cNvGrpSpPr>
            <p:nvPr/>
          </p:nvGrpSpPr>
          <p:grpSpPr bwMode="auto">
            <a:xfrm rot="1464788">
              <a:off x="5559213" y="3220749"/>
              <a:ext cx="2860022" cy="2859741"/>
              <a:chOff x="819631" y="1558980"/>
              <a:chExt cx="2860022" cy="2859741"/>
            </a:xfrm>
          </p:grpSpPr>
          <p:sp>
            <p:nvSpPr>
              <p:cNvPr id="22" name="Rektangel 97"/>
              <p:cNvSpPr>
                <a:spLocks noChangeArrowheads="1"/>
              </p:cNvSpPr>
              <p:nvPr/>
            </p:nvSpPr>
            <p:spPr bwMode="auto">
              <a:xfrm>
                <a:off x="819631" y="1558980"/>
                <a:ext cx="2860022" cy="2859741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23" name="Rektangel 98"/>
              <p:cNvSpPr>
                <a:spLocks noChangeArrowheads="1"/>
              </p:cNvSpPr>
              <p:nvPr/>
            </p:nvSpPr>
            <p:spPr bwMode="auto">
              <a:xfrm>
                <a:off x="953788" y="1693342"/>
                <a:ext cx="2599587" cy="2116622"/>
              </a:xfrm>
              <a:prstGeom prst="rect">
                <a:avLst/>
              </a:prstGeom>
              <a:gradFill rotWithShape="1">
                <a:gsLst>
                  <a:gs pos="0">
                    <a:srgbClr val="69BED9"/>
                  </a:gs>
                  <a:gs pos="100000">
                    <a:srgbClr val="1F88C8"/>
                  </a:gs>
                </a:gsLst>
                <a:lin ang="5400000" scaled="1"/>
              </a:gradFill>
              <a:ln w="9525">
                <a:solidFill>
                  <a:srgbClr val="93CDD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en-US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Tekstboks 99"/>
              <p:cNvSpPr txBox="1">
                <a:spLocks noChangeArrowheads="1"/>
              </p:cNvSpPr>
              <p:nvPr/>
            </p:nvSpPr>
            <p:spPr bwMode="auto">
              <a:xfrm>
                <a:off x="2078710" y="3947979"/>
                <a:ext cx="213178" cy="333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da-DK" sz="1200" dirty="0">
                  <a:solidFill>
                    <a:srgbClr val="151616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Tekstboks 100"/>
              <p:cNvSpPr txBox="1">
                <a:spLocks noChangeArrowheads="1"/>
              </p:cNvSpPr>
              <p:nvPr/>
            </p:nvSpPr>
            <p:spPr bwMode="auto">
              <a:xfrm>
                <a:off x="1648796" y="2536297"/>
                <a:ext cx="1308527" cy="445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da-DK" dirty="0">
                  <a:latin typeface="Calibri" pitchFamily="34" charset="0"/>
                </a:endParaRPr>
              </a:p>
            </p:txBody>
          </p:sp>
        </p:grpSp>
        <p:grpSp>
          <p:nvGrpSpPr>
            <p:cNvPr id="9" name="Gruppe 60"/>
            <p:cNvGrpSpPr>
              <a:grpSpLocks/>
            </p:cNvGrpSpPr>
            <p:nvPr/>
          </p:nvGrpSpPr>
          <p:grpSpPr bwMode="auto">
            <a:xfrm>
              <a:off x="5992179" y="2364891"/>
              <a:ext cx="804862" cy="841542"/>
              <a:chOff x="642910" y="2953431"/>
              <a:chExt cx="1218727" cy="1274377"/>
            </a:xfrm>
          </p:grpSpPr>
          <p:sp>
            <p:nvSpPr>
              <p:cNvPr id="14" name="Ellipse 102"/>
              <p:cNvSpPr/>
              <p:nvPr/>
            </p:nvSpPr>
            <p:spPr bwMode="auto">
              <a:xfrm>
                <a:off x="642910" y="3786190"/>
                <a:ext cx="1214446" cy="44161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5" name="Cylinder 103"/>
              <p:cNvSpPr>
                <a:spLocks noChangeArrowheads="1"/>
              </p:cNvSpPr>
              <p:nvPr/>
            </p:nvSpPr>
            <p:spPr bwMode="auto">
              <a:xfrm rot="1790977" flipH="1">
                <a:off x="1264148" y="3484839"/>
                <a:ext cx="57710" cy="442438"/>
              </a:xfrm>
              <a:prstGeom prst="can">
                <a:avLst>
                  <a:gd name="adj" fmla="val 49797"/>
                </a:avLst>
              </a:prstGeom>
              <a:gradFill rotWithShape="1">
                <a:gsLst>
                  <a:gs pos="0">
                    <a:srgbClr val="0D0D0D"/>
                  </a:gs>
                  <a:gs pos="50000">
                    <a:srgbClr val="8B8B8B"/>
                  </a:gs>
                  <a:gs pos="61000">
                    <a:srgbClr val="BFBFBF"/>
                  </a:gs>
                  <a:gs pos="100000">
                    <a:srgbClr val="BFBFBF"/>
                  </a:gs>
                </a:gsLst>
                <a:lin ang="0" scaled="1"/>
              </a:gra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Ellipse 104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7" name="Ellipse 105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73000"/>
                    </a:srgbClr>
                  </a:gs>
                  <a:gs pos="70000">
                    <a:srgbClr val="FFFCF9">
                      <a:alpha val="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8" name="Cylinder 106"/>
              <p:cNvSpPr>
                <a:spLocks noChangeArrowheads="1"/>
              </p:cNvSpPr>
              <p:nvPr/>
            </p:nvSpPr>
            <p:spPr bwMode="auto">
              <a:xfrm rot="1790977">
                <a:off x="1379568" y="3068850"/>
                <a:ext cx="250077" cy="442438"/>
              </a:xfrm>
              <a:prstGeom prst="can">
                <a:avLst>
                  <a:gd name="adj" fmla="val 78631"/>
                </a:avLst>
              </a:prstGeom>
              <a:gradFill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lin ang="2700000" scaled="1"/>
              </a:gra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0" name="Gruppe 58"/>
              <p:cNvGrpSpPr>
                <a:grpSpLocks/>
              </p:cNvGrpSpPr>
              <p:nvPr/>
            </p:nvGrpSpPr>
            <p:grpSpPr bwMode="auto">
              <a:xfrm>
                <a:off x="1285852" y="2953431"/>
                <a:ext cx="575785" cy="404131"/>
                <a:chOff x="1336335" y="2880936"/>
                <a:chExt cx="575785" cy="404131"/>
              </a:xfrm>
            </p:grpSpPr>
            <p:sp>
              <p:nvSpPr>
                <p:cNvPr id="20" name="Ellipse 108"/>
                <p:cNvSpPr/>
                <p:nvPr/>
              </p:nvSpPr>
              <p:spPr>
                <a:xfrm rot="1354009">
                  <a:off x="1342488" y="2908322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21" name="Ellipse 109"/>
                <p:cNvSpPr/>
                <p:nvPr/>
              </p:nvSpPr>
              <p:spPr>
                <a:xfrm rot="1354009">
                  <a:off x="1336335" y="2880936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</p:grpSp>
        </p:grpSp>
      </p:grpSp>
      <p:grpSp>
        <p:nvGrpSpPr>
          <p:cNvPr id="11" name="Gruppe 110"/>
          <p:cNvGrpSpPr>
            <a:grpSpLocks/>
          </p:cNvGrpSpPr>
          <p:nvPr/>
        </p:nvGrpSpPr>
        <p:grpSpPr bwMode="auto">
          <a:xfrm rot="20656322">
            <a:off x="749766" y="694269"/>
            <a:ext cx="3312368" cy="4664929"/>
            <a:chOff x="5559213" y="2364891"/>
            <a:chExt cx="2860022" cy="3715599"/>
          </a:xfrm>
        </p:grpSpPr>
        <p:grpSp>
          <p:nvGrpSpPr>
            <p:cNvPr id="12" name="Gruppe 95"/>
            <p:cNvGrpSpPr>
              <a:grpSpLocks/>
            </p:cNvGrpSpPr>
            <p:nvPr/>
          </p:nvGrpSpPr>
          <p:grpSpPr bwMode="auto">
            <a:xfrm rot="1464788">
              <a:off x="5559213" y="3220749"/>
              <a:ext cx="2860022" cy="2859741"/>
              <a:chOff x="819631" y="1558980"/>
              <a:chExt cx="2860022" cy="2859741"/>
            </a:xfrm>
          </p:grpSpPr>
          <p:sp>
            <p:nvSpPr>
              <p:cNvPr id="39" name="Rektangel 97"/>
              <p:cNvSpPr>
                <a:spLocks noChangeArrowheads="1"/>
              </p:cNvSpPr>
              <p:nvPr/>
            </p:nvSpPr>
            <p:spPr bwMode="auto">
              <a:xfrm>
                <a:off x="819631" y="1558980"/>
                <a:ext cx="2860022" cy="2859741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40" name="Rektangel 98"/>
              <p:cNvSpPr>
                <a:spLocks noChangeArrowheads="1"/>
              </p:cNvSpPr>
              <p:nvPr/>
            </p:nvSpPr>
            <p:spPr bwMode="auto">
              <a:xfrm>
                <a:off x="953788" y="1693342"/>
                <a:ext cx="2599587" cy="2116622"/>
              </a:xfrm>
              <a:prstGeom prst="rect">
                <a:avLst/>
              </a:prstGeom>
              <a:gradFill rotWithShape="1">
                <a:gsLst>
                  <a:gs pos="0">
                    <a:srgbClr val="69BED9"/>
                  </a:gs>
                  <a:gs pos="100000">
                    <a:srgbClr val="1F88C8"/>
                  </a:gs>
                </a:gsLst>
                <a:lin ang="5400000" scaled="1"/>
              </a:gradFill>
              <a:ln w="9525">
                <a:solidFill>
                  <a:srgbClr val="93CDD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en-US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Tekstboks 99"/>
              <p:cNvSpPr txBox="1">
                <a:spLocks noChangeArrowheads="1"/>
              </p:cNvSpPr>
              <p:nvPr/>
            </p:nvSpPr>
            <p:spPr bwMode="auto">
              <a:xfrm>
                <a:off x="2078710" y="3947979"/>
                <a:ext cx="213178" cy="333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da-DK" sz="1200" dirty="0">
                  <a:solidFill>
                    <a:srgbClr val="151616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Tekstboks 100"/>
              <p:cNvSpPr txBox="1">
                <a:spLocks noChangeArrowheads="1"/>
              </p:cNvSpPr>
              <p:nvPr/>
            </p:nvSpPr>
            <p:spPr bwMode="auto">
              <a:xfrm>
                <a:off x="1648796" y="2536297"/>
                <a:ext cx="1308527" cy="445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da-DK" dirty="0">
                  <a:latin typeface="Calibri" pitchFamily="34" charset="0"/>
                </a:endParaRPr>
              </a:p>
            </p:txBody>
          </p:sp>
        </p:grpSp>
        <p:grpSp>
          <p:nvGrpSpPr>
            <p:cNvPr id="13" name="Gruppe 60"/>
            <p:cNvGrpSpPr>
              <a:grpSpLocks/>
            </p:cNvGrpSpPr>
            <p:nvPr/>
          </p:nvGrpSpPr>
          <p:grpSpPr bwMode="auto">
            <a:xfrm>
              <a:off x="5992179" y="2364891"/>
              <a:ext cx="804862" cy="841542"/>
              <a:chOff x="642910" y="2953431"/>
              <a:chExt cx="1218727" cy="1274377"/>
            </a:xfrm>
          </p:grpSpPr>
          <p:sp>
            <p:nvSpPr>
              <p:cNvPr id="31" name="Ellipse 102"/>
              <p:cNvSpPr/>
              <p:nvPr/>
            </p:nvSpPr>
            <p:spPr bwMode="auto">
              <a:xfrm>
                <a:off x="642910" y="3786190"/>
                <a:ext cx="1214446" cy="44161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2" name="Cylinder 103"/>
              <p:cNvSpPr>
                <a:spLocks noChangeArrowheads="1"/>
              </p:cNvSpPr>
              <p:nvPr/>
            </p:nvSpPr>
            <p:spPr bwMode="auto">
              <a:xfrm rot="1790977" flipH="1">
                <a:off x="1264148" y="3484839"/>
                <a:ext cx="57710" cy="442438"/>
              </a:xfrm>
              <a:prstGeom prst="can">
                <a:avLst>
                  <a:gd name="adj" fmla="val 49797"/>
                </a:avLst>
              </a:prstGeom>
              <a:gradFill rotWithShape="1">
                <a:gsLst>
                  <a:gs pos="0">
                    <a:srgbClr val="0D0D0D"/>
                  </a:gs>
                  <a:gs pos="50000">
                    <a:srgbClr val="8B8B8B"/>
                  </a:gs>
                  <a:gs pos="61000">
                    <a:srgbClr val="BFBFBF"/>
                  </a:gs>
                  <a:gs pos="100000">
                    <a:srgbClr val="BFBFBF"/>
                  </a:gs>
                </a:gsLst>
                <a:lin ang="0" scaled="1"/>
              </a:gra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Ellipse 104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4" name="Ellipse 105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73000"/>
                    </a:srgbClr>
                  </a:gs>
                  <a:gs pos="70000">
                    <a:srgbClr val="FFFCF9">
                      <a:alpha val="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5" name="Cylinder 106"/>
              <p:cNvSpPr>
                <a:spLocks noChangeArrowheads="1"/>
              </p:cNvSpPr>
              <p:nvPr/>
            </p:nvSpPr>
            <p:spPr bwMode="auto">
              <a:xfrm rot="1790977">
                <a:off x="1379568" y="3068850"/>
                <a:ext cx="250077" cy="442438"/>
              </a:xfrm>
              <a:prstGeom prst="can">
                <a:avLst>
                  <a:gd name="adj" fmla="val 78631"/>
                </a:avLst>
              </a:prstGeom>
              <a:gradFill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lin ang="2700000" scaled="1"/>
              </a:gra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9" name="Gruppe 58"/>
              <p:cNvGrpSpPr>
                <a:grpSpLocks/>
              </p:cNvGrpSpPr>
              <p:nvPr/>
            </p:nvGrpSpPr>
            <p:grpSpPr bwMode="auto">
              <a:xfrm>
                <a:off x="1285852" y="2953431"/>
                <a:ext cx="575785" cy="404131"/>
                <a:chOff x="1336335" y="2880936"/>
                <a:chExt cx="575785" cy="404131"/>
              </a:xfrm>
            </p:grpSpPr>
            <p:sp>
              <p:nvSpPr>
                <p:cNvPr id="37" name="Ellipse 108"/>
                <p:cNvSpPr/>
                <p:nvPr/>
              </p:nvSpPr>
              <p:spPr>
                <a:xfrm rot="1354009">
                  <a:off x="1342488" y="2908322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38" name="Ellipse 109"/>
                <p:cNvSpPr/>
                <p:nvPr/>
              </p:nvSpPr>
              <p:spPr>
                <a:xfrm rot="1354009">
                  <a:off x="1336335" y="2880936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</p:grpSp>
        </p:grpSp>
      </p:grpSp>
      <p:sp>
        <p:nvSpPr>
          <p:cNvPr id="43" name="Rectangle 42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44" name="Rektangel 76"/>
          <p:cNvSpPr>
            <a:spLocks noChangeArrowheads="1"/>
          </p:cNvSpPr>
          <p:nvPr/>
        </p:nvSpPr>
        <p:spPr bwMode="auto">
          <a:xfrm>
            <a:off x="484312" y="5733256"/>
            <a:ext cx="237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sz="1400" noProof="1" smtClean="0">
                <a:solidFill>
                  <a:srgbClr val="FFFFFF"/>
                </a:solidFill>
                <a:cs typeface="Arial" charset="0"/>
              </a:rPr>
              <a:t>Both Edward and Richard are facing problems in their work </a:t>
            </a:r>
            <a:endParaRPr lang="da-DK" sz="2000" dirty="0">
              <a:solidFill>
                <a:srgbClr val="1E1C11"/>
              </a:solidFill>
            </a:endParaRPr>
          </a:p>
        </p:txBody>
      </p: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179512" y="5911998"/>
            <a:ext cx="250825" cy="250825"/>
            <a:chOff x="530225" y="5016500"/>
            <a:chExt cx="393700" cy="393700"/>
          </a:xfrm>
        </p:grpSpPr>
        <p:sp>
          <p:nvSpPr>
            <p:cNvPr id="46" name="Oval 95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7" name="Isosceles Triangle 96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353637"/>
                </a:solidFill>
              </a:endParaRPr>
            </a:p>
          </p:txBody>
        </p:sp>
      </p:grpSp>
      <p:pic>
        <p:nvPicPr>
          <p:cNvPr id="48" name="Picture 47" descr="KennyLu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1027">
            <a:off x="1101101" y="1921120"/>
            <a:ext cx="3023206" cy="2686515"/>
          </a:xfrm>
          <a:prstGeom prst="rect">
            <a:avLst/>
          </a:prstGeom>
        </p:spPr>
      </p:pic>
      <p:pic>
        <p:nvPicPr>
          <p:cNvPr id="49" name="Picture 48" descr="men-black-short-hairstyl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8698">
            <a:off x="5318425" y="1925233"/>
            <a:ext cx="3040247" cy="270198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540000">
            <a:off x="1073709" y="4652099"/>
            <a:ext cx="254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Rage Italic" pitchFamily="66" charset="0"/>
              </a:rPr>
              <a:t>Edward Smith</a:t>
            </a:r>
            <a:endParaRPr lang="en-IN" sz="3200" dirty="0">
              <a:latin typeface="Rage Italic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540000">
            <a:off x="5203826" y="4652210"/>
            <a:ext cx="279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Rage Italic" pitchFamily="66" charset="0"/>
              </a:rPr>
              <a:t>Richard Clooney</a:t>
            </a:r>
            <a:endParaRPr lang="en-IN" sz="3200" dirty="0">
              <a:latin typeface="Rage Italic" pitchFamily="66" charset="0"/>
            </a:endParaRPr>
          </a:p>
        </p:txBody>
      </p:sp>
      <p:pic>
        <p:nvPicPr>
          <p:cNvPr id="52" name="Picture 51" descr="unhappy.yellow.shirt_.cropp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5811">
            <a:off x="5351888" y="1915199"/>
            <a:ext cx="3021482" cy="27033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7198">
            <a:off x="1148563" y="1939885"/>
            <a:ext cx="2924517" cy="266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ktangel 76"/>
          <p:cNvSpPr>
            <a:spLocks noChangeArrowheads="1"/>
          </p:cNvSpPr>
          <p:nvPr/>
        </p:nvSpPr>
        <p:spPr bwMode="auto">
          <a:xfrm>
            <a:off x="3148608" y="5733256"/>
            <a:ext cx="27195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sz="1400" noProof="1" smtClean="0">
                <a:solidFill>
                  <a:srgbClr val="FFFFFF"/>
                </a:solidFill>
                <a:cs typeface="Arial" charset="0"/>
              </a:rPr>
              <a:t>Edward feels de-motivated whereas Richard is highly dissatisfied</a:t>
            </a:r>
            <a:endParaRPr lang="da-DK" sz="2000" dirty="0">
              <a:solidFill>
                <a:srgbClr val="1E1C11"/>
              </a:solidFill>
            </a:endParaRP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2843808" y="5911998"/>
            <a:ext cx="250825" cy="250825"/>
            <a:chOff x="530225" y="5016500"/>
            <a:chExt cx="393700" cy="393700"/>
          </a:xfrm>
        </p:grpSpPr>
        <p:sp>
          <p:nvSpPr>
            <p:cNvPr id="56" name="Oval 95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7" name="Isosceles Triangle 96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353637"/>
                </a:solidFill>
              </a:endParaRPr>
            </a:p>
          </p:txBody>
        </p:sp>
      </p:grpSp>
      <p:sp>
        <p:nvSpPr>
          <p:cNvPr id="58" name="Rektangel 76"/>
          <p:cNvSpPr>
            <a:spLocks noChangeArrowheads="1"/>
          </p:cNvSpPr>
          <p:nvPr/>
        </p:nvSpPr>
        <p:spPr bwMode="auto">
          <a:xfrm>
            <a:off x="6316960" y="5733256"/>
            <a:ext cx="26830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sz="1400" noProof="1" smtClean="0">
                <a:solidFill>
                  <a:srgbClr val="FFFFFF"/>
                </a:solidFill>
                <a:cs typeface="Arial" charset="0"/>
              </a:rPr>
              <a:t>So, is there anything that can be done to help such employees and motivate them?</a:t>
            </a:r>
            <a:endParaRPr lang="da-DK" sz="2000" dirty="0">
              <a:solidFill>
                <a:srgbClr val="1E1C11"/>
              </a:solidFill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6012160" y="5911998"/>
            <a:ext cx="250825" cy="250825"/>
            <a:chOff x="530225" y="5016500"/>
            <a:chExt cx="393700" cy="393700"/>
          </a:xfrm>
        </p:grpSpPr>
        <p:sp>
          <p:nvSpPr>
            <p:cNvPr id="60" name="Oval 95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61" name="Isosceles Triangle 96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nb-NO">
                <a:solidFill>
                  <a:srgbClr val="353637"/>
                </a:solidFill>
              </a:endParaRPr>
            </a:p>
          </p:txBody>
        </p:sp>
      </p:grpSp>
      <p:pic>
        <p:nvPicPr>
          <p:cNvPr id="62" name="Picture 61" descr="Question-mark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1484784"/>
            <a:ext cx="3528392" cy="352839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1" grpId="0"/>
      <p:bldP spid="54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  <a:endParaRPr lang="en-IN" sz="3200" dirty="0"/>
          </a:p>
        </p:txBody>
      </p:sp>
      <p:grpSp>
        <p:nvGrpSpPr>
          <p:cNvPr id="11" name="Gruppe 110"/>
          <p:cNvGrpSpPr>
            <a:grpSpLocks/>
          </p:cNvGrpSpPr>
          <p:nvPr/>
        </p:nvGrpSpPr>
        <p:grpSpPr bwMode="auto">
          <a:xfrm rot="20656322">
            <a:off x="749766" y="694269"/>
            <a:ext cx="3312368" cy="4664929"/>
            <a:chOff x="5559213" y="2364891"/>
            <a:chExt cx="2860022" cy="3715599"/>
          </a:xfrm>
        </p:grpSpPr>
        <p:grpSp>
          <p:nvGrpSpPr>
            <p:cNvPr id="12" name="Gruppe 95"/>
            <p:cNvGrpSpPr>
              <a:grpSpLocks/>
            </p:cNvGrpSpPr>
            <p:nvPr/>
          </p:nvGrpSpPr>
          <p:grpSpPr bwMode="auto">
            <a:xfrm rot="1464788">
              <a:off x="5559213" y="3220749"/>
              <a:ext cx="2860022" cy="2859741"/>
              <a:chOff x="819631" y="1558980"/>
              <a:chExt cx="2860022" cy="2859741"/>
            </a:xfrm>
          </p:grpSpPr>
          <p:sp>
            <p:nvSpPr>
              <p:cNvPr id="39" name="Rektangel 97"/>
              <p:cNvSpPr>
                <a:spLocks noChangeArrowheads="1"/>
              </p:cNvSpPr>
              <p:nvPr/>
            </p:nvSpPr>
            <p:spPr bwMode="auto">
              <a:xfrm>
                <a:off x="819631" y="1558980"/>
                <a:ext cx="2860022" cy="2859741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40" name="Rektangel 98"/>
              <p:cNvSpPr>
                <a:spLocks noChangeArrowheads="1"/>
              </p:cNvSpPr>
              <p:nvPr/>
            </p:nvSpPr>
            <p:spPr bwMode="auto">
              <a:xfrm>
                <a:off x="953788" y="1693342"/>
                <a:ext cx="2599587" cy="2116622"/>
              </a:xfrm>
              <a:prstGeom prst="rect">
                <a:avLst/>
              </a:prstGeom>
              <a:gradFill rotWithShape="1">
                <a:gsLst>
                  <a:gs pos="0">
                    <a:srgbClr val="69BED9"/>
                  </a:gs>
                  <a:gs pos="100000">
                    <a:srgbClr val="1F88C8"/>
                  </a:gs>
                </a:gsLst>
                <a:lin ang="5400000" scaled="1"/>
              </a:gradFill>
              <a:ln w="9525">
                <a:solidFill>
                  <a:srgbClr val="93CDD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en-US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Tekstboks 99"/>
              <p:cNvSpPr txBox="1">
                <a:spLocks noChangeArrowheads="1"/>
              </p:cNvSpPr>
              <p:nvPr/>
            </p:nvSpPr>
            <p:spPr bwMode="auto">
              <a:xfrm>
                <a:off x="2078710" y="3947979"/>
                <a:ext cx="213178" cy="333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da-DK" sz="1200" dirty="0">
                  <a:solidFill>
                    <a:srgbClr val="151616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Tekstboks 100"/>
              <p:cNvSpPr txBox="1">
                <a:spLocks noChangeArrowheads="1"/>
              </p:cNvSpPr>
              <p:nvPr/>
            </p:nvSpPr>
            <p:spPr bwMode="auto">
              <a:xfrm>
                <a:off x="1648796" y="2536297"/>
                <a:ext cx="1308527" cy="4450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da-DK" dirty="0">
                  <a:latin typeface="Calibri" pitchFamily="34" charset="0"/>
                </a:endParaRPr>
              </a:p>
            </p:txBody>
          </p:sp>
        </p:grpSp>
        <p:grpSp>
          <p:nvGrpSpPr>
            <p:cNvPr id="13" name="Gruppe 60"/>
            <p:cNvGrpSpPr>
              <a:grpSpLocks/>
            </p:cNvGrpSpPr>
            <p:nvPr/>
          </p:nvGrpSpPr>
          <p:grpSpPr bwMode="auto">
            <a:xfrm>
              <a:off x="5992179" y="2364891"/>
              <a:ext cx="804862" cy="841542"/>
              <a:chOff x="642910" y="2953431"/>
              <a:chExt cx="1218727" cy="1274377"/>
            </a:xfrm>
          </p:grpSpPr>
          <p:sp>
            <p:nvSpPr>
              <p:cNvPr id="31" name="Ellipse 102"/>
              <p:cNvSpPr/>
              <p:nvPr/>
            </p:nvSpPr>
            <p:spPr bwMode="auto">
              <a:xfrm>
                <a:off x="642910" y="3786190"/>
                <a:ext cx="1214446" cy="44161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2" name="Cylinder 103"/>
              <p:cNvSpPr>
                <a:spLocks noChangeArrowheads="1"/>
              </p:cNvSpPr>
              <p:nvPr/>
            </p:nvSpPr>
            <p:spPr bwMode="auto">
              <a:xfrm rot="1790977" flipH="1">
                <a:off x="1264148" y="3484839"/>
                <a:ext cx="57710" cy="442438"/>
              </a:xfrm>
              <a:prstGeom prst="can">
                <a:avLst>
                  <a:gd name="adj" fmla="val 49797"/>
                </a:avLst>
              </a:prstGeom>
              <a:gradFill rotWithShape="1">
                <a:gsLst>
                  <a:gs pos="0">
                    <a:srgbClr val="0D0D0D"/>
                  </a:gs>
                  <a:gs pos="50000">
                    <a:srgbClr val="8B8B8B"/>
                  </a:gs>
                  <a:gs pos="61000">
                    <a:srgbClr val="BFBFBF"/>
                  </a:gs>
                  <a:gs pos="100000">
                    <a:srgbClr val="BFBFBF"/>
                  </a:gs>
                </a:gsLst>
                <a:lin ang="0" scaled="1"/>
              </a:gradFill>
              <a:ln w="2540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Ellipse 104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4" name="Ellipse 105"/>
              <p:cNvSpPr/>
              <p:nvPr/>
            </p:nvSpPr>
            <p:spPr>
              <a:xfrm rot="12415626">
                <a:off x="1049815" y="3249417"/>
                <a:ext cx="697531" cy="51930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73000"/>
                    </a:srgbClr>
                  </a:gs>
                  <a:gs pos="70000">
                    <a:srgbClr val="FFFCF9">
                      <a:alpha val="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defTabSz="914400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5" name="Cylinder 106"/>
              <p:cNvSpPr>
                <a:spLocks noChangeArrowheads="1"/>
              </p:cNvSpPr>
              <p:nvPr/>
            </p:nvSpPr>
            <p:spPr bwMode="auto">
              <a:xfrm rot="1790977">
                <a:off x="1379568" y="3068850"/>
                <a:ext cx="250077" cy="442438"/>
              </a:xfrm>
              <a:prstGeom prst="can">
                <a:avLst>
                  <a:gd name="adj" fmla="val 78631"/>
                </a:avLst>
              </a:prstGeom>
              <a:gradFill rotWithShape="1">
                <a:gsLst>
                  <a:gs pos="0">
                    <a:srgbClr val="B00000"/>
                  </a:gs>
                  <a:gs pos="100000">
                    <a:srgbClr val="D60015"/>
                  </a:gs>
                </a:gsLst>
                <a:lin ang="2700000" scaled="1"/>
              </a:gra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indent="-342900" algn="ctr" defTabSz="914400">
                  <a:buFont typeface="Calibri" pitchFamily="34" charset="0"/>
                  <a:buAutoNum type="arabicPeriod"/>
                </a:pPr>
                <a:endParaRPr lang="en-IN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9" name="Gruppe 58"/>
              <p:cNvGrpSpPr>
                <a:grpSpLocks/>
              </p:cNvGrpSpPr>
              <p:nvPr/>
            </p:nvGrpSpPr>
            <p:grpSpPr bwMode="auto">
              <a:xfrm>
                <a:off x="1285852" y="2953431"/>
                <a:ext cx="575785" cy="404131"/>
                <a:chOff x="1336335" y="2880936"/>
                <a:chExt cx="575785" cy="404131"/>
              </a:xfrm>
            </p:grpSpPr>
            <p:sp>
              <p:nvSpPr>
                <p:cNvPr id="37" name="Ellipse 108"/>
                <p:cNvSpPr/>
                <p:nvPr/>
              </p:nvSpPr>
              <p:spPr>
                <a:xfrm rot="1354009">
                  <a:off x="1342488" y="2908322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38" name="Ellipse 109"/>
                <p:cNvSpPr/>
                <p:nvPr/>
              </p:nvSpPr>
              <p:spPr>
                <a:xfrm rot="1354009">
                  <a:off x="1336335" y="2880936"/>
                  <a:ext cx="569632" cy="3767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 defTabSz="914400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</p:grpSp>
        </p:grpSp>
      </p:grpSp>
      <p:sp>
        <p:nvSpPr>
          <p:cNvPr id="50" name="TextBox 49"/>
          <p:cNvSpPr txBox="1"/>
          <p:nvPr/>
        </p:nvSpPr>
        <p:spPr>
          <a:xfrm rot="540000">
            <a:off x="799984" y="4706984"/>
            <a:ext cx="324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Rage Italic" pitchFamily="66" charset="0"/>
              </a:rPr>
              <a:t>Frederick Herzberg</a:t>
            </a:r>
            <a:endParaRPr lang="en-IN" sz="3200" dirty="0">
              <a:latin typeface="Rage Italic" pitchFamily="66" charset="0"/>
            </a:endParaRPr>
          </a:p>
        </p:txBody>
      </p:sp>
      <p:pic>
        <p:nvPicPr>
          <p:cNvPr id="59" name="Picture 58" descr="frederick-herzberg-two-factor-theor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5677">
            <a:off x="1067887" y="1956742"/>
            <a:ext cx="3015504" cy="2656464"/>
          </a:xfrm>
          <a:prstGeom prst="rect">
            <a:avLst/>
          </a:prstGeom>
        </p:spPr>
      </p:pic>
      <p:sp>
        <p:nvSpPr>
          <p:cNvPr id="62" name="Rounded Rectangle 61"/>
          <p:cNvSpPr/>
          <p:nvPr/>
        </p:nvSpPr>
        <p:spPr>
          <a:xfrm rot="561455">
            <a:off x="4360431" y="2693358"/>
            <a:ext cx="4177009" cy="2857751"/>
          </a:xfrm>
          <a:prstGeom prst="roundRect">
            <a:avLst>
              <a:gd name="adj" fmla="val 4024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There was a motivation theory proposed by Frederick Herzberg known as ‘Herzberg Theory’ that takes care of these two issues, motivation and dissatisfaction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IN" dirty="0" smtClean="0">
                <a:solidFill>
                  <a:schemeClr val="bg1"/>
                </a:solidFill>
              </a:rPr>
              <a:t>Let us look at ‘Herzberg Theory’ in detail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What are Motives?</a:t>
            </a:r>
            <a:endParaRPr lang="en-IN" sz="3200" dirty="0"/>
          </a:p>
        </p:txBody>
      </p:sp>
      <p:pic>
        <p:nvPicPr>
          <p:cNvPr id="9" name="Picture 8" descr="How-to-Motivate-an-Unmotivated-Teen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9532"/>
            <a:ext cx="9144000" cy="599846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27984" y="5013176"/>
            <a:ext cx="4536000" cy="1440160"/>
          </a:xfrm>
          <a:prstGeom prst="roundRect">
            <a:avLst>
              <a:gd name="adj" fmla="val 4269"/>
            </a:avLst>
          </a:prstGeom>
          <a:solidFill>
            <a:srgbClr val="FFFFFF">
              <a:alpha val="50196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>
                <a:solidFill>
                  <a:schemeClr val="tx1"/>
                </a:solidFill>
              </a:rPr>
              <a:t>A motive is an inner state that energizes, activates, or moves and directs or channels behaviour towards goals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Classification of Motives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05273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Motives can be classified as:</a:t>
            </a:r>
            <a:endParaRPr lang="en-IN" sz="2000" dirty="0"/>
          </a:p>
        </p:txBody>
      </p:sp>
      <p:grpSp>
        <p:nvGrpSpPr>
          <p:cNvPr id="10" name="Group 22"/>
          <p:cNvGrpSpPr/>
          <p:nvPr/>
        </p:nvGrpSpPr>
        <p:grpSpPr>
          <a:xfrm>
            <a:off x="6156176" y="1124744"/>
            <a:ext cx="2603850" cy="5733256"/>
            <a:chOff x="6156176" y="1124744"/>
            <a:chExt cx="2603850" cy="5733256"/>
          </a:xfrm>
        </p:grpSpPr>
        <p:sp>
          <p:nvSpPr>
            <p:cNvPr id="11" name="Rectangle 10"/>
            <p:cNvSpPr/>
            <p:nvPr/>
          </p:nvSpPr>
          <p:spPr>
            <a:xfrm>
              <a:off x="7812360" y="5229200"/>
              <a:ext cx="360040" cy="16288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2" name="Picture 11" descr="traffic-light_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677"/>
            <a:stretch>
              <a:fillRect/>
            </a:stretch>
          </p:blipFill>
          <p:spPr>
            <a:xfrm>
              <a:off x="6156176" y="1124744"/>
              <a:ext cx="2603850" cy="4121696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7452320" y="2852936"/>
            <a:ext cx="972000" cy="9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7452320" y="1628800"/>
            <a:ext cx="972000" cy="9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Oval 14"/>
          <p:cNvSpPr/>
          <p:nvPr/>
        </p:nvSpPr>
        <p:spPr>
          <a:xfrm>
            <a:off x="7452320" y="4077072"/>
            <a:ext cx="972000" cy="9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700808"/>
            <a:ext cx="6912768" cy="424732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Primary Motives</a:t>
            </a:r>
            <a:endParaRPr lang="en-IN" sz="24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2924944"/>
            <a:ext cx="6912768" cy="4247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Secondary Motives</a:t>
            </a:r>
            <a:endParaRPr lang="en-IN" sz="24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4156396"/>
            <a:ext cx="6912768" cy="424732"/>
          </a:xfrm>
          <a:prstGeom prst="rect">
            <a:avLst/>
          </a:prstGeom>
          <a:solidFill>
            <a:srgbClr val="00FF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General Motives</a:t>
            </a:r>
            <a:endParaRPr lang="en-IN" sz="24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576519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Let’s take a look at each in detail</a:t>
            </a:r>
            <a:endParaRPr lang="en-IN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Primary Motives </a:t>
            </a:r>
            <a:endParaRPr lang="en-IN" sz="3200" dirty="0"/>
          </a:p>
        </p:txBody>
      </p:sp>
      <p:pic>
        <p:nvPicPr>
          <p:cNvPr id="9" name="Picture 8" descr="BusinessManSleepingBannerRevi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2"/>
            <a:ext cx="8208912" cy="1944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395536" y="2848868"/>
            <a:ext cx="8280920" cy="668852"/>
          </a:xfrm>
          <a:prstGeom prst="rect">
            <a:avLst/>
          </a:prstGeom>
          <a:solidFill>
            <a:srgbClr val="595959">
              <a:alpha val="69804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7"/>
          <p:cNvGrpSpPr/>
          <p:nvPr/>
        </p:nvGrpSpPr>
        <p:grpSpPr>
          <a:xfrm>
            <a:off x="632248" y="2920876"/>
            <a:ext cx="328936" cy="1224136"/>
            <a:chOff x="802878" y="3212976"/>
            <a:chExt cx="328936" cy="1224136"/>
          </a:xfrm>
        </p:grpSpPr>
        <p:sp>
          <p:nvSpPr>
            <p:cNvPr id="12" name="TextBox 11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rgbClr val="B50000"/>
                </a:solidFill>
                <a:latin typeface="Gill Sans MT Condensed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0"/>
          <p:cNvGrpSpPr/>
          <p:nvPr/>
        </p:nvGrpSpPr>
        <p:grpSpPr>
          <a:xfrm>
            <a:off x="2895600" y="2920876"/>
            <a:ext cx="328936" cy="1224136"/>
            <a:chOff x="802878" y="3212976"/>
            <a:chExt cx="328936" cy="1224136"/>
          </a:xfrm>
        </p:grpSpPr>
        <p:sp>
          <p:nvSpPr>
            <p:cNvPr id="15" name="TextBox 14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rgbClr val="B50000"/>
                </a:solidFill>
                <a:latin typeface="Gill Sans MT Condensed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3"/>
          <p:cNvGrpSpPr/>
          <p:nvPr/>
        </p:nvGrpSpPr>
        <p:grpSpPr>
          <a:xfrm>
            <a:off x="5168752" y="2920876"/>
            <a:ext cx="328936" cy="1224136"/>
            <a:chOff x="802878" y="3212976"/>
            <a:chExt cx="328936" cy="1224136"/>
          </a:xfrm>
        </p:grpSpPr>
        <p:sp>
          <p:nvSpPr>
            <p:cNvPr id="18" name="TextBox 17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rgbClr val="B50000"/>
                </a:solidFill>
                <a:latin typeface="Gill Sans MT Condensed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51520" y="4145012"/>
            <a:ext cx="1892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Primary motives are also known as physiological / biological / unlearned motives </a:t>
            </a:r>
            <a:endParaRPr lang="en-IN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4145012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The criteria for a motive to be primary are that they should be unlearned and physiological</a:t>
            </a:r>
            <a:endParaRPr lang="en-IN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414501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Primary motives tend to reduce the tension or stimulation</a:t>
            </a:r>
            <a:endParaRPr lang="en-I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660232" y="4145012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A few examples of primary motives are: hunger, thirst, sleep, avoidance of pain, etc.</a:t>
            </a:r>
            <a:endParaRPr lang="en-IN" sz="2000" dirty="0"/>
          </a:p>
        </p:txBody>
      </p:sp>
      <p:grpSp>
        <p:nvGrpSpPr>
          <p:cNvPr id="24" name="Group 30"/>
          <p:cNvGrpSpPr/>
          <p:nvPr/>
        </p:nvGrpSpPr>
        <p:grpSpPr>
          <a:xfrm>
            <a:off x="632248" y="2920876"/>
            <a:ext cx="328936" cy="1224136"/>
            <a:chOff x="802878" y="3212976"/>
            <a:chExt cx="328936" cy="1224136"/>
          </a:xfrm>
        </p:grpSpPr>
        <p:sp>
          <p:nvSpPr>
            <p:cNvPr id="25" name="TextBox 24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rgbClr val="B50000"/>
                </a:solidFill>
                <a:latin typeface="Gill Sans MT Condensed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00B0F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rgbClr val="00B05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Examples of Secondary Motives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98072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The following are a few examples of key secondary needs:</a:t>
            </a:r>
            <a:endParaRPr lang="en-I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637203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Let’s look at each in detail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430925" y="1556792"/>
            <a:ext cx="9537215" cy="825552"/>
            <a:chOff x="-430925" y="3814022"/>
            <a:chExt cx="9537215" cy="552259"/>
          </a:xfrm>
        </p:grpSpPr>
        <p:pic>
          <p:nvPicPr>
            <p:cNvPr id="12" name="Picture 11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701" r="57213"/>
            <a:stretch>
              <a:fillRect/>
            </a:stretch>
          </p:blipFill>
          <p:spPr>
            <a:xfrm rot="5400000">
              <a:off x="4061553" y="-678456"/>
              <a:ext cx="552259" cy="953721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1520" y="3938720"/>
              <a:ext cx="6336704" cy="30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IN" sz="2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Need for Achievement</a:t>
              </a:r>
              <a:endParaRPr lang="en-US" sz="2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468560" y="2382344"/>
            <a:ext cx="9537215" cy="943484"/>
            <a:chOff x="-468560" y="4366281"/>
            <a:chExt cx="9537215" cy="631151"/>
          </a:xfrm>
        </p:grpSpPr>
        <p:pic>
          <p:nvPicPr>
            <p:cNvPr id="15" name="Picture 14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293" r="49752"/>
            <a:stretch>
              <a:fillRect/>
            </a:stretch>
          </p:blipFill>
          <p:spPr>
            <a:xfrm rot="5400000">
              <a:off x="3984472" y="-86751"/>
              <a:ext cx="631151" cy="953721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1520" y="4516764"/>
              <a:ext cx="6336704" cy="30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IN" sz="2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Need for Power</a:t>
              </a:r>
              <a:endParaRPr lang="en-US" sz="2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430926" y="3325828"/>
            <a:ext cx="9537215" cy="943484"/>
            <a:chOff x="-430926" y="4997432"/>
            <a:chExt cx="9537215" cy="631151"/>
          </a:xfrm>
        </p:grpSpPr>
        <p:pic>
          <p:nvPicPr>
            <p:cNvPr id="18" name="Picture 17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47" r="42898"/>
            <a:stretch>
              <a:fillRect/>
            </a:stretch>
          </p:blipFill>
          <p:spPr>
            <a:xfrm rot="5400000">
              <a:off x="4022106" y="544400"/>
              <a:ext cx="631151" cy="953721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51520" y="5142978"/>
              <a:ext cx="6336704" cy="30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IN" sz="2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Need for Affiliation</a:t>
              </a:r>
              <a:endParaRPr lang="en-US" sz="2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356699" y="4285714"/>
            <a:ext cx="9462990" cy="943484"/>
            <a:chOff x="-356699" y="5639554"/>
            <a:chExt cx="9462990" cy="631151"/>
          </a:xfrm>
        </p:grpSpPr>
        <p:pic>
          <p:nvPicPr>
            <p:cNvPr id="21" name="Picture 20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339" r="35906"/>
            <a:stretch>
              <a:fillRect/>
            </a:stretch>
          </p:blipFill>
          <p:spPr>
            <a:xfrm rot="5400000">
              <a:off x="4059220" y="1223635"/>
              <a:ext cx="631151" cy="946299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51520" y="5769191"/>
              <a:ext cx="6336704" cy="30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IN" sz="2400" b="1" dirty="0" smtClean="0">
                  <a:ea typeface="ＭＳ Ｐゴシック" pitchFamily="34" charset="-128"/>
                </a:rPr>
                <a:t>Need for Security</a:t>
              </a:r>
              <a:endParaRPr lang="en-US" sz="2400" b="1" dirty="0">
                <a:ea typeface="ＭＳ Ｐゴシック" pitchFamily="34" charset="-12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356703" y="5094882"/>
            <a:ext cx="9537215" cy="998413"/>
            <a:chOff x="-356703" y="6180842"/>
            <a:chExt cx="9537215" cy="667894"/>
          </a:xfrm>
        </p:grpSpPr>
        <p:pic>
          <p:nvPicPr>
            <p:cNvPr id="24" name="Picture 23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524" r="29116"/>
            <a:stretch>
              <a:fillRect/>
            </a:stretch>
          </p:blipFill>
          <p:spPr>
            <a:xfrm rot="5400000">
              <a:off x="4077958" y="1746181"/>
              <a:ext cx="667894" cy="953721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51520" y="6347223"/>
              <a:ext cx="6768752" cy="30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IN" sz="2400" b="1" dirty="0" smtClean="0">
                  <a:ea typeface="ＭＳ Ｐゴシック" pitchFamily="34" charset="-128"/>
                </a:rPr>
                <a:t>Need for Status</a:t>
              </a:r>
              <a:endParaRPr lang="en-US" sz="2400" b="1" dirty="0">
                <a:ea typeface="ＭＳ Ｐゴシック" pitchFamily="34" charset="-128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5cd2fca232107d7a530442782b5be4e5ff45b"/>
  <p:tag name="ISPRING_RESOURCE_PATHS_HASH_PRESENTER" val="36856e5f1594337c4719ff30e62334d11a3547a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ManagementStudyGuide.co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773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</cp:lastModifiedBy>
  <cp:revision>123</cp:revision>
  <dcterms:created xsi:type="dcterms:W3CDTF">2012-08-29T08:02:17Z</dcterms:created>
  <dcterms:modified xsi:type="dcterms:W3CDTF">2014-10-07T09:28:44Z</dcterms:modified>
</cp:coreProperties>
</file>