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496" r:id="rId4"/>
    <p:sldId id="497" r:id="rId5"/>
    <p:sldId id="498" r:id="rId6"/>
    <p:sldId id="499" r:id="rId7"/>
    <p:sldId id="260" r:id="rId8"/>
    <p:sldId id="261" r:id="rId9"/>
    <p:sldId id="263" r:id="rId10"/>
    <p:sldId id="310" r:id="rId11"/>
    <p:sldId id="536" r:id="rId12"/>
    <p:sldId id="537"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957DB1"/>
    <a:srgbClr val="FF99CC"/>
    <a:srgbClr val="FF3399"/>
    <a:srgbClr val="FFFFFF"/>
    <a:srgbClr val="ABDB77"/>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316" autoAdjust="0"/>
    <p:restoredTop sz="94660"/>
  </p:normalViewPr>
  <p:slideViewPr>
    <p:cSldViewPr>
      <p:cViewPr varScale="1">
        <p:scale>
          <a:sx n="54" d="100"/>
          <a:sy n="54" d="100"/>
        </p:scale>
        <p:origin x="-165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CD9A2-4E6F-4A69-824C-2A45219DCB54}" type="datetimeFigureOut">
              <a:rPr lang="en-IN" smtClean="0"/>
              <a:pPr/>
              <a:t>07-10-2014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38A9E-E499-4FA9-81C4-C9C374A41BF5}" type="slidenum">
              <a:rPr lang="en-IN" smtClean="0"/>
              <a:pPr/>
              <a:t>‹#›</a:t>
            </a:fld>
            <a:endParaRPr lang="en-IN" dirty="0"/>
          </a:p>
        </p:txBody>
      </p:sp>
    </p:spTree>
    <p:extLst>
      <p:ext uri="{BB962C8B-B14F-4D97-AF65-F5344CB8AC3E}">
        <p14:creationId xmlns:p14="http://schemas.microsoft.com/office/powerpoint/2010/main" val="144695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2A79FDD-73DA-4947-A8C4-E7A4BAC9578E}" type="slidenum">
              <a:rPr lang="en-IN" smtClean="0">
                <a:solidFill>
                  <a:prstClr val="black"/>
                </a:solidFill>
              </a:rPr>
              <a:pPr/>
              <a:t>12</a:t>
            </a:fld>
            <a:endParaRPr lang="en-IN">
              <a:solidFill>
                <a:prstClr val="black"/>
              </a:solidFill>
            </a:endParaRPr>
          </a:p>
        </p:txBody>
      </p:sp>
    </p:spTree>
    <p:extLst>
      <p:ext uri="{BB962C8B-B14F-4D97-AF65-F5344CB8AC3E}">
        <p14:creationId xmlns:p14="http://schemas.microsoft.com/office/powerpoint/2010/main" val="4066870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C430B-0213-4AD2-AC25-ABE12C63A100}" type="datetimeFigureOut">
              <a:rPr lang="en-IN" smtClean="0"/>
              <a:pPr/>
              <a:t>07-10-2014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0B74533-0C12-4B52-98EF-447D98EE402E}"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C430B-0213-4AD2-AC25-ABE12C63A100}" type="datetimeFigureOut">
              <a:rPr lang="en-IN" smtClean="0"/>
              <a:pPr/>
              <a:t>07-10-2014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74533-0C12-4B52-98EF-447D98EE402E}"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20.jpeg"/><Relationship Id="rId5" Type="http://schemas.openxmlformats.org/officeDocument/2006/relationships/slide" Target="slide1.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grpSp>
        <p:nvGrpSpPr>
          <p:cNvPr id="327" name="Group 326"/>
          <p:cNvGrpSpPr/>
          <p:nvPr/>
        </p:nvGrpSpPr>
        <p:grpSpPr>
          <a:xfrm>
            <a:off x="2123728" y="116632"/>
            <a:ext cx="4968552" cy="5472608"/>
            <a:chOff x="2123728" y="332656"/>
            <a:chExt cx="4968552" cy="6192688"/>
          </a:xfrm>
        </p:grpSpPr>
        <p:pic>
          <p:nvPicPr>
            <p:cNvPr id="205" name="Picture 204" descr="9720967_xl.jpg"/>
            <p:cNvPicPr>
              <a:picLocks noChangeAspect="1"/>
            </p:cNvPicPr>
            <p:nvPr/>
          </p:nvPicPr>
          <p:blipFill>
            <a:blip r:embed="rId2" cstate="email">
              <a:extLst>
                <a:ext uri="{28A0092B-C50C-407E-A947-70E740481C1C}">
                  <a14:useLocalDpi xmlns:a14="http://schemas.microsoft.com/office/drawing/2010/main"/>
                </a:ext>
              </a:extLst>
            </a:blip>
            <a:srcRect b="10101"/>
            <a:stretch>
              <a:fillRect/>
            </a:stretch>
          </p:blipFill>
          <p:spPr>
            <a:xfrm>
              <a:off x="2267744" y="441748"/>
              <a:ext cx="4729444" cy="6011588"/>
            </a:xfrm>
            <a:prstGeom prst="rect">
              <a:avLst/>
            </a:prstGeom>
          </p:spPr>
        </p:pic>
        <p:grpSp>
          <p:nvGrpSpPr>
            <p:cNvPr id="220" name="Group 219"/>
            <p:cNvGrpSpPr/>
            <p:nvPr/>
          </p:nvGrpSpPr>
          <p:grpSpPr>
            <a:xfrm>
              <a:off x="2123728" y="332656"/>
              <a:ext cx="4968552" cy="6192688"/>
              <a:chOff x="2123728" y="548680"/>
              <a:chExt cx="4968552" cy="5832648"/>
            </a:xfrm>
          </p:grpSpPr>
          <p:sp>
            <p:nvSpPr>
              <p:cNvPr id="6" name="Rectangle 5"/>
              <p:cNvSpPr/>
              <p:nvPr/>
            </p:nvSpPr>
            <p:spPr>
              <a:xfrm>
                <a:off x="2243739" y="670275"/>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3819916" y="670276"/>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p:nvSpPr>
            <p:spPr>
              <a:xfrm>
                <a:off x="3031827" y="67027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p:nvSpPr>
            <p:spPr>
              <a:xfrm>
                <a:off x="5396092" y="670274"/>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4608004" y="670275"/>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6184181" y="67027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a:off x="2243739" y="146876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3819916" y="1468768"/>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p:nvSpPr>
            <p:spPr>
              <a:xfrm>
                <a:off x="3031827" y="146876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p:nvSpPr>
            <p:spPr>
              <a:xfrm>
                <a:off x="5396092" y="1468766"/>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p:nvSpPr>
            <p:spPr>
              <a:xfrm>
                <a:off x="4608004" y="146876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Rectangle 24"/>
              <p:cNvSpPr/>
              <p:nvPr/>
            </p:nvSpPr>
            <p:spPr>
              <a:xfrm>
                <a:off x="6184181" y="146876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p:cNvSpPr/>
              <p:nvPr/>
            </p:nvSpPr>
            <p:spPr>
              <a:xfrm>
                <a:off x="2243739" y="2267264"/>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Rectangle 31"/>
              <p:cNvSpPr/>
              <p:nvPr/>
            </p:nvSpPr>
            <p:spPr>
              <a:xfrm>
                <a:off x="3819916" y="2267266"/>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32"/>
              <p:cNvSpPr/>
              <p:nvPr/>
            </p:nvSpPr>
            <p:spPr>
              <a:xfrm>
                <a:off x="3031827" y="226726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Rectangle 33"/>
              <p:cNvSpPr/>
              <p:nvPr/>
            </p:nvSpPr>
            <p:spPr>
              <a:xfrm>
                <a:off x="5396092" y="2267263"/>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Rectangle 34"/>
              <p:cNvSpPr/>
              <p:nvPr/>
            </p:nvSpPr>
            <p:spPr>
              <a:xfrm>
                <a:off x="4608004" y="2267264"/>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p:cNvSpPr/>
              <p:nvPr/>
            </p:nvSpPr>
            <p:spPr>
              <a:xfrm>
                <a:off x="6184181" y="226726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Rectangle 41"/>
              <p:cNvSpPr/>
              <p:nvPr/>
            </p:nvSpPr>
            <p:spPr>
              <a:xfrm>
                <a:off x="2243739" y="3065756"/>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Rectangle 43"/>
              <p:cNvSpPr/>
              <p:nvPr/>
            </p:nvSpPr>
            <p:spPr>
              <a:xfrm>
                <a:off x="3819916" y="306575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Rectangle 44"/>
              <p:cNvSpPr/>
              <p:nvPr/>
            </p:nvSpPr>
            <p:spPr>
              <a:xfrm>
                <a:off x="3031827" y="306575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Rectangle 45"/>
              <p:cNvSpPr/>
              <p:nvPr/>
            </p:nvSpPr>
            <p:spPr>
              <a:xfrm>
                <a:off x="5396092" y="3065755"/>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7" name="Rectangle 46"/>
              <p:cNvSpPr/>
              <p:nvPr/>
            </p:nvSpPr>
            <p:spPr>
              <a:xfrm>
                <a:off x="4608004" y="3065756"/>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a:off x="6184181" y="306575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Rectangle 53"/>
              <p:cNvSpPr/>
              <p:nvPr/>
            </p:nvSpPr>
            <p:spPr>
              <a:xfrm>
                <a:off x="2243739" y="3864248"/>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6" name="Rectangle 55"/>
              <p:cNvSpPr/>
              <p:nvPr/>
            </p:nvSpPr>
            <p:spPr>
              <a:xfrm>
                <a:off x="3819916" y="386424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7" name="Rectangle 56"/>
              <p:cNvSpPr/>
              <p:nvPr/>
            </p:nvSpPr>
            <p:spPr>
              <a:xfrm>
                <a:off x="3031827" y="3864251"/>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8" name="Rectangle 57"/>
              <p:cNvSpPr/>
              <p:nvPr/>
            </p:nvSpPr>
            <p:spPr>
              <a:xfrm>
                <a:off x="5396092" y="386424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9" name="Rectangle 58"/>
              <p:cNvSpPr/>
              <p:nvPr/>
            </p:nvSpPr>
            <p:spPr>
              <a:xfrm>
                <a:off x="4608004" y="3864248"/>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1" name="Rectangle 60"/>
              <p:cNvSpPr/>
              <p:nvPr/>
            </p:nvSpPr>
            <p:spPr>
              <a:xfrm>
                <a:off x="6184181" y="3864251"/>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6" name="Rectangle 65"/>
              <p:cNvSpPr/>
              <p:nvPr/>
            </p:nvSpPr>
            <p:spPr>
              <a:xfrm>
                <a:off x="2243739" y="4662740"/>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Rectangle 67"/>
              <p:cNvSpPr/>
              <p:nvPr/>
            </p:nvSpPr>
            <p:spPr>
              <a:xfrm>
                <a:off x="3819916" y="4662741"/>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9" name="Rectangle 68"/>
              <p:cNvSpPr/>
              <p:nvPr/>
            </p:nvSpPr>
            <p:spPr>
              <a:xfrm>
                <a:off x="3031827" y="4662742"/>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0" name="Rectangle 69"/>
              <p:cNvSpPr/>
              <p:nvPr/>
            </p:nvSpPr>
            <p:spPr>
              <a:xfrm>
                <a:off x="5396092" y="466273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1" name="Rectangle 70"/>
              <p:cNvSpPr/>
              <p:nvPr/>
            </p:nvSpPr>
            <p:spPr>
              <a:xfrm>
                <a:off x="4608004" y="4662740"/>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3" name="Rectangle 72"/>
              <p:cNvSpPr/>
              <p:nvPr/>
            </p:nvSpPr>
            <p:spPr>
              <a:xfrm>
                <a:off x="6184181" y="4662742"/>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8" name="Rectangle 77"/>
              <p:cNvSpPr/>
              <p:nvPr/>
            </p:nvSpPr>
            <p:spPr>
              <a:xfrm>
                <a:off x="2243739" y="5461238"/>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Rectangle 79"/>
              <p:cNvSpPr/>
              <p:nvPr/>
            </p:nvSpPr>
            <p:spPr>
              <a:xfrm>
                <a:off x="3819916" y="5461239"/>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1" name="Rectangle 80"/>
              <p:cNvSpPr/>
              <p:nvPr/>
            </p:nvSpPr>
            <p:spPr>
              <a:xfrm>
                <a:off x="3031827" y="5461240"/>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2" name="Rectangle 81"/>
              <p:cNvSpPr/>
              <p:nvPr/>
            </p:nvSpPr>
            <p:spPr>
              <a:xfrm>
                <a:off x="5396092" y="5461237"/>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3" name="Rectangle 82"/>
              <p:cNvSpPr/>
              <p:nvPr/>
            </p:nvSpPr>
            <p:spPr>
              <a:xfrm>
                <a:off x="4608004" y="5461238"/>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5" name="Rectangle 84"/>
              <p:cNvSpPr/>
              <p:nvPr/>
            </p:nvSpPr>
            <p:spPr>
              <a:xfrm>
                <a:off x="6184181" y="5461240"/>
                <a:ext cx="788088" cy="7984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09" name="Group 208"/>
              <p:cNvGrpSpPr/>
              <p:nvPr/>
            </p:nvGrpSpPr>
            <p:grpSpPr>
              <a:xfrm>
                <a:off x="2123728" y="548682"/>
                <a:ext cx="240022" cy="5832645"/>
                <a:chOff x="2273170" y="692698"/>
                <a:chExt cx="223602" cy="5362844"/>
              </a:xfrm>
            </p:grpSpPr>
            <p:sp>
              <p:nvSpPr>
                <p:cNvPr id="116" name="Losange 20"/>
                <p:cNvSpPr/>
                <p:nvPr/>
              </p:nvSpPr>
              <p:spPr>
                <a:xfrm rot="18900000">
                  <a:off x="2273170" y="69269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7" name="Losange 20"/>
                <p:cNvSpPr/>
                <p:nvPr/>
              </p:nvSpPr>
              <p:spPr>
                <a:xfrm rot="18900000">
                  <a:off x="2273170" y="142687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Losange 20"/>
                <p:cNvSpPr/>
                <p:nvPr/>
              </p:nvSpPr>
              <p:spPr>
                <a:xfrm rot="18900000">
                  <a:off x="2273170" y="216105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Losange 20"/>
                <p:cNvSpPr/>
                <p:nvPr/>
              </p:nvSpPr>
              <p:spPr>
                <a:xfrm rot="18900000">
                  <a:off x="2273170" y="289523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Losange 20"/>
                <p:cNvSpPr/>
                <p:nvPr/>
              </p:nvSpPr>
              <p:spPr>
                <a:xfrm rot="18900000">
                  <a:off x="2273170" y="362940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Losange 20"/>
                <p:cNvSpPr/>
                <p:nvPr/>
              </p:nvSpPr>
              <p:spPr>
                <a:xfrm rot="18900000">
                  <a:off x="2273170" y="436358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Losange 20"/>
                <p:cNvSpPr/>
                <p:nvPr/>
              </p:nvSpPr>
              <p:spPr>
                <a:xfrm rot="18900000">
                  <a:off x="2273170" y="509775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3" name="Losange 20"/>
                <p:cNvSpPr/>
                <p:nvPr/>
              </p:nvSpPr>
              <p:spPr>
                <a:xfrm rot="18900000">
                  <a:off x="2273170" y="583194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0" name="Group 209"/>
              <p:cNvGrpSpPr/>
              <p:nvPr/>
            </p:nvGrpSpPr>
            <p:grpSpPr>
              <a:xfrm>
                <a:off x="2911816" y="548681"/>
                <a:ext cx="240022" cy="5832645"/>
                <a:chOff x="3007346" y="692697"/>
                <a:chExt cx="223602" cy="5362844"/>
              </a:xfrm>
            </p:grpSpPr>
            <p:sp>
              <p:nvSpPr>
                <p:cNvPr id="125" name="Losange 20"/>
                <p:cNvSpPr/>
                <p:nvPr/>
              </p:nvSpPr>
              <p:spPr>
                <a:xfrm rot="18900000">
                  <a:off x="3007346" y="69269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6" name="Losange 20"/>
                <p:cNvSpPr/>
                <p:nvPr/>
              </p:nvSpPr>
              <p:spPr>
                <a:xfrm rot="18900000">
                  <a:off x="3007346" y="142687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7" name="Losange 20"/>
                <p:cNvSpPr/>
                <p:nvPr/>
              </p:nvSpPr>
              <p:spPr>
                <a:xfrm rot="18900000">
                  <a:off x="3007346" y="216104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8" name="Losange 20"/>
                <p:cNvSpPr/>
                <p:nvPr/>
              </p:nvSpPr>
              <p:spPr>
                <a:xfrm rot="18900000">
                  <a:off x="3007346" y="289523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9" name="Losange 20"/>
                <p:cNvSpPr/>
                <p:nvPr/>
              </p:nvSpPr>
              <p:spPr>
                <a:xfrm rot="18900000">
                  <a:off x="3007346" y="362940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0" name="Losange 20"/>
                <p:cNvSpPr/>
                <p:nvPr/>
              </p:nvSpPr>
              <p:spPr>
                <a:xfrm rot="18900000">
                  <a:off x="3007346" y="436358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1" name="Losange 20"/>
                <p:cNvSpPr/>
                <p:nvPr/>
              </p:nvSpPr>
              <p:spPr>
                <a:xfrm rot="18900000">
                  <a:off x="3007346" y="509775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2" name="Losange 20"/>
                <p:cNvSpPr/>
                <p:nvPr/>
              </p:nvSpPr>
              <p:spPr>
                <a:xfrm rot="18900000">
                  <a:off x="3007346" y="583193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1" name="Group 210"/>
              <p:cNvGrpSpPr/>
              <p:nvPr/>
            </p:nvGrpSpPr>
            <p:grpSpPr>
              <a:xfrm>
                <a:off x="3699905" y="548683"/>
                <a:ext cx="240022" cy="5832645"/>
                <a:chOff x="3741522" y="692699"/>
                <a:chExt cx="223602" cy="5362844"/>
              </a:xfrm>
            </p:grpSpPr>
            <p:sp>
              <p:nvSpPr>
                <p:cNvPr id="134" name="Losange 20"/>
                <p:cNvSpPr/>
                <p:nvPr/>
              </p:nvSpPr>
              <p:spPr>
                <a:xfrm rot="18900000">
                  <a:off x="3741522" y="69269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5" name="Losange 20"/>
                <p:cNvSpPr/>
                <p:nvPr/>
              </p:nvSpPr>
              <p:spPr>
                <a:xfrm rot="18900000">
                  <a:off x="3741522" y="142687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6" name="Losange 20"/>
                <p:cNvSpPr/>
                <p:nvPr/>
              </p:nvSpPr>
              <p:spPr>
                <a:xfrm rot="18900000">
                  <a:off x="3741522" y="216105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7" name="Losange 20"/>
                <p:cNvSpPr/>
                <p:nvPr/>
              </p:nvSpPr>
              <p:spPr>
                <a:xfrm rot="18900000">
                  <a:off x="3741522" y="289523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8" name="Losange 20"/>
                <p:cNvSpPr/>
                <p:nvPr/>
              </p:nvSpPr>
              <p:spPr>
                <a:xfrm rot="18900000">
                  <a:off x="3741522" y="362940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9" name="Losange 20"/>
                <p:cNvSpPr/>
                <p:nvPr/>
              </p:nvSpPr>
              <p:spPr>
                <a:xfrm rot="18900000">
                  <a:off x="3741522" y="436358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0" name="Losange 20"/>
                <p:cNvSpPr/>
                <p:nvPr/>
              </p:nvSpPr>
              <p:spPr>
                <a:xfrm rot="18900000">
                  <a:off x="3741522" y="509776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1" name="Losange 20"/>
                <p:cNvSpPr/>
                <p:nvPr/>
              </p:nvSpPr>
              <p:spPr>
                <a:xfrm rot="18900000">
                  <a:off x="3741522" y="583194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2" name="Group 211"/>
              <p:cNvGrpSpPr/>
              <p:nvPr/>
            </p:nvGrpSpPr>
            <p:grpSpPr>
              <a:xfrm>
                <a:off x="4487993" y="548682"/>
                <a:ext cx="240022" cy="5832645"/>
                <a:chOff x="4475698" y="692698"/>
                <a:chExt cx="223602" cy="5362844"/>
              </a:xfrm>
            </p:grpSpPr>
            <p:sp>
              <p:nvSpPr>
                <p:cNvPr id="143" name="Losange 20"/>
                <p:cNvSpPr/>
                <p:nvPr/>
              </p:nvSpPr>
              <p:spPr>
                <a:xfrm rot="18900000">
                  <a:off x="4475698" y="69269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4" name="Losange 20"/>
                <p:cNvSpPr/>
                <p:nvPr/>
              </p:nvSpPr>
              <p:spPr>
                <a:xfrm rot="18900000">
                  <a:off x="4475698" y="142687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5" name="Losange 20"/>
                <p:cNvSpPr/>
                <p:nvPr/>
              </p:nvSpPr>
              <p:spPr>
                <a:xfrm rot="18900000">
                  <a:off x="4475698" y="216105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6" name="Losange 20"/>
                <p:cNvSpPr/>
                <p:nvPr/>
              </p:nvSpPr>
              <p:spPr>
                <a:xfrm rot="18900000">
                  <a:off x="4475698" y="289523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7" name="Losange 20"/>
                <p:cNvSpPr/>
                <p:nvPr/>
              </p:nvSpPr>
              <p:spPr>
                <a:xfrm rot="18900000">
                  <a:off x="4475698" y="362940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8" name="Losange 20"/>
                <p:cNvSpPr/>
                <p:nvPr/>
              </p:nvSpPr>
              <p:spPr>
                <a:xfrm rot="18900000">
                  <a:off x="4475698" y="436358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Losange 20"/>
                <p:cNvSpPr/>
                <p:nvPr/>
              </p:nvSpPr>
              <p:spPr>
                <a:xfrm rot="18900000">
                  <a:off x="4475698" y="509775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Losange 20"/>
                <p:cNvSpPr/>
                <p:nvPr/>
              </p:nvSpPr>
              <p:spPr>
                <a:xfrm rot="18900000">
                  <a:off x="4475698" y="583194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3" name="Group 212"/>
              <p:cNvGrpSpPr/>
              <p:nvPr/>
            </p:nvGrpSpPr>
            <p:grpSpPr>
              <a:xfrm>
                <a:off x="5276082" y="548681"/>
                <a:ext cx="240022" cy="5832645"/>
                <a:chOff x="5209874" y="692697"/>
                <a:chExt cx="223602" cy="5362844"/>
              </a:xfrm>
            </p:grpSpPr>
            <p:sp>
              <p:nvSpPr>
                <p:cNvPr id="152" name="Losange 20"/>
                <p:cNvSpPr/>
                <p:nvPr/>
              </p:nvSpPr>
              <p:spPr>
                <a:xfrm rot="18900000">
                  <a:off x="5209874" y="69269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3" name="Losange 20"/>
                <p:cNvSpPr/>
                <p:nvPr/>
              </p:nvSpPr>
              <p:spPr>
                <a:xfrm rot="18900000">
                  <a:off x="5209874" y="142687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4" name="Losange 20"/>
                <p:cNvSpPr/>
                <p:nvPr/>
              </p:nvSpPr>
              <p:spPr>
                <a:xfrm rot="18900000">
                  <a:off x="5209874" y="216104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5" name="Losange 20"/>
                <p:cNvSpPr/>
                <p:nvPr/>
              </p:nvSpPr>
              <p:spPr>
                <a:xfrm rot="18900000">
                  <a:off x="5209874" y="289523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6" name="Losange 20"/>
                <p:cNvSpPr/>
                <p:nvPr/>
              </p:nvSpPr>
              <p:spPr>
                <a:xfrm rot="18900000">
                  <a:off x="5209874" y="362940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7" name="Losange 20"/>
                <p:cNvSpPr/>
                <p:nvPr/>
              </p:nvSpPr>
              <p:spPr>
                <a:xfrm rot="18900000">
                  <a:off x="5209874" y="436358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8" name="Losange 20"/>
                <p:cNvSpPr/>
                <p:nvPr/>
              </p:nvSpPr>
              <p:spPr>
                <a:xfrm rot="18900000">
                  <a:off x="5209874" y="509775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9" name="Losange 20"/>
                <p:cNvSpPr/>
                <p:nvPr/>
              </p:nvSpPr>
              <p:spPr>
                <a:xfrm rot="18900000">
                  <a:off x="5209874" y="583193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4" name="Group 213"/>
              <p:cNvGrpSpPr/>
              <p:nvPr/>
            </p:nvGrpSpPr>
            <p:grpSpPr>
              <a:xfrm>
                <a:off x="6064170" y="548680"/>
                <a:ext cx="240022" cy="5832645"/>
                <a:chOff x="5944050" y="692696"/>
                <a:chExt cx="223602" cy="5362844"/>
              </a:xfrm>
            </p:grpSpPr>
            <p:sp>
              <p:nvSpPr>
                <p:cNvPr id="161" name="Losange 20"/>
                <p:cNvSpPr/>
                <p:nvPr/>
              </p:nvSpPr>
              <p:spPr>
                <a:xfrm rot="18900000">
                  <a:off x="5944050" y="69269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2" name="Losange 20"/>
                <p:cNvSpPr/>
                <p:nvPr/>
              </p:nvSpPr>
              <p:spPr>
                <a:xfrm rot="18900000">
                  <a:off x="5944050" y="142687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3" name="Losange 20"/>
                <p:cNvSpPr/>
                <p:nvPr/>
              </p:nvSpPr>
              <p:spPr>
                <a:xfrm rot="18900000">
                  <a:off x="5944050" y="216104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4" name="Losange 20"/>
                <p:cNvSpPr/>
                <p:nvPr/>
              </p:nvSpPr>
              <p:spPr>
                <a:xfrm rot="18900000">
                  <a:off x="5944050" y="289522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5" name="Losange 20"/>
                <p:cNvSpPr/>
                <p:nvPr/>
              </p:nvSpPr>
              <p:spPr>
                <a:xfrm rot="18900000">
                  <a:off x="5944050" y="362940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6" name="Losange 20"/>
                <p:cNvSpPr/>
                <p:nvPr/>
              </p:nvSpPr>
              <p:spPr>
                <a:xfrm rot="18900000">
                  <a:off x="5944050" y="436358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7" name="Losange 20"/>
                <p:cNvSpPr/>
                <p:nvPr/>
              </p:nvSpPr>
              <p:spPr>
                <a:xfrm rot="18900000">
                  <a:off x="5944050" y="509775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8" name="Losange 20"/>
                <p:cNvSpPr/>
                <p:nvPr/>
              </p:nvSpPr>
              <p:spPr>
                <a:xfrm rot="18900000">
                  <a:off x="5944050" y="583193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15" name="Group 214"/>
              <p:cNvGrpSpPr/>
              <p:nvPr/>
            </p:nvGrpSpPr>
            <p:grpSpPr>
              <a:xfrm>
                <a:off x="6852258" y="548683"/>
                <a:ext cx="240022" cy="5832645"/>
                <a:chOff x="6678226" y="692699"/>
                <a:chExt cx="223602" cy="5362844"/>
              </a:xfrm>
            </p:grpSpPr>
            <p:sp>
              <p:nvSpPr>
                <p:cNvPr id="170" name="Losange 20"/>
                <p:cNvSpPr/>
                <p:nvPr/>
              </p:nvSpPr>
              <p:spPr>
                <a:xfrm rot="18900000">
                  <a:off x="6678226" y="69269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1" name="Losange 20"/>
                <p:cNvSpPr/>
                <p:nvPr/>
              </p:nvSpPr>
              <p:spPr>
                <a:xfrm rot="18900000">
                  <a:off x="6678226" y="142687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2" name="Losange 20"/>
                <p:cNvSpPr/>
                <p:nvPr/>
              </p:nvSpPr>
              <p:spPr>
                <a:xfrm rot="18900000">
                  <a:off x="6678226" y="216105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3" name="Losange 20"/>
                <p:cNvSpPr/>
                <p:nvPr/>
              </p:nvSpPr>
              <p:spPr>
                <a:xfrm rot="18900000">
                  <a:off x="6678226" y="289523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4" name="Losange 20"/>
                <p:cNvSpPr/>
                <p:nvPr/>
              </p:nvSpPr>
              <p:spPr>
                <a:xfrm rot="18900000">
                  <a:off x="6678226" y="362940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5" name="Losange 20"/>
                <p:cNvSpPr/>
                <p:nvPr/>
              </p:nvSpPr>
              <p:spPr>
                <a:xfrm rot="18900000">
                  <a:off x="6678226" y="436358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6" name="Losange 20"/>
                <p:cNvSpPr/>
                <p:nvPr/>
              </p:nvSpPr>
              <p:spPr>
                <a:xfrm rot="18900000">
                  <a:off x="6678226" y="509776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7" name="Losange 20"/>
                <p:cNvSpPr/>
                <p:nvPr/>
              </p:nvSpPr>
              <p:spPr>
                <a:xfrm rot="18900000">
                  <a:off x="6678226" y="583194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grpSp>
      <p:sp>
        <p:nvSpPr>
          <p:cNvPr id="222" name="Rectangle 221"/>
          <p:cNvSpPr/>
          <p:nvPr/>
        </p:nvSpPr>
        <p:spPr>
          <a:xfrm>
            <a:off x="2243739" y="230721"/>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3" name="Rectangle 222"/>
          <p:cNvSpPr/>
          <p:nvPr/>
        </p:nvSpPr>
        <p:spPr>
          <a:xfrm>
            <a:off x="3819916" y="230722"/>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4" name="Rectangle 223"/>
          <p:cNvSpPr/>
          <p:nvPr/>
        </p:nvSpPr>
        <p:spPr>
          <a:xfrm>
            <a:off x="3031827" y="23072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5" name="Rectangle 224"/>
          <p:cNvSpPr/>
          <p:nvPr/>
        </p:nvSpPr>
        <p:spPr>
          <a:xfrm>
            <a:off x="5396092" y="23072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6" name="Rectangle 225"/>
          <p:cNvSpPr/>
          <p:nvPr/>
        </p:nvSpPr>
        <p:spPr>
          <a:xfrm>
            <a:off x="4608004" y="230721"/>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7" name="Rectangle 226"/>
          <p:cNvSpPr/>
          <p:nvPr/>
        </p:nvSpPr>
        <p:spPr>
          <a:xfrm>
            <a:off x="6184181" y="23072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8" name="Rectangle 227"/>
          <p:cNvSpPr/>
          <p:nvPr/>
        </p:nvSpPr>
        <p:spPr>
          <a:xfrm>
            <a:off x="2243739" y="97992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9" name="Rectangle 228"/>
          <p:cNvSpPr/>
          <p:nvPr/>
        </p:nvSpPr>
        <p:spPr>
          <a:xfrm>
            <a:off x="3819916" y="979924"/>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0" name="Rectangle 229"/>
          <p:cNvSpPr/>
          <p:nvPr/>
        </p:nvSpPr>
        <p:spPr>
          <a:xfrm>
            <a:off x="3031827" y="979925"/>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1" name="Rectangle 230"/>
          <p:cNvSpPr/>
          <p:nvPr/>
        </p:nvSpPr>
        <p:spPr>
          <a:xfrm>
            <a:off x="5396092" y="979922"/>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2" name="Rectangle 231"/>
          <p:cNvSpPr/>
          <p:nvPr/>
        </p:nvSpPr>
        <p:spPr>
          <a:xfrm>
            <a:off x="4608004" y="97992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3" name="Rectangle 232"/>
          <p:cNvSpPr/>
          <p:nvPr/>
        </p:nvSpPr>
        <p:spPr>
          <a:xfrm>
            <a:off x="6184181" y="979925"/>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4" name="Rectangle 233"/>
          <p:cNvSpPr/>
          <p:nvPr/>
        </p:nvSpPr>
        <p:spPr>
          <a:xfrm>
            <a:off x="2243739" y="172913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5" name="Rectangle 234"/>
          <p:cNvSpPr/>
          <p:nvPr/>
        </p:nvSpPr>
        <p:spPr>
          <a:xfrm>
            <a:off x="3819916" y="1729132"/>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6" name="Rectangle 235"/>
          <p:cNvSpPr/>
          <p:nvPr/>
        </p:nvSpPr>
        <p:spPr>
          <a:xfrm>
            <a:off x="3031827" y="172913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7" name="Rectangle 236"/>
          <p:cNvSpPr/>
          <p:nvPr/>
        </p:nvSpPr>
        <p:spPr>
          <a:xfrm>
            <a:off x="5396092" y="172913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8" name="Rectangle 237"/>
          <p:cNvSpPr/>
          <p:nvPr/>
        </p:nvSpPr>
        <p:spPr>
          <a:xfrm>
            <a:off x="4608004" y="172913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9" name="Rectangle 238"/>
          <p:cNvSpPr/>
          <p:nvPr/>
        </p:nvSpPr>
        <p:spPr>
          <a:xfrm>
            <a:off x="6184181" y="172913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0" name="Rectangle 239"/>
          <p:cNvSpPr/>
          <p:nvPr/>
        </p:nvSpPr>
        <p:spPr>
          <a:xfrm>
            <a:off x="2243739" y="247833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1" name="Rectangle 240"/>
          <p:cNvSpPr/>
          <p:nvPr/>
        </p:nvSpPr>
        <p:spPr>
          <a:xfrm>
            <a:off x="3819916" y="2478334"/>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2" name="Rectangle 241"/>
          <p:cNvSpPr/>
          <p:nvPr/>
        </p:nvSpPr>
        <p:spPr>
          <a:xfrm>
            <a:off x="3031827" y="2478336"/>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3" name="Rectangle 242"/>
          <p:cNvSpPr/>
          <p:nvPr/>
        </p:nvSpPr>
        <p:spPr>
          <a:xfrm>
            <a:off x="5396092" y="2478332"/>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4" name="Rectangle 243"/>
          <p:cNvSpPr/>
          <p:nvPr/>
        </p:nvSpPr>
        <p:spPr>
          <a:xfrm>
            <a:off x="4608004" y="2478333"/>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5" name="Rectangle 244"/>
          <p:cNvSpPr/>
          <p:nvPr/>
        </p:nvSpPr>
        <p:spPr>
          <a:xfrm>
            <a:off x="6184181" y="2478336"/>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6" name="Rectangle 245"/>
          <p:cNvSpPr/>
          <p:nvPr/>
        </p:nvSpPr>
        <p:spPr>
          <a:xfrm>
            <a:off x="2243739" y="3227535"/>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7" name="Rectangle 246"/>
          <p:cNvSpPr/>
          <p:nvPr/>
        </p:nvSpPr>
        <p:spPr>
          <a:xfrm>
            <a:off x="3819916" y="3227536"/>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8" name="Rectangle 247"/>
          <p:cNvSpPr/>
          <p:nvPr/>
        </p:nvSpPr>
        <p:spPr>
          <a:xfrm>
            <a:off x="3031827" y="322753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9" name="Rectangle 248"/>
          <p:cNvSpPr/>
          <p:nvPr/>
        </p:nvSpPr>
        <p:spPr>
          <a:xfrm>
            <a:off x="5396092" y="3227534"/>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0" name="Rectangle 249"/>
          <p:cNvSpPr/>
          <p:nvPr/>
        </p:nvSpPr>
        <p:spPr>
          <a:xfrm>
            <a:off x="4608004" y="3227535"/>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1" name="Rectangle 250"/>
          <p:cNvSpPr/>
          <p:nvPr/>
        </p:nvSpPr>
        <p:spPr>
          <a:xfrm>
            <a:off x="6184181" y="322753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2" name="Rectangle 251"/>
          <p:cNvSpPr/>
          <p:nvPr/>
        </p:nvSpPr>
        <p:spPr>
          <a:xfrm>
            <a:off x="2243739" y="397673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3" name="Rectangle 252"/>
          <p:cNvSpPr/>
          <p:nvPr/>
        </p:nvSpPr>
        <p:spPr>
          <a:xfrm>
            <a:off x="3819916" y="3976739"/>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4" name="Rectangle 253"/>
          <p:cNvSpPr/>
          <p:nvPr/>
        </p:nvSpPr>
        <p:spPr>
          <a:xfrm>
            <a:off x="3031827" y="397674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5" name="Rectangle 254"/>
          <p:cNvSpPr/>
          <p:nvPr/>
        </p:nvSpPr>
        <p:spPr>
          <a:xfrm>
            <a:off x="5396092" y="3976737"/>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6" name="Rectangle 255"/>
          <p:cNvSpPr/>
          <p:nvPr/>
        </p:nvSpPr>
        <p:spPr>
          <a:xfrm>
            <a:off x="4608004" y="397673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7" name="Rectangle 256"/>
          <p:cNvSpPr/>
          <p:nvPr/>
        </p:nvSpPr>
        <p:spPr>
          <a:xfrm>
            <a:off x="6184181" y="3976740"/>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8" name="Rectangle 257"/>
          <p:cNvSpPr/>
          <p:nvPr/>
        </p:nvSpPr>
        <p:spPr>
          <a:xfrm>
            <a:off x="2243739" y="4725946"/>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9" name="Rectangle 258"/>
          <p:cNvSpPr/>
          <p:nvPr/>
        </p:nvSpPr>
        <p:spPr>
          <a:xfrm>
            <a:off x="3819916" y="4725947"/>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0" name="Rectangle 259"/>
          <p:cNvSpPr/>
          <p:nvPr/>
        </p:nvSpPr>
        <p:spPr>
          <a:xfrm>
            <a:off x="3031827" y="472594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1" name="Rectangle 260"/>
          <p:cNvSpPr/>
          <p:nvPr/>
        </p:nvSpPr>
        <p:spPr>
          <a:xfrm>
            <a:off x="5396092" y="4725945"/>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2" name="Rectangle 261"/>
          <p:cNvSpPr/>
          <p:nvPr/>
        </p:nvSpPr>
        <p:spPr>
          <a:xfrm>
            <a:off x="4608004" y="4725946"/>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3" name="Rectangle 262"/>
          <p:cNvSpPr/>
          <p:nvPr/>
        </p:nvSpPr>
        <p:spPr>
          <a:xfrm>
            <a:off x="6184181" y="4725948"/>
            <a:ext cx="788088" cy="74920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64" name="Group 208"/>
          <p:cNvGrpSpPr/>
          <p:nvPr/>
        </p:nvGrpSpPr>
        <p:grpSpPr>
          <a:xfrm>
            <a:off x="2123728" y="116634"/>
            <a:ext cx="240022" cy="5472605"/>
            <a:chOff x="2273170" y="692698"/>
            <a:chExt cx="223602" cy="5362844"/>
          </a:xfrm>
          <a:solidFill>
            <a:schemeClr val="bg1"/>
          </a:solidFill>
        </p:grpSpPr>
        <p:sp>
          <p:nvSpPr>
            <p:cNvPr id="319" name="Losange 20"/>
            <p:cNvSpPr/>
            <p:nvPr/>
          </p:nvSpPr>
          <p:spPr>
            <a:xfrm rot="18900000">
              <a:off x="2273170" y="69269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0" name="Losange 20"/>
            <p:cNvSpPr/>
            <p:nvPr/>
          </p:nvSpPr>
          <p:spPr>
            <a:xfrm rot="18900000">
              <a:off x="2273170" y="142687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1" name="Losange 20"/>
            <p:cNvSpPr/>
            <p:nvPr/>
          </p:nvSpPr>
          <p:spPr>
            <a:xfrm rot="18900000">
              <a:off x="2273170" y="216105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2" name="Losange 20"/>
            <p:cNvSpPr/>
            <p:nvPr/>
          </p:nvSpPr>
          <p:spPr>
            <a:xfrm rot="18900000">
              <a:off x="2273170" y="289523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3" name="Losange 20"/>
            <p:cNvSpPr/>
            <p:nvPr/>
          </p:nvSpPr>
          <p:spPr>
            <a:xfrm rot="18900000">
              <a:off x="2273170" y="362940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4" name="Losange 20"/>
            <p:cNvSpPr/>
            <p:nvPr/>
          </p:nvSpPr>
          <p:spPr>
            <a:xfrm rot="18900000">
              <a:off x="2273170" y="436358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5" name="Losange 20"/>
            <p:cNvSpPr/>
            <p:nvPr/>
          </p:nvSpPr>
          <p:spPr>
            <a:xfrm rot="18900000">
              <a:off x="2273170" y="509775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6" name="Losange 20"/>
            <p:cNvSpPr/>
            <p:nvPr/>
          </p:nvSpPr>
          <p:spPr>
            <a:xfrm rot="18900000">
              <a:off x="2273170" y="583194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65" name="Group 209"/>
          <p:cNvGrpSpPr/>
          <p:nvPr/>
        </p:nvGrpSpPr>
        <p:grpSpPr>
          <a:xfrm>
            <a:off x="2911816" y="116633"/>
            <a:ext cx="240022" cy="5472605"/>
            <a:chOff x="3007346" y="692697"/>
            <a:chExt cx="223602" cy="5362844"/>
          </a:xfrm>
          <a:solidFill>
            <a:schemeClr val="bg1"/>
          </a:solidFill>
        </p:grpSpPr>
        <p:sp>
          <p:nvSpPr>
            <p:cNvPr id="311" name="Losange 20"/>
            <p:cNvSpPr/>
            <p:nvPr/>
          </p:nvSpPr>
          <p:spPr>
            <a:xfrm rot="18900000">
              <a:off x="3007346" y="69269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2" name="Losange 20"/>
            <p:cNvSpPr/>
            <p:nvPr/>
          </p:nvSpPr>
          <p:spPr>
            <a:xfrm rot="18900000">
              <a:off x="3007346" y="142687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3" name="Losange 20"/>
            <p:cNvSpPr/>
            <p:nvPr/>
          </p:nvSpPr>
          <p:spPr>
            <a:xfrm rot="18900000">
              <a:off x="3007346" y="216104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4" name="Losange 20"/>
            <p:cNvSpPr/>
            <p:nvPr/>
          </p:nvSpPr>
          <p:spPr>
            <a:xfrm rot="18900000">
              <a:off x="3007346" y="289523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5" name="Losange 20"/>
            <p:cNvSpPr/>
            <p:nvPr/>
          </p:nvSpPr>
          <p:spPr>
            <a:xfrm rot="18900000">
              <a:off x="3007346" y="362940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6" name="Losange 20"/>
            <p:cNvSpPr/>
            <p:nvPr/>
          </p:nvSpPr>
          <p:spPr>
            <a:xfrm rot="18900000">
              <a:off x="3007346" y="436358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7" name="Losange 20"/>
            <p:cNvSpPr/>
            <p:nvPr/>
          </p:nvSpPr>
          <p:spPr>
            <a:xfrm rot="18900000">
              <a:off x="3007346" y="509775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8" name="Losange 20"/>
            <p:cNvSpPr/>
            <p:nvPr/>
          </p:nvSpPr>
          <p:spPr>
            <a:xfrm rot="18900000">
              <a:off x="3007346" y="583193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66" name="Group 210"/>
          <p:cNvGrpSpPr/>
          <p:nvPr/>
        </p:nvGrpSpPr>
        <p:grpSpPr>
          <a:xfrm>
            <a:off x="3699905" y="116635"/>
            <a:ext cx="240022" cy="5472605"/>
            <a:chOff x="3741522" y="692699"/>
            <a:chExt cx="223602" cy="5362844"/>
          </a:xfrm>
          <a:solidFill>
            <a:schemeClr val="bg1"/>
          </a:solidFill>
        </p:grpSpPr>
        <p:sp>
          <p:nvSpPr>
            <p:cNvPr id="303" name="Losange 20"/>
            <p:cNvSpPr/>
            <p:nvPr/>
          </p:nvSpPr>
          <p:spPr>
            <a:xfrm rot="18900000">
              <a:off x="3741522" y="69269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4" name="Losange 20"/>
            <p:cNvSpPr/>
            <p:nvPr/>
          </p:nvSpPr>
          <p:spPr>
            <a:xfrm rot="18900000">
              <a:off x="3741522" y="142687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5" name="Losange 20"/>
            <p:cNvSpPr/>
            <p:nvPr/>
          </p:nvSpPr>
          <p:spPr>
            <a:xfrm rot="18900000">
              <a:off x="3741522" y="216105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6" name="Losange 20"/>
            <p:cNvSpPr/>
            <p:nvPr/>
          </p:nvSpPr>
          <p:spPr>
            <a:xfrm rot="18900000">
              <a:off x="3741522" y="289523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7" name="Losange 20"/>
            <p:cNvSpPr/>
            <p:nvPr/>
          </p:nvSpPr>
          <p:spPr>
            <a:xfrm rot="18900000">
              <a:off x="3741522" y="362940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8" name="Losange 20"/>
            <p:cNvSpPr/>
            <p:nvPr/>
          </p:nvSpPr>
          <p:spPr>
            <a:xfrm rot="18900000">
              <a:off x="3741522" y="436358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9" name="Losange 20"/>
            <p:cNvSpPr/>
            <p:nvPr/>
          </p:nvSpPr>
          <p:spPr>
            <a:xfrm rot="18900000">
              <a:off x="3741522" y="509776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0" name="Losange 20"/>
            <p:cNvSpPr/>
            <p:nvPr/>
          </p:nvSpPr>
          <p:spPr>
            <a:xfrm rot="18900000">
              <a:off x="3741522" y="583194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67" name="Group 211"/>
          <p:cNvGrpSpPr/>
          <p:nvPr/>
        </p:nvGrpSpPr>
        <p:grpSpPr>
          <a:xfrm>
            <a:off x="4487993" y="116634"/>
            <a:ext cx="240022" cy="5472605"/>
            <a:chOff x="4475698" y="692698"/>
            <a:chExt cx="223602" cy="5362844"/>
          </a:xfrm>
          <a:solidFill>
            <a:schemeClr val="bg1"/>
          </a:solidFill>
        </p:grpSpPr>
        <p:sp>
          <p:nvSpPr>
            <p:cNvPr id="295" name="Losange 20"/>
            <p:cNvSpPr/>
            <p:nvPr/>
          </p:nvSpPr>
          <p:spPr>
            <a:xfrm rot="18900000">
              <a:off x="4475698" y="69269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6" name="Losange 20"/>
            <p:cNvSpPr/>
            <p:nvPr/>
          </p:nvSpPr>
          <p:spPr>
            <a:xfrm rot="18900000">
              <a:off x="4475698" y="142687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7" name="Losange 20"/>
            <p:cNvSpPr/>
            <p:nvPr/>
          </p:nvSpPr>
          <p:spPr>
            <a:xfrm rot="18900000">
              <a:off x="4475698" y="216105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8" name="Losange 20"/>
            <p:cNvSpPr/>
            <p:nvPr/>
          </p:nvSpPr>
          <p:spPr>
            <a:xfrm rot="18900000">
              <a:off x="4475698" y="289523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9" name="Losange 20"/>
            <p:cNvSpPr/>
            <p:nvPr/>
          </p:nvSpPr>
          <p:spPr>
            <a:xfrm rot="18900000">
              <a:off x="4475698" y="362940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0" name="Losange 20"/>
            <p:cNvSpPr/>
            <p:nvPr/>
          </p:nvSpPr>
          <p:spPr>
            <a:xfrm rot="18900000">
              <a:off x="4475698" y="436358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1" name="Losange 20"/>
            <p:cNvSpPr/>
            <p:nvPr/>
          </p:nvSpPr>
          <p:spPr>
            <a:xfrm rot="18900000">
              <a:off x="4475698" y="509775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2" name="Losange 20"/>
            <p:cNvSpPr/>
            <p:nvPr/>
          </p:nvSpPr>
          <p:spPr>
            <a:xfrm rot="18900000">
              <a:off x="4475698" y="583194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68" name="Group 212"/>
          <p:cNvGrpSpPr/>
          <p:nvPr/>
        </p:nvGrpSpPr>
        <p:grpSpPr>
          <a:xfrm>
            <a:off x="5276082" y="116633"/>
            <a:ext cx="240022" cy="5472605"/>
            <a:chOff x="5209874" y="692697"/>
            <a:chExt cx="223602" cy="5362844"/>
          </a:xfrm>
          <a:solidFill>
            <a:schemeClr val="bg1"/>
          </a:solidFill>
        </p:grpSpPr>
        <p:sp>
          <p:nvSpPr>
            <p:cNvPr id="287" name="Losange 20"/>
            <p:cNvSpPr/>
            <p:nvPr/>
          </p:nvSpPr>
          <p:spPr>
            <a:xfrm rot="18900000">
              <a:off x="5209874" y="69269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8" name="Losange 20"/>
            <p:cNvSpPr/>
            <p:nvPr/>
          </p:nvSpPr>
          <p:spPr>
            <a:xfrm rot="18900000">
              <a:off x="5209874" y="1426873"/>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9" name="Losange 20"/>
            <p:cNvSpPr/>
            <p:nvPr/>
          </p:nvSpPr>
          <p:spPr>
            <a:xfrm rot="18900000">
              <a:off x="5209874" y="216104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0" name="Losange 20"/>
            <p:cNvSpPr/>
            <p:nvPr/>
          </p:nvSpPr>
          <p:spPr>
            <a:xfrm rot="18900000">
              <a:off x="5209874" y="289523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1" name="Losange 20"/>
            <p:cNvSpPr/>
            <p:nvPr/>
          </p:nvSpPr>
          <p:spPr>
            <a:xfrm rot="18900000">
              <a:off x="5209874" y="362940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2" name="Losange 20"/>
            <p:cNvSpPr/>
            <p:nvPr/>
          </p:nvSpPr>
          <p:spPr>
            <a:xfrm rot="18900000">
              <a:off x="5209874" y="436358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3" name="Losange 20"/>
            <p:cNvSpPr/>
            <p:nvPr/>
          </p:nvSpPr>
          <p:spPr>
            <a:xfrm rot="18900000">
              <a:off x="5209874" y="509775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4" name="Losange 20"/>
            <p:cNvSpPr/>
            <p:nvPr/>
          </p:nvSpPr>
          <p:spPr>
            <a:xfrm rot="18900000">
              <a:off x="5209874" y="583193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69" name="Group 213"/>
          <p:cNvGrpSpPr/>
          <p:nvPr/>
        </p:nvGrpSpPr>
        <p:grpSpPr>
          <a:xfrm>
            <a:off x="6064170" y="116632"/>
            <a:ext cx="240022" cy="5472605"/>
            <a:chOff x="5944050" y="692696"/>
            <a:chExt cx="223602" cy="5362844"/>
          </a:xfrm>
          <a:solidFill>
            <a:schemeClr val="bg1"/>
          </a:solidFill>
        </p:grpSpPr>
        <p:sp>
          <p:nvSpPr>
            <p:cNvPr id="279" name="Losange 20"/>
            <p:cNvSpPr/>
            <p:nvPr/>
          </p:nvSpPr>
          <p:spPr>
            <a:xfrm rot="18900000">
              <a:off x="5944050" y="692696"/>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0" name="Losange 20"/>
            <p:cNvSpPr/>
            <p:nvPr/>
          </p:nvSpPr>
          <p:spPr>
            <a:xfrm rot="18900000">
              <a:off x="5944050" y="142687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1" name="Losange 20"/>
            <p:cNvSpPr/>
            <p:nvPr/>
          </p:nvSpPr>
          <p:spPr>
            <a:xfrm rot="18900000">
              <a:off x="5944050" y="216104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2" name="Losange 20"/>
            <p:cNvSpPr/>
            <p:nvPr/>
          </p:nvSpPr>
          <p:spPr>
            <a:xfrm rot="18900000">
              <a:off x="5944050" y="289522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3" name="Losange 20"/>
            <p:cNvSpPr/>
            <p:nvPr/>
          </p:nvSpPr>
          <p:spPr>
            <a:xfrm rot="18900000">
              <a:off x="5944050" y="362940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4" name="Losange 20"/>
            <p:cNvSpPr/>
            <p:nvPr/>
          </p:nvSpPr>
          <p:spPr>
            <a:xfrm rot="18900000">
              <a:off x="5944050" y="436358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5" name="Losange 20"/>
            <p:cNvSpPr/>
            <p:nvPr/>
          </p:nvSpPr>
          <p:spPr>
            <a:xfrm rot="18900000">
              <a:off x="5944050" y="5097757"/>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6" name="Losange 20"/>
            <p:cNvSpPr/>
            <p:nvPr/>
          </p:nvSpPr>
          <p:spPr>
            <a:xfrm rot="18900000">
              <a:off x="5944050" y="583193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70" name="Group 214"/>
          <p:cNvGrpSpPr/>
          <p:nvPr/>
        </p:nvGrpSpPr>
        <p:grpSpPr>
          <a:xfrm>
            <a:off x="6852258" y="116635"/>
            <a:ext cx="240022" cy="5472605"/>
            <a:chOff x="6678226" y="692699"/>
            <a:chExt cx="223602" cy="5362844"/>
          </a:xfrm>
          <a:solidFill>
            <a:schemeClr val="bg1"/>
          </a:solidFill>
        </p:grpSpPr>
        <p:sp>
          <p:nvSpPr>
            <p:cNvPr id="271" name="Losange 20"/>
            <p:cNvSpPr/>
            <p:nvPr/>
          </p:nvSpPr>
          <p:spPr>
            <a:xfrm rot="18900000">
              <a:off x="6678226" y="692699"/>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2" name="Losange 20"/>
            <p:cNvSpPr/>
            <p:nvPr/>
          </p:nvSpPr>
          <p:spPr>
            <a:xfrm rot="18900000">
              <a:off x="6678226" y="1426875"/>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3" name="Losange 20"/>
            <p:cNvSpPr/>
            <p:nvPr/>
          </p:nvSpPr>
          <p:spPr>
            <a:xfrm rot="18900000">
              <a:off x="6678226" y="216105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4" name="Losange 20"/>
            <p:cNvSpPr/>
            <p:nvPr/>
          </p:nvSpPr>
          <p:spPr>
            <a:xfrm rot="18900000">
              <a:off x="6678226" y="2895232"/>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5" name="Losange 20"/>
            <p:cNvSpPr/>
            <p:nvPr/>
          </p:nvSpPr>
          <p:spPr>
            <a:xfrm rot="18900000">
              <a:off x="6678226" y="3629408"/>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6" name="Losange 20"/>
            <p:cNvSpPr/>
            <p:nvPr/>
          </p:nvSpPr>
          <p:spPr>
            <a:xfrm rot="18900000">
              <a:off x="6678226" y="4363584"/>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7" name="Losange 20"/>
            <p:cNvSpPr/>
            <p:nvPr/>
          </p:nvSpPr>
          <p:spPr>
            <a:xfrm rot="18900000">
              <a:off x="6678226" y="5097760"/>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8" name="Losange 20"/>
            <p:cNvSpPr/>
            <p:nvPr/>
          </p:nvSpPr>
          <p:spPr>
            <a:xfrm rot="18900000">
              <a:off x="6678226" y="5831941"/>
              <a:ext cx="223602" cy="223602"/>
            </a:xfrm>
            <a:custGeom>
              <a:avLst/>
              <a:gdLst/>
              <a:ahLst/>
              <a:cxnLst/>
              <a:rect l="l" t="t" r="r" b="b"/>
              <a:pathLst>
                <a:path w="427272" h="427272">
                  <a:moveTo>
                    <a:pt x="420932" y="0"/>
                  </a:moveTo>
                  <a:lnTo>
                    <a:pt x="427272" y="6340"/>
                  </a:lnTo>
                  <a:cubicBezTo>
                    <a:pt x="324435" y="125468"/>
                    <a:pt x="324246" y="302153"/>
                    <a:pt x="426718" y="421486"/>
                  </a:cubicBezTo>
                  <a:lnTo>
                    <a:pt x="421486" y="426718"/>
                  </a:lnTo>
                  <a:cubicBezTo>
                    <a:pt x="302153" y="324246"/>
                    <a:pt x="125468" y="324435"/>
                    <a:pt x="6340" y="427272"/>
                  </a:cubicBezTo>
                  <a:lnTo>
                    <a:pt x="0" y="420931"/>
                  </a:lnTo>
                  <a:cubicBezTo>
                    <a:pt x="102837" y="301804"/>
                    <a:pt x="103026" y="125119"/>
                    <a:pt x="554" y="5786"/>
                  </a:cubicBezTo>
                  <a:lnTo>
                    <a:pt x="5786" y="554"/>
                  </a:lnTo>
                  <a:cubicBezTo>
                    <a:pt x="125119" y="103026"/>
                    <a:pt x="301804" y="102836"/>
                    <a:pt x="420932" y="0"/>
                  </a:cubicBez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29" name="Rectangle 328"/>
          <p:cNvSpPr/>
          <p:nvPr/>
        </p:nvSpPr>
        <p:spPr>
          <a:xfrm>
            <a:off x="0" y="5733256"/>
            <a:ext cx="9144000" cy="1124744"/>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700" dirty="0" smtClean="0">
                <a:solidFill>
                  <a:schemeClr val="tx1"/>
                </a:solidFill>
                <a:effectLst>
                  <a:outerShdw blurRad="38100" dist="38100" dir="2700000" algn="tl">
                    <a:srgbClr val="000000">
                      <a:alpha val="43137"/>
                    </a:srgbClr>
                  </a:outerShdw>
                </a:effectLst>
                <a:latin typeface="Mistral" pitchFamily="66" charset="0"/>
              </a:rPr>
              <a:t>Introduction to Strategic Management</a:t>
            </a:r>
            <a:endParaRPr lang="en-IN" sz="5700" dirty="0">
              <a:solidFill>
                <a:schemeClr val="tx1"/>
              </a:solidFill>
              <a:effectLst>
                <a:outerShdw blurRad="38100" dist="38100" dir="2700000" algn="tl">
                  <a:srgbClr val="000000">
                    <a:alpha val="43137"/>
                  </a:srgbClr>
                </a:outerShdw>
              </a:effectLst>
              <a:latin typeface="Mistral"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36"/>
                                        </p:tgtEl>
                                      </p:cBhvr>
                                    </p:animEffect>
                                    <p:set>
                                      <p:cBhvr>
                                        <p:cTn id="7" dur="1" fill="hold">
                                          <p:stCondLst>
                                            <p:cond delay="499"/>
                                          </p:stCondLst>
                                        </p:cTn>
                                        <p:tgtEl>
                                          <p:spTgt spid="236"/>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249"/>
                                        </p:tgtEl>
                                      </p:cBhvr>
                                    </p:animEffect>
                                    <p:set>
                                      <p:cBhvr>
                                        <p:cTn id="11" dur="1" fill="hold">
                                          <p:stCondLst>
                                            <p:cond delay="499"/>
                                          </p:stCondLst>
                                        </p:cTn>
                                        <p:tgtEl>
                                          <p:spTgt spid="249"/>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258"/>
                                        </p:tgtEl>
                                      </p:cBhvr>
                                    </p:animEffect>
                                    <p:set>
                                      <p:cBhvr>
                                        <p:cTn id="15" dur="1" fill="hold">
                                          <p:stCondLst>
                                            <p:cond delay="499"/>
                                          </p:stCondLst>
                                        </p:cTn>
                                        <p:tgtEl>
                                          <p:spTgt spid="258"/>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grpId="0" nodeType="afterEffect">
                                  <p:stCondLst>
                                    <p:cond delay="0"/>
                                  </p:stCondLst>
                                  <p:childTnLst>
                                    <p:animEffect transition="out" filter="fade">
                                      <p:cBhvr>
                                        <p:cTn id="18" dur="500"/>
                                        <p:tgtEl>
                                          <p:spTgt spid="227"/>
                                        </p:tgtEl>
                                      </p:cBhvr>
                                    </p:animEffect>
                                    <p:set>
                                      <p:cBhvr>
                                        <p:cTn id="19" dur="1" fill="hold">
                                          <p:stCondLst>
                                            <p:cond delay="499"/>
                                          </p:stCondLst>
                                        </p:cTn>
                                        <p:tgtEl>
                                          <p:spTgt spid="227"/>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grpId="0" nodeType="afterEffect">
                                  <p:stCondLst>
                                    <p:cond delay="0"/>
                                  </p:stCondLst>
                                  <p:childTnLst>
                                    <p:animEffect transition="out" filter="fade">
                                      <p:cBhvr>
                                        <p:cTn id="22" dur="500"/>
                                        <p:tgtEl>
                                          <p:spTgt spid="222"/>
                                        </p:tgtEl>
                                      </p:cBhvr>
                                    </p:animEffect>
                                    <p:set>
                                      <p:cBhvr>
                                        <p:cTn id="23" dur="1" fill="hold">
                                          <p:stCondLst>
                                            <p:cond delay="499"/>
                                          </p:stCondLst>
                                        </p:cTn>
                                        <p:tgtEl>
                                          <p:spTgt spid="222"/>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grpId="0" nodeType="afterEffect">
                                  <p:stCondLst>
                                    <p:cond delay="0"/>
                                  </p:stCondLst>
                                  <p:childTnLst>
                                    <p:animEffect transition="out" filter="fade">
                                      <p:cBhvr>
                                        <p:cTn id="26" dur="500"/>
                                        <p:tgtEl>
                                          <p:spTgt spid="263"/>
                                        </p:tgtEl>
                                      </p:cBhvr>
                                    </p:animEffect>
                                    <p:set>
                                      <p:cBhvr>
                                        <p:cTn id="27" dur="1" fill="hold">
                                          <p:stCondLst>
                                            <p:cond delay="499"/>
                                          </p:stCondLst>
                                        </p:cTn>
                                        <p:tgtEl>
                                          <p:spTgt spid="263"/>
                                        </p:tgtEl>
                                        <p:attrNameLst>
                                          <p:attrName>style.visibility</p:attrName>
                                        </p:attrNameLst>
                                      </p:cBhvr>
                                      <p:to>
                                        <p:strVal val="hidden"/>
                                      </p:to>
                                    </p:set>
                                  </p:childTnLst>
                                </p:cTn>
                              </p:par>
                            </p:childTnLst>
                          </p:cTn>
                        </p:par>
                        <p:par>
                          <p:cTn id="28" fill="hold">
                            <p:stCondLst>
                              <p:cond delay="3000"/>
                            </p:stCondLst>
                            <p:childTnLst>
                              <p:par>
                                <p:cTn id="29" presetID="10" presetClass="exit" presetSubtype="0" fill="hold" grpId="0" nodeType="afterEffect">
                                  <p:stCondLst>
                                    <p:cond delay="0"/>
                                  </p:stCondLst>
                                  <p:childTnLst>
                                    <p:animEffect transition="out" filter="fade">
                                      <p:cBhvr>
                                        <p:cTn id="30" dur="500"/>
                                        <p:tgtEl>
                                          <p:spTgt spid="238"/>
                                        </p:tgtEl>
                                      </p:cBhvr>
                                    </p:animEffect>
                                    <p:set>
                                      <p:cBhvr>
                                        <p:cTn id="31" dur="1" fill="hold">
                                          <p:stCondLst>
                                            <p:cond delay="499"/>
                                          </p:stCondLst>
                                        </p:cTn>
                                        <p:tgtEl>
                                          <p:spTgt spid="238"/>
                                        </p:tgtEl>
                                        <p:attrNameLst>
                                          <p:attrName>style.visibility</p:attrName>
                                        </p:attrNameLst>
                                      </p:cBhvr>
                                      <p:to>
                                        <p:strVal val="hidden"/>
                                      </p:to>
                                    </p:set>
                                  </p:childTnLst>
                                </p:cTn>
                              </p:par>
                            </p:childTnLst>
                          </p:cTn>
                        </p:par>
                        <p:par>
                          <p:cTn id="32" fill="hold">
                            <p:stCondLst>
                              <p:cond delay="3500"/>
                            </p:stCondLst>
                            <p:childTnLst>
                              <p:par>
                                <p:cTn id="33" presetID="10" presetClass="exit" presetSubtype="0" fill="hold" grpId="0" nodeType="afterEffect">
                                  <p:stCondLst>
                                    <p:cond delay="0"/>
                                  </p:stCondLst>
                                  <p:childTnLst>
                                    <p:animEffect transition="out" filter="fade">
                                      <p:cBhvr>
                                        <p:cTn id="34" dur="500"/>
                                        <p:tgtEl>
                                          <p:spTgt spid="246"/>
                                        </p:tgtEl>
                                      </p:cBhvr>
                                    </p:animEffect>
                                    <p:set>
                                      <p:cBhvr>
                                        <p:cTn id="35" dur="1" fill="hold">
                                          <p:stCondLst>
                                            <p:cond delay="499"/>
                                          </p:stCondLst>
                                        </p:cTn>
                                        <p:tgtEl>
                                          <p:spTgt spid="246"/>
                                        </p:tgtEl>
                                        <p:attrNameLst>
                                          <p:attrName>style.visibility</p:attrName>
                                        </p:attrNameLst>
                                      </p:cBhvr>
                                      <p:to>
                                        <p:strVal val="hidden"/>
                                      </p:to>
                                    </p:set>
                                  </p:childTnLst>
                                </p:cTn>
                              </p:par>
                            </p:childTnLst>
                          </p:cTn>
                        </p:par>
                        <p:par>
                          <p:cTn id="36" fill="hold">
                            <p:stCondLst>
                              <p:cond delay="4000"/>
                            </p:stCondLst>
                            <p:childTnLst>
                              <p:par>
                                <p:cTn id="37" presetID="10" presetClass="exit" presetSubtype="0" fill="hold" grpId="0" nodeType="afterEffect">
                                  <p:stCondLst>
                                    <p:cond delay="0"/>
                                  </p:stCondLst>
                                  <p:childTnLst>
                                    <p:animEffect transition="out" filter="fade">
                                      <p:cBhvr>
                                        <p:cTn id="38" dur="500"/>
                                        <p:tgtEl>
                                          <p:spTgt spid="226"/>
                                        </p:tgtEl>
                                      </p:cBhvr>
                                    </p:animEffect>
                                    <p:set>
                                      <p:cBhvr>
                                        <p:cTn id="39" dur="1" fill="hold">
                                          <p:stCondLst>
                                            <p:cond delay="499"/>
                                          </p:stCondLst>
                                        </p:cTn>
                                        <p:tgtEl>
                                          <p:spTgt spid="226"/>
                                        </p:tgtEl>
                                        <p:attrNameLst>
                                          <p:attrName>style.visibility</p:attrName>
                                        </p:attrNameLst>
                                      </p:cBhvr>
                                      <p:to>
                                        <p:strVal val="hidden"/>
                                      </p:to>
                                    </p:set>
                                  </p:childTnLst>
                                </p:cTn>
                              </p:par>
                            </p:childTnLst>
                          </p:cTn>
                        </p:par>
                        <p:par>
                          <p:cTn id="40" fill="hold">
                            <p:stCondLst>
                              <p:cond delay="4500"/>
                            </p:stCondLst>
                            <p:childTnLst>
                              <p:par>
                                <p:cTn id="41" presetID="10" presetClass="exit" presetSubtype="0" fill="hold" grpId="0" nodeType="afterEffect">
                                  <p:stCondLst>
                                    <p:cond delay="0"/>
                                  </p:stCondLst>
                                  <p:childTnLst>
                                    <p:animEffect transition="out" filter="fade">
                                      <p:cBhvr>
                                        <p:cTn id="42" dur="500"/>
                                        <p:tgtEl>
                                          <p:spTgt spid="245"/>
                                        </p:tgtEl>
                                      </p:cBhvr>
                                    </p:animEffect>
                                    <p:set>
                                      <p:cBhvr>
                                        <p:cTn id="43" dur="1" fill="hold">
                                          <p:stCondLst>
                                            <p:cond delay="499"/>
                                          </p:stCondLst>
                                        </p:cTn>
                                        <p:tgtEl>
                                          <p:spTgt spid="245"/>
                                        </p:tgtEl>
                                        <p:attrNameLst>
                                          <p:attrName>style.visibility</p:attrName>
                                        </p:attrNameLst>
                                      </p:cBhvr>
                                      <p:to>
                                        <p:strVal val="hidden"/>
                                      </p:to>
                                    </p:set>
                                  </p:childTnLst>
                                </p:cTn>
                              </p:par>
                            </p:childTnLst>
                          </p:cTn>
                        </p:par>
                        <p:par>
                          <p:cTn id="44" fill="hold">
                            <p:stCondLst>
                              <p:cond delay="5000"/>
                            </p:stCondLst>
                            <p:childTnLst>
                              <p:par>
                                <p:cTn id="45" presetID="10" presetClass="exit" presetSubtype="0" fill="hold" grpId="0" nodeType="afterEffect">
                                  <p:stCondLst>
                                    <p:cond delay="0"/>
                                  </p:stCondLst>
                                  <p:childTnLst>
                                    <p:animEffect transition="out" filter="fade">
                                      <p:cBhvr>
                                        <p:cTn id="46" dur="500"/>
                                        <p:tgtEl>
                                          <p:spTgt spid="259"/>
                                        </p:tgtEl>
                                      </p:cBhvr>
                                    </p:animEffect>
                                    <p:set>
                                      <p:cBhvr>
                                        <p:cTn id="47" dur="1" fill="hold">
                                          <p:stCondLst>
                                            <p:cond delay="499"/>
                                          </p:stCondLst>
                                        </p:cTn>
                                        <p:tgtEl>
                                          <p:spTgt spid="259"/>
                                        </p:tgtEl>
                                        <p:attrNameLst>
                                          <p:attrName>style.visibility</p:attrName>
                                        </p:attrNameLst>
                                      </p:cBhvr>
                                      <p:to>
                                        <p:strVal val="hidden"/>
                                      </p:to>
                                    </p:set>
                                  </p:childTnLst>
                                </p:cTn>
                              </p:par>
                            </p:childTnLst>
                          </p:cTn>
                        </p:par>
                        <p:par>
                          <p:cTn id="48" fill="hold">
                            <p:stCondLst>
                              <p:cond delay="5500"/>
                            </p:stCondLst>
                            <p:childTnLst>
                              <p:par>
                                <p:cTn id="49" presetID="10" presetClass="exit" presetSubtype="0" fill="hold" grpId="0" nodeType="afterEffect">
                                  <p:stCondLst>
                                    <p:cond delay="0"/>
                                  </p:stCondLst>
                                  <p:childTnLst>
                                    <p:animEffect transition="out" filter="fade">
                                      <p:cBhvr>
                                        <p:cTn id="50" dur="500"/>
                                        <p:tgtEl>
                                          <p:spTgt spid="255"/>
                                        </p:tgtEl>
                                      </p:cBhvr>
                                    </p:animEffect>
                                    <p:set>
                                      <p:cBhvr>
                                        <p:cTn id="51" dur="1" fill="hold">
                                          <p:stCondLst>
                                            <p:cond delay="499"/>
                                          </p:stCondLst>
                                        </p:cTn>
                                        <p:tgtEl>
                                          <p:spTgt spid="255"/>
                                        </p:tgtEl>
                                        <p:attrNameLst>
                                          <p:attrName>style.visibility</p:attrName>
                                        </p:attrNameLst>
                                      </p:cBhvr>
                                      <p:to>
                                        <p:strVal val="hidden"/>
                                      </p:to>
                                    </p:set>
                                  </p:childTnLst>
                                </p:cTn>
                              </p:par>
                            </p:childTnLst>
                          </p:cTn>
                        </p:par>
                        <p:par>
                          <p:cTn id="52" fill="hold">
                            <p:stCondLst>
                              <p:cond delay="6000"/>
                            </p:stCondLst>
                            <p:childTnLst>
                              <p:par>
                                <p:cTn id="53" presetID="10" presetClass="exit" presetSubtype="0" fill="hold" grpId="0" nodeType="afterEffect">
                                  <p:stCondLst>
                                    <p:cond delay="0"/>
                                  </p:stCondLst>
                                  <p:childTnLst>
                                    <p:animEffect transition="out" filter="fade">
                                      <p:cBhvr>
                                        <p:cTn id="54" dur="500"/>
                                        <p:tgtEl>
                                          <p:spTgt spid="242"/>
                                        </p:tgtEl>
                                      </p:cBhvr>
                                    </p:animEffect>
                                    <p:set>
                                      <p:cBhvr>
                                        <p:cTn id="55" dur="1" fill="hold">
                                          <p:stCondLst>
                                            <p:cond delay="499"/>
                                          </p:stCondLst>
                                        </p:cTn>
                                        <p:tgtEl>
                                          <p:spTgt spid="242"/>
                                        </p:tgtEl>
                                        <p:attrNameLst>
                                          <p:attrName>style.visibility</p:attrName>
                                        </p:attrNameLst>
                                      </p:cBhvr>
                                      <p:to>
                                        <p:strVal val="hidden"/>
                                      </p:to>
                                    </p:set>
                                  </p:childTnLst>
                                </p:cTn>
                              </p:par>
                            </p:childTnLst>
                          </p:cTn>
                        </p:par>
                        <p:par>
                          <p:cTn id="56" fill="hold">
                            <p:stCondLst>
                              <p:cond delay="6500"/>
                            </p:stCondLst>
                            <p:childTnLst>
                              <p:par>
                                <p:cTn id="57" presetID="10" presetClass="exit" presetSubtype="0" fill="hold" grpId="0" nodeType="afterEffect">
                                  <p:stCondLst>
                                    <p:cond delay="0"/>
                                  </p:stCondLst>
                                  <p:childTnLst>
                                    <p:animEffect transition="out" filter="fade">
                                      <p:cBhvr>
                                        <p:cTn id="58" dur="500"/>
                                        <p:tgtEl>
                                          <p:spTgt spid="247"/>
                                        </p:tgtEl>
                                      </p:cBhvr>
                                    </p:animEffect>
                                    <p:set>
                                      <p:cBhvr>
                                        <p:cTn id="59" dur="1" fill="hold">
                                          <p:stCondLst>
                                            <p:cond delay="499"/>
                                          </p:stCondLst>
                                        </p:cTn>
                                        <p:tgtEl>
                                          <p:spTgt spid="247"/>
                                        </p:tgtEl>
                                        <p:attrNameLst>
                                          <p:attrName>style.visibility</p:attrName>
                                        </p:attrNameLst>
                                      </p:cBhvr>
                                      <p:to>
                                        <p:strVal val="hidden"/>
                                      </p:to>
                                    </p:set>
                                  </p:childTnLst>
                                </p:cTn>
                              </p:par>
                            </p:childTnLst>
                          </p:cTn>
                        </p:par>
                        <p:par>
                          <p:cTn id="60" fill="hold">
                            <p:stCondLst>
                              <p:cond delay="7000"/>
                            </p:stCondLst>
                            <p:childTnLst>
                              <p:par>
                                <p:cTn id="61" presetID="10" presetClass="exit" presetSubtype="0" fill="hold" grpId="0" nodeType="afterEffect">
                                  <p:stCondLst>
                                    <p:cond delay="0"/>
                                  </p:stCondLst>
                                  <p:childTnLst>
                                    <p:animEffect transition="out" filter="fade">
                                      <p:cBhvr>
                                        <p:cTn id="62" dur="500"/>
                                        <p:tgtEl>
                                          <p:spTgt spid="225"/>
                                        </p:tgtEl>
                                      </p:cBhvr>
                                    </p:animEffect>
                                    <p:set>
                                      <p:cBhvr>
                                        <p:cTn id="63" dur="1" fill="hold">
                                          <p:stCondLst>
                                            <p:cond delay="499"/>
                                          </p:stCondLst>
                                        </p:cTn>
                                        <p:tgtEl>
                                          <p:spTgt spid="225"/>
                                        </p:tgtEl>
                                        <p:attrNameLst>
                                          <p:attrName>style.visibility</p:attrName>
                                        </p:attrNameLst>
                                      </p:cBhvr>
                                      <p:to>
                                        <p:strVal val="hidden"/>
                                      </p:to>
                                    </p:set>
                                  </p:childTnLst>
                                </p:cTn>
                              </p:par>
                            </p:childTnLst>
                          </p:cTn>
                        </p:par>
                        <p:par>
                          <p:cTn id="64" fill="hold">
                            <p:stCondLst>
                              <p:cond delay="7500"/>
                            </p:stCondLst>
                            <p:childTnLst>
                              <p:par>
                                <p:cTn id="65" presetID="10" presetClass="exit" presetSubtype="0" fill="hold" grpId="0" nodeType="afterEffect">
                                  <p:stCondLst>
                                    <p:cond delay="0"/>
                                  </p:stCondLst>
                                  <p:childTnLst>
                                    <p:animEffect transition="out" filter="fade">
                                      <p:cBhvr>
                                        <p:cTn id="66" dur="500"/>
                                        <p:tgtEl>
                                          <p:spTgt spid="228"/>
                                        </p:tgtEl>
                                      </p:cBhvr>
                                    </p:animEffect>
                                    <p:set>
                                      <p:cBhvr>
                                        <p:cTn id="67" dur="1" fill="hold">
                                          <p:stCondLst>
                                            <p:cond delay="499"/>
                                          </p:stCondLst>
                                        </p:cTn>
                                        <p:tgtEl>
                                          <p:spTgt spid="228"/>
                                        </p:tgtEl>
                                        <p:attrNameLst>
                                          <p:attrName>style.visibility</p:attrName>
                                        </p:attrNameLst>
                                      </p:cBhvr>
                                      <p:to>
                                        <p:strVal val="hidden"/>
                                      </p:to>
                                    </p:set>
                                  </p:childTnLst>
                                </p:cTn>
                              </p:par>
                            </p:childTnLst>
                          </p:cTn>
                        </p:par>
                        <p:par>
                          <p:cTn id="68" fill="hold">
                            <p:stCondLst>
                              <p:cond delay="8000"/>
                            </p:stCondLst>
                            <p:childTnLst>
                              <p:par>
                                <p:cTn id="69" presetID="10" presetClass="exit" presetSubtype="0" fill="hold" grpId="0" nodeType="afterEffect">
                                  <p:stCondLst>
                                    <p:cond delay="0"/>
                                  </p:stCondLst>
                                  <p:childTnLst>
                                    <p:animEffect transition="out" filter="fade">
                                      <p:cBhvr>
                                        <p:cTn id="70" dur="500"/>
                                        <p:tgtEl>
                                          <p:spTgt spid="233"/>
                                        </p:tgtEl>
                                      </p:cBhvr>
                                    </p:animEffect>
                                    <p:set>
                                      <p:cBhvr>
                                        <p:cTn id="71" dur="1" fill="hold">
                                          <p:stCondLst>
                                            <p:cond delay="499"/>
                                          </p:stCondLst>
                                        </p:cTn>
                                        <p:tgtEl>
                                          <p:spTgt spid="233"/>
                                        </p:tgtEl>
                                        <p:attrNameLst>
                                          <p:attrName>style.visibility</p:attrName>
                                        </p:attrNameLst>
                                      </p:cBhvr>
                                      <p:to>
                                        <p:strVal val="hidden"/>
                                      </p:to>
                                    </p:set>
                                  </p:childTnLst>
                                </p:cTn>
                              </p:par>
                            </p:childTnLst>
                          </p:cTn>
                        </p:par>
                        <p:par>
                          <p:cTn id="72" fill="hold">
                            <p:stCondLst>
                              <p:cond delay="8500"/>
                            </p:stCondLst>
                            <p:childTnLst>
                              <p:par>
                                <p:cTn id="73" presetID="10" presetClass="exit" presetSubtype="0" fill="hold" grpId="0" nodeType="afterEffect">
                                  <p:stCondLst>
                                    <p:cond delay="0"/>
                                  </p:stCondLst>
                                  <p:childTnLst>
                                    <p:animEffect transition="out" filter="fade">
                                      <p:cBhvr>
                                        <p:cTn id="74" dur="500"/>
                                        <p:tgtEl>
                                          <p:spTgt spid="223"/>
                                        </p:tgtEl>
                                      </p:cBhvr>
                                    </p:animEffect>
                                    <p:set>
                                      <p:cBhvr>
                                        <p:cTn id="75" dur="1" fill="hold">
                                          <p:stCondLst>
                                            <p:cond delay="499"/>
                                          </p:stCondLst>
                                        </p:cTn>
                                        <p:tgtEl>
                                          <p:spTgt spid="223"/>
                                        </p:tgtEl>
                                        <p:attrNameLst>
                                          <p:attrName>style.visibility</p:attrName>
                                        </p:attrNameLst>
                                      </p:cBhvr>
                                      <p:to>
                                        <p:strVal val="hidden"/>
                                      </p:to>
                                    </p:set>
                                  </p:childTnLst>
                                </p:cTn>
                              </p:par>
                            </p:childTnLst>
                          </p:cTn>
                        </p:par>
                        <p:par>
                          <p:cTn id="76" fill="hold">
                            <p:stCondLst>
                              <p:cond delay="9000"/>
                            </p:stCondLst>
                            <p:childTnLst>
                              <p:par>
                                <p:cTn id="77" presetID="10" presetClass="exit" presetSubtype="0" fill="hold" grpId="0" nodeType="afterEffect">
                                  <p:stCondLst>
                                    <p:cond delay="0"/>
                                  </p:stCondLst>
                                  <p:childTnLst>
                                    <p:animEffect transition="out" filter="fade">
                                      <p:cBhvr>
                                        <p:cTn id="78" dur="500"/>
                                        <p:tgtEl>
                                          <p:spTgt spid="261"/>
                                        </p:tgtEl>
                                      </p:cBhvr>
                                    </p:animEffect>
                                    <p:set>
                                      <p:cBhvr>
                                        <p:cTn id="79" dur="1" fill="hold">
                                          <p:stCondLst>
                                            <p:cond delay="499"/>
                                          </p:stCondLst>
                                        </p:cTn>
                                        <p:tgtEl>
                                          <p:spTgt spid="261"/>
                                        </p:tgtEl>
                                        <p:attrNameLst>
                                          <p:attrName>style.visibility</p:attrName>
                                        </p:attrNameLst>
                                      </p:cBhvr>
                                      <p:to>
                                        <p:strVal val="hidden"/>
                                      </p:to>
                                    </p:set>
                                  </p:childTnLst>
                                </p:cTn>
                              </p:par>
                            </p:childTnLst>
                          </p:cTn>
                        </p:par>
                        <p:par>
                          <p:cTn id="80" fill="hold">
                            <p:stCondLst>
                              <p:cond delay="9500"/>
                            </p:stCondLst>
                            <p:childTnLst>
                              <p:par>
                                <p:cTn id="81" presetID="10" presetClass="exit" presetSubtype="0" fill="hold" grpId="0" nodeType="afterEffect">
                                  <p:stCondLst>
                                    <p:cond delay="0"/>
                                  </p:stCondLst>
                                  <p:childTnLst>
                                    <p:animEffect transition="out" filter="fade">
                                      <p:cBhvr>
                                        <p:cTn id="82" dur="500"/>
                                        <p:tgtEl>
                                          <p:spTgt spid="251"/>
                                        </p:tgtEl>
                                      </p:cBhvr>
                                    </p:animEffect>
                                    <p:set>
                                      <p:cBhvr>
                                        <p:cTn id="83" dur="1" fill="hold">
                                          <p:stCondLst>
                                            <p:cond delay="499"/>
                                          </p:stCondLst>
                                        </p:cTn>
                                        <p:tgtEl>
                                          <p:spTgt spid="251"/>
                                        </p:tgtEl>
                                        <p:attrNameLst>
                                          <p:attrName>style.visibility</p:attrName>
                                        </p:attrNameLst>
                                      </p:cBhvr>
                                      <p:to>
                                        <p:strVal val="hidden"/>
                                      </p:to>
                                    </p:set>
                                  </p:childTnLst>
                                </p:cTn>
                              </p:par>
                            </p:childTnLst>
                          </p:cTn>
                        </p:par>
                        <p:par>
                          <p:cTn id="84" fill="hold">
                            <p:stCondLst>
                              <p:cond delay="10000"/>
                            </p:stCondLst>
                            <p:childTnLst>
                              <p:par>
                                <p:cTn id="85" presetID="10" presetClass="exit" presetSubtype="0" fill="hold" grpId="0" nodeType="afterEffect">
                                  <p:stCondLst>
                                    <p:cond delay="0"/>
                                  </p:stCondLst>
                                  <p:childTnLst>
                                    <p:animEffect transition="out" filter="fade">
                                      <p:cBhvr>
                                        <p:cTn id="86" dur="500"/>
                                        <p:tgtEl>
                                          <p:spTgt spid="262"/>
                                        </p:tgtEl>
                                      </p:cBhvr>
                                    </p:animEffect>
                                    <p:set>
                                      <p:cBhvr>
                                        <p:cTn id="87" dur="1" fill="hold">
                                          <p:stCondLst>
                                            <p:cond delay="499"/>
                                          </p:stCondLst>
                                        </p:cTn>
                                        <p:tgtEl>
                                          <p:spTgt spid="262"/>
                                        </p:tgtEl>
                                        <p:attrNameLst>
                                          <p:attrName>style.visibility</p:attrName>
                                        </p:attrNameLst>
                                      </p:cBhvr>
                                      <p:to>
                                        <p:strVal val="hidden"/>
                                      </p:to>
                                    </p:set>
                                  </p:childTnLst>
                                </p:cTn>
                              </p:par>
                            </p:childTnLst>
                          </p:cTn>
                        </p:par>
                        <p:par>
                          <p:cTn id="88" fill="hold">
                            <p:stCondLst>
                              <p:cond delay="10500"/>
                            </p:stCondLst>
                            <p:childTnLst>
                              <p:par>
                                <p:cTn id="89" presetID="10" presetClass="exit" presetSubtype="0" fill="hold" grpId="0" nodeType="afterEffect">
                                  <p:stCondLst>
                                    <p:cond delay="0"/>
                                  </p:stCondLst>
                                  <p:childTnLst>
                                    <p:animEffect transition="out" filter="fade">
                                      <p:cBhvr>
                                        <p:cTn id="90" dur="500"/>
                                        <p:tgtEl>
                                          <p:spTgt spid="244"/>
                                        </p:tgtEl>
                                      </p:cBhvr>
                                    </p:animEffect>
                                    <p:set>
                                      <p:cBhvr>
                                        <p:cTn id="91" dur="1" fill="hold">
                                          <p:stCondLst>
                                            <p:cond delay="499"/>
                                          </p:stCondLst>
                                        </p:cTn>
                                        <p:tgtEl>
                                          <p:spTgt spid="244"/>
                                        </p:tgtEl>
                                        <p:attrNameLst>
                                          <p:attrName>style.visibility</p:attrName>
                                        </p:attrNameLst>
                                      </p:cBhvr>
                                      <p:to>
                                        <p:strVal val="hidden"/>
                                      </p:to>
                                    </p:set>
                                  </p:childTnLst>
                                </p:cTn>
                              </p:par>
                            </p:childTnLst>
                          </p:cTn>
                        </p:par>
                        <p:par>
                          <p:cTn id="92" fill="hold">
                            <p:stCondLst>
                              <p:cond delay="11000"/>
                            </p:stCondLst>
                            <p:childTnLst>
                              <p:par>
                                <p:cTn id="93" presetID="10" presetClass="exit" presetSubtype="0" fill="hold" grpId="0" nodeType="afterEffect">
                                  <p:stCondLst>
                                    <p:cond delay="0"/>
                                  </p:stCondLst>
                                  <p:childTnLst>
                                    <p:animEffect transition="out" filter="fade">
                                      <p:cBhvr>
                                        <p:cTn id="94" dur="500"/>
                                        <p:tgtEl>
                                          <p:spTgt spid="234"/>
                                        </p:tgtEl>
                                      </p:cBhvr>
                                    </p:animEffect>
                                    <p:set>
                                      <p:cBhvr>
                                        <p:cTn id="95" dur="1" fill="hold">
                                          <p:stCondLst>
                                            <p:cond delay="499"/>
                                          </p:stCondLst>
                                        </p:cTn>
                                        <p:tgtEl>
                                          <p:spTgt spid="234"/>
                                        </p:tgtEl>
                                        <p:attrNameLst>
                                          <p:attrName>style.visibility</p:attrName>
                                        </p:attrNameLst>
                                      </p:cBhvr>
                                      <p:to>
                                        <p:strVal val="hidden"/>
                                      </p:to>
                                    </p:set>
                                  </p:childTnLst>
                                </p:cTn>
                              </p:par>
                            </p:childTnLst>
                          </p:cTn>
                        </p:par>
                        <p:par>
                          <p:cTn id="96" fill="hold">
                            <p:stCondLst>
                              <p:cond delay="11500"/>
                            </p:stCondLst>
                            <p:childTnLst>
                              <p:par>
                                <p:cTn id="97" presetID="10" presetClass="exit" presetSubtype="0" fill="hold" grpId="0" nodeType="afterEffect">
                                  <p:stCondLst>
                                    <p:cond delay="0"/>
                                  </p:stCondLst>
                                  <p:childTnLst>
                                    <p:animEffect transition="out" filter="fade">
                                      <p:cBhvr>
                                        <p:cTn id="98" dur="500"/>
                                        <p:tgtEl>
                                          <p:spTgt spid="224"/>
                                        </p:tgtEl>
                                      </p:cBhvr>
                                    </p:animEffect>
                                    <p:set>
                                      <p:cBhvr>
                                        <p:cTn id="99" dur="1" fill="hold">
                                          <p:stCondLst>
                                            <p:cond delay="499"/>
                                          </p:stCondLst>
                                        </p:cTn>
                                        <p:tgtEl>
                                          <p:spTgt spid="224"/>
                                        </p:tgtEl>
                                        <p:attrNameLst>
                                          <p:attrName>style.visibility</p:attrName>
                                        </p:attrNameLst>
                                      </p:cBhvr>
                                      <p:to>
                                        <p:strVal val="hidden"/>
                                      </p:to>
                                    </p:set>
                                  </p:childTnLst>
                                </p:cTn>
                              </p:par>
                            </p:childTnLst>
                          </p:cTn>
                        </p:par>
                        <p:par>
                          <p:cTn id="100" fill="hold">
                            <p:stCondLst>
                              <p:cond delay="12000"/>
                            </p:stCondLst>
                            <p:childTnLst>
                              <p:par>
                                <p:cTn id="101" presetID="10" presetClass="exit" presetSubtype="0" fill="hold" grpId="0" nodeType="afterEffect">
                                  <p:stCondLst>
                                    <p:cond delay="0"/>
                                  </p:stCondLst>
                                  <p:childTnLst>
                                    <p:animEffect transition="out" filter="fade">
                                      <p:cBhvr>
                                        <p:cTn id="102" dur="500"/>
                                        <p:tgtEl>
                                          <p:spTgt spid="248"/>
                                        </p:tgtEl>
                                      </p:cBhvr>
                                    </p:animEffect>
                                    <p:set>
                                      <p:cBhvr>
                                        <p:cTn id="103" dur="1" fill="hold">
                                          <p:stCondLst>
                                            <p:cond delay="499"/>
                                          </p:stCondLst>
                                        </p:cTn>
                                        <p:tgtEl>
                                          <p:spTgt spid="248"/>
                                        </p:tgtEl>
                                        <p:attrNameLst>
                                          <p:attrName>style.visibility</p:attrName>
                                        </p:attrNameLst>
                                      </p:cBhvr>
                                      <p:to>
                                        <p:strVal val="hidden"/>
                                      </p:to>
                                    </p:set>
                                  </p:childTnLst>
                                </p:cTn>
                              </p:par>
                            </p:childTnLst>
                          </p:cTn>
                        </p:par>
                        <p:par>
                          <p:cTn id="104" fill="hold">
                            <p:stCondLst>
                              <p:cond delay="12500"/>
                            </p:stCondLst>
                            <p:childTnLst>
                              <p:par>
                                <p:cTn id="105" presetID="10" presetClass="exit" presetSubtype="0" fill="hold" grpId="0" nodeType="afterEffect">
                                  <p:stCondLst>
                                    <p:cond delay="0"/>
                                  </p:stCondLst>
                                  <p:childTnLst>
                                    <p:animEffect transition="out" filter="fade">
                                      <p:cBhvr>
                                        <p:cTn id="106" dur="500"/>
                                        <p:tgtEl>
                                          <p:spTgt spid="230"/>
                                        </p:tgtEl>
                                      </p:cBhvr>
                                    </p:animEffect>
                                    <p:set>
                                      <p:cBhvr>
                                        <p:cTn id="107" dur="1" fill="hold">
                                          <p:stCondLst>
                                            <p:cond delay="499"/>
                                          </p:stCondLst>
                                        </p:cTn>
                                        <p:tgtEl>
                                          <p:spTgt spid="230"/>
                                        </p:tgtEl>
                                        <p:attrNameLst>
                                          <p:attrName>style.visibility</p:attrName>
                                        </p:attrNameLst>
                                      </p:cBhvr>
                                      <p:to>
                                        <p:strVal val="hidden"/>
                                      </p:to>
                                    </p:set>
                                  </p:childTnLst>
                                </p:cTn>
                              </p:par>
                            </p:childTnLst>
                          </p:cTn>
                        </p:par>
                        <p:par>
                          <p:cTn id="108" fill="hold">
                            <p:stCondLst>
                              <p:cond delay="13000"/>
                            </p:stCondLst>
                            <p:childTnLst>
                              <p:par>
                                <p:cTn id="109" presetID="10" presetClass="exit" presetSubtype="0" fill="hold" grpId="0" nodeType="afterEffect">
                                  <p:stCondLst>
                                    <p:cond delay="0"/>
                                  </p:stCondLst>
                                  <p:childTnLst>
                                    <p:animEffect transition="out" filter="fade">
                                      <p:cBhvr>
                                        <p:cTn id="110" dur="500"/>
                                        <p:tgtEl>
                                          <p:spTgt spid="237"/>
                                        </p:tgtEl>
                                      </p:cBhvr>
                                    </p:animEffect>
                                    <p:set>
                                      <p:cBhvr>
                                        <p:cTn id="111" dur="1" fill="hold">
                                          <p:stCondLst>
                                            <p:cond delay="499"/>
                                          </p:stCondLst>
                                        </p:cTn>
                                        <p:tgtEl>
                                          <p:spTgt spid="237"/>
                                        </p:tgtEl>
                                        <p:attrNameLst>
                                          <p:attrName>style.visibility</p:attrName>
                                        </p:attrNameLst>
                                      </p:cBhvr>
                                      <p:to>
                                        <p:strVal val="hidden"/>
                                      </p:to>
                                    </p:set>
                                  </p:childTnLst>
                                </p:cTn>
                              </p:par>
                            </p:childTnLst>
                          </p:cTn>
                        </p:par>
                        <p:par>
                          <p:cTn id="112" fill="hold">
                            <p:stCondLst>
                              <p:cond delay="13500"/>
                            </p:stCondLst>
                            <p:childTnLst>
                              <p:par>
                                <p:cTn id="113" presetID="10" presetClass="exit" presetSubtype="0" fill="hold" grpId="0" nodeType="afterEffect">
                                  <p:stCondLst>
                                    <p:cond delay="0"/>
                                  </p:stCondLst>
                                  <p:childTnLst>
                                    <p:animEffect transition="out" filter="fade">
                                      <p:cBhvr>
                                        <p:cTn id="114" dur="500"/>
                                        <p:tgtEl>
                                          <p:spTgt spid="229"/>
                                        </p:tgtEl>
                                      </p:cBhvr>
                                    </p:animEffect>
                                    <p:set>
                                      <p:cBhvr>
                                        <p:cTn id="115" dur="1" fill="hold">
                                          <p:stCondLst>
                                            <p:cond delay="499"/>
                                          </p:stCondLst>
                                        </p:cTn>
                                        <p:tgtEl>
                                          <p:spTgt spid="229"/>
                                        </p:tgtEl>
                                        <p:attrNameLst>
                                          <p:attrName>style.visibility</p:attrName>
                                        </p:attrNameLst>
                                      </p:cBhvr>
                                      <p:to>
                                        <p:strVal val="hidden"/>
                                      </p:to>
                                    </p:set>
                                  </p:childTnLst>
                                </p:cTn>
                              </p:par>
                            </p:childTnLst>
                          </p:cTn>
                        </p:par>
                        <p:par>
                          <p:cTn id="116" fill="hold">
                            <p:stCondLst>
                              <p:cond delay="14000"/>
                            </p:stCondLst>
                            <p:childTnLst>
                              <p:par>
                                <p:cTn id="117" presetID="10" presetClass="exit" presetSubtype="0" fill="hold" grpId="0" nodeType="afterEffect">
                                  <p:stCondLst>
                                    <p:cond delay="0"/>
                                  </p:stCondLst>
                                  <p:childTnLst>
                                    <p:animEffect transition="out" filter="fade">
                                      <p:cBhvr>
                                        <p:cTn id="118" dur="500"/>
                                        <p:tgtEl>
                                          <p:spTgt spid="260"/>
                                        </p:tgtEl>
                                      </p:cBhvr>
                                    </p:animEffect>
                                    <p:set>
                                      <p:cBhvr>
                                        <p:cTn id="119" dur="1" fill="hold">
                                          <p:stCondLst>
                                            <p:cond delay="499"/>
                                          </p:stCondLst>
                                        </p:cTn>
                                        <p:tgtEl>
                                          <p:spTgt spid="260"/>
                                        </p:tgtEl>
                                        <p:attrNameLst>
                                          <p:attrName>style.visibility</p:attrName>
                                        </p:attrNameLst>
                                      </p:cBhvr>
                                      <p:to>
                                        <p:strVal val="hidden"/>
                                      </p:to>
                                    </p:set>
                                  </p:childTnLst>
                                </p:cTn>
                              </p:par>
                            </p:childTnLst>
                          </p:cTn>
                        </p:par>
                        <p:par>
                          <p:cTn id="120" fill="hold">
                            <p:stCondLst>
                              <p:cond delay="14500"/>
                            </p:stCondLst>
                            <p:childTnLst>
                              <p:par>
                                <p:cTn id="121" presetID="10" presetClass="exit" presetSubtype="0" fill="hold" grpId="0" nodeType="afterEffect">
                                  <p:stCondLst>
                                    <p:cond delay="0"/>
                                  </p:stCondLst>
                                  <p:childTnLst>
                                    <p:animEffect transition="out" filter="fade">
                                      <p:cBhvr>
                                        <p:cTn id="122" dur="500"/>
                                        <p:tgtEl>
                                          <p:spTgt spid="232"/>
                                        </p:tgtEl>
                                      </p:cBhvr>
                                    </p:animEffect>
                                    <p:set>
                                      <p:cBhvr>
                                        <p:cTn id="123" dur="1" fill="hold">
                                          <p:stCondLst>
                                            <p:cond delay="499"/>
                                          </p:stCondLst>
                                        </p:cTn>
                                        <p:tgtEl>
                                          <p:spTgt spid="232"/>
                                        </p:tgtEl>
                                        <p:attrNameLst>
                                          <p:attrName>style.visibility</p:attrName>
                                        </p:attrNameLst>
                                      </p:cBhvr>
                                      <p:to>
                                        <p:strVal val="hidden"/>
                                      </p:to>
                                    </p:set>
                                  </p:childTnLst>
                                </p:cTn>
                              </p:par>
                            </p:childTnLst>
                          </p:cTn>
                        </p:par>
                        <p:par>
                          <p:cTn id="124" fill="hold">
                            <p:stCondLst>
                              <p:cond delay="15000"/>
                            </p:stCondLst>
                            <p:childTnLst>
                              <p:par>
                                <p:cTn id="125" presetID="10" presetClass="exit" presetSubtype="0" fill="hold" grpId="0" nodeType="afterEffect">
                                  <p:stCondLst>
                                    <p:cond delay="0"/>
                                  </p:stCondLst>
                                  <p:childTnLst>
                                    <p:animEffect transition="out" filter="fade">
                                      <p:cBhvr>
                                        <p:cTn id="126" dur="500"/>
                                        <p:tgtEl>
                                          <p:spTgt spid="250"/>
                                        </p:tgtEl>
                                      </p:cBhvr>
                                    </p:animEffect>
                                    <p:set>
                                      <p:cBhvr>
                                        <p:cTn id="127" dur="1" fill="hold">
                                          <p:stCondLst>
                                            <p:cond delay="499"/>
                                          </p:stCondLst>
                                        </p:cTn>
                                        <p:tgtEl>
                                          <p:spTgt spid="250"/>
                                        </p:tgtEl>
                                        <p:attrNameLst>
                                          <p:attrName>style.visibility</p:attrName>
                                        </p:attrNameLst>
                                      </p:cBhvr>
                                      <p:to>
                                        <p:strVal val="hidden"/>
                                      </p:to>
                                    </p:set>
                                  </p:childTnLst>
                                </p:cTn>
                              </p:par>
                            </p:childTnLst>
                          </p:cTn>
                        </p:par>
                        <p:par>
                          <p:cTn id="128" fill="hold">
                            <p:stCondLst>
                              <p:cond delay="15500"/>
                            </p:stCondLst>
                            <p:childTnLst>
                              <p:par>
                                <p:cTn id="129" presetID="10" presetClass="exit" presetSubtype="0" fill="hold" grpId="0" nodeType="afterEffect">
                                  <p:stCondLst>
                                    <p:cond delay="0"/>
                                  </p:stCondLst>
                                  <p:childTnLst>
                                    <p:animEffect transition="out" filter="fade">
                                      <p:cBhvr>
                                        <p:cTn id="130" dur="500"/>
                                        <p:tgtEl>
                                          <p:spTgt spid="231"/>
                                        </p:tgtEl>
                                      </p:cBhvr>
                                    </p:animEffect>
                                    <p:set>
                                      <p:cBhvr>
                                        <p:cTn id="131" dur="1" fill="hold">
                                          <p:stCondLst>
                                            <p:cond delay="499"/>
                                          </p:stCondLst>
                                        </p:cTn>
                                        <p:tgtEl>
                                          <p:spTgt spid="231"/>
                                        </p:tgtEl>
                                        <p:attrNameLst>
                                          <p:attrName>style.visibility</p:attrName>
                                        </p:attrNameLst>
                                      </p:cBhvr>
                                      <p:to>
                                        <p:strVal val="hidden"/>
                                      </p:to>
                                    </p:set>
                                  </p:childTnLst>
                                </p:cTn>
                              </p:par>
                            </p:childTnLst>
                          </p:cTn>
                        </p:par>
                        <p:par>
                          <p:cTn id="132" fill="hold">
                            <p:stCondLst>
                              <p:cond delay="16000"/>
                            </p:stCondLst>
                            <p:childTnLst>
                              <p:par>
                                <p:cTn id="133" presetID="10" presetClass="exit" presetSubtype="0" fill="hold" grpId="0" nodeType="afterEffect">
                                  <p:stCondLst>
                                    <p:cond delay="0"/>
                                  </p:stCondLst>
                                  <p:childTnLst>
                                    <p:animEffect transition="out" filter="fade">
                                      <p:cBhvr>
                                        <p:cTn id="134" dur="500"/>
                                        <p:tgtEl>
                                          <p:spTgt spid="252"/>
                                        </p:tgtEl>
                                      </p:cBhvr>
                                    </p:animEffect>
                                    <p:set>
                                      <p:cBhvr>
                                        <p:cTn id="135" dur="1" fill="hold">
                                          <p:stCondLst>
                                            <p:cond delay="499"/>
                                          </p:stCondLst>
                                        </p:cTn>
                                        <p:tgtEl>
                                          <p:spTgt spid="252"/>
                                        </p:tgtEl>
                                        <p:attrNameLst>
                                          <p:attrName>style.visibility</p:attrName>
                                        </p:attrNameLst>
                                      </p:cBhvr>
                                      <p:to>
                                        <p:strVal val="hidden"/>
                                      </p:to>
                                    </p:set>
                                  </p:childTnLst>
                                </p:cTn>
                              </p:par>
                            </p:childTnLst>
                          </p:cTn>
                        </p:par>
                        <p:par>
                          <p:cTn id="136" fill="hold">
                            <p:stCondLst>
                              <p:cond delay="16500"/>
                            </p:stCondLst>
                            <p:childTnLst>
                              <p:par>
                                <p:cTn id="137" presetID="10" presetClass="exit" presetSubtype="0" fill="hold" grpId="0" nodeType="afterEffect">
                                  <p:stCondLst>
                                    <p:cond delay="0"/>
                                  </p:stCondLst>
                                  <p:childTnLst>
                                    <p:animEffect transition="out" filter="fade">
                                      <p:cBhvr>
                                        <p:cTn id="138" dur="500"/>
                                        <p:tgtEl>
                                          <p:spTgt spid="235"/>
                                        </p:tgtEl>
                                      </p:cBhvr>
                                    </p:animEffect>
                                    <p:set>
                                      <p:cBhvr>
                                        <p:cTn id="139" dur="1" fill="hold">
                                          <p:stCondLst>
                                            <p:cond delay="499"/>
                                          </p:stCondLst>
                                        </p:cTn>
                                        <p:tgtEl>
                                          <p:spTgt spid="235"/>
                                        </p:tgtEl>
                                        <p:attrNameLst>
                                          <p:attrName>style.visibility</p:attrName>
                                        </p:attrNameLst>
                                      </p:cBhvr>
                                      <p:to>
                                        <p:strVal val="hidden"/>
                                      </p:to>
                                    </p:set>
                                  </p:childTnLst>
                                </p:cTn>
                              </p:par>
                            </p:childTnLst>
                          </p:cTn>
                        </p:par>
                        <p:par>
                          <p:cTn id="140" fill="hold">
                            <p:stCondLst>
                              <p:cond delay="17000"/>
                            </p:stCondLst>
                            <p:childTnLst>
                              <p:par>
                                <p:cTn id="141" presetID="10" presetClass="exit" presetSubtype="0" fill="hold" grpId="0" nodeType="afterEffect">
                                  <p:stCondLst>
                                    <p:cond delay="0"/>
                                  </p:stCondLst>
                                  <p:childTnLst>
                                    <p:animEffect transition="out" filter="fade">
                                      <p:cBhvr>
                                        <p:cTn id="142" dur="500"/>
                                        <p:tgtEl>
                                          <p:spTgt spid="257"/>
                                        </p:tgtEl>
                                      </p:cBhvr>
                                    </p:animEffect>
                                    <p:set>
                                      <p:cBhvr>
                                        <p:cTn id="143" dur="1" fill="hold">
                                          <p:stCondLst>
                                            <p:cond delay="499"/>
                                          </p:stCondLst>
                                        </p:cTn>
                                        <p:tgtEl>
                                          <p:spTgt spid="257"/>
                                        </p:tgtEl>
                                        <p:attrNameLst>
                                          <p:attrName>style.visibility</p:attrName>
                                        </p:attrNameLst>
                                      </p:cBhvr>
                                      <p:to>
                                        <p:strVal val="hidden"/>
                                      </p:to>
                                    </p:set>
                                  </p:childTnLst>
                                </p:cTn>
                              </p:par>
                            </p:childTnLst>
                          </p:cTn>
                        </p:par>
                        <p:par>
                          <p:cTn id="144" fill="hold">
                            <p:stCondLst>
                              <p:cond delay="17500"/>
                            </p:stCondLst>
                            <p:childTnLst>
                              <p:par>
                                <p:cTn id="145" presetID="10" presetClass="exit" presetSubtype="0" fill="hold" grpId="0" nodeType="afterEffect">
                                  <p:stCondLst>
                                    <p:cond delay="0"/>
                                  </p:stCondLst>
                                  <p:childTnLst>
                                    <p:animEffect transition="out" filter="fade">
                                      <p:cBhvr>
                                        <p:cTn id="146" dur="500"/>
                                        <p:tgtEl>
                                          <p:spTgt spid="239"/>
                                        </p:tgtEl>
                                      </p:cBhvr>
                                    </p:animEffect>
                                    <p:set>
                                      <p:cBhvr>
                                        <p:cTn id="147" dur="1" fill="hold">
                                          <p:stCondLst>
                                            <p:cond delay="499"/>
                                          </p:stCondLst>
                                        </p:cTn>
                                        <p:tgtEl>
                                          <p:spTgt spid="239"/>
                                        </p:tgtEl>
                                        <p:attrNameLst>
                                          <p:attrName>style.visibility</p:attrName>
                                        </p:attrNameLst>
                                      </p:cBhvr>
                                      <p:to>
                                        <p:strVal val="hidden"/>
                                      </p:to>
                                    </p:set>
                                  </p:childTnLst>
                                </p:cTn>
                              </p:par>
                            </p:childTnLst>
                          </p:cTn>
                        </p:par>
                        <p:par>
                          <p:cTn id="148" fill="hold">
                            <p:stCondLst>
                              <p:cond delay="18000"/>
                            </p:stCondLst>
                            <p:childTnLst>
                              <p:par>
                                <p:cTn id="149" presetID="10" presetClass="exit" presetSubtype="0" fill="hold" grpId="0" nodeType="afterEffect">
                                  <p:stCondLst>
                                    <p:cond delay="0"/>
                                  </p:stCondLst>
                                  <p:childTnLst>
                                    <p:animEffect transition="out" filter="fade">
                                      <p:cBhvr>
                                        <p:cTn id="150" dur="500"/>
                                        <p:tgtEl>
                                          <p:spTgt spid="240"/>
                                        </p:tgtEl>
                                      </p:cBhvr>
                                    </p:animEffect>
                                    <p:set>
                                      <p:cBhvr>
                                        <p:cTn id="151" dur="1" fill="hold">
                                          <p:stCondLst>
                                            <p:cond delay="499"/>
                                          </p:stCondLst>
                                        </p:cTn>
                                        <p:tgtEl>
                                          <p:spTgt spid="240"/>
                                        </p:tgtEl>
                                        <p:attrNameLst>
                                          <p:attrName>style.visibility</p:attrName>
                                        </p:attrNameLst>
                                      </p:cBhvr>
                                      <p:to>
                                        <p:strVal val="hidden"/>
                                      </p:to>
                                    </p:set>
                                  </p:childTnLst>
                                </p:cTn>
                              </p:par>
                            </p:childTnLst>
                          </p:cTn>
                        </p:par>
                        <p:par>
                          <p:cTn id="152" fill="hold">
                            <p:stCondLst>
                              <p:cond delay="18500"/>
                            </p:stCondLst>
                            <p:childTnLst>
                              <p:par>
                                <p:cTn id="153" presetID="10" presetClass="exit" presetSubtype="0" fill="hold" grpId="0" nodeType="afterEffect">
                                  <p:stCondLst>
                                    <p:cond delay="0"/>
                                  </p:stCondLst>
                                  <p:childTnLst>
                                    <p:animEffect transition="out" filter="fade">
                                      <p:cBhvr>
                                        <p:cTn id="154" dur="500"/>
                                        <p:tgtEl>
                                          <p:spTgt spid="256"/>
                                        </p:tgtEl>
                                      </p:cBhvr>
                                    </p:animEffect>
                                    <p:set>
                                      <p:cBhvr>
                                        <p:cTn id="155" dur="1" fill="hold">
                                          <p:stCondLst>
                                            <p:cond delay="499"/>
                                          </p:stCondLst>
                                        </p:cTn>
                                        <p:tgtEl>
                                          <p:spTgt spid="256"/>
                                        </p:tgtEl>
                                        <p:attrNameLst>
                                          <p:attrName>style.visibility</p:attrName>
                                        </p:attrNameLst>
                                      </p:cBhvr>
                                      <p:to>
                                        <p:strVal val="hidden"/>
                                      </p:to>
                                    </p:set>
                                  </p:childTnLst>
                                </p:cTn>
                              </p:par>
                            </p:childTnLst>
                          </p:cTn>
                        </p:par>
                        <p:par>
                          <p:cTn id="156" fill="hold">
                            <p:stCondLst>
                              <p:cond delay="19000"/>
                            </p:stCondLst>
                            <p:childTnLst>
                              <p:par>
                                <p:cTn id="157" presetID="10" presetClass="exit" presetSubtype="0" fill="hold" grpId="0" nodeType="afterEffect">
                                  <p:stCondLst>
                                    <p:cond delay="0"/>
                                  </p:stCondLst>
                                  <p:childTnLst>
                                    <p:animEffect transition="out" filter="fade">
                                      <p:cBhvr>
                                        <p:cTn id="158" dur="500"/>
                                        <p:tgtEl>
                                          <p:spTgt spid="243"/>
                                        </p:tgtEl>
                                      </p:cBhvr>
                                    </p:animEffect>
                                    <p:set>
                                      <p:cBhvr>
                                        <p:cTn id="159" dur="1" fill="hold">
                                          <p:stCondLst>
                                            <p:cond delay="499"/>
                                          </p:stCondLst>
                                        </p:cTn>
                                        <p:tgtEl>
                                          <p:spTgt spid="243"/>
                                        </p:tgtEl>
                                        <p:attrNameLst>
                                          <p:attrName>style.visibility</p:attrName>
                                        </p:attrNameLst>
                                      </p:cBhvr>
                                      <p:to>
                                        <p:strVal val="hidden"/>
                                      </p:to>
                                    </p:set>
                                  </p:childTnLst>
                                </p:cTn>
                              </p:par>
                            </p:childTnLst>
                          </p:cTn>
                        </p:par>
                        <p:par>
                          <p:cTn id="160" fill="hold">
                            <p:stCondLst>
                              <p:cond delay="19500"/>
                            </p:stCondLst>
                            <p:childTnLst>
                              <p:par>
                                <p:cTn id="161" presetID="10" presetClass="exit" presetSubtype="0" fill="hold" grpId="0" nodeType="afterEffect">
                                  <p:stCondLst>
                                    <p:cond delay="0"/>
                                  </p:stCondLst>
                                  <p:childTnLst>
                                    <p:animEffect transition="out" filter="fade">
                                      <p:cBhvr>
                                        <p:cTn id="162" dur="500"/>
                                        <p:tgtEl>
                                          <p:spTgt spid="254"/>
                                        </p:tgtEl>
                                      </p:cBhvr>
                                    </p:animEffect>
                                    <p:set>
                                      <p:cBhvr>
                                        <p:cTn id="163" dur="1" fill="hold">
                                          <p:stCondLst>
                                            <p:cond delay="499"/>
                                          </p:stCondLst>
                                        </p:cTn>
                                        <p:tgtEl>
                                          <p:spTgt spid="254"/>
                                        </p:tgtEl>
                                        <p:attrNameLst>
                                          <p:attrName>style.visibility</p:attrName>
                                        </p:attrNameLst>
                                      </p:cBhvr>
                                      <p:to>
                                        <p:strVal val="hidden"/>
                                      </p:to>
                                    </p:set>
                                  </p:childTnLst>
                                </p:cTn>
                              </p:par>
                            </p:childTnLst>
                          </p:cTn>
                        </p:par>
                        <p:par>
                          <p:cTn id="164" fill="hold">
                            <p:stCondLst>
                              <p:cond delay="20000"/>
                            </p:stCondLst>
                            <p:childTnLst>
                              <p:par>
                                <p:cTn id="165" presetID="10" presetClass="exit" presetSubtype="0" fill="hold" grpId="0" nodeType="afterEffect">
                                  <p:stCondLst>
                                    <p:cond delay="0"/>
                                  </p:stCondLst>
                                  <p:childTnLst>
                                    <p:animEffect transition="out" filter="fade">
                                      <p:cBhvr>
                                        <p:cTn id="166" dur="500"/>
                                        <p:tgtEl>
                                          <p:spTgt spid="241"/>
                                        </p:tgtEl>
                                      </p:cBhvr>
                                    </p:animEffect>
                                    <p:set>
                                      <p:cBhvr>
                                        <p:cTn id="167" dur="1" fill="hold">
                                          <p:stCondLst>
                                            <p:cond delay="499"/>
                                          </p:stCondLst>
                                        </p:cTn>
                                        <p:tgtEl>
                                          <p:spTgt spid="241"/>
                                        </p:tgtEl>
                                        <p:attrNameLst>
                                          <p:attrName>style.visibility</p:attrName>
                                        </p:attrNameLst>
                                      </p:cBhvr>
                                      <p:to>
                                        <p:strVal val="hidden"/>
                                      </p:to>
                                    </p:set>
                                  </p:childTnLst>
                                </p:cTn>
                              </p:par>
                            </p:childTnLst>
                          </p:cTn>
                        </p:par>
                        <p:par>
                          <p:cTn id="168" fill="hold">
                            <p:stCondLst>
                              <p:cond delay="20500"/>
                            </p:stCondLst>
                            <p:childTnLst>
                              <p:par>
                                <p:cTn id="169" presetID="10" presetClass="exit" presetSubtype="0" fill="hold" grpId="0" nodeType="afterEffect">
                                  <p:stCondLst>
                                    <p:cond delay="0"/>
                                  </p:stCondLst>
                                  <p:childTnLst>
                                    <p:animEffect transition="out" filter="fade">
                                      <p:cBhvr>
                                        <p:cTn id="170" dur="500"/>
                                        <p:tgtEl>
                                          <p:spTgt spid="253"/>
                                        </p:tgtEl>
                                      </p:cBhvr>
                                    </p:animEffect>
                                    <p:set>
                                      <p:cBhvr>
                                        <p:cTn id="171" dur="1" fill="hold">
                                          <p:stCondLst>
                                            <p:cond delay="499"/>
                                          </p:stCondLst>
                                        </p:cTn>
                                        <p:tgtEl>
                                          <p:spTgt spid="253"/>
                                        </p:tgtEl>
                                        <p:attrNameLst>
                                          <p:attrName>style.visibility</p:attrName>
                                        </p:attrNameLst>
                                      </p:cBhvr>
                                      <p:to>
                                        <p:strVal val="hidden"/>
                                      </p:to>
                                    </p:set>
                                  </p:childTnLst>
                                </p:cTn>
                              </p:par>
                            </p:childTnLst>
                          </p:cTn>
                        </p:par>
                        <p:par>
                          <p:cTn id="172" fill="hold">
                            <p:stCondLst>
                              <p:cond delay="21000"/>
                            </p:stCondLst>
                            <p:childTnLst>
                              <p:par>
                                <p:cTn id="173" presetID="42" presetClass="entr" presetSubtype="0" fill="hold" grpId="0" nodeType="afterEffect">
                                  <p:stCondLst>
                                    <p:cond delay="0"/>
                                  </p:stCondLst>
                                  <p:childTnLst>
                                    <p:set>
                                      <p:cBhvr>
                                        <p:cTn id="174" dur="1" fill="hold">
                                          <p:stCondLst>
                                            <p:cond delay="0"/>
                                          </p:stCondLst>
                                        </p:cTn>
                                        <p:tgtEl>
                                          <p:spTgt spid="329"/>
                                        </p:tgtEl>
                                        <p:attrNameLst>
                                          <p:attrName>style.visibility</p:attrName>
                                        </p:attrNameLst>
                                      </p:cBhvr>
                                      <p:to>
                                        <p:strVal val="visible"/>
                                      </p:to>
                                    </p:set>
                                    <p:animEffect transition="in" filter="fade">
                                      <p:cBhvr>
                                        <p:cTn id="175" dur="500"/>
                                        <p:tgtEl>
                                          <p:spTgt spid="329"/>
                                        </p:tgtEl>
                                      </p:cBhvr>
                                    </p:animEffect>
                                    <p:anim calcmode="lin" valueType="num">
                                      <p:cBhvr>
                                        <p:cTn id="176" dur="500" fill="hold"/>
                                        <p:tgtEl>
                                          <p:spTgt spid="329"/>
                                        </p:tgtEl>
                                        <p:attrNameLst>
                                          <p:attrName>ppt_x</p:attrName>
                                        </p:attrNameLst>
                                      </p:cBhvr>
                                      <p:tavLst>
                                        <p:tav tm="0">
                                          <p:val>
                                            <p:strVal val="#ppt_x"/>
                                          </p:val>
                                        </p:tav>
                                        <p:tav tm="100000">
                                          <p:val>
                                            <p:strVal val="#ppt_x"/>
                                          </p:val>
                                        </p:tav>
                                      </p:tavLst>
                                    </p:anim>
                                    <p:anim calcmode="lin" valueType="num">
                                      <p:cBhvr>
                                        <p:cTn id="177" dur="500" fill="hold"/>
                                        <p:tgtEl>
                                          <p:spTgt spid="3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3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What are Strategic Decisions?</a:t>
              </a:r>
              <a:endParaRPr lang="en-IN" sz="3200" dirty="0"/>
            </a:p>
          </p:txBody>
        </p:sp>
      </p:grpSp>
      <p:pic>
        <p:nvPicPr>
          <p:cNvPr id="8" name="Picture 7" descr="9345566_xxl.jpg"/>
          <p:cNvPicPr>
            <a:picLocks noChangeAspect="1"/>
          </p:cNvPicPr>
          <p:nvPr/>
        </p:nvPicPr>
        <p:blipFill>
          <a:blip r:embed="rId3" cstate="email">
            <a:extLst>
              <a:ext uri="{28A0092B-C50C-407E-A947-70E740481C1C}">
                <a14:useLocalDpi xmlns:a14="http://schemas.microsoft.com/office/drawing/2010/main"/>
              </a:ext>
            </a:extLst>
          </a:blip>
          <a:srcRect l="4725" t="3845" r="4326"/>
          <a:stretch>
            <a:fillRect/>
          </a:stretch>
        </p:blipFill>
        <p:spPr>
          <a:xfrm>
            <a:off x="0" y="908720"/>
            <a:ext cx="8316416" cy="5976664"/>
          </a:xfrm>
          <a:prstGeom prst="rect">
            <a:avLst/>
          </a:prstGeom>
        </p:spPr>
      </p:pic>
      <p:sp>
        <p:nvSpPr>
          <p:cNvPr id="9" name="Rounded Rectangle 8"/>
          <p:cNvSpPr/>
          <p:nvPr/>
        </p:nvSpPr>
        <p:spPr>
          <a:xfrm>
            <a:off x="251520" y="2636912"/>
            <a:ext cx="8424936" cy="4104456"/>
          </a:xfrm>
          <a:prstGeom prst="roundRect">
            <a:avLst>
              <a:gd name="adj" fmla="val 2343"/>
            </a:avLst>
          </a:prstGeom>
          <a:solidFill>
            <a:srgbClr val="FFFFFF">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dirty="0" smtClean="0">
                <a:solidFill>
                  <a:schemeClr val="tx1"/>
                </a:solidFill>
              </a:rPr>
              <a:t>Strategic decisions are the decisions that are concerned with the whole environment in which the firm operates, the entire resources and the people who form the company and the interface between the two.</a:t>
            </a:r>
          </a:p>
          <a:p>
            <a:endParaRPr lang="en-IN" sz="2000" dirty="0" smtClean="0">
              <a:solidFill>
                <a:schemeClr val="tx1"/>
              </a:solidFill>
            </a:endParaRPr>
          </a:p>
          <a:p>
            <a:r>
              <a:rPr lang="en-IN" sz="2000" dirty="0" smtClean="0">
                <a:solidFill>
                  <a:schemeClr val="tx1"/>
                </a:solidFill>
              </a:rPr>
              <a:t>Strategic decisions are at the top most level, are uncertain as they deal with the future, and involve a lot of risk. Strategic decisions are different from administrative and operational decisions. Administrative decisions are routine decisions which help or rather facilitate strategic decisions or operational decisions. Operational decisions are technical decisions which help in execution of strategic decisions. For example: To reduce cost is a strategic decision which is achieved through the operational decision of reducing the number of employees and how we carry out these reductions will be an administrative decision.</a:t>
            </a:r>
          </a:p>
        </p:txBody>
      </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Benefits of Strategic Management</a:t>
              </a:r>
              <a:endParaRPr lang="en-IN" sz="3200" dirty="0"/>
            </a:p>
          </p:txBody>
        </p:sp>
      </p:grpSp>
      <p:sp>
        <p:nvSpPr>
          <p:cNvPr id="8" name="TextBox 7"/>
          <p:cNvSpPr txBox="1"/>
          <p:nvPr/>
        </p:nvSpPr>
        <p:spPr>
          <a:xfrm>
            <a:off x="683568" y="1052736"/>
            <a:ext cx="8208912" cy="400110"/>
          </a:xfrm>
          <a:prstGeom prst="rect">
            <a:avLst/>
          </a:prstGeom>
          <a:noFill/>
        </p:spPr>
        <p:txBody>
          <a:bodyPr wrap="square" rtlCol="0">
            <a:spAutoFit/>
          </a:bodyPr>
          <a:lstStyle/>
          <a:p>
            <a:r>
              <a:rPr lang="en-IN" sz="2000" dirty="0" smtClean="0"/>
              <a:t>The following are the benefits of strategic management:</a:t>
            </a:r>
            <a:endParaRPr lang="en-IN" sz="2000" dirty="0"/>
          </a:p>
        </p:txBody>
      </p:sp>
      <p:sp>
        <p:nvSpPr>
          <p:cNvPr id="33" name="Rectangle 32"/>
          <p:cNvSpPr/>
          <p:nvPr/>
        </p:nvSpPr>
        <p:spPr>
          <a:xfrm rot="5400000">
            <a:off x="4086508" y="-2384684"/>
            <a:ext cx="972000" cy="9142985"/>
          </a:xfrm>
          <a:prstGeom prst="rect">
            <a:avLst/>
          </a:prstGeom>
          <a:solidFill>
            <a:schemeClr val="tx1">
              <a:lumMod val="65000"/>
              <a:lumOff val="3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Rounded Rectangle 33"/>
          <p:cNvSpPr/>
          <p:nvPr/>
        </p:nvSpPr>
        <p:spPr>
          <a:xfrm rot="5400000">
            <a:off x="4154761" y="-1761202"/>
            <a:ext cx="684000" cy="7927346"/>
          </a:xfrm>
          <a:prstGeom prst="roundRect">
            <a:avLst>
              <a:gd name="adj" fmla="val 9998"/>
            </a:avLst>
          </a:prstGeom>
          <a:solidFill>
            <a:srgbClr val="FFFFFF">
              <a:alpha val="69804"/>
            </a:srgbClr>
          </a:solidFill>
          <a:ln>
            <a:prstDash val="dash"/>
          </a:ln>
        </p:spPr>
        <p:style>
          <a:lnRef idx="2">
            <a:schemeClr val="dk1"/>
          </a:lnRef>
          <a:fillRef idx="1">
            <a:schemeClr val="lt1"/>
          </a:fillRef>
          <a:effectRef idx="0">
            <a:schemeClr val="dk1"/>
          </a:effectRef>
          <a:fontRef idx="minor">
            <a:schemeClr val="dk1"/>
          </a:fontRef>
        </p:style>
        <p:txBody>
          <a:bodyPr vert="vert270" rtlCol="0" anchor="ctr"/>
          <a:lstStyle/>
          <a:p>
            <a:pPr algn="ctr"/>
            <a:r>
              <a:rPr lang="en-IN" sz="2000" dirty="0" smtClean="0"/>
              <a:t>Strategic planning allows the identification, prioritization, and exploration of opportunities. </a:t>
            </a:r>
            <a:endParaRPr lang="en-IN" sz="2000" dirty="0"/>
          </a:p>
        </p:txBody>
      </p:sp>
      <p:cxnSp>
        <p:nvCxnSpPr>
          <p:cNvPr id="35" name="Straight Connector 34"/>
          <p:cNvCxnSpPr/>
          <p:nvPr/>
        </p:nvCxnSpPr>
        <p:spPr>
          <a:xfrm rot="5400000">
            <a:off x="4554688" y="-2477529"/>
            <a:ext cx="0" cy="8676000"/>
          </a:xfrm>
          <a:prstGeom prst="line">
            <a:avLst/>
          </a:prstGeom>
          <a:ln>
            <a:solidFill>
              <a:schemeClr val="tx1"/>
            </a:solidFill>
            <a:prstDash val="dash"/>
          </a:ln>
        </p:spPr>
        <p:style>
          <a:lnRef idx="3">
            <a:schemeClr val="dk1"/>
          </a:lnRef>
          <a:fillRef idx="0">
            <a:schemeClr val="dk1"/>
          </a:fillRef>
          <a:effectRef idx="2">
            <a:schemeClr val="dk1"/>
          </a:effectRef>
          <a:fontRef idx="minor">
            <a:schemeClr val="tx1"/>
          </a:fontRef>
        </p:style>
      </p:cxnSp>
      <p:sp>
        <p:nvSpPr>
          <p:cNvPr id="36" name="Rectangle 35"/>
          <p:cNvSpPr/>
          <p:nvPr/>
        </p:nvSpPr>
        <p:spPr>
          <a:xfrm rot="5400000">
            <a:off x="3941493" y="-1268437"/>
            <a:ext cx="1260000" cy="9142985"/>
          </a:xfrm>
          <a:prstGeom prst="rect">
            <a:avLst/>
          </a:prstGeom>
          <a:solidFill>
            <a:schemeClr val="accent1">
              <a:lumMod val="60000"/>
              <a:lumOff val="4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7" name="Rounded Rectangle 36"/>
          <p:cNvSpPr/>
          <p:nvPr/>
        </p:nvSpPr>
        <p:spPr>
          <a:xfrm rot="5400000">
            <a:off x="4027746" y="-662955"/>
            <a:ext cx="936000" cy="7927346"/>
          </a:xfrm>
          <a:prstGeom prst="roundRect">
            <a:avLst>
              <a:gd name="adj" fmla="val 9998"/>
            </a:avLst>
          </a:prstGeom>
          <a:solidFill>
            <a:srgbClr val="FFFFFF">
              <a:alpha val="69804"/>
            </a:srgbClr>
          </a:solidFill>
          <a:ln>
            <a:prstDash val="dash"/>
          </a:ln>
        </p:spPr>
        <p:style>
          <a:lnRef idx="2">
            <a:schemeClr val="dk1"/>
          </a:lnRef>
          <a:fillRef idx="1">
            <a:schemeClr val="lt1"/>
          </a:fillRef>
          <a:effectRef idx="0">
            <a:schemeClr val="dk1"/>
          </a:effectRef>
          <a:fontRef idx="minor">
            <a:schemeClr val="dk1"/>
          </a:fontRef>
        </p:style>
        <p:txBody>
          <a:bodyPr vert="vert270" rtlCol="0" anchor="ctr"/>
          <a:lstStyle/>
          <a:p>
            <a:pPr algn="ctr"/>
            <a:r>
              <a:rPr lang="en-IN" sz="2000" dirty="0" smtClean="0"/>
              <a:t>Strategic management allows firms to take an objective view of the activities being done by it and do a cost benefit analysis as to whether the firm is profitable.</a:t>
            </a:r>
            <a:endParaRPr lang="en-IN" sz="2000" dirty="0"/>
          </a:p>
        </p:txBody>
      </p:sp>
      <p:cxnSp>
        <p:nvCxnSpPr>
          <p:cNvPr id="38" name="Straight Connector 37"/>
          <p:cNvCxnSpPr/>
          <p:nvPr/>
        </p:nvCxnSpPr>
        <p:spPr>
          <a:xfrm rot="5400000">
            <a:off x="4553672" y="-1505283"/>
            <a:ext cx="0" cy="8676000"/>
          </a:xfrm>
          <a:prstGeom prst="line">
            <a:avLst/>
          </a:prstGeom>
          <a:ln>
            <a:solidFill>
              <a:schemeClr val="tx1"/>
            </a:solidFill>
            <a:prstDash val="dash"/>
          </a:ln>
        </p:spPr>
        <p:style>
          <a:lnRef idx="3">
            <a:schemeClr val="dk1"/>
          </a:lnRef>
          <a:fillRef idx="0">
            <a:schemeClr val="dk1"/>
          </a:fillRef>
          <a:effectRef idx="2">
            <a:schemeClr val="dk1"/>
          </a:effectRef>
          <a:fontRef idx="minor">
            <a:schemeClr val="tx1"/>
          </a:fontRef>
        </p:style>
      </p:cxnSp>
      <p:sp>
        <p:nvSpPr>
          <p:cNvPr id="39" name="Rectangle 38"/>
          <p:cNvSpPr/>
          <p:nvPr/>
        </p:nvSpPr>
        <p:spPr>
          <a:xfrm rot="5400000">
            <a:off x="4103493" y="-170333"/>
            <a:ext cx="936000" cy="9142985"/>
          </a:xfrm>
          <a:prstGeom prst="rect">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Rounded Rectangle 39"/>
          <p:cNvSpPr/>
          <p:nvPr/>
        </p:nvSpPr>
        <p:spPr>
          <a:xfrm rot="5400000">
            <a:off x="4171746" y="453148"/>
            <a:ext cx="648000" cy="7927346"/>
          </a:xfrm>
          <a:prstGeom prst="roundRect">
            <a:avLst>
              <a:gd name="adj" fmla="val 9998"/>
            </a:avLst>
          </a:prstGeom>
          <a:solidFill>
            <a:srgbClr val="FFFFFF">
              <a:alpha val="69804"/>
            </a:srgbClr>
          </a:solidFill>
          <a:ln>
            <a:prstDash val="dash"/>
          </a:ln>
        </p:spPr>
        <p:style>
          <a:lnRef idx="2">
            <a:schemeClr val="dk1"/>
          </a:lnRef>
          <a:fillRef idx="1">
            <a:schemeClr val="lt1"/>
          </a:fillRef>
          <a:effectRef idx="0">
            <a:schemeClr val="dk1"/>
          </a:effectRef>
          <a:fontRef idx="minor">
            <a:schemeClr val="dk1"/>
          </a:fontRef>
        </p:style>
        <p:txBody>
          <a:bodyPr vert="vert270" rtlCol="0" anchor="ctr"/>
          <a:lstStyle/>
          <a:p>
            <a:pPr algn="ctr"/>
            <a:r>
              <a:rPr lang="en-IN" sz="2000" dirty="0" smtClean="0"/>
              <a:t>It helps to evaluate whether the business is strategically aligned to its goals and priorities.</a:t>
            </a:r>
            <a:endParaRPr lang="en-IN" sz="2000" dirty="0"/>
          </a:p>
        </p:txBody>
      </p:sp>
      <p:cxnSp>
        <p:nvCxnSpPr>
          <p:cNvPr id="41" name="Straight Connector 40"/>
          <p:cNvCxnSpPr/>
          <p:nvPr/>
        </p:nvCxnSpPr>
        <p:spPr>
          <a:xfrm rot="5400000">
            <a:off x="4553672" y="-245179"/>
            <a:ext cx="0" cy="8676000"/>
          </a:xfrm>
          <a:prstGeom prst="line">
            <a:avLst/>
          </a:prstGeom>
          <a:ln>
            <a:solidFill>
              <a:schemeClr val="tx1"/>
            </a:solidFill>
            <a:prstDash val="dash"/>
          </a:ln>
        </p:spPr>
        <p:style>
          <a:lnRef idx="3">
            <a:schemeClr val="dk1"/>
          </a:lnRef>
          <a:fillRef idx="0">
            <a:schemeClr val="dk1"/>
          </a:fillRef>
          <a:effectRef idx="2">
            <a:schemeClr val="dk1"/>
          </a:effectRef>
          <a:fontRef idx="minor">
            <a:schemeClr val="tx1"/>
          </a:fontRef>
        </p:style>
      </p:cxnSp>
      <p:sp>
        <p:nvSpPr>
          <p:cNvPr id="42" name="Rectangle 41"/>
          <p:cNvSpPr/>
          <p:nvPr/>
        </p:nvSpPr>
        <p:spPr>
          <a:xfrm rot="5400000">
            <a:off x="4068508" y="801779"/>
            <a:ext cx="1008000" cy="9142985"/>
          </a:xfrm>
          <a:prstGeom prst="rect">
            <a:avLst/>
          </a:prstGeom>
          <a:solidFill>
            <a:schemeClr val="tx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Rounded Rectangle 42"/>
          <p:cNvSpPr/>
          <p:nvPr/>
        </p:nvSpPr>
        <p:spPr>
          <a:xfrm rot="5400000">
            <a:off x="4136761" y="1425261"/>
            <a:ext cx="720000" cy="7927345"/>
          </a:xfrm>
          <a:prstGeom prst="roundRect">
            <a:avLst>
              <a:gd name="adj" fmla="val 9998"/>
            </a:avLst>
          </a:prstGeom>
          <a:solidFill>
            <a:srgbClr val="FFFFFF">
              <a:alpha val="69804"/>
            </a:srgbClr>
          </a:solidFill>
          <a:ln>
            <a:prstDash val="dash"/>
          </a:ln>
        </p:spPr>
        <p:style>
          <a:lnRef idx="2">
            <a:schemeClr val="dk1"/>
          </a:lnRef>
          <a:fillRef idx="1">
            <a:schemeClr val="lt1"/>
          </a:fillRef>
          <a:effectRef idx="0">
            <a:schemeClr val="dk1"/>
          </a:effectRef>
          <a:fontRef idx="minor">
            <a:schemeClr val="dk1"/>
          </a:fontRef>
        </p:style>
        <p:txBody>
          <a:bodyPr vert="vert270" rtlCol="0" anchor="ctr"/>
          <a:lstStyle/>
          <a:p>
            <a:pPr algn="ctr"/>
            <a:r>
              <a:rPr lang="en-IN" sz="2000" dirty="0" smtClean="0"/>
              <a:t>Strategic management allows a firm to orient itself to its market and consumers and ensure that it is actualizing the right strategy.</a:t>
            </a:r>
            <a:endParaRPr lang="en-IN" sz="2000" dirty="0"/>
          </a:p>
        </p:txBody>
      </p:sp>
      <p:cxnSp>
        <p:nvCxnSpPr>
          <p:cNvPr id="44" name="Straight Connector 43"/>
          <p:cNvCxnSpPr/>
          <p:nvPr/>
        </p:nvCxnSpPr>
        <p:spPr>
          <a:xfrm rot="5400000">
            <a:off x="4554688" y="690933"/>
            <a:ext cx="0" cy="8676000"/>
          </a:xfrm>
          <a:prstGeom prst="line">
            <a:avLst/>
          </a:prstGeom>
          <a:ln>
            <a:solidFill>
              <a:schemeClr val="tx1"/>
            </a:solidFill>
            <a:prstDash val="dash"/>
          </a:ln>
        </p:spPr>
        <p:style>
          <a:lnRef idx="3">
            <a:schemeClr val="dk1"/>
          </a:lnRef>
          <a:fillRef idx="0">
            <a:schemeClr val="dk1"/>
          </a:fillRef>
          <a:effectRef idx="2">
            <a:schemeClr val="dk1"/>
          </a:effectRef>
          <a:fontRef idx="minor">
            <a:schemeClr val="tx1"/>
          </a:fontRef>
        </p:style>
      </p:cxnSp>
      <p:sp>
        <p:nvSpPr>
          <p:cNvPr id="45" name="Rectangle 44"/>
          <p:cNvSpPr/>
          <p:nvPr/>
        </p:nvSpPr>
        <p:spPr>
          <a:xfrm rot="5400000">
            <a:off x="4068508" y="1809891"/>
            <a:ext cx="1008000" cy="9142985"/>
          </a:xfrm>
          <a:prstGeom prst="rect">
            <a:avLst/>
          </a:prstGeom>
          <a:solidFill>
            <a:schemeClr val="accent4">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Rounded Rectangle 45"/>
          <p:cNvSpPr/>
          <p:nvPr/>
        </p:nvSpPr>
        <p:spPr>
          <a:xfrm rot="5400000">
            <a:off x="4136761" y="2433372"/>
            <a:ext cx="720000" cy="7927346"/>
          </a:xfrm>
          <a:prstGeom prst="roundRect">
            <a:avLst>
              <a:gd name="adj" fmla="val 9998"/>
            </a:avLst>
          </a:prstGeom>
          <a:solidFill>
            <a:srgbClr val="FFFFFF">
              <a:alpha val="69804"/>
            </a:srgbClr>
          </a:solidFill>
          <a:ln>
            <a:prstDash val="dash"/>
          </a:ln>
        </p:spPr>
        <p:style>
          <a:lnRef idx="2">
            <a:schemeClr val="dk1"/>
          </a:lnRef>
          <a:fillRef idx="1">
            <a:schemeClr val="lt1"/>
          </a:fillRef>
          <a:effectRef idx="0">
            <a:schemeClr val="dk1"/>
          </a:effectRef>
          <a:fontRef idx="minor">
            <a:schemeClr val="dk1"/>
          </a:fontRef>
        </p:style>
        <p:txBody>
          <a:bodyPr vert="vert270" rtlCol="0" anchor="ctr"/>
          <a:lstStyle/>
          <a:p>
            <a:pPr algn="ctr"/>
            <a:r>
              <a:rPr lang="en-IN" sz="2000" dirty="0" smtClean="0"/>
              <a:t>Strategic management helps in bringing order and discipline to the activities of the firm in its both internal processes and external activities.</a:t>
            </a:r>
            <a:endParaRPr lang="en-IN" sz="2000" dirty="0"/>
          </a:p>
        </p:txBody>
      </p:sp>
      <p:cxnSp>
        <p:nvCxnSpPr>
          <p:cNvPr id="47" name="Straight Connector 46"/>
          <p:cNvCxnSpPr/>
          <p:nvPr/>
        </p:nvCxnSpPr>
        <p:spPr>
          <a:xfrm rot="5400000">
            <a:off x="4554688" y="1699045"/>
            <a:ext cx="0" cy="8676000"/>
          </a:xfrm>
          <a:prstGeom prst="line">
            <a:avLst/>
          </a:prstGeom>
          <a:ln>
            <a:solidFill>
              <a:schemeClr val="tx1"/>
            </a:solidFill>
            <a:prstDash val="dash"/>
          </a:ln>
        </p:spPr>
        <p:style>
          <a:lnRef idx="3">
            <a:schemeClr val="dk1"/>
          </a:lnRef>
          <a:fillRef idx="0">
            <a:schemeClr val="dk1"/>
          </a:fillRef>
          <a:effectRef idx="2">
            <a:schemeClr val="dk1"/>
          </a:effectRef>
          <a:fontRef idx="minor">
            <a:schemeClr val="tx1"/>
          </a:fontRef>
        </p:style>
      </p:cxnSp>
      <p:pic>
        <p:nvPicPr>
          <p:cNvPr id="24" name="Picture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0-#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500" fill="hold"/>
                                        <p:tgtEl>
                                          <p:spTgt spid="35"/>
                                        </p:tgtEl>
                                        <p:attrNameLst>
                                          <p:attrName>ppt_x</p:attrName>
                                        </p:attrNameLst>
                                      </p:cBhvr>
                                      <p:tavLst>
                                        <p:tav tm="0">
                                          <p:val>
                                            <p:strVal val="1+#ppt_w/2"/>
                                          </p:val>
                                        </p:tav>
                                        <p:tav tm="100000">
                                          <p:val>
                                            <p:strVal val="#ppt_x"/>
                                          </p:val>
                                        </p:tav>
                                      </p:tavLst>
                                    </p:anim>
                                    <p:anim calcmode="lin" valueType="num">
                                      <p:cBhvr additive="base">
                                        <p:cTn id="17" dur="500" fill="hold"/>
                                        <p:tgtEl>
                                          <p:spTgt spid="3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6" presetClass="emph" presetSubtype="0" fill="hold" nodeType="afterEffect">
                                  <p:stCondLst>
                                    <p:cond delay="0"/>
                                  </p:stCondLst>
                                  <p:childTnLst>
                                    <p:animEffect transition="out" filter="fade">
                                      <p:cBhvr>
                                        <p:cTn id="20" dur="500" tmFilter="0, 0; .2, .5; .8, .5; 1, 0"/>
                                        <p:tgtEl>
                                          <p:spTgt spid="35"/>
                                        </p:tgtEl>
                                      </p:cBhvr>
                                    </p:animEffect>
                                    <p:animScale>
                                      <p:cBhvr>
                                        <p:cTn id="21" dur="250" autoRev="1" fill="hold"/>
                                        <p:tgtEl>
                                          <p:spTgt spid="35"/>
                                        </p:tgtEl>
                                      </p:cBhvr>
                                      <p:by x="105000" y="105000"/>
                                    </p:animScale>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up)">
                                      <p:cBhvr>
                                        <p:cTn id="25" dur="500"/>
                                        <p:tgtEl>
                                          <p:spTgt spid="34"/>
                                        </p:tgtEl>
                                      </p:cBhvr>
                                    </p:animEffect>
                                  </p:childTnLst>
                                </p:cTn>
                              </p:par>
                            </p:childTnLst>
                          </p:cTn>
                        </p:par>
                        <p:par>
                          <p:cTn id="26" fill="hold">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2" fill="hold"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1+#ppt_w/2"/>
                                          </p:val>
                                        </p:tav>
                                        <p:tav tm="100000">
                                          <p:val>
                                            <p:strVal val="#ppt_x"/>
                                          </p:val>
                                        </p:tav>
                                      </p:tavLst>
                                    </p:anim>
                                    <p:anim calcmode="lin" valueType="num">
                                      <p:cBhvr additive="base">
                                        <p:cTn id="35" dur="500" fill="hold"/>
                                        <p:tgtEl>
                                          <p:spTgt spid="38"/>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26" presetClass="emph" presetSubtype="0" fill="hold" nodeType="afterEffect">
                                  <p:stCondLst>
                                    <p:cond delay="0"/>
                                  </p:stCondLst>
                                  <p:childTnLst>
                                    <p:animEffect transition="out" filter="fade">
                                      <p:cBhvr>
                                        <p:cTn id="38" dur="500" tmFilter="0, 0; .2, .5; .8, .5; 1, 0"/>
                                        <p:tgtEl>
                                          <p:spTgt spid="38"/>
                                        </p:tgtEl>
                                      </p:cBhvr>
                                    </p:animEffect>
                                    <p:animScale>
                                      <p:cBhvr>
                                        <p:cTn id="39" dur="250" autoRev="1" fill="hold"/>
                                        <p:tgtEl>
                                          <p:spTgt spid="38"/>
                                        </p:tgtEl>
                                      </p:cBhvr>
                                      <p:by x="105000" y="105000"/>
                                    </p:animScale>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up)">
                                      <p:cBhvr>
                                        <p:cTn id="43" dur="500"/>
                                        <p:tgtEl>
                                          <p:spTgt spid="37"/>
                                        </p:tgtEl>
                                      </p:cBhvr>
                                    </p:animEffect>
                                  </p:childTnLst>
                                </p:cTn>
                              </p:par>
                            </p:childTnLst>
                          </p:cTn>
                        </p:par>
                        <p:par>
                          <p:cTn id="44" fill="hold">
                            <p:stCondLst>
                              <p:cond delay="4500"/>
                            </p:stCondLst>
                            <p:childTnLst>
                              <p:par>
                                <p:cTn id="45" presetID="2" presetClass="entr" presetSubtype="8"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500" fill="hold"/>
                                        <p:tgtEl>
                                          <p:spTgt spid="39"/>
                                        </p:tgtEl>
                                        <p:attrNameLst>
                                          <p:attrName>ppt_x</p:attrName>
                                        </p:attrNameLst>
                                      </p:cBhvr>
                                      <p:tavLst>
                                        <p:tav tm="0">
                                          <p:val>
                                            <p:strVal val="0-#ppt_w/2"/>
                                          </p:val>
                                        </p:tav>
                                        <p:tav tm="100000">
                                          <p:val>
                                            <p:strVal val="#ppt_x"/>
                                          </p:val>
                                        </p:tav>
                                      </p:tavLst>
                                    </p:anim>
                                    <p:anim calcmode="lin" valueType="num">
                                      <p:cBhvr additive="base">
                                        <p:cTn id="48" dur="500" fill="hold"/>
                                        <p:tgtEl>
                                          <p:spTgt spid="39"/>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nodeType="afterEffect">
                                  <p:stCondLst>
                                    <p:cond delay="0"/>
                                  </p:stCondLst>
                                  <p:childTnLst>
                                    <p:set>
                                      <p:cBhvr>
                                        <p:cTn id="51" dur="1" fill="hold">
                                          <p:stCondLst>
                                            <p:cond delay="0"/>
                                          </p:stCondLst>
                                        </p:cTn>
                                        <p:tgtEl>
                                          <p:spTgt spid="41"/>
                                        </p:tgtEl>
                                        <p:attrNameLst>
                                          <p:attrName>style.visibility</p:attrName>
                                        </p:attrNameLst>
                                      </p:cBhvr>
                                      <p:to>
                                        <p:strVal val="visible"/>
                                      </p:to>
                                    </p:set>
                                    <p:anim calcmode="lin" valueType="num">
                                      <p:cBhvr additive="base">
                                        <p:cTn id="52" dur="500" fill="hold"/>
                                        <p:tgtEl>
                                          <p:spTgt spid="41"/>
                                        </p:tgtEl>
                                        <p:attrNameLst>
                                          <p:attrName>ppt_x</p:attrName>
                                        </p:attrNameLst>
                                      </p:cBhvr>
                                      <p:tavLst>
                                        <p:tav tm="0">
                                          <p:val>
                                            <p:strVal val="1+#ppt_w/2"/>
                                          </p:val>
                                        </p:tav>
                                        <p:tav tm="100000">
                                          <p:val>
                                            <p:strVal val="#ppt_x"/>
                                          </p:val>
                                        </p:tav>
                                      </p:tavLst>
                                    </p:anim>
                                    <p:anim calcmode="lin" valueType="num">
                                      <p:cBhvr additive="base">
                                        <p:cTn id="53" dur="500" fill="hold"/>
                                        <p:tgtEl>
                                          <p:spTgt spid="41"/>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6" presetClass="emph" presetSubtype="0" fill="hold" nodeType="afterEffect">
                                  <p:stCondLst>
                                    <p:cond delay="0"/>
                                  </p:stCondLst>
                                  <p:childTnLst>
                                    <p:animEffect transition="out" filter="fade">
                                      <p:cBhvr>
                                        <p:cTn id="56" dur="500" tmFilter="0, 0; .2, .5; .8, .5; 1, 0"/>
                                        <p:tgtEl>
                                          <p:spTgt spid="41"/>
                                        </p:tgtEl>
                                      </p:cBhvr>
                                    </p:animEffect>
                                    <p:animScale>
                                      <p:cBhvr>
                                        <p:cTn id="57" dur="250" autoRev="1" fill="hold"/>
                                        <p:tgtEl>
                                          <p:spTgt spid="41"/>
                                        </p:tgtEl>
                                      </p:cBhvr>
                                      <p:by x="105000" y="105000"/>
                                    </p:animScale>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up)">
                                      <p:cBhvr>
                                        <p:cTn id="61" dur="500"/>
                                        <p:tgtEl>
                                          <p:spTgt spid="40"/>
                                        </p:tgtEl>
                                      </p:cBhvr>
                                    </p:animEffect>
                                  </p:childTnLst>
                                </p:cTn>
                              </p:par>
                            </p:childTnLst>
                          </p:cTn>
                        </p:par>
                        <p:par>
                          <p:cTn id="62" fill="hold">
                            <p:stCondLst>
                              <p:cond delay="6500"/>
                            </p:stCondLst>
                            <p:childTnLst>
                              <p:par>
                                <p:cTn id="63" presetID="2" presetClass="entr" presetSubtype="8"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additive="base">
                                        <p:cTn id="65" dur="500" fill="hold"/>
                                        <p:tgtEl>
                                          <p:spTgt spid="42"/>
                                        </p:tgtEl>
                                        <p:attrNameLst>
                                          <p:attrName>ppt_x</p:attrName>
                                        </p:attrNameLst>
                                      </p:cBhvr>
                                      <p:tavLst>
                                        <p:tav tm="0">
                                          <p:val>
                                            <p:strVal val="0-#ppt_w/2"/>
                                          </p:val>
                                        </p:tav>
                                        <p:tav tm="100000">
                                          <p:val>
                                            <p:strVal val="#ppt_x"/>
                                          </p:val>
                                        </p:tav>
                                      </p:tavLst>
                                    </p:anim>
                                    <p:anim calcmode="lin" valueType="num">
                                      <p:cBhvr additive="base">
                                        <p:cTn id="66" dur="500" fill="hold"/>
                                        <p:tgtEl>
                                          <p:spTgt spid="42"/>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additive="base">
                                        <p:cTn id="70" dur="500" fill="hold"/>
                                        <p:tgtEl>
                                          <p:spTgt spid="44"/>
                                        </p:tgtEl>
                                        <p:attrNameLst>
                                          <p:attrName>ppt_x</p:attrName>
                                        </p:attrNameLst>
                                      </p:cBhvr>
                                      <p:tavLst>
                                        <p:tav tm="0">
                                          <p:val>
                                            <p:strVal val="1+#ppt_w/2"/>
                                          </p:val>
                                        </p:tav>
                                        <p:tav tm="100000">
                                          <p:val>
                                            <p:strVal val="#ppt_x"/>
                                          </p:val>
                                        </p:tav>
                                      </p:tavLst>
                                    </p:anim>
                                    <p:anim calcmode="lin" valueType="num">
                                      <p:cBhvr additive="base">
                                        <p:cTn id="71" dur="500" fill="hold"/>
                                        <p:tgtEl>
                                          <p:spTgt spid="44"/>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26" presetClass="emph" presetSubtype="0" fill="hold" nodeType="afterEffect">
                                  <p:stCondLst>
                                    <p:cond delay="0"/>
                                  </p:stCondLst>
                                  <p:childTnLst>
                                    <p:animEffect transition="out" filter="fade">
                                      <p:cBhvr>
                                        <p:cTn id="74" dur="500" tmFilter="0, 0; .2, .5; .8, .5; 1, 0"/>
                                        <p:tgtEl>
                                          <p:spTgt spid="44"/>
                                        </p:tgtEl>
                                      </p:cBhvr>
                                    </p:animEffect>
                                    <p:animScale>
                                      <p:cBhvr>
                                        <p:cTn id="75" dur="250" autoRev="1" fill="hold"/>
                                        <p:tgtEl>
                                          <p:spTgt spid="44"/>
                                        </p:tgtEl>
                                      </p:cBhvr>
                                      <p:by x="105000" y="105000"/>
                                    </p:animScale>
                                  </p:childTnLst>
                                </p:cTn>
                              </p:par>
                            </p:childTnLst>
                          </p:cTn>
                        </p:par>
                        <p:par>
                          <p:cTn id="76" fill="hold">
                            <p:stCondLst>
                              <p:cond delay="8000"/>
                            </p:stCondLst>
                            <p:childTnLst>
                              <p:par>
                                <p:cTn id="77" presetID="22" presetClass="entr" presetSubtype="1"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up)">
                                      <p:cBhvr>
                                        <p:cTn id="79" dur="500"/>
                                        <p:tgtEl>
                                          <p:spTgt spid="43"/>
                                        </p:tgtEl>
                                      </p:cBhvr>
                                    </p:animEffect>
                                  </p:childTnLst>
                                </p:cTn>
                              </p:par>
                            </p:childTnLst>
                          </p:cTn>
                        </p:par>
                        <p:par>
                          <p:cTn id="80" fill="hold">
                            <p:stCondLst>
                              <p:cond delay="8500"/>
                            </p:stCondLst>
                            <p:childTnLst>
                              <p:par>
                                <p:cTn id="81" presetID="2" presetClass="entr" presetSubtype="8"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 calcmode="lin" valueType="num">
                                      <p:cBhvr additive="base">
                                        <p:cTn id="83" dur="500" fill="hold"/>
                                        <p:tgtEl>
                                          <p:spTgt spid="45"/>
                                        </p:tgtEl>
                                        <p:attrNameLst>
                                          <p:attrName>ppt_x</p:attrName>
                                        </p:attrNameLst>
                                      </p:cBhvr>
                                      <p:tavLst>
                                        <p:tav tm="0">
                                          <p:val>
                                            <p:strVal val="0-#ppt_w/2"/>
                                          </p:val>
                                        </p:tav>
                                        <p:tav tm="100000">
                                          <p:val>
                                            <p:strVal val="#ppt_x"/>
                                          </p:val>
                                        </p:tav>
                                      </p:tavLst>
                                    </p:anim>
                                    <p:anim calcmode="lin" valueType="num">
                                      <p:cBhvr additive="base">
                                        <p:cTn id="84" dur="500" fill="hold"/>
                                        <p:tgtEl>
                                          <p:spTgt spid="45"/>
                                        </p:tgtEl>
                                        <p:attrNameLst>
                                          <p:attrName>ppt_y</p:attrName>
                                        </p:attrNameLst>
                                      </p:cBhvr>
                                      <p:tavLst>
                                        <p:tav tm="0">
                                          <p:val>
                                            <p:strVal val="#ppt_y"/>
                                          </p:val>
                                        </p:tav>
                                        <p:tav tm="100000">
                                          <p:val>
                                            <p:strVal val="#ppt_y"/>
                                          </p:val>
                                        </p:tav>
                                      </p:tavLst>
                                    </p:anim>
                                  </p:childTnLst>
                                </p:cTn>
                              </p:par>
                            </p:childTnLst>
                          </p:cTn>
                        </p:par>
                        <p:par>
                          <p:cTn id="85" fill="hold">
                            <p:stCondLst>
                              <p:cond delay="9000"/>
                            </p:stCondLst>
                            <p:childTnLst>
                              <p:par>
                                <p:cTn id="86" presetID="2" presetClass="entr" presetSubtype="2" fill="hold" nodeType="afterEffect">
                                  <p:stCondLst>
                                    <p:cond delay="0"/>
                                  </p:stCondLst>
                                  <p:childTnLst>
                                    <p:set>
                                      <p:cBhvr>
                                        <p:cTn id="87" dur="1" fill="hold">
                                          <p:stCondLst>
                                            <p:cond delay="0"/>
                                          </p:stCondLst>
                                        </p:cTn>
                                        <p:tgtEl>
                                          <p:spTgt spid="47"/>
                                        </p:tgtEl>
                                        <p:attrNameLst>
                                          <p:attrName>style.visibility</p:attrName>
                                        </p:attrNameLst>
                                      </p:cBhvr>
                                      <p:to>
                                        <p:strVal val="visible"/>
                                      </p:to>
                                    </p:set>
                                    <p:anim calcmode="lin" valueType="num">
                                      <p:cBhvr additive="base">
                                        <p:cTn id="88" dur="500" fill="hold"/>
                                        <p:tgtEl>
                                          <p:spTgt spid="47"/>
                                        </p:tgtEl>
                                        <p:attrNameLst>
                                          <p:attrName>ppt_x</p:attrName>
                                        </p:attrNameLst>
                                      </p:cBhvr>
                                      <p:tavLst>
                                        <p:tav tm="0">
                                          <p:val>
                                            <p:strVal val="1+#ppt_w/2"/>
                                          </p:val>
                                        </p:tav>
                                        <p:tav tm="100000">
                                          <p:val>
                                            <p:strVal val="#ppt_x"/>
                                          </p:val>
                                        </p:tav>
                                      </p:tavLst>
                                    </p:anim>
                                    <p:anim calcmode="lin" valueType="num">
                                      <p:cBhvr additive="base">
                                        <p:cTn id="89" dur="500" fill="hold"/>
                                        <p:tgtEl>
                                          <p:spTgt spid="47"/>
                                        </p:tgtEl>
                                        <p:attrNameLst>
                                          <p:attrName>ppt_y</p:attrName>
                                        </p:attrNameLst>
                                      </p:cBhvr>
                                      <p:tavLst>
                                        <p:tav tm="0">
                                          <p:val>
                                            <p:strVal val="#ppt_y"/>
                                          </p:val>
                                        </p:tav>
                                        <p:tav tm="100000">
                                          <p:val>
                                            <p:strVal val="#ppt_y"/>
                                          </p:val>
                                        </p:tav>
                                      </p:tavLst>
                                    </p:anim>
                                  </p:childTnLst>
                                </p:cTn>
                              </p:par>
                            </p:childTnLst>
                          </p:cTn>
                        </p:par>
                        <p:par>
                          <p:cTn id="90" fill="hold">
                            <p:stCondLst>
                              <p:cond delay="9500"/>
                            </p:stCondLst>
                            <p:childTnLst>
                              <p:par>
                                <p:cTn id="91" presetID="26" presetClass="emph" presetSubtype="0" fill="hold" nodeType="afterEffect">
                                  <p:stCondLst>
                                    <p:cond delay="0"/>
                                  </p:stCondLst>
                                  <p:childTnLst>
                                    <p:animEffect transition="out" filter="fade">
                                      <p:cBhvr>
                                        <p:cTn id="92" dur="500" tmFilter="0, 0; .2, .5; .8, .5; 1, 0"/>
                                        <p:tgtEl>
                                          <p:spTgt spid="47"/>
                                        </p:tgtEl>
                                      </p:cBhvr>
                                    </p:animEffect>
                                    <p:animScale>
                                      <p:cBhvr>
                                        <p:cTn id="93" dur="250" autoRev="1" fill="hold"/>
                                        <p:tgtEl>
                                          <p:spTgt spid="47"/>
                                        </p:tgtEl>
                                      </p:cBhvr>
                                      <p:by x="105000" y="105000"/>
                                    </p:animScale>
                                  </p:childTnLst>
                                </p:cTn>
                              </p:par>
                            </p:childTnLst>
                          </p:cTn>
                        </p:par>
                        <p:par>
                          <p:cTn id="94" fill="hold">
                            <p:stCondLst>
                              <p:cond delay="10000"/>
                            </p:stCondLst>
                            <p:childTnLst>
                              <p:par>
                                <p:cTn id="95" presetID="22" presetClass="entr" presetSubtype="1" fill="hold" grpId="0" nodeType="after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up)">
                                      <p:cBhvr>
                                        <p:cTn id="9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3" grpId="0" animBg="1"/>
      <p:bldP spid="34" grpId="0" animBg="1"/>
      <p:bldP spid="36" grpId="0" animBg="1"/>
      <p:bldP spid="37" grpId="0" animBg="1"/>
      <p:bldP spid="39" grpId="0" animBg="1"/>
      <p:bldP spid="40" grpId="0" animBg="1"/>
      <p:bldP spid="42" grpId="0" animBg="1"/>
      <p:bldP spid="43" grpId="0" animBg="1"/>
      <p:bldP spid="45" grpId="0" animBg="1"/>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432615" y="1077975"/>
            <a:ext cx="7337664" cy="3880110"/>
            <a:chOff x="3645903" y="-1202695"/>
            <a:chExt cx="11141561" cy="3625354"/>
          </a:xfrm>
        </p:grpSpPr>
        <p:sp>
          <p:nvSpPr>
            <p:cNvPr id="10" name="Rechteck 21"/>
            <p:cNvSpPr/>
            <p:nvPr/>
          </p:nvSpPr>
          <p:spPr bwMode="auto">
            <a:xfrm>
              <a:off x="4876558" y="-1070742"/>
              <a:ext cx="9910906" cy="349340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a:spcAft>
                  <a:spcPts val="1200"/>
                </a:spcAft>
              </a:pPr>
              <a:r>
                <a:rPr lang="en-IN" sz="2800" b="1" dirty="0" smtClean="0">
                  <a:solidFill>
                    <a:prstClr val="white"/>
                  </a:solidFill>
                  <a:latin typeface="FreesiaUPC" pitchFamily="34" charset="-34"/>
                  <a:ea typeface="ＭＳ Ｐゴシック" pitchFamily="34" charset="-128"/>
                  <a:cs typeface="FreesiaUPC" pitchFamily="34" charset="-34"/>
                </a:rPr>
                <a:t>This is a DEMO Course On – </a:t>
              </a:r>
              <a:r>
                <a:rPr lang="en-IN" sz="2800" b="1" dirty="0" smtClean="0">
                  <a:solidFill>
                    <a:srgbClr val="FFFF00"/>
                  </a:solidFill>
                  <a:latin typeface="FreesiaUPC" pitchFamily="34" charset="-34"/>
                  <a:ea typeface="ＭＳ Ｐゴシック" pitchFamily="34" charset="-128"/>
                  <a:cs typeface="FreesiaUPC" pitchFamily="34" charset="-34"/>
                </a:rPr>
                <a:t>Strategic Management.</a:t>
              </a:r>
            </a:p>
            <a:p>
              <a:pPr>
                <a:spcAft>
                  <a:spcPts val="1200"/>
                </a:spcAft>
              </a:pPr>
              <a:r>
                <a:rPr lang="en-US" sz="2800" b="1" dirty="0" smtClean="0">
                  <a:solidFill>
                    <a:srgbClr val="FFFF00"/>
                  </a:solidFill>
                  <a:latin typeface="FreesiaUPC" pitchFamily="34" charset="-34"/>
                  <a:ea typeface="ＭＳ Ｐゴシック" pitchFamily="34" charset="-128"/>
                  <a:cs typeface="FreesiaUPC" pitchFamily="34" charset="-34"/>
                </a:rPr>
                <a:t>Join MSG Premium Membership</a:t>
              </a:r>
              <a:r>
                <a:rPr lang="en-US" sz="2800" b="1" dirty="0" smtClean="0">
                  <a:solidFill>
                    <a:prstClr val="white"/>
                  </a:solidFill>
                  <a:latin typeface="FreesiaUPC" pitchFamily="34" charset="-34"/>
                  <a:ea typeface="ＭＳ Ｐゴシック" pitchFamily="34" charset="-128"/>
                  <a:cs typeface="FreesiaUPC" pitchFamily="34" charset="-34"/>
                </a:rPr>
                <a:t> and Get Access to around  120 Courses + New courses added every week.</a:t>
              </a:r>
            </a:p>
            <a:p>
              <a:pPr>
                <a:spcAft>
                  <a:spcPts val="1200"/>
                </a:spcAft>
              </a:pPr>
              <a:r>
                <a:rPr lang="en-US" sz="2800" b="1" dirty="0" smtClean="0">
                  <a:solidFill>
                    <a:prstClr val="white"/>
                  </a:solidFill>
                  <a:latin typeface="FreesiaUPC" pitchFamily="34" charset="-34"/>
                  <a:ea typeface="ＭＳ Ｐゴシック" pitchFamily="34" charset="-128"/>
                  <a:cs typeface="FreesiaUPC" pitchFamily="34" charset="-34"/>
                </a:rPr>
                <a:t>What You Get:</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View All Courses Online.</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Download </a:t>
              </a:r>
              <a:r>
                <a:rPr lang="en-US" sz="2800" b="1" dirty="0" err="1" smtClean="0">
                  <a:solidFill>
                    <a:prstClr val="white"/>
                  </a:solidFill>
                  <a:latin typeface="FreesiaUPC" pitchFamily="34" charset="-34"/>
                  <a:ea typeface="ＭＳ Ｐゴシック" pitchFamily="34" charset="-128"/>
                  <a:cs typeface="FreesiaUPC" pitchFamily="34" charset="-34"/>
                </a:rPr>
                <a:t>Powerpoint</a:t>
              </a:r>
              <a:r>
                <a:rPr lang="en-US" sz="2800" b="1" dirty="0" smtClean="0">
                  <a:solidFill>
                    <a:prstClr val="white"/>
                  </a:solidFill>
                  <a:latin typeface="FreesiaUPC" pitchFamily="34" charset="-34"/>
                  <a:ea typeface="ＭＳ Ｐゴシック" pitchFamily="34" charset="-128"/>
                  <a:cs typeface="FreesiaUPC" pitchFamily="34" charset="-34"/>
                </a:rPr>
                <a:t> Presentation for Each Course.</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 the Knowledge Checks for Each Course.</a:t>
              </a:r>
              <a:endParaRPr lang="en-IN" sz="2800" b="1" dirty="0" smtClean="0">
                <a:solidFill>
                  <a:prstClr val="white"/>
                </a:solidFill>
                <a:latin typeface="FreesiaUPC" pitchFamily="34" charset="-34"/>
                <a:ea typeface="ＭＳ Ｐゴシック" pitchFamily="34" charset="-128"/>
                <a:cs typeface="FreesiaUPC" pitchFamily="34" charset="-34"/>
              </a:endParaRPr>
            </a:p>
          </p:txBody>
        </p:sp>
        <p:pic>
          <p:nvPicPr>
            <p:cNvPr id="11" name="Picture 5" descr="Tessafilm_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gray">
            <a:xfrm rot="20222041">
              <a:off x="3645903" y="-1202695"/>
              <a:ext cx="2229621" cy="525903"/>
            </a:xfrm>
            <a:prstGeom prst="rect">
              <a:avLst/>
            </a:prstGeom>
            <a:noFill/>
          </p:spPr>
        </p:pic>
      </p:grpSp>
      <p:pic>
        <p:nvPicPr>
          <p:cNvPr id="12" name="Picture 11">
            <a:hlinkClick r:id="rId5" action="ppaction://hlinksldjump"/>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14700" y="5181600"/>
            <a:ext cx="1600200" cy="1533525"/>
          </a:xfrm>
          <a:prstGeom prst="rect">
            <a:avLst/>
          </a:prstGeom>
        </p:spPr>
      </p:pic>
      <p:sp>
        <p:nvSpPr>
          <p:cNvPr id="13" name="TextBox 12"/>
          <p:cNvSpPr txBox="1"/>
          <p:nvPr/>
        </p:nvSpPr>
        <p:spPr>
          <a:xfrm>
            <a:off x="395536" y="283295"/>
            <a:ext cx="8352928" cy="769441"/>
          </a:xfrm>
          <a:prstGeom prst="rect">
            <a:avLst/>
          </a:prstGeom>
          <a:noFill/>
        </p:spPr>
        <p:txBody>
          <a:bodyPr wrap="square" rtlCol="0">
            <a:spAutoFit/>
          </a:bodyPr>
          <a:lstStyle/>
          <a:p>
            <a:r>
              <a:rPr lang="en-US" sz="4400" dirty="0" smtClean="0">
                <a:solidFill>
                  <a:prstClr val="black"/>
                </a:solidFill>
                <a:latin typeface="Arial Rounded MT Bold" pitchFamily="34" charset="0"/>
                <a:ea typeface="ＭＳ Ｐゴシック" pitchFamily="34" charset="-128"/>
                <a:cs typeface="Arial" pitchFamily="34" charset="0"/>
              </a:rPr>
              <a:t>ManagementStudyGuide.com</a:t>
            </a:r>
            <a:endParaRPr lang="en-IN" sz="4400" dirty="0">
              <a:solidFill>
                <a:prstClr val="black"/>
              </a:solidFill>
              <a:latin typeface="Arial Rounded MT Bold" pitchFamily="34" charset="0"/>
              <a:ea typeface="ＭＳ Ｐゴシック" pitchFamily="34" charset="-128"/>
              <a:cs typeface="Arial" pitchFamily="34" charset="0"/>
            </a:endParaRPr>
          </a:p>
        </p:txBody>
      </p:sp>
    </p:spTree>
    <p:custDataLst>
      <p:tags r:id="rId1"/>
    </p:custDataLst>
    <p:extLst>
      <p:ext uri="{BB962C8B-B14F-4D97-AF65-F5344CB8AC3E}">
        <p14:creationId xmlns:p14="http://schemas.microsoft.com/office/powerpoint/2010/main" val="1088496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 name="Group 209"/>
          <p:cNvGrpSpPr/>
          <p:nvPr/>
        </p:nvGrpSpPr>
        <p:grpSpPr>
          <a:xfrm>
            <a:off x="0" y="0"/>
            <a:ext cx="9144000" cy="908720"/>
            <a:chOff x="0" y="0"/>
            <a:chExt cx="9144000" cy="908720"/>
          </a:xfrm>
        </p:grpSpPr>
        <p:grpSp>
          <p:nvGrpSpPr>
            <p:cNvPr id="209"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62269"/>
            </a:xfrm>
            <a:prstGeom prst="rect">
              <a:avLst/>
            </a:prstGeom>
            <a:solidFill>
              <a:srgbClr val="FFFFFF">
                <a:alpha val="69804"/>
              </a:srgbClr>
            </a:solidFill>
          </p:spPr>
          <p:txBody>
            <a:bodyPr wrap="square" rtlCol="0">
              <a:spAutoFit/>
            </a:bodyPr>
            <a:lstStyle/>
            <a:p>
              <a:r>
                <a:rPr lang="en-IN" sz="3200" dirty="0" smtClean="0"/>
                <a:t>Objective</a:t>
              </a:r>
              <a:endParaRPr lang="en-IN" sz="3200" dirty="0"/>
            </a:p>
          </p:txBody>
        </p:sp>
      </p:grpSp>
      <p:pic>
        <p:nvPicPr>
          <p:cNvPr id="27" name="Picture 26" descr="highlighter_pens.jpg"/>
          <p:cNvPicPr>
            <a:picLocks noChangeAspect="1"/>
          </p:cNvPicPr>
          <p:nvPr/>
        </p:nvPicPr>
        <p:blipFill>
          <a:blip r:embed="rId3" cstate="print">
            <a:lum bright="40000" contrast="-40000"/>
          </a:blip>
          <a:stretch>
            <a:fillRect/>
          </a:stretch>
        </p:blipFill>
        <p:spPr>
          <a:xfrm flipH="1">
            <a:off x="0" y="864096"/>
            <a:ext cx="9144000" cy="5993904"/>
          </a:xfrm>
          <a:prstGeom prst="rect">
            <a:avLst/>
          </a:prstGeom>
        </p:spPr>
      </p:pic>
      <p:sp>
        <p:nvSpPr>
          <p:cNvPr id="28" name="TextBox 27"/>
          <p:cNvSpPr txBox="1"/>
          <p:nvPr/>
        </p:nvSpPr>
        <p:spPr>
          <a:xfrm>
            <a:off x="251520" y="908720"/>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What is Strategic Management</a:t>
            </a:r>
            <a:endParaRPr lang="en-IN" sz="2000" dirty="0"/>
          </a:p>
        </p:txBody>
      </p:sp>
      <p:sp>
        <p:nvSpPr>
          <p:cNvPr id="29" name="TextBox 28"/>
          <p:cNvSpPr txBox="1"/>
          <p:nvPr/>
        </p:nvSpPr>
        <p:spPr>
          <a:xfrm>
            <a:off x="251520" y="1304269"/>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What is a Strategy</a:t>
            </a:r>
            <a:endParaRPr lang="en-IN" sz="2000" dirty="0"/>
          </a:p>
        </p:txBody>
      </p:sp>
      <p:sp>
        <p:nvSpPr>
          <p:cNvPr id="30" name="TextBox 29"/>
          <p:cNvSpPr txBox="1"/>
          <p:nvPr/>
        </p:nvSpPr>
        <p:spPr>
          <a:xfrm>
            <a:off x="251520" y="1699819"/>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Strategy Statement and its Components</a:t>
            </a:r>
            <a:endParaRPr lang="en-IN" sz="2000" dirty="0"/>
          </a:p>
        </p:txBody>
      </p:sp>
      <p:sp>
        <p:nvSpPr>
          <p:cNvPr id="31" name="TextBox 30"/>
          <p:cNvSpPr txBox="1"/>
          <p:nvPr/>
        </p:nvSpPr>
        <p:spPr>
          <a:xfrm>
            <a:off x="251520" y="2095368"/>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the Steps of Strategic Management Process</a:t>
            </a:r>
            <a:endParaRPr lang="en-IN" sz="2000" dirty="0"/>
          </a:p>
        </p:txBody>
      </p:sp>
      <p:sp>
        <p:nvSpPr>
          <p:cNvPr id="32" name="TextBox 31"/>
          <p:cNvSpPr txBox="1"/>
          <p:nvPr/>
        </p:nvSpPr>
        <p:spPr>
          <a:xfrm>
            <a:off x="251520" y="2490917"/>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Components of Strategic Management Process</a:t>
            </a:r>
            <a:endParaRPr lang="en-IN" sz="2000" dirty="0"/>
          </a:p>
        </p:txBody>
      </p:sp>
      <p:sp>
        <p:nvSpPr>
          <p:cNvPr id="33" name="TextBox 32"/>
          <p:cNvSpPr txBox="1"/>
          <p:nvPr/>
        </p:nvSpPr>
        <p:spPr>
          <a:xfrm>
            <a:off x="251520" y="2886467"/>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Differentiate between Strategy Formulation and Strategy Implementation</a:t>
            </a:r>
            <a:endParaRPr lang="en-IN" sz="2000" dirty="0"/>
          </a:p>
        </p:txBody>
      </p:sp>
      <p:sp>
        <p:nvSpPr>
          <p:cNvPr id="34" name="TextBox 33"/>
          <p:cNvSpPr txBox="1"/>
          <p:nvPr/>
        </p:nvSpPr>
        <p:spPr>
          <a:xfrm>
            <a:off x="251520" y="3282016"/>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Differentiate between Strategic, Administrative and  Operational Decisions</a:t>
            </a:r>
            <a:endParaRPr lang="en-IN" sz="2000" dirty="0"/>
          </a:p>
        </p:txBody>
      </p:sp>
      <p:sp>
        <p:nvSpPr>
          <p:cNvPr id="35" name="TextBox 34"/>
          <p:cNvSpPr txBox="1"/>
          <p:nvPr/>
        </p:nvSpPr>
        <p:spPr>
          <a:xfrm>
            <a:off x="251520" y="3677565"/>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Qualities of a Strategic Leader</a:t>
            </a:r>
            <a:endParaRPr lang="en-IN" sz="2000" dirty="0"/>
          </a:p>
        </p:txBody>
      </p:sp>
      <p:sp>
        <p:nvSpPr>
          <p:cNvPr id="36" name="TextBox 35"/>
          <p:cNvSpPr txBox="1"/>
          <p:nvPr/>
        </p:nvSpPr>
        <p:spPr>
          <a:xfrm>
            <a:off x="251520" y="4073115"/>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What is a Business Policy</a:t>
            </a:r>
            <a:endParaRPr lang="en-IN" sz="2000" dirty="0"/>
          </a:p>
        </p:txBody>
      </p:sp>
      <p:sp>
        <p:nvSpPr>
          <p:cNvPr id="37" name="TextBox 36"/>
          <p:cNvSpPr txBox="1"/>
          <p:nvPr/>
        </p:nvSpPr>
        <p:spPr>
          <a:xfrm>
            <a:off x="251520" y="4468664"/>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Structure of BCG Matrix</a:t>
            </a:r>
            <a:endParaRPr lang="en-IN" sz="2000" dirty="0"/>
          </a:p>
        </p:txBody>
      </p:sp>
      <p:sp>
        <p:nvSpPr>
          <p:cNvPr id="38" name="TextBox 37"/>
          <p:cNvSpPr txBox="1"/>
          <p:nvPr/>
        </p:nvSpPr>
        <p:spPr>
          <a:xfrm>
            <a:off x="251520" y="4864213"/>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Factors of SWOT Analysis</a:t>
            </a:r>
            <a:endParaRPr lang="en-IN" sz="2000" dirty="0"/>
          </a:p>
        </p:txBody>
      </p:sp>
      <p:sp>
        <p:nvSpPr>
          <p:cNvPr id="39" name="TextBox 38"/>
          <p:cNvSpPr txBox="1"/>
          <p:nvPr/>
        </p:nvSpPr>
        <p:spPr>
          <a:xfrm>
            <a:off x="251520" y="5259763"/>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Porter’s Five Forces Model of Competition</a:t>
            </a:r>
            <a:endParaRPr lang="en-IN" sz="2000" dirty="0"/>
          </a:p>
        </p:txBody>
      </p:sp>
      <p:sp>
        <p:nvSpPr>
          <p:cNvPr id="40" name="TextBox 39"/>
          <p:cNvSpPr txBox="1"/>
          <p:nvPr/>
        </p:nvSpPr>
        <p:spPr>
          <a:xfrm>
            <a:off x="251520" y="5655312"/>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What is Corporate Governance</a:t>
            </a:r>
            <a:endParaRPr lang="en-IN" sz="2000" dirty="0"/>
          </a:p>
        </p:txBody>
      </p:sp>
      <p:sp>
        <p:nvSpPr>
          <p:cNvPr id="41" name="TextBox 40"/>
          <p:cNvSpPr txBox="1"/>
          <p:nvPr/>
        </p:nvSpPr>
        <p:spPr>
          <a:xfrm>
            <a:off x="251520" y="6050861"/>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Explain What is Business Ethics</a:t>
            </a:r>
            <a:endParaRPr lang="en-IN" sz="2000" dirty="0"/>
          </a:p>
        </p:txBody>
      </p:sp>
      <p:sp>
        <p:nvSpPr>
          <p:cNvPr id="42" name="TextBox 41"/>
          <p:cNvSpPr txBox="1"/>
          <p:nvPr/>
        </p:nvSpPr>
        <p:spPr>
          <a:xfrm>
            <a:off x="251520" y="6446411"/>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smtClean="0"/>
              <a:t>Describe the Core Competency Theory of Strategy</a:t>
            </a:r>
            <a:endParaRPr lang="en-IN" sz="2000" dirty="0"/>
          </a:p>
        </p:txBody>
      </p:sp>
      <p:pic>
        <p:nvPicPr>
          <p:cNvPr id="24" name="Picture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Introduction </a:t>
              </a:r>
              <a:endParaRPr lang="en-IN" sz="3200" dirty="0"/>
            </a:p>
          </p:txBody>
        </p:sp>
      </p:grpSp>
      <p:pic>
        <p:nvPicPr>
          <p:cNvPr id="8" name="Picture 7" descr="10129442_xxl.jpg"/>
          <p:cNvPicPr>
            <a:picLocks noChangeAspect="1"/>
          </p:cNvPicPr>
          <p:nvPr/>
        </p:nvPicPr>
        <p:blipFill>
          <a:blip r:embed="rId3" cstate="email">
            <a:clrChange>
              <a:clrFrom>
                <a:srgbClr val="D9D9D9"/>
              </a:clrFrom>
              <a:clrTo>
                <a:srgbClr val="D9D9D9">
                  <a:alpha val="0"/>
                </a:srgbClr>
              </a:clrTo>
            </a:clrChange>
            <a:extLst>
              <a:ext uri="{28A0092B-C50C-407E-A947-70E740481C1C}">
                <a14:useLocalDpi xmlns:a14="http://schemas.microsoft.com/office/drawing/2010/main"/>
              </a:ext>
            </a:extLst>
          </a:blip>
          <a:srcRect b="4345"/>
          <a:stretch>
            <a:fillRect/>
          </a:stretch>
        </p:blipFill>
        <p:spPr>
          <a:xfrm>
            <a:off x="2657101" y="1053376"/>
            <a:ext cx="6307387" cy="5760000"/>
          </a:xfrm>
          <a:prstGeom prst="rect">
            <a:avLst/>
          </a:prstGeom>
        </p:spPr>
      </p:pic>
      <p:sp>
        <p:nvSpPr>
          <p:cNvPr id="39" name="TextBox 38"/>
          <p:cNvSpPr txBox="1"/>
          <p:nvPr/>
        </p:nvSpPr>
        <p:spPr>
          <a:xfrm>
            <a:off x="3995936" y="1844824"/>
            <a:ext cx="4176464" cy="1938992"/>
          </a:xfrm>
          <a:prstGeom prst="rect">
            <a:avLst/>
          </a:prstGeom>
          <a:noFill/>
        </p:spPr>
        <p:txBody>
          <a:bodyPr wrap="square" rtlCol="0">
            <a:spAutoFit/>
          </a:bodyPr>
          <a:lstStyle/>
          <a:p>
            <a:pPr marL="457200" indent="-457200">
              <a:buFont typeface="Arial" pitchFamily="34" charset="0"/>
              <a:buChar char="•"/>
            </a:pPr>
            <a:r>
              <a:rPr lang="en-IN" sz="2000" dirty="0" smtClean="0"/>
              <a:t>Helium Inc. is a leading manufacturer of electrical safety equipments such as Miniature Circuit Breakers (MCBs), Molded Case Circuit Breaker (MCCBs) etc. for the past six decades.</a:t>
            </a:r>
            <a:endParaRPr lang="en-IN" sz="2000" dirty="0"/>
          </a:p>
        </p:txBody>
      </p:sp>
      <p:sp>
        <p:nvSpPr>
          <p:cNvPr id="40" name="TextBox 39"/>
          <p:cNvSpPr txBox="1"/>
          <p:nvPr/>
        </p:nvSpPr>
        <p:spPr>
          <a:xfrm>
            <a:off x="3995936" y="3977769"/>
            <a:ext cx="4176464" cy="1323439"/>
          </a:xfrm>
          <a:prstGeom prst="rect">
            <a:avLst/>
          </a:prstGeom>
          <a:noFill/>
        </p:spPr>
        <p:txBody>
          <a:bodyPr wrap="square" rtlCol="0">
            <a:spAutoFit/>
          </a:bodyPr>
          <a:lstStyle/>
          <a:p>
            <a:pPr marL="457200" indent="-457200">
              <a:buFont typeface="Arial" pitchFamily="34" charset="0"/>
              <a:buChar char="•"/>
            </a:pPr>
            <a:r>
              <a:rPr lang="en-IN" sz="2000" dirty="0" smtClean="0"/>
              <a:t>It has carved a niche for itself in this area and captures the largest market share in its industry and segment. </a:t>
            </a:r>
            <a:endParaRPr lang="en-IN" sz="2000" dirty="0"/>
          </a:p>
        </p:txBody>
      </p:sp>
      <p:grpSp>
        <p:nvGrpSpPr>
          <p:cNvPr id="4" name="Group 44"/>
          <p:cNvGrpSpPr/>
          <p:nvPr/>
        </p:nvGrpSpPr>
        <p:grpSpPr>
          <a:xfrm>
            <a:off x="827584" y="1053376"/>
            <a:ext cx="3024415" cy="2855509"/>
            <a:chOff x="827584" y="1053376"/>
            <a:chExt cx="3024415" cy="2855509"/>
          </a:xfrm>
        </p:grpSpPr>
        <p:grpSp>
          <p:nvGrpSpPr>
            <p:cNvPr id="5" name="Group 24"/>
            <p:cNvGrpSpPr/>
            <p:nvPr/>
          </p:nvGrpSpPr>
          <p:grpSpPr>
            <a:xfrm rot="21139308">
              <a:off x="827584" y="1053376"/>
              <a:ext cx="3024415" cy="2855509"/>
              <a:chOff x="35496" y="2060848"/>
              <a:chExt cx="2739277" cy="2560977"/>
            </a:xfrm>
          </p:grpSpPr>
          <p:sp>
            <p:nvSpPr>
              <p:cNvPr id="22" name="Kombinationstegning 58"/>
              <p:cNvSpPr/>
              <p:nvPr/>
            </p:nvSpPr>
            <p:spPr bwMode="auto">
              <a:xfrm>
                <a:off x="2054255" y="4133359"/>
                <a:ext cx="720518" cy="488466"/>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3" name="Rektangel 62"/>
              <p:cNvSpPr>
                <a:spLocks noChangeArrowheads="1"/>
              </p:cNvSpPr>
              <p:nvPr/>
            </p:nvSpPr>
            <p:spPr bwMode="auto">
              <a:xfrm>
                <a:off x="35496" y="2060848"/>
                <a:ext cx="2215520" cy="2542634"/>
              </a:xfrm>
              <a:prstGeom prst="rect">
                <a:avLst/>
              </a:prstGeom>
              <a:solidFill>
                <a:schemeClr val="tx2">
                  <a:lumMod val="7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4" name="Rektangel 63"/>
              <p:cNvSpPr>
                <a:spLocks noChangeArrowheads="1"/>
              </p:cNvSpPr>
              <p:nvPr/>
            </p:nvSpPr>
            <p:spPr bwMode="auto">
              <a:xfrm>
                <a:off x="140002" y="2180784"/>
                <a:ext cx="2013885" cy="1882282"/>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43" name="Picture 42" descr="8267263_x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099596">
              <a:off x="895187" y="1212785"/>
              <a:ext cx="2234205" cy="2087933"/>
            </a:xfrm>
            <a:prstGeom prst="rect">
              <a:avLst/>
            </a:prstGeom>
          </p:spPr>
        </p:pic>
      </p:grpSp>
      <p:grpSp>
        <p:nvGrpSpPr>
          <p:cNvPr id="6" name="Group 45"/>
          <p:cNvGrpSpPr/>
          <p:nvPr/>
        </p:nvGrpSpPr>
        <p:grpSpPr>
          <a:xfrm>
            <a:off x="937378" y="3635418"/>
            <a:ext cx="2942182" cy="3033942"/>
            <a:chOff x="937378" y="3635418"/>
            <a:chExt cx="2942182" cy="3033942"/>
          </a:xfrm>
        </p:grpSpPr>
        <p:grpSp>
          <p:nvGrpSpPr>
            <p:cNvPr id="7" name="Group 37"/>
            <p:cNvGrpSpPr/>
            <p:nvPr/>
          </p:nvGrpSpPr>
          <p:grpSpPr>
            <a:xfrm>
              <a:off x="937378" y="3635418"/>
              <a:ext cx="2942182" cy="3033942"/>
              <a:chOff x="937378" y="2879833"/>
              <a:chExt cx="2942182" cy="2146117"/>
            </a:xfrm>
          </p:grpSpPr>
          <p:sp>
            <p:nvSpPr>
              <p:cNvPr id="27" name="Kombinationstegning 58"/>
              <p:cNvSpPr/>
              <p:nvPr/>
            </p:nvSpPr>
            <p:spPr bwMode="auto">
              <a:xfrm rot="318244">
                <a:off x="3084042" y="4640686"/>
                <a:ext cx="795518" cy="385264"/>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8" name="Rektangel 62"/>
              <p:cNvSpPr>
                <a:spLocks noChangeArrowheads="1"/>
              </p:cNvSpPr>
              <p:nvPr/>
            </p:nvSpPr>
            <p:spPr bwMode="auto">
              <a:xfrm rot="318244">
                <a:off x="937378" y="2879833"/>
                <a:ext cx="2446139" cy="2005431"/>
              </a:xfrm>
              <a:prstGeom prst="rect">
                <a:avLst/>
              </a:prstGeom>
              <a:solidFill>
                <a:schemeClr val="tx1">
                  <a:lumMod val="75000"/>
                  <a:lumOff val="2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9" name="Rektangel 63"/>
              <p:cNvSpPr>
                <a:spLocks noChangeArrowheads="1"/>
              </p:cNvSpPr>
              <p:nvPr/>
            </p:nvSpPr>
            <p:spPr bwMode="auto">
              <a:xfrm rot="318244">
                <a:off x="1068073" y="2975515"/>
                <a:ext cx="2223515" cy="1484597"/>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44" name="Picture 43" descr="11395642_xxl.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300000">
              <a:off x="1054776" y="3760226"/>
              <a:ext cx="2244517" cy="2124412"/>
            </a:xfrm>
            <a:prstGeom prst="rect">
              <a:avLst/>
            </a:prstGeom>
          </p:spPr>
        </p:pic>
      </p:grpSp>
      <p:pic>
        <p:nvPicPr>
          <p:cNvPr id="25" name="Picture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Introduction </a:t>
              </a:r>
              <a:endParaRPr lang="en-IN" sz="3200" dirty="0"/>
            </a:p>
          </p:txBody>
        </p:sp>
      </p:grpSp>
      <p:pic>
        <p:nvPicPr>
          <p:cNvPr id="8" name="Picture 7" descr="10129442_xxl.jpg"/>
          <p:cNvPicPr>
            <a:picLocks noChangeAspect="1"/>
          </p:cNvPicPr>
          <p:nvPr/>
        </p:nvPicPr>
        <p:blipFill>
          <a:blip r:embed="rId3" cstate="email">
            <a:clrChange>
              <a:clrFrom>
                <a:srgbClr val="D9D9D9"/>
              </a:clrFrom>
              <a:clrTo>
                <a:srgbClr val="D9D9D9">
                  <a:alpha val="0"/>
                </a:srgbClr>
              </a:clrTo>
            </a:clrChange>
            <a:extLst>
              <a:ext uri="{28A0092B-C50C-407E-A947-70E740481C1C}">
                <a14:useLocalDpi xmlns:a14="http://schemas.microsoft.com/office/drawing/2010/main"/>
              </a:ext>
            </a:extLst>
          </a:blip>
          <a:srcRect b="4345"/>
          <a:stretch>
            <a:fillRect/>
          </a:stretch>
        </p:blipFill>
        <p:spPr>
          <a:xfrm>
            <a:off x="2657101" y="1053376"/>
            <a:ext cx="6307387" cy="5760000"/>
          </a:xfrm>
          <a:prstGeom prst="rect">
            <a:avLst/>
          </a:prstGeom>
        </p:spPr>
      </p:pic>
      <p:sp>
        <p:nvSpPr>
          <p:cNvPr id="39" name="TextBox 38"/>
          <p:cNvSpPr txBox="1"/>
          <p:nvPr/>
        </p:nvSpPr>
        <p:spPr>
          <a:xfrm>
            <a:off x="3995936" y="1844824"/>
            <a:ext cx="4176464" cy="1015663"/>
          </a:xfrm>
          <a:prstGeom prst="rect">
            <a:avLst/>
          </a:prstGeom>
          <a:noFill/>
        </p:spPr>
        <p:txBody>
          <a:bodyPr wrap="square" rtlCol="0">
            <a:spAutoFit/>
          </a:bodyPr>
          <a:lstStyle/>
          <a:p>
            <a:pPr marL="457200" indent="-457200">
              <a:buFont typeface="Arial" pitchFamily="34" charset="0"/>
              <a:buChar char="•"/>
            </a:pPr>
            <a:r>
              <a:rPr lang="en-IN" sz="2000" dirty="0" smtClean="0"/>
              <a:t>However, now Helium wants to venture into the mobile and Smartphone market.</a:t>
            </a:r>
            <a:endParaRPr lang="en-IN" sz="2000" dirty="0"/>
          </a:p>
        </p:txBody>
      </p:sp>
      <p:sp>
        <p:nvSpPr>
          <p:cNvPr id="40" name="TextBox 39"/>
          <p:cNvSpPr txBox="1"/>
          <p:nvPr/>
        </p:nvSpPr>
        <p:spPr>
          <a:xfrm>
            <a:off x="3995936" y="3140968"/>
            <a:ext cx="4176464" cy="1323439"/>
          </a:xfrm>
          <a:prstGeom prst="rect">
            <a:avLst/>
          </a:prstGeom>
          <a:noFill/>
        </p:spPr>
        <p:txBody>
          <a:bodyPr wrap="square" rtlCol="0">
            <a:spAutoFit/>
          </a:bodyPr>
          <a:lstStyle/>
          <a:p>
            <a:pPr marL="457200" indent="-457200">
              <a:buFont typeface="Arial" pitchFamily="34" charset="0"/>
              <a:buChar char="•"/>
            </a:pPr>
            <a:r>
              <a:rPr lang="en-IN" sz="2000" dirty="0" smtClean="0"/>
              <a:t>It has decided to launch a range of mobiles and Smartphone that will cater to the various segments of the society.</a:t>
            </a:r>
            <a:endParaRPr lang="en-IN" sz="2000" dirty="0"/>
          </a:p>
        </p:txBody>
      </p:sp>
      <p:grpSp>
        <p:nvGrpSpPr>
          <p:cNvPr id="4" name="Group 31"/>
          <p:cNvGrpSpPr/>
          <p:nvPr/>
        </p:nvGrpSpPr>
        <p:grpSpPr>
          <a:xfrm>
            <a:off x="827584" y="1053376"/>
            <a:ext cx="3024415" cy="2855509"/>
            <a:chOff x="827584" y="1053376"/>
            <a:chExt cx="3024415" cy="2855509"/>
          </a:xfrm>
        </p:grpSpPr>
        <p:grpSp>
          <p:nvGrpSpPr>
            <p:cNvPr id="5" name="Group 24"/>
            <p:cNvGrpSpPr/>
            <p:nvPr/>
          </p:nvGrpSpPr>
          <p:grpSpPr>
            <a:xfrm rot="21139308">
              <a:off x="827584" y="1053376"/>
              <a:ext cx="3024415" cy="2855509"/>
              <a:chOff x="35496" y="2060848"/>
              <a:chExt cx="2739277" cy="2560977"/>
            </a:xfrm>
          </p:grpSpPr>
          <p:sp>
            <p:nvSpPr>
              <p:cNvPr id="22" name="Kombinationstegning 58"/>
              <p:cNvSpPr/>
              <p:nvPr/>
            </p:nvSpPr>
            <p:spPr bwMode="auto">
              <a:xfrm>
                <a:off x="2054255" y="4133359"/>
                <a:ext cx="720518" cy="488466"/>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3" name="Rektangel 62"/>
              <p:cNvSpPr>
                <a:spLocks noChangeArrowheads="1"/>
              </p:cNvSpPr>
              <p:nvPr/>
            </p:nvSpPr>
            <p:spPr bwMode="auto">
              <a:xfrm>
                <a:off x="35496" y="2060848"/>
                <a:ext cx="2215520" cy="2542634"/>
              </a:xfrm>
              <a:prstGeom prst="rect">
                <a:avLst/>
              </a:prstGeom>
              <a:solidFill>
                <a:schemeClr val="tx2">
                  <a:lumMod val="7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4" name="Rektangel 63"/>
              <p:cNvSpPr>
                <a:spLocks noChangeArrowheads="1"/>
              </p:cNvSpPr>
              <p:nvPr/>
            </p:nvSpPr>
            <p:spPr bwMode="auto">
              <a:xfrm>
                <a:off x="140002" y="2180784"/>
                <a:ext cx="2013885" cy="1882282"/>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25" name="Picture 24" descr="9497653_xx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120000">
              <a:off x="920115" y="1211908"/>
              <a:ext cx="2224323" cy="2169453"/>
            </a:xfrm>
            <a:prstGeom prst="rect">
              <a:avLst/>
            </a:prstGeom>
          </p:spPr>
        </p:pic>
      </p:grpSp>
      <p:grpSp>
        <p:nvGrpSpPr>
          <p:cNvPr id="6" name="Group 29"/>
          <p:cNvGrpSpPr/>
          <p:nvPr/>
        </p:nvGrpSpPr>
        <p:grpSpPr>
          <a:xfrm>
            <a:off x="937378" y="3635418"/>
            <a:ext cx="2942182" cy="3033942"/>
            <a:chOff x="937378" y="3635418"/>
            <a:chExt cx="2942182" cy="3033942"/>
          </a:xfrm>
        </p:grpSpPr>
        <p:grpSp>
          <p:nvGrpSpPr>
            <p:cNvPr id="7" name="Group 37"/>
            <p:cNvGrpSpPr/>
            <p:nvPr/>
          </p:nvGrpSpPr>
          <p:grpSpPr>
            <a:xfrm>
              <a:off x="937378" y="3635418"/>
              <a:ext cx="2942182" cy="3033942"/>
              <a:chOff x="937378" y="2879833"/>
              <a:chExt cx="2942182" cy="2146117"/>
            </a:xfrm>
          </p:grpSpPr>
          <p:sp>
            <p:nvSpPr>
              <p:cNvPr id="27" name="Kombinationstegning 58"/>
              <p:cNvSpPr/>
              <p:nvPr/>
            </p:nvSpPr>
            <p:spPr bwMode="auto">
              <a:xfrm rot="318244">
                <a:off x="3084042" y="4640686"/>
                <a:ext cx="795518" cy="385264"/>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8" name="Rektangel 62"/>
              <p:cNvSpPr>
                <a:spLocks noChangeArrowheads="1"/>
              </p:cNvSpPr>
              <p:nvPr/>
            </p:nvSpPr>
            <p:spPr bwMode="auto">
              <a:xfrm rot="318244">
                <a:off x="937378" y="2879833"/>
                <a:ext cx="2446139" cy="2005431"/>
              </a:xfrm>
              <a:prstGeom prst="rect">
                <a:avLst/>
              </a:prstGeom>
              <a:solidFill>
                <a:schemeClr val="tx1">
                  <a:lumMod val="75000"/>
                  <a:lumOff val="2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9" name="Rektangel 63"/>
              <p:cNvSpPr>
                <a:spLocks noChangeArrowheads="1"/>
              </p:cNvSpPr>
              <p:nvPr/>
            </p:nvSpPr>
            <p:spPr bwMode="auto">
              <a:xfrm rot="318244">
                <a:off x="1068073" y="2975515"/>
                <a:ext cx="2223515" cy="1484597"/>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26" name="Picture 25" descr="10381681_xxl.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360000">
              <a:off x="1072308" y="3738239"/>
              <a:ext cx="2232000" cy="2129390"/>
            </a:xfrm>
            <a:prstGeom prst="rect">
              <a:avLst/>
            </a:prstGeom>
          </p:spPr>
        </p:pic>
      </p:grpSp>
      <p:pic>
        <p:nvPicPr>
          <p:cNvPr id="30" name="Picture 2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Introduction </a:t>
              </a:r>
              <a:endParaRPr lang="en-IN" sz="3200" dirty="0"/>
            </a:p>
          </p:txBody>
        </p:sp>
      </p:grpSp>
      <p:pic>
        <p:nvPicPr>
          <p:cNvPr id="8" name="Picture 7" descr="10129442_xxl.jpg"/>
          <p:cNvPicPr>
            <a:picLocks noChangeAspect="1"/>
          </p:cNvPicPr>
          <p:nvPr/>
        </p:nvPicPr>
        <p:blipFill>
          <a:blip r:embed="rId3" cstate="email">
            <a:clrChange>
              <a:clrFrom>
                <a:srgbClr val="D9D9D9"/>
              </a:clrFrom>
              <a:clrTo>
                <a:srgbClr val="D9D9D9">
                  <a:alpha val="0"/>
                </a:srgbClr>
              </a:clrTo>
            </a:clrChange>
            <a:extLst>
              <a:ext uri="{28A0092B-C50C-407E-A947-70E740481C1C}">
                <a14:useLocalDpi xmlns:a14="http://schemas.microsoft.com/office/drawing/2010/main"/>
              </a:ext>
            </a:extLst>
          </a:blip>
          <a:srcRect b="4345"/>
          <a:stretch>
            <a:fillRect/>
          </a:stretch>
        </p:blipFill>
        <p:spPr>
          <a:xfrm>
            <a:off x="2657101" y="1053376"/>
            <a:ext cx="6307387" cy="5760000"/>
          </a:xfrm>
          <a:prstGeom prst="rect">
            <a:avLst/>
          </a:prstGeom>
        </p:spPr>
      </p:pic>
      <p:sp>
        <p:nvSpPr>
          <p:cNvPr id="39" name="TextBox 38"/>
          <p:cNvSpPr txBox="1"/>
          <p:nvPr/>
        </p:nvSpPr>
        <p:spPr>
          <a:xfrm>
            <a:off x="3995936" y="1844824"/>
            <a:ext cx="4176464" cy="1015663"/>
          </a:xfrm>
          <a:prstGeom prst="rect">
            <a:avLst/>
          </a:prstGeom>
          <a:noFill/>
        </p:spPr>
        <p:txBody>
          <a:bodyPr wrap="square" rtlCol="0">
            <a:spAutoFit/>
          </a:bodyPr>
          <a:lstStyle/>
          <a:p>
            <a:pPr marL="457200" indent="-457200">
              <a:buFont typeface="Arial" pitchFamily="34" charset="0"/>
              <a:buChar char="•"/>
            </a:pPr>
            <a:r>
              <a:rPr lang="en-IN" sz="2000" dirty="0" smtClean="0"/>
              <a:t>What do you think Helium should do to become successful in its venture?</a:t>
            </a:r>
            <a:endParaRPr lang="en-IN" sz="2000" dirty="0"/>
          </a:p>
        </p:txBody>
      </p:sp>
      <p:sp>
        <p:nvSpPr>
          <p:cNvPr id="40" name="TextBox 39"/>
          <p:cNvSpPr txBox="1"/>
          <p:nvPr/>
        </p:nvSpPr>
        <p:spPr>
          <a:xfrm>
            <a:off x="3995936" y="3140968"/>
            <a:ext cx="4176464" cy="1938992"/>
          </a:xfrm>
          <a:prstGeom prst="rect">
            <a:avLst/>
          </a:prstGeom>
          <a:noFill/>
        </p:spPr>
        <p:txBody>
          <a:bodyPr wrap="square" rtlCol="0">
            <a:spAutoFit/>
          </a:bodyPr>
          <a:lstStyle/>
          <a:p>
            <a:pPr marL="457200" indent="-457200">
              <a:buFont typeface="Arial" pitchFamily="34" charset="0"/>
              <a:buChar char="•"/>
            </a:pPr>
            <a:r>
              <a:rPr lang="en-IN" sz="2000" dirty="0" smtClean="0"/>
              <a:t>Yes, a careful strategy planning will help Helium recognize its position in the market, its competitors, and challenges etc. to help it become successful in its new venture.</a:t>
            </a:r>
            <a:endParaRPr lang="en-IN" sz="2000" dirty="0"/>
          </a:p>
        </p:txBody>
      </p:sp>
      <p:grpSp>
        <p:nvGrpSpPr>
          <p:cNvPr id="4" name="Group 31"/>
          <p:cNvGrpSpPr/>
          <p:nvPr/>
        </p:nvGrpSpPr>
        <p:grpSpPr>
          <a:xfrm>
            <a:off x="827584" y="1053376"/>
            <a:ext cx="3024415" cy="2855509"/>
            <a:chOff x="827584" y="1053376"/>
            <a:chExt cx="3024415" cy="2855509"/>
          </a:xfrm>
        </p:grpSpPr>
        <p:grpSp>
          <p:nvGrpSpPr>
            <p:cNvPr id="5" name="Group 24"/>
            <p:cNvGrpSpPr/>
            <p:nvPr/>
          </p:nvGrpSpPr>
          <p:grpSpPr>
            <a:xfrm rot="21139308">
              <a:off x="827584" y="1053376"/>
              <a:ext cx="3024415" cy="2855509"/>
              <a:chOff x="35496" y="2060848"/>
              <a:chExt cx="2739277" cy="2560977"/>
            </a:xfrm>
          </p:grpSpPr>
          <p:sp>
            <p:nvSpPr>
              <p:cNvPr id="22" name="Kombinationstegning 58"/>
              <p:cNvSpPr/>
              <p:nvPr/>
            </p:nvSpPr>
            <p:spPr bwMode="auto">
              <a:xfrm>
                <a:off x="2054255" y="4133359"/>
                <a:ext cx="720518" cy="488466"/>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3" name="Rektangel 62"/>
              <p:cNvSpPr>
                <a:spLocks noChangeArrowheads="1"/>
              </p:cNvSpPr>
              <p:nvPr/>
            </p:nvSpPr>
            <p:spPr bwMode="auto">
              <a:xfrm>
                <a:off x="35496" y="2060848"/>
                <a:ext cx="2215520" cy="2542634"/>
              </a:xfrm>
              <a:prstGeom prst="rect">
                <a:avLst/>
              </a:prstGeom>
              <a:solidFill>
                <a:schemeClr val="tx2">
                  <a:lumMod val="7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4" name="Rektangel 63"/>
              <p:cNvSpPr>
                <a:spLocks noChangeArrowheads="1"/>
              </p:cNvSpPr>
              <p:nvPr/>
            </p:nvSpPr>
            <p:spPr bwMode="auto">
              <a:xfrm>
                <a:off x="140002" y="2180784"/>
                <a:ext cx="2013885" cy="1882282"/>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30" name="Picture 29" descr="13640349_xx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480000">
              <a:off x="892107" y="1243419"/>
              <a:ext cx="2241316" cy="2118756"/>
            </a:xfrm>
            <a:prstGeom prst="rect">
              <a:avLst/>
            </a:prstGeom>
          </p:spPr>
        </p:pic>
      </p:grpSp>
      <p:grpSp>
        <p:nvGrpSpPr>
          <p:cNvPr id="6" name="Group 32"/>
          <p:cNvGrpSpPr/>
          <p:nvPr/>
        </p:nvGrpSpPr>
        <p:grpSpPr>
          <a:xfrm>
            <a:off x="937378" y="3635418"/>
            <a:ext cx="2942182" cy="3033942"/>
            <a:chOff x="937378" y="3635418"/>
            <a:chExt cx="2942182" cy="3033942"/>
          </a:xfrm>
        </p:grpSpPr>
        <p:grpSp>
          <p:nvGrpSpPr>
            <p:cNvPr id="7" name="Group 37"/>
            <p:cNvGrpSpPr/>
            <p:nvPr/>
          </p:nvGrpSpPr>
          <p:grpSpPr>
            <a:xfrm>
              <a:off x="937378" y="3635418"/>
              <a:ext cx="2942182" cy="3033942"/>
              <a:chOff x="937378" y="2879833"/>
              <a:chExt cx="2942182" cy="2146117"/>
            </a:xfrm>
          </p:grpSpPr>
          <p:sp>
            <p:nvSpPr>
              <p:cNvPr id="27" name="Kombinationstegning 58"/>
              <p:cNvSpPr/>
              <p:nvPr/>
            </p:nvSpPr>
            <p:spPr bwMode="auto">
              <a:xfrm rot="318244">
                <a:off x="3084042" y="4640686"/>
                <a:ext cx="795518" cy="385264"/>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8" name="Rektangel 62"/>
              <p:cNvSpPr>
                <a:spLocks noChangeArrowheads="1"/>
              </p:cNvSpPr>
              <p:nvPr/>
            </p:nvSpPr>
            <p:spPr bwMode="auto">
              <a:xfrm rot="318244">
                <a:off x="937378" y="2879833"/>
                <a:ext cx="2446139" cy="2005431"/>
              </a:xfrm>
              <a:prstGeom prst="rect">
                <a:avLst/>
              </a:prstGeom>
              <a:solidFill>
                <a:schemeClr val="tx1">
                  <a:lumMod val="75000"/>
                  <a:lumOff val="2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9" name="Rektangel 63"/>
              <p:cNvSpPr>
                <a:spLocks noChangeArrowheads="1"/>
              </p:cNvSpPr>
              <p:nvPr/>
            </p:nvSpPr>
            <p:spPr bwMode="auto">
              <a:xfrm rot="318244">
                <a:off x="1068073" y="2975515"/>
                <a:ext cx="2223515" cy="1484597"/>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31" name="Picture 30" descr="17543064_xxl.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300000">
              <a:off x="1035631" y="3758359"/>
              <a:ext cx="2280302" cy="2133645"/>
            </a:xfrm>
            <a:prstGeom prst="rect">
              <a:avLst/>
            </a:prstGeom>
          </p:spPr>
        </p:pic>
      </p:grpSp>
      <p:pic>
        <p:nvPicPr>
          <p:cNvPr id="25" name="Picture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Introduction </a:t>
              </a:r>
              <a:endParaRPr lang="en-IN" sz="3200" dirty="0"/>
            </a:p>
          </p:txBody>
        </p:sp>
      </p:grpSp>
      <p:pic>
        <p:nvPicPr>
          <p:cNvPr id="8" name="Picture 7" descr="10129442_xxl.jpg"/>
          <p:cNvPicPr>
            <a:picLocks noChangeAspect="1"/>
          </p:cNvPicPr>
          <p:nvPr/>
        </p:nvPicPr>
        <p:blipFill>
          <a:blip r:embed="rId3" cstate="email">
            <a:clrChange>
              <a:clrFrom>
                <a:srgbClr val="D9D9D9"/>
              </a:clrFrom>
              <a:clrTo>
                <a:srgbClr val="D9D9D9">
                  <a:alpha val="0"/>
                </a:srgbClr>
              </a:clrTo>
            </a:clrChange>
            <a:extLst>
              <a:ext uri="{28A0092B-C50C-407E-A947-70E740481C1C}">
                <a14:useLocalDpi xmlns:a14="http://schemas.microsoft.com/office/drawing/2010/main"/>
              </a:ext>
            </a:extLst>
          </a:blip>
          <a:srcRect b="4345"/>
          <a:stretch>
            <a:fillRect/>
          </a:stretch>
        </p:blipFill>
        <p:spPr>
          <a:xfrm>
            <a:off x="2657101" y="1053376"/>
            <a:ext cx="6307387" cy="5760000"/>
          </a:xfrm>
          <a:prstGeom prst="rect">
            <a:avLst/>
          </a:prstGeom>
        </p:spPr>
      </p:pic>
      <p:sp>
        <p:nvSpPr>
          <p:cNvPr id="39" name="TextBox 38"/>
          <p:cNvSpPr txBox="1"/>
          <p:nvPr/>
        </p:nvSpPr>
        <p:spPr>
          <a:xfrm>
            <a:off x="3995936" y="1844824"/>
            <a:ext cx="4176464" cy="1631216"/>
          </a:xfrm>
          <a:prstGeom prst="rect">
            <a:avLst/>
          </a:prstGeom>
          <a:noFill/>
        </p:spPr>
        <p:txBody>
          <a:bodyPr wrap="square" rtlCol="0">
            <a:spAutoFit/>
          </a:bodyPr>
          <a:lstStyle/>
          <a:p>
            <a:pPr marL="457200" indent="-457200">
              <a:buFont typeface="Arial" pitchFamily="34" charset="0"/>
              <a:buChar char="•"/>
            </a:pPr>
            <a:r>
              <a:rPr lang="en-IN" sz="2000" dirty="0" smtClean="0"/>
              <a:t>Hence, strategic management is a bundle of decisions and plans which an organization takes to become successful and improve their overall performance.</a:t>
            </a:r>
            <a:endParaRPr lang="en-IN" sz="2000" dirty="0"/>
          </a:p>
        </p:txBody>
      </p:sp>
      <p:sp>
        <p:nvSpPr>
          <p:cNvPr id="40" name="TextBox 39"/>
          <p:cNvSpPr txBox="1"/>
          <p:nvPr/>
        </p:nvSpPr>
        <p:spPr>
          <a:xfrm>
            <a:off x="3995936" y="3645024"/>
            <a:ext cx="4176464" cy="1938992"/>
          </a:xfrm>
          <a:prstGeom prst="rect">
            <a:avLst/>
          </a:prstGeom>
          <a:noFill/>
        </p:spPr>
        <p:txBody>
          <a:bodyPr wrap="square" rtlCol="0">
            <a:spAutoFit/>
          </a:bodyPr>
          <a:lstStyle/>
          <a:p>
            <a:pPr marL="457200" indent="-457200">
              <a:buFont typeface="Arial" pitchFamily="34" charset="0"/>
              <a:buChar char="•"/>
            </a:pPr>
            <a:r>
              <a:rPr lang="en-IN" sz="2000" dirty="0" smtClean="0"/>
              <a:t>To make an organization successful the management should have a thorough knowledge and analysis of the general and competitive environment of the organization.</a:t>
            </a:r>
            <a:endParaRPr lang="en-IN" sz="2000" dirty="0"/>
          </a:p>
        </p:txBody>
      </p:sp>
      <p:sp>
        <p:nvSpPr>
          <p:cNvPr id="25" name="TextBox 24"/>
          <p:cNvSpPr txBox="1"/>
          <p:nvPr/>
        </p:nvSpPr>
        <p:spPr>
          <a:xfrm>
            <a:off x="3995936" y="5733256"/>
            <a:ext cx="4176464" cy="707886"/>
          </a:xfrm>
          <a:prstGeom prst="rect">
            <a:avLst/>
          </a:prstGeom>
          <a:noFill/>
        </p:spPr>
        <p:txBody>
          <a:bodyPr wrap="square" rtlCol="0">
            <a:spAutoFit/>
          </a:bodyPr>
          <a:lstStyle/>
          <a:p>
            <a:pPr marL="457200" indent="-457200">
              <a:buFont typeface="Arial" pitchFamily="34" charset="0"/>
              <a:buChar char="•"/>
            </a:pPr>
            <a:r>
              <a:rPr lang="en-IN" sz="2000" dirty="0" smtClean="0"/>
              <a:t>Let us learn about strategic management in detail.</a:t>
            </a:r>
            <a:endParaRPr lang="en-IN" sz="2000" dirty="0"/>
          </a:p>
        </p:txBody>
      </p:sp>
      <p:grpSp>
        <p:nvGrpSpPr>
          <p:cNvPr id="4" name="Group 35"/>
          <p:cNvGrpSpPr/>
          <p:nvPr/>
        </p:nvGrpSpPr>
        <p:grpSpPr>
          <a:xfrm>
            <a:off x="827584" y="1053376"/>
            <a:ext cx="3024415" cy="2019899"/>
            <a:chOff x="827584" y="1053376"/>
            <a:chExt cx="3024415" cy="2019899"/>
          </a:xfrm>
        </p:grpSpPr>
        <p:grpSp>
          <p:nvGrpSpPr>
            <p:cNvPr id="5" name="Group 24"/>
            <p:cNvGrpSpPr/>
            <p:nvPr/>
          </p:nvGrpSpPr>
          <p:grpSpPr>
            <a:xfrm rot="21139308">
              <a:off x="827584" y="1053376"/>
              <a:ext cx="3024415" cy="2019899"/>
              <a:chOff x="35496" y="2060848"/>
              <a:chExt cx="2739277" cy="2560977"/>
            </a:xfrm>
          </p:grpSpPr>
          <p:sp>
            <p:nvSpPr>
              <p:cNvPr id="22" name="Kombinationstegning 58"/>
              <p:cNvSpPr/>
              <p:nvPr/>
            </p:nvSpPr>
            <p:spPr bwMode="auto">
              <a:xfrm>
                <a:off x="2054255" y="4133359"/>
                <a:ext cx="720518" cy="488466"/>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3" name="Rektangel 62"/>
              <p:cNvSpPr>
                <a:spLocks noChangeArrowheads="1"/>
              </p:cNvSpPr>
              <p:nvPr/>
            </p:nvSpPr>
            <p:spPr bwMode="auto">
              <a:xfrm>
                <a:off x="35496" y="2060848"/>
                <a:ext cx="2215520" cy="2542634"/>
              </a:xfrm>
              <a:prstGeom prst="rect">
                <a:avLst/>
              </a:prstGeom>
              <a:solidFill>
                <a:schemeClr val="tx2">
                  <a:lumMod val="7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4" name="Rektangel 63"/>
              <p:cNvSpPr>
                <a:spLocks noChangeArrowheads="1"/>
              </p:cNvSpPr>
              <p:nvPr/>
            </p:nvSpPr>
            <p:spPr bwMode="auto">
              <a:xfrm>
                <a:off x="140002" y="2180784"/>
                <a:ext cx="2013885" cy="1882282"/>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35" name="Picture 34" descr="15194548_xx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120000">
              <a:off x="923403" y="1188724"/>
              <a:ext cx="2243348" cy="1533833"/>
            </a:xfrm>
            <a:prstGeom prst="rect">
              <a:avLst/>
            </a:prstGeom>
          </p:spPr>
        </p:pic>
      </p:grpSp>
      <p:grpSp>
        <p:nvGrpSpPr>
          <p:cNvPr id="6" name="Group 36"/>
          <p:cNvGrpSpPr/>
          <p:nvPr/>
        </p:nvGrpSpPr>
        <p:grpSpPr>
          <a:xfrm>
            <a:off x="937378" y="2879833"/>
            <a:ext cx="2942182" cy="2146117"/>
            <a:chOff x="937378" y="2879833"/>
            <a:chExt cx="2942182" cy="2146117"/>
          </a:xfrm>
        </p:grpSpPr>
        <p:grpSp>
          <p:nvGrpSpPr>
            <p:cNvPr id="7" name="Group 37"/>
            <p:cNvGrpSpPr/>
            <p:nvPr/>
          </p:nvGrpSpPr>
          <p:grpSpPr>
            <a:xfrm>
              <a:off x="937378" y="2879833"/>
              <a:ext cx="2942182" cy="2146117"/>
              <a:chOff x="937378" y="2879833"/>
              <a:chExt cx="2942182" cy="2146117"/>
            </a:xfrm>
          </p:grpSpPr>
          <p:sp>
            <p:nvSpPr>
              <p:cNvPr id="27" name="Kombinationstegning 58"/>
              <p:cNvSpPr/>
              <p:nvPr/>
            </p:nvSpPr>
            <p:spPr bwMode="auto">
              <a:xfrm rot="318244">
                <a:off x="3084042" y="4640686"/>
                <a:ext cx="795518" cy="385264"/>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8" name="Rektangel 62"/>
              <p:cNvSpPr>
                <a:spLocks noChangeArrowheads="1"/>
              </p:cNvSpPr>
              <p:nvPr/>
            </p:nvSpPr>
            <p:spPr bwMode="auto">
              <a:xfrm rot="318244">
                <a:off x="937378" y="2879833"/>
                <a:ext cx="2446139" cy="2005431"/>
              </a:xfrm>
              <a:prstGeom prst="rect">
                <a:avLst/>
              </a:prstGeom>
              <a:solidFill>
                <a:schemeClr val="tx1">
                  <a:lumMod val="75000"/>
                  <a:lumOff val="25000"/>
                </a:schemeClr>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29" name="Rektangel 63"/>
              <p:cNvSpPr>
                <a:spLocks noChangeArrowheads="1"/>
              </p:cNvSpPr>
              <p:nvPr/>
            </p:nvSpPr>
            <p:spPr bwMode="auto">
              <a:xfrm rot="318244">
                <a:off x="1068073" y="2975515"/>
                <a:ext cx="2223515" cy="1484597"/>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30" name="Picture 29" descr="7592472_xxl.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360000">
              <a:off x="1044508" y="2941593"/>
              <a:ext cx="2230723" cy="1506630"/>
            </a:xfrm>
            <a:prstGeom prst="rect">
              <a:avLst/>
            </a:prstGeom>
          </p:spPr>
        </p:pic>
      </p:grpSp>
      <p:grpSp>
        <p:nvGrpSpPr>
          <p:cNvPr id="9" name="Group 37"/>
          <p:cNvGrpSpPr/>
          <p:nvPr/>
        </p:nvGrpSpPr>
        <p:grpSpPr>
          <a:xfrm>
            <a:off x="908713" y="4688797"/>
            <a:ext cx="3121998" cy="2005431"/>
            <a:chOff x="908713" y="4688797"/>
            <a:chExt cx="3121998" cy="2005431"/>
          </a:xfrm>
        </p:grpSpPr>
        <p:grpSp>
          <p:nvGrpSpPr>
            <p:cNvPr id="10" name="Group 36"/>
            <p:cNvGrpSpPr/>
            <p:nvPr/>
          </p:nvGrpSpPr>
          <p:grpSpPr>
            <a:xfrm>
              <a:off x="908713" y="4688797"/>
              <a:ext cx="3121998" cy="2005431"/>
              <a:chOff x="908713" y="4688797"/>
              <a:chExt cx="3121998" cy="2005431"/>
            </a:xfrm>
          </p:grpSpPr>
          <p:sp>
            <p:nvSpPr>
              <p:cNvPr id="31" name="Kombinationstegning 58"/>
              <p:cNvSpPr/>
              <p:nvPr/>
            </p:nvSpPr>
            <p:spPr bwMode="auto">
              <a:xfrm rot="21139308">
                <a:off x="3235193" y="6128508"/>
                <a:ext cx="795518" cy="385264"/>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32" name="Rektangel 62"/>
              <p:cNvSpPr>
                <a:spLocks noChangeArrowheads="1"/>
              </p:cNvSpPr>
              <p:nvPr/>
            </p:nvSpPr>
            <p:spPr bwMode="auto">
              <a:xfrm rot="21139308">
                <a:off x="908713" y="4688797"/>
                <a:ext cx="2446139" cy="2005431"/>
              </a:xfrm>
              <a:prstGeom prst="rect">
                <a:avLst/>
              </a:prstGeom>
              <a:solidFill>
                <a:schemeClr val="tx1"/>
              </a:soli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sp>
            <p:nvSpPr>
              <p:cNvPr id="33" name="Rektangel 63"/>
              <p:cNvSpPr>
                <a:spLocks noChangeArrowheads="1"/>
              </p:cNvSpPr>
              <p:nvPr/>
            </p:nvSpPr>
            <p:spPr bwMode="auto">
              <a:xfrm rot="21139308">
                <a:off x="1001905" y="4784336"/>
                <a:ext cx="2223515" cy="1484597"/>
              </a:xfrm>
              <a:prstGeom prst="rect">
                <a:avLst/>
              </a:prstGeom>
              <a:solidFill>
                <a:schemeClr val="bg1"/>
              </a:solidFill>
              <a:ln w="9525">
                <a:solidFill>
                  <a:srgbClr val="93CDDD"/>
                </a:solidFill>
                <a:miter lim="800000"/>
                <a:headEnd/>
                <a:tailEnd/>
              </a:ln>
            </p:spPr>
            <p:txBody>
              <a:bodyPr anchor="ctr"/>
              <a:lstStyle/>
              <a:p>
                <a:pPr algn="ctr" defTabSz="914400"/>
                <a:endParaRPr lang="en-US" sz="1600" dirty="0">
                  <a:solidFill>
                    <a:srgbClr val="FFFFFF"/>
                  </a:solidFill>
                  <a:latin typeface="Calibri" pitchFamily="34" charset="0"/>
                </a:endParaRPr>
              </a:p>
            </p:txBody>
          </p:sp>
        </p:grpSp>
        <p:pic>
          <p:nvPicPr>
            <p:cNvPr id="34" name="Picture 33" descr="9720967_xl.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1120000">
              <a:off x="995494" y="4763478"/>
              <a:ext cx="2281394" cy="1537701"/>
            </a:xfrm>
            <a:prstGeom prst="rect">
              <a:avLst/>
            </a:prstGeom>
          </p:spPr>
        </p:pic>
      </p:grpSp>
      <p:pic>
        <p:nvPicPr>
          <p:cNvPr id="36" name="Picture 3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What is Strategic Management?</a:t>
              </a:r>
              <a:endParaRPr lang="en-IN" sz="3200" dirty="0"/>
            </a:p>
          </p:txBody>
        </p:sp>
      </p:grpSp>
      <p:pic>
        <p:nvPicPr>
          <p:cNvPr id="8" name="Picture 7" descr="chess_by_spiderson5000.jpg"/>
          <p:cNvPicPr>
            <a:picLocks noChangeAspect="1"/>
          </p:cNvPicPr>
          <p:nvPr/>
        </p:nvPicPr>
        <p:blipFill>
          <a:blip r:embed="rId3" cstate="email">
            <a:lum bright="20000" contrast="-20000"/>
            <a:extLst>
              <a:ext uri="{28A0092B-C50C-407E-A947-70E740481C1C}">
                <a14:useLocalDpi xmlns:a14="http://schemas.microsoft.com/office/drawing/2010/main"/>
              </a:ext>
            </a:extLst>
          </a:blip>
          <a:stretch>
            <a:fillRect/>
          </a:stretch>
        </p:blipFill>
        <p:spPr>
          <a:xfrm>
            <a:off x="0" y="908720"/>
            <a:ext cx="9185068" cy="5976000"/>
          </a:xfrm>
          <a:prstGeom prst="rect">
            <a:avLst/>
          </a:prstGeom>
        </p:spPr>
      </p:pic>
      <p:sp>
        <p:nvSpPr>
          <p:cNvPr id="9" name="Oval 8"/>
          <p:cNvSpPr/>
          <p:nvPr/>
        </p:nvSpPr>
        <p:spPr>
          <a:xfrm>
            <a:off x="3442215" y="2708920"/>
            <a:ext cx="216000" cy="216000"/>
          </a:xfrm>
          <a:prstGeom prst="ellipse">
            <a:avLst/>
          </a:prstGeom>
          <a:solidFill>
            <a:srgbClr val="FF0000"/>
          </a:solidFill>
          <a:ln>
            <a:noFill/>
          </a:ln>
          <a:effectLst>
            <a:glow rad="228600">
              <a:schemeClr val="bg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0" name="Picture 9" descr="1358848902_Map-Marker-Marker-Outside-Pink.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703904">
            <a:off x="3190641" y="2246650"/>
            <a:ext cx="525144" cy="525144"/>
          </a:xfrm>
          <a:prstGeom prst="rect">
            <a:avLst/>
          </a:prstGeom>
        </p:spPr>
      </p:pic>
      <p:sp>
        <p:nvSpPr>
          <p:cNvPr id="12" name="Rounded Rectangle 11"/>
          <p:cNvSpPr/>
          <p:nvPr/>
        </p:nvSpPr>
        <p:spPr>
          <a:xfrm>
            <a:off x="0" y="2420888"/>
            <a:ext cx="3131840" cy="2376264"/>
          </a:xfrm>
          <a:prstGeom prst="roundRect">
            <a:avLst>
              <a:gd name="adj" fmla="val 3071"/>
            </a:avLst>
          </a:prstGeom>
          <a:solidFill>
            <a:srgbClr val="FFFFFF">
              <a:alpha val="69804"/>
            </a:srgbClr>
          </a:solidFill>
          <a:ln w="38100">
            <a:solidFill>
              <a:srgbClr val="FF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It is applicable to both small as well as large organizations as even the smallest organization faces competition and by formulating and implementing appropriate strategies; they can attain sustainable competitive advantage.</a:t>
            </a:r>
            <a:endParaRPr lang="en-IN" dirty="0">
              <a:solidFill>
                <a:schemeClr val="tx1"/>
              </a:solidFill>
            </a:endParaRPr>
          </a:p>
        </p:txBody>
      </p:sp>
      <p:cxnSp>
        <p:nvCxnSpPr>
          <p:cNvPr id="14" name="Straight Connector 13"/>
          <p:cNvCxnSpPr/>
          <p:nvPr/>
        </p:nvCxnSpPr>
        <p:spPr>
          <a:xfrm flipH="1">
            <a:off x="2699792" y="2420888"/>
            <a:ext cx="720080" cy="0"/>
          </a:xfrm>
          <a:prstGeom prst="line">
            <a:avLst/>
          </a:prstGeom>
          <a:ln w="38100">
            <a:solidFill>
              <a:srgbClr val="FF3399"/>
            </a:solidFill>
            <a:prstDash val="sysDot"/>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652120" y="1268759"/>
            <a:ext cx="216000" cy="216000"/>
          </a:xfrm>
          <a:prstGeom prst="ellipse">
            <a:avLst/>
          </a:prstGeom>
          <a:solidFill>
            <a:srgbClr val="FF0000"/>
          </a:solidFill>
          <a:ln>
            <a:noFill/>
          </a:ln>
          <a:effectLst>
            <a:glow rad="228600">
              <a:schemeClr val="bg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6" name="Picture 15" descr="1358848902_Map-Marker-Marker-Outside-Pink.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703904">
            <a:off x="5422889" y="823505"/>
            <a:ext cx="525144" cy="525144"/>
          </a:xfrm>
          <a:prstGeom prst="rect">
            <a:avLst/>
          </a:prstGeom>
        </p:spPr>
      </p:pic>
      <p:sp>
        <p:nvSpPr>
          <p:cNvPr id="17" name="Rounded Rectangle 16"/>
          <p:cNvSpPr/>
          <p:nvPr/>
        </p:nvSpPr>
        <p:spPr>
          <a:xfrm>
            <a:off x="2195736" y="980728"/>
            <a:ext cx="3131840" cy="1251520"/>
          </a:xfrm>
          <a:prstGeom prst="roundRect">
            <a:avLst>
              <a:gd name="adj" fmla="val 3071"/>
            </a:avLst>
          </a:prstGeom>
          <a:solidFill>
            <a:srgbClr val="FFFFFF">
              <a:alpha val="69804"/>
            </a:srgbClr>
          </a:solidFill>
          <a:ln w="38100">
            <a:solidFill>
              <a:srgbClr val="FF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Strategic Management is a way in which strategists set the objectives and proceed about attaining them. </a:t>
            </a:r>
            <a:endParaRPr lang="en-IN" dirty="0">
              <a:solidFill>
                <a:schemeClr val="tx1"/>
              </a:solidFill>
            </a:endParaRPr>
          </a:p>
        </p:txBody>
      </p:sp>
      <p:cxnSp>
        <p:nvCxnSpPr>
          <p:cNvPr id="18" name="Straight Connector 17"/>
          <p:cNvCxnSpPr/>
          <p:nvPr/>
        </p:nvCxnSpPr>
        <p:spPr>
          <a:xfrm flipH="1">
            <a:off x="4895528" y="980728"/>
            <a:ext cx="720080" cy="0"/>
          </a:xfrm>
          <a:prstGeom prst="line">
            <a:avLst/>
          </a:prstGeom>
          <a:ln w="38100">
            <a:solidFill>
              <a:srgbClr val="FF3399"/>
            </a:solidFill>
            <a:prstDash val="sysDot"/>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012160" y="2348880"/>
            <a:ext cx="216000" cy="216000"/>
          </a:xfrm>
          <a:prstGeom prst="ellipse">
            <a:avLst/>
          </a:prstGeom>
          <a:solidFill>
            <a:srgbClr val="FF0000"/>
          </a:solidFill>
          <a:ln>
            <a:noFill/>
          </a:ln>
          <a:effectLst>
            <a:glow rad="228600">
              <a:schemeClr val="bg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 name="Picture 19" descr="1358848902_Map-Marker-Marker-Outside-Pink.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703904">
            <a:off x="5782929" y="1903624"/>
            <a:ext cx="525144" cy="525144"/>
          </a:xfrm>
          <a:prstGeom prst="rect">
            <a:avLst/>
          </a:prstGeom>
        </p:spPr>
      </p:pic>
      <p:sp>
        <p:nvSpPr>
          <p:cNvPr id="21" name="Rounded Rectangle 20"/>
          <p:cNvSpPr/>
          <p:nvPr/>
        </p:nvSpPr>
        <p:spPr>
          <a:xfrm>
            <a:off x="6444504" y="2060848"/>
            <a:ext cx="2664000" cy="1728192"/>
          </a:xfrm>
          <a:prstGeom prst="roundRect">
            <a:avLst>
              <a:gd name="adj" fmla="val 3071"/>
            </a:avLst>
          </a:prstGeom>
          <a:solidFill>
            <a:srgbClr val="FFFFFF">
              <a:alpha val="69804"/>
            </a:srgbClr>
          </a:solidFill>
          <a:ln w="38100">
            <a:solidFill>
              <a:srgbClr val="FF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Strategic management is a continuous process that evaluates and controls the business and the industries in which an organization is involved. </a:t>
            </a:r>
            <a:endParaRPr lang="en-IN" dirty="0">
              <a:solidFill>
                <a:schemeClr val="tx1"/>
              </a:solidFill>
            </a:endParaRPr>
          </a:p>
        </p:txBody>
      </p:sp>
      <p:cxnSp>
        <p:nvCxnSpPr>
          <p:cNvPr id="22" name="Straight Connector 21"/>
          <p:cNvCxnSpPr/>
          <p:nvPr/>
        </p:nvCxnSpPr>
        <p:spPr>
          <a:xfrm flipH="1">
            <a:off x="6012160" y="2060848"/>
            <a:ext cx="720080" cy="0"/>
          </a:xfrm>
          <a:prstGeom prst="line">
            <a:avLst/>
          </a:prstGeom>
          <a:ln w="38100">
            <a:solidFill>
              <a:srgbClr val="FF3399"/>
            </a:solidFill>
            <a:prstDash val="sysDot"/>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740352" y="4869159"/>
            <a:ext cx="216000" cy="216000"/>
          </a:xfrm>
          <a:prstGeom prst="ellipse">
            <a:avLst/>
          </a:prstGeom>
          <a:solidFill>
            <a:srgbClr val="FF0000"/>
          </a:solidFill>
          <a:ln>
            <a:noFill/>
          </a:ln>
          <a:effectLst>
            <a:glow rad="228600">
              <a:schemeClr val="bg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4" name="Picture 23" descr="1358848902_Map-Marker-Marker-Outside-Pink.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703904">
            <a:off x="7511121" y="4423905"/>
            <a:ext cx="525144" cy="525144"/>
          </a:xfrm>
          <a:prstGeom prst="rect">
            <a:avLst/>
          </a:prstGeom>
        </p:spPr>
      </p:pic>
      <p:sp>
        <p:nvSpPr>
          <p:cNvPr id="25" name="Rounded Rectangle 24"/>
          <p:cNvSpPr/>
          <p:nvPr/>
        </p:nvSpPr>
        <p:spPr>
          <a:xfrm>
            <a:off x="3707904" y="4581128"/>
            <a:ext cx="3707904" cy="1800200"/>
          </a:xfrm>
          <a:prstGeom prst="roundRect">
            <a:avLst>
              <a:gd name="adj" fmla="val 3071"/>
            </a:avLst>
          </a:prstGeom>
          <a:solidFill>
            <a:srgbClr val="FFFFFF">
              <a:alpha val="69804"/>
            </a:srgbClr>
          </a:solidFill>
          <a:ln w="38100">
            <a:solidFill>
              <a:srgbClr val="FF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Hence, it is important to re-evaluate strategies on a regular basis to determine how they had been implemented and whether they were successful or do the strategies need replacement.</a:t>
            </a:r>
            <a:endParaRPr lang="en-IN" dirty="0">
              <a:solidFill>
                <a:schemeClr val="tx1"/>
              </a:solidFill>
            </a:endParaRPr>
          </a:p>
        </p:txBody>
      </p:sp>
      <p:cxnSp>
        <p:nvCxnSpPr>
          <p:cNvPr id="26" name="Straight Connector 25"/>
          <p:cNvCxnSpPr/>
          <p:nvPr/>
        </p:nvCxnSpPr>
        <p:spPr>
          <a:xfrm flipH="1">
            <a:off x="6983760" y="4581128"/>
            <a:ext cx="720080" cy="0"/>
          </a:xfrm>
          <a:prstGeom prst="line">
            <a:avLst/>
          </a:prstGeom>
          <a:ln w="38100">
            <a:solidFill>
              <a:srgbClr val="FF3399"/>
            </a:solidFill>
            <a:prstDash val="sysDot"/>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26" presetClass="emph" presetSubtype="0" fill="hold" grpId="1" nodeType="afterEffect">
                                  <p:stCondLst>
                                    <p:cond delay="0"/>
                                  </p:stCondLst>
                                  <p:childTnLst>
                                    <p:animEffect transition="out" filter="fade">
                                      <p:cBhvr>
                                        <p:cTn id="14" dur="500" tmFilter="0, 0; .2, .5; .8, .5; 1, 0"/>
                                        <p:tgtEl>
                                          <p:spTgt spid="9"/>
                                        </p:tgtEl>
                                      </p:cBhvr>
                                    </p:animEffect>
                                    <p:animScale>
                                      <p:cBhvr>
                                        <p:cTn id="15" dur="250" autoRev="1" fill="hold"/>
                                        <p:tgtEl>
                                          <p:spTgt spid="9"/>
                                        </p:tgtEl>
                                      </p:cBhvr>
                                      <p:by x="105000" y="105000"/>
                                    </p:animScale>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500"/>
                                        <p:tgtEl>
                                          <p:spTgt spid="14"/>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26" presetClass="emph" presetSubtype="0" fill="hold" grpId="1" nodeType="afterEffect">
                                  <p:stCondLst>
                                    <p:cond delay="0"/>
                                  </p:stCondLst>
                                  <p:childTnLst>
                                    <p:animEffect transition="out" filter="fade">
                                      <p:cBhvr>
                                        <p:cTn id="34" dur="500" tmFilter="0, 0; .2, .5; .8, .5; 1, 0"/>
                                        <p:tgtEl>
                                          <p:spTgt spid="15"/>
                                        </p:tgtEl>
                                      </p:cBhvr>
                                    </p:animEffect>
                                    <p:animScale>
                                      <p:cBhvr>
                                        <p:cTn id="35" dur="250" autoRev="1" fill="hold"/>
                                        <p:tgtEl>
                                          <p:spTgt spid="15"/>
                                        </p:tgtEl>
                                      </p:cBhvr>
                                      <p:by x="105000" y="105000"/>
                                    </p:animScale>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par>
                          <p:cTn id="40" fill="hold">
                            <p:stCondLst>
                              <p:cond delay="4500"/>
                            </p:stCondLst>
                            <p:childTnLst>
                              <p:par>
                                <p:cTn id="41" presetID="22" presetClass="entr" presetSubtype="2"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right)">
                                      <p:cBhvr>
                                        <p:cTn id="43" dur="500"/>
                                        <p:tgtEl>
                                          <p:spTgt spid="18"/>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500"/>
                                        <p:tgtEl>
                                          <p:spTgt spid="1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6000"/>
                            </p:stCondLst>
                            <p:childTnLst>
                              <p:par>
                                <p:cTn id="53" presetID="26" presetClass="emph" presetSubtype="0" fill="hold" grpId="1" nodeType="afterEffect">
                                  <p:stCondLst>
                                    <p:cond delay="0"/>
                                  </p:stCondLst>
                                  <p:childTnLst>
                                    <p:animEffect transition="out" filter="fade">
                                      <p:cBhvr>
                                        <p:cTn id="54" dur="500" tmFilter="0, 0; .2, .5; .8, .5; 1, 0"/>
                                        <p:tgtEl>
                                          <p:spTgt spid="19"/>
                                        </p:tgtEl>
                                      </p:cBhvr>
                                    </p:animEffect>
                                    <p:animScale>
                                      <p:cBhvr>
                                        <p:cTn id="55" dur="250" autoRev="1" fill="hold"/>
                                        <p:tgtEl>
                                          <p:spTgt spid="19"/>
                                        </p:tgtEl>
                                      </p:cBhvr>
                                      <p:by x="105000" y="105000"/>
                                    </p:animScale>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left)">
                                      <p:cBhvr>
                                        <p:cTn id="63" dur="500"/>
                                        <p:tgtEl>
                                          <p:spTgt spid="2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500"/>
                                        <p:tgtEl>
                                          <p:spTgt spid="21"/>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par>
                          <p:cTn id="72" fill="hold">
                            <p:stCondLst>
                              <p:cond delay="8500"/>
                            </p:stCondLst>
                            <p:childTnLst>
                              <p:par>
                                <p:cTn id="73" presetID="26" presetClass="emph" presetSubtype="0" fill="hold" grpId="1" nodeType="afterEffect">
                                  <p:stCondLst>
                                    <p:cond delay="0"/>
                                  </p:stCondLst>
                                  <p:childTnLst>
                                    <p:animEffect transition="out" filter="fade">
                                      <p:cBhvr>
                                        <p:cTn id="74" dur="500" tmFilter="0, 0; .2, .5; .8, .5; 1, 0"/>
                                        <p:tgtEl>
                                          <p:spTgt spid="23"/>
                                        </p:tgtEl>
                                      </p:cBhvr>
                                    </p:animEffect>
                                    <p:animScale>
                                      <p:cBhvr>
                                        <p:cTn id="75" dur="250" autoRev="1" fill="hold"/>
                                        <p:tgtEl>
                                          <p:spTgt spid="23"/>
                                        </p:tgtEl>
                                      </p:cBhvr>
                                      <p:by x="105000" y="105000"/>
                                    </p:animScale>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500"/>
                                        <p:tgtEl>
                                          <p:spTgt spid="24"/>
                                        </p:tgtEl>
                                      </p:cBhvr>
                                    </p:animEffect>
                                  </p:childTnLst>
                                </p:cTn>
                              </p:par>
                            </p:childTnLst>
                          </p:cTn>
                        </p:par>
                        <p:par>
                          <p:cTn id="80" fill="hold">
                            <p:stCondLst>
                              <p:cond delay="9500"/>
                            </p:stCondLst>
                            <p:childTnLst>
                              <p:par>
                                <p:cTn id="81" presetID="22" presetClass="entr" presetSubtype="2" fill="hold"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right)">
                                      <p:cBhvr>
                                        <p:cTn id="83" dur="500"/>
                                        <p:tgtEl>
                                          <p:spTgt spid="26"/>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2" grpId="0" animBg="1"/>
      <p:bldP spid="15" grpId="0" animBg="1"/>
      <p:bldP spid="15" grpId="1" animBg="1"/>
      <p:bldP spid="17" grpId="0" animBg="1"/>
      <p:bldP spid="19" grpId="0" animBg="1"/>
      <p:bldP spid="19" grpId="1" animBg="1"/>
      <p:bldP spid="21" grpId="0" animBg="1"/>
      <p:bldP spid="23" grpId="0" animBg="1"/>
      <p:bldP spid="23" grpId="1"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Why Strategic Management?</a:t>
              </a:r>
              <a:endParaRPr lang="en-IN" sz="3200" dirty="0"/>
            </a:p>
          </p:txBody>
        </p:sp>
      </p:grpSp>
      <p:sp>
        <p:nvSpPr>
          <p:cNvPr id="8" name="TextBox 7"/>
          <p:cNvSpPr txBox="1"/>
          <p:nvPr/>
        </p:nvSpPr>
        <p:spPr>
          <a:xfrm>
            <a:off x="575048" y="980728"/>
            <a:ext cx="8568952" cy="400110"/>
          </a:xfrm>
          <a:prstGeom prst="rect">
            <a:avLst/>
          </a:prstGeom>
          <a:noFill/>
        </p:spPr>
        <p:txBody>
          <a:bodyPr wrap="square" rtlCol="0">
            <a:spAutoFit/>
          </a:bodyPr>
          <a:lstStyle/>
          <a:p>
            <a:r>
              <a:rPr lang="en-IN" sz="2000" dirty="0" smtClean="0"/>
              <a:t>Strategic Management is important to the success of an organization as:</a:t>
            </a:r>
          </a:p>
        </p:txBody>
      </p:sp>
      <p:sp>
        <p:nvSpPr>
          <p:cNvPr id="9" name="Textfeld 10"/>
          <p:cNvSpPr txBox="1"/>
          <p:nvPr/>
        </p:nvSpPr>
        <p:spPr bwMode="gray">
          <a:xfrm>
            <a:off x="2548906" y="381426"/>
            <a:ext cx="3262432" cy="6647974"/>
          </a:xfrm>
          <a:prstGeom prst="rect">
            <a:avLst/>
          </a:prstGeom>
          <a:noFill/>
          <a:effectLst>
            <a:outerShdw blurRad="444500" dir="5400000" algn="ctr" rotWithShape="0">
              <a:srgbClr val="000000">
                <a:alpha val="39000"/>
              </a:srgbClr>
            </a:outerShdw>
          </a:effectLst>
          <a:scene3d>
            <a:camera prst="perspectiveRelaxedModerately" fov="6000000">
              <a:rot lat="18599996" lon="0" rev="0"/>
            </a:camera>
            <a:lightRig rig="threePt" dir="t"/>
          </a:scene3d>
          <a:sp3d extrusionH="247650">
            <a:bevelT w="254000"/>
          </a:sp3d>
        </p:spPr>
        <p:txBody>
          <a:bodyPr wrap="square" rtlCol="0">
            <a:spAutoFit/>
            <a:sp3d extrusionH="190500">
              <a:bevelT w="38100" h="38100"/>
            </a:sp3d>
          </a:bodyPr>
          <a:lstStyle/>
          <a:p>
            <a:r>
              <a:rPr lang="en-US" sz="42600" noProof="1" smtClean="0">
                <a:ln w="18415" cmpd="sng">
                  <a:solidFill>
                    <a:srgbClr val="AFAFAF"/>
                  </a:solidFill>
                  <a:prstDash val="solid"/>
                </a:ln>
                <a:solidFill>
                  <a:schemeClr val="accent5">
                    <a:lumMod val="60000"/>
                    <a:lumOff val="40000"/>
                  </a:schemeClr>
                </a:solidFill>
                <a:effectLst>
                  <a:outerShdw blurRad="50800" dir="3600000" algn="tl" rotWithShape="0">
                    <a:srgbClr val="000000">
                      <a:alpha val="80000"/>
                    </a:srgbClr>
                  </a:outerShdw>
                </a:effectLst>
                <a:latin typeface="Arial Black" pitchFamily="34" charset="0"/>
                <a:sym typeface="Wingdings 2"/>
              </a:rPr>
              <a:t>?</a:t>
            </a:r>
            <a:endParaRPr lang="en-US" sz="42600" noProof="1" smtClean="0">
              <a:ln w="18415" cmpd="sng">
                <a:solidFill>
                  <a:srgbClr val="AFAFAF"/>
                </a:solidFill>
                <a:prstDash val="solid"/>
              </a:ln>
              <a:solidFill>
                <a:schemeClr val="accent5">
                  <a:lumMod val="60000"/>
                  <a:lumOff val="40000"/>
                </a:schemeClr>
              </a:solidFill>
              <a:effectLst>
                <a:outerShdw blurRad="50800" dir="3600000" algn="tl" rotWithShape="0">
                  <a:srgbClr val="000000">
                    <a:alpha val="80000"/>
                  </a:srgbClr>
                </a:outerShdw>
              </a:effectLst>
              <a:latin typeface="Arial Black" pitchFamily="34" charset="0"/>
            </a:endParaRPr>
          </a:p>
        </p:txBody>
      </p:sp>
      <p:cxnSp>
        <p:nvCxnSpPr>
          <p:cNvPr id="11" name="Straight Connector 10"/>
          <p:cNvCxnSpPr/>
          <p:nvPr/>
        </p:nvCxnSpPr>
        <p:spPr>
          <a:xfrm>
            <a:off x="0" y="3859004"/>
            <a:ext cx="1038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03648" y="3859004"/>
            <a:ext cx="10080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15816" y="3859004"/>
            <a:ext cx="11880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3859004"/>
            <a:ext cx="11880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00192" y="3859004"/>
            <a:ext cx="11880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28384" y="3859004"/>
            <a:ext cx="11160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Donut 18"/>
          <p:cNvSpPr/>
          <p:nvPr/>
        </p:nvSpPr>
        <p:spPr>
          <a:xfrm>
            <a:off x="929589" y="3645072"/>
            <a:ext cx="468000" cy="468000"/>
          </a:xfrm>
          <a:prstGeom prst="donu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0" name="Donut 19"/>
          <p:cNvSpPr/>
          <p:nvPr/>
        </p:nvSpPr>
        <p:spPr>
          <a:xfrm>
            <a:off x="2409221" y="3645072"/>
            <a:ext cx="468000" cy="468000"/>
          </a:xfrm>
          <a:prstGeom prst="donu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1" name="Donut 20"/>
          <p:cNvSpPr/>
          <p:nvPr/>
        </p:nvSpPr>
        <p:spPr>
          <a:xfrm>
            <a:off x="4100322" y="3645072"/>
            <a:ext cx="468000" cy="468000"/>
          </a:xfrm>
          <a:prstGeom prst="donu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2" name="Donut 21"/>
          <p:cNvSpPr/>
          <p:nvPr/>
        </p:nvSpPr>
        <p:spPr>
          <a:xfrm>
            <a:off x="5791422" y="3645072"/>
            <a:ext cx="468000" cy="468000"/>
          </a:xfrm>
          <a:prstGeom prst="donu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3" name="Donut 22"/>
          <p:cNvSpPr/>
          <p:nvPr/>
        </p:nvSpPr>
        <p:spPr>
          <a:xfrm>
            <a:off x="7524878" y="3645072"/>
            <a:ext cx="468000" cy="468000"/>
          </a:xfrm>
          <a:prstGeom prst="donu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1" name="Rectangular Callout 30"/>
          <p:cNvSpPr/>
          <p:nvPr/>
        </p:nvSpPr>
        <p:spPr>
          <a:xfrm>
            <a:off x="72192" y="4365104"/>
            <a:ext cx="2195552" cy="1440000"/>
          </a:xfrm>
          <a:prstGeom prst="wedgeRectCallout">
            <a:avLst>
              <a:gd name="adj1" fmla="val -1303"/>
              <a:gd name="adj2" fmla="val -80236"/>
            </a:avLst>
          </a:prstGeom>
          <a:solidFill>
            <a:schemeClr val="bg1"/>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It deals with making and implementing decisions about future direction of an organization.</a:t>
            </a:r>
            <a:endParaRPr lang="en-IN" dirty="0">
              <a:solidFill>
                <a:schemeClr val="tx1"/>
              </a:solidFill>
            </a:endParaRPr>
          </a:p>
        </p:txBody>
      </p:sp>
      <p:sp>
        <p:nvSpPr>
          <p:cNvPr id="32" name="Rectangular Callout 31"/>
          <p:cNvSpPr/>
          <p:nvPr/>
        </p:nvSpPr>
        <p:spPr>
          <a:xfrm>
            <a:off x="755576" y="2204864"/>
            <a:ext cx="2232248" cy="1296144"/>
          </a:xfrm>
          <a:prstGeom prst="wedgeRectCallout">
            <a:avLst>
              <a:gd name="adj1" fmla="val 34133"/>
              <a:gd name="adj2" fmla="val 72579"/>
            </a:avLst>
          </a:prstGeom>
          <a:solidFill>
            <a:schemeClr val="bg1"/>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It helps us to identify the direction in which an organization is moving.</a:t>
            </a:r>
            <a:endParaRPr lang="en-IN" dirty="0">
              <a:solidFill>
                <a:schemeClr val="tx1"/>
              </a:solidFill>
            </a:endParaRPr>
          </a:p>
        </p:txBody>
      </p:sp>
      <p:sp>
        <p:nvSpPr>
          <p:cNvPr id="35" name="Rectangular Callout 34"/>
          <p:cNvSpPr/>
          <p:nvPr/>
        </p:nvSpPr>
        <p:spPr>
          <a:xfrm>
            <a:off x="2339752" y="4365104"/>
            <a:ext cx="3600400" cy="2232000"/>
          </a:xfrm>
          <a:prstGeom prst="wedgeRectCallout">
            <a:avLst>
              <a:gd name="adj1" fmla="val 4538"/>
              <a:gd name="adj2" fmla="val -72313"/>
            </a:avLst>
          </a:prstGeom>
          <a:solidFill>
            <a:schemeClr val="bg1"/>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Strategic Management gives a broader perspective to the employees of an organization and they can better understand how their job fits into the entire organizational plan and how it is co-related to other organizational members.</a:t>
            </a:r>
            <a:endParaRPr lang="en-IN" dirty="0">
              <a:solidFill>
                <a:schemeClr val="tx1"/>
              </a:solidFill>
            </a:endParaRPr>
          </a:p>
        </p:txBody>
      </p:sp>
      <p:sp>
        <p:nvSpPr>
          <p:cNvPr id="36" name="Rectangular Callout 35"/>
          <p:cNvSpPr/>
          <p:nvPr/>
        </p:nvSpPr>
        <p:spPr>
          <a:xfrm>
            <a:off x="4139952" y="1916832"/>
            <a:ext cx="2808312" cy="1440000"/>
          </a:xfrm>
          <a:prstGeom prst="wedgeRectCallout">
            <a:avLst>
              <a:gd name="adj1" fmla="val 17077"/>
              <a:gd name="adj2" fmla="val 80826"/>
            </a:avLst>
          </a:prstGeom>
          <a:solidFill>
            <a:schemeClr val="bg1"/>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It helps to manage employees in a manner which maximizes the ability of achieving business objectives.</a:t>
            </a:r>
            <a:endParaRPr lang="en-IN" dirty="0">
              <a:solidFill>
                <a:schemeClr val="tx1"/>
              </a:solidFill>
            </a:endParaRPr>
          </a:p>
        </p:txBody>
      </p:sp>
      <p:sp>
        <p:nvSpPr>
          <p:cNvPr id="37" name="Rectangular Callout 36"/>
          <p:cNvSpPr/>
          <p:nvPr/>
        </p:nvSpPr>
        <p:spPr>
          <a:xfrm>
            <a:off x="6012160" y="4365104"/>
            <a:ext cx="3024000" cy="1764000"/>
          </a:xfrm>
          <a:prstGeom prst="wedgeRectCallout">
            <a:avLst>
              <a:gd name="adj1" fmla="val 6938"/>
              <a:gd name="adj2" fmla="val -78895"/>
            </a:avLst>
          </a:prstGeom>
          <a:solidFill>
            <a:schemeClr val="bg1"/>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It helps the employees become more trustworthy, more committed and more satisfied as they can co-relate themselves very well with each organizational task.</a:t>
            </a:r>
            <a:endParaRPr lang="en-IN" dirty="0">
              <a:solidFill>
                <a:schemeClr val="tx1"/>
              </a:solidFill>
            </a:endParaRPr>
          </a:p>
        </p:txBody>
      </p:sp>
      <p:pic>
        <p:nvPicPr>
          <p:cNvPr id="26" name="Picture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childTnLst>
                          </p:cTn>
                        </p:par>
                        <p:par>
                          <p:cTn id="45" fill="hold">
                            <p:stCondLst>
                              <p:cond delay="1000"/>
                            </p:stCondLst>
                            <p:childTnLst>
                              <p:par>
                                <p:cTn id="46" presetID="1" presetClass="emph" presetSubtype="2" fill="hold" nodeType="afterEffect">
                                  <p:stCondLst>
                                    <p:cond delay="0"/>
                                  </p:stCondLst>
                                  <p:childTnLst>
                                    <p:animClr clrSpc="rgb" dir="cw">
                                      <p:cBhvr>
                                        <p:cTn id="47" dur="500" fill="hold"/>
                                        <p:tgtEl>
                                          <p:spTgt spid="19"/>
                                        </p:tgtEl>
                                        <p:attrNameLst>
                                          <p:attrName>fillcolor</p:attrName>
                                        </p:attrNameLst>
                                      </p:cBhvr>
                                      <p:to>
                                        <a:srgbClr val="FF0000"/>
                                      </p:to>
                                    </p:animClr>
                                    <p:set>
                                      <p:cBhvr>
                                        <p:cTn id="48" dur="500" fill="hold"/>
                                        <p:tgtEl>
                                          <p:spTgt spid="19"/>
                                        </p:tgtEl>
                                        <p:attrNameLst>
                                          <p:attrName>fill.type</p:attrName>
                                        </p:attrNameLst>
                                      </p:cBhvr>
                                      <p:to>
                                        <p:strVal val="solid"/>
                                      </p:to>
                                    </p:set>
                                    <p:set>
                                      <p:cBhvr>
                                        <p:cTn id="49" dur="500" fill="hold"/>
                                        <p:tgtEl>
                                          <p:spTgt spid="19"/>
                                        </p:tgtEl>
                                        <p:attrNameLst>
                                          <p:attrName>fill.on</p:attrName>
                                        </p:attrNameLst>
                                      </p:cBhvr>
                                      <p:to>
                                        <p:strVal val="true"/>
                                      </p:to>
                                    </p:set>
                                  </p:childTnLst>
                                </p:cTn>
                              </p:par>
                            </p:childTnLst>
                          </p:cTn>
                        </p:par>
                        <p:par>
                          <p:cTn id="50" fill="hold">
                            <p:stCondLst>
                              <p:cond delay="1500"/>
                            </p:stCondLst>
                            <p:childTnLst>
                              <p:par>
                                <p:cTn id="51" presetID="47" presetClass="entr" presetSubtype="0"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anim calcmode="lin" valueType="num">
                                      <p:cBhvr>
                                        <p:cTn id="54" dur="500" fill="hold"/>
                                        <p:tgtEl>
                                          <p:spTgt spid="31"/>
                                        </p:tgtEl>
                                        <p:attrNameLst>
                                          <p:attrName>ppt_x</p:attrName>
                                        </p:attrNameLst>
                                      </p:cBhvr>
                                      <p:tavLst>
                                        <p:tav tm="0">
                                          <p:val>
                                            <p:strVal val="#ppt_x"/>
                                          </p:val>
                                        </p:tav>
                                        <p:tav tm="100000">
                                          <p:val>
                                            <p:strVal val="#ppt_x"/>
                                          </p:val>
                                        </p:tav>
                                      </p:tavLst>
                                    </p:anim>
                                    <p:anim calcmode="lin" valueType="num">
                                      <p:cBhvr>
                                        <p:cTn id="55" dur="5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2000"/>
                            </p:stCondLst>
                            <p:childTnLst>
                              <p:par>
                                <p:cTn id="57" presetID="1" presetClass="emph" presetSubtype="2" fill="hold" nodeType="afterEffect">
                                  <p:stCondLst>
                                    <p:cond delay="0"/>
                                  </p:stCondLst>
                                  <p:childTnLst>
                                    <p:animClr clrSpc="rgb" dir="cw">
                                      <p:cBhvr>
                                        <p:cTn id="58" dur="500" fill="hold"/>
                                        <p:tgtEl>
                                          <p:spTgt spid="20"/>
                                        </p:tgtEl>
                                        <p:attrNameLst>
                                          <p:attrName>fillcolor</p:attrName>
                                        </p:attrNameLst>
                                      </p:cBhvr>
                                      <p:to>
                                        <a:srgbClr val="FF0000"/>
                                      </p:to>
                                    </p:animClr>
                                    <p:set>
                                      <p:cBhvr>
                                        <p:cTn id="59" dur="500" fill="hold"/>
                                        <p:tgtEl>
                                          <p:spTgt spid="20"/>
                                        </p:tgtEl>
                                        <p:attrNameLst>
                                          <p:attrName>fill.type</p:attrName>
                                        </p:attrNameLst>
                                      </p:cBhvr>
                                      <p:to>
                                        <p:strVal val="solid"/>
                                      </p:to>
                                    </p:set>
                                    <p:set>
                                      <p:cBhvr>
                                        <p:cTn id="60" dur="500" fill="hold"/>
                                        <p:tgtEl>
                                          <p:spTgt spid="20"/>
                                        </p:tgtEl>
                                        <p:attrNameLst>
                                          <p:attrName>fill.on</p:attrName>
                                        </p:attrNameLst>
                                      </p:cBhvr>
                                      <p:to>
                                        <p:strVal val="true"/>
                                      </p:to>
                                    </p:set>
                                  </p:childTnLst>
                                </p:cTn>
                              </p:par>
                            </p:childTnLst>
                          </p:cTn>
                        </p:par>
                        <p:par>
                          <p:cTn id="61" fill="hold">
                            <p:stCondLst>
                              <p:cond delay="2500"/>
                            </p:stCondLst>
                            <p:childTnLst>
                              <p:par>
                                <p:cTn id="62" presetID="42"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anim calcmode="lin" valueType="num">
                                      <p:cBhvr>
                                        <p:cTn id="65" dur="500" fill="hold"/>
                                        <p:tgtEl>
                                          <p:spTgt spid="32"/>
                                        </p:tgtEl>
                                        <p:attrNameLst>
                                          <p:attrName>ppt_x</p:attrName>
                                        </p:attrNameLst>
                                      </p:cBhvr>
                                      <p:tavLst>
                                        <p:tav tm="0">
                                          <p:val>
                                            <p:strVal val="#ppt_x"/>
                                          </p:val>
                                        </p:tav>
                                        <p:tav tm="100000">
                                          <p:val>
                                            <p:strVal val="#ppt_x"/>
                                          </p:val>
                                        </p:tav>
                                      </p:tavLst>
                                    </p:anim>
                                    <p:anim calcmode="lin" valueType="num">
                                      <p:cBhvr>
                                        <p:cTn id="66" dur="500" fill="hold"/>
                                        <p:tgtEl>
                                          <p:spTgt spid="32"/>
                                        </p:tgtEl>
                                        <p:attrNameLst>
                                          <p:attrName>ppt_y</p:attrName>
                                        </p:attrNameLst>
                                      </p:cBhvr>
                                      <p:tavLst>
                                        <p:tav tm="0">
                                          <p:val>
                                            <p:strVal val="#ppt_y+.1"/>
                                          </p:val>
                                        </p:tav>
                                        <p:tav tm="100000">
                                          <p:val>
                                            <p:strVal val="#ppt_y"/>
                                          </p:val>
                                        </p:tav>
                                      </p:tavLst>
                                    </p:anim>
                                  </p:childTnLst>
                                </p:cTn>
                              </p:par>
                            </p:childTnLst>
                          </p:cTn>
                        </p:par>
                        <p:par>
                          <p:cTn id="67" fill="hold">
                            <p:stCondLst>
                              <p:cond delay="3000"/>
                            </p:stCondLst>
                            <p:childTnLst>
                              <p:par>
                                <p:cTn id="68" presetID="1" presetClass="emph" presetSubtype="2" fill="hold" nodeType="afterEffect">
                                  <p:stCondLst>
                                    <p:cond delay="0"/>
                                  </p:stCondLst>
                                  <p:childTnLst>
                                    <p:animClr clrSpc="rgb" dir="cw">
                                      <p:cBhvr>
                                        <p:cTn id="69" dur="500" fill="hold"/>
                                        <p:tgtEl>
                                          <p:spTgt spid="21"/>
                                        </p:tgtEl>
                                        <p:attrNameLst>
                                          <p:attrName>fillcolor</p:attrName>
                                        </p:attrNameLst>
                                      </p:cBhvr>
                                      <p:to>
                                        <a:srgbClr val="FF0000"/>
                                      </p:to>
                                    </p:animClr>
                                    <p:set>
                                      <p:cBhvr>
                                        <p:cTn id="70" dur="500" fill="hold"/>
                                        <p:tgtEl>
                                          <p:spTgt spid="21"/>
                                        </p:tgtEl>
                                        <p:attrNameLst>
                                          <p:attrName>fill.type</p:attrName>
                                        </p:attrNameLst>
                                      </p:cBhvr>
                                      <p:to>
                                        <p:strVal val="solid"/>
                                      </p:to>
                                    </p:set>
                                    <p:set>
                                      <p:cBhvr>
                                        <p:cTn id="71" dur="500" fill="hold"/>
                                        <p:tgtEl>
                                          <p:spTgt spid="21"/>
                                        </p:tgtEl>
                                        <p:attrNameLst>
                                          <p:attrName>fill.on</p:attrName>
                                        </p:attrNameLst>
                                      </p:cBhvr>
                                      <p:to>
                                        <p:strVal val="true"/>
                                      </p:to>
                                    </p:set>
                                  </p:childTnLst>
                                </p:cTn>
                              </p:par>
                            </p:childTnLst>
                          </p:cTn>
                        </p:par>
                        <p:par>
                          <p:cTn id="72" fill="hold">
                            <p:stCondLst>
                              <p:cond delay="3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500"/>
                                        <p:tgtEl>
                                          <p:spTgt spid="35"/>
                                        </p:tgtEl>
                                      </p:cBhvr>
                                    </p:animEffect>
                                    <p:anim calcmode="lin" valueType="num">
                                      <p:cBhvr>
                                        <p:cTn id="76" dur="500" fill="hold"/>
                                        <p:tgtEl>
                                          <p:spTgt spid="35"/>
                                        </p:tgtEl>
                                        <p:attrNameLst>
                                          <p:attrName>ppt_x</p:attrName>
                                        </p:attrNameLst>
                                      </p:cBhvr>
                                      <p:tavLst>
                                        <p:tav tm="0">
                                          <p:val>
                                            <p:strVal val="#ppt_x"/>
                                          </p:val>
                                        </p:tav>
                                        <p:tav tm="100000">
                                          <p:val>
                                            <p:strVal val="#ppt_x"/>
                                          </p:val>
                                        </p:tav>
                                      </p:tavLst>
                                    </p:anim>
                                    <p:anim calcmode="lin" valueType="num">
                                      <p:cBhvr>
                                        <p:cTn id="77" dur="5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4000"/>
                            </p:stCondLst>
                            <p:childTnLst>
                              <p:par>
                                <p:cTn id="79" presetID="1" presetClass="emph" presetSubtype="2" fill="hold" nodeType="afterEffect">
                                  <p:stCondLst>
                                    <p:cond delay="0"/>
                                  </p:stCondLst>
                                  <p:childTnLst>
                                    <p:animClr clrSpc="rgb" dir="cw">
                                      <p:cBhvr>
                                        <p:cTn id="80" dur="500" fill="hold"/>
                                        <p:tgtEl>
                                          <p:spTgt spid="22"/>
                                        </p:tgtEl>
                                        <p:attrNameLst>
                                          <p:attrName>fillcolor</p:attrName>
                                        </p:attrNameLst>
                                      </p:cBhvr>
                                      <p:to>
                                        <a:srgbClr val="FF0000"/>
                                      </p:to>
                                    </p:animClr>
                                    <p:set>
                                      <p:cBhvr>
                                        <p:cTn id="81" dur="500" fill="hold"/>
                                        <p:tgtEl>
                                          <p:spTgt spid="22"/>
                                        </p:tgtEl>
                                        <p:attrNameLst>
                                          <p:attrName>fill.type</p:attrName>
                                        </p:attrNameLst>
                                      </p:cBhvr>
                                      <p:to>
                                        <p:strVal val="solid"/>
                                      </p:to>
                                    </p:set>
                                    <p:set>
                                      <p:cBhvr>
                                        <p:cTn id="82" dur="500" fill="hold"/>
                                        <p:tgtEl>
                                          <p:spTgt spid="22"/>
                                        </p:tgtEl>
                                        <p:attrNameLst>
                                          <p:attrName>fill.on</p:attrName>
                                        </p:attrNameLst>
                                      </p:cBhvr>
                                      <p:to>
                                        <p:strVal val="true"/>
                                      </p:to>
                                    </p:set>
                                  </p:childTnLst>
                                </p:cTn>
                              </p:par>
                            </p:childTnLst>
                          </p:cTn>
                        </p:par>
                        <p:par>
                          <p:cTn id="83" fill="hold">
                            <p:stCondLst>
                              <p:cond delay="4500"/>
                            </p:stCondLst>
                            <p:childTnLst>
                              <p:par>
                                <p:cTn id="84" presetID="42"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500"/>
                                        <p:tgtEl>
                                          <p:spTgt spid="36"/>
                                        </p:tgtEl>
                                      </p:cBhvr>
                                    </p:animEffect>
                                    <p:anim calcmode="lin" valueType="num">
                                      <p:cBhvr>
                                        <p:cTn id="87" dur="500" fill="hold"/>
                                        <p:tgtEl>
                                          <p:spTgt spid="36"/>
                                        </p:tgtEl>
                                        <p:attrNameLst>
                                          <p:attrName>ppt_x</p:attrName>
                                        </p:attrNameLst>
                                      </p:cBhvr>
                                      <p:tavLst>
                                        <p:tav tm="0">
                                          <p:val>
                                            <p:strVal val="#ppt_x"/>
                                          </p:val>
                                        </p:tav>
                                        <p:tav tm="100000">
                                          <p:val>
                                            <p:strVal val="#ppt_x"/>
                                          </p:val>
                                        </p:tav>
                                      </p:tavLst>
                                    </p:anim>
                                    <p:anim calcmode="lin" valueType="num">
                                      <p:cBhvr>
                                        <p:cTn id="88" dur="5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1" presetClass="emph" presetSubtype="2" fill="hold" nodeType="afterEffect">
                                  <p:stCondLst>
                                    <p:cond delay="0"/>
                                  </p:stCondLst>
                                  <p:childTnLst>
                                    <p:animClr clrSpc="rgb" dir="cw">
                                      <p:cBhvr>
                                        <p:cTn id="91" dur="500" fill="hold"/>
                                        <p:tgtEl>
                                          <p:spTgt spid="23"/>
                                        </p:tgtEl>
                                        <p:attrNameLst>
                                          <p:attrName>fillcolor</p:attrName>
                                        </p:attrNameLst>
                                      </p:cBhvr>
                                      <p:to>
                                        <a:srgbClr val="FF0000"/>
                                      </p:to>
                                    </p:animClr>
                                    <p:set>
                                      <p:cBhvr>
                                        <p:cTn id="92" dur="500" fill="hold"/>
                                        <p:tgtEl>
                                          <p:spTgt spid="23"/>
                                        </p:tgtEl>
                                        <p:attrNameLst>
                                          <p:attrName>fill.type</p:attrName>
                                        </p:attrNameLst>
                                      </p:cBhvr>
                                      <p:to>
                                        <p:strVal val="solid"/>
                                      </p:to>
                                    </p:set>
                                    <p:set>
                                      <p:cBhvr>
                                        <p:cTn id="93" dur="500" fill="hold"/>
                                        <p:tgtEl>
                                          <p:spTgt spid="23"/>
                                        </p:tgtEl>
                                        <p:attrNameLst>
                                          <p:attrName>fill.on</p:attrName>
                                        </p:attrNameLst>
                                      </p:cBhvr>
                                      <p:to>
                                        <p:strVal val="true"/>
                                      </p:to>
                                    </p:set>
                                  </p:childTnLst>
                                </p:cTn>
                              </p:par>
                            </p:childTnLst>
                          </p:cTn>
                        </p:par>
                        <p:par>
                          <p:cTn id="94" fill="hold">
                            <p:stCondLst>
                              <p:cond delay="5500"/>
                            </p:stCondLst>
                            <p:childTnLst>
                              <p:par>
                                <p:cTn id="95" presetID="47" presetClass="entr" presetSubtype="0"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fade">
                                      <p:cBhvr>
                                        <p:cTn id="97" dur="500"/>
                                        <p:tgtEl>
                                          <p:spTgt spid="37"/>
                                        </p:tgtEl>
                                      </p:cBhvr>
                                    </p:animEffect>
                                    <p:anim calcmode="lin" valueType="num">
                                      <p:cBhvr>
                                        <p:cTn id="98" dur="500" fill="hold"/>
                                        <p:tgtEl>
                                          <p:spTgt spid="37"/>
                                        </p:tgtEl>
                                        <p:attrNameLst>
                                          <p:attrName>ppt_x</p:attrName>
                                        </p:attrNameLst>
                                      </p:cBhvr>
                                      <p:tavLst>
                                        <p:tav tm="0">
                                          <p:val>
                                            <p:strVal val="#ppt_x"/>
                                          </p:val>
                                        </p:tav>
                                        <p:tav tm="100000">
                                          <p:val>
                                            <p:strVal val="#ppt_x"/>
                                          </p:val>
                                        </p:tav>
                                      </p:tavLst>
                                    </p:anim>
                                    <p:anim calcmode="lin" valueType="num">
                                      <p:cBhvr>
                                        <p:cTn id="99"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9" grpId="0" animBg="1"/>
      <p:bldP spid="20" grpId="0" animBg="1"/>
      <p:bldP spid="21" grpId="0" animBg="1"/>
      <p:bldP spid="22" grpId="0" animBg="1"/>
      <p:bldP spid="23" grpId="0" animBg="1"/>
      <p:bldP spid="31" grpId="0" animBg="1"/>
      <p:bldP spid="32" grpId="0" animBg="1"/>
      <p:bldP spid="35" grpId="0" animBg="1"/>
      <p:bldP spid="36" grpId="0" animBg="1"/>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9"/>
          <p:cNvGrpSpPr/>
          <p:nvPr/>
        </p:nvGrpSpPr>
        <p:grpSpPr>
          <a:xfrm>
            <a:off x="0" y="0"/>
            <a:ext cx="9144000" cy="908720"/>
            <a:chOff x="0" y="0"/>
            <a:chExt cx="9144000" cy="908720"/>
          </a:xfrm>
        </p:grpSpPr>
        <p:grpSp>
          <p:nvGrpSpPr>
            <p:cNvPr id="3" name="Group 208"/>
            <p:cNvGrpSpPr/>
            <p:nvPr/>
          </p:nvGrpSpPr>
          <p:grpSpPr>
            <a:xfrm>
              <a:off x="0" y="0"/>
              <a:ext cx="9144000" cy="908720"/>
              <a:chOff x="0" y="0"/>
              <a:chExt cx="9144000" cy="908720"/>
            </a:xfrm>
          </p:grpSpPr>
          <p:sp>
            <p:nvSpPr>
              <p:cNvPr id="207" name="Rectangle 206"/>
              <p:cNvSpPr/>
              <p:nvPr/>
            </p:nvSpPr>
            <p:spPr>
              <a:xfrm>
                <a:off x="0" y="0"/>
                <a:ext cx="9144000" cy="908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08" name="Picture 207" descr="9720967_xl.jpg"/>
              <p:cNvPicPr>
                <a:picLocks noChangeAspect="1"/>
              </p:cNvPicPr>
              <p:nvPr/>
            </p:nvPicPr>
            <p:blipFill>
              <a:blip r:embed="rId2" cstate="email">
                <a:extLst>
                  <a:ext uri="{28A0092B-C50C-407E-A947-70E740481C1C}">
                    <a14:useLocalDpi xmlns:a14="http://schemas.microsoft.com/office/drawing/2010/main"/>
                  </a:ext>
                </a:extLst>
              </a:blip>
              <a:srcRect t="32801" b="53549"/>
              <a:stretch>
                <a:fillRect/>
              </a:stretch>
            </p:blipFill>
            <p:spPr>
              <a:xfrm>
                <a:off x="611560" y="44624"/>
                <a:ext cx="8208911" cy="864000"/>
              </a:xfrm>
              <a:prstGeom prst="rect">
                <a:avLst/>
              </a:prstGeom>
            </p:spPr>
          </p:pic>
        </p:grpSp>
        <p:sp>
          <p:nvSpPr>
            <p:cNvPr id="205" name="Rectangle 204"/>
            <p:cNvSpPr/>
            <p:nvPr/>
          </p:nvSpPr>
          <p:spPr>
            <a:xfrm>
              <a:off x="512" y="180326"/>
              <a:ext cx="9143488" cy="692290"/>
            </a:xfrm>
            <a:prstGeom prst="rect">
              <a:avLst/>
            </a:prstGeom>
            <a:solidFill>
              <a:schemeClr val="tx1">
                <a:lumMod val="50000"/>
                <a:lumOff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206" name="TextBox 205"/>
            <p:cNvSpPr txBox="1"/>
            <p:nvPr/>
          </p:nvSpPr>
          <p:spPr>
            <a:xfrm>
              <a:off x="683568" y="241187"/>
              <a:ext cx="8064896" cy="584775"/>
            </a:xfrm>
            <a:prstGeom prst="rect">
              <a:avLst/>
            </a:prstGeom>
            <a:solidFill>
              <a:srgbClr val="FFFFFF">
                <a:alpha val="69804"/>
              </a:srgbClr>
            </a:solidFill>
          </p:spPr>
          <p:txBody>
            <a:bodyPr wrap="square" rtlCol="0">
              <a:spAutoFit/>
            </a:bodyPr>
            <a:lstStyle/>
            <a:p>
              <a:r>
                <a:rPr lang="en-IN" sz="3200" dirty="0" smtClean="0"/>
                <a:t>What is a Strategy?</a:t>
              </a:r>
              <a:endParaRPr lang="en-IN" sz="3200" dirty="0"/>
            </a:p>
          </p:txBody>
        </p:sp>
      </p:grpSp>
      <p:pic>
        <p:nvPicPr>
          <p:cNvPr id="8" name="Picture 7" descr="9720967_xl.jpg"/>
          <p:cNvPicPr>
            <a:picLocks noChangeAspect="1"/>
          </p:cNvPicPr>
          <p:nvPr/>
        </p:nvPicPr>
        <p:blipFill>
          <a:blip r:embed="rId3" cstate="email">
            <a:extLst>
              <a:ext uri="{28A0092B-C50C-407E-A947-70E740481C1C}">
                <a14:useLocalDpi xmlns:a14="http://schemas.microsoft.com/office/drawing/2010/main"/>
              </a:ext>
            </a:extLst>
          </a:blip>
          <a:srcRect b="8400"/>
          <a:stretch>
            <a:fillRect/>
          </a:stretch>
        </p:blipFill>
        <p:spPr>
          <a:xfrm>
            <a:off x="5292080" y="908720"/>
            <a:ext cx="3851920" cy="5976664"/>
          </a:xfrm>
          <a:prstGeom prst="rect">
            <a:avLst/>
          </a:prstGeom>
        </p:spPr>
      </p:pic>
      <p:sp>
        <p:nvSpPr>
          <p:cNvPr id="9" name="Rectangle 8"/>
          <p:cNvSpPr/>
          <p:nvPr/>
        </p:nvSpPr>
        <p:spPr>
          <a:xfrm>
            <a:off x="0" y="836712"/>
            <a:ext cx="5292080" cy="6048000"/>
          </a:xfrm>
          <a:prstGeom prst="rect">
            <a:avLst/>
          </a:prstGeom>
          <a:gradFill flip="none" rotWithShape="1">
            <a:gsLst>
              <a:gs pos="43000">
                <a:sysClr val="windowText" lastClr="000000">
                  <a:lumMod val="95000"/>
                  <a:lumOff val="5000"/>
                </a:sysClr>
              </a:gs>
              <a:gs pos="90000">
                <a:schemeClr val="tx1">
                  <a:lumMod val="75000"/>
                  <a:lumOff val="25000"/>
                </a:schemeClr>
              </a:gs>
            </a:gsLst>
            <a:lin ang="17400000" scaled="0"/>
            <a:tileRect/>
          </a:gradFill>
          <a:ln w="9525" cap="flat" cmpd="sng" algn="ctr">
            <a:noFill/>
            <a:prstDash val="solid"/>
          </a:ln>
          <a:effectLst/>
        </p:spPr>
        <p:txBody>
          <a:bodyPr anchor="ctr"/>
          <a:lstStyle/>
          <a:p>
            <a:pPr>
              <a:defRPr/>
            </a:pPr>
            <a:r>
              <a:rPr lang="en-IN" dirty="0" smtClean="0">
                <a:solidFill>
                  <a:srgbClr val="FFFFFF"/>
                </a:solidFill>
                <a:latin typeface="Calibri" pitchFamily="-109" charset="0"/>
              </a:rPr>
              <a:t>The word “strategy” is derived from the Greek word “stratçgos”; stratus (meaning army) and “ago” (meaning leading/moving).</a:t>
            </a:r>
          </a:p>
          <a:p>
            <a:pPr>
              <a:defRPr/>
            </a:pPr>
            <a:endParaRPr lang="en-IN" dirty="0" smtClean="0">
              <a:solidFill>
                <a:srgbClr val="FFFFFF"/>
              </a:solidFill>
              <a:latin typeface="Calibri" pitchFamily="-109" charset="0"/>
            </a:endParaRPr>
          </a:p>
          <a:p>
            <a:pPr>
              <a:defRPr/>
            </a:pPr>
            <a:r>
              <a:rPr lang="en-IN" dirty="0" smtClean="0">
                <a:solidFill>
                  <a:srgbClr val="FFFFFF"/>
                </a:solidFill>
                <a:latin typeface="Calibri" pitchFamily="-109" charset="0"/>
              </a:rPr>
              <a:t>Strategy is an action that managers undertake to attain one or more of the organization’s goals. Strategy can also be defined as “A general direction set for the company and its various components to achieve a desired state in the future. Strategy results from the detailed strategic planning process”.</a:t>
            </a:r>
          </a:p>
          <a:p>
            <a:pPr>
              <a:defRPr/>
            </a:pPr>
            <a:endParaRPr lang="en-IN" dirty="0" smtClean="0">
              <a:solidFill>
                <a:srgbClr val="FFFFFF"/>
              </a:solidFill>
              <a:latin typeface="Calibri" pitchFamily="-109" charset="0"/>
            </a:endParaRPr>
          </a:p>
          <a:p>
            <a:pPr>
              <a:defRPr/>
            </a:pPr>
            <a:r>
              <a:rPr lang="en-IN" dirty="0" smtClean="0">
                <a:solidFill>
                  <a:srgbClr val="FFFFFF"/>
                </a:solidFill>
                <a:latin typeface="Calibri" pitchFamily="-109" charset="0"/>
              </a:rPr>
              <a:t>Hence, a strategy is all about integrating organizational activities and utilizing and allocating the scarce resources within the organizational environment so as to meet the present objectives. While planning a strategy it is essential to consider that decisions are not taken in a vacuum and that any act taken by a firm is likely to be met by a reaction from those affected: competitors, customers, employees or suppliers.</a:t>
            </a:r>
          </a:p>
        </p:txBody>
      </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lide(fromRight)">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4f5775676b1c36376951f53d082919eed40f762"/>
  <p:tag name="ARTICULATE_PROJECT_OPEN" val="0"/>
  <p:tag name="ISPRING_RESOURCE_PATHS_HASH_PRESENTER" val="244db9c73cf74eac50405653d7d51672334a53a"/>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ManagementStudyGuide.com"/>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1002</Words>
  <Application>Microsoft Office PowerPoint</Application>
  <PresentationFormat>On-screen Show (4:3)</PresentationFormat>
  <Paragraphs>68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A</cp:lastModifiedBy>
  <cp:revision>183</cp:revision>
  <dcterms:created xsi:type="dcterms:W3CDTF">2013-02-27T03:34:34Z</dcterms:created>
  <dcterms:modified xsi:type="dcterms:W3CDTF">2014-10-07T10:35:19Z</dcterms:modified>
</cp:coreProperties>
</file>