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70" r:id="rId2"/>
  </p:sldMasterIdLst>
  <p:notesMasterIdLst>
    <p:notesMasterId r:id="rId15"/>
  </p:notesMasterIdLst>
  <p:sldIdLst>
    <p:sldId id="256" r:id="rId3"/>
    <p:sldId id="342" r:id="rId4"/>
    <p:sldId id="299" r:id="rId5"/>
    <p:sldId id="300" r:id="rId6"/>
    <p:sldId id="297" r:id="rId7"/>
    <p:sldId id="303" r:id="rId8"/>
    <p:sldId id="308" r:id="rId9"/>
    <p:sldId id="323" r:id="rId10"/>
    <p:sldId id="327" r:id="rId11"/>
    <p:sldId id="280" r:id="rId12"/>
    <p:sldId id="262" r:id="rId13"/>
    <p:sldId id="343" r:id="rId14"/>
  </p:sldIdLst>
  <p:sldSz cx="9144000" cy="6858000" type="screen4x3"/>
  <p:notesSz cx="6858000" cy="9144000"/>
  <p:custDataLst>
    <p:tags r:id="rId16"/>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6699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671" autoAdjust="0"/>
  </p:normalViewPr>
  <p:slideViewPr>
    <p:cSldViewPr>
      <p:cViewPr varScale="1">
        <p:scale>
          <a:sx n="54" d="100"/>
          <a:sy n="54" d="100"/>
        </p:scale>
        <p:origin x="-1656" y="-72"/>
      </p:cViewPr>
      <p:guideLst>
        <p:guide orient="horz" pos="96"/>
        <p:guide orient="horz" pos="4319"/>
        <p:guide orient="horz" pos="1008"/>
        <p:guide pos="96"/>
        <p:guide pos="5712"/>
        <p:guide pos="2496"/>
      </p:guideLst>
    </p:cSldViewPr>
  </p:slideViewPr>
  <p:notesTextViewPr>
    <p:cViewPr>
      <p:scale>
        <a:sx n="1" d="1"/>
        <a:sy n="1" d="1"/>
      </p:scale>
      <p:origin x="0" y="0"/>
    </p:cViewPr>
  </p:notesTextViewPr>
  <p:sorterViewPr>
    <p:cViewPr>
      <p:scale>
        <a:sx n="100" d="100"/>
        <a:sy n="100" d="100"/>
      </p:scale>
      <p:origin x="0" y="14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4E17EDD-A4A3-487A-A0C9-69DEF1560878}" type="datetimeFigureOut">
              <a:rPr lang="en-US"/>
              <a:pPr>
                <a:defRPr/>
              </a:pPr>
              <a:t>10/7/2014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39E1A65-BC6A-4B53-B568-E3AFC3625D9E}" type="slidenum">
              <a:rPr lang="en-US"/>
              <a:pPr>
                <a:defRPr/>
              </a:pPr>
              <a:t>‹#›</a:t>
            </a:fld>
            <a:endParaRPr lang="en-US" dirty="0"/>
          </a:p>
        </p:txBody>
      </p:sp>
    </p:spTree>
    <p:extLst>
      <p:ext uri="{BB962C8B-B14F-4D97-AF65-F5344CB8AC3E}">
        <p14:creationId xmlns:p14="http://schemas.microsoft.com/office/powerpoint/2010/main" val="28553141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2A79FDD-73DA-4947-A8C4-E7A4BAC9578E}" type="slidenum">
              <a:rPr lang="en-IN" smtClean="0">
                <a:solidFill>
                  <a:prstClr val="black"/>
                </a:solidFill>
              </a:rPr>
              <a:pPr/>
              <a:t>12</a:t>
            </a:fld>
            <a:endParaRPr lang="en-IN">
              <a:solidFill>
                <a:prstClr val="black"/>
              </a:solidFill>
            </a:endParaRPr>
          </a:p>
        </p:txBody>
      </p:sp>
    </p:spTree>
    <p:extLst>
      <p:ext uri="{BB962C8B-B14F-4D97-AF65-F5344CB8AC3E}">
        <p14:creationId xmlns:p14="http://schemas.microsoft.com/office/powerpoint/2010/main" val="40668700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http://www.aipmm.com/anthropology/iStock_000011154317XSmall.jpg"/>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3175"/>
            <a:ext cx="9144000" cy="686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cs typeface="+mn-cs"/>
              </a:defRPr>
            </a:lvl1pPr>
          </a:lstStyle>
          <a:p>
            <a:pPr>
              <a:defRPr/>
            </a:pPr>
            <a:fld id="{7EEED2F5-E8F7-4DB4-A579-1371C4D3BD42}" type="datetime1">
              <a:rPr lang="en-US" smtClean="0"/>
              <a:t>10/7/2014</a:t>
            </a:fld>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mtClean="0">
                <a:latin typeface="+mn-lt"/>
                <a:cs typeface="+mn-cs"/>
              </a:defRPr>
            </a:lvl1pPr>
          </a:lstStyle>
          <a:p>
            <a:pPr>
              <a:defRPr/>
            </a:pPr>
            <a:r>
              <a:rPr lang="en-IN" smtClean="0"/>
              <a:t>© ManagementStudyGuide.com. All rights reserved.</a:t>
            </a:r>
            <a:endParaRPr lang="en-US"/>
          </a:p>
        </p:txBody>
      </p:sp>
      <p:sp>
        <p:nvSpPr>
          <p:cNvPr id="7" name="Slide Number Placeholder 5"/>
          <p:cNvSpPr>
            <a:spLocks noGrp="1"/>
          </p:cNvSpPr>
          <p:nvPr>
            <p:ph type="sldNum" sz="quarter" idx="12"/>
          </p:nvPr>
        </p:nvSpPr>
        <p:spPr/>
        <p:txBody>
          <a:bodyPr/>
          <a:lstStyle>
            <a:lvl1pPr>
              <a:defRPr/>
            </a:lvl1pPr>
          </a:lstStyle>
          <a:p>
            <a:pPr>
              <a:defRPr/>
            </a:pPr>
            <a:fld id="{86720BE8-6A56-4020-BC6A-4C516F4F4898}" type="slidenum">
              <a:rPr lang="en-US"/>
              <a:pPr>
                <a:defRPr/>
              </a:pPr>
              <a:t>‹#›</a:t>
            </a:fld>
            <a:endParaRPr lang="en-US" dirty="0"/>
          </a:p>
        </p:txBody>
      </p:sp>
    </p:spTree>
    <p:extLst>
      <p:ext uri="{BB962C8B-B14F-4D97-AF65-F5344CB8AC3E}">
        <p14:creationId xmlns:p14="http://schemas.microsoft.com/office/powerpoint/2010/main" val="38927976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cs typeface="+mn-cs"/>
              </a:defRPr>
            </a:lvl1pPr>
          </a:lstStyle>
          <a:p>
            <a:pPr>
              <a:defRPr/>
            </a:pPr>
            <a:fld id="{5BC52157-8E46-4639-BA7C-8E931C4E4F80}" type="datetime1">
              <a:rPr lang="en-US" smtClean="0"/>
              <a:t>10/7/2014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mtClean="0">
                <a:latin typeface="+mn-lt"/>
                <a:cs typeface="+mn-cs"/>
              </a:defRPr>
            </a:lvl1pPr>
          </a:lstStyle>
          <a:p>
            <a:pPr>
              <a:defRPr/>
            </a:pPr>
            <a:r>
              <a:rPr lang="en-IN" smtClean="0"/>
              <a:t>© ManagementStudyGuide.com. All rights reserved.</a:t>
            </a:r>
            <a:endParaRPr lang="en-US"/>
          </a:p>
        </p:txBody>
      </p:sp>
      <p:sp>
        <p:nvSpPr>
          <p:cNvPr id="6" name="Slide Number Placeholder 5"/>
          <p:cNvSpPr>
            <a:spLocks noGrp="1"/>
          </p:cNvSpPr>
          <p:nvPr>
            <p:ph type="sldNum" sz="quarter" idx="12"/>
          </p:nvPr>
        </p:nvSpPr>
        <p:spPr/>
        <p:txBody>
          <a:bodyPr/>
          <a:lstStyle>
            <a:lvl1pPr>
              <a:defRPr/>
            </a:lvl1pPr>
          </a:lstStyle>
          <a:p>
            <a:pPr>
              <a:defRPr/>
            </a:pPr>
            <a:fld id="{56CFFB26-B87F-4511-A421-8F5F25C9B35F}" type="slidenum">
              <a:rPr lang="en-US"/>
              <a:pPr>
                <a:defRPr/>
              </a:pPr>
              <a:t>‹#›</a:t>
            </a:fld>
            <a:endParaRPr lang="en-US" dirty="0"/>
          </a:p>
        </p:txBody>
      </p:sp>
    </p:spTree>
    <p:extLst>
      <p:ext uri="{BB962C8B-B14F-4D97-AF65-F5344CB8AC3E}">
        <p14:creationId xmlns:p14="http://schemas.microsoft.com/office/powerpoint/2010/main" val="4091762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cs typeface="+mn-cs"/>
              </a:defRPr>
            </a:lvl1pPr>
          </a:lstStyle>
          <a:p>
            <a:pPr>
              <a:defRPr/>
            </a:pPr>
            <a:fld id="{691A0F30-1526-4BD2-88ED-F9FD1F1DFEF7}" type="datetime1">
              <a:rPr lang="en-US" smtClean="0"/>
              <a:t>10/7/2014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mtClean="0">
                <a:latin typeface="+mn-lt"/>
                <a:cs typeface="+mn-cs"/>
              </a:defRPr>
            </a:lvl1pPr>
          </a:lstStyle>
          <a:p>
            <a:pPr>
              <a:defRPr/>
            </a:pPr>
            <a:r>
              <a:rPr lang="en-IN" smtClean="0"/>
              <a:t>© ManagementStudyGuide.com. All rights reserved.</a:t>
            </a:r>
            <a:endParaRPr lang="en-US"/>
          </a:p>
        </p:txBody>
      </p:sp>
      <p:sp>
        <p:nvSpPr>
          <p:cNvPr id="6" name="Slide Number Placeholder 5"/>
          <p:cNvSpPr>
            <a:spLocks noGrp="1"/>
          </p:cNvSpPr>
          <p:nvPr>
            <p:ph type="sldNum" sz="quarter" idx="12"/>
          </p:nvPr>
        </p:nvSpPr>
        <p:spPr/>
        <p:txBody>
          <a:bodyPr/>
          <a:lstStyle>
            <a:lvl1pPr>
              <a:defRPr/>
            </a:lvl1pPr>
          </a:lstStyle>
          <a:p>
            <a:pPr>
              <a:defRPr/>
            </a:pPr>
            <a:fld id="{59DCF451-61D4-4481-B213-869F5C4EF4B7}" type="slidenum">
              <a:rPr lang="en-US"/>
              <a:pPr>
                <a:defRPr/>
              </a:pPr>
              <a:t>‹#›</a:t>
            </a:fld>
            <a:endParaRPr lang="en-US" dirty="0"/>
          </a:p>
        </p:txBody>
      </p:sp>
    </p:spTree>
    <p:extLst>
      <p:ext uri="{BB962C8B-B14F-4D97-AF65-F5344CB8AC3E}">
        <p14:creationId xmlns:p14="http://schemas.microsoft.com/office/powerpoint/2010/main" val="42894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B9E3872-D555-4B4D-88A2-1228A32BC9DE}" type="datetimeFigureOut">
              <a:rPr lang="en-IN" smtClean="0">
                <a:solidFill>
                  <a:prstClr val="black">
                    <a:tint val="75000"/>
                  </a:prstClr>
                </a:solidFill>
              </a:rPr>
              <a:pPr/>
              <a:t>07-10-2014</a:t>
            </a:fld>
            <a:endParaRPr lang="en-IN"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IN"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F92A7C6-BEEC-4115-B167-C546B8599294}"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526148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B9E3872-D555-4B4D-88A2-1228A32BC9DE}" type="datetimeFigureOut">
              <a:rPr lang="en-IN" smtClean="0">
                <a:solidFill>
                  <a:prstClr val="black">
                    <a:tint val="75000"/>
                  </a:prstClr>
                </a:solidFill>
              </a:rPr>
              <a:pPr/>
              <a:t>07-10-2014</a:t>
            </a:fld>
            <a:endParaRPr lang="en-IN"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IN"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F92A7C6-BEEC-4115-B167-C546B8599294}"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2270108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9E3872-D555-4B4D-88A2-1228A32BC9DE}" type="datetimeFigureOut">
              <a:rPr lang="en-IN" smtClean="0">
                <a:solidFill>
                  <a:prstClr val="black">
                    <a:tint val="75000"/>
                  </a:prstClr>
                </a:solidFill>
              </a:rPr>
              <a:pPr/>
              <a:t>07-10-2014</a:t>
            </a:fld>
            <a:endParaRPr lang="en-IN"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IN"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F92A7C6-BEEC-4115-B167-C546B8599294}"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3088255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B9E3872-D555-4B4D-88A2-1228A32BC9DE}" type="datetimeFigureOut">
              <a:rPr lang="en-IN" smtClean="0">
                <a:solidFill>
                  <a:prstClr val="black">
                    <a:tint val="75000"/>
                  </a:prstClr>
                </a:solidFill>
              </a:rPr>
              <a:pPr/>
              <a:t>07-10-2014</a:t>
            </a:fld>
            <a:endParaRPr lang="en-IN"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IN"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F92A7C6-BEEC-4115-B167-C546B8599294}"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3807569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B9E3872-D555-4B4D-88A2-1228A32BC9DE}" type="datetimeFigureOut">
              <a:rPr lang="en-IN" smtClean="0">
                <a:solidFill>
                  <a:prstClr val="black">
                    <a:tint val="75000"/>
                  </a:prstClr>
                </a:solidFill>
              </a:rPr>
              <a:pPr/>
              <a:t>07-10-2014</a:t>
            </a:fld>
            <a:endParaRPr lang="en-IN"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IN"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CF92A7C6-BEEC-4115-B167-C546B8599294}"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35791567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B9E3872-D555-4B4D-88A2-1228A32BC9DE}" type="datetimeFigureOut">
              <a:rPr lang="en-IN" smtClean="0">
                <a:solidFill>
                  <a:prstClr val="black">
                    <a:tint val="75000"/>
                  </a:prstClr>
                </a:solidFill>
              </a:rPr>
              <a:pPr/>
              <a:t>07-10-2014</a:t>
            </a:fld>
            <a:endParaRPr lang="en-IN"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IN"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F92A7C6-BEEC-4115-B167-C546B8599294}"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14938312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E3872-D555-4B4D-88A2-1228A32BC9DE}" type="datetimeFigureOut">
              <a:rPr lang="en-IN" smtClean="0">
                <a:solidFill>
                  <a:prstClr val="black">
                    <a:tint val="75000"/>
                  </a:prstClr>
                </a:solidFill>
              </a:rPr>
              <a:pPr/>
              <a:t>07-10-2014</a:t>
            </a:fld>
            <a:endParaRPr lang="en-IN"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IN"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CF92A7C6-BEEC-4115-B167-C546B8599294}"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408836837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E3872-D555-4B4D-88A2-1228A32BC9DE}" type="datetimeFigureOut">
              <a:rPr lang="en-IN" smtClean="0">
                <a:solidFill>
                  <a:prstClr val="black">
                    <a:tint val="75000"/>
                  </a:prstClr>
                </a:solidFill>
              </a:rPr>
              <a:pPr/>
              <a:t>07-10-2014</a:t>
            </a:fld>
            <a:endParaRPr lang="en-IN"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IN"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F92A7C6-BEEC-4115-B167-C546B8599294}"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350500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cs typeface="+mn-cs"/>
              </a:defRPr>
            </a:lvl1pPr>
          </a:lstStyle>
          <a:p>
            <a:pPr>
              <a:defRPr/>
            </a:pPr>
            <a:fld id="{CFD337D9-BA34-4F0D-AAF6-53754A112C78}" type="datetime1">
              <a:rPr lang="en-US" smtClean="0"/>
              <a:t>10/7/2014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mtClean="0">
                <a:latin typeface="+mn-lt"/>
                <a:cs typeface="+mn-cs"/>
              </a:defRPr>
            </a:lvl1pPr>
          </a:lstStyle>
          <a:p>
            <a:pPr>
              <a:defRPr/>
            </a:pPr>
            <a:r>
              <a:rPr lang="en-IN" smtClean="0"/>
              <a:t>© ManagementStudyGuide.com. All rights reserved.</a:t>
            </a:r>
            <a:endParaRPr lang="en-US"/>
          </a:p>
        </p:txBody>
      </p:sp>
      <p:sp>
        <p:nvSpPr>
          <p:cNvPr id="6" name="Slide Number Placeholder 5"/>
          <p:cNvSpPr>
            <a:spLocks noGrp="1"/>
          </p:cNvSpPr>
          <p:nvPr>
            <p:ph type="sldNum" sz="quarter" idx="12"/>
          </p:nvPr>
        </p:nvSpPr>
        <p:spPr/>
        <p:txBody>
          <a:bodyPr/>
          <a:lstStyle>
            <a:lvl1pPr>
              <a:defRPr/>
            </a:lvl1pPr>
          </a:lstStyle>
          <a:p>
            <a:pPr>
              <a:defRPr/>
            </a:pPr>
            <a:fld id="{2D8E017C-FE84-423D-93BF-31A622CAA9E3}" type="slidenum">
              <a:rPr lang="en-US"/>
              <a:pPr>
                <a:defRPr/>
              </a:pPr>
              <a:t>‹#›</a:t>
            </a:fld>
            <a:endParaRPr lang="en-US" dirty="0"/>
          </a:p>
        </p:txBody>
      </p:sp>
    </p:spTree>
    <p:extLst>
      <p:ext uri="{BB962C8B-B14F-4D97-AF65-F5344CB8AC3E}">
        <p14:creationId xmlns:p14="http://schemas.microsoft.com/office/powerpoint/2010/main" val="224633332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E3872-D555-4B4D-88A2-1228A32BC9DE}" type="datetimeFigureOut">
              <a:rPr lang="en-IN" smtClean="0">
                <a:solidFill>
                  <a:prstClr val="black">
                    <a:tint val="75000"/>
                  </a:prstClr>
                </a:solidFill>
              </a:rPr>
              <a:pPr/>
              <a:t>07-10-2014</a:t>
            </a:fld>
            <a:endParaRPr lang="en-IN"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IN"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F92A7C6-BEEC-4115-B167-C546B8599294}"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7585499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B9E3872-D555-4B4D-88A2-1228A32BC9DE}" type="datetimeFigureOut">
              <a:rPr lang="en-IN" smtClean="0">
                <a:solidFill>
                  <a:prstClr val="black">
                    <a:tint val="75000"/>
                  </a:prstClr>
                </a:solidFill>
              </a:rPr>
              <a:pPr/>
              <a:t>07-10-2014</a:t>
            </a:fld>
            <a:endParaRPr lang="en-IN"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IN"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F92A7C6-BEEC-4115-B167-C546B8599294}"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29690444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B9E3872-D555-4B4D-88A2-1228A32BC9DE}" type="datetimeFigureOut">
              <a:rPr lang="en-IN" smtClean="0">
                <a:solidFill>
                  <a:prstClr val="black">
                    <a:tint val="75000"/>
                  </a:prstClr>
                </a:solidFill>
              </a:rPr>
              <a:pPr/>
              <a:t>07-10-2014</a:t>
            </a:fld>
            <a:endParaRPr lang="en-IN"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IN"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F92A7C6-BEEC-4115-B167-C546B8599294}"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3134665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cs typeface="+mn-cs"/>
              </a:defRPr>
            </a:lvl1pPr>
          </a:lstStyle>
          <a:p>
            <a:pPr>
              <a:defRPr/>
            </a:pPr>
            <a:fld id="{104A39A7-993A-4DF8-B6C7-D5EC4A44CE2F}" type="datetime1">
              <a:rPr lang="en-US" smtClean="0"/>
              <a:t>10/7/2014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mtClean="0">
                <a:latin typeface="+mn-lt"/>
                <a:cs typeface="+mn-cs"/>
              </a:defRPr>
            </a:lvl1pPr>
          </a:lstStyle>
          <a:p>
            <a:pPr>
              <a:defRPr/>
            </a:pPr>
            <a:r>
              <a:rPr lang="en-IN" smtClean="0"/>
              <a:t>© ManagementStudyGuide.com. All rights reserved.</a:t>
            </a:r>
            <a:endParaRPr lang="en-US"/>
          </a:p>
        </p:txBody>
      </p:sp>
      <p:sp>
        <p:nvSpPr>
          <p:cNvPr id="6" name="Slide Number Placeholder 5"/>
          <p:cNvSpPr>
            <a:spLocks noGrp="1"/>
          </p:cNvSpPr>
          <p:nvPr>
            <p:ph type="sldNum" sz="quarter" idx="12"/>
          </p:nvPr>
        </p:nvSpPr>
        <p:spPr/>
        <p:txBody>
          <a:bodyPr/>
          <a:lstStyle>
            <a:lvl1pPr>
              <a:defRPr/>
            </a:lvl1pPr>
          </a:lstStyle>
          <a:p>
            <a:pPr>
              <a:defRPr/>
            </a:pPr>
            <a:fld id="{5B83119A-896B-443B-ACB2-B72ED8858A58}" type="slidenum">
              <a:rPr lang="en-US"/>
              <a:pPr>
                <a:defRPr/>
              </a:pPr>
              <a:t>‹#›</a:t>
            </a:fld>
            <a:endParaRPr lang="en-US" dirty="0"/>
          </a:p>
        </p:txBody>
      </p:sp>
    </p:spTree>
    <p:extLst>
      <p:ext uri="{BB962C8B-B14F-4D97-AF65-F5344CB8AC3E}">
        <p14:creationId xmlns:p14="http://schemas.microsoft.com/office/powerpoint/2010/main" val="35108547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cs typeface="+mn-cs"/>
              </a:defRPr>
            </a:lvl1pPr>
          </a:lstStyle>
          <a:p>
            <a:pPr>
              <a:defRPr/>
            </a:pPr>
            <a:fld id="{31670FCF-D43C-45C7-9C65-E9ECE9CE2252}" type="datetime1">
              <a:rPr lang="en-US" smtClean="0"/>
              <a:t>10/7/2014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mtClean="0">
                <a:latin typeface="+mn-lt"/>
                <a:cs typeface="+mn-cs"/>
              </a:defRPr>
            </a:lvl1pPr>
          </a:lstStyle>
          <a:p>
            <a:pPr>
              <a:defRPr/>
            </a:pPr>
            <a:r>
              <a:rPr lang="en-IN" smtClean="0"/>
              <a:t>© ManagementStudyGuide.com. All rights reserved.</a:t>
            </a:r>
            <a:endParaRPr lang="en-US"/>
          </a:p>
        </p:txBody>
      </p:sp>
      <p:sp>
        <p:nvSpPr>
          <p:cNvPr id="7" name="Slide Number Placeholder 6"/>
          <p:cNvSpPr>
            <a:spLocks noGrp="1"/>
          </p:cNvSpPr>
          <p:nvPr>
            <p:ph type="sldNum" sz="quarter" idx="12"/>
          </p:nvPr>
        </p:nvSpPr>
        <p:spPr/>
        <p:txBody>
          <a:bodyPr/>
          <a:lstStyle>
            <a:lvl1pPr>
              <a:defRPr/>
            </a:lvl1pPr>
          </a:lstStyle>
          <a:p>
            <a:pPr>
              <a:defRPr/>
            </a:pPr>
            <a:fld id="{5A27FFD9-3536-4A31-8422-C82D82D472EA}" type="slidenum">
              <a:rPr lang="en-US"/>
              <a:pPr>
                <a:defRPr/>
              </a:pPr>
              <a:t>‹#›</a:t>
            </a:fld>
            <a:endParaRPr lang="en-US" dirty="0"/>
          </a:p>
        </p:txBody>
      </p:sp>
    </p:spTree>
    <p:extLst>
      <p:ext uri="{BB962C8B-B14F-4D97-AF65-F5344CB8AC3E}">
        <p14:creationId xmlns:p14="http://schemas.microsoft.com/office/powerpoint/2010/main" val="159389216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cs typeface="+mn-cs"/>
              </a:defRPr>
            </a:lvl1pPr>
          </a:lstStyle>
          <a:p>
            <a:pPr>
              <a:defRPr/>
            </a:pPr>
            <a:fld id="{7224DFF1-6FAE-45FA-A274-4FC17601A073}" type="datetime1">
              <a:rPr lang="en-US" smtClean="0"/>
              <a:t>10/7/2014</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mtClean="0">
                <a:latin typeface="+mn-lt"/>
                <a:cs typeface="+mn-cs"/>
              </a:defRPr>
            </a:lvl1pPr>
          </a:lstStyle>
          <a:p>
            <a:pPr>
              <a:defRPr/>
            </a:pPr>
            <a:r>
              <a:rPr lang="en-IN" smtClean="0"/>
              <a:t>© ManagementStudyGuide.com. All rights reserved.</a:t>
            </a:r>
            <a:endParaRPr lang="en-US"/>
          </a:p>
        </p:txBody>
      </p:sp>
      <p:sp>
        <p:nvSpPr>
          <p:cNvPr id="9" name="Slide Number Placeholder 8"/>
          <p:cNvSpPr>
            <a:spLocks noGrp="1"/>
          </p:cNvSpPr>
          <p:nvPr>
            <p:ph type="sldNum" sz="quarter" idx="12"/>
          </p:nvPr>
        </p:nvSpPr>
        <p:spPr/>
        <p:txBody>
          <a:bodyPr/>
          <a:lstStyle>
            <a:lvl1pPr>
              <a:defRPr/>
            </a:lvl1pPr>
          </a:lstStyle>
          <a:p>
            <a:pPr>
              <a:defRPr/>
            </a:pPr>
            <a:fld id="{C3D61533-AC21-4003-B4C0-252B4E2914D7}" type="slidenum">
              <a:rPr lang="en-US"/>
              <a:pPr>
                <a:defRPr/>
              </a:pPr>
              <a:t>‹#›</a:t>
            </a:fld>
            <a:endParaRPr lang="en-US" dirty="0"/>
          </a:p>
        </p:txBody>
      </p:sp>
    </p:spTree>
    <p:extLst>
      <p:ext uri="{BB962C8B-B14F-4D97-AF65-F5344CB8AC3E}">
        <p14:creationId xmlns:p14="http://schemas.microsoft.com/office/powerpoint/2010/main" val="37451712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cs typeface="+mn-cs"/>
              </a:defRPr>
            </a:lvl1pPr>
          </a:lstStyle>
          <a:p>
            <a:pPr>
              <a:defRPr/>
            </a:pPr>
            <a:fld id="{B8A985B9-F01F-41B4-8D77-4CB4065D3000}" type="datetime1">
              <a:rPr lang="en-US" smtClean="0"/>
              <a:t>10/7/2014</a:t>
            </a:fld>
            <a:endParaRPr lang="en-US" dirty="0"/>
          </a:p>
        </p:txBody>
      </p:sp>
      <p:sp>
        <p:nvSpPr>
          <p:cNvPr id="4" name="Footer Placeholder 3"/>
          <p:cNvSpPr>
            <a:spLocks noGrp="1"/>
          </p:cNvSpPr>
          <p:nvPr>
            <p:ph type="ftr" sz="quarter" idx="11"/>
          </p:nvPr>
        </p:nvSpPr>
        <p:spPr>
          <a:xfrm>
            <a:off x="2895600" y="6629400"/>
            <a:ext cx="3886200" cy="365125"/>
          </a:xfrm>
          <a:prstGeom prst="rect">
            <a:avLst/>
          </a:prstGeom>
        </p:spPr>
        <p:txBody>
          <a:bodyPr/>
          <a:lstStyle>
            <a:lvl1pPr fontAlgn="auto">
              <a:spcBef>
                <a:spcPts val="0"/>
              </a:spcBef>
              <a:spcAft>
                <a:spcPts val="0"/>
              </a:spcAft>
              <a:defRPr sz="1200" smtClean="0">
                <a:latin typeface="Calibri" pitchFamily="34" charset="0"/>
                <a:cs typeface="+mn-cs"/>
              </a:defRPr>
            </a:lvl1pPr>
          </a:lstStyle>
          <a:p>
            <a:pPr>
              <a:defRPr/>
            </a:pPr>
            <a:r>
              <a:rPr lang="en-IN" dirty="0" smtClean="0"/>
              <a:t>© ManagementStudyGuide.com. All rights reserved.</a:t>
            </a: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B12ABCAF-80FA-4DCB-BE6F-F589EFAA26B8}" type="slidenum">
              <a:rPr lang="en-US"/>
              <a:pPr>
                <a:defRPr/>
              </a:pPr>
              <a:t>‹#›</a:t>
            </a:fld>
            <a:endParaRPr lang="en-US" dirty="0"/>
          </a:p>
        </p:txBody>
      </p:sp>
    </p:spTree>
    <p:extLst>
      <p:ext uri="{BB962C8B-B14F-4D97-AF65-F5344CB8AC3E}">
        <p14:creationId xmlns:p14="http://schemas.microsoft.com/office/powerpoint/2010/main" val="1000482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cs typeface="+mn-cs"/>
              </a:defRPr>
            </a:lvl1pPr>
          </a:lstStyle>
          <a:p>
            <a:pPr>
              <a:defRPr/>
            </a:pPr>
            <a:fld id="{AA3890B3-6A11-4D24-B58F-0665A1DB4EAA}" type="datetime1">
              <a:rPr lang="en-US" smtClean="0"/>
              <a:t>10/7/2014</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mtClean="0">
                <a:latin typeface="+mn-lt"/>
                <a:cs typeface="+mn-cs"/>
              </a:defRPr>
            </a:lvl1pPr>
          </a:lstStyle>
          <a:p>
            <a:pPr>
              <a:defRPr/>
            </a:pPr>
            <a:r>
              <a:rPr lang="en-IN" smtClean="0"/>
              <a:t>© ManagementStudyGuide.com. All rights reserved.</a:t>
            </a:r>
            <a:endParaRPr lang="en-US"/>
          </a:p>
        </p:txBody>
      </p:sp>
      <p:sp>
        <p:nvSpPr>
          <p:cNvPr id="4" name="Slide Number Placeholder 3"/>
          <p:cNvSpPr>
            <a:spLocks noGrp="1"/>
          </p:cNvSpPr>
          <p:nvPr>
            <p:ph type="sldNum" sz="quarter" idx="12"/>
          </p:nvPr>
        </p:nvSpPr>
        <p:spPr/>
        <p:txBody>
          <a:bodyPr/>
          <a:lstStyle>
            <a:lvl1pPr>
              <a:defRPr/>
            </a:lvl1pPr>
          </a:lstStyle>
          <a:p>
            <a:pPr>
              <a:defRPr/>
            </a:pPr>
            <a:fld id="{F3D4CE59-2442-4A0A-A0FC-32385A81AD22}" type="slidenum">
              <a:rPr lang="en-US"/>
              <a:pPr>
                <a:defRPr/>
              </a:pPr>
              <a:t>‹#›</a:t>
            </a:fld>
            <a:endParaRPr lang="en-US" dirty="0"/>
          </a:p>
        </p:txBody>
      </p:sp>
    </p:spTree>
    <p:extLst>
      <p:ext uri="{BB962C8B-B14F-4D97-AF65-F5344CB8AC3E}">
        <p14:creationId xmlns:p14="http://schemas.microsoft.com/office/powerpoint/2010/main" val="33222476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cs typeface="+mn-cs"/>
              </a:defRPr>
            </a:lvl1pPr>
          </a:lstStyle>
          <a:p>
            <a:pPr>
              <a:defRPr/>
            </a:pPr>
            <a:fld id="{255459E9-521E-480A-A9B0-829F1B5E93F3}" type="datetime1">
              <a:rPr lang="en-US" smtClean="0"/>
              <a:t>10/7/2014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mtClean="0">
                <a:latin typeface="+mn-lt"/>
                <a:cs typeface="+mn-cs"/>
              </a:defRPr>
            </a:lvl1pPr>
          </a:lstStyle>
          <a:p>
            <a:pPr>
              <a:defRPr/>
            </a:pPr>
            <a:r>
              <a:rPr lang="en-IN" smtClean="0"/>
              <a:t>© ManagementStudyGuide.com. All rights reserved.</a:t>
            </a:r>
            <a:endParaRPr lang="en-US"/>
          </a:p>
        </p:txBody>
      </p:sp>
      <p:sp>
        <p:nvSpPr>
          <p:cNvPr id="7" name="Slide Number Placeholder 6"/>
          <p:cNvSpPr>
            <a:spLocks noGrp="1"/>
          </p:cNvSpPr>
          <p:nvPr>
            <p:ph type="sldNum" sz="quarter" idx="12"/>
          </p:nvPr>
        </p:nvSpPr>
        <p:spPr/>
        <p:txBody>
          <a:bodyPr/>
          <a:lstStyle>
            <a:lvl1pPr>
              <a:defRPr/>
            </a:lvl1pPr>
          </a:lstStyle>
          <a:p>
            <a:pPr>
              <a:defRPr/>
            </a:pPr>
            <a:fld id="{94038685-2F98-411F-9580-2EEF989C1739}" type="slidenum">
              <a:rPr lang="en-US"/>
              <a:pPr>
                <a:defRPr/>
              </a:pPr>
              <a:t>‹#›</a:t>
            </a:fld>
            <a:endParaRPr lang="en-US" dirty="0"/>
          </a:p>
        </p:txBody>
      </p:sp>
    </p:spTree>
    <p:extLst>
      <p:ext uri="{BB962C8B-B14F-4D97-AF65-F5344CB8AC3E}">
        <p14:creationId xmlns:p14="http://schemas.microsoft.com/office/powerpoint/2010/main" val="8571918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mtClean="0">
                <a:latin typeface="+mn-lt"/>
                <a:cs typeface="+mn-cs"/>
              </a:defRPr>
            </a:lvl1pPr>
          </a:lstStyle>
          <a:p>
            <a:pPr>
              <a:defRPr/>
            </a:pPr>
            <a:fld id="{F5E9AEF5-1F83-48F9-A307-5D09DB4A70CF}" type="datetime1">
              <a:rPr lang="en-US" smtClean="0"/>
              <a:t>10/7/2014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mtClean="0">
                <a:latin typeface="+mn-lt"/>
                <a:cs typeface="+mn-cs"/>
              </a:defRPr>
            </a:lvl1pPr>
          </a:lstStyle>
          <a:p>
            <a:pPr>
              <a:defRPr/>
            </a:pPr>
            <a:r>
              <a:rPr lang="en-IN" smtClean="0"/>
              <a:t>© ManagementStudyGuide.com. All rights reserved.</a:t>
            </a:r>
            <a:endParaRPr lang="en-US"/>
          </a:p>
        </p:txBody>
      </p:sp>
      <p:sp>
        <p:nvSpPr>
          <p:cNvPr id="7" name="Slide Number Placeholder 6"/>
          <p:cNvSpPr>
            <a:spLocks noGrp="1"/>
          </p:cNvSpPr>
          <p:nvPr>
            <p:ph type="sldNum" sz="quarter" idx="12"/>
          </p:nvPr>
        </p:nvSpPr>
        <p:spPr/>
        <p:txBody>
          <a:bodyPr/>
          <a:lstStyle>
            <a:lvl1pPr>
              <a:defRPr/>
            </a:lvl1pPr>
          </a:lstStyle>
          <a:p>
            <a:pPr>
              <a:defRPr/>
            </a:pPr>
            <a:fld id="{50ED19C2-2BD6-4DB0-8E3A-469481CC59D0}" type="slidenum">
              <a:rPr lang="en-US"/>
              <a:pPr>
                <a:defRPr/>
              </a:pPr>
              <a:t>‹#›</a:t>
            </a:fld>
            <a:endParaRPr lang="en-US" dirty="0"/>
          </a:p>
        </p:txBody>
      </p:sp>
    </p:spTree>
    <p:extLst>
      <p:ext uri="{BB962C8B-B14F-4D97-AF65-F5344CB8AC3E}">
        <p14:creationId xmlns:p14="http://schemas.microsoft.com/office/powerpoint/2010/main" val="3150115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0"/>
            <a:ext cx="9144000" cy="762000"/>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bg2">
                  <a:lumMod val="10000"/>
                </a:schemeClr>
              </a:solidFill>
            </a:endParaRPr>
          </a:p>
        </p:txBody>
      </p:sp>
      <p:sp>
        <p:nvSpPr>
          <p:cNvPr id="1027" name="Title Placeholder 1"/>
          <p:cNvSpPr>
            <a:spLocks noGrp="1"/>
          </p:cNvSpPr>
          <p:nvPr>
            <p:ph type="title"/>
          </p:nvPr>
        </p:nvSpPr>
        <p:spPr bwMode="auto">
          <a:xfrm>
            <a:off x="93663" y="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381000" y="1219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Rectangle 9"/>
          <p:cNvSpPr/>
          <p:nvPr userDrawn="1"/>
        </p:nvSpPr>
        <p:spPr>
          <a:xfrm>
            <a:off x="0" y="6553200"/>
            <a:ext cx="9144000" cy="304800"/>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Slide Number Placeholder 5"/>
          <p:cNvSpPr>
            <a:spLocks noGrp="1"/>
          </p:cNvSpPr>
          <p:nvPr>
            <p:ph type="sldNum" sz="quarter" idx="4"/>
          </p:nvPr>
        </p:nvSpPr>
        <p:spPr>
          <a:xfrm>
            <a:off x="6934200" y="65690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1"/>
                </a:solidFill>
                <a:latin typeface="+mn-lt"/>
                <a:cs typeface="+mn-cs"/>
              </a:defRPr>
            </a:lvl1pPr>
          </a:lstStyle>
          <a:p>
            <a:pPr>
              <a:defRPr/>
            </a:pPr>
            <a:fld id="{BBF5B67C-A8EB-4CD0-A0EF-DDEAB3D35D7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iming>
    <p:tnLst>
      <p:par>
        <p:cTn id="1" dur="indefinite" restart="never" nodeType="tmRoot"/>
      </p:par>
    </p:tnLst>
  </p:timing>
  <p:hf sldNum="0" hdr="0" dt="0"/>
  <p:txStyles>
    <p:titleStyle>
      <a:lvl1pPr algn="l" rtl="0" eaLnBrk="0" fontAlgn="base" hangingPunct="0">
        <a:spcBef>
          <a:spcPct val="0"/>
        </a:spcBef>
        <a:spcAft>
          <a:spcPct val="0"/>
        </a:spcAft>
        <a:defRPr sz="3000"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000">
          <a:solidFill>
            <a:schemeClr val="bg1"/>
          </a:solidFill>
          <a:latin typeface="Arial" charset="0"/>
          <a:cs typeface="Arial" charset="0"/>
        </a:defRPr>
      </a:lvl2pPr>
      <a:lvl3pPr algn="l" rtl="0" eaLnBrk="0" fontAlgn="base" hangingPunct="0">
        <a:spcBef>
          <a:spcPct val="0"/>
        </a:spcBef>
        <a:spcAft>
          <a:spcPct val="0"/>
        </a:spcAft>
        <a:defRPr sz="3000">
          <a:solidFill>
            <a:schemeClr val="bg1"/>
          </a:solidFill>
          <a:latin typeface="Arial" charset="0"/>
          <a:cs typeface="Arial" charset="0"/>
        </a:defRPr>
      </a:lvl3pPr>
      <a:lvl4pPr algn="l" rtl="0" eaLnBrk="0" fontAlgn="base" hangingPunct="0">
        <a:spcBef>
          <a:spcPct val="0"/>
        </a:spcBef>
        <a:spcAft>
          <a:spcPct val="0"/>
        </a:spcAft>
        <a:defRPr sz="3000">
          <a:solidFill>
            <a:schemeClr val="bg1"/>
          </a:solidFill>
          <a:latin typeface="Arial" charset="0"/>
          <a:cs typeface="Arial" charset="0"/>
        </a:defRPr>
      </a:lvl4pPr>
      <a:lvl5pPr algn="l" rtl="0" eaLnBrk="0" fontAlgn="base" hangingPunct="0">
        <a:spcBef>
          <a:spcPct val="0"/>
        </a:spcBef>
        <a:spcAft>
          <a:spcPct val="0"/>
        </a:spcAft>
        <a:defRPr sz="3000">
          <a:solidFill>
            <a:schemeClr val="bg1"/>
          </a:solidFill>
          <a:latin typeface="Arial" charset="0"/>
          <a:cs typeface="Arial" charset="0"/>
        </a:defRPr>
      </a:lvl5pPr>
      <a:lvl6pPr marL="457200" algn="l" rtl="0" fontAlgn="base">
        <a:spcBef>
          <a:spcPct val="0"/>
        </a:spcBef>
        <a:spcAft>
          <a:spcPct val="0"/>
        </a:spcAft>
        <a:defRPr sz="3000">
          <a:solidFill>
            <a:schemeClr val="bg1"/>
          </a:solidFill>
          <a:latin typeface="Arial" charset="0"/>
          <a:cs typeface="Arial" charset="0"/>
        </a:defRPr>
      </a:lvl6pPr>
      <a:lvl7pPr marL="914400" algn="l" rtl="0" fontAlgn="base">
        <a:spcBef>
          <a:spcPct val="0"/>
        </a:spcBef>
        <a:spcAft>
          <a:spcPct val="0"/>
        </a:spcAft>
        <a:defRPr sz="3000">
          <a:solidFill>
            <a:schemeClr val="bg1"/>
          </a:solidFill>
          <a:latin typeface="Arial" charset="0"/>
          <a:cs typeface="Arial" charset="0"/>
        </a:defRPr>
      </a:lvl7pPr>
      <a:lvl8pPr marL="1371600" algn="l" rtl="0" fontAlgn="base">
        <a:spcBef>
          <a:spcPct val="0"/>
        </a:spcBef>
        <a:spcAft>
          <a:spcPct val="0"/>
        </a:spcAft>
        <a:defRPr sz="3000">
          <a:solidFill>
            <a:schemeClr val="bg1"/>
          </a:solidFill>
          <a:latin typeface="Arial" charset="0"/>
          <a:cs typeface="Arial" charset="0"/>
        </a:defRPr>
      </a:lvl8pPr>
      <a:lvl9pPr marL="1828800" algn="l" rtl="0" fontAlgn="base">
        <a:spcBef>
          <a:spcPct val="0"/>
        </a:spcBef>
        <a:spcAft>
          <a:spcPct val="0"/>
        </a:spcAft>
        <a:defRPr sz="3000">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3B9E3872-D555-4B4D-88A2-1228A32BC9DE}" type="datetimeFigureOut">
              <a:rPr lang="en-IN" smtClean="0">
                <a:solidFill>
                  <a:prstClr val="black">
                    <a:tint val="75000"/>
                  </a:prstClr>
                </a:solidFill>
                <a:latin typeface="Calibri"/>
                <a:cs typeface="+mn-cs"/>
              </a:rPr>
              <a:pPr fontAlgn="auto">
                <a:spcBef>
                  <a:spcPts val="0"/>
                </a:spcBef>
                <a:spcAft>
                  <a:spcPts val="0"/>
                </a:spcAft>
              </a:pPr>
              <a:t>07-10-2014</a:t>
            </a:fld>
            <a:endParaRPr lang="en-IN" dirty="0">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IN" dirty="0">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CF92A7C6-BEEC-4115-B167-C546B8599294}" type="slidenum">
              <a:rPr lang="en-IN" smtClean="0">
                <a:solidFill>
                  <a:prstClr val="black">
                    <a:tint val="75000"/>
                  </a:prstClr>
                </a:solidFill>
                <a:latin typeface="Calibri"/>
                <a:cs typeface="+mn-cs"/>
              </a:rPr>
              <a:pPr fontAlgn="auto">
                <a:spcBef>
                  <a:spcPts val="0"/>
                </a:spcBef>
                <a:spcAft>
                  <a:spcPts val="0"/>
                </a:spcAft>
              </a:pPr>
              <a:t>‹#›</a:t>
            </a:fld>
            <a:endParaRPr lang="en-IN" dirty="0">
              <a:solidFill>
                <a:prstClr val="black">
                  <a:tint val="75000"/>
                </a:prstClr>
              </a:solidFill>
              <a:latin typeface="Calibri"/>
              <a:cs typeface="+mn-cs"/>
            </a:endParaRPr>
          </a:p>
        </p:txBody>
      </p:sp>
    </p:spTree>
    <p:extLst>
      <p:ext uri="{BB962C8B-B14F-4D97-AF65-F5344CB8AC3E}">
        <p14:creationId xmlns:p14="http://schemas.microsoft.com/office/powerpoint/2010/main" val="1430134716"/>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tags" Target="../tags/tag2.xml"/><Relationship Id="rId6" Type="http://schemas.openxmlformats.org/officeDocument/2006/relationships/image" Target="../media/image10.jpeg"/><Relationship Id="rId5" Type="http://schemas.openxmlformats.org/officeDocument/2006/relationships/slide" Target="slide1.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34000"/>
            <a:ext cx="9067800" cy="1371600"/>
          </a:xfrm>
          <a:solidFill>
            <a:schemeClr val="bg1">
              <a:alpha val="52000"/>
            </a:schemeClr>
          </a:solidFill>
        </p:spPr>
        <p:txBody>
          <a:bodyPr rtlCol="0">
            <a:noAutofit/>
          </a:bodyPr>
          <a:lstStyle/>
          <a:p>
            <a:pPr algn="ctr" eaLnBrk="1" fontAlgn="auto" hangingPunct="1">
              <a:spcAft>
                <a:spcPts val="0"/>
              </a:spcAft>
              <a:defRPr/>
            </a:pPr>
            <a:r>
              <a:rPr lang="en-US" sz="4400" b="1" dirty="0" smtClean="0">
                <a:solidFill>
                  <a:schemeClr val="accent3">
                    <a:lumMod val="75000"/>
                  </a:schemeClr>
                </a:solidFill>
                <a:latin typeface="Calibri" pitchFamily="34" charset="0"/>
                <a:cs typeface="Calibri" pitchFamily="34" charset="0"/>
              </a:rPr>
              <a:t>Henri Fayol’s – 14 Principles </a:t>
            </a:r>
            <a:br>
              <a:rPr lang="en-US" sz="4400" b="1" dirty="0" smtClean="0">
                <a:solidFill>
                  <a:schemeClr val="accent3">
                    <a:lumMod val="75000"/>
                  </a:schemeClr>
                </a:solidFill>
                <a:latin typeface="Calibri" pitchFamily="34" charset="0"/>
                <a:cs typeface="Calibri" pitchFamily="34" charset="0"/>
              </a:rPr>
            </a:br>
            <a:r>
              <a:rPr lang="en-US" sz="4400" b="1" dirty="0" smtClean="0">
                <a:solidFill>
                  <a:schemeClr val="accent3">
                    <a:lumMod val="75000"/>
                  </a:schemeClr>
                </a:solidFill>
                <a:latin typeface="Calibri" pitchFamily="34" charset="0"/>
                <a:cs typeface="Calibri" pitchFamily="34" charset="0"/>
              </a:rPr>
              <a:t>of Management</a:t>
            </a:r>
            <a:endParaRPr lang="en-US" sz="4400" b="1" dirty="0">
              <a:solidFill>
                <a:schemeClr val="accent3">
                  <a:lumMod val="75000"/>
                </a:schemeClr>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latin typeface="Calibri" pitchFamily="34" charset="0"/>
                <a:cs typeface="Calibri" pitchFamily="34" charset="0"/>
              </a:rPr>
              <a:t>Decentralized approach vs. Centralized approach</a:t>
            </a:r>
            <a:endParaRPr lang="en-US" dirty="0">
              <a:latin typeface="Calibri" pitchFamily="34" charset="0"/>
              <a:cs typeface="Calibri" pitchFamily="34" charset="0"/>
            </a:endParaRPr>
          </a:p>
        </p:txBody>
      </p:sp>
      <p:sp>
        <p:nvSpPr>
          <p:cNvPr id="9" name="Isosceles Triangle 8"/>
          <p:cNvSpPr/>
          <p:nvPr/>
        </p:nvSpPr>
        <p:spPr>
          <a:xfrm>
            <a:off x="1485900" y="1809750"/>
            <a:ext cx="1676400" cy="723900"/>
          </a:xfrm>
          <a:prstGeom prst="triangle">
            <a:avLst/>
          </a:prstGeom>
          <a:gradFill>
            <a:gsLst>
              <a:gs pos="0">
                <a:srgbClr val="208ECD"/>
              </a:gs>
              <a:gs pos="100000">
                <a:srgbClr val="99F3F9"/>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500" dirty="0">
              <a:latin typeface="Calibri" pitchFamily="34" charset="0"/>
              <a:cs typeface="Calibri" pitchFamily="34" charset="0"/>
            </a:endParaRPr>
          </a:p>
        </p:txBody>
      </p:sp>
      <p:sp>
        <p:nvSpPr>
          <p:cNvPr id="10" name="Isosceles Triangle 9"/>
          <p:cNvSpPr/>
          <p:nvPr/>
        </p:nvSpPr>
        <p:spPr>
          <a:xfrm>
            <a:off x="1065213" y="2533650"/>
            <a:ext cx="839787" cy="723900"/>
          </a:xfrm>
          <a:prstGeom prst="triangle">
            <a:avLst/>
          </a:prstGeom>
          <a:gradFill>
            <a:gsLst>
              <a:gs pos="0">
                <a:srgbClr val="208ECD"/>
              </a:gs>
              <a:gs pos="100000">
                <a:srgbClr val="99F3F9"/>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500" dirty="0">
              <a:latin typeface="Calibri" pitchFamily="34" charset="0"/>
              <a:cs typeface="Calibri" pitchFamily="34" charset="0"/>
            </a:endParaRPr>
          </a:p>
        </p:txBody>
      </p:sp>
      <p:sp>
        <p:nvSpPr>
          <p:cNvPr id="11" name="Isosceles Triangle 10"/>
          <p:cNvSpPr/>
          <p:nvPr/>
        </p:nvSpPr>
        <p:spPr>
          <a:xfrm>
            <a:off x="1905000" y="2533650"/>
            <a:ext cx="839788" cy="723900"/>
          </a:xfrm>
          <a:prstGeom prst="triangle">
            <a:avLst/>
          </a:prstGeom>
          <a:gradFill>
            <a:gsLst>
              <a:gs pos="0">
                <a:srgbClr val="208ECD"/>
              </a:gs>
              <a:gs pos="100000">
                <a:srgbClr val="99F3F9"/>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500" dirty="0">
              <a:latin typeface="Calibri" pitchFamily="34" charset="0"/>
              <a:cs typeface="Calibri" pitchFamily="34" charset="0"/>
            </a:endParaRPr>
          </a:p>
        </p:txBody>
      </p:sp>
      <p:sp>
        <p:nvSpPr>
          <p:cNvPr id="12" name="Isosceles Triangle 11"/>
          <p:cNvSpPr/>
          <p:nvPr/>
        </p:nvSpPr>
        <p:spPr>
          <a:xfrm>
            <a:off x="2743200" y="2533650"/>
            <a:ext cx="839788" cy="723900"/>
          </a:xfrm>
          <a:prstGeom prst="triangle">
            <a:avLst/>
          </a:prstGeom>
          <a:gradFill>
            <a:gsLst>
              <a:gs pos="0">
                <a:srgbClr val="208ECD"/>
              </a:gs>
              <a:gs pos="100000">
                <a:srgbClr val="99F3F9"/>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500" dirty="0">
              <a:latin typeface="Calibri" pitchFamily="34" charset="0"/>
              <a:cs typeface="Calibri" pitchFamily="34" charset="0"/>
            </a:endParaRPr>
          </a:p>
        </p:txBody>
      </p:sp>
      <p:sp>
        <p:nvSpPr>
          <p:cNvPr id="14" name="Isosceles Triangle 13"/>
          <p:cNvSpPr/>
          <p:nvPr/>
        </p:nvSpPr>
        <p:spPr>
          <a:xfrm>
            <a:off x="646113" y="3257550"/>
            <a:ext cx="839787" cy="723900"/>
          </a:xfrm>
          <a:prstGeom prst="triangle">
            <a:avLst/>
          </a:prstGeom>
          <a:gradFill>
            <a:gsLst>
              <a:gs pos="0">
                <a:srgbClr val="208ECD"/>
              </a:gs>
              <a:gs pos="100000">
                <a:srgbClr val="99F3F9"/>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500" dirty="0">
              <a:latin typeface="Calibri" pitchFamily="34" charset="0"/>
              <a:cs typeface="Calibri" pitchFamily="34" charset="0"/>
            </a:endParaRPr>
          </a:p>
        </p:txBody>
      </p:sp>
      <p:sp>
        <p:nvSpPr>
          <p:cNvPr id="15" name="Isosceles Triangle 14"/>
          <p:cNvSpPr/>
          <p:nvPr/>
        </p:nvSpPr>
        <p:spPr>
          <a:xfrm>
            <a:off x="1485900" y="3257550"/>
            <a:ext cx="838200" cy="723900"/>
          </a:xfrm>
          <a:prstGeom prst="triangle">
            <a:avLst/>
          </a:prstGeom>
          <a:gradFill>
            <a:gsLst>
              <a:gs pos="0">
                <a:srgbClr val="208ECD"/>
              </a:gs>
              <a:gs pos="100000">
                <a:srgbClr val="99F3F9"/>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500" dirty="0">
              <a:latin typeface="Calibri" pitchFamily="34" charset="0"/>
              <a:cs typeface="Calibri" pitchFamily="34" charset="0"/>
            </a:endParaRPr>
          </a:p>
        </p:txBody>
      </p:sp>
      <p:sp>
        <p:nvSpPr>
          <p:cNvPr id="16" name="Isosceles Triangle 15"/>
          <p:cNvSpPr/>
          <p:nvPr/>
        </p:nvSpPr>
        <p:spPr>
          <a:xfrm>
            <a:off x="2324100" y="3257550"/>
            <a:ext cx="838200" cy="723900"/>
          </a:xfrm>
          <a:prstGeom prst="triangle">
            <a:avLst/>
          </a:prstGeom>
          <a:gradFill>
            <a:gsLst>
              <a:gs pos="0">
                <a:srgbClr val="208ECD"/>
              </a:gs>
              <a:gs pos="100000">
                <a:srgbClr val="99F3F9"/>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500" dirty="0">
              <a:latin typeface="Calibri" pitchFamily="34" charset="0"/>
              <a:cs typeface="Calibri" pitchFamily="34" charset="0"/>
            </a:endParaRPr>
          </a:p>
        </p:txBody>
      </p:sp>
      <p:sp>
        <p:nvSpPr>
          <p:cNvPr id="17" name="Isosceles Triangle 16"/>
          <p:cNvSpPr/>
          <p:nvPr/>
        </p:nvSpPr>
        <p:spPr>
          <a:xfrm>
            <a:off x="3162300" y="3257550"/>
            <a:ext cx="839788" cy="723900"/>
          </a:xfrm>
          <a:prstGeom prst="triangle">
            <a:avLst/>
          </a:prstGeom>
          <a:gradFill>
            <a:gsLst>
              <a:gs pos="0">
                <a:srgbClr val="208ECD"/>
              </a:gs>
              <a:gs pos="100000">
                <a:srgbClr val="99F3F9"/>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500" dirty="0">
              <a:latin typeface="Calibri" pitchFamily="34" charset="0"/>
              <a:cs typeface="Calibri" pitchFamily="34" charset="0"/>
            </a:endParaRPr>
          </a:p>
        </p:txBody>
      </p:sp>
      <p:sp>
        <p:nvSpPr>
          <p:cNvPr id="20" name="Isosceles Triangle 19"/>
          <p:cNvSpPr/>
          <p:nvPr/>
        </p:nvSpPr>
        <p:spPr>
          <a:xfrm>
            <a:off x="228600" y="3981450"/>
            <a:ext cx="839788" cy="742950"/>
          </a:xfrm>
          <a:prstGeom prst="triangle">
            <a:avLst/>
          </a:prstGeom>
          <a:gradFill>
            <a:gsLst>
              <a:gs pos="0">
                <a:srgbClr val="208ECD"/>
              </a:gs>
              <a:gs pos="100000">
                <a:srgbClr val="99F3F9"/>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500" dirty="0">
              <a:latin typeface="Calibri" pitchFamily="34" charset="0"/>
              <a:cs typeface="Calibri" pitchFamily="34" charset="0"/>
            </a:endParaRPr>
          </a:p>
        </p:txBody>
      </p:sp>
      <p:sp>
        <p:nvSpPr>
          <p:cNvPr id="21" name="Isosceles Triangle 20"/>
          <p:cNvSpPr/>
          <p:nvPr/>
        </p:nvSpPr>
        <p:spPr>
          <a:xfrm>
            <a:off x="1050925" y="3981450"/>
            <a:ext cx="839788" cy="742950"/>
          </a:xfrm>
          <a:prstGeom prst="triangle">
            <a:avLst/>
          </a:prstGeom>
          <a:gradFill>
            <a:gsLst>
              <a:gs pos="0">
                <a:srgbClr val="208ECD"/>
              </a:gs>
              <a:gs pos="100000">
                <a:srgbClr val="99F3F9"/>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500" dirty="0">
              <a:latin typeface="Calibri" pitchFamily="34" charset="0"/>
              <a:cs typeface="Calibri" pitchFamily="34" charset="0"/>
            </a:endParaRPr>
          </a:p>
        </p:txBody>
      </p:sp>
      <p:sp>
        <p:nvSpPr>
          <p:cNvPr id="23" name="Isosceles Triangle 22"/>
          <p:cNvSpPr/>
          <p:nvPr/>
        </p:nvSpPr>
        <p:spPr>
          <a:xfrm>
            <a:off x="1890713" y="3981450"/>
            <a:ext cx="839787" cy="742950"/>
          </a:xfrm>
          <a:prstGeom prst="triangle">
            <a:avLst/>
          </a:prstGeom>
          <a:gradFill>
            <a:gsLst>
              <a:gs pos="0">
                <a:srgbClr val="208ECD"/>
              </a:gs>
              <a:gs pos="100000">
                <a:srgbClr val="99F3F9"/>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500" dirty="0">
              <a:latin typeface="Calibri" pitchFamily="34" charset="0"/>
              <a:cs typeface="Calibri" pitchFamily="34" charset="0"/>
            </a:endParaRPr>
          </a:p>
        </p:txBody>
      </p:sp>
      <p:sp>
        <p:nvSpPr>
          <p:cNvPr id="24" name="Isosceles Triangle 23"/>
          <p:cNvSpPr/>
          <p:nvPr/>
        </p:nvSpPr>
        <p:spPr>
          <a:xfrm>
            <a:off x="2767013" y="3981450"/>
            <a:ext cx="839787" cy="742950"/>
          </a:xfrm>
          <a:prstGeom prst="triangle">
            <a:avLst/>
          </a:prstGeom>
          <a:gradFill>
            <a:gsLst>
              <a:gs pos="0">
                <a:srgbClr val="208ECD"/>
              </a:gs>
              <a:gs pos="100000">
                <a:srgbClr val="99F3F9"/>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500" dirty="0">
              <a:latin typeface="Calibri" pitchFamily="34" charset="0"/>
              <a:cs typeface="Calibri" pitchFamily="34" charset="0"/>
            </a:endParaRPr>
          </a:p>
        </p:txBody>
      </p:sp>
      <p:sp>
        <p:nvSpPr>
          <p:cNvPr id="25" name="Isosceles Triangle 24"/>
          <p:cNvSpPr/>
          <p:nvPr/>
        </p:nvSpPr>
        <p:spPr>
          <a:xfrm>
            <a:off x="3582988" y="3981450"/>
            <a:ext cx="839787" cy="742950"/>
          </a:xfrm>
          <a:prstGeom prst="triangle">
            <a:avLst/>
          </a:prstGeom>
          <a:gradFill>
            <a:gsLst>
              <a:gs pos="0">
                <a:srgbClr val="208ECD"/>
              </a:gs>
              <a:gs pos="100000">
                <a:srgbClr val="99F3F9"/>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500" dirty="0">
              <a:latin typeface="Calibri" pitchFamily="34" charset="0"/>
              <a:cs typeface="Calibri" pitchFamily="34" charset="0"/>
            </a:endParaRPr>
          </a:p>
        </p:txBody>
      </p:sp>
      <p:sp>
        <p:nvSpPr>
          <p:cNvPr id="26" name="Isosceles Triangle 25"/>
          <p:cNvSpPr/>
          <p:nvPr/>
        </p:nvSpPr>
        <p:spPr>
          <a:xfrm>
            <a:off x="5716588" y="1809750"/>
            <a:ext cx="3122612" cy="2895600"/>
          </a:xfrm>
          <a:prstGeom prst="triangle">
            <a:avLst/>
          </a:prstGeom>
          <a:gradFill>
            <a:gsLst>
              <a:gs pos="0">
                <a:srgbClr val="208ECD"/>
              </a:gs>
              <a:gs pos="100000">
                <a:srgbClr val="99F3F9"/>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500" dirty="0">
              <a:latin typeface="Calibri" pitchFamily="34" charset="0"/>
              <a:cs typeface="Calibri" pitchFamily="34" charset="0"/>
            </a:endParaRPr>
          </a:p>
        </p:txBody>
      </p:sp>
      <p:cxnSp>
        <p:nvCxnSpPr>
          <p:cNvPr id="8" name="Straight Connector 7"/>
          <p:cNvCxnSpPr/>
          <p:nvPr/>
        </p:nvCxnSpPr>
        <p:spPr>
          <a:xfrm>
            <a:off x="6827838" y="2514600"/>
            <a:ext cx="9017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410325" y="3257550"/>
            <a:ext cx="1804988"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064250" y="3976688"/>
            <a:ext cx="2428875"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2" name="Group 41"/>
          <p:cNvGrpSpPr>
            <a:grpSpLocks/>
          </p:cNvGrpSpPr>
          <p:nvPr/>
        </p:nvGrpSpPr>
        <p:grpSpPr bwMode="auto">
          <a:xfrm>
            <a:off x="3186113" y="1868488"/>
            <a:ext cx="3824287" cy="688975"/>
            <a:chOff x="3582954" y="1809466"/>
            <a:chExt cx="2970246" cy="688779"/>
          </a:xfrm>
        </p:grpSpPr>
        <p:sp>
          <p:nvSpPr>
            <p:cNvPr id="40" name="Left-Right Arrow 39"/>
            <p:cNvSpPr/>
            <p:nvPr/>
          </p:nvSpPr>
          <p:spPr>
            <a:xfrm>
              <a:off x="3582954" y="1809466"/>
              <a:ext cx="2970246" cy="688779"/>
            </a:xfrm>
            <a:prstGeom prst="leftRightArrow">
              <a:avLst/>
            </a:prstGeom>
            <a:gradFill flip="none" rotWithShape="1">
              <a:gsLst>
                <a:gs pos="0">
                  <a:schemeClr val="bg1">
                    <a:lumMod val="50000"/>
                    <a:tint val="66000"/>
                    <a:satMod val="160000"/>
                  </a:schemeClr>
                </a:gs>
                <a:gs pos="50000">
                  <a:schemeClr val="bg1">
                    <a:lumMod val="50000"/>
                    <a:tint val="44500"/>
                    <a:satMod val="160000"/>
                  </a:schemeClr>
                </a:gs>
                <a:gs pos="100000">
                  <a:schemeClr val="bg1">
                    <a:lumMod val="50000"/>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500" dirty="0">
                <a:latin typeface="Calibri" pitchFamily="34" charset="0"/>
                <a:cs typeface="Calibri" pitchFamily="34" charset="0"/>
              </a:endParaRPr>
            </a:p>
          </p:txBody>
        </p:sp>
        <p:sp>
          <p:nvSpPr>
            <p:cNvPr id="63526" name="TextBox 40"/>
            <p:cNvSpPr txBox="1">
              <a:spLocks noChangeArrowheads="1"/>
            </p:cNvSpPr>
            <p:nvPr/>
          </p:nvSpPr>
          <p:spPr bwMode="auto">
            <a:xfrm flipH="1">
              <a:off x="4592993" y="1999967"/>
              <a:ext cx="950169" cy="323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b="1">
                  <a:latin typeface="Calibri" pitchFamily="34" charset="0"/>
                  <a:cs typeface="Calibri" pitchFamily="34" charset="0"/>
                </a:rPr>
                <a:t>Level 1</a:t>
              </a:r>
            </a:p>
          </p:txBody>
        </p:sp>
      </p:grpSp>
      <p:grpSp>
        <p:nvGrpSpPr>
          <p:cNvPr id="43" name="Group 42"/>
          <p:cNvGrpSpPr>
            <a:grpSpLocks/>
          </p:cNvGrpSpPr>
          <p:nvPr/>
        </p:nvGrpSpPr>
        <p:grpSpPr bwMode="auto">
          <a:xfrm>
            <a:off x="3582988" y="2590800"/>
            <a:ext cx="2970212" cy="688975"/>
            <a:chOff x="3582954" y="1809466"/>
            <a:chExt cx="2970246" cy="688779"/>
          </a:xfrm>
        </p:grpSpPr>
        <p:sp>
          <p:nvSpPr>
            <p:cNvPr id="44" name="Left-Right Arrow 43"/>
            <p:cNvSpPr/>
            <p:nvPr/>
          </p:nvSpPr>
          <p:spPr>
            <a:xfrm>
              <a:off x="3582954" y="1809466"/>
              <a:ext cx="2970246" cy="688779"/>
            </a:xfrm>
            <a:prstGeom prst="leftRightArrow">
              <a:avLst/>
            </a:prstGeom>
            <a:gradFill flip="none" rotWithShape="1">
              <a:gsLst>
                <a:gs pos="0">
                  <a:schemeClr val="bg1">
                    <a:lumMod val="50000"/>
                    <a:tint val="66000"/>
                    <a:satMod val="160000"/>
                  </a:schemeClr>
                </a:gs>
                <a:gs pos="50000">
                  <a:schemeClr val="bg1">
                    <a:lumMod val="50000"/>
                    <a:tint val="44500"/>
                    <a:satMod val="160000"/>
                  </a:schemeClr>
                </a:gs>
                <a:gs pos="100000">
                  <a:schemeClr val="bg1">
                    <a:lumMod val="50000"/>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500" dirty="0">
                <a:latin typeface="Calibri" pitchFamily="34" charset="0"/>
                <a:cs typeface="Calibri" pitchFamily="34" charset="0"/>
              </a:endParaRPr>
            </a:p>
          </p:txBody>
        </p:sp>
        <p:sp>
          <p:nvSpPr>
            <p:cNvPr id="63524" name="TextBox 44"/>
            <p:cNvSpPr txBox="1">
              <a:spLocks noChangeArrowheads="1"/>
            </p:cNvSpPr>
            <p:nvPr/>
          </p:nvSpPr>
          <p:spPr bwMode="auto">
            <a:xfrm flipH="1">
              <a:off x="4592993" y="1999967"/>
              <a:ext cx="950169" cy="323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b="1">
                  <a:latin typeface="Calibri" pitchFamily="34" charset="0"/>
                  <a:cs typeface="Calibri" pitchFamily="34" charset="0"/>
                </a:rPr>
                <a:t>Level 2</a:t>
              </a:r>
            </a:p>
          </p:txBody>
        </p:sp>
      </p:grpSp>
      <p:grpSp>
        <p:nvGrpSpPr>
          <p:cNvPr id="46" name="Group 45"/>
          <p:cNvGrpSpPr>
            <a:grpSpLocks/>
          </p:cNvGrpSpPr>
          <p:nvPr/>
        </p:nvGrpSpPr>
        <p:grpSpPr bwMode="auto">
          <a:xfrm>
            <a:off x="3963988" y="3351213"/>
            <a:ext cx="2208212" cy="688975"/>
            <a:chOff x="3582954" y="1809466"/>
            <a:chExt cx="2970246" cy="688779"/>
          </a:xfrm>
        </p:grpSpPr>
        <p:sp>
          <p:nvSpPr>
            <p:cNvPr id="47" name="Left-Right Arrow 46"/>
            <p:cNvSpPr/>
            <p:nvPr/>
          </p:nvSpPr>
          <p:spPr>
            <a:xfrm>
              <a:off x="3582954" y="1809466"/>
              <a:ext cx="2970246" cy="688779"/>
            </a:xfrm>
            <a:prstGeom prst="leftRightArrow">
              <a:avLst/>
            </a:prstGeom>
            <a:gradFill flip="none" rotWithShape="1">
              <a:gsLst>
                <a:gs pos="0">
                  <a:schemeClr val="bg1">
                    <a:lumMod val="50000"/>
                    <a:tint val="66000"/>
                    <a:satMod val="160000"/>
                  </a:schemeClr>
                </a:gs>
                <a:gs pos="50000">
                  <a:schemeClr val="bg1">
                    <a:lumMod val="50000"/>
                    <a:tint val="44500"/>
                    <a:satMod val="160000"/>
                  </a:schemeClr>
                </a:gs>
                <a:gs pos="100000">
                  <a:schemeClr val="bg1">
                    <a:lumMod val="50000"/>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500" dirty="0">
                <a:latin typeface="Calibri" pitchFamily="34" charset="0"/>
                <a:cs typeface="Calibri" pitchFamily="34" charset="0"/>
              </a:endParaRPr>
            </a:p>
          </p:txBody>
        </p:sp>
        <p:sp>
          <p:nvSpPr>
            <p:cNvPr id="63522" name="TextBox 47"/>
            <p:cNvSpPr txBox="1">
              <a:spLocks noChangeArrowheads="1"/>
            </p:cNvSpPr>
            <p:nvPr/>
          </p:nvSpPr>
          <p:spPr bwMode="auto">
            <a:xfrm flipH="1">
              <a:off x="4400773" y="1999966"/>
              <a:ext cx="1334609" cy="323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b="1">
                  <a:latin typeface="Calibri" pitchFamily="34" charset="0"/>
                  <a:cs typeface="Calibri" pitchFamily="34" charset="0"/>
                </a:rPr>
                <a:t>Level 3</a:t>
              </a:r>
            </a:p>
          </p:txBody>
        </p:sp>
      </p:grpSp>
      <p:grpSp>
        <p:nvGrpSpPr>
          <p:cNvPr id="49" name="Group 48"/>
          <p:cNvGrpSpPr>
            <a:grpSpLocks/>
          </p:cNvGrpSpPr>
          <p:nvPr/>
        </p:nvGrpSpPr>
        <p:grpSpPr bwMode="auto">
          <a:xfrm>
            <a:off x="4343400" y="4035425"/>
            <a:ext cx="1447800" cy="688975"/>
            <a:chOff x="3582954" y="1809466"/>
            <a:chExt cx="2970246" cy="688779"/>
          </a:xfrm>
        </p:grpSpPr>
        <p:sp>
          <p:nvSpPr>
            <p:cNvPr id="50" name="Left-Right Arrow 49"/>
            <p:cNvSpPr/>
            <p:nvPr/>
          </p:nvSpPr>
          <p:spPr>
            <a:xfrm>
              <a:off x="3582954" y="1809466"/>
              <a:ext cx="2970246" cy="688779"/>
            </a:xfrm>
            <a:prstGeom prst="leftRightArrow">
              <a:avLst/>
            </a:prstGeom>
            <a:gradFill flip="none" rotWithShape="1">
              <a:gsLst>
                <a:gs pos="0">
                  <a:schemeClr val="bg1">
                    <a:lumMod val="50000"/>
                    <a:tint val="66000"/>
                    <a:satMod val="160000"/>
                  </a:schemeClr>
                </a:gs>
                <a:gs pos="50000">
                  <a:schemeClr val="bg1">
                    <a:lumMod val="50000"/>
                    <a:tint val="44500"/>
                    <a:satMod val="160000"/>
                  </a:schemeClr>
                </a:gs>
                <a:gs pos="100000">
                  <a:schemeClr val="bg1">
                    <a:lumMod val="50000"/>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500" dirty="0">
                <a:latin typeface="Calibri" pitchFamily="34" charset="0"/>
                <a:cs typeface="Calibri" pitchFamily="34" charset="0"/>
              </a:endParaRPr>
            </a:p>
          </p:txBody>
        </p:sp>
        <p:sp>
          <p:nvSpPr>
            <p:cNvPr id="63520" name="TextBox 50"/>
            <p:cNvSpPr txBox="1">
              <a:spLocks noChangeArrowheads="1"/>
            </p:cNvSpPr>
            <p:nvPr/>
          </p:nvSpPr>
          <p:spPr bwMode="auto">
            <a:xfrm flipH="1">
              <a:off x="4208269" y="2020417"/>
              <a:ext cx="1719616" cy="323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500" b="1">
                  <a:latin typeface="Calibri" pitchFamily="34" charset="0"/>
                  <a:cs typeface="Calibri" pitchFamily="34" charset="0"/>
                </a:rPr>
                <a:t>Level 4</a:t>
              </a:r>
            </a:p>
          </p:txBody>
        </p:sp>
      </p:grpSp>
      <p:sp>
        <p:nvSpPr>
          <p:cNvPr id="53" name="TextBox 52"/>
          <p:cNvSpPr txBox="1"/>
          <p:nvPr/>
        </p:nvSpPr>
        <p:spPr>
          <a:xfrm>
            <a:off x="973138" y="4875213"/>
            <a:ext cx="2703512" cy="323165"/>
          </a:xfrm>
          <a:prstGeom prst="rect">
            <a:avLst/>
          </a:prstGeom>
          <a:noFill/>
        </p:spPr>
        <p:txBody>
          <a:bodyPr>
            <a:spAutoFit/>
          </a:bodyPr>
          <a:lstStyle/>
          <a:p>
            <a:pPr algn="ctr" fontAlgn="auto">
              <a:spcBef>
                <a:spcPts val="0"/>
              </a:spcBef>
              <a:spcAft>
                <a:spcPts val="0"/>
              </a:spcAft>
              <a:defRPr/>
            </a:pPr>
            <a:r>
              <a:rPr lang="en-US" sz="1500" b="1" dirty="0">
                <a:solidFill>
                  <a:schemeClr val="bg1">
                    <a:lumMod val="50000"/>
                  </a:schemeClr>
                </a:solidFill>
                <a:latin typeface="Calibri" pitchFamily="34" charset="0"/>
                <a:cs typeface="Calibri" pitchFamily="34" charset="0"/>
              </a:rPr>
              <a:t>Decentralized approach</a:t>
            </a:r>
          </a:p>
        </p:txBody>
      </p:sp>
      <p:sp>
        <p:nvSpPr>
          <p:cNvPr id="54" name="TextBox 53"/>
          <p:cNvSpPr txBox="1"/>
          <p:nvPr/>
        </p:nvSpPr>
        <p:spPr>
          <a:xfrm>
            <a:off x="5961063" y="4875213"/>
            <a:ext cx="2705100" cy="323165"/>
          </a:xfrm>
          <a:prstGeom prst="rect">
            <a:avLst/>
          </a:prstGeom>
          <a:noFill/>
        </p:spPr>
        <p:txBody>
          <a:bodyPr>
            <a:spAutoFit/>
          </a:bodyPr>
          <a:lstStyle/>
          <a:p>
            <a:pPr algn="ctr" fontAlgn="auto">
              <a:spcBef>
                <a:spcPts val="0"/>
              </a:spcBef>
              <a:spcAft>
                <a:spcPts val="0"/>
              </a:spcAft>
              <a:defRPr/>
            </a:pPr>
            <a:r>
              <a:rPr lang="en-US" sz="1500" b="1" dirty="0">
                <a:solidFill>
                  <a:schemeClr val="bg1">
                    <a:lumMod val="50000"/>
                  </a:schemeClr>
                </a:solidFill>
                <a:latin typeface="Calibri" pitchFamily="34" charset="0"/>
                <a:cs typeface="Calibri" pitchFamily="34" charset="0"/>
              </a:rPr>
              <a:t>Centralized approach</a:t>
            </a:r>
          </a:p>
        </p:txBody>
      </p:sp>
      <p:cxnSp>
        <p:nvCxnSpPr>
          <p:cNvPr id="58" name="Straight Connector 57"/>
          <p:cNvCxnSpPr/>
          <p:nvPr/>
        </p:nvCxnSpPr>
        <p:spPr>
          <a:xfrm flipV="1">
            <a:off x="152400" y="1676400"/>
            <a:ext cx="0" cy="3198813"/>
          </a:xfrm>
          <a:prstGeom prst="line">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8991600" y="1676400"/>
            <a:ext cx="0" cy="3198813"/>
          </a:xfrm>
          <a:prstGeom prst="line">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76200" y="1368425"/>
            <a:ext cx="2233613" cy="323165"/>
          </a:xfrm>
          <a:prstGeom prst="rect">
            <a:avLst/>
          </a:prstGeom>
          <a:noFill/>
        </p:spPr>
        <p:txBody>
          <a:bodyPr>
            <a:spAutoFit/>
          </a:bodyPr>
          <a:lstStyle/>
          <a:p>
            <a:pPr fontAlgn="auto">
              <a:spcBef>
                <a:spcPts val="0"/>
              </a:spcBef>
              <a:spcAft>
                <a:spcPts val="0"/>
              </a:spcAft>
              <a:defRPr/>
            </a:pPr>
            <a:r>
              <a:rPr lang="en-US" sz="1500" b="1" dirty="0">
                <a:solidFill>
                  <a:schemeClr val="bg1">
                    <a:lumMod val="50000"/>
                  </a:schemeClr>
                </a:solidFill>
                <a:latin typeface="Calibri" pitchFamily="34" charset="0"/>
                <a:cs typeface="Calibri" pitchFamily="34" charset="0"/>
              </a:rPr>
              <a:t>Bottom-to-top-approach</a:t>
            </a:r>
          </a:p>
        </p:txBody>
      </p:sp>
      <p:sp>
        <p:nvSpPr>
          <p:cNvPr id="62" name="TextBox 61"/>
          <p:cNvSpPr txBox="1"/>
          <p:nvPr/>
        </p:nvSpPr>
        <p:spPr>
          <a:xfrm>
            <a:off x="6846888" y="1368425"/>
            <a:ext cx="2233612" cy="323165"/>
          </a:xfrm>
          <a:prstGeom prst="rect">
            <a:avLst/>
          </a:prstGeom>
          <a:noFill/>
        </p:spPr>
        <p:txBody>
          <a:bodyPr>
            <a:spAutoFit/>
          </a:bodyPr>
          <a:lstStyle/>
          <a:p>
            <a:pPr fontAlgn="auto">
              <a:spcBef>
                <a:spcPts val="0"/>
              </a:spcBef>
              <a:spcAft>
                <a:spcPts val="0"/>
              </a:spcAft>
              <a:defRPr/>
            </a:pPr>
            <a:r>
              <a:rPr lang="en-US" sz="1500" b="1" dirty="0">
                <a:solidFill>
                  <a:schemeClr val="bg1">
                    <a:lumMod val="50000"/>
                  </a:schemeClr>
                </a:solidFill>
                <a:latin typeface="Calibri" pitchFamily="34" charset="0"/>
                <a:cs typeface="Calibri" pitchFamily="34" charset="0"/>
              </a:rPr>
              <a:t>Top-to-bottom-approach</a:t>
            </a:r>
          </a:p>
        </p:txBody>
      </p:sp>
      <p:pic>
        <p:nvPicPr>
          <p:cNvPr id="38" name="Picture 3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down)">
                                      <p:cBhvr>
                                        <p:cTn id="11" dur="500"/>
                                        <p:tgtEl>
                                          <p:spTgt spid="20"/>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down)">
                                      <p:cBhvr>
                                        <p:cTn id="14" dur="500"/>
                                        <p:tgtEl>
                                          <p:spTgt spid="21"/>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down)">
                                      <p:cBhvr>
                                        <p:cTn id="17" dur="500"/>
                                        <p:tgtEl>
                                          <p:spTgt spid="23"/>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down)">
                                      <p:cBhvr>
                                        <p:cTn id="20" dur="500"/>
                                        <p:tgtEl>
                                          <p:spTgt spid="24"/>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down)">
                                      <p:cBhvr>
                                        <p:cTn id="23" dur="500"/>
                                        <p:tgtEl>
                                          <p:spTgt spid="25"/>
                                        </p:tgtEl>
                                      </p:cBhvr>
                                    </p:animEffect>
                                  </p:childTnLst>
                                </p:cTn>
                              </p:par>
                            </p:childTnLst>
                          </p:cTn>
                        </p:par>
                        <p:par>
                          <p:cTn id="24" fill="hold" nodeType="afterGroup">
                            <p:stCondLst>
                              <p:cond delay="1000"/>
                            </p:stCondLst>
                            <p:childTnLst>
                              <p:par>
                                <p:cTn id="25" presetID="22" presetClass="entr" presetSubtype="4"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down)">
                                      <p:cBhvr>
                                        <p:cTn id="27" dur="500"/>
                                        <p:tgtEl>
                                          <p:spTgt spid="14"/>
                                        </p:tgtEl>
                                      </p:cBhvr>
                                    </p:animEffect>
                                  </p:childTnLst>
                                </p:cTn>
                              </p:par>
                            </p:childTnLst>
                          </p:cTn>
                        </p:par>
                        <p:par>
                          <p:cTn id="28" fill="hold" nodeType="afterGroup">
                            <p:stCondLst>
                              <p:cond delay="1500"/>
                            </p:stCondLst>
                            <p:childTnLst>
                              <p:par>
                                <p:cTn id="29" presetID="22" presetClass="entr" presetSubtype="4"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down)">
                                      <p:cBhvr>
                                        <p:cTn id="31" dur="500"/>
                                        <p:tgtEl>
                                          <p:spTgt spid="15"/>
                                        </p:tgtEl>
                                      </p:cBhvr>
                                    </p:animEffect>
                                  </p:childTnLst>
                                </p:cTn>
                              </p:par>
                            </p:childTnLst>
                          </p:cTn>
                        </p:par>
                        <p:par>
                          <p:cTn id="32" fill="hold" nodeType="afterGroup">
                            <p:stCondLst>
                              <p:cond delay="2000"/>
                            </p:stCondLst>
                            <p:childTnLst>
                              <p:par>
                                <p:cTn id="33" presetID="22" presetClass="entr" presetSubtype="4"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childTnLst>
                          </p:cTn>
                        </p:par>
                        <p:par>
                          <p:cTn id="36" fill="hold" nodeType="afterGroup">
                            <p:stCondLst>
                              <p:cond delay="2500"/>
                            </p:stCondLst>
                            <p:childTnLst>
                              <p:par>
                                <p:cTn id="37" presetID="22" presetClass="entr" presetSubtype="4"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down)">
                                      <p:cBhvr>
                                        <p:cTn id="39" dur="500"/>
                                        <p:tgtEl>
                                          <p:spTgt spid="17"/>
                                        </p:tgtEl>
                                      </p:cBhvr>
                                    </p:animEffect>
                                  </p:childTnLst>
                                </p:cTn>
                              </p:par>
                            </p:childTnLst>
                          </p:cTn>
                        </p:par>
                        <p:par>
                          <p:cTn id="40" fill="hold" nodeType="afterGroup">
                            <p:stCondLst>
                              <p:cond delay="3000"/>
                            </p:stCondLst>
                            <p:childTnLst>
                              <p:par>
                                <p:cTn id="41" presetID="22" presetClass="entr" presetSubtype="4"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down)">
                                      <p:cBhvr>
                                        <p:cTn id="43" dur="500"/>
                                        <p:tgtEl>
                                          <p:spTgt spid="10"/>
                                        </p:tgtEl>
                                      </p:cBhvr>
                                    </p:animEffect>
                                  </p:childTnLst>
                                </p:cTn>
                              </p:par>
                            </p:childTnLst>
                          </p:cTn>
                        </p:par>
                        <p:par>
                          <p:cTn id="44" fill="hold" nodeType="afterGroup">
                            <p:stCondLst>
                              <p:cond delay="3500"/>
                            </p:stCondLst>
                            <p:childTnLst>
                              <p:par>
                                <p:cTn id="45" presetID="22" presetClass="entr" presetSubtype="4"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down)">
                                      <p:cBhvr>
                                        <p:cTn id="47" dur="500"/>
                                        <p:tgtEl>
                                          <p:spTgt spid="11"/>
                                        </p:tgtEl>
                                      </p:cBhvr>
                                    </p:animEffect>
                                  </p:childTnLst>
                                </p:cTn>
                              </p:par>
                            </p:childTnLst>
                          </p:cTn>
                        </p:par>
                        <p:par>
                          <p:cTn id="48" fill="hold" nodeType="afterGroup">
                            <p:stCondLst>
                              <p:cond delay="4000"/>
                            </p:stCondLst>
                            <p:childTnLst>
                              <p:par>
                                <p:cTn id="49" presetID="22" presetClass="entr" presetSubtype="4" fill="hold" grpId="0" nodeType="after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wipe(down)">
                                      <p:cBhvr>
                                        <p:cTn id="51" dur="500"/>
                                        <p:tgtEl>
                                          <p:spTgt spid="12"/>
                                        </p:tgtEl>
                                      </p:cBhvr>
                                    </p:animEffect>
                                  </p:childTnLst>
                                </p:cTn>
                              </p:par>
                            </p:childTnLst>
                          </p:cTn>
                        </p:par>
                        <p:par>
                          <p:cTn id="52" fill="hold" nodeType="afterGroup">
                            <p:stCondLst>
                              <p:cond delay="4500"/>
                            </p:stCondLst>
                            <p:childTnLst>
                              <p:par>
                                <p:cTn id="53" presetID="22" presetClass="entr" presetSubtype="4" fill="hold" grpId="0"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down)">
                                      <p:cBhvr>
                                        <p:cTn id="55" dur="500"/>
                                        <p:tgtEl>
                                          <p:spTgt spid="9"/>
                                        </p:tgtEl>
                                      </p:cBhvr>
                                    </p:animEffect>
                                  </p:childTnLst>
                                </p:cTn>
                              </p:par>
                            </p:childTnLst>
                          </p:cTn>
                        </p:par>
                        <p:par>
                          <p:cTn id="56" fill="hold" nodeType="afterGroup">
                            <p:stCondLst>
                              <p:cond delay="5000"/>
                            </p:stCondLst>
                            <p:childTnLst>
                              <p:par>
                                <p:cTn id="57" presetID="10" presetClass="entr" presetSubtype="0" fill="hold" grpId="0" nodeType="afterEffect">
                                  <p:stCondLst>
                                    <p:cond delay="0"/>
                                  </p:stCondLst>
                                  <p:childTnLst>
                                    <p:set>
                                      <p:cBhvr>
                                        <p:cTn id="58" dur="1" fill="hold">
                                          <p:stCondLst>
                                            <p:cond delay="0"/>
                                          </p:stCondLst>
                                        </p:cTn>
                                        <p:tgtEl>
                                          <p:spTgt spid="54"/>
                                        </p:tgtEl>
                                        <p:attrNameLst>
                                          <p:attrName>style.visibility</p:attrName>
                                        </p:attrNameLst>
                                      </p:cBhvr>
                                      <p:to>
                                        <p:strVal val="visible"/>
                                      </p:to>
                                    </p:set>
                                    <p:animEffect transition="in" filter="fade">
                                      <p:cBhvr>
                                        <p:cTn id="59" dur="500"/>
                                        <p:tgtEl>
                                          <p:spTgt spid="54"/>
                                        </p:tgtEl>
                                      </p:cBhvr>
                                    </p:animEffect>
                                  </p:childTnLst>
                                </p:cTn>
                              </p:par>
                            </p:childTnLst>
                          </p:cTn>
                        </p:par>
                        <p:par>
                          <p:cTn id="60" fill="hold" nodeType="afterGroup">
                            <p:stCondLst>
                              <p:cond delay="5500"/>
                            </p:stCondLst>
                            <p:childTnLst>
                              <p:par>
                                <p:cTn id="61" presetID="22"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ipe(up)">
                                      <p:cBhvr>
                                        <p:cTn id="63" dur="500"/>
                                        <p:tgtEl>
                                          <p:spTgt spid="26"/>
                                        </p:tgtEl>
                                      </p:cBhvr>
                                    </p:animEffect>
                                  </p:childTnLst>
                                </p:cTn>
                              </p:par>
                            </p:childTnLst>
                          </p:cTn>
                        </p:par>
                        <p:par>
                          <p:cTn id="64" fill="hold" nodeType="afterGroup">
                            <p:stCondLst>
                              <p:cond delay="6000"/>
                            </p:stCondLst>
                            <p:childTnLst>
                              <p:par>
                                <p:cTn id="65" presetID="10" presetClass="entr" presetSubtype="0" fill="hold" nodeType="after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500"/>
                                        <p:tgtEl>
                                          <p:spTgt spid="8"/>
                                        </p:tgtEl>
                                      </p:cBhvr>
                                    </p:animEffect>
                                  </p:childTnLst>
                                </p:cTn>
                              </p:par>
                              <p:par>
                                <p:cTn id="68" presetID="10" presetClass="entr" presetSubtype="0" fill="hold" nodeType="with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fade">
                                      <p:cBhvr>
                                        <p:cTn id="70" dur="500"/>
                                        <p:tgtEl>
                                          <p:spTgt spid="30"/>
                                        </p:tgtEl>
                                      </p:cBhvr>
                                    </p:animEffect>
                                  </p:childTnLst>
                                </p:cTn>
                              </p:par>
                              <p:par>
                                <p:cTn id="71" presetID="10" presetClass="entr" presetSubtype="0" fill="hold" nodeType="with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500"/>
                                        <p:tgtEl>
                                          <p:spTgt spid="33"/>
                                        </p:tgtEl>
                                      </p:cBhvr>
                                    </p:animEffect>
                                  </p:childTnLst>
                                </p:cTn>
                              </p:par>
                            </p:childTnLst>
                          </p:cTn>
                        </p:par>
                        <p:par>
                          <p:cTn id="74" fill="hold" nodeType="afterGroup">
                            <p:stCondLst>
                              <p:cond delay="6500"/>
                            </p:stCondLst>
                            <p:childTnLst>
                              <p:par>
                                <p:cTn id="75" presetID="16" presetClass="entr" presetSubtype="37" fill="hold" nodeType="afterEffect">
                                  <p:stCondLst>
                                    <p:cond delay="0"/>
                                  </p:stCondLst>
                                  <p:childTnLst>
                                    <p:set>
                                      <p:cBhvr>
                                        <p:cTn id="76" dur="1" fill="hold">
                                          <p:stCondLst>
                                            <p:cond delay="0"/>
                                          </p:stCondLst>
                                        </p:cTn>
                                        <p:tgtEl>
                                          <p:spTgt spid="42"/>
                                        </p:tgtEl>
                                        <p:attrNameLst>
                                          <p:attrName>style.visibility</p:attrName>
                                        </p:attrNameLst>
                                      </p:cBhvr>
                                      <p:to>
                                        <p:strVal val="visible"/>
                                      </p:to>
                                    </p:set>
                                    <p:animEffect transition="in" filter="barn(outVertical)">
                                      <p:cBhvr>
                                        <p:cTn id="77" dur="500"/>
                                        <p:tgtEl>
                                          <p:spTgt spid="42"/>
                                        </p:tgtEl>
                                      </p:cBhvr>
                                    </p:animEffect>
                                  </p:childTnLst>
                                </p:cTn>
                              </p:par>
                            </p:childTnLst>
                          </p:cTn>
                        </p:par>
                        <p:par>
                          <p:cTn id="78" fill="hold" nodeType="afterGroup">
                            <p:stCondLst>
                              <p:cond delay="7000"/>
                            </p:stCondLst>
                            <p:childTnLst>
                              <p:par>
                                <p:cTn id="79" presetID="16" presetClass="entr" presetSubtype="37" fill="hold" nodeType="afterEffect">
                                  <p:stCondLst>
                                    <p:cond delay="0"/>
                                  </p:stCondLst>
                                  <p:childTnLst>
                                    <p:set>
                                      <p:cBhvr>
                                        <p:cTn id="80" dur="1" fill="hold">
                                          <p:stCondLst>
                                            <p:cond delay="0"/>
                                          </p:stCondLst>
                                        </p:cTn>
                                        <p:tgtEl>
                                          <p:spTgt spid="43"/>
                                        </p:tgtEl>
                                        <p:attrNameLst>
                                          <p:attrName>style.visibility</p:attrName>
                                        </p:attrNameLst>
                                      </p:cBhvr>
                                      <p:to>
                                        <p:strVal val="visible"/>
                                      </p:to>
                                    </p:set>
                                    <p:animEffect transition="in" filter="barn(outVertical)">
                                      <p:cBhvr>
                                        <p:cTn id="81" dur="500"/>
                                        <p:tgtEl>
                                          <p:spTgt spid="43"/>
                                        </p:tgtEl>
                                      </p:cBhvr>
                                    </p:animEffect>
                                  </p:childTnLst>
                                </p:cTn>
                              </p:par>
                            </p:childTnLst>
                          </p:cTn>
                        </p:par>
                        <p:par>
                          <p:cTn id="82" fill="hold" nodeType="afterGroup">
                            <p:stCondLst>
                              <p:cond delay="7500"/>
                            </p:stCondLst>
                            <p:childTnLst>
                              <p:par>
                                <p:cTn id="83" presetID="16" presetClass="entr" presetSubtype="37" fill="hold" nodeType="afterEffect">
                                  <p:stCondLst>
                                    <p:cond delay="0"/>
                                  </p:stCondLst>
                                  <p:childTnLst>
                                    <p:set>
                                      <p:cBhvr>
                                        <p:cTn id="84" dur="1" fill="hold">
                                          <p:stCondLst>
                                            <p:cond delay="0"/>
                                          </p:stCondLst>
                                        </p:cTn>
                                        <p:tgtEl>
                                          <p:spTgt spid="46"/>
                                        </p:tgtEl>
                                        <p:attrNameLst>
                                          <p:attrName>style.visibility</p:attrName>
                                        </p:attrNameLst>
                                      </p:cBhvr>
                                      <p:to>
                                        <p:strVal val="visible"/>
                                      </p:to>
                                    </p:set>
                                    <p:animEffect transition="in" filter="barn(outVertical)">
                                      <p:cBhvr>
                                        <p:cTn id="85" dur="500"/>
                                        <p:tgtEl>
                                          <p:spTgt spid="46"/>
                                        </p:tgtEl>
                                      </p:cBhvr>
                                    </p:animEffect>
                                  </p:childTnLst>
                                </p:cTn>
                              </p:par>
                            </p:childTnLst>
                          </p:cTn>
                        </p:par>
                        <p:par>
                          <p:cTn id="86" fill="hold" nodeType="afterGroup">
                            <p:stCondLst>
                              <p:cond delay="8000"/>
                            </p:stCondLst>
                            <p:childTnLst>
                              <p:par>
                                <p:cTn id="87" presetID="16" presetClass="entr" presetSubtype="37" fill="hold" nodeType="afterEffect">
                                  <p:stCondLst>
                                    <p:cond delay="0"/>
                                  </p:stCondLst>
                                  <p:childTnLst>
                                    <p:set>
                                      <p:cBhvr>
                                        <p:cTn id="88" dur="1" fill="hold">
                                          <p:stCondLst>
                                            <p:cond delay="0"/>
                                          </p:stCondLst>
                                        </p:cTn>
                                        <p:tgtEl>
                                          <p:spTgt spid="49"/>
                                        </p:tgtEl>
                                        <p:attrNameLst>
                                          <p:attrName>style.visibility</p:attrName>
                                        </p:attrNameLst>
                                      </p:cBhvr>
                                      <p:to>
                                        <p:strVal val="visible"/>
                                      </p:to>
                                    </p:set>
                                    <p:animEffect transition="in" filter="barn(outVertical)">
                                      <p:cBhvr>
                                        <p:cTn id="89" dur="500"/>
                                        <p:tgtEl>
                                          <p:spTgt spid="49"/>
                                        </p:tgtEl>
                                      </p:cBhvr>
                                    </p:animEffect>
                                  </p:childTnLst>
                                </p:cTn>
                              </p:par>
                            </p:childTnLst>
                          </p:cTn>
                        </p:par>
                        <p:par>
                          <p:cTn id="90" fill="hold" nodeType="afterGroup">
                            <p:stCondLst>
                              <p:cond delay="8500"/>
                            </p:stCondLst>
                            <p:childTnLst>
                              <p:par>
                                <p:cTn id="91" presetID="22" presetClass="entr" presetSubtype="4" fill="hold" nodeType="afterEffect">
                                  <p:stCondLst>
                                    <p:cond delay="0"/>
                                  </p:stCondLst>
                                  <p:childTnLst>
                                    <p:set>
                                      <p:cBhvr>
                                        <p:cTn id="92" dur="1" fill="hold">
                                          <p:stCondLst>
                                            <p:cond delay="0"/>
                                          </p:stCondLst>
                                        </p:cTn>
                                        <p:tgtEl>
                                          <p:spTgt spid="58"/>
                                        </p:tgtEl>
                                        <p:attrNameLst>
                                          <p:attrName>style.visibility</p:attrName>
                                        </p:attrNameLst>
                                      </p:cBhvr>
                                      <p:to>
                                        <p:strVal val="visible"/>
                                      </p:to>
                                    </p:set>
                                    <p:animEffect transition="in" filter="wipe(down)">
                                      <p:cBhvr>
                                        <p:cTn id="93" dur="500"/>
                                        <p:tgtEl>
                                          <p:spTgt spid="58"/>
                                        </p:tgtEl>
                                      </p:cBhvr>
                                    </p:animEffect>
                                  </p:childTnLst>
                                </p:cTn>
                              </p:par>
                            </p:childTnLst>
                          </p:cTn>
                        </p:par>
                        <p:par>
                          <p:cTn id="94" fill="hold" nodeType="afterGroup">
                            <p:stCondLst>
                              <p:cond delay="9000"/>
                            </p:stCondLst>
                            <p:childTnLst>
                              <p:par>
                                <p:cTn id="95" presetID="10" presetClass="entr" presetSubtype="0" fill="hold" grpId="0" nodeType="afterEffect">
                                  <p:stCondLst>
                                    <p:cond delay="0"/>
                                  </p:stCondLst>
                                  <p:childTnLst>
                                    <p:set>
                                      <p:cBhvr>
                                        <p:cTn id="96" dur="1" fill="hold">
                                          <p:stCondLst>
                                            <p:cond delay="0"/>
                                          </p:stCondLst>
                                        </p:cTn>
                                        <p:tgtEl>
                                          <p:spTgt spid="61"/>
                                        </p:tgtEl>
                                        <p:attrNameLst>
                                          <p:attrName>style.visibility</p:attrName>
                                        </p:attrNameLst>
                                      </p:cBhvr>
                                      <p:to>
                                        <p:strVal val="visible"/>
                                      </p:to>
                                    </p:set>
                                    <p:animEffect transition="in" filter="fade">
                                      <p:cBhvr>
                                        <p:cTn id="97" dur="500"/>
                                        <p:tgtEl>
                                          <p:spTgt spid="61"/>
                                        </p:tgtEl>
                                      </p:cBhvr>
                                    </p:animEffect>
                                  </p:childTnLst>
                                </p:cTn>
                              </p:par>
                            </p:childTnLst>
                          </p:cTn>
                        </p:par>
                        <p:par>
                          <p:cTn id="98" fill="hold" nodeType="afterGroup">
                            <p:stCondLst>
                              <p:cond delay="9500"/>
                            </p:stCondLst>
                            <p:childTnLst>
                              <p:par>
                                <p:cTn id="99" presetID="22" presetClass="entr" presetSubtype="1" fill="hold" nodeType="afterEffect">
                                  <p:stCondLst>
                                    <p:cond delay="0"/>
                                  </p:stCondLst>
                                  <p:childTnLst>
                                    <p:set>
                                      <p:cBhvr>
                                        <p:cTn id="100" dur="1" fill="hold">
                                          <p:stCondLst>
                                            <p:cond delay="0"/>
                                          </p:stCondLst>
                                        </p:cTn>
                                        <p:tgtEl>
                                          <p:spTgt spid="60"/>
                                        </p:tgtEl>
                                        <p:attrNameLst>
                                          <p:attrName>style.visibility</p:attrName>
                                        </p:attrNameLst>
                                      </p:cBhvr>
                                      <p:to>
                                        <p:strVal val="visible"/>
                                      </p:to>
                                    </p:set>
                                    <p:animEffect transition="in" filter="wipe(up)">
                                      <p:cBhvr>
                                        <p:cTn id="101" dur="500"/>
                                        <p:tgtEl>
                                          <p:spTgt spid="60"/>
                                        </p:tgtEl>
                                      </p:cBhvr>
                                    </p:animEffect>
                                  </p:childTnLst>
                                </p:cTn>
                              </p:par>
                            </p:childTnLst>
                          </p:cTn>
                        </p:par>
                        <p:par>
                          <p:cTn id="102" fill="hold" nodeType="afterGroup">
                            <p:stCondLst>
                              <p:cond delay="10000"/>
                            </p:stCondLst>
                            <p:childTnLst>
                              <p:par>
                                <p:cTn id="103" presetID="10" presetClass="entr" presetSubtype="0" fill="hold" grpId="0" nodeType="afterEffect">
                                  <p:stCondLst>
                                    <p:cond delay="0"/>
                                  </p:stCondLst>
                                  <p:childTnLst>
                                    <p:set>
                                      <p:cBhvr>
                                        <p:cTn id="104" dur="1" fill="hold">
                                          <p:stCondLst>
                                            <p:cond delay="0"/>
                                          </p:stCondLst>
                                        </p:cTn>
                                        <p:tgtEl>
                                          <p:spTgt spid="62"/>
                                        </p:tgtEl>
                                        <p:attrNameLst>
                                          <p:attrName>style.visibility</p:attrName>
                                        </p:attrNameLst>
                                      </p:cBhvr>
                                      <p:to>
                                        <p:strVal val="visible"/>
                                      </p:to>
                                    </p:set>
                                    <p:animEffect transition="in" filter="fade">
                                      <p:cBhvr>
                                        <p:cTn id="105"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4" grpId="0" animBg="1"/>
      <p:bldP spid="15" grpId="0" animBg="1"/>
      <p:bldP spid="16" grpId="0" animBg="1"/>
      <p:bldP spid="17" grpId="0" animBg="1"/>
      <p:bldP spid="20" grpId="0" animBg="1"/>
      <p:bldP spid="21" grpId="0" animBg="1"/>
      <p:bldP spid="23" grpId="0" animBg="1"/>
      <p:bldP spid="24" grpId="0" animBg="1"/>
      <p:bldP spid="25" grpId="0" animBg="1"/>
      <p:bldP spid="26" grpId="0" animBg="1"/>
      <p:bldP spid="53" grpId="0"/>
      <p:bldP spid="54" grpId="0"/>
      <p:bldP spid="61" grpId="0"/>
      <p:bldP spid="6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r>
              <a:rPr lang="en-US" dirty="0" smtClean="0">
                <a:latin typeface="Calibri" pitchFamily="34" charset="0"/>
                <a:cs typeface="Calibri" pitchFamily="34" charset="0"/>
              </a:rPr>
              <a:t>Scalar Chain and Gang Plank</a:t>
            </a:r>
          </a:p>
        </p:txBody>
      </p:sp>
      <p:grpSp>
        <p:nvGrpSpPr>
          <p:cNvPr id="5" name="Gruppe 123"/>
          <p:cNvGrpSpPr>
            <a:grpSpLocks/>
          </p:cNvGrpSpPr>
          <p:nvPr/>
        </p:nvGrpSpPr>
        <p:grpSpPr bwMode="auto">
          <a:xfrm>
            <a:off x="1303338" y="1066800"/>
            <a:ext cx="5326062" cy="5486400"/>
            <a:chOff x="1627505" y="1312545"/>
            <a:chExt cx="3950519" cy="5038090"/>
          </a:xfrm>
        </p:grpSpPr>
        <p:sp>
          <p:nvSpPr>
            <p:cNvPr id="35" name="Ellipse 86"/>
            <p:cNvSpPr/>
            <p:nvPr/>
          </p:nvSpPr>
          <p:spPr bwMode="auto">
            <a:xfrm>
              <a:off x="2235465" y="5367212"/>
              <a:ext cx="2836844" cy="573514"/>
            </a:xfrm>
            <a:prstGeom prst="ellipse">
              <a:avLst/>
            </a:prstGeom>
            <a:gradFill flip="none" rotWithShape="1">
              <a:gsLst>
                <a:gs pos="24000">
                  <a:sysClr val="windowText" lastClr="000000">
                    <a:alpha val="22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en-US" sz="1500" dirty="0">
                <a:solidFill>
                  <a:srgbClr val="FFFFFF"/>
                </a:solidFill>
                <a:latin typeface="Calibri" pitchFamily="34" charset="0"/>
                <a:cs typeface="Calibri" pitchFamily="34" charset="0"/>
              </a:endParaRPr>
            </a:p>
          </p:txBody>
        </p:sp>
        <p:sp>
          <p:nvSpPr>
            <p:cNvPr id="36" name="Ellipse 87"/>
            <p:cNvSpPr/>
            <p:nvPr/>
          </p:nvSpPr>
          <p:spPr bwMode="auto">
            <a:xfrm>
              <a:off x="3715201" y="5878509"/>
              <a:ext cx="1862823" cy="380685"/>
            </a:xfrm>
            <a:prstGeom prst="ellipse">
              <a:avLst/>
            </a:prstGeom>
            <a:gradFill flip="none" rotWithShape="1">
              <a:gsLst>
                <a:gs pos="24000">
                  <a:sysClr val="windowText" lastClr="000000">
                    <a:alpha val="28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en-US" sz="1500" dirty="0">
                <a:solidFill>
                  <a:srgbClr val="FFFFFF"/>
                </a:solidFill>
                <a:latin typeface="Calibri" pitchFamily="34" charset="0"/>
                <a:cs typeface="Calibri" pitchFamily="34" charset="0"/>
              </a:endParaRPr>
            </a:p>
          </p:txBody>
        </p:sp>
        <p:sp>
          <p:nvSpPr>
            <p:cNvPr id="37" name="Ellipse 88"/>
            <p:cNvSpPr/>
            <p:nvPr/>
          </p:nvSpPr>
          <p:spPr bwMode="auto">
            <a:xfrm>
              <a:off x="1627505" y="5969950"/>
              <a:ext cx="1862823" cy="380685"/>
            </a:xfrm>
            <a:prstGeom prst="ellipse">
              <a:avLst/>
            </a:prstGeom>
            <a:gradFill flip="none" rotWithShape="1">
              <a:gsLst>
                <a:gs pos="24000">
                  <a:sysClr val="windowText" lastClr="000000">
                    <a:alpha val="28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en-US" sz="1500" dirty="0">
                <a:solidFill>
                  <a:srgbClr val="FFFFFF"/>
                </a:solidFill>
                <a:latin typeface="Calibri" pitchFamily="34" charset="0"/>
                <a:cs typeface="Calibri" pitchFamily="34" charset="0"/>
              </a:endParaRPr>
            </a:p>
          </p:txBody>
        </p:sp>
        <p:grpSp>
          <p:nvGrpSpPr>
            <p:cNvPr id="69718" name="Gruppe 92"/>
            <p:cNvGrpSpPr>
              <a:grpSpLocks/>
            </p:cNvGrpSpPr>
            <p:nvPr/>
          </p:nvGrpSpPr>
          <p:grpSpPr bwMode="auto">
            <a:xfrm>
              <a:off x="3200411" y="2301743"/>
              <a:ext cx="669795" cy="4021899"/>
              <a:chOff x="1989167" y="3459523"/>
              <a:chExt cx="1614229" cy="2879361"/>
            </a:xfrm>
          </p:grpSpPr>
          <p:sp>
            <p:nvSpPr>
              <p:cNvPr id="42" name="Afrundet rektangel 89"/>
              <p:cNvSpPr>
                <a:spLocks noChangeArrowheads="1"/>
              </p:cNvSpPr>
              <p:nvPr/>
            </p:nvSpPr>
            <p:spPr bwMode="auto">
              <a:xfrm rot="1320000">
                <a:off x="1989737" y="3923361"/>
                <a:ext cx="195809" cy="2409800"/>
              </a:xfrm>
              <a:prstGeom prst="roundRect">
                <a:avLst>
                  <a:gd name="adj" fmla="val 16667"/>
                </a:avLst>
              </a:prstGeom>
              <a:gradFill rotWithShape="1">
                <a:gsLst>
                  <a:gs pos="0">
                    <a:srgbClr val="151616"/>
                  </a:gs>
                  <a:gs pos="100000">
                    <a:srgbClr val="F3F3F3"/>
                  </a:gs>
                  <a:gs pos="100000">
                    <a:srgbClr val="A6A6A6"/>
                  </a:gs>
                </a:gsLst>
                <a:lin ang="10800000" scaled="1"/>
              </a:gradFill>
              <a:ln w="9525">
                <a:noFill/>
                <a:round/>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endParaRPr lang="en-US" sz="1500" dirty="0">
                  <a:solidFill>
                    <a:srgbClr val="FFFFFF"/>
                  </a:solidFill>
                  <a:latin typeface="Calibri" pitchFamily="34" charset="0"/>
                  <a:cs typeface="Calibri" pitchFamily="34" charset="0"/>
                </a:endParaRPr>
              </a:p>
            </p:txBody>
          </p:sp>
          <p:sp>
            <p:nvSpPr>
              <p:cNvPr id="43" name="Afrundet rektangel 90"/>
              <p:cNvSpPr>
                <a:spLocks noChangeArrowheads="1"/>
              </p:cNvSpPr>
              <p:nvPr/>
            </p:nvSpPr>
            <p:spPr bwMode="auto">
              <a:xfrm>
                <a:off x="2719056" y="3459978"/>
                <a:ext cx="175945" cy="2408757"/>
              </a:xfrm>
              <a:prstGeom prst="roundRect">
                <a:avLst>
                  <a:gd name="adj" fmla="val 16667"/>
                </a:avLst>
              </a:prstGeom>
              <a:gradFill rotWithShape="1">
                <a:gsLst>
                  <a:gs pos="0">
                    <a:srgbClr val="151616"/>
                  </a:gs>
                  <a:gs pos="100000">
                    <a:srgbClr val="F3F3F3"/>
                  </a:gs>
                  <a:gs pos="100000">
                    <a:srgbClr val="A6A6A6"/>
                  </a:gs>
                </a:gsLst>
                <a:lin ang="10800000" scaled="1"/>
              </a:gradFill>
              <a:ln w="9525">
                <a:noFill/>
                <a:round/>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endParaRPr lang="en-US" sz="1500" dirty="0">
                  <a:solidFill>
                    <a:srgbClr val="FFFFFF"/>
                  </a:solidFill>
                  <a:latin typeface="Calibri" pitchFamily="34" charset="0"/>
                  <a:cs typeface="Calibri" pitchFamily="34" charset="0"/>
                </a:endParaRPr>
              </a:p>
            </p:txBody>
          </p:sp>
          <p:sp>
            <p:nvSpPr>
              <p:cNvPr id="44" name="Afrundet rektangel 91"/>
              <p:cNvSpPr>
                <a:spLocks noChangeArrowheads="1"/>
              </p:cNvSpPr>
              <p:nvPr/>
            </p:nvSpPr>
            <p:spPr bwMode="auto">
              <a:xfrm rot="-1560000">
                <a:off x="3388782" y="3849261"/>
                <a:ext cx="195810" cy="2406670"/>
              </a:xfrm>
              <a:prstGeom prst="roundRect">
                <a:avLst>
                  <a:gd name="adj" fmla="val 16667"/>
                </a:avLst>
              </a:prstGeom>
              <a:gradFill rotWithShape="1">
                <a:gsLst>
                  <a:gs pos="0">
                    <a:srgbClr val="151616"/>
                  </a:gs>
                  <a:gs pos="100000">
                    <a:srgbClr val="F3F3F3"/>
                  </a:gs>
                  <a:gs pos="100000">
                    <a:srgbClr val="A6A6A6"/>
                  </a:gs>
                </a:gsLst>
                <a:lin ang="10800000" scaled="1"/>
              </a:gradFill>
              <a:ln w="9525">
                <a:noFill/>
                <a:round/>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endParaRPr lang="en-US" sz="1500" dirty="0">
                  <a:solidFill>
                    <a:srgbClr val="FFFFFF"/>
                  </a:solidFill>
                  <a:latin typeface="Calibri" pitchFamily="34" charset="0"/>
                  <a:cs typeface="Calibri" pitchFamily="34" charset="0"/>
                </a:endParaRPr>
              </a:p>
            </p:txBody>
          </p:sp>
        </p:grpSp>
        <p:grpSp>
          <p:nvGrpSpPr>
            <p:cNvPr id="39" name="Gruppe 157"/>
            <p:cNvGrpSpPr/>
            <p:nvPr/>
          </p:nvGrpSpPr>
          <p:grpSpPr bwMode="auto">
            <a:xfrm>
              <a:off x="2001838" y="1312545"/>
              <a:ext cx="2981642" cy="3701415"/>
              <a:chOff x="5158493" y="1088691"/>
              <a:chExt cx="3627367" cy="4759659"/>
            </a:xfrm>
            <a:effectLst>
              <a:outerShdw blurRad="50800" dist="38100" dir="2700000" algn="tl" rotWithShape="0">
                <a:prstClr val="black">
                  <a:alpha val="40000"/>
                </a:prstClr>
              </a:outerShdw>
            </a:effectLst>
          </p:grpSpPr>
          <p:sp>
            <p:nvSpPr>
              <p:cNvPr id="40" name="Rectangle 27"/>
              <p:cNvSpPr>
                <a:spLocks noChangeArrowheads="1"/>
              </p:cNvSpPr>
              <p:nvPr/>
            </p:nvSpPr>
            <p:spPr bwMode="auto">
              <a:xfrm>
                <a:off x="5162551" y="1398269"/>
                <a:ext cx="3608070" cy="4450081"/>
              </a:xfrm>
              <a:prstGeom prst="rect">
                <a:avLst/>
              </a:prstGeom>
              <a:gradFill flip="none" rotWithShape="1">
                <a:gsLst>
                  <a:gs pos="38000">
                    <a:sysClr val="window" lastClr="FFFFFF"/>
                  </a:gs>
                  <a:gs pos="100000">
                    <a:schemeClr val="bg1">
                      <a:lumMod val="75000"/>
                    </a:schemeClr>
                  </a:gs>
                  <a:gs pos="68000">
                    <a:schemeClr val="bg1">
                      <a:lumMod val="95000"/>
                    </a:schemeClr>
                  </a:gs>
                </a:gsLst>
                <a:lin ang="12300000" scaled="0"/>
                <a:tileRect/>
              </a:gradFill>
              <a:ln w="9525">
                <a:noFill/>
                <a:miter lim="800000"/>
                <a:headEnd/>
                <a:tailEnd/>
              </a:ln>
              <a:effectLst/>
            </p:spPr>
            <p:txBody>
              <a:bodyPr anchor="ctr"/>
              <a:lstStyle/>
              <a:p>
                <a:pPr marL="342900" indent="-342900" algn="ctr" fontAlgn="auto">
                  <a:spcBef>
                    <a:spcPts val="0"/>
                  </a:spcBef>
                  <a:spcAft>
                    <a:spcPts val="0"/>
                  </a:spcAft>
                  <a:defRPr/>
                </a:pPr>
                <a:endParaRPr lang="de-DE" sz="1500" kern="0" dirty="0">
                  <a:solidFill>
                    <a:sysClr val="windowText" lastClr="000000"/>
                  </a:solidFill>
                  <a:latin typeface="Calibri" pitchFamily="34" charset="0"/>
                  <a:ea typeface="ＭＳ Ｐゴシック" pitchFamily="-97" charset="-128"/>
                  <a:cs typeface="Calibri" pitchFamily="34" charset="0"/>
                </a:endParaRPr>
              </a:p>
            </p:txBody>
          </p:sp>
          <p:sp>
            <p:nvSpPr>
              <p:cNvPr id="41" name="Rectangle 39"/>
              <p:cNvSpPr>
                <a:spLocks noChangeArrowheads="1"/>
              </p:cNvSpPr>
              <p:nvPr/>
            </p:nvSpPr>
            <p:spPr bwMode="auto">
              <a:xfrm>
                <a:off x="5158493" y="1088691"/>
                <a:ext cx="3627367" cy="385778"/>
              </a:xfrm>
              <a:prstGeom prst="rect">
                <a:avLst/>
              </a:prstGeom>
              <a:gradFill flip="none" rotWithShape="1">
                <a:gsLst>
                  <a:gs pos="0">
                    <a:srgbClr val="A1D129"/>
                  </a:gs>
                  <a:gs pos="50000">
                    <a:srgbClr val="C0FF4D"/>
                  </a:gs>
                  <a:gs pos="100000">
                    <a:srgbClr val="64B21B"/>
                  </a:gs>
                </a:gsLst>
                <a:lin ang="5400000" scaled="1"/>
                <a:tileRect/>
              </a:gradFill>
              <a:ln w="25400" cap="flat" cmpd="sng" algn="ctr">
                <a:noFill/>
                <a:prstDash val="solid"/>
              </a:ln>
              <a:effectLst/>
            </p:spPr>
            <p:txBody>
              <a:bodyPr anchor="ctr"/>
              <a:lstStyle/>
              <a:p>
                <a:pPr algn="ctr" fontAlgn="auto">
                  <a:spcBef>
                    <a:spcPts val="0"/>
                  </a:spcBef>
                  <a:spcAft>
                    <a:spcPts val="0"/>
                  </a:spcAft>
                  <a:defRPr/>
                </a:pPr>
                <a:r>
                  <a:rPr lang="de-DE" sz="1500" b="1" kern="0" noProof="1">
                    <a:solidFill>
                      <a:srgbClr val="000000"/>
                    </a:solidFill>
                    <a:latin typeface="Calibri" pitchFamily="34" charset="0"/>
                    <a:ea typeface="ＭＳ Ｐゴシック" pitchFamily="-97" charset="-128"/>
                    <a:cs typeface="Calibri" pitchFamily="34" charset="0"/>
                  </a:rPr>
                  <a:t>Scalar chain &amp; Gang Plank</a:t>
                </a:r>
              </a:p>
            </p:txBody>
          </p:sp>
        </p:grpSp>
      </p:grpSp>
      <p:grpSp>
        <p:nvGrpSpPr>
          <p:cNvPr id="6" name="Gruppe 58"/>
          <p:cNvGrpSpPr>
            <a:grpSpLocks/>
          </p:cNvGrpSpPr>
          <p:nvPr/>
        </p:nvGrpSpPr>
        <p:grpSpPr bwMode="auto">
          <a:xfrm flipH="1">
            <a:off x="146050" y="1519238"/>
            <a:ext cx="1851025" cy="4427537"/>
            <a:chOff x="5699752" y="835496"/>
            <a:chExt cx="2497180" cy="5970460"/>
          </a:xfrm>
        </p:grpSpPr>
        <p:grpSp>
          <p:nvGrpSpPr>
            <p:cNvPr id="69682" name="Gruppe 82"/>
            <p:cNvGrpSpPr>
              <a:grpSpLocks/>
            </p:cNvGrpSpPr>
            <p:nvPr/>
          </p:nvGrpSpPr>
          <p:grpSpPr bwMode="auto">
            <a:xfrm>
              <a:off x="5699752" y="835492"/>
              <a:ext cx="2497180" cy="5970462"/>
              <a:chOff x="5699752" y="835492"/>
              <a:chExt cx="2497180" cy="5970462"/>
            </a:xfrm>
          </p:grpSpPr>
          <p:grpSp>
            <p:nvGrpSpPr>
              <p:cNvPr id="69686" name="Gruppe 80"/>
              <p:cNvGrpSpPr>
                <a:grpSpLocks/>
              </p:cNvGrpSpPr>
              <p:nvPr/>
            </p:nvGrpSpPr>
            <p:grpSpPr bwMode="auto">
              <a:xfrm>
                <a:off x="5699752" y="835492"/>
                <a:ext cx="2497180" cy="5970462"/>
                <a:chOff x="5974075" y="835493"/>
                <a:chExt cx="2222861" cy="5314594"/>
              </a:xfrm>
            </p:grpSpPr>
            <p:grpSp>
              <p:nvGrpSpPr>
                <p:cNvPr id="69688" name="Gruppe 53"/>
                <p:cNvGrpSpPr>
                  <a:grpSpLocks/>
                </p:cNvGrpSpPr>
                <p:nvPr/>
              </p:nvGrpSpPr>
              <p:grpSpPr bwMode="auto">
                <a:xfrm>
                  <a:off x="5974075" y="835493"/>
                  <a:ext cx="2222861" cy="4849692"/>
                  <a:chOff x="12655535" y="-4318020"/>
                  <a:chExt cx="3495670" cy="7626644"/>
                </a:xfrm>
              </p:grpSpPr>
              <p:sp>
                <p:nvSpPr>
                  <p:cNvPr id="69691" name="Freeform 63"/>
                  <p:cNvSpPr>
                    <a:spLocks/>
                  </p:cNvSpPr>
                  <p:nvPr/>
                </p:nvSpPr>
                <p:spPr bwMode="auto">
                  <a:xfrm>
                    <a:off x="12655535" y="-2815802"/>
                    <a:ext cx="777803" cy="439999"/>
                  </a:xfrm>
                  <a:custGeom>
                    <a:avLst/>
                    <a:gdLst>
                      <a:gd name="T0" fmla="*/ 2147483647 w 490"/>
                      <a:gd name="T1" fmla="*/ 2147483647 h 278"/>
                      <a:gd name="T2" fmla="*/ 2147483647 w 490"/>
                      <a:gd name="T3" fmla="*/ 2147483647 h 278"/>
                      <a:gd name="T4" fmla="*/ 2147483647 w 490"/>
                      <a:gd name="T5" fmla="*/ 2147483647 h 278"/>
                      <a:gd name="T6" fmla="*/ 2147483647 w 490"/>
                      <a:gd name="T7" fmla="*/ 2147483647 h 278"/>
                      <a:gd name="T8" fmla="*/ 2147483647 w 490"/>
                      <a:gd name="T9" fmla="*/ 2147483647 h 278"/>
                      <a:gd name="T10" fmla="*/ 2147483647 w 490"/>
                      <a:gd name="T11" fmla="*/ 2147483647 h 278"/>
                      <a:gd name="T12" fmla="*/ 2147483647 w 490"/>
                      <a:gd name="T13" fmla="*/ 2147483647 h 278"/>
                      <a:gd name="T14" fmla="*/ 2147483647 w 490"/>
                      <a:gd name="T15" fmla="*/ 2147483647 h 278"/>
                      <a:gd name="T16" fmla="*/ 2147483647 w 490"/>
                      <a:gd name="T17" fmla="*/ 2147483647 h 278"/>
                      <a:gd name="T18" fmla="*/ 2147483647 w 490"/>
                      <a:gd name="T19" fmla="*/ 2147483647 h 278"/>
                      <a:gd name="T20" fmla="*/ 2147483647 w 490"/>
                      <a:gd name="T21" fmla="*/ 2147483647 h 278"/>
                      <a:gd name="T22" fmla="*/ 2147483647 w 490"/>
                      <a:gd name="T23" fmla="*/ 2147483647 h 278"/>
                      <a:gd name="T24" fmla="*/ 0 w 490"/>
                      <a:gd name="T25" fmla="*/ 2147483647 h 278"/>
                      <a:gd name="T26" fmla="*/ 0 w 490"/>
                      <a:gd name="T27" fmla="*/ 2147483647 h 278"/>
                      <a:gd name="T28" fmla="*/ 2147483647 w 490"/>
                      <a:gd name="T29" fmla="*/ 2147483647 h 278"/>
                      <a:gd name="T30" fmla="*/ 2147483647 w 490"/>
                      <a:gd name="T31" fmla="*/ 2147483647 h 278"/>
                      <a:gd name="T32" fmla="*/ 2147483647 w 490"/>
                      <a:gd name="T33" fmla="*/ 2147483647 h 278"/>
                      <a:gd name="T34" fmla="*/ 2147483647 w 490"/>
                      <a:gd name="T35" fmla="*/ 2147483647 h 278"/>
                      <a:gd name="T36" fmla="*/ 2147483647 w 490"/>
                      <a:gd name="T37" fmla="*/ 2147483647 h 278"/>
                      <a:gd name="T38" fmla="*/ 2147483647 w 490"/>
                      <a:gd name="T39" fmla="*/ 2147483647 h 278"/>
                      <a:gd name="T40" fmla="*/ 2147483647 w 490"/>
                      <a:gd name="T41" fmla="*/ 2147483647 h 278"/>
                      <a:gd name="T42" fmla="*/ 2147483647 w 490"/>
                      <a:gd name="T43" fmla="*/ 2147483647 h 278"/>
                      <a:gd name="T44" fmla="*/ 2147483647 w 490"/>
                      <a:gd name="T45" fmla="*/ 2147483647 h 278"/>
                      <a:gd name="T46" fmla="*/ 2147483647 w 490"/>
                      <a:gd name="T47" fmla="*/ 2147483647 h 278"/>
                      <a:gd name="T48" fmla="*/ 2147483647 w 490"/>
                      <a:gd name="T49" fmla="*/ 2147483647 h 278"/>
                      <a:gd name="T50" fmla="*/ 2147483647 w 490"/>
                      <a:gd name="T51" fmla="*/ 2147483647 h 278"/>
                      <a:gd name="T52" fmla="*/ 2147483647 w 490"/>
                      <a:gd name="T53" fmla="*/ 2147483647 h 278"/>
                      <a:gd name="T54" fmla="*/ 2147483647 w 490"/>
                      <a:gd name="T55" fmla="*/ 2147483647 h 278"/>
                      <a:gd name="T56" fmla="*/ 2147483647 w 490"/>
                      <a:gd name="T57" fmla="*/ 2147483647 h 278"/>
                      <a:gd name="T58" fmla="*/ 2147483647 w 490"/>
                      <a:gd name="T59" fmla="*/ 2147483647 h 278"/>
                      <a:gd name="T60" fmla="*/ 2147483647 w 490"/>
                      <a:gd name="T61" fmla="*/ 2147483647 h 278"/>
                      <a:gd name="T62" fmla="*/ 2147483647 w 490"/>
                      <a:gd name="T63" fmla="*/ 2147483647 h 278"/>
                      <a:gd name="T64" fmla="*/ 2147483647 w 490"/>
                      <a:gd name="T65" fmla="*/ 2147483647 h 278"/>
                      <a:gd name="T66" fmla="*/ 2147483647 w 490"/>
                      <a:gd name="T67" fmla="*/ 2147483647 h 278"/>
                      <a:gd name="T68" fmla="*/ 2147483647 w 490"/>
                      <a:gd name="T69" fmla="*/ 2147483647 h 278"/>
                      <a:gd name="T70" fmla="*/ 2147483647 w 490"/>
                      <a:gd name="T71" fmla="*/ 2147483647 h 278"/>
                      <a:gd name="T72" fmla="*/ 2147483647 w 490"/>
                      <a:gd name="T73" fmla="*/ 2147483647 h 278"/>
                      <a:gd name="T74" fmla="*/ 2147483647 w 490"/>
                      <a:gd name="T75" fmla="*/ 2147483647 h 278"/>
                      <a:gd name="T76" fmla="*/ 2147483647 w 490"/>
                      <a:gd name="T77" fmla="*/ 0 h 278"/>
                      <a:gd name="T78" fmla="*/ 2147483647 w 490"/>
                      <a:gd name="T79" fmla="*/ 2147483647 h 278"/>
                      <a:gd name="T80" fmla="*/ 2147483647 w 490"/>
                      <a:gd name="T81" fmla="*/ 2147483647 h 278"/>
                      <a:gd name="T82" fmla="*/ 2147483647 w 490"/>
                      <a:gd name="T83" fmla="*/ 2147483647 h 278"/>
                      <a:gd name="T84" fmla="*/ 2147483647 w 490"/>
                      <a:gd name="T85" fmla="*/ 2147483647 h 278"/>
                      <a:gd name="T86" fmla="*/ 2147483647 w 490"/>
                      <a:gd name="T87" fmla="*/ 2147483647 h 278"/>
                      <a:gd name="T88" fmla="*/ 2147483647 w 490"/>
                      <a:gd name="T89" fmla="*/ 2147483647 h 278"/>
                      <a:gd name="T90" fmla="*/ 2147483647 w 490"/>
                      <a:gd name="T91" fmla="*/ 2147483647 h 278"/>
                      <a:gd name="T92" fmla="*/ 2147483647 w 490"/>
                      <a:gd name="T93" fmla="*/ 2147483647 h 278"/>
                      <a:gd name="T94" fmla="*/ 2147483647 w 490"/>
                      <a:gd name="T95" fmla="*/ 2147483647 h 278"/>
                      <a:gd name="T96" fmla="*/ 2147483647 w 490"/>
                      <a:gd name="T97" fmla="*/ 2147483647 h 278"/>
                      <a:gd name="T98" fmla="*/ 2147483647 w 490"/>
                      <a:gd name="T99" fmla="*/ 2147483647 h 278"/>
                      <a:gd name="T100" fmla="*/ 2147483647 w 490"/>
                      <a:gd name="T101" fmla="*/ 2147483647 h 278"/>
                      <a:gd name="T102" fmla="*/ 2147483647 w 490"/>
                      <a:gd name="T103" fmla="*/ 2147483647 h 278"/>
                      <a:gd name="T104" fmla="*/ 2147483647 w 490"/>
                      <a:gd name="T105" fmla="*/ 2147483647 h 278"/>
                      <a:gd name="T106" fmla="*/ 2147483647 w 490"/>
                      <a:gd name="T107" fmla="*/ 2147483647 h 278"/>
                      <a:gd name="T108" fmla="*/ 2147483647 w 490"/>
                      <a:gd name="T109" fmla="*/ 2147483647 h 278"/>
                      <a:gd name="T110" fmla="*/ 2147483647 w 490"/>
                      <a:gd name="T111" fmla="*/ 2147483647 h 278"/>
                      <a:gd name="T112" fmla="*/ 2147483647 w 490"/>
                      <a:gd name="T113" fmla="*/ 2147483647 h 27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90"/>
                      <a:gd name="T172" fmla="*/ 0 h 278"/>
                      <a:gd name="T173" fmla="*/ 490 w 490"/>
                      <a:gd name="T174" fmla="*/ 278 h 27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90" h="278">
                        <a:moveTo>
                          <a:pt x="236" y="226"/>
                        </a:moveTo>
                        <a:lnTo>
                          <a:pt x="236" y="226"/>
                        </a:lnTo>
                        <a:lnTo>
                          <a:pt x="210" y="228"/>
                        </a:lnTo>
                        <a:lnTo>
                          <a:pt x="180" y="234"/>
                        </a:lnTo>
                        <a:lnTo>
                          <a:pt x="150" y="242"/>
                        </a:lnTo>
                        <a:lnTo>
                          <a:pt x="120" y="248"/>
                        </a:lnTo>
                        <a:lnTo>
                          <a:pt x="98" y="252"/>
                        </a:lnTo>
                        <a:lnTo>
                          <a:pt x="80" y="258"/>
                        </a:lnTo>
                        <a:lnTo>
                          <a:pt x="62" y="262"/>
                        </a:lnTo>
                        <a:lnTo>
                          <a:pt x="40" y="268"/>
                        </a:lnTo>
                        <a:lnTo>
                          <a:pt x="26" y="272"/>
                        </a:lnTo>
                        <a:lnTo>
                          <a:pt x="24" y="272"/>
                        </a:lnTo>
                        <a:lnTo>
                          <a:pt x="20" y="272"/>
                        </a:lnTo>
                        <a:lnTo>
                          <a:pt x="16" y="276"/>
                        </a:lnTo>
                        <a:lnTo>
                          <a:pt x="10" y="278"/>
                        </a:lnTo>
                        <a:lnTo>
                          <a:pt x="6" y="276"/>
                        </a:lnTo>
                        <a:lnTo>
                          <a:pt x="4" y="276"/>
                        </a:lnTo>
                        <a:lnTo>
                          <a:pt x="2" y="274"/>
                        </a:lnTo>
                        <a:lnTo>
                          <a:pt x="2" y="272"/>
                        </a:lnTo>
                        <a:lnTo>
                          <a:pt x="0" y="270"/>
                        </a:lnTo>
                        <a:lnTo>
                          <a:pt x="0" y="268"/>
                        </a:lnTo>
                        <a:lnTo>
                          <a:pt x="2" y="266"/>
                        </a:lnTo>
                        <a:lnTo>
                          <a:pt x="4" y="254"/>
                        </a:lnTo>
                        <a:lnTo>
                          <a:pt x="8" y="248"/>
                        </a:lnTo>
                        <a:lnTo>
                          <a:pt x="14" y="242"/>
                        </a:lnTo>
                        <a:lnTo>
                          <a:pt x="22" y="236"/>
                        </a:lnTo>
                        <a:lnTo>
                          <a:pt x="30" y="232"/>
                        </a:lnTo>
                        <a:lnTo>
                          <a:pt x="74" y="210"/>
                        </a:lnTo>
                        <a:lnTo>
                          <a:pt x="94" y="202"/>
                        </a:lnTo>
                        <a:lnTo>
                          <a:pt x="110" y="200"/>
                        </a:lnTo>
                        <a:lnTo>
                          <a:pt x="114" y="200"/>
                        </a:lnTo>
                        <a:lnTo>
                          <a:pt x="114" y="198"/>
                        </a:lnTo>
                        <a:lnTo>
                          <a:pt x="102" y="194"/>
                        </a:lnTo>
                        <a:lnTo>
                          <a:pt x="46" y="182"/>
                        </a:lnTo>
                        <a:lnTo>
                          <a:pt x="28" y="176"/>
                        </a:lnTo>
                        <a:lnTo>
                          <a:pt x="24" y="174"/>
                        </a:lnTo>
                        <a:lnTo>
                          <a:pt x="20" y="172"/>
                        </a:lnTo>
                        <a:lnTo>
                          <a:pt x="18" y="162"/>
                        </a:lnTo>
                        <a:lnTo>
                          <a:pt x="20" y="158"/>
                        </a:lnTo>
                        <a:lnTo>
                          <a:pt x="24" y="154"/>
                        </a:lnTo>
                        <a:lnTo>
                          <a:pt x="26" y="152"/>
                        </a:lnTo>
                        <a:lnTo>
                          <a:pt x="34" y="148"/>
                        </a:lnTo>
                        <a:lnTo>
                          <a:pt x="42" y="144"/>
                        </a:lnTo>
                        <a:lnTo>
                          <a:pt x="52" y="144"/>
                        </a:lnTo>
                        <a:lnTo>
                          <a:pt x="70" y="146"/>
                        </a:lnTo>
                        <a:lnTo>
                          <a:pt x="144" y="152"/>
                        </a:lnTo>
                        <a:lnTo>
                          <a:pt x="168" y="154"/>
                        </a:lnTo>
                        <a:lnTo>
                          <a:pt x="192" y="150"/>
                        </a:lnTo>
                        <a:lnTo>
                          <a:pt x="238" y="140"/>
                        </a:lnTo>
                        <a:lnTo>
                          <a:pt x="272" y="134"/>
                        </a:lnTo>
                        <a:lnTo>
                          <a:pt x="282" y="130"/>
                        </a:lnTo>
                        <a:lnTo>
                          <a:pt x="284" y="128"/>
                        </a:lnTo>
                        <a:lnTo>
                          <a:pt x="284" y="126"/>
                        </a:lnTo>
                        <a:lnTo>
                          <a:pt x="282" y="112"/>
                        </a:lnTo>
                        <a:lnTo>
                          <a:pt x="278" y="104"/>
                        </a:lnTo>
                        <a:lnTo>
                          <a:pt x="276" y="100"/>
                        </a:lnTo>
                        <a:lnTo>
                          <a:pt x="272" y="96"/>
                        </a:lnTo>
                        <a:lnTo>
                          <a:pt x="260" y="92"/>
                        </a:lnTo>
                        <a:lnTo>
                          <a:pt x="252" y="84"/>
                        </a:lnTo>
                        <a:lnTo>
                          <a:pt x="240" y="70"/>
                        </a:lnTo>
                        <a:lnTo>
                          <a:pt x="236" y="66"/>
                        </a:lnTo>
                        <a:lnTo>
                          <a:pt x="224" y="50"/>
                        </a:lnTo>
                        <a:lnTo>
                          <a:pt x="220" y="40"/>
                        </a:lnTo>
                        <a:lnTo>
                          <a:pt x="218" y="26"/>
                        </a:lnTo>
                        <a:lnTo>
                          <a:pt x="218" y="14"/>
                        </a:lnTo>
                        <a:lnTo>
                          <a:pt x="222" y="8"/>
                        </a:lnTo>
                        <a:lnTo>
                          <a:pt x="230" y="4"/>
                        </a:lnTo>
                        <a:lnTo>
                          <a:pt x="236" y="0"/>
                        </a:lnTo>
                        <a:lnTo>
                          <a:pt x="242" y="0"/>
                        </a:lnTo>
                        <a:lnTo>
                          <a:pt x="248" y="2"/>
                        </a:lnTo>
                        <a:lnTo>
                          <a:pt x="254" y="6"/>
                        </a:lnTo>
                        <a:lnTo>
                          <a:pt x="262" y="16"/>
                        </a:lnTo>
                        <a:lnTo>
                          <a:pt x="272" y="30"/>
                        </a:lnTo>
                        <a:lnTo>
                          <a:pt x="288" y="46"/>
                        </a:lnTo>
                        <a:lnTo>
                          <a:pt x="302" y="60"/>
                        </a:lnTo>
                        <a:lnTo>
                          <a:pt x="314" y="72"/>
                        </a:lnTo>
                        <a:lnTo>
                          <a:pt x="324" y="80"/>
                        </a:lnTo>
                        <a:lnTo>
                          <a:pt x="350" y="92"/>
                        </a:lnTo>
                        <a:lnTo>
                          <a:pt x="382" y="104"/>
                        </a:lnTo>
                        <a:lnTo>
                          <a:pt x="398" y="112"/>
                        </a:lnTo>
                        <a:lnTo>
                          <a:pt x="410" y="116"/>
                        </a:lnTo>
                        <a:lnTo>
                          <a:pt x="426" y="120"/>
                        </a:lnTo>
                        <a:lnTo>
                          <a:pt x="436" y="122"/>
                        </a:lnTo>
                        <a:lnTo>
                          <a:pt x="448" y="128"/>
                        </a:lnTo>
                        <a:lnTo>
                          <a:pt x="456" y="134"/>
                        </a:lnTo>
                        <a:lnTo>
                          <a:pt x="464" y="142"/>
                        </a:lnTo>
                        <a:lnTo>
                          <a:pt x="466" y="144"/>
                        </a:lnTo>
                        <a:lnTo>
                          <a:pt x="472" y="152"/>
                        </a:lnTo>
                        <a:lnTo>
                          <a:pt x="476" y="162"/>
                        </a:lnTo>
                        <a:lnTo>
                          <a:pt x="480" y="170"/>
                        </a:lnTo>
                        <a:lnTo>
                          <a:pt x="480" y="176"/>
                        </a:lnTo>
                        <a:lnTo>
                          <a:pt x="480" y="186"/>
                        </a:lnTo>
                        <a:lnTo>
                          <a:pt x="480" y="192"/>
                        </a:lnTo>
                        <a:lnTo>
                          <a:pt x="478" y="192"/>
                        </a:lnTo>
                        <a:lnTo>
                          <a:pt x="480" y="192"/>
                        </a:lnTo>
                        <a:lnTo>
                          <a:pt x="488" y="192"/>
                        </a:lnTo>
                        <a:lnTo>
                          <a:pt x="490" y="192"/>
                        </a:lnTo>
                        <a:lnTo>
                          <a:pt x="488" y="192"/>
                        </a:lnTo>
                        <a:lnTo>
                          <a:pt x="474" y="198"/>
                        </a:lnTo>
                        <a:lnTo>
                          <a:pt x="408" y="224"/>
                        </a:lnTo>
                        <a:lnTo>
                          <a:pt x="360" y="224"/>
                        </a:lnTo>
                        <a:lnTo>
                          <a:pt x="274" y="226"/>
                        </a:lnTo>
                        <a:lnTo>
                          <a:pt x="236" y="226"/>
                        </a:lnTo>
                        <a:close/>
                      </a:path>
                    </a:pathLst>
                  </a:custGeom>
                  <a:solidFill>
                    <a:srgbClr val="8F8F8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sz="1500">
                      <a:latin typeface="Calibri" pitchFamily="34" charset="0"/>
                      <a:cs typeface="Calibri" pitchFamily="34" charset="0"/>
                    </a:endParaRPr>
                  </a:p>
                </p:txBody>
              </p:sp>
              <p:grpSp>
                <p:nvGrpSpPr>
                  <p:cNvPr id="69692" name="Gruppe 83"/>
                  <p:cNvGrpSpPr>
                    <a:grpSpLocks/>
                  </p:cNvGrpSpPr>
                  <p:nvPr/>
                </p:nvGrpSpPr>
                <p:grpSpPr bwMode="auto">
                  <a:xfrm>
                    <a:off x="13233331" y="-4318020"/>
                    <a:ext cx="2917874" cy="7626644"/>
                    <a:chOff x="13233331" y="-4318020"/>
                    <a:chExt cx="2917874" cy="7626644"/>
                  </a:xfrm>
                </p:grpSpPr>
                <p:sp>
                  <p:nvSpPr>
                    <p:cNvPr id="69693" name="Rectangle 65"/>
                    <p:cNvSpPr>
                      <a:spLocks noChangeArrowheads="1"/>
                    </p:cNvSpPr>
                    <p:nvPr/>
                  </p:nvSpPr>
                  <p:spPr bwMode="auto">
                    <a:xfrm>
                      <a:off x="15446737" y="-3224690"/>
                      <a:ext cx="2223" cy="22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1500">
                        <a:solidFill>
                          <a:srgbClr val="000000"/>
                        </a:solidFill>
                        <a:latin typeface="Calibri" pitchFamily="34" charset="0"/>
                        <a:cs typeface="Calibri" pitchFamily="34" charset="0"/>
                      </a:endParaRPr>
                    </a:p>
                  </p:txBody>
                </p:sp>
                <p:sp>
                  <p:nvSpPr>
                    <p:cNvPr id="69694" name="Freeform 66"/>
                    <p:cNvSpPr>
                      <a:spLocks/>
                    </p:cNvSpPr>
                    <p:nvPr/>
                  </p:nvSpPr>
                  <p:spPr bwMode="auto">
                    <a:xfrm>
                      <a:off x="14928943" y="-3260245"/>
                      <a:ext cx="133338" cy="111111"/>
                    </a:xfrm>
                    <a:custGeom>
                      <a:avLst/>
                      <a:gdLst>
                        <a:gd name="T0" fmla="*/ 2147483647 w 84"/>
                        <a:gd name="T1" fmla="*/ 2147483647 h 70"/>
                        <a:gd name="T2" fmla="*/ 2147483647 w 84"/>
                        <a:gd name="T3" fmla="*/ 2147483647 h 70"/>
                        <a:gd name="T4" fmla="*/ 2147483647 w 84"/>
                        <a:gd name="T5" fmla="*/ 2147483647 h 70"/>
                        <a:gd name="T6" fmla="*/ 2147483647 w 84"/>
                        <a:gd name="T7" fmla="*/ 2147483647 h 70"/>
                        <a:gd name="T8" fmla="*/ 2147483647 w 84"/>
                        <a:gd name="T9" fmla="*/ 2147483647 h 70"/>
                        <a:gd name="T10" fmla="*/ 2147483647 w 84"/>
                        <a:gd name="T11" fmla="*/ 2147483647 h 70"/>
                        <a:gd name="T12" fmla="*/ 0 w 84"/>
                        <a:gd name="T13" fmla="*/ 2147483647 h 70"/>
                        <a:gd name="T14" fmla="*/ 2147483647 w 84"/>
                        <a:gd name="T15" fmla="*/ 2147483647 h 70"/>
                        <a:gd name="T16" fmla="*/ 2147483647 w 84"/>
                        <a:gd name="T17" fmla="*/ 2147483647 h 70"/>
                        <a:gd name="T18" fmla="*/ 2147483647 w 84"/>
                        <a:gd name="T19" fmla="*/ 2147483647 h 70"/>
                        <a:gd name="T20" fmla="*/ 2147483647 w 84"/>
                        <a:gd name="T21" fmla="*/ 0 h 70"/>
                        <a:gd name="T22" fmla="*/ 2147483647 w 84"/>
                        <a:gd name="T23" fmla="*/ 2147483647 h 70"/>
                        <a:gd name="T24" fmla="*/ 2147483647 w 84"/>
                        <a:gd name="T25" fmla="*/ 2147483647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4"/>
                        <a:gd name="T40" fmla="*/ 0 h 70"/>
                        <a:gd name="T41" fmla="*/ 84 w 84"/>
                        <a:gd name="T42" fmla="*/ 70 h 7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4" h="70">
                          <a:moveTo>
                            <a:pt x="68" y="10"/>
                          </a:moveTo>
                          <a:lnTo>
                            <a:pt x="54" y="18"/>
                          </a:lnTo>
                          <a:lnTo>
                            <a:pt x="16" y="24"/>
                          </a:lnTo>
                          <a:lnTo>
                            <a:pt x="8" y="32"/>
                          </a:lnTo>
                          <a:lnTo>
                            <a:pt x="2" y="46"/>
                          </a:lnTo>
                          <a:lnTo>
                            <a:pt x="2" y="68"/>
                          </a:lnTo>
                          <a:lnTo>
                            <a:pt x="0" y="70"/>
                          </a:lnTo>
                          <a:lnTo>
                            <a:pt x="76" y="58"/>
                          </a:lnTo>
                          <a:lnTo>
                            <a:pt x="78" y="56"/>
                          </a:lnTo>
                          <a:lnTo>
                            <a:pt x="84" y="34"/>
                          </a:lnTo>
                          <a:lnTo>
                            <a:pt x="84" y="0"/>
                          </a:lnTo>
                          <a:lnTo>
                            <a:pt x="84" y="4"/>
                          </a:lnTo>
                          <a:lnTo>
                            <a:pt x="68"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sz="1500">
                        <a:latin typeface="Calibri" pitchFamily="34" charset="0"/>
                        <a:cs typeface="Calibri" pitchFamily="34" charset="0"/>
                      </a:endParaRPr>
                    </a:p>
                  </p:txBody>
                </p:sp>
                <p:sp>
                  <p:nvSpPr>
                    <p:cNvPr id="69695" name="Freeform 67"/>
                    <p:cNvSpPr>
                      <a:spLocks/>
                    </p:cNvSpPr>
                    <p:nvPr/>
                  </p:nvSpPr>
                  <p:spPr bwMode="auto">
                    <a:xfrm>
                      <a:off x="14757826" y="-3222467"/>
                      <a:ext cx="691134" cy="1064441"/>
                    </a:xfrm>
                    <a:custGeom>
                      <a:avLst/>
                      <a:gdLst>
                        <a:gd name="T0" fmla="*/ 2147483647 w 436"/>
                        <a:gd name="T1" fmla="*/ 2147483647 h 670"/>
                        <a:gd name="T2" fmla="*/ 2147483647 w 436"/>
                        <a:gd name="T3" fmla="*/ 0 h 670"/>
                        <a:gd name="T4" fmla="*/ 2147483647 w 436"/>
                        <a:gd name="T5" fmla="*/ 0 h 670"/>
                        <a:gd name="T6" fmla="*/ 2147483647 w 436"/>
                        <a:gd name="T7" fmla="*/ 0 h 670"/>
                        <a:gd name="T8" fmla="*/ 2147483647 w 436"/>
                        <a:gd name="T9" fmla="*/ 2147483647 h 670"/>
                        <a:gd name="T10" fmla="*/ 2147483647 w 436"/>
                        <a:gd name="T11" fmla="*/ 2147483647 h 670"/>
                        <a:gd name="T12" fmla="*/ 2147483647 w 436"/>
                        <a:gd name="T13" fmla="*/ 2147483647 h 670"/>
                        <a:gd name="T14" fmla="*/ 2147483647 w 436"/>
                        <a:gd name="T15" fmla="*/ 2147483647 h 670"/>
                        <a:gd name="T16" fmla="*/ 2147483647 w 436"/>
                        <a:gd name="T17" fmla="*/ 2147483647 h 670"/>
                        <a:gd name="T18" fmla="*/ 2147483647 w 436"/>
                        <a:gd name="T19" fmla="*/ 2147483647 h 670"/>
                        <a:gd name="T20" fmla="*/ 2147483647 w 436"/>
                        <a:gd name="T21" fmla="*/ 2147483647 h 670"/>
                        <a:gd name="T22" fmla="*/ 2147483647 w 436"/>
                        <a:gd name="T23" fmla="*/ 2147483647 h 670"/>
                        <a:gd name="T24" fmla="*/ 2147483647 w 436"/>
                        <a:gd name="T25" fmla="*/ 2147483647 h 670"/>
                        <a:gd name="T26" fmla="*/ 2147483647 w 436"/>
                        <a:gd name="T27" fmla="*/ 2147483647 h 670"/>
                        <a:gd name="T28" fmla="*/ 2147483647 w 436"/>
                        <a:gd name="T29" fmla="*/ 2147483647 h 670"/>
                        <a:gd name="T30" fmla="*/ 2147483647 w 436"/>
                        <a:gd name="T31" fmla="*/ 2147483647 h 670"/>
                        <a:gd name="T32" fmla="*/ 2147483647 w 436"/>
                        <a:gd name="T33" fmla="*/ 2147483647 h 670"/>
                        <a:gd name="T34" fmla="*/ 2147483647 w 436"/>
                        <a:gd name="T35" fmla="*/ 2147483647 h 670"/>
                        <a:gd name="T36" fmla="*/ 2147483647 w 436"/>
                        <a:gd name="T37" fmla="*/ 2147483647 h 670"/>
                        <a:gd name="T38" fmla="*/ 2147483647 w 436"/>
                        <a:gd name="T39" fmla="*/ 2147483647 h 670"/>
                        <a:gd name="T40" fmla="*/ 2147483647 w 436"/>
                        <a:gd name="T41" fmla="*/ 2147483647 h 670"/>
                        <a:gd name="T42" fmla="*/ 2147483647 w 436"/>
                        <a:gd name="T43" fmla="*/ 2147483647 h 670"/>
                        <a:gd name="T44" fmla="*/ 2147483647 w 436"/>
                        <a:gd name="T45" fmla="*/ 2147483647 h 670"/>
                        <a:gd name="T46" fmla="*/ 2147483647 w 436"/>
                        <a:gd name="T47" fmla="*/ 2147483647 h 670"/>
                        <a:gd name="T48" fmla="*/ 2147483647 w 436"/>
                        <a:gd name="T49" fmla="*/ 2147483647 h 670"/>
                        <a:gd name="T50" fmla="*/ 2147483647 w 436"/>
                        <a:gd name="T51" fmla="*/ 2147483647 h 670"/>
                        <a:gd name="T52" fmla="*/ 2147483647 w 436"/>
                        <a:gd name="T53" fmla="*/ 2147483647 h 670"/>
                        <a:gd name="T54" fmla="*/ 2147483647 w 436"/>
                        <a:gd name="T55" fmla="*/ 2147483647 h 670"/>
                        <a:gd name="T56" fmla="*/ 2147483647 w 436"/>
                        <a:gd name="T57" fmla="*/ 2147483647 h 670"/>
                        <a:gd name="T58" fmla="*/ 2147483647 w 436"/>
                        <a:gd name="T59" fmla="*/ 2147483647 h 670"/>
                        <a:gd name="T60" fmla="*/ 2147483647 w 436"/>
                        <a:gd name="T61" fmla="*/ 2147483647 h 670"/>
                        <a:gd name="T62" fmla="*/ 2147483647 w 436"/>
                        <a:gd name="T63" fmla="*/ 2147483647 h 670"/>
                        <a:gd name="T64" fmla="*/ 2147483647 w 436"/>
                        <a:gd name="T65" fmla="*/ 2147483647 h 670"/>
                        <a:gd name="T66" fmla="*/ 0 w 436"/>
                        <a:gd name="T67" fmla="*/ 2147483647 h 670"/>
                        <a:gd name="T68" fmla="*/ 2147483647 w 436"/>
                        <a:gd name="T69" fmla="*/ 2147483647 h 670"/>
                        <a:gd name="T70" fmla="*/ 2147483647 w 436"/>
                        <a:gd name="T71" fmla="*/ 2147483647 h 670"/>
                        <a:gd name="T72" fmla="*/ 2147483647 w 436"/>
                        <a:gd name="T73" fmla="*/ 2147483647 h 670"/>
                        <a:gd name="T74" fmla="*/ 2147483647 w 436"/>
                        <a:gd name="T75" fmla="*/ 2147483647 h 670"/>
                        <a:gd name="T76" fmla="*/ 2147483647 w 436"/>
                        <a:gd name="T77" fmla="*/ 2147483647 h 670"/>
                        <a:gd name="T78" fmla="*/ 2147483647 w 436"/>
                        <a:gd name="T79" fmla="*/ 2147483647 h 670"/>
                        <a:gd name="T80" fmla="*/ 2147483647 w 436"/>
                        <a:gd name="T81" fmla="*/ 2147483647 h 670"/>
                        <a:gd name="T82" fmla="*/ 2147483647 w 436"/>
                        <a:gd name="T83" fmla="*/ 2147483647 h 670"/>
                        <a:gd name="T84" fmla="*/ 2147483647 w 436"/>
                        <a:gd name="T85" fmla="*/ 2147483647 h 670"/>
                        <a:gd name="T86" fmla="*/ 2147483647 w 436"/>
                        <a:gd name="T87" fmla="*/ 2147483647 h 670"/>
                        <a:gd name="T88" fmla="*/ 2147483647 w 436"/>
                        <a:gd name="T89" fmla="*/ 2147483647 h 67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36"/>
                        <a:gd name="T136" fmla="*/ 0 h 670"/>
                        <a:gd name="T137" fmla="*/ 436 w 436"/>
                        <a:gd name="T138" fmla="*/ 670 h 67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36" h="670">
                          <a:moveTo>
                            <a:pt x="436" y="16"/>
                          </a:moveTo>
                          <a:lnTo>
                            <a:pt x="436" y="0"/>
                          </a:lnTo>
                          <a:lnTo>
                            <a:pt x="434" y="0"/>
                          </a:lnTo>
                          <a:lnTo>
                            <a:pt x="434" y="4"/>
                          </a:lnTo>
                          <a:lnTo>
                            <a:pt x="410" y="26"/>
                          </a:lnTo>
                          <a:lnTo>
                            <a:pt x="380" y="54"/>
                          </a:lnTo>
                          <a:lnTo>
                            <a:pt x="358" y="76"/>
                          </a:lnTo>
                          <a:lnTo>
                            <a:pt x="320" y="98"/>
                          </a:lnTo>
                          <a:lnTo>
                            <a:pt x="246" y="134"/>
                          </a:lnTo>
                          <a:lnTo>
                            <a:pt x="208" y="156"/>
                          </a:lnTo>
                          <a:lnTo>
                            <a:pt x="186" y="170"/>
                          </a:lnTo>
                          <a:lnTo>
                            <a:pt x="170" y="192"/>
                          </a:lnTo>
                          <a:lnTo>
                            <a:pt x="170" y="214"/>
                          </a:lnTo>
                          <a:lnTo>
                            <a:pt x="186" y="228"/>
                          </a:lnTo>
                          <a:lnTo>
                            <a:pt x="170" y="234"/>
                          </a:lnTo>
                          <a:lnTo>
                            <a:pt x="154" y="192"/>
                          </a:lnTo>
                          <a:lnTo>
                            <a:pt x="148" y="156"/>
                          </a:lnTo>
                          <a:lnTo>
                            <a:pt x="132" y="134"/>
                          </a:lnTo>
                          <a:lnTo>
                            <a:pt x="124" y="120"/>
                          </a:lnTo>
                          <a:lnTo>
                            <a:pt x="124" y="98"/>
                          </a:lnTo>
                          <a:lnTo>
                            <a:pt x="124" y="76"/>
                          </a:lnTo>
                          <a:lnTo>
                            <a:pt x="154" y="70"/>
                          </a:lnTo>
                          <a:lnTo>
                            <a:pt x="178" y="54"/>
                          </a:lnTo>
                          <a:lnTo>
                            <a:pt x="184" y="34"/>
                          </a:lnTo>
                          <a:lnTo>
                            <a:pt x="108" y="46"/>
                          </a:lnTo>
                          <a:lnTo>
                            <a:pt x="94" y="66"/>
                          </a:lnTo>
                          <a:lnTo>
                            <a:pt x="82" y="80"/>
                          </a:lnTo>
                          <a:lnTo>
                            <a:pt x="66" y="124"/>
                          </a:lnTo>
                          <a:lnTo>
                            <a:pt x="52" y="212"/>
                          </a:lnTo>
                          <a:lnTo>
                            <a:pt x="22" y="394"/>
                          </a:lnTo>
                          <a:lnTo>
                            <a:pt x="8" y="576"/>
                          </a:lnTo>
                          <a:lnTo>
                            <a:pt x="0" y="642"/>
                          </a:lnTo>
                          <a:lnTo>
                            <a:pt x="8" y="670"/>
                          </a:lnTo>
                          <a:lnTo>
                            <a:pt x="52" y="590"/>
                          </a:lnTo>
                          <a:lnTo>
                            <a:pt x="164" y="394"/>
                          </a:lnTo>
                          <a:lnTo>
                            <a:pt x="230" y="284"/>
                          </a:lnTo>
                          <a:lnTo>
                            <a:pt x="304" y="182"/>
                          </a:lnTo>
                          <a:lnTo>
                            <a:pt x="364" y="102"/>
                          </a:lnTo>
                          <a:lnTo>
                            <a:pt x="394" y="72"/>
                          </a:lnTo>
                          <a:lnTo>
                            <a:pt x="416" y="52"/>
                          </a:lnTo>
                          <a:lnTo>
                            <a:pt x="436" y="42"/>
                          </a:lnTo>
                          <a:lnTo>
                            <a:pt x="436" y="38"/>
                          </a:lnTo>
                          <a:lnTo>
                            <a:pt x="436"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sz="1500">
                        <a:latin typeface="Calibri" pitchFamily="34" charset="0"/>
                        <a:cs typeface="Calibri" pitchFamily="34" charset="0"/>
                      </a:endParaRPr>
                    </a:p>
                  </p:txBody>
                </p:sp>
                <p:sp>
                  <p:nvSpPr>
                    <p:cNvPr id="69696" name="Freeform 68"/>
                    <p:cNvSpPr>
                      <a:spLocks/>
                    </p:cNvSpPr>
                    <p:nvPr/>
                  </p:nvSpPr>
                  <p:spPr bwMode="auto">
                    <a:xfrm>
                      <a:off x="15446737" y="-3224690"/>
                      <a:ext cx="2223" cy="2223"/>
                    </a:xfrm>
                    <a:custGeom>
                      <a:avLst/>
                      <a:gdLst>
                        <a:gd name="T0" fmla="*/ 2147483647 w 2"/>
                        <a:gd name="T1" fmla="*/ 2147483647 h 2"/>
                        <a:gd name="T2" fmla="*/ 0 w 2"/>
                        <a:gd name="T3" fmla="*/ 0 h 2"/>
                        <a:gd name="T4" fmla="*/ 0 w 2"/>
                        <a:gd name="T5" fmla="*/ 2147483647 h 2"/>
                        <a:gd name="T6" fmla="*/ 2147483647 w 2"/>
                        <a:gd name="T7" fmla="*/ 2147483647 h 2"/>
                        <a:gd name="T8" fmla="*/ 0 60000 65536"/>
                        <a:gd name="T9" fmla="*/ 0 60000 65536"/>
                        <a:gd name="T10" fmla="*/ 0 60000 65536"/>
                        <a:gd name="T11" fmla="*/ 0 60000 65536"/>
                        <a:gd name="T12" fmla="*/ 0 w 2"/>
                        <a:gd name="T13" fmla="*/ 0 h 2"/>
                        <a:gd name="T14" fmla="*/ 2 w 2"/>
                        <a:gd name="T15" fmla="*/ 2 h 2"/>
                      </a:gdLst>
                      <a:ahLst/>
                      <a:cxnLst>
                        <a:cxn ang="T8">
                          <a:pos x="T0" y="T1"/>
                        </a:cxn>
                        <a:cxn ang="T9">
                          <a:pos x="T2" y="T3"/>
                        </a:cxn>
                        <a:cxn ang="T10">
                          <a:pos x="T4" y="T5"/>
                        </a:cxn>
                        <a:cxn ang="T11">
                          <a:pos x="T6" y="T7"/>
                        </a:cxn>
                      </a:cxnLst>
                      <a:rect l="T12" t="T13" r="T14" b="T15"/>
                      <a:pathLst>
                        <a:path w="2" h="2">
                          <a:moveTo>
                            <a:pt x="2" y="2"/>
                          </a:moveTo>
                          <a:lnTo>
                            <a:pt x="0" y="0"/>
                          </a:lnTo>
                          <a:lnTo>
                            <a:pt x="0" y="2"/>
                          </a:lnTo>
                          <a:lnTo>
                            <a:pt x="2" y="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sz="1500">
                        <a:latin typeface="Calibri" pitchFamily="34" charset="0"/>
                        <a:cs typeface="Calibri" pitchFamily="34" charset="0"/>
                      </a:endParaRPr>
                    </a:p>
                  </p:txBody>
                </p:sp>
                <p:sp>
                  <p:nvSpPr>
                    <p:cNvPr id="69697" name="Freeform 69"/>
                    <p:cNvSpPr>
                      <a:spLocks/>
                    </p:cNvSpPr>
                    <p:nvPr/>
                  </p:nvSpPr>
                  <p:spPr bwMode="auto">
                    <a:xfrm>
                      <a:off x="14886719" y="-3149134"/>
                      <a:ext cx="42224" cy="53333"/>
                    </a:xfrm>
                    <a:custGeom>
                      <a:avLst/>
                      <a:gdLst>
                        <a:gd name="T0" fmla="*/ 2147483647 w 26"/>
                        <a:gd name="T1" fmla="*/ 0 h 34"/>
                        <a:gd name="T2" fmla="*/ 2147483647 w 26"/>
                        <a:gd name="T3" fmla="*/ 2147483647 h 34"/>
                        <a:gd name="T4" fmla="*/ 0 w 26"/>
                        <a:gd name="T5" fmla="*/ 2147483647 h 34"/>
                        <a:gd name="T6" fmla="*/ 2147483647 w 26"/>
                        <a:gd name="T7" fmla="*/ 2147483647 h 34"/>
                        <a:gd name="T8" fmla="*/ 2147483647 w 26"/>
                        <a:gd name="T9" fmla="*/ 0 h 34"/>
                        <a:gd name="T10" fmla="*/ 0 60000 65536"/>
                        <a:gd name="T11" fmla="*/ 0 60000 65536"/>
                        <a:gd name="T12" fmla="*/ 0 60000 65536"/>
                        <a:gd name="T13" fmla="*/ 0 60000 65536"/>
                        <a:gd name="T14" fmla="*/ 0 60000 65536"/>
                        <a:gd name="T15" fmla="*/ 0 w 26"/>
                        <a:gd name="T16" fmla="*/ 0 h 34"/>
                        <a:gd name="T17" fmla="*/ 26 w 26"/>
                        <a:gd name="T18" fmla="*/ 34 h 34"/>
                      </a:gdLst>
                      <a:ahLst/>
                      <a:cxnLst>
                        <a:cxn ang="T10">
                          <a:pos x="T0" y="T1"/>
                        </a:cxn>
                        <a:cxn ang="T11">
                          <a:pos x="T2" y="T3"/>
                        </a:cxn>
                        <a:cxn ang="T12">
                          <a:pos x="T4" y="T5"/>
                        </a:cxn>
                        <a:cxn ang="T13">
                          <a:pos x="T6" y="T7"/>
                        </a:cxn>
                        <a:cxn ang="T14">
                          <a:pos x="T8" y="T9"/>
                        </a:cxn>
                      </a:cxnLst>
                      <a:rect l="T15" t="T16" r="T17" b="T18"/>
                      <a:pathLst>
                        <a:path w="26" h="34">
                          <a:moveTo>
                            <a:pt x="26" y="0"/>
                          </a:moveTo>
                          <a:lnTo>
                            <a:pt x="6" y="4"/>
                          </a:lnTo>
                          <a:lnTo>
                            <a:pt x="0" y="34"/>
                          </a:lnTo>
                          <a:lnTo>
                            <a:pt x="12" y="20"/>
                          </a:lnTo>
                          <a:lnTo>
                            <a:pt x="26"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sz="1500">
                        <a:latin typeface="Calibri" pitchFamily="34" charset="0"/>
                        <a:cs typeface="Calibri" pitchFamily="34" charset="0"/>
                      </a:endParaRPr>
                    </a:p>
                  </p:txBody>
                </p:sp>
                <p:sp>
                  <p:nvSpPr>
                    <p:cNvPr id="69698" name="Freeform 70"/>
                    <p:cNvSpPr>
                      <a:spLocks/>
                    </p:cNvSpPr>
                    <p:nvPr/>
                  </p:nvSpPr>
                  <p:spPr bwMode="auto">
                    <a:xfrm>
                      <a:off x="15446737" y="-3222467"/>
                      <a:ext cx="17778" cy="66666"/>
                    </a:xfrm>
                    <a:custGeom>
                      <a:avLst/>
                      <a:gdLst>
                        <a:gd name="T0" fmla="*/ 2147483647 w 12"/>
                        <a:gd name="T1" fmla="*/ 0 h 42"/>
                        <a:gd name="T2" fmla="*/ 2147483647 w 12"/>
                        <a:gd name="T3" fmla="*/ 0 h 42"/>
                        <a:gd name="T4" fmla="*/ 0 w 12"/>
                        <a:gd name="T5" fmla="*/ 0 h 42"/>
                        <a:gd name="T6" fmla="*/ 2147483647 w 12"/>
                        <a:gd name="T7" fmla="*/ 0 h 42"/>
                        <a:gd name="T8" fmla="*/ 2147483647 w 12"/>
                        <a:gd name="T9" fmla="*/ 2147483647 h 42"/>
                        <a:gd name="T10" fmla="*/ 2147483647 w 12"/>
                        <a:gd name="T11" fmla="*/ 2147483647 h 42"/>
                        <a:gd name="T12" fmla="*/ 2147483647 w 12"/>
                        <a:gd name="T13" fmla="*/ 2147483647 h 42"/>
                        <a:gd name="T14" fmla="*/ 2147483647 w 12"/>
                        <a:gd name="T15" fmla="*/ 2147483647 h 42"/>
                        <a:gd name="T16" fmla="*/ 2147483647 w 12"/>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42"/>
                        <a:gd name="T29" fmla="*/ 12 w 12"/>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42">
                          <a:moveTo>
                            <a:pt x="4" y="0"/>
                          </a:moveTo>
                          <a:lnTo>
                            <a:pt x="2" y="0"/>
                          </a:lnTo>
                          <a:lnTo>
                            <a:pt x="0" y="0"/>
                          </a:lnTo>
                          <a:lnTo>
                            <a:pt x="2" y="0"/>
                          </a:lnTo>
                          <a:lnTo>
                            <a:pt x="2" y="16"/>
                          </a:lnTo>
                          <a:lnTo>
                            <a:pt x="2" y="38"/>
                          </a:lnTo>
                          <a:lnTo>
                            <a:pt x="2" y="42"/>
                          </a:lnTo>
                          <a:lnTo>
                            <a:pt x="12" y="36"/>
                          </a:lnTo>
                          <a:lnTo>
                            <a:pt x="4"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sz="1500">
                        <a:latin typeface="Calibri" pitchFamily="34" charset="0"/>
                        <a:cs typeface="Calibri" pitchFamily="34" charset="0"/>
                      </a:endParaRPr>
                    </a:p>
                  </p:txBody>
                </p:sp>
                <p:sp>
                  <p:nvSpPr>
                    <p:cNvPr id="69699" name="Freeform 71"/>
                    <p:cNvSpPr>
                      <a:spLocks/>
                    </p:cNvSpPr>
                    <p:nvPr/>
                  </p:nvSpPr>
                  <p:spPr bwMode="auto">
                    <a:xfrm>
                      <a:off x="15024501" y="-3291356"/>
                      <a:ext cx="37780" cy="31111"/>
                    </a:xfrm>
                    <a:custGeom>
                      <a:avLst/>
                      <a:gdLst>
                        <a:gd name="T0" fmla="*/ 2147483647 w 24"/>
                        <a:gd name="T1" fmla="*/ 2147483647 h 20"/>
                        <a:gd name="T2" fmla="*/ 2147483647 w 24"/>
                        <a:gd name="T3" fmla="*/ 2147483647 h 20"/>
                        <a:gd name="T4" fmla="*/ 2147483647 w 24"/>
                        <a:gd name="T5" fmla="*/ 0 h 20"/>
                        <a:gd name="T6" fmla="*/ 2147483647 w 24"/>
                        <a:gd name="T7" fmla="*/ 0 h 20"/>
                        <a:gd name="T8" fmla="*/ 0 w 24"/>
                        <a:gd name="T9" fmla="*/ 2147483647 h 20"/>
                        <a:gd name="T10" fmla="*/ 2147483647 w 24"/>
                        <a:gd name="T11" fmla="*/ 2147483647 h 20"/>
                        <a:gd name="T12" fmla="*/ 0 60000 65536"/>
                        <a:gd name="T13" fmla="*/ 0 60000 65536"/>
                        <a:gd name="T14" fmla="*/ 0 60000 65536"/>
                        <a:gd name="T15" fmla="*/ 0 60000 65536"/>
                        <a:gd name="T16" fmla="*/ 0 60000 65536"/>
                        <a:gd name="T17" fmla="*/ 0 60000 65536"/>
                        <a:gd name="T18" fmla="*/ 0 w 24"/>
                        <a:gd name="T19" fmla="*/ 0 h 20"/>
                        <a:gd name="T20" fmla="*/ 24 w 24"/>
                        <a:gd name="T21" fmla="*/ 20 h 20"/>
                      </a:gdLst>
                      <a:ahLst/>
                      <a:cxnLst>
                        <a:cxn ang="T12">
                          <a:pos x="T0" y="T1"/>
                        </a:cxn>
                        <a:cxn ang="T13">
                          <a:pos x="T2" y="T3"/>
                        </a:cxn>
                        <a:cxn ang="T14">
                          <a:pos x="T4" y="T5"/>
                        </a:cxn>
                        <a:cxn ang="T15">
                          <a:pos x="T6" y="T7"/>
                        </a:cxn>
                        <a:cxn ang="T16">
                          <a:pos x="T8" y="T9"/>
                        </a:cxn>
                        <a:cxn ang="T17">
                          <a:pos x="T10" y="T11"/>
                        </a:cxn>
                      </a:cxnLst>
                      <a:rect l="T18" t="T19" r="T20" b="T21"/>
                      <a:pathLst>
                        <a:path w="24" h="20">
                          <a:moveTo>
                            <a:pt x="24" y="20"/>
                          </a:moveTo>
                          <a:lnTo>
                            <a:pt x="24" y="18"/>
                          </a:lnTo>
                          <a:lnTo>
                            <a:pt x="18" y="0"/>
                          </a:lnTo>
                          <a:lnTo>
                            <a:pt x="4" y="0"/>
                          </a:lnTo>
                          <a:lnTo>
                            <a:pt x="0" y="4"/>
                          </a:lnTo>
                          <a:lnTo>
                            <a:pt x="24" y="2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sz="1500">
                        <a:latin typeface="Calibri" pitchFamily="34" charset="0"/>
                        <a:cs typeface="Calibri" pitchFamily="34" charset="0"/>
                      </a:endParaRPr>
                    </a:p>
                  </p:txBody>
                </p:sp>
                <p:sp>
                  <p:nvSpPr>
                    <p:cNvPr id="69700" name="Freeform 72"/>
                    <p:cNvSpPr>
                      <a:spLocks/>
                    </p:cNvSpPr>
                    <p:nvPr/>
                  </p:nvSpPr>
                  <p:spPr bwMode="auto">
                    <a:xfrm>
                      <a:off x="13233331" y="-4318020"/>
                      <a:ext cx="2917874" cy="7626644"/>
                    </a:xfrm>
                    <a:custGeom>
                      <a:avLst/>
                      <a:gdLst>
                        <a:gd name="T0" fmla="*/ 2147483647 w 1838"/>
                        <a:gd name="T1" fmla="*/ 2147483647 h 4804"/>
                        <a:gd name="T2" fmla="*/ 2147483647 w 1838"/>
                        <a:gd name="T3" fmla="*/ 2147483647 h 4804"/>
                        <a:gd name="T4" fmla="*/ 2147483647 w 1838"/>
                        <a:gd name="T5" fmla="*/ 2147483647 h 4804"/>
                        <a:gd name="T6" fmla="*/ 2147483647 w 1838"/>
                        <a:gd name="T7" fmla="*/ 2147483647 h 4804"/>
                        <a:gd name="T8" fmla="*/ 2147483647 w 1838"/>
                        <a:gd name="T9" fmla="*/ 2147483647 h 4804"/>
                        <a:gd name="T10" fmla="*/ 2147483647 w 1838"/>
                        <a:gd name="T11" fmla="*/ 2147483647 h 4804"/>
                        <a:gd name="T12" fmla="*/ 2147483647 w 1838"/>
                        <a:gd name="T13" fmla="*/ 2147483647 h 4804"/>
                        <a:gd name="T14" fmla="*/ 2147483647 w 1838"/>
                        <a:gd name="T15" fmla="*/ 2147483647 h 4804"/>
                        <a:gd name="T16" fmla="*/ 2147483647 w 1838"/>
                        <a:gd name="T17" fmla="*/ 2147483647 h 4804"/>
                        <a:gd name="T18" fmla="*/ 2147483647 w 1838"/>
                        <a:gd name="T19" fmla="*/ 2147483647 h 4804"/>
                        <a:gd name="T20" fmla="*/ 2147483647 w 1838"/>
                        <a:gd name="T21" fmla="*/ 2147483647 h 4804"/>
                        <a:gd name="T22" fmla="*/ 2147483647 w 1838"/>
                        <a:gd name="T23" fmla="*/ 2147483647 h 4804"/>
                        <a:gd name="T24" fmla="*/ 2147483647 w 1838"/>
                        <a:gd name="T25" fmla="*/ 2147483647 h 4804"/>
                        <a:gd name="T26" fmla="*/ 2147483647 w 1838"/>
                        <a:gd name="T27" fmla="*/ 2147483647 h 4804"/>
                        <a:gd name="T28" fmla="*/ 2147483647 w 1838"/>
                        <a:gd name="T29" fmla="*/ 2147483647 h 4804"/>
                        <a:gd name="T30" fmla="*/ 2147483647 w 1838"/>
                        <a:gd name="T31" fmla="*/ 2147483647 h 4804"/>
                        <a:gd name="T32" fmla="*/ 2147483647 w 1838"/>
                        <a:gd name="T33" fmla="*/ 2147483647 h 4804"/>
                        <a:gd name="T34" fmla="*/ 2147483647 w 1838"/>
                        <a:gd name="T35" fmla="*/ 2147483647 h 4804"/>
                        <a:gd name="T36" fmla="*/ 2147483647 w 1838"/>
                        <a:gd name="T37" fmla="*/ 2147483647 h 4804"/>
                        <a:gd name="T38" fmla="*/ 2147483647 w 1838"/>
                        <a:gd name="T39" fmla="*/ 2147483647 h 4804"/>
                        <a:gd name="T40" fmla="*/ 2147483647 w 1838"/>
                        <a:gd name="T41" fmla="*/ 2147483647 h 4804"/>
                        <a:gd name="T42" fmla="*/ 2147483647 w 1838"/>
                        <a:gd name="T43" fmla="*/ 2147483647 h 4804"/>
                        <a:gd name="T44" fmla="*/ 2147483647 w 1838"/>
                        <a:gd name="T45" fmla="*/ 2147483647 h 4804"/>
                        <a:gd name="T46" fmla="*/ 2147483647 w 1838"/>
                        <a:gd name="T47" fmla="*/ 2147483647 h 4804"/>
                        <a:gd name="T48" fmla="*/ 2147483647 w 1838"/>
                        <a:gd name="T49" fmla="*/ 2147483647 h 4804"/>
                        <a:gd name="T50" fmla="*/ 2147483647 w 1838"/>
                        <a:gd name="T51" fmla="*/ 2147483647 h 4804"/>
                        <a:gd name="T52" fmla="*/ 2147483647 w 1838"/>
                        <a:gd name="T53" fmla="*/ 2147483647 h 4804"/>
                        <a:gd name="T54" fmla="*/ 0 w 1838"/>
                        <a:gd name="T55" fmla="*/ 2147483647 h 4804"/>
                        <a:gd name="T56" fmla="*/ 2147483647 w 1838"/>
                        <a:gd name="T57" fmla="*/ 2147483647 h 4804"/>
                        <a:gd name="T58" fmla="*/ 2147483647 w 1838"/>
                        <a:gd name="T59" fmla="*/ 2147483647 h 4804"/>
                        <a:gd name="T60" fmla="*/ 2147483647 w 1838"/>
                        <a:gd name="T61" fmla="*/ 2147483647 h 4804"/>
                        <a:gd name="T62" fmla="*/ 2147483647 w 1838"/>
                        <a:gd name="T63" fmla="*/ 2147483647 h 4804"/>
                        <a:gd name="T64" fmla="*/ 2147483647 w 1838"/>
                        <a:gd name="T65" fmla="*/ 2147483647 h 4804"/>
                        <a:gd name="T66" fmla="*/ 2147483647 w 1838"/>
                        <a:gd name="T67" fmla="*/ 2147483647 h 4804"/>
                        <a:gd name="T68" fmla="*/ 2147483647 w 1838"/>
                        <a:gd name="T69" fmla="*/ 2147483647 h 4804"/>
                        <a:gd name="T70" fmla="*/ 2147483647 w 1838"/>
                        <a:gd name="T71" fmla="*/ 2147483647 h 4804"/>
                        <a:gd name="T72" fmla="*/ 2147483647 w 1838"/>
                        <a:gd name="T73" fmla="*/ 2147483647 h 4804"/>
                        <a:gd name="T74" fmla="*/ 2147483647 w 1838"/>
                        <a:gd name="T75" fmla="*/ 2147483647 h 4804"/>
                        <a:gd name="T76" fmla="*/ 2147483647 w 1838"/>
                        <a:gd name="T77" fmla="*/ 2147483647 h 4804"/>
                        <a:gd name="T78" fmla="*/ 2147483647 w 1838"/>
                        <a:gd name="T79" fmla="*/ 2147483647 h 4804"/>
                        <a:gd name="T80" fmla="*/ 2147483647 w 1838"/>
                        <a:gd name="T81" fmla="*/ 2147483647 h 4804"/>
                        <a:gd name="T82" fmla="*/ 2147483647 w 1838"/>
                        <a:gd name="T83" fmla="*/ 2147483647 h 4804"/>
                        <a:gd name="T84" fmla="*/ 2147483647 w 1838"/>
                        <a:gd name="T85" fmla="*/ 2147483647 h 4804"/>
                        <a:gd name="T86" fmla="*/ 2147483647 w 1838"/>
                        <a:gd name="T87" fmla="*/ 2147483647 h 4804"/>
                        <a:gd name="T88" fmla="*/ 2147483647 w 1838"/>
                        <a:gd name="T89" fmla="*/ 2147483647 h 4804"/>
                        <a:gd name="T90" fmla="*/ 2147483647 w 1838"/>
                        <a:gd name="T91" fmla="*/ 2147483647 h 4804"/>
                        <a:gd name="T92" fmla="*/ 2147483647 w 1838"/>
                        <a:gd name="T93" fmla="*/ 2147483647 h 4804"/>
                        <a:gd name="T94" fmla="*/ 2147483647 w 1838"/>
                        <a:gd name="T95" fmla="*/ 2147483647 h 4804"/>
                        <a:gd name="T96" fmla="*/ 2147483647 w 1838"/>
                        <a:gd name="T97" fmla="*/ 2147483647 h 4804"/>
                        <a:gd name="T98" fmla="*/ 2147483647 w 1838"/>
                        <a:gd name="T99" fmla="*/ 2147483647 h 4804"/>
                        <a:gd name="T100" fmla="*/ 2147483647 w 1838"/>
                        <a:gd name="T101" fmla="*/ 2147483647 h 4804"/>
                        <a:gd name="T102" fmla="*/ 2147483647 w 1838"/>
                        <a:gd name="T103" fmla="*/ 2147483647 h 4804"/>
                        <a:gd name="T104" fmla="*/ 2147483647 w 1838"/>
                        <a:gd name="T105" fmla="*/ 2147483647 h 4804"/>
                        <a:gd name="T106" fmla="*/ 2147483647 w 1838"/>
                        <a:gd name="T107" fmla="*/ 2147483647 h 4804"/>
                        <a:gd name="T108" fmla="*/ 2147483647 w 1838"/>
                        <a:gd name="T109" fmla="*/ 2147483647 h 4804"/>
                        <a:gd name="T110" fmla="*/ 2147483647 w 1838"/>
                        <a:gd name="T111" fmla="*/ 2147483647 h 4804"/>
                        <a:gd name="T112" fmla="*/ 2147483647 w 1838"/>
                        <a:gd name="T113" fmla="*/ 2147483647 h 4804"/>
                        <a:gd name="T114" fmla="*/ 2147483647 w 1838"/>
                        <a:gd name="T115" fmla="*/ 2147483647 h 4804"/>
                        <a:gd name="T116" fmla="*/ 2147483647 w 1838"/>
                        <a:gd name="T117" fmla="*/ 2147483647 h 4804"/>
                        <a:gd name="T118" fmla="*/ 2147483647 w 1838"/>
                        <a:gd name="T119" fmla="*/ 2147483647 h 480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838"/>
                        <a:gd name="T181" fmla="*/ 0 h 4804"/>
                        <a:gd name="T182" fmla="*/ 1838 w 1838"/>
                        <a:gd name="T183" fmla="*/ 4804 h 480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838" h="4804">
                          <a:moveTo>
                            <a:pt x="1828" y="888"/>
                          </a:moveTo>
                          <a:lnTo>
                            <a:pt x="1820" y="864"/>
                          </a:lnTo>
                          <a:lnTo>
                            <a:pt x="1812" y="842"/>
                          </a:lnTo>
                          <a:lnTo>
                            <a:pt x="1804" y="828"/>
                          </a:lnTo>
                          <a:lnTo>
                            <a:pt x="1790" y="820"/>
                          </a:lnTo>
                          <a:lnTo>
                            <a:pt x="1730" y="806"/>
                          </a:lnTo>
                          <a:lnTo>
                            <a:pt x="1678" y="792"/>
                          </a:lnTo>
                          <a:lnTo>
                            <a:pt x="1618" y="770"/>
                          </a:lnTo>
                          <a:lnTo>
                            <a:pt x="1604" y="764"/>
                          </a:lnTo>
                          <a:lnTo>
                            <a:pt x="1626" y="742"/>
                          </a:lnTo>
                          <a:lnTo>
                            <a:pt x="1634" y="712"/>
                          </a:lnTo>
                          <a:lnTo>
                            <a:pt x="1656" y="684"/>
                          </a:lnTo>
                          <a:lnTo>
                            <a:pt x="1634" y="690"/>
                          </a:lnTo>
                          <a:lnTo>
                            <a:pt x="1612" y="690"/>
                          </a:lnTo>
                          <a:lnTo>
                            <a:pt x="1604" y="690"/>
                          </a:lnTo>
                          <a:lnTo>
                            <a:pt x="1604" y="684"/>
                          </a:lnTo>
                          <a:lnTo>
                            <a:pt x="1590" y="662"/>
                          </a:lnTo>
                          <a:lnTo>
                            <a:pt x="1566" y="648"/>
                          </a:lnTo>
                          <a:lnTo>
                            <a:pt x="1560" y="626"/>
                          </a:lnTo>
                          <a:lnTo>
                            <a:pt x="1560" y="604"/>
                          </a:lnTo>
                          <a:lnTo>
                            <a:pt x="1566" y="574"/>
                          </a:lnTo>
                          <a:lnTo>
                            <a:pt x="1574" y="532"/>
                          </a:lnTo>
                          <a:lnTo>
                            <a:pt x="1590" y="488"/>
                          </a:lnTo>
                          <a:lnTo>
                            <a:pt x="1590" y="452"/>
                          </a:lnTo>
                          <a:lnTo>
                            <a:pt x="1590" y="414"/>
                          </a:lnTo>
                          <a:lnTo>
                            <a:pt x="1574" y="386"/>
                          </a:lnTo>
                          <a:lnTo>
                            <a:pt x="1544" y="320"/>
                          </a:lnTo>
                          <a:lnTo>
                            <a:pt x="1538" y="284"/>
                          </a:lnTo>
                          <a:lnTo>
                            <a:pt x="1522" y="248"/>
                          </a:lnTo>
                          <a:lnTo>
                            <a:pt x="1508" y="204"/>
                          </a:lnTo>
                          <a:lnTo>
                            <a:pt x="1478" y="154"/>
                          </a:lnTo>
                          <a:lnTo>
                            <a:pt x="1432" y="110"/>
                          </a:lnTo>
                          <a:lnTo>
                            <a:pt x="1388" y="66"/>
                          </a:lnTo>
                          <a:lnTo>
                            <a:pt x="1344" y="36"/>
                          </a:lnTo>
                          <a:lnTo>
                            <a:pt x="1306" y="8"/>
                          </a:lnTo>
                          <a:lnTo>
                            <a:pt x="1270" y="0"/>
                          </a:lnTo>
                          <a:lnTo>
                            <a:pt x="1254" y="8"/>
                          </a:lnTo>
                          <a:lnTo>
                            <a:pt x="1240" y="16"/>
                          </a:lnTo>
                          <a:lnTo>
                            <a:pt x="1210" y="8"/>
                          </a:lnTo>
                          <a:lnTo>
                            <a:pt x="1188" y="8"/>
                          </a:lnTo>
                          <a:lnTo>
                            <a:pt x="1174" y="16"/>
                          </a:lnTo>
                          <a:lnTo>
                            <a:pt x="1114" y="16"/>
                          </a:lnTo>
                          <a:lnTo>
                            <a:pt x="1062" y="22"/>
                          </a:lnTo>
                          <a:lnTo>
                            <a:pt x="1040" y="30"/>
                          </a:lnTo>
                          <a:lnTo>
                            <a:pt x="1018" y="44"/>
                          </a:lnTo>
                          <a:lnTo>
                            <a:pt x="1002" y="66"/>
                          </a:lnTo>
                          <a:lnTo>
                            <a:pt x="988" y="88"/>
                          </a:lnTo>
                          <a:lnTo>
                            <a:pt x="972" y="146"/>
                          </a:lnTo>
                          <a:lnTo>
                            <a:pt x="972" y="196"/>
                          </a:lnTo>
                          <a:lnTo>
                            <a:pt x="972" y="226"/>
                          </a:lnTo>
                          <a:lnTo>
                            <a:pt x="958" y="328"/>
                          </a:lnTo>
                          <a:lnTo>
                            <a:pt x="950" y="392"/>
                          </a:lnTo>
                          <a:lnTo>
                            <a:pt x="958" y="444"/>
                          </a:lnTo>
                          <a:lnTo>
                            <a:pt x="988" y="538"/>
                          </a:lnTo>
                          <a:lnTo>
                            <a:pt x="988" y="568"/>
                          </a:lnTo>
                          <a:lnTo>
                            <a:pt x="980" y="604"/>
                          </a:lnTo>
                          <a:lnTo>
                            <a:pt x="958" y="640"/>
                          </a:lnTo>
                          <a:lnTo>
                            <a:pt x="944" y="648"/>
                          </a:lnTo>
                          <a:lnTo>
                            <a:pt x="928" y="654"/>
                          </a:lnTo>
                          <a:lnTo>
                            <a:pt x="944" y="654"/>
                          </a:lnTo>
                          <a:lnTo>
                            <a:pt x="958" y="654"/>
                          </a:lnTo>
                          <a:lnTo>
                            <a:pt x="972" y="654"/>
                          </a:lnTo>
                          <a:lnTo>
                            <a:pt x="958" y="690"/>
                          </a:lnTo>
                          <a:lnTo>
                            <a:pt x="936" y="706"/>
                          </a:lnTo>
                          <a:lnTo>
                            <a:pt x="920" y="712"/>
                          </a:lnTo>
                          <a:lnTo>
                            <a:pt x="906" y="706"/>
                          </a:lnTo>
                          <a:lnTo>
                            <a:pt x="914" y="742"/>
                          </a:lnTo>
                          <a:lnTo>
                            <a:pt x="928" y="770"/>
                          </a:lnTo>
                          <a:lnTo>
                            <a:pt x="874" y="784"/>
                          </a:lnTo>
                          <a:lnTo>
                            <a:pt x="866" y="784"/>
                          </a:lnTo>
                          <a:lnTo>
                            <a:pt x="828" y="798"/>
                          </a:lnTo>
                          <a:lnTo>
                            <a:pt x="792" y="820"/>
                          </a:lnTo>
                          <a:lnTo>
                            <a:pt x="778" y="834"/>
                          </a:lnTo>
                          <a:lnTo>
                            <a:pt x="778" y="846"/>
                          </a:lnTo>
                          <a:lnTo>
                            <a:pt x="770" y="850"/>
                          </a:lnTo>
                          <a:lnTo>
                            <a:pt x="748" y="856"/>
                          </a:lnTo>
                          <a:lnTo>
                            <a:pt x="732" y="860"/>
                          </a:lnTo>
                          <a:lnTo>
                            <a:pt x="726" y="866"/>
                          </a:lnTo>
                          <a:lnTo>
                            <a:pt x="720" y="870"/>
                          </a:lnTo>
                          <a:lnTo>
                            <a:pt x="714" y="874"/>
                          </a:lnTo>
                          <a:lnTo>
                            <a:pt x="700" y="882"/>
                          </a:lnTo>
                          <a:lnTo>
                            <a:pt x="688" y="888"/>
                          </a:lnTo>
                          <a:lnTo>
                            <a:pt x="670" y="910"/>
                          </a:lnTo>
                          <a:lnTo>
                            <a:pt x="668" y="926"/>
                          </a:lnTo>
                          <a:lnTo>
                            <a:pt x="656" y="962"/>
                          </a:lnTo>
                          <a:lnTo>
                            <a:pt x="656" y="994"/>
                          </a:lnTo>
                          <a:lnTo>
                            <a:pt x="654" y="1024"/>
                          </a:lnTo>
                          <a:lnTo>
                            <a:pt x="654" y="1044"/>
                          </a:lnTo>
                          <a:lnTo>
                            <a:pt x="644" y="1048"/>
                          </a:lnTo>
                          <a:lnTo>
                            <a:pt x="614" y="1048"/>
                          </a:lnTo>
                          <a:lnTo>
                            <a:pt x="608" y="1064"/>
                          </a:lnTo>
                          <a:lnTo>
                            <a:pt x="600" y="1088"/>
                          </a:lnTo>
                          <a:lnTo>
                            <a:pt x="586" y="1104"/>
                          </a:lnTo>
                          <a:lnTo>
                            <a:pt x="578" y="1114"/>
                          </a:lnTo>
                          <a:lnTo>
                            <a:pt x="558" y="1120"/>
                          </a:lnTo>
                          <a:lnTo>
                            <a:pt x="530" y="1124"/>
                          </a:lnTo>
                          <a:lnTo>
                            <a:pt x="498" y="1134"/>
                          </a:lnTo>
                          <a:lnTo>
                            <a:pt x="482" y="1150"/>
                          </a:lnTo>
                          <a:lnTo>
                            <a:pt x="456" y="1176"/>
                          </a:lnTo>
                          <a:lnTo>
                            <a:pt x="448" y="1188"/>
                          </a:lnTo>
                          <a:lnTo>
                            <a:pt x="434" y="1202"/>
                          </a:lnTo>
                          <a:lnTo>
                            <a:pt x="424" y="1208"/>
                          </a:lnTo>
                          <a:lnTo>
                            <a:pt x="410" y="1212"/>
                          </a:lnTo>
                          <a:lnTo>
                            <a:pt x="392" y="1206"/>
                          </a:lnTo>
                          <a:lnTo>
                            <a:pt x="360" y="1188"/>
                          </a:lnTo>
                          <a:lnTo>
                            <a:pt x="332" y="1174"/>
                          </a:lnTo>
                          <a:lnTo>
                            <a:pt x="302" y="1162"/>
                          </a:lnTo>
                          <a:lnTo>
                            <a:pt x="266" y="1138"/>
                          </a:lnTo>
                          <a:lnTo>
                            <a:pt x="250" y="1128"/>
                          </a:lnTo>
                          <a:lnTo>
                            <a:pt x="222" y="1108"/>
                          </a:lnTo>
                          <a:lnTo>
                            <a:pt x="196" y="1090"/>
                          </a:lnTo>
                          <a:lnTo>
                            <a:pt x="182" y="1080"/>
                          </a:lnTo>
                          <a:lnTo>
                            <a:pt x="168" y="1064"/>
                          </a:lnTo>
                          <a:lnTo>
                            <a:pt x="146" y="1052"/>
                          </a:lnTo>
                          <a:lnTo>
                            <a:pt x="138" y="1060"/>
                          </a:lnTo>
                          <a:lnTo>
                            <a:pt x="160" y="1082"/>
                          </a:lnTo>
                          <a:lnTo>
                            <a:pt x="154" y="1106"/>
                          </a:lnTo>
                          <a:lnTo>
                            <a:pt x="148" y="1130"/>
                          </a:lnTo>
                          <a:lnTo>
                            <a:pt x="138" y="1158"/>
                          </a:lnTo>
                          <a:lnTo>
                            <a:pt x="126" y="1186"/>
                          </a:lnTo>
                          <a:lnTo>
                            <a:pt x="110" y="1212"/>
                          </a:lnTo>
                          <a:lnTo>
                            <a:pt x="102" y="1224"/>
                          </a:lnTo>
                          <a:lnTo>
                            <a:pt x="94" y="1234"/>
                          </a:lnTo>
                          <a:lnTo>
                            <a:pt x="84" y="1240"/>
                          </a:lnTo>
                          <a:lnTo>
                            <a:pt x="74" y="1246"/>
                          </a:lnTo>
                          <a:lnTo>
                            <a:pt x="34" y="1194"/>
                          </a:lnTo>
                          <a:lnTo>
                            <a:pt x="18" y="1222"/>
                          </a:lnTo>
                          <a:lnTo>
                            <a:pt x="8" y="1248"/>
                          </a:lnTo>
                          <a:lnTo>
                            <a:pt x="4" y="1262"/>
                          </a:lnTo>
                          <a:lnTo>
                            <a:pt x="0" y="1276"/>
                          </a:lnTo>
                          <a:lnTo>
                            <a:pt x="0" y="1288"/>
                          </a:lnTo>
                          <a:lnTo>
                            <a:pt x="0" y="1300"/>
                          </a:lnTo>
                          <a:lnTo>
                            <a:pt x="80" y="1340"/>
                          </a:lnTo>
                          <a:lnTo>
                            <a:pt x="120" y="1356"/>
                          </a:lnTo>
                          <a:lnTo>
                            <a:pt x="166" y="1374"/>
                          </a:lnTo>
                          <a:lnTo>
                            <a:pt x="216" y="1394"/>
                          </a:lnTo>
                          <a:lnTo>
                            <a:pt x="248" y="1412"/>
                          </a:lnTo>
                          <a:lnTo>
                            <a:pt x="304" y="1426"/>
                          </a:lnTo>
                          <a:lnTo>
                            <a:pt x="342" y="1456"/>
                          </a:lnTo>
                          <a:lnTo>
                            <a:pt x="372" y="1466"/>
                          </a:lnTo>
                          <a:lnTo>
                            <a:pt x="462" y="1466"/>
                          </a:lnTo>
                          <a:lnTo>
                            <a:pt x="482" y="1464"/>
                          </a:lnTo>
                          <a:lnTo>
                            <a:pt x="504" y="1456"/>
                          </a:lnTo>
                          <a:lnTo>
                            <a:pt x="526" y="1450"/>
                          </a:lnTo>
                          <a:lnTo>
                            <a:pt x="560" y="1438"/>
                          </a:lnTo>
                          <a:lnTo>
                            <a:pt x="596" y="1432"/>
                          </a:lnTo>
                          <a:lnTo>
                            <a:pt x="620" y="1428"/>
                          </a:lnTo>
                          <a:lnTo>
                            <a:pt x="644" y="1422"/>
                          </a:lnTo>
                          <a:lnTo>
                            <a:pt x="654" y="1414"/>
                          </a:lnTo>
                          <a:lnTo>
                            <a:pt x="674" y="1406"/>
                          </a:lnTo>
                          <a:lnTo>
                            <a:pt x="788" y="1320"/>
                          </a:lnTo>
                          <a:lnTo>
                            <a:pt x="792" y="1554"/>
                          </a:lnTo>
                          <a:lnTo>
                            <a:pt x="800" y="1546"/>
                          </a:lnTo>
                          <a:lnTo>
                            <a:pt x="814" y="1546"/>
                          </a:lnTo>
                          <a:lnTo>
                            <a:pt x="822" y="1626"/>
                          </a:lnTo>
                          <a:lnTo>
                            <a:pt x="806" y="1618"/>
                          </a:lnTo>
                          <a:lnTo>
                            <a:pt x="806" y="1596"/>
                          </a:lnTo>
                          <a:lnTo>
                            <a:pt x="792" y="1582"/>
                          </a:lnTo>
                          <a:lnTo>
                            <a:pt x="682" y="2066"/>
                          </a:lnTo>
                          <a:lnTo>
                            <a:pt x="688" y="2082"/>
                          </a:lnTo>
                          <a:lnTo>
                            <a:pt x="680" y="2112"/>
                          </a:lnTo>
                          <a:lnTo>
                            <a:pt x="658" y="2170"/>
                          </a:lnTo>
                          <a:lnTo>
                            <a:pt x="628" y="2264"/>
                          </a:lnTo>
                          <a:lnTo>
                            <a:pt x="620" y="2308"/>
                          </a:lnTo>
                          <a:lnTo>
                            <a:pt x="620" y="2358"/>
                          </a:lnTo>
                          <a:lnTo>
                            <a:pt x="628" y="2388"/>
                          </a:lnTo>
                          <a:lnTo>
                            <a:pt x="620" y="2620"/>
                          </a:lnTo>
                          <a:lnTo>
                            <a:pt x="620" y="2924"/>
                          </a:lnTo>
                          <a:lnTo>
                            <a:pt x="612" y="3142"/>
                          </a:lnTo>
                          <a:lnTo>
                            <a:pt x="606" y="3286"/>
                          </a:lnTo>
                          <a:lnTo>
                            <a:pt x="680" y="3330"/>
                          </a:lnTo>
                          <a:lnTo>
                            <a:pt x="694" y="3336"/>
                          </a:lnTo>
                          <a:lnTo>
                            <a:pt x="688" y="3986"/>
                          </a:lnTo>
                          <a:lnTo>
                            <a:pt x="664" y="4052"/>
                          </a:lnTo>
                          <a:lnTo>
                            <a:pt x="642" y="4104"/>
                          </a:lnTo>
                          <a:lnTo>
                            <a:pt x="620" y="4132"/>
                          </a:lnTo>
                          <a:lnTo>
                            <a:pt x="604" y="4154"/>
                          </a:lnTo>
                          <a:lnTo>
                            <a:pt x="574" y="4184"/>
                          </a:lnTo>
                          <a:lnTo>
                            <a:pt x="552" y="4214"/>
                          </a:lnTo>
                          <a:lnTo>
                            <a:pt x="508" y="4242"/>
                          </a:lnTo>
                          <a:lnTo>
                            <a:pt x="478" y="4272"/>
                          </a:lnTo>
                          <a:lnTo>
                            <a:pt x="456" y="4286"/>
                          </a:lnTo>
                          <a:lnTo>
                            <a:pt x="448" y="4294"/>
                          </a:lnTo>
                          <a:lnTo>
                            <a:pt x="440" y="4322"/>
                          </a:lnTo>
                          <a:lnTo>
                            <a:pt x="434" y="4352"/>
                          </a:lnTo>
                          <a:lnTo>
                            <a:pt x="440" y="4366"/>
                          </a:lnTo>
                          <a:lnTo>
                            <a:pt x="448" y="4396"/>
                          </a:lnTo>
                          <a:lnTo>
                            <a:pt x="456" y="4410"/>
                          </a:lnTo>
                          <a:lnTo>
                            <a:pt x="462" y="4426"/>
                          </a:lnTo>
                          <a:lnTo>
                            <a:pt x="568" y="4418"/>
                          </a:lnTo>
                          <a:lnTo>
                            <a:pt x="642" y="4410"/>
                          </a:lnTo>
                          <a:lnTo>
                            <a:pt x="672" y="4404"/>
                          </a:lnTo>
                          <a:lnTo>
                            <a:pt x="688" y="4388"/>
                          </a:lnTo>
                          <a:lnTo>
                            <a:pt x="702" y="4360"/>
                          </a:lnTo>
                          <a:lnTo>
                            <a:pt x="724" y="4322"/>
                          </a:lnTo>
                          <a:lnTo>
                            <a:pt x="746" y="4264"/>
                          </a:lnTo>
                          <a:lnTo>
                            <a:pt x="754" y="4250"/>
                          </a:lnTo>
                          <a:lnTo>
                            <a:pt x="762" y="4228"/>
                          </a:lnTo>
                          <a:lnTo>
                            <a:pt x="784" y="4206"/>
                          </a:lnTo>
                          <a:lnTo>
                            <a:pt x="828" y="4184"/>
                          </a:lnTo>
                          <a:lnTo>
                            <a:pt x="852" y="4162"/>
                          </a:lnTo>
                          <a:lnTo>
                            <a:pt x="836" y="4316"/>
                          </a:lnTo>
                          <a:lnTo>
                            <a:pt x="852" y="4330"/>
                          </a:lnTo>
                          <a:lnTo>
                            <a:pt x="874" y="4322"/>
                          </a:lnTo>
                          <a:lnTo>
                            <a:pt x="880" y="4258"/>
                          </a:lnTo>
                          <a:lnTo>
                            <a:pt x="888" y="4206"/>
                          </a:lnTo>
                          <a:lnTo>
                            <a:pt x="896" y="4184"/>
                          </a:lnTo>
                          <a:lnTo>
                            <a:pt x="904" y="4162"/>
                          </a:lnTo>
                          <a:lnTo>
                            <a:pt x="910" y="4148"/>
                          </a:lnTo>
                          <a:lnTo>
                            <a:pt x="918" y="4126"/>
                          </a:lnTo>
                          <a:lnTo>
                            <a:pt x="910" y="4074"/>
                          </a:lnTo>
                          <a:lnTo>
                            <a:pt x="896" y="4022"/>
                          </a:lnTo>
                          <a:lnTo>
                            <a:pt x="880" y="3994"/>
                          </a:lnTo>
                          <a:lnTo>
                            <a:pt x="874" y="3964"/>
                          </a:lnTo>
                          <a:lnTo>
                            <a:pt x="874" y="3892"/>
                          </a:lnTo>
                          <a:lnTo>
                            <a:pt x="918" y="3724"/>
                          </a:lnTo>
                          <a:lnTo>
                            <a:pt x="940" y="3614"/>
                          </a:lnTo>
                          <a:lnTo>
                            <a:pt x="948" y="3556"/>
                          </a:lnTo>
                          <a:lnTo>
                            <a:pt x="948" y="3468"/>
                          </a:lnTo>
                          <a:lnTo>
                            <a:pt x="954" y="3424"/>
                          </a:lnTo>
                          <a:lnTo>
                            <a:pt x="1038" y="3446"/>
                          </a:lnTo>
                          <a:lnTo>
                            <a:pt x="1104" y="3462"/>
                          </a:lnTo>
                          <a:lnTo>
                            <a:pt x="1208" y="3482"/>
                          </a:lnTo>
                          <a:lnTo>
                            <a:pt x="1268" y="3496"/>
                          </a:lnTo>
                          <a:lnTo>
                            <a:pt x="1326" y="3496"/>
                          </a:lnTo>
                          <a:lnTo>
                            <a:pt x="1456" y="4118"/>
                          </a:lnTo>
                          <a:lnTo>
                            <a:pt x="1456" y="4316"/>
                          </a:lnTo>
                          <a:lnTo>
                            <a:pt x="1448" y="4360"/>
                          </a:lnTo>
                          <a:lnTo>
                            <a:pt x="1440" y="4374"/>
                          </a:lnTo>
                          <a:lnTo>
                            <a:pt x="1388" y="4572"/>
                          </a:lnTo>
                          <a:lnTo>
                            <a:pt x="1344" y="4652"/>
                          </a:lnTo>
                          <a:lnTo>
                            <a:pt x="1322" y="4688"/>
                          </a:lnTo>
                          <a:lnTo>
                            <a:pt x="1314" y="4718"/>
                          </a:lnTo>
                          <a:lnTo>
                            <a:pt x="1314" y="4740"/>
                          </a:lnTo>
                          <a:lnTo>
                            <a:pt x="1322" y="4784"/>
                          </a:lnTo>
                          <a:lnTo>
                            <a:pt x="1344" y="4790"/>
                          </a:lnTo>
                          <a:lnTo>
                            <a:pt x="1388" y="4798"/>
                          </a:lnTo>
                          <a:lnTo>
                            <a:pt x="1448" y="4804"/>
                          </a:lnTo>
                          <a:lnTo>
                            <a:pt x="1478" y="4798"/>
                          </a:lnTo>
                          <a:lnTo>
                            <a:pt x="1508" y="4790"/>
                          </a:lnTo>
                          <a:lnTo>
                            <a:pt x="1560" y="4754"/>
                          </a:lnTo>
                          <a:lnTo>
                            <a:pt x="1576" y="4724"/>
                          </a:lnTo>
                          <a:lnTo>
                            <a:pt x="1598" y="4666"/>
                          </a:lnTo>
                          <a:lnTo>
                            <a:pt x="1604" y="4630"/>
                          </a:lnTo>
                          <a:lnTo>
                            <a:pt x="1604" y="4542"/>
                          </a:lnTo>
                          <a:lnTo>
                            <a:pt x="1620" y="4476"/>
                          </a:lnTo>
                          <a:lnTo>
                            <a:pt x="1620" y="4484"/>
                          </a:lnTo>
                          <a:lnTo>
                            <a:pt x="1634" y="4492"/>
                          </a:lnTo>
                          <a:lnTo>
                            <a:pt x="1650" y="4476"/>
                          </a:lnTo>
                          <a:lnTo>
                            <a:pt x="1642" y="4382"/>
                          </a:lnTo>
                          <a:lnTo>
                            <a:pt x="1620" y="4280"/>
                          </a:lnTo>
                          <a:lnTo>
                            <a:pt x="1620" y="4286"/>
                          </a:lnTo>
                          <a:lnTo>
                            <a:pt x="1612" y="4242"/>
                          </a:lnTo>
                          <a:lnTo>
                            <a:pt x="1612" y="4110"/>
                          </a:lnTo>
                          <a:lnTo>
                            <a:pt x="1628" y="4030"/>
                          </a:lnTo>
                          <a:lnTo>
                            <a:pt x="1650" y="3898"/>
                          </a:lnTo>
                          <a:lnTo>
                            <a:pt x="1658" y="3818"/>
                          </a:lnTo>
                          <a:lnTo>
                            <a:pt x="1664" y="3724"/>
                          </a:lnTo>
                          <a:lnTo>
                            <a:pt x="1658" y="3636"/>
                          </a:lnTo>
                          <a:lnTo>
                            <a:pt x="1650" y="3540"/>
                          </a:lnTo>
                          <a:lnTo>
                            <a:pt x="1628" y="3460"/>
                          </a:lnTo>
                          <a:lnTo>
                            <a:pt x="1612" y="3432"/>
                          </a:lnTo>
                          <a:lnTo>
                            <a:pt x="1604" y="3416"/>
                          </a:lnTo>
                          <a:lnTo>
                            <a:pt x="1604" y="3070"/>
                          </a:lnTo>
                          <a:lnTo>
                            <a:pt x="1610" y="2888"/>
                          </a:lnTo>
                          <a:lnTo>
                            <a:pt x="1618" y="2706"/>
                          </a:lnTo>
                          <a:lnTo>
                            <a:pt x="1618" y="2482"/>
                          </a:lnTo>
                          <a:lnTo>
                            <a:pt x="1640" y="2474"/>
                          </a:lnTo>
                          <a:lnTo>
                            <a:pt x="1664" y="2460"/>
                          </a:lnTo>
                          <a:lnTo>
                            <a:pt x="1628" y="2288"/>
                          </a:lnTo>
                          <a:lnTo>
                            <a:pt x="1626" y="2288"/>
                          </a:lnTo>
                          <a:lnTo>
                            <a:pt x="1588" y="2112"/>
                          </a:lnTo>
                          <a:lnTo>
                            <a:pt x="1590" y="2114"/>
                          </a:lnTo>
                          <a:lnTo>
                            <a:pt x="1572" y="2022"/>
                          </a:lnTo>
                          <a:lnTo>
                            <a:pt x="1570" y="2022"/>
                          </a:lnTo>
                          <a:lnTo>
                            <a:pt x="1568" y="2024"/>
                          </a:lnTo>
                          <a:lnTo>
                            <a:pt x="1566" y="2010"/>
                          </a:lnTo>
                          <a:lnTo>
                            <a:pt x="1544" y="1944"/>
                          </a:lnTo>
                          <a:lnTo>
                            <a:pt x="1528" y="1894"/>
                          </a:lnTo>
                          <a:lnTo>
                            <a:pt x="1522" y="1842"/>
                          </a:lnTo>
                          <a:lnTo>
                            <a:pt x="1528" y="1822"/>
                          </a:lnTo>
                          <a:lnTo>
                            <a:pt x="1536" y="1792"/>
                          </a:lnTo>
                          <a:lnTo>
                            <a:pt x="1566" y="1720"/>
                          </a:lnTo>
                          <a:lnTo>
                            <a:pt x="1588" y="1674"/>
                          </a:lnTo>
                          <a:lnTo>
                            <a:pt x="1598" y="1644"/>
                          </a:lnTo>
                          <a:lnTo>
                            <a:pt x="1610" y="1604"/>
                          </a:lnTo>
                          <a:lnTo>
                            <a:pt x="1626" y="1560"/>
                          </a:lnTo>
                          <a:lnTo>
                            <a:pt x="1648" y="1502"/>
                          </a:lnTo>
                          <a:lnTo>
                            <a:pt x="1678" y="1444"/>
                          </a:lnTo>
                          <a:lnTo>
                            <a:pt x="1680" y="1436"/>
                          </a:lnTo>
                          <a:lnTo>
                            <a:pt x="1838" y="908"/>
                          </a:lnTo>
                          <a:lnTo>
                            <a:pt x="1828" y="888"/>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sz="1500">
                        <a:latin typeface="Calibri" pitchFamily="34" charset="0"/>
                        <a:cs typeface="Calibri" pitchFamily="34" charset="0"/>
                      </a:endParaRPr>
                    </a:p>
                  </p:txBody>
                </p:sp>
                <p:sp>
                  <p:nvSpPr>
                    <p:cNvPr id="69701" name="Freeform 73"/>
                    <p:cNvSpPr>
                      <a:spLocks/>
                    </p:cNvSpPr>
                    <p:nvPr/>
                  </p:nvSpPr>
                  <p:spPr bwMode="auto">
                    <a:xfrm>
                      <a:off x="14477817" y="-1851360"/>
                      <a:ext cx="13334" cy="44444"/>
                    </a:xfrm>
                    <a:custGeom>
                      <a:avLst/>
                      <a:gdLst>
                        <a:gd name="T0" fmla="*/ 0 w 8"/>
                        <a:gd name="T1" fmla="*/ 2147483647 h 28"/>
                        <a:gd name="T2" fmla="*/ 0 w 8"/>
                        <a:gd name="T3" fmla="*/ 2147483647 h 28"/>
                        <a:gd name="T4" fmla="*/ 2147483647 w 8"/>
                        <a:gd name="T5" fmla="*/ 2147483647 h 28"/>
                        <a:gd name="T6" fmla="*/ 2147483647 w 8"/>
                        <a:gd name="T7" fmla="*/ 0 h 28"/>
                        <a:gd name="T8" fmla="*/ 0 w 8"/>
                        <a:gd name="T9" fmla="*/ 2147483647 h 28"/>
                        <a:gd name="T10" fmla="*/ 0 60000 65536"/>
                        <a:gd name="T11" fmla="*/ 0 60000 65536"/>
                        <a:gd name="T12" fmla="*/ 0 60000 65536"/>
                        <a:gd name="T13" fmla="*/ 0 60000 65536"/>
                        <a:gd name="T14" fmla="*/ 0 60000 65536"/>
                        <a:gd name="T15" fmla="*/ 0 w 8"/>
                        <a:gd name="T16" fmla="*/ 0 h 28"/>
                        <a:gd name="T17" fmla="*/ 8 w 8"/>
                        <a:gd name="T18" fmla="*/ 28 h 28"/>
                      </a:gdLst>
                      <a:ahLst/>
                      <a:cxnLst>
                        <a:cxn ang="T10">
                          <a:pos x="T0" y="T1"/>
                        </a:cxn>
                        <a:cxn ang="T11">
                          <a:pos x="T2" y="T3"/>
                        </a:cxn>
                        <a:cxn ang="T12">
                          <a:pos x="T4" y="T5"/>
                        </a:cxn>
                        <a:cxn ang="T13">
                          <a:pos x="T6" y="T7"/>
                        </a:cxn>
                        <a:cxn ang="T14">
                          <a:pos x="T8" y="T9"/>
                        </a:cxn>
                      </a:cxnLst>
                      <a:rect l="T15" t="T16" r="T17" b="T18"/>
                      <a:pathLst>
                        <a:path w="8" h="28">
                          <a:moveTo>
                            <a:pt x="0" y="6"/>
                          </a:moveTo>
                          <a:lnTo>
                            <a:pt x="0" y="28"/>
                          </a:lnTo>
                          <a:lnTo>
                            <a:pt x="8" y="28"/>
                          </a:lnTo>
                          <a:lnTo>
                            <a:pt x="8" y="0"/>
                          </a:lnTo>
                          <a:lnTo>
                            <a:pt x="0" y="6"/>
                          </a:lnTo>
                          <a:close/>
                        </a:path>
                      </a:pathLst>
                    </a:custGeom>
                    <a:solidFill>
                      <a:srgbClr val="ACAC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sz="1500">
                        <a:latin typeface="Calibri" pitchFamily="34" charset="0"/>
                        <a:cs typeface="Calibri" pitchFamily="34" charset="0"/>
                      </a:endParaRPr>
                    </a:p>
                  </p:txBody>
                </p:sp>
                <p:sp>
                  <p:nvSpPr>
                    <p:cNvPr id="69702" name="Freeform 74"/>
                    <p:cNvSpPr>
                      <a:spLocks/>
                    </p:cNvSpPr>
                    <p:nvPr/>
                  </p:nvSpPr>
                  <p:spPr bwMode="auto">
                    <a:xfrm>
                      <a:off x="14491150" y="-1864694"/>
                      <a:ext cx="46669" cy="128889"/>
                    </a:xfrm>
                    <a:custGeom>
                      <a:avLst/>
                      <a:gdLst>
                        <a:gd name="T0" fmla="*/ 2147483647 w 30"/>
                        <a:gd name="T1" fmla="*/ 2147483647 h 80"/>
                        <a:gd name="T2" fmla="*/ 2147483647 w 30"/>
                        <a:gd name="T3" fmla="*/ 2147483647 h 80"/>
                        <a:gd name="T4" fmla="*/ 2147483647 w 30"/>
                        <a:gd name="T5" fmla="*/ 0 h 80"/>
                        <a:gd name="T6" fmla="*/ 2147483647 w 30"/>
                        <a:gd name="T7" fmla="*/ 0 h 80"/>
                        <a:gd name="T8" fmla="*/ 0 w 30"/>
                        <a:gd name="T9" fmla="*/ 2147483647 h 80"/>
                        <a:gd name="T10" fmla="*/ 0 w 30"/>
                        <a:gd name="T11" fmla="*/ 2147483647 h 80"/>
                        <a:gd name="T12" fmla="*/ 2147483647 w 30"/>
                        <a:gd name="T13" fmla="*/ 2147483647 h 80"/>
                        <a:gd name="T14" fmla="*/ 2147483647 w 30"/>
                        <a:gd name="T15" fmla="*/ 2147483647 h 80"/>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80"/>
                        <a:gd name="T26" fmla="*/ 30 w 30"/>
                        <a:gd name="T27" fmla="*/ 80 h 8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80">
                          <a:moveTo>
                            <a:pt x="14" y="72"/>
                          </a:moveTo>
                          <a:lnTo>
                            <a:pt x="30" y="80"/>
                          </a:lnTo>
                          <a:lnTo>
                            <a:pt x="22" y="0"/>
                          </a:lnTo>
                          <a:lnTo>
                            <a:pt x="8" y="0"/>
                          </a:lnTo>
                          <a:lnTo>
                            <a:pt x="0" y="8"/>
                          </a:lnTo>
                          <a:lnTo>
                            <a:pt x="0" y="36"/>
                          </a:lnTo>
                          <a:lnTo>
                            <a:pt x="14" y="50"/>
                          </a:lnTo>
                          <a:lnTo>
                            <a:pt x="14" y="72"/>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sz="1500">
                        <a:latin typeface="Calibri" pitchFamily="34" charset="0"/>
                        <a:cs typeface="Calibri" pitchFamily="34" charset="0"/>
                      </a:endParaRPr>
                    </a:p>
                  </p:txBody>
                </p:sp>
                <p:sp>
                  <p:nvSpPr>
                    <p:cNvPr id="69703" name="Freeform 75"/>
                    <p:cNvSpPr>
                      <a:spLocks/>
                    </p:cNvSpPr>
                    <p:nvPr/>
                  </p:nvSpPr>
                  <p:spPr bwMode="auto">
                    <a:xfrm>
                      <a:off x="15642299" y="-1062473"/>
                      <a:ext cx="28891" cy="99999"/>
                    </a:xfrm>
                    <a:custGeom>
                      <a:avLst/>
                      <a:gdLst>
                        <a:gd name="T0" fmla="*/ 2147483647 w 18"/>
                        <a:gd name="T1" fmla="*/ 2147483647 h 64"/>
                        <a:gd name="T2" fmla="*/ 2147483647 w 18"/>
                        <a:gd name="T3" fmla="*/ 2147483647 h 64"/>
                        <a:gd name="T4" fmla="*/ 0 w 18"/>
                        <a:gd name="T5" fmla="*/ 0 h 64"/>
                        <a:gd name="T6" fmla="*/ 0 w 18"/>
                        <a:gd name="T7" fmla="*/ 2147483647 h 64"/>
                        <a:gd name="T8" fmla="*/ 2147483647 w 18"/>
                        <a:gd name="T9" fmla="*/ 2147483647 h 64"/>
                        <a:gd name="T10" fmla="*/ 2147483647 w 18"/>
                        <a:gd name="T11" fmla="*/ 2147483647 h 64"/>
                        <a:gd name="T12" fmla="*/ 2147483647 w 18"/>
                        <a:gd name="T13" fmla="*/ 2147483647 h 64"/>
                        <a:gd name="T14" fmla="*/ 0 60000 65536"/>
                        <a:gd name="T15" fmla="*/ 0 60000 65536"/>
                        <a:gd name="T16" fmla="*/ 0 60000 65536"/>
                        <a:gd name="T17" fmla="*/ 0 60000 65536"/>
                        <a:gd name="T18" fmla="*/ 0 60000 65536"/>
                        <a:gd name="T19" fmla="*/ 0 60000 65536"/>
                        <a:gd name="T20" fmla="*/ 0 60000 65536"/>
                        <a:gd name="T21" fmla="*/ 0 w 18"/>
                        <a:gd name="T22" fmla="*/ 0 h 64"/>
                        <a:gd name="T23" fmla="*/ 18 w 18"/>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64">
                          <a:moveTo>
                            <a:pt x="12" y="40"/>
                          </a:moveTo>
                          <a:lnTo>
                            <a:pt x="4" y="4"/>
                          </a:lnTo>
                          <a:lnTo>
                            <a:pt x="0" y="0"/>
                          </a:lnTo>
                          <a:lnTo>
                            <a:pt x="0" y="24"/>
                          </a:lnTo>
                          <a:lnTo>
                            <a:pt x="14" y="64"/>
                          </a:lnTo>
                          <a:lnTo>
                            <a:pt x="18" y="64"/>
                          </a:lnTo>
                          <a:lnTo>
                            <a:pt x="12" y="4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sz="1500">
                        <a:latin typeface="Calibri" pitchFamily="34" charset="0"/>
                        <a:cs typeface="Calibri" pitchFamily="34" charset="0"/>
                      </a:endParaRPr>
                    </a:p>
                  </p:txBody>
                </p:sp>
                <p:sp>
                  <p:nvSpPr>
                    <p:cNvPr id="69704" name="Freeform 76"/>
                    <p:cNvSpPr>
                      <a:spLocks/>
                    </p:cNvSpPr>
                    <p:nvPr/>
                  </p:nvSpPr>
                  <p:spPr bwMode="auto">
                    <a:xfrm>
                      <a:off x="14826718" y="-4178019"/>
                      <a:ext cx="666688" cy="1326662"/>
                    </a:xfrm>
                    <a:custGeom>
                      <a:avLst/>
                      <a:gdLst>
                        <a:gd name="T0" fmla="*/ 2147483647 w 420"/>
                        <a:gd name="T1" fmla="*/ 2147483647 h 836"/>
                        <a:gd name="T2" fmla="*/ 2147483647 w 420"/>
                        <a:gd name="T3" fmla="*/ 2147483647 h 836"/>
                        <a:gd name="T4" fmla="*/ 2147483647 w 420"/>
                        <a:gd name="T5" fmla="*/ 2147483647 h 836"/>
                        <a:gd name="T6" fmla="*/ 2147483647 w 420"/>
                        <a:gd name="T7" fmla="*/ 2147483647 h 836"/>
                        <a:gd name="T8" fmla="*/ 2147483647 w 420"/>
                        <a:gd name="T9" fmla="*/ 2147483647 h 836"/>
                        <a:gd name="T10" fmla="*/ 2147483647 w 420"/>
                        <a:gd name="T11" fmla="*/ 2147483647 h 836"/>
                        <a:gd name="T12" fmla="*/ 2147483647 w 420"/>
                        <a:gd name="T13" fmla="*/ 2147483647 h 836"/>
                        <a:gd name="T14" fmla="*/ 2147483647 w 420"/>
                        <a:gd name="T15" fmla="*/ 2147483647 h 836"/>
                        <a:gd name="T16" fmla="*/ 2147483647 w 420"/>
                        <a:gd name="T17" fmla="*/ 2147483647 h 836"/>
                        <a:gd name="T18" fmla="*/ 2147483647 w 420"/>
                        <a:gd name="T19" fmla="*/ 2147483647 h 836"/>
                        <a:gd name="T20" fmla="*/ 2147483647 w 420"/>
                        <a:gd name="T21" fmla="*/ 2147483647 h 836"/>
                        <a:gd name="T22" fmla="*/ 2147483647 w 420"/>
                        <a:gd name="T23" fmla="*/ 2147483647 h 836"/>
                        <a:gd name="T24" fmla="*/ 2147483647 w 420"/>
                        <a:gd name="T25" fmla="*/ 2147483647 h 836"/>
                        <a:gd name="T26" fmla="*/ 2147483647 w 420"/>
                        <a:gd name="T27" fmla="*/ 2147483647 h 836"/>
                        <a:gd name="T28" fmla="*/ 2147483647 w 420"/>
                        <a:gd name="T29" fmla="*/ 2147483647 h 836"/>
                        <a:gd name="T30" fmla="*/ 2147483647 w 420"/>
                        <a:gd name="T31" fmla="*/ 2147483647 h 836"/>
                        <a:gd name="T32" fmla="*/ 2147483647 w 420"/>
                        <a:gd name="T33" fmla="*/ 2147483647 h 836"/>
                        <a:gd name="T34" fmla="*/ 2147483647 w 420"/>
                        <a:gd name="T35" fmla="*/ 2147483647 h 836"/>
                        <a:gd name="T36" fmla="*/ 2147483647 w 420"/>
                        <a:gd name="T37" fmla="*/ 2147483647 h 836"/>
                        <a:gd name="T38" fmla="*/ 2147483647 w 420"/>
                        <a:gd name="T39" fmla="*/ 2147483647 h 836"/>
                        <a:gd name="T40" fmla="*/ 2147483647 w 420"/>
                        <a:gd name="T41" fmla="*/ 2147483647 h 836"/>
                        <a:gd name="T42" fmla="*/ 2147483647 w 420"/>
                        <a:gd name="T43" fmla="*/ 2147483647 h 836"/>
                        <a:gd name="T44" fmla="*/ 2147483647 w 420"/>
                        <a:gd name="T45" fmla="*/ 2147483647 h 836"/>
                        <a:gd name="T46" fmla="*/ 2147483647 w 420"/>
                        <a:gd name="T47" fmla="*/ 2147483647 h 836"/>
                        <a:gd name="T48" fmla="*/ 2147483647 w 420"/>
                        <a:gd name="T49" fmla="*/ 2147483647 h 836"/>
                        <a:gd name="T50" fmla="*/ 2147483647 w 420"/>
                        <a:gd name="T51" fmla="*/ 2147483647 h 836"/>
                        <a:gd name="T52" fmla="*/ 2147483647 w 420"/>
                        <a:gd name="T53" fmla="*/ 2147483647 h 836"/>
                        <a:gd name="T54" fmla="*/ 2147483647 w 420"/>
                        <a:gd name="T55" fmla="*/ 2147483647 h 836"/>
                        <a:gd name="T56" fmla="*/ 2147483647 w 420"/>
                        <a:gd name="T57" fmla="*/ 2147483647 h 836"/>
                        <a:gd name="T58" fmla="*/ 2147483647 w 420"/>
                        <a:gd name="T59" fmla="*/ 2147483647 h 836"/>
                        <a:gd name="T60" fmla="*/ 2147483647 w 420"/>
                        <a:gd name="T61" fmla="*/ 2147483647 h 836"/>
                        <a:gd name="T62" fmla="*/ 2147483647 w 420"/>
                        <a:gd name="T63" fmla="*/ 2147483647 h 836"/>
                        <a:gd name="T64" fmla="*/ 2147483647 w 420"/>
                        <a:gd name="T65" fmla="*/ 2147483647 h 836"/>
                        <a:gd name="T66" fmla="*/ 2147483647 w 420"/>
                        <a:gd name="T67" fmla="*/ 2147483647 h 836"/>
                        <a:gd name="T68" fmla="*/ 2147483647 w 420"/>
                        <a:gd name="T69" fmla="*/ 2147483647 h 836"/>
                        <a:gd name="T70" fmla="*/ 2147483647 w 420"/>
                        <a:gd name="T71" fmla="*/ 2147483647 h 836"/>
                        <a:gd name="T72" fmla="*/ 2147483647 w 420"/>
                        <a:gd name="T73" fmla="*/ 2147483647 h 836"/>
                        <a:gd name="T74" fmla="*/ 2147483647 w 420"/>
                        <a:gd name="T75" fmla="*/ 2147483647 h 836"/>
                        <a:gd name="T76" fmla="*/ 2147483647 w 420"/>
                        <a:gd name="T77" fmla="*/ 2147483647 h 836"/>
                        <a:gd name="T78" fmla="*/ 2147483647 w 420"/>
                        <a:gd name="T79" fmla="*/ 2147483647 h 836"/>
                        <a:gd name="T80" fmla="*/ 2147483647 w 420"/>
                        <a:gd name="T81" fmla="*/ 2147483647 h 836"/>
                        <a:gd name="T82" fmla="*/ 2147483647 w 420"/>
                        <a:gd name="T83" fmla="*/ 0 h 836"/>
                        <a:gd name="T84" fmla="*/ 2147483647 w 420"/>
                        <a:gd name="T85" fmla="*/ 2147483647 h 836"/>
                        <a:gd name="T86" fmla="*/ 2147483647 w 420"/>
                        <a:gd name="T87" fmla="*/ 2147483647 h 836"/>
                        <a:gd name="T88" fmla="*/ 2147483647 w 420"/>
                        <a:gd name="T89" fmla="*/ 2147483647 h 836"/>
                        <a:gd name="T90" fmla="*/ 2147483647 w 420"/>
                        <a:gd name="T91" fmla="*/ 2147483647 h 836"/>
                        <a:gd name="T92" fmla="*/ 2147483647 w 420"/>
                        <a:gd name="T93" fmla="*/ 2147483647 h 836"/>
                        <a:gd name="T94" fmla="*/ 2147483647 w 420"/>
                        <a:gd name="T95" fmla="*/ 2147483647 h 836"/>
                        <a:gd name="T96" fmla="*/ 0 w 420"/>
                        <a:gd name="T97" fmla="*/ 2147483647 h 836"/>
                        <a:gd name="T98" fmla="*/ 0 w 420"/>
                        <a:gd name="T99" fmla="*/ 2147483647 h 836"/>
                        <a:gd name="T100" fmla="*/ 2147483647 w 420"/>
                        <a:gd name="T101" fmla="*/ 2147483647 h 836"/>
                        <a:gd name="T102" fmla="*/ 2147483647 w 420"/>
                        <a:gd name="T103" fmla="*/ 2147483647 h 836"/>
                        <a:gd name="T104" fmla="*/ 2147483647 w 420"/>
                        <a:gd name="T105" fmla="*/ 2147483647 h 836"/>
                        <a:gd name="T106" fmla="*/ 2147483647 w 420"/>
                        <a:gd name="T107" fmla="*/ 2147483647 h 836"/>
                        <a:gd name="T108" fmla="*/ 2147483647 w 420"/>
                        <a:gd name="T109" fmla="*/ 2147483647 h 836"/>
                        <a:gd name="T110" fmla="*/ 2147483647 w 420"/>
                        <a:gd name="T111" fmla="*/ 2147483647 h 836"/>
                        <a:gd name="T112" fmla="*/ 2147483647 w 420"/>
                        <a:gd name="T113" fmla="*/ 2147483647 h 836"/>
                        <a:gd name="T114" fmla="*/ 2147483647 w 420"/>
                        <a:gd name="T115" fmla="*/ 2147483647 h 836"/>
                        <a:gd name="T116" fmla="*/ 2147483647 w 420"/>
                        <a:gd name="T117" fmla="*/ 2147483647 h 836"/>
                        <a:gd name="T118" fmla="*/ 2147483647 w 420"/>
                        <a:gd name="T119" fmla="*/ 2147483647 h 836"/>
                        <a:gd name="T120" fmla="*/ 2147483647 w 420"/>
                        <a:gd name="T121" fmla="*/ 2147483647 h 836"/>
                        <a:gd name="T122" fmla="*/ 2147483647 w 420"/>
                        <a:gd name="T123" fmla="*/ 2147483647 h 836"/>
                        <a:gd name="T124" fmla="*/ 2147483647 w 420"/>
                        <a:gd name="T125" fmla="*/ 2147483647 h 8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20"/>
                        <a:gd name="T190" fmla="*/ 0 h 836"/>
                        <a:gd name="T191" fmla="*/ 420 w 420"/>
                        <a:gd name="T192" fmla="*/ 836 h 8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20" h="836">
                          <a:moveTo>
                            <a:pt x="142" y="634"/>
                          </a:moveTo>
                          <a:lnTo>
                            <a:pt x="140" y="636"/>
                          </a:lnTo>
                          <a:lnTo>
                            <a:pt x="134" y="656"/>
                          </a:lnTo>
                          <a:lnTo>
                            <a:pt x="110" y="672"/>
                          </a:lnTo>
                          <a:lnTo>
                            <a:pt x="80" y="678"/>
                          </a:lnTo>
                          <a:lnTo>
                            <a:pt x="80" y="700"/>
                          </a:lnTo>
                          <a:lnTo>
                            <a:pt x="80" y="722"/>
                          </a:lnTo>
                          <a:lnTo>
                            <a:pt x="88" y="736"/>
                          </a:lnTo>
                          <a:lnTo>
                            <a:pt x="104" y="758"/>
                          </a:lnTo>
                          <a:lnTo>
                            <a:pt x="110" y="794"/>
                          </a:lnTo>
                          <a:lnTo>
                            <a:pt x="126" y="836"/>
                          </a:lnTo>
                          <a:lnTo>
                            <a:pt x="142" y="830"/>
                          </a:lnTo>
                          <a:lnTo>
                            <a:pt x="126" y="816"/>
                          </a:lnTo>
                          <a:lnTo>
                            <a:pt x="126" y="794"/>
                          </a:lnTo>
                          <a:lnTo>
                            <a:pt x="142" y="772"/>
                          </a:lnTo>
                          <a:lnTo>
                            <a:pt x="164" y="758"/>
                          </a:lnTo>
                          <a:lnTo>
                            <a:pt x="202" y="736"/>
                          </a:lnTo>
                          <a:lnTo>
                            <a:pt x="276" y="700"/>
                          </a:lnTo>
                          <a:lnTo>
                            <a:pt x="314" y="678"/>
                          </a:lnTo>
                          <a:lnTo>
                            <a:pt x="336" y="656"/>
                          </a:lnTo>
                          <a:lnTo>
                            <a:pt x="366" y="628"/>
                          </a:lnTo>
                          <a:lnTo>
                            <a:pt x="390" y="606"/>
                          </a:lnTo>
                          <a:lnTo>
                            <a:pt x="390" y="602"/>
                          </a:lnTo>
                          <a:lnTo>
                            <a:pt x="390" y="600"/>
                          </a:lnTo>
                          <a:lnTo>
                            <a:pt x="398" y="504"/>
                          </a:lnTo>
                          <a:lnTo>
                            <a:pt x="404" y="432"/>
                          </a:lnTo>
                          <a:lnTo>
                            <a:pt x="420" y="382"/>
                          </a:lnTo>
                          <a:lnTo>
                            <a:pt x="404" y="368"/>
                          </a:lnTo>
                          <a:lnTo>
                            <a:pt x="390" y="338"/>
                          </a:lnTo>
                          <a:lnTo>
                            <a:pt x="388" y="336"/>
                          </a:lnTo>
                          <a:lnTo>
                            <a:pt x="378" y="300"/>
                          </a:lnTo>
                          <a:lnTo>
                            <a:pt x="370" y="242"/>
                          </a:lnTo>
                          <a:lnTo>
                            <a:pt x="364" y="182"/>
                          </a:lnTo>
                          <a:lnTo>
                            <a:pt x="364" y="154"/>
                          </a:lnTo>
                          <a:lnTo>
                            <a:pt x="356" y="124"/>
                          </a:lnTo>
                          <a:lnTo>
                            <a:pt x="334" y="96"/>
                          </a:lnTo>
                          <a:lnTo>
                            <a:pt x="318" y="66"/>
                          </a:lnTo>
                          <a:lnTo>
                            <a:pt x="296" y="44"/>
                          </a:lnTo>
                          <a:lnTo>
                            <a:pt x="268" y="22"/>
                          </a:lnTo>
                          <a:lnTo>
                            <a:pt x="244" y="8"/>
                          </a:lnTo>
                          <a:lnTo>
                            <a:pt x="216" y="0"/>
                          </a:lnTo>
                          <a:lnTo>
                            <a:pt x="164" y="8"/>
                          </a:lnTo>
                          <a:lnTo>
                            <a:pt x="118" y="22"/>
                          </a:lnTo>
                          <a:lnTo>
                            <a:pt x="82" y="44"/>
                          </a:lnTo>
                          <a:lnTo>
                            <a:pt x="52" y="74"/>
                          </a:lnTo>
                          <a:lnTo>
                            <a:pt x="30" y="124"/>
                          </a:lnTo>
                          <a:lnTo>
                            <a:pt x="8" y="168"/>
                          </a:lnTo>
                          <a:lnTo>
                            <a:pt x="0" y="206"/>
                          </a:lnTo>
                          <a:lnTo>
                            <a:pt x="0" y="272"/>
                          </a:lnTo>
                          <a:lnTo>
                            <a:pt x="14" y="352"/>
                          </a:lnTo>
                          <a:lnTo>
                            <a:pt x="22" y="402"/>
                          </a:lnTo>
                          <a:lnTo>
                            <a:pt x="38" y="440"/>
                          </a:lnTo>
                          <a:lnTo>
                            <a:pt x="96" y="534"/>
                          </a:lnTo>
                          <a:lnTo>
                            <a:pt x="112" y="542"/>
                          </a:lnTo>
                          <a:lnTo>
                            <a:pt x="134" y="548"/>
                          </a:lnTo>
                          <a:lnTo>
                            <a:pt x="136" y="548"/>
                          </a:lnTo>
                          <a:lnTo>
                            <a:pt x="140" y="544"/>
                          </a:lnTo>
                          <a:lnTo>
                            <a:pt x="154" y="558"/>
                          </a:lnTo>
                          <a:lnTo>
                            <a:pt x="154" y="566"/>
                          </a:lnTo>
                          <a:lnTo>
                            <a:pt x="148" y="578"/>
                          </a:lnTo>
                          <a:lnTo>
                            <a:pt x="148" y="612"/>
                          </a:lnTo>
                          <a:lnTo>
                            <a:pt x="142" y="634"/>
                          </a:lnTo>
                          <a:close/>
                        </a:path>
                      </a:pathLst>
                    </a:custGeom>
                    <a:solidFill>
                      <a:srgbClr val="8F8F8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sz="1500">
                        <a:latin typeface="Calibri" pitchFamily="34" charset="0"/>
                        <a:cs typeface="Calibri" pitchFamily="34" charset="0"/>
                      </a:endParaRPr>
                    </a:p>
                  </p:txBody>
                </p:sp>
                <p:sp>
                  <p:nvSpPr>
                    <p:cNvPr id="69705" name="Freeform 77"/>
                    <p:cNvSpPr>
                      <a:spLocks/>
                    </p:cNvSpPr>
                    <p:nvPr/>
                  </p:nvSpPr>
                  <p:spPr bwMode="auto">
                    <a:xfrm>
                      <a:off x="15042280" y="-3313578"/>
                      <a:ext cx="28891" cy="22222"/>
                    </a:xfrm>
                    <a:custGeom>
                      <a:avLst/>
                      <a:gdLst>
                        <a:gd name="T0" fmla="*/ 0 w 18"/>
                        <a:gd name="T1" fmla="*/ 2147483647 h 14"/>
                        <a:gd name="T2" fmla="*/ 2147483647 w 18"/>
                        <a:gd name="T3" fmla="*/ 2147483647 h 14"/>
                        <a:gd name="T4" fmla="*/ 2147483647 w 18"/>
                        <a:gd name="T5" fmla="*/ 2147483647 h 14"/>
                        <a:gd name="T6" fmla="*/ 2147483647 w 18"/>
                        <a:gd name="T7" fmla="*/ 0 h 14"/>
                        <a:gd name="T8" fmla="*/ 0 w 18"/>
                        <a:gd name="T9" fmla="*/ 2147483647 h 14"/>
                        <a:gd name="T10" fmla="*/ 0 60000 65536"/>
                        <a:gd name="T11" fmla="*/ 0 60000 65536"/>
                        <a:gd name="T12" fmla="*/ 0 60000 65536"/>
                        <a:gd name="T13" fmla="*/ 0 60000 65536"/>
                        <a:gd name="T14" fmla="*/ 0 60000 65536"/>
                        <a:gd name="T15" fmla="*/ 0 w 18"/>
                        <a:gd name="T16" fmla="*/ 0 h 14"/>
                        <a:gd name="T17" fmla="*/ 18 w 18"/>
                        <a:gd name="T18" fmla="*/ 14 h 14"/>
                      </a:gdLst>
                      <a:ahLst/>
                      <a:cxnLst>
                        <a:cxn ang="T10">
                          <a:pos x="T0" y="T1"/>
                        </a:cxn>
                        <a:cxn ang="T11">
                          <a:pos x="T2" y="T3"/>
                        </a:cxn>
                        <a:cxn ang="T12">
                          <a:pos x="T4" y="T5"/>
                        </a:cxn>
                        <a:cxn ang="T13">
                          <a:pos x="T6" y="T7"/>
                        </a:cxn>
                        <a:cxn ang="T14">
                          <a:pos x="T8" y="T9"/>
                        </a:cxn>
                      </a:cxnLst>
                      <a:rect l="T15" t="T16" r="T17" b="T18"/>
                      <a:pathLst>
                        <a:path w="18" h="14">
                          <a:moveTo>
                            <a:pt x="0" y="4"/>
                          </a:moveTo>
                          <a:lnTo>
                            <a:pt x="4" y="4"/>
                          </a:lnTo>
                          <a:lnTo>
                            <a:pt x="18" y="14"/>
                          </a:lnTo>
                          <a:lnTo>
                            <a:pt x="4" y="0"/>
                          </a:lnTo>
                          <a:lnTo>
                            <a:pt x="0" y="4"/>
                          </a:lnTo>
                          <a:close/>
                        </a:path>
                      </a:pathLst>
                    </a:custGeom>
                    <a:solidFill>
                      <a:srgbClr val="8F8F8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sz="1500">
                        <a:latin typeface="Calibri" pitchFamily="34" charset="0"/>
                        <a:cs typeface="Calibri" pitchFamily="34" charset="0"/>
                      </a:endParaRPr>
                    </a:p>
                  </p:txBody>
                </p:sp>
                <p:sp>
                  <p:nvSpPr>
                    <p:cNvPr id="69706" name="Freeform 78"/>
                    <p:cNvSpPr>
                      <a:spLocks/>
                    </p:cNvSpPr>
                    <p:nvPr/>
                  </p:nvSpPr>
                  <p:spPr bwMode="auto">
                    <a:xfrm>
                      <a:off x="15753414" y="-1709138"/>
                      <a:ext cx="17778" cy="48889"/>
                    </a:xfrm>
                    <a:custGeom>
                      <a:avLst/>
                      <a:gdLst>
                        <a:gd name="T0" fmla="*/ 2147483647 w 10"/>
                        <a:gd name="T1" fmla="*/ 0 h 30"/>
                        <a:gd name="T2" fmla="*/ 0 w 10"/>
                        <a:gd name="T3" fmla="*/ 2147483647 h 30"/>
                        <a:gd name="T4" fmla="*/ 2147483647 w 10"/>
                        <a:gd name="T5" fmla="*/ 2147483647 h 30"/>
                        <a:gd name="T6" fmla="*/ 2147483647 w 10"/>
                        <a:gd name="T7" fmla="*/ 0 h 30"/>
                        <a:gd name="T8" fmla="*/ 0 60000 65536"/>
                        <a:gd name="T9" fmla="*/ 0 60000 65536"/>
                        <a:gd name="T10" fmla="*/ 0 60000 65536"/>
                        <a:gd name="T11" fmla="*/ 0 60000 65536"/>
                        <a:gd name="T12" fmla="*/ 0 w 10"/>
                        <a:gd name="T13" fmla="*/ 0 h 30"/>
                        <a:gd name="T14" fmla="*/ 10 w 10"/>
                        <a:gd name="T15" fmla="*/ 30 h 30"/>
                      </a:gdLst>
                      <a:ahLst/>
                      <a:cxnLst>
                        <a:cxn ang="T8">
                          <a:pos x="T0" y="T1"/>
                        </a:cxn>
                        <a:cxn ang="T9">
                          <a:pos x="T2" y="T3"/>
                        </a:cxn>
                        <a:cxn ang="T10">
                          <a:pos x="T4" y="T5"/>
                        </a:cxn>
                        <a:cxn ang="T11">
                          <a:pos x="T6" y="T7"/>
                        </a:cxn>
                      </a:cxnLst>
                      <a:rect l="T12" t="T13" r="T14" b="T15"/>
                      <a:pathLst>
                        <a:path w="10" h="30">
                          <a:moveTo>
                            <a:pt x="10" y="0"/>
                          </a:moveTo>
                          <a:lnTo>
                            <a:pt x="0" y="30"/>
                          </a:lnTo>
                          <a:lnTo>
                            <a:pt x="8" y="10"/>
                          </a:lnTo>
                          <a:lnTo>
                            <a:pt x="10" y="0"/>
                          </a:lnTo>
                          <a:close/>
                        </a:path>
                      </a:pathLst>
                    </a:custGeom>
                    <a:solidFill>
                      <a:srgbClr val="8F8F8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sz="1500">
                        <a:latin typeface="Calibri" pitchFamily="34" charset="0"/>
                        <a:cs typeface="Calibri" pitchFamily="34" charset="0"/>
                      </a:endParaRPr>
                    </a:p>
                  </p:txBody>
                </p:sp>
                <p:sp>
                  <p:nvSpPr>
                    <p:cNvPr id="69707" name="Freeform 79"/>
                    <p:cNvSpPr>
                      <a:spLocks/>
                    </p:cNvSpPr>
                    <p:nvPr/>
                  </p:nvSpPr>
                  <p:spPr bwMode="auto">
                    <a:xfrm>
                      <a:off x="15808972" y="-729141"/>
                      <a:ext cx="11111" cy="8889"/>
                    </a:xfrm>
                    <a:custGeom>
                      <a:avLst/>
                      <a:gdLst>
                        <a:gd name="T0" fmla="*/ 0 w 8"/>
                        <a:gd name="T1" fmla="*/ 0 h 6"/>
                        <a:gd name="T2" fmla="*/ 2147483647 w 8"/>
                        <a:gd name="T3" fmla="*/ 2147483647 h 6"/>
                        <a:gd name="T4" fmla="*/ 2147483647 w 8"/>
                        <a:gd name="T5" fmla="*/ 0 h 6"/>
                        <a:gd name="T6" fmla="*/ 0 w 8"/>
                        <a:gd name="T7" fmla="*/ 0 h 6"/>
                        <a:gd name="T8" fmla="*/ 0 60000 65536"/>
                        <a:gd name="T9" fmla="*/ 0 60000 65536"/>
                        <a:gd name="T10" fmla="*/ 0 60000 65536"/>
                        <a:gd name="T11" fmla="*/ 0 60000 65536"/>
                        <a:gd name="T12" fmla="*/ 0 w 8"/>
                        <a:gd name="T13" fmla="*/ 0 h 6"/>
                        <a:gd name="T14" fmla="*/ 8 w 8"/>
                        <a:gd name="T15" fmla="*/ 6 h 6"/>
                      </a:gdLst>
                      <a:ahLst/>
                      <a:cxnLst>
                        <a:cxn ang="T8">
                          <a:pos x="T0" y="T1"/>
                        </a:cxn>
                        <a:cxn ang="T9">
                          <a:pos x="T2" y="T3"/>
                        </a:cxn>
                        <a:cxn ang="T10">
                          <a:pos x="T4" y="T5"/>
                        </a:cxn>
                        <a:cxn ang="T11">
                          <a:pos x="T6" y="T7"/>
                        </a:cxn>
                      </a:cxnLst>
                      <a:rect l="T12" t="T13" r="T14" b="T15"/>
                      <a:pathLst>
                        <a:path w="8" h="6">
                          <a:moveTo>
                            <a:pt x="0" y="0"/>
                          </a:moveTo>
                          <a:lnTo>
                            <a:pt x="8" y="6"/>
                          </a:lnTo>
                          <a:lnTo>
                            <a:pt x="2" y="0"/>
                          </a:lnTo>
                          <a:lnTo>
                            <a:pt x="0" y="0"/>
                          </a:lnTo>
                          <a:close/>
                        </a:path>
                      </a:pathLst>
                    </a:custGeom>
                    <a:solidFill>
                      <a:srgbClr val="8F8F8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sz="1500">
                        <a:latin typeface="Calibri" pitchFamily="34" charset="0"/>
                        <a:cs typeface="Calibri" pitchFamily="34" charset="0"/>
                      </a:endParaRPr>
                    </a:p>
                  </p:txBody>
                </p:sp>
                <p:sp>
                  <p:nvSpPr>
                    <p:cNvPr id="69708" name="Freeform 80"/>
                    <p:cNvSpPr>
                      <a:spLocks/>
                    </p:cNvSpPr>
                    <p:nvPr/>
                  </p:nvSpPr>
                  <p:spPr bwMode="auto">
                    <a:xfrm>
                      <a:off x="14011135" y="-1635805"/>
                      <a:ext cx="777803" cy="442220"/>
                    </a:xfrm>
                    <a:custGeom>
                      <a:avLst/>
                      <a:gdLst>
                        <a:gd name="T0" fmla="*/ 2147483647 w 490"/>
                        <a:gd name="T1" fmla="*/ 2147483647 h 278"/>
                        <a:gd name="T2" fmla="*/ 2147483647 w 490"/>
                        <a:gd name="T3" fmla="*/ 2147483647 h 278"/>
                        <a:gd name="T4" fmla="*/ 2147483647 w 490"/>
                        <a:gd name="T5" fmla="*/ 2147483647 h 278"/>
                        <a:gd name="T6" fmla="*/ 2147483647 w 490"/>
                        <a:gd name="T7" fmla="*/ 2147483647 h 278"/>
                        <a:gd name="T8" fmla="*/ 2147483647 w 490"/>
                        <a:gd name="T9" fmla="*/ 2147483647 h 278"/>
                        <a:gd name="T10" fmla="*/ 2147483647 w 490"/>
                        <a:gd name="T11" fmla="*/ 2147483647 h 278"/>
                        <a:gd name="T12" fmla="*/ 2147483647 w 490"/>
                        <a:gd name="T13" fmla="*/ 2147483647 h 278"/>
                        <a:gd name="T14" fmla="*/ 2147483647 w 490"/>
                        <a:gd name="T15" fmla="*/ 2147483647 h 278"/>
                        <a:gd name="T16" fmla="*/ 2147483647 w 490"/>
                        <a:gd name="T17" fmla="*/ 2147483647 h 278"/>
                        <a:gd name="T18" fmla="*/ 2147483647 w 490"/>
                        <a:gd name="T19" fmla="*/ 2147483647 h 278"/>
                        <a:gd name="T20" fmla="*/ 2147483647 w 490"/>
                        <a:gd name="T21" fmla="*/ 2147483647 h 278"/>
                        <a:gd name="T22" fmla="*/ 0 w 490"/>
                        <a:gd name="T23" fmla="*/ 2147483647 h 278"/>
                        <a:gd name="T24" fmla="*/ 0 w 490"/>
                        <a:gd name="T25" fmla="*/ 2147483647 h 278"/>
                        <a:gd name="T26" fmla="*/ 0 w 490"/>
                        <a:gd name="T27" fmla="*/ 2147483647 h 278"/>
                        <a:gd name="T28" fmla="*/ 2147483647 w 490"/>
                        <a:gd name="T29" fmla="*/ 2147483647 h 278"/>
                        <a:gd name="T30" fmla="*/ 2147483647 w 490"/>
                        <a:gd name="T31" fmla="*/ 2147483647 h 278"/>
                        <a:gd name="T32" fmla="*/ 2147483647 w 490"/>
                        <a:gd name="T33" fmla="*/ 2147483647 h 278"/>
                        <a:gd name="T34" fmla="*/ 2147483647 w 490"/>
                        <a:gd name="T35" fmla="*/ 2147483647 h 278"/>
                        <a:gd name="T36" fmla="*/ 2147483647 w 490"/>
                        <a:gd name="T37" fmla="*/ 2147483647 h 278"/>
                        <a:gd name="T38" fmla="*/ 2147483647 w 490"/>
                        <a:gd name="T39" fmla="*/ 2147483647 h 278"/>
                        <a:gd name="T40" fmla="*/ 2147483647 w 490"/>
                        <a:gd name="T41" fmla="*/ 2147483647 h 278"/>
                        <a:gd name="T42" fmla="*/ 2147483647 w 490"/>
                        <a:gd name="T43" fmla="*/ 2147483647 h 278"/>
                        <a:gd name="T44" fmla="*/ 2147483647 w 490"/>
                        <a:gd name="T45" fmla="*/ 2147483647 h 278"/>
                        <a:gd name="T46" fmla="*/ 2147483647 w 490"/>
                        <a:gd name="T47" fmla="*/ 2147483647 h 278"/>
                        <a:gd name="T48" fmla="*/ 2147483647 w 490"/>
                        <a:gd name="T49" fmla="*/ 2147483647 h 278"/>
                        <a:gd name="T50" fmla="*/ 2147483647 w 490"/>
                        <a:gd name="T51" fmla="*/ 2147483647 h 278"/>
                        <a:gd name="T52" fmla="*/ 2147483647 w 490"/>
                        <a:gd name="T53" fmla="*/ 2147483647 h 278"/>
                        <a:gd name="T54" fmla="*/ 2147483647 w 490"/>
                        <a:gd name="T55" fmla="*/ 2147483647 h 278"/>
                        <a:gd name="T56" fmla="*/ 2147483647 w 490"/>
                        <a:gd name="T57" fmla="*/ 2147483647 h 278"/>
                        <a:gd name="T58" fmla="*/ 2147483647 w 490"/>
                        <a:gd name="T59" fmla="*/ 2147483647 h 278"/>
                        <a:gd name="T60" fmla="*/ 2147483647 w 490"/>
                        <a:gd name="T61" fmla="*/ 2147483647 h 278"/>
                        <a:gd name="T62" fmla="*/ 2147483647 w 490"/>
                        <a:gd name="T63" fmla="*/ 2147483647 h 278"/>
                        <a:gd name="T64" fmla="*/ 2147483647 w 490"/>
                        <a:gd name="T65" fmla="*/ 2147483647 h 278"/>
                        <a:gd name="T66" fmla="*/ 2147483647 w 490"/>
                        <a:gd name="T67" fmla="*/ 2147483647 h 278"/>
                        <a:gd name="T68" fmla="*/ 2147483647 w 490"/>
                        <a:gd name="T69" fmla="*/ 2147483647 h 278"/>
                        <a:gd name="T70" fmla="*/ 2147483647 w 490"/>
                        <a:gd name="T71" fmla="*/ 2147483647 h 278"/>
                        <a:gd name="T72" fmla="*/ 2147483647 w 490"/>
                        <a:gd name="T73" fmla="*/ 2147483647 h 278"/>
                        <a:gd name="T74" fmla="*/ 2147483647 w 490"/>
                        <a:gd name="T75" fmla="*/ 2147483647 h 278"/>
                        <a:gd name="T76" fmla="*/ 2147483647 w 490"/>
                        <a:gd name="T77" fmla="*/ 0 h 278"/>
                        <a:gd name="T78" fmla="*/ 2147483647 w 490"/>
                        <a:gd name="T79" fmla="*/ 2147483647 h 278"/>
                        <a:gd name="T80" fmla="*/ 2147483647 w 490"/>
                        <a:gd name="T81" fmla="*/ 2147483647 h 278"/>
                        <a:gd name="T82" fmla="*/ 2147483647 w 490"/>
                        <a:gd name="T83" fmla="*/ 2147483647 h 278"/>
                        <a:gd name="T84" fmla="*/ 2147483647 w 490"/>
                        <a:gd name="T85" fmla="*/ 2147483647 h 278"/>
                        <a:gd name="T86" fmla="*/ 2147483647 w 490"/>
                        <a:gd name="T87" fmla="*/ 2147483647 h 278"/>
                        <a:gd name="T88" fmla="*/ 2147483647 w 490"/>
                        <a:gd name="T89" fmla="*/ 2147483647 h 278"/>
                        <a:gd name="T90" fmla="*/ 2147483647 w 490"/>
                        <a:gd name="T91" fmla="*/ 2147483647 h 278"/>
                        <a:gd name="T92" fmla="*/ 2147483647 w 490"/>
                        <a:gd name="T93" fmla="*/ 2147483647 h 278"/>
                        <a:gd name="T94" fmla="*/ 2147483647 w 490"/>
                        <a:gd name="T95" fmla="*/ 2147483647 h 278"/>
                        <a:gd name="T96" fmla="*/ 2147483647 w 490"/>
                        <a:gd name="T97" fmla="*/ 2147483647 h 278"/>
                        <a:gd name="T98" fmla="*/ 2147483647 w 490"/>
                        <a:gd name="T99" fmla="*/ 2147483647 h 278"/>
                        <a:gd name="T100" fmla="*/ 2147483647 w 490"/>
                        <a:gd name="T101" fmla="*/ 2147483647 h 278"/>
                        <a:gd name="T102" fmla="*/ 2147483647 w 490"/>
                        <a:gd name="T103" fmla="*/ 2147483647 h 278"/>
                        <a:gd name="T104" fmla="*/ 2147483647 w 490"/>
                        <a:gd name="T105" fmla="*/ 2147483647 h 278"/>
                        <a:gd name="T106" fmla="*/ 2147483647 w 490"/>
                        <a:gd name="T107" fmla="*/ 2147483647 h 278"/>
                        <a:gd name="T108" fmla="*/ 2147483647 w 490"/>
                        <a:gd name="T109" fmla="*/ 2147483647 h 278"/>
                        <a:gd name="T110" fmla="*/ 2147483647 w 490"/>
                        <a:gd name="T111" fmla="*/ 2147483647 h 278"/>
                        <a:gd name="T112" fmla="*/ 2147483647 w 490"/>
                        <a:gd name="T113" fmla="*/ 2147483647 h 27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90"/>
                        <a:gd name="T172" fmla="*/ 0 h 278"/>
                        <a:gd name="T173" fmla="*/ 490 w 490"/>
                        <a:gd name="T174" fmla="*/ 278 h 27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90" h="278">
                          <a:moveTo>
                            <a:pt x="236" y="226"/>
                          </a:moveTo>
                          <a:lnTo>
                            <a:pt x="236" y="226"/>
                          </a:lnTo>
                          <a:lnTo>
                            <a:pt x="210" y="228"/>
                          </a:lnTo>
                          <a:lnTo>
                            <a:pt x="180" y="234"/>
                          </a:lnTo>
                          <a:lnTo>
                            <a:pt x="148" y="242"/>
                          </a:lnTo>
                          <a:lnTo>
                            <a:pt x="120" y="248"/>
                          </a:lnTo>
                          <a:lnTo>
                            <a:pt x="98" y="252"/>
                          </a:lnTo>
                          <a:lnTo>
                            <a:pt x="78" y="258"/>
                          </a:lnTo>
                          <a:lnTo>
                            <a:pt x="60" y="262"/>
                          </a:lnTo>
                          <a:lnTo>
                            <a:pt x="40" y="268"/>
                          </a:lnTo>
                          <a:lnTo>
                            <a:pt x="26" y="272"/>
                          </a:lnTo>
                          <a:lnTo>
                            <a:pt x="22" y="272"/>
                          </a:lnTo>
                          <a:lnTo>
                            <a:pt x="20" y="272"/>
                          </a:lnTo>
                          <a:lnTo>
                            <a:pt x="14" y="276"/>
                          </a:lnTo>
                          <a:lnTo>
                            <a:pt x="8" y="278"/>
                          </a:lnTo>
                          <a:lnTo>
                            <a:pt x="6" y="276"/>
                          </a:lnTo>
                          <a:lnTo>
                            <a:pt x="2" y="276"/>
                          </a:lnTo>
                          <a:lnTo>
                            <a:pt x="0" y="274"/>
                          </a:lnTo>
                          <a:lnTo>
                            <a:pt x="0" y="272"/>
                          </a:lnTo>
                          <a:lnTo>
                            <a:pt x="0" y="270"/>
                          </a:lnTo>
                          <a:lnTo>
                            <a:pt x="0" y="268"/>
                          </a:lnTo>
                          <a:lnTo>
                            <a:pt x="0" y="266"/>
                          </a:lnTo>
                          <a:lnTo>
                            <a:pt x="4" y="254"/>
                          </a:lnTo>
                          <a:lnTo>
                            <a:pt x="8" y="248"/>
                          </a:lnTo>
                          <a:lnTo>
                            <a:pt x="12" y="242"/>
                          </a:lnTo>
                          <a:lnTo>
                            <a:pt x="20" y="236"/>
                          </a:lnTo>
                          <a:lnTo>
                            <a:pt x="30" y="232"/>
                          </a:lnTo>
                          <a:lnTo>
                            <a:pt x="72" y="210"/>
                          </a:lnTo>
                          <a:lnTo>
                            <a:pt x="92" y="202"/>
                          </a:lnTo>
                          <a:lnTo>
                            <a:pt x="110" y="200"/>
                          </a:lnTo>
                          <a:lnTo>
                            <a:pt x="114" y="200"/>
                          </a:lnTo>
                          <a:lnTo>
                            <a:pt x="114" y="198"/>
                          </a:lnTo>
                          <a:lnTo>
                            <a:pt x="102" y="194"/>
                          </a:lnTo>
                          <a:lnTo>
                            <a:pt x="46" y="182"/>
                          </a:lnTo>
                          <a:lnTo>
                            <a:pt x="28" y="176"/>
                          </a:lnTo>
                          <a:lnTo>
                            <a:pt x="22" y="174"/>
                          </a:lnTo>
                          <a:lnTo>
                            <a:pt x="20" y="172"/>
                          </a:lnTo>
                          <a:lnTo>
                            <a:pt x="18" y="162"/>
                          </a:lnTo>
                          <a:lnTo>
                            <a:pt x="20" y="158"/>
                          </a:lnTo>
                          <a:lnTo>
                            <a:pt x="22" y="154"/>
                          </a:lnTo>
                          <a:lnTo>
                            <a:pt x="26" y="152"/>
                          </a:lnTo>
                          <a:lnTo>
                            <a:pt x="32" y="148"/>
                          </a:lnTo>
                          <a:lnTo>
                            <a:pt x="40" y="144"/>
                          </a:lnTo>
                          <a:lnTo>
                            <a:pt x="50" y="144"/>
                          </a:lnTo>
                          <a:lnTo>
                            <a:pt x="68" y="146"/>
                          </a:lnTo>
                          <a:lnTo>
                            <a:pt x="144" y="152"/>
                          </a:lnTo>
                          <a:lnTo>
                            <a:pt x="166" y="154"/>
                          </a:lnTo>
                          <a:lnTo>
                            <a:pt x="190" y="150"/>
                          </a:lnTo>
                          <a:lnTo>
                            <a:pt x="238" y="140"/>
                          </a:lnTo>
                          <a:lnTo>
                            <a:pt x="272" y="134"/>
                          </a:lnTo>
                          <a:lnTo>
                            <a:pt x="280" y="130"/>
                          </a:lnTo>
                          <a:lnTo>
                            <a:pt x="282" y="128"/>
                          </a:lnTo>
                          <a:lnTo>
                            <a:pt x="284" y="126"/>
                          </a:lnTo>
                          <a:lnTo>
                            <a:pt x="282" y="112"/>
                          </a:lnTo>
                          <a:lnTo>
                            <a:pt x="278" y="104"/>
                          </a:lnTo>
                          <a:lnTo>
                            <a:pt x="274" y="100"/>
                          </a:lnTo>
                          <a:lnTo>
                            <a:pt x="270" y="96"/>
                          </a:lnTo>
                          <a:lnTo>
                            <a:pt x="260" y="92"/>
                          </a:lnTo>
                          <a:lnTo>
                            <a:pt x="252" y="84"/>
                          </a:lnTo>
                          <a:lnTo>
                            <a:pt x="238" y="70"/>
                          </a:lnTo>
                          <a:lnTo>
                            <a:pt x="236" y="66"/>
                          </a:lnTo>
                          <a:lnTo>
                            <a:pt x="224" y="50"/>
                          </a:lnTo>
                          <a:lnTo>
                            <a:pt x="220" y="40"/>
                          </a:lnTo>
                          <a:lnTo>
                            <a:pt x="218" y="26"/>
                          </a:lnTo>
                          <a:lnTo>
                            <a:pt x="218" y="14"/>
                          </a:lnTo>
                          <a:lnTo>
                            <a:pt x="220" y="8"/>
                          </a:lnTo>
                          <a:lnTo>
                            <a:pt x="230" y="4"/>
                          </a:lnTo>
                          <a:lnTo>
                            <a:pt x="236" y="0"/>
                          </a:lnTo>
                          <a:lnTo>
                            <a:pt x="240" y="0"/>
                          </a:lnTo>
                          <a:lnTo>
                            <a:pt x="248" y="2"/>
                          </a:lnTo>
                          <a:lnTo>
                            <a:pt x="254" y="6"/>
                          </a:lnTo>
                          <a:lnTo>
                            <a:pt x="262" y="16"/>
                          </a:lnTo>
                          <a:lnTo>
                            <a:pt x="272" y="30"/>
                          </a:lnTo>
                          <a:lnTo>
                            <a:pt x="286" y="46"/>
                          </a:lnTo>
                          <a:lnTo>
                            <a:pt x="300" y="60"/>
                          </a:lnTo>
                          <a:lnTo>
                            <a:pt x="314" y="72"/>
                          </a:lnTo>
                          <a:lnTo>
                            <a:pt x="324" y="80"/>
                          </a:lnTo>
                          <a:lnTo>
                            <a:pt x="350" y="92"/>
                          </a:lnTo>
                          <a:lnTo>
                            <a:pt x="382" y="104"/>
                          </a:lnTo>
                          <a:lnTo>
                            <a:pt x="398" y="112"/>
                          </a:lnTo>
                          <a:lnTo>
                            <a:pt x="408" y="116"/>
                          </a:lnTo>
                          <a:lnTo>
                            <a:pt x="426" y="120"/>
                          </a:lnTo>
                          <a:lnTo>
                            <a:pt x="436" y="122"/>
                          </a:lnTo>
                          <a:lnTo>
                            <a:pt x="446" y="128"/>
                          </a:lnTo>
                          <a:lnTo>
                            <a:pt x="456" y="134"/>
                          </a:lnTo>
                          <a:lnTo>
                            <a:pt x="464" y="142"/>
                          </a:lnTo>
                          <a:lnTo>
                            <a:pt x="466" y="144"/>
                          </a:lnTo>
                          <a:lnTo>
                            <a:pt x="470" y="152"/>
                          </a:lnTo>
                          <a:lnTo>
                            <a:pt x="476" y="162"/>
                          </a:lnTo>
                          <a:lnTo>
                            <a:pt x="480" y="170"/>
                          </a:lnTo>
                          <a:lnTo>
                            <a:pt x="480" y="176"/>
                          </a:lnTo>
                          <a:lnTo>
                            <a:pt x="480" y="186"/>
                          </a:lnTo>
                          <a:lnTo>
                            <a:pt x="478" y="192"/>
                          </a:lnTo>
                          <a:lnTo>
                            <a:pt x="488" y="192"/>
                          </a:lnTo>
                          <a:lnTo>
                            <a:pt x="490" y="192"/>
                          </a:lnTo>
                          <a:lnTo>
                            <a:pt x="488" y="192"/>
                          </a:lnTo>
                          <a:lnTo>
                            <a:pt x="474" y="198"/>
                          </a:lnTo>
                          <a:lnTo>
                            <a:pt x="406" y="224"/>
                          </a:lnTo>
                          <a:lnTo>
                            <a:pt x="358" y="224"/>
                          </a:lnTo>
                          <a:lnTo>
                            <a:pt x="272" y="226"/>
                          </a:lnTo>
                          <a:lnTo>
                            <a:pt x="236" y="226"/>
                          </a:lnTo>
                          <a:close/>
                        </a:path>
                      </a:pathLst>
                    </a:custGeom>
                    <a:solidFill>
                      <a:srgbClr val="8F8F8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sz="1500">
                        <a:latin typeface="Calibri" pitchFamily="34" charset="0"/>
                        <a:cs typeface="Calibri" pitchFamily="34" charset="0"/>
                      </a:endParaRPr>
                    </a:p>
                  </p:txBody>
                </p:sp>
              </p:grpSp>
            </p:grpSp>
            <p:sp>
              <p:nvSpPr>
                <p:cNvPr id="69689" name="Freeform 265"/>
                <p:cNvSpPr>
                  <a:spLocks/>
                </p:cNvSpPr>
                <p:nvPr/>
              </p:nvSpPr>
              <p:spPr bwMode="auto">
                <a:xfrm flipH="1">
                  <a:off x="6783809" y="5298002"/>
                  <a:ext cx="505903" cy="792737"/>
                </a:xfrm>
                <a:custGeom>
                  <a:avLst/>
                  <a:gdLst>
                    <a:gd name="T0" fmla="*/ 0 w 516"/>
                    <a:gd name="T1" fmla="*/ 2147483647 h 896"/>
                    <a:gd name="T2" fmla="*/ 2147483647 w 516"/>
                    <a:gd name="T3" fmla="*/ 2147483647 h 896"/>
                    <a:gd name="T4" fmla="*/ 2147483647 w 516"/>
                    <a:gd name="T5" fmla="*/ 2147483647 h 896"/>
                    <a:gd name="T6" fmla="*/ 2147483647 w 516"/>
                    <a:gd name="T7" fmla="*/ 2147483647 h 896"/>
                    <a:gd name="T8" fmla="*/ 2147483647 w 516"/>
                    <a:gd name="T9" fmla="*/ 2147483647 h 896"/>
                    <a:gd name="T10" fmla="*/ 2147483647 w 516"/>
                    <a:gd name="T11" fmla="*/ 2147483647 h 896"/>
                    <a:gd name="T12" fmla="*/ 2147483647 w 516"/>
                    <a:gd name="T13" fmla="*/ 2147483647 h 896"/>
                    <a:gd name="T14" fmla="*/ 2147483647 w 516"/>
                    <a:gd name="T15" fmla="*/ 2147483647 h 896"/>
                    <a:gd name="T16" fmla="*/ 2147483647 w 516"/>
                    <a:gd name="T17" fmla="*/ 2147483647 h 896"/>
                    <a:gd name="T18" fmla="*/ 2147483647 w 516"/>
                    <a:gd name="T19" fmla="*/ 2147483647 h 896"/>
                    <a:gd name="T20" fmla="*/ 2147483647 w 516"/>
                    <a:gd name="T21" fmla="*/ 2147483647 h 896"/>
                    <a:gd name="T22" fmla="*/ 2147483647 w 516"/>
                    <a:gd name="T23" fmla="*/ 2147483647 h 896"/>
                    <a:gd name="T24" fmla="*/ 2147483647 w 516"/>
                    <a:gd name="T25" fmla="*/ 2147483647 h 896"/>
                    <a:gd name="T26" fmla="*/ 2147483647 w 516"/>
                    <a:gd name="T27" fmla="*/ 2147483647 h 896"/>
                    <a:gd name="T28" fmla="*/ 2147483647 w 516"/>
                    <a:gd name="T29" fmla="*/ 2147483647 h 896"/>
                    <a:gd name="T30" fmla="*/ 2147483647 w 516"/>
                    <a:gd name="T31" fmla="*/ 2147483647 h 896"/>
                    <a:gd name="T32" fmla="*/ 2147483647 w 516"/>
                    <a:gd name="T33" fmla="*/ 2147483647 h 896"/>
                    <a:gd name="T34" fmla="*/ 2147483647 w 516"/>
                    <a:gd name="T35" fmla="*/ 2147483647 h 896"/>
                    <a:gd name="T36" fmla="*/ 2147483647 w 516"/>
                    <a:gd name="T37" fmla="*/ 2147483647 h 896"/>
                    <a:gd name="T38" fmla="*/ 2147483647 w 516"/>
                    <a:gd name="T39" fmla="*/ 2147483647 h 896"/>
                    <a:gd name="T40" fmla="*/ 2147483647 w 516"/>
                    <a:gd name="T41" fmla="*/ 2147483647 h 896"/>
                    <a:gd name="T42" fmla="*/ 2147483647 w 516"/>
                    <a:gd name="T43" fmla="*/ 2147483647 h 896"/>
                    <a:gd name="T44" fmla="*/ 2147483647 w 516"/>
                    <a:gd name="T45" fmla="*/ 2147483647 h 896"/>
                    <a:gd name="T46" fmla="*/ 2147483647 w 516"/>
                    <a:gd name="T47" fmla="*/ 2147483647 h 896"/>
                    <a:gd name="T48" fmla="*/ 2147483647 w 516"/>
                    <a:gd name="T49" fmla="*/ 2147483647 h 896"/>
                    <a:gd name="T50" fmla="*/ 2147483647 w 516"/>
                    <a:gd name="T51" fmla="*/ 2147483647 h 896"/>
                    <a:gd name="T52" fmla="*/ 2147483647 w 516"/>
                    <a:gd name="T53" fmla="*/ 2147483647 h 896"/>
                    <a:gd name="T54" fmla="*/ 2147483647 w 516"/>
                    <a:gd name="T55" fmla="*/ 2147483647 h 896"/>
                    <a:gd name="T56" fmla="*/ 2147483647 w 516"/>
                    <a:gd name="T57" fmla="*/ 2147483647 h 896"/>
                    <a:gd name="T58" fmla="*/ 2147483647 w 516"/>
                    <a:gd name="T59" fmla="*/ 0 h 896"/>
                    <a:gd name="T60" fmla="*/ 2147483647 w 516"/>
                    <a:gd name="T61" fmla="*/ 2147483647 h 896"/>
                    <a:gd name="T62" fmla="*/ 2147483647 w 516"/>
                    <a:gd name="T63" fmla="*/ 2147483647 h 896"/>
                    <a:gd name="T64" fmla="*/ 2147483647 w 516"/>
                    <a:gd name="T65" fmla="*/ 2147483647 h 896"/>
                    <a:gd name="T66" fmla="*/ 2147483647 w 516"/>
                    <a:gd name="T67" fmla="*/ 2147483647 h 896"/>
                    <a:gd name="T68" fmla="*/ 2147483647 w 516"/>
                    <a:gd name="T69" fmla="*/ 2147483647 h 896"/>
                    <a:gd name="T70" fmla="*/ 2147483647 w 516"/>
                    <a:gd name="T71" fmla="*/ 2147483647 h 896"/>
                    <a:gd name="T72" fmla="*/ 2147483647 w 516"/>
                    <a:gd name="T73" fmla="*/ 2147483647 h 896"/>
                    <a:gd name="T74" fmla="*/ 2147483647 w 516"/>
                    <a:gd name="T75" fmla="*/ 2147483647 h 896"/>
                    <a:gd name="T76" fmla="*/ 2147483647 w 516"/>
                    <a:gd name="T77" fmla="*/ 2147483647 h 896"/>
                    <a:gd name="T78" fmla="*/ 2147483647 w 516"/>
                    <a:gd name="T79" fmla="*/ 2147483647 h 896"/>
                    <a:gd name="T80" fmla="*/ 2147483647 w 516"/>
                    <a:gd name="T81" fmla="*/ 2147483647 h 896"/>
                    <a:gd name="T82" fmla="*/ 2147483647 w 516"/>
                    <a:gd name="T83" fmla="*/ 2147483647 h 896"/>
                    <a:gd name="T84" fmla="*/ 2147483647 w 516"/>
                    <a:gd name="T85" fmla="*/ 2147483647 h 896"/>
                    <a:gd name="T86" fmla="*/ 2147483647 w 516"/>
                    <a:gd name="T87" fmla="*/ 2147483647 h 896"/>
                    <a:gd name="T88" fmla="*/ 2147483647 w 516"/>
                    <a:gd name="T89" fmla="*/ 2147483647 h 896"/>
                    <a:gd name="T90" fmla="*/ 2147483647 w 516"/>
                    <a:gd name="T91" fmla="*/ 2147483647 h 896"/>
                    <a:gd name="T92" fmla="*/ 2147483647 w 516"/>
                    <a:gd name="T93" fmla="*/ 2147483647 h 896"/>
                    <a:gd name="T94" fmla="*/ 0 w 516"/>
                    <a:gd name="T95" fmla="*/ 2147483647 h 896"/>
                    <a:gd name="T96" fmla="*/ 0 w 516"/>
                    <a:gd name="T97" fmla="*/ 2147483647 h 8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16"/>
                    <a:gd name="T148" fmla="*/ 0 h 896"/>
                    <a:gd name="T149" fmla="*/ 516 w 516"/>
                    <a:gd name="T150" fmla="*/ 896 h 89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16" h="896">
                      <a:moveTo>
                        <a:pt x="0" y="870"/>
                      </a:moveTo>
                      <a:lnTo>
                        <a:pt x="8" y="812"/>
                      </a:lnTo>
                      <a:lnTo>
                        <a:pt x="30" y="702"/>
                      </a:lnTo>
                      <a:lnTo>
                        <a:pt x="76" y="534"/>
                      </a:lnTo>
                      <a:lnTo>
                        <a:pt x="76" y="460"/>
                      </a:lnTo>
                      <a:lnTo>
                        <a:pt x="68" y="432"/>
                      </a:lnTo>
                      <a:lnTo>
                        <a:pt x="52" y="402"/>
                      </a:lnTo>
                      <a:lnTo>
                        <a:pt x="38" y="352"/>
                      </a:lnTo>
                      <a:lnTo>
                        <a:pt x="30" y="300"/>
                      </a:lnTo>
                      <a:lnTo>
                        <a:pt x="38" y="278"/>
                      </a:lnTo>
                      <a:lnTo>
                        <a:pt x="44" y="264"/>
                      </a:lnTo>
                      <a:lnTo>
                        <a:pt x="52" y="242"/>
                      </a:lnTo>
                      <a:lnTo>
                        <a:pt x="60" y="220"/>
                      </a:lnTo>
                      <a:lnTo>
                        <a:pt x="68" y="168"/>
                      </a:lnTo>
                      <a:lnTo>
                        <a:pt x="76" y="102"/>
                      </a:lnTo>
                      <a:lnTo>
                        <a:pt x="98" y="96"/>
                      </a:lnTo>
                      <a:lnTo>
                        <a:pt x="112" y="110"/>
                      </a:lnTo>
                      <a:lnTo>
                        <a:pt x="98" y="264"/>
                      </a:lnTo>
                      <a:lnTo>
                        <a:pt x="120" y="242"/>
                      </a:lnTo>
                      <a:lnTo>
                        <a:pt x="164" y="220"/>
                      </a:lnTo>
                      <a:lnTo>
                        <a:pt x="188" y="198"/>
                      </a:lnTo>
                      <a:lnTo>
                        <a:pt x="194" y="176"/>
                      </a:lnTo>
                      <a:lnTo>
                        <a:pt x="202" y="162"/>
                      </a:lnTo>
                      <a:lnTo>
                        <a:pt x="224" y="102"/>
                      </a:lnTo>
                      <a:lnTo>
                        <a:pt x="246" y="66"/>
                      </a:lnTo>
                      <a:lnTo>
                        <a:pt x="262" y="36"/>
                      </a:lnTo>
                      <a:lnTo>
                        <a:pt x="276" y="22"/>
                      </a:lnTo>
                      <a:lnTo>
                        <a:pt x="306" y="16"/>
                      </a:lnTo>
                      <a:lnTo>
                        <a:pt x="382" y="8"/>
                      </a:lnTo>
                      <a:lnTo>
                        <a:pt x="486" y="0"/>
                      </a:lnTo>
                      <a:lnTo>
                        <a:pt x="492" y="16"/>
                      </a:lnTo>
                      <a:lnTo>
                        <a:pt x="500" y="30"/>
                      </a:lnTo>
                      <a:lnTo>
                        <a:pt x="508" y="58"/>
                      </a:lnTo>
                      <a:lnTo>
                        <a:pt x="516" y="74"/>
                      </a:lnTo>
                      <a:lnTo>
                        <a:pt x="508" y="102"/>
                      </a:lnTo>
                      <a:lnTo>
                        <a:pt x="500" y="132"/>
                      </a:lnTo>
                      <a:lnTo>
                        <a:pt x="492" y="140"/>
                      </a:lnTo>
                      <a:lnTo>
                        <a:pt x="470" y="154"/>
                      </a:lnTo>
                      <a:lnTo>
                        <a:pt x="440" y="184"/>
                      </a:lnTo>
                      <a:lnTo>
                        <a:pt x="396" y="212"/>
                      </a:lnTo>
                      <a:lnTo>
                        <a:pt x="374" y="242"/>
                      </a:lnTo>
                      <a:lnTo>
                        <a:pt x="344" y="270"/>
                      </a:lnTo>
                      <a:lnTo>
                        <a:pt x="328" y="292"/>
                      </a:lnTo>
                      <a:lnTo>
                        <a:pt x="306" y="322"/>
                      </a:lnTo>
                      <a:lnTo>
                        <a:pt x="284" y="374"/>
                      </a:lnTo>
                      <a:lnTo>
                        <a:pt x="262" y="440"/>
                      </a:lnTo>
                      <a:lnTo>
                        <a:pt x="256" y="896"/>
                      </a:lnTo>
                      <a:lnTo>
                        <a:pt x="0" y="896"/>
                      </a:lnTo>
                      <a:lnTo>
                        <a:pt x="0" y="870"/>
                      </a:lnTo>
                      <a:close/>
                    </a:path>
                  </a:pathLst>
                </a:custGeom>
                <a:gradFill rotWithShape="1">
                  <a:gsLst>
                    <a:gs pos="0">
                      <a:srgbClr val="868686"/>
                    </a:gs>
                    <a:gs pos="50000">
                      <a:srgbClr val="C1C1C1"/>
                    </a:gs>
                    <a:gs pos="100000">
                      <a:srgbClr val="E6E6E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sz="1500">
                    <a:latin typeface="Calibri" pitchFamily="34" charset="0"/>
                    <a:cs typeface="Calibri" pitchFamily="34" charset="0"/>
                  </a:endParaRPr>
                </a:p>
              </p:txBody>
            </p:sp>
            <p:sp>
              <p:nvSpPr>
                <p:cNvPr id="69690" name="Freeform 267"/>
                <p:cNvSpPr>
                  <a:spLocks/>
                </p:cNvSpPr>
                <p:nvPr/>
              </p:nvSpPr>
              <p:spPr bwMode="auto">
                <a:xfrm flipH="1">
                  <a:off x="7767351" y="5495832"/>
                  <a:ext cx="247298" cy="654255"/>
                </a:xfrm>
                <a:custGeom>
                  <a:avLst/>
                  <a:gdLst>
                    <a:gd name="T0" fmla="*/ 0 w 296"/>
                    <a:gd name="T1" fmla="*/ 2147483647 h 740"/>
                    <a:gd name="T2" fmla="*/ 2147483647 w 296"/>
                    <a:gd name="T3" fmla="*/ 2147483647 h 740"/>
                    <a:gd name="T4" fmla="*/ 2147483647 w 296"/>
                    <a:gd name="T5" fmla="*/ 2147483647 h 740"/>
                    <a:gd name="T6" fmla="*/ 2147483647 w 296"/>
                    <a:gd name="T7" fmla="*/ 2147483647 h 740"/>
                    <a:gd name="T8" fmla="*/ 2147483647 w 296"/>
                    <a:gd name="T9" fmla="*/ 2147483647 h 740"/>
                    <a:gd name="T10" fmla="*/ 2147483647 w 296"/>
                    <a:gd name="T11" fmla="*/ 2147483647 h 740"/>
                    <a:gd name="T12" fmla="*/ 2147483647 w 296"/>
                    <a:gd name="T13" fmla="*/ 2147483647 h 740"/>
                    <a:gd name="T14" fmla="*/ 2147483647 w 296"/>
                    <a:gd name="T15" fmla="*/ 2147483647 h 740"/>
                    <a:gd name="T16" fmla="*/ 2147483647 w 296"/>
                    <a:gd name="T17" fmla="*/ 2147483647 h 740"/>
                    <a:gd name="T18" fmla="*/ 2147483647 w 296"/>
                    <a:gd name="T19" fmla="*/ 2147483647 h 740"/>
                    <a:gd name="T20" fmla="*/ 2147483647 w 296"/>
                    <a:gd name="T21" fmla="*/ 2147483647 h 740"/>
                    <a:gd name="T22" fmla="*/ 2147483647 w 296"/>
                    <a:gd name="T23" fmla="*/ 2147483647 h 740"/>
                    <a:gd name="T24" fmla="*/ 2147483647 w 296"/>
                    <a:gd name="T25" fmla="*/ 2147483647 h 740"/>
                    <a:gd name="T26" fmla="*/ 2147483647 w 296"/>
                    <a:gd name="T27" fmla="*/ 2147483647 h 740"/>
                    <a:gd name="T28" fmla="*/ 2147483647 w 296"/>
                    <a:gd name="T29" fmla="*/ 0 h 740"/>
                    <a:gd name="T30" fmla="*/ 2147483647 w 296"/>
                    <a:gd name="T31" fmla="*/ 2147483647 h 740"/>
                    <a:gd name="T32" fmla="*/ 2147483647 w 296"/>
                    <a:gd name="T33" fmla="*/ 2147483647 h 740"/>
                    <a:gd name="T34" fmla="*/ 2147483647 w 296"/>
                    <a:gd name="T35" fmla="*/ 2147483647 h 740"/>
                    <a:gd name="T36" fmla="*/ 2147483647 w 296"/>
                    <a:gd name="T37" fmla="*/ 2147483647 h 740"/>
                    <a:gd name="T38" fmla="*/ 2147483647 w 296"/>
                    <a:gd name="T39" fmla="*/ 2147483647 h 740"/>
                    <a:gd name="T40" fmla="*/ 2147483647 w 296"/>
                    <a:gd name="T41" fmla="*/ 2147483647 h 740"/>
                    <a:gd name="T42" fmla="*/ 2147483647 w 296"/>
                    <a:gd name="T43" fmla="*/ 2147483647 h 740"/>
                    <a:gd name="T44" fmla="*/ 2147483647 w 296"/>
                    <a:gd name="T45" fmla="*/ 2147483647 h 740"/>
                    <a:gd name="T46" fmla="*/ 2147483647 w 296"/>
                    <a:gd name="T47" fmla="*/ 2147483647 h 740"/>
                    <a:gd name="T48" fmla="*/ 2147483647 w 296"/>
                    <a:gd name="T49" fmla="*/ 2147483647 h 740"/>
                    <a:gd name="T50" fmla="*/ 2147483647 w 296"/>
                    <a:gd name="T51" fmla="*/ 2147483647 h 740"/>
                    <a:gd name="T52" fmla="*/ 2147483647 w 296"/>
                    <a:gd name="T53" fmla="*/ 2147483647 h 740"/>
                    <a:gd name="T54" fmla="*/ 2147483647 w 296"/>
                    <a:gd name="T55" fmla="*/ 2147483647 h 740"/>
                    <a:gd name="T56" fmla="*/ 2147483647 w 296"/>
                    <a:gd name="T57" fmla="*/ 2147483647 h 740"/>
                    <a:gd name="T58" fmla="*/ 2147483647 w 296"/>
                    <a:gd name="T59" fmla="*/ 2147483647 h 740"/>
                    <a:gd name="T60" fmla="*/ 2147483647 w 296"/>
                    <a:gd name="T61" fmla="*/ 2147483647 h 740"/>
                    <a:gd name="T62" fmla="*/ 2147483647 w 296"/>
                    <a:gd name="T63" fmla="*/ 2147483647 h 740"/>
                    <a:gd name="T64" fmla="*/ 2147483647 w 296"/>
                    <a:gd name="T65" fmla="*/ 2147483647 h 740"/>
                    <a:gd name="T66" fmla="*/ 2147483647 w 296"/>
                    <a:gd name="T67" fmla="*/ 2147483647 h 740"/>
                    <a:gd name="T68" fmla="*/ 2147483647 w 296"/>
                    <a:gd name="T69" fmla="*/ 2147483647 h 740"/>
                    <a:gd name="T70" fmla="*/ 2147483647 w 296"/>
                    <a:gd name="T71" fmla="*/ 2147483647 h 740"/>
                    <a:gd name="T72" fmla="*/ 2147483647 w 296"/>
                    <a:gd name="T73" fmla="*/ 2147483647 h 740"/>
                    <a:gd name="T74" fmla="*/ 2147483647 w 296"/>
                    <a:gd name="T75" fmla="*/ 2147483647 h 740"/>
                    <a:gd name="T76" fmla="*/ 2147483647 w 296"/>
                    <a:gd name="T77" fmla="*/ 2147483647 h 740"/>
                    <a:gd name="T78" fmla="*/ 2147483647 w 296"/>
                    <a:gd name="T79" fmla="*/ 2147483647 h 740"/>
                    <a:gd name="T80" fmla="*/ 2147483647 w 296"/>
                    <a:gd name="T81" fmla="*/ 2147483647 h 740"/>
                    <a:gd name="T82" fmla="*/ 2147483647 w 296"/>
                    <a:gd name="T83" fmla="*/ 2147483647 h 740"/>
                    <a:gd name="T84" fmla="*/ 2147483647 w 296"/>
                    <a:gd name="T85" fmla="*/ 2147483647 h 740"/>
                    <a:gd name="T86" fmla="*/ 2147483647 w 296"/>
                    <a:gd name="T87" fmla="*/ 2147483647 h 740"/>
                    <a:gd name="T88" fmla="*/ 2147483647 w 296"/>
                    <a:gd name="T89" fmla="*/ 2147483647 h 740"/>
                    <a:gd name="T90" fmla="*/ 2147483647 w 296"/>
                    <a:gd name="T91" fmla="*/ 2147483647 h 740"/>
                    <a:gd name="T92" fmla="*/ 2147483647 w 296"/>
                    <a:gd name="T93" fmla="*/ 2147483647 h 740"/>
                    <a:gd name="T94" fmla="*/ 2147483647 w 296"/>
                    <a:gd name="T95" fmla="*/ 2147483647 h 740"/>
                    <a:gd name="T96" fmla="*/ 2147483647 w 296"/>
                    <a:gd name="T97" fmla="*/ 2147483647 h 740"/>
                    <a:gd name="T98" fmla="*/ 2147483647 w 296"/>
                    <a:gd name="T99" fmla="*/ 2147483647 h 740"/>
                    <a:gd name="T100" fmla="*/ 2147483647 w 296"/>
                    <a:gd name="T101" fmla="*/ 2147483647 h 740"/>
                    <a:gd name="T102" fmla="*/ 2147483647 w 296"/>
                    <a:gd name="T103" fmla="*/ 2147483647 h 740"/>
                    <a:gd name="T104" fmla="*/ 0 w 296"/>
                    <a:gd name="T105" fmla="*/ 2147483647 h 740"/>
                    <a:gd name="T106" fmla="*/ 0 w 296"/>
                    <a:gd name="T107" fmla="*/ 2147483647 h 74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96"/>
                    <a:gd name="T163" fmla="*/ 0 h 740"/>
                    <a:gd name="T164" fmla="*/ 296 w 296"/>
                    <a:gd name="T165" fmla="*/ 740 h 74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96" h="740">
                      <a:moveTo>
                        <a:pt x="0" y="582"/>
                      </a:moveTo>
                      <a:lnTo>
                        <a:pt x="6" y="540"/>
                      </a:lnTo>
                      <a:lnTo>
                        <a:pt x="18" y="462"/>
                      </a:lnTo>
                      <a:lnTo>
                        <a:pt x="44" y="350"/>
                      </a:lnTo>
                      <a:lnTo>
                        <a:pt x="44" y="290"/>
                      </a:lnTo>
                      <a:lnTo>
                        <a:pt x="40" y="262"/>
                      </a:lnTo>
                      <a:lnTo>
                        <a:pt x="30" y="232"/>
                      </a:lnTo>
                      <a:lnTo>
                        <a:pt x="22" y="182"/>
                      </a:lnTo>
                      <a:lnTo>
                        <a:pt x="18" y="136"/>
                      </a:lnTo>
                      <a:lnTo>
                        <a:pt x="22" y="122"/>
                      </a:lnTo>
                      <a:lnTo>
                        <a:pt x="26" y="114"/>
                      </a:lnTo>
                      <a:lnTo>
                        <a:pt x="30" y="100"/>
                      </a:lnTo>
                      <a:lnTo>
                        <a:pt x="34" y="86"/>
                      </a:lnTo>
                      <a:lnTo>
                        <a:pt x="40" y="48"/>
                      </a:lnTo>
                      <a:lnTo>
                        <a:pt x="44" y="0"/>
                      </a:lnTo>
                      <a:lnTo>
                        <a:pt x="56" y="6"/>
                      </a:lnTo>
                      <a:lnTo>
                        <a:pt x="64" y="26"/>
                      </a:lnTo>
                      <a:lnTo>
                        <a:pt x="56" y="142"/>
                      </a:lnTo>
                      <a:lnTo>
                        <a:pt x="68" y="136"/>
                      </a:lnTo>
                      <a:lnTo>
                        <a:pt x="72" y="130"/>
                      </a:lnTo>
                      <a:lnTo>
                        <a:pt x="76" y="124"/>
                      </a:lnTo>
                      <a:lnTo>
                        <a:pt x="80" y="120"/>
                      </a:lnTo>
                      <a:lnTo>
                        <a:pt x="86" y="116"/>
                      </a:lnTo>
                      <a:lnTo>
                        <a:pt x="94" y="118"/>
                      </a:lnTo>
                      <a:lnTo>
                        <a:pt x="100" y="124"/>
                      </a:lnTo>
                      <a:lnTo>
                        <a:pt x="108" y="136"/>
                      </a:lnTo>
                      <a:lnTo>
                        <a:pt x="114" y="146"/>
                      </a:lnTo>
                      <a:lnTo>
                        <a:pt x="124" y="156"/>
                      </a:lnTo>
                      <a:lnTo>
                        <a:pt x="134" y="164"/>
                      </a:lnTo>
                      <a:lnTo>
                        <a:pt x="148" y="170"/>
                      </a:lnTo>
                      <a:lnTo>
                        <a:pt x="162" y="176"/>
                      </a:lnTo>
                      <a:lnTo>
                        <a:pt x="178" y="180"/>
                      </a:lnTo>
                      <a:lnTo>
                        <a:pt x="210" y="188"/>
                      </a:lnTo>
                      <a:lnTo>
                        <a:pt x="240" y="192"/>
                      </a:lnTo>
                      <a:lnTo>
                        <a:pt x="266" y="194"/>
                      </a:lnTo>
                      <a:lnTo>
                        <a:pt x="292" y="194"/>
                      </a:lnTo>
                      <a:lnTo>
                        <a:pt x="296" y="210"/>
                      </a:lnTo>
                      <a:lnTo>
                        <a:pt x="292" y="230"/>
                      </a:lnTo>
                      <a:lnTo>
                        <a:pt x="286" y="250"/>
                      </a:lnTo>
                      <a:lnTo>
                        <a:pt x="282" y="252"/>
                      </a:lnTo>
                      <a:lnTo>
                        <a:pt x="270" y="252"/>
                      </a:lnTo>
                      <a:lnTo>
                        <a:pt x="252" y="260"/>
                      </a:lnTo>
                      <a:lnTo>
                        <a:pt x="226" y="260"/>
                      </a:lnTo>
                      <a:lnTo>
                        <a:pt x="214" y="272"/>
                      </a:lnTo>
                      <a:lnTo>
                        <a:pt x="198" y="280"/>
                      </a:lnTo>
                      <a:lnTo>
                        <a:pt x="188" y="288"/>
                      </a:lnTo>
                      <a:lnTo>
                        <a:pt x="176" y="300"/>
                      </a:lnTo>
                      <a:lnTo>
                        <a:pt x="164" y="330"/>
                      </a:lnTo>
                      <a:lnTo>
                        <a:pt x="150" y="372"/>
                      </a:lnTo>
                      <a:lnTo>
                        <a:pt x="148" y="740"/>
                      </a:lnTo>
                      <a:lnTo>
                        <a:pt x="0" y="604"/>
                      </a:lnTo>
                      <a:lnTo>
                        <a:pt x="0" y="582"/>
                      </a:lnTo>
                      <a:close/>
                    </a:path>
                  </a:pathLst>
                </a:custGeom>
                <a:gradFill rotWithShape="1">
                  <a:gsLst>
                    <a:gs pos="0">
                      <a:srgbClr val="868686"/>
                    </a:gs>
                    <a:gs pos="50000">
                      <a:srgbClr val="C1C1C1"/>
                    </a:gs>
                    <a:gs pos="100000">
                      <a:srgbClr val="E6E6E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sz="1500">
                    <a:latin typeface="Calibri" pitchFamily="34" charset="0"/>
                    <a:cs typeface="Calibri" pitchFamily="34" charset="0"/>
                  </a:endParaRPr>
                </a:p>
              </p:txBody>
            </p:sp>
          </p:grpSp>
          <p:sp>
            <p:nvSpPr>
              <p:cNvPr id="69687" name="Kombinationstegning 64"/>
              <p:cNvSpPr>
                <a:spLocks noChangeArrowheads="1"/>
              </p:cNvSpPr>
              <p:nvPr/>
            </p:nvSpPr>
            <p:spPr bwMode="auto">
              <a:xfrm>
                <a:off x="6998358" y="2553140"/>
                <a:ext cx="177803" cy="196846"/>
              </a:xfrm>
              <a:custGeom>
                <a:avLst/>
                <a:gdLst>
                  <a:gd name="T0" fmla="*/ 12700 w 177800"/>
                  <a:gd name="T1" fmla="*/ 0 h 196850"/>
                  <a:gd name="T2" fmla="*/ 0 w 177800"/>
                  <a:gd name="T3" fmla="*/ 196790 h 196850"/>
                  <a:gd name="T4" fmla="*/ 177845 w 177800"/>
                  <a:gd name="T5" fmla="*/ 196790 h 196850"/>
                  <a:gd name="T6" fmla="*/ 120680 w 177800"/>
                  <a:gd name="T7" fmla="*/ 31735 h 196850"/>
                  <a:gd name="T8" fmla="*/ 12700 w 177800"/>
                  <a:gd name="T9" fmla="*/ 0 h 196850"/>
                  <a:gd name="T10" fmla="*/ 0 60000 65536"/>
                  <a:gd name="T11" fmla="*/ 0 60000 65536"/>
                  <a:gd name="T12" fmla="*/ 0 60000 65536"/>
                  <a:gd name="T13" fmla="*/ 0 60000 65536"/>
                  <a:gd name="T14" fmla="*/ 0 60000 65536"/>
                  <a:gd name="T15" fmla="*/ 0 w 177800"/>
                  <a:gd name="T16" fmla="*/ 0 h 196850"/>
                  <a:gd name="T17" fmla="*/ 177800 w 177800"/>
                  <a:gd name="T18" fmla="*/ 196850 h 196850"/>
                </a:gdLst>
                <a:ahLst/>
                <a:cxnLst>
                  <a:cxn ang="T10">
                    <a:pos x="T0" y="T1"/>
                  </a:cxn>
                  <a:cxn ang="T11">
                    <a:pos x="T2" y="T3"/>
                  </a:cxn>
                  <a:cxn ang="T12">
                    <a:pos x="T4" y="T5"/>
                  </a:cxn>
                  <a:cxn ang="T13">
                    <a:pos x="T6" y="T7"/>
                  </a:cxn>
                  <a:cxn ang="T14">
                    <a:pos x="T8" y="T9"/>
                  </a:cxn>
                </a:cxnLst>
                <a:rect l="T15" t="T16" r="T17" b="T18"/>
                <a:pathLst>
                  <a:path w="177800" h="196850">
                    <a:moveTo>
                      <a:pt x="12700" y="0"/>
                    </a:moveTo>
                    <a:cubicBezTo>
                      <a:pt x="8326" y="65607"/>
                      <a:pt x="0" y="131097"/>
                      <a:pt x="0" y="196850"/>
                    </a:cubicBezTo>
                    <a:lnTo>
                      <a:pt x="177800" y="196850"/>
                    </a:lnTo>
                    <a:lnTo>
                      <a:pt x="120650" y="31750"/>
                    </a:lnTo>
                    <a:lnTo>
                      <a:pt x="12700" y="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sz="1500">
                  <a:latin typeface="Calibri" pitchFamily="34" charset="0"/>
                  <a:cs typeface="Calibri" pitchFamily="34" charset="0"/>
                </a:endParaRPr>
              </a:p>
            </p:txBody>
          </p:sp>
        </p:grpSp>
        <p:sp>
          <p:nvSpPr>
            <p:cNvPr id="69683" name="Freeform 82"/>
            <p:cNvSpPr>
              <a:spLocks/>
            </p:cNvSpPr>
            <p:nvPr/>
          </p:nvSpPr>
          <p:spPr bwMode="auto">
            <a:xfrm>
              <a:off x="7212675" y="1614949"/>
              <a:ext cx="498484" cy="760395"/>
            </a:xfrm>
            <a:custGeom>
              <a:avLst/>
              <a:gdLst>
                <a:gd name="T0" fmla="*/ 2147483647 w 440"/>
                <a:gd name="T1" fmla="*/ 2147483647 h 670"/>
                <a:gd name="T2" fmla="*/ 2147483647 w 440"/>
                <a:gd name="T3" fmla="*/ 2147483647 h 670"/>
                <a:gd name="T4" fmla="*/ 2147483647 w 440"/>
                <a:gd name="T5" fmla="*/ 0 h 670"/>
                <a:gd name="T6" fmla="*/ 2147483647 w 440"/>
                <a:gd name="T7" fmla="*/ 0 h 670"/>
                <a:gd name="T8" fmla="*/ 2147483647 w 440"/>
                <a:gd name="T9" fmla="*/ 2147483647 h 670"/>
                <a:gd name="T10" fmla="*/ 2147483647 w 440"/>
                <a:gd name="T11" fmla="*/ 2147483647 h 670"/>
                <a:gd name="T12" fmla="*/ 2147483647 w 440"/>
                <a:gd name="T13" fmla="*/ 2147483647 h 670"/>
                <a:gd name="T14" fmla="*/ 2147483647 w 440"/>
                <a:gd name="T15" fmla="*/ 2147483647 h 670"/>
                <a:gd name="T16" fmla="*/ 2147483647 w 440"/>
                <a:gd name="T17" fmla="*/ 2147483647 h 670"/>
                <a:gd name="T18" fmla="*/ 2147483647 w 440"/>
                <a:gd name="T19" fmla="*/ 2147483647 h 670"/>
                <a:gd name="T20" fmla="*/ 2147483647 w 440"/>
                <a:gd name="T21" fmla="*/ 2147483647 h 670"/>
                <a:gd name="T22" fmla="*/ 2147483647 w 440"/>
                <a:gd name="T23" fmla="*/ 2147483647 h 670"/>
                <a:gd name="T24" fmla="*/ 2147483647 w 440"/>
                <a:gd name="T25" fmla="*/ 2147483647 h 670"/>
                <a:gd name="T26" fmla="*/ 2147483647 w 440"/>
                <a:gd name="T27" fmla="*/ 2147483647 h 670"/>
                <a:gd name="T28" fmla="*/ 2147483647 w 440"/>
                <a:gd name="T29" fmla="*/ 2147483647 h 670"/>
                <a:gd name="T30" fmla="*/ 2147483647 w 440"/>
                <a:gd name="T31" fmla="*/ 2147483647 h 670"/>
                <a:gd name="T32" fmla="*/ 2147483647 w 440"/>
                <a:gd name="T33" fmla="*/ 2147483647 h 670"/>
                <a:gd name="T34" fmla="*/ 2147483647 w 440"/>
                <a:gd name="T35" fmla="*/ 2147483647 h 670"/>
                <a:gd name="T36" fmla="*/ 2147483647 w 440"/>
                <a:gd name="T37" fmla="*/ 2147483647 h 670"/>
                <a:gd name="T38" fmla="*/ 2147483647 w 440"/>
                <a:gd name="T39" fmla="*/ 2147483647 h 670"/>
                <a:gd name="T40" fmla="*/ 2147483647 w 440"/>
                <a:gd name="T41" fmla="*/ 2147483647 h 670"/>
                <a:gd name="T42" fmla="*/ 2147483647 w 440"/>
                <a:gd name="T43" fmla="*/ 2147483647 h 670"/>
                <a:gd name="T44" fmla="*/ 2147483647 w 440"/>
                <a:gd name="T45" fmla="*/ 2147483647 h 670"/>
                <a:gd name="T46" fmla="*/ 2147483647 w 440"/>
                <a:gd name="T47" fmla="*/ 2147483647 h 670"/>
                <a:gd name="T48" fmla="*/ 2147483647 w 440"/>
                <a:gd name="T49" fmla="*/ 2147483647 h 670"/>
                <a:gd name="T50" fmla="*/ 2147483647 w 440"/>
                <a:gd name="T51" fmla="*/ 2147483647 h 670"/>
                <a:gd name="T52" fmla="*/ 2147483647 w 440"/>
                <a:gd name="T53" fmla="*/ 2147483647 h 670"/>
                <a:gd name="T54" fmla="*/ 2147483647 w 440"/>
                <a:gd name="T55" fmla="*/ 2147483647 h 670"/>
                <a:gd name="T56" fmla="*/ 2147483647 w 440"/>
                <a:gd name="T57" fmla="*/ 2147483647 h 670"/>
                <a:gd name="T58" fmla="*/ 2147483647 w 440"/>
                <a:gd name="T59" fmla="*/ 2147483647 h 670"/>
                <a:gd name="T60" fmla="*/ 2147483647 w 440"/>
                <a:gd name="T61" fmla="*/ 2147483647 h 670"/>
                <a:gd name="T62" fmla="*/ 0 w 440"/>
                <a:gd name="T63" fmla="*/ 2147483647 h 670"/>
                <a:gd name="T64" fmla="*/ 2147483647 w 440"/>
                <a:gd name="T65" fmla="*/ 2147483647 h 670"/>
                <a:gd name="T66" fmla="*/ 2147483647 w 440"/>
                <a:gd name="T67" fmla="*/ 2147483647 h 670"/>
                <a:gd name="T68" fmla="*/ 2147483647 w 440"/>
                <a:gd name="T69" fmla="*/ 2147483647 h 670"/>
                <a:gd name="T70" fmla="*/ 2147483647 w 440"/>
                <a:gd name="T71" fmla="*/ 2147483647 h 670"/>
                <a:gd name="T72" fmla="*/ 2147483647 w 440"/>
                <a:gd name="T73" fmla="*/ 2147483647 h 670"/>
                <a:gd name="T74" fmla="*/ 2147483647 w 440"/>
                <a:gd name="T75" fmla="*/ 2147483647 h 670"/>
                <a:gd name="T76" fmla="*/ 2147483647 w 440"/>
                <a:gd name="T77" fmla="*/ 2147483647 h 670"/>
                <a:gd name="T78" fmla="*/ 2147483647 w 440"/>
                <a:gd name="T79" fmla="*/ 2147483647 h 670"/>
                <a:gd name="T80" fmla="*/ 2147483647 w 440"/>
                <a:gd name="T81" fmla="*/ 2147483647 h 670"/>
                <a:gd name="T82" fmla="*/ 2147483647 w 440"/>
                <a:gd name="T83" fmla="*/ 2147483647 h 6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40"/>
                <a:gd name="T127" fmla="*/ 0 h 670"/>
                <a:gd name="T128" fmla="*/ 440 w 440"/>
                <a:gd name="T129" fmla="*/ 670 h 6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40" h="670">
                  <a:moveTo>
                    <a:pt x="438" y="22"/>
                  </a:moveTo>
                  <a:lnTo>
                    <a:pt x="440" y="8"/>
                  </a:lnTo>
                  <a:lnTo>
                    <a:pt x="440" y="0"/>
                  </a:lnTo>
                  <a:lnTo>
                    <a:pt x="412" y="0"/>
                  </a:lnTo>
                  <a:lnTo>
                    <a:pt x="412" y="4"/>
                  </a:lnTo>
                  <a:lnTo>
                    <a:pt x="390" y="26"/>
                  </a:lnTo>
                  <a:lnTo>
                    <a:pt x="362" y="54"/>
                  </a:lnTo>
                  <a:lnTo>
                    <a:pt x="340" y="76"/>
                  </a:lnTo>
                  <a:lnTo>
                    <a:pt x="304" y="98"/>
                  </a:lnTo>
                  <a:lnTo>
                    <a:pt x="234" y="134"/>
                  </a:lnTo>
                  <a:lnTo>
                    <a:pt x="198" y="156"/>
                  </a:lnTo>
                  <a:lnTo>
                    <a:pt x="176" y="170"/>
                  </a:lnTo>
                  <a:lnTo>
                    <a:pt x="162" y="192"/>
                  </a:lnTo>
                  <a:lnTo>
                    <a:pt x="162" y="214"/>
                  </a:lnTo>
                  <a:lnTo>
                    <a:pt x="148" y="192"/>
                  </a:lnTo>
                  <a:lnTo>
                    <a:pt x="140" y="156"/>
                  </a:lnTo>
                  <a:lnTo>
                    <a:pt x="126" y="134"/>
                  </a:lnTo>
                  <a:lnTo>
                    <a:pt x="120" y="120"/>
                  </a:lnTo>
                  <a:lnTo>
                    <a:pt x="120" y="98"/>
                  </a:lnTo>
                  <a:lnTo>
                    <a:pt x="120" y="76"/>
                  </a:lnTo>
                  <a:lnTo>
                    <a:pt x="148" y="70"/>
                  </a:lnTo>
                  <a:lnTo>
                    <a:pt x="168" y="54"/>
                  </a:lnTo>
                  <a:lnTo>
                    <a:pt x="176" y="34"/>
                  </a:lnTo>
                  <a:lnTo>
                    <a:pt x="102" y="46"/>
                  </a:lnTo>
                  <a:lnTo>
                    <a:pt x="90" y="66"/>
                  </a:lnTo>
                  <a:lnTo>
                    <a:pt x="78" y="80"/>
                  </a:lnTo>
                  <a:lnTo>
                    <a:pt x="64" y="124"/>
                  </a:lnTo>
                  <a:lnTo>
                    <a:pt x="50" y="212"/>
                  </a:lnTo>
                  <a:lnTo>
                    <a:pt x="22" y="394"/>
                  </a:lnTo>
                  <a:lnTo>
                    <a:pt x="8" y="576"/>
                  </a:lnTo>
                  <a:lnTo>
                    <a:pt x="0" y="642"/>
                  </a:lnTo>
                  <a:lnTo>
                    <a:pt x="8" y="670"/>
                  </a:lnTo>
                  <a:lnTo>
                    <a:pt x="50" y="590"/>
                  </a:lnTo>
                  <a:lnTo>
                    <a:pt x="156" y="394"/>
                  </a:lnTo>
                  <a:lnTo>
                    <a:pt x="218" y="284"/>
                  </a:lnTo>
                  <a:lnTo>
                    <a:pt x="290" y="182"/>
                  </a:lnTo>
                  <a:lnTo>
                    <a:pt x="346" y="102"/>
                  </a:lnTo>
                  <a:lnTo>
                    <a:pt x="374" y="72"/>
                  </a:lnTo>
                  <a:lnTo>
                    <a:pt x="394" y="52"/>
                  </a:lnTo>
                  <a:lnTo>
                    <a:pt x="414" y="38"/>
                  </a:lnTo>
                  <a:lnTo>
                    <a:pt x="438" y="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sz="1500">
                <a:latin typeface="Calibri" pitchFamily="34" charset="0"/>
                <a:cs typeface="Calibri" pitchFamily="34" charset="0"/>
              </a:endParaRPr>
            </a:p>
          </p:txBody>
        </p:sp>
        <p:sp>
          <p:nvSpPr>
            <p:cNvPr id="69684" name="Freeform 64"/>
            <p:cNvSpPr>
              <a:spLocks/>
            </p:cNvSpPr>
            <p:nvPr/>
          </p:nvSpPr>
          <p:spPr bwMode="auto">
            <a:xfrm>
              <a:off x="6150618" y="2037215"/>
              <a:ext cx="142878" cy="211132"/>
            </a:xfrm>
            <a:custGeom>
              <a:avLst/>
              <a:gdLst>
                <a:gd name="T0" fmla="*/ 2147483647 w 126"/>
                <a:gd name="T1" fmla="*/ 2147483647 h 186"/>
                <a:gd name="T2" fmla="*/ 2147483647 w 126"/>
                <a:gd name="T3" fmla="*/ 0 h 186"/>
                <a:gd name="T4" fmla="*/ 2147483647 w 126"/>
                <a:gd name="T5" fmla="*/ 0 h 186"/>
                <a:gd name="T6" fmla="*/ 2147483647 w 126"/>
                <a:gd name="T7" fmla="*/ 2147483647 h 186"/>
                <a:gd name="T8" fmla="*/ 2147483647 w 126"/>
                <a:gd name="T9" fmla="*/ 2147483647 h 186"/>
                <a:gd name="T10" fmla="*/ 2147483647 w 126"/>
                <a:gd name="T11" fmla="*/ 2147483647 h 186"/>
                <a:gd name="T12" fmla="*/ 2147483647 w 126"/>
                <a:gd name="T13" fmla="*/ 2147483647 h 186"/>
                <a:gd name="T14" fmla="*/ 0 w 126"/>
                <a:gd name="T15" fmla="*/ 2147483647 h 186"/>
                <a:gd name="T16" fmla="*/ 2147483647 w 126"/>
                <a:gd name="T17" fmla="*/ 2147483647 h 186"/>
                <a:gd name="T18" fmla="*/ 2147483647 w 126"/>
                <a:gd name="T19" fmla="*/ 2147483647 h 186"/>
                <a:gd name="T20" fmla="*/ 2147483647 w 126"/>
                <a:gd name="T21" fmla="*/ 2147483647 h 186"/>
                <a:gd name="T22" fmla="*/ 2147483647 w 126"/>
                <a:gd name="T23" fmla="*/ 2147483647 h 186"/>
                <a:gd name="T24" fmla="*/ 2147483647 w 126"/>
                <a:gd name="T25" fmla="*/ 2147483647 h 186"/>
                <a:gd name="T26" fmla="*/ 2147483647 w 126"/>
                <a:gd name="T27" fmla="*/ 2147483647 h 186"/>
                <a:gd name="T28" fmla="*/ 2147483647 w 126"/>
                <a:gd name="T29" fmla="*/ 2147483647 h 186"/>
                <a:gd name="T30" fmla="*/ 2147483647 w 126"/>
                <a:gd name="T31" fmla="*/ 2147483647 h 186"/>
                <a:gd name="T32" fmla="*/ 2147483647 w 126"/>
                <a:gd name="T33" fmla="*/ 2147483647 h 186"/>
                <a:gd name="T34" fmla="*/ 2147483647 w 126"/>
                <a:gd name="T35" fmla="*/ 2147483647 h 186"/>
                <a:gd name="T36" fmla="*/ 2147483647 w 126"/>
                <a:gd name="T37" fmla="*/ 2147483647 h 186"/>
                <a:gd name="T38" fmla="*/ 2147483647 w 126"/>
                <a:gd name="T39" fmla="*/ 2147483647 h 18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6"/>
                <a:gd name="T61" fmla="*/ 0 h 186"/>
                <a:gd name="T62" fmla="*/ 126 w 126"/>
                <a:gd name="T63" fmla="*/ 186 h 18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6" h="186">
                  <a:moveTo>
                    <a:pt x="126" y="22"/>
                  </a:moveTo>
                  <a:lnTo>
                    <a:pt x="104" y="0"/>
                  </a:lnTo>
                  <a:lnTo>
                    <a:pt x="84" y="20"/>
                  </a:lnTo>
                  <a:lnTo>
                    <a:pt x="58" y="52"/>
                  </a:lnTo>
                  <a:lnTo>
                    <a:pt x="28" y="90"/>
                  </a:lnTo>
                  <a:lnTo>
                    <a:pt x="14" y="112"/>
                  </a:lnTo>
                  <a:lnTo>
                    <a:pt x="0" y="134"/>
                  </a:lnTo>
                  <a:lnTo>
                    <a:pt x="40" y="186"/>
                  </a:lnTo>
                  <a:lnTo>
                    <a:pt x="50" y="180"/>
                  </a:lnTo>
                  <a:lnTo>
                    <a:pt x="60" y="174"/>
                  </a:lnTo>
                  <a:lnTo>
                    <a:pt x="68" y="164"/>
                  </a:lnTo>
                  <a:lnTo>
                    <a:pt x="76" y="152"/>
                  </a:lnTo>
                  <a:lnTo>
                    <a:pt x="92" y="126"/>
                  </a:lnTo>
                  <a:lnTo>
                    <a:pt x="104" y="98"/>
                  </a:lnTo>
                  <a:lnTo>
                    <a:pt x="114" y="70"/>
                  </a:lnTo>
                  <a:lnTo>
                    <a:pt x="120" y="46"/>
                  </a:lnTo>
                  <a:lnTo>
                    <a:pt x="126" y="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sz="1500">
                <a:latin typeface="Calibri" pitchFamily="34" charset="0"/>
                <a:cs typeface="Calibri" pitchFamily="34" charset="0"/>
              </a:endParaRPr>
            </a:p>
          </p:txBody>
        </p:sp>
        <p:sp>
          <p:nvSpPr>
            <p:cNvPr id="69685" name="Freeform 81"/>
            <p:cNvSpPr>
              <a:spLocks/>
            </p:cNvSpPr>
            <p:nvPr/>
          </p:nvSpPr>
          <p:spPr bwMode="auto">
            <a:xfrm>
              <a:off x="7147586" y="2819834"/>
              <a:ext cx="222254" cy="217483"/>
            </a:xfrm>
            <a:custGeom>
              <a:avLst/>
              <a:gdLst>
                <a:gd name="T0" fmla="*/ 0 w 196"/>
                <a:gd name="T1" fmla="*/ 2147483647 h 192"/>
                <a:gd name="T2" fmla="*/ 0 w 196"/>
                <a:gd name="T3" fmla="*/ 2147483647 h 192"/>
                <a:gd name="T4" fmla="*/ 2147483647 w 196"/>
                <a:gd name="T5" fmla="*/ 2147483647 h 192"/>
                <a:gd name="T6" fmla="*/ 2147483647 w 196"/>
                <a:gd name="T7" fmla="*/ 2147483647 h 192"/>
                <a:gd name="T8" fmla="*/ 2147483647 w 196"/>
                <a:gd name="T9" fmla="*/ 2147483647 h 192"/>
                <a:gd name="T10" fmla="*/ 2147483647 w 196"/>
                <a:gd name="T11" fmla="*/ 2147483647 h 192"/>
                <a:gd name="T12" fmla="*/ 2147483647 w 196"/>
                <a:gd name="T13" fmla="*/ 2147483647 h 192"/>
                <a:gd name="T14" fmla="*/ 2147483647 w 196"/>
                <a:gd name="T15" fmla="*/ 2147483647 h 192"/>
                <a:gd name="T16" fmla="*/ 2147483647 w 196"/>
                <a:gd name="T17" fmla="*/ 2147483647 h 192"/>
                <a:gd name="T18" fmla="*/ 2147483647 w 196"/>
                <a:gd name="T19" fmla="*/ 2147483647 h 192"/>
                <a:gd name="T20" fmla="*/ 2147483647 w 196"/>
                <a:gd name="T21" fmla="*/ 2147483647 h 192"/>
                <a:gd name="T22" fmla="*/ 2147483647 w 196"/>
                <a:gd name="T23" fmla="*/ 2147483647 h 192"/>
                <a:gd name="T24" fmla="*/ 2147483647 w 196"/>
                <a:gd name="T25" fmla="*/ 2147483647 h 192"/>
                <a:gd name="T26" fmla="*/ 2147483647 w 196"/>
                <a:gd name="T27" fmla="*/ 2147483647 h 192"/>
                <a:gd name="T28" fmla="*/ 2147483647 w 196"/>
                <a:gd name="T29" fmla="*/ 2147483647 h 192"/>
                <a:gd name="T30" fmla="*/ 2147483647 w 196"/>
                <a:gd name="T31" fmla="*/ 2147483647 h 192"/>
                <a:gd name="T32" fmla="*/ 2147483647 w 196"/>
                <a:gd name="T33" fmla="*/ 2147483647 h 192"/>
                <a:gd name="T34" fmla="*/ 2147483647 w 196"/>
                <a:gd name="T35" fmla="*/ 2147483647 h 192"/>
                <a:gd name="T36" fmla="*/ 2147483647 w 196"/>
                <a:gd name="T37" fmla="*/ 2147483647 h 192"/>
                <a:gd name="T38" fmla="*/ 2147483647 w 196"/>
                <a:gd name="T39" fmla="*/ 2147483647 h 192"/>
                <a:gd name="T40" fmla="*/ 2147483647 w 196"/>
                <a:gd name="T41" fmla="*/ 2147483647 h 192"/>
                <a:gd name="T42" fmla="*/ 2147483647 w 196"/>
                <a:gd name="T43" fmla="*/ 0 h 192"/>
                <a:gd name="T44" fmla="*/ 0 w 196"/>
                <a:gd name="T45" fmla="*/ 2147483647 h 19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96"/>
                <a:gd name="T70" fmla="*/ 0 h 192"/>
                <a:gd name="T71" fmla="*/ 196 w 196"/>
                <a:gd name="T72" fmla="*/ 192 h 19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96" h="192">
                  <a:moveTo>
                    <a:pt x="0" y="38"/>
                  </a:moveTo>
                  <a:lnTo>
                    <a:pt x="0" y="38"/>
                  </a:lnTo>
                  <a:lnTo>
                    <a:pt x="12" y="56"/>
                  </a:lnTo>
                  <a:lnTo>
                    <a:pt x="24" y="74"/>
                  </a:lnTo>
                  <a:lnTo>
                    <a:pt x="36" y="96"/>
                  </a:lnTo>
                  <a:lnTo>
                    <a:pt x="46" y="120"/>
                  </a:lnTo>
                  <a:lnTo>
                    <a:pt x="50" y="132"/>
                  </a:lnTo>
                  <a:lnTo>
                    <a:pt x="54" y="146"/>
                  </a:lnTo>
                  <a:lnTo>
                    <a:pt x="54" y="158"/>
                  </a:lnTo>
                  <a:lnTo>
                    <a:pt x="54" y="170"/>
                  </a:lnTo>
                  <a:lnTo>
                    <a:pt x="52" y="182"/>
                  </a:lnTo>
                  <a:lnTo>
                    <a:pt x="46" y="192"/>
                  </a:lnTo>
                  <a:lnTo>
                    <a:pt x="196" y="178"/>
                  </a:lnTo>
                  <a:lnTo>
                    <a:pt x="190" y="152"/>
                  </a:lnTo>
                  <a:lnTo>
                    <a:pt x="174" y="96"/>
                  </a:lnTo>
                  <a:lnTo>
                    <a:pt x="162" y="64"/>
                  </a:lnTo>
                  <a:lnTo>
                    <a:pt x="150" y="36"/>
                  </a:lnTo>
                  <a:lnTo>
                    <a:pt x="144" y="24"/>
                  </a:lnTo>
                  <a:lnTo>
                    <a:pt x="138" y="14"/>
                  </a:lnTo>
                  <a:lnTo>
                    <a:pt x="130" y="6"/>
                  </a:lnTo>
                  <a:lnTo>
                    <a:pt x="124" y="0"/>
                  </a:lnTo>
                  <a:lnTo>
                    <a:pt x="0" y="3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sz="1500">
                <a:latin typeface="Calibri" pitchFamily="34" charset="0"/>
                <a:cs typeface="Calibri" pitchFamily="34" charset="0"/>
              </a:endParaRPr>
            </a:p>
          </p:txBody>
        </p:sp>
      </p:grpSp>
      <p:sp>
        <p:nvSpPr>
          <p:cNvPr id="45" name="Freeform 44"/>
          <p:cNvSpPr/>
          <p:nvPr/>
        </p:nvSpPr>
        <p:spPr>
          <a:xfrm>
            <a:off x="2708275" y="2090738"/>
            <a:ext cx="2443163" cy="2862262"/>
          </a:xfrm>
          <a:custGeom>
            <a:avLst/>
            <a:gdLst>
              <a:gd name="connsiteX0" fmla="*/ 0 w 2442949"/>
              <a:gd name="connsiteY0" fmla="*/ 1897039 h 1897039"/>
              <a:gd name="connsiteX1" fmla="*/ 1146412 w 2442949"/>
              <a:gd name="connsiteY1" fmla="*/ 0 h 1897039"/>
              <a:gd name="connsiteX2" fmla="*/ 2442949 w 2442949"/>
              <a:gd name="connsiteY2" fmla="*/ 1828800 h 1897039"/>
            </a:gdLst>
            <a:ahLst/>
            <a:cxnLst>
              <a:cxn ang="0">
                <a:pos x="connsiteX0" y="connsiteY0"/>
              </a:cxn>
              <a:cxn ang="0">
                <a:pos x="connsiteX1" y="connsiteY1"/>
              </a:cxn>
              <a:cxn ang="0">
                <a:pos x="connsiteX2" y="connsiteY2"/>
              </a:cxn>
            </a:cxnLst>
            <a:rect l="l" t="t" r="r" b="b"/>
            <a:pathLst>
              <a:path w="2442949" h="1897039">
                <a:moveTo>
                  <a:pt x="0" y="1897039"/>
                </a:moveTo>
                <a:lnTo>
                  <a:pt x="1146412" y="0"/>
                </a:lnTo>
                <a:lnTo>
                  <a:pt x="2442949" y="182880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500" dirty="0">
              <a:latin typeface="Calibri" pitchFamily="34" charset="0"/>
              <a:cs typeface="Calibri" pitchFamily="34" charset="0"/>
            </a:endParaRPr>
          </a:p>
        </p:txBody>
      </p:sp>
      <p:sp>
        <p:nvSpPr>
          <p:cNvPr id="46" name="Oval 45"/>
          <p:cNvSpPr/>
          <p:nvPr/>
        </p:nvSpPr>
        <p:spPr>
          <a:xfrm>
            <a:off x="2284616" y="4432145"/>
            <a:ext cx="457200" cy="457200"/>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500" b="1" dirty="0">
                <a:latin typeface="Calibri" pitchFamily="34" charset="0"/>
                <a:cs typeface="Calibri" pitchFamily="34" charset="0"/>
              </a:rPr>
              <a:t>F</a:t>
            </a:r>
          </a:p>
        </p:txBody>
      </p:sp>
      <p:sp>
        <p:nvSpPr>
          <p:cNvPr id="47" name="Oval 46"/>
          <p:cNvSpPr/>
          <p:nvPr/>
        </p:nvSpPr>
        <p:spPr>
          <a:xfrm>
            <a:off x="2513216" y="3894568"/>
            <a:ext cx="457200" cy="457200"/>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500" b="1" dirty="0">
                <a:latin typeface="Calibri" pitchFamily="34" charset="0"/>
                <a:cs typeface="Calibri" pitchFamily="34" charset="0"/>
              </a:rPr>
              <a:t>E</a:t>
            </a:r>
          </a:p>
        </p:txBody>
      </p:sp>
      <p:sp>
        <p:nvSpPr>
          <p:cNvPr id="48" name="Oval 47"/>
          <p:cNvSpPr/>
          <p:nvPr/>
        </p:nvSpPr>
        <p:spPr>
          <a:xfrm>
            <a:off x="2736725" y="3356991"/>
            <a:ext cx="457200" cy="457200"/>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500" b="1" dirty="0">
                <a:latin typeface="Calibri" pitchFamily="34" charset="0"/>
                <a:cs typeface="Calibri" pitchFamily="34" charset="0"/>
              </a:rPr>
              <a:t>D</a:t>
            </a:r>
          </a:p>
        </p:txBody>
      </p:sp>
      <p:sp>
        <p:nvSpPr>
          <p:cNvPr id="49" name="Oval 48"/>
          <p:cNvSpPr/>
          <p:nvPr/>
        </p:nvSpPr>
        <p:spPr>
          <a:xfrm>
            <a:off x="2951958" y="2819414"/>
            <a:ext cx="457200" cy="457200"/>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500" b="1" dirty="0">
                <a:latin typeface="Calibri" pitchFamily="34" charset="0"/>
                <a:cs typeface="Calibri" pitchFamily="34" charset="0"/>
              </a:rPr>
              <a:t>C</a:t>
            </a:r>
          </a:p>
        </p:txBody>
      </p:sp>
      <p:sp>
        <p:nvSpPr>
          <p:cNvPr id="50" name="Oval 49"/>
          <p:cNvSpPr/>
          <p:nvPr/>
        </p:nvSpPr>
        <p:spPr>
          <a:xfrm>
            <a:off x="3139964" y="2281837"/>
            <a:ext cx="457200" cy="457200"/>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500" b="1" dirty="0">
                <a:latin typeface="Calibri" pitchFamily="34" charset="0"/>
                <a:cs typeface="Calibri" pitchFamily="34" charset="0"/>
              </a:rPr>
              <a:t>B</a:t>
            </a:r>
          </a:p>
        </p:txBody>
      </p:sp>
      <p:sp>
        <p:nvSpPr>
          <p:cNvPr id="51" name="Oval 50"/>
          <p:cNvSpPr/>
          <p:nvPr/>
        </p:nvSpPr>
        <p:spPr>
          <a:xfrm>
            <a:off x="3622027" y="1614549"/>
            <a:ext cx="457200" cy="457200"/>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500" b="1" dirty="0">
                <a:latin typeface="Calibri" pitchFamily="34" charset="0"/>
                <a:cs typeface="Calibri" pitchFamily="34" charset="0"/>
              </a:rPr>
              <a:t>A</a:t>
            </a:r>
          </a:p>
        </p:txBody>
      </p:sp>
      <p:sp>
        <p:nvSpPr>
          <p:cNvPr id="52" name="Oval 51"/>
          <p:cNvSpPr/>
          <p:nvPr/>
        </p:nvSpPr>
        <p:spPr>
          <a:xfrm>
            <a:off x="5181600" y="4432145"/>
            <a:ext cx="457200" cy="457200"/>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500" b="1" dirty="0">
                <a:latin typeface="Calibri" pitchFamily="34" charset="0"/>
                <a:cs typeface="Calibri" pitchFamily="34" charset="0"/>
              </a:rPr>
              <a:t>P</a:t>
            </a:r>
          </a:p>
        </p:txBody>
      </p:sp>
      <p:sp>
        <p:nvSpPr>
          <p:cNvPr id="53" name="Oval 52"/>
          <p:cNvSpPr/>
          <p:nvPr/>
        </p:nvSpPr>
        <p:spPr>
          <a:xfrm>
            <a:off x="4953000" y="3894568"/>
            <a:ext cx="457200" cy="457200"/>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500" b="1" dirty="0">
                <a:latin typeface="Calibri" pitchFamily="34" charset="0"/>
                <a:cs typeface="Calibri" pitchFamily="34" charset="0"/>
              </a:rPr>
              <a:t>O</a:t>
            </a:r>
          </a:p>
        </p:txBody>
      </p:sp>
      <p:sp>
        <p:nvSpPr>
          <p:cNvPr id="54" name="Oval 53"/>
          <p:cNvSpPr/>
          <p:nvPr/>
        </p:nvSpPr>
        <p:spPr>
          <a:xfrm>
            <a:off x="4724400" y="3356991"/>
            <a:ext cx="457200" cy="457200"/>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500" b="1" dirty="0">
                <a:latin typeface="Calibri" pitchFamily="34" charset="0"/>
                <a:cs typeface="Calibri" pitchFamily="34" charset="0"/>
              </a:rPr>
              <a:t>N</a:t>
            </a:r>
          </a:p>
        </p:txBody>
      </p:sp>
      <p:sp>
        <p:nvSpPr>
          <p:cNvPr id="55" name="Oval 54"/>
          <p:cNvSpPr/>
          <p:nvPr/>
        </p:nvSpPr>
        <p:spPr>
          <a:xfrm>
            <a:off x="4419600" y="2819414"/>
            <a:ext cx="457200" cy="457200"/>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500" b="1" dirty="0">
                <a:latin typeface="Calibri" pitchFamily="34" charset="0"/>
                <a:cs typeface="Calibri" pitchFamily="34" charset="0"/>
              </a:rPr>
              <a:t>M</a:t>
            </a:r>
          </a:p>
        </p:txBody>
      </p:sp>
      <p:sp>
        <p:nvSpPr>
          <p:cNvPr id="56" name="Oval 55"/>
          <p:cNvSpPr/>
          <p:nvPr/>
        </p:nvSpPr>
        <p:spPr>
          <a:xfrm>
            <a:off x="4114800" y="2281837"/>
            <a:ext cx="457200" cy="457200"/>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500" b="1" dirty="0">
                <a:latin typeface="Calibri" pitchFamily="34" charset="0"/>
                <a:cs typeface="Calibri" pitchFamily="34" charset="0"/>
              </a:rPr>
              <a:t>L</a:t>
            </a:r>
          </a:p>
        </p:txBody>
      </p:sp>
      <p:cxnSp>
        <p:nvCxnSpPr>
          <p:cNvPr id="58" name="Straight Connector 57"/>
          <p:cNvCxnSpPr/>
          <p:nvPr/>
        </p:nvCxnSpPr>
        <p:spPr>
          <a:xfrm>
            <a:off x="2819400" y="4648200"/>
            <a:ext cx="2293938" cy="12700"/>
          </a:xfrm>
          <a:prstGeom prst="line">
            <a:avLst/>
          </a:prstGeom>
          <a:ln w="38100">
            <a:solidFill>
              <a:schemeClr val="bg1">
                <a:lumMod val="50000"/>
              </a:schemeClr>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2057400" y="4343400"/>
            <a:ext cx="152400" cy="1524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500" b="1" dirty="0">
              <a:latin typeface="Calibri" pitchFamily="34" charset="0"/>
              <a:cs typeface="Calibri" pitchFamily="34" charset="0"/>
            </a:endParaRPr>
          </a:p>
        </p:txBody>
      </p:sp>
      <p:grpSp>
        <p:nvGrpSpPr>
          <p:cNvPr id="69673" name="Gruppe 4"/>
          <p:cNvGrpSpPr>
            <a:grpSpLocks/>
          </p:cNvGrpSpPr>
          <p:nvPr/>
        </p:nvGrpSpPr>
        <p:grpSpPr bwMode="auto">
          <a:xfrm>
            <a:off x="6096000" y="849313"/>
            <a:ext cx="2971800" cy="5097462"/>
            <a:chOff x="4819650" y="4650278"/>
            <a:chExt cx="3905250" cy="5096838"/>
          </a:xfrm>
        </p:grpSpPr>
        <p:sp>
          <p:nvSpPr>
            <p:cNvPr id="65" name="Rektangel med enkelt afrundet hjørne 5"/>
            <p:cNvSpPr/>
            <p:nvPr/>
          </p:nvSpPr>
          <p:spPr>
            <a:xfrm rot="10800000" flipH="1">
              <a:off x="4819650" y="4743929"/>
              <a:ext cx="3903165" cy="5003187"/>
            </a:xfrm>
            <a:prstGeom prst="round1Rect">
              <a:avLst/>
            </a:prstGeom>
            <a:solidFill>
              <a:schemeClr val="bg1"/>
            </a:solidFill>
            <a:ln w="3175" cap="flat" cmpd="sng" algn="ctr">
              <a:solidFill>
                <a:schemeClr val="bg1">
                  <a:lumMod val="75000"/>
                </a:schemeClr>
              </a:solid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da-DK" sz="1500" kern="0">
                <a:solidFill>
                  <a:sysClr val="window" lastClr="FFFFFF"/>
                </a:solidFill>
                <a:latin typeface="Calibri" pitchFamily="34" charset="0"/>
                <a:cs typeface="Calibri" pitchFamily="34" charset="0"/>
              </a:endParaRPr>
            </a:p>
          </p:txBody>
        </p:sp>
        <p:sp>
          <p:nvSpPr>
            <p:cNvPr id="66" name="Rektangel 6"/>
            <p:cNvSpPr/>
            <p:nvPr/>
          </p:nvSpPr>
          <p:spPr>
            <a:xfrm>
              <a:off x="4819650" y="4650278"/>
              <a:ext cx="3905250" cy="131746"/>
            </a:xfrm>
            <a:prstGeom prst="rect">
              <a:avLst/>
            </a:prstGeom>
            <a:gradFill flip="none" rotWithShape="1">
              <a:gsLst>
                <a:gs pos="44000">
                  <a:srgbClr val="1F88C8"/>
                </a:gs>
                <a:gs pos="100000">
                  <a:srgbClr val="78F8FF"/>
                </a:gs>
              </a:gsLst>
              <a:lin ang="16200000" scaled="1"/>
              <a:tileRect/>
            </a:gradFill>
            <a:ln w="9525" cap="flat" cmpd="sng" algn="ctr">
              <a:solidFill>
                <a:schemeClr val="tx2">
                  <a:lumMod val="60000"/>
                  <a:lumOff val="40000"/>
                </a:schemeClr>
              </a:solidFill>
              <a:prstDash val="solid"/>
            </a:ln>
            <a:effectLst/>
          </p:spPr>
          <p:txBody>
            <a:bodyPr anchor="ctr"/>
            <a:lstStyle/>
            <a:p>
              <a:pPr algn="ctr" fontAlgn="auto">
                <a:spcBef>
                  <a:spcPts val="0"/>
                </a:spcBef>
                <a:spcAft>
                  <a:spcPts val="0"/>
                </a:spcAft>
                <a:defRPr/>
              </a:pPr>
              <a:endParaRPr lang="da-DK" sz="1500" kern="0">
                <a:solidFill>
                  <a:sysClr val="window" lastClr="FFFFFF"/>
                </a:solidFill>
                <a:latin typeface="Calibri" pitchFamily="34" charset="0"/>
                <a:cs typeface="Calibri" pitchFamily="34" charset="0"/>
              </a:endParaRPr>
            </a:p>
          </p:txBody>
        </p:sp>
      </p:grpSp>
      <p:sp>
        <p:nvSpPr>
          <p:cNvPr id="67" name="TextBox 66"/>
          <p:cNvSpPr txBox="1">
            <a:spLocks noChangeArrowheads="1"/>
          </p:cNvSpPr>
          <p:nvPr/>
        </p:nvSpPr>
        <p:spPr bwMode="auto">
          <a:xfrm>
            <a:off x="6172200" y="990600"/>
            <a:ext cx="2817813"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1800"/>
              </a:spcAft>
            </a:pPr>
            <a:r>
              <a:rPr lang="en-US" sz="1500" dirty="0">
                <a:latin typeface="Calibri" pitchFamily="34" charset="0"/>
                <a:cs typeface="Calibri" pitchFamily="34" charset="0"/>
              </a:rPr>
              <a:t>In the figure, the scalar chain in an organization is represented by two ladders,  A to F and A to P</a:t>
            </a:r>
          </a:p>
        </p:txBody>
      </p:sp>
      <p:sp>
        <p:nvSpPr>
          <p:cNvPr id="68" name="TextBox 67"/>
          <p:cNvSpPr txBox="1">
            <a:spLocks noChangeArrowheads="1"/>
          </p:cNvSpPr>
          <p:nvPr/>
        </p:nvSpPr>
        <p:spPr bwMode="auto">
          <a:xfrm>
            <a:off x="6172200" y="1914525"/>
            <a:ext cx="2817813"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1800"/>
              </a:spcAft>
            </a:pPr>
            <a:r>
              <a:rPr lang="en-US" sz="1500" dirty="0">
                <a:latin typeface="Calibri" pitchFamily="34" charset="0"/>
                <a:cs typeface="Calibri" pitchFamily="34" charset="0"/>
              </a:rPr>
              <a:t>Any communication from F to P has to flow upwards to A through E, D and C and B then downwards through L, M, N and O. It will obviously take a long time</a:t>
            </a:r>
          </a:p>
        </p:txBody>
      </p:sp>
      <p:sp>
        <p:nvSpPr>
          <p:cNvPr id="69" name="TextBox 68"/>
          <p:cNvSpPr txBox="1">
            <a:spLocks noChangeArrowheads="1"/>
          </p:cNvSpPr>
          <p:nvPr/>
        </p:nvSpPr>
        <p:spPr bwMode="auto">
          <a:xfrm>
            <a:off x="6172200" y="3484563"/>
            <a:ext cx="2817813"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1800"/>
              </a:spcAft>
            </a:pPr>
            <a:r>
              <a:rPr lang="en-US" sz="1500" dirty="0">
                <a:latin typeface="Calibri" pitchFamily="34" charset="0"/>
                <a:cs typeface="Calibri" pitchFamily="34" charset="0"/>
              </a:rPr>
              <a:t>So in order to minimize the delay involved in communication, a gang plank between F and P may be created as shown by the dotted line.</a:t>
            </a:r>
          </a:p>
        </p:txBody>
      </p:sp>
      <p:sp>
        <p:nvSpPr>
          <p:cNvPr id="70" name="TextBox 69"/>
          <p:cNvSpPr txBox="1">
            <a:spLocks noChangeArrowheads="1"/>
          </p:cNvSpPr>
          <p:nvPr/>
        </p:nvSpPr>
        <p:spPr bwMode="auto">
          <a:xfrm>
            <a:off x="6172200" y="4840288"/>
            <a:ext cx="281781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1800"/>
              </a:spcAft>
            </a:pPr>
            <a:r>
              <a:rPr lang="en-US" sz="1500" dirty="0">
                <a:latin typeface="Calibri" pitchFamily="34" charset="0"/>
                <a:cs typeface="Calibri" pitchFamily="34" charset="0"/>
              </a:rPr>
              <a:t>However, the Gang Plank should not be a normal practice as it undermines the established line of authority</a:t>
            </a:r>
          </a:p>
        </p:txBody>
      </p:sp>
      <p:sp>
        <p:nvSpPr>
          <p:cNvPr id="71" name="Oval 70"/>
          <p:cNvSpPr/>
          <p:nvPr/>
        </p:nvSpPr>
        <p:spPr>
          <a:xfrm>
            <a:off x="2819400" y="4578350"/>
            <a:ext cx="152400" cy="1524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500" b="1" dirty="0">
              <a:latin typeface="Calibri" pitchFamily="34" charset="0"/>
              <a:cs typeface="Calibri" pitchFamily="34" charset="0"/>
            </a:endParaRPr>
          </a:p>
        </p:txBody>
      </p:sp>
      <p:pic>
        <p:nvPicPr>
          <p:cNvPr id="64" name="Picture 6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par>
                          <p:cTn id="11" fill="hold" nodeType="afterGroup">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67"/>
                                        </p:tgtEl>
                                        <p:attrNameLst>
                                          <p:attrName>style.visibility</p:attrName>
                                        </p:attrNameLst>
                                      </p:cBhvr>
                                      <p:to>
                                        <p:strVal val="visible"/>
                                      </p:to>
                                    </p:set>
                                    <p:animEffect transition="in" filter="fade">
                                      <p:cBhvr>
                                        <p:cTn id="14" dur="500"/>
                                        <p:tgtEl>
                                          <p:spTgt spid="67"/>
                                        </p:tgtEl>
                                      </p:cBhvr>
                                    </p:animEffect>
                                  </p:childTnLst>
                                </p:cTn>
                              </p:par>
                              <p:par>
                                <p:cTn id="15" presetID="22" presetClass="entr" presetSubtype="4" fill="hold" nodeType="with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wipe(down)">
                                      <p:cBhvr>
                                        <p:cTn id="17" dur="2000"/>
                                        <p:tgtEl>
                                          <p:spTgt spid="45"/>
                                        </p:tgtEl>
                                      </p:cBhvr>
                                    </p:animEffect>
                                  </p:childTnLst>
                                </p:cTn>
                              </p:par>
                              <p:par>
                                <p:cTn id="18" presetID="10" presetClass="entr" presetSubtype="0" fill="hold" nodeType="withEffect">
                                  <p:stCondLst>
                                    <p:cond delay="0"/>
                                  </p:stCondLst>
                                  <p:childTnLst>
                                    <p:set>
                                      <p:cBhvr>
                                        <p:cTn id="19" dur="1" fill="hold">
                                          <p:stCondLst>
                                            <p:cond delay="0"/>
                                          </p:stCondLst>
                                        </p:cTn>
                                        <p:tgtEl>
                                          <p:spTgt spid="51"/>
                                        </p:tgtEl>
                                        <p:attrNameLst>
                                          <p:attrName>style.visibility</p:attrName>
                                        </p:attrNameLst>
                                      </p:cBhvr>
                                      <p:to>
                                        <p:strVal val="visible"/>
                                      </p:to>
                                    </p:set>
                                    <p:animEffect transition="in" filter="fade">
                                      <p:cBhvr>
                                        <p:cTn id="20" dur="3000"/>
                                        <p:tgtEl>
                                          <p:spTgt spid="51"/>
                                        </p:tgtEl>
                                      </p:cBhvr>
                                    </p:animEffect>
                                  </p:childTnLst>
                                </p:cTn>
                              </p:par>
                              <p:par>
                                <p:cTn id="21" presetID="10" presetClass="entr" presetSubtype="0" fill="hold" nodeType="withEffect">
                                  <p:stCondLst>
                                    <p:cond delay="0"/>
                                  </p:stCondLst>
                                  <p:childTnLst>
                                    <p:set>
                                      <p:cBhvr>
                                        <p:cTn id="22" dur="1" fill="hold">
                                          <p:stCondLst>
                                            <p:cond delay="0"/>
                                          </p:stCondLst>
                                        </p:cTn>
                                        <p:tgtEl>
                                          <p:spTgt spid="50"/>
                                        </p:tgtEl>
                                        <p:attrNameLst>
                                          <p:attrName>style.visibility</p:attrName>
                                        </p:attrNameLst>
                                      </p:cBhvr>
                                      <p:to>
                                        <p:strVal val="visible"/>
                                      </p:to>
                                    </p:set>
                                    <p:animEffect transition="in" filter="fade">
                                      <p:cBhvr>
                                        <p:cTn id="23" dur="3000"/>
                                        <p:tgtEl>
                                          <p:spTgt spid="50"/>
                                        </p:tgtEl>
                                      </p:cBhvr>
                                    </p:animEffect>
                                  </p:childTnLst>
                                </p:cTn>
                              </p:par>
                              <p:par>
                                <p:cTn id="24" presetID="10" presetClass="entr" presetSubtype="0" fill="hold" nodeType="withEffect">
                                  <p:stCondLst>
                                    <p:cond delay="0"/>
                                  </p:stCondLst>
                                  <p:childTnLst>
                                    <p:set>
                                      <p:cBhvr>
                                        <p:cTn id="25" dur="1" fill="hold">
                                          <p:stCondLst>
                                            <p:cond delay="0"/>
                                          </p:stCondLst>
                                        </p:cTn>
                                        <p:tgtEl>
                                          <p:spTgt spid="49"/>
                                        </p:tgtEl>
                                        <p:attrNameLst>
                                          <p:attrName>style.visibility</p:attrName>
                                        </p:attrNameLst>
                                      </p:cBhvr>
                                      <p:to>
                                        <p:strVal val="visible"/>
                                      </p:to>
                                    </p:set>
                                    <p:animEffect transition="in" filter="fade">
                                      <p:cBhvr>
                                        <p:cTn id="26" dur="3000"/>
                                        <p:tgtEl>
                                          <p:spTgt spid="49"/>
                                        </p:tgtEl>
                                      </p:cBhvr>
                                    </p:animEffect>
                                  </p:childTnLst>
                                </p:cTn>
                              </p:par>
                              <p:par>
                                <p:cTn id="27" presetID="10" presetClass="entr" presetSubtype="0" fill="hold" nodeType="withEffect">
                                  <p:stCondLst>
                                    <p:cond delay="0"/>
                                  </p:stCondLst>
                                  <p:childTnLst>
                                    <p:set>
                                      <p:cBhvr>
                                        <p:cTn id="28" dur="1" fill="hold">
                                          <p:stCondLst>
                                            <p:cond delay="0"/>
                                          </p:stCondLst>
                                        </p:cTn>
                                        <p:tgtEl>
                                          <p:spTgt spid="48"/>
                                        </p:tgtEl>
                                        <p:attrNameLst>
                                          <p:attrName>style.visibility</p:attrName>
                                        </p:attrNameLst>
                                      </p:cBhvr>
                                      <p:to>
                                        <p:strVal val="visible"/>
                                      </p:to>
                                    </p:set>
                                    <p:animEffect transition="in" filter="fade">
                                      <p:cBhvr>
                                        <p:cTn id="29" dur="3000"/>
                                        <p:tgtEl>
                                          <p:spTgt spid="48"/>
                                        </p:tgtEl>
                                      </p:cBhvr>
                                    </p:animEffect>
                                  </p:childTnLst>
                                </p:cTn>
                              </p:par>
                              <p:par>
                                <p:cTn id="30" presetID="10" presetClass="entr" presetSubtype="0" fill="hold" nodeType="with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fade">
                                      <p:cBhvr>
                                        <p:cTn id="32" dur="3000"/>
                                        <p:tgtEl>
                                          <p:spTgt spid="47"/>
                                        </p:tgtEl>
                                      </p:cBhvr>
                                    </p:animEffect>
                                  </p:childTnLst>
                                </p:cTn>
                              </p:par>
                              <p:par>
                                <p:cTn id="33" presetID="10" presetClass="entr" presetSubtype="0" fill="hold" nodeType="with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fade">
                                      <p:cBhvr>
                                        <p:cTn id="35" dur="3000"/>
                                        <p:tgtEl>
                                          <p:spTgt spid="46"/>
                                        </p:tgtEl>
                                      </p:cBhvr>
                                    </p:animEffect>
                                  </p:childTnLst>
                                </p:cTn>
                              </p:par>
                              <p:par>
                                <p:cTn id="36" presetID="10" presetClass="entr" presetSubtype="0" fill="hold" nodeType="with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fade">
                                      <p:cBhvr>
                                        <p:cTn id="38" dur="3000"/>
                                        <p:tgtEl>
                                          <p:spTgt spid="56"/>
                                        </p:tgtEl>
                                      </p:cBhvr>
                                    </p:animEffect>
                                  </p:childTnLst>
                                </p:cTn>
                              </p:par>
                              <p:par>
                                <p:cTn id="39" presetID="10" presetClass="entr" presetSubtype="0" fill="hold" nodeType="withEffect">
                                  <p:stCondLst>
                                    <p:cond delay="0"/>
                                  </p:stCondLst>
                                  <p:childTnLst>
                                    <p:set>
                                      <p:cBhvr>
                                        <p:cTn id="40" dur="1" fill="hold">
                                          <p:stCondLst>
                                            <p:cond delay="0"/>
                                          </p:stCondLst>
                                        </p:cTn>
                                        <p:tgtEl>
                                          <p:spTgt spid="55"/>
                                        </p:tgtEl>
                                        <p:attrNameLst>
                                          <p:attrName>style.visibility</p:attrName>
                                        </p:attrNameLst>
                                      </p:cBhvr>
                                      <p:to>
                                        <p:strVal val="visible"/>
                                      </p:to>
                                    </p:set>
                                    <p:animEffect transition="in" filter="fade">
                                      <p:cBhvr>
                                        <p:cTn id="41" dur="3000"/>
                                        <p:tgtEl>
                                          <p:spTgt spid="55"/>
                                        </p:tgtEl>
                                      </p:cBhvr>
                                    </p:animEffect>
                                  </p:childTnLst>
                                </p:cTn>
                              </p:par>
                              <p:par>
                                <p:cTn id="42" presetID="10" presetClass="entr" presetSubtype="0" fill="hold" nodeType="withEffect">
                                  <p:stCondLst>
                                    <p:cond delay="0"/>
                                  </p:stCondLst>
                                  <p:childTnLst>
                                    <p:set>
                                      <p:cBhvr>
                                        <p:cTn id="43" dur="1" fill="hold">
                                          <p:stCondLst>
                                            <p:cond delay="0"/>
                                          </p:stCondLst>
                                        </p:cTn>
                                        <p:tgtEl>
                                          <p:spTgt spid="54"/>
                                        </p:tgtEl>
                                        <p:attrNameLst>
                                          <p:attrName>style.visibility</p:attrName>
                                        </p:attrNameLst>
                                      </p:cBhvr>
                                      <p:to>
                                        <p:strVal val="visible"/>
                                      </p:to>
                                    </p:set>
                                    <p:animEffect transition="in" filter="fade">
                                      <p:cBhvr>
                                        <p:cTn id="44" dur="3000"/>
                                        <p:tgtEl>
                                          <p:spTgt spid="54"/>
                                        </p:tgtEl>
                                      </p:cBhvr>
                                    </p:animEffect>
                                  </p:childTnLst>
                                </p:cTn>
                              </p:par>
                              <p:par>
                                <p:cTn id="45" presetID="10" presetClass="entr" presetSubtype="0" fill="hold" nodeType="withEffect">
                                  <p:stCondLst>
                                    <p:cond delay="0"/>
                                  </p:stCondLst>
                                  <p:childTnLst>
                                    <p:set>
                                      <p:cBhvr>
                                        <p:cTn id="46" dur="1" fill="hold">
                                          <p:stCondLst>
                                            <p:cond delay="0"/>
                                          </p:stCondLst>
                                        </p:cTn>
                                        <p:tgtEl>
                                          <p:spTgt spid="53"/>
                                        </p:tgtEl>
                                        <p:attrNameLst>
                                          <p:attrName>style.visibility</p:attrName>
                                        </p:attrNameLst>
                                      </p:cBhvr>
                                      <p:to>
                                        <p:strVal val="visible"/>
                                      </p:to>
                                    </p:set>
                                    <p:animEffect transition="in" filter="fade">
                                      <p:cBhvr>
                                        <p:cTn id="47" dur="3000"/>
                                        <p:tgtEl>
                                          <p:spTgt spid="53"/>
                                        </p:tgtEl>
                                      </p:cBhvr>
                                    </p:animEffect>
                                  </p:childTnLst>
                                </p:cTn>
                              </p:par>
                              <p:par>
                                <p:cTn id="48" presetID="10" presetClass="entr" presetSubtype="0" fill="hold" nodeType="withEffect">
                                  <p:stCondLst>
                                    <p:cond delay="0"/>
                                  </p:stCondLst>
                                  <p:childTnLst>
                                    <p:set>
                                      <p:cBhvr>
                                        <p:cTn id="49" dur="1" fill="hold">
                                          <p:stCondLst>
                                            <p:cond delay="0"/>
                                          </p:stCondLst>
                                        </p:cTn>
                                        <p:tgtEl>
                                          <p:spTgt spid="52"/>
                                        </p:tgtEl>
                                        <p:attrNameLst>
                                          <p:attrName>style.visibility</p:attrName>
                                        </p:attrNameLst>
                                      </p:cBhvr>
                                      <p:to>
                                        <p:strVal val="visible"/>
                                      </p:to>
                                    </p:set>
                                    <p:animEffect transition="in" filter="fade">
                                      <p:cBhvr>
                                        <p:cTn id="50" dur="3000"/>
                                        <p:tgtEl>
                                          <p:spTgt spid="52"/>
                                        </p:tgtEl>
                                      </p:cBhvr>
                                    </p:animEffect>
                                  </p:childTnLst>
                                </p:cTn>
                              </p:par>
                            </p:childTnLst>
                          </p:cTn>
                        </p:par>
                        <p:par>
                          <p:cTn id="51" fill="hold" nodeType="afterGroup">
                            <p:stCondLst>
                              <p:cond delay="3500"/>
                            </p:stCondLst>
                            <p:childTnLst>
                              <p:par>
                                <p:cTn id="52" presetID="10" presetClass="entr" presetSubtype="0" fill="hold" grpId="0" nodeType="afterEffect">
                                  <p:stCondLst>
                                    <p:cond delay="0"/>
                                  </p:stCondLst>
                                  <p:childTnLst>
                                    <p:set>
                                      <p:cBhvr>
                                        <p:cTn id="53" dur="1" fill="hold">
                                          <p:stCondLst>
                                            <p:cond delay="0"/>
                                          </p:stCondLst>
                                        </p:cTn>
                                        <p:tgtEl>
                                          <p:spTgt spid="68"/>
                                        </p:tgtEl>
                                        <p:attrNameLst>
                                          <p:attrName>style.visibility</p:attrName>
                                        </p:attrNameLst>
                                      </p:cBhvr>
                                      <p:to>
                                        <p:strVal val="visible"/>
                                      </p:to>
                                    </p:set>
                                    <p:animEffect transition="in" filter="fade">
                                      <p:cBhvr>
                                        <p:cTn id="54" dur="500"/>
                                        <p:tgtEl>
                                          <p:spTgt spid="68"/>
                                        </p:tgtEl>
                                      </p:cBhvr>
                                    </p:animEffect>
                                  </p:childTnLst>
                                </p:cTn>
                              </p:par>
                            </p:childTnLst>
                          </p:cTn>
                        </p:par>
                        <p:par>
                          <p:cTn id="55" fill="hold" nodeType="afterGroup">
                            <p:stCondLst>
                              <p:cond delay="4000"/>
                            </p:stCondLst>
                            <p:childTnLst>
                              <p:par>
                                <p:cTn id="56" presetID="37" presetClass="path" presetSubtype="0" accel="50000" decel="50000" fill="hold" grpId="0" nodeType="afterEffect">
                                  <p:stCondLst>
                                    <p:cond delay="0"/>
                                  </p:stCondLst>
                                  <p:childTnLst>
                                    <p:animMotion origin="layout" path="M -3.33333E-6 1.71138E-6 L 0.10486 -0.31337 C 0.12691 -0.38391 0.1599 -0.42183 0.1941 -0.42183 C 0.23334 -0.42183 0.26459 -0.38391 0.28664 -0.31337 L 0.39167 1.71138E-6 " pathEditMode="relative" rAng="0" ptsTypes="FffFF">
                                      <p:cBhvr>
                                        <p:cTn id="57" dur="5000" fill="hold"/>
                                        <p:tgtEl>
                                          <p:spTgt spid="63"/>
                                        </p:tgtEl>
                                        <p:attrNameLst>
                                          <p:attrName>ppt_x</p:attrName>
                                          <p:attrName>ppt_y</p:attrName>
                                        </p:attrNameLst>
                                      </p:cBhvr>
                                      <p:rCtr x="19583" y="-21092"/>
                                    </p:animMotion>
                                  </p:childTnLst>
                                </p:cTn>
                              </p:par>
                            </p:childTnLst>
                          </p:cTn>
                        </p:par>
                        <p:par>
                          <p:cTn id="58" fill="hold" nodeType="afterGroup">
                            <p:stCondLst>
                              <p:cond delay="9000"/>
                            </p:stCondLst>
                            <p:childTnLst>
                              <p:par>
                                <p:cTn id="59" presetID="10" presetClass="exit" presetSubtype="0" fill="hold" grpId="1" nodeType="afterEffect">
                                  <p:stCondLst>
                                    <p:cond delay="0"/>
                                  </p:stCondLst>
                                  <p:childTnLst>
                                    <p:animEffect transition="out" filter="fade">
                                      <p:cBhvr>
                                        <p:cTn id="60" dur="500"/>
                                        <p:tgtEl>
                                          <p:spTgt spid="63"/>
                                        </p:tgtEl>
                                      </p:cBhvr>
                                    </p:animEffect>
                                    <p:set>
                                      <p:cBhvr>
                                        <p:cTn id="61" dur="1" fill="hold">
                                          <p:stCondLst>
                                            <p:cond delay="499"/>
                                          </p:stCondLst>
                                        </p:cTn>
                                        <p:tgtEl>
                                          <p:spTgt spid="63"/>
                                        </p:tgtEl>
                                        <p:attrNameLst>
                                          <p:attrName>style.visibility</p:attrName>
                                        </p:attrNameLst>
                                      </p:cBhvr>
                                      <p:to>
                                        <p:strVal val="hidden"/>
                                      </p:to>
                                    </p:set>
                                  </p:childTnLst>
                                </p:cTn>
                              </p:par>
                            </p:childTnLst>
                          </p:cTn>
                        </p:par>
                        <p:par>
                          <p:cTn id="62" fill="hold" nodeType="afterGroup">
                            <p:stCondLst>
                              <p:cond delay="9500"/>
                            </p:stCondLst>
                            <p:childTnLst>
                              <p:par>
                                <p:cTn id="63" presetID="10" presetClass="entr" presetSubtype="0" fill="hold" grpId="0" nodeType="afterEffect">
                                  <p:stCondLst>
                                    <p:cond delay="0"/>
                                  </p:stCondLst>
                                  <p:childTnLst>
                                    <p:set>
                                      <p:cBhvr>
                                        <p:cTn id="64" dur="1" fill="hold">
                                          <p:stCondLst>
                                            <p:cond delay="0"/>
                                          </p:stCondLst>
                                        </p:cTn>
                                        <p:tgtEl>
                                          <p:spTgt spid="69"/>
                                        </p:tgtEl>
                                        <p:attrNameLst>
                                          <p:attrName>style.visibility</p:attrName>
                                        </p:attrNameLst>
                                      </p:cBhvr>
                                      <p:to>
                                        <p:strVal val="visible"/>
                                      </p:to>
                                    </p:set>
                                    <p:animEffect transition="in" filter="fade">
                                      <p:cBhvr>
                                        <p:cTn id="65" dur="500"/>
                                        <p:tgtEl>
                                          <p:spTgt spid="69"/>
                                        </p:tgtEl>
                                      </p:cBhvr>
                                    </p:animEffect>
                                  </p:childTnLst>
                                </p:cTn>
                              </p:par>
                            </p:childTnLst>
                          </p:cTn>
                        </p:par>
                        <p:par>
                          <p:cTn id="66" fill="hold" nodeType="afterGroup">
                            <p:stCondLst>
                              <p:cond delay="10000"/>
                            </p:stCondLst>
                            <p:childTnLst>
                              <p:par>
                                <p:cTn id="67" presetID="0" presetClass="path" presetSubtype="0" accel="50000" decel="50000" fill="hold" grpId="0" nodeType="afterEffect">
                                  <p:stCondLst>
                                    <p:cond delay="0"/>
                                  </p:stCondLst>
                                  <p:childTnLst>
                                    <p:animMotion origin="layout" path="M -5.27778E-6 8.51852E-6 L 0.23923 0.00024 " pathEditMode="relative" ptsTypes="AA">
                                      <p:cBhvr>
                                        <p:cTn id="68" dur="5000" fill="hold"/>
                                        <p:tgtEl>
                                          <p:spTgt spid="71"/>
                                        </p:tgtEl>
                                        <p:attrNameLst>
                                          <p:attrName>ppt_x</p:attrName>
                                          <p:attrName>ppt_y</p:attrName>
                                        </p:attrNameLst>
                                      </p:cBhvr>
                                    </p:animMotion>
                                  </p:childTnLst>
                                </p:cTn>
                              </p:par>
                            </p:childTnLst>
                          </p:cTn>
                        </p:par>
                        <p:par>
                          <p:cTn id="69" fill="hold" nodeType="afterGroup">
                            <p:stCondLst>
                              <p:cond delay="15000"/>
                            </p:stCondLst>
                            <p:childTnLst>
                              <p:par>
                                <p:cTn id="70" presetID="10" presetClass="exit" presetSubtype="0" fill="hold" grpId="1" nodeType="afterEffect">
                                  <p:stCondLst>
                                    <p:cond delay="0"/>
                                  </p:stCondLst>
                                  <p:childTnLst>
                                    <p:animEffect transition="out" filter="fade">
                                      <p:cBhvr>
                                        <p:cTn id="71" dur="500"/>
                                        <p:tgtEl>
                                          <p:spTgt spid="71"/>
                                        </p:tgtEl>
                                      </p:cBhvr>
                                    </p:animEffect>
                                    <p:set>
                                      <p:cBhvr>
                                        <p:cTn id="72" dur="1" fill="hold">
                                          <p:stCondLst>
                                            <p:cond delay="499"/>
                                          </p:stCondLst>
                                        </p:cTn>
                                        <p:tgtEl>
                                          <p:spTgt spid="71"/>
                                        </p:tgtEl>
                                        <p:attrNameLst>
                                          <p:attrName>style.visibility</p:attrName>
                                        </p:attrNameLst>
                                      </p:cBhvr>
                                      <p:to>
                                        <p:strVal val="hidden"/>
                                      </p:to>
                                    </p:set>
                                  </p:childTnLst>
                                </p:cTn>
                              </p:par>
                            </p:childTnLst>
                          </p:cTn>
                        </p:par>
                        <p:par>
                          <p:cTn id="73" fill="hold" nodeType="afterGroup">
                            <p:stCondLst>
                              <p:cond delay="15500"/>
                            </p:stCondLst>
                            <p:childTnLst>
                              <p:par>
                                <p:cTn id="74" presetID="10" presetClass="entr" presetSubtype="0" fill="hold" grpId="0" nodeType="afterEffect">
                                  <p:stCondLst>
                                    <p:cond delay="0"/>
                                  </p:stCondLst>
                                  <p:childTnLst>
                                    <p:set>
                                      <p:cBhvr>
                                        <p:cTn id="75" dur="1" fill="hold">
                                          <p:stCondLst>
                                            <p:cond delay="0"/>
                                          </p:stCondLst>
                                        </p:cTn>
                                        <p:tgtEl>
                                          <p:spTgt spid="70"/>
                                        </p:tgtEl>
                                        <p:attrNameLst>
                                          <p:attrName>style.visibility</p:attrName>
                                        </p:attrNameLst>
                                      </p:cBhvr>
                                      <p:to>
                                        <p:strVal val="visible"/>
                                      </p:to>
                                    </p:set>
                                    <p:animEffect transition="in" filter="fade">
                                      <p:cBhvr>
                                        <p:cTn id="76"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3" grpId="1" animBg="1"/>
      <p:bldP spid="67" grpId="0"/>
      <p:bldP spid="68" grpId="0"/>
      <p:bldP spid="69" grpId="0"/>
      <p:bldP spid="70" grpId="0"/>
      <p:bldP spid="71" grpId="0" animBg="1"/>
      <p:bldP spid="71"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pieren 20"/>
          <p:cNvGrpSpPr/>
          <p:nvPr/>
        </p:nvGrpSpPr>
        <p:grpSpPr>
          <a:xfrm>
            <a:off x="432615" y="1077975"/>
            <a:ext cx="7337664" cy="3880110"/>
            <a:chOff x="3645903" y="-1202695"/>
            <a:chExt cx="11141561" cy="3625354"/>
          </a:xfrm>
        </p:grpSpPr>
        <p:sp>
          <p:nvSpPr>
            <p:cNvPr id="10" name="Rechteck 21"/>
            <p:cNvSpPr/>
            <p:nvPr/>
          </p:nvSpPr>
          <p:spPr bwMode="auto">
            <a:xfrm>
              <a:off x="4876558" y="-1070742"/>
              <a:ext cx="9910906" cy="3493401"/>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3500000" scaled="1"/>
              <a:tileRect/>
            </a:gradFill>
            <a:ln w="12700">
              <a:noFill/>
              <a:round/>
              <a:headEnd/>
              <a:tailEnd/>
            </a:ln>
            <a:effectLst>
              <a:outerShdw blurRad="127000" dist="63500" dir="2700000" algn="tl" rotWithShape="0">
                <a:prstClr val="black">
                  <a:alpha val="40000"/>
                </a:prstClr>
              </a:outerShdw>
            </a:effectLst>
          </p:spPr>
          <p:txBody>
            <a:bodyPr lIns="144000" tIns="180000" rIns="72000" rtlCol="0" anchor="t"/>
            <a:lstStyle/>
            <a:p>
              <a:pPr fontAlgn="auto">
                <a:spcBef>
                  <a:spcPts val="0"/>
                </a:spcBef>
                <a:spcAft>
                  <a:spcPts val="1200"/>
                </a:spcAft>
              </a:pPr>
              <a:r>
                <a:rPr lang="en-IN" sz="2800" b="1" dirty="0" smtClean="0">
                  <a:solidFill>
                    <a:prstClr val="white"/>
                  </a:solidFill>
                  <a:latin typeface="FreesiaUPC" pitchFamily="34" charset="-34"/>
                  <a:ea typeface="ＭＳ Ｐゴシック" pitchFamily="34" charset="-128"/>
                  <a:cs typeface="FreesiaUPC" pitchFamily="34" charset="-34"/>
                </a:rPr>
                <a:t>This is a DEMO Course On – </a:t>
              </a:r>
              <a:r>
                <a:rPr lang="en-IN" sz="2800" b="1" dirty="0" smtClean="0">
                  <a:solidFill>
                    <a:srgbClr val="FFFF00"/>
                  </a:solidFill>
                  <a:latin typeface="FreesiaUPC" pitchFamily="34" charset="-34"/>
                  <a:ea typeface="ＭＳ Ｐゴシック" pitchFamily="34" charset="-128"/>
                  <a:cs typeface="FreesiaUPC" pitchFamily="34" charset="-34"/>
                </a:rPr>
                <a:t>Principles of Management.</a:t>
              </a:r>
            </a:p>
            <a:p>
              <a:pPr fontAlgn="auto">
                <a:spcBef>
                  <a:spcPts val="0"/>
                </a:spcBef>
                <a:spcAft>
                  <a:spcPts val="1200"/>
                </a:spcAft>
              </a:pPr>
              <a:r>
                <a:rPr lang="en-US" sz="2800" b="1" dirty="0" smtClean="0">
                  <a:solidFill>
                    <a:srgbClr val="FFFF00"/>
                  </a:solidFill>
                  <a:latin typeface="FreesiaUPC" pitchFamily="34" charset="-34"/>
                  <a:ea typeface="ＭＳ Ｐゴシック" pitchFamily="34" charset="-128"/>
                  <a:cs typeface="FreesiaUPC" pitchFamily="34" charset="-34"/>
                </a:rPr>
                <a:t>Join MSG Premium Membership</a:t>
              </a:r>
              <a:r>
                <a:rPr lang="en-US" sz="2800" b="1" dirty="0" smtClean="0">
                  <a:solidFill>
                    <a:prstClr val="white"/>
                  </a:solidFill>
                  <a:latin typeface="FreesiaUPC" pitchFamily="34" charset="-34"/>
                  <a:ea typeface="ＭＳ Ｐゴシック" pitchFamily="34" charset="-128"/>
                  <a:cs typeface="FreesiaUPC" pitchFamily="34" charset="-34"/>
                </a:rPr>
                <a:t> and Get Access to around  120 Courses + New courses added every week.</a:t>
              </a:r>
            </a:p>
            <a:p>
              <a:pPr fontAlgn="auto">
                <a:spcBef>
                  <a:spcPts val="0"/>
                </a:spcBef>
                <a:spcAft>
                  <a:spcPts val="1200"/>
                </a:spcAft>
              </a:pPr>
              <a:r>
                <a:rPr lang="en-US" sz="2800" b="1" dirty="0" smtClean="0">
                  <a:solidFill>
                    <a:prstClr val="white"/>
                  </a:solidFill>
                  <a:latin typeface="FreesiaUPC" pitchFamily="34" charset="-34"/>
                  <a:ea typeface="ＭＳ Ｐゴシック" pitchFamily="34" charset="-128"/>
                  <a:cs typeface="FreesiaUPC" pitchFamily="34" charset="-34"/>
                </a:rPr>
                <a:t>What You Get:</a:t>
              </a:r>
            </a:p>
            <a:p>
              <a:pPr marL="360000" indent="-396000" fontAlgn="auto">
                <a:spcBef>
                  <a:spcPts val="0"/>
                </a:spcBef>
                <a:spcAft>
                  <a:spcPts val="0"/>
                </a:spcAft>
                <a:buFontTx/>
                <a:buAutoNum type="arabicPeriod"/>
              </a:pPr>
              <a:r>
                <a:rPr lang="en-US" sz="2800" b="1" dirty="0" smtClean="0">
                  <a:solidFill>
                    <a:prstClr val="white"/>
                  </a:solidFill>
                  <a:latin typeface="FreesiaUPC" pitchFamily="34" charset="-34"/>
                  <a:ea typeface="ＭＳ Ｐゴシック" pitchFamily="34" charset="-128"/>
                  <a:cs typeface="FreesiaUPC" pitchFamily="34" charset="-34"/>
                </a:rPr>
                <a:t>View All Courses Online.</a:t>
              </a:r>
            </a:p>
            <a:p>
              <a:pPr marL="360000" indent="-396000" fontAlgn="auto">
                <a:spcBef>
                  <a:spcPts val="0"/>
                </a:spcBef>
                <a:spcAft>
                  <a:spcPts val="0"/>
                </a:spcAft>
                <a:buFontTx/>
                <a:buAutoNum type="arabicPeriod"/>
              </a:pPr>
              <a:r>
                <a:rPr lang="en-US" sz="2800" b="1" dirty="0" smtClean="0">
                  <a:solidFill>
                    <a:prstClr val="white"/>
                  </a:solidFill>
                  <a:latin typeface="FreesiaUPC" pitchFamily="34" charset="-34"/>
                  <a:ea typeface="ＭＳ Ｐゴシック" pitchFamily="34" charset="-128"/>
                  <a:cs typeface="FreesiaUPC" pitchFamily="34" charset="-34"/>
                </a:rPr>
                <a:t>Download </a:t>
              </a:r>
              <a:r>
                <a:rPr lang="en-US" sz="2800" b="1" dirty="0" err="1" smtClean="0">
                  <a:solidFill>
                    <a:prstClr val="white"/>
                  </a:solidFill>
                  <a:latin typeface="FreesiaUPC" pitchFamily="34" charset="-34"/>
                  <a:ea typeface="ＭＳ Ｐゴシック" pitchFamily="34" charset="-128"/>
                  <a:cs typeface="FreesiaUPC" pitchFamily="34" charset="-34"/>
                </a:rPr>
                <a:t>Powerpoint</a:t>
              </a:r>
              <a:r>
                <a:rPr lang="en-US" sz="2800" b="1" dirty="0" smtClean="0">
                  <a:solidFill>
                    <a:prstClr val="white"/>
                  </a:solidFill>
                  <a:latin typeface="FreesiaUPC" pitchFamily="34" charset="-34"/>
                  <a:ea typeface="ＭＳ Ｐゴシック" pitchFamily="34" charset="-128"/>
                  <a:cs typeface="FreesiaUPC" pitchFamily="34" charset="-34"/>
                </a:rPr>
                <a:t> Presentation for Each Course.</a:t>
              </a:r>
            </a:p>
            <a:p>
              <a:pPr marL="360000" indent="-396000" fontAlgn="auto">
                <a:spcBef>
                  <a:spcPts val="0"/>
                </a:spcBef>
                <a:spcAft>
                  <a:spcPts val="0"/>
                </a:spcAft>
                <a:buFontTx/>
                <a:buAutoNum type="arabicPeriod"/>
              </a:pPr>
              <a:r>
                <a:rPr lang="en-US" sz="2800" b="1" dirty="0" smtClean="0">
                  <a:solidFill>
                    <a:prstClr val="white"/>
                  </a:solidFill>
                  <a:latin typeface="FreesiaUPC" pitchFamily="34" charset="-34"/>
                  <a:ea typeface="ＭＳ Ｐゴシック" pitchFamily="34" charset="-128"/>
                  <a:cs typeface="FreesiaUPC" pitchFamily="34" charset="-34"/>
                </a:rPr>
                <a:t>Do the Knowledge Checks for Each Course.</a:t>
              </a:r>
              <a:endParaRPr lang="en-IN" sz="2800" b="1" dirty="0" smtClean="0">
                <a:solidFill>
                  <a:prstClr val="white"/>
                </a:solidFill>
                <a:latin typeface="FreesiaUPC" pitchFamily="34" charset="-34"/>
                <a:ea typeface="ＭＳ Ｐゴシック" pitchFamily="34" charset="-128"/>
                <a:cs typeface="FreesiaUPC" pitchFamily="34" charset="-34"/>
              </a:endParaRPr>
            </a:p>
          </p:txBody>
        </p:sp>
        <p:pic>
          <p:nvPicPr>
            <p:cNvPr id="11" name="Picture 5" descr="Tessafilm_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gray">
            <a:xfrm rot="20222041">
              <a:off x="3645903" y="-1202695"/>
              <a:ext cx="2229621" cy="525903"/>
            </a:xfrm>
            <a:prstGeom prst="rect">
              <a:avLst/>
            </a:prstGeom>
            <a:noFill/>
          </p:spPr>
        </p:pic>
      </p:grpSp>
      <p:pic>
        <p:nvPicPr>
          <p:cNvPr id="12" name="Picture 11">
            <a:hlinkClick r:id="rId5" action="ppaction://hlinksldjump"/>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314700" y="5181600"/>
            <a:ext cx="1600200" cy="1533525"/>
          </a:xfrm>
          <a:prstGeom prst="rect">
            <a:avLst/>
          </a:prstGeom>
        </p:spPr>
      </p:pic>
      <p:sp>
        <p:nvSpPr>
          <p:cNvPr id="13" name="TextBox 12"/>
          <p:cNvSpPr txBox="1"/>
          <p:nvPr/>
        </p:nvSpPr>
        <p:spPr>
          <a:xfrm>
            <a:off x="395536" y="283295"/>
            <a:ext cx="8352928" cy="769441"/>
          </a:xfrm>
          <a:prstGeom prst="rect">
            <a:avLst/>
          </a:prstGeom>
          <a:noFill/>
        </p:spPr>
        <p:txBody>
          <a:bodyPr wrap="square" rtlCol="0">
            <a:spAutoFit/>
          </a:bodyPr>
          <a:lstStyle/>
          <a:p>
            <a:pPr fontAlgn="auto">
              <a:spcBef>
                <a:spcPts val="0"/>
              </a:spcBef>
              <a:spcAft>
                <a:spcPts val="0"/>
              </a:spcAft>
            </a:pPr>
            <a:r>
              <a:rPr lang="en-US" sz="4400" dirty="0" smtClean="0">
                <a:solidFill>
                  <a:prstClr val="black"/>
                </a:solidFill>
                <a:latin typeface="Arial Rounded MT Bold" pitchFamily="34" charset="0"/>
                <a:ea typeface="ＭＳ Ｐゴシック" pitchFamily="34" charset="-128"/>
                <a:cs typeface="Arial" pitchFamily="34" charset="0"/>
              </a:rPr>
              <a:t>ManagementStudyGuide.com</a:t>
            </a:r>
            <a:endParaRPr lang="en-IN" sz="4400" dirty="0">
              <a:solidFill>
                <a:prstClr val="black"/>
              </a:solidFill>
              <a:latin typeface="Arial Rounded MT Bold" pitchFamily="34" charset="0"/>
              <a:ea typeface="ＭＳ Ｐゴシック" pitchFamily="34" charset="-128"/>
              <a:cs typeface="Arial" pitchFamily="34" charset="0"/>
            </a:endParaRPr>
          </a:p>
        </p:txBody>
      </p:sp>
    </p:spTree>
    <p:custDataLst>
      <p:tags r:id="rId1"/>
    </p:custDataLst>
    <p:extLst>
      <p:ext uri="{BB962C8B-B14F-4D97-AF65-F5344CB8AC3E}">
        <p14:creationId xmlns:p14="http://schemas.microsoft.com/office/powerpoint/2010/main" val="19631741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5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75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smtClean="0">
                <a:latin typeface="Calibri" pitchFamily="34" charset="0"/>
                <a:cs typeface="Calibri" pitchFamily="34" charset="0"/>
              </a:rPr>
              <a:t>Contents</a:t>
            </a:r>
          </a:p>
        </p:txBody>
      </p:sp>
      <p:sp>
        <p:nvSpPr>
          <p:cNvPr id="5" name="Rectangle 4"/>
          <p:cNvSpPr/>
          <p:nvPr/>
        </p:nvSpPr>
        <p:spPr>
          <a:xfrm>
            <a:off x="308212" y="895350"/>
            <a:ext cx="3810000" cy="611942"/>
          </a:xfrm>
          <a:prstGeom prst="rect">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600" b="1" dirty="0">
                <a:latin typeface="Calibri" pitchFamily="34" charset="0"/>
                <a:cs typeface="Calibri" pitchFamily="34" charset="0"/>
              </a:rPr>
              <a:t> Introduction</a:t>
            </a:r>
          </a:p>
        </p:txBody>
      </p:sp>
      <p:sp>
        <p:nvSpPr>
          <p:cNvPr id="7" name="Rectangle 6"/>
          <p:cNvSpPr/>
          <p:nvPr/>
        </p:nvSpPr>
        <p:spPr>
          <a:xfrm>
            <a:off x="308212" y="1605308"/>
            <a:ext cx="3810000" cy="611942"/>
          </a:xfrm>
          <a:prstGeom prst="rect">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600" b="1" dirty="0">
                <a:latin typeface="Calibri" pitchFamily="34" charset="0"/>
                <a:cs typeface="Calibri" pitchFamily="34" charset="0"/>
              </a:rPr>
              <a:t> Division of work</a:t>
            </a:r>
          </a:p>
        </p:txBody>
      </p:sp>
      <p:sp>
        <p:nvSpPr>
          <p:cNvPr id="8" name="Rectangle 7"/>
          <p:cNvSpPr/>
          <p:nvPr/>
        </p:nvSpPr>
        <p:spPr>
          <a:xfrm>
            <a:off x="308212" y="2315267"/>
            <a:ext cx="3810000" cy="611942"/>
          </a:xfrm>
          <a:prstGeom prst="rect">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600" b="1" dirty="0">
                <a:latin typeface="Calibri" pitchFamily="34" charset="0"/>
                <a:cs typeface="Calibri" pitchFamily="34" charset="0"/>
              </a:rPr>
              <a:t> Authority</a:t>
            </a:r>
          </a:p>
        </p:txBody>
      </p:sp>
      <p:sp>
        <p:nvSpPr>
          <p:cNvPr id="9" name="Rectangle 8"/>
          <p:cNvSpPr/>
          <p:nvPr/>
        </p:nvSpPr>
        <p:spPr>
          <a:xfrm>
            <a:off x="308212" y="3025225"/>
            <a:ext cx="3810000" cy="611942"/>
          </a:xfrm>
          <a:prstGeom prst="rect">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600" b="1" dirty="0">
                <a:latin typeface="Calibri" pitchFamily="34" charset="0"/>
                <a:cs typeface="Calibri" pitchFamily="34" charset="0"/>
              </a:rPr>
              <a:t> Discipline</a:t>
            </a:r>
          </a:p>
        </p:txBody>
      </p:sp>
      <p:sp>
        <p:nvSpPr>
          <p:cNvPr id="10" name="Rectangle 9"/>
          <p:cNvSpPr/>
          <p:nvPr/>
        </p:nvSpPr>
        <p:spPr>
          <a:xfrm>
            <a:off x="308212" y="3735184"/>
            <a:ext cx="3810000" cy="611942"/>
          </a:xfrm>
          <a:prstGeom prst="rect">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600" b="1" dirty="0">
                <a:latin typeface="Calibri" pitchFamily="34" charset="0"/>
                <a:cs typeface="Calibri" pitchFamily="34" charset="0"/>
              </a:rPr>
              <a:t> Unity of Command</a:t>
            </a:r>
          </a:p>
        </p:txBody>
      </p:sp>
      <p:sp>
        <p:nvSpPr>
          <p:cNvPr id="11" name="Rectangle 10"/>
          <p:cNvSpPr/>
          <p:nvPr/>
        </p:nvSpPr>
        <p:spPr>
          <a:xfrm>
            <a:off x="308212" y="4445142"/>
            <a:ext cx="3810000" cy="611942"/>
          </a:xfrm>
          <a:prstGeom prst="rect">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600" b="1" dirty="0">
                <a:latin typeface="Calibri" pitchFamily="34" charset="0"/>
                <a:cs typeface="Calibri" pitchFamily="34" charset="0"/>
              </a:rPr>
              <a:t> Unity of Direction</a:t>
            </a:r>
          </a:p>
        </p:txBody>
      </p:sp>
      <p:sp>
        <p:nvSpPr>
          <p:cNvPr id="12" name="Rectangle 11"/>
          <p:cNvSpPr/>
          <p:nvPr/>
        </p:nvSpPr>
        <p:spPr>
          <a:xfrm>
            <a:off x="308212" y="5155101"/>
            <a:ext cx="3810000" cy="611942"/>
          </a:xfrm>
          <a:prstGeom prst="rect">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600" b="1" dirty="0">
                <a:latin typeface="Calibri" pitchFamily="34" charset="0"/>
                <a:cs typeface="Calibri" pitchFamily="34" charset="0"/>
              </a:rPr>
              <a:t>Subordination of individual interest to general interest</a:t>
            </a:r>
          </a:p>
        </p:txBody>
      </p:sp>
      <p:sp>
        <p:nvSpPr>
          <p:cNvPr id="22" name="Rectangle 21"/>
          <p:cNvSpPr/>
          <p:nvPr/>
        </p:nvSpPr>
        <p:spPr>
          <a:xfrm>
            <a:off x="308212" y="5865058"/>
            <a:ext cx="3810000" cy="611942"/>
          </a:xfrm>
          <a:prstGeom prst="rect">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600" b="1" dirty="0">
                <a:latin typeface="Calibri" pitchFamily="34" charset="0"/>
                <a:cs typeface="Calibri" pitchFamily="34" charset="0"/>
              </a:rPr>
              <a:t>Remuneration</a:t>
            </a:r>
          </a:p>
        </p:txBody>
      </p:sp>
      <p:sp>
        <p:nvSpPr>
          <p:cNvPr id="24" name="Rectangle 23"/>
          <p:cNvSpPr/>
          <p:nvPr/>
        </p:nvSpPr>
        <p:spPr>
          <a:xfrm>
            <a:off x="4724400" y="895350"/>
            <a:ext cx="3810000" cy="611942"/>
          </a:xfrm>
          <a:prstGeom prst="rect">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600" b="1" dirty="0">
                <a:latin typeface="Calibri" pitchFamily="34" charset="0"/>
                <a:cs typeface="Calibri" pitchFamily="34" charset="0"/>
              </a:rPr>
              <a:t> Centralization</a:t>
            </a:r>
          </a:p>
        </p:txBody>
      </p:sp>
      <p:sp>
        <p:nvSpPr>
          <p:cNvPr id="25" name="Rectangle 24"/>
          <p:cNvSpPr/>
          <p:nvPr/>
        </p:nvSpPr>
        <p:spPr>
          <a:xfrm>
            <a:off x="4724400" y="1605308"/>
            <a:ext cx="3810000" cy="611942"/>
          </a:xfrm>
          <a:prstGeom prst="rect">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600" b="1" dirty="0">
                <a:latin typeface="Calibri" pitchFamily="34" charset="0"/>
                <a:cs typeface="Calibri" pitchFamily="34" charset="0"/>
              </a:rPr>
              <a:t> Scalar Chain</a:t>
            </a:r>
          </a:p>
        </p:txBody>
      </p:sp>
      <p:sp>
        <p:nvSpPr>
          <p:cNvPr id="26" name="Rectangle 25"/>
          <p:cNvSpPr/>
          <p:nvPr/>
        </p:nvSpPr>
        <p:spPr>
          <a:xfrm>
            <a:off x="4724400" y="2315267"/>
            <a:ext cx="3810000" cy="611942"/>
          </a:xfrm>
          <a:prstGeom prst="rect">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600" b="1" dirty="0">
                <a:latin typeface="Calibri" pitchFamily="34" charset="0"/>
                <a:cs typeface="Calibri" pitchFamily="34" charset="0"/>
              </a:rPr>
              <a:t> Order</a:t>
            </a:r>
          </a:p>
        </p:txBody>
      </p:sp>
      <p:sp>
        <p:nvSpPr>
          <p:cNvPr id="27" name="Rectangle 26"/>
          <p:cNvSpPr/>
          <p:nvPr/>
        </p:nvSpPr>
        <p:spPr>
          <a:xfrm>
            <a:off x="4724400" y="3025225"/>
            <a:ext cx="3810000" cy="611942"/>
          </a:xfrm>
          <a:prstGeom prst="rect">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600" b="1" dirty="0">
                <a:latin typeface="Calibri" pitchFamily="34" charset="0"/>
                <a:cs typeface="Calibri" pitchFamily="34" charset="0"/>
              </a:rPr>
              <a:t> Equity</a:t>
            </a:r>
          </a:p>
        </p:txBody>
      </p:sp>
      <p:sp>
        <p:nvSpPr>
          <p:cNvPr id="28" name="Rectangle 27"/>
          <p:cNvSpPr/>
          <p:nvPr/>
        </p:nvSpPr>
        <p:spPr>
          <a:xfrm>
            <a:off x="4724400" y="3735184"/>
            <a:ext cx="3810000" cy="611942"/>
          </a:xfrm>
          <a:prstGeom prst="rect">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600" b="1" dirty="0">
                <a:latin typeface="Calibri" pitchFamily="34" charset="0"/>
                <a:cs typeface="Calibri" pitchFamily="34" charset="0"/>
              </a:rPr>
              <a:t> Stability of Tenure Personnel</a:t>
            </a:r>
          </a:p>
        </p:txBody>
      </p:sp>
      <p:sp>
        <p:nvSpPr>
          <p:cNvPr id="29" name="Rectangle 28"/>
          <p:cNvSpPr/>
          <p:nvPr/>
        </p:nvSpPr>
        <p:spPr>
          <a:xfrm>
            <a:off x="4724400" y="4445142"/>
            <a:ext cx="3810000" cy="611942"/>
          </a:xfrm>
          <a:prstGeom prst="rect">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600" b="1" dirty="0">
                <a:latin typeface="Calibri" pitchFamily="34" charset="0"/>
                <a:cs typeface="Calibri" pitchFamily="34" charset="0"/>
              </a:rPr>
              <a:t> Initiative</a:t>
            </a:r>
          </a:p>
        </p:txBody>
      </p:sp>
      <p:sp>
        <p:nvSpPr>
          <p:cNvPr id="30" name="Rectangle 29"/>
          <p:cNvSpPr/>
          <p:nvPr/>
        </p:nvSpPr>
        <p:spPr>
          <a:xfrm>
            <a:off x="4724400" y="5155101"/>
            <a:ext cx="3810000" cy="611942"/>
          </a:xfrm>
          <a:prstGeom prst="rect">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600" b="1" dirty="0">
                <a:latin typeface="Calibri" pitchFamily="34" charset="0"/>
                <a:cs typeface="Calibri" pitchFamily="34" charset="0"/>
              </a:rPr>
              <a:t>Espirit De’ Corps</a:t>
            </a:r>
          </a:p>
        </p:txBody>
      </p:sp>
      <p:pic>
        <p:nvPicPr>
          <p:cNvPr id="18" name="Picture 1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par>
                          <p:cTn id="16" fill="hold" nodeType="afterGroup">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par>
                          <p:cTn id="20" fill="hold" nodeType="afterGroup">
                            <p:stCondLst>
                              <p:cond delay="2000"/>
                            </p:stCondLst>
                            <p:childTnLst>
                              <p:par>
                                <p:cTn id="21" presetID="10" presetClass="entr" presetSubtype="0"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par>
                          <p:cTn id="24" fill="hold" nodeType="afterGroup">
                            <p:stCondLst>
                              <p:cond delay="2500"/>
                            </p:stCondLst>
                            <p:childTnLst>
                              <p:par>
                                <p:cTn id="25" presetID="10" presetClass="entr" presetSubtype="0"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par>
                          <p:cTn id="28" fill="hold" nodeType="afterGroup">
                            <p:stCondLst>
                              <p:cond delay="3000"/>
                            </p:stCondLst>
                            <p:childTnLst>
                              <p:par>
                                <p:cTn id="29" presetID="10" presetClass="entr" presetSubtype="0"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par>
                          <p:cTn id="32" fill="hold" nodeType="afterGroup">
                            <p:stCondLst>
                              <p:cond delay="3500"/>
                            </p:stCondLst>
                            <p:childTnLst>
                              <p:par>
                                <p:cTn id="33" presetID="10" presetClass="entr" presetSubtype="0"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childTnLst>
                          </p:cTn>
                        </p:par>
                        <p:par>
                          <p:cTn id="36" fill="hold" nodeType="afterGroup">
                            <p:stCondLst>
                              <p:cond delay="4000"/>
                            </p:stCondLst>
                            <p:childTnLst>
                              <p:par>
                                <p:cTn id="37" presetID="10" presetClass="entr" presetSubtype="0" fill="hold"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500"/>
                                        <p:tgtEl>
                                          <p:spTgt spid="24"/>
                                        </p:tgtEl>
                                      </p:cBhvr>
                                    </p:animEffect>
                                  </p:childTnLst>
                                </p:cTn>
                              </p:par>
                            </p:childTnLst>
                          </p:cTn>
                        </p:par>
                        <p:par>
                          <p:cTn id="40" fill="hold" nodeType="afterGroup">
                            <p:stCondLst>
                              <p:cond delay="4500"/>
                            </p:stCondLst>
                            <p:childTnLst>
                              <p:par>
                                <p:cTn id="41" presetID="10" presetClass="entr" presetSubtype="0" fill="hold" nodeType="after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500"/>
                                        <p:tgtEl>
                                          <p:spTgt spid="25"/>
                                        </p:tgtEl>
                                      </p:cBhvr>
                                    </p:animEffect>
                                  </p:childTnLst>
                                </p:cTn>
                              </p:par>
                            </p:childTnLst>
                          </p:cTn>
                        </p:par>
                        <p:par>
                          <p:cTn id="44" fill="hold" nodeType="afterGroup">
                            <p:stCondLst>
                              <p:cond delay="5000"/>
                            </p:stCondLst>
                            <p:childTnLst>
                              <p:par>
                                <p:cTn id="45" presetID="10" presetClass="entr" presetSubtype="0" fill="hold"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500"/>
                                        <p:tgtEl>
                                          <p:spTgt spid="26"/>
                                        </p:tgtEl>
                                      </p:cBhvr>
                                    </p:animEffect>
                                  </p:childTnLst>
                                </p:cTn>
                              </p:par>
                            </p:childTnLst>
                          </p:cTn>
                        </p:par>
                        <p:par>
                          <p:cTn id="48" fill="hold" nodeType="afterGroup">
                            <p:stCondLst>
                              <p:cond delay="5500"/>
                            </p:stCondLst>
                            <p:childTnLst>
                              <p:par>
                                <p:cTn id="49" presetID="10" presetClass="entr" presetSubtype="0" fill="hold"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fade">
                                      <p:cBhvr>
                                        <p:cTn id="51" dur="500"/>
                                        <p:tgtEl>
                                          <p:spTgt spid="27"/>
                                        </p:tgtEl>
                                      </p:cBhvr>
                                    </p:animEffect>
                                  </p:childTnLst>
                                </p:cTn>
                              </p:par>
                            </p:childTnLst>
                          </p:cTn>
                        </p:par>
                        <p:par>
                          <p:cTn id="52" fill="hold" nodeType="afterGroup">
                            <p:stCondLst>
                              <p:cond delay="6000"/>
                            </p:stCondLst>
                            <p:childTnLst>
                              <p:par>
                                <p:cTn id="53" presetID="10" presetClass="entr" presetSubtype="0" fill="hold" nodeType="after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500"/>
                                        <p:tgtEl>
                                          <p:spTgt spid="28"/>
                                        </p:tgtEl>
                                      </p:cBhvr>
                                    </p:animEffect>
                                  </p:childTnLst>
                                </p:cTn>
                              </p:par>
                            </p:childTnLst>
                          </p:cTn>
                        </p:par>
                        <p:par>
                          <p:cTn id="56" fill="hold" nodeType="afterGroup">
                            <p:stCondLst>
                              <p:cond delay="6500"/>
                            </p:stCondLst>
                            <p:childTnLst>
                              <p:par>
                                <p:cTn id="57" presetID="10" presetClass="entr" presetSubtype="0" fill="hold" nodeType="after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fade">
                                      <p:cBhvr>
                                        <p:cTn id="59" dur="500"/>
                                        <p:tgtEl>
                                          <p:spTgt spid="29"/>
                                        </p:tgtEl>
                                      </p:cBhvr>
                                    </p:animEffect>
                                  </p:childTnLst>
                                </p:cTn>
                              </p:par>
                            </p:childTnLst>
                          </p:cTn>
                        </p:par>
                        <p:par>
                          <p:cTn id="60" fill="hold" nodeType="afterGroup">
                            <p:stCondLst>
                              <p:cond delay="7000"/>
                            </p:stCondLst>
                            <p:childTnLst>
                              <p:par>
                                <p:cTn id="61" presetID="10" presetClass="entr" presetSubtype="0" fill="hold" nodeType="after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fade">
                                      <p:cBhvr>
                                        <p:cTn id="6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smtClean="0">
                <a:latin typeface="Calibri" pitchFamily="34" charset="0"/>
                <a:cs typeface="Calibri" pitchFamily="34" charset="0"/>
              </a:rPr>
              <a:t>Principles of Management</a:t>
            </a:r>
          </a:p>
        </p:txBody>
      </p:sp>
      <p:grpSp>
        <p:nvGrpSpPr>
          <p:cNvPr id="9" name="Group 8"/>
          <p:cNvGrpSpPr>
            <a:grpSpLocks/>
          </p:cNvGrpSpPr>
          <p:nvPr/>
        </p:nvGrpSpPr>
        <p:grpSpPr bwMode="auto">
          <a:xfrm>
            <a:off x="1828800" y="1600201"/>
            <a:ext cx="6172200" cy="1317607"/>
            <a:chOff x="2514600" y="2209800"/>
            <a:chExt cx="3886200" cy="990600"/>
          </a:xfrm>
        </p:grpSpPr>
        <p:sp>
          <p:nvSpPr>
            <p:cNvPr id="7" name="Rectangle 6"/>
            <p:cNvSpPr/>
            <p:nvPr/>
          </p:nvSpPr>
          <p:spPr>
            <a:xfrm>
              <a:off x="2514600" y="2209800"/>
              <a:ext cx="3810000" cy="990600"/>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000" dirty="0">
                <a:latin typeface="Calibri" pitchFamily="34" charset="0"/>
                <a:cs typeface="Calibri" pitchFamily="34" charset="0"/>
              </a:endParaRPr>
            </a:p>
          </p:txBody>
        </p:sp>
        <p:sp>
          <p:nvSpPr>
            <p:cNvPr id="16393" name="TextBox 38"/>
            <p:cNvSpPr txBox="1">
              <a:spLocks noChangeArrowheads="1"/>
            </p:cNvSpPr>
            <p:nvPr/>
          </p:nvSpPr>
          <p:spPr bwMode="auto">
            <a:xfrm>
              <a:off x="2590800" y="2209800"/>
              <a:ext cx="3810000" cy="925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latin typeface="Calibri" pitchFamily="34" charset="0"/>
                  <a:cs typeface="Calibri" pitchFamily="34" charset="0"/>
                </a:rPr>
                <a:t>Management principles </a:t>
              </a:r>
              <a:r>
                <a:rPr lang="en-US" sz="2000" dirty="0" smtClean="0">
                  <a:latin typeface="Calibri" pitchFamily="34" charset="0"/>
                  <a:cs typeface="Calibri" pitchFamily="34" charset="0"/>
                </a:rPr>
                <a:t>are a </a:t>
              </a:r>
              <a:r>
                <a:rPr lang="en-US" sz="2000" dirty="0">
                  <a:latin typeface="Calibri" pitchFamily="34" charset="0"/>
                  <a:cs typeface="Calibri" pitchFamily="34" charset="0"/>
                </a:rPr>
                <a:t>set of fundamental </a:t>
              </a:r>
              <a:r>
                <a:rPr lang="en-US" sz="2000" dirty="0" smtClean="0">
                  <a:latin typeface="Calibri" pitchFamily="34" charset="0"/>
                  <a:cs typeface="Calibri" pitchFamily="34" charset="0"/>
                </a:rPr>
                <a:t>truths based </a:t>
              </a:r>
              <a:r>
                <a:rPr lang="en-US" sz="2000" dirty="0">
                  <a:latin typeface="Calibri" pitchFamily="34" charset="0"/>
                  <a:cs typeface="Calibri" pitchFamily="34" charset="0"/>
                </a:rPr>
                <a:t>on logic which provides guidelines for managerial decision making and other actions</a:t>
              </a:r>
              <a:r>
                <a:rPr lang="en-US" sz="2000" dirty="0" smtClean="0">
                  <a:latin typeface="Calibri" pitchFamily="34" charset="0"/>
                  <a:cs typeface="Calibri" pitchFamily="34" charset="0"/>
                </a:rPr>
                <a:t>. </a:t>
              </a:r>
              <a:r>
                <a:rPr lang="en-US" sz="2000" dirty="0">
                  <a:latin typeface="Calibri" pitchFamily="34" charset="0"/>
                  <a:cs typeface="Calibri" pitchFamily="34" charset="0"/>
                </a:rPr>
                <a:t>These principles are </a:t>
              </a:r>
              <a:r>
                <a:rPr lang="en-US" sz="2000" dirty="0" smtClean="0">
                  <a:latin typeface="Calibri" pitchFamily="34" charset="0"/>
                  <a:cs typeface="Calibri" pitchFamily="34" charset="0"/>
                </a:rPr>
                <a:t>derived:</a:t>
              </a:r>
              <a:endParaRPr lang="en-US" sz="2000" dirty="0">
                <a:latin typeface="Calibri" pitchFamily="34" charset="0"/>
                <a:cs typeface="Calibri" pitchFamily="34" charset="0"/>
              </a:endParaRPr>
            </a:p>
          </p:txBody>
        </p:sp>
      </p:grpSp>
      <p:sp>
        <p:nvSpPr>
          <p:cNvPr id="13" name="TextBox 12"/>
          <p:cNvSpPr txBox="1">
            <a:spLocks noChangeArrowheads="1"/>
          </p:cNvSpPr>
          <p:nvPr/>
        </p:nvSpPr>
        <p:spPr bwMode="auto">
          <a:xfrm>
            <a:off x="2895600" y="3276600"/>
            <a:ext cx="44958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57163" indent="-15716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50000"/>
              </a:lnSpc>
              <a:buFont typeface="Arial" charset="0"/>
              <a:buChar char="•"/>
            </a:pPr>
            <a:r>
              <a:rPr lang="en-US" sz="2000" dirty="0">
                <a:latin typeface="Calibri" pitchFamily="34" charset="0"/>
                <a:cs typeface="Calibri" pitchFamily="34" charset="0"/>
              </a:rPr>
              <a:t>On the basis of observation and analysis i.e. practical experience of managers. </a:t>
            </a:r>
          </a:p>
          <a:p>
            <a:pPr eaLnBrk="1" hangingPunct="1">
              <a:lnSpc>
                <a:spcPct val="150000"/>
              </a:lnSpc>
              <a:buFont typeface="Arial" charset="0"/>
              <a:buChar char="•"/>
            </a:pPr>
            <a:r>
              <a:rPr lang="en-US" sz="2000" dirty="0">
                <a:latin typeface="Calibri" pitchFamily="34" charset="0"/>
                <a:cs typeface="Calibri" pitchFamily="34" charset="0"/>
              </a:rPr>
              <a:t>By conducting experimental studies</a:t>
            </a:r>
          </a:p>
        </p:txBody>
      </p:sp>
      <p:sp>
        <p:nvSpPr>
          <p:cNvPr id="8" name="Right Arrow 7"/>
          <p:cNvSpPr/>
          <p:nvPr/>
        </p:nvSpPr>
        <p:spPr>
          <a:xfrm>
            <a:off x="2286000" y="3276600"/>
            <a:ext cx="533400" cy="457200"/>
          </a:xfrm>
          <a:prstGeom prst="rightArrow">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Right Arrow 15"/>
          <p:cNvSpPr/>
          <p:nvPr/>
        </p:nvSpPr>
        <p:spPr>
          <a:xfrm>
            <a:off x="2286000" y="4191000"/>
            <a:ext cx="533400" cy="457200"/>
          </a:xfrm>
          <a:prstGeom prst="rightArrow">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000" fill="hold"/>
                                        <p:tgtEl>
                                          <p:spTgt spid="9"/>
                                        </p:tgtEl>
                                        <p:attrNameLst>
                                          <p:attrName>ppt_x</p:attrName>
                                        </p:attrNameLst>
                                      </p:cBhvr>
                                      <p:tavLst>
                                        <p:tav tm="0">
                                          <p:val>
                                            <p:strVal val="#ppt_x"/>
                                          </p:val>
                                        </p:tav>
                                        <p:tav tm="100000">
                                          <p:val>
                                            <p:strVal val="#ppt_x"/>
                                          </p:val>
                                        </p:tav>
                                      </p:tavLst>
                                    </p:anim>
                                    <p:anim calcmode="lin" valueType="num">
                                      <p:cBhvr additive="base">
                                        <p:cTn id="8" dur="2000" fill="hold"/>
                                        <p:tgtEl>
                                          <p:spTgt spid="9"/>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2000"/>
                            </p:stCondLst>
                            <p:childTnLst>
                              <p:par>
                                <p:cTn id="10" presetID="22" presetClass="entr" presetSubtype="8"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2000"/>
                                        <p:tgtEl>
                                          <p:spTgt spid="8"/>
                                        </p:tgtEl>
                                      </p:cBhvr>
                                    </p:animEffect>
                                  </p:childTnLst>
                                </p:cTn>
                              </p:par>
                            </p:childTnLst>
                          </p:cTn>
                        </p:par>
                        <p:par>
                          <p:cTn id="13" fill="hold" nodeType="afterGroup">
                            <p:stCondLst>
                              <p:cond delay="4000"/>
                            </p:stCondLst>
                            <p:childTnLst>
                              <p:par>
                                <p:cTn id="14" presetID="22" presetClass="entr" presetSubtype="8" fill="hold" nodeType="afterEffect">
                                  <p:stCondLst>
                                    <p:cond delay="0"/>
                                  </p:stCondLst>
                                  <p:childTnLst>
                                    <p:set>
                                      <p:cBhvr>
                                        <p:cTn id="15" dur="1" fill="hold">
                                          <p:stCondLst>
                                            <p:cond delay="0"/>
                                          </p:stCondLst>
                                        </p:cTn>
                                        <p:tgtEl>
                                          <p:spTgt spid="13">
                                            <p:txEl>
                                              <p:pRg st="0" end="0"/>
                                            </p:txEl>
                                          </p:spTgt>
                                        </p:tgtEl>
                                        <p:attrNameLst>
                                          <p:attrName>style.visibility</p:attrName>
                                        </p:attrNameLst>
                                      </p:cBhvr>
                                      <p:to>
                                        <p:strVal val="visible"/>
                                      </p:to>
                                    </p:set>
                                    <p:animEffect transition="in" filter="wipe(left)">
                                      <p:cBhvr>
                                        <p:cTn id="16" dur="2000"/>
                                        <p:tgtEl>
                                          <p:spTgt spid="13">
                                            <p:txEl>
                                              <p:pRg st="0" end="0"/>
                                            </p:txEl>
                                          </p:spTgt>
                                        </p:tgtEl>
                                      </p:cBhvr>
                                    </p:animEffect>
                                  </p:childTnLst>
                                </p:cTn>
                              </p:par>
                            </p:childTnLst>
                          </p:cTn>
                        </p:par>
                        <p:par>
                          <p:cTn id="17" fill="hold" nodeType="afterGroup">
                            <p:stCondLst>
                              <p:cond delay="6000"/>
                            </p:stCondLst>
                            <p:childTnLst>
                              <p:par>
                                <p:cTn id="18" presetID="22" presetClass="entr" presetSubtype="8"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left)">
                                      <p:cBhvr>
                                        <p:cTn id="20" dur="2000"/>
                                        <p:tgtEl>
                                          <p:spTgt spid="16"/>
                                        </p:tgtEl>
                                      </p:cBhvr>
                                    </p:animEffect>
                                  </p:childTnLst>
                                </p:cTn>
                              </p:par>
                            </p:childTnLst>
                          </p:cTn>
                        </p:par>
                        <p:par>
                          <p:cTn id="21" fill="hold" nodeType="afterGroup">
                            <p:stCondLst>
                              <p:cond delay="8000"/>
                            </p:stCondLst>
                            <p:childTnLst>
                              <p:par>
                                <p:cTn id="22" presetID="22" presetClass="entr" presetSubtype="8" fill="hold" nodeType="afterEffect">
                                  <p:stCondLst>
                                    <p:cond delay="0"/>
                                  </p:stCondLst>
                                  <p:childTnLst>
                                    <p:set>
                                      <p:cBhvr>
                                        <p:cTn id="23" dur="1" fill="hold">
                                          <p:stCondLst>
                                            <p:cond delay="0"/>
                                          </p:stCondLst>
                                        </p:cTn>
                                        <p:tgtEl>
                                          <p:spTgt spid="13">
                                            <p:txEl>
                                              <p:pRg st="1" end="1"/>
                                            </p:txEl>
                                          </p:spTgt>
                                        </p:tgtEl>
                                        <p:attrNameLst>
                                          <p:attrName>style.visibility</p:attrName>
                                        </p:attrNameLst>
                                      </p:cBhvr>
                                      <p:to>
                                        <p:strVal val="visible"/>
                                      </p:to>
                                    </p:set>
                                    <p:animEffect transition="in" filter="wipe(left)">
                                      <p:cBhvr>
                                        <p:cTn id="24" dur="20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dirty="0" smtClean="0">
                <a:latin typeface="Calibri" pitchFamily="34" charset="0"/>
                <a:cs typeface="Calibri" pitchFamily="34" charset="0"/>
              </a:rPr>
              <a:t>Features of Management Principles</a:t>
            </a:r>
          </a:p>
        </p:txBody>
      </p:sp>
      <p:grpSp>
        <p:nvGrpSpPr>
          <p:cNvPr id="10" name="Group 28"/>
          <p:cNvGrpSpPr>
            <a:grpSpLocks/>
          </p:cNvGrpSpPr>
          <p:nvPr/>
        </p:nvGrpSpPr>
        <p:grpSpPr bwMode="auto">
          <a:xfrm>
            <a:off x="1266825" y="1649413"/>
            <a:ext cx="1873250" cy="1873250"/>
            <a:chOff x="563563" y="987426"/>
            <a:chExt cx="1873250" cy="1873250"/>
          </a:xfrm>
        </p:grpSpPr>
        <p:grpSp>
          <p:nvGrpSpPr>
            <p:cNvPr id="17437" name="Group 48"/>
            <p:cNvGrpSpPr>
              <a:grpSpLocks/>
            </p:cNvGrpSpPr>
            <p:nvPr/>
          </p:nvGrpSpPr>
          <p:grpSpPr bwMode="auto">
            <a:xfrm>
              <a:off x="563563" y="987426"/>
              <a:ext cx="1873250" cy="1873250"/>
              <a:chOff x="2362200" y="2609850"/>
              <a:chExt cx="1530350" cy="1530350"/>
            </a:xfrm>
          </p:grpSpPr>
          <p:sp>
            <p:nvSpPr>
              <p:cNvPr id="17439" name="Oval 13"/>
              <p:cNvSpPr>
                <a:spLocks noChangeArrowheads="1"/>
              </p:cNvSpPr>
              <p:nvPr/>
            </p:nvSpPr>
            <p:spPr bwMode="auto">
              <a:xfrm>
                <a:off x="2362200" y="2609850"/>
                <a:ext cx="1530350" cy="1530350"/>
              </a:xfrm>
              <a:prstGeom prst="ellipse">
                <a:avLst/>
              </a:prstGeom>
              <a:gradFill rotWithShape="1">
                <a:gsLst>
                  <a:gs pos="0">
                    <a:srgbClr val="02D700"/>
                  </a:gs>
                  <a:gs pos="100000">
                    <a:srgbClr val="005200"/>
                  </a:gs>
                </a:gsLst>
                <a:lin ang="540000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en-US" sz="1600">
                  <a:solidFill>
                    <a:srgbClr val="FFFFFF"/>
                  </a:solidFill>
                  <a:latin typeface="Calibri" pitchFamily="34" charset="0"/>
                  <a:cs typeface="Calibri" pitchFamily="34" charset="0"/>
                </a:endParaRPr>
              </a:p>
            </p:txBody>
          </p:sp>
          <p:sp>
            <p:nvSpPr>
              <p:cNvPr id="17440" name="Oval 14"/>
              <p:cNvSpPr>
                <a:spLocks noChangeArrowheads="1"/>
              </p:cNvSpPr>
              <p:nvPr/>
            </p:nvSpPr>
            <p:spPr bwMode="auto">
              <a:xfrm>
                <a:off x="2410186" y="2665617"/>
                <a:ext cx="1426597" cy="1426597"/>
              </a:xfrm>
              <a:prstGeom prst="ellipse">
                <a:avLst/>
              </a:prstGeom>
              <a:gradFill rotWithShape="1">
                <a:gsLst>
                  <a:gs pos="0">
                    <a:schemeClr val="bg1">
                      <a:alpha val="70000"/>
                    </a:schemeClr>
                  </a:gs>
                  <a:gs pos="100000">
                    <a:schemeClr val="bg1">
                      <a:alpha val="0"/>
                    </a:schemeClr>
                  </a:gs>
                </a:gsLst>
                <a:lin ang="540000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en-US" sz="1600">
                  <a:solidFill>
                    <a:srgbClr val="FFFFFF"/>
                  </a:solidFill>
                  <a:latin typeface="Calibri" pitchFamily="34" charset="0"/>
                  <a:cs typeface="Calibri" pitchFamily="34" charset="0"/>
                </a:endParaRPr>
              </a:p>
            </p:txBody>
          </p:sp>
          <p:sp>
            <p:nvSpPr>
              <p:cNvPr id="17" name="Oval 16"/>
              <p:cNvSpPr/>
              <p:nvPr/>
            </p:nvSpPr>
            <p:spPr>
              <a:xfrm>
                <a:off x="2465953" y="2713603"/>
                <a:ext cx="1322845" cy="1322845"/>
              </a:xfrm>
              <a:prstGeom prst="ellipse">
                <a:avLst/>
              </a:prstGeom>
              <a:gradFill>
                <a:gsLst>
                  <a:gs pos="100000">
                    <a:srgbClr val="005200"/>
                  </a:gs>
                  <a:gs pos="0">
                    <a:srgbClr val="02D700"/>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600" dirty="0">
                  <a:latin typeface="Calibri" pitchFamily="34" charset="0"/>
                  <a:cs typeface="Calibri" pitchFamily="34" charset="0"/>
                </a:endParaRPr>
              </a:p>
            </p:txBody>
          </p:sp>
        </p:grpSp>
        <p:sp>
          <p:nvSpPr>
            <p:cNvPr id="17438" name="Rektangel 133"/>
            <p:cNvSpPr>
              <a:spLocks noChangeArrowheads="1"/>
            </p:cNvSpPr>
            <p:nvPr/>
          </p:nvSpPr>
          <p:spPr bwMode="auto">
            <a:xfrm>
              <a:off x="719138" y="1825626"/>
              <a:ext cx="15525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801688">
                <a:spcBef>
                  <a:spcPct val="20000"/>
                </a:spcBef>
              </a:pPr>
              <a:r>
                <a:rPr lang="en-IN" sz="1600" b="1" noProof="1">
                  <a:solidFill>
                    <a:schemeClr val="bg1"/>
                  </a:solidFill>
                  <a:latin typeface="Calibri" pitchFamily="34" charset="0"/>
                  <a:cs typeface="Calibri" pitchFamily="34" charset="0"/>
                </a:rPr>
                <a:t>UNIVERSAL</a:t>
              </a:r>
              <a:endParaRPr lang="da-DK" sz="1600" dirty="0">
                <a:solidFill>
                  <a:schemeClr val="bg1"/>
                </a:solidFill>
                <a:latin typeface="Calibri" pitchFamily="34" charset="0"/>
                <a:cs typeface="Calibri" pitchFamily="34" charset="0"/>
              </a:endParaRPr>
            </a:p>
          </p:txBody>
        </p:sp>
      </p:grpSp>
      <p:grpSp>
        <p:nvGrpSpPr>
          <p:cNvPr id="18" name="Group 23"/>
          <p:cNvGrpSpPr>
            <a:grpSpLocks/>
          </p:cNvGrpSpPr>
          <p:nvPr/>
        </p:nvGrpSpPr>
        <p:grpSpPr bwMode="auto">
          <a:xfrm>
            <a:off x="3581400" y="1649413"/>
            <a:ext cx="1739900" cy="1739900"/>
            <a:chOff x="452438" y="4337050"/>
            <a:chExt cx="1739900" cy="1739900"/>
          </a:xfrm>
        </p:grpSpPr>
        <p:grpSp>
          <p:nvGrpSpPr>
            <p:cNvPr id="17432" name="Group 22"/>
            <p:cNvGrpSpPr>
              <a:grpSpLocks/>
            </p:cNvGrpSpPr>
            <p:nvPr/>
          </p:nvGrpSpPr>
          <p:grpSpPr bwMode="auto">
            <a:xfrm>
              <a:off x="452438" y="4337050"/>
              <a:ext cx="1739900" cy="1739900"/>
              <a:chOff x="2362200" y="1320800"/>
              <a:chExt cx="2819400" cy="2819400"/>
            </a:xfrm>
          </p:grpSpPr>
          <p:sp>
            <p:nvSpPr>
              <p:cNvPr id="17434" name="Oval 20"/>
              <p:cNvSpPr>
                <a:spLocks noChangeArrowheads="1"/>
              </p:cNvSpPr>
              <p:nvPr/>
            </p:nvSpPr>
            <p:spPr bwMode="auto">
              <a:xfrm>
                <a:off x="2362200" y="1320800"/>
                <a:ext cx="2819400" cy="2819400"/>
              </a:xfrm>
              <a:prstGeom prst="ellipse">
                <a:avLst/>
              </a:prstGeom>
              <a:gradFill rotWithShape="1">
                <a:gsLst>
                  <a:gs pos="0">
                    <a:srgbClr val="008AD7"/>
                  </a:gs>
                  <a:gs pos="100000">
                    <a:srgbClr val="001B57"/>
                  </a:gs>
                </a:gsLst>
                <a:lin ang="540000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en-US" sz="1600">
                  <a:solidFill>
                    <a:srgbClr val="FFFFFF"/>
                  </a:solidFill>
                  <a:latin typeface="Calibri" pitchFamily="34" charset="0"/>
                  <a:cs typeface="Calibri" pitchFamily="34" charset="0"/>
                </a:endParaRPr>
              </a:p>
            </p:txBody>
          </p:sp>
          <p:sp>
            <p:nvSpPr>
              <p:cNvPr id="17435" name="Oval 21"/>
              <p:cNvSpPr>
                <a:spLocks noChangeArrowheads="1"/>
              </p:cNvSpPr>
              <p:nvPr/>
            </p:nvSpPr>
            <p:spPr bwMode="auto">
              <a:xfrm>
                <a:off x="2452236" y="1421126"/>
                <a:ext cx="2629039" cy="2629039"/>
              </a:xfrm>
              <a:prstGeom prst="ellipse">
                <a:avLst/>
              </a:prstGeom>
              <a:gradFill rotWithShape="1">
                <a:gsLst>
                  <a:gs pos="0">
                    <a:schemeClr val="bg1">
                      <a:alpha val="70000"/>
                    </a:schemeClr>
                  </a:gs>
                  <a:gs pos="100000">
                    <a:schemeClr val="bg1">
                      <a:alpha val="0"/>
                    </a:schemeClr>
                  </a:gs>
                </a:gsLst>
                <a:lin ang="540000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en-US" sz="1600">
                  <a:solidFill>
                    <a:srgbClr val="FFFFFF"/>
                  </a:solidFill>
                  <a:latin typeface="Calibri" pitchFamily="34" charset="0"/>
                  <a:cs typeface="Calibri" pitchFamily="34" charset="0"/>
                </a:endParaRPr>
              </a:p>
            </p:txBody>
          </p:sp>
          <p:sp>
            <p:nvSpPr>
              <p:cNvPr id="23" name="Oval 22"/>
              <p:cNvSpPr/>
              <p:nvPr/>
            </p:nvSpPr>
            <p:spPr>
              <a:xfrm>
                <a:off x="2552561" y="1511161"/>
                <a:ext cx="2438678" cy="2438678"/>
              </a:xfrm>
              <a:prstGeom prst="ellipse">
                <a:avLst/>
              </a:prstGeom>
              <a:gradFill>
                <a:gsLst>
                  <a:gs pos="100000">
                    <a:srgbClr val="001B57"/>
                  </a:gs>
                  <a:gs pos="0">
                    <a:srgbClr val="00BFFF"/>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600" dirty="0">
                  <a:latin typeface="Calibri" pitchFamily="34" charset="0"/>
                  <a:cs typeface="Calibri" pitchFamily="34" charset="0"/>
                </a:endParaRPr>
              </a:p>
            </p:txBody>
          </p:sp>
        </p:grpSp>
        <p:sp>
          <p:nvSpPr>
            <p:cNvPr id="17433" name="Rektangel 133"/>
            <p:cNvSpPr>
              <a:spLocks noChangeArrowheads="1"/>
            </p:cNvSpPr>
            <p:nvPr/>
          </p:nvSpPr>
          <p:spPr bwMode="auto">
            <a:xfrm>
              <a:off x="546100" y="5151437"/>
              <a:ext cx="15525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801688">
                <a:spcBef>
                  <a:spcPct val="20000"/>
                </a:spcBef>
              </a:pPr>
              <a:r>
                <a:rPr lang="en-IN" sz="1600" b="1" noProof="1">
                  <a:solidFill>
                    <a:srgbClr val="FFFFFF"/>
                  </a:solidFill>
                  <a:latin typeface="Calibri" pitchFamily="34" charset="0"/>
                  <a:cs typeface="Calibri" pitchFamily="34" charset="0"/>
                </a:rPr>
                <a:t>FLEXIBLE</a:t>
              </a:r>
              <a:r>
                <a:rPr lang="en-IN" sz="1600" noProof="1">
                  <a:solidFill>
                    <a:srgbClr val="FFFFFF"/>
                  </a:solidFill>
                  <a:latin typeface="Calibri" pitchFamily="34" charset="0"/>
                  <a:cs typeface="Calibri" pitchFamily="34" charset="0"/>
                </a:rPr>
                <a:t> </a:t>
              </a:r>
              <a:endParaRPr lang="da-DK" sz="1600">
                <a:solidFill>
                  <a:srgbClr val="FFFFFF"/>
                </a:solidFill>
                <a:latin typeface="Calibri" pitchFamily="34" charset="0"/>
                <a:cs typeface="Calibri" pitchFamily="34" charset="0"/>
              </a:endParaRPr>
            </a:p>
          </p:txBody>
        </p:sp>
      </p:grpSp>
      <p:grpSp>
        <p:nvGrpSpPr>
          <p:cNvPr id="24" name="Group 16"/>
          <p:cNvGrpSpPr>
            <a:grpSpLocks/>
          </p:cNvGrpSpPr>
          <p:nvPr/>
        </p:nvGrpSpPr>
        <p:grpSpPr bwMode="auto">
          <a:xfrm>
            <a:off x="5762625" y="1612900"/>
            <a:ext cx="2009775" cy="2009775"/>
            <a:chOff x="6719888" y="1001713"/>
            <a:chExt cx="2057400" cy="2057400"/>
          </a:xfrm>
        </p:grpSpPr>
        <p:grpSp>
          <p:nvGrpSpPr>
            <p:cNvPr id="17427" name="Group 18"/>
            <p:cNvGrpSpPr>
              <a:grpSpLocks/>
            </p:cNvGrpSpPr>
            <p:nvPr/>
          </p:nvGrpSpPr>
          <p:grpSpPr bwMode="auto">
            <a:xfrm>
              <a:off x="6719888" y="1001713"/>
              <a:ext cx="2057400" cy="2057400"/>
              <a:chOff x="2362200" y="1320800"/>
              <a:chExt cx="2819400" cy="2819400"/>
            </a:xfrm>
          </p:grpSpPr>
          <p:sp>
            <p:nvSpPr>
              <p:cNvPr id="17429" name="Oval 26"/>
              <p:cNvSpPr>
                <a:spLocks noChangeArrowheads="1"/>
              </p:cNvSpPr>
              <p:nvPr/>
            </p:nvSpPr>
            <p:spPr bwMode="auto">
              <a:xfrm>
                <a:off x="2362200" y="1320800"/>
                <a:ext cx="2819400" cy="2819400"/>
              </a:xfrm>
              <a:prstGeom prst="ellipse">
                <a:avLst/>
              </a:prstGeom>
              <a:gradFill rotWithShape="1">
                <a:gsLst>
                  <a:gs pos="0">
                    <a:srgbClr val="D9D9D9"/>
                  </a:gs>
                  <a:gs pos="100000">
                    <a:srgbClr val="7F7F7F"/>
                  </a:gs>
                </a:gsLst>
                <a:lin ang="540000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en-US" sz="1600">
                  <a:solidFill>
                    <a:srgbClr val="FFFFFF"/>
                  </a:solidFill>
                  <a:latin typeface="Calibri" pitchFamily="34" charset="0"/>
                  <a:cs typeface="Calibri" pitchFamily="34" charset="0"/>
                </a:endParaRPr>
              </a:p>
            </p:txBody>
          </p:sp>
          <p:sp>
            <p:nvSpPr>
              <p:cNvPr id="17430" name="Oval 27"/>
              <p:cNvSpPr>
                <a:spLocks noChangeArrowheads="1"/>
              </p:cNvSpPr>
              <p:nvPr/>
            </p:nvSpPr>
            <p:spPr bwMode="auto">
              <a:xfrm>
                <a:off x="2451393" y="1423046"/>
                <a:ext cx="2627959" cy="2627959"/>
              </a:xfrm>
              <a:prstGeom prst="ellipse">
                <a:avLst/>
              </a:prstGeom>
              <a:gradFill rotWithShape="1">
                <a:gsLst>
                  <a:gs pos="0">
                    <a:schemeClr val="bg1">
                      <a:alpha val="70000"/>
                    </a:schemeClr>
                  </a:gs>
                  <a:gs pos="100000">
                    <a:schemeClr val="bg1">
                      <a:alpha val="0"/>
                    </a:schemeClr>
                  </a:gs>
                </a:gsLst>
                <a:lin ang="540000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en-US" sz="1600">
                  <a:solidFill>
                    <a:srgbClr val="FFFFFF"/>
                  </a:solidFill>
                  <a:latin typeface="Calibri" pitchFamily="34" charset="0"/>
                  <a:cs typeface="Calibri" pitchFamily="34" charset="0"/>
                </a:endParaRPr>
              </a:p>
            </p:txBody>
          </p:sp>
          <p:sp>
            <p:nvSpPr>
              <p:cNvPr id="29" name="Oval 28"/>
              <p:cNvSpPr/>
              <p:nvPr/>
            </p:nvSpPr>
            <p:spPr>
              <a:xfrm>
                <a:off x="2553723" y="1512323"/>
                <a:ext cx="2436354" cy="2436354"/>
              </a:xfrm>
              <a:prstGeom prst="ellipse">
                <a:avLst/>
              </a:prstGeom>
              <a:gradFill>
                <a:gsLst>
                  <a:gs pos="100000">
                    <a:schemeClr val="bg1">
                      <a:lumMod val="65000"/>
                    </a:schemeClr>
                  </a:gs>
                  <a:gs pos="0">
                    <a:schemeClr val="bg1"/>
                  </a:gs>
                  <a:gs pos="50000">
                    <a:schemeClr val="bg1">
                      <a:lumMod val="9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600" dirty="0">
                  <a:latin typeface="Calibri" pitchFamily="34" charset="0"/>
                  <a:cs typeface="Calibri" pitchFamily="34" charset="0"/>
                </a:endParaRPr>
              </a:p>
            </p:txBody>
          </p:sp>
        </p:grpSp>
        <p:sp>
          <p:nvSpPr>
            <p:cNvPr id="17428" name="Rektangel 133"/>
            <p:cNvSpPr>
              <a:spLocks noChangeArrowheads="1"/>
            </p:cNvSpPr>
            <p:nvPr/>
          </p:nvSpPr>
          <p:spPr bwMode="auto">
            <a:xfrm>
              <a:off x="6929528" y="1577004"/>
              <a:ext cx="1552575" cy="850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801688">
                <a:spcBef>
                  <a:spcPct val="20000"/>
                </a:spcBef>
              </a:pPr>
              <a:r>
                <a:rPr lang="en-IN" sz="1600" b="1" noProof="1">
                  <a:latin typeface="Calibri" pitchFamily="34" charset="0"/>
                  <a:cs typeface="Calibri" pitchFamily="34" charset="0"/>
                </a:rPr>
                <a:t>HAVE CAUSE AND EFFECT RELATIONSHIP</a:t>
              </a:r>
              <a:endParaRPr lang="da-DK" sz="1600">
                <a:latin typeface="Calibri" pitchFamily="34" charset="0"/>
                <a:cs typeface="Calibri" pitchFamily="34" charset="0"/>
              </a:endParaRPr>
            </a:p>
          </p:txBody>
        </p:sp>
      </p:grpSp>
      <p:grpSp>
        <p:nvGrpSpPr>
          <p:cNvPr id="30" name="Group 23"/>
          <p:cNvGrpSpPr>
            <a:grpSpLocks/>
          </p:cNvGrpSpPr>
          <p:nvPr/>
        </p:nvGrpSpPr>
        <p:grpSpPr bwMode="auto">
          <a:xfrm>
            <a:off x="2413000" y="3898900"/>
            <a:ext cx="1739900" cy="1739900"/>
            <a:chOff x="452438" y="4337050"/>
            <a:chExt cx="1739900" cy="1739900"/>
          </a:xfrm>
        </p:grpSpPr>
        <p:grpSp>
          <p:nvGrpSpPr>
            <p:cNvPr id="17422" name="Group 22"/>
            <p:cNvGrpSpPr>
              <a:grpSpLocks/>
            </p:cNvGrpSpPr>
            <p:nvPr/>
          </p:nvGrpSpPr>
          <p:grpSpPr bwMode="auto">
            <a:xfrm>
              <a:off x="452438" y="4337050"/>
              <a:ext cx="1739900" cy="1739900"/>
              <a:chOff x="2362200" y="1320800"/>
              <a:chExt cx="2819400" cy="2819400"/>
            </a:xfrm>
          </p:grpSpPr>
          <p:sp>
            <p:nvSpPr>
              <p:cNvPr id="17424" name="Oval 32"/>
              <p:cNvSpPr>
                <a:spLocks noChangeArrowheads="1"/>
              </p:cNvSpPr>
              <p:nvPr/>
            </p:nvSpPr>
            <p:spPr bwMode="auto">
              <a:xfrm>
                <a:off x="2362200" y="1320800"/>
                <a:ext cx="2819400" cy="2819400"/>
              </a:xfrm>
              <a:prstGeom prst="ellipse">
                <a:avLst/>
              </a:prstGeom>
              <a:gradFill rotWithShape="1">
                <a:gsLst>
                  <a:gs pos="0">
                    <a:srgbClr val="008AD7"/>
                  </a:gs>
                  <a:gs pos="100000">
                    <a:srgbClr val="001B57"/>
                  </a:gs>
                </a:gsLst>
                <a:lin ang="540000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en-US" sz="1600">
                  <a:solidFill>
                    <a:srgbClr val="FFFFFF"/>
                  </a:solidFill>
                  <a:latin typeface="Calibri" pitchFamily="34" charset="0"/>
                  <a:cs typeface="Calibri" pitchFamily="34" charset="0"/>
                </a:endParaRPr>
              </a:p>
            </p:txBody>
          </p:sp>
          <p:sp>
            <p:nvSpPr>
              <p:cNvPr id="17425" name="Oval 33"/>
              <p:cNvSpPr>
                <a:spLocks noChangeArrowheads="1"/>
              </p:cNvSpPr>
              <p:nvPr/>
            </p:nvSpPr>
            <p:spPr bwMode="auto">
              <a:xfrm>
                <a:off x="2452236" y="1421126"/>
                <a:ext cx="2629039" cy="2629039"/>
              </a:xfrm>
              <a:prstGeom prst="ellipse">
                <a:avLst/>
              </a:prstGeom>
              <a:gradFill rotWithShape="1">
                <a:gsLst>
                  <a:gs pos="0">
                    <a:schemeClr val="bg1">
                      <a:alpha val="70000"/>
                    </a:schemeClr>
                  </a:gs>
                  <a:gs pos="100000">
                    <a:schemeClr val="bg1">
                      <a:alpha val="0"/>
                    </a:schemeClr>
                  </a:gs>
                </a:gsLst>
                <a:lin ang="540000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en-US" sz="1600">
                  <a:solidFill>
                    <a:srgbClr val="FFFFFF"/>
                  </a:solidFill>
                  <a:latin typeface="Calibri" pitchFamily="34" charset="0"/>
                  <a:cs typeface="Calibri" pitchFamily="34" charset="0"/>
                </a:endParaRPr>
              </a:p>
            </p:txBody>
          </p:sp>
          <p:sp>
            <p:nvSpPr>
              <p:cNvPr id="35" name="Oval 34"/>
              <p:cNvSpPr/>
              <p:nvPr/>
            </p:nvSpPr>
            <p:spPr>
              <a:xfrm>
                <a:off x="2552561" y="1511161"/>
                <a:ext cx="2438678" cy="2438678"/>
              </a:xfrm>
              <a:prstGeom prst="ellipse">
                <a:avLst/>
              </a:prstGeom>
              <a:gradFill>
                <a:gsLst>
                  <a:gs pos="100000">
                    <a:srgbClr val="001B57"/>
                  </a:gs>
                  <a:gs pos="0">
                    <a:srgbClr val="00BFFF"/>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600" dirty="0">
                  <a:latin typeface="Calibri" pitchFamily="34" charset="0"/>
                  <a:cs typeface="Calibri" pitchFamily="34" charset="0"/>
                </a:endParaRPr>
              </a:p>
            </p:txBody>
          </p:sp>
        </p:grpSp>
        <p:sp>
          <p:nvSpPr>
            <p:cNvPr id="17423" name="Rektangel 133"/>
            <p:cNvSpPr>
              <a:spLocks noChangeArrowheads="1"/>
            </p:cNvSpPr>
            <p:nvPr/>
          </p:nvSpPr>
          <p:spPr bwMode="auto">
            <a:xfrm>
              <a:off x="546100" y="4718050"/>
              <a:ext cx="155257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801688">
                <a:spcBef>
                  <a:spcPct val="20000"/>
                </a:spcBef>
              </a:pPr>
              <a:r>
                <a:rPr lang="en-IN" sz="1600" b="1" noProof="1">
                  <a:solidFill>
                    <a:srgbClr val="FFFFFF"/>
                  </a:solidFill>
                  <a:latin typeface="Calibri" pitchFamily="34" charset="0"/>
                  <a:cs typeface="Calibri" pitchFamily="34" charset="0"/>
                </a:rPr>
                <a:t>AIMS AT INFLUENCING HUMAN BEHAVIOR</a:t>
              </a:r>
              <a:r>
                <a:rPr lang="en-IN" sz="1600" noProof="1">
                  <a:solidFill>
                    <a:srgbClr val="FFFFFF"/>
                  </a:solidFill>
                  <a:latin typeface="Calibri" pitchFamily="34" charset="0"/>
                  <a:cs typeface="Calibri" pitchFamily="34" charset="0"/>
                </a:rPr>
                <a:t> </a:t>
              </a:r>
              <a:endParaRPr lang="da-DK" sz="1600" dirty="0">
                <a:solidFill>
                  <a:srgbClr val="FFFFFF"/>
                </a:solidFill>
                <a:latin typeface="Calibri" pitchFamily="34" charset="0"/>
                <a:cs typeface="Calibri" pitchFamily="34" charset="0"/>
              </a:endParaRPr>
            </a:p>
          </p:txBody>
        </p:sp>
      </p:grpSp>
      <p:grpSp>
        <p:nvGrpSpPr>
          <p:cNvPr id="36" name="Group 28"/>
          <p:cNvGrpSpPr>
            <a:grpSpLocks/>
          </p:cNvGrpSpPr>
          <p:nvPr/>
        </p:nvGrpSpPr>
        <p:grpSpPr bwMode="auto">
          <a:xfrm>
            <a:off x="4727575" y="3746500"/>
            <a:ext cx="1873250" cy="1873250"/>
            <a:chOff x="563563" y="987426"/>
            <a:chExt cx="1873250" cy="1873250"/>
          </a:xfrm>
        </p:grpSpPr>
        <p:grpSp>
          <p:nvGrpSpPr>
            <p:cNvPr id="17417" name="Group 48"/>
            <p:cNvGrpSpPr>
              <a:grpSpLocks/>
            </p:cNvGrpSpPr>
            <p:nvPr/>
          </p:nvGrpSpPr>
          <p:grpSpPr bwMode="auto">
            <a:xfrm>
              <a:off x="563563" y="987426"/>
              <a:ext cx="1873250" cy="1873250"/>
              <a:chOff x="2362200" y="2609850"/>
              <a:chExt cx="1530350" cy="1530350"/>
            </a:xfrm>
          </p:grpSpPr>
          <p:sp>
            <p:nvSpPr>
              <p:cNvPr id="17419" name="Oval 39"/>
              <p:cNvSpPr>
                <a:spLocks noChangeArrowheads="1"/>
              </p:cNvSpPr>
              <p:nvPr/>
            </p:nvSpPr>
            <p:spPr bwMode="auto">
              <a:xfrm>
                <a:off x="2362200" y="2609850"/>
                <a:ext cx="1530350" cy="1530350"/>
              </a:xfrm>
              <a:prstGeom prst="ellipse">
                <a:avLst/>
              </a:prstGeom>
              <a:gradFill rotWithShape="1">
                <a:gsLst>
                  <a:gs pos="0">
                    <a:srgbClr val="02D700"/>
                  </a:gs>
                  <a:gs pos="100000">
                    <a:srgbClr val="005200"/>
                  </a:gs>
                </a:gsLst>
                <a:lin ang="540000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en-US" sz="1600">
                  <a:solidFill>
                    <a:srgbClr val="FFFFFF"/>
                  </a:solidFill>
                  <a:latin typeface="Calibri" pitchFamily="34" charset="0"/>
                  <a:cs typeface="Calibri" pitchFamily="34" charset="0"/>
                </a:endParaRPr>
              </a:p>
            </p:txBody>
          </p:sp>
          <p:sp>
            <p:nvSpPr>
              <p:cNvPr id="17420" name="Oval 40"/>
              <p:cNvSpPr>
                <a:spLocks noChangeArrowheads="1"/>
              </p:cNvSpPr>
              <p:nvPr/>
            </p:nvSpPr>
            <p:spPr bwMode="auto">
              <a:xfrm>
                <a:off x="2410186" y="2665617"/>
                <a:ext cx="1426597" cy="1426597"/>
              </a:xfrm>
              <a:prstGeom prst="ellipse">
                <a:avLst/>
              </a:prstGeom>
              <a:gradFill rotWithShape="1">
                <a:gsLst>
                  <a:gs pos="0">
                    <a:schemeClr val="bg1">
                      <a:alpha val="70000"/>
                    </a:schemeClr>
                  </a:gs>
                  <a:gs pos="100000">
                    <a:schemeClr val="bg1">
                      <a:alpha val="0"/>
                    </a:schemeClr>
                  </a:gs>
                </a:gsLst>
                <a:lin ang="540000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en-US" sz="1600">
                  <a:solidFill>
                    <a:srgbClr val="FFFFFF"/>
                  </a:solidFill>
                  <a:latin typeface="Calibri" pitchFamily="34" charset="0"/>
                  <a:cs typeface="Calibri" pitchFamily="34" charset="0"/>
                </a:endParaRPr>
              </a:p>
            </p:txBody>
          </p:sp>
          <p:sp>
            <p:nvSpPr>
              <p:cNvPr id="42" name="Oval 41"/>
              <p:cNvSpPr/>
              <p:nvPr/>
            </p:nvSpPr>
            <p:spPr>
              <a:xfrm>
                <a:off x="2465953" y="2713603"/>
                <a:ext cx="1322845" cy="1322845"/>
              </a:xfrm>
              <a:prstGeom prst="ellipse">
                <a:avLst/>
              </a:prstGeom>
              <a:gradFill>
                <a:gsLst>
                  <a:gs pos="100000">
                    <a:srgbClr val="005200"/>
                  </a:gs>
                  <a:gs pos="0">
                    <a:srgbClr val="02D700"/>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600" dirty="0">
                  <a:latin typeface="Calibri" pitchFamily="34" charset="0"/>
                  <a:cs typeface="Calibri" pitchFamily="34" charset="0"/>
                </a:endParaRPr>
              </a:p>
            </p:txBody>
          </p:sp>
        </p:grpSp>
        <p:sp>
          <p:nvSpPr>
            <p:cNvPr id="17418" name="Rektangel 133"/>
            <p:cNvSpPr>
              <a:spLocks noChangeArrowheads="1"/>
            </p:cNvSpPr>
            <p:nvPr/>
          </p:nvSpPr>
          <p:spPr bwMode="auto">
            <a:xfrm>
              <a:off x="719138" y="1749426"/>
              <a:ext cx="15525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801688">
                <a:spcBef>
                  <a:spcPct val="20000"/>
                </a:spcBef>
              </a:pPr>
              <a:r>
                <a:rPr lang="en-IN" sz="1600" b="1" noProof="1">
                  <a:solidFill>
                    <a:schemeClr val="bg1"/>
                  </a:solidFill>
                  <a:latin typeface="Calibri" pitchFamily="34" charset="0"/>
                  <a:cs typeface="Calibri" pitchFamily="34" charset="0"/>
                </a:rPr>
                <a:t>EQUAL IMPORTANCE</a:t>
              </a:r>
              <a:endParaRPr lang="da-DK" sz="1600">
                <a:solidFill>
                  <a:schemeClr val="bg1"/>
                </a:solidFill>
                <a:latin typeface="Calibri" pitchFamily="34" charset="0"/>
                <a:cs typeface="Calibri" pitchFamily="34" charset="0"/>
              </a:endParaRPr>
            </a:p>
          </p:txBody>
        </p:sp>
      </p:grpSp>
      <p:pic>
        <p:nvPicPr>
          <p:cNvPr id="33" name="Picture 3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Effect transition="in" filter="fade">
                                      <p:cBhvr>
                                        <p:cTn id="9" dur="1000"/>
                                        <p:tgtEl>
                                          <p:spTgt spid="10"/>
                                        </p:tgtEl>
                                      </p:cBhvr>
                                    </p:animEffect>
                                  </p:childTnLst>
                                </p:cTn>
                              </p:par>
                            </p:childTnLst>
                          </p:cTn>
                        </p:par>
                        <p:par>
                          <p:cTn id="10" fill="hold" nodeType="afterGroup">
                            <p:stCondLst>
                              <p:cond delay="1000"/>
                            </p:stCondLst>
                            <p:childTnLst>
                              <p:par>
                                <p:cTn id="11" presetID="53" presetClass="entr" presetSubtype="16"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1000" fill="hold"/>
                                        <p:tgtEl>
                                          <p:spTgt spid="18"/>
                                        </p:tgtEl>
                                        <p:attrNameLst>
                                          <p:attrName>ppt_w</p:attrName>
                                        </p:attrNameLst>
                                      </p:cBhvr>
                                      <p:tavLst>
                                        <p:tav tm="0">
                                          <p:val>
                                            <p:fltVal val="0"/>
                                          </p:val>
                                        </p:tav>
                                        <p:tav tm="100000">
                                          <p:val>
                                            <p:strVal val="#ppt_w"/>
                                          </p:val>
                                        </p:tav>
                                      </p:tavLst>
                                    </p:anim>
                                    <p:anim calcmode="lin" valueType="num">
                                      <p:cBhvr>
                                        <p:cTn id="14" dur="1000" fill="hold"/>
                                        <p:tgtEl>
                                          <p:spTgt spid="18"/>
                                        </p:tgtEl>
                                        <p:attrNameLst>
                                          <p:attrName>ppt_h</p:attrName>
                                        </p:attrNameLst>
                                      </p:cBhvr>
                                      <p:tavLst>
                                        <p:tav tm="0">
                                          <p:val>
                                            <p:fltVal val="0"/>
                                          </p:val>
                                        </p:tav>
                                        <p:tav tm="100000">
                                          <p:val>
                                            <p:strVal val="#ppt_h"/>
                                          </p:val>
                                        </p:tav>
                                      </p:tavLst>
                                    </p:anim>
                                    <p:animEffect transition="in" filter="fade">
                                      <p:cBhvr>
                                        <p:cTn id="15" dur="1000"/>
                                        <p:tgtEl>
                                          <p:spTgt spid="18"/>
                                        </p:tgtEl>
                                      </p:cBhvr>
                                    </p:animEffect>
                                  </p:childTnLst>
                                </p:cTn>
                              </p:par>
                            </p:childTnLst>
                          </p:cTn>
                        </p:par>
                        <p:par>
                          <p:cTn id="16" fill="hold" nodeType="afterGroup">
                            <p:stCondLst>
                              <p:cond delay="2000"/>
                            </p:stCondLst>
                            <p:childTnLst>
                              <p:par>
                                <p:cTn id="17" presetID="53" presetClass="entr" presetSubtype="16"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fltVal val="0"/>
                                          </p:val>
                                        </p:tav>
                                        <p:tav tm="100000">
                                          <p:val>
                                            <p:strVal val="#ppt_w"/>
                                          </p:val>
                                        </p:tav>
                                      </p:tavLst>
                                    </p:anim>
                                    <p:anim calcmode="lin" valueType="num">
                                      <p:cBhvr>
                                        <p:cTn id="20" dur="1000" fill="hold"/>
                                        <p:tgtEl>
                                          <p:spTgt spid="24"/>
                                        </p:tgtEl>
                                        <p:attrNameLst>
                                          <p:attrName>ppt_h</p:attrName>
                                        </p:attrNameLst>
                                      </p:cBhvr>
                                      <p:tavLst>
                                        <p:tav tm="0">
                                          <p:val>
                                            <p:fltVal val="0"/>
                                          </p:val>
                                        </p:tav>
                                        <p:tav tm="100000">
                                          <p:val>
                                            <p:strVal val="#ppt_h"/>
                                          </p:val>
                                        </p:tav>
                                      </p:tavLst>
                                    </p:anim>
                                    <p:animEffect transition="in" filter="fade">
                                      <p:cBhvr>
                                        <p:cTn id="21" dur="1000"/>
                                        <p:tgtEl>
                                          <p:spTgt spid="24"/>
                                        </p:tgtEl>
                                      </p:cBhvr>
                                    </p:animEffect>
                                  </p:childTnLst>
                                </p:cTn>
                              </p:par>
                            </p:childTnLst>
                          </p:cTn>
                        </p:par>
                        <p:par>
                          <p:cTn id="22" fill="hold" nodeType="afterGroup">
                            <p:stCondLst>
                              <p:cond delay="3000"/>
                            </p:stCondLst>
                            <p:childTnLst>
                              <p:par>
                                <p:cTn id="23" presetID="53" presetClass="entr" presetSubtype="16" fill="hold" nodeType="after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p:cTn id="25" dur="1000" fill="hold"/>
                                        <p:tgtEl>
                                          <p:spTgt spid="30"/>
                                        </p:tgtEl>
                                        <p:attrNameLst>
                                          <p:attrName>ppt_w</p:attrName>
                                        </p:attrNameLst>
                                      </p:cBhvr>
                                      <p:tavLst>
                                        <p:tav tm="0">
                                          <p:val>
                                            <p:fltVal val="0"/>
                                          </p:val>
                                        </p:tav>
                                        <p:tav tm="100000">
                                          <p:val>
                                            <p:strVal val="#ppt_w"/>
                                          </p:val>
                                        </p:tav>
                                      </p:tavLst>
                                    </p:anim>
                                    <p:anim calcmode="lin" valueType="num">
                                      <p:cBhvr>
                                        <p:cTn id="26" dur="1000" fill="hold"/>
                                        <p:tgtEl>
                                          <p:spTgt spid="30"/>
                                        </p:tgtEl>
                                        <p:attrNameLst>
                                          <p:attrName>ppt_h</p:attrName>
                                        </p:attrNameLst>
                                      </p:cBhvr>
                                      <p:tavLst>
                                        <p:tav tm="0">
                                          <p:val>
                                            <p:fltVal val="0"/>
                                          </p:val>
                                        </p:tav>
                                        <p:tav tm="100000">
                                          <p:val>
                                            <p:strVal val="#ppt_h"/>
                                          </p:val>
                                        </p:tav>
                                      </p:tavLst>
                                    </p:anim>
                                    <p:animEffect transition="in" filter="fade">
                                      <p:cBhvr>
                                        <p:cTn id="27" dur="1000"/>
                                        <p:tgtEl>
                                          <p:spTgt spid="30"/>
                                        </p:tgtEl>
                                      </p:cBhvr>
                                    </p:animEffect>
                                  </p:childTnLst>
                                </p:cTn>
                              </p:par>
                            </p:childTnLst>
                          </p:cTn>
                        </p:par>
                        <p:par>
                          <p:cTn id="28" fill="hold" nodeType="afterGroup">
                            <p:stCondLst>
                              <p:cond delay="4000"/>
                            </p:stCondLst>
                            <p:childTnLst>
                              <p:par>
                                <p:cTn id="29" presetID="53" presetClass="entr" presetSubtype="16" fill="hold" nodeType="afterEffect">
                                  <p:stCondLst>
                                    <p:cond delay="0"/>
                                  </p:stCondLst>
                                  <p:childTnLst>
                                    <p:set>
                                      <p:cBhvr>
                                        <p:cTn id="30" dur="1" fill="hold">
                                          <p:stCondLst>
                                            <p:cond delay="0"/>
                                          </p:stCondLst>
                                        </p:cTn>
                                        <p:tgtEl>
                                          <p:spTgt spid="36"/>
                                        </p:tgtEl>
                                        <p:attrNameLst>
                                          <p:attrName>style.visibility</p:attrName>
                                        </p:attrNameLst>
                                      </p:cBhvr>
                                      <p:to>
                                        <p:strVal val="visible"/>
                                      </p:to>
                                    </p:set>
                                    <p:anim calcmode="lin" valueType="num">
                                      <p:cBhvr>
                                        <p:cTn id="31" dur="1000" fill="hold"/>
                                        <p:tgtEl>
                                          <p:spTgt spid="36"/>
                                        </p:tgtEl>
                                        <p:attrNameLst>
                                          <p:attrName>ppt_w</p:attrName>
                                        </p:attrNameLst>
                                      </p:cBhvr>
                                      <p:tavLst>
                                        <p:tav tm="0">
                                          <p:val>
                                            <p:fltVal val="0"/>
                                          </p:val>
                                        </p:tav>
                                        <p:tav tm="100000">
                                          <p:val>
                                            <p:strVal val="#ppt_w"/>
                                          </p:val>
                                        </p:tav>
                                      </p:tavLst>
                                    </p:anim>
                                    <p:anim calcmode="lin" valueType="num">
                                      <p:cBhvr>
                                        <p:cTn id="32" dur="1000" fill="hold"/>
                                        <p:tgtEl>
                                          <p:spTgt spid="36"/>
                                        </p:tgtEl>
                                        <p:attrNameLst>
                                          <p:attrName>ppt_h</p:attrName>
                                        </p:attrNameLst>
                                      </p:cBhvr>
                                      <p:tavLst>
                                        <p:tav tm="0">
                                          <p:val>
                                            <p:fltVal val="0"/>
                                          </p:val>
                                        </p:tav>
                                        <p:tav tm="100000">
                                          <p:val>
                                            <p:strVal val="#ppt_h"/>
                                          </p:val>
                                        </p:tav>
                                      </p:tavLst>
                                    </p:anim>
                                    <p:animEffect transition="in" filter="fade">
                                      <p:cBhvr>
                                        <p:cTn id="33"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latin typeface="Calibri" pitchFamily="34" charset="0"/>
                <a:cs typeface="Calibri" pitchFamily="34" charset="0"/>
              </a:rPr>
              <a:t>History – Henri Fayol</a:t>
            </a:r>
          </a:p>
        </p:txBody>
      </p:sp>
      <p:sp>
        <p:nvSpPr>
          <p:cNvPr id="5" name="Oval 4"/>
          <p:cNvSpPr/>
          <p:nvPr/>
        </p:nvSpPr>
        <p:spPr bwMode="auto">
          <a:xfrm>
            <a:off x="5248275" y="1550988"/>
            <a:ext cx="715963" cy="714375"/>
          </a:xfrm>
          <a:prstGeom prst="ellipse">
            <a:avLst/>
          </a:prstGeom>
          <a:gradFill flip="none" rotWithShape="1">
            <a:gsLst>
              <a:gs pos="0">
                <a:schemeClr val="bg1"/>
              </a:gs>
              <a:gs pos="100000">
                <a:schemeClr val="bg1">
                  <a:lumMod val="50000"/>
                </a:schemeClr>
              </a:gs>
            </a:gsLst>
            <a:path path="circle">
              <a:fillToRect l="50000" t="50000" r="50000" b="50000"/>
            </a:path>
            <a:tileRect/>
          </a:gra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05" charset="-128"/>
              </a:defRPr>
            </a:lvl1pPr>
            <a:lvl2pPr marL="37931725" indent="-37474525" eaLnBrk="0" hangingPunct="0">
              <a:defRPr sz="2400">
                <a:solidFill>
                  <a:schemeClr val="tx1"/>
                </a:solidFill>
                <a:latin typeface="Arial" charset="0"/>
                <a:ea typeface="ＭＳ Ｐゴシック" pitchFamily="-105" charset="-128"/>
              </a:defRPr>
            </a:lvl2pPr>
            <a:lvl3pPr eaLnBrk="0" hangingPunct="0">
              <a:defRPr sz="2400">
                <a:solidFill>
                  <a:schemeClr val="tx1"/>
                </a:solidFill>
                <a:latin typeface="Arial" charset="0"/>
                <a:ea typeface="ＭＳ Ｐゴシック" pitchFamily="-105" charset="-128"/>
              </a:defRPr>
            </a:lvl3pPr>
            <a:lvl4pPr eaLnBrk="0" hangingPunct="0">
              <a:defRPr sz="2400">
                <a:solidFill>
                  <a:schemeClr val="tx1"/>
                </a:solidFill>
                <a:latin typeface="Arial" charset="0"/>
                <a:ea typeface="ＭＳ Ｐゴシック" pitchFamily="-105" charset="-128"/>
              </a:defRPr>
            </a:lvl4pPr>
            <a:lvl5pPr eaLnBrk="0" hangingPunct="0">
              <a:defRPr sz="2400">
                <a:solidFill>
                  <a:schemeClr val="tx1"/>
                </a:solidFill>
                <a:latin typeface="Arial" charset="0"/>
                <a:ea typeface="ＭＳ Ｐゴシック" pitchFamily="-105" charset="-128"/>
              </a:defRPr>
            </a:lvl5pPr>
            <a:lvl6pPr marL="457200" eaLnBrk="0" fontAlgn="base" hangingPunct="0">
              <a:spcBef>
                <a:spcPct val="0"/>
              </a:spcBef>
              <a:spcAft>
                <a:spcPct val="0"/>
              </a:spcAft>
              <a:defRPr sz="2400">
                <a:solidFill>
                  <a:schemeClr val="tx1"/>
                </a:solidFill>
                <a:latin typeface="Arial" charset="0"/>
                <a:ea typeface="ＭＳ Ｐゴシック" pitchFamily="-105" charset="-128"/>
              </a:defRPr>
            </a:lvl6pPr>
            <a:lvl7pPr marL="914400" eaLnBrk="0" fontAlgn="base" hangingPunct="0">
              <a:spcBef>
                <a:spcPct val="0"/>
              </a:spcBef>
              <a:spcAft>
                <a:spcPct val="0"/>
              </a:spcAft>
              <a:defRPr sz="2400">
                <a:solidFill>
                  <a:schemeClr val="tx1"/>
                </a:solidFill>
                <a:latin typeface="Arial" charset="0"/>
                <a:ea typeface="ＭＳ Ｐゴシック" pitchFamily="-105" charset="-128"/>
              </a:defRPr>
            </a:lvl7pPr>
            <a:lvl8pPr marL="1371600" eaLnBrk="0" fontAlgn="base" hangingPunct="0">
              <a:spcBef>
                <a:spcPct val="0"/>
              </a:spcBef>
              <a:spcAft>
                <a:spcPct val="0"/>
              </a:spcAft>
              <a:defRPr sz="2400">
                <a:solidFill>
                  <a:schemeClr val="tx1"/>
                </a:solidFill>
                <a:latin typeface="Arial" charset="0"/>
                <a:ea typeface="ＭＳ Ｐゴシック" pitchFamily="-105" charset="-128"/>
              </a:defRPr>
            </a:lvl8pPr>
            <a:lvl9pPr marL="1828800" eaLnBrk="0" fontAlgn="base" hangingPunct="0">
              <a:spcBef>
                <a:spcPct val="0"/>
              </a:spcBef>
              <a:spcAft>
                <a:spcPct val="0"/>
              </a:spcAft>
              <a:defRPr sz="2400">
                <a:solidFill>
                  <a:schemeClr val="tx1"/>
                </a:solidFill>
                <a:latin typeface="Arial" charset="0"/>
                <a:ea typeface="ＭＳ Ｐゴシック" pitchFamily="-105" charset="-128"/>
              </a:defRPr>
            </a:lvl9pPr>
          </a:lstStyle>
          <a:p>
            <a:pPr algn="ctr" eaLnBrk="1" fontAlgn="auto" hangingPunct="1">
              <a:spcBef>
                <a:spcPts val="0"/>
              </a:spcBef>
              <a:spcAft>
                <a:spcPts val="0"/>
              </a:spcAft>
              <a:defRPr/>
            </a:pPr>
            <a:endParaRPr lang="en-US" sz="1200" dirty="0" smtClean="0">
              <a:solidFill>
                <a:srgbClr val="FFFFFF"/>
              </a:solidFill>
              <a:latin typeface="Calibri" pitchFamily="34" charset="0"/>
              <a:cs typeface="Calibri" pitchFamily="34" charset="0"/>
            </a:endParaRPr>
          </a:p>
        </p:txBody>
      </p:sp>
      <p:sp>
        <p:nvSpPr>
          <p:cNvPr id="6" name="Oval 5"/>
          <p:cNvSpPr/>
          <p:nvPr/>
        </p:nvSpPr>
        <p:spPr bwMode="auto">
          <a:xfrm>
            <a:off x="5337175" y="1595438"/>
            <a:ext cx="538163" cy="401637"/>
          </a:xfrm>
          <a:prstGeom prst="ellipse">
            <a:avLst/>
          </a:prstGeom>
          <a:gradFill flip="none" rotWithShape="1">
            <a:gsLst>
              <a:gs pos="0">
                <a:schemeClr val="bg1">
                  <a:lumMod val="95000"/>
                </a:schemeClr>
              </a:gs>
              <a:gs pos="54000">
                <a:schemeClr val="bg1">
                  <a:alpha val="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dirty="0">
              <a:solidFill>
                <a:srgbClr val="FFFFFF"/>
              </a:solidFill>
              <a:latin typeface="Calibri" pitchFamily="34" charset="0"/>
              <a:ea typeface="ＭＳ Ｐゴシック" pitchFamily="-105" charset="-128"/>
              <a:cs typeface="Calibri" pitchFamily="34" charset="0"/>
            </a:endParaRPr>
          </a:p>
        </p:txBody>
      </p:sp>
      <p:cxnSp>
        <p:nvCxnSpPr>
          <p:cNvPr id="7" name="Straight Connector 6"/>
          <p:cNvCxnSpPr>
            <a:cxnSpLocks noChangeShapeType="1"/>
          </p:cNvCxnSpPr>
          <p:nvPr/>
        </p:nvCxnSpPr>
        <p:spPr bwMode="auto">
          <a:xfrm>
            <a:off x="5927725" y="2222500"/>
            <a:ext cx="773113" cy="609600"/>
          </a:xfrm>
          <a:prstGeom prst="line">
            <a:avLst/>
          </a:prstGeom>
          <a:noFill/>
          <a:ln w="15875">
            <a:solidFill>
              <a:schemeClr val="tx1"/>
            </a:solidFill>
            <a:prstDash val="dash"/>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8" name="Rektangel 76"/>
          <p:cNvSpPr>
            <a:spLocks noChangeArrowheads="1"/>
          </p:cNvSpPr>
          <p:nvPr/>
        </p:nvSpPr>
        <p:spPr bwMode="auto">
          <a:xfrm>
            <a:off x="6700838" y="1347788"/>
            <a:ext cx="236696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sz="1200" dirty="0">
                <a:latin typeface="Calibri" pitchFamily="34" charset="0"/>
                <a:cs typeface="Calibri" pitchFamily="34" charset="0"/>
              </a:rPr>
              <a:t>Henri Fayol was born in Istanbul in 1841. When he was 19, he began working as an engineer at a large mining company in France. He eventually became the director, at a time when the mining company employed more than 1,000 people</a:t>
            </a:r>
            <a:endParaRPr lang="da-DK" sz="1200" dirty="0">
              <a:solidFill>
                <a:srgbClr val="1E1C11"/>
              </a:solidFill>
              <a:latin typeface="Calibri" pitchFamily="34" charset="0"/>
              <a:cs typeface="Calibri" pitchFamily="34" charset="0"/>
            </a:endParaRPr>
          </a:p>
        </p:txBody>
      </p:sp>
      <p:sp>
        <p:nvSpPr>
          <p:cNvPr id="9" name="Round Same Side Corner Rectangle 21"/>
          <p:cNvSpPr>
            <a:spLocks noChangeArrowheads="1"/>
          </p:cNvSpPr>
          <p:nvPr/>
        </p:nvSpPr>
        <p:spPr bwMode="auto">
          <a:xfrm rot="3869972">
            <a:off x="5058569" y="1616869"/>
            <a:ext cx="122237" cy="1069975"/>
          </a:xfrm>
          <a:custGeom>
            <a:avLst/>
            <a:gdLst>
              <a:gd name="T0" fmla="*/ 131000 w 121034"/>
              <a:gd name="T1" fmla="*/ 539825 h 1068600"/>
              <a:gd name="T2" fmla="*/ 65501 w 121034"/>
              <a:gd name="T3" fmla="*/ 1079650 h 1068600"/>
              <a:gd name="T4" fmla="*/ 0 w 121034"/>
              <a:gd name="T5" fmla="*/ 539825 h 1068600"/>
              <a:gd name="T6" fmla="*/ 65501 w 121034"/>
              <a:gd name="T7" fmla="*/ 0 h 1068600"/>
              <a:gd name="T8" fmla="*/ 0 60000 65536"/>
              <a:gd name="T9" fmla="*/ 0 60000 65536"/>
              <a:gd name="T10" fmla="*/ 0 60000 65536"/>
              <a:gd name="T11" fmla="*/ 0 60000 65536"/>
              <a:gd name="T12" fmla="*/ 17725 w 121034"/>
              <a:gd name="T13" fmla="*/ 17725 h 1068600"/>
              <a:gd name="T14" fmla="*/ 103309 w 121034"/>
              <a:gd name="T15" fmla="*/ 1068600 h 1068600"/>
            </a:gdLst>
            <a:ahLst/>
            <a:cxnLst>
              <a:cxn ang="T8">
                <a:pos x="T0" y="T1"/>
              </a:cxn>
              <a:cxn ang="T9">
                <a:pos x="T2" y="T3"/>
              </a:cxn>
              <a:cxn ang="T10">
                <a:pos x="T4" y="T5"/>
              </a:cxn>
              <a:cxn ang="T11">
                <a:pos x="T6" y="T7"/>
              </a:cxn>
            </a:cxnLst>
            <a:rect l="T12" t="T13" r="T14" b="T15"/>
            <a:pathLst>
              <a:path w="121034" h="1068600">
                <a:moveTo>
                  <a:pt x="60517" y="0"/>
                </a:moveTo>
                <a:lnTo>
                  <a:pt x="60517" y="0"/>
                </a:lnTo>
                <a:lnTo>
                  <a:pt x="60516" y="0"/>
                </a:lnTo>
                <a:cubicBezTo>
                  <a:pt x="93939" y="0"/>
                  <a:pt x="121034" y="27094"/>
                  <a:pt x="121034" y="60517"/>
                </a:cubicBezTo>
                <a:lnTo>
                  <a:pt x="121034" y="1068600"/>
                </a:lnTo>
                <a:lnTo>
                  <a:pt x="0" y="1068600"/>
                </a:lnTo>
                <a:lnTo>
                  <a:pt x="0" y="60517"/>
                </a:lnTo>
                <a:cubicBezTo>
                  <a:pt x="0" y="27094"/>
                  <a:pt x="27094" y="0"/>
                  <a:pt x="60516" y="0"/>
                </a:cubicBezTo>
                <a:lnTo>
                  <a:pt x="60517" y="0"/>
                </a:lnTo>
                <a:close/>
              </a:path>
            </a:pathLst>
          </a:custGeom>
          <a:gradFill rotWithShape="1">
            <a:gsLst>
              <a:gs pos="0">
                <a:srgbClr val="7F7F7F"/>
              </a:gs>
              <a:gs pos="51000">
                <a:srgbClr val="D9D9D9"/>
              </a:gs>
              <a:gs pos="100000">
                <a:srgbClr val="7F7F7F"/>
              </a:gs>
            </a:gsLst>
            <a:lin ang="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IN" sz="1200">
              <a:latin typeface="Calibri" pitchFamily="34" charset="0"/>
              <a:cs typeface="Calibri" pitchFamily="34" charset="0"/>
            </a:endParaRPr>
          </a:p>
        </p:txBody>
      </p:sp>
      <p:sp>
        <p:nvSpPr>
          <p:cNvPr id="10" name="Oval 9"/>
          <p:cNvSpPr/>
          <p:nvPr/>
        </p:nvSpPr>
        <p:spPr bwMode="auto">
          <a:xfrm>
            <a:off x="4355976" y="1916832"/>
            <a:ext cx="864096" cy="786383"/>
          </a:xfrm>
          <a:prstGeom prst="ellipse">
            <a:avLst/>
          </a:prstGeom>
          <a:gradFill flip="none" rotWithShape="1">
            <a:gsLst>
              <a:gs pos="0">
                <a:schemeClr val="bg1"/>
              </a:gs>
              <a:gs pos="100000">
                <a:schemeClr val="bg1">
                  <a:lumMod val="50000"/>
                </a:schemeClr>
              </a:gs>
            </a:gsLst>
            <a:path path="circle">
              <a:fillToRect l="50000" t="50000" r="50000" b="50000"/>
            </a:path>
            <a:tileRect/>
          </a:gra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05" charset="-128"/>
              </a:defRPr>
            </a:lvl1pPr>
            <a:lvl2pPr marL="37931725" indent="-37474525" eaLnBrk="0" hangingPunct="0">
              <a:defRPr sz="2400">
                <a:solidFill>
                  <a:schemeClr val="tx1"/>
                </a:solidFill>
                <a:latin typeface="Arial" charset="0"/>
                <a:ea typeface="ＭＳ Ｐゴシック" pitchFamily="-105" charset="-128"/>
              </a:defRPr>
            </a:lvl2pPr>
            <a:lvl3pPr eaLnBrk="0" hangingPunct="0">
              <a:defRPr sz="2400">
                <a:solidFill>
                  <a:schemeClr val="tx1"/>
                </a:solidFill>
                <a:latin typeface="Arial" charset="0"/>
                <a:ea typeface="ＭＳ Ｐゴシック" pitchFamily="-105" charset="-128"/>
              </a:defRPr>
            </a:lvl3pPr>
            <a:lvl4pPr eaLnBrk="0" hangingPunct="0">
              <a:defRPr sz="2400">
                <a:solidFill>
                  <a:schemeClr val="tx1"/>
                </a:solidFill>
                <a:latin typeface="Arial" charset="0"/>
                <a:ea typeface="ＭＳ Ｐゴシック" pitchFamily="-105" charset="-128"/>
              </a:defRPr>
            </a:lvl4pPr>
            <a:lvl5pPr eaLnBrk="0" hangingPunct="0">
              <a:defRPr sz="2400">
                <a:solidFill>
                  <a:schemeClr val="tx1"/>
                </a:solidFill>
                <a:latin typeface="Arial" charset="0"/>
                <a:ea typeface="ＭＳ Ｐゴシック" pitchFamily="-105" charset="-128"/>
              </a:defRPr>
            </a:lvl5pPr>
            <a:lvl6pPr marL="457200" eaLnBrk="0" fontAlgn="base" hangingPunct="0">
              <a:spcBef>
                <a:spcPct val="0"/>
              </a:spcBef>
              <a:spcAft>
                <a:spcPct val="0"/>
              </a:spcAft>
              <a:defRPr sz="2400">
                <a:solidFill>
                  <a:schemeClr val="tx1"/>
                </a:solidFill>
                <a:latin typeface="Arial" charset="0"/>
                <a:ea typeface="ＭＳ Ｐゴシック" pitchFamily="-105" charset="-128"/>
              </a:defRPr>
            </a:lvl6pPr>
            <a:lvl7pPr marL="914400" eaLnBrk="0" fontAlgn="base" hangingPunct="0">
              <a:spcBef>
                <a:spcPct val="0"/>
              </a:spcBef>
              <a:spcAft>
                <a:spcPct val="0"/>
              </a:spcAft>
              <a:defRPr sz="2400">
                <a:solidFill>
                  <a:schemeClr val="tx1"/>
                </a:solidFill>
                <a:latin typeface="Arial" charset="0"/>
                <a:ea typeface="ＭＳ Ｐゴシック" pitchFamily="-105" charset="-128"/>
              </a:defRPr>
            </a:lvl7pPr>
            <a:lvl8pPr marL="1371600" eaLnBrk="0" fontAlgn="base" hangingPunct="0">
              <a:spcBef>
                <a:spcPct val="0"/>
              </a:spcBef>
              <a:spcAft>
                <a:spcPct val="0"/>
              </a:spcAft>
              <a:defRPr sz="2400">
                <a:solidFill>
                  <a:schemeClr val="tx1"/>
                </a:solidFill>
                <a:latin typeface="Arial" charset="0"/>
                <a:ea typeface="ＭＳ Ｐゴシック" pitchFamily="-105" charset="-128"/>
              </a:defRPr>
            </a:lvl8pPr>
            <a:lvl9pPr marL="1828800" eaLnBrk="0" fontAlgn="base" hangingPunct="0">
              <a:spcBef>
                <a:spcPct val="0"/>
              </a:spcBef>
              <a:spcAft>
                <a:spcPct val="0"/>
              </a:spcAft>
              <a:defRPr sz="2400">
                <a:solidFill>
                  <a:schemeClr val="tx1"/>
                </a:solidFill>
                <a:latin typeface="Arial" charset="0"/>
                <a:ea typeface="ＭＳ Ｐゴシック" pitchFamily="-105" charset="-128"/>
              </a:defRPr>
            </a:lvl9pPr>
          </a:lstStyle>
          <a:p>
            <a:pPr algn="ctr" eaLnBrk="1" fontAlgn="auto" hangingPunct="1">
              <a:spcBef>
                <a:spcPts val="0"/>
              </a:spcBef>
              <a:spcAft>
                <a:spcPts val="0"/>
              </a:spcAft>
              <a:defRPr/>
            </a:pPr>
            <a:endParaRPr lang="en-US" sz="1200" dirty="0" smtClean="0">
              <a:solidFill>
                <a:srgbClr val="FFFFFF"/>
              </a:solidFill>
              <a:latin typeface="Calibri" pitchFamily="34" charset="0"/>
              <a:cs typeface="Calibri" pitchFamily="34" charset="0"/>
            </a:endParaRPr>
          </a:p>
        </p:txBody>
      </p:sp>
      <p:sp>
        <p:nvSpPr>
          <p:cNvPr id="11" name="Oval 10"/>
          <p:cNvSpPr/>
          <p:nvPr/>
        </p:nvSpPr>
        <p:spPr bwMode="auto">
          <a:xfrm>
            <a:off x="4445000" y="1960563"/>
            <a:ext cx="649288" cy="442912"/>
          </a:xfrm>
          <a:prstGeom prst="ellipse">
            <a:avLst/>
          </a:prstGeom>
          <a:gradFill flip="none" rotWithShape="1">
            <a:gsLst>
              <a:gs pos="0">
                <a:schemeClr val="bg1">
                  <a:lumMod val="95000"/>
                </a:schemeClr>
              </a:gs>
              <a:gs pos="54000">
                <a:schemeClr val="bg1">
                  <a:alpha val="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dirty="0">
              <a:solidFill>
                <a:srgbClr val="FFFFFF"/>
              </a:solidFill>
              <a:latin typeface="Calibri" pitchFamily="34" charset="0"/>
              <a:ea typeface="ＭＳ Ｐゴシック" pitchFamily="-105" charset="-128"/>
              <a:cs typeface="Calibri" pitchFamily="34" charset="0"/>
            </a:endParaRPr>
          </a:p>
        </p:txBody>
      </p:sp>
      <p:cxnSp>
        <p:nvCxnSpPr>
          <p:cNvPr id="12" name="Straight Connector 11"/>
          <p:cNvCxnSpPr>
            <a:cxnSpLocks noChangeShapeType="1"/>
          </p:cNvCxnSpPr>
          <p:nvPr/>
        </p:nvCxnSpPr>
        <p:spPr bwMode="auto">
          <a:xfrm>
            <a:off x="5097463" y="2705100"/>
            <a:ext cx="773112" cy="609600"/>
          </a:xfrm>
          <a:prstGeom prst="line">
            <a:avLst/>
          </a:prstGeom>
          <a:noFill/>
          <a:ln w="15875">
            <a:solidFill>
              <a:schemeClr val="tx1"/>
            </a:solidFill>
            <a:prstDash val="dash"/>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3" name="Rektangel 76"/>
          <p:cNvSpPr>
            <a:spLocks noChangeArrowheads="1"/>
          </p:cNvSpPr>
          <p:nvPr/>
        </p:nvSpPr>
        <p:spPr bwMode="auto">
          <a:xfrm>
            <a:off x="5867400" y="3068638"/>
            <a:ext cx="3276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IN" sz="1200" noProof="1">
                <a:solidFill>
                  <a:srgbClr val="262626"/>
                </a:solidFill>
                <a:latin typeface="Calibri" pitchFamily="34" charset="0"/>
                <a:cs typeface="Calibri" pitchFamily="34" charset="0"/>
              </a:rPr>
              <a:t>Fayol began to develop what he considered to be the 14 most important principles of management. Essentially, these explained how managers should organize and interact with staff</a:t>
            </a:r>
            <a:endParaRPr lang="da-DK" sz="1200" dirty="0">
              <a:solidFill>
                <a:srgbClr val="1E1C11"/>
              </a:solidFill>
              <a:latin typeface="Calibri" pitchFamily="34" charset="0"/>
              <a:cs typeface="Calibri" pitchFamily="34" charset="0"/>
            </a:endParaRPr>
          </a:p>
        </p:txBody>
      </p:sp>
      <p:sp>
        <p:nvSpPr>
          <p:cNvPr id="14" name="Round Same Side Corner Rectangle 21"/>
          <p:cNvSpPr>
            <a:spLocks noChangeArrowheads="1"/>
          </p:cNvSpPr>
          <p:nvPr/>
        </p:nvSpPr>
        <p:spPr bwMode="auto">
          <a:xfrm rot="3869972">
            <a:off x="4228307" y="2099469"/>
            <a:ext cx="122237" cy="1069975"/>
          </a:xfrm>
          <a:custGeom>
            <a:avLst/>
            <a:gdLst>
              <a:gd name="T0" fmla="*/ 131000 w 121034"/>
              <a:gd name="T1" fmla="*/ 539825 h 1068600"/>
              <a:gd name="T2" fmla="*/ 65501 w 121034"/>
              <a:gd name="T3" fmla="*/ 1079650 h 1068600"/>
              <a:gd name="T4" fmla="*/ 0 w 121034"/>
              <a:gd name="T5" fmla="*/ 539825 h 1068600"/>
              <a:gd name="T6" fmla="*/ 65501 w 121034"/>
              <a:gd name="T7" fmla="*/ 0 h 1068600"/>
              <a:gd name="T8" fmla="*/ 0 60000 65536"/>
              <a:gd name="T9" fmla="*/ 0 60000 65536"/>
              <a:gd name="T10" fmla="*/ 0 60000 65536"/>
              <a:gd name="T11" fmla="*/ 0 60000 65536"/>
              <a:gd name="T12" fmla="*/ 17725 w 121034"/>
              <a:gd name="T13" fmla="*/ 17725 h 1068600"/>
              <a:gd name="T14" fmla="*/ 103309 w 121034"/>
              <a:gd name="T15" fmla="*/ 1068600 h 1068600"/>
            </a:gdLst>
            <a:ahLst/>
            <a:cxnLst>
              <a:cxn ang="T8">
                <a:pos x="T0" y="T1"/>
              </a:cxn>
              <a:cxn ang="T9">
                <a:pos x="T2" y="T3"/>
              </a:cxn>
              <a:cxn ang="T10">
                <a:pos x="T4" y="T5"/>
              </a:cxn>
              <a:cxn ang="T11">
                <a:pos x="T6" y="T7"/>
              </a:cxn>
            </a:cxnLst>
            <a:rect l="T12" t="T13" r="T14" b="T15"/>
            <a:pathLst>
              <a:path w="121034" h="1068600">
                <a:moveTo>
                  <a:pt x="60517" y="0"/>
                </a:moveTo>
                <a:lnTo>
                  <a:pt x="60517" y="0"/>
                </a:lnTo>
                <a:lnTo>
                  <a:pt x="60516" y="0"/>
                </a:lnTo>
                <a:cubicBezTo>
                  <a:pt x="93939" y="0"/>
                  <a:pt x="121034" y="27094"/>
                  <a:pt x="121034" y="60517"/>
                </a:cubicBezTo>
                <a:lnTo>
                  <a:pt x="121034" y="1068600"/>
                </a:lnTo>
                <a:lnTo>
                  <a:pt x="0" y="1068600"/>
                </a:lnTo>
                <a:lnTo>
                  <a:pt x="0" y="60517"/>
                </a:lnTo>
                <a:cubicBezTo>
                  <a:pt x="0" y="27094"/>
                  <a:pt x="27094" y="0"/>
                  <a:pt x="60516" y="0"/>
                </a:cubicBezTo>
                <a:lnTo>
                  <a:pt x="60517" y="0"/>
                </a:lnTo>
                <a:close/>
              </a:path>
            </a:pathLst>
          </a:custGeom>
          <a:gradFill rotWithShape="1">
            <a:gsLst>
              <a:gs pos="0">
                <a:srgbClr val="7F7F7F"/>
              </a:gs>
              <a:gs pos="51000">
                <a:srgbClr val="D9D9D9"/>
              </a:gs>
              <a:gs pos="100000">
                <a:srgbClr val="7F7F7F"/>
              </a:gs>
            </a:gsLst>
            <a:lin ang="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IN" sz="1200">
              <a:latin typeface="Calibri" pitchFamily="34" charset="0"/>
              <a:cs typeface="Calibri" pitchFamily="34" charset="0"/>
            </a:endParaRPr>
          </a:p>
        </p:txBody>
      </p:sp>
      <p:sp>
        <p:nvSpPr>
          <p:cNvPr id="15" name="Oval 14"/>
          <p:cNvSpPr/>
          <p:nvPr/>
        </p:nvSpPr>
        <p:spPr bwMode="auto">
          <a:xfrm>
            <a:off x="3419872" y="2348880"/>
            <a:ext cx="936104" cy="948591"/>
          </a:xfrm>
          <a:prstGeom prst="ellipse">
            <a:avLst/>
          </a:prstGeom>
          <a:gradFill flip="none" rotWithShape="1">
            <a:gsLst>
              <a:gs pos="0">
                <a:schemeClr val="bg1"/>
              </a:gs>
              <a:gs pos="100000">
                <a:schemeClr val="bg1">
                  <a:lumMod val="50000"/>
                </a:schemeClr>
              </a:gs>
            </a:gsLst>
            <a:path path="circle">
              <a:fillToRect l="50000" t="50000" r="50000" b="50000"/>
            </a:path>
            <a:tileRect/>
          </a:gra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05" charset="-128"/>
              </a:defRPr>
            </a:lvl1pPr>
            <a:lvl2pPr marL="37931725" indent="-37474525" eaLnBrk="0" hangingPunct="0">
              <a:defRPr sz="2400">
                <a:solidFill>
                  <a:schemeClr val="tx1"/>
                </a:solidFill>
                <a:latin typeface="Arial" charset="0"/>
                <a:ea typeface="ＭＳ Ｐゴシック" pitchFamily="-105" charset="-128"/>
              </a:defRPr>
            </a:lvl2pPr>
            <a:lvl3pPr eaLnBrk="0" hangingPunct="0">
              <a:defRPr sz="2400">
                <a:solidFill>
                  <a:schemeClr val="tx1"/>
                </a:solidFill>
                <a:latin typeface="Arial" charset="0"/>
                <a:ea typeface="ＭＳ Ｐゴシック" pitchFamily="-105" charset="-128"/>
              </a:defRPr>
            </a:lvl3pPr>
            <a:lvl4pPr eaLnBrk="0" hangingPunct="0">
              <a:defRPr sz="2400">
                <a:solidFill>
                  <a:schemeClr val="tx1"/>
                </a:solidFill>
                <a:latin typeface="Arial" charset="0"/>
                <a:ea typeface="ＭＳ Ｐゴシック" pitchFamily="-105" charset="-128"/>
              </a:defRPr>
            </a:lvl4pPr>
            <a:lvl5pPr eaLnBrk="0" hangingPunct="0">
              <a:defRPr sz="2400">
                <a:solidFill>
                  <a:schemeClr val="tx1"/>
                </a:solidFill>
                <a:latin typeface="Arial" charset="0"/>
                <a:ea typeface="ＭＳ Ｐゴシック" pitchFamily="-105" charset="-128"/>
              </a:defRPr>
            </a:lvl5pPr>
            <a:lvl6pPr marL="457200" eaLnBrk="0" fontAlgn="base" hangingPunct="0">
              <a:spcBef>
                <a:spcPct val="0"/>
              </a:spcBef>
              <a:spcAft>
                <a:spcPct val="0"/>
              </a:spcAft>
              <a:defRPr sz="2400">
                <a:solidFill>
                  <a:schemeClr val="tx1"/>
                </a:solidFill>
                <a:latin typeface="Arial" charset="0"/>
                <a:ea typeface="ＭＳ Ｐゴシック" pitchFamily="-105" charset="-128"/>
              </a:defRPr>
            </a:lvl6pPr>
            <a:lvl7pPr marL="914400" eaLnBrk="0" fontAlgn="base" hangingPunct="0">
              <a:spcBef>
                <a:spcPct val="0"/>
              </a:spcBef>
              <a:spcAft>
                <a:spcPct val="0"/>
              </a:spcAft>
              <a:defRPr sz="2400">
                <a:solidFill>
                  <a:schemeClr val="tx1"/>
                </a:solidFill>
                <a:latin typeface="Arial" charset="0"/>
                <a:ea typeface="ＭＳ Ｐゴシック" pitchFamily="-105" charset="-128"/>
              </a:defRPr>
            </a:lvl7pPr>
            <a:lvl8pPr marL="1371600" eaLnBrk="0" fontAlgn="base" hangingPunct="0">
              <a:spcBef>
                <a:spcPct val="0"/>
              </a:spcBef>
              <a:spcAft>
                <a:spcPct val="0"/>
              </a:spcAft>
              <a:defRPr sz="2400">
                <a:solidFill>
                  <a:schemeClr val="tx1"/>
                </a:solidFill>
                <a:latin typeface="Arial" charset="0"/>
                <a:ea typeface="ＭＳ Ｐゴシック" pitchFamily="-105" charset="-128"/>
              </a:defRPr>
            </a:lvl8pPr>
            <a:lvl9pPr marL="1828800" eaLnBrk="0" fontAlgn="base" hangingPunct="0">
              <a:spcBef>
                <a:spcPct val="0"/>
              </a:spcBef>
              <a:spcAft>
                <a:spcPct val="0"/>
              </a:spcAft>
              <a:defRPr sz="2400">
                <a:solidFill>
                  <a:schemeClr val="tx1"/>
                </a:solidFill>
                <a:latin typeface="Arial" charset="0"/>
                <a:ea typeface="ＭＳ Ｐゴシック" pitchFamily="-105" charset="-128"/>
              </a:defRPr>
            </a:lvl9pPr>
          </a:lstStyle>
          <a:p>
            <a:pPr algn="ctr" eaLnBrk="1" fontAlgn="auto" hangingPunct="1">
              <a:spcBef>
                <a:spcPts val="0"/>
              </a:spcBef>
              <a:spcAft>
                <a:spcPts val="0"/>
              </a:spcAft>
              <a:defRPr/>
            </a:pPr>
            <a:endParaRPr lang="en-US" sz="1200" dirty="0" smtClean="0">
              <a:solidFill>
                <a:srgbClr val="FFFFFF"/>
              </a:solidFill>
              <a:latin typeface="Calibri" pitchFamily="34" charset="0"/>
              <a:cs typeface="Calibri" pitchFamily="34" charset="0"/>
            </a:endParaRPr>
          </a:p>
        </p:txBody>
      </p:sp>
      <p:cxnSp>
        <p:nvCxnSpPr>
          <p:cNvPr id="16" name="Straight Connector 15"/>
          <p:cNvCxnSpPr>
            <a:cxnSpLocks noChangeShapeType="1"/>
          </p:cNvCxnSpPr>
          <p:nvPr/>
        </p:nvCxnSpPr>
        <p:spPr bwMode="auto">
          <a:xfrm>
            <a:off x="4160838" y="3268663"/>
            <a:ext cx="771525" cy="736600"/>
          </a:xfrm>
          <a:prstGeom prst="line">
            <a:avLst/>
          </a:prstGeom>
          <a:noFill/>
          <a:ln w="15875">
            <a:solidFill>
              <a:schemeClr val="tx1"/>
            </a:solidFill>
            <a:prstDash val="dash"/>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7" name="Rektangel 76"/>
          <p:cNvSpPr>
            <a:spLocks noChangeArrowheads="1"/>
          </p:cNvSpPr>
          <p:nvPr/>
        </p:nvSpPr>
        <p:spPr bwMode="auto">
          <a:xfrm>
            <a:off x="4859338" y="4017963"/>
            <a:ext cx="32940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sz="1200" dirty="0">
                <a:latin typeface="Calibri" pitchFamily="34" charset="0"/>
                <a:cs typeface="Calibri" pitchFamily="34" charset="0"/>
              </a:rPr>
              <a:t>In 1916, two years before he stepped down as director, he published his "14 Principles of Management" in the book "Administration Industrielle et </a:t>
            </a:r>
            <a:r>
              <a:rPr lang="en-US" sz="1200" dirty="0" smtClean="0">
                <a:latin typeface="Calibri" pitchFamily="34" charset="0"/>
                <a:cs typeface="Calibri" pitchFamily="34" charset="0"/>
              </a:rPr>
              <a:t>Generale" </a:t>
            </a:r>
            <a:endParaRPr lang="da-DK" sz="1200" dirty="0">
              <a:solidFill>
                <a:srgbClr val="1E1C11"/>
              </a:solidFill>
              <a:latin typeface="Calibri" pitchFamily="34" charset="0"/>
              <a:cs typeface="Calibri" pitchFamily="34" charset="0"/>
            </a:endParaRPr>
          </a:p>
        </p:txBody>
      </p:sp>
      <p:sp>
        <p:nvSpPr>
          <p:cNvPr id="18" name="Round Same Side Corner Rectangle 21"/>
          <p:cNvSpPr>
            <a:spLocks noChangeArrowheads="1"/>
          </p:cNvSpPr>
          <p:nvPr/>
        </p:nvSpPr>
        <p:spPr bwMode="auto">
          <a:xfrm rot="3869972">
            <a:off x="3353594" y="2531269"/>
            <a:ext cx="122237" cy="1069975"/>
          </a:xfrm>
          <a:custGeom>
            <a:avLst/>
            <a:gdLst>
              <a:gd name="T0" fmla="*/ 131000 w 121034"/>
              <a:gd name="T1" fmla="*/ 539825 h 1068600"/>
              <a:gd name="T2" fmla="*/ 65501 w 121034"/>
              <a:gd name="T3" fmla="*/ 1079650 h 1068600"/>
              <a:gd name="T4" fmla="*/ 0 w 121034"/>
              <a:gd name="T5" fmla="*/ 539825 h 1068600"/>
              <a:gd name="T6" fmla="*/ 65501 w 121034"/>
              <a:gd name="T7" fmla="*/ 0 h 1068600"/>
              <a:gd name="T8" fmla="*/ 0 60000 65536"/>
              <a:gd name="T9" fmla="*/ 0 60000 65536"/>
              <a:gd name="T10" fmla="*/ 0 60000 65536"/>
              <a:gd name="T11" fmla="*/ 0 60000 65536"/>
              <a:gd name="T12" fmla="*/ 17725 w 121034"/>
              <a:gd name="T13" fmla="*/ 17725 h 1068600"/>
              <a:gd name="T14" fmla="*/ 103309 w 121034"/>
              <a:gd name="T15" fmla="*/ 1068600 h 1068600"/>
            </a:gdLst>
            <a:ahLst/>
            <a:cxnLst>
              <a:cxn ang="T8">
                <a:pos x="T0" y="T1"/>
              </a:cxn>
              <a:cxn ang="T9">
                <a:pos x="T2" y="T3"/>
              </a:cxn>
              <a:cxn ang="T10">
                <a:pos x="T4" y="T5"/>
              </a:cxn>
              <a:cxn ang="T11">
                <a:pos x="T6" y="T7"/>
              </a:cxn>
            </a:cxnLst>
            <a:rect l="T12" t="T13" r="T14" b="T15"/>
            <a:pathLst>
              <a:path w="121034" h="1068600">
                <a:moveTo>
                  <a:pt x="60517" y="0"/>
                </a:moveTo>
                <a:lnTo>
                  <a:pt x="60517" y="0"/>
                </a:lnTo>
                <a:lnTo>
                  <a:pt x="60516" y="0"/>
                </a:lnTo>
                <a:cubicBezTo>
                  <a:pt x="93939" y="0"/>
                  <a:pt x="121034" y="27094"/>
                  <a:pt x="121034" y="60517"/>
                </a:cubicBezTo>
                <a:lnTo>
                  <a:pt x="121034" y="1068600"/>
                </a:lnTo>
                <a:lnTo>
                  <a:pt x="0" y="1068600"/>
                </a:lnTo>
                <a:lnTo>
                  <a:pt x="0" y="60517"/>
                </a:lnTo>
                <a:cubicBezTo>
                  <a:pt x="0" y="27094"/>
                  <a:pt x="27094" y="0"/>
                  <a:pt x="60516" y="0"/>
                </a:cubicBezTo>
                <a:lnTo>
                  <a:pt x="60517" y="0"/>
                </a:lnTo>
                <a:close/>
              </a:path>
            </a:pathLst>
          </a:custGeom>
          <a:gradFill rotWithShape="1">
            <a:gsLst>
              <a:gs pos="0">
                <a:srgbClr val="7F7F7F"/>
              </a:gs>
              <a:gs pos="51000">
                <a:srgbClr val="D9D9D9"/>
              </a:gs>
              <a:gs pos="100000">
                <a:srgbClr val="7F7F7F"/>
              </a:gs>
            </a:gsLst>
            <a:lin ang="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IN" sz="1200">
              <a:latin typeface="Calibri" pitchFamily="34" charset="0"/>
              <a:cs typeface="Calibri" pitchFamily="34" charset="0"/>
            </a:endParaRPr>
          </a:p>
        </p:txBody>
      </p:sp>
      <p:sp>
        <p:nvSpPr>
          <p:cNvPr id="19" name="Oval 18"/>
          <p:cNvSpPr/>
          <p:nvPr/>
        </p:nvSpPr>
        <p:spPr bwMode="auto">
          <a:xfrm>
            <a:off x="2277999" y="2780928"/>
            <a:ext cx="1141873" cy="1152128"/>
          </a:xfrm>
          <a:prstGeom prst="ellipse">
            <a:avLst/>
          </a:prstGeom>
          <a:gradFill flip="none" rotWithShape="1">
            <a:gsLst>
              <a:gs pos="0">
                <a:schemeClr val="bg1"/>
              </a:gs>
              <a:gs pos="100000">
                <a:schemeClr val="bg1">
                  <a:lumMod val="50000"/>
                </a:schemeClr>
              </a:gs>
            </a:gsLst>
            <a:path path="circle">
              <a:fillToRect l="50000" t="50000" r="50000" b="50000"/>
            </a:path>
            <a:tileRect/>
          </a:gra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05" charset="-128"/>
              </a:defRPr>
            </a:lvl1pPr>
            <a:lvl2pPr marL="37931725" indent="-37474525" eaLnBrk="0" hangingPunct="0">
              <a:defRPr sz="2400">
                <a:solidFill>
                  <a:schemeClr val="tx1"/>
                </a:solidFill>
                <a:latin typeface="Arial" charset="0"/>
                <a:ea typeface="ＭＳ Ｐゴシック" pitchFamily="-105" charset="-128"/>
              </a:defRPr>
            </a:lvl2pPr>
            <a:lvl3pPr eaLnBrk="0" hangingPunct="0">
              <a:defRPr sz="2400">
                <a:solidFill>
                  <a:schemeClr val="tx1"/>
                </a:solidFill>
                <a:latin typeface="Arial" charset="0"/>
                <a:ea typeface="ＭＳ Ｐゴシック" pitchFamily="-105" charset="-128"/>
              </a:defRPr>
            </a:lvl3pPr>
            <a:lvl4pPr eaLnBrk="0" hangingPunct="0">
              <a:defRPr sz="2400">
                <a:solidFill>
                  <a:schemeClr val="tx1"/>
                </a:solidFill>
                <a:latin typeface="Arial" charset="0"/>
                <a:ea typeface="ＭＳ Ｐゴシック" pitchFamily="-105" charset="-128"/>
              </a:defRPr>
            </a:lvl4pPr>
            <a:lvl5pPr eaLnBrk="0" hangingPunct="0">
              <a:defRPr sz="2400">
                <a:solidFill>
                  <a:schemeClr val="tx1"/>
                </a:solidFill>
                <a:latin typeface="Arial" charset="0"/>
                <a:ea typeface="ＭＳ Ｐゴシック" pitchFamily="-105" charset="-128"/>
              </a:defRPr>
            </a:lvl5pPr>
            <a:lvl6pPr marL="457200" eaLnBrk="0" fontAlgn="base" hangingPunct="0">
              <a:spcBef>
                <a:spcPct val="0"/>
              </a:spcBef>
              <a:spcAft>
                <a:spcPct val="0"/>
              </a:spcAft>
              <a:defRPr sz="2400">
                <a:solidFill>
                  <a:schemeClr val="tx1"/>
                </a:solidFill>
                <a:latin typeface="Arial" charset="0"/>
                <a:ea typeface="ＭＳ Ｐゴシック" pitchFamily="-105" charset="-128"/>
              </a:defRPr>
            </a:lvl6pPr>
            <a:lvl7pPr marL="914400" eaLnBrk="0" fontAlgn="base" hangingPunct="0">
              <a:spcBef>
                <a:spcPct val="0"/>
              </a:spcBef>
              <a:spcAft>
                <a:spcPct val="0"/>
              </a:spcAft>
              <a:defRPr sz="2400">
                <a:solidFill>
                  <a:schemeClr val="tx1"/>
                </a:solidFill>
                <a:latin typeface="Arial" charset="0"/>
                <a:ea typeface="ＭＳ Ｐゴシック" pitchFamily="-105" charset="-128"/>
              </a:defRPr>
            </a:lvl7pPr>
            <a:lvl8pPr marL="1371600" eaLnBrk="0" fontAlgn="base" hangingPunct="0">
              <a:spcBef>
                <a:spcPct val="0"/>
              </a:spcBef>
              <a:spcAft>
                <a:spcPct val="0"/>
              </a:spcAft>
              <a:defRPr sz="2400">
                <a:solidFill>
                  <a:schemeClr val="tx1"/>
                </a:solidFill>
                <a:latin typeface="Arial" charset="0"/>
                <a:ea typeface="ＭＳ Ｐゴシック" pitchFamily="-105" charset="-128"/>
              </a:defRPr>
            </a:lvl8pPr>
            <a:lvl9pPr marL="1828800" eaLnBrk="0" fontAlgn="base" hangingPunct="0">
              <a:spcBef>
                <a:spcPct val="0"/>
              </a:spcBef>
              <a:spcAft>
                <a:spcPct val="0"/>
              </a:spcAft>
              <a:defRPr sz="2400">
                <a:solidFill>
                  <a:schemeClr val="tx1"/>
                </a:solidFill>
                <a:latin typeface="Arial" charset="0"/>
                <a:ea typeface="ＭＳ Ｐゴシック" pitchFamily="-105" charset="-128"/>
              </a:defRPr>
            </a:lvl9pPr>
          </a:lstStyle>
          <a:p>
            <a:pPr algn="ctr" eaLnBrk="1" fontAlgn="auto" hangingPunct="1">
              <a:spcBef>
                <a:spcPts val="0"/>
              </a:spcBef>
              <a:spcAft>
                <a:spcPts val="0"/>
              </a:spcAft>
              <a:defRPr/>
            </a:pPr>
            <a:endParaRPr lang="en-US" sz="1200" dirty="0" smtClean="0">
              <a:solidFill>
                <a:srgbClr val="FFFFFF"/>
              </a:solidFill>
              <a:latin typeface="Calibri" pitchFamily="34" charset="0"/>
              <a:cs typeface="Calibri" pitchFamily="34" charset="0"/>
            </a:endParaRPr>
          </a:p>
        </p:txBody>
      </p:sp>
      <p:cxnSp>
        <p:nvCxnSpPr>
          <p:cNvPr id="20" name="Straight Connector 19"/>
          <p:cNvCxnSpPr>
            <a:cxnSpLocks noChangeShapeType="1"/>
          </p:cNvCxnSpPr>
          <p:nvPr/>
        </p:nvCxnSpPr>
        <p:spPr bwMode="auto">
          <a:xfrm>
            <a:off x="2916238" y="3944938"/>
            <a:ext cx="769937" cy="735012"/>
          </a:xfrm>
          <a:prstGeom prst="line">
            <a:avLst/>
          </a:prstGeom>
          <a:noFill/>
          <a:ln w="15875">
            <a:solidFill>
              <a:schemeClr val="tx1"/>
            </a:solidFill>
            <a:prstDash val="dash"/>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1" name="Rektangel 76"/>
          <p:cNvSpPr>
            <a:spLocks noChangeArrowheads="1"/>
          </p:cNvSpPr>
          <p:nvPr/>
        </p:nvSpPr>
        <p:spPr bwMode="auto">
          <a:xfrm>
            <a:off x="3614738" y="4916488"/>
            <a:ext cx="29384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t"/>
            <a:r>
              <a:rPr lang="en-US" sz="1200" dirty="0">
                <a:latin typeface="Calibri" pitchFamily="34" charset="0"/>
                <a:cs typeface="Calibri" pitchFamily="34" charset="0"/>
              </a:rPr>
              <a:t>Fayol also created a list of the six primary functions of management, which go hand in hand with the </a:t>
            </a:r>
            <a:r>
              <a:rPr lang="en-US" sz="1200" dirty="0" smtClean="0">
                <a:latin typeface="Calibri" pitchFamily="34" charset="0"/>
                <a:cs typeface="Calibri" pitchFamily="34" charset="0"/>
              </a:rPr>
              <a:t>Principles</a:t>
            </a:r>
            <a:endParaRPr lang="en-US" sz="1200" dirty="0">
              <a:latin typeface="Calibri" pitchFamily="34" charset="0"/>
              <a:cs typeface="Calibri" pitchFamily="34" charset="0"/>
            </a:endParaRPr>
          </a:p>
        </p:txBody>
      </p:sp>
      <p:sp>
        <p:nvSpPr>
          <p:cNvPr id="22" name="Round Same Side Corner Rectangle 21"/>
          <p:cNvSpPr>
            <a:spLocks noChangeArrowheads="1"/>
          </p:cNvSpPr>
          <p:nvPr/>
        </p:nvSpPr>
        <p:spPr bwMode="auto">
          <a:xfrm rot="3869972">
            <a:off x="2212182" y="3185319"/>
            <a:ext cx="122237" cy="1069975"/>
          </a:xfrm>
          <a:custGeom>
            <a:avLst/>
            <a:gdLst>
              <a:gd name="T0" fmla="*/ 131000 w 121034"/>
              <a:gd name="T1" fmla="*/ 539825 h 1068600"/>
              <a:gd name="T2" fmla="*/ 65501 w 121034"/>
              <a:gd name="T3" fmla="*/ 1079650 h 1068600"/>
              <a:gd name="T4" fmla="*/ 0 w 121034"/>
              <a:gd name="T5" fmla="*/ 539825 h 1068600"/>
              <a:gd name="T6" fmla="*/ 65501 w 121034"/>
              <a:gd name="T7" fmla="*/ 0 h 1068600"/>
              <a:gd name="T8" fmla="*/ 0 60000 65536"/>
              <a:gd name="T9" fmla="*/ 0 60000 65536"/>
              <a:gd name="T10" fmla="*/ 0 60000 65536"/>
              <a:gd name="T11" fmla="*/ 0 60000 65536"/>
              <a:gd name="T12" fmla="*/ 17725 w 121034"/>
              <a:gd name="T13" fmla="*/ 17725 h 1068600"/>
              <a:gd name="T14" fmla="*/ 103309 w 121034"/>
              <a:gd name="T15" fmla="*/ 1068600 h 1068600"/>
            </a:gdLst>
            <a:ahLst/>
            <a:cxnLst>
              <a:cxn ang="T8">
                <a:pos x="T0" y="T1"/>
              </a:cxn>
              <a:cxn ang="T9">
                <a:pos x="T2" y="T3"/>
              </a:cxn>
              <a:cxn ang="T10">
                <a:pos x="T4" y="T5"/>
              </a:cxn>
              <a:cxn ang="T11">
                <a:pos x="T6" y="T7"/>
              </a:cxn>
            </a:cxnLst>
            <a:rect l="T12" t="T13" r="T14" b="T15"/>
            <a:pathLst>
              <a:path w="121034" h="1068600">
                <a:moveTo>
                  <a:pt x="60517" y="0"/>
                </a:moveTo>
                <a:lnTo>
                  <a:pt x="60517" y="0"/>
                </a:lnTo>
                <a:lnTo>
                  <a:pt x="60516" y="0"/>
                </a:lnTo>
                <a:cubicBezTo>
                  <a:pt x="93939" y="0"/>
                  <a:pt x="121034" y="27094"/>
                  <a:pt x="121034" y="60517"/>
                </a:cubicBezTo>
                <a:lnTo>
                  <a:pt x="121034" y="1068600"/>
                </a:lnTo>
                <a:lnTo>
                  <a:pt x="0" y="1068600"/>
                </a:lnTo>
                <a:lnTo>
                  <a:pt x="0" y="60517"/>
                </a:lnTo>
                <a:cubicBezTo>
                  <a:pt x="0" y="27094"/>
                  <a:pt x="27094" y="0"/>
                  <a:pt x="60516" y="0"/>
                </a:cubicBezTo>
                <a:lnTo>
                  <a:pt x="60517" y="0"/>
                </a:lnTo>
                <a:close/>
              </a:path>
            </a:pathLst>
          </a:custGeom>
          <a:gradFill rotWithShape="1">
            <a:gsLst>
              <a:gs pos="0">
                <a:srgbClr val="7F7F7F"/>
              </a:gs>
              <a:gs pos="51000">
                <a:srgbClr val="D9D9D9"/>
              </a:gs>
              <a:gs pos="100000">
                <a:srgbClr val="7F7F7F"/>
              </a:gs>
            </a:gsLst>
            <a:lin ang="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IN" sz="1200">
              <a:latin typeface="Calibri" pitchFamily="34" charset="0"/>
              <a:cs typeface="Calibri" pitchFamily="34" charset="0"/>
            </a:endParaRPr>
          </a:p>
        </p:txBody>
      </p:sp>
      <p:sp>
        <p:nvSpPr>
          <p:cNvPr id="23" name="Oval 22"/>
          <p:cNvSpPr/>
          <p:nvPr/>
        </p:nvSpPr>
        <p:spPr bwMode="auto">
          <a:xfrm>
            <a:off x="899592" y="3356992"/>
            <a:ext cx="1336820" cy="1352183"/>
          </a:xfrm>
          <a:prstGeom prst="ellipse">
            <a:avLst/>
          </a:prstGeom>
          <a:gradFill flip="none" rotWithShape="1">
            <a:gsLst>
              <a:gs pos="0">
                <a:schemeClr val="bg1"/>
              </a:gs>
              <a:gs pos="100000">
                <a:schemeClr val="bg1">
                  <a:lumMod val="50000"/>
                </a:schemeClr>
              </a:gs>
            </a:gsLst>
            <a:path path="circle">
              <a:fillToRect l="50000" t="50000" r="50000" b="50000"/>
            </a:path>
            <a:tileRect/>
          </a:gra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05" charset="-128"/>
              </a:defRPr>
            </a:lvl1pPr>
            <a:lvl2pPr marL="37931725" indent="-37474525" eaLnBrk="0" hangingPunct="0">
              <a:defRPr sz="2400">
                <a:solidFill>
                  <a:schemeClr val="tx1"/>
                </a:solidFill>
                <a:latin typeface="Arial" charset="0"/>
                <a:ea typeface="ＭＳ Ｐゴシック" pitchFamily="-105" charset="-128"/>
              </a:defRPr>
            </a:lvl2pPr>
            <a:lvl3pPr eaLnBrk="0" hangingPunct="0">
              <a:defRPr sz="2400">
                <a:solidFill>
                  <a:schemeClr val="tx1"/>
                </a:solidFill>
                <a:latin typeface="Arial" charset="0"/>
                <a:ea typeface="ＭＳ Ｐゴシック" pitchFamily="-105" charset="-128"/>
              </a:defRPr>
            </a:lvl3pPr>
            <a:lvl4pPr eaLnBrk="0" hangingPunct="0">
              <a:defRPr sz="2400">
                <a:solidFill>
                  <a:schemeClr val="tx1"/>
                </a:solidFill>
                <a:latin typeface="Arial" charset="0"/>
                <a:ea typeface="ＭＳ Ｐゴシック" pitchFamily="-105" charset="-128"/>
              </a:defRPr>
            </a:lvl4pPr>
            <a:lvl5pPr eaLnBrk="0" hangingPunct="0">
              <a:defRPr sz="2400">
                <a:solidFill>
                  <a:schemeClr val="tx1"/>
                </a:solidFill>
                <a:latin typeface="Arial" charset="0"/>
                <a:ea typeface="ＭＳ Ｐゴシック" pitchFamily="-105" charset="-128"/>
              </a:defRPr>
            </a:lvl5pPr>
            <a:lvl6pPr marL="457200" eaLnBrk="0" fontAlgn="base" hangingPunct="0">
              <a:spcBef>
                <a:spcPct val="0"/>
              </a:spcBef>
              <a:spcAft>
                <a:spcPct val="0"/>
              </a:spcAft>
              <a:defRPr sz="2400">
                <a:solidFill>
                  <a:schemeClr val="tx1"/>
                </a:solidFill>
                <a:latin typeface="Arial" charset="0"/>
                <a:ea typeface="ＭＳ Ｐゴシック" pitchFamily="-105" charset="-128"/>
              </a:defRPr>
            </a:lvl6pPr>
            <a:lvl7pPr marL="914400" eaLnBrk="0" fontAlgn="base" hangingPunct="0">
              <a:spcBef>
                <a:spcPct val="0"/>
              </a:spcBef>
              <a:spcAft>
                <a:spcPct val="0"/>
              </a:spcAft>
              <a:defRPr sz="2400">
                <a:solidFill>
                  <a:schemeClr val="tx1"/>
                </a:solidFill>
                <a:latin typeface="Arial" charset="0"/>
                <a:ea typeface="ＭＳ Ｐゴシック" pitchFamily="-105" charset="-128"/>
              </a:defRPr>
            </a:lvl7pPr>
            <a:lvl8pPr marL="1371600" eaLnBrk="0" fontAlgn="base" hangingPunct="0">
              <a:spcBef>
                <a:spcPct val="0"/>
              </a:spcBef>
              <a:spcAft>
                <a:spcPct val="0"/>
              </a:spcAft>
              <a:defRPr sz="2400">
                <a:solidFill>
                  <a:schemeClr val="tx1"/>
                </a:solidFill>
                <a:latin typeface="Arial" charset="0"/>
                <a:ea typeface="ＭＳ Ｐゴシック" pitchFamily="-105" charset="-128"/>
              </a:defRPr>
            </a:lvl8pPr>
            <a:lvl9pPr marL="1828800" eaLnBrk="0" fontAlgn="base" hangingPunct="0">
              <a:spcBef>
                <a:spcPct val="0"/>
              </a:spcBef>
              <a:spcAft>
                <a:spcPct val="0"/>
              </a:spcAft>
              <a:defRPr sz="2400">
                <a:solidFill>
                  <a:schemeClr val="tx1"/>
                </a:solidFill>
                <a:latin typeface="Arial" charset="0"/>
                <a:ea typeface="ＭＳ Ｐゴシック" pitchFamily="-105" charset="-128"/>
              </a:defRPr>
            </a:lvl9pPr>
          </a:lstStyle>
          <a:p>
            <a:pPr algn="ctr" eaLnBrk="1" fontAlgn="auto" hangingPunct="1">
              <a:spcBef>
                <a:spcPts val="0"/>
              </a:spcBef>
              <a:spcAft>
                <a:spcPts val="0"/>
              </a:spcAft>
              <a:defRPr/>
            </a:pPr>
            <a:endParaRPr lang="en-US" sz="1200" dirty="0" smtClean="0">
              <a:solidFill>
                <a:srgbClr val="FFFFFF"/>
              </a:solidFill>
              <a:latin typeface="Calibri" pitchFamily="34" charset="0"/>
              <a:cs typeface="Calibri" pitchFamily="34" charset="0"/>
            </a:endParaRPr>
          </a:p>
        </p:txBody>
      </p:sp>
      <p:cxnSp>
        <p:nvCxnSpPr>
          <p:cNvPr id="24" name="Straight Connector 23"/>
          <p:cNvCxnSpPr>
            <a:cxnSpLocks noChangeShapeType="1"/>
          </p:cNvCxnSpPr>
          <p:nvPr/>
        </p:nvCxnSpPr>
        <p:spPr bwMode="auto">
          <a:xfrm>
            <a:off x="1547813" y="4797425"/>
            <a:ext cx="771525" cy="736600"/>
          </a:xfrm>
          <a:prstGeom prst="line">
            <a:avLst/>
          </a:prstGeom>
          <a:noFill/>
          <a:ln w="15875">
            <a:solidFill>
              <a:schemeClr val="tx1"/>
            </a:solidFill>
            <a:prstDash val="dash"/>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5" name="Rektangel 76"/>
          <p:cNvSpPr>
            <a:spLocks noChangeArrowheads="1"/>
          </p:cNvSpPr>
          <p:nvPr/>
        </p:nvSpPr>
        <p:spPr bwMode="auto">
          <a:xfrm>
            <a:off x="2339975" y="5589588"/>
            <a:ext cx="27543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sz="1200" dirty="0">
                <a:latin typeface="Calibri" pitchFamily="34" charset="0"/>
                <a:cs typeface="Calibri" pitchFamily="34" charset="0"/>
              </a:rPr>
              <a:t>Fayol's "14 Principles" was one of the earliest theories of management to be created, and remains one of the most comprehensive</a:t>
            </a:r>
            <a:endParaRPr lang="da-DK" sz="1200" dirty="0">
              <a:solidFill>
                <a:srgbClr val="1E1C11"/>
              </a:solidFill>
              <a:latin typeface="Calibri" pitchFamily="34" charset="0"/>
              <a:cs typeface="Calibri" pitchFamily="34" charset="0"/>
            </a:endParaRPr>
          </a:p>
        </p:txBody>
      </p:sp>
      <p:sp>
        <p:nvSpPr>
          <p:cNvPr id="26" name="Oval 25"/>
          <p:cNvSpPr/>
          <p:nvPr/>
        </p:nvSpPr>
        <p:spPr bwMode="auto">
          <a:xfrm>
            <a:off x="3563938" y="2420938"/>
            <a:ext cx="647700" cy="431800"/>
          </a:xfrm>
          <a:prstGeom prst="ellipse">
            <a:avLst/>
          </a:prstGeom>
          <a:gradFill flip="none" rotWithShape="1">
            <a:gsLst>
              <a:gs pos="0">
                <a:schemeClr val="bg1">
                  <a:lumMod val="95000"/>
                </a:schemeClr>
              </a:gs>
              <a:gs pos="54000">
                <a:schemeClr val="bg1">
                  <a:alpha val="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dirty="0">
              <a:solidFill>
                <a:srgbClr val="FFFFFF"/>
              </a:solidFill>
              <a:latin typeface="Calibri" pitchFamily="34" charset="0"/>
              <a:ea typeface="ＭＳ Ｐゴシック" pitchFamily="-105" charset="-128"/>
              <a:cs typeface="Calibri" pitchFamily="34" charset="0"/>
            </a:endParaRPr>
          </a:p>
        </p:txBody>
      </p:sp>
      <p:sp>
        <p:nvSpPr>
          <p:cNvPr id="27" name="Oval 26"/>
          <p:cNvSpPr/>
          <p:nvPr/>
        </p:nvSpPr>
        <p:spPr bwMode="auto">
          <a:xfrm>
            <a:off x="2484438" y="2852738"/>
            <a:ext cx="792162" cy="431800"/>
          </a:xfrm>
          <a:prstGeom prst="ellipse">
            <a:avLst/>
          </a:prstGeom>
          <a:gradFill flip="none" rotWithShape="1">
            <a:gsLst>
              <a:gs pos="0">
                <a:schemeClr val="bg1">
                  <a:lumMod val="95000"/>
                </a:schemeClr>
              </a:gs>
              <a:gs pos="54000">
                <a:schemeClr val="bg1">
                  <a:alpha val="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dirty="0">
              <a:solidFill>
                <a:srgbClr val="FFFFFF"/>
              </a:solidFill>
              <a:latin typeface="Calibri" pitchFamily="34" charset="0"/>
              <a:ea typeface="ＭＳ Ｐゴシック" pitchFamily="-105" charset="-128"/>
              <a:cs typeface="Calibri" pitchFamily="34" charset="0"/>
            </a:endParaRPr>
          </a:p>
        </p:txBody>
      </p:sp>
      <p:sp>
        <p:nvSpPr>
          <p:cNvPr id="28" name="Oval 27"/>
          <p:cNvSpPr/>
          <p:nvPr/>
        </p:nvSpPr>
        <p:spPr bwMode="auto">
          <a:xfrm>
            <a:off x="1042988" y="3429000"/>
            <a:ext cx="1008062" cy="504825"/>
          </a:xfrm>
          <a:prstGeom prst="ellipse">
            <a:avLst/>
          </a:prstGeom>
          <a:gradFill flip="none" rotWithShape="1">
            <a:gsLst>
              <a:gs pos="0">
                <a:schemeClr val="bg1">
                  <a:lumMod val="95000"/>
                </a:schemeClr>
              </a:gs>
              <a:gs pos="54000">
                <a:schemeClr val="bg1">
                  <a:alpha val="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dirty="0">
              <a:solidFill>
                <a:srgbClr val="FFFFFF"/>
              </a:solidFill>
              <a:latin typeface="Calibri" pitchFamily="34" charset="0"/>
              <a:ea typeface="ＭＳ Ｐゴシック" pitchFamily="-105" charset="-128"/>
              <a:cs typeface="Calibri" pitchFamily="34" charset="0"/>
            </a:endParaRPr>
          </a:p>
        </p:txBody>
      </p:sp>
      <p:grpSp>
        <p:nvGrpSpPr>
          <p:cNvPr id="29" name="Group 28"/>
          <p:cNvGrpSpPr>
            <a:grpSpLocks/>
          </p:cNvGrpSpPr>
          <p:nvPr/>
        </p:nvGrpSpPr>
        <p:grpSpPr bwMode="auto">
          <a:xfrm>
            <a:off x="242888" y="849313"/>
            <a:ext cx="2662237" cy="1955800"/>
            <a:chOff x="243322" y="848646"/>
            <a:chExt cx="2662239" cy="1955801"/>
          </a:xfrm>
        </p:grpSpPr>
        <p:sp>
          <p:nvSpPr>
            <p:cNvPr id="31" name="Kombinationstegning 34"/>
            <p:cNvSpPr/>
            <p:nvPr/>
          </p:nvSpPr>
          <p:spPr bwMode="auto">
            <a:xfrm>
              <a:off x="1975407" y="2254902"/>
              <a:ext cx="930154" cy="549545"/>
            </a:xfrm>
            <a:custGeom>
              <a:avLst/>
              <a:gdLst>
                <a:gd name="connsiteX0" fmla="*/ 203200 w 745066"/>
                <a:gd name="connsiteY0" fmla="*/ 440267 h 440267"/>
                <a:gd name="connsiteX1" fmla="*/ 745066 w 745066"/>
                <a:gd name="connsiteY1" fmla="*/ 0 h 440267"/>
                <a:gd name="connsiteX2" fmla="*/ 8466 w 745066"/>
                <a:gd name="connsiteY2" fmla="*/ 0 h 440267"/>
                <a:gd name="connsiteX3" fmla="*/ 0 w 745066"/>
                <a:gd name="connsiteY3" fmla="*/ 431800 h 440267"/>
                <a:gd name="connsiteX4" fmla="*/ 203200 w 745066"/>
                <a:gd name="connsiteY4" fmla="*/ 440267 h 440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5066" h="440267">
                  <a:moveTo>
                    <a:pt x="203200" y="440267"/>
                  </a:moveTo>
                  <a:lnTo>
                    <a:pt x="745066" y="0"/>
                  </a:lnTo>
                  <a:lnTo>
                    <a:pt x="8466" y="0"/>
                  </a:lnTo>
                  <a:lnTo>
                    <a:pt x="0" y="431800"/>
                  </a:lnTo>
                  <a:lnTo>
                    <a:pt x="203200" y="440267"/>
                  </a:lnTo>
                  <a:close/>
                </a:path>
              </a:pathLst>
            </a:custGeom>
            <a:gradFill flip="none" rotWithShape="1">
              <a:gsLst>
                <a:gs pos="24000">
                  <a:sysClr val="windowText" lastClr="000000">
                    <a:alpha val="23000"/>
                  </a:sysClr>
                </a:gs>
                <a:gs pos="69000">
                  <a:sysClr val="window" lastClr="FFFFFF">
                    <a:alpha val="0"/>
                  </a:sysClr>
                </a:gs>
              </a:gsLst>
              <a:lin ang="18900000" scaled="1"/>
              <a:tileRect/>
            </a:gradFill>
            <a:ln w="9525" cap="flat" cmpd="sng" algn="ctr">
              <a:noFill/>
              <a:prstDash val="solid"/>
            </a:ln>
            <a:effectLst/>
          </p:spPr>
          <p:txBody>
            <a:bodyPr anchor="ctr"/>
            <a:lstStyle/>
            <a:p>
              <a:pPr algn="ctr" fontAlgn="auto">
                <a:spcBef>
                  <a:spcPts val="0"/>
                </a:spcBef>
                <a:spcAft>
                  <a:spcPts val="0"/>
                </a:spcAft>
                <a:defRPr/>
              </a:pPr>
              <a:endParaRPr lang="en-US" sz="1200" dirty="0">
                <a:solidFill>
                  <a:srgbClr val="FFFFFF"/>
                </a:solidFill>
                <a:latin typeface="Calibri" pitchFamily="34" charset="0"/>
                <a:ea typeface="ＭＳ Ｐゴシック" pitchFamily="-112" charset="-128"/>
                <a:cs typeface="Calibri" pitchFamily="34" charset="0"/>
              </a:endParaRPr>
            </a:p>
          </p:txBody>
        </p:sp>
        <p:sp>
          <p:nvSpPr>
            <p:cNvPr id="33" name="Rektangel 36"/>
            <p:cNvSpPr>
              <a:spLocks noChangeArrowheads="1"/>
            </p:cNvSpPr>
            <p:nvPr/>
          </p:nvSpPr>
          <p:spPr bwMode="auto">
            <a:xfrm>
              <a:off x="243322" y="848646"/>
              <a:ext cx="1949451" cy="1949451"/>
            </a:xfrm>
            <a:prstGeom prst="rect">
              <a:avLst/>
            </a:prstGeom>
            <a:gradFill rotWithShape="1">
              <a:gsLst>
                <a:gs pos="0">
                  <a:srgbClr val="E6E6E6"/>
                </a:gs>
                <a:gs pos="100000">
                  <a:srgbClr val="F3F3F3"/>
                </a:gs>
              </a:gsLst>
              <a:lin ang="16200000"/>
            </a:gradFill>
            <a:ln w="9525">
              <a:solidFill>
                <a:srgbClr val="D9D9D9"/>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endParaRPr lang="en-US" sz="1200" dirty="0">
                <a:solidFill>
                  <a:srgbClr val="FFFFFF"/>
                </a:solidFill>
                <a:latin typeface="Calibri" pitchFamily="34" charset="0"/>
                <a:ea typeface="ＭＳ Ｐゴシック" pitchFamily="-112" charset="-128"/>
                <a:cs typeface="Calibri" pitchFamily="34" charset="0"/>
              </a:endParaRPr>
            </a:p>
          </p:txBody>
        </p:sp>
        <p:pic>
          <p:nvPicPr>
            <p:cNvPr id="18475" name="Picture 2" descr="http://4.bp.blogspot.com/_9euaujm1j4E/TCLTYh6JV7I/AAAAAAAAAYo/eOLr2SLDJS0/s320/fayol-henri1.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04800" y="918494"/>
              <a:ext cx="1828800" cy="1824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2" name="Picture 3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childTnLst>
                          </p:cTn>
                        </p:par>
                        <p:par>
                          <p:cTn id="11" fill="hold" nodeType="afterGroup">
                            <p:stCondLst>
                              <p:cond delay="2000"/>
                            </p:stCondLst>
                            <p:childTnLst>
                              <p:par>
                                <p:cTn id="12" presetID="22" presetClass="entr" presetSubtype="1"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up)">
                                      <p:cBhvr>
                                        <p:cTn id="14" dur="500"/>
                                        <p:tgtEl>
                                          <p:spTgt spid="7"/>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nodeType="afterGroup">
                            <p:stCondLst>
                              <p:cond delay="2500"/>
                            </p:stCondLst>
                            <p:childTnLst>
                              <p:par>
                                <p:cTn id="19" presetID="22" presetClass="entr" presetSubtype="2"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right)">
                                      <p:cBhvr>
                                        <p:cTn id="21" dur="2000"/>
                                        <p:tgtEl>
                                          <p:spTgt spid="9"/>
                                        </p:tgtEl>
                                      </p:cBhvr>
                                    </p:animEffect>
                                  </p:childTnLst>
                                </p:cTn>
                              </p:par>
                              <p:par>
                                <p:cTn id="22" presetID="10" presetClass="entr" presetSubtype="0"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2000"/>
                                        <p:tgtEl>
                                          <p:spTgt spid="10"/>
                                        </p:tgtEl>
                                      </p:cBhvr>
                                    </p:animEffect>
                                  </p:childTnLst>
                                </p:cTn>
                              </p:par>
                            </p:childTnLst>
                          </p:cTn>
                        </p:par>
                        <p:par>
                          <p:cTn id="25" fill="hold" nodeType="afterGroup">
                            <p:stCondLst>
                              <p:cond delay="4500"/>
                            </p:stCondLst>
                            <p:childTnLst>
                              <p:par>
                                <p:cTn id="26" presetID="22" presetClass="entr" presetSubtype="1" fill="hold"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up)">
                                      <p:cBhvr>
                                        <p:cTn id="28" dur="500"/>
                                        <p:tgtEl>
                                          <p:spTgt spid="12"/>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left)">
                                      <p:cBhvr>
                                        <p:cTn id="31" dur="500"/>
                                        <p:tgtEl>
                                          <p:spTgt spid="13"/>
                                        </p:tgtEl>
                                      </p:cBhvr>
                                    </p:animEffect>
                                  </p:childTnLst>
                                </p:cTn>
                              </p:par>
                            </p:childTnLst>
                          </p:cTn>
                        </p:par>
                        <p:par>
                          <p:cTn id="32" fill="hold" nodeType="afterGroup">
                            <p:stCondLst>
                              <p:cond delay="5000"/>
                            </p:stCondLst>
                            <p:childTnLst>
                              <p:par>
                                <p:cTn id="33" presetID="22" presetClass="entr" presetSubtype="2"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right)">
                                      <p:cBhvr>
                                        <p:cTn id="35" dur="2000"/>
                                        <p:tgtEl>
                                          <p:spTgt spid="14"/>
                                        </p:tgtEl>
                                      </p:cBhvr>
                                    </p:animEffect>
                                  </p:childTnLst>
                                </p:cTn>
                              </p:par>
                              <p:par>
                                <p:cTn id="36" presetID="10" presetClass="entr" presetSubtype="0" fill="hold"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2000"/>
                                        <p:tgtEl>
                                          <p:spTgt spid="15"/>
                                        </p:tgtEl>
                                      </p:cBhvr>
                                    </p:animEffect>
                                  </p:childTnLst>
                                </p:cTn>
                              </p:par>
                            </p:childTnLst>
                          </p:cTn>
                        </p:par>
                        <p:par>
                          <p:cTn id="39" fill="hold" nodeType="afterGroup">
                            <p:stCondLst>
                              <p:cond delay="7000"/>
                            </p:stCondLst>
                            <p:childTnLst>
                              <p:par>
                                <p:cTn id="40" presetID="22" presetClass="entr" presetSubtype="1" fill="hold"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up)">
                                      <p:cBhvr>
                                        <p:cTn id="42" dur="500"/>
                                        <p:tgtEl>
                                          <p:spTgt spid="16"/>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wipe(left)">
                                      <p:cBhvr>
                                        <p:cTn id="45" dur="500"/>
                                        <p:tgtEl>
                                          <p:spTgt spid="17"/>
                                        </p:tgtEl>
                                      </p:cBhvr>
                                    </p:animEffect>
                                  </p:childTnLst>
                                </p:cTn>
                              </p:par>
                            </p:childTnLst>
                          </p:cTn>
                        </p:par>
                        <p:par>
                          <p:cTn id="46" fill="hold" nodeType="afterGroup">
                            <p:stCondLst>
                              <p:cond delay="7500"/>
                            </p:stCondLst>
                            <p:childTnLst>
                              <p:par>
                                <p:cTn id="47" presetID="22" presetClass="entr" presetSubtype="2"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wipe(right)">
                                      <p:cBhvr>
                                        <p:cTn id="49" dur="2000"/>
                                        <p:tgtEl>
                                          <p:spTgt spid="18"/>
                                        </p:tgtEl>
                                      </p:cBhvr>
                                    </p:animEffect>
                                  </p:childTnLst>
                                </p:cTn>
                              </p:par>
                              <p:par>
                                <p:cTn id="50" presetID="10" presetClass="entr" presetSubtype="0" fill="hold"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2000"/>
                                        <p:tgtEl>
                                          <p:spTgt spid="19"/>
                                        </p:tgtEl>
                                      </p:cBhvr>
                                    </p:animEffect>
                                  </p:childTnLst>
                                </p:cTn>
                              </p:par>
                            </p:childTnLst>
                          </p:cTn>
                        </p:par>
                        <p:par>
                          <p:cTn id="53" fill="hold" nodeType="afterGroup">
                            <p:stCondLst>
                              <p:cond delay="9500"/>
                            </p:stCondLst>
                            <p:childTnLst>
                              <p:par>
                                <p:cTn id="54" presetID="22" presetClass="entr" presetSubtype="1" fill="hold" nodeType="after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wipe(up)">
                                      <p:cBhvr>
                                        <p:cTn id="56" dur="500"/>
                                        <p:tgtEl>
                                          <p:spTgt spid="20"/>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wipe(left)">
                                      <p:cBhvr>
                                        <p:cTn id="59" dur="500"/>
                                        <p:tgtEl>
                                          <p:spTgt spid="21"/>
                                        </p:tgtEl>
                                      </p:cBhvr>
                                    </p:animEffect>
                                  </p:childTnLst>
                                </p:cTn>
                              </p:par>
                            </p:childTnLst>
                          </p:cTn>
                        </p:par>
                        <p:par>
                          <p:cTn id="60" fill="hold" nodeType="afterGroup">
                            <p:stCondLst>
                              <p:cond delay="10000"/>
                            </p:stCondLst>
                            <p:childTnLst>
                              <p:par>
                                <p:cTn id="61" presetID="22" presetClass="entr" presetSubtype="2" fill="hold" grpId="0" nodeType="after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wipe(right)">
                                      <p:cBhvr>
                                        <p:cTn id="63" dur="2000"/>
                                        <p:tgtEl>
                                          <p:spTgt spid="22"/>
                                        </p:tgtEl>
                                      </p:cBhvr>
                                    </p:animEffect>
                                  </p:childTnLst>
                                </p:cTn>
                              </p:par>
                              <p:par>
                                <p:cTn id="64" presetID="10" presetClass="entr" presetSubtype="0" fill="hold" nodeType="with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fade">
                                      <p:cBhvr>
                                        <p:cTn id="66" dur="2000"/>
                                        <p:tgtEl>
                                          <p:spTgt spid="23"/>
                                        </p:tgtEl>
                                      </p:cBhvr>
                                    </p:animEffect>
                                  </p:childTnLst>
                                </p:cTn>
                              </p:par>
                            </p:childTnLst>
                          </p:cTn>
                        </p:par>
                        <p:par>
                          <p:cTn id="67" fill="hold" nodeType="afterGroup">
                            <p:stCondLst>
                              <p:cond delay="12000"/>
                            </p:stCondLst>
                            <p:childTnLst>
                              <p:par>
                                <p:cTn id="68" presetID="22" presetClass="entr" presetSubtype="1" fill="hold" nodeType="after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wipe(up)">
                                      <p:cBhvr>
                                        <p:cTn id="70" dur="500"/>
                                        <p:tgtEl>
                                          <p:spTgt spid="24"/>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wipe(left)">
                                      <p:cBhvr>
                                        <p:cTn id="7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3" grpId="0"/>
      <p:bldP spid="14" grpId="0" animBg="1"/>
      <p:bldP spid="17" grpId="0"/>
      <p:bldP spid="18" grpId="0" animBg="1"/>
      <p:bldP spid="21" grpId="0"/>
      <p:bldP spid="22" grpId="0" animBg="1"/>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dirty="0" smtClean="0">
                <a:latin typeface="Calibri" pitchFamily="34" charset="0"/>
                <a:cs typeface="Calibri" pitchFamily="34" charset="0"/>
              </a:rPr>
              <a:t>Division of work</a:t>
            </a:r>
          </a:p>
        </p:txBody>
      </p:sp>
      <p:grpSp>
        <p:nvGrpSpPr>
          <p:cNvPr id="4" name="Group 3"/>
          <p:cNvGrpSpPr>
            <a:grpSpLocks/>
          </p:cNvGrpSpPr>
          <p:nvPr/>
        </p:nvGrpSpPr>
        <p:grpSpPr bwMode="auto">
          <a:xfrm>
            <a:off x="0" y="946150"/>
            <a:ext cx="7620000" cy="1511300"/>
            <a:chOff x="0" y="946150"/>
            <a:chExt cx="7620000" cy="1511300"/>
          </a:xfrm>
        </p:grpSpPr>
        <p:sp>
          <p:nvSpPr>
            <p:cNvPr id="21515" name="TextBox 38"/>
            <p:cNvSpPr txBox="1">
              <a:spLocks noChangeArrowheads="1"/>
            </p:cNvSpPr>
            <p:nvPr/>
          </p:nvSpPr>
          <p:spPr bwMode="auto">
            <a:xfrm>
              <a:off x="3048000" y="1295400"/>
              <a:ext cx="4572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latin typeface="Calibri" pitchFamily="34" charset="0"/>
                  <a:cs typeface="Calibri" pitchFamily="34" charset="0"/>
                </a:rPr>
                <a:t>Division of work is a famous principle of economics, invented by the traditional economist, Adam Smith.  </a:t>
              </a:r>
            </a:p>
          </p:txBody>
        </p:sp>
        <p:sp>
          <p:nvSpPr>
            <p:cNvPr id="21516" name="Right Arrow 19"/>
            <p:cNvSpPr>
              <a:spLocks noChangeArrowheads="1"/>
            </p:cNvSpPr>
            <p:nvPr/>
          </p:nvSpPr>
          <p:spPr bwMode="auto">
            <a:xfrm>
              <a:off x="0" y="946150"/>
              <a:ext cx="2908300" cy="1511300"/>
            </a:xfrm>
            <a:prstGeom prst="rightArrow">
              <a:avLst>
                <a:gd name="adj1" fmla="val 50000"/>
                <a:gd name="adj2" fmla="val 49998"/>
              </a:avLst>
            </a:prstGeom>
            <a:gradFill rotWithShape="1">
              <a:gsLst>
                <a:gs pos="0">
                  <a:srgbClr val="008AD7"/>
                </a:gs>
                <a:gs pos="100000">
                  <a:srgbClr val="001B57"/>
                </a:gs>
              </a:gsLst>
              <a:lin ang="540000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000">
                <a:solidFill>
                  <a:srgbClr val="FFFFFF"/>
                </a:solidFill>
                <a:latin typeface="Calibri" pitchFamily="34" charset="0"/>
                <a:cs typeface="Calibri" pitchFamily="34" charset="0"/>
              </a:endParaRPr>
            </a:p>
          </p:txBody>
        </p:sp>
      </p:grpSp>
      <p:grpSp>
        <p:nvGrpSpPr>
          <p:cNvPr id="5" name="Group 4"/>
          <p:cNvGrpSpPr>
            <a:grpSpLocks/>
          </p:cNvGrpSpPr>
          <p:nvPr/>
        </p:nvGrpSpPr>
        <p:grpSpPr bwMode="auto">
          <a:xfrm>
            <a:off x="0" y="2800350"/>
            <a:ext cx="8458200" cy="1511300"/>
            <a:chOff x="0" y="2800350"/>
            <a:chExt cx="8458200" cy="1511300"/>
          </a:xfrm>
        </p:grpSpPr>
        <p:sp>
          <p:nvSpPr>
            <p:cNvPr id="21513" name="TextBox 17"/>
            <p:cNvSpPr txBox="1">
              <a:spLocks noChangeArrowheads="1"/>
            </p:cNvSpPr>
            <p:nvPr/>
          </p:nvSpPr>
          <p:spPr bwMode="auto">
            <a:xfrm>
              <a:off x="3886200" y="2971800"/>
              <a:ext cx="4572000"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latin typeface="Calibri" pitchFamily="34" charset="0"/>
                  <a:cs typeface="Calibri" pitchFamily="34" charset="0"/>
                </a:rPr>
                <a:t>Fayol had applied this principle in the context of business enterprise.  Division of work leads to specialization which results in increased human efficiency.  </a:t>
              </a:r>
            </a:p>
          </p:txBody>
        </p:sp>
        <p:sp>
          <p:nvSpPr>
            <p:cNvPr id="21514" name="Right Arrow 20"/>
            <p:cNvSpPr>
              <a:spLocks noChangeArrowheads="1"/>
            </p:cNvSpPr>
            <p:nvPr/>
          </p:nvSpPr>
          <p:spPr bwMode="auto">
            <a:xfrm>
              <a:off x="0" y="2800350"/>
              <a:ext cx="3733800" cy="1511300"/>
            </a:xfrm>
            <a:prstGeom prst="rightArrow">
              <a:avLst>
                <a:gd name="adj1" fmla="val 50000"/>
                <a:gd name="adj2" fmla="val 49995"/>
              </a:avLst>
            </a:prstGeom>
            <a:gradFill rotWithShape="1">
              <a:gsLst>
                <a:gs pos="0">
                  <a:srgbClr val="008AD7"/>
                </a:gs>
                <a:gs pos="100000">
                  <a:srgbClr val="001B57"/>
                </a:gs>
              </a:gsLst>
              <a:lin ang="540000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000">
                <a:solidFill>
                  <a:srgbClr val="FFFFFF"/>
                </a:solidFill>
                <a:latin typeface="Calibri" pitchFamily="34" charset="0"/>
                <a:cs typeface="Calibri" pitchFamily="34" charset="0"/>
              </a:endParaRPr>
            </a:p>
          </p:txBody>
        </p:sp>
      </p:grpSp>
      <p:grpSp>
        <p:nvGrpSpPr>
          <p:cNvPr id="6" name="Group 5"/>
          <p:cNvGrpSpPr>
            <a:grpSpLocks/>
          </p:cNvGrpSpPr>
          <p:nvPr/>
        </p:nvGrpSpPr>
        <p:grpSpPr bwMode="auto">
          <a:xfrm>
            <a:off x="0" y="4654550"/>
            <a:ext cx="8915400" cy="1511300"/>
            <a:chOff x="0" y="4654550"/>
            <a:chExt cx="8915400" cy="1511300"/>
          </a:xfrm>
        </p:grpSpPr>
        <p:sp>
          <p:nvSpPr>
            <p:cNvPr id="21511" name="TextBox 18"/>
            <p:cNvSpPr txBox="1">
              <a:spLocks noChangeArrowheads="1"/>
            </p:cNvSpPr>
            <p:nvPr/>
          </p:nvSpPr>
          <p:spPr bwMode="auto">
            <a:xfrm>
              <a:off x="4598043" y="4953000"/>
              <a:ext cx="431735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latin typeface="Calibri" pitchFamily="34" charset="0"/>
                  <a:cs typeface="Calibri" pitchFamily="34" charset="0"/>
                </a:rPr>
                <a:t>Through the application of this principle the production can be increased with same amount of human effort</a:t>
              </a:r>
            </a:p>
          </p:txBody>
        </p:sp>
        <p:sp>
          <p:nvSpPr>
            <p:cNvPr id="21512" name="Right Arrow 21"/>
            <p:cNvSpPr>
              <a:spLocks noChangeArrowheads="1"/>
            </p:cNvSpPr>
            <p:nvPr/>
          </p:nvSpPr>
          <p:spPr bwMode="auto">
            <a:xfrm>
              <a:off x="0" y="4654550"/>
              <a:ext cx="4495800" cy="1511300"/>
            </a:xfrm>
            <a:prstGeom prst="rightArrow">
              <a:avLst>
                <a:gd name="adj1" fmla="val 50000"/>
                <a:gd name="adj2" fmla="val 49993"/>
              </a:avLst>
            </a:prstGeom>
            <a:gradFill rotWithShape="1">
              <a:gsLst>
                <a:gs pos="0">
                  <a:srgbClr val="008AD7"/>
                </a:gs>
                <a:gs pos="100000">
                  <a:srgbClr val="001B57"/>
                </a:gs>
              </a:gsLst>
              <a:lin ang="540000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000">
                <a:solidFill>
                  <a:srgbClr val="FFFFFF"/>
                </a:solidFill>
                <a:latin typeface="Calibri" pitchFamily="34" charset="0"/>
                <a:cs typeface="Calibri" pitchFamily="34" charset="0"/>
              </a:endParaRPr>
            </a:p>
          </p:txBody>
        </p:sp>
      </p:grpSp>
      <p:pic>
        <p:nvPicPr>
          <p:cNvPr id="12" name="Picture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par>
                          <p:cTn id="8" fill="hold" nodeType="afterGroup">
                            <p:stCondLst>
                              <p:cond delay="10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000"/>
                                        <p:tgtEl>
                                          <p:spTgt spid="5"/>
                                        </p:tgtEl>
                                      </p:cBhvr>
                                    </p:animEffect>
                                  </p:childTnLst>
                                </p:cTn>
                              </p:par>
                            </p:childTnLst>
                          </p:cTn>
                        </p:par>
                        <p:par>
                          <p:cTn id="12" fill="hold" nodeType="afterGroup">
                            <p:stCondLst>
                              <p:cond delay="2000"/>
                            </p:stCondLst>
                            <p:childTnLst>
                              <p:par>
                                <p:cTn id="13" presetID="22" presetClass="entr" presetSubtype="8"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dirty="0" smtClean="0">
                <a:latin typeface="Calibri" pitchFamily="34" charset="0"/>
                <a:cs typeface="Calibri" pitchFamily="34" charset="0"/>
              </a:rPr>
              <a:t>Authority – Definition and Meaning</a:t>
            </a:r>
          </a:p>
        </p:txBody>
      </p:sp>
      <p:grpSp>
        <p:nvGrpSpPr>
          <p:cNvPr id="9" name="Group 8"/>
          <p:cNvGrpSpPr>
            <a:grpSpLocks/>
          </p:cNvGrpSpPr>
          <p:nvPr/>
        </p:nvGrpSpPr>
        <p:grpSpPr bwMode="auto">
          <a:xfrm>
            <a:off x="1295400" y="1295400"/>
            <a:ext cx="6061075" cy="4537075"/>
            <a:chOff x="1295400" y="1295400"/>
            <a:chExt cx="6061075" cy="4537075"/>
          </a:xfrm>
        </p:grpSpPr>
        <p:grpSp>
          <p:nvGrpSpPr>
            <p:cNvPr id="26629" name="Group 19"/>
            <p:cNvGrpSpPr>
              <a:grpSpLocks/>
            </p:cNvGrpSpPr>
            <p:nvPr/>
          </p:nvGrpSpPr>
          <p:grpSpPr bwMode="auto">
            <a:xfrm>
              <a:off x="1295400" y="1295400"/>
              <a:ext cx="6061075" cy="4537075"/>
              <a:chOff x="1541463" y="1050925"/>
              <a:chExt cx="6061075" cy="4537075"/>
            </a:xfrm>
          </p:grpSpPr>
          <p:sp>
            <p:nvSpPr>
              <p:cNvPr id="19" name="Rectangle 18"/>
              <p:cNvSpPr>
                <a:spLocks noChangeArrowheads="1"/>
              </p:cNvSpPr>
              <p:nvPr/>
            </p:nvSpPr>
            <p:spPr bwMode="auto">
              <a:xfrm>
                <a:off x="1541463" y="1179513"/>
                <a:ext cx="2974975" cy="4065587"/>
              </a:xfrm>
              <a:prstGeom prst="rect">
                <a:avLst/>
              </a:prstGeom>
              <a:gradFill rotWithShape="1">
                <a:gsLst>
                  <a:gs pos="0">
                    <a:srgbClr val="816356"/>
                  </a:gs>
                  <a:gs pos="53999">
                    <a:srgbClr val="4A3931"/>
                  </a:gs>
                  <a:gs pos="100000">
                    <a:srgbClr val="4A3931"/>
                  </a:gs>
                </a:gsLst>
                <a:lin ang="0"/>
              </a:gradFill>
              <a:ln w="9525">
                <a:solidFill>
                  <a:srgbClr val="4A3931"/>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rgbClr val="FFFFFF"/>
                  </a:solidFill>
                  <a:latin typeface="Calibri" pitchFamily="34" charset="0"/>
                  <a:ea typeface="ＭＳ Ｐゴシック" pitchFamily="-105" charset="-128"/>
                  <a:cs typeface="Calibri" pitchFamily="34" charset="0"/>
                </a:endParaRPr>
              </a:p>
            </p:txBody>
          </p:sp>
          <p:grpSp>
            <p:nvGrpSpPr>
              <p:cNvPr id="26633" name="Group 141"/>
              <p:cNvGrpSpPr>
                <a:grpSpLocks/>
              </p:cNvGrpSpPr>
              <p:nvPr/>
            </p:nvGrpSpPr>
            <p:grpSpPr bwMode="auto">
              <a:xfrm>
                <a:off x="1584605" y="1050925"/>
                <a:ext cx="2919024" cy="4332426"/>
                <a:chOff x="1912016" y="1470968"/>
                <a:chExt cx="2609007" cy="4137654"/>
              </a:xfrm>
            </p:grpSpPr>
            <p:sp>
              <p:nvSpPr>
                <p:cNvPr id="32" name="Wave 31"/>
                <p:cNvSpPr>
                  <a:spLocks noChangeArrowheads="1"/>
                </p:cNvSpPr>
                <p:nvPr/>
              </p:nvSpPr>
              <p:spPr bwMode="auto">
                <a:xfrm flipH="1">
                  <a:off x="1911767" y="1470968"/>
                  <a:ext cx="2609354" cy="4137522"/>
                </a:xfrm>
                <a:prstGeom prst="wave">
                  <a:avLst>
                    <a:gd name="adj1" fmla="val 4213"/>
                    <a:gd name="adj2" fmla="val 0"/>
                  </a:avLst>
                </a:prstGeom>
                <a:gradFill rotWithShape="1">
                  <a:gsLst>
                    <a:gs pos="0">
                      <a:srgbClr val="D9D9D9"/>
                    </a:gs>
                    <a:gs pos="28999">
                      <a:srgbClr val="FFFFFF"/>
                    </a:gs>
                    <a:gs pos="64000">
                      <a:srgbClr val="D9D9D9"/>
                    </a:gs>
                    <a:gs pos="100000">
                      <a:srgbClr val="FFFFFF"/>
                    </a:gs>
                  </a:gsLst>
                  <a:lin ang="60000"/>
                </a:gradFill>
                <a:ln w="9525">
                  <a:solidFill>
                    <a:srgbClr val="A6A6A6"/>
                  </a:solidFill>
                  <a:round/>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rgbClr val="FFFFFF"/>
                    </a:solidFill>
                    <a:latin typeface="Calibri" pitchFamily="34" charset="0"/>
                    <a:ea typeface="ＭＳ Ｐゴシック" pitchFamily="-105" charset="-128"/>
                    <a:cs typeface="Calibri" pitchFamily="34" charset="0"/>
                  </a:endParaRPr>
                </a:p>
              </p:txBody>
            </p:sp>
            <p:sp>
              <p:nvSpPr>
                <p:cNvPr id="33" name="Wave 32"/>
                <p:cNvSpPr>
                  <a:spLocks noChangeArrowheads="1"/>
                </p:cNvSpPr>
                <p:nvPr/>
              </p:nvSpPr>
              <p:spPr bwMode="auto">
                <a:xfrm flipH="1">
                  <a:off x="2069264" y="1470968"/>
                  <a:ext cx="2450438" cy="4137522"/>
                </a:xfrm>
                <a:prstGeom prst="wave">
                  <a:avLst>
                    <a:gd name="adj1" fmla="val 4213"/>
                    <a:gd name="adj2" fmla="val 0"/>
                  </a:avLst>
                </a:prstGeom>
                <a:gradFill rotWithShape="1">
                  <a:gsLst>
                    <a:gs pos="0">
                      <a:srgbClr val="D9D9D9"/>
                    </a:gs>
                    <a:gs pos="28999">
                      <a:srgbClr val="FFFFFF"/>
                    </a:gs>
                    <a:gs pos="64000">
                      <a:srgbClr val="D9D9D9"/>
                    </a:gs>
                    <a:gs pos="100000">
                      <a:srgbClr val="FFFFFF"/>
                    </a:gs>
                  </a:gsLst>
                  <a:lin ang="60000"/>
                </a:gradFill>
                <a:ln w="9525">
                  <a:solidFill>
                    <a:srgbClr val="A6A6A6"/>
                  </a:solidFill>
                  <a:round/>
                  <a:headEnd/>
                  <a:tailEnd/>
                </a:ln>
                <a:effectLst>
                  <a:outerShdw blurRad="40000" dist="35687" dir="5400000" rotWithShape="0">
                    <a:srgbClr val="808080">
                      <a:alpha val="34999"/>
                    </a:srgbClr>
                  </a:outerShdw>
                </a:effectLst>
              </p:spPr>
              <p:txBody>
                <a:bodyPr anchor="ctr"/>
                <a:lstStyle/>
                <a:p>
                  <a:pPr algn="ctr" fontAlgn="auto">
                    <a:spcBef>
                      <a:spcPts val="0"/>
                    </a:spcBef>
                    <a:spcAft>
                      <a:spcPts val="0"/>
                    </a:spcAft>
                    <a:defRPr/>
                  </a:pPr>
                  <a:endParaRPr lang="en-US" dirty="0">
                    <a:solidFill>
                      <a:srgbClr val="FFFFFF"/>
                    </a:solidFill>
                    <a:latin typeface="Calibri" pitchFamily="34" charset="0"/>
                    <a:ea typeface="ＭＳ Ｐゴシック" pitchFamily="-105" charset="-128"/>
                    <a:cs typeface="Calibri" pitchFamily="34" charset="0"/>
                  </a:endParaRPr>
                </a:p>
              </p:txBody>
            </p:sp>
          </p:grpSp>
          <p:sp>
            <p:nvSpPr>
              <p:cNvPr id="21" name="Rectangle 20"/>
              <p:cNvSpPr>
                <a:spLocks noChangeArrowheads="1"/>
              </p:cNvSpPr>
              <p:nvPr/>
            </p:nvSpPr>
            <p:spPr bwMode="auto">
              <a:xfrm>
                <a:off x="4502151" y="1179513"/>
                <a:ext cx="3100387" cy="4065587"/>
              </a:xfrm>
              <a:prstGeom prst="rect">
                <a:avLst/>
              </a:prstGeom>
              <a:gradFill rotWithShape="1">
                <a:gsLst>
                  <a:gs pos="0">
                    <a:srgbClr val="4A3931"/>
                  </a:gs>
                  <a:gs pos="45000">
                    <a:srgbClr val="4A3931"/>
                  </a:gs>
                  <a:gs pos="100000">
                    <a:srgbClr val="816356"/>
                  </a:gs>
                </a:gsLst>
                <a:lin ang="0"/>
              </a:gradFill>
              <a:ln w="9525">
                <a:solidFill>
                  <a:srgbClr val="4A3931"/>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rgbClr val="FFFFFF"/>
                  </a:solidFill>
                  <a:latin typeface="Calibri" pitchFamily="34" charset="0"/>
                  <a:ea typeface="ＭＳ Ｐゴシック" pitchFamily="-105" charset="-128"/>
                  <a:cs typeface="Calibri" pitchFamily="34" charset="0"/>
                </a:endParaRPr>
              </a:p>
            </p:txBody>
          </p:sp>
          <p:sp>
            <p:nvSpPr>
              <p:cNvPr id="22" name="Rectangle 21"/>
              <p:cNvSpPr>
                <a:spLocks noChangeArrowheads="1"/>
              </p:cNvSpPr>
              <p:nvPr/>
            </p:nvSpPr>
            <p:spPr bwMode="auto">
              <a:xfrm>
                <a:off x="4495801" y="1228725"/>
                <a:ext cx="3070225" cy="3967163"/>
              </a:xfrm>
              <a:prstGeom prst="rect">
                <a:avLst/>
              </a:prstGeom>
              <a:gradFill rotWithShape="1">
                <a:gsLst>
                  <a:gs pos="0">
                    <a:srgbClr val="D9D9D9"/>
                  </a:gs>
                  <a:gs pos="100000">
                    <a:srgbClr val="F2F2F2"/>
                  </a:gs>
                </a:gsLst>
                <a:lin ang="0"/>
              </a:gradFill>
              <a:ln w="9525">
                <a:solidFill>
                  <a:srgbClr val="D9D9D9"/>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rgbClr val="FFFFFF"/>
                  </a:solidFill>
                  <a:latin typeface="Calibri" pitchFamily="34" charset="0"/>
                  <a:ea typeface="ＭＳ Ｐゴシック" pitchFamily="-105" charset="-128"/>
                  <a:cs typeface="Calibri" pitchFamily="34" charset="0"/>
                </a:endParaRPr>
              </a:p>
            </p:txBody>
          </p:sp>
          <p:grpSp>
            <p:nvGrpSpPr>
              <p:cNvPr id="26636" name="Group 123"/>
              <p:cNvGrpSpPr>
                <a:grpSpLocks/>
              </p:cNvGrpSpPr>
              <p:nvPr/>
            </p:nvGrpSpPr>
            <p:grpSpPr bwMode="auto">
              <a:xfrm>
                <a:off x="3491032" y="4089440"/>
                <a:ext cx="4042721" cy="1498560"/>
                <a:chOff x="3731342" y="4257973"/>
                <a:chExt cx="3482625" cy="1290532"/>
              </a:xfrm>
            </p:grpSpPr>
            <p:grpSp>
              <p:nvGrpSpPr>
                <p:cNvPr id="26" name="Group 122"/>
                <p:cNvGrpSpPr/>
                <p:nvPr/>
              </p:nvGrpSpPr>
              <p:grpSpPr>
                <a:xfrm>
                  <a:off x="3731342" y="4265441"/>
                  <a:ext cx="3126282" cy="1283064"/>
                  <a:chOff x="3731342" y="4265441"/>
                  <a:chExt cx="3126282" cy="1283064"/>
                </a:xfrm>
                <a:effectLst>
                  <a:outerShdw blurRad="50800" dist="38100" dir="2700000">
                    <a:srgbClr val="000000">
                      <a:alpha val="43000"/>
                    </a:srgbClr>
                  </a:outerShdw>
                </a:effectLst>
              </p:grpSpPr>
              <p:sp>
                <p:nvSpPr>
                  <p:cNvPr id="28" name="Trapezoid 27"/>
                  <p:cNvSpPr/>
                  <p:nvPr/>
                </p:nvSpPr>
                <p:spPr>
                  <a:xfrm rot="3511627">
                    <a:off x="6187581" y="4460217"/>
                    <a:ext cx="241569" cy="417984"/>
                  </a:xfrm>
                  <a:prstGeom prst="trapezoid">
                    <a:avLst>
                      <a:gd name="adj" fmla="val 15157"/>
                    </a:avLst>
                  </a:prstGeom>
                  <a:gradFill>
                    <a:gsLst>
                      <a:gs pos="0">
                        <a:schemeClr val="bg1">
                          <a:lumMod val="65000"/>
                        </a:schemeClr>
                      </a:gs>
                      <a:gs pos="100000">
                        <a:schemeClr val="bg1">
                          <a:lumMod val="75000"/>
                        </a:schemeClr>
                      </a:gs>
                    </a:gsLs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latin typeface="Calibri" pitchFamily="34" charset="0"/>
                      <a:cs typeface="Calibri" pitchFamily="34" charset="0"/>
                    </a:endParaRPr>
                  </a:p>
                </p:txBody>
              </p:sp>
              <p:sp>
                <p:nvSpPr>
                  <p:cNvPr id="29" name="Teardrop 28"/>
                  <p:cNvSpPr/>
                  <p:nvPr/>
                </p:nvSpPr>
                <p:spPr>
                  <a:xfrm rot="811627">
                    <a:off x="6509348" y="4265441"/>
                    <a:ext cx="348276" cy="348276"/>
                  </a:xfrm>
                  <a:prstGeom prst="teardrop">
                    <a:avLst>
                      <a:gd name="adj" fmla="val 200000"/>
                    </a:avLst>
                  </a:prstGeom>
                  <a:gradFill flip="none" rotWithShape="1">
                    <a:gsLst>
                      <a:gs pos="0">
                        <a:schemeClr val="bg1">
                          <a:lumMod val="85000"/>
                        </a:schemeClr>
                      </a:gs>
                      <a:gs pos="100000">
                        <a:schemeClr val="bg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latin typeface="Calibri" pitchFamily="34" charset="0"/>
                      <a:cs typeface="Calibri" pitchFamily="34" charset="0"/>
                    </a:endParaRPr>
                  </a:p>
                </p:txBody>
              </p:sp>
              <p:sp>
                <p:nvSpPr>
                  <p:cNvPr id="30" name="Rounded Rectangle 29"/>
                  <p:cNvSpPr/>
                  <p:nvPr/>
                </p:nvSpPr>
                <p:spPr>
                  <a:xfrm rot="3511627">
                    <a:off x="6389319" y="4507142"/>
                    <a:ext cx="253236" cy="70005"/>
                  </a:xfrm>
                  <a:prstGeom prst="roundRect">
                    <a:avLst/>
                  </a:prstGeom>
                  <a:gradFill>
                    <a:gsLst>
                      <a:gs pos="0">
                        <a:schemeClr val="bg1">
                          <a:lumMod val="5000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latin typeface="Calibri" pitchFamily="34" charset="0"/>
                      <a:cs typeface="Calibri" pitchFamily="34" charset="0"/>
                    </a:endParaRPr>
                  </a:p>
                </p:txBody>
              </p:sp>
              <p:sp>
                <p:nvSpPr>
                  <p:cNvPr id="31" name="Freeform 30"/>
                  <p:cNvSpPr/>
                  <p:nvPr/>
                </p:nvSpPr>
                <p:spPr>
                  <a:xfrm rot="3511627">
                    <a:off x="4976323" y="3974087"/>
                    <a:ext cx="329437" cy="2819400"/>
                  </a:xfrm>
                  <a:custGeom>
                    <a:avLst/>
                    <a:gdLst>
                      <a:gd name="connsiteX0" fmla="*/ 0 w 377992"/>
                      <a:gd name="connsiteY0" fmla="*/ 63000 h 2819400"/>
                      <a:gd name="connsiteX1" fmla="*/ 63000 w 377992"/>
                      <a:gd name="connsiteY1" fmla="*/ 0 h 2819400"/>
                      <a:gd name="connsiteX2" fmla="*/ 314992 w 377992"/>
                      <a:gd name="connsiteY2" fmla="*/ 0 h 2819400"/>
                      <a:gd name="connsiteX3" fmla="*/ 377992 w 377992"/>
                      <a:gd name="connsiteY3" fmla="*/ 63000 h 2819400"/>
                      <a:gd name="connsiteX4" fmla="*/ 377992 w 377992"/>
                      <a:gd name="connsiteY4" fmla="*/ 2756400 h 2819400"/>
                      <a:gd name="connsiteX5" fmla="*/ 314992 w 377992"/>
                      <a:gd name="connsiteY5" fmla="*/ 2819400 h 2819400"/>
                      <a:gd name="connsiteX6" fmla="*/ 63000 w 377992"/>
                      <a:gd name="connsiteY6" fmla="*/ 2819400 h 2819400"/>
                      <a:gd name="connsiteX7" fmla="*/ 0 w 377992"/>
                      <a:gd name="connsiteY7" fmla="*/ 2756400 h 2819400"/>
                      <a:gd name="connsiteX8" fmla="*/ 0 w 377992"/>
                      <a:gd name="connsiteY8" fmla="*/ 63000 h 2819400"/>
                      <a:gd name="connsiteX0" fmla="*/ 0 w 377992"/>
                      <a:gd name="connsiteY0" fmla="*/ 63000 h 2819400"/>
                      <a:gd name="connsiteX1" fmla="*/ 63000 w 377992"/>
                      <a:gd name="connsiteY1" fmla="*/ 0 h 2819400"/>
                      <a:gd name="connsiteX2" fmla="*/ 314992 w 377992"/>
                      <a:gd name="connsiteY2" fmla="*/ 0 h 2819400"/>
                      <a:gd name="connsiteX3" fmla="*/ 377992 w 377992"/>
                      <a:gd name="connsiteY3" fmla="*/ 63000 h 2819400"/>
                      <a:gd name="connsiteX4" fmla="*/ 377992 w 377992"/>
                      <a:gd name="connsiteY4" fmla="*/ 2756400 h 2819400"/>
                      <a:gd name="connsiteX5" fmla="*/ 194989 w 377992"/>
                      <a:gd name="connsiteY5" fmla="*/ 2819400 h 2819400"/>
                      <a:gd name="connsiteX6" fmla="*/ 63000 w 377992"/>
                      <a:gd name="connsiteY6" fmla="*/ 2819400 h 2819400"/>
                      <a:gd name="connsiteX7" fmla="*/ 0 w 377992"/>
                      <a:gd name="connsiteY7" fmla="*/ 2756400 h 2819400"/>
                      <a:gd name="connsiteX8" fmla="*/ 0 w 377992"/>
                      <a:gd name="connsiteY8" fmla="*/ 63000 h 2819400"/>
                      <a:gd name="connsiteX0" fmla="*/ 0 w 377992"/>
                      <a:gd name="connsiteY0" fmla="*/ 63000 h 2819400"/>
                      <a:gd name="connsiteX1" fmla="*/ 63000 w 377992"/>
                      <a:gd name="connsiteY1" fmla="*/ 0 h 2819400"/>
                      <a:gd name="connsiteX2" fmla="*/ 314992 w 377992"/>
                      <a:gd name="connsiteY2" fmla="*/ 0 h 2819400"/>
                      <a:gd name="connsiteX3" fmla="*/ 377992 w 377992"/>
                      <a:gd name="connsiteY3" fmla="*/ 63000 h 2819400"/>
                      <a:gd name="connsiteX4" fmla="*/ 377992 w 377992"/>
                      <a:gd name="connsiteY4" fmla="*/ 2756400 h 2819400"/>
                      <a:gd name="connsiteX5" fmla="*/ 194989 w 377992"/>
                      <a:gd name="connsiteY5" fmla="*/ 2819400 h 2819400"/>
                      <a:gd name="connsiteX6" fmla="*/ 203004 w 377992"/>
                      <a:gd name="connsiteY6" fmla="*/ 2819400 h 2819400"/>
                      <a:gd name="connsiteX7" fmla="*/ 0 w 377992"/>
                      <a:gd name="connsiteY7" fmla="*/ 2756400 h 2819400"/>
                      <a:gd name="connsiteX8" fmla="*/ 0 w 377992"/>
                      <a:gd name="connsiteY8" fmla="*/ 63000 h 2819400"/>
                      <a:gd name="connsiteX0" fmla="*/ 0 w 377992"/>
                      <a:gd name="connsiteY0" fmla="*/ 63000 h 2819400"/>
                      <a:gd name="connsiteX1" fmla="*/ 63000 w 377992"/>
                      <a:gd name="connsiteY1" fmla="*/ 0 h 2819400"/>
                      <a:gd name="connsiteX2" fmla="*/ 314992 w 377992"/>
                      <a:gd name="connsiteY2" fmla="*/ 0 h 2819400"/>
                      <a:gd name="connsiteX3" fmla="*/ 377992 w 377992"/>
                      <a:gd name="connsiteY3" fmla="*/ 63000 h 2819400"/>
                      <a:gd name="connsiteX4" fmla="*/ 257988 w 377992"/>
                      <a:gd name="connsiteY4" fmla="*/ 2496381 h 2819400"/>
                      <a:gd name="connsiteX5" fmla="*/ 194989 w 377992"/>
                      <a:gd name="connsiteY5" fmla="*/ 2819400 h 2819400"/>
                      <a:gd name="connsiteX6" fmla="*/ 203004 w 377992"/>
                      <a:gd name="connsiteY6" fmla="*/ 2819400 h 2819400"/>
                      <a:gd name="connsiteX7" fmla="*/ 0 w 377992"/>
                      <a:gd name="connsiteY7" fmla="*/ 2756400 h 2819400"/>
                      <a:gd name="connsiteX8" fmla="*/ 0 w 377992"/>
                      <a:gd name="connsiteY8" fmla="*/ 63000 h 2819400"/>
                      <a:gd name="connsiteX0" fmla="*/ 0 w 377992"/>
                      <a:gd name="connsiteY0" fmla="*/ 63000 h 2819400"/>
                      <a:gd name="connsiteX1" fmla="*/ 63000 w 377992"/>
                      <a:gd name="connsiteY1" fmla="*/ 0 h 2819400"/>
                      <a:gd name="connsiteX2" fmla="*/ 314992 w 377992"/>
                      <a:gd name="connsiteY2" fmla="*/ 0 h 2819400"/>
                      <a:gd name="connsiteX3" fmla="*/ 377992 w 377992"/>
                      <a:gd name="connsiteY3" fmla="*/ 63000 h 2819400"/>
                      <a:gd name="connsiteX4" fmla="*/ 257988 w 377992"/>
                      <a:gd name="connsiteY4" fmla="*/ 2496381 h 2819400"/>
                      <a:gd name="connsiteX5" fmla="*/ 194989 w 377992"/>
                      <a:gd name="connsiteY5" fmla="*/ 2819400 h 2819400"/>
                      <a:gd name="connsiteX6" fmla="*/ 203004 w 377992"/>
                      <a:gd name="connsiteY6" fmla="*/ 2819400 h 2819400"/>
                      <a:gd name="connsiteX7" fmla="*/ 120003 w 377992"/>
                      <a:gd name="connsiteY7" fmla="*/ 2226361 h 2819400"/>
                      <a:gd name="connsiteX8" fmla="*/ 0 w 377992"/>
                      <a:gd name="connsiteY8" fmla="*/ 63000 h 281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7992" h="2819400">
                        <a:moveTo>
                          <a:pt x="0" y="63000"/>
                        </a:moveTo>
                        <a:cubicBezTo>
                          <a:pt x="0" y="28206"/>
                          <a:pt x="28206" y="0"/>
                          <a:pt x="63000" y="0"/>
                        </a:cubicBezTo>
                        <a:lnTo>
                          <a:pt x="314992" y="0"/>
                        </a:lnTo>
                        <a:cubicBezTo>
                          <a:pt x="349786" y="0"/>
                          <a:pt x="377992" y="28206"/>
                          <a:pt x="377992" y="63000"/>
                        </a:cubicBezTo>
                        <a:lnTo>
                          <a:pt x="257988" y="2496381"/>
                        </a:lnTo>
                        <a:cubicBezTo>
                          <a:pt x="257988" y="2531175"/>
                          <a:pt x="229783" y="2819400"/>
                          <a:pt x="194989" y="2819400"/>
                        </a:cubicBezTo>
                        <a:lnTo>
                          <a:pt x="203004" y="2819400"/>
                        </a:lnTo>
                        <a:cubicBezTo>
                          <a:pt x="168210" y="2819400"/>
                          <a:pt x="120003" y="2261155"/>
                          <a:pt x="120003" y="2226361"/>
                        </a:cubicBezTo>
                        <a:lnTo>
                          <a:pt x="0" y="63000"/>
                        </a:lnTo>
                        <a:close/>
                      </a:path>
                    </a:pathLst>
                  </a:custGeom>
                  <a:gradFill>
                    <a:gsLst>
                      <a:gs pos="0">
                        <a:srgbClr val="4A3931"/>
                      </a:gs>
                      <a:gs pos="48000">
                        <a:srgbClr val="816356"/>
                      </a:gs>
                      <a:gs pos="100000">
                        <a:srgbClr val="4A3931"/>
                      </a:gs>
                    </a:gsLst>
                    <a:lin ang="0" scaled="0"/>
                  </a:gradFill>
                  <a:ln>
                    <a:solidFill>
                      <a:srgbClr val="4A393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latin typeface="Calibri" pitchFamily="34" charset="0"/>
                      <a:cs typeface="Calibri" pitchFamily="34" charset="0"/>
                    </a:endParaRPr>
                  </a:p>
                </p:txBody>
              </p:sp>
            </p:grpSp>
            <p:cxnSp>
              <p:nvCxnSpPr>
                <p:cNvPr id="27" name="Straight Connector 26"/>
                <p:cNvCxnSpPr/>
                <p:nvPr/>
              </p:nvCxnSpPr>
              <p:spPr>
                <a:xfrm rot="8911627" flipH="1" flipV="1">
                  <a:off x="6711155" y="4257939"/>
                  <a:ext cx="503262" cy="21874"/>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grpSp>
        <p:sp>
          <p:nvSpPr>
            <p:cNvPr id="17" name="TextBox 16"/>
            <p:cNvSpPr txBox="1"/>
            <p:nvPr/>
          </p:nvSpPr>
          <p:spPr>
            <a:xfrm>
              <a:off x="4648200" y="2514600"/>
              <a:ext cx="2057400" cy="1107996"/>
            </a:xfrm>
            <a:prstGeom prst="rect">
              <a:avLst/>
            </a:prstGeom>
            <a:noFill/>
          </p:spPr>
          <p:txBody>
            <a:bodyPr lIns="0" tIns="0" rIns="0" bIns="0">
              <a:spAutoFit/>
            </a:bodyPr>
            <a:lstStyle/>
            <a:p>
              <a:pPr algn="ctr" fontAlgn="auto">
                <a:spcBef>
                  <a:spcPts val="0"/>
                </a:spcBef>
                <a:spcAft>
                  <a:spcPts val="0"/>
                </a:spcAft>
                <a:defRPr/>
              </a:pPr>
              <a:r>
                <a:rPr lang="en-US" b="1" dirty="0">
                  <a:solidFill>
                    <a:schemeClr val="accent4"/>
                  </a:solidFill>
                  <a:latin typeface="Calibri" pitchFamily="34" charset="0"/>
                  <a:cs typeface="Calibri" pitchFamily="34" charset="0"/>
                </a:rPr>
                <a:t>“The right to give order and the power to exact obedience” </a:t>
              </a:r>
            </a:p>
            <a:p>
              <a:pPr algn="ctr" fontAlgn="auto">
                <a:spcBef>
                  <a:spcPts val="0"/>
                </a:spcBef>
                <a:spcAft>
                  <a:spcPts val="0"/>
                </a:spcAft>
                <a:defRPr/>
              </a:pPr>
              <a:r>
                <a:rPr lang="en-US" b="1" dirty="0">
                  <a:solidFill>
                    <a:schemeClr val="accent4"/>
                  </a:solidFill>
                  <a:latin typeface="Calibri" pitchFamily="34" charset="0"/>
                  <a:cs typeface="Calibri" pitchFamily="34" charset="0"/>
                </a:rPr>
                <a:t>– Henri Fayol</a:t>
              </a:r>
            </a:p>
          </p:txBody>
        </p:sp>
        <p:sp>
          <p:nvSpPr>
            <p:cNvPr id="26631" name="TextBox 3"/>
            <p:cNvSpPr txBox="1">
              <a:spLocks noChangeArrowheads="1"/>
            </p:cNvSpPr>
            <p:nvPr/>
          </p:nvSpPr>
          <p:spPr bwMode="auto">
            <a:xfrm>
              <a:off x="1617662" y="1781413"/>
              <a:ext cx="2573338"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Calibri" pitchFamily="34" charset="0"/>
                  <a:cs typeface="Calibri" pitchFamily="34" charset="0"/>
                </a:rPr>
                <a:t>The term ‘authority’ implies the right and power of a person to exercise discretion to make decisions, to issue orders, to use organizational resources and to hire and fire employees. It is the sum of rights and powers entrusted to a person to enable him to perform the assigned tasks</a:t>
              </a:r>
            </a:p>
          </p:txBody>
        </p:sp>
      </p:grpSp>
      <p:pic>
        <p:nvPicPr>
          <p:cNvPr id="20" name="Picture 1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dirty="0" smtClean="0">
                <a:latin typeface="Calibri" pitchFamily="34" charset="0"/>
                <a:cs typeface="Calibri" pitchFamily="34" charset="0"/>
              </a:rPr>
              <a:t>Advantages of Unity of Command</a:t>
            </a:r>
          </a:p>
        </p:txBody>
      </p:sp>
      <p:sp>
        <p:nvSpPr>
          <p:cNvPr id="11" name="Rektangel 70"/>
          <p:cNvSpPr/>
          <p:nvPr/>
        </p:nvSpPr>
        <p:spPr>
          <a:xfrm flipV="1">
            <a:off x="0" y="4648200"/>
            <a:ext cx="9144000" cy="1905000"/>
          </a:xfrm>
          <a:prstGeom prst="rect">
            <a:avLst/>
          </a:prstGeom>
          <a:gradFill flip="none" rotWithShape="1">
            <a:gsLst>
              <a:gs pos="0">
                <a:schemeClr val="tx1">
                  <a:lumMod val="95000"/>
                  <a:lumOff val="5000"/>
                </a:schemeClr>
              </a:gs>
              <a:gs pos="100000">
                <a:schemeClr val="tx1">
                  <a:lumMod val="95000"/>
                  <a:lumOff val="5000"/>
                </a:schemeClr>
              </a:gs>
              <a:gs pos="73000">
                <a:schemeClr val="tx1">
                  <a:lumMod val="95000"/>
                  <a:lumOff val="5000"/>
                </a:schemeClr>
              </a:gs>
            </a:gsLst>
            <a:lin ang="16200000" scaled="1"/>
            <a:tileRect/>
          </a:gradFill>
          <a:ln w="9525" cap="flat" cmpd="sng" algn="ctr">
            <a:noFill/>
            <a:prstDash val="solid"/>
          </a:ln>
          <a:effectLst/>
        </p:spPr>
        <p:txBody>
          <a:bodyPr anchor="ctr"/>
          <a:lstStyle/>
          <a:p>
            <a:pPr algn="ctr" fontAlgn="auto">
              <a:spcBef>
                <a:spcPts val="0"/>
              </a:spcBef>
              <a:spcAft>
                <a:spcPts val="0"/>
              </a:spcAft>
              <a:defRPr/>
            </a:pPr>
            <a:endParaRPr lang="en-US" dirty="0">
              <a:solidFill>
                <a:srgbClr val="FFFFFF"/>
              </a:solidFill>
              <a:latin typeface="Calibri" pitchFamily="-109" charset="0"/>
              <a:cs typeface="+mn-cs"/>
            </a:endParaRPr>
          </a:p>
        </p:txBody>
      </p:sp>
      <p:sp>
        <p:nvSpPr>
          <p:cNvPr id="12" name="Right Arrow 11"/>
          <p:cNvSpPr/>
          <p:nvPr/>
        </p:nvSpPr>
        <p:spPr bwMode="auto">
          <a:xfrm rot="16200000">
            <a:off x="1553749" y="2994438"/>
            <a:ext cx="2826575" cy="1400175"/>
          </a:xfrm>
          <a:prstGeom prst="rightArrow">
            <a:avLst/>
          </a:prstGeom>
          <a:solidFill>
            <a:schemeClr val="bg1">
              <a:lumMod val="65000"/>
            </a:schemeClr>
          </a:solidFill>
          <a:ln>
            <a:noFill/>
          </a:ln>
          <a:effectLst/>
          <a:scene3d>
            <a:camera prst="orthographicFront">
              <a:rot lat="17700000" lon="0" rev="0"/>
            </a:camera>
            <a:lightRig rig="threePt" dir="t"/>
          </a:scene3d>
          <a:sp3d extrusionH="120650">
            <a:extrusionClr>
              <a:schemeClr val="bg1">
                <a:lumMod val="65000"/>
              </a:schemeClr>
            </a:extrusionClr>
            <a:contourClr>
              <a:schemeClr val="tx1">
                <a:lumMod val="65000"/>
                <a:lumOff val="35000"/>
              </a:schemeClr>
            </a:contourClr>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latin typeface="Calibri" pitchFamily="34" charset="0"/>
              <a:cs typeface="Calibri" pitchFamily="34" charset="0"/>
            </a:endParaRPr>
          </a:p>
        </p:txBody>
      </p:sp>
      <p:grpSp>
        <p:nvGrpSpPr>
          <p:cNvPr id="18" name="Group 62"/>
          <p:cNvGrpSpPr>
            <a:grpSpLocks/>
          </p:cNvGrpSpPr>
          <p:nvPr/>
        </p:nvGrpSpPr>
        <p:grpSpPr bwMode="auto">
          <a:xfrm>
            <a:off x="2808288" y="5108575"/>
            <a:ext cx="420687" cy="987425"/>
            <a:chOff x="3570288" y="4332288"/>
            <a:chExt cx="420687" cy="987425"/>
          </a:xfrm>
        </p:grpSpPr>
        <p:sp>
          <p:nvSpPr>
            <p:cNvPr id="19" name="Rectangle 18"/>
            <p:cNvSpPr/>
            <p:nvPr/>
          </p:nvSpPr>
          <p:spPr bwMode="auto">
            <a:xfrm>
              <a:off x="3570288" y="4332288"/>
              <a:ext cx="300037" cy="987425"/>
            </a:xfrm>
            <a:prstGeom prst="rect">
              <a:avLst/>
            </a:prstGeom>
            <a:gradFill flip="none" rotWithShape="1">
              <a:gsLst>
                <a:gs pos="0">
                  <a:schemeClr val="tx1">
                    <a:lumMod val="95000"/>
                    <a:lumOff val="5000"/>
                  </a:schemeClr>
                </a:gs>
                <a:gs pos="100000">
                  <a:schemeClr val="tx1">
                    <a:lumMod val="75000"/>
                    <a:lumOff val="25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solidFill>
                  <a:srgbClr val="FFFFFF"/>
                </a:solidFill>
                <a:ea typeface="ＭＳ Ｐゴシック" pitchFamily="-109" charset="-128"/>
              </a:endParaRPr>
            </a:p>
          </p:txBody>
        </p:sp>
        <p:sp>
          <p:nvSpPr>
            <p:cNvPr id="20" name="Rectangle 19"/>
            <p:cNvSpPr/>
            <p:nvPr/>
          </p:nvSpPr>
          <p:spPr bwMode="auto">
            <a:xfrm>
              <a:off x="3870325" y="4332288"/>
              <a:ext cx="120650" cy="987425"/>
            </a:xfrm>
            <a:prstGeom prst="rect">
              <a:avLst/>
            </a:prstGeom>
            <a:gradFill flip="none" rotWithShape="1">
              <a:gsLst>
                <a:gs pos="0">
                  <a:schemeClr val="tx1">
                    <a:lumMod val="95000"/>
                    <a:lumOff val="5000"/>
                  </a:schemeClr>
                </a:gs>
                <a:gs pos="100000">
                  <a:schemeClr val="tx1">
                    <a:lumMod val="85000"/>
                    <a:lumOff val="15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solidFill>
                  <a:srgbClr val="FFFFFF"/>
                </a:solidFill>
                <a:ea typeface="ＭＳ Ｐゴシック" pitchFamily="-109" charset="-128"/>
              </a:endParaRPr>
            </a:p>
          </p:txBody>
        </p:sp>
      </p:grpSp>
      <p:sp>
        <p:nvSpPr>
          <p:cNvPr id="21" name="Right Arrow 20"/>
          <p:cNvSpPr/>
          <p:nvPr/>
        </p:nvSpPr>
        <p:spPr bwMode="auto">
          <a:xfrm rot="16200000">
            <a:off x="3109280" y="2720020"/>
            <a:ext cx="3376290" cy="1400175"/>
          </a:xfrm>
          <a:prstGeom prst="rightArrow">
            <a:avLst/>
          </a:prstGeom>
          <a:gradFill>
            <a:gsLst>
              <a:gs pos="0">
                <a:srgbClr val="A90000"/>
              </a:gs>
              <a:gs pos="80000">
                <a:srgbClr val="800000"/>
              </a:gs>
              <a:gs pos="100000">
                <a:srgbClr val="800000"/>
              </a:gs>
            </a:gsLst>
          </a:gradFill>
          <a:ln>
            <a:solidFill>
              <a:srgbClr val="800000"/>
            </a:solidFill>
          </a:ln>
          <a:effectLst/>
          <a:scene3d>
            <a:camera prst="orthographicFront">
              <a:rot lat="17700000" lon="0" rev="0"/>
            </a:camera>
            <a:lightRig rig="threePt" dir="t"/>
          </a:scene3d>
          <a:sp3d extrusionH="120650">
            <a:extrusionClr>
              <a:srgbClr val="800000"/>
            </a:extrusionClr>
            <a:contourClr>
              <a:schemeClr val="tx1">
                <a:lumMod val="65000"/>
                <a:lumOff val="35000"/>
              </a:schemeClr>
            </a:contourClr>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latin typeface="Calibri" pitchFamily="34" charset="0"/>
              <a:cs typeface="Calibri" pitchFamily="34" charset="0"/>
            </a:endParaRPr>
          </a:p>
        </p:txBody>
      </p:sp>
      <p:sp>
        <p:nvSpPr>
          <p:cNvPr id="22" name="Right Arrow 21"/>
          <p:cNvSpPr/>
          <p:nvPr/>
        </p:nvSpPr>
        <p:spPr bwMode="auto">
          <a:xfrm rot="16200000">
            <a:off x="3015219" y="3598307"/>
            <a:ext cx="1618137" cy="1400175"/>
          </a:xfrm>
          <a:prstGeom prst="rightArrow">
            <a:avLst/>
          </a:prstGeom>
          <a:solidFill>
            <a:schemeClr val="bg1">
              <a:lumMod val="65000"/>
            </a:schemeClr>
          </a:solidFill>
          <a:ln>
            <a:noFill/>
          </a:ln>
          <a:effectLst/>
          <a:scene3d>
            <a:camera prst="orthographicFront">
              <a:rot lat="17700000" lon="0" rev="0"/>
            </a:camera>
            <a:lightRig rig="threePt" dir="t"/>
          </a:scene3d>
          <a:sp3d extrusionH="120650">
            <a:extrusionClr>
              <a:schemeClr val="bg1">
                <a:lumMod val="65000"/>
              </a:schemeClr>
            </a:extrusionClr>
            <a:contourClr>
              <a:schemeClr val="tx1">
                <a:lumMod val="65000"/>
                <a:lumOff val="35000"/>
              </a:schemeClr>
            </a:contourClr>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latin typeface="Calibri" pitchFamily="34" charset="0"/>
              <a:cs typeface="Calibri" pitchFamily="34" charset="0"/>
            </a:endParaRPr>
          </a:p>
        </p:txBody>
      </p:sp>
      <p:grpSp>
        <p:nvGrpSpPr>
          <p:cNvPr id="23" name="Group 61"/>
          <p:cNvGrpSpPr>
            <a:grpSpLocks/>
          </p:cNvGrpSpPr>
          <p:nvPr/>
        </p:nvGrpSpPr>
        <p:grpSpPr bwMode="auto">
          <a:xfrm>
            <a:off x="3663950" y="5106988"/>
            <a:ext cx="420688" cy="520700"/>
            <a:chOff x="4495800" y="4330700"/>
            <a:chExt cx="420688" cy="520700"/>
          </a:xfrm>
        </p:grpSpPr>
        <p:sp>
          <p:nvSpPr>
            <p:cNvPr id="24" name="Rectangle 23"/>
            <p:cNvSpPr/>
            <p:nvPr/>
          </p:nvSpPr>
          <p:spPr bwMode="auto">
            <a:xfrm>
              <a:off x="4495800" y="4330700"/>
              <a:ext cx="301625" cy="520700"/>
            </a:xfrm>
            <a:prstGeom prst="rect">
              <a:avLst/>
            </a:prstGeom>
            <a:gradFill flip="none" rotWithShape="1">
              <a:gsLst>
                <a:gs pos="0">
                  <a:schemeClr val="tx1">
                    <a:lumMod val="95000"/>
                    <a:lumOff val="5000"/>
                  </a:schemeClr>
                </a:gs>
                <a:gs pos="100000">
                  <a:schemeClr val="tx1">
                    <a:lumMod val="75000"/>
                    <a:lumOff val="25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solidFill>
                  <a:srgbClr val="FFFFFF"/>
                </a:solidFill>
                <a:ea typeface="ＭＳ Ｐゴシック" pitchFamily="-109" charset="-128"/>
              </a:endParaRPr>
            </a:p>
          </p:txBody>
        </p:sp>
        <p:sp>
          <p:nvSpPr>
            <p:cNvPr id="25" name="Rectangle 24"/>
            <p:cNvSpPr/>
            <p:nvPr/>
          </p:nvSpPr>
          <p:spPr bwMode="auto">
            <a:xfrm>
              <a:off x="4797425" y="4330700"/>
              <a:ext cx="119063" cy="520700"/>
            </a:xfrm>
            <a:prstGeom prst="rect">
              <a:avLst/>
            </a:prstGeom>
            <a:gradFill flip="none" rotWithShape="1">
              <a:gsLst>
                <a:gs pos="0">
                  <a:schemeClr val="tx1">
                    <a:lumMod val="95000"/>
                    <a:lumOff val="5000"/>
                  </a:schemeClr>
                </a:gs>
                <a:gs pos="100000">
                  <a:schemeClr val="tx1">
                    <a:lumMod val="85000"/>
                    <a:lumOff val="15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solidFill>
                  <a:srgbClr val="FFFFFF"/>
                </a:solidFill>
                <a:ea typeface="ＭＳ Ｐゴシック" pitchFamily="-109" charset="-128"/>
              </a:endParaRPr>
            </a:p>
          </p:txBody>
        </p:sp>
      </p:grpSp>
      <p:sp>
        <p:nvSpPr>
          <p:cNvPr id="26" name="Right Arrow 25"/>
          <p:cNvSpPr/>
          <p:nvPr/>
        </p:nvSpPr>
        <p:spPr bwMode="auto">
          <a:xfrm rot="16200000">
            <a:off x="6328328" y="3772935"/>
            <a:ext cx="1268895" cy="1400175"/>
          </a:xfrm>
          <a:prstGeom prst="rightArrow">
            <a:avLst/>
          </a:prstGeom>
          <a:solidFill>
            <a:schemeClr val="bg1">
              <a:lumMod val="65000"/>
            </a:schemeClr>
          </a:solidFill>
          <a:ln>
            <a:noFill/>
          </a:ln>
          <a:effectLst/>
          <a:scene3d>
            <a:camera prst="orthographicFront">
              <a:rot lat="17700000" lon="0" rev="0"/>
            </a:camera>
            <a:lightRig rig="threePt" dir="t"/>
          </a:scene3d>
          <a:sp3d extrusionH="120650">
            <a:extrusionClr>
              <a:schemeClr val="bg1">
                <a:lumMod val="65000"/>
              </a:schemeClr>
            </a:extrusionClr>
            <a:contourClr>
              <a:schemeClr val="tx1">
                <a:lumMod val="65000"/>
                <a:lumOff val="35000"/>
              </a:schemeClr>
            </a:contourClr>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latin typeface="Calibri" pitchFamily="34" charset="0"/>
              <a:cs typeface="Calibri" pitchFamily="34" charset="0"/>
            </a:endParaRPr>
          </a:p>
        </p:txBody>
      </p:sp>
      <p:grpSp>
        <p:nvGrpSpPr>
          <p:cNvPr id="27" name="Group 60"/>
          <p:cNvGrpSpPr>
            <a:grpSpLocks/>
          </p:cNvGrpSpPr>
          <p:nvPr/>
        </p:nvGrpSpPr>
        <p:grpSpPr bwMode="auto">
          <a:xfrm>
            <a:off x="6813550" y="5106988"/>
            <a:ext cx="420688" cy="520700"/>
            <a:chOff x="7291388" y="4330700"/>
            <a:chExt cx="420687" cy="520700"/>
          </a:xfrm>
        </p:grpSpPr>
        <p:sp>
          <p:nvSpPr>
            <p:cNvPr id="28" name="Rectangle 27"/>
            <p:cNvSpPr/>
            <p:nvPr/>
          </p:nvSpPr>
          <p:spPr bwMode="auto">
            <a:xfrm>
              <a:off x="7291388" y="4330700"/>
              <a:ext cx="300037" cy="520700"/>
            </a:xfrm>
            <a:prstGeom prst="rect">
              <a:avLst/>
            </a:prstGeom>
            <a:gradFill flip="none" rotWithShape="1">
              <a:gsLst>
                <a:gs pos="0">
                  <a:schemeClr val="tx1">
                    <a:lumMod val="95000"/>
                    <a:lumOff val="5000"/>
                  </a:schemeClr>
                </a:gs>
                <a:gs pos="100000">
                  <a:schemeClr val="tx1">
                    <a:lumMod val="75000"/>
                    <a:lumOff val="25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solidFill>
                  <a:srgbClr val="FFFFFF"/>
                </a:solidFill>
                <a:ea typeface="ＭＳ Ｐゴシック" pitchFamily="-109" charset="-128"/>
              </a:endParaRPr>
            </a:p>
          </p:txBody>
        </p:sp>
        <p:sp>
          <p:nvSpPr>
            <p:cNvPr id="29" name="Rectangle 28"/>
            <p:cNvSpPr/>
            <p:nvPr/>
          </p:nvSpPr>
          <p:spPr bwMode="auto">
            <a:xfrm>
              <a:off x="7591425" y="4330700"/>
              <a:ext cx="120650" cy="520700"/>
            </a:xfrm>
            <a:prstGeom prst="rect">
              <a:avLst/>
            </a:prstGeom>
            <a:gradFill flip="none" rotWithShape="1">
              <a:gsLst>
                <a:gs pos="0">
                  <a:schemeClr val="tx1">
                    <a:lumMod val="95000"/>
                    <a:lumOff val="5000"/>
                  </a:schemeClr>
                </a:gs>
                <a:gs pos="100000">
                  <a:schemeClr val="tx1">
                    <a:lumMod val="85000"/>
                    <a:lumOff val="15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solidFill>
                  <a:srgbClr val="FFFFFF"/>
                </a:solidFill>
                <a:ea typeface="ＭＳ Ｐゴシック" pitchFamily="-109" charset="-128"/>
              </a:endParaRPr>
            </a:p>
          </p:txBody>
        </p:sp>
      </p:grpSp>
      <p:sp>
        <p:nvSpPr>
          <p:cNvPr id="30" name="Right Arrow 29"/>
          <p:cNvSpPr/>
          <p:nvPr/>
        </p:nvSpPr>
        <p:spPr bwMode="auto">
          <a:xfrm rot="16200000">
            <a:off x="4714438" y="3208774"/>
            <a:ext cx="2398000" cy="1400175"/>
          </a:xfrm>
          <a:prstGeom prst="rightArrow">
            <a:avLst/>
          </a:prstGeom>
          <a:solidFill>
            <a:schemeClr val="bg1">
              <a:lumMod val="65000"/>
            </a:schemeClr>
          </a:solidFill>
          <a:ln>
            <a:noFill/>
          </a:ln>
          <a:effectLst/>
          <a:scene3d>
            <a:camera prst="orthographicFront">
              <a:rot lat="17700000" lon="0" rev="0"/>
            </a:camera>
            <a:lightRig rig="threePt" dir="t"/>
          </a:scene3d>
          <a:sp3d extrusionH="120650">
            <a:extrusionClr>
              <a:schemeClr val="bg1">
                <a:lumMod val="65000"/>
              </a:schemeClr>
            </a:extrusionClr>
            <a:contourClr>
              <a:schemeClr val="tx1">
                <a:lumMod val="65000"/>
                <a:lumOff val="35000"/>
              </a:schemeClr>
            </a:contourClr>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latin typeface="Calibri" pitchFamily="34" charset="0"/>
              <a:cs typeface="Calibri" pitchFamily="34" charset="0"/>
            </a:endParaRPr>
          </a:p>
        </p:txBody>
      </p:sp>
      <p:grpSp>
        <p:nvGrpSpPr>
          <p:cNvPr id="31" name="Group 57"/>
          <p:cNvGrpSpPr>
            <a:grpSpLocks/>
          </p:cNvGrpSpPr>
          <p:nvPr/>
        </p:nvGrpSpPr>
        <p:grpSpPr bwMode="auto">
          <a:xfrm>
            <a:off x="5754688" y="5108575"/>
            <a:ext cx="420687" cy="987425"/>
            <a:chOff x="6364288" y="4332288"/>
            <a:chExt cx="420687" cy="987425"/>
          </a:xfrm>
        </p:grpSpPr>
        <p:sp>
          <p:nvSpPr>
            <p:cNvPr id="32" name="Rectangle 31"/>
            <p:cNvSpPr/>
            <p:nvPr/>
          </p:nvSpPr>
          <p:spPr bwMode="auto">
            <a:xfrm>
              <a:off x="6364288" y="4332288"/>
              <a:ext cx="300037" cy="987425"/>
            </a:xfrm>
            <a:prstGeom prst="rect">
              <a:avLst/>
            </a:prstGeom>
            <a:gradFill flip="none" rotWithShape="1">
              <a:gsLst>
                <a:gs pos="0">
                  <a:schemeClr val="tx1">
                    <a:lumMod val="95000"/>
                    <a:lumOff val="5000"/>
                  </a:schemeClr>
                </a:gs>
                <a:gs pos="100000">
                  <a:schemeClr val="tx1">
                    <a:lumMod val="75000"/>
                    <a:lumOff val="25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solidFill>
                  <a:srgbClr val="FFFFFF"/>
                </a:solidFill>
                <a:ea typeface="ＭＳ Ｐゴシック" pitchFamily="-109" charset="-128"/>
              </a:endParaRPr>
            </a:p>
          </p:txBody>
        </p:sp>
        <p:sp>
          <p:nvSpPr>
            <p:cNvPr id="33" name="Rectangle 32"/>
            <p:cNvSpPr/>
            <p:nvPr/>
          </p:nvSpPr>
          <p:spPr bwMode="auto">
            <a:xfrm>
              <a:off x="6664325" y="4332288"/>
              <a:ext cx="120650" cy="987425"/>
            </a:xfrm>
            <a:prstGeom prst="rect">
              <a:avLst/>
            </a:prstGeom>
            <a:gradFill flip="none" rotWithShape="1">
              <a:gsLst>
                <a:gs pos="0">
                  <a:schemeClr val="tx1">
                    <a:lumMod val="95000"/>
                    <a:lumOff val="5000"/>
                  </a:schemeClr>
                </a:gs>
                <a:gs pos="100000">
                  <a:schemeClr val="tx1">
                    <a:lumMod val="85000"/>
                    <a:lumOff val="15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solidFill>
                  <a:srgbClr val="FFFFFF"/>
                </a:solidFill>
                <a:ea typeface="ＭＳ Ｐゴシック" pitchFamily="-109" charset="-128"/>
              </a:endParaRPr>
            </a:p>
          </p:txBody>
        </p:sp>
      </p:grpSp>
      <p:sp>
        <p:nvSpPr>
          <p:cNvPr id="34" name="Rektangel 20"/>
          <p:cNvSpPr>
            <a:spLocks noChangeArrowheads="1"/>
          </p:cNvSpPr>
          <p:nvPr/>
        </p:nvSpPr>
        <p:spPr bwMode="auto">
          <a:xfrm>
            <a:off x="17463" y="2819400"/>
            <a:ext cx="14097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801688" fontAlgn="auto">
              <a:spcBef>
                <a:spcPct val="20000"/>
              </a:spcBef>
              <a:spcAft>
                <a:spcPts val="0"/>
              </a:spcAft>
              <a:defRPr/>
            </a:pPr>
            <a:r>
              <a:rPr lang="en-US" sz="1400" noProof="1">
                <a:solidFill>
                  <a:srgbClr val="080808"/>
                </a:solidFill>
                <a:latin typeface="Calibri" pitchFamily="34" charset="0"/>
                <a:cs typeface="Calibri" pitchFamily="34" charset="0"/>
              </a:rPr>
              <a:t>Better relation-ship among superior and </a:t>
            </a:r>
            <a:r>
              <a:rPr lang="en-US" sz="1400" noProof="1" smtClean="0">
                <a:solidFill>
                  <a:srgbClr val="080808"/>
                </a:solidFill>
                <a:latin typeface="Calibri" pitchFamily="34" charset="0"/>
                <a:cs typeface="Calibri" pitchFamily="34" charset="0"/>
              </a:rPr>
              <a:t>subordinates</a:t>
            </a:r>
            <a:endParaRPr lang="en-US" sz="1400" noProof="1">
              <a:solidFill>
                <a:srgbClr val="080808"/>
              </a:solidFill>
              <a:latin typeface="Calibri" pitchFamily="34" charset="0"/>
              <a:cs typeface="Calibri" pitchFamily="34" charset="0"/>
            </a:endParaRPr>
          </a:p>
        </p:txBody>
      </p:sp>
      <p:sp>
        <p:nvSpPr>
          <p:cNvPr id="35" name="Right Arrow 34"/>
          <p:cNvSpPr/>
          <p:nvPr/>
        </p:nvSpPr>
        <p:spPr bwMode="auto">
          <a:xfrm rot="16200000">
            <a:off x="663138" y="3208774"/>
            <a:ext cx="2398000" cy="1400175"/>
          </a:xfrm>
          <a:prstGeom prst="rightArrow">
            <a:avLst/>
          </a:prstGeom>
          <a:solidFill>
            <a:schemeClr val="bg1">
              <a:lumMod val="65000"/>
            </a:schemeClr>
          </a:solidFill>
          <a:ln>
            <a:noFill/>
          </a:ln>
          <a:effectLst/>
          <a:scene3d>
            <a:camera prst="orthographicFront">
              <a:rot lat="17700000" lon="0" rev="0"/>
            </a:camera>
            <a:lightRig rig="threePt" dir="t"/>
          </a:scene3d>
          <a:sp3d extrusionH="120650">
            <a:extrusionClr>
              <a:schemeClr val="bg1">
                <a:lumMod val="65000"/>
              </a:schemeClr>
            </a:extrusionClr>
            <a:contourClr>
              <a:schemeClr val="tx1">
                <a:lumMod val="65000"/>
                <a:lumOff val="35000"/>
              </a:schemeClr>
            </a:contourClr>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latin typeface="Calibri" pitchFamily="34" charset="0"/>
              <a:cs typeface="Calibri" pitchFamily="34" charset="0"/>
            </a:endParaRPr>
          </a:p>
        </p:txBody>
      </p:sp>
      <p:grpSp>
        <p:nvGrpSpPr>
          <p:cNvPr id="36" name="Group 63"/>
          <p:cNvGrpSpPr>
            <a:grpSpLocks/>
          </p:cNvGrpSpPr>
          <p:nvPr/>
        </p:nvGrpSpPr>
        <p:grpSpPr bwMode="auto">
          <a:xfrm>
            <a:off x="1703388" y="5108575"/>
            <a:ext cx="420687" cy="987425"/>
            <a:chOff x="2465388" y="4332288"/>
            <a:chExt cx="420687" cy="987425"/>
          </a:xfrm>
        </p:grpSpPr>
        <p:sp>
          <p:nvSpPr>
            <p:cNvPr id="37" name="Rectangle 36"/>
            <p:cNvSpPr/>
            <p:nvPr/>
          </p:nvSpPr>
          <p:spPr bwMode="auto">
            <a:xfrm>
              <a:off x="2465388" y="4332288"/>
              <a:ext cx="300037" cy="987425"/>
            </a:xfrm>
            <a:prstGeom prst="rect">
              <a:avLst/>
            </a:prstGeom>
            <a:gradFill flip="none" rotWithShape="1">
              <a:gsLst>
                <a:gs pos="0">
                  <a:schemeClr val="tx1">
                    <a:lumMod val="95000"/>
                    <a:lumOff val="5000"/>
                  </a:schemeClr>
                </a:gs>
                <a:gs pos="100000">
                  <a:schemeClr val="tx1">
                    <a:lumMod val="75000"/>
                    <a:lumOff val="25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solidFill>
                  <a:srgbClr val="FFFFFF"/>
                </a:solidFill>
                <a:ea typeface="ＭＳ Ｐゴシック" pitchFamily="-109" charset="-128"/>
              </a:endParaRPr>
            </a:p>
          </p:txBody>
        </p:sp>
        <p:sp>
          <p:nvSpPr>
            <p:cNvPr id="38" name="Rectangle 37"/>
            <p:cNvSpPr/>
            <p:nvPr/>
          </p:nvSpPr>
          <p:spPr bwMode="auto">
            <a:xfrm>
              <a:off x="2765425" y="4332288"/>
              <a:ext cx="120650" cy="987425"/>
            </a:xfrm>
            <a:prstGeom prst="rect">
              <a:avLst/>
            </a:prstGeom>
            <a:gradFill flip="none" rotWithShape="1">
              <a:gsLst>
                <a:gs pos="0">
                  <a:schemeClr val="tx1">
                    <a:lumMod val="95000"/>
                    <a:lumOff val="5000"/>
                  </a:schemeClr>
                </a:gs>
                <a:gs pos="100000">
                  <a:schemeClr val="tx1">
                    <a:lumMod val="85000"/>
                    <a:lumOff val="15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solidFill>
                  <a:srgbClr val="FFFFFF"/>
                </a:solidFill>
                <a:ea typeface="ＭＳ Ｐゴシック" pitchFamily="-109" charset="-128"/>
              </a:endParaRPr>
            </a:p>
          </p:txBody>
        </p:sp>
      </p:grpSp>
      <p:sp>
        <p:nvSpPr>
          <p:cNvPr id="39" name="Right Arrow 38"/>
          <p:cNvSpPr/>
          <p:nvPr/>
        </p:nvSpPr>
        <p:spPr bwMode="auto">
          <a:xfrm rot="16200000">
            <a:off x="92628" y="3772935"/>
            <a:ext cx="1268895" cy="1400175"/>
          </a:xfrm>
          <a:prstGeom prst="rightArrow">
            <a:avLst/>
          </a:prstGeom>
          <a:solidFill>
            <a:schemeClr val="bg1">
              <a:lumMod val="65000"/>
            </a:schemeClr>
          </a:solidFill>
          <a:ln>
            <a:noFill/>
          </a:ln>
          <a:effectLst/>
          <a:scene3d>
            <a:camera prst="orthographicFront">
              <a:rot lat="17700000" lon="0" rev="0"/>
            </a:camera>
            <a:lightRig rig="threePt" dir="t"/>
          </a:scene3d>
          <a:sp3d extrusionH="120650">
            <a:extrusionClr>
              <a:schemeClr val="bg1">
                <a:lumMod val="65000"/>
              </a:schemeClr>
            </a:extrusionClr>
            <a:contourClr>
              <a:schemeClr val="tx1">
                <a:lumMod val="65000"/>
                <a:lumOff val="35000"/>
              </a:schemeClr>
            </a:contourClr>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latin typeface="Calibri" pitchFamily="34" charset="0"/>
              <a:cs typeface="Calibri" pitchFamily="34" charset="0"/>
            </a:endParaRPr>
          </a:p>
        </p:txBody>
      </p:sp>
      <p:grpSp>
        <p:nvGrpSpPr>
          <p:cNvPr id="40" name="Group 64"/>
          <p:cNvGrpSpPr>
            <a:grpSpLocks/>
          </p:cNvGrpSpPr>
          <p:nvPr/>
        </p:nvGrpSpPr>
        <p:grpSpPr bwMode="auto">
          <a:xfrm>
            <a:off x="563563" y="5106988"/>
            <a:ext cx="420687" cy="520700"/>
            <a:chOff x="1474788" y="4330700"/>
            <a:chExt cx="420687" cy="520700"/>
          </a:xfrm>
        </p:grpSpPr>
        <p:sp>
          <p:nvSpPr>
            <p:cNvPr id="41" name="Rectangle 40"/>
            <p:cNvSpPr/>
            <p:nvPr/>
          </p:nvSpPr>
          <p:spPr bwMode="auto">
            <a:xfrm>
              <a:off x="1474788" y="4330700"/>
              <a:ext cx="300037" cy="520700"/>
            </a:xfrm>
            <a:prstGeom prst="rect">
              <a:avLst/>
            </a:prstGeom>
            <a:gradFill flip="none" rotWithShape="1">
              <a:gsLst>
                <a:gs pos="0">
                  <a:schemeClr val="tx1">
                    <a:lumMod val="95000"/>
                    <a:lumOff val="5000"/>
                  </a:schemeClr>
                </a:gs>
                <a:gs pos="100000">
                  <a:schemeClr val="tx1">
                    <a:lumMod val="75000"/>
                    <a:lumOff val="25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solidFill>
                  <a:srgbClr val="FFFFFF"/>
                </a:solidFill>
                <a:ea typeface="ＭＳ Ｐゴシック" pitchFamily="-109" charset="-128"/>
              </a:endParaRPr>
            </a:p>
          </p:txBody>
        </p:sp>
        <p:sp>
          <p:nvSpPr>
            <p:cNvPr id="42" name="Rectangle 41"/>
            <p:cNvSpPr/>
            <p:nvPr/>
          </p:nvSpPr>
          <p:spPr bwMode="auto">
            <a:xfrm>
              <a:off x="1774825" y="4330700"/>
              <a:ext cx="120650" cy="520700"/>
            </a:xfrm>
            <a:prstGeom prst="rect">
              <a:avLst/>
            </a:prstGeom>
            <a:gradFill flip="none" rotWithShape="1">
              <a:gsLst>
                <a:gs pos="0">
                  <a:schemeClr val="tx1">
                    <a:lumMod val="95000"/>
                    <a:lumOff val="5000"/>
                  </a:schemeClr>
                </a:gs>
                <a:gs pos="100000">
                  <a:schemeClr val="tx1">
                    <a:lumMod val="85000"/>
                    <a:lumOff val="15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solidFill>
                  <a:srgbClr val="FFFFFF"/>
                </a:solidFill>
                <a:ea typeface="ＭＳ Ｐゴシック" pitchFamily="-109" charset="-128"/>
              </a:endParaRPr>
            </a:p>
          </p:txBody>
        </p:sp>
      </p:grpSp>
      <p:sp>
        <p:nvSpPr>
          <p:cNvPr id="43" name="Rektangel 20"/>
          <p:cNvSpPr>
            <a:spLocks noChangeArrowheads="1"/>
          </p:cNvSpPr>
          <p:nvPr/>
        </p:nvSpPr>
        <p:spPr bwMode="auto">
          <a:xfrm>
            <a:off x="984250" y="1828800"/>
            <a:ext cx="16827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801688" fontAlgn="auto">
              <a:spcBef>
                <a:spcPct val="20000"/>
              </a:spcBef>
              <a:spcAft>
                <a:spcPts val="0"/>
              </a:spcAft>
              <a:defRPr/>
            </a:pPr>
            <a:r>
              <a:rPr lang="en-US" sz="1400" noProof="1">
                <a:solidFill>
                  <a:srgbClr val="080808"/>
                </a:solidFill>
                <a:latin typeface="Calibri" pitchFamily="34" charset="0"/>
                <a:cs typeface="Calibri" pitchFamily="34" charset="0"/>
              </a:rPr>
              <a:t>Clear and well-organized Authority, Responsibility and </a:t>
            </a:r>
            <a:r>
              <a:rPr lang="en-US" sz="1400" noProof="1" smtClean="0">
                <a:solidFill>
                  <a:srgbClr val="080808"/>
                </a:solidFill>
                <a:latin typeface="Calibri" pitchFamily="34" charset="0"/>
                <a:cs typeface="Calibri" pitchFamily="34" charset="0"/>
              </a:rPr>
              <a:t>Accountability</a:t>
            </a:r>
            <a:endParaRPr lang="en-US" sz="1400" noProof="1">
              <a:solidFill>
                <a:srgbClr val="080808"/>
              </a:solidFill>
              <a:latin typeface="Calibri" pitchFamily="34" charset="0"/>
              <a:cs typeface="Calibri" pitchFamily="34" charset="0"/>
            </a:endParaRPr>
          </a:p>
        </p:txBody>
      </p:sp>
      <p:sp>
        <p:nvSpPr>
          <p:cNvPr id="44" name="Rektangel 20"/>
          <p:cNvSpPr>
            <a:spLocks noChangeArrowheads="1"/>
          </p:cNvSpPr>
          <p:nvPr/>
        </p:nvSpPr>
        <p:spPr bwMode="auto">
          <a:xfrm>
            <a:off x="2590800" y="1547813"/>
            <a:ext cx="16002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801688" fontAlgn="auto">
              <a:spcBef>
                <a:spcPct val="20000"/>
              </a:spcBef>
              <a:spcAft>
                <a:spcPts val="0"/>
              </a:spcAft>
              <a:defRPr/>
            </a:pPr>
            <a:r>
              <a:rPr lang="en-US" sz="1400" noProof="1">
                <a:solidFill>
                  <a:srgbClr val="080808"/>
                </a:solidFill>
                <a:latin typeface="Calibri" pitchFamily="34" charset="0"/>
                <a:cs typeface="Calibri" pitchFamily="34" charset="0"/>
              </a:rPr>
              <a:t>Reduces and/or avoids duplication of </a:t>
            </a:r>
            <a:r>
              <a:rPr lang="en-US" sz="1400" noProof="1" smtClean="0">
                <a:solidFill>
                  <a:srgbClr val="080808"/>
                </a:solidFill>
                <a:latin typeface="Calibri" pitchFamily="34" charset="0"/>
                <a:cs typeface="Calibri" pitchFamily="34" charset="0"/>
              </a:rPr>
              <a:t>work</a:t>
            </a:r>
            <a:endParaRPr lang="en-US" sz="1400" noProof="1">
              <a:solidFill>
                <a:srgbClr val="080808"/>
              </a:solidFill>
              <a:latin typeface="Calibri" pitchFamily="34" charset="0"/>
              <a:cs typeface="Calibri" pitchFamily="34" charset="0"/>
            </a:endParaRPr>
          </a:p>
        </p:txBody>
      </p:sp>
      <p:sp>
        <p:nvSpPr>
          <p:cNvPr id="45" name="Rektangel 20"/>
          <p:cNvSpPr>
            <a:spLocks noChangeArrowheads="1"/>
          </p:cNvSpPr>
          <p:nvPr/>
        </p:nvSpPr>
        <p:spPr bwMode="auto">
          <a:xfrm>
            <a:off x="3354388" y="2743200"/>
            <a:ext cx="1300162"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801688" fontAlgn="auto">
              <a:spcBef>
                <a:spcPct val="20000"/>
              </a:spcBef>
              <a:spcAft>
                <a:spcPts val="0"/>
              </a:spcAft>
              <a:defRPr/>
            </a:pPr>
            <a:r>
              <a:rPr lang="en-US" sz="1400" dirty="0">
                <a:latin typeface="Calibri" pitchFamily="34" charset="0"/>
                <a:cs typeface="Calibri" pitchFamily="34" charset="0"/>
              </a:rPr>
              <a:t>Prompt or quick decision </a:t>
            </a:r>
            <a:r>
              <a:rPr lang="en-US" sz="1400" dirty="0" smtClean="0">
                <a:latin typeface="Calibri" pitchFamily="34" charset="0"/>
                <a:cs typeface="Calibri" pitchFamily="34" charset="0"/>
              </a:rPr>
              <a:t>making</a:t>
            </a:r>
            <a:endParaRPr lang="en-US" sz="1400" noProof="1">
              <a:solidFill>
                <a:srgbClr val="080808"/>
              </a:solidFill>
              <a:latin typeface="Calibri" pitchFamily="34" charset="0"/>
              <a:cs typeface="Calibri" pitchFamily="34" charset="0"/>
            </a:endParaRPr>
          </a:p>
        </p:txBody>
      </p:sp>
      <p:sp>
        <p:nvSpPr>
          <p:cNvPr id="46" name="Rektangel 20"/>
          <p:cNvSpPr>
            <a:spLocks noChangeArrowheads="1"/>
          </p:cNvSpPr>
          <p:nvPr/>
        </p:nvSpPr>
        <p:spPr bwMode="auto">
          <a:xfrm>
            <a:off x="4170363" y="990600"/>
            <a:ext cx="1544637"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801688" fontAlgn="auto">
              <a:spcBef>
                <a:spcPct val="20000"/>
              </a:spcBef>
              <a:spcAft>
                <a:spcPts val="0"/>
              </a:spcAft>
              <a:defRPr/>
            </a:pPr>
            <a:r>
              <a:rPr lang="en-US" sz="1400" dirty="0">
                <a:latin typeface="Calibri" pitchFamily="34" charset="0"/>
                <a:cs typeface="Calibri" pitchFamily="34" charset="0"/>
              </a:rPr>
              <a:t>Good, effective and efficient </a:t>
            </a:r>
            <a:r>
              <a:rPr lang="en-US" sz="1400" dirty="0" smtClean="0">
                <a:latin typeface="Calibri" pitchFamily="34" charset="0"/>
                <a:cs typeface="Calibri" pitchFamily="34" charset="0"/>
              </a:rPr>
              <a:t>discipline</a:t>
            </a:r>
            <a:endParaRPr lang="en-US" sz="1400" noProof="1">
              <a:solidFill>
                <a:srgbClr val="080808"/>
              </a:solidFill>
              <a:latin typeface="Calibri" pitchFamily="34" charset="0"/>
              <a:cs typeface="Calibri" pitchFamily="34" charset="0"/>
            </a:endParaRPr>
          </a:p>
        </p:txBody>
      </p:sp>
      <p:sp>
        <p:nvSpPr>
          <p:cNvPr id="47" name="Rektangel 20"/>
          <p:cNvSpPr>
            <a:spLocks noChangeArrowheads="1"/>
          </p:cNvSpPr>
          <p:nvPr/>
        </p:nvSpPr>
        <p:spPr bwMode="auto">
          <a:xfrm>
            <a:off x="5276850" y="1971197"/>
            <a:ext cx="155575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400" dirty="0">
                <a:latin typeface="Calibri" pitchFamily="34" charset="0"/>
                <a:cs typeface="Calibri" pitchFamily="34" charset="0"/>
              </a:rPr>
              <a:t>Better coordination and team </a:t>
            </a:r>
            <a:r>
              <a:rPr lang="en-US" sz="1400" dirty="0" smtClean="0">
                <a:latin typeface="Calibri" pitchFamily="34" charset="0"/>
                <a:cs typeface="Calibri" pitchFamily="34" charset="0"/>
              </a:rPr>
              <a:t>work</a:t>
            </a:r>
            <a:endParaRPr lang="en-US" sz="1400" dirty="0">
              <a:latin typeface="Calibri" pitchFamily="34" charset="0"/>
              <a:cs typeface="Calibri" pitchFamily="34" charset="0"/>
            </a:endParaRPr>
          </a:p>
        </p:txBody>
      </p:sp>
      <p:sp>
        <p:nvSpPr>
          <p:cNvPr id="48" name="Rektangel 20"/>
          <p:cNvSpPr>
            <a:spLocks noChangeArrowheads="1"/>
          </p:cNvSpPr>
          <p:nvPr/>
        </p:nvSpPr>
        <p:spPr bwMode="auto">
          <a:xfrm>
            <a:off x="6532563" y="2819400"/>
            <a:ext cx="139223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801688" fontAlgn="auto">
              <a:spcBef>
                <a:spcPct val="20000"/>
              </a:spcBef>
              <a:spcAft>
                <a:spcPts val="0"/>
              </a:spcAft>
              <a:defRPr/>
            </a:pPr>
            <a:r>
              <a:rPr lang="en-US" sz="1400" noProof="1">
                <a:solidFill>
                  <a:srgbClr val="080808"/>
                </a:solidFill>
                <a:latin typeface="Calibri" pitchFamily="34" charset="0"/>
                <a:cs typeface="Calibri" pitchFamily="34" charset="0"/>
              </a:rPr>
              <a:t>Boosts morale and positive attitude of </a:t>
            </a:r>
            <a:r>
              <a:rPr lang="en-US" sz="1400" noProof="1" smtClean="0">
                <a:solidFill>
                  <a:srgbClr val="080808"/>
                </a:solidFill>
                <a:latin typeface="Calibri" pitchFamily="34" charset="0"/>
                <a:cs typeface="Calibri" pitchFamily="34" charset="0"/>
              </a:rPr>
              <a:t>workers</a:t>
            </a:r>
            <a:endParaRPr lang="en-US" sz="1400" noProof="1">
              <a:solidFill>
                <a:srgbClr val="080808"/>
              </a:solidFill>
              <a:latin typeface="Calibri" pitchFamily="34" charset="0"/>
              <a:cs typeface="Calibri" pitchFamily="34" charset="0"/>
            </a:endParaRPr>
          </a:p>
        </p:txBody>
      </p:sp>
      <p:sp>
        <p:nvSpPr>
          <p:cNvPr id="49" name="Right Arrow 48"/>
          <p:cNvSpPr/>
          <p:nvPr/>
        </p:nvSpPr>
        <p:spPr bwMode="auto">
          <a:xfrm rot="16200000">
            <a:off x="7511019" y="3598307"/>
            <a:ext cx="1618137" cy="1400175"/>
          </a:xfrm>
          <a:prstGeom prst="rightArrow">
            <a:avLst/>
          </a:prstGeom>
          <a:solidFill>
            <a:schemeClr val="bg1">
              <a:lumMod val="65000"/>
            </a:schemeClr>
          </a:solidFill>
          <a:ln>
            <a:noFill/>
          </a:ln>
          <a:effectLst/>
          <a:scene3d>
            <a:camera prst="orthographicFront">
              <a:rot lat="17700000" lon="0" rev="0"/>
            </a:camera>
            <a:lightRig rig="threePt" dir="t"/>
          </a:scene3d>
          <a:sp3d extrusionH="120650">
            <a:extrusionClr>
              <a:schemeClr val="bg1">
                <a:lumMod val="65000"/>
              </a:schemeClr>
            </a:extrusionClr>
            <a:contourClr>
              <a:schemeClr val="tx1">
                <a:lumMod val="65000"/>
                <a:lumOff val="35000"/>
              </a:schemeClr>
            </a:contourClr>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latin typeface="Calibri" pitchFamily="34" charset="0"/>
              <a:cs typeface="Calibri" pitchFamily="34" charset="0"/>
            </a:endParaRPr>
          </a:p>
        </p:txBody>
      </p:sp>
      <p:grpSp>
        <p:nvGrpSpPr>
          <p:cNvPr id="50" name="Group 61"/>
          <p:cNvGrpSpPr>
            <a:grpSpLocks/>
          </p:cNvGrpSpPr>
          <p:nvPr/>
        </p:nvGrpSpPr>
        <p:grpSpPr bwMode="auto">
          <a:xfrm>
            <a:off x="8159750" y="5106988"/>
            <a:ext cx="420688" cy="520700"/>
            <a:chOff x="4495800" y="4330700"/>
            <a:chExt cx="420688" cy="520700"/>
          </a:xfrm>
        </p:grpSpPr>
        <p:sp>
          <p:nvSpPr>
            <p:cNvPr id="51" name="Rectangle 50"/>
            <p:cNvSpPr/>
            <p:nvPr/>
          </p:nvSpPr>
          <p:spPr bwMode="auto">
            <a:xfrm>
              <a:off x="4495800" y="4330700"/>
              <a:ext cx="301625" cy="520700"/>
            </a:xfrm>
            <a:prstGeom prst="rect">
              <a:avLst/>
            </a:prstGeom>
            <a:gradFill flip="none" rotWithShape="1">
              <a:gsLst>
                <a:gs pos="0">
                  <a:schemeClr val="tx1">
                    <a:lumMod val="95000"/>
                    <a:lumOff val="5000"/>
                  </a:schemeClr>
                </a:gs>
                <a:gs pos="100000">
                  <a:schemeClr val="tx1">
                    <a:lumMod val="75000"/>
                    <a:lumOff val="25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solidFill>
                  <a:srgbClr val="FFFFFF"/>
                </a:solidFill>
                <a:ea typeface="ＭＳ Ｐゴシック" pitchFamily="-109" charset="-128"/>
              </a:endParaRPr>
            </a:p>
          </p:txBody>
        </p:sp>
        <p:sp>
          <p:nvSpPr>
            <p:cNvPr id="52" name="Rectangle 51"/>
            <p:cNvSpPr/>
            <p:nvPr/>
          </p:nvSpPr>
          <p:spPr bwMode="auto">
            <a:xfrm>
              <a:off x="4797425" y="4330700"/>
              <a:ext cx="119063" cy="520700"/>
            </a:xfrm>
            <a:prstGeom prst="rect">
              <a:avLst/>
            </a:prstGeom>
            <a:gradFill flip="none" rotWithShape="1">
              <a:gsLst>
                <a:gs pos="0">
                  <a:schemeClr val="tx1">
                    <a:lumMod val="95000"/>
                    <a:lumOff val="5000"/>
                  </a:schemeClr>
                </a:gs>
                <a:gs pos="100000">
                  <a:schemeClr val="tx1">
                    <a:lumMod val="85000"/>
                    <a:lumOff val="15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solidFill>
                  <a:srgbClr val="FFFFFF"/>
                </a:solidFill>
                <a:ea typeface="ＭＳ Ｐゴシック" pitchFamily="-109" charset="-128"/>
              </a:endParaRPr>
            </a:p>
          </p:txBody>
        </p:sp>
      </p:grpSp>
      <p:sp>
        <p:nvSpPr>
          <p:cNvPr id="53" name="Rektangel 20"/>
          <p:cNvSpPr>
            <a:spLocks noChangeArrowheads="1"/>
          </p:cNvSpPr>
          <p:nvPr/>
        </p:nvSpPr>
        <p:spPr bwMode="auto">
          <a:xfrm>
            <a:off x="7697788" y="2474913"/>
            <a:ext cx="144621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801688" fontAlgn="auto">
              <a:spcBef>
                <a:spcPct val="20000"/>
              </a:spcBef>
              <a:spcAft>
                <a:spcPts val="0"/>
              </a:spcAft>
              <a:defRPr/>
            </a:pPr>
            <a:r>
              <a:rPr lang="en-US" sz="1400" dirty="0">
                <a:latin typeface="Calibri" pitchFamily="34" charset="0"/>
                <a:cs typeface="Calibri" pitchFamily="34" charset="0"/>
              </a:rPr>
              <a:t>Leads to higher productivity of goods and </a:t>
            </a:r>
            <a:r>
              <a:rPr lang="en-US" sz="1400" dirty="0" smtClean="0">
                <a:latin typeface="Calibri" pitchFamily="34" charset="0"/>
                <a:cs typeface="Calibri" pitchFamily="34" charset="0"/>
              </a:rPr>
              <a:t>services</a:t>
            </a:r>
            <a:endParaRPr lang="en-US" sz="1400" noProof="1">
              <a:solidFill>
                <a:srgbClr val="080808"/>
              </a:solidFill>
              <a:latin typeface="Calibri" pitchFamily="34" charset="0"/>
              <a:cs typeface="Calibri" pitchFamily="34" charset="0"/>
            </a:endParaRPr>
          </a:p>
        </p:txBody>
      </p:sp>
      <p:pic>
        <p:nvPicPr>
          <p:cNvPr id="54" name="Picture 5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down)">
                                      <p:cBhvr>
                                        <p:cTn id="7" dur="500"/>
                                        <p:tgtEl>
                                          <p:spTgt spid="39"/>
                                        </p:tgtEl>
                                      </p:cBhvr>
                                    </p:animEffect>
                                  </p:childTnLst>
                                </p:cTn>
                              </p:par>
                              <p:par>
                                <p:cTn id="8" presetID="22" presetClass="entr" presetSubtype="1" fill="hold"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wipe(up)">
                                      <p:cBhvr>
                                        <p:cTn id="10" dur="500"/>
                                        <p:tgtEl>
                                          <p:spTgt spid="40"/>
                                        </p:tgtEl>
                                      </p:cBhvr>
                                    </p:animEffect>
                                  </p:childTnLst>
                                </p:cTn>
                              </p:par>
                              <p:par>
                                <p:cTn id="11" presetID="47"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1000"/>
                                        <p:tgtEl>
                                          <p:spTgt spid="34"/>
                                        </p:tgtEl>
                                      </p:cBhvr>
                                    </p:animEffect>
                                    <p:anim calcmode="lin" valueType="num">
                                      <p:cBhvr>
                                        <p:cTn id="14" dur="1000" fill="hold"/>
                                        <p:tgtEl>
                                          <p:spTgt spid="34"/>
                                        </p:tgtEl>
                                        <p:attrNameLst>
                                          <p:attrName>ppt_x</p:attrName>
                                        </p:attrNameLst>
                                      </p:cBhvr>
                                      <p:tavLst>
                                        <p:tav tm="0">
                                          <p:val>
                                            <p:strVal val="#ppt_x"/>
                                          </p:val>
                                        </p:tav>
                                        <p:tav tm="100000">
                                          <p:val>
                                            <p:strVal val="#ppt_x"/>
                                          </p:val>
                                        </p:tav>
                                      </p:tavLst>
                                    </p:anim>
                                    <p:anim calcmode="lin" valueType="num">
                                      <p:cBhvr>
                                        <p:cTn id="15" dur="1000" fill="hold"/>
                                        <p:tgtEl>
                                          <p:spTgt spid="34"/>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22" presetClass="entr" presetSubtype="4" fill="hold" nodeType="after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wipe(down)">
                                      <p:cBhvr>
                                        <p:cTn id="19" dur="500"/>
                                        <p:tgtEl>
                                          <p:spTgt spid="35"/>
                                        </p:tgtEl>
                                      </p:cBhvr>
                                    </p:animEffect>
                                  </p:childTnLst>
                                </p:cTn>
                              </p:par>
                              <p:par>
                                <p:cTn id="20" presetID="22" presetClass="entr" presetSubtype="1" fill="hold" nodeType="with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up)">
                                      <p:cBhvr>
                                        <p:cTn id="22" dur="500"/>
                                        <p:tgtEl>
                                          <p:spTgt spid="36"/>
                                        </p:tgtEl>
                                      </p:cBhvr>
                                    </p:animEffect>
                                  </p:childTnLst>
                                </p:cTn>
                              </p:par>
                              <p:par>
                                <p:cTn id="23" presetID="47" presetClass="entr" presetSubtype="0"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1000"/>
                                        <p:tgtEl>
                                          <p:spTgt spid="43"/>
                                        </p:tgtEl>
                                      </p:cBhvr>
                                    </p:animEffect>
                                    <p:anim calcmode="lin" valueType="num">
                                      <p:cBhvr>
                                        <p:cTn id="26" dur="1000" fill="hold"/>
                                        <p:tgtEl>
                                          <p:spTgt spid="43"/>
                                        </p:tgtEl>
                                        <p:attrNameLst>
                                          <p:attrName>ppt_x</p:attrName>
                                        </p:attrNameLst>
                                      </p:cBhvr>
                                      <p:tavLst>
                                        <p:tav tm="0">
                                          <p:val>
                                            <p:strVal val="#ppt_x"/>
                                          </p:val>
                                        </p:tav>
                                        <p:tav tm="100000">
                                          <p:val>
                                            <p:strVal val="#ppt_x"/>
                                          </p:val>
                                        </p:tav>
                                      </p:tavLst>
                                    </p:anim>
                                    <p:anim calcmode="lin" valueType="num">
                                      <p:cBhvr>
                                        <p:cTn id="27" dur="1000" fill="hold"/>
                                        <p:tgtEl>
                                          <p:spTgt spid="43"/>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22" presetClass="entr" presetSubtype="4"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down)">
                                      <p:cBhvr>
                                        <p:cTn id="31" dur="500"/>
                                        <p:tgtEl>
                                          <p:spTgt spid="12"/>
                                        </p:tgtEl>
                                      </p:cBhvr>
                                    </p:animEffect>
                                  </p:childTnLst>
                                </p:cTn>
                              </p:par>
                              <p:par>
                                <p:cTn id="32" presetID="22" presetClass="entr" presetSubtype="1"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up)">
                                      <p:cBhvr>
                                        <p:cTn id="34" dur="500"/>
                                        <p:tgtEl>
                                          <p:spTgt spid="18"/>
                                        </p:tgtEl>
                                      </p:cBhvr>
                                    </p:animEffect>
                                  </p:childTnLst>
                                </p:cTn>
                              </p:par>
                              <p:par>
                                <p:cTn id="35" presetID="47" presetClass="entr" presetSubtype="0"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fade">
                                      <p:cBhvr>
                                        <p:cTn id="37" dur="1000"/>
                                        <p:tgtEl>
                                          <p:spTgt spid="44"/>
                                        </p:tgtEl>
                                      </p:cBhvr>
                                    </p:animEffect>
                                    <p:anim calcmode="lin" valueType="num">
                                      <p:cBhvr>
                                        <p:cTn id="38" dur="1000" fill="hold"/>
                                        <p:tgtEl>
                                          <p:spTgt spid="44"/>
                                        </p:tgtEl>
                                        <p:attrNameLst>
                                          <p:attrName>ppt_x</p:attrName>
                                        </p:attrNameLst>
                                      </p:cBhvr>
                                      <p:tavLst>
                                        <p:tav tm="0">
                                          <p:val>
                                            <p:strVal val="#ppt_x"/>
                                          </p:val>
                                        </p:tav>
                                        <p:tav tm="100000">
                                          <p:val>
                                            <p:strVal val="#ppt_x"/>
                                          </p:val>
                                        </p:tav>
                                      </p:tavLst>
                                    </p:anim>
                                    <p:anim calcmode="lin" valueType="num">
                                      <p:cBhvr>
                                        <p:cTn id="39" dur="1000" fill="hold"/>
                                        <p:tgtEl>
                                          <p:spTgt spid="44"/>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3000"/>
                            </p:stCondLst>
                            <p:childTnLst>
                              <p:par>
                                <p:cTn id="41" presetID="22" presetClass="entr" presetSubtype="4" fill="hold"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down)">
                                      <p:cBhvr>
                                        <p:cTn id="43" dur="500"/>
                                        <p:tgtEl>
                                          <p:spTgt spid="22"/>
                                        </p:tgtEl>
                                      </p:cBhvr>
                                    </p:animEffect>
                                  </p:childTnLst>
                                </p:cTn>
                              </p:par>
                              <p:par>
                                <p:cTn id="44" presetID="22" presetClass="entr" presetSubtype="1" fill="hold"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wipe(up)">
                                      <p:cBhvr>
                                        <p:cTn id="46" dur="500"/>
                                        <p:tgtEl>
                                          <p:spTgt spid="23"/>
                                        </p:tgtEl>
                                      </p:cBhvr>
                                    </p:animEffect>
                                  </p:childTnLst>
                                </p:cTn>
                              </p:par>
                              <p:par>
                                <p:cTn id="47" presetID="47" presetClass="entr" presetSubtype="0"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fade">
                                      <p:cBhvr>
                                        <p:cTn id="49" dur="1000"/>
                                        <p:tgtEl>
                                          <p:spTgt spid="45"/>
                                        </p:tgtEl>
                                      </p:cBhvr>
                                    </p:animEffect>
                                    <p:anim calcmode="lin" valueType="num">
                                      <p:cBhvr>
                                        <p:cTn id="50" dur="1000" fill="hold"/>
                                        <p:tgtEl>
                                          <p:spTgt spid="45"/>
                                        </p:tgtEl>
                                        <p:attrNameLst>
                                          <p:attrName>ppt_x</p:attrName>
                                        </p:attrNameLst>
                                      </p:cBhvr>
                                      <p:tavLst>
                                        <p:tav tm="0">
                                          <p:val>
                                            <p:strVal val="#ppt_x"/>
                                          </p:val>
                                        </p:tav>
                                        <p:tav tm="100000">
                                          <p:val>
                                            <p:strVal val="#ppt_x"/>
                                          </p:val>
                                        </p:tav>
                                      </p:tavLst>
                                    </p:anim>
                                    <p:anim calcmode="lin" valueType="num">
                                      <p:cBhvr>
                                        <p:cTn id="51" dur="1000" fill="hold"/>
                                        <p:tgtEl>
                                          <p:spTgt spid="45"/>
                                        </p:tgtEl>
                                        <p:attrNameLst>
                                          <p:attrName>ppt_y</p:attrName>
                                        </p:attrNameLst>
                                      </p:cBhvr>
                                      <p:tavLst>
                                        <p:tav tm="0">
                                          <p:val>
                                            <p:strVal val="#ppt_y-.1"/>
                                          </p:val>
                                        </p:tav>
                                        <p:tav tm="100000">
                                          <p:val>
                                            <p:strVal val="#ppt_y"/>
                                          </p:val>
                                        </p:tav>
                                      </p:tavLst>
                                    </p:anim>
                                  </p:childTnLst>
                                </p:cTn>
                              </p:par>
                            </p:childTnLst>
                          </p:cTn>
                        </p:par>
                        <p:par>
                          <p:cTn id="52" fill="hold" nodeType="afterGroup">
                            <p:stCondLst>
                              <p:cond delay="4000"/>
                            </p:stCondLst>
                            <p:childTnLst>
                              <p:par>
                                <p:cTn id="53" presetID="22" presetClass="entr" presetSubtype="4" fill="hold"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ipe(down)">
                                      <p:cBhvr>
                                        <p:cTn id="55" dur="500"/>
                                        <p:tgtEl>
                                          <p:spTgt spid="21"/>
                                        </p:tgtEl>
                                      </p:cBhvr>
                                    </p:animEffect>
                                  </p:childTnLst>
                                </p:cTn>
                              </p:par>
                              <p:par>
                                <p:cTn id="56" presetID="47" presetClass="entr" presetSubtype="0" fill="hold" grpId="0"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fade">
                                      <p:cBhvr>
                                        <p:cTn id="58" dur="1000"/>
                                        <p:tgtEl>
                                          <p:spTgt spid="46"/>
                                        </p:tgtEl>
                                      </p:cBhvr>
                                    </p:animEffect>
                                    <p:anim calcmode="lin" valueType="num">
                                      <p:cBhvr>
                                        <p:cTn id="59" dur="1000" fill="hold"/>
                                        <p:tgtEl>
                                          <p:spTgt spid="46"/>
                                        </p:tgtEl>
                                        <p:attrNameLst>
                                          <p:attrName>ppt_x</p:attrName>
                                        </p:attrNameLst>
                                      </p:cBhvr>
                                      <p:tavLst>
                                        <p:tav tm="0">
                                          <p:val>
                                            <p:strVal val="#ppt_x"/>
                                          </p:val>
                                        </p:tav>
                                        <p:tav tm="100000">
                                          <p:val>
                                            <p:strVal val="#ppt_x"/>
                                          </p:val>
                                        </p:tav>
                                      </p:tavLst>
                                    </p:anim>
                                    <p:anim calcmode="lin" valueType="num">
                                      <p:cBhvr>
                                        <p:cTn id="60" dur="1000" fill="hold"/>
                                        <p:tgtEl>
                                          <p:spTgt spid="46"/>
                                        </p:tgtEl>
                                        <p:attrNameLst>
                                          <p:attrName>ppt_y</p:attrName>
                                        </p:attrNameLst>
                                      </p:cBhvr>
                                      <p:tavLst>
                                        <p:tav tm="0">
                                          <p:val>
                                            <p:strVal val="#ppt_y-.1"/>
                                          </p:val>
                                        </p:tav>
                                        <p:tav tm="100000">
                                          <p:val>
                                            <p:strVal val="#ppt_y"/>
                                          </p:val>
                                        </p:tav>
                                      </p:tavLst>
                                    </p:anim>
                                  </p:childTnLst>
                                </p:cTn>
                              </p:par>
                            </p:childTnLst>
                          </p:cTn>
                        </p:par>
                        <p:par>
                          <p:cTn id="61" fill="hold" nodeType="afterGroup">
                            <p:stCondLst>
                              <p:cond delay="5000"/>
                            </p:stCondLst>
                            <p:childTnLst>
                              <p:par>
                                <p:cTn id="62" presetID="22" presetClass="entr" presetSubtype="4" fill="hold" nodeType="after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wipe(down)">
                                      <p:cBhvr>
                                        <p:cTn id="64" dur="500"/>
                                        <p:tgtEl>
                                          <p:spTgt spid="30"/>
                                        </p:tgtEl>
                                      </p:cBhvr>
                                    </p:animEffect>
                                  </p:childTnLst>
                                </p:cTn>
                              </p:par>
                              <p:par>
                                <p:cTn id="65" presetID="22" presetClass="entr" presetSubtype="1" fill="hold" nodeType="with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wipe(up)">
                                      <p:cBhvr>
                                        <p:cTn id="67" dur="500"/>
                                        <p:tgtEl>
                                          <p:spTgt spid="31"/>
                                        </p:tgtEl>
                                      </p:cBhvr>
                                    </p:animEffect>
                                  </p:childTnLst>
                                </p:cTn>
                              </p:par>
                              <p:par>
                                <p:cTn id="68" presetID="47" presetClass="entr" presetSubtype="0" fill="hold" grpId="0" nodeType="with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fade">
                                      <p:cBhvr>
                                        <p:cTn id="70" dur="1000"/>
                                        <p:tgtEl>
                                          <p:spTgt spid="47"/>
                                        </p:tgtEl>
                                      </p:cBhvr>
                                    </p:animEffect>
                                    <p:anim calcmode="lin" valueType="num">
                                      <p:cBhvr>
                                        <p:cTn id="71" dur="1000" fill="hold"/>
                                        <p:tgtEl>
                                          <p:spTgt spid="47"/>
                                        </p:tgtEl>
                                        <p:attrNameLst>
                                          <p:attrName>ppt_x</p:attrName>
                                        </p:attrNameLst>
                                      </p:cBhvr>
                                      <p:tavLst>
                                        <p:tav tm="0">
                                          <p:val>
                                            <p:strVal val="#ppt_x"/>
                                          </p:val>
                                        </p:tav>
                                        <p:tav tm="100000">
                                          <p:val>
                                            <p:strVal val="#ppt_x"/>
                                          </p:val>
                                        </p:tav>
                                      </p:tavLst>
                                    </p:anim>
                                    <p:anim calcmode="lin" valueType="num">
                                      <p:cBhvr>
                                        <p:cTn id="72" dur="1000" fill="hold"/>
                                        <p:tgtEl>
                                          <p:spTgt spid="47"/>
                                        </p:tgtEl>
                                        <p:attrNameLst>
                                          <p:attrName>ppt_y</p:attrName>
                                        </p:attrNameLst>
                                      </p:cBhvr>
                                      <p:tavLst>
                                        <p:tav tm="0">
                                          <p:val>
                                            <p:strVal val="#ppt_y-.1"/>
                                          </p:val>
                                        </p:tav>
                                        <p:tav tm="100000">
                                          <p:val>
                                            <p:strVal val="#ppt_y"/>
                                          </p:val>
                                        </p:tav>
                                      </p:tavLst>
                                    </p:anim>
                                  </p:childTnLst>
                                </p:cTn>
                              </p:par>
                            </p:childTnLst>
                          </p:cTn>
                        </p:par>
                        <p:par>
                          <p:cTn id="73" fill="hold" nodeType="afterGroup">
                            <p:stCondLst>
                              <p:cond delay="6000"/>
                            </p:stCondLst>
                            <p:childTnLst>
                              <p:par>
                                <p:cTn id="74" presetID="22" presetClass="entr" presetSubtype="4" fill="hold" nodeType="afterEffect">
                                  <p:stCondLst>
                                    <p:cond delay="0"/>
                                  </p:stCondLst>
                                  <p:childTnLst>
                                    <p:set>
                                      <p:cBhvr>
                                        <p:cTn id="75" dur="1" fill="hold">
                                          <p:stCondLst>
                                            <p:cond delay="0"/>
                                          </p:stCondLst>
                                        </p:cTn>
                                        <p:tgtEl>
                                          <p:spTgt spid="26"/>
                                        </p:tgtEl>
                                        <p:attrNameLst>
                                          <p:attrName>style.visibility</p:attrName>
                                        </p:attrNameLst>
                                      </p:cBhvr>
                                      <p:to>
                                        <p:strVal val="visible"/>
                                      </p:to>
                                    </p:set>
                                    <p:animEffect transition="in" filter="wipe(down)">
                                      <p:cBhvr>
                                        <p:cTn id="76" dur="500"/>
                                        <p:tgtEl>
                                          <p:spTgt spid="26"/>
                                        </p:tgtEl>
                                      </p:cBhvr>
                                    </p:animEffect>
                                  </p:childTnLst>
                                </p:cTn>
                              </p:par>
                              <p:par>
                                <p:cTn id="77" presetID="22" presetClass="entr" presetSubtype="1" fill="hold" nodeType="with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wipe(up)">
                                      <p:cBhvr>
                                        <p:cTn id="79" dur="500"/>
                                        <p:tgtEl>
                                          <p:spTgt spid="27"/>
                                        </p:tgtEl>
                                      </p:cBhvr>
                                    </p:animEffect>
                                  </p:childTnLst>
                                </p:cTn>
                              </p:par>
                              <p:par>
                                <p:cTn id="80" presetID="47" presetClass="entr" presetSubtype="0" fill="hold" grpId="0" nodeType="withEffect">
                                  <p:stCondLst>
                                    <p:cond delay="0"/>
                                  </p:stCondLst>
                                  <p:childTnLst>
                                    <p:set>
                                      <p:cBhvr>
                                        <p:cTn id="81" dur="1" fill="hold">
                                          <p:stCondLst>
                                            <p:cond delay="0"/>
                                          </p:stCondLst>
                                        </p:cTn>
                                        <p:tgtEl>
                                          <p:spTgt spid="48"/>
                                        </p:tgtEl>
                                        <p:attrNameLst>
                                          <p:attrName>style.visibility</p:attrName>
                                        </p:attrNameLst>
                                      </p:cBhvr>
                                      <p:to>
                                        <p:strVal val="visible"/>
                                      </p:to>
                                    </p:set>
                                    <p:animEffect transition="in" filter="fade">
                                      <p:cBhvr>
                                        <p:cTn id="82" dur="1000"/>
                                        <p:tgtEl>
                                          <p:spTgt spid="48"/>
                                        </p:tgtEl>
                                      </p:cBhvr>
                                    </p:animEffect>
                                    <p:anim calcmode="lin" valueType="num">
                                      <p:cBhvr>
                                        <p:cTn id="83" dur="1000" fill="hold"/>
                                        <p:tgtEl>
                                          <p:spTgt spid="48"/>
                                        </p:tgtEl>
                                        <p:attrNameLst>
                                          <p:attrName>ppt_x</p:attrName>
                                        </p:attrNameLst>
                                      </p:cBhvr>
                                      <p:tavLst>
                                        <p:tav tm="0">
                                          <p:val>
                                            <p:strVal val="#ppt_x"/>
                                          </p:val>
                                        </p:tav>
                                        <p:tav tm="100000">
                                          <p:val>
                                            <p:strVal val="#ppt_x"/>
                                          </p:val>
                                        </p:tav>
                                      </p:tavLst>
                                    </p:anim>
                                    <p:anim calcmode="lin" valueType="num">
                                      <p:cBhvr>
                                        <p:cTn id="84" dur="1000" fill="hold"/>
                                        <p:tgtEl>
                                          <p:spTgt spid="48"/>
                                        </p:tgtEl>
                                        <p:attrNameLst>
                                          <p:attrName>ppt_y</p:attrName>
                                        </p:attrNameLst>
                                      </p:cBhvr>
                                      <p:tavLst>
                                        <p:tav tm="0">
                                          <p:val>
                                            <p:strVal val="#ppt_y-.1"/>
                                          </p:val>
                                        </p:tav>
                                        <p:tav tm="100000">
                                          <p:val>
                                            <p:strVal val="#ppt_y"/>
                                          </p:val>
                                        </p:tav>
                                      </p:tavLst>
                                    </p:anim>
                                  </p:childTnLst>
                                </p:cTn>
                              </p:par>
                            </p:childTnLst>
                          </p:cTn>
                        </p:par>
                        <p:par>
                          <p:cTn id="85" fill="hold" nodeType="afterGroup">
                            <p:stCondLst>
                              <p:cond delay="7000"/>
                            </p:stCondLst>
                            <p:childTnLst>
                              <p:par>
                                <p:cTn id="86" presetID="22" presetClass="entr" presetSubtype="4" fill="hold" nodeType="afterEffect">
                                  <p:stCondLst>
                                    <p:cond delay="0"/>
                                  </p:stCondLst>
                                  <p:childTnLst>
                                    <p:set>
                                      <p:cBhvr>
                                        <p:cTn id="87" dur="1" fill="hold">
                                          <p:stCondLst>
                                            <p:cond delay="0"/>
                                          </p:stCondLst>
                                        </p:cTn>
                                        <p:tgtEl>
                                          <p:spTgt spid="49"/>
                                        </p:tgtEl>
                                        <p:attrNameLst>
                                          <p:attrName>style.visibility</p:attrName>
                                        </p:attrNameLst>
                                      </p:cBhvr>
                                      <p:to>
                                        <p:strVal val="visible"/>
                                      </p:to>
                                    </p:set>
                                    <p:animEffect transition="in" filter="wipe(down)">
                                      <p:cBhvr>
                                        <p:cTn id="88" dur="500"/>
                                        <p:tgtEl>
                                          <p:spTgt spid="49"/>
                                        </p:tgtEl>
                                      </p:cBhvr>
                                    </p:animEffect>
                                  </p:childTnLst>
                                </p:cTn>
                              </p:par>
                              <p:par>
                                <p:cTn id="89" presetID="22" presetClass="entr" presetSubtype="1" fill="hold" nodeType="withEffect">
                                  <p:stCondLst>
                                    <p:cond delay="0"/>
                                  </p:stCondLst>
                                  <p:childTnLst>
                                    <p:set>
                                      <p:cBhvr>
                                        <p:cTn id="90" dur="1" fill="hold">
                                          <p:stCondLst>
                                            <p:cond delay="0"/>
                                          </p:stCondLst>
                                        </p:cTn>
                                        <p:tgtEl>
                                          <p:spTgt spid="50"/>
                                        </p:tgtEl>
                                        <p:attrNameLst>
                                          <p:attrName>style.visibility</p:attrName>
                                        </p:attrNameLst>
                                      </p:cBhvr>
                                      <p:to>
                                        <p:strVal val="visible"/>
                                      </p:to>
                                    </p:set>
                                    <p:animEffect transition="in" filter="wipe(up)">
                                      <p:cBhvr>
                                        <p:cTn id="91" dur="500"/>
                                        <p:tgtEl>
                                          <p:spTgt spid="50"/>
                                        </p:tgtEl>
                                      </p:cBhvr>
                                    </p:animEffect>
                                  </p:childTnLst>
                                </p:cTn>
                              </p:par>
                              <p:par>
                                <p:cTn id="92" presetID="47" presetClass="entr" presetSubtype="0" fill="hold" grpId="0" nodeType="withEffect">
                                  <p:stCondLst>
                                    <p:cond delay="0"/>
                                  </p:stCondLst>
                                  <p:childTnLst>
                                    <p:set>
                                      <p:cBhvr>
                                        <p:cTn id="93" dur="1" fill="hold">
                                          <p:stCondLst>
                                            <p:cond delay="0"/>
                                          </p:stCondLst>
                                        </p:cTn>
                                        <p:tgtEl>
                                          <p:spTgt spid="53"/>
                                        </p:tgtEl>
                                        <p:attrNameLst>
                                          <p:attrName>style.visibility</p:attrName>
                                        </p:attrNameLst>
                                      </p:cBhvr>
                                      <p:to>
                                        <p:strVal val="visible"/>
                                      </p:to>
                                    </p:set>
                                    <p:animEffect transition="in" filter="fade">
                                      <p:cBhvr>
                                        <p:cTn id="94" dur="1000"/>
                                        <p:tgtEl>
                                          <p:spTgt spid="53"/>
                                        </p:tgtEl>
                                      </p:cBhvr>
                                    </p:animEffect>
                                    <p:anim calcmode="lin" valueType="num">
                                      <p:cBhvr>
                                        <p:cTn id="95" dur="1000" fill="hold"/>
                                        <p:tgtEl>
                                          <p:spTgt spid="53"/>
                                        </p:tgtEl>
                                        <p:attrNameLst>
                                          <p:attrName>ppt_x</p:attrName>
                                        </p:attrNameLst>
                                      </p:cBhvr>
                                      <p:tavLst>
                                        <p:tav tm="0">
                                          <p:val>
                                            <p:strVal val="#ppt_x"/>
                                          </p:val>
                                        </p:tav>
                                        <p:tav tm="100000">
                                          <p:val>
                                            <p:strVal val="#ppt_x"/>
                                          </p:val>
                                        </p:tav>
                                      </p:tavLst>
                                    </p:anim>
                                    <p:anim calcmode="lin" valueType="num">
                                      <p:cBhvr>
                                        <p:cTn id="96"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43" grpId="0"/>
      <p:bldP spid="44" grpId="0"/>
      <p:bldP spid="45" grpId="0"/>
      <p:bldP spid="46" grpId="0"/>
      <p:bldP spid="47" grpId="0"/>
      <p:bldP spid="48" grpId="0"/>
      <p:bldP spid="5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dirty="0" smtClean="0">
                <a:latin typeface="Calibri" pitchFamily="34" charset="0"/>
                <a:cs typeface="Calibri" pitchFamily="34" charset="0"/>
              </a:rPr>
              <a:t>Elements of Direction</a:t>
            </a:r>
          </a:p>
        </p:txBody>
      </p:sp>
      <p:sp>
        <p:nvSpPr>
          <p:cNvPr id="60" name="Rektangel med afrundet, diagonalt hjørne 24"/>
          <p:cNvSpPr/>
          <p:nvPr/>
        </p:nvSpPr>
        <p:spPr>
          <a:xfrm>
            <a:off x="457200" y="4352925"/>
            <a:ext cx="6902450" cy="1079500"/>
          </a:xfrm>
          <a:prstGeom prst="round2DiagRect">
            <a:avLst>
              <a:gd name="adj1" fmla="val 20046"/>
              <a:gd name="adj2" fmla="val 0"/>
            </a:avLst>
          </a:prstGeom>
          <a:solidFill>
            <a:schemeClr val="bg1"/>
          </a:solidFill>
          <a:ln w="57150" cap="flat" cmpd="sng" algn="ctr">
            <a:solidFill>
              <a:srgbClr val="C00000"/>
            </a:solid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da-DK" sz="1500">
              <a:solidFill>
                <a:srgbClr val="FFFFFF"/>
              </a:solidFill>
              <a:latin typeface="Calibri" pitchFamily="34" charset="0"/>
              <a:ea typeface="ＭＳ Ｐゴシック" pitchFamily="-112" charset="-128"/>
              <a:cs typeface="Calibri" pitchFamily="34" charset="0"/>
            </a:endParaRPr>
          </a:p>
        </p:txBody>
      </p:sp>
      <p:pic>
        <p:nvPicPr>
          <p:cNvPr id="1032" name="Picture 8" descr="http://www.referenceforbusiness.com/photos/supervision-756.jpg"/>
          <p:cNvPicPr>
            <a:picLocks noChangeAspect="1" noChangeArrowheads="1"/>
          </p:cNvPicPr>
          <p:nvPr/>
        </p:nvPicPr>
        <p:blipFill>
          <a:blip r:embed="rId2" cstate="email">
            <a:extLst>
              <a:ext uri="{28A0092B-C50C-407E-A947-70E740481C1C}">
                <a14:useLocalDpi xmlns:a14="http://schemas.microsoft.com/office/drawing/2010/main"/>
              </a:ext>
            </a:extLst>
          </a:blip>
          <a:srcRect l="8681" t="19745" r="9151" b="14011"/>
          <a:stretch>
            <a:fillRect/>
          </a:stretch>
        </p:blipFill>
        <p:spPr bwMode="auto">
          <a:xfrm>
            <a:off x="527050" y="4586288"/>
            <a:ext cx="136683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8"/>
          <p:cNvGrpSpPr>
            <a:grpSpLocks/>
          </p:cNvGrpSpPr>
          <p:nvPr/>
        </p:nvGrpSpPr>
        <p:grpSpPr bwMode="auto">
          <a:xfrm>
            <a:off x="2095500" y="4654553"/>
            <a:ext cx="5105400" cy="677037"/>
            <a:chOff x="2095227" y="4674512"/>
            <a:chExt cx="5105400" cy="677265"/>
          </a:xfrm>
        </p:grpSpPr>
        <p:sp>
          <p:nvSpPr>
            <p:cNvPr id="46111" name="TextBox 21"/>
            <p:cNvSpPr txBox="1">
              <a:spLocks noChangeArrowheads="1"/>
            </p:cNvSpPr>
            <p:nvPr/>
          </p:nvSpPr>
          <p:spPr bwMode="auto">
            <a:xfrm>
              <a:off x="2095227" y="4674512"/>
              <a:ext cx="5105400" cy="230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b="1">
                  <a:latin typeface="Calibri" pitchFamily="34" charset="0"/>
                  <a:cs typeface="Calibri" pitchFamily="34" charset="0"/>
                </a:rPr>
                <a:t>Supervision</a:t>
              </a:r>
            </a:p>
          </p:txBody>
        </p:sp>
        <p:sp>
          <p:nvSpPr>
            <p:cNvPr id="46112" name="TextBox 22"/>
            <p:cNvSpPr txBox="1">
              <a:spLocks noChangeArrowheads="1"/>
            </p:cNvSpPr>
            <p:nvPr/>
          </p:nvSpPr>
          <p:spPr bwMode="auto">
            <a:xfrm>
              <a:off x="2095227" y="4889956"/>
              <a:ext cx="5105400" cy="461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a:latin typeface="Calibri" pitchFamily="34" charset="0"/>
                  <a:cs typeface="Calibri" pitchFamily="34" charset="0"/>
                </a:rPr>
                <a:t>Supervision means overseeing the subordinates at work.  Effective supervision ensures greater output of high quality</a:t>
              </a:r>
            </a:p>
          </p:txBody>
        </p:sp>
      </p:grpSp>
      <p:sp>
        <p:nvSpPr>
          <p:cNvPr id="61" name="Rektangel med afrundet, diagonalt hjørne 24"/>
          <p:cNvSpPr/>
          <p:nvPr/>
        </p:nvSpPr>
        <p:spPr>
          <a:xfrm>
            <a:off x="457200" y="5549900"/>
            <a:ext cx="6902450" cy="1079500"/>
          </a:xfrm>
          <a:prstGeom prst="round2DiagRect">
            <a:avLst>
              <a:gd name="adj1" fmla="val 20046"/>
              <a:gd name="adj2" fmla="val 0"/>
            </a:avLst>
          </a:prstGeom>
          <a:solidFill>
            <a:schemeClr val="bg1"/>
          </a:solidFill>
          <a:ln w="57150" cap="flat" cmpd="sng" algn="ctr">
            <a:solidFill>
              <a:srgbClr val="FFC000"/>
            </a:solid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da-DK" sz="1500">
              <a:solidFill>
                <a:srgbClr val="FFFFFF"/>
              </a:solidFill>
              <a:latin typeface="Calibri" pitchFamily="34" charset="0"/>
              <a:ea typeface="ＭＳ Ｐゴシック" pitchFamily="-112" charset="-128"/>
              <a:cs typeface="Calibri" pitchFamily="34" charset="0"/>
            </a:endParaRPr>
          </a:p>
        </p:txBody>
      </p:sp>
      <p:pic>
        <p:nvPicPr>
          <p:cNvPr id="1034" name="Picture 10" descr="http://www.southwestonereport.com/_images/people_employees_training_sub.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2613" y="5738813"/>
            <a:ext cx="11588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9"/>
          <p:cNvGrpSpPr>
            <a:grpSpLocks/>
          </p:cNvGrpSpPr>
          <p:nvPr/>
        </p:nvGrpSpPr>
        <p:grpSpPr bwMode="auto">
          <a:xfrm>
            <a:off x="2095500" y="5826129"/>
            <a:ext cx="5105400" cy="677037"/>
            <a:chOff x="2095227" y="5728156"/>
            <a:chExt cx="5105400" cy="677265"/>
          </a:xfrm>
        </p:grpSpPr>
        <p:sp>
          <p:nvSpPr>
            <p:cNvPr id="46109" name="TextBox 23"/>
            <p:cNvSpPr txBox="1">
              <a:spLocks noChangeArrowheads="1"/>
            </p:cNvSpPr>
            <p:nvPr/>
          </p:nvSpPr>
          <p:spPr bwMode="auto">
            <a:xfrm>
              <a:off x="2095227" y="5728156"/>
              <a:ext cx="5105400" cy="230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b="1">
                  <a:latin typeface="Calibri" pitchFamily="34" charset="0"/>
                  <a:cs typeface="Calibri" pitchFamily="34" charset="0"/>
                </a:rPr>
                <a:t>Coordination</a:t>
              </a:r>
            </a:p>
          </p:txBody>
        </p:sp>
        <p:sp>
          <p:nvSpPr>
            <p:cNvPr id="46110" name="TextBox 24"/>
            <p:cNvSpPr txBox="1">
              <a:spLocks noChangeArrowheads="1"/>
            </p:cNvSpPr>
            <p:nvPr/>
          </p:nvSpPr>
          <p:spPr bwMode="auto">
            <a:xfrm>
              <a:off x="2095227" y="5943600"/>
              <a:ext cx="5105400" cy="461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a:latin typeface="Calibri" pitchFamily="34" charset="0"/>
                  <a:cs typeface="Calibri" pitchFamily="34" charset="0"/>
                </a:rPr>
                <a:t>It is the process of directing the activities of various persons in unison to attain objectives</a:t>
              </a:r>
            </a:p>
          </p:txBody>
        </p:sp>
      </p:grpSp>
      <p:sp>
        <p:nvSpPr>
          <p:cNvPr id="36" name="Rektangel med afrundet, diagonalt hjørne 21"/>
          <p:cNvSpPr/>
          <p:nvPr/>
        </p:nvSpPr>
        <p:spPr>
          <a:xfrm>
            <a:off x="457200" y="1958820"/>
            <a:ext cx="6902197" cy="1080120"/>
          </a:xfrm>
          <a:prstGeom prst="round2DiagRect">
            <a:avLst>
              <a:gd name="adj1" fmla="val 20046"/>
              <a:gd name="adj2" fmla="val 0"/>
            </a:avLst>
          </a:prstGeom>
          <a:solidFill>
            <a:schemeClr val="bg1"/>
          </a:solidFill>
          <a:ln w="57150" cap="flat" cmpd="sng" algn="ctr">
            <a:gradFill flip="none" rotWithShape="1">
              <a:gsLst>
                <a:gs pos="0">
                  <a:srgbClr val="B4E53B"/>
                </a:gs>
                <a:gs pos="100000">
                  <a:srgbClr val="6EA92D"/>
                </a:gs>
              </a:gsLst>
              <a:lin ang="3600000" scaled="0"/>
              <a:tileRect/>
            </a:grad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da-DK" sz="1500">
              <a:solidFill>
                <a:srgbClr val="FFFFFF"/>
              </a:solidFill>
              <a:latin typeface="Calibri" pitchFamily="34" charset="0"/>
              <a:ea typeface="ＭＳ Ｐゴシック" pitchFamily="-112" charset="-128"/>
              <a:cs typeface="Calibri" pitchFamily="34" charset="0"/>
            </a:endParaRPr>
          </a:p>
        </p:txBody>
      </p:sp>
      <p:pic>
        <p:nvPicPr>
          <p:cNvPr id="1028" name="Picture 4" descr="http://jacksanfernandes.com/yahoo_site_admin/assets/images/l11.217165216_std.jpg"/>
          <p:cNvPicPr>
            <a:picLocks noChangeAspect="1" noChangeArrowheads="1"/>
          </p:cNvPicPr>
          <p:nvPr/>
        </p:nvPicPr>
        <p:blipFill>
          <a:blip r:embed="rId4" cstate="email">
            <a:extLst>
              <a:ext uri="{28A0092B-C50C-407E-A947-70E740481C1C}">
                <a14:useLocalDpi xmlns:a14="http://schemas.microsoft.com/office/drawing/2010/main"/>
              </a:ext>
            </a:extLst>
          </a:blip>
          <a:srcRect l="2438" t="2602" r="3070" b="7111"/>
          <a:stretch>
            <a:fillRect/>
          </a:stretch>
        </p:blipFill>
        <p:spPr bwMode="auto">
          <a:xfrm>
            <a:off x="685800" y="2043113"/>
            <a:ext cx="1204913"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6"/>
          <p:cNvGrpSpPr>
            <a:grpSpLocks/>
          </p:cNvGrpSpPr>
          <p:nvPr/>
        </p:nvGrpSpPr>
        <p:grpSpPr bwMode="auto">
          <a:xfrm>
            <a:off x="2095500" y="2136776"/>
            <a:ext cx="5105400" cy="677037"/>
            <a:chOff x="2095227" y="2319169"/>
            <a:chExt cx="5105400" cy="677265"/>
          </a:xfrm>
        </p:grpSpPr>
        <p:sp>
          <p:nvSpPr>
            <p:cNvPr id="46107" name="TextBox 17"/>
            <p:cNvSpPr txBox="1">
              <a:spLocks noChangeArrowheads="1"/>
            </p:cNvSpPr>
            <p:nvPr/>
          </p:nvSpPr>
          <p:spPr bwMode="auto">
            <a:xfrm>
              <a:off x="2095227" y="2319169"/>
              <a:ext cx="5105400" cy="230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b="1">
                  <a:latin typeface="Calibri" pitchFamily="34" charset="0"/>
                  <a:cs typeface="Calibri" pitchFamily="34" charset="0"/>
                </a:rPr>
                <a:t>Leadership</a:t>
              </a:r>
            </a:p>
          </p:txBody>
        </p:sp>
        <p:sp>
          <p:nvSpPr>
            <p:cNvPr id="46108" name="TextBox 18"/>
            <p:cNvSpPr txBox="1">
              <a:spLocks noChangeArrowheads="1"/>
            </p:cNvSpPr>
            <p:nvPr/>
          </p:nvSpPr>
          <p:spPr bwMode="auto">
            <a:xfrm>
              <a:off x="2095227" y="2534613"/>
              <a:ext cx="5105400" cy="461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a:latin typeface="Calibri" pitchFamily="34" charset="0"/>
                  <a:cs typeface="Calibri" pitchFamily="34" charset="0"/>
                </a:rPr>
                <a:t>Leadership is the ability to build up confidence and zeal among the people and to create an urge in them to be led</a:t>
              </a:r>
            </a:p>
          </p:txBody>
        </p:sp>
      </p:grpSp>
      <p:sp>
        <p:nvSpPr>
          <p:cNvPr id="49" name="Rektangel med afrundet, diagonalt hjørne 24"/>
          <p:cNvSpPr/>
          <p:nvPr/>
        </p:nvSpPr>
        <p:spPr>
          <a:xfrm>
            <a:off x="457200" y="762000"/>
            <a:ext cx="6902197" cy="1080120"/>
          </a:xfrm>
          <a:prstGeom prst="round2DiagRect">
            <a:avLst>
              <a:gd name="adj1" fmla="val 20046"/>
              <a:gd name="adj2" fmla="val 0"/>
            </a:avLst>
          </a:prstGeom>
          <a:solidFill>
            <a:schemeClr val="bg1"/>
          </a:solidFill>
          <a:ln w="57150" cap="flat" cmpd="sng" algn="ctr">
            <a:gradFill flip="none" rotWithShape="1">
              <a:gsLst>
                <a:gs pos="0">
                  <a:schemeClr val="tx1">
                    <a:lumMod val="95000"/>
                    <a:lumOff val="5000"/>
                  </a:schemeClr>
                </a:gs>
                <a:gs pos="100000">
                  <a:schemeClr val="bg1">
                    <a:lumMod val="85000"/>
                  </a:schemeClr>
                </a:gs>
              </a:gsLst>
              <a:lin ang="13500000" scaled="1"/>
              <a:tileRect/>
            </a:grad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da-DK" sz="1500">
              <a:solidFill>
                <a:srgbClr val="FFFFFF"/>
              </a:solidFill>
              <a:latin typeface="Calibri" pitchFamily="34" charset="0"/>
              <a:ea typeface="ＭＳ Ｐゴシック" pitchFamily="-112" charset="-128"/>
              <a:cs typeface="Calibri" pitchFamily="34" charset="0"/>
            </a:endParaRPr>
          </a:p>
        </p:txBody>
      </p:sp>
      <p:pic>
        <p:nvPicPr>
          <p:cNvPr id="1026" name="Picture 2" descr="http://www.ciw-online.org/images/Denver%20Day%203/dd3c.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35000" y="869950"/>
            <a:ext cx="1219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5"/>
          <p:cNvGrpSpPr>
            <a:grpSpLocks/>
          </p:cNvGrpSpPr>
          <p:nvPr/>
        </p:nvGrpSpPr>
        <p:grpSpPr bwMode="auto">
          <a:xfrm>
            <a:off x="2095500" y="895350"/>
            <a:ext cx="5105400" cy="908001"/>
            <a:chOff x="2095227" y="990600"/>
            <a:chExt cx="5105400" cy="907750"/>
          </a:xfrm>
        </p:grpSpPr>
        <p:sp>
          <p:nvSpPr>
            <p:cNvPr id="46105" name="TextBox 3"/>
            <p:cNvSpPr txBox="1">
              <a:spLocks noChangeArrowheads="1"/>
            </p:cNvSpPr>
            <p:nvPr/>
          </p:nvSpPr>
          <p:spPr bwMode="auto">
            <a:xfrm>
              <a:off x="2095227" y="990600"/>
              <a:ext cx="5105400" cy="23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b="1">
                  <a:latin typeface="Calibri" pitchFamily="34" charset="0"/>
                  <a:cs typeface="Calibri" pitchFamily="34" charset="0"/>
                </a:rPr>
                <a:t>Communication</a:t>
              </a:r>
            </a:p>
          </p:txBody>
        </p:sp>
        <p:sp>
          <p:nvSpPr>
            <p:cNvPr id="46106" name="TextBox 16"/>
            <p:cNvSpPr txBox="1">
              <a:spLocks noChangeArrowheads="1"/>
            </p:cNvSpPr>
            <p:nvPr/>
          </p:nvSpPr>
          <p:spPr bwMode="auto">
            <a:xfrm>
              <a:off x="2095227" y="1206044"/>
              <a:ext cx="5105400" cy="692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a:latin typeface="Calibri" pitchFamily="34" charset="0"/>
                  <a:cs typeface="Calibri" pitchFamily="34" charset="0"/>
                </a:rPr>
                <a:t>A manager has to tell the workers what to do, how to do it and when to do it.  He is also required to provide continuous guidance to the workers in the performance of their task</a:t>
              </a:r>
            </a:p>
          </p:txBody>
        </p:sp>
      </p:grpSp>
      <p:sp>
        <p:nvSpPr>
          <p:cNvPr id="55" name="Rektangel med afrundet, diagonalt hjørne 24"/>
          <p:cNvSpPr/>
          <p:nvPr/>
        </p:nvSpPr>
        <p:spPr>
          <a:xfrm>
            <a:off x="457200" y="3155950"/>
            <a:ext cx="6902450" cy="1079500"/>
          </a:xfrm>
          <a:prstGeom prst="round2DiagRect">
            <a:avLst>
              <a:gd name="adj1" fmla="val 20046"/>
              <a:gd name="adj2" fmla="val 0"/>
            </a:avLst>
          </a:prstGeom>
          <a:solidFill>
            <a:schemeClr val="bg1"/>
          </a:solidFill>
          <a:ln w="57150" cap="flat" cmpd="sng" algn="ctr">
            <a:solidFill>
              <a:schemeClr val="accent1"/>
            </a:solid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da-DK" sz="1500">
              <a:solidFill>
                <a:srgbClr val="FFFFFF"/>
              </a:solidFill>
              <a:latin typeface="Calibri" pitchFamily="34" charset="0"/>
              <a:ea typeface="ＭＳ Ｐゴシック" pitchFamily="-112" charset="-128"/>
              <a:cs typeface="Calibri" pitchFamily="34" charset="0"/>
            </a:endParaRPr>
          </a:p>
        </p:txBody>
      </p:sp>
      <p:pic>
        <p:nvPicPr>
          <p:cNvPr id="1030" name="Picture 6" descr="http://www.pubarticles.com/member/user_img/836/1272272836.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58800" y="3240088"/>
            <a:ext cx="13462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7"/>
          <p:cNvGrpSpPr>
            <a:grpSpLocks/>
          </p:cNvGrpSpPr>
          <p:nvPr/>
        </p:nvGrpSpPr>
        <p:grpSpPr bwMode="auto">
          <a:xfrm>
            <a:off x="2095500" y="3276595"/>
            <a:ext cx="5105400" cy="677168"/>
            <a:chOff x="2095227" y="3518356"/>
            <a:chExt cx="5105400" cy="676982"/>
          </a:xfrm>
        </p:grpSpPr>
        <p:sp>
          <p:nvSpPr>
            <p:cNvPr id="46103" name="TextBox 19"/>
            <p:cNvSpPr txBox="1">
              <a:spLocks noChangeArrowheads="1"/>
            </p:cNvSpPr>
            <p:nvPr/>
          </p:nvSpPr>
          <p:spPr bwMode="auto">
            <a:xfrm>
              <a:off x="2095227" y="3518356"/>
              <a:ext cx="5105400" cy="23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b="1">
                  <a:latin typeface="Calibri" pitchFamily="34" charset="0"/>
                  <a:cs typeface="Calibri" pitchFamily="34" charset="0"/>
                </a:rPr>
                <a:t>Motivation </a:t>
              </a:r>
            </a:p>
          </p:txBody>
        </p:sp>
        <p:sp>
          <p:nvSpPr>
            <p:cNvPr id="46104" name="TextBox 20"/>
            <p:cNvSpPr txBox="1">
              <a:spLocks noChangeArrowheads="1"/>
            </p:cNvSpPr>
            <p:nvPr/>
          </p:nvSpPr>
          <p:spPr bwMode="auto">
            <a:xfrm>
              <a:off x="2095227" y="3733800"/>
              <a:ext cx="5105400" cy="46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a:latin typeface="Calibri" pitchFamily="34" charset="0"/>
                  <a:cs typeface="Calibri" pitchFamily="34" charset="0"/>
                </a:rPr>
                <a:t>While directing, the manager has to create in his subordinates the willingness to pursue the goals of the organization enthusiastically</a:t>
              </a:r>
            </a:p>
          </p:txBody>
        </p:sp>
      </p:grpSp>
      <p:pic>
        <p:nvPicPr>
          <p:cNvPr id="28" name="Picture 2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down)">
                                      <p:cBhvr>
                                        <p:cTn id="7" dur="500"/>
                                        <p:tgtEl>
                                          <p:spTgt spid="49"/>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wipe(left)">
                                      <p:cBhvr>
                                        <p:cTn id="11" dur="500"/>
                                        <p:tgtEl>
                                          <p:spTgt spid="1026"/>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down)">
                                      <p:cBhvr>
                                        <p:cTn id="19" dur="500"/>
                                        <p:tgtEl>
                                          <p:spTgt spid="36"/>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1028"/>
                                        </p:tgtEl>
                                        <p:attrNameLst>
                                          <p:attrName>style.visibility</p:attrName>
                                        </p:attrNameLst>
                                      </p:cBhvr>
                                      <p:to>
                                        <p:strVal val="visible"/>
                                      </p:to>
                                    </p:set>
                                    <p:animEffect transition="in" filter="wipe(left)">
                                      <p:cBhvr>
                                        <p:cTn id="23" dur="500"/>
                                        <p:tgtEl>
                                          <p:spTgt spid="1028"/>
                                        </p:tgtEl>
                                      </p:cBhvr>
                                    </p:animEffect>
                                  </p:childTnLst>
                                </p:cTn>
                              </p:par>
                            </p:childTnLst>
                          </p:cTn>
                        </p:par>
                        <p:par>
                          <p:cTn id="24" fill="hold" nodeType="afterGroup">
                            <p:stCondLst>
                              <p:cond delay="2500"/>
                            </p:stCondLst>
                            <p:childTnLst>
                              <p:par>
                                <p:cTn id="25" presetID="22" presetClass="entr" presetSubtype="8"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par>
                          <p:cTn id="28" fill="hold" nodeType="afterGroup">
                            <p:stCondLst>
                              <p:cond delay="3000"/>
                            </p:stCondLst>
                            <p:childTnLst>
                              <p:par>
                                <p:cTn id="29" presetID="22" presetClass="entr" presetSubtype="4" fill="hold" nodeType="afterEffect">
                                  <p:stCondLst>
                                    <p:cond delay="0"/>
                                  </p:stCondLst>
                                  <p:childTnLst>
                                    <p:set>
                                      <p:cBhvr>
                                        <p:cTn id="30" dur="1" fill="hold">
                                          <p:stCondLst>
                                            <p:cond delay="0"/>
                                          </p:stCondLst>
                                        </p:cTn>
                                        <p:tgtEl>
                                          <p:spTgt spid="55"/>
                                        </p:tgtEl>
                                        <p:attrNameLst>
                                          <p:attrName>style.visibility</p:attrName>
                                        </p:attrNameLst>
                                      </p:cBhvr>
                                      <p:to>
                                        <p:strVal val="visible"/>
                                      </p:to>
                                    </p:set>
                                    <p:animEffect transition="in" filter="wipe(down)">
                                      <p:cBhvr>
                                        <p:cTn id="31" dur="500"/>
                                        <p:tgtEl>
                                          <p:spTgt spid="55"/>
                                        </p:tgtEl>
                                      </p:cBhvr>
                                    </p:animEffect>
                                  </p:childTnLst>
                                </p:cTn>
                              </p:par>
                            </p:childTnLst>
                          </p:cTn>
                        </p:par>
                        <p:par>
                          <p:cTn id="32" fill="hold" nodeType="afterGroup">
                            <p:stCondLst>
                              <p:cond delay="3500"/>
                            </p:stCondLst>
                            <p:childTnLst>
                              <p:par>
                                <p:cTn id="33" presetID="22" presetClass="entr" presetSubtype="8" fill="hold" nodeType="afterEffect">
                                  <p:stCondLst>
                                    <p:cond delay="0"/>
                                  </p:stCondLst>
                                  <p:childTnLst>
                                    <p:set>
                                      <p:cBhvr>
                                        <p:cTn id="34" dur="1" fill="hold">
                                          <p:stCondLst>
                                            <p:cond delay="0"/>
                                          </p:stCondLst>
                                        </p:cTn>
                                        <p:tgtEl>
                                          <p:spTgt spid="1030"/>
                                        </p:tgtEl>
                                        <p:attrNameLst>
                                          <p:attrName>style.visibility</p:attrName>
                                        </p:attrNameLst>
                                      </p:cBhvr>
                                      <p:to>
                                        <p:strVal val="visible"/>
                                      </p:to>
                                    </p:set>
                                    <p:animEffect transition="in" filter="wipe(left)">
                                      <p:cBhvr>
                                        <p:cTn id="35" dur="500"/>
                                        <p:tgtEl>
                                          <p:spTgt spid="1030"/>
                                        </p:tgtEl>
                                      </p:cBhvr>
                                    </p:animEffect>
                                  </p:childTnLst>
                                </p:cTn>
                              </p:par>
                            </p:childTnLst>
                          </p:cTn>
                        </p:par>
                        <p:par>
                          <p:cTn id="36" fill="hold" nodeType="afterGroup">
                            <p:stCondLst>
                              <p:cond delay="4000"/>
                            </p:stCondLst>
                            <p:childTnLst>
                              <p:par>
                                <p:cTn id="37" presetID="22" presetClass="entr" presetSubtype="8"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left)">
                                      <p:cBhvr>
                                        <p:cTn id="39" dur="500"/>
                                        <p:tgtEl>
                                          <p:spTgt spid="8"/>
                                        </p:tgtEl>
                                      </p:cBhvr>
                                    </p:animEffect>
                                  </p:childTnLst>
                                </p:cTn>
                              </p:par>
                            </p:childTnLst>
                          </p:cTn>
                        </p:par>
                        <p:par>
                          <p:cTn id="40" fill="hold" nodeType="afterGroup">
                            <p:stCondLst>
                              <p:cond delay="4500"/>
                            </p:stCondLst>
                            <p:childTnLst>
                              <p:par>
                                <p:cTn id="41" presetID="22" presetClass="entr" presetSubtype="4" fill="hold" nodeType="afterEffect">
                                  <p:stCondLst>
                                    <p:cond delay="0"/>
                                  </p:stCondLst>
                                  <p:childTnLst>
                                    <p:set>
                                      <p:cBhvr>
                                        <p:cTn id="42" dur="1" fill="hold">
                                          <p:stCondLst>
                                            <p:cond delay="0"/>
                                          </p:stCondLst>
                                        </p:cTn>
                                        <p:tgtEl>
                                          <p:spTgt spid="60"/>
                                        </p:tgtEl>
                                        <p:attrNameLst>
                                          <p:attrName>style.visibility</p:attrName>
                                        </p:attrNameLst>
                                      </p:cBhvr>
                                      <p:to>
                                        <p:strVal val="visible"/>
                                      </p:to>
                                    </p:set>
                                    <p:animEffect transition="in" filter="wipe(down)">
                                      <p:cBhvr>
                                        <p:cTn id="43" dur="500"/>
                                        <p:tgtEl>
                                          <p:spTgt spid="60"/>
                                        </p:tgtEl>
                                      </p:cBhvr>
                                    </p:animEffect>
                                  </p:childTnLst>
                                </p:cTn>
                              </p:par>
                            </p:childTnLst>
                          </p:cTn>
                        </p:par>
                        <p:par>
                          <p:cTn id="44" fill="hold" nodeType="afterGroup">
                            <p:stCondLst>
                              <p:cond delay="5000"/>
                            </p:stCondLst>
                            <p:childTnLst>
                              <p:par>
                                <p:cTn id="45" presetID="22" presetClass="entr" presetSubtype="8" fill="hold" nodeType="afterEffect">
                                  <p:stCondLst>
                                    <p:cond delay="0"/>
                                  </p:stCondLst>
                                  <p:childTnLst>
                                    <p:set>
                                      <p:cBhvr>
                                        <p:cTn id="46" dur="1" fill="hold">
                                          <p:stCondLst>
                                            <p:cond delay="0"/>
                                          </p:stCondLst>
                                        </p:cTn>
                                        <p:tgtEl>
                                          <p:spTgt spid="1032"/>
                                        </p:tgtEl>
                                        <p:attrNameLst>
                                          <p:attrName>style.visibility</p:attrName>
                                        </p:attrNameLst>
                                      </p:cBhvr>
                                      <p:to>
                                        <p:strVal val="visible"/>
                                      </p:to>
                                    </p:set>
                                    <p:animEffect transition="in" filter="wipe(left)">
                                      <p:cBhvr>
                                        <p:cTn id="47" dur="500"/>
                                        <p:tgtEl>
                                          <p:spTgt spid="1032"/>
                                        </p:tgtEl>
                                      </p:cBhvr>
                                    </p:animEffect>
                                  </p:childTnLst>
                                </p:cTn>
                              </p:par>
                            </p:childTnLst>
                          </p:cTn>
                        </p:par>
                        <p:par>
                          <p:cTn id="48" fill="hold" nodeType="afterGroup">
                            <p:stCondLst>
                              <p:cond delay="5500"/>
                            </p:stCondLst>
                            <p:childTnLst>
                              <p:par>
                                <p:cTn id="49" presetID="22" presetClass="entr" presetSubtype="8" fill="hold"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wipe(left)">
                                      <p:cBhvr>
                                        <p:cTn id="51" dur="500"/>
                                        <p:tgtEl>
                                          <p:spTgt spid="9"/>
                                        </p:tgtEl>
                                      </p:cBhvr>
                                    </p:animEffect>
                                  </p:childTnLst>
                                </p:cTn>
                              </p:par>
                            </p:childTnLst>
                          </p:cTn>
                        </p:par>
                        <p:par>
                          <p:cTn id="52" fill="hold" nodeType="afterGroup">
                            <p:stCondLst>
                              <p:cond delay="6000"/>
                            </p:stCondLst>
                            <p:childTnLst>
                              <p:par>
                                <p:cTn id="53" presetID="22" presetClass="entr" presetSubtype="4" fill="hold" nodeType="afterEffect">
                                  <p:stCondLst>
                                    <p:cond delay="0"/>
                                  </p:stCondLst>
                                  <p:childTnLst>
                                    <p:set>
                                      <p:cBhvr>
                                        <p:cTn id="54" dur="1" fill="hold">
                                          <p:stCondLst>
                                            <p:cond delay="0"/>
                                          </p:stCondLst>
                                        </p:cTn>
                                        <p:tgtEl>
                                          <p:spTgt spid="61"/>
                                        </p:tgtEl>
                                        <p:attrNameLst>
                                          <p:attrName>style.visibility</p:attrName>
                                        </p:attrNameLst>
                                      </p:cBhvr>
                                      <p:to>
                                        <p:strVal val="visible"/>
                                      </p:to>
                                    </p:set>
                                    <p:animEffect transition="in" filter="wipe(down)">
                                      <p:cBhvr>
                                        <p:cTn id="55" dur="500"/>
                                        <p:tgtEl>
                                          <p:spTgt spid="61"/>
                                        </p:tgtEl>
                                      </p:cBhvr>
                                    </p:animEffect>
                                  </p:childTnLst>
                                </p:cTn>
                              </p:par>
                            </p:childTnLst>
                          </p:cTn>
                        </p:par>
                        <p:par>
                          <p:cTn id="56" fill="hold" nodeType="afterGroup">
                            <p:stCondLst>
                              <p:cond delay="6500"/>
                            </p:stCondLst>
                            <p:childTnLst>
                              <p:par>
                                <p:cTn id="57" presetID="22" presetClass="entr" presetSubtype="8" fill="hold" nodeType="afterEffect">
                                  <p:stCondLst>
                                    <p:cond delay="0"/>
                                  </p:stCondLst>
                                  <p:childTnLst>
                                    <p:set>
                                      <p:cBhvr>
                                        <p:cTn id="58" dur="1" fill="hold">
                                          <p:stCondLst>
                                            <p:cond delay="0"/>
                                          </p:stCondLst>
                                        </p:cTn>
                                        <p:tgtEl>
                                          <p:spTgt spid="1034"/>
                                        </p:tgtEl>
                                        <p:attrNameLst>
                                          <p:attrName>style.visibility</p:attrName>
                                        </p:attrNameLst>
                                      </p:cBhvr>
                                      <p:to>
                                        <p:strVal val="visible"/>
                                      </p:to>
                                    </p:set>
                                    <p:animEffect transition="in" filter="wipe(left)">
                                      <p:cBhvr>
                                        <p:cTn id="59" dur="500"/>
                                        <p:tgtEl>
                                          <p:spTgt spid="1034"/>
                                        </p:tgtEl>
                                      </p:cBhvr>
                                    </p:animEffect>
                                  </p:childTnLst>
                                </p:cTn>
                              </p:par>
                            </p:childTnLst>
                          </p:cTn>
                        </p:par>
                        <p:par>
                          <p:cTn id="60" fill="hold" nodeType="afterGroup">
                            <p:stCondLst>
                              <p:cond delay="7000"/>
                            </p:stCondLst>
                            <p:childTnLst>
                              <p:par>
                                <p:cTn id="61" presetID="22" presetClass="entr" presetSubtype="8" fill="hold" nodeType="after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wipe(left)">
                                      <p:cBhvr>
                                        <p:cTn id="6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dff9c73ae836632e7f7f1a6ad4456854799d5e9"/>
  <p:tag name="ARTICULATE_PROJECT_OPEN" val="0"/>
  <p:tag name="THINKCELLUNDODONOTDELETE" val="0"/>
  <p:tag name="ISPRING_RESOURCE_PATHS_HASH_PRESENTER" val="e3da4a7d4032b4409c0d643cdcb7c5fe5131f0"/>
</p:tagLst>
</file>

<file path=ppt/tags/tag2.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GENSWF_SLIDE_TITLE" val="ManagementStudyGuide.com"/>
</p:tagLst>
</file>

<file path=ppt/theme/theme1.xml><?xml version="1.0" encoding="utf-8"?>
<a:theme xmlns:a="http://schemas.openxmlformats.org/drawingml/2006/main" name="Office Theme">
  <a:themeElements>
    <a:clrScheme name="Custom 24">
      <a:dk1>
        <a:sysClr val="windowText" lastClr="000000"/>
      </a:dk1>
      <a:lt1>
        <a:sysClr val="window" lastClr="FFFFFF"/>
      </a:lt1>
      <a:dk2>
        <a:srgbClr val="1F497D"/>
      </a:dk2>
      <a:lt2>
        <a:srgbClr val="EEECE1"/>
      </a:lt2>
      <a:accent1>
        <a:srgbClr val="99FF33"/>
      </a:accent1>
      <a:accent2>
        <a:srgbClr val="99CC00"/>
      </a:accent2>
      <a:accent3>
        <a:srgbClr val="669900"/>
      </a:accent3>
      <a:accent4>
        <a:srgbClr val="008000"/>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1550</TotalTime>
  <Words>794</Words>
  <Application>Microsoft Office PowerPoint</Application>
  <PresentationFormat>On-screen Show (4:3)</PresentationFormat>
  <Paragraphs>95</Paragraphs>
  <Slides>12</Slides>
  <Notes>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1_Office Theme</vt:lpstr>
      <vt:lpstr>Henri Fayol’s – 14 Principles  of Management</vt:lpstr>
      <vt:lpstr>Contents</vt:lpstr>
      <vt:lpstr>Principles of Management</vt:lpstr>
      <vt:lpstr>Features of Management Principles</vt:lpstr>
      <vt:lpstr>History – Henri Fayol</vt:lpstr>
      <vt:lpstr>Division of work</vt:lpstr>
      <vt:lpstr>Authority – Definition and Meaning</vt:lpstr>
      <vt:lpstr>Advantages of Unity of Command</vt:lpstr>
      <vt:lpstr>Elements of Direction</vt:lpstr>
      <vt:lpstr>Decentralized approach vs. Centralized approach</vt:lpstr>
      <vt:lpstr>Scalar Chain and Gang Plank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Management</dc:title>
  <dc:creator>a</dc:creator>
  <cp:lastModifiedBy>A</cp:lastModifiedBy>
  <cp:revision>169</cp:revision>
  <dcterms:created xsi:type="dcterms:W3CDTF">2012-02-29T13:06:28Z</dcterms:created>
  <dcterms:modified xsi:type="dcterms:W3CDTF">2014-10-07T10:52:25Z</dcterms:modified>
</cp:coreProperties>
</file>