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23" r:id="rId3"/>
    <p:sldId id="324" r:id="rId4"/>
    <p:sldId id="325" r:id="rId5"/>
    <p:sldId id="326" r:id="rId6"/>
    <p:sldId id="327" r:id="rId7"/>
    <p:sldId id="328" r:id="rId8"/>
    <p:sldId id="329" r:id="rId9"/>
    <p:sldId id="330" r:id="rId10"/>
    <p:sldId id="331" r:id="rId11"/>
    <p:sldId id="332" r:id="rId12"/>
    <p:sldId id="333" r:id="rId13"/>
    <p:sldId id="335" r:id="rId14"/>
    <p:sldId id="337" r:id="rId15"/>
    <p:sldId id="344" r:id="rId16"/>
    <p:sldId id="258" r:id="rId17"/>
    <p:sldId id="259" r:id="rId18"/>
    <p:sldId id="263" r:id="rId19"/>
    <p:sldId id="347" r:id="rId20"/>
    <p:sldId id="267" r:id="rId21"/>
    <p:sldId id="270" r:id="rId22"/>
    <p:sldId id="348"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37"/>
    <a:srgbClr val="FF8181"/>
    <a:srgbClr val="A7D971"/>
    <a:srgbClr val="92D050"/>
    <a:srgbClr val="F9B67F"/>
    <a:srgbClr val="ED7BC4"/>
    <a:srgbClr val="C83292"/>
    <a:srgbClr val="D789CC"/>
    <a:srgbClr val="FF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47" autoAdjust="0"/>
    <p:restoredTop sz="94660"/>
  </p:normalViewPr>
  <p:slideViewPr>
    <p:cSldViewPr>
      <p:cViewPr varScale="1">
        <p:scale>
          <a:sx n="68" d="100"/>
          <a:sy n="68" d="100"/>
        </p:scale>
        <p:origin x="136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D0B4F3-7740-4D68-B33E-59DB509A3D61}" type="datetimeFigureOut">
              <a:rPr lang="en-US" smtClean="0"/>
              <a:t>8/29/2016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7E991D-C47C-43B1-91BB-3A0266342DFA}" type="slidenum">
              <a:rPr lang="en-IN" smtClean="0"/>
              <a:t>‹#›</a:t>
            </a:fld>
            <a:endParaRPr lang="en-IN"/>
          </a:p>
        </p:txBody>
      </p:sp>
    </p:spTree>
    <p:extLst>
      <p:ext uri="{BB962C8B-B14F-4D97-AF65-F5344CB8AC3E}">
        <p14:creationId xmlns:p14="http://schemas.microsoft.com/office/powerpoint/2010/main" val="318526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57E991D-C47C-43B1-91BB-3A0266342DFA}" type="slidenum">
              <a:rPr lang="en-IN" smtClean="0"/>
              <a:t>1</a:t>
            </a:fld>
            <a:endParaRPr lang="en-IN"/>
          </a:p>
        </p:txBody>
      </p:sp>
    </p:spTree>
    <p:extLst>
      <p:ext uri="{BB962C8B-B14F-4D97-AF65-F5344CB8AC3E}">
        <p14:creationId xmlns:p14="http://schemas.microsoft.com/office/powerpoint/2010/main" val="3001170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57E991D-C47C-43B1-91BB-3A0266342DFA}" type="slidenum">
              <a:rPr lang="en-IN" smtClean="0"/>
              <a:t>10</a:t>
            </a:fld>
            <a:endParaRPr lang="en-IN"/>
          </a:p>
        </p:txBody>
      </p:sp>
    </p:spTree>
    <p:extLst>
      <p:ext uri="{BB962C8B-B14F-4D97-AF65-F5344CB8AC3E}">
        <p14:creationId xmlns:p14="http://schemas.microsoft.com/office/powerpoint/2010/main" val="1617995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57E991D-C47C-43B1-91BB-3A0266342DFA}" type="slidenum">
              <a:rPr lang="en-IN" smtClean="0"/>
              <a:t>11</a:t>
            </a:fld>
            <a:endParaRPr lang="en-IN"/>
          </a:p>
        </p:txBody>
      </p:sp>
    </p:spTree>
    <p:extLst>
      <p:ext uri="{BB962C8B-B14F-4D97-AF65-F5344CB8AC3E}">
        <p14:creationId xmlns:p14="http://schemas.microsoft.com/office/powerpoint/2010/main" val="133326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57E991D-C47C-43B1-91BB-3A0266342DFA}" type="slidenum">
              <a:rPr lang="en-IN" smtClean="0"/>
              <a:t>12</a:t>
            </a:fld>
            <a:endParaRPr lang="en-IN"/>
          </a:p>
        </p:txBody>
      </p:sp>
    </p:spTree>
    <p:extLst>
      <p:ext uri="{BB962C8B-B14F-4D97-AF65-F5344CB8AC3E}">
        <p14:creationId xmlns:p14="http://schemas.microsoft.com/office/powerpoint/2010/main" val="116850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57E991D-C47C-43B1-91BB-3A0266342DFA}" type="slidenum">
              <a:rPr lang="en-IN" smtClean="0"/>
              <a:t>13</a:t>
            </a:fld>
            <a:endParaRPr lang="en-IN"/>
          </a:p>
        </p:txBody>
      </p:sp>
    </p:spTree>
    <p:extLst>
      <p:ext uri="{BB962C8B-B14F-4D97-AF65-F5344CB8AC3E}">
        <p14:creationId xmlns:p14="http://schemas.microsoft.com/office/powerpoint/2010/main" val="3324465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57E991D-C47C-43B1-91BB-3A0266342DFA}" type="slidenum">
              <a:rPr lang="en-IN" smtClean="0"/>
              <a:t>14</a:t>
            </a:fld>
            <a:endParaRPr lang="en-IN"/>
          </a:p>
        </p:txBody>
      </p:sp>
    </p:spTree>
    <p:extLst>
      <p:ext uri="{BB962C8B-B14F-4D97-AF65-F5344CB8AC3E}">
        <p14:creationId xmlns:p14="http://schemas.microsoft.com/office/powerpoint/2010/main" val="1001352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57E991D-C47C-43B1-91BB-3A0266342DFA}" type="slidenum">
              <a:rPr lang="en-IN" smtClean="0"/>
              <a:t>15</a:t>
            </a:fld>
            <a:endParaRPr lang="en-IN"/>
          </a:p>
        </p:txBody>
      </p:sp>
    </p:spTree>
    <p:extLst>
      <p:ext uri="{BB962C8B-B14F-4D97-AF65-F5344CB8AC3E}">
        <p14:creationId xmlns:p14="http://schemas.microsoft.com/office/powerpoint/2010/main" val="1554264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57E991D-C47C-43B1-91BB-3A0266342DFA}" type="slidenum">
              <a:rPr lang="en-IN" smtClean="0"/>
              <a:t>16</a:t>
            </a:fld>
            <a:endParaRPr lang="en-IN"/>
          </a:p>
        </p:txBody>
      </p:sp>
    </p:spTree>
    <p:extLst>
      <p:ext uri="{BB962C8B-B14F-4D97-AF65-F5344CB8AC3E}">
        <p14:creationId xmlns:p14="http://schemas.microsoft.com/office/powerpoint/2010/main" val="301801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57E991D-C47C-43B1-91BB-3A0266342DFA}" type="slidenum">
              <a:rPr lang="en-IN" smtClean="0"/>
              <a:t>17</a:t>
            </a:fld>
            <a:endParaRPr lang="en-IN"/>
          </a:p>
        </p:txBody>
      </p:sp>
    </p:spTree>
    <p:extLst>
      <p:ext uri="{BB962C8B-B14F-4D97-AF65-F5344CB8AC3E}">
        <p14:creationId xmlns:p14="http://schemas.microsoft.com/office/powerpoint/2010/main" val="4262831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57E991D-C47C-43B1-91BB-3A0266342DFA}" type="slidenum">
              <a:rPr lang="en-IN" smtClean="0"/>
              <a:t>18</a:t>
            </a:fld>
            <a:endParaRPr lang="en-IN"/>
          </a:p>
        </p:txBody>
      </p:sp>
    </p:spTree>
    <p:extLst>
      <p:ext uri="{BB962C8B-B14F-4D97-AF65-F5344CB8AC3E}">
        <p14:creationId xmlns:p14="http://schemas.microsoft.com/office/powerpoint/2010/main" val="2295655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57E991D-C47C-43B1-91BB-3A0266342DFA}" type="slidenum">
              <a:rPr lang="en-IN" smtClean="0"/>
              <a:t>19</a:t>
            </a:fld>
            <a:endParaRPr lang="en-IN"/>
          </a:p>
        </p:txBody>
      </p:sp>
    </p:spTree>
    <p:extLst>
      <p:ext uri="{BB962C8B-B14F-4D97-AF65-F5344CB8AC3E}">
        <p14:creationId xmlns:p14="http://schemas.microsoft.com/office/powerpoint/2010/main" val="383424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57E991D-C47C-43B1-91BB-3A0266342DFA}" type="slidenum">
              <a:rPr lang="en-IN" smtClean="0"/>
              <a:t>2</a:t>
            </a:fld>
            <a:endParaRPr lang="en-IN"/>
          </a:p>
        </p:txBody>
      </p:sp>
    </p:spTree>
    <p:extLst>
      <p:ext uri="{BB962C8B-B14F-4D97-AF65-F5344CB8AC3E}">
        <p14:creationId xmlns:p14="http://schemas.microsoft.com/office/powerpoint/2010/main" val="3184286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57E991D-C47C-43B1-91BB-3A0266342DFA}" type="slidenum">
              <a:rPr lang="en-IN" smtClean="0"/>
              <a:t>20</a:t>
            </a:fld>
            <a:endParaRPr lang="en-IN"/>
          </a:p>
        </p:txBody>
      </p:sp>
    </p:spTree>
    <p:extLst>
      <p:ext uri="{BB962C8B-B14F-4D97-AF65-F5344CB8AC3E}">
        <p14:creationId xmlns:p14="http://schemas.microsoft.com/office/powerpoint/2010/main" val="2164595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657E991D-C47C-43B1-91BB-3A0266342DFA}" type="slidenum">
              <a:rPr lang="en-IN" smtClean="0"/>
              <a:t>21</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22</a:t>
            </a:fld>
            <a:endParaRPr lang="en-IN">
              <a:solidFill>
                <a:prstClr val="black"/>
              </a:solidFill>
            </a:endParaRPr>
          </a:p>
        </p:txBody>
      </p:sp>
    </p:spTree>
    <p:extLst>
      <p:ext uri="{BB962C8B-B14F-4D97-AF65-F5344CB8AC3E}">
        <p14:creationId xmlns:p14="http://schemas.microsoft.com/office/powerpoint/2010/main" val="4066870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57E991D-C47C-43B1-91BB-3A0266342DFA}" type="slidenum">
              <a:rPr lang="en-IN" smtClean="0"/>
              <a:t>3</a:t>
            </a:fld>
            <a:endParaRPr lang="en-IN"/>
          </a:p>
        </p:txBody>
      </p:sp>
    </p:spTree>
    <p:extLst>
      <p:ext uri="{BB962C8B-B14F-4D97-AF65-F5344CB8AC3E}">
        <p14:creationId xmlns:p14="http://schemas.microsoft.com/office/powerpoint/2010/main" val="1683394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57E991D-C47C-43B1-91BB-3A0266342DFA}" type="slidenum">
              <a:rPr lang="en-IN" smtClean="0"/>
              <a:t>4</a:t>
            </a:fld>
            <a:endParaRPr lang="en-IN"/>
          </a:p>
        </p:txBody>
      </p:sp>
    </p:spTree>
    <p:extLst>
      <p:ext uri="{BB962C8B-B14F-4D97-AF65-F5344CB8AC3E}">
        <p14:creationId xmlns:p14="http://schemas.microsoft.com/office/powerpoint/2010/main" val="2789126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57E991D-C47C-43B1-91BB-3A0266342DFA}" type="slidenum">
              <a:rPr lang="en-IN" smtClean="0"/>
              <a:t>5</a:t>
            </a:fld>
            <a:endParaRPr lang="en-IN"/>
          </a:p>
        </p:txBody>
      </p:sp>
    </p:spTree>
    <p:extLst>
      <p:ext uri="{BB962C8B-B14F-4D97-AF65-F5344CB8AC3E}">
        <p14:creationId xmlns:p14="http://schemas.microsoft.com/office/powerpoint/2010/main" val="2616093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57E991D-C47C-43B1-91BB-3A0266342DFA}" type="slidenum">
              <a:rPr lang="en-IN" smtClean="0"/>
              <a:t>6</a:t>
            </a:fld>
            <a:endParaRPr lang="en-IN"/>
          </a:p>
        </p:txBody>
      </p:sp>
    </p:spTree>
    <p:extLst>
      <p:ext uri="{BB962C8B-B14F-4D97-AF65-F5344CB8AC3E}">
        <p14:creationId xmlns:p14="http://schemas.microsoft.com/office/powerpoint/2010/main" val="1442569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57E991D-C47C-43B1-91BB-3A0266342DFA}" type="slidenum">
              <a:rPr lang="en-IN" smtClean="0"/>
              <a:t>7</a:t>
            </a:fld>
            <a:endParaRPr lang="en-IN"/>
          </a:p>
        </p:txBody>
      </p:sp>
    </p:spTree>
    <p:extLst>
      <p:ext uri="{BB962C8B-B14F-4D97-AF65-F5344CB8AC3E}">
        <p14:creationId xmlns:p14="http://schemas.microsoft.com/office/powerpoint/2010/main" val="4270495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57E991D-C47C-43B1-91BB-3A0266342DFA}" type="slidenum">
              <a:rPr lang="en-IN" smtClean="0"/>
              <a:t>8</a:t>
            </a:fld>
            <a:endParaRPr lang="en-IN"/>
          </a:p>
        </p:txBody>
      </p:sp>
    </p:spTree>
    <p:extLst>
      <p:ext uri="{BB962C8B-B14F-4D97-AF65-F5344CB8AC3E}">
        <p14:creationId xmlns:p14="http://schemas.microsoft.com/office/powerpoint/2010/main" val="2425333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57E991D-C47C-43B1-91BB-3A0266342DFA}" type="slidenum">
              <a:rPr lang="en-IN" smtClean="0"/>
              <a:t>9</a:t>
            </a:fld>
            <a:endParaRPr lang="en-IN"/>
          </a:p>
        </p:txBody>
      </p:sp>
    </p:spTree>
    <p:extLst>
      <p:ext uri="{BB962C8B-B14F-4D97-AF65-F5344CB8AC3E}">
        <p14:creationId xmlns:p14="http://schemas.microsoft.com/office/powerpoint/2010/main" val="621836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BE560C0-B843-470B-AE0C-D0B723A0C550}" type="datetimeFigureOut">
              <a:rPr lang="en-IN" smtClean="0"/>
              <a:pPr/>
              <a:t>29-08-2016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31A5D12-7B7B-4AE4-AFEC-D69863F65F99}"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BE560C0-B843-470B-AE0C-D0B723A0C550}" type="datetimeFigureOut">
              <a:rPr lang="en-IN" smtClean="0"/>
              <a:pPr/>
              <a:t>29-08-2016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31A5D12-7B7B-4AE4-AFEC-D69863F65F99}"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BE560C0-B843-470B-AE0C-D0B723A0C550}" type="datetimeFigureOut">
              <a:rPr lang="en-IN" smtClean="0"/>
              <a:pPr/>
              <a:t>29-08-2016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31A5D12-7B7B-4AE4-AFEC-D69863F65F99}"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BE560C0-B843-470B-AE0C-D0B723A0C550}" type="datetimeFigureOut">
              <a:rPr lang="en-IN" smtClean="0"/>
              <a:pPr/>
              <a:t>29-08-2016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31A5D12-7B7B-4AE4-AFEC-D69863F65F99}"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E560C0-B843-470B-AE0C-D0B723A0C550}" type="datetimeFigureOut">
              <a:rPr lang="en-IN" smtClean="0"/>
              <a:pPr/>
              <a:t>29-08-2016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31A5D12-7B7B-4AE4-AFEC-D69863F65F99}"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BE560C0-B843-470B-AE0C-D0B723A0C550}" type="datetimeFigureOut">
              <a:rPr lang="en-IN" smtClean="0"/>
              <a:pPr/>
              <a:t>29-08-2016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231A5D12-7B7B-4AE4-AFEC-D69863F65F99}"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EBE560C0-B843-470B-AE0C-D0B723A0C550}" type="datetimeFigureOut">
              <a:rPr lang="en-IN" smtClean="0"/>
              <a:pPr/>
              <a:t>29-08-2016</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231A5D12-7B7B-4AE4-AFEC-D69863F65F99}"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BE560C0-B843-470B-AE0C-D0B723A0C550}" type="datetimeFigureOut">
              <a:rPr lang="en-IN" smtClean="0"/>
              <a:pPr/>
              <a:t>29-08-2016</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231A5D12-7B7B-4AE4-AFEC-D69863F65F99}"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560C0-B843-470B-AE0C-D0B723A0C550}" type="datetimeFigureOut">
              <a:rPr lang="en-IN" smtClean="0"/>
              <a:pPr/>
              <a:t>29-08-2016</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231A5D12-7B7B-4AE4-AFEC-D69863F65F99}"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560C0-B843-470B-AE0C-D0B723A0C550}" type="datetimeFigureOut">
              <a:rPr lang="en-IN" smtClean="0"/>
              <a:pPr/>
              <a:t>29-08-2016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231A5D12-7B7B-4AE4-AFEC-D69863F65F99}"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560C0-B843-470B-AE0C-D0B723A0C550}" type="datetimeFigureOut">
              <a:rPr lang="en-IN" smtClean="0"/>
              <a:pPr/>
              <a:t>29-08-2016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231A5D12-7B7B-4AE4-AFEC-D69863F65F99}"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560C0-B843-470B-AE0C-D0B723A0C550}" type="datetimeFigureOut">
              <a:rPr lang="en-IN" smtClean="0"/>
              <a:pPr/>
              <a:t>29-08-2016</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A5D12-7B7B-4AE4-AFEC-D69863F65F99}"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9.png"/><Relationship Id="rId5" Type="http://schemas.openxmlformats.org/officeDocument/2006/relationships/image" Target="../media/image22.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9.png"/><Relationship Id="rId5" Type="http://schemas.openxmlformats.org/officeDocument/2006/relationships/image" Target="../media/image23.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6.xml"/><Relationship Id="rId7" Type="http://schemas.openxmlformats.org/officeDocument/2006/relationships/image" Target="../media/image3.png"/><Relationship Id="rId12"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9.png"/><Relationship Id="rId5" Type="http://schemas.openxmlformats.org/officeDocument/2006/relationships/image" Target="../media/image25.jpe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9.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9.png"/><Relationship Id="rId5" Type="http://schemas.openxmlformats.org/officeDocument/2006/relationships/image" Target="../media/image30.jpe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32.jpeg"/><Relationship Id="rId5" Type="http://schemas.openxmlformats.org/officeDocument/2006/relationships/slide" Target="slide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2" y="4796"/>
            <a:ext cx="1979714" cy="4924650"/>
            <a:chOff x="-2" y="4796"/>
            <a:chExt cx="1979714" cy="4924650"/>
          </a:xfrm>
        </p:grpSpPr>
        <p:pic>
          <p:nvPicPr>
            <p:cNvPr id="102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 y="4796"/>
              <a:ext cx="1979714" cy="4924650"/>
            </a:xfrm>
            <a:prstGeom prst="rect">
              <a:avLst/>
            </a:prstGeom>
            <a:noFill/>
            <a:ln w="9525">
              <a:noFill/>
              <a:miter lim="800000"/>
              <a:headEnd/>
              <a:tailEnd/>
            </a:ln>
          </p:spPr>
        </p:pic>
        <p:grpSp>
          <p:nvGrpSpPr>
            <p:cNvPr id="14" name="Group 13"/>
            <p:cNvGrpSpPr/>
            <p:nvPr/>
          </p:nvGrpSpPr>
          <p:grpSpPr>
            <a:xfrm>
              <a:off x="107504" y="3429000"/>
              <a:ext cx="1728512" cy="648000"/>
              <a:chOff x="107504" y="3429000"/>
              <a:chExt cx="1728512" cy="648000"/>
            </a:xfrm>
          </p:grpSpPr>
          <p:sp>
            <p:nvSpPr>
              <p:cNvPr id="13" name="Rounded Rectangle 12"/>
              <p:cNvSpPr/>
              <p:nvPr/>
            </p:nvSpPr>
            <p:spPr>
              <a:xfrm>
                <a:off x="107504" y="3429000"/>
                <a:ext cx="1728192" cy="6480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TextBox 11"/>
              <p:cNvSpPr txBox="1"/>
              <p:nvPr/>
            </p:nvSpPr>
            <p:spPr>
              <a:xfrm>
                <a:off x="144016" y="3573016"/>
                <a:ext cx="1692000" cy="400110"/>
              </a:xfrm>
              <a:prstGeom prst="rect">
                <a:avLst/>
              </a:prstGeom>
              <a:solidFill>
                <a:srgbClr val="FFFFFF">
                  <a:alpha val="69804"/>
                </a:srgbClr>
              </a:solidFill>
            </p:spPr>
            <p:txBody>
              <a:bodyPr wrap="square" rtlCol="0">
                <a:spAutoFit/>
              </a:bodyPr>
              <a:lstStyle/>
              <a:p>
                <a:r>
                  <a:rPr lang="en-IN" sz="2000" b="1" dirty="0"/>
                  <a:t>Completeness</a:t>
                </a:r>
              </a:p>
            </p:txBody>
          </p:sp>
        </p:grpSp>
      </p:grpSp>
      <p:grpSp>
        <p:nvGrpSpPr>
          <p:cNvPr id="38" name="Group 37"/>
          <p:cNvGrpSpPr/>
          <p:nvPr/>
        </p:nvGrpSpPr>
        <p:grpSpPr>
          <a:xfrm>
            <a:off x="1115616" y="-27384"/>
            <a:ext cx="1950014" cy="2988687"/>
            <a:chOff x="1115616" y="-27384"/>
            <a:chExt cx="1950014" cy="2988687"/>
          </a:xfrm>
        </p:grpSpPr>
        <p:pic>
          <p:nvPicPr>
            <p:cNvPr id="1028"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15616" y="-27384"/>
              <a:ext cx="1950014" cy="2988687"/>
            </a:xfrm>
            <a:prstGeom prst="rect">
              <a:avLst/>
            </a:prstGeom>
            <a:noFill/>
            <a:ln w="9525">
              <a:noFill/>
              <a:miter lim="800000"/>
              <a:headEnd/>
              <a:tailEnd/>
            </a:ln>
          </p:spPr>
        </p:pic>
        <p:grpSp>
          <p:nvGrpSpPr>
            <p:cNvPr id="15" name="Group 14"/>
            <p:cNvGrpSpPr/>
            <p:nvPr/>
          </p:nvGrpSpPr>
          <p:grpSpPr>
            <a:xfrm>
              <a:off x="1259312" y="1556792"/>
              <a:ext cx="1692000" cy="648000"/>
              <a:chOff x="107504" y="3429000"/>
              <a:chExt cx="1728512" cy="648000"/>
            </a:xfrm>
          </p:grpSpPr>
          <p:sp>
            <p:nvSpPr>
              <p:cNvPr id="16" name="Rounded Rectangle 15"/>
              <p:cNvSpPr/>
              <p:nvPr/>
            </p:nvSpPr>
            <p:spPr>
              <a:xfrm>
                <a:off x="107504" y="3429000"/>
                <a:ext cx="1728192" cy="6480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extBox 16"/>
              <p:cNvSpPr txBox="1"/>
              <p:nvPr/>
            </p:nvSpPr>
            <p:spPr>
              <a:xfrm>
                <a:off x="144016" y="3573016"/>
                <a:ext cx="1692000" cy="400110"/>
              </a:xfrm>
              <a:prstGeom prst="rect">
                <a:avLst/>
              </a:prstGeom>
              <a:solidFill>
                <a:srgbClr val="FFFFFF">
                  <a:alpha val="69804"/>
                </a:srgbClr>
              </a:solidFill>
            </p:spPr>
            <p:txBody>
              <a:bodyPr wrap="square" rtlCol="0">
                <a:spAutoFit/>
              </a:bodyPr>
              <a:lstStyle/>
              <a:p>
                <a:pPr algn="ctr"/>
                <a:r>
                  <a:rPr lang="en-IN" sz="2000" b="1" dirty="0"/>
                  <a:t>Conciseness </a:t>
                </a:r>
              </a:p>
            </p:txBody>
          </p:sp>
        </p:grpSp>
      </p:grpSp>
      <p:grpSp>
        <p:nvGrpSpPr>
          <p:cNvPr id="39" name="Group 38"/>
          <p:cNvGrpSpPr/>
          <p:nvPr/>
        </p:nvGrpSpPr>
        <p:grpSpPr>
          <a:xfrm>
            <a:off x="2195736" y="4797"/>
            <a:ext cx="1961485" cy="4913984"/>
            <a:chOff x="2195736" y="4797"/>
            <a:chExt cx="1961485" cy="4913984"/>
          </a:xfrm>
        </p:grpSpPr>
        <p:pic>
          <p:nvPicPr>
            <p:cNvPr id="1030"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195736" y="4797"/>
              <a:ext cx="1961485" cy="4913984"/>
            </a:xfrm>
            <a:prstGeom prst="rect">
              <a:avLst/>
            </a:prstGeom>
            <a:noFill/>
            <a:ln w="9525">
              <a:noFill/>
              <a:miter lim="800000"/>
              <a:headEnd/>
              <a:tailEnd/>
            </a:ln>
          </p:spPr>
        </p:pic>
        <p:grpSp>
          <p:nvGrpSpPr>
            <p:cNvPr id="18" name="Group 17"/>
            <p:cNvGrpSpPr/>
            <p:nvPr/>
          </p:nvGrpSpPr>
          <p:grpSpPr>
            <a:xfrm>
              <a:off x="2339752" y="3429000"/>
              <a:ext cx="1692000" cy="648000"/>
              <a:chOff x="107504" y="3429000"/>
              <a:chExt cx="1728512" cy="648000"/>
            </a:xfrm>
          </p:grpSpPr>
          <p:sp>
            <p:nvSpPr>
              <p:cNvPr id="19" name="Rounded Rectangle 18"/>
              <p:cNvSpPr/>
              <p:nvPr/>
            </p:nvSpPr>
            <p:spPr>
              <a:xfrm>
                <a:off x="107504" y="3429000"/>
                <a:ext cx="1728192" cy="6480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TextBox 19"/>
              <p:cNvSpPr txBox="1"/>
              <p:nvPr/>
            </p:nvSpPr>
            <p:spPr>
              <a:xfrm>
                <a:off x="144016" y="3573016"/>
                <a:ext cx="1692000" cy="400110"/>
              </a:xfrm>
              <a:prstGeom prst="rect">
                <a:avLst/>
              </a:prstGeom>
              <a:solidFill>
                <a:srgbClr val="FFFFFF">
                  <a:alpha val="69804"/>
                </a:srgbClr>
              </a:solidFill>
            </p:spPr>
            <p:txBody>
              <a:bodyPr wrap="square" rtlCol="0">
                <a:spAutoFit/>
              </a:bodyPr>
              <a:lstStyle/>
              <a:p>
                <a:pPr algn="ctr"/>
                <a:r>
                  <a:rPr lang="en-IN" sz="2000" b="1" dirty="0"/>
                  <a:t>Consideration </a:t>
                </a:r>
              </a:p>
            </p:txBody>
          </p:sp>
        </p:grpSp>
      </p:grpSp>
      <p:grpSp>
        <p:nvGrpSpPr>
          <p:cNvPr id="40" name="Group 39"/>
          <p:cNvGrpSpPr/>
          <p:nvPr/>
        </p:nvGrpSpPr>
        <p:grpSpPr>
          <a:xfrm>
            <a:off x="3491880" y="4797"/>
            <a:ext cx="1858249" cy="3481205"/>
            <a:chOff x="3491880" y="4797"/>
            <a:chExt cx="1858249" cy="3481205"/>
          </a:xfrm>
        </p:grpSpPr>
        <p:pic>
          <p:nvPicPr>
            <p:cNvPr id="1027"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491880" y="4797"/>
              <a:ext cx="1858249" cy="3481205"/>
            </a:xfrm>
            <a:prstGeom prst="rect">
              <a:avLst/>
            </a:prstGeom>
            <a:noFill/>
            <a:ln w="9525">
              <a:noFill/>
              <a:miter lim="800000"/>
              <a:headEnd/>
              <a:tailEnd/>
            </a:ln>
          </p:spPr>
        </p:pic>
        <p:grpSp>
          <p:nvGrpSpPr>
            <p:cNvPr id="21" name="Group 20"/>
            <p:cNvGrpSpPr/>
            <p:nvPr/>
          </p:nvGrpSpPr>
          <p:grpSpPr>
            <a:xfrm>
              <a:off x="3563888" y="2060848"/>
              <a:ext cx="1692000" cy="648000"/>
              <a:chOff x="107504" y="3429000"/>
              <a:chExt cx="1728512" cy="648000"/>
            </a:xfrm>
          </p:grpSpPr>
          <p:sp>
            <p:nvSpPr>
              <p:cNvPr id="22" name="Rounded Rectangle 21"/>
              <p:cNvSpPr/>
              <p:nvPr/>
            </p:nvSpPr>
            <p:spPr>
              <a:xfrm>
                <a:off x="107504" y="3429000"/>
                <a:ext cx="1728192" cy="6480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TextBox 22"/>
              <p:cNvSpPr txBox="1"/>
              <p:nvPr/>
            </p:nvSpPr>
            <p:spPr>
              <a:xfrm>
                <a:off x="144016" y="3573016"/>
                <a:ext cx="1692000" cy="400110"/>
              </a:xfrm>
              <a:prstGeom prst="rect">
                <a:avLst/>
              </a:prstGeom>
              <a:solidFill>
                <a:srgbClr val="FFFFFF">
                  <a:alpha val="69804"/>
                </a:srgbClr>
              </a:solidFill>
            </p:spPr>
            <p:txBody>
              <a:bodyPr wrap="square" rtlCol="0">
                <a:spAutoFit/>
              </a:bodyPr>
              <a:lstStyle/>
              <a:p>
                <a:pPr algn="ctr"/>
                <a:r>
                  <a:rPr lang="en-IN" sz="2000" b="1" dirty="0"/>
                  <a:t>Clarity </a:t>
                </a:r>
              </a:p>
            </p:txBody>
          </p:sp>
        </p:grpSp>
      </p:grpSp>
      <p:grpSp>
        <p:nvGrpSpPr>
          <p:cNvPr id="41" name="Group 40"/>
          <p:cNvGrpSpPr/>
          <p:nvPr/>
        </p:nvGrpSpPr>
        <p:grpSpPr>
          <a:xfrm>
            <a:off x="4785410" y="4797"/>
            <a:ext cx="2018838" cy="4891597"/>
            <a:chOff x="4785410" y="4797"/>
            <a:chExt cx="2018838" cy="4891597"/>
          </a:xfrm>
        </p:grpSpPr>
        <p:pic>
          <p:nvPicPr>
            <p:cNvPr id="1031"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785410" y="4797"/>
              <a:ext cx="2018838" cy="4891597"/>
            </a:xfrm>
            <a:prstGeom prst="rect">
              <a:avLst/>
            </a:prstGeom>
            <a:noFill/>
            <a:ln w="9525">
              <a:noFill/>
              <a:miter lim="800000"/>
              <a:headEnd/>
              <a:tailEnd/>
            </a:ln>
          </p:spPr>
        </p:pic>
        <p:grpSp>
          <p:nvGrpSpPr>
            <p:cNvPr id="25" name="Group 24"/>
            <p:cNvGrpSpPr/>
            <p:nvPr/>
          </p:nvGrpSpPr>
          <p:grpSpPr>
            <a:xfrm>
              <a:off x="4932040" y="3429000"/>
              <a:ext cx="1692000" cy="648000"/>
              <a:chOff x="107504" y="3429000"/>
              <a:chExt cx="1728512" cy="648000"/>
            </a:xfrm>
          </p:grpSpPr>
          <p:sp>
            <p:nvSpPr>
              <p:cNvPr id="26" name="Rounded Rectangle 25"/>
              <p:cNvSpPr/>
              <p:nvPr/>
            </p:nvSpPr>
            <p:spPr>
              <a:xfrm>
                <a:off x="107504" y="3429000"/>
                <a:ext cx="1728192" cy="6480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TextBox 26"/>
              <p:cNvSpPr txBox="1"/>
              <p:nvPr/>
            </p:nvSpPr>
            <p:spPr>
              <a:xfrm>
                <a:off x="144016" y="3573016"/>
                <a:ext cx="1692000" cy="400110"/>
              </a:xfrm>
              <a:prstGeom prst="rect">
                <a:avLst/>
              </a:prstGeom>
              <a:solidFill>
                <a:srgbClr val="FFFFFF">
                  <a:alpha val="69804"/>
                </a:srgbClr>
              </a:solidFill>
            </p:spPr>
            <p:txBody>
              <a:bodyPr wrap="square" rtlCol="0">
                <a:spAutoFit/>
              </a:bodyPr>
              <a:lstStyle/>
              <a:p>
                <a:pPr algn="ctr"/>
                <a:r>
                  <a:rPr lang="en-IN" sz="2000" b="1" dirty="0"/>
                  <a:t>Concreteness </a:t>
                </a:r>
              </a:p>
            </p:txBody>
          </p:sp>
        </p:grpSp>
      </p:grpSp>
      <p:grpSp>
        <p:nvGrpSpPr>
          <p:cNvPr id="42" name="Group 41"/>
          <p:cNvGrpSpPr/>
          <p:nvPr/>
        </p:nvGrpSpPr>
        <p:grpSpPr>
          <a:xfrm>
            <a:off x="5868144" y="4797"/>
            <a:ext cx="2076191" cy="2988687"/>
            <a:chOff x="5868144" y="4797"/>
            <a:chExt cx="2076191" cy="2988687"/>
          </a:xfrm>
        </p:grpSpPr>
        <p:pic>
          <p:nvPicPr>
            <p:cNvPr id="1026"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868144" y="4797"/>
              <a:ext cx="2076191" cy="2988687"/>
            </a:xfrm>
            <a:prstGeom prst="rect">
              <a:avLst/>
            </a:prstGeom>
            <a:noFill/>
            <a:ln w="9525">
              <a:noFill/>
              <a:miter lim="800000"/>
              <a:headEnd/>
              <a:tailEnd/>
            </a:ln>
          </p:spPr>
        </p:pic>
        <p:grpSp>
          <p:nvGrpSpPr>
            <p:cNvPr id="28" name="Group 27"/>
            <p:cNvGrpSpPr/>
            <p:nvPr/>
          </p:nvGrpSpPr>
          <p:grpSpPr>
            <a:xfrm>
              <a:off x="6084168" y="1628800"/>
              <a:ext cx="1692000" cy="648000"/>
              <a:chOff x="107504" y="3429000"/>
              <a:chExt cx="1728512" cy="648000"/>
            </a:xfrm>
          </p:grpSpPr>
          <p:sp>
            <p:nvSpPr>
              <p:cNvPr id="29" name="Rounded Rectangle 28"/>
              <p:cNvSpPr/>
              <p:nvPr/>
            </p:nvSpPr>
            <p:spPr>
              <a:xfrm>
                <a:off x="107504" y="3429000"/>
                <a:ext cx="1728192" cy="6480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TextBox 29"/>
              <p:cNvSpPr txBox="1"/>
              <p:nvPr/>
            </p:nvSpPr>
            <p:spPr>
              <a:xfrm>
                <a:off x="144016" y="3573016"/>
                <a:ext cx="1692000" cy="400110"/>
              </a:xfrm>
              <a:prstGeom prst="rect">
                <a:avLst/>
              </a:prstGeom>
              <a:solidFill>
                <a:srgbClr val="FFFFFF">
                  <a:alpha val="69804"/>
                </a:srgbClr>
              </a:solidFill>
            </p:spPr>
            <p:txBody>
              <a:bodyPr wrap="square" rtlCol="0">
                <a:spAutoFit/>
              </a:bodyPr>
              <a:lstStyle/>
              <a:p>
                <a:pPr algn="ctr"/>
                <a:r>
                  <a:rPr lang="en-IN" sz="2000" b="1" dirty="0"/>
                  <a:t>Courtesy </a:t>
                </a:r>
              </a:p>
            </p:txBody>
          </p:sp>
        </p:grpSp>
      </p:grpSp>
      <p:grpSp>
        <p:nvGrpSpPr>
          <p:cNvPr id="43" name="Group 42"/>
          <p:cNvGrpSpPr/>
          <p:nvPr/>
        </p:nvGrpSpPr>
        <p:grpSpPr>
          <a:xfrm>
            <a:off x="7164288" y="4797"/>
            <a:ext cx="1984426" cy="4936371"/>
            <a:chOff x="7164288" y="4797"/>
            <a:chExt cx="1984426" cy="4936371"/>
          </a:xfrm>
        </p:grpSpPr>
        <p:pic>
          <p:nvPicPr>
            <p:cNvPr id="9" name="Picture 5"/>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7164288" y="4797"/>
              <a:ext cx="1984426" cy="4936371"/>
            </a:xfrm>
            <a:prstGeom prst="rect">
              <a:avLst/>
            </a:prstGeom>
            <a:noFill/>
            <a:ln w="9525">
              <a:noFill/>
              <a:miter lim="800000"/>
              <a:headEnd/>
              <a:tailEnd/>
            </a:ln>
          </p:spPr>
        </p:pic>
        <p:grpSp>
          <p:nvGrpSpPr>
            <p:cNvPr id="34" name="Group 33"/>
            <p:cNvGrpSpPr/>
            <p:nvPr/>
          </p:nvGrpSpPr>
          <p:grpSpPr>
            <a:xfrm>
              <a:off x="7308304" y="3429000"/>
              <a:ext cx="1692000" cy="648000"/>
              <a:chOff x="107504" y="3429000"/>
              <a:chExt cx="1728512" cy="648000"/>
            </a:xfrm>
          </p:grpSpPr>
          <p:sp>
            <p:nvSpPr>
              <p:cNvPr id="35" name="Rounded Rectangle 34"/>
              <p:cNvSpPr/>
              <p:nvPr/>
            </p:nvSpPr>
            <p:spPr>
              <a:xfrm>
                <a:off x="107504" y="3429000"/>
                <a:ext cx="1728192" cy="6480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TextBox 35"/>
              <p:cNvSpPr txBox="1"/>
              <p:nvPr/>
            </p:nvSpPr>
            <p:spPr>
              <a:xfrm>
                <a:off x="144016" y="3573016"/>
                <a:ext cx="1692000" cy="400110"/>
              </a:xfrm>
              <a:prstGeom prst="rect">
                <a:avLst/>
              </a:prstGeom>
              <a:solidFill>
                <a:srgbClr val="FFFFFF">
                  <a:alpha val="69804"/>
                </a:srgbClr>
              </a:solidFill>
            </p:spPr>
            <p:txBody>
              <a:bodyPr wrap="square" rtlCol="0">
                <a:spAutoFit/>
              </a:bodyPr>
              <a:lstStyle/>
              <a:p>
                <a:pPr algn="ctr"/>
                <a:r>
                  <a:rPr lang="en-IN" sz="2000" b="1" dirty="0"/>
                  <a:t>Correctness</a:t>
                </a:r>
              </a:p>
            </p:txBody>
          </p:sp>
        </p:grpSp>
      </p:grpSp>
      <p:sp>
        <p:nvSpPr>
          <p:cNvPr id="44" name="Rectangle 43"/>
          <p:cNvSpPr/>
          <p:nvPr/>
        </p:nvSpPr>
        <p:spPr>
          <a:xfrm>
            <a:off x="0" y="4869160"/>
            <a:ext cx="9144000" cy="2016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6000" dirty="0">
                <a:latin typeface="Garamond" pitchFamily="18" charset="0"/>
              </a:rPr>
              <a:t>Seven C’s of Effective Communication</a:t>
            </a:r>
          </a:p>
        </p:txBody>
      </p:sp>
      <p:sp>
        <p:nvSpPr>
          <p:cNvPr id="45" name="Rectangle 44"/>
          <p:cNvSpPr/>
          <p:nvPr/>
        </p:nvSpPr>
        <p:spPr>
          <a:xfrm>
            <a:off x="0" y="-27384"/>
            <a:ext cx="9144000" cy="180000"/>
          </a:xfrm>
          <a:prstGeom prst="rect">
            <a:avLst/>
          </a:prstGeom>
          <a:blipFill>
            <a:blip r:embed="rId10"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slide(fromLeft)">
                                      <p:cBhvr>
                                        <p:cTn id="7" dur="500"/>
                                        <p:tgtEl>
                                          <p:spTgt spid="45"/>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Top)">
                                      <p:cBhvr>
                                        <p:cTn id="11" dur="500"/>
                                        <p:tgtEl>
                                          <p:spTgt spid="37"/>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slide(fromTop)">
                                      <p:cBhvr>
                                        <p:cTn id="15" dur="500"/>
                                        <p:tgtEl>
                                          <p:spTgt spid="38"/>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slide(fromTop)">
                                      <p:cBhvr>
                                        <p:cTn id="19" dur="500"/>
                                        <p:tgtEl>
                                          <p:spTgt spid="39"/>
                                        </p:tgtEl>
                                      </p:cBhvr>
                                    </p:animEffect>
                                  </p:childTnLst>
                                </p:cTn>
                              </p:par>
                            </p:childTnLst>
                          </p:cTn>
                        </p:par>
                        <p:par>
                          <p:cTn id="20" fill="hold">
                            <p:stCondLst>
                              <p:cond delay="2000"/>
                            </p:stCondLst>
                            <p:childTnLst>
                              <p:par>
                                <p:cTn id="21" presetID="12" presetClass="entr" presetSubtype="1"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slide(fromTop)">
                                      <p:cBhvr>
                                        <p:cTn id="23" dur="500"/>
                                        <p:tgtEl>
                                          <p:spTgt spid="40"/>
                                        </p:tgtEl>
                                      </p:cBhvr>
                                    </p:animEffect>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slide(fromTop)">
                                      <p:cBhvr>
                                        <p:cTn id="27" dur="500"/>
                                        <p:tgtEl>
                                          <p:spTgt spid="41"/>
                                        </p:tgtEl>
                                      </p:cBhvr>
                                    </p:animEffect>
                                  </p:childTnLst>
                                </p:cTn>
                              </p:par>
                            </p:childTnLst>
                          </p:cTn>
                        </p:par>
                        <p:par>
                          <p:cTn id="28" fill="hold">
                            <p:stCondLst>
                              <p:cond delay="3000"/>
                            </p:stCondLst>
                            <p:childTnLst>
                              <p:par>
                                <p:cTn id="29" presetID="12" presetClass="entr" presetSubtype="1"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slide(fromTop)">
                                      <p:cBhvr>
                                        <p:cTn id="31" dur="500"/>
                                        <p:tgtEl>
                                          <p:spTgt spid="42"/>
                                        </p:tgtEl>
                                      </p:cBhvr>
                                    </p:animEffect>
                                  </p:childTnLst>
                                </p:cTn>
                              </p:par>
                            </p:childTnLst>
                          </p:cTn>
                        </p:par>
                        <p:par>
                          <p:cTn id="32" fill="hold">
                            <p:stCondLst>
                              <p:cond delay="3500"/>
                            </p:stCondLst>
                            <p:childTnLst>
                              <p:par>
                                <p:cTn id="33" presetID="12" presetClass="entr" presetSubtype="1"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slide(fromTop)">
                                      <p:cBhvr>
                                        <p:cTn id="35" dur="500"/>
                                        <p:tgtEl>
                                          <p:spTgt spid="43"/>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4146089" y="1239860"/>
            <a:ext cx="5760640" cy="5472608"/>
            <a:chOff x="4146089" y="1239860"/>
            <a:chExt cx="5760640" cy="5472608"/>
          </a:xfrm>
        </p:grpSpPr>
        <p:grpSp>
          <p:nvGrpSpPr>
            <p:cNvPr id="3" name="Gruppe 83"/>
            <p:cNvGrpSpPr>
              <a:grpSpLocks/>
            </p:cNvGrpSpPr>
            <p:nvPr/>
          </p:nvGrpSpPr>
          <p:grpSpPr bwMode="auto">
            <a:xfrm rot="178161">
              <a:off x="4146089" y="1239860"/>
              <a:ext cx="5760640"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15" name="Picture 14" descr="29264796_x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0000">
              <a:off x="4340066" y="1451885"/>
              <a:ext cx="4355003" cy="4149673"/>
            </a:xfrm>
            <a:prstGeom prst="rect">
              <a:avLst/>
            </a:prstGeom>
          </p:spPr>
        </p:pic>
      </p:grpSp>
      <p:grpSp>
        <p:nvGrpSpPr>
          <p:cNvPr id="4" name="Group 39"/>
          <p:cNvGrpSpPr/>
          <p:nvPr/>
        </p:nvGrpSpPr>
        <p:grpSpPr>
          <a:xfrm>
            <a:off x="-19050" y="0"/>
            <a:ext cx="9163050" cy="908720"/>
            <a:chOff x="-19050" y="0"/>
            <a:chExt cx="9163050" cy="908720"/>
          </a:xfrm>
        </p:grpSpPr>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50" y="0"/>
              <a:ext cx="9163050" cy="908720"/>
            </a:xfrm>
            <a:prstGeom prst="rect">
              <a:avLst/>
            </a:prstGeom>
            <a:noFill/>
            <a:ln w="9525">
              <a:noFill/>
              <a:miter lim="800000"/>
              <a:headEnd/>
              <a:tailEnd/>
            </a:ln>
          </p:spPr>
        </p:pic>
        <p:sp>
          <p:nvSpPr>
            <p:cNvPr id="38" name="Rectangle 37"/>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extBox 38"/>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pic>
        <p:nvPicPr>
          <p:cNvPr id="12" name="Picture 11" descr="17911706_x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908720"/>
            <a:ext cx="4139952" cy="5933378"/>
          </a:xfrm>
          <a:prstGeom prst="rect">
            <a:avLst/>
          </a:prstGeom>
        </p:spPr>
      </p:pic>
      <p:sp>
        <p:nvSpPr>
          <p:cNvPr id="13" name="TextBox 12"/>
          <p:cNvSpPr txBox="1"/>
          <p:nvPr/>
        </p:nvSpPr>
        <p:spPr>
          <a:xfrm>
            <a:off x="539552" y="2276872"/>
            <a:ext cx="3240360" cy="2862322"/>
          </a:xfrm>
          <a:prstGeom prst="rect">
            <a:avLst/>
          </a:prstGeom>
          <a:noFill/>
        </p:spPr>
        <p:txBody>
          <a:bodyPr wrap="square" rtlCol="0">
            <a:spAutoFit/>
          </a:bodyPr>
          <a:lstStyle/>
          <a:p>
            <a:r>
              <a:rPr lang="en-IN" sz="2000" b="1" dirty="0">
                <a:solidFill>
                  <a:srgbClr val="002060"/>
                </a:solidFill>
                <a:effectLst>
                  <a:outerShdw blurRad="38100" dist="38100" dir="2700000" algn="tl">
                    <a:srgbClr val="000000">
                      <a:alpha val="43137"/>
                    </a:srgbClr>
                  </a:outerShdw>
                </a:effectLst>
              </a:rPr>
              <a:t>After Liam reached his office on Monday, he called the client himself to discuss the design document. </a:t>
            </a:r>
          </a:p>
          <a:p>
            <a:endParaRPr lang="en-IN" sz="2000" b="1" dirty="0">
              <a:solidFill>
                <a:srgbClr val="002060"/>
              </a:solidFill>
              <a:effectLst>
                <a:outerShdw blurRad="38100" dist="38100" dir="2700000" algn="tl">
                  <a:srgbClr val="000000">
                    <a:alpha val="43137"/>
                  </a:srgbClr>
                </a:outerShdw>
              </a:effectLst>
            </a:endParaRPr>
          </a:p>
          <a:p>
            <a:r>
              <a:rPr lang="en-IN" sz="2000" b="1" dirty="0">
                <a:solidFill>
                  <a:srgbClr val="002060"/>
                </a:solidFill>
                <a:effectLst>
                  <a:outerShdw blurRad="38100" dist="38100" dir="2700000" algn="tl">
                    <a:srgbClr val="000000">
                      <a:alpha val="43137"/>
                    </a:srgbClr>
                  </a:outerShdw>
                </a:effectLst>
              </a:rPr>
              <a:t>Liam was shocked to find that the client had not noted down Liam’s mobile number correctly. </a:t>
            </a:r>
          </a:p>
        </p:txBody>
      </p:sp>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4146089" y="1239860"/>
            <a:ext cx="5760640" cy="5472608"/>
            <a:chOff x="4146089" y="1239860"/>
            <a:chExt cx="5760640" cy="5472608"/>
          </a:xfrm>
        </p:grpSpPr>
        <p:grpSp>
          <p:nvGrpSpPr>
            <p:cNvPr id="3" name="Gruppe 83"/>
            <p:cNvGrpSpPr>
              <a:grpSpLocks/>
            </p:cNvGrpSpPr>
            <p:nvPr/>
          </p:nvGrpSpPr>
          <p:grpSpPr bwMode="auto">
            <a:xfrm rot="178161">
              <a:off x="4146089" y="1239860"/>
              <a:ext cx="5760640"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14" name="Picture 13" descr="29939192_x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0000">
              <a:off x="4383868" y="1450655"/>
              <a:ext cx="4309646" cy="4212653"/>
            </a:xfrm>
            <a:prstGeom prst="rect">
              <a:avLst/>
            </a:prstGeom>
          </p:spPr>
        </p:pic>
      </p:grpSp>
      <p:grpSp>
        <p:nvGrpSpPr>
          <p:cNvPr id="4" name="Group 39"/>
          <p:cNvGrpSpPr/>
          <p:nvPr/>
        </p:nvGrpSpPr>
        <p:grpSpPr>
          <a:xfrm>
            <a:off x="-19050" y="0"/>
            <a:ext cx="9163050" cy="908720"/>
            <a:chOff x="-19050" y="0"/>
            <a:chExt cx="9163050" cy="908720"/>
          </a:xfrm>
        </p:grpSpPr>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50" y="0"/>
              <a:ext cx="9163050" cy="908720"/>
            </a:xfrm>
            <a:prstGeom prst="rect">
              <a:avLst/>
            </a:prstGeom>
            <a:noFill/>
            <a:ln w="9525">
              <a:noFill/>
              <a:miter lim="800000"/>
              <a:headEnd/>
              <a:tailEnd/>
            </a:ln>
          </p:spPr>
        </p:pic>
        <p:sp>
          <p:nvSpPr>
            <p:cNvPr id="38" name="Rectangle 37"/>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extBox 38"/>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pic>
        <p:nvPicPr>
          <p:cNvPr id="12" name="Picture 11" descr="17911706_x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908720"/>
            <a:ext cx="4139952" cy="5933378"/>
          </a:xfrm>
          <a:prstGeom prst="rect">
            <a:avLst/>
          </a:prstGeom>
        </p:spPr>
      </p:pic>
      <p:sp>
        <p:nvSpPr>
          <p:cNvPr id="13" name="TextBox 12"/>
          <p:cNvSpPr txBox="1"/>
          <p:nvPr/>
        </p:nvSpPr>
        <p:spPr>
          <a:xfrm>
            <a:off x="539552" y="2276872"/>
            <a:ext cx="3240360" cy="3477875"/>
          </a:xfrm>
          <a:prstGeom prst="rect">
            <a:avLst/>
          </a:prstGeom>
          <a:noFill/>
        </p:spPr>
        <p:txBody>
          <a:bodyPr wrap="square" rtlCol="0">
            <a:spAutoFit/>
          </a:bodyPr>
          <a:lstStyle/>
          <a:p>
            <a:r>
              <a:rPr lang="en-IN" sz="2000" b="1" dirty="0">
                <a:solidFill>
                  <a:srgbClr val="002060"/>
                </a:solidFill>
                <a:effectLst>
                  <a:outerShdw blurRad="38100" dist="38100" dir="2700000" algn="tl">
                    <a:srgbClr val="000000">
                      <a:alpha val="43137"/>
                    </a:srgbClr>
                  </a:outerShdw>
                </a:effectLst>
              </a:rPr>
              <a:t>In fact, the client had tried calling Liam several times over the weekend and was frustrated that Liam had not given his mobile number correctly to him. </a:t>
            </a:r>
          </a:p>
          <a:p>
            <a:r>
              <a:rPr lang="en-IN" sz="2000" b="1" dirty="0">
                <a:solidFill>
                  <a:srgbClr val="002060"/>
                </a:solidFill>
                <a:effectLst>
                  <a:outerShdw blurRad="38100" dist="38100" dir="2700000" algn="tl">
                    <a:srgbClr val="000000">
                      <a:alpha val="43137"/>
                    </a:srgbClr>
                  </a:outerShdw>
                </a:effectLst>
              </a:rPr>
              <a:t>Liam lost face in front of the client and also valuable time was wasted as the design document was not finalized over the weekend.</a:t>
            </a:r>
          </a:p>
        </p:txBody>
      </p:sp>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4146089" y="1239860"/>
            <a:ext cx="5760640" cy="5472608"/>
            <a:chOff x="4146089" y="1239860"/>
            <a:chExt cx="5760640" cy="5472608"/>
          </a:xfrm>
        </p:grpSpPr>
        <p:grpSp>
          <p:nvGrpSpPr>
            <p:cNvPr id="3" name="Gruppe 83"/>
            <p:cNvGrpSpPr>
              <a:grpSpLocks/>
            </p:cNvGrpSpPr>
            <p:nvPr/>
          </p:nvGrpSpPr>
          <p:grpSpPr bwMode="auto">
            <a:xfrm rot="178161">
              <a:off x="4146089" y="1239860"/>
              <a:ext cx="5760640"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16" name="Picture 15" descr="30928239_x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0000">
              <a:off x="4346546" y="1450127"/>
              <a:ext cx="4285981" cy="4081774"/>
            </a:xfrm>
            <a:prstGeom prst="rect">
              <a:avLst/>
            </a:prstGeom>
          </p:spPr>
        </p:pic>
      </p:grpSp>
      <p:grpSp>
        <p:nvGrpSpPr>
          <p:cNvPr id="4" name="Group 39"/>
          <p:cNvGrpSpPr/>
          <p:nvPr/>
        </p:nvGrpSpPr>
        <p:grpSpPr>
          <a:xfrm>
            <a:off x="-19050" y="0"/>
            <a:ext cx="9163050" cy="908720"/>
            <a:chOff x="-19050" y="0"/>
            <a:chExt cx="9163050" cy="908720"/>
          </a:xfrm>
        </p:grpSpPr>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50" y="0"/>
              <a:ext cx="9163050" cy="908720"/>
            </a:xfrm>
            <a:prstGeom prst="rect">
              <a:avLst/>
            </a:prstGeom>
            <a:noFill/>
            <a:ln w="9525">
              <a:noFill/>
              <a:miter lim="800000"/>
              <a:headEnd/>
              <a:tailEnd/>
            </a:ln>
          </p:spPr>
        </p:pic>
        <p:sp>
          <p:nvSpPr>
            <p:cNvPr id="38" name="Rectangle 37"/>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extBox 38"/>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pic>
        <p:nvPicPr>
          <p:cNvPr id="12" name="Picture 11" descr="17911706_x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908720"/>
            <a:ext cx="4139952" cy="5933378"/>
          </a:xfrm>
          <a:prstGeom prst="rect">
            <a:avLst/>
          </a:prstGeom>
        </p:spPr>
      </p:pic>
      <p:sp>
        <p:nvSpPr>
          <p:cNvPr id="13" name="TextBox 12"/>
          <p:cNvSpPr txBox="1"/>
          <p:nvPr/>
        </p:nvSpPr>
        <p:spPr>
          <a:xfrm>
            <a:off x="539552" y="2276872"/>
            <a:ext cx="3240360" cy="3170099"/>
          </a:xfrm>
          <a:prstGeom prst="rect">
            <a:avLst/>
          </a:prstGeom>
          <a:noFill/>
        </p:spPr>
        <p:txBody>
          <a:bodyPr wrap="square" rtlCol="0">
            <a:spAutoFit/>
          </a:bodyPr>
          <a:lstStyle/>
          <a:p>
            <a:r>
              <a:rPr lang="en-IN" sz="2000" b="1" dirty="0">
                <a:solidFill>
                  <a:srgbClr val="002060"/>
                </a:solidFill>
                <a:effectLst>
                  <a:outerShdw blurRad="38100" dist="38100" dir="2700000" algn="tl">
                    <a:srgbClr val="000000">
                      <a:alpha val="43137"/>
                    </a:srgbClr>
                  </a:outerShdw>
                </a:effectLst>
              </a:rPr>
              <a:t>Hence, you can understand the criticality of effective communication. </a:t>
            </a:r>
          </a:p>
          <a:p>
            <a:endParaRPr lang="en-IN" sz="2000" b="1" dirty="0">
              <a:solidFill>
                <a:srgbClr val="002060"/>
              </a:solidFill>
              <a:effectLst>
                <a:outerShdw blurRad="38100" dist="38100" dir="2700000" algn="tl">
                  <a:srgbClr val="000000">
                    <a:alpha val="43137"/>
                  </a:srgbClr>
                </a:outerShdw>
              </a:effectLst>
            </a:endParaRPr>
          </a:p>
          <a:p>
            <a:r>
              <a:rPr lang="en-IN" sz="2000" b="1" dirty="0">
                <a:solidFill>
                  <a:srgbClr val="002060"/>
                </a:solidFill>
                <a:effectLst>
                  <a:outerShdw blurRad="38100" dist="38100" dir="2700000" algn="tl">
                    <a:srgbClr val="000000">
                      <a:alpha val="43137"/>
                    </a:srgbClr>
                  </a:outerShdw>
                </a:effectLst>
              </a:rPr>
              <a:t>All this confusion could have been avoided, if Liam had shared his mobile number and then cross checked with the client to see if the client had noted it down correctly. </a:t>
            </a:r>
          </a:p>
        </p:txBody>
      </p:sp>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4146089" y="1239860"/>
            <a:ext cx="5760640" cy="5472608"/>
            <a:chOff x="4146089" y="1239860"/>
            <a:chExt cx="5760640" cy="5472608"/>
          </a:xfrm>
        </p:grpSpPr>
        <p:grpSp>
          <p:nvGrpSpPr>
            <p:cNvPr id="3" name="Gruppe 83"/>
            <p:cNvGrpSpPr>
              <a:grpSpLocks/>
            </p:cNvGrpSpPr>
            <p:nvPr/>
          </p:nvGrpSpPr>
          <p:grpSpPr bwMode="auto">
            <a:xfrm rot="178161">
              <a:off x="4146089" y="1239860"/>
              <a:ext cx="5760640"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15" name="Picture 14" descr="16024205_x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0000">
              <a:off x="4312446" y="1380503"/>
              <a:ext cx="4380723" cy="4220233"/>
            </a:xfrm>
            <a:prstGeom prst="rect">
              <a:avLst/>
            </a:prstGeom>
          </p:spPr>
        </p:pic>
      </p:grpSp>
      <p:grpSp>
        <p:nvGrpSpPr>
          <p:cNvPr id="4" name="Group 39"/>
          <p:cNvGrpSpPr/>
          <p:nvPr/>
        </p:nvGrpSpPr>
        <p:grpSpPr>
          <a:xfrm>
            <a:off x="-19050" y="0"/>
            <a:ext cx="9163050" cy="908720"/>
            <a:chOff x="-19050" y="0"/>
            <a:chExt cx="9163050" cy="908720"/>
          </a:xfrm>
        </p:grpSpPr>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50" y="0"/>
              <a:ext cx="9163050" cy="908720"/>
            </a:xfrm>
            <a:prstGeom prst="rect">
              <a:avLst/>
            </a:prstGeom>
            <a:noFill/>
            <a:ln w="9525">
              <a:noFill/>
              <a:miter lim="800000"/>
              <a:headEnd/>
              <a:tailEnd/>
            </a:ln>
          </p:spPr>
        </p:pic>
        <p:sp>
          <p:nvSpPr>
            <p:cNvPr id="38" name="Rectangle 37"/>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extBox 38"/>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pic>
        <p:nvPicPr>
          <p:cNvPr id="12" name="Picture 11" descr="17911706_x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908720"/>
            <a:ext cx="4139952" cy="5933378"/>
          </a:xfrm>
          <a:prstGeom prst="rect">
            <a:avLst/>
          </a:prstGeom>
        </p:spPr>
      </p:pic>
      <p:sp>
        <p:nvSpPr>
          <p:cNvPr id="13" name="TextBox 12"/>
          <p:cNvSpPr txBox="1"/>
          <p:nvPr/>
        </p:nvSpPr>
        <p:spPr>
          <a:xfrm>
            <a:off x="467544" y="2276872"/>
            <a:ext cx="3312368" cy="2246769"/>
          </a:xfrm>
          <a:prstGeom prst="rect">
            <a:avLst/>
          </a:prstGeom>
          <a:noFill/>
        </p:spPr>
        <p:txBody>
          <a:bodyPr wrap="square" rtlCol="0">
            <a:spAutoFit/>
          </a:bodyPr>
          <a:lstStyle/>
          <a:p>
            <a:r>
              <a:rPr lang="en-IN" sz="2000" b="1" dirty="0">
                <a:solidFill>
                  <a:srgbClr val="002060"/>
                </a:solidFill>
                <a:effectLst>
                  <a:outerShdw blurRad="38100" dist="38100" dir="2700000" algn="tl">
                    <a:srgbClr val="000000">
                      <a:alpha val="43137"/>
                    </a:srgbClr>
                  </a:outerShdw>
                </a:effectLst>
              </a:rPr>
              <a:t>Hence, you can understand that effective communication involves many factors that have to be considered to make it effective such as the ‘Seven C’s of Effective Communication’.</a:t>
            </a:r>
          </a:p>
        </p:txBody>
      </p:sp>
      <p:sp>
        <p:nvSpPr>
          <p:cNvPr id="17" name="Rectangle 16"/>
          <p:cNvSpPr/>
          <p:nvPr/>
        </p:nvSpPr>
        <p:spPr>
          <a:xfrm rot="180000">
            <a:off x="4231537" y="5704518"/>
            <a:ext cx="4428000" cy="864096"/>
          </a:xfrm>
          <a:prstGeom prst="rect">
            <a:avLst/>
          </a:prstGeom>
          <a:solidFill>
            <a:srgbClr val="FFCF37">
              <a:alpha val="69804"/>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rPr>
              <a:t>Let us learn about </a:t>
            </a:r>
            <a:r>
              <a:rPr lang="en-IN" sz="2400" b="1" dirty="0">
                <a:solidFill>
                  <a:srgbClr val="C00000"/>
                </a:solidFill>
              </a:rPr>
              <a:t>‘Seven C’s of Effective Communication’ </a:t>
            </a:r>
            <a:r>
              <a:rPr lang="en-IN" sz="2000" b="1" dirty="0">
                <a:solidFill>
                  <a:schemeClr val="tx1"/>
                </a:solidFill>
              </a:rPr>
              <a:t>in detail.</a:t>
            </a:r>
          </a:p>
        </p:txBody>
      </p:sp>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22" presetClass="entr" presetSubtype="8" fill="hold" grpId="0" nodeType="afterEffect">
                                  <p:stCondLst>
                                    <p:cond delay="30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19050" y="0"/>
            <a:ext cx="9163050" cy="908720"/>
            <a:chOff x="-19050" y="0"/>
            <a:chExt cx="9163050" cy="908720"/>
          </a:xfrm>
        </p:grpSpPr>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 y="0"/>
              <a:ext cx="9163050" cy="908720"/>
            </a:xfrm>
            <a:prstGeom prst="rect">
              <a:avLst/>
            </a:prstGeom>
            <a:noFill/>
            <a:ln w="9525">
              <a:noFill/>
              <a:miter lim="800000"/>
              <a:headEnd/>
              <a:tailEnd/>
            </a:ln>
          </p:spPr>
        </p:pic>
        <p:sp>
          <p:nvSpPr>
            <p:cNvPr id="38" name="Rectangle 37"/>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extBox 38"/>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Components of Communication Process</a:t>
              </a:r>
              <a:endParaRPr lang="en-IN" sz="3200" dirty="0"/>
            </a:p>
          </p:txBody>
        </p:sp>
      </p:grpSp>
      <p:grpSp>
        <p:nvGrpSpPr>
          <p:cNvPr id="3" name="Group 37"/>
          <p:cNvGrpSpPr/>
          <p:nvPr/>
        </p:nvGrpSpPr>
        <p:grpSpPr>
          <a:xfrm>
            <a:off x="4932224" y="3356977"/>
            <a:ext cx="1656000" cy="693154"/>
            <a:chOff x="490615" y="880084"/>
            <a:chExt cx="6569978" cy="772757"/>
          </a:xfrm>
          <a:scene3d>
            <a:camera prst="orthographicFront"/>
            <a:lightRig rig="threePt" dir="t">
              <a:rot lat="0" lon="0" rev="7500000"/>
            </a:lightRig>
          </a:scene3d>
        </p:grpSpPr>
        <p:sp>
          <p:nvSpPr>
            <p:cNvPr id="25" name="Rounded Rectangle 24"/>
            <p:cNvSpPr/>
            <p:nvPr/>
          </p:nvSpPr>
          <p:spPr>
            <a:xfrm>
              <a:off x="490615" y="880084"/>
              <a:ext cx="6569978" cy="772757"/>
            </a:xfrm>
            <a:prstGeom prst="roundRect">
              <a:avLst>
                <a:gd name="adj" fmla="val 10000"/>
              </a:avLst>
            </a:prstGeom>
            <a:solidFill>
              <a:srgbClr val="C21C8B"/>
            </a:solidFill>
            <a:sp3d prstMaterial="plastic">
              <a:bevelT w="127000" h="25400" prst="relaxedInset"/>
            </a:sp3d>
          </p:spPr>
          <p:style>
            <a:lnRef idx="0">
              <a:schemeClr val="lt1">
                <a:hueOff val="0"/>
                <a:satOff val="0"/>
                <a:lumOff val="0"/>
                <a:alphaOff val="0"/>
              </a:schemeClr>
            </a:lnRef>
            <a:fillRef idx="3">
              <a:schemeClr val="accent3">
                <a:hueOff val="2812566"/>
                <a:satOff val="-4220"/>
                <a:lumOff val="-686"/>
                <a:alphaOff val="0"/>
              </a:schemeClr>
            </a:fillRef>
            <a:effectRef idx="2">
              <a:schemeClr val="accent3">
                <a:hueOff val="2812566"/>
                <a:satOff val="-4220"/>
                <a:lumOff val="-686"/>
                <a:alphaOff val="0"/>
              </a:schemeClr>
            </a:effectRef>
            <a:fontRef idx="minor">
              <a:schemeClr val="lt1"/>
            </a:fontRef>
          </p:style>
        </p:sp>
        <p:sp>
          <p:nvSpPr>
            <p:cNvPr id="26" name="Rounded Rectangle 6"/>
            <p:cNvSpPr/>
            <p:nvPr/>
          </p:nvSpPr>
          <p:spPr>
            <a:xfrm>
              <a:off x="513248" y="902717"/>
              <a:ext cx="5531805" cy="7274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dirty="0"/>
                <a:t>Response</a:t>
              </a:r>
              <a:endParaRPr lang="en-IN" sz="2400" b="1" kern="1200" dirty="0"/>
            </a:p>
          </p:txBody>
        </p:sp>
      </p:grpSp>
      <p:grpSp>
        <p:nvGrpSpPr>
          <p:cNvPr id="4" name="Group 40"/>
          <p:cNvGrpSpPr/>
          <p:nvPr/>
        </p:nvGrpSpPr>
        <p:grpSpPr>
          <a:xfrm>
            <a:off x="2339752" y="3428985"/>
            <a:ext cx="1656000" cy="693154"/>
            <a:chOff x="981230" y="1760169"/>
            <a:chExt cx="6569978" cy="772757"/>
          </a:xfrm>
          <a:scene3d>
            <a:camera prst="orthographicFront"/>
            <a:lightRig rig="threePt" dir="t">
              <a:rot lat="0" lon="0" rev="7500000"/>
            </a:lightRig>
          </a:scene3d>
        </p:grpSpPr>
        <p:sp>
          <p:nvSpPr>
            <p:cNvPr id="28" name="Rounded Rectangle 27"/>
            <p:cNvSpPr/>
            <p:nvPr/>
          </p:nvSpPr>
          <p:spPr>
            <a:xfrm>
              <a:off x="981230" y="1760169"/>
              <a:ext cx="6569978" cy="772757"/>
            </a:xfrm>
            <a:prstGeom prst="roundRect">
              <a:avLst>
                <a:gd name="adj" fmla="val 10000"/>
              </a:avLst>
            </a:prstGeom>
            <a:solidFill>
              <a:srgbClr val="A83649"/>
            </a:solidFill>
            <a:sp3d prstMaterial="plastic">
              <a:bevelT w="127000" h="25400" prst="relaxedInset"/>
            </a:sp3d>
          </p:spPr>
          <p:style>
            <a:lnRef idx="0">
              <a:schemeClr val="lt1">
                <a:hueOff val="0"/>
                <a:satOff val="0"/>
                <a:lumOff val="0"/>
                <a:alphaOff val="0"/>
              </a:schemeClr>
            </a:lnRef>
            <a:fillRef idx="3">
              <a:schemeClr val="accent3">
                <a:hueOff val="5625132"/>
                <a:satOff val="-8440"/>
                <a:lumOff val="-1373"/>
                <a:alphaOff val="0"/>
              </a:schemeClr>
            </a:fillRef>
            <a:effectRef idx="2">
              <a:schemeClr val="accent3">
                <a:hueOff val="5625132"/>
                <a:satOff val="-8440"/>
                <a:lumOff val="-1373"/>
                <a:alphaOff val="0"/>
              </a:schemeClr>
            </a:effectRef>
            <a:fontRef idx="minor">
              <a:schemeClr val="lt1"/>
            </a:fontRef>
          </p:style>
        </p:sp>
        <p:sp>
          <p:nvSpPr>
            <p:cNvPr id="29" name="Rounded Rectangle 8"/>
            <p:cNvSpPr/>
            <p:nvPr/>
          </p:nvSpPr>
          <p:spPr>
            <a:xfrm>
              <a:off x="1003863" y="1782802"/>
              <a:ext cx="5531805" cy="7274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dirty="0"/>
                <a:t>Feedback</a:t>
              </a:r>
              <a:endParaRPr lang="en-IN" sz="2400" b="1" kern="1200" dirty="0"/>
            </a:p>
          </p:txBody>
        </p:sp>
      </p:grpSp>
      <p:grpSp>
        <p:nvGrpSpPr>
          <p:cNvPr id="5" name="Group 7"/>
          <p:cNvGrpSpPr/>
          <p:nvPr/>
        </p:nvGrpSpPr>
        <p:grpSpPr>
          <a:xfrm>
            <a:off x="35497" y="1511695"/>
            <a:ext cx="1574310" cy="693154"/>
            <a:chOff x="0" y="0"/>
            <a:chExt cx="6569978" cy="772757"/>
          </a:xfrm>
          <a:scene3d>
            <a:camera prst="orthographicFront"/>
            <a:lightRig rig="threePt" dir="t">
              <a:rot lat="0" lon="0" rev="7500000"/>
            </a:lightRig>
          </a:scene3d>
        </p:grpSpPr>
        <p:sp>
          <p:nvSpPr>
            <p:cNvPr id="7" name="Rounded Rectangle 6"/>
            <p:cNvSpPr/>
            <p:nvPr/>
          </p:nvSpPr>
          <p:spPr>
            <a:xfrm>
              <a:off x="0" y="0"/>
              <a:ext cx="6569978" cy="772757"/>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8" name="Rounded Rectangle 4"/>
            <p:cNvSpPr/>
            <p:nvPr/>
          </p:nvSpPr>
          <p:spPr>
            <a:xfrm>
              <a:off x="22633" y="22633"/>
              <a:ext cx="5645701" cy="7274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dirty="0"/>
                <a:t>Sender</a:t>
              </a:r>
              <a:endParaRPr lang="en-IN" sz="2400" b="1" kern="1200" dirty="0"/>
            </a:p>
          </p:txBody>
        </p:sp>
      </p:grpSp>
      <p:grpSp>
        <p:nvGrpSpPr>
          <p:cNvPr id="6" name="Group 8"/>
          <p:cNvGrpSpPr/>
          <p:nvPr/>
        </p:nvGrpSpPr>
        <p:grpSpPr>
          <a:xfrm>
            <a:off x="1883805" y="1511695"/>
            <a:ext cx="1574310" cy="693154"/>
            <a:chOff x="490615" y="880084"/>
            <a:chExt cx="6569978" cy="772757"/>
          </a:xfrm>
          <a:scene3d>
            <a:camera prst="orthographicFront"/>
            <a:lightRig rig="threePt" dir="t">
              <a:rot lat="0" lon="0" rev="7500000"/>
            </a:lightRig>
          </a:scene3d>
        </p:grpSpPr>
        <p:sp>
          <p:nvSpPr>
            <p:cNvPr id="10" name="Rounded Rectangle 9"/>
            <p:cNvSpPr/>
            <p:nvPr/>
          </p:nvSpPr>
          <p:spPr>
            <a:xfrm>
              <a:off x="490615" y="880084"/>
              <a:ext cx="6569978" cy="772757"/>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3">
                <a:hueOff val="2812566"/>
                <a:satOff val="-4220"/>
                <a:lumOff val="-686"/>
                <a:alphaOff val="0"/>
              </a:schemeClr>
            </a:fillRef>
            <a:effectRef idx="2">
              <a:schemeClr val="accent3">
                <a:hueOff val="2812566"/>
                <a:satOff val="-4220"/>
                <a:lumOff val="-686"/>
                <a:alphaOff val="0"/>
              </a:schemeClr>
            </a:effectRef>
            <a:fontRef idx="minor">
              <a:schemeClr val="lt1"/>
            </a:fontRef>
          </p:style>
        </p:sp>
        <p:sp>
          <p:nvSpPr>
            <p:cNvPr id="11" name="Rounded Rectangle 6"/>
            <p:cNvSpPr/>
            <p:nvPr/>
          </p:nvSpPr>
          <p:spPr>
            <a:xfrm>
              <a:off x="513246" y="902718"/>
              <a:ext cx="6387749" cy="7274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dirty="0"/>
                <a:t>Encoding</a:t>
              </a:r>
              <a:endParaRPr lang="en-IN" sz="2400" b="1" kern="1200" dirty="0"/>
            </a:p>
          </p:txBody>
        </p:sp>
      </p:grpSp>
      <p:grpSp>
        <p:nvGrpSpPr>
          <p:cNvPr id="9" name="Group 11"/>
          <p:cNvGrpSpPr/>
          <p:nvPr/>
        </p:nvGrpSpPr>
        <p:grpSpPr>
          <a:xfrm>
            <a:off x="5648878" y="1484769"/>
            <a:ext cx="1574310" cy="693154"/>
            <a:chOff x="1962461" y="3520338"/>
            <a:chExt cx="6569978" cy="772757"/>
          </a:xfrm>
          <a:scene3d>
            <a:camera prst="orthographicFront"/>
            <a:lightRig rig="threePt" dir="t">
              <a:rot lat="0" lon="0" rev="7500000"/>
            </a:lightRig>
          </a:scene3d>
        </p:grpSpPr>
        <p:sp>
          <p:nvSpPr>
            <p:cNvPr id="19" name="Rounded Rectangle 18"/>
            <p:cNvSpPr/>
            <p:nvPr/>
          </p:nvSpPr>
          <p:spPr>
            <a:xfrm>
              <a:off x="1962461" y="3520338"/>
              <a:ext cx="6569978" cy="772757"/>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sp>
        <p:sp>
          <p:nvSpPr>
            <p:cNvPr id="20" name="Rounded Rectangle 12"/>
            <p:cNvSpPr/>
            <p:nvPr/>
          </p:nvSpPr>
          <p:spPr>
            <a:xfrm>
              <a:off x="1985092" y="3542972"/>
              <a:ext cx="6301542" cy="7274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dirty="0"/>
                <a:t>Decoding</a:t>
              </a:r>
              <a:endParaRPr lang="en-IN" sz="2400" b="1" kern="1200" dirty="0"/>
            </a:p>
          </p:txBody>
        </p:sp>
      </p:grpSp>
      <p:grpSp>
        <p:nvGrpSpPr>
          <p:cNvPr id="12" name="Group 34"/>
          <p:cNvGrpSpPr/>
          <p:nvPr/>
        </p:nvGrpSpPr>
        <p:grpSpPr>
          <a:xfrm>
            <a:off x="7497187" y="1484769"/>
            <a:ext cx="1574310" cy="693154"/>
            <a:chOff x="0" y="0"/>
            <a:chExt cx="6569978" cy="772757"/>
          </a:xfrm>
          <a:scene3d>
            <a:camera prst="orthographicFront"/>
            <a:lightRig rig="threePt" dir="t">
              <a:rot lat="0" lon="0" rev="7500000"/>
            </a:lightRig>
          </a:scene3d>
        </p:grpSpPr>
        <p:sp>
          <p:nvSpPr>
            <p:cNvPr id="22" name="Rounded Rectangle 21"/>
            <p:cNvSpPr/>
            <p:nvPr/>
          </p:nvSpPr>
          <p:spPr>
            <a:xfrm>
              <a:off x="0" y="0"/>
              <a:ext cx="6569978" cy="772757"/>
            </a:xfrm>
            <a:prstGeom prst="roundRect">
              <a:avLst>
                <a:gd name="adj" fmla="val 10000"/>
              </a:avLst>
            </a:prstGeom>
            <a:solidFill>
              <a:srgbClr val="A705B3"/>
            </a:solidFill>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3" name="Rounded Rectangle 4"/>
            <p:cNvSpPr/>
            <p:nvPr/>
          </p:nvSpPr>
          <p:spPr>
            <a:xfrm>
              <a:off x="22633" y="22633"/>
              <a:ext cx="5645701" cy="7274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dirty="0"/>
                <a:t>Receiver</a:t>
              </a:r>
              <a:endParaRPr lang="en-IN" sz="2400" b="1" kern="1200" dirty="0"/>
            </a:p>
          </p:txBody>
        </p:sp>
      </p:grpSp>
      <p:cxnSp>
        <p:nvCxnSpPr>
          <p:cNvPr id="34" name="Straight Arrow Connector 33"/>
          <p:cNvCxnSpPr>
            <a:stCxn id="7" idx="3"/>
          </p:cNvCxnSpPr>
          <p:nvPr/>
        </p:nvCxnSpPr>
        <p:spPr>
          <a:xfrm>
            <a:off x="1609807" y="1858272"/>
            <a:ext cx="27379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37" name="Picture 36" descr="paper.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732114" y="980728"/>
            <a:ext cx="1676983" cy="1728529"/>
          </a:xfrm>
          <a:prstGeom prst="rect">
            <a:avLst/>
          </a:prstGeom>
        </p:spPr>
      </p:pic>
      <p:grpSp>
        <p:nvGrpSpPr>
          <p:cNvPr id="15" name="Group 9"/>
          <p:cNvGrpSpPr/>
          <p:nvPr/>
        </p:nvGrpSpPr>
        <p:grpSpPr>
          <a:xfrm>
            <a:off x="3800569" y="1124729"/>
            <a:ext cx="1574310" cy="693154"/>
            <a:chOff x="981230" y="1760169"/>
            <a:chExt cx="6569978" cy="772757"/>
          </a:xfrm>
          <a:scene3d>
            <a:camera prst="orthographicFront"/>
            <a:lightRig rig="threePt" dir="t">
              <a:rot lat="0" lon="0" rev="7500000"/>
            </a:lightRig>
          </a:scene3d>
        </p:grpSpPr>
        <p:sp>
          <p:nvSpPr>
            <p:cNvPr id="13" name="Rounded Rectangle 12"/>
            <p:cNvSpPr/>
            <p:nvPr/>
          </p:nvSpPr>
          <p:spPr>
            <a:xfrm>
              <a:off x="981230" y="1760169"/>
              <a:ext cx="6569978" cy="772757"/>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3">
                <a:hueOff val="5625132"/>
                <a:satOff val="-8440"/>
                <a:lumOff val="-1373"/>
                <a:alphaOff val="0"/>
              </a:schemeClr>
            </a:fillRef>
            <a:effectRef idx="2">
              <a:schemeClr val="accent3">
                <a:hueOff val="5625132"/>
                <a:satOff val="-8440"/>
                <a:lumOff val="-1373"/>
                <a:alphaOff val="0"/>
              </a:schemeClr>
            </a:effectRef>
            <a:fontRef idx="minor">
              <a:schemeClr val="lt1"/>
            </a:fontRef>
          </p:style>
        </p:sp>
        <p:sp>
          <p:nvSpPr>
            <p:cNvPr id="14" name="Rounded Rectangle 8"/>
            <p:cNvSpPr/>
            <p:nvPr/>
          </p:nvSpPr>
          <p:spPr>
            <a:xfrm>
              <a:off x="1003863" y="1782802"/>
              <a:ext cx="5531805" cy="7274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dirty="0"/>
                <a:t>Message</a:t>
              </a:r>
              <a:endParaRPr lang="en-IN" sz="2400" b="1" kern="1200" dirty="0"/>
            </a:p>
          </p:txBody>
        </p:sp>
      </p:grpSp>
      <p:grpSp>
        <p:nvGrpSpPr>
          <p:cNvPr id="18" name="Group 10"/>
          <p:cNvGrpSpPr/>
          <p:nvPr/>
        </p:nvGrpSpPr>
        <p:grpSpPr>
          <a:xfrm>
            <a:off x="3800569" y="1916817"/>
            <a:ext cx="1574310" cy="693154"/>
            <a:chOff x="1471845" y="2640254"/>
            <a:chExt cx="6569978" cy="772757"/>
          </a:xfrm>
          <a:scene3d>
            <a:camera prst="orthographicFront"/>
            <a:lightRig rig="threePt" dir="t">
              <a:rot lat="0" lon="0" rev="7500000"/>
            </a:lightRig>
          </a:scene3d>
        </p:grpSpPr>
        <p:sp>
          <p:nvSpPr>
            <p:cNvPr id="16" name="Rounded Rectangle 15"/>
            <p:cNvSpPr/>
            <p:nvPr/>
          </p:nvSpPr>
          <p:spPr>
            <a:xfrm>
              <a:off x="1471845" y="2640254"/>
              <a:ext cx="6569978" cy="772757"/>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3">
                <a:hueOff val="8437698"/>
                <a:satOff val="-12660"/>
                <a:lumOff val="-2059"/>
                <a:alphaOff val="0"/>
              </a:schemeClr>
            </a:fillRef>
            <a:effectRef idx="2">
              <a:schemeClr val="accent3">
                <a:hueOff val="8437698"/>
                <a:satOff val="-12660"/>
                <a:lumOff val="-2059"/>
                <a:alphaOff val="0"/>
              </a:schemeClr>
            </a:effectRef>
            <a:fontRef idx="minor">
              <a:schemeClr val="lt1"/>
            </a:fontRef>
          </p:style>
        </p:sp>
        <p:sp>
          <p:nvSpPr>
            <p:cNvPr id="17" name="Rounded Rectangle 10"/>
            <p:cNvSpPr/>
            <p:nvPr/>
          </p:nvSpPr>
          <p:spPr>
            <a:xfrm>
              <a:off x="1494478" y="2662887"/>
              <a:ext cx="5531805" cy="7274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dirty="0"/>
                <a:t>Media</a:t>
              </a:r>
              <a:endParaRPr lang="en-IN" sz="2400" b="1" kern="1200" dirty="0"/>
            </a:p>
          </p:txBody>
        </p:sp>
      </p:grpSp>
      <p:cxnSp>
        <p:nvCxnSpPr>
          <p:cNvPr id="35" name="Straight Arrow Connector 34"/>
          <p:cNvCxnSpPr/>
          <p:nvPr/>
        </p:nvCxnSpPr>
        <p:spPr>
          <a:xfrm>
            <a:off x="3458320" y="1844809"/>
            <a:ext cx="27379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a:off x="5375055" y="1844809"/>
            <a:ext cx="27379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a:off x="7223363" y="1844809"/>
            <a:ext cx="27379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21" name="Group 47"/>
          <p:cNvGrpSpPr/>
          <p:nvPr/>
        </p:nvGrpSpPr>
        <p:grpSpPr>
          <a:xfrm>
            <a:off x="6588224" y="2204849"/>
            <a:ext cx="1584175" cy="1548000"/>
            <a:chOff x="6588224" y="2780928"/>
            <a:chExt cx="1584175" cy="1548000"/>
          </a:xfrm>
        </p:grpSpPr>
        <p:cxnSp>
          <p:nvCxnSpPr>
            <p:cNvPr id="45" name="Straight Arrow Connector 44"/>
            <p:cNvCxnSpPr/>
            <p:nvPr/>
          </p:nvCxnSpPr>
          <p:spPr>
            <a:xfrm rot="5400000">
              <a:off x="7398399" y="3554928"/>
              <a:ext cx="1548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p:nvPr/>
          </p:nvCxnSpPr>
          <p:spPr>
            <a:xfrm rot="10800000">
              <a:off x="6588224" y="4293096"/>
              <a:ext cx="1548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cxnSp>
        <p:nvCxnSpPr>
          <p:cNvPr id="47" name="Straight Arrow Connector 46"/>
          <p:cNvCxnSpPr/>
          <p:nvPr/>
        </p:nvCxnSpPr>
        <p:spPr>
          <a:xfrm rot="10800000">
            <a:off x="3995864" y="3717017"/>
            <a:ext cx="900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24" name="Group 48"/>
          <p:cNvGrpSpPr/>
          <p:nvPr/>
        </p:nvGrpSpPr>
        <p:grpSpPr>
          <a:xfrm flipH="1">
            <a:off x="755576" y="2204849"/>
            <a:ext cx="1548000" cy="1548000"/>
            <a:chOff x="6624399" y="2780928"/>
            <a:chExt cx="1548000" cy="1548000"/>
          </a:xfrm>
        </p:grpSpPr>
        <p:cxnSp>
          <p:nvCxnSpPr>
            <p:cNvPr id="50" name="Straight Arrow Connector 49"/>
            <p:cNvCxnSpPr/>
            <p:nvPr/>
          </p:nvCxnSpPr>
          <p:spPr>
            <a:xfrm rot="16200000" flipV="1">
              <a:off x="7398399" y="3554928"/>
              <a:ext cx="1548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Straight Arrow Connector 50"/>
            <p:cNvCxnSpPr/>
            <p:nvPr/>
          </p:nvCxnSpPr>
          <p:spPr>
            <a:xfrm rot="10800000" flipH="1">
              <a:off x="6624399" y="4293096"/>
              <a:ext cx="1548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52" name="Rectangle 51"/>
          <p:cNvSpPr/>
          <p:nvPr/>
        </p:nvSpPr>
        <p:spPr>
          <a:xfrm>
            <a:off x="0" y="4221088"/>
            <a:ext cx="9144000" cy="2664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a:latin typeface="Garamond" pitchFamily="18" charset="0"/>
              </a:rPr>
              <a:t>The main components of communication process are as follows:</a:t>
            </a:r>
          </a:p>
          <a:p>
            <a:pPr marL="457200" indent="-457200">
              <a:buFont typeface="Arial" pitchFamily="34" charset="0"/>
              <a:buChar char="•"/>
            </a:pPr>
            <a:r>
              <a:rPr lang="en-IN" sz="2000" b="1" dirty="0">
                <a:latin typeface="Garamond" pitchFamily="18" charset="0"/>
              </a:rPr>
              <a:t>Context</a:t>
            </a:r>
          </a:p>
          <a:p>
            <a:pPr marL="457200" indent="-457200">
              <a:buFont typeface="Arial" pitchFamily="34" charset="0"/>
              <a:buChar char="•"/>
            </a:pPr>
            <a:r>
              <a:rPr lang="en-IN" sz="2000" b="1" dirty="0">
                <a:latin typeface="Garamond" pitchFamily="18" charset="0"/>
              </a:rPr>
              <a:t>Sender / Encoder</a:t>
            </a:r>
          </a:p>
          <a:p>
            <a:pPr marL="457200" indent="-457200">
              <a:buFont typeface="Arial" pitchFamily="34" charset="0"/>
              <a:buChar char="•"/>
            </a:pPr>
            <a:r>
              <a:rPr lang="en-IN" sz="2000" b="1" dirty="0">
                <a:latin typeface="Garamond" pitchFamily="18" charset="0"/>
              </a:rPr>
              <a:t>Message</a:t>
            </a:r>
          </a:p>
          <a:p>
            <a:pPr marL="457200" indent="-457200">
              <a:buFont typeface="Arial" pitchFamily="34" charset="0"/>
              <a:buChar char="•"/>
            </a:pPr>
            <a:r>
              <a:rPr lang="en-IN" sz="2000" b="1" dirty="0">
                <a:latin typeface="Garamond" pitchFamily="18" charset="0"/>
              </a:rPr>
              <a:t>Medium</a:t>
            </a:r>
          </a:p>
          <a:p>
            <a:pPr marL="457200" indent="-457200">
              <a:buFont typeface="Arial" pitchFamily="34" charset="0"/>
              <a:buChar char="•"/>
            </a:pPr>
            <a:r>
              <a:rPr lang="en-IN" sz="2000" b="1" dirty="0">
                <a:latin typeface="Garamond" pitchFamily="18" charset="0"/>
              </a:rPr>
              <a:t>Recipient / Decoder</a:t>
            </a:r>
          </a:p>
          <a:p>
            <a:pPr marL="457200" indent="-457200">
              <a:buFont typeface="Arial" pitchFamily="34" charset="0"/>
              <a:buChar char="•"/>
            </a:pPr>
            <a:r>
              <a:rPr lang="en-IN" sz="2000" b="1" dirty="0">
                <a:latin typeface="Garamond" pitchFamily="18" charset="0"/>
              </a:rPr>
              <a:t>Feedback</a:t>
            </a:r>
          </a:p>
          <a:p>
            <a:r>
              <a:rPr lang="en-IN" sz="2000" b="1" dirty="0">
                <a:latin typeface="Garamond" pitchFamily="18" charset="0"/>
              </a:rPr>
              <a:t>Let us look at each component in detail.</a:t>
            </a:r>
          </a:p>
        </p:txBody>
      </p:sp>
      <p:pic>
        <p:nvPicPr>
          <p:cNvPr id="44" name="Picture 4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500"/>
                            </p:stCondLst>
                            <p:childTnLst>
                              <p:par>
                                <p:cTn id="17" presetID="10" presetClass="entr" presetSubtype="0" fill="hold" nodeType="after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50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5500"/>
                            </p:stCondLst>
                            <p:childTnLst>
                              <p:par>
                                <p:cTn id="33" presetID="10" presetClass="entr" presetSubtype="0" fill="hold" nodeType="afterEffect">
                                  <p:stCondLst>
                                    <p:cond delay="100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par>
                          <p:cTn id="36" fill="hold">
                            <p:stCondLst>
                              <p:cond delay="70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7500"/>
                            </p:stCondLst>
                            <p:childTnLst>
                              <p:par>
                                <p:cTn id="41" presetID="10" presetClass="entr" presetSubtype="0" fill="hold" nodeType="afterEffect">
                                  <p:stCondLst>
                                    <p:cond delay="100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par>
                          <p:cTn id="44" fill="hold">
                            <p:stCondLst>
                              <p:cond delay="9000"/>
                            </p:stCondLst>
                            <p:childTnLst>
                              <p:par>
                                <p:cTn id="45" presetID="10"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9500"/>
                            </p:stCondLst>
                            <p:childTnLst>
                              <p:par>
                                <p:cTn id="49" presetID="10" presetClass="entr" presetSubtype="0" fill="hold" nodeType="afterEffect">
                                  <p:stCondLst>
                                    <p:cond delay="100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11000"/>
                            </p:stCondLst>
                            <p:childTnLst>
                              <p:par>
                                <p:cTn id="53" presetID="10" presetClass="entr" presetSubtype="0"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childTnLst>
                          </p:cTn>
                        </p:par>
                        <p:par>
                          <p:cTn id="56" fill="hold">
                            <p:stCondLst>
                              <p:cond delay="11500"/>
                            </p:stCondLst>
                            <p:childTnLst>
                              <p:par>
                                <p:cTn id="57" presetID="10" presetClass="entr" presetSubtype="0" fill="hold" nodeType="afterEffect">
                                  <p:stCondLst>
                                    <p:cond delay="100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childTnLst>
                          </p:cTn>
                        </p:par>
                        <p:par>
                          <p:cTn id="60" fill="hold">
                            <p:stCondLst>
                              <p:cond delay="13000"/>
                            </p:stCondLst>
                            <p:childTnLst>
                              <p:par>
                                <p:cTn id="61" presetID="10" presetClass="entr" presetSubtype="0"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500"/>
                                        <p:tgtEl>
                                          <p:spTgt spid="4"/>
                                        </p:tgtEl>
                                      </p:cBhvr>
                                    </p:animEffect>
                                  </p:childTnLst>
                                </p:cTn>
                              </p:par>
                            </p:childTnLst>
                          </p:cTn>
                        </p:par>
                        <p:par>
                          <p:cTn id="64" fill="hold">
                            <p:stCondLst>
                              <p:cond delay="13500"/>
                            </p:stCondLst>
                            <p:childTnLst>
                              <p:par>
                                <p:cTn id="65" presetID="10" presetClass="entr" presetSubtype="0" fill="hold" nodeType="afterEffect">
                                  <p:stCondLst>
                                    <p:cond delay="10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par>
                          <p:cTn id="68" fill="hold">
                            <p:stCondLst>
                              <p:cond delay="15000"/>
                            </p:stCondLst>
                            <p:childTnLst>
                              <p:par>
                                <p:cTn id="69" presetID="42" presetClass="entr" presetSubtype="0" fill="hold" grpId="0" nodeType="afterEffect">
                                  <p:stCondLst>
                                    <p:cond delay="100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anim calcmode="lin" valueType="num">
                                      <p:cBhvr>
                                        <p:cTn id="72" dur="500" fill="hold"/>
                                        <p:tgtEl>
                                          <p:spTgt spid="52"/>
                                        </p:tgtEl>
                                        <p:attrNameLst>
                                          <p:attrName>ppt_x</p:attrName>
                                        </p:attrNameLst>
                                      </p:cBhvr>
                                      <p:tavLst>
                                        <p:tav tm="0">
                                          <p:val>
                                            <p:strVal val="#ppt_x"/>
                                          </p:val>
                                        </p:tav>
                                        <p:tav tm="100000">
                                          <p:val>
                                            <p:strVal val="#ppt_x"/>
                                          </p:val>
                                        </p:tav>
                                      </p:tavLst>
                                    </p:anim>
                                    <p:anim calcmode="lin" valueType="num">
                                      <p:cBhvr>
                                        <p:cTn id="73"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19050" y="0"/>
            <a:ext cx="9163050" cy="908720"/>
            <a:chOff x="-19050" y="0"/>
            <a:chExt cx="9163050" cy="908720"/>
          </a:xfrm>
        </p:grpSpPr>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 y="0"/>
              <a:ext cx="9163050" cy="908720"/>
            </a:xfrm>
            <a:prstGeom prst="rect">
              <a:avLst/>
            </a:prstGeom>
            <a:noFill/>
            <a:ln w="9525">
              <a:noFill/>
              <a:miter lim="800000"/>
              <a:headEnd/>
              <a:tailEnd/>
            </a:ln>
          </p:spPr>
        </p:pic>
        <p:sp>
          <p:nvSpPr>
            <p:cNvPr id="38" name="Rectangle 37"/>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extBox 38"/>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What makes Communication Ineffective?</a:t>
              </a:r>
              <a:endParaRPr lang="en-IN" sz="3200" dirty="0"/>
            </a:p>
          </p:txBody>
        </p:sp>
      </p:grpSp>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1" y="908720"/>
            <a:ext cx="9144000" cy="5949280"/>
          </a:xfrm>
          <a:prstGeom prst="rect">
            <a:avLst/>
          </a:prstGeom>
        </p:spPr>
      </p:pic>
      <p:sp>
        <p:nvSpPr>
          <p:cNvPr id="7" name="TextBox 6"/>
          <p:cNvSpPr txBox="1"/>
          <p:nvPr/>
        </p:nvSpPr>
        <p:spPr>
          <a:xfrm>
            <a:off x="0" y="913139"/>
            <a:ext cx="9144000" cy="1015663"/>
          </a:xfrm>
          <a:prstGeom prst="rect">
            <a:avLst/>
          </a:prstGeom>
          <a:solidFill>
            <a:srgbClr val="FFFFFF">
              <a:alpha val="80000"/>
            </a:srgbClr>
          </a:solidFill>
        </p:spPr>
        <p:txBody>
          <a:bodyPr wrap="square" rtlCol="0">
            <a:spAutoFit/>
          </a:bodyPr>
          <a:lstStyle/>
          <a:p>
            <a:r>
              <a:rPr lang="en-IN" sz="2000" b="1" dirty="0"/>
              <a:t>It is important that before learning to communicate effectively, you should understand the key barriers of communication . These barriers make communication ineffective and are as follows:</a:t>
            </a:r>
          </a:p>
        </p:txBody>
      </p:sp>
      <p:grpSp>
        <p:nvGrpSpPr>
          <p:cNvPr id="3" name="Group 16"/>
          <p:cNvGrpSpPr/>
          <p:nvPr/>
        </p:nvGrpSpPr>
        <p:grpSpPr>
          <a:xfrm>
            <a:off x="-8317432" y="1857364"/>
            <a:ext cx="8893432" cy="337732"/>
            <a:chOff x="-8317432" y="980728"/>
            <a:chExt cx="8893432" cy="734659"/>
          </a:xfrm>
        </p:grpSpPr>
        <p:sp>
          <p:nvSpPr>
            <p:cNvPr id="9" name="Flowchart: Delay 8"/>
            <p:cNvSpPr/>
            <p:nvPr/>
          </p:nvSpPr>
          <p:spPr>
            <a:xfrm>
              <a:off x="0" y="980728"/>
              <a:ext cx="576000" cy="734659"/>
            </a:xfrm>
            <a:prstGeom prst="flowChartDelay">
              <a:avLst/>
            </a:prstGeom>
            <a:solidFill>
              <a:srgbClr val="FFCC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endParaRPr lang="en-IN" b="1" dirty="0">
                <a:solidFill>
                  <a:schemeClr val="tx1"/>
                </a:solidFill>
              </a:endParaRPr>
            </a:p>
          </p:txBody>
        </p:sp>
        <p:sp>
          <p:nvSpPr>
            <p:cNvPr id="10" name="Rectangle 9"/>
            <p:cNvSpPr/>
            <p:nvPr/>
          </p:nvSpPr>
          <p:spPr>
            <a:xfrm>
              <a:off x="-8317432" y="980728"/>
              <a:ext cx="8317432" cy="734659"/>
            </a:xfrm>
            <a:prstGeom prst="rect">
              <a:avLst/>
            </a:prstGeom>
            <a:solidFill>
              <a:srgbClr val="FFCC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b="1" dirty="0">
                  <a:solidFill>
                    <a:schemeClr val="tx1"/>
                  </a:solidFill>
                </a:rPr>
                <a:t>Language Differences</a:t>
              </a:r>
              <a:endParaRPr lang="en-IN" dirty="0">
                <a:solidFill>
                  <a:schemeClr val="tx1"/>
                </a:solidFill>
              </a:endParaRPr>
            </a:p>
          </p:txBody>
        </p:sp>
      </p:grpSp>
      <p:grpSp>
        <p:nvGrpSpPr>
          <p:cNvPr id="4" name="Group 14"/>
          <p:cNvGrpSpPr/>
          <p:nvPr/>
        </p:nvGrpSpPr>
        <p:grpSpPr>
          <a:xfrm>
            <a:off x="-8317432" y="2188394"/>
            <a:ext cx="8893432" cy="344434"/>
            <a:chOff x="-8317432" y="1700808"/>
            <a:chExt cx="8893432" cy="749238"/>
          </a:xfrm>
        </p:grpSpPr>
        <p:sp>
          <p:nvSpPr>
            <p:cNvPr id="12" name="Flowchart: Delay 11"/>
            <p:cNvSpPr/>
            <p:nvPr/>
          </p:nvSpPr>
          <p:spPr>
            <a:xfrm>
              <a:off x="0" y="1715387"/>
              <a:ext cx="576000" cy="734659"/>
            </a:xfrm>
            <a:prstGeom prst="flowChartDelay">
              <a:avLst/>
            </a:prstGeom>
            <a:solidFill>
              <a:srgbClr val="FF9B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endParaRPr lang="en-IN" b="1" dirty="0">
                <a:solidFill>
                  <a:schemeClr val="tx1"/>
                </a:solidFill>
              </a:endParaRPr>
            </a:p>
          </p:txBody>
        </p:sp>
        <p:sp>
          <p:nvSpPr>
            <p:cNvPr id="13" name="Rectangle 12"/>
            <p:cNvSpPr/>
            <p:nvPr/>
          </p:nvSpPr>
          <p:spPr>
            <a:xfrm>
              <a:off x="-8317432" y="1700808"/>
              <a:ext cx="8317432" cy="720080"/>
            </a:xfrm>
            <a:prstGeom prst="rect">
              <a:avLst/>
            </a:prstGeom>
            <a:solidFill>
              <a:srgbClr val="FF9B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b="1" dirty="0">
                  <a:solidFill>
                    <a:schemeClr val="tx1"/>
                  </a:solidFill>
                </a:rPr>
                <a:t>Information Overload</a:t>
              </a:r>
              <a:endParaRPr lang="en-IN" dirty="0">
                <a:solidFill>
                  <a:schemeClr val="tx1"/>
                </a:solidFill>
              </a:endParaRPr>
            </a:p>
          </p:txBody>
        </p:sp>
      </p:grpSp>
      <p:grpSp>
        <p:nvGrpSpPr>
          <p:cNvPr id="5" name="Group 16"/>
          <p:cNvGrpSpPr/>
          <p:nvPr/>
        </p:nvGrpSpPr>
        <p:grpSpPr>
          <a:xfrm>
            <a:off x="-8317432" y="2519424"/>
            <a:ext cx="8893432" cy="351136"/>
            <a:chOff x="-8317432" y="2420889"/>
            <a:chExt cx="8893432" cy="763816"/>
          </a:xfrm>
        </p:grpSpPr>
        <p:sp>
          <p:nvSpPr>
            <p:cNvPr id="15" name="Flowchart: Delay 14"/>
            <p:cNvSpPr/>
            <p:nvPr/>
          </p:nvSpPr>
          <p:spPr>
            <a:xfrm>
              <a:off x="0" y="2450046"/>
              <a:ext cx="576000" cy="734659"/>
            </a:xfrm>
            <a:prstGeom prst="flowChartDelay">
              <a:avLst/>
            </a:prstGeom>
            <a:solidFill>
              <a:srgbClr val="FF7C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endParaRPr lang="en-IN" b="1" dirty="0">
                <a:solidFill>
                  <a:schemeClr val="tx1"/>
                </a:solidFill>
              </a:endParaRPr>
            </a:p>
          </p:txBody>
        </p:sp>
        <p:sp>
          <p:nvSpPr>
            <p:cNvPr id="16" name="Rectangle 15"/>
            <p:cNvSpPr/>
            <p:nvPr/>
          </p:nvSpPr>
          <p:spPr>
            <a:xfrm>
              <a:off x="-8317432" y="2420889"/>
              <a:ext cx="8317432" cy="720080"/>
            </a:xfrm>
            <a:prstGeom prst="rect">
              <a:avLst/>
            </a:prstGeom>
            <a:solidFill>
              <a:srgbClr val="FF7C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b="1" dirty="0">
                  <a:solidFill>
                    <a:schemeClr val="tx1"/>
                  </a:solidFill>
                </a:rPr>
                <a:t>Inattention</a:t>
              </a:r>
              <a:endParaRPr lang="en-IN" dirty="0">
                <a:solidFill>
                  <a:schemeClr val="tx1"/>
                </a:solidFill>
              </a:endParaRPr>
            </a:p>
          </p:txBody>
        </p:sp>
      </p:grpSp>
      <p:grpSp>
        <p:nvGrpSpPr>
          <p:cNvPr id="8" name="Group 14"/>
          <p:cNvGrpSpPr/>
          <p:nvPr/>
        </p:nvGrpSpPr>
        <p:grpSpPr>
          <a:xfrm>
            <a:off x="-8317432" y="2870560"/>
            <a:ext cx="8893432" cy="344026"/>
            <a:chOff x="-8317432" y="3184705"/>
            <a:chExt cx="8893432" cy="748351"/>
          </a:xfrm>
        </p:grpSpPr>
        <p:sp>
          <p:nvSpPr>
            <p:cNvPr id="18" name="Flowchart: Delay 17"/>
            <p:cNvSpPr/>
            <p:nvPr/>
          </p:nvSpPr>
          <p:spPr>
            <a:xfrm>
              <a:off x="0" y="3184705"/>
              <a:ext cx="576000" cy="734660"/>
            </a:xfrm>
            <a:prstGeom prst="flowChartDelay">
              <a:avLst/>
            </a:prstGeom>
            <a:solidFill>
              <a:srgbClr val="FF3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endParaRPr lang="en-IN" b="1" dirty="0">
                <a:solidFill>
                  <a:schemeClr val="tx1"/>
                </a:solidFill>
              </a:endParaRPr>
            </a:p>
          </p:txBody>
        </p:sp>
        <p:sp>
          <p:nvSpPr>
            <p:cNvPr id="19" name="Rectangle 18"/>
            <p:cNvSpPr/>
            <p:nvPr/>
          </p:nvSpPr>
          <p:spPr>
            <a:xfrm>
              <a:off x="-8317432" y="3198397"/>
              <a:ext cx="8317432" cy="734659"/>
            </a:xfrm>
            <a:prstGeom prst="rect">
              <a:avLst/>
            </a:prstGeom>
            <a:solidFill>
              <a:srgbClr val="FF3F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b="1" dirty="0">
                  <a:solidFill>
                    <a:schemeClr val="bg1"/>
                  </a:solidFill>
                </a:rPr>
                <a:t>Time Pressures</a:t>
              </a:r>
              <a:endParaRPr lang="en-IN" dirty="0">
                <a:solidFill>
                  <a:schemeClr val="bg1"/>
                </a:solidFill>
              </a:endParaRPr>
            </a:p>
          </p:txBody>
        </p:sp>
      </p:grpSp>
      <p:grpSp>
        <p:nvGrpSpPr>
          <p:cNvPr id="11" name="Group 14"/>
          <p:cNvGrpSpPr/>
          <p:nvPr/>
        </p:nvGrpSpPr>
        <p:grpSpPr>
          <a:xfrm>
            <a:off x="-8317432" y="3214586"/>
            <a:ext cx="8893432" cy="337732"/>
            <a:chOff x="-8317432" y="3184705"/>
            <a:chExt cx="8893432" cy="734659"/>
          </a:xfrm>
          <a:solidFill>
            <a:srgbClr val="5B86BB"/>
          </a:solidFill>
        </p:grpSpPr>
        <p:sp>
          <p:nvSpPr>
            <p:cNvPr id="21" name="Flowchart: Delay 20"/>
            <p:cNvSpPr/>
            <p:nvPr/>
          </p:nvSpPr>
          <p:spPr>
            <a:xfrm>
              <a:off x="0" y="3184705"/>
              <a:ext cx="576000" cy="734659"/>
            </a:xfrm>
            <a:prstGeom prst="flowChartDela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endParaRPr lang="en-IN" b="1" dirty="0">
                <a:solidFill>
                  <a:schemeClr val="tx1"/>
                </a:solidFill>
              </a:endParaRPr>
            </a:p>
          </p:txBody>
        </p:sp>
        <p:sp>
          <p:nvSpPr>
            <p:cNvPr id="22" name="Rectangle 21"/>
            <p:cNvSpPr/>
            <p:nvPr/>
          </p:nvSpPr>
          <p:spPr>
            <a:xfrm>
              <a:off x="-8317432" y="3198397"/>
              <a:ext cx="8317432" cy="706388"/>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b="1" dirty="0">
                  <a:solidFill>
                    <a:schemeClr val="bg1"/>
                  </a:solidFill>
                </a:rPr>
                <a:t>Distraction/Noise</a:t>
              </a:r>
              <a:endParaRPr lang="en-IN" dirty="0">
                <a:solidFill>
                  <a:schemeClr val="bg1"/>
                </a:solidFill>
              </a:endParaRPr>
            </a:p>
          </p:txBody>
        </p:sp>
      </p:grpSp>
      <p:grpSp>
        <p:nvGrpSpPr>
          <p:cNvPr id="14" name="Group 14"/>
          <p:cNvGrpSpPr/>
          <p:nvPr/>
        </p:nvGrpSpPr>
        <p:grpSpPr>
          <a:xfrm>
            <a:off x="-8317432" y="3545616"/>
            <a:ext cx="8893432" cy="337732"/>
            <a:chOff x="-8317432" y="3184705"/>
            <a:chExt cx="8893432" cy="734659"/>
          </a:xfrm>
          <a:solidFill>
            <a:srgbClr val="8FBECB"/>
          </a:solidFill>
        </p:grpSpPr>
        <p:sp>
          <p:nvSpPr>
            <p:cNvPr id="24" name="Flowchart: Delay 23"/>
            <p:cNvSpPr/>
            <p:nvPr/>
          </p:nvSpPr>
          <p:spPr>
            <a:xfrm>
              <a:off x="0" y="3184705"/>
              <a:ext cx="576000" cy="734659"/>
            </a:xfrm>
            <a:prstGeom prst="flowChartDelay">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6</a:t>
              </a:r>
              <a:endParaRPr lang="en-IN" b="1" dirty="0">
                <a:solidFill>
                  <a:schemeClr val="tx1"/>
                </a:solidFill>
              </a:endParaRPr>
            </a:p>
          </p:txBody>
        </p:sp>
        <p:sp>
          <p:nvSpPr>
            <p:cNvPr id="25" name="Rectangle 24"/>
            <p:cNvSpPr/>
            <p:nvPr/>
          </p:nvSpPr>
          <p:spPr>
            <a:xfrm>
              <a:off x="-8317432" y="3198397"/>
              <a:ext cx="8317432" cy="706388"/>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b="1" dirty="0">
                  <a:solidFill>
                    <a:schemeClr val="bg1"/>
                  </a:solidFill>
                </a:rPr>
                <a:t>Complexity in Organizational Structure</a:t>
              </a:r>
              <a:endParaRPr lang="en-IN" dirty="0">
                <a:solidFill>
                  <a:schemeClr val="bg1"/>
                </a:solidFill>
              </a:endParaRPr>
            </a:p>
          </p:txBody>
        </p:sp>
      </p:grpSp>
      <p:grpSp>
        <p:nvGrpSpPr>
          <p:cNvPr id="17" name="Group 14"/>
          <p:cNvGrpSpPr/>
          <p:nvPr/>
        </p:nvGrpSpPr>
        <p:grpSpPr>
          <a:xfrm>
            <a:off x="-8317432" y="3876646"/>
            <a:ext cx="8893432" cy="337732"/>
            <a:chOff x="-8317432" y="3184705"/>
            <a:chExt cx="8893432" cy="734659"/>
          </a:xfrm>
          <a:solidFill>
            <a:srgbClr val="83AF87"/>
          </a:solidFill>
        </p:grpSpPr>
        <p:sp>
          <p:nvSpPr>
            <p:cNvPr id="27" name="Flowchart: Delay 26"/>
            <p:cNvSpPr/>
            <p:nvPr/>
          </p:nvSpPr>
          <p:spPr>
            <a:xfrm>
              <a:off x="0" y="3184705"/>
              <a:ext cx="576000" cy="734659"/>
            </a:xfrm>
            <a:prstGeom prst="flowChartDelay">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a:t>
              </a:r>
              <a:endParaRPr lang="en-IN" b="1" dirty="0">
                <a:solidFill>
                  <a:schemeClr val="tx1"/>
                </a:solidFill>
              </a:endParaRPr>
            </a:p>
          </p:txBody>
        </p:sp>
        <p:sp>
          <p:nvSpPr>
            <p:cNvPr id="28" name="Rectangle 27"/>
            <p:cNvSpPr/>
            <p:nvPr/>
          </p:nvSpPr>
          <p:spPr>
            <a:xfrm>
              <a:off x="-8317432" y="3198397"/>
              <a:ext cx="8317432" cy="706388"/>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b="1" dirty="0">
                  <a:solidFill>
                    <a:schemeClr val="bg1"/>
                  </a:solidFill>
                </a:rPr>
                <a:t>Poor Retention</a:t>
              </a:r>
              <a:endParaRPr lang="en-IN" dirty="0">
                <a:solidFill>
                  <a:schemeClr val="bg1"/>
                </a:solidFill>
              </a:endParaRPr>
            </a:p>
          </p:txBody>
        </p:sp>
      </p:grpSp>
      <p:grpSp>
        <p:nvGrpSpPr>
          <p:cNvPr id="20" name="Group 14"/>
          <p:cNvGrpSpPr/>
          <p:nvPr/>
        </p:nvGrpSpPr>
        <p:grpSpPr>
          <a:xfrm>
            <a:off x="-8317432" y="4201381"/>
            <a:ext cx="8893432" cy="337732"/>
            <a:chOff x="-8317432" y="3184705"/>
            <a:chExt cx="8893432" cy="734659"/>
          </a:xfrm>
          <a:solidFill>
            <a:srgbClr val="A7D971"/>
          </a:solidFill>
        </p:grpSpPr>
        <p:sp>
          <p:nvSpPr>
            <p:cNvPr id="30" name="Flowchart: Delay 29"/>
            <p:cNvSpPr/>
            <p:nvPr/>
          </p:nvSpPr>
          <p:spPr>
            <a:xfrm>
              <a:off x="0" y="3184705"/>
              <a:ext cx="576000" cy="734659"/>
            </a:xfrm>
            <a:prstGeom prst="flowChartDelay">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8</a:t>
              </a:r>
              <a:endParaRPr lang="en-IN" b="1" dirty="0">
                <a:solidFill>
                  <a:schemeClr val="tx1"/>
                </a:solidFill>
              </a:endParaRPr>
            </a:p>
          </p:txBody>
        </p:sp>
        <p:sp>
          <p:nvSpPr>
            <p:cNvPr id="31" name="Rectangle 30"/>
            <p:cNvSpPr/>
            <p:nvPr/>
          </p:nvSpPr>
          <p:spPr>
            <a:xfrm>
              <a:off x="-8317432" y="3198397"/>
              <a:ext cx="8317432" cy="706388"/>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b="1" dirty="0">
                  <a:solidFill>
                    <a:schemeClr val="bg1"/>
                  </a:solidFill>
                </a:rPr>
                <a:t>Inaccurate Interpretation</a:t>
              </a:r>
              <a:endParaRPr lang="en-IN" dirty="0">
                <a:solidFill>
                  <a:schemeClr val="bg1"/>
                </a:solidFill>
              </a:endParaRPr>
            </a:p>
          </p:txBody>
        </p:sp>
      </p:grpSp>
      <p:grpSp>
        <p:nvGrpSpPr>
          <p:cNvPr id="23" name="Group 14"/>
          <p:cNvGrpSpPr/>
          <p:nvPr/>
        </p:nvGrpSpPr>
        <p:grpSpPr>
          <a:xfrm>
            <a:off x="-8317432" y="4539113"/>
            <a:ext cx="8893432" cy="337732"/>
            <a:chOff x="-8317432" y="3184705"/>
            <a:chExt cx="8893432" cy="734659"/>
          </a:xfrm>
          <a:solidFill>
            <a:srgbClr val="A7D971"/>
          </a:solidFill>
        </p:grpSpPr>
        <p:sp>
          <p:nvSpPr>
            <p:cNvPr id="33" name="Flowchart: Delay 32"/>
            <p:cNvSpPr/>
            <p:nvPr/>
          </p:nvSpPr>
          <p:spPr>
            <a:xfrm>
              <a:off x="0" y="3184705"/>
              <a:ext cx="576000" cy="734659"/>
            </a:xfrm>
            <a:prstGeom prst="flowChartDelay">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9</a:t>
              </a:r>
              <a:endParaRPr lang="en-IN" b="1" dirty="0">
                <a:solidFill>
                  <a:schemeClr val="tx1"/>
                </a:solidFill>
              </a:endParaRPr>
            </a:p>
          </p:txBody>
        </p:sp>
        <p:sp>
          <p:nvSpPr>
            <p:cNvPr id="34" name="Rectangle 33"/>
            <p:cNvSpPr/>
            <p:nvPr/>
          </p:nvSpPr>
          <p:spPr>
            <a:xfrm>
              <a:off x="-8317432" y="3198397"/>
              <a:ext cx="8317432" cy="706388"/>
            </a:xfrm>
            <a:prstGeom prst="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b="1" dirty="0">
                  <a:solidFill>
                    <a:schemeClr val="bg1"/>
                  </a:solidFill>
                </a:rPr>
                <a:t>Perceptual Differences </a:t>
              </a:r>
              <a:endParaRPr lang="en-IN" dirty="0">
                <a:solidFill>
                  <a:schemeClr val="bg1"/>
                </a:solidFill>
              </a:endParaRPr>
            </a:p>
          </p:txBody>
        </p:sp>
      </p:grpSp>
      <p:grpSp>
        <p:nvGrpSpPr>
          <p:cNvPr id="26" name="Group 14"/>
          <p:cNvGrpSpPr/>
          <p:nvPr/>
        </p:nvGrpSpPr>
        <p:grpSpPr>
          <a:xfrm>
            <a:off x="-8317432" y="4891639"/>
            <a:ext cx="8893432" cy="344026"/>
            <a:chOff x="-8317432" y="3184705"/>
            <a:chExt cx="8893432" cy="748351"/>
          </a:xfrm>
        </p:grpSpPr>
        <p:sp>
          <p:nvSpPr>
            <p:cNvPr id="36" name="Flowchart: Delay 35"/>
            <p:cNvSpPr/>
            <p:nvPr/>
          </p:nvSpPr>
          <p:spPr>
            <a:xfrm>
              <a:off x="0" y="3184705"/>
              <a:ext cx="576000" cy="734660"/>
            </a:xfrm>
            <a:prstGeom prst="flowChartDelay">
              <a:avLst/>
            </a:prstGeom>
            <a:solidFill>
              <a:srgbClr val="B482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10</a:t>
              </a:r>
              <a:endParaRPr lang="en-IN" b="1" dirty="0">
                <a:solidFill>
                  <a:schemeClr val="tx1"/>
                </a:solidFill>
              </a:endParaRPr>
            </a:p>
          </p:txBody>
        </p:sp>
        <p:sp>
          <p:nvSpPr>
            <p:cNvPr id="37" name="Rectangle 36"/>
            <p:cNvSpPr/>
            <p:nvPr/>
          </p:nvSpPr>
          <p:spPr>
            <a:xfrm>
              <a:off x="-8317432" y="3198397"/>
              <a:ext cx="8317432" cy="734659"/>
            </a:xfrm>
            <a:prstGeom prst="rect">
              <a:avLst/>
            </a:prstGeom>
            <a:solidFill>
              <a:srgbClr val="B482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b="1" dirty="0">
                  <a:solidFill>
                    <a:schemeClr val="tx1"/>
                  </a:solidFill>
                </a:rPr>
                <a:t>Linguistic Impact on Language</a:t>
              </a:r>
              <a:endParaRPr lang="en-IN" dirty="0">
                <a:solidFill>
                  <a:schemeClr val="tx1"/>
                </a:solidFill>
              </a:endParaRPr>
            </a:p>
          </p:txBody>
        </p:sp>
      </p:grpSp>
      <p:grpSp>
        <p:nvGrpSpPr>
          <p:cNvPr id="29" name="Group 14"/>
          <p:cNvGrpSpPr/>
          <p:nvPr/>
        </p:nvGrpSpPr>
        <p:grpSpPr>
          <a:xfrm>
            <a:off x="-8317432" y="5235665"/>
            <a:ext cx="8893432" cy="337732"/>
            <a:chOff x="-8317432" y="3184705"/>
            <a:chExt cx="8893432" cy="734659"/>
          </a:xfrm>
          <a:solidFill>
            <a:srgbClr val="5B86BB"/>
          </a:solidFill>
        </p:grpSpPr>
        <p:sp>
          <p:nvSpPr>
            <p:cNvPr id="41" name="Flowchart: Delay 40"/>
            <p:cNvSpPr/>
            <p:nvPr/>
          </p:nvSpPr>
          <p:spPr>
            <a:xfrm>
              <a:off x="0" y="3184705"/>
              <a:ext cx="576000" cy="73465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11</a:t>
              </a:r>
              <a:endParaRPr lang="en-IN" b="1" dirty="0">
                <a:solidFill>
                  <a:schemeClr val="tx1"/>
                </a:solidFill>
              </a:endParaRPr>
            </a:p>
          </p:txBody>
        </p:sp>
        <p:sp>
          <p:nvSpPr>
            <p:cNvPr id="42" name="Rectangle 41"/>
            <p:cNvSpPr/>
            <p:nvPr/>
          </p:nvSpPr>
          <p:spPr>
            <a:xfrm>
              <a:off x="-8317432" y="3198397"/>
              <a:ext cx="8317432" cy="7063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b="1" dirty="0">
                  <a:solidFill>
                    <a:schemeClr val="tx1"/>
                  </a:solidFill>
                </a:rPr>
                <a:t>Semantics</a:t>
              </a:r>
              <a:endParaRPr lang="en-IN" dirty="0">
                <a:solidFill>
                  <a:schemeClr val="tx1"/>
                </a:solidFill>
              </a:endParaRPr>
            </a:p>
          </p:txBody>
        </p:sp>
      </p:grpSp>
      <p:grpSp>
        <p:nvGrpSpPr>
          <p:cNvPr id="32" name="Group 14"/>
          <p:cNvGrpSpPr/>
          <p:nvPr/>
        </p:nvGrpSpPr>
        <p:grpSpPr>
          <a:xfrm>
            <a:off x="-8317432" y="5566695"/>
            <a:ext cx="8893432" cy="337732"/>
            <a:chOff x="-8317432" y="3184705"/>
            <a:chExt cx="8893432" cy="734659"/>
          </a:xfrm>
          <a:solidFill>
            <a:srgbClr val="8FBECB"/>
          </a:solidFill>
        </p:grpSpPr>
        <p:sp>
          <p:nvSpPr>
            <p:cNvPr id="44" name="Flowchart: Delay 43"/>
            <p:cNvSpPr/>
            <p:nvPr/>
          </p:nvSpPr>
          <p:spPr>
            <a:xfrm>
              <a:off x="0" y="3184705"/>
              <a:ext cx="576000" cy="73465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12</a:t>
              </a:r>
              <a:endParaRPr lang="en-IN" b="1" dirty="0">
                <a:solidFill>
                  <a:schemeClr val="tx1"/>
                </a:solidFill>
              </a:endParaRPr>
            </a:p>
          </p:txBody>
        </p:sp>
        <p:sp>
          <p:nvSpPr>
            <p:cNvPr id="45" name="Rectangle 44"/>
            <p:cNvSpPr/>
            <p:nvPr/>
          </p:nvSpPr>
          <p:spPr>
            <a:xfrm>
              <a:off x="-8317432" y="3198397"/>
              <a:ext cx="8317432" cy="7063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b="1" dirty="0">
                  <a:solidFill>
                    <a:schemeClr val="tx1"/>
                  </a:solidFill>
                </a:rPr>
                <a:t>Physical</a:t>
              </a:r>
              <a:endParaRPr lang="en-IN" dirty="0">
                <a:solidFill>
                  <a:schemeClr val="tx1"/>
                </a:solidFill>
              </a:endParaRPr>
            </a:p>
          </p:txBody>
        </p:sp>
      </p:grpSp>
      <p:grpSp>
        <p:nvGrpSpPr>
          <p:cNvPr id="35" name="Group 14"/>
          <p:cNvGrpSpPr/>
          <p:nvPr/>
        </p:nvGrpSpPr>
        <p:grpSpPr>
          <a:xfrm>
            <a:off x="-8317432" y="5897725"/>
            <a:ext cx="8893432" cy="337732"/>
            <a:chOff x="-8317432" y="3184705"/>
            <a:chExt cx="8893432" cy="734659"/>
          </a:xfrm>
          <a:solidFill>
            <a:srgbClr val="83AF87"/>
          </a:solidFill>
        </p:grpSpPr>
        <p:sp>
          <p:nvSpPr>
            <p:cNvPr id="47" name="Flowchart: Delay 46"/>
            <p:cNvSpPr/>
            <p:nvPr/>
          </p:nvSpPr>
          <p:spPr>
            <a:xfrm>
              <a:off x="0" y="3184705"/>
              <a:ext cx="576000" cy="73465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13</a:t>
              </a:r>
              <a:endParaRPr lang="en-IN" b="1" dirty="0">
                <a:solidFill>
                  <a:schemeClr val="tx1"/>
                </a:solidFill>
              </a:endParaRPr>
            </a:p>
          </p:txBody>
        </p:sp>
        <p:sp>
          <p:nvSpPr>
            <p:cNvPr id="48" name="Rectangle 47"/>
            <p:cNvSpPr/>
            <p:nvPr/>
          </p:nvSpPr>
          <p:spPr>
            <a:xfrm>
              <a:off x="-8317432" y="3198397"/>
              <a:ext cx="8317432" cy="7063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b="1" dirty="0">
                  <a:solidFill>
                    <a:schemeClr val="tx1"/>
                  </a:solidFill>
                </a:rPr>
                <a:t>Emotional &amp; Psychological</a:t>
              </a:r>
              <a:endParaRPr lang="en-IN" dirty="0">
                <a:solidFill>
                  <a:schemeClr val="tx1"/>
                </a:solidFill>
              </a:endParaRPr>
            </a:p>
          </p:txBody>
        </p:sp>
      </p:grpSp>
      <p:grpSp>
        <p:nvGrpSpPr>
          <p:cNvPr id="40" name="Group 14"/>
          <p:cNvGrpSpPr/>
          <p:nvPr/>
        </p:nvGrpSpPr>
        <p:grpSpPr>
          <a:xfrm>
            <a:off x="-8317432" y="6222460"/>
            <a:ext cx="8893432" cy="337732"/>
            <a:chOff x="-8317432" y="3184705"/>
            <a:chExt cx="8893432" cy="734659"/>
          </a:xfrm>
          <a:solidFill>
            <a:srgbClr val="A7D971"/>
          </a:solidFill>
        </p:grpSpPr>
        <p:sp>
          <p:nvSpPr>
            <p:cNvPr id="50" name="Flowchart: Delay 49"/>
            <p:cNvSpPr/>
            <p:nvPr/>
          </p:nvSpPr>
          <p:spPr>
            <a:xfrm>
              <a:off x="0" y="3184705"/>
              <a:ext cx="576000" cy="73465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14</a:t>
              </a:r>
              <a:endParaRPr lang="en-IN" b="1" dirty="0">
                <a:solidFill>
                  <a:schemeClr val="tx1"/>
                </a:solidFill>
              </a:endParaRPr>
            </a:p>
          </p:txBody>
        </p:sp>
        <p:sp>
          <p:nvSpPr>
            <p:cNvPr id="51" name="Rectangle 50"/>
            <p:cNvSpPr/>
            <p:nvPr/>
          </p:nvSpPr>
          <p:spPr>
            <a:xfrm>
              <a:off x="-8317432" y="3198397"/>
              <a:ext cx="8317432" cy="7063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b="1" dirty="0">
                  <a:solidFill>
                    <a:schemeClr val="tx1"/>
                  </a:solidFill>
                </a:rPr>
                <a:t>Gender</a:t>
              </a:r>
              <a:endParaRPr lang="en-IN" dirty="0">
                <a:solidFill>
                  <a:schemeClr val="tx1"/>
                </a:solidFill>
              </a:endParaRPr>
            </a:p>
          </p:txBody>
        </p:sp>
      </p:grpSp>
      <p:grpSp>
        <p:nvGrpSpPr>
          <p:cNvPr id="43" name="Group 14"/>
          <p:cNvGrpSpPr/>
          <p:nvPr/>
        </p:nvGrpSpPr>
        <p:grpSpPr>
          <a:xfrm>
            <a:off x="-8317432" y="6560192"/>
            <a:ext cx="8893432" cy="337732"/>
            <a:chOff x="-8317432" y="3184705"/>
            <a:chExt cx="8893432" cy="734659"/>
          </a:xfrm>
          <a:solidFill>
            <a:srgbClr val="A7D971"/>
          </a:solidFill>
        </p:grpSpPr>
        <p:sp>
          <p:nvSpPr>
            <p:cNvPr id="53" name="Flowchart: Delay 52"/>
            <p:cNvSpPr/>
            <p:nvPr/>
          </p:nvSpPr>
          <p:spPr>
            <a:xfrm>
              <a:off x="0" y="3184705"/>
              <a:ext cx="576000" cy="734659"/>
            </a:xfrm>
            <a:prstGeom prst="flowChartDelay">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15</a:t>
              </a:r>
              <a:endParaRPr lang="en-IN" b="1" dirty="0">
                <a:solidFill>
                  <a:schemeClr val="tx1"/>
                </a:solidFill>
              </a:endParaRPr>
            </a:p>
          </p:txBody>
        </p:sp>
        <p:sp>
          <p:nvSpPr>
            <p:cNvPr id="54" name="Rectangle 53"/>
            <p:cNvSpPr/>
            <p:nvPr/>
          </p:nvSpPr>
          <p:spPr>
            <a:xfrm>
              <a:off x="-8317432" y="3198397"/>
              <a:ext cx="8317432" cy="706388"/>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N" b="1" dirty="0">
                  <a:solidFill>
                    <a:schemeClr val="tx1"/>
                  </a:solidFill>
                </a:rPr>
                <a:t>Culture</a:t>
              </a:r>
              <a:endParaRPr lang="en-IN" dirty="0">
                <a:solidFill>
                  <a:schemeClr val="tx1"/>
                </a:solidFill>
              </a:endParaRPr>
            </a:p>
          </p:txBody>
        </p:sp>
      </p:grpSp>
      <p:pic>
        <p:nvPicPr>
          <p:cNvPr id="55" name="Picture 5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6" presetClass="emph" presetSubtype="0" fill="hold" nodeType="afterEffect">
                                  <p:stCondLst>
                                    <p:cond delay="3000"/>
                                  </p:stCondLst>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par>
                          <p:cTn id="16" fill="hold">
                            <p:stCondLst>
                              <p:cond delay="4500"/>
                            </p:stCondLst>
                            <p:childTnLst>
                              <p:par>
                                <p:cTn id="17" presetID="63" presetClass="path" presetSubtype="0" accel="50000" decel="50000" fill="hold" nodeType="afterEffect">
                                  <p:stCondLst>
                                    <p:cond delay="0"/>
                                  </p:stCondLst>
                                  <p:childTnLst>
                                    <p:animMotion origin="layout" path="M 3.88889E-6 1.44509E-6 L 0.88385 0.00693 " pathEditMode="relative" rAng="0" ptsTypes="AA">
                                      <p:cBhvr>
                                        <p:cTn id="18" dur="500" fill="hold"/>
                                        <p:tgtEl>
                                          <p:spTgt spid="3"/>
                                        </p:tgtEl>
                                        <p:attrNameLst>
                                          <p:attrName>ppt_x</p:attrName>
                                          <p:attrName>ppt_y</p:attrName>
                                        </p:attrNameLst>
                                      </p:cBhvr>
                                      <p:rCtr x="442" y="3"/>
                                    </p:animMotion>
                                  </p:childTnLst>
                                </p:cTn>
                              </p:par>
                            </p:childTnLst>
                          </p:cTn>
                        </p:par>
                        <p:par>
                          <p:cTn id="19" fill="hold">
                            <p:stCondLst>
                              <p:cond delay="5000"/>
                            </p:stCondLst>
                            <p:childTnLst>
                              <p:par>
                                <p:cTn id="20" presetID="26" presetClass="emph" presetSubtype="0" fill="hold" nodeType="afterEffect">
                                  <p:stCondLst>
                                    <p:cond delay="1000"/>
                                  </p:stCondLst>
                                  <p:childTnLst>
                                    <p:animEffect transition="out" filter="fade">
                                      <p:cBhvr>
                                        <p:cTn id="21" dur="500" tmFilter="0, 0; .2, .5; .8, .5; 1, 0"/>
                                        <p:tgtEl>
                                          <p:spTgt spid="4"/>
                                        </p:tgtEl>
                                      </p:cBhvr>
                                    </p:animEffect>
                                    <p:animScale>
                                      <p:cBhvr>
                                        <p:cTn id="22" dur="250" autoRev="1" fill="hold"/>
                                        <p:tgtEl>
                                          <p:spTgt spid="4"/>
                                        </p:tgtEl>
                                      </p:cBhvr>
                                      <p:by x="105000" y="105000"/>
                                    </p:animScale>
                                  </p:childTnLst>
                                </p:cTn>
                              </p:par>
                            </p:childTnLst>
                          </p:cTn>
                        </p:par>
                        <p:par>
                          <p:cTn id="23" fill="hold">
                            <p:stCondLst>
                              <p:cond delay="6500"/>
                            </p:stCondLst>
                            <p:childTnLst>
                              <p:par>
                                <p:cTn id="24" presetID="63" presetClass="path" presetSubtype="0" accel="50000" decel="50000" fill="hold" nodeType="afterEffect">
                                  <p:stCondLst>
                                    <p:cond delay="0"/>
                                  </p:stCondLst>
                                  <p:childTnLst>
                                    <p:animMotion origin="layout" path="M 3.88889E-6 -4.68208E-6 L 0.88385 0.00024 " pathEditMode="relative" rAng="0" ptsTypes="AA">
                                      <p:cBhvr>
                                        <p:cTn id="25" dur="500" fill="hold"/>
                                        <p:tgtEl>
                                          <p:spTgt spid="4"/>
                                        </p:tgtEl>
                                        <p:attrNameLst>
                                          <p:attrName>ppt_x</p:attrName>
                                          <p:attrName>ppt_y</p:attrName>
                                        </p:attrNameLst>
                                      </p:cBhvr>
                                      <p:rCtr x="442" y="0"/>
                                    </p:animMotion>
                                  </p:childTnLst>
                                </p:cTn>
                              </p:par>
                            </p:childTnLst>
                          </p:cTn>
                        </p:par>
                        <p:par>
                          <p:cTn id="26" fill="hold">
                            <p:stCondLst>
                              <p:cond delay="7000"/>
                            </p:stCondLst>
                            <p:childTnLst>
                              <p:par>
                                <p:cTn id="27" presetID="26" presetClass="emph" presetSubtype="0" fill="hold" nodeType="afterEffect">
                                  <p:stCondLst>
                                    <p:cond delay="1000"/>
                                  </p:stCondLst>
                                  <p:childTnLst>
                                    <p:animEffect transition="out" filter="fade">
                                      <p:cBhvr>
                                        <p:cTn id="28" dur="500" tmFilter="0, 0; .2, .5; .8, .5; 1, 0"/>
                                        <p:tgtEl>
                                          <p:spTgt spid="5"/>
                                        </p:tgtEl>
                                      </p:cBhvr>
                                    </p:animEffect>
                                    <p:animScale>
                                      <p:cBhvr>
                                        <p:cTn id="29" dur="250" autoRev="1" fill="hold"/>
                                        <p:tgtEl>
                                          <p:spTgt spid="5"/>
                                        </p:tgtEl>
                                      </p:cBhvr>
                                      <p:by x="105000" y="105000"/>
                                    </p:animScale>
                                  </p:childTnLst>
                                </p:cTn>
                              </p:par>
                            </p:childTnLst>
                          </p:cTn>
                        </p:par>
                        <p:par>
                          <p:cTn id="30" fill="hold">
                            <p:stCondLst>
                              <p:cond delay="8500"/>
                            </p:stCondLst>
                            <p:childTnLst>
                              <p:par>
                                <p:cTn id="31" presetID="63" presetClass="path" presetSubtype="0" accel="50000" decel="50000" fill="hold" nodeType="afterEffect">
                                  <p:stCondLst>
                                    <p:cond delay="0"/>
                                  </p:stCondLst>
                                  <p:childTnLst>
                                    <p:animMotion origin="layout" path="M 3.88889E-6 4.04624E-7 L 0.88385 0.00416 " pathEditMode="relative" rAng="0" ptsTypes="AA">
                                      <p:cBhvr>
                                        <p:cTn id="32" dur="500" fill="hold"/>
                                        <p:tgtEl>
                                          <p:spTgt spid="5"/>
                                        </p:tgtEl>
                                        <p:attrNameLst>
                                          <p:attrName>ppt_x</p:attrName>
                                          <p:attrName>ppt_y</p:attrName>
                                        </p:attrNameLst>
                                      </p:cBhvr>
                                      <p:rCtr x="442" y="2"/>
                                    </p:animMotion>
                                  </p:childTnLst>
                                </p:cTn>
                              </p:par>
                            </p:childTnLst>
                          </p:cTn>
                        </p:par>
                        <p:par>
                          <p:cTn id="33" fill="hold">
                            <p:stCondLst>
                              <p:cond delay="9000"/>
                            </p:stCondLst>
                            <p:childTnLst>
                              <p:par>
                                <p:cTn id="34" presetID="26" presetClass="emph" presetSubtype="0" fill="hold" nodeType="afterEffect">
                                  <p:stCondLst>
                                    <p:cond delay="1000"/>
                                  </p:stCondLst>
                                  <p:childTnLst>
                                    <p:animEffect transition="out" filter="fade">
                                      <p:cBhvr>
                                        <p:cTn id="35" dur="500" tmFilter="0, 0; .2, .5; .8, .5; 1, 0"/>
                                        <p:tgtEl>
                                          <p:spTgt spid="8"/>
                                        </p:tgtEl>
                                      </p:cBhvr>
                                    </p:animEffect>
                                    <p:animScale>
                                      <p:cBhvr>
                                        <p:cTn id="36" dur="250" autoRev="1" fill="hold"/>
                                        <p:tgtEl>
                                          <p:spTgt spid="8"/>
                                        </p:tgtEl>
                                      </p:cBhvr>
                                      <p:by x="105000" y="105000"/>
                                    </p:animScale>
                                  </p:childTnLst>
                                </p:cTn>
                              </p:par>
                            </p:childTnLst>
                          </p:cTn>
                        </p:par>
                        <p:par>
                          <p:cTn id="37" fill="hold">
                            <p:stCondLst>
                              <p:cond delay="10500"/>
                            </p:stCondLst>
                            <p:childTnLst>
                              <p:par>
                                <p:cTn id="38" presetID="63" presetClass="path" presetSubtype="0" accel="50000" decel="50000" fill="hold" nodeType="afterEffect">
                                  <p:stCondLst>
                                    <p:cond delay="0"/>
                                  </p:stCondLst>
                                  <p:childTnLst>
                                    <p:animMotion origin="layout" path="M 3.88889E-6 4.56647E-6 L 0.88385 -0.00463 " pathEditMode="relative" rAng="0" ptsTypes="AA">
                                      <p:cBhvr>
                                        <p:cTn id="39" dur="500" fill="hold"/>
                                        <p:tgtEl>
                                          <p:spTgt spid="8"/>
                                        </p:tgtEl>
                                        <p:attrNameLst>
                                          <p:attrName>ppt_x</p:attrName>
                                          <p:attrName>ppt_y</p:attrName>
                                        </p:attrNameLst>
                                      </p:cBhvr>
                                      <p:rCtr x="442" y="-2"/>
                                    </p:animMotion>
                                  </p:childTnLst>
                                </p:cTn>
                              </p:par>
                            </p:childTnLst>
                          </p:cTn>
                        </p:par>
                        <p:par>
                          <p:cTn id="40" fill="hold">
                            <p:stCondLst>
                              <p:cond delay="11000"/>
                            </p:stCondLst>
                            <p:childTnLst>
                              <p:par>
                                <p:cTn id="41" presetID="26" presetClass="emph" presetSubtype="0" fill="hold" nodeType="afterEffect">
                                  <p:stCondLst>
                                    <p:cond delay="1000"/>
                                  </p:stCondLst>
                                  <p:childTnLst>
                                    <p:animEffect transition="out" filter="fade">
                                      <p:cBhvr>
                                        <p:cTn id="42" dur="500" tmFilter="0, 0; .2, .5; .8, .5; 1, 0"/>
                                        <p:tgtEl>
                                          <p:spTgt spid="11"/>
                                        </p:tgtEl>
                                      </p:cBhvr>
                                    </p:animEffect>
                                    <p:animScale>
                                      <p:cBhvr>
                                        <p:cTn id="43" dur="250" autoRev="1" fill="hold"/>
                                        <p:tgtEl>
                                          <p:spTgt spid="11"/>
                                        </p:tgtEl>
                                      </p:cBhvr>
                                      <p:by x="105000" y="105000"/>
                                    </p:animScale>
                                  </p:childTnLst>
                                </p:cTn>
                              </p:par>
                            </p:childTnLst>
                          </p:cTn>
                        </p:par>
                        <p:par>
                          <p:cTn id="44" fill="hold">
                            <p:stCondLst>
                              <p:cond delay="12500"/>
                            </p:stCondLst>
                            <p:childTnLst>
                              <p:par>
                                <p:cTn id="45" presetID="63" presetClass="path" presetSubtype="0" accel="50000" decel="50000" fill="hold" nodeType="afterEffect">
                                  <p:stCondLst>
                                    <p:cond delay="0"/>
                                  </p:stCondLst>
                                  <p:childTnLst>
                                    <p:animMotion origin="layout" path="M 3.88889E-6 3.58382E-6 L 0.88385 -0.00185 " pathEditMode="relative" rAng="0" ptsTypes="AA">
                                      <p:cBhvr>
                                        <p:cTn id="46" dur="500" fill="hold"/>
                                        <p:tgtEl>
                                          <p:spTgt spid="11"/>
                                        </p:tgtEl>
                                        <p:attrNameLst>
                                          <p:attrName>ppt_x</p:attrName>
                                          <p:attrName>ppt_y</p:attrName>
                                        </p:attrNameLst>
                                      </p:cBhvr>
                                      <p:rCtr x="442" y="-1"/>
                                    </p:animMotion>
                                  </p:childTnLst>
                                </p:cTn>
                              </p:par>
                            </p:childTnLst>
                          </p:cTn>
                        </p:par>
                        <p:par>
                          <p:cTn id="47" fill="hold">
                            <p:stCondLst>
                              <p:cond delay="13000"/>
                            </p:stCondLst>
                            <p:childTnLst>
                              <p:par>
                                <p:cTn id="48" presetID="26" presetClass="emph" presetSubtype="0" fill="hold" nodeType="afterEffect">
                                  <p:stCondLst>
                                    <p:cond delay="1000"/>
                                  </p:stCondLst>
                                  <p:childTnLst>
                                    <p:animEffect transition="out" filter="fade">
                                      <p:cBhvr>
                                        <p:cTn id="49" dur="500" tmFilter="0, 0; .2, .5; .8, .5; 1, 0"/>
                                        <p:tgtEl>
                                          <p:spTgt spid="14"/>
                                        </p:tgtEl>
                                      </p:cBhvr>
                                    </p:animEffect>
                                    <p:animScale>
                                      <p:cBhvr>
                                        <p:cTn id="50" dur="250" autoRev="1" fill="hold"/>
                                        <p:tgtEl>
                                          <p:spTgt spid="14"/>
                                        </p:tgtEl>
                                      </p:cBhvr>
                                      <p:by x="105000" y="105000"/>
                                    </p:animScale>
                                  </p:childTnLst>
                                </p:cTn>
                              </p:par>
                            </p:childTnLst>
                          </p:cTn>
                        </p:par>
                        <p:par>
                          <p:cTn id="51" fill="hold">
                            <p:stCondLst>
                              <p:cond delay="14500"/>
                            </p:stCondLst>
                            <p:childTnLst>
                              <p:par>
                                <p:cTn id="52" presetID="63" presetClass="path" presetSubtype="0" accel="50000" decel="50000" fill="hold" nodeType="afterEffect">
                                  <p:stCondLst>
                                    <p:cond delay="0"/>
                                  </p:stCondLst>
                                  <p:childTnLst>
                                    <p:animMotion origin="layout" path="M 3.88889E-6 -1.15607E-7 L 0.88385 0.00231 " pathEditMode="relative" rAng="0" ptsTypes="AA">
                                      <p:cBhvr>
                                        <p:cTn id="53" dur="500" fill="hold"/>
                                        <p:tgtEl>
                                          <p:spTgt spid="14"/>
                                        </p:tgtEl>
                                        <p:attrNameLst>
                                          <p:attrName>ppt_x</p:attrName>
                                          <p:attrName>ppt_y</p:attrName>
                                        </p:attrNameLst>
                                      </p:cBhvr>
                                      <p:rCtr x="442" y="1"/>
                                    </p:animMotion>
                                  </p:childTnLst>
                                </p:cTn>
                              </p:par>
                            </p:childTnLst>
                          </p:cTn>
                        </p:par>
                        <p:par>
                          <p:cTn id="54" fill="hold">
                            <p:stCondLst>
                              <p:cond delay="15000"/>
                            </p:stCondLst>
                            <p:childTnLst>
                              <p:par>
                                <p:cTn id="55" presetID="26" presetClass="emph" presetSubtype="0" fill="hold" nodeType="afterEffect">
                                  <p:stCondLst>
                                    <p:cond delay="1000"/>
                                  </p:stCondLst>
                                  <p:childTnLst>
                                    <p:animEffect transition="out" filter="fade">
                                      <p:cBhvr>
                                        <p:cTn id="56" dur="500" tmFilter="0, 0; .2, .5; .8, .5; 1, 0"/>
                                        <p:tgtEl>
                                          <p:spTgt spid="17"/>
                                        </p:tgtEl>
                                      </p:cBhvr>
                                    </p:animEffect>
                                    <p:animScale>
                                      <p:cBhvr>
                                        <p:cTn id="57" dur="250" autoRev="1" fill="hold"/>
                                        <p:tgtEl>
                                          <p:spTgt spid="17"/>
                                        </p:tgtEl>
                                      </p:cBhvr>
                                      <p:by x="105000" y="105000"/>
                                    </p:animScale>
                                  </p:childTnLst>
                                </p:cTn>
                              </p:par>
                            </p:childTnLst>
                          </p:cTn>
                        </p:par>
                        <p:par>
                          <p:cTn id="58" fill="hold">
                            <p:stCondLst>
                              <p:cond delay="16500"/>
                            </p:stCondLst>
                            <p:childTnLst>
                              <p:par>
                                <p:cTn id="59" presetID="63" presetClass="path" presetSubtype="0" accel="50000" decel="50000" fill="hold" nodeType="afterEffect">
                                  <p:stCondLst>
                                    <p:cond delay="0"/>
                                  </p:stCondLst>
                                  <p:childTnLst>
                                    <p:animMotion origin="layout" path="M 3.88889E-6 -2.60116E-6 L 0.88385 -0.00393 " pathEditMode="relative" rAng="0" ptsTypes="AA">
                                      <p:cBhvr>
                                        <p:cTn id="60" dur="500" fill="hold"/>
                                        <p:tgtEl>
                                          <p:spTgt spid="17"/>
                                        </p:tgtEl>
                                        <p:attrNameLst>
                                          <p:attrName>ppt_x</p:attrName>
                                          <p:attrName>ppt_y</p:attrName>
                                        </p:attrNameLst>
                                      </p:cBhvr>
                                      <p:rCtr x="442" y="-2"/>
                                    </p:animMotion>
                                  </p:childTnLst>
                                </p:cTn>
                              </p:par>
                            </p:childTnLst>
                          </p:cTn>
                        </p:par>
                        <p:par>
                          <p:cTn id="61" fill="hold">
                            <p:stCondLst>
                              <p:cond delay="17000"/>
                            </p:stCondLst>
                            <p:childTnLst>
                              <p:par>
                                <p:cTn id="62" presetID="26" presetClass="emph" presetSubtype="0" fill="hold" nodeType="afterEffect">
                                  <p:stCondLst>
                                    <p:cond delay="1000"/>
                                  </p:stCondLst>
                                  <p:childTnLst>
                                    <p:animEffect transition="out" filter="fade">
                                      <p:cBhvr>
                                        <p:cTn id="63" dur="500" tmFilter="0, 0; .2, .5; .8, .5; 1, 0"/>
                                        <p:tgtEl>
                                          <p:spTgt spid="20"/>
                                        </p:tgtEl>
                                      </p:cBhvr>
                                    </p:animEffect>
                                    <p:animScale>
                                      <p:cBhvr>
                                        <p:cTn id="64" dur="250" autoRev="1" fill="hold"/>
                                        <p:tgtEl>
                                          <p:spTgt spid="20"/>
                                        </p:tgtEl>
                                      </p:cBhvr>
                                      <p:by x="105000" y="105000"/>
                                    </p:animScale>
                                  </p:childTnLst>
                                </p:cTn>
                              </p:par>
                            </p:childTnLst>
                          </p:cTn>
                        </p:par>
                        <p:par>
                          <p:cTn id="65" fill="hold">
                            <p:stCondLst>
                              <p:cond delay="18500"/>
                            </p:stCondLst>
                            <p:childTnLst>
                              <p:par>
                                <p:cTn id="66" presetID="63" presetClass="path" presetSubtype="0" accel="50000" decel="50000" fill="hold" nodeType="afterEffect">
                                  <p:stCondLst>
                                    <p:cond delay="0"/>
                                  </p:stCondLst>
                                  <p:childTnLst>
                                    <p:animMotion origin="layout" path="M 3.88889E-6 -1.44509E-6 L 0.88385 0.00116 " pathEditMode="relative" rAng="0" ptsTypes="AA">
                                      <p:cBhvr>
                                        <p:cTn id="67" dur="500" fill="hold"/>
                                        <p:tgtEl>
                                          <p:spTgt spid="20"/>
                                        </p:tgtEl>
                                        <p:attrNameLst>
                                          <p:attrName>ppt_x</p:attrName>
                                          <p:attrName>ppt_y</p:attrName>
                                        </p:attrNameLst>
                                      </p:cBhvr>
                                      <p:rCtr x="442" y="0"/>
                                    </p:animMotion>
                                  </p:childTnLst>
                                </p:cTn>
                              </p:par>
                            </p:childTnLst>
                          </p:cTn>
                        </p:par>
                        <p:par>
                          <p:cTn id="68" fill="hold">
                            <p:stCondLst>
                              <p:cond delay="19000"/>
                            </p:stCondLst>
                            <p:childTnLst>
                              <p:par>
                                <p:cTn id="69" presetID="26" presetClass="emph" presetSubtype="0" fill="hold" nodeType="afterEffect">
                                  <p:stCondLst>
                                    <p:cond delay="1000"/>
                                  </p:stCondLst>
                                  <p:childTnLst>
                                    <p:animEffect transition="out" filter="fade">
                                      <p:cBhvr>
                                        <p:cTn id="70" dur="500" tmFilter="0, 0; .2, .5; .8, .5; 1, 0"/>
                                        <p:tgtEl>
                                          <p:spTgt spid="23"/>
                                        </p:tgtEl>
                                      </p:cBhvr>
                                    </p:animEffect>
                                    <p:animScale>
                                      <p:cBhvr>
                                        <p:cTn id="71" dur="250" autoRev="1" fill="hold"/>
                                        <p:tgtEl>
                                          <p:spTgt spid="23"/>
                                        </p:tgtEl>
                                      </p:cBhvr>
                                      <p:by x="105000" y="105000"/>
                                    </p:animScale>
                                  </p:childTnLst>
                                </p:cTn>
                              </p:par>
                            </p:childTnLst>
                          </p:cTn>
                        </p:par>
                        <p:par>
                          <p:cTn id="72" fill="hold">
                            <p:stCondLst>
                              <p:cond delay="20500"/>
                            </p:stCondLst>
                            <p:childTnLst>
                              <p:par>
                                <p:cTn id="73" presetID="63" presetClass="path" presetSubtype="0" accel="50000" decel="50000" fill="hold" nodeType="afterEffect">
                                  <p:stCondLst>
                                    <p:cond delay="0"/>
                                  </p:stCondLst>
                                  <p:childTnLst>
                                    <p:animMotion origin="layout" path="M 3.88889E-6 1.11022E-16 L 0.88385 -0.00624 " pathEditMode="relative" rAng="0" ptsTypes="AA">
                                      <p:cBhvr>
                                        <p:cTn id="74" dur="500" fill="hold"/>
                                        <p:tgtEl>
                                          <p:spTgt spid="23"/>
                                        </p:tgtEl>
                                        <p:attrNameLst>
                                          <p:attrName>ppt_x</p:attrName>
                                          <p:attrName>ppt_y</p:attrName>
                                        </p:attrNameLst>
                                      </p:cBhvr>
                                      <p:rCtr x="442" y="-3"/>
                                    </p:animMotion>
                                  </p:childTnLst>
                                </p:cTn>
                              </p:par>
                            </p:childTnLst>
                          </p:cTn>
                        </p:par>
                        <p:par>
                          <p:cTn id="75" fill="hold">
                            <p:stCondLst>
                              <p:cond delay="21000"/>
                            </p:stCondLst>
                            <p:childTnLst>
                              <p:par>
                                <p:cTn id="76" presetID="26" presetClass="emph" presetSubtype="0" fill="hold" nodeType="afterEffect">
                                  <p:stCondLst>
                                    <p:cond delay="1000"/>
                                  </p:stCondLst>
                                  <p:childTnLst>
                                    <p:animEffect transition="out" filter="fade">
                                      <p:cBhvr>
                                        <p:cTn id="77" dur="500" tmFilter="0, 0; .2, .5; .8, .5; 1, 0"/>
                                        <p:tgtEl>
                                          <p:spTgt spid="26"/>
                                        </p:tgtEl>
                                      </p:cBhvr>
                                    </p:animEffect>
                                    <p:animScale>
                                      <p:cBhvr>
                                        <p:cTn id="78" dur="250" autoRev="1" fill="hold"/>
                                        <p:tgtEl>
                                          <p:spTgt spid="26"/>
                                        </p:tgtEl>
                                      </p:cBhvr>
                                      <p:by x="105000" y="105000"/>
                                    </p:animScale>
                                  </p:childTnLst>
                                </p:cTn>
                              </p:par>
                            </p:childTnLst>
                          </p:cTn>
                        </p:par>
                        <p:par>
                          <p:cTn id="79" fill="hold">
                            <p:stCondLst>
                              <p:cond delay="22500"/>
                            </p:stCondLst>
                            <p:childTnLst>
                              <p:par>
                                <p:cTn id="80" presetID="63" presetClass="path" presetSubtype="0" accel="50000" decel="50000" fill="hold" nodeType="afterEffect">
                                  <p:stCondLst>
                                    <p:cond delay="0"/>
                                  </p:stCondLst>
                                  <p:childTnLst>
                                    <p:animMotion origin="layout" path="M 3.88889E-6 -1.90751E-6 L 0.88385 -0.00555 " pathEditMode="relative" rAng="0" ptsTypes="AA">
                                      <p:cBhvr>
                                        <p:cTn id="81" dur="500" fill="hold"/>
                                        <p:tgtEl>
                                          <p:spTgt spid="26"/>
                                        </p:tgtEl>
                                        <p:attrNameLst>
                                          <p:attrName>ppt_x</p:attrName>
                                          <p:attrName>ppt_y</p:attrName>
                                        </p:attrNameLst>
                                      </p:cBhvr>
                                      <p:rCtr x="442" y="-3"/>
                                    </p:animMotion>
                                  </p:childTnLst>
                                </p:cTn>
                              </p:par>
                            </p:childTnLst>
                          </p:cTn>
                        </p:par>
                        <p:par>
                          <p:cTn id="82" fill="hold">
                            <p:stCondLst>
                              <p:cond delay="23000"/>
                            </p:stCondLst>
                            <p:childTnLst>
                              <p:par>
                                <p:cTn id="83" presetID="26" presetClass="emph" presetSubtype="0" fill="hold" nodeType="afterEffect">
                                  <p:stCondLst>
                                    <p:cond delay="1000"/>
                                  </p:stCondLst>
                                  <p:childTnLst>
                                    <p:animEffect transition="out" filter="fade">
                                      <p:cBhvr>
                                        <p:cTn id="84" dur="500" tmFilter="0, 0; .2, .5; .8, .5; 1, 0"/>
                                        <p:tgtEl>
                                          <p:spTgt spid="29"/>
                                        </p:tgtEl>
                                      </p:cBhvr>
                                    </p:animEffect>
                                    <p:animScale>
                                      <p:cBhvr>
                                        <p:cTn id="85" dur="250" autoRev="1" fill="hold"/>
                                        <p:tgtEl>
                                          <p:spTgt spid="29"/>
                                        </p:tgtEl>
                                      </p:cBhvr>
                                      <p:by x="105000" y="105000"/>
                                    </p:animScale>
                                  </p:childTnLst>
                                </p:cTn>
                              </p:par>
                            </p:childTnLst>
                          </p:cTn>
                        </p:par>
                        <p:par>
                          <p:cTn id="86" fill="hold">
                            <p:stCondLst>
                              <p:cond delay="24500"/>
                            </p:stCondLst>
                            <p:childTnLst>
                              <p:par>
                                <p:cTn id="87" presetID="63" presetClass="path" presetSubtype="0" accel="50000" decel="50000" fill="hold" nodeType="afterEffect">
                                  <p:stCondLst>
                                    <p:cond delay="0"/>
                                  </p:stCondLst>
                                  <p:childTnLst>
                                    <p:animMotion origin="layout" path="M 3.88889E-6 -1.6763E-6 L 0.88385 -0.00254 " pathEditMode="relative" rAng="0" ptsTypes="AA">
                                      <p:cBhvr>
                                        <p:cTn id="88" dur="500" fill="hold"/>
                                        <p:tgtEl>
                                          <p:spTgt spid="29"/>
                                        </p:tgtEl>
                                        <p:attrNameLst>
                                          <p:attrName>ppt_x</p:attrName>
                                          <p:attrName>ppt_y</p:attrName>
                                        </p:attrNameLst>
                                      </p:cBhvr>
                                      <p:rCtr x="442" y="-1"/>
                                    </p:animMotion>
                                  </p:childTnLst>
                                </p:cTn>
                              </p:par>
                            </p:childTnLst>
                          </p:cTn>
                        </p:par>
                        <p:par>
                          <p:cTn id="89" fill="hold">
                            <p:stCondLst>
                              <p:cond delay="25000"/>
                            </p:stCondLst>
                            <p:childTnLst>
                              <p:par>
                                <p:cTn id="90" presetID="26" presetClass="emph" presetSubtype="0" fill="hold" nodeType="afterEffect">
                                  <p:stCondLst>
                                    <p:cond delay="1000"/>
                                  </p:stCondLst>
                                  <p:childTnLst>
                                    <p:animEffect transition="out" filter="fade">
                                      <p:cBhvr>
                                        <p:cTn id="91" dur="500" tmFilter="0, 0; .2, .5; .8, .5; 1, 0"/>
                                        <p:tgtEl>
                                          <p:spTgt spid="32"/>
                                        </p:tgtEl>
                                      </p:cBhvr>
                                    </p:animEffect>
                                    <p:animScale>
                                      <p:cBhvr>
                                        <p:cTn id="92" dur="250" autoRev="1" fill="hold"/>
                                        <p:tgtEl>
                                          <p:spTgt spid="32"/>
                                        </p:tgtEl>
                                      </p:cBhvr>
                                      <p:by x="105000" y="105000"/>
                                    </p:animScale>
                                  </p:childTnLst>
                                </p:cTn>
                              </p:par>
                            </p:childTnLst>
                          </p:cTn>
                        </p:par>
                        <p:par>
                          <p:cTn id="93" fill="hold">
                            <p:stCondLst>
                              <p:cond delay="26500"/>
                            </p:stCondLst>
                            <p:childTnLst>
                              <p:par>
                                <p:cTn id="94" presetID="63" presetClass="path" presetSubtype="0" accel="50000" decel="50000" fill="hold" nodeType="afterEffect">
                                  <p:stCondLst>
                                    <p:cond delay="0"/>
                                  </p:stCondLst>
                                  <p:childTnLst>
                                    <p:animMotion origin="layout" path="M 3.88889E-6 4.62428E-6 L 0.88385 0.00161 " pathEditMode="relative" rAng="0" ptsTypes="AA">
                                      <p:cBhvr>
                                        <p:cTn id="95" dur="500" fill="hold"/>
                                        <p:tgtEl>
                                          <p:spTgt spid="32"/>
                                        </p:tgtEl>
                                        <p:attrNameLst>
                                          <p:attrName>ppt_x</p:attrName>
                                          <p:attrName>ppt_y</p:attrName>
                                        </p:attrNameLst>
                                      </p:cBhvr>
                                      <p:rCtr x="442" y="1"/>
                                    </p:animMotion>
                                  </p:childTnLst>
                                </p:cTn>
                              </p:par>
                            </p:childTnLst>
                          </p:cTn>
                        </p:par>
                        <p:par>
                          <p:cTn id="96" fill="hold">
                            <p:stCondLst>
                              <p:cond delay="27000"/>
                            </p:stCondLst>
                            <p:childTnLst>
                              <p:par>
                                <p:cTn id="97" presetID="26" presetClass="emph" presetSubtype="0" fill="hold" nodeType="afterEffect">
                                  <p:stCondLst>
                                    <p:cond delay="1000"/>
                                  </p:stCondLst>
                                  <p:childTnLst>
                                    <p:animEffect transition="out" filter="fade">
                                      <p:cBhvr>
                                        <p:cTn id="98" dur="500" tmFilter="0, 0; .2, .5; .8, .5; 1, 0"/>
                                        <p:tgtEl>
                                          <p:spTgt spid="35"/>
                                        </p:tgtEl>
                                      </p:cBhvr>
                                    </p:animEffect>
                                    <p:animScale>
                                      <p:cBhvr>
                                        <p:cTn id="99" dur="250" autoRev="1" fill="hold"/>
                                        <p:tgtEl>
                                          <p:spTgt spid="35"/>
                                        </p:tgtEl>
                                      </p:cBhvr>
                                      <p:by x="105000" y="105000"/>
                                    </p:animScale>
                                  </p:childTnLst>
                                </p:cTn>
                              </p:par>
                            </p:childTnLst>
                          </p:cTn>
                        </p:par>
                        <p:par>
                          <p:cTn id="100" fill="hold">
                            <p:stCondLst>
                              <p:cond delay="28500"/>
                            </p:stCondLst>
                            <p:childTnLst>
                              <p:par>
                                <p:cTn id="101" presetID="63" presetClass="path" presetSubtype="0" accel="50000" decel="50000" fill="hold" nodeType="afterEffect">
                                  <p:stCondLst>
                                    <p:cond delay="0"/>
                                  </p:stCondLst>
                                  <p:childTnLst>
                                    <p:animMotion origin="layout" path="M 3.88889E-6 2.13873E-6 L 0.88385 -0.00463 " pathEditMode="relative" rAng="0" ptsTypes="AA">
                                      <p:cBhvr>
                                        <p:cTn id="102" dur="500" fill="hold"/>
                                        <p:tgtEl>
                                          <p:spTgt spid="35"/>
                                        </p:tgtEl>
                                        <p:attrNameLst>
                                          <p:attrName>ppt_x</p:attrName>
                                          <p:attrName>ppt_y</p:attrName>
                                        </p:attrNameLst>
                                      </p:cBhvr>
                                      <p:rCtr x="442" y="-2"/>
                                    </p:animMotion>
                                  </p:childTnLst>
                                </p:cTn>
                              </p:par>
                            </p:childTnLst>
                          </p:cTn>
                        </p:par>
                        <p:par>
                          <p:cTn id="103" fill="hold">
                            <p:stCondLst>
                              <p:cond delay="29000"/>
                            </p:stCondLst>
                            <p:childTnLst>
                              <p:par>
                                <p:cTn id="104" presetID="26" presetClass="emph" presetSubtype="0" fill="hold" nodeType="afterEffect">
                                  <p:stCondLst>
                                    <p:cond delay="1000"/>
                                  </p:stCondLst>
                                  <p:childTnLst>
                                    <p:animEffect transition="out" filter="fade">
                                      <p:cBhvr>
                                        <p:cTn id="105" dur="500" tmFilter="0, 0; .2, .5; .8, .5; 1, 0"/>
                                        <p:tgtEl>
                                          <p:spTgt spid="40"/>
                                        </p:tgtEl>
                                      </p:cBhvr>
                                    </p:animEffect>
                                    <p:animScale>
                                      <p:cBhvr>
                                        <p:cTn id="106" dur="250" autoRev="1" fill="hold"/>
                                        <p:tgtEl>
                                          <p:spTgt spid="40"/>
                                        </p:tgtEl>
                                      </p:cBhvr>
                                      <p:by x="105000" y="105000"/>
                                    </p:animScale>
                                  </p:childTnLst>
                                </p:cTn>
                              </p:par>
                            </p:childTnLst>
                          </p:cTn>
                        </p:par>
                        <p:par>
                          <p:cTn id="107" fill="hold">
                            <p:stCondLst>
                              <p:cond delay="30500"/>
                            </p:stCondLst>
                            <p:childTnLst>
                              <p:par>
                                <p:cTn id="108" presetID="63" presetClass="path" presetSubtype="0" accel="50000" decel="50000" fill="hold" nodeType="afterEffect">
                                  <p:stCondLst>
                                    <p:cond delay="0"/>
                                  </p:stCondLst>
                                  <p:childTnLst>
                                    <p:animMotion origin="layout" path="M 3.88889E-6 3.2948E-6 L 0.88385 0.00046 " pathEditMode="relative" rAng="0" ptsTypes="AA">
                                      <p:cBhvr>
                                        <p:cTn id="109" dur="500" fill="hold"/>
                                        <p:tgtEl>
                                          <p:spTgt spid="40"/>
                                        </p:tgtEl>
                                        <p:attrNameLst>
                                          <p:attrName>ppt_x</p:attrName>
                                          <p:attrName>ppt_y</p:attrName>
                                        </p:attrNameLst>
                                      </p:cBhvr>
                                      <p:rCtr x="442" y="0"/>
                                    </p:animMotion>
                                  </p:childTnLst>
                                </p:cTn>
                              </p:par>
                            </p:childTnLst>
                          </p:cTn>
                        </p:par>
                        <p:par>
                          <p:cTn id="110" fill="hold">
                            <p:stCondLst>
                              <p:cond delay="31000"/>
                            </p:stCondLst>
                            <p:childTnLst>
                              <p:par>
                                <p:cTn id="111" presetID="26" presetClass="emph" presetSubtype="0" fill="hold" nodeType="afterEffect">
                                  <p:stCondLst>
                                    <p:cond delay="1000"/>
                                  </p:stCondLst>
                                  <p:childTnLst>
                                    <p:animEffect transition="out" filter="fade">
                                      <p:cBhvr>
                                        <p:cTn id="112" dur="500" tmFilter="0, 0; .2, .5; .8, .5; 1, 0"/>
                                        <p:tgtEl>
                                          <p:spTgt spid="43"/>
                                        </p:tgtEl>
                                      </p:cBhvr>
                                    </p:animEffect>
                                    <p:animScale>
                                      <p:cBhvr>
                                        <p:cTn id="113" dur="250" autoRev="1" fill="hold"/>
                                        <p:tgtEl>
                                          <p:spTgt spid="43"/>
                                        </p:tgtEl>
                                      </p:cBhvr>
                                      <p:by x="105000" y="105000"/>
                                    </p:animScale>
                                  </p:childTnLst>
                                </p:cTn>
                              </p:par>
                            </p:childTnLst>
                          </p:cTn>
                        </p:par>
                        <p:par>
                          <p:cTn id="114" fill="hold">
                            <p:stCondLst>
                              <p:cond delay="32500"/>
                            </p:stCondLst>
                            <p:childTnLst>
                              <p:par>
                                <p:cTn id="115" presetID="63" presetClass="path" presetSubtype="0" accel="50000" decel="50000" fill="hold" nodeType="afterEffect">
                                  <p:stCondLst>
                                    <p:cond delay="0"/>
                                  </p:stCondLst>
                                  <p:childTnLst>
                                    <p:animMotion origin="layout" path="M 3.88889E-6 4.73988E-6 L 0.88385 0.00369 " pathEditMode="relative" rAng="0" ptsTypes="AA">
                                      <p:cBhvr>
                                        <p:cTn id="116" dur="500" fill="hold"/>
                                        <p:tgtEl>
                                          <p:spTgt spid="43"/>
                                        </p:tgtEl>
                                        <p:attrNameLst>
                                          <p:attrName>ppt_x</p:attrName>
                                          <p:attrName>ppt_y</p:attrName>
                                        </p:attrNameLst>
                                      </p:cBhvr>
                                      <p:rCtr x="442" y="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19050" y="0"/>
            <a:ext cx="9163050" cy="908720"/>
            <a:chOff x="-19050" y="0"/>
            <a:chExt cx="9163050" cy="908720"/>
          </a:xfrm>
        </p:grpSpPr>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 y="0"/>
              <a:ext cx="9163050" cy="908720"/>
            </a:xfrm>
            <a:prstGeom prst="rect">
              <a:avLst/>
            </a:prstGeom>
            <a:noFill/>
            <a:ln w="9525">
              <a:noFill/>
              <a:miter lim="800000"/>
              <a:headEnd/>
              <a:tailEnd/>
            </a:ln>
          </p:spPr>
        </p:pic>
        <p:sp>
          <p:nvSpPr>
            <p:cNvPr id="38" name="Rectangle 37"/>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extBox 38"/>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IN" sz="3200" dirty="0"/>
                <a:t>Seven C’s of Effective Communication</a:t>
              </a:r>
            </a:p>
          </p:txBody>
        </p:sp>
      </p:grpSp>
      <p:sp>
        <p:nvSpPr>
          <p:cNvPr id="6" name="TextBox 5"/>
          <p:cNvSpPr txBox="1"/>
          <p:nvPr/>
        </p:nvSpPr>
        <p:spPr>
          <a:xfrm>
            <a:off x="683568" y="908720"/>
            <a:ext cx="8460432" cy="1323439"/>
          </a:xfrm>
          <a:prstGeom prst="rect">
            <a:avLst/>
          </a:prstGeom>
          <a:noFill/>
        </p:spPr>
        <p:txBody>
          <a:bodyPr wrap="square" rtlCol="0">
            <a:spAutoFit/>
          </a:bodyPr>
          <a:lstStyle/>
          <a:p>
            <a:r>
              <a:rPr lang="en-IN" sz="2000" dirty="0"/>
              <a:t>There are 7 C’s of effective communication which are applicable to both written as well as oral communication. Awareness of the 7 C’s of communication makes you an effective communicator. The 7 C’s of effective communication are as follows:</a:t>
            </a:r>
          </a:p>
        </p:txBody>
      </p:sp>
      <p:grpSp>
        <p:nvGrpSpPr>
          <p:cNvPr id="7" name="Group 6"/>
          <p:cNvGrpSpPr/>
          <p:nvPr/>
        </p:nvGrpSpPr>
        <p:grpSpPr>
          <a:xfrm>
            <a:off x="-2" y="2303922"/>
            <a:ext cx="1979714" cy="4139561"/>
            <a:chOff x="-2" y="4796"/>
            <a:chExt cx="1979714" cy="4924650"/>
          </a:xfrm>
        </p:grpSpPr>
        <p:pic>
          <p:nvPicPr>
            <p:cNvPr id="8"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 y="4796"/>
              <a:ext cx="1979714" cy="4924650"/>
            </a:xfrm>
            <a:prstGeom prst="rect">
              <a:avLst/>
            </a:prstGeom>
            <a:noFill/>
            <a:ln w="9525">
              <a:noFill/>
              <a:miter lim="800000"/>
              <a:headEnd/>
              <a:tailEnd/>
            </a:ln>
          </p:spPr>
        </p:pic>
        <p:grpSp>
          <p:nvGrpSpPr>
            <p:cNvPr id="9" name="Group 13"/>
            <p:cNvGrpSpPr/>
            <p:nvPr/>
          </p:nvGrpSpPr>
          <p:grpSpPr>
            <a:xfrm>
              <a:off x="107504" y="3429000"/>
              <a:ext cx="1728512" cy="648000"/>
              <a:chOff x="107504" y="3429000"/>
              <a:chExt cx="1728512" cy="648000"/>
            </a:xfrm>
          </p:grpSpPr>
          <p:sp>
            <p:nvSpPr>
              <p:cNvPr id="10" name="Rounded Rectangle 9"/>
              <p:cNvSpPr/>
              <p:nvPr/>
            </p:nvSpPr>
            <p:spPr>
              <a:xfrm>
                <a:off x="107504" y="3429000"/>
                <a:ext cx="1728192" cy="6480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p:cNvSpPr txBox="1"/>
              <p:nvPr/>
            </p:nvSpPr>
            <p:spPr>
              <a:xfrm>
                <a:off x="144016" y="3573016"/>
                <a:ext cx="1692000" cy="400110"/>
              </a:xfrm>
              <a:prstGeom prst="rect">
                <a:avLst/>
              </a:prstGeom>
              <a:solidFill>
                <a:srgbClr val="FFFFFF">
                  <a:alpha val="69804"/>
                </a:srgbClr>
              </a:solidFill>
            </p:spPr>
            <p:txBody>
              <a:bodyPr wrap="square" rtlCol="0">
                <a:spAutoFit/>
              </a:bodyPr>
              <a:lstStyle/>
              <a:p>
                <a:r>
                  <a:rPr lang="en-IN" sz="2000" b="1" dirty="0"/>
                  <a:t>Completeness</a:t>
                </a:r>
              </a:p>
            </p:txBody>
          </p:sp>
        </p:grpSp>
      </p:grpSp>
      <p:grpSp>
        <p:nvGrpSpPr>
          <p:cNvPr id="12" name="Group 11"/>
          <p:cNvGrpSpPr/>
          <p:nvPr/>
        </p:nvGrpSpPr>
        <p:grpSpPr>
          <a:xfrm>
            <a:off x="1115616" y="2276872"/>
            <a:ext cx="1950014" cy="2512230"/>
            <a:chOff x="1115616" y="-27384"/>
            <a:chExt cx="1950014" cy="2988687"/>
          </a:xfrm>
        </p:grpSpPr>
        <p:pic>
          <p:nvPicPr>
            <p:cNvPr id="13"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15616" y="-27384"/>
              <a:ext cx="1950014" cy="2988687"/>
            </a:xfrm>
            <a:prstGeom prst="rect">
              <a:avLst/>
            </a:prstGeom>
            <a:noFill/>
            <a:ln w="9525">
              <a:noFill/>
              <a:miter lim="800000"/>
              <a:headEnd/>
              <a:tailEnd/>
            </a:ln>
          </p:spPr>
        </p:pic>
        <p:grpSp>
          <p:nvGrpSpPr>
            <p:cNvPr id="14" name="Group 14"/>
            <p:cNvGrpSpPr/>
            <p:nvPr/>
          </p:nvGrpSpPr>
          <p:grpSpPr>
            <a:xfrm>
              <a:off x="1259312" y="1556792"/>
              <a:ext cx="1692000" cy="648000"/>
              <a:chOff x="107504" y="3429000"/>
              <a:chExt cx="1728512" cy="648000"/>
            </a:xfrm>
          </p:grpSpPr>
          <p:sp>
            <p:nvSpPr>
              <p:cNvPr id="15" name="Rounded Rectangle 14"/>
              <p:cNvSpPr/>
              <p:nvPr/>
            </p:nvSpPr>
            <p:spPr>
              <a:xfrm>
                <a:off x="107504" y="3429000"/>
                <a:ext cx="1728192" cy="6480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p:cNvSpPr txBox="1"/>
              <p:nvPr/>
            </p:nvSpPr>
            <p:spPr>
              <a:xfrm>
                <a:off x="144016" y="3573016"/>
                <a:ext cx="1692000" cy="400110"/>
              </a:xfrm>
              <a:prstGeom prst="rect">
                <a:avLst/>
              </a:prstGeom>
              <a:solidFill>
                <a:srgbClr val="FFFFFF">
                  <a:alpha val="69804"/>
                </a:srgbClr>
              </a:solidFill>
            </p:spPr>
            <p:txBody>
              <a:bodyPr wrap="square" rtlCol="0">
                <a:spAutoFit/>
              </a:bodyPr>
              <a:lstStyle/>
              <a:p>
                <a:pPr algn="ctr"/>
                <a:r>
                  <a:rPr lang="en-IN" sz="2000" b="1" dirty="0"/>
                  <a:t>Conciseness </a:t>
                </a:r>
              </a:p>
            </p:txBody>
          </p:sp>
        </p:grpSp>
      </p:grpSp>
      <p:grpSp>
        <p:nvGrpSpPr>
          <p:cNvPr id="17" name="Group 16"/>
          <p:cNvGrpSpPr/>
          <p:nvPr/>
        </p:nvGrpSpPr>
        <p:grpSpPr>
          <a:xfrm>
            <a:off x="2195736" y="2303923"/>
            <a:ext cx="1961485" cy="4130595"/>
            <a:chOff x="2195736" y="4797"/>
            <a:chExt cx="1961485" cy="4913984"/>
          </a:xfrm>
        </p:grpSpPr>
        <p:pic>
          <p:nvPicPr>
            <p:cNvPr id="18"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195736" y="4797"/>
              <a:ext cx="1961485" cy="4913984"/>
            </a:xfrm>
            <a:prstGeom prst="rect">
              <a:avLst/>
            </a:prstGeom>
            <a:noFill/>
            <a:ln w="9525">
              <a:noFill/>
              <a:miter lim="800000"/>
              <a:headEnd/>
              <a:tailEnd/>
            </a:ln>
          </p:spPr>
        </p:pic>
        <p:grpSp>
          <p:nvGrpSpPr>
            <p:cNvPr id="19" name="Group 17"/>
            <p:cNvGrpSpPr/>
            <p:nvPr/>
          </p:nvGrpSpPr>
          <p:grpSpPr>
            <a:xfrm>
              <a:off x="2339752" y="3429000"/>
              <a:ext cx="1692000" cy="648000"/>
              <a:chOff x="107504" y="3429000"/>
              <a:chExt cx="1728512" cy="648000"/>
            </a:xfrm>
          </p:grpSpPr>
          <p:sp>
            <p:nvSpPr>
              <p:cNvPr id="20" name="Rounded Rectangle 19"/>
              <p:cNvSpPr/>
              <p:nvPr/>
            </p:nvSpPr>
            <p:spPr>
              <a:xfrm>
                <a:off x="107504" y="3429000"/>
                <a:ext cx="1728192" cy="6480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p:cNvSpPr txBox="1"/>
              <p:nvPr/>
            </p:nvSpPr>
            <p:spPr>
              <a:xfrm>
                <a:off x="144016" y="3573016"/>
                <a:ext cx="1692000" cy="400110"/>
              </a:xfrm>
              <a:prstGeom prst="rect">
                <a:avLst/>
              </a:prstGeom>
              <a:solidFill>
                <a:srgbClr val="FFFFFF">
                  <a:alpha val="69804"/>
                </a:srgbClr>
              </a:solidFill>
            </p:spPr>
            <p:txBody>
              <a:bodyPr wrap="square" rtlCol="0">
                <a:spAutoFit/>
              </a:bodyPr>
              <a:lstStyle/>
              <a:p>
                <a:pPr algn="ctr"/>
                <a:r>
                  <a:rPr lang="en-IN" sz="2000" b="1" dirty="0"/>
                  <a:t>Consideration </a:t>
                </a:r>
              </a:p>
            </p:txBody>
          </p:sp>
        </p:grpSp>
      </p:grpSp>
      <p:grpSp>
        <p:nvGrpSpPr>
          <p:cNvPr id="22" name="Group 21"/>
          <p:cNvGrpSpPr/>
          <p:nvPr/>
        </p:nvGrpSpPr>
        <p:grpSpPr>
          <a:xfrm>
            <a:off x="3491880" y="2303923"/>
            <a:ext cx="1858249" cy="2926230"/>
            <a:chOff x="3491880" y="4797"/>
            <a:chExt cx="1858249" cy="3481205"/>
          </a:xfrm>
        </p:grpSpPr>
        <p:pic>
          <p:nvPicPr>
            <p:cNvPr id="23"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491880" y="4797"/>
              <a:ext cx="1858249" cy="3481205"/>
            </a:xfrm>
            <a:prstGeom prst="rect">
              <a:avLst/>
            </a:prstGeom>
            <a:noFill/>
            <a:ln w="9525">
              <a:noFill/>
              <a:miter lim="800000"/>
              <a:headEnd/>
              <a:tailEnd/>
            </a:ln>
          </p:spPr>
        </p:pic>
        <p:grpSp>
          <p:nvGrpSpPr>
            <p:cNvPr id="24" name="Group 23"/>
            <p:cNvGrpSpPr/>
            <p:nvPr/>
          </p:nvGrpSpPr>
          <p:grpSpPr>
            <a:xfrm>
              <a:off x="3563888" y="2060848"/>
              <a:ext cx="1692000" cy="648000"/>
              <a:chOff x="107504" y="3429000"/>
              <a:chExt cx="1728512" cy="648000"/>
            </a:xfrm>
          </p:grpSpPr>
          <p:sp>
            <p:nvSpPr>
              <p:cNvPr id="25" name="Rounded Rectangle 24"/>
              <p:cNvSpPr/>
              <p:nvPr/>
            </p:nvSpPr>
            <p:spPr>
              <a:xfrm>
                <a:off x="107504" y="3429000"/>
                <a:ext cx="1728192" cy="6480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TextBox 25"/>
              <p:cNvSpPr txBox="1"/>
              <p:nvPr/>
            </p:nvSpPr>
            <p:spPr>
              <a:xfrm>
                <a:off x="144016" y="3573016"/>
                <a:ext cx="1692000" cy="400110"/>
              </a:xfrm>
              <a:prstGeom prst="rect">
                <a:avLst/>
              </a:prstGeom>
              <a:solidFill>
                <a:srgbClr val="FFFFFF">
                  <a:alpha val="69804"/>
                </a:srgbClr>
              </a:solidFill>
            </p:spPr>
            <p:txBody>
              <a:bodyPr wrap="square" rtlCol="0">
                <a:spAutoFit/>
              </a:bodyPr>
              <a:lstStyle/>
              <a:p>
                <a:pPr algn="ctr"/>
                <a:r>
                  <a:rPr lang="en-IN" sz="2000" b="1" dirty="0"/>
                  <a:t>Clarity </a:t>
                </a:r>
              </a:p>
            </p:txBody>
          </p:sp>
        </p:grpSp>
      </p:grpSp>
      <p:grpSp>
        <p:nvGrpSpPr>
          <p:cNvPr id="27" name="Group 26"/>
          <p:cNvGrpSpPr/>
          <p:nvPr/>
        </p:nvGrpSpPr>
        <p:grpSpPr>
          <a:xfrm>
            <a:off x="4785410" y="2303923"/>
            <a:ext cx="2018838" cy="4111777"/>
            <a:chOff x="4785410" y="4797"/>
            <a:chExt cx="2018838" cy="4891597"/>
          </a:xfrm>
        </p:grpSpPr>
        <p:pic>
          <p:nvPicPr>
            <p:cNvPr id="28"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785410" y="4797"/>
              <a:ext cx="2018838" cy="4891597"/>
            </a:xfrm>
            <a:prstGeom prst="rect">
              <a:avLst/>
            </a:prstGeom>
            <a:noFill/>
            <a:ln w="9525">
              <a:noFill/>
              <a:miter lim="800000"/>
              <a:headEnd/>
              <a:tailEnd/>
            </a:ln>
          </p:spPr>
        </p:pic>
        <p:grpSp>
          <p:nvGrpSpPr>
            <p:cNvPr id="29" name="Group 24"/>
            <p:cNvGrpSpPr/>
            <p:nvPr/>
          </p:nvGrpSpPr>
          <p:grpSpPr>
            <a:xfrm>
              <a:off x="4932040" y="3429000"/>
              <a:ext cx="1692000" cy="648000"/>
              <a:chOff x="107504" y="3429000"/>
              <a:chExt cx="1728512" cy="648000"/>
            </a:xfrm>
          </p:grpSpPr>
          <p:sp>
            <p:nvSpPr>
              <p:cNvPr id="30" name="Rounded Rectangle 29"/>
              <p:cNvSpPr/>
              <p:nvPr/>
            </p:nvSpPr>
            <p:spPr>
              <a:xfrm>
                <a:off x="107504" y="3429000"/>
                <a:ext cx="1728192" cy="6480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TextBox 30"/>
              <p:cNvSpPr txBox="1"/>
              <p:nvPr/>
            </p:nvSpPr>
            <p:spPr>
              <a:xfrm>
                <a:off x="144016" y="3573016"/>
                <a:ext cx="1692000" cy="400110"/>
              </a:xfrm>
              <a:prstGeom prst="rect">
                <a:avLst/>
              </a:prstGeom>
              <a:solidFill>
                <a:srgbClr val="FFFFFF">
                  <a:alpha val="69804"/>
                </a:srgbClr>
              </a:solidFill>
            </p:spPr>
            <p:txBody>
              <a:bodyPr wrap="square" rtlCol="0">
                <a:spAutoFit/>
              </a:bodyPr>
              <a:lstStyle/>
              <a:p>
                <a:pPr algn="ctr"/>
                <a:r>
                  <a:rPr lang="en-IN" sz="2000" b="1" dirty="0"/>
                  <a:t>Concreteness </a:t>
                </a:r>
              </a:p>
            </p:txBody>
          </p:sp>
        </p:grpSp>
      </p:grpSp>
      <p:grpSp>
        <p:nvGrpSpPr>
          <p:cNvPr id="32" name="Group 31"/>
          <p:cNvGrpSpPr/>
          <p:nvPr/>
        </p:nvGrpSpPr>
        <p:grpSpPr>
          <a:xfrm>
            <a:off x="5868144" y="2303923"/>
            <a:ext cx="2076191" cy="2512230"/>
            <a:chOff x="5868144" y="4797"/>
            <a:chExt cx="2076191" cy="2988687"/>
          </a:xfrm>
        </p:grpSpPr>
        <p:pic>
          <p:nvPicPr>
            <p:cNvPr id="33" name="Picture 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868144" y="4797"/>
              <a:ext cx="2076191" cy="2988687"/>
            </a:xfrm>
            <a:prstGeom prst="rect">
              <a:avLst/>
            </a:prstGeom>
            <a:noFill/>
            <a:ln w="9525">
              <a:noFill/>
              <a:miter lim="800000"/>
              <a:headEnd/>
              <a:tailEnd/>
            </a:ln>
          </p:spPr>
        </p:pic>
        <p:grpSp>
          <p:nvGrpSpPr>
            <p:cNvPr id="34" name="Group 27"/>
            <p:cNvGrpSpPr/>
            <p:nvPr/>
          </p:nvGrpSpPr>
          <p:grpSpPr>
            <a:xfrm>
              <a:off x="6084168" y="1628800"/>
              <a:ext cx="1692000" cy="648000"/>
              <a:chOff x="107504" y="3429000"/>
              <a:chExt cx="1728512" cy="648000"/>
            </a:xfrm>
          </p:grpSpPr>
          <p:sp>
            <p:nvSpPr>
              <p:cNvPr id="35" name="Rounded Rectangle 28"/>
              <p:cNvSpPr/>
              <p:nvPr/>
            </p:nvSpPr>
            <p:spPr>
              <a:xfrm>
                <a:off x="107504" y="3429000"/>
                <a:ext cx="1728192" cy="6480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TextBox 35"/>
              <p:cNvSpPr txBox="1"/>
              <p:nvPr/>
            </p:nvSpPr>
            <p:spPr>
              <a:xfrm>
                <a:off x="144016" y="3573016"/>
                <a:ext cx="1692000" cy="400110"/>
              </a:xfrm>
              <a:prstGeom prst="rect">
                <a:avLst/>
              </a:prstGeom>
              <a:solidFill>
                <a:srgbClr val="FFFFFF">
                  <a:alpha val="69804"/>
                </a:srgbClr>
              </a:solidFill>
            </p:spPr>
            <p:txBody>
              <a:bodyPr wrap="square" rtlCol="0">
                <a:spAutoFit/>
              </a:bodyPr>
              <a:lstStyle/>
              <a:p>
                <a:pPr algn="ctr"/>
                <a:r>
                  <a:rPr lang="en-IN" sz="2000" b="1" dirty="0"/>
                  <a:t>Courtesy </a:t>
                </a:r>
              </a:p>
            </p:txBody>
          </p:sp>
        </p:grpSp>
      </p:grpSp>
      <p:grpSp>
        <p:nvGrpSpPr>
          <p:cNvPr id="37" name="Group 36"/>
          <p:cNvGrpSpPr/>
          <p:nvPr/>
        </p:nvGrpSpPr>
        <p:grpSpPr>
          <a:xfrm>
            <a:off x="7164288" y="2303923"/>
            <a:ext cx="1984426" cy="4149413"/>
            <a:chOff x="7164288" y="4797"/>
            <a:chExt cx="1984426" cy="4936371"/>
          </a:xfrm>
        </p:grpSpPr>
        <p:pic>
          <p:nvPicPr>
            <p:cNvPr id="40" name="Picture 5"/>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7164288" y="4797"/>
              <a:ext cx="1984426" cy="4936371"/>
            </a:xfrm>
            <a:prstGeom prst="rect">
              <a:avLst/>
            </a:prstGeom>
            <a:noFill/>
            <a:ln w="9525">
              <a:noFill/>
              <a:miter lim="800000"/>
              <a:headEnd/>
              <a:tailEnd/>
            </a:ln>
          </p:spPr>
        </p:pic>
        <p:grpSp>
          <p:nvGrpSpPr>
            <p:cNvPr id="41" name="Group 40"/>
            <p:cNvGrpSpPr/>
            <p:nvPr/>
          </p:nvGrpSpPr>
          <p:grpSpPr>
            <a:xfrm>
              <a:off x="7308304" y="3429000"/>
              <a:ext cx="1692000" cy="648000"/>
              <a:chOff x="107504" y="3429000"/>
              <a:chExt cx="1728512" cy="648000"/>
            </a:xfrm>
          </p:grpSpPr>
          <p:sp>
            <p:nvSpPr>
              <p:cNvPr id="42" name="Rounded Rectangle 41"/>
              <p:cNvSpPr/>
              <p:nvPr/>
            </p:nvSpPr>
            <p:spPr>
              <a:xfrm>
                <a:off x="107504" y="3429000"/>
                <a:ext cx="1728192" cy="6480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3" name="TextBox 42"/>
              <p:cNvSpPr txBox="1"/>
              <p:nvPr/>
            </p:nvSpPr>
            <p:spPr>
              <a:xfrm>
                <a:off x="144016" y="3573016"/>
                <a:ext cx="1692000" cy="400110"/>
              </a:xfrm>
              <a:prstGeom prst="rect">
                <a:avLst/>
              </a:prstGeom>
              <a:solidFill>
                <a:srgbClr val="FFFFFF">
                  <a:alpha val="69804"/>
                </a:srgbClr>
              </a:solidFill>
            </p:spPr>
            <p:txBody>
              <a:bodyPr wrap="square" rtlCol="0">
                <a:spAutoFit/>
              </a:bodyPr>
              <a:lstStyle/>
              <a:p>
                <a:pPr algn="ctr"/>
                <a:r>
                  <a:rPr lang="en-IN" sz="2000" b="1" dirty="0"/>
                  <a:t>Correctness</a:t>
                </a:r>
              </a:p>
            </p:txBody>
          </p:sp>
        </p:grpSp>
      </p:grpSp>
      <p:sp>
        <p:nvSpPr>
          <p:cNvPr id="44" name="Rectangle 43"/>
          <p:cNvSpPr/>
          <p:nvPr/>
        </p:nvSpPr>
        <p:spPr>
          <a:xfrm>
            <a:off x="0" y="2276872"/>
            <a:ext cx="9144000" cy="180000"/>
          </a:xfrm>
          <a:prstGeom prst="rect">
            <a:avLst/>
          </a:prstGeom>
          <a:blipFill>
            <a:blip r:embed="rId11"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6" name="TextBox 45"/>
          <p:cNvSpPr txBox="1"/>
          <p:nvPr/>
        </p:nvSpPr>
        <p:spPr>
          <a:xfrm>
            <a:off x="683568" y="6413266"/>
            <a:ext cx="8460432" cy="400110"/>
          </a:xfrm>
          <a:prstGeom prst="rect">
            <a:avLst/>
          </a:prstGeom>
          <a:noFill/>
        </p:spPr>
        <p:txBody>
          <a:bodyPr wrap="square" rtlCol="0">
            <a:spAutoFit/>
          </a:bodyPr>
          <a:lstStyle/>
          <a:p>
            <a:r>
              <a:rPr lang="en-IN" sz="2000" dirty="0"/>
              <a:t>Let us look at each in detail.</a:t>
            </a:r>
          </a:p>
        </p:txBody>
      </p:sp>
      <p:pic>
        <p:nvPicPr>
          <p:cNvPr id="45" name="Picture 4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8" fill="hold" grpId="0" nodeType="afterEffect">
                                  <p:stCondLst>
                                    <p:cond delay="4000"/>
                                  </p:stCondLst>
                                  <p:childTnLst>
                                    <p:set>
                                      <p:cBhvr>
                                        <p:cTn id="10" dur="1" fill="hold">
                                          <p:stCondLst>
                                            <p:cond delay="0"/>
                                          </p:stCondLst>
                                        </p:cTn>
                                        <p:tgtEl>
                                          <p:spTgt spid="44"/>
                                        </p:tgtEl>
                                        <p:attrNameLst>
                                          <p:attrName>style.visibility</p:attrName>
                                        </p:attrNameLst>
                                      </p:cBhvr>
                                      <p:to>
                                        <p:strVal val="visible"/>
                                      </p:to>
                                    </p:set>
                                    <p:animEffect transition="in" filter="slide(fromLeft)">
                                      <p:cBhvr>
                                        <p:cTn id="11" dur="500"/>
                                        <p:tgtEl>
                                          <p:spTgt spid="44"/>
                                        </p:tgtEl>
                                      </p:cBhvr>
                                    </p:animEffect>
                                  </p:childTnLst>
                                </p:cTn>
                              </p:par>
                            </p:childTnLst>
                          </p:cTn>
                        </p:par>
                        <p:par>
                          <p:cTn id="12" fill="hold">
                            <p:stCondLst>
                              <p:cond delay="5000"/>
                            </p:stCondLst>
                            <p:childTnLst>
                              <p:par>
                                <p:cTn id="13" presetID="1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Top)">
                                      <p:cBhvr>
                                        <p:cTn id="15" dur="500"/>
                                        <p:tgtEl>
                                          <p:spTgt spid="7"/>
                                        </p:tgtEl>
                                      </p:cBhvr>
                                    </p:animEffect>
                                  </p:childTnLst>
                                </p:cTn>
                              </p:par>
                            </p:childTnLst>
                          </p:cTn>
                        </p:par>
                        <p:par>
                          <p:cTn id="16" fill="hold">
                            <p:stCondLst>
                              <p:cond delay="5500"/>
                            </p:stCondLst>
                            <p:childTnLst>
                              <p:par>
                                <p:cTn id="17" presetID="12" presetClass="entr" presetSubtype="1" fill="hold" nodeType="after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slide(fromTop)">
                                      <p:cBhvr>
                                        <p:cTn id="19" dur="500"/>
                                        <p:tgtEl>
                                          <p:spTgt spid="12"/>
                                        </p:tgtEl>
                                      </p:cBhvr>
                                    </p:animEffect>
                                  </p:childTnLst>
                                </p:cTn>
                              </p:par>
                            </p:childTnLst>
                          </p:cTn>
                        </p:par>
                        <p:par>
                          <p:cTn id="20" fill="hold">
                            <p:stCondLst>
                              <p:cond delay="7000"/>
                            </p:stCondLst>
                            <p:childTnLst>
                              <p:par>
                                <p:cTn id="21" presetID="12" presetClass="entr" presetSubtype="1" fill="hold" nodeType="afterEffect">
                                  <p:stCondLst>
                                    <p:cond delay="1000"/>
                                  </p:stCondLst>
                                  <p:childTnLst>
                                    <p:set>
                                      <p:cBhvr>
                                        <p:cTn id="22" dur="1" fill="hold">
                                          <p:stCondLst>
                                            <p:cond delay="0"/>
                                          </p:stCondLst>
                                        </p:cTn>
                                        <p:tgtEl>
                                          <p:spTgt spid="17"/>
                                        </p:tgtEl>
                                        <p:attrNameLst>
                                          <p:attrName>style.visibility</p:attrName>
                                        </p:attrNameLst>
                                      </p:cBhvr>
                                      <p:to>
                                        <p:strVal val="visible"/>
                                      </p:to>
                                    </p:set>
                                    <p:animEffect transition="in" filter="slide(fromTop)">
                                      <p:cBhvr>
                                        <p:cTn id="23" dur="500"/>
                                        <p:tgtEl>
                                          <p:spTgt spid="17"/>
                                        </p:tgtEl>
                                      </p:cBhvr>
                                    </p:animEffect>
                                  </p:childTnLst>
                                </p:cTn>
                              </p:par>
                            </p:childTnLst>
                          </p:cTn>
                        </p:par>
                        <p:par>
                          <p:cTn id="24" fill="hold">
                            <p:stCondLst>
                              <p:cond delay="8500"/>
                            </p:stCondLst>
                            <p:childTnLst>
                              <p:par>
                                <p:cTn id="25" presetID="12" presetClass="entr" presetSubtype="1" fill="hold" nodeType="afterEffect">
                                  <p:stCondLst>
                                    <p:cond delay="1000"/>
                                  </p:stCondLst>
                                  <p:childTnLst>
                                    <p:set>
                                      <p:cBhvr>
                                        <p:cTn id="26" dur="1" fill="hold">
                                          <p:stCondLst>
                                            <p:cond delay="0"/>
                                          </p:stCondLst>
                                        </p:cTn>
                                        <p:tgtEl>
                                          <p:spTgt spid="22"/>
                                        </p:tgtEl>
                                        <p:attrNameLst>
                                          <p:attrName>style.visibility</p:attrName>
                                        </p:attrNameLst>
                                      </p:cBhvr>
                                      <p:to>
                                        <p:strVal val="visible"/>
                                      </p:to>
                                    </p:set>
                                    <p:animEffect transition="in" filter="slide(fromTop)">
                                      <p:cBhvr>
                                        <p:cTn id="27" dur="500"/>
                                        <p:tgtEl>
                                          <p:spTgt spid="22"/>
                                        </p:tgtEl>
                                      </p:cBhvr>
                                    </p:animEffect>
                                  </p:childTnLst>
                                </p:cTn>
                              </p:par>
                            </p:childTnLst>
                          </p:cTn>
                        </p:par>
                        <p:par>
                          <p:cTn id="28" fill="hold">
                            <p:stCondLst>
                              <p:cond delay="10000"/>
                            </p:stCondLst>
                            <p:childTnLst>
                              <p:par>
                                <p:cTn id="29" presetID="12" presetClass="entr" presetSubtype="1" fill="hold" nodeType="afterEffect">
                                  <p:stCondLst>
                                    <p:cond delay="1000"/>
                                  </p:stCondLst>
                                  <p:childTnLst>
                                    <p:set>
                                      <p:cBhvr>
                                        <p:cTn id="30" dur="1" fill="hold">
                                          <p:stCondLst>
                                            <p:cond delay="0"/>
                                          </p:stCondLst>
                                        </p:cTn>
                                        <p:tgtEl>
                                          <p:spTgt spid="27"/>
                                        </p:tgtEl>
                                        <p:attrNameLst>
                                          <p:attrName>style.visibility</p:attrName>
                                        </p:attrNameLst>
                                      </p:cBhvr>
                                      <p:to>
                                        <p:strVal val="visible"/>
                                      </p:to>
                                    </p:set>
                                    <p:animEffect transition="in" filter="slide(fromTop)">
                                      <p:cBhvr>
                                        <p:cTn id="31" dur="500"/>
                                        <p:tgtEl>
                                          <p:spTgt spid="27"/>
                                        </p:tgtEl>
                                      </p:cBhvr>
                                    </p:animEffect>
                                  </p:childTnLst>
                                </p:cTn>
                              </p:par>
                            </p:childTnLst>
                          </p:cTn>
                        </p:par>
                        <p:par>
                          <p:cTn id="32" fill="hold">
                            <p:stCondLst>
                              <p:cond delay="11500"/>
                            </p:stCondLst>
                            <p:childTnLst>
                              <p:par>
                                <p:cTn id="33" presetID="12" presetClass="entr" presetSubtype="1" fill="hold" nodeType="afterEffect">
                                  <p:stCondLst>
                                    <p:cond delay="1000"/>
                                  </p:stCondLst>
                                  <p:childTnLst>
                                    <p:set>
                                      <p:cBhvr>
                                        <p:cTn id="34" dur="1" fill="hold">
                                          <p:stCondLst>
                                            <p:cond delay="0"/>
                                          </p:stCondLst>
                                        </p:cTn>
                                        <p:tgtEl>
                                          <p:spTgt spid="32"/>
                                        </p:tgtEl>
                                        <p:attrNameLst>
                                          <p:attrName>style.visibility</p:attrName>
                                        </p:attrNameLst>
                                      </p:cBhvr>
                                      <p:to>
                                        <p:strVal val="visible"/>
                                      </p:to>
                                    </p:set>
                                    <p:animEffect transition="in" filter="slide(fromTop)">
                                      <p:cBhvr>
                                        <p:cTn id="35" dur="500"/>
                                        <p:tgtEl>
                                          <p:spTgt spid="32"/>
                                        </p:tgtEl>
                                      </p:cBhvr>
                                    </p:animEffect>
                                  </p:childTnLst>
                                </p:cTn>
                              </p:par>
                            </p:childTnLst>
                          </p:cTn>
                        </p:par>
                        <p:par>
                          <p:cTn id="36" fill="hold">
                            <p:stCondLst>
                              <p:cond delay="13000"/>
                            </p:stCondLst>
                            <p:childTnLst>
                              <p:par>
                                <p:cTn id="37" presetID="12" presetClass="entr" presetSubtype="1" fill="hold" nodeType="afterEffect">
                                  <p:stCondLst>
                                    <p:cond delay="1000"/>
                                  </p:stCondLst>
                                  <p:childTnLst>
                                    <p:set>
                                      <p:cBhvr>
                                        <p:cTn id="38" dur="1" fill="hold">
                                          <p:stCondLst>
                                            <p:cond delay="0"/>
                                          </p:stCondLst>
                                        </p:cTn>
                                        <p:tgtEl>
                                          <p:spTgt spid="37"/>
                                        </p:tgtEl>
                                        <p:attrNameLst>
                                          <p:attrName>style.visibility</p:attrName>
                                        </p:attrNameLst>
                                      </p:cBhvr>
                                      <p:to>
                                        <p:strVal val="visible"/>
                                      </p:to>
                                    </p:set>
                                    <p:animEffect transition="in" filter="slide(fromTop)">
                                      <p:cBhvr>
                                        <p:cTn id="39" dur="500"/>
                                        <p:tgtEl>
                                          <p:spTgt spid="37"/>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4" grpId="0" animBg="1"/>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10171752_l.jpg"/>
          <p:cNvPicPr>
            <a:picLocks noChangeAspect="1"/>
          </p:cNvPicPr>
          <p:nvPr/>
        </p:nvPicPr>
        <p:blipFill>
          <a:blip r:embed="rId4" cstate="email">
            <a:lum bright="20000"/>
            <a:extLst>
              <a:ext uri="{28A0092B-C50C-407E-A947-70E740481C1C}">
                <a14:useLocalDpi xmlns:a14="http://schemas.microsoft.com/office/drawing/2010/main"/>
              </a:ext>
            </a:extLst>
          </a:blip>
          <a:stretch>
            <a:fillRect/>
          </a:stretch>
        </p:blipFill>
        <p:spPr>
          <a:xfrm>
            <a:off x="0" y="908720"/>
            <a:ext cx="9144000" cy="5949280"/>
          </a:xfrm>
          <a:prstGeom prst="rect">
            <a:avLst/>
          </a:prstGeom>
        </p:spPr>
      </p:pic>
      <p:grpSp>
        <p:nvGrpSpPr>
          <p:cNvPr id="2" name="Group 39"/>
          <p:cNvGrpSpPr/>
          <p:nvPr/>
        </p:nvGrpSpPr>
        <p:grpSpPr>
          <a:xfrm>
            <a:off x="-19050" y="0"/>
            <a:ext cx="9163050" cy="908720"/>
            <a:chOff x="-19050" y="0"/>
            <a:chExt cx="9163050" cy="908720"/>
          </a:xfrm>
        </p:grpSpPr>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50" y="0"/>
              <a:ext cx="9163050" cy="908720"/>
            </a:xfrm>
            <a:prstGeom prst="rect">
              <a:avLst/>
            </a:prstGeom>
            <a:noFill/>
            <a:ln w="9525">
              <a:noFill/>
              <a:miter lim="800000"/>
              <a:headEnd/>
              <a:tailEnd/>
            </a:ln>
          </p:spPr>
        </p:pic>
        <p:sp>
          <p:nvSpPr>
            <p:cNvPr id="38" name="Rectangle 37"/>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extBox 38"/>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Completeness</a:t>
              </a:r>
              <a:endParaRPr lang="en-IN" sz="3200" dirty="0"/>
            </a:p>
          </p:txBody>
        </p:sp>
      </p:grpSp>
      <p:grpSp>
        <p:nvGrpSpPr>
          <p:cNvPr id="19" name="Group 18"/>
          <p:cNvGrpSpPr/>
          <p:nvPr/>
        </p:nvGrpSpPr>
        <p:grpSpPr>
          <a:xfrm>
            <a:off x="-288032" y="-1251520"/>
            <a:ext cx="4499992" cy="10095071"/>
            <a:chOff x="-288032" y="-1251520"/>
            <a:chExt cx="4499992" cy="10095071"/>
          </a:xfrm>
        </p:grpSpPr>
        <p:sp>
          <p:nvSpPr>
            <p:cNvPr id="16" name="TextBox 15"/>
            <p:cNvSpPr txBox="1"/>
            <p:nvPr/>
          </p:nvSpPr>
          <p:spPr>
            <a:xfrm>
              <a:off x="-288032" y="-1251520"/>
              <a:ext cx="4499992" cy="1009507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5000" b="1" dirty="0">
                  <a:ln w="11430"/>
                  <a:solidFill>
                    <a:srgbClr val="7030A0"/>
                  </a:solidFill>
                  <a:effectLst>
                    <a:outerShdw blurRad="50800" dist="39000" dir="5460000" algn="tl">
                      <a:srgbClr val="000000">
                        <a:alpha val="38000"/>
                      </a:srgbClr>
                    </a:outerShdw>
                  </a:effectLst>
                </a:rPr>
                <a:t>C</a:t>
              </a:r>
              <a:endParaRPr lang="en-IN" sz="65000" b="1" dirty="0">
                <a:ln w="11430"/>
                <a:solidFill>
                  <a:srgbClr val="7030A0"/>
                </a:solidFill>
                <a:effectLst>
                  <a:outerShdw blurRad="50800" dist="39000" dir="5460000" algn="tl">
                    <a:srgbClr val="000000">
                      <a:alpha val="38000"/>
                    </a:srgbClr>
                  </a:outerShdw>
                </a:effectLst>
              </a:endParaRPr>
            </a:p>
          </p:txBody>
        </p:sp>
        <p:sp>
          <p:nvSpPr>
            <p:cNvPr id="17" name="TextBox 16"/>
            <p:cNvSpPr txBox="1"/>
            <p:nvPr/>
          </p:nvSpPr>
          <p:spPr>
            <a:xfrm rot="16200000">
              <a:off x="-426460" y="3399093"/>
              <a:ext cx="3312370" cy="1067926"/>
            </a:xfrm>
            <a:prstGeom prst="rect">
              <a:avLst/>
            </a:prstGeom>
            <a:noFill/>
          </p:spPr>
          <p:txBody>
            <a:bodyPr wrap="square" rtlCol="0">
              <a:prstTxWarp prst="textArchUp">
                <a:avLst/>
              </a:prstTxWarp>
              <a:spAutoFit/>
            </a:bodyPr>
            <a:lstStyle/>
            <a:p>
              <a:pPr algn="ctr"/>
              <a:r>
                <a:rPr lang="en-IN" sz="4000" b="1" spc="300" dirty="0">
                  <a:solidFill>
                    <a:schemeClr val="bg1"/>
                  </a:solidFill>
                </a:rPr>
                <a:t>Completeness</a:t>
              </a:r>
            </a:p>
          </p:txBody>
        </p:sp>
      </p:grpSp>
      <p:sp>
        <p:nvSpPr>
          <p:cNvPr id="40" name="Rounded Rectangle 39"/>
          <p:cNvSpPr/>
          <p:nvPr/>
        </p:nvSpPr>
        <p:spPr>
          <a:xfrm>
            <a:off x="4355976" y="1269344"/>
            <a:ext cx="4644000" cy="5256000"/>
          </a:xfrm>
          <a:prstGeom prst="roundRect">
            <a:avLst>
              <a:gd name="adj" fmla="val 0"/>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b="1" dirty="0">
                <a:solidFill>
                  <a:schemeClr val="tx1"/>
                </a:solidFill>
              </a:rPr>
              <a:t>‘Completeness’ means that the communication must be complete or consummated. </a:t>
            </a:r>
          </a:p>
          <a:p>
            <a:endParaRPr lang="en-IN" sz="2200" b="1" dirty="0">
              <a:solidFill>
                <a:schemeClr val="tx1"/>
              </a:solidFill>
            </a:endParaRPr>
          </a:p>
          <a:p>
            <a:r>
              <a:rPr lang="en-IN" sz="2200" b="1" dirty="0">
                <a:solidFill>
                  <a:schemeClr val="tx1"/>
                </a:solidFill>
              </a:rPr>
              <a:t>It should convey all facts required by the audience. </a:t>
            </a:r>
          </a:p>
          <a:p>
            <a:endParaRPr lang="en-IN" sz="2200" b="1" dirty="0">
              <a:solidFill>
                <a:schemeClr val="tx1"/>
              </a:solidFill>
            </a:endParaRPr>
          </a:p>
          <a:p>
            <a:r>
              <a:rPr lang="en-IN" sz="2200" b="1" dirty="0">
                <a:solidFill>
                  <a:schemeClr val="tx1"/>
                </a:solidFill>
              </a:rPr>
              <a:t>The sender of the message must take into consideration the receiver’s mind set and convey the message accordingly.</a:t>
            </a:r>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19050" y="0"/>
            <a:ext cx="9163050" cy="908720"/>
            <a:chOff x="-19050" y="0"/>
            <a:chExt cx="9163050" cy="908720"/>
          </a:xfrm>
        </p:grpSpPr>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 y="0"/>
              <a:ext cx="9163050" cy="908720"/>
            </a:xfrm>
            <a:prstGeom prst="rect">
              <a:avLst/>
            </a:prstGeom>
            <a:noFill/>
            <a:ln w="9525">
              <a:noFill/>
              <a:miter lim="800000"/>
              <a:headEnd/>
              <a:tailEnd/>
            </a:ln>
          </p:spPr>
        </p:pic>
        <p:sp>
          <p:nvSpPr>
            <p:cNvPr id="38" name="Rectangle 37"/>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extBox 38"/>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Concreteness</a:t>
              </a:r>
              <a:endParaRPr lang="en-IN" sz="3200" dirty="0"/>
            </a:p>
          </p:txBody>
        </p:sp>
      </p:grpSp>
      <p:pic>
        <p:nvPicPr>
          <p:cNvPr id="6" name="Picture 5" descr="21498123_l.jpg"/>
          <p:cNvPicPr>
            <a:picLocks noChangeAspect="1"/>
          </p:cNvPicPr>
          <p:nvPr/>
        </p:nvPicPr>
        <p:blipFill>
          <a:blip r:embed="rId5" cstate="print">
            <a:lum bright="20000"/>
          </a:blip>
          <a:stretch>
            <a:fillRect/>
          </a:stretch>
        </p:blipFill>
        <p:spPr>
          <a:xfrm flipH="1">
            <a:off x="0" y="908720"/>
            <a:ext cx="9144000" cy="5949280"/>
          </a:xfrm>
          <a:prstGeom prst="rect">
            <a:avLst/>
          </a:prstGeom>
        </p:spPr>
      </p:pic>
      <p:grpSp>
        <p:nvGrpSpPr>
          <p:cNvPr id="7" name="Group 6"/>
          <p:cNvGrpSpPr/>
          <p:nvPr/>
        </p:nvGrpSpPr>
        <p:grpSpPr>
          <a:xfrm>
            <a:off x="-288032" y="-1251520"/>
            <a:ext cx="4499992" cy="10095071"/>
            <a:chOff x="-288032" y="-1251520"/>
            <a:chExt cx="4499992" cy="10095071"/>
          </a:xfrm>
        </p:grpSpPr>
        <p:sp>
          <p:nvSpPr>
            <p:cNvPr id="8" name="TextBox 7"/>
            <p:cNvSpPr txBox="1"/>
            <p:nvPr/>
          </p:nvSpPr>
          <p:spPr>
            <a:xfrm>
              <a:off x="-288032" y="-1251520"/>
              <a:ext cx="4499992" cy="1009507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5000" b="1" dirty="0">
                  <a:ln w="11430"/>
                  <a:solidFill>
                    <a:schemeClr val="tx2"/>
                  </a:solidFill>
                  <a:effectLst>
                    <a:outerShdw blurRad="50800" dist="39000" dir="5460000" algn="tl">
                      <a:srgbClr val="000000">
                        <a:alpha val="38000"/>
                      </a:srgbClr>
                    </a:outerShdw>
                  </a:effectLst>
                </a:rPr>
                <a:t>C</a:t>
              </a:r>
              <a:endParaRPr lang="en-IN" sz="65000" b="1" dirty="0">
                <a:ln w="11430"/>
                <a:solidFill>
                  <a:schemeClr val="tx2"/>
                </a:solidFill>
                <a:effectLst>
                  <a:outerShdw blurRad="50800" dist="39000" dir="5460000" algn="tl">
                    <a:srgbClr val="000000">
                      <a:alpha val="38000"/>
                    </a:srgbClr>
                  </a:outerShdw>
                </a:effectLst>
              </a:endParaRPr>
            </a:p>
          </p:txBody>
        </p:sp>
        <p:sp>
          <p:nvSpPr>
            <p:cNvPr id="9" name="TextBox 8"/>
            <p:cNvSpPr txBox="1"/>
            <p:nvPr/>
          </p:nvSpPr>
          <p:spPr>
            <a:xfrm rot="16200000">
              <a:off x="-426460" y="3399093"/>
              <a:ext cx="3312370" cy="1067926"/>
            </a:xfrm>
            <a:prstGeom prst="rect">
              <a:avLst/>
            </a:prstGeom>
            <a:noFill/>
          </p:spPr>
          <p:txBody>
            <a:bodyPr wrap="square" rtlCol="0">
              <a:prstTxWarp prst="textArchUp">
                <a:avLst/>
              </a:prstTxWarp>
              <a:spAutoFit/>
            </a:bodyPr>
            <a:lstStyle/>
            <a:p>
              <a:pPr algn="ctr"/>
              <a:r>
                <a:rPr lang="en-IN" sz="4000" b="1" spc="300" dirty="0">
                  <a:solidFill>
                    <a:schemeClr val="bg1"/>
                  </a:solidFill>
                </a:rPr>
                <a:t>Concreteness</a:t>
              </a:r>
            </a:p>
          </p:txBody>
        </p:sp>
      </p:grpSp>
      <p:sp>
        <p:nvSpPr>
          <p:cNvPr id="10" name="Rounded Rectangle 9"/>
          <p:cNvSpPr/>
          <p:nvPr/>
        </p:nvSpPr>
        <p:spPr>
          <a:xfrm>
            <a:off x="4355976" y="1269344"/>
            <a:ext cx="4644000" cy="5256000"/>
          </a:xfrm>
          <a:prstGeom prst="roundRect">
            <a:avLst>
              <a:gd name="adj" fmla="val 0"/>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b="1" dirty="0">
                <a:solidFill>
                  <a:schemeClr val="tx1"/>
                </a:solidFill>
              </a:rPr>
              <a:t>‘Concreteness’ or a ‘Concrete’ communication implies being particular and clear rather than fuzzy and general. </a:t>
            </a:r>
          </a:p>
          <a:p>
            <a:endParaRPr lang="en-IN" sz="2200" b="1" dirty="0">
              <a:solidFill>
                <a:schemeClr val="tx1"/>
              </a:solidFill>
            </a:endParaRPr>
          </a:p>
          <a:p>
            <a:r>
              <a:rPr lang="en-IN" sz="2200" b="1" dirty="0">
                <a:solidFill>
                  <a:schemeClr val="tx1"/>
                </a:solidFill>
              </a:rPr>
              <a:t>Concreteness strengthens the confidence. </a:t>
            </a:r>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19050" y="0"/>
            <a:ext cx="9163050" cy="908720"/>
            <a:chOff x="-19050" y="0"/>
            <a:chExt cx="9163050" cy="908720"/>
          </a:xfrm>
        </p:grpSpPr>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 y="0"/>
              <a:ext cx="9163050" cy="908720"/>
            </a:xfrm>
            <a:prstGeom prst="rect">
              <a:avLst/>
            </a:prstGeom>
            <a:noFill/>
            <a:ln w="9525">
              <a:noFill/>
              <a:miter lim="800000"/>
              <a:headEnd/>
              <a:tailEnd/>
            </a:ln>
          </p:spPr>
        </p:pic>
        <p:sp>
          <p:nvSpPr>
            <p:cNvPr id="38" name="Rectangle 37"/>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extBox 38"/>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IN" sz="3200" dirty="0"/>
                <a:t>Role of Tone in Appearing Courteous</a:t>
              </a:r>
            </a:p>
          </p:txBody>
        </p:sp>
      </p:grpSp>
      <p:grpSp>
        <p:nvGrpSpPr>
          <p:cNvPr id="4" name="Group 15"/>
          <p:cNvGrpSpPr/>
          <p:nvPr/>
        </p:nvGrpSpPr>
        <p:grpSpPr>
          <a:xfrm>
            <a:off x="251520" y="1124744"/>
            <a:ext cx="5628117" cy="5400600"/>
            <a:chOff x="251520" y="1124744"/>
            <a:chExt cx="5628117" cy="5400600"/>
          </a:xfrm>
        </p:grpSpPr>
        <p:pic>
          <p:nvPicPr>
            <p:cNvPr id="7" name="Picture 6" descr="color_explosion_by_sizzlebrat-d56b3xp.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520" y="1124744"/>
              <a:ext cx="5628117" cy="5400600"/>
            </a:xfrm>
            <a:prstGeom prst="rect">
              <a:avLst/>
            </a:prstGeom>
          </p:spPr>
        </p:pic>
        <p:sp>
          <p:nvSpPr>
            <p:cNvPr id="8" name="Rectangle 7"/>
            <p:cNvSpPr/>
            <p:nvPr/>
          </p:nvSpPr>
          <p:spPr>
            <a:xfrm>
              <a:off x="467544" y="1340768"/>
              <a:ext cx="5184576" cy="496855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dirty="0">
                  <a:solidFill>
                    <a:schemeClr val="tx1"/>
                  </a:solidFill>
                </a:rPr>
                <a:t>It is easy to understand the tone of a person while speaking. However, it is very difficult to understand the tone of a piece of writing.</a:t>
              </a:r>
            </a:p>
            <a:p>
              <a:pPr marL="457200" indent="-457200">
                <a:buFont typeface="Arial" pitchFamily="34" charset="0"/>
                <a:buChar char="•"/>
              </a:pPr>
              <a:endParaRPr lang="en-IN" sz="2200" dirty="0">
                <a:solidFill>
                  <a:schemeClr val="tx1"/>
                </a:solidFill>
              </a:endParaRPr>
            </a:p>
            <a:p>
              <a:pPr marL="457200" indent="-457200">
                <a:buFont typeface="Arial" pitchFamily="34" charset="0"/>
                <a:buChar char="•"/>
              </a:pPr>
              <a:r>
                <a:rPr lang="en-IN" sz="2200" dirty="0">
                  <a:solidFill>
                    <a:schemeClr val="tx1"/>
                  </a:solidFill>
                </a:rPr>
                <a:t>Tone is the quality in your speech or writing that reveals your attitude toward your audience or reader. Tone comes from your choice of words, the structure of your sentences, and the order of the information you present. </a:t>
              </a:r>
            </a:p>
          </p:txBody>
        </p:sp>
      </p:grpSp>
      <p:grpSp>
        <p:nvGrpSpPr>
          <p:cNvPr id="5" name="Group 13"/>
          <p:cNvGrpSpPr/>
          <p:nvPr/>
        </p:nvGrpSpPr>
        <p:grpSpPr>
          <a:xfrm>
            <a:off x="5619086" y="1086830"/>
            <a:ext cx="3234785" cy="3945015"/>
            <a:chOff x="5619086" y="1086830"/>
            <a:chExt cx="3234785" cy="3945015"/>
          </a:xfrm>
        </p:grpSpPr>
        <p:sp>
          <p:nvSpPr>
            <p:cNvPr id="10" name="Rectangle 2"/>
            <p:cNvSpPr/>
            <p:nvPr/>
          </p:nvSpPr>
          <p:spPr>
            <a:xfrm rot="21162042">
              <a:off x="5619086" y="1086830"/>
              <a:ext cx="3234785" cy="3945015"/>
            </a:xfrm>
            <a:custGeom>
              <a:avLst/>
              <a:gdLst/>
              <a:ahLst/>
              <a:cxnLst/>
              <a:rect l="l" t="t" r="r" b="b"/>
              <a:pathLst>
                <a:path w="2606040" h="3409950">
                  <a:moveTo>
                    <a:pt x="95563" y="0"/>
                  </a:moveTo>
                  <a:lnTo>
                    <a:pt x="151631" y="0"/>
                  </a:lnTo>
                  <a:lnTo>
                    <a:pt x="149700" y="9562"/>
                  </a:lnTo>
                  <a:cubicBezTo>
                    <a:pt x="149700" y="56927"/>
                    <a:pt x="188097" y="95324"/>
                    <a:pt x="235463" y="95324"/>
                  </a:cubicBezTo>
                  <a:cubicBezTo>
                    <a:pt x="282829" y="95324"/>
                    <a:pt x="321226" y="56927"/>
                    <a:pt x="321226" y="9562"/>
                  </a:cubicBezTo>
                  <a:cubicBezTo>
                    <a:pt x="321226" y="6276"/>
                    <a:pt x="321041" y="3034"/>
                    <a:pt x="319296" y="0"/>
                  </a:cubicBezTo>
                  <a:lnTo>
                    <a:pt x="387074" y="0"/>
                  </a:lnTo>
                  <a:lnTo>
                    <a:pt x="385143" y="9562"/>
                  </a:lnTo>
                  <a:cubicBezTo>
                    <a:pt x="385143" y="56927"/>
                    <a:pt x="423540" y="95324"/>
                    <a:pt x="470906" y="95324"/>
                  </a:cubicBezTo>
                  <a:cubicBezTo>
                    <a:pt x="518272" y="95324"/>
                    <a:pt x="556669" y="56927"/>
                    <a:pt x="556669" y="9562"/>
                  </a:cubicBezTo>
                  <a:cubicBezTo>
                    <a:pt x="556669" y="6276"/>
                    <a:pt x="556484" y="3034"/>
                    <a:pt x="554739" y="0"/>
                  </a:cubicBezTo>
                  <a:lnTo>
                    <a:pt x="622517" y="0"/>
                  </a:lnTo>
                  <a:lnTo>
                    <a:pt x="620586" y="9562"/>
                  </a:lnTo>
                  <a:cubicBezTo>
                    <a:pt x="620586" y="56927"/>
                    <a:pt x="658983" y="95324"/>
                    <a:pt x="706349" y="95324"/>
                  </a:cubicBezTo>
                  <a:cubicBezTo>
                    <a:pt x="753715" y="95324"/>
                    <a:pt x="792112" y="56927"/>
                    <a:pt x="792112" y="9562"/>
                  </a:cubicBezTo>
                  <a:cubicBezTo>
                    <a:pt x="792112" y="6276"/>
                    <a:pt x="791927" y="3034"/>
                    <a:pt x="790182" y="0"/>
                  </a:cubicBezTo>
                  <a:lnTo>
                    <a:pt x="857960" y="0"/>
                  </a:lnTo>
                  <a:lnTo>
                    <a:pt x="856029" y="9562"/>
                  </a:lnTo>
                  <a:cubicBezTo>
                    <a:pt x="856029" y="56927"/>
                    <a:pt x="894426" y="95324"/>
                    <a:pt x="941792" y="95324"/>
                  </a:cubicBezTo>
                  <a:cubicBezTo>
                    <a:pt x="989158" y="95324"/>
                    <a:pt x="1027555" y="56927"/>
                    <a:pt x="1027555" y="9562"/>
                  </a:cubicBezTo>
                  <a:cubicBezTo>
                    <a:pt x="1027555" y="6276"/>
                    <a:pt x="1027370" y="3034"/>
                    <a:pt x="1025625" y="0"/>
                  </a:cubicBezTo>
                  <a:lnTo>
                    <a:pt x="1093403" y="0"/>
                  </a:lnTo>
                  <a:lnTo>
                    <a:pt x="1091472" y="9562"/>
                  </a:lnTo>
                  <a:cubicBezTo>
                    <a:pt x="1091472" y="56927"/>
                    <a:pt x="1129869" y="95324"/>
                    <a:pt x="1177235" y="95324"/>
                  </a:cubicBezTo>
                  <a:cubicBezTo>
                    <a:pt x="1224601" y="95324"/>
                    <a:pt x="1262998" y="56927"/>
                    <a:pt x="1262998" y="9562"/>
                  </a:cubicBezTo>
                  <a:cubicBezTo>
                    <a:pt x="1262998" y="6276"/>
                    <a:pt x="1262813" y="3034"/>
                    <a:pt x="1261068" y="0"/>
                  </a:cubicBezTo>
                  <a:lnTo>
                    <a:pt x="1328846" y="0"/>
                  </a:lnTo>
                  <a:lnTo>
                    <a:pt x="1326915" y="9562"/>
                  </a:lnTo>
                  <a:cubicBezTo>
                    <a:pt x="1326915" y="56927"/>
                    <a:pt x="1365312" y="95324"/>
                    <a:pt x="1412678" y="95324"/>
                  </a:cubicBezTo>
                  <a:cubicBezTo>
                    <a:pt x="1460044" y="95324"/>
                    <a:pt x="1498441" y="56927"/>
                    <a:pt x="1498441" y="9562"/>
                  </a:cubicBezTo>
                  <a:cubicBezTo>
                    <a:pt x="1498441" y="6276"/>
                    <a:pt x="1498256" y="3034"/>
                    <a:pt x="1496511" y="0"/>
                  </a:cubicBezTo>
                  <a:lnTo>
                    <a:pt x="1564289" y="0"/>
                  </a:lnTo>
                  <a:lnTo>
                    <a:pt x="1562358" y="9562"/>
                  </a:lnTo>
                  <a:cubicBezTo>
                    <a:pt x="1562358" y="56927"/>
                    <a:pt x="1600755" y="95324"/>
                    <a:pt x="1648121" y="95324"/>
                  </a:cubicBezTo>
                  <a:cubicBezTo>
                    <a:pt x="1695487" y="95324"/>
                    <a:pt x="1733884" y="56927"/>
                    <a:pt x="1733884" y="9562"/>
                  </a:cubicBezTo>
                  <a:cubicBezTo>
                    <a:pt x="1733884" y="6276"/>
                    <a:pt x="1733699" y="3034"/>
                    <a:pt x="1731954" y="0"/>
                  </a:cubicBezTo>
                  <a:lnTo>
                    <a:pt x="1799732" y="0"/>
                  </a:lnTo>
                  <a:lnTo>
                    <a:pt x="1797801" y="9562"/>
                  </a:lnTo>
                  <a:cubicBezTo>
                    <a:pt x="1797801" y="56927"/>
                    <a:pt x="1836198" y="95324"/>
                    <a:pt x="1883564" y="95324"/>
                  </a:cubicBezTo>
                  <a:cubicBezTo>
                    <a:pt x="1930930" y="95324"/>
                    <a:pt x="1969327" y="56927"/>
                    <a:pt x="1969327" y="9562"/>
                  </a:cubicBezTo>
                  <a:cubicBezTo>
                    <a:pt x="1969327" y="6276"/>
                    <a:pt x="1969142" y="3034"/>
                    <a:pt x="1967397" y="0"/>
                  </a:cubicBezTo>
                  <a:lnTo>
                    <a:pt x="2035175" y="0"/>
                  </a:lnTo>
                  <a:lnTo>
                    <a:pt x="2033244" y="9562"/>
                  </a:lnTo>
                  <a:cubicBezTo>
                    <a:pt x="2033244" y="56927"/>
                    <a:pt x="2071641" y="95324"/>
                    <a:pt x="2119007" y="95324"/>
                  </a:cubicBezTo>
                  <a:cubicBezTo>
                    <a:pt x="2166373" y="95324"/>
                    <a:pt x="2204770" y="56927"/>
                    <a:pt x="2204770" y="9562"/>
                  </a:cubicBezTo>
                  <a:cubicBezTo>
                    <a:pt x="2204770" y="6276"/>
                    <a:pt x="2204585" y="3034"/>
                    <a:pt x="2202840" y="0"/>
                  </a:cubicBezTo>
                  <a:lnTo>
                    <a:pt x="2270621" y="0"/>
                  </a:lnTo>
                  <a:lnTo>
                    <a:pt x="2268690" y="9562"/>
                  </a:lnTo>
                  <a:cubicBezTo>
                    <a:pt x="2268690" y="56927"/>
                    <a:pt x="2307087" y="95324"/>
                    <a:pt x="2354453" y="95324"/>
                  </a:cubicBezTo>
                  <a:cubicBezTo>
                    <a:pt x="2401819" y="95324"/>
                    <a:pt x="2440216" y="56927"/>
                    <a:pt x="2440216" y="9562"/>
                  </a:cubicBezTo>
                  <a:cubicBezTo>
                    <a:pt x="2440216" y="6276"/>
                    <a:pt x="2440031" y="3034"/>
                    <a:pt x="2438286" y="0"/>
                  </a:cubicBezTo>
                  <a:lnTo>
                    <a:pt x="2522208" y="0"/>
                  </a:lnTo>
                  <a:lnTo>
                    <a:pt x="2520277" y="9562"/>
                  </a:lnTo>
                  <a:cubicBezTo>
                    <a:pt x="2520277" y="56927"/>
                    <a:pt x="2558674" y="95324"/>
                    <a:pt x="2606040" y="95324"/>
                  </a:cubicBezTo>
                  <a:lnTo>
                    <a:pt x="2606040" y="166273"/>
                  </a:lnTo>
                  <a:cubicBezTo>
                    <a:pt x="2558674" y="166273"/>
                    <a:pt x="2520277" y="204670"/>
                    <a:pt x="2520277" y="252035"/>
                  </a:cubicBezTo>
                  <a:cubicBezTo>
                    <a:pt x="2520277" y="299400"/>
                    <a:pt x="2558674" y="337797"/>
                    <a:pt x="2606040" y="337797"/>
                  </a:cubicBezTo>
                  <a:lnTo>
                    <a:pt x="2606040" y="408747"/>
                  </a:lnTo>
                  <a:cubicBezTo>
                    <a:pt x="2558674" y="408747"/>
                    <a:pt x="2520277" y="447144"/>
                    <a:pt x="2520277" y="494509"/>
                  </a:cubicBezTo>
                  <a:cubicBezTo>
                    <a:pt x="2520277" y="541874"/>
                    <a:pt x="2558674" y="580271"/>
                    <a:pt x="2606040" y="580271"/>
                  </a:cubicBezTo>
                  <a:lnTo>
                    <a:pt x="2606040" y="651221"/>
                  </a:lnTo>
                  <a:cubicBezTo>
                    <a:pt x="2558674" y="651221"/>
                    <a:pt x="2520277" y="689618"/>
                    <a:pt x="2520277" y="736983"/>
                  </a:cubicBezTo>
                  <a:cubicBezTo>
                    <a:pt x="2520277" y="784348"/>
                    <a:pt x="2558674" y="822745"/>
                    <a:pt x="2606040" y="822745"/>
                  </a:cubicBezTo>
                  <a:lnTo>
                    <a:pt x="2606040" y="893694"/>
                  </a:lnTo>
                  <a:cubicBezTo>
                    <a:pt x="2558674" y="893694"/>
                    <a:pt x="2520277" y="932091"/>
                    <a:pt x="2520277" y="979456"/>
                  </a:cubicBezTo>
                  <a:cubicBezTo>
                    <a:pt x="2520277" y="1026821"/>
                    <a:pt x="2558674" y="1065218"/>
                    <a:pt x="2606040" y="1065218"/>
                  </a:cubicBezTo>
                  <a:lnTo>
                    <a:pt x="2606040" y="1136168"/>
                  </a:lnTo>
                  <a:cubicBezTo>
                    <a:pt x="2558674" y="1136168"/>
                    <a:pt x="2520277" y="1174565"/>
                    <a:pt x="2520277" y="1221930"/>
                  </a:cubicBezTo>
                  <a:cubicBezTo>
                    <a:pt x="2520277" y="1269295"/>
                    <a:pt x="2558674" y="1307692"/>
                    <a:pt x="2606040" y="1307692"/>
                  </a:cubicBezTo>
                  <a:lnTo>
                    <a:pt x="2606040" y="1378642"/>
                  </a:lnTo>
                  <a:cubicBezTo>
                    <a:pt x="2558674" y="1378642"/>
                    <a:pt x="2520277" y="1417039"/>
                    <a:pt x="2520277" y="1464404"/>
                  </a:cubicBezTo>
                  <a:cubicBezTo>
                    <a:pt x="2520277" y="1511769"/>
                    <a:pt x="2558674" y="1550166"/>
                    <a:pt x="2606040" y="1550166"/>
                  </a:cubicBezTo>
                  <a:lnTo>
                    <a:pt x="2606040" y="1621115"/>
                  </a:lnTo>
                  <a:cubicBezTo>
                    <a:pt x="2558674" y="1621115"/>
                    <a:pt x="2520277" y="1659512"/>
                    <a:pt x="2520277" y="1706877"/>
                  </a:cubicBezTo>
                  <a:cubicBezTo>
                    <a:pt x="2520277" y="1754242"/>
                    <a:pt x="2558674" y="1792639"/>
                    <a:pt x="2606040" y="1792639"/>
                  </a:cubicBezTo>
                  <a:lnTo>
                    <a:pt x="2606040" y="1863589"/>
                  </a:lnTo>
                  <a:cubicBezTo>
                    <a:pt x="2558674" y="1863589"/>
                    <a:pt x="2520277" y="1901986"/>
                    <a:pt x="2520277" y="1949351"/>
                  </a:cubicBezTo>
                  <a:cubicBezTo>
                    <a:pt x="2520277" y="1996716"/>
                    <a:pt x="2558674" y="2035113"/>
                    <a:pt x="2606040" y="2035113"/>
                  </a:cubicBezTo>
                  <a:lnTo>
                    <a:pt x="2606040" y="2106063"/>
                  </a:lnTo>
                  <a:cubicBezTo>
                    <a:pt x="2558674" y="2106063"/>
                    <a:pt x="2520277" y="2144460"/>
                    <a:pt x="2520277" y="2191825"/>
                  </a:cubicBezTo>
                  <a:cubicBezTo>
                    <a:pt x="2520277" y="2239190"/>
                    <a:pt x="2558674" y="2277587"/>
                    <a:pt x="2606040" y="2277587"/>
                  </a:cubicBezTo>
                  <a:lnTo>
                    <a:pt x="2606040" y="2348536"/>
                  </a:lnTo>
                  <a:cubicBezTo>
                    <a:pt x="2558674" y="2348536"/>
                    <a:pt x="2520277" y="2386933"/>
                    <a:pt x="2520277" y="2434298"/>
                  </a:cubicBezTo>
                  <a:cubicBezTo>
                    <a:pt x="2520277" y="2481663"/>
                    <a:pt x="2558674" y="2520060"/>
                    <a:pt x="2606040" y="2520060"/>
                  </a:cubicBezTo>
                  <a:lnTo>
                    <a:pt x="2606040" y="2591010"/>
                  </a:lnTo>
                  <a:cubicBezTo>
                    <a:pt x="2558674" y="2591010"/>
                    <a:pt x="2520277" y="2629407"/>
                    <a:pt x="2520277" y="2676772"/>
                  </a:cubicBezTo>
                  <a:cubicBezTo>
                    <a:pt x="2520277" y="2724137"/>
                    <a:pt x="2558674" y="2762534"/>
                    <a:pt x="2606040" y="2762534"/>
                  </a:cubicBezTo>
                  <a:lnTo>
                    <a:pt x="2606040" y="2833484"/>
                  </a:lnTo>
                  <a:cubicBezTo>
                    <a:pt x="2558674" y="2833484"/>
                    <a:pt x="2520277" y="2871881"/>
                    <a:pt x="2520277" y="2919246"/>
                  </a:cubicBezTo>
                  <a:cubicBezTo>
                    <a:pt x="2520277" y="2966611"/>
                    <a:pt x="2558674" y="3005008"/>
                    <a:pt x="2606040" y="3005008"/>
                  </a:cubicBezTo>
                  <a:lnTo>
                    <a:pt x="2606040" y="3075957"/>
                  </a:lnTo>
                  <a:cubicBezTo>
                    <a:pt x="2558674" y="3075957"/>
                    <a:pt x="2520277" y="3114354"/>
                    <a:pt x="2520277" y="3161719"/>
                  </a:cubicBezTo>
                  <a:cubicBezTo>
                    <a:pt x="2520277" y="3209084"/>
                    <a:pt x="2558674" y="3247481"/>
                    <a:pt x="2606040" y="3247481"/>
                  </a:cubicBezTo>
                  <a:lnTo>
                    <a:pt x="2606040" y="3318436"/>
                  </a:lnTo>
                  <a:cubicBezTo>
                    <a:pt x="2558674" y="3318436"/>
                    <a:pt x="2520277" y="3356833"/>
                    <a:pt x="2520277" y="3404198"/>
                  </a:cubicBezTo>
                  <a:cubicBezTo>
                    <a:pt x="2520277" y="3406153"/>
                    <a:pt x="2520343" y="3408093"/>
                    <a:pt x="2521438" y="3409950"/>
                  </a:cubicBezTo>
                  <a:lnTo>
                    <a:pt x="2439055" y="3409950"/>
                  </a:lnTo>
                  <a:lnTo>
                    <a:pt x="2440216" y="3404198"/>
                  </a:lnTo>
                  <a:cubicBezTo>
                    <a:pt x="2440216" y="3356833"/>
                    <a:pt x="2401819" y="3318436"/>
                    <a:pt x="2354453" y="3318436"/>
                  </a:cubicBezTo>
                  <a:cubicBezTo>
                    <a:pt x="2307087" y="3318436"/>
                    <a:pt x="2268690" y="3356833"/>
                    <a:pt x="2268690" y="3404198"/>
                  </a:cubicBezTo>
                  <a:cubicBezTo>
                    <a:pt x="2268690" y="3406153"/>
                    <a:pt x="2268756" y="3408093"/>
                    <a:pt x="2269851" y="3409950"/>
                  </a:cubicBezTo>
                  <a:lnTo>
                    <a:pt x="2203609" y="3409950"/>
                  </a:lnTo>
                  <a:lnTo>
                    <a:pt x="2204770" y="3404198"/>
                  </a:lnTo>
                  <a:cubicBezTo>
                    <a:pt x="2204770" y="3356833"/>
                    <a:pt x="2166373" y="3318436"/>
                    <a:pt x="2119007" y="3318436"/>
                  </a:cubicBezTo>
                  <a:cubicBezTo>
                    <a:pt x="2071641" y="3318436"/>
                    <a:pt x="2033244" y="3356833"/>
                    <a:pt x="2033244" y="3404198"/>
                  </a:cubicBezTo>
                  <a:cubicBezTo>
                    <a:pt x="2033244" y="3406153"/>
                    <a:pt x="2033310" y="3408093"/>
                    <a:pt x="2034405" y="3409950"/>
                  </a:cubicBezTo>
                  <a:lnTo>
                    <a:pt x="1968166" y="3409950"/>
                  </a:lnTo>
                  <a:lnTo>
                    <a:pt x="1969327" y="3404198"/>
                  </a:lnTo>
                  <a:cubicBezTo>
                    <a:pt x="1969327" y="3356833"/>
                    <a:pt x="1930930" y="3318436"/>
                    <a:pt x="1883564" y="3318436"/>
                  </a:cubicBezTo>
                  <a:cubicBezTo>
                    <a:pt x="1836198" y="3318436"/>
                    <a:pt x="1797801" y="3356833"/>
                    <a:pt x="1797801" y="3404198"/>
                  </a:cubicBezTo>
                  <a:cubicBezTo>
                    <a:pt x="1797801" y="3406153"/>
                    <a:pt x="1797867" y="3408093"/>
                    <a:pt x="1798962" y="3409950"/>
                  </a:cubicBezTo>
                  <a:lnTo>
                    <a:pt x="1732723" y="3409950"/>
                  </a:lnTo>
                  <a:lnTo>
                    <a:pt x="1733884" y="3404198"/>
                  </a:lnTo>
                  <a:cubicBezTo>
                    <a:pt x="1733884" y="3356833"/>
                    <a:pt x="1695487" y="3318436"/>
                    <a:pt x="1648121" y="3318436"/>
                  </a:cubicBezTo>
                  <a:cubicBezTo>
                    <a:pt x="1600755" y="3318436"/>
                    <a:pt x="1562358" y="3356833"/>
                    <a:pt x="1562358" y="3404198"/>
                  </a:cubicBezTo>
                  <a:cubicBezTo>
                    <a:pt x="1562358" y="3406153"/>
                    <a:pt x="1562424" y="3408093"/>
                    <a:pt x="1563519" y="3409950"/>
                  </a:cubicBezTo>
                  <a:lnTo>
                    <a:pt x="1497280" y="3409950"/>
                  </a:lnTo>
                  <a:lnTo>
                    <a:pt x="1498441" y="3404198"/>
                  </a:lnTo>
                  <a:cubicBezTo>
                    <a:pt x="1498441" y="3356833"/>
                    <a:pt x="1460044" y="3318436"/>
                    <a:pt x="1412678" y="3318436"/>
                  </a:cubicBezTo>
                  <a:cubicBezTo>
                    <a:pt x="1365312" y="3318436"/>
                    <a:pt x="1326915" y="3356833"/>
                    <a:pt x="1326915" y="3404198"/>
                  </a:cubicBezTo>
                  <a:cubicBezTo>
                    <a:pt x="1326915" y="3406153"/>
                    <a:pt x="1326981" y="3408093"/>
                    <a:pt x="1328076" y="3409950"/>
                  </a:cubicBezTo>
                  <a:lnTo>
                    <a:pt x="1261837" y="3409950"/>
                  </a:lnTo>
                  <a:lnTo>
                    <a:pt x="1262998" y="3404198"/>
                  </a:lnTo>
                  <a:cubicBezTo>
                    <a:pt x="1262998" y="3356833"/>
                    <a:pt x="1224601" y="3318436"/>
                    <a:pt x="1177235" y="3318436"/>
                  </a:cubicBezTo>
                  <a:cubicBezTo>
                    <a:pt x="1129869" y="3318436"/>
                    <a:pt x="1091472" y="3356833"/>
                    <a:pt x="1091472" y="3404198"/>
                  </a:cubicBezTo>
                  <a:cubicBezTo>
                    <a:pt x="1091472" y="3406153"/>
                    <a:pt x="1091538" y="3408093"/>
                    <a:pt x="1092633" y="3409950"/>
                  </a:cubicBezTo>
                  <a:lnTo>
                    <a:pt x="1026394" y="3409950"/>
                  </a:lnTo>
                  <a:lnTo>
                    <a:pt x="1027555" y="3404198"/>
                  </a:lnTo>
                  <a:cubicBezTo>
                    <a:pt x="1027555" y="3356833"/>
                    <a:pt x="989158" y="3318436"/>
                    <a:pt x="941792" y="3318436"/>
                  </a:cubicBezTo>
                  <a:cubicBezTo>
                    <a:pt x="894426" y="3318436"/>
                    <a:pt x="856029" y="3356833"/>
                    <a:pt x="856029" y="3404198"/>
                  </a:cubicBezTo>
                  <a:cubicBezTo>
                    <a:pt x="856029" y="3406153"/>
                    <a:pt x="856095" y="3408093"/>
                    <a:pt x="857190" y="3409950"/>
                  </a:cubicBezTo>
                  <a:lnTo>
                    <a:pt x="790951" y="3409950"/>
                  </a:lnTo>
                  <a:lnTo>
                    <a:pt x="792112" y="3404198"/>
                  </a:lnTo>
                  <a:cubicBezTo>
                    <a:pt x="792112" y="3356833"/>
                    <a:pt x="753715" y="3318436"/>
                    <a:pt x="706349" y="3318436"/>
                  </a:cubicBezTo>
                  <a:cubicBezTo>
                    <a:pt x="658983" y="3318436"/>
                    <a:pt x="620586" y="3356833"/>
                    <a:pt x="620586" y="3404198"/>
                  </a:cubicBezTo>
                  <a:cubicBezTo>
                    <a:pt x="620586" y="3406153"/>
                    <a:pt x="620652" y="3408093"/>
                    <a:pt x="621747" y="3409950"/>
                  </a:cubicBezTo>
                  <a:lnTo>
                    <a:pt x="555508" y="3409950"/>
                  </a:lnTo>
                  <a:lnTo>
                    <a:pt x="556669" y="3404198"/>
                  </a:lnTo>
                  <a:cubicBezTo>
                    <a:pt x="556669" y="3356833"/>
                    <a:pt x="518272" y="3318436"/>
                    <a:pt x="470906" y="3318436"/>
                  </a:cubicBezTo>
                  <a:cubicBezTo>
                    <a:pt x="423540" y="3318436"/>
                    <a:pt x="385143" y="3356833"/>
                    <a:pt x="385143" y="3404198"/>
                  </a:cubicBezTo>
                  <a:cubicBezTo>
                    <a:pt x="385143" y="3406153"/>
                    <a:pt x="385208" y="3408093"/>
                    <a:pt x="386304" y="3409950"/>
                  </a:cubicBezTo>
                  <a:lnTo>
                    <a:pt x="320065" y="3409950"/>
                  </a:lnTo>
                  <a:lnTo>
                    <a:pt x="321226" y="3404198"/>
                  </a:lnTo>
                  <a:cubicBezTo>
                    <a:pt x="321226" y="3356833"/>
                    <a:pt x="282829" y="3318436"/>
                    <a:pt x="235463" y="3318436"/>
                  </a:cubicBezTo>
                  <a:cubicBezTo>
                    <a:pt x="188097" y="3318436"/>
                    <a:pt x="149700" y="3356833"/>
                    <a:pt x="149700" y="3404198"/>
                  </a:cubicBezTo>
                  <a:cubicBezTo>
                    <a:pt x="149700" y="3406153"/>
                    <a:pt x="149765" y="3408093"/>
                    <a:pt x="150861" y="3409950"/>
                  </a:cubicBezTo>
                  <a:lnTo>
                    <a:pt x="96332" y="3409950"/>
                  </a:lnTo>
                  <a:lnTo>
                    <a:pt x="97493" y="3404198"/>
                  </a:lnTo>
                  <a:cubicBezTo>
                    <a:pt x="97493" y="3356833"/>
                    <a:pt x="59096" y="3318436"/>
                    <a:pt x="11730" y="3318436"/>
                  </a:cubicBezTo>
                  <a:lnTo>
                    <a:pt x="0" y="3320804"/>
                  </a:lnTo>
                  <a:lnTo>
                    <a:pt x="0" y="3245113"/>
                  </a:lnTo>
                  <a:lnTo>
                    <a:pt x="11730" y="3247481"/>
                  </a:lnTo>
                  <a:cubicBezTo>
                    <a:pt x="59096" y="3247481"/>
                    <a:pt x="97493" y="3209084"/>
                    <a:pt x="97493" y="3161719"/>
                  </a:cubicBezTo>
                  <a:cubicBezTo>
                    <a:pt x="97493" y="3114354"/>
                    <a:pt x="59096" y="3075957"/>
                    <a:pt x="11730" y="3075957"/>
                  </a:cubicBezTo>
                  <a:lnTo>
                    <a:pt x="0" y="3078325"/>
                  </a:lnTo>
                  <a:lnTo>
                    <a:pt x="0" y="3002640"/>
                  </a:lnTo>
                  <a:lnTo>
                    <a:pt x="11730" y="3005008"/>
                  </a:lnTo>
                  <a:cubicBezTo>
                    <a:pt x="59096" y="3005008"/>
                    <a:pt x="97493" y="2966611"/>
                    <a:pt x="97493" y="2919246"/>
                  </a:cubicBezTo>
                  <a:cubicBezTo>
                    <a:pt x="97493" y="2871881"/>
                    <a:pt x="59096" y="2833484"/>
                    <a:pt x="11730" y="2833484"/>
                  </a:cubicBezTo>
                  <a:lnTo>
                    <a:pt x="0" y="2835852"/>
                  </a:lnTo>
                  <a:lnTo>
                    <a:pt x="0" y="2760166"/>
                  </a:lnTo>
                  <a:lnTo>
                    <a:pt x="11730" y="2762534"/>
                  </a:lnTo>
                  <a:cubicBezTo>
                    <a:pt x="59096" y="2762534"/>
                    <a:pt x="97493" y="2724137"/>
                    <a:pt x="97493" y="2676772"/>
                  </a:cubicBezTo>
                  <a:cubicBezTo>
                    <a:pt x="97493" y="2629407"/>
                    <a:pt x="59096" y="2591010"/>
                    <a:pt x="11730" y="2591010"/>
                  </a:cubicBezTo>
                  <a:lnTo>
                    <a:pt x="0" y="2593378"/>
                  </a:lnTo>
                  <a:lnTo>
                    <a:pt x="0" y="2517692"/>
                  </a:lnTo>
                  <a:lnTo>
                    <a:pt x="11730" y="2520060"/>
                  </a:lnTo>
                  <a:cubicBezTo>
                    <a:pt x="59096" y="2520060"/>
                    <a:pt x="97493" y="2481663"/>
                    <a:pt x="97493" y="2434298"/>
                  </a:cubicBezTo>
                  <a:cubicBezTo>
                    <a:pt x="97493" y="2386933"/>
                    <a:pt x="59096" y="2348536"/>
                    <a:pt x="11730" y="2348536"/>
                  </a:cubicBezTo>
                  <a:lnTo>
                    <a:pt x="0" y="2350904"/>
                  </a:lnTo>
                  <a:lnTo>
                    <a:pt x="0" y="2275219"/>
                  </a:lnTo>
                  <a:lnTo>
                    <a:pt x="11730" y="2277587"/>
                  </a:lnTo>
                  <a:cubicBezTo>
                    <a:pt x="59096" y="2277587"/>
                    <a:pt x="97493" y="2239190"/>
                    <a:pt x="97493" y="2191825"/>
                  </a:cubicBezTo>
                  <a:cubicBezTo>
                    <a:pt x="97493" y="2144460"/>
                    <a:pt x="59096" y="2106063"/>
                    <a:pt x="11730" y="2106063"/>
                  </a:cubicBezTo>
                  <a:lnTo>
                    <a:pt x="0" y="2108431"/>
                  </a:lnTo>
                  <a:lnTo>
                    <a:pt x="0" y="2032745"/>
                  </a:lnTo>
                  <a:lnTo>
                    <a:pt x="11730" y="2035113"/>
                  </a:lnTo>
                  <a:cubicBezTo>
                    <a:pt x="59096" y="2035113"/>
                    <a:pt x="97493" y="1996716"/>
                    <a:pt x="97493" y="1949351"/>
                  </a:cubicBezTo>
                  <a:cubicBezTo>
                    <a:pt x="97493" y="1901986"/>
                    <a:pt x="59096" y="1863589"/>
                    <a:pt x="11730" y="1863589"/>
                  </a:cubicBezTo>
                  <a:lnTo>
                    <a:pt x="0" y="1865957"/>
                  </a:lnTo>
                  <a:lnTo>
                    <a:pt x="0" y="1790271"/>
                  </a:lnTo>
                  <a:lnTo>
                    <a:pt x="11730" y="1792639"/>
                  </a:lnTo>
                  <a:cubicBezTo>
                    <a:pt x="59096" y="1792639"/>
                    <a:pt x="97493" y="1754242"/>
                    <a:pt x="97493" y="1706877"/>
                  </a:cubicBezTo>
                  <a:cubicBezTo>
                    <a:pt x="97493" y="1659512"/>
                    <a:pt x="59096" y="1621115"/>
                    <a:pt x="11730" y="1621115"/>
                  </a:cubicBezTo>
                  <a:lnTo>
                    <a:pt x="0" y="1623483"/>
                  </a:lnTo>
                  <a:lnTo>
                    <a:pt x="0" y="1547798"/>
                  </a:lnTo>
                  <a:lnTo>
                    <a:pt x="11730" y="1550166"/>
                  </a:lnTo>
                  <a:cubicBezTo>
                    <a:pt x="59096" y="1550166"/>
                    <a:pt x="97493" y="1511769"/>
                    <a:pt x="97493" y="1464404"/>
                  </a:cubicBezTo>
                  <a:cubicBezTo>
                    <a:pt x="97493" y="1417039"/>
                    <a:pt x="59096" y="1378642"/>
                    <a:pt x="11730" y="1378642"/>
                  </a:cubicBezTo>
                  <a:lnTo>
                    <a:pt x="0" y="1381010"/>
                  </a:lnTo>
                  <a:lnTo>
                    <a:pt x="0" y="1305324"/>
                  </a:lnTo>
                  <a:lnTo>
                    <a:pt x="11730" y="1307692"/>
                  </a:lnTo>
                  <a:cubicBezTo>
                    <a:pt x="59096" y="1307692"/>
                    <a:pt x="97493" y="1269295"/>
                    <a:pt x="97493" y="1221930"/>
                  </a:cubicBezTo>
                  <a:cubicBezTo>
                    <a:pt x="97493" y="1174565"/>
                    <a:pt x="59096" y="1136168"/>
                    <a:pt x="11730" y="1136168"/>
                  </a:cubicBezTo>
                  <a:lnTo>
                    <a:pt x="0" y="1138536"/>
                  </a:lnTo>
                  <a:lnTo>
                    <a:pt x="0" y="1062850"/>
                  </a:lnTo>
                  <a:lnTo>
                    <a:pt x="11730" y="1065218"/>
                  </a:lnTo>
                  <a:cubicBezTo>
                    <a:pt x="59096" y="1065218"/>
                    <a:pt x="97493" y="1026821"/>
                    <a:pt x="97493" y="979456"/>
                  </a:cubicBezTo>
                  <a:cubicBezTo>
                    <a:pt x="97493" y="932091"/>
                    <a:pt x="59096" y="893694"/>
                    <a:pt x="11730" y="893694"/>
                  </a:cubicBezTo>
                  <a:lnTo>
                    <a:pt x="0" y="896062"/>
                  </a:lnTo>
                  <a:lnTo>
                    <a:pt x="0" y="820377"/>
                  </a:lnTo>
                  <a:lnTo>
                    <a:pt x="11730" y="822745"/>
                  </a:lnTo>
                  <a:cubicBezTo>
                    <a:pt x="59096" y="822745"/>
                    <a:pt x="97493" y="784348"/>
                    <a:pt x="97493" y="736983"/>
                  </a:cubicBezTo>
                  <a:cubicBezTo>
                    <a:pt x="97493" y="689618"/>
                    <a:pt x="59096" y="651221"/>
                    <a:pt x="11730" y="651221"/>
                  </a:cubicBezTo>
                  <a:lnTo>
                    <a:pt x="0" y="653589"/>
                  </a:lnTo>
                  <a:lnTo>
                    <a:pt x="0" y="577903"/>
                  </a:lnTo>
                  <a:lnTo>
                    <a:pt x="11730" y="580271"/>
                  </a:lnTo>
                  <a:cubicBezTo>
                    <a:pt x="59096" y="580271"/>
                    <a:pt x="97493" y="541874"/>
                    <a:pt x="97493" y="494509"/>
                  </a:cubicBezTo>
                  <a:cubicBezTo>
                    <a:pt x="97493" y="447144"/>
                    <a:pt x="59096" y="408747"/>
                    <a:pt x="11730" y="408747"/>
                  </a:cubicBezTo>
                  <a:lnTo>
                    <a:pt x="0" y="411115"/>
                  </a:lnTo>
                  <a:lnTo>
                    <a:pt x="0" y="335429"/>
                  </a:lnTo>
                  <a:lnTo>
                    <a:pt x="11730" y="337797"/>
                  </a:lnTo>
                  <a:cubicBezTo>
                    <a:pt x="59096" y="337797"/>
                    <a:pt x="97493" y="299400"/>
                    <a:pt x="97493" y="252035"/>
                  </a:cubicBezTo>
                  <a:cubicBezTo>
                    <a:pt x="97493" y="204670"/>
                    <a:pt x="59096" y="166273"/>
                    <a:pt x="11730" y="166273"/>
                  </a:cubicBezTo>
                  <a:lnTo>
                    <a:pt x="0" y="168641"/>
                  </a:lnTo>
                  <a:lnTo>
                    <a:pt x="0" y="92956"/>
                  </a:lnTo>
                  <a:lnTo>
                    <a:pt x="11730" y="95324"/>
                  </a:lnTo>
                  <a:cubicBezTo>
                    <a:pt x="59096" y="95324"/>
                    <a:pt x="97493" y="56927"/>
                    <a:pt x="97493" y="9562"/>
                  </a:cubicBezTo>
                  <a:cubicBezTo>
                    <a:pt x="97493" y="6276"/>
                    <a:pt x="97308" y="3034"/>
                    <a:pt x="95563" y="0"/>
                  </a:cubicBezTo>
                  <a:close/>
                </a:path>
              </a:pathLst>
            </a:custGeom>
            <a:solidFill>
              <a:schemeClr val="bg1">
                <a:lumMod val="8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noChangeArrowheads="1"/>
            </p:cNvPicPr>
            <p:nvPr/>
          </p:nvPicPr>
          <p:blipFill>
            <a:blip r:embed="rId6" cstate="print"/>
            <a:srcRect/>
            <a:stretch>
              <a:fillRect/>
            </a:stretch>
          </p:blipFill>
          <p:spPr bwMode="auto">
            <a:xfrm rot="21191377">
              <a:off x="5789569" y="1284234"/>
              <a:ext cx="2901900" cy="3562858"/>
            </a:xfrm>
            <a:prstGeom prst="rect">
              <a:avLst/>
            </a:prstGeom>
            <a:noFill/>
            <a:ln w="9525">
              <a:noFill/>
              <a:miter lim="800000"/>
              <a:headEnd/>
              <a:tailEnd/>
            </a:ln>
          </p:spPr>
        </p:pic>
      </p:grpSp>
      <p:pic>
        <p:nvPicPr>
          <p:cNvPr id="12" name="Picture 5" descr="Tessafilm_4"/>
          <p:cNvPicPr>
            <a:picLocks noChangeAspect="1" noChangeArrowheads="1"/>
          </p:cNvPicPr>
          <p:nvPr/>
        </p:nvPicPr>
        <p:blipFill>
          <a:blip r:embed="rId7"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gray">
          <a:xfrm rot="1549146">
            <a:off x="5037966" y="1143500"/>
            <a:ext cx="1175592" cy="425203"/>
          </a:xfrm>
          <a:prstGeom prst="rect">
            <a:avLst/>
          </a:prstGeom>
          <a:noFill/>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19050" y="0"/>
            <a:ext cx="9163050" cy="908720"/>
            <a:chOff x="-19050" y="0"/>
            <a:chExt cx="9163050" cy="908720"/>
          </a:xfrm>
        </p:grpSpPr>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 y="0"/>
              <a:ext cx="9163050" cy="908720"/>
            </a:xfrm>
            <a:prstGeom prst="rect">
              <a:avLst/>
            </a:prstGeom>
            <a:noFill/>
            <a:ln w="9525">
              <a:noFill/>
              <a:miter lim="800000"/>
              <a:headEnd/>
              <a:tailEnd/>
            </a:ln>
          </p:spPr>
        </p:pic>
        <p:sp>
          <p:nvSpPr>
            <p:cNvPr id="38" name="Rectangle 37"/>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extBox 38"/>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Course Objectives</a:t>
              </a:r>
              <a:endParaRPr lang="en-IN" sz="3200" dirty="0"/>
            </a:p>
          </p:txBody>
        </p:sp>
      </p:grpSp>
      <p:grpSp>
        <p:nvGrpSpPr>
          <p:cNvPr id="3" name="Group 74"/>
          <p:cNvGrpSpPr/>
          <p:nvPr/>
        </p:nvGrpSpPr>
        <p:grpSpPr>
          <a:xfrm>
            <a:off x="0" y="908720"/>
            <a:ext cx="8316416" cy="5949280"/>
            <a:chOff x="0" y="908720"/>
            <a:chExt cx="8604448" cy="5949280"/>
          </a:xfrm>
        </p:grpSpPr>
        <p:sp>
          <p:nvSpPr>
            <p:cNvPr id="7" name="Freeform 6"/>
            <p:cNvSpPr/>
            <p:nvPr/>
          </p:nvSpPr>
          <p:spPr bwMode="auto">
            <a:xfrm rot="16200000">
              <a:off x="1257056" y="-348336"/>
              <a:ext cx="5949280" cy="8463391"/>
            </a:xfrm>
            <a:custGeom>
              <a:avLst/>
              <a:gdLst>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0 w 3581400"/>
                <a:gd name="connsiteY4" fmla="*/ 4572000 h 4572000"/>
                <a:gd name="connsiteX5" fmla="*/ 0 w 3581400"/>
                <a:gd name="connsiteY5" fmla="*/ 0 h 4572000"/>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1524000 w 3581400"/>
                <a:gd name="connsiteY4" fmla="*/ 1981200 h 4572000"/>
                <a:gd name="connsiteX5" fmla="*/ 0 w 3581400"/>
                <a:gd name="connsiteY5"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400" h="4572000">
                  <a:moveTo>
                    <a:pt x="0" y="0"/>
                  </a:moveTo>
                  <a:lnTo>
                    <a:pt x="3424499" y="0"/>
                  </a:lnTo>
                  <a:cubicBezTo>
                    <a:pt x="3511153" y="0"/>
                    <a:pt x="3581400" y="70247"/>
                    <a:pt x="3581400" y="156901"/>
                  </a:cubicBezTo>
                  <a:lnTo>
                    <a:pt x="3581400" y="4572000"/>
                  </a:lnTo>
                  <a:lnTo>
                    <a:pt x="1524000" y="1981200"/>
                  </a:lnTo>
                  <a:lnTo>
                    <a:pt x="0" y="0"/>
                  </a:lnTo>
                  <a:close/>
                </a:path>
              </a:pathLst>
            </a:custGeom>
            <a:solidFill>
              <a:schemeClr val="bg1">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8" name="Rounded Rectangle 7"/>
            <p:cNvSpPr>
              <a:spLocks noChangeArrowheads="1"/>
            </p:cNvSpPr>
            <p:nvPr/>
          </p:nvSpPr>
          <p:spPr bwMode="auto">
            <a:xfrm rot="16200000">
              <a:off x="1327584" y="-418864"/>
              <a:ext cx="5949280" cy="8604448"/>
            </a:xfrm>
            <a:prstGeom prst="roundRect">
              <a:avLst>
                <a:gd name="adj" fmla="val 5218"/>
              </a:avLst>
            </a:prstGeom>
            <a:gradFill rotWithShape="1">
              <a:gsLst>
                <a:gs pos="0">
                  <a:srgbClr val="0D0D0D"/>
                </a:gs>
                <a:gs pos="100000">
                  <a:schemeClr val="tx1"/>
                </a:gs>
              </a:gsLst>
              <a:lin ang="5400000"/>
            </a:gradFill>
            <a:ln w="41275">
              <a:solidFill>
                <a:srgbClr val="A6A6A6"/>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rgbClr val="FFFFFF"/>
                </a:solidFill>
                <a:latin typeface="Calibri" pitchFamily="-105" charset="0"/>
                <a:ea typeface="ＭＳ Ｐゴシック" pitchFamily="-105" charset="-128"/>
              </a:endParaRPr>
            </a:p>
          </p:txBody>
        </p:sp>
        <p:sp>
          <p:nvSpPr>
            <p:cNvPr id="9" name="Rectangle 8"/>
            <p:cNvSpPr/>
            <p:nvPr/>
          </p:nvSpPr>
          <p:spPr bwMode="auto">
            <a:xfrm rot="16200000">
              <a:off x="1663077" y="289250"/>
              <a:ext cx="5256585" cy="7215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10" name="Oval 9"/>
            <p:cNvSpPr/>
            <p:nvPr/>
          </p:nvSpPr>
          <p:spPr bwMode="auto">
            <a:xfrm rot="16200000">
              <a:off x="8061938" y="3671805"/>
              <a:ext cx="379737" cy="423170"/>
            </a:xfrm>
            <a:prstGeom prst="ellipse">
              <a:avLst/>
            </a:prstGeom>
            <a:gradFill flip="none" rotWithShape="1">
              <a:gsLst>
                <a:gs pos="100000">
                  <a:schemeClr val="tx1"/>
                </a:gs>
                <a:gs pos="0">
                  <a:schemeClr val="tx1">
                    <a:lumMod val="85000"/>
                    <a:lumOff val="15000"/>
                  </a:schemeClr>
                </a:gs>
              </a:gsLst>
              <a:path path="circl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a:solidFill>
                  <a:srgbClr val="FFFFFF"/>
                </a:solidFill>
                <a:latin typeface="Calibri" pitchFamily="-105" charset="0"/>
              </a:endParaRPr>
            </a:p>
          </p:txBody>
        </p:sp>
      </p:grpSp>
      <p:grpSp>
        <p:nvGrpSpPr>
          <p:cNvPr id="4" name="Group 90"/>
          <p:cNvGrpSpPr>
            <a:grpSpLocks/>
          </p:cNvGrpSpPr>
          <p:nvPr/>
        </p:nvGrpSpPr>
        <p:grpSpPr bwMode="auto">
          <a:xfrm rot="4009715">
            <a:off x="5870859" y="3868015"/>
            <a:ext cx="4783138" cy="968375"/>
            <a:chOff x="4940193" y="4878304"/>
            <a:chExt cx="4783391" cy="968295"/>
          </a:xfrm>
        </p:grpSpPr>
        <p:sp>
          <p:nvSpPr>
            <p:cNvPr id="12" name="Oval 11"/>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13" name="Rectangle 12"/>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14" name="Rounded Rectangle 13"/>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5" name="Group 87"/>
            <p:cNvGrpSpPr>
              <a:grpSpLocks/>
            </p:cNvGrpSpPr>
            <p:nvPr/>
          </p:nvGrpSpPr>
          <p:grpSpPr bwMode="auto">
            <a:xfrm>
              <a:off x="4940193" y="4878304"/>
              <a:ext cx="4783391" cy="825387"/>
              <a:chOff x="4940193" y="4878304"/>
              <a:chExt cx="4783391" cy="825387"/>
            </a:xfrm>
          </p:grpSpPr>
          <p:sp>
            <p:nvSpPr>
              <p:cNvPr id="16" name="Oval 15"/>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17"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18" name="Rounded Rectangle 17"/>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grpSp>
        <p:nvGrpSpPr>
          <p:cNvPr id="6" name="Group 68"/>
          <p:cNvGrpSpPr>
            <a:grpSpLocks/>
          </p:cNvGrpSpPr>
          <p:nvPr/>
        </p:nvGrpSpPr>
        <p:grpSpPr bwMode="auto">
          <a:xfrm>
            <a:off x="620437" y="1793078"/>
            <a:ext cx="6994487" cy="537146"/>
            <a:chOff x="1224751" y="2276269"/>
            <a:chExt cx="4852003" cy="379817"/>
          </a:xfrm>
        </p:grpSpPr>
        <p:sp>
          <p:nvSpPr>
            <p:cNvPr id="20" name="Rounded Rectangle 1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21" name="Rounded Rectangle 2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22" name="TextBox 67"/>
            <p:cNvSpPr txBox="1">
              <a:spLocks noChangeArrowheads="1"/>
            </p:cNvSpPr>
            <p:nvPr/>
          </p:nvSpPr>
          <p:spPr bwMode="auto">
            <a:xfrm>
              <a:off x="1458734" y="2335441"/>
              <a:ext cx="4474083" cy="282919"/>
            </a:xfrm>
            <a:prstGeom prst="rect">
              <a:avLst/>
            </a:prstGeom>
            <a:noFill/>
            <a:ln w="9525">
              <a:noFill/>
              <a:miter lim="800000"/>
              <a:headEnd/>
              <a:tailEnd/>
            </a:ln>
          </p:spPr>
          <p:txBody>
            <a:bodyPr wrap="square">
              <a:spAutoFit/>
            </a:bodyPr>
            <a:lstStyle/>
            <a:p>
              <a:pPr>
                <a:defRPr/>
              </a:pPr>
              <a:r>
                <a:rPr lang="en-IN" sz="2000" b="1" dirty="0">
                  <a:ea typeface="ＭＳ Ｐゴシック" pitchFamily="34" charset="-128"/>
                </a:rPr>
                <a:t>Explain What makes Communication Ineffective</a:t>
              </a:r>
              <a:endParaRPr lang="en-US" sz="2000" b="1" dirty="0">
                <a:ea typeface="ＭＳ Ｐゴシック" pitchFamily="34" charset="-128"/>
              </a:endParaRPr>
            </a:p>
          </p:txBody>
        </p:sp>
      </p:grpSp>
      <p:grpSp>
        <p:nvGrpSpPr>
          <p:cNvPr id="11" name="Group 69"/>
          <p:cNvGrpSpPr>
            <a:grpSpLocks/>
          </p:cNvGrpSpPr>
          <p:nvPr/>
        </p:nvGrpSpPr>
        <p:grpSpPr bwMode="auto">
          <a:xfrm>
            <a:off x="620437" y="1268761"/>
            <a:ext cx="6994487" cy="537625"/>
            <a:chOff x="1224751" y="2276269"/>
            <a:chExt cx="4852003" cy="379817"/>
          </a:xfrm>
        </p:grpSpPr>
        <p:sp>
          <p:nvSpPr>
            <p:cNvPr id="24" name="Rounded Rectangle 2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25" name="Rounded Rectangle 24"/>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26" name="TextBox 67"/>
            <p:cNvSpPr txBox="1">
              <a:spLocks noChangeArrowheads="1"/>
            </p:cNvSpPr>
            <p:nvPr/>
          </p:nvSpPr>
          <p:spPr bwMode="auto">
            <a:xfrm>
              <a:off x="1468348" y="2349703"/>
              <a:ext cx="4464468" cy="282667"/>
            </a:xfrm>
            <a:prstGeom prst="rect">
              <a:avLst/>
            </a:prstGeom>
            <a:noFill/>
            <a:ln w="9525">
              <a:noFill/>
              <a:miter lim="800000"/>
              <a:headEnd/>
              <a:tailEnd/>
            </a:ln>
          </p:spPr>
          <p:txBody>
            <a:bodyPr wrap="square">
              <a:spAutoFit/>
            </a:bodyPr>
            <a:lstStyle/>
            <a:p>
              <a:pPr>
                <a:defRPr/>
              </a:pPr>
              <a:r>
                <a:rPr lang="en-IN" sz="2000" b="1" dirty="0">
                  <a:ea typeface="ＭＳ Ｐゴシック" pitchFamily="34" charset="-128"/>
                </a:rPr>
                <a:t>Describe the Components of Communication Process</a:t>
              </a:r>
              <a:endParaRPr lang="en-US" sz="2000" b="1" dirty="0">
                <a:ea typeface="ＭＳ Ｐゴシック" pitchFamily="34" charset="-128"/>
              </a:endParaRPr>
            </a:p>
          </p:txBody>
        </p:sp>
      </p:grpSp>
      <p:grpSp>
        <p:nvGrpSpPr>
          <p:cNvPr id="15" name="Group 68"/>
          <p:cNvGrpSpPr>
            <a:grpSpLocks/>
          </p:cNvGrpSpPr>
          <p:nvPr/>
        </p:nvGrpSpPr>
        <p:grpSpPr bwMode="auto">
          <a:xfrm>
            <a:off x="620435" y="2317395"/>
            <a:ext cx="6994487" cy="537146"/>
            <a:chOff x="1224751" y="2276269"/>
            <a:chExt cx="4852003" cy="379817"/>
          </a:xfrm>
        </p:grpSpPr>
        <p:sp>
          <p:nvSpPr>
            <p:cNvPr id="28" name="Rounded Rectangle 2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29" name="Rounded Rectangle 2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0" name="TextBox 67"/>
            <p:cNvSpPr txBox="1">
              <a:spLocks noChangeArrowheads="1"/>
            </p:cNvSpPr>
            <p:nvPr/>
          </p:nvSpPr>
          <p:spPr bwMode="auto">
            <a:xfrm>
              <a:off x="1433045" y="2321115"/>
              <a:ext cx="4580865" cy="282919"/>
            </a:xfrm>
            <a:prstGeom prst="rect">
              <a:avLst/>
            </a:prstGeom>
            <a:noFill/>
            <a:ln w="9525">
              <a:noFill/>
              <a:miter lim="800000"/>
              <a:headEnd/>
              <a:tailEnd/>
            </a:ln>
          </p:spPr>
          <p:txBody>
            <a:bodyPr wrap="square">
              <a:spAutoFit/>
            </a:bodyPr>
            <a:lstStyle/>
            <a:p>
              <a:pPr>
                <a:defRPr/>
              </a:pPr>
              <a:r>
                <a:rPr lang="en-IN" sz="2000" b="1" dirty="0">
                  <a:ea typeface="ＭＳ Ｐゴシック" pitchFamily="34" charset="-128"/>
                </a:rPr>
                <a:t>Explain the Seven C’s of Effective Communication</a:t>
              </a:r>
              <a:endParaRPr lang="en-US" sz="2000" b="1" dirty="0">
                <a:ea typeface="ＭＳ Ｐゴシック" pitchFamily="34" charset="-128"/>
              </a:endParaRPr>
            </a:p>
          </p:txBody>
        </p:sp>
      </p:grpSp>
      <p:grpSp>
        <p:nvGrpSpPr>
          <p:cNvPr id="19" name="Group 68"/>
          <p:cNvGrpSpPr>
            <a:grpSpLocks/>
          </p:cNvGrpSpPr>
          <p:nvPr/>
        </p:nvGrpSpPr>
        <p:grpSpPr bwMode="auto">
          <a:xfrm>
            <a:off x="620435" y="2841712"/>
            <a:ext cx="6994487" cy="537146"/>
            <a:chOff x="1224751" y="2276269"/>
            <a:chExt cx="4852003" cy="379817"/>
          </a:xfrm>
        </p:grpSpPr>
        <p:sp>
          <p:nvSpPr>
            <p:cNvPr id="32" name="Rounded Rectangle 3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3" name="Rounded Rectangle 3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4" name="TextBox 67"/>
            <p:cNvSpPr txBox="1">
              <a:spLocks noChangeArrowheads="1"/>
            </p:cNvSpPr>
            <p:nvPr/>
          </p:nvSpPr>
          <p:spPr bwMode="auto">
            <a:xfrm>
              <a:off x="1433045" y="2342378"/>
              <a:ext cx="4499772" cy="280359"/>
            </a:xfrm>
            <a:prstGeom prst="rect">
              <a:avLst/>
            </a:prstGeom>
            <a:noFill/>
            <a:ln w="9525">
              <a:noFill/>
              <a:miter lim="800000"/>
              <a:headEnd/>
              <a:tailEnd/>
            </a:ln>
          </p:spPr>
          <p:txBody>
            <a:bodyPr wrap="square">
              <a:spAutoFit/>
            </a:bodyPr>
            <a:lstStyle/>
            <a:p>
              <a:pPr>
                <a:defRPr/>
              </a:pPr>
              <a:r>
                <a:rPr lang="en-IN" sz="2000" b="1" dirty="0">
                  <a:ea typeface="ＭＳ Ｐゴシック" pitchFamily="34" charset="-128"/>
                </a:rPr>
                <a:t>Explain How to Communicate by Showing Consideration</a:t>
              </a:r>
              <a:endParaRPr lang="en-US" sz="2000" b="1" dirty="0">
                <a:ea typeface="ＭＳ Ｐゴシック" pitchFamily="34" charset="-128"/>
              </a:endParaRPr>
            </a:p>
          </p:txBody>
        </p:sp>
      </p:grpSp>
      <p:grpSp>
        <p:nvGrpSpPr>
          <p:cNvPr id="23" name="Group 68"/>
          <p:cNvGrpSpPr>
            <a:grpSpLocks/>
          </p:cNvGrpSpPr>
          <p:nvPr/>
        </p:nvGrpSpPr>
        <p:grpSpPr bwMode="auto">
          <a:xfrm>
            <a:off x="640259" y="3890346"/>
            <a:ext cx="6994487" cy="537146"/>
            <a:chOff x="1224751" y="2276269"/>
            <a:chExt cx="4852003" cy="379817"/>
          </a:xfrm>
        </p:grpSpPr>
        <p:sp>
          <p:nvSpPr>
            <p:cNvPr id="36" name="Rounded Rectangle 3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37" name="Rounded Rectangle 3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40" name="TextBox 67"/>
            <p:cNvSpPr txBox="1">
              <a:spLocks noChangeArrowheads="1"/>
            </p:cNvSpPr>
            <p:nvPr/>
          </p:nvSpPr>
          <p:spPr bwMode="auto">
            <a:xfrm>
              <a:off x="1395032" y="2329052"/>
              <a:ext cx="4524033" cy="282919"/>
            </a:xfrm>
            <a:prstGeom prst="rect">
              <a:avLst/>
            </a:prstGeom>
            <a:noFill/>
            <a:ln w="9525">
              <a:noFill/>
              <a:miter lim="800000"/>
              <a:headEnd/>
              <a:tailEnd/>
            </a:ln>
          </p:spPr>
          <p:txBody>
            <a:bodyPr wrap="square">
              <a:spAutoFit/>
            </a:bodyPr>
            <a:lstStyle/>
            <a:p>
              <a:pPr>
                <a:defRPr/>
              </a:pPr>
              <a:r>
                <a:rPr lang="en-IN" sz="2000" b="1" dirty="0">
                  <a:ea typeface="ＭＳ Ｐゴシック" pitchFamily="34" charset="-128"/>
                </a:rPr>
                <a:t>Explain Role of Tone in Appearing Courteous</a:t>
              </a:r>
              <a:endParaRPr lang="en-US" sz="2000" b="1" dirty="0">
                <a:ea typeface="ＭＳ Ｐゴシック" pitchFamily="34" charset="-128"/>
              </a:endParaRPr>
            </a:p>
          </p:txBody>
        </p:sp>
      </p:grpSp>
      <p:grpSp>
        <p:nvGrpSpPr>
          <p:cNvPr id="27" name="Group 69"/>
          <p:cNvGrpSpPr>
            <a:grpSpLocks/>
          </p:cNvGrpSpPr>
          <p:nvPr/>
        </p:nvGrpSpPr>
        <p:grpSpPr bwMode="auto">
          <a:xfrm>
            <a:off x="640259" y="3366029"/>
            <a:ext cx="6994487" cy="537625"/>
            <a:chOff x="1224751" y="2276269"/>
            <a:chExt cx="4852003" cy="379817"/>
          </a:xfrm>
        </p:grpSpPr>
        <p:sp>
          <p:nvSpPr>
            <p:cNvPr id="42" name="Rounded Rectangle 4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43" name="Rounded Rectangle 42"/>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44" name="TextBox 67"/>
            <p:cNvSpPr txBox="1">
              <a:spLocks noChangeArrowheads="1"/>
            </p:cNvSpPr>
            <p:nvPr/>
          </p:nvSpPr>
          <p:spPr bwMode="auto">
            <a:xfrm>
              <a:off x="1404648" y="2320756"/>
              <a:ext cx="4514417" cy="282667"/>
            </a:xfrm>
            <a:prstGeom prst="rect">
              <a:avLst/>
            </a:prstGeom>
            <a:noFill/>
            <a:ln w="9525">
              <a:noFill/>
              <a:miter lim="800000"/>
              <a:headEnd/>
              <a:tailEnd/>
            </a:ln>
          </p:spPr>
          <p:txBody>
            <a:bodyPr wrap="square">
              <a:spAutoFit/>
            </a:bodyPr>
            <a:lstStyle/>
            <a:p>
              <a:pPr>
                <a:defRPr/>
              </a:pPr>
              <a:r>
                <a:rPr lang="en-IN" sz="2000" b="1" dirty="0">
                  <a:ea typeface="ＭＳ Ｐゴシック" pitchFamily="34" charset="-128"/>
                </a:rPr>
                <a:t>Explain the Use of NATO Phonetic Alphabet for Clarity</a:t>
              </a:r>
              <a:endParaRPr lang="en-US" sz="2000" b="1" dirty="0">
                <a:ea typeface="ＭＳ Ｐゴシック" pitchFamily="34" charset="-128"/>
              </a:endParaRPr>
            </a:p>
          </p:txBody>
        </p:sp>
      </p:grpSp>
      <p:grpSp>
        <p:nvGrpSpPr>
          <p:cNvPr id="31" name="Group 68"/>
          <p:cNvGrpSpPr>
            <a:grpSpLocks/>
          </p:cNvGrpSpPr>
          <p:nvPr/>
        </p:nvGrpSpPr>
        <p:grpSpPr bwMode="auto">
          <a:xfrm>
            <a:off x="640257" y="4414662"/>
            <a:ext cx="6994487" cy="537146"/>
            <a:chOff x="1224751" y="2276269"/>
            <a:chExt cx="4852003" cy="379817"/>
          </a:xfrm>
        </p:grpSpPr>
        <p:sp>
          <p:nvSpPr>
            <p:cNvPr id="46" name="Rounded Rectangle 4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47" name="Rounded Rectangle 4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48" name="TextBox 67"/>
            <p:cNvSpPr txBox="1">
              <a:spLocks noChangeArrowheads="1"/>
            </p:cNvSpPr>
            <p:nvPr/>
          </p:nvSpPr>
          <p:spPr bwMode="auto">
            <a:xfrm>
              <a:off x="1383667" y="2343059"/>
              <a:ext cx="4535400" cy="282918"/>
            </a:xfrm>
            <a:prstGeom prst="rect">
              <a:avLst/>
            </a:prstGeom>
            <a:noFill/>
            <a:ln w="9525">
              <a:noFill/>
              <a:miter lim="800000"/>
              <a:headEnd/>
              <a:tailEnd/>
            </a:ln>
          </p:spPr>
          <p:txBody>
            <a:bodyPr wrap="square">
              <a:spAutoFit/>
            </a:bodyPr>
            <a:lstStyle/>
            <a:p>
              <a:pPr>
                <a:defRPr/>
              </a:pPr>
              <a:r>
                <a:rPr lang="en-IN" sz="2000" b="1" dirty="0">
                  <a:ea typeface="ＭＳ Ｐゴシック" pitchFamily="34" charset="-128"/>
                </a:rPr>
                <a:t>Explain the Use of Vocabulary for Correctness</a:t>
              </a:r>
              <a:endParaRPr lang="en-US" sz="2000" b="1" dirty="0">
                <a:ea typeface="ＭＳ Ｐゴシック" pitchFamily="34" charset="-128"/>
              </a:endParaRPr>
            </a:p>
          </p:txBody>
        </p:sp>
      </p:grpSp>
      <p:grpSp>
        <p:nvGrpSpPr>
          <p:cNvPr id="35" name="Group 68"/>
          <p:cNvGrpSpPr>
            <a:grpSpLocks/>
          </p:cNvGrpSpPr>
          <p:nvPr/>
        </p:nvGrpSpPr>
        <p:grpSpPr bwMode="auto">
          <a:xfrm>
            <a:off x="640257" y="4938981"/>
            <a:ext cx="6994487" cy="537146"/>
            <a:chOff x="1224751" y="2276269"/>
            <a:chExt cx="4852003" cy="379817"/>
          </a:xfrm>
        </p:grpSpPr>
        <p:sp>
          <p:nvSpPr>
            <p:cNvPr id="50" name="Rounded Rectangle 4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51" name="Rounded Rectangle 5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52" name="TextBox 67"/>
            <p:cNvSpPr txBox="1">
              <a:spLocks noChangeArrowheads="1"/>
            </p:cNvSpPr>
            <p:nvPr/>
          </p:nvSpPr>
          <p:spPr bwMode="auto">
            <a:xfrm>
              <a:off x="1383667" y="2342378"/>
              <a:ext cx="4535401" cy="280359"/>
            </a:xfrm>
            <a:prstGeom prst="rect">
              <a:avLst/>
            </a:prstGeom>
            <a:noFill/>
            <a:ln w="9525">
              <a:noFill/>
              <a:miter lim="800000"/>
              <a:headEnd/>
              <a:tailEnd/>
            </a:ln>
          </p:spPr>
          <p:txBody>
            <a:bodyPr wrap="square">
              <a:spAutoFit/>
            </a:bodyPr>
            <a:lstStyle/>
            <a:p>
              <a:pPr>
                <a:defRPr/>
              </a:pPr>
              <a:r>
                <a:rPr lang="en-IN" sz="2000" b="1" dirty="0">
                  <a:ea typeface="ＭＳ Ｐゴシック" pitchFamily="34" charset="-128"/>
                </a:rPr>
                <a:t>Explain the Strategies to Apply Seven C’s of Communication</a:t>
              </a:r>
              <a:endParaRPr lang="en-US" sz="2000" b="1" dirty="0">
                <a:ea typeface="ＭＳ Ｐゴシック" pitchFamily="34" charset="-128"/>
              </a:endParaRPr>
            </a:p>
          </p:txBody>
        </p:sp>
      </p:grpSp>
      <p:grpSp>
        <p:nvGrpSpPr>
          <p:cNvPr id="41" name="Group 68"/>
          <p:cNvGrpSpPr>
            <a:grpSpLocks/>
          </p:cNvGrpSpPr>
          <p:nvPr/>
        </p:nvGrpSpPr>
        <p:grpSpPr bwMode="auto">
          <a:xfrm>
            <a:off x="630269" y="5988197"/>
            <a:ext cx="6994487" cy="537146"/>
            <a:chOff x="1224751" y="2276269"/>
            <a:chExt cx="4852003" cy="379817"/>
          </a:xfrm>
        </p:grpSpPr>
        <p:sp>
          <p:nvSpPr>
            <p:cNvPr id="54" name="Rounded Rectangle 5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55" name="Rounded Rectangle 5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56" name="TextBox 67"/>
            <p:cNvSpPr txBox="1">
              <a:spLocks noChangeArrowheads="1"/>
            </p:cNvSpPr>
            <p:nvPr/>
          </p:nvSpPr>
          <p:spPr bwMode="auto">
            <a:xfrm>
              <a:off x="1411578" y="2350585"/>
              <a:ext cx="4514416" cy="282919"/>
            </a:xfrm>
            <a:prstGeom prst="rect">
              <a:avLst/>
            </a:prstGeom>
            <a:noFill/>
            <a:ln w="9525">
              <a:noFill/>
              <a:miter lim="800000"/>
              <a:headEnd/>
              <a:tailEnd/>
            </a:ln>
          </p:spPr>
          <p:txBody>
            <a:bodyPr wrap="square">
              <a:spAutoFit/>
            </a:bodyPr>
            <a:lstStyle/>
            <a:p>
              <a:pPr>
                <a:defRPr/>
              </a:pPr>
              <a:r>
                <a:rPr lang="en-IN" sz="2000" b="1" dirty="0">
                  <a:ea typeface="ＭＳ Ｐゴシック" pitchFamily="34" charset="-128"/>
                </a:rPr>
                <a:t>List the Tips for Effective Communication</a:t>
              </a:r>
              <a:endParaRPr lang="en-US" sz="2000" b="1" dirty="0">
                <a:ea typeface="ＭＳ Ｐゴシック" pitchFamily="34" charset="-128"/>
              </a:endParaRPr>
            </a:p>
          </p:txBody>
        </p:sp>
      </p:grpSp>
      <p:grpSp>
        <p:nvGrpSpPr>
          <p:cNvPr id="45" name="Group 69"/>
          <p:cNvGrpSpPr>
            <a:grpSpLocks/>
          </p:cNvGrpSpPr>
          <p:nvPr/>
        </p:nvGrpSpPr>
        <p:grpSpPr bwMode="auto">
          <a:xfrm>
            <a:off x="630269" y="5463880"/>
            <a:ext cx="6994487" cy="537625"/>
            <a:chOff x="1224751" y="2276269"/>
            <a:chExt cx="4852003" cy="379817"/>
          </a:xfrm>
        </p:grpSpPr>
        <p:sp>
          <p:nvSpPr>
            <p:cNvPr id="58" name="Rounded Rectangle 5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59" name="Rounded Rectangle 58"/>
            <p:cNvSpPr/>
            <p:nvPr/>
          </p:nvSpPr>
          <p:spPr>
            <a:xfrm>
              <a:off x="1279371" y="2330888"/>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a:solidFill>
                  <a:srgbClr val="FFFFFF"/>
                </a:solidFill>
              </a:endParaRPr>
            </a:p>
          </p:txBody>
        </p:sp>
        <p:sp>
          <p:nvSpPr>
            <p:cNvPr id="60" name="TextBox 67"/>
            <p:cNvSpPr txBox="1">
              <a:spLocks noChangeArrowheads="1"/>
            </p:cNvSpPr>
            <p:nvPr/>
          </p:nvSpPr>
          <p:spPr bwMode="auto">
            <a:xfrm>
              <a:off x="1411578" y="2336523"/>
              <a:ext cx="4514416" cy="282667"/>
            </a:xfrm>
            <a:prstGeom prst="rect">
              <a:avLst/>
            </a:prstGeom>
            <a:noFill/>
            <a:ln w="9525">
              <a:noFill/>
              <a:miter lim="800000"/>
              <a:headEnd/>
              <a:tailEnd/>
            </a:ln>
          </p:spPr>
          <p:txBody>
            <a:bodyPr wrap="square">
              <a:spAutoFit/>
            </a:bodyPr>
            <a:lstStyle/>
            <a:p>
              <a:pPr>
                <a:defRPr/>
              </a:pPr>
              <a:r>
                <a:rPr lang="en-IN" sz="2000" b="1" dirty="0">
                  <a:ea typeface="ＭＳ Ｐゴシック" pitchFamily="34" charset="-128"/>
                </a:rPr>
                <a:t>List the Characteristics of a Good Communicator</a:t>
              </a:r>
              <a:endParaRPr lang="en-US" sz="2000" b="1" dirty="0">
                <a:ea typeface="ＭＳ Ｐゴシック" pitchFamily="34" charset="-128"/>
              </a:endParaRPr>
            </a:p>
          </p:txBody>
        </p:sp>
      </p:grpSp>
      <p:pic>
        <p:nvPicPr>
          <p:cNvPr id="61" name="Picture 6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2" presetClass="entr" presetSubtype="1"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0-#ppt_h/2"/>
                                          </p:val>
                                        </p:tav>
                                        <p:tav tm="100000">
                                          <p:val>
                                            <p:strVal val="#ppt_y"/>
                                          </p:val>
                                        </p:tav>
                                      </p:tavLst>
                                    </p:anim>
                                  </p:childTnLst>
                                </p:cTn>
                              </p:par>
                              <p:par>
                                <p:cTn id="52" presetID="26" presetClass="emph" presetSubtype="0" fill="hold" nodeType="withEffect">
                                  <p:stCondLst>
                                    <p:cond delay="1000"/>
                                  </p:stCondLst>
                                  <p:childTnLst>
                                    <p:animEffect transition="out" filter="fade">
                                      <p:cBhvr>
                                        <p:cTn id="53" dur="500" tmFilter="0, 0; .2, .5; .8, .5; 1, 0"/>
                                        <p:tgtEl>
                                          <p:spTgt spid="4"/>
                                        </p:tgtEl>
                                      </p:cBhvr>
                                    </p:animEffect>
                                    <p:animScale>
                                      <p:cBhvr>
                                        <p:cTn id="54"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6432208_xx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H="1">
            <a:off x="35496" y="1265385"/>
            <a:ext cx="3816424" cy="5187951"/>
          </a:xfrm>
          <a:prstGeom prst="rect">
            <a:avLst/>
          </a:prstGeom>
        </p:spPr>
      </p:pic>
      <p:sp>
        <p:nvSpPr>
          <p:cNvPr id="7" name="Rectangle 6"/>
          <p:cNvSpPr/>
          <p:nvPr/>
        </p:nvSpPr>
        <p:spPr>
          <a:xfrm>
            <a:off x="3851920" y="836712"/>
            <a:ext cx="5292080" cy="6048000"/>
          </a:xfrm>
          <a:prstGeom prst="rect">
            <a:avLst/>
          </a:prstGeom>
          <a:solidFill>
            <a:srgbClr val="FF65D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a:solidFill>
                  <a:schemeClr val="tx1"/>
                </a:solidFill>
              </a:rPr>
              <a:t>Hence, it is important that you have to create a positive impression at the first go itself. </a:t>
            </a:r>
          </a:p>
          <a:p>
            <a:pPr marL="457200" indent="-457200">
              <a:buFont typeface="Arial" pitchFamily="34" charset="0"/>
              <a:buChar char="•"/>
            </a:pPr>
            <a:endParaRPr lang="en-IN" sz="2200" b="1" dirty="0">
              <a:solidFill>
                <a:schemeClr val="tx1"/>
              </a:solidFill>
            </a:endParaRPr>
          </a:p>
          <a:p>
            <a:pPr marL="457200" indent="-457200">
              <a:buFont typeface="Arial" pitchFamily="34" charset="0"/>
              <a:buChar char="•"/>
            </a:pPr>
            <a:r>
              <a:rPr lang="en-IN" sz="2200" b="1" dirty="0">
                <a:solidFill>
                  <a:schemeClr val="tx1"/>
                </a:solidFill>
              </a:rPr>
              <a:t>It is important to do your work well but what is more important is presenting your work well. </a:t>
            </a:r>
          </a:p>
          <a:p>
            <a:pPr marL="457200" indent="-457200">
              <a:buFont typeface="Arial" pitchFamily="34" charset="0"/>
              <a:buChar char="•"/>
            </a:pPr>
            <a:endParaRPr lang="en-IN" sz="2200" b="1" dirty="0">
              <a:solidFill>
                <a:schemeClr val="tx1"/>
              </a:solidFill>
            </a:endParaRPr>
          </a:p>
          <a:p>
            <a:pPr marL="457200" indent="-457200">
              <a:buFont typeface="Arial" pitchFamily="34" charset="0"/>
              <a:buChar char="•"/>
            </a:pPr>
            <a:r>
              <a:rPr lang="en-IN" sz="2200" b="1" dirty="0">
                <a:solidFill>
                  <a:schemeClr val="tx1"/>
                </a:solidFill>
              </a:rPr>
              <a:t>An individual has to be very careful about his communication skills to perform well at his workplace and have an edge over his fellow workers.</a:t>
            </a:r>
            <a:endParaRPr lang="en-IN" sz="2200" dirty="0">
              <a:solidFill>
                <a:schemeClr val="tx1"/>
              </a:solidFill>
            </a:endParaRPr>
          </a:p>
        </p:txBody>
      </p:sp>
      <p:grpSp>
        <p:nvGrpSpPr>
          <p:cNvPr id="2" name="Group 39"/>
          <p:cNvGrpSpPr/>
          <p:nvPr/>
        </p:nvGrpSpPr>
        <p:grpSpPr>
          <a:xfrm>
            <a:off x="-19050" y="0"/>
            <a:ext cx="9163050" cy="908720"/>
            <a:chOff x="-19050" y="0"/>
            <a:chExt cx="9163050" cy="908720"/>
          </a:xfrm>
        </p:grpSpPr>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50" y="0"/>
              <a:ext cx="9163050" cy="908720"/>
            </a:xfrm>
            <a:prstGeom prst="rect">
              <a:avLst/>
            </a:prstGeom>
            <a:noFill/>
            <a:ln w="9525">
              <a:noFill/>
              <a:miter lim="800000"/>
              <a:headEnd/>
              <a:tailEnd/>
            </a:ln>
          </p:spPr>
        </p:pic>
        <p:sp>
          <p:nvSpPr>
            <p:cNvPr id="38" name="Rectangle 37"/>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extBox 38"/>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IN" sz="3200" dirty="0"/>
                <a:t>Tips to Improve Workplace Communication</a:t>
              </a:r>
            </a:p>
          </p:txBody>
        </p:sp>
      </p:gr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19050" y="0"/>
            <a:ext cx="9163050" cy="908720"/>
            <a:chOff x="-19050" y="0"/>
            <a:chExt cx="9163050" cy="908720"/>
          </a:xfrm>
        </p:grpSpPr>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 y="0"/>
              <a:ext cx="9163050" cy="908720"/>
            </a:xfrm>
            <a:prstGeom prst="rect">
              <a:avLst/>
            </a:prstGeom>
            <a:noFill/>
            <a:ln w="9525">
              <a:noFill/>
              <a:miter lim="800000"/>
              <a:headEnd/>
              <a:tailEnd/>
            </a:ln>
          </p:spPr>
        </p:pic>
        <p:sp>
          <p:nvSpPr>
            <p:cNvPr id="38" name="Rectangle 37"/>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extBox 38"/>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Real Life Example</a:t>
              </a:r>
              <a:endParaRPr lang="en-IN" sz="3200" dirty="0"/>
            </a:p>
          </p:txBody>
        </p:sp>
      </p:grpSp>
      <p:pic>
        <p:nvPicPr>
          <p:cNvPr id="6" name="Picture 5"/>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8599" y="582882"/>
            <a:ext cx="6624735" cy="6275117"/>
          </a:xfrm>
          <a:prstGeom prst="rect">
            <a:avLst/>
          </a:prstGeom>
        </p:spPr>
      </p:pic>
      <p:sp>
        <p:nvSpPr>
          <p:cNvPr id="7" name="Rounded Rectangle 6"/>
          <p:cNvSpPr/>
          <p:nvPr/>
        </p:nvSpPr>
        <p:spPr>
          <a:xfrm>
            <a:off x="4644008" y="980728"/>
            <a:ext cx="4392488" cy="5796000"/>
          </a:xfrm>
          <a:prstGeom prst="roundRect">
            <a:avLst>
              <a:gd name="adj" fmla="val 920"/>
            </a:avLst>
          </a:prstGeom>
          <a:solidFill>
            <a:srgbClr val="FFC000">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tx1"/>
                </a:solidFill>
              </a:rPr>
              <a:t>Look at the conversation given below between a Customer Service Representative (CSR) of Skynet, a leading Telecom Service Provider and its customer, Georgia.</a:t>
            </a:r>
          </a:p>
          <a:p>
            <a:pPr algn="ctr"/>
            <a:endParaRPr lang="en-IN" sz="2200" b="1" dirty="0">
              <a:solidFill>
                <a:schemeClr val="tx1"/>
              </a:solidFill>
            </a:endParaRPr>
          </a:p>
          <a:p>
            <a:pPr algn="ctr"/>
            <a:r>
              <a:rPr lang="en-IN" sz="2200" b="1" dirty="0">
                <a:solidFill>
                  <a:schemeClr val="tx1"/>
                </a:solidFill>
              </a:rPr>
              <a:t>Note:</a:t>
            </a:r>
          </a:p>
          <a:p>
            <a:pPr algn="ctr"/>
            <a:r>
              <a:rPr lang="en-IN" sz="2200" b="1" dirty="0">
                <a:solidFill>
                  <a:schemeClr val="tx1"/>
                </a:solidFill>
              </a:rPr>
              <a:t>Some parts of the conversation have been highlighted to point out instances of cases where the ‘Seven C’s of Effective Communication’ are in play. Please understand that although there may be more than one place at which the same ‘C of Effective Communication’ may come into play, only one instance of each ‘C’ has been highlighted. </a:t>
            </a:r>
            <a:endParaRPr lang="en-IN" sz="2200" dirty="0">
              <a:solidFill>
                <a:schemeClr val="tx1"/>
              </a:solidFill>
            </a:endParaRPr>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432615" y="1077975"/>
            <a:ext cx="7451753" cy="3880110"/>
            <a:chOff x="3645903" y="-1202695"/>
            <a:chExt cx="11314795" cy="3625354"/>
          </a:xfrm>
        </p:grpSpPr>
        <p:sp>
          <p:nvSpPr>
            <p:cNvPr id="10" name="Rechteck 21"/>
            <p:cNvSpPr/>
            <p:nvPr/>
          </p:nvSpPr>
          <p:spPr bwMode="auto">
            <a:xfrm>
              <a:off x="5049792" y="-1070742"/>
              <a:ext cx="9910906" cy="349340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800" b="1" dirty="0">
                  <a:solidFill>
                    <a:prstClr val="white"/>
                  </a:solidFill>
                  <a:latin typeface="FreesiaUPC" pitchFamily="34" charset="-34"/>
                  <a:ea typeface="ＭＳ Ｐゴシック" pitchFamily="34" charset="-128"/>
                  <a:cs typeface="FreesiaUPC" pitchFamily="34" charset="-34"/>
                </a:rPr>
                <a:t>This is a DEMO Course On – </a:t>
              </a:r>
              <a:r>
                <a:rPr lang="en-IN" sz="2800" b="1" dirty="0">
                  <a:solidFill>
                    <a:srgbClr val="FFFF00"/>
                  </a:solidFill>
                  <a:latin typeface="FreesiaUPC" pitchFamily="34" charset="-34"/>
                  <a:ea typeface="ＭＳ Ｐゴシック" pitchFamily="34" charset="-128"/>
                  <a:cs typeface="FreesiaUPC" pitchFamily="34" charset="-34"/>
                </a:rPr>
                <a:t>Seven C’s of Effective Communication.</a:t>
              </a:r>
            </a:p>
            <a:p>
              <a:pPr>
                <a:spcAft>
                  <a:spcPts val="1200"/>
                </a:spcAft>
              </a:pPr>
              <a:r>
                <a:rPr lang="en-US" sz="2800" b="1" dirty="0">
                  <a:solidFill>
                    <a:srgbClr val="FFFF00"/>
                  </a:solidFill>
                  <a:latin typeface="FreesiaUPC" pitchFamily="34" charset="-34"/>
                  <a:ea typeface="ＭＳ Ｐゴシック" pitchFamily="34" charset="-128"/>
                  <a:cs typeface="FreesiaUPC" pitchFamily="34" charset="-34"/>
                </a:rPr>
                <a:t>Join Now</a:t>
              </a:r>
              <a:r>
                <a:rPr lang="en-US" sz="2800" b="1" dirty="0">
                  <a:solidFill>
                    <a:prstClr val="white"/>
                  </a:solidFill>
                  <a:latin typeface="FreesiaUPC" pitchFamily="34" charset="-34"/>
                  <a:ea typeface="ＭＳ Ｐゴシック" pitchFamily="34" charset="-128"/>
                  <a:cs typeface="FreesiaUPC" pitchFamily="34" charset="-34"/>
                </a:rPr>
                <a:t> and Get Access to Unlimited Courses.</a:t>
              </a:r>
            </a:p>
            <a:p>
              <a:pPr>
                <a:spcAft>
                  <a:spcPts val="1200"/>
                </a:spcAft>
              </a:pPr>
              <a:r>
                <a:rPr lang="en-US" sz="2800" b="1" dirty="0">
                  <a:solidFill>
                    <a:prstClr val="white"/>
                  </a:solidFill>
                  <a:latin typeface="FreesiaUPC" pitchFamily="34" charset="-34"/>
                  <a:ea typeface="ＭＳ Ｐゴシック" pitchFamily="34" charset="-128"/>
                  <a:cs typeface="FreesiaUPC" pitchFamily="34" charset="-34"/>
                </a:rPr>
                <a:t>What Do you Get:</a:t>
              </a:r>
            </a:p>
            <a:p>
              <a:pPr marL="360000" indent="-396000">
                <a:buFontTx/>
                <a:buAutoNum type="arabicPeriod"/>
              </a:pPr>
              <a:r>
                <a:rPr lang="en-US" sz="2800" b="1" dirty="0">
                  <a:solidFill>
                    <a:prstClr val="white"/>
                  </a:solidFill>
                  <a:latin typeface="FreesiaUPC" pitchFamily="34" charset="-34"/>
                  <a:ea typeface="ＭＳ Ｐゴシック" pitchFamily="34" charset="-128"/>
                  <a:cs typeface="FreesiaUPC" pitchFamily="34" charset="-34"/>
                </a:rPr>
                <a:t>View All Courses Online.</a:t>
              </a:r>
            </a:p>
            <a:p>
              <a:pPr marL="360000" indent="-396000">
                <a:buFontTx/>
                <a:buAutoNum type="arabicPeriod"/>
              </a:pPr>
              <a:r>
                <a:rPr lang="en-US" sz="2800" b="1" dirty="0">
                  <a:solidFill>
                    <a:prstClr val="white"/>
                  </a:solidFill>
                  <a:latin typeface="FreesiaUPC" pitchFamily="34" charset="-34"/>
                  <a:ea typeface="ＭＳ Ｐゴシック" pitchFamily="34" charset="-128"/>
                  <a:cs typeface="FreesiaUPC" pitchFamily="34" charset="-34"/>
                </a:rPr>
                <a:t>Download </a:t>
              </a:r>
              <a:r>
                <a:rPr lang="en-US" sz="2800" b="1" dirty="0" err="1">
                  <a:solidFill>
                    <a:prstClr val="white"/>
                  </a:solidFill>
                  <a:latin typeface="FreesiaUPC" pitchFamily="34" charset="-34"/>
                  <a:ea typeface="ＭＳ Ｐゴシック" pitchFamily="34" charset="-128"/>
                  <a:cs typeface="FreesiaUPC" pitchFamily="34" charset="-34"/>
                </a:rPr>
                <a:t>Powerpoint</a:t>
              </a:r>
              <a:r>
                <a:rPr lang="en-US" sz="2800" b="1" dirty="0">
                  <a:solidFill>
                    <a:prstClr val="white"/>
                  </a:solidFill>
                  <a:latin typeface="FreesiaUPC" pitchFamily="34" charset="-34"/>
                  <a:ea typeface="ＭＳ Ｐゴシック" pitchFamily="34" charset="-128"/>
                  <a:cs typeface="FreesiaUPC" pitchFamily="34" charset="-34"/>
                </a:rPr>
                <a:t> Presentation for Each Course.</a:t>
              </a:r>
            </a:p>
            <a:p>
              <a:pPr marL="360000" indent="-396000">
                <a:buFontTx/>
                <a:buAutoNum type="arabicPeriod"/>
              </a:pPr>
              <a:r>
                <a:rPr lang="en-US" sz="2800" b="1" dirty="0">
                  <a:solidFill>
                    <a:prstClr val="white"/>
                  </a:solidFill>
                  <a:latin typeface="FreesiaUPC" pitchFamily="34" charset="-34"/>
                  <a:ea typeface="ＭＳ Ｐゴシック" pitchFamily="34" charset="-128"/>
                  <a:cs typeface="FreesiaUPC" pitchFamily="34" charset="-34"/>
                </a:rPr>
                <a:t>Do the Knowledge Checks for Each Course.</a:t>
              </a:r>
              <a:endParaRPr lang="en-IN" sz="2800" b="1" dirty="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20222041">
              <a:off x="3645903" y="-1202695"/>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14700" y="5181600"/>
            <a:ext cx="1600200" cy="1533525"/>
          </a:xfrm>
          <a:prstGeom prst="rect">
            <a:avLst/>
          </a:prstGeom>
        </p:spPr>
      </p:pic>
      <p:sp>
        <p:nvSpPr>
          <p:cNvPr id="13" name="TextBox 12"/>
          <p:cNvSpPr txBox="1"/>
          <p:nvPr/>
        </p:nvSpPr>
        <p:spPr>
          <a:xfrm>
            <a:off x="395536" y="283295"/>
            <a:ext cx="8352928" cy="769441"/>
          </a:xfrm>
          <a:prstGeom prst="rect">
            <a:avLst/>
          </a:prstGeom>
          <a:noFill/>
        </p:spPr>
        <p:txBody>
          <a:bodyPr wrap="square" rtlCol="0">
            <a:spAutoFit/>
          </a:bodyPr>
          <a:lstStyle/>
          <a:p>
            <a:r>
              <a:rPr lang="en-US" sz="4400" dirty="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3009731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4146089" y="1239860"/>
            <a:ext cx="5760640" cy="5472608"/>
            <a:chOff x="4146089" y="1239860"/>
            <a:chExt cx="5760640" cy="5472608"/>
          </a:xfrm>
        </p:grpSpPr>
        <p:grpSp>
          <p:nvGrpSpPr>
            <p:cNvPr id="3" name="Gruppe 83"/>
            <p:cNvGrpSpPr>
              <a:grpSpLocks/>
            </p:cNvGrpSpPr>
            <p:nvPr/>
          </p:nvGrpSpPr>
          <p:grpSpPr bwMode="auto">
            <a:xfrm rot="178161">
              <a:off x="4146089" y="1239860"/>
              <a:ext cx="5760640"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14" name="Picture 13" descr="17853699_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0000">
              <a:off x="4336353" y="1450948"/>
              <a:ext cx="4320000" cy="4182469"/>
            </a:xfrm>
            <a:prstGeom prst="rect">
              <a:avLst/>
            </a:prstGeom>
          </p:spPr>
        </p:pic>
      </p:grpSp>
      <p:grpSp>
        <p:nvGrpSpPr>
          <p:cNvPr id="4" name="Group 39"/>
          <p:cNvGrpSpPr/>
          <p:nvPr/>
        </p:nvGrpSpPr>
        <p:grpSpPr>
          <a:xfrm>
            <a:off x="-19050" y="0"/>
            <a:ext cx="9163050" cy="908720"/>
            <a:chOff x="-19050" y="0"/>
            <a:chExt cx="9163050" cy="908720"/>
          </a:xfrm>
        </p:grpSpPr>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50" y="0"/>
              <a:ext cx="9163050" cy="908720"/>
            </a:xfrm>
            <a:prstGeom prst="rect">
              <a:avLst/>
            </a:prstGeom>
            <a:noFill/>
            <a:ln w="9525">
              <a:noFill/>
              <a:miter lim="800000"/>
              <a:headEnd/>
              <a:tailEnd/>
            </a:ln>
          </p:spPr>
        </p:pic>
        <p:sp>
          <p:nvSpPr>
            <p:cNvPr id="38" name="Rectangle 37"/>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extBox 38"/>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pic>
        <p:nvPicPr>
          <p:cNvPr id="12" name="Picture 11" descr="17911706_x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908720"/>
            <a:ext cx="4139952" cy="5933378"/>
          </a:xfrm>
          <a:prstGeom prst="rect">
            <a:avLst/>
          </a:prstGeom>
        </p:spPr>
      </p:pic>
      <p:sp>
        <p:nvSpPr>
          <p:cNvPr id="13" name="TextBox 12"/>
          <p:cNvSpPr txBox="1"/>
          <p:nvPr/>
        </p:nvSpPr>
        <p:spPr>
          <a:xfrm>
            <a:off x="539552" y="2276872"/>
            <a:ext cx="3240360" cy="3170099"/>
          </a:xfrm>
          <a:prstGeom prst="rect">
            <a:avLst/>
          </a:prstGeom>
          <a:noFill/>
        </p:spPr>
        <p:txBody>
          <a:bodyPr wrap="square" rtlCol="0">
            <a:spAutoFit/>
          </a:bodyPr>
          <a:lstStyle/>
          <a:p>
            <a:r>
              <a:rPr lang="en-IN" sz="2000" b="1" dirty="0">
                <a:solidFill>
                  <a:srgbClr val="002060"/>
                </a:solidFill>
                <a:effectLst>
                  <a:outerShdw blurRad="38100" dist="38100" dir="2700000" algn="tl">
                    <a:srgbClr val="000000">
                      <a:alpha val="43137"/>
                    </a:srgbClr>
                  </a:outerShdw>
                </a:effectLst>
              </a:rPr>
              <a:t>Liam Conner is a Project Manager at Ubersoft Software Inc. He is responsible for handling a team of twenty-five software programmers, developers and testers. Liam is also the single Point-of-Contact (POC) on all the Projects and for the clients.</a:t>
            </a:r>
          </a:p>
        </p:txBody>
      </p:sp>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4146089" y="1239860"/>
            <a:ext cx="5760640" cy="5472608"/>
            <a:chOff x="4146089" y="1239860"/>
            <a:chExt cx="5760640" cy="5472608"/>
          </a:xfrm>
        </p:grpSpPr>
        <p:grpSp>
          <p:nvGrpSpPr>
            <p:cNvPr id="3" name="Gruppe 83"/>
            <p:cNvGrpSpPr>
              <a:grpSpLocks/>
            </p:cNvGrpSpPr>
            <p:nvPr/>
          </p:nvGrpSpPr>
          <p:grpSpPr bwMode="auto">
            <a:xfrm rot="178161">
              <a:off x="4146089" y="1239860"/>
              <a:ext cx="5760640"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15" name="Picture 14" descr="26339789_x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0000">
              <a:off x="4387089" y="1448485"/>
              <a:ext cx="4226838" cy="4220366"/>
            </a:xfrm>
            <a:prstGeom prst="rect">
              <a:avLst/>
            </a:prstGeom>
          </p:spPr>
        </p:pic>
      </p:grpSp>
      <p:grpSp>
        <p:nvGrpSpPr>
          <p:cNvPr id="4" name="Group 39"/>
          <p:cNvGrpSpPr/>
          <p:nvPr/>
        </p:nvGrpSpPr>
        <p:grpSpPr>
          <a:xfrm>
            <a:off x="-19050" y="0"/>
            <a:ext cx="9163050" cy="908720"/>
            <a:chOff x="-19050" y="0"/>
            <a:chExt cx="9163050" cy="908720"/>
          </a:xfrm>
        </p:grpSpPr>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50" y="0"/>
              <a:ext cx="9163050" cy="908720"/>
            </a:xfrm>
            <a:prstGeom prst="rect">
              <a:avLst/>
            </a:prstGeom>
            <a:noFill/>
            <a:ln w="9525">
              <a:noFill/>
              <a:miter lim="800000"/>
              <a:headEnd/>
              <a:tailEnd/>
            </a:ln>
          </p:spPr>
        </p:pic>
        <p:sp>
          <p:nvSpPr>
            <p:cNvPr id="38" name="Rectangle 37"/>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extBox 38"/>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pic>
        <p:nvPicPr>
          <p:cNvPr id="12" name="Picture 11" descr="17911706_x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908720"/>
            <a:ext cx="4139952" cy="5933378"/>
          </a:xfrm>
          <a:prstGeom prst="rect">
            <a:avLst/>
          </a:prstGeom>
        </p:spPr>
      </p:pic>
      <p:sp>
        <p:nvSpPr>
          <p:cNvPr id="13" name="TextBox 12"/>
          <p:cNvSpPr txBox="1"/>
          <p:nvPr/>
        </p:nvSpPr>
        <p:spPr>
          <a:xfrm>
            <a:off x="539552" y="2276872"/>
            <a:ext cx="3240360" cy="3170099"/>
          </a:xfrm>
          <a:prstGeom prst="rect">
            <a:avLst/>
          </a:prstGeom>
          <a:noFill/>
        </p:spPr>
        <p:txBody>
          <a:bodyPr wrap="square" rtlCol="0">
            <a:spAutoFit/>
          </a:bodyPr>
          <a:lstStyle/>
          <a:p>
            <a:r>
              <a:rPr lang="en-IN" sz="2000" b="1" dirty="0">
                <a:solidFill>
                  <a:srgbClr val="002060"/>
                </a:solidFill>
                <a:effectLst>
                  <a:outerShdw blurRad="38100" dist="38100" dir="2700000" algn="tl">
                    <a:srgbClr val="000000">
                      <a:alpha val="43137"/>
                    </a:srgbClr>
                  </a:outerShdw>
                </a:effectLst>
              </a:rPr>
              <a:t>Recently, Ubersoft bagged a large project for developing the Customer Relationship Management (CRM) software for an esteemed bank, Goldmann Bank. Liam and his team are going to work on the ‘Goldmann CRM’ Project, as it was named.</a:t>
            </a:r>
          </a:p>
        </p:txBody>
      </p:sp>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4146089" y="1239860"/>
            <a:ext cx="5760640" cy="5472608"/>
            <a:chOff x="4146089" y="1239860"/>
            <a:chExt cx="5760640" cy="5472608"/>
          </a:xfrm>
        </p:grpSpPr>
        <p:grpSp>
          <p:nvGrpSpPr>
            <p:cNvPr id="3" name="Gruppe 83"/>
            <p:cNvGrpSpPr>
              <a:grpSpLocks/>
            </p:cNvGrpSpPr>
            <p:nvPr/>
          </p:nvGrpSpPr>
          <p:grpSpPr bwMode="auto">
            <a:xfrm rot="178161">
              <a:off x="4146089" y="1239860"/>
              <a:ext cx="5760640"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14" name="Picture 13" descr="13031171_xl (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0000">
              <a:off x="4354366" y="1450233"/>
              <a:ext cx="4289760" cy="4070864"/>
            </a:xfrm>
            <a:prstGeom prst="rect">
              <a:avLst/>
            </a:prstGeom>
          </p:spPr>
        </p:pic>
      </p:grpSp>
      <p:grpSp>
        <p:nvGrpSpPr>
          <p:cNvPr id="4" name="Group 39"/>
          <p:cNvGrpSpPr/>
          <p:nvPr/>
        </p:nvGrpSpPr>
        <p:grpSpPr>
          <a:xfrm>
            <a:off x="-19050" y="0"/>
            <a:ext cx="9163050" cy="908720"/>
            <a:chOff x="-19050" y="0"/>
            <a:chExt cx="9163050" cy="908720"/>
          </a:xfrm>
        </p:grpSpPr>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50" y="0"/>
              <a:ext cx="9163050" cy="908720"/>
            </a:xfrm>
            <a:prstGeom prst="rect">
              <a:avLst/>
            </a:prstGeom>
            <a:noFill/>
            <a:ln w="9525">
              <a:noFill/>
              <a:miter lim="800000"/>
              <a:headEnd/>
              <a:tailEnd/>
            </a:ln>
          </p:spPr>
        </p:pic>
        <p:sp>
          <p:nvSpPr>
            <p:cNvPr id="38" name="Rectangle 37"/>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extBox 38"/>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pic>
        <p:nvPicPr>
          <p:cNvPr id="12" name="Picture 11" descr="17911706_x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908720"/>
            <a:ext cx="4139952" cy="5933378"/>
          </a:xfrm>
          <a:prstGeom prst="rect">
            <a:avLst/>
          </a:prstGeom>
        </p:spPr>
      </p:pic>
      <p:sp>
        <p:nvSpPr>
          <p:cNvPr id="13" name="TextBox 12"/>
          <p:cNvSpPr txBox="1"/>
          <p:nvPr/>
        </p:nvSpPr>
        <p:spPr>
          <a:xfrm>
            <a:off x="539552" y="2276872"/>
            <a:ext cx="3240360" cy="3170099"/>
          </a:xfrm>
          <a:prstGeom prst="rect">
            <a:avLst/>
          </a:prstGeom>
          <a:noFill/>
        </p:spPr>
        <p:txBody>
          <a:bodyPr wrap="square" rtlCol="0">
            <a:spAutoFit/>
          </a:bodyPr>
          <a:lstStyle/>
          <a:p>
            <a:r>
              <a:rPr lang="en-IN" sz="2000" b="1" dirty="0">
                <a:solidFill>
                  <a:srgbClr val="002060"/>
                </a:solidFill>
                <a:effectLst>
                  <a:outerShdw blurRad="38100" dist="38100" dir="2700000" algn="tl">
                    <a:srgbClr val="000000">
                      <a:alpha val="43137"/>
                    </a:srgbClr>
                  </a:outerShdw>
                </a:effectLst>
              </a:rPr>
              <a:t>The schedule for the project was very tight and all the team members including Liam were required to work extra hours. As per Ubersoft’s Company Policy, each employee had the flexibility to put in extra hours either from office or from home.</a:t>
            </a:r>
          </a:p>
        </p:txBody>
      </p:sp>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4146089" y="1239860"/>
            <a:ext cx="5760640" cy="5472608"/>
            <a:chOff x="4146089" y="1239860"/>
            <a:chExt cx="5760640" cy="5472608"/>
          </a:xfrm>
        </p:grpSpPr>
        <p:grpSp>
          <p:nvGrpSpPr>
            <p:cNvPr id="3" name="Gruppe 83"/>
            <p:cNvGrpSpPr>
              <a:grpSpLocks/>
            </p:cNvGrpSpPr>
            <p:nvPr/>
          </p:nvGrpSpPr>
          <p:grpSpPr bwMode="auto">
            <a:xfrm rot="178161">
              <a:off x="4146089" y="1239860"/>
              <a:ext cx="5760640"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15" name="Picture 14" descr="31786913_x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0000">
              <a:off x="4317361" y="1380378"/>
              <a:ext cx="4374024" cy="4144710"/>
            </a:xfrm>
            <a:prstGeom prst="rect">
              <a:avLst/>
            </a:prstGeom>
          </p:spPr>
        </p:pic>
      </p:grpSp>
      <p:grpSp>
        <p:nvGrpSpPr>
          <p:cNvPr id="4" name="Group 39"/>
          <p:cNvGrpSpPr/>
          <p:nvPr/>
        </p:nvGrpSpPr>
        <p:grpSpPr>
          <a:xfrm>
            <a:off x="-19050" y="0"/>
            <a:ext cx="9163050" cy="908720"/>
            <a:chOff x="-19050" y="0"/>
            <a:chExt cx="9163050" cy="908720"/>
          </a:xfrm>
        </p:grpSpPr>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50" y="0"/>
              <a:ext cx="9163050" cy="908720"/>
            </a:xfrm>
            <a:prstGeom prst="rect">
              <a:avLst/>
            </a:prstGeom>
            <a:noFill/>
            <a:ln w="9525">
              <a:noFill/>
              <a:miter lim="800000"/>
              <a:headEnd/>
              <a:tailEnd/>
            </a:ln>
          </p:spPr>
        </p:pic>
        <p:sp>
          <p:nvSpPr>
            <p:cNvPr id="38" name="Rectangle 37"/>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extBox 38"/>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pic>
        <p:nvPicPr>
          <p:cNvPr id="12" name="Picture 11" descr="17911706_x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908720"/>
            <a:ext cx="4139952" cy="5933378"/>
          </a:xfrm>
          <a:prstGeom prst="rect">
            <a:avLst/>
          </a:prstGeom>
        </p:spPr>
      </p:pic>
      <p:sp>
        <p:nvSpPr>
          <p:cNvPr id="13" name="TextBox 12"/>
          <p:cNvSpPr txBox="1"/>
          <p:nvPr/>
        </p:nvSpPr>
        <p:spPr>
          <a:xfrm>
            <a:off x="539552" y="2276872"/>
            <a:ext cx="3240360" cy="3477875"/>
          </a:xfrm>
          <a:prstGeom prst="rect">
            <a:avLst/>
          </a:prstGeom>
          <a:noFill/>
        </p:spPr>
        <p:txBody>
          <a:bodyPr wrap="square" rtlCol="0">
            <a:spAutoFit/>
          </a:bodyPr>
          <a:lstStyle/>
          <a:p>
            <a:r>
              <a:rPr lang="en-IN" sz="2000" b="1" dirty="0">
                <a:solidFill>
                  <a:srgbClr val="002060"/>
                </a:solidFill>
                <a:effectLst>
                  <a:outerShdw blurRad="38100" dist="38100" dir="2700000" algn="tl">
                    <a:srgbClr val="000000">
                      <a:alpha val="43137"/>
                    </a:srgbClr>
                  </a:outerShdw>
                </a:effectLst>
              </a:rPr>
              <a:t>Hence, an employee working extra hours from home could access the company servers by logging into the Company’s Virtual Private Network (VPN) from his home. </a:t>
            </a:r>
          </a:p>
          <a:p>
            <a:endParaRPr lang="en-IN" sz="2000" b="1" dirty="0">
              <a:solidFill>
                <a:srgbClr val="002060"/>
              </a:solidFill>
              <a:effectLst>
                <a:outerShdw blurRad="38100" dist="38100" dir="2700000" algn="tl">
                  <a:srgbClr val="000000">
                    <a:alpha val="43137"/>
                  </a:srgbClr>
                </a:outerShdw>
              </a:effectLst>
            </a:endParaRPr>
          </a:p>
          <a:p>
            <a:r>
              <a:rPr lang="en-IN" sz="2000" b="1" dirty="0">
                <a:solidFill>
                  <a:srgbClr val="002060"/>
                </a:solidFill>
                <a:effectLst>
                  <a:outerShdw blurRad="38100" dist="38100" dir="2700000" algn="tl">
                    <a:srgbClr val="000000">
                      <a:alpha val="43137"/>
                    </a:srgbClr>
                  </a:outerShdw>
                </a:effectLst>
              </a:rPr>
              <a:t>Liam submitted the initial design document to the client for their review. </a:t>
            </a:r>
          </a:p>
        </p:txBody>
      </p:sp>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4146089" y="1239860"/>
            <a:ext cx="5760640" cy="5472608"/>
            <a:chOff x="4146089" y="1239860"/>
            <a:chExt cx="5760640" cy="5472608"/>
          </a:xfrm>
        </p:grpSpPr>
        <p:grpSp>
          <p:nvGrpSpPr>
            <p:cNvPr id="3" name="Gruppe 83"/>
            <p:cNvGrpSpPr>
              <a:grpSpLocks/>
            </p:cNvGrpSpPr>
            <p:nvPr/>
          </p:nvGrpSpPr>
          <p:grpSpPr bwMode="auto">
            <a:xfrm rot="178161">
              <a:off x="4146089" y="1239860"/>
              <a:ext cx="5760640"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14" name="Picture 13" descr="19716558_x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0000">
              <a:off x="4330543" y="1379934"/>
              <a:ext cx="4358971" cy="4217409"/>
            </a:xfrm>
            <a:prstGeom prst="rect">
              <a:avLst/>
            </a:prstGeom>
          </p:spPr>
        </p:pic>
      </p:grpSp>
      <p:grpSp>
        <p:nvGrpSpPr>
          <p:cNvPr id="4" name="Group 39"/>
          <p:cNvGrpSpPr/>
          <p:nvPr/>
        </p:nvGrpSpPr>
        <p:grpSpPr>
          <a:xfrm>
            <a:off x="-19050" y="0"/>
            <a:ext cx="9163050" cy="908720"/>
            <a:chOff x="-19050" y="0"/>
            <a:chExt cx="9163050" cy="908720"/>
          </a:xfrm>
        </p:grpSpPr>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50" y="0"/>
              <a:ext cx="9163050" cy="908720"/>
            </a:xfrm>
            <a:prstGeom prst="rect">
              <a:avLst/>
            </a:prstGeom>
            <a:noFill/>
            <a:ln w="9525">
              <a:noFill/>
              <a:miter lim="800000"/>
              <a:headEnd/>
              <a:tailEnd/>
            </a:ln>
          </p:spPr>
        </p:pic>
        <p:sp>
          <p:nvSpPr>
            <p:cNvPr id="38" name="Rectangle 37"/>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extBox 38"/>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pic>
        <p:nvPicPr>
          <p:cNvPr id="12" name="Picture 11" descr="17911706_x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908720"/>
            <a:ext cx="4139952" cy="5933378"/>
          </a:xfrm>
          <a:prstGeom prst="rect">
            <a:avLst/>
          </a:prstGeom>
        </p:spPr>
      </p:pic>
      <p:sp>
        <p:nvSpPr>
          <p:cNvPr id="13" name="TextBox 12"/>
          <p:cNvSpPr txBox="1"/>
          <p:nvPr/>
        </p:nvSpPr>
        <p:spPr>
          <a:xfrm>
            <a:off x="539552" y="2276872"/>
            <a:ext cx="3240360" cy="2554545"/>
          </a:xfrm>
          <a:prstGeom prst="rect">
            <a:avLst/>
          </a:prstGeom>
          <a:noFill/>
        </p:spPr>
        <p:txBody>
          <a:bodyPr wrap="square" rtlCol="0">
            <a:spAutoFit/>
          </a:bodyPr>
          <a:lstStyle/>
          <a:p>
            <a:r>
              <a:rPr lang="en-IN" sz="2000" b="1" dirty="0">
                <a:solidFill>
                  <a:srgbClr val="002060"/>
                </a:solidFill>
                <a:effectLst>
                  <a:outerShdw blurRad="38100" dist="38100" dir="2700000" algn="tl">
                    <a:srgbClr val="000000">
                      <a:alpha val="43137"/>
                    </a:srgbClr>
                  </a:outerShdw>
                </a:effectLst>
              </a:rPr>
              <a:t>Liam decided to work over the weekend from home. He was supposed to attend a conference call with the client on the weekend to discuss the review of the design document and finalize the changes in it.</a:t>
            </a:r>
          </a:p>
        </p:txBody>
      </p:sp>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4146089" y="1239860"/>
            <a:ext cx="5760640" cy="5472608"/>
            <a:chOff x="4146089" y="1239860"/>
            <a:chExt cx="5760640" cy="5472608"/>
          </a:xfrm>
        </p:grpSpPr>
        <p:grpSp>
          <p:nvGrpSpPr>
            <p:cNvPr id="3" name="Gruppe 83"/>
            <p:cNvGrpSpPr>
              <a:grpSpLocks/>
            </p:cNvGrpSpPr>
            <p:nvPr/>
          </p:nvGrpSpPr>
          <p:grpSpPr bwMode="auto">
            <a:xfrm rot="178161">
              <a:off x="4146089" y="1239860"/>
              <a:ext cx="5760640"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15" name="Picture 14" descr="28648637_x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0000">
              <a:off x="4349268" y="1379735"/>
              <a:ext cx="4351459" cy="4222163"/>
            </a:xfrm>
            <a:prstGeom prst="rect">
              <a:avLst/>
            </a:prstGeom>
          </p:spPr>
        </p:pic>
      </p:grpSp>
      <p:grpSp>
        <p:nvGrpSpPr>
          <p:cNvPr id="4" name="Group 39"/>
          <p:cNvGrpSpPr/>
          <p:nvPr/>
        </p:nvGrpSpPr>
        <p:grpSpPr>
          <a:xfrm>
            <a:off x="-19050" y="0"/>
            <a:ext cx="9163050" cy="908720"/>
            <a:chOff x="-19050" y="0"/>
            <a:chExt cx="9163050" cy="908720"/>
          </a:xfrm>
        </p:grpSpPr>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50" y="0"/>
              <a:ext cx="9163050" cy="908720"/>
            </a:xfrm>
            <a:prstGeom prst="rect">
              <a:avLst/>
            </a:prstGeom>
            <a:noFill/>
            <a:ln w="9525">
              <a:noFill/>
              <a:miter lim="800000"/>
              <a:headEnd/>
              <a:tailEnd/>
            </a:ln>
          </p:spPr>
        </p:pic>
        <p:sp>
          <p:nvSpPr>
            <p:cNvPr id="38" name="Rectangle 37"/>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extBox 38"/>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pic>
        <p:nvPicPr>
          <p:cNvPr id="12" name="Picture 11" descr="17911706_x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908720"/>
            <a:ext cx="4139952" cy="5933378"/>
          </a:xfrm>
          <a:prstGeom prst="rect">
            <a:avLst/>
          </a:prstGeom>
        </p:spPr>
      </p:pic>
      <p:sp>
        <p:nvSpPr>
          <p:cNvPr id="13" name="TextBox 12"/>
          <p:cNvSpPr txBox="1"/>
          <p:nvPr/>
        </p:nvSpPr>
        <p:spPr>
          <a:xfrm>
            <a:off x="539552" y="2276872"/>
            <a:ext cx="3240360" cy="2554545"/>
          </a:xfrm>
          <a:prstGeom prst="rect">
            <a:avLst/>
          </a:prstGeom>
          <a:noFill/>
        </p:spPr>
        <p:txBody>
          <a:bodyPr wrap="square" rtlCol="0">
            <a:spAutoFit/>
          </a:bodyPr>
          <a:lstStyle/>
          <a:p>
            <a:r>
              <a:rPr lang="en-IN" sz="2000" b="1" dirty="0">
                <a:solidFill>
                  <a:srgbClr val="002060"/>
                </a:solidFill>
                <a:effectLst>
                  <a:outerShdw blurRad="38100" dist="38100" dir="2700000" algn="tl">
                    <a:srgbClr val="000000">
                      <a:alpha val="43137"/>
                    </a:srgbClr>
                  </a:outerShdw>
                </a:effectLst>
              </a:rPr>
              <a:t>Before the weekend, Liam had shared his mobile number over a phone with the client. Liam thought that the client could call him on his mobile number anytime over the weekend to discuss the design document.</a:t>
            </a:r>
          </a:p>
        </p:txBody>
      </p:sp>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4146089" y="1239860"/>
            <a:ext cx="5760640" cy="5472608"/>
            <a:chOff x="4146089" y="1239860"/>
            <a:chExt cx="5760640" cy="5472608"/>
          </a:xfrm>
        </p:grpSpPr>
        <p:grpSp>
          <p:nvGrpSpPr>
            <p:cNvPr id="3" name="Gruppe 83"/>
            <p:cNvGrpSpPr>
              <a:grpSpLocks/>
            </p:cNvGrpSpPr>
            <p:nvPr/>
          </p:nvGrpSpPr>
          <p:grpSpPr bwMode="auto">
            <a:xfrm rot="178161">
              <a:off x="4146089" y="1239860"/>
              <a:ext cx="5760640" cy="5472608"/>
              <a:chOff x="819574" y="1558714"/>
              <a:chExt cx="3535680" cy="2881207"/>
            </a:xfrm>
          </p:grpSpPr>
          <p:sp>
            <p:nvSpPr>
              <p:cNvPr id="9"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0"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1"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14" name="Picture 13" descr="18729620_x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0000">
              <a:off x="4333520" y="1450286"/>
              <a:ext cx="4295534" cy="4213788"/>
            </a:xfrm>
            <a:prstGeom prst="rect">
              <a:avLst/>
            </a:prstGeom>
          </p:spPr>
        </p:pic>
      </p:grpSp>
      <p:grpSp>
        <p:nvGrpSpPr>
          <p:cNvPr id="4" name="Group 39"/>
          <p:cNvGrpSpPr/>
          <p:nvPr/>
        </p:nvGrpSpPr>
        <p:grpSpPr>
          <a:xfrm>
            <a:off x="-19050" y="0"/>
            <a:ext cx="9163050" cy="908720"/>
            <a:chOff x="-19050" y="0"/>
            <a:chExt cx="9163050" cy="908720"/>
          </a:xfrm>
        </p:grpSpPr>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50" y="0"/>
              <a:ext cx="9163050" cy="908720"/>
            </a:xfrm>
            <a:prstGeom prst="rect">
              <a:avLst/>
            </a:prstGeom>
            <a:noFill/>
            <a:ln w="9525">
              <a:noFill/>
              <a:miter lim="800000"/>
              <a:headEnd/>
              <a:tailEnd/>
            </a:ln>
          </p:spPr>
        </p:pic>
        <p:sp>
          <p:nvSpPr>
            <p:cNvPr id="38" name="Rectangle 37"/>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TextBox 38"/>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pic>
        <p:nvPicPr>
          <p:cNvPr id="12" name="Picture 11" descr="17911706_x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908720"/>
            <a:ext cx="4139952" cy="5933378"/>
          </a:xfrm>
          <a:prstGeom prst="rect">
            <a:avLst/>
          </a:prstGeom>
        </p:spPr>
      </p:pic>
      <p:sp>
        <p:nvSpPr>
          <p:cNvPr id="13" name="TextBox 12"/>
          <p:cNvSpPr txBox="1"/>
          <p:nvPr/>
        </p:nvSpPr>
        <p:spPr>
          <a:xfrm>
            <a:off x="539552" y="2276872"/>
            <a:ext cx="3240360" cy="2554545"/>
          </a:xfrm>
          <a:prstGeom prst="rect">
            <a:avLst/>
          </a:prstGeom>
          <a:noFill/>
        </p:spPr>
        <p:txBody>
          <a:bodyPr wrap="square" rtlCol="0">
            <a:spAutoFit/>
          </a:bodyPr>
          <a:lstStyle/>
          <a:p>
            <a:r>
              <a:rPr lang="en-IN" sz="2000" b="1" dirty="0">
                <a:solidFill>
                  <a:srgbClr val="002060"/>
                </a:solidFill>
                <a:effectLst>
                  <a:outerShdw blurRad="38100" dist="38100" dir="2700000" algn="tl">
                    <a:srgbClr val="000000">
                      <a:alpha val="43137"/>
                    </a:srgbClr>
                  </a:outerShdw>
                </a:effectLst>
              </a:rPr>
              <a:t>Liam waited for the client’s call over the entire weekend but he did not receive any call from them. </a:t>
            </a:r>
          </a:p>
          <a:p>
            <a:endParaRPr lang="en-IN" sz="2000" b="1" dirty="0">
              <a:solidFill>
                <a:srgbClr val="002060"/>
              </a:solidFill>
              <a:effectLst>
                <a:outerShdw blurRad="38100" dist="38100" dir="2700000" algn="tl">
                  <a:srgbClr val="000000">
                    <a:alpha val="43137"/>
                  </a:srgbClr>
                </a:outerShdw>
              </a:effectLst>
            </a:endParaRPr>
          </a:p>
          <a:p>
            <a:r>
              <a:rPr lang="en-IN" sz="2000" b="1" dirty="0">
                <a:solidFill>
                  <a:srgbClr val="002060"/>
                </a:solidFill>
                <a:effectLst>
                  <a:outerShdw blurRad="38100" dist="38100" dir="2700000" algn="tl">
                    <a:srgbClr val="000000">
                      <a:alpha val="43137"/>
                    </a:srgbClr>
                  </a:outerShdw>
                </a:effectLst>
              </a:rPr>
              <a:t>He also checked his mail but did not see any mail from the client.</a:t>
            </a:r>
          </a:p>
        </p:txBody>
      </p:sp>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FLASHSPRING_BG_AUDIO_DURATION_TAG" val="0.0000000"/>
  <p:tag name="ARTICULATE_PROJECT_OPEN" val="1"/>
  <p:tag name="ISPRING_PRESENTER_PHOTO_0" val="png|iVBORw0KGgoAAAANSUhEUgAAARYAAABECAYAAABEfBoHAAAACXBIWXMAAAsTAAALEwEAmpwYAAAK&#10;T2lDQ1BQaG90b3Nob3AgSUNDIHByb2ZpbGUAAHjanVNnVFPpFj333vRCS4iAlEtvUhUIIFJCi4AU&#10;kSYqIQkQSoghodkVUcERRUUEG8igiAOOjoCMFVEsDIoK2AfkIaKOg6OIisr74Xuja9a89+bN/rXX&#10;Pues852zzwfACAyWSDNRNYAMqUIeEeCDx8TG4eQuQIEKJHAAEAizZCFz/SMBAPh+PDwrIsAHvgAB&#10;eNMLCADATZvAMByH/w/qQplcAYCEAcB0kThLCIAUAEB6jkKmAEBGAYCdmCZTAKAEAGDLY2LjAFAt&#10;AGAnf+bTAICd+Jl7AQBblCEVAaCRACATZYhEAGg7AKzPVopFAFgwABRmS8Q5ANgtADBJV2ZIALC3&#10;AMDOEAuyAAgMADBRiIUpAAR7AGDIIyN4AISZABRG8lc88SuuEOcqAAB4mbI8uSQ5RYFbCC1xB1dX&#10;Lh4ozkkXKxQ2YQJhmkAuwnmZGTKBNA/g88wAAKCRFRHgg/P9eM4Ors7ONo62Dl8t6r8G/yJiYuP+&#10;5c+rcEAAAOF0ftH+LC+zGoA7BoBt/qIl7gRoXgugdfeLZrIPQLUAoOnaV/Nw+H48PEWhkLnZ2eXk&#10;5NhKxEJbYcpXff5nwl/AV/1s+X48/Pf14L7iJIEyXYFHBPjgwsz0TKUcz5IJhGLc5o9H/LcL//wd&#10;0yLESWK5WCoU41EScY5EmozzMqUiiUKSKcUl0v9k4t8s+wM+3zUAsGo+AXuRLahdYwP2SycQWHTA&#10;4vcAAPK7b8HUKAgDgGiD4c93/+8//UegJQCAZkmScQAAXkQkLlTKsz/HCAAARKCBKrBBG/TBGCzA&#10;BhzBBdzBC/xgNoRCJMTCQhBCCmSAHHJgKayCQiiGzbAdKmAv1EAdNMBRaIaTcA4uwlW4Dj1wD/ph&#10;CJ7BKLyBCQRByAgTYSHaiAFiilgjjggXmYX4IcFIBBKLJCDJiBRRIkuRNUgxUopUIFVIHfI9cgI5&#10;h1xGupE7yAAygvyGvEcxlIGyUT3UDLVDuag3GoRGogvQZHQxmo8WoJvQcrQaPYw2oefQq2gP2o8+&#10;Q8cwwOgYBzPEbDAuxsNCsTgsCZNjy7EirAyrxhqwVqwDu4n1Y8+xdwQSgUXACTYEd0IgYR5BSFhM&#10;WE7YSKggHCQ0EdoJNwkDhFHCJyKTqEu0JroR+cQYYjIxh1hILCPWEo8TLxB7iEPENyQSiUMyJ7mQ&#10;AkmxpFTSEtJG0m5SI+ksqZs0SBojk8naZGuyBzmULCAryIXkneTD5DPkG+Qh8lsKnWJAcaT4U+Io&#10;UspqShnlEOU05QZlmDJBVaOaUt2ooVQRNY9aQq2htlKvUYeoEzR1mjnNgxZJS6WtopXTGmgXaPdp&#10;r+h0uhHdlR5Ol9BX0svpR+iX6AP0dwwNhhWDx4hnKBmbGAcYZxl3GK+YTKYZ04sZx1QwNzHrmOeZ&#10;D5lvVVgqtip8FZHKCpVKlSaVGyovVKmqpqreqgtV81XLVI+pXlN9rkZVM1PjqQnUlqtVqp1Q61Mb&#10;U2epO6iHqmeob1Q/pH5Z/YkGWcNMw09DpFGgsV/jvMYgC2MZs3gsIWsNq4Z1gTXEJrHN2Xx2KruY&#10;/R27iz2qqaE5QzNKM1ezUvOUZj8H45hx+Jx0TgnnKKeX836K3hTvKeIpG6Y0TLkxZVxrqpaXllir&#10;SKtRq0frvTau7aedpr1Fu1n7gQ5Bx0onXCdHZ4/OBZ3nU9lT3acKpxZNPTr1ri6qa6UbobtEd79u&#10;p+6Ynr5egJ5Mb6feeb3n+hx9L/1U/W36p/VHDFgGswwkBtsMzhg8xTVxbzwdL8fb8VFDXcNAQ6Vh&#10;lWGX4YSRudE8o9VGjUYPjGnGXOMk423GbcajJgYmISZLTepN7ppSTbmmKaY7TDtMx83MzaLN1pk1&#10;mz0x1zLnm+eb15vft2BaeFostqi2uGVJsuRaplnutrxuhVo5WaVYVVpds0atna0l1rutu6cRp7lO&#10;k06rntZnw7Dxtsm2qbcZsOXYBtuutm22fWFnYhdnt8Wuw+6TvZN9un2N/T0HDYfZDqsdWh1+c7Ry&#10;FDpWOt6azpzuP33F9JbpL2dYzxDP2DPjthPLKcRpnVOb00dnF2e5c4PziIuJS4LLLpc+Lpsbxt3I&#10;veRKdPVxXeF60vWdm7Obwu2o26/uNu5p7ofcn8w0nymeWTNz0MPIQ+BR5dE/C5+VMGvfrH5PQ0+B&#10;Z7XnIy9jL5FXrdewt6V3qvdh7xc+9j5yn+M+4zw33jLeWV/MN8C3yLfLT8Nvnl+F30N/I/9k/3r/&#10;0QCngCUBZwOJgUGBWwL7+Hp8Ib+OPzrbZfay2e1BjKC5QRVBj4KtguXBrSFoyOyQrSH355jOkc5p&#10;DoVQfujW0Adh5mGLw34MJ4WHhVeGP45wiFga0TGXNXfR3ENz30T6RJZE3ptnMU85ry1KNSo+qi5q&#10;PNo3ujS6P8YuZlnM1VidWElsSxw5LiquNm5svt/87fOH4p3iC+N7F5gvyF1weaHOwvSFpxapLhIs&#10;OpZATIhOOJTwQRAqqBaMJfITdyWOCnnCHcJnIi/RNtGI2ENcKh5O8kgqTXqS7JG8NXkkxTOlLOW5&#10;hCepkLxMDUzdmzqeFpp2IG0yPTq9MYOSkZBxQqohTZO2Z+pn5mZ2y6xlhbL+xW6Lty8elQfJa7OQ&#10;rAVZLQq2QqboVFoo1yoHsmdlV2a/zYnKOZarnivN7cyzytuQN5zvn//tEsIS4ZK2pYZLVy0dWOa9&#10;rGo5sjxxedsK4xUFK4ZWBqw8uIq2Km3VT6vtV5eufr0mek1rgV7ByoLBtQFr6wtVCuWFfevc1+1d&#10;T1gvWd+1YfqGnRs+FYmKrhTbF5cVf9go3HjlG4dvyr+Z3JS0qavEuWTPZtJm6ebeLZ5bDpaql+aX&#10;Dm4N2dq0Dd9WtO319kXbL5fNKNu7g7ZDuaO/PLi8ZafJzs07P1SkVPRU+lQ27tLdtWHX+G7R7ht7&#10;vPY07NXbW7z3/T7JvttVAVVN1WbVZftJ+7P3P66Jqun4lvttXa1ObXHtxwPSA/0HIw6217nU1R3S&#10;PVRSj9Yr60cOxx++/p3vdy0NNg1VjZzG4iNwRHnk6fcJ3/ceDTradox7rOEH0x92HWcdL2pCmvKa&#10;RptTmvtbYlu6T8w+0dbq3nr8R9sfD5w0PFl5SvNUyWna6YLTk2fyz4ydlZ19fi753GDborZ752PO&#10;32oPb++6EHTh0kX/i+c7vDvOXPK4dPKy2+UTV7hXmq86X23qdOo8/pPTT8e7nLuarrlca7nuer21&#10;e2b36RueN87d9L158Rb/1tWeOT3dvfN6b/fF9/XfFt1+cif9zsu72Xcn7q28T7xf9EDtQdlD3YfV&#10;P1v+3Njv3H9qwHeg89HcR/cGhYPP/pH1jw9DBY+Zj8uGDYbrnjg+OTniP3L96fynQ89kzyaeF/6i&#10;/suuFxYvfvjV69fO0ZjRoZfyl5O/bXyl/erA6xmv28bCxh6+yXgzMV70VvvtwXfcdx3vo98PT+R8&#10;IH8o/2j5sfVT0Kf7kxmTk/8EA5jz/GMzLdsAAAAEZ0FNQQAAsY58+1GTAAAAIGNIUk0AAHolAACA&#10;gwAA+f8AAIDpAAB1MAAA6mAAADqYAAAXb5JfxUYAACgESURBVHja7H19fFTFuf/37PtuErKRAAm3&#10;yWajkI0SAouFIBgwEawiq1ZtAxX6E5L2d+VFraHVS7BeAbWKLS/qbSHhVmgD1qtCUBGUQAJoQBNY&#10;XmSDms0GJS/GZkPI5n3n/jFnz559P9ks4LXngfPJZs/MPHMmZ77zvM0zjNK0mkAkkUQSKYIkEYdA&#10;JJFEEoFFJJFEEoFFJJFE+tcjGfCvamIhHj98iPH5IJJIIgkHlsFMQNdnAWDEMO6JGXKSXmkeXu0T&#10;J0AItFFKjNcn8Mq461aeqXf/zjAsD4bHa7CAIxTIRDAT6QcPLIROBOJE9jgdssfpABAQAZOeYSfh&#10;9vKTsLVcAhgJwBA/k8abRzKLK8J5VJ6xofKMzQ8P4gEmuhHDYJpiwNyp6cgenypogGzNbexlxyt7&#10;qmC2tlAN0u+z+AMx4vHTkPxvXmVpG63tHWhtv8QDMPj5LIKOSD8UiYU4AWc/br0pCUW/yBk0A/tl&#10;B14pO0atOYzE/zwkA4BzAEXzZgie8Hxa/bePUHmqzosHO5mJE1q1HC8W3I2FsyYNum3dqDjoRsUB&#10;AOqbv4P5q4uAROb1LDwwIU6AOBEfGw3j2FQkjYpHcsIIJCeMFMyzoakFju4e9mcvahsuoqHlOzh6&#10;+ljwDB9gTFlpGJ8yivt9zc7KoOUz9QmYO2UsAKDd0YNNZccCj9VILUxZaQAQsJw2SoWlcydzv7+y&#10;5zjsnd0+5ZaZpiBWo4wIz0DPlJ2RwntPu3HK2oQ9x87DbG3y6Ucw4o9hJMd3sLyF/K3443+qvhll&#10;VbUAgKK8bMHvkO3bdmw/YB4CsLAThQz0QTciJqwXWRcfA+Lso9IFkXjNB3Y1dw4gVikJC1QAoOFi&#10;ixcPFlScAxivi8f+PxRAG60eOgwP9IMM9IFhJLxncQOYRiHH9PE3Ylpm+qCAxJtcdQ0pSR7fP7x6&#10;AwU1SIYkuBTNm8F95r9c/mjp3MlYkJspaOIW5WVjQW4mbC32gGXtnd2Ym5WGTFYFjY1SYUXJft8x&#10;GBGLZaYpEeHJn1Sbl5tgykqDrcWONTsrYWu2QzdKi5cWz+YAig8srn5Q9diGytP1HKC5xsUbPCI1&#10;voPlbWuxe/C2tdh9ePPH/2fP/8Onz2VVtThlbUJ2RgqroQDbD5hha7Fz9SrP2IQASzCVg0orGOiF&#10;bqQ2rJd4fGoC0N9LV1qJBJ6OKAKQAZCBPpiyMsKeKPXfNAIDfYBEStsniDyoAJTHQB8gZSc3YViJ&#10;bgCzJmfi3hlZ0KhUV0y8JP09YGRw8w+DXC+nix66bTzKqiwBpQHXCwwAh8/aAhqJtFEqrqxupBaZ&#10;+lEeE9SzDzYOWJaZpmDPsVrWpgUPXstMUyLGUxulwr61C5CpT4DZ2oQ7Vm5zS0pngFN1Tdj8qAne&#10;hjBXP1xjt2Znhfs5ztZjy/J7PMpHcnwHy9ve2QWztYkb283LTag8vdFHInSNP+0r4QBnRck+DjCK&#10;ADewlJtReYbyf2nxHchMHYVQTp/gbychIMQJDPTTCRQGzZiYBgz00na87SYEgNMJOPtwa0bqECY8&#10;VaWo5MBKQCop3ly1IHKgAiA2SkmB1unkVMTk+Fj8Z0Ee5t8x84qCCgCgvwfE2S/MsB1INfV6yUxZ&#10;hoCLxoKcTC+1tjtguwtyMz3A4SGvunxq9+rDlkdN0Eap/PKKFM+VeTO4Cfez5/7hMw4usDlV3yz4&#10;mbcfMKNg4+4rNr6D5e09ti4JLVAZfl/vWLktpBQCACtK9mFF8f6Q5SShjbdO96QNk7IzUtk2nDyk&#10;c7etVcux8M5bhiJK8OwcFAgX5GZCl3BdROd15phkwDkAQgaA/j5MvCEZv/vlg0hOGHV1LGIDfV5j&#10;GBlaOneK/+9NUwS38VBOJraXmzmJwaVWBCPXSq4bqfU7ASLFUzdSy638ZVUW2FrsAUE3kHQRbIJf&#10;jfEdDG+ztYl7RlOWgXv2YBRI0gu3rDB5mjiROVYXPrBkXk8NtIR4zQkCQgZgmnrjkAbY3uHgJCw4&#10;qU1o2X3ZEZ/XxOmkz9Hfh2kZaVied++Vl1I8+A+w0tLQgYX/UvLFcf532iiVoImTqU9Apj4Be6pq&#10;8bdyM081SQha71cby7hV05RlgCnLIBzkB8GTDzinrM2RW2jYPlzp8R0s7/bObhRsKPOQ1sI1ZYRL&#10;EoIQ/4gTBE5oY6LCZmK6dSKIsx+EDIDAybZLQJzUvjJ3WsaQHuLklxeoGZghIKQfsWoJdAnDhdto&#10;vm7Ehv9+A/c/8h/IXfAochc8isVPPodnN27F7g8Pw37pMgghSBp1HYizH2m6ROT/dA6uNsVrh7nH&#10;j/s5+H8AUN/Sxq3OLlsFv8zSuVNQVmVBfUsbfxnw+2/J3Mkoq7KgrbMLu3kr/pK5k4P2oa2zy0Oc&#10;37zchNgopUeZSPDM4HlpKs7UhzVe3n1ZapqCY+t/hWG8/l6J8Q2HN31OKzaVVXH8tzxq8ikXznML&#10;/ScLZWNxx2AMTYXQquVo72dXW8atBulGDIPpVuMQpxwb70GoBJSpHy245u4PD2PxyhfpyslzI1ec&#10;/IJzHUMiReaNYzFvzm2I1w7Dow/lhdVLm60O1dXHYan9HN+2tqL1u1YP6S097UYABIa0mzAifgTS&#10;08chfoTbuxR/XRxaL7ZGTBXaftDMSQlL507BtgMnqYQ5LgWZ+gQUFu/jDHjBPC2mLANWlOzjPBG2&#10;FjvrBjb4tQN4q0PbDpzEwtwJdAIsvwcPPv9GRHmmjIrMar1q3kysmjfzqo5vuLwBYM3OCmRnUF7Z&#10;41KwzJTFgc2VJgFxLCQiond25vUo+7QODHFSVy1xgjj7cc8txiG37QqUc6lCcA4Irrvx77vQ3kPA&#10;qGMBqYL1XIFzIdO2CE5Zm3H6tTfx5NKl0KgHZxCurj6Gd3b9D2zffE3BSyIFw0jAqIbxYvkILPUX&#10;QIgT5+rqKV/nAOJHjMTNN2fBYLiJBb3IBci57A0uFcLlMVmQQ923lWfqQ774piwDtFEqjE8ZhaK8&#10;GZytQscDgFB2ixUl+zAjI4UDhoW5E1DfbL+iPMOh1TsOcZ6ZZaYsrFt8xxUf33B5u8akYMNuHF//&#10;awBAUd4MH6/VFVOFghpuOYkjKWgjFVXVoYFl/Bie58btVVlwR1bggbnUIahtMLyQfuJEfeO3ggcg&#10;JTkJUMWAUceC0WjBaOJ8L3UsGIUGhrFjkX7DDYLbdjg6sX7jS1j/2kY0tLS6eURdB0QPBxM9HEwU&#10;e0UPB6KvAxN1HctXC0YTi+8ud2Nf5RFs+O/XYalviDi4bNpzzMPIqBupxcLcCR6uzWC0ICcTZmuT&#10;h4eB//LOnZwmaALkb3BLGS8tviOolDFYnnzvijba1yb24dpfomf379Gz+/doLv2dj4fK77iVVWHy&#10;Y3/x8XBFenyHwttlaF294xBPJbrneyCxsNKKNir0Cl3/dSNSfpQY8P6MiWMBZxlrxGUA5wAy9aOo&#10;pyWQmrK/ImibPuoQ+9PW2ArbxRboRocOUnt5RQEqPv8GDf/sAuQqMBIZbYoAgJMabAf6QPp7cN8d&#10;dwwKVJ77w2o0NDVTaUiuAiNTAjK5W+ViJB67DxgX4LokJZdrm2FoHZkSjETKC/OPgDp04CS3+pmy&#10;DGjv7BbsHdGN1CJ7XAoKNu7mxHy+VCFUHQLo3qxNZVVYZsqCNkqFlwKsyOHwNFubOJUk+yadz7Nt&#10;Lzcje1wKJ2XYBUxYod6RoYxvpLw4a3ZWwJRl4KSmq2HIlXDRrz6XS2px0hiUEJPa/Pn5EHYWHbQa&#10;OevZoEbbBbN+HFyU/OhwyElku9jiK7kwDF7fUy5oALQxUXjr+WXIHJMMRiqjE1+mAOQKOpHlCjBS&#10;OdKv18Nw/fWCB3b9K39EQ/O3rDQ0jIKLOgZQRoNRRtFLoQaj0LCXGoxSw92DKhpQDQPUwwBVDKCM&#10;AiNTsEGAPDQK63JLpfbOLm6CaqNUWGbKwvYDJ2Hv7PJjy/FsZ9ncKewkOedzj2+4pF4Z//z5V2HJ&#10;B9yEcUsNQ+e5vfykB/h416tvdhtQqZs20Hj5H3NtlPKKjO9QefOvB5/byQFmoLEdDN9QlyS04RbQ&#10;JcYHV4WOn0DlpycFqEM3UFBx9gPOftwzfULwdj87HVLsr7/Y4gYfhgEYKSCRYdMbH8DecVmwcfnD&#10;l5dhfMpIdyCgS6KABAQE0ydOEAwqH+x/HxarDVAPA6Om4ECBRANGrqLAJZW7f3KfKZhBpgIjV3sC&#10;j1zF2oAiK7EAwCt7qrzEd2EGvgW5EwKu8GXHLDzVRLgbuWDDrojztLXYuclNY1qyIjZ2RXkzQ7rJ&#10;wx3fSPDmj8GanYdwtShE5C21WYQMNGMkOPTpqdAT+PrRXFi8bsSwoIC1+6PDsHf2hJ5EDM8rBIaq&#10;ClI57F39eOCxtYIHQhutxqev/QYLbsugkcaugD7nADDQj/TUFMFt7dr7HpUwlNGAIgqMXE2Bg/M6&#10;MVyEsMflUoM45GdYgOP9HKJ9xRX7wI+BMFubOEnBO4CMXy4z1f3ZpbLsOW4JqNq4aGHuBA/x218f&#10;/NkEvGkoPFfwpKF1i38iGFz4z+ytkh1f//+xat5MD0NzpMY3HN4AMF6fwEsF4mub8d46Eeo9CdaP&#10;MG0sPNEmlFOIkcB83gb7pcvQDosOLLFMSAO2fQAQJ+65ZVxwNehgFV3JQ04kXmoBCbt/RyYHI1eh&#10;wvwlFhetQ8maQsEDUvxEHrIzrkfB+rdpu85+xA+LQvx1wqJ4q09Uw9EPMOooQKFmJQ2Z+zmIE8kj&#10;h2P+rGwfI7kQG1Lph5VoaPmOrglhSC5zp7C2howUaKNU3Mr/yp4qbFl+r8dqqo1SeewANk0xYFNZ&#10;FTL1CSjKm8lJBv7sBd4r6Zv/kYfZK//K8Xb1xZ+tYM3OQ5iRkcLZPVwverg87axdY/Jjf0ZR3kws&#10;zJ2AdYt/gqK8mThlbUIsz1jb7vAKyZ/ibjOQy5c/WSMxvuHyzh6Xwqk52eNS/ILIg8/tRO2Wx4Ia&#10;qEP1S9DbqjA97f/NJk6grwek5zKKn/g5Fs6ZEbCR3IdXoOKzM3hrfRHuyZ0W2Prf0YmRdy0DGAk+&#10;LVmFzDGBXW3xtzyA9s5u9JnfDa4uVZ/FrN+sB1TDwChYI3N/L0ivA6T7EtB1CQvvvAUla387qIE5&#10;+eXXmL3iv2DvuAxD0ig89esCQfW2vF6Cw+az1AOkjPJ0YTupJywtKRFP/b95YUkcT//lr2j4to1V&#10;icTMouGSbqTWQ6JxxcKIdKVVIV5wnC5xRAiBRQZGKkdl9ZmQhtLkkbGIVUmDgkrFp2a0O3rZlV7g&#10;as64pSdIZYBcCUYRBSijsO39o5j001/Dfumy4IEZnzoaJ/78GNJHD4MhJVlwPVtjE+v98WcPYXeL&#10;9/eG/QezXWhgN4WKp7YMhVxxJK5LBJXIUtCZS4g7jWNQkkoBmRwV1Z+HZDghdTRiY6KDq0GHjlE1&#10;KBxzAsPQADSpAkRBwLDByaesTch9+Am8tfEZpPybMBd2tEqBrU/8DJv3fy6YfUNjM5goLesW5gEL&#10;67onA/3UzhQu9feCSBVghggs2eNSYJpiQGaqeyzMdY0oO2bhROiFuRORPCJWcJsu4+Ay01SPBEWv&#10;7KnyMbbyy/Dve9fl06n6JpjrmvyCgHdfaaKjT3zsBi5Vpd3Rg+0HTgh2LYsUQWBx2VhSQsWDMFJA&#10;KoP5ywuwd1yGNghwjL/+R0gZHXw38O6Kz1hpJczJw0gAiQyMzJ38kTAMTllbcPMDS3Bg6x+QmT4m&#10;aBNOpxNOpxNRSjmmpAmXWCCVsUZaP94bQthsef3h/8V8dokPnrYsvxcLcydi24ETWL3jIFJGxeGl&#10;xT9B9rgU2Du7OWBZkDMB2eNSYLY2oazqHBvcNZHT7StOW5GpT+RsGy5g0Y2IxTLTVM5w6c8b4Srj&#10;fZ9f18XDpbosM02FNkqFyjP1yN/wjgfAlFWdQ+2WxznbweodB/0aho+v/3dqa3h+hwgqV1YVCuSL&#10;dnJRsqFUIfOXDXQySWUw11qDlp0x6SaYbpscuC3LV7A1/5NOUAE2BHtHp//+S1jJRaYAFBowqmhA&#10;HY32XoLcRb/D7o8Oh2ybEAKn0zm4nC6cFwfuDHOcEZx6fQyD8DDx6dz5Wi+v0eCvhbkTsDB3IirP&#10;WFGw8R1UnrFi24EazF65lWdIdZffVPYJJj/2GtbsPOgRD1Jx2oo1Ow/iwedLUbDxHXaS0jqVZ91G&#10;w8rTVr/9cJXxvs+v6+KxZudBFGx8B2kFf0TlGSuyx6Xg+Pp/R6Z+FFfP3tmFB5/b4X7PMlJ8eLqM&#10;wat3HPQbByNekbskQYUVgRsQuQ18UjkqQthZMg2pQSWabe8eZA2eMjYYLDiZz9cHzgErofYWRq6k&#10;bl8lDVZr72Nw/+Nr8frbe4VhhbNH8OQfMfy6K7sU8JNrh0Gu+I4Krz0jZmsTZq/cilP1bi9NYfFe&#10;FJaEHqNtB05g9sqt7veBF0IfSCrgEjl1Ck9uZO/sxoPPUUmDhqf/1ON+5RkrKs9YWVVPD1NWusf9&#10;VfNmshLSQVGkuGbGW5fhdpSA9AMSKRipFIxUhsqacyEMuMHtK7srqwGpnEbBSgR4PUIllmYknOTC&#10;KDU08lU9DIwqGouf2YjX3wk9cSRO4cZWQ+r1IYHhSHUNnl//Mp57aQ2ee/5pHK78SLCNmnOvhxnO&#10;4torY8pK983axkW0usFGKA2m7FCI38dMfYIPeORveIf7vG7xnTybkh7Z4/QoLN4rzvprCywUXFKE&#10;ZGFjJFzEq/mrb8LujNnyFWwtdjBSuTt/rZDZxjDsDufgNhdIFWAULLiohoFRRmPx0xtgPveFn/nP&#10;QCKRQCqVQkUcgp/BeNONboO3t7THRga3tl/GuXobLHVWnPvqK6riCEWWIQbJmeuauEm5f+2iq54A&#10;KBLEl6qyb/JUK20tds6+ohupRVHebZy0su3ACU6iEela2VhYe4Dg830kVDKwO7phrq0LqzMV1Weo&#10;bUUqBSQSxMVoBlGbPepDI2c3OnpFsTKsaiRjVSOlBowqCoxSg90HP/H7TFKpFDKZDAqFAgOXWwX1&#10;YlJGBuKHRQOkn/bDy+7DSGWAQkljXNQxYFTRaLW3C2q74esL7LMQH1uI0GvTno859SNTn4Dj6x9h&#10;jaWD32c09HIIq665rtGtWqcm+Nx/hfeMy0xTYcoyYLw+EStK3hftH9fUxsKLYckcGyJlwmenORcv&#10;JFIwktAG3IC6+nuVrLRCDbfBdj77SAIskGxZ/lO8+dR8mCaPZXcH93umc2SkbGSuEpCrALkKMyZP&#10;CAgsCoUCSqUS6BKeiuHRh+ZBLZd65gp2heVLZWBkKnfIvzKKxr0IIEdX15AlFluLHbNXbvXYkLZu&#10;8Z04vv4RZOoTfxCrJc04/z73fG8+NR9rdh4UvUDfC1WIFeVjQ6ZM4O1jkVB1qKLm80F3pP5iM8xf&#10;fU3jVySDjCjlJWUyf3kBpqk34c2ihWje+XtsWX4flt09Gdk3JrmP73AOIDZKCdP0Cfjo1VWYcfN4&#10;v81KpVLI5XKoVCooe78T3J3k0aPx1MMPYXiM2gvY2DGSKWiov1zFhvxLhQNoKLVPkD2kEWkFL3uo&#10;BZn6ROxfu+gHAy7bDpyA2eqWbDaVfSzO9qtIAc4VcuUFEZCdnx/xyjCAVIKKE+cG3ZGyg1VsrhIp&#10;Z5wkgoPAWLWtv9cjRkQbrcbCWZPDGhiXjUWhUECtViNao8Kp2hNITpsoDFwSE/HyY0tw+IQZR0+d&#10;haXhG5604VbPkkcnwpgxbpC9C7S9fTCrehdmrSzBMtMtKMrLgTZKBW2UCkV5t+HB5/8ehG+w3wdT&#10;jgj47L+uNlrJsxk1BuyHZyIkMVL5KgNLsL85CRp67wEuLlFfIoOtpS1koJyvGnSIqkGsfQXOQb4M&#10;xAk4Sdj2nUASi0KhgEajQUxMDP5rzYtYtXojNBrhicVvnZiJWyfSLO0NTU1wdFPXtUalRHJCQjiI&#10;54XoQ6NNZR+j8rQV+9cuZvOYpH/vX9rxKW6pqvKsaIz9P6QKuW0s2ujgBlSaaIkV0VkDLiQyNpeK&#10;QDXoG74aRPPBDnqVYdUh+6WOiA0OwzCQy+VQq9XYc/gzfN3ahs1bNoXdXnJCAgwpOhhSdGGBiuWr&#10;L3nqZ3h9WJhr9KsabT9Q83/mpXVF/9pa2jzc4yJ9n4DF5Rb1uojTCTidSBkdPOqW5pdlPC6GkdDA&#10;NcFq0CeAxAtUCBGOK66yEUr87S21fNlwEVt2lYNRRqH69Gm8vesf1+jPxcscR8K7tiz/KRbmTPS9&#10;x1ctAtX3VlkClDtVd5ErZZqS7reMKwr2lLVxUDyWzZ0K3cg4AED+hrdCPK+vzVC8rs4lCe42ckKX&#10;KOBwc4bn+ZBIAKkUlYMw4G57/xAYmdwrjJ+EzFznIdUwLqBriajEcrr2K5iWP4uOfoammVRFY9fe&#10;d/H3HX/9HqwL4aWl3PLo/eyqT7/LTE3AAlaSWbPzQMC6fMMu/ey/nL2zC5vKjtJyqYkevACC7Aw9&#10;lpmm0U2PVWcD8uA/ozZKiaJ5OViXP4fNPv8/qDxdF/RZx/M2WPpzS4vXlbtkfld4VlrRalSCV1KG&#10;fWkZMCCMFBUnhCULrv+mGeYvvgajiWWlFYZDPV1C/ODmGAPYmr6LyJS1X+rAxtffxLOb32Bz0caA&#10;SGVgiBNEKsW+Qwdha6jHrxY94nH2z9XDlPAks8rTdcjOSMWWRx/A0rnT0N7ZheyMVNha2lCw/k2U&#10;VQVeEExT3PaX7IxUaDXKgC7cwi3vwn65C8vumY4tjz6Aonm5sDW3ITZKDd2oOJRVncWKLe/6PAef&#10;x6p5uVg1L9ej75t2H8WmsqOw8Q768kfZGakekcVzJ6fD/NVFUUe5WrK14u4nfd/QgX6Qvm5kJl+H&#10;dY88yKZO9NpRy+aE3fbBUWwvP8EmNZIDzn6Q3i6QrksoefJhCg6BknEzEpRVfoqNbx+iYfYKNY1h&#10;cfaD9DiwIGcCFv5kGm9Hr2ddSCTYtpflL1NQ9a2nEwtunwTdiFjMuDkDmeljoB0WI3hAzOfOY9s7&#10;H+D1XR+ivbufBtIp2WxwEhlNLN7XDdLrAHo6QXq7cOvUabh12kykp2dc0T/W869uguXit3ScpIoh&#10;5b7NTE3kQglszW0hJ+pQiM+rvbPLI8BNpB8qsMz5nS+wOPtB+nqAHjYLW48DpL/H7cplJNSDo1DT&#10;IC9VtBsUiJOt2wnS3QH0uup6HSImkdHAMKUGjCqG/pQpqfF3oB+krwvovgzSfRno66KuZF6iax/+&#10;MjkFlr5uyrfHQdsY6AeIEzMmZwIEmJB+g08+GLPlS9g7OlHxqZn2SyqnSa0VNKk1FGq2b1RzJAO9&#10;QG83SJ8D6O2iPPt7ER8Xh5uNP4Yh7SbodHrEjxjaYfHnPj8NR1cnbF9fwHftl1Bz/is4iJyNfZFH&#10;PKm2SCJFEFh+6wdYBuhZOn3dFBj6etjAMqfbliKVgZEqAIVr4ik4YAlalwMWmvSaC6+Xqdw2Fmc/&#10;BZLeLjeo8LOm+eMvlVGjc38vy7ebZmpz8fbYosAz7DGgKhi3n4geAUKzwNGLs/9AQuuyx5egv4em&#10;7+zroZ/7e+n3XFCcE+mGG6lap9NDrY6Cr0WaQUODFQ5HJwDA4XDAdqHenXRb6gXACg0dM4ksIsBi&#10;TLsBBl0Skke51blWezta2y9h//FqD/f47MmTuDKO7h7sP+55mBy/DP9+sLre97zJYruAhuYWrh/+&#10;+s/vuz86cuqs4G0TIkWGZAF1dVYqIHINncBOr2A5iYRLlcC4zroh7szyNIMb/Nd11XeF10vlntnr&#10;wVC1Q66ibcmUfoDJm78EYAjts0JD2xxwh/QTFlgYV5Su20LLqXUM6yqnR3LIKFhJ2aRN4GXJd50z&#10;xkhAJDIKqv0qYIAFQA5cBmCpqweIE+fq6nipKPhOHob9z3B9YVQx7uNHJDIuOTikCvdYD8HOAgDJ&#10;CSORP/dOJCeMhMV2AfuPVcPR3Q2DLgn3zqB5iy31DbDYLlAw6OqGcewNSE6gk3j/sWof/vwy/PvB&#10;6nrfO2I+w4FAcsJI3Jt9C1dnV+VRX4Ah4Mq02ttxxHyGBSwVpmeOg0alhKW+Aa1tdnG2X3NgIewL&#10;L5GBkUkAInev9DyPiSslgc+xn64MbgwDSHzruia0W1LwzjjPuNUdRuJ3M6QPf5c3ScLQSSqRgUjd&#10;0cNuQPF2azK8ScwHGF67jPdEdp1fxD6DRAYiVQBOJRj2uBCaKc5JD2gjxH3Koa/rCeCBintceM/n&#10;ku44AB46qDy5IA8alRJHzGdQvPt9t4RQ34CG5hbkm+7y4WOxNXAAYLE1+O2Dq4z3/WB1+feOmM/Q&#10;o2R5fV3+s/swe8okGHRJeGHbDg9wsdTbPCStXRVH3ZKK+TSeXDhvyOMlUljAEuSUQ0YCSBmASALH&#10;YzFesRUekgCdnEEFdv6mOh8DLbu3BlJh/PlqFiRgJAQgMk8w8fuCeU5sj8keLNkVw1BJRuoCGCkF&#10;QZnrmFRWQoIzeIyND09/QOMFwCFPpwxM+aY7oVEp0WpvR/Eu31MQas7V4gXXCs/j4+jq5n3u8tsH&#10;Vxnv+8Hq8u/BC4AbGptQvPs9PPnL+ZwEU7rvgGdbHouiZ90XXi8d8niJFA6wBIpCY7wmXUgifuoz&#10;g7ADRKh+oH4T4p8Pv5IPLwGrnKufUilAqA2GId5A5gUqhPjy8gAWt4rkk4OFYTCUfS/TJ4xHcsIo&#10;Vr34NGBbDU1NIf5GgfYqkQD3g9UN3q6l3oZWezvitbGYnfVj7Ko4Akd3t6D3yP9ziHTtbCw/XHt1&#10;EGwikWmfn+EtKKAJAbfI9tGYNoa3ojeH3x4J0Zdg98O419DUjHgtzcJv0CWhxnLef2VeXY1KBUNK&#10;coCyIonA8kMHtIiDWzD7itsFbrHWDxJMvKQuv/Y54v9+sLoC2m1obILRMJY+w6iRqDlXG7SPhhQd&#10;ls97APs/OR64rEjXBljy77oFrz72cxh++Sysjd9d1Y7pE4ejtOhhGMfQRFNvVZ7EkvVvoO2y45oM&#10;lOX1p1H8/sdY94Y7P21ctAafvFoIfeJwrCzZ43HPRTnGNOx94REAwJL1b6D4/Y+x94VHUNf0HZas&#10;f+OqP4dr1R86iIXalxXsfrj3ggOwIUWHv/7nyqsO1iINWmIhwVenK0Rx0RrsfWEJrI2tUM5aDuOY&#10;JJSuWoTCn+diZXHZtRstr3FYfNdUCirFZSjMux3rdn7oU2Xt4rkofu9j2C87MHFMEm9F/x688IPl&#10;fw0lFiFlLFYbXti6jYKMXofl83921d9dkYQAC/HVe/e+uBQ5xjQAwMriMm4yub5v63AgLkbDAcDa&#10;fBNdrf+0E68+ngdrYyv0ifEofu8olvxpp1+2i+fcAm20GvNXbwUIQc35BsxfXYKa8zSmIn/ONLz6&#10;eB4AcO3kGNOw98WlPu0X5s1C4c9vp4AVo8GSP+1E8XtHkWNMQ+mqRYiL0aDm/AXMX70V1sZWGMcm&#10;4dXH5sE4NgltHQ7MX70VxrHJ0CcOx9p8E2rON6C8horW1kaaB7fw57fDevE7BHLd3589AXf97hWu&#10;/wCQaxyLng83oq3Dwd0rzJvFjVdbhwMnvriAl3Z+iL0vLuXGsK6x1W+/hZKjuxsaFd1Do1EqPYyg&#10;GpUK6wqXc/ct1nq8ULLte2FjcfUpuG3IDSKWunoUrtsIgz5FBJZrQBJhSZHp58K82zFxTBIMC57B&#10;nb/dhLX5JuQYx6Iw73bkGNMw9ZEXUVS826MOACTc91vUNX7LAcHK4t3InzMNxrFJfnkaxyThxBcX&#10;0MY7jKzmfAMAAn3icLz6eB5WFu/G1EdeRP6cacifcwvHy1/7cTEazF9dgrcqTmBNvglxMWqUrlqE&#10;kveOQnn7UtgvO/Da43kACEpXLaKS0u1LUV5Ti/tnTMS6nfthbWzFyuLdKK+xcH16q6KGA9Il63f4&#10;fZaS944gLkaD9/+wlPe8gDZag4T7fssC0ywYxyZhbb6Jey5vdJ+/ugRvVdYE7LfQq6HR7SUx6HUe&#10;9xzdXaj53L159MgJM65ekuzg7SYn8m1DVgTOouf1POfEg8mu0e5mpwBViMYW5BrTEBejgWX7M1wJ&#10;45gkGMckobzGgpraetTU1mNN/j3cKmFtbEXbpcvc7+XV57jkUdooVYD4At5JAV50f/YEAMC6Hfto&#10;ezUW5BjTUPfutwHaJ2jrcKC8+hyMY5Jw/4yJmHjDjxAXo6HSTN4s3rP8CPrEeDzyx1KAODH/2S1+&#10;VCF3nwrzZnMnCWijVDCO+RELgG4qfvcw9InDUZg3G6WrFsHw0NMACMprLGi7dBknvmhAXIwaORPH&#10;+jxXXIyGG7eaWlvAfg8mRuNIzUm6igMwpo9Fzeeeu5lb29ybEVv/+U/Ptj3UkQABf4T4vx+sboh2&#10;4+O0XJ+P1JyAoyuInc1PnzQqVRD3tEjXQBXy0pcJUF5twZ0rNngUK/19gR8R1luHpr+3XerkHVnq&#10;X/+tOW9DYd4diItWo63DEdju48EmQPsgsF92eEXb0p93rtiA8mr3Cm0cmxzCgOj5fWHebJRXW6CN&#10;0eC138yHPjEehl+s8lFNVm5+B/rEeNw/wwh9wnCAUFXHMxkR8TPJvL/33+/B0JHqGtybMxPxcVpM&#10;N07E/qOfeEgxwWwb/HLGdAMsdb5pIV0A0HCxEYLeLQH35t/1E06NK313bxA1yvfvZrwxHQZ9Ckrf&#10;Ew8qu7qqkJAMXOzvB6rPIWeSgV35jdj70nLERatRU2vjvs+fM51daeFV399n4P4ZRqwtuNeDb8ke&#10;eq5y6dP5AKGqkeXvq7G24F68dbCam9TGMUnImWRA+WfnArbv7/sTtTa0dTiQP2c6QAj2vrQc+XOm&#10;o6bWBmtjK/d96dP5ePU3830NrrwXuOa8DSV7DkOfGI+2Dgc9S5q9Hxetxid/fgqFebNRU0tDzz3O&#10;miZu0bH8s3Oez2U0wGNfESEB+z3Y7F4bt5dyK/iTBYvcdgh/RlXeVXP2czQ00pQH0ydNpOk1efdn&#10;3zIVhlQ99h/9mI2udd9LTnSn4vSux7/H/z5eG4vlD82D8cZ0tLbZ8cLmrb7teqf4ZL/XKJXIv/8+&#10;LH9onk8d8brylyCvkKV0DawXW2GYvxK5kwz45C//QcX20n1ou9SJdaUfcN+7JQw/k9F71ScEOUYD&#10;7K7Vm6W2S52464n1eLXwF+g5+GdOxVlX+gHaOhxY8vLf8OoTDwG4D8V7DqN4TyVyJqX7bZ+bnF5S&#10;0/xnNqP0mV+h5+CfUXPeRic+IZj/e/f3bR0OzH9mMw+UPCde0ea32X7Q/uVMSsfiu6djXek+js9b&#10;hz7D2l/RM4aXvPw3tF3q9GukrKm1YeXmt9my97nHkTduwfo9GGq4eBGFf1iH+XffBeONN+LJgkVo&#10;bWtDa5sd8XFat6HXNSF59MLmEsy/+y5Mn2TEs8sfQcPFRji6u7l6uz4qx66Pyj1VEbUKBr2eJ0UY&#10;sP/IUb/3nixYxOPfjYbGRpS++z6OVNd4hv7z2uKkpVQ9/vr8al9vUZ1VNOBeZWIU2QXXdMQtO9bi&#10;zifWw3rxW/GvcY0oeXSil9el0e8k9lF7UvU824zdwz4j0r86sNyaL0K5SCKJFGHjrXiQk0giiRRx&#10;YBF1T5FEEinSwEJEYBFJJJFEiUUkkUT6/gOLaGMRSSSRRIlFJJFEEoFFJJFEElUhkUQSSaQISCzi&#10;IIgkkkiixCKSSCJ9z+l/BwBo+WKO3FaVHgAAAABJRU5ErkJggg=="/>
  <p:tag name="ISPRING_PRESENTERDATA_0" val="TWFuYWdlbWVudCBTdHVkeSBHdWlkZQ==|TWFuYWdlbWVudCBTdHVkeSBHdWlkZQ==|||e0U4NkFBNTc5LUUxRjQtNDRCMi04MUEyLTk0QUVFNEIyNkRDN30=|||MQ==||SVNQUklOR19QUkVTRU5URVJfUEhPVE9fMA==|"/>
  <p:tag name="ISPRING_PLAYERS_CUSTOMIZATION" val="UEsDBBQAAgAIABd9ckXPomWnFQQAAMsOAAAdAAAAdW5pdmVyc2FsL2NvbW1vbl9tZXNzYWdlcy5sbmetV1tu2zgU/S/QPRACCsx8NG0HaFEMHAe0xdhCZMmV5DiZwUBgJNohQpGuHm4zX91GN9CFdSVzSdmO7XYgKemHDZPWOfd17iXVO/ucCbRmecGVPLXenLy2EJOJSrlcnlqz6PzlewsVJZUpFUqyU0sqC531nz/rCSqXFV0y+P38GUK9jBUFLIu+Xj2sEU9PrekgHvqTKfauY9cf+fHAGVn9ocpWVN4jVy3Vb3+8e//5zdt3v/debXBtaMIJdt1DImSY3r5uQeRFge/GwEbc2CNXkdXXz+lf5vlOeH8WuY5HrH432DQgl1Zffzv+LGzEzoKAeFEcuo5NYieMPT8yCXFJRGyrf60qdEvXDJUKrTn7hMpbBsUsec5QIXhq/kgUbMiKNRmzAzx3vFEc+b4bxsSztztWn8gU2Tn9BBLpyBLgkARAkNOC5Y/AxqbeBo6wEN0Yxs5o7MIn0i6M+fJWwKfs6seUeFAxJptQExKGeETigX8FdbL6nt8F4V9Yff+iC+KahKAA0igiD186Ixw5vqcVFJAwCpzhTj4JlUhJcY9okgAOrXK25qoqYEcriqW1kIpuVkLyYQbCdbD7E5HWhIhLI9clXzNwIU+b6wJtMyS2rsyHmfNXfI4dl9gxlMr253FkGlobo6B+qUpEhVA6ALBL0zWVCUM3LKEVSOkeHkt5ah5bUQhbe/Kx4v8iWm4658Wm6TybXL04eZprTuTCpJjTXLbooCOqg5b/MdisKiDSsmTZqmyKYi8TJ7/Ei6fGNcVh+L9BtanLEyM6st81nBAkTgI426DbB1y1R5AJ6APGWka5aI9yvHMwNM1ZASOe5ciRiw42PX9D4Cn0WI5LyPyBC5dQkQ74ORmETqRzzG4KXjYeSaZQdb1/rpEELgKClexBJzdsoaD/BaNrKCLs86IWzskjjHUSxHay6hG4P6c3LB44tKQlXLoQuCR4BvGnLThnE7LNYD1eDzIxV5VIzTgT/M6MWKhNldUJWdV1qo0ucpWZXUGLbS/VE/7sKV7UwQW10emewSbSkOBgOI6H2BsSfaXTPSxagkDL2ic3CmMXDzQcRJ3RMrmFc2WhKpm2JKovZTY5x0C2SWnIaJ7cfv/yrSXHkSf1Ltrs/tmJBDpUzyWyI/vbUyUr/mkiifDgEGdgbVCba+zOeaYP4+H3L18LpBaILBYsKeGARnDjzirJk1pLL5HNssa+N9rYpBhHER6OJyAfuLRMqITHMlBKWFbp/ajS7Qmt3IVwgoMLmCjmiqYZ8zsYR5FSoujCYpLWNl17uN3t369KwSXrgj0e6L8255CPyJnG2LbNGxM0luDJXX1OpoiaialfnQS8OrUlG46xB8PsiI+lvOxIaM6P7eiAJq7XDy28/vE42a0K89rZe7X3FvofUEsDBBQAAgAIABd9ckU+Ju6GEQQAAKEOAAAuAAAAdW5pdmVyc2FsL2N1c3RvbV9wcmVzZXRzLzAvY29tbW9uX21lc3NhZ2VzLmxuZ61X3W7bNhS+z1MQAgpsF03bAS2KIVFAW4wtRJZciY6TDYPASIxNhCI9iXKbXe1p9mB7kh1Kdn6cDpKWBXBg0vy+c3jOdw7Jk7NvhURbXlZCq1Pnw/F7B3GV6Vyo1amzoOdvPzuoMkzlTGrFTx2lHXTmHp1IplY1W3H36Aihk4JXFQwqFwaPQyTyU2c+SsfRbI7D6zSIJlE68ieOO9bFhql7FOiV/uGnT5+/ffj46ceTdztcD5ZkhoPgOQ9qiD6+7+YJaRwFKZCRIA3JFXVcWGa/2NVDwNGCBn5IGvzBH2U3kiN9i8ZaGa7MiwWDDM1jcum49r8fLZIu6CKOSUjTJPA9kvpJGka0iV5AKPEc91rXaM22HBmNtoJ/RWbNIelGlBxVUuTNDxm4LVTNO2x5MV764SSlURQkKQm9/YzjEpUjr2RfQUnDSGKckBjwJat4ORyaNspo0AhLOYhg6k+mAXyodWAqVmsJHzPQizkJIVdcdYBmJEnwhKSj6Aoy5LhhNAAQXThudDEAcE0SyDzp0k6IL/0Jpn4UWuHEJKGxP35QTcYU0kreI5ZlgEObkm+FriuYsULieaufapCRhHxZgFx9HHxHmi0fEqoR6UpsOXhQ5p0ZgVIZE8/m5MvC/yU9x35AvBSS5EXLlDY1b20xkLzSBjEptXUfzLJ8y1TG0Q3PWA0SuodlucibZRsGm7aO/F6LPxAzu3J5s6u00CNXb45f5ZlPA2gnS1aq7rI5YHpW5S+3WtQV7NMYXmxM1x6exOH4/3Dilbua4yT51y31ycnr9nNgfuBmEtA2ieHYgxIfCd0bQGagDOhjBROyN8gPz8HMvOQV9HNeIl/d9rcYRjt8qNF/pLiEmD9z4BJy0R++JKPEpza6/KYSpuvwaTLU5vn72sjgeiC54Y/6uOG3GmpecraF7MG8qFrBHA+3NUQI+05qe97TtrwjCcGdFTNwB0PgkBQFbD7vplzMyD56bTt9FoalrmXe9C8p7pqWCmmpizYamzZFrc3bUhfNrGTVvoDahn72CifarcWtzfkTex2cCcHxeJqOcTgm9o5ny1b2w4CErUcBTdIAjywatFwwk63hELnVtcr78bS3Lo+cY+DahTPhrMzWf//5Vz+KAz/aWbSb/XkIB1Sl7UPkgevXUBte/dbBQfHoOaxB9QDtbrV72IhVIqvsVTax6auMHb1FHi+6CrtRwC6WmFI8ns5AJHAPmTEFywrQQ2Lq/H5S2wKEYh3AN8PxBXSM5sZlCcs76DZUa1kNIGnC0zMwT2AP1/6oNlIoPgB62KpfEVzYOfXnKfa85kkEhSJFdtcedTliTfOzbyMJb6OeXOMpDqExHdDxXJhhfM0xsO8DUJPt+LEity9OhYcBPCGPTt49vi7/AVBLAwQUAAIACAAXfXJFxH6jXhEEAACjDgAALgAAAHVuaXZlcnNhbC9jdXN0b21fcHJlc2V0cy8xL2NvbW1vbl9tZXNzYWdlcy5sbmetV+Fu2zYQ/p+nIAQU2H40bQe0KIZEAW0xthBZciU6TjYMAiPRNhGKzCTKbfZrT7MH25PsKNlJnHSQtCyAA5Pm993x7rsjeXL2rZBoy8tKaHXqfDh+7yCuMp0LtT51FvT87WcHVYapnEmt+KmjtIPO3KMTydS6ZmvuHh0hdFLwqoJB5cLgcYhEfurMR+k4ms1xeJ0G0SRKR/7Ecce6uGPqHgV6rX/46dPnbx8+fvrx5N0O14MlmeEgOORBDdHH9908IY2jIAUyEqQhuaKOa9fZb836IfBoQQM/JC3D4R9lN5IjvUJjrQxX5sWCQYbmMbl0XPvfjxZJF3QRxySkaRL4Hkn9JA0j2sQvIJR4jnuta7RhW46MRlvBvyKz4ZB2I0qOKiny5ocM3Baq5h22vBgv/XCS0igKkpSE3n7GcYnKkVeyr6ClYSQxTkgM+JJVvBwOTRttNGiEpRxEMPUn0wA+1DowFeuNhI8Z6MWchJArrjpAM5IkeELSUXQFGXLcMBoAiC4cN7oYALgmCWSedGknxJf+BFM/Cq1wYpLQ2B8/qCZjCmkl7xHLMsChu5Jvha4rmLFC4nmrn2qQkYR8WYBcfRx8R5otHxKqEelabDl4UOadGYFSGRPP5uTLwv8lPcd+QLwUkuRFy5Q2VW9tMZC80gYxKbV1H8yyfMtUxtENz1gNErqHZbnIm2V3DDZtHfm9Fn8gZnbl8mZXaaFHrt4cv8oznwbQTpasVN1l84zpoMpfbrWoK9inMby4M117eBKH4//DiVfuao6T5F+31Ccnr9vPM/MDN5OAtkkMBx+U+Ejo3gAyA2VAHyuYkL1BfngOZuYlr6Cf8xL5atXfYhjt8KFG/5HiEmJ+4MAl5KI/fElGiU9tdPlNJUzX4dNkqM3z97WRwQVBcsMf9XHDVxpqXnK2hezBvKhawRwPtzVECPtOanve07a8IwnBnTUzcAtD4JAUBWw+76ZczMg+em07PQjDUtcyb/qXFLdNS4W01EUbjbs2Ra3NVamLZlayal9AbUM/e4UT7dbi1ub8ib0OzoTgeDxNxzgcE3vLs2Ur+2FAwtajgCZpgEcWDVoumMk2cIisdK3yfjztrcsj5xi4duFMOCuzzd9//tWP4pkf7Szazf48hAOq0vYh8sD1a6gNr37r4KB4dAhrUD1Au1vtHjZilcgqe5VNbPoqY0dvkceLrsJuFLCLJaYUj6czEAncQ2ZMwbIC9JCYOr+f1LYAoVgH8M1wfAEdo7lxWcLyFroN1VpWA0ia8PQMzBPYw7U/qo0Uig+APm/Vrwgu7Jz68xR7XvMogkKRIrttj7ocsab52deRhNdRT67xFIfQmJ7R8VyYYXzNMbDvA1CT7fixIrcvToWHATwij07ePb4v/wFQSwMEFAACAAgAF31yRWCTDPjjBAAACBcAACcAAAB1bml2ZXJzYWwvZmxhc2hfcHVibGlzaGluZ19zZXR0aW5ncy54bWzNWF1S4zgQfucUKm/NIwQYGBgqCRUSZ0lN/jY2y1BbW5Rid2ItsuSV5DCZp7nGXmAPNifZVgwhgQDKTjHwBGn396lbUnd/dvn4S8rJBJRmUlS8na1tj4CIZMzEuOKdhc3NQ49oQ0VMuRRQ8YT0yHF1o5zlQ850EoAx6KoJ0gh9lJmKlxiTHZVK19fXW0xnyj6VPDfIr7cimZYyBRqEAVXKOJ3iHzPNQHvVjQ1CyoWpI+OcA2ExhiCYjY7yJqc68UqF25BGV2MlcxHXJZeKqPGw4v1ysH1QO9y59SmoGiwFYZPTVTRaszmiccxsPJQH7CuQBNg4wcB3tvc8cs1ik1S899u7lgf9Sw95ZuxFFtTy1CWmI8zNAikYGlNDi5/FigpGoHBfQVeNygFJl2wLnga+mLmhMMVTQVMWhfiE2L2qeI3wcuA3/YHfrfuXZ4N2EaozImyFbd8JE7RbDf+y2wv94PI07LTXBoX+53AN0LqROdP3B37gd0N/cHnS6q2JcA/qDuN3aq32mphz/yRoheuu1K111oX0T3tdN0y91+nXuhdrhXZ60fcH7Vb302XY67XDVv8ONbv3Cze8XFouljIWlczVUkncdot+Io28VxkaDHYrTtUYQtlkWMMjyjV45K8Mxr/llDMztXWNTe0KIKvpDCIzsDVb8Wwdend0BSGGhostdIT9eUf4uLeUfalYfiGz1YGWseVlVEzbcvzTo9//MI9+98Ph0+GvCrNMjaFRgo3P3PatRcut10iKpZZlf5Oh5PE8IUiHEHdpCgv9PLhioomeOx4Z4SXimGpNMco9wgymHs3BOh9qw8xsgjQXPQly4aQC0gkebEWUUIX56UX7za7bnh1V/+hKA/rPYiMK02OuvohJQ9FrnGQu7n0QLm6neEjcHhQopyAU1Wt4khrnLs4dKugY7HkGJo+nv+YsBjul3bDqChQJpeTaxT+ACQhS//7tH03kiPijEd5nvA2kLtM0x7OcDVOySRqQSqdMU8qcsjyHoWYGXFxPmNPS5zLnMZnKnHB2BcRIguWfp/hfAmRRG5CRkunMivrFEM1xg8mEwTXExy4LXeASaY5IW6AcTLHC3zn7SoYwkgp5gU7waqKd6YJ/ay3ijGp9R0pvY3xXTNhWt+F/fmcTpPGEolpZjxz7BaSZeQl+irkLiUtwLnE3FyhwZyKaYxHY84lZPHNzSdN57YROZoduD3JGisfNMJ6CEx9E2NmYyMGVMKKCSMGnhEY4/bS9QhMmc42W4rIU1Pp/BVhACROzUMfMlqFUsVs72d7Zfb+3/+Hg8OPRVun7t383nwTdKII+p3a1QhLUn9Sezsh7OvcZ3CN60g11T1U+A3pUWzrj1g3zCZ3pjFwh6Z7BPiEGn0E+IQkfYJtSpbZrxA+OZfUbxY2YeTjwyyUrRFbrkpl8eouyJPBrg/opwVM6a4fBkUuBdiXBDYsSrPCRfSN+lVE8U1NO6mjg/97qnQVOpHjUTg3Pd6PruXj1Prl4DYpp31+Y9E6ygSrhKCNf3bWLsmJc3AMUFpylqKDinzYxfqR/P9YoXrL1338NdwY+eBl/jX74Q+9pRTN9oX4IVEUJXqIXu3hvft685Pa+pR0rfs2/DC19Cpp/Xln+3mqfpEywFPfRatz5R9rq/t52ubT60cYGsi1/va5u/AdQSwMEFAACAAgAF31yRfF2xYDJAgAAUQoAACEAAAB1bml2ZXJzYWwvZmxhc2hfc2tpbl9zZXR0aW5ncy54bWyVVttu4jAQfd+vQOx701KWUClF4ipVYrdVW/XdSYbEwrGR7dDl79eO7caBpGSJkPDMOZ77hEjsMZ39GAyihBHG30BKTDOhJU42wOnjMC6lZPQmYVQClTeU8QKR4eznpvpEQYW8xmJH4H05O5RAbeY2HN9NHvpQrI3RZjpazLsICSsOiJ62LGM3MUr2GWclTa+6lp8OwAmme21gMp92IwkW8klC0fBpebuar+/7UQ4chADt0mg03oTjqyyCYiDO0niln56c2tT30Z/RjlhgWdHCyfTu4a6LdkAZNJMc3obz6Td4qm7/j6oYgoS/UjdK9emEEnQC3rx8uV6NVr86GexQHs68mW+mm24CZ5lOaJOz2OjnKocwlKrx60/QAWlDuk/ux+sw7GJ0pcf+9Oc+0uPKGXnReT1bCLroMYGZ5CVEgTsZncjZ53Mp1XzAbIeIUABfVINelNMvqBTumqasxr3CJ6apB7KCGvHBSFnA0vjrG20qasJyuah2hY/9knkecjhaoediLayRf1ReL5CesEa+EZzCMyWnC/i5xnBcjRfIVvP79CstUKSOLmHu5LTa0lZPrvBMW4HDFCyFmdDuvOMCdNmioJIZl4ILnyKKjjhDEjP6W+PiUxWMiIIzhW219saKJJYE2vqt8lFtab9e1fl6O5qXQh2bOQ+k2uGPQyQlSvJCvZTEcGB5akjUNcOgnaG3pIIDf6I71pNDmQT//iqILjAzc9IXXiC+B/7OGOmKIAq8FERBe44ja7Yt+bQsYuBrVTMMwlWgKTTAHGc5UV/5geETUqc0VelQGqbM1XUUYfJ1vyexLQCIJ7nrWXMwmqIkEhM4ArFaT1CF3BVbJFSPdrXbXG5hJ70ZsYKzhvRmqO5HuybqRvH7tqloIXwor9oZRnO95yWKRRVXY+rdBq5dbuxkt8l0s/rWjcC2UuNmpb9MoBLqv5L/AFBLAwQUAAIACAAXfXJF32Fu47YEAAAZFgAAJgAAAHVuaXZlcnNhbC9odG1sX3B1Ymxpc2hpbmdfc2V0dGluZ3MueG1szVjdUuM2FL7nKTTu7CUJsLCwTBImJKbJbP6amLJMp5NRbCVWkSVXkpPNXu1r9AX6YPskPYogJASC3C7QK8jx+b7zI50fu3T2JWFoSqSigpe9/cKehwgPRUT5pOxdBhe7Jx5SGvMIM8FJ2ePCQ2eVnVKajRhV8YBoDaoKAQ1Xp6kue7HW6WmxOJvNClSl0jwVLNPArwqhSIqpJIpwTWQxZXgOf/Q8Jcqr7OwgVLKitogyRhCNwAVOjXeYNXTCvKLVGuHwZiJFxqOaYEIiORmVvZ+O946rJ/t3OpapThPCTWyqAkIj1qc4iqhxB7MB/UpQTOgkBr/39w49NKORjsve+70DwwP6xU2eBbsNAhuemoBouL41kBCNI6yx/WktSjImEtJKVEXLjADpmmxFU5MveimwomjOcULDAJ4gk6qyVw+Gff/C7/udmj+87Lesq86IoBm0fCfMoNWs+8NON/AHw0bQbuUGBf7nIAcor2fO9L2+P/A7gd8fnje7ORHuTt1j/Ha12cqJufLPB80gr6VOtZ0X0mt0O26YWrfdq3auc7nWuO75/Vaz82kYdLutoNm7Ry3u/coNLxXXi6UERSUyuVYSd82iFwstHlSGIhqaFcNyQgJxQaGGx5gp4qE/UjL5JcOM6rmpa+hpN4SkVZWSUPdNzZY9U4fePZ0lBNfA2EpHOFp2hI+Ha9EXrfmVyB53tAQdL8V83hKTV/f+6MPS+4MPJ9vdf8zNEtYahzE0Pn3Xt1Yld1pjwddalvmNRoJFy4DGcEsYxFKVFDMPUQ2xhcun2mRAX1AG98dg9wtjrjeCC2MswWO1Kr/No+nCYeW3jtBE/W5Ds6KnVH0eobrEMxhNLuo9wl3UGpB2ZlJPpJMTEqscmqjKmItyG3M8IeaEBjqL5j9nNCJm7Lph5Q2RKBCCKRf9AZkSjmrfv/2lkBgjfzyGGwrjGtVEkmSchovxiHZRnSTCKdIEU6cor8hIUU1cVM+pk+krkbEIzUWGGL0hSAsEBZ0l8F9M0Oq0R2MpkoWUYaWRYpBgNKVkRqIzF0PXYCLJAGlKjhFtLfyZ0a9oRMZCAi/BU7iaIKfK8hdyEadYqXtSfOfjOzszm526//mdCRBHUwz7Rz5y6AAkSfVL8GOInQswwZiAbK5QQGZCnEERmPOJaLRQcwnT2XaMp4tDNwe5IIXjpuCP5YQHIXQmyjPiShhijgRnc4RDmGfKXKEpFZkCib0sllr9KwctFFG+cHVCTRkKGbm1k739g/eHRx+OTz6eForfv/29uxV0O+N7DBtrdsjXtm6TzsgHm+szuCc2RDfUgz3xGdCT26IzLq+bWzZHZ+QjS9oz2C3r3TPILUveBvZCyMR0jWjjWB5/R7hdTzYHfqlo1oPHN43FQvQ6i8bAr/ZrDQR5v2wFg1OXkusIBCkIY6jZsXlrfZPhutiPnPadvv9rs3s5cCKFw3NqYb4bXddFq/vJRatv53dvZXY7LQJYcsfF8M1VO7AoTOw9gFWB0QR2oujVZsB/6chPlf5LNvOHr8rOwI0X5rfocNvfpWz/+1EdjmAZxnAtXuwqvf1M+KEJ+z/lwP5afmFZ+6Sy/Eyx/t1yB+Trn3MrO/8AUEsDBBQAAgAIABd9ckUruSqnsAEAAC0GAAAfAAAAdW5pdmVyc2FsL2h0bWxfc2tpbl9zZXR0aW5ncy5qc42UUU+DMBDH3/cpFnw1y8ZwoG+4jcTEBxN9Mz4UdmNkpUfagk7jd5cy3GgpzvJC//z6P+6au6/RuF5O4ozvxl/Ne7N/0veNBkqTvIRrXacDeq50R9BsAy9ZDjRj4BhI9Xv0JH+fCZuxwxrT+PCsbEXHz0H1ZUuo6OKFxYJbNGHRKov2bgvyYRM/tdTatI4pdeocl1IimyTIJDA5Ychz0jDOVdSsboYGjBXwC+iWJKCZTn1vtrgdIs+ObhS492GXSzAvCDs8YoqTmCT7lGPJNkPxd4cCeH3j+9ZuEQY6QDMhHyTkZuDldBWu58NkwUEIaOO6rhf5nhWmJAba8fVW6vkD1Yz7CRl0lYlM/tL+Ipjdzrp0QVLoVcmf+mFgYKz2ulzNIyfhQ7a32CyNoOQAvGe1XK/c1Y0GYlEW/ZBhFEQ6xzFVFemh95F6rChFsslYepFTP6ts20uce2vf74K9RLUWQqOFdpY2zYcmh9mltr6XJ1CLK4y4j5aj9L9x0QIWNrCyjhFpjhG1fx07REqS7PJ6OtSjUVUcRP0O/IFtUQk54XvgL4i0zubN/PELsUffP1BLAwQUAAIACAAXfXJFKNC6MOEAAAD3AQAAGgAAAHVuaXZlcnNhbC9pMThuX3ByZXNldHMueG1snZExb8MgEIV3fgW6PRBvkQXOVqlbh3S2XIe6SHBYPhz35xd0SZQOlaIOSNzxvvfuhDl+xyAvbiGf0EKj9iAdjunscbLwfnrZHUBSHvA8hITOAiaQx04Y3xzwbXHkMsligWThK+e51XrbNuVpXooDpbDmYkxqTFGXExPqSuqZUWC29f+irz3ohJDSfKw+5Ffsyr1ULJG0jBYq0ztUHj8T6Cow+q6u1bhSTvE3iUMs60aadtwAfi4C33IumzPb30baX4fqoyMaJkcq4MShNZZlfyQ9GdE8G2H0bTFh9MOHdeIHUEsDBBQAAgAIABd9ckWnxCQyfQAAAIsAAAAcAAAAdW5pdmVyc2FsL2xvY2FsX3NldHRpbmdzLnhtbC3Nuw7CMAyF4b1PYXmCIVw2hqbd2GChPICVuFUkx4mSCNG3JwPb0a9POuP8jQIfLjUktXg9XRBYXfJBN4vv5W5uCLWRepKkbFETwjwNoyRH8uLWOqyQhXYuC8c+Gj8pdhnrZtagJKb9uwk1l+7h4FLej2Dg0Y/WwB7P0/ADUEsDBBQAAgAIALeZlU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Bd9ckUO1CpeYQgAAGk4AAApAAAAdW5pdmVyc2FsL3NraW5fY3VzdG9taXphdGlvbl9zZXR0aW5ncy54bWztW1tv4kgWft9fUWI10sxDh4u5rmhWvhSJ1QQY7CTdu1qhAleCFV9Yu6A7Ix7m18wP21+yp8p2sB2g7fTMm4NA8qnznTp1blXlowzDZ9tTdyHzXfs3wmzfMyhjtvcUjv6G0HDtO34wD2hIWVg/Uh5sz/K/6t6jz2lADRnxLBJYKh8NRw00Fn+o35P7Wh+e2kq7hXpt3MJ9pOGOCmMDSRtIKoxpraY6rOdERHIDuqYeOy11WM+MvgXoXkgDpnsW/TaSstzpoewKrgNi2cAXjrpt/jkksx60Nv+gdrPT6+BDS5YkqYvUjtbUGodeb9CTmwg32p2GdFD6LakloWan0xx0D81eqyPB03jQBSltPOiidq/dbmmHFm4BGsmyorXUQ08aNJsyzIb7A/UwHiu9RgM1m02prR06XWmsNBBwSyBDlvrcgJImKVL3ICtysy+hsTpWxu0D1nBX7aB+C3cbjUNbUaRG42jc4+rS5jpSCy8nMed3BJ50wclRHlv1E8E1XO+CAJhN6m4dwihakZBOiUs/1tzw6cOj7RHnA4sHP9jhNoDgRT+v/e3LL7U4ZEV4JwISTbPUiAhkD0SPzkse1gVDwi0UTmdMmo5s62NttWPM967WvsdgFVeeH7jEqY3+HgVVvOQiSH9PgzK4R7Kmx+kavXazOygKi+dqjfstRb4EWvvulngvE//Jv1qR9fNT4O88q5Cam5ctDRzbe+YTdeX+ZW7HDpkOzsjopzY0GUvFYVsoZCHl6rVa7XGvXQjpkBV1khlFCdBK4I5Tft8iOejeDm0moL1uvzloXoJuyRPNOqDXgCL5HYwHs5T0WgRi9BvjQSX+LrI75IUG2UlUrLW0zkWUv91tc5rJ4/74Mijwn7ixszhlzD+FcI4PZcl7KgfiC+QT8piS2rjXu4S6ZLb4MV9Lhi7MAs5NF5eYJETOlaU6u53L0y/Lyex6tlT069pIjbIS8bT8udXtf2t2ur8M6zGuoCTjVp5MsrKQENZpFJM1NRezyRIE4slyij+btRH/LQ2d3ZkTfYprI5OsHIr8R6RGFbG0pPkC39dG/Fef3RlF4HeLBZ6aS2Oia3ipG8vpzBRGmmATa7XRF3+HNmRPEfPR3qZfEdtQBJrZAUWhY1tigNdv29vRAvNpC/lBn14vzdlsYizxVEsotRH2LKQF5KvYgsoKWsgGXoCMALbO4H3wpQgGIQHJjlNayI1+fTOBr8kVubGfNg582Tu0meMp+JB6BYC32DDka7xUZp/BcxB+s5Kg2afaaPapJOgLNiAycJH4msr3+rVs6rMpD64FNsyFrr5G1pp4yPecF0TWa8Ah2Er2tr8LgcKDjVpRjIWlJzLwr3cQ1ro8ORHCkUxkeyKYn+w9BS0Cq5CnILWguHNf/Xqn/2s5lvUJ1pbgPG32sDRFCeDzEUgPz2eIOI7PlwFTE2tPvDUc7uia7CDEXoDNsi3BtiWweK7Mf3f2b4iwOLV+irNyquHPP139sHa6OYEa80ACr1iK5aRlKsPbJbtw2ATV+WmSfW8tKXtc/VmK/Amrm8uGcXZpRXz04+vKqfCORRkQ93gBuySUA8X2S4HwLUQM1ECX2E4poD4dw3TiFg0bV4D41aaUgHswYkbCPRi3nIgHrBi6yc1FV/xYWQAszB458LTT+eHfoXAle3X8ij76kNwOJXt+C2MbO4wi4ep985X1cFJCeaFL1+RY0BTUehIvORAo5tguP18XE3t3ixNrRnU0Y5IHf+dYomg59rOopeCqnRtZZhu5LZr3MfBdQXVImGRJVM3/+YOKREtcRPPOU3MWkGtgeaHeQI6JGSamsZzICoZgn/rIJWy9gR3hkZ+oi8uKjlwaHssgLzaTQUmw3vzv9z+Ki8npE1FRTP1HWTmQiryQ4Fd5/576jIb/KSDHlJUsVCALAuMzbAIdkzVPD53nsth0IWuQsRPbfBGJ3NWxgWXTlNWbW4gGOHXcEg/YXHC8wXbWy/WOZx5kaUmZt/LiE5QMcd7iQoNnKDmm7ztllRP2KmGpFPT11D/bMcf2aEl4vvj+qMXBFKY+X8qaJi5HcC1y7PVztKNZiKD4PQhy4JZUQp56I0+hROVEUstm5WWKTSKpBpDJ0fMxj/cn94xXwvHGCTdaf8cyF1iPBb4z51f/t++6gIG/qYC72YgF/JqTPKU5wo3/Nfbk6JE4IbClSXnWOegw5wfBWGSWludeULgWWSnWmJDnu/cdqI1qtJq0GtmBPExVFfFqLI14pb3RHA7p8VBK9SMxzz+l39gb/hQxz2/wHWMGt4I3oPxIGpm8rlBIkKYXcR3wUI/fvBMDJ09ZHq7BhL+2ClMqxYQsp+tbdCQ2PtN2aZzbnJZWuH5G46H3uoXfcszqxYjvQLmBY/TWL4fvkNnMoedjW6wDMjDtffFcLgGit6t5W0RUxF629GMNrgdkveHVO6yhWMbHGhcZvcc+h9smx0J+riyF9HhhTiHEEi9D/Chjy4FcsYWIHeSifsP6GzMN65f8M4zVOe8+b+euaIAhAmwocbEPs8Q0+yZ5M3EvzmQJS+TXM4NpPNuAaA8uCK9zpSiZsBJHoSRXoof0uLtzmO3QPXVinhQhZZzL6x+GkBuXQ1tmE/rIUjkbE06mQCqz8xkQl7ljIKbzJTtwFiZuNSdx0Ui5jGNkFYq1n6hUyb5zXNCJnSip0DxJ0lpFhEzYnpgLeM8Zf1hPb7FQoE50ot7ZnoobX1WXqupSVV2qqktVdamqLlXVpaq6VFWXqupSVV2qqktVdamqLlXVpaq6VIW6VAoJ7XXIj7IGd1HI+NMHpFHXr5pUf0WT6gcNXvWoqh5V1aOqelRVj6rqUVU9qqpH9Rf3qPI0gIK8s/9N+H9QSwMEFAACAAgAGH1yRalDZfs9PgAA5lMAABcAAAB1bml2ZXJzYWwvdW5pdmVyc2FsLnBuZ+28eViS69cv7m7Y7SYbdm2zRMs0t1laukvFqbJSc6qsyJHaTuUsgzPQsJtVUlMzRWpnmhOkJs5QuRNNhRIVFZXcqKQIhASIDB5ssP2e33ud3/s95/zxe3/X97ku5eJ57mfda33WWp97rfsBbh13c1i9YvMKNTW11U6Oh0+qqS1Zrqa2KPmnH1VnbpWMvFW9/AA96XBIDUfRmlC9WRJ80PWgmloFeqX8/FLV++VRjp5QNTX15vm/H8iRTwPU1DwSnQ4fPBXnxx2KLPs04akjZvuCeQ3EjmPl3adKXh1LKWk0DNupj/BoXnHwtONoxOPCgp+69A8c3nb4zoWfN78WEdbdW0IzPvLT2uPh3js91x4p/eVybsvk+q2bFk8Wpvr6P/MMY/Vd3I6ZtbKmNzeRmsaplux8KMWGyjZCwMYlc9SOQTPJPlKO8MOxw1+O0Tsn9Nau+3yk+W5Y/vVsgMaRRV9Orus/knbg69mY/8XQNDP2VR35e5a3rm62Rvhg4Je7RjsEP3odNrYcqG2/rXv55s28fSYk+XRPKZ44G/eB2zaDoOX3Nop6vRugZ/wSudVkjwhsHsecmSQUvB0JsPNDKUQ1XOcWTHrYdiG/HS5mnYRoRD60+/RoDZdXNS2lopSCezcyBvksW6ScpYOyHpucTDEfrk2YkzHn4i64TeYFDDGSZXs3swHZVGlZvBvCWKu9A55iCcsHHau2rzJNRBQVECwntdGl7MFwHz8PisBPl4NRJNxDFNM7y3N5wfqc2jt093kDLUO1bRKeVyG2540ko5RStg46HiicqqLaxtMeaChXkT51ObsPHx+Vj0Y+KRzS8wSFc45DmNaSQahVtY5J48dXEUy3eGhuvPoQvohH1h8bjHwItSXNyUgoSU3j9BsjftzwUPBJtVbbJx8zFe0fJUlUifXEi/Foob+d2L+BUZUuCk4cYokbiJyG/Kn2C3mxPsrFOjMvIubMqK7U0F6zmPWQxJhlyr54P8N+NiOmpAVq64+guw6IrHsnBZlctvJWw4epodOUoRYMp+lwVqfC1KwOzak2w+eKgNo1CDnGH9Xw6/qbN1s9MzSew/bXmCRr4jSoRZaslcjh32yFHWYNjMyExacikyc7W1whIWxrCej2IsapR+8JlnA7Y0M2cjHG7Rywwr/LMvnG3cmn4fgIRwfCwPXZAmRQlyUj28Wq12lLNpU4FDNXKQ+3Wn4D8iYeOQDhQZG7Tuv17aDSrSNN9GNP6FmQE29BY+sjhQ+GxgZl3vPxlla1w+TChDwC/MIsz/01WRC/rVOeRoE0PRtfupfV5VQ+YUKc+TvCK928JV54nFZJSXbuqtPObk+q7pwdJRYG5lb7EHxlZ2nCo4l5JL+n6HIDWoui1NzSE5VSal7pGSNzcioMHIxDQhrE0S6Fpyc7PVoCZScYbTN7LbFpCoqcgXCE5ME7bhAw8W796ADrwk18ejhBAtUGOYnhTCle9kx7cQ6eAu1kADhTebLVMMoRDO1Yaqj8kwUZQzlWDL0XSIbeZcAjoHUIoGm1S4p7JfHpxA3bcp7YxCmYAJyUemMYYebtYZJqZ5ztU2nIcFmoFoixqSoyqdIXec/fDWLNmnm+JjPvhk//CVrXNi26J6eVm0ytZPiXyZ7w0F5iAttyguJ5UnZ/ZCBIjEia6p4VmrM8bpZcZMjKCTnSFsWbGYF1UI4gKVxSZMoDUezLUYnEKl5y6VjoYAzCkvBAG67Tm8SK38xncgIaOvdaXk/gARJwgRYyL3I+QpOaiGnXYzBq8qHjxreXWGZxOW7VAtaMAK4fnnQ9w7rXFNyUGoCQeqM788hcjkO5QQt5KsZGli4Nkfm3SPRZ9RkDeFOicVCtOFY2HBRGjtzyJZ0ml+42aYwXpo9GAkNFh3JHY/xGd8anUSqdCsdimt72PhdcS0panK1BeVAzbJ0s7N0vfGVFjENH/mZKFNu0NVpeH3AjRGNE3ZB4ATVhJ2v/9CLsmGlT6nlZy2+0UG+pN6M4AOFEie71EPZadjDDDGgqMrCgmeZxUyTNRK2BmHAjy+c6+8qH+7qRAQP7hxJC+vPmpqAAam0k3DZ0S/xg4HCZCcvUh2MdTFH8CCTnpx4EHpuwLrA/Qc4LSCg8XWJ/EjuMBmmNxgwti28MGj7We4I2XbifFmo1cZwrqz8ANGIlpOpzymVmsvtjUGy4B9mXQ7GG+zhlqZKhnWVDNttcY2YMpmVoCWsx0TqhXp1WPI+WFMxlrx0tAlYU119fQrXg3y/j98XbwigQK85TbuDwKrbg3qkiYJt19ZyTGOoTqb2yGiu10m6OS6rO9zJmtCakD2D1aGRRMHPawqkStxkbwKhukpeHp3DaFfcY+8Cpdhyq9T6wq/PLbc2y22Y3TCOguVMgG8oaG3plEsCeG0uJjaATA62cejNYeHJQVqkoz0yVlK3RBTZ4/05mbmN2aygMk+EVSfFo2q+3z6dNiqOnR6h8rRggtgQMeYJ6cwIA1bwwOw4u0NSYVq/orAC1SABm08uCXVRrgUuxilpGJ1f7KnvvcMRHyv0ubW/fweIe82s0Q7oMrwoY7LtIvXOh17PtDiTczKSxP3vAzw9WhSkzaA9O0G9mEVObyb1mxtkITbR+TVXH/Sl/eJKZTY2RJwjAiBlyKreS3YVaB1kHsyzfNIqCLjCBDm2PwoO3wGVvkaN5Pdx0eOGBys5adGYeE4hlIXxYpjYcRqwynfuxDsIzf+uUagUoyyuFxfwJ3Dfx22h0pvlDfVrp/ePUTr0as4ippHuw41U+6dxR29KCqxnRviVCeEjlGk96RaApta/iWFddiRuXqMpCQLlAoMHaTx4LTVBRthXcT1eWLswjD5296wQxXrNxeTqQ7yQ24jhNIku4AUlZHGBZUR7bnr2rPWioWmefj+YN6C7RWUcCeb86OxLToMcpvsgYg+SHbGGJp/u23PF0KkS3WbbV1oMzohUMBRNn0ly3hizdCUdFZkAzBYG5Eb6ZQBNyfmjOGfREwXh5cnuETmIdniyb8Kkr1T04IAzBT0t28PUn6zIDLDhlbgn6eHtNMOemoBrZkI+Y8PM3NUa/2xuPaK8344v3mTWL6s+yt6ExU+7jOpLEM8r3ybdUS7ih6EqWxl+To2ORfj5mRL8+oWrBf9kBNimpw3SvnL7fkSFw6sVotG9YMv2nLfHXyOwtNTkX+7NXoSsjPYnjzuqrwcE2bbXudb7kNBJDQ6bFsHDvPU2OuTCUc0Z42pRfW15vZ0ocPkzfgjb2DPKZI4ZHshk1OprY8MC454ir92CM0m5CS4APIS2whauzxRZEkf4IROeE39gLKB/MZikemD/ch+vOHRzEuR2NMKjDUMgWKKdpc3atqXFDZ8zwXs+IXC0PbdnEYIAOpMFWE5AhisjWqckMlAQy3k2aGmPhvQlCc1lWeEpXRfvzQV4lZj/PvjBQqhXc60vOje8SbKn52TdtKytUp6aYG5CPYO9ikf1tf2u0ybJvrlYe6/WgEdr1q1OiExnw5OLUKG1WfFmyMJXD5M3FIPbxxbUZm0muWW2Nnz01FSluGm/bT0h32VLTFGkRknOsXDY47yceM4evb5onGlU0x/Eqw1rG+L8KYZz+7F1ViJS22jJ/l05Qi4rMMsJqsjqJAUwzY9kDqJlREQCjWr9XmxEfjsX4/TX9e1ZAUtPHlMxpPZNPIt3Bpq30O2GdIAxGj1Oi0R8WmmSWqdEzEAR8ytDo8WLP/JmntZlISUgXnIVYCXd4utMPUqZF4/o1nD71cishGvvQIN7sBOMYJMLU+pelEJypNQXUVus19ygcLQQMoBsPUrh7+5Vx4DP18VW8gTmBLY58uCWFbWS5PwmXJ1wNsz3vYnCOcYsiYDfqS2EwWfFFYI4lyIkSr918gk2yHdKi5zLgOI4cZErULmIE6NRQ0/Taw+ykLiFbqptgamT3k0aiNsX9MnwLYFLrNHnyeMsYtAyuogguku0zngenVdr1n8nSob6rXeNpKwENaWRqycQZc7uqmkgZHhThI2iWtOWbm/qDVIlFXnDUkL9Fey8LtuvBqYodmnQ7HN4K5GnMIpAxAQBN1BCMcwyirlLKvK6JX5d1kUWQrA62EeXhA6wY0exW343LJ2N4RZp8/ZCmvcSsAACDzhLEN/pSiTD8Xk+JeC+WXpPcjqhGdHYgu2sHmFMO3FCxkTAZP1bTedHBQFcX0ty90itdo6XxZs+WrGS8hthlC3gT1Kp9fCkx8SAFoonVIKvO7KpKSYim3oH2Ysw35NiZ/FXdGba9uf9oenzp9gcqWodcmAFynFr8i4VpgVXUnKyRqdDRmPFieLB3GqvcH1DUU29mQ5tMcVQGeanIlTjm2itOOT5eHhhqB1FCXESFU28JZnOGsrSLdb60SlyHd+Sgmbsrg+LNoM5wpdQojFDeGX0mdTXWiE1M3wpog32C2P4JPG95w4kCGi9OPaUMqqV4AvXiy173nWiLGtJp6zuxhY4NaIDPhWXAgxL70QPkgaLwZRZtMxX29xWtckYYuvQ6Z1NX/EC2i7NDhTj4lGY2taJXMN4Y6MX1AIBTA63CremnDzxVdCaxxCoVy1i1eXO7PMj3EE/V5/ar+HIzj+I5roOWvo0S+zeS1qxm13JiCBkK/AgX4hTuP+hXw7QEaVKsRWdxQl80VpCHVhG9XWA+N9qgn5xMigjxrR5+6l8cbnAjP7Q6aeztx9p8IN2SzKb4/rI8iJjdh6vpzZBZMZ7KfkVx9hV5f3YmA06PEu/lUOs5licY5Ygy1dJGV+rlkPywwaPPH/+8bl3d+elFniZ/xLPSRxJOtM9MPhyP8Xs/vei+BrFRbXyplcn1nDMmg5m7QJxyCjyAuMuK6NT6KRl/sRrXuDV4C6uStZKnWul/S8KI9KoVepHapj6Rk5UouLYuhilI8cc0d2R3b3m4Cb272Hx1dX6HN3tXsfn2arw/ZLjKpdyqBqrFapQRmppI6lyHVANJbGGPwq8/v4HbmJMfRkUR0qKdsvDSdP9m9ps65oGiqxnCDMohp2WPgVlOPNqDLGFeYEtAQnKb9URAMqdsVDwT96aR9SmcwDlmUGy0Vi/HXHZWmEq9HK4OoD+S7aeJi5NroGUsQRATugq+ayL5DIEWUmdtXEWBqWUMakvM23ueH+M1J5f6d5iKZniqQn84ljIdaz1u32xZKFDa/uaD6RkYtwhv8DnJ6ItAMZHB0s1YKRTc7R9kzWaIUiQeAeB0bpIT4QSjwS3E9/EUYybOyZRJZHtladYgLsy8TaDkQGui412LZQZsk2ZRwj2ByCuNQY832YszR2euovsb4Kmi+nR4b9JQgjiQGdpBhBv0I5t6X9fKa0mesZ0ZUjJ8cP/tJarse9d2h9NXUW6+avpGZOGo3FKy5cK6NFnyfl7ln45bdXU1MKpFrA1SIk4LkYlpXUV7LTXgfqPy/9jS+sAg0nMbf/qz4bnyogvlCK7kbsMt87e6kLZ3Lb5nvnTJFK3Ih0dG0x+nNJTN91ifj1bjeQ0+H5V35uV8PqY+z/v5aPh/Gzr9YU7+BAWb32h46Kj6pzb16/r5F6vbS1T/X6Tq/qB6efb4X7tEqb6zRGdWxGycHeUT4aIcqlKZedNx4Mrz5Re31O9frKZ2llx9e8ncR5AtTHQNJaZqx64+fFi55+KWrqOw8GUqoddDNy4fnm1yt+Op37zZaHZxez1h/q7m6nkbyF3VANUkmyNO68V9+vDOTxdiOZHPCszFcVVz9z5U2e5AsyG37/dlqBQsO38s7cDhfOK8fi/GVK1g2pYjaapxxmgVBoO/zusbFa8CePToCT01tUvtj1W3m9+eN80n33ujCnjCxIC6mtq51aqZTfd9EXlQJbGwMNRKNX6fCt/W7i9K/6hqSXIefNfCg/ZFT5X0gJAvBlxVTeriSo9RDQk9rtKl+L+p8LsZwslSvF/Tx1crQVRb2VTPYwd0DERWTfdLtL5xcx69Mpe0A+rjnebMxoSJJ9m4/PjxHINrl91W/KTrtCAkdrS8ZngAPotFKaWErc/cV6zQXVAzf/TzHozgtQbab98zarsJSR7nOv1b0TfdrceKS3/MT+TVEVgogBSxKO2b9h/vjYvoYKbvvrdwceR20PZWGmbh0gZ90Or5fZJIGX9J1ZOPW91jvxn30uOu/M4rOecVzsPOG0k9kM/7hsyVla5K2gGk48c80OopFnOb7dACrBpZsLf8yZLLiErFMeTjra9vy3+8gkqbgRV8U9LnQJcUqTI/Qo5fSX20YpEU8Af3udzg2ob1J61bQdtOHrjbvoDG2d/M5uAjrgENN3Bejj88hExmrpaG/CWk2pG893POWJ81+wbNuYrRaYV82WVZbchWRgeBjILeZww1TnwEQaoPmFOLK4c2rIFUH1ZaXcUbW08tWLH05Fz9RyJus+MyxVv0Op4s+i/BsUtQxaXfxbuvrSQlfozq+uZy7aiuCddltRwtrDdQNBGH7Zpw++Gxt4O4Kb1UrT6e8pqvPQhegG2xM3BsAoblZEj8uyrcimaBbbaxnDf0JZCNfz2K53lRQhW8l3C0h5vzNzPjtjrdEHXrzOTuBrA37CixR2VMMSSC0BUSEfyWPWSKFbmrlbsQfby9UpgN9gKTfHqxaPsfVcbN7nsfMtxWLM5ECAdrBLeX1SEWFLHRw/qw0yW45oQIkQrsd4ZuwQ2MIAXuIKEuMl+WZWQY4LYwFmCAHWTCHSwZ7WuWnQlW+PRLtt/pjxkjIm8K7if5Hhpf8N9gNG+6dOnEjPYs/VpVhpFevaJ1L+ik3sR4XWRdpf0/xp3n/Xk1T11arMJYqx+0RHMu4wDF/rZG3autGOGNjxv/EIQsq/P9Pv943pErOXaH4nJHGxQyMf/4dOLS/rkNFqZ83zmDPxoa//676zsEe2TGZFIxrCBShl8ZbCDr4oYOBthBKZCNh1T2T773AdPjflqa5bwQR7WsQXHX7C6s+4DO9JyYGrkNJrMV2v1U4IEVdc6+udLh/H3g6M8CXEaCC/AV+7N97soG/9bMNWwX5I1HxMq7h14Xgz03oc6eiMB+S6AospMDgfM0piu+6Q7KNy51ShYwZ4u71Lrf41w/6KEAu3p8gVsG7bsMucBSfewV9Nzqc68Lat8BGAilxmXE0gcb1gT4/dNvIbGYHh/LZ3+fXuwrVjj64/bU4kdLfxqylVJ/hH7HwXDNBEQODWRGLhoEFSUx6avlwVfrFlJRcg+RzWLbafgcm2Yuq/fvoBvytssodR0LjFVbZP1XuyDYYO7WI6uWWjT+NIy0NNqJLXv03Yn+2gNjM2xH3OYPqXtBmoPwenzcDPVH4T+iUYZ88TEdiJOarB7aO+6wmW8qw4XUUucIUd+pVnIf5iNRXBp5Is++OrpN7sgizoVF6YB+80n4brKB3ak+uJ/JxM88xNzp98aogmjm6S3KqpfyhWxNpBDda00mlonEAP/B0+KNOyH7bny3JU6tTSJsUA8jUlHL+yUNS6JB2FEZ9cfY7AWiU0vnv460epY2t+oZZLphhSUBQXJaG3ta74My4w+VPvkLEy27CyusAfRV/r1m07hsTqYUjfSq2pH6cOZYpK6164JVa/RkwB6psWJFG2pnK3q3dn3IOQ7OWEIlwhngsUFc1sLEByr5iTJp05UbD+QfwES3t75vUC4rlsSKTNZKFFF/+/q+/vj8yQKFPyybXny9H+tBcnuW+fcBYyGpHX9iSmWIETLT/9p3Fe/54JjwIJ1XazYV2iOG8D8nT2+/LC2/InO8vX7Iti3+O3EdV1cBj5DbzYWZAWS5SZitkMDDtq9JfPepBhTqg92WPJNvHPr+8hPO26NEGQrURl8uRswib++S3SXqvvNVvP+Pw/Sxg5FWz6N5Ons6ihTSbhSTr6uVUbq6ki+Jft38KABVrxBhV1O+A/8i3Y1L5Cuoyn3KWeBLYqlGahtyPHYFb5K0YVBPpvKxvWxvq/OxBU9e6o8tnitzHqVFU+ojZrf/Id32Wja77hVnB5j2IXVkm8b+M+7fxzotI3D6WlxN2FT68q7zxAn68lTFTyMxCsMDoyuu+Vy8KzB0GSSD1okVMnvLf1B0J3Hu16gh949mKFspvxd+2yc66kOoOt0XtXFN5TDsfRUPqpRc5ZVusKyBEL+j/gCR3YbtetmZ+VONFPiyQmdbxyz02gtXOolqeXvZUObPhiGt0u/QX+g6yIyJcJYgZjtQufifC5qxqXPE1PhyFHOjOvv5bu282cRFMsr53u3s7yvBCydyLWe0kObThv/EHOcs8RTfA8+6s61BGgVXMYG8x2efZSJaiQFYyCrG3wclp69+VCG9UOR9vJSRGk9vayr3Cb9buijIh4KFB9jRTrif2A4Q9oPt73O7jdaNBn0PYGtzxeyLM0DexF9F9iiNtidKVs8yQ+0OYBYjXbhAWtYfC64OwWHu8CmHn/jbpXp22XI0SAcmQ6qzQPtGrf8hrS5vrj6bz/5ZZm93aOa4B9hXtZxXzrFnJg+t+Bky/H3VhUz2LClS/jRyW5NUH0XTcXN5ObLN90T0d764owdg4VjeKinPY5DCnmseSIu9LPm5kaEFXtp1b1bPBuJdFIuavPHzHaOfeMb/jQrFvi9lnEJEj4XILjqmilQVX4I1zC5+LBPEQ+i0NErHc/l92ORS8tG2Wo/pt6n8vAVl7P3iRq6VOqC1m1xbfBMgeRMfh0GVXIF1kb3N8DKqjWSQAeyj2s3JGYWR/MfBWIS47Xmwqs6c/FyFjj0vsLg3RmCPvtYAJzFiWGPZYKS16CNy7H5LvInlQoJHd/3gYhDpAsye2EX81OWMJvsEdT1qouq+PLvkKdT2l6WmeTKDeFEPKFbmDYofzZCvAm3bSoPa9RrIJ+4XXYgKCZENWbYhC6uYY31IfRbSF7KQdhoeWJ/Y7KvBA2etHcl7AVTTmNmuEx1RwNs5WSObmZ3YkbCqwnDS8B43hhsV+Vctb2BuM8l1fAJY7HsjziWrOPyvmGEXvPsboXkLN1l2/yIrnvIcRjTSHP4l0NRHclAZURSMCknMyeeeMt1Nzi5ozuei2z6ePed4eSurHgr5YA1g4PVkp1+nOrt9c8XM7xDPGUPs/qKM/NTf4YdpI+2QnonOGccicxRtpIO5KyM+NEmfZWbMoH5aBWLbcjqmc/wAUy74QwdX0+urUifDivwfCBiUGaJ/R6MMSPJ0yLqj4tmRKRDXwRWP6LBN5pSqx4r30qByVuAMPOlGenzJ4vxw9tnK4YHxs9bFrA7xdkYJNF8aItVDkf3b5HAKga0nDPAheHM69p5O5YLSfz/cGz2x4H6wCzCJ4X65AQYY2OXNIgDew3Rp58tTg4EYf4MKICbTBZ+KBN5jIDbXZJIm7vfWC2On+oJsejTdWgJrNLMZO2R3A8kBNvuMyVa4GiDNkxmDTU9uR9JrXXRM2piFt1eJbiVFgN5tZXSKydA8bjDTFBwwUKsswxOwJJZUJyOQrFDVD7XA4dYoDGvQ9jnYKdbWeO9C4Nwpdq9DP+G8D6yb3BNp9TfruV57ECBTEKPPakkNzGpL0MVQvOZihtpqURONZ14+AvJYCeTk9vAqm8IA69SKZnCbqaY5xbyw1xNkHWYXjR9Ftn2q6EsbqVib4f8mOmh4kGL5JqrcjNFmyqoIlnITCG2fBLWVeAarox4qb3uk2Ax9uifa8J9YhTPUY/UxnZN6kVapToU9lQx1kcXu/pgHZEbmwFHgk4mAowgghlGt5NZnRM91OXVG9WakThKqgEE+EbncvfqsaFh7UE7yFvYWD86guY3TDSvAZPgP24SRkiLKkfLIBjvLSFbPkhySN/V+hA0jWYa6QGqBsYVdC0sA8b499kIRFOMWlO5eTHavzqhYTOSqRVjdYrhFRwSrlEDDPlZRuAZD9Lr0rW3AlnaOJLBh8P6GXydndlou68/WYwclupnu5mxZudF/0no8KXh2f79frxVyFtxm2Z+f3aFTTeSKW/4+NrSMTGkX5wVI8+7sZcVbPAf7Q7B16aoQj3uqWocMAC9gm2kCZ/aerhzn4IrbyyZ+LWz2xLztMIv5LfKknqOBKWZk56pTRaYAyk43PU/QOD51UuUlgn+uO5V2C0CnPRFv52iNWdSQ70f7F1mhzGwYb6z7+dF2lWh4shOcEhrnE5suCpCWBQ9m7zzc/WnyQnBS7wnJCXE55Xw6IydfQdkPbRAjGkz8CWxTRlttve42xhY6PIy0MyfYivcdresFi/Pd4EBImjqbYJ/tNmLRBMQ7ZencgCbKP1lyNluJPR2AFazZkmYvjOBBlqhguxfgvcpzZYkNJFGx4lFAnVu5EcP1hrksTRRek5savTsjPJA4eY4dVxK1lpWQoUWtJQ7i4Ckt8SX22ozUmZhEFuK+LGLXVj1NXKryfhg00bhqDVz7zxWLMu1lmQEJvvFRbf8sYXeQ3UuDDQDjYY9xSRYOJzdsQj8i1HG38p3F3IsfLAwMHbWM+nwOfa9o5xuaJKAf9hXWrN/Nt/yuv5PDTD1GWcbqsqKeXlVsdMT4O+VqZ1AEdbZj+EUvi7EfmDv8D+oeucLR9kAceZ+eAYVRSo9qn/z/12bJvyL8uvfG5fMfEdmu6w4W28w1LIj7X29Vaat0qjuxYbma2vtpF8P1sMOjkK7vW2Dzc6UWJqZmh3/dRiuf30ZjfN9qsxX2M1GDq9euiw/+5w6c7ScOKV40pxCilLVWW3Wnbzgx7u7/84vOPqWOa0nTj8Ck2UE7hZwVcflmaw/O1ZHxtlpTBQYQ56s3vx9onPG/tX/4n16iG6+XT95AsSZ/xs781eNNkhWXzklWYhfnQy6u7NpREP5hYJUKYwB953r53/ikD5MSO9kE4bGa9VDX/oKUD18coLqYNJ1BosWoq+mGH/7ioNozaQ85G9SSv7nuhz2nv3lOrXDym+NenPqGpdr9km9uU/OAfwHLynC9fPYGSjTJV07JsK1R5kz7qiE+9xOCFTy7DDW3OLGmaohUHj28OVsUOFOD4vi7t2BYyqcKSkz9RFX33jyOhfbtBiDW7Cv2VRrLu6Jl6SZSfxBaFQ25OklM5kU26lfl3+bIZiuxNEdV53S1pW62MzanJSrHmXEMQg1tbjIWSc6YwDzgGxHlvu4tTbIhVIy5Mac0ut+tM9Fj4kUQKmSmnTjlHMuhzEQTPSF21rIpnXjIqiep/K48WRKl+0scU/z0nqb6AO+muflcpzkhnmLlhZdOYCiwZ1XMHqd2QXfSvgifmEIgaOIv9OtbJ49cmXLAME90gpZenn1uY5r3d2eye1FV6gB6czb0PsKCjMhTlL/y4KE3wCrLV5HtTQ4M/WVJZYd9AXOk7MiVSetUAMeRbAV4MzlTSMtOjYJHkN38UkpHHB0MWZMePfJy6e9Tjj3Pw0oJ0VMZwp1h3bNkwUReLzJ4tm+vsg07I6jhkiu4o7XkQEhD4ZhWN7Lg7LOh7FbTnHwS4+KT8WJpZf5O2wBF9dQj2cPcfAY8v0GUghlAAAaTS7ndCK961m7PHYwtVESK+0G9I1c3x37QckjRqQFLIgGRXP/uimR0kRe7FvPAjsAK8YYnS3NH7NHvBiIwzfYSMoLzJTyCd68v2O6B/R20zBTwZ3jwDkBeh1lJqh/8ADnVK6U9oTJl0gVtaisMytXUNsGjw5dVFTzOmvAMNm/qjim1zyExwv+qZXoP0fdUknKyFJwW9GRfyc09JVBr3OPeKkC2VH1o2V5k4KMAn5qU5FIFlTiqNRojruoFsSblMA4z5oNzZ+KHwSx7tgWBpithxaBCwASJczE5QJPqq8IxL2MVHdmNgHzYC8ynrtKpt+N5f4lvCxl9dVc8DxjS83LLyuU9E3ipmQ+gZHJPjzzHoNnfwbKZoX7RlWmMjdYcHojgn6rGTM6M1UITwQ6EcXeyMSNZYB2QH06OKu19V6y4uRnULKNcbAHUrzm5oRhROmFJ4c7+PijxQo2KLWyaq5N6c0QO1yUbQ1Ix2ZA3qotPhacxfGCWFtPCh4Eb2YlLJmeNtHIjalNrCJ4yT06ZcJ+xB6Oc1cpFSBx2Q792s839d5boA3Jhg6VmNHhcl+ftybVPFmcFktVDN/5QIvQVBg1VJ12ntb35tJnCHMj2KrzuUG3Xc97q9G7QtNP0I+cXnPst0QwEwOo6K+nJOLWCXreLFWNGrS13oUYB/FfzG9YQZNXVvuAwiQ17e3MdszKybmgjJETWn53MATYx4HzoF82rMUQbwkCMzf4Gf2rU1BZcYMgWRvjR8GCrvMAGqU76l6UhSszUc3QISuyPg28qheYyJrqLtv9WcujAxh8rcZPWEXZpbjeiGpIKYwEl83r2XC7XbX4K7JABlZYULQ/ECh9ZT6c3jaxSt1zRYbmZbTRUASeo6mc/9oc+RFSYFUN0JCLYh5uIoSfjZSRtjWrlYE31UNfG5ZBUMxS821n757r1D3tz43/PC07cxYgn0GrIWSRNHGsy1aa5IrJW1WCE1WhWY7hRWdxxlONXeD3vLJkoe2L2c08xGsYzNQbUT1oXXj1L46wXexUak3CUWMQiQM/5siuHxjsre+qsnywmnKaR3S70ghjUWbI0NKGFHVe5ph/7AGUV2V00yKoPaehpU6G9j/qhm/L7+K3NlFnTPFHwTB/i+JEHD+wgEaZ5iCGcST0CH21pwiKEKFiKB2MtgQ7VTWWPtbefQF8bQHtQoiMcXJn5tIEz5dBEH8ZE2kifeeNQS4xFiBVjJIzfp0gb6QDJNjHYR0aR1Fp5efQCh6KGHgJDWEV/aaaGB1scuQq7V7J1T4wah8aOrnM0MGCZorLK+ffARYsJ+35ZEoIlj0TkDLilmteExk2tQpc8BqlC8B5pnzuX3de/pWe/uHgspDarFLpf2zm8tGHNn6kkHnmQUgvbU9p6d8QruIZfxzQ1hqB6Z6IV/TFDdJYy/PTBh+IiCrh7v7sleV/TdU7eeOT1GnZIos9QXUdUd9Rus3zGKvp+AkMru189OJHMQ3dgR6KlEXYNXMrbBSJ2vFEIhOljnlc8xsa3uPkBbVkG+WkUd6DFxIUUlv/Uqpa+Hzqf78om7TOmkSknDWSnMHjHZbvIaYIheZo7tIpf7ZJ6MVHrcd7V6C0MER3J83YAMGyrfVbTIZrYkXAHxVvEXcaNQhDZ1hTJJLKV7TPcInoOHkh811mVydLJ7rfF/d1nSXn+dITL0pdljgBBDNaAG3qVw+rgfGCspZK7n9B8gtGvjmbYwFABw/9Rfd7UjZWXi+z/1bVUVV6dK/lWXam59Hwrri4V/x8s0P+nQs97pb2HYhVNpUxlOdoX8TdLp2n2g8PwEmOXfEZ8KrtuuPqHr9uaLkbr5XY6ChLeVpbjDkaMCLGk9Wntzv/JsNGMo+vq5KP/ODlfB1b/OV/0ZDurSjbcxiOL1NRqfVTFGqT8y/PLk6piMvTL88tsVVHoY/S5KKxTFYX5fyaNrATXzj4Bzz4pxSonsMi/g5HjwThb+cgau3xW3OfaEGJTq/uSbCuuMOCZ9SOBp3Sz06lJ42Ygu0/2djDRYruPi8uxs8XYBGv2yJf5EtYeuQJrQY1oIM/TTzgZ7MBkyjsN8iVpsMJKE6kRZHkbdBe11BpnN/NyDbFcLYscj9vR+pwORikEfYovRapo6+0lhj8WZJjuAOTAvHis21fMmUlQUMHaunvdwovgded26WolUgwXZksyAYLWh2UIWLFPaPFOwQYE5iNK0aN9u1tS3QoDlV7Ewif+9xa9jkFoUgh20jZ3Audnz912s4/t6o2SUkBrwzLIM4agn78qvwe0vgCaTpIB9xrqFjz2wIg7sG5J+tgrRwt7GjPLzAFYWHqX1P3dVsCfq4KTyk1Aa/VyDDgl3ECLw2dctZlF1tfdc9w/Y02/Kh15JTBfTnh9BTZsFi5PudQBBp9oPa3GwBsVXAVjlUVrVSxgy6HElPx6NwAA32df2MMtsD2/0XPfvINeGGq7pG0tbp+jPaIaSOFPXswUI50cgqY6CrbbubkHF91e4omUAw+q+Dx7w/rKqbjMQ701kci0jenkSG36DWLE8de1FQd6v7id3qSqDX/Qwa992g36IR3mMxn6w2PBscuwKyq6xszOHkp3e0eA3pNK4H9UJq1Y738y2aI3en18axv0cb6D77T86aFXZ7dyvsQYZ1hF9/cKPEiuwF09j/qR+7YCHsASTvp8AIpyzoA0C+7eHSMHeI0XB9hogjhDMQWVaJb4yBmXjT9MVvg5ndhKfeRyp8PcjXn0u17b3A1swT843rCdPHap/uRWkvlxQPamlT/lmLfTi7DS3MDSn/b8smpn3c6HK1ae3vpUFL7yp2piBe0egttraZwtNaNWuAce4e2MdxmvO/X6kr36xhVfonYoMW0rIG3nhmTAPW7mYn920FSygacqEqryXx30xdyNJzO3O5YsBrcHDPVse8NV9fX96J1bT1VSuLVlkYPsMn9vx7XxP7WxfkN3ppMh+dtZ0D3ib6JtnuoYb0iTOeMSNFcuZW0E+n85bajKxIxTj86BL2/9EsZPVL0W/UuvZTzfa535Pu6/nLH057ovDWyV70qpyHEaumGdLuRWG9SaKsKt/vV/Yhm0IgPVKLu3rtbl/8Eaaof/P0Go14uPXHFX8IpwSrG7YqoHPMOZ4/asZE4Pl9oJdJI0ntVaZwvzKFArqoBXZ/dVJO32kkjk6GMQFcGN9VM4myQZRT2a1qJCm0IXf30gcv+M3kyWROnIKFYzds7n+G45/rUwea57ufSn9xN32Qn0H+99sWVPueNb+I5L7d3/oE81eu9/6d3gxbT3i0nyXP5HpoI6x8i4yJCipQOkaeZzlqSNoMREJvB5YiIXwUEpWFZDzxH5MjOmNKCJNQ2e1VGoiqa4s74LekQVHbmiB5CdgOPwjBF0wRaS+4rF1RgEQ4ZHTgXH1F+UJbcnX7scnWjuaWJ96rtFGI3l9YK9MZXCWzIVeHgesE9kiIBXmuVJTd274I1m7oXBXr0erBqMeDM2PEiuakCyonPOyE6ynLM6E0KHHqOmb7n7KrqZMrsYYRjdimKOW3Pm7XcDZZlLegRu0+asrrpUWCPtpfITf47mu8wKrNHKTXZm27TJWft1AUKslImKr+mwmyXZzhLwv3XLnZRBsp4cdAFQyFRcnWNFJHoSe0+DbO/tArenvr40SJF7OowXCzx3yLLCe2sHeSvWfjwODz/wdXsjVtU5ug85w+sz5K4GtsVuUGD/xCk6sP7VqzNAcfXwzl9HY0B6jgYIefklmLjUDEuRxXh1RxVTlGJxbdNmrMJpuiaLGbFMu34hI0ZeJg09LHzigaHAU/DukzQBdabCzLc9bMzoR+kGEm7tU/V4kN4m8uu+Nr4pz7umIy7RJzaFGpXt9eM/wLCe0X35K61Lij90cHeV++3Fdeu3vb6yKvbIlQ3rWpi7N1lJ91H3skxZXMSRKwjystIPA5e+btNpJ6Vtxcxs+DHEAmzjSLaryZj8I7s+jwRUSksO4g61cnGOx8HBT0tXnzz+1A2pwB1ENG2TnSBF7nljDX99aONiU1sGB5mxVeYhy77YdvbppRu4hUCvpem+fOT+NtQLKPJ3sMZ8gFGMVGUXV9VSN+uDNp/q2oY3WlM5LJAsD1Em4+Np/Xhp1XDY466NP+kC5GUmSy/v8m4v+vWuIMc2lWrbvTdF9k+tec8d1XyuL0CoSt9awn/p3Tz91OERMvSyRdmG/xMteQ/LtoffWFS7Kx4Xu+DvrwmN23FpZTY77j/m60F5M1jWWYqXivnhVhovBqYHKdDGRB7664Bu3R8O/N8msmbML8uR0wZI+eT8BggILA4E1ws1SIItA1Jel92MTKe2F5ksZKvKcOHhVPwWVCtT0S/hKyMkF5lxcTe/yyCOOiv7cBm5bpGjMbd/HGqM1ZdFY9QVFiggl6Tw1kkkWws+vHscI7dlJVRRdtoms/AN+Cidb/dvXI5UNJPqORZsvgVy6lMhNC81KszuERUiK+yZiR5CiaxIrDZTeENhCuMWAsAPM2g/unFxixT1EYFih3PKRYHDFY57eDKLuQ9DfGXV/KerHPLLzFA1LHI42ZBzraH3q5flx67AIMLqq9znsDKaJuUT7A25dFWIF7AjR9xhRrWe+MCOSaFa86W5KP8aF+BEv19LsE3OGcab/ZUuhLQxcmqsU5EVLQQMaQCO7UMpgyxqzMDhJowS3YMrVtf5yu4Hhug4aGaPmc3VpiBY7r4mg9Xf6Q42VWqGUY8A0nraKAZj/g62gOmODJJnoa0neoNml5PbsngtLPyJGZbhuZ9RelETF1/pk0Kd7hFoP2m2QW7UbT99/s9xKnNgLoIJtWIMRETm1SRzbMbExf+w7rnjs0z3D7QcN7b5tUuDwyWp0cqIbH5LcI6AH5NE+HkfcioOfXKto0Ej7renv/9lgQoneTuEm7CgiaF55i3wPIisW/TK9+vuTOwZFek0yNJe1R9GMeJ1ntjnqUNWs2N8f9iDhG8DyATHrmy2U2evuLzBIETeJxg2EAbYVXWGO9g010G20siBIYkMBDPYh29Y808Ygo9cmXxBN5hOU0ci6HZgndaxaWkD5ky2kh1T+ORq3pVXMUm2UvyiF0Tdg+FFWW3z1gf6+pPthIGJMuBkP33n2dFN5D//qkX3k8IPbqvMT6YqUxh95sp/6j0Lvwq7QEtzXQbsaiv/88Cp81tpLVcOFtD82lNAi5JZVcRZwJVwMkrLzcCWg4encIw8qbV4T1tWpbvKo72245HlZrK9ESZLU7gJIV5tdW3PgQbVKm+y7n2fQzKbu+TF2MR/387s30L/LfTfQv8t9N9C/y3030L/LfTfQv+bCY0q1305/zCf4KG29p/f8yHNjjBrZ+VsW0aM+qUi74Hrz9d93RPwOnJlZgys+NhThOKXEzLUrDH/fPxv/PnTAtlO81tuan0nPn8MIWZ+t07tEmB+d07tnMO/dgnjAPr6vSldcPL/1nes/oWhkMcqNLCKwR6U2H6uvQerLJT4KYzAQhBOeQ3F4ejkTYHEJrIcxcbPP6BSnIx4gLN7eRGi/NubKDHA9fDfNHoWZvF7XU3YnDzFYKjGcqWAbBcvMiFychkYxNNKUn/kl59eActT0NZ9a6xAWUgQhVsRkN8ze2/NCe3mojw+Z3zgyBW7ObBcwlW3hfXzoaM9IPCQpf78T2T05EYSpXEf1ghnOXhwk3y63QrfOP2GVQHRiGelmOfnyeh+iVxBn11rHCmAiGhDnBE2iXq90WTlwRB5sYRDJLcmh2vl8p9k+wHj8mo6z5ZjBX8m0Uqvab9BzoOi0NPRpsStOcAvJQllOtgJRZv1UKUPWLu9ym4tKSbtXM9td3FiTFd/wqcP73As+LF8lFJKrlHuMdwTkAQsEExVUXnKN0N6bNvXl/OEGn5xI06PtgIE9SZ/17HzGd7v2yDS3EAzsD76DqzRrDxCx1myKacixV44drZKaZ1lptCylGx09JQYprDs+9eoUKrDFjyci5RLSb3EVDNqBaw9ChrvQpU/m1QBFFF0Zq/ZxKknVVmkCRjAGXjfd5kxVgsNqCrj3BO1cTOEtjG1QsOEFYvbCNsxV47zSvWuYeqpJa3H21iPcLucihLl3XM5wfkXV67ORKDTciO2k4/XrOnM9seRhXW3l8RGL+0yBK20uadYq3KWzAkn5/iRcjhn6wNrMdaE4CNp768Xt1e6c7uLMixjPolfZy6JzR40YMiMMRMB3o1t3Nl7dgDpZEFRlU2h9pqJS5H4Fa0fH8limP6jhYxWrrUbuhP0+kr04FSekCZLD9dq/2qvbLSBMRRqLgQ416yqyZA8rEJiD6S9zypWZ1SMZgwIMgaNJ+73FvVAlDCJ78blBMD44HDM84wHpJOcqXG73uVMyaY67n43DL9PObRjSCjQSn3iPa41/ws+5/Wzf5cBrjRAdw2ZDvoRY/Zsv72kxgXelxrIcNqSkXq+0GjtYHi9jGd7Z8nQ7M9HrtAA7fCsuk7Qz59vfr1mbKjcfyLrfKrcu41x9ItGj0bXTyOEBQfu8q/EMo9kC3eANTetNGNFrg9IQjzZqonKOOcyjm8XZcw2XUouhZ9WV+x4+YjcGl4TPZkk8dVrvSOZ+wQlxYlIRMHIlti36LHuwAgZY6kqH6ejppv5c9fEogdCy6wIzfG2xEnG6PDtJYw8IHc/Jc3j9hJDtSkZHTIR17umJTOc7UrJyGPDsjjENsSJa5dgr6Ckgpse1/J2bh6NhBeSAyvzK4SYVGltB+Gx7Xif/+gORitrGiiDgI9c8fmlWqHsdkWd+nDWzTOoZc3mW6ocaG6tm6ta1zRvbr71eKRQp2bD8ogcWG2JsNqE4dxkJNp3tdyfkxHfVkcZk584cvkYcHzfbuwwqEXHuGzRoU7z4dieR9QZuU33D1QF0cR86Giv57UbHuKx44/+JkzkoyvCX0AaGtK3ZrsGerXoJDyyy/LIyhHg0z4DPbofPyF9fy5UPnAIyTqXlyUxQs3mDstSw1OFydPEwt53vq/vwwO9lEEJEfxcg0oFl28M4+ACW+KhPtX5XuP7X2eq1LbMBg7zkMXQqiYTB09b9p/XycJ0eJAPBTzkgOEiojQqI81TVIyXZzMk3Hty7dOCH7jjt7j6HnVhzxLf2WVx5SxTz2D9a1egxD23VXBIM9ygEiCiBFEsKhTWmsTzIWE28Tr3JkRz3Bq+zeSxdtg5jo2Ha7vsIYIUgFWUSNMH3NoScQXjzstq2sOBBHLXbqgxvJEh3JNqBQP3JnYn2AGJweWyre10RHdgA7chnTzpOs/Qwe6SpI6V7mN9sUslgd5nLbKih6NzEtZpqehA6bpyPjAgpJx3hgxcEdCHkTo2g9QDzNYfq7QtdlfnuiOO7/1lX2VYumS7JmXayRU/Iu+UZU85N6E17aYcCQycG3Tj8sqU6JyBGFPjWMBXnZya2HcKKK6x4Igx+amDBuynvYwmdHkYmXkjoczHYP4hkhhGJZe0jF/7dDw4yXvIjZV3tM4vzoFcibFr0bjjGGjLuMkLuebxmTmD5F4vXPUZ6jEISB5DBsxCcQzmhiOS4K8yuAlH4Z5xG5f8uWK9yPYJMKHOl59SD+8lhNYFWIHhEaFzJaxcgSh/Fy1k1lXLuaajrluww7IXd6mSTxzcTEWY4iJP9aeS1shwGyw3HFm0zjJR3UZH+LtqjWHR1dIFS2HzrASMryBevLx1PoiQtCZbMChdAug5j1OPA17P8QO0wzbR6pK51tX5xv43nuNsn0p0Tic/Vb8APwZtADb53ohh9Lumblw+ueIPPRlGCtW6YfuX5bhKKuVJag0vN4Gf011XLOx9QvHQJP3YoHhWfKr+omSk/oSexV100uj2Bp1bidTEYeF+zeyLuhAvlXYNGrUnCosWea1O6urUmAe7hPfmGmJBOTqx+/SKnooydWS6WwwwjSW7vhmrPnFh6lwqoK9+ENWYbCM0UIF0q15y3Nxw/eEINIY5+naZGfkzOMlkb3YFbvgp1Gw4W9N8ABl1iuPcArUogdF4zfDHjm/1ll7asJgopiIUPSQpH0Hr0ZmbjETm2kn3mfg2yezk6Fjhr7/c1KI+YvufhqKLNagFudrzKt5udGS/Rsh0K/ghi+epmOlTVEtyN/VzesZde4ZcCRztiR8k1jiVmNW7w72EyMfEkOOvb7ZOO0XQP/EaPsJPvygGm7f2LJJa5eMHcUaaEQnaaBX5+rSwyhe5YKhAc4YMgq3Hlux5zg+tyuTOyI6TkzC/rg+brqMieJMMkoIRe+0SSmpEDMfbzb4CD3dmxFcl35xS5URZi2VKqDmi1K9M/XT1vMz7Ce8cWw4dVAbFWaE+h95495pt6k4EwNQJekWZxEh6itiif6PXo8VoPYGPnkR4qAAkChbfgZ0JBfRElycLe0CWVXM5Jv3EouLSFcbljnvUDeiG60d9ehS5Uo4W/PWDNzFyxCa7C1b7bi/JTWJKEMyehmFFSvj5hwtKaZHmYspCrJTv38y0k7w/4xcNFuo+GJG71kuPqByt9MC8yj2G89bbZPWxWqHH31KJK/cynlxxOcB7tLXRaTUaQPICNZlrZperR99etg9s+svSEB/gC5a11FvoQ1ct9XnOmKsCwXGMAthSb0IWnppM6rXEj1T8auYnWpcZPYh4yqqP2LD8unwArxjghS7x3fv+LkrmC44XNdvJm0F4khLok2c+HMcSmI2Oq2j3xOrQSvzxu0dr/D5N1+xkYeZ5sufsr5tonUYqZpFg/flbUjWtbmKSgNj4yS5lOgXZQk/MnQyLaRk7ee6pgOH+sUqHIa3CJKBPTdi6FLtB9AGj0QpLBzj8oH4zq2cZHa5aWdnpMgN2hHU+LN8Mx2PWm1jlBDdGtpBPlQc3QvRChqMHfduRETo6RUfTzjki7+4hHXy2e1ESGSWd7GEqR+bOG9TU0OZEJnP1pZEyQmSo1dmo5RG5POmmi3fJLUYmXvHbjBg6b/vPXKyZX9aBBJNKJ3OsKgCskwdjHbgX5xXoqEboIDCD3mnvbbXanU2aYCI8YqyGWK72kTf3KbLpcfO9aJb13GT23JNS/GwJPoGcFGU4P8XZkznlzkSx/rU/BOsrEPPiTzGuHH2SC1LlrLbbyVG+H94S+3lFRIBe5G8+cmUbWAIHSwgUFAxQ2EeR4GKbSjFrjF+G02x0HOq0dmaTU8B2jqY+2XHw9nBVMdNhKN74U3oEUpVY8Wc1Tfax5ao5rltOE6WFYLOnv65fdULv0vD8zdSRedo5OD/tmemXzeFI7CXO5yLAIuYaz/CE3qYuxNBWFW7cPeGo7Bf01bWwmk7fxl+Dt5Cnj4vtVbfxbBk62aykefEMhlJtzPWx4x69uTfPZCOv5uSJqFGnYEMVysLma4Z7kjE7a/VqOsUgFHXkHt/vW63X5tuooSq6bDuS1iRwdV+WZE/kTU/4KXsYdGUdHuWw7v19OxEOT0xgyobpMbhzcDsJ1E4yowkR5snWk8oSZYk/+n6rpsfu6diPj09jZvwtRZJCC1dtmhl0XmRPjYeREVMxxESIDEjjTwib3rY1eh49rG7ARAPJdyC98Zjv6txiGljgPWZ9cR/us7V0Tvo2OD77O2MSaMCLRbJjY8CAGQ/UuN3FO4vG0MSP2bHCgOFd2z93NaF61xDXrkjduLGG3R1p0LjUNcU4Xz1Hishp0HJwlNYEmxXKloClfFTzF4Z0uPzeXd6Auiip/qPj8YHPDVOl35lJWtn7eoUxey4mootqs89853rr3VIpdk5aKmlk2zSgUize1Lr8/OXnJOsK/i82Yv/pUA0oXDS3GArgRjgk1fTM94hOR9wO4w6du/I/AFBLAwQUAAIACAAYfXJFglAYS1AAAABrAAAAGwAAAHVuaXZlcnNhbC91bml2ZXJzYWwucG5nLnhtbLOxr8jNUShLLSrOzM+zVTLUM1Cyt+PlsikoSi3LTC1XqLBVMrKw1DOAACWFSlslEyMEtzwzpSTDVsnc2BAhlpGamZ5RYqtkamIBF9QHmgkAUEsBAgAAFAACAAgAF31yRc+iZacVBAAAyw4AAB0AAAAAAAAAAQAAAAAAAAAAAHVuaXZlcnNhbC9jb21tb25fbWVzc2FnZXMubG5nUEsBAgAAFAACAAgAF31yRT4m7oYRBAAAoQ4AAC4AAAAAAAAAAQAAAAAAUAQAAHVuaXZlcnNhbC9jdXN0b21fcHJlc2V0cy8wL2NvbW1vbl9tZXNzYWdlcy5sbmdQSwECAAAUAAIACAAXfXJFxH6jXhEEAACjDgAALgAAAAAAAAABAAAAAACtCAAAdW5pdmVyc2FsL2N1c3RvbV9wcmVzZXRzLzEvY29tbW9uX21lc3NhZ2VzLmxuZ1BLAQIAABQAAgAIABd9ckVgkwz44wQAAAgXAAAnAAAAAAAAAAEAAAAAAAoNAAB1bml2ZXJzYWwvZmxhc2hfcHVibGlzaGluZ19zZXR0aW5ncy54bWxQSwECAAAUAAIACAAXfXJF8XbFgMkCAABRCgAAIQAAAAAAAAABAAAAAAAyEgAAdW5pdmVyc2FsL2ZsYXNoX3NraW5fc2V0dGluZ3MueG1sUEsBAgAAFAACAAgAF31yRd9hbuO2BAAAGRYAACYAAAAAAAAAAQAAAAAAOhUAAHVuaXZlcnNhbC9odG1sX3B1Ymxpc2hpbmdfc2V0dGluZ3MueG1sUEsBAgAAFAACAAgAF31yRSu5KqewAQAALQYAAB8AAAAAAAAAAQAAAAAANBoAAHVuaXZlcnNhbC9odG1sX3NraW5fc2V0dGluZ3MuanNQSwECAAAUAAIACAAXfXJFKNC6MOEAAAD3AQAAGgAAAAAAAAABAAAAAAAhHAAAdW5pdmVyc2FsL2kxOG5fcHJlc2V0cy54bWxQSwECAAAUAAIACAAXfXJFp8QkMn0AAACLAAAAHAAAAAAAAAABAAAAAAA6HQAAdW5pdmVyc2FsL2xvY2FsX3NldHRpbmdzLnhtbFBLAQIAABQAAgAIALeZlUTOggk37AIAAIgIAAAUAAAAAAAAAAEAAAAAAPEdAAB1bml2ZXJzYWwvcGxheWVyLnhtbFBLAQIAABQAAgAIABd9ckUO1CpeYQgAAGk4AAApAAAAAAAAAAEAAAAAAA8hAAB1bml2ZXJzYWwvc2tpbl9jdXN0b21pemF0aW9uX3NldHRpbmdzLnhtbFBLAQIAABQAAgAIABh9ckWpQ2X7PT4AAOZTAAAXAAAAAAAAAAAAAAAAALcpAAB1bml2ZXJzYWwvdW5pdmVyc2FsLnBuZ1BLAQIAABQAAgAIABh9ckWCUBhLUAAAAGsAAAAbAAAAAAAAAAEAAAAAACloAAB1bml2ZXJzYWwvdW5pdmVyc2FsLnBuZy54bWxQSwUGAAAAAA0ADQABBAAAsmgAAAAA"/>
  <p:tag name="ISPRING_ULTRA_SCORM_COURSE_ID" val="5284BAA9-62DE-4803-9DB6-98AA9869EFE3"/>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OUTPUT_FOLDER" val="C:\data\managementstudyguide\html\contacts\DEMOS-FINAL"/>
  <p:tag name="ISPRING_PRESENTATION_TITLE" val="Seven-Cs-of-Effective-Communication-Demo"/>
  <p:tag name="ISPRING_RESOURCE_PATHS_HASH_PRESENTER" val="7399221996d861965d379805a7e103e9510649d"/>
  <p:tag name="ISPRING_RESOURCE_PATHS_HASH_2" val="16a284a192e7a8364d599c54c87d3c2b573775fc"/>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7/11"/>
  <p:tag name="ISPRING_SLIDE_INDENT_LEVEL" val="0"/>
  <p:tag name="ISPRING_PRESENTER_ID" val="None"/>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8/11"/>
  <p:tag name="ISPRING_SLIDE_INDENT_LEVEL" val="0"/>
  <p:tag name="ISPRING_PRESENTER_ID" val="None"/>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9/11"/>
  <p:tag name="ISPRING_SLIDE_INDENT_LEVEL" val="0"/>
  <p:tag name="ISPRING_PRESENTER_ID" val="None"/>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10/11"/>
  <p:tag name="ISPRING_SLIDE_INDENT_LEVEL" val="0"/>
  <p:tag name="ISPRING_PRESENTER_ID" val="None"/>
</p:tagLst>
</file>

<file path=ppt/tags/tag14.xml><?xml version="1.0" encoding="utf-8"?>
<p:tagLst xmlns:a="http://schemas.openxmlformats.org/drawingml/2006/main" xmlns:r="http://schemas.openxmlformats.org/officeDocument/2006/relationships" xmlns:p="http://schemas.openxmlformats.org/presentationml/2006/main">
  <p:tag name="GENSWF_SLIDE_TITLE" val="Introduction - 11/11"/>
  <p:tag name="GENSWF_ADVANCE_TIME" val="0.00"/>
  <p:tag name="ISPRING_CUSTOM_TIMING_USED" val="0"/>
  <p:tag name="ISPRING_SLIDE_INDENT_LEVEL" val="0"/>
  <p:tag name="ISPRING_PRESENTER_ID" val="None"/>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Components of Communication Process"/>
  <p:tag name="ISPRING_SLIDE_INDENT_LEVEL" val="0"/>
  <p:tag name="ISPRING_PRESENTER_ID" val="None"/>
</p:tagLst>
</file>

<file path=ppt/tags/tag16.xml><?xml version="1.0" encoding="utf-8"?>
<p:tagLst xmlns:a="http://schemas.openxmlformats.org/drawingml/2006/main" xmlns:r="http://schemas.openxmlformats.org/officeDocument/2006/relationships" xmlns:p="http://schemas.openxmlformats.org/presentationml/2006/main">
  <p:tag name="GENSWF_SLIDE_TITLE" val="What makes Communication Ineffective?"/>
  <p:tag name="GENSWF_ADVANCE_TIME" val="0.00"/>
  <p:tag name="ISPRING_CUSTOM_TIMING_USED" val="0"/>
  <p:tag name="ISPRING_SLIDE_INDENT_LEVEL" val="0"/>
  <p:tag name="ISPRING_PRESENTER_ID" val="None"/>
</p:tagLst>
</file>

<file path=ppt/tags/tag17.xml><?xml version="1.0" encoding="utf-8"?>
<p:tagLst xmlns:a="http://schemas.openxmlformats.org/drawingml/2006/main" xmlns:r="http://schemas.openxmlformats.org/officeDocument/2006/relationships" xmlns:p="http://schemas.openxmlformats.org/presentationml/2006/main">
  <p:tag name="GENSWF_SLIDE_TITLE" val="Seven C’s of Effective Communication"/>
  <p:tag name="GENSWF_ADVANCE_TIME" val="0.00"/>
  <p:tag name="ISPRING_CUSTOM_TIMING_USED" val="0"/>
  <p:tag name="ISPRING_SLIDE_INDENT_LEVEL" val="0"/>
  <p:tag name="ISPRING_PRESENTER_ID" val="None"/>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Completeness"/>
  <p:tag name="ISPRING_SLIDE_INDENT_LEVEL" val="0"/>
  <p:tag name="ISPRING_PRESENTER_ID" val="None"/>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Concreteness"/>
  <p:tag name="ISPRING_SLIDE_INDENT_LEVEL" val="0"/>
  <p:tag name="ISPRING_PRESENTER_ID" val="None"/>
</p:tagLst>
</file>

<file path=ppt/tags/tag2.xml><?xml version="1.0" encoding="utf-8"?>
<p:tagLst xmlns:a="http://schemas.openxmlformats.org/drawingml/2006/main" xmlns:r="http://schemas.openxmlformats.org/officeDocument/2006/relationships" xmlns:p="http://schemas.openxmlformats.org/presentationml/2006/main">
  <p:tag name="GENSWF_SLIDE_TITLE" val="Seven C’s of Effective Communication"/>
  <p:tag name="GENSWF_ADVANCE_TIME" val="0.00"/>
  <p:tag name="ISPRING_SLIDE_INDENT_LEVEL" val="0"/>
  <p:tag name="ISPRING_CUSTOM_TIMING_USED" val="0"/>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Role of Tone in Appearing Courteous"/>
  <p:tag name="ISPRING_SLIDE_INDENT_LEVEL" val="0"/>
  <p:tag name="ISPRING_PRESENTER_ID" val="None"/>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Tips to Improve Workplace Communication"/>
  <p:tag name="ISPRING_SLIDE_INDENT_LEVEL" val="0"/>
  <p:tag name="ISPRING_PRESENTER_ID" val="None"/>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Real Life Example"/>
  <p:tag name="ISPRING_SLIDE_INDENT_LEVEL" val="0"/>
  <p:tag name="ISPRING_PRESENTER_ID" val="None"/>
</p:tagLst>
</file>

<file path=ppt/tags/tag2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ags/tag3.xml><?xml version="1.0" encoding="utf-8"?>
<p:tagLst xmlns:a="http://schemas.openxmlformats.org/drawingml/2006/main" xmlns:r="http://schemas.openxmlformats.org/officeDocument/2006/relationships" xmlns:p="http://schemas.openxmlformats.org/presentationml/2006/main">
  <p:tag name="GENSWF_SLIDE_TITLE" val="Course Objectives"/>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Introduction - 1/11"/>
  <p:tag name="ISPRING_PRESENTER_ID" val="None"/>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2/11"/>
  <p:tag name="ISPRING_SLIDE_INDENT_LEVEL" val="0"/>
  <p:tag name="ISPRING_PRESENTER_ID" val="None"/>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3/11"/>
  <p:tag name="ISPRING_SLIDE_INDENT_LEVEL" val="0"/>
  <p:tag name="ISPRING_PRESENTER_ID" val="None"/>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4/11"/>
  <p:tag name="ISPRING_SLIDE_INDENT_LEVEL" val="0"/>
  <p:tag name="ISPRING_PRESENTER_ID" val="None"/>
</p:tagLst>
</file>

<file path=ppt/tags/tag8.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5/11"/>
  <p:tag name="ISPRING_SLIDE_INDENT_LEVEL" val="0"/>
  <p:tag name="ISPRING_PRESENTER_ID" val="None"/>
</p:tagLst>
</file>

<file path=ppt/tags/tag9.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6/11"/>
  <p:tag name="ISPRING_SLIDE_INDENT_LEVEL" val="0"/>
  <p:tag name="ISPRING_PRESENTER_ID" val="Non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TotalTime>
  <Words>1132</Words>
  <Application>Microsoft Office PowerPoint</Application>
  <PresentationFormat>On-screen Show (4:3)</PresentationFormat>
  <Paragraphs>168</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Arial Rounded MT Bold</vt:lpstr>
      <vt:lpstr>Calibri</vt:lpstr>
      <vt:lpstr>FreesiaUPC</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Seven-Cs-of-Effective-Communication-Demo</dc:title>
  <dc:creator>MSG</dc:creator>
  <cp:lastModifiedBy>Sony</cp:lastModifiedBy>
  <cp:revision>64</cp:revision>
  <dcterms:created xsi:type="dcterms:W3CDTF">2014-10-03T02:36:42Z</dcterms:created>
  <dcterms:modified xsi:type="dcterms:W3CDTF">2016-08-29T09:58:50Z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rojectFull">
    <vt:lpwstr>C:\MSG - PREMIUM - Material\FINAL - CONVERSION\RAW DATA\dropbox\Seven-Cs-of-Effective-Communication-Demo.ppta</vt:lpwstr>
  </property>
  <property fmtid="{D5CDD505-2E9C-101B-9397-08002B2CF9AE}" pid="4" name="ArticulateGUID">
    <vt:lpwstr>B46A6B51-390C-4ADB-AA17-D3E51CAEB71B</vt:lpwstr>
  </property>
  <property fmtid="{D5CDD505-2E9C-101B-9397-08002B2CF9AE}" pid="5" name="ArticulatePath">
    <vt:lpwstr>Seven-Cs-of-Effective-Communication-Demo</vt:lpwstr>
  </property>
</Properties>
</file>