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507" r:id="rId4"/>
    <p:sldId id="509" r:id="rId5"/>
    <p:sldId id="257" r:id="rId6"/>
    <p:sldId id="396" r:id="rId7"/>
    <p:sldId id="401" r:id="rId8"/>
    <p:sldId id="403" r:id="rId9"/>
    <p:sldId id="274" r:id="rId10"/>
    <p:sldId id="485" r:id="rId11"/>
    <p:sldId id="501" r:id="rId12"/>
    <p:sldId id="294" r:id="rId13"/>
    <p:sldId id="466" r:id="rId14"/>
    <p:sldId id="361" r:id="rId15"/>
    <p:sldId id="384" r:id="rId16"/>
    <p:sldId id="411"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4201">
          <p15:clr>
            <a:srgbClr val="A4A3A4"/>
          </p15:clr>
        </p15:guide>
        <p15:guide id="3" pos="113">
          <p15:clr>
            <a:srgbClr val="A4A3A4"/>
          </p15:clr>
        </p15:guide>
        <p15:guide id="4" pos="56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CF"/>
    <a:srgbClr val="FFFFFF"/>
    <a:srgbClr val="B6AD80"/>
    <a:srgbClr val="A7D971"/>
    <a:srgbClr val="83C937"/>
    <a:srgbClr val="FF2F97"/>
    <a:srgbClr val="FF4FA7"/>
    <a:srgbClr val="BCAECE"/>
    <a:srgbClr val="EA0075"/>
    <a:srgbClr val="FF7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370" autoAdjust="0"/>
  </p:normalViewPr>
  <p:slideViewPr>
    <p:cSldViewPr>
      <p:cViewPr varScale="1">
        <p:scale>
          <a:sx n="90" d="100"/>
          <a:sy n="90" d="100"/>
        </p:scale>
        <p:origin x="1133" y="67"/>
      </p:cViewPr>
      <p:guideLst>
        <p:guide orient="horz" pos="119"/>
        <p:guide orient="horz" pos="4201"/>
        <p:guide pos="113"/>
        <p:guide pos="569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08D6D-8E96-4590-910C-D683F9E50133}" type="datetimeFigureOut">
              <a:rPr lang="en-IN" smtClean="0"/>
              <a:pPr/>
              <a:t>24-10-2022</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37EC9-1381-4983-9895-9CD318B4BA38}" type="slidenum">
              <a:rPr lang="en-IN" smtClean="0"/>
              <a:pPr/>
              <a:t>‹#›</a:t>
            </a:fld>
            <a:endParaRPr lang="en-IN" dirty="0"/>
          </a:p>
        </p:txBody>
      </p:sp>
    </p:spTree>
    <p:extLst>
      <p:ext uri="{BB962C8B-B14F-4D97-AF65-F5344CB8AC3E}">
        <p14:creationId xmlns:p14="http://schemas.microsoft.com/office/powerpoint/2010/main" val="267962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E37EC9-1381-4983-9895-9CD318B4BA38}" type="slidenum">
              <a:rPr lang="en-IN" smtClean="0"/>
              <a:pPr/>
              <a:t>1</a:t>
            </a:fld>
            <a:endParaRPr lang="en-IN" dirty="0"/>
          </a:p>
        </p:txBody>
      </p:sp>
    </p:spTree>
    <p:extLst>
      <p:ext uri="{BB962C8B-B14F-4D97-AF65-F5344CB8AC3E}">
        <p14:creationId xmlns:p14="http://schemas.microsoft.com/office/powerpoint/2010/main" val="238770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53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54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2320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749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16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215589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37EC9-1381-4983-9895-9CD318B4BA38}" type="slidenum">
              <a:rPr lang="en-IN" smtClean="0"/>
              <a:pPr/>
              <a:t>2</a:t>
            </a:fld>
            <a:endParaRPr lang="en-IN" dirty="0"/>
          </a:p>
        </p:txBody>
      </p:sp>
    </p:spTree>
    <p:extLst>
      <p:ext uri="{BB962C8B-B14F-4D97-AF65-F5344CB8AC3E}">
        <p14:creationId xmlns:p14="http://schemas.microsoft.com/office/powerpoint/2010/main" val="197223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E37EC9-1381-4983-9895-9CD318B4BA38}" type="slidenum">
              <a:rPr lang="en-IN" smtClean="0"/>
              <a:pPr/>
              <a:t>3</a:t>
            </a:fld>
            <a:endParaRPr lang="en-IN" dirty="0"/>
          </a:p>
        </p:txBody>
      </p:sp>
    </p:spTree>
    <p:extLst>
      <p:ext uri="{BB962C8B-B14F-4D97-AF65-F5344CB8AC3E}">
        <p14:creationId xmlns:p14="http://schemas.microsoft.com/office/powerpoint/2010/main" val="2065622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2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78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77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61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61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E37EC9-1381-4983-9895-9CD318B4BA38}"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728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31BF95F-B4DE-49AC-ABCD-76A1481C29DB}"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8209795-8823-4C8D-9ACC-CE8571EB7A62}"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39ABE02-8A98-49CC-92A7-BFA529355550}"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263282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142363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425477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118851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3609549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3850148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2105952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382148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05EF93C-4C50-4A31-8413-7BE83B467F06}"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1006565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259020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2237FA9-1FD5-49FF-B552-5BCB9BE23027}"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51770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2873E-D9B6-40ED-8770-D88308A7010B}"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56B1617-9DB0-4D86-8E52-293D265892C9}" type="datetime1">
              <a:rPr lang="en-IN" smtClean="0"/>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E692AA8-46CD-4015-9A14-3F10A7804351}" type="datetime1">
              <a:rPr lang="en-IN" smtClean="0"/>
              <a:t>24-10-2022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5E39153-2BDA-4E94-860D-9DDF50222FA8}" type="datetime1">
              <a:rPr lang="en-IN" smtClean="0"/>
              <a:t>24-10-2022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01989-671C-46E3-9091-82A49BE3232B}" type="datetime1">
              <a:rPr lang="en-IN" smtClean="0"/>
              <a:t>24-10-2022</a:t>
            </a:fld>
            <a:endParaRPr lang="en-IN" dirty="0"/>
          </a:p>
        </p:txBody>
      </p:sp>
      <p:sp>
        <p:nvSpPr>
          <p:cNvPr id="3" name="Footer Placeholder 2"/>
          <p:cNvSpPr>
            <a:spLocks noGrp="1"/>
          </p:cNvSpPr>
          <p:nvPr>
            <p:ph type="ftr" sz="quarter" idx="11"/>
          </p:nvPr>
        </p:nvSpPr>
        <p:spPr>
          <a:xfrm>
            <a:off x="2843808" y="6592267"/>
            <a:ext cx="3456384" cy="365125"/>
          </a:xfrm>
        </p:spPr>
        <p:txBody>
          <a:bodyPr/>
          <a:lstStyle>
            <a:lvl1pPr algn="ctr">
              <a:defRPr>
                <a:solidFill>
                  <a:schemeClr val="tx1">
                    <a:lumMod val="85000"/>
                    <a:lumOff val="15000"/>
                  </a:schemeClr>
                </a:solidFill>
              </a:defRPr>
            </a:lvl1pPr>
          </a:lstStyle>
          <a:p>
            <a:endParaRPr lang="en-IN" dirty="0"/>
          </a:p>
        </p:txBody>
      </p:sp>
      <p:sp>
        <p:nvSpPr>
          <p:cNvPr id="4" name="Slide Number Placeholder 3"/>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51CEC-9344-4183-9577-92EFBCC8520D}" type="datetime1">
              <a:rPr lang="en-IN" smtClean="0"/>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3F2AC-180A-4FA6-9C31-A54452486BB0}" type="datetime1">
              <a:rPr lang="en-IN" smtClean="0"/>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BD39FA66-EF70-425C-A29C-529E2DA6BA81}"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80C5D-4B88-4AE2-877E-A54540D34735}" type="datetime1">
              <a:rPr lang="en-IN" smtClean="0"/>
              <a:t>24-10-2022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9FA66-EF70-425C-A29C-529E2DA6BA81}"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37FA9-1FD5-49FF-B552-5BCB9BE23027}" type="datetimeFigureOut">
              <a:rPr lang="en-IN" smtClean="0"/>
              <a:pPr/>
              <a:t>24-10-2022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3464D-7B31-4DDC-BCB4-696F78CB2676}" type="slidenum">
              <a:rPr lang="en-IN" smtClean="0"/>
              <a:pPr/>
              <a:t>‹#›</a:t>
            </a:fld>
            <a:endParaRPr lang="en-IN" dirty="0"/>
          </a:p>
        </p:txBody>
      </p:sp>
    </p:spTree>
    <p:extLst>
      <p:ext uri="{BB962C8B-B14F-4D97-AF65-F5344CB8AC3E}">
        <p14:creationId xmlns:p14="http://schemas.microsoft.com/office/powerpoint/2010/main" val="949193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16.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28.xml"/><Relationship Id="rId6" Type="http://schemas.openxmlformats.org/officeDocument/2006/relationships/image" Target="../media/image23.jpeg"/><Relationship Id="rId5" Type="http://schemas.openxmlformats.org/officeDocument/2006/relationships/slide" Target="slide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7.xml"/><Relationship Id="rId10" Type="http://schemas.openxmlformats.org/officeDocument/2006/relationships/image" Target="../media/image7.png"/><Relationship Id="rId4" Type="http://schemas.openxmlformats.org/officeDocument/2006/relationships/tags" Target="../tags/tag10.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7.xml"/><Relationship Id="rId7" Type="http://schemas.openxmlformats.org/officeDocument/2006/relationships/slideLayout" Target="../slideLayouts/slideLayout7.xml"/><Relationship Id="rId12" Type="http://schemas.openxmlformats.org/officeDocument/2006/relationships/image" Target="../media/image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1.png"/><Relationship Id="rId5" Type="http://schemas.openxmlformats.org/officeDocument/2006/relationships/tags" Target="../tags/tag19.xml"/><Relationship Id="rId10" Type="http://schemas.openxmlformats.org/officeDocument/2006/relationships/image" Target="../media/image10.jpeg"/><Relationship Id="rId4" Type="http://schemas.openxmlformats.org/officeDocument/2006/relationships/tags" Target="../tags/tag18.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notesSlide" Target="../notesSlides/notesSlide9.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val="0"/>
              </a:ext>
            </a:extLst>
          </a:blip>
          <a:srcRect/>
          <a:stretch>
            <a:fillRect/>
          </a:stretch>
        </p:blipFill>
        <p:spPr bwMode="auto">
          <a:xfrm>
            <a:off x="0" y="-27385"/>
            <a:ext cx="9167999" cy="68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987824" y="0"/>
            <a:ext cx="3168352" cy="6858000"/>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nut 9"/>
          <p:cNvSpPr>
            <a:spLocks noChangeAspect="1"/>
          </p:cNvSpPr>
          <p:nvPr/>
        </p:nvSpPr>
        <p:spPr>
          <a:xfrm>
            <a:off x="2680955" y="1569318"/>
            <a:ext cx="3784948" cy="3784948"/>
          </a:xfrm>
          <a:prstGeom prst="donut">
            <a:avLst>
              <a:gd name="adj" fmla="val 7813"/>
            </a:avLst>
          </a:prstGeom>
          <a:solidFill>
            <a:srgbClr val="C20A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nut 1"/>
          <p:cNvSpPr/>
          <p:nvPr/>
        </p:nvSpPr>
        <p:spPr>
          <a:xfrm>
            <a:off x="2668429" y="1556792"/>
            <a:ext cx="3810000" cy="3810000"/>
          </a:xfrm>
          <a:custGeom>
            <a:avLst/>
            <a:gdLst/>
            <a:ahLst/>
            <a:cxnLst/>
            <a:rect l="l" t="t" r="r" b="b"/>
            <a:pathLst>
              <a:path w="4767942" h="4767942">
                <a:moveTo>
                  <a:pt x="2701915" y="4406522"/>
                </a:moveTo>
                <a:cubicBezTo>
                  <a:pt x="2610773" y="4423345"/>
                  <a:pt x="2517228" y="4431561"/>
                  <a:pt x="2422071" y="4431720"/>
                </a:cubicBezTo>
                <a:lnTo>
                  <a:pt x="2422071" y="4668047"/>
                </a:lnTo>
                <a:cubicBezTo>
                  <a:pt x="2531216" y="4667875"/>
                  <a:pt x="2638476" y="4658446"/>
                  <a:pt x="2742917" y="4639059"/>
                </a:cubicBezTo>
                <a:close/>
                <a:moveTo>
                  <a:pt x="2066028" y="4406522"/>
                </a:moveTo>
                <a:lnTo>
                  <a:pt x="2025026" y="4639059"/>
                </a:lnTo>
                <a:cubicBezTo>
                  <a:pt x="2129467" y="4658446"/>
                  <a:pt x="2236727" y="4667875"/>
                  <a:pt x="2345871" y="4668047"/>
                </a:cubicBezTo>
                <a:lnTo>
                  <a:pt x="2345871" y="4431720"/>
                </a:lnTo>
                <a:cubicBezTo>
                  <a:pt x="2250714" y="4431561"/>
                  <a:pt x="2157170" y="4423345"/>
                  <a:pt x="2066028" y="4406522"/>
                </a:cubicBezTo>
                <a:close/>
                <a:moveTo>
                  <a:pt x="3048569" y="4321333"/>
                </a:moveTo>
                <a:cubicBezTo>
                  <a:pt x="2961187" y="4353465"/>
                  <a:pt x="2870435" y="4377834"/>
                  <a:pt x="2777263" y="4395022"/>
                </a:cubicBezTo>
                <a:lnTo>
                  <a:pt x="2818265" y="4627559"/>
                </a:lnTo>
                <a:cubicBezTo>
                  <a:pt x="2925184" y="4608196"/>
                  <a:pt x="3029238" y="4580248"/>
                  <a:pt x="3129322" y="4543200"/>
                </a:cubicBezTo>
                <a:close/>
                <a:moveTo>
                  <a:pt x="1719374" y="4321333"/>
                </a:moveTo>
                <a:lnTo>
                  <a:pt x="1638621" y="4543200"/>
                </a:lnTo>
                <a:cubicBezTo>
                  <a:pt x="1738705" y="4580248"/>
                  <a:pt x="1842759" y="4608197"/>
                  <a:pt x="1949678" y="4627559"/>
                </a:cubicBezTo>
                <a:lnTo>
                  <a:pt x="1990681" y="4395022"/>
                </a:lnTo>
                <a:cubicBezTo>
                  <a:pt x="1897508" y="4377834"/>
                  <a:pt x="1806756" y="4353465"/>
                  <a:pt x="1719374" y="4321333"/>
                </a:cubicBezTo>
                <a:close/>
                <a:moveTo>
                  <a:pt x="3375449" y="4177462"/>
                </a:moveTo>
                <a:cubicBezTo>
                  <a:pt x="3294102" y="4223384"/>
                  <a:pt x="3208972" y="4263231"/>
                  <a:pt x="3120126" y="4295142"/>
                </a:cubicBezTo>
                <a:lnTo>
                  <a:pt x="3200880" y="4517010"/>
                </a:lnTo>
                <a:cubicBezTo>
                  <a:pt x="3302832" y="4480617"/>
                  <a:pt x="3400440" y="4434922"/>
                  <a:pt x="3493522" y="4381970"/>
                </a:cubicBezTo>
                <a:close/>
                <a:moveTo>
                  <a:pt x="1392494" y="4177462"/>
                </a:moveTo>
                <a:lnTo>
                  <a:pt x="1274421" y="4381970"/>
                </a:lnTo>
                <a:cubicBezTo>
                  <a:pt x="1367503" y="4434923"/>
                  <a:pt x="1465111" y="4480617"/>
                  <a:pt x="1567063" y="4517010"/>
                </a:cubicBezTo>
                <a:lnTo>
                  <a:pt x="1647817" y="4295143"/>
                </a:lnTo>
                <a:cubicBezTo>
                  <a:pt x="1558971" y="4263232"/>
                  <a:pt x="1473841" y="4223384"/>
                  <a:pt x="1392494" y="4177462"/>
                </a:cubicBezTo>
                <a:close/>
                <a:moveTo>
                  <a:pt x="3671547" y="3977718"/>
                </a:moveTo>
                <a:cubicBezTo>
                  <a:pt x="3599284" y="4037289"/>
                  <a:pt x="3522359" y="4091299"/>
                  <a:pt x="3440589" y="4137888"/>
                </a:cubicBezTo>
                <a:lnTo>
                  <a:pt x="3558662" y="4342396"/>
                </a:lnTo>
                <a:cubicBezTo>
                  <a:pt x="3652479" y="4289077"/>
                  <a:pt x="3740684" y="4227145"/>
                  <a:pt x="3823528" y="4158842"/>
                </a:cubicBezTo>
                <a:close/>
                <a:moveTo>
                  <a:pt x="1096396" y="3977718"/>
                </a:moveTo>
                <a:lnTo>
                  <a:pt x="944415" y="4158842"/>
                </a:lnTo>
                <a:cubicBezTo>
                  <a:pt x="1027258" y="4227144"/>
                  <a:pt x="1115463" y="4289077"/>
                  <a:pt x="1209280" y="4342396"/>
                </a:cubicBezTo>
                <a:lnTo>
                  <a:pt x="1327353" y="4137888"/>
                </a:lnTo>
                <a:cubicBezTo>
                  <a:pt x="1245583" y="4091299"/>
                  <a:pt x="1168658" y="4037289"/>
                  <a:pt x="1096396" y="3977718"/>
                </a:cubicBezTo>
                <a:close/>
                <a:moveTo>
                  <a:pt x="3927907" y="3729224"/>
                </a:moveTo>
                <a:cubicBezTo>
                  <a:pt x="3867668" y="3801212"/>
                  <a:pt x="3801211" y="3867669"/>
                  <a:pt x="3729223" y="3927908"/>
                </a:cubicBezTo>
                <a:lnTo>
                  <a:pt x="3881078" y="4108881"/>
                </a:lnTo>
                <a:cubicBezTo>
                  <a:pt x="3963648" y="4039854"/>
                  <a:pt x="4039853" y="3963649"/>
                  <a:pt x="4108880" y="3881079"/>
                </a:cubicBezTo>
                <a:close/>
                <a:moveTo>
                  <a:pt x="840035" y="3729224"/>
                </a:moveTo>
                <a:lnTo>
                  <a:pt x="659063" y="3881079"/>
                </a:lnTo>
                <a:cubicBezTo>
                  <a:pt x="728090" y="3963649"/>
                  <a:pt x="804294" y="4039854"/>
                  <a:pt x="886865" y="4108881"/>
                </a:cubicBezTo>
                <a:lnTo>
                  <a:pt x="1038719" y="3927908"/>
                </a:lnTo>
                <a:cubicBezTo>
                  <a:pt x="966731" y="3867669"/>
                  <a:pt x="900274" y="3801212"/>
                  <a:pt x="840035" y="3729224"/>
                </a:cubicBezTo>
                <a:close/>
                <a:moveTo>
                  <a:pt x="4137888" y="3440590"/>
                </a:moveTo>
                <a:cubicBezTo>
                  <a:pt x="4091299" y="3522360"/>
                  <a:pt x="4037289" y="3599285"/>
                  <a:pt x="3977717" y="3671548"/>
                </a:cubicBezTo>
                <a:lnTo>
                  <a:pt x="4158841" y="3823529"/>
                </a:lnTo>
                <a:cubicBezTo>
                  <a:pt x="4227144" y="3740685"/>
                  <a:pt x="4289077" y="3652480"/>
                  <a:pt x="4342395" y="3558663"/>
                </a:cubicBezTo>
                <a:close/>
                <a:moveTo>
                  <a:pt x="630055" y="3440590"/>
                </a:moveTo>
                <a:lnTo>
                  <a:pt x="425547" y="3558663"/>
                </a:lnTo>
                <a:cubicBezTo>
                  <a:pt x="478866" y="3652480"/>
                  <a:pt x="540799" y="3740685"/>
                  <a:pt x="609102" y="3823529"/>
                </a:cubicBezTo>
                <a:lnTo>
                  <a:pt x="790225" y="3671548"/>
                </a:lnTo>
                <a:cubicBezTo>
                  <a:pt x="730654" y="3599285"/>
                  <a:pt x="676644" y="3522361"/>
                  <a:pt x="630055" y="3440590"/>
                </a:cubicBezTo>
                <a:close/>
                <a:moveTo>
                  <a:pt x="4295142" y="3120126"/>
                </a:moveTo>
                <a:cubicBezTo>
                  <a:pt x="4263231" y="3208973"/>
                  <a:pt x="4223383" y="3294102"/>
                  <a:pt x="4177461" y="3375450"/>
                </a:cubicBezTo>
                <a:lnTo>
                  <a:pt x="4381969" y="3493522"/>
                </a:lnTo>
                <a:cubicBezTo>
                  <a:pt x="4434922" y="3400441"/>
                  <a:pt x="4480617" y="3302832"/>
                  <a:pt x="4517010" y="3200880"/>
                </a:cubicBezTo>
                <a:close/>
                <a:moveTo>
                  <a:pt x="472800" y="3120126"/>
                </a:moveTo>
                <a:lnTo>
                  <a:pt x="250932" y="3200879"/>
                </a:lnTo>
                <a:cubicBezTo>
                  <a:pt x="287326" y="3302832"/>
                  <a:pt x="333020" y="3400441"/>
                  <a:pt x="385974" y="3493523"/>
                </a:cubicBezTo>
                <a:lnTo>
                  <a:pt x="590481" y="3375450"/>
                </a:lnTo>
                <a:cubicBezTo>
                  <a:pt x="544559" y="3294102"/>
                  <a:pt x="504711" y="3208972"/>
                  <a:pt x="472800" y="3120126"/>
                </a:cubicBezTo>
                <a:close/>
                <a:moveTo>
                  <a:pt x="4395022" y="2777262"/>
                </a:moveTo>
                <a:cubicBezTo>
                  <a:pt x="4377834" y="2870434"/>
                  <a:pt x="4353465" y="2961187"/>
                  <a:pt x="4321333" y="3048569"/>
                </a:cubicBezTo>
                <a:lnTo>
                  <a:pt x="4543200" y="3129322"/>
                </a:lnTo>
                <a:cubicBezTo>
                  <a:pt x="4580248" y="3029238"/>
                  <a:pt x="4608196" y="2925184"/>
                  <a:pt x="4627559" y="2818265"/>
                </a:cubicBezTo>
                <a:close/>
                <a:moveTo>
                  <a:pt x="372920" y="2777261"/>
                </a:moveTo>
                <a:lnTo>
                  <a:pt x="140383" y="2818264"/>
                </a:lnTo>
                <a:cubicBezTo>
                  <a:pt x="159746" y="2925183"/>
                  <a:pt x="187694" y="3029237"/>
                  <a:pt x="224742" y="3129321"/>
                </a:cubicBezTo>
                <a:lnTo>
                  <a:pt x="446609" y="3048568"/>
                </a:lnTo>
                <a:cubicBezTo>
                  <a:pt x="414477" y="2961186"/>
                  <a:pt x="390108" y="2870434"/>
                  <a:pt x="372920" y="2777261"/>
                </a:cubicBezTo>
                <a:close/>
                <a:moveTo>
                  <a:pt x="4431720" y="2422072"/>
                </a:moveTo>
                <a:cubicBezTo>
                  <a:pt x="4431561" y="2517229"/>
                  <a:pt x="4423345" y="2610774"/>
                  <a:pt x="4406522" y="2701915"/>
                </a:cubicBezTo>
                <a:lnTo>
                  <a:pt x="4639059" y="2742917"/>
                </a:lnTo>
                <a:cubicBezTo>
                  <a:pt x="4658445" y="2638476"/>
                  <a:pt x="4667875" y="2531217"/>
                  <a:pt x="4668047" y="2422072"/>
                </a:cubicBezTo>
                <a:close/>
                <a:moveTo>
                  <a:pt x="99895" y="2422072"/>
                </a:moveTo>
                <a:cubicBezTo>
                  <a:pt x="100067" y="2531216"/>
                  <a:pt x="109497" y="2638475"/>
                  <a:pt x="128884" y="2742916"/>
                </a:cubicBezTo>
                <a:lnTo>
                  <a:pt x="361420" y="2701914"/>
                </a:lnTo>
                <a:cubicBezTo>
                  <a:pt x="344597" y="2610773"/>
                  <a:pt x="336381" y="2517229"/>
                  <a:pt x="336222" y="2422072"/>
                </a:cubicBezTo>
                <a:close/>
                <a:moveTo>
                  <a:pt x="128883" y="2025027"/>
                </a:moveTo>
                <a:cubicBezTo>
                  <a:pt x="109497" y="2129469"/>
                  <a:pt x="100067" y="2236728"/>
                  <a:pt x="99895" y="2345872"/>
                </a:cubicBezTo>
                <a:lnTo>
                  <a:pt x="336222" y="2345872"/>
                </a:lnTo>
                <a:cubicBezTo>
                  <a:pt x="336381" y="2250716"/>
                  <a:pt x="344597" y="2157171"/>
                  <a:pt x="361420" y="2066030"/>
                </a:cubicBezTo>
                <a:close/>
                <a:moveTo>
                  <a:pt x="4639059" y="2025026"/>
                </a:moveTo>
                <a:lnTo>
                  <a:pt x="4406522" y="2066028"/>
                </a:lnTo>
                <a:cubicBezTo>
                  <a:pt x="4423345" y="2157170"/>
                  <a:pt x="4431561" y="2250715"/>
                  <a:pt x="4431720" y="2345872"/>
                </a:cubicBezTo>
                <a:lnTo>
                  <a:pt x="4668047" y="2345872"/>
                </a:lnTo>
                <a:cubicBezTo>
                  <a:pt x="4667875" y="2236727"/>
                  <a:pt x="4658446" y="2129468"/>
                  <a:pt x="4639059" y="2025026"/>
                </a:cubicBezTo>
                <a:close/>
                <a:moveTo>
                  <a:pt x="4543201" y="1638621"/>
                </a:moveTo>
                <a:lnTo>
                  <a:pt x="4321333" y="1719374"/>
                </a:lnTo>
                <a:cubicBezTo>
                  <a:pt x="4353465" y="1806756"/>
                  <a:pt x="4377835" y="1897509"/>
                  <a:pt x="4395023" y="1990681"/>
                </a:cubicBezTo>
                <a:lnTo>
                  <a:pt x="4627559" y="1949678"/>
                </a:lnTo>
                <a:cubicBezTo>
                  <a:pt x="4608197" y="1842759"/>
                  <a:pt x="4580248" y="1738705"/>
                  <a:pt x="4543201" y="1638621"/>
                </a:cubicBezTo>
                <a:close/>
                <a:moveTo>
                  <a:pt x="224742" y="1638621"/>
                </a:moveTo>
                <a:cubicBezTo>
                  <a:pt x="187694" y="1738706"/>
                  <a:pt x="159746" y="1842760"/>
                  <a:pt x="140383" y="1949679"/>
                </a:cubicBezTo>
                <a:lnTo>
                  <a:pt x="372920" y="1990682"/>
                </a:lnTo>
                <a:cubicBezTo>
                  <a:pt x="390108" y="1897509"/>
                  <a:pt x="414477" y="1806757"/>
                  <a:pt x="446609" y="1719375"/>
                </a:cubicBezTo>
                <a:close/>
                <a:moveTo>
                  <a:pt x="4381970" y="1274422"/>
                </a:moveTo>
                <a:lnTo>
                  <a:pt x="4177462" y="1392494"/>
                </a:lnTo>
                <a:cubicBezTo>
                  <a:pt x="4223384" y="1473842"/>
                  <a:pt x="4263232" y="1558971"/>
                  <a:pt x="4295142" y="1647817"/>
                </a:cubicBezTo>
                <a:lnTo>
                  <a:pt x="4517010" y="1567063"/>
                </a:lnTo>
                <a:cubicBezTo>
                  <a:pt x="4480617" y="1465111"/>
                  <a:pt x="4434923" y="1367503"/>
                  <a:pt x="4381970" y="1274422"/>
                </a:cubicBezTo>
                <a:close/>
                <a:moveTo>
                  <a:pt x="385972" y="1274421"/>
                </a:moveTo>
                <a:cubicBezTo>
                  <a:pt x="333020" y="1367503"/>
                  <a:pt x="287325" y="1465112"/>
                  <a:pt x="250932" y="1567064"/>
                </a:cubicBezTo>
                <a:lnTo>
                  <a:pt x="472800" y="1647817"/>
                </a:lnTo>
                <a:cubicBezTo>
                  <a:pt x="504711" y="1558971"/>
                  <a:pt x="544558" y="1473842"/>
                  <a:pt x="590480" y="1392494"/>
                </a:cubicBezTo>
                <a:close/>
                <a:moveTo>
                  <a:pt x="4158842" y="944415"/>
                </a:moveTo>
                <a:lnTo>
                  <a:pt x="3977718" y="1096396"/>
                </a:lnTo>
                <a:cubicBezTo>
                  <a:pt x="4037290" y="1168659"/>
                  <a:pt x="4091300" y="1245584"/>
                  <a:pt x="4137889" y="1327354"/>
                </a:cubicBezTo>
                <a:lnTo>
                  <a:pt x="4342397" y="1209281"/>
                </a:lnTo>
                <a:cubicBezTo>
                  <a:pt x="4289078" y="1115464"/>
                  <a:pt x="4227145" y="1027259"/>
                  <a:pt x="4158842" y="944415"/>
                </a:cubicBezTo>
                <a:close/>
                <a:moveTo>
                  <a:pt x="609100" y="944415"/>
                </a:moveTo>
                <a:cubicBezTo>
                  <a:pt x="540797" y="1027259"/>
                  <a:pt x="478865" y="1115464"/>
                  <a:pt x="425546" y="1209281"/>
                </a:cubicBezTo>
                <a:lnTo>
                  <a:pt x="630054" y="1327354"/>
                </a:lnTo>
                <a:cubicBezTo>
                  <a:pt x="676643" y="1245584"/>
                  <a:pt x="730652" y="1168659"/>
                  <a:pt x="790224" y="1096396"/>
                </a:cubicBezTo>
                <a:close/>
                <a:moveTo>
                  <a:pt x="3881078" y="659062"/>
                </a:moveTo>
                <a:lnTo>
                  <a:pt x="3729224" y="840035"/>
                </a:lnTo>
                <a:cubicBezTo>
                  <a:pt x="3801212" y="900274"/>
                  <a:pt x="3867669" y="966731"/>
                  <a:pt x="3927908" y="1038719"/>
                </a:cubicBezTo>
                <a:lnTo>
                  <a:pt x="4108881" y="886865"/>
                </a:lnTo>
                <a:cubicBezTo>
                  <a:pt x="4039854" y="804294"/>
                  <a:pt x="3963649" y="728090"/>
                  <a:pt x="3881078" y="659062"/>
                </a:cubicBezTo>
                <a:close/>
                <a:moveTo>
                  <a:pt x="886864" y="659062"/>
                </a:moveTo>
                <a:cubicBezTo>
                  <a:pt x="804293" y="728090"/>
                  <a:pt x="728089" y="804294"/>
                  <a:pt x="659062" y="886865"/>
                </a:cubicBezTo>
                <a:lnTo>
                  <a:pt x="840034" y="1038719"/>
                </a:lnTo>
                <a:cubicBezTo>
                  <a:pt x="900273" y="966731"/>
                  <a:pt x="966730" y="900274"/>
                  <a:pt x="1038718" y="840035"/>
                </a:cubicBezTo>
                <a:close/>
                <a:moveTo>
                  <a:pt x="3558663" y="425547"/>
                </a:moveTo>
                <a:lnTo>
                  <a:pt x="3440590" y="630055"/>
                </a:lnTo>
                <a:cubicBezTo>
                  <a:pt x="3522360" y="676644"/>
                  <a:pt x="3599285" y="730654"/>
                  <a:pt x="3671548" y="790225"/>
                </a:cubicBezTo>
                <a:lnTo>
                  <a:pt x="3823529" y="609101"/>
                </a:lnTo>
                <a:cubicBezTo>
                  <a:pt x="3740685" y="540798"/>
                  <a:pt x="3652480" y="478866"/>
                  <a:pt x="3558663" y="425547"/>
                </a:cubicBezTo>
                <a:close/>
                <a:moveTo>
                  <a:pt x="1209279" y="425547"/>
                </a:moveTo>
                <a:cubicBezTo>
                  <a:pt x="1115462" y="478866"/>
                  <a:pt x="1027257" y="540799"/>
                  <a:pt x="944414" y="609101"/>
                </a:cubicBezTo>
                <a:lnTo>
                  <a:pt x="1096395" y="790225"/>
                </a:lnTo>
                <a:cubicBezTo>
                  <a:pt x="1168657" y="730654"/>
                  <a:pt x="1245582" y="676644"/>
                  <a:pt x="1327352" y="630055"/>
                </a:cubicBezTo>
                <a:close/>
                <a:moveTo>
                  <a:pt x="2383971" y="420676"/>
                </a:moveTo>
                <a:cubicBezTo>
                  <a:pt x="1299673" y="420676"/>
                  <a:pt x="420676" y="1299673"/>
                  <a:pt x="420676" y="2383971"/>
                </a:cubicBezTo>
                <a:cubicBezTo>
                  <a:pt x="420676" y="3468269"/>
                  <a:pt x="1299673" y="4347266"/>
                  <a:pt x="2383971" y="4347266"/>
                </a:cubicBezTo>
                <a:cubicBezTo>
                  <a:pt x="3468269" y="4347266"/>
                  <a:pt x="4347266" y="3468269"/>
                  <a:pt x="4347266" y="2383971"/>
                </a:cubicBezTo>
                <a:cubicBezTo>
                  <a:pt x="4347266" y="1299673"/>
                  <a:pt x="3468269" y="420676"/>
                  <a:pt x="2383971" y="420676"/>
                </a:cubicBezTo>
                <a:close/>
                <a:moveTo>
                  <a:pt x="3200879" y="250932"/>
                </a:moveTo>
                <a:lnTo>
                  <a:pt x="3120126" y="472800"/>
                </a:lnTo>
                <a:cubicBezTo>
                  <a:pt x="3208972" y="504711"/>
                  <a:pt x="3294102" y="544559"/>
                  <a:pt x="3375450" y="590481"/>
                </a:cubicBezTo>
                <a:lnTo>
                  <a:pt x="3493523" y="385973"/>
                </a:lnTo>
                <a:cubicBezTo>
                  <a:pt x="3400441" y="333020"/>
                  <a:pt x="3302832" y="287326"/>
                  <a:pt x="3200879" y="250932"/>
                </a:cubicBezTo>
                <a:close/>
                <a:moveTo>
                  <a:pt x="1567064" y="250932"/>
                </a:moveTo>
                <a:cubicBezTo>
                  <a:pt x="1465111" y="287325"/>
                  <a:pt x="1367502" y="333020"/>
                  <a:pt x="1274419" y="385973"/>
                </a:cubicBezTo>
                <a:lnTo>
                  <a:pt x="1392492" y="590481"/>
                </a:lnTo>
                <a:cubicBezTo>
                  <a:pt x="1473840" y="544559"/>
                  <a:pt x="1558970" y="504711"/>
                  <a:pt x="1647817" y="472800"/>
                </a:cubicBezTo>
                <a:close/>
                <a:moveTo>
                  <a:pt x="2818264" y="140383"/>
                </a:moveTo>
                <a:lnTo>
                  <a:pt x="2777262" y="372920"/>
                </a:lnTo>
                <a:cubicBezTo>
                  <a:pt x="2870434" y="390108"/>
                  <a:pt x="2961186" y="414477"/>
                  <a:pt x="3048568" y="446609"/>
                </a:cubicBezTo>
                <a:lnTo>
                  <a:pt x="3129322" y="224742"/>
                </a:lnTo>
                <a:cubicBezTo>
                  <a:pt x="3029237" y="187694"/>
                  <a:pt x="2925183" y="159746"/>
                  <a:pt x="2818264" y="140383"/>
                </a:cubicBezTo>
                <a:close/>
                <a:moveTo>
                  <a:pt x="1949679" y="140383"/>
                </a:moveTo>
                <a:cubicBezTo>
                  <a:pt x="1842760" y="159746"/>
                  <a:pt x="1738706" y="187694"/>
                  <a:pt x="1638621" y="224742"/>
                </a:cubicBezTo>
                <a:lnTo>
                  <a:pt x="1719375" y="446609"/>
                </a:lnTo>
                <a:cubicBezTo>
                  <a:pt x="1806757" y="414477"/>
                  <a:pt x="1897509" y="390108"/>
                  <a:pt x="1990682" y="372920"/>
                </a:cubicBezTo>
                <a:close/>
                <a:moveTo>
                  <a:pt x="2422071" y="99895"/>
                </a:moveTo>
                <a:lnTo>
                  <a:pt x="2422071" y="336222"/>
                </a:lnTo>
                <a:cubicBezTo>
                  <a:pt x="2517228" y="336381"/>
                  <a:pt x="2610773" y="344597"/>
                  <a:pt x="2701914" y="361420"/>
                </a:cubicBezTo>
                <a:lnTo>
                  <a:pt x="2742917" y="128884"/>
                </a:lnTo>
                <a:cubicBezTo>
                  <a:pt x="2638475" y="109497"/>
                  <a:pt x="2531216" y="100067"/>
                  <a:pt x="2422071" y="99895"/>
                </a:cubicBezTo>
                <a:close/>
                <a:moveTo>
                  <a:pt x="2345871" y="99895"/>
                </a:moveTo>
                <a:cubicBezTo>
                  <a:pt x="2236727" y="100067"/>
                  <a:pt x="2129468" y="109497"/>
                  <a:pt x="2025027" y="128883"/>
                </a:cubicBezTo>
                <a:lnTo>
                  <a:pt x="2066029" y="361420"/>
                </a:lnTo>
                <a:cubicBezTo>
                  <a:pt x="2157170" y="344597"/>
                  <a:pt x="2250715" y="336381"/>
                  <a:pt x="2345871" y="336222"/>
                </a:cubicBezTo>
                <a:close/>
                <a:moveTo>
                  <a:pt x="2383971" y="0"/>
                </a:moveTo>
                <a:cubicBezTo>
                  <a:pt x="3700602" y="0"/>
                  <a:pt x="4767942" y="1067340"/>
                  <a:pt x="4767942" y="2383971"/>
                </a:cubicBezTo>
                <a:cubicBezTo>
                  <a:pt x="4767942" y="3700602"/>
                  <a:pt x="3700602" y="4767942"/>
                  <a:pt x="2383971" y="4767942"/>
                </a:cubicBezTo>
                <a:cubicBezTo>
                  <a:pt x="1067340" y="4767942"/>
                  <a:pt x="0" y="3700602"/>
                  <a:pt x="0" y="2383971"/>
                </a:cubicBezTo>
                <a:cubicBezTo>
                  <a:pt x="0" y="1067340"/>
                  <a:pt x="1067340" y="0"/>
                  <a:pt x="2383971" y="0"/>
                </a:cubicBezTo>
                <a:close/>
              </a:path>
            </a:pathLst>
          </a:custGeom>
          <a:gradFill>
            <a:gsLst>
              <a:gs pos="0">
                <a:srgbClr val="FFFFFF"/>
              </a:gs>
              <a:gs pos="7001">
                <a:srgbClr val="E6E6E6"/>
              </a:gs>
              <a:gs pos="32001">
                <a:srgbClr val="7D8496"/>
              </a:gs>
              <a:gs pos="47000">
                <a:srgbClr val="E6E6E6"/>
              </a:gs>
              <a:gs pos="85001">
                <a:srgbClr val="7D8496"/>
              </a:gs>
              <a:gs pos="100000">
                <a:srgbClr val="E6E6E6"/>
              </a:gs>
            </a:gsLst>
            <a:lin ang="2700000" scaled="0"/>
          </a:gra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descr="sixsigma.png"/>
          <p:cNvPicPr>
            <a:picLocks noGrp="1" noSelect="1" noRot="1" noMove="1" noResize="1" noEditPoints="1" noAdjustHandles="1" noChangeArrowheads="1" noChangeShapeType="1"/>
          </p:cNvPicPr>
          <p:nvPr>
            <p:custDataLst>
              <p:tags r:id="rId3"/>
            </p:custDataLst>
          </p:nvPr>
        </p:nvPicPr>
        <p:blipFill>
          <a:blip r:embed="rId7" cstate="print"/>
          <a:stretch>
            <a:fillRect/>
          </a:stretch>
        </p:blipFill>
        <p:spPr>
          <a:xfrm>
            <a:off x="3011337" y="1844824"/>
            <a:ext cx="3144839" cy="3197035"/>
          </a:xfrm>
          <a:prstGeom prst="ellipse">
            <a:avLst/>
          </a:prstGeom>
        </p:spPr>
      </p:pic>
      <p:sp>
        <p:nvSpPr>
          <p:cNvPr id="14" name="TextBox 13"/>
          <p:cNvSpPr txBox="1"/>
          <p:nvPr/>
        </p:nvSpPr>
        <p:spPr>
          <a:xfrm>
            <a:off x="3811429" y="2579420"/>
            <a:ext cx="1524000" cy="1569660"/>
          </a:xfrm>
          <a:prstGeom prst="rect">
            <a:avLst/>
          </a:prstGeom>
          <a:noFill/>
        </p:spPr>
        <p:txBody>
          <a:bodyPr wrap="square" rtlCol="0">
            <a:spAutoFit/>
          </a:bodyPr>
          <a:lstStyle/>
          <a:p>
            <a:pPr algn="ctr"/>
            <a:r>
              <a:rPr lang="en-US" sz="9600" dirty="0">
                <a:solidFill>
                  <a:schemeClr val="bg1"/>
                </a:solidFill>
                <a:latin typeface="Lucida Bright" pitchFamily="18" charset="0"/>
                <a:cs typeface="Consolas" pitchFamily="49" charset="0"/>
              </a:rPr>
              <a:t>1</a:t>
            </a:r>
          </a:p>
        </p:txBody>
      </p:sp>
      <p:sp>
        <p:nvSpPr>
          <p:cNvPr id="13" name="TextBox 12"/>
          <p:cNvSpPr txBox="1"/>
          <p:nvPr/>
        </p:nvSpPr>
        <p:spPr>
          <a:xfrm>
            <a:off x="3811429" y="2579420"/>
            <a:ext cx="1524000" cy="1569660"/>
          </a:xfrm>
          <a:prstGeom prst="rect">
            <a:avLst/>
          </a:prstGeom>
          <a:noFill/>
        </p:spPr>
        <p:txBody>
          <a:bodyPr wrap="square" rtlCol="0">
            <a:spAutoFit/>
          </a:bodyPr>
          <a:lstStyle/>
          <a:p>
            <a:pPr algn="ctr"/>
            <a:r>
              <a:rPr lang="en-US" sz="9600" dirty="0">
                <a:solidFill>
                  <a:schemeClr val="bg1"/>
                </a:solidFill>
                <a:latin typeface="Lucida Bright" pitchFamily="18" charset="0"/>
                <a:cs typeface="Consolas" pitchFamily="49" charset="0"/>
              </a:rPr>
              <a:t>2</a:t>
            </a:r>
          </a:p>
        </p:txBody>
      </p:sp>
      <p:sp>
        <p:nvSpPr>
          <p:cNvPr id="12" name="TextBox 11"/>
          <p:cNvSpPr txBox="1"/>
          <p:nvPr/>
        </p:nvSpPr>
        <p:spPr>
          <a:xfrm>
            <a:off x="3811429" y="2616335"/>
            <a:ext cx="1524000" cy="1569660"/>
          </a:xfrm>
          <a:prstGeom prst="rect">
            <a:avLst/>
          </a:prstGeom>
          <a:noFill/>
        </p:spPr>
        <p:txBody>
          <a:bodyPr wrap="square" rtlCol="0">
            <a:spAutoFit/>
          </a:bodyPr>
          <a:lstStyle/>
          <a:p>
            <a:pPr algn="ctr"/>
            <a:r>
              <a:rPr lang="en-US" sz="9600" dirty="0">
                <a:solidFill>
                  <a:schemeClr val="bg1"/>
                </a:solidFill>
                <a:latin typeface="Lucida Bright" pitchFamily="18" charset="0"/>
                <a:cs typeface="Consolas" pitchFamily="49" charset="0"/>
              </a:rPr>
              <a:t>3</a:t>
            </a:r>
          </a:p>
        </p:txBody>
      </p:sp>
      <p:sp>
        <p:nvSpPr>
          <p:cNvPr id="17" name="Rectangle 16"/>
          <p:cNvSpPr/>
          <p:nvPr/>
        </p:nvSpPr>
        <p:spPr>
          <a:xfrm>
            <a:off x="0" y="-27384"/>
            <a:ext cx="9180000" cy="1440000"/>
          </a:xfrm>
          <a:prstGeom prst="rect">
            <a:avLst/>
          </a:prstGeom>
          <a:solidFill>
            <a:srgbClr val="FF6699">
              <a:alpha val="64706"/>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lumMod val="95000"/>
                  </a:schemeClr>
                </a:solidFill>
                <a:effectLst>
                  <a:outerShdw blurRad="38100" dist="38100" dir="2700000" algn="tl">
                    <a:srgbClr val="000000">
                      <a:alpha val="43137"/>
                    </a:srgbClr>
                  </a:outerShdw>
                </a:effectLst>
                <a:latin typeface="Mistral" pitchFamily="66" charset="0"/>
              </a:rPr>
              <a:t>Introduction to</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18" name="Rectangle 17"/>
          <p:cNvSpPr/>
          <p:nvPr/>
        </p:nvSpPr>
        <p:spPr>
          <a:xfrm>
            <a:off x="0" y="5445384"/>
            <a:ext cx="9180000" cy="1440000"/>
          </a:xfrm>
          <a:prstGeom prst="rect">
            <a:avLst/>
          </a:prstGeom>
          <a:solidFill>
            <a:schemeClr val="accent6">
              <a:lumMod val="75000"/>
              <a:alpha val="6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lumMod val="95000"/>
                  </a:schemeClr>
                </a:solidFill>
                <a:effectLst>
                  <a:outerShdw blurRad="38100" dist="38100" dir="2700000" algn="tl">
                    <a:srgbClr val="000000">
                      <a:alpha val="43137"/>
                    </a:srgbClr>
                  </a:outerShdw>
                </a:effectLst>
                <a:latin typeface="Mistral" pitchFamily="66" charset="0"/>
              </a:rPr>
              <a:t>Six Sigma</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28000">
        <p:fade/>
      </p:transition>
    </mc:Choice>
    <mc:Fallback xmlns="">
      <p:transition spd="med" advClick="0" advTm="2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1000"/>
                            </p:stCondLst>
                            <p:childTnLst>
                              <p:par>
                                <p:cTn id="17" presetID="10" presetClass="entr" presetSubtype="0" fill="hold" grpId="1"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1750"/>
                            </p:stCondLst>
                            <p:childTnLst>
                              <p:par>
                                <p:cTn id="21" presetID="10" presetClass="entr" presetSubtype="0" fill="hold" grpId="1"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250"/>
                            </p:stCondLst>
                            <p:childTnLst>
                              <p:par>
                                <p:cTn id="25" presetID="21" presetClass="exit" presetSubtype="1" fill="hold" grpId="0" nodeType="afterEffect">
                                  <p:stCondLst>
                                    <p:cond delay="0"/>
                                  </p:stCondLst>
                                  <p:childTnLst>
                                    <p:animEffect transition="out" filter="wheel(1)">
                                      <p:cBhvr>
                                        <p:cTn id="26" dur="3000"/>
                                        <p:tgtEl>
                                          <p:spTgt spid="10"/>
                                        </p:tgtEl>
                                      </p:cBhvr>
                                    </p:animEffect>
                                    <p:set>
                                      <p:cBhvr>
                                        <p:cTn id="27" dur="1" fill="hold">
                                          <p:stCondLst>
                                            <p:cond delay="2999"/>
                                          </p:stCondLst>
                                        </p:cTn>
                                        <p:tgtEl>
                                          <p:spTgt spid="10"/>
                                        </p:tgtEl>
                                        <p:attrNameLst>
                                          <p:attrName>style.visibility</p:attrName>
                                        </p:attrNameLst>
                                      </p:cBhvr>
                                      <p:to>
                                        <p:strVal val="hidden"/>
                                      </p:to>
                                    </p:set>
                                  </p:childTnLst>
                                </p:cTn>
                              </p:par>
                              <p:par>
                                <p:cTn id="28" presetID="10" presetClass="exit" presetSubtype="0" fill="hold" grpId="0" nodeType="withEffect">
                                  <p:stCondLst>
                                    <p:cond delay="50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ntr" presetSubtype="0"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xit" presetSubtype="0" fill="hold" grpId="1" nodeType="withEffect">
                                  <p:stCondLst>
                                    <p:cond delay="150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grpId="0" nodeType="withEffect">
                                  <p:stCondLst>
                                    <p:cond delay="1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xit" presetSubtype="0" fill="hold" grpId="1" nodeType="withEffect">
                                  <p:stCondLst>
                                    <p:cond delay="3000"/>
                                  </p:stCondLst>
                                  <p:childTnLst>
                                    <p:animEffect transition="out" filter="fade">
                                      <p:cBhvr>
                                        <p:cTn id="41" dur="750"/>
                                        <p:tgtEl>
                                          <p:spTgt spid="14"/>
                                        </p:tgtEl>
                                      </p:cBhvr>
                                    </p:animEffect>
                                    <p:set>
                                      <p:cBhvr>
                                        <p:cTn id="42" dur="1" fill="hold">
                                          <p:stCondLst>
                                            <p:cond delay="749"/>
                                          </p:stCondLst>
                                        </p:cTn>
                                        <p:tgtEl>
                                          <p:spTgt spid="14"/>
                                        </p:tgtEl>
                                        <p:attrNameLst>
                                          <p:attrName>style.visibility</p:attrName>
                                        </p:attrNameLst>
                                      </p:cBhvr>
                                      <p:to>
                                        <p:strVal val="hidden"/>
                                      </p:to>
                                    </p:set>
                                  </p:childTnLst>
                                </p:cTn>
                              </p:par>
                              <p:par>
                                <p:cTn id="43" presetID="10" presetClass="entr" presetSubtype="0" fill="hold" nodeType="withEffect">
                                  <p:stCondLst>
                                    <p:cond delay="30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childTnLst>
                                </p:cTn>
                              </p:par>
                              <p:par>
                                <p:cTn id="46" presetID="10" presetClass="exit" presetSubtype="0" fill="hold" grpId="1" nodeType="withEffect">
                                  <p:stCondLst>
                                    <p:cond delay="3000"/>
                                  </p:stCondLst>
                                  <p:childTnLst>
                                    <p:animEffect transition="out" filter="fade">
                                      <p:cBhvr>
                                        <p:cTn id="47" dur="2000"/>
                                        <p:tgtEl>
                                          <p:spTgt spid="9"/>
                                        </p:tgtEl>
                                      </p:cBhvr>
                                    </p:animEffect>
                                    <p:set>
                                      <p:cBhvr>
                                        <p:cTn id="48" dur="1" fill="hold">
                                          <p:stCondLst>
                                            <p:cond delay="1999"/>
                                          </p:stCondLst>
                                        </p:cTn>
                                        <p:tgtEl>
                                          <p:spTgt spid="9"/>
                                        </p:tgtEl>
                                        <p:attrNameLst>
                                          <p:attrName>style.visibility</p:attrName>
                                        </p:attrNameLst>
                                      </p:cBhvr>
                                      <p:to>
                                        <p:strVal val="hidden"/>
                                      </p:to>
                                    </p:set>
                                  </p:childTnLst>
                                </p:cTn>
                              </p:par>
                              <p:par>
                                <p:cTn id="49" presetID="12" presetClass="entr" presetSubtype="8" fill="hold" grpId="0" nodeType="withEffect">
                                  <p:stCondLst>
                                    <p:cond delay="3750"/>
                                  </p:stCondLst>
                                  <p:childTnLst>
                                    <p:set>
                                      <p:cBhvr>
                                        <p:cTn id="50" dur="1" fill="hold">
                                          <p:stCondLst>
                                            <p:cond delay="0"/>
                                          </p:stCondLst>
                                        </p:cTn>
                                        <p:tgtEl>
                                          <p:spTgt spid="17"/>
                                        </p:tgtEl>
                                        <p:attrNameLst>
                                          <p:attrName>style.visibility</p:attrName>
                                        </p:attrNameLst>
                                      </p:cBhvr>
                                      <p:to>
                                        <p:strVal val="visible"/>
                                      </p:to>
                                    </p:set>
                                    <p:animEffect transition="in" filter="slide(fromLeft)">
                                      <p:cBhvr>
                                        <p:cTn id="51" dur="500"/>
                                        <p:tgtEl>
                                          <p:spTgt spid="17"/>
                                        </p:tgtEl>
                                      </p:cBhvr>
                                    </p:animEffect>
                                  </p:childTnLst>
                                </p:cTn>
                              </p:par>
                            </p:childTnLst>
                          </p:cTn>
                        </p:par>
                        <p:par>
                          <p:cTn id="52" fill="hold">
                            <p:stCondLst>
                              <p:cond delay="7250"/>
                            </p:stCondLst>
                            <p:childTnLst>
                              <p:par>
                                <p:cTn id="53" presetID="12" presetClass="entr" presetSubtype="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lide(fromRigh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4" grpId="0"/>
      <p:bldP spid="14" grpId="1"/>
      <p:bldP spid="13" grpId="0"/>
      <p:bldP spid="13" grpId="1"/>
      <p:bldP spid="12" grpId="0"/>
      <p:bldP spid="12" grpId="1"/>
      <p:bldP spid="17"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44750" b="39500"/>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Six Sigma Measurement</a:t>
            </a:r>
          </a:p>
        </p:txBody>
      </p:sp>
      <p:graphicFrame>
        <p:nvGraphicFramePr>
          <p:cNvPr id="5" name="Object 4"/>
          <p:cNvGraphicFramePr>
            <a:graphicFrameLocks noGrp="1" noChangeAspect="1"/>
          </p:cNvGraphicFramePr>
          <p:nvPr/>
        </p:nvGraphicFramePr>
        <p:xfrm>
          <a:off x="3924300" y="1581150"/>
          <a:ext cx="5219700" cy="3121025"/>
        </p:xfrm>
        <a:graphic>
          <a:graphicData uri="http://schemas.openxmlformats.org/presentationml/2006/ole">
            <mc:AlternateContent xmlns:mc="http://schemas.openxmlformats.org/markup-compatibility/2006">
              <mc:Choice xmlns:v="urn:schemas-microsoft-com:vml" Requires="v">
                <p:oleObj name="Worksheet" r:id="rId5" imgW="5144760" imgH="3083040" progId="Excel.Sheet.8">
                  <p:embed/>
                </p:oleObj>
              </mc:Choice>
              <mc:Fallback>
                <p:oleObj name="Worksheet" r:id="rId5" imgW="5144760" imgH="3083040" progId="Excel.Sheet.8">
                  <p:embed/>
                  <p:pic>
                    <p:nvPicPr>
                      <p:cNvPr id="5"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1581150"/>
                        <a:ext cx="52197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8"/>
          <p:cNvSpPr txBox="1">
            <a:spLocks noChangeArrowheads="1"/>
          </p:cNvSpPr>
          <p:nvPr/>
        </p:nvSpPr>
        <p:spPr bwMode="auto">
          <a:xfrm>
            <a:off x="476250" y="1704975"/>
            <a:ext cx="3411538" cy="830263"/>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Sigma 		Defects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numbers	per million</a:t>
            </a:r>
          </a:p>
        </p:txBody>
      </p:sp>
      <p:sp>
        <p:nvSpPr>
          <p:cNvPr id="8" name="Text Box 9"/>
          <p:cNvSpPr txBox="1">
            <a:spLocks noChangeArrowheads="1"/>
          </p:cNvSpPr>
          <p:nvPr/>
        </p:nvSpPr>
        <p:spPr bwMode="auto">
          <a:xfrm>
            <a:off x="476250" y="2595563"/>
            <a:ext cx="2930525" cy="3140075"/>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1.5s		500,000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2.0s		308,300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2.5s		158,650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3.0s	 	  67,000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3.5s	 	  22,700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4.0s		    6,220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4.5s		    1,350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5.0s	  	       233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5.5s	  	         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     6.0s	      	        3.4</a:t>
            </a:r>
          </a:p>
        </p:txBody>
      </p:sp>
      <p:sp>
        <p:nvSpPr>
          <p:cNvPr id="9" name="Line 10"/>
          <p:cNvSpPr>
            <a:spLocks noChangeShapeType="1"/>
          </p:cNvSpPr>
          <p:nvPr/>
        </p:nvSpPr>
        <p:spPr bwMode="auto">
          <a:xfrm>
            <a:off x="476250" y="1628775"/>
            <a:ext cx="3505200" cy="0"/>
          </a:xfrm>
          <a:prstGeom prst="line">
            <a:avLst/>
          </a:prstGeom>
          <a:noFill/>
          <a:ln w="1905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Line 11"/>
          <p:cNvSpPr>
            <a:spLocks noChangeShapeType="1"/>
          </p:cNvSpPr>
          <p:nvPr/>
        </p:nvSpPr>
        <p:spPr bwMode="auto">
          <a:xfrm>
            <a:off x="323850" y="5743575"/>
            <a:ext cx="3505200" cy="0"/>
          </a:xfrm>
          <a:prstGeom prst="line">
            <a:avLst/>
          </a:prstGeom>
          <a:noFill/>
          <a:ln w="19050">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DFA10DBA-EF5C-4A21-940A-A7A79753A1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1979198291"/>
      </p:ext>
    </p:extLst>
  </p:cSld>
  <p:clrMapOvr>
    <a:masterClrMapping/>
  </p:clrMapOvr>
  <mc:AlternateContent xmlns:mc="http://schemas.openxmlformats.org/markup-compatibility/2006" xmlns:p14="http://schemas.microsoft.com/office/powerpoint/2010/main">
    <mc:Choice Requires="p14">
      <p:transition spd="med" p14:dur="700" advClick="0" advTm="25000">
        <p:fade/>
      </p:transition>
    </mc:Choice>
    <mc:Fallback xmlns="">
      <p:transition spd="med"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p:stCondLst>
                              <p:cond delay="1500"/>
                            </p:stCondLst>
                            <p:childTnLst>
                              <p:par>
                                <p:cTn id="9" presetID="17"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ppt_h/2"/>
                                          </p:val>
                                        </p:tav>
                                        <p:tav tm="100000">
                                          <p:val>
                                            <p:strVal val="#ppt_y"/>
                                          </p:val>
                                        </p:tav>
                                      </p:tavLst>
                                    </p:anim>
                                    <p:anim calcmode="lin" valueType="num">
                                      <p:cBhvr>
                                        <p:cTn id="13" dur="500" fill="hold"/>
                                        <p:tgtEl>
                                          <p:spTgt spid="7"/>
                                        </p:tgtEl>
                                        <p:attrNameLst>
                                          <p:attrName>ppt_w</p:attrName>
                                        </p:attrNameLst>
                                      </p:cBhvr>
                                      <p:tavLst>
                                        <p:tav tm="0">
                                          <p:val>
                                            <p:strVal val="#ppt_w"/>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par>
                                <p:cTn id="15" presetID="17"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100000">
                                          <p:val>
                                            <p:strVal val="#ppt_x"/>
                                          </p:val>
                                        </p:tav>
                                      </p:tavLst>
                                    </p:anim>
                                    <p:anim calcmode="lin" valueType="num">
                                      <p:cBhvr>
                                        <p:cTn id="18" dur="500" fill="hold"/>
                                        <p:tgtEl>
                                          <p:spTgt spid="9"/>
                                        </p:tgtEl>
                                        <p:attrNameLst>
                                          <p:attrName>ppt_y</p:attrName>
                                        </p:attrNameLst>
                                      </p:cBhvr>
                                      <p:tavLst>
                                        <p:tav tm="0">
                                          <p:val>
                                            <p:strVal val="#ppt_y-#ppt_h/2"/>
                                          </p:val>
                                        </p:tav>
                                        <p:tav tm="100000">
                                          <p:val>
                                            <p:strVal val="#ppt_y"/>
                                          </p:val>
                                        </p:tav>
                                      </p:tavLst>
                                    </p:anim>
                                    <p:anim calcmode="lin" valueType="num">
                                      <p:cBhvr>
                                        <p:cTn id="19" dur="500" fill="hold"/>
                                        <p:tgtEl>
                                          <p:spTgt spid="9"/>
                                        </p:tgtEl>
                                        <p:attrNameLst>
                                          <p:attrName>ppt_w</p:attrName>
                                        </p:attrNameLst>
                                      </p:cBhvr>
                                      <p:tavLst>
                                        <p:tav tm="0">
                                          <p:val>
                                            <p:strVal val="#ppt_w"/>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17"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ppt_h/2"/>
                                          </p:val>
                                        </p:tav>
                                        <p:tav tm="100000">
                                          <p:val>
                                            <p:strVal val="#ppt_y"/>
                                          </p:val>
                                        </p:tav>
                                      </p:tavLst>
                                    </p:anim>
                                    <p:anim calcmode="lin" valueType="num">
                                      <p:cBhvr>
                                        <p:cTn id="25" dur="500" fill="hold"/>
                                        <p:tgtEl>
                                          <p:spTgt spid="10"/>
                                        </p:tgtEl>
                                        <p:attrNameLst>
                                          <p:attrName>ppt_w</p:attrName>
                                        </p:attrNameLst>
                                      </p:cBhvr>
                                      <p:tavLst>
                                        <p:tav tm="0">
                                          <p:val>
                                            <p:strVal val="#ppt_w"/>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7" presetClass="entr" presetSubtype="1" fill="hold" grpId="0" nodeType="afterEffect">
                                  <p:stCondLst>
                                    <p:cond delay="500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8">
                                            <p:txEl>
                                              <p:pRg st="0" end="0"/>
                                            </p:txEl>
                                          </p:spTgt>
                                        </p:tgtEl>
                                        <p:attrNameLst>
                                          <p:attrName>ppt_y</p:attrName>
                                        </p:attrNameLst>
                                      </p:cBhvr>
                                      <p:tavLst>
                                        <p:tav tm="0">
                                          <p:val>
                                            <p:strVal val="#ppt_y-#ppt_h/2"/>
                                          </p:val>
                                        </p:tav>
                                        <p:tav tm="100000">
                                          <p:val>
                                            <p:strVal val="#ppt_y"/>
                                          </p:val>
                                        </p:tav>
                                      </p:tavLst>
                                    </p:anim>
                                    <p:anim calcmode="lin" valueType="num">
                                      <p:cBhvr>
                                        <p:cTn id="32" dur="500" fill="hold"/>
                                        <p:tgtEl>
                                          <p:spTgt spid="8">
                                            <p:txEl>
                                              <p:pRg st="0" end="0"/>
                                            </p:txEl>
                                          </p:spTgt>
                                        </p:tgtEl>
                                        <p:attrNameLst>
                                          <p:attrName>ppt_w</p:attrName>
                                        </p:attrNameLst>
                                      </p:cBhvr>
                                      <p:tavLst>
                                        <p:tav tm="0">
                                          <p:val>
                                            <p:strVal val="#ppt_w"/>
                                          </p:val>
                                        </p:tav>
                                        <p:tav tm="100000">
                                          <p:val>
                                            <p:strVal val="#ppt_w"/>
                                          </p:val>
                                        </p:tav>
                                      </p:tavLst>
                                    </p:anim>
                                    <p:anim calcmode="lin" valueType="num">
                                      <p:cBhvr>
                                        <p:cTn id="33"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34" fill="hold">
                            <p:stCondLst>
                              <p:cond delay="7500"/>
                            </p:stCondLst>
                            <p:childTnLst>
                              <p:par>
                                <p:cTn id="35" presetID="17" presetClass="entr" presetSubtype="1" fill="hold" grpId="0" nodeType="afterEffect">
                                  <p:stCondLst>
                                    <p:cond delay="50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8">
                                            <p:txEl>
                                              <p:pRg st="1" end="1"/>
                                            </p:txEl>
                                          </p:spTgt>
                                        </p:tgtEl>
                                        <p:attrNameLst>
                                          <p:attrName>ppt_y</p:attrName>
                                        </p:attrNameLst>
                                      </p:cBhvr>
                                      <p:tavLst>
                                        <p:tav tm="0">
                                          <p:val>
                                            <p:strVal val="#ppt_y-#ppt_h/2"/>
                                          </p:val>
                                        </p:tav>
                                        <p:tav tm="100000">
                                          <p:val>
                                            <p:strVal val="#ppt_y"/>
                                          </p:val>
                                        </p:tav>
                                      </p:tavLst>
                                    </p:anim>
                                    <p:anim calcmode="lin" valueType="num">
                                      <p:cBhvr>
                                        <p:cTn id="39" dur="500" fill="hold"/>
                                        <p:tgtEl>
                                          <p:spTgt spid="8">
                                            <p:txEl>
                                              <p:pRg st="1" end="1"/>
                                            </p:txEl>
                                          </p:spTgt>
                                        </p:tgtEl>
                                        <p:attrNameLst>
                                          <p:attrName>ppt_w</p:attrName>
                                        </p:attrNameLst>
                                      </p:cBhvr>
                                      <p:tavLst>
                                        <p:tav tm="0">
                                          <p:val>
                                            <p:strVal val="#ppt_w"/>
                                          </p:val>
                                        </p:tav>
                                        <p:tav tm="100000">
                                          <p:val>
                                            <p:strVal val="#ppt_w"/>
                                          </p:val>
                                        </p:tav>
                                      </p:tavLst>
                                    </p:anim>
                                    <p:anim calcmode="lin" valueType="num">
                                      <p:cBhvr>
                                        <p:cTn id="40"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par>
                          <p:cTn id="41" fill="hold">
                            <p:stCondLst>
                              <p:cond delay="8500"/>
                            </p:stCondLst>
                            <p:childTnLst>
                              <p:par>
                                <p:cTn id="42" presetID="17" presetClass="entr" presetSubtype="1" fill="hold" grpId="0" nodeType="afterEffect">
                                  <p:stCondLst>
                                    <p:cond delay="500"/>
                                  </p:stCondLst>
                                  <p:childTnLst>
                                    <p:set>
                                      <p:cBhvr>
                                        <p:cTn id="43" dur="1" fill="hold">
                                          <p:stCondLst>
                                            <p:cond delay="0"/>
                                          </p:stCondLst>
                                        </p:cTn>
                                        <p:tgtEl>
                                          <p:spTgt spid="8">
                                            <p:txEl>
                                              <p:pRg st="2" end="2"/>
                                            </p:txEl>
                                          </p:spTgt>
                                        </p:tgtEl>
                                        <p:attrNameLst>
                                          <p:attrName>style.visibility</p:attrName>
                                        </p:attrNameLst>
                                      </p:cBhvr>
                                      <p:to>
                                        <p:strVal val="visible"/>
                                      </p:to>
                                    </p:set>
                                    <p:anim calcmode="lin" valueType="num">
                                      <p:cBhvr>
                                        <p:cTn id="44"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8">
                                            <p:txEl>
                                              <p:pRg st="2" end="2"/>
                                            </p:txEl>
                                          </p:spTgt>
                                        </p:tgtEl>
                                        <p:attrNameLst>
                                          <p:attrName>ppt_y</p:attrName>
                                        </p:attrNameLst>
                                      </p:cBhvr>
                                      <p:tavLst>
                                        <p:tav tm="0">
                                          <p:val>
                                            <p:strVal val="#ppt_y-#ppt_h/2"/>
                                          </p:val>
                                        </p:tav>
                                        <p:tav tm="100000">
                                          <p:val>
                                            <p:strVal val="#ppt_y"/>
                                          </p:val>
                                        </p:tav>
                                      </p:tavLst>
                                    </p:anim>
                                    <p:anim calcmode="lin" valueType="num">
                                      <p:cBhvr>
                                        <p:cTn id="46" dur="500" fill="hold"/>
                                        <p:tgtEl>
                                          <p:spTgt spid="8">
                                            <p:txEl>
                                              <p:pRg st="2" end="2"/>
                                            </p:txEl>
                                          </p:spTgt>
                                        </p:tgtEl>
                                        <p:attrNameLst>
                                          <p:attrName>ppt_w</p:attrName>
                                        </p:attrNameLst>
                                      </p:cBhvr>
                                      <p:tavLst>
                                        <p:tav tm="0">
                                          <p:val>
                                            <p:strVal val="#ppt_w"/>
                                          </p:val>
                                        </p:tav>
                                        <p:tav tm="100000">
                                          <p:val>
                                            <p:strVal val="#ppt_w"/>
                                          </p:val>
                                        </p:tav>
                                      </p:tavLst>
                                    </p:anim>
                                    <p:anim calcmode="lin" valueType="num">
                                      <p:cBhvr>
                                        <p:cTn id="47"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par>
                          <p:cTn id="48" fill="hold">
                            <p:stCondLst>
                              <p:cond delay="9500"/>
                            </p:stCondLst>
                            <p:childTnLst>
                              <p:par>
                                <p:cTn id="49" presetID="17" presetClass="entr" presetSubtype="1" fill="hold" grpId="0" nodeType="afterEffect">
                                  <p:stCondLst>
                                    <p:cond delay="500"/>
                                  </p:stCondLst>
                                  <p:childTnLst>
                                    <p:set>
                                      <p:cBhvr>
                                        <p:cTn id="50" dur="1" fill="hold">
                                          <p:stCondLst>
                                            <p:cond delay="0"/>
                                          </p:stCondLst>
                                        </p:cTn>
                                        <p:tgtEl>
                                          <p:spTgt spid="8">
                                            <p:txEl>
                                              <p:pRg st="3" end="3"/>
                                            </p:txEl>
                                          </p:spTgt>
                                        </p:tgtEl>
                                        <p:attrNameLst>
                                          <p:attrName>style.visibility</p:attrName>
                                        </p:attrNameLst>
                                      </p:cBhvr>
                                      <p:to>
                                        <p:strVal val="visible"/>
                                      </p:to>
                                    </p:set>
                                    <p:anim calcmode="lin" valueType="num">
                                      <p:cBhvr>
                                        <p:cTn id="5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500" fill="hold"/>
                                        <p:tgtEl>
                                          <p:spTgt spid="8">
                                            <p:txEl>
                                              <p:pRg st="3" end="3"/>
                                            </p:txEl>
                                          </p:spTgt>
                                        </p:tgtEl>
                                        <p:attrNameLst>
                                          <p:attrName>ppt_y</p:attrName>
                                        </p:attrNameLst>
                                      </p:cBhvr>
                                      <p:tavLst>
                                        <p:tav tm="0">
                                          <p:val>
                                            <p:strVal val="#ppt_y-#ppt_h/2"/>
                                          </p:val>
                                        </p:tav>
                                        <p:tav tm="100000">
                                          <p:val>
                                            <p:strVal val="#ppt_y"/>
                                          </p:val>
                                        </p:tav>
                                      </p:tavLst>
                                    </p:anim>
                                    <p:anim calcmode="lin" valueType="num">
                                      <p:cBhvr>
                                        <p:cTn id="53" dur="500" fill="hold"/>
                                        <p:tgtEl>
                                          <p:spTgt spid="8">
                                            <p:txEl>
                                              <p:pRg st="3" end="3"/>
                                            </p:txEl>
                                          </p:spTgt>
                                        </p:tgtEl>
                                        <p:attrNameLst>
                                          <p:attrName>ppt_w</p:attrName>
                                        </p:attrNameLst>
                                      </p:cBhvr>
                                      <p:tavLst>
                                        <p:tav tm="0">
                                          <p:val>
                                            <p:strVal val="#ppt_w"/>
                                          </p:val>
                                        </p:tav>
                                        <p:tav tm="100000">
                                          <p:val>
                                            <p:strVal val="#ppt_w"/>
                                          </p:val>
                                        </p:tav>
                                      </p:tavLst>
                                    </p:anim>
                                    <p:anim calcmode="lin" valueType="num">
                                      <p:cBhvr>
                                        <p:cTn id="54" dur="500" fill="hold"/>
                                        <p:tgtEl>
                                          <p:spTgt spid="8">
                                            <p:txEl>
                                              <p:pRg st="3" end="3"/>
                                            </p:txEl>
                                          </p:spTgt>
                                        </p:tgtEl>
                                        <p:attrNameLst>
                                          <p:attrName>ppt_h</p:attrName>
                                        </p:attrNameLst>
                                      </p:cBhvr>
                                      <p:tavLst>
                                        <p:tav tm="0">
                                          <p:val>
                                            <p:fltVal val="0"/>
                                          </p:val>
                                        </p:tav>
                                        <p:tav tm="100000">
                                          <p:val>
                                            <p:strVal val="#ppt_h"/>
                                          </p:val>
                                        </p:tav>
                                      </p:tavLst>
                                    </p:anim>
                                  </p:childTnLst>
                                </p:cTn>
                              </p:par>
                            </p:childTnLst>
                          </p:cTn>
                        </p:par>
                        <p:par>
                          <p:cTn id="55" fill="hold">
                            <p:stCondLst>
                              <p:cond delay="10500"/>
                            </p:stCondLst>
                            <p:childTnLst>
                              <p:par>
                                <p:cTn id="56" presetID="17" presetClass="entr" presetSubtype="1" fill="hold" grpId="0" nodeType="afterEffect">
                                  <p:stCondLst>
                                    <p:cond delay="500"/>
                                  </p:stCondLst>
                                  <p:childTnLst>
                                    <p:set>
                                      <p:cBhvr>
                                        <p:cTn id="57" dur="1" fill="hold">
                                          <p:stCondLst>
                                            <p:cond delay="0"/>
                                          </p:stCondLst>
                                        </p:cTn>
                                        <p:tgtEl>
                                          <p:spTgt spid="8">
                                            <p:txEl>
                                              <p:pRg st="4" end="4"/>
                                            </p:txEl>
                                          </p:spTgt>
                                        </p:tgtEl>
                                        <p:attrNameLst>
                                          <p:attrName>style.visibility</p:attrName>
                                        </p:attrNameLst>
                                      </p:cBhvr>
                                      <p:to>
                                        <p:strVal val="visible"/>
                                      </p:to>
                                    </p:set>
                                    <p:anim calcmode="lin" valueType="num">
                                      <p:cBhvr>
                                        <p:cTn id="5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9" dur="500" fill="hold"/>
                                        <p:tgtEl>
                                          <p:spTgt spid="8">
                                            <p:txEl>
                                              <p:pRg st="4" end="4"/>
                                            </p:txEl>
                                          </p:spTgt>
                                        </p:tgtEl>
                                        <p:attrNameLst>
                                          <p:attrName>ppt_y</p:attrName>
                                        </p:attrNameLst>
                                      </p:cBhvr>
                                      <p:tavLst>
                                        <p:tav tm="0">
                                          <p:val>
                                            <p:strVal val="#ppt_y-#ppt_h/2"/>
                                          </p:val>
                                        </p:tav>
                                        <p:tav tm="100000">
                                          <p:val>
                                            <p:strVal val="#ppt_y"/>
                                          </p:val>
                                        </p:tav>
                                      </p:tavLst>
                                    </p:anim>
                                    <p:anim calcmode="lin" valueType="num">
                                      <p:cBhvr>
                                        <p:cTn id="60" dur="500" fill="hold"/>
                                        <p:tgtEl>
                                          <p:spTgt spid="8">
                                            <p:txEl>
                                              <p:pRg st="4" end="4"/>
                                            </p:txEl>
                                          </p:spTgt>
                                        </p:tgtEl>
                                        <p:attrNameLst>
                                          <p:attrName>ppt_w</p:attrName>
                                        </p:attrNameLst>
                                      </p:cBhvr>
                                      <p:tavLst>
                                        <p:tav tm="0">
                                          <p:val>
                                            <p:strVal val="#ppt_w"/>
                                          </p:val>
                                        </p:tav>
                                        <p:tav tm="100000">
                                          <p:val>
                                            <p:strVal val="#ppt_w"/>
                                          </p:val>
                                        </p:tav>
                                      </p:tavLst>
                                    </p:anim>
                                    <p:anim calcmode="lin" valueType="num">
                                      <p:cBhvr>
                                        <p:cTn id="61" dur="500" fill="hold"/>
                                        <p:tgtEl>
                                          <p:spTgt spid="8">
                                            <p:txEl>
                                              <p:pRg st="4" end="4"/>
                                            </p:txEl>
                                          </p:spTgt>
                                        </p:tgtEl>
                                        <p:attrNameLst>
                                          <p:attrName>ppt_h</p:attrName>
                                        </p:attrNameLst>
                                      </p:cBhvr>
                                      <p:tavLst>
                                        <p:tav tm="0">
                                          <p:val>
                                            <p:fltVal val="0"/>
                                          </p:val>
                                        </p:tav>
                                        <p:tav tm="100000">
                                          <p:val>
                                            <p:strVal val="#ppt_h"/>
                                          </p:val>
                                        </p:tav>
                                      </p:tavLst>
                                    </p:anim>
                                  </p:childTnLst>
                                </p:cTn>
                              </p:par>
                            </p:childTnLst>
                          </p:cTn>
                        </p:par>
                        <p:par>
                          <p:cTn id="62" fill="hold">
                            <p:stCondLst>
                              <p:cond delay="11500"/>
                            </p:stCondLst>
                            <p:childTnLst>
                              <p:par>
                                <p:cTn id="63" presetID="17" presetClass="entr" presetSubtype="1" fill="hold" grpId="0" nodeType="afterEffect">
                                  <p:stCondLst>
                                    <p:cond delay="500"/>
                                  </p:stCondLst>
                                  <p:childTnLst>
                                    <p:set>
                                      <p:cBhvr>
                                        <p:cTn id="64" dur="1" fill="hold">
                                          <p:stCondLst>
                                            <p:cond delay="0"/>
                                          </p:stCondLst>
                                        </p:cTn>
                                        <p:tgtEl>
                                          <p:spTgt spid="8">
                                            <p:txEl>
                                              <p:pRg st="5" end="5"/>
                                            </p:txEl>
                                          </p:spTgt>
                                        </p:tgtEl>
                                        <p:attrNameLst>
                                          <p:attrName>style.visibility</p:attrName>
                                        </p:attrNameLst>
                                      </p:cBhvr>
                                      <p:to>
                                        <p:strVal val="visible"/>
                                      </p:to>
                                    </p:set>
                                    <p:anim calcmode="lin" valueType="num">
                                      <p:cBhvr>
                                        <p:cTn id="6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66" dur="500" fill="hold"/>
                                        <p:tgtEl>
                                          <p:spTgt spid="8">
                                            <p:txEl>
                                              <p:pRg st="5" end="5"/>
                                            </p:txEl>
                                          </p:spTgt>
                                        </p:tgtEl>
                                        <p:attrNameLst>
                                          <p:attrName>ppt_y</p:attrName>
                                        </p:attrNameLst>
                                      </p:cBhvr>
                                      <p:tavLst>
                                        <p:tav tm="0">
                                          <p:val>
                                            <p:strVal val="#ppt_y-#ppt_h/2"/>
                                          </p:val>
                                        </p:tav>
                                        <p:tav tm="100000">
                                          <p:val>
                                            <p:strVal val="#ppt_y"/>
                                          </p:val>
                                        </p:tav>
                                      </p:tavLst>
                                    </p:anim>
                                    <p:anim calcmode="lin" valueType="num">
                                      <p:cBhvr>
                                        <p:cTn id="67" dur="500" fill="hold"/>
                                        <p:tgtEl>
                                          <p:spTgt spid="8">
                                            <p:txEl>
                                              <p:pRg st="5" end="5"/>
                                            </p:txEl>
                                          </p:spTgt>
                                        </p:tgtEl>
                                        <p:attrNameLst>
                                          <p:attrName>ppt_w</p:attrName>
                                        </p:attrNameLst>
                                      </p:cBhvr>
                                      <p:tavLst>
                                        <p:tav tm="0">
                                          <p:val>
                                            <p:strVal val="#ppt_w"/>
                                          </p:val>
                                        </p:tav>
                                        <p:tav tm="100000">
                                          <p:val>
                                            <p:strVal val="#ppt_w"/>
                                          </p:val>
                                        </p:tav>
                                      </p:tavLst>
                                    </p:anim>
                                    <p:anim calcmode="lin" valueType="num">
                                      <p:cBhvr>
                                        <p:cTn id="68" dur="500" fill="hold"/>
                                        <p:tgtEl>
                                          <p:spTgt spid="8">
                                            <p:txEl>
                                              <p:pRg st="5" end="5"/>
                                            </p:txEl>
                                          </p:spTgt>
                                        </p:tgtEl>
                                        <p:attrNameLst>
                                          <p:attrName>ppt_h</p:attrName>
                                        </p:attrNameLst>
                                      </p:cBhvr>
                                      <p:tavLst>
                                        <p:tav tm="0">
                                          <p:val>
                                            <p:fltVal val="0"/>
                                          </p:val>
                                        </p:tav>
                                        <p:tav tm="100000">
                                          <p:val>
                                            <p:strVal val="#ppt_h"/>
                                          </p:val>
                                        </p:tav>
                                      </p:tavLst>
                                    </p:anim>
                                  </p:childTnLst>
                                </p:cTn>
                              </p:par>
                            </p:childTnLst>
                          </p:cTn>
                        </p:par>
                        <p:par>
                          <p:cTn id="69" fill="hold">
                            <p:stCondLst>
                              <p:cond delay="12500"/>
                            </p:stCondLst>
                            <p:childTnLst>
                              <p:par>
                                <p:cTn id="70" presetID="17" presetClass="entr" presetSubtype="1" fill="hold" grpId="0" nodeType="afterEffect">
                                  <p:stCondLst>
                                    <p:cond delay="500"/>
                                  </p:stCondLst>
                                  <p:childTnLst>
                                    <p:set>
                                      <p:cBhvr>
                                        <p:cTn id="71" dur="1" fill="hold">
                                          <p:stCondLst>
                                            <p:cond delay="0"/>
                                          </p:stCondLst>
                                        </p:cTn>
                                        <p:tgtEl>
                                          <p:spTgt spid="8">
                                            <p:txEl>
                                              <p:pRg st="6" end="6"/>
                                            </p:txEl>
                                          </p:spTgt>
                                        </p:tgtEl>
                                        <p:attrNameLst>
                                          <p:attrName>style.visibility</p:attrName>
                                        </p:attrNameLst>
                                      </p:cBhvr>
                                      <p:to>
                                        <p:strVal val="visible"/>
                                      </p:to>
                                    </p:set>
                                    <p:anim calcmode="lin" valueType="num">
                                      <p:cBhvr>
                                        <p:cTn id="72"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73" dur="500" fill="hold"/>
                                        <p:tgtEl>
                                          <p:spTgt spid="8">
                                            <p:txEl>
                                              <p:pRg st="6" end="6"/>
                                            </p:txEl>
                                          </p:spTgt>
                                        </p:tgtEl>
                                        <p:attrNameLst>
                                          <p:attrName>ppt_y</p:attrName>
                                        </p:attrNameLst>
                                      </p:cBhvr>
                                      <p:tavLst>
                                        <p:tav tm="0">
                                          <p:val>
                                            <p:strVal val="#ppt_y-#ppt_h/2"/>
                                          </p:val>
                                        </p:tav>
                                        <p:tav tm="100000">
                                          <p:val>
                                            <p:strVal val="#ppt_y"/>
                                          </p:val>
                                        </p:tav>
                                      </p:tavLst>
                                    </p:anim>
                                    <p:anim calcmode="lin" valueType="num">
                                      <p:cBhvr>
                                        <p:cTn id="74" dur="500" fill="hold"/>
                                        <p:tgtEl>
                                          <p:spTgt spid="8">
                                            <p:txEl>
                                              <p:pRg st="6" end="6"/>
                                            </p:txEl>
                                          </p:spTgt>
                                        </p:tgtEl>
                                        <p:attrNameLst>
                                          <p:attrName>ppt_w</p:attrName>
                                        </p:attrNameLst>
                                      </p:cBhvr>
                                      <p:tavLst>
                                        <p:tav tm="0">
                                          <p:val>
                                            <p:strVal val="#ppt_w"/>
                                          </p:val>
                                        </p:tav>
                                        <p:tav tm="100000">
                                          <p:val>
                                            <p:strVal val="#ppt_w"/>
                                          </p:val>
                                        </p:tav>
                                      </p:tavLst>
                                    </p:anim>
                                    <p:anim calcmode="lin" valueType="num">
                                      <p:cBhvr>
                                        <p:cTn id="75" dur="500" fill="hold"/>
                                        <p:tgtEl>
                                          <p:spTgt spid="8">
                                            <p:txEl>
                                              <p:pRg st="6" end="6"/>
                                            </p:txEl>
                                          </p:spTgt>
                                        </p:tgtEl>
                                        <p:attrNameLst>
                                          <p:attrName>ppt_h</p:attrName>
                                        </p:attrNameLst>
                                      </p:cBhvr>
                                      <p:tavLst>
                                        <p:tav tm="0">
                                          <p:val>
                                            <p:fltVal val="0"/>
                                          </p:val>
                                        </p:tav>
                                        <p:tav tm="100000">
                                          <p:val>
                                            <p:strVal val="#ppt_h"/>
                                          </p:val>
                                        </p:tav>
                                      </p:tavLst>
                                    </p:anim>
                                  </p:childTnLst>
                                </p:cTn>
                              </p:par>
                            </p:childTnLst>
                          </p:cTn>
                        </p:par>
                        <p:par>
                          <p:cTn id="76" fill="hold">
                            <p:stCondLst>
                              <p:cond delay="13500"/>
                            </p:stCondLst>
                            <p:childTnLst>
                              <p:par>
                                <p:cTn id="77" presetID="17" presetClass="entr" presetSubtype="1" fill="hold" grpId="0" nodeType="afterEffect">
                                  <p:stCondLst>
                                    <p:cond delay="500"/>
                                  </p:stCondLst>
                                  <p:childTnLst>
                                    <p:set>
                                      <p:cBhvr>
                                        <p:cTn id="78" dur="1" fill="hold">
                                          <p:stCondLst>
                                            <p:cond delay="0"/>
                                          </p:stCondLst>
                                        </p:cTn>
                                        <p:tgtEl>
                                          <p:spTgt spid="8">
                                            <p:txEl>
                                              <p:pRg st="7" end="7"/>
                                            </p:txEl>
                                          </p:spTgt>
                                        </p:tgtEl>
                                        <p:attrNameLst>
                                          <p:attrName>style.visibility</p:attrName>
                                        </p:attrNameLst>
                                      </p:cBhvr>
                                      <p:to>
                                        <p:strVal val="visible"/>
                                      </p:to>
                                    </p:set>
                                    <p:anim calcmode="lin" valueType="num">
                                      <p:cBhvr>
                                        <p:cTn id="7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80" dur="500" fill="hold"/>
                                        <p:tgtEl>
                                          <p:spTgt spid="8">
                                            <p:txEl>
                                              <p:pRg st="7" end="7"/>
                                            </p:txEl>
                                          </p:spTgt>
                                        </p:tgtEl>
                                        <p:attrNameLst>
                                          <p:attrName>ppt_y</p:attrName>
                                        </p:attrNameLst>
                                      </p:cBhvr>
                                      <p:tavLst>
                                        <p:tav tm="0">
                                          <p:val>
                                            <p:strVal val="#ppt_y-#ppt_h/2"/>
                                          </p:val>
                                        </p:tav>
                                        <p:tav tm="100000">
                                          <p:val>
                                            <p:strVal val="#ppt_y"/>
                                          </p:val>
                                        </p:tav>
                                      </p:tavLst>
                                    </p:anim>
                                    <p:anim calcmode="lin" valueType="num">
                                      <p:cBhvr>
                                        <p:cTn id="81" dur="500" fill="hold"/>
                                        <p:tgtEl>
                                          <p:spTgt spid="8">
                                            <p:txEl>
                                              <p:pRg st="7" end="7"/>
                                            </p:txEl>
                                          </p:spTgt>
                                        </p:tgtEl>
                                        <p:attrNameLst>
                                          <p:attrName>ppt_w</p:attrName>
                                        </p:attrNameLst>
                                      </p:cBhvr>
                                      <p:tavLst>
                                        <p:tav tm="0">
                                          <p:val>
                                            <p:strVal val="#ppt_w"/>
                                          </p:val>
                                        </p:tav>
                                        <p:tav tm="100000">
                                          <p:val>
                                            <p:strVal val="#ppt_w"/>
                                          </p:val>
                                        </p:tav>
                                      </p:tavLst>
                                    </p:anim>
                                    <p:anim calcmode="lin" valueType="num">
                                      <p:cBhvr>
                                        <p:cTn id="82" dur="500" fill="hold"/>
                                        <p:tgtEl>
                                          <p:spTgt spid="8">
                                            <p:txEl>
                                              <p:pRg st="7" end="7"/>
                                            </p:txEl>
                                          </p:spTgt>
                                        </p:tgtEl>
                                        <p:attrNameLst>
                                          <p:attrName>ppt_h</p:attrName>
                                        </p:attrNameLst>
                                      </p:cBhvr>
                                      <p:tavLst>
                                        <p:tav tm="0">
                                          <p:val>
                                            <p:fltVal val="0"/>
                                          </p:val>
                                        </p:tav>
                                        <p:tav tm="100000">
                                          <p:val>
                                            <p:strVal val="#ppt_h"/>
                                          </p:val>
                                        </p:tav>
                                      </p:tavLst>
                                    </p:anim>
                                  </p:childTnLst>
                                </p:cTn>
                              </p:par>
                            </p:childTnLst>
                          </p:cTn>
                        </p:par>
                        <p:par>
                          <p:cTn id="83" fill="hold">
                            <p:stCondLst>
                              <p:cond delay="14500"/>
                            </p:stCondLst>
                            <p:childTnLst>
                              <p:par>
                                <p:cTn id="84" presetID="17" presetClass="entr" presetSubtype="1" fill="hold" grpId="0" nodeType="afterEffect">
                                  <p:stCondLst>
                                    <p:cond delay="500"/>
                                  </p:stCondLst>
                                  <p:childTnLst>
                                    <p:set>
                                      <p:cBhvr>
                                        <p:cTn id="85" dur="1" fill="hold">
                                          <p:stCondLst>
                                            <p:cond delay="0"/>
                                          </p:stCondLst>
                                        </p:cTn>
                                        <p:tgtEl>
                                          <p:spTgt spid="8">
                                            <p:txEl>
                                              <p:pRg st="8" end="8"/>
                                            </p:txEl>
                                          </p:spTgt>
                                        </p:tgtEl>
                                        <p:attrNameLst>
                                          <p:attrName>style.visibility</p:attrName>
                                        </p:attrNameLst>
                                      </p:cBhvr>
                                      <p:to>
                                        <p:strVal val="visible"/>
                                      </p:to>
                                    </p:set>
                                    <p:anim calcmode="lin" valueType="num">
                                      <p:cBhvr>
                                        <p:cTn id="86"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87" dur="500" fill="hold"/>
                                        <p:tgtEl>
                                          <p:spTgt spid="8">
                                            <p:txEl>
                                              <p:pRg st="8" end="8"/>
                                            </p:txEl>
                                          </p:spTgt>
                                        </p:tgtEl>
                                        <p:attrNameLst>
                                          <p:attrName>ppt_y</p:attrName>
                                        </p:attrNameLst>
                                      </p:cBhvr>
                                      <p:tavLst>
                                        <p:tav tm="0">
                                          <p:val>
                                            <p:strVal val="#ppt_y-#ppt_h/2"/>
                                          </p:val>
                                        </p:tav>
                                        <p:tav tm="100000">
                                          <p:val>
                                            <p:strVal val="#ppt_y"/>
                                          </p:val>
                                        </p:tav>
                                      </p:tavLst>
                                    </p:anim>
                                    <p:anim calcmode="lin" valueType="num">
                                      <p:cBhvr>
                                        <p:cTn id="88" dur="500" fill="hold"/>
                                        <p:tgtEl>
                                          <p:spTgt spid="8">
                                            <p:txEl>
                                              <p:pRg st="8" end="8"/>
                                            </p:txEl>
                                          </p:spTgt>
                                        </p:tgtEl>
                                        <p:attrNameLst>
                                          <p:attrName>ppt_w</p:attrName>
                                        </p:attrNameLst>
                                      </p:cBhvr>
                                      <p:tavLst>
                                        <p:tav tm="0">
                                          <p:val>
                                            <p:strVal val="#ppt_w"/>
                                          </p:val>
                                        </p:tav>
                                        <p:tav tm="100000">
                                          <p:val>
                                            <p:strVal val="#ppt_w"/>
                                          </p:val>
                                        </p:tav>
                                      </p:tavLst>
                                    </p:anim>
                                    <p:anim calcmode="lin" valueType="num">
                                      <p:cBhvr>
                                        <p:cTn id="89" dur="500" fill="hold"/>
                                        <p:tgtEl>
                                          <p:spTgt spid="8">
                                            <p:txEl>
                                              <p:pRg st="8" end="8"/>
                                            </p:txEl>
                                          </p:spTgt>
                                        </p:tgtEl>
                                        <p:attrNameLst>
                                          <p:attrName>ppt_h</p:attrName>
                                        </p:attrNameLst>
                                      </p:cBhvr>
                                      <p:tavLst>
                                        <p:tav tm="0">
                                          <p:val>
                                            <p:fltVal val="0"/>
                                          </p:val>
                                        </p:tav>
                                        <p:tav tm="100000">
                                          <p:val>
                                            <p:strVal val="#ppt_h"/>
                                          </p:val>
                                        </p:tav>
                                      </p:tavLst>
                                    </p:anim>
                                  </p:childTnLst>
                                </p:cTn>
                              </p:par>
                            </p:childTnLst>
                          </p:cTn>
                        </p:par>
                        <p:par>
                          <p:cTn id="90" fill="hold">
                            <p:stCondLst>
                              <p:cond delay="15500"/>
                            </p:stCondLst>
                            <p:childTnLst>
                              <p:par>
                                <p:cTn id="91" presetID="17" presetClass="entr" presetSubtype="1" fill="hold" grpId="0" nodeType="afterEffect">
                                  <p:stCondLst>
                                    <p:cond delay="500"/>
                                  </p:stCondLst>
                                  <p:childTnLst>
                                    <p:set>
                                      <p:cBhvr>
                                        <p:cTn id="92" dur="1" fill="hold">
                                          <p:stCondLst>
                                            <p:cond delay="0"/>
                                          </p:stCondLst>
                                        </p:cTn>
                                        <p:tgtEl>
                                          <p:spTgt spid="8">
                                            <p:txEl>
                                              <p:pRg st="9" end="9"/>
                                            </p:txEl>
                                          </p:spTgt>
                                        </p:tgtEl>
                                        <p:attrNameLst>
                                          <p:attrName>style.visibility</p:attrName>
                                        </p:attrNameLst>
                                      </p:cBhvr>
                                      <p:to>
                                        <p:strVal val="visible"/>
                                      </p:to>
                                    </p:set>
                                    <p:anim calcmode="lin" valueType="num">
                                      <p:cBhvr>
                                        <p:cTn id="9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94" dur="500" fill="hold"/>
                                        <p:tgtEl>
                                          <p:spTgt spid="8">
                                            <p:txEl>
                                              <p:pRg st="9" end="9"/>
                                            </p:txEl>
                                          </p:spTgt>
                                        </p:tgtEl>
                                        <p:attrNameLst>
                                          <p:attrName>ppt_y</p:attrName>
                                        </p:attrNameLst>
                                      </p:cBhvr>
                                      <p:tavLst>
                                        <p:tav tm="0">
                                          <p:val>
                                            <p:strVal val="#ppt_y-#ppt_h/2"/>
                                          </p:val>
                                        </p:tav>
                                        <p:tav tm="100000">
                                          <p:val>
                                            <p:strVal val="#ppt_y"/>
                                          </p:val>
                                        </p:tav>
                                      </p:tavLst>
                                    </p:anim>
                                    <p:anim calcmode="lin" valueType="num">
                                      <p:cBhvr>
                                        <p:cTn id="95" dur="500" fill="hold"/>
                                        <p:tgtEl>
                                          <p:spTgt spid="8">
                                            <p:txEl>
                                              <p:pRg st="9" end="9"/>
                                            </p:txEl>
                                          </p:spTgt>
                                        </p:tgtEl>
                                        <p:attrNameLst>
                                          <p:attrName>ppt_w</p:attrName>
                                        </p:attrNameLst>
                                      </p:cBhvr>
                                      <p:tavLst>
                                        <p:tav tm="0">
                                          <p:val>
                                            <p:strVal val="#ppt_w"/>
                                          </p:val>
                                        </p:tav>
                                        <p:tav tm="100000">
                                          <p:val>
                                            <p:strVal val="#ppt_w"/>
                                          </p:val>
                                        </p:tav>
                                      </p:tavLst>
                                    </p:anim>
                                    <p:anim calcmode="lin" valueType="num">
                                      <p:cBhvr>
                                        <p:cTn id="96" dur="500" fill="hold"/>
                                        <p:tgtEl>
                                          <p:spTgt spid="8">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44750" b="39500"/>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DMAIC Roadmap</a:t>
            </a:r>
          </a:p>
        </p:txBody>
      </p:sp>
      <p:sp>
        <p:nvSpPr>
          <p:cNvPr id="5" name="Oval 28"/>
          <p:cNvSpPr>
            <a:spLocks noChangeArrowheads="1"/>
          </p:cNvSpPr>
          <p:nvPr/>
        </p:nvSpPr>
        <p:spPr bwMode="auto">
          <a:xfrm>
            <a:off x="2277740" y="1331913"/>
            <a:ext cx="4743450" cy="4743450"/>
          </a:xfrm>
          <a:prstGeom prst="ellipse">
            <a:avLst/>
          </a:prstGeom>
          <a:gradFill rotWithShape="1">
            <a:gsLst>
              <a:gs pos="0">
                <a:srgbClr val="7F7F7F"/>
              </a:gs>
              <a:gs pos="100000">
                <a:srgbClr val="404040"/>
              </a:gs>
            </a:gsLst>
            <a:lin ang="5400000"/>
          </a:gradFill>
          <a:ln w="9525">
            <a:solidFill>
              <a:srgbClr val="262626"/>
            </a:solidFill>
            <a:round/>
            <a:headEnd/>
            <a:tailEnd/>
          </a:ln>
          <a:effectLst>
            <a:outerShdw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6" name="Oval 26"/>
          <p:cNvSpPr>
            <a:spLocks noChangeArrowheads="1"/>
          </p:cNvSpPr>
          <p:nvPr/>
        </p:nvSpPr>
        <p:spPr bwMode="auto">
          <a:xfrm>
            <a:off x="2706365" y="1760538"/>
            <a:ext cx="3886200" cy="3886200"/>
          </a:xfrm>
          <a:prstGeom prst="ellipse">
            <a:avLst/>
          </a:prstGeom>
          <a:gradFill rotWithShape="1">
            <a:gsLst>
              <a:gs pos="0">
                <a:srgbClr val="A6A6A6"/>
              </a:gs>
              <a:gs pos="100000">
                <a:srgbClr val="D9D9D9"/>
              </a:gs>
            </a:gsLst>
            <a:lin ang="5400000"/>
          </a:gradFill>
          <a:ln w="9525">
            <a:solidFill>
              <a:srgbClr val="595959"/>
            </a:solidFill>
            <a:round/>
            <a:headEnd/>
            <a:tailEnd/>
          </a:ln>
          <a:effectLst>
            <a:outerShdw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7" name="Oval 27"/>
          <p:cNvSpPr>
            <a:spLocks noChangeArrowheads="1"/>
          </p:cNvSpPr>
          <p:nvPr/>
        </p:nvSpPr>
        <p:spPr bwMode="auto">
          <a:xfrm>
            <a:off x="3201665" y="2255838"/>
            <a:ext cx="2895600" cy="2895600"/>
          </a:xfrm>
          <a:prstGeom prst="ellipse">
            <a:avLst/>
          </a:prstGeom>
          <a:gradFill rotWithShape="1">
            <a:gsLst>
              <a:gs pos="0">
                <a:srgbClr val="74F4FF"/>
              </a:gs>
              <a:gs pos="100000">
                <a:srgbClr val="208ECD"/>
              </a:gs>
            </a:gsLst>
            <a:lin ang="5400000"/>
          </a:gradFill>
          <a:ln w="9525">
            <a:solidFill>
              <a:srgbClr val="1976AC"/>
            </a:solidFill>
            <a:round/>
            <a:headEnd/>
            <a:tailEnd/>
          </a:ln>
          <a:effectLst>
            <a:outerShdw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8" name="Line 33"/>
          <p:cNvSpPr>
            <a:spLocks noChangeShapeType="1"/>
          </p:cNvSpPr>
          <p:nvPr/>
        </p:nvSpPr>
        <p:spPr bwMode="auto">
          <a:xfrm rot="5400000" flipV="1">
            <a:off x="7270700" y="3394596"/>
            <a:ext cx="0" cy="2805112"/>
          </a:xfrm>
          <a:prstGeom prst="line">
            <a:avLst/>
          </a:prstGeom>
          <a:noFill/>
          <a:ln w="19050">
            <a:solidFill>
              <a:srgbClr val="D7D8D9">
                <a:lumMod val="25000"/>
              </a:srgbClr>
            </a:solidFill>
            <a:prstDash val="sysDot"/>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Arial" pitchFamily="34" charset="0"/>
              <a:ea typeface="ＭＳ Ｐゴシック" pitchFamily="-65" charset="-128"/>
              <a:cs typeface="ＭＳ Ｐゴシック" pitchFamily="-65" charset="-128"/>
            </a:endParaRPr>
          </a:p>
        </p:txBody>
      </p:sp>
      <p:sp>
        <p:nvSpPr>
          <p:cNvPr id="9" name="Line 33"/>
          <p:cNvSpPr>
            <a:spLocks noChangeShapeType="1"/>
          </p:cNvSpPr>
          <p:nvPr/>
        </p:nvSpPr>
        <p:spPr bwMode="auto">
          <a:xfrm rot="5400000" flipH="1" flipV="1">
            <a:off x="2395165" y="1128787"/>
            <a:ext cx="20637" cy="3036888"/>
          </a:xfrm>
          <a:prstGeom prst="line">
            <a:avLst/>
          </a:prstGeom>
          <a:noFill/>
          <a:ln w="19050">
            <a:solidFill>
              <a:srgbClr val="D7D8D9">
                <a:lumMod val="25000"/>
              </a:srgbClr>
            </a:solidFill>
            <a:prstDash val="sysDot"/>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Arial" pitchFamily="34" charset="0"/>
              <a:ea typeface="ＭＳ Ｐゴシック" pitchFamily="-65" charset="-128"/>
              <a:cs typeface="ＭＳ Ｐゴシック" pitchFamily="-65" charset="-128"/>
            </a:endParaRPr>
          </a:p>
        </p:txBody>
      </p:sp>
      <p:sp>
        <p:nvSpPr>
          <p:cNvPr id="10" name="Rektangel 63"/>
          <p:cNvSpPr>
            <a:spLocks noChangeArrowheads="1"/>
          </p:cNvSpPr>
          <p:nvPr/>
        </p:nvSpPr>
        <p:spPr bwMode="auto">
          <a:xfrm>
            <a:off x="179512" y="1772816"/>
            <a:ext cx="2880320" cy="830997"/>
          </a:xfrm>
          <a:prstGeom prst="rect">
            <a:avLst/>
          </a:prstGeom>
          <a:noFill/>
          <a:ln w="9525">
            <a:noFill/>
            <a:miter lim="800000"/>
            <a:headEnd/>
            <a:tailEnd/>
          </a:ln>
        </p:spPr>
        <p:txBody>
          <a:bodyPr wrap="square">
            <a:spAutoFit/>
          </a:bodyPr>
          <a:lstStyle/>
          <a:p>
            <a:pPr marL="0" marR="0" lvl="0" indent="0" algn="l" defTabSz="801688" rtl="0" eaLnBrk="1" fontAlgn="auto" latinLnBrk="0" hangingPunct="1">
              <a:lnSpc>
                <a:spcPct val="100000"/>
              </a:lnSpc>
              <a:spcBef>
                <a:spcPct val="20000"/>
              </a:spcBef>
              <a:spcAft>
                <a:spcPts val="0"/>
              </a:spcAft>
              <a:buClrTx/>
              <a:buSzTx/>
              <a:buFontTx/>
              <a:buNone/>
              <a:tabLst/>
              <a:defRPr/>
            </a:pPr>
            <a:r>
              <a:rPr kumimoji="0" lang="en-IN" sz="1600" b="0" i="0" u="none" strike="noStrike" kern="1200" cap="none" spc="0" normalizeH="0" baseline="0" noProof="1">
                <a:ln>
                  <a:noFill/>
                </a:ln>
                <a:solidFill>
                  <a:srgbClr val="080808"/>
                </a:solidFill>
                <a:effectLst/>
                <a:uLnTx/>
                <a:uFillTx/>
                <a:latin typeface="Calibri" pitchFamily="34" charset="0"/>
                <a:ea typeface="+mn-ea"/>
                <a:cs typeface="Arial" charset="0"/>
              </a:rPr>
              <a:t>The DMAIC methodology is central to Six Sigma process improvement projects. </a:t>
            </a:r>
            <a:endParaRPr kumimoji="0" lang="en-IN" sz="1400" b="0" i="0" u="none" strike="noStrike" kern="1200" cap="none" spc="0" normalizeH="0" baseline="0" noProof="1">
              <a:ln>
                <a:noFill/>
              </a:ln>
              <a:solidFill>
                <a:srgbClr val="080808"/>
              </a:solidFill>
              <a:effectLst/>
              <a:uLnTx/>
              <a:uFillTx/>
              <a:latin typeface="Calibri" pitchFamily="34" charset="0"/>
              <a:ea typeface="+mn-ea"/>
              <a:cs typeface="Arial" charset="0"/>
            </a:endParaRPr>
          </a:p>
        </p:txBody>
      </p:sp>
      <p:sp>
        <p:nvSpPr>
          <p:cNvPr id="11" name="Rektangel 63"/>
          <p:cNvSpPr>
            <a:spLocks noChangeArrowheads="1"/>
          </p:cNvSpPr>
          <p:nvPr/>
        </p:nvSpPr>
        <p:spPr bwMode="auto">
          <a:xfrm>
            <a:off x="7092280" y="1268760"/>
            <a:ext cx="2051720" cy="3539430"/>
          </a:xfrm>
          <a:prstGeom prst="rect">
            <a:avLst/>
          </a:prstGeom>
          <a:noFill/>
          <a:ln w="9525">
            <a:noFill/>
            <a:miter lim="800000"/>
            <a:headEnd/>
            <a:tailEnd/>
          </a:ln>
        </p:spPr>
        <p:txBody>
          <a:bodyPr wrap="square">
            <a:spAutoFit/>
          </a:bodyPr>
          <a:lstStyle/>
          <a:p>
            <a:pPr marL="0" marR="0" lvl="0" indent="0" algn="l" defTabSz="801688" rtl="0" eaLnBrk="1" fontAlgn="auto" latinLnBrk="0" hangingPunct="1">
              <a:lnSpc>
                <a:spcPct val="100000"/>
              </a:lnSpc>
              <a:spcBef>
                <a:spcPct val="20000"/>
              </a:spcBef>
              <a:spcAft>
                <a:spcPts val="0"/>
              </a:spcAft>
              <a:buClrTx/>
              <a:buSzTx/>
              <a:buFontTx/>
              <a:buNone/>
              <a:tabLst/>
              <a:defRPr/>
            </a:pPr>
            <a:r>
              <a:rPr kumimoji="0" lang="en-IN" sz="1600" b="0" i="0" u="none" strike="noStrike" kern="1200" cap="none" spc="0" normalizeH="0" baseline="0" noProof="1">
                <a:ln>
                  <a:noFill/>
                </a:ln>
                <a:solidFill>
                  <a:srgbClr val="080808"/>
                </a:solidFill>
                <a:effectLst/>
                <a:uLnTx/>
                <a:uFillTx/>
                <a:latin typeface="Calibri" pitchFamily="34" charset="0"/>
                <a:ea typeface="+mn-ea"/>
                <a:cs typeface="Arial" charset="0"/>
              </a:rPr>
              <a:t>The Define, Measure, Analyze, Improve and Control phases provide a problem-solving process in which specific tools are employed to turn a practical problem into a statistical problem, generate a statistical solution and then convert that back into a practical solution.</a:t>
            </a:r>
            <a:endParaRPr kumimoji="0" lang="en-IN" sz="1400" b="0" i="0" u="none" strike="noStrike" kern="1200" cap="none" spc="0" normalizeH="0" baseline="0" noProof="1">
              <a:ln>
                <a:noFill/>
              </a:ln>
              <a:solidFill>
                <a:srgbClr val="080808"/>
              </a:solidFill>
              <a:effectLst/>
              <a:uLnTx/>
              <a:uFillTx/>
              <a:latin typeface="Calibri" pitchFamily="34" charset="0"/>
              <a:ea typeface="+mn-ea"/>
              <a:cs typeface="Arial" charset="0"/>
            </a:endParaRPr>
          </a:p>
        </p:txBody>
      </p:sp>
      <p:sp>
        <p:nvSpPr>
          <p:cNvPr id="12" name="Line 33"/>
          <p:cNvSpPr>
            <a:spLocks noChangeShapeType="1"/>
          </p:cNvSpPr>
          <p:nvPr/>
        </p:nvSpPr>
        <p:spPr bwMode="auto">
          <a:xfrm rot="5400000" flipV="1">
            <a:off x="2662188" y="4474716"/>
            <a:ext cx="0" cy="2805112"/>
          </a:xfrm>
          <a:prstGeom prst="line">
            <a:avLst/>
          </a:prstGeom>
          <a:noFill/>
          <a:ln w="19050">
            <a:solidFill>
              <a:srgbClr val="D7D8D9">
                <a:lumMod val="25000"/>
              </a:srgbClr>
            </a:solidFill>
            <a:prstDash val="sysDot"/>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a:ln>
                <a:noFill/>
              </a:ln>
              <a:solidFill>
                <a:sysClr val="windowText" lastClr="000000"/>
              </a:solidFill>
              <a:effectLst/>
              <a:uLnTx/>
              <a:uFillTx/>
              <a:latin typeface="Arial" pitchFamily="34" charset="0"/>
              <a:ea typeface="ＭＳ Ｐゴシック" pitchFamily="-65" charset="-128"/>
              <a:cs typeface="ＭＳ Ｐゴシック" pitchFamily="-65" charset="-128"/>
            </a:endParaRPr>
          </a:p>
        </p:txBody>
      </p:sp>
      <p:sp>
        <p:nvSpPr>
          <p:cNvPr id="13" name="Rektangel 63"/>
          <p:cNvSpPr>
            <a:spLocks noChangeArrowheads="1"/>
          </p:cNvSpPr>
          <p:nvPr/>
        </p:nvSpPr>
        <p:spPr bwMode="auto">
          <a:xfrm>
            <a:off x="251520" y="5292497"/>
            <a:ext cx="2592288" cy="584775"/>
          </a:xfrm>
          <a:prstGeom prst="rect">
            <a:avLst/>
          </a:prstGeom>
          <a:noFill/>
          <a:ln w="9525">
            <a:noFill/>
            <a:miter lim="800000"/>
            <a:headEnd/>
            <a:tailEnd/>
          </a:ln>
        </p:spPr>
        <p:txBody>
          <a:bodyPr wrap="square">
            <a:spAutoFit/>
          </a:bodyPr>
          <a:lstStyle/>
          <a:p>
            <a:pPr marL="0" marR="0" lvl="0" indent="0" algn="l" defTabSz="801688" rtl="0" eaLnBrk="1" fontAlgn="auto" latinLnBrk="0" hangingPunct="1">
              <a:lnSpc>
                <a:spcPct val="100000"/>
              </a:lnSpc>
              <a:spcBef>
                <a:spcPct val="20000"/>
              </a:spcBef>
              <a:spcAft>
                <a:spcPts val="0"/>
              </a:spcAft>
              <a:buClrTx/>
              <a:buSzTx/>
              <a:buFontTx/>
              <a:buNone/>
              <a:tabLst/>
              <a:defRPr/>
            </a:pPr>
            <a:r>
              <a:rPr kumimoji="0" lang="en-IN" sz="1600" b="0" i="0" u="none" strike="noStrike" kern="1200" cap="none" spc="0" normalizeH="0" baseline="0" noProof="1">
                <a:ln>
                  <a:noFill/>
                </a:ln>
                <a:solidFill>
                  <a:srgbClr val="080808"/>
                </a:solidFill>
                <a:effectLst/>
                <a:uLnTx/>
                <a:uFillTx/>
                <a:latin typeface="Calibri" pitchFamily="34" charset="0"/>
                <a:ea typeface="+mn-ea"/>
                <a:cs typeface="Arial" charset="0"/>
              </a:rPr>
              <a:t>Let us look at each phase in detail.</a:t>
            </a:r>
            <a:endParaRPr kumimoji="0" lang="en-IN" sz="1400" b="0" i="0" u="none" strike="noStrike" kern="1200" cap="none" spc="0" normalizeH="0" baseline="0" noProof="1">
              <a:ln>
                <a:noFill/>
              </a:ln>
              <a:solidFill>
                <a:srgbClr val="080808"/>
              </a:solidFill>
              <a:effectLst/>
              <a:uLnTx/>
              <a:uFillTx/>
              <a:latin typeface="Calibri" pitchFamily="34" charset="0"/>
              <a:ea typeface="+mn-ea"/>
              <a:cs typeface="Arial" charset="0"/>
            </a:endParaRPr>
          </a:p>
        </p:txBody>
      </p:sp>
      <p:pic>
        <p:nvPicPr>
          <p:cNvPr id="16" name="Picture 15">
            <a:extLst>
              <a:ext uri="{FF2B5EF4-FFF2-40B4-BE49-F238E27FC236}">
                <a16:creationId xmlns:a16="http://schemas.microsoft.com/office/drawing/2014/main" id="{F131DD8E-8C89-4CBC-A990-C9501BCE16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3000">
        <p:fade/>
      </p:transition>
    </mc:Choice>
    <mc:Fallback xmlns="">
      <p:transition spd="med" advClick="0"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4000"/>
                            </p:stCondLst>
                            <p:childTnLst>
                              <p:par>
                                <p:cTn id="17" presetID="10" presetClass="entr" presetSubtype="0" fill="hold" grpId="0" nodeType="afterEffect">
                                  <p:stCondLst>
                                    <p:cond delay="4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9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9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0000"/>
                            </p:stCondLst>
                            <p:childTnLst>
                              <p:par>
                                <p:cTn id="29" presetID="10" presetClass="entr" presetSubtype="0" fill="hold" grpId="0" nodeType="afterEffect">
                                  <p:stCondLst>
                                    <p:cond delay="16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6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27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44750" b="39500"/>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Improving Quality through Six Sigma</a:t>
            </a:r>
          </a:p>
        </p:txBody>
      </p:sp>
      <p:sp>
        <p:nvSpPr>
          <p:cNvPr id="23" name="Rectangle 4"/>
          <p:cNvSpPr>
            <a:spLocks noChangeArrowheads="1"/>
          </p:cNvSpPr>
          <p:nvPr/>
        </p:nvSpPr>
        <p:spPr bwMode="auto">
          <a:xfrm>
            <a:off x="949698" y="1661691"/>
            <a:ext cx="9906000" cy="0"/>
          </a:xfrm>
          <a:prstGeom prst="rect">
            <a:avLst/>
          </a:prstGeom>
          <a:noFill/>
          <a:ln w="12700">
            <a:noFill/>
            <a:miter lim="800000"/>
            <a:headEnd type="none" w="sm" len="sm"/>
            <a:tailEnd type="none" w="sm" len="sm"/>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4"/>
          <p:cNvGrpSpPr>
            <a:grpSpLocks/>
          </p:cNvGrpSpPr>
          <p:nvPr/>
        </p:nvGrpSpPr>
        <p:grpSpPr bwMode="auto">
          <a:xfrm>
            <a:off x="988368" y="3004592"/>
            <a:ext cx="6553200" cy="2209800"/>
            <a:chOff x="1008" y="1584"/>
            <a:chExt cx="4128" cy="1392"/>
          </a:xfrm>
        </p:grpSpPr>
        <p:sp>
          <p:nvSpPr>
            <p:cNvPr id="25" name="Freeform 12"/>
            <p:cNvSpPr>
              <a:spLocks/>
            </p:cNvSpPr>
            <p:nvPr/>
          </p:nvSpPr>
          <p:spPr bwMode="auto">
            <a:xfrm>
              <a:off x="1248" y="1584"/>
              <a:ext cx="3664" cy="1392"/>
            </a:xfrm>
            <a:custGeom>
              <a:avLst/>
              <a:gdLst/>
              <a:ahLst/>
              <a:cxnLst>
                <a:cxn ang="0">
                  <a:pos x="150" y="3464"/>
                </a:cxn>
                <a:cxn ang="0">
                  <a:pos x="327" y="3435"/>
                </a:cxn>
                <a:cxn ang="0">
                  <a:pos x="622" y="3327"/>
                </a:cxn>
                <a:cxn ang="0">
                  <a:pos x="868" y="3191"/>
                </a:cxn>
                <a:cxn ang="0">
                  <a:pos x="1097" y="3038"/>
                </a:cxn>
                <a:cxn ang="0">
                  <a:pos x="1370" y="2834"/>
                </a:cxn>
                <a:cxn ang="0">
                  <a:pos x="1695" y="2516"/>
                </a:cxn>
                <a:cxn ang="0">
                  <a:pos x="2070" y="2093"/>
                </a:cxn>
                <a:cxn ang="0">
                  <a:pos x="2593" y="1492"/>
                </a:cxn>
                <a:cxn ang="0">
                  <a:pos x="3146" y="895"/>
                </a:cxn>
                <a:cxn ang="0">
                  <a:pos x="3600" y="483"/>
                </a:cxn>
                <a:cxn ang="0">
                  <a:pos x="3921" y="231"/>
                </a:cxn>
                <a:cxn ang="0">
                  <a:pos x="4149" y="131"/>
                </a:cxn>
                <a:cxn ang="0">
                  <a:pos x="4363" y="55"/>
                </a:cxn>
                <a:cxn ang="0">
                  <a:pos x="4462" y="39"/>
                </a:cxn>
                <a:cxn ang="0">
                  <a:pos x="4666" y="39"/>
                </a:cxn>
                <a:cxn ang="0">
                  <a:pos x="4765" y="58"/>
                </a:cxn>
                <a:cxn ang="0">
                  <a:pos x="4979" y="131"/>
                </a:cxn>
                <a:cxn ang="0">
                  <a:pos x="5204" y="231"/>
                </a:cxn>
                <a:cxn ang="0">
                  <a:pos x="5522" y="483"/>
                </a:cxn>
                <a:cxn ang="0">
                  <a:pos x="5970" y="895"/>
                </a:cxn>
                <a:cxn ang="0">
                  <a:pos x="6517" y="1492"/>
                </a:cxn>
                <a:cxn ang="0">
                  <a:pos x="7034" y="2093"/>
                </a:cxn>
                <a:cxn ang="0">
                  <a:pos x="7406" y="2516"/>
                </a:cxn>
                <a:cxn ang="0">
                  <a:pos x="7737" y="2834"/>
                </a:cxn>
                <a:cxn ang="0">
                  <a:pos x="8016" y="3036"/>
                </a:cxn>
                <a:cxn ang="0">
                  <a:pos x="8209" y="3151"/>
                </a:cxn>
                <a:cxn ang="0">
                  <a:pos x="8518" y="3304"/>
                </a:cxn>
                <a:cxn ang="0">
                  <a:pos x="8831" y="3401"/>
                </a:cxn>
                <a:cxn ang="0">
                  <a:pos x="9053" y="3451"/>
                </a:cxn>
                <a:cxn ang="0">
                  <a:pos x="9116" y="3435"/>
                </a:cxn>
                <a:cxn ang="0">
                  <a:pos x="8909" y="3388"/>
                </a:cxn>
                <a:cxn ang="0">
                  <a:pos x="8620" y="3309"/>
                </a:cxn>
                <a:cxn ang="0">
                  <a:pos x="8281" y="3157"/>
                </a:cxn>
                <a:cxn ang="0">
                  <a:pos x="8169" y="3091"/>
                </a:cxn>
                <a:cxn ang="0">
                  <a:pos x="7908" y="2920"/>
                </a:cxn>
                <a:cxn ang="0">
                  <a:pos x="7605" y="2668"/>
                </a:cxn>
                <a:cxn ang="0">
                  <a:pos x="7253" y="2290"/>
                </a:cxn>
                <a:cxn ang="0">
                  <a:pos x="6859" y="1833"/>
                </a:cxn>
                <a:cxn ang="0">
                  <a:pos x="6217" y="1103"/>
                </a:cxn>
                <a:cxn ang="0">
                  <a:pos x="5772" y="654"/>
                </a:cxn>
                <a:cxn ang="0">
                  <a:pos x="5327" y="291"/>
                </a:cxn>
                <a:cxn ang="0">
                  <a:pos x="5048" y="126"/>
                </a:cxn>
                <a:cxn ang="0">
                  <a:pos x="4831" y="42"/>
                </a:cxn>
                <a:cxn ang="0">
                  <a:pos x="4666" y="8"/>
                </a:cxn>
                <a:cxn ang="0">
                  <a:pos x="4462" y="8"/>
                </a:cxn>
                <a:cxn ang="0">
                  <a:pos x="4297" y="42"/>
                </a:cxn>
                <a:cxn ang="0">
                  <a:pos x="4080" y="126"/>
                </a:cxn>
                <a:cxn ang="0">
                  <a:pos x="3798" y="291"/>
                </a:cxn>
                <a:cxn ang="0">
                  <a:pos x="3347" y="654"/>
                </a:cxn>
                <a:cxn ang="0">
                  <a:pos x="2896" y="1103"/>
                </a:cxn>
                <a:cxn ang="0">
                  <a:pos x="2247" y="1833"/>
                </a:cxn>
                <a:cxn ang="0">
                  <a:pos x="1851" y="2290"/>
                </a:cxn>
                <a:cxn ang="0">
                  <a:pos x="1499" y="2668"/>
                </a:cxn>
                <a:cxn ang="0">
                  <a:pos x="1202" y="2920"/>
                </a:cxn>
                <a:cxn ang="0">
                  <a:pos x="952" y="3096"/>
                </a:cxn>
                <a:cxn ang="0">
                  <a:pos x="802" y="3209"/>
                </a:cxn>
                <a:cxn ang="0">
                  <a:pos x="526" y="3335"/>
                </a:cxn>
                <a:cxn ang="0">
                  <a:pos x="252" y="3419"/>
                </a:cxn>
                <a:cxn ang="0">
                  <a:pos x="150" y="3432"/>
                </a:cxn>
              </a:cxnLst>
              <a:rect l="0" t="0" r="r" b="b"/>
              <a:pathLst>
                <a:path w="9158" h="3480">
                  <a:moveTo>
                    <a:pt x="0" y="3435"/>
                  </a:moveTo>
                  <a:lnTo>
                    <a:pt x="0" y="3466"/>
                  </a:lnTo>
                  <a:lnTo>
                    <a:pt x="99" y="3466"/>
                  </a:lnTo>
                  <a:lnTo>
                    <a:pt x="150" y="3464"/>
                  </a:lnTo>
                  <a:lnTo>
                    <a:pt x="204" y="3459"/>
                  </a:lnTo>
                  <a:lnTo>
                    <a:pt x="261" y="3448"/>
                  </a:lnTo>
                  <a:lnTo>
                    <a:pt x="267" y="3448"/>
                  </a:lnTo>
                  <a:lnTo>
                    <a:pt x="327" y="3435"/>
                  </a:lnTo>
                  <a:lnTo>
                    <a:pt x="394" y="3417"/>
                  </a:lnTo>
                  <a:lnTo>
                    <a:pt x="466" y="3393"/>
                  </a:lnTo>
                  <a:lnTo>
                    <a:pt x="541" y="3364"/>
                  </a:lnTo>
                  <a:lnTo>
                    <a:pt x="622" y="3327"/>
                  </a:lnTo>
                  <a:lnTo>
                    <a:pt x="712" y="3280"/>
                  </a:lnTo>
                  <a:lnTo>
                    <a:pt x="811" y="3225"/>
                  </a:lnTo>
                  <a:lnTo>
                    <a:pt x="817" y="3222"/>
                  </a:lnTo>
                  <a:lnTo>
                    <a:pt x="868" y="3191"/>
                  </a:lnTo>
                  <a:lnTo>
                    <a:pt x="922" y="3157"/>
                  </a:lnTo>
                  <a:lnTo>
                    <a:pt x="979" y="3120"/>
                  </a:lnTo>
                  <a:lnTo>
                    <a:pt x="1037" y="3080"/>
                  </a:lnTo>
                  <a:lnTo>
                    <a:pt x="1097" y="3038"/>
                  </a:lnTo>
                  <a:lnTo>
                    <a:pt x="1163" y="2994"/>
                  </a:lnTo>
                  <a:lnTo>
                    <a:pt x="1229" y="2944"/>
                  </a:lnTo>
                  <a:lnTo>
                    <a:pt x="1295" y="2894"/>
                  </a:lnTo>
                  <a:lnTo>
                    <a:pt x="1370" y="2834"/>
                  </a:lnTo>
                  <a:lnTo>
                    <a:pt x="1445" y="2768"/>
                  </a:lnTo>
                  <a:lnTo>
                    <a:pt x="1526" y="2692"/>
                  </a:lnTo>
                  <a:lnTo>
                    <a:pt x="1607" y="2605"/>
                  </a:lnTo>
                  <a:lnTo>
                    <a:pt x="1695" y="2516"/>
                  </a:lnTo>
                  <a:lnTo>
                    <a:pt x="1785" y="2416"/>
                  </a:lnTo>
                  <a:lnTo>
                    <a:pt x="1878" y="2314"/>
                  </a:lnTo>
                  <a:lnTo>
                    <a:pt x="1974" y="2206"/>
                  </a:lnTo>
                  <a:lnTo>
                    <a:pt x="2070" y="2093"/>
                  </a:lnTo>
                  <a:lnTo>
                    <a:pt x="2172" y="1975"/>
                  </a:lnTo>
                  <a:lnTo>
                    <a:pt x="2274" y="1857"/>
                  </a:lnTo>
                  <a:lnTo>
                    <a:pt x="2380" y="1736"/>
                  </a:lnTo>
                  <a:lnTo>
                    <a:pt x="2593" y="1492"/>
                  </a:lnTo>
                  <a:lnTo>
                    <a:pt x="2812" y="1247"/>
                  </a:lnTo>
                  <a:lnTo>
                    <a:pt x="2923" y="1127"/>
                  </a:lnTo>
                  <a:lnTo>
                    <a:pt x="3035" y="1008"/>
                  </a:lnTo>
                  <a:lnTo>
                    <a:pt x="3146" y="895"/>
                  </a:lnTo>
                  <a:lnTo>
                    <a:pt x="3260" y="785"/>
                  </a:lnTo>
                  <a:lnTo>
                    <a:pt x="3374" y="678"/>
                  </a:lnTo>
                  <a:lnTo>
                    <a:pt x="3485" y="578"/>
                  </a:lnTo>
                  <a:lnTo>
                    <a:pt x="3600" y="483"/>
                  </a:lnTo>
                  <a:lnTo>
                    <a:pt x="3711" y="397"/>
                  </a:lnTo>
                  <a:lnTo>
                    <a:pt x="3825" y="315"/>
                  </a:lnTo>
                  <a:lnTo>
                    <a:pt x="3936" y="244"/>
                  </a:lnTo>
                  <a:lnTo>
                    <a:pt x="3921" y="231"/>
                  </a:lnTo>
                  <a:lnTo>
                    <a:pt x="3930" y="247"/>
                  </a:lnTo>
                  <a:lnTo>
                    <a:pt x="4041" y="184"/>
                  </a:lnTo>
                  <a:lnTo>
                    <a:pt x="4095" y="155"/>
                  </a:lnTo>
                  <a:lnTo>
                    <a:pt x="4149" y="131"/>
                  </a:lnTo>
                  <a:lnTo>
                    <a:pt x="4203" y="108"/>
                  </a:lnTo>
                  <a:lnTo>
                    <a:pt x="4258" y="87"/>
                  </a:lnTo>
                  <a:lnTo>
                    <a:pt x="4312" y="71"/>
                  </a:lnTo>
                  <a:lnTo>
                    <a:pt x="4363" y="55"/>
                  </a:lnTo>
                  <a:lnTo>
                    <a:pt x="4417" y="45"/>
                  </a:lnTo>
                  <a:lnTo>
                    <a:pt x="4408" y="31"/>
                  </a:lnTo>
                  <a:lnTo>
                    <a:pt x="4408" y="47"/>
                  </a:lnTo>
                  <a:lnTo>
                    <a:pt x="4462" y="39"/>
                  </a:lnTo>
                  <a:lnTo>
                    <a:pt x="4513" y="34"/>
                  </a:lnTo>
                  <a:lnTo>
                    <a:pt x="4564" y="31"/>
                  </a:lnTo>
                  <a:lnTo>
                    <a:pt x="4615" y="34"/>
                  </a:lnTo>
                  <a:lnTo>
                    <a:pt x="4666" y="39"/>
                  </a:lnTo>
                  <a:lnTo>
                    <a:pt x="4720" y="47"/>
                  </a:lnTo>
                  <a:lnTo>
                    <a:pt x="4720" y="31"/>
                  </a:lnTo>
                  <a:lnTo>
                    <a:pt x="4711" y="45"/>
                  </a:lnTo>
                  <a:lnTo>
                    <a:pt x="4765" y="58"/>
                  </a:lnTo>
                  <a:lnTo>
                    <a:pt x="4816" y="71"/>
                  </a:lnTo>
                  <a:lnTo>
                    <a:pt x="4870" y="87"/>
                  </a:lnTo>
                  <a:lnTo>
                    <a:pt x="4925" y="108"/>
                  </a:lnTo>
                  <a:lnTo>
                    <a:pt x="4979" y="131"/>
                  </a:lnTo>
                  <a:lnTo>
                    <a:pt x="5033" y="155"/>
                  </a:lnTo>
                  <a:lnTo>
                    <a:pt x="5087" y="184"/>
                  </a:lnTo>
                  <a:lnTo>
                    <a:pt x="5195" y="247"/>
                  </a:lnTo>
                  <a:lnTo>
                    <a:pt x="5204" y="231"/>
                  </a:lnTo>
                  <a:lnTo>
                    <a:pt x="5189" y="244"/>
                  </a:lnTo>
                  <a:lnTo>
                    <a:pt x="5300" y="315"/>
                  </a:lnTo>
                  <a:lnTo>
                    <a:pt x="5411" y="397"/>
                  </a:lnTo>
                  <a:lnTo>
                    <a:pt x="5522" y="483"/>
                  </a:lnTo>
                  <a:lnTo>
                    <a:pt x="5634" y="578"/>
                  </a:lnTo>
                  <a:lnTo>
                    <a:pt x="5745" y="678"/>
                  </a:lnTo>
                  <a:lnTo>
                    <a:pt x="5856" y="785"/>
                  </a:lnTo>
                  <a:lnTo>
                    <a:pt x="5970" y="895"/>
                  </a:lnTo>
                  <a:lnTo>
                    <a:pt x="6081" y="1008"/>
                  </a:lnTo>
                  <a:lnTo>
                    <a:pt x="6189" y="1127"/>
                  </a:lnTo>
                  <a:lnTo>
                    <a:pt x="6301" y="1247"/>
                  </a:lnTo>
                  <a:lnTo>
                    <a:pt x="6517" y="1492"/>
                  </a:lnTo>
                  <a:lnTo>
                    <a:pt x="6727" y="1736"/>
                  </a:lnTo>
                  <a:lnTo>
                    <a:pt x="6832" y="1857"/>
                  </a:lnTo>
                  <a:lnTo>
                    <a:pt x="6932" y="1975"/>
                  </a:lnTo>
                  <a:lnTo>
                    <a:pt x="7034" y="2093"/>
                  </a:lnTo>
                  <a:lnTo>
                    <a:pt x="7130" y="2206"/>
                  </a:lnTo>
                  <a:lnTo>
                    <a:pt x="7226" y="2314"/>
                  </a:lnTo>
                  <a:lnTo>
                    <a:pt x="7316" y="2416"/>
                  </a:lnTo>
                  <a:lnTo>
                    <a:pt x="7406" y="2516"/>
                  </a:lnTo>
                  <a:lnTo>
                    <a:pt x="7493" y="2605"/>
                  </a:lnTo>
                  <a:lnTo>
                    <a:pt x="7578" y="2692"/>
                  </a:lnTo>
                  <a:lnTo>
                    <a:pt x="7659" y="2768"/>
                  </a:lnTo>
                  <a:lnTo>
                    <a:pt x="7737" y="2834"/>
                  </a:lnTo>
                  <a:lnTo>
                    <a:pt x="7815" y="2894"/>
                  </a:lnTo>
                  <a:lnTo>
                    <a:pt x="7881" y="2944"/>
                  </a:lnTo>
                  <a:lnTo>
                    <a:pt x="7950" y="2991"/>
                  </a:lnTo>
                  <a:lnTo>
                    <a:pt x="8016" y="3036"/>
                  </a:lnTo>
                  <a:lnTo>
                    <a:pt x="8079" y="3078"/>
                  </a:lnTo>
                  <a:lnTo>
                    <a:pt x="8142" y="3115"/>
                  </a:lnTo>
                  <a:lnTo>
                    <a:pt x="8203" y="3149"/>
                  </a:lnTo>
                  <a:lnTo>
                    <a:pt x="8209" y="3151"/>
                  </a:lnTo>
                  <a:lnTo>
                    <a:pt x="8266" y="3185"/>
                  </a:lnTo>
                  <a:lnTo>
                    <a:pt x="8320" y="3214"/>
                  </a:lnTo>
                  <a:lnTo>
                    <a:pt x="8422" y="3264"/>
                  </a:lnTo>
                  <a:lnTo>
                    <a:pt x="8518" y="3304"/>
                  </a:lnTo>
                  <a:lnTo>
                    <a:pt x="8605" y="3338"/>
                  </a:lnTo>
                  <a:lnTo>
                    <a:pt x="8686" y="3364"/>
                  </a:lnTo>
                  <a:lnTo>
                    <a:pt x="8761" y="3385"/>
                  </a:lnTo>
                  <a:lnTo>
                    <a:pt x="8831" y="3401"/>
                  </a:lnTo>
                  <a:lnTo>
                    <a:pt x="8894" y="3417"/>
                  </a:lnTo>
                  <a:lnTo>
                    <a:pt x="8951" y="3427"/>
                  </a:lnTo>
                  <a:lnTo>
                    <a:pt x="9005" y="3438"/>
                  </a:lnTo>
                  <a:lnTo>
                    <a:pt x="9053" y="3451"/>
                  </a:lnTo>
                  <a:lnTo>
                    <a:pt x="9101" y="3464"/>
                  </a:lnTo>
                  <a:lnTo>
                    <a:pt x="9140" y="3480"/>
                  </a:lnTo>
                  <a:lnTo>
                    <a:pt x="9158" y="3453"/>
                  </a:lnTo>
                  <a:lnTo>
                    <a:pt x="9116" y="3435"/>
                  </a:lnTo>
                  <a:lnTo>
                    <a:pt x="9068" y="3422"/>
                  </a:lnTo>
                  <a:lnTo>
                    <a:pt x="9020" y="3409"/>
                  </a:lnTo>
                  <a:lnTo>
                    <a:pt x="8966" y="3398"/>
                  </a:lnTo>
                  <a:lnTo>
                    <a:pt x="8909" y="3388"/>
                  </a:lnTo>
                  <a:lnTo>
                    <a:pt x="8846" y="3372"/>
                  </a:lnTo>
                  <a:lnTo>
                    <a:pt x="8776" y="3356"/>
                  </a:lnTo>
                  <a:lnTo>
                    <a:pt x="8701" y="3335"/>
                  </a:lnTo>
                  <a:lnTo>
                    <a:pt x="8620" y="3309"/>
                  </a:lnTo>
                  <a:lnTo>
                    <a:pt x="8533" y="3275"/>
                  </a:lnTo>
                  <a:lnTo>
                    <a:pt x="8437" y="3235"/>
                  </a:lnTo>
                  <a:lnTo>
                    <a:pt x="8335" y="3185"/>
                  </a:lnTo>
                  <a:lnTo>
                    <a:pt x="8281" y="3157"/>
                  </a:lnTo>
                  <a:lnTo>
                    <a:pt x="8224" y="3122"/>
                  </a:lnTo>
                  <a:lnTo>
                    <a:pt x="8215" y="3138"/>
                  </a:lnTo>
                  <a:lnTo>
                    <a:pt x="8230" y="3125"/>
                  </a:lnTo>
                  <a:lnTo>
                    <a:pt x="8169" y="3091"/>
                  </a:lnTo>
                  <a:lnTo>
                    <a:pt x="8106" y="3054"/>
                  </a:lnTo>
                  <a:lnTo>
                    <a:pt x="8043" y="3012"/>
                  </a:lnTo>
                  <a:lnTo>
                    <a:pt x="7977" y="2968"/>
                  </a:lnTo>
                  <a:lnTo>
                    <a:pt x="7908" y="2920"/>
                  </a:lnTo>
                  <a:lnTo>
                    <a:pt x="7836" y="2868"/>
                  </a:lnTo>
                  <a:lnTo>
                    <a:pt x="7764" y="2810"/>
                  </a:lnTo>
                  <a:lnTo>
                    <a:pt x="7686" y="2744"/>
                  </a:lnTo>
                  <a:lnTo>
                    <a:pt x="7605" y="2668"/>
                  </a:lnTo>
                  <a:lnTo>
                    <a:pt x="7521" y="2581"/>
                  </a:lnTo>
                  <a:lnTo>
                    <a:pt x="7433" y="2492"/>
                  </a:lnTo>
                  <a:lnTo>
                    <a:pt x="7343" y="2392"/>
                  </a:lnTo>
                  <a:lnTo>
                    <a:pt x="7253" y="2290"/>
                  </a:lnTo>
                  <a:lnTo>
                    <a:pt x="7157" y="2182"/>
                  </a:lnTo>
                  <a:lnTo>
                    <a:pt x="7061" y="2069"/>
                  </a:lnTo>
                  <a:lnTo>
                    <a:pt x="6959" y="1951"/>
                  </a:lnTo>
                  <a:lnTo>
                    <a:pt x="6859" y="1833"/>
                  </a:lnTo>
                  <a:lnTo>
                    <a:pt x="6754" y="1712"/>
                  </a:lnTo>
                  <a:lnTo>
                    <a:pt x="6544" y="1468"/>
                  </a:lnTo>
                  <a:lnTo>
                    <a:pt x="6328" y="1224"/>
                  </a:lnTo>
                  <a:lnTo>
                    <a:pt x="6217" y="1103"/>
                  </a:lnTo>
                  <a:lnTo>
                    <a:pt x="6108" y="985"/>
                  </a:lnTo>
                  <a:lnTo>
                    <a:pt x="5997" y="872"/>
                  </a:lnTo>
                  <a:lnTo>
                    <a:pt x="5883" y="762"/>
                  </a:lnTo>
                  <a:lnTo>
                    <a:pt x="5772" y="654"/>
                  </a:lnTo>
                  <a:lnTo>
                    <a:pt x="5661" y="554"/>
                  </a:lnTo>
                  <a:lnTo>
                    <a:pt x="5549" y="460"/>
                  </a:lnTo>
                  <a:lnTo>
                    <a:pt x="5438" y="373"/>
                  </a:lnTo>
                  <a:lnTo>
                    <a:pt x="5327" y="291"/>
                  </a:lnTo>
                  <a:lnTo>
                    <a:pt x="5216" y="221"/>
                  </a:lnTo>
                  <a:lnTo>
                    <a:pt x="5210" y="218"/>
                  </a:lnTo>
                  <a:lnTo>
                    <a:pt x="5102" y="155"/>
                  </a:lnTo>
                  <a:lnTo>
                    <a:pt x="5048" y="126"/>
                  </a:lnTo>
                  <a:lnTo>
                    <a:pt x="4994" y="102"/>
                  </a:lnTo>
                  <a:lnTo>
                    <a:pt x="4940" y="79"/>
                  </a:lnTo>
                  <a:lnTo>
                    <a:pt x="4885" y="58"/>
                  </a:lnTo>
                  <a:lnTo>
                    <a:pt x="4831" y="42"/>
                  </a:lnTo>
                  <a:lnTo>
                    <a:pt x="4780" y="29"/>
                  </a:lnTo>
                  <a:lnTo>
                    <a:pt x="4726" y="16"/>
                  </a:lnTo>
                  <a:lnTo>
                    <a:pt x="4720" y="16"/>
                  </a:lnTo>
                  <a:lnTo>
                    <a:pt x="4666" y="8"/>
                  </a:lnTo>
                  <a:lnTo>
                    <a:pt x="4615" y="3"/>
                  </a:lnTo>
                  <a:lnTo>
                    <a:pt x="4564" y="0"/>
                  </a:lnTo>
                  <a:lnTo>
                    <a:pt x="4513" y="3"/>
                  </a:lnTo>
                  <a:lnTo>
                    <a:pt x="4462" y="8"/>
                  </a:lnTo>
                  <a:lnTo>
                    <a:pt x="4408" y="16"/>
                  </a:lnTo>
                  <a:lnTo>
                    <a:pt x="4402" y="16"/>
                  </a:lnTo>
                  <a:lnTo>
                    <a:pt x="4348" y="26"/>
                  </a:lnTo>
                  <a:lnTo>
                    <a:pt x="4297" y="42"/>
                  </a:lnTo>
                  <a:lnTo>
                    <a:pt x="4242" y="58"/>
                  </a:lnTo>
                  <a:lnTo>
                    <a:pt x="4188" y="79"/>
                  </a:lnTo>
                  <a:lnTo>
                    <a:pt x="4134" y="102"/>
                  </a:lnTo>
                  <a:lnTo>
                    <a:pt x="4080" y="126"/>
                  </a:lnTo>
                  <a:lnTo>
                    <a:pt x="4026" y="155"/>
                  </a:lnTo>
                  <a:lnTo>
                    <a:pt x="3915" y="218"/>
                  </a:lnTo>
                  <a:lnTo>
                    <a:pt x="3909" y="221"/>
                  </a:lnTo>
                  <a:lnTo>
                    <a:pt x="3798" y="291"/>
                  </a:lnTo>
                  <a:lnTo>
                    <a:pt x="3684" y="373"/>
                  </a:lnTo>
                  <a:lnTo>
                    <a:pt x="3572" y="460"/>
                  </a:lnTo>
                  <a:lnTo>
                    <a:pt x="3458" y="554"/>
                  </a:lnTo>
                  <a:lnTo>
                    <a:pt x="3347" y="654"/>
                  </a:lnTo>
                  <a:lnTo>
                    <a:pt x="3233" y="762"/>
                  </a:lnTo>
                  <a:lnTo>
                    <a:pt x="3119" y="872"/>
                  </a:lnTo>
                  <a:lnTo>
                    <a:pt x="3008" y="985"/>
                  </a:lnTo>
                  <a:lnTo>
                    <a:pt x="2896" y="1103"/>
                  </a:lnTo>
                  <a:lnTo>
                    <a:pt x="2785" y="1224"/>
                  </a:lnTo>
                  <a:lnTo>
                    <a:pt x="2566" y="1468"/>
                  </a:lnTo>
                  <a:lnTo>
                    <a:pt x="2353" y="1712"/>
                  </a:lnTo>
                  <a:lnTo>
                    <a:pt x="2247" y="1833"/>
                  </a:lnTo>
                  <a:lnTo>
                    <a:pt x="2145" y="1951"/>
                  </a:lnTo>
                  <a:lnTo>
                    <a:pt x="2043" y="2069"/>
                  </a:lnTo>
                  <a:lnTo>
                    <a:pt x="1947" y="2182"/>
                  </a:lnTo>
                  <a:lnTo>
                    <a:pt x="1851" y="2290"/>
                  </a:lnTo>
                  <a:lnTo>
                    <a:pt x="1758" y="2392"/>
                  </a:lnTo>
                  <a:lnTo>
                    <a:pt x="1668" y="2492"/>
                  </a:lnTo>
                  <a:lnTo>
                    <a:pt x="1580" y="2581"/>
                  </a:lnTo>
                  <a:lnTo>
                    <a:pt x="1499" y="2668"/>
                  </a:lnTo>
                  <a:lnTo>
                    <a:pt x="1418" y="2744"/>
                  </a:lnTo>
                  <a:lnTo>
                    <a:pt x="1343" y="2810"/>
                  </a:lnTo>
                  <a:lnTo>
                    <a:pt x="1274" y="2868"/>
                  </a:lnTo>
                  <a:lnTo>
                    <a:pt x="1202" y="2920"/>
                  </a:lnTo>
                  <a:lnTo>
                    <a:pt x="1136" y="2970"/>
                  </a:lnTo>
                  <a:lnTo>
                    <a:pt x="1070" y="3015"/>
                  </a:lnTo>
                  <a:lnTo>
                    <a:pt x="1010" y="3057"/>
                  </a:lnTo>
                  <a:lnTo>
                    <a:pt x="952" y="3096"/>
                  </a:lnTo>
                  <a:lnTo>
                    <a:pt x="895" y="3133"/>
                  </a:lnTo>
                  <a:lnTo>
                    <a:pt x="841" y="3167"/>
                  </a:lnTo>
                  <a:lnTo>
                    <a:pt x="790" y="3199"/>
                  </a:lnTo>
                  <a:lnTo>
                    <a:pt x="802" y="3209"/>
                  </a:lnTo>
                  <a:lnTo>
                    <a:pt x="796" y="3196"/>
                  </a:lnTo>
                  <a:lnTo>
                    <a:pt x="697" y="3251"/>
                  </a:lnTo>
                  <a:lnTo>
                    <a:pt x="607" y="3298"/>
                  </a:lnTo>
                  <a:lnTo>
                    <a:pt x="526" y="3335"/>
                  </a:lnTo>
                  <a:lnTo>
                    <a:pt x="451" y="3364"/>
                  </a:lnTo>
                  <a:lnTo>
                    <a:pt x="379" y="3388"/>
                  </a:lnTo>
                  <a:lnTo>
                    <a:pt x="312" y="3406"/>
                  </a:lnTo>
                  <a:lnTo>
                    <a:pt x="252" y="3419"/>
                  </a:lnTo>
                  <a:lnTo>
                    <a:pt x="261" y="3432"/>
                  </a:lnTo>
                  <a:lnTo>
                    <a:pt x="261" y="3417"/>
                  </a:lnTo>
                  <a:lnTo>
                    <a:pt x="204" y="3427"/>
                  </a:lnTo>
                  <a:lnTo>
                    <a:pt x="150" y="3432"/>
                  </a:lnTo>
                  <a:lnTo>
                    <a:pt x="99" y="3435"/>
                  </a:lnTo>
                  <a:lnTo>
                    <a:pt x="0" y="3435"/>
                  </a:lnTo>
                  <a:close/>
                </a:path>
              </a:pathLst>
            </a:custGeom>
            <a:solidFill>
              <a:schemeClr val="bg1"/>
            </a:solidFill>
            <a:ln w="9525">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Line 13"/>
            <p:cNvSpPr>
              <a:spLocks noChangeShapeType="1"/>
            </p:cNvSpPr>
            <p:nvPr/>
          </p:nvSpPr>
          <p:spPr bwMode="auto">
            <a:xfrm>
              <a:off x="1008" y="2976"/>
              <a:ext cx="4128" cy="0"/>
            </a:xfrm>
            <a:prstGeom prst="line">
              <a:avLst/>
            </a:prstGeom>
            <a:noFill/>
            <a:ln w="25400">
              <a:solidFill>
                <a:schemeClr val="tx1"/>
              </a:solidFill>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15"/>
          <p:cNvSpPr>
            <a:spLocks/>
          </p:cNvSpPr>
          <p:nvPr/>
        </p:nvSpPr>
        <p:spPr bwMode="auto">
          <a:xfrm>
            <a:off x="2201218" y="2775992"/>
            <a:ext cx="4197350" cy="2438400"/>
          </a:xfrm>
          <a:custGeom>
            <a:avLst/>
            <a:gdLst/>
            <a:ahLst/>
            <a:cxnLst>
              <a:cxn ang="0">
                <a:pos x="150" y="3464"/>
              </a:cxn>
              <a:cxn ang="0">
                <a:pos x="327" y="3435"/>
              </a:cxn>
              <a:cxn ang="0">
                <a:pos x="622" y="3327"/>
              </a:cxn>
              <a:cxn ang="0">
                <a:pos x="868" y="3191"/>
              </a:cxn>
              <a:cxn ang="0">
                <a:pos x="1097" y="3038"/>
              </a:cxn>
              <a:cxn ang="0">
                <a:pos x="1370" y="2834"/>
              </a:cxn>
              <a:cxn ang="0">
                <a:pos x="1695" y="2516"/>
              </a:cxn>
              <a:cxn ang="0">
                <a:pos x="2070" y="2093"/>
              </a:cxn>
              <a:cxn ang="0">
                <a:pos x="2593" y="1492"/>
              </a:cxn>
              <a:cxn ang="0">
                <a:pos x="3146" y="895"/>
              </a:cxn>
              <a:cxn ang="0">
                <a:pos x="3600" y="483"/>
              </a:cxn>
              <a:cxn ang="0">
                <a:pos x="3921" y="231"/>
              </a:cxn>
              <a:cxn ang="0">
                <a:pos x="4149" y="131"/>
              </a:cxn>
              <a:cxn ang="0">
                <a:pos x="4363" y="55"/>
              </a:cxn>
              <a:cxn ang="0">
                <a:pos x="4462" y="39"/>
              </a:cxn>
              <a:cxn ang="0">
                <a:pos x="4666" y="39"/>
              </a:cxn>
              <a:cxn ang="0">
                <a:pos x="4765" y="58"/>
              </a:cxn>
              <a:cxn ang="0">
                <a:pos x="4979" y="131"/>
              </a:cxn>
              <a:cxn ang="0">
                <a:pos x="5204" y="231"/>
              </a:cxn>
              <a:cxn ang="0">
                <a:pos x="5522" y="483"/>
              </a:cxn>
              <a:cxn ang="0">
                <a:pos x="5970" y="895"/>
              </a:cxn>
              <a:cxn ang="0">
                <a:pos x="6517" y="1492"/>
              </a:cxn>
              <a:cxn ang="0">
                <a:pos x="7034" y="2093"/>
              </a:cxn>
              <a:cxn ang="0">
                <a:pos x="7406" y="2516"/>
              </a:cxn>
              <a:cxn ang="0">
                <a:pos x="7737" y="2834"/>
              </a:cxn>
              <a:cxn ang="0">
                <a:pos x="8016" y="3036"/>
              </a:cxn>
              <a:cxn ang="0">
                <a:pos x="8209" y="3151"/>
              </a:cxn>
              <a:cxn ang="0">
                <a:pos x="8518" y="3304"/>
              </a:cxn>
              <a:cxn ang="0">
                <a:pos x="8831" y="3401"/>
              </a:cxn>
              <a:cxn ang="0">
                <a:pos x="9053" y="3451"/>
              </a:cxn>
              <a:cxn ang="0">
                <a:pos x="9116" y="3435"/>
              </a:cxn>
              <a:cxn ang="0">
                <a:pos x="8909" y="3388"/>
              </a:cxn>
              <a:cxn ang="0">
                <a:pos x="8620" y="3309"/>
              </a:cxn>
              <a:cxn ang="0">
                <a:pos x="8281" y="3157"/>
              </a:cxn>
              <a:cxn ang="0">
                <a:pos x="8169" y="3091"/>
              </a:cxn>
              <a:cxn ang="0">
                <a:pos x="7908" y="2920"/>
              </a:cxn>
              <a:cxn ang="0">
                <a:pos x="7605" y="2668"/>
              </a:cxn>
              <a:cxn ang="0">
                <a:pos x="7253" y="2290"/>
              </a:cxn>
              <a:cxn ang="0">
                <a:pos x="6859" y="1833"/>
              </a:cxn>
              <a:cxn ang="0">
                <a:pos x="6217" y="1103"/>
              </a:cxn>
              <a:cxn ang="0">
                <a:pos x="5772" y="654"/>
              </a:cxn>
              <a:cxn ang="0">
                <a:pos x="5327" y="291"/>
              </a:cxn>
              <a:cxn ang="0">
                <a:pos x="5048" y="126"/>
              </a:cxn>
              <a:cxn ang="0">
                <a:pos x="4831" y="42"/>
              </a:cxn>
              <a:cxn ang="0">
                <a:pos x="4666" y="8"/>
              </a:cxn>
              <a:cxn ang="0">
                <a:pos x="4462" y="8"/>
              </a:cxn>
              <a:cxn ang="0">
                <a:pos x="4297" y="42"/>
              </a:cxn>
              <a:cxn ang="0">
                <a:pos x="4080" y="126"/>
              </a:cxn>
              <a:cxn ang="0">
                <a:pos x="3798" y="291"/>
              </a:cxn>
              <a:cxn ang="0">
                <a:pos x="3347" y="654"/>
              </a:cxn>
              <a:cxn ang="0">
                <a:pos x="2896" y="1103"/>
              </a:cxn>
              <a:cxn ang="0">
                <a:pos x="2247" y="1833"/>
              </a:cxn>
              <a:cxn ang="0">
                <a:pos x="1851" y="2290"/>
              </a:cxn>
              <a:cxn ang="0">
                <a:pos x="1499" y="2668"/>
              </a:cxn>
              <a:cxn ang="0">
                <a:pos x="1202" y="2920"/>
              </a:cxn>
              <a:cxn ang="0">
                <a:pos x="952" y="3096"/>
              </a:cxn>
              <a:cxn ang="0">
                <a:pos x="802" y="3209"/>
              </a:cxn>
              <a:cxn ang="0">
                <a:pos x="526" y="3335"/>
              </a:cxn>
              <a:cxn ang="0">
                <a:pos x="252" y="3419"/>
              </a:cxn>
              <a:cxn ang="0">
                <a:pos x="150" y="3432"/>
              </a:cxn>
            </a:cxnLst>
            <a:rect l="0" t="0" r="r" b="b"/>
            <a:pathLst>
              <a:path w="9158" h="3480">
                <a:moveTo>
                  <a:pt x="0" y="3435"/>
                </a:moveTo>
                <a:lnTo>
                  <a:pt x="0" y="3466"/>
                </a:lnTo>
                <a:lnTo>
                  <a:pt x="99" y="3466"/>
                </a:lnTo>
                <a:lnTo>
                  <a:pt x="150" y="3464"/>
                </a:lnTo>
                <a:lnTo>
                  <a:pt x="204" y="3459"/>
                </a:lnTo>
                <a:lnTo>
                  <a:pt x="261" y="3448"/>
                </a:lnTo>
                <a:lnTo>
                  <a:pt x="267" y="3448"/>
                </a:lnTo>
                <a:lnTo>
                  <a:pt x="327" y="3435"/>
                </a:lnTo>
                <a:lnTo>
                  <a:pt x="394" y="3417"/>
                </a:lnTo>
                <a:lnTo>
                  <a:pt x="466" y="3393"/>
                </a:lnTo>
                <a:lnTo>
                  <a:pt x="541" y="3364"/>
                </a:lnTo>
                <a:lnTo>
                  <a:pt x="622" y="3327"/>
                </a:lnTo>
                <a:lnTo>
                  <a:pt x="712" y="3280"/>
                </a:lnTo>
                <a:lnTo>
                  <a:pt x="811" y="3225"/>
                </a:lnTo>
                <a:lnTo>
                  <a:pt x="817" y="3222"/>
                </a:lnTo>
                <a:lnTo>
                  <a:pt x="868" y="3191"/>
                </a:lnTo>
                <a:lnTo>
                  <a:pt x="922" y="3157"/>
                </a:lnTo>
                <a:lnTo>
                  <a:pt x="979" y="3120"/>
                </a:lnTo>
                <a:lnTo>
                  <a:pt x="1037" y="3080"/>
                </a:lnTo>
                <a:lnTo>
                  <a:pt x="1097" y="3038"/>
                </a:lnTo>
                <a:lnTo>
                  <a:pt x="1163" y="2994"/>
                </a:lnTo>
                <a:lnTo>
                  <a:pt x="1229" y="2944"/>
                </a:lnTo>
                <a:lnTo>
                  <a:pt x="1295" y="2894"/>
                </a:lnTo>
                <a:lnTo>
                  <a:pt x="1370" y="2834"/>
                </a:lnTo>
                <a:lnTo>
                  <a:pt x="1445" y="2768"/>
                </a:lnTo>
                <a:lnTo>
                  <a:pt x="1526" y="2692"/>
                </a:lnTo>
                <a:lnTo>
                  <a:pt x="1607" y="2605"/>
                </a:lnTo>
                <a:lnTo>
                  <a:pt x="1695" y="2516"/>
                </a:lnTo>
                <a:lnTo>
                  <a:pt x="1785" y="2416"/>
                </a:lnTo>
                <a:lnTo>
                  <a:pt x="1878" y="2314"/>
                </a:lnTo>
                <a:lnTo>
                  <a:pt x="1974" y="2206"/>
                </a:lnTo>
                <a:lnTo>
                  <a:pt x="2070" y="2093"/>
                </a:lnTo>
                <a:lnTo>
                  <a:pt x="2172" y="1975"/>
                </a:lnTo>
                <a:lnTo>
                  <a:pt x="2274" y="1857"/>
                </a:lnTo>
                <a:lnTo>
                  <a:pt x="2380" y="1736"/>
                </a:lnTo>
                <a:lnTo>
                  <a:pt x="2593" y="1492"/>
                </a:lnTo>
                <a:lnTo>
                  <a:pt x="2812" y="1247"/>
                </a:lnTo>
                <a:lnTo>
                  <a:pt x="2923" y="1127"/>
                </a:lnTo>
                <a:lnTo>
                  <a:pt x="3035" y="1008"/>
                </a:lnTo>
                <a:lnTo>
                  <a:pt x="3146" y="895"/>
                </a:lnTo>
                <a:lnTo>
                  <a:pt x="3260" y="785"/>
                </a:lnTo>
                <a:lnTo>
                  <a:pt x="3374" y="678"/>
                </a:lnTo>
                <a:lnTo>
                  <a:pt x="3485" y="578"/>
                </a:lnTo>
                <a:lnTo>
                  <a:pt x="3600" y="483"/>
                </a:lnTo>
                <a:lnTo>
                  <a:pt x="3711" y="397"/>
                </a:lnTo>
                <a:lnTo>
                  <a:pt x="3825" y="315"/>
                </a:lnTo>
                <a:lnTo>
                  <a:pt x="3936" y="244"/>
                </a:lnTo>
                <a:lnTo>
                  <a:pt x="3921" y="231"/>
                </a:lnTo>
                <a:lnTo>
                  <a:pt x="3930" y="247"/>
                </a:lnTo>
                <a:lnTo>
                  <a:pt x="4041" y="184"/>
                </a:lnTo>
                <a:lnTo>
                  <a:pt x="4095" y="155"/>
                </a:lnTo>
                <a:lnTo>
                  <a:pt x="4149" y="131"/>
                </a:lnTo>
                <a:lnTo>
                  <a:pt x="4203" y="108"/>
                </a:lnTo>
                <a:lnTo>
                  <a:pt x="4258" y="87"/>
                </a:lnTo>
                <a:lnTo>
                  <a:pt x="4312" y="71"/>
                </a:lnTo>
                <a:lnTo>
                  <a:pt x="4363" y="55"/>
                </a:lnTo>
                <a:lnTo>
                  <a:pt x="4417" y="45"/>
                </a:lnTo>
                <a:lnTo>
                  <a:pt x="4408" y="31"/>
                </a:lnTo>
                <a:lnTo>
                  <a:pt x="4408" y="47"/>
                </a:lnTo>
                <a:lnTo>
                  <a:pt x="4462" y="39"/>
                </a:lnTo>
                <a:lnTo>
                  <a:pt x="4513" y="34"/>
                </a:lnTo>
                <a:lnTo>
                  <a:pt x="4564" y="31"/>
                </a:lnTo>
                <a:lnTo>
                  <a:pt x="4615" y="34"/>
                </a:lnTo>
                <a:lnTo>
                  <a:pt x="4666" y="39"/>
                </a:lnTo>
                <a:lnTo>
                  <a:pt x="4720" y="47"/>
                </a:lnTo>
                <a:lnTo>
                  <a:pt x="4720" y="31"/>
                </a:lnTo>
                <a:lnTo>
                  <a:pt x="4711" y="45"/>
                </a:lnTo>
                <a:lnTo>
                  <a:pt x="4765" y="58"/>
                </a:lnTo>
                <a:lnTo>
                  <a:pt x="4816" y="71"/>
                </a:lnTo>
                <a:lnTo>
                  <a:pt x="4870" y="87"/>
                </a:lnTo>
                <a:lnTo>
                  <a:pt x="4925" y="108"/>
                </a:lnTo>
                <a:lnTo>
                  <a:pt x="4979" y="131"/>
                </a:lnTo>
                <a:lnTo>
                  <a:pt x="5033" y="155"/>
                </a:lnTo>
                <a:lnTo>
                  <a:pt x="5087" y="184"/>
                </a:lnTo>
                <a:lnTo>
                  <a:pt x="5195" y="247"/>
                </a:lnTo>
                <a:lnTo>
                  <a:pt x="5204" y="231"/>
                </a:lnTo>
                <a:lnTo>
                  <a:pt x="5189" y="244"/>
                </a:lnTo>
                <a:lnTo>
                  <a:pt x="5300" y="315"/>
                </a:lnTo>
                <a:lnTo>
                  <a:pt x="5411" y="397"/>
                </a:lnTo>
                <a:lnTo>
                  <a:pt x="5522" y="483"/>
                </a:lnTo>
                <a:lnTo>
                  <a:pt x="5634" y="578"/>
                </a:lnTo>
                <a:lnTo>
                  <a:pt x="5745" y="678"/>
                </a:lnTo>
                <a:lnTo>
                  <a:pt x="5856" y="785"/>
                </a:lnTo>
                <a:lnTo>
                  <a:pt x="5970" y="895"/>
                </a:lnTo>
                <a:lnTo>
                  <a:pt x="6081" y="1008"/>
                </a:lnTo>
                <a:lnTo>
                  <a:pt x="6189" y="1127"/>
                </a:lnTo>
                <a:lnTo>
                  <a:pt x="6301" y="1247"/>
                </a:lnTo>
                <a:lnTo>
                  <a:pt x="6517" y="1492"/>
                </a:lnTo>
                <a:lnTo>
                  <a:pt x="6727" y="1736"/>
                </a:lnTo>
                <a:lnTo>
                  <a:pt x="6832" y="1857"/>
                </a:lnTo>
                <a:lnTo>
                  <a:pt x="6932" y="1975"/>
                </a:lnTo>
                <a:lnTo>
                  <a:pt x="7034" y="2093"/>
                </a:lnTo>
                <a:lnTo>
                  <a:pt x="7130" y="2206"/>
                </a:lnTo>
                <a:lnTo>
                  <a:pt x="7226" y="2314"/>
                </a:lnTo>
                <a:lnTo>
                  <a:pt x="7316" y="2416"/>
                </a:lnTo>
                <a:lnTo>
                  <a:pt x="7406" y="2516"/>
                </a:lnTo>
                <a:lnTo>
                  <a:pt x="7493" y="2605"/>
                </a:lnTo>
                <a:lnTo>
                  <a:pt x="7578" y="2692"/>
                </a:lnTo>
                <a:lnTo>
                  <a:pt x="7659" y="2768"/>
                </a:lnTo>
                <a:lnTo>
                  <a:pt x="7737" y="2834"/>
                </a:lnTo>
                <a:lnTo>
                  <a:pt x="7815" y="2894"/>
                </a:lnTo>
                <a:lnTo>
                  <a:pt x="7881" y="2944"/>
                </a:lnTo>
                <a:lnTo>
                  <a:pt x="7950" y="2991"/>
                </a:lnTo>
                <a:lnTo>
                  <a:pt x="8016" y="3036"/>
                </a:lnTo>
                <a:lnTo>
                  <a:pt x="8079" y="3078"/>
                </a:lnTo>
                <a:lnTo>
                  <a:pt x="8142" y="3115"/>
                </a:lnTo>
                <a:lnTo>
                  <a:pt x="8203" y="3149"/>
                </a:lnTo>
                <a:lnTo>
                  <a:pt x="8209" y="3151"/>
                </a:lnTo>
                <a:lnTo>
                  <a:pt x="8266" y="3185"/>
                </a:lnTo>
                <a:lnTo>
                  <a:pt x="8320" y="3214"/>
                </a:lnTo>
                <a:lnTo>
                  <a:pt x="8422" y="3264"/>
                </a:lnTo>
                <a:lnTo>
                  <a:pt x="8518" y="3304"/>
                </a:lnTo>
                <a:lnTo>
                  <a:pt x="8605" y="3338"/>
                </a:lnTo>
                <a:lnTo>
                  <a:pt x="8686" y="3364"/>
                </a:lnTo>
                <a:lnTo>
                  <a:pt x="8761" y="3385"/>
                </a:lnTo>
                <a:lnTo>
                  <a:pt x="8831" y="3401"/>
                </a:lnTo>
                <a:lnTo>
                  <a:pt x="8894" y="3417"/>
                </a:lnTo>
                <a:lnTo>
                  <a:pt x="8951" y="3427"/>
                </a:lnTo>
                <a:lnTo>
                  <a:pt x="9005" y="3438"/>
                </a:lnTo>
                <a:lnTo>
                  <a:pt x="9053" y="3451"/>
                </a:lnTo>
                <a:lnTo>
                  <a:pt x="9101" y="3464"/>
                </a:lnTo>
                <a:lnTo>
                  <a:pt x="9140" y="3480"/>
                </a:lnTo>
                <a:lnTo>
                  <a:pt x="9158" y="3453"/>
                </a:lnTo>
                <a:lnTo>
                  <a:pt x="9116" y="3435"/>
                </a:lnTo>
                <a:lnTo>
                  <a:pt x="9068" y="3422"/>
                </a:lnTo>
                <a:lnTo>
                  <a:pt x="9020" y="3409"/>
                </a:lnTo>
                <a:lnTo>
                  <a:pt x="8966" y="3398"/>
                </a:lnTo>
                <a:lnTo>
                  <a:pt x="8909" y="3388"/>
                </a:lnTo>
                <a:lnTo>
                  <a:pt x="8846" y="3372"/>
                </a:lnTo>
                <a:lnTo>
                  <a:pt x="8776" y="3356"/>
                </a:lnTo>
                <a:lnTo>
                  <a:pt x="8701" y="3335"/>
                </a:lnTo>
                <a:lnTo>
                  <a:pt x="8620" y="3309"/>
                </a:lnTo>
                <a:lnTo>
                  <a:pt x="8533" y="3275"/>
                </a:lnTo>
                <a:lnTo>
                  <a:pt x="8437" y="3235"/>
                </a:lnTo>
                <a:lnTo>
                  <a:pt x="8335" y="3185"/>
                </a:lnTo>
                <a:lnTo>
                  <a:pt x="8281" y="3157"/>
                </a:lnTo>
                <a:lnTo>
                  <a:pt x="8224" y="3122"/>
                </a:lnTo>
                <a:lnTo>
                  <a:pt x="8215" y="3138"/>
                </a:lnTo>
                <a:lnTo>
                  <a:pt x="8230" y="3125"/>
                </a:lnTo>
                <a:lnTo>
                  <a:pt x="8169" y="3091"/>
                </a:lnTo>
                <a:lnTo>
                  <a:pt x="8106" y="3054"/>
                </a:lnTo>
                <a:lnTo>
                  <a:pt x="8043" y="3012"/>
                </a:lnTo>
                <a:lnTo>
                  <a:pt x="7977" y="2968"/>
                </a:lnTo>
                <a:lnTo>
                  <a:pt x="7908" y="2920"/>
                </a:lnTo>
                <a:lnTo>
                  <a:pt x="7836" y="2868"/>
                </a:lnTo>
                <a:lnTo>
                  <a:pt x="7764" y="2810"/>
                </a:lnTo>
                <a:lnTo>
                  <a:pt x="7686" y="2744"/>
                </a:lnTo>
                <a:lnTo>
                  <a:pt x="7605" y="2668"/>
                </a:lnTo>
                <a:lnTo>
                  <a:pt x="7521" y="2581"/>
                </a:lnTo>
                <a:lnTo>
                  <a:pt x="7433" y="2492"/>
                </a:lnTo>
                <a:lnTo>
                  <a:pt x="7343" y="2392"/>
                </a:lnTo>
                <a:lnTo>
                  <a:pt x="7253" y="2290"/>
                </a:lnTo>
                <a:lnTo>
                  <a:pt x="7157" y="2182"/>
                </a:lnTo>
                <a:lnTo>
                  <a:pt x="7061" y="2069"/>
                </a:lnTo>
                <a:lnTo>
                  <a:pt x="6959" y="1951"/>
                </a:lnTo>
                <a:lnTo>
                  <a:pt x="6859" y="1833"/>
                </a:lnTo>
                <a:lnTo>
                  <a:pt x="6754" y="1712"/>
                </a:lnTo>
                <a:lnTo>
                  <a:pt x="6544" y="1468"/>
                </a:lnTo>
                <a:lnTo>
                  <a:pt x="6328" y="1224"/>
                </a:lnTo>
                <a:lnTo>
                  <a:pt x="6217" y="1103"/>
                </a:lnTo>
                <a:lnTo>
                  <a:pt x="6108" y="985"/>
                </a:lnTo>
                <a:lnTo>
                  <a:pt x="5997" y="872"/>
                </a:lnTo>
                <a:lnTo>
                  <a:pt x="5883" y="762"/>
                </a:lnTo>
                <a:lnTo>
                  <a:pt x="5772" y="654"/>
                </a:lnTo>
                <a:lnTo>
                  <a:pt x="5661" y="554"/>
                </a:lnTo>
                <a:lnTo>
                  <a:pt x="5549" y="460"/>
                </a:lnTo>
                <a:lnTo>
                  <a:pt x="5438" y="373"/>
                </a:lnTo>
                <a:lnTo>
                  <a:pt x="5327" y="291"/>
                </a:lnTo>
                <a:lnTo>
                  <a:pt x="5216" y="221"/>
                </a:lnTo>
                <a:lnTo>
                  <a:pt x="5210" y="218"/>
                </a:lnTo>
                <a:lnTo>
                  <a:pt x="5102" y="155"/>
                </a:lnTo>
                <a:lnTo>
                  <a:pt x="5048" y="126"/>
                </a:lnTo>
                <a:lnTo>
                  <a:pt x="4994" y="102"/>
                </a:lnTo>
                <a:lnTo>
                  <a:pt x="4940" y="79"/>
                </a:lnTo>
                <a:lnTo>
                  <a:pt x="4885" y="58"/>
                </a:lnTo>
                <a:lnTo>
                  <a:pt x="4831" y="42"/>
                </a:lnTo>
                <a:lnTo>
                  <a:pt x="4780" y="29"/>
                </a:lnTo>
                <a:lnTo>
                  <a:pt x="4726" y="16"/>
                </a:lnTo>
                <a:lnTo>
                  <a:pt x="4720" y="16"/>
                </a:lnTo>
                <a:lnTo>
                  <a:pt x="4666" y="8"/>
                </a:lnTo>
                <a:lnTo>
                  <a:pt x="4615" y="3"/>
                </a:lnTo>
                <a:lnTo>
                  <a:pt x="4564" y="0"/>
                </a:lnTo>
                <a:lnTo>
                  <a:pt x="4513" y="3"/>
                </a:lnTo>
                <a:lnTo>
                  <a:pt x="4462" y="8"/>
                </a:lnTo>
                <a:lnTo>
                  <a:pt x="4408" y="16"/>
                </a:lnTo>
                <a:lnTo>
                  <a:pt x="4402" y="16"/>
                </a:lnTo>
                <a:lnTo>
                  <a:pt x="4348" y="26"/>
                </a:lnTo>
                <a:lnTo>
                  <a:pt x="4297" y="42"/>
                </a:lnTo>
                <a:lnTo>
                  <a:pt x="4242" y="58"/>
                </a:lnTo>
                <a:lnTo>
                  <a:pt x="4188" y="79"/>
                </a:lnTo>
                <a:lnTo>
                  <a:pt x="4134" y="102"/>
                </a:lnTo>
                <a:lnTo>
                  <a:pt x="4080" y="126"/>
                </a:lnTo>
                <a:lnTo>
                  <a:pt x="4026" y="155"/>
                </a:lnTo>
                <a:lnTo>
                  <a:pt x="3915" y="218"/>
                </a:lnTo>
                <a:lnTo>
                  <a:pt x="3909" y="221"/>
                </a:lnTo>
                <a:lnTo>
                  <a:pt x="3798" y="291"/>
                </a:lnTo>
                <a:lnTo>
                  <a:pt x="3684" y="373"/>
                </a:lnTo>
                <a:lnTo>
                  <a:pt x="3572" y="460"/>
                </a:lnTo>
                <a:lnTo>
                  <a:pt x="3458" y="554"/>
                </a:lnTo>
                <a:lnTo>
                  <a:pt x="3347" y="654"/>
                </a:lnTo>
                <a:lnTo>
                  <a:pt x="3233" y="762"/>
                </a:lnTo>
                <a:lnTo>
                  <a:pt x="3119" y="872"/>
                </a:lnTo>
                <a:lnTo>
                  <a:pt x="3008" y="985"/>
                </a:lnTo>
                <a:lnTo>
                  <a:pt x="2896" y="1103"/>
                </a:lnTo>
                <a:lnTo>
                  <a:pt x="2785" y="1224"/>
                </a:lnTo>
                <a:lnTo>
                  <a:pt x="2566" y="1468"/>
                </a:lnTo>
                <a:lnTo>
                  <a:pt x="2353" y="1712"/>
                </a:lnTo>
                <a:lnTo>
                  <a:pt x="2247" y="1833"/>
                </a:lnTo>
                <a:lnTo>
                  <a:pt x="2145" y="1951"/>
                </a:lnTo>
                <a:lnTo>
                  <a:pt x="2043" y="2069"/>
                </a:lnTo>
                <a:lnTo>
                  <a:pt x="1947" y="2182"/>
                </a:lnTo>
                <a:lnTo>
                  <a:pt x="1851" y="2290"/>
                </a:lnTo>
                <a:lnTo>
                  <a:pt x="1758" y="2392"/>
                </a:lnTo>
                <a:lnTo>
                  <a:pt x="1668" y="2492"/>
                </a:lnTo>
                <a:lnTo>
                  <a:pt x="1580" y="2581"/>
                </a:lnTo>
                <a:lnTo>
                  <a:pt x="1499" y="2668"/>
                </a:lnTo>
                <a:lnTo>
                  <a:pt x="1418" y="2744"/>
                </a:lnTo>
                <a:lnTo>
                  <a:pt x="1343" y="2810"/>
                </a:lnTo>
                <a:lnTo>
                  <a:pt x="1274" y="2868"/>
                </a:lnTo>
                <a:lnTo>
                  <a:pt x="1202" y="2920"/>
                </a:lnTo>
                <a:lnTo>
                  <a:pt x="1136" y="2970"/>
                </a:lnTo>
                <a:lnTo>
                  <a:pt x="1070" y="3015"/>
                </a:lnTo>
                <a:lnTo>
                  <a:pt x="1010" y="3057"/>
                </a:lnTo>
                <a:lnTo>
                  <a:pt x="952" y="3096"/>
                </a:lnTo>
                <a:lnTo>
                  <a:pt x="895" y="3133"/>
                </a:lnTo>
                <a:lnTo>
                  <a:pt x="841" y="3167"/>
                </a:lnTo>
                <a:lnTo>
                  <a:pt x="790" y="3199"/>
                </a:lnTo>
                <a:lnTo>
                  <a:pt x="802" y="3209"/>
                </a:lnTo>
                <a:lnTo>
                  <a:pt x="796" y="3196"/>
                </a:lnTo>
                <a:lnTo>
                  <a:pt x="697" y="3251"/>
                </a:lnTo>
                <a:lnTo>
                  <a:pt x="607" y="3298"/>
                </a:lnTo>
                <a:lnTo>
                  <a:pt x="526" y="3335"/>
                </a:lnTo>
                <a:lnTo>
                  <a:pt x="451" y="3364"/>
                </a:lnTo>
                <a:lnTo>
                  <a:pt x="379" y="3388"/>
                </a:lnTo>
                <a:lnTo>
                  <a:pt x="312" y="3406"/>
                </a:lnTo>
                <a:lnTo>
                  <a:pt x="252" y="3419"/>
                </a:lnTo>
                <a:lnTo>
                  <a:pt x="261" y="3432"/>
                </a:lnTo>
                <a:lnTo>
                  <a:pt x="261" y="3417"/>
                </a:lnTo>
                <a:lnTo>
                  <a:pt x="204" y="3427"/>
                </a:lnTo>
                <a:lnTo>
                  <a:pt x="150" y="3432"/>
                </a:lnTo>
                <a:lnTo>
                  <a:pt x="99" y="3435"/>
                </a:lnTo>
                <a:lnTo>
                  <a:pt x="0" y="3435"/>
                </a:lnTo>
                <a:close/>
              </a:path>
            </a:pathLst>
          </a:custGeom>
          <a:noFill/>
          <a:ln w="254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16"/>
          <p:cNvSpPr>
            <a:spLocks/>
          </p:cNvSpPr>
          <p:nvPr/>
        </p:nvSpPr>
        <p:spPr bwMode="auto">
          <a:xfrm>
            <a:off x="2740968" y="2547392"/>
            <a:ext cx="3048000" cy="2667000"/>
          </a:xfrm>
          <a:custGeom>
            <a:avLst/>
            <a:gdLst/>
            <a:ahLst/>
            <a:cxnLst>
              <a:cxn ang="0">
                <a:pos x="150" y="3464"/>
              </a:cxn>
              <a:cxn ang="0">
                <a:pos x="327" y="3435"/>
              </a:cxn>
              <a:cxn ang="0">
                <a:pos x="622" y="3327"/>
              </a:cxn>
              <a:cxn ang="0">
                <a:pos x="868" y="3191"/>
              </a:cxn>
              <a:cxn ang="0">
                <a:pos x="1097" y="3038"/>
              </a:cxn>
              <a:cxn ang="0">
                <a:pos x="1370" y="2834"/>
              </a:cxn>
              <a:cxn ang="0">
                <a:pos x="1695" y="2516"/>
              </a:cxn>
              <a:cxn ang="0">
                <a:pos x="2070" y="2093"/>
              </a:cxn>
              <a:cxn ang="0">
                <a:pos x="2593" y="1492"/>
              </a:cxn>
              <a:cxn ang="0">
                <a:pos x="3146" y="895"/>
              </a:cxn>
              <a:cxn ang="0">
                <a:pos x="3600" y="483"/>
              </a:cxn>
              <a:cxn ang="0">
                <a:pos x="3921" y="231"/>
              </a:cxn>
              <a:cxn ang="0">
                <a:pos x="4149" y="131"/>
              </a:cxn>
              <a:cxn ang="0">
                <a:pos x="4363" y="55"/>
              </a:cxn>
              <a:cxn ang="0">
                <a:pos x="4462" y="39"/>
              </a:cxn>
              <a:cxn ang="0">
                <a:pos x="4666" y="39"/>
              </a:cxn>
              <a:cxn ang="0">
                <a:pos x="4765" y="58"/>
              </a:cxn>
              <a:cxn ang="0">
                <a:pos x="4979" y="131"/>
              </a:cxn>
              <a:cxn ang="0">
                <a:pos x="5204" y="231"/>
              </a:cxn>
              <a:cxn ang="0">
                <a:pos x="5522" y="483"/>
              </a:cxn>
              <a:cxn ang="0">
                <a:pos x="5970" y="895"/>
              </a:cxn>
              <a:cxn ang="0">
                <a:pos x="6517" y="1492"/>
              </a:cxn>
              <a:cxn ang="0">
                <a:pos x="7034" y="2093"/>
              </a:cxn>
              <a:cxn ang="0">
                <a:pos x="7406" y="2516"/>
              </a:cxn>
              <a:cxn ang="0">
                <a:pos x="7737" y="2834"/>
              </a:cxn>
              <a:cxn ang="0">
                <a:pos x="8016" y="3036"/>
              </a:cxn>
              <a:cxn ang="0">
                <a:pos x="8209" y="3151"/>
              </a:cxn>
              <a:cxn ang="0">
                <a:pos x="8518" y="3304"/>
              </a:cxn>
              <a:cxn ang="0">
                <a:pos x="8831" y="3401"/>
              </a:cxn>
              <a:cxn ang="0">
                <a:pos x="9053" y="3451"/>
              </a:cxn>
              <a:cxn ang="0">
                <a:pos x="9116" y="3435"/>
              </a:cxn>
              <a:cxn ang="0">
                <a:pos x="8909" y="3388"/>
              </a:cxn>
              <a:cxn ang="0">
                <a:pos x="8620" y="3309"/>
              </a:cxn>
              <a:cxn ang="0">
                <a:pos x="8281" y="3157"/>
              </a:cxn>
              <a:cxn ang="0">
                <a:pos x="8169" y="3091"/>
              </a:cxn>
              <a:cxn ang="0">
                <a:pos x="7908" y="2920"/>
              </a:cxn>
              <a:cxn ang="0">
                <a:pos x="7605" y="2668"/>
              </a:cxn>
              <a:cxn ang="0">
                <a:pos x="7253" y="2290"/>
              </a:cxn>
              <a:cxn ang="0">
                <a:pos x="6859" y="1833"/>
              </a:cxn>
              <a:cxn ang="0">
                <a:pos x="6217" y="1103"/>
              </a:cxn>
              <a:cxn ang="0">
                <a:pos x="5772" y="654"/>
              </a:cxn>
              <a:cxn ang="0">
                <a:pos x="5327" y="291"/>
              </a:cxn>
              <a:cxn ang="0">
                <a:pos x="5048" y="126"/>
              </a:cxn>
              <a:cxn ang="0">
                <a:pos x="4831" y="42"/>
              </a:cxn>
              <a:cxn ang="0">
                <a:pos x="4666" y="8"/>
              </a:cxn>
              <a:cxn ang="0">
                <a:pos x="4462" y="8"/>
              </a:cxn>
              <a:cxn ang="0">
                <a:pos x="4297" y="42"/>
              </a:cxn>
              <a:cxn ang="0">
                <a:pos x="4080" y="126"/>
              </a:cxn>
              <a:cxn ang="0">
                <a:pos x="3798" y="291"/>
              </a:cxn>
              <a:cxn ang="0">
                <a:pos x="3347" y="654"/>
              </a:cxn>
              <a:cxn ang="0">
                <a:pos x="2896" y="1103"/>
              </a:cxn>
              <a:cxn ang="0">
                <a:pos x="2247" y="1833"/>
              </a:cxn>
              <a:cxn ang="0">
                <a:pos x="1851" y="2290"/>
              </a:cxn>
              <a:cxn ang="0">
                <a:pos x="1499" y="2668"/>
              </a:cxn>
              <a:cxn ang="0">
                <a:pos x="1202" y="2920"/>
              </a:cxn>
              <a:cxn ang="0">
                <a:pos x="952" y="3096"/>
              </a:cxn>
              <a:cxn ang="0">
                <a:pos x="802" y="3209"/>
              </a:cxn>
              <a:cxn ang="0">
                <a:pos x="526" y="3335"/>
              </a:cxn>
              <a:cxn ang="0">
                <a:pos x="252" y="3419"/>
              </a:cxn>
              <a:cxn ang="0">
                <a:pos x="150" y="3432"/>
              </a:cxn>
            </a:cxnLst>
            <a:rect l="0" t="0" r="r" b="b"/>
            <a:pathLst>
              <a:path w="9158" h="3480">
                <a:moveTo>
                  <a:pt x="0" y="3435"/>
                </a:moveTo>
                <a:lnTo>
                  <a:pt x="0" y="3466"/>
                </a:lnTo>
                <a:lnTo>
                  <a:pt x="99" y="3466"/>
                </a:lnTo>
                <a:lnTo>
                  <a:pt x="150" y="3464"/>
                </a:lnTo>
                <a:lnTo>
                  <a:pt x="204" y="3459"/>
                </a:lnTo>
                <a:lnTo>
                  <a:pt x="261" y="3448"/>
                </a:lnTo>
                <a:lnTo>
                  <a:pt x="267" y="3448"/>
                </a:lnTo>
                <a:lnTo>
                  <a:pt x="327" y="3435"/>
                </a:lnTo>
                <a:lnTo>
                  <a:pt x="394" y="3417"/>
                </a:lnTo>
                <a:lnTo>
                  <a:pt x="466" y="3393"/>
                </a:lnTo>
                <a:lnTo>
                  <a:pt x="541" y="3364"/>
                </a:lnTo>
                <a:lnTo>
                  <a:pt x="622" y="3327"/>
                </a:lnTo>
                <a:lnTo>
                  <a:pt x="712" y="3280"/>
                </a:lnTo>
                <a:lnTo>
                  <a:pt x="811" y="3225"/>
                </a:lnTo>
                <a:lnTo>
                  <a:pt x="817" y="3222"/>
                </a:lnTo>
                <a:lnTo>
                  <a:pt x="868" y="3191"/>
                </a:lnTo>
                <a:lnTo>
                  <a:pt x="922" y="3157"/>
                </a:lnTo>
                <a:lnTo>
                  <a:pt x="979" y="3120"/>
                </a:lnTo>
                <a:lnTo>
                  <a:pt x="1037" y="3080"/>
                </a:lnTo>
                <a:lnTo>
                  <a:pt x="1097" y="3038"/>
                </a:lnTo>
                <a:lnTo>
                  <a:pt x="1163" y="2994"/>
                </a:lnTo>
                <a:lnTo>
                  <a:pt x="1229" y="2944"/>
                </a:lnTo>
                <a:lnTo>
                  <a:pt x="1295" y="2894"/>
                </a:lnTo>
                <a:lnTo>
                  <a:pt x="1370" y="2834"/>
                </a:lnTo>
                <a:lnTo>
                  <a:pt x="1445" y="2768"/>
                </a:lnTo>
                <a:lnTo>
                  <a:pt x="1526" y="2692"/>
                </a:lnTo>
                <a:lnTo>
                  <a:pt x="1607" y="2605"/>
                </a:lnTo>
                <a:lnTo>
                  <a:pt x="1695" y="2516"/>
                </a:lnTo>
                <a:lnTo>
                  <a:pt x="1785" y="2416"/>
                </a:lnTo>
                <a:lnTo>
                  <a:pt x="1878" y="2314"/>
                </a:lnTo>
                <a:lnTo>
                  <a:pt x="1974" y="2206"/>
                </a:lnTo>
                <a:lnTo>
                  <a:pt x="2070" y="2093"/>
                </a:lnTo>
                <a:lnTo>
                  <a:pt x="2172" y="1975"/>
                </a:lnTo>
                <a:lnTo>
                  <a:pt x="2274" y="1857"/>
                </a:lnTo>
                <a:lnTo>
                  <a:pt x="2380" y="1736"/>
                </a:lnTo>
                <a:lnTo>
                  <a:pt x="2593" y="1492"/>
                </a:lnTo>
                <a:lnTo>
                  <a:pt x="2812" y="1247"/>
                </a:lnTo>
                <a:lnTo>
                  <a:pt x="2923" y="1127"/>
                </a:lnTo>
                <a:lnTo>
                  <a:pt x="3035" y="1008"/>
                </a:lnTo>
                <a:lnTo>
                  <a:pt x="3146" y="895"/>
                </a:lnTo>
                <a:lnTo>
                  <a:pt x="3260" y="785"/>
                </a:lnTo>
                <a:lnTo>
                  <a:pt x="3374" y="678"/>
                </a:lnTo>
                <a:lnTo>
                  <a:pt x="3485" y="578"/>
                </a:lnTo>
                <a:lnTo>
                  <a:pt x="3600" y="483"/>
                </a:lnTo>
                <a:lnTo>
                  <a:pt x="3711" y="397"/>
                </a:lnTo>
                <a:lnTo>
                  <a:pt x="3825" y="315"/>
                </a:lnTo>
                <a:lnTo>
                  <a:pt x="3936" y="244"/>
                </a:lnTo>
                <a:lnTo>
                  <a:pt x="3921" y="231"/>
                </a:lnTo>
                <a:lnTo>
                  <a:pt x="3930" y="247"/>
                </a:lnTo>
                <a:lnTo>
                  <a:pt x="4041" y="184"/>
                </a:lnTo>
                <a:lnTo>
                  <a:pt x="4095" y="155"/>
                </a:lnTo>
                <a:lnTo>
                  <a:pt x="4149" y="131"/>
                </a:lnTo>
                <a:lnTo>
                  <a:pt x="4203" y="108"/>
                </a:lnTo>
                <a:lnTo>
                  <a:pt x="4258" y="87"/>
                </a:lnTo>
                <a:lnTo>
                  <a:pt x="4312" y="71"/>
                </a:lnTo>
                <a:lnTo>
                  <a:pt x="4363" y="55"/>
                </a:lnTo>
                <a:lnTo>
                  <a:pt x="4417" y="45"/>
                </a:lnTo>
                <a:lnTo>
                  <a:pt x="4408" y="31"/>
                </a:lnTo>
                <a:lnTo>
                  <a:pt x="4408" y="47"/>
                </a:lnTo>
                <a:lnTo>
                  <a:pt x="4462" y="39"/>
                </a:lnTo>
                <a:lnTo>
                  <a:pt x="4513" y="34"/>
                </a:lnTo>
                <a:lnTo>
                  <a:pt x="4564" y="31"/>
                </a:lnTo>
                <a:lnTo>
                  <a:pt x="4615" y="34"/>
                </a:lnTo>
                <a:lnTo>
                  <a:pt x="4666" y="39"/>
                </a:lnTo>
                <a:lnTo>
                  <a:pt x="4720" y="47"/>
                </a:lnTo>
                <a:lnTo>
                  <a:pt x="4720" y="31"/>
                </a:lnTo>
                <a:lnTo>
                  <a:pt x="4711" y="45"/>
                </a:lnTo>
                <a:lnTo>
                  <a:pt x="4765" y="58"/>
                </a:lnTo>
                <a:lnTo>
                  <a:pt x="4816" y="71"/>
                </a:lnTo>
                <a:lnTo>
                  <a:pt x="4870" y="87"/>
                </a:lnTo>
                <a:lnTo>
                  <a:pt x="4925" y="108"/>
                </a:lnTo>
                <a:lnTo>
                  <a:pt x="4979" y="131"/>
                </a:lnTo>
                <a:lnTo>
                  <a:pt x="5033" y="155"/>
                </a:lnTo>
                <a:lnTo>
                  <a:pt x="5087" y="184"/>
                </a:lnTo>
                <a:lnTo>
                  <a:pt x="5195" y="247"/>
                </a:lnTo>
                <a:lnTo>
                  <a:pt x="5204" y="231"/>
                </a:lnTo>
                <a:lnTo>
                  <a:pt x="5189" y="244"/>
                </a:lnTo>
                <a:lnTo>
                  <a:pt x="5300" y="315"/>
                </a:lnTo>
                <a:lnTo>
                  <a:pt x="5411" y="397"/>
                </a:lnTo>
                <a:lnTo>
                  <a:pt x="5522" y="483"/>
                </a:lnTo>
                <a:lnTo>
                  <a:pt x="5634" y="578"/>
                </a:lnTo>
                <a:lnTo>
                  <a:pt x="5745" y="678"/>
                </a:lnTo>
                <a:lnTo>
                  <a:pt x="5856" y="785"/>
                </a:lnTo>
                <a:lnTo>
                  <a:pt x="5970" y="895"/>
                </a:lnTo>
                <a:lnTo>
                  <a:pt x="6081" y="1008"/>
                </a:lnTo>
                <a:lnTo>
                  <a:pt x="6189" y="1127"/>
                </a:lnTo>
                <a:lnTo>
                  <a:pt x="6301" y="1247"/>
                </a:lnTo>
                <a:lnTo>
                  <a:pt x="6517" y="1492"/>
                </a:lnTo>
                <a:lnTo>
                  <a:pt x="6727" y="1736"/>
                </a:lnTo>
                <a:lnTo>
                  <a:pt x="6832" y="1857"/>
                </a:lnTo>
                <a:lnTo>
                  <a:pt x="6932" y="1975"/>
                </a:lnTo>
                <a:lnTo>
                  <a:pt x="7034" y="2093"/>
                </a:lnTo>
                <a:lnTo>
                  <a:pt x="7130" y="2206"/>
                </a:lnTo>
                <a:lnTo>
                  <a:pt x="7226" y="2314"/>
                </a:lnTo>
                <a:lnTo>
                  <a:pt x="7316" y="2416"/>
                </a:lnTo>
                <a:lnTo>
                  <a:pt x="7406" y="2516"/>
                </a:lnTo>
                <a:lnTo>
                  <a:pt x="7493" y="2605"/>
                </a:lnTo>
                <a:lnTo>
                  <a:pt x="7578" y="2692"/>
                </a:lnTo>
                <a:lnTo>
                  <a:pt x="7659" y="2768"/>
                </a:lnTo>
                <a:lnTo>
                  <a:pt x="7737" y="2834"/>
                </a:lnTo>
                <a:lnTo>
                  <a:pt x="7815" y="2894"/>
                </a:lnTo>
                <a:lnTo>
                  <a:pt x="7881" y="2944"/>
                </a:lnTo>
                <a:lnTo>
                  <a:pt x="7950" y="2991"/>
                </a:lnTo>
                <a:lnTo>
                  <a:pt x="8016" y="3036"/>
                </a:lnTo>
                <a:lnTo>
                  <a:pt x="8079" y="3078"/>
                </a:lnTo>
                <a:lnTo>
                  <a:pt x="8142" y="3115"/>
                </a:lnTo>
                <a:lnTo>
                  <a:pt x="8203" y="3149"/>
                </a:lnTo>
                <a:lnTo>
                  <a:pt x="8209" y="3151"/>
                </a:lnTo>
                <a:lnTo>
                  <a:pt x="8266" y="3185"/>
                </a:lnTo>
                <a:lnTo>
                  <a:pt x="8320" y="3214"/>
                </a:lnTo>
                <a:lnTo>
                  <a:pt x="8422" y="3264"/>
                </a:lnTo>
                <a:lnTo>
                  <a:pt x="8518" y="3304"/>
                </a:lnTo>
                <a:lnTo>
                  <a:pt x="8605" y="3338"/>
                </a:lnTo>
                <a:lnTo>
                  <a:pt x="8686" y="3364"/>
                </a:lnTo>
                <a:lnTo>
                  <a:pt x="8761" y="3385"/>
                </a:lnTo>
                <a:lnTo>
                  <a:pt x="8831" y="3401"/>
                </a:lnTo>
                <a:lnTo>
                  <a:pt x="8894" y="3417"/>
                </a:lnTo>
                <a:lnTo>
                  <a:pt x="8951" y="3427"/>
                </a:lnTo>
                <a:lnTo>
                  <a:pt x="9005" y="3438"/>
                </a:lnTo>
                <a:lnTo>
                  <a:pt x="9053" y="3451"/>
                </a:lnTo>
                <a:lnTo>
                  <a:pt x="9101" y="3464"/>
                </a:lnTo>
                <a:lnTo>
                  <a:pt x="9140" y="3480"/>
                </a:lnTo>
                <a:lnTo>
                  <a:pt x="9158" y="3453"/>
                </a:lnTo>
                <a:lnTo>
                  <a:pt x="9116" y="3435"/>
                </a:lnTo>
                <a:lnTo>
                  <a:pt x="9068" y="3422"/>
                </a:lnTo>
                <a:lnTo>
                  <a:pt x="9020" y="3409"/>
                </a:lnTo>
                <a:lnTo>
                  <a:pt x="8966" y="3398"/>
                </a:lnTo>
                <a:lnTo>
                  <a:pt x="8909" y="3388"/>
                </a:lnTo>
                <a:lnTo>
                  <a:pt x="8846" y="3372"/>
                </a:lnTo>
                <a:lnTo>
                  <a:pt x="8776" y="3356"/>
                </a:lnTo>
                <a:lnTo>
                  <a:pt x="8701" y="3335"/>
                </a:lnTo>
                <a:lnTo>
                  <a:pt x="8620" y="3309"/>
                </a:lnTo>
                <a:lnTo>
                  <a:pt x="8533" y="3275"/>
                </a:lnTo>
                <a:lnTo>
                  <a:pt x="8437" y="3235"/>
                </a:lnTo>
                <a:lnTo>
                  <a:pt x="8335" y="3185"/>
                </a:lnTo>
                <a:lnTo>
                  <a:pt x="8281" y="3157"/>
                </a:lnTo>
                <a:lnTo>
                  <a:pt x="8224" y="3122"/>
                </a:lnTo>
                <a:lnTo>
                  <a:pt x="8215" y="3138"/>
                </a:lnTo>
                <a:lnTo>
                  <a:pt x="8230" y="3125"/>
                </a:lnTo>
                <a:lnTo>
                  <a:pt x="8169" y="3091"/>
                </a:lnTo>
                <a:lnTo>
                  <a:pt x="8106" y="3054"/>
                </a:lnTo>
                <a:lnTo>
                  <a:pt x="8043" y="3012"/>
                </a:lnTo>
                <a:lnTo>
                  <a:pt x="7977" y="2968"/>
                </a:lnTo>
                <a:lnTo>
                  <a:pt x="7908" y="2920"/>
                </a:lnTo>
                <a:lnTo>
                  <a:pt x="7836" y="2868"/>
                </a:lnTo>
                <a:lnTo>
                  <a:pt x="7764" y="2810"/>
                </a:lnTo>
                <a:lnTo>
                  <a:pt x="7686" y="2744"/>
                </a:lnTo>
                <a:lnTo>
                  <a:pt x="7605" y="2668"/>
                </a:lnTo>
                <a:lnTo>
                  <a:pt x="7521" y="2581"/>
                </a:lnTo>
                <a:lnTo>
                  <a:pt x="7433" y="2492"/>
                </a:lnTo>
                <a:lnTo>
                  <a:pt x="7343" y="2392"/>
                </a:lnTo>
                <a:lnTo>
                  <a:pt x="7253" y="2290"/>
                </a:lnTo>
                <a:lnTo>
                  <a:pt x="7157" y="2182"/>
                </a:lnTo>
                <a:lnTo>
                  <a:pt x="7061" y="2069"/>
                </a:lnTo>
                <a:lnTo>
                  <a:pt x="6959" y="1951"/>
                </a:lnTo>
                <a:lnTo>
                  <a:pt x="6859" y="1833"/>
                </a:lnTo>
                <a:lnTo>
                  <a:pt x="6754" y="1712"/>
                </a:lnTo>
                <a:lnTo>
                  <a:pt x="6544" y="1468"/>
                </a:lnTo>
                <a:lnTo>
                  <a:pt x="6328" y="1224"/>
                </a:lnTo>
                <a:lnTo>
                  <a:pt x="6217" y="1103"/>
                </a:lnTo>
                <a:lnTo>
                  <a:pt x="6108" y="985"/>
                </a:lnTo>
                <a:lnTo>
                  <a:pt x="5997" y="872"/>
                </a:lnTo>
                <a:lnTo>
                  <a:pt x="5883" y="762"/>
                </a:lnTo>
                <a:lnTo>
                  <a:pt x="5772" y="654"/>
                </a:lnTo>
                <a:lnTo>
                  <a:pt x="5661" y="554"/>
                </a:lnTo>
                <a:lnTo>
                  <a:pt x="5549" y="460"/>
                </a:lnTo>
                <a:lnTo>
                  <a:pt x="5438" y="373"/>
                </a:lnTo>
                <a:lnTo>
                  <a:pt x="5327" y="291"/>
                </a:lnTo>
                <a:lnTo>
                  <a:pt x="5216" y="221"/>
                </a:lnTo>
                <a:lnTo>
                  <a:pt x="5210" y="218"/>
                </a:lnTo>
                <a:lnTo>
                  <a:pt x="5102" y="155"/>
                </a:lnTo>
                <a:lnTo>
                  <a:pt x="5048" y="126"/>
                </a:lnTo>
                <a:lnTo>
                  <a:pt x="4994" y="102"/>
                </a:lnTo>
                <a:lnTo>
                  <a:pt x="4940" y="79"/>
                </a:lnTo>
                <a:lnTo>
                  <a:pt x="4885" y="58"/>
                </a:lnTo>
                <a:lnTo>
                  <a:pt x="4831" y="42"/>
                </a:lnTo>
                <a:lnTo>
                  <a:pt x="4780" y="29"/>
                </a:lnTo>
                <a:lnTo>
                  <a:pt x="4726" y="16"/>
                </a:lnTo>
                <a:lnTo>
                  <a:pt x="4720" y="16"/>
                </a:lnTo>
                <a:lnTo>
                  <a:pt x="4666" y="8"/>
                </a:lnTo>
                <a:lnTo>
                  <a:pt x="4615" y="3"/>
                </a:lnTo>
                <a:lnTo>
                  <a:pt x="4564" y="0"/>
                </a:lnTo>
                <a:lnTo>
                  <a:pt x="4513" y="3"/>
                </a:lnTo>
                <a:lnTo>
                  <a:pt x="4462" y="8"/>
                </a:lnTo>
                <a:lnTo>
                  <a:pt x="4408" y="16"/>
                </a:lnTo>
                <a:lnTo>
                  <a:pt x="4402" y="16"/>
                </a:lnTo>
                <a:lnTo>
                  <a:pt x="4348" y="26"/>
                </a:lnTo>
                <a:lnTo>
                  <a:pt x="4297" y="42"/>
                </a:lnTo>
                <a:lnTo>
                  <a:pt x="4242" y="58"/>
                </a:lnTo>
                <a:lnTo>
                  <a:pt x="4188" y="79"/>
                </a:lnTo>
                <a:lnTo>
                  <a:pt x="4134" y="102"/>
                </a:lnTo>
                <a:lnTo>
                  <a:pt x="4080" y="126"/>
                </a:lnTo>
                <a:lnTo>
                  <a:pt x="4026" y="155"/>
                </a:lnTo>
                <a:lnTo>
                  <a:pt x="3915" y="218"/>
                </a:lnTo>
                <a:lnTo>
                  <a:pt x="3909" y="221"/>
                </a:lnTo>
                <a:lnTo>
                  <a:pt x="3798" y="291"/>
                </a:lnTo>
                <a:lnTo>
                  <a:pt x="3684" y="373"/>
                </a:lnTo>
                <a:lnTo>
                  <a:pt x="3572" y="460"/>
                </a:lnTo>
                <a:lnTo>
                  <a:pt x="3458" y="554"/>
                </a:lnTo>
                <a:lnTo>
                  <a:pt x="3347" y="654"/>
                </a:lnTo>
                <a:lnTo>
                  <a:pt x="3233" y="762"/>
                </a:lnTo>
                <a:lnTo>
                  <a:pt x="3119" y="872"/>
                </a:lnTo>
                <a:lnTo>
                  <a:pt x="3008" y="985"/>
                </a:lnTo>
                <a:lnTo>
                  <a:pt x="2896" y="1103"/>
                </a:lnTo>
                <a:lnTo>
                  <a:pt x="2785" y="1224"/>
                </a:lnTo>
                <a:lnTo>
                  <a:pt x="2566" y="1468"/>
                </a:lnTo>
                <a:lnTo>
                  <a:pt x="2353" y="1712"/>
                </a:lnTo>
                <a:lnTo>
                  <a:pt x="2247" y="1833"/>
                </a:lnTo>
                <a:lnTo>
                  <a:pt x="2145" y="1951"/>
                </a:lnTo>
                <a:lnTo>
                  <a:pt x="2043" y="2069"/>
                </a:lnTo>
                <a:lnTo>
                  <a:pt x="1947" y="2182"/>
                </a:lnTo>
                <a:lnTo>
                  <a:pt x="1851" y="2290"/>
                </a:lnTo>
                <a:lnTo>
                  <a:pt x="1758" y="2392"/>
                </a:lnTo>
                <a:lnTo>
                  <a:pt x="1668" y="2492"/>
                </a:lnTo>
                <a:lnTo>
                  <a:pt x="1580" y="2581"/>
                </a:lnTo>
                <a:lnTo>
                  <a:pt x="1499" y="2668"/>
                </a:lnTo>
                <a:lnTo>
                  <a:pt x="1418" y="2744"/>
                </a:lnTo>
                <a:lnTo>
                  <a:pt x="1343" y="2810"/>
                </a:lnTo>
                <a:lnTo>
                  <a:pt x="1274" y="2868"/>
                </a:lnTo>
                <a:lnTo>
                  <a:pt x="1202" y="2920"/>
                </a:lnTo>
                <a:lnTo>
                  <a:pt x="1136" y="2970"/>
                </a:lnTo>
                <a:lnTo>
                  <a:pt x="1070" y="3015"/>
                </a:lnTo>
                <a:lnTo>
                  <a:pt x="1010" y="3057"/>
                </a:lnTo>
                <a:lnTo>
                  <a:pt x="952" y="3096"/>
                </a:lnTo>
                <a:lnTo>
                  <a:pt x="895" y="3133"/>
                </a:lnTo>
                <a:lnTo>
                  <a:pt x="841" y="3167"/>
                </a:lnTo>
                <a:lnTo>
                  <a:pt x="790" y="3199"/>
                </a:lnTo>
                <a:lnTo>
                  <a:pt x="802" y="3209"/>
                </a:lnTo>
                <a:lnTo>
                  <a:pt x="796" y="3196"/>
                </a:lnTo>
                <a:lnTo>
                  <a:pt x="697" y="3251"/>
                </a:lnTo>
                <a:lnTo>
                  <a:pt x="607" y="3298"/>
                </a:lnTo>
                <a:lnTo>
                  <a:pt x="526" y="3335"/>
                </a:lnTo>
                <a:lnTo>
                  <a:pt x="451" y="3364"/>
                </a:lnTo>
                <a:lnTo>
                  <a:pt x="379" y="3388"/>
                </a:lnTo>
                <a:lnTo>
                  <a:pt x="312" y="3406"/>
                </a:lnTo>
                <a:lnTo>
                  <a:pt x="252" y="3419"/>
                </a:lnTo>
                <a:lnTo>
                  <a:pt x="261" y="3432"/>
                </a:lnTo>
                <a:lnTo>
                  <a:pt x="261" y="3417"/>
                </a:lnTo>
                <a:lnTo>
                  <a:pt x="204" y="3427"/>
                </a:lnTo>
                <a:lnTo>
                  <a:pt x="150" y="3432"/>
                </a:lnTo>
                <a:lnTo>
                  <a:pt x="99" y="3435"/>
                </a:lnTo>
                <a:lnTo>
                  <a:pt x="0" y="3435"/>
                </a:lnTo>
                <a:close/>
              </a:path>
            </a:pathLst>
          </a:custGeom>
          <a:solidFill>
            <a:srgbClr val="000000"/>
          </a:solidFill>
          <a:ln w="25400">
            <a:solidFill>
              <a:srgbClr val="FF33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7"/>
          <p:cNvSpPr>
            <a:spLocks/>
          </p:cNvSpPr>
          <p:nvPr/>
        </p:nvSpPr>
        <p:spPr bwMode="auto">
          <a:xfrm>
            <a:off x="3426768" y="2242592"/>
            <a:ext cx="1676400" cy="2971800"/>
          </a:xfrm>
          <a:custGeom>
            <a:avLst/>
            <a:gdLst/>
            <a:ahLst/>
            <a:cxnLst>
              <a:cxn ang="0">
                <a:pos x="150" y="3464"/>
              </a:cxn>
              <a:cxn ang="0">
                <a:pos x="327" y="3435"/>
              </a:cxn>
              <a:cxn ang="0">
                <a:pos x="622" y="3327"/>
              </a:cxn>
              <a:cxn ang="0">
                <a:pos x="868" y="3191"/>
              </a:cxn>
              <a:cxn ang="0">
                <a:pos x="1097" y="3038"/>
              </a:cxn>
              <a:cxn ang="0">
                <a:pos x="1370" y="2834"/>
              </a:cxn>
              <a:cxn ang="0">
                <a:pos x="1695" y="2516"/>
              </a:cxn>
              <a:cxn ang="0">
                <a:pos x="2070" y="2093"/>
              </a:cxn>
              <a:cxn ang="0">
                <a:pos x="2593" y="1492"/>
              </a:cxn>
              <a:cxn ang="0">
                <a:pos x="3146" y="895"/>
              </a:cxn>
              <a:cxn ang="0">
                <a:pos x="3600" y="483"/>
              </a:cxn>
              <a:cxn ang="0">
                <a:pos x="3921" y="231"/>
              </a:cxn>
              <a:cxn ang="0">
                <a:pos x="4149" y="131"/>
              </a:cxn>
              <a:cxn ang="0">
                <a:pos x="4363" y="55"/>
              </a:cxn>
              <a:cxn ang="0">
                <a:pos x="4462" y="39"/>
              </a:cxn>
              <a:cxn ang="0">
                <a:pos x="4666" y="39"/>
              </a:cxn>
              <a:cxn ang="0">
                <a:pos x="4765" y="58"/>
              </a:cxn>
              <a:cxn ang="0">
                <a:pos x="4979" y="131"/>
              </a:cxn>
              <a:cxn ang="0">
                <a:pos x="5204" y="231"/>
              </a:cxn>
              <a:cxn ang="0">
                <a:pos x="5522" y="483"/>
              </a:cxn>
              <a:cxn ang="0">
                <a:pos x="5970" y="895"/>
              </a:cxn>
              <a:cxn ang="0">
                <a:pos x="6517" y="1492"/>
              </a:cxn>
              <a:cxn ang="0">
                <a:pos x="7034" y="2093"/>
              </a:cxn>
              <a:cxn ang="0">
                <a:pos x="7406" y="2516"/>
              </a:cxn>
              <a:cxn ang="0">
                <a:pos x="7737" y="2834"/>
              </a:cxn>
              <a:cxn ang="0">
                <a:pos x="8016" y="3036"/>
              </a:cxn>
              <a:cxn ang="0">
                <a:pos x="8209" y="3151"/>
              </a:cxn>
              <a:cxn ang="0">
                <a:pos x="8518" y="3304"/>
              </a:cxn>
              <a:cxn ang="0">
                <a:pos x="8831" y="3401"/>
              </a:cxn>
              <a:cxn ang="0">
                <a:pos x="9053" y="3451"/>
              </a:cxn>
              <a:cxn ang="0">
                <a:pos x="9116" y="3435"/>
              </a:cxn>
              <a:cxn ang="0">
                <a:pos x="8909" y="3388"/>
              </a:cxn>
              <a:cxn ang="0">
                <a:pos x="8620" y="3309"/>
              </a:cxn>
              <a:cxn ang="0">
                <a:pos x="8281" y="3157"/>
              </a:cxn>
              <a:cxn ang="0">
                <a:pos x="8169" y="3091"/>
              </a:cxn>
              <a:cxn ang="0">
                <a:pos x="7908" y="2920"/>
              </a:cxn>
              <a:cxn ang="0">
                <a:pos x="7605" y="2668"/>
              </a:cxn>
              <a:cxn ang="0">
                <a:pos x="7253" y="2290"/>
              </a:cxn>
              <a:cxn ang="0">
                <a:pos x="6859" y="1833"/>
              </a:cxn>
              <a:cxn ang="0">
                <a:pos x="6217" y="1103"/>
              </a:cxn>
              <a:cxn ang="0">
                <a:pos x="5772" y="654"/>
              </a:cxn>
              <a:cxn ang="0">
                <a:pos x="5327" y="291"/>
              </a:cxn>
              <a:cxn ang="0">
                <a:pos x="5048" y="126"/>
              </a:cxn>
              <a:cxn ang="0">
                <a:pos x="4831" y="42"/>
              </a:cxn>
              <a:cxn ang="0">
                <a:pos x="4666" y="8"/>
              </a:cxn>
              <a:cxn ang="0">
                <a:pos x="4462" y="8"/>
              </a:cxn>
              <a:cxn ang="0">
                <a:pos x="4297" y="42"/>
              </a:cxn>
              <a:cxn ang="0">
                <a:pos x="4080" y="126"/>
              </a:cxn>
              <a:cxn ang="0">
                <a:pos x="3798" y="291"/>
              </a:cxn>
              <a:cxn ang="0">
                <a:pos x="3347" y="654"/>
              </a:cxn>
              <a:cxn ang="0">
                <a:pos x="2896" y="1103"/>
              </a:cxn>
              <a:cxn ang="0">
                <a:pos x="2247" y="1833"/>
              </a:cxn>
              <a:cxn ang="0">
                <a:pos x="1851" y="2290"/>
              </a:cxn>
              <a:cxn ang="0">
                <a:pos x="1499" y="2668"/>
              </a:cxn>
              <a:cxn ang="0">
                <a:pos x="1202" y="2920"/>
              </a:cxn>
              <a:cxn ang="0">
                <a:pos x="952" y="3096"/>
              </a:cxn>
              <a:cxn ang="0">
                <a:pos x="802" y="3209"/>
              </a:cxn>
              <a:cxn ang="0">
                <a:pos x="526" y="3335"/>
              </a:cxn>
              <a:cxn ang="0">
                <a:pos x="252" y="3419"/>
              </a:cxn>
              <a:cxn ang="0">
                <a:pos x="150" y="3432"/>
              </a:cxn>
            </a:cxnLst>
            <a:rect l="0" t="0" r="r" b="b"/>
            <a:pathLst>
              <a:path w="9158" h="3480">
                <a:moveTo>
                  <a:pt x="0" y="3435"/>
                </a:moveTo>
                <a:lnTo>
                  <a:pt x="0" y="3466"/>
                </a:lnTo>
                <a:lnTo>
                  <a:pt x="99" y="3466"/>
                </a:lnTo>
                <a:lnTo>
                  <a:pt x="150" y="3464"/>
                </a:lnTo>
                <a:lnTo>
                  <a:pt x="204" y="3459"/>
                </a:lnTo>
                <a:lnTo>
                  <a:pt x="261" y="3448"/>
                </a:lnTo>
                <a:lnTo>
                  <a:pt x="267" y="3448"/>
                </a:lnTo>
                <a:lnTo>
                  <a:pt x="327" y="3435"/>
                </a:lnTo>
                <a:lnTo>
                  <a:pt x="394" y="3417"/>
                </a:lnTo>
                <a:lnTo>
                  <a:pt x="466" y="3393"/>
                </a:lnTo>
                <a:lnTo>
                  <a:pt x="541" y="3364"/>
                </a:lnTo>
                <a:lnTo>
                  <a:pt x="622" y="3327"/>
                </a:lnTo>
                <a:lnTo>
                  <a:pt x="712" y="3280"/>
                </a:lnTo>
                <a:lnTo>
                  <a:pt x="811" y="3225"/>
                </a:lnTo>
                <a:lnTo>
                  <a:pt x="817" y="3222"/>
                </a:lnTo>
                <a:lnTo>
                  <a:pt x="868" y="3191"/>
                </a:lnTo>
                <a:lnTo>
                  <a:pt x="922" y="3157"/>
                </a:lnTo>
                <a:lnTo>
                  <a:pt x="979" y="3120"/>
                </a:lnTo>
                <a:lnTo>
                  <a:pt x="1037" y="3080"/>
                </a:lnTo>
                <a:lnTo>
                  <a:pt x="1097" y="3038"/>
                </a:lnTo>
                <a:lnTo>
                  <a:pt x="1163" y="2994"/>
                </a:lnTo>
                <a:lnTo>
                  <a:pt x="1229" y="2944"/>
                </a:lnTo>
                <a:lnTo>
                  <a:pt x="1295" y="2894"/>
                </a:lnTo>
                <a:lnTo>
                  <a:pt x="1370" y="2834"/>
                </a:lnTo>
                <a:lnTo>
                  <a:pt x="1445" y="2768"/>
                </a:lnTo>
                <a:lnTo>
                  <a:pt x="1526" y="2692"/>
                </a:lnTo>
                <a:lnTo>
                  <a:pt x="1607" y="2605"/>
                </a:lnTo>
                <a:lnTo>
                  <a:pt x="1695" y="2516"/>
                </a:lnTo>
                <a:lnTo>
                  <a:pt x="1785" y="2416"/>
                </a:lnTo>
                <a:lnTo>
                  <a:pt x="1878" y="2314"/>
                </a:lnTo>
                <a:lnTo>
                  <a:pt x="1974" y="2206"/>
                </a:lnTo>
                <a:lnTo>
                  <a:pt x="2070" y="2093"/>
                </a:lnTo>
                <a:lnTo>
                  <a:pt x="2172" y="1975"/>
                </a:lnTo>
                <a:lnTo>
                  <a:pt x="2274" y="1857"/>
                </a:lnTo>
                <a:lnTo>
                  <a:pt x="2380" y="1736"/>
                </a:lnTo>
                <a:lnTo>
                  <a:pt x="2593" y="1492"/>
                </a:lnTo>
                <a:lnTo>
                  <a:pt x="2812" y="1247"/>
                </a:lnTo>
                <a:lnTo>
                  <a:pt x="2923" y="1127"/>
                </a:lnTo>
                <a:lnTo>
                  <a:pt x="3035" y="1008"/>
                </a:lnTo>
                <a:lnTo>
                  <a:pt x="3146" y="895"/>
                </a:lnTo>
                <a:lnTo>
                  <a:pt x="3260" y="785"/>
                </a:lnTo>
                <a:lnTo>
                  <a:pt x="3374" y="678"/>
                </a:lnTo>
                <a:lnTo>
                  <a:pt x="3485" y="578"/>
                </a:lnTo>
                <a:lnTo>
                  <a:pt x="3600" y="483"/>
                </a:lnTo>
                <a:lnTo>
                  <a:pt x="3711" y="397"/>
                </a:lnTo>
                <a:lnTo>
                  <a:pt x="3825" y="315"/>
                </a:lnTo>
                <a:lnTo>
                  <a:pt x="3936" y="244"/>
                </a:lnTo>
                <a:lnTo>
                  <a:pt x="3921" y="231"/>
                </a:lnTo>
                <a:lnTo>
                  <a:pt x="3930" y="247"/>
                </a:lnTo>
                <a:lnTo>
                  <a:pt x="4041" y="184"/>
                </a:lnTo>
                <a:lnTo>
                  <a:pt x="4095" y="155"/>
                </a:lnTo>
                <a:lnTo>
                  <a:pt x="4149" y="131"/>
                </a:lnTo>
                <a:lnTo>
                  <a:pt x="4203" y="108"/>
                </a:lnTo>
                <a:lnTo>
                  <a:pt x="4258" y="87"/>
                </a:lnTo>
                <a:lnTo>
                  <a:pt x="4312" y="71"/>
                </a:lnTo>
                <a:lnTo>
                  <a:pt x="4363" y="55"/>
                </a:lnTo>
                <a:lnTo>
                  <a:pt x="4417" y="45"/>
                </a:lnTo>
                <a:lnTo>
                  <a:pt x="4408" y="31"/>
                </a:lnTo>
                <a:lnTo>
                  <a:pt x="4408" y="47"/>
                </a:lnTo>
                <a:lnTo>
                  <a:pt x="4462" y="39"/>
                </a:lnTo>
                <a:lnTo>
                  <a:pt x="4513" y="34"/>
                </a:lnTo>
                <a:lnTo>
                  <a:pt x="4564" y="31"/>
                </a:lnTo>
                <a:lnTo>
                  <a:pt x="4615" y="34"/>
                </a:lnTo>
                <a:lnTo>
                  <a:pt x="4666" y="39"/>
                </a:lnTo>
                <a:lnTo>
                  <a:pt x="4720" y="47"/>
                </a:lnTo>
                <a:lnTo>
                  <a:pt x="4720" y="31"/>
                </a:lnTo>
                <a:lnTo>
                  <a:pt x="4711" y="45"/>
                </a:lnTo>
                <a:lnTo>
                  <a:pt x="4765" y="58"/>
                </a:lnTo>
                <a:lnTo>
                  <a:pt x="4816" y="71"/>
                </a:lnTo>
                <a:lnTo>
                  <a:pt x="4870" y="87"/>
                </a:lnTo>
                <a:lnTo>
                  <a:pt x="4925" y="108"/>
                </a:lnTo>
                <a:lnTo>
                  <a:pt x="4979" y="131"/>
                </a:lnTo>
                <a:lnTo>
                  <a:pt x="5033" y="155"/>
                </a:lnTo>
                <a:lnTo>
                  <a:pt x="5087" y="184"/>
                </a:lnTo>
                <a:lnTo>
                  <a:pt x="5195" y="247"/>
                </a:lnTo>
                <a:lnTo>
                  <a:pt x="5204" y="231"/>
                </a:lnTo>
                <a:lnTo>
                  <a:pt x="5189" y="244"/>
                </a:lnTo>
                <a:lnTo>
                  <a:pt x="5300" y="315"/>
                </a:lnTo>
                <a:lnTo>
                  <a:pt x="5411" y="397"/>
                </a:lnTo>
                <a:lnTo>
                  <a:pt x="5522" y="483"/>
                </a:lnTo>
                <a:lnTo>
                  <a:pt x="5634" y="578"/>
                </a:lnTo>
                <a:lnTo>
                  <a:pt x="5745" y="678"/>
                </a:lnTo>
                <a:lnTo>
                  <a:pt x="5856" y="785"/>
                </a:lnTo>
                <a:lnTo>
                  <a:pt x="5970" y="895"/>
                </a:lnTo>
                <a:lnTo>
                  <a:pt x="6081" y="1008"/>
                </a:lnTo>
                <a:lnTo>
                  <a:pt x="6189" y="1127"/>
                </a:lnTo>
                <a:lnTo>
                  <a:pt x="6301" y="1247"/>
                </a:lnTo>
                <a:lnTo>
                  <a:pt x="6517" y="1492"/>
                </a:lnTo>
                <a:lnTo>
                  <a:pt x="6727" y="1736"/>
                </a:lnTo>
                <a:lnTo>
                  <a:pt x="6832" y="1857"/>
                </a:lnTo>
                <a:lnTo>
                  <a:pt x="6932" y="1975"/>
                </a:lnTo>
                <a:lnTo>
                  <a:pt x="7034" y="2093"/>
                </a:lnTo>
                <a:lnTo>
                  <a:pt x="7130" y="2206"/>
                </a:lnTo>
                <a:lnTo>
                  <a:pt x="7226" y="2314"/>
                </a:lnTo>
                <a:lnTo>
                  <a:pt x="7316" y="2416"/>
                </a:lnTo>
                <a:lnTo>
                  <a:pt x="7406" y="2516"/>
                </a:lnTo>
                <a:lnTo>
                  <a:pt x="7493" y="2605"/>
                </a:lnTo>
                <a:lnTo>
                  <a:pt x="7578" y="2692"/>
                </a:lnTo>
                <a:lnTo>
                  <a:pt x="7659" y="2768"/>
                </a:lnTo>
                <a:lnTo>
                  <a:pt x="7737" y="2834"/>
                </a:lnTo>
                <a:lnTo>
                  <a:pt x="7815" y="2894"/>
                </a:lnTo>
                <a:lnTo>
                  <a:pt x="7881" y="2944"/>
                </a:lnTo>
                <a:lnTo>
                  <a:pt x="7950" y="2991"/>
                </a:lnTo>
                <a:lnTo>
                  <a:pt x="8016" y="3036"/>
                </a:lnTo>
                <a:lnTo>
                  <a:pt x="8079" y="3078"/>
                </a:lnTo>
                <a:lnTo>
                  <a:pt x="8142" y="3115"/>
                </a:lnTo>
                <a:lnTo>
                  <a:pt x="8203" y="3149"/>
                </a:lnTo>
                <a:lnTo>
                  <a:pt x="8209" y="3151"/>
                </a:lnTo>
                <a:lnTo>
                  <a:pt x="8266" y="3185"/>
                </a:lnTo>
                <a:lnTo>
                  <a:pt x="8320" y="3214"/>
                </a:lnTo>
                <a:lnTo>
                  <a:pt x="8422" y="3264"/>
                </a:lnTo>
                <a:lnTo>
                  <a:pt x="8518" y="3304"/>
                </a:lnTo>
                <a:lnTo>
                  <a:pt x="8605" y="3338"/>
                </a:lnTo>
                <a:lnTo>
                  <a:pt x="8686" y="3364"/>
                </a:lnTo>
                <a:lnTo>
                  <a:pt x="8761" y="3385"/>
                </a:lnTo>
                <a:lnTo>
                  <a:pt x="8831" y="3401"/>
                </a:lnTo>
                <a:lnTo>
                  <a:pt x="8894" y="3417"/>
                </a:lnTo>
                <a:lnTo>
                  <a:pt x="8951" y="3427"/>
                </a:lnTo>
                <a:lnTo>
                  <a:pt x="9005" y="3438"/>
                </a:lnTo>
                <a:lnTo>
                  <a:pt x="9053" y="3451"/>
                </a:lnTo>
                <a:lnTo>
                  <a:pt x="9101" y="3464"/>
                </a:lnTo>
                <a:lnTo>
                  <a:pt x="9140" y="3480"/>
                </a:lnTo>
                <a:lnTo>
                  <a:pt x="9158" y="3453"/>
                </a:lnTo>
                <a:lnTo>
                  <a:pt x="9116" y="3435"/>
                </a:lnTo>
                <a:lnTo>
                  <a:pt x="9068" y="3422"/>
                </a:lnTo>
                <a:lnTo>
                  <a:pt x="9020" y="3409"/>
                </a:lnTo>
                <a:lnTo>
                  <a:pt x="8966" y="3398"/>
                </a:lnTo>
                <a:lnTo>
                  <a:pt x="8909" y="3388"/>
                </a:lnTo>
                <a:lnTo>
                  <a:pt x="8846" y="3372"/>
                </a:lnTo>
                <a:lnTo>
                  <a:pt x="8776" y="3356"/>
                </a:lnTo>
                <a:lnTo>
                  <a:pt x="8701" y="3335"/>
                </a:lnTo>
                <a:lnTo>
                  <a:pt x="8620" y="3309"/>
                </a:lnTo>
                <a:lnTo>
                  <a:pt x="8533" y="3275"/>
                </a:lnTo>
                <a:lnTo>
                  <a:pt x="8437" y="3235"/>
                </a:lnTo>
                <a:lnTo>
                  <a:pt x="8335" y="3185"/>
                </a:lnTo>
                <a:lnTo>
                  <a:pt x="8281" y="3157"/>
                </a:lnTo>
                <a:lnTo>
                  <a:pt x="8224" y="3122"/>
                </a:lnTo>
                <a:lnTo>
                  <a:pt x="8215" y="3138"/>
                </a:lnTo>
                <a:lnTo>
                  <a:pt x="8230" y="3125"/>
                </a:lnTo>
                <a:lnTo>
                  <a:pt x="8169" y="3091"/>
                </a:lnTo>
                <a:lnTo>
                  <a:pt x="8106" y="3054"/>
                </a:lnTo>
                <a:lnTo>
                  <a:pt x="8043" y="3012"/>
                </a:lnTo>
                <a:lnTo>
                  <a:pt x="7977" y="2968"/>
                </a:lnTo>
                <a:lnTo>
                  <a:pt x="7908" y="2920"/>
                </a:lnTo>
                <a:lnTo>
                  <a:pt x="7836" y="2868"/>
                </a:lnTo>
                <a:lnTo>
                  <a:pt x="7764" y="2810"/>
                </a:lnTo>
                <a:lnTo>
                  <a:pt x="7686" y="2744"/>
                </a:lnTo>
                <a:lnTo>
                  <a:pt x="7605" y="2668"/>
                </a:lnTo>
                <a:lnTo>
                  <a:pt x="7521" y="2581"/>
                </a:lnTo>
                <a:lnTo>
                  <a:pt x="7433" y="2492"/>
                </a:lnTo>
                <a:lnTo>
                  <a:pt x="7343" y="2392"/>
                </a:lnTo>
                <a:lnTo>
                  <a:pt x="7253" y="2290"/>
                </a:lnTo>
                <a:lnTo>
                  <a:pt x="7157" y="2182"/>
                </a:lnTo>
                <a:lnTo>
                  <a:pt x="7061" y="2069"/>
                </a:lnTo>
                <a:lnTo>
                  <a:pt x="6959" y="1951"/>
                </a:lnTo>
                <a:lnTo>
                  <a:pt x="6859" y="1833"/>
                </a:lnTo>
                <a:lnTo>
                  <a:pt x="6754" y="1712"/>
                </a:lnTo>
                <a:lnTo>
                  <a:pt x="6544" y="1468"/>
                </a:lnTo>
                <a:lnTo>
                  <a:pt x="6328" y="1224"/>
                </a:lnTo>
                <a:lnTo>
                  <a:pt x="6217" y="1103"/>
                </a:lnTo>
                <a:lnTo>
                  <a:pt x="6108" y="985"/>
                </a:lnTo>
                <a:lnTo>
                  <a:pt x="5997" y="872"/>
                </a:lnTo>
                <a:lnTo>
                  <a:pt x="5883" y="762"/>
                </a:lnTo>
                <a:lnTo>
                  <a:pt x="5772" y="654"/>
                </a:lnTo>
                <a:lnTo>
                  <a:pt x="5661" y="554"/>
                </a:lnTo>
                <a:lnTo>
                  <a:pt x="5549" y="460"/>
                </a:lnTo>
                <a:lnTo>
                  <a:pt x="5438" y="373"/>
                </a:lnTo>
                <a:lnTo>
                  <a:pt x="5327" y="291"/>
                </a:lnTo>
                <a:lnTo>
                  <a:pt x="5216" y="221"/>
                </a:lnTo>
                <a:lnTo>
                  <a:pt x="5210" y="218"/>
                </a:lnTo>
                <a:lnTo>
                  <a:pt x="5102" y="155"/>
                </a:lnTo>
                <a:lnTo>
                  <a:pt x="5048" y="126"/>
                </a:lnTo>
                <a:lnTo>
                  <a:pt x="4994" y="102"/>
                </a:lnTo>
                <a:lnTo>
                  <a:pt x="4940" y="79"/>
                </a:lnTo>
                <a:lnTo>
                  <a:pt x="4885" y="58"/>
                </a:lnTo>
                <a:lnTo>
                  <a:pt x="4831" y="42"/>
                </a:lnTo>
                <a:lnTo>
                  <a:pt x="4780" y="29"/>
                </a:lnTo>
                <a:lnTo>
                  <a:pt x="4726" y="16"/>
                </a:lnTo>
                <a:lnTo>
                  <a:pt x="4720" y="16"/>
                </a:lnTo>
                <a:lnTo>
                  <a:pt x="4666" y="8"/>
                </a:lnTo>
                <a:lnTo>
                  <a:pt x="4615" y="3"/>
                </a:lnTo>
                <a:lnTo>
                  <a:pt x="4564" y="0"/>
                </a:lnTo>
                <a:lnTo>
                  <a:pt x="4513" y="3"/>
                </a:lnTo>
                <a:lnTo>
                  <a:pt x="4462" y="8"/>
                </a:lnTo>
                <a:lnTo>
                  <a:pt x="4408" y="16"/>
                </a:lnTo>
                <a:lnTo>
                  <a:pt x="4402" y="16"/>
                </a:lnTo>
                <a:lnTo>
                  <a:pt x="4348" y="26"/>
                </a:lnTo>
                <a:lnTo>
                  <a:pt x="4297" y="42"/>
                </a:lnTo>
                <a:lnTo>
                  <a:pt x="4242" y="58"/>
                </a:lnTo>
                <a:lnTo>
                  <a:pt x="4188" y="79"/>
                </a:lnTo>
                <a:lnTo>
                  <a:pt x="4134" y="102"/>
                </a:lnTo>
                <a:lnTo>
                  <a:pt x="4080" y="126"/>
                </a:lnTo>
                <a:lnTo>
                  <a:pt x="4026" y="155"/>
                </a:lnTo>
                <a:lnTo>
                  <a:pt x="3915" y="218"/>
                </a:lnTo>
                <a:lnTo>
                  <a:pt x="3909" y="221"/>
                </a:lnTo>
                <a:lnTo>
                  <a:pt x="3798" y="291"/>
                </a:lnTo>
                <a:lnTo>
                  <a:pt x="3684" y="373"/>
                </a:lnTo>
                <a:lnTo>
                  <a:pt x="3572" y="460"/>
                </a:lnTo>
                <a:lnTo>
                  <a:pt x="3458" y="554"/>
                </a:lnTo>
                <a:lnTo>
                  <a:pt x="3347" y="654"/>
                </a:lnTo>
                <a:lnTo>
                  <a:pt x="3233" y="762"/>
                </a:lnTo>
                <a:lnTo>
                  <a:pt x="3119" y="872"/>
                </a:lnTo>
                <a:lnTo>
                  <a:pt x="3008" y="985"/>
                </a:lnTo>
                <a:lnTo>
                  <a:pt x="2896" y="1103"/>
                </a:lnTo>
                <a:lnTo>
                  <a:pt x="2785" y="1224"/>
                </a:lnTo>
                <a:lnTo>
                  <a:pt x="2566" y="1468"/>
                </a:lnTo>
                <a:lnTo>
                  <a:pt x="2353" y="1712"/>
                </a:lnTo>
                <a:lnTo>
                  <a:pt x="2247" y="1833"/>
                </a:lnTo>
                <a:lnTo>
                  <a:pt x="2145" y="1951"/>
                </a:lnTo>
                <a:lnTo>
                  <a:pt x="2043" y="2069"/>
                </a:lnTo>
                <a:lnTo>
                  <a:pt x="1947" y="2182"/>
                </a:lnTo>
                <a:lnTo>
                  <a:pt x="1851" y="2290"/>
                </a:lnTo>
                <a:lnTo>
                  <a:pt x="1758" y="2392"/>
                </a:lnTo>
                <a:lnTo>
                  <a:pt x="1668" y="2492"/>
                </a:lnTo>
                <a:lnTo>
                  <a:pt x="1580" y="2581"/>
                </a:lnTo>
                <a:lnTo>
                  <a:pt x="1499" y="2668"/>
                </a:lnTo>
                <a:lnTo>
                  <a:pt x="1418" y="2744"/>
                </a:lnTo>
                <a:lnTo>
                  <a:pt x="1343" y="2810"/>
                </a:lnTo>
                <a:lnTo>
                  <a:pt x="1274" y="2868"/>
                </a:lnTo>
                <a:lnTo>
                  <a:pt x="1202" y="2920"/>
                </a:lnTo>
                <a:lnTo>
                  <a:pt x="1136" y="2970"/>
                </a:lnTo>
                <a:lnTo>
                  <a:pt x="1070" y="3015"/>
                </a:lnTo>
                <a:lnTo>
                  <a:pt x="1010" y="3057"/>
                </a:lnTo>
                <a:lnTo>
                  <a:pt x="952" y="3096"/>
                </a:lnTo>
                <a:lnTo>
                  <a:pt x="895" y="3133"/>
                </a:lnTo>
                <a:lnTo>
                  <a:pt x="841" y="3167"/>
                </a:lnTo>
                <a:lnTo>
                  <a:pt x="790" y="3199"/>
                </a:lnTo>
                <a:lnTo>
                  <a:pt x="802" y="3209"/>
                </a:lnTo>
                <a:lnTo>
                  <a:pt x="796" y="3196"/>
                </a:lnTo>
                <a:lnTo>
                  <a:pt x="697" y="3251"/>
                </a:lnTo>
                <a:lnTo>
                  <a:pt x="607" y="3298"/>
                </a:lnTo>
                <a:lnTo>
                  <a:pt x="526" y="3335"/>
                </a:lnTo>
                <a:lnTo>
                  <a:pt x="451" y="3364"/>
                </a:lnTo>
                <a:lnTo>
                  <a:pt x="379" y="3388"/>
                </a:lnTo>
                <a:lnTo>
                  <a:pt x="312" y="3406"/>
                </a:lnTo>
                <a:lnTo>
                  <a:pt x="252" y="3419"/>
                </a:lnTo>
                <a:lnTo>
                  <a:pt x="261" y="3432"/>
                </a:lnTo>
                <a:lnTo>
                  <a:pt x="261" y="3417"/>
                </a:lnTo>
                <a:lnTo>
                  <a:pt x="204" y="3427"/>
                </a:lnTo>
                <a:lnTo>
                  <a:pt x="150" y="3432"/>
                </a:lnTo>
                <a:lnTo>
                  <a:pt x="99" y="3435"/>
                </a:lnTo>
                <a:lnTo>
                  <a:pt x="0" y="3435"/>
                </a:lnTo>
                <a:close/>
              </a:path>
            </a:pathLst>
          </a:custGeom>
          <a:solidFill>
            <a:srgbClr val="000000"/>
          </a:solidFill>
          <a:ln w="25400">
            <a:solidFill>
              <a:srgbClr val="339966"/>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Line 18"/>
          <p:cNvSpPr>
            <a:spLocks noChangeShapeType="1"/>
          </p:cNvSpPr>
          <p:nvPr/>
        </p:nvSpPr>
        <p:spPr bwMode="auto">
          <a:xfrm flipV="1">
            <a:off x="5103168" y="2242592"/>
            <a:ext cx="0" cy="2971800"/>
          </a:xfrm>
          <a:prstGeom prst="line">
            <a:avLst/>
          </a:prstGeom>
          <a:noFill/>
          <a:ln w="25400">
            <a:solidFill>
              <a:schemeClr val="tx1"/>
            </a:solidFill>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Line 19"/>
          <p:cNvSpPr>
            <a:spLocks noChangeShapeType="1"/>
          </p:cNvSpPr>
          <p:nvPr/>
        </p:nvSpPr>
        <p:spPr bwMode="auto">
          <a:xfrm flipV="1">
            <a:off x="3426768" y="2242592"/>
            <a:ext cx="0" cy="2971800"/>
          </a:xfrm>
          <a:prstGeom prst="line">
            <a:avLst/>
          </a:prstGeom>
          <a:noFill/>
          <a:ln w="25400">
            <a:solidFill>
              <a:schemeClr val="tx1"/>
            </a:solidFill>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Line 20"/>
          <p:cNvSpPr>
            <a:spLocks noChangeShapeType="1"/>
          </p:cNvSpPr>
          <p:nvPr/>
        </p:nvSpPr>
        <p:spPr bwMode="auto">
          <a:xfrm flipV="1">
            <a:off x="4264968" y="2242592"/>
            <a:ext cx="0" cy="2971800"/>
          </a:xfrm>
          <a:prstGeom prst="line">
            <a:avLst/>
          </a:prstGeom>
          <a:noFill/>
          <a:ln w="25400">
            <a:solidFill>
              <a:schemeClr val="tx1"/>
            </a:solidFill>
            <a:prstDash val="sysDot"/>
            <a:round/>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AutoShape 21"/>
          <p:cNvSpPr>
            <a:spLocks noChangeArrowheads="1"/>
          </p:cNvSpPr>
          <p:nvPr/>
        </p:nvSpPr>
        <p:spPr bwMode="auto">
          <a:xfrm>
            <a:off x="899592" y="5442992"/>
            <a:ext cx="7200800" cy="782960"/>
          </a:xfrm>
          <a:prstGeom prst="wedgeRectCallout">
            <a:avLst>
              <a:gd name="adj1" fmla="val 6801"/>
              <a:gd name="adj2" fmla="val -21667"/>
            </a:avLst>
          </a:prstGeom>
          <a:solidFill>
            <a:srgbClr val="FF75BA"/>
          </a:solidFill>
          <a:ln w="12700">
            <a:noFill/>
            <a:miter lim="800000"/>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Times New Roman" pitchFamily="18" charset="0"/>
              </a:rPr>
              <a:t>We need to keep dong it so that the distribution curve gets tighter and tighter. And our customers (patients) get happier and happier</a:t>
            </a:r>
          </a:p>
        </p:txBody>
      </p:sp>
      <p:sp>
        <p:nvSpPr>
          <p:cNvPr id="36" name="AutoShape 28"/>
          <p:cNvSpPr>
            <a:spLocks/>
          </p:cNvSpPr>
          <p:nvPr/>
        </p:nvSpPr>
        <p:spPr bwMode="auto">
          <a:xfrm rot="5400000">
            <a:off x="4150668" y="1442492"/>
            <a:ext cx="228600" cy="1524000"/>
          </a:xfrm>
          <a:prstGeom prst="leftBrace">
            <a:avLst>
              <a:gd name="adj1" fmla="val 55556"/>
              <a:gd name="adj2" fmla="val 50000"/>
            </a:avLst>
          </a:prstGeom>
          <a:noFill/>
          <a:ln w="254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AutoShape 30"/>
          <p:cNvSpPr>
            <a:spLocks noChangeArrowheads="1"/>
          </p:cNvSpPr>
          <p:nvPr/>
        </p:nvSpPr>
        <p:spPr bwMode="auto">
          <a:xfrm>
            <a:off x="3655368" y="1556792"/>
            <a:ext cx="1143000" cy="457200"/>
          </a:xfrm>
          <a:prstGeom prst="wedgeRectCallout">
            <a:avLst>
              <a:gd name="adj1" fmla="val 2222"/>
              <a:gd name="adj2" fmla="val 47222"/>
            </a:avLst>
          </a:prstGeom>
          <a:solidFill>
            <a:schemeClr val="accent6">
              <a:lumMod val="60000"/>
              <a:lumOff val="40000"/>
            </a:schemeClr>
          </a:solidFill>
          <a:ln w="12700">
            <a:noFill/>
            <a:miter lim="800000"/>
            <a:headEnd type="none" w="sm" len="sm"/>
            <a:tailEnd type="none" w="sm" len="sm"/>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Times New Roman" pitchFamily="18" charset="0"/>
                <a:sym typeface="Symbol" pitchFamily="18" charset="2"/>
              </a:rPr>
              <a:t></a:t>
            </a:r>
            <a:r>
              <a:rPr kumimoji="0" lang="en-GB" sz="2000" b="1" i="0" u="none" strike="noStrike" kern="1200" cap="none" spc="0" normalizeH="0" baseline="0" noProof="0">
                <a:ln>
                  <a:noFill/>
                </a:ln>
                <a:solidFill>
                  <a:prstClr val="black"/>
                </a:solidFill>
                <a:effectLst/>
                <a:uLnTx/>
                <a:uFillTx/>
                <a:latin typeface="Calibri"/>
                <a:ea typeface="+mn-ea"/>
                <a:cs typeface="Times New Roman" pitchFamily="18" charset="0"/>
              </a:rPr>
              <a:t>6</a:t>
            </a:r>
            <a:r>
              <a:rPr kumimoji="0" lang="en-GB" sz="2000" b="1" i="0" u="none" strike="noStrike" kern="1200" cap="none" spc="0" normalizeH="0" baseline="0" noProof="0">
                <a:ln>
                  <a:noFill/>
                </a:ln>
                <a:solidFill>
                  <a:prstClr val="black"/>
                </a:solidFill>
                <a:effectLst/>
                <a:uLnTx/>
                <a:uFillTx/>
                <a:latin typeface="Calibri"/>
                <a:ea typeface="+mn-ea"/>
                <a:cs typeface="Times New Roman" pitchFamily="18" charset="0"/>
                <a:sym typeface="Symbol" pitchFamily="18" charset="2"/>
              </a:rPr>
              <a:t> </a:t>
            </a:r>
            <a:endParaRPr kumimoji="0" lang="en-GB" sz="2000" b="1" i="0" u="none" strike="noStrike" kern="1200" cap="none" spc="0" normalizeH="0" baseline="0" noProof="0">
              <a:ln>
                <a:noFill/>
              </a:ln>
              <a:solidFill>
                <a:prstClr val="black"/>
              </a:solidFill>
              <a:effectLst/>
              <a:uLnTx/>
              <a:uFillTx/>
              <a:latin typeface="Calibri"/>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Calibri"/>
              <a:ea typeface="+mn-ea"/>
              <a:cs typeface="+mn-cs"/>
            </a:endParaRPr>
          </a:p>
        </p:txBody>
      </p:sp>
      <p:sp>
        <p:nvSpPr>
          <p:cNvPr id="35" name="AutoShape 27"/>
          <p:cNvSpPr>
            <a:spLocks noChangeArrowheads="1"/>
          </p:cNvSpPr>
          <p:nvPr/>
        </p:nvSpPr>
        <p:spPr bwMode="auto">
          <a:xfrm>
            <a:off x="683568" y="2090192"/>
            <a:ext cx="2209800" cy="685800"/>
          </a:xfrm>
          <a:prstGeom prst="wedgeRectCallout">
            <a:avLst>
              <a:gd name="adj1" fmla="val 69037"/>
              <a:gd name="adj2" fmla="val -41204"/>
            </a:avLst>
          </a:prstGeom>
          <a:solidFill>
            <a:schemeClr val="accent5">
              <a:lumMod val="60000"/>
              <a:lumOff val="40000"/>
            </a:schemeClr>
          </a:solidFill>
          <a:ln w="12700">
            <a:noFill/>
            <a:miter lim="800000"/>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Lower Service Specification</a:t>
            </a:r>
          </a:p>
        </p:txBody>
      </p:sp>
      <p:sp>
        <p:nvSpPr>
          <p:cNvPr id="34" name="AutoShape 26"/>
          <p:cNvSpPr>
            <a:spLocks noChangeArrowheads="1"/>
          </p:cNvSpPr>
          <p:nvPr/>
        </p:nvSpPr>
        <p:spPr bwMode="auto">
          <a:xfrm>
            <a:off x="5484168" y="2013992"/>
            <a:ext cx="2209800" cy="685800"/>
          </a:xfrm>
          <a:prstGeom prst="wedgeRectCallout">
            <a:avLst>
              <a:gd name="adj1" fmla="val -62787"/>
              <a:gd name="adj2" fmla="val -27315"/>
            </a:avLst>
          </a:prstGeom>
          <a:solidFill>
            <a:srgbClr val="83C937"/>
          </a:solidFill>
          <a:ln w="12700">
            <a:noFill/>
            <a:miter lim="800000"/>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mn-cs"/>
              </a:rPr>
              <a:t>Upper Service Specification</a:t>
            </a:r>
          </a:p>
        </p:txBody>
      </p:sp>
      <p:pic>
        <p:nvPicPr>
          <p:cNvPr id="21" name="Picture 20">
            <a:extLst>
              <a:ext uri="{FF2B5EF4-FFF2-40B4-BE49-F238E27FC236}">
                <a16:creationId xmlns:a16="http://schemas.microsoft.com/office/drawing/2014/main" id="{DB523956-D0AF-4451-B7EE-038CEA1DC3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25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1+#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childTnLst>
                          </p:cTn>
                        </p:par>
                        <p:par>
                          <p:cTn id="12" fill="hold">
                            <p:stCondLst>
                              <p:cond delay="1250"/>
                            </p:stCondLst>
                            <p:childTnLst>
                              <p:par>
                                <p:cTn id="13" presetID="2" presetClass="entr" presetSubtype="2" fill="hold" grpId="0" nodeType="after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1+#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1+#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499"/>
                                          </p:stCondLst>
                                        </p:cTn>
                                        <p:tgtEl>
                                          <p:spTgt spid="32"/>
                                        </p:tgtEl>
                                        <p:attrNameLst>
                                          <p:attrName>style.visibility</p:attrName>
                                        </p:attrNameLst>
                                      </p:cBhvr>
                                      <p:to>
                                        <p:strVal val="visible"/>
                                      </p:to>
                                    </p:set>
                                  </p:childTnLst>
                                </p:cTn>
                              </p:par>
                            </p:childTnLst>
                          </p:cTn>
                        </p:par>
                        <p:par>
                          <p:cTn id="35" fill="hold">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1+#ppt_w/2"/>
                                          </p:val>
                                        </p:tav>
                                        <p:tav tm="100000">
                                          <p:val>
                                            <p:strVal val="#ppt_x"/>
                                          </p:val>
                                        </p:tav>
                                      </p:tavLst>
                                    </p:anim>
                                    <p:anim calcmode="lin" valueType="num">
                                      <p:cBhvr additive="base">
                                        <p:cTn id="39" dur="500" fill="hold"/>
                                        <p:tgtEl>
                                          <p:spTgt spid="36"/>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2" fill="hold" grpId="0" nodeType="afterEffect">
                                  <p:stCondLst>
                                    <p:cond delay="5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2" presetClass="entr" presetSubtype="2" fill="hold" grpId="0" nodeType="afterEffect">
                                  <p:stCondLst>
                                    <p:cond delay="75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cTn>
                              </p:par>
                            </p:childTnLst>
                          </p:cTn>
                        </p:par>
                        <p:par>
                          <p:cTn id="55" fill="hold">
                            <p:stCondLst>
                              <p:cond delay="7250"/>
                            </p:stCondLst>
                            <p:childTnLst>
                              <p:par>
                                <p:cTn id="56" presetID="2" presetClass="entr" presetSubtype="2" fill="hold" grpId="0" nodeType="afterEffect">
                                  <p:stCondLst>
                                    <p:cond delay="175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1+#ppt_w/2"/>
                                          </p:val>
                                        </p:tav>
                                        <p:tav tm="100000">
                                          <p:val>
                                            <p:strVal val="#ppt_x"/>
                                          </p:val>
                                        </p:tav>
                                      </p:tavLst>
                                    </p:anim>
                                    <p:anim calcmode="lin" valueType="num">
                                      <p:cBhvr additive="base">
                                        <p:cTn id="59"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autoUpdateAnimBg="0"/>
      <p:bldP spid="36" grpId="0" animBg="1"/>
      <p:bldP spid="37" grpId="0" animBg="1" autoUpdateAnimBg="0"/>
      <p:bldP spid="35" grpId="0" animBg="1" autoUpdateAnimBg="0"/>
      <p:bldP spid="3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44750" b="39500"/>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What is a BELT?</a:t>
            </a:r>
          </a:p>
        </p:txBody>
      </p:sp>
      <p:sp>
        <p:nvSpPr>
          <p:cNvPr id="6" name="TextBox 5"/>
          <p:cNvSpPr txBox="1"/>
          <p:nvPr/>
        </p:nvSpPr>
        <p:spPr>
          <a:xfrm>
            <a:off x="179512" y="1025441"/>
            <a:ext cx="89644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Belt refers to the level or the position of a person in an organization at the time of performing a work or at the time of implementation of a project. The following are the various “Belt” levels :</a:t>
            </a:r>
          </a:p>
        </p:txBody>
      </p:sp>
      <p:cxnSp>
        <p:nvCxnSpPr>
          <p:cNvPr id="45" name="Straight Connector 44"/>
          <p:cNvCxnSpPr/>
          <p:nvPr/>
        </p:nvCxnSpPr>
        <p:spPr>
          <a:xfrm>
            <a:off x="0" y="2132856"/>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467544" y="6444044"/>
            <a:ext cx="81369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Let’s look at each in detail.</a:t>
            </a:r>
          </a:p>
        </p:txBody>
      </p:sp>
      <p:grpSp>
        <p:nvGrpSpPr>
          <p:cNvPr id="53" name="Group 52"/>
          <p:cNvGrpSpPr/>
          <p:nvPr/>
        </p:nvGrpSpPr>
        <p:grpSpPr>
          <a:xfrm>
            <a:off x="-1" y="2160240"/>
            <a:ext cx="2674929" cy="4293096"/>
            <a:chOff x="-1" y="2160240"/>
            <a:chExt cx="2674929" cy="4293096"/>
          </a:xfrm>
        </p:grpSpPr>
        <p:pic>
          <p:nvPicPr>
            <p:cNvPr id="4301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809084" y="2969323"/>
              <a:ext cx="4293096" cy="2674929"/>
            </a:xfrm>
            <a:prstGeom prst="rect">
              <a:avLst/>
            </a:prstGeom>
            <a:noFill/>
            <a:ln w="9525">
              <a:noFill/>
              <a:miter lim="800000"/>
              <a:headEnd/>
              <a:tailEnd/>
            </a:ln>
          </p:spPr>
        </p:pic>
        <p:sp>
          <p:nvSpPr>
            <p:cNvPr id="48" name="TextBox 47"/>
            <p:cNvSpPr txBox="1"/>
            <p:nvPr/>
          </p:nvSpPr>
          <p:spPr>
            <a:xfrm rot="14964841">
              <a:off x="-437379" y="3336059"/>
              <a:ext cx="28803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Yellow belt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(YB)</a:t>
              </a:r>
            </a:p>
          </p:txBody>
        </p:sp>
      </p:grpSp>
      <p:grpSp>
        <p:nvGrpSpPr>
          <p:cNvPr id="54" name="Group 53"/>
          <p:cNvGrpSpPr/>
          <p:nvPr/>
        </p:nvGrpSpPr>
        <p:grpSpPr>
          <a:xfrm>
            <a:off x="1575753" y="2160240"/>
            <a:ext cx="2674929" cy="4293096"/>
            <a:chOff x="1575753" y="2160240"/>
            <a:chExt cx="2674929" cy="4293096"/>
          </a:xfrm>
        </p:grpSpPr>
        <p:pic>
          <p:nvPicPr>
            <p:cNvPr id="430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766670" y="2969323"/>
              <a:ext cx="4293096" cy="2674929"/>
            </a:xfrm>
            <a:prstGeom prst="rect">
              <a:avLst/>
            </a:prstGeom>
            <a:noFill/>
            <a:ln w="9525">
              <a:noFill/>
              <a:miter lim="800000"/>
              <a:headEnd/>
              <a:tailEnd/>
            </a:ln>
          </p:spPr>
        </p:pic>
        <p:sp>
          <p:nvSpPr>
            <p:cNvPr id="49" name="TextBox 48"/>
            <p:cNvSpPr txBox="1"/>
            <p:nvPr/>
          </p:nvSpPr>
          <p:spPr>
            <a:xfrm rot="14964841">
              <a:off x="1214044" y="3341471"/>
              <a:ext cx="28803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Green belt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(GB)</a:t>
              </a:r>
            </a:p>
          </p:txBody>
        </p:sp>
      </p:grpSp>
      <p:grpSp>
        <p:nvGrpSpPr>
          <p:cNvPr id="55" name="Group 54"/>
          <p:cNvGrpSpPr/>
          <p:nvPr/>
        </p:nvGrpSpPr>
        <p:grpSpPr>
          <a:xfrm>
            <a:off x="3282821" y="2160240"/>
            <a:ext cx="2640190" cy="4293096"/>
            <a:chOff x="3282821" y="2160240"/>
            <a:chExt cx="2640190" cy="4293096"/>
          </a:xfrm>
        </p:grpSpPr>
        <p:pic>
          <p:nvPicPr>
            <p:cNvPr id="43011"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2456368" y="2986693"/>
              <a:ext cx="4293096" cy="2640190"/>
            </a:xfrm>
            <a:prstGeom prst="rect">
              <a:avLst/>
            </a:prstGeom>
            <a:noFill/>
            <a:ln w="9525">
              <a:noFill/>
              <a:miter lim="800000"/>
              <a:headEnd/>
              <a:tailEnd/>
            </a:ln>
          </p:spPr>
        </p:pic>
        <p:sp>
          <p:nvSpPr>
            <p:cNvPr id="50" name="TextBox 49"/>
            <p:cNvSpPr txBox="1"/>
            <p:nvPr/>
          </p:nvSpPr>
          <p:spPr>
            <a:xfrm rot="14964841">
              <a:off x="2889441" y="3323572"/>
              <a:ext cx="28803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chemeClr val="bg1"/>
                  </a:solidFill>
                  <a:effectLst/>
                  <a:uLnTx/>
                  <a:uFillTx/>
                  <a:latin typeface="Calibri"/>
                  <a:ea typeface="+mn-ea"/>
                  <a:cs typeface="+mn-cs"/>
                </a:rPr>
                <a:t>Black belt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chemeClr val="bg1"/>
                  </a:solidFill>
                  <a:effectLst/>
                  <a:uLnTx/>
                  <a:uFillTx/>
                  <a:latin typeface="Calibri"/>
                  <a:ea typeface="+mn-ea"/>
                  <a:cs typeface="+mn-cs"/>
                </a:rPr>
                <a:t>(BB)</a:t>
              </a:r>
            </a:p>
          </p:txBody>
        </p:sp>
      </p:grpSp>
      <p:grpSp>
        <p:nvGrpSpPr>
          <p:cNvPr id="56" name="Group 55"/>
          <p:cNvGrpSpPr/>
          <p:nvPr/>
        </p:nvGrpSpPr>
        <p:grpSpPr>
          <a:xfrm>
            <a:off x="4989889" y="2160240"/>
            <a:ext cx="2640190" cy="4293096"/>
            <a:chOff x="4989889" y="2160240"/>
            <a:chExt cx="2640190" cy="4293096"/>
          </a:xfrm>
        </p:grpSpPr>
        <p:pic>
          <p:nvPicPr>
            <p:cNvPr id="42" name="Picture 3"/>
            <p:cNvPicPr>
              <a:picLocks noChangeAspect="1" noChangeArrowheads="1"/>
            </p:cNvPicPr>
            <p:nvPr/>
          </p:nvPicPr>
          <p:blipFill>
            <a:blip r:embed="rId7" cstate="print">
              <a:clrChange>
                <a:clrFrom>
                  <a:srgbClr val="FFFFFF"/>
                </a:clrFrom>
                <a:clrTo>
                  <a:srgbClr val="FFFFFF">
                    <a:alpha val="0"/>
                  </a:srgbClr>
                </a:clrTo>
              </a:clrChange>
              <a:duotone>
                <a:prstClr val="black"/>
                <a:schemeClr val="tx1">
                  <a:tint val="45000"/>
                  <a:satMod val="400000"/>
                </a:schemeClr>
              </a:duotone>
              <a:lum bright="-10000" contrast="20000"/>
            </a:blip>
            <a:srcRect/>
            <a:stretch>
              <a:fillRect/>
            </a:stretch>
          </p:blipFill>
          <p:spPr bwMode="auto">
            <a:xfrm rot="16200000">
              <a:off x="4163436" y="2986693"/>
              <a:ext cx="4293096" cy="2640190"/>
            </a:xfrm>
            <a:prstGeom prst="rect">
              <a:avLst/>
            </a:prstGeom>
            <a:noFill/>
            <a:ln w="9525">
              <a:noFill/>
              <a:miter lim="800000"/>
              <a:headEnd/>
              <a:tailEnd/>
            </a:ln>
          </p:spPr>
        </p:pic>
        <p:sp>
          <p:nvSpPr>
            <p:cNvPr id="51" name="TextBox 50"/>
            <p:cNvSpPr txBox="1"/>
            <p:nvPr/>
          </p:nvSpPr>
          <p:spPr>
            <a:xfrm rot="14964841">
              <a:off x="4598375" y="3328984"/>
              <a:ext cx="28803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Master Black Belt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(MBB)</a:t>
              </a:r>
            </a:p>
          </p:txBody>
        </p:sp>
      </p:grpSp>
      <p:grpSp>
        <p:nvGrpSpPr>
          <p:cNvPr id="57" name="Group 56"/>
          <p:cNvGrpSpPr/>
          <p:nvPr/>
        </p:nvGrpSpPr>
        <p:grpSpPr>
          <a:xfrm>
            <a:off x="6434330" y="2160240"/>
            <a:ext cx="2709669" cy="4293096"/>
            <a:chOff x="6434330" y="2160240"/>
            <a:chExt cx="2709669" cy="4293096"/>
          </a:xfrm>
        </p:grpSpPr>
        <p:pic>
          <p:nvPicPr>
            <p:cNvPr id="43014"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5642617" y="2951953"/>
              <a:ext cx="4293096" cy="2709669"/>
            </a:xfrm>
            <a:prstGeom prst="rect">
              <a:avLst/>
            </a:prstGeom>
            <a:noFill/>
            <a:ln w="9525">
              <a:noFill/>
              <a:miter lim="800000"/>
              <a:headEnd/>
              <a:tailEnd/>
            </a:ln>
          </p:spPr>
        </p:pic>
        <p:sp>
          <p:nvSpPr>
            <p:cNvPr id="52" name="TextBox 51"/>
            <p:cNvSpPr txBox="1"/>
            <p:nvPr/>
          </p:nvSpPr>
          <p:spPr>
            <a:xfrm rot="14964841">
              <a:off x="6129801" y="3405452"/>
              <a:ext cx="28803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Champion</a:t>
              </a:r>
            </a:p>
          </p:txBody>
        </p:sp>
      </p:grpSp>
      <p:pic>
        <p:nvPicPr>
          <p:cNvPr id="24" name="Picture 23">
            <a:extLst>
              <a:ext uri="{FF2B5EF4-FFF2-40B4-BE49-F238E27FC236}">
                <a16:creationId xmlns:a16="http://schemas.microsoft.com/office/drawing/2014/main" id="{61938FEB-4C95-40E1-A0AE-F865BF092A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27000">
        <p:fade/>
      </p:transition>
    </mc:Choice>
    <mc:Fallback xmlns="">
      <p:transition spd="med"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3000"/>
                            </p:stCondLst>
                            <p:childTnLst>
                              <p:par>
                                <p:cTn id="9" presetID="2" presetClass="entr" presetSubtype="8" fill="hold" nodeType="afterEffect">
                                  <p:stCondLst>
                                    <p:cond delay="850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0-#ppt_w/2"/>
                                          </p:val>
                                        </p:tav>
                                        <p:tav tm="100000">
                                          <p:val>
                                            <p:strVal val="#ppt_x"/>
                                          </p:val>
                                        </p:tav>
                                      </p:tavLst>
                                    </p:anim>
                                    <p:anim calcmode="lin" valueType="num">
                                      <p:cBhvr additive="base">
                                        <p:cTn id="12" dur="10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12500"/>
                            </p:stCondLst>
                            <p:childTnLst>
                              <p:par>
                                <p:cTn id="14" presetID="6" presetClass="emph" presetSubtype="0" fill="hold" nodeType="afterEffect">
                                  <p:stCondLst>
                                    <p:cond delay="0"/>
                                  </p:stCondLst>
                                  <p:childTnLst>
                                    <p:animScale>
                                      <p:cBhvr>
                                        <p:cTn id="15" dur="1000" fill="hold"/>
                                        <p:tgtEl>
                                          <p:spTgt spid="45"/>
                                        </p:tgtEl>
                                      </p:cBhvr>
                                      <p:by x="100000" y="25000"/>
                                    </p:animScale>
                                  </p:childTnLst>
                                </p:cTn>
                              </p:par>
                            </p:childTnLst>
                          </p:cTn>
                        </p:par>
                        <p:par>
                          <p:cTn id="16" fill="hold">
                            <p:stCondLst>
                              <p:cond delay="13500"/>
                            </p:stCondLst>
                            <p:childTnLst>
                              <p:par>
                                <p:cTn id="17" presetID="47" presetClass="entr" presetSubtype="0" fill="hold" nodeType="after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1000"/>
                                        <p:tgtEl>
                                          <p:spTgt spid="53"/>
                                        </p:tgtEl>
                                      </p:cBhvr>
                                    </p:animEffect>
                                    <p:anim calcmode="lin" valueType="num">
                                      <p:cBhvr>
                                        <p:cTn id="20" dur="1000" fill="hold"/>
                                        <p:tgtEl>
                                          <p:spTgt spid="53"/>
                                        </p:tgtEl>
                                        <p:attrNameLst>
                                          <p:attrName>ppt_x</p:attrName>
                                        </p:attrNameLst>
                                      </p:cBhvr>
                                      <p:tavLst>
                                        <p:tav tm="0">
                                          <p:val>
                                            <p:strVal val="#ppt_x"/>
                                          </p:val>
                                        </p:tav>
                                        <p:tav tm="100000">
                                          <p:val>
                                            <p:strVal val="#ppt_x"/>
                                          </p:val>
                                        </p:tav>
                                      </p:tavLst>
                                    </p:anim>
                                    <p:anim calcmode="lin" valueType="num">
                                      <p:cBhvr>
                                        <p:cTn id="21" dur="1000" fill="hold"/>
                                        <p:tgtEl>
                                          <p:spTgt spid="53"/>
                                        </p:tgtEl>
                                        <p:attrNameLst>
                                          <p:attrName>ppt_y</p:attrName>
                                        </p:attrNameLst>
                                      </p:cBhvr>
                                      <p:tavLst>
                                        <p:tav tm="0">
                                          <p:val>
                                            <p:strVal val="#ppt_y-.1"/>
                                          </p:val>
                                        </p:tav>
                                        <p:tav tm="100000">
                                          <p:val>
                                            <p:strVal val="#ppt_y"/>
                                          </p:val>
                                        </p:tav>
                                      </p:tavLst>
                                    </p:anim>
                                  </p:childTnLst>
                                </p:cTn>
                              </p:par>
                            </p:childTnLst>
                          </p:cTn>
                        </p:par>
                        <p:par>
                          <p:cTn id="22" fill="hold">
                            <p:stCondLst>
                              <p:cond delay="15000"/>
                            </p:stCondLst>
                            <p:childTnLst>
                              <p:par>
                                <p:cTn id="23" presetID="47" presetClass="entr" presetSubtype="0" fill="hold" nodeType="afterEffect">
                                  <p:stCondLst>
                                    <p:cond delay="5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16500"/>
                            </p:stCondLst>
                            <p:childTnLst>
                              <p:par>
                                <p:cTn id="29" presetID="47" presetClass="entr" presetSubtype="0" fill="hold" nodeType="afterEffect">
                                  <p:stCondLst>
                                    <p:cond delay="25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par>
                          <p:cTn id="34" fill="hold">
                            <p:stCondLst>
                              <p:cond delay="17750"/>
                            </p:stCondLst>
                            <p:childTnLst>
                              <p:par>
                                <p:cTn id="35" presetID="47" presetClass="entr" presetSubtype="0" fill="hold" nodeType="afterEffect">
                                  <p:stCondLst>
                                    <p:cond delay="50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childTnLst>
                          </p:cTn>
                        </p:par>
                        <p:par>
                          <p:cTn id="40" fill="hold">
                            <p:stCondLst>
                              <p:cond delay="19250"/>
                            </p:stCondLst>
                            <p:childTnLst>
                              <p:par>
                                <p:cTn id="41" presetID="47" presetClass="entr" presetSubtype="0" fill="hold" nodeType="afterEffect">
                                  <p:stCondLst>
                                    <p:cond delay="100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21250"/>
                            </p:stCondLst>
                            <p:childTnLst>
                              <p:par>
                                <p:cTn id="47" presetID="10" presetClass="entr" presetSubtype="0" fill="hold" grpId="0" nodeType="afterEffect">
                                  <p:stCondLst>
                                    <p:cond delay="125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44750" b="39500"/>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Definition of Terms of Six Sigma</a:t>
            </a:r>
          </a:p>
        </p:txBody>
      </p:sp>
      <p:pic>
        <p:nvPicPr>
          <p:cNvPr id="21" name="Picture 4" descr="\\NAS\PresentationLoad\07 Produktion\1_TEMPLATES\4_Selbstpräsentationen\1_Grundlagen\Bildvorlagen (Kopien)\Geschäftsmann\Fotolia_35795350_X.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6766" r="2737"/>
          <a:stretch/>
        </p:blipFill>
        <p:spPr bwMode="gray">
          <a:xfrm flipH="1">
            <a:off x="5076056" y="998564"/>
            <a:ext cx="4067943" cy="58868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0" y="980728"/>
            <a:ext cx="9144000" cy="5909310"/>
          </a:xfrm>
          <a:prstGeom prst="rect">
            <a:avLst/>
          </a:prstGeom>
          <a:solidFill>
            <a:srgbClr val="FFFFFF">
              <a:alpha val="69804"/>
            </a:srgb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Analysis of Variances (ANOVA): </a:t>
            </a:r>
            <a:r>
              <a:rPr kumimoji="0" lang="en-IN" sz="1800" b="0" i="0" u="none" strike="noStrike" kern="1200" cap="none" spc="0" normalizeH="0" baseline="0" noProof="0" dirty="0">
                <a:ln>
                  <a:noFill/>
                </a:ln>
                <a:solidFill>
                  <a:prstClr val="black"/>
                </a:solidFill>
                <a:effectLst/>
                <a:uLnTx/>
                <a:uFillTx/>
                <a:latin typeface="Calibri"/>
                <a:ea typeface="+mn-ea"/>
                <a:cs typeface="+mn-cs"/>
              </a:rPr>
              <a:t>A statistical test that allows for comparisons of multiple sources of variation, or effects, to determine if any of these sources significantly affect the variability of the outcome being studied.</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Black Belt (BB): </a:t>
            </a:r>
            <a:r>
              <a:rPr kumimoji="0" lang="en-IN" sz="1800" b="0" i="0" u="none" strike="noStrike" kern="1200" cap="none" spc="0" normalizeH="0" baseline="0" noProof="0" dirty="0">
                <a:ln>
                  <a:noFill/>
                </a:ln>
                <a:solidFill>
                  <a:prstClr val="black"/>
                </a:solidFill>
                <a:effectLst/>
                <a:uLnTx/>
                <a:uFillTx/>
                <a:latin typeface="Calibri"/>
                <a:ea typeface="+mn-ea"/>
                <a:cs typeface="+mn-cs"/>
              </a:rPr>
              <a:t>Expert in leading project execution with relevant experience in one or more specific fields; extensive training and strong background in statistics and analysis.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Cause &amp; Effect Matrix: </a:t>
            </a:r>
            <a:r>
              <a:rPr kumimoji="0" lang="en-IN" sz="1800" b="0" i="0" u="none" strike="noStrike" kern="1200" cap="none" spc="0" normalizeH="0" baseline="0" noProof="0" dirty="0">
                <a:ln>
                  <a:noFill/>
                </a:ln>
                <a:solidFill>
                  <a:prstClr val="black"/>
                </a:solidFill>
                <a:effectLst/>
                <a:uLnTx/>
                <a:uFillTx/>
                <a:latin typeface="Calibri"/>
                <a:ea typeface="+mn-ea"/>
                <a:cs typeface="+mn-cs"/>
              </a:rPr>
              <a:t>A prioritization matrix or diagram that enables selection of those process input variables (X’s) that have the greatest effect on the process output variables (Y’s).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Champion(s): </a:t>
            </a:r>
            <a:r>
              <a:rPr kumimoji="0" lang="en-IN" sz="1800" b="0" i="0" u="none" strike="noStrike" kern="1200" cap="none" spc="0" normalizeH="0" baseline="0" noProof="0" dirty="0">
                <a:ln>
                  <a:noFill/>
                </a:ln>
                <a:solidFill>
                  <a:prstClr val="black"/>
                </a:solidFill>
                <a:effectLst/>
                <a:uLnTx/>
                <a:uFillTx/>
                <a:latin typeface="Calibri"/>
                <a:ea typeface="+mn-ea"/>
                <a:cs typeface="+mn-cs"/>
              </a:rPr>
              <a:t>These are selected senior executives and managers familiar with basic and advanced statistical tools, who allocate resources and remove barriers for Six Sigma.</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Check Sheets: </a:t>
            </a:r>
            <a:r>
              <a:rPr kumimoji="0" lang="en-IN" sz="1800" b="0" i="0" u="none" strike="noStrike" kern="1200" cap="none" spc="0" normalizeH="0" baseline="0" noProof="0" dirty="0">
                <a:ln>
                  <a:noFill/>
                </a:ln>
                <a:solidFill>
                  <a:prstClr val="black"/>
                </a:solidFill>
                <a:effectLst/>
                <a:uLnTx/>
                <a:uFillTx/>
                <a:latin typeface="Calibri"/>
                <a:ea typeface="+mn-ea"/>
                <a:cs typeface="+mn-cs"/>
              </a:rPr>
              <a:t>Forms or worksheets facilitating data collection and compilation.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Control Plan Summary: </a:t>
            </a:r>
            <a:r>
              <a:rPr kumimoji="0" lang="en-IN" sz="1800" b="0" i="0" u="none" strike="noStrike" kern="1200" cap="none" spc="0" normalizeH="0" baseline="0" noProof="0" dirty="0">
                <a:ln>
                  <a:noFill/>
                </a:ln>
                <a:solidFill>
                  <a:prstClr val="black"/>
                </a:solidFill>
                <a:effectLst/>
                <a:uLnTx/>
                <a:uFillTx/>
                <a:latin typeface="Calibri"/>
                <a:ea typeface="+mn-ea"/>
                <a:cs typeface="+mn-cs"/>
              </a:rPr>
              <a:t>A process control document that logically describes the system for controlling processes and maintaining improvements in order to ensure that the company consistently operates its processes such that products meet customer requirements all the times.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Correlation Analysis: </a:t>
            </a:r>
            <a:r>
              <a:rPr kumimoji="0" lang="en-IN" sz="1800" b="0" i="0" u="none" strike="noStrike" kern="1200" cap="none" spc="0" normalizeH="0" baseline="0" noProof="0" dirty="0">
                <a:ln>
                  <a:noFill/>
                </a:ln>
                <a:solidFill>
                  <a:prstClr val="black"/>
                </a:solidFill>
                <a:effectLst/>
                <a:uLnTx/>
                <a:uFillTx/>
                <a:latin typeface="Calibri"/>
                <a:ea typeface="+mn-ea"/>
                <a:cs typeface="+mn-cs"/>
              </a:rPr>
              <a:t>A statistical method to identify if a relationship exists between the two variables by plotting </a:t>
            </a:r>
            <a:r>
              <a:rPr kumimoji="0" lang="en-IN" sz="1800" b="0" i="1" u="none" strike="noStrike" kern="1200" cap="none" spc="0" normalizeH="0" baseline="0" noProof="0" dirty="0">
                <a:ln>
                  <a:noFill/>
                </a:ln>
                <a:solidFill>
                  <a:prstClr val="black"/>
                </a:solidFill>
                <a:effectLst/>
                <a:uLnTx/>
                <a:uFillTx/>
                <a:latin typeface="Calibri"/>
                <a:ea typeface="+mn-ea"/>
                <a:cs typeface="+mn-cs"/>
              </a:rPr>
              <a:t>paired</a:t>
            </a:r>
            <a:r>
              <a:rPr kumimoji="0" lang="en-IN" sz="1800" b="0" i="0" u="none" strike="noStrike" kern="1200" cap="none" spc="0" normalizeH="0" baseline="0" noProof="0" dirty="0">
                <a:ln>
                  <a:noFill/>
                </a:ln>
                <a:solidFill>
                  <a:prstClr val="black"/>
                </a:solidFill>
                <a:effectLst/>
                <a:uLnTx/>
                <a:uFillTx/>
                <a:latin typeface="Calibri"/>
                <a:ea typeface="+mn-ea"/>
                <a:cs typeface="+mn-cs"/>
              </a:rPr>
              <a:t> values.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Critical Inputs: </a:t>
            </a:r>
            <a:r>
              <a:rPr kumimoji="0" lang="en-IN" sz="1800" b="0" i="0" u="none" strike="noStrike" kern="1200" cap="none" spc="0" normalizeH="0" baseline="0" noProof="0" dirty="0">
                <a:ln>
                  <a:noFill/>
                </a:ln>
                <a:solidFill>
                  <a:prstClr val="black"/>
                </a:solidFill>
                <a:effectLst/>
                <a:uLnTx/>
                <a:uFillTx/>
                <a:latin typeface="Calibri"/>
                <a:ea typeface="+mn-ea"/>
                <a:cs typeface="+mn-cs"/>
              </a:rPr>
              <a:t>The vital few factors proven to be primarily responsible for a specified outcome (Y).</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Critical to Quality (CTQ): </a:t>
            </a:r>
            <a:r>
              <a:rPr kumimoji="0" lang="en-IN" sz="1800" b="0" i="0" u="none" strike="noStrike" kern="1200" cap="none" spc="0" normalizeH="0" baseline="0" noProof="0" dirty="0">
                <a:ln>
                  <a:noFill/>
                </a:ln>
                <a:solidFill>
                  <a:prstClr val="black"/>
                </a:solidFill>
                <a:effectLst/>
                <a:uLnTx/>
                <a:uFillTx/>
                <a:latin typeface="Calibri"/>
                <a:ea typeface="+mn-ea"/>
                <a:cs typeface="+mn-cs"/>
              </a:rPr>
              <a:t>Explicit customer requirements (specifications) which if not met are considered defects.</a:t>
            </a:r>
          </a:p>
        </p:txBody>
      </p:sp>
      <p:pic>
        <p:nvPicPr>
          <p:cNvPr id="8" name="Picture 7">
            <a:extLst>
              <a:ext uri="{FF2B5EF4-FFF2-40B4-BE49-F238E27FC236}">
                <a16:creationId xmlns:a16="http://schemas.microsoft.com/office/drawing/2014/main" id="{DC5DF9EA-4F57-4050-9EDF-2C3AD507E8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108000">
        <p:fade/>
      </p:transition>
    </mc:Choice>
    <mc:Fallback xmlns="">
      <p:transition spd="med" advClick="0" advTm="10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000"/>
                                        <p:tgtEl>
                                          <p:spTgt spid="22">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000"/>
                                        <p:tgtEl>
                                          <p:spTgt spid="22">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1375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childTnLst>
                                </p:cTn>
                              </p:par>
                            </p:childTnLst>
                          </p:cTn>
                        </p:par>
                        <p:par>
                          <p:cTn id="15" fill="hold">
                            <p:stCondLst>
                              <p:cond delay="16250"/>
                            </p:stCondLst>
                            <p:childTnLst>
                              <p:par>
                                <p:cTn id="16" presetID="10" presetClass="entr" presetSubtype="0" fill="hold" grpId="0" nodeType="afterEffect">
                                  <p:stCondLst>
                                    <p:cond delay="11000"/>
                                  </p:stCondLst>
                                  <p:childTnLst>
                                    <p:set>
                                      <p:cBhvr>
                                        <p:cTn id="17" dur="1" fill="hold">
                                          <p:stCondLst>
                                            <p:cond delay="0"/>
                                          </p:stCondLst>
                                        </p:cTn>
                                        <p:tgtEl>
                                          <p:spTgt spid="22">
                                            <p:txEl>
                                              <p:pRg st="2" end="2"/>
                                            </p:txEl>
                                          </p:spTgt>
                                        </p:tgtEl>
                                        <p:attrNameLst>
                                          <p:attrName>style.visibility</p:attrName>
                                        </p:attrNameLst>
                                      </p:cBhvr>
                                      <p:to>
                                        <p:strVal val="visible"/>
                                      </p:to>
                                    </p:set>
                                    <p:animEffect transition="in" filter="fade">
                                      <p:cBhvr>
                                        <p:cTn id="18" dur="1000"/>
                                        <p:tgtEl>
                                          <p:spTgt spid="22">
                                            <p:txEl>
                                              <p:pRg st="2" end="2"/>
                                            </p:txEl>
                                          </p:spTgt>
                                        </p:tgtEl>
                                      </p:cBhvr>
                                    </p:animEffect>
                                  </p:childTnLst>
                                </p:cTn>
                              </p:par>
                            </p:childTnLst>
                          </p:cTn>
                        </p:par>
                        <p:par>
                          <p:cTn id="19" fill="hold">
                            <p:stCondLst>
                              <p:cond delay="28250"/>
                            </p:stCondLst>
                            <p:childTnLst>
                              <p:par>
                                <p:cTn id="20" presetID="10" presetClass="entr" presetSubtype="0" fill="hold" grpId="0" nodeType="afterEffect">
                                  <p:stCondLst>
                                    <p:cond delay="1300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1000"/>
                                        <p:tgtEl>
                                          <p:spTgt spid="22">
                                            <p:txEl>
                                              <p:pRg st="3" end="3"/>
                                            </p:txEl>
                                          </p:spTgt>
                                        </p:tgtEl>
                                      </p:cBhvr>
                                    </p:animEffect>
                                  </p:childTnLst>
                                </p:cTn>
                              </p:par>
                            </p:childTnLst>
                          </p:cTn>
                        </p:par>
                        <p:par>
                          <p:cTn id="23" fill="hold">
                            <p:stCondLst>
                              <p:cond delay="42250"/>
                            </p:stCondLst>
                            <p:childTnLst>
                              <p:par>
                                <p:cTn id="24" presetID="10" presetClass="entr" presetSubtype="0" fill="hold" grpId="0" nodeType="afterEffect">
                                  <p:stCondLst>
                                    <p:cond delay="11000"/>
                                  </p:stCondLst>
                                  <p:childTnLst>
                                    <p:set>
                                      <p:cBhvr>
                                        <p:cTn id="25" dur="1" fill="hold">
                                          <p:stCondLst>
                                            <p:cond delay="0"/>
                                          </p:stCondLst>
                                        </p:cTn>
                                        <p:tgtEl>
                                          <p:spTgt spid="22">
                                            <p:txEl>
                                              <p:pRg st="4" end="4"/>
                                            </p:txEl>
                                          </p:spTgt>
                                        </p:tgtEl>
                                        <p:attrNameLst>
                                          <p:attrName>style.visibility</p:attrName>
                                        </p:attrNameLst>
                                      </p:cBhvr>
                                      <p:to>
                                        <p:strVal val="visible"/>
                                      </p:to>
                                    </p:set>
                                    <p:animEffect transition="in" filter="fade">
                                      <p:cBhvr>
                                        <p:cTn id="26" dur="1000"/>
                                        <p:tgtEl>
                                          <p:spTgt spid="22">
                                            <p:txEl>
                                              <p:pRg st="4" end="4"/>
                                            </p:txEl>
                                          </p:spTgt>
                                        </p:tgtEl>
                                      </p:cBhvr>
                                    </p:animEffect>
                                  </p:childTnLst>
                                </p:cTn>
                              </p:par>
                            </p:childTnLst>
                          </p:cTn>
                        </p:par>
                        <p:par>
                          <p:cTn id="27" fill="hold">
                            <p:stCondLst>
                              <p:cond delay="54250"/>
                            </p:stCondLst>
                            <p:childTnLst>
                              <p:par>
                                <p:cTn id="28" presetID="10" presetClass="entr" presetSubtype="0" fill="hold" grpId="0" nodeType="afterEffect">
                                  <p:stCondLst>
                                    <p:cond delay="5000"/>
                                  </p:stCondLst>
                                  <p:childTnLst>
                                    <p:set>
                                      <p:cBhvr>
                                        <p:cTn id="29" dur="1" fill="hold">
                                          <p:stCondLst>
                                            <p:cond delay="0"/>
                                          </p:stCondLst>
                                        </p:cTn>
                                        <p:tgtEl>
                                          <p:spTgt spid="22">
                                            <p:txEl>
                                              <p:pRg st="5" end="5"/>
                                            </p:txEl>
                                          </p:spTgt>
                                        </p:tgtEl>
                                        <p:attrNameLst>
                                          <p:attrName>style.visibility</p:attrName>
                                        </p:attrNameLst>
                                      </p:cBhvr>
                                      <p:to>
                                        <p:strVal val="visible"/>
                                      </p:to>
                                    </p:set>
                                    <p:animEffect transition="in" filter="fade">
                                      <p:cBhvr>
                                        <p:cTn id="30" dur="1000"/>
                                        <p:tgtEl>
                                          <p:spTgt spid="22">
                                            <p:txEl>
                                              <p:pRg st="5" end="5"/>
                                            </p:txEl>
                                          </p:spTgt>
                                        </p:tgtEl>
                                      </p:cBhvr>
                                    </p:animEffect>
                                  </p:childTnLst>
                                </p:cTn>
                              </p:par>
                            </p:childTnLst>
                          </p:cTn>
                        </p:par>
                        <p:par>
                          <p:cTn id="31" fill="hold">
                            <p:stCondLst>
                              <p:cond delay="60250"/>
                            </p:stCondLst>
                            <p:childTnLst>
                              <p:par>
                                <p:cTn id="32" presetID="10" presetClass="entr" presetSubtype="0" fill="hold" grpId="0" nodeType="afterEffect">
                                  <p:stCondLst>
                                    <p:cond delay="15250"/>
                                  </p:stCondLst>
                                  <p:childTnLst>
                                    <p:set>
                                      <p:cBhvr>
                                        <p:cTn id="33" dur="1" fill="hold">
                                          <p:stCondLst>
                                            <p:cond delay="0"/>
                                          </p:stCondLst>
                                        </p:cTn>
                                        <p:tgtEl>
                                          <p:spTgt spid="22">
                                            <p:txEl>
                                              <p:pRg st="6" end="6"/>
                                            </p:txEl>
                                          </p:spTgt>
                                        </p:tgtEl>
                                        <p:attrNameLst>
                                          <p:attrName>style.visibility</p:attrName>
                                        </p:attrNameLst>
                                      </p:cBhvr>
                                      <p:to>
                                        <p:strVal val="visible"/>
                                      </p:to>
                                    </p:set>
                                    <p:animEffect transition="in" filter="fade">
                                      <p:cBhvr>
                                        <p:cTn id="34" dur="1000"/>
                                        <p:tgtEl>
                                          <p:spTgt spid="22">
                                            <p:txEl>
                                              <p:pRg st="6" end="6"/>
                                            </p:txEl>
                                          </p:spTgt>
                                        </p:tgtEl>
                                      </p:cBhvr>
                                    </p:animEffect>
                                  </p:childTnLst>
                                </p:cTn>
                              </p:par>
                            </p:childTnLst>
                          </p:cTn>
                        </p:par>
                        <p:par>
                          <p:cTn id="35" fill="hold">
                            <p:stCondLst>
                              <p:cond delay="76500"/>
                            </p:stCondLst>
                            <p:childTnLst>
                              <p:par>
                                <p:cTn id="36" presetID="10" presetClass="entr" presetSubtype="0" fill="hold" grpId="0" nodeType="afterEffect">
                                  <p:stCondLst>
                                    <p:cond delay="8500"/>
                                  </p:stCondLst>
                                  <p:childTnLst>
                                    <p:set>
                                      <p:cBhvr>
                                        <p:cTn id="37" dur="1" fill="hold">
                                          <p:stCondLst>
                                            <p:cond delay="0"/>
                                          </p:stCondLst>
                                        </p:cTn>
                                        <p:tgtEl>
                                          <p:spTgt spid="22">
                                            <p:txEl>
                                              <p:pRg st="7" end="7"/>
                                            </p:txEl>
                                          </p:spTgt>
                                        </p:tgtEl>
                                        <p:attrNameLst>
                                          <p:attrName>style.visibility</p:attrName>
                                        </p:attrNameLst>
                                      </p:cBhvr>
                                      <p:to>
                                        <p:strVal val="visible"/>
                                      </p:to>
                                    </p:set>
                                    <p:animEffect transition="in" filter="fade">
                                      <p:cBhvr>
                                        <p:cTn id="38" dur="1000"/>
                                        <p:tgtEl>
                                          <p:spTgt spid="22">
                                            <p:txEl>
                                              <p:pRg st="7" end="7"/>
                                            </p:txEl>
                                          </p:spTgt>
                                        </p:tgtEl>
                                      </p:cBhvr>
                                    </p:animEffect>
                                  </p:childTnLst>
                                </p:cTn>
                              </p:par>
                            </p:childTnLst>
                          </p:cTn>
                        </p:par>
                        <p:par>
                          <p:cTn id="39" fill="hold">
                            <p:stCondLst>
                              <p:cond delay="86000"/>
                            </p:stCondLst>
                            <p:childTnLst>
                              <p:par>
                                <p:cTn id="40" presetID="10" presetClass="entr" presetSubtype="0" fill="hold" grpId="0" nodeType="afterEffect">
                                  <p:stCondLst>
                                    <p:cond delay="7500"/>
                                  </p:stCondLst>
                                  <p:childTnLst>
                                    <p:set>
                                      <p:cBhvr>
                                        <p:cTn id="41" dur="1" fill="hold">
                                          <p:stCondLst>
                                            <p:cond delay="0"/>
                                          </p:stCondLst>
                                        </p:cTn>
                                        <p:tgtEl>
                                          <p:spTgt spid="22">
                                            <p:txEl>
                                              <p:pRg st="8" end="8"/>
                                            </p:txEl>
                                          </p:spTgt>
                                        </p:tgtEl>
                                        <p:attrNameLst>
                                          <p:attrName>style.visibility</p:attrName>
                                        </p:attrNameLst>
                                      </p:cBhvr>
                                      <p:to>
                                        <p:strVal val="visible"/>
                                      </p:to>
                                    </p:set>
                                    <p:animEffect transition="in" filter="fade">
                                      <p:cBhvr>
                                        <p:cTn id="42" dur="10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164159" y="821696"/>
            <a:ext cx="9128647" cy="4407504"/>
            <a:chOff x="2621831" y="-1404133"/>
            <a:chExt cx="12504505" cy="3672452"/>
          </a:xfrm>
        </p:grpSpPr>
        <p:sp>
          <p:nvSpPr>
            <p:cNvPr id="10" name="Rechteck 21"/>
            <p:cNvSpPr/>
            <p:nvPr/>
          </p:nvSpPr>
          <p:spPr bwMode="auto">
            <a:xfrm>
              <a:off x="3103776" y="-1290493"/>
              <a:ext cx="12022560" cy="355881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8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rPr>
                <a:t>This is a DEMO Course On:</a:t>
              </a:r>
            </a:p>
            <a:p>
              <a:pPr marL="0" marR="0" lvl="0" indent="0" algn="l" defTabSz="914400" rtl="0" eaLnBrk="1" fontAlgn="auto" latinLnBrk="0" hangingPunct="1">
                <a:lnSpc>
                  <a:spcPct val="100000"/>
                </a:lnSpc>
                <a:spcBef>
                  <a:spcPts val="0"/>
                </a:spcBef>
                <a:spcAft>
                  <a:spcPts val="1200"/>
                </a:spcAft>
                <a:buClrTx/>
                <a:buSzTx/>
                <a:buFontTx/>
                <a:buNone/>
                <a:tabLst/>
                <a:defRPr/>
              </a:pPr>
              <a:r>
                <a:rPr lang="en-IN" sz="2800" b="1" dirty="0">
                  <a:solidFill>
                    <a:prstClr val="white"/>
                  </a:solidFill>
                  <a:latin typeface="Eras Light ITC" panose="020B0402030504020804" pitchFamily="34" charset="0"/>
                  <a:ea typeface="ＭＳ Ｐゴシック" pitchFamily="34" charset="-128"/>
                  <a:cs typeface="FreesiaUPC" pitchFamily="34" charset="-34"/>
                </a:rPr>
                <a:t>			</a:t>
              </a:r>
              <a:r>
                <a:rPr kumimoji="0" lang="en-IN" sz="4000" b="1" i="0" u="none" strike="noStrike" kern="1200" cap="none" spc="0" normalizeH="0" baseline="0" noProof="0" dirty="0">
                  <a:ln>
                    <a:noFill/>
                  </a:ln>
                  <a:solidFill>
                    <a:srgbClr val="FFFF00"/>
                  </a:solidFill>
                  <a:effectLst/>
                  <a:uLnTx/>
                  <a:uFillTx/>
                  <a:latin typeface="Eras Demi ITC" panose="020B0805030504020804" pitchFamily="34" charset="0"/>
                  <a:ea typeface="ＭＳ Ｐゴシック" pitchFamily="34" charset="-128"/>
                  <a:cs typeface="FreesiaUPC" pitchFamily="34" charset="-34"/>
                </a:rPr>
                <a:t>Six Sigma</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Eras Light ITC" panose="020B0402030504020804" pitchFamily="34" charset="0"/>
                  <a:ea typeface="ＭＳ Ｐゴシック" pitchFamily="34" charset="-128"/>
                  <a:cs typeface="FreesiaUPC" pitchFamily="34" charset="-34"/>
                </a:rPr>
                <a:t>Register Today</a:t>
              </a:r>
              <a:r>
                <a:rPr kumimoji="0" lang="en-US" sz="28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rPr>
                <a:t> and Get Access to 250+ Course Presentations.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rPr>
                <a:t>What You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Eras Light ITC" panose="020B0402030504020804" pitchFamily="34"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rPr>
                <a:t>Get Certificates.</a:t>
              </a:r>
              <a:endParaRPr kumimoji="0" lang="en-IN" sz="2400" b="1" i="0" u="none" strike="noStrike" kern="1200" cap="none" spc="0" normalizeH="0" baseline="0" noProof="0" dirty="0">
                <a:ln>
                  <a:noFill/>
                </a:ln>
                <a:solidFill>
                  <a:prstClr val="white"/>
                </a:solidFill>
                <a:effectLst/>
                <a:uLnTx/>
                <a:uFillTx/>
                <a:latin typeface="Eras Light ITC" panose="020B0402030504020804" pitchFamily="34"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2621831" y="-1404133"/>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7864" y="5324475"/>
            <a:ext cx="1600200" cy="1533525"/>
          </a:xfrm>
          <a:prstGeom prst="rect">
            <a:avLst/>
          </a:prstGeom>
        </p:spPr>
      </p:pic>
      <p:sp>
        <p:nvSpPr>
          <p:cNvPr id="13" name="TextBox 12"/>
          <p:cNvSpPr txBox="1"/>
          <p:nvPr/>
        </p:nvSpPr>
        <p:spPr>
          <a:xfrm>
            <a:off x="395536" y="188640"/>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74751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44750" b="39500"/>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Introduction</a:t>
            </a:r>
          </a:p>
        </p:txBody>
      </p:sp>
      <p:grpSp>
        <p:nvGrpSpPr>
          <p:cNvPr id="31" name="Group 30"/>
          <p:cNvGrpSpPr/>
          <p:nvPr/>
        </p:nvGrpSpPr>
        <p:grpSpPr>
          <a:xfrm rot="750726">
            <a:off x="4617974" y="1274593"/>
            <a:ext cx="2756346" cy="2679741"/>
            <a:chOff x="5868144" y="1412776"/>
            <a:chExt cx="3015183" cy="2881313"/>
          </a:xfrm>
        </p:grpSpPr>
        <p:grpSp>
          <p:nvGrpSpPr>
            <p:cNvPr id="25" name="Group 24"/>
            <p:cNvGrpSpPr/>
            <p:nvPr/>
          </p:nvGrpSpPr>
          <p:grpSpPr>
            <a:xfrm>
              <a:off x="5868144" y="1412776"/>
              <a:ext cx="3015183" cy="2881313"/>
              <a:chOff x="5868144" y="1412776"/>
              <a:chExt cx="3015183" cy="2881313"/>
            </a:xfrm>
          </p:grpSpPr>
          <p:grpSp>
            <p:nvGrpSpPr>
              <p:cNvPr id="5" name="Gruppe 83"/>
              <p:cNvGrpSpPr>
                <a:grpSpLocks/>
              </p:cNvGrpSpPr>
              <p:nvPr/>
            </p:nvGrpSpPr>
            <p:grpSpPr bwMode="auto">
              <a:xfrm>
                <a:off x="5868144" y="1412776"/>
                <a:ext cx="3015183" cy="2881313"/>
                <a:chOff x="819574" y="1558714"/>
                <a:chExt cx="3535680" cy="2881207"/>
              </a:xfrm>
            </p:grpSpPr>
            <p:sp>
              <p:nvSpPr>
                <p:cNvPr id="6"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a:solidFill>
                      <a:srgbClr val="FFFFFF"/>
                    </a:solidFill>
                    <a:latin typeface="Calibri" pitchFamily="-112" charset="0"/>
                    <a:ea typeface="ＭＳ Ｐゴシック" pitchFamily="-112" charset="-128"/>
                  </a:endParaRPr>
                </a:p>
              </p:txBody>
            </p:sp>
            <p:sp>
              <p:nvSpPr>
                <p:cNvPr id="7"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2" charset="0"/>
                    <a:ea typeface="ＭＳ Ｐゴシック" pitchFamily="-112" charset="-128"/>
                  </a:endParaRPr>
                </a:p>
              </p:txBody>
            </p:sp>
            <p:sp>
              <p:nvSpPr>
                <p:cNvPr id="8" name="Rektangel 63"/>
                <p:cNvSpPr>
                  <a:spLocks noChangeArrowheads="1"/>
                </p:cNvSpPr>
                <p:nvPr/>
              </p:nvSpPr>
              <p:spPr bwMode="auto">
                <a:xfrm>
                  <a:off x="954463" y="1693647"/>
                  <a:ext cx="2599391" cy="2117647"/>
                </a:xfrm>
                <a:prstGeom prst="rect">
                  <a:avLst/>
                </a:prstGeom>
                <a:solidFill>
                  <a:schemeClr val="tx1"/>
                </a:solidFill>
                <a:ln w="9525">
                  <a:solidFill>
                    <a:srgbClr val="93CDDD"/>
                  </a:solidFill>
                  <a:miter lim="800000"/>
                  <a:headEnd/>
                  <a:tailEnd/>
                </a:ln>
              </p:spPr>
              <p:txBody>
                <a:bodyPr anchor="ctr"/>
                <a:lstStyle/>
                <a:p>
                  <a:pPr algn="ctr" defTabSz="914400"/>
                  <a:endParaRPr lang="en-US" sz="1600" b="1">
                    <a:solidFill>
                      <a:srgbClr val="FFFFFF"/>
                    </a:solidFill>
                    <a:latin typeface="Calibri" pitchFamily="34" charset="0"/>
                  </a:endParaRPr>
                </a:p>
              </p:txBody>
            </p:sp>
          </p:grpSp>
          <p:pic>
            <p:nvPicPr>
              <p:cNvPr id="11" name="Picture 10" descr="6425711-crystal-ball--transparent-glass-ball-with-air-bubble-inside.jpg"/>
              <p:cNvPicPr>
                <a:picLocks noChangeAspect="1"/>
              </p:cNvPicPr>
              <p:nvPr/>
            </p:nvPicPr>
            <p:blipFill>
              <a:blip r:embed="rId5" cstate="print"/>
              <a:srcRect l="26394"/>
              <a:stretch>
                <a:fillRect/>
              </a:stretch>
            </p:blipFill>
            <p:spPr>
              <a:xfrm>
                <a:off x="5936354" y="1524624"/>
                <a:ext cx="2308054" cy="2192408"/>
              </a:xfrm>
              <a:prstGeom prst="rect">
                <a:avLst/>
              </a:prstGeom>
            </p:spPr>
          </p:pic>
        </p:grpSp>
        <p:sp>
          <p:nvSpPr>
            <p:cNvPr id="28" name="Rectangle 27"/>
            <p:cNvSpPr/>
            <p:nvPr/>
          </p:nvSpPr>
          <p:spPr>
            <a:xfrm>
              <a:off x="5868144" y="4077072"/>
              <a:ext cx="2448272" cy="216024"/>
            </a:xfrm>
            <a:prstGeom prst="rect">
              <a:avLst/>
            </a:prstGeom>
            <a:solidFill>
              <a:srgbClr val="63982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2" name="Group 31"/>
          <p:cNvGrpSpPr/>
          <p:nvPr/>
        </p:nvGrpSpPr>
        <p:grpSpPr>
          <a:xfrm rot="21394462">
            <a:off x="6706607" y="2459116"/>
            <a:ext cx="2756346" cy="2679741"/>
            <a:chOff x="3203848" y="2204864"/>
            <a:chExt cx="3015183" cy="2881313"/>
          </a:xfrm>
        </p:grpSpPr>
        <p:grpSp>
          <p:nvGrpSpPr>
            <p:cNvPr id="26" name="Group 25"/>
            <p:cNvGrpSpPr/>
            <p:nvPr/>
          </p:nvGrpSpPr>
          <p:grpSpPr>
            <a:xfrm>
              <a:off x="3203848" y="2204864"/>
              <a:ext cx="3015183" cy="2881313"/>
              <a:chOff x="3203848" y="2204864"/>
              <a:chExt cx="3015183" cy="2881313"/>
            </a:xfrm>
          </p:grpSpPr>
          <p:grpSp>
            <p:nvGrpSpPr>
              <p:cNvPr id="12" name="Gruppe 83"/>
              <p:cNvGrpSpPr>
                <a:grpSpLocks/>
              </p:cNvGrpSpPr>
              <p:nvPr/>
            </p:nvGrpSpPr>
            <p:grpSpPr bwMode="auto">
              <a:xfrm>
                <a:off x="3203848" y="2204864"/>
                <a:ext cx="3015183" cy="2881313"/>
                <a:chOff x="819574" y="1558714"/>
                <a:chExt cx="3535680" cy="2881207"/>
              </a:xfrm>
            </p:grpSpPr>
            <p:sp>
              <p:nvSpPr>
                <p:cNvPr id="13"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a:solidFill>
                      <a:srgbClr val="FFFFFF"/>
                    </a:solidFill>
                    <a:latin typeface="Calibri" pitchFamily="-112" charset="0"/>
                    <a:ea typeface="ＭＳ Ｐゴシック" pitchFamily="-112" charset="-128"/>
                  </a:endParaRPr>
                </a:p>
              </p:txBody>
            </p:sp>
            <p:sp>
              <p:nvSpPr>
                <p:cNvPr id="14"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2" charset="0"/>
                    <a:ea typeface="ＭＳ Ｐゴシック" pitchFamily="-112" charset="-128"/>
                  </a:endParaRPr>
                </a:p>
              </p:txBody>
            </p:sp>
            <p:sp>
              <p:nvSpPr>
                <p:cNvPr id="16" name="Rektangel 63"/>
                <p:cNvSpPr>
                  <a:spLocks noChangeArrowheads="1"/>
                </p:cNvSpPr>
                <p:nvPr/>
              </p:nvSpPr>
              <p:spPr bwMode="auto">
                <a:xfrm>
                  <a:off x="954463" y="1693647"/>
                  <a:ext cx="2599391" cy="2117647"/>
                </a:xfrm>
                <a:prstGeom prst="rect">
                  <a:avLst/>
                </a:prstGeom>
                <a:solidFill>
                  <a:schemeClr val="tx1"/>
                </a:solidFill>
                <a:ln w="9525">
                  <a:solidFill>
                    <a:srgbClr val="93CDDD"/>
                  </a:solidFill>
                  <a:miter lim="800000"/>
                  <a:headEnd/>
                  <a:tailEnd/>
                </a:ln>
              </p:spPr>
              <p:txBody>
                <a:bodyPr anchor="ctr"/>
                <a:lstStyle/>
                <a:p>
                  <a:pPr algn="ctr" defTabSz="914400"/>
                  <a:endParaRPr lang="en-US" sz="1600">
                    <a:solidFill>
                      <a:srgbClr val="FFFFFF"/>
                    </a:solidFill>
                    <a:latin typeface="Calibri" pitchFamily="34" charset="0"/>
                  </a:endParaRPr>
                </a:p>
              </p:txBody>
            </p:sp>
          </p:grpSp>
          <p:pic>
            <p:nvPicPr>
              <p:cNvPr id="23" name="Picture 22" descr="87749201_XS.jpg"/>
              <p:cNvPicPr>
                <a:picLocks noChangeAspect="1"/>
              </p:cNvPicPr>
              <p:nvPr/>
            </p:nvPicPr>
            <p:blipFill>
              <a:blip r:embed="rId6" cstate="print"/>
              <a:stretch>
                <a:fillRect/>
              </a:stretch>
            </p:blipFill>
            <p:spPr>
              <a:xfrm>
                <a:off x="3273374" y="2348880"/>
                <a:ext cx="2306738" cy="2160240"/>
              </a:xfrm>
              <a:prstGeom prst="rect">
                <a:avLst/>
              </a:prstGeom>
            </p:spPr>
          </p:pic>
        </p:grpSp>
        <p:sp>
          <p:nvSpPr>
            <p:cNvPr id="29" name="Rectangle 28"/>
            <p:cNvSpPr/>
            <p:nvPr/>
          </p:nvSpPr>
          <p:spPr>
            <a:xfrm>
              <a:off x="3203848" y="4869160"/>
              <a:ext cx="2448272" cy="216024"/>
            </a:xfrm>
            <a:prstGeom prst="rect">
              <a:avLst/>
            </a:prstGeom>
            <a:solidFill>
              <a:srgbClr val="005A9E"/>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5" name="Group 121"/>
          <p:cNvGrpSpPr>
            <a:grpSpLocks/>
          </p:cNvGrpSpPr>
          <p:nvPr/>
        </p:nvGrpSpPr>
        <p:grpSpPr bwMode="auto">
          <a:xfrm>
            <a:off x="467544" y="4293096"/>
            <a:ext cx="3508206" cy="1296144"/>
            <a:chOff x="6042025" y="5397500"/>
            <a:chExt cx="2350750" cy="1000125"/>
          </a:xfrm>
        </p:grpSpPr>
        <p:sp>
          <p:nvSpPr>
            <p:cNvPr id="36" name="Rounded Rectangle 27"/>
            <p:cNvSpPr>
              <a:spLocks noChangeArrowheads="1"/>
            </p:cNvSpPr>
            <p:nvPr/>
          </p:nvSpPr>
          <p:spPr bwMode="auto">
            <a:xfrm rot="16200000" flipH="1">
              <a:off x="6708777" y="4740273"/>
              <a:ext cx="990602" cy="2324101"/>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a:solidFill>
                  <a:srgbClr val="FFFFFF"/>
                </a:solidFill>
                <a:latin typeface="Calibri" pitchFamily="-105" charset="0"/>
                <a:ea typeface="ＭＳ Ｐゴシック" pitchFamily="-105" charset="-128"/>
              </a:endParaRPr>
            </a:p>
          </p:txBody>
        </p:sp>
        <p:sp>
          <p:nvSpPr>
            <p:cNvPr id="37" name="Round Same Side Corner Rectangle 36"/>
            <p:cNvSpPr/>
            <p:nvPr/>
          </p:nvSpPr>
          <p:spPr bwMode="auto">
            <a:xfrm>
              <a:off x="6042025" y="5397500"/>
              <a:ext cx="2324100" cy="314325"/>
            </a:xfrm>
            <a:prstGeom prst="round2SameRect">
              <a:avLst>
                <a:gd name="adj1" fmla="val 27778"/>
                <a:gd name="adj2" fmla="val 0"/>
              </a:avLst>
            </a:prstGeom>
            <a:solidFill>
              <a:srgbClr val="EA0075"/>
            </a:solidFill>
            <a:ln w="9525"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defTabSz="914400">
                <a:defRPr/>
              </a:pPr>
              <a:endParaRPr lang="en-US">
                <a:solidFill>
                  <a:srgbClr val="FFFFFF"/>
                </a:solidFill>
                <a:latin typeface="Calibri" pitchFamily="-105" charset="0"/>
                <a:ea typeface="ＭＳ Ｐゴシック" pitchFamily="-105" charset="-128"/>
              </a:endParaRPr>
            </a:p>
          </p:txBody>
        </p:sp>
        <p:sp>
          <p:nvSpPr>
            <p:cNvPr id="38" name="Ellipse 53"/>
            <p:cNvSpPr>
              <a:spLocks noChangeArrowheads="1"/>
            </p:cNvSpPr>
            <p:nvPr/>
          </p:nvSpPr>
          <p:spPr bwMode="auto">
            <a:xfrm>
              <a:off x="6098353" y="5830890"/>
              <a:ext cx="313594" cy="361116"/>
            </a:xfrm>
            <a:prstGeom prst="ellipse">
              <a:avLst/>
            </a:prstGeom>
            <a:solidFill>
              <a:srgbClr val="EA007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a:solidFill>
                  <a:srgbClr val="FFFFFF"/>
                </a:solidFill>
                <a:latin typeface="Calibri" pitchFamily="-105" charset="0"/>
              </a:endParaRPr>
            </a:p>
          </p:txBody>
        </p:sp>
        <p:sp>
          <p:nvSpPr>
            <p:cNvPr id="39" name="Tekstboks 72"/>
            <p:cNvSpPr txBox="1">
              <a:spLocks noChangeArrowheads="1"/>
            </p:cNvSpPr>
            <p:nvPr/>
          </p:nvSpPr>
          <p:spPr bwMode="auto">
            <a:xfrm>
              <a:off x="6436108" y="5718776"/>
              <a:ext cx="1956667" cy="498719"/>
            </a:xfrm>
            <a:prstGeom prst="rect">
              <a:avLst/>
            </a:prstGeom>
            <a:noFill/>
            <a:ln w="9525">
              <a:noFill/>
              <a:miter lim="800000"/>
              <a:headEnd/>
              <a:tailEnd/>
            </a:ln>
          </p:spPr>
          <p:txBody>
            <a:bodyPr wrap="square">
              <a:spAutoFit/>
            </a:bodyPr>
            <a:lstStyle/>
            <a:p>
              <a:r>
                <a:rPr lang="en-US" dirty="0"/>
                <a:t>A cloth whose weaving is not proper and uniform.</a:t>
              </a:r>
              <a:endParaRPr lang="en-IN" dirty="0"/>
            </a:p>
          </p:txBody>
        </p:sp>
      </p:grpSp>
      <p:grpSp>
        <p:nvGrpSpPr>
          <p:cNvPr id="40" name="Group 122"/>
          <p:cNvGrpSpPr>
            <a:grpSpLocks/>
          </p:cNvGrpSpPr>
          <p:nvPr/>
        </p:nvGrpSpPr>
        <p:grpSpPr bwMode="auto">
          <a:xfrm>
            <a:off x="467545" y="2920451"/>
            <a:ext cx="3468439" cy="1228634"/>
            <a:chOff x="6042025" y="5397500"/>
            <a:chExt cx="2324103" cy="948032"/>
          </a:xfrm>
        </p:grpSpPr>
        <p:sp>
          <p:nvSpPr>
            <p:cNvPr id="41" name="Rounded Rectangle 40"/>
            <p:cNvSpPr>
              <a:spLocks noChangeArrowheads="1"/>
            </p:cNvSpPr>
            <p:nvPr/>
          </p:nvSpPr>
          <p:spPr bwMode="auto">
            <a:xfrm rot="16200000" flipH="1">
              <a:off x="6734823" y="4714227"/>
              <a:ext cx="938510" cy="2324100"/>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a:solidFill>
                  <a:srgbClr val="FFFFFF"/>
                </a:solidFill>
                <a:latin typeface="Calibri" pitchFamily="-105" charset="0"/>
                <a:ea typeface="ＭＳ Ｐゴシック" pitchFamily="-105" charset="-128"/>
              </a:endParaRPr>
            </a:p>
          </p:txBody>
        </p:sp>
        <p:sp>
          <p:nvSpPr>
            <p:cNvPr id="42" name="Round Same Side Corner Rectangle 41"/>
            <p:cNvSpPr/>
            <p:nvPr/>
          </p:nvSpPr>
          <p:spPr bwMode="auto">
            <a:xfrm>
              <a:off x="6042025" y="5397500"/>
              <a:ext cx="2324100" cy="314325"/>
            </a:xfrm>
            <a:prstGeom prst="round2SameRect">
              <a:avLst>
                <a:gd name="adj1" fmla="val 27778"/>
                <a:gd name="adj2" fmla="val 0"/>
              </a:avLst>
            </a:prstGeom>
            <a:solidFill>
              <a:srgbClr val="005A9E"/>
            </a:solidFill>
            <a:ln w="9525"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defTabSz="914400">
                <a:defRPr/>
              </a:pPr>
              <a:endParaRPr lang="en-US">
                <a:solidFill>
                  <a:srgbClr val="FFFFFF"/>
                </a:solidFill>
                <a:latin typeface="Calibri" pitchFamily="-105" charset="0"/>
                <a:ea typeface="ＭＳ Ｐゴシック" pitchFamily="-105" charset="-128"/>
              </a:endParaRPr>
            </a:p>
          </p:txBody>
        </p:sp>
        <p:sp>
          <p:nvSpPr>
            <p:cNvPr id="43" name="Ellipse 53"/>
            <p:cNvSpPr>
              <a:spLocks noChangeArrowheads="1"/>
            </p:cNvSpPr>
            <p:nvPr/>
          </p:nvSpPr>
          <p:spPr bwMode="auto">
            <a:xfrm>
              <a:off x="6098354" y="5830883"/>
              <a:ext cx="313594" cy="361116"/>
            </a:xfrm>
            <a:prstGeom prst="ellipse">
              <a:avLst/>
            </a:prstGeom>
            <a:solidFill>
              <a:srgbClr val="005A9E"/>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a:solidFill>
                  <a:srgbClr val="FFFFFF"/>
                </a:solidFill>
                <a:latin typeface="Calibri" pitchFamily="-105" charset="0"/>
              </a:endParaRPr>
            </a:p>
          </p:txBody>
        </p:sp>
        <p:sp>
          <p:nvSpPr>
            <p:cNvPr id="44" name="Tekstboks 72"/>
            <p:cNvSpPr txBox="1">
              <a:spLocks noChangeArrowheads="1"/>
            </p:cNvSpPr>
            <p:nvPr/>
          </p:nvSpPr>
          <p:spPr bwMode="auto">
            <a:xfrm>
              <a:off x="6484357" y="5721348"/>
              <a:ext cx="1853960" cy="498719"/>
            </a:xfrm>
            <a:prstGeom prst="rect">
              <a:avLst/>
            </a:prstGeom>
            <a:noFill/>
            <a:ln w="9525">
              <a:noFill/>
              <a:miter lim="800000"/>
              <a:headEnd/>
              <a:tailEnd/>
            </a:ln>
          </p:spPr>
          <p:txBody>
            <a:bodyPr wrap="square">
              <a:spAutoFit/>
            </a:bodyPr>
            <a:lstStyle/>
            <a:p>
              <a:r>
                <a:rPr lang="en-US" dirty="0"/>
                <a:t>A matchstick whose </a:t>
              </a:r>
              <a:r>
                <a:rPr lang="en-US" dirty="0" err="1"/>
                <a:t>sulphur</a:t>
              </a:r>
              <a:r>
                <a:rPr lang="en-US" dirty="0"/>
                <a:t> is missing.</a:t>
              </a:r>
              <a:endParaRPr lang="en-IN" dirty="0"/>
            </a:p>
          </p:txBody>
        </p:sp>
      </p:grpSp>
      <p:grpSp>
        <p:nvGrpSpPr>
          <p:cNvPr id="45" name="Group 130"/>
          <p:cNvGrpSpPr>
            <a:grpSpLocks/>
          </p:cNvGrpSpPr>
          <p:nvPr/>
        </p:nvGrpSpPr>
        <p:grpSpPr bwMode="auto">
          <a:xfrm>
            <a:off x="467547" y="1569719"/>
            <a:ext cx="3612454" cy="1211209"/>
            <a:chOff x="6042025" y="5407025"/>
            <a:chExt cx="2420603" cy="934588"/>
          </a:xfrm>
        </p:grpSpPr>
        <p:sp>
          <p:nvSpPr>
            <p:cNvPr id="46" name="Rounded Rectangle 27"/>
            <p:cNvSpPr>
              <a:spLocks noChangeArrowheads="1"/>
            </p:cNvSpPr>
            <p:nvPr/>
          </p:nvSpPr>
          <p:spPr bwMode="auto">
            <a:xfrm rot="16200000" flipH="1">
              <a:off x="6736783" y="4712269"/>
              <a:ext cx="934588" cy="2324100"/>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a:solidFill>
                  <a:srgbClr val="FFFFFF"/>
                </a:solidFill>
                <a:latin typeface="Calibri" pitchFamily="-105" charset="0"/>
                <a:ea typeface="ＭＳ Ｐゴシック" pitchFamily="-105" charset="-128"/>
              </a:endParaRPr>
            </a:p>
          </p:txBody>
        </p:sp>
        <p:sp>
          <p:nvSpPr>
            <p:cNvPr id="47" name="Round Same Side Corner Rectangle 46"/>
            <p:cNvSpPr/>
            <p:nvPr/>
          </p:nvSpPr>
          <p:spPr bwMode="auto">
            <a:xfrm>
              <a:off x="6042025" y="5416098"/>
              <a:ext cx="2324100" cy="314325"/>
            </a:xfrm>
            <a:prstGeom prst="round2SameRect">
              <a:avLst>
                <a:gd name="adj1" fmla="val 27778"/>
                <a:gd name="adj2" fmla="val 0"/>
              </a:avLst>
            </a:prstGeom>
            <a:solidFill>
              <a:srgbClr val="639828"/>
            </a:solidFill>
            <a:ln w="9525" cap="flat" cmpd="sng" algn="ctr">
              <a:noFill/>
              <a:prstDash val="solid"/>
            </a:ln>
            <a:effectLst/>
            <a:scene3d>
              <a:camera prst="orthographicFront">
                <a:rot lat="0" lon="0" rev="0"/>
              </a:camera>
              <a:lightRig rig="glow" dir="t">
                <a:rot lat="0" lon="0" rev="14100000"/>
              </a:lightRig>
            </a:scene3d>
            <a:sp3d prstMaterial="softEdge">
              <a:bevelT w="127000" prst="artDeco"/>
            </a:sp3d>
          </p:spPr>
          <p:txBody>
            <a:bodyPr anchor="ctr"/>
            <a:lstStyle/>
            <a:p>
              <a:pPr algn="ctr" defTabSz="914400">
                <a:defRPr/>
              </a:pPr>
              <a:endParaRPr lang="en-US">
                <a:solidFill>
                  <a:srgbClr val="FFFFFF"/>
                </a:solidFill>
                <a:latin typeface="Calibri" pitchFamily="-105" charset="0"/>
                <a:ea typeface="ＭＳ Ｐゴシック" pitchFamily="-105" charset="-128"/>
              </a:endParaRPr>
            </a:p>
          </p:txBody>
        </p:sp>
        <p:sp>
          <p:nvSpPr>
            <p:cNvPr id="48" name="Ellipse 53"/>
            <p:cNvSpPr>
              <a:spLocks noChangeArrowheads="1"/>
            </p:cNvSpPr>
            <p:nvPr/>
          </p:nvSpPr>
          <p:spPr bwMode="auto">
            <a:xfrm>
              <a:off x="6098353" y="5830888"/>
              <a:ext cx="313594" cy="361116"/>
            </a:xfrm>
            <a:prstGeom prst="ellipse">
              <a:avLst/>
            </a:prstGeom>
            <a:solidFill>
              <a:srgbClr val="639828"/>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dirty="0">
                <a:solidFill>
                  <a:schemeClr val="bg1"/>
                </a:solidFill>
                <a:latin typeface="Calibri" pitchFamily="-105" charset="0"/>
              </a:endParaRPr>
            </a:p>
          </p:txBody>
        </p:sp>
        <p:sp>
          <p:nvSpPr>
            <p:cNvPr id="49" name="Tekstboks 72"/>
            <p:cNvSpPr txBox="1">
              <a:spLocks noChangeArrowheads="1"/>
            </p:cNvSpPr>
            <p:nvPr/>
          </p:nvSpPr>
          <p:spPr bwMode="auto">
            <a:xfrm>
              <a:off x="6436106" y="5730874"/>
              <a:ext cx="2026522" cy="284982"/>
            </a:xfrm>
            <a:prstGeom prst="rect">
              <a:avLst/>
            </a:prstGeom>
            <a:noFill/>
            <a:ln w="9525">
              <a:noFill/>
              <a:miter lim="800000"/>
              <a:headEnd/>
              <a:tailEnd/>
            </a:ln>
          </p:spPr>
          <p:txBody>
            <a:bodyPr wrap="square">
              <a:spAutoFit/>
            </a:bodyPr>
            <a:lstStyle/>
            <a:p>
              <a:r>
                <a:rPr lang="en-US" dirty="0"/>
                <a:t>A glass with air bubble in it.</a:t>
              </a:r>
              <a:endParaRPr lang="en-IN" dirty="0"/>
            </a:p>
          </p:txBody>
        </p:sp>
      </p:grpSp>
      <p:sp>
        <p:nvSpPr>
          <p:cNvPr id="50" name="TextBox 49"/>
          <p:cNvSpPr txBox="1"/>
          <p:nvPr/>
        </p:nvSpPr>
        <p:spPr>
          <a:xfrm>
            <a:off x="323528" y="1054477"/>
            <a:ext cx="8568952" cy="400110"/>
          </a:xfrm>
          <a:prstGeom prst="rect">
            <a:avLst/>
          </a:prstGeom>
          <a:solidFill>
            <a:srgbClr val="FFFFFF">
              <a:alpha val="69804"/>
            </a:srgbClr>
          </a:solidFill>
        </p:spPr>
        <p:txBody>
          <a:bodyPr wrap="square" rtlCol="0">
            <a:spAutoFit/>
          </a:bodyPr>
          <a:lstStyle/>
          <a:p>
            <a:r>
              <a:rPr lang="en-US" sz="2000" dirty="0"/>
              <a:t>Look at the below products.</a:t>
            </a:r>
            <a:endParaRPr lang="en-IN" sz="2000" dirty="0"/>
          </a:p>
        </p:txBody>
      </p:sp>
      <p:sp>
        <p:nvSpPr>
          <p:cNvPr id="51" name="TextBox 50"/>
          <p:cNvSpPr txBox="1"/>
          <p:nvPr/>
        </p:nvSpPr>
        <p:spPr>
          <a:xfrm>
            <a:off x="251520" y="6021288"/>
            <a:ext cx="4320480" cy="707886"/>
          </a:xfrm>
          <a:prstGeom prst="rect">
            <a:avLst/>
          </a:prstGeom>
          <a:solidFill>
            <a:srgbClr val="FFFFFF">
              <a:alpha val="69804"/>
            </a:srgbClr>
          </a:solidFill>
        </p:spPr>
        <p:txBody>
          <a:bodyPr wrap="square" rtlCol="0">
            <a:spAutoFit/>
          </a:bodyPr>
          <a:lstStyle/>
          <a:p>
            <a:r>
              <a:rPr lang="en-US" sz="2000" dirty="0"/>
              <a:t>When you look at the above products, it is very clear that they are defective.</a:t>
            </a:r>
            <a:endParaRPr lang="en-IN" sz="2000" dirty="0"/>
          </a:p>
        </p:txBody>
      </p:sp>
      <p:grpSp>
        <p:nvGrpSpPr>
          <p:cNvPr id="33" name="Group 32"/>
          <p:cNvGrpSpPr/>
          <p:nvPr/>
        </p:nvGrpSpPr>
        <p:grpSpPr>
          <a:xfrm rot="20908793">
            <a:off x="4570752" y="3917612"/>
            <a:ext cx="2756346" cy="2679741"/>
            <a:chOff x="323528" y="3501008"/>
            <a:chExt cx="3015183" cy="2881313"/>
          </a:xfrm>
        </p:grpSpPr>
        <p:grpSp>
          <p:nvGrpSpPr>
            <p:cNvPr id="27" name="Group 26"/>
            <p:cNvGrpSpPr/>
            <p:nvPr/>
          </p:nvGrpSpPr>
          <p:grpSpPr>
            <a:xfrm>
              <a:off x="323528" y="3501008"/>
              <a:ext cx="3015183" cy="2881313"/>
              <a:chOff x="323528" y="3501008"/>
              <a:chExt cx="3015183" cy="2881313"/>
            </a:xfrm>
          </p:grpSpPr>
          <p:grpSp>
            <p:nvGrpSpPr>
              <p:cNvPr id="19" name="Gruppe 83"/>
              <p:cNvGrpSpPr>
                <a:grpSpLocks/>
              </p:cNvGrpSpPr>
              <p:nvPr/>
            </p:nvGrpSpPr>
            <p:grpSpPr bwMode="auto">
              <a:xfrm>
                <a:off x="323528" y="3501008"/>
                <a:ext cx="3015183" cy="2881313"/>
                <a:chOff x="819574" y="1558714"/>
                <a:chExt cx="3535680" cy="2881207"/>
              </a:xfrm>
            </p:grpSpPr>
            <p:sp>
              <p:nvSpPr>
                <p:cNvPr id="20" name="Kombinationstegning 58"/>
                <p:cNvSpPr/>
                <p:nvPr/>
              </p:nvSpPr>
              <p:spPr>
                <a:xfrm>
                  <a:off x="3425257" y="3890376"/>
                  <a:ext cx="929997" cy="54954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a:defRPr/>
                  </a:pPr>
                  <a:endParaRPr lang="en-US">
                    <a:solidFill>
                      <a:srgbClr val="FFFFFF"/>
                    </a:solidFill>
                    <a:latin typeface="Calibri" pitchFamily="-112" charset="0"/>
                    <a:ea typeface="ＭＳ Ｐゴシック" pitchFamily="-112" charset="-128"/>
                  </a:endParaRPr>
                </a:p>
              </p:txBody>
            </p:sp>
            <p:sp>
              <p:nvSpPr>
                <p:cNvPr id="21" name="Rektangel 62"/>
                <p:cNvSpPr>
                  <a:spLocks noChangeArrowheads="1"/>
                </p:cNvSpPr>
                <p:nvPr/>
              </p:nvSpPr>
              <p:spPr bwMode="auto">
                <a:xfrm>
                  <a:off x="819574" y="1558714"/>
                  <a:ext cx="2859648" cy="286057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112" charset="0"/>
                    <a:ea typeface="ＭＳ Ｐゴシック" pitchFamily="-112" charset="-128"/>
                  </a:endParaRPr>
                </a:p>
              </p:txBody>
            </p:sp>
            <p:sp>
              <p:nvSpPr>
                <p:cNvPr id="22" name="Rektangel 63"/>
                <p:cNvSpPr>
                  <a:spLocks noChangeArrowheads="1"/>
                </p:cNvSpPr>
                <p:nvPr/>
              </p:nvSpPr>
              <p:spPr bwMode="auto">
                <a:xfrm>
                  <a:off x="954463" y="1693647"/>
                  <a:ext cx="2599391" cy="2117647"/>
                </a:xfrm>
                <a:prstGeom prst="rect">
                  <a:avLst/>
                </a:prstGeom>
                <a:solidFill>
                  <a:schemeClr val="tx1"/>
                </a:solidFill>
                <a:ln w="9525">
                  <a:solidFill>
                    <a:srgbClr val="93CDDD"/>
                  </a:solidFill>
                  <a:miter lim="800000"/>
                  <a:headEnd/>
                  <a:tailEnd/>
                </a:ln>
              </p:spPr>
              <p:txBody>
                <a:bodyPr anchor="ctr"/>
                <a:lstStyle/>
                <a:p>
                  <a:pPr algn="ctr" defTabSz="914400"/>
                  <a:endParaRPr lang="en-US" sz="1600" b="1">
                    <a:solidFill>
                      <a:srgbClr val="FFFFFF"/>
                    </a:solidFill>
                    <a:latin typeface="Calibri" pitchFamily="34" charset="0"/>
                  </a:endParaRPr>
                </a:p>
              </p:txBody>
            </p:sp>
          </p:grpSp>
          <p:pic>
            <p:nvPicPr>
              <p:cNvPr id="24" name="Picture 23" descr="hole-1.jpg"/>
              <p:cNvPicPr>
                <a:picLocks noChangeAspect="1"/>
              </p:cNvPicPr>
              <p:nvPr/>
            </p:nvPicPr>
            <p:blipFill>
              <a:blip r:embed="rId7" cstate="print"/>
              <a:stretch>
                <a:fillRect/>
              </a:stretch>
            </p:blipFill>
            <p:spPr>
              <a:xfrm>
                <a:off x="395536" y="3645024"/>
                <a:ext cx="2268000" cy="2158069"/>
              </a:xfrm>
              <a:prstGeom prst="rect">
                <a:avLst/>
              </a:prstGeom>
            </p:spPr>
          </p:pic>
        </p:grpSp>
        <p:sp>
          <p:nvSpPr>
            <p:cNvPr id="30" name="Rectangle 29"/>
            <p:cNvSpPr/>
            <p:nvPr/>
          </p:nvSpPr>
          <p:spPr>
            <a:xfrm>
              <a:off x="323528" y="6165304"/>
              <a:ext cx="2448272" cy="216024"/>
            </a:xfrm>
            <a:prstGeom prst="rect">
              <a:avLst/>
            </a:prstGeom>
            <a:solidFill>
              <a:srgbClr val="EA0075"/>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53" name="Picture 52">
            <a:extLst>
              <a:ext uri="{FF2B5EF4-FFF2-40B4-BE49-F238E27FC236}">
                <a16:creationId xmlns:a16="http://schemas.microsoft.com/office/drawing/2014/main" id="{116E9209-4651-4ED7-9267-6F8468CA75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childTnLst>
                          </p:cTn>
                        </p:par>
                        <p:par>
                          <p:cTn id="8" fill="hold">
                            <p:stCondLst>
                              <p:cond delay="1250"/>
                            </p:stCondLst>
                            <p:childTnLst>
                              <p:par>
                                <p:cTn id="9" presetID="10" presetClass="entr" presetSubtype="0" fill="hold" nodeType="afterEffect">
                                  <p:stCondLst>
                                    <p:cond delay="15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par>
                                <p:cTn id="12" presetID="10" presetClass="entr" presetSubtype="0" fill="hold" nodeType="withEffect">
                                  <p:stCondLst>
                                    <p:cond delay="15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childTnLst>
                                </p:cTn>
                              </p:par>
                            </p:childTnLst>
                          </p:cTn>
                        </p:par>
                        <p:par>
                          <p:cTn id="15" fill="hold">
                            <p:stCondLst>
                              <p:cond delay="3750"/>
                            </p:stCondLst>
                            <p:childTnLst>
                              <p:par>
                                <p:cTn id="16" presetID="10" presetClass="entr" presetSubtype="0" fill="hold" nodeType="afterEffect">
                                  <p:stCondLst>
                                    <p:cond delay="225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childTnLst>
                                </p:cTn>
                              </p:par>
                              <p:par>
                                <p:cTn id="19" presetID="10" presetClass="entr" presetSubtype="0" fill="hold" nodeType="withEffect">
                                  <p:stCondLst>
                                    <p:cond delay="225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childTnLst>
                                </p:cTn>
                              </p:par>
                            </p:childTnLst>
                          </p:cTn>
                        </p:par>
                        <p:par>
                          <p:cTn id="22" fill="hold">
                            <p:stCondLst>
                              <p:cond delay="7000"/>
                            </p:stCondLst>
                            <p:childTnLst>
                              <p:par>
                                <p:cTn id="23" presetID="10" presetClass="entr" presetSubtype="0" fill="hold" nodeType="afterEffect">
                                  <p:stCondLst>
                                    <p:cond delay="2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10" presetClass="entr" presetSubtype="0" fill="hold" nodeType="withEffect">
                                  <p:stCondLst>
                                    <p:cond delay="20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childTnLst>
                                </p:cTn>
                              </p:par>
                            </p:childTnLst>
                          </p:cTn>
                        </p:par>
                        <p:par>
                          <p:cTn id="29" fill="hold">
                            <p:stCondLst>
                              <p:cond delay="10000"/>
                            </p:stCondLst>
                            <p:childTnLst>
                              <p:par>
                                <p:cTn id="30" presetID="10" presetClass="entr" presetSubtype="0" fill="hold" grpId="0" nodeType="afterEffect">
                                  <p:stCondLst>
                                    <p:cond delay="325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44750" b="39500"/>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r>
              <a:rPr lang="en-IN" sz="3200" dirty="0"/>
              <a:t>History of Six Sigma</a:t>
            </a:r>
          </a:p>
        </p:txBody>
      </p:sp>
      <p:pic>
        <p:nvPicPr>
          <p:cNvPr id="46" name="Picture 45" descr="old_map_wall_clock.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880320" y="2348880"/>
            <a:ext cx="2592288" cy="2592288"/>
          </a:xfrm>
          <a:prstGeom prst="rect">
            <a:avLst/>
          </a:prstGeom>
        </p:spPr>
      </p:pic>
      <p:grpSp>
        <p:nvGrpSpPr>
          <p:cNvPr id="2" name="Group 28"/>
          <p:cNvGrpSpPr/>
          <p:nvPr/>
        </p:nvGrpSpPr>
        <p:grpSpPr>
          <a:xfrm>
            <a:off x="1259632" y="4365104"/>
            <a:ext cx="328936" cy="864040"/>
            <a:chOff x="802878" y="3212976"/>
            <a:chExt cx="328936" cy="864040"/>
          </a:xfrm>
          <a:noFill/>
        </p:grpSpPr>
        <p:sp>
          <p:nvSpPr>
            <p:cNvPr id="49" name="TextBox 48"/>
            <p:cNvSpPr txBox="1"/>
            <p:nvPr/>
          </p:nvSpPr>
          <p:spPr>
            <a:xfrm>
              <a:off x="802878" y="3212976"/>
              <a:ext cx="328936" cy="584775"/>
            </a:xfrm>
            <a:prstGeom prst="rect">
              <a:avLst/>
            </a:prstGeom>
            <a:grpFill/>
          </p:spPr>
          <p:txBody>
            <a:bodyPr wrap="none" rtlCol="0">
              <a:spAutoFit/>
            </a:bodyPr>
            <a:lstStyle/>
            <a:p>
              <a:pPr algn="ctr"/>
              <a:r>
                <a:rPr lang="en-US" sz="3200" dirty="0">
                  <a:solidFill>
                    <a:srgbClr val="EA0075"/>
                  </a:solidFill>
                  <a:latin typeface="Gill Sans MT Condensed" pitchFamily="34" charset="0"/>
                </a:rPr>
                <a:t>•</a:t>
              </a:r>
            </a:p>
          </p:txBody>
        </p:sp>
        <p:cxnSp>
          <p:nvCxnSpPr>
            <p:cNvPr id="50" name="Straight Connector 49"/>
            <p:cNvCxnSpPr/>
            <p:nvPr/>
          </p:nvCxnSpPr>
          <p:spPr>
            <a:xfrm>
              <a:off x="971600" y="3573016"/>
              <a:ext cx="0" cy="504000"/>
            </a:xfrm>
            <a:prstGeom prst="line">
              <a:avLst/>
            </a:prstGeom>
            <a:grpFill/>
            <a:ln w="28575">
              <a:solidFill>
                <a:srgbClr val="EA0075"/>
              </a:solidFill>
              <a:prstDash val="sysDot"/>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35496" y="5157192"/>
            <a:ext cx="3024336" cy="923330"/>
          </a:xfrm>
          <a:prstGeom prst="rect">
            <a:avLst/>
          </a:prstGeom>
          <a:noFill/>
        </p:spPr>
        <p:txBody>
          <a:bodyPr wrap="square" rtlCol="0">
            <a:spAutoFit/>
          </a:bodyPr>
          <a:lstStyle/>
          <a:p>
            <a:r>
              <a:rPr lang="en-IN" dirty="0"/>
              <a:t>Six Sigma was originally developed by Bill Smith at Motorola in 1986.</a:t>
            </a:r>
          </a:p>
        </p:txBody>
      </p:sp>
      <p:pic>
        <p:nvPicPr>
          <p:cNvPr id="52" name="Picture 51" descr="old_map_wall_clock.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916832" y="2348880"/>
            <a:ext cx="2592288" cy="2592288"/>
          </a:xfrm>
          <a:prstGeom prst="rect">
            <a:avLst/>
          </a:prstGeom>
        </p:spPr>
      </p:pic>
      <p:grpSp>
        <p:nvGrpSpPr>
          <p:cNvPr id="3" name="Group 28"/>
          <p:cNvGrpSpPr/>
          <p:nvPr/>
        </p:nvGrpSpPr>
        <p:grpSpPr>
          <a:xfrm flipV="1">
            <a:off x="3347864" y="1916832"/>
            <a:ext cx="328936" cy="864040"/>
            <a:chOff x="802878" y="3212976"/>
            <a:chExt cx="328936" cy="864040"/>
          </a:xfrm>
          <a:noFill/>
        </p:grpSpPr>
        <p:sp>
          <p:nvSpPr>
            <p:cNvPr id="54" name="TextBox 53"/>
            <p:cNvSpPr txBox="1"/>
            <p:nvPr/>
          </p:nvSpPr>
          <p:spPr>
            <a:xfrm>
              <a:off x="802878" y="3212976"/>
              <a:ext cx="328936" cy="584775"/>
            </a:xfrm>
            <a:prstGeom prst="rect">
              <a:avLst/>
            </a:prstGeom>
            <a:grpFill/>
          </p:spPr>
          <p:txBody>
            <a:bodyPr wrap="none" rtlCol="0">
              <a:spAutoFit/>
            </a:bodyPr>
            <a:lstStyle/>
            <a:p>
              <a:pPr algn="ctr"/>
              <a:r>
                <a:rPr lang="en-US" sz="3200" dirty="0">
                  <a:solidFill>
                    <a:srgbClr val="EA0075"/>
                  </a:solidFill>
                  <a:latin typeface="Gill Sans MT Condensed" pitchFamily="34" charset="0"/>
                </a:rPr>
                <a:t>•</a:t>
              </a:r>
            </a:p>
          </p:txBody>
        </p:sp>
        <p:cxnSp>
          <p:nvCxnSpPr>
            <p:cNvPr id="55" name="Straight Connector 54"/>
            <p:cNvCxnSpPr/>
            <p:nvPr/>
          </p:nvCxnSpPr>
          <p:spPr>
            <a:xfrm>
              <a:off x="971600" y="3573016"/>
              <a:ext cx="0" cy="504000"/>
            </a:xfrm>
            <a:prstGeom prst="line">
              <a:avLst/>
            </a:prstGeom>
            <a:grpFill/>
            <a:ln w="28575">
              <a:solidFill>
                <a:srgbClr val="EA0075"/>
              </a:solidFill>
              <a:prstDash val="sysDot"/>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83568" y="908720"/>
            <a:ext cx="4211960" cy="1200329"/>
          </a:xfrm>
          <a:prstGeom prst="rect">
            <a:avLst/>
          </a:prstGeom>
          <a:noFill/>
        </p:spPr>
        <p:txBody>
          <a:bodyPr wrap="square" rtlCol="0">
            <a:spAutoFit/>
          </a:bodyPr>
          <a:lstStyle/>
          <a:p>
            <a:r>
              <a:rPr lang="en-IN" dirty="0"/>
              <a:t>The Six Sigma Training program was created using some of the most innovative quality improvement methods from the preceding six decades.</a:t>
            </a:r>
          </a:p>
        </p:txBody>
      </p:sp>
      <p:pic>
        <p:nvPicPr>
          <p:cNvPr id="57" name="Picture 56" descr="old_map_wall_clock.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916832" y="2348880"/>
            <a:ext cx="2592288" cy="2592288"/>
          </a:xfrm>
          <a:prstGeom prst="rect">
            <a:avLst/>
          </a:prstGeom>
        </p:spPr>
      </p:pic>
      <p:grpSp>
        <p:nvGrpSpPr>
          <p:cNvPr id="4" name="Group 28"/>
          <p:cNvGrpSpPr/>
          <p:nvPr/>
        </p:nvGrpSpPr>
        <p:grpSpPr>
          <a:xfrm>
            <a:off x="5508104" y="4365104"/>
            <a:ext cx="328936" cy="864040"/>
            <a:chOff x="802878" y="3212976"/>
            <a:chExt cx="328936" cy="864040"/>
          </a:xfrm>
          <a:noFill/>
        </p:grpSpPr>
        <p:sp>
          <p:nvSpPr>
            <p:cNvPr id="59" name="TextBox 58"/>
            <p:cNvSpPr txBox="1"/>
            <p:nvPr/>
          </p:nvSpPr>
          <p:spPr>
            <a:xfrm>
              <a:off x="802878" y="3212976"/>
              <a:ext cx="328936" cy="584775"/>
            </a:xfrm>
            <a:prstGeom prst="rect">
              <a:avLst/>
            </a:prstGeom>
            <a:grpFill/>
          </p:spPr>
          <p:txBody>
            <a:bodyPr wrap="none" rtlCol="0">
              <a:spAutoFit/>
            </a:bodyPr>
            <a:lstStyle/>
            <a:p>
              <a:pPr algn="ctr"/>
              <a:r>
                <a:rPr lang="en-US" sz="3200" dirty="0">
                  <a:solidFill>
                    <a:srgbClr val="EA0075"/>
                  </a:solidFill>
                  <a:latin typeface="Gill Sans MT Condensed" pitchFamily="34" charset="0"/>
                </a:rPr>
                <a:t>•</a:t>
              </a:r>
            </a:p>
          </p:txBody>
        </p:sp>
        <p:cxnSp>
          <p:nvCxnSpPr>
            <p:cNvPr id="60" name="Straight Connector 59"/>
            <p:cNvCxnSpPr/>
            <p:nvPr/>
          </p:nvCxnSpPr>
          <p:spPr>
            <a:xfrm>
              <a:off x="971600" y="3573016"/>
              <a:ext cx="0" cy="504000"/>
            </a:xfrm>
            <a:prstGeom prst="line">
              <a:avLst/>
            </a:prstGeom>
            <a:grpFill/>
            <a:ln w="28575">
              <a:solidFill>
                <a:srgbClr val="EA0075"/>
              </a:solidFill>
              <a:prstDash val="sysDot"/>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4283968" y="5157192"/>
            <a:ext cx="3816424" cy="923330"/>
          </a:xfrm>
          <a:prstGeom prst="rect">
            <a:avLst/>
          </a:prstGeom>
          <a:noFill/>
        </p:spPr>
        <p:txBody>
          <a:bodyPr wrap="square" rtlCol="0">
            <a:spAutoFit/>
          </a:bodyPr>
          <a:lstStyle/>
          <a:p>
            <a:r>
              <a:rPr lang="en-IN" dirty="0"/>
              <a:t>The term "Six Sigma" is derived from a field of statistics known as process capability.</a:t>
            </a:r>
          </a:p>
        </p:txBody>
      </p:sp>
      <p:pic>
        <p:nvPicPr>
          <p:cNvPr id="62" name="Picture 61" descr="old_map_wall_clock.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916832" y="2348880"/>
            <a:ext cx="2592288" cy="2592288"/>
          </a:xfrm>
          <a:prstGeom prst="rect">
            <a:avLst/>
          </a:prstGeom>
        </p:spPr>
      </p:pic>
      <p:grpSp>
        <p:nvGrpSpPr>
          <p:cNvPr id="5" name="Group 28"/>
          <p:cNvGrpSpPr/>
          <p:nvPr/>
        </p:nvGrpSpPr>
        <p:grpSpPr>
          <a:xfrm flipV="1">
            <a:off x="7703840" y="2060848"/>
            <a:ext cx="328936" cy="864040"/>
            <a:chOff x="802878" y="3212976"/>
            <a:chExt cx="328936" cy="864040"/>
          </a:xfrm>
          <a:noFill/>
        </p:grpSpPr>
        <p:sp>
          <p:nvSpPr>
            <p:cNvPr id="64" name="TextBox 63"/>
            <p:cNvSpPr txBox="1"/>
            <p:nvPr/>
          </p:nvSpPr>
          <p:spPr>
            <a:xfrm>
              <a:off x="802878" y="3212976"/>
              <a:ext cx="328936" cy="584775"/>
            </a:xfrm>
            <a:prstGeom prst="rect">
              <a:avLst/>
            </a:prstGeom>
            <a:grpFill/>
          </p:spPr>
          <p:txBody>
            <a:bodyPr wrap="none" rtlCol="0">
              <a:spAutoFit/>
            </a:bodyPr>
            <a:lstStyle/>
            <a:p>
              <a:pPr algn="ctr"/>
              <a:r>
                <a:rPr lang="en-US" sz="3200" dirty="0">
                  <a:solidFill>
                    <a:srgbClr val="EA0075"/>
                  </a:solidFill>
                  <a:latin typeface="Gill Sans MT Condensed" pitchFamily="34" charset="0"/>
                </a:rPr>
                <a:t>•</a:t>
              </a:r>
            </a:p>
          </p:txBody>
        </p:sp>
        <p:cxnSp>
          <p:nvCxnSpPr>
            <p:cNvPr id="65" name="Straight Connector 64"/>
            <p:cNvCxnSpPr/>
            <p:nvPr/>
          </p:nvCxnSpPr>
          <p:spPr>
            <a:xfrm>
              <a:off x="971600" y="3573016"/>
              <a:ext cx="0" cy="504000"/>
            </a:xfrm>
            <a:prstGeom prst="line">
              <a:avLst/>
            </a:prstGeom>
            <a:grpFill/>
            <a:ln w="28575">
              <a:solidFill>
                <a:srgbClr val="EA0075"/>
              </a:solidFill>
              <a:prstDash val="sysDot"/>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5652120" y="908720"/>
            <a:ext cx="3491880" cy="1200329"/>
          </a:xfrm>
          <a:prstGeom prst="rect">
            <a:avLst/>
          </a:prstGeom>
          <a:noFill/>
        </p:spPr>
        <p:txBody>
          <a:bodyPr wrap="square" rtlCol="0">
            <a:spAutoFit/>
          </a:bodyPr>
          <a:lstStyle/>
          <a:p>
            <a:r>
              <a:rPr lang="en-IN" dirty="0"/>
              <a:t>The term ‘Six  Sigma’ refers to the ability of manufacturing processes to produce a very high proportion of output within specification.</a:t>
            </a:r>
          </a:p>
        </p:txBody>
      </p:sp>
      <p:pic>
        <p:nvPicPr>
          <p:cNvPr id="26" name="Picture 25">
            <a:extLst>
              <a:ext uri="{FF2B5EF4-FFF2-40B4-BE49-F238E27FC236}">
                <a16:creationId xmlns:a16="http://schemas.microsoft.com/office/drawing/2014/main" id="{E8DE1739-536A-4BCE-A3C0-E27C1886F8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7000">
        <p:fade/>
      </p:transition>
    </mc:Choice>
    <mc:Fallback xmlns="">
      <p:transition spd="med" advClick="0" advTm="3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2222E-6 1.04046E-6 L 0.31893 1.04046E-6 " pathEditMode="relative" rAng="0" ptsTypes="AA">
                                      <p:cBhvr>
                                        <p:cTn id="6" dur="2000" fill="hold"/>
                                        <p:tgtEl>
                                          <p:spTgt spid="46"/>
                                        </p:tgtEl>
                                        <p:attrNameLst>
                                          <p:attrName>ppt_x</p:attrName>
                                          <p:attrName>ppt_y</p:attrName>
                                        </p:attrNameLst>
                                      </p:cBhvr>
                                      <p:rCtr x="159" y="0"/>
                                    </p:animMotion>
                                  </p:childTnLst>
                                </p:cTn>
                              </p:par>
                              <p:par>
                                <p:cTn id="7" presetID="49" presetClass="entr" presetSubtype="0" decel="10000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 calcmode="lin" valueType="num">
                                      <p:cBhvr>
                                        <p:cTn id="9" dur="2000" fill="hold"/>
                                        <p:tgtEl>
                                          <p:spTgt spid="46"/>
                                        </p:tgtEl>
                                        <p:attrNameLst>
                                          <p:attrName>ppt_w</p:attrName>
                                        </p:attrNameLst>
                                      </p:cBhvr>
                                      <p:tavLst>
                                        <p:tav tm="0">
                                          <p:val>
                                            <p:fltVal val="0"/>
                                          </p:val>
                                        </p:tav>
                                        <p:tav tm="100000">
                                          <p:val>
                                            <p:strVal val="#ppt_w"/>
                                          </p:val>
                                        </p:tav>
                                      </p:tavLst>
                                    </p:anim>
                                    <p:anim calcmode="lin" valueType="num">
                                      <p:cBhvr>
                                        <p:cTn id="10" dur="2000" fill="hold"/>
                                        <p:tgtEl>
                                          <p:spTgt spid="46"/>
                                        </p:tgtEl>
                                        <p:attrNameLst>
                                          <p:attrName>ppt_h</p:attrName>
                                        </p:attrNameLst>
                                      </p:cBhvr>
                                      <p:tavLst>
                                        <p:tav tm="0">
                                          <p:val>
                                            <p:fltVal val="0"/>
                                          </p:val>
                                        </p:tav>
                                        <p:tav tm="100000">
                                          <p:val>
                                            <p:strVal val="#ppt_h"/>
                                          </p:val>
                                        </p:tav>
                                      </p:tavLst>
                                    </p:anim>
                                    <p:anim calcmode="lin" valueType="num">
                                      <p:cBhvr>
                                        <p:cTn id="11" dur="2000" fill="hold"/>
                                        <p:tgtEl>
                                          <p:spTgt spid="46"/>
                                        </p:tgtEl>
                                        <p:attrNameLst>
                                          <p:attrName>style.rotation</p:attrName>
                                        </p:attrNameLst>
                                      </p:cBhvr>
                                      <p:tavLst>
                                        <p:tav tm="0">
                                          <p:val>
                                            <p:fltVal val="360"/>
                                          </p:val>
                                        </p:tav>
                                        <p:tav tm="100000">
                                          <p:val>
                                            <p:fltVal val="0"/>
                                          </p:val>
                                        </p:tav>
                                      </p:tavLst>
                                    </p:anim>
                                    <p:animEffect transition="in" filter="fade">
                                      <p:cBhvr>
                                        <p:cTn id="12" dur="2000"/>
                                        <p:tgtEl>
                                          <p:spTgt spid="46"/>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63" presetClass="path" presetSubtype="0" accel="50000" decel="50000" fill="hold" nodeType="afterEffect">
                                  <p:stCondLst>
                                    <p:cond delay="1000"/>
                                  </p:stCondLst>
                                  <p:childTnLst>
                                    <p:animMotion origin="layout" path="M 3.33333E-6 2.94798E-6 L 0.55902 2.94798E-6 " pathEditMode="relative" rAng="0" ptsTypes="AA">
                                      <p:cBhvr>
                                        <p:cTn id="27" dur="2000" fill="hold"/>
                                        <p:tgtEl>
                                          <p:spTgt spid="52"/>
                                        </p:tgtEl>
                                        <p:attrNameLst>
                                          <p:attrName>ppt_x</p:attrName>
                                          <p:attrName>ppt_y</p:attrName>
                                        </p:attrNameLst>
                                      </p:cBhvr>
                                      <p:rCtr x="280" y="0"/>
                                    </p:animMotion>
                                  </p:childTnLst>
                                </p:cTn>
                              </p:par>
                              <p:par>
                                <p:cTn id="28" presetID="49" presetClass="entr" presetSubtype="0" decel="100000" fill="hold" nodeType="withEffect">
                                  <p:stCondLst>
                                    <p:cond delay="1000"/>
                                  </p:stCondLst>
                                  <p:childTnLst>
                                    <p:set>
                                      <p:cBhvr>
                                        <p:cTn id="29" dur="1" fill="hold">
                                          <p:stCondLst>
                                            <p:cond delay="0"/>
                                          </p:stCondLst>
                                        </p:cTn>
                                        <p:tgtEl>
                                          <p:spTgt spid="52"/>
                                        </p:tgtEl>
                                        <p:attrNameLst>
                                          <p:attrName>style.visibility</p:attrName>
                                        </p:attrNameLst>
                                      </p:cBhvr>
                                      <p:to>
                                        <p:strVal val="visible"/>
                                      </p:to>
                                    </p:set>
                                    <p:anim calcmode="lin" valueType="num">
                                      <p:cBhvr>
                                        <p:cTn id="30" dur="3000" fill="hold"/>
                                        <p:tgtEl>
                                          <p:spTgt spid="52"/>
                                        </p:tgtEl>
                                        <p:attrNameLst>
                                          <p:attrName>ppt_w</p:attrName>
                                        </p:attrNameLst>
                                      </p:cBhvr>
                                      <p:tavLst>
                                        <p:tav tm="0">
                                          <p:val>
                                            <p:fltVal val="0"/>
                                          </p:val>
                                        </p:tav>
                                        <p:tav tm="100000">
                                          <p:val>
                                            <p:strVal val="#ppt_w"/>
                                          </p:val>
                                        </p:tav>
                                      </p:tavLst>
                                    </p:anim>
                                    <p:anim calcmode="lin" valueType="num">
                                      <p:cBhvr>
                                        <p:cTn id="31" dur="3000" fill="hold"/>
                                        <p:tgtEl>
                                          <p:spTgt spid="52"/>
                                        </p:tgtEl>
                                        <p:attrNameLst>
                                          <p:attrName>ppt_h</p:attrName>
                                        </p:attrNameLst>
                                      </p:cBhvr>
                                      <p:tavLst>
                                        <p:tav tm="0">
                                          <p:val>
                                            <p:fltVal val="0"/>
                                          </p:val>
                                        </p:tav>
                                        <p:tav tm="100000">
                                          <p:val>
                                            <p:strVal val="#ppt_h"/>
                                          </p:val>
                                        </p:tav>
                                      </p:tavLst>
                                    </p:anim>
                                    <p:anim calcmode="lin" valueType="num">
                                      <p:cBhvr>
                                        <p:cTn id="32" dur="3000" fill="hold"/>
                                        <p:tgtEl>
                                          <p:spTgt spid="52"/>
                                        </p:tgtEl>
                                        <p:attrNameLst>
                                          <p:attrName>style.rotation</p:attrName>
                                        </p:attrNameLst>
                                      </p:cBhvr>
                                      <p:tavLst>
                                        <p:tav tm="0">
                                          <p:val>
                                            <p:fltVal val="360"/>
                                          </p:val>
                                        </p:tav>
                                        <p:tav tm="100000">
                                          <p:val>
                                            <p:fltVal val="0"/>
                                          </p:val>
                                        </p:tav>
                                      </p:tavLst>
                                    </p:anim>
                                    <p:animEffect transition="in" filter="fade">
                                      <p:cBhvr>
                                        <p:cTn id="33" dur="3000"/>
                                        <p:tgtEl>
                                          <p:spTgt spid="52"/>
                                        </p:tgtEl>
                                      </p:cBhvr>
                                    </p:animEffect>
                                  </p:childTnLst>
                                </p:cTn>
                              </p:par>
                            </p:childTnLst>
                          </p:cTn>
                        </p:par>
                        <p:par>
                          <p:cTn id="34" fill="hold">
                            <p:stCondLst>
                              <p:cond delay="80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2"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1000"/>
                                        <p:tgtEl>
                                          <p:spTgt spid="56"/>
                                        </p:tgtEl>
                                      </p:cBhvr>
                                    </p:animEffect>
                                    <p:anim calcmode="lin" valueType="num">
                                      <p:cBhvr>
                                        <p:cTn id="44" dur="1000" fill="hold"/>
                                        <p:tgtEl>
                                          <p:spTgt spid="56"/>
                                        </p:tgtEl>
                                        <p:attrNameLst>
                                          <p:attrName>ppt_x</p:attrName>
                                        </p:attrNameLst>
                                      </p:cBhvr>
                                      <p:tavLst>
                                        <p:tav tm="0">
                                          <p:val>
                                            <p:strVal val="#ppt_x"/>
                                          </p:val>
                                        </p:tav>
                                        <p:tav tm="100000">
                                          <p:val>
                                            <p:strVal val="#ppt_x"/>
                                          </p:val>
                                        </p:tav>
                                      </p:tavLst>
                                    </p:anim>
                                    <p:anim calcmode="lin" valueType="num">
                                      <p:cBhvr>
                                        <p:cTn id="45" dur="1000" fill="hold"/>
                                        <p:tgtEl>
                                          <p:spTgt spid="56"/>
                                        </p:tgtEl>
                                        <p:attrNameLst>
                                          <p:attrName>ppt_y</p:attrName>
                                        </p:attrNameLst>
                                      </p:cBhvr>
                                      <p:tavLst>
                                        <p:tav tm="0">
                                          <p:val>
                                            <p:strVal val="#ppt_y+.1"/>
                                          </p:val>
                                        </p:tav>
                                        <p:tav tm="100000">
                                          <p:val>
                                            <p:strVal val="#ppt_y"/>
                                          </p:val>
                                        </p:tav>
                                      </p:tavLst>
                                    </p:anim>
                                  </p:childTnLst>
                                </p:cTn>
                              </p:par>
                            </p:childTnLst>
                          </p:cTn>
                        </p:par>
                        <p:par>
                          <p:cTn id="46" fill="hold">
                            <p:stCondLst>
                              <p:cond delay="10000"/>
                            </p:stCondLst>
                            <p:childTnLst>
                              <p:par>
                                <p:cTn id="47" presetID="63" presetClass="path" presetSubtype="0" accel="50000" decel="50000" fill="hold" nodeType="afterEffect">
                                  <p:stCondLst>
                                    <p:cond delay="3500"/>
                                  </p:stCondLst>
                                  <p:childTnLst>
                                    <p:animMotion origin="layout" path="M 3.33333E-6 2.94798E-6 L 0.79514 2.94798E-6 " pathEditMode="relative" rAng="0" ptsTypes="AA">
                                      <p:cBhvr>
                                        <p:cTn id="48" dur="2000" fill="hold"/>
                                        <p:tgtEl>
                                          <p:spTgt spid="57"/>
                                        </p:tgtEl>
                                        <p:attrNameLst>
                                          <p:attrName>ppt_x</p:attrName>
                                          <p:attrName>ppt_y</p:attrName>
                                        </p:attrNameLst>
                                      </p:cBhvr>
                                      <p:rCtr x="398" y="0"/>
                                    </p:animMotion>
                                  </p:childTnLst>
                                </p:cTn>
                              </p:par>
                              <p:par>
                                <p:cTn id="49" presetID="49" presetClass="entr" presetSubtype="0" decel="100000" fill="hold" nodeType="withEffect">
                                  <p:stCondLst>
                                    <p:cond delay="3500"/>
                                  </p:stCondLst>
                                  <p:childTnLst>
                                    <p:set>
                                      <p:cBhvr>
                                        <p:cTn id="50" dur="1" fill="hold">
                                          <p:stCondLst>
                                            <p:cond delay="0"/>
                                          </p:stCondLst>
                                        </p:cTn>
                                        <p:tgtEl>
                                          <p:spTgt spid="57"/>
                                        </p:tgtEl>
                                        <p:attrNameLst>
                                          <p:attrName>style.visibility</p:attrName>
                                        </p:attrNameLst>
                                      </p:cBhvr>
                                      <p:to>
                                        <p:strVal val="visible"/>
                                      </p:to>
                                    </p:set>
                                    <p:anim calcmode="lin" valueType="num">
                                      <p:cBhvr>
                                        <p:cTn id="51" dur="3000" fill="hold"/>
                                        <p:tgtEl>
                                          <p:spTgt spid="57"/>
                                        </p:tgtEl>
                                        <p:attrNameLst>
                                          <p:attrName>ppt_w</p:attrName>
                                        </p:attrNameLst>
                                      </p:cBhvr>
                                      <p:tavLst>
                                        <p:tav tm="0">
                                          <p:val>
                                            <p:fltVal val="0"/>
                                          </p:val>
                                        </p:tav>
                                        <p:tav tm="100000">
                                          <p:val>
                                            <p:strVal val="#ppt_w"/>
                                          </p:val>
                                        </p:tav>
                                      </p:tavLst>
                                    </p:anim>
                                    <p:anim calcmode="lin" valueType="num">
                                      <p:cBhvr>
                                        <p:cTn id="52" dur="3000" fill="hold"/>
                                        <p:tgtEl>
                                          <p:spTgt spid="57"/>
                                        </p:tgtEl>
                                        <p:attrNameLst>
                                          <p:attrName>ppt_h</p:attrName>
                                        </p:attrNameLst>
                                      </p:cBhvr>
                                      <p:tavLst>
                                        <p:tav tm="0">
                                          <p:val>
                                            <p:fltVal val="0"/>
                                          </p:val>
                                        </p:tav>
                                        <p:tav tm="100000">
                                          <p:val>
                                            <p:strVal val="#ppt_h"/>
                                          </p:val>
                                        </p:tav>
                                      </p:tavLst>
                                    </p:anim>
                                    <p:anim calcmode="lin" valueType="num">
                                      <p:cBhvr>
                                        <p:cTn id="53" dur="3000" fill="hold"/>
                                        <p:tgtEl>
                                          <p:spTgt spid="57"/>
                                        </p:tgtEl>
                                        <p:attrNameLst>
                                          <p:attrName>style.rotation</p:attrName>
                                        </p:attrNameLst>
                                      </p:cBhvr>
                                      <p:tavLst>
                                        <p:tav tm="0">
                                          <p:val>
                                            <p:fltVal val="360"/>
                                          </p:val>
                                        </p:tav>
                                        <p:tav tm="100000">
                                          <p:val>
                                            <p:fltVal val="0"/>
                                          </p:val>
                                        </p:tav>
                                      </p:tavLst>
                                    </p:anim>
                                    <p:animEffect transition="in" filter="fade">
                                      <p:cBhvr>
                                        <p:cTn id="54" dur="3000"/>
                                        <p:tgtEl>
                                          <p:spTgt spid="57"/>
                                        </p:tgtEl>
                                      </p:cBhvr>
                                    </p:animEffect>
                                  </p:childTnLst>
                                </p:cTn>
                              </p:par>
                            </p:childTnLst>
                          </p:cTn>
                        </p:par>
                        <p:par>
                          <p:cTn id="55" fill="hold">
                            <p:stCondLst>
                              <p:cond delay="16500"/>
                            </p:stCondLst>
                            <p:childTnLst>
                              <p:par>
                                <p:cTn id="56" presetID="47"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par>
                          <p:cTn id="61" fill="hold">
                            <p:stCondLst>
                              <p:cond delay="17500"/>
                            </p:stCondLst>
                            <p:childTnLst>
                              <p:par>
                                <p:cTn id="62" presetID="47" presetClass="entr" presetSubtype="0"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1000"/>
                                        <p:tgtEl>
                                          <p:spTgt spid="61"/>
                                        </p:tgtEl>
                                      </p:cBhvr>
                                    </p:animEffect>
                                    <p:anim calcmode="lin" valueType="num">
                                      <p:cBhvr>
                                        <p:cTn id="65" dur="1000" fill="hold"/>
                                        <p:tgtEl>
                                          <p:spTgt spid="61"/>
                                        </p:tgtEl>
                                        <p:attrNameLst>
                                          <p:attrName>ppt_x</p:attrName>
                                        </p:attrNameLst>
                                      </p:cBhvr>
                                      <p:tavLst>
                                        <p:tav tm="0">
                                          <p:val>
                                            <p:strVal val="#ppt_x"/>
                                          </p:val>
                                        </p:tav>
                                        <p:tav tm="100000">
                                          <p:val>
                                            <p:strVal val="#ppt_x"/>
                                          </p:val>
                                        </p:tav>
                                      </p:tavLst>
                                    </p:anim>
                                    <p:anim calcmode="lin" valueType="num">
                                      <p:cBhvr>
                                        <p:cTn id="66" dur="1000" fill="hold"/>
                                        <p:tgtEl>
                                          <p:spTgt spid="61"/>
                                        </p:tgtEl>
                                        <p:attrNameLst>
                                          <p:attrName>ppt_y</p:attrName>
                                        </p:attrNameLst>
                                      </p:cBhvr>
                                      <p:tavLst>
                                        <p:tav tm="0">
                                          <p:val>
                                            <p:strVal val="#ppt_y-.1"/>
                                          </p:val>
                                        </p:tav>
                                        <p:tav tm="100000">
                                          <p:val>
                                            <p:strVal val="#ppt_y"/>
                                          </p:val>
                                        </p:tav>
                                      </p:tavLst>
                                    </p:anim>
                                  </p:childTnLst>
                                </p:cTn>
                              </p:par>
                            </p:childTnLst>
                          </p:cTn>
                        </p:par>
                        <p:par>
                          <p:cTn id="67" fill="hold">
                            <p:stCondLst>
                              <p:cond delay="18500"/>
                            </p:stCondLst>
                            <p:childTnLst>
                              <p:par>
                                <p:cTn id="68" presetID="63" presetClass="path" presetSubtype="0" accel="50000" decel="50000" fill="hold" nodeType="afterEffect">
                                  <p:stCondLst>
                                    <p:cond delay="1750"/>
                                  </p:stCondLst>
                                  <p:childTnLst>
                                    <p:animMotion origin="layout" path="M 3.33333E-6 2.94798E-6 L 1.03142 2.94798E-6 " pathEditMode="relative" rAng="0" ptsTypes="AA">
                                      <p:cBhvr>
                                        <p:cTn id="69" dur="2000" fill="hold"/>
                                        <p:tgtEl>
                                          <p:spTgt spid="62"/>
                                        </p:tgtEl>
                                        <p:attrNameLst>
                                          <p:attrName>ppt_x</p:attrName>
                                          <p:attrName>ppt_y</p:attrName>
                                        </p:attrNameLst>
                                      </p:cBhvr>
                                      <p:rCtr x="516" y="0"/>
                                    </p:animMotion>
                                  </p:childTnLst>
                                </p:cTn>
                              </p:par>
                              <p:par>
                                <p:cTn id="70" presetID="49" presetClass="entr" presetSubtype="0" decel="100000" fill="hold" nodeType="withEffect">
                                  <p:stCondLst>
                                    <p:cond delay="1750"/>
                                  </p:stCondLst>
                                  <p:childTnLst>
                                    <p:set>
                                      <p:cBhvr>
                                        <p:cTn id="71" dur="1" fill="hold">
                                          <p:stCondLst>
                                            <p:cond delay="0"/>
                                          </p:stCondLst>
                                        </p:cTn>
                                        <p:tgtEl>
                                          <p:spTgt spid="62"/>
                                        </p:tgtEl>
                                        <p:attrNameLst>
                                          <p:attrName>style.visibility</p:attrName>
                                        </p:attrNameLst>
                                      </p:cBhvr>
                                      <p:to>
                                        <p:strVal val="visible"/>
                                      </p:to>
                                    </p:set>
                                    <p:anim calcmode="lin" valueType="num">
                                      <p:cBhvr>
                                        <p:cTn id="72" dur="3000" fill="hold"/>
                                        <p:tgtEl>
                                          <p:spTgt spid="62"/>
                                        </p:tgtEl>
                                        <p:attrNameLst>
                                          <p:attrName>ppt_w</p:attrName>
                                        </p:attrNameLst>
                                      </p:cBhvr>
                                      <p:tavLst>
                                        <p:tav tm="0">
                                          <p:val>
                                            <p:fltVal val="0"/>
                                          </p:val>
                                        </p:tav>
                                        <p:tav tm="100000">
                                          <p:val>
                                            <p:strVal val="#ppt_w"/>
                                          </p:val>
                                        </p:tav>
                                      </p:tavLst>
                                    </p:anim>
                                    <p:anim calcmode="lin" valueType="num">
                                      <p:cBhvr>
                                        <p:cTn id="73" dur="3000" fill="hold"/>
                                        <p:tgtEl>
                                          <p:spTgt spid="62"/>
                                        </p:tgtEl>
                                        <p:attrNameLst>
                                          <p:attrName>ppt_h</p:attrName>
                                        </p:attrNameLst>
                                      </p:cBhvr>
                                      <p:tavLst>
                                        <p:tav tm="0">
                                          <p:val>
                                            <p:fltVal val="0"/>
                                          </p:val>
                                        </p:tav>
                                        <p:tav tm="100000">
                                          <p:val>
                                            <p:strVal val="#ppt_h"/>
                                          </p:val>
                                        </p:tav>
                                      </p:tavLst>
                                    </p:anim>
                                    <p:anim calcmode="lin" valueType="num">
                                      <p:cBhvr>
                                        <p:cTn id="74" dur="3000" fill="hold"/>
                                        <p:tgtEl>
                                          <p:spTgt spid="62"/>
                                        </p:tgtEl>
                                        <p:attrNameLst>
                                          <p:attrName>style.rotation</p:attrName>
                                        </p:attrNameLst>
                                      </p:cBhvr>
                                      <p:tavLst>
                                        <p:tav tm="0">
                                          <p:val>
                                            <p:fltVal val="360"/>
                                          </p:val>
                                        </p:tav>
                                        <p:tav tm="100000">
                                          <p:val>
                                            <p:fltVal val="0"/>
                                          </p:val>
                                        </p:tav>
                                      </p:tavLst>
                                    </p:anim>
                                    <p:animEffect transition="in" filter="fade">
                                      <p:cBhvr>
                                        <p:cTn id="75" dur="3000"/>
                                        <p:tgtEl>
                                          <p:spTgt spid="62"/>
                                        </p:tgtEl>
                                      </p:cBhvr>
                                    </p:animEffect>
                                  </p:childTnLst>
                                </p:cTn>
                              </p:par>
                            </p:childTnLst>
                          </p:cTn>
                        </p:par>
                        <p:par>
                          <p:cTn id="76" fill="hold">
                            <p:stCondLst>
                              <p:cond delay="23250"/>
                            </p:stCondLst>
                            <p:childTnLst>
                              <p:par>
                                <p:cTn id="77" presetID="42" presetClass="entr" presetSubtype="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1000" fill="hold"/>
                                        <p:tgtEl>
                                          <p:spTgt spid="5"/>
                                        </p:tgtEl>
                                        <p:attrNameLst>
                                          <p:attrName>ppt_y</p:attrName>
                                        </p:attrNameLst>
                                      </p:cBhvr>
                                      <p:tavLst>
                                        <p:tav tm="0">
                                          <p:val>
                                            <p:strVal val="#ppt_y+.1"/>
                                          </p:val>
                                        </p:tav>
                                        <p:tav tm="100000">
                                          <p:val>
                                            <p:strVal val="#ppt_y"/>
                                          </p:val>
                                        </p:tav>
                                      </p:tavLst>
                                    </p:anim>
                                  </p:childTnLst>
                                </p:cTn>
                              </p:par>
                            </p:childTnLst>
                          </p:cTn>
                        </p:par>
                        <p:par>
                          <p:cTn id="82" fill="hold">
                            <p:stCondLst>
                              <p:cond delay="24250"/>
                            </p:stCondLst>
                            <p:childTnLst>
                              <p:par>
                                <p:cTn id="83" presetID="42" presetClass="entr" presetSubtype="0"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61"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Course Objectives</a:t>
            </a:r>
          </a:p>
        </p:txBody>
      </p:sp>
      <p:pic>
        <p:nvPicPr>
          <p:cNvPr id="35" name="Picture 34" descr="textures_00384104.jpg"/>
          <p:cNvPicPr>
            <a:picLocks noGrp="1" noSelect="1" noRot="1" noMove="1" noResize="1" noEditPoints="1" noAdjustHandles="1" noChangeArrowheads="1" noChangeShapeType="1"/>
          </p:cNvPicPr>
          <p:nvPr>
            <p:custDataLst>
              <p:tags r:id="rId2"/>
            </p:custDataLst>
          </p:nvPr>
        </p:nvPicPr>
        <p:blipFill>
          <a:blip r:embed="rId8" cstate="email"/>
          <a:stretch>
            <a:fillRect/>
          </a:stretch>
        </p:blipFill>
        <p:spPr>
          <a:xfrm>
            <a:off x="1" y="980728"/>
            <a:ext cx="9144000" cy="5904000"/>
          </a:xfrm>
          <a:prstGeom prst="rect">
            <a:avLst/>
          </a:prstGeom>
        </p:spPr>
      </p:pic>
      <p:pic>
        <p:nvPicPr>
          <p:cNvPr id="39" name="Picture 38" descr="chalk_2_1_2.png"/>
          <p:cNvPicPr>
            <a:picLocks noGrp="1" noSelect="1" noRot="1" noMove="1" noResize="1" noEditPoints="1" noAdjustHandles="1" noChangeArrowheads="1" noChangeShapeType="1"/>
          </p:cNvPicPr>
          <p:nvPr>
            <p:custDataLst>
              <p:tags r:id="rId3"/>
            </p:custDataLst>
          </p:nvPr>
        </p:nvPicPr>
        <p:blipFill>
          <a:blip r:embed="rId9" cstate="print"/>
          <a:srcRect l="7623" r="29218"/>
          <a:stretch>
            <a:fillRect/>
          </a:stretch>
        </p:blipFill>
        <p:spPr>
          <a:xfrm rot="16200000">
            <a:off x="6929277" y="3958693"/>
            <a:ext cx="2990302" cy="2808312"/>
          </a:xfrm>
          <a:prstGeom prst="rect">
            <a:avLst/>
          </a:prstGeom>
        </p:spPr>
      </p:pic>
      <p:pic>
        <p:nvPicPr>
          <p:cNvPr id="40" name="Picture 39" descr="chalk_2_1_2.png"/>
          <p:cNvPicPr>
            <a:picLocks noGrp="1" noSelect="1" noRot="1" noMove="1" noResize="1" noEditPoints="1" noAdjustHandles="1" noChangeArrowheads="1" noChangeShapeType="1"/>
          </p:cNvPicPr>
          <p:nvPr>
            <p:custDataLst>
              <p:tags r:id="rId4"/>
            </p:custDataLst>
          </p:nvPr>
        </p:nvPicPr>
        <p:blipFill>
          <a:blip r:embed="rId9" cstate="print"/>
          <a:srcRect l="7623" r="29218"/>
          <a:stretch>
            <a:fillRect/>
          </a:stretch>
        </p:blipFill>
        <p:spPr>
          <a:xfrm rot="16200000">
            <a:off x="6929277" y="1071723"/>
            <a:ext cx="2990302" cy="2808312"/>
          </a:xfrm>
          <a:prstGeom prst="rect">
            <a:avLst/>
          </a:prstGeom>
        </p:spPr>
      </p:pic>
      <p:sp>
        <p:nvSpPr>
          <p:cNvPr id="41" name="TextBox 40"/>
          <p:cNvSpPr txBox="1"/>
          <p:nvPr/>
        </p:nvSpPr>
        <p:spPr>
          <a:xfrm>
            <a:off x="107504" y="980728"/>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What is Six Sigma</a:t>
            </a:r>
          </a:p>
        </p:txBody>
      </p:sp>
      <p:sp>
        <p:nvSpPr>
          <p:cNvPr id="42" name="TextBox 41"/>
          <p:cNvSpPr txBox="1"/>
          <p:nvPr/>
        </p:nvSpPr>
        <p:spPr>
          <a:xfrm>
            <a:off x="107504" y="1351055"/>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Describe the Benefits of Six Sigma</a:t>
            </a:r>
          </a:p>
        </p:txBody>
      </p:sp>
      <p:sp>
        <p:nvSpPr>
          <p:cNvPr id="43" name="TextBox 42"/>
          <p:cNvSpPr txBox="1"/>
          <p:nvPr/>
        </p:nvSpPr>
        <p:spPr>
          <a:xfrm>
            <a:off x="107504" y="1721382"/>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the Critical Elements of Six Sigma</a:t>
            </a:r>
          </a:p>
        </p:txBody>
      </p:sp>
      <p:sp>
        <p:nvSpPr>
          <p:cNvPr id="44" name="TextBox 43"/>
          <p:cNvSpPr txBox="1"/>
          <p:nvPr/>
        </p:nvSpPr>
        <p:spPr>
          <a:xfrm>
            <a:off x="107504" y="2091709"/>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List the Causes of Variability</a:t>
            </a:r>
          </a:p>
        </p:txBody>
      </p:sp>
      <p:sp>
        <p:nvSpPr>
          <p:cNvPr id="45" name="TextBox 44"/>
          <p:cNvSpPr txBox="1"/>
          <p:nvPr/>
        </p:nvSpPr>
        <p:spPr>
          <a:xfrm>
            <a:off x="107504" y="2462036"/>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the Key  Concepts of Six Sigma</a:t>
            </a:r>
          </a:p>
        </p:txBody>
      </p:sp>
      <p:sp>
        <p:nvSpPr>
          <p:cNvPr id="46" name="TextBox 45"/>
          <p:cNvSpPr txBox="1"/>
          <p:nvPr/>
        </p:nvSpPr>
        <p:spPr>
          <a:xfrm>
            <a:off x="107504" y="2832363"/>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Describe the Various Forms of Waste</a:t>
            </a:r>
          </a:p>
        </p:txBody>
      </p:sp>
      <p:sp>
        <p:nvSpPr>
          <p:cNvPr id="47" name="TextBox 46"/>
          <p:cNvSpPr txBox="1"/>
          <p:nvPr/>
        </p:nvSpPr>
        <p:spPr>
          <a:xfrm>
            <a:off x="107504" y="3202690"/>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the DMAIC Approach</a:t>
            </a:r>
          </a:p>
        </p:txBody>
      </p:sp>
      <p:sp>
        <p:nvSpPr>
          <p:cNvPr id="48" name="TextBox 47"/>
          <p:cNvSpPr txBox="1"/>
          <p:nvPr/>
        </p:nvSpPr>
        <p:spPr>
          <a:xfrm>
            <a:off x="107504" y="3573017"/>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the DMADV Approach</a:t>
            </a:r>
          </a:p>
        </p:txBody>
      </p:sp>
      <p:sp>
        <p:nvSpPr>
          <p:cNvPr id="49" name="TextBox 48"/>
          <p:cNvSpPr txBox="1"/>
          <p:nvPr/>
        </p:nvSpPr>
        <p:spPr>
          <a:xfrm>
            <a:off x="107504" y="3943344"/>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the Implementation of Six Sigma </a:t>
            </a:r>
          </a:p>
        </p:txBody>
      </p:sp>
      <p:sp>
        <p:nvSpPr>
          <p:cNvPr id="50" name="TextBox 49"/>
          <p:cNvSpPr txBox="1"/>
          <p:nvPr/>
        </p:nvSpPr>
        <p:spPr>
          <a:xfrm>
            <a:off x="107504" y="4313671"/>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List the Critical Success Factors</a:t>
            </a:r>
          </a:p>
        </p:txBody>
      </p:sp>
      <p:sp>
        <p:nvSpPr>
          <p:cNvPr id="51" name="TextBox 50"/>
          <p:cNvSpPr txBox="1"/>
          <p:nvPr/>
        </p:nvSpPr>
        <p:spPr>
          <a:xfrm>
            <a:off x="107504" y="4683998"/>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Describe the Costs of Six Sigma Projects</a:t>
            </a:r>
          </a:p>
        </p:txBody>
      </p:sp>
      <p:sp>
        <p:nvSpPr>
          <p:cNvPr id="52" name="TextBox 51"/>
          <p:cNvSpPr txBox="1"/>
          <p:nvPr/>
        </p:nvSpPr>
        <p:spPr>
          <a:xfrm>
            <a:off x="107504" y="5054325"/>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List the Six Sigma Levels</a:t>
            </a:r>
          </a:p>
        </p:txBody>
      </p:sp>
      <p:sp>
        <p:nvSpPr>
          <p:cNvPr id="53" name="TextBox 52"/>
          <p:cNvSpPr txBox="1"/>
          <p:nvPr/>
        </p:nvSpPr>
        <p:spPr>
          <a:xfrm>
            <a:off x="107504" y="5424652"/>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a Six Sigma Organization</a:t>
            </a:r>
          </a:p>
        </p:txBody>
      </p:sp>
      <p:sp>
        <p:nvSpPr>
          <p:cNvPr id="54" name="TextBox 53"/>
          <p:cNvSpPr txBox="1"/>
          <p:nvPr/>
        </p:nvSpPr>
        <p:spPr>
          <a:xfrm>
            <a:off x="107504" y="6165304"/>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Define the Important of Terms of Six Sigma</a:t>
            </a:r>
          </a:p>
        </p:txBody>
      </p:sp>
      <p:sp>
        <p:nvSpPr>
          <p:cNvPr id="55" name="TextBox 54"/>
          <p:cNvSpPr txBox="1"/>
          <p:nvPr/>
        </p:nvSpPr>
        <p:spPr>
          <a:xfrm>
            <a:off x="107504" y="5794979"/>
            <a:ext cx="7308304"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Bradley Hand ITC" pitchFamily="66" charset="0"/>
                <a:ea typeface="+mn-ea"/>
                <a:cs typeface="+mn-cs"/>
              </a:rPr>
              <a:t>Explain the Various Types of Belts</a:t>
            </a:r>
          </a:p>
        </p:txBody>
      </p:sp>
      <p:pic>
        <p:nvPicPr>
          <p:cNvPr id="24" name="Picture 23">
            <a:extLst>
              <a:ext uri="{FF2B5EF4-FFF2-40B4-BE49-F238E27FC236}">
                <a16:creationId xmlns:a16="http://schemas.microsoft.com/office/drawing/2014/main" id="{63AB78F0-281B-429E-BBEF-48C7A3753FF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2634472927"/>
      </p:ext>
    </p:extLst>
  </p:cSld>
  <p:clrMapOvr>
    <a:masterClrMapping/>
  </p:clrMapOvr>
  <mc:AlternateContent xmlns:mc="http://schemas.openxmlformats.org/markup-compatibility/2006" xmlns:p14="http://schemas.microsoft.com/office/powerpoint/2010/main">
    <mc:Choice Requires="p14">
      <p:transition spd="med" p14:dur="700" advClick="0" advTm="65000">
        <p:fade/>
      </p:transition>
    </mc:Choice>
    <mc:Fallback xmlns="">
      <p:transition spd="med" advClick="0"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250"/>
                                  </p:stCondLst>
                                  <p:childTnLst>
                                    <p:set>
                                      <p:cBhvr>
                                        <p:cTn id="6" dur="1" fill="hold">
                                          <p:stCondLst>
                                            <p:cond delay="0"/>
                                          </p:stCondLst>
                                        </p:cTn>
                                        <p:tgtEl>
                                          <p:spTgt spid="35"/>
                                        </p:tgtEl>
                                        <p:attrNameLst>
                                          <p:attrName>style.visibility</p:attrName>
                                        </p:attrNameLst>
                                      </p:cBhvr>
                                      <p:to>
                                        <p:strVal val="visible"/>
                                      </p:to>
                                    </p:set>
                                    <p:animEffect transition="in" filter="slide(fromBottom)">
                                      <p:cBhvr>
                                        <p:cTn id="7" dur="1000"/>
                                        <p:tgtEl>
                                          <p:spTgt spid="35"/>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2500"/>
                            </p:stCondLst>
                            <p:childTnLst>
                              <p:par>
                                <p:cTn id="13" presetID="10" presetClass="entr" presetSubtype="0" fill="hold" grpId="0" nodeType="afterEffect">
                                  <p:stCondLst>
                                    <p:cond delay="200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5000"/>
                            </p:stCondLst>
                            <p:childTnLst>
                              <p:par>
                                <p:cTn id="17" presetID="10" presetClass="entr" presetSubtype="0" fill="hold" grpId="0" nodeType="afterEffect">
                                  <p:stCondLst>
                                    <p:cond delay="22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7750"/>
                            </p:stCondLst>
                            <p:childTnLst>
                              <p:par>
                                <p:cTn id="21" presetID="10" presetClass="entr" presetSubtype="0" fill="hold" grpId="0" nodeType="afterEffect">
                                  <p:stCondLst>
                                    <p:cond delay="30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11250"/>
                            </p:stCondLst>
                            <p:childTnLst>
                              <p:par>
                                <p:cTn id="25" presetID="10" presetClass="entr" presetSubtype="0" fill="hold" grpId="0" nodeType="afterEffect">
                                  <p:stCondLst>
                                    <p:cond delay="275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14500"/>
                            </p:stCondLst>
                            <p:childTnLst>
                              <p:par>
                                <p:cTn id="29" presetID="10" presetClass="entr" presetSubtype="0" fill="hold" grpId="0" nodeType="afterEffect">
                                  <p:stCondLst>
                                    <p:cond delay="30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18000"/>
                            </p:stCondLst>
                            <p:childTnLst>
                              <p:par>
                                <p:cTn id="33" presetID="10" presetClass="entr" presetSubtype="0" fill="hold" grpId="0" nodeType="afterEffect">
                                  <p:stCondLst>
                                    <p:cond delay="275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21250"/>
                            </p:stCondLst>
                            <p:childTnLst>
                              <p:par>
                                <p:cTn id="37" presetID="10" presetClass="entr" presetSubtype="0" fill="hold" grpId="0" nodeType="afterEffect">
                                  <p:stCondLst>
                                    <p:cond delay="325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25000"/>
                            </p:stCondLst>
                            <p:childTnLst>
                              <p:par>
                                <p:cTn id="41" presetID="10" presetClass="entr" presetSubtype="0" fill="hold" grpId="0" nodeType="afterEffect">
                                  <p:stCondLst>
                                    <p:cond delay="350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29000"/>
                            </p:stCondLst>
                            <p:childTnLst>
                              <p:par>
                                <p:cTn id="45" presetID="10" presetClass="entr" presetSubtype="0" fill="hold" grpId="0" nodeType="afterEffect">
                                  <p:stCondLst>
                                    <p:cond delay="325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par>
                          <p:cTn id="48" fill="hold">
                            <p:stCondLst>
                              <p:cond delay="32750"/>
                            </p:stCondLst>
                            <p:childTnLst>
                              <p:par>
                                <p:cTn id="49" presetID="10" presetClass="entr" presetSubtype="0" fill="hold" grpId="0" nodeType="afterEffect">
                                  <p:stCondLst>
                                    <p:cond delay="275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36000"/>
                            </p:stCondLst>
                            <p:childTnLst>
                              <p:par>
                                <p:cTn id="53" presetID="10" presetClass="entr" presetSubtype="0" fill="hold" grpId="0" nodeType="afterEffect">
                                  <p:stCondLst>
                                    <p:cond delay="35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40000"/>
                            </p:stCondLst>
                            <p:childTnLst>
                              <p:par>
                                <p:cTn id="57" presetID="10" presetClass="entr" presetSubtype="0" fill="hold" grpId="0" nodeType="afterEffect">
                                  <p:stCondLst>
                                    <p:cond delay="250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par>
                          <p:cTn id="60" fill="hold">
                            <p:stCondLst>
                              <p:cond delay="43000"/>
                            </p:stCondLst>
                            <p:childTnLst>
                              <p:par>
                                <p:cTn id="61" presetID="10" presetClass="entr" presetSubtype="0" fill="hold" grpId="0" nodeType="afterEffect">
                                  <p:stCondLst>
                                    <p:cond delay="300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childTnLst>
                          </p:cTn>
                        </p:par>
                        <p:par>
                          <p:cTn id="64" fill="hold">
                            <p:stCondLst>
                              <p:cond delay="46500"/>
                            </p:stCondLst>
                            <p:childTnLst>
                              <p:par>
                                <p:cTn id="65" presetID="10" presetClass="entr" presetSubtype="0" fill="hold" grpId="0" nodeType="afterEffect">
                                  <p:stCondLst>
                                    <p:cond delay="300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23"/>
          <p:cNvSpPr/>
          <p:nvPr/>
        </p:nvSpPr>
        <p:spPr bwMode="gray">
          <a:xfrm>
            <a:off x="6516216" y="1353038"/>
            <a:ext cx="2559502" cy="1571906"/>
          </a:xfrm>
          <a:prstGeom prst="rect">
            <a:avLst/>
          </a:prstGeom>
          <a:solidFill>
            <a:schemeClr val="bg1"/>
          </a:solidFill>
          <a:ln w="12700">
            <a:solidFill>
              <a:srgbClr val="C0C0C0"/>
            </a:solidFill>
            <a:miter lim="800000"/>
            <a:headEnd/>
            <a:tailEnd/>
          </a:ln>
          <a:effectLst>
            <a:outerShdw blurRad="114300" dist="50800" dir="5400000" sx="92000" sy="92000" algn="ctr" rotWithShape="0">
              <a:prstClr val="black">
                <a:alpha val="40000"/>
              </a:prstClr>
            </a:outerShdw>
            <a:reflection stA="78000" endPos="29000" dist="12700" dir="5400000" sy="-100000" algn="bl" rotWithShape="0"/>
          </a:effectLst>
          <a:scene3d>
            <a:camera prst="orthographicFront"/>
            <a:lightRig rig="threePt" dir="t">
              <a:rot lat="0" lon="0" rev="3000000"/>
            </a:lightRig>
          </a:scene3d>
          <a:sp3d/>
        </p:spPr>
        <p:txBody>
          <a:bodyPr lIns="72000" tIns="36000" rIns="72000" bIns="36000" anchor="ctr"/>
          <a:lstStyle/>
          <a:p>
            <a:pPr marL="0" marR="0" lvl="0" indent="0" algn="ctr" defTabSz="801688" rtl="0" eaLnBrk="0" fontAlgn="auto" latinLnBrk="0" hangingPunct="0">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Arial" charset="0"/>
              </a:rPr>
              <a:t>It is a disciplined, data-driven methodology focused on eliminating defects.</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7" name="Rechteck 22"/>
          <p:cNvSpPr/>
          <p:nvPr/>
        </p:nvSpPr>
        <p:spPr bwMode="gray">
          <a:xfrm>
            <a:off x="107504" y="1412776"/>
            <a:ext cx="2160240" cy="1309742"/>
          </a:xfrm>
          <a:prstGeom prst="rect">
            <a:avLst/>
          </a:prstGeom>
          <a:solidFill>
            <a:schemeClr val="bg1"/>
          </a:solidFill>
          <a:ln w="12700">
            <a:solidFill>
              <a:srgbClr val="C0C0C0"/>
            </a:solidFill>
            <a:miter lim="800000"/>
            <a:headEnd/>
            <a:tailEnd/>
          </a:ln>
          <a:effectLst>
            <a:outerShdw blurRad="114300" dist="50800" dir="5400000" sx="92000" sy="92000" algn="ctr" rotWithShape="0">
              <a:prstClr val="black">
                <a:alpha val="40000"/>
              </a:prstClr>
            </a:outerShdw>
            <a:reflection stA="78000" endPos="29000" dist="12700" dir="5400000" sy="-100000" algn="bl" rotWithShape="0"/>
          </a:effectLst>
          <a:scene3d>
            <a:camera prst="orthographicFront"/>
            <a:lightRig rig="threePt" dir="t">
              <a:rot lat="0" lon="0" rev="3000000"/>
            </a:lightRig>
          </a:scene3d>
          <a:sp3d/>
        </p:spPr>
        <p:txBody>
          <a:bodyPr lIns="72000" tIns="36000" rIns="72000" bIns="36000" anchor="ctr"/>
          <a:lstStyle/>
          <a:p>
            <a:pPr marL="0" marR="0" lvl="0" indent="0" algn="ctr" defTabSz="801688" rtl="0" eaLnBrk="0" fontAlgn="auto" latinLnBrk="0" hangingPunct="0">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Six Sigma is the measure of quality that strives for near perfection. </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Textfeld 10"/>
          <p:cNvSpPr txBox="1"/>
          <p:nvPr/>
        </p:nvSpPr>
        <p:spPr bwMode="gray">
          <a:xfrm>
            <a:off x="1396456" y="1037049"/>
            <a:ext cx="7280000" cy="5555367"/>
          </a:xfrm>
          <a:prstGeom prst="rect">
            <a:avLst/>
          </a:prstGeom>
          <a:noFill/>
          <a:effectLst>
            <a:outerShdw blurRad="444500" dir="5400000" algn="ctr" rotWithShape="0">
              <a:srgbClr val="000000">
                <a:alpha val="39000"/>
              </a:srgbClr>
            </a:outerShdw>
          </a:effectLst>
          <a:scene3d>
            <a:camera prst="perspectiveRelaxedModerately" fov="6000000">
              <a:rot lat="18599996" lon="0" rev="0"/>
            </a:camera>
            <a:lightRig rig="threePt" dir="t"/>
          </a:scene3d>
          <a:sp3d extrusionH="247650">
            <a:bevelT w="254000"/>
          </a:sp3d>
        </p:spPr>
        <p:txBody>
          <a:bodyPr wrap="square" rtlCol="0">
            <a:spAutoFit/>
            <a:sp3d extrusionH="19050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500" b="0" i="0" u="none" strike="noStrike" kern="1200" cap="none" spc="0" normalizeH="0" baseline="0" noProof="1">
                <a:ln w="18415" cmpd="sng">
                  <a:solidFill>
                    <a:srgbClr val="AFAFAF"/>
                  </a:solidFill>
                  <a:prstDash val="solid"/>
                </a:ln>
                <a:solidFill>
                  <a:srgbClr val="4BACC6"/>
                </a:solidFill>
                <a:effectLst>
                  <a:outerShdw blurRad="50800" dir="3600000" algn="tl" rotWithShape="0">
                    <a:srgbClr val="000000">
                      <a:alpha val="80000"/>
                    </a:srgbClr>
                  </a:outerShdw>
                </a:effectLst>
                <a:uLnTx/>
                <a:uFillTx/>
                <a:latin typeface="Arial Black" pitchFamily="34" charset="0"/>
                <a:ea typeface="+mn-ea"/>
                <a:cs typeface="+mn-cs"/>
                <a:sym typeface="Wingdings 2"/>
              </a:rPr>
              <a:t>6</a:t>
            </a:r>
            <a:r>
              <a:rPr kumimoji="0" lang="el-GR" sz="35500" b="0" i="0" u="none" strike="noStrike" kern="1200" cap="none" spc="0" normalizeH="0" baseline="0" noProof="1">
                <a:ln w="18415" cmpd="sng">
                  <a:solidFill>
                    <a:srgbClr val="AFAFAF"/>
                  </a:solidFill>
                  <a:prstDash val="solid"/>
                </a:ln>
                <a:solidFill>
                  <a:srgbClr val="83C937"/>
                </a:solidFill>
                <a:effectLst>
                  <a:outerShdw blurRad="50800" dir="3600000" algn="tl" rotWithShape="0">
                    <a:srgbClr val="000000">
                      <a:alpha val="80000"/>
                    </a:srgbClr>
                  </a:outerShdw>
                </a:effectLst>
                <a:uLnTx/>
                <a:uFillTx/>
                <a:latin typeface="Arial Black" pitchFamily="34" charset="0"/>
                <a:ea typeface="+mn-ea"/>
                <a:cs typeface="+mn-cs"/>
                <a:sym typeface="Wingdings 2"/>
              </a:rPr>
              <a:t>σ</a:t>
            </a:r>
            <a:endParaRPr kumimoji="0" lang="en-US" sz="35500" b="0" i="0" u="none" strike="noStrike" kern="1200" cap="none" spc="0" normalizeH="0" baseline="0" noProof="1">
              <a:ln w="18415" cmpd="sng">
                <a:solidFill>
                  <a:srgbClr val="AFAFAF"/>
                </a:solidFill>
                <a:prstDash val="solid"/>
              </a:ln>
              <a:solidFill>
                <a:srgbClr val="83C937"/>
              </a:solidFill>
              <a:effectLst>
                <a:outerShdw blurRad="50800" dir="3600000" algn="tl" rotWithShape="0">
                  <a:srgbClr val="000000">
                    <a:alpha val="80000"/>
                  </a:srgbClr>
                </a:outerShdw>
              </a:effectLst>
              <a:uLnTx/>
              <a:uFillTx/>
              <a:latin typeface="Arial Black" pitchFamily="34" charset="0"/>
              <a:ea typeface="+mn-ea"/>
              <a:cs typeface="+mn-cs"/>
            </a:endParaRPr>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What is Six Sigma?</a:t>
            </a:r>
          </a:p>
        </p:txBody>
      </p:sp>
      <p:sp>
        <p:nvSpPr>
          <p:cNvPr id="11" name="Rechteck 25"/>
          <p:cNvSpPr/>
          <p:nvPr/>
        </p:nvSpPr>
        <p:spPr bwMode="gray">
          <a:xfrm>
            <a:off x="5796136" y="5157192"/>
            <a:ext cx="3009456" cy="1287376"/>
          </a:xfrm>
          <a:prstGeom prst="rect">
            <a:avLst/>
          </a:prstGeom>
          <a:solidFill>
            <a:schemeClr val="bg1"/>
          </a:solidFill>
          <a:ln w="12700">
            <a:solidFill>
              <a:srgbClr val="C0C0C0"/>
            </a:solidFill>
            <a:miter lim="800000"/>
            <a:headEnd/>
            <a:tailEnd/>
          </a:ln>
          <a:effectLst>
            <a:outerShdw blurRad="114300" dist="50800" dir="5400000" sx="92000" sy="92000" algn="ctr" rotWithShape="0">
              <a:prstClr val="black">
                <a:alpha val="40000"/>
              </a:prstClr>
            </a:outerShdw>
            <a:reflection stA="78000" endPos="29000" dist="25400" dir="5400000" sy="-100000" algn="bl" rotWithShape="0"/>
          </a:effectLst>
          <a:scene3d>
            <a:camera prst="orthographicFront"/>
            <a:lightRig rig="threePt" dir="t">
              <a:rot lat="0" lon="0" rev="3000000"/>
            </a:lightRig>
          </a:scene3d>
          <a:sp3d/>
        </p:spPr>
        <p:txBody>
          <a:bodyPr lIns="108000" tIns="36000" rIns="108000" bIns="36000" anchor="ctr"/>
          <a:lstStyle/>
          <a:p>
            <a:pPr marL="0" marR="0" lvl="0" indent="0" algn="ctr" defTabSz="801688" rtl="0" eaLnBrk="0" fontAlgn="auto" latinLnBrk="0" hangingPunct="0">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Arial" charset="0"/>
              </a:rPr>
              <a:t>A Six Sigma defect is defined as anything that falls outside of a customer's specifications. </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2" name="Rechteck 26"/>
          <p:cNvSpPr/>
          <p:nvPr/>
        </p:nvSpPr>
        <p:spPr bwMode="gray">
          <a:xfrm>
            <a:off x="251520" y="4941168"/>
            <a:ext cx="3456384" cy="1584176"/>
          </a:xfrm>
          <a:prstGeom prst="rect">
            <a:avLst/>
          </a:prstGeom>
          <a:solidFill>
            <a:schemeClr val="bg1"/>
          </a:solidFill>
          <a:ln w="12700">
            <a:solidFill>
              <a:srgbClr val="C0C0C0"/>
            </a:solidFill>
            <a:miter lim="800000"/>
            <a:headEnd/>
            <a:tailEnd/>
          </a:ln>
          <a:effectLst>
            <a:outerShdw blurRad="114300" dist="50800" dir="5400000" sx="92000" sy="92000" algn="ctr" rotWithShape="0">
              <a:prstClr val="black">
                <a:alpha val="40000"/>
              </a:prstClr>
            </a:outerShdw>
            <a:reflection stA="78000" endPos="29000" dist="25400" dir="5400000" sy="-100000" algn="bl" rotWithShape="0"/>
          </a:effectLst>
          <a:scene3d>
            <a:camera prst="orthographicFront"/>
            <a:lightRig rig="threePt" dir="t">
              <a:rot lat="0" lon="0" rev="3000000"/>
            </a:lightRig>
          </a:scene3d>
          <a:sp3d/>
        </p:spPr>
        <p:txBody>
          <a:bodyPr lIns="72000" tIns="36000" rIns="72000" bIns="36000" anchor="ctr"/>
          <a:lstStyle/>
          <a:p>
            <a:pPr marL="0" marR="0" lvl="0" indent="0" algn="ctr" defTabSz="801688" rtl="0" eaLnBrk="0" fontAlgn="auto" latinLnBrk="0" hangingPunct="0">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Arial" charset="0"/>
              </a:rPr>
              <a:t>Six Sigma is a reference to a statistical measuring system, equivalent to just 3.4 defects per every million opportunities (Snee, 2003).</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12">
            <a:extLst>
              <a:ext uri="{FF2B5EF4-FFF2-40B4-BE49-F238E27FC236}">
                <a16:creationId xmlns:a16="http://schemas.microsoft.com/office/drawing/2014/main" id="{692A731C-BEFF-4057-A9F5-2D2450AD92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1000">
        <p:fade/>
      </p:transition>
    </mc:Choice>
    <mc:Fallback xmlns="">
      <p:transition spd="med" advClick="0" advTm="3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750"/>
                            </p:stCondLst>
                            <p:childTnLst>
                              <p:par>
                                <p:cTn id="13" presetID="10" presetClass="entr" presetSubtype="0" fill="hold" grpId="0" nodeType="afterEffect">
                                  <p:stCondLst>
                                    <p:cond delay="4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7000"/>
                            </p:stCondLst>
                            <p:childTnLst>
                              <p:par>
                                <p:cTn id="17" presetID="10" presetClass="entr" presetSubtype="0" fill="hold" grpId="0" nodeType="afterEffect">
                                  <p:stCondLst>
                                    <p:cond delay="4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2500"/>
                            </p:stCondLst>
                            <p:childTnLst>
                              <p:par>
                                <p:cTn id="21" presetID="10" presetClass="entr" presetSubtype="0" fill="hold" grpId="0" nodeType="afterEffect">
                                  <p:stCondLst>
                                    <p:cond delay="6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Pilot’s Six-Sigma Performance</a:t>
            </a:r>
          </a:p>
        </p:txBody>
      </p:sp>
      <p:sp>
        <p:nvSpPr>
          <p:cNvPr id="32" name="AutoShape 5"/>
          <p:cNvSpPr>
            <a:spLocks noChangeArrowheads="1"/>
          </p:cNvSpPr>
          <p:nvPr/>
        </p:nvSpPr>
        <p:spPr bwMode="auto">
          <a:xfrm>
            <a:off x="5148064" y="1052736"/>
            <a:ext cx="3816424" cy="1584176"/>
          </a:xfrm>
          <a:prstGeom prst="wedgeRoundRectCallout">
            <a:avLst>
              <a:gd name="adj1" fmla="val -65822"/>
              <a:gd name="adj2" fmla="val 42015"/>
              <a:gd name="adj3" fmla="val 16667"/>
            </a:avLst>
          </a:prstGeom>
          <a:solidFill>
            <a:srgbClr val="83C937"/>
          </a:solidFill>
          <a:ln w="12700">
            <a:noFill/>
            <a:miter lim="800000"/>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Times New Roman" pitchFamily="18" charset="0"/>
              </a:rPr>
              <a:t>If the pilot of an airplane always lands his aircraft within half of the landing strip width, then we can say that the pilot’s landing performance has achieved Six Sigma capability.</a:t>
            </a:r>
            <a:endParaRPr kumimoji="0" lang="en-GB" sz="1800" b="0" i="0" u="none" strike="noStrike" kern="1200" cap="none" spc="0" normalizeH="0" baseline="0" noProof="0" dirty="0">
              <a:ln>
                <a:noFill/>
              </a:ln>
              <a:solidFill>
                <a:prstClr val="black"/>
              </a:solidFill>
              <a:effectLst/>
              <a:uLnTx/>
              <a:uFillTx/>
              <a:latin typeface="Calibri"/>
              <a:ea typeface="+mn-ea"/>
              <a:cs typeface="Times New Roman" pitchFamily="18" charset="0"/>
            </a:endParaRPr>
          </a:p>
        </p:txBody>
      </p:sp>
      <p:sp>
        <p:nvSpPr>
          <p:cNvPr id="35" name="AutoShape 6"/>
          <p:cNvSpPr>
            <a:spLocks noChangeArrowheads="1"/>
          </p:cNvSpPr>
          <p:nvPr/>
        </p:nvSpPr>
        <p:spPr bwMode="auto">
          <a:xfrm>
            <a:off x="179512" y="1052736"/>
            <a:ext cx="3168352" cy="1524000"/>
          </a:xfrm>
          <a:prstGeom prst="wedgeRoundRectCallout">
            <a:avLst>
              <a:gd name="adj1" fmla="val 33262"/>
              <a:gd name="adj2" fmla="val 80584"/>
              <a:gd name="adj3" fmla="val 16667"/>
            </a:avLst>
          </a:prstGeom>
          <a:solidFill>
            <a:schemeClr val="accent5">
              <a:lumMod val="60000"/>
              <a:lumOff val="40000"/>
            </a:schemeClr>
          </a:solidFill>
          <a:ln w="12700">
            <a:noFill/>
            <a:miter lim="800000"/>
            <a:headEnd type="none" w="sm" len="sm"/>
            <a:tailEnd type="none"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Times New Roman" pitchFamily="18" charset="0"/>
              </a:rPr>
              <a:t>An example of the way Six Sigma improves the performance and quality can be seen from the image given.</a:t>
            </a:r>
            <a:endParaRPr kumimoji="0" lang="en-GB" sz="1800" b="0" i="0" u="none" strike="noStrike" kern="1200" cap="none" spc="0" normalizeH="0" baseline="0" noProof="0" dirty="0">
              <a:ln>
                <a:noFill/>
              </a:ln>
              <a:solidFill>
                <a:prstClr val="black"/>
              </a:solidFill>
              <a:effectLst/>
              <a:uLnTx/>
              <a:uFillTx/>
              <a:latin typeface="Calibri"/>
              <a:ea typeface="+mn-ea"/>
              <a:cs typeface="Times New Roman" pitchFamily="18" charset="0"/>
            </a:endParaRPr>
          </a:p>
        </p:txBody>
      </p:sp>
      <p:grpSp>
        <p:nvGrpSpPr>
          <p:cNvPr id="2" name="Group 4"/>
          <p:cNvGrpSpPr>
            <a:grpSpLocks/>
          </p:cNvGrpSpPr>
          <p:nvPr/>
        </p:nvGrpSpPr>
        <p:grpSpPr bwMode="auto">
          <a:xfrm>
            <a:off x="820738" y="2503363"/>
            <a:ext cx="7011987" cy="4379913"/>
            <a:chOff x="185" y="1162"/>
            <a:chExt cx="5664" cy="2759"/>
          </a:xfrm>
        </p:grpSpPr>
        <p:sp>
          <p:nvSpPr>
            <p:cNvPr id="38" name="Line 5"/>
            <p:cNvSpPr>
              <a:spLocks noChangeShapeType="1"/>
            </p:cNvSpPr>
            <p:nvPr/>
          </p:nvSpPr>
          <p:spPr bwMode="auto">
            <a:xfrm>
              <a:off x="1037" y="1162"/>
              <a:ext cx="4713" cy="1148"/>
            </a:xfrm>
            <a:prstGeom prst="line">
              <a:avLst/>
            </a:prstGeom>
            <a:noFill/>
            <a:ln w="28575">
              <a:solidFill>
                <a:srgbClr val="000066"/>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Line 6"/>
            <p:cNvSpPr>
              <a:spLocks noChangeShapeType="1"/>
            </p:cNvSpPr>
            <p:nvPr/>
          </p:nvSpPr>
          <p:spPr bwMode="auto">
            <a:xfrm>
              <a:off x="185" y="2558"/>
              <a:ext cx="5556" cy="1363"/>
            </a:xfrm>
            <a:prstGeom prst="line">
              <a:avLst/>
            </a:prstGeom>
            <a:noFill/>
            <a:ln w="28575">
              <a:solidFill>
                <a:srgbClr val="000099"/>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Line 8"/>
            <p:cNvSpPr>
              <a:spLocks noChangeShapeType="1"/>
            </p:cNvSpPr>
            <p:nvPr/>
          </p:nvSpPr>
          <p:spPr bwMode="auto">
            <a:xfrm>
              <a:off x="1031" y="1541"/>
              <a:ext cx="4714" cy="1148"/>
            </a:xfrm>
            <a:prstGeom prst="line">
              <a:avLst/>
            </a:prstGeom>
            <a:noFill/>
            <a:ln w="28575">
              <a:solidFill>
                <a:srgbClr val="006600"/>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Line 9"/>
            <p:cNvSpPr>
              <a:spLocks noChangeShapeType="1"/>
            </p:cNvSpPr>
            <p:nvPr/>
          </p:nvSpPr>
          <p:spPr bwMode="auto">
            <a:xfrm>
              <a:off x="311" y="2165"/>
              <a:ext cx="5403" cy="1353"/>
            </a:xfrm>
            <a:prstGeom prst="line">
              <a:avLst/>
            </a:prstGeom>
            <a:noFill/>
            <a:ln w="28575">
              <a:solidFill>
                <a:srgbClr val="006600"/>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Line 12"/>
            <p:cNvSpPr>
              <a:spLocks noChangeShapeType="1"/>
            </p:cNvSpPr>
            <p:nvPr/>
          </p:nvSpPr>
          <p:spPr bwMode="auto">
            <a:xfrm>
              <a:off x="359" y="1787"/>
              <a:ext cx="5490" cy="1343"/>
            </a:xfrm>
            <a:prstGeom prst="line">
              <a:avLst/>
            </a:prstGeom>
            <a:noFill/>
            <a:ln w="76200">
              <a:solidFill>
                <a:schemeClr val="tx1"/>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Line 13"/>
            <p:cNvSpPr>
              <a:spLocks noChangeShapeType="1"/>
            </p:cNvSpPr>
            <p:nvPr/>
          </p:nvSpPr>
          <p:spPr bwMode="auto">
            <a:xfrm>
              <a:off x="280" y="1685"/>
              <a:ext cx="5475" cy="1319"/>
            </a:xfrm>
            <a:prstGeom prst="line">
              <a:avLst/>
            </a:prstGeom>
            <a:noFill/>
            <a:ln w="12700">
              <a:solidFill>
                <a:srgbClr val="006600"/>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Line 14"/>
            <p:cNvSpPr>
              <a:spLocks noChangeShapeType="1"/>
            </p:cNvSpPr>
            <p:nvPr/>
          </p:nvSpPr>
          <p:spPr bwMode="auto">
            <a:xfrm>
              <a:off x="200" y="1845"/>
              <a:ext cx="5594" cy="1375"/>
            </a:xfrm>
            <a:prstGeom prst="line">
              <a:avLst/>
            </a:prstGeom>
            <a:noFill/>
            <a:ln w="12700">
              <a:solidFill>
                <a:srgbClr val="006600"/>
              </a:solidFill>
              <a:round/>
              <a:headEnd type="none" w="sm" len="sm"/>
              <a:tailEnd type="none" w="sm" len="sm"/>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Oval 20"/>
            <p:cNvSpPr>
              <a:spLocks noChangeArrowheads="1"/>
            </p:cNvSpPr>
            <p:nvPr/>
          </p:nvSpPr>
          <p:spPr bwMode="auto">
            <a:xfrm>
              <a:off x="2496" y="1824"/>
              <a:ext cx="208" cy="192"/>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Oval 21"/>
            <p:cNvSpPr>
              <a:spLocks noChangeArrowheads="1"/>
            </p:cNvSpPr>
            <p:nvPr/>
          </p:nvSpPr>
          <p:spPr bwMode="auto">
            <a:xfrm>
              <a:off x="2028" y="2448"/>
              <a:ext cx="208" cy="192"/>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7" name="Freeform 7"/>
          <p:cNvSpPr>
            <a:spLocks/>
          </p:cNvSpPr>
          <p:nvPr/>
        </p:nvSpPr>
        <p:spPr bwMode="auto">
          <a:xfrm>
            <a:off x="1630363" y="3170113"/>
            <a:ext cx="3194050" cy="1781175"/>
          </a:xfrm>
          <a:custGeom>
            <a:avLst/>
            <a:gdLst>
              <a:gd name="T0" fmla="*/ 2147483647 w 2381"/>
              <a:gd name="T1" fmla="*/ 2147483647 h 1122"/>
              <a:gd name="T2" fmla="*/ 2147483647 w 2381"/>
              <a:gd name="T3" fmla="*/ 2147483647 h 1122"/>
              <a:gd name="T4" fmla="*/ 2147483647 w 2381"/>
              <a:gd name="T5" fmla="*/ 2147483647 h 1122"/>
              <a:gd name="T6" fmla="*/ 2147483647 w 2381"/>
              <a:gd name="T7" fmla="*/ 2147483647 h 1122"/>
              <a:gd name="T8" fmla="*/ 2147483647 w 2381"/>
              <a:gd name="T9" fmla="*/ 2147483647 h 1122"/>
              <a:gd name="T10" fmla="*/ 2147483647 w 2381"/>
              <a:gd name="T11" fmla="*/ 2147483647 h 1122"/>
              <a:gd name="T12" fmla="*/ 2147483647 w 2381"/>
              <a:gd name="T13" fmla="*/ 2147483647 h 1122"/>
              <a:gd name="T14" fmla="*/ 2147483647 w 2381"/>
              <a:gd name="T15" fmla="*/ 2147483647 h 1122"/>
              <a:gd name="T16" fmla="*/ 2147483647 w 2381"/>
              <a:gd name="T17" fmla="*/ 2147483647 h 1122"/>
              <a:gd name="T18" fmla="*/ 2147483647 w 2381"/>
              <a:gd name="T19" fmla="*/ 2147483647 h 1122"/>
              <a:gd name="T20" fmla="*/ 2147483647 w 2381"/>
              <a:gd name="T21" fmla="*/ 2147483647 h 1122"/>
              <a:gd name="T22" fmla="*/ 2147483647 w 2381"/>
              <a:gd name="T23" fmla="*/ 2147483647 h 1122"/>
              <a:gd name="T24" fmla="*/ 2147483647 w 2381"/>
              <a:gd name="T25" fmla="*/ 2147483647 h 1122"/>
              <a:gd name="T26" fmla="*/ 2147483647 w 2381"/>
              <a:gd name="T27" fmla="*/ 2147483647 h 1122"/>
              <a:gd name="T28" fmla="*/ 2147483647 w 2381"/>
              <a:gd name="T29" fmla="*/ 2147483647 h 1122"/>
              <a:gd name="T30" fmla="*/ 2147483647 w 2381"/>
              <a:gd name="T31" fmla="*/ 2147483647 h 1122"/>
              <a:gd name="T32" fmla="*/ 2147483647 w 2381"/>
              <a:gd name="T33" fmla="*/ 2147483647 h 1122"/>
              <a:gd name="T34" fmla="*/ 2147483647 w 2381"/>
              <a:gd name="T35" fmla="*/ 2147483647 h 1122"/>
              <a:gd name="T36" fmla="*/ 2147483647 w 2381"/>
              <a:gd name="T37" fmla="*/ 2147483647 h 1122"/>
              <a:gd name="T38" fmla="*/ 2147483647 w 2381"/>
              <a:gd name="T39" fmla="*/ 2147483647 h 1122"/>
              <a:gd name="T40" fmla="*/ 2147483647 w 2381"/>
              <a:gd name="T41" fmla="*/ 2147483647 h 1122"/>
              <a:gd name="T42" fmla="*/ 2147483647 w 2381"/>
              <a:gd name="T43" fmla="*/ 2147483647 h 1122"/>
              <a:gd name="T44" fmla="*/ 2147483647 w 2381"/>
              <a:gd name="T45" fmla="*/ 2147483647 h 1122"/>
              <a:gd name="T46" fmla="*/ 2147483647 w 2381"/>
              <a:gd name="T47" fmla="*/ 2147483647 h 1122"/>
              <a:gd name="T48" fmla="*/ 2147483647 w 2381"/>
              <a:gd name="T49" fmla="*/ 2147483647 h 1122"/>
              <a:gd name="T50" fmla="*/ 2147483647 w 2381"/>
              <a:gd name="T51" fmla="*/ 2147483647 h 1122"/>
              <a:gd name="T52" fmla="*/ 2147483647 w 2381"/>
              <a:gd name="T53" fmla="*/ 2147483647 h 1122"/>
              <a:gd name="T54" fmla="*/ 2147483647 w 2381"/>
              <a:gd name="T55" fmla="*/ 2147483647 h 1122"/>
              <a:gd name="T56" fmla="*/ 2147483647 w 2381"/>
              <a:gd name="T57" fmla="*/ 2147483647 h 1122"/>
              <a:gd name="T58" fmla="*/ 2147483647 w 2381"/>
              <a:gd name="T59" fmla="*/ 2147483647 h 1122"/>
              <a:gd name="T60" fmla="*/ 2147483647 w 2381"/>
              <a:gd name="T61" fmla="*/ 2147483647 h 1122"/>
              <a:gd name="T62" fmla="*/ 2147483647 w 2381"/>
              <a:gd name="T63" fmla="*/ 2147483647 h 1122"/>
              <a:gd name="T64" fmla="*/ 2147483647 w 2381"/>
              <a:gd name="T65" fmla="*/ 2147483647 h 1122"/>
              <a:gd name="T66" fmla="*/ 2147483647 w 2381"/>
              <a:gd name="T67" fmla="*/ 2147483647 h 1122"/>
              <a:gd name="T68" fmla="*/ 2147483647 w 2381"/>
              <a:gd name="T69" fmla="*/ 2147483647 h 1122"/>
              <a:gd name="T70" fmla="*/ 2147483647 w 2381"/>
              <a:gd name="T71" fmla="*/ 2147483647 h 1122"/>
              <a:gd name="T72" fmla="*/ 2147483647 w 2381"/>
              <a:gd name="T73" fmla="*/ 2147483647 h 1122"/>
              <a:gd name="T74" fmla="*/ 2147483647 w 2381"/>
              <a:gd name="T75" fmla="*/ 2147483647 h 1122"/>
              <a:gd name="T76" fmla="*/ 2147483647 w 2381"/>
              <a:gd name="T77" fmla="*/ 2147483647 h 1122"/>
              <a:gd name="T78" fmla="*/ 2147483647 w 2381"/>
              <a:gd name="T79" fmla="*/ 2147483647 h 1122"/>
              <a:gd name="T80" fmla="*/ 2147483647 w 2381"/>
              <a:gd name="T81" fmla="*/ 2147483647 h 1122"/>
              <a:gd name="T82" fmla="*/ 2147483647 w 2381"/>
              <a:gd name="T83" fmla="*/ 2147483647 h 1122"/>
              <a:gd name="T84" fmla="*/ 2147483647 w 2381"/>
              <a:gd name="T85" fmla="*/ 2147483647 h 1122"/>
              <a:gd name="T86" fmla="*/ 2147483647 w 2381"/>
              <a:gd name="T87" fmla="*/ 2147483647 h 1122"/>
              <a:gd name="T88" fmla="*/ 2147483647 w 2381"/>
              <a:gd name="T89" fmla="*/ 2147483647 h 1122"/>
              <a:gd name="T90" fmla="*/ 2147483647 w 2381"/>
              <a:gd name="T91" fmla="*/ 2147483647 h 1122"/>
              <a:gd name="T92" fmla="*/ 2147483647 w 2381"/>
              <a:gd name="T93" fmla="*/ 2147483647 h 1122"/>
              <a:gd name="T94" fmla="*/ 2147483647 w 2381"/>
              <a:gd name="T95" fmla="*/ 2147483647 h 1122"/>
              <a:gd name="T96" fmla="*/ 2147483647 w 2381"/>
              <a:gd name="T97" fmla="*/ 2147483647 h 1122"/>
              <a:gd name="T98" fmla="*/ 2147483647 w 2381"/>
              <a:gd name="T99" fmla="*/ 2147483647 h 1122"/>
              <a:gd name="T100" fmla="*/ 2147483647 w 2381"/>
              <a:gd name="T101" fmla="*/ 2147483647 h 1122"/>
              <a:gd name="T102" fmla="*/ 2147483647 w 2381"/>
              <a:gd name="T103" fmla="*/ 2147483647 h 1122"/>
              <a:gd name="T104" fmla="*/ 2147483647 w 2381"/>
              <a:gd name="T105" fmla="*/ 2147483647 h 1122"/>
              <a:gd name="T106" fmla="*/ 0 w 2381"/>
              <a:gd name="T107" fmla="*/ 2147483647 h 1122"/>
              <a:gd name="T108" fmla="*/ 2147483647 w 2381"/>
              <a:gd name="T109" fmla="*/ 2147483647 h 1122"/>
              <a:gd name="T110" fmla="*/ 2147483647 w 2381"/>
              <a:gd name="T111" fmla="*/ 2147483647 h 1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81" h="1122">
                <a:moveTo>
                  <a:pt x="381" y="1062"/>
                </a:moveTo>
                <a:lnTo>
                  <a:pt x="537" y="1121"/>
                </a:lnTo>
                <a:lnTo>
                  <a:pt x="1532" y="883"/>
                </a:lnTo>
                <a:lnTo>
                  <a:pt x="1537" y="885"/>
                </a:lnTo>
                <a:lnTo>
                  <a:pt x="1546" y="890"/>
                </a:lnTo>
                <a:lnTo>
                  <a:pt x="1562" y="896"/>
                </a:lnTo>
                <a:lnTo>
                  <a:pt x="1582" y="906"/>
                </a:lnTo>
                <a:lnTo>
                  <a:pt x="1606" y="916"/>
                </a:lnTo>
                <a:lnTo>
                  <a:pt x="1634" y="928"/>
                </a:lnTo>
                <a:lnTo>
                  <a:pt x="1663" y="942"/>
                </a:lnTo>
                <a:lnTo>
                  <a:pt x="1694" y="956"/>
                </a:lnTo>
                <a:lnTo>
                  <a:pt x="1727" y="970"/>
                </a:lnTo>
                <a:lnTo>
                  <a:pt x="1757" y="983"/>
                </a:lnTo>
                <a:lnTo>
                  <a:pt x="1788" y="997"/>
                </a:lnTo>
                <a:lnTo>
                  <a:pt x="1818" y="1010"/>
                </a:lnTo>
                <a:lnTo>
                  <a:pt x="1842" y="1020"/>
                </a:lnTo>
                <a:lnTo>
                  <a:pt x="1866" y="1030"/>
                </a:lnTo>
                <a:lnTo>
                  <a:pt x="1883" y="1036"/>
                </a:lnTo>
                <a:lnTo>
                  <a:pt x="1897" y="1040"/>
                </a:lnTo>
                <a:lnTo>
                  <a:pt x="1907" y="1044"/>
                </a:lnTo>
                <a:lnTo>
                  <a:pt x="1917" y="1047"/>
                </a:lnTo>
                <a:lnTo>
                  <a:pt x="1929" y="1048"/>
                </a:lnTo>
                <a:lnTo>
                  <a:pt x="1940" y="1051"/>
                </a:lnTo>
                <a:lnTo>
                  <a:pt x="1950" y="1054"/>
                </a:lnTo>
                <a:lnTo>
                  <a:pt x="1962" y="1056"/>
                </a:lnTo>
                <a:lnTo>
                  <a:pt x="1974" y="1059"/>
                </a:lnTo>
                <a:lnTo>
                  <a:pt x="1984" y="1060"/>
                </a:lnTo>
                <a:lnTo>
                  <a:pt x="1996" y="1062"/>
                </a:lnTo>
                <a:lnTo>
                  <a:pt x="2008" y="1064"/>
                </a:lnTo>
                <a:lnTo>
                  <a:pt x="2019" y="1064"/>
                </a:lnTo>
                <a:lnTo>
                  <a:pt x="2031" y="1067"/>
                </a:lnTo>
                <a:lnTo>
                  <a:pt x="2043" y="1067"/>
                </a:lnTo>
                <a:lnTo>
                  <a:pt x="2053" y="1067"/>
                </a:lnTo>
                <a:lnTo>
                  <a:pt x="2063" y="1068"/>
                </a:lnTo>
                <a:lnTo>
                  <a:pt x="2074" y="1068"/>
                </a:lnTo>
                <a:lnTo>
                  <a:pt x="2084" y="1068"/>
                </a:lnTo>
                <a:lnTo>
                  <a:pt x="2094" y="1068"/>
                </a:lnTo>
                <a:lnTo>
                  <a:pt x="2106" y="1068"/>
                </a:lnTo>
                <a:lnTo>
                  <a:pt x="2118" y="1068"/>
                </a:lnTo>
                <a:lnTo>
                  <a:pt x="2130" y="1070"/>
                </a:lnTo>
                <a:lnTo>
                  <a:pt x="2142" y="1070"/>
                </a:lnTo>
                <a:lnTo>
                  <a:pt x="2154" y="1071"/>
                </a:lnTo>
                <a:lnTo>
                  <a:pt x="2168" y="1073"/>
                </a:lnTo>
                <a:lnTo>
                  <a:pt x="2180" y="1073"/>
                </a:lnTo>
                <a:lnTo>
                  <a:pt x="2192" y="1074"/>
                </a:lnTo>
                <a:lnTo>
                  <a:pt x="2203" y="1076"/>
                </a:lnTo>
                <a:lnTo>
                  <a:pt x="2215" y="1076"/>
                </a:lnTo>
                <a:lnTo>
                  <a:pt x="2225" y="1079"/>
                </a:lnTo>
                <a:lnTo>
                  <a:pt x="2235" y="1079"/>
                </a:lnTo>
                <a:lnTo>
                  <a:pt x="2244" y="1080"/>
                </a:lnTo>
                <a:lnTo>
                  <a:pt x="2252" y="1082"/>
                </a:lnTo>
                <a:lnTo>
                  <a:pt x="2270" y="1085"/>
                </a:lnTo>
                <a:lnTo>
                  <a:pt x="2288" y="1088"/>
                </a:lnTo>
                <a:lnTo>
                  <a:pt x="2306" y="1090"/>
                </a:lnTo>
                <a:lnTo>
                  <a:pt x="2323" y="1090"/>
                </a:lnTo>
                <a:lnTo>
                  <a:pt x="2338" y="1088"/>
                </a:lnTo>
                <a:lnTo>
                  <a:pt x="2354" y="1085"/>
                </a:lnTo>
                <a:lnTo>
                  <a:pt x="2364" y="1080"/>
                </a:lnTo>
                <a:lnTo>
                  <a:pt x="2373" y="1074"/>
                </a:lnTo>
                <a:lnTo>
                  <a:pt x="2378" y="1064"/>
                </a:lnTo>
                <a:lnTo>
                  <a:pt x="2380" y="1053"/>
                </a:lnTo>
                <a:lnTo>
                  <a:pt x="2378" y="1037"/>
                </a:lnTo>
                <a:lnTo>
                  <a:pt x="2373" y="1023"/>
                </a:lnTo>
                <a:lnTo>
                  <a:pt x="2366" y="1008"/>
                </a:lnTo>
                <a:lnTo>
                  <a:pt x="2357" y="991"/>
                </a:lnTo>
                <a:lnTo>
                  <a:pt x="2345" y="976"/>
                </a:lnTo>
                <a:lnTo>
                  <a:pt x="2331" y="962"/>
                </a:lnTo>
                <a:lnTo>
                  <a:pt x="2328" y="957"/>
                </a:lnTo>
                <a:lnTo>
                  <a:pt x="2323" y="953"/>
                </a:lnTo>
                <a:lnTo>
                  <a:pt x="2316" y="946"/>
                </a:lnTo>
                <a:lnTo>
                  <a:pt x="2309" y="940"/>
                </a:lnTo>
                <a:lnTo>
                  <a:pt x="2300" y="933"/>
                </a:lnTo>
                <a:lnTo>
                  <a:pt x="2290" y="925"/>
                </a:lnTo>
                <a:lnTo>
                  <a:pt x="2282" y="916"/>
                </a:lnTo>
                <a:lnTo>
                  <a:pt x="2270" y="906"/>
                </a:lnTo>
                <a:lnTo>
                  <a:pt x="2256" y="896"/>
                </a:lnTo>
                <a:lnTo>
                  <a:pt x="2242" y="883"/>
                </a:lnTo>
                <a:lnTo>
                  <a:pt x="2227" y="873"/>
                </a:lnTo>
                <a:lnTo>
                  <a:pt x="2211" y="860"/>
                </a:lnTo>
                <a:lnTo>
                  <a:pt x="2194" y="848"/>
                </a:lnTo>
                <a:lnTo>
                  <a:pt x="2175" y="834"/>
                </a:lnTo>
                <a:lnTo>
                  <a:pt x="2156" y="822"/>
                </a:lnTo>
                <a:lnTo>
                  <a:pt x="2135" y="806"/>
                </a:lnTo>
                <a:lnTo>
                  <a:pt x="2115" y="793"/>
                </a:lnTo>
                <a:lnTo>
                  <a:pt x="2093" y="779"/>
                </a:lnTo>
                <a:lnTo>
                  <a:pt x="2070" y="765"/>
                </a:lnTo>
                <a:lnTo>
                  <a:pt x="2044" y="751"/>
                </a:lnTo>
                <a:lnTo>
                  <a:pt x="2019" y="736"/>
                </a:lnTo>
                <a:lnTo>
                  <a:pt x="1995" y="720"/>
                </a:lnTo>
                <a:lnTo>
                  <a:pt x="1965" y="706"/>
                </a:lnTo>
                <a:lnTo>
                  <a:pt x="1938" y="691"/>
                </a:lnTo>
                <a:lnTo>
                  <a:pt x="1909" y="677"/>
                </a:lnTo>
                <a:lnTo>
                  <a:pt x="1878" y="662"/>
                </a:lnTo>
                <a:lnTo>
                  <a:pt x="1847" y="648"/>
                </a:lnTo>
                <a:lnTo>
                  <a:pt x="1814" y="634"/>
                </a:lnTo>
                <a:lnTo>
                  <a:pt x="1781" y="620"/>
                </a:lnTo>
                <a:lnTo>
                  <a:pt x="1747" y="606"/>
                </a:lnTo>
                <a:lnTo>
                  <a:pt x="1711" y="594"/>
                </a:lnTo>
                <a:lnTo>
                  <a:pt x="1675" y="580"/>
                </a:lnTo>
                <a:lnTo>
                  <a:pt x="1611" y="15"/>
                </a:lnTo>
                <a:lnTo>
                  <a:pt x="1496" y="0"/>
                </a:lnTo>
                <a:lnTo>
                  <a:pt x="1173" y="381"/>
                </a:lnTo>
                <a:lnTo>
                  <a:pt x="598" y="220"/>
                </a:lnTo>
                <a:lnTo>
                  <a:pt x="451" y="292"/>
                </a:lnTo>
                <a:lnTo>
                  <a:pt x="309" y="257"/>
                </a:lnTo>
                <a:lnTo>
                  <a:pt x="152" y="323"/>
                </a:lnTo>
                <a:lnTo>
                  <a:pt x="343" y="344"/>
                </a:lnTo>
                <a:lnTo>
                  <a:pt x="0" y="532"/>
                </a:lnTo>
                <a:lnTo>
                  <a:pt x="176" y="605"/>
                </a:lnTo>
                <a:lnTo>
                  <a:pt x="513" y="535"/>
                </a:lnTo>
                <a:lnTo>
                  <a:pt x="1043" y="665"/>
                </a:lnTo>
                <a:lnTo>
                  <a:pt x="381" y="1062"/>
                </a:lnTo>
              </a:path>
            </a:pathLst>
          </a:custGeom>
          <a:solidFill>
            <a:schemeClr val="tx1"/>
          </a:solidFill>
          <a:ln w="9525" cap="rnd">
            <a:solidFill>
              <a:srgbClr val="000066"/>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uppe 33"/>
          <p:cNvGrpSpPr>
            <a:grpSpLocks/>
          </p:cNvGrpSpPr>
          <p:nvPr/>
        </p:nvGrpSpPr>
        <p:grpSpPr bwMode="auto">
          <a:xfrm>
            <a:off x="133499" y="5066043"/>
            <a:ext cx="2232025" cy="1621432"/>
            <a:chOff x="2220686" y="2809504"/>
            <a:chExt cx="2177143" cy="1263191"/>
          </a:xfrm>
        </p:grpSpPr>
        <p:sp>
          <p:nvSpPr>
            <p:cNvPr id="49" name="Rektangel 31"/>
            <p:cNvSpPr/>
            <p:nvPr/>
          </p:nvSpPr>
          <p:spPr>
            <a:xfrm>
              <a:off x="2222235" y="2809504"/>
              <a:ext cx="2175594" cy="140990"/>
            </a:xfrm>
            <a:prstGeom prst="rect">
              <a:avLst/>
            </a:prstGeom>
            <a:gradFill flip="none" rotWithShape="1">
              <a:gsLst>
                <a:gs pos="2000">
                  <a:srgbClr val="FFC000"/>
                </a:gs>
                <a:gs pos="68000">
                  <a:srgbClr val="FF6600"/>
                </a:gs>
              </a:gsLst>
              <a:lin ang="5400000" scaled="1"/>
              <a:tileRect/>
            </a:gra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50" name="Rektangel 32"/>
            <p:cNvSpPr>
              <a:spLocks noChangeArrowheads="1"/>
            </p:cNvSpPr>
            <p:nvPr/>
          </p:nvSpPr>
          <p:spPr bwMode="auto">
            <a:xfrm>
              <a:off x="2220686" y="2928233"/>
              <a:ext cx="2177143" cy="1144462"/>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itchFamily="34" charset="0"/>
                <a:ea typeface="+mn-ea"/>
                <a:cs typeface="+mn-cs"/>
              </a:endParaRPr>
            </a:p>
          </p:txBody>
        </p:sp>
      </p:grpSp>
      <p:sp>
        <p:nvSpPr>
          <p:cNvPr id="51" name="Rektangel 33"/>
          <p:cNvSpPr>
            <a:spLocks noChangeArrowheads="1"/>
          </p:cNvSpPr>
          <p:nvPr/>
        </p:nvSpPr>
        <p:spPr bwMode="auto">
          <a:xfrm>
            <a:off x="241003" y="5247315"/>
            <a:ext cx="2088232" cy="214212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If pilot always lands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within ½  the landing strip width, we say that he has Six-sigma capability.</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1">
              <a:ln>
                <a:noFill/>
              </a:ln>
              <a:solidFill>
                <a:srgbClr val="151616"/>
              </a:solidFill>
              <a:effectLst/>
              <a:uLnTx/>
              <a:uFillTx/>
              <a:latin typeface="Calibri" pitchFamily="34" charset="0"/>
              <a:ea typeface="MS PGothic"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1">
              <a:ln>
                <a:noFill/>
              </a:ln>
              <a:solidFill>
                <a:srgbClr val="151616"/>
              </a:solidFill>
              <a:effectLst/>
              <a:uLnTx/>
              <a:uFillTx/>
              <a:latin typeface="Calibri" pitchFamily="34" charset="0"/>
              <a:ea typeface="+mn-ea"/>
              <a:cs typeface="+mn-cs"/>
            </a:endParaRPr>
          </a:p>
        </p:txBody>
      </p:sp>
      <p:sp>
        <p:nvSpPr>
          <p:cNvPr id="52" name="Rektangel 23"/>
          <p:cNvSpPr>
            <a:spLocks noChangeArrowheads="1"/>
          </p:cNvSpPr>
          <p:nvPr/>
        </p:nvSpPr>
        <p:spPr bwMode="auto">
          <a:xfrm>
            <a:off x="5141913" y="2824038"/>
            <a:ext cx="2093912" cy="307975"/>
          </a:xfrm>
          <a:prstGeom prst="rect">
            <a:avLst/>
          </a:prstGeom>
          <a:noFill/>
          <a:ln w="9525">
            <a:noFill/>
            <a:miter lim="800000"/>
            <a:headEnd/>
            <a:tailEnd/>
          </a:ln>
        </p:spPr>
        <p:txBody>
          <a:bodyPr>
            <a:spAutoFit/>
          </a:bodyPr>
          <a:lstStyle/>
          <a:p>
            <a:pPr marL="0" marR="0" lvl="0" indent="0" algn="l" defTabSz="801688" rtl="0" eaLnBrk="1" fontAlgn="auto" latinLnBrk="0" hangingPunct="1">
              <a:lnSpc>
                <a:spcPct val="100000"/>
              </a:lnSpc>
              <a:spcBef>
                <a:spcPct val="20000"/>
              </a:spcBef>
              <a:spcAft>
                <a:spcPts val="0"/>
              </a:spcAft>
              <a:buClrTx/>
              <a:buSzTx/>
              <a:buFontTx/>
              <a:buNone/>
              <a:tabLst/>
              <a:defRPr/>
            </a:pPr>
            <a:r>
              <a:rPr kumimoji="0" lang="en-IN" sz="1400" b="0" i="0" u="none" strike="noStrike" kern="1200" cap="none" spc="0" normalizeH="0" baseline="0" noProof="1">
                <a:ln>
                  <a:noFill/>
                </a:ln>
                <a:solidFill>
                  <a:srgbClr val="151616"/>
                </a:solidFill>
                <a:effectLst/>
                <a:uLnTx/>
                <a:uFillTx/>
                <a:latin typeface="Calibri" pitchFamily="34" charset="0"/>
                <a:ea typeface="+mn-ea"/>
                <a:cs typeface="+mn-cs"/>
              </a:rPr>
              <a:t>Full width of Landing Strip</a:t>
            </a:r>
          </a:p>
        </p:txBody>
      </p:sp>
      <p:sp>
        <p:nvSpPr>
          <p:cNvPr id="53" name="Rektangel 23"/>
          <p:cNvSpPr>
            <a:spLocks noChangeArrowheads="1"/>
          </p:cNvSpPr>
          <p:nvPr/>
        </p:nvSpPr>
        <p:spPr bwMode="auto">
          <a:xfrm>
            <a:off x="6300788" y="3306638"/>
            <a:ext cx="2171700" cy="400050"/>
          </a:xfrm>
          <a:prstGeom prst="rect">
            <a:avLst/>
          </a:prstGeom>
          <a:noFill/>
          <a:ln w="9525">
            <a:noFill/>
            <a:miter lim="800000"/>
            <a:headEnd/>
            <a:tailEnd/>
          </a:ln>
        </p:spPr>
        <p:txBody>
          <a:bodyPr>
            <a:spAutoFit/>
          </a:bodyPr>
          <a:lstStyle/>
          <a:p>
            <a:pPr marL="0" marR="0" lvl="0" indent="0" algn="l" defTabSz="801688" rtl="0" eaLnBrk="1" fontAlgn="auto" latinLnBrk="0" hangingPunct="1">
              <a:lnSpc>
                <a:spcPct val="100000"/>
              </a:lnSpc>
              <a:spcBef>
                <a:spcPct val="20000"/>
              </a:spcBef>
              <a:spcAft>
                <a:spcPts val="0"/>
              </a:spcAft>
              <a:buClrTx/>
              <a:buSzTx/>
              <a:buFontTx/>
              <a:buNone/>
              <a:tabLst/>
              <a:defRPr/>
            </a:pPr>
            <a:r>
              <a:rPr kumimoji="0" lang="en-IN" sz="2000" b="0" i="0" u="none" strike="noStrike" kern="1200" cap="none" spc="0" normalizeH="0" baseline="0" noProof="1">
                <a:ln>
                  <a:noFill/>
                </a:ln>
                <a:solidFill>
                  <a:srgbClr val="151616"/>
                </a:solidFill>
                <a:effectLst/>
                <a:uLnTx/>
                <a:uFillTx/>
                <a:latin typeface="Calibri" pitchFamily="34" charset="0"/>
                <a:ea typeface="+mn-ea"/>
                <a:cs typeface="+mn-cs"/>
              </a:rPr>
              <a:t>½</a:t>
            </a:r>
            <a:r>
              <a:rPr kumimoji="0" lang="en-IN" sz="1400" b="0" i="0" u="none" strike="noStrike" kern="1200" cap="none" spc="0" normalizeH="0" baseline="0" noProof="1">
                <a:ln>
                  <a:noFill/>
                </a:ln>
                <a:solidFill>
                  <a:srgbClr val="151616"/>
                </a:solidFill>
                <a:effectLst/>
                <a:uLnTx/>
                <a:uFillTx/>
                <a:latin typeface="Calibri" pitchFamily="34" charset="0"/>
                <a:ea typeface="+mn-ea"/>
                <a:cs typeface="+mn-cs"/>
              </a:rPr>
              <a:t> Width of Landing Strip</a:t>
            </a:r>
          </a:p>
        </p:txBody>
      </p:sp>
      <p:sp>
        <p:nvSpPr>
          <p:cNvPr id="54" name="Line 10"/>
          <p:cNvSpPr>
            <a:spLocks noChangeShapeType="1"/>
          </p:cNvSpPr>
          <p:nvPr/>
        </p:nvSpPr>
        <p:spPr bwMode="auto">
          <a:xfrm flipH="1">
            <a:off x="4262438" y="3851151"/>
            <a:ext cx="1893887" cy="1962150"/>
          </a:xfrm>
          <a:prstGeom prst="line">
            <a:avLst/>
          </a:prstGeom>
          <a:noFill/>
          <a:ln w="50800">
            <a:solidFill>
              <a:srgbClr val="000066"/>
            </a:solidFill>
            <a:round/>
            <a:headEnd type="stealth" w="med" len="lg"/>
            <a:tailEnd type="stealth" w="med" len="lg"/>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Line 11"/>
          <p:cNvSpPr>
            <a:spLocks noChangeShapeType="1"/>
          </p:cNvSpPr>
          <p:nvPr/>
        </p:nvSpPr>
        <p:spPr bwMode="auto">
          <a:xfrm flipH="1">
            <a:off x="6011863" y="4716338"/>
            <a:ext cx="993775" cy="1016000"/>
          </a:xfrm>
          <a:prstGeom prst="line">
            <a:avLst/>
          </a:prstGeom>
          <a:noFill/>
          <a:ln w="50800">
            <a:solidFill>
              <a:srgbClr val="006600"/>
            </a:solidFill>
            <a:round/>
            <a:headEnd type="stealth" w="med" len="lg"/>
            <a:tailEnd type="stealth" w="med" len="lg"/>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AutoShape 16"/>
          <p:cNvSpPr>
            <a:spLocks noChangeArrowheads="1"/>
          </p:cNvSpPr>
          <p:nvPr/>
        </p:nvSpPr>
        <p:spPr bwMode="auto">
          <a:xfrm>
            <a:off x="5940425" y="3079626"/>
            <a:ext cx="361950" cy="771525"/>
          </a:xfrm>
          <a:prstGeom prst="downArrow">
            <a:avLst>
              <a:gd name="adj1" fmla="val 50000"/>
              <a:gd name="adj2" fmla="val 83122"/>
            </a:avLst>
          </a:prstGeom>
          <a:solidFill>
            <a:schemeClr val="tx2"/>
          </a:solidFill>
          <a:ln w="12700">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AutoShape 17"/>
          <p:cNvSpPr>
            <a:spLocks noChangeArrowheads="1"/>
          </p:cNvSpPr>
          <p:nvPr/>
        </p:nvSpPr>
        <p:spPr bwMode="auto">
          <a:xfrm>
            <a:off x="6772275" y="3651126"/>
            <a:ext cx="463550" cy="1065212"/>
          </a:xfrm>
          <a:prstGeom prst="downArrow">
            <a:avLst>
              <a:gd name="adj1" fmla="val 50000"/>
              <a:gd name="adj2" fmla="val 89609"/>
            </a:avLst>
          </a:prstGeom>
          <a:solidFill>
            <a:srgbClr val="006600"/>
          </a:solidFill>
          <a:ln w="12700">
            <a:solidFill>
              <a:srgbClr val="006600"/>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49"/>
          <p:cNvGrpSpPr>
            <a:grpSpLocks/>
          </p:cNvGrpSpPr>
          <p:nvPr/>
        </p:nvGrpSpPr>
        <p:grpSpPr bwMode="auto">
          <a:xfrm>
            <a:off x="2581424" y="5786768"/>
            <a:ext cx="406400" cy="568325"/>
            <a:chOff x="3156129" y="1110996"/>
            <a:chExt cx="432966" cy="605816"/>
          </a:xfrm>
        </p:grpSpPr>
        <p:sp>
          <p:nvSpPr>
            <p:cNvPr id="59" name="Freeform 20"/>
            <p:cNvSpPr>
              <a:spLocks/>
            </p:cNvSpPr>
            <p:nvPr/>
          </p:nvSpPr>
          <p:spPr bwMode="auto">
            <a:xfrm>
              <a:off x="3171369" y="1135380"/>
              <a:ext cx="417726" cy="581432"/>
            </a:xfrm>
            <a:custGeom>
              <a:avLst/>
              <a:gdLst/>
              <a:ahLst/>
              <a:cxnLst>
                <a:cxn ang="0">
                  <a:pos x="136" y="2"/>
                </a:cxn>
                <a:cxn ang="0">
                  <a:pos x="136" y="2"/>
                </a:cxn>
                <a:cxn ang="0">
                  <a:pos x="126" y="0"/>
                </a:cxn>
                <a:cxn ang="0">
                  <a:pos x="118" y="2"/>
                </a:cxn>
                <a:cxn ang="0">
                  <a:pos x="112" y="8"/>
                </a:cxn>
                <a:cxn ang="0">
                  <a:pos x="106" y="14"/>
                </a:cxn>
                <a:cxn ang="0">
                  <a:pos x="56" y="134"/>
                </a:cxn>
                <a:cxn ang="0">
                  <a:pos x="42" y="112"/>
                </a:cxn>
                <a:cxn ang="0">
                  <a:pos x="42" y="112"/>
                </a:cxn>
                <a:cxn ang="0">
                  <a:pos x="36" y="104"/>
                </a:cxn>
                <a:cxn ang="0">
                  <a:pos x="28" y="102"/>
                </a:cxn>
                <a:cxn ang="0">
                  <a:pos x="20" y="100"/>
                </a:cxn>
                <a:cxn ang="0">
                  <a:pos x="12" y="104"/>
                </a:cxn>
                <a:cxn ang="0">
                  <a:pos x="12" y="104"/>
                </a:cxn>
                <a:cxn ang="0">
                  <a:pos x="4" y="110"/>
                </a:cxn>
                <a:cxn ang="0">
                  <a:pos x="2" y="118"/>
                </a:cxn>
                <a:cxn ang="0">
                  <a:pos x="0" y="126"/>
                </a:cxn>
                <a:cxn ang="0">
                  <a:pos x="4" y="134"/>
                </a:cxn>
                <a:cxn ang="0">
                  <a:pos x="40" y="196"/>
                </a:cxn>
                <a:cxn ang="0">
                  <a:pos x="40" y="196"/>
                </a:cxn>
                <a:cxn ang="0">
                  <a:pos x="44" y="200"/>
                </a:cxn>
                <a:cxn ang="0">
                  <a:pos x="50" y="204"/>
                </a:cxn>
                <a:cxn ang="0">
                  <a:pos x="54" y="206"/>
                </a:cxn>
                <a:cxn ang="0">
                  <a:pos x="60" y="206"/>
                </a:cxn>
                <a:cxn ang="0">
                  <a:pos x="60" y="206"/>
                </a:cxn>
                <a:cxn ang="0">
                  <a:pos x="66" y="206"/>
                </a:cxn>
                <a:cxn ang="0">
                  <a:pos x="72" y="202"/>
                </a:cxn>
                <a:cxn ang="0">
                  <a:pos x="76" y="198"/>
                </a:cxn>
                <a:cxn ang="0">
                  <a:pos x="80" y="192"/>
                </a:cxn>
                <a:cxn ang="0">
                  <a:pos x="148" y="32"/>
                </a:cxn>
                <a:cxn ang="0">
                  <a:pos x="148" y="32"/>
                </a:cxn>
                <a:cxn ang="0">
                  <a:pos x="148" y="22"/>
                </a:cxn>
                <a:cxn ang="0">
                  <a:pos x="148" y="14"/>
                </a:cxn>
                <a:cxn ang="0">
                  <a:pos x="142" y="8"/>
                </a:cxn>
                <a:cxn ang="0">
                  <a:pos x="136" y="2"/>
                </a:cxn>
                <a:cxn ang="0">
                  <a:pos x="136" y="2"/>
                </a:cxn>
              </a:cxnLst>
              <a:rect l="0" t="0" r="r" b="b"/>
              <a:pathLst>
                <a:path w="148" h="206">
                  <a:moveTo>
                    <a:pt x="136" y="2"/>
                  </a:moveTo>
                  <a:lnTo>
                    <a:pt x="136" y="2"/>
                  </a:lnTo>
                  <a:lnTo>
                    <a:pt x="126" y="0"/>
                  </a:lnTo>
                  <a:lnTo>
                    <a:pt x="118" y="2"/>
                  </a:lnTo>
                  <a:lnTo>
                    <a:pt x="112" y="8"/>
                  </a:lnTo>
                  <a:lnTo>
                    <a:pt x="106" y="14"/>
                  </a:lnTo>
                  <a:lnTo>
                    <a:pt x="56" y="134"/>
                  </a:lnTo>
                  <a:lnTo>
                    <a:pt x="42" y="112"/>
                  </a:lnTo>
                  <a:lnTo>
                    <a:pt x="42" y="112"/>
                  </a:lnTo>
                  <a:lnTo>
                    <a:pt x="36" y="104"/>
                  </a:lnTo>
                  <a:lnTo>
                    <a:pt x="28" y="102"/>
                  </a:lnTo>
                  <a:lnTo>
                    <a:pt x="20" y="100"/>
                  </a:lnTo>
                  <a:lnTo>
                    <a:pt x="12" y="104"/>
                  </a:lnTo>
                  <a:lnTo>
                    <a:pt x="12" y="104"/>
                  </a:lnTo>
                  <a:lnTo>
                    <a:pt x="4" y="110"/>
                  </a:lnTo>
                  <a:lnTo>
                    <a:pt x="2" y="118"/>
                  </a:lnTo>
                  <a:lnTo>
                    <a:pt x="0" y="126"/>
                  </a:lnTo>
                  <a:lnTo>
                    <a:pt x="4" y="134"/>
                  </a:lnTo>
                  <a:lnTo>
                    <a:pt x="40" y="196"/>
                  </a:lnTo>
                  <a:lnTo>
                    <a:pt x="40" y="196"/>
                  </a:lnTo>
                  <a:lnTo>
                    <a:pt x="44" y="200"/>
                  </a:lnTo>
                  <a:lnTo>
                    <a:pt x="50" y="204"/>
                  </a:lnTo>
                  <a:lnTo>
                    <a:pt x="54" y="206"/>
                  </a:lnTo>
                  <a:lnTo>
                    <a:pt x="60" y="206"/>
                  </a:lnTo>
                  <a:lnTo>
                    <a:pt x="60" y="206"/>
                  </a:lnTo>
                  <a:lnTo>
                    <a:pt x="66" y="206"/>
                  </a:lnTo>
                  <a:lnTo>
                    <a:pt x="72" y="202"/>
                  </a:lnTo>
                  <a:lnTo>
                    <a:pt x="76" y="198"/>
                  </a:lnTo>
                  <a:lnTo>
                    <a:pt x="80" y="192"/>
                  </a:lnTo>
                  <a:lnTo>
                    <a:pt x="148" y="32"/>
                  </a:lnTo>
                  <a:lnTo>
                    <a:pt x="148" y="32"/>
                  </a:lnTo>
                  <a:lnTo>
                    <a:pt x="148" y="22"/>
                  </a:lnTo>
                  <a:lnTo>
                    <a:pt x="148" y="14"/>
                  </a:lnTo>
                  <a:lnTo>
                    <a:pt x="142" y="8"/>
                  </a:lnTo>
                  <a:lnTo>
                    <a:pt x="136" y="2"/>
                  </a:lnTo>
                  <a:lnTo>
                    <a:pt x="136" y="2"/>
                  </a:lnTo>
                  <a:close/>
                </a:path>
              </a:pathLst>
            </a:custGeom>
            <a:solidFill>
              <a:srgbClr val="993300"/>
            </a:soli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60" name="Freeform 20"/>
            <p:cNvSpPr>
              <a:spLocks/>
            </p:cNvSpPr>
            <p:nvPr/>
          </p:nvSpPr>
          <p:spPr bwMode="auto">
            <a:xfrm>
              <a:off x="3156129" y="1110996"/>
              <a:ext cx="417726" cy="581432"/>
            </a:xfrm>
            <a:custGeom>
              <a:avLst/>
              <a:gdLst/>
              <a:ahLst/>
              <a:cxnLst>
                <a:cxn ang="0">
                  <a:pos x="136" y="2"/>
                </a:cxn>
                <a:cxn ang="0">
                  <a:pos x="136" y="2"/>
                </a:cxn>
                <a:cxn ang="0">
                  <a:pos x="126" y="0"/>
                </a:cxn>
                <a:cxn ang="0">
                  <a:pos x="118" y="2"/>
                </a:cxn>
                <a:cxn ang="0">
                  <a:pos x="112" y="8"/>
                </a:cxn>
                <a:cxn ang="0">
                  <a:pos x="106" y="14"/>
                </a:cxn>
                <a:cxn ang="0">
                  <a:pos x="56" y="134"/>
                </a:cxn>
                <a:cxn ang="0">
                  <a:pos x="42" y="112"/>
                </a:cxn>
                <a:cxn ang="0">
                  <a:pos x="42" y="112"/>
                </a:cxn>
                <a:cxn ang="0">
                  <a:pos x="36" y="104"/>
                </a:cxn>
                <a:cxn ang="0">
                  <a:pos x="28" y="102"/>
                </a:cxn>
                <a:cxn ang="0">
                  <a:pos x="20" y="100"/>
                </a:cxn>
                <a:cxn ang="0">
                  <a:pos x="12" y="104"/>
                </a:cxn>
                <a:cxn ang="0">
                  <a:pos x="12" y="104"/>
                </a:cxn>
                <a:cxn ang="0">
                  <a:pos x="4" y="110"/>
                </a:cxn>
                <a:cxn ang="0">
                  <a:pos x="2" y="118"/>
                </a:cxn>
                <a:cxn ang="0">
                  <a:pos x="0" y="126"/>
                </a:cxn>
                <a:cxn ang="0">
                  <a:pos x="4" y="134"/>
                </a:cxn>
                <a:cxn ang="0">
                  <a:pos x="40" y="196"/>
                </a:cxn>
                <a:cxn ang="0">
                  <a:pos x="40" y="196"/>
                </a:cxn>
                <a:cxn ang="0">
                  <a:pos x="44" y="200"/>
                </a:cxn>
                <a:cxn ang="0">
                  <a:pos x="50" y="204"/>
                </a:cxn>
                <a:cxn ang="0">
                  <a:pos x="54" y="206"/>
                </a:cxn>
                <a:cxn ang="0">
                  <a:pos x="60" y="206"/>
                </a:cxn>
                <a:cxn ang="0">
                  <a:pos x="60" y="206"/>
                </a:cxn>
                <a:cxn ang="0">
                  <a:pos x="66" y="206"/>
                </a:cxn>
                <a:cxn ang="0">
                  <a:pos x="72" y="202"/>
                </a:cxn>
                <a:cxn ang="0">
                  <a:pos x="76" y="198"/>
                </a:cxn>
                <a:cxn ang="0">
                  <a:pos x="80" y="192"/>
                </a:cxn>
                <a:cxn ang="0">
                  <a:pos x="148" y="32"/>
                </a:cxn>
                <a:cxn ang="0">
                  <a:pos x="148" y="32"/>
                </a:cxn>
                <a:cxn ang="0">
                  <a:pos x="148" y="22"/>
                </a:cxn>
                <a:cxn ang="0">
                  <a:pos x="148" y="14"/>
                </a:cxn>
                <a:cxn ang="0">
                  <a:pos x="142" y="8"/>
                </a:cxn>
                <a:cxn ang="0">
                  <a:pos x="136" y="2"/>
                </a:cxn>
                <a:cxn ang="0">
                  <a:pos x="136" y="2"/>
                </a:cxn>
              </a:cxnLst>
              <a:rect l="0" t="0" r="r" b="b"/>
              <a:pathLst>
                <a:path w="148" h="206">
                  <a:moveTo>
                    <a:pt x="136" y="2"/>
                  </a:moveTo>
                  <a:lnTo>
                    <a:pt x="136" y="2"/>
                  </a:lnTo>
                  <a:lnTo>
                    <a:pt x="126" y="0"/>
                  </a:lnTo>
                  <a:lnTo>
                    <a:pt x="118" y="2"/>
                  </a:lnTo>
                  <a:lnTo>
                    <a:pt x="112" y="8"/>
                  </a:lnTo>
                  <a:lnTo>
                    <a:pt x="106" y="14"/>
                  </a:lnTo>
                  <a:lnTo>
                    <a:pt x="56" y="134"/>
                  </a:lnTo>
                  <a:lnTo>
                    <a:pt x="42" y="112"/>
                  </a:lnTo>
                  <a:lnTo>
                    <a:pt x="42" y="112"/>
                  </a:lnTo>
                  <a:lnTo>
                    <a:pt x="36" y="104"/>
                  </a:lnTo>
                  <a:lnTo>
                    <a:pt x="28" y="102"/>
                  </a:lnTo>
                  <a:lnTo>
                    <a:pt x="20" y="100"/>
                  </a:lnTo>
                  <a:lnTo>
                    <a:pt x="12" y="104"/>
                  </a:lnTo>
                  <a:lnTo>
                    <a:pt x="12" y="104"/>
                  </a:lnTo>
                  <a:lnTo>
                    <a:pt x="4" y="110"/>
                  </a:lnTo>
                  <a:lnTo>
                    <a:pt x="2" y="118"/>
                  </a:lnTo>
                  <a:lnTo>
                    <a:pt x="0" y="126"/>
                  </a:lnTo>
                  <a:lnTo>
                    <a:pt x="4" y="134"/>
                  </a:lnTo>
                  <a:lnTo>
                    <a:pt x="40" y="196"/>
                  </a:lnTo>
                  <a:lnTo>
                    <a:pt x="40" y="196"/>
                  </a:lnTo>
                  <a:lnTo>
                    <a:pt x="44" y="200"/>
                  </a:lnTo>
                  <a:lnTo>
                    <a:pt x="50" y="204"/>
                  </a:lnTo>
                  <a:lnTo>
                    <a:pt x="54" y="206"/>
                  </a:lnTo>
                  <a:lnTo>
                    <a:pt x="60" y="206"/>
                  </a:lnTo>
                  <a:lnTo>
                    <a:pt x="60" y="206"/>
                  </a:lnTo>
                  <a:lnTo>
                    <a:pt x="66" y="206"/>
                  </a:lnTo>
                  <a:lnTo>
                    <a:pt x="72" y="202"/>
                  </a:lnTo>
                  <a:lnTo>
                    <a:pt x="76" y="198"/>
                  </a:lnTo>
                  <a:lnTo>
                    <a:pt x="80" y="192"/>
                  </a:lnTo>
                  <a:lnTo>
                    <a:pt x="148" y="32"/>
                  </a:lnTo>
                  <a:lnTo>
                    <a:pt x="148" y="32"/>
                  </a:lnTo>
                  <a:lnTo>
                    <a:pt x="148" y="22"/>
                  </a:lnTo>
                  <a:lnTo>
                    <a:pt x="148" y="14"/>
                  </a:lnTo>
                  <a:lnTo>
                    <a:pt x="142" y="8"/>
                  </a:lnTo>
                  <a:lnTo>
                    <a:pt x="136" y="2"/>
                  </a:lnTo>
                  <a:lnTo>
                    <a:pt x="136" y="2"/>
                  </a:lnTo>
                  <a:close/>
                </a:path>
              </a:pathLst>
            </a:custGeom>
            <a:gradFill rotWithShape="1">
              <a:gsLst>
                <a:gs pos="0">
                  <a:srgbClr val="FFFF00"/>
                </a:gs>
                <a:gs pos="39000">
                  <a:srgbClr val="FF6600"/>
                </a:gs>
              </a:gsLst>
              <a:lin ang="4800000"/>
            </a:gra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grpSp>
      <p:pic>
        <p:nvPicPr>
          <p:cNvPr id="33" name="Picture 32">
            <a:extLst>
              <a:ext uri="{FF2B5EF4-FFF2-40B4-BE49-F238E27FC236}">
                <a16:creationId xmlns:a16="http://schemas.microsoft.com/office/drawing/2014/main" id="{DC98B9CC-9E5D-48C0-A5DE-21C420B2B8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4000">
        <p:fade/>
      </p:transition>
    </mc:Choice>
    <mc:Fallback xmlns="">
      <p:transition spd="med"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350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10" presetClass="entr" presetSubtype="0" fill="hold" nodeType="afterEffect">
                                  <p:stCondLst>
                                    <p:cond delay="3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500"/>
                                        <p:tgtEl>
                                          <p:spTgt spid="2"/>
                                        </p:tgtEl>
                                      </p:cBhvr>
                                    </p:animEffect>
                                  </p:childTnLst>
                                </p:cTn>
                              </p:par>
                            </p:childTnLst>
                          </p:cTn>
                        </p:par>
                        <p:par>
                          <p:cTn id="13" fill="hold">
                            <p:stCondLst>
                              <p:cond delay="8500"/>
                            </p:stCondLst>
                            <p:childTnLst>
                              <p:par>
                                <p:cTn id="14" presetID="6" presetClass="entr" presetSubtype="16" fill="hold" grpId="0" nodeType="afterEffect">
                                  <p:stCondLst>
                                    <p:cond delay="250"/>
                                  </p:stCondLst>
                                  <p:childTnLst>
                                    <p:set>
                                      <p:cBhvr>
                                        <p:cTn id="15" dur="1" fill="hold">
                                          <p:stCondLst>
                                            <p:cond delay="0"/>
                                          </p:stCondLst>
                                        </p:cTn>
                                        <p:tgtEl>
                                          <p:spTgt spid="54"/>
                                        </p:tgtEl>
                                        <p:attrNameLst>
                                          <p:attrName>style.visibility</p:attrName>
                                        </p:attrNameLst>
                                      </p:cBhvr>
                                      <p:to>
                                        <p:strVal val="visible"/>
                                      </p:to>
                                    </p:set>
                                    <p:animEffect transition="in" filter="circle(in)">
                                      <p:cBhvr>
                                        <p:cTn id="16" dur="1500"/>
                                        <p:tgtEl>
                                          <p:spTgt spid="54"/>
                                        </p:tgtEl>
                                      </p:cBhvr>
                                    </p:animEffect>
                                  </p:childTnLst>
                                </p:cTn>
                              </p:par>
                            </p:childTnLst>
                          </p:cTn>
                        </p:par>
                        <p:par>
                          <p:cTn id="17" fill="hold">
                            <p:stCondLst>
                              <p:cond delay="10250"/>
                            </p:stCondLst>
                            <p:childTnLst>
                              <p:par>
                                <p:cTn id="18" presetID="1" presetClass="entr" presetSubtype="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childTnLst>
                          </p:cTn>
                        </p:par>
                        <p:par>
                          <p:cTn id="20" fill="hold">
                            <p:stCondLst>
                              <p:cond delay="10250"/>
                            </p:stCondLst>
                            <p:childTnLst>
                              <p:par>
                                <p:cTn id="21" presetID="10"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par>
                          <p:cTn id="24" fill="hold">
                            <p:stCondLst>
                              <p:cond delay="10750"/>
                            </p:stCondLst>
                            <p:childTnLst>
                              <p:par>
                                <p:cTn id="25" presetID="2" presetClass="entr" presetSubtype="2"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par>
                          <p:cTn id="29" fill="hold">
                            <p:stCondLst>
                              <p:cond delay="11250"/>
                            </p:stCondLst>
                            <p:childTnLst>
                              <p:par>
                                <p:cTn id="30" presetID="6" presetClass="entr" presetSubtype="16" fill="hold" grpId="0" nodeType="afterEffect">
                                  <p:stCondLst>
                                    <p:cond delay="1000"/>
                                  </p:stCondLst>
                                  <p:childTnLst>
                                    <p:set>
                                      <p:cBhvr>
                                        <p:cTn id="31" dur="1" fill="hold">
                                          <p:stCondLst>
                                            <p:cond delay="0"/>
                                          </p:stCondLst>
                                        </p:cTn>
                                        <p:tgtEl>
                                          <p:spTgt spid="55"/>
                                        </p:tgtEl>
                                        <p:attrNameLst>
                                          <p:attrName>style.visibility</p:attrName>
                                        </p:attrNameLst>
                                      </p:cBhvr>
                                      <p:to>
                                        <p:strVal val="visible"/>
                                      </p:to>
                                    </p:set>
                                    <p:animEffect transition="in" filter="circle(in)">
                                      <p:cBhvr>
                                        <p:cTn id="32" dur="1500"/>
                                        <p:tgtEl>
                                          <p:spTgt spid="55"/>
                                        </p:tgtEl>
                                      </p:cBhvr>
                                    </p:animEffect>
                                  </p:childTnLst>
                                </p:cTn>
                              </p:par>
                            </p:childTnLst>
                          </p:cTn>
                        </p:par>
                        <p:par>
                          <p:cTn id="33" fill="hold">
                            <p:stCondLst>
                              <p:cond delay="13750"/>
                            </p:stCondLst>
                            <p:childTnLst>
                              <p:par>
                                <p:cTn id="34" presetID="1" presetClass="entr" presetSubtype="0" fill="hold" grpId="0" nodeType="afterEffect">
                                  <p:stCondLst>
                                    <p:cond delay="500"/>
                                  </p:stCondLst>
                                  <p:childTnLst>
                                    <p:set>
                                      <p:cBhvr>
                                        <p:cTn id="35" dur="1" fill="hold">
                                          <p:stCondLst>
                                            <p:cond delay="499"/>
                                          </p:stCondLst>
                                        </p:cTn>
                                        <p:tgtEl>
                                          <p:spTgt spid="57"/>
                                        </p:tgtEl>
                                        <p:attrNameLst>
                                          <p:attrName>style.visibility</p:attrName>
                                        </p:attrNameLst>
                                      </p:cBhvr>
                                      <p:to>
                                        <p:strVal val="visible"/>
                                      </p:to>
                                    </p:set>
                                  </p:childTnLst>
                                </p:cTn>
                              </p:par>
                            </p:childTnLst>
                          </p:cTn>
                        </p:par>
                        <p:par>
                          <p:cTn id="36" fill="hold">
                            <p:stCondLst>
                              <p:cond delay="1475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childTnLst>
                                </p:cTn>
                              </p:par>
                            </p:childTnLst>
                          </p:cTn>
                        </p:par>
                        <p:par>
                          <p:cTn id="40" fill="hold">
                            <p:stCondLst>
                              <p:cond delay="15750"/>
                            </p:stCondLst>
                            <p:childTnLst>
                              <p:par>
                                <p:cTn id="41" presetID="10" presetClass="entr" presetSubtype="0" fill="hold" nodeType="afterEffect">
                                  <p:stCondLst>
                                    <p:cond delay="60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22250"/>
                            </p:stCondLst>
                            <p:childTnLst>
                              <p:par>
                                <p:cTn id="45" presetID="10" presetClass="entr" presetSubtype="0" fill="hold" grpId="0" nodeType="afterEffect">
                                  <p:stCondLst>
                                    <p:cond delay="25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1000"/>
                                        <p:tgtEl>
                                          <p:spTgt spid="51"/>
                                        </p:tgtEl>
                                      </p:cBhvr>
                                    </p:animEffect>
                                  </p:childTnLst>
                                </p:cTn>
                              </p:par>
                            </p:childTnLst>
                          </p:cTn>
                        </p:par>
                        <p:par>
                          <p:cTn id="48" fill="hold">
                            <p:stCondLst>
                              <p:cond delay="23500"/>
                            </p:stCondLst>
                            <p:childTnLst>
                              <p:par>
                                <p:cTn id="49" presetID="2" presetClass="entr" presetSubtype="9" fill="hold" grpId="0" nodeType="afterEffect">
                                  <p:stCondLst>
                                    <p:cond delay="300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3000" fill="hold"/>
                                        <p:tgtEl>
                                          <p:spTgt spid="47"/>
                                        </p:tgtEl>
                                        <p:attrNameLst>
                                          <p:attrName>ppt_x</p:attrName>
                                        </p:attrNameLst>
                                      </p:cBhvr>
                                      <p:tavLst>
                                        <p:tav tm="0">
                                          <p:val>
                                            <p:strVal val="0-#ppt_w/2"/>
                                          </p:val>
                                        </p:tav>
                                        <p:tav tm="100000">
                                          <p:val>
                                            <p:strVal val="#ppt_x"/>
                                          </p:val>
                                        </p:tav>
                                      </p:tavLst>
                                    </p:anim>
                                    <p:anim calcmode="lin" valueType="num">
                                      <p:cBhvr additive="base">
                                        <p:cTn id="52" dur="3000" fill="hold"/>
                                        <p:tgtEl>
                                          <p:spTgt spid="47"/>
                                        </p:tgtEl>
                                        <p:attrNameLst>
                                          <p:attrName>ppt_y</p:attrName>
                                        </p:attrNameLst>
                                      </p:cBhvr>
                                      <p:tavLst>
                                        <p:tav tm="0">
                                          <p:val>
                                            <p:strVal val="0-#ppt_h/2"/>
                                          </p:val>
                                        </p:tav>
                                        <p:tav tm="100000">
                                          <p:val>
                                            <p:strVal val="#ppt_y"/>
                                          </p:val>
                                        </p:tav>
                                      </p:tavLst>
                                    </p:anim>
                                  </p:childTnLst>
                                </p:cTn>
                              </p:par>
                            </p:childTnLst>
                          </p:cTn>
                        </p:par>
                        <p:par>
                          <p:cTn id="53" fill="hold">
                            <p:stCondLst>
                              <p:cond delay="29500"/>
                            </p:stCondLst>
                            <p:childTnLst>
                              <p:par>
                                <p:cTn id="54" presetID="10" presetClass="entr" presetSubtype="0" fill="hold" nodeType="afterEffect">
                                  <p:stCondLst>
                                    <p:cond delay="10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P spid="35" grpId="0" animBg="1" autoUpdateAnimBg="0"/>
      <p:bldP spid="47" grpId="0" animBg="1"/>
      <p:bldP spid="51" grpId="0"/>
      <p:bldP spid="52" grpId="0"/>
      <p:bldP spid="53" grpId="0"/>
      <p:bldP spid="54" grpId="0" animBg="1"/>
      <p:bldP spid="55"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Benefits of Six Sigma</a:t>
            </a:r>
          </a:p>
        </p:txBody>
      </p:sp>
      <p:pic>
        <p:nvPicPr>
          <p:cNvPr id="40962" name="Picture 2"/>
          <p:cNvPicPr>
            <a:picLocks noGrp="1" noSelect="1" noRot="1" noMove="1" noResize="1" noEditPoints="1" noAdjustHandles="1" noChangeArrowheads="1" noChangeShapeType="1"/>
          </p:cNvPicPr>
          <p:nvPr>
            <p:custDataLst>
              <p:tags r:id="rId2"/>
            </p:custDataLst>
          </p:nvPr>
        </p:nvPicPr>
        <p:blipFill>
          <a:blip r:embed="rId6" cstate="print">
            <a:lum contrast="20000"/>
          </a:blip>
          <a:srcRect/>
          <a:stretch>
            <a:fillRect/>
          </a:stretch>
        </p:blipFill>
        <p:spPr bwMode="auto">
          <a:xfrm>
            <a:off x="0" y="1659013"/>
            <a:ext cx="9144000" cy="4362275"/>
          </a:xfrm>
          <a:prstGeom prst="rect">
            <a:avLst/>
          </a:prstGeom>
          <a:noFill/>
          <a:ln w="9525">
            <a:noFill/>
            <a:miter lim="800000"/>
            <a:headEnd/>
            <a:tailEnd/>
          </a:ln>
        </p:spPr>
      </p:pic>
      <p:sp>
        <p:nvSpPr>
          <p:cNvPr id="10" name="TextBox 9"/>
          <p:cNvSpPr txBox="1"/>
          <p:nvPr/>
        </p:nvSpPr>
        <p:spPr>
          <a:xfrm>
            <a:off x="251520" y="980728"/>
            <a:ext cx="85689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The following are the key benefits of Six Sigma:</a:t>
            </a:r>
          </a:p>
        </p:txBody>
      </p:sp>
      <p:sp>
        <p:nvSpPr>
          <p:cNvPr id="62" name="TextBox 61"/>
          <p:cNvSpPr txBox="1"/>
          <p:nvPr/>
        </p:nvSpPr>
        <p:spPr>
          <a:xfrm>
            <a:off x="251520" y="6165304"/>
            <a:ext cx="85689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Let us look at each in detail.</a:t>
            </a:r>
          </a:p>
        </p:txBody>
      </p:sp>
      <p:grpSp>
        <p:nvGrpSpPr>
          <p:cNvPr id="2" name="Group 98"/>
          <p:cNvGrpSpPr/>
          <p:nvPr/>
        </p:nvGrpSpPr>
        <p:grpSpPr>
          <a:xfrm>
            <a:off x="827584" y="1657217"/>
            <a:ext cx="4176464" cy="547647"/>
            <a:chOff x="827584" y="1657217"/>
            <a:chExt cx="4176464" cy="547647"/>
          </a:xfrm>
        </p:grpSpPr>
        <p:sp>
          <p:nvSpPr>
            <p:cNvPr id="12" name="Rectangle 11"/>
            <p:cNvSpPr/>
            <p:nvPr/>
          </p:nvSpPr>
          <p:spPr bwMode="auto">
            <a:xfrm>
              <a:off x="827584" y="1657217"/>
              <a:ext cx="4176464" cy="547647"/>
            </a:xfrm>
            <a:prstGeom prst="rect">
              <a:avLst/>
            </a:prstGeom>
            <a:solidFill>
              <a:srgbClr val="FFBD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3" name="Group 68"/>
            <p:cNvGrpSpPr/>
            <p:nvPr/>
          </p:nvGrpSpPr>
          <p:grpSpPr>
            <a:xfrm>
              <a:off x="934993" y="1660739"/>
              <a:ext cx="361626" cy="472117"/>
              <a:chOff x="934993" y="1660739"/>
              <a:chExt cx="361626" cy="472117"/>
            </a:xfrm>
          </p:grpSpPr>
          <p:sp>
            <p:nvSpPr>
              <p:cNvPr id="66"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1</a:t>
                </a:r>
              </a:p>
            </p:txBody>
          </p:sp>
          <p:sp>
            <p:nvSpPr>
              <p:cNvPr id="67" name="Freeform 66"/>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68" name="TextBox 45"/>
            <p:cNvSpPr txBox="1">
              <a:spLocks noChangeArrowheads="1"/>
            </p:cNvSpPr>
            <p:nvPr/>
          </p:nvSpPr>
          <p:spPr bwMode="auto">
            <a:xfrm>
              <a:off x="1446828" y="1700808"/>
              <a:ext cx="341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Reduced Production Costs</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grpSp>
        <p:nvGrpSpPr>
          <p:cNvPr id="4" name="Group 99"/>
          <p:cNvGrpSpPr/>
          <p:nvPr/>
        </p:nvGrpSpPr>
        <p:grpSpPr>
          <a:xfrm>
            <a:off x="827584" y="2187760"/>
            <a:ext cx="4176464" cy="547647"/>
            <a:chOff x="827584" y="2187760"/>
            <a:chExt cx="4176464" cy="547647"/>
          </a:xfrm>
        </p:grpSpPr>
        <p:sp>
          <p:nvSpPr>
            <p:cNvPr id="27" name="Rectangle 26"/>
            <p:cNvSpPr/>
            <p:nvPr/>
          </p:nvSpPr>
          <p:spPr bwMode="auto">
            <a:xfrm>
              <a:off x="827584" y="2187760"/>
              <a:ext cx="4176464" cy="547647"/>
            </a:xfrm>
            <a:prstGeom prst="rect">
              <a:avLst/>
            </a:prstGeom>
            <a:solidFill>
              <a:srgbClr val="97E4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5" name="Group 69"/>
            <p:cNvGrpSpPr/>
            <p:nvPr/>
          </p:nvGrpSpPr>
          <p:grpSpPr>
            <a:xfrm>
              <a:off x="934993" y="2236803"/>
              <a:ext cx="361626" cy="472117"/>
              <a:chOff x="934993" y="1660739"/>
              <a:chExt cx="361626" cy="472117"/>
            </a:xfrm>
          </p:grpSpPr>
          <p:sp>
            <p:nvSpPr>
              <p:cNvPr id="7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2</a:t>
                </a:r>
              </a:p>
            </p:txBody>
          </p:sp>
          <p:sp>
            <p:nvSpPr>
              <p:cNvPr id="72" name="Freeform 7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73" name="TextBox 45"/>
            <p:cNvSpPr txBox="1">
              <a:spLocks noChangeArrowheads="1"/>
            </p:cNvSpPr>
            <p:nvPr/>
          </p:nvSpPr>
          <p:spPr bwMode="auto">
            <a:xfrm>
              <a:off x="1446828" y="2276872"/>
              <a:ext cx="341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Reduced Overhead Costs</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grpSp>
        <p:nvGrpSpPr>
          <p:cNvPr id="6" name="Group 100"/>
          <p:cNvGrpSpPr/>
          <p:nvPr/>
        </p:nvGrpSpPr>
        <p:grpSpPr>
          <a:xfrm>
            <a:off x="827584" y="2735406"/>
            <a:ext cx="4176464" cy="547647"/>
            <a:chOff x="827584" y="2735406"/>
            <a:chExt cx="4176464" cy="547647"/>
          </a:xfrm>
        </p:grpSpPr>
        <p:sp>
          <p:nvSpPr>
            <p:cNvPr id="39" name="Rectangle 38"/>
            <p:cNvSpPr/>
            <p:nvPr/>
          </p:nvSpPr>
          <p:spPr bwMode="auto">
            <a:xfrm>
              <a:off x="827584" y="2735406"/>
              <a:ext cx="4176464" cy="547647"/>
            </a:xfrm>
            <a:prstGeom prst="rect">
              <a:avLst/>
            </a:prstGeom>
            <a:solidFill>
              <a:srgbClr val="BEE3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7" name="Group 73"/>
            <p:cNvGrpSpPr/>
            <p:nvPr/>
          </p:nvGrpSpPr>
          <p:grpSpPr>
            <a:xfrm>
              <a:off x="934993" y="2740859"/>
              <a:ext cx="361626" cy="472117"/>
              <a:chOff x="934993" y="1660739"/>
              <a:chExt cx="361626" cy="472117"/>
            </a:xfrm>
          </p:grpSpPr>
          <p:sp>
            <p:nvSpPr>
              <p:cNvPr id="7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3</a:t>
                </a:r>
              </a:p>
            </p:txBody>
          </p:sp>
          <p:sp>
            <p:nvSpPr>
              <p:cNvPr id="76" name="Freeform 7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77" name="TextBox 45"/>
            <p:cNvSpPr txBox="1">
              <a:spLocks noChangeArrowheads="1"/>
            </p:cNvSpPr>
            <p:nvPr/>
          </p:nvSpPr>
          <p:spPr bwMode="auto">
            <a:xfrm>
              <a:off x="1403648" y="2780928"/>
              <a:ext cx="35572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Improved Customer Satisfaction</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grpSp>
        <p:nvGrpSpPr>
          <p:cNvPr id="8" name="Group 101"/>
          <p:cNvGrpSpPr/>
          <p:nvPr/>
        </p:nvGrpSpPr>
        <p:grpSpPr>
          <a:xfrm>
            <a:off x="827584" y="3283053"/>
            <a:ext cx="4176464" cy="547647"/>
            <a:chOff x="827584" y="3283053"/>
            <a:chExt cx="4176464" cy="547647"/>
          </a:xfrm>
        </p:grpSpPr>
        <p:sp>
          <p:nvSpPr>
            <p:cNvPr id="51" name="Rectangle 50"/>
            <p:cNvSpPr/>
            <p:nvPr/>
          </p:nvSpPr>
          <p:spPr bwMode="auto">
            <a:xfrm>
              <a:off x="827584" y="3283053"/>
              <a:ext cx="4176464" cy="547647"/>
            </a:xfrm>
            <a:prstGeom prst="rect">
              <a:avLst/>
            </a:prstGeom>
            <a:solidFill>
              <a:srgbClr val="FFA89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9" name="Group 77"/>
            <p:cNvGrpSpPr/>
            <p:nvPr/>
          </p:nvGrpSpPr>
          <p:grpSpPr>
            <a:xfrm>
              <a:off x="934993" y="3316923"/>
              <a:ext cx="361626" cy="472117"/>
              <a:chOff x="934993" y="1660739"/>
              <a:chExt cx="361626" cy="472117"/>
            </a:xfrm>
          </p:grpSpPr>
          <p:sp>
            <p:nvSpPr>
              <p:cNvPr id="79"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4</a:t>
                </a:r>
              </a:p>
            </p:txBody>
          </p:sp>
          <p:sp>
            <p:nvSpPr>
              <p:cNvPr id="80" name="Freeform 79"/>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81" name="TextBox 45"/>
            <p:cNvSpPr txBox="1">
              <a:spLocks noChangeArrowheads="1"/>
            </p:cNvSpPr>
            <p:nvPr/>
          </p:nvSpPr>
          <p:spPr bwMode="auto">
            <a:xfrm>
              <a:off x="1446828" y="3356992"/>
              <a:ext cx="341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Reduced Cycle Times</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grpSp>
        <p:nvGrpSpPr>
          <p:cNvPr id="11" name="Group 102"/>
          <p:cNvGrpSpPr/>
          <p:nvPr/>
        </p:nvGrpSpPr>
        <p:grpSpPr>
          <a:xfrm>
            <a:off x="827584" y="3830700"/>
            <a:ext cx="4176464" cy="547647"/>
            <a:chOff x="827584" y="3830700"/>
            <a:chExt cx="4176464" cy="547647"/>
          </a:xfrm>
        </p:grpSpPr>
        <p:sp>
          <p:nvSpPr>
            <p:cNvPr id="21" name="Rectangle 20"/>
            <p:cNvSpPr/>
            <p:nvPr/>
          </p:nvSpPr>
          <p:spPr bwMode="auto">
            <a:xfrm>
              <a:off x="827584" y="3830700"/>
              <a:ext cx="4176464" cy="547647"/>
            </a:xfrm>
            <a:prstGeom prst="rect">
              <a:avLst/>
            </a:prstGeom>
            <a:solidFill>
              <a:srgbClr val="FFDC6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13" name="Group 81"/>
            <p:cNvGrpSpPr/>
            <p:nvPr/>
          </p:nvGrpSpPr>
          <p:grpSpPr>
            <a:xfrm>
              <a:off x="934993" y="3861048"/>
              <a:ext cx="361626" cy="472117"/>
              <a:chOff x="934993" y="1660739"/>
              <a:chExt cx="361626" cy="472117"/>
            </a:xfrm>
          </p:grpSpPr>
          <p:sp>
            <p:nvSpPr>
              <p:cNvPr id="83"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5</a:t>
                </a:r>
              </a:p>
            </p:txBody>
          </p:sp>
          <p:sp>
            <p:nvSpPr>
              <p:cNvPr id="84" name="Freeform 83"/>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85" name="TextBox 45"/>
            <p:cNvSpPr txBox="1">
              <a:spLocks noChangeArrowheads="1"/>
            </p:cNvSpPr>
            <p:nvPr/>
          </p:nvSpPr>
          <p:spPr bwMode="auto">
            <a:xfrm>
              <a:off x="1446828" y="3901117"/>
              <a:ext cx="341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On-Time-Delivery</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grpSp>
        <p:nvGrpSpPr>
          <p:cNvPr id="14" name="Group 103"/>
          <p:cNvGrpSpPr/>
          <p:nvPr/>
        </p:nvGrpSpPr>
        <p:grpSpPr>
          <a:xfrm>
            <a:off x="827584" y="4378347"/>
            <a:ext cx="4176464" cy="547647"/>
            <a:chOff x="827584" y="4378347"/>
            <a:chExt cx="4176464" cy="547647"/>
          </a:xfrm>
        </p:grpSpPr>
        <p:sp>
          <p:nvSpPr>
            <p:cNvPr id="33" name="Rectangle 32"/>
            <p:cNvSpPr/>
            <p:nvPr/>
          </p:nvSpPr>
          <p:spPr bwMode="auto">
            <a:xfrm>
              <a:off x="827584" y="4378347"/>
              <a:ext cx="4176464" cy="547647"/>
            </a:xfrm>
            <a:prstGeom prst="rect">
              <a:avLst/>
            </a:prstGeom>
            <a:solidFill>
              <a:srgbClr val="DCC5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16" name="Group 85"/>
            <p:cNvGrpSpPr/>
            <p:nvPr/>
          </p:nvGrpSpPr>
          <p:grpSpPr>
            <a:xfrm>
              <a:off x="934993" y="4437112"/>
              <a:ext cx="361626" cy="472117"/>
              <a:chOff x="934993" y="1660739"/>
              <a:chExt cx="361626" cy="472117"/>
            </a:xfrm>
          </p:grpSpPr>
          <p:sp>
            <p:nvSpPr>
              <p:cNvPr id="87"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6</a:t>
                </a:r>
              </a:p>
            </p:txBody>
          </p:sp>
          <p:sp>
            <p:nvSpPr>
              <p:cNvPr id="88" name="Freeform 87"/>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89" name="TextBox 45"/>
            <p:cNvSpPr txBox="1">
              <a:spLocks noChangeArrowheads="1"/>
            </p:cNvSpPr>
            <p:nvPr/>
          </p:nvSpPr>
          <p:spPr bwMode="auto">
            <a:xfrm>
              <a:off x="1446828" y="4477181"/>
              <a:ext cx="341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Greater Ease of Expansion</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grpSp>
        <p:nvGrpSpPr>
          <p:cNvPr id="19" name="Group 104"/>
          <p:cNvGrpSpPr/>
          <p:nvPr/>
        </p:nvGrpSpPr>
        <p:grpSpPr>
          <a:xfrm>
            <a:off x="827584" y="4925994"/>
            <a:ext cx="4176464" cy="547647"/>
            <a:chOff x="827584" y="4925994"/>
            <a:chExt cx="4176464" cy="547647"/>
          </a:xfrm>
        </p:grpSpPr>
        <p:sp>
          <p:nvSpPr>
            <p:cNvPr id="45" name="Rectangle 44"/>
            <p:cNvSpPr/>
            <p:nvPr/>
          </p:nvSpPr>
          <p:spPr bwMode="auto">
            <a:xfrm>
              <a:off x="827584" y="4925994"/>
              <a:ext cx="4176464" cy="547647"/>
            </a:xfrm>
            <a:prstGeom prst="rect">
              <a:avLst/>
            </a:prstGeom>
            <a:solidFill>
              <a:srgbClr val="C7A5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20" name="Group 89"/>
            <p:cNvGrpSpPr/>
            <p:nvPr/>
          </p:nvGrpSpPr>
          <p:grpSpPr>
            <a:xfrm>
              <a:off x="934993" y="4941168"/>
              <a:ext cx="361626" cy="472117"/>
              <a:chOff x="934993" y="1660739"/>
              <a:chExt cx="361626" cy="472117"/>
            </a:xfrm>
          </p:grpSpPr>
          <p:sp>
            <p:nvSpPr>
              <p:cNvPr id="91"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7</a:t>
                </a:r>
              </a:p>
            </p:txBody>
          </p:sp>
          <p:sp>
            <p:nvSpPr>
              <p:cNvPr id="92" name="Freeform 91"/>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93" name="TextBox 45"/>
            <p:cNvSpPr txBox="1">
              <a:spLocks noChangeArrowheads="1"/>
            </p:cNvSpPr>
            <p:nvPr/>
          </p:nvSpPr>
          <p:spPr bwMode="auto">
            <a:xfrm>
              <a:off x="1446828" y="4981237"/>
              <a:ext cx="341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Higher Expectations</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grpSp>
        <p:nvGrpSpPr>
          <p:cNvPr id="22" name="Group 105"/>
          <p:cNvGrpSpPr/>
          <p:nvPr/>
        </p:nvGrpSpPr>
        <p:grpSpPr>
          <a:xfrm>
            <a:off x="827584" y="5473641"/>
            <a:ext cx="4248472" cy="547647"/>
            <a:chOff x="827584" y="5473641"/>
            <a:chExt cx="4248472" cy="547647"/>
          </a:xfrm>
        </p:grpSpPr>
        <p:sp>
          <p:nvSpPr>
            <p:cNvPr id="57" name="Rectangle 56"/>
            <p:cNvSpPr/>
            <p:nvPr/>
          </p:nvSpPr>
          <p:spPr bwMode="auto">
            <a:xfrm>
              <a:off x="827584" y="5473641"/>
              <a:ext cx="4176464" cy="547647"/>
            </a:xfrm>
            <a:prstGeom prst="rect">
              <a:avLst/>
            </a:prstGeom>
            <a:solidFill>
              <a:srgbClr val="DFBE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ＭＳ Ｐゴシック" pitchFamily="-105" charset="-128"/>
                <a:cs typeface="+mn-cs"/>
              </a:endParaRPr>
            </a:p>
          </p:txBody>
        </p:sp>
        <p:grpSp>
          <p:nvGrpSpPr>
            <p:cNvPr id="23" name="Group 93"/>
            <p:cNvGrpSpPr/>
            <p:nvPr/>
          </p:nvGrpSpPr>
          <p:grpSpPr>
            <a:xfrm>
              <a:off x="934993" y="5517232"/>
              <a:ext cx="361626" cy="472117"/>
              <a:chOff x="934993" y="1660739"/>
              <a:chExt cx="361626" cy="472117"/>
            </a:xfrm>
          </p:grpSpPr>
          <p:sp>
            <p:nvSpPr>
              <p:cNvPr id="95" name="TextBox 26"/>
              <p:cNvSpPr txBox="1">
                <a:spLocks noChangeArrowheads="1"/>
              </p:cNvSpPr>
              <p:nvPr/>
            </p:nvSpPr>
            <p:spPr bwMode="auto">
              <a:xfrm>
                <a:off x="971600" y="1732746"/>
                <a:ext cx="301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ＭＳ Ｐゴシック" pitchFamily="-109" charset="-128"/>
                    <a:cs typeface="Arial" charset="0"/>
                  </a:rPr>
                  <a:t>8</a:t>
                </a:r>
              </a:p>
            </p:txBody>
          </p:sp>
          <p:sp>
            <p:nvSpPr>
              <p:cNvPr id="96" name="Freeform 95"/>
              <p:cNvSpPr/>
              <p:nvPr/>
            </p:nvSpPr>
            <p:spPr bwMode="auto">
              <a:xfrm>
                <a:off x="934993" y="1660739"/>
                <a:ext cx="361626" cy="460177"/>
              </a:xfrm>
              <a:custGeom>
                <a:avLst/>
                <a:gdLst>
                  <a:gd name="connsiteX0" fmla="*/ 263341 w 475014"/>
                  <a:gd name="connsiteY0" fmla="*/ 80006 h 483369"/>
                  <a:gd name="connsiteX1" fmla="*/ 73336 w 475014"/>
                  <a:gd name="connsiteY1" fmla="*/ 140010 h 483369"/>
                  <a:gd name="connsiteX2" fmla="*/ 13334 w 475014"/>
                  <a:gd name="connsiteY2" fmla="*/ 320023 h 483369"/>
                  <a:gd name="connsiteX3" fmla="*/ 153338 w 475014"/>
                  <a:gd name="connsiteY3" fmla="*/ 460034 h 483369"/>
                  <a:gd name="connsiteX4" fmla="*/ 413345 w 475014"/>
                  <a:gd name="connsiteY4" fmla="*/ 440032 h 483369"/>
                  <a:gd name="connsiteX5" fmla="*/ 463347 w 475014"/>
                  <a:gd name="connsiteY5" fmla="*/ 200015 h 483369"/>
                  <a:gd name="connsiteX6" fmla="*/ 343343 w 475014"/>
                  <a:gd name="connsiteY6" fmla="*/ 0 h 48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014" h="483369">
                    <a:moveTo>
                      <a:pt x="263341" y="80006"/>
                    </a:moveTo>
                    <a:cubicBezTo>
                      <a:pt x="189172" y="90006"/>
                      <a:pt x="115004" y="100007"/>
                      <a:pt x="73336" y="140010"/>
                    </a:cubicBezTo>
                    <a:cubicBezTo>
                      <a:pt x="31668" y="180013"/>
                      <a:pt x="0" y="266686"/>
                      <a:pt x="13334" y="320023"/>
                    </a:cubicBezTo>
                    <a:cubicBezTo>
                      <a:pt x="26668" y="373360"/>
                      <a:pt x="86670" y="440033"/>
                      <a:pt x="153338" y="460034"/>
                    </a:cubicBezTo>
                    <a:cubicBezTo>
                      <a:pt x="220006" y="480035"/>
                      <a:pt x="361677" y="483369"/>
                      <a:pt x="413345" y="440032"/>
                    </a:cubicBezTo>
                    <a:cubicBezTo>
                      <a:pt x="465013" y="396696"/>
                      <a:pt x="475014" y="273354"/>
                      <a:pt x="463347" y="200015"/>
                    </a:cubicBezTo>
                    <a:cubicBezTo>
                      <a:pt x="451680" y="126676"/>
                      <a:pt x="397511" y="63338"/>
                      <a:pt x="343343" y="0"/>
                    </a:cubicBezTo>
                  </a:path>
                </a:pathLst>
              </a:custGeom>
              <a:ln/>
            </p:spPr>
            <p:style>
              <a:lnRef idx="2">
                <a:schemeClr val="dk1"/>
              </a:lnRef>
              <a:fillRef idx="0">
                <a:schemeClr val="dk1"/>
              </a:fillRef>
              <a:effectRef idx="1">
                <a:schemeClr val="dk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ＭＳ Ｐゴシック" pitchFamily="-105" charset="-128"/>
                  <a:cs typeface="+mn-cs"/>
                </a:endParaRPr>
              </a:p>
            </p:txBody>
          </p:sp>
        </p:grpSp>
        <p:sp>
          <p:nvSpPr>
            <p:cNvPr id="97" name="TextBox 45"/>
            <p:cNvSpPr txBox="1">
              <a:spLocks noChangeArrowheads="1"/>
            </p:cNvSpPr>
            <p:nvPr/>
          </p:nvSpPr>
          <p:spPr bwMode="auto">
            <a:xfrm>
              <a:off x="1259632" y="5557301"/>
              <a:ext cx="38164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rPr>
                <a:t>Positive Changes to Corporate Culture</a:t>
              </a:r>
              <a:endParaRPr kumimoji="0" lang="nb-NO" sz="1800" b="1" i="0" u="none" strike="noStrike" kern="1200" cap="none" spc="0" normalizeH="0" baseline="0" noProof="0" dirty="0">
                <a:ln>
                  <a:noFill/>
                </a:ln>
                <a:solidFill>
                  <a:prstClr val="black"/>
                </a:solidFill>
                <a:effectLst/>
                <a:uLnTx/>
                <a:uFillTx/>
                <a:latin typeface="Calibri" pitchFamily="34" charset="0"/>
                <a:ea typeface="ＭＳ Ｐゴシック" pitchFamily="-109" charset="-128"/>
                <a:cs typeface="Arial" charset="0"/>
              </a:endParaRPr>
            </a:p>
          </p:txBody>
        </p:sp>
      </p:grpSp>
      <p:pic>
        <p:nvPicPr>
          <p:cNvPr id="58" name="Picture 57">
            <a:extLst>
              <a:ext uri="{FF2B5EF4-FFF2-40B4-BE49-F238E27FC236}">
                <a16:creationId xmlns:a16="http://schemas.microsoft.com/office/drawing/2014/main" id="{8AAB1629-2E24-48AB-A0BE-E9AE57072B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40000">
        <p:fade/>
      </p:transition>
    </mc:Choice>
    <mc:Fallback xmlns="">
      <p:transition spd="med" advClick="0" advTm="4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4500"/>
                            </p:stCondLst>
                            <p:childTnLst>
                              <p:par>
                                <p:cTn id="17" presetID="10" presetClass="entr" presetSubtype="0" fill="hold" nodeType="afterEffect">
                                  <p:stCondLst>
                                    <p:cond delay="3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8250"/>
                            </p:stCondLst>
                            <p:childTnLst>
                              <p:par>
                                <p:cTn id="21" presetID="10" presetClass="entr" presetSubtype="0" fill="hold" nodeType="afterEffect">
                                  <p:stCondLst>
                                    <p:cond delay="325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2000"/>
                            </p:stCondLst>
                            <p:childTnLst>
                              <p:par>
                                <p:cTn id="25" presetID="10" presetClass="entr" presetSubtype="0" fill="hold" nodeType="afterEffect">
                                  <p:stCondLst>
                                    <p:cond delay="37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16250"/>
                            </p:stCondLst>
                            <p:childTnLst>
                              <p:par>
                                <p:cTn id="29" presetID="10" presetClass="entr" presetSubtype="0" fill="hold" nodeType="afterEffect">
                                  <p:stCondLst>
                                    <p:cond delay="30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19750"/>
                            </p:stCondLst>
                            <p:childTnLst>
                              <p:par>
                                <p:cTn id="33" presetID="10" presetClass="entr" presetSubtype="0" fill="hold" nodeType="afterEffect">
                                  <p:stCondLst>
                                    <p:cond delay="3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23250"/>
                            </p:stCondLst>
                            <p:childTnLst>
                              <p:par>
                                <p:cTn id="37" presetID="10" presetClass="entr" presetSubtype="0" fill="hold" nodeType="afterEffect">
                                  <p:stCondLst>
                                    <p:cond delay="3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26750"/>
                            </p:stCondLst>
                            <p:childTnLst>
                              <p:par>
                                <p:cTn id="41" presetID="10" presetClass="entr" presetSubtype="0" fill="hold" nodeType="afterEffect">
                                  <p:stCondLst>
                                    <p:cond delay="3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30750"/>
                            </p:stCondLst>
                            <p:childTnLst>
                              <p:par>
                                <p:cTn id="45" presetID="10" presetClass="entr" presetSubtype="0" fill="hold" grpId="0" nodeType="afterEffect">
                                  <p:stCondLst>
                                    <p:cond delay="400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Data Driven Decision</a:t>
            </a:r>
          </a:p>
        </p:txBody>
      </p:sp>
      <p:pic>
        <p:nvPicPr>
          <p:cNvPr id="5" name="Picture 4" descr="textures_00384104.jpg"/>
          <p:cNvPicPr>
            <a:picLocks noGrp="1" noSelect="1" noRot="1" noMove="1" noResize="1" noEditPoints="1" noAdjustHandles="1" noChangeArrowheads="1" noChangeShapeType="1"/>
          </p:cNvPicPr>
          <p:nvPr>
            <p:custDataLst>
              <p:tags r:id="rId2"/>
            </p:custDataLst>
          </p:nvPr>
        </p:nvPicPr>
        <p:blipFill>
          <a:blip r:embed="rId10" cstate="email"/>
          <a:stretch>
            <a:fillRect/>
          </a:stretch>
        </p:blipFill>
        <p:spPr>
          <a:xfrm>
            <a:off x="1" y="980728"/>
            <a:ext cx="9144000" cy="5904000"/>
          </a:xfrm>
          <a:prstGeom prst="rect">
            <a:avLst/>
          </a:prstGeom>
        </p:spPr>
      </p:pic>
      <p:pic>
        <p:nvPicPr>
          <p:cNvPr id="7" name="Picture 6" descr="chalk_2_1_2.png"/>
          <p:cNvPicPr>
            <a:picLocks noGrp="1" noSelect="1" noRot="1" noMove="1" noResize="1" noEditPoints="1" noAdjustHandles="1" noChangeArrowheads="1" noChangeShapeType="1"/>
          </p:cNvPicPr>
          <p:nvPr>
            <p:custDataLst>
              <p:tags r:id="rId3"/>
            </p:custDataLst>
          </p:nvPr>
        </p:nvPicPr>
        <p:blipFill>
          <a:blip r:embed="rId11" cstate="print"/>
          <a:srcRect l="7623" r="29218"/>
          <a:stretch>
            <a:fillRect/>
          </a:stretch>
        </p:blipFill>
        <p:spPr>
          <a:xfrm>
            <a:off x="39898" y="4869160"/>
            <a:ext cx="2335316" cy="2808312"/>
          </a:xfrm>
          <a:prstGeom prst="rect">
            <a:avLst/>
          </a:prstGeom>
        </p:spPr>
      </p:pic>
      <p:pic>
        <p:nvPicPr>
          <p:cNvPr id="12" name="Picture 11" descr="chalk_2_1_2.png"/>
          <p:cNvPicPr>
            <a:picLocks noGrp="1" noSelect="1" noRot="1" noMove="1" noResize="1" noEditPoints="1" noAdjustHandles="1" noChangeArrowheads="1" noChangeShapeType="1"/>
          </p:cNvPicPr>
          <p:nvPr>
            <p:custDataLst>
              <p:tags r:id="rId4"/>
            </p:custDataLst>
          </p:nvPr>
        </p:nvPicPr>
        <p:blipFill>
          <a:blip r:embed="rId11" cstate="print"/>
          <a:srcRect l="7623" r="29218"/>
          <a:stretch>
            <a:fillRect/>
          </a:stretch>
        </p:blipFill>
        <p:spPr>
          <a:xfrm>
            <a:off x="2294516" y="4869160"/>
            <a:ext cx="2335316" cy="2808312"/>
          </a:xfrm>
          <a:prstGeom prst="rect">
            <a:avLst/>
          </a:prstGeom>
        </p:spPr>
      </p:pic>
      <p:pic>
        <p:nvPicPr>
          <p:cNvPr id="13" name="Picture 12" descr="chalk_2_1_2.png"/>
          <p:cNvPicPr>
            <a:picLocks noGrp="1" noSelect="1" noRot="1" noMove="1" noResize="1" noEditPoints="1" noAdjustHandles="1" noChangeArrowheads="1" noChangeShapeType="1"/>
          </p:cNvPicPr>
          <p:nvPr>
            <p:custDataLst>
              <p:tags r:id="rId5"/>
            </p:custDataLst>
          </p:nvPr>
        </p:nvPicPr>
        <p:blipFill>
          <a:blip r:embed="rId11" cstate="print"/>
          <a:srcRect l="7623" r="29218"/>
          <a:stretch>
            <a:fillRect/>
          </a:stretch>
        </p:blipFill>
        <p:spPr>
          <a:xfrm>
            <a:off x="4554067" y="4869160"/>
            <a:ext cx="2335316" cy="2808312"/>
          </a:xfrm>
          <a:prstGeom prst="rect">
            <a:avLst/>
          </a:prstGeom>
        </p:spPr>
      </p:pic>
      <p:pic>
        <p:nvPicPr>
          <p:cNvPr id="14" name="Picture 13" descr="chalk_2_1_2.png"/>
          <p:cNvPicPr>
            <a:picLocks noGrp="1" noSelect="1" noRot="1" noMove="1" noResize="1" noEditPoints="1" noAdjustHandles="1" noChangeArrowheads="1" noChangeShapeType="1"/>
          </p:cNvPicPr>
          <p:nvPr>
            <p:custDataLst>
              <p:tags r:id="rId6"/>
            </p:custDataLst>
          </p:nvPr>
        </p:nvPicPr>
        <p:blipFill>
          <a:blip r:embed="rId11" cstate="print"/>
          <a:srcRect l="7623" r="29218"/>
          <a:stretch>
            <a:fillRect/>
          </a:stretch>
        </p:blipFill>
        <p:spPr>
          <a:xfrm>
            <a:off x="6808684" y="4869160"/>
            <a:ext cx="2335316" cy="2808312"/>
          </a:xfrm>
          <a:prstGeom prst="rect">
            <a:avLst/>
          </a:prstGeom>
        </p:spPr>
      </p:pic>
      <p:sp>
        <p:nvSpPr>
          <p:cNvPr id="19" name="TextBox 18"/>
          <p:cNvSpPr txBox="1"/>
          <p:nvPr/>
        </p:nvSpPr>
        <p:spPr>
          <a:xfrm>
            <a:off x="251520" y="1064930"/>
            <a:ext cx="8568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a:ea typeface="+mn-ea"/>
                <a:cs typeface="+mn-cs"/>
              </a:rPr>
              <a:t>All the decisions in Six Sigma are based on data and interpretation of data. Look at the example of how Six Sigma depends upon the various variables of data.</a:t>
            </a:r>
          </a:p>
        </p:txBody>
      </p:sp>
      <p:sp>
        <p:nvSpPr>
          <p:cNvPr id="20" name="TextBox 19"/>
          <p:cNvSpPr txBox="1"/>
          <p:nvPr/>
        </p:nvSpPr>
        <p:spPr>
          <a:xfrm>
            <a:off x="2592288" y="2426112"/>
            <a:ext cx="40324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dirty="0">
                <a:ln>
                  <a:noFill/>
                </a:ln>
                <a:solidFill>
                  <a:srgbClr val="F89ABC"/>
                </a:solidFill>
                <a:effectLst/>
                <a:uLnTx/>
                <a:uFillTx/>
                <a:latin typeface="Bradley Hand ITC" pitchFamily="66" charset="0"/>
                <a:ea typeface="+mn-ea"/>
                <a:cs typeface="+mn-cs"/>
              </a:rPr>
              <a:t>Y = f(X)</a:t>
            </a:r>
          </a:p>
        </p:txBody>
      </p:sp>
      <p:cxnSp>
        <p:nvCxnSpPr>
          <p:cNvPr id="27" name="Straight Connector 26"/>
          <p:cNvCxnSpPr/>
          <p:nvPr/>
        </p:nvCxnSpPr>
        <p:spPr>
          <a:xfrm flipH="1">
            <a:off x="2448272" y="2922245"/>
            <a:ext cx="487854" cy="7923"/>
          </a:xfrm>
          <a:prstGeom prst="line">
            <a:avLst/>
          </a:prstGeom>
          <a:ln>
            <a:solidFill>
              <a:srgbClr val="A4D86A"/>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8520" y="2138080"/>
            <a:ext cx="2267744" cy="1938992"/>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A4D86A"/>
                </a:solidFill>
                <a:effectLst/>
                <a:uLnTx/>
                <a:uFillTx/>
                <a:latin typeface="Calibri"/>
                <a:ea typeface="+mn-ea"/>
                <a:cs typeface="+mn-cs"/>
              </a:rPr>
              <a:t>Y</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A4D86A"/>
                </a:solidFill>
                <a:effectLst/>
                <a:uLnTx/>
                <a:uFillTx/>
                <a:latin typeface="Calibri"/>
                <a:ea typeface="+mn-ea"/>
                <a:cs typeface="+mn-cs"/>
              </a:rPr>
              <a:t>Dependent</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A4D86A"/>
                </a:solidFill>
                <a:effectLst/>
                <a:uLnTx/>
                <a:uFillTx/>
                <a:latin typeface="Calibri"/>
                <a:ea typeface="+mn-ea"/>
                <a:cs typeface="+mn-cs"/>
              </a:rPr>
              <a:t>Output</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A4D86A"/>
                </a:solidFill>
                <a:effectLst/>
                <a:uLnTx/>
                <a:uFillTx/>
                <a:latin typeface="Calibri"/>
                <a:ea typeface="+mn-ea"/>
                <a:cs typeface="+mn-cs"/>
              </a:rPr>
              <a:t>Effect</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A4D86A"/>
                </a:solidFill>
                <a:effectLst/>
                <a:uLnTx/>
                <a:uFillTx/>
                <a:latin typeface="Calibri"/>
                <a:ea typeface="+mn-ea"/>
                <a:cs typeface="+mn-cs"/>
              </a:rPr>
              <a:t>Symptom</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A4D86A"/>
                </a:solidFill>
                <a:effectLst/>
                <a:uLnTx/>
                <a:uFillTx/>
                <a:latin typeface="Calibri"/>
                <a:ea typeface="+mn-ea"/>
                <a:cs typeface="+mn-cs"/>
              </a:rPr>
              <a:t>Monitor</a:t>
            </a:r>
          </a:p>
        </p:txBody>
      </p:sp>
      <p:cxnSp>
        <p:nvCxnSpPr>
          <p:cNvPr id="30" name="Straight Connector 29"/>
          <p:cNvCxnSpPr/>
          <p:nvPr/>
        </p:nvCxnSpPr>
        <p:spPr>
          <a:xfrm flipH="1">
            <a:off x="6280898" y="2930168"/>
            <a:ext cx="487854" cy="7923"/>
          </a:xfrm>
          <a:prstGeom prst="line">
            <a:avLst/>
          </a:prstGeom>
          <a:ln>
            <a:solidFill>
              <a:srgbClr val="87C7D9"/>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68752" y="2138080"/>
            <a:ext cx="2267744"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87C7D9"/>
                </a:solidFill>
                <a:effectLst/>
                <a:uLnTx/>
                <a:uFillTx/>
                <a:latin typeface="Calibri"/>
                <a:ea typeface="+mn-ea"/>
                <a:cs typeface="+mn-cs"/>
              </a:rPr>
              <a:t>X1 . . . Xn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87C7D9"/>
                </a:solidFill>
                <a:effectLst/>
                <a:uLnTx/>
                <a:uFillTx/>
                <a:latin typeface="Calibri"/>
                <a:ea typeface="+mn-ea"/>
                <a:cs typeface="+mn-cs"/>
              </a:rPr>
              <a:t>Independent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87C7D9"/>
                </a:solidFill>
                <a:effectLst/>
                <a:uLnTx/>
                <a:uFillTx/>
                <a:latin typeface="Calibri"/>
                <a:ea typeface="+mn-ea"/>
                <a:cs typeface="+mn-cs"/>
              </a:rPr>
              <a:t>Input-Process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87C7D9"/>
                </a:solidFill>
                <a:effectLst/>
                <a:uLnTx/>
                <a:uFillTx/>
                <a:latin typeface="Calibri"/>
                <a:ea typeface="+mn-ea"/>
                <a:cs typeface="+mn-cs"/>
              </a:rPr>
              <a:t>Cause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87C7D9"/>
                </a:solidFill>
                <a:effectLst/>
                <a:uLnTx/>
                <a:uFillTx/>
                <a:latin typeface="Calibri"/>
                <a:ea typeface="+mn-ea"/>
                <a:cs typeface="+mn-cs"/>
              </a:rPr>
              <a:t>Problem</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srgbClr val="87C7D9"/>
                </a:solidFill>
                <a:effectLst/>
                <a:uLnTx/>
                <a:uFillTx/>
                <a:latin typeface="Calibri"/>
                <a:ea typeface="+mn-ea"/>
                <a:cs typeface="+mn-cs"/>
              </a:rPr>
              <a:t>Control</a:t>
            </a:r>
          </a:p>
        </p:txBody>
      </p:sp>
      <p:sp>
        <p:nvSpPr>
          <p:cNvPr id="36" name="Freeform 35"/>
          <p:cNvSpPr/>
          <p:nvPr/>
        </p:nvSpPr>
        <p:spPr>
          <a:xfrm>
            <a:off x="2883877" y="2413818"/>
            <a:ext cx="897388" cy="1105642"/>
          </a:xfrm>
          <a:custGeom>
            <a:avLst/>
            <a:gdLst>
              <a:gd name="connsiteX0" fmla="*/ 253218 w 897388"/>
              <a:gd name="connsiteY0" fmla="*/ 44193 h 1105642"/>
              <a:gd name="connsiteX1" fmla="*/ 590843 w 897388"/>
              <a:gd name="connsiteY1" fmla="*/ 72328 h 1105642"/>
              <a:gd name="connsiteX2" fmla="*/ 717452 w 897388"/>
              <a:gd name="connsiteY2" fmla="*/ 114532 h 1105642"/>
              <a:gd name="connsiteX3" fmla="*/ 759655 w 897388"/>
              <a:gd name="connsiteY3" fmla="*/ 128599 h 1105642"/>
              <a:gd name="connsiteX4" fmla="*/ 801858 w 897388"/>
              <a:gd name="connsiteY4" fmla="*/ 142667 h 1105642"/>
              <a:gd name="connsiteX5" fmla="*/ 815926 w 897388"/>
              <a:gd name="connsiteY5" fmla="*/ 184870 h 1105642"/>
              <a:gd name="connsiteX6" fmla="*/ 858129 w 897388"/>
              <a:gd name="connsiteY6" fmla="*/ 213005 h 1105642"/>
              <a:gd name="connsiteX7" fmla="*/ 872197 w 897388"/>
              <a:gd name="connsiteY7" fmla="*/ 297412 h 1105642"/>
              <a:gd name="connsiteX8" fmla="*/ 872197 w 897388"/>
              <a:gd name="connsiteY8" fmla="*/ 649104 h 1105642"/>
              <a:gd name="connsiteX9" fmla="*/ 815926 w 897388"/>
              <a:gd name="connsiteY9" fmla="*/ 789781 h 1105642"/>
              <a:gd name="connsiteX10" fmla="*/ 787791 w 897388"/>
              <a:gd name="connsiteY10" fmla="*/ 831984 h 1105642"/>
              <a:gd name="connsiteX11" fmla="*/ 773723 w 897388"/>
              <a:gd name="connsiteY11" fmla="*/ 874187 h 1105642"/>
              <a:gd name="connsiteX12" fmla="*/ 717452 w 897388"/>
              <a:gd name="connsiteY12" fmla="*/ 944525 h 1105642"/>
              <a:gd name="connsiteX13" fmla="*/ 703385 w 897388"/>
              <a:gd name="connsiteY13" fmla="*/ 986728 h 1105642"/>
              <a:gd name="connsiteX14" fmla="*/ 576775 w 897388"/>
              <a:gd name="connsiteY14" fmla="*/ 1057067 h 1105642"/>
              <a:gd name="connsiteX15" fmla="*/ 478301 w 897388"/>
              <a:gd name="connsiteY15" fmla="*/ 1099270 h 1105642"/>
              <a:gd name="connsiteX16" fmla="*/ 281354 w 897388"/>
              <a:gd name="connsiteY16" fmla="*/ 1085202 h 1105642"/>
              <a:gd name="connsiteX17" fmla="*/ 196948 w 897388"/>
              <a:gd name="connsiteY17" fmla="*/ 1057067 h 1105642"/>
              <a:gd name="connsiteX18" fmla="*/ 182880 w 897388"/>
              <a:gd name="connsiteY18" fmla="*/ 1014864 h 1105642"/>
              <a:gd name="connsiteX19" fmla="*/ 112541 w 897388"/>
              <a:gd name="connsiteY19" fmla="*/ 958593 h 1105642"/>
              <a:gd name="connsiteX20" fmla="*/ 98474 w 897388"/>
              <a:gd name="connsiteY20" fmla="*/ 916390 h 1105642"/>
              <a:gd name="connsiteX21" fmla="*/ 14068 w 897388"/>
              <a:gd name="connsiteY21" fmla="*/ 803848 h 1105642"/>
              <a:gd name="connsiteX22" fmla="*/ 0 w 897388"/>
              <a:gd name="connsiteY22" fmla="*/ 747578 h 1105642"/>
              <a:gd name="connsiteX23" fmla="*/ 28135 w 897388"/>
              <a:gd name="connsiteY23" fmla="*/ 550630 h 1105642"/>
              <a:gd name="connsiteX24" fmla="*/ 56271 w 897388"/>
              <a:gd name="connsiteY24" fmla="*/ 466224 h 1105642"/>
              <a:gd name="connsiteX25" fmla="*/ 70338 w 897388"/>
              <a:gd name="connsiteY25" fmla="*/ 424021 h 1105642"/>
              <a:gd name="connsiteX26" fmla="*/ 84406 w 897388"/>
              <a:gd name="connsiteY26" fmla="*/ 381818 h 1105642"/>
              <a:gd name="connsiteX27" fmla="*/ 126609 w 897388"/>
              <a:gd name="connsiteY27" fmla="*/ 255208 h 1105642"/>
              <a:gd name="connsiteX28" fmla="*/ 239151 w 897388"/>
              <a:gd name="connsiteY28" fmla="*/ 170802 h 1105642"/>
              <a:gd name="connsiteX29" fmla="*/ 281354 w 897388"/>
              <a:gd name="connsiteY29" fmla="*/ 156735 h 1105642"/>
              <a:gd name="connsiteX30" fmla="*/ 365760 w 897388"/>
              <a:gd name="connsiteY30" fmla="*/ 100464 h 1105642"/>
              <a:gd name="connsiteX31" fmla="*/ 393895 w 897388"/>
              <a:gd name="connsiteY31" fmla="*/ 72328 h 1105642"/>
              <a:gd name="connsiteX32" fmla="*/ 478301 w 897388"/>
              <a:gd name="connsiteY32" fmla="*/ 44193 h 1105642"/>
              <a:gd name="connsiteX33" fmla="*/ 562708 w 897388"/>
              <a:gd name="connsiteY33" fmla="*/ 16058 h 1105642"/>
              <a:gd name="connsiteX34" fmla="*/ 618978 w 897388"/>
              <a:gd name="connsiteY34" fmla="*/ 1990 h 1105642"/>
              <a:gd name="connsiteX35" fmla="*/ 661181 w 897388"/>
              <a:gd name="connsiteY35" fmla="*/ 1990 h 110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7388" h="1105642">
                <a:moveTo>
                  <a:pt x="253218" y="44193"/>
                </a:moveTo>
                <a:cubicBezTo>
                  <a:pt x="297131" y="46938"/>
                  <a:pt x="513796" y="55818"/>
                  <a:pt x="590843" y="72328"/>
                </a:cubicBezTo>
                <a:cubicBezTo>
                  <a:pt x="590847" y="72329"/>
                  <a:pt x="696348" y="107498"/>
                  <a:pt x="717452" y="114532"/>
                </a:cubicBezTo>
                <a:lnTo>
                  <a:pt x="759655" y="128599"/>
                </a:lnTo>
                <a:lnTo>
                  <a:pt x="801858" y="142667"/>
                </a:lnTo>
                <a:cubicBezTo>
                  <a:pt x="806547" y="156735"/>
                  <a:pt x="806663" y="173291"/>
                  <a:pt x="815926" y="184870"/>
                </a:cubicBezTo>
                <a:cubicBezTo>
                  <a:pt x="826488" y="198072"/>
                  <a:pt x="850568" y="197883"/>
                  <a:pt x="858129" y="213005"/>
                </a:cubicBezTo>
                <a:cubicBezTo>
                  <a:pt x="870885" y="238517"/>
                  <a:pt x="867508" y="269276"/>
                  <a:pt x="872197" y="297412"/>
                </a:cubicBezTo>
                <a:cubicBezTo>
                  <a:pt x="884049" y="451489"/>
                  <a:pt x="897388" y="497959"/>
                  <a:pt x="872197" y="649104"/>
                </a:cubicBezTo>
                <a:cubicBezTo>
                  <a:pt x="865416" y="689791"/>
                  <a:pt x="837535" y="751965"/>
                  <a:pt x="815926" y="789781"/>
                </a:cubicBezTo>
                <a:cubicBezTo>
                  <a:pt x="807538" y="804461"/>
                  <a:pt x="795352" y="816862"/>
                  <a:pt x="787791" y="831984"/>
                </a:cubicBezTo>
                <a:cubicBezTo>
                  <a:pt x="781159" y="845247"/>
                  <a:pt x="780355" y="860924"/>
                  <a:pt x="773723" y="874187"/>
                </a:cubicBezTo>
                <a:cubicBezTo>
                  <a:pt x="755976" y="909682"/>
                  <a:pt x="743623" y="918355"/>
                  <a:pt x="717452" y="944525"/>
                </a:cubicBezTo>
                <a:cubicBezTo>
                  <a:pt x="712763" y="958593"/>
                  <a:pt x="713870" y="976243"/>
                  <a:pt x="703385" y="986728"/>
                </a:cubicBezTo>
                <a:cubicBezTo>
                  <a:pt x="614676" y="1075437"/>
                  <a:pt x="647533" y="1021688"/>
                  <a:pt x="576775" y="1057067"/>
                </a:cubicBezTo>
                <a:cubicBezTo>
                  <a:pt x="479626" y="1105642"/>
                  <a:pt x="595412" y="1069992"/>
                  <a:pt x="478301" y="1099270"/>
                </a:cubicBezTo>
                <a:cubicBezTo>
                  <a:pt x="412652" y="1094581"/>
                  <a:pt x="346442" y="1094965"/>
                  <a:pt x="281354" y="1085202"/>
                </a:cubicBezTo>
                <a:cubicBezTo>
                  <a:pt x="252025" y="1080803"/>
                  <a:pt x="196948" y="1057067"/>
                  <a:pt x="196948" y="1057067"/>
                </a:cubicBezTo>
                <a:cubicBezTo>
                  <a:pt x="192259" y="1042999"/>
                  <a:pt x="190509" y="1027580"/>
                  <a:pt x="182880" y="1014864"/>
                </a:cubicBezTo>
                <a:cubicBezTo>
                  <a:pt x="169515" y="992588"/>
                  <a:pt x="131713" y="971374"/>
                  <a:pt x="112541" y="958593"/>
                </a:cubicBezTo>
                <a:cubicBezTo>
                  <a:pt x="107852" y="944525"/>
                  <a:pt x="105675" y="929353"/>
                  <a:pt x="98474" y="916390"/>
                </a:cubicBezTo>
                <a:cubicBezTo>
                  <a:pt x="58709" y="844812"/>
                  <a:pt x="56753" y="846535"/>
                  <a:pt x="14068" y="803848"/>
                </a:cubicBezTo>
                <a:cubicBezTo>
                  <a:pt x="9379" y="785091"/>
                  <a:pt x="0" y="766912"/>
                  <a:pt x="0" y="747578"/>
                </a:cubicBezTo>
                <a:cubicBezTo>
                  <a:pt x="0" y="682412"/>
                  <a:pt x="9200" y="613748"/>
                  <a:pt x="28135" y="550630"/>
                </a:cubicBezTo>
                <a:cubicBezTo>
                  <a:pt x="36657" y="522223"/>
                  <a:pt x="46893" y="494359"/>
                  <a:pt x="56271" y="466224"/>
                </a:cubicBezTo>
                <a:lnTo>
                  <a:pt x="70338" y="424021"/>
                </a:lnTo>
                <a:cubicBezTo>
                  <a:pt x="75027" y="409953"/>
                  <a:pt x="81968" y="396445"/>
                  <a:pt x="84406" y="381818"/>
                </a:cubicBezTo>
                <a:cubicBezTo>
                  <a:pt x="97350" y="304157"/>
                  <a:pt x="84966" y="307261"/>
                  <a:pt x="126609" y="255208"/>
                </a:cubicBezTo>
                <a:cubicBezTo>
                  <a:pt x="150846" y="224912"/>
                  <a:pt x="214611" y="178982"/>
                  <a:pt x="239151" y="170802"/>
                </a:cubicBezTo>
                <a:lnTo>
                  <a:pt x="281354" y="156735"/>
                </a:lnTo>
                <a:cubicBezTo>
                  <a:pt x="309489" y="137978"/>
                  <a:pt x="341850" y="124375"/>
                  <a:pt x="365760" y="100464"/>
                </a:cubicBezTo>
                <a:cubicBezTo>
                  <a:pt x="375138" y="91085"/>
                  <a:pt x="382032" y="78260"/>
                  <a:pt x="393895" y="72328"/>
                </a:cubicBezTo>
                <a:cubicBezTo>
                  <a:pt x="420421" y="59065"/>
                  <a:pt x="450166" y="53571"/>
                  <a:pt x="478301" y="44193"/>
                </a:cubicBezTo>
                <a:cubicBezTo>
                  <a:pt x="478311" y="44190"/>
                  <a:pt x="562697" y="16061"/>
                  <a:pt x="562708" y="16058"/>
                </a:cubicBezTo>
                <a:cubicBezTo>
                  <a:pt x="581465" y="11369"/>
                  <a:pt x="599838" y="4724"/>
                  <a:pt x="618978" y="1990"/>
                </a:cubicBezTo>
                <a:cubicBezTo>
                  <a:pt x="632904" y="0"/>
                  <a:pt x="647113" y="1990"/>
                  <a:pt x="661181" y="1990"/>
                </a:cubicBezTo>
              </a:path>
            </a:pathLst>
          </a:custGeom>
          <a:ln w="28575">
            <a:solidFill>
              <a:srgbClr val="A4D86A"/>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Freeform 36"/>
          <p:cNvSpPr/>
          <p:nvPr/>
        </p:nvSpPr>
        <p:spPr>
          <a:xfrm>
            <a:off x="4429637" y="2260007"/>
            <a:ext cx="1810807" cy="1239013"/>
          </a:xfrm>
          <a:custGeom>
            <a:avLst/>
            <a:gdLst>
              <a:gd name="connsiteX0" fmla="*/ 479988 w 1810807"/>
              <a:gd name="connsiteY0" fmla="*/ 15124 h 1239013"/>
              <a:gd name="connsiteX1" fmla="*/ 592529 w 1810807"/>
              <a:gd name="connsiteY1" fmla="*/ 43259 h 1239013"/>
              <a:gd name="connsiteX2" fmla="*/ 747274 w 1810807"/>
              <a:gd name="connsiteY2" fmla="*/ 85463 h 1239013"/>
              <a:gd name="connsiteX3" fmla="*/ 831680 w 1810807"/>
              <a:gd name="connsiteY3" fmla="*/ 113598 h 1239013"/>
              <a:gd name="connsiteX4" fmla="*/ 873883 w 1810807"/>
              <a:gd name="connsiteY4" fmla="*/ 127666 h 1239013"/>
              <a:gd name="connsiteX5" fmla="*/ 1394388 w 1810807"/>
              <a:gd name="connsiteY5" fmla="*/ 169869 h 1239013"/>
              <a:gd name="connsiteX6" fmla="*/ 1492861 w 1810807"/>
              <a:gd name="connsiteY6" fmla="*/ 198004 h 1239013"/>
              <a:gd name="connsiteX7" fmla="*/ 1563200 w 1810807"/>
              <a:gd name="connsiteY7" fmla="*/ 240207 h 1239013"/>
              <a:gd name="connsiteX8" fmla="*/ 1591335 w 1810807"/>
              <a:gd name="connsiteY8" fmla="*/ 268343 h 1239013"/>
              <a:gd name="connsiteX9" fmla="*/ 1675741 w 1810807"/>
              <a:gd name="connsiteY9" fmla="*/ 296478 h 1239013"/>
              <a:gd name="connsiteX10" fmla="*/ 1703877 w 1810807"/>
              <a:gd name="connsiteY10" fmla="*/ 324613 h 1239013"/>
              <a:gd name="connsiteX11" fmla="*/ 1746080 w 1810807"/>
              <a:gd name="connsiteY11" fmla="*/ 394952 h 1239013"/>
              <a:gd name="connsiteX12" fmla="*/ 1774215 w 1810807"/>
              <a:gd name="connsiteY12" fmla="*/ 479358 h 1239013"/>
              <a:gd name="connsiteX13" fmla="*/ 1788283 w 1810807"/>
              <a:gd name="connsiteY13" fmla="*/ 521561 h 1239013"/>
              <a:gd name="connsiteX14" fmla="*/ 1788283 w 1810807"/>
              <a:gd name="connsiteY14" fmla="*/ 859186 h 1239013"/>
              <a:gd name="connsiteX15" fmla="*/ 1774215 w 1810807"/>
              <a:gd name="connsiteY15" fmla="*/ 901389 h 1239013"/>
              <a:gd name="connsiteX16" fmla="*/ 1689809 w 1810807"/>
              <a:gd name="connsiteY16" fmla="*/ 1013930 h 1239013"/>
              <a:gd name="connsiteX17" fmla="*/ 1605403 w 1810807"/>
              <a:gd name="connsiteY17" fmla="*/ 1070201 h 1239013"/>
              <a:gd name="connsiteX18" fmla="*/ 1591335 w 1810807"/>
              <a:gd name="connsiteY18" fmla="*/ 1112404 h 1239013"/>
              <a:gd name="connsiteX19" fmla="*/ 1422523 w 1810807"/>
              <a:gd name="connsiteY19" fmla="*/ 1196810 h 1239013"/>
              <a:gd name="connsiteX20" fmla="*/ 1338117 w 1810807"/>
              <a:gd name="connsiteY20" fmla="*/ 1224946 h 1239013"/>
              <a:gd name="connsiteX21" fmla="*/ 1295914 w 1810807"/>
              <a:gd name="connsiteY21" fmla="*/ 1239013 h 1239013"/>
              <a:gd name="connsiteX22" fmla="*/ 325243 w 1810807"/>
              <a:gd name="connsiteY22" fmla="*/ 1224946 h 1239013"/>
              <a:gd name="connsiteX23" fmla="*/ 240837 w 1810807"/>
              <a:gd name="connsiteY23" fmla="*/ 1210878 h 1239013"/>
              <a:gd name="connsiteX24" fmla="*/ 198634 w 1810807"/>
              <a:gd name="connsiteY24" fmla="*/ 1196810 h 1239013"/>
              <a:gd name="connsiteX25" fmla="*/ 114228 w 1810807"/>
              <a:gd name="connsiteY25" fmla="*/ 1084269 h 1239013"/>
              <a:gd name="connsiteX26" fmla="*/ 72025 w 1810807"/>
              <a:gd name="connsiteY26" fmla="*/ 1013930 h 1239013"/>
              <a:gd name="connsiteX27" fmla="*/ 29821 w 1810807"/>
              <a:gd name="connsiteY27" fmla="*/ 887321 h 1239013"/>
              <a:gd name="connsiteX28" fmla="*/ 15754 w 1810807"/>
              <a:gd name="connsiteY28" fmla="*/ 845118 h 1239013"/>
              <a:gd name="connsiteX29" fmla="*/ 1686 w 1810807"/>
              <a:gd name="connsiteY29" fmla="*/ 788847 h 1239013"/>
              <a:gd name="connsiteX30" fmla="*/ 29821 w 1810807"/>
              <a:gd name="connsiteY30" fmla="*/ 563764 h 1239013"/>
              <a:gd name="connsiteX31" fmla="*/ 86092 w 1810807"/>
              <a:gd name="connsiteY31" fmla="*/ 479358 h 1239013"/>
              <a:gd name="connsiteX32" fmla="*/ 114228 w 1810807"/>
              <a:gd name="connsiteY32" fmla="*/ 394952 h 1239013"/>
              <a:gd name="connsiteX33" fmla="*/ 226769 w 1810807"/>
              <a:gd name="connsiteY33" fmla="*/ 296478 h 1239013"/>
              <a:gd name="connsiteX34" fmla="*/ 297108 w 1810807"/>
              <a:gd name="connsiteY34" fmla="*/ 240207 h 1239013"/>
              <a:gd name="connsiteX35" fmla="*/ 381514 w 1810807"/>
              <a:gd name="connsiteY35" fmla="*/ 212072 h 1239013"/>
              <a:gd name="connsiteX36" fmla="*/ 423717 w 1810807"/>
              <a:gd name="connsiteY36" fmla="*/ 198004 h 1239013"/>
              <a:gd name="connsiteX37" fmla="*/ 465920 w 1810807"/>
              <a:gd name="connsiteY37" fmla="*/ 169869 h 1239013"/>
              <a:gd name="connsiteX38" fmla="*/ 578461 w 1810807"/>
              <a:gd name="connsiteY38" fmla="*/ 141733 h 1239013"/>
              <a:gd name="connsiteX39" fmla="*/ 662868 w 1810807"/>
              <a:gd name="connsiteY39" fmla="*/ 113598 h 1239013"/>
              <a:gd name="connsiteX40" fmla="*/ 705071 w 1810807"/>
              <a:gd name="connsiteY40" fmla="*/ 99530 h 1239013"/>
              <a:gd name="connsiteX41" fmla="*/ 761341 w 1810807"/>
              <a:gd name="connsiteY41" fmla="*/ 85463 h 1239013"/>
              <a:gd name="connsiteX42" fmla="*/ 1084898 w 1810807"/>
              <a:gd name="connsiteY42" fmla="*/ 71395 h 12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10807" h="1239013">
                <a:moveTo>
                  <a:pt x="479988" y="15124"/>
                </a:moveTo>
                <a:cubicBezTo>
                  <a:pt x="739255" y="66979"/>
                  <a:pt x="419491" y="0"/>
                  <a:pt x="592529" y="43259"/>
                </a:cubicBezTo>
                <a:cubicBezTo>
                  <a:pt x="751598" y="83026"/>
                  <a:pt x="566200" y="25105"/>
                  <a:pt x="747274" y="85463"/>
                </a:cubicBezTo>
                <a:lnTo>
                  <a:pt x="831680" y="113598"/>
                </a:lnTo>
                <a:cubicBezTo>
                  <a:pt x="845748" y="118287"/>
                  <a:pt x="859203" y="125569"/>
                  <a:pt x="873883" y="127666"/>
                </a:cubicBezTo>
                <a:cubicBezTo>
                  <a:pt x="1177700" y="171068"/>
                  <a:pt x="1004578" y="152920"/>
                  <a:pt x="1394388" y="169869"/>
                </a:cubicBezTo>
                <a:cubicBezTo>
                  <a:pt x="1404903" y="172498"/>
                  <a:pt x="1478443" y="189353"/>
                  <a:pt x="1492861" y="198004"/>
                </a:cubicBezTo>
                <a:cubicBezTo>
                  <a:pt x="1589414" y="255935"/>
                  <a:pt x="1443646" y="200355"/>
                  <a:pt x="1563200" y="240207"/>
                </a:cubicBezTo>
                <a:cubicBezTo>
                  <a:pt x="1572578" y="249586"/>
                  <a:pt x="1579472" y="262411"/>
                  <a:pt x="1591335" y="268343"/>
                </a:cubicBezTo>
                <a:cubicBezTo>
                  <a:pt x="1617861" y="281606"/>
                  <a:pt x="1675741" y="296478"/>
                  <a:pt x="1675741" y="296478"/>
                </a:cubicBezTo>
                <a:cubicBezTo>
                  <a:pt x="1685120" y="305856"/>
                  <a:pt x="1697053" y="313240"/>
                  <a:pt x="1703877" y="324613"/>
                </a:cubicBezTo>
                <a:cubicBezTo>
                  <a:pt x="1758668" y="415928"/>
                  <a:pt x="1674788" y="323657"/>
                  <a:pt x="1746080" y="394952"/>
                </a:cubicBezTo>
                <a:lnTo>
                  <a:pt x="1774215" y="479358"/>
                </a:lnTo>
                <a:lnTo>
                  <a:pt x="1788283" y="521561"/>
                </a:lnTo>
                <a:cubicBezTo>
                  <a:pt x="1806744" y="687708"/>
                  <a:pt x="1810807" y="656478"/>
                  <a:pt x="1788283" y="859186"/>
                </a:cubicBezTo>
                <a:cubicBezTo>
                  <a:pt x="1786645" y="873924"/>
                  <a:pt x="1781416" y="888426"/>
                  <a:pt x="1774215" y="901389"/>
                </a:cubicBezTo>
                <a:cubicBezTo>
                  <a:pt x="1760355" y="926336"/>
                  <a:pt x="1722335" y="989536"/>
                  <a:pt x="1689809" y="1013930"/>
                </a:cubicBezTo>
                <a:cubicBezTo>
                  <a:pt x="1662757" y="1034219"/>
                  <a:pt x="1605403" y="1070201"/>
                  <a:pt x="1605403" y="1070201"/>
                </a:cubicBezTo>
                <a:cubicBezTo>
                  <a:pt x="1600714" y="1084269"/>
                  <a:pt x="1601820" y="1101919"/>
                  <a:pt x="1591335" y="1112404"/>
                </a:cubicBezTo>
                <a:cubicBezTo>
                  <a:pt x="1536792" y="1166947"/>
                  <a:pt x="1491174" y="1173926"/>
                  <a:pt x="1422523" y="1196810"/>
                </a:cubicBezTo>
                <a:lnTo>
                  <a:pt x="1338117" y="1224946"/>
                </a:lnTo>
                <a:lnTo>
                  <a:pt x="1295914" y="1239013"/>
                </a:lnTo>
                <a:lnTo>
                  <a:pt x="325243" y="1224946"/>
                </a:lnTo>
                <a:cubicBezTo>
                  <a:pt x="296730" y="1224186"/>
                  <a:pt x="268681" y="1217066"/>
                  <a:pt x="240837" y="1210878"/>
                </a:cubicBezTo>
                <a:cubicBezTo>
                  <a:pt x="226361" y="1207661"/>
                  <a:pt x="212702" y="1201499"/>
                  <a:pt x="198634" y="1196810"/>
                </a:cubicBezTo>
                <a:cubicBezTo>
                  <a:pt x="165304" y="1163481"/>
                  <a:pt x="130137" y="1131994"/>
                  <a:pt x="114228" y="1084269"/>
                </a:cubicBezTo>
                <a:cubicBezTo>
                  <a:pt x="95966" y="1029483"/>
                  <a:pt x="110645" y="1052552"/>
                  <a:pt x="72025" y="1013930"/>
                </a:cubicBezTo>
                <a:lnTo>
                  <a:pt x="29821" y="887321"/>
                </a:lnTo>
                <a:cubicBezTo>
                  <a:pt x="25132" y="873253"/>
                  <a:pt x="19351" y="859504"/>
                  <a:pt x="15754" y="845118"/>
                </a:cubicBezTo>
                <a:lnTo>
                  <a:pt x="1686" y="788847"/>
                </a:lnTo>
                <a:cubicBezTo>
                  <a:pt x="2134" y="783020"/>
                  <a:pt x="0" y="617443"/>
                  <a:pt x="29821" y="563764"/>
                </a:cubicBezTo>
                <a:cubicBezTo>
                  <a:pt x="46243" y="534205"/>
                  <a:pt x="75399" y="511437"/>
                  <a:pt x="86092" y="479358"/>
                </a:cubicBezTo>
                <a:cubicBezTo>
                  <a:pt x="95471" y="451223"/>
                  <a:pt x="93257" y="415923"/>
                  <a:pt x="114228" y="394952"/>
                </a:cubicBezTo>
                <a:cubicBezTo>
                  <a:pt x="287750" y="221427"/>
                  <a:pt x="110459" y="389524"/>
                  <a:pt x="226769" y="296478"/>
                </a:cubicBezTo>
                <a:cubicBezTo>
                  <a:pt x="263306" y="267249"/>
                  <a:pt x="248401" y="261855"/>
                  <a:pt x="297108" y="240207"/>
                </a:cubicBezTo>
                <a:cubicBezTo>
                  <a:pt x="324209" y="228162"/>
                  <a:pt x="353379" y="221450"/>
                  <a:pt x="381514" y="212072"/>
                </a:cubicBezTo>
                <a:cubicBezTo>
                  <a:pt x="395582" y="207383"/>
                  <a:pt x="411379" y="206229"/>
                  <a:pt x="423717" y="198004"/>
                </a:cubicBezTo>
                <a:cubicBezTo>
                  <a:pt x="437785" y="188626"/>
                  <a:pt x="450798" y="177430"/>
                  <a:pt x="465920" y="169869"/>
                </a:cubicBezTo>
                <a:cubicBezTo>
                  <a:pt x="500069" y="152795"/>
                  <a:pt x="543145" y="151365"/>
                  <a:pt x="578461" y="141733"/>
                </a:cubicBezTo>
                <a:cubicBezTo>
                  <a:pt x="607074" y="133930"/>
                  <a:pt x="634732" y="122976"/>
                  <a:pt x="662868" y="113598"/>
                </a:cubicBezTo>
                <a:cubicBezTo>
                  <a:pt x="676936" y="108909"/>
                  <a:pt x="690685" y="103126"/>
                  <a:pt x="705071" y="99530"/>
                </a:cubicBezTo>
                <a:cubicBezTo>
                  <a:pt x="723828" y="94841"/>
                  <a:pt x="742232" y="88403"/>
                  <a:pt x="761341" y="85463"/>
                </a:cubicBezTo>
                <a:cubicBezTo>
                  <a:pt x="899909" y="64145"/>
                  <a:pt x="927875" y="71395"/>
                  <a:pt x="1084898" y="71395"/>
                </a:cubicBezTo>
              </a:path>
            </a:pathLst>
          </a:custGeom>
          <a:ln w="28575">
            <a:solidFill>
              <a:srgbClr val="87C7D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Box 37"/>
          <p:cNvSpPr txBox="1"/>
          <p:nvPr/>
        </p:nvSpPr>
        <p:spPr>
          <a:xfrm>
            <a:off x="251520" y="4541058"/>
            <a:ext cx="85689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a:ea typeface="+mn-ea"/>
                <a:cs typeface="+mn-cs"/>
              </a:rPr>
              <a:t>The focus of Six sigma is to identify and control Xs</a:t>
            </a:r>
          </a:p>
        </p:txBody>
      </p:sp>
      <p:pic>
        <p:nvPicPr>
          <p:cNvPr id="21" name="Picture 20">
            <a:extLst>
              <a:ext uri="{FF2B5EF4-FFF2-40B4-BE49-F238E27FC236}">
                <a16:creationId xmlns:a16="http://schemas.microsoft.com/office/drawing/2014/main" id="{B4F74365-018F-4894-B08D-0DE593FE1D8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42000">
        <p:fade/>
      </p:transition>
    </mc:Choice>
    <mc:Fallback xmlns="">
      <p:transition spd="med" advClick="0" advTm="4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par>
                          <p:cTn id="8" fill="hold">
                            <p:stCondLst>
                              <p:cond delay="1250"/>
                            </p:stCondLst>
                            <p:childTnLst>
                              <p:par>
                                <p:cTn id="9" presetID="10" presetClass="entr" presetSubtype="0" fill="hold" grpId="0" nodeType="afterEffect">
                                  <p:stCondLst>
                                    <p:cond delay="15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3750"/>
                            </p:stCondLst>
                            <p:childTnLst>
                              <p:par>
                                <p:cTn id="13" presetID="10" presetClass="entr" presetSubtype="0" fill="hold" grpId="0" nodeType="afterEffect">
                                  <p:stCondLst>
                                    <p:cond delay="7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11750"/>
                            </p:stCondLst>
                            <p:childTnLst>
                              <p:par>
                                <p:cTn id="17" presetID="10" presetClass="entr" presetSubtype="0" fill="hold" grpId="0" nodeType="afterEffect">
                                  <p:stCondLst>
                                    <p:cond delay="1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childTnLst>
                          </p:cTn>
                        </p:par>
                        <p:par>
                          <p:cTn id="20" fill="hold">
                            <p:stCondLst>
                              <p:cond delay="14250"/>
                            </p:stCondLst>
                            <p:childTnLst>
                              <p:par>
                                <p:cTn id="21" presetID="10" presetClass="entr" presetSubtype="0" fill="hold" grpId="0" nodeType="afterEffect">
                                  <p:stCondLst>
                                    <p:cond delay="2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childTnLst>
                                </p:cTn>
                              </p:par>
                            </p:childTnLst>
                          </p:cTn>
                        </p:par>
                        <p:par>
                          <p:cTn id="24" fill="hold">
                            <p:stCondLst>
                              <p:cond delay="1775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childTnLst>
                                </p:cTn>
                              </p:par>
                            </p:childTnLst>
                          </p:cTn>
                        </p:par>
                        <p:par>
                          <p:cTn id="28" fill="hold">
                            <p:stCondLst>
                              <p:cond delay="1875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childTnLst>
                          </p:cTn>
                        </p:par>
                        <p:par>
                          <p:cTn id="32" fill="hold">
                            <p:stCondLst>
                              <p:cond delay="19750"/>
                            </p:stCondLst>
                            <p:childTnLst>
                              <p:par>
                                <p:cTn id="33" presetID="10" presetClass="entr" presetSubtype="0" fill="hold" grpId="0" nodeType="afterEffect">
                                  <p:stCondLst>
                                    <p:cond delay="700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childTnLst>
                                </p:cTn>
                              </p:par>
                            </p:childTnLst>
                          </p:cTn>
                        </p:par>
                        <p:par>
                          <p:cTn id="36" fill="hold">
                            <p:stCondLst>
                              <p:cond delay="2775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childTnLst>
                                </p:cTn>
                              </p:par>
                            </p:childTnLst>
                          </p:cTn>
                        </p:par>
                        <p:par>
                          <p:cTn id="40" fill="hold">
                            <p:stCondLst>
                              <p:cond delay="2875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8" grpId="0"/>
      <p:bldP spid="31" grpId="0"/>
      <p:bldP spid="36"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7384"/>
            <a:ext cx="914400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216024"/>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p:cNvSpPr txBox="1"/>
          <p:nvPr/>
        </p:nvSpPr>
        <p:spPr>
          <a:xfrm>
            <a:off x="683568" y="332656"/>
            <a:ext cx="7992888"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Variation - Example</a:t>
            </a:r>
          </a:p>
        </p:txBody>
      </p:sp>
      <p:sp>
        <p:nvSpPr>
          <p:cNvPr id="5" name="AutoShape 6"/>
          <p:cNvSpPr>
            <a:spLocks noChangeArrowheads="1"/>
          </p:cNvSpPr>
          <p:nvPr/>
        </p:nvSpPr>
        <p:spPr bwMode="auto">
          <a:xfrm>
            <a:off x="3851920" y="980728"/>
            <a:ext cx="3024336" cy="720080"/>
          </a:xfrm>
          <a:prstGeom prst="wedgeRoundRectCallout">
            <a:avLst>
              <a:gd name="adj1" fmla="val 43643"/>
              <a:gd name="adj2" fmla="val 111027"/>
              <a:gd name="adj3" fmla="val 16667"/>
            </a:avLst>
          </a:prstGeom>
          <a:solidFill>
            <a:srgbClr val="FF9FCF"/>
          </a:solidFill>
          <a:ln w="12700">
            <a:noFill/>
            <a:miter lim="800000"/>
            <a:headEnd type="none" w="sm" len="sm"/>
            <a:tailEnd type="none" w="sm" len="sm"/>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Times New Roman" pitchFamily="18" charset="0"/>
              </a:rPr>
              <a:t>Who is the better shooter? </a:t>
            </a:r>
            <a:endParaRPr kumimoji="0" lang="en-GB" sz="2000" b="0" i="0" u="none" strike="noStrike" kern="1200" cap="none" spc="0" normalizeH="0" baseline="0" noProof="0" dirty="0">
              <a:ln>
                <a:noFill/>
              </a:ln>
              <a:solidFill>
                <a:prstClr val="black"/>
              </a:solidFill>
              <a:effectLst/>
              <a:uLnTx/>
              <a:uFillTx/>
              <a:latin typeface="Calibri"/>
              <a:ea typeface="+mn-ea"/>
              <a:cs typeface="Times New Roman" pitchFamily="18" charset="0"/>
            </a:endParaRPr>
          </a:p>
        </p:txBody>
      </p:sp>
      <p:pic>
        <p:nvPicPr>
          <p:cNvPr id="6" name="Picture 5" descr="4642102069_0f9ede8ac5.jpg"/>
          <p:cNvPicPr>
            <a:picLocks noGrp="1" noSelect="1" noRot="1" noMove="1" noResize="1" noEditPoints="1" noAdjustHandles="1" noChangeArrowheads="1" noChangeShapeType="1"/>
          </p:cNvPicPr>
          <p:nvPr>
            <p:custDataLst>
              <p:tags r:id="rId2"/>
            </p:custDataLst>
          </p:nvPr>
        </p:nvPicPr>
        <p:blipFill>
          <a:blip r:embed="rId6" cstate="email"/>
          <a:stretch>
            <a:fillRect/>
          </a:stretch>
        </p:blipFill>
        <p:spPr>
          <a:xfrm>
            <a:off x="0" y="980728"/>
            <a:ext cx="2915816" cy="3091258"/>
          </a:xfrm>
          <a:prstGeom prst="rect">
            <a:avLst/>
          </a:prstGeom>
        </p:spPr>
      </p:pic>
      <p:pic>
        <p:nvPicPr>
          <p:cNvPr id="7" name="Picture 6" descr="4642102069_0f9ede8ac5.jpg"/>
          <p:cNvPicPr>
            <a:picLocks noChangeAspect="1"/>
          </p:cNvPicPr>
          <p:nvPr/>
        </p:nvPicPr>
        <p:blipFill>
          <a:blip r:embed="rId7" cstate="email"/>
          <a:srcRect/>
          <a:stretch>
            <a:fillRect/>
          </a:stretch>
        </p:blipFill>
        <p:spPr>
          <a:xfrm>
            <a:off x="0" y="3919364"/>
            <a:ext cx="2915816" cy="2938636"/>
          </a:xfrm>
          <a:prstGeom prst="rect">
            <a:avLst/>
          </a:prstGeom>
        </p:spPr>
      </p:pic>
      <p:pic>
        <p:nvPicPr>
          <p:cNvPr id="10" name="Picture 9" descr="7123289_Theodora_skirt_black_skirt_A.png.transform.png"/>
          <p:cNvPicPr>
            <a:picLocks noChangeAspect="1"/>
          </p:cNvPicPr>
          <p:nvPr/>
        </p:nvPicPr>
        <p:blipFill>
          <a:blip r:embed="rId8" cstate="email"/>
          <a:srcRect/>
          <a:stretch>
            <a:fillRect/>
          </a:stretch>
        </p:blipFill>
        <p:spPr>
          <a:xfrm>
            <a:off x="683567" y="5445224"/>
            <a:ext cx="1260000" cy="936104"/>
          </a:xfrm>
          <a:prstGeom prst="rect">
            <a:avLst/>
          </a:prstGeom>
        </p:spPr>
      </p:pic>
      <p:grpSp>
        <p:nvGrpSpPr>
          <p:cNvPr id="14" name="Group 30"/>
          <p:cNvGrpSpPr>
            <a:grpSpLocks/>
          </p:cNvGrpSpPr>
          <p:nvPr/>
        </p:nvGrpSpPr>
        <p:grpSpPr bwMode="auto">
          <a:xfrm>
            <a:off x="7020272" y="1628800"/>
            <a:ext cx="1485900" cy="1908175"/>
            <a:chOff x="3288" y="935"/>
            <a:chExt cx="936" cy="1202"/>
          </a:xfrm>
        </p:grpSpPr>
        <p:grpSp>
          <p:nvGrpSpPr>
            <p:cNvPr id="16" name="Group 5"/>
            <p:cNvGrpSpPr>
              <a:grpSpLocks/>
            </p:cNvGrpSpPr>
            <p:nvPr/>
          </p:nvGrpSpPr>
          <p:grpSpPr bwMode="auto">
            <a:xfrm>
              <a:off x="3288" y="935"/>
              <a:ext cx="936" cy="984"/>
              <a:chOff x="4008" y="1356"/>
              <a:chExt cx="936" cy="984"/>
            </a:xfrm>
          </p:grpSpPr>
          <p:sp>
            <p:nvSpPr>
              <p:cNvPr id="20" name="Oval 6"/>
              <p:cNvSpPr>
                <a:spLocks noChangeArrowheads="1"/>
              </p:cNvSpPr>
              <p:nvPr/>
            </p:nvSpPr>
            <p:spPr bwMode="auto">
              <a:xfrm>
                <a:off x="4008" y="1356"/>
                <a:ext cx="936" cy="984"/>
              </a:xfrm>
              <a:prstGeom prst="ellipse">
                <a:avLst/>
              </a:prstGeom>
              <a:solidFill>
                <a:schemeClr val="accent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1" name="Oval 7"/>
              <p:cNvSpPr>
                <a:spLocks noChangeArrowheads="1"/>
              </p:cNvSpPr>
              <p:nvPr/>
            </p:nvSpPr>
            <p:spPr bwMode="auto">
              <a:xfrm>
                <a:off x="4104" y="1452"/>
                <a:ext cx="744" cy="792"/>
              </a:xfrm>
              <a:prstGeom prst="ellipse">
                <a:avLst/>
              </a:prstGeom>
              <a:solidFill>
                <a:schemeClr val="bg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2" name="Oval 8"/>
              <p:cNvSpPr>
                <a:spLocks noChangeArrowheads="1"/>
              </p:cNvSpPr>
              <p:nvPr/>
            </p:nvSpPr>
            <p:spPr bwMode="auto">
              <a:xfrm>
                <a:off x="4188" y="1548"/>
                <a:ext cx="576" cy="588"/>
              </a:xfrm>
              <a:prstGeom prst="ellipse">
                <a:avLst/>
              </a:prstGeom>
              <a:solidFill>
                <a:schemeClr val="accent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Oval 9"/>
              <p:cNvSpPr>
                <a:spLocks noChangeArrowheads="1"/>
              </p:cNvSpPr>
              <p:nvPr/>
            </p:nvSpPr>
            <p:spPr bwMode="auto">
              <a:xfrm>
                <a:off x="4284" y="1644"/>
                <a:ext cx="384" cy="396"/>
              </a:xfrm>
              <a:prstGeom prst="ellipse">
                <a:avLst/>
              </a:prstGeom>
              <a:solidFill>
                <a:schemeClr val="bg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Oval 10"/>
              <p:cNvSpPr>
                <a:spLocks noChangeArrowheads="1"/>
              </p:cNvSpPr>
              <p:nvPr/>
            </p:nvSpPr>
            <p:spPr bwMode="auto">
              <a:xfrm>
                <a:off x="4380" y="1740"/>
                <a:ext cx="192" cy="204"/>
              </a:xfrm>
              <a:prstGeom prst="ellipse">
                <a:avLst/>
              </a:prstGeom>
              <a:solidFill>
                <a:schemeClr val="accent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19" name="Text Box 27"/>
            <p:cNvSpPr txBox="1">
              <a:spLocks noChangeArrowheads="1"/>
            </p:cNvSpPr>
            <p:nvPr/>
          </p:nvSpPr>
          <p:spPr bwMode="auto">
            <a:xfrm>
              <a:off x="3350" y="1906"/>
              <a:ext cx="804" cy="231"/>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Edward</a:t>
              </a:r>
            </a:p>
          </p:txBody>
        </p:sp>
      </p:grpSp>
      <p:grpSp>
        <p:nvGrpSpPr>
          <p:cNvPr id="25" name="Group 32"/>
          <p:cNvGrpSpPr>
            <a:grpSpLocks/>
          </p:cNvGrpSpPr>
          <p:nvPr/>
        </p:nvGrpSpPr>
        <p:grpSpPr bwMode="auto">
          <a:xfrm>
            <a:off x="7164288" y="4509120"/>
            <a:ext cx="1485900" cy="1965325"/>
            <a:chOff x="4303" y="2012"/>
            <a:chExt cx="936" cy="1238"/>
          </a:xfrm>
        </p:grpSpPr>
        <p:grpSp>
          <p:nvGrpSpPr>
            <p:cNvPr id="26" name="Group 11"/>
            <p:cNvGrpSpPr>
              <a:grpSpLocks/>
            </p:cNvGrpSpPr>
            <p:nvPr/>
          </p:nvGrpSpPr>
          <p:grpSpPr bwMode="auto">
            <a:xfrm>
              <a:off x="4303" y="2012"/>
              <a:ext cx="936" cy="984"/>
              <a:chOff x="4008" y="1356"/>
              <a:chExt cx="936" cy="984"/>
            </a:xfrm>
          </p:grpSpPr>
          <p:sp>
            <p:nvSpPr>
              <p:cNvPr id="28" name="Oval 12"/>
              <p:cNvSpPr>
                <a:spLocks noChangeArrowheads="1"/>
              </p:cNvSpPr>
              <p:nvPr/>
            </p:nvSpPr>
            <p:spPr bwMode="auto">
              <a:xfrm>
                <a:off x="4008" y="1356"/>
                <a:ext cx="936" cy="984"/>
              </a:xfrm>
              <a:prstGeom prst="ellipse">
                <a:avLst/>
              </a:prstGeom>
              <a:solidFill>
                <a:srgbClr val="FF0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 name="Oval 13"/>
              <p:cNvSpPr>
                <a:spLocks noChangeArrowheads="1"/>
              </p:cNvSpPr>
              <p:nvPr/>
            </p:nvSpPr>
            <p:spPr bwMode="auto">
              <a:xfrm>
                <a:off x="4104" y="1452"/>
                <a:ext cx="744" cy="792"/>
              </a:xfrm>
              <a:prstGeom prst="ellipse">
                <a:avLst/>
              </a:prstGeom>
              <a:solidFill>
                <a:schemeClr val="bg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0" name="Oval 14"/>
              <p:cNvSpPr>
                <a:spLocks noChangeArrowheads="1"/>
              </p:cNvSpPr>
              <p:nvPr/>
            </p:nvSpPr>
            <p:spPr bwMode="auto">
              <a:xfrm>
                <a:off x="4188" y="1548"/>
                <a:ext cx="576" cy="588"/>
              </a:xfrm>
              <a:prstGeom prst="ellipse">
                <a:avLst/>
              </a:prstGeom>
              <a:solidFill>
                <a:srgbClr val="FF0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 name="Oval 15"/>
              <p:cNvSpPr>
                <a:spLocks noChangeArrowheads="1"/>
              </p:cNvSpPr>
              <p:nvPr/>
            </p:nvSpPr>
            <p:spPr bwMode="auto">
              <a:xfrm>
                <a:off x="4284" y="1644"/>
                <a:ext cx="384" cy="396"/>
              </a:xfrm>
              <a:prstGeom prst="ellipse">
                <a:avLst/>
              </a:prstGeom>
              <a:solidFill>
                <a:schemeClr val="bg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2" name="Oval 16"/>
              <p:cNvSpPr>
                <a:spLocks noChangeArrowheads="1"/>
              </p:cNvSpPr>
              <p:nvPr/>
            </p:nvSpPr>
            <p:spPr bwMode="auto">
              <a:xfrm>
                <a:off x="4380" y="1740"/>
                <a:ext cx="192" cy="204"/>
              </a:xfrm>
              <a:prstGeom prst="ellipse">
                <a:avLst/>
              </a:prstGeom>
              <a:solidFill>
                <a:srgbClr val="FF0000"/>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000000"/>
                  </a:solidFill>
                  <a:effectLst/>
                  <a:uLnTx/>
                  <a:uFillTx/>
                  <a:latin typeface="Calibri"/>
                  <a:ea typeface="+mn-ea"/>
                  <a:cs typeface="+mn-cs"/>
                </a:endParaRPr>
              </a:p>
            </p:txBody>
          </p:sp>
        </p:grpSp>
        <p:sp>
          <p:nvSpPr>
            <p:cNvPr id="27" name="Text Box 28"/>
            <p:cNvSpPr txBox="1">
              <a:spLocks noChangeArrowheads="1"/>
            </p:cNvSpPr>
            <p:nvPr/>
          </p:nvSpPr>
          <p:spPr bwMode="auto">
            <a:xfrm>
              <a:off x="4365" y="3019"/>
              <a:ext cx="804" cy="231"/>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Myra</a:t>
              </a:r>
            </a:p>
          </p:txBody>
        </p:sp>
      </p:grpSp>
      <p:sp>
        <p:nvSpPr>
          <p:cNvPr id="33" name="Oval 17"/>
          <p:cNvSpPr>
            <a:spLocks noChangeArrowheads="1"/>
          </p:cNvSpPr>
          <p:nvPr/>
        </p:nvSpPr>
        <p:spPr bwMode="auto">
          <a:xfrm>
            <a:off x="7286972" y="242890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val 18"/>
          <p:cNvSpPr>
            <a:spLocks noChangeArrowheads="1"/>
          </p:cNvSpPr>
          <p:nvPr/>
        </p:nvSpPr>
        <p:spPr bwMode="auto">
          <a:xfrm>
            <a:off x="7591772" y="218125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Oval 20"/>
          <p:cNvSpPr>
            <a:spLocks noChangeArrowheads="1"/>
          </p:cNvSpPr>
          <p:nvPr/>
        </p:nvSpPr>
        <p:spPr bwMode="auto">
          <a:xfrm>
            <a:off x="7739410" y="184470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Oval 19"/>
          <p:cNvSpPr>
            <a:spLocks noChangeArrowheads="1"/>
          </p:cNvSpPr>
          <p:nvPr/>
        </p:nvSpPr>
        <p:spPr bwMode="auto">
          <a:xfrm>
            <a:off x="8201372" y="210505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Oval 25"/>
          <p:cNvSpPr>
            <a:spLocks noChangeArrowheads="1"/>
          </p:cNvSpPr>
          <p:nvPr/>
        </p:nvSpPr>
        <p:spPr bwMode="auto">
          <a:xfrm>
            <a:off x="7839422" y="263845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Oval 22"/>
          <p:cNvSpPr>
            <a:spLocks noChangeArrowheads="1"/>
          </p:cNvSpPr>
          <p:nvPr/>
        </p:nvSpPr>
        <p:spPr bwMode="auto">
          <a:xfrm>
            <a:off x="7240488" y="559497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Oval 26"/>
          <p:cNvSpPr>
            <a:spLocks noChangeArrowheads="1"/>
          </p:cNvSpPr>
          <p:nvPr/>
        </p:nvSpPr>
        <p:spPr bwMode="auto">
          <a:xfrm>
            <a:off x="7392888" y="553782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Oval 24"/>
          <p:cNvSpPr>
            <a:spLocks noChangeArrowheads="1"/>
          </p:cNvSpPr>
          <p:nvPr/>
        </p:nvSpPr>
        <p:spPr bwMode="auto">
          <a:xfrm>
            <a:off x="7392888" y="565212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Oval 23"/>
          <p:cNvSpPr>
            <a:spLocks noChangeArrowheads="1"/>
          </p:cNvSpPr>
          <p:nvPr/>
        </p:nvSpPr>
        <p:spPr bwMode="auto">
          <a:xfrm>
            <a:off x="7430988" y="5823570"/>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Oval 21"/>
          <p:cNvSpPr>
            <a:spLocks noChangeArrowheads="1"/>
          </p:cNvSpPr>
          <p:nvPr/>
        </p:nvSpPr>
        <p:spPr bwMode="auto">
          <a:xfrm>
            <a:off x="7583388" y="5731495"/>
            <a:ext cx="146050" cy="165100"/>
          </a:xfrm>
          <a:prstGeom prst="ellipse">
            <a:avLst/>
          </a:prstGeom>
          <a:solidFill>
            <a:schemeClr val="tx1"/>
          </a:solid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3" name="Picture 42">
            <a:extLst>
              <a:ext uri="{FF2B5EF4-FFF2-40B4-BE49-F238E27FC236}">
                <a16:creationId xmlns:a16="http://schemas.microsoft.com/office/drawing/2014/main" id="{5F95C764-DE23-40F3-984C-B1F117DDD43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extLst>
      <p:ext uri="{BB962C8B-B14F-4D97-AF65-F5344CB8AC3E}">
        <p14:creationId xmlns:p14="http://schemas.microsoft.com/office/powerpoint/2010/main" val="260883436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4000"/>
                            </p:stCondLst>
                            <p:childTnLst>
                              <p:par>
                                <p:cTn id="28" presetID="2" presetClass="entr" presetSubtype="8"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 presetClass="entr" presetSubtype="8"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0-#ppt_w/2"/>
                                          </p:val>
                                        </p:tav>
                                        <p:tav tm="100000">
                                          <p:val>
                                            <p:strVal val="#ppt_x"/>
                                          </p:val>
                                        </p:tav>
                                      </p:tavLst>
                                    </p:anim>
                                    <p:anim calcmode="lin" valueType="num">
                                      <p:cBhvr additive="base">
                                        <p:cTn id="41" dur="500" fill="hold"/>
                                        <p:tgtEl>
                                          <p:spTgt spid="35"/>
                                        </p:tgtEl>
                                        <p:attrNameLst>
                                          <p:attrName>ppt_y</p:attrName>
                                        </p:attrNameLst>
                                      </p:cBhvr>
                                      <p:tavLst>
                                        <p:tav tm="0">
                                          <p:val>
                                            <p:strVal val="#ppt_y"/>
                                          </p:val>
                                        </p:tav>
                                        <p:tav tm="100000">
                                          <p:val>
                                            <p:strVal val="#ppt_y"/>
                                          </p:val>
                                        </p:tav>
                                      </p:tavLst>
                                    </p:anim>
                                  </p:childTnLst>
                                </p:cTn>
                              </p:par>
                            </p:childTnLst>
                          </p:cTn>
                        </p:par>
                        <p:par>
                          <p:cTn id="42" fill="hold">
                            <p:stCondLst>
                              <p:cond delay="5500"/>
                            </p:stCondLst>
                            <p:childTnLst>
                              <p:par>
                                <p:cTn id="43" presetID="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0-#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0-#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par>
                          <p:cTn id="52" fill="hold">
                            <p:stCondLst>
                              <p:cond delay="6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8"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0-#ppt_w/2"/>
                                          </p:val>
                                        </p:tav>
                                        <p:tav tm="100000">
                                          <p:val>
                                            <p:strVal val="#ppt_x"/>
                                          </p:val>
                                        </p:tav>
                                      </p:tavLst>
                                    </p:anim>
                                    <p:anim calcmode="lin" valueType="num">
                                      <p:cBhvr additive="base">
                                        <p:cTn id="61" dur="500" fill="hold"/>
                                        <p:tgtEl>
                                          <p:spTgt spid="37"/>
                                        </p:tgtEl>
                                        <p:attrNameLst>
                                          <p:attrName>ppt_y</p:attrName>
                                        </p:attrNameLst>
                                      </p:cBhvr>
                                      <p:tavLst>
                                        <p:tav tm="0">
                                          <p:val>
                                            <p:strVal val="#ppt_y"/>
                                          </p:val>
                                        </p:tav>
                                        <p:tav tm="100000">
                                          <p:val>
                                            <p:strVal val="#ppt_y"/>
                                          </p:val>
                                        </p:tav>
                                      </p:tavLst>
                                    </p:anim>
                                  </p:childTnLst>
                                </p:cTn>
                              </p:par>
                            </p:childTnLst>
                          </p:cTn>
                        </p:par>
                        <p:par>
                          <p:cTn id="62" fill="hold">
                            <p:stCondLst>
                              <p:cond delay="7500"/>
                            </p:stCondLst>
                            <p:childTnLst>
                              <p:par>
                                <p:cTn id="63" presetID="2" presetClass="entr" presetSubtype="8"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0-#ppt_w/2"/>
                                          </p:val>
                                        </p:tav>
                                        <p:tav tm="100000">
                                          <p:val>
                                            <p:strVal val="#ppt_x"/>
                                          </p:val>
                                        </p:tav>
                                      </p:tavLst>
                                    </p:anim>
                                    <p:anim calcmode="lin" valueType="num">
                                      <p:cBhvr additive="base">
                                        <p:cTn id="66" dur="500" fill="hold"/>
                                        <p:tgtEl>
                                          <p:spTgt spid="42"/>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2" presetClass="entr" presetSubtype="8"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500" fill="hold"/>
                                        <p:tgtEl>
                                          <p:spTgt spid="36"/>
                                        </p:tgtEl>
                                        <p:attrNameLst>
                                          <p:attrName>ppt_x</p:attrName>
                                        </p:attrNameLst>
                                      </p:cBhvr>
                                      <p:tavLst>
                                        <p:tav tm="0">
                                          <p:val>
                                            <p:strVal val="0-#ppt_w/2"/>
                                          </p:val>
                                        </p:tav>
                                        <p:tav tm="100000">
                                          <p:val>
                                            <p:strVal val="#ppt_x"/>
                                          </p:val>
                                        </p:tav>
                                      </p:tavLst>
                                    </p:anim>
                                    <p:anim calcmode="lin" valueType="num">
                                      <p:cBhvr additive="base">
                                        <p:cTn id="71" dur="500" fill="hold"/>
                                        <p:tgtEl>
                                          <p:spTgt spid="36"/>
                                        </p:tgtEl>
                                        <p:attrNameLst>
                                          <p:attrName>ppt_y</p:attrName>
                                        </p:attrNameLst>
                                      </p:cBhvr>
                                      <p:tavLst>
                                        <p:tav tm="0">
                                          <p:val>
                                            <p:strVal val="#ppt_y"/>
                                          </p:val>
                                        </p:tav>
                                        <p:tav tm="100000">
                                          <p:val>
                                            <p:strVal val="#ppt_y"/>
                                          </p:val>
                                        </p:tav>
                                      </p:tavLst>
                                    </p:anim>
                                  </p:childTnLst>
                                </p:cTn>
                              </p:par>
                            </p:childTnLst>
                          </p:cTn>
                        </p:par>
                        <p:par>
                          <p:cTn id="72" fill="hold">
                            <p:stCondLst>
                              <p:cond delay="8500"/>
                            </p:stCondLst>
                            <p:childTnLst>
                              <p:par>
                                <p:cTn id="73" presetID="2" presetClass="entr" presetSubtype="8"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0-#ppt_w/2"/>
                                          </p:val>
                                        </p:tav>
                                        <p:tav tm="100000">
                                          <p:val>
                                            <p:strVal val="#ppt_x"/>
                                          </p:val>
                                        </p:tav>
                                      </p:tavLst>
                                    </p:anim>
                                    <p:anim calcmode="lin" valueType="num">
                                      <p:cBhvr additive="base">
                                        <p:cTn id="7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LMS_PUBLISH" val="No"/>
  <p:tag name="LAUNCHINNEWWINDOW" val="0"/>
  <p:tag name="LASTPUBLISHED" val="C:\MSG - PREMIUM - Material\articulate\testtest\player.html"/>
  <p:tag name="PRESENTER_PREVIEW_MODE" val="0"/>
  <p:tag name="ARTICULATE_PROJECT_OPEN" val="0"/>
  <p:tag name="THINKCELLUNDODONOTDELETE" val="0"/>
  <p:tag name="ISPRING_RESOURCE_PATHS_HASH_2" val="1c611bed5d759a82dc5db1946c3c438ebcf22"/>
  <p:tag name="ISPRING_PROJECT_FOLDER_UPDATED" val="1"/>
  <p:tag name="ISPRING_DEFAULT_PRESENTE_ID" val="{C2284418-CBD2-45F4-A1FB-B51686A11D30}"/>
  <p:tag name="ISPRING_PRESENTATION_COURSE_TITLE" val="Introduction-Six-Sigma"/>
  <p:tag name="ISPRING_PLAYERS_CUSTOMIZATION_2" val="UEsDBBQAAgAIALNImU0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sbidOJ0JvYUwFAAAvFAAAHQAAAHVuaXZlcnNhbC9jb21tb25fbWVzc2FnZXMubG5nrVj/bts2EP6/QN+BEFBgA7q0HdCiGBIXtMzYQmTJFemk3TAIjMTYWijR1Q8n3l97mj3YnmRHSnbstIEkt0BsRLTuuyPv++5Inn64TyVai7xIVHZmvTl5bSGRRSpOssWZNWfnv7y3UFHyLOZSZeLMypSFPgyePzuVPFtUfCHg/+fPEDpNRVHAYzHQTw/PKInPrNkwHGL7ImR+iGezcDhnzPdCFw+Jaw2GPLo9fdW8/oS17U9n2Pscuv7YD4fO2BrYKl3xbINctVA//fru/f2bt+9+7gVDp9h1D4GQQXr7ugOQxwLfDQGNuKFHPjFroL/72flz5joe0TFUeSGQf/2XiMpkLYp+OLOAXFoD/d1qNw8C4rGQus6IhA4NPZ+ZVXEJIyNr8FlVaMnXApUKrRNxh8qlAD6USS5QIZPY/BApGMgq0eZs5E+x44UBoSxwbOb4njWgKs83Lw0sr8qlysFdgeKk4NdSxMYnMM/8vspFAa55CcxE8FcuE3hTpTzJTtpdX3muj0eGblNCKR7DMrPdpADpAP4uKZfwWyzUS3Bxl0nFY3STCwD0KeKrlUyi+s2ErnId4UzyTWsUAb5yvDHQ3ndpSLzRdsQakCxGo5zryfZECTAlAQDkvBD5EbahYb0xR1jKfggTZzxx4cN0CJNksZTwKfvGMSPAhJnI2qyAqSQAjlN65QcjvWjgCnG04kVxp/L4gKX7+WwDdjzbByHYbA+caYwtMPAjgSqY56DHdjCIEht+N7qCqQIBQ2bKgpZUWhUlyCZdSVEKE22ip8IjQ6lrcaNAX1Lwdc198G7E1kpzF889exIO2a6YurzKomVHOxDnN/Wxr4YKaLLP+daYGrRw6H+C6gJl0e9j4V9YA/+ij8VnQmGRCW2z8fClM8YmS1D3tkVpW/QirmuM3CAeRWCn2bROVFXAiF4SKE0mI0U/L5R8nAOJHex+o7TWgMAEQ4gFlH0IIY/bxQSF3iYjLaePc+f38Bw7Lhl9TToOnMpUibiUSk8A/PJ4zbNIAOMirhO7gdfiJDavae6bSL5Uyd+Il029f9G0Cm9EPr046RnaQXd5Qha8LEW6Kttc74V/TBRa50+G0GXqx/mnNvFw4PhPJinlmzpJXTJTJGkl6zb03fnZRdY3R61BfOdKdc/Wj46E1v2GwK5Fd0jYaMjuVhPtduj4ui3Gorud452DzaxuXtDdnOxGdbf2/AbAU+hYDDqBNTaRU9jvpNCKuttewqwPwr/UXaO7/RUZUodB67kS10VStno2eu7cZI2cj++uexvXg47DHOZCyB4ALppNYYFkkkL8cQfM+ZRsV6BuFAczuVKVjI38ZXJrmgWsbZWKr7fEN7lKzajkxZb+da/68D1R1JMLaqezHpuqnYI752dPwMdniRIcwF7Gxp6tN0C2VrvsaATy0UvhMrrdP4GOUl5GS2jMN6rK4o5A9TlsRM4xgDVzpoLn0fK/f/7tiPEoknoUNaO/9QLROzuoo2QH9oenSlH82RtEz2SHQesDoLgvW4EYHh4GYB66WDVn4q1dczK24cgJPGwFcIDVP+S8yetml6oUhk7a/YJoGhJgxrA9mYKuYF865Rm8pjFoWcWbcaUZDRroA7hlle3PAzi+NQJtFoYlpRSI3HMtqz6oUxxcQAE2BzIdZ34L1ZspJYs+KCatWjWl6GX3+Oajc34fIB630KOXGlaAObMQj0bmXghigsP+bb13iOG0GTUXRFItVFcwe4I96BaP8ESclH0BA0J2tz36RsPcHriK6wu6DrXFNOhtLYZyVz8/FLv11/1691SYq73TV3s3ff8DUEsDBBQAAgAIAOxuJ04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7G4nTlzlWuAUBQAAbBsAACcAAAB1bml2ZXJzYWwvZmxhc2hfcHVibGlzaGluZ19zZXR0aW5ncy54bWzlWd1yGjcUvucpNNvJZQAndmN7AA/GS82Ev7LrJJ5OhxG7glWtlbYrLQ656tP0wfokPUJ4AYNtkRhP2ozHY6M95ztH5+fT0VI5+xwzNCWppIJXnYNi2UGEByKkfFJ1rvzm62MHSYV5iJngpOpw4aCzWqGSZCNGZeQRpUBUIoDh8jRRVSdSKjktlW5vb4tUJql+KlimAF8WAxGXkpRIwhVJSwnDM/ijZgmRzgLBAgB+Y8EXarVCAaGKQeqIMGME0RA851RvCrMmwzJySkZshIObSSoyHjYEEylKJ6Oq81OzrH/uZAzUBY0J1zGRNVjUy+oUhyHVXmDm0S8ERYROInD3oHzooFsaqqjqvC2/0TggX9rEmaObzWON0xAQBa4WBmKicIgVNh+NxZSMSQrpILKm0owA6NraiqQin1W+YJbCGccxDXx4gnSsqs6FPxy4TXfgdhvu8GrQNq5aa/gtv+1a6Xjt1oU77PZ81xte+p32zkq++8nfQWlXz6zh+wPXc7u+Oxiet3o7atg7tdRxO/VWe0edj+651/J3tdStd3ZV6V/2unY6l9d9d9Budd8P/V6v7bf6S615Da9Ua6W0XvgVaBCRpavlraIsHnFMGZDNvRqXRAFdMZxOiC+aFLpxjJkkDvojIZNfM8yomukOBVa7ISSpy4QEaqC7r+rojnKWcAYQHIOWzHv76CRv7XfHa1svGevLbW31spKTXT8SSryw9wflo9z9k8PH3X/A0QpWCgcRkJi646DVlTspqjVxoOgUGJLc2+Y4Y8zLkkSkakljq4u5Ew/AVMaCr2Vef0YjwcI8YiQekbCLY7JC/d4N5U2QPHDQGGqUQSx7CeHIwxyOG6ogvkEOILORVFTNj5nmQrqeUswQ4MF5SFDH24h3EOFUrhVlnlpN8UHtt65QRP5uwm2WHhT1GAUrujWs5N0Yas1G8CMZSaqIlajIWIhmIkOM3oAvAkFVZDH8FxG0enShcSri+SocrwrJuetTSm5JeGZj6BpMxBlowlmeMKKMhT8z+gWNyFikgEvwFE5+WKfS4Bd3Ak6wlEtQfOfjK3MAtLoX7qdXeoM4nGI4THcDhxYgcaL2gY9h71yACcYERHMFAiIT4EySeX5CGs7FbLZZ/PqM5A0JKX+mxKzhSxpnDD8nfB6QFeg9Zn8/VvDM1IBN4p/0wNpshKfzntd9PIeGbqeQEoMJDwIgU8ozYgsYYI4EZzOEAzjPpWaQKRWZhBXDFQZafpWDRhUqdO7qBDgfjKUhSW3Qygdv3h4e/fzu+OS0WPrnr79fP6q0mHH6DGtrZshpPDoZW2vem8Kf0Htg2rXTujfzPqH04ORrrberm49MwdaaW2Zha937E7G14sZc/ITmI9Pxhm5TpLHmm3Ajn9svShbqLe10veG3PrT86y0A81bYnGwqJT11bR/C5sPo9zqDeW590LhEkK6rtu+d2tBDVwAHqyACfhnrtwU2Og24tQBHLy71VlZ0Bm0EodQ+WAFCLq241M5st2cj1XtvIzUwc2R/ZYa0cgGGgYk53GAcYDSGQTZ8MYL/Frq1as9nZuq9Mdh/g4W++SpoaGxPLERwGkRQiXur3h/jqNhnjv7HYf++X5N4hKAYbn82vXEJY7+NXAdzPCH6NZWnsnD2S6avknD5fNH+W8+k53Za5732xQ9Ad99pBM2n/NXz2rvm/B3o+pcz+klMOY0hrPrKmX+jUzs6LFdK2x8VCoC2/g1ZrfAvUEsDBBQAAgAIAOxuJ07uzwenagMAAK8MAAAhAAAAdW5pdmVyc2FsL2ZsYXNoX3NraW5fc2V0dGluZ3MueG1slVdbb9owFH7fr0DZy/awQtupFykgtbSTqnVttVa8m+QAVh07sh06/v2Ob4kDSQEsJHzO+Xxun49Fqt4pH6xBKir4ODlLJl8GgzSrpASu36AoGdEw4KSAcUJVKSlfXv/QQf4tE+XmezJ0IMGEfAWt0UYZSZANaD5O5pXWgp9kgms8+YQLWRCWTL7+sp90aC33oQQGeihmQTJo3IxGl6Pbu0Mg3sfo/OfpxbQPkImiJHzzKJbiZE6y96UUFc/3hrbalCAZ5e/GwfXl9P6yz5JRpR+wzq2Y7q/MOgxSSlAKTEgX92btRTEyB1Znbz8HYhpXn2e/BVtTRbWF3Zya1QcryRK2ijwyq9+e4+lHdMUBNPzTezNH2m9AHnW4KKvyKIAUS1PQNub09Ori7nIvhgmS4/U7HGASMo5c5uejXoRiNMc2CJk7Ko7M6jPuq6X/GQ+J1NxtKdiLacLW9DAMmTOYaFlBOgw7p1Mr8fFcabxMMFkQptAgFjVGL5jhC6lUOKYta+z+wgfleWTkBY3FTLCqgKmLNzJsyxv76fTWzpU4vloWBShh7YVRhI2wsXzCsu5YRsLG8tV065mzzW4E2yoHCoS4Jb6bn5cftcAJbkPBwi5ojadHc81VFKoXBJtC5DCxvHqjBZi2pUMrcyENd2JKOVnTJdH4VP0xdvONTUalwy2Fp1o3sVJNNYMuvmWikgqDQfXMZ+sL16FxEPdyqBv9CAvtU23LmqaY1yLuhN3vZ7o/ri6b2w80viXjpCDyHeSbEEwlA48bJ9aJe5Z3IWZc42MK8oEvxKEgLjQc7EG4S3ioOdGaZKsCY4o9mFIERF1T19nuBqbebVdneVXMQd4jISgERrZlzm5FlyuGXz2j8AF5G9CjdEi9wuM4oTXhI4GnABCZrcJ1cBunKSqmKYM1hKkSCWzCfZmlCunfla+hl+dfRLhjGOmHUMOU9nCK5B32MwyrdfCWZj/pNZkrm1hrooTp3oTSmvdhTBquxt6dwDOpdTLquyqIvWqVk1RavGoiww1v9j55soYbTgs7gVCha850aRyGCVH6slhlCHhH3oRgnq36sDrDDk0fxMzZyVkXxGq2h+wbXs/JQgLEA9YKv0RPwG/YzAWR+VNt0noTOtQOjTnis2nnNU76otTpMBK55tRtwN/4R2XyH1BLAwQUAAIACADsbidOxhBdbQ0FAAD2GgAAJgAAAHVuaXZlcnNhbC9odG1sX3B1Ymxpc2hpbmdfc2V0dGluZ3MueG1s3Vnrbts2FP6fpyA09Gdtp03WJLAdOI48C/VtltI2GAaDlmiLCyVqIuXU/bWn2YPtSXZoOvI1Dt3FKTIEQSL6fN855LlSLl9+jRiakFRQHles40LJQiT2eUDjccW68RpvzywkJI4DzHhMKlbMLXRZPSon2ZBREbpEShAVCGhicZHIihVKmVwUi/f39wUqklR9ylkmgV8UfB4Vk5QIEkuSFhOGp/BHThMirDmDAQH8Rjyew6pHRwiVNVObBxkjiAZgeUzVpjBryohZRS01xP7dOOVZHNQ54ylKx8OK9VOjpH4eZDTTNY1IrI5EVGFRLcsLHARUGYGZS78RFBI6DsHa49KJhe5pIMOK9b70TvGAfHGTZ8au944VT53DIcRyriAiEgdYYv2oNaZkRFLwBhFVmWYESFfWliQl+SrzBb0UTGMcUd+DT5A6qop17Q36dsPu2526Pbjpt7SpxgjP8Vq2EcZtOdf2oNP1bHfQ9NqtvUGe/cXbA7SvZcb0vb7t2h3P7g+unO6eCHOjFhi7XXNae2I+21eu4+2rqVNr7wvpNbsdM0zztmf3W07n48Drdlue01ugZjG8FK3l4mrglyFBeJYuh7cMs2gYY8qg1qzFuCASqhXD6Zh4vEEhG0eYCWKhPxIy/jXDjMqpylAoaneEJDWREF/2VfZVLJVR1oJOE4JhkJJ5bp+e56n94Wxl60WtfbGtrVaW81rXC7nkL2z9cek0N//8ZLf5jxhaxlJiP4QiJh9q0PLKgxRVSOxLOoEKSda2OcoYc7Mk4alclLHlxdyIR2jKIx6veF49oyFnQX5iJBqSoIMjiL9eI7bQCIKSweF1ExIjF8fQXqiEA/VzhMiGQlI5ayuNuXQtpZghaB3Q/whquxsH7Ic4FStRmPtS1XS/+luHSyJ+1+erlx4VdRkFLSoXjOTtCILLRPAzGQoqiZEoz1iApjxDjN6BLRxBGGQR/BcStNyr0Cjl0WyVYSGRmJk+oeSeBJcmim5BRZQBEnp3wojUGv7M6Dc0JCOeAi/BE+j0sE6F5i/sRZxgIRak+MHGN7riO51r+8sbtUEcTDB0z/3IIeZJlMhD8GPYe8xBBWMcTnOJAk7Gx5kgM/8ENJiJmWyz8P0eyTMQXP5MjlnhFzTKGH5O+vxAlqgP6P3DaMFTHQMmjn/SAmO1IZ7Mcl7l8Ywasp2CSzQnfOBDnaVxRkwJfRwjHrMpwj40cKEqyITyTMCKrhWaWnyXgRoKETozdQzjPShLA5KasJWO370/Of35w9n5RaH4z19/v90Jmg81PYaVNj3V1HeOwsbItbH7Cdwj460Zam3IfQL06KhrjNvXzB1jrzFyy/BrjF0fgY2BG4PwE8gd4/AGtsHTSNWbYMOf229GBnBHGV2re84nx7vdQjBLhc3JplxUY9b2qWs2fa4NXcMfN3W5dq1fbyJw0E3Lcy9MCkKHQ9WVfggVZaReCJhg6nAxgao8v7cbaVE+MxGE4PpkRAjeM6qeZmo7XROp7kcTqb6eHHtLU6ORCdD+x7qdwQDAaASja/BiJf2/FFijhHzm2nywmvU66s7W2x7dWXh0qTpQ3SE49UOIvYPF6ytuBz/OLf/jk96aAGJb60UuiagCvVQPJgRFcKEzSYUmTPImcm0c4zFRr5pcmQXTXzJ1O4T75Ium26oXXbvtXHVb1wd1JzXz56vIoec9Pv2UvzteeVmcv8Rc/XblCNZXv6uqHv0LUEsDBBQAAgAIAOxuJ07Yycd5mQEAAFoGAAAfAAAAdW5pdmVyc2FsL2h0bWxfc2tpbl9zZXR0aW5ncy5qc42UQW+CMBTH734K0l0XAnERt9umLlniYcl2W3YoUJFY2qYtTGb87qOorC1F6bvYPz/+r+9h32HiNQskwHvyDu3vdv9u7lsNKU3yEt2bOh7QC6UDgfMUfeYFwjlBwEKqy6udfPwnXMaAtKZx/aFsheYHqHqygVjoOHNYcIcmHFrl0H4c2t6V+LcTJ1pZp5K0PsellJT4CSUSEekTygvYMuDutV16hRZMK8RvoBuYIMM0CKLgZTlE/jsG04dwttC5hBYMknpNM+rHMNllnJYkHcq/rRnizRffne0eo8Uq0gGcC/kmUWEnXs1VDJOMIyHQOe9spcIJYxgjrBfUriuoYdwvyKKrXOTyQj+HKnSawQz1uxSoMDHSeN3u5omTaC+HimEY1oiPsaKsZGM4TjPVkR4ahvPZMnKimMI0J9lNTh1W2XbFTAMDbEeGH1Oedv+KQIXO9JphXDNqXbOt49oWQ9NlxGiQxty6ZBVW1rVrMGCXSFwidSRm1+aUcRhpTxq1//IAlBIm26IZIM1xv/VB4Bq3yegSrFNMjn9QSwMEFAACAAgA7G4nTsDlv7JuAAAAdwAAABwAAAB1bml2ZXJzYWwvbG9jYWxfc2V0dGluZ3MueG1sLYq7CsMwDAD3fIXQ1A7pY2shTraMWZJ+gHFEMciSsUVp/r4euh13N0zfxPChUqOKw/vlhkASdI/ydvja5v6BUM3L7lmFHIoiTGM3sAbPK5m1sUJmf1DZKDUwWnxqZ6y5tPjs7a/hFDQfZ7yO3Q9QSwMEFAACAAgA7W4nTtq9G5H8KwAABEcAABcAAAB1bml2ZXJzYWwvdW5pdmVyc2FsLnBuZ+17CVTS6d+v1TQzNS1Tf2taTP8ppmjqaNu4AFNpiqZOqJkrU2rlgiakJYg08582ayQQdcyFVNBcmVxg0MSaxhRJKTcSVJoRNEW0RCBF5IKlNe/73nPfc+5733vPuXmOR5/f832+z/f7+a7Pb7n+nZfr2tXbVuvp6a2FujnD9PQ+IerpLZd8/qn2CvXLyt3aP8tQMNdDelUdBqPawSdnDnoe1NO7h/9i7uRK7XjVObcAlJ7euke632UtcXfD9fSOZEOdD/peDJUOcMsB0Sm7FMttPqk592fTncTBXvj3q7ffrzF/+j0l5GT0/sHzfUfXg368Qvx2o9vZ+jtrG29ty9g68Tmi+zJ6p8ktX2RYAfl4webHVqVUYsn2ZzdVZXdchJc3OwzbY1l+k2td5h22xo9h94CNLn6TvZVAICR5DWJY3i6PmRd0oum5fgdYpv1zTt9l48Lw2H84JNWkUnCzJbiNzLu6yw15wYD2tULjrC3awYsuLwvi8BUEwWOddvRq8JlLZ/8tq+rLOkLIHbeN9l/qiD5LrvUM99b+d0mpDzXGLNf+d7/EbWPfP3STIBdia76OfhJItHbCyQ7gUHnMiAuEJo2qqWm2C6Lu6osw+UQ7fzFObjw62lXi753vlB2SKahJju2jngmcmOuYnOvoKXLFD1KxIR3AH/NBmEQtBwTsjVPK3Bsf1S2VWMGUC8YxN9GhKM6RzxcEHXOBuf+kUk5qaopgSBADH2yXm07an2Dvciz0Bi1ZbMlr5thopmzguLwgZbeBD4C6G/3m1Z8JSRktleG44V7yaeEx774041VaZtaP8vShKFfTnmduCPat5dTeOA7e4jjr1WWb+5ZH+KeieOpqryreULdDQOYUhZ7hu4GoCscAj0UFZFhI5aNhgL4mhx/PCMFn+hoxykGpTy/m1YuHDQg6W+J7OUgBEtwd+Y5dXZ87cgyfJZqfua3msmqV5QLZGyBRsQPriw/hyQyIo2IKtgPagGsIVUaOyfMN6zJbSlV0mrJUyAhboUP7gpkLrO1H0k6pFGht95xhejj1hzXz0Ez/14SN/3Tx6PUemy1QUX9yK/uutbreO20KepAQEdCkMOEJiv5V7eVODjwQ4QJKdL8Zs4cREZCxPyDxLLmmvT5XKrKNbhKIWNLovY35tYK2IRGzZ+j0QP9x/LNBG175xTYZIsszXRqOSQApocVZNV7YuPT7u6TzE+gBQThcFtijvLO6IriKB8yqqVTE49WsPJ3jvWh0BBLHoq/MBHfw9PW2vhpJ/YliZTa17/K3DfetvPm1Sg5dtqWuIpVEMutqqZRGqOnnbod6Rw3ob5OfgKqS10ll5zU++ZTzbPAwi5kvKKE9m0Z3xpa3FdQPsgyBoWOYW1IR2tobXlKRLiBaxBdLagUD8i3QhiZVqHJ/F6/ObiAx6Lvh+LT34lgSy3LvCmDLa00Pr76hv5KZL3pJYBYWwqgPWCrqrbsmRH4LV67/ZQLZ3aqcg+Klo8edvAxpA0cyXFWKJDTTMzRrHJXxz5Jx7jSyc8I1rbdUdRpSTmIjpBug8kY2WBRd6ZOVntggFY+ipfPDU1W8Rs+Gxv0BjIFEGJeBzWVK2FW8ZPhC/ExUuLnDjMMf0ExO8k9COPwiT77dyaoTd2HfC9VjJjBmPqwU1HYGXesuJh0yFuQZJvhGKos6N29Vuf88fsYKEoEbQ4K44fVGSSAYq44LoXlivfmi+KmLXRxow4AC2RvtUZqIQyXxJIO7BLcxIT6/1gk6ZE+UkKwSGmcaXT25T7jpLSZWRNi68F9odnd2KGT7Lh+xZqz8rorh4kJ1/wGr5EgD8lvYx/YnCCmrM+rhIWDqrdb9NXkWschGQ62n88SBB+CS1+n6YX2x1iOvy3dDq0MxII5AWhwTeaNuHNNgNGNIecJGJwQZQgRHs325pqU866yaitCRwOMCBDnasMGKisSoZqXogZr1dUJmrnxMXioa2SWoEtRA5E5eM4uG67lBUbQS9fW0YbmxIHME6f7DGk2AGfXQpi+kYveMT1QTWYU7qdC2m7s97I9FuGGaKAP4RHKJzn4A8RGEif1pcroFcwycYM9mDcdHD/C5fLyCxeyfgLdlh9BciZMHV2dYXOMLavL4sVRFEbaxesBpkj8xbcuXhjcmavhSQN1uVdfmcK1PxcYx8qS+r/epwZ40M2li2tp3SajzqnsqwaGsBCZ2xgh67ZT1rRMLqTAkhkAygSF/8khNr7dy/bXb9Vd65v118niafhRK0gpZv7C8eTMUqtrw6+w3vf3oIDcwOpN3cjbeps9oQfcb1kTnjoVt8o2h/6nk66xYyLKTFGPgQkZfo1scafYVNCL21WbmTzoqWWzIQk341SoVoBunFbrp+L0w/4+HSBhhmoFTMYwXfqZ+WP6qQFs8tAzOKZ+EfbteH6olWvE1fhlooQ6teeD06fS3BK0QX+vJtrRclA2398hGuLR8MBYtf/msKC9pSsSWo2nwJhbTzMB1kVB1/+Lrv+r/WX9hcpCdpE2dCaXTCqkgp/JhrE6KS8t+afklffnLebWqZuWzUnYiEpB+6Dp2cetnba6dhuDkb4I+z8sxKCCZ5H6/kNO/1xu2dXfPp6Yd4mcZ5H3is8jpWpYNvCMTHO2S/QdpkW4qnu6T5tzm2l2Mq7RiS1GSyVQ88xnsnUZ0xEzNfAvJTf7V8+p5cEBKGxztcX1lgQ6nLZeSYgTr8k44mnYh8AZtLeJ1CMjKjKbhI+baDkPv0+8NBVVnuPntmY4ZpG+vpn3rADB9lm7mfZoBZyMX8aJ7Aq8Nu+e5pzkHTrkVHDZKwMjHetpvx2S8E+4egn+B9J07hcoNIcGihOzffPbeQywqQx95+swtWr2vjuSDwvvbK8PO3/R8B+pzhYhGa99kz+a7fip13DimrboHou+5LK08I4TDglTc1yMmsSh8TnjTc2tdy/BA70mYYI//X4ALCfmFLXgjLjilWrSKtfXGkjRsuGuO5TliskhqLTI4isKT30gQAuoiGEGKPKNIKb4uA2s2wCq3uzG/BESmDojN37BDbmPmAKqW/cDFic0uGxuXoNY6Jfo9M33otPuiOvTpV191KfJiHD9cm4nFzWuq3A1w82T795pVPYAaQlKSax7X5zsl2anesAWMuLjeU9GLHoPgPrq6/oxHrrZ3EEIJ6S3ZmLnP1hv2VzzcvMQ4f4RL5m62Z3eVeMf1Braw0rE09fPp99jeT5KdpreWisKfR7c+82pIO+Leiw5+fGdR8hxDEHpv0DBg5qVgm1E8x/6XYUMbdlj1e7tFCskvvDOt0xV53zsmzUyJPzS4tM3+us4jwFcSJ1raYUekDswLpq6uPyzNu7PTm0j7/Sd8YbvEon4Goejmugw3D5Jf8KdLJszceEa46ldL4E9p6jd95f40Rf760vYbX9nETjT3Lipp0swNZu/JMnhIku0Qc994p+Pbdjj8Xuo5scJlMTAJJv8absuvI9qtDlwU3XzmJT94tOY8UrTx6CKnogzUrh0OBxWIdJTtzB7NeOE7HG7a2+OeBW89LxCJBDOW8b8uepFtIvR1Or6gfdPhll0riZBJru2iaeLdVlMNCs6Pw8M5rs+RdtIDcYP9McvW+bzzj8fW9sSX3ZBRYfFq0xGXv7YspQf31zJteulDvqRDt8rnZmQ5rpdwXotaRLQ3PT/+OkvwfEkvj1xfVfcby9glDQR0g8vnBah/alNI3vRYT3kO6KRkyV14WuBOf5F/mD2TnhgRqz7Mhv+0Yglp0j/g3AwHFLvlafX8PVwHREKltKmH6QeykmvTEIty00Ha/DHzPKAtL4xTFII0pBjEk6TtIK/tEZ30984c5k4xgJ6P/WFvwviqxhpcTPqSxVvJA2TLOIsLr0tmUEjpYTNlKMbo5dI0onXDQRU4NBNphnsotQ6H67JhgxFUIatSXE5ZCsAr2GbPTGo/0+NqG2X9Pe/kE4vgWcO9EkH+vQD72TOjsp07LF2eaRvx00pLXa7W+uWS33Ey8dfaM/ZC1xvt9MiuncyFdmTV7lhiImDh8XJYp4FFQ/IfiO2L2IVUYY0iJdKwsJkaDUqV7YSdnT5tZZ29xJIkM5TOWiJmzAPwrjPjjnBi01+JM0uLiw3i9/q3AmxC7/8WUG4DbBpWHICy/4hYRDUxCVmrda900VlKvtTyQWgjOqFmc5bbYpCKtzJv9ikJTq6mIfsXzZVl6moidTzQ+blBRq3nkuwcVlNKr4RJKFbkWZYymva3IJdEyDRI2Ov/QGROJWhPIhcVSQDQfLN9R8k7Bx9HirxF3E02b/PEtkecLJszZFdiUdVvTkvMW1ioL8RDp4r6Es73mI+g/9r7fqYqPQaS/ObV6Z/viczLmCPpopeW1kuZlnPuutHKBgp+LP6X95cijaItwYP097A/omIrKt9cFCQu2nm70BT3yRN4nGDdos5DGMV4X8wz4n20fOx0ZXw7iCbSWvhA9LlVi1r+PPl6qKXGxQO5CralHcRIzsVzlspbMjBwGAnE9Y033/iqhmsTn09ZmlvzctE3bO98tijRJcNFSVag7/wXEw4R7yfPTI311ZzhJWlbi/bKm4u9xgmIzvoJk4ONEqeLr16MaRX0xxtBWGj1rLx9GzYwTDNW942LO6W/JBXweDE9VRghkojIXTwfwEATrklSFF2N82jwJJCmzFcahC2WpF48c0okFTB4jEZtkzKLZhX7tvH0zZje4Y3aGtHkuK0k1qYuhWhygX/KQtJbHWMisJBfBNKj8hS2ZDDWAaP/lKVmi90ze1DREQGqwG5UR6KEeVQpZ6eb8Vw6p1/zR8DKE9MHl/QoFkPZCL+boqFYoDMyKDV99kSftloJM8yBF/gmKKRwN83OtFTV0/KwurI/X86vNsVnheckCB0OWbDVSE3gcYXUeyBTGi5AjPoU01yqzmy3P1RuWK6wrOYyQ/EBgidT6NgEcjIVsojurK2Vt7Gpm+rZPf2dXfh6qjP0YWeb3OKn6p8NGveYNXtg0oqCYz3ITqETwjKYxbBi5um8iMX0dq8IGU6lOE0mwss/sfTTz7h/JGDQsI7EYVZi1S//teiwKb5Jnbua3YLyn+w4li4YU7g3hK7OJX09w8/UgiRVE/uPV+dV8KIYIKvkv57Od8uxxYJ2+Si2WHKU0SCJ52MLjN6L6d92lPoJG13Zf1zslpPYaNCYbnJjrAh+DH+gEW6FD8H7S55IZQXqUonqKCNH0nc6ut6L3le1pzE0SvhyKahSnmTY+QAPlt0CAq+NBR+8KrpGIUH7Hve7NhUPG9KsTr3T72pq7mgiChu42pOXvdnVfrml0aOc2/mfpYIXPVHSEgzcs89/XDQ7PXewclQKTCprZSuKR76NageFxuZshkrtr66TckM2QYGtsG11KgKnj4EVbzW6siTI0RsEe1SzV/f1khontjjQhofSh1l5MGEu7iw6RxLNFo8Oien0z9uwYyl+/HEBucGCWJhaxMePj1T9eGO9x1KScztIRJpG4n9jPzuUgLHLSIjuQ7hn1mumbQqkfPL6AsUjeLQk6783TD8S/v9H+CCkPSxu8D5Td4utpxGjrJK9ePivcjPv/OBGXdn5+V5/jyxJpZDK98sS1urOf+uSz77l1t/slFn4l/ZwR7YIIQZ77dxzuyEZzCVDmgYnAi8H5bdom5HYqodXi95t8yTMmwxutD6s6/BRnPW1rr+LruWQdnHzQZisxBltp1b1BT6mvBsxsy2gqWoEST8madLWDB9BLH4qGzOOvfzUlmumjGNk1UYJa4ykrB7U9Rja6jIDNUkusS0WcOcZrlYRAwY7MwR8OX/Ej1vURlHUXW4oXtpdvuFXrGsPZbrVAQE75xtP3AhgUF+ZJwSxjtDhEt9l6RygN9/kmoXf/SegxAnh5j2VYfneoJScfho9QAVmwIGZp9AYGN6eoaY/LxNoNwQ7a2c/2IIvO5GabmGRGMljb7AHepS9vFsUPjZr6wKrzBL4OPdI/QpFr8vuRBk1pPWWngLCS9KSwMAfq50ivEFkkhOz0r2Qr6T0lv5Yhk2r88rMSlRRU6kOhaUTWQgxS76BSaHvU97+/Wrh0l7uNyy+TixN4J+irM4Z3bC3ZTPUL9MZ4wwzNBH70o0SyLu59HTmoRIDWXJUE9+4rI0clnpPQQ/25o/4SMTMbrA/wZfW3K8uZrSDDJPN31q0AoSn/lG6vAgE8S5vy44sOKa8gW32yDBTuecb/OC78hiRA0wfAyMIvtmOZ7TmOFMPt8WmqfK9MUFVZn7zzpW8zdCM0Q1Q6d+5av3kuCtn3CEbtQNLsiuhvGEjmHFPMgz7QmM51Xerd/WZSrrnRUOhfmt6hgyGnsqg2eliqb22REQkkDr7ZdkNVrx0+pdlUi52uurJQBw6x/h6/lsvPveV7AS2wpJN+BZoTaR/U1Z0GcaivGidCqYR77alA1a6x9Lw5T0ODakUEiyBTLEiFhqWGzqyZxMMqaWHuWZi34Y4aIjQ/68nA8eVHERAvqrkYrnA53RPWG0zLNNUlUpR3IfWrX3z3dt267fypAqrHy2kx74FIsoMSmubj7SlK4oiAxir8wLj/Andg6HQSN8RaBvPYWuiqYpe7pZ6mFtilUPkC4nYDunVVMroUDeqnVVHc+0EpwzQaW63WcWrlkASO2WaJMBOARrcb/ez4pIGNL5AzzFWQwfCl4MfmLfllmROop+EdQ8dZTwDl4TgcTf5nya7fUxm/yaZdcqeK5s06vKm2fKm+tnHB1jxcjPclJkxcicb4zApvd/Ce0/Ia5qXl08mjzj6C1WDytjYZdYHB7uS4kZArHfH8cz8FqRo+TlmLxpvubCRdq3XQg/9/GuXjedWL1BdARIv+SzIsf8o4ZPcQ7r6/uvJVMAL/QUx1/oAHibOPYLMPeqhaWZpcPUf3nN/NMxNe2ume+LUvXEDFe9OCY/0oZrgK2M+n0ZveXiBJcsrN1LdM2qY/dNo/s++5OE9ZGYACvJ2Q7kvQN1Gm2sr+VSgbWThRgfjeUjS40nN/KQw+F+vxVhSoflk+X0uX+m3utggw3eSeXjBf7f3ehCm5TScGn3L8wcZD6fmTYJ/lO0U3V37G8Cvc8IilV8InGzGLtGSDh5wXS4lFu2q9oqwWOkby/0yN0FSFJlg/y9kJsMooBxR/Kt70qaZ2z84SM4E1YG29OE1b/DwryhSgpuP37ChgwX0LRSN+lDgRbvxiW3nfeyoL6Cv94CijDl2gDMBdII85fVXuNfoAPfCNY9nXnrBlOUJsn2c8u/beP0QTvXPuzkJWwIG96hS+cgn6LdoSqhuZfheyoNIj0K3vq51DGawEYZDcGOGrvRNvbPmUUJakf5B5qChH0lacvG2Y6e5+FiQr/hzavBVwg6fL5ttJQtn9v0VWcZA2Kd+hK58o9I0A3dm+ilzXvkn7jPd+VscJaJ5v911rmYZMWHoIPaXeWJTgeNpvav5YuxTls2wCEtKSGw8kPrWZGgLovsOW1LBAbaYZA9dTU3ckr+uRZus7Q44nblbhTL2jFAr3KhOgwUPt6GzyENzMQzTSMtJgkXOByx2E41XIFZTsa6fRARcER7HOD/rn2qlj4RfivW425qUAe6G4/9l6neMpHQLqurlYjNNA+ICWfR3VjqstRIdtNrc5bu0Q6n9oVqpAxmfvgjM/N1M0nu9BoWdOFvYb2ba5dtLNrxHkPbUz7z0xjShc1vBdbyCA0lkypbK38/CFRnQd+AWuLVt2Cj9MqewRH3Rsy1Pe0yprrCKsXs1TE9ulwaUpBb3x1X1sxF1jf02Rqrro7N9Xr3lPzhQYZs8635GV6x52bVxNdrX7C6tm4tNYcn2hPT57XoH+FUt4Abis2SmyeXCTL94H7uXwwr6RYcj9JrJ18O1rl49Q5mJW2+aQx4hskkc1KTlO0/XnuWMQjOgDe6UhbuuMdpQ+ebyYrg8AL5Fofg/HZUe3DDhm8cHqrThNdkfvMIaOihIwtPeHuEuUUfuTeI0Kn9djwOOOuhsbflhLvhf3jN/uuL/OmHvLy3gGVF6uXBeKmTNTmU1Jcu/aHr1hT9ZMzfiEv5ApM5Rxg9yk+A06HuNU5QN/mRV/0gVWJbNvda60nRScr+JV7iUJF2NsHsdf0ptfcNWYazeJt7dILz9NqgIma5UBr6V6wTaMGc72EWErN78VhJ9qDHSvfcdF+1ZCjJlAjH+Kp852RAcunR5M9QIN3cv+CxrtofWkSIUT71fXe2sDxWw33H/DsDeeAyAMIteeCa+5lsCwMOZUJtX8e6moAtx9waXzsSPiz8u/vvicEuXzhGwkllOVjHJOSH7279qetPcJ8hyV5io9jBi2j9gTBBshkJm0iFJ8jM4xRnXrD200Mb6WU7THMfblDEiQaTmOM33SxuILXdbYmy4EULVSf9iVVdsWP04nTvT/zdG2mp3kCWvjAvBKhuEoPov+/zy+xUvc0knUIxJ9yDDHQ4Oke+Wg3mjdgtve1zw0kor2u/SaaPutAnBgahf9tXFpvmWwcyyfKbmHsfNPW6YMuUgQaUqzUOjuYc9ug5HghgG11W29WOn6lIpu+Mmlc9cjRqDIFkC5WGpd8SE212murSlTCpGD2TSpNGvo5sU0ZN0iHKbVUad+btehmiK7LAnFl9uZY0HMhpBWRJ0W77+bvspIC89mItm5sr5Ut80pjfG3uWY+x1SGBMbCKA+dbf3FdzG9CdiMhK3S8UAyTCYmYsYtkWC2Kz+4c8rwz40z0S1m/vDdBoUI/JCmGRJzpYAqF4TPjzLAIjEK877LWuvNPMoXqXycBr4NtjLKnoPAyJF6/j2orzia6P7OgPe3QFKBQQYN+4g7A0pSfu67Zij/F51RXqCQM43qPfGMMGw40rPMfUt+ZhJNIKfEN04Kq37eXRBurqKgUSYkTzI4QPHoCiNS4kCnzFKOFtc4cgIzQlRRtqUON/OP1M6uD4gbuJlceSwooRu25hby93TO2su2PuhV7GNga4aUVGE1CFjtB7F8OZBH8JMPVi98OsexUaryscbvOlkgYDTN1Lho+RWK9S3IhJ++o5+4ELt0/75WsE1BzuLSPIZ8PEsk7tRAQOsI+/S4SVjaGarvQssTRR5I4N5iGoXcmFCMerAzO2kduZzzLNQgumzhSFKtrQuFmPPTsqOUo9ucA9gGFpmg0Mj6iHMYA5Mv0eNAknCG5i5yLKBFEwTteYDW3QAieEVH9PHx8X/LYsvNewmipCyIshsUY3wAvP+4mVtx8HFTqBqHpVcu0n+933GpX/bZ+hyaIIvsXXlrg/bkm2y5wxtii23SXl9o+bR3Ws3s+6TZazQ9P+Co+Q5f9nzyfmJybbLn3UU/Ad9ymByyZ+JHyIQb/0hPLkeH2C3cQT2ATZ/MD8u+69f1ock6N44KefR4MJgx3GSHN6ITkCNTgHf17goAslOrHt1EW8Iqu8YasHTBu8noWrOM/QtE8gAwZunUeS0nircS5ZyIs+Xtsbzb7XcO98p6cJ5L+uSo3wzly61SkkLZSUnhTzQvfcyK7ma6EU4//IlwKVz3YIjrT+sK+T9ePoOn8fhebpXE4JVI7CvQRjFuAMw2331Xd15XZhfXdZW0h8qMUvAiNxKSE7SqWCbusa2Kqw31FfSrRCM3BZLj/n1TQZqq7lxZD2kxeDhvo0fZHIrIuy2gYMx0MU9zc39+p6MQ8N/Pro6mQZrE1vEwupF10qCvcu+dM9OF9FJ3/UlNlQ0elubESR16sD9/oAIiEAe1YRi9sbZ8GTR+N+iblDug4F5UUEovL3d36oFMtzTnaAPuEqJgcan/2668tgmiN8sySHKrHrCN7Vk9Jln35EMUB9Z34FqlQx7SREBpdXHe6GEvT1VwtCOMP8AvzK3Mt7dhEgjjM+S7UR0F9hqoj4Iser8zX4bqsemfcAApD3c0k/xZJM1SuwdBI4IaPCWzqoyPXuOQYHksaKz0lmpWPHaQ4rp5UhICYLgD4CI9QGIzxaSdkufgUpa1eVnoaWdhge72xwSRDBo6R5QoLnR9mi8G99vs6dReQjdY9NB+41lIU2NuRsjZ/1f8rXINmUdeW9snxsUCwKsnwIoFSlITigxLNZ7g0+1F9bJKkuA2h3RaIFHijqn3citQ/47SQk1lQ5R5mIvRYkIuQnc1dJGH0mlxNQoCuhwLqrKrS2MYcTgVCvOlu0uHyFL62jNpt+9B6HbGBhxdDUpcuxaHlO2zXMy3a7EygfmXscRdJpGwAbypc6ZDAnDdau49U6igNlvaEXiSNXFrhubz6sS5osSg7qkp4Pq5qc/p1YIwHhmi0H2+w5pJDdm+6H/k/EWUOiGnp0e7ZHwaHFVWH7NGW7VI/F7Yl0Tm27mHWutfqC7oa8NNNnEVLk/rcrmqvG/DUoT/ISwSVP6491Uiu6xNs/FJ1M8W+vWhgDeJlqQt+S814oBJE4MNCir1qSSXP3WgJLfvBqbkY3weEIWVlVqDOQZOV18VXW2LSKi8817SZntrgIYoK7M7XZoGt2tjUnSBS7WHtmYaWv9txa1rdrgHokGTXODAX72fu8PDdZEfsTiizkL7hYEECe7RgQCxCIB1Yo4tc/ozFD1B710jvHo66GWSXDhZgSB9A/EiEk008psOPYGheTNjMs0nZHEpX23jfw3re5Ql3q/a8bXUe/xKXT7K/htaTInhl83J36T9X5dKqDj47L/55f1RxAAWTmQ+SEIa8brkfTj7fmPhB8JPxJ+JPxI+JHwI+F/LeE5JAHw9juPC2Q8ZP7NabsVb855Wejm9d5+HvA//cBwcWjPdEOr2JBQkEqoGR57ppnFhYDelAob6pUQTaKSnXIaVyPsw+npPVbMXdAMyScvsNU4Fe7J/Drzq7JXI5pXs/uSp4zmJ8t5wvnB9nJM/VyaetoS93oCY6c8gQwcq3siibqyDK37KGV4yPuKxihBAeGu0LtkS537RQXy7uByaJqSHP+Zi8A7pCTJLtqkvYvRA6JWhSmbTSjNye1WSYZ6ejfNXI3b1SlmHMDl5lJD3Az3NMOUs4u259v1WkJrMXxbrAzipqcHdjLKCYTQ5scm40KlQ08Qh3tXLVAMz4ftj9ICisfXVZJ9IIP7GWsDzPR0D9QuxI6mK4SKn2Ybxz/Ta0E5d87GO8Oalulg/80nmlwLEYCH306WHANUGrkszV2I75wP87or5KTondvm0jl7DCDfrjPM5unh9pzyFrwRvDFFPTuc+SjfKQmJberlZNnQGLoX3iVOuPm506s8dN+MNPAc4ILJZu2BaRC7fuGDG903NKZkelxjGMN2nxJFUIExivEBBZ98oyJH1V3tRLO/2ssJC4fUCKMDZOZ33A2HboUqVlzqMif24o1LhXrT3xJqb60RrTcC30e/evGwY2eKxWWfiT0ZP/4zAnZlNkYy2Igxy/AxsBHS7vcm5cnqS8Kv61vLG4/C7NozLFW9jonbfRpSrJHCmCJ6VsLUFoLai00SyJKnfkMpKrMQEaq+2N4ATr8q/mcDuwvkfcsfVOtDJa6E7jg9rcsGul2Zen5hb6tv2tw3w2eLfOjs11Mgj/jOepxmvqEIyZ/0DJqgnCstjBCiVZnSGsmIsRLxRXNFekJNU9/k8Xx/9dHiS21cboF8ap9ExAQSM7/Q48Degx55soQE9gs0IBYd4S//IeLJpl1ydY4KPNz6a6uycPVdrEQaROdWkW+MYgXqJ7zjqn7YfirAoTY0uwEBRU22ROrcpkozfS6F0Chl3lyX3cDdtuz7AI/NUMRJIgclibFNpQjOSMnAS4bJT40jx55HeIRbocQPcw1MYUZFfDPXvKP42ye3oi5Dg54cbcKjTJ+y5GkDR6KF3GbEDQpyHI1iWEVOqE8kvZHhLspnBcKGANlnUyXTI70g0uHhCZR5gyJCqNA70Qtz6eyizTW3b6ZVDaZM4f3Xp4wpT/NyODKhGs8zPUjEvWnVGBETt8/gAivTux1mPiMmNgbH8cpFttWhIWRHhvAGZK5BEjHz2S+j1SgiIv9U7PYRChZbwq0M5VX4MKSYtbL6HvkoXXveFY+UWU+6Y4QhbOVuiLcp5AxKMrBf5/dWMVVOv3SlUM5mGUDtdswFdASf7Ny8p2tyKEQfqkqxtm50a7NBS8kcrniucz/IGNh0KyIgVnjh93GtJjWWco+XVSppPUgHnz4UaBJYstlWrvmpVP9zuaZ4fMQasYqIjPTa9JVc83hUs97nBIn+S6BxQ77QGiX4xkw6NDLD4IwlVPLM7Ke3DcvTRuljde1TWCGtc/ACfErW3cYV9KMZq3RPvr/IsVxfPAZ4ohK1knL/MfILnhXvCIwpdsXsQKVRehfwt59GxQtQgIwwnuo7F5jKIyxlZ26QGbtpjj5Fu4dqurPDLgTnP3UjQmVzQ1pdHwof0fpspjmRXwSXaTKYCQrqPDlD8xl179kbN/szE/inCnvZ1TCx98ABFUnlO6ZB+P3YnWgJzDRWRsfBjaWadLwt42eUHXZOofwRHVIOcF/XeEUKOd5DHwMzQZz0ejimNrChEX0/rHOeVS1Sfq7N2pTLO3wAfst+9chw6/OiWn15wis1A43wudu9wZFpRfXalCTndRhf9ma53otrxHKGDWaZrVP0N2VkQqvULzBCw5ftjoCjgsaDaMnXjEtTtqaN2rR1jXfOE5lxjZ1Vju3gLjmfhtKaomTddJfvD19KNziXUFLTFBqQ30a/hwT17jov2FhS93xts1uOw5S5ij8Y6tI87UY1tbNCrssWPLYvbaHRUK7oOhqvgPd1adFP1ZWKoTMo1yLp7GAecTwOdOQozpuJWAjwE6mXDlO9V1/eNj5CefLLafjDB1Kx6hbSlBbPolPd3W8zeRAGw1UxHmijsMpxmEZtAP4QhfE77aJwFNAipNzvq/yTauMaiVK6IJTfr7qXsrUKt0lrrWxDi3z406kbff071VeP8uJqvK3IKoev9DITvAjdmz+JFyD8Htr6A3o2eKEinDGC6WuUOcjXWZZSVs8GXz+0SJMh3u/yvKBb5tjbv78DCkpJexwFScmMkG/r2ARVhT6iqLEmY5h97f3Kif2RjH90qZmeOm2WT3SzlGFq4m+WUtflp4QFf119MlBSvbR1x9ehl4+OW2xIg27aAQQgmVahY58XRF5/GoVnVW4Mt2DwHOTHymc14epHbfbck3D+COomE5Gbjp67/6kUYkxNLuftk3TPtty/wp7uP9HQEdKdMjmcSSZa0E5dx/+2TPcKR38pdrJl1Ca5q9uGJLW5iZKY/l0CL8L5DnhU9B7/2nCMFHJt3IJYbPRnlaaEGt6KtZCyxEjKb23y2asZ+8C9mdO+gDqeT1u3xMEfoM0A6cm4wIb5ZeWGJsOZRjlOKarXdNP5H7frYupBHl+Z4nTeGUZVu5yLTUK29mMtVN1TzAUf2jo1Mo/BxGR+c4iS+rO+g1/gUcip/VYmZeNu955WBTEYza3BY2fLYhht13Wbvkd8E1RKcE74qTOYUDu5L4ZxTNLSfwzaNTmA8BHWnBh7aaurjGnT0jicaswfJ/ensaapNlgLphXn0tCTRiPJV49ns3oPl8KfKNbqLWDAPd+okATrnTh+ZY6pGTTMIdlIjxn7Hc8lRj6zzWLaFc5rEqJWEWtxVKti1/1W2eiUlttaT87GYCVGhLG5IyWsK/J6vwKfy3/1T27Upqg6b1ur9dyFlPIZBeB+cvqyTfKfY/j5l/gq1kx7XIoFXMXnVaUMn0kZRu+4vNFgvzIlRhMlYMHb0hXBq1TrNkDCJ8CoSNyGm4kBIbQFpEZ0XwFriM8TqnJDsi0dirMtTaa+8TvVo3lUrCEDu2AAF2dLbkEIK3xsZke0NkOHT8jzNl+SSlAv91WIEQVdsXGzWCeGWxQ+JdW0yV+Xk6Wv2Wbk4Cxn4A0FG+1nLrb7VdCvsi3Fnbw5anM+Y874eNN0XdOaDvEtpmrcPaWgoiUviCVRfHIpwuoYwDQhv6D1GFA1T7ZrD35m215lV9jRRdLQRAYOV91v7U/Q95xwDKEvycKTCOYf+ahmxzFrBTJ9Ty7QT1A+6TKQ4kUgkYscZoGZYOQaXeYCTZk9lT2rC1OXk2emepreZEEwcvjcuMYESZiZBM/i4lL4cXET6l9qNe7bZ0x3N205zkcF/lGAG3DU4qUiwteMpJR6KxDrtTL6AcRNEinklAEmn2UlOvwV1KQEhA9LYXkBzfFaw4DPEqZ3otzA9EyTm15y+LxS24pCNLwme8efbgQf6tinTKkQwVcIcM056dWjv+z8SwtCxQa9zDpfAqChyG3swAKAt0wISC9KaYmG08RCTwvnGDy2uBSn2a4Z0cp+D3fA8dI7XjHpOCbnpEbatNG1agQ+wz/MVYrfcaS6BUJSKSkrnq5w6Vyne32KBp5/M5QTDXn1F06l9FfO1xjN+iKDJHGaCU3DbIG2W76944GL9c6R2xhIFUFXHo/oncg0jlSbE2fX6hzOMVlRQ25kTg/WOpcdVT/FySEd614YZ91CWWGrLjFFtutGIyB63/z84QpzovMwqmoUfjTARApP6KNmqfVe7E2lyJcU/Vr5jJ77j8hAY09uuqgIgRy1523DPaR40kGgps7cf9cQHp6f1vSz6eS59ZqxkOskjg/PTDCfBXHU4nEz/zPNhE1sSic3vekJ/fE/byEMZ8vjKnUshoAfsHhE1syQ4dg/v4D/xky832+mXKn3fdKSSN+UugXKwv55IdsJH0bRn+XzWIko6a8VmJypVXqXhvqb7Sfo+T6Q2+oXJSlxiY7VMVMOK6ZfUIxHYfMt2PFV57TFPNdy9ABOdiAuNlupiwLanguhpnp6mbK/1mtiFUrHgF0MoCUJc+EfuD9WvGyGunTyzUoab+Sil/frH7aHw6a0MSwb7lWOmZwLqHJerndCqJX3UZ9QJpq7PzeLq0/KwF9YtefQpH3ClWUnuqAusIoEJL+h1d7sQft1RpM2F4VgtUZS+yIF/VDmMr0TLQLv+WfHvv5Ce+oYKHa2MOF+3jiSu/XT79eafaV7yqD39jNPvUtFCwcxvW9S/zeGv/f0aNbvb1v19Ay6xU93Beri5Vx16Psf/wdQSwMEFAACAAgA7W4nTjt9J7FMAAAAagAAABsAAAB1bml2ZXJzYWwvdW5pdmVyc2FsLnBuZy54bWyzsa/IzVEoSy0qzszPs1Uy1DNQsrfj5bIpKEoty0wtV6gAigEFIUBJodJWycQIwS3PTCnJsFWyMLNAiGWkZqZnlNgqmZki9OkDjQQAUEsBAgAAFAACAAgAs0iZTTZhWAJHAwAA4QkAABQAAAAAAAAAAQAAAAAAAAAAAHVuaXZlcnNhbC9wbGF5ZXIueG1sUEsBAgAAFAACAAgA7G4nTidCb2FMBQAALxQAAB0AAAAAAAAAAQAAAAAAeQMAAHVuaXZlcnNhbC9jb21tb25fbWVzc2FnZXMubG5nUEsBAgAAFAACAAgA7G4nThUeYBujAAAAfwEAAC4AAAAAAAAAAQAAAAAAAAkAAHVuaXZlcnNhbC9wbGF5YmFja19hbmRfbmF2aWdhdGlvbl9zZXR0aW5ncy54bWxQSwECAAAUAAIACADsbidOXOVa4BQFAABsGwAAJwAAAAAAAAABAAAAAADvCQAAdW5pdmVyc2FsL2ZsYXNoX3B1Ymxpc2hpbmdfc2V0dGluZ3MueG1sUEsBAgAAFAACAAgA7G4nTu7PB6dqAwAArwwAACEAAAAAAAAAAQAAAAAASA8AAHVuaXZlcnNhbC9mbGFzaF9za2luX3NldHRpbmdzLnhtbFBLAQIAABQAAgAIAOxuJ07GEF1tDQUAAPYaAAAmAAAAAAAAAAEAAAAAAPESAAB1bml2ZXJzYWwvaHRtbF9wdWJsaXNoaW5nX3NldHRpbmdzLnhtbFBLAQIAABQAAgAIAOxuJ07Yycd5mQEAAFoGAAAfAAAAAAAAAAEAAAAAAEIYAAB1bml2ZXJzYWwvaHRtbF9za2luX3NldHRpbmdzLmpzUEsBAgAAFAACAAgA7G4nTsDlv7JuAAAAdwAAABwAAAAAAAAAAQAAAAAAGBoAAHVuaXZlcnNhbC9sb2NhbF9zZXR0aW5ncy54bWxQSwECAAAUAAIACADtbidO2r0bkfwrAAAERwAAFwAAAAAAAAAAAAAAAADAGgAAdW5pdmVyc2FsL3VuaXZlcnNhbC5wbmdQSwECAAAUAAIACADtbidOO30nsUwAAABqAAAAGwAAAAAAAAABAAAAAADxRgAAdW5pdmVyc2FsL3VuaXZlcnNhbC5wbmcueG1sUEsFBgAAAAAKAAoABgMAAHZHAAAAAA=="/>
  <p:tag name="ISPRING_LMS_API_VERSION" val="SCORM 1.2"/>
  <p:tag name="ISPRING_ULTRA_SCORM_COURSE_ID" val="D1E567A7-B541-48E8-B7D2-0F2CE7A3CF6C"/>
  <p:tag name="ISPRING_CMI5_LAUNCH_METHOD" val="any window"/>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RESOURCE_PATHS_HASH_PRESENTER" val="4a46387b8c3ea3394462829d3d8db34cb56139"/>
  <p:tag name="ISPRING_UUID" val="{C6F1BA38-4D95-4605-A077-E7624369012D}"/>
  <p:tag name="ISPRING_RESOURCE_FOLDER" val="F:\Drive C Vaio\html\courses\voice-overs\Six Sigma\Completed - Six-sigma\Six-Sigma-Demo\"/>
  <p:tag name="ISPRING_PRESENTATION_PATH" val="F:\Drive C Vaio\html\courses\voice-overs\Six Sigma\Completed - Six-sigma\Six-Sigma-Demo.pptx"/>
  <p:tag name="ISPRING_PROJECT_VERSION" val="9"/>
  <p:tag name="ISPRING_SCREEN_RECS_UPDATED" val="F:\Drive C Vaio\html\courses\voice-overs\Six Sigma\Completed - Six-sigma\Six-Sigma-Demo\"/>
  <p:tag name="ISPRING_PRESENTER_PHOTO_0" val="png|iVBORw0KGgoAAAANSUhEUgAAAL4AAADDCAIAAACzqjzVAAAAAXNSR0IArs4c6QAAAARnQU1BAACx&#10;jwv8YQUAAAAJcEhZcwAADsMAAA7DAcdvqGQAAMSzSURBVHhe3P1nzC1Zlp6JnfDHn89fkzdv+qrq&#10;8s221T103SQhUjSgyB5xqJE4wpCAJIoSJEACBMwIJATon34IEkbSnwHmR4OY0cxQkEiJHILd04bN&#10;ri6TVV2VWekq3bWfPz58HD3v2nG+e29Wlq9qw333jS9OmB17r/Xud621Y0eEt9lsOv+2p6puyqp5&#10;7/5lXlTvP7jM8up8tl6n5XSeFmVJruumaTZls2m24gh93+t0Av6TvLqz6Wyaxut4vud5vu8HYRAq&#10;7Yy6/W60vzPodaOXbu93k+j29Z2Qk3X2v+Xp3x7o0A7XlrKqr5ZFqWVV1ey6ezyr6/r+yYyN02UG&#10;gBbLvKwqMrgBNHWzqTcdD5gIOp5Bx4TzGHSUBZ1A6AmCfi/pJdF41AM0t65PenF07WAYsZfThTIv&#10;5EA7PBQM2aDy/u1I/5ZAB9pA8WCClXsn8+U6f/O9kywv33j3BE4p8rXvdyaDIA6965M4CP1uP47i&#10;sNePWxBIv/qPbpNO43c2cVCBobiTgUm/LhFS3XSajVdvUD6/GpBZN9505aWFN8+9vO6czdOybpYr&#10;yGsTeMLP/t4ETvrki9d3xr0Xb+9zmTgK2hr/8U9/XKFDrY1lNkVRY4/WWVEUVZoXQGe2SIHO6cU8&#10;zcuHpzOgUxY5ZDLqQxPe4SgCOnE3DsOg1wM6ggwcwz94AejEm9qHb3yg0wk7OZfymoqLAZQGjG58&#10;5AV06sZnS5r7adFJK0FnvhJ00rRoNp2gE3DYaDSEmp55an/QT24cTViPozCJRUrjYZdW/LG2a38s&#10;oWMcQL9v5LVcrt69d+7ybLFIs2xnGHRj/9kbA5Y3Dvr09XrTpZG1HwCgRn4IKIlASeABmjoMmnBT&#10;BJs6agp/04heNh14hlMqEw42DzvWCDSgx687wCrkVHLsgUY/CqCZTuSlFB/UuUweZrDe3DnPs7J5&#10;62GxLjYniyYIojDq3jwaP3U0+cxHb2LgADA4co36Y5f+OEEHuNT1ZpUW0Ml8mZZllWKTqur0fD5f&#10;rs4vF1mRwz69bhhH3rW9XhT6++Mu0Ol0ErVUXXzT+Bu/g+ZxY7Ti+03gs41cgx6JA38H6Mjn2VQd&#10;DvEauSiIiXW5QqpJx+AHdsxxDjFqHhRVCDSiqA2OEe7VyQJ4d+6e10XdmaUdYBaEMYjGud4Z9Q92&#10;B1EcYyv3d/pRqKW18o9N+uMBHdxYlrJKVf3626erNP/SK+8XZb6Yzwa9YG8S7o7C/VHomeEpg6gB&#10;Eh5ehdcLIqxQL4w5PZTPi6+bAZSwrr2m8RVXqf1wCcjYyI+BXZAJhikEJrXflVschp63CYManEVB&#10;6XfqcCNPSEDZ4EHjAWHMAI02lBuZqsLTsoTnVGAinzmIhcagM5+tZ/P0vbuz81nqhX0viH7hs89i&#10;v376E7e6CRcSNv9YGLI/6tCB91HK+/cvqObx+QziOT2d4vM+PJ9tmrqq8igKBv1w2AuGXeezYJIs&#10;DNLZHuriRwi/oOGmUpy0yTw4pqphCxQLxeD5sqMSYsQqEf84sZuw7oesd7BJnO75+ECYO0EngI8k&#10;Np3Cn42BRusUBQc54wgiISZwoBhfvpSRFs5Qmab52eVquSpKnCIv2NnZxZJNdiZJFB7uj1g+c3NX&#10;9TYY/ZFNf0ShQ50ULnc6i1UGdv7b33srzcpX37qDLJMgTyJ8zwn2qNfDZcHRiECLeCZgicRrSMJv&#10;SgcR9FVmcl2Is8yQFFpUNcYjirol6Nx4abkpayyVvJlx3MN92d8b4oUkPRmoGFYS8vB5qFPliWkq&#10;OAaLV3fiphM21MHzjboAGgznCW6YsLDW6WYQw4YTwSbukxpXVrjUdVqUVbP5+rs4+Ju7Fx2its98&#10;4na/G//lP/MTIDuKQiHvjyoD/VGEDkwDXO6fzoELzi/L04tLG7XL6YjdRFHR4e4gDLyYSAbQ0AyP&#10;Lt/Ii+0Qc+Ucul7OIKV0uWJ9MV3QzHS9lvEJAkCJ0wR08FuhB6wbLpONA8mk7fR7lH/zxh7QObw2&#10;BgHQgHk7UqE5SFwGTsAkcWU4xsfzEUXY1QN0ziZTN0TFFlgKKZsPpPM5i9PzUoEhuMEZOlv4MOs6&#10;D1lW8p28Xrc76MXP3Toa9KNnbuyy6Y8ggP5oQYfKUB0cYbzfV795cj5dfemV9/i5PwEunRduo0iv&#10;2x8gym4UafQF29GpI3FApZG/ij7dLJdrOvPD44dlWZ6fn9d1fXZ6hlOzWqYE4oPukGsQW0NXfhB2&#10;LONeV2Vp6Njsjnt41refuU70/uzzN9Baf9gHGQF+D/ZlE8MxVZB0cJMVHckyQnVgKfQLEByj/Q6O&#10;koYincttQ078BxjiHVhq0wmzQjznTGScdAn7sFlc5eU3j/Oi/uIrx+Nh7xd/6iPXD4Y/9fFbYejH&#10;8reETyeoPwrpjwp0hJlN5xwXcpm98e7J6cUKJyQry7wo0MvOQCH1Ho6wOAD/YxP52IImaErFTHVZ&#10;FrqjcDmdr9fpbL7GnZ4v5oAmTZeobblYUnqWlWAuiXpCTgXUUIRcDTLEQA06Nehp+qORHwST3QHA&#10;eOr2Ncjp8NbTLIeDHWAU+HKfNkTmMpFAqSY08yx+tyUQgnugPy1rLBW+NsZTTpUsWkURUj+2VB46&#10;lMWPKFZpoX5455dL2OjkbFXXOFY9cOYFvWsH42du7h/tD/Z3BhLWH430RwI61KFqmrJs7h/P7p3M&#10;v/jK++/evzjc63Z7wa1rozgKJnRLDZxIN3JicR06GX26g+OCJauKdJ0RqN97cDKdLmazNM+rvMjs&#10;7gLOzCYvcgMGPpAXBhFqg59MazRfjJEEnkisLjtNHQ5H0Enck5G6dvMwjOLbH/lEGEb7B9cATmKB&#10;EpoOPJzgJtiA7MrGDMUtiBIqoZIEcoCmopqCDv4QSCfu8yqxJ5H8JiR66zSRR8jViaKNCgxqqkM5&#10;AnFVr9Lqy2/OLxfNGw+qZ27u/YmPP/Pcrf3nbu1hEJHFHwX6+cOHTlHWF7P0wens9994sEbpRdFN&#10;vDDcjHswhD+KOwgr0mAMXqi6MliRJShz9J+l6zRbz6bT1YqAZTWdLfQ7zTUgV2MsUAQQwZRALYBG&#10;aMDBYRmFYQX1lBVsBbDikOAMcOoMdX+8jX6Xw248dRNf+tYLL7I8OjiIAn+YRAjNaU7/5TLDH6Bm&#10;U7qAvBOzrDx3mMaUInPdaYUK9yEnOdgb+BKHS2BtwkR3zMxVItDjDGAIeDazdZNV3qrwi3IzX216&#10;SRdIf/ql69cPJ3u6XaYg7g8x/aFBR1e1O45o+sHZ8p27Z7/z8rvWaevnbo0PdpJBvEE4MRrBxTDX&#10;gf4rkZcVpxWYn5Iod71cLs/OzxaLJdBZUVaBl5zrVhauhQJmVNtB6Ggm0bKDH4M9Srrdqio5ErYi&#10;aVCX7VKg2ZtOp9/rYVpuPHUL0Nx87jmCnWuH+6h43LMASvzAEjBTJTwagbr0NBRUeorqSz+hEF3L&#10;63TNjY4JwjS4iMss6ABb4jxQiycUJbGL3TmlsGEhPDEuwTYNCXjh8Xn6xvvzovDKwv/5zzz7/NN7&#10;1w5Gg25Cnf8Q2ecPBzpclBBjscpfe/v47HLxypv3dob+KGl6iQ/ldEM/ieF13YakfhzvsYpYiYPK&#10;8t69u6Dj4uF9vIUyz8uiBDMYIMCSK1JS0AsRCJvoEMluzD0COrFsjS8Vwvk27sKheD11pdsB1vE5&#10;Hr6ieoRf2KWbTz0VROGNZ54Ko/Dw6IASJuPRxos2frfpBORWc0FIoRvjNg0EdbzQh+1klUCvw4oa&#10;AN8I/hp7LHT3tJOWqncYx1wYdEododYNEptIxwMi+LFZpaC8SbP6rXv5Yu298NytnVH/cz/5LIHY&#10;HxZ8rEV/sAnFQAloGb2fXizOLhYnZ9PZfDHsdSb9zt7A78f4j7ifFeZGxkARrILYNC/J0/kCw3RG&#10;7HR+fnl5OZ1O18tVTgSvEouqKDU3B7onY9o4DRiBBmXoqtpU7NUdUUxep8ZNkT8i/8NkoegcuoJL&#10;FDpXKoporcgwbMpStGqCWanweZWD2iO8Dze4z35IBoQaNfAbZa8i4PJFnDhDlgVrMSI01RBtyXcO&#10;tFSGbwIrBKfc5gMFQFB01Ys2h6PwYOTtj7xNXRB5Hp/Nji+W9L2saGeMtML9A0x/CKxzMV3T5n/y&#10;L18OcBWry0k/3B8o7uh3A4hECWVANEGscbZATgNrcMBv/tZvYmXuvvcu/bizmotUGo25AUbYA40Q&#10;Z0EiWAdxjRmeKBC7DPs9cUCAK+r3+zGWCb0AAxwdIdNRlHxbJwwV6TbtHx5iyXYPD+Nu76lnX4h7&#10;g8n+UUCgDDfaZURTYE6Ig0zkkvuN7mQBBDbREhpSCB9+jdWVm6MzBFM7E8jyD7tmTCNvyPc0zUMz&#10;hEicoGKoFS3clI2Ho582QV57d8/KtOzcO86owt/5az/TTcLr+yOd8geY/kBZB+cVp/hsurqYr+Ri&#10;ZKlGV5uqlwQYbswITF4rS3h2u1EmC11ilYq8WC8X6WqpW5xZZgNqMLmSwY2ls1PqzgiaPoHgpUWC&#10;F0yKp3iajNPqlpZ1A52Mm6qZfXY9Rz8uG65wp+0eBiigWvJbBBvgovummFLZFAwqVgk/Rl6zsSp/&#10;qIiMmrhEmUAd9Ni6eooCJf4AGy7kqqrabhTtQ06ypiQ5Ui0/UQKpG4ejfjzohfjrPhFmkZ9czC+m&#10;KyNcA9wfVPoDYh13kdffPaF5/+f/7F/hF/7sx/BN/f0x7iSiJCpBsiFMgXZC4im8S3E/tFNSxVdf&#10;/jIu7Re/8HvsxztBNVVGhzN+UI/UOA0YMui07lEXd8n3+5Fch524h5KGeLm+R5hiasNMCBgOcRbv&#10;+mBZxQi4nRIYo6vuAOOxv3+j2+0+/8IL/WGfcN3DpCSeLmPHkBxQMWT8tBAJbx+e84NQg9G4bWCC&#10;SF5eL+DROJBu1ONja3qRZo+Yd2WsswkUGBYCHswT2dAzhssmeSjSbAFnAPYuL3Dy6n/6Ow9WWf23&#10;/9rncOk+/dEbxoN/EEnt/ANIi1U2W6QXs/XlbDXsBdCMQhqsiXiaxB+CcPxKidi6vkSMfOscJ4ZA&#10;ap2uV/yCZuS1GEQMj21GXkgM3kCkAI7SxCGGLfVWKxC/17LnVnAjRDyhHxPyBiHLbhR14yiJwi6x&#10;e+ATinMYJ4pI0C8xUY1jIT2jXsu6zQ4Z1WaPGt3TgN3wV2gUFeCKtYwyflsHuGi8u4NR020stUHN&#10;EHDlPKk0lUMWUWlWiKiQgpxkJBxJxkrzdGejxlhre9CZDOPdUXw5X88WeAKaONsK/cecfuysg1/J&#10;8r/5169fztOvvPJOXpT/zqd36PfdvoUVohZ5ghB+iG9gvVDdcoPnWQWdzd2338JC/dZv/Q6UgFsN&#10;XGAdClTY4lwN0YzZKVhAWwQOlsIjMXZIR/V2wIbv7w0HbOt1uS571Xc1QdAhF5D48k8QBkwAWM5X&#10;K1Sb6gp+0huHYbRzeDSajJ56/rYXR/hlAGVjQ0SkOkjEJ77uJHR9BdaRjSnE/KclWB9ZMTwh3aSX&#10;Rca/xpbZzFWaa3ckOkHc09VCjSOAXRoW4WJ7DcGaUAiizIqpDEyYgjZHS16m+6qd/8f/55vdJPrF&#10;n/7YZNj90z/zgvqMBPBjTD921nl4Or/7cLqCNbJsbyfZ2+3GcRDH9Gk6fRN4ld9Byq4vljLriAeH&#10;t24WizVh18np2fHpqW5OinLUTe0QiU/0b93TLXFZYt0QxYPRpHRiVvupYWJttBVwhPmw7XBMCMf0&#10;4qjf5nAQx4M4GmoZ7wy6O/3+zqA/6fcGSQwhoQg6QQlyVQ34DIYJQhxuP1SZGCbFU3WwKQOZO4gB&#10;ijJvrGnwxuXkNkFZB1UT1k2AgZIPZN4O+CW72sZ+TQ47Vojd5UAedBcjXK7ulZtA5WxCW/Ep1jmF&#10;t68PDncTutliubrzYHp2uWoV8GNLP0bW0cD8ZvPPf+u1d+5dLJcz2P7jL+0BmpFGyzZho2m/nU1h&#10;FkecYd6lfMl03SmLzvGd99bL+cv/5reXy4UIneNsCRVZh5apI9bhXFjHZuk06Bc9OHMWY2/EAdic&#10;zl7SZ31CCOd7g64YKI5jjFI3McOp+TgwEfIXbYlz8DZkqDoZ/X3jrenqnrfyk6g/6B0eRd1ubzyK&#10;kyTpAj9NX4d3VA06ACfZ+LUMEfYJCeDjN/CZZz4Q0jZmhMo0BMhFzbtTNLgZ9RIKskLAgk5XQyQX&#10;8TZYpYRaOVSvcaWxR6PfnNfp9bw8r3/nqw/wzbNm8Pyt/b/4Jz/GDpts9GNJP0bo3DsmjspffuXd&#10;h2fz2EsxCLdujOLQT0ILJRoHGhM0ElBC/ILOYpYTQr3/5uvz6eU3v/77WbpmKwfLs/A6WAXE35XC&#10;5Y6wQ2GOQQd/UpK6go7vdTVLsLPXFXTGPW0adlG2RpO/BToyYOhOBlDDwapcDnQ8L8e4eP7Kj+Vj&#10;jybENvFg0O11k14PJxrKcNChs1BJZ6C1JvtkLdR4Ji6RuAHvmmtQfymUS8qKyYPi8F7cZZemtmoP&#10;pyrYVLP5z4FWgrGtgjVdlM2GrRBPutNJYo1kfePtC1yd41lwdDD+5Eee2dsZXNsb0rYfR/qxQEdR&#10;c7P59c+/+fo7p51y2mnyj93u9hN5FeyFf2mw12j6L1KgA5WNYisNncoK+Q/vn85ni69/8YunD4/L&#10;xRS6Tszn1dxhAiU6OjiQBVHcgVzU7fEfvdqFZlJ+Z5MAUs/r20DtTk8R1sAIYjyIoijs9/thGMIb&#10;hhx2Cj1BSHn4t+jG08wJGgI0NZGiT6dfewn9fglEOSom9up3B71NQIiM6ZEMnRyxJqg5x++hpQrF&#10;BRkqCc1wGQNaQzQQ6u4prvIaM51qNhveTF/HYZGsP1FItYklnw5+D3vUMkqgFJaQN4DXXRrUV6fq&#10;eV7BOXhVi3X9u69OiyZaFIOPPn/0Fz73UWgJn9Jq96NMP2LoWGGbOw+ndx7O3n///tn5bLeH/Ouj&#10;HSm8MejgGurABh9Q46aGHmEACBAerLP87bfePjs9u/fW25dnZ51sDW8nIMq8TqQ2JBgCAZEoxGax&#10;2MiNhljof/Rm2bxH0EkEnXHXBefioWEPlzfq93sgyEFHUS/QQSv22Ka7n+BoAxxrPUrQWu51CaAy&#10;L5L3AXskCRasiZNNGGmWIExgXcGUbS3lFwXrN7ZMBgZpU1VRkLJuXVR6wqtKM43f4H0JGIKcmWQO&#10;0Q/qZT90ogoRrlnilHO0BQf4QZxhJl+GHzfxzburrPIvVmEUJ8/cPHzu1t7zt/ZcOT/C9COGjoZo&#10;y/pfv/zuv375nXGwxP4+e60/HuDTqXuUEmsnE3QQHcr28ZnVzQPCZA8eOT09PTs7+9pXv3Lvzp3V&#10;+ZT+GJncHev0AVjHm0QaPRx1E4KznkgFIW4Uu4oOiGCBoQbZWuj0BJ1BIlsw6mlcp5doiL/f6wGg&#10;pNfVnQNHNvy3FQcd+cFtIoDSgw9N2O/44SbqFVW9zIscQ+Z7Zb/fxHHjgyr6tegh0dn46TIiurXV&#10;wdoRAuHdEwqoa5nRwRhxhFfAwJtOXuhWQhACUI8qcaIYxuvYDfUNNTJGrgCKZXznNmHoJFWbgV82&#10;Ap1dAS+zWWX18WVBfv3O+s/+7It/7udfTBKoxwD8I0o/YujAN6+/c/Lw5Pz9u8d7/WYQ1YNu2O+G&#10;HeSCNKAF4OURfBv/4saiLaw3IXGZ51n63vvv3b1z9+77752fnZbLdZ0VDjRDm6WrMb1OZxREQGDc&#10;05AhIZL6sbeB0pCLgw6bOCkhXNFMzUfQoRosuwadLtAJA2hHfrW5SIplgxZD1EyaVxKAiMMFHSJw&#10;oBN29eRevcnFQ16WxFUYeXGPXbE03gnlUkN+8uEc1YgOYE4xSzsOpDtWarSNKghMsnhhpMkeMdDj&#10;PLPphIQs3TwyaiFFKYuSKIzflQhb5ERRRJAcTSNYsqvQHdPqYpa/93AVd/sHezs/++nbNw7H2v0j&#10;Sj8y6GCuy7L+/dfv/7//26/3grwXZIeTGOtgIxCdqDdEK8gFsXpeiTrxUjkrkRgIOov5bHZ8/PCN&#10;N954843Xl4s5frKXlRTaF1PgrGiul5adzkDzi33CZsyPgw6FQjH4xUAHGCmCYos8IoCie+aDbiIY&#10;2RTjOHFushxk3bIWYsBdSMAmAAk3rcYs6Q+KYaXxYwipCTTBtPbiQtAJVkGIKx1gEMMw5uooD3YR&#10;WAQdjU/hsnQIi/CB2MqK3Z5D7HKD5CVxPRDNFSL8f5AXyZrLEWSXiyQssOQUG4GUa0iZgAN3vNLM&#10;6E4QaeLigI4jntMWuEoGEb9nlZ1erF55j7z8lf/OZ3/6k0/3aL7B64dPPwLoqCc0m9PL5atvPTw5&#10;u/z66+/ujlGtP+rFvQT3gZZo6E803vpq6tLYKclo05RFvp4vjh88eOvNN09OwM9D3QAvK7+EnuAt&#10;tXR/rBmmh4MhmBgGbOqMEgEIVwacQD9sgoucm6wHc1vodDCIXB2uZh3HiEJ0gwLQaIoMOndkA/EA&#10;nQCb5yjHIYbEn610wEWE6yPisVvlpeeXXlAEAcs6jOR9yK55GGWObm9HqCTUiEHRwzoWVQkyMkMC&#10;lUImrqD7+VginaFImy3ESuy2CBwEmH3nD8hTdVVDEyd/OQMnyU60itJY2Sx6o8rdFFVnnZZ3Tot3&#10;j/PuYDgcDn7p514k5tKhP3T6EUCnrjerrLj74PI3vvBWka2Wi/O9nfhgJ0ZtaBGtoRECCtcPOB6y&#10;ZSnCldCq9Xp1+vDhw/v3v/G1VxaLxWq5tGH6TUBQ2zT4tkjpYGcERI5GEzAxiTFim0FYA51BT5O0&#10;wATaBz0OOhZI+TaM7DnoRBivTgeeAy2a9kVZmrsjU0fPF3QgJHmehhunQ6cJLUj8QHmBoGM4AAa1&#10;HncIKl8P9hW+HhrMki4HZL5N9dpoUEDjylxe5KKSuBoXCTtNoCe0wBUOkDRcaP6rBig4JsQ/EkVR&#10;B4JGDUeb3HSugnMqp2b5SSiu9fVgPE02oDipCjjIT2Faax83/tmsPp/X7xxnp4vqv/fLn3rpmUNc&#10;wB+ee35Y6HD6cp1/+Rv3zy9m33jz/cnAO5qgMCyFpnUiM/UiGSm13zpDp6xcI7H/Nbg5Pzv5+le+&#10;ul4sLh6eFHle5qWDTiIRd3YGcnd3hpgn7/pkH7nt4Lh0Nv0gBwojuxkmOgna2z2oXtCRy2u9U5fv&#10;RPZUZS9KkHuEa8IBiZudbue0BsugI/XqYFPCtsatiNQSWRinIYukKt8HNLkfV16w7I7xijL8Hhwj&#10;T1qXbyU3Wc6Kh92h/5Dt7royvU4uc6fUuzHogepZgdktSqAOgXUSzZyHsLVTLradqJt9lA9IKES/&#10;FbfK1zH8UKxAy1ahyw/K2qsq7627s9Ppen/voNfv/6mfem4ykj/+wyQJ4gdO8McyLWbL7N07Jyfn&#10;l5tqFXnlwTga9egWxDsaa1F/snuGVUVE4JF1t89u+BVVM18sz8+nd+7eOzs9z7O8KWq7kehB/WKs&#10;MOjHYT+JelGAV9yNAlZwWdxPLWPdsFQOQ2xjTDRK4KSEK4zfCRs9SvzGFZBfDFa2WbjZrsigso67&#10;SmY94md779GyImPxjswNtFAFmypsyrDJiaHCpvKBiN2hAFTwHzkm43t5ddyp4k4Zb0q/yW0qPhG0&#10;TRlpFCU5OsFxdvc+yfLAQL/uqHTs/gnQcRFAowEhhAcQNV9Fycmz3PhkDKXujnXCRk9bQEz0It1s&#10;3hmFh5Pg2iSYzhfv3Dmd2stAfkjW+KFYZ52Vv/e199fr9Re/8uqk33l6b4OuBvYsAURTaJgB6Ct0&#10;VHvlA+pxBrSjk71mMZ///stfOj89/cZXvxI0TVDVeni7bpAUh0x6GsDZ1ZP83mSgEOlovIswxDpe&#10;p4cQARberk/EhYDUT91SA7xamjtgtJwM5CaLb2Qy4PrAw2CJYBx00AzOiuHDjtBSA7V6SFNLMxmW&#10;7K8oAtrQipJiRgXns2Rcwzp9AjHaKA5wcRoK1qH0IN2oa2Aa4x8YGRRrrKoRD8lyskxkZzuRyAm+&#10;0YMWnMH50Inuz9skOF3ZMliifHw8Vn36HGXpqqIaKDGgaqIosmYbFVWdl/WX3lyez6vnnnmm1+v+&#10;6Z9+PonlVv9g6QdnHb3yqKweHE9PzuebMu00eT+h5Xa/Tzf+5KvZY/zO3SPLOqtZckU8HVdVFxcX&#10;AKgsy8o6IeegNHgeHxch4sl0yaKZkHWYLHZZ1IBr7JLxiLRFduuOWcjbvbaiYb+WPwyb9GJbbn+a&#10;tSIDD7SjpSHPsnyo1pyZfugIYgrNkiB4RsdbBiqDuiD7IqFK98w1qwIc4o/oDlQbluMrkxXza5KG&#10;CUW9TYNKrha6shTvwAm7E6CJn6w3Wowm5KkETUhVAZCcGmQTV7BurmUUIvsIdpsaAusnmHhY3D+b&#10;Lu+fTOn5P8zssB+cdd5/MF0s01/9J785SDrP72vMz4JEFEd/l3I1SuvjVLQ+rBTh/EV6WVWdPrgP&#10;bv7p//efVWU5n84CvX2iifFLvM1OL8EY7Q8TQLM/0ltOdmgusRXOiueN5esAIEolIFcnFTgkca2Y&#10;GMV6mCf9sa4RDbrqkaajICHGRsDoT4CAs3CLZJ7YiPZcvkomG9tgkBJ7kDTN2dPsUT3zokBZivRX&#10;UR+/Zx6yJJzbkSekpyP82s2UFXJRuhxbrmzdCFHo/Sp1nYGSqtHU0liPrHMVUYuMveBp8Tz+uese&#10;VhEYl8bRatZ9DfyA5MxYBmjJJVLF1WnlVAg5FslTGnoq682//ML9VVr97f/uzw763eee2uXYHyCZ&#10;aL/PZLXZnJwvzqfLTVU0VYECMS4tCNGc1ChN0VrATm/QILo8O93l7tSaWL5aYG9XeiYmR3A0WnuR&#10;JjLR9KsoiOMojkPAkeC64Kjgp2BsRB/iLS2VBBTOEkjcurIRRJtdUlfWf+vOWvKzzYbmb5fcMe78&#10;dskWlm1RJDtOlYd4lJuabGPgOhNLYuIQiB+dp1N1y9aG+7BWlsxxkZqlaVULwOl0tdWai1DhErE3&#10;JWzlCQfJEtZohITzJD/I4GLjQJSjQraCIKTwB91wdwD9+A9PFw9OZnZta8T3mX4Q1sHDQlj/h//k&#10;X+CyHUZTGOVgEkOcUVev5YvhGXmkUbSRgwNWECHOHCeqO3Y6xVpP3v3ub/wWTtJXf/9roIZeDOtE&#10;m3rci2GZg2FvmET7o1EvjiZdTQvVM9leZ2g3pGxkr5No5LelGSogcyQBG3RMufKrnL4Rd9e6Mm4v&#10;0u8miJyImvWNDBmuQmSHaYsO479hQckOEy3ZZpOyVCW7UVUERT7RCw6/BTY4OuhpEYzp3LPkhpTe&#10;1wiKjdUJD4rX7DlRFWNjxEWjCV8YDTYU8p82UTigFlEst8wmx8o1Fww1Gog8OVEmy96awfUlVVDD&#10;smrUdTFqBlN8SiShGzdy54Qc3CLXSB28TDOcjf/LP3m/ajb/1//4byJEqJ3t31f6vk8gXUzXJ+cr&#10;v1MEfjUchP2ej5q4tpGwshGlPBdqRoYhMdUFQZYeQ+msMsBTLFcZ9XdunHUNOpNYCtwRWxEcRbIl&#10;KBaSxvRRuHoNyV3jiiqe+Ot+fGDpsgC13ej+PAYU/flAbtPVOe2ZSjqRChjU2qX28l9kYJOH3ARQ&#10;D2zJexNcbC4bSmZN3nOjScgWT9lwEdZU0FdyvruUjYFzzKTuR/8yzPLH0QlI0yChJgMpYzR1N5mk&#10;XkQJ9AtFeYEbEdA1xXDwEQ4lwqBzH+7EhB8PThcX0x9kXtj3xzqwIstf/adfWqzyTv4OzuxHnuqr&#10;J1IlmlTRYAlAstdMTTmGIl5l8whsvPXdN9/K0/R3f/0367KcnZ0inZDA1ev0g83uqLc37u0PeoM4&#10;2h0MulHUJ5wW08i097saZzMrT08CRM7LecQ6cq5MjzrMBgN1U5IOCOvQc7VOoBWJ6zGv8nWMqvSI&#10;xBYHOtVailUACpFCGGmSJMWprS24wATuDowhI2E2Rgd1Ur9Pey/DfRWY6KVgnRiIaB4kCqwI7omc&#10;Nm6WIBETPhBmSObN3hTWSWKOxZVhA0BT5IWDLcoCh/gzHoADNw6+26V1f41GdTpdu+FKUWzUuDVJ&#10;5SB8ECPK0uuBKE385b1yZ1FUzXuX0WiQ/N2/8bMqzrXhe0t22e85Ldb5bKk39pUFQWjQjcC7+BfO&#10;JELCXSeXZVOWonNRKhewFBEZ2zQJdJytVnm6xtNEHlyeBtJqvKXtAy5thm0t/FB2ydVB6cPRLsl8&#10;L/1gK5/vR07f5pJKTxbjWMdNPkfH4gm5us7bpeeIQC2LG5Bf5NVhpyJbOKZ5tIpQqw3+d1Xr5WNl&#10;E1TKbuxHnUOmyAahNEkXP8FWbAKQee7OZdKDFlIKitC01AqzqNKEvzY0C8bDeDKKa+IU+vAywxS0&#10;bfje0vfKOnbU5uXX7q/W+e994ctplv/sT7jhSJlaRdflZr1q6P8YHEQj4iTMwucFMQEOkEKhMiUK&#10;2Pyz/+q/prbvv/4m3aFaryCRnrfphoROwc6wtzvs7g01HXjU7eIa9y2GogzHICTji47uKcgXFxbh&#10;IWlCAzTm61jnicxT0BRo/hjrSNhssVsQjnUalaFibNlaH8XhsI4tfT3MS/eVr+OSxmDkCNH3NfSC&#10;SRI6NG4ie8Ku2t58Mg8nRFvLeIIxKhPFXJUsCbVV3GcXE9METY4l0sCNnqTWq8dK2IO6+nqyHfdP&#10;S8OmrqWm2csUwFyoaroIS+E3FXZ+D24CS+op+0R5cpAUC3I1NdC8Q3VUmmw3XL3Or/7zt4hIfvoz&#10;PzHoxZ/92E3KY+P3kr5X1gHCkNvd++dvvXvSDaphXK9XGXm5xOfN9Ow9fUqjtcqKj0Jf479hmGiq&#10;Nj0OwFf5epEv58v55Woxq+uiqQs6aNBpbAp6kIQhx5Odu4OXo6E+S1eNaf8a2llIXeJji/m0FAUq&#10;264P6RNPCgW16ChR+RMZIKAL5ce3uy0yHpaFIy7VFnWVFPJggjeVclOHRAD89JrIr0Pi9E5F1nOi&#10;TUHWMLuNgtm8dwjGb5rQHmVWpv2YayRJpJBEXhJu4lAPSGDfPTt9YzK0982XRd3Jq05W+1kTFE2o&#10;97NwLHYMCrdxeUxEN9bNrzik4+kpH/nsTfX89f7RJEKt7z+4sOmd1P97St8r60BoZdX833/1149P&#10;Z595KqcZgrWCQoIVT++F0PxMNM5S82nQuvEN0LTyrWPdv/teVVX/xT/+x2h5vZjjB8V1k/jBRA8h&#10;hDuDeFes0xv3usRWvUSTufRObPUV6YQgn5JYgiTDk9GMOt+WdQQ1cQgpNl8Hf5tlx7GOrRP3W/8z&#10;gtGK1tlsK8qa+MnBYh1dgCWFcl1hUWhBsmIdoxk5qEhQaKFqtsuJs9T4sr8Mdxs/yAdjeiiWSdLG&#10;WHCAzjav2fihgr8IPPFCdEkk6SVJQl3gTWqBY2b+EYXjDKFZRd/WOwCuuoJE2+nknR5L3TelMYi/&#10;s4k3FQ1DEZTCgourlToWipI/IZRsOmXlLdbVf/ov7hzujv6nf/tPER8P+3rw4Lum75V1Ts6X792/&#10;DDZlP2pQAbnbDbu9aEggPej1ujHmRTNmFBFReepHh9LT/nlZ53mV5Tn5cra4nM5lgKm1kYTTl+4k&#10;Q8KaO2FjxAYISZoLW1GmGbW5TW5VhPFoYWTT8oOObglI/+3ox9LV6fbHyn8sO3637AiGKEBD4+ZG&#10;bLcbdFR8ixUlA5tbVYs2dbTJw03hNaViTd1pwr555rgE1SauOkkNwoJuJ4jBOB2NqCcJOpY3SYC5&#10;grRKjFqnyRtyVeoh14pwhBKiqkmqJiY3Hs44FK8CiCf6oT+IOr1QJeCgh754nTqTkHyuXNsSqjOe&#10;o+uF0TPXR6N++M0758fnC9eE75q+O+soeNpsfu3zb915OL188H6VZy9e38g7072qTmwxCLBm2QB5&#10;SpSuTIKan4ChFUw2VYGqXv7Sl4oi//zv/DYKLVJ5OWPf7wb+ru6Bx0fjofk6/W6MzYJghSLFV3R+&#10;hzBTjFs30uG6Wip8d8RjHpBRj4J8nWj2POxrNFkuJT3Slo51LJu+H2OdtvIWYRn3tEhr/9LRbY/k&#10;BvS1dBsM5CQgpaRyiqBf697WpPbDPO4pFLdngbkce9VvdCC/8alxnhRhaeTYvc+FOF+wRfx6JZnQ&#10;SpCuC+oWhN6toW6va9FfOUXPD8rO4VbJ+7bBslKl4xdbdyigGWqnGvNTfINg1ORNgIN09yzNy839&#10;i80zT+39uc99BAEiRFXv26fvzjppVsyX2XsPLt66c9btxjs7g2G/P+j3kziJowTloiC7Md4UeZ2v&#10;q/W6yNISptFTtlTZ1KxR4CCYzS6nl5fu+XBKVrPMygAUGyYWrxrlOKEqST+OP0RSyu7PE/7H1fpj&#10;G91JLkvCbXbr9sMdfLXFHaBTjWwUb9uSrE+J2A05N6JipspU8GGJuqv2QqG7BxnV9npcsQns4iTh&#10;4b5DLd2gTvw68ZT17J8eQs9q3aYsS5zBamMeTJDjvmyiyk+aIOmEMWCJ8FoS7JpyaEM4UMv2eT+c&#10;ggrHFNcnrTrrskmrTapBNd8eNRapJSFxyDBJItaSpOl2N9f2g2F/c3I+PbucTxe4r9892vru0MHL&#10;eXC6OLlcPTibYZPgtV4XXwT3l8jGzR/1wQ0xOdApCsyTlgRcKFngcOZWJW0W89nFxZneN1C54VAC&#10;Hc3xg7ogiRY3DjoOPFvYbJNb09KU/W3zB9IWIrYUMmyp9atTuNZjx2gIzlACVjQGZ/6IzhJiXH50&#10;4gcSFXdelLhFbkrcYLlAD3GaAhu0R3gXYY8UmTexV8swdTR4KB8EwCizQtYtsnITVoJfXHvRJhBu&#10;JDJ8hkjRFpnSfM+ALudJT4mWenx2k9dBjtdce1nT0SwG6qQZhXAUgOmR9fwrRi5qQM/+JNgbe2m2&#10;XCwW945nl/O0bc63T8E//If/sF39loRkWLz6zZPX3jnNqipOwp2+T/36Ho59vUrzIi/TVJ+EgXWQ&#10;ucYKcFaiCL4VIyV2P0IQ68xnl+l69fWvfmW9XJbpCsBCrZHvD6OYkGqkJ3PDfiwjlWiWjSyOjU63&#10;0HbQc9ZDOgFz6ttCGBsNaSSzYlKcjpNvyxYUxRLXDCW7kSErpP3bLmz5KBkcbON2Dxfd/nS5TarM&#10;o2Q/3JHOiWv9UtWNq2N2K73fTU9ZkQVhR202h8kvcIPohNAe2g1xkyVLehZCNKaSExm4L1rYe+M5&#10;U04jCLOCbMZKB8QI7R7uOxLakpxFaonYXU9P2zQxe12wp6E1CqEzWoy8wTft96K7pxl9+PaN73Jb&#10;9DuxDtXKi/rB6fybd07B+s3rOwA7F5/qVS7gRq9jIxc2B9tGX+I4xKiJCWES3TBXnyBkmU0vLy5O&#10;0+UyXS1tJBUnTo3B4JE51uZmARmkrt5s4lefbmnnET2Q1b3YbVkLU5lbt43tHv1pf1wRlfTVZrro&#10;tsAPzbbXTqd8AaC9iu11K9+a7CASR4uaFIARkGfhJk2aVdSsw6aw177YXRq0pwdiQAxec9BsQjyh&#10;DtSie0+iX8ASmu9MhuGNXcAhtl7cIlrCKSALPTiUNtlJTyhr3HnD4XYbRyMdivAV2Zg6Gk1IrXNy&#10;XbqTvar0QJ7f8T/y9Lif+G/fOX14NstyyhaQv136TtBZpeXJxXK5hnHKUS86mPS41BovxtPLFwbD&#10;eDhKdveGu7vD8aQ3GnX7A708OtSrXLlqXpQEVelqvVqulg+PH969dy/L9e5InKPIHulVbmf32R1y&#10;cIfItsp7PF39ZMVu6LRqk6bUp62PO1Jwe0zVLQAfS4//Yt2yDtku9We7ZtkZp7Y02+222GFsM2+4&#10;zW6XXZ7kihLH+HrxQBHWqQ9g6rgmLNok5SYpNsnGI/7WWAbdTDOTlDWSEEZlEJYdL990sqpJyzpT&#10;by0rPNm09NLST6sgJUyTFbOHOjTZOkiSYNAl+72o7oZl18/iThY1aVgVgb4KVtLns7JOK/ImwwGi&#10;qIKIL2k2ie/34nhwsLuzPx6Meh4Ox93jKT5u25oPS98JOsu0eHi2aOqyG3X6SQB60I76kRc0fph0&#10;I4LzXi/u9fRtHk3Bw7EXd5by0qhkWZSVex9XMZ3iH1+CG5gMfiLHGm3Wu21cQA6xmqWCZp1eyOaL&#10;GN9ok23Raru7Ta6fCzT8MbA8ntzxjrrENI5LnshsdyvbMx6Vv71KWzrL7ZbvnqwQXQ6g48dUIhux&#10;DBspS7O9bMKXPDuzRO2NhcBe0+Puclrs4UySWErWTfLQ7QhMIRnMmIOo04PQ7nfa1KNAg1PImZDN&#10;piXKd3Zevm6dytfXvTNz4jkVkvNkE6G2QTca9sP9cUjQd/d4Nlv8QNChjacXy6+/+RBv7oUbg52e&#10;n/ibXp/garSJurj6SRePBrxIMYTceZ4t8bGWs9kMtM6X6yWggVfZTVostUOvOpGniQpcV/E0I8fl&#10;SJG1xdVyUqQjd6atSA06R6c4NcqRsH5vdOCU637SJFtxLOSKMaP3ocmg8mS21P5wxzyWrCrfPVkb&#10;bYIWqia20R2p0ten2rLQL+Kg6oZ1N2riqArDUo9U+LnXyTy9nBNuKFf5hpzmXlZ4eemXlW6zy3GL&#10;fIut/EHijchhMwrrvl+SvU1K1sO3uidF991kdQcfOa3wlKOsSaCojR/7msCdEOd0e71BL7Zvl27I&#10;cVBEfr6p02Fcf/L2oB/WX37l7v3TWdueD0sfDh00TBWm8/XJ+Qyvan+c9Liov+naRcvGywla7e4a&#10;lCJnB19ZjGI21zpxa0WwP4rQ9VraNM0EAHqcQURot8fot7ZcsDHgmK9LkpZMU62uhIa297foMcS0&#10;uGmzSx/4qWCvzVfuzpbPhJDHqag9xSW37QdIW+goLnOjiJqAUZd+nQVNThzuE4q7lzVZbRRcaZwY&#10;oWoehe5TEmsbM9ktYA2Ri5m0YlNIO8qa4+HkoyjQSrBL4SOb56QZHdgHPQqNWO0en6Moeqdb16wM&#10;3QuqOwrsUV8Vh53dYYwbfjFd6M2wOeHah3s8Hw6dNK/OLlfn08XFdB4Gm51h3Iu82N+Mhr3JeDhb&#10;F+eL9OxsdX62PD/B/Z2ul2mZVdifbrc/GU9cGgz7vV4X3eDLZesUrwcLpVnGIL2rj29q0nEc9GLN&#10;O5abo/bgGorD8dn0sIqNnCmbeAyO7NIB201Oflv4aLANSD1KrjmGD8uyWQKNc0ucf9LuUrZCKag9&#10;29XE6AuWMx9VYZ79dCVvf7SbbKvVy0pWcK6pNBiJ2q8KP1+H6TRM52Q/W3rZMs8LHJlltVnWndXG&#10;J9ebQbMZ4EmG4QCOH/S7w74/7HnD7qYXNkmnihrwVygiKvUS03Xhrap4WcVZmWRlt2p61aa/2Yw6&#10;3tAPBxG0QupHvYEvdoHnvCrq4OBknTLdFGsy8Y6+irCqMzbkPuQoetMQf7VYrO48nK25zIelbwed&#10;8v7pHJXvDDXHV7g3KxIHmyTSjVm9w8wPyMTS+hRqpCBJrzuyyRUES5wgHenLD2WWZXQnaCrCJ5Tb&#10;b3e4zDc0Rwe4qEOoKmjAaYsfW707fV4lZ5bc1q3O3co2tSc+kQwxxi5uqXOusKL97s9jyUppUeF+&#10;OXg8Kl9/23KezLKPRnIas1AMja8iN5eIdL2qshRtiWgM6jRY/d/dghMROzKwmRsaP4YPWrirKCN1&#10;TiUug/vhlVojwsqSqnG5eMUFtvZAo/U9VZQCNO0OjSiSlwbdRDz1IESuaIwYXimJgskwvnXYpep3&#10;HkxX6YcPD9I3vlVqndfeOfmNL7496YH0emecjAYxvhbHEWwhja+9/RBP+GNHXfrhfqj37QWhHnmU&#10;+ybZ2deFbEyThp48eLherf71v/qN2XTaQ+cdPfOLM7yTEDcG13f09ZBxvxvYO1BAks1XfwQeDXZ1&#10;2K5JmjjjrDtV6gBxuAQv79pWzOhpPATGEORFHDZRQyJEoDYBQ6SFoOTys+IKop+pXOsfut/MJThY&#10;51jX0tlXf7biksgfw83VDtlBsZu2aAZEp9aHCXAHq6xuluh8tOOPdr3JXqfbb4IuBoVrc5jdF9Xb&#10;bHWiPDnVyNbb6zp3zTFmo5cTYO7tQQId2umGeu7H1cLAYryn/2zQ0u4byvGmGJOupvhwXKLnG/Gy&#10;Y5bWdA0wZkU9W+Vffzd740H5V//Mxz/x4jWV/WQy0TyWuBrXyPVRoHVVVsNeBAbZbgI29RBa6zm5&#10;2CYNOaOCbdZoUlG40WSN+lBFc4bYQmcrdOdhs4GPEhs4Fi/pOV/xjdTqvI3vlB7bKwE+ltw2l1s9&#10;umRFPnmebWp/PFon6acd/Ni2D6arAzjYuUrKznNSlqNCO+1tg+IYeYBVnlVZVqRpvlql69V6vVyl&#10;lrERuCd0tUB2jRVxDFmFQiuUZI6LyxZaADCEBTfQjxAkDEFHaezp08ojxNa8ZPSggAp4iFFETi21&#10;GIaRtMYHdaoGkTVOSHauD3Dx7NKQmnr8Ro/UcYJeV50VWQEoPiiaD44mw2ardfH+/YuvvPLetd3k&#10;+ZsjdVb1UCVh3vOWFfVPAt2Z0ws7q00nNdCk67LQAw6gRdABN7T//PR0OV88vHsPQe6Pxr0kGcSa&#10;mtOP9NjD0B5+5gIQWMsckIlAqiWANeskH0hEIJSR1Aa3piPFHdprqd3CLgqzA+xAt7B1HaWksvij&#10;XbZZ2Q5wLK8ybbfbr2x92bq8y+ZrO30p6m1qeo9GI/TGeJw/5L1OqzQtiDYXy/X0cjafr6bTOR0a&#10;TcS9UZz0rO/gCRG3l52qhKDySuMXaanR4WbT1e0vHAPPKRlt656NIltCLT3MX/heqVdu+Ihc7FZU&#10;HUxSUbmJrxqblrW0utsNIRwLFdFNggQtRB7l2Ag1nRdzQpijUcKchbg+fHCW3jtZ3Dic4HLpYQXH&#10;wdv0QdZJM3k567QYD8Q3rS6uJOgMBO5MFKVFRc40yiTbybXC0ANR3Z4mY/Sgq27U7cKr9EZRDlmY&#10;Vl8XB4NI5MYVVayKb2vyJBs8kUQlllxp7e/WA1D0ZEkU8Gindrc7rE/puHZhG8jb0rYrjzMKIlSW&#10;o/Yo270ly9Y/DDEsJfKidAHBpe7zzs4vlC8u59PpYg581uuSgDTNCn0sZJ2tVhr5qkAS28rpYjWd&#10;L0/PZqdn05PTy/OLaQZl1aVYQtwsVugYicBs8gdqfT5UjwwAlAraiepG98qEMwWsxK2epolFdFTd&#10;iQnDWq/l8PB5SxWiqpvTU3UAXI7RUDs6ZUVwp/EeTPZgEB3u9mDN47Ml2GzVsE2yh+2qpbvHs9/+&#10;8jtNhcu9uHk4uHU4cDZd4tc1RVt3l+psD95/G9N4vQvwgT8Or9dP1FlBpwMbiEFBX/3Sy6fHJ699&#10;5Wtw9c2dHZo1oiP53l5ffDNO5DXr207YQbxEc1zM3YNEhSq8RZaxc1/M/RDyRCoCHJfW1eVlg0Nl&#10;kpZyv1w1dALdlaVQL69GJ8Hb6gZgl422xQ5mqRfymtsoD6Q9X/fThdzWWpHpokANQ4D4aaZtxAlm&#10;6+V8Tqvfu38CMa0IwzcbbBfLDZGRjXz6XaKd0ejWM729g+TwKOz10yzjlNmlvm96fLFkfZUVSZI8&#10;9/yzo1H/1q1rNoNCb3CXDhQi4DzLB5Q2hHDrdfq+pDokNaYP04jE16sXEZQqx1Jv+7a6qhydUtcS&#10;C32BhJ2wohEFcpIsCXpPL1enl+k8Dco6/NM/+/ytaxMduk0fNFgX0/XX33yAqCd9vNe43wXIjxJV&#10;R7p5heHtwL9UdH/AJYJBjPXB30PiXBYuhwj0saeiKO6+f2c2nc0vLhHxpN9Hdl29VcLvAyJNGpai&#10;wYrITO3UiqovZZqraJmDpNjHKFK/2538lxm1A4QObbIkhVkCFpKxSw4O7mSHLfbabgMAkhUmsBbo&#10;RHcUNYj7gdwSkqZIyqdrKo3B1Tg0hJPT+SrPSncPaLHGauntHVWFVZfBo4qanb7R3ew1FFXWqzRb&#10;4f2sIKG0zMvj+w/Xy8XZ6Wm6WoJQuPDo6MCRoxseMoOpoWRrrgIy+Y3icN0WjyywQgNiKVkCnSl1&#10;gBnVlaS6y3MCPW4428SG8ijGhvVd11WEgAmj6947S89n+UvPHu6Oe06ELj1iHRPa5vV3Tv7z/9/L&#10;tw/7n31h12566+aCxCrBclUdPNcbNzuv3HkYB96L+4Q99STIqWNp3hgSUhyKd6yvnVW//6WXT45P&#10;Lu49hJxv7e4CmLGeZukMQ0ysN+kpNsf1AUaURjvY6JCkxz2ACFIiCtCsIHZZVdWF5P2wii6c6tVg&#10;a7wxjpIwoSP0B3Tz0y7iWAdpGUFpyoIoSyWRXfGIVtDUiW5pXtNjyWQhYRHoGnTSNEM3s3mKgh6c&#10;z1i+ef+UYxZFrXIh1DDo9Qkuwp4+ny6bso57OQ7j3kGY6MFHqotWWX7j669gkI5PT7Ax4+sHL7zw&#10;wl/5K39VRWjSnOlAjeOX+lnoPp4lRkaRa6ubcCH3xupp2RNwHNfwW42he3Oi+qkVJyEpINUAma7h&#10;kmCmtPkXv/fwlXcW/8Ff//lPfuSGiVdlkx5JBbOnXpLjsukhJAuSTcpt5kdrRBA+0taLl8JorVGp&#10;DU74el0sl9lykS3m2XpFX0OmHEstCaci6cmkQ6usILJKty1mDtRKLQ3ALltrHWYtq7fbUfrlNra/&#10;SNagdov2mpxUHGlbojrcExk7gLuCr4ZrW8AdOLk2SVxLDehrvPxbM9CQnRK12ozyCnrFIYA4lqts&#10;uS4QowQC4RAwcDz6NFNA5en3iBSe2NnZOTo8ePbWrReeffb6wcHh3o7uXOkhGptAiqCbGu8619tN&#10;aYbEhUsbJ34MwcceHI8fo8mjmqmjUzR1Qg1Rc9igZ2jsARpNISWSxyqE3a7m6GgwNok6cUR/K8Og&#10;8PWh5FJOvtqNoy2npyiV9WIevHSbraHbI+tiqyylx6FTn5wTDKWRr6GNRN6ZoPPBpPGATuR5mnse&#10;JzDQIm+Q15L4c5kvl8VqmWW6106RtE24SQCZORSoCwWCSH4YLOUPmW9vSHgybaGjpHVhScnV1q07&#10;bG2RQtXE55ZbeNlRCgUVs4qz24xC3VBCkZcZwdBVRt9pQQdyuaQHcJDddhZcFEzppqR8BvmpeKpV&#10;Tvi6pu3pdL6+nK8u5ykZ9CxTzpFCzRKQCYps+mhAdBPvTMbXr127dfP6s7ee2h0Nx/3+BsVlqZ6x&#10;0+NptKFZzuc4iGiU6mPd9brLrp8kdFo91YBT4UJ6jSzjMeutPR1NgyZrKDGoN2Ftz5huPJwJfTUl&#10;iYEO0YueS47DTeiXxGh6Yf6GvlLgfdNQ0FNqduIGt1jz2/ChknAyDJfr/ORiCfSd/EmPfJ1VWrz6&#10;zZPFYl1l671Rcm33g99FVr82pwKFIYFlpfWLmYob4JLr7ZD67nLSS7q615VobDkKTx8ep+s1wUPr&#10;64ThqCuKDe2BCo2ZykGWcydsUbJBoE0Qs10XxmKXeSyKztgmhuZQttuDU3QNmXuHRzvCqtsmHWb+&#10;CfCT0Ufatd6lBSqAh02HVda0ccW49D8gjcpooe4tUaqAacRO4QZKQZnD8OagJ/iG06dLnJz6cslq&#10;TUCCQPrDfr/X29vfGwwGw9EAmSTkWO/djcfjoNulixGQvfPuOycnJ2enZ0v7EiXXmC3ncFXt+Xv7&#10;+x/52EuIJ8FDFG1xZf2391w59FJBxV24NzQTO4D5A6dmv7eOC/yE3UBMlCmWd4ypANHiRTZIrrSL&#10;Ho33pO6OSSOUt9AMqcBzVR2s0vrm4fjqlTyPoLNYFb/1pbfpeof9ze4wnujFIpK5MRN/JDcdZ04l&#10;1cg2CmHun8+p9i7ub+j3RadE5u6mhDiLNp881GjyejpD2LuDPrFUX29F8vQ2YTOurGMbKVpNI6lw&#10;ad/9cqwoVFkNlAQD/bFlWzMxmbAjCbndjpLo95KssKKHUwlqcw2r1Lhh6xQLS6/OlkuwnePkagRP&#10;nq6+mk4vxDmjcEBE+WCOdXdFqY6SZakUaOdFNV2k+Lins3SVV/OU/ot76YdxtHew0xv0Dw8PBoNe&#10;fwBJE33SVruJ2e1S6eOLc9yaN9966+HxMcH8YrlEV4BhOp+pd4fRZGd86+mn8PsGox7cw3VltZ2P&#10;rjsJomIZNL0iTlROb5XXh+ZbbxdPQxqzTqnzLbiHqYjAFQOoWZbNK9HtVdSGjkCM4nndrd/giY2G&#10;4d3j7P0Hi594/si9ipratdCh4Pkq+9dfeivyymf2vEEvgKYERHdZpx9V0bRql8oswLtcldDL0Ujv&#10;lO3brCPsA8lpgHz84EEKdGZAp94ZYga92DxvTcMGQK0XpULN2xMUHHc4JLmlAxLrUl67tGMlF9XJ&#10;kCPgsA5YoBabfFAT9MAmKZgoqnWuFbRL6LtcZ/MV9mW5WK4XBDlwD0fUmrKwoTPTH61Pcw2WXIgC&#10;oTZ0xgXQH24bHZ6D8Y+zojmfp5ink/l6leFaKIDsT0ZQzu7BpItdVxip6lImQqEoGUCC+aJ8++7d&#10;+8cPL2dzELha61Pd2Mg1Br8oIK0gjqGrnb1dGjee7Fp4FdDXiLDUYnn5ZA3eQA8J6wqYFFvpOXVA&#10;op5iCFfCSmOA8Lowmr6eLnW8FOh1ehrht8FltKe4V+Rg4JQMWNELo1795uzu8fKnPvH0EIYwrbS+&#10;juw4NLtY1WU27DYJ0JcJRGrUw3GPtHWVqDuuk55K1PNXiQJOu4GF1qBwm4KRq9J1yWU05k0cJURo&#10;jpGGJPTMbpsoVi6QerK6kHUkR8xKLC3L9ddu63bsA30WqIJs3QmRtMwJNXbR4Byksk7L5apYLIvL&#10;RXqxSM8Wq7P56my2PJ0uHp5Pj8+nWl5MT6dzzC5uCnH1bEGkjKub2+ny/VmCrAxkmQctn4kK6SWJ&#10;HdS/LOp5Wl4ss7NFui7rDK3adL3+aNgfDpKBJgkgLlUYiVrTUKMNHWblanV5dvrw4X3Mk17cmqZw&#10;31pfTS5Gk8loMp6Mx2gVdBPio1PiZY+423oafjTRYaSJXXCDhsQsWqdu5osJNEKL7omQZKJllHDR&#10;NelJY1oh0NGtZ/gFrwJXTNZe0Szmy4mRM3WjFN8UiowCqr1EoBRNYaYbsQ4NwtGZLtZf+v23xt3O&#10;M/sacoHv1KOlWltxHdzOYYE4sDf8xk3Ga66zJR7lplxJwnlu6lcTqdByNqMVC43rVD29NabuWyck&#10;3qa2Npaj0sExrEHRtq5kSwdaWqS//NaasKJftsGOcvizCI6W43eA3TSDaeqVWKeZpXmaV7M0o36z&#10;NT4sLu1qlfETL7kC43RH59ICD66gHmrhDusIEQFQLG3hulgcdfggsgmam+PLFaC5d3p5Nl8G3R6g&#10;wROVU9yNPI2t6wXaWAUJhDLFJAEQQiv62l8U3znn7NXKPCZsB52iNxgmvd5LH/3o/v7+7t7e7u5k&#10;OBju7uw8deMpvBg5MoFuUmpmu6hFgzfu5npR6esQkKYGiGWS6F2IRUNtSjCTECKQwDYIzL2EBV6Q&#10;lcC3Rgh1g6xskNwcZL1LAvFytKzsu/eWq7T67Cdu48S6N+ELOjTm5HxBgPDNt+/u9INbe4ZAN9Kq&#10;W8oOOubxtEqThqkw6wTnMORquYCieoGF44ohqJ8SFV3M59De9PSMDiDoeJ2hPivk94g4uIjpHxpR&#10;VQwmQgRFbAEEWrRRG/SHHw46tgXNyjfkWEdIChBq+CbX0H4K99TLrEYc05TgyaCTl9jlZZot9HIi&#10;nBLNQHCCRghkftKliEv5qyfJNhs9L+2hmAae1PENTQaRtWYszdP3z6YP4bDL2eU6HU4mmBh6AIhL&#10;a4X5GDmF57LdxM/qxyjItlR612oYHi9mKSTEJX1/7+BgNBo9+9zzh0dHH/v4x4HOcDwaDga0DAK6&#10;ce26iYBGS99CI0vdGQWZCtzwyMTBgosmW5hBQ4+CDRyl94Y4zweZgRYbLaSjSWzGhvIhzEGR4C1v&#10;TzcoBN6DszXwvn3zkPLHA9kslYOV/+Ird9N1+uorrx0M/Z+4KZyFSUJER9ZbyoUbNCviJZnR6KRm&#10;Ph+sPQzUg/v3J13vhX0uoU80WAt1GMe++8Ybs8vL117+Kh7p4QAIe0cT+05MEKuypT2vhftud/wN&#10;LpCwKgbs1HwRDddWofygWOf5aY/wI0DLC6Esuk6pW/QaG8BryTUItC504+dyvQIRi0Lj/XgSklSF&#10;IyunkgtRuO5E66cuDLApF1ePZRSrJoOh7lMOhn0TvQ+KgN3lck0+WSwXabYWDqvnbz9D/IQ0aP35&#10;fMqZo8kITfbt5sy42wNDWCTrV8FgNIm7vW/OppdZtqDWTeeTn/4sfvRnPvNZNLW7u0cTLi4uiU3v&#10;3bv31FNPferTn2ojRBDj6elzlriLXAuThRCIt7WuzmhKkgbcEqWJg4QMTqf2AoodYwOHNiDpXkfE&#10;uo43eGmXZKtSJN2vvnF2fJ7euHErjpOf/dQtvSIS1gE6X3/zIaFC1KTjXrgzaD1XsEozHJCltMcS&#10;P+iXrOgzBU1nulzZKyONSERK6BEDS/Pr9WKByM4fntDj5CUH/qirw7qmNncHRd3HoK5KKwmeW4jY&#10;5Rz5tNhV51DrLJ6UNPUAUY3yND1ADq/4hjAKvlgpqmosXm5W9Hfqw1KjwChC3dSEKs+JDsi6LJfe&#10;01ZXfsee896kdTWHq7L8conDhEsEPeMVrWEvTL9KM+eaagzHY1pPiMaP2UKP1lN76Cv2db941B+g&#10;NOoHdIiCECzNr6yLHt28dXB49OJHPgbfPPv888PReDAcYs5oF5b3+PR0MBwfXbtuNkjOirKULBYx&#10;ShCfROp4umPD0nVaCUxsKj3xH3QiPUctGBP+AxmOJqpiSQ2pj54ylObdqcZOSqIK5MnFFmlnkZYv&#10;3j6gm7XQ+fzX38fW3xx3hr1g0JOF4npAB/7hr6Bi5W3/KCFrLt2xD6JMVzn2b9DFQFaIB6dSnzHX&#10;l8xRZopuz4+BTj3scsFgYJZS9xY4cwsdlhoHUyu4hJpNRe06qgzXZYsup5UtdFqJYE305A7BNb4L&#10;IZXiqbJZF3r+FrgAKSPIzRoUbUCDzBDxM5cEsJhdiwU2VWeD4SjgI7+jx7PDAPbINp1VVd+7nJ3M&#10;5u/de3B8fn52cbmYLYt1gZDxSuypoICmwXvJYIhSxXv4wnmBRmgtUcvOCMMzvH50hKtBkEZEQ0yK&#10;glFNMhz0+4PP/NznXnjppWtPPYPN0kwMuYLqJNhH/Iu79x5AUYc3btp7biM5oWJJhUQ2powkN3HQ&#10;CZqKoJXW0AKL4+S8yGHGfVFshZ1TPKGBHw0rJRTQTQKNw4X2/gmZNWGFpCEfxcgKIcn0Adw+1AHT&#10;vHOfsDT/zEdvsq5OzdF6TU5ajPqRvvxjVZdjLq/cFIWWpM0nEool470QkuPyodfFGv2puhTIlTS4&#10;E8e9/mA0GuNa8VNIMBOpYkm69KOC1TvEKgKHZZGB26s99pOszredKCnQlGBFI8CAJtMDS01eQxsc&#10;IChogF13C3RbARmobhSn7hWEib6HRRw0nIyTfi9MYsW4GspQt5Ydk88mBSFgJI78go03TpJJr3t9&#10;PLyxM3r6YOfpg92nD3f3B71REkE+hAiOUEbdLhnqGEbxsBv3zDRiCntJPOjFg25C7sdRD2uoj1H6&#10;rCOiMIyNGNRA6olh6/Z648mk2+9TExkBupNjYylFwzKIA6iiKxsFRt/IXzxBN6QiZAVQLKA3yEkM&#10;Q/sQgJiLMtQPNQfeB2EaMtDpshbqWKJ8qgAfKfW6yXjUxTDPl8SRkqJYJ83K3/zCG5HXfOI2zqs6&#10;PhfHb6C6kd46bv6GVbhVqa3JpEADdcCaPKi6nC9mnabqBQ29DYvY7/c0mKqV/oP370Ldeu1Zp2Nv&#10;yPB6kd4qymWEc7tdp0ZYc+0qVENNFK23lyWLdXQ4lgVYYCnqCo8Y9yUl2i3qDMrDk9VeD2ABYfmq&#10;xI8yWKDKPlmmqbvqeNRqvDvZ2dvdO9jTAIey7hjomn7QTWCTEGjFkf6h1U6WHo2GH7l+9MzB3ks3&#10;jp65cXD7xsHeTv9gd4BHQhPmmh5eDCfDOAonUTxIkl3EnSQHE7oknRtI6pZTH9xQbhIBI6QYbDb9&#10;3X1pojdxupTijXjbxyGCYG9v/2D/QPZJsoCbAQ2NszCaflISjm/MQGO4gRGyowl4LzgRsR560vQu&#10;C80oz8ydHA2YSJ/+gWD0mvwsAzcUhdTkRHEZLkzL8d4ssRJ3u/Hnv358MUv/5E8930uiq9hE9NZq&#10;zlTlNKqquRGBtuc/ytI/2NEIjea3kg2kIUJ3w6YqSy3Xgssm3a5YVgktbcmRxOWtq5FsQbIKbJe6&#10;mOuL1MPsC7lq9EYr0JCWWI9izUoF6/CzXKzXs+VyvlK2u1Cl2CMM+3Thrg1DARxqar2Y1rVjlxKB&#10;8ZIlfrKJn5BN4gW9INpJepOkt98f7A+Gh5PR3ngwGff398ZHh7s3ru3fvLbv1dRjmQQdgKJ3TA16&#10;e6M+K8MkGER6iq0bdEa9aKDXTAR6FCTy6EV4B9Vill+cB3UZbRrkRoIm1N9lU5Ld3d3BQH5SmyQw&#10;C6xkEmSDNAQictEEQnvKQO/w0oQE9WzzjeV2ttarbaNRi9CHcHGbgCciQW2JDAUl4ASLrFx4ohJk&#10;wSjBGUQroAn+o//of5/lxW9/4fVu5H3iGTeXR4hBclTKgK7eTxakpE07pMUOF1ftKl1DD82Mesnh&#10;RJNy7GADhhHoxekZp/i15oUNIW7QJBlIb6o/4KdgmmrJXU4en2BsPw1Tzn7hKnKqXoZWV0ucqqJY&#10;anpHRSwNbrKynM7m86W+jrRK15xLIyEYKBfTBHSAkYZOdadGHgN2LMuz1WqFY2ZkbTE0iZi5LGkG&#10;Yu/rY2WdYccDNLdhAKzV0e5w0h+Mu8Od4Xh3REceDPqvvv7WYja9fevGoBtd1+O38M1g1E+G3UAv&#10;YwsxWD677OEhzA+hKCzbiX1Ps7mXy6Onn0nQ2WgkncUxHYy2y1L0+6hUKlHlaDp9STN+yMhIDqkp&#10;uSu1U7ieUSE6pFdY56PPme+DO98abbUS2AEc3UjseHrhCjSM8xLjrmA3Q3wWecGiKKnR3CZNMKeQ&#10;V98+Ay0/86nnEV3wD/5X/9vlKn/ltfeHvfCjT4/NP5bKqSdXRrmyslTRuasGns3jAOKHtykJF5t6&#10;naZhZxN5dc519BavHCdZJrSu08WS9uXLKQBGiFyDWjtgGb7USop00LHrQJi2omSsY0GQmSqt4NYU&#10;VblMM7zj+Wq9SrMlTrkNY1M59UKbxRtFuOPqxZRCd0IeXewE+/Sgu5rPVbm+xGoQRz9mFtks40jP&#10;57oohj2bIuPMvdGwm0TjETQEoWP8OIru48OqD07OjG070N9Tezs4nn3sfeChTnxKXFrW9eUUhUIb&#10;nEy8H/V2jQjA/v742k0avOkPJPwOpkQejISDiM2IshfEy9rqaRvMLkVpMMzF6fg9VBLY2/CmRgUL&#10;3fpWprPJ/oubZJPJkg2tNwlYySgaOpHTxEXbiNXcJuFM1aCZSndP1gD6uaevsSn4O3/3f7FYZffu&#10;HY964Qs3RwKHwUINsFtRupOpN2GpkkqSqv11VEDS7W+fgymHTuph8fEtNHavLLXbjDTMxez0mMOg&#10;dLbhV+sSpV5qp64kbeFct0jnlzVJmcuqs+luiaBT6lUgxNvFWjersUnFdLnAy1+u1upZdS3EOPuM&#10;EZWo6D9iQREx8d0I51WuI5m2UDAyB3FARyxc13IHaBPXNUeVdTQkkeYZHXpPN8CjybgLdECJZtvh&#10;vRE9j8eL5XI06M1mZ2W2/sjTT9H1CcCIgPqJHlCEUXTTQFP4NpyERVB8RICDdD19gzTZ3cd81qOR&#10;xAKp2BgMzUYeBhqz/OCGxlg5oAeV0zAgA7+LkBRsujdaalp7Cx3nMXMeONGAMqapfUWENgo2Qj+E&#10;RDlb2gU6evoHeZC1nzrIGwkuFgVS7PUGaV4F/95/8PeJoBezy2E/evrQTbQwPSpwruE68Emj9ZwY&#10;GJFWBR7tdgjSTVANcGIHF4XmJ9AUKknfNgdIvhVMSuuhwsuTY3qQvg4CFdv4D+Rk0LJ/eicMB9JO&#10;FWPdgb+quKCj72dpcCIt9QDGw9lytlyfzmY5baVwfMJez+Y0EK/oTBOCTBwWlQAYQluD6LpM6xyq&#10;IkPCoFZUXigslAKsSUKbKQmhYiloKrtkv1ZLuGGnr9lH40GP3VxHfR+QaYmeqpG9JGI87F8/2MN5&#10;gJ/Ard5k4SQnvta9KE4UISIm4k6OI+xFxJMdjqrHIxGIAVejpGIKEn91voRrPQ2Mo1Q9hkdsJYiw&#10;EfzQ4WRmDBiiFJpCDRQz61aX/tj50iy4JHagq8HfcIxuRojdlBwVqWYiJ4oCABqKIl3MMpRfb6Is&#10;r4O/+u/+PTg/2mTDbnhtt6fqOXV5Ph0RG8fZNBVdG/qR5/afpNFmKBOALxU/wQ0VuBn3Ca00uUj1&#10;130fD1N6cXxC9RKcbiSilnaKNGWpEgQgIc9VkUT1kYK7ksX7nWWu9yderstFWr57dn65Wk+XSwxM&#10;0sf77eLKyM3Tuw3hkpZIqDmg7GEFvM7F8jKrilWVpnn7TRPEigjlaTXATyYS+UqjbSXkB9Ai4CV3&#10;AegE/kTzkILJsK/bfIIOTbN5bL6HT7K3O6Zdu6PhcICD4m5KozFwK96T7HQG3Ze4wSoLuPRgTBfP&#10;ven1JYKdsSjEvBCvk0gMgX3sonUkgBU6FlZ0s8lmTtey4E5O+ogfp2CaBRphzuJx9KZonCpgeQUd&#10;OIZ+ZXes9D5KxMtBlCGQ26i6EG82jQagK0Ouyl+sc4RzOiUWKYK/9Df+Q7rUMKq6cbA/1ltPdYhV&#10;XMhskL4cBd/e46Kmq5IcYk4YGZ3wU+FPh6iYVmOsuvIEI03brOnp5vTgyBbF/PyCIxMzTE0JX0AC&#10;evGYmUDDPDuou2y42qDLqWwvbzzM/8kqXRTFOydn56vFw+kU26TH15NkpC8AcLR7PsHeoKC5kpi1&#10;Bjai7NlCT7IsshWw1hPLGogKh4PB/s7OaDjYGY3M89AXZVGlQlknO+pAlTpNXmQUDUMSIu4ONB8J&#10;1nFVtSktGiox3ZlZwSZqTILCYv10/V4+uYIfJXYYaBQLRTjM9Ek9UlVF+FV1Z7yLiDdBl+IqvZRS&#10;9+fBBy6hm56gb0oItlCJWR9xAi6/zTeVOWMhoAhmct3U+9GjWMbm98iFwkaoziBYSUOUqpRaTTay&#10;F06hbE7GB0Ca8rAVYtWrFCV7D851Ozn4s3/5f0SpN3f0cALujsFB0GDBhWiFVvCJ8AnBjzK7jHt0&#10;mB2+PR4UUdQizWkSLZFxKJ3nitkUzMul3cFpNL8Qh0DtyXNOVV1dGXYFxC8AGXQUDnY687LJms3d&#10;+WJeFK8/eHixXl7MF9j5/Z1JL46HCYLWuLKZ6lqzXmyAgivSASn55OJijcuu3tWYx+NjdsbDwY3D&#10;w53RYG8ywtnF5e1344EGQQhSpG9CXA2SbJpVtpY5K0sAt6uH2aJxD+gIOZC7Kg39OJ4PAhiQgA59&#10;YqxppoFGuLExUalI0BFu7BUNGts13gr9CmB0Km+4p8A0goH8wu7NVQqppAY5DMZgXFHEhVkSVgCL&#10;jBGVATROF+bzwrwIgDa3zra9Wcf6qVUVIcuioVcqZl1FoNFuOdwcj8IEHfVA0CaqI0N7nPPG+3Mw&#10;FPypv/jvY0CfP6Ipfg8P1sq2ioogqYjqoDhL0DH3RhrWTncMFTEE2X/dZ75c6eX1xE6dBqNAX5Ls&#10;bM5pr8kKuLRc6c28Zb6mfnCPCgB2alVbpElTYsKwZVVZNPX91RrQHK/SVVVdrFLwREyObg52JrHv&#10;9xCZGR3ERMfSRD/JS54OSV0NZxPpmNNGgsOBxbDfP9rZ1ZQjRLap6bgotAc69IU2fFi9iKPIcoNO&#10;Rv18DDER1kDoIsqCGmVSBR17sbdUJ49HElJzqLsEI+VAEPIWTD9S+dbXpcOoD7oZshrjgIvreEdj&#10;I9GAyhcWn3M4vGLxtm5BU1ebtsOlTJPSMa3uiGnxftRHFRlRBjupldprCT1gxnQDgmqYAYV9kDr9&#10;CUeHzi1eIVGCVtWvaQCodoCn1WTE0k+il187X2Wlv05hBryToEu/U6LZZoZkHLlMTCUVmiJ/9X+r&#10;rLLTuAFJ67Rq0/U3+gZ+EEFqqwJbTMXpanjKPRxVm587IqsLCCYW17tQ1X5quM/Mtgz5xlvXDbx0&#10;WRTnWX6WZidpOquqBQ2KwioMNfPbTkRBEL0eJ1BWKc78qxBFHBVIogK9bk+TPLt9HNJEr6aOe+7D&#10;s5q1uBn1op1hd2fQnQySSd9yTxmRJH6n6+Pa60XMdFOUQfXF4fJ/9BxFXWiesC6Jqlqr2yZZJDjO&#10;WQIN2lgGnEarxh+iag3sBaCh1od2i8ynO0HMet5XHCwP1+5u6m6lXn9hc3RcIG1trMzRLOmsZIuJ&#10;jGZMKwZroYbkvB8DjYiNHmUHWxivpQajtYXzRTQggO7A2VQZi0RnIw+SEJ+YK2d5GfzCn//3qNan&#10;nhlQxS3jOd4SuXAyQqJAIKDL6oYtFXIHSHPSOf+UgILCwrQx18zzJv14BESFeDsLpklT/p4/uCci&#10;qAttIpg3mqQHkM0gIlC9T3qBY1pVx/jCebHAQa43eNSAN7UBpyJVqDyCz4h6unjeaq+6EabQKFoW&#10;i1hPXwbp7I12ulGMFemFyajbnfR6R+PxTr8PREKvQWF0YuooEjHJYggwDHg/2TI1L8rvIUHPG+BX&#10;DXrWdzXWZV1aTUM1siIAi5qZDIGwGqP+J6JQFlEIViZANd3J2P6r76gEfoS9AP7sDzmkjro6Vjtp&#10;dzt5z7TLuifvByrkbK4BTvVCOA0Pwi3ys5A7P0UwdimHKo0ni1g0vAe9ADubfEK9hCp5Tr5uiMoB&#10;E8E43ckiAFXIiH6IJ1uWX3r9PC8qjceYPTLcuFZtMxUSTPnHuo3+O8ahoyirSqJZNV8qU9iJOscD&#10;Dd3KQnuSv8IBUahIULQpv1WiVKL0KIbTiawaP6i9oNh4ee2tinqelZdpdrZawTdnabGuBB30oI6g&#10;uEasTWi0zlPiA3mflGyT6GIZB1kG1VG32YCCP4yTUZzsdPu73f5+b7DfH+73B2NYuNFHQAKsqt8A&#10;oq4+VOvDQHrs1T6MPYgi8k6STBLdzsRDomSaKv/f3VgWrVE5e8F1+04Kk53UoWRi1IooaWuh2iTM&#10;SJ7W6YCO9odVHtbkImhK41ExGixegBujfQwZWXASaFSIoopWU2RRGtm4HB8FE4bw9YgMKtCaEiAU&#10;L20vKlRzUgs1K0SI5xIiJ7Fbe+8YElEJwEBVCH7xL/ytJPI/9exI7UWpBgSdR52MLbGAQojdNPPV&#10;93xhwkRiSx1pXUNdTJMxgzBdp/PFMvZKfJ0iXRd5yqVBK8aPei3OzzD7TQkDqYYQDGypc1nBU6ma&#10;VV4s82JWZKsiX6mHUbaFMJJ1J01TusCqzFBH1Glgghs7O0b5qjRqgm6oFdVmiecLknZ6+sI+vi3u&#10;yyCJulEwjHyMkeYq2GekJEEbpiOqossCKsIJGlnkFapAAzgdcjiiqJ9gk9VPUZjJR+ucRtXCJBIa&#10;rJujFmSD4G1dFXOCUtIvS6Z8t8cyK5yTAL46GkNbK3+Ab1t6YdUhwGSfAEINLZ7SSiwHma26oUH/&#10;p0B5Odgdg3VWlHlRQw9YImRItZB2e7qCPAV8Ri2yEqoNJkDQanR6bgQjoywLBo1b1T1NIwiDl9+4&#10;KCsJTQ6C1dr+W8tMC9YYuWkylPy0Qfq2uZbc0e4UtopxEWWPoCGgB6q6Go/R7pZiYhsixOXB84Fh&#10;KZs4E7QVjZ7BzmrNzJrl+TTPL/NsUZRrmMqMlK4iMya3Jmk63Y3fh778gJZhqAhUcSl6wAKe0Mc1&#10;gmFs39aPA8BB9qGWTq2v1fv68FY30IfEQ/kNuBTyKgI9oSGx4pDoxqSiH5ybjntZHX60fZFfbweX&#10;c6vYE/5X9CGfx2wACbmz1VhEI9BGjebT8puNinDUhc1xtPkSrQi3SW0kpirJQZEHJcSjWYDq0IZP&#10;6FZwtaXkLkrA7huXiBL0EJnRijhFxYtwaTwnQiZiI+MUt7RSjQc1aK1CLASXbYDdXNWcCXWXJEFG&#10;+sPSWd3gc7/0K4jpMy/sUHmVpirZmTLTbKGSXEDDg1QKX5uNGllWW7XKgQ5KQAQQgCzAuE5zPPBR&#10;X8+p4lj1iK7sfaddCwiL1RIVLOeXnIXA8aRWmVh/XZTLLFtkGd5MRotUoFlBqiU26biPF4ZFnXgY&#10;Jr/LxiKb9HvX9nfCDr3VPZZK1RoZaFwFe1SA1Z7sVy266NQEBFGw6WEn7Qak7FpnQ1RFhlTkSyJk&#10;36PDItaqqFmHgdiL60P/ZEVqQybUSG6M+IbNXJUuTIsoBakp1peg1NOps0ySGQlQY9gyEUu50qFk&#10;KVGq6gjQXj6oAbamP2G/Ihy9h0APSclf0tm6x4RCMJdGMKDXuIEAQWSnKX84xsaehEXqsIlF4CSK&#10;5dqAnIN1mgqR2+P0ayaxI6rAKeY0QioRFEt3tl7cQd2/9I0TyCz43C//Cgbrsy/uqqVqQNsutdqa&#10;b6hAxxjIJowTECN1coBJTSvs5hSa7X5aiF7UeuugdGnup9lXjdbR5MxeIzK/OKcBy1Wa5tVC47uV&#10;vflBs4v1AmB1F3O2Bf5OWFdEFt0N+PDGfjCK471edyeJRxpi6RJR9wJ/hKCIutUl9W1hmM8mNgRm&#10;nvRFtwFkK9AQ63bc3aVuGyn7nIpwJCpEJI/WK/ISJVUl3YZAQQBCPOr0TtFqrppKX+QXPhx/cDCR&#10;VdjX0zMd4VTQ0cGO7Z10OEniVW9UGTqm3S6dalWybbyI4+reiI2VOqPuYQp3LssFEgB1IQHXeEGP&#10;f9lYgLks1NNUQdKwhQ1ygQ3db4D77HSSXU980ibaAaloKfeJvYZ3xSB2XZWhLV/6xqluRAAd3IHP&#10;vrCjkrbNsCqpFbaiq8g0bDYGHfGRdgb2fINO0rG23SrbUaSHuHA/4XVCGGqQr9dFkWfpKs+zyh6P&#10;nZ1fAMfL2XKdl7NMr3HXezGoJBoKFcEaB4pQobK4yoOmGvma3XLQ6xFSXR8N9/r9/WEfO1UU6aib&#10;7I30zla9LsNvDBayWYM46scRgRhYae2XPa2NRxxrIEfdyR6c0oo6qaIkKRmQ0x5NrAQ69DBaZx3a&#10;oKMVmox2ETfrnIWoHOtEw4EOwi5K9jpDTCI3g6WdyxL/TusWfFlJjyWDDjbW61TdAfrK9UUZOQsa&#10;DsZAaQhC3M7Zin+CAEoX8MMNkYIaYJ4LZYATLFGp9zDrTp1ZI3qrRlmsHnIvgJumMDmnRwMpOl0g&#10;Bqgyyq0V02AyOtOQqtD4RaADH//8L/1Neiusw9WcQAwqWt82Sgh1V+Vi/BbCdV29yVEHqiJ2zjbh&#10;5dDCLNMDjbIgyK7M9dnmMmOp0eRNMz+/oDZ6d1VRLNepbkKmGZWktsgDwesle3Rior/NZhJ6OLp7&#10;STyIwr0kGUQKyDGFo36XoHW+mGO2gA7XkvOocQiN2o163XG/h3c87iejfjIedAfamAx7/Oz3u4n+&#10;I3bdRxJqjJQ1bEOr8kyOKUuEla11w4t2qEO3zG1sg0tj0ElMXUgfggl6iQSG90Q/sEl7RMAiFHE3&#10;CkXzuIHOJZJgtbCsvTpMIYiNMnTKuM8KITqdyFwMmXu8foWQcqVEyjLCyFcDg7h9OPRiFnGMjJec&#10;dR0jd14FcBpgswZoo8MfajZDinoFUZYtt8BOpl071c6zkS3WvvzaKSGboIPB+smX9kwUSup2KpH/&#10;AoS1Sc+sUxpop6kIW93Px8C7469O0S/WOJTrzua6d6TJgx0c2xIEhFURbpqEZnc2l2fnVVWdnp0D&#10;GqxWiUOfZjX2ikAstC/PbgQaTZzrwDRygfdQNsE/HmuAmyxLNOglcNnF5cXucLA3HuEQ4NzAJbrN&#10;1O8OHXT6Xc236nVHA20ZDnp6GfGgb69vhm1ITiCyRjAFUqMVeYp2vXSNC7lZrzXwzT4AQ8eUKCEn&#10;dS2xDqdoUEQDx3hcG2DLwaC+IdqBRuV3ak6SLJSQoSlKtFFo0XC3/nAWWVjkgA6FaL49YizCnqay&#10;d0dSul4YIl5UbIUSBRp3vO40gRU8HgAjjpAjIwMDMKic0CY6kf9iWadTZ7K7Dv4x5AS16L/G4R16&#10;KEF15sqKxpyY5Plo3OiL33iIEQp+7s/+DQcdoYQ2PJ5kJ7XR/DwJ1JWLyMEsDE29dcLjf9RmjVNh&#10;r9Y5sWGzq/nbcXN2vFmtOmenm/mivpxCFOnF1CuLbLkmlFzM535dgRVMDGwxhlHiCILph+EYpomj&#10;vS5oiEeILwh7FpsRXtHTkYVE39lo/p/d00FSCBctgj8UKilrjq26CwxD681IGclIB7LqVwldkBRH&#10;ykDTFH+1zNHBarVmO8SO4vp9exuDpnCr06t4uc86mQKpCZ6UI5UNqsxtQhrkrkFnTHJRZVmFm5AX&#10;HAOGnMxkogQ2cZLQxR/ROHzT0+Mt3SGyFg8pARLzkFkatZBUiDzPNgKj2YKJMYRoEt9NV6FoUQv4&#10;sHjMOcVKarYGy8Qtdp6gJtmxRR1DjSK580p9iaj8wivHaVYadGL/T7x0cAWBq8QPuyAJ3hNQ6eKc&#10;b6E1Bws6JJYYbffHQUfOkB+kBXGeJ+hEcfb+2/Vsvnn4oJnOyrMLoFOnWUBt6H9lcXl5DgSIg0bd&#10;LvxhcIFmhJ4dOCOJx0nSi6K+DffF9G/0JFm50VLRDKBBxw4WkdgVOQgN5kFiwtiiMVb+quOQJBZJ&#10;RweJu80zUfVb1tnU0sVstqLxy+WKo0bDIUHHsE+lpBXO4WidT00sbuCKHMx2uSSoCawYdArg4p7Y&#10;oC9lmabfFaUzZLIZGLcWGpK4EERnMD5pAoNOMuIHKAMlTn1Oi+ZBkDY0kgLUY6zVNI4+ojbSSusP&#10;4jfZIp2loQTzeUjsosIcReNFZwjH3D2JyEBD02gXR3JFN8aj56Ty4suvnelGhLFO8CeMdZRagkEs&#10;+nEFJYOmj3GhFoR6HEXPN3S5ZEfrpxptXqC/po4clecl8fbbr+eX0835Wb1e+3L5aDchjCy/Ru83&#10;zbjbJVbCOxmCG3FMRPhDuIQXDCy6irHtLdMsnf02ZaM6XRvvWOrUoyoEoVsLrmSSc6+CEyuwRL5q&#10;i3Yomb/qGtsm0z72RrI7Ob6gbxd5DvJGNr2w1wPh6o+u5chKXQvNiI83hPHIpySO1HSTIrMXHawW&#10;+u7KxelZlq4xD/g6ir50ngiDv1AfkhN02cQfubEqvPGTxgvLaFjjsIvjqZJ0KojIa5HjhWvs+ge1&#10;FlHJzqBsTTCVwbQ7U7ZRJVKsc1sc+kUyCszkubKTCtEIkImWbboDYDFysttz1sXE34DrK2+eU3Lw&#10;83/2b+I0OIP1mAC30rQrktU7NQE7o3VcWWi1aVDSmztGR1F5VoQbJIGLSbcqZnOsUvb6q3DL5vK8&#10;Wq9prCZnsJOiNF0X6+MLNPJ8424c9lliU3TPTy/TYMkxDjooW26k4VgLwUARMjIAPTYwozlkJFXK&#10;9MERkrdYAZTKu9Tphim3VElqgLVCWb1Nz714/r17J+Z3ynOfaMJ5iNkyoqGp6ljaaR4GuUFVbgnZ&#10;YKD0TrgUB24+mwGds5NTKNY8XClAJ7uO2TRWMSos0AAdauAYsPHixo/ycEjAVfkJGEHbTvdh5Fk8&#10;JQxxNDXSA+4asAHGeutUix7dJBUUKRKpI0QHGBrCiqc7N+6rkhqCpzrGaBpHltfjStHkSUlMlw0D&#10;Gf04+vLrZ0W1CX7uz+AmwzpthCWJqEFOjBKs1nSu9troPltEf5G4h36jmIua2VksNCooTiK+Bcae&#10;l80Wmt3+5uvlYplfXiJMegmi5UCrlu4Dcw6REe0Xw4aaf64xEvMfxRGtvk2glsXqKA/XVHwvHWiz&#10;aqC4AGUoimFdBKJqUaqWRlFui7oZS9c8gV8tFKLUt6hFsF7l9Nr7905USVUswK/mAORnHqQ8Gfpk&#10;jj2q6kwvawU2+j4h0aUe+rK5HwCHdHl5QWfu9bqTyeTatSNiOwyfVU8lUw1VDL1RG4OOcC9FeLWf&#10;dMKk6e3o/k9XbCeUWzvNAsEQrS/O0hjMoQgBS88koUQwEcJQlIIczjTDJ+Nldk9PPhvinLiQgLwC&#10;9cN2ipGNeSkhRgP85gvfOMEbwWAJOj9FhCVRqiUOOrbqtqi+9hNzqxuthSb4VUm3S0VsZLkVv2WD&#10;mMrYaNKA7y8vF2la5G+8Vi5W6/MzbGWQBNRW7EAUYO/NU9BCrak3VB74QnYcCQFGS5TnRkGRii6B&#10;cNVElnZFFoKO2mQS1Sed1T4SfoBAoycDOUxLEW9bTZ1o7eIYVGJLWX27fe5PL1dg4cG9Y0SK/CGL&#10;OErsjAA14f5neuq0XKUySrYUejIAVG/whulaoErPMRf5bDalffv7ezs7k6Nr18ANfokUaPd/SMjX&#10;epF8EuQrSLFOZI3BCuOmN+mEUScBuBzr+odrqOyLsvUUak6HBTRIUtWVUWMBTYmxTXTqTpxgZ8mw&#10;GqeoBBKFU7xFFRpV59zWawR0qERDJRpPKuDXqvnia6dpUQU/90u/ksRXrGOKdxKlJLfkPytKKIVr&#10;eDgv6CXp9ijOzAiJqrHf6dadpSuxki5WGlp67x0iqfzinPX+QKPscUxTqbiNefiaSWk+hnx9G/cm&#10;ilfnc1VQy7fkYWXbNWyvJbGOW5FcrWtJyPY4KSsiLZZiHYFJByv4FU4Qrrqk3Es5EWwQwzebs9MZ&#10;TtqD+yc4CoRlaii77MYc+FjpA956ldP55exyyupaz3FluV6jsdnAN5RPlxYivQD3aDwa7+21bxTk&#10;om0V1F4TtUsiHVhHSuIIFk3YrYM4CwcUV/qgTUpWGyUyE5X5PahYLq5uHcI3itfMkTJglTUBkQOK&#10;ecYyBOyX2dQpOk8BPx6MQGLhomqkAjhYPFrVy7y2F91lizSfrVgWX33zbJ2V9MFHGmCFpNOFgSey&#10;++MErUaa2slCCG11J7PDHcoffAtNy+5odlmSBEnP7/YBA4pxPUWXNF+BVtFOTnKVVrLiJBonY2FA&#10;ydVkm2277XIHmOCpVdsXrXZmWpC2lgIUS1VdB+tkNZ7mmgYU7NsK58L/67VeYweXYIzKpoNpX2Xl&#10;fJ1fztfn08Xpxez4bPrw9OL47ILlxVyPZ8zXynDsEhgVerZQfSKM9nb3d3b2RqNxF5MncCpLcZoC&#10;xQ89zLilAZOGJhpZS1RlbAoadHrXJm2lqwjJMkvGCzYFUaGDJOEQqCE+k0NFY+TyIBc2cwDKlYOt&#10;gQtOk3eorLZ71ETeEqwJoa6zfJnlAGWeFtNVMVuXsxUSKOcZwZZMXPDzv/zfxzMV66gPWEdQ53Yq&#10;k5zZ4tRqCoMYvbLK+Uk0wzLwNY1Qzqv22l0tO9VplmZkWQkwsjvvU/v8wf1O3SR2k2cyHlAoQuOH&#10;yJlNoe5bqWkCDKdiDVWCflhx9CorWT84yaqjH3aAJauEYGEUxmakwmaEq6WFEkgabSnKN/0hMnqD&#10;TuUcdemN3t9UVPfvHoOehyeXmKeo20fyGCmQNFusLueLs+n0fDq/mM4BF0G33QqQfyYf1m6hsI5q&#10;R3ouQu+5xbmGcdAXOrJ6cR3V1cRL/xEeTOyyGVQGGCOKJuhugrjq7/hx1x+MNSAX64lE6uxsKxUG&#10;JIV8nXoNqct3gRdpP4IRKZF0ks0Q5TyiT2MmUTFCr3RPtpNr1KlZ2xtCFmm5BCjLFLgAmnWGzQWz&#10;kJA9LBvENKTX7b7x3pQTBQvpwZKqLsxax9QftXCrFgMV0JSoJQMgTWeRaqVg0yfJ/UEe8kbUD/Rk&#10;VL8XD4fRcKi53FGkaMTdbbDkNMeFrMO5rkbZlXBzlQxA20p9ILmLW7brkh3ilDlLh7hdVhIHtFIF&#10;T2JXV6wSLcJtzPXeZD2ppTuzei3hKsuWWTpfpdPl6nw+ny6WAMgoCT6gVCFeBKCRWnVflOr4oNvT&#10;Y2h60r3XBVLsssapoRKxVQXI8Ev3rGm1+pAqpGbpEIOUfvIHcWhCHK5106EcaR0Wx7W1Y3WUsjGs&#10;Gov0pS+6DbXht/ZxGCjFETM/rFqlBUCBSudmhhZZuSrqddHoe8R1J9/4FY5sEAfCLJjRJOHhaDgc&#10;jeQG0dif+3N/Czf5J58bUwPg6GRNjVVrq5OozExYaz2ouh6aCxoIudnE3Z604e6iU0Mt3GE0VSah&#10;biDWKH1wn9o3D+7Sncp8xcH7+xOONOuqly7T4fO6dBjU5dhlV7X/QhZ7+EHBqoqW7oK6mi1dsqtz&#10;XR2sI1AYmxz3iNSpN/3OwlyWVqDOcEkWrmnmsHNRHB9fAIzpYk1ZWdVkwMk+7MUKAOdEHAR6Ra+b&#10;CBkaZhQWqZv6tyJ5PYe1tztMkggXh75mJoWLidvaLrIVMj2JLdQDEsGKcRRRM4fWQbcJojIaVH6Y&#10;hbEee206CKnW84acAZx0Ret/aiispwlcQNTtUJfmAhgXHJ4CUhFciprgaJ3qdTYLex3RWm8yVGAI&#10;cOnGoF5PQmJcNZ18SOJvzz4vq2kYGjOMv/KN+4QDspgoTzJzrXFJXIIwra3tX1u3oTgbQ4nlEejG&#10;nkgTjFFL6ZKDpTinV/IGg677i6NRsjNJRsNkOFDvon8bGrC6AINro631cr2mL6/12gAoUqQVkAVd&#10;rq7kym/BrWVbKeUnE7gRdAQi1Uyn2LqyTrX/yvxXy+UKKF7VqClJd1B0jJF9ZD4DEtKtOfUI3bLG&#10;EIS9bmy3w3SLQvdcE93l6Pcg2d5g0Ndtsj4qwJZJt9SHmkAVuIe6+22cgW1RtpBCrMNWVydXQdBB&#10;7IM0mnZOJ//VuNZigQ9XqvK2iwmOpe55FPJUsgz3drbOp+tstsLJ1fNTaU6E6JUaEqFfmbMcgxag&#10;gUM/6PfhlbG4Rc8gDAFPX6+PUqtitUVONdeiIrrpQ8MkOuqpircgkvpNKy7pN0mbRMfAk4aY2IX/&#10;q/1PJppE75cPEw4H0XiMzSJvd7YnUQDKytbpfJtoOdvp2QK1QcclBxKd861JVxJfiW0su6q6w92l&#10;lO2Kj36YfkxBSgBHQ2HCTqEDdd8KShEwLLtP2Os2JFZAEbxP3O4RKioMSEJ6JkgaD/vk4dBBCpWI&#10;kGiJXVjkapfF6Fis7LZYdrUwg6OlHaewm7CCeF0P/UT2Gf0k0kd3u6xQC3vYvyp0g6HStx0womtM&#10;zzqbL9Oz+fpsnp4t8rNlcbEmRAJMhFsUqqdaadBoOCb0w4Xf2dndsTS2BNtoYoHaraZaa2VtyU7C&#10;EiMR61/4a//jfhI+c6D55+DJJOZy+wcsW7MtCQxOTX5dpJTlTLUfxGxm3fa2Z2qDOpVKSpcrump1&#10;7x5gSM8eUJu9vbEUZ0Ox9tBdscpSZEfPwwSou1uVHeHowlYT/uuf1YHNgKrd7pKtCTXuQLN6VGm7&#10;VOXl4RguVVXRkqmSbM+fQ+6zqUZ0lqucHY3GAsm+nDtbw8BGkiE7MCtebM9w6qMdSTQawTjxeITQ&#10;WeqFGr1egilJAJeDvqTiki+EKMDUDCUAC25UuQ4q0Ls1/Egjq7Wv0eQmGug1/yM8Ct0rMJbpuIHA&#10;nBpXuj+m90Tbx/2yXM4yGCoar9zYKwepshk0/FzoBWIBz0mvH2Nq8cXANgDHDmkeIbbIGJJmqtEk&#10;LdoqW3KR/iuv3WMZ/JVf+XvdJDgYSoQ9mz4qwfCXc0AIjXSdwmhfgBBulDbEWb6f6+HATWgjH6ZN&#10;CceEwF/EIbPEhjQvBJ27QMfPju9QyZ3JgO5ucyP1bIeWZckl6G4QPQfQFPMeXKEqzsFmewkbBrK1&#10;K4U8nnSg/aUqLWi2S/ZQDauiQcZaSDKbX8+JQe017KqMZ6NigouFswYdc5PwohThQjZ4xlJHHI8n&#10;eqh4NIT5Q9wDi3x1LBRPNUwH1N81CIMs1la8oMDbXpYgh26DU8p16TLIswpivT42Hvp42aMJx2mg&#10;QPE2zmymF1LB1qUGmQDNMtW76O0mve6I1vQaTUMSNGBOQE3lZI1gFHCjz4xoLgVypp4OLpL2Fiju&#10;r0T7ZNLEqqp++90T6h/8rb/zP+sSdXkFIpwM9ayrzpfU5TI70ZKsJG20lmtN3prn4Z+wN07sFRm6&#10;KeF2WtIPoyLPyys9cbo+mzbdbn7+wNd79szF0bPosE4Gmksb8ufqGFn5ZWhAc/YMGY/K3P4RgoWA&#10;9me7sKO1U6uqkbUAffOHY2mLsx3tboOMtVEkAHTwalaLlN6Q5YqdYB0uwTUQqu7Vuwe15IHheuvR&#10;AswHQQZBeL+b7O6McAnGVB7L1etJLxaKahSDSMrskwFVbEbbgcs60xw33V6va1BJfTiFpWZu4Cb7&#10;ycaPq2hY4ib78WKZzZYrTBKR31rv1kSmnv4HEVwaREIxQImJaJGe4AL/6eVzeLcynfJylQToFiqY&#10;ISMWgzRZgrFkkmvXH0+XMypQnp3NEUXwP/wP/wE+eV2s2LE/0ZALSWeKzF2SeFvQ2K5WNzS+4y30&#10;FLDX7eHBsFN3wdusI5EFuFHO6w2xzXy2qONuAXSgzCqF+/TeUcg2y+SnczQt0dtCxrhmGg5XNKsa&#10;bIvVhS1R/NaE6cf2ADvCHemSyARSFMfYfQwzWCzdERzp9IkaOcxu+DXrVU7LMoIZlNcxAlbz6RZy&#10;kPmlIRW9YR/68eT66M0H6CremWCliAQGUBAhCv6ntUYK5VI1XoauIicGB8eGNjardJXluRvCtFv+&#10;GCz7/nRMJ/TrIKn9qAgG2cab1958uZ4tEZW+aeI+4BnoY9U+wRC2CFdWQIHuNJ1NrgrolSkSt4hX&#10;SDCoQ4pa0Uprmx6tfad0er6kAqtlqi70P/9f/m8I6o5PzrAsN/cHJtO2GBN7u5SpoE3oQJe0iyIF&#10;fQppQU2woTTVzVZWsto56GiarXUOGrlYrps4HnaqZDxupicox4eum80610f8arQrhfg4+LRfY1hi&#10;C2fx3EVJ7RXsdysAqw1/tU9rti5IWBNYomPWkBobEJ2Wdsg2tY3UEOlmk+llDrRLc7EbG6GlWK5D&#10;P1PXtNdKgGr0AWiACf7CaDAklsI5puNjHdykBvVnxIZDo69u5Xh7uhlKCLlarxar1Urh5HQBj6ww&#10;hFQCY4cEoQtaTQhLN6p05zzOg0Eddatk4IXdACelP+phdnCpFDlb5CN2kUnSsw+OWdq7T4AF78OB&#10;xeAicUlAEgrdQE17Imvzk1vIj6f37p7PF1kPG43fvjchIujO15XeAqC0PXaLGtfvJd9HyeRp4SH1&#10;ojaVbsXa7LpHSccYerTUGBnWZzDwh6O951/cuf1cGUS1uQO0zXp+e1qL0fbXhyRXro5pD3J/Hq+e&#10;kiuSNtDNFfe2UZT7Y8P0Sqq2bdEO11QZp8CesnFl2qQOUbucHTd2b2FOQqza7aPLrnxOuZ1BpPfn&#10;uo9+tDmAHPN1musdLcvlbDG/mF2cXpyenJ6dnp2fXdgXrBe6o6jZnHYdcYNqgHy5OMSuScYwdtIb&#10;jCa7e4f7h0dH164dHR4eHRzs7uxOJhMhiOhZSbYJ4FCKM0kAx8FFEmvF9Vhq5Wi5/aX8HdKCCH+R&#10;0lF2x73gH/2jf0jJv/vyN1l+9LYGBh8lZAkzuPKtCvqv7e1uMsEg3GFm10OY7cHWP/XX2RWwxcGe&#10;N1tn9Pq46dR+mB/f96O4p1fVdvK85LSqqUEaOsPZ50LIgOZzGSvAJVu3a5vxIdkfbTMB6Cd/VD+H&#10;A4d8dzBSfGz56AztpHZ4IDanaZ1rtsgS1tHMdFk0O9ueWUG9MIk03KII6MgmYGDcAyBFla/ybJ2u&#10;59DxSl+kXq5X86V93CYXw9Y1TQMfxhBdACiXRJ/KUjhGsWwVZ+P3eH7pxZ2o5w0O4+Ek2b+W9Ibd&#10;/pCwCGsYmX9uQHPJQLJV0TapgWqjCeXx1O5y67Z0ifWrjVeZ/+3xXuf3X7t3OVt/8vnDnVHPx0AP&#10;B8l8VULRdpYAYVm8Y/+fTFcbVDAuGv3R00OmNhhjyR3RXtolQYnMwXGURd0CiQwnui/T1RcFMfC4&#10;bDoTrOqzSHrhO1K2cr6XJG/E8qPaCzRKagF9WnEgK7Yul+Nqv/187LS2RFf9qzMEoLYlrXaMSAEP&#10;SicuDfB8CXiyVQavzM9m0+Mz8vxsujifAR2MlB7i1YsTiRZC1D/UmP5IL20+OLSnM/CNBAMTUys6&#10;MldxA7vDod7+3x/g0OBQdRUZPYYbhxpSW3dT8w+cri7/rUmDRqtsPEj2J/3gH/6jf4jef+3zbxIA&#10;fvr5iVX3ceRqXZVxLNIW+KhYlMIZWZrRAiQCyxjf2MCRXd/pQndnvE5Waaj7/HJWed6tg0l3PF6c&#10;3G2w7LQ+CqVAn+Bc7mRZFIASneH9mBh0xe217adteHKPrmUZTbdLt+AwfuKssAToHC6DwHa1CU5q&#10;S5Ht2mzSXF7OmghL90Z0vs72NrherLW9GuaRhvV0H/HxerFeLpdABCdmucCXWU8J8dcpooGJRpMJ&#10;2mc5GGhwluDRDRWKdHDq9M0sdR8wSnXNQinShAHFOnG/Mzry+8NockDV9cY8XVYjE1YxJVX/A8m2&#10;bJtlyw/LLNrlB5Opjkbbflu2+auv3iXQ+4VP3x4N8cnkAFIhfUak7V8mbf1X3xKzk6xEjWPpECXt&#10;V7yC3n3iSRqOO1HhRGjdDucQHWV/0Re2BxsEIadNJ/P88a2nhzdulknSIEeNNZhEFQ3oSXJYxzzJ&#10;tbyQtpzvktxhll0j2qYok8B4SzHb5I5tW6bkDnZJENF0CC5v2bGVPCfCI6mN1pZEyGm2XK7xV+ZT&#10;fdFPH/Uz/3eNzcoyvZ4C/5eoZzgaTXZAz3BE8DhIFPmIOBTG9xVLk63D6ilbsjww8aS4TjGhGSQZ&#10;S0CjiZWP6vnjSwimzY7Pxb/KSBBTiUOlF/1T1dfeOd0ZJTf3NOmYDrWVoaBj0rZfbFVoyQ/dK6Gh&#10;aps2dcoiF22ypvs7EXHwFetwkhby5/UGodDzz6YzDu7HnaKpvGqFN7maXWLdMeP9YX80HsAIJKIS&#10;VDCcjPEAnugbrhsYpO0CbqfDgi3UULfufrNfW9CNlla67kX68n/5ozXtt8lDsI5ucG7SUkHhSjNG&#10;5FNTDoZZ0Z6mjmsEHKJdgxPN8jJjVFUJZtcPxuMx/urRjeuYomvPPbNzcDDa3yfukiS5BPGEZlAV&#10;GhDuVD6ODaxK0YHHRiqqOwWa6OlpblPQ7cQDb/e61xsEo117CF/SdIKl9a7lEsNVclzhVtsd1rYP&#10;JjvRrfHHCrKf7uCt6izpQl4nzcosL9+5c4Y0fvoTt7qxDUPRqoOdARHx2r5cJ2GpoyEvJQ5wK5Ys&#10;GrFke2B7ICN3nqNwUWp9pFqtMz0+qjWXQXGIlitioxHVsqpzYtGjo2h3twr1XQn64mg02N3ZGeql&#10;azFdj65badrto5ps0+PrSvzmahz3KFs/4Z+2s47aHPHQNP49UYSwpuPa1J7FNgVhFoahcSoCzRRl&#10;lefFOoUUM2AD68Aw7n4CtjjC8e/3BoPBweHh/sHB3tHhZH8PBzjUNy414YEScAp1/0AA0hsmMVDq&#10;aGIWJdVTDz0ZxqgolUO2egjf4cSS1ddW7OePN7lrbeDQ9ToHMXrnp13YvsJXNyeXq24cLOYLjpoM&#10;NKBpN3GtfkrW3/THZSV6GFucVsta/kGeZ0gP6w0Y5Ue0/UGFsEJGbxDIdLGit2erBXo82huwXq+X&#10;3qZZz2dEMUkcITHzJXxUgRroPYGw1xZn6QlDw55txVh34HDb+aUr69JWAf6IHRXjyGcQ6Vin0om6&#10;o4RyG/N1mjV802zmaw0P1pV7OaKmrWGeVssUhwYQcSWYBg93b7I7Ho13xxMsD/90F6WHAfKJowAL&#10;KBN/LpYpBLVa5nrbUC4JBZ2oG+s2neI9JNnQZq5NzcAsUCuDXqc7io9ue0nf64+AEW0QZ7bJ1q15&#10;j7L7a0nNb9OVOK6S9rojPrBUNumK3a5WOs3x6fxC01HqJA4++twhBkuVRppHe0N8jdNpPlspUAIN&#10;buF6vBWrJJjY4vFE4XQX6mp3ouB5t5GWqpD2TEv2jvFNT4P34Tovs3oTjSbJ7m5/fy8cDUvcJQ0p&#10;6yUduJHu/YP8tFFD8ZwlIUOVELItG3wfGWLzSihne6SSHaCf7bLNOrJlJivH/TEFKJMcReiRmFSf&#10;/l+vstVST8gUelwG6wGDEiPqLhFRkgZuE93pBPS6/Z7l6Xyxxg06v5hfXM6nl6uFhgLZo5tW6MOI&#10;xHTMhTUHiA6jEZlQY+hUTCM6dMFQ4QKyJbzXBGjlzF4prPeCwGLWxCfk/C3JtUbJNc1l93OrJomB&#10;PqTpLoQ+8lxZlh3MaJV2ynQ6nZ+cTfvdcH8it4zTxDrubOr3xa+9G4fBczc0L8KAq0u4pSSqw+yn&#10;VdSap0uy4B9dlqYRrKJ0HSROErHa6VeJjtXJNEuoc3k5w2ztTHpE435TUEy9WmHJbNakbCj/QaR4&#10;AYYLFbo/UdKTSXVwArQ/qhGV225VGe2Bzr/xbO6XvB+XrD2oSgat0kvBPLiHq52czWCXxWyFpko9&#10;nKSnxzG5NnrbG/TtyfWEjiAOJwFY+TL6aL5c5cVyMZ/PZrOp/OflEjTh4sRJqGFEG4cOE80qbBWo&#10;emoqJ9AD08CyCvthf5wc3S46/rLaLBaLy+kU8C0xloAoTakrQMQB4FxkpVJcekJQ7oeNsEmEV5kd&#10;ZkskNREv1AJo5IXXIKbcCDR5p043+bwp5q+89fDOg8vnnz7a2x0e7Q4Ro0GHkjpeXlS/9eW3B/3o&#10;I7dGEoOSrqg/trz6qWvxQ0tXK7L6MU4AvTCKY/N/aImzWfrnDrLqezkOotc5Ob/kMKINtNXVe7H9&#10;TlVxgh6npUl2UYoRANyZOI/gSbvwN63NKtX+qi5bmNjSfjmZaI2D+OPw49DohgQFHYUCFK+C4CAO&#10;hOLQXpZXFH55sWBHmVUcQlSBS6dh/kQzvBRfQzORBlfsXHWeQs/XFkVZLNNVmmXL9TITRWChsG61&#10;FzRR7Pf6cV8BOeVEgb06yg1ZqsYqR7XBr6o7ftaJcy88q8OT8+l7D07fv3vn/ffeu/+AdP/4+OT4&#10;+OHZ2Tl/iOjOzy+QP6gSdqtKRkDdD6mZ3E1Cj1kfxy4bD1LBEtfgo2zKvKmKTbFuyrTJFnW+rlhm&#10;iyZfVOmsSuevvjN/cLr87CeePdgduk+dSyWINSvKe8ez/9N/+msvPjX86794kzZYMuFLqk62aF4i&#10;dy+9sH3aZsfVBFl0MSEHqfYHSa+vSWgaNDEAtdJR6H6hT1qXL7/6JkK/vtfrBfVBt+wsFtXJw/Te&#10;g+zBw06RYaXMqmzQhC6m6+uFARQCKlWUdSIawLp+PpYQvypn9RNYgYuEJu+L2tgMqY7e6hVo5pQN&#10;Cts4sV5pKG/XppBuzqdrMPTOu8cUk60rDkjivkyKoOLzn3PIulOlR0X1HJO7OD2Ba+H88QNnVyeK&#10;lfQEYJz4/UGI4Iejgb2tXfOAvNBaIi9eI0lloUk5Kz0M4F3W/fPSe3UZzLPy4bIg+icrisH0W51B&#10;L73r+vXrVOfTn/40G59++ims5s2b16kXIKdAk4NyCxexiyy19tRrVqsyVVU1XbgBOkh+k6eYghok&#10;yaiDLXbV/80r9btn9d/723/u2uGOwis8NFiHmvMvK6qvvvHgYJLc2I2RAOGrXdOZZDtEf6QrrstS&#10;F1eTt4nrawdBZoV86VNo2XRu0DHpWPLMOHdOLxfogH2wwHAQq5cguHVWLFbUHpdVh3oaH2MFo44b&#10;hWm4Koo2WWEmFV1cv9y6/X+U+EXhV9vkn1o/Z6kOLwdD+Fa5lkRrvk8IBBEWOSE3NKo5yANRDf4M&#10;UNNwgXU6bCsVVBBGq/WlSPo8tMlG0Qe2B5LzdEu7Gw9HeNDwTdzV0LGmBejOu4YdTLTbypt/o68a&#10;4i9f5JuHl8svvPnevePT9x6cPDx+eHJ6cnF5eXFxMWV5qf9n5+fz+fzk5ATL9fDhwxnrxydIaz5f&#10;gKSmrsAn8OhUBeS5KbOmyBpYMF1W+apKL6tsWa0vYJdiNWdZrad1uqwz8qrK1xypj7HAnGl+dx4v&#10;q/jnP/vCZKx3elLh1teh/mVZ33k4Gw/gVN3L6cV6Il9yJ0nF1j6pDZlpo9uzVZSWyF+9NsugdKQF&#10;8bMV1UgxpjABHmwZ9C+Xa3oGoibCGHYj+cJ4gjgEy1WnzDFeViwa0PQ5qBhhDq8mp3I5Y7ttuqrG&#10;E6tXiW0kw4+GnPjpVMalDTmCDqsoknV2CDql/FZkjlFC1ZpsqRed61gJQ/EDMTs8pXDbvau6ITDy&#10;iA3BYydMgiDCNuH4JeMdnKLuaDzo9pO+nqfXDF/QJ+gYYiUWdQbreALdZpFrLsH5un5wOf/iW3cu&#10;F6upPv3l/GIL3EGrPHi9WoDtOFKnZ2f37t9//31s2vvT2Xw6m45HI8z/qJ8INMUaZJDLVDmdX+Sr&#10;Wbk8KVfTenFer2fVam52arUR5Rd6rYImoMlZXqbVMqsv650mGv6Jj9/GWkntj0FHPFlWepXavYcX&#10;tGhvBPdI2CZZwYVkhCfOcKfYUutKKMO+ikUTEU2st6PBOpztdKOkYzyvFkF7q6yk1OnZWdDZTAY9&#10;sRtHVXXEVggzS52uKR5lLlZLSibi4tquHKqgFcNxm6wmuoIgKvuh3w6tbl+71PYt67hkuHEMZK+w&#10;YBO9nutCedCDZT0no/DHppYSJ2I2fR/nlGUnINTXJGVNNrVJm9FQ00YSm+bb3dkd4dwMNP00wcVB&#10;OBCXppcYirkWdaRVYlE5gnKLZnm2Lqr3zpZ3z6dffef+MsvX8pc0/5UEzSkW1Zqe8CMT0KUpPs9q&#10;uVjMZ3N88ilu2nyOK5Qtp6vpqcCxvqzzebm+xHEpcV+yZaeYy0JhsLBNWMq69OH7BurUC7KqXI+B&#10;5Fl276J4MK0GB7f2Dg5eevawlyhkIbXQUdJbygN8vK+/cR9jdnO/JxnTNlO87FHrRSjE5a+4xGlL&#10;wJJG+Uk3xPO359vBgPjGvIJtEKEF3UvzotNS4yL377zP7v0Jjrle+RFvvG4QlvNpuVoKFBRrqMPf&#10;pJsTAbMJP0OlqEC7pEsGhTa5yzjoWHLV5LdtEo1pTN/GdbbQNujIgmoQnGLzQhYT54dNYiMN2eG2&#10;2wobXA71cCBZ97D1ZSLdRhn0YKhoOIKoIpgGmhmNBokmokM2BKC63S0vSdeU88XFtmJRjUEIDtc8&#10;z9dF+c2H04fTxRsPzm0A0YadgIw9Kd4OM1ii5pxJnaUUdETvTVMiOzzo6flJvpxhg+JN2alWnWrd&#10;QD/4wsTbTU5gq/cIwetk04omLshv1d2Qwr6Fh61676K+f9ncfu6FmzeObhzq+5JW38eh01F/ms7T&#10;L7xyDwvy9FGvFbn7Iz2SLek3Vtx1WrXetkkK6hTYoJC+C+ELNC5KV8vURK3RvSgRU4W/fXzvLtHG&#10;tYN95IkCIHss9HoxzyFA8xsx1By8SldcPEpiZAYoVQEhxeWrZFV0K26zjtkepWzbTVOqCgtXK/un&#10;rmAQZwfH0eUojF6u/eYbiSPcG/wMN6qwPfeERdPcHT1YI6axGYPOMUqGwwH+mQYJwZS5SBKa4VVi&#10;k+HTxQw07QMSyzIvm+ZiWS3S6qvvnh3P1ncuiZs0Um5jWZaFGWEHuauDsauWtZSjJEKq9FbcHOJC&#10;bMvFbDqfXpydnS1X0NEcweP3motW6cXaLGyYKscgrjljtV4S/OvRZz1qoPfDNXdW/bO895lPf/TZ&#10;p4/oBfQlq3dbfSXaApXSrFWxyaQ4JdWxTcKM0hP4EcmTrByhFuljq9irT9th/rfJHWxakNtM7od+&#10;L/RjvbxYj9gpZAhDL+l2+oPNYNQMxnWc4G8Tx+tKkIJeIYNDJD9Sstb/NitxSbZs4aNtDi4utdBR&#10;ZhdNoWZoiChu+8kFswCWt+frQLloGmAy3GhSgFylFjcE63Ek3Linsfr9xzPA0dQ9JZt8padCJSjh&#10;zsp6VLdtcpelJuSi7KyLzek8n6X6SgvYoNEarNO7QTSxGV+rzcQTHIJrLo+rbAgPLVd242B6fvnu&#10;e3e+/tpbv/fVV7/2xttvvHPndDpb5uxW+G+PuWqoc7lM51Nh7OIMF/zicnoJaa310lm9iavqxIWv&#10;Maz9nT5mtq3u46xD/wM9aV4dny0H3SDxNXxnj9eoldZSdVt1UFOX+qiYX0sErqV2Q+z2aFCZhVEi&#10;apbZUo/WFUx79BQ0iHleLRZf/uLvFXnGzumUqOHinDy9zDgfL3M0jsaT2g+b7oDe4cVduF7Fi9La&#10;olSm1eyJpLqQbK/+Xh38WDLwW3eg01NxQgNZRwIEFEz5dDl2IeH2eJIq3pbCUkDwfT0IrRewyVbZ&#10;Uo8ZKH4XhQZskhG08cy2yo8lJ0mSdQ8FnvSwsxWmqn797sXx5fJLb95bEHFq+oexyzZfreu2rark&#10;fqpPWZtokHqBDIBC0wL+WK2z6Xx1ej47Ob58/+7JfLZ8eHyJz7ZO9YVyztYUSN3J79psw/ZDQnXQ&#10;zza9LL7e6e5/6qO3rh3ogd229k8aLAl5nZVn03USwdVZEvn9roZdldTuVnRcSQfTgbR4BB3+i8wD&#10;H8c/L7I40lfmZbBM4dtCrKG45Fm2WCw+//nfpYE4AZrngo9HXi3Ur+O4OxjgMkCZTRhzsKcvRqNc&#10;DaRI7JZVpP6w+GBy2x5fWgVZtdqrCraFDVTLk4sDFNhkZsvD5+MIB532dPcHzbFqCaFrxEZCxxqJ&#10;blnHLAlTSMHzsbCyTDb+qNN0PSmZFV0THkNuwq6SHkjedM71zbf69ffPL5bp19871oeVLVLdwkUV&#10;ULY1k+fjBbOuJeix/6hFSAJHuNdpWiwIrWbEYjMAtlisJ+Nx3RBKxzS6343QAnxJNElYCILIeROv&#10;6qiID/3uzseev7a307eatukJ6JDQPT4y5u+1bx73k2B/0j5D5MAtuGi43RrfChrMqo5OtAgKTqtq&#10;hayhXmFLl9PLRlG5GmpczbH4Q3fv3AU6Z2enu7u7N25eG42Guzs7rO8dHuzuH072D0d71/q71ydH&#10;T49vPAtx9XYPy7NzdEIYpoq2oFEdWkFu8xOJo0y0So/vo9JOxppFqvFHIIoKdaOh2d64xmHEFjx+&#10;ns7QLxQJJkQogAUwy4OxJYkOJX9O5bMRwpdJpDwlwmm9OUKuriXplgPsCeKM/c3mm8fLy0X2m197&#10;82S6fDBdmsl3FTWKFDFR8ONNcauPt00/LLe7KFyNajpFjSNRrdN8vUzPLudU/GK6fO6520EUDkfE&#10;h+JKGVbssbXq4dJ/59y/8fQzzz7z1K3rk37Pxhi3SaJ/POH33Twa4+mdzopVJkm2Ox6lVhXWEpfc&#10;BiWDhxJy5BDExHGcQOXdge5Y1DKfz9fr1H1cTU85jye7e3v7h4dH167tHR5NDg6He9cGe9d2bj6/&#10;d/ul0dHTo8Obnj6mqq9HP5npk09ucX8sPbbqklVetVHW9Ab3XreqyvSSkfYRXLmHpip3PgtprP3l&#10;WuJWr1Cp5Mq0w9wh2zkbV0kjMTaVywZmSOCiPZSDG90vX6bVfFU+uJifzBby7DS4qKwjrg5+oiJt&#10;are46z+W9Fv3gzVMSUeA0tZZdXo5e3h66bJn7yXUC1DjUPPxwL85ZOSs8i5Tr9/v3bo27nXdO7ge&#10;pQ+yDt2G+PFinr75/sX+KB7jyoIDm85oBOmEZb3LKITkau3E6HxgiYauDNnmhYbS9K5DkbYjCfbi&#10;wH/pi1/Mivy555+/du3a4dHRYDjuD8dJb4ChCuN+EPWCqO+FXVycjl6NkIf94embX9eXdOrtR4q3&#10;S3f9R8mEx8W0X2kb/kq+2mlZx5DBhLKnWX80CeX40pTeO8HBBBhXR9J6lipMe2xsQoPF6qZWtmwD&#10;iCBakJngYJJu7emWqoGIdmsARhxno21aESfVen9Fs5nqkazq82+fnc5WX3zrDh5PSb/bXt2wq+tv&#10;k1Xi8Q1tsia7dltSQ7ZZlo9/crH0da0szc8vZ3m6uvvg4dNPH1AtPFO6otcJyqqzyjcP193TYviJ&#10;n3j2hdtHcApwagu19EHWwSBht4k2u0lSNV5KnCSsW/VJ4j7VxiRrtbfNbbKS2SJY+YGCxDw3ct52&#10;FzsaCSKy+UJDpvv7+5Od3f5g1O0Po6Qfxr0g7Poh3mWsR7oDfVpOc6jYS9jFumlXVbILPSr0seR2&#10;WU3b5LZ8WJakBB2rIk11mSRDwkZp5yrbKQYgKdJd3Dba6WaY7GyW7LEilLZ/SQKQskAE/QhMIiDt&#10;ICoi5KkB0EKf1NSXpNsrfjBZVb7/1LYC3NBPIP7N5nKxvJgtvvnu+++8e8dwazZC16TPbAjxNn7k&#10;x3q7FJRDH3HlXKUPso5LQJQIntj+zffOBt1wkOgtNWx3WnPtARwtWEgOSA7dSmjc1+zcLIfuAqJu&#10;2Rp26vKvvf765eXlar0ejSfPPfe8pvjr9ZyEr3FHj+fq6TXLNmImX1xfko6S3v3Xv0ocX69n6FtN&#10;t2ZSmW0lSCZUE612K6m+7QFu+xPrjjK1n8PEo5pUJLeM7cgR+2UA0k+V4hqoSuH44yGw0DwRK0rJ&#10;qQeM0LUoELdPRds6gHJo4ggWGoLBe9U8002+0Qwv4nB8kX/1tXdmq/TeuZ6ptYq5GqrkdvEotc2y&#10;btwut021ZOttJ99qRkOfWr+yGF5dpqs07TTlxcX81o2bbAm94HzV+caDzWDv+osvPffsrf3xQDee&#10;P5A+CCWXhoP4uaf24iQ5mRbLFGdAimK79USX2KBtrmFtssqxEVTZaLL4ujKfU/I3209RJycn09kM&#10;52Y4HHbtGWmNxepD8PLQNHlOuR38kBYh0KQbdnvhYOx3B/VGITTdVHlbmUf1UcAivLgdVJzsRkDE&#10;LlY9HcMB7Rn8bAdKXJmlkTkWBW6Udm1pI7hWrM62trZKUhm2y9VCxOKSru2Su7q9TgsoliW51kTV&#10;ospLveexgHLqTW5Z7yRcZSbK9gKPpRZG3zV9+GGuo9gek6ov7rGv3k8X63feffDenYdL4jvc9Waz&#10;Lr3TpRcm/adv7PW7T3jHV+nDWQcz3k3CeyeLdx/MjyZwlt7qQKdsNUQdtBDsXE+1jeiD7VpHrByt&#10;+/h05SBAinHSx4pptkVR/JvPfwF2/PSnP727vz+ejOm6gMb6gLrDVTLokBTTQUEcs744i7qD+f13&#10;ubaniXaySs4wGR5UC1KrQv5rm3ZQkOrn6qnNmi/KHx3Ttkj/gRrINncStGjYECHaJaxErXCIjqXN&#10;VEvZQk4rwlSyXZJ0qKcyURJF4TZleTlfEt/orX3rstaLKeomBUx+XDTexaJMy82vvfxamhWrUtPN&#10;DD+PlgYl91Mr7Qatud/t/m0yqViNqB+bxTAmCgFIh2mugttBbyTySrNq1O+v07I/GB8vgrenveef&#10;u/nJj9wibv9Wa0X6cNZBm7hFu5P+tYOdrNxcLmFuqaFNpg8TDt34QxMC1cyLKI4hGpBMv+U0jDsF&#10;6SZOEE52doitABbUL/6UeZIaONW134wGyVrs6/tt/b3D3u6+3hvihZgEsYjpFByIGLb0wFLJMOKw&#10;RfdXtkCDPY5dLAsjWrFdsIIeVrD3B1pW8FVUuKvK4MlCnkfJXceS1cPSVcEcr/YqXmsK2KUQdNZp&#10;sVLOXYbQuZDc5I6HX6x35KhzFdbsNknZTtcOLSac7yF9x+MEcdMhUYe9EYDI7mK6ev/uw7vHlyez&#10;Av9gd29noCecMMvfBiQfyjokQ703Gfems+X9k/neOOknoSBsBtK1RIo21rGKbns2dGTdETlyRG4T&#10;aUfjHdhlbU/HoYC9vb2nn34ao4avoMIeyyrUCejxzQIWkWMTxPHxG68IZFWmq9kl+S+UODvFJhZK&#10;Tnauj0lGDkymWjNDDk9kxAe8OEArOqZlHUBjgbTQqU5iHjqX0x+OFenTWKET5LmlAVkmUiaVWvms&#10;E+jnRblaCysakNBLYfQCpbyqOmFIlwi7A/rP3TNMR/W733ibOthLxR5PaoX+mHS2MmqTfj221K72&#10;j63ZMVd/t8dZeaY6d6Dv6c1uevgt23i9o3iw9/FPffKZp/b3d/oqbHv24+nDAeXSeJDcujYh0rlc&#10;NWt9UQWZtbtcMmJ26muTWxVRyI2OAr0fBFlb19Z7QHSz6ujo6ODgQHet9ApmfBpza9SAxxfWILLF&#10;wrpt422i0SgaDj0EHfcaRUZeq3vhwCjHZW1BeVsukDbtMK04P+bqp1b00yroeMVxjLhHgz0Vpt+c&#10;EnxYnBLl/CrDJWWd2VIrejMSxsje86hcuU8n40DoKf9Vulhnmj5BhosQB43DvVOfVnXn63S2Wrvq&#10;mQAk361wn5T7d0gceJU/PNkOWwj47bGSAOq9XBSXy/psFdR+cuv67s7Ippk7fXxL+k7QGfTio72h&#10;F8SLwlvmzSoTdnRRCmsNvLqarL+wIiQ5NNlfTFZEsK3nVjQAjVrKnt7POLz51FPXrt3QDBc5xVaU&#10;Za0bXPjvfinrVzstIOgPgsHQH+54/Umjd8BqjhFtNqfE8uMAsrxFjzGF4xXLti6uAjosObds5KvK&#10;Y7WX8uVyXZtUUChBwDov0oJcAhTL7DJw2F7wwVL3m8j2xuG55YtVdrHMzhfp+WJ1djk/ny3mqxT0&#10;ZPY2bnvlVtzrJYommuJyPju7vHRdQtJHo1fJZPKdU3ukJTk3V7nd/3hyhLldmrZkq5s6beJl05s2&#10;O008uX4wGvbV879d+k7QwTmKo+Dm0eSlZ67N1827x0vk1dZOnO2WTjVXiWqoGWyX1Qp8mCaKo6rU&#10;lz8pky0WjScGCgOGA4nW+fFo+Xhy4NJUXj/2k4GfdPE92SZDQzZL4UhF2a0bdB6hqgUTuxRnYeC3&#10;Wadjk3SMya/lFXvHPQDKqwaPxKGEpWWRysplvQRfeZlVy6wkGl1metujg87laj1dry9Xq+lqBams&#10;9dowzVv34dtYyd3HMNYx36iuJIhtMrvfrmxlZIvHkpP2VZI6tNhqxCB1ddzV0XYqG9vt0A/9X0+h&#10;9g/7O9defOH2jeuHeMfhdmrOh6bvBB2Xnru19zOfejqvvTfuLtyzoVfpUQ2tNqqJFqoewuAv7QQ5&#10;dC6bB5mymb1qfTsuCVs5aVxJRruFnXbd/QQm8pPDjV5a48VdLwI6gXvpE1eWtMQdWgIaW4pOyKDB&#10;shRj7iuHcbyo2mVzom2IpT3SviEl+hGAiqZDdgBa5RggvXfYQUd5i5tVVrncAoic54s8m6Yp0Jmt&#10;V7N0vbLP0CGRILTXtlkCN7TPhCbVkcAKmc3KdkOJFWGoBRCHb4UjOZsULTklSAimlMfAo32OXRzB&#10;2LUs6aekYBvxW6N4fOPazad/5rMvvvDMEcEMNWmP/LD03aGzNxk8fX1nMBz4YaI5qgvN4VAddT0Z&#10;K6uwS49+OOSzcB3MSGft+j/myx65t7y1VFpxRCoWNQNlWVOym3JjU7KrfNWU66gXeLFXahgfrDw2&#10;VMNPZbGLW15luEQ+r/kxDkbGMVqaiyPbZHZK8ZTLKcGzBl2aTPTDssnMiWn9mLJx6FnmJUbKccxc&#10;EyTMuZH9yvVxZfvYUUEIBVo1+UKgsTk8XXoUhIO+kJXuNAZyAW/cuOls6daQuiRB0jAOlXAsCUnb&#10;5LaQUFa7pmTKc6L5QHIblVm3LRwe9JLBzrMvfOy555974fbh4Z57oMr2fpv03aGDx7M77o9H/eFo&#10;OF+X53M9S2t7XKV0/e3/NretFng0RIuYykKzRlAW4cf2OKBjAyTt0q1c5cZ3jyHq6Qg0v27KVZXP&#10;q2IVJp0ghglQCHyxlYC7oOXWWj2ZWsRYfjy1nKRZZK0X7HJrsFqztTHisXXDkwPTuoJyoCI4pnV3&#10;WMcrIgs0HKpp73CduFYDFXGsl55rSo/eMYtkUJpEBHDC6Pr160899ZRDSVs140nXIVwDKQd1XuFG&#10;5g5qsmS7vo2qnaLa9Pj6VfK9sJ90J8+9+NLt289c2x9NRr12z7dPqnq7+h3TG++enV0uf/dLry1X&#10;2S//5DU9L0E9aUOo0Txfb+A2e2mKVHLN8Iio9abx44f3CXQPn7pN1+uP9E11o2FxstQu0SCgVuO6&#10;O6jng0pgAF1pb5lJACXUURzffbtYLe9+5WWvrv28gG91jx6QQUBGvpKU/SVRqv5QvOFZB4qnjOK0&#10;W623a+sAvYRSnV41b8nM/jndk0xl0pXm/ElRTlmcoOL0aGFHr/Jg6W7SuIFO3a/wfZvMHkE4AIf/&#10;rCja7CI6fIwBJ1d7zzVe+J/8l/+srMovffVrXBjYuILb2qp5LTqs8qqN/VJS41RDLWAiEyoy2erB&#10;nabC7AgRGKu2rikx8fjmT16/fu3v/0/+7o2D8U9+/JYd/F3So2t/53Tr+vgTL16bres7pxA5bbKa&#10;tkuSyVk1s6UlYcFar05BX0EFZVoXqdeUZH9TKXdYlp06I2+qtM6XVTYv0nm2nKXz89X0fH7+kLxw&#10;+fLBan7C8bp/F+pWqOJqE5qyqtBe2n49Sur4Wx6iL7vw+2pFCUGbv8ya83jcZuce2a0UDQ9qhFDz&#10;7jQ9IyuxoOQiq8scRItfrEDF/yjN4KjhKF8PP2j2u+YmSxJsFMokKZd0aLPZ3ds7PDr86Ec/8txz&#10;z0pigoVrUduubVuu6tYmt90KNlErtVREMvQCEOFFS0sGxavrc3jcn9za2XvqY89du3lt0m7+bul7&#10;ZR1Ez4H/1b/8/bPLVXezjAPvY89MhFvrfnRFauJ6uMqz+qpBnU0ogt1Mz0+Qrc9pnjfe2ROq7PsS&#10;OgpElbkFqNKSlnJmNS9fF4WBOKTKrZ4SU7ZcVlV5/v4dza2dzjUttyhkB+0LdhKTquGQLIrR6bKS&#10;8oXZSghK/UQqqqzwrSNYI17j2qqy/qm5nG02URTk2kUyewEKpAtrJVs0M1D+r7xKTU3wOjAKx4IW&#10;fujd4fq0HeCx75bZVGU9NhEG+vq9ntvqbzp++NRHvSg587rzxeI/+9V/vFqt33n3XS5Ck9QUSYo6&#10;SF6UbNowtlMtnLWy2jkiMSkgPVWQgwxV2xbbAUhef3Rid+e54Wj85//Kv3+wM/y7f+vPUmUIUQd+&#10;t/S9so6D8O2buy89ezhdVnfP9KbtrTiV1DzrPRL5E9u1QX5gGFZlXuZpkS7LdLmeX6znl4vpydzy&#10;bHqynJ6sZqfr+Vm6vMyW0yJdVOlS74SXV9POcVE2i9Id9uN+1+/GaAksoHIpHq/a0CJk6LJ2beHD&#10;ZQHCEAqVKNkpuO50XVGLQctO4WA7ojLCsWO3yTq60ZB4S/4IJ1OqCcBUac2+Wnkibavk8ja5tXS9&#10;Xi+Xzz777DPPPHPz5o1r145UhvNsDAvbbOXawopRi7b1olqPUts+HaSzHCu1hQhQVkSnE/X2uoP9&#10;j3/k2Y+88HS/iyPWPmb1XdO3vRHxrYlr4T3hQ/3+W6dF7YWdknC0nwTUm720weGG5MaHt2KSYANv&#10;Q0SRLqdwSbCB69fnx/fy1byG77N0U+SdsrSHPkvlUk+U1WXWlEQpaZlDNHMCtMVysU5TzXNx4x9i&#10;fo2RaGHzy5fZerFecV0N1DqVGHsYqT+mLAlOfYaqWS2FKneAZa23kZ/5ExYjt89OSe7tX9utBHp1&#10;iB6TaVm4vT8jZamatt3t3bq1znjpidIwqBrd4ggmBwQUu0/fhpD29w8Icl577TUIi9aqRKs02a6r&#10;1Xajli7pp6quRlOecospdZW2v1jrNLSkenX38Y7/9F/4my++9NLf/Eu/8NT1nfFAn8dzxX3X9L2y&#10;jkvDXrIz1tcP4NdVVq4zsynWlUntQaiiVZL+UFHqi/QQmtZpAyyixxX1nYO60IOGut+jSMoeDaEc&#10;bArsIqYBJ+Zd6O0Req2pzQlQV9dtLEpEtI9lEMLR6m5cp+WebV0epVYBjyfhx3Bja5ZNFVKyVL9N&#10;bv3DhPvt5G0lPZEe34KeKI9tCMYeFNQvYq9bt27euHFDoz9R9IGruV8speNvc1WhowWOJSMko9E2&#10;ucOArh92D69dPzy6drg72Bs/MWv9u6YWp99Xeng2T7Pq//arv95L/D/5yR1k2Us02wbbzV6nAhrG&#10;ksI1NiO14Nls5hcPacIogVmKu++8wRGBRSXsFwCtsSwc2WLhAPbG04Cmlhzs3mZqx1V4P5TlYAfA&#10;YKM0MyU0Jw+PgVikR9s7O8kA8bKxrZi5zBKrVu2SKoxaWm0fU8VWYaoeiGFpV9bxdqr2SX+iEn1O&#10;BhizxhZ3mxkSZLfb6KaKE45DTu3jNrHuP+DsTIY9yPJ0Tey/2f3kT3lRHB3cBE5xd7BYLH7jN37r&#10;7Xfe/Rf/8tcgRz2jpwZIX64hVMFhwFXGJdtse5Xk4VFvrFSLf1dFnSjL9RM/99eDKPk//sf/gOp/&#10;4oXrOrRt9feUvj/WcWl/Z3jzaJxVnelKMxNk66057W5Lqrl6/pWWtN/6GHCQ/dZzFUQksE6RE4Gz&#10;gnWyd9Mok/CF6S5ybuRNS0m60+4MgXxGux5rlKhHuEOUhhfa6/f1GraOXtxnPgiXkaMjE2QVa9Oj&#10;Hx+UFkV+22Syd3/a1W3Sie78q/TY9VgliwWf2Kwf7kFldgnTnc1qvUqzNT0Hwrl+49rB4QEW7ftR&#10;KMkq485xf1xlDeq2lc1c1h+Nd3f2jq4fTY6+hwHAb00/COvYGZvfefk9Wvnbv/u1UT/83Cf2Md9R&#10;qOlkJh07whWN3lRldZAqX2BGquUZgFid36urYnp+ykGoV+FHHNuwqhsNoQfqp+Jb3SEXYkrYqG5m&#10;8ylFwzu2qDgZC8huHB9MGo5iCJo8b3kxA3kX94nsFCmzqd/rUim5FTrTqrWtrZOB3Xq8Eu/V/u1Q&#10;jW3XyZxO9+eHlK4Um+PiwMkfloRTbAfr6MOcJOAN64Qa1uGfXu4E+RBp6aWnebdH/b728CyvmreP&#10;Z/DQraefh5lweB4en3zhS18+OT1/+5337JpPsI6rq1tzS5dsZ9tZWHeVVOIEc0N7B5/2osH/7n/9&#10;93d3d/7in/4kh9ECO/X7SN/3CSQB2POuH4xwmfOqs8qarNBYSNugqzY8vm5JuAj0dXiOs/kXimnV&#10;HisTP5MNdDJJ1OSqhPvrDg1DmWtYWK6O+MSBsr2CzlfmAPciQkwCETA63GgESF8aaBnM+UCS+aNz&#10;VQuzWVeJdfupHfqjdSU70LLpwOXHT/yWdHWqnbz9LeOoV6LoXv3GD70gms2Xl9PZw4fHx8en04vp&#10;xfllpufevX5/SIO2Z2/TEz8+mKxBT6R2B7v8mDzaORzvXrt+tHfz2h6g+QFwQ/pBWMeloqyX6/z/&#10;9a++VpXl4vJsf5x87Bl9Z19lohoEihr5ZcWbnekEXsnm0ztvoKahn0PLROkYqOVyJVTpcQ3FHtAp&#10;rWeNpR771pPYWn7jtdcpVmvq6KCOYhs0QFBT6F1/Nu7cNINeH8CtVytFpjKaneVyQSXPjh9QbtfG&#10;eGX4DOgOx0iBUvX5ZP6YcqnI1VIj5WqVoyTrHVuhOcWQzI/QfyrDdoDOOtVgaZTk2wsLQvt6jP5r&#10;NDmKFnVTbja9wxtBFP/a7305zYovv/rNbrf/C7/4p+gh87XeLJZX1YOHD1/9xje4ptXUrr9lFKuF&#10;kvN7bKFEJdonoLaHUROW8eSZIB79yr/7twni/gd/7RfG+iLs9zSK861JovnBUhwFg1781LXdw71x&#10;XnlZ2VmsioxO1Lo4LKzijyUXE2q0wfiDxiRKIhiQIwGT2GrJdU8tsHYWWp6dnV9eTBVC1Q2WDeez&#10;PdQ0pwPl+ASUjJut2dFEXWio19WXhoaD7mAQ9/sEwKjRT9qvaCb9HtmPY/RMZTmXqm2HRKwl1gWU&#10;nBpUqTZp3aFNjOUoyDqNgZoOzjoZY7QJ9JVOvY0nhAVxy4JNGDVhBPc2YZjXm7QoOZNr6EVfmw7u&#10;n6a+gxpF5mqUHqLV3Q0nEbdol23ix9Vvq+xVcps6fuQFye7etaMbt59/5tZLz93SGw2/5cG87z19&#10;H+M635rQHTZrZ9x/5/4cd+T8coGCJ8PI1dZV2rAupbLQt4I8b3bxkF1VNkc7XU1alQ0yUAkKHNq6&#10;oIYjdMCKZmVW9a//+q9PZ/P9/X1Ac3C4H2L76hoVcSVOo6PLn4iiXLdaM8weRCz1m0KIXQ6vHY13&#10;Jhwem8z649HO/t5oMh7v7NjrloK0yAn98dJxqjQ2UFdcGuJyWqAdqj0IcGpp8QE4jPesnuoctjFK&#10;9C5O+6yRlkBng4vfTeLhwO93/V43GA59IGvPl53NFrOl3qussaFONBwMympTldVk9yAIoqKyV1Jk&#10;Gk+nSgKB5KnkVtyPdmmmWNWj1dulMsrq7ga9vc/94i/95J/4mb/8Sz/5seevjwb6zoPU8wOlHwo6&#10;1JXem0ThdFUQh55NV1RlkMjQON62g1xnULvs2cJOtp6yt8Flxl9LwJlGch29WvNdsnNNWzT99GyG&#10;7P7N7/4elHNwsM9xe7sTCca+EcRFneRknrA7coXkS7GHnyrLNKpBOZ/Ii7BfT1jg1UdxAjOxghtE&#10;zQS9ONa7Hvp9oIZZ4dKcCcEByT6kpXcJdkEMl+EUECYAdTZxtyvMdvWRcSGVq6ineMlA/lZvPBS3&#10;jYa90WCwM+mNht3xKB4Oo34f4oEFp7NlCVahBcpIBuMRxw+pdqmXnxCFSvHUxJ770hP+JLWrbZvJ&#10;lCwBqDa2sF/tOk3QM25715/fv3b73/ncz378Iy/+xIs3dkY9eNmO/QHTD+7rXCVKWK6Lt++c/7Pf&#10;fHUQN3u9zc4w2rXPiGq3LVEaS1iAH9n8Pk7O7OFb2KjdUQ/ppBrY0LQHEY66rwRhJ+Lr6A1tX/na&#10;W7hE/8X/87/Eun32s58ZDHqf+eRHtdsGG+nPRPUa6tE3pzTQzLXcmIq7Lp0VxCxm+mIlJQCtPNdH&#10;LQAPh6GRgq5d1frIgz68pK9xEccBxOMHD7gIdga3/drRkRXordbry8tLvZZjuWQ7bAcRdnv8S9g/&#10;m01hulWeAaZbz9zG49+/fiSLk+gVgr2hwBQnXQ0vd7wlgiuqO+/eoz4dL6Le3e4YKNRBf7ZYfv5L&#10;X8MHigdDGuGFnbV9CP7Bgwfz2awoCnP61VLn32xcX7XOs/UyNShBK/xo4EWjz/zcn7v17Mf+1l/+&#10;hY+9cHNv0geGTj8/cPqhWMclBAr3QOyF7lR2zqbLKPASc2Ntr/uvtvguKKozFsXqAj0koSePwroQ&#10;Gm0bI+Vr/h6lZfBMXX/llTcuprO33n6bQ7t6weXm5o1rogQ7ASFSPGtCSNPAHbgGZaFPfnCkeSy6&#10;PgfrTloUcijHsa67ttpjgta8CL2uVHcKcE0AZRAUVRniiekFxxHMIf8JvHMi17A7mSwhKr3JNoGW&#10;hqx0B/pIhBdz/AAHK4ij0c5O3OsOd7XUl6vxkDFY+C5hTNVAGz1Hl9SgatjrDag+u6gRkRbVNaFY&#10;86y9SAawVmXOKuK2fZZMFPy3Q9ySROwWj/ef3rv2/C9+7md/8lM/8dKz128cTugtOuCHSz8C6LiE&#10;w3X7xk5e1J//+gO6Le4XVh55IBoWxm0yPvzdVJppWmYzdgSENaZRduhNoHaYOe8canymV1fnv/2l&#10;rzw8w0u+sFsNAsjzz91mL2qGbMpSs3boRnaLtIEJUDeUYJPL9DCUq+HOzg4+uV1CUuOiGAiKwiOV&#10;wEEFYZHv8VMDSFQDZYa+XjiaJPR+N0AJWaD+yd4uTtLuwb7Gogj2ogAFjwWO3uH1azsH+8lwOJyM&#10;13pcJsICAbu969e5AKZUSIxiXw9KR4gk9EF5zRbcchlHfSFKX60B8XiAVGmV5VBimuntxuzHnI7H&#10;47xQ0+gztERV5Y9cLFsTYmyBoQ5iPxlff+ZTz37sc3/lz//cL3/uJ472R8R62vdDpx8ZdGg2WCZU&#10;Qm95UR1frOS96NV/j6ppa2BkzfZOtaYBujGuYC1CcKW+auMOM+jYpJbz6XyVZV/4/VchcFDEPugN&#10;yRwdHiA7bIRuqlcll+IcWEcko5FCoRBkUCsS/IAO6O0UDp7Ywk/bo3CPgznSnGwRDsVBObJMvtcf&#10;9rFDg9GIEBZKwL7RzfHjzE+Kk35/MBrqK1eT8XA8nuzsast4DLv0JyNWhnt7k90dQKZPXg0Gcpow&#10;kFCd/shWIgaEQJ9I9XbiDMhWpQz3cDSmblleci38fLrloJ+MBjhLfcrb35nQntGwz9E0o6hL19Ec&#10;LRnzUH8APZjsP33jmU/93M/+1J/5hZ/6+Es3rx2Mo3Yo7UeQfnTQkcr18eYbR+Pj89Xvv3mShJ3Q&#10;2yQKdNjjEs0T67Dwayi3U6ZLZNSNY3wRTIztNuh4Pv2Y1eOzSxDzpVdeX6xTxT1IRfNy/N2dCVec&#10;jEa6LV670WTBBsRI/mWJXYN9ECQHs4Ke0Dx70ZC2JLpFzE/wRzJTpQEC4ILmUAOnUY/JZJR0E2CR&#10;dBWM0BK0q104WIkcamCxs7sDgIAX1KJBm34XYI13d/vDweToaISaNXyMH42WVQtOB5ngEL4xg+Pd&#10;u3d/pWnvMs0wHlff3z+keqs0x4GBVPp6YzfWDw+7v0tgOB5SWWA0n02R4TpP5dIIOtKD4QJrGwfx&#10;ZOfw9rMf+7lf/JlP/flf/Pjh3pCAhmLtsB9B+pFBxyU5rfI0gt2dPq2YreuirNdZ2UvocegFX4WA&#10;KgMUgSb7dYo0RaBQKJvlsmh3o+mZ8IE+B+6/+uY7oOeb79/T6zQroCF3iUOqss6yQj5WVXcj9+no&#10;CBBg9UAG4HMYElw9MY3WCXzkDWMdoslkok5v0AFoGqaLRQMktrCdBBCxDmAPgqFeAo3ELjLjaLnF&#10;7O719HiDjU4JpPa5V/o+TUKL/dEIoyjgRgIxBZo3ppKxe6I12ezg7PQc0mUXEgMCFNPrD8A/TjGk&#10;0086BEOTfjRMgkHoTfrxpBf3In+iV197Oztjeu14OIQsIW/Np9Oo/HC0c/O5n/j5z37mM3/pl3/+&#10;ky/dvHk0+VHZqaukAORHmKgcvQmn5+c/88xoNFqV4eWqOp3Zt+XkjYpU3QJX0Pfodro5zm87EYNB&#10;42y3/oujzi4XJ2fTkvPdNK6NXvaelfW9h6cPTmD66WKx4mBpzSbmoXJUwrpcFs1uVlG5HprTKBuJ&#10;n+x1KkevYIUtXN2VQGKd5AhMSV621VmV1LkkGTj+aylDBwMpPrfEgZwJgYBz89fDqNvjYEFq06EC&#10;gNtGG3UBrqpzrDTW8JPBARezWayF3ynjcDMZhOSdXjiOvWG4YUk+GHYPJ8NbN45uP3Xj+uEh5tte&#10;vRsjTcCr9xGNDm8/96mPffQn/uRPvfjsUwdUU6L9kSbnwP6Ikxy4TfPgdH5+uXr51fdn89UorsKg&#10;8+LNHr5znU7hFi8j+q2z2Sm60/u/zQTjEevVoUG88YKzeYrP9F//8187v5zdOz4v9VZUoyWHM31N&#10;PjycjG4e7X/8xad3R8O90RBXBTXTv11RqJ0uzw94hRPpjiypGHDBnKE+LmY8ogKBjuMbt4Qk2UM5&#10;7GqtG1qRydFsWtTNOkm0gfrlVHmQEId1+0POwVohVkCjAg1/uOvqIvCNkBLLLdt0cPmR1Fdf/tp6&#10;1T7ft6n1Gbnd3X3gNZ/PYKzJuK+RbRvBoj5QnACKQd90zpd0oubtO3dFyGFAkccXmRcN4t2PfuT5&#10;W3/9L/2ZnVHvhWcOVMUfYujv26UfMeu4hHzpcAe7w+ef3seD7ATxIq2nC93pU/MtqSfbV5zQDtpC&#10;payrieoc0hgdNM1zfX9VH49V+L1N8oEAUVZUp/aReXyCrCgLG7NH1mKCJ5PsCVHSNlGEvU+i4Lr8&#10;hIE4his6l1kXUNAnfPATO2XH6u0TVE3FWSGoGWUDUH1aTx+/Mldso+/A2fxj3amifJKdLcJzhSvA&#10;N3Lipz63RgNVwgpPWd9H00NHmhuZZYAJpiwEvqpWl9JEFFWGdfxC+gOSwo3Uq+LD8BD/aP9g9+D6&#10;3sGNo5sv3rr9/Cc/cvPZW/saRvwx4Ib0Y2EdlxzlzxYZ+d+8/E2CzIuzE/j4F16KMOl+PtMw8pol&#10;QcUaacMEaIKcsqHx/s3LXzu7mH351bcWqzW9i9LM1dE0ZGELCgF5naYbeEc7g2euH92+fvTRF57d&#10;350gWviMAqkDGmCJGqkJwhfDmNeS5f//7q61N27jiu6LjyW5XO5bT0uy/EjzMOq2idMEKFqgH/oh&#10;bf9iP/VT0aIIkCJBgiBBmxSJUzsPW3asKJItWdJ630vum7s9585KlR2nCJDYknK9psgZznA4c+be&#10;c2eG5AB1CnuCEKAV7QoDQtROJmh27EA5ISGIELZCn2OmIQ8705BSgB6yChl4RCi0DnwsnJlyPXQA&#10;uFq4EJoaZ4/DCd2dOBQVhyGo5CZ8GzywBMCgMO+89W6r1YaFQz75XJbVJuX30mnsAaooG3EHsx3y&#10;k2HoIbbtADBDMMZI9MaXX3PAwj2btKznL1/JpO1Xr/wMzOb8Uh5FU8V7EvJEtI4SqamY5yYX5zzb&#10;sTTNqPuj/XofUWx8VDYVKdWMYIwcRYUgGp210+3W6nV0MplXeBTfqGb8UNvwaMuVGoxas+WjNyIH&#10;xsqAnjAMWig2tVgc5IIfYkUPoF05Dql0gurTwkB4LTERNDUQVTwm5FgL25BJZLxRgik4CUoLuYmi&#10;4fpyDijBxIpuY1egHN4dosHXmRfUGr/Xx1dG81t91E6DAQ4D3xeg0iWkMuKb1ft8D78fMLbDt+1J&#10;yamEsN8IwlZn4mVK2Wzp4krx7GJWqvZJ4QbyBLXOUYGTBeLyn5vbuNn3/3XN1CKvrEzi0bET7wwH&#10;3aBdRV+3LAuNhUpdW7/7oNp4/+qNnV0w5OiA43wdlJMjfmhsqh6hrCw9OWxsDN2jWZqZT9uuY13+&#10;6flMxi3k6EPhckgIdwynoZbReEkSF6QkDtB4LNZwyLFcwToErcmcCbKJkSTLgffEKwqrxZnQVTRK&#10;YpWACkSxEBM0W4ZGTpQWj/k0u9AyHVqWmeNCaGyECHoiwFq1Ugcg3njjzXq9ISowUiqVEC/sJGZZ&#10;SSASpBp5Ee5cqE1zBdBlvAxMsFdajsW1zbYzCCev/fH38OF/88tnkTDn8ZupT1qeoNY5KpapgbKl&#10;U5absqR/sM7phrO5HioDKg1xtPu9AZU6WBC/PvHY3jMFPVoP3dsPeo2mT58rAHmkg3Mw1MFpBxwC&#10;c2gAHOKKYCQAloplIwOKghsI24lpgdApM5NCTgsgx7RWB8LRGgbhJDlW5yEDZMPrw6IwGQkyhEqF&#10;doe+OA6pd8iB1I96CCH4jxQoBnDCafyjwmcIhe5IHLJh9gkzptv5fC6Xy2ZcC/UsRXji8pS0jhLc&#10;LC53Y30Pzfz3Nz+29fBSMTCiA1dvo9ej8seReBiJvf7W+5/dXL+7X2t14CbpY8BpDDMHrUNHiW46&#10;20LaSBWehEKWw7C/TqxkTEtEziyWQHEunFvVdc22LOQP7xUtbHFdDrx8fiATrg4bP87v6CArtCPA&#10;BWzgBDBP7JCe4zrIH7rH5AcfQH8JnhiXf+FqukGfnDMVsqAEZYHtwD1C/SANooAP6AlgBBpHwCPj&#10;x5FoIq4hm7Wbt2q1+iefXAdN5qwMp1rZkVAV2IJMAYAcIIfiVFCcwKXA4djOLiaM1Pxzvzas9Gu/&#10;e9W2zBcvrSDf7/j03Q8iT0nrKNE1fgUol7FL+TSI5Dhm9MdaN0z0R7FBGOOb6Lk2hU/8t7tdjn4Q&#10;1+hYVADTLL5NaATUg3yTTnfQ8rv1pl9v+Y223wRt6PArruKXkB2wf5Nxc0qIFobPJnB8BgecQ4Id&#10;4io+0GIOAUOUNw77pASmiqESTuRxXIZ+FZWTNDmEBcd/MVjUqyIKplM3UgJxJtApwzqMgQhOADAA&#10;hioIe8iEx3LA45g+iRkJ09WS4OVp1/Ny2XQh7yVNLmtTV3868lS1jhLWBn2fQbXR+dvbn/WDZqu8&#10;mbdHZ7O9ao0LAf/xz6uf39niW3BQ/4r2cmk61Q7TS4HZdakODgJo0dAU7NAUfnGNMxkJeVgnm+Gb&#10;DBdLOT0RL2VdcIhiPpc0Tc/zrKQB5xxcE3gCrtA0mUwWaEgm4U9FQUlRP1AbCPEyJE+AFbEMUizN&#10;Ki/IT8A5BIJAXdHCcLSRBHYG1wVqkNB1U0gIfCIBrqKsE29tEllbW6tWazvb93HpIOBiLp+frDro&#10;KIAX519NGG76YuPYKIQjtxoxiz9/+ZXS7Nwffns5l7bBbIB4YWtPVX7giYjvIuxwdG6BiWi5Fpg6&#10;utpIFsiNKw2/XK1/vb1XabQEDYQCksCOMKWARomCzv9kesit2lV+G7srOmosBpagxWP94RAqDHQB&#10;rc53hQ6H8pFCaLoR/iMRkAoXl91fjfTIJ4MhUAtAGGmNuEgoBwsGkyQrNxgYjdIwiXpQvRGpRMnE&#10;k0kYtTiQin0ESh8Q1jXh56VxMkoIFYfToe1wk1B4lm3ZtpUC6NxU2vMicX0QJmJmOpHMlBbO5WcW&#10;nnnmwvxs6Sers/xYGx/IeLg2noocg9Y5FFwalqMd9O/t1jfuPvjo0/Wt9et31z/b3bndbOyzdQ6K&#10;h74qXZEsR3VJBR0Vi//TMElCYWIJm8jAjFRsnEM4EYMuEpqT7ASGilPaVnJhds7z0gtzs47j5HIe&#10;zBTHa+Ty+IO2R5awVAAcqOr0GmKeYMcACBqTyaTb61IRSZFgwHCK2sL0wcx56TRiqZbUAGK3K8YT&#10;OBvDoCIGpAfbSqUCeAEwgF2WS2njCdPc2m1fvf0gbuYTVuGVKy+sLi+cXy5mXYuL0qY1cQxyDFrn&#10;UHDTHOnkMC4/ADikC8Rfu9Png1fy0j0xUmgOLrSYIkTkkQpjc3JDoYXjgTqZW7WPXPAHPzQvtBin&#10;mfhNTU7QDjhIOAQdard9NGu90UCkHwSwRzjTTFrYAh60URzfo0BJ4J/yimiGwpCtKCPFABM0h5yj&#10;WA2CY0Ae9VAMRodGCzmhKODOSC5UifP28vIdzYbCsW1dN3XbHUWMIExGNKcfsebmKatLs/OzOXhS&#10;IDeSu9zlcchxah0lbE72VWqgm+t7N7/ae/vdD9bubFR3b/f8eq+1NR7BEFB5QLXLlgVWdfbYwrMJ&#10;+UdFyckqCf4xIUMVm2UwwCoDyhAdxicag4OL1n/u2QuGpl956UUQ2OWlJcDDb7VgbURjmW4qxTyj&#10;k2ajRZdK8nRdF0oCLBtZoWFRNugVoBRbZOIQDbpjO+12q+23CbbRqFwudzudYrGkUiETFBKoUsym&#10;1jeb3dhGNZHNeovzc+eWC+eWCkkUS7y/YwSNkuPUOkpQA6gG9E8SgXgUNeM6yZmCl7TcfKHo98Zx&#10;wxsNu1yOOeJItBIkeSxuIAfQUUcUtXsEOpwFO/qDx4zMQvlB7/EtyaNxy+e80s7u/oNq7d7O7h7+&#10;1hudTq/T7QHlMsILl60PzkudASIs02QHygaY5CgOtkAJLd2Ig5PQVHTxwpCT+cMh377AAUmaPBhQ&#10;nNDqRYNBdLse607MiJFLJN1CaWZhLn92sVTIOtm0TcdO8j92OX6tc1RQGNSyDD0PP7y2uVNu/eX1&#10;t6u1RnnjvXDY6zU3cQ5VPRHwrZX3Ta0jbtZUVELAZbpVt89AxvAPGdVETU2BWeMv+BBocimfcyxr&#10;dqaYdlOzxYI84AB3mBTVdhyoDeHR8O3Jb2RiHHyck5cADSgObJNlWRnPUyy6Wa/1ut1OEABYLICs&#10;f0XyrZo2GEW/2Dct07hw/mw+4zx3YRZuYNbltDwwo04+CXKyoKMEfRrEYnuvWWt2Pr621un3P73+&#10;MTroJ1c/BNdo13bgkYWDNpGm3PWH5Yh2UbcmD6xPZRqp9hE9vXkZAhC0IIjQpCMkdg1hitqkUo4J&#10;i2OhTXV5aFLn0398jwm4NhgrJyaIM8cC3HSN+7poIJAYXNUw+FFWMWrk19VKhZNWfgDdM9HcSDQx&#10;0Txe0MpD/5rpIljPyuIMFHAh5+haHHaKZTtJchKho0SclUkr6GHnjfduBt3Bn/7819Gwd3/j6ng0&#10;6Le2SHZlfPkROYAO70sRZIWUqSh8SBjcJ0RT9zBwuuW82AF0lCATRNAMoa74xQHOoRgyvAk4AUn4&#10;D0tFTESjXiaNEzPpDMxK1vVgwuBiw5ZlMmnD1FMpG7wHONvf2282wZQ4ZTu2l+B+V3rp8SR27uJ5&#10;y9B+/fIFnFXK8mksVSgW94TJyYWOEhn3ndy934Af9MXaHVDO65+vwQm6cevLTtDav3932PcHQXXM&#10;t1j2OeAiA7hIeAAdwcgRQezhDQMRYrMENNJE0wgAZZpcZcW9GPfVyDaHYkCZYdTkrdmKfPAMnALV&#10;ggPXshFmG6KBaNXiXMIXh58VTxh2wrB6oT6M6I43k9CtxaVl0zDPnFlAPrOzBZD0hVIaqun7PNX7&#10;FOSkQ0cJ4INttz+EC/3+1Y1mu/POh2uNavnLW9eBm6C2GfZ9mDDoIVElqr2Z5IipmoqKVfdM6FCh&#10;PBY63KqTFcOYZkvFQ31HgSkkUtU+KBLVFWCCM+FNYWvKu6qU0uKoHen4GNYIv0RqPmZmF1dfcL3i&#10;5efPOrb5q1+swip5LicveS0F2xMspwM6SgAgKCEQoOEwfFBr+0FQfsDlyRtbO/d397e2d6uV/SBo&#10;Dzs1WLRRt0xzFnJ51zS9CFoFx2xMJYfQgaitiALKQ6BRWyamdhMh9lCDHKKResRPpi+JPJyfiCe5&#10;Ttr04pqZTBUsx80VSrlctpDPXTy3XCzm0p6XTFr5jAsXLZe2QI2APMn5FMhpgs4j0huMGq0uvLAv&#10;7uzdWr97+6t7O9ubjXq119oLB0G/uTkJ+3xw5+Eb/AGgc7jlj5lRFHZ4Gv/IEFQ0nrCjcU1zZjQz&#10;ZWfOeNnC/JnV+Zncwmz+pUsrywt5+YQH37oBu8bEp0pOMXQgQ1mUyQU6o7DT7TVbnaDT/epeJQg6&#10;G1t7/cHg2rXrw9Fo//4m2jLscTHrqFcfh8Mxn0DlJIDoj+8GHQZTsWBH9hkKpYLYqGbxwT7d4aIJ&#10;00PA3NJFuEirK8u2ZZxbmc+k7aWFGWgUUGaTi0BIf2yuI+MUKUXyPl1yuqHziLT8Xrc/urNVqbe6&#10;t7/e7/aGH/z7o16vd2/zNoAy6lQBnWFQHoeDcOiTsIxH3wM6koxf9YpHNZtvkzDSfFrCykWj8ZUL&#10;l+G1v/DsRTjwl55ZyKSti8slwMU0Etqpskr/R35U0MG9gL9ylaqMDME5G1HC/UoDamlzuwo3Dfug&#10;241Wxw86DfBtTkaCNQWDft8PfKiosTx9MYXLAZiwA+9b5/y5DW+IjwE7joX/Dt8JmHFtGJ0zc1k4&#10;3mcXc3DIZwr8DoYuS+sRdbgVw3SY6+mWHxV0vk3KNb7A5s4WoXO/3AR0qg3gpVupNQK/jR+k3++1&#10;/Tac/7EMKH0TOuSwGiehDMNMOa6TSjkpNwXXyDTAcE1DW17Imnri/FIOSqWYdVTCH61EIv8FpFro&#10;F3/rptMAAAAASUVORK5CYII="/>
  <p:tag name="ISPRING_PRESENTERDATA_0" val="Q2FybCBNaW5haA==|Q291cnNlIE5hcnJhdG9y||aHR0cHM6Ly9tYW5hZ2VtZW50c3R1ZHlndWlkZS5jb20vcG9ydGFsL2NvdXJzZXM=|e0MyMjg0NDE4LUNCRDItNDVGNC1BMUZCLUI1MTY4NkExMUQzMH0=||SVNQUklOR19QUkVTRU5URVJfUEhPVE9fMA==|MA==|||"/>
  <p:tag name="ISPRING_PRESENTER_PHOTO_1"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1" val="S2VsbHkgTWFydGlu|Q291cnNlIE5hcnJhdG9y||aHR0cHM6Ly9tYW5hZ2VtZW50c3R1ZHlndWlkZS5jb20vcG9ydGFsL2NvdXJzZXM=|ezk3NDM5Mzg3LTg0N0QtNERDRi1BMjY4LTNFNTQyQTI0NjVBMX0=||SVNQUklOR19QUkVTRU5URVJfUEhPVE9fMQ==|MA==|||"/>
  <p:tag name="FLASHSPRING_PRESENTATION_REFERENCES" val=""/>
  <p:tag name="ISPRING_ULTRA_SCORM_COURCE_TITLE" val="Six-Sigma-Demo"/>
  <p:tag name="ISPRINGCLOUDFOLDERID" val="0"/>
  <p:tag name="ISPRING_OUTPUT_FOLDER" val="[[&quot;$l\uFFFD2{DF9C20C0-FDD1-4CD5-9D7C-163304BAF1E1}&quot;,&quot;F:\\Drive C Vaio\\html\\courses\\voice-overs\\Six Sigma\\Completed - Six-sigma&quot;],[&quot;\b\uFFFD\uFFFD^{6BFA3CB9-1541-4AD6-9F13-D250816C71AD}&quot;,&quot;C:\\Audio &amp; PPT\\Six-Sigma-Audio-and-PPT&quot;]]"/>
  <p:tag name="ISPRING_PRESENTATION_TITLE" val="Six-Sigma-Demo"/>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31.000"/>
  <p:tag name="ISPRING_SLIDE_INDENT_LEVEL" val="0"/>
  <p:tag name="ISPRING_CUSTOM_TIMING_USED" val="0"/>
  <p:tag name="GENSWF_SLIDE_TITLE" val="What is Six Sigma - 1/2"/>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34.000"/>
  <p:tag name="ISPRING_SLIDE_INDENT_LEVEL" val="0"/>
  <p:tag name="ISPRING_CUSTOM_TIMING_USED" val="0"/>
  <p:tag name="GENSWF_SLIDE_TITLE" val="Pilot’s Six-Sigma Performance"/>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40.000"/>
  <p:tag name="ISPRING_SLIDE_INDENT_LEVEL" val="0"/>
  <p:tag name="ISPRING_CUSTOM_TIMING_USED" val="0"/>
  <p:tag name="GENSWF_SLIDE_TITLE" val="Benefits of Six Sigma"/>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Data Driven Decision"/>
  <p:tag name="GENSWF_ADVANCE_TIME" val="42.000"/>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8.000"/>
  <p:tag name="ISPRING_SLIDE_INDENT_LEVEL" val="0"/>
  <p:tag name="ISPRING_CUSTOM_TIMING_USED" val="0"/>
  <p:tag name="GENSWF_SLIDE_TITLE" val="Introduction - Six-Sigma"/>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Variation - Example - 2/2"/>
  <p:tag name="GENSWF_ADVANCE_TIME" val="7.000"/>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Six Sigma Measurement - 2/2"/>
  <p:tag name="GENSWF_ADVANCE_TIME" val="25.000"/>
</p:tagLst>
</file>

<file path=ppt/tags/tag2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DMAIC Roadmap"/>
  <p:tag name="GENSWF_ADVANCE_TIME" val="33.000"/>
</p:tagLst>
</file>

<file path=ppt/tags/tag2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Improving Quality through Six Sigma"/>
  <p:tag name="GENSWF_ADVANCE_TIME" val="20.000"/>
</p:tagLst>
</file>

<file path=ppt/tags/tag2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What is a BELT"/>
  <p:tag name="GENSWF_ADVANCE_TIME" val="27.000"/>
</p:tagLst>
</file>

<file path=ppt/tags/tag2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Definition of Terms of Six Sigma - 1/5"/>
  <p:tag name="GENSWF_ADVANCE_TIME" val="108.000"/>
</p:tagLst>
</file>

<file path=ppt/tags/tag2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20.000"/>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GENSWF_SLIDE_TITLE" val="Introduction - 1/2"/>
  <p:tag name="ISPRING_SLIDE_INDENT_LEVEL" val="0"/>
  <p:tag name="ISPRING_CUSTOM_TIMING_USED" val="0"/>
  <p:tag name="GENSWF_ADVANCE_TIME" val="20.000"/>
</p:tagLst>
</file>

<file path=ppt/tags/tag6.xml><?xml version="1.0" encoding="utf-8"?>
<p:tagLst xmlns:a="http://schemas.openxmlformats.org/drawingml/2006/main" xmlns:r="http://schemas.openxmlformats.org/officeDocument/2006/relationships" xmlns:p="http://schemas.openxmlformats.org/presentationml/2006/main">
  <p:tag name="GENSWF_SLIDE_TITLE" val="History of Six Sigma - 1/3"/>
  <p:tag name="GENSWF_ADVANCE_TIME" val="37.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65.000"/>
  <p:tag name="ISPRING_SLIDE_INDENT_LEVEL" val="0"/>
  <p:tag name="ISPRING_CUSTOM_TIMING_USED" val="0"/>
  <p:tag name="GENSWF_SLIDE_TITLE" val="Objectives"/>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2932</TotalTime>
  <Words>1085</Words>
  <Application>Microsoft Office PowerPoint</Application>
  <PresentationFormat>On-screen Show (4:3)</PresentationFormat>
  <Paragraphs>155</Paragraphs>
  <Slides>15</Slides>
  <Notes>15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8" baseType="lpstr">
      <vt:lpstr>Arial</vt:lpstr>
      <vt:lpstr>Arial Black</vt:lpstr>
      <vt:lpstr>Arial Rounded MT Bold</vt:lpstr>
      <vt:lpstr>Bradley Hand ITC</vt:lpstr>
      <vt:lpstr>Calibri</vt:lpstr>
      <vt:lpstr>Eras Demi ITC</vt:lpstr>
      <vt:lpstr>Eras Light ITC</vt:lpstr>
      <vt:lpstr>Gill Sans MT Condensed</vt:lpstr>
      <vt:lpstr>Lucida Bright</vt:lpstr>
      <vt:lpstr>Mistral</vt:lpstr>
      <vt:lpstr>Office Theme</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Six-Sigma-Demo</dc:title>
  <dc:creator>Home</dc:creator>
  <cp:lastModifiedBy>Himanshu Juneja</cp:lastModifiedBy>
  <cp:revision>527</cp:revision>
  <dcterms:created xsi:type="dcterms:W3CDTF">2012-09-20T04:20:32Z</dcterms:created>
  <dcterms:modified xsi:type="dcterms:W3CDTF">2022-10-24T06:56:24Z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C:\MSG - PREMIUM - Material\training-finals\introduction-to-six-sigma.ppta</vt:lpwstr>
  </property>
  <property fmtid="{D5CDD505-2E9C-101B-9397-08002B2CF9AE}" pid="4" name="ArticulateGUID">
    <vt:lpwstr>4D93289C-F9C2-4CD4-870F-55C2EE012D9A</vt:lpwstr>
  </property>
  <property fmtid="{D5CDD505-2E9C-101B-9397-08002B2CF9AE}" pid="5" name="ArticulatePath">
    <vt:lpwstr>introduction-to-six-sigma</vt:lpwstr>
  </property>
</Properties>
</file>