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695" r:id="rId3"/>
    <p:sldId id="258" r:id="rId4"/>
    <p:sldId id="268" r:id="rId5"/>
    <p:sldId id="270" r:id="rId6"/>
    <p:sldId id="272" r:id="rId7"/>
    <p:sldId id="273" r:id="rId8"/>
    <p:sldId id="275" r:id="rId9"/>
    <p:sldId id="276" r:id="rId10"/>
    <p:sldId id="492" r:id="rId11"/>
    <p:sldId id="495" r:id="rId12"/>
    <p:sldId id="499" r:id="rId13"/>
    <p:sldId id="505" r:id="rId14"/>
    <p:sldId id="524" r:id="rId15"/>
    <p:sldId id="550" r:id="rId16"/>
    <p:sldId id="696"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C6E6A2"/>
    <a:srgbClr val="D6EDBD"/>
    <a:srgbClr val="FFFFFF"/>
    <a:srgbClr val="FFB7DB"/>
    <a:srgbClr val="FF81C0"/>
    <a:srgbClr val="7D7447"/>
    <a:srgbClr val="FAC090"/>
    <a:srgbClr val="FF9999"/>
    <a:srgbClr val="564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529" autoAdjust="0"/>
    <p:restoredTop sz="94660"/>
  </p:normalViewPr>
  <p:slideViewPr>
    <p:cSldViewPr>
      <p:cViewPr varScale="1">
        <p:scale>
          <a:sx n="54" d="100"/>
          <a:sy n="54" d="100"/>
        </p:scale>
        <p:origin x="-165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6513D-A383-476F-BDD1-53C8AE0FE283}"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8A90C-C3EA-421D-B895-EA4993A6D0B7}" type="slidenum">
              <a:rPr lang="en-US" smtClean="0"/>
              <a:t>‹#›</a:t>
            </a:fld>
            <a:endParaRPr lang="en-US"/>
          </a:p>
        </p:txBody>
      </p:sp>
    </p:spTree>
    <p:extLst>
      <p:ext uri="{BB962C8B-B14F-4D97-AF65-F5344CB8AC3E}">
        <p14:creationId xmlns:p14="http://schemas.microsoft.com/office/powerpoint/2010/main" val="335090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16</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D2E0E-0E8E-47D6-A893-E1FCD8C14B15}" type="datetimeFigureOut">
              <a:rPr lang="en-IN" smtClean="0"/>
              <a:pPr/>
              <a:t>15-10-2014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8DC6FC8-1C63-428B-80D7-E8CC4825452F}"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D2E0E-0E8E-47D6-A893-E1FCD8C14B15}" type="datetimeFigureOut">
              <a:rPr lang="en-IN" smtClean="0"/>
              <a:pPr/>
              <a:t>15-10-2014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C6FC8-1C63-428B-80D7-E8CC4825452F}"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4.jpeg"/><Relationship Id="rId5" Type="http://schemas.openxmlformats.org/officeDocument/2006/relationships/slide" Target="slide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960"/>
          <p:cNvSpPr>
            <a:spLocks noChangeAspect="1" noEditPoints="1"/>
          </p:cNvSpPr>
          <p:nvPr/>
        </p:nvSpPr>
        <p:spPr bwMode="auto">
          <a:xfrm>
            <a:off x="20859" y="188640"/>
            <a:ext cx="9123141" cy="4968552"/>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chemeClr val="bg2">
              <a:lumMod val="75000"/>
            </a:schemeClr>
          </a:solidFill>
          <a:ln w="9525">
            <a:noFill/>
            <a:round/>
            <a:headEnd/>
            <a:tailEnd/>
          </a:ln>
        </p:spPr>
        <p:txBody>
          <a:bodyPr/>
          <a:lstStyle/>
          <a:p>
            <a:endParaRPr lang="en-IN" dirty="0"/>
          </a:p>
        </p:txBody>
      </p:sp>
      <p:sp>
        <p:nvSpPr>
          <p:cNvPr id="13" name="Rectangle 12"/>
          <p:cNvSpPr/>
          <p:nvPr/>
        </p:nvSpPr>
        <p:spPr>
          <a:xfrm>
            <a:off x="1619672" y="2470368"/>
            <a:ext cx="3408615"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4" name="Rectangle 13"/>
          <p:cNvSpPr/>
          <p:nvPr/>
        </p:nvSpPr>
        <p:spPr>
          <a:xfrm>
            <a:off x="1619672" y="2868624"/>
            <a:ext cx="1826738" cy="378143"/>
          </a:xfrm>
          <a:prstGeom prst="rect">
            <a:avLst/>
          </a:prstGeom>
          <a:solidFill>
            <a:srgbClr val="B0C4D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5" name="Rectangle 14"/>
          <p:cNvSpPr/>
          <p:nvPr/>
        </p:nvSpPr>
        <p:spPr>
          <a:xfrm>
            <a:off x="1619672" y="2070101"/>
            <a:ext cx="851182"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6" name="Rectangle 15"/>
          <p:cNvSpPr/>
          <p:nvPr/>
        </p:nvSpPr>
        <p:spPr>
          <a:xfrm>
            <a:off x="1619672" y="1671844"/>
            <a:ext cx="4384171" cy="378143"/>
          </a:xfrm>
          <a:prstGeom prst="rect">
            <a:avLst/>
          </a:prstGeom>
          <a:solidFill>
            <a:srgbClr val="3E6A9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7" name="Rectangle 16"/>
          <p:cNvSpPr/>
          <p:nvPr/>
        </p:nvSpPr>
        <p:spPr>
          <a:xfrm>
            <a:off x="1619672" y="1271576"/>
            <a:ext cx="1826738" cy="378143"/>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8" name="Rectangle 17"/>
          <p:cNvSpPr/>
          <p:nvPr/>
        </p:nvSpPr>
        <p:spPr>
          <a:xfrm>
            <a:off x="1619672" y="873319"/>
            <a:ext cx="1216530" cy="378143"/>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9" name="Rectangle 18"/>
          <p:cNvSpPr/>
          <p:nvPr/>
        </p:nvSpPr>
        <p:spPr>
          <a:xfrm>
            <a:off x="1619672" y="3266881"/>
            <a:ext cx="280035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nvGrpSpPr>
          <p:cNvPr id="29" name="Group 28"/>
          <p:cNvGrpSpPr/>
          <p:nvPr/>
        </p:nvGrpSpPr>
        <p:grpSpPr>
          <a:xfrm>
            <a:off x="1621616" y="1005267"/>
            <a:ext cx="6694800" cy="2783773"/>
            <a:chOff x="1621616" y="1005267"/>
            <a:chExt cx="6694800" cy="2783773"/>
          </a:xfrm>
        </p:grpSpPr>
        <p:grpSp>
          <p:nvGrpSpPr>
            <p:cNvPr id="5" name="Group 22"/>
            <p:cNvGrpSpPr>
              <a:grpSpLocks/>
            </p:cNvGrpSpPr>
            <p:nvPr/>
          </p:nvGrpSpPr>
          <p:grpSpPr bwMode="auto">
            <a:xfrm>
              <a:off x="1621616" y="1270771"/>
              <a:ext cx="5721188" cy="2393562"/>
              <a:chOff x="3646249" y="2428399"/>
              <a:chExt cx="2830751" cy="1447800"/>
            </a:xfrm>
          </p:grpSpPr>
          <p:cxnSp>
            <p:nvCxnSpPr>
              <p:cNvPr id="6" name="Straight Connector 5"/>
              <p:cNvCxnSpPr/>
              <p:nvPr/>
            </p:nvCxnSpPr>
            <p:spPr>
              <a:xfrm>
                <a:off x="3657787" y="2428399"/>
                <a:ext cx="2819213" cy="1217"/>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57787" y="2668077"/>
                <a:ext cx="2819213" cy="1216"/>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657787" y="2908972"/>
                <a:ext cx="2819213" cy="2433"/>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5060408" y="1736924"/>
                <a:ext cx="2433" cy="2830751"/>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7787" y="3391977"/>
                <a:ext cx="2819213" cy="1217"/>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57787" y="3632871"/>
                <a:ext cx="2819213" cy="2433"/>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657787" y="3874983"/>
                <a:ext cx="2819213" cy="1216"/>
              </a:xfrm>
              <a:prstGeom prst="line">
                <a:avLst/>
              </a:prstGeom>
              <a:ln w="15875">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0" name="TextBox 24"/>
            <p:cNvSpPr txBox="1">
              <a:spLocks noChangeArrowheads="1"/>
            </p:cNvSpPr>
            <p:nvPr/>
          </p:nvSpPr>
          <p:spPr bwMode="auto">
            <a:xfrm>
              <a:off x="7342804" y="1005267"/>
              <a:ext cx="973612" cy="390211"/>
            </a:xfrm>
            <a:prstGeom prst="rect">
              <a:avLst/>
            </a:prstGeom>
            <a:noFill/>
            <a:ln w="9525">
              <a:noFill/>
              <a:miter lim="800000"/>
              <a:headEnd/>
              <a:tailEnd/>
            </a:ln>
          </p:spPr>
          <p:txBody>
            <a:bodyPr>
              <a:spAutoFit/>
            </a:bodyPr>
            <a:lstStyle/>
            <a:p>
              <a:r>
                <a:rPr lang="nb-NO" sz="1400" b="1">
                  <a:latin typeface="Calibri" pitchFamily="-105" charset="0"/>
                </a:rPr>
                <a:t>20%</a:t>
              </a:r>
            </a:p>
          </p:txBody>
        </p:sp>
        <p:sp>
          <p:nvSpPr>
            <p:cNvPr id="21" name="TextBox 25"/>
            <p:cNvSpPr txBox="1">
              <a:spLocks noChangeArrowheads="1"/>
            </p:cNvSpPr>
            <p:nvPr/>
          </p:nvSpPr>
          <p:spPr bwMode="auto">
            <a:xfrm>
              <a:off x="7342804" y="1403524"/>
              <a:ext cx="973612" cy="388200"/>
            </a:xfrm>
            <a:prstGeom prst="rect">
              <a:avLst/>
            </a:prstGeom>
            <a:noFill/>
            <a:ln w="9525">
              <a:noFill/>
              <a:miter lim="800000"/>
              <a:headEnd/>
              <a:tailEnd/>
            </a:ln>
          </p:spPr>
          <p:txBody>
            <a:bodyPr>
              <a:spAutoFit/>
            </a:bodyPr>
            <a:lstStyle/>
            <a:p>
              <a:r>
                <a:rPr lang="nb-NO" sz="1400" b="1">
                  <a:latin typeface="Calibri" pitchFamily="-105" charset="0"/>
                </a:rPr>
                <a:t>25%</a:t>
              </a:r>
            </a:p>
          </p:txBody>
        </p:sp>
        <p:sp>
          <p:nvSpPr>
            <p:cNvPr id="22" name="TextBox 26"/>
            <p:cNvSpPr txBox="1">
              <a:spLocks noChangeArrowheads="1"/>
            </p:cNvSpPr>
            <p:nvPr/>
          </p:nvSpPr>
          <p:spPr bwMode="auto">
            <a:xfrm>
              <a:off x="7342804" y="1793735"/>
              <a:ext cx="973612" cy="390211"/>
            </a:xfrm>
            <a:prstGeom prst="rect">
              <a:avLst/>
            </a:prstGeom>
            <a:noFill/>
            <a:ln w="9525">
              <a:noFill/>
              <a:miter lim="800000"/>
              <a:headEnd/>
              <a:tailEnd/>
            </a:ln>
          </p:spPr>
          <p:txBody>
            <a:bodyPr>
              <a:spAutoFit/>
            </a:bodyPr>
            <a:lstStyle/>
            <a:p>
              <a:r>
                <a:rPr lang="nb-NO" sz="1400" b="1">
                  <a:latin typeface="Calibri" pitchFamily="-105" charset="0"/>
                </a:rPr>
                <a:t>75%</a:t>
              </a:r>
            </a:p>
          </p:txBody>
        </p:sp>
        <p:sp>
          <p:nvSpPr>
            <p:cNvPr id="23" name="TextBox 27"/>
            <p:cNvSpPr txBox="1">
              <a:spLocks noChangeArrowheads="1"/>
            </p:cNvSpPr>
            <p:nvPr/>
          </p:nvSpPr>
          <p:spPr bwMode="auto">
            <a:xfrm>
              <a:off x="7342804" y="2202049"/>
              <a:ext cx="973612" cy="390211"/>
            </a:xfrm>
            <a:prstGeom prst="rect">
              <a:avLst/>
            </a:prstGeom>
            <a:noFill/>
            <a:ln w="9525">
              <a:noFill/>
              <a:miter lim="800000"/>
              <a:headEnd/>
              <a:tailEnd/>
            </a:ln>
          </p:spPr>
          <p:txBody>
            <a:bodyPr>
              <a:spAutoFit/>
            </a:bodyPr>
            <a:lstStyle/>
            <a:p>
              <a:r>
                <a:rPr lang="nb-NO" sz="1400" b="1">
                  <a:latin typeface="Calibri" pitchFamily="-105" charset="0"/>
                </a:rPr>
                <a:t>15%</a:t>
              </a:r>
            </a:p>
          </p:txBody>
        </p:sp>
        <p:sp>
          <p:nvSpPr>
            <p:cNvPr id="24" name="TextBox 28"/>
            <p:cNvSpPr txBox="1">
              <a:spLocks noChangeArrowheads="1"/>
            </p:cNvSpPr>
            <p:nvPr/>
          </p:nvSpPr>
          <p:spPr bwMode="auto">
            <a:xfrm>
              <a:off x="7342804" y="2562088"/>
              <a:ext cx="973612" cy="390211"/>
            </a:xfrm>
            <a:prstGeom prst="rect">
              <a:avLst/>
            </a:prstGeom>
            <a:noFill/>
            <a:ln w="9525">
              <a:noFill/>
              <a:miter lim="800000"/>
              <a:headEnd/>
              <a:tailEnd/>
            </a:ln>
          </p:spPr>
          <p:txBody>
            <a:bodyPr>
              <a:spAutoFit/>
            </a:bodyPr>
            <a:lstStyle/>
            <a:p>
              <a:r>
                <a:rPr lang="nb-NO" sz="1400" b="1">
                  <a:latin typeface="Calibri" pitchFamily="-105" charset="0"/>
                </a:rPr>
                <a:t>55%</a:t>
              </a:r>
            </a:p>
          </p:txBody>
        </p:sp>
        <p:sp>
          <p:nvSpPr>
            <p:cNvPr id="25" name="TextBox 29"/>
            <p:cNvSpPr txBox="1">
              <a:spLocks noChangeArrowheads="1"/>
            </p:cNvSpPr>
            <p:nvPr/>
          </p:nvSpPr>
          <p:spPr bwMode="auto">
            <a:xfrm>
              <a:off x="7342804" y="2960345"/>
              <a:ext cx="973612" cy="390211"/>
            </a:xfrm>
            <a:prstGeom prst="rect">
              <a:avLst/>
            </a:prstGeom>
            <a:noFill/>
            <a:ln w="9525">
              <a:noFill/>
              <a:miter lim="800000"/>
              <a:headEnd/>
              <a:tailEnd/>
            </a:ln>
          </p:spPr>
          <p:txBody>
            <a:bodyPr>
              <a:spAutoFit/>
            </a:bodyPr>
            <a:lstStyle/>
            <a:p>
              <a:r>
                <a:rPr lang="nb-NO" sz="1400" b="1">
                  <a:latin typeface="Calibri" pitchFamily="-105" charset="0"/>
                </a:rPr>
                <a:t>25%</a:t>
              </a:r>
            </a:p>
          </p:txBody>
        </p:sp>
        <p:sp>
          <p:nvSpPr>
            <p:cNvPr id="26" name="TextBox 30"/>
            <p:cNvSpPr txBox="1">
              <a:spLocks noChangeArrowheads="1"/>
            </p:cNvSpPr>
            <p:nvPr/>
          </p:nvSpPr>
          <p:spPr bwMode="auto">
            <a:xfrm>
              <a:off x="7342804" y="3398829"/>
              <a:ext cx="973612" cy="390211"/>
            </a:xfrm>
            <a:prstGeom prst="rect">
              <a:avLst/>
            </a:prstGeom>
            <a:noFill/>
            <a:ln w="9525">
              <a:noFill/>
              <a:miter lim="800000"/>
              <a:headEnd/>
              <a:tailEnd/>
            </a:ln>
          </p:spPr>
          <p:txBody>
            <a:bodyPr>
              <a:spAutoFit/>
            </a:bodyPr>
            <a:lstStyle/>
            <a:p>
              <a:r>
                <a:rPr lang="nb-NO" sz="1400" b="1">
                  <a:latin typeface="Calibri" pitchFamily="-105" charset="0"/>
                </a:rPr>
                <a:t>45%</a:t>
              </a:r>
            </a:p>
          </p:txBody>
        </p:sp>
      </p:grpSp>
      <p:pic>
        <p:nvPicPr>
          <p:cNvPr id="30" name="Picture 29" descr="12244771_l.jpg"/>
          <p:cNvPicPr>
            <a:picLocks noChangeAspect="1"/>
          </p:cNvPicPr>
          <p:nvPr/>
        </p:nvPicPr>
        <p:blipFill>
          <a:blip r:embed="rId2" cstate="print"/>
          <a:srcRect l="21693" r="72109"/>
          <a:stretch>
            <a:fillRect/>
          </a:stretch>
        </p:blipFill>
        <p:spPr>
          <a:xfrm rot="16200000">
            <a:off x="3815916" y="1557300"/>
            <a:ext cx="1512167" cy="9144000"/>
          </a:xfrm>
          <a:prstGeom prst="rect">
            <a:avLst/>
          </a:prstGeom>
        </p:spPr>
      </p:pic>
      <p:sp>
        <p:nvSpPr>
          <p:cNvPr id="31" name="TextBox 30"/>
          <p:cNvSpPr txBox="1"/>
          <p:nvPr/>
        </p:nvSpPr>
        <p:spPr>
          <a:xfrm>
            <a:off x="0" y="5510842"/>
            <a:ext cx="9144000" cy="1446550"/>
          </a:xfrm>
          <a:prstGeom prst="rect">
            <a:avLst/>
          </a:prstGeom>
          <a:noFill/>
        </p:spPr>
        <p:txBody>
          <a:bodyPr wrap="square" rtlCol="0">
            <a:spAutoFit/>
          </a:bodyPr>
          <a:lstStyle/>
          <a:p>
            <a:pPr algn="ctr"/>
            <a:r>
              <a:rPr lang="en-US" sz="8800" dirty="0" smtClean="0">
                <a:effectLst>
                  <a:glow rad="228600">
                    <a:schemeClr val="bg1">
                      <a:alpha val="40000"/>
                    </a:schemeClr>
                  </a:glow>
                </a:effectLst>
                <a:latin typeface="Rage Italic" pitchFamily="66" charset="0"/>
              </a:rPr>
              <a:t>Basics of Statistics</a:t>
            </a:r>
            <a:endParaRPr lang="en-IN" sz="8800" dirty="0">
              <a:effectLst>
                <a:glow rad="228600">
                  <a:schemeClr val="bg1">
                    <a:alpha val="40000"/>
                  </a:schemeClr>
                </a:glow>
              </a:effectLst>
              <a:latin typeface="Rage Itali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P spid="18" grpId="0" animBg="1"/>
      <p:bldP spid="19" grpId="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0221076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7944" y="863987"/>
            <a:ext cx="5076056" cy="5994012"/>
          </a:xfrm>
          <a:prstGeom prst="rect">
            <a:avLst/>
          </a:prstGeom>
        </p:spPr>
      </p:pic>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What is Statistics?</a:t>
              </a:r>
              <a:endParaRPr lang="en-IN" sz="3200" dirty="0"/>
            </a:p>
          </p:txBody>
        </p:sp>
      </p:grpSp>
      <p:sp>
        <p:nvSpPr>
          <p:cNvPr id="14" name="Rounded Rectangle 13"/>
          <p:cNvSpPr/>
          <p:nvPr/>
        </p:nvSpPr>
        <p:spPr>
          <a:xfrm>
            <a:off x="251520" y="1124744"/>
            <a:ext cx="4032448" cy="5616624"/>
          </a:xfrm>
          <a:prstGeom prst="roundRect">
            <a:avLst>
              <a:gd name="adj" fmla="val 3111"/>
            </a:avLst>
          </a:prstGeom>
          <a:solidFill>
            <a:srgbClr val="38EA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b="1" dirty="0" smtClean="0">
                <a:solidFill>
                  <a:schemeClr val="tx1"/>
                </a:solidFill>
              </a:rPr>
              <a:t>Statistics is the branch of applied mathematics that is concerned with the collection, organization, analysis, interpretation and presentation of quantitative data. </a:t>
            </a:r>
          </a:p>
          <a:p>
            <a:endParaRPr lang="en-IN" sz="2200" b="1" dirty="0" smtClean="0">
              <a:solidFill>
                <a:schemeClr val="tx1"/>
              </a:solidFill>
            </a:endParaRPr>
          </a:p>
          <a:p>
            <a:r>
              <a:rPr lang="en-IN" sz="2200" b="1" dirty="0" smtClean="0">
                <a:solidFill>
                  <a:schemeClr val="tx1"/>
                </a:solidFill>
              </a:rPr>
              <a:t>The data required for statistics is collected through surveys and experiments and statistics also deals with the planning of data collection.</a:t>
            </a:r>
            <a:endParaRPr lang="en-IN" sz="2200" b="1" dirty="0">
              <a:solidFill>
                <a:schemeClr val="tx1"/>
              </a:solidFill>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Right)">
                                      <p:cBhvr>
                                        <p:cTn id="7" dur="500"/>
                                        <p:tgtEl>
                                          <p:spTgt spid="14"/>
                                        </p:tgtEl>
                                      </p:cBhvr>
                                    </p:animEffect>
                                  </p:childTnLst>
                                </p:cTn>
                              </p:par>
                              <p:par>
                                <p:cTn id="8" presetID="1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lide(from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2750897_xl.jpg"/>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6534" t="51050" r="66063" b="10318"/>
          <a:stretch>
            <a:fillRect/>
          </a:stretch>
        </p:blipFill>
        <p:spPr>
          <a:xfrm rot="16200000">
            <a:off x="1043609" y="-819472"/>
            <a:ext cx="6624736" cy="9217023"/>
          </a:xfrm>
          <a:prstGeom prst="rect">
            <a:avLst/>
          </a:prstGeom>
        </p:spPr>
      </p:pic>
      <p:sp>
        <p:nvSpPr>
          <p:cNvPr id="14" name="Rounded Rectangular Callout 13"/>
          <p:cNvSpPr/>
          <p:nvPr/>
        </p:nvSpPr>
        <p:spPr>
          <a:xfrm>
            <a:off x="1835696" y="2565000"/>
            <a:ext cx="6264696" cy="864000"/>
          </a:xfrm>
          <a:prstGeom prst="wedgeRoundRectCallout">
            <a:avLst>
              <a:gd name="adj1" fmla="val -58184"/>
              <a:gd name="adj2" fmla="val -48206"/>
              <a:gd name="adj3" fmla="val 1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It helps in gaining a better understanding of a phenomenon of nature.</a:t>
            </a:r>
            <a:endParaRPr lang="en-IN" sz="2000" dirty="0">
              <a:solidFill>
                <a:schemeClr val="tx1"/>
              </a:solidFill>
            </a:endParaRPr>
          </a:p>
        </p:txBody>
      </p:sp>
      <p:sp>
        <p:nvSpPr>
          <p:cNvPr id="15" name="Rounded Rectangular Callout 14"/>
          <p:cNvSpPr/>
          <p:nvPr/>
        </p:nvSpPr>
        <p:spPr>
          <a:xfrm>
            <a:off x="1115616" y="3645024"/>
            <a:ext cx="6264696" cy="864000"/>
          </a:xfrm>
          <a:prstGeom prst="wedgeRoundRectCallout">
            <a:avLst>
              <a:gd name="adj1" fmla="val 58929"/>
              <a:gd name="adj2" fmla="val -54718"/>
              <a:gd name="adj3" fmla="val 16667"/>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It helps in capturing and getting the exact description of a phenomenon of nature.</a:t>
            </a:r>
            <a:endParaRPr lang="en-IN" sz="2000" dirty="0">
              <a:solidFill>
                <a:schemeClr val="tx1"/>
              </a:solidFill>
            </a:endParaRPr>
          </a:p>
        </p:txBody>
      </p:sp>
      <p:sp>
        <p:nvSpPr>
          <p:cNvPr id="16" name="Rounded Rectangular Callout 15"/>
          <p:cNvSpPr/>
          <p:nvPr/>
        </p:nvSpPr>
        <p:spPr>
          <a:xfrm>
            <a:off x="1763688" y="4725144"/>
            <a:ext cx="6264696" cy="1152032"/>
          </a:xfrm>
          <a:prstGeom prst="wedgeRoundRectCallout">
            <a:avLst>
              <a:gd name="adj1" fmla="val -58184"/>
              <a:gd name="adj2" fmla="val -48206"/>
              <a:gd name="adj3" fmla="val 16667"/>
            </a:avLst>
          </a:prstGeom>
          <a:solidFill>
            <a:srgbClr val="FF9999"/>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In any field of study, statistics helps in conducting in a proper organized and efficient planning of a statistical inquiry.</a:t>
            </a:r>
            <a:endParaRPr lang="en-IN" sz="2000" dirty="0">
              <a:solidFill>
                <a:schemeClr val="tx1"/>
              </a:solidFill>
            </a:endParaRPr>
          </a:p>
        </p:txBody>
      </p:sp>
      <p:sp>
        <p:nvSpPr>
          <p:cNvPr id="17" name="TextBox 16"/>
          <p:cNvSpPr txBox="1"/>
          <p:nvPr/>
        </p:nvSpPr>
        <p:spPr>
          <a:xfrm>
            <a:off x="971600" y="1700808"/>
            <a:ext cx="7272808" cy="707886"/>
          </a:xfrm>
          <a:prstGeom prst="rect">
            <a:avLst/>
          </a:prstGeom>
          <a:noFill/>
        </p:spPr>
        <p:txBody>
          <a:bodyPr wrap="square" rtlCol="0">
            <a:spAutoFit/>
          </a:bodyPr>
          <a:lstStyle/>
          <a:p>
            <a:r>
              <a:rPr lang="en-IN" sz="2000" dirty="0" smtClean="0"/>
              <a:t>Statistics is a very important branch of mathematics and it has several uses such as follows:</a:t>
            </a:r>
            <a:endParaRPr lang="en-IN" sz="2000" dirty="0"/>
          </a:p>
        </p:txBody>
      </p:sp>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Uses of Statistics</a:t>
              </a:r>
              <a:endParaRPr lang="en-IN" sz="3200" dirty="0"/>
            </a:p>
          </p:txBody>
        </p:sp>
      </p:gr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Types of Variables</a:t>
              </a:r>
              <a:endParaRPr lang="en-IN" sz="3200" dirty="0"/>
            </a:p>
          </p:txBody>
        </p:sp>
      </p:grpSp>
      <p:grpSp>
        <p:nvGrpSpPr>
          <p:cNvPr id="4" name="Group 65"/>
          <p:cNvGrpSpPr>
            <a:grpSpLocks/>
          </p:cNvGrpSpPr>
          <p:nvPr/>
        </p:nvGrpSpPr>
        <p:grpSpPr bwMode="auto">
          <a:xfrm>
            <a:off x="471488" y="1556792"/>
            <a:ext cx="7740650" cy="4248472"/>
            <a:chOff x="471488" y="1165225"/>
            <a:chExt cx="7740650" cy="3713163"/>
          </a:xfrm>
        </p:grpSpPr>
        <p:grpSp>
          <p:nvGrpSpPr>
            <p:cNvPr id="5" name="Group 117"/>
            <p:cNvGrpSpPr>
              <a:grpSpLocks/>
            </p:cNvGrpSpPr>
            <p:nvPr/>
          </p:nvGrpSpPr>
          <p:grpSpPr bwMode="auto">
            <a:xfrm>
              <a:off x="471488" y="1165225"/>
              <a:ext cx="7740650" cy="3694113"/>
              <a:chOff x="471210" y="1164522"/>
              <a:chExt cx="7740358" cy="3694514"/>
            </a:xfrm>
          </p:grpSpPr>
          <p:sp>
            <p:nvSpPr>
              <p:cNvPr id="16" name="Rounded Rectangle 6"/>
              <p:cNvSpPr/>
              <p:nvPr/>
            </p:nvSpPr>
            <p:spPr>
              <a:xfrm>
                <a:off x="471210" y="1164522"/>
                <a:ext cx="7740358" cy="3694514"/>
              </a:xfrm>
              <a:prstGeom prst="roundRect">
                <a:avLst>
                  <a:gd name="adj" fmla="val 5555"/>
                </a:avLst>
              </a:prstGeom>
              <a:gradFill>
                <a:gsLst>
                  <a:gs pos="0">
                    <a:schemeClr val="bg1">
                      <a:lumMod val="65000"/>
                    </a:schemeClr>
                  </a:gs>
                  <a:gs pos="69000">
                    <a:schemeClr val="bg1">
                      <a:lumMod val="75000"/>
                    </a:schemeClr>
                  </a:gs>
                  <a:gs pos="100000">
                    <a:schemeClr val="bg1">
                      <a:lumMod val="85000"/>
                    </a:schemeClr>
                  </a:gs>
                  <a:gs pos="41000">
                    <a:schemeClr val="bg1"/>
                  </a:gs>
                </a:gsLst>
                <a:lin ang="19140000" scaled="0"/>
              </a:gradFill>
              <a:ln>
                <a:noFill/>
              </a:ln>
              <a:effectLst>
                <a:outerShdw blurRad="40000" dist="23000" dir="5400000" rotWithShape="0">
                  <a:srgbClr val="000000">
                    <a:alpha val="35000"/>
                  </a:srgbClr>
                </a:outerShdw>
                <a:reflection stA="21000" endPos="22000" dist="50800" dir="5400000" sy="-100000" algn="bl" rotWithShape="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ounded Rectangle 16"/>
              <p:cNvSpPr/>
              <p:nvPr/>
            </p:nvSpPr>
            <p:spPr>
              <a:xfrm>
                <a:off x="593442" y="1285185"/>
                <a:ext cx="7467318" cy="3451600"/>
              </a:xfrm>
              <a:prstGeom prst="roundRect">
                <a:avLst>
                  <a:gd name="adj" fmla="val 4812"/>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6" name="Gruppe 61"/>
              <p:cNvGrpSpPr>
                <a:grpSpLocks/>
              </p:cNvGrpSpPr>
              <p:nvPr/>
            </p:nvGrpSpPr>
            <p:grpSpPr bwMode="auto">
              <a:xfrm flipH="1">
                <a:off x="7082031" y="2554557"/>
                <a:ext cx="764755" cy="791220"/>
                <a:chOff x="1760019" y="3875595"/>
                <a:chExt cx="1018741" cy="1016530"/>
              </a:xfrm>
            </p:grpSpPr>
            <p:grpSp>
              <p:nvGrpSpPr>
                <p:cNvPr id="7" name="Gruppe 59"/>
                <p:cNvGrpSpPr>
                  <a:grpSpLocks/>
                </p:cNvGrpSpPr>
                <p:nvPr/>
              </p:nvGrpSpPr>
              <p:grpSpPr bwMode="auto">
                <a:xfrm>
                  <a:off x="1762304" y="3875595"/>
                  <a:ext cx="1016456" cy="1016530"/>
                  <a:chOff x="3906064" y="1406380"/>
                  <a:chExt cx="496973" cy="497009"/>
                </a:xfrm>
              </p:grpSpPr>
              <p:sp>
                <p:nvSpPr>
                  <p:cNvPr id="23" name="Ellipse 30"/>
                  <p:cNvSpPr/>
                  <p:nvPr/>
                </p:nvSpPr>
                <p:spPr bwMode="auto">
                  <a:xfrm rot="17065673">
                    <a:off x="3906046" y="1406398"/>
                    <a:ext cx="497009" cy="496973"/>
                  </a:xfrm>
                  <a:prstGeom prst="ellipse">
                    <a:avLst/>
                  </a:prstGeom>
                  <a:gradFill flip="none" rotWithShape="1">
                    <a:gsLst>
                      <a:gs pos="100000">
                        <a:schemeClr val="tx1">
                          <a:lumMod val="95000"/>
                          <a:lumOff val="5000"/>
                        </a:schemeClr>
                      </a:gs>
                      <a:gs pos="0">
                        <a:schemeClr val="tx1">
                          <a:lumMod val="75000"/>
                          <a:lumOff val="25000"/>
                        </a:schemeClr>
                      </a:gs>
                    </a:gsLst>
                    <a:path path="shape">
                      <a:fillToRect l="50000" t="50000" r="50000" b="50000"/>
                    </a:path>
                    <a:tileRect/>
                  </a:gradFill>
                  <a:ln w="9525" cap="flat" cmpd="sng" algn="ctr">
                    <a:noFill/>
                    <a:prstDash val="solid"/>
                  </a:ln>
                  <a:effectLst>
                    <a:innerShdw blurRad="269875" dist="114300" dir="480000">
                      <a:srgbClr val="000000">
                        <a:alpha val="13000"/>
                      </a:srgbClr>
                    </a:innerShdw>
                  </a:effectLst>
                </p:spPr>
                <p:txBody>
                  <a:bodyPr anchor="ctr"/>
                  <a:lstStyle>
                    <a:lvl1pPr marL="342900" indent="-342900"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buFont typeface="Calibri" charset="0"/>
                      <a:buAutoNum type="arabicPeriod"/>
                      <a:defRPr/>
                    </a:pPr>
                    <a:endParaRPr lang="da-DK" sz="1800" smtClean="0">
                      <a:solidFill>
                        <a:srgbClr val="FFFFFF"/>
                      </a:solidFill>
                    </a:endParaRPr>
                  </a:p>
                </p:txBody>
              </p:sp>
              <p:sp>
                <p:nvSpPr>
                  <p:cNvPr id="24" name="Ellipse 31"/>
                  <p:cNvSpPr>
                    <a:spLocks noChangeArrowheads="1"/>
                  </p:cNvSpPr>
                  <p:nvPr/>
                </p:nvSpPr>
                <p:spPr bwMode="auto">
                  <a:xfrm>
                    <a:off x="3955823" y="1424813"/>
                    <a:ext cx="366004" cy="269272"/>
                  </a:xfrm>
                  <a:prstGeom prst="ellipse">
                    <a:avLst/>
                  </a:prstGeom>
                  <a:gradFill rotWithShape="1">
                    <a:gsLst>
                      <a:gs pos="0">
                        <a:srgbClr val="FFFCF9">
                          <a:alpha val="31998"/>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342900" indent="-342900" algn="ctr">
                      <a:buFont typeface="Calibri" pitchFamily="34" charset="0"/>
                      <a:buAutoNum type="arabicPeriod"/>
                    </a:pPr>
                    <a:endParaRPr lang="da-DK">
                      <a:solidFill>
                        <a:srgbClr val="FFFFFF"/>
                      </a:solidFill>
                    </a:endParaRPr>
                  </a:p>
                </p:txBody>
              </p:sp>
            </p:grpSp>
            <p:sp>
              <p:nvSpPr>
                <p:cNvPr id="22" name="Måne 29"/>
                <p:cNvSpPr/>
                <p:nvPr/>
              </p:nvSpPr>
              <p:spPr bwMode="auto">
                <a:xfrm rot="16570711">
                  <a:off x="2013672" y="4164325"/>
                  <a:ext cx="460273" cy="967579"/>
                </a:xfrm>
                <a:prstGeom prst="moon">
                  <a:avLst>
                    <a:gd name="adj" fmla="val 8755"/>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da-DK" sz="1800" smtClean="0">
                    <a:solidFill>
                      <a:srgbClr val="FFFFFF"/>
                    </a:solidFill>
                  </a:endParaRPr>
                </a:p>
              </p:txBody>
            </p:sp>
          </p:grpSp>
          <p:sp>
            <p:nvSpPr>
              <p:cNvPr id="19" name="Rectangle 115"/>
              <p:cNvSpPr>
                <a:spLocks noChangeArrowheads="1"/>
              </p:cNvSpPr>
              <p:nvPr/>
            </p:nvSpPr>
            <p:spPr bwMode="auto">
              <a:xfrm>
                <a:off x="1058563" y="1285185"/>
                <a:ext cx="5884640" cy="3451600"/>
              </a:xfrm>
              <a:prstGeom prst="rect">
                <a:avLst/>
              </a:prstGeom>
              <a:solidFill>
                <a:schemeClr val="tx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nb-NO">
                  <a:solidFill>
                    <a:srgbClr val="FFFFFF"/>
                  </a:solidFill>
                </a:endParaRPr>
              </a:p>
            </p:txBody>
          </p:sp>
          <p:sp>
            <p:nvSpPr>
              <p:cNvPr id="20" name="Rounded Rectangle 19"/>
              <p:cNvSpPr/>
              <p:nvPr/>
            </p:nvSpPr>
            <p:spPr>
              <a:xfrm flipH="1">
                <a:off x="841083" y="2615655"/>
                <a:ext cx="66672" cy="676348"/>
              </a:xfrm>
              <a:prstGeom prst="roundRect">
                <a:avLst>
                  <a:gd name="adj" fmla="val 4812"/>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sp>
          <p:nvSpPr>
            <p:cNvPr id="15" name="Rounded Rectangle 10"/>
            <p:cNvSpPr/>
            <p:nvPr/>
          </p:nvSpPr>
          <p:spPr>
            <a:xfrm>
              <a:off x="485775" y="1184275"/>
              <a:ext cx="7523163" cy="3694113"/>
            </a:xfrm>
            <a:custGeom>
              <a:avLst/>
              <a:gdLst>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6009055 w 6185849"/>
                <a:gd name="connsiteY5" fmla="*/ 3674030 h 3674030"/>
                <a:gd name="connsiteX6" fmla="*/ 176794 w 6185849"/>
                <a:gd name="connsiteY6" fmla="*/ 3674030 h 3674030"/>
                <a:gd name="connsiteX7" fmla="*/ 0 w 6185849"/>
                <a:gd name="connsiteY7" fmla="*/ 3497236 h 3674030"/>
                <a:gd name="connsiteX8" fmla="*/ 0 w 6185849"/>
                <a:gd name="connsiteY8" fmla="*/ 176794 h 3674030"/>
                <a:gd name="connsiteX0" fmla="*/ 0 w 6185849"/>
                <a:gd name="connsiteY0" fmla="*/ 176794 h 3811663"/>
                <a:gd name="connsiteX1" fmla="*/ 176794 w 6185849"/>
                <a:gd name="connsiteY1" fmla="*/ 0 h 3811663"/>
                <a:gd name="connsiteX2" fmla="*/ 6009055 w 6185849"/>
                <a:gd name="connsiteY2" fmla="*/ 0 h 3811663"/>
                <a:gd name="connsiteX3" fmla="*/ 6185849 w 6185849"/>
                <a:gd name="connsiteY3" fmla="*/ 176794 h 3811663"/>
                <a:gd name="connsiteX4" fmla="*/ 6185849 w 6185849"/>
                <a:gd name="connsiteY4" fmla="*/ 3497236 h 3811663"/>
                <a:gd name="connsiteX5" fmla="*/ 176794 w 6185849"/>
                <a:gd name="connsiteY5" fmla="*/ 3674030 h 3811663"/>
                <a:gd name="connsiteX6" fmla="*/ 0 w 6185849"/>
                <a:gd name="connsiteY6" fmla="*/ 3497236 h 3811663"/>
                <a:gd name="connsiteX7" fmla="*/ 0 w 6185849"/>
                <a:gd name="connsiteY7" fmla="*/ 176794 h 3811663"/>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85849 w 6185849"/>
                <a:gd name="connsiteY4" fmla="*/ 3497236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6131227 w 6185849"/>
                <a:gd name="connsiteY4" fmla="*/ 343034 h 3674030"/>
                <a:gd name="connsiteX5" fmla="*/ 176794 w 6185849"/>
                <a:gd name="connsiteY5" fmla="*/ 3674030 h 3674030"/>
                <a:gd name="connsiteX6" fmla="*/ 0 w 6185849"/>
                <a:gd name="connsiteY6" fmla="*/ 3497236 h 3674030"/>
                <a:gd name="connsiteX7" fmla="*/ 0 w 6185849"/>
                <a:gd name="connsiteY7" fmla="*/ 176794 h 3674030"/>
                <a:gd name="connsiteX0" fmla="*/ 0 w 6185849"/>
                <a:gd name="connsiteY0" fmla="*/ 176794 h 3674030"/>
                <a:gd name="connsiteX1" fmla="*/ 176794 w 6185849"/>
                <a:gd name="connsiteY1" fmla="*/ 0 h 3674030"/>
                <a:gd name="connsiteX2" fmla="*/ 6009055 w 6185849"/>
                <a:gd name="connsiteY2" fmla="*/ 0 h 3674030"/>
                <a:gd name="connsiteX3" fmla="*/ 6185849 w 6185849"/>
                <a:gd name="connsiteY3" fmla="*/ 176794 h 3674030"/>
                <a:gd name="connsiteX4" fmla="*/ 176794 w 6185849"/>
                <a:gd name="connsiteY4" fmla="*/ 3674030 h 3674030"/>
                <a:gd name="connsiteX5" fmla="*/ 0 w 6185849"/>
                <a:gd name="connsiteY5" fmla="*/ 3497236 h 3674030"/>
                <a:gd name="connsiteX6" fmla="*/ 0 w 6185849"/>
                <a:gd name="connsiteY6" fmla="*/ 176794 h 3674030"/>
                <a:gd name="connsiteX0" fmla="*/ 0 w 6185849"/>
                <a:gd name="connsiteY0" fmla="*/ 190449 h 3687685"/>
                <a:gd name="connsiteX1" fmla="*/ 176794 w 6185849"/>
                <a:gd name="connsiteY1" fmla="*/ 13655 h 3687685"/>
                <a:gd name="connsiteX2" fmla="*/ 4274819 w 6185849"/>
                <a:gd name="connsiteY2" fmla="*/ 0 h 3687685"/>
                <a:gd name="connsiteX3" fmla="*/ 6185849 w 6185849"/>
                <a:gd name="connsiteY3" fmla="*/ 190449 h 3687685"/>
                <a:gd name="connsiteX4" fmla="*/ 176794 w 6185849"/>
                <a:gd name="connsiteY4" fmla="*/ 3687685 h 3687685"/>
                <a:gd name="connsiteX5" fmla="*/ 0 w 6185849"/>
                <a:gd name="connsiteY5" fmla="*/ 3510891 h 3687685"/>
                <a:gd name="connsiteX6" fmla="*/ 0 w 6185849"/>
                <a:gd name="connsiteY6"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 name="connsiteX0" fmla="*/ 0 w 4274819"/>
                <a:gd name="connsiteY0" fmla="*/ 190449 h 3687685"/>
                <a:gd name="connsiteX1" fmla="*/ 176794 w 4274819"/>
                <a:gd name="connsiteY1" fmla="*/ 13655 h 3687685"/>
                <a:gd name="connsiteX2" fmla="*/ 4274819 w 4274819"/>
                <a:gd name="connsiteY2" fmla="*/ 0 h 3687685"/>
                <a:gd name="connsiteX3" fmla="*/ 176794 w 4274819"/>
                <a:gd name="connsiteY3" fmla="*/ 3687685 h 3687685"/>
                <a:gd name="connsiteX4" fmla="*/ 0 w 4274819"/>
                <a:gd name="connsiteY4" fmla="*/ 3510891 h 3687685"/>
                <a:gd name="connsiteX5" fmla="*/ 0 w 4274819"/>
                <a:gd name="connsiteY5" fmla="*/ 190449 h 368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4819" h="3687685">
                  <a:moveTo>
                    <a:pt x="0" y="190449"/>
                  </a:moveTo>
                  <a:cubicBezTo>
                    <a:pt x="0" y="92808"/>
                    <a:pt x="79153" y="13655"/>
                    <a:pt x="176794" y="13655"/>
                  </a:cubicBezTo>
                  <a:lnTo>
                    <a:pt x="4274819" y="0"/>
                  </a:lnTo>
                  <a:cubicBezTo>
                    <a:pt x="4233852" y="25192"/>
                    <a:pt x="889264" y="3102537"/>
                    <a:pt x="176794" y="3687685"/>
                  </a:cubicBezTo>
                  <a:cubicBezTo>
                    <a:pt x="79153" y="3687685"/>
                    <a:pt x="0" y="3608532"/>
                    <a:pt x="0" y="3510891"/>
                  </a:cubicBezTo>
                  <a:lnTo>
                    <a:pt x="0" y="190449"/>
                  </a:lnTo>
                  <a:close/>
                </a:path>
              </a:pathLst>
            </a:custGeom>
            <a:gradFill flip="none" rotWithShape="1">
              <a:gsLst>
                <a:gs pos="0">
                  <a:schemeClr val="bg1">
                    <a:alpha val="15000"/>
                  </a:schemeClr>
                </a:gs>
                <a:gs pos="100000">
                  <a:schemeClr val="bg1">
                    <a:alpha val="1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grpSp>
      <p:sp>
        <p:nvSpPr>
          <p:cNvPr id="25" name="TextBox 24"/>
          <p:cNvSpPr txBox="1"/>
          <p:nvPr/>
        </p:nvSpPr>
        <p:spPr>
          <a:xfrm>
            <a:off x="683568" y="1052736"/>
            <a:ext cx="8136904" cy="400110"/>
          </a:xfrm>
          <a:prstGeom prst="rect">
            <a:avLst/>
          </a:prstGeom>
          <a:noFill/>
        </p:spPr>
        <p:txBody>
          <a:bodyPr wrap="square" rtlCol="0">
            <a:spAutoFit/>
          </a:bodyPr>
          <a:lstStyle/>
          <a:p>
            <a:r>
              <a:rPr lang="en-IN" sz="2000" dirty="0" smtClean="0"/>
              <a:t>Variables can be classified as follows:</a:t>
            </a:r>
          </a:p>
        </p:txBody>
      </p:sp>
      <p:cxnSp>
        <p:nvCxnSpPr>
          <p:cNvPr id="30" name="Straight Connector 29"/>
          <p:cNvCxnSpPr/>
          <p:nvPr/>
        </p:nvCxnSpPr>
        <p:spPr>
          <a:xfrm flipH="1">
            <a:off x="2771800" y="2708920"/>
            <a:ext cx="646926" cy="576064"/>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8" name="Group 69"/>
          <p:cNvGrpSpPr>
            <a:grpSpLocks/>
          </p:cNvGrpSpPr>
          <p:nvPr/>
        </p:nvGrpSpPr>
        <p:grpSpPr bwMode="auto">
          <a:xfrm>
            <a:off x="756016" y="3068960"/>
            <a:ext cx="3960000" cy="1008112"/>
            <a:chOff x="496951" y="2276269"/>
            <a:chExt cx="6914103" cy="379817"/>
          </a:xfrm>
        </p:grpSpPr>
        <p:sp>
          <p:nvSpPr>
            <p:cNvPr id="33" name="Rounded Rectangle 26"/>
            <p:cNvSpPr/>
            <p:nvPr/>
          </p:nvSpPr>
          <p:spPr>
            <a:xfrm flipV="1">
              <a:off x="1224751" y="2276269"/>
              <a:ext cx="4852003" cy="379817"/>
            </a:xfrm>
            <a:prstGeom prst="ellipse">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Rounded Rectangle 27"/>
            <p:cNvSpPr/>
            <p:nvPr/>
          </p:nvSpPr>
          <p:spPr>
            <a:xfrm>
              <a:off x="1279371" y="2330890"/>
              <a:ext cx="4728907" cy="325196"/>
            </a:xfrm>
            <a:prstGeom prst="ellipse">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5" name="TextBox 67"/>
            <p:cNvSpPr txBox="1">
              <a:spLocks noChangeArrowheads="1"/>
            </p:cNvSpPr>
            <p:nvPr/>
          </p:nvSpPr>
          <p:spPr bwMode="auto">
            <a:xfrm>
              <a:off x="496951" y="2357658"/>
              <a:ext cx="6914103" cy="228283"/>
            </a:xfrm>
            <a:prstGeom prst="ellipse">
              <a:avLst/>
            </a:prstGeom>
            <a:noFill/>
            <a:ln w="9525">
              <a:noFill/>
              <a:miter lim="800000"/>
              <a:headEnd/>
              <a:tailEnd/>
            </a:ln>
          </p:spPr>
          <p:txBody>
            <a:bodyPr wrap="square">
              <a:spAutoFit/>
            </a:bodyPr>
            <a:lstStyle/>
            <a:p>
              <a:pPr>
                <a:defRPr/>
              </a:pPr>
              <a:r>
                <a:rPr lang="en-IN" sz="2200" b="1" dirty="0" smtClean="0">
                  <a:ea typeface="ＭＳ Ｐゴシック" pitchFamily="34" charset="-128"/>
                </a:rPr>
                <a:t>Qualitative Variables</a:t>
              </a:r>
              <a:endParaRPr lang="en-US" sz="2200" b="1" dirty="0">
                <a:latin typeface="+mn-lt"/>
                <a:ea typeface="ＭＳ Ｐゴシック" pitchFamily="34" charset="-128"/>
              </a:endParaRPr>
            </a:p>
          </p:txBody>
        </p:sp>
      </p:grpSp>
      <p:cxnSp>
        <p:nvCxnSpPr>
          <p:cNvPr id="36" name="Straight Connector 35"/>
          <p:cNvCxnSpPr/>
          <p:nvPr/>
        </p:nvCxnSpPr>
        <p:spPr>
          <a:xfrm>
            <a:off x="4788024" y="2708920"/>
            <a:ext cx="646926" cy="576064"/>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9" name="Group 69"/>
          <p:cNvGrpSpPr>
            <a:grpSpLocks/>
          </p:cNvGrpSpPr>
          <p:nvPr/>
        </p:nvGrpSpPr>
        <p:grpSpPr bwMode="auto">
          <a:xfrm>
            <a:off x="2411760" y="1844824"/>
            <a:ext cx="3600400" cy="1008112"/>
            <a:chOff x="739551" y="2276269"/>
            <a:chExt cx="6065003" cy="379817"/>
          </a:xfrm>
        </p:grpSpPr>
        <p:sp>
          <p:nvSpPr>
            <p:cNvPr id="27" name="Rounded Rectangle 26"/>
            <p:cNvSpPr/>
            <p:nvPr/>
          </p:nvSpPr>
          <p:spPr>
            <a:xfrm flipV="1">
              <a:off x="1224751" y="2276269"/>
              <a:ext cx="4852003" cy="379817"/>
            </a:xfrm>
            <a:prstGeom prst="ellipse">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8" name="Rounded Rectangle 27"/>
            <p:cNvSpPr/>
            <p:nvPr/>
          </p:nvSpPr>
          <p:spPr>
            <a:xfrm>
              <a:off x="1279371" y="2330890"/>
              <a:ext cx="4728907" cy="325196"/>
            </a:xfrm>
            <a:prstGeom prst="ellipse">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TextBox 67"/>
            <p:cNvSpPr txBox="1">
              <a:spLocks noChangeArrowheads="1"/>
            </p:cNvSpPr>
            <p:nvPr/>
          </p:nvSpPr>
          <p:spPr bwMode="auto">
            <a:xfrm>
              <a:off x="739551" y="2330529"/>
              <a:ext cx="6065003" cy="244589"/>
            </a:xfrm>
            <a:prstGeom prst="ellipse">
              <a:avLst/>
            </a:prstGeom>
            <a:noFill/>
            <a:ln w="9525">
              <a:noFill/>
              <a:miter lim="800000"/>
              <a:headEnd/>
              <a:tailEnd/>
            </a:ln>
          </p:spPr>
          <p:txBody>
            <a:bodyPr wrap="square">
              <a:spAutoFit/>
            </a:bodyPr>
            <a:lstStyle/>
            <a:p>
              <a:pPr>
                <a:defRPr/>
              </a:pPr>
              <a:r>
                <a:rPr lang="en-IN" sz="2400" b="1" dirty="0" smtClean="0">
                  <a:ea typeface="ＭＳ Ｐゴシック" pitchFamily="34" charset="-128"/>
                </a:rPr>
                <a:t>Types of Variables</a:t>
              </a:r>
              <a:endParaRPr lang="en-US" sz="2400" b="1" dirty="0">
                <a:latin typeface="+mn-lt"/>
                <a:ea typeface="ＭＳ Ｐゴシック" pitchFamily="34" charset="-128"/>
              </a:endParaRPr>
            </a:p>
          </p:txBody>
        </p:sp>
      </p:grpSp>
      <p:cxnSp>
        <p:nvCxnSpPr>
          <p:cNvPr id="50" name="Straight Connector 49"/>
          <p:cNvCxnSpPr>
            <a:endCxn id="58" idx="5"/>
          </p:cNvCxnSpPr>
          <p:nvPr/>
        </p:nvCxnSpPr>
        <p:spPr>
          <a:xfrm flipH="1">
            <a:off x="4258840" y="3933056"/>
            <a:ext cx="960086" cy="72369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51" name="Straight Connector 50"/>
          <p:cNvCxnSpPr>
            <a:endCxn id="53" idx="4"/>
          </p:cNvCxnSpPr>
          <p:nvPr/>
        </p:nvCxnSpPr>
        <p:spPr>
          <a:xfrm>
            <a:off x="5796136" y="3933056"/>
            <a:ext cx="16709" cy="576064"/>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grpSp>
        <p:nvGrpSpPr>
          <p:cNvPr id="10" name="Group 69"/>
          <p:cNvGrpSpPr>
            <a:grpSpLocks/>
          </p:cNvGrpSpPr>
          <p:nvPr/>
        </p:nvGrpSpPr>
        <p:grpSpPr bwMode="auto">
          <a:xfrm>
            <a:off x="3636336" y="3068960"/>
            <a:ext cx="3960000" cy="1008112"/>
            <a:chOff x="371994" y="2276269"/>
            <a:chExt cx="6914103" cy="379817"/>
          </a:xfrm>
        </p:grpSpPr>
        <p:sp>
          <p:nvSpPr>
            <p:cNvPr id="47" name="Rounded Rectangle 26"/>
            <p:cNvSpPr/>
            <p:nvPr/>
          </p:nvSpPr>
          <p:spPr>
            <a:xfrm flipV="1">
              <a:off x="1224751" y="2276269"/>
              <a:ext cx="4852003" cy="379817"/>
            </a:xfrm>
            <a:prstGeom prst="ellipse">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8" name="Rounded Rectangle 27"/>
            <p:cNvSpPr/>
            <p:nvPr/>
          </p:nvSpPr>
          <p:spPr>
            <a:xfrm>
              <a:off x="1279371" y="2330890"/>
              <a:ext cx="4728907" cy="325196"/>
            </a:xfrm>
            <a:prstGeom prst="ellipse">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TextBox 67"/>
            <p:cNvSpPr txBox="1">
              <a:spLocks noChangeArrowheads="1"/>
            </p:cNvSpPr>
            <p:nvPr/>
          </p:nvSpPr>
          <p:spPr bwMode="auto">
            <a:xfrm>
              <a:off x="371994" y="2357658"/>
              <a:ext cx="6914103" cy="228283"/>
            </a:xfrm>
            <a:prstGeom prst="ellipse">
              <a:avLst/>
            </a:prstGeom>
            <a:noFill/>
            <a:ln w="9525">
              <a:noFill/>
              <a:miter lim="800000"/>
              <a:headEnd/>
              <a:tailEnd/>
            </a:ln>
          </p:spPr>
          <p:txBody>
            <a:bodyPr wrap="square">
              <a:spAutoFit/>
            </a:bodyPr>
            <a:lstStyle/>
            <a:p>
              <a:pPr>
                <a:defRPr/>
              </a:pPr>
              <a:r>
                <a:rPr lang="en-IN" sz="2200" b="1" dirty="0" smtClean="0">
                  <a:ea typeface="ＭＳ Ｐゴシック" pitchFamily="34" charset="-128"/>
                </a:rPr>
                <a:t>Quantitative Variables</a:t>
              </a:r>
              <a:endParaRPr lang="en-US" sz="2200" b="1" dirty="0">
                <a:latin typeface="+mn-lt"/>
                <a:ea typeface="ＭＳ Ｐゴシック" pitchFamily="34" charset="-128"/>
              </a:endParaRPr>
            </a:p>
          </p:txBody>
        </p:sp>
      </p:grpSp>
      <p:grpSp>
        <p:nvGrpSpPr>
          <p:cNvPr id="11" name="Group 69"/>
          <p:cNvGrpSpPr>
            <a:grpSpLocks/>
          </p:cNvGrpSpPr>
          <p:nvPr/>
        </p:nvGrpSpPr>
        <p:grpSpPr bwMode="auto">
          <a:xfrm>
            <a:off x="4283968" y="4437113"/>
            <a:ext cx="3023896" cy="1080124"/>
            <a:chOff x="154994" y="2249138"/>
            <a:chExt cx="6914103" cy="406948"/>
          </a:xfrm>
        </p:grpSpPr>
        <p:sp>
          <p:nvSpPr>
            <p:cNvPr id="53" name="Rounded Rectangle 26"/>
            <p:cNvSpPr/>
            <p:nvPr/>
          </p:nvSpPr>
          <p:spPr>
            <a:xfrm flipV="1">
              <a:off x="1224751" y="2276269"/>
              <a:ext cx="4852003" cy="379817"/>
            </a:xfrm>
            <a:prstGeom prst="ellipse">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Rounded Rectangle 27"/>
            <p:cNvSpPr/>
            <p:nvPr/>
          </p:nvSpPr>
          <p:spPr>
            <a:xfrm>
              <a:off x="1279371" y="2330890"/>
              <a:ext cx="4728907" cy="325196"/>
            </a:xfrm>
            <a:prstGeom prst="ellipse">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5" name="TextBox 67"/>
            <p:cNvSpPr txBox="1">
              <a:spLocks noChangeArrowheads="1"/>
            </p:cNvSpPr>
            <p:nvPr/>
          </p:nvSpPr>
          <p:spPr bwMode="auto">
            <a:xfrm>
              <a:off x="154994" y="2249138"/>
              <a:ext cx="6914103" cy="375036"/>
            </a:xfrm>
            <a:prstGeom prst="ellipse">
              <a:avLst/>
            </a:prstGeom>
            <a:noFill/>
            <a:ln w="9525">
              <a:noFill/>
              <a:miter lim="800000"/>
              <a:headEnd/>
              <a:tailEnd/>
            </a:ln>
          </p:spPr>
          <p:txBody>
            <a:bodyPr wrap="square">
              <a:spAutoFit/>
            </a:bodyPr>
            <a:lstStyle/>
            <a:p>
              <a:pPr algn="ctr">
                <a:defRPr/>
              </a:pPr>
              <a:r>
                <a:rPr lang="en-IN" sz="2000" dirty="0" smtClean="0">
                  <a:ea typeface="ＭＳ Ｐゴシック" pitchFamily="34" charset="-128"/>
                </a:rPr>
                <a:t>Continuous Random Variables</a:t>
              </a:r>
              <a:endParaRPr lang="en-US" sz="2000" dirty="0">
                <a:latin typeface="+mn-lt"/>
                <a:ea typeface="ＭＳ Ｐゴシック" pitchFamily="34" charset="-128"/>
              </a:endParaRPr>
            </a:p>
          </p:txBody>
        </p:sp>
      </p:grpSp>
      <p:grpSp>
        <p:nvGrpSpPr>
          <p:cNvPr id="12" name="Group 69"/>
          <p:cNvGrpSpPr>
            <a:grpSpLocks/>
          </p:cNvGrpSpPr>
          <p:nvPr/>
        </p:nvGrpSpPr>
        <p:grpSpPr bwMode="auto">
          <a:xfrm>
            <a:off x="2051720" y="4509120"/>
            <a:ext cx="3023896" cy="1008112"/>
            <a:chOff x="319639" y="2276269"/>
            <a:chExt cx="6914103" cy="379817"/>
          </a:xfrm>
        </p:grpSpPr>
        <p:sp>
          <p:nvSpPr>
            <p:cNvPr id="58" name="Rounded Rectangle 26"/>
            <p:cNvSpPr/>
            <p:nvPr/>
          </p:nvSpPr>
          <p:spPr>
            <a:xfrm flipV="1">
              <a:off x="1224751" y="2276269"/>
              <a:ext cx="4852003" cy="379817"/>
            </a:xfrm>
            <a:prstGeom prst="ellipse">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9" name="Rounded Rectangle 27"/>
            <p:cNvSpPr/>
            <p:nvPr/>
          </p:nvSpPr>
          <p:spPr>
            <a:xfrm>
              <a:off x="1279371" y="2330890"/>
              <a:ext cx="4728907" cy="325196"/>
            </a:xfrm>
            <a:prstGeom prst="ellipse">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0" name="TextBox 67"/>
            <p:cNvSpPr txBox="1">
              <a:spLocks noChangeArrowheads="1"/>
            </p:cNvSpPr>
            <p:nvPr/>
          </p:nvSpPr>
          <p:spPr bwMode="auto">
            <a:xfrm>
              <a:off x="319639" y="2276269"/>
              <a:ext cx="6914103" cy="375036"/>
            </a:xfrm>
            <a:prstGeom prst="ellipse">
              <a:avLst/>
            </a:prstGeom>
            <a:noFill/>
            <a:ln w="9525">
              <a:noFill/>
              <a:miter lim="800000"/>
              <a:headEnd/>
              <a:tailEnd/>
            </a:ln>
          </p:spPr>
          <p:txBody>
            <a:bodyPr wrap="square">
              <a:spAutoFit/>
            </a:bodyPr>
            <a:lstStyle/>
            <a:p>
              <a:pPr algn="ctr">
                <a:defRPr/>
              </a:pPr>
              <a:r>
                <a:rPr lang="en-IN" sz="2000" dirty="0" smtClean="0">
                  <a:ea typeface="ＭＳ Ｐゴシック" pitchFamily="34" charset="-128"/>
                </a:rPr>
                <a:t>Discrete Random Variables</a:t>
              </a:r>
              <a:endParaRPr lang="en-US" sz="2000" dirty="0">
                <a:latin typeface="+mn-lt"/>
                <a:ea typeface="ＭＳ Ｐゴシック" pitchFamily="34" charset="-128"/>
              </a:endParaRPr>
            </a:p>
          </p:txBody>
        </p:sp>
      </p:grpSp>
      <p:sp>
        <p:nvSpPr>
          <p:cNvPr id="63" name="TextBox 62"/>
          <p:cNvSpPr txBox="1"/>
          <p:nvPr/>
        </p:nvSpPr>
        <p:spPr>
          <a:xfrm>
            <a:off x="467544" y="6372036"/>
            <a:ext cx="8136904" cy="369332"/>
          </a:xfrm>
          <a:prstGeom prst="rect">
            <a:avLst/>
          </a:prstGeom>
          <a:noFill/>
        </p:spPr>
        <p:txBody>
          <a:bodyPr wrap="square" rtlCol="0">
            <a:spAutoFit/>
          </a:bodyPr>
          <a:lstStyle/>
          <a:p>
            <a:r>
              <a:rPr lang="en-IN" dirty="0" smtClean="0"/>
              <a:t>Let us look at each in detail.</a:t>
            </a:r>
          </a:p>
        </p:txBody>
      </p:sp>
      <p:grpSp>
        <p:nvGrpSpPr>
          <p:cNvPr id="13" name="Group 90"/>
          <p:cNvGrpSpPr>
            <a:grpSpLocks/>
          </p:cNvGrpSpPr>
          <p:nvPr/>
        </p:nvGrpSpPr>
        <p:grpSpPr bwMode="auto">
          <a:xfrm>
            <a:off x="3923928" y="5772993"/>
            <a:ext cx="4783138" cy="968375"/>
            <a:chOff x="4940193" y="4878304"/>
            <a:chExt cx="4783391" cy="968295"/>
          </a:xfrm>
        </p:grpSpPr>
        <p:sp>
          <p:nvSpPr>
            <p:cNvPr id="65" name="Oval 64"/>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66" name="Rectangle 65"/>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67" name="Rounded Rectangle 66"/>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14" name="Group 87"/>
            <p:cNvGrpSpPr>
              <a:grpSpLocks/>
            </p:cNvGrpSpPr>
            <p:nvPr/>
          </p:nvGrpSpPr>
          <p:grpSpPr bwMode="auto">
            <a:xfrm>
              <a:off x="4940193" y="4878304"/>
              <a:ext cx="4783391" cy="825387"/>
              <a:chOff x="4940193" y="4878304"/>
              <a:chExt cx="4783391" cy="825387"/>
            </a:xfrm>
          </p:grpSpPr>
          <p:sp>
            <p:nvSpPr>
              <p:cNvPr id="69" name="Oval 68"/>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0"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1" name="Rounded Rectangle 70"/>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pic>
        <p:nvPicPr>
          <p:cNvPr id="61" name="Picture 6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3000"/>
                            </p:stCondLst>
                            <p:childTnLst>
                              <p:par>
                                <p:cTn id="45" presetID="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0-#ppt_h/2"/>
                                          </p:val>
                                        </p:tav>
                                        <p:tav tm="100000">
                                          <p:val>
                                            <p:strVal val="#ppt_y"/>
                                          </p:val>
                                        </p:tav>
                                      </p:tavLst>
                                    </p:anim>
                                  </p:childTnLst>
                                </p:cTn>
                              </p:par>
                              <p:par>
                                <p:cTn id="49" presetID="26" presetClass="emph" presetSubtype="0" fill="hold" nodeType="withEffect">
                                  <p:stCondLst>
                                    <p:cond delay="1000"/>
                                  </p:stCondLst>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Major Sources of Data</a:t>
              </a:r>
              <a:endParaRPr lang="en-IN" sz="3200" dirty="0"/>
            </a:p>
          </p:txBody>
        </p:sp>
      </p:grpSp>
      <p:sp>
        <p:nvSpPr>
          <p:cNvPr id="13" name="TextBox 12"/>
          <p:cNvSpPr txBox="1"/>
          <p:nvPr/>
        </p:nvSpPr>
        <p:spPr>
          <a:xfrm>
            <a:off x="611560" y="992922"/>
            <a:ext cx="8532440" cy="707886"/>
          </a:xfrm>
          <a:prstGeom prst="rect">
            <a:avLst/>
          </a:prstGeom>
          <a:noFill/>
        </p:spPr>
        <p:txBody>
          <a:bodyPr wrap="square" rtlCol="0">
            <a:spAutoFit/>
          </a:bodyPr>
          <a:lstStyle/>
          <a:p>
            <a:r>
              <a:rPr lang="en-IN" sz="2000" dirty="0" smtClean="0"/>
              <a:t>There are two main sources of data for collecting information for statistical experiments such as follows:</a:t>
            </a:r>
            <a:endParaRPr lang="en-IN" sz="2000" dirty="0"/>
          </a:p>
        </p:txBody>
      </p:sp>
      <p:sp>
        <p:nvSpPr>
          <p:cNvPr id="14" name="Rectangle 13"/>
          <p:cNvSpPr/>
          <p:nvPr/>
        </p:nvSpPr>
        <p:spPr>
          <a:xfrm>
            <a:off x="4499992" y="1593416"/>
            <a:ext cx="288032" cy="5328000"/>
          </a:xfrm>
          <a:prstGeom prst="rect">
            <a:avLst/>
          </a:prstGeom>
          <a:blipFill>
            <a:blip r:embed="rId2" cstate="print"/>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11"/>
          <p:cNvGrpSpPr/>
          <p:nvPr/>
        </p:nvGrpSpPr>
        <p:grpSpPr>
          <a:xfrm>
            <a:off x="2627784" y="1628800"/>
            <a:ext cx="3865612" cy="1512168"/>
            <a:chOff x="2627784" y="1412776"/>
            <a:chExt cx="3865612" cy="1512168"/>
          </a:xfrm>
        </p:grpSpPr>
        <p:pic>
          <p:nvPicPr>
            <p:cNvPr id="16" name="Picture 15" descr="31jS-OD0rBL._SL500_AA300_.jpg"/>
            <p:cNvPicPr>
              <a:picLocks noChangeAspect="1"/>
            </p:cNvPicPr>
            <p:nvPr/>
          </p:nvPicPr>
          <p:blipFill>
            <a:blip r:embed="rId3" cstate="print">
              <a:clrChange>
                <a:clrFrom>
                  <a:srgbClr val="FFFFFF"/>
                </a:clrFrom>
                <a:clrTo>
                  <a:srgbClr val="FFFFFF">
                    <a:alpha val="0"/>
                  </a:srgbClr>
                </a:clrTo>
              </a:clrChange>
            </a:blip>
            <a:srcRect t="24800" b="27320"/>
            <a:stretch>
              <a:fillRect/>
            </a:stretch>
          </p:blipFill>
          <p:spPr>
            <a:xfrm rot="21116290">
              <a:off x="2627784" y="1412776"/>
              <a:ext cx="3865612" cy="1512168"/>
            </a:xfrm>
            <a:prstGeom prst="rect">
              <a:avLst/>
            </a:prstGeom>
          </p:spPr>
        </p:pic>
        <p:sp>
          <p:nvSpPr>
            <p:cNvPr id="17" name="TextBox 16"/>
            <p:cNvSpPr txBox="1"/>
            <p:nvPr/>
          </p:nvSpPr>
          <p:spPr>
            <a:xfrm rot="21179810">
              <a:off x="3635896" y="1937158"/>
              <a:ext cx="2123728" cy="461665"/>
            </a:xfrm>
            <a:prstGeom prst="rect">
              <a:avLst/>
            </a:prstGeom>
            <a:noFill/>
          </p:spPr>
          <p:txBody>
            <a:bodyPr wrap="square" rtlCol="0">
              <a:spAutoFit/>
            </a:bodyPr>
            <a:lstStyle/>
            <a:p>
              <a:pPr algn="ctr"/>
              <a:r>
                <a:rPr lang="en-IN" sz="2400" dirty="0" smtClean="0"/>
                <a:t>Primary Data</a:t>
              </a:r>
              <a:endParaRPr lang="en-IN" sz="2400" dirty="0"/>
            </a:p>
          </p:txBody>
        </p:sp>
      </p:grpSp>
      <p:grpSp>
        <p:nvGrpSpPr>
          <p:cNvPr id="5" name="Group 12"/>
          <p:cNvGrpSpPr/>
          <p:nvPr/>
        </p:nvGrpSpPr>
        <p:grpSpPr>
          <a:xfrm>
            <a:off x="2786725" y="3356992"/>
            <a:ext cx="3865612" cy="1512168"/>
            <a:chOff x="2786725" y="3116524"/>
            <a:chExt cx="3865612" cy="1512168"/>
          </a:xfrm>
        </p:grpSpPr>
        <p:pic>
          <p:nvPicPr>
            <p:cNvPr id="19" name="Picture 18" descr="31jS-OD0rBL._SL500_AA300_.jpg"/>
            <p:cNvPicPr>
              <a:picLocks noChangeAspect="1"/>
            </p:cNvPicPr>
            <p:nvPr/>
          </p:nvPicPr>
          <p:blipFill>
            <a:blip r:embed="rId3" cstate="print">
              <a:clrChange>
                <a:clrFrom>
                  <a:srgbClr val="FFFFFF"/>
                </a:clrFrom>
                <a:clrTo>
                  <a:srgbClr val="FFFFFF">
                    <a:alpha val="0"/>
                  </a:srgbClr>
                </a:clrTo>
              </a:clrChange>
            </a:blip>
            <a:srcRect t="24800" b="27320"/>
            <a:stretch>
              <a:fillRect/>
            </a:stretch>
          </p:blipFill>
          <p:spPr>
            <a:xfrm rot="483710" flipH="1">
              <a:off x="2786725" y="3116524"/>
              <a:ext cx="3865612" cy="1512168"/>
            </a:xfrm>
            <a:prstGeom prst="rect">
              <a:avLst/>
            </a:prstGeom>
          </p:spPr>
        </p:pic>
        <p:sp>
          <p:nvSpPr>
            <p:cNvPr id="20" name="TextBox 19"/>
            <p:cNvSpPr txBox="1"/>
            <p:nvPr/>
          </p:nvSpPr>
          <p:spPr>
            <a:xfrm rot="553034">
              <a:off x="3749359" y="3736593"/>
              <a:ext cx="2360533" cy="461665"/>
            </a:xfrm>
            <a:prstGeom prst="rect">
              <a:avLst/>
            </a:prstGeom>
            <a:noFill/>
          </p:spPr>
          <p:txBody>
            <a:bodyPr wrap="square" rtlCol="0">
              <a:spAutoFit/>
            </a:bodyPr>
            <a:lstStyle/>
            <a:p>
              <a:pPr algn="ctr"/>
              <a:r>
                <a:rPr lang="en-IN" sz="2400" dirty="0" smtClean="0"/>
                <a:t>Secondary Data</a:t>
              </a:r>
              <a:endParaRPr lang="en-IN" sz="2400" dirty="0"/>
            </a:p>
          </p:txBody>
        </p:sp>
      </p:grpSp>
      <p:grpSp>
        <p:nvGrpSpPr>
          <p:cNvPr id="6" name="Group 23"/>
          <p:cNvGrpSpPr/>
          <p:nvPr/>
        </p:nvGrpSpPr>
        <p:grpSpPr>
          <a:xfrm rot="5400000">
            <a:off x="2499320" y="2045296"/>
            <a:ext cx="328936" cy="1224136"/>
            <a:chOff x="802878" y="3212976"/>
            <a:chExt cx="328936" cy="1224136"/>
          </a:xfrm>
        </p:grpSpPr>
        <p:sp>
          <p:nvSpPr>
            <p:cNvPr id="23" name="TextBox 22"/>
            <p:cNvSpPr txBox="1"/>
            <p:nvPr/>
          </p:nvSpPr>
          <p:spPr>
            <a:xfrm>
              <a:off x="802878" y="3212976"/>
              <a:ext cx="328936" cy="584775"/>
            </a:xfrm>
            <a:prstGeom prst="rect">
              <a:avLst/>
            </a:prstGeom>
            <a:noFill/>
          </p:spPr>
          <p:txBody>
            <a:bodyPr wrap="none" rtlCol="0">
              <a:spAutoFit/>
            </a:bodyPr>
            <a:lstStyle/>
            <a:p>
              <a:pPr algn="ctr"/>
              <a:r>
                <a:rPr lang="en-US" sz="3200" dirty="0" smtClean="0">
                  <a:latin typeface="Gill Sans MT Condensed" pitchFamily="34" charset="0"/>
                </a:rPr>
                <a:t>•</a:t>
              </a:r>
              <a:endParaRPr lang="en-US" sz="3200" dirty="0">
                <a:latin typeface="Gill Sans MT Condensed" pitchFamily="34" charset="0"/>
              </a:endParaRPr>
            </a:p>
          </p:txBody>
        </p:sp>
        <p:cxnSp>
          <p:nvCxnSpPr>
            <p:cNvPr id="24" name="Straight Connector 23"/>
            <p:cNvCxnSpPr/>
            <p:nvPr/>
          </p:nvCxnSpPr>
          <p:spPr>
            <a:xfrm>
              <a:off x="971600" y="3573016"/>
              <a:ext cx="0" cy="86409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5" name="Rounded Rectangle 24"/>
          <p:cNvSpPr/>
          <p:nvPr/>
        </p:nvSpPr>
        <p:spPr>
          <a:xfrm>
            <a:off x="179512" y="2780928"/>
            <a:ext cx="2448000" cy="1656184"/>
          </a:xfrm>
          <a:prstGeom prst="roundRect">
            <a:avLst>
              <a:gd name="adj" fmla="val 229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‘Primary Data’ is the data that is collected for the first time during the research.</a:t>
            </a:r>
            <a:endParaRPr lang="en-IN" sz="2000" dirty="0">
              <a:solidFill>
                <a:schemeClr val="tx1"/>
              </a:solidFill>
            </a:endParaRPr>
          </a:p>
        </p:txBody>
      </p:sp>
      <p:grpSp>
        <p:nvGrpSpPr>
          <p:cNvPr id="7" name="Group 23"/>
          <p:cNvGrpSpPr/>
          <p:nvPr/>
        </p:nvGrpSpPr>
        <p:grpSpPr>
          <a:xfrm rot="16200000" flipH="1">
            <a:off x="6459760" y="3821052"/>
            <a:ext cx="328936" cy="1224136"/>
            <a:chOff x="802878" y="3212976"/>
            <a:chExt cx="328936" cy="1224136"/>
          </a:xfrm>
        </p:grpSpPr>
        <p:sp>
          <p:nvSpPr>
            <p:cNvPr id="27" name="TextBox 26"/>
            <p:cNvSpPr txBox="1"/>
            <p:nvPr/>
          </p:nvSpPr>
          <p:spPr>
            <a:xfrm>
              <a:off x="802878" y="3212976"/>
              <a:ext cx="328936" cy="584775"/>
            </a:xfrm>
            <a:prstGeom prst="rect">
              <a:avLst/>
            </a:prstGeom>
            <a:noFill/>
          </p:spPr>
          <p:txBody>
            <a:bodyPr wrap="none" rtlCol="0">
              <a:spAutoFit/>
            </a:bodyPr>
            <a:lstStyle/>
            <a:p>
              <a:pPr algn="ctr"/>
              <a:r>
                <a:rPr lang="en-US" sz="3200" dirty="0" smtClean="0">
                  <a:latin typeface="Gill Sans MT Condensed" pitchFamily="34" charset="0"/>
                </a:rPr>
                <a:t>•</a:t>
              </a:r>
              <a:endParaRPr lang="en-US" sz="3200" dirty="0">
                <a:latin typeface="Gill Sans MT Condensed" pitchFamily="34" charset="0"/>
              </a:endParaRPr>
            </a:p>
          </p:txBody>
        </p:sp>
        <p:cxnSp>
          <p:nvCxnSpPr>
            <p:cNvPr id="28" name="Straight Connector 27"/>
            <p:cNvCxnSpPr/>
            <p:nvPr/>
          </p:nvCxnSpPr>
          <p:spPr>
            <a:xfrm>
              <a:off x="971600" y="3573016"/>
              <a:ext cx="0" cy="86409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76056" y="4977360"/>
            <a:ext cx="3996464" cy="1692000"/>
          </a:xfrm>
          <a:prstGeom prst="roundRect">
            <a:avLst>
              <a:gd name="adj" fmla="val 229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chemeClr val="tx1"/>
                </a:solidFill>
              </a:rPr>
              <a:t>‘Secondary Data’ is the data which is already available and published data that had been collected for some other purpose, but can be used for the present research also.</a:t>
            </a:r>
            <a:endParaRPr lang="en-IN" sz="2000" dirty="0">
              <a:solidFill>
                <a:schemeClr val="tx1"/>
              </a:solidFill>
            </a:endParaRPr>
          </a:p>
        </p:txBody>
      </p:sp>
      <p:pic>
        <p:nvPicPr>
          <p:cNvPr id="30" name="Picture 2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Bottom)">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5"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flipH="1">
            <a:off x="5004048" y="4437112"/>
            <a:ext cx="3096064" cy="1080000"/>
            <a:chOff x="971880" y="1268760"/>
            <a:chExt cx="3096064" cy="1080000"/>
          </a:xfrm>
        </p:grpSpPr>
        <p:sp>
          <p:nvSpPr>
            <p:cNvPr id="51" name="Rectangle 50"/>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2" name="Rounded Rectangle 51"/>
            <p:cNvSpPr/>
            <p:nvPr/>
          </p:nvSpPr>
          <p:spPr>
            <a:xfrm>
              <a:off x="971880" y="1268760"/>
              <a:ext cx="2520000" cy="10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 name="Group 37"/>
          <p:cNvGrpSpPr/>
          <p:nvPr/>
        </p:nvGrpSpPr>
        <p:grpSpPr>
          <a:xfrm>
            <a:off x="971880" y="5589240"/>
            <a:ext cx="3096064" cy="1080000"/>
            <a:chOff x="971880" y="1340888"/>
            <a:chExt cx="3096064" cy="1080000"/>
          </a:xfrm>
        </p:grpSpPr>
        <p:sp>
          <p:nvSpPr>
            <p:cNvPr id="36" name="Rectangle 35"/>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Rounded Rectangle 45"/>
            <p:cNvSpPr/>
            <p:nvPr/>
          </p:nvSpPr>
          <p:spPr>
            <a:xfrm>
              <a:off x="971880" y="1340888"/>
              <a:ext cx="2520000" cy="10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 name="Group 45"/>
          <p:cNvGrpSpPr/>
          <p:nvPr/>
        </p:nvGrpSpPr>
        <p:grpSpPr>
          <a:xfrm>
            <a:off x="-6" y="-2"/>
            <a:ext cx="9144000" cy="972000"/>
            <a:chOff x="-6" y="-2"/>
            <a:chExt cx="9144006" cy="908724"/>
          </a:xfrm>
        </p:grpSpPr>
        <p:grpSp>
          <p:nvGrpSpPr>
            <p:cNvPr id="5"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Steps for Presentation of Data</a:t>
              </a:r>
              <a:endParaRPr lang="en-IN" sz="3200" dirty="0"/>
            </a:p>
          </p:txBody>
        </p:sp>
      </p:grpSp>
      <p:sp>
        <p:nvSpPr>
          <p:cNvPr id="13" name="TextBox 12"/>
          <p:cNvSpPr txBox="1"/>
          <p:nvPr/>
        </p:nvSpPr>
        <p:spPr>
          <a:xfrm>
            <a:off x="251520" y="992922"/>
            <a:ext cx="8892480" cy="707886"/>
          </a:xfrm>
          <a:prstGeom prst="rect">
            <a:avLst/>
          </a:prstGeom>
          <a:noFill/>
        </p:spPr>
        <p:txBody>
          <a:bodyPr wrap="square" rtlCol="0">
            <a:spAutoFit/>
          </a:bodyPr>
          <a:lstStyle/>
          <a:p>
            <a:pPr algn="r"/>
            <a:r>
              <a:rPr lang="en-IN" sz="2000" dirty="0" smtClean="0"/>
              <a:t>				The following are the steps involved in presentation of data:</a:t>
            </a:r>
          </a:p>
        </p:txBody>
      </p:sp>
      <p:grpSp>
        <p:nvGrpSpPr>
          <p:cNvPr id="6" name="Group 30"/>
          <p:cNvGrpSpPr/>
          <p:nvPr/>
        </p:nvGrpSpPr>
        <p:grpSpPr>
          <a:xfrm>
            <a:off x="3851920" y="5445224"/>
            <a:ext cx="1368152" cy="1313715"/>
            <a:chOff x="3851920" y="5589240"/>
            <a:chExt cx="1368152" cy="1313715"/>
          </a:xfrm>
        </p:grpSpPr>
        <p:sp>
          <p:nvSpPr>
            <p:cNvPr id="15" name="Oval 14"/>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15" descr="Green1.png"/>
            <p:cNvPicPr>
              <a:picLocks noChangeAspect="1"/>
            </p:cNvPicPr>
            <p:nvPr/>
          </p:nvPicPr>
          <p:blipFill>
            <a:blip r:embed="rId2" cstate="print"/>
            <a:stretch>
              <a:fillRect/>
            </a:stretch>
          </p:blipFill>
          <p:spPr>
            <a:xfrm>
              <a:off x="3851920" y="5589240"/>
              <a:ext cx="1368152" cy="1313715"/>
            </a:xfrm>
            <a:prstGeom prst="rect">
              <a:avLst/>
            </a:prstGeom>
          </p:spPr>
        </p:pic>
      </p:grpSp>
      <p:grpSp>
        <p:nvGrpSpPr>
          <p:cNvPr id="7" name="Group 29"/>
          <p:cNvGrpSpPr/>
          <p:nvPr/>
        </p:nvGrpSpPr>
        <p:grpSpPr>
          <a:xfrm>
            <a:off x="3851921" y="4354235"/>
            <a:ext cx="1361173" cy="1307013"/>
            <a:chOff x="3851921" y="4498251"/>
            <a:chExt cx="1361173" cy="1307013"/>
          </a:xfrm>
        </p:grpSpPr>
        <p:sp>
          <p:nvSpPr>
            <p:cNvPr id="18" name="Oval 17"/>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9" name="Picture 18" descr="Green2.png"/>
            <p:cNvPicPr>
              <a:picLocks noChangeAspect="1"/>
            </p:cNvPicPr>
            <p:nvPr/>
          </p:nvPicPr>
          <p:blipFill>
            <a:blip r:embed="rId3" cstate="print"/>
            <a:stretch>
              <a:fillRect/>
            </a:stretch>
          </p:blipFill>
          <p:spPr>
            <a:xfrm>
              <a:off x="3851921" y="4498251"/>
              <a:ext cx="1361173" cy="1307013"/>
            </a:xfrm>
            <a:prstGeom prst="rect">
              <a:avLst/>
            </a:prstGeom>
          </p:spPr>
        </p:pic>
      </p:grpSp>
      <p:grpSp>
        <p:nvGrpSpPr>
          <p:cNvPr id="8" name="Group 28"/>
          <p:cNvGrpSpPr/>
          <p:nvPr/>
        </p:nvGrpSpPr>
        <p:grpSpPr>
          <a:xfrm>
            <a:off x="3851920" y="3212976"/>
            <a:ext cx="1368152" cy="1313715"/>
            <a:chOff x="3851920" y="3356992"/>
            <a:chExt cx="1368152" cy="1313715"/>
          </a:xfrm>
        </p:grpSpPr>
        <p:sp>
          <p:nvSpPr>
            <p:cNvPr id="21" name="Oval 20"/>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2" name="Picture 21" descr="Blue1.png"/>
            <p:cNvPicPr>
              <a:picLocks noChangeAspect="1"/>
            </p:cNvPicPr>
            <p:nvPr/>
          </p:nvPicPr>
          <p:blipFill>
            <a:blip r:embed="rId4" cstate="print"/>
            <a:stretch>
              <a:fillRect/>
            </a:stretch>
          </p:blipFill>
          <p:spPr>
            <a:xfrm>
              <a:off x="3851920" y="3356992"/>
              <a:ext cx="1368152" cy="1313715"/>
            </a:xfrm>
            <a:prstGeom prst="rect">
              <a:avLst/>
            </a:prstGeom>
          </p:spPr>
        </p:pic>
      </p:grpSp>
      <p:grpSp>
        <p:nvGrpSpPr>
          <p:cNvPr id="9" name="Group 27"/>
          <p:cNvGrpSpPr/>
          <p:nvPr/>
        </p:nvGrpSpPr>
        <p:grpSpPr>
          <a:xfrm>
            <a:off x="3851920" y="2132856"/>
            <a:ext cx="1368152" cy="1313715"/>
            <a:chOff x="3851920" y="2276872"/>
            <a:chExt cx="1368152" cy="1313715"/>
          </a:xfrm>
        </p:grpSpPr>
        <p:sp>
          <p:nvSpPr>
            <p:cNvPr id="24" name="Oval 23"/>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5" name="Picture 24" descr="Mauve.png"/>
            <p:cNvPicPr>
              <a:picLocks noChangeAspect="1"/>
            </p:cNvPicPr>
            <p:nvPr/>
          </p:nvPicPr>
          <p:blipFill>
            <a:blip r:embed="rId5" cstate="print"/>
            <a:stretch>
              <a:fillRect/>
            </a:stretch>
          </p:blipFill>
          <p:spPr>
            <a:xfrm>
              <a:off x="3851920" y="2276872"/>
              <a:ext cx="1368152" cy="1313715"/>
            </a:xfrm>
            <a:prstGeom prst="rect">
              <a:avLst/>
            </a:prstGeom>
          </p:spPr>
        </p:pic>
      </p:grpSp>
      <p:grpSp>
        <p:nvGrpSpPr>
          <p:cNvPr id="10" name="Group 33"/>
          <p:cNvGrpSpPr/>
          <p:nvPr/>
        </p:nvGrpSpPr>
        <p:grpSpPr>
          <a:xfrm>
            <a:off x="827864" y="1196920"/>
            <a:ext cx="3240080" cy="1079952"/>
            <a:chOff x="827864" y="1340936"/>
            <a:chExt cx="3240080" cy="1079952"/>
          </a:xfrm>
        </p:grpSpPr>
        <p:sp>
          <p:nvSpPr>
            <p:cNvPr id="27" name="Rectangle 26"/>
            <p:cNvSpPr/>
            <p:nvPr/>
          </p:nvSpPr>
          <p:spPr>
            <a:xfrm>
              <a:off x="2987824" y="1556792"/>
              <a:ext cx="1080120" cy="576064"/>
            </a:xfrm>
            <a:prstGeom prst="rect">
              <a:avLst/>
            </a:prstGeom>
            <a:solidFill>
              <a:schemeClr val="bg1">
                <a:lumMod val="8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Rounded Rectangle 27"/>
            <p:cNvSpPr/>
            <p:nvPr/>
          </p:nvSpPr>
          <p:spPr>
            <a:xfrm>
              <a:off x="827864" y="1340936"/>
              <a:ext cx="2520000" cy="107995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1" name="Group 26"/>
          <p:cNvGrpSpPr/>
          <p:nvPr/>
        </p:nvGrpSpPr>
        <p:grpSpPr>
          <a:xfrm>
            <a:off x="3851920" y="1052736"/>
            <a:ext cx="1368152" cy="1313715"/>
            <a:chOff x="3851920" y="1196752"/>
            <a:chExt cx="1368152" cy="1313715"/>
          </a:xfrm>
        </p:grpSpPr>
        <p:sp>
          <p:nvSpPr>
            <p:cNvPr id="30" name="Oval 29"/>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1" name="Picture 30" descr="Magenta.png"/>
            <p:cNvPicPr>
              <a:picLocks noChangeAspect="1"/>
            </p:cNvPicPr>
            <p:nvPr/>
          </p:nvPicPr>
          <p:blipFill>
            <a:blip r:embed="rId6" cstate="print"/>
            <a:stretch>
              <a:fillRect/>
            </a:stretch>
          </p:blipFill>
          <p:spPr>
            <a:xfrm>
              <a:off x="3851920" y="1196752"/>
              <a:ext cx="1368152" cy="1313715"/>
            </a:xfrm>
            <a:prstGeom prst="rect">
              <a:avLst/>
            </a:prstGeom>
          </p:spPr>
        </p:pic>
      </p:grpSp>
      <p:grpSp>
        <p:nvGrpSpPr>
          <p:cNvPr id="12" name="Group 34"/>
          <p:cNvGrpSpPr/>
          <p:nvPr/>
        </p:nvGrpSpPr>
        <p:grpSpPr>
          <a:xfrm>
            <a:off x="899592" y="3357112"/>
            <a:ext cx="3168352" cy="1080000"/>
            <a:chOff x="899592" y="1340888"/>
            <a:chExt cx="3168352" cy="1080000"/>
          </a:xfrm>
        </p:grpSpPr>
        <p:sp>
          <p:nvSpPr>
            <p:cNvPr id="33" name="Rectangle 32"/>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Rounded Rectangle 33"/>
            <p:cNvSpPr/>
            <p:nvPr/>
          </p:nvSpPr>
          <p:spPr>
            <a:xfrm>
              <a:off x="899592" y="1340888"/>
              <a:ext cx="2520000" cy="10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4" name="Group 40"/>
          <p:cNvGrpSpPr/>
          <p:nvPr/>
        </p:nvGrpSpPr>
        <p:grpSpPr>
          <a:xfrm flipH="1">
            <a:off x="5004048" y="2204984"/>
            <a:ext cx="3096344" cy="1080000"/>
            <a:chOff x="971600" y="1268880"/>
            <a:chExt cx="3096344" cy="1080000"/>
          </a:xfrm>
        </p:grpSpPr>
        <p:sp>
          <p:nvSpPr>
            <p:cNvPr id="48" name="Rectangle 47"/>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ounded Rectangle 48"/>
            <p:cNvSpPr/>
            <p:nvPr/>
          </p:nvSpPr>
          <p:spPr>
            <a:xfrm>
              <a:off x="971600" y="1268880"/>
              <a:ext cx="2520000" cy="1080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3" name="TextBox 52"/>
          <p:cNvSpPr txBox="1"/>
          <p:nvPr/>
        </p:nvSpPr>
        <p:spPr>
          <a:xfrm>
            <a:off x="827584" y="1340768"/>
            <a:ext cx="2448272" cy="769441"/>
          </a:xfrm>
          <a:prstGeom prst="rect">
            <a:avLst/>
          </a:prstGeom>
          <a:noFill/>
        </p:spPr>
        <p:txBody>
          <a:bodyPr wrap="square" rtlCol="0">
            <a:spAutoFit/>
          </a:bodyPr>
          <a:lstStyle/>
          <a:p>
            <a:pPr algn="ctr"/>
            <a:r>
              <a:rPr lang="en-IN" sz="2200" b="1" dirty="0" smtClean="0"/>
              <a:t>Classification of Data</a:t>
            </a:r>
            <a:endParaRPr lang="en-IN" sz="2200" b="1" dirty="0"/>
          </a:p>
        </p:txBody>
      </p:sp>
      <p:sp>
        <p:nvSpPr>
          <p:cNvPr id="54" name="TextBox 53"/>
          <p:cNvSpPr txBox="1"/>
          <p:nvPr/>
        </p:nvSpPr>
        <p:spPr>
          <a:xfrm>
            <a:off x="3851920" y="1291407"/>
            <a:ext cx="1296144" cy="769441"/>
          </a:xfrm>
          <a:prstGeom prst="rect">
            <a:avLst/>
          </a:prstGeom>
          <a:noFill/>
        </p:spPr>
        <p:txBody>
          <a:bodyPr wrap="square" rtlCol="0">
            <a:spAutoFit/>
          </a:bodyPr>
          <a:lstStyle/>
          <a:p>
            <a:pPr algn="ctr"/>
            <a:r>
              <a:rPr lang="en-IN" sz="2200" b="1" dirty="0" smtClean="0"/>
              <a:t>Step</a:t>
            </a:r>
          </a:p>
          <a:p>
            <a:pPr algn="ctr"/>
            <a:r>
              <a:rPr lang="en-IN" sz="2200" b="1" dirty="0" smtClean="0"/>
              <a:t>1</a:t>
            </a:r>
            <a:endParaRPr lang="en-IN" sz="2200" b="1" dirty="0"/>
          </a:p>
        </p:txBody>
      </p:sp>
      <p:sp>
        <p:nvSpPr>
          <p:cNvPr id="55" name="TextBox 54"/>
          <p:cNvSpPr txBox="1"/>
          <p:nvPr/>
        </p:nvSpPr>
        <p:spPr>
          <a:xfrm>
            <a:off x="3851920" y="2371527"/>
            <a:ext cx="1296144" cy="769441"/>
          </a:xfrm>
          <a:prstGeom prst="rect">
            <a:avLst/>
          </a:prstGeom>
          <a:noFill/>
        </p:spPr>
        <p:txBody>
          <a:bodyPr wrap="square" rtlCol="0">
            <a:spAutoFit/>
          </a:bodyPr>
          <a:lstStyle/>
          <a:p>
            <a:pPr algn="ctr"/>
            <a:r>
              <a:rPr lang="en-IN" sz="2200" b="1" dirty="0" smtClean="0"/>
              <a:t>Step</a:t>
            </a:r>
          </a:p>
          <a:p>
            <a:pPr algn="ctr"/>
            <a:r>
              <a:rPr lang="en-IN" sz="2200" b="1" dirty="0" smtClean="0"/>
              <a:t>2</a:t>
            </a:r>
            <a:endParaRPr lang="en-IN" sz="2200" b="1" dirty="0"/>
          </a:p>
        </p:txBody>
      </p:sp>
      <p:sp>
        <p:nvSpPr>
          <p:cNvPr id="56" name="TextBox 55"/>
          <p:cNvSpPr txBox="1"/>
          <p:nvPr/>
        </p:nvSpPr>
        <p:spPr>
          <a:xfrm>
            <a:off x="3851920" y="3451647"/>
            <a:ext cx="1296144" cy="769441"/>
          </a:xfrm>
          <a:prstGeom prst="rect">
            <a:avLst/>
          </a:prstGeom>
          <a:noFill/>
        </p:spPr>
        <p:txBody>
          <a:bodyPr wrap="square" rtlCol="0">
            <a:spAutoFit/>
          </a:bodyPr>
          <a:lstStyle/>
          <a:p>
            <a:pPr algn="ctr"/>
            <a:r>
              <a:rPr lang="en-IN" sz="2200" b="1" dirty="0" smtClean="0"/>
              <a:t>Step</a:t>
            </a:r>
          </a:p>
          <a:p>
            <a:pPr algn="ctr"/>
            <a:r>
              <a:rPr lang="en-IN" sz="2200" b="1" dirty="0" smtClean="0"/>
              <a:t>3</a:t>
            </a:r>
            <a:endParaRPr lang="en-IN" sz="2200" b="1" dirty="0"/>
          </a:p>
        </p:txBody>
      </p:sp>
      <p:sp>
        <p:nvSpPr>
          <p:cNvPr id="57" name="TextBox 56"/>
          <p:cNvSpPr txBox="1"/>
          <p:nvPr/>
        </p:nvSpPr>
        <p:spPr>
          <a:xfrm>
            <a:off x="3851920" y="4581128"/>
            <a:ext cx="1296144" cy="769441"/>
          </a:xfrm>
          <a:prstGeom prst="rect">
            <a:avLst/>
          </a:prstGeom>
          <a:noFill/>
        </p:spPr>
        <p:txBody>
          <a:bodyPr wrap="square" rtlCol="0">
            <a:spAutoFit/>
          </a:bodyPr>
          <a:lstStyle/>
          <a:p>
            <a:pPr algn="ctr"/>
            <a:r>
              <a:rPr lang="en-IN" sz="2200" b="1" dirty="0" smtClean="0"/>
              <a:t>Step</a:t>
            </a:r>
          </a:p>
          <a:p>
            <a:pPr algn="ctr"/>
            <a:r>
              <a:rPr lang="en-IN" sz="2200" b="1" dirty="0" smtClean="0"/>
              <a:t>4</a:t>
            </a:r>
            <a:endParaRPr lang="en-IN" sz="2200" b="1" dirty="0"/>
          </a:p>
        </p:txBody>
      </p:sp>
      <p:sp>
        <p:nvSpPr>
          <p:cNvPr id="58" name="TextBox 57"/>
          <p:cNvSpPr txBox="1"/>
          <p:nvPr/>
        </p:nvSpPr>
        <p:spPr>
          <a:xfrm>
            <a:off x="3851920" y="5683895"/>
            <a:ext cx="1296144" cy="769441"/>
          </a:xfrm>
          <a:prstGeom prst="rect">
            <a:avLst/>
          </a:prstGeom>
          <a:noFill/>
        </p:spPr>
        <p:txBody>
          <a:bodyPr wrap="square" rtlCol="0">
            <a:spAutoFit/>
          </a:bodyPr>
          <a:lstStyle/>
          <a:p>
            <a:pPr algn="ctr"/>
            <a:r>
              <a:rPr lang="en-IN" sz="2200" b="1" dirty="0" smtClean="0"/>
              <a:t>Step</a:t>
            </a:r>
          </a:p>
          <a:p>
            <a:pPr algn="ctr"/>
            <a:r>
              <a:rPr lang="en-US" sz="2200" b="1" dirty="0" smtClean="0"/>
              <a:t>5</a:t>
            </a:r>
            <a:endParaRPr lang="en-IN" sz="2200" b="1" dirty="0"/>
          </a:p>
        </p:txBody>
      </p:sp>
      <p:sp>
        <p:nvSpPr>
          <p:cNvPr id="59" name="TextBox 58"/>
          <p:cNvSpPr txBox="1"/>
          <p:nvPr/>
        </p:nvSpPr>
        <p:spPr>
          <a:xfrm>
            <a:off x="1043608" y="3356992"/>
            <a:ext cx="2160240" cy="1015663"/>
          </a:xfrm>
          <a:prstGeom prst="rect">
            <a:avLst/>
          </a:prstGeom>
          <a:noFill/>
        </p:spPr>
        <p:txBody>
          <a:bodyPr wrap="square" rtlCol="0">
            <a:spAutoFit/>
          </a:bodyPr>
          <a:lstStyle/>
          <a:p>
            <a:pPr algn="ctr"/>
            <a:r>
              <a:rPr lang="en-IN" sz="2000" b="1" dirty="0" smtClean="0"/>
              <a:t>Frequency Distribution of Data</a:t>
            </a:r>
            <a:endParaRPr lang="en-IN" sz="2000" b="1" dirty="0"/>
          </a:p>
        </p:txBody>
      </p:sp>
      <p:sp>
        <p:nvSpPr>
          <p:cNvPr id="60" name="TextBox 59"/>
          <p:cNvSpPr txBox="1"/>
          <p:nvPr/>
        </p:nvSpPr>
        <p:spPr>
          <a:xfrm>
            <a:off x="1043608" y="5589240"/>
            <a:ext cx="2232248" cy="1015663"/>
          </a:xfrm>
          <a:prstGeom prst="rect">
            <a:avLst/>
          </a:prstGeom>
          <a:noFill/>
        </p:spPr>
        <p:txBody>
          <a:bodyPr wrap="square" rtlCol="0">
            <a:spAutoFit/>
          </a:bodyPr>
          <a:lstStyle/>
          <a:p>
            <a:pPr algn="ctr"/>
            <a:r>
              <a:rPr lang="en-IN" sz="2000" b="1" dirty="0" smtClean="0"/>
              <a:t>Graphic Representation    of Data</a:t>
            </a:r>
            <a:endParaRPr lang="en-IN" sz="2000" b="1" dirty="0"/>
          </a:p>
        </p:txBody>
      </p:sp>
      <p:sp>
        <p:nvSpPr>
          <p:cNvPr id="61" name="TextBox 60"/>
          <p:cNvSpPr txBox="1"/>
          <p:nvPr/>
        </p:nvSpPr>
        <p:spPr>
          <a:xfrm>
            <a:off x="6012160" y="2433082"/>
            <a:ext cx="1728192" cy="707886"/>
          </a:xfrm>
          <a:prstGeom prst="rect">
            <a:avLst/>
          </a:prstGeom>
          <a:noFill/>
        </p:spPr>
        <p:txBody>
          <a:bodyPr wrap="square" rtlCol="0">
            <a:spAutoFit/>
          </a:bodyPr>
          <a:lstStyle/>
          <a:p>
            <a:pPr algn="ctr"/>
            <a:r>
              <a:rPr lang="en-IN" sz="2000" b="1" dirty="0" smtClean="0"/>
              <a:t>Tabulation of Data</a:t>
            </a:r>
            <a:endParaRPr lang="en-IN" sz="2000" b="1" dirty="0"/>
          </a:p>
        </p:txBody>
      </p:sp>
      <p:sp>
        <p:nvSpPr>
          <p:cNvPr id="62" name="TextBox 61"/>
          <p:cNvSpPr txBox="1"/>
          <p:nvPr/>
        </p:nvSpPr>
        <p:spPr>
          <a:xfrm>
            <a:off x="5796136" y="4437112"/>
            <a:ext cx="2304256" cy="1015663"/>
          </a:xfrm>
          <a:prstGeom prst="rect">
            <a:avLst/>
          </a:prstGeom>
          <a:noFill/>
        </p:spPr>
        <p:txBody>
          <a:bodyPr wrap="square" rtlCol="0">
            <a:spAutoFit/>
          </a:bodyPr>
          <a:lstStyle/>
          <a:p>
            <a:pPr algn="ctr"/>
            <a:r>
              <a:rPr lang="en-IN" sz="2000" b="1" dirty="0" smtClean="0"/>
              <a:t>Diagrammatic Presentation of Data </a:t>
            </a:r>
            <a:endParaRPr lang="en-IN" sz="2000" b="1" dirty="0"/>
          </a:p>
        </p:txBody>
      </p:sp>
      <p:sp>
        <p:nvSpPr>
          <p:cNvPr id="63" name="TextBox 62"/>
          <p:cNvSpPr txBox="1"/>
          <p:nvPr/>
        </p:nvSpPr>
        <p:spPr>
          <a:xfrm>
            <a:off x="251520" y="6413266"/>
            <a:ext cx="8892480" cy="400110"/>
          </a:xfrm>
          <a:prstGeom prst="rect">
            <a:avLst/>
          </a:prstGeom>
          <a:noFill/>
        </p:spPr>
        <p:txBody>
          <a:bodyPr wrap="square" rtlCol="0">
            <a:spAutoFit/>
          </a:bodyPr>
          <a:lstStyle/>
          <a:p>
            <a:pPr algn="r"/>
            <a:r>
              <a:rPr lang="en-IN" sz="2000" dirty="0" smtClean="0"/>
              <a:t>Let us look at each in detail.</a:t>
            </a:r>
          </a:p>
        </p:txBody>
      </p:sp>
      <p:pic>
        <p:nvPicPr>
          <p:cNvPr id="64" name="Picture 6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Left)">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par>
                          <p:cTn id="48" fill="hold">
                            <p:stCondLst>
                              <p:cond delay="5500"/>
                            </p:stCondLst>
                            <p:childTnLst>
                              <p:par>
                                <p:cTn id="49" presetID="12" presetClass="entr" presetSubtype="2"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slide(fromRight)">
                                      <p:cBhvr>
                                        <p:cTn id="51" dur="500"/>
                                        <p:tgtEl>
                                          <p:spTgt spid="1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par>
                          <p:cTn id="64" fill="hold">
                            <p:stCondLst>
                              <p:cond delay="7500"/>
                            </p:stCondLst>
                            <p:childTnLst>
                              <p:par>
                                <p:cTn id="65" presetID="12" presetClass="entr" presetSubtype="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slide(fromLeft)">
                                      <p:cBhvr>
                                        <p:cTn id="67" dur="500"/>
                                        <p:tgtEl>
                                          <p:spTgt spid="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par>
                          <p:cTn id="80" fill="hold">
                            <p:stCondLst>
                              <p:cond delay="9500"/>
                            </p:stCondLst>
                            <p:childTnLst>
                              <p:par>
                                <p:cTn id="81" presetID="12" presetClass="entr" presetSubtype="2"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slide(fromRight)">
                                      <p:cBhvr>
                                        <p:cTn id="83" dur="500"/>
                                        <p:tgtEl>
                                          <p:spTgt spid="3"/>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3" grpId="0"/>
      <p:bldP spid="54" grpId="0"/>
      <p:bldP spid="55" grpId="0"/>
      <p:bldP spid="56" grpId="0"/>
      <p:bldP spid="57" grpId="0"/>
      <p:bldP spid="58" grpId="0"/>
      <p:bldP spid="59" grpId="0"/>
      <p:bldP spid="60" grpId="0"/>
      <p:bldP spid="61" grpId="0"/>
      <p:bldP spid="62"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Methods of Graphical Presentation of Data</a:t>
              </a:r>
              <a:endParaRPr lang="en-IN" sz="3200" dirty="0"/>
            </a:p>
          </p:txBody>
        </p:sp>
      </p:grpSp>
      <p:sp>
        <p:nvSpPr>
          <p:cNvPr id="13" name="TextBox 12"/>
          <p:cNvSpPr txBox="1"/>
          <p:nvPr/>
        </p:nvSpPr>
        <p:spPr>
          <a:xfrm>
            <a:off x="683568" y="980728"/>
            <a:ext cx="8496944" cy="1015663"/>
          </a:xfrm>
          <a:prstGeom prst="rect">
            <a:avLst/>
          </a:prstGeom>
          <a:noFill/>
        </p:spPr>
        <p:txBody>
          <a:bodyPr wrap="square" rtlCol="0">
            <a:spAutoFit/>
          </a:bodyPr>
          <a:lstStyle/>
          <a:p>
            <a:r>
              <a:rPr lang="en-IN" sz="2000" dirty="0" smtClean="0"/>
              <a:t>There are various kinds of graphs that can be used for presenting the data in a graphical form. Some of the most commonly used graphs in statistics for presenting the data graphically are as follows:</a:t>
            </a:r>
            <a:endParaRPr lang="en-IN" sz="2000" dirty="0"/>
          </a:p>
        </p:txBody>
      </p:sp>
      <p:sp>
        <p:nvSpPr>
          <p:cNvPr id="14" name="TextBox 13"/>
          <p:cNvSpPr txBox="1"/>
          <p:nvPr/>
        </p:nvSpPr>
        <p:spPr>
          <a:xfrm>
            <a:off x="467544" y="6485274"/>
            <a:ext cx="8317432" cy="400110"/>
          </a:xfrm>
          <a:prstGeom prst="rect">
            <a:avLst/>
          </a:prstGeom>
          <a:noFill/>
        </p:spPr>
        <p:txBody>
          <a:bodyPr wrap="square" rtlCol="0">
            <a:spAutoFit/>
          </a:bodyPr>
          <a:lstStyle/>
          <a:p>
            <a:r>
              <a:rPr lang="en-IN" sz="2000" dirty="0" smtClean="0"/>
              <a:t>Let’s look at each in detail.</a:t>
            </a:r>
          </a:p>
        </p:txBody>
      </p:sp>
      <p:grpSp>
        <p:nvGrpSpPr>
          <p:cNvPr id="4" name="Group 6"/>
          <p:cNvGrpSpPr/>
          <p:nvPr/>
        </p:nvGrpSpPr>
        <p:grpSpPr>
          <a:xfrm>
            <a:off x="-11554" y="2020780"/>
            <a:ext cx="9120058" cy="478357"/>
            <a:chOff x="23942" y="2062653"/>
            <a:chExt cx="9120058" cy="446576"/>
          </a:xfrm>
        </p:grpSpPr>
        <p:pic>
          <p:nvPicPr>
            <p:cNvPr id="16" name="Picture 15" descr="color-pencils-preview.png"/>
            <p:cNvPicPr>
              <a:picLocks noChangeAspect="1"/>
            </p:cNvPicPr>
            <p:nvPr/>
          </p:nvPicPr>
          <p:blipFill>
            <a:blip r:embed="rId2" cstate="print"/>
            <a:srcRect l="14553" r="78832"/>
            <a:stretch>
              <a:fillRect/>
            </a:stretch>
          </p:blipFill>
          <p:spPr>
            <a:xfrm rot="5400000">
              <a:off x="4381866" y="-2252905"/>
              <a:ext cx="404210" cy="9120058"/>
            </a:xfrm>
            <a:prstGeom prst="rect">
              <a:avLst/>
            </a:prstGeom>
          </p:spPr>
        </p:pic>
        <p:sp>
          <p:nvSpPr>
            <p:cNvPr id="17" name="TextBox 16"/>
            <p:cNvSpPr txBox="1"/>
            <p:nvPr/>
          </p:nvSpPr>
          <p:spPr>
            <a:xfrm>
              <a:off x="1367136" y="2062653"/>
              <a:ext cx="676875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Histogram</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5" name="Group 9"/>
          <p:cNvGrpSpPr/>
          <p:nvPr/>
        </p:nvGrpSpPr>
        <p:grpSpPr>
          <a:xfrm>
            <a:off x="-11554" y="2473872"/>
            <a:ext cx="9120058" cy="458236"/>
            <a:chOff x="23942" y="2485647"/>
            <a:chExt cx="9120058" cy="427792"/>
          </a:xfrm>
        </p:grpSpPr>
        <p:pic>
          <p:nvPicPr>
            <p:cNvPr id="19" name="Picture 18" descr="color-pencils-preview.png"/>
            <p:cNvPicPr>
              <a:picLocks noChangeAspect="1"/>
            </p:cNvPicPr>
            <p:nvPr/>
          </p:nvPicPr>
          <p:blipFill>
            <a:blip r:embed="rId2" cstate="print"/>
            <a:srcRect l="21168" r="72217"/>
            <a:stretch>
              <a:fillRect/>
            </a:stretch>
          </p:blipFill>
          <p:spPr>
            <a:xfrm rot="5400000">
              <a:off x="4381866" y="-1848695"/>
              <a:ext cx="404210" cy="9120058"/>
            </a:xfrm>
            <a:prstGeom prst="rect">
              <a:avLst/>
            </a:prstGeom>
          </p:spPr>
        </p:pic>
        <p:sp>
          <p:nvSpPr>
            <p:cNvPr id="20" name="TextBox 19"/>
            <p:cNvSpPr txBox="1"/>
            <p:nvPr/>
          </p:nvSpPr>
          <p:spPr>
            <a:xfrm>
              <a:off x="1547664" y="2485647"/>
              <a:ext cx="6408712" cy="422994"/>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Pie Chart</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6" name="Group 12"/>
          <p:cNvGrpSpPr/>
          <p:nvPr/>
        </p:nvGrpSpPr>
        <p:grpSpPr>
          <a:xfrm>
            <a:off x="-11554" y="2881605"/>
            <a:ext cx="9120058" cy="483479"/>
            <a:chOff x="23942" y="2866287"/>
            <a:chExt cx="9120058" cy="451358"/>
          </a:xfrm>
        </p:grpSpPr>
        <p:pic>
          <p:nvPicPr>
            <p:cNvPr id="22" name="Picture 21" descr="color-pencils-preview.png"/>
            <p:cNvPicPr>
              <a:picLocks noChangeAspect="1"/>
            </p:cNvPicPr>
            <p:nvPr/>
          </p:nvPicPr>
          <p:blipFill>
            <a:blip r:embed="rId2" cstate="print"/>
            <a:srcRect l="29106" r="64279"/>
            <a:stretch>
              <a:fillRect/>
            </a:stretch>
          </p:blipFill>
          <p:spPr>
            <a:xfrm rot="5400000">
              <a:off x="4381866" y="-1444489"/>
              <a:ext cx="404210" cy="9120058"/>
            </a:xfrm>
            <a:prstGeom prst="rect">
              <a:avLst/>
            </a:prstGeom>
          </p:spPr>
        </p:pic>
        <p:sp>
          <p:nvSpPr>
            <p:cNvPr id="23" name="TextBox 22"/>
            <p:cNvSpPr txBox="1"/>
            <p:nvPr/>
          </p:nvSpPr>
          <p:spPr>
            <a:xfrm>
              <a:off x="1187624" y="2866287"/>
              <a:ext cx="6984776" cy="422996"/>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Bar Graph/Bar Chart</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7" name="Group 15"/>
          <p:cNvGrpSpPr/>
          <p:nvPr/>
        </p:nvGrpSpPr>
        <p:grpSpPr>
          <a:xfrm>
            <a:off x="-11554" y="3325484"/>
            <a:ext cx="9120058" cy="472571"/>
            <a:chOff x="23942" y="3280683"/>
            <a:chExt cx="9120058" cy="441175"/>
          </a:xfrm>
        </p:grpSpPr>
        <p:pic>
          <p:nvPicPr>
            <p:cNvPr id="25" name="Picture 24" descr="color-pencils-preview.png"/>
            <p:cNvPicPr>
              <a:picLocks noChangeAspect="1"/>
            </p:cNvPicPr>
            <p:nvPr/>
          </p:nvPicPr>
          <p:blipFill>
            <a:blip r:embed="rId2" cstate="print"/>
            <a:srcRect l="35721" r="57664"/>
            <a:stretch>
              <a:fillRect/>
            </a:stretch>
          </p:blipFill>
          <p:spPr>
            <a:xfrm rot="5400000">
              <a:off x="4381867" y="-1040275"/>
              <a:ext cx="404208" cy="9120058"/>
            </a:xfrm>
            <a:prstGeom prst="rect">
              <a:avLst/>
            </a:prstGeom>
          </p:spPr>
        </p:pic>
        <p:sp>
          <p:nvSpPr>
            <p:cNvPr id="26" name="TextBox 25"/>
            <p:cNvSpPr txBox="1"/>
            <p:nvPr/>
          </p:nvSpPr>
          <p:spPr>
            <a:xfrm>
              <a:off x="1331640" y="3280683"/>
              <a:ext cx="6624736"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Frequency Polygons</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8" name="Group 18"/>
          <p:cNvGrpSpPr/>
          <p:nvPr/>
        </p:nvGrpSpPr>
        <p:grpSpPr>
          <a:xfrm>
            <a:off x="-11554" y="3733208"/>
            <a:ext cx="9120058" cy="497833"/>
            <a:chOff x="23942" y="3661313"/>
            <a:chExt cx="9120058" cy="464758"/>
          </a:xfrm>
        </p:grpSpPr>
        <p:pic>
          <p:nvPicPr>
            <p:cNvPr id="28" name="Picture 27" descr="color-pencils-preview.png"/>
            <p:cNvPicPr>
              <a:picLocks noChangeAspect="1"/>
            </p:cNvPicPr>
            <p:nvPr/>
          </p:nvPicPr>
          <p:blipFill>
            <a:blip r:embed="rId2" cstate="print"/>
            <a:srcRect l="43658" r="49727"/>
            <a:stretch>
              <a:fillRect/>
            </a:stretch>
          </p:blipFill>
          <p:spPr>
            <a:xfrm rot="5400000">
              <a:off x="4381866" y="-636063"/>
              <a:ext cx="404210" cy="9120058"/>
            </a:xfrm>
            <a:prstGeom prst="rect">
              <a:avLst/>
            </a:prstGeom>
          </p:spPr>
        </p:pic>
        <p:sp>
          <p:nvSpPr>
            <p:cNvPr id="29" name="TextBox 28"/>
            <p:cNvSpPr txBox="1"/>
            <p:nvPr/>
          </p:nvSpPr>
          <p:spPr>
            <a:xfrm>
              <a:off x="1547664" y="3661313"/>
              <a:ext cx="640871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Line Graph</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9" name="Group 23"/>
          <p:cNvGrpSpPr/>
          <p:nvPr/>
        </p:nvGrpSpPr>
        <p:grpSpPr>
          <a:xfrm>
            <a:off x="-11554" y="4200041"/>
            <a:ext cx="9120058" cy="463974"/>
            <a:chOff x="23942" y="4097133"/>
            <a:chExt cx="9120058" cy="433149"/>
          </a:xfrm>
        </p:grpSpPr>
        <p:pic>
          <p:nvPicPr>
            <p:cNvPr id="31" name="Picture 30" descr="color-pencils-preview.png"/>
            <p:cNvPicPr>
              <a:picLocks noChangeAspect="1"/>
            </p:cNvPicPr>
            <p:nvPr/>
          </p:nvPicPr>
          <p:blipFill>
            <a:blip r:embed="rId2" cstate="print"/>
            <a:srcRect l="50273" r="43112"/>
            <a:stretch>
              <a:fillRect/>
            </a:stretch>
          </p:blipFill>
          <p:spPr>
            <a:xfrm rot="5400000">
              <a:off x="4381866" y="-231852"/>
              <a:ext cx="404210" cy="9120058"/>
            </a:xfrm>
            <a:prstGeom prst="rect">
              <a:avLst/>
            </a:prstGeom>
          </p:spPr>
        </p:pic>
        <p:sp>
          <p:nvSpPr>
            <p:cNvPr id="32" name="TextBox 31"/>
            <p:cNvSpPr txBox="1"/>
            <p:nvPr/>
          </p:nvSpPr>
          <p:spPr>
            <a:xfrm>
              <a:off x="1547664" y="4097133"/>
              <a:ext cx="640871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Scatter Chart/Scatter Diagrams/Dot Plot</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10" name="Group 26"/>
          <p:cNvGrpSpPr/>
          <p:nvPr/>
        </p:nvGrpSpPr>
        <p:grpSpPr>
          <a:xfrm>
            <a:off x="-11554" y="4594027"/>
            <a:ext cx="9120058" cy="502958"/>
            <a:chOff x="23942" y="4464941"/>
            <a:chExt cx="9120058" cy="469543"/>
          </a:xfrm>
        </p:grpSpPr>
        <p:pic>
          <p:nvPicPr>
            <p:cNvPr id="34" name="Picture 33" descr="color-pencils-preview.png"/>
            <p:cNvPicPr>
              <a:picLocks noChangeAspect="1"/>
            </p:cNvPicPr>
            <p:nvPr/>
          </p:nvPicPr>
          <p:blipFill>
            <a:blip r:embed="rId2" cstate="print"/>
            <a:srcRect l="56888" r="36497"/>
            <a:stretch>
              <a:fillRect/>
            </a:stretch>
          </p:blipFill>
          <p:spPr>
            <a:xfrm rot="5400000">
              <a:off x="4381867" y="172352"/>
              <a:ext cx="404207" cy="9120058"/>
            </a:xfrm>
            <a:prstGeom prst="rect">
              <a:avLst/>
            </a:prstGeom>
          </p:spPr>
        </p:pic>
        <p:sp>
          <p:nvSpPr>
            <p:cNvPr id="35" name="TextBox 34"/>
            <p:cNvSpPr txBox="1"/>
            <p:nvPr/>
          </p:nvSpPr>
          <p:spPr>
            <a:xfrm>
              <a:off x="1547664" y="4464941"/>
              <a:ext cx="640871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Ogive</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11" name="Group 29"/>
          <p:cNvGrpSpPr/>
          <p:nvPr/>
        </p:nvGrpSpPr>
        <p:grpSpPr>
          <a:xfrm>
            <a:off x="-11554" y="5037913"/>
            <a:ext cx="9120058" cy="492036"/>
            <a:chOff x="23942" y="4879352"/>
            <a:chExt cx="9120058" cy="459348"/>
          </a:xfrm>
        </p:grpSpPr>
        <p:pic>
          <p:nvPicPr>
            <p:cNvPr id="46" name="Picture 45" descr="color-pencils-preview.png"/>
            <p:cNvPicPr>
              <a:picLocks noChangeAspect="1"/>
            </p:cNvPicPr>
            <p:nvPr/>
          </p:nvPicPr>
          <p:blipFill>
            <a:blip r:embed="rId2" cstate="print"/>
            <a:srcRect l="64826" r="28559"/>
            <a:stretch>
              <a:fillRect/>
            </a:stretch>
          </p:blipFill>
          <p:spPr>
            <a:xfrm rot="5400000">
              <a:off x="4381867" y="576567"/>
              <a:ext cx="404208" cy="9120058"/>
            </a:xfrm>
            <a:prstGeom prst="rect">
              <a:avLst/>
            </a:prstGeom>
          </p:spPr>
        </p:pic>
        <p:sp>
          <p:nvSpPr>
            <p:cNvPr id="47" name="TextBox 46"/>
            <p:cNvSpPr txBox="1"/>
            <p:nvPr/>
          </p:nvSpPr>
          <p:spPr>
            <a:xfrm>
              <a:off x="1547664" y="4879352"/>
              <a:ext cx="640871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Venn Diagram</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12" name="Group 32"/>
          <p:cNvGrpSpPr/>
          <p:nvPr/>
        </p:nvGrpSpPr>
        <p:grpSpPr>
          <a:xfrm>
            <a:off x="1016" y="5445229"/>
            <a:ext cx="9120058" cy="517720"/>
            <a:chOff x="1016" y="5259590"/>
            <a:chExt cx="9120058" cy="483323"/>
          </a:xfrm>
        </p:grpSpPr>
        <p:pic>
          <p:nvPicPr>
            <p:cNvPr id="49" name="Picture 48" descr="color-pencils-preview.png"/>
            <p:cNvPicPr>
              <a:picLocks noChangeAspect="1"/>
            </p:cNvPicPr>
            <p:nvPr/>
          </p:nvPicPr>
          <p:blipFill>
            <a:blip r:embed="rId2" cstate="print"/>
            <a:srcRect l="79379" r="14006"/>
            <a:stretch>
              <a:fillRect/>
            </a:stretch>
          </p:blipFill>
          <p:spPr>
            <a:xfrm rot="5400000">
              <a:off x="4358940" y="980779"/>
              <a:ext cx="404210" cy="9120058"/>
            </a:xfrm>
            <a:prstGeom prst="rect">
              <a:avLst/>
            </a:prstGeom>
          </p:spPr>
        </p:pic>
        <p:sp>
          <p:nvSpPr>
            <p:cNvPr id="50" name="TextBox 49"/>
            <p:cNvSpPr txBox="1"/>
            <p:nvPr/>
          </p:nvSpPr>
          <p:spPr>
            <a:xfrm>
              <a:off x="1547664" y="5259590"/>
              <a:ext cx="640871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Stem-and-leaf Plots</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grpSp>
        <p:nvGrpSpPr>
          <p:cNvPr id="15" name="Group 35"/>
          <p:cNvGrpSpPr/>
          <p:nvPr/>
        </p:nvGrpSpPr>
        <p:grpSpPr>
          <a:xfrm>
            <a:off x="1016" y="5817191"/>
            <a:ext cx="9120058" cy="492129"/>
            <a:chOff x="1016" y="5606848"/>
            <a:chExt cx="9120058" cy="459433"/>
          </a:xfrm>
        </p:grpSpPr>
        <p:pic>
          <p:nvPicPr>
            <p:cNvPr id="52" name="Picture 51" descr="color-pencils-preview.png"/>
            <p:cNvPicPr>
              <a:picLocks noChangeAspect="1"/>
            </p:cNvPicPr>
            <p:nvPr/>
          </p:nvPicPr>
          <p:blipFill>
            <a:blip r:embed="rId2" cstate="print"/>
            <a:srcRect l="71441" r="21944"/>
            <a:stretch>
              <a:fillRect/>
            </a:stretch>
          </p:blipFill>
          <p:spPr>
            <a:xfrm rot="5400000">
              <a:off x="4358940" y="1304147"/>
              <a:ext cx="404210" cy="9120058"/>
            </a:xfrm>
            <a:prstGeom prst="rect">
              <a:avLst/>
            </a:prstGeom>
          </p:spPr>
        </p:pic>
        <p:sp>
          <p:nvSpPr>
            <p:cNvPr id="53" name="TextBox 52"/>
            <p:cNvSpPr txBox="1"/>
            <p:nvPr/>
          </p:nvSpPr>
          <p:spPr>
            <a:xfrm>
              <a:off x="1547664" y="5606848"/>
              <a:ext cx="6408712" cy="422995"/>
            </a:xfrm>
            <a:prstGeom prst="rect">
              <a:avLst/>
            </a:prstGeom>
            <a:noFill/>
          </p:spPr>
          <p:txBody>
            <a:bodyPr wrap="square" rtlCol="0">
              <a:spAutoFit/>
            </a:bodyPr>
            <a:lstStyle/>
            <a:p>
              <a:pPr algn="ctr"/>
              <a:r>
                <a:rPr lang="en-IN" sz="2000" b="1" dirty="0" smtClean="0">
                  <a:solidFill>
                    <a:schemeClr val="bg1"/>
                  </a:solidFill>
                  <a:effectLst>
                    <a:glow rad="139700">
                      <a:schemeClr val="tx1">
                        <a:lumMod val="95000"/>
                        <a:lumOff val="5000"/>
                        <a:alpha val="40000"/>
                      </a:schemeClr>
                    </a:glow>
                    <a:outerShdw blurRad="38100" dist="38100" dir="2700000" algn="tl">
                      <a:srgbClr val="000000">
                        <a:alpha val="43137"/>
                      </a:srgbClr>
                    </a:outerShdw>
                  </a:effectLst>
                </a:rPr>
                <a:t>Box-and-whisker Plots/Box Plots</a:t>
              </a:r>
              <a:endParaRPr lang="en-IN" sz="2000" b="1" dirty="0">
                <a:solidFill>
                  <a:schemeClr val="bg1"/>
                </a:solidFill>
                <a:effectLst>
                  <a:glow rad="139700">
                    <a:schemeClr val="tx1">
                      <a:lumMod val="95000"/>
                      <a:lumOff val="5000"/>
                      <a:alpha val="40000"/>
                    </a:schemeClr>
                  </a:glow>
                  <a:outerShdw blurRad="38100" dist="38100" dir="2700000" algn="tl">
                    <a:srgbClr val="000000">
                      <a:alpha val="43137"/>
                    </a:srgbClr>
                  </a:outerShdw>
                </a:effectLst>
              </a:endParaRPr>
            </a:p>
          </p:txBody>
        </p:sp>
      </p:gr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500"/>
                                        <p:tgtEl>
                                          <p:spTgt spid="5"/>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Left)">
                                      <p:cBhvr>
                                        <p:cTn id="19" dur="500"/>
                                        <p:tgtEl>
                                          <p:spTgt spid="6"/>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Left)">
                                      <p:cBhvr>
                                        <p:cTn id="23" dur="500"/>
                                        <p:tgtEl>
                                          <p:spTgt spid="7"/>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Left)">
                                      <p:cBhvr>
                                        <p:cTn id="27" dur="500"/>
                                        <p:tgtEl>
                                          <p:spTgt spid="8"/>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lide(fromLeft)">
                                      <p:cBhvr>
                                        <p:cTn id="31" dur="500"/>
                                        <p:tgtEl>
                                          <p:spTgt spid="9"/>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Left)">
                                      <p:cBhvr>
                                        <p:cTn id="35" dur="500"/>
                                        <p:tgtEl>
                                          <p:spTgt spid="10"/>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lide(fromLeft)">
                                      <p:cBhvr>
                                        <p:cTn id="39" dur="500"/>
                                        <p:tgtEl>
                                          <p:spTgt spid="11"/>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lide(fromLeft)">
                                      <p:cBhvr>
                                        <p:cTn id="43" dur="500"/>
                                        <p:tgtEl>
                                          <p:spTgt spid="12"/>
                                        </p:tgtEl>
                                      </p:cBhvr>
                                    </p:animEffect>
                                  </p:childTnLst>
                                </p:cTn>
                              </p:par>
                            </p:childTnLst>
                          </p:cTn>
                        </p:par>
                        <p:par>
                          <p:cTn id="44" fill="hold">
                            <p:stCondLst>
                              <p:cond delay="5000"/>
                            </p:stCondLst>
                            <p:childTnLst>
                              <p:par>
                                <p:cTn id="45" presetID="1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lide(fromLeft)">
                                      <p:cBhvr>
                                        <p:cTn id="47" dur="500"/>
                                        <p:tgtEl>
                                          <p:spTgt spid="1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Basics of Statistics.</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Join MSG Premium Membership</a:t>
              </a:r>
              <a:r>
                <a:rPr lang="en-US" sz="2800" b="1" dirty="0" smtClean="0">
                  <a:solidFill>
                    <a:prstClr val="white"/>
                  </a:solidFill>
                  <a:latin typeface="FreesiaUPC" pitchFamily="34" charset="-34"/>
                  <a:ea typeface="ＭＳ Ｐゴシック" pitchFamily="34" charset="-128"/>
                  <a:cs typeface="FreesiaUPC" pitchFamily="34" charset="-34"/>
                </a:rPr>
                <a:t> and Get Access to around  120 Courses + New courses added every week.</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3357698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84775"/>
            </a:xfrm>
            <a:prstGeom prst="rect">
              <a:avLst/>
            </a:prstGeom>
            <a:solidFill>
              <a:srgbClr val="FFFFFF">
                <a:alpha val="69804"/>
              </a:srgbClr>
            </a:solidFill>
          </p:spPr>
          <p:txBody>
            <a:bodyPr wrap="square" rtlCol="0">
              <a:spAutoFit/>
            </a:bodyPr>
            <a:lstStyle/>
            <a:p>
              <a:r>
                <a:rPr lang="en-IN" sz="3200" dirty="0" smtClean="0"/>
                <a:t>Objectives</a:t>
              </a:r>
              <a:endParaRPr lang="en-IN" sz="3200" dirty="0"/>
            </a:p>
          </p:txBody>
        </p:sp>
      </p:grpSp>
      <p:pic>
        <p:nvPicPr>
          <p:cNvPr id="13" name="Picture 12" descr="highlighter_pens.jpg"/>
          <p:cNvPicPr>
            <a:picLocks noChangeAspect="1"/>
          </p:cNvPicPr>
          <p:nvPr/>
        </p:nvPicPr>
        <p:blipFill>
          <a:blip r:embed="rId2" cstate="print">
            <a:lum bright="40000" contrast="-40000"/>
          </a:blip>
          <a:stretch>
            <a:fillRect/>
          </a:stretch>
        </p:blipFill>
        <p:spPr>
          <a:xfrm flipH="1">
            <a:off x="0" y="864096"/>
            <a:ext cx="9144000" cy="5993904"/>
          </a:xfrm>
          <a:prstGeom prst="rect">
            <a:avLst/>
          </a:prstGeom>
        </p:spPr>
      </p:pic>
      <p:sp>
        <p:nvSpPr>
          <p:cNvPr id="14" name="TextBox 13"/>
          <p:cNvSpPr txBox="1"/>
          <p:nvPr/>
        </p:nvSpPr>
        <p:spPr>
          <a:xfrm>
            <a:off x="251520" y="908720"/>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Statistics</a:t>
            </a:r>
            <a:endParaRPr lang="en-IN" sz="2000" dirty="0"/>
          </a:p>
        </p:txBody>
      </p:sp>
      <p:sp>
        <p:nvSpPr>
          <p:cNvPr id="15" name="TextBox 14"/>
          <p:cNvSpPr txBox="1"/>
          <p:nvPr/>
        </p:nvSpPr>
        <p:spPr>
          <a:xfrm>
            <a:off x="251520" y="130426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Uses of Statistics</a:t>
            </a:r>
            <a:endParaRPr lang="en-IN" sz="2000" dirty="0"/>
          </a:p>
        </p:txBody>
      </p:sp>
      <p:sp>
        <p:nvSpPr>
          <p:cNvPr id="16" name="TextBox 15"/>
          <p:cNvSpPr txBox="1"/>
          <p:nvPr/>
        </p:nvSpPr>
        <p:spPr>
          <a:xfrm>
            <a:off x="251520" y="1699819"/>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Types of Variables</a:t>
            </a:r>
            <a:endParaRPr lang="en-IN" sz="2000" dirty="0"/>
          </a:p>
        </p:txBody>
      </p:sp>
      <p:sp>
        <p:nvSpPr>
          <p:cNvPr id="17" name="TextBox 16"/>
          <p:cNvSpPr txBox="1"/>
          <p:nvPr/>
        </p:nvSpPr>
        <p:spPr>
          <a:xfrm>
            <a:off x="251520" y="2095368"/>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Major Sources of Data</a:t>
            </a:r>
            <a:endParaRPr lang="en-IN" sz="2000" dirty="0"/>
          </a:p>
        </p:txBody>
      </p:sp>
      <p:sp>
        <p:nvSpPr>
          <p:cNvPr id="18" name="TextBox 17"/>
          <p:cNvSpPr txBox="1"/>
          <p:nvPr/>
        </p:nvSpPr>
        <p:spPr>
          <a:xfrm>
            <a:off x="251520" y="249091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Key Terms of Statistics</a:t>
            </a:r>
            <a:endParaRPr lang="en-IN" sz="2000" dirty="0"/>
          </a:p>
        </p:txBody>
      </p:sp>
      <p:sp>
        <p:nvSpPr>
          <p:cNvPr id="19" name="TextBox 18"/>
          <p:cNvSpPr txBox="1"/>
          <p:nvPr/>
        </p:nvSpPr>
        <p:spPr>
          <a:xfrm>
            <a:off x="251520" y="2886467"/>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Steps for Presentation of Data</a:t>
            </a:r>
            <a:endParaRPr lang="en-IN" sz="2000" dirty="0"/>
          </a:p>
        </p:txBody>
      </p:sp>
      <p:sp>
        <p:nvSpPr>
          <p:cNvPr id="20" name="TextBox 19"/>
          <p:cNvSpPr txBox="1"/>
          <p:nvPr/>
        </p:nvSpPr>
        <p:spPr>
          <a:xfrm>
            <a:off x="251520" y="3282016"/>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Various Measures of Central Tendency</a:t>
            </a:r>
            <a:endParaRPr lang="en-IN" sz="2000" dirty="0"/>
          </a:p>
        </p:txBody>
      </p:sp>
      <p:sp>
        <p:nvSpPr>
          <p:cNvPr id="21" name="TextBox 20"/>
          <p:cNvSpPr txBox="1"/>
          <p:nvPr/>
        </p:nvSpPr>
        <p:spPr>
          <a:xfrm>
            <a:off x="251520" y="367756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Methods of Graphical Presentation of Data</a:t>
            </a:r>
            <a:endParaRPr lang="en-IN" sz="2000" dirty="0"/>
          </a:p>
        </p:txBody>
      </p:sp>
      <p:sp>
        <p:nvSpPr>
          <p:cNvPr id="22" name="TextBox 21"/>
          <p:cNvSpPr txBox="1"/>
          <p:nvPr/>
        </p:nvSpPr>
        <p:spPr>
          <a:xfrm>
            <a:off x="251520" y="4073115"/>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a Frequency Distribution Table</a:t>
            </a:r>
            <a:endParaRPr lang="en-IN" sz="2000" dirty="0"/>
          </a:p>
        </p:txBody>
      </p:sp>
      <p:sp>
        <p:nvSpPr>
          <p:cNvPr id="23" name="TextBox 22"/>
          <p:cNvSpPr txBox="1"/>
          <p:nvPr/>
        </p:nvSpPr>
        <p:spPr>
          <a:xfrm>
            <a:off x="251520" y="4468664"/>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Probability</a:t>
            </a:r>
            <a:endParaRPr lang="en-IN" sz="2000" dirty="0"/>
          </a:p>
        </p:txBody>
      </p:sp>
      <p:sp>
        <p:nvSpPr>
          <p:cNvPr id="24" name="TextBox 23"/>
          <p:cNvSpPr txBox="1"/>
          <p:nvPr/>
        </p:nvSpPr>
        <p:spPr>
          <a:xfrm>
            <a:off x="251520" y="486421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Combination</a:t>
            </a:r>
            <a:endParaRPr lang="en-IN" sz="2000" dirty="0"/>
          </a:p>
        </p:txBody>
      </p:sp>
      <p:sp>
        <p:nvSpPr>
          <p:cNvPr id="25" name="TextBox 24"/>
          <p:cNvSpPr txBox="1"/>
          <p:nvPr/>
        </p:nvSpPr>
        <p:spPr>
          <a:xfrm>
            <a:off x="251520" y="5259763"/>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Permutation</a:t>
            </a:r>
            <a:endParaRPr lang="en-IN" sz="2000" dirty="0"/>
          </a:p>
        </p:txBody>
      </p:sp>
      <p:sp>
        <p:nvSpPr>
          <p:cNvPr id="26" name="TextBox 25"/>
          <p:cNvSpPr txBox="1"/>
          <p:nvPr/>
        </p:nvSpPr>
        <p:spPr>
          <a:xfrm>
            <a:off x="251520" y="5655312"/>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Variance</a:t>
            </a:r>
            <a:endParaRPr lang="en-IN" sz="2000" dirty="0"/>
          </a:p>
        </p:txBody>
      </p:sp>
      <p:sp>
        <p:nvSpPr>
          <p:cNvPr id="27" name="TextBox 26"/>
          <p:cNvSpPr txBox="1"/>
          <p:nvPr/>
        </p:nvSpPr>
        <p:spPr>
          <a:xfrm>
            <a:off x="251520" y="605086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What is Standard Deviation</a:t>
            </a:r>
            <a:endParaRPr lang="en-IN" sz="2000" dirty="0"/>
          </a:p>
        </p:txBody>
      </p:sp>
      <p:sp>
        <p:nvSpPr>
          <p:cNvPr id="28" name="TextBox 27"/>
          <p:cNvSpPr txBox="1"/>
          <p:nvPr/>
        </p:nvSpPr>
        <p:spPr>
          <a:xfrm>
            <a:off x="251520" y="6446411"/>
            <a:ext cx="8712968"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Types of Discrete Distributions </a:t>
            </a:r>
            <a:endParaRPr lang="en-IN" sz="2000" dirty="0"/>
          </a:p>
        </p:txBody>
      </p:sp>
      <p:pic>
        <p:nvPicPr>
          <p:cNvPr id="29" name="Picture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pic>
        <p:nvPicPr>
          <p:cNvPr id="14" name="Picture 13" descr="15862151_xl.jpg"/>
          <p:cNvPicPr>
            <a:picLocks noChangeAspect="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tretch>
            <a:fillRect/>
          </a:stretch>
        </p:blipFill>
        <p:spPr>
          <a:xfrm>
            <a:off x="0" y="1124744"/>
            <a:ext cx="3570990" cy="5733256"/>
          </a:xfrm>
          <a:prstGeom prst="rect">
            <a:avLst/>
          </a:prstGeom>
        </p:spPr>
      </p:pic>
      <p:pic>
        <p:nvPicPr>
          <p:cNvPr id="15" name="Picture 14" descr="15862151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2" y="1124744"/>
            <a:ext cx="3570990" cy="5733256"/>
          </a:xfrm>
          <a:prstGeom prst="rect">
            <a:avLst/>
          </a:prstGeom>
        </p:spPr>
      </p:pic>
      <p:sp>
        <p:nvSpPr>
          <p:cNvPr id="16" name="TextBox 15"/>
          <p:cNvSpPr txBox="1"/>
          <p:nvPr/>
        </p:nvSpPr>
        <p:spPr>
          <a:xfrm>
            <a:off x="3779912" y="1844824"/>
            <a:ext cx="4536504" cy="2123658"/>
          </a:xfrm>
          <a:prstGeom prst="rect">
            <a:avLst/>
          </a:prstGeom>
          <a:noFill/>
        </p:spPr>
        <p:txBody>
          <a:bodyPr wrap="square" rtlCol="0">
            <a:spAutoFit/>
          </a:bodyPr>
          <a:lstStyle/>
          <a:p>
            <a:r>
              <a:rPr lang="en-IN" sz="2200" b="1" dirty="0" smtClean="0"/>
              <a:t>Liu Chang works as a team leader in the Learning &amp; Development (L&amp;D) Department at Helios Inc. </a:t>
            </a:r>
          </a:p>
          <a:p>
            <a:endParaRPr lang="en-IN" sz="2200" b="1" dirty="0" smtClean="0"/>
          </a:p>
          <a:p>
            <a:r>
              <a:rPr lang="en-IN" sz="2200" b="1" dirty="0" smtClean="0"/>
              <a:t>In his recent appraisals, Liu has been promoted as the Assistant Manager.</a:t>
            </a:r>
            <a:endParaRPr lang="en-IN" sz="2200" b="1" dirty="0"/>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000"/>
                            </p:stCondLst>
                            <p:childTnLst>
                              <p:par>
                                <p:cTn id="15" presetID="12" presetClass="entr" presetSubtype="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Right)">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sp>
        <p:nvSpPr>
          <p:cNvPr id="16" name="TextBox 15"/>
          <p:cNvSpPr txBox="1"/>
          <p:nvPr/>
        </p:nvSpPr>
        <p:spPr>
          <a:xfrm>
            <a:off x="5580112" y="1412776"/>
            <a:ext cx="3240360" cy="3139321"/>
          </a:xfrm>
          <a:prstGeom prst="rect">
            <a:avLst/>
          </a:prstGeom>
          <a:noFill/>
        </p:spPr>
        <p:txBody>
          <a:bodyPr wrap="square" rtlCol="0">
            <a:spAutoFit/>
          </a:bodyPr>
          <a:lstStyle/>
          <a:p>
            <a:r>
              <a:rPr lang="en-IN" sz="2200" b="1" dirty="0" smtClean="0"/>
              <a:t>Therefore, the main focus of Liu in his new role would be to collect and analyze data regarding the various skills of employees, their areas of improvement, areas where they need to develop new skill sets etc.</a:t>
            </a:r>
            <a:endParaRPr lang="en-IN" sz="2200" b="1" dirty="0"/>
          </a:p>
        </p:txBody>
      </p:sp>
      <p:pic>
        <p:nvPicPr>
          <p:cNvPr id="2052" name="Picture 4"/>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rcRect/>
          <a:stretch>
            <a:fillRect/>
          </a:stretch>
        </p:blipFill>
        <p:spPr bwMode="auto">
          <a:xfrm flipH="1">
            <a:off x="-252536" y="1031552"/>
            <a:ext cx="7200800" cy="5962130"/>
          </a:xfrm>
          <a:prstGeom prst="rect">
            <a:avLst/>
          </a:prstGeom>
          <a:noFill/>
          <a:ln w="9525">
            <a:noFill/>
            <a:miter lim="800000"/>
            <a:headEnd/>
            <a:tailEnd/>
          </a:ln>
        </p:spPr>
      </p:pic>
      <p:pic>
        <p:nvPicPr>
          <p:cNvPr id="24" name="Picture 4"/>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252536" y="1052736"/>
            <a:ext cx="7200800" cy="5962130"/>
          </a:xfrm>
          <a:prstGeom prst="rect">
            <a:avLst/>
          </a:prstGeom>
          <a:noFill/>
          <a:ln w="9525">
            <a:noFill/>
            <a:miter lim="800000"/>
            <a:headEnd/>
            <a:tailEnd/>
          </a:ln>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sp>
        <p:nvSpPr>
          <p:cNvPr id="16" name="TextBox 15"/>
          <p:cNvSpPr txBox="1"/>
          <p:nvPr/>
        </p:nvSpPr>
        <p:spPr>
          <a:xfrm>
            <a:off x="4067944" y="1628800"/>
            <a:ext cx="4248472" cy="4493538"/>
          </a:xfrm>
          <a:prstGeom prst="rect">
            <a:avLst/>
          </a:prstGeom>
          <a:noFill/>
        </p:spPr>
        <p:txBody>
          <a:bodyPr wrap="square" rtlCol="0">
            <a:spAutoFit/>
          </a:bodyPr>
          <a:lstStyle/>
          <a:p>
            <a:r>
              <a:rPr lang="en-IN" sz="2200" b="1" dirty="0" smtClean="0"/>
              <a:t>Liu found that in his new role, he is constantly required to analyze large amounts of data. </a:t>
            </a:r>
          </a:p>
          <a:p>
            <a:endParaRPr lang="en-IN" sz="2200" b="1" dirty="0" smtClean="0"/>
          </a:p>
          <a:p>
            <a:r>
              <a:rPr lang="en-IN" sz="2200" b="1" dirty="0" smtClean="0"/>
              <a:t>He has assigned one of his subordinates, Kate to collect various data related to his queries. </a:t>
            </a:r>
          </a:p>
          <a:p>
            <a:endParaRPr lang="en-IN" sz="2200" b="1" dirty="0" smtClean="0"/>
          </a:p>
          <a:p>
            <a:r>
              <a:rPr lang="en-IN" sz="2200" b="1" dirty="0" smtClean="0"/>
              <a:t>However, Liu found that when Kate collected the data and collated it all in the form of graphs, Liu was just not able to understand the data.</a:t>
            </a:r>
            <a:endParaRPr lang="en-IN" sz="2200" b="1" dirty="0"/>
          </a:p>
        </p:txBody>
      </p:sp>
      <p:pic>
        <p:nvPicPr>
          <p:cNvPr id="4098" name="Picture 2"/>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rcRect/>
          <a:stretch>
            <a:fillRect/>
          </a:stretch>
        </p:blipFill>
        <p:spPr bwMode="auto">
          <a:xfrm>
            <a:off x="35496" y="1052736"/>
            <a:ext cx="3888432" cy="5580905"/>
          </a:xfrm>
          <a:prstGeom prst="rect">
            <a:avLst/>
          </a:prstGeom>
          <a:noFill/>
          <a:ln w="9525">
            <a:noFill/>
            <a:miter lim="800000"/>
            <a:headEnd/>
            <a:tailEnd/>
          </a:ln>
        </p:spPr>
      </p:pic>
      <p:pic>
        <p:nvPicPr>
          <p:cNvPr id="20"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496" y="1052736"/>
            <a:ext cx="3888432" cy="5580905"/>
          </a:xfrm>
          <a:prstGeom prst="rect">
            <a:avLst/>
          </a:prstGeom>
          <a:noFill/>
          <a:ln w="9525">
            <a:noFill/>
            <a:miter lim="800000"/>
            <a:headEnd/>
            <a:tailEnd/>
          </a:ln>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sp>
        <p:nvSpPr>
          <p:cNvPr id="16" name="TextBox 15"/>
          <p:cNvSpPr txBox="1"/>
          <p:nvPr/>
        </p:nvSpPr>
        <p:spPr>
          <a:xfrm>
            <a:off x="5940152" y="1679317"/>
            <a:ext cx="3024336" cy="3477875"/>
          </a:xfrm>
          <a:prstGeom prst="rect">
            <a:avLst/>
          </a:prstGeom>
          <a:noFill/>
        </p:spPr>
        <p:txBody>
          <a:bodyPr wrap="square" rtlCol="0">
            <a:spAutoFit/>
          </a:bodyPr>
          <a:lstStyle/>
          <a:p>
            <a:r>
              <a:rPr lang="en-IN" sz="2200" b="1" dirty="0" smtClean="0"/>
              <a:t>Kate collected the data and represented it in the form of a pie-chart so that Liu could analyze and interpret the data at a glance. </a:t>
            </a:r>
          </a:p>
          <a:p>
            <a:endParaRPr lang="en-IN" sz="2200" b="1" dirty="0" smtClean="0"/>
          </a:p>
          <a:p>
            <a:r>
              <a:rPr lang="en-IN" sz="2200" b="1" dirty="0" smtClean="0"/>
              <a:t>However, Liu could not understand the pie-chart and interpret it.</a:t>
            </a:r>
            <a:endParaRPr lang="en-IN" sz="2200" b="1" dirty="0"/>
          </a:p>
        </p:txBody>
      </p:sp>
      <p:pic>
        <p:nvPicPr>
          <p:cNvPr id="5122" name="Picture 2"/>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rcRect/>
          <a:stretch>
            <a:fillRect/>
          </a:stretch>
        </p:blipFill>
        <p:spPr bwMode="auto">
          <a:xfrm flipH="1">
            <a:off x="159683" y="1052736"/>
            <a:ext cx="6572557" cy="5805264"/>
          </a:xfrm>
          <a:prstGeom prst="rect">
            <a:avLst/>
          </a:prstGeom>
          <a:noFill/>
          <a:ln w="9525">
            <a:noFill/>
            <a:miter lim="800000"/>
            <a:headEnd/>
            <a:tailEnd/>
          </a:ln>
        </p:spPr>
      </p:pic>
      <p:pic>
        <p:nvPicPr>
          <p:cNvPr id="19"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179512" y="1052736"/>
            <a:ext cx="6572557" cy="5805264"/>
          </a:xfrm>
          <a:prstGeom prst="rect">
            <a:avLst/>
          </a:prstGeom>
          <a:noFill/>
          <a:ln w="9525">
            <a:noFill/>
            <a:miter lim="800000"/>
            <a:headEnd/>
            <a:tailEnd/>
          </a:ln>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sp>
        <p:nvSpPr>
          <p:cNvPr id="16" name="TextBox 15"/>
          <p:cNvSpPr txBox="1"/>
          <p:nvPr/>
        </p:nvSpPr>
        <p:spPr>
          <a:xfrm>
            <a:off x="6084168" y="1354698"/>
            <a:ext cx="3024336" cy="5170646"/>
          </a:xfrm>
          <a:prstGeom prst="rect">
            <a:avLst/>
          </a:prstGeom>
          <a:noFill/>
        </p:spPr>
        <p:txBody>
          <a:bodyPr wrap="square" rtlCol="0">
            <a:spAutoFit/>
          </a:bodyPr>
          <a:lstStyle/>
          <a:p>
            <a:r>
              <a:rPr lang="en-IN" sz="2200" b="1" dirty="0" smtClean="0"/>
              <a:t>Instead he chose to go through almost 20 pages of data that Kate had collected for the purpose. </a:t>
            </a:r>
          </a:p>
          <a:p>
            <a:endParaRPr lang="en-IN" sz="2200" b="1" dirty="0" smtClean="0"/>
          </a:p>
          <a:p>
            <a:r>
              <a:rPr lang="en-IN" sz="2200" b="1" dirty="0" smtClean="0"/>
              <a:t>Yet, Liu could not make any sense of all the 20 pages. </a:t>
            </a:r>
          </a:p>
          <a:p>
            <a:endParaRPr lang="en-IN" sz="2200" b="1" dirty="0" smtClean="0"/>
          </a:p>
          <a:p>
            <a:r>
              <a:rPr lang="en-IN" sz="2200" b="1" dirty="0" smtClean="0"/>
              <a:t>This was because he could not see the complete data in a snapshot as was shown by the pie-chart.</a:t>
            </a:r>
            <a:endParaRPr lang="en-IN" sz="2200" b="1" dirty="0"/>
          </a:p>
        </p:txBody>
      </p:sp>
      <p:pic>
        <p:nvPicPr>
          <p:cNvPr id="6146" name="Picture 2"/>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rcRect r="3681"/>
          <a:stretch>
            <a:fillRect/>
          </a:stretch>
        </p:blipFill>
        <p:spPr bwMode="auto">
          <a:xfrm>
            <a:off x="1" y="764704"/>
            <a:ext cx="6156175" cy="6112346"/>
          </a:xfrm>
          <a:prstGeom prst="rect">
            <a:avLst/>
          </a:prstGeom>
          <a:noFill/>
          <a:ln w="9525">
            <a:noFill/>
            <a:miter lim="800000"/>
            <a:headEnd/>
            <a:tailEnd/>
          </a:ln>
        </p:spPr>
      </p:pic>
      <p:pic>
        <p:nvPicPr>
          <p:cNvPr id="20"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r="3681"/>
          <a:stretch>
            <a:fillRect/>
          </a:stretch>
        </p:blipFill>
        <p:spPr bwMode="auto">
          <a:xfrm>
            <a:off x="1" y="764704"/>
            <a:ext cx="6156175" cy="6112346"/>
          </a:xfrm>
          <a:prstGeom prst="rect">
            <a:avLst/>
          </a:prstGeom>
          <a:noFill/>
          <a:ln w="9525">
            <a:noFill/>
            <a:miter lim="800000"/>
            <a:headEnd/>
            <a:tailEnd/>
          </a:ln>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sp>
        <p:nvSpPr>
          <p:cNvPr id="16" name="TextBox 15"/>
          <p:cNvSpPr txBox="1"/>
          <p:nvPr/>
        </p:nvSpPr>
        <p:spPr>
          <a:xfrm>
            <a:off x="4788024" y="1700808"/>
            <a:ext cx="3816424" cy="4154984"/>
          </a:xfrm>
          <a:prstGeom prst="rect">
            <a:avLst/>
          </a:prstGeom>
          <a:noFill/>
        </p:spPr>
        <p:txBody>
          <a:bodyPr wrap="square" rtlCol="0">
            <a:spAutoFit/>
          </a:bodyPr>
          <a:lstStyle/>
          <a:p>
            <a:r>
              <a:rPr lang="en-IN" sz="2200" b="1" dirty="0" smtClean="0"/>
              <a:t>Hence, Liu understood that it was important for him to learn and understand Statistics to succeed in his new role.</a:t>
            </a:r>
          </a:p>
          <a:p>
            <a:endParaRPr lang="en-US" sz="2200" b="1" dirty="0" smtClean="0"/>
          </a:p>
          <a:p>
            <a:r>
              <a:rPr lang="en-IN" sz="2200" b="1" dirty="0" smtClean="0"/>
              <a:t>Statistics is the branch of applied mathematics that is concerned with the collection, organization, analysis, interpretation and presentation of quantitative data.</a:t>
            </a:r>
            <a:endParaRPr lang="en-IN" sz="2200" b="1" dirty="0"/>
          </a:p>
        </p:txBody>
      </p:sp>
      <p:pic>
        <p:nvPicPr>
          <p:cNvPr id="2050" name="Picture 2"/>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rcRect l="3416" t="3790" b="6161"/>
          <a:stretch>
            <a:fillRect/>
          </a:stretch>
        </p:blipFill>
        <p:spPr bwMode="auto">
          <a:xfrm>
            <a:off x="251520" y="1124744"/>
            <a:ext cx="4617777" cy="5472608"/>
          </a:xfrm>
          <a:prstGeom prst="rect">
            <a:avLst/>
          </a:prstGeom>
          <a:noFill/>
          <a:ln w="9525">
            <a:noFill/>
            <a:miter lim="800000"/>
            <a:headEnd/>
            <a:tailEnd/>
          </a:ln>
        </p:spPr>
      </p:pic>
      <p:pic>
        <p:nvPicPr>
          <p:cNvPr id="19"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3416" t="3790" b="6161"/>
          <a:stretch>
            <a:fillRect/>
          </a:stretch>
        </p:blipFill>
        <p:spPr bwMode="auto">
          <a:xfrm>
            <a:off x="251520" y="1124744"/>
            <a:ext cx="4617777" cy="5472608"/>
          </a:xfrm>
          <a:prstGeom prst="rect">
            <a:avLst/>
          </a:prstGeom>
          <a:noFill/>
          <a:ln w="9525">
            <a:noFill/>
            <a:miter lim="800000"/>
            <a:headEnd/>
            <a:tailEnd/>
          </a:ln>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p:nvPr/>
        </p:nvGrpSpPr>
        <p:grpSpPr>
          <a:xfrm>
            <a:off x="-6" y="-2"/>
            <a:ext cx="9144000" cy="972000"/>
            <a:chOff x="-6" y="-2"/>
            <a:chExt cx="9144006" cy="908724"/>
          </a:xfrm>
        </p:grpSpPr>
        <p:grpSp>
          <p:nvGrpSpPr>
            <p:cNvPr id="3" name="Group 35"/>
            <p:cNvGrpSpPr/>
            <p:nvPr/>
          </p:nvGrpSpPr>
          <p:grpSpPr>
            <a:xfrm rot="5400000">
              <a:off x="4117633" y="-4117641"/>
              <a:ext cx="908724" cy="9144002"/>
              <a:chOff x="1619672" y="1007953"/>
              <a:chExt cx="908724" cy="2637071"/>
            </a:xfrm>
          </p:grpSpPr>
          <p:sp>
            <p:nvSpPr>
              <p:cNvPr id="37" name="Rectangle 36"/>
              <p:cNvSpPr/>
              <p:nvPr/>
            </p:nvSpPr>
            <p:spPr>
              <a:xfrm>
                <a:off x="1619674" y="2499266"/>
                <a:ext cx="908720" cy="378143"/>
              </a:xfrm>
              <a:prstGeom prst="rect">
                <a:avLst/>
              </a:prstGeom>
              <a:solidFill>
                <a:schemeClr val="tx2">
                  <a:lumMod val="40000"/>
                  <a:lumOff val="6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8" name="Rectangle 37"/>
              <p:cNvSpPr/>
              <p:nvPr/>
            </p:nvSpPr>
            <p:spPr>
              <a:xfrm>
                <a:off x="1619673" y="2885064"/>
                <a:ext cx="908722" cy="378143"/>
              </a:xfrm>
              <a:prstGeom prst="rect">
                <a:avLst/>
              </a:prstGeom>
              <a:solidFill>
                <a:srgbClr val="B0C4DE"/>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39" name="Rectangle 38"/>
              <p:cNvSpPr/>
              <p:nvPr/>
            </p:nvSpPr>
            <p:spPr>
              <a:xfrm>
                <a:off x="1619674" y="2121123"/>
                <a:ext cx="908720" cy="378143"/>
              </a:xfrm>
              <a:prstGeom prst="rect">
                <a:avLst/>
              </a:prstGeom>
              <a:solidFill>
                <a:schemeClr val="tx2">
                  <a:lumMod val="60000"/>
                  <a:lumOff val="4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0" name="Rectangle 39"/>
              <p:cNvSpPr/>
              <p:nvPr/>
            </p:nvSpPr>
            <p:spPr>
              <a:xfrm>
                <a:off x="1619674" y="1750066"/>
                <a:ext cx="908720" cy="378143"/>
              </a:xfrm>
              <a:prstGeom prst="rect">
                <a:avLst/>
              </a:prstGeom>
              <a:solidFill>
                <a:srgbClr val="3E6A9F"/>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1" name="Rectangle 40"/>
              <p:cNvSpPr/>
              <p:nvPr/>
            </p:nvSpPr>
            <p:spPr>
              <a:xfrm>
                <a:off x="1619675" y="1379009"/>
                <a:ext cx="908721" cy="378143"/>
              </a:xfrm>
              <a:prstGeom prst="rect">
                <a:avLst/>
              </a:prstGeom>
              <a:solidFill>
                <a:schemeClr val="tx2">
                  <a:lumMod val="75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2" name="Rectangle 41"/>
              <p:cNvSpPr/>
              <p:nvPr/>
            </p:nvSpPr>
            <p:spPr>
              <a:xfrm>
                <a:off x="1619675" y="1007953"/>
                <a:ext cx="908719" cy="378143"/>
              </a:xfrm>
              <a:prstGeom prst="rect">
                <a:avLst/>
              </a:prstGeom>
              <a:solidFill>
                <a:schemeClr val="tx2">
                  <a:lumMod val="5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43" name="Rectangle 42"/>
              <p:cNvSpPr/>
              <p:nvPr/>
            </p:nvSpPr>
            <p:spPr>
              <a:xfrm>
                <a:off x="1619672" y="3266881"/>
                <a:ext cx="908721" cy="378143"/>
              </a:xfrm>
              <a:prstGeom prst="rect">
                <a:avLst/>
              </a:prstGeom>
              <a:solidFill>
                <a:schemeClr val="tx2">
                  <a:lumMod val="20000"/>
                  <a:lumOff val="80000"/>
                </a:schemeClr>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grpSp>
        <p:sp>
          <p:nvSpPr>
            <p:cNvPr id="44" name="Rectangle 43"/>
            <p:cNvSpPr/>
            <p:nvPr/>
          </p:nvSpPr>
          <p:spPr>
            <a:xfrm>
              <a:off x="0" y="144016"/>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TextBox 44"/>
            <p:cNvSpPr txBox="1"/>
            <p:nvPr/>
          </p:nvSpPr>
          <p:spPr>
            <a:xfrm>
              <a:off x="683568" y="260648"/>
              <a:ext cx="7992888" cy="546707"/>
            </a:xfrm>
            <a:prstGeom prst="rect">
              <a:avLst/>
            </a:prstGeom>
            <a:solidFill>
              <a:srgbClr val="FFFFFF">
                <a:alpha val="69804"/>
              </a:srgbClr>
            </a:solidFill>
          </p:spPr>
          <p:txBody>
            <a:bodyPr wrap="square" rtlCol="0">
              <a:spAutoFit/>
            </a:bodyPr>
            <a:lstStyle/>
            <a:p>
              <a:r>
                <a:rPr lang="en-IN" sz="3200" dirty="0" smtClean="0"/>
                <a:t>Introduction</a:t>
              </a:r>
              <a:endParaRPr lang="en-IN" sz="3200" dirty="0"/>
            </a:p>
          </p:txBody>
        </p:sp>
      </p:grpSp>
      <p:pic>
        <p:nvPicPr>
          <p:cNvPr id="13" name="Picture 12" descr="10017098_x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124744"/>
            <a:ext cx="8784976" cy="5544616"/>
          </a:xfrm>
          <a:prstGeom prst="rect">
            <a:avLst/>
          </a:prstGeom>
        </p:spPr>
      </p:pic>
      <p:sp>
        <p:nvSpPr>
          <p:cNvPr id="16" name="TextBox 15"/>
          <p:cNvSpPr txBox="1"/>
          <p:nvPr/>
        </p:nvSpPr>
        <p:spPr>
          <a:xfrm>
            <a:off x="5364088" y="1124744"/>
            <a:ext cx="3600400" cy="5509200"/>
          </a:xfrm>
          <a:prstGeom prst="rect">
            <a:avLst/>
          </a:prstGeom>
          <a:noFill/>
        </p:spPr>
        <p:txBody>
          <a:bodyPr wrap="square" rtlCol="0">
            <a:spAutoFit/>
          </a:bodyPr>
          <a:lstStyle/>
          <a:p>
            <a:r>
              <a:rPr lang="en-IN" sz="2200" b="1" dirty="0" smtClean="0"/>
              <a:t>Therefore, you can understand that it is crucial that you have a good grasp of statistics to succeed in the corporate world. This is because in any organization, almost all information is represented in the form of data that is communicated through reports. Large chunks of such quantitative data is collected, organized and presented using statistics in a concise form to help people analyze and interpret the data for their purposes.</a:t>
            </a:r>
            <a:endParaRPr lang="en-IN" sz="2200" b="1" dirty="0"/>
          </a:p>
        </p:txBody>
      </p:sp>
      <p:pic>
        <p:nvPicPr>
          <p:cNvPr id="21" name="Picture 20" descr="9590578_xl.jpg"/>
          <p:cNvPicPr>
            <a:picLocks noChangeAspect="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a:ext>
            </a:extLst>
          </a:blip>
          <a:stretch>
            <a:fillRect/>
          </a:stretch>
        </p:blipFill>
        <p:spPr>
          <a:xfrm>
            <a:off x="2" y="1052736"/>
            <a:ext cx="5328591" cy="6353944"/>
          </a:xfrm>
          <a:prstGeom prst="rect">
            <a:avLst/>
          </a:prstGeom>
        </p:spPr>
      </p:pic>
      <p:pic>
        <p:nvPicPr>
          <p:cNvPr id="22" name="Picture 21" descr="9590578_xl.jp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497" y="1052736"/>
            <a:ext cx="5328591" cy="6353944"/>
          </a:xfrm>
          <a:prstGeom prst="rect">
            <a:avLst/>
          </a:prstGeom>
        </p:spPr>
      </p:pic>
      <p:grpSp>
        <p:nvGrpSpPr>
          <p:cNvPr id="17" name="Gruppieren 20"/>
          <p:cNvGrpSpPr/>
          <p:nvPr/>
        </p:nvGrpSpPr>
        <p:grpSpPr>
          <a:xfrm rot="383809">
            <a:off x="80962" y="1299576"/>
            <a:ext cx="3229703" cy="1633841"/>
            <a:chOff x="4645151" y="-658054"/>
            <a:chExt cx="6934799" cy="2020779"/>
          </a:xfrm>
        </p:grpSpPr>
        <p:sp>
          <p:nvSpPr>
            <p:cNvPr id="18" name="Rechteck 21"/>
            <p:cNvSpPr/>
            <p:nvPr/>
          </p:nvSpPr>
          <p:spPr bwMode="auto">
            <a:xfrm>
              <a:off x="5473041" y="-493352"/>
              <a:ext cx="6106909" cy="1856077"/>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effectLst>
                    <a:outerShdw blurRad="38100" dist="38100" dir="2700000" algn="tl">
                      <a:srgbClr val="000000">
                        <a:alpha val="43137"/>
                      </a:srgbClr>
                    </a:outerShdw>
                  </a:effectLst>
                  <a:cs typeface="MV Boli" pitchFamily="2" charset="0"/>
                </a:rPr>
                <a:t>Let us learn about </a:t>
              </a:r>
              <a:r>
                <a:rPr lang="en-IN" sz="2400" b="1" dirty="0" smtClean="0">
                  <a:solidFill>
                    <a:srgbClr val="FFFF00"/>
                  </a:solidFill>
                  <a:effectLst>
                    <a:outerShdw blurRad="38100" dist="38100" dir="2700000" algn="tl">
                      <a:srgbClr val="000000">
                        <a:alpha val="43137"/>
                      </a:srgbClr>
                    </a:outerShdw>
                  </a:effectLst>
                  <a:cs typeface="MV Boli" pitchFamily="2" charset="0"/>
                </a:rPr>
                <a:t>‘Basics of Statistics’ </a:t>
              </a:r>
              <a:r>
                <a:rPr lang="en-IN" sz="2000" b="1" dirty="0" smtClean="0">
                  <a:solidFill>
                    <a:schemeClr val="bg1"/>
                  </a:solidFill>
                  <a:effectLst>
                    <a:outerShdw blurRad="38100" dist="38100" dir="2700000" algn="tl">
                      <a:srgbClr val="000000">
                        <a:alpha val="43137"/>
                      </a:srgbClr>
                    </a:outerShdw>
                  </a:effectLst>
                  <a:cs typeface="MV Boli" pitchFamily="2" charset="0"/>
                </a:rPr>
                <a:t>in detail.</a:t>
              </a:r>
              <a:endParaRPr lang="en-US" sz="1600" dirty="0">
                <a:solidFill>
                  <a:schemeClr val="bg1"/>
                </a:solidFill>
                <a:cs typeface="MV Boli" pitchFamily="2" charset="0"/>
              </a:endParaRPr>
            </a:p>
          </p:txBody>
        </p:sp>
        <p:pic>
          <p:nvPicPr>
            <p:cNvPr id="19"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l="59392" b="89844"/>
            <a:stretch>
              <a:fillRect/>
            </a:stretch>
          </p:blipFill>
          <p:spPr bwMode="gray">
            <a:xfrm rot="20222041">
              <a:off x="4645151" y="-658054"/>
              <a:ext cx="2229621" cy="525903"/>
            </a:xfrm>
            <a:prstGeom prst="rect">
              <a:avLst/>
            </a:prstGeom>
            <a:noFill/>
          </p:spPr>
        </p:pic>
      </p:gr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27384"/>
            <a:ext cx="952381" cy="96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46bf157cb52eca6939f176be72f935ce2c25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874</Words>
  <Application>Microsoft Office PowerPoint</Application>
  <PresentationFormat>On-screen Show (4:3)</PresentationFormat>
  <Paragraphs>117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cp:lastModifiedBy>
  <cp:revision>144</cp:revision>
  <dcterms:created xsi:type="dcterms:W3CDTF">2014-03-03T05:33:48Z</dcterms:created>
  <dcterms:modified xsi:type="dcterms:W3CDTF">2014-10-15T10:11:08Z</dcterms:modified>
</cp:coreProperties>
</file>