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5" r:id="rId4"/>
    <p:sldId id="267" r:id="rId5"/>
    <p:sldId id="420" r:id="rId6"/>
    <p:sldId id="421" r:id="rId7"/>
    <p:sldId id="435" r:id="rId8"/>
    <p:sldId id="485" r:id="rId9"/>
    <p:sldId id="496" r:id="rId10"/>
    <p:sldId id="286" r:id="rId11"/>
    <p:sldId id="404"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0000"/>
    <a:srgbClr val="FF9799"/>
    <a:srgbClr val="FF7C80"/>
    <a:srgbClr val="FFB3E6"/>
    <a:srgbClr val="FFB7B9"/>
    <a:srgbClr val="FF75AD"/>
    <a:srgbClr val="F9B277"/>
    <a:srgbClr val="99CCFF"/>
    <a:srgbClr val="C6E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4660"/>
  </p:normalViewPr>
  <p:slideViewPr>
    <p:cSldViewPr>
      <p:cViewPr varScale="1">
        <p:scale>
          <a:sx n="78" d="100"/>
          <a:sy n="78" d="100"/>
        </p:scale>
        <p:origin x="1738"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CDE50-9C10-46C2-99B0-E5373429C7CE}" type="datetimeFigureOut">
              <a:rPr lang="en-US" smtClean="0"/>
              <a:t>10/13/2022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43F17-6178-443B-BC47-FBBB8BB46612}" type="slidenum">
              <a:rPr lang="en-US" smtClean="0"/>
              <a:t>‹#›</a:t>
            </a:fld>
            <a:endParaRPr lang="en-US"/>
          </a:p>
        </p:txBody>
      </p:sp>
    </p:spTree>
    <p:extLst>
      <p:ext uri="{BB962C8B-B14F-4D97-AF65-F5344CB8AC3E}">
        <p14:creationId xmlns:p14="http://schemas.microsoft.com/office/powerpoint/2010/main" val="4147713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43F17-6178-443B-BC47-FBBB8BB46612}" type="slidenum">
              <a:rPr lang="en-US" smtClean="0"/>
              <a:t>1</a:t>
            </a:fld>
            <a:endParaRPr lang="en-US"/>
          </a:p>
        </p:txBody>
      </p:sp>
    </p:spTree>
    <p:extLst>
      <p:ext uri="{BB962C8B-B14F-4D97-AF65-F5344CB8AC3E}">
        <p14:creationId xmlns:p14="http://schemas.microsoft.com/office/powerpoint/2010/main" val="97245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3F17-6178-443B-BC47-FBBB8BB46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60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43F17-6178-443B-BC47-FBBB8BB46612}" type="slidenum">
              <a:rPr lang="en-US" smtClean="0"/>
              <a:t>2</a:t>
            </a:fld>
            <a:endParaRPr lang="en-US"/>
          </a:p>
        </p:txBody>
      </p:sp>
    </p:spTree>
    <p:extLst>
      <p:ext uri="{BB962C8B-B14F-4D97-AF65-F5344CB8AC3E}">
        <p14:creationId xmlns:p14="http://schemas.microsoft.com/office/powerpoint/2010/main" val="150985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43F17-6178-443B-BC47-FBBB8BB46612}" type="slidenum">
              <a:rPr lang="en-US" smtClean="0"/>
              <a:t>3</a:t>
            </a:fld>
            <a:endParaRPr lang="en-US"/>
          </a:p>
        </p:txBody>
      </p:sp>
    </p:spTree>
    <p:extLst>
      <p:ext uri="{BB962C8B-B14F-4D97-AF65-F5344CB8AC3E}">
        <p14:creationId xmlns:p14="http://schemas.microsoft.com/office/powerpoint/2010/main" val="246205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43F17-6178-443B-BC47-FBBB8BB46612}" type="slidenum">
              <a:rPr lang="en-US" smtClean="0"/>
              <a:t>4</a:t>
            </a:fld>
            <a:endParaRPr lang="en-US"/>
          </a:p>
        </p:txBody>
      </p:sp>
    </p:spTree>
    <p:extLst>
      <p:ext uri="{BB962C8B-B14F-4D97-AF65-F5344CB8AC3E}">
        <p14:creationId xmlns:p14="http://schemas.microsoft.com/office/powerpoint/2010/main" val="219057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43F17-6178-443B-BC47-FBBB8BB46612}" type="slidenum">
              <a:rPr lang="en-US" smtClean="0"/>
              <a:t>5</a:t>
            </a:fld>
            <a:endParaRPr lang="en-US"/>
          </a:p>
        </p:txBody>
      </p:sp>
    </p:spTree>
    <p:extLst>
      <p:ext uri="{BB962C8B-B14F-4D97-AF65-F5344CB8AC3E}">
        <p14:creationId xmlns:p14="http://schemas.microsoft.com/office/powerpoint/2010/main" val="161661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3F17-6178-443B-BC47-FBBB8BB46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50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3F17-6178-443B-BC47-FBBB8BB46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69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3F17-6178-443B-BC47-FBBB8BB46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57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3F17-6178-443B-BC47-FBBB8BB46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92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37B5A-4411-405C-A0D5-E388EA186A95}" type="datetimeFigureOut">
              <a:rPr lang="en-IN" smtClean="0"/>
              <a:pPr/>
              <a:t>13-10-2022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6A85E24-6D82-4319-919F-0CDD9929674E}"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37B5A-4411-405C-A0D5-E388EA186A95}" type="datetimeFigureOut">
              <a:rPr lang="en-IN" smtClean="0"/>
              <a:pPr/>
              <a:t>13-10-2022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85E24-6D82-4319-919F-0CDD9929674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0.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2.jpe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26.gif"/><Relationship Id="rId4" Type="http://schemas.openxmlformats.org/officeDocument/2006/relationships/image" Target="../media/image2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8.jpeg"/><Relationship Id="rId5" Type="http://schemas.openxmlformats.org/officeDocument/2006/relationships/slide" Target="slide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45224"/>
            <a:ext cx="9144000" cy="1477328"/>
          </a:xfrm>
          <a:prstGeom prst="rect">
            <a:avLst/>
          </a:prstGeom>
          <a:noFill/>
        </p:spPr>
        <p:txBody>
          <a:bodyPr wrap="square" rtlCol="0">
            <a:spAutoFit/>
          </a:bodyPr>
          <a:lstStyle/>
          <a:p>
            <a:pPr algn="ctr"/>
            <a:r>
              <a:rPr lang="en-IN" sz="9000" dirty="0">
                <a:latin typeface="Garamond" pitchFamily="18" charset="0"/>
              </a:rPr>
              <a:t>Retention Strategies</a:t>
            </a:r>
          </a:p>
        </p:txBody>
      </p:sp>
      <p:sp>
        <p:nvSpPr>
          <p:cNvPr id="5" name="Rectangle 4"/>
          <p:cNvSpPr/>
          <p:nvPr/>
        </p:nvSpPr>
        <p:spPr>
          <a:xfrm>
            <a:off x="0" y="0"/>
            <a:ext cx="179512" cy="57332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6" name="Rectangle 5"/>
          <p:cNvSpPr/>
          <p:nvPr/>
        </p:nvSpPr>
        <p:spPr>
          <a:xfrm>
            <a:off x="360040" y="-27384"/>
            <a:ext cx="179512" cy="5760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7" name="Rectangle 6"/>
          <p:cNvSpPr/>
          <p:nvPr/>
        </p:nvSpPr>
        <p:spPr>
          <a:xfrm>
            <a:off x="8604448" y="0"/>
            <a:ext cx="179512" cy="57332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8" name="Rectangle 7"/>
          <p:cNvSpPr/>
          <p:nvPr/>
        </p:nvSpPr>
        <p:spPr>
          <a:xfrm>
            <a:off x="8964488" y="-27384"/>
            <a:ext cx="179512" cy="5760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9" name="TextBox 8"/>
          <p:cNvSpPr txBox="1"/>
          <p:nvPr/>
        </p:nvSpPr>
        <p:spPr>
          <a:xfrm>
            <a:off x="539552" y="4347969"/>
            <a:ext cx="864096" cy="1785104"/>
          </a:xfrm>
          <a:prstGeom prst="rect">
            <a:avLst/>
          </a:prstGeom>
          <a:noFill/>
        </p:spPr>
        <p:txBody>
          <a:bodyPr wrap="square" rtlCol="0">
            <a:spAutoFit/>
          </a:bodyPr>
          <a:lstStyle/>
          <a:p>
            <a:pPr algn="ctr"/>
            <a:r>
              <a:rPr lang="en-US" sz="11000" dirty="0">
                <a:latin typeface="Garamond" pitchFamily="18" charset="0"/>
              </a:rPr>
              <a:t>C</a:t>
            </a:r>
            <a:endParaRPr lang="en-IN" sz="11000" dirty="0">
              <a:latin typeface="Garamond" pitchFamily="18" charset="0"/>
            </a:endParaRPr>
          </a:p>
        </p:txBody>
      </p:sp>
      <p:sp>
        <p:nvSpPr>
          <p:cNvPr id="12" name="TextBox 11"/>
          <p:cNvSpPr txBox="1"/>
          <p:nvPr/>
        </p:nvSpPr>
        <p:spPr>
          <a:xfrm>
            <a:off x="1475656" y="4380200"/>
            <a:ext cx="864096" cy="1785104"/>
          </a:xfrm>
          <a:prstGeom prst="rect">
            <a:avLst/>
          </a:prstGeom>
          <a:noFill/>
        </p:spPr>
        <p:txBody>
          <a:bodyPr wrap="square" rtlCol="0">
            <a:spAutoFit/>
          </a:bodyPr>
          <a:lstStyle/>
          <a:p>
            <a:pPr algn="ctr"/>
            <a:r>
              <a:rPr lang="en-US" sz="11000" dirty="0">
                <a:latin typeface="Garamond" pitchFamily="18" charset="0"/>
              </a:rPr>
              <a:t>U</a:t>
            </a:r>
            <a:endParaRPr lang="en-IN" sz="11000" dirty="0">
              <a:latin typeface="Garamond" pitchFamily="18" charset="0"/>
            </a:endParaRPr>
          </a:p>
        </p:txBody>
      </p:sp>
      <p:sp>
        <p:nvSpPr>
          <p:cNvPr id="13" name="TextBox 12"/>
          <p:cNvSpPr txBox="1"/>
          <p:nvPr/>
        </p:nvSpPr>
        <p:spPr>
          <a:xfrm>
            <a:off x="2411760" y="4380200"/>
            <a:ext cx="864096" cy="1785104"/>
          </a:xfrm>
          <a:prstGeom prst="rect">
            <a:avLst/>
          </a:prstGeom>
          <a:noFill/>
        </p:spPr>
        <p:txBody>
          <a:bodyPr wrap="square" rtlCol="0">
            <a:spAutoFit/>
          </a:bodyPr>
          <a:lstStyle/>
          <a:p>
            <a:pPr algn="ctr"/>
            <a:r>
              <a:rPr lang="en-US" sz="11000" dirty="0">
                <a:latin typeface="Garamond" pitchFamily="18" charset="0"/>
              </a:rPr>
              <a:t>S</a:t>
            </a:r>
            <a:endParaRPr lang="en-IN" sz="11000" dirty="0">
              <a:latin typeface="Garamond" pitchFamily="18" charset="0"/>
            </a:endParaRPr>
          </a:p>
        </p:txBody>
      </p:sp>
      <p:sp>
        <p:nvSpPr>
          <p:cNvPr id="14" name="TextBox 13"/>
          <p:cNvSpPr txBox="1"/>
          <p:nvPr/>
        </p:nvSpPr>
        <p:spPr>
          <a:xfrm>
            <a:off x="3275856" y="4380200"/>
            <a:ext cx="864096" cy="1785104"/>
          </a:xfrm>
          <a:prstGeom prst="rect">
            <a:avLst/>
          </a:prstGeom>
          <a:noFill/>
        </p:spPr>
        <p:txBody>
          <a:bodyPr wrap="square" rtlCol="0">
            <a:spAutoFit/>
          </a:bodyPr>
          <a:lstStyle/>
          <a:p>
            <a:pPr algn="ctr"/>
            <a:r>
              <a:rPr lang="en-US" sz="11000" dirty="0">
                <a:latin typeface="Garamond" pitchFamily="18" charset="0"/>
              </a:rPr>
              <a:t>T</a:t>
            </a:r>
            <a:endParaRPr lang="en-IN" sz="11000" dirty="0">
              <a:latin typeface="Garamond" pitchFamily="18" charset="0"/>
            </a:endParaRPr>
          </a:p>
        </p:txBody>
      </p:sp>
      <p:sp>
        <p:nvSpPr>
          <p:cNvPr id="15" name="TextBox 14"/>
          <p:cNvSpPr txBox="1"/>
          <p:nvPr/>
        </p:nvSpPr>
        <p:spPr>
          <a:xfrm>
            <a:off x="4283968" y="4380200"/>
            <a:ext cx="864096" cy="1785104"/>
          </a:xfrm>
          <a:prstGeom prst="rect">
            <a:avLst/>
          </a:prstGeom>
          <a:noFill/>
        </p:spPr>
        <p:txBody>
          <a:bodyPr wrap="square" rtlCol="0">
            <a:spAutoFit/>
          </a:bodyPr>
          <a:lstStyle/>
          <a:p>
            <a:pPr algn="ctr"/>
            <a:r>
              <a:rPr lang="en-US" sz="11000" dirty="0">
                <a:latin typeface="Garamond" pitchFamily="18" charset="0"/>
              </a:rPr>
              <a:t>O</a:t>
            </a:r>
            <a:endParaRPr lang="en-IN" sz="11000" dirty="0">
              <a:latin typeface="Garamond" pitchFamily="18" charset="0"/>
            </a:endParaRPr>
          </a:p>
        </p:txBody>
      </p:sp>
      <p:sp>
        <p:nvSpPr>
          <p:cNvPr id="16" name="TextBox 15"/>
          <p:cNvSpPr txBox="1"/>
          <p:nvPr/>
        </p:nvSpPr>
        <p:spPr>
          <a:xfrm>
            <a:off x="5436096" y="4380200"/>
            <a:ext cx="864096" cy="1785104"/>
          </a:xfrm>
          <a:prstGeom prst="rect">
            <a:avLst/>
          </a:prstGeom>
          <a:noFill/>
        </p:spPr>
        <p:txBody>
          <a:bodyPr wrap="square" rtlCol="0">
            <a:spAutoFit/>
          </a:bodyPr>
          <a:lstStyle/>
          <a:p>
            <a:pPr algn="ctr"/>
            <a:r>
              <a:rPr lang="en-US" sz="11000" dirty="0">
                <a:latin typeface="Garamond" pitchFamily="18" charset="0"/>
              </a:rPr>
              <a:t>M</a:t>
            </a:r>
            <a:endParaRPr lang="en-IN" sz="11000" dirty="0">
              <a:latin typeface="Garamond" pitchFamily="18" charset="0"/>
            </a:endParaRPr>
          </a:p>
        </p:txBody>
      </p:sp>
      <p:sp>
        <p:nvSpPr>
          <p:cNvPr id="17" name="TextBox 16"/>
          <p:cNvSpPr txBox="1"/>
          <p:nvPr/>
        </p:nvSpPr>
        <p:spPr>
          <a:xfrm>
            <a:off x="6660232" y="4347969"/>
            <a:ext cx="864096" cy="1785104"/>
          </a:xfrm>
          <a:prstGeom prst="rect">
            <a:avLst/>
          </a:prstGeom>
          <a:noFill/>
        </p:spPr>
        <p:txBody>
          <a:bodyPr wrap="square" rtlCol="0">
            <a:spAutoFit/>
          </a:bodyPr>
          <a:lstStyle/>
          <a:p>
            <a:pPr algn="ctr"/>
            <a:r>
              <a:rPr lang="en-US" sz="11000" dirty="0">
                <a:latin typeface="Garamond" pitchFamily="18" charset="0"/>
              </a:rPr>
              <a:t>E</a:t>
            </a:r>
            <a:endParaRPr lang="en-IN" sz="11000" dirty="0">
              <a:latin typeface="Garamond" pitchFamily="18" charset="0"/>
            </a:endParaRPr>
          </a:p>
        </p:txBody>
      </p:sp>
      <p:sp>
        <p:nvSpPr>
          <p:cNvPr id="18" name="TextBox 17"/>
          <p:cNvSpPr txBox="1"/>
          <p:nvPr/>
        </p:nvSpPr>
        <p:spPr>
          <a:xfrm>
            <a:off x="7668344" y="4347969"/>
            <a:ext cx="864096" cy="1785104"/>
          </a:xfrm>
          <a:prstGeom prst="rect">
            <a:avLst/>
          </a:prstGeom>
          <a:noFill/>
        </p:spPr>
        <p:txBody>
          <a:bodyPr wrap="square" rtlCol="0">
            <a:spAutoFit/>
          </a:bodyPr>
          <a:lstStyle/>
          <a:p>
            <a:pPr algn="ctr"/>
            <a:r>
              <a:rPr lang="en-US" sz="11000" dirty="0">
                <a:latin typeface="Garamond" pitchFamily="18" charset="0"/>
              </a:rPr>
              <a:t>R</a:t>
            </a:r>
            <a:endParaRPr lang="en-IN" sz="11000" dirty="0">
              <a:latin typeface="Garamond" pitchFamily="18" charset="0"/>
            </a:endParaRPr>
          </a:p>
        </p:txBody>
      </p:sp>
      <p:sp>
        <p:nvSpPr>
          <p:cNvPr id="20" name="Rectangle 19"/>
          <p:cNvSpPr/>
          <p:nvPr/>
        </p:nvSpPr>
        <p:spPr>
          <a:xfrm>
            <a:off x="683568" y="0"/>
            <a:ext cx="684000" cy="4608000"/>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4400" b="1" dirty="0"/>
              <a:t>TRUST</a:t>
            </a:r>
            <a:endParaRPr lang="en-IN" sz="4400" b="1" dirty="0"/>
          </a:p>
        </p:txBody>
      </p:sp>
      <p:sp>
        <p:nvSpPr>
          <p:cNvPr id="21" name="Rectangle 20"/>
          <p:cNvSpPr/>
          <p:nvPr/>
        </p:nvSpPr>
        <p:spPr>
          <a:xfrm>
            <a:off x="1511728" y="-27384"/>
            <a:ext cx="540000" cy="4608000"/>
          </a:xfrm>
          <a:prstGeom prst="rect">
            <a:avLst/>
          </a:prstGeom>
          <a:solidFill>
            <a:srgbClr val="70AC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2400" b="1" dirty="0"/>
              <a:t>MOTIVATION</a:t>
            </a:r>
            <a:endParaRPr lang="en-IN" sz="2400" b="1" dirty="0"/>
          </a:p>
        </p:txBody>
      </p:sp>
      <p:sp>
        <p:nvSpPr>
          <p:cNvPr id="22" name="Rectangle 21"/>
          <p:cNvSpPr/>
          <p:nvPr/>
        </p:nvSpPr>
        <p:spPr>
          <a:xfrm>
            <a:off x="2232248" y="-27384"/>
            <a:ext cx="360000" cy="460800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2200" b="1" dirty="0"/>
              <a:t>CONFIDENCE</a:t>
            </a:r>
            <a:endParaRPr lang="en-IN" sz="2200" b="1" dirty="0"/>
          </a:p>
        </p:txBody>
      </p:sp>
      <p:sp>
        <p:nvSpPr>
          <p:cNvPr id="23" name="Rectangle 22"/>
          <p:cNvSpPr/>
          <p:nvPr/>
        </p:nvSpPr>
        <p:spPr>
          <a:xfrm>
            <a:off x="2771800" y="-27384"/>
            <a:ext cx="540000" cy="4608000"/>
          </a:xfrm>
          <a:prstGeom prst="rect">
            <a:avLst/>
          </a:prstGeom>
          <a:solidFill>
            <a:srgbClr val="F684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3200" b="1" dirty="0"/>
              <a:t>SERVICE</a:t>
            </a:r>
            <a:endParaRPr lang="en-IN" sz="3200" b="1" dirty="0"/>
          </a:p>
        </p:txBody>
      </p:sp>
      <p:sp>
        <p:nvSpPr>
          <p:cNvPr id="25" name="Rectangle 24"/>
          <p:cNvSpPr/>
          <p:nvPr/>
        </p:nvSpPr>
        <p:spPr>
          <a:xfrm>
            <a:off x="4427984" y="-27384"/>
            <a:ext cx="179512" cy="482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26" name="Rectangle 25"/>
          <p:cNvSpPr/>
          <p:nvPr/>
        </p:nvSpPr>
        <p:spPr>
          <a:xfrm>
            <a:off x="4895528" y="0"/>
            <a:ext cx="684000" cy="4608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3600" b="1" dirty="0"/>
              <a:t>LOYALTY</a:t>
            </a:r>
            <a:endParaRPr lang="en-IN" sz="3600" b="1" dirty="0"/>
          </a:p>
        </p:txBody>
      </p:sp>
      <p:sp>
        <p:nvSpPr>
          <p:cNvPr id="27" name="Rectangle 26"/>
          <p:cNvSpPr/>
          <p:nvPr/>
        </p:nvSpPr>
        <p:spPr>
          <a:xfrm>
            <a:off x="5723688" y="-27384"/>
            <a:ext cx="540000" cy="4608000"/>
          </a:xfrm>
          <a:prstGeom prst="rect">
            <a:avLst/>
          </a:prstGeom>
          <a:solidFill>
            <a:srgbClr val="B6285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2400" b="1" dirty="0"/>
              <a:t>HAPPINESS</a:t>
            </a:r>
            <a:endParaRPr lang="en-IN" sz="2400" b="1" dirty="0"/>
          </a:p>
        </p:txBody>
      </p:sp>
      <p:sp>
        <p:nvSpPr>
          <p:cNvPr id="28" name="Rectangle 27"/>
          <p:cNvSpPr/>
          <p:nvPr/>
        </p:nvSpPr>
        <p:spPr>
          <a:xfrm>
            <a:off x="6444208" y="-27384"/>
            <a:ext cx="360000" cy="4608000"/>
          </a:xfrm>
          <a:prstGeom prst="rect">
            <a:avLst/>
          </a:prstGeom>
          <a:solidFill>
            <a:srgbClr val="FF1D6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2200" b="1" dirty="0"/>
              <a:t>PARTNERSHIP</a:t>
            </a:r>
            <a:endParaRPr lang="en-IN" sz="2200" b="1" dirty="0"/>
          </a:p>
        </p:txBody>
      </p:sp>
      <p:sp>
        <p:nvSpPr>
          <p:cNvPr id="29" name="Rectangle 28"/>
          <p:cNvSpPr/>
          <p:nvPr/>
        </p:nvSpPr>
        <p:spPr>
          <a:xfrm>
            <a:off x="6983760" y="-27384"/>
            <a:ext cx="540000" cy="4608000"/>
          </a:xfrm>
          <a:prstGeom prst="rect">
            <a:avLst/>
          </a:prstGeom>
          <a:solidFill>
            <a:srgbClr val="AA227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3200" b="1" dirty="0"/>
              <a:t>SUPPORT</a:t>
            </a:r>
            <a:endParaRPr lang="en-IN" sz="3200" b="1" dirty="0"/>
          </a:p>
        </p:txBody>
      </p:sp>
      <p:sp>
        <p:nvSpPr>
          <p:cNvPr id="31" name="Rectangle 30"/>
          <p:cNvSpPr/>
          <p:nvPr/>
        </p:nvSpPr>
        <p:spPr>
          <a:xfrm>
            <a:off x="7703840" y="-27384"/>
            <a:ext cx="684000" cy="460800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sz="2000" b="1" dirty="0"/>
              <a:t>SATISFACTION</a:t>
            </a:r>
            <a:endParaRPr lang="en-IN" sz="2000" b="1" dirty="0"/>
          </a:p>
        </p:txBody>
      </p:sp>
      <p:sp>
        <p:nvSpPr>
          <p:cNvPr id="32" name="Rectangle 31"/>
          <p:cNvSpPr/>
          <p:nvPr/>
        </p:nvSpPr>
        <p:spPr>
          <a:xfrm>
            <a:off x="3455952" y="-27384"/>
            <a:ext cx="684000" cy="4608000"/>
          </a:xfrm>
          <a:prstGeom prst="rect">
            <a:avLst/>
          </a:prstGeom>
          <a:solidFill>
            <a:srgbClr val="FF421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vert="wordArtVert" rtlCol="0" anchor="ctr"/>
          <a:lstStyle/>
          <a:p>
            <a:pPr algn="ctr"/>
            <a:r>
              <a:rPr lang="en-US" b="1" dirty="0"/>
              <a:t>UNDERSTANDING</a:t>
            </a:r>
            <a:endParaRPr lang="en-IN"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7000">
        <p:fade/>
      </p:transition>
    </mc:Choice>
    <mc:Fallback>
      <p:transition spd="med"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0-#ppt_h/2"/>
                                          </p:val>
                                        </p:tav>
                                        <p:tav tm="100000">
                                          <p:val>
                                            <p:strVal val="#ppt_y"/>
                                          </p:val>
                                        </p:tav>
                                      </p:tavLst>
                                    </p:anim>
                                  </p:childTnLst>
                                </p:cTn>
                              </p:par>
                            </p:childTnLst>
                          </p:cTn>
                        </p:par>
                        <p:par>
                          <p:cTn id="29" fill="hold">
                            <p:stCondLst>
                              <p:cond delay="2250"/>
                            </p:stCondLst>
                            <p:childTnLst>
                              <p:par>
                                <p:cTn id="30" presetID="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2750"/>
                            </p:stCondLst>
                            <p:childTnLst>
                              <p:par>
                                <p:cTn id="35" presetID="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0-#ppt_h/2"/>
                                          </p:val>
                                        </p:tav>
                                        <p:tav tm="100000">
                                          <p:val>
                                            <p:strVal val="#ppt_y"/>
                                          </p:val>
                                        </p:tav>
                                      </p:tavLst>
                                    </p:anim>
                                  </p:childTnLst>
                                </p:cTn>
                              </p:par>
                            </p:childTnLst>
                          </p:cTn>
                        </p:par>
                        <p:par>
                          <p:cTn id="39" fill="hold">
                            <p:stCondLst>
                              <p:cond delay="3250"/>
                            </p:stCondLst>
                            <p:childTnLst>
                              <p:par>
                                <p:cTn id="40" presetID="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1"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1"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1"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250" fill="hold"/>
                                        <p:tgtEl>
                                          <p:spTgt spid="29"/>
                                        </p:tgtEl>
                                        <p:attrNameLst>
                                          <p:attrName>ppt_x</p:attrName>
                                        </p:attrNameLst>
                                      </p:cBhvr>
                                      <p:tavLst>
                                        <p:tav tm="0">
                                          <p:val>
                                            <p:strVal val="#ppt_x"/>
                                          </p:val>
                                        </p:tav>
                                        <p:tav tm="100000">
                                          <p:val>
                                            <p:strVal val="#ppt_x"/>
                                          </p:val>
                                        </p:tav>
                                      </p:tavLst>
                                    </p:anim>
                                    <p:anim calcmode="lin" valueType="num">
                                      <p:cBhvr additive="base">
                                        <p:cTn id="63" dur="250" fill="hold"/>
                                        <p:tgtEl>
                                          <p:spTgt spid="29"/>
                                        </p:tgtEl>
                                        <p:attrNameLst>
                                          <p:attrName>ppt_y</p:attrName>
                                        </p:attrNameLst>
                                      </p:cBhvr>
                                      <p:tavLst>
                                        <p:tav tm="0">
                                          <p:val>
                                            <p:strVal val="0-#ppt_h/2"/>
                                          </p:val>
                                        </p:tav>
                                        <p:tav tm="100000">
                                          <p:val>
                                            <p:strVal val="#ppt_y"/>
                                          </p:val>
                                        </p:tav>
                                      </p:tavLst>
                                    </p:anim>
                                  </p:childTnLst>
                                </p:cTn>
                              </p:par>
                            </p:childTnLst>
                          </p:cTn>
                        </p:par>
                        <p:par>
                          <p:cTn id="64" fill="hold">
                            <p:stCondLst>
                              <p:cond delay="5250"/>
                            </p:stCondLst>
                            <p:childTnLst>
                              <p:par>
                                <p:cTn id="65" presetID="2" presetClass="entr" presetSubtype="1"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0-#ppt_h/2"/>
                                          </p:val>
                                        </p:tav>
                                        <p:tav tm="100000">
                                          <p:val>
                                            <p:strVal val="#ppt_y"/>
                                          </p:val>
                                        </p:tav>
                                      </p:tavLst>
                                    </p:anim>
                                  </p:childTnLst>
                                </p:cTn>
                              </p:par>
                            </p:childTnLst>
                          </p:cTn>
                        </p:par>
                        <p:par>
                          <p:cTn id="69" fill="hold">
                            <p:stCondLst>
                              <p:cond delay="5750"/>
                            </p:stCondLst>
                            <p:childTnLst>
                              <p:par>
                                <p:cTn id="70" presetID="2" presetClass="entr" presetSubtype="1"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250" fill="hold"/>
                                        <p:tgtEl>
                                          <p:spTgt spid="7"/>
                                        </p:tgtEl>
                                        <p:attrNameLst>
                                          <p:attrName>ppt_x</p:attrName>
                                        </p:attrNameLst>
                                      </p:cBhvr>
                                      <p:tavLst>
                                        <p:tav tm="0">
                                          <p:val>
                                            <p:strVal val="#ppt_x"/>
                                          </p:val>
                                        </p:tav>
                                        <p:tav tm="100000">
                                          <p:val>
                                            <p:strVal val="#ppt_x"/>
                                          </p:val>
                                        </p:tav>
                                      </p:tavLst>
                                    </p:anim>
                                    <p:anim calcmode="lin" valueType="num">
                                      <p:cBhvr additive="base">
                                        <p:cTn id="73" dur="250" fill="hold"/>
                                        <p:tgtEl>
                                          <p:spTgt spid="7"/>
                                        </p:tgtEl>
                                        <p:attrNameLst>
                                          <p:attrName>ppt_y</p:attrName>
                                        </p:attrNameLst>
                                      </p:cBhvr>
                                      <p:tavLst>
                                        <p:tav tm="0">
                                          <p:val>
                                            <p:strVal val="0-#ppt_h/2"/>
                                          </p:val>
                                        </p:tav>
                                        <p:tav tm="100000">
                                          <p:val>
                                            <p:strVal val="#ppt_y"/>
                                          </p:val>
                                        </p:tav>
                                      </p:tavLst>
                                    </p:anim>
                                  </p:childTnLst>
                                </p:cTn>
                              </p:par>
                            </p:childTnLst>
                          </p:cTn>
                        </p:par>
                        <p:par>
                          <p:cTn id="74" fill="hold">
                            <p:stCondLst>
                              <p:cond delay="6000"/>
                            </p:stCondLst>
                            <p:childTnLst>
                              <p:par>
                                <p:cTn id="75" presetID="2" presetClass="entr" presetSubtype="1"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250" fill="hold"/>
                                        <p:tgtEl>
                                          <p:spTgt spid="8"/>
                                        </p:tgtEl>
                                        <p:attrNameLst>
                                          <p:attrName>ppt_x</p:attrName>
                                        </p:attrNameLst>
                                      </p:cBhvr>
                                      <p:tavLst>
                                        <p:tav tm="0">
                                          <p:val>
                                            <p:strVal val="#ppt_x"/>
                                          </p:val>
                                        </p:tav>
                                        <p:tav tm="100000">
                                          <p:val>
                                            <p:strVal val="#ppt_x"/>
                                          </p:val>
                                        </p:tav>
                                      </p:tavLst>
                                    </p:anim>
                                    <p:anim calcmode="lin" valueType="num">
                                      <p:cBhvr additive="base">
                                        <p:cTn id="78" dur="250" fill="hold"/>
                                        <p:tgtEl>
                                          <p:spTgt spid="8"/>
                                        </p:tgtEl>
                                        <p:attrNameLst>
                                          <p:attrName>ppt_y</p:attrName>
                                        </p:attrNameLst>
                                      </p:cBhvr>
                                      <p:tavLst>
                                        <p:tav tm="0">
                                          <p:val>
                                            <p:strVal val="0-#ppt_h/2"/>
                                          </p:val>
                                        </p:tav>
                                        <p:tav tm="100000">
                                          <p:val>
                                            <p:strVal val="#ppt_y"/>
                                          </p:val>
                                        </p:tav>
                                      </p:tavLst>
                                    </p:anim>
                                  </p:childTnLst>
                                </p:cTn>
                              </p:par>
                            </p:childTnLst>
                          </p:cTn>
                        </p:par>
                        <p:par>
                          <p:cTn id="79" fill="hold">
                            <p:stCondLst>
                              <p:cond delay="6250"/>
                            </p:stCondLst>
                            <p:childTnLst>
                              <p:par>
                                <p:cTn id="80" presetID="10" presetClass="entr" presetSubtype="0"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50"/>
                                        <p:tgtEl>
                                          <p:spTgt spid="9"/>
                                        </p:tgtEl>
                                      </p:cBhvr>
                                    </p:animEffect>
                                  </p:childTnLst>
                                </p:cTn>
                              </p:par>
                            </p:childTnLst>
                          </p:cTn>
                        </p:par>
                        <p:par>
                          <p:cTn id="83" fill="hold">
                            <p:stCondLst>
                              <p:cond delay="6400"/>
                            </p:stCondLst>
                            <p:childTnLst>
                              <p:par>
                                <p:cTn id="84" presetID="10" presetClass="entr" presetSubtype="0"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50"/>
                                        <p:tgtEl>
                                          <p:spTgt spid="12"/>
                                        </p:tgtEl>
                                      </p:cBhvr>
                                    </p:animEffect>
                                  </p:childTnLst>
                                </p:cTn>
                              </p:par>
                            </p:childTnLst>
                          </p:cTn>
                        </p:par>
                        <p:par>
                          <p:cTn id="87" fill="hold">
                            <p:stCondLst>
                              <p:cond delay="6550"/>
                            </p:stCondLst>
                            <p:childTnLst>
                              <p:par>
                                <p:cTn id="88" presetID="10" presetClass="entr" presetSubtype="0"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150"/>
                                        <p:tgtEl>
                                          <p:spTgt spid="13"/>
                                        </p:tgtEl>
                                      </p:cBhvr>
                                    </p:animEffect>
                                  </p:childTnLst>
                                </p:cTn>
                              </p:par>
                            </p:childTnLst>
                          </p:cTn>
                        </p:par>
                        <p:par>
                          <p:cTn id="91" fill="hold">
                            <p:stCondLst>
                              <p:cond delay="6700"/>
                            </p:stCondLst>
                            <p:childTnLst>
                              <p:par>
                                <p:cTn id="92" presetID="10" presetClass="entr" presetSubtype="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150"/>
                                        <p:tgtEl>
                                          <p:spTgt spid="14"/>
                                        </p:tgtEl>
                                      </p:cBhvr>
                                    </p:animEffect>
                                  </p:childTnLst>
                                </p:cTn>
                              </p:par>
                            </p:childTnLst>
                          </p:cTn>
                        </p:par>
                        <p:par>
                          <p:cTn id="95" fill="hold">
                            <p:stCondLst>
                              <p:cond delay="6850"/>
                            </p:stCondLst>
                            <p:childTnLst>
                              <p:par>
                                <p:cTn id="96" presetID="10"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50"/>
                                        <p:tgtEl>
                                          <p:spTgt spid="15"/>
                                        </p:tgtEl>
                                      </p:cBhvr>
                                    </p:animEffect>
                                  </p:childTnLst>
                                </p:cTn>
                              </p:par>
                            </p:childTnLst>
                          </p:cTn>
                        </p:par>
                        <p:par>
                          <p:cTn id="99" fill="hold">
                            <p:stCondLst>
                              <p:cond delay="7000"/>
                            </p:stCondLst>
                            <p:childTnLst>
                              <p:par>
                                <p:cTn id="100" presetID="10" presetClass="entr" presetSubtype="0"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50"/>
                                        <p:tgtEl>
                                          <p:spTgt spid="16"/>
                                        </p:tgtEl>
                                      </p:cBhvr>
                                    </p:animEffect>
                                  </p:childTnLst>
                                </p:cTn>
                              </p:par>
                            </p:childTnLst>
                          </p:cTn>
                        </p:par>
                        <p:par>
                          <p:cTn id="103" fill="hold">
                            <p:stCondLst>
                              <p:cond delay="7150"/>
                            </p:stCondLst>
                            <p:childTnLst>
                              <p:par>
                                <p:cTn id="104" presetID="10" presetClass="entr" presetSubtype="0" fill="hold" grpId="0"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150"/>
                                        <p:tgtEl>
                                          <p:spTgt spid="17"/>
                                        </p:tgtEl>
                                      </p:cBhvr>
                                    </p:animEffect>
                                  </p:childTnLst>
                                </p:cTn>
                              </p:par>
                            </p:childTnLst>
                          </p:cTn>
                        </p:par>
                        <p:par>
                          <p:cTn id="107" fill="hold">
                            <p:stCondLst>
                              <p:cond delay="7300"/>
                            </p:stCondLst>
                            <p:childTnLst>
                              <p:par>
                                <p:cTn id="108" presetID="10" presetClass="entr" presetSubtype="0"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fade">
                                      <p:cBhvr>
                                        <p:cTn id="110" dur="150"/>
                                        <p:tgtEl>
                                          <p:spTgt spid="18"/>
                                        </p:tgtEl>
                                      </p:cBhvr>
                                    </p:animEffect>
                                  </p:childTnLst>
                                </p:cTn>
                              </p:par>
                            </p:childTnLst>
                          </p:cTn>
                        </p:par>
                        <p:par>
                          <p:cTn id="111" fill="hold">
                            <p:stCondLst>
                              <p:cond delay="7450"/>
                            </p:stCondLst>
                            <p:childTnLst>
                              <p:par>
                                <p:cTn id="112" presetID="2" presetClass="entr" presetSubtype="4" fill="hold" grpId="0" nodeType="after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additive="base">
                                        <p:cTn id="114" dur="500" fill="hold"/>
                                        <p:tgtEl>
                                          <p:spTgt spid="4"/>
                                        </p:tgtEl>
                                        <p:attrNameLst>
                                          <p:attrName>ppt_x</p:attrName>
                                        </p:attrNameLst>
                                      </p:cBhvr>
                                      <p:tavLst>
                                        <p:tav tm="0">
                                          <p:val>
                                            <p:strVal val="#ppt_x"/>
                                          </p:val>
                                        </p:tav>
                                        <p:tav tm="100000">
                                          <p:val>
                                            <p:strVal val="#ppt_x"/>
                                          </p:val>
                                        </p:tav>
                                      </p:tavLst>
                                    </p:anim>
                                    <p:anim calcmode="lin" valueType="num">
                                      <p:cBhvr additive="base">
                                        <p:cTn id="1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2" grpId="0"/>
      <p:bldP spid="13" grpId="0"/>
      <p:bldP spid="14" grpId="0"/>
      <p:bldP spid="15" grpId="0"/>
      <p:bldP spid="16" grpId="0"/>
      <p:bldP spid="17" grpId="0"/>
      <p:bldP spid="18" grpId="0"/>
      <p:bldP spid="20" grpId="0" animBg="1"/>
      <p:bldP spid="21" grpId="0" animBg="1"/>
      <p:bldP spid="22" grpId="0" animBg="1"/>
      <p:bldP spid="23" grpId="0" animBg="1"/>
      <p:bldP spid="25" grpId="0" animBg="1"/>
      <p:bldP spid="26" grpId="0" animBg="1"/>
      <p:bldP spid="27" grpId="0" animBg="1"/>
      <p:bldP spid="28" grpId="0" animBg="1"/>
      <p:bldP spid="29"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6430" y="2420888"/>
            <a:ext cx="4401024" cy="33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0" name="TextBox 19"/>
            <p:cNvSpPr txBox="1"/>
            <p:nvPr/>
          </p:nvSpPr>
          <p:spPr>
            <a:xfrm>
              <a:off x="683568" y="24118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Myths about Customer Retention</a:t>
              </a:r>
            </a:p>
          </p:txBody>
        </p:sp>
      </p:grpSp>
      <p:sp>
        <p:nvSpPr>
          <p:cNvPr id="6" name="TextBox 5"/>
          <p:cNvSpPr txBox="1"/>
          <p:nvPr/>
        </p:nvSpPr>
        <p:spPr>
          <a:xfrm>
            <a:off x="323528" y="908720"/>
            <a:ext cx="8568952" cy="1323439"/>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Customer retention is a crucial factor for organizational success in business. Many companies have misconceptions about customer retention in regard to assessing customer satisfaction in order to enhance business. Following are the most prominent myths about customer retention in the business world:</a:t>
            </a:r>
          </a:p>
        </p:txBody>
      </p:sp>
      <p:pic>
        <p:nvPicPr>
          <p:cNvPr id="8" name="Picture 7" descr="7440169_xl.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55576" y="2420888"/>
            <a:ext cx="3269350" cy="3312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1288622" y="3063731"/>
            <a:ext cx="2232248"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aramond" pitchFamily="18" charset="0"/>
                <a:ea typeface="+mn-ea"/>
                <a:cs typeface="+mn-cs"/>
              </a:rPr>
              <a:t>100 %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ramond" pitchFamily="18" charset="0"/>
                <a:ea typeface="+mn-ea"/>
                <a:cs typeface="+mn-cs"/>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ramond" pitchFamily="18" charset="0"/>
                <a:ea typeface="+mn-ea"/>
                <a:cs typeface="+mn-cs"/>
              </a:rPr>
              <a:t>Retention</a:t>
            </a:r>
            <a:endParaRPr kumimoji="0" lang="en-IN" sz="3600" b="1" i="0" u="none" strike="noStrike" kern="1200" cap="none" spc="0" normalizeH="0" baseline="0" noProof="0" dirty="0">
              <a:ln>
                <a:noFill/>
              </a:ln>
              <a:solidFill>
                <a:prstClr val="black"/>
              </a:solidFill>
              <a:effectLst/>
              <a:uLnTx/>
              <a:uFillTx/>
              <a:latin typeface="Garamond" pitchFamily="18" charset="0"/>
              <a:ea typeface="+mn-ea"/>
              <a:cs typeface="+mn-cs"/>
            </a:endParaRPr>
          </a:p>
        </p:txBody>
      </p:sp>
      <p:pic>
        <p:nvPicPr>
          <p:cNvPr id="23" name="Picture 22" descr="myth3.jpg"/>
          <p:cNvPicPr>
            <a:picLocks noChangeAspect="1"/>
          </p:cNvPicPr>
          <p:nvPr/>
        </p:nvPicPr>
        <p:blipFill>
          <a:blip r:embed="rId7" cstate="screen">
            <a:clrChange>
              <a:clrFrom>
                <a:srgbClr val="0F0E0C"/>
              </a:clrFrom>
              <a:clrTo>
                <a:srgbClr val="0F0E0C">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4837876" y="2492896"/>
            <a:ext cx="1188686" cy="1017167"/>
          </a:xfrm>
          <a:prstGeom prst="rect">
            <a:avLst/>
          </a:prstGeom>
        </p:spPr>
      </p:pic>
      <p:pic>
        <p:nvPicPr>
          <p:cNvPr id="24" name="Picture 23" descr="myth3.jpg"/>
          <p:cNvPicPr>
            <a:picLocks noChangeAspect="1"/>
          </p:cNvPicPr>
          <p:nvPr/>
        </p:nvPicPr>
        <p:blipFill>
          <a:blip r:embed="rId8" cstate="screen">
            <a:clrChange>
              <a:clrFrom>
                <a:srgbClr val="110D0A"/>
              </a:clrFrom>
              <a:clrTo>
                <a:srgbClr val="110D0A">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4427984" y="3021640"/>
            <a:ext cx="901762" cy="949954"/>
          </a:xfrm>
          <a:prstGeom prst="rect">
            <a:avLst/>
          </a:prstGeom>
        </p:spPr>
      </p:pic>
      <p:pic>
        <p:nvPicPr>
          <p:cNvPr id="25" name="Picture 24" descr="myth3.jpg"/>
          <p:cNvPicPr>
            <a:picLocks noChangeAspect="1"/>
          </p:cNvPicPr>
          <p:nvPr/>
        </p:nvPicPr>
        <p:blipFill>
          <a:blip r:embed="rId7" cstate="screen">
            <a:clrChange>
              <a:clrFrom>
                <a:srgbClr val="0F0E0C"/>
              </a:clrFrom>
              <a:clrTo>
                <a:srgbClr val="0F0E0C">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5308962" y="2954426"/>
            <a:ext cx="1188686" cy="1017167"/>
          </a:xfrm>
          <a:prstGeom prst="rect">
            <a:avLst/>
          </a:prstGeom>
        </p:spPr>
      </p:pic>
      <p:pic>
        <p:nvPicPr>
          <p:cNvPr id="26" name="Picture 25" descr="myth3.jpg"/>
          <p:cNvPicPr>
            <a:picLocks noChangeAspect="1"/>
          </p:cNvPicPr>
          <p:nvPr/>
        </p:nvPicPr>
        <p:blipFill>
          <a:blip r:embed="rId8" cstate="screen">
            <a:clrChange>
              <a:clrFrom>
                <a:srgbClr val="110D0A"/>
              </a:clrFrom>
              <a:clrTo>
                <a:srgbClr val="110D0A">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4919854" y="3366672"/>
            <a:ext cx="901762" cy="949954"/>
          </a:xfrm>
          <a:prstGeom prst="rect">
            <a:avLst/>
          </a:prstGeom>
        </p:spPr>
      </p:pic>
      <p:pic>
        <p:nvPicPr>
          <p:cNvPr id="27" name="Picture 26" descr="myth3.jpg"/>
          <p:cNvPicPr>
            <a:picLocks noChangeAspect="1"/>
          </p:cNvPicPr>
          <p:nvPr/>
        </p:nvPicPr>
        <p:blipFill>
          <a:blip r:embed="rId7" cstate="screen">
            <a:clrChange>
              <a:clrFrom>
                <a:srgbClr val="0F0E0C"/>
              </a:clrFrom>
              <a:clrTo>
                <a:srgbClr val="0F0E0C">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5800832" y="3299458"/>
            <a:ext cx="1188686" cy="1017167"/>
          </a:xfrm>
          <a:prstGeom prst="rect">
            <a:avLst/>
          </a:prstGeom>
        </p:spPr>
      </p:pic>
      <p:pic>
        <p:nvPicPr>
          <p:cNvPr id="28" name="Picture 27" descr="myth3.jpg"/>
          <p:cNvPicPr>
            <a:picLocks noChangeAspect="1"/>
          </p:cNvPicPr>
          <p:nvPr/>
        </p:nvPicPr>
        <p:blipFill>
          <a:blip r:embed="rId8" cstate="screen">
            <a:clrChange>
              <a:clrFrom>
                <a:srgbClr val="110D0A"/>
              </a:clrFrom>
              <a:clrTo>
                <a:srgbClr val="110D0A">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4509962" y="3702739"/>
            <a:ext cx="901762" cy="949954"/>
          </a:xfrm>
          <a:prstGeom prst="rect">
            <a:avLst/>
          </a:prstGeom>
        </p:spPr>
      </p:pic>
      <p:pic>
        <p:nvPicPr>
          <p:cNvPr id="29" name="Picture 28" descr="myth3.jpg"/>
          <p:cNvPicPr>
            <a:picLocks noChangeAspect="1"/>
          </p:cNvPicPr>
          <p:nvPr/>
        </p:nvPicPr>
        <p:blipFill>
          <a:blip r:embed="rId7" cstate="screen">
            <a:clrChange>
              <a:clrFrom>
                <a:srgbClr val="0F0E0C"/>
              </a:clrFrom>
              <a:clrTo>
                <a:srgbClr val="0F0E0C">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5390940" y="3635526"/>
            <a:ext cx="1188686" cy="1017167"/>
          </a:xfrm>
          <a:prstGeom prst="rect">
            <a:avLst/>
          </a:prstGeom>
        </p:spPr>
      </p:pic>
      <p:pic>
        <p:nvPicPr>
          <p:cNvPr id="30" name="Picture 29" descr="myth3.jpg"/>
          <p:cNvPicPr>
            <a:picLocks noChangeAspect="1"/>
          </p:cNvPicPr>
          <p:nvPr/>
        </p:nvPicPr>
        <p:blipFill>
          <a:blip r:embed="rId8" cstate="screen">
            <a:clrChange>
              <a:clrFrom>
                <a:srgbClr val="110D0A"/>
              </a:clrFrom>
              <a:clrTo>
                <a:srgbClr val="110D0A">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5022616" y="4038807"/>
            <a:ext cx="901762" cy="949954"/>
          </a:xfrm>
          <a:prstGeom prst="rect">
            <a:avLst/>
          </a:prstGeom>
        </p:spPr>
      </p:pic>
      <p:pic>
        <p:nvPicPr>
          <p:cNvPr id="31" name="Picture 30" descr="myth3.jpg"/>
          <p:cNvPicPr>
            <a:picLocks noChangeAspect="1"/>
          </p:cNvPicPr>
          <p:nvPr/>
        </p:nvPicPr>
        <p:blipFill>
          <a:blip r:embed="rId7" cstate="screen">
            <a:clrChange>
              <a:clrFrom>
                <a:srgbClr val="0F0E0C"/>
              </a:clrFrom>
              <a:clrTo>
                <a:srgbClr val="0F0E0C">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5903594" y="3971593"/>
            <a:ext cx="1188686" cy="1017167"/>
          </a:xfrm>
          <a:prstGeom prst="rect">
            <a:avLst/>
          </a:prstGeom>
        </p:spPr>
      </p:pic>
      <p:pic>
        <p:nvPicPr>
          <p:cNvPr id="32" name="Picture 31" descr="myth3.jpg"/>
          <p:cNvPicPr>
            <a:picLocks noChangeAspect="1"/>
          </p:cNvPicPr>
          <p:nvPr/>
        </p:nvPicPr>
        <p:blipFill>
          <a:blip r:embed="rId8" cstate="screen">
            <a:clrChange>
              <a:clrFrom>
                <a:srgbClr val="110D0A"/>
              </a:clrFrom>
              <a:clrTo>
                <a:srgbClr val="110D0A">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4612724" y="4374875"/>
            <a:ext cx="901762" cy="949954"/>
          </a:xfrm>
          <a:prstGeom prst="rect">
            <a:avLst/>
          </a:prstGeom>
        </p:spPr>
      </p:pic>
      <p:pic>
        <p:nvPicPr>
          <p:cNvPr id="33" name="Picture 32" descr="myth3.jpg"/>
          <p:cNvPicPr>
            <a:picLocks noChangeAspect="1"/>
          </p:cNvPicPr>
          <p:nvPr/>
        </p:nvPicPr>
        <p:blipFill>
          <a:blip r:embed="rId7" cstate="screen">
            <a:clrChange>
              <a:clrFrom>
                <a:srgbClr val="0F0E0C"/>
              </a:clrFrom>
              <a:clrTo>
                <a:srgbClr val="0F0E0C">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5493702" y="4307661"/>
            <a:ext cx="1188686" cy="1017167"/>
          </a:xfrm>
          <a:prstGeom prst="rect">
            <a:avLst/>
          </a:prstGeom>
        </p:spPr>
      </p:pic>
      <p:pic>
        <p:nvPicPr>
          <p:cNvPr id="34" name="Picture 33" descr="myth3.jpg"/>
          <p:cNvPicPr>
            <a:picLocks noChangeAspect="1"/>
          </p:cNvPicPr>
          <p:nvPr/>
        </p:nvPicPr>
        <p:blipFill>
          <a:blip r:embed="rId8" cstate="screen">
            <a:clrChange>
              <a:clrFrom>
                <a:srgbClr val="110D0A"/>
              </a:clrFrom>
              <a:clrTo>
                <a:srgbClr val="110D0A">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5124800" y="4710942"/>
            <a:ext cx="901762" cy="949954"/>
          </a:xfrm>
          <a:prstGeom prst="rect">
            <a:avLst/>
          </a:prstGeom>
        </p:spPr>
      </p:pic>
      <p:pic>
        <p:nvPicPr>
          <p:cNvPr id="35" name="Picture 2"/>
          <p:cNvPicPr>
            <a:picLocks noChangeAspect="1" noChangeArrowheads="1"/>
          </p:cNvPicPr>
          <p:nvPr/>
        </p:nvPicPr>
        <p:blipFill>
          <a:blip r:embed="rId9" cstate="print"/>
          <a:srcRect/>
          <a:stretch>
            <a:fillRect/>
          </a:stretch>
        </p:blipFill>
        <p:spPr bwMode="auto">
          <a:xfrm>
            <a:off x="6804248" y="3861053"/>
            <a:ext cx="648072" cy="216019"/>
          </a:xfrm>
          <a:prstGeom prst="rect">
            <a:avLst/>
          </a:prstGeom>
          <a:noFill/>
          <a:ln w="9525">
            <a:noFill/>
            <a:miter lim="800000"/>
            <a:headEnd/>
            <a:tailEnd/>
          </a:ln>
        </p:spPr>
      </p:pic>
      <p:pic>
        <p:nvPicPr>
          <p:cNvPr id="36" name="Picture 2"/>
          <p:cNvPicPr>
            <a:picLocks noChangeAspect="1" noChangeArrowheads="1"/>
          </p:cNvPicPr>
          <p:nvPr/>
        </p:nvPicPr>
        <p:blipFill>
          <a:blip r:embed="rId9" cstate="print"/>
          <a:srcRect/>
          <a:stretch>
            <a:fillRect/>
          </a:stretch>
        </p:blipFill>
        <p:spPr bwMode="auto">
          <a:xfrm>
            <a:off x="6804248" y="4149085"/>
            <a:ext cx="648072" cy="216019"/>
          </a:xfrm>
          <a:prstGeom prst="rect">
            <a:avLst/>
          </a:prstGeom>
          <a:noFill/>
          <a:ln w="9525">
            <a:noFill/>
            <a:miter lim="800000"/>
            <a:headEnd/>
            <a:tailEnd/>
          </a:ln>
        </p:spPr>
      </p:pic>
      <p:pic>
        <p:nvPicPr>
          <p:cNvPr id="37" name="Picture 36" descr="gold.gif"/>
          <p:cNvPicPr>
            <a:picLocks noChangeAspect="1"/>
          </p:cNvPicPr>
          <p:nvPr/>
        </p:nvPicPr>
        <p:blipFill>
          <a:blip r:embed="rId10" cstate="print">
            <a:duotone>
              <a:schemeClr val="bg2">
                <a:shade val="45000"/>
                <a:satMod val="135000"/>
              </a:schemeClr>
              <a:prstClr val="white"/>
            </a:duotone>
          </a:blip>
          <a:stretch>
            <a:fillRect/>
          </a:stretch>
        </p:blipFill>
        <p:spPr>
          <a:xfrm>
            <a:off x="7236296" y="2564904"/>
            <a:ext cx="1424634" cy="2996952"/>
          </a:xfrm>
          <a:prstGeom prst="rect">
            <a:avLst/>
          </a:prstGeom>
        </p:spPr>
      </p:pic>
      <p:sp>
        <p:nvSpPr>
          <p:cNvPr id="39" name="Rounded Rectangle 38"/>
          <p:cNvSpPr/>
          <p:nvPr/>
        </p:nvSpPr>
        <p:spPr>
          <a:xfrm>
            <a:off x="683568" y="5805264"/>
            <a:ext cx="3384376" cy="936000"/>
          </a:xfrm>
          <a:prstGeom prst="roundRect">
            <a:avLst>
              <a:gd name="adj" fmla="val 4849"/>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An organization should endeavor a perfect 100 % customer retention</a:t>
            </a:r>
          </a:p>
        </p:txBody>
      </p:sp>
      <p:sp>
        <p:nvSpPr>
          <p:cNvPr id="41" name="Rounded Rectangle 40"/>
          <p:cNvSpPr/>
          <p:nvPr/>
        </p:nvSpPr>
        <p:spPr>
          <a:xfrm>
            <a:off x="4283968" y="5805264"/>
            <a:ext cx="4536000" cy="936000"/>
          </a:xfrm>
          <a:prstGeom prst="roundRect">
            <a:avLst>
              <a:gd name="adj" fmla="val 4849"/>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Enhancing customer retention and enhancing organizational profit is equivalent</a:t>
            </a:r>
          </a:p>
        </p:txBody>
      </p:sp>
      <p:pic>
        <p:nvPicPr>
          <p:cNvPr id="38" name="Picture 37">
            <a:extLst>
              <a:ext uri="{FF2B5EF4-FFF2-40B4-BE49-F238E27FC236}">
                <a16:creationId xmlns:a16="http://schemas.microsoft.com/office/drawing/2014/main" id="{67AEE39C-B52A-469C-A3E5-53AACD403E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2000">
        <p:fade/>
      </p:transition>
    </mc:Choice>
    <mc:Fallback>
      <p:transition spd="med" advTm="3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39"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508909" y="1010187"/>
            <a:ext cx="8167547" cy="4171413"/>
            <a:chOff x="3761748" y="-1266032"/>
            <a:chExt cx="11417624" cy="3897531"/>
          </a:xfrm>
        </p:grpSpPr>
        <p:sp>
          <p:nvSpPr>
            <p:cNvPr id="10" name="Rechteck 21"/>
            <p:cNvSpPr/>
            <p:nvPr/>
          </p:nvSpPr>
          <p:spPr bwMode="auto">
            <a:xfrm>
              <a:off x="4245626" y="-1091717"/>
              <a:ext cx="10933746" cy="372321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On – </a:t>
              </a:r>
              <a:r>
                <a:rPr kumimoji="0" lang="en-IN"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Customer Retention Strategies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250+ Course Presentations.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You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Certificates.</a:t>
              </a:r>
              <a:endPar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761748" y="-126603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896" y="5279851"/>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747513207"/>
      </p:ext>
    </p:extLst>
  </p:cSld>
  <p:clrMapOvr>
    <a:masterClrMapping/>
  </p:clrMapOvr>
  <mc:AlternateContent xmlns:mc="http://schemas.openxmlformats.org/markup-compatibility/2006">
    <mc:Choice xmlns:p14="http://schemas.microsoft.com/office/powerpoint/2010/main" Requires="p14">
      <p:transition spd="med" p14:dur="700" advTm="34000">
        <p:fade/>
      </p:transition>
    </mc:Choice>
    <mc:Fallback>
      <p:transition spd="med"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0" name="TextBox 1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15" name="Group 14"/>
          <p:cNvGrpSpPr/>
          <p:nvPr/>
        </p:nvGrpSpPr>
        <p:grpSpPr>
          <a:xfrm>
            <a:off x="179512" y="908720"/>
            <a:ext cx="8964488" cy="5904656"/>
            <a:chOff x="179512" y="908720"/>
            <a:chExt cx="8964488" cy="5904656"/>
          </a:xfrm>
        </p:grpSpPr>
        <p:sp>
          <p:nvSpPr>
            <p:cNvPr id="8" name="Oval 7"/>
            <p:cNvSpPr/>
            <p:nvPr/>
          </p:nvSpPr>
          <p:spPr>
            <a:xfrm>
              <a:off x="899592" y="5733256"/>
              <a:ext cx="1152128" cy="1080120"/>
            </a:xfrm>
            <a:prstGeom prst="ellipse">
              <a:avLst/>
            </a:prstGeom>
            <a:solidFill>
              <a:srgbClr val="BF1B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p:cNvSpPr/>
            <p:nvPr/>
          </p:nvSpPr>
          <p:spPr>
            <a:xfrm>
              <a:off x="5148064" y="5733256"/>
              <a:ext cx="1152128" cy="1080120"/>
            </a:xfrm>
            <a:prstGeom prst="ellipse">
              <a:avLst/>
            </a:prstGeom>
            <a:solidFill>
              <a:srgbClr val="BF1B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7991872" y="908720"/>
              <a:ext cx="1152128" cy="1080120"/>
            </a:xfrm>
            <a:prstGeom prst="ellipse">
              <a:avLst/>
            </a:prstGeom>
            <a:solidFill>
              <a:srgbClr val="EF8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Freeform 13"/>
            <p:cNvSpPr/>
            <p:nvPr/>
          </p:nvSpPr>
          <p:spPr>
            <a:xfrm>
              <a:off x="179512" y="1268760"/>
              <a:ext cx="8640960" cy="4464496"/>
            </a:xfrm>
            <a:custGeom>
              <a:avLst/>
              <a:gdLst>
                <a:gd name="connsiteX0" fmla="*/ 7251895 w 7467600"/>
                <a:gd name="connsiteY0" fmla="*/ 283698 h 3669323"/>
                <a:gd name="connsiteX1" fmla="*/ 7378505 w 7467600"/>
                <a:gd name="connsiteY1" fmla="*/ 283698 h 3669323"/>
                <a:gd name="connsiteX2" fmla="*/ 7434775 w 7467600"/>
                <a:gd name="connsiteY2" fmla="*/ 227428 h 3669323"/>
                <a:gd name="connsiteX3" fmla="*/ 7462911 w 7467600"/>
                <a:gd name="connsiteY3" fmla="*/ 171157 h 3669323"/>
                <a:gd name="connsiteX4" fmla="*/ 7462911 w 7467600"/>
                <a:gd name="connsiteY4" fmla="*/ 114886 h 3669323"/>
                <a:gd name="connsiteX5" fmla="*/ 7434775 w 7467600"/>
                <a:gd name="connsiteY5" fmla="*/ 58615 h 3669323"/>
                <a:gd name="connsiteX6" fmla="*/ 7392572 w 7467600"/>
                <a:gd name="connsiteY6" fmla="*/ 16412 h 3669323"/>
                <a:gd name="connsiteX7" fmla="*/ 7336302 w 7467600"/>
                <a:gd name="connsiteY7" fmla="*/ 2345 h 3669323"/>
                <a:gd name="connsiteX8" fmla="*/ 7237828 w 7467600"/>
                <a:gd name="connsiteY8" fmla="*/ 2345 h 3669323"/>
                <a:gd name="connsiteX9" fmla="*/ 6646985 w 7467600"/>
                <a:gd name="connsiteY9" fmla="*/ 2345 h 3669323"/>
                <a:gd name="connsiteX10" fmla="*/ 6393766 w 7467600"/>
                <a:gd name="connsiteY10" fmla="*/ 2345 h 3669323"/>
                <a:gd name="connsiteX11" fmla="*/ 6295292 w 7467600"/>
                <a:gd name="connsiteY11" fmla="*/ 16412 h 3669323"/>
                <a:gd name="connsiteX12" fmla="*/ 6210886 w 7467600"/>
                <a:gd name="connsiteY12" fmla="*/ 100818 h 3669323"/>
                <a:gd name="connsiteX13" fmla="*/ 6140548 w 7467600"/>
                <a:gd name="connsiteY13" fmla="*/ 241495 h 3669323"/>
                <a:gd name="connsiteX14" fmla="*/ 6098345 w 7467600"/>
                <a:gd name="connsiteY14" fmla="*/ 354037 h 3669323"/>
                <a:gd name="connsiteX15" fmla="*/ 5605975 w 7467600"/>
                <a:gd name="connsiteY15" fmla="*/ 1859280 h 3669323"/>
                <a:gd name="connsiteX16" fmla="*/ 5226148 w 7467600"/>
                <a:gd name="connsiteY16" fmla="*/ 3040966 h 3669323"/>
                <a:gd name="connsiteX17" fmla="*/ 5141742 w 7467600"/>
                <a:gd name="connsiteY17" fmla="*/ 3280117 h 3669323"/>
                <a:gd name="connsiteX18" fmla="*/ 5113606 w 7467600"/>
                <a:gd name="connsiteY18" fmla="*/ 3392658 h 3669323"/>
                <a:gd name="connsiteX19" fmla="*/ 5071403 w 7467600"/>
                <a:gd name="connsiteY19" fmla="*/ 3434861 h 3669323"/>
                <a:gd name="connsiteX20" fmla="*/ 4944794 w 7467600"/>
                <a:gd name="connsiteY20" fmla="*/ 3434861 h 3669323"/>
                <a:gd name="connsiteX21" fmla="*/ 3073791 w 7467600"/>
                <a:gd name="connsiteY21" fmla="*/ 3434861 h 3669323"/>
                <a:gd name="connsiteX22" fmla="*/ 1385668 w 7467600"/>
                <a:gd name="connsiteY22" fmla="*/ 3434861 h 3669323"/>
                <a:gd name="connsiteX23" fmla="*/ 429065 w 7467600"/>
                <a:gd name="connsiteY23" fmla="*/ 3420794 h 3669323"/>
                <a:gd name="connsiteX24" fmla="*/ 77372 w 7467600"/>
                <a:gd name="connsiteY24" fmla="*/ 3420794 h 3669323"/>
                <a:gd name="connsiteX25" fmla="*/ 49237 w 7467600"/>
                <a:gd name="connsiteY25" fmla="*/ 3448929 h 3669323"/>
                <a:gd name="connsiteX26" fmla="*/ 21102 w 7467600"/>
                <a:gd name="connsiteY26" fmla="*/ 3491132 h 3669323"/>
                <a:gd name="connsiteX27" fmla="*/ 7034 w 7467600"/>
                <a:gd name="connsiteY27" fmla="*/ 3575538 h 3669323"/>
                <a:gd name="connsiteX28" fmla="*/ 63305 w 7467600"/>
                <a:gd name="connsiteY28" fmla="*/ 3645877 h 3669323"/>
                <a:gd name="connsiteX29" fmla="*/ 91440 w 7467600"/>
                <a:gd name="connsiteY29" fmla="*/ 3645877 h 3669323"/>
                <a:gd name="connsiteX30" fmla="*/ 2426677 w 7467600"/>
                <a:gd name="connsiteY30" fmla="*/ 3645877 h 3669323"/>
                <a:gd name="connsiteX31" fmla="*/ 4241409 w 7467600"/>
                <a:gd name="connsiteY31" fmla="*/ 3645877 h 3669323"/>
                <a:gd name="connsiteX32" fmla="*/ 5366825 w 7467600"/>
                <a:gd name="connsiteY32" fmla="*/ 3659945 h 3669323"/>
                <a:gd name="connsiteX33" fmla="*/ 5423095 w 7467600"/>
                <a:gd name="connsiteY33" fmla="*/ 3645877 h 3669323"/>
                <a:gd name="connsiteX34" fmla="*/ 5521569 w 7467600"/>
                <a:gd name="connsiteY34" fmla="*/ 3519268 h 3669323"/>
                <a:gd name="connsiteX35" fmla="*/ 5549705 w 7467600"/>
                <a:gd name="connsiteY35" fmla="*/ 3350455 h 3669323"/>
                <a:gd name="connsiteX36" fmla="*/ 5971735 w 7467600"/>
                <a:gd name="connsiteY36" fmla="*/ 2028092 h 3669323"/>
                <a:gd name="connsiteX37" fmla="*/ 6365631 w 7467600"/>
                <a:gd name="connsiteY37" fmla="*/ 860474 h 3669323"/>
                <a:gd name="connsiteX38" fmla="*/ 6548511 w 7467600"/>
                <a:gd name="connsiteY38" fmla="*/ 269631 h 3669323"/>
                <a:gd name="connsiteX39" fmla="*/ 6562579 w 7467600"/>
                <a:gd name="connsiteY39" fmla="*/ 241495 h 3669323"/>
                <a:gd name="connsiteX40" fmla="*/ 7322234 w 7467600"/>
                <a:gd name="connsiteY40" fmla="*/ 283698 h 3669323"/>
                <a:gd name="connsiteX41" fmla="*/ 7322234 w 7467600"/>
                <a:gd name="connsiteY41" fmla="*/ 283698 h 36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7600" h="3669323">
                  <a:moveTo>
                    <a:pt x="7251895" y="283698"/>
                  </a:moveTo>
                  <a:cubicBezTo>
                    <a:pt x="7299960" y="288387"/>
                    <a:pt x="7348025" y="293076"/>
                    <a:pt x="7378505" y="283698"/>
                  </a:cubicBezTo>
                  <a:cubicBezTo>
                    <a:pt x="7408985" y="274320"/>
                    <a:pt x="7420707" y="246185"/>
                    <a:pt x="7434775" y="227428"/>
                  </a:cubicBezTo>
                  <a:cubicBezTo>
                    <a:pt x="7448843" y="208671"/>
                    <a:pt x="7458222" y="189914"/>
                    <a:pt x="7462911" y="171157"/>
                  </a:cubicBezTo>
                  <a:cubicBezTo>
                    <a:pt x="7467600" y="152400"/>
                    <a:pt x="7467600" y="133643"/>
                    <a:pt x="7462911" y="114886"/>
                  </a:cubicBezTo>
                  <a:cubicBezTo>
                    <a:pt x="7458222" y="96129"/>
                    <a:pt x="7446498" y="75027"/>
                    <a:pt x="7434775" y="58615"/>
                  </a:cubicBezTo>
                  <a:cubicBezTo>
                    <a:pt x="7423052" y="42203"/>
                    <a:pt x="7408984" y="25790"/>
                    <a:pt x="7392572" y="16412"/>
                  </a:cubicBezTo>
                  <a:cubicBezTo>
                    <a:pt x="7376160" y="7034"/>
                    <a:pt x="7362093" y="4690"/>
                    <a:pt x="7336302" y="2345"/>
                  </a:cubicBezTo>
                  <a:cubicBezTo>
                    <a:pt x="7310511" y="0"/>
                    <a:pt x="7237828" y="2345"/>
                    <a:pt x="7237828" y="2345"/>
                  </a:cubicBezTo>
                  <a:lnTo>
                    <a:pt x="6646985" y="2345"/>
                  </a:lnTo>
                  <a:cubicBezTo>
                    <a:pt x="6506308" y="2345"/>
                    <a:pt x="6452381" y="1"/>
                    <a:pt x="6393766" y="2345"/>
                  </a:cubicBezTo>
                  <a:cubicBezTo>
                    <a:pt x="6335151" y="4689"/>
                    <a:pt x="6325772" y="0"/>
                    <a:pt x="6295292" y="16412"/>
                  </a:cubicBezTo>
                  <a:cubicBezTo>
                    <a:pt x="6264812" y="32824"/>
                    <a:pt x="6236677" y="63304"/>
                    <a:pt x="6210886" y="100818"/>
                  </a:cubicBezTo>
                  <a:cubicBezTo>
                    <a:pt x="6185095" y="138332"/>
                    <a:pt x="6159305" y="199292"/>
                    <a:pt x="6140548" y="241495"/>
                  </a:cubicBezTo>
                  <a:cubicBezTo>
                    <a:pt x="6121791" y="283698"/>
                    <a:pt x="6187440" y="84406"/>
                    <a:pt x="6098345" y="354037"/>
                  </a:cubicBezTo>
                  <a:cubicBezTo>
                    <a:pt x="6009250" y="623668"/>
                    <a:pt x="5751341" y="1411459"/>
                    <a:pt x="5605975" y="1859280"/>
                  </a:cubicBezTo>
                  <a:cubicBezTo>
                    <a:pt x="5460609" y="2307102"/>
                    <a:pt x="5303520" y="2804160"/>
                    <a:pt x="5226148" y="3040966"/>
                  </a:cubicBezTo>
                  <a:cubicBezTo>
                    <a:pt x="5148776" y="3277772"/>
                    <a:pt x="5160499" y="3221502"/>
                    <a:pt x="5141742" y="3280117"/>
                  </a:cubicBezTo>
                  <a:cubicBezTo>
                    <a:pt x="5122985" y="3338732"/>
                    <a:pt x="5125329" y="3366867"/>
                    <a:pt x="5113606" y="3392658"/>
                  </a:cubicBezTo>
                  <a:cubicBezTo>
                    <a:pt x="5101883" y="3418449"/>
                    <a:pt x="5099538" y="3427827"/>
                    <a:pt x="5071403" y="3434861"/>
                  </a:cubicBezTo>
                  <a:cubicBezTo>
                    <a:pt x="5043268" y="3441895"/>
                    <a:pt x="4944794" y="3434861"/>
                    <a:pt x="4944794" y="3434861"/>
                  </a:cubicBezTo>
                  <a:lnTo>
                    <a:pt x="3073791" y="3434861"/>
                  </a:lnTo>
                  <a:lnTo>
                    <a:pt x="1385668" y="3434861"/>
                  </a:lnTo>
                  <a:lnTo>
                    <a:pt x="429065" y="3420794"/>
                  </a:lnTo>
                  <a:cubicBezTo>
                    <a:pt x="211016" y="3418450"/>
                    <a:pt x="140677" y="3416105"/>
                    <a:pt x="77372" y="3420794"/>
                  </a:cubicBezTo>
                  <a:cubicBezTo>
                    <a:pt x="14067" y="3425483"/>
                    <a:pt x="58615" y="3437206"/>
                    <a:pt x="49237" y="3448929"/>
                  </a:cubicBezTo>
                  <a:cubicBezTo>
                    <a:pt x="39859" y="3460652"/>
                    <a:pt x="28136" y="3470031"/>
                    <a:pt x="21102" y="3491132"/>
                  </a:cubicBezTo>
                  <a:cubicBezTo>
                    <a:pt x="14068" y="3512234"/>
                    <a:pt x="0" y="3549747"/>
                    <a:pt x="7034" y="3575538"/>
                  </a:cubicBezTo>
                  <a:cubicBezTo>
                    <a:pt x="14068" y="3601329"/>
                    <a:pt x="49237" y="3634154"/>
                    <a:pt x="63305" y="3645877"/>
                  </a:cubicBezTo>
                  <a:cubicBezTo>
                    <a:pt x="77373" y="3657600"/>
                    <a:pt x="91440" y="3645877"/>
                    <a:pt x="91440" y="3645877"/>
                  </a:cubicBezTo>
                  <a:lnTo>
                    <a:pt x="2426677" y="3645877"/>
                  </a:lnTo>
                  <a:lnTo>
                    <a:pt x="4241409" y="3645877"/>
                  </a:lnTo>
                  <a:lnTo>
                    <a:pt x="5366825" y="3659945"/>
                  </a:lnTo>
                  <a:cubicBezTo>
                    <a:pt x="5563773" y="3659945"/>
                    <a:pt x="5397304" y="3669323"/>
                    <a:pt x="5423095" y="3645877"/>
                  </a:cubicBezTo>
                  <a:cubicBezTo>
                    <a:pt x="5448886" y="3622431"/>
                    <a:pt x="5500467" y="3568505"/>
                    <a:pt x="5521569" y="3519268"/>
                  </a:cubicBezTo>
                  <a:cubicBezTo>
                    <a:pt x="5542671" y="3470031"/>
                    <a:pt x="5474677" y="3598984"/>
                    <a:pt x="5549705" y="3350455"/>
                  </a:cubicBezTo>
                  <a:cubicBezTo>
                    <a:pt x="5624733" y="3101926"/>
                    <a:pt x="5835747" y="2443089"/>
                    <a:pt x="5971735" y="2028092"/>
                  </a:cubicBezTo>
                  <a:cubicBezTo>
                    <a:pt x="6107723" y="1613095"/>
                    <a:pt x="6269502" y="1153551"/>
                    <a:pt x="6365631" y="860474"/>
                  </a:cubicBezTo>
                  <a:cubicBezTo>
                    <a:pt x="6461760" y="567397"/>
                    <a:pt x="6515686" y="372794"/>
                    <a:pt x="6548511" y="269631"/>
                  </a:cubicBezTo>
                  <a:cubicBezTo>
                    <a:pt x="6581336" y="166468"/>
                    <a:pt x="6433625" y="239151"/>
                    <a:pt x="6562579" y="241495"/>
                  </a:cubicBezTo>
                  <a:cubicBezTo>
                    <a:pt x="6691533" y="243839"/>
                    <a:pt x="7322234" y="283698"/>
                    <a:pt x="7322234" y="283698"/>
                  </a:cubicBezTo>
                  <a:lnTo>
                    <a:pt x="7322234" y="283698"/>
                  </a:lnTo>
                </a:path>
              </a:pathLst>
            </a:custGeom>
            <a:solidFill>
              <a:srgbClr val="BF1B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sp>
        <p:nvSpPr>
          <p:cNvPr id="16" name="Trapezoid 15"/>
          <p:cNvSpPr/>
          <p:nvPr/>
        </p:nvSpPr>
        <p:spPr>
          <a:xfrm flipV="1">
            <a:off x="899592" y="4149080"/>
            <a:ext cx="5472000" cy="1224136"/>
          </a:xfrm>
          <a:prstGeom prst="trapezoid">
            <a:avLst>
              <a:gd name="adj" fmla="val 31895"/>
            </a:avLst>
          </a:prstGeom>
          <a:solidFill>
            <a:srgbClr val="F4B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rapezoid 16"/>
          <p:cNvSpPr/>
          <p:nvPr/>
        </p:nvSpPr>
        <p:spPr>
          <a:xfrm flipV="1">
            <a:off x="504056" y="2852936"/>
            <a:ext cx="6264000" cy="1224136"/>
          </a:xfrm>
          <a:prstGeom prst="trapezoid">
            <a:avLst>
              <a:gd name="adj" fmla="val 31895"/>
            </a:avLst>
          </a:prstGeom>
          <a:solidFill>
            <a:srgbClr val="EC7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rapezoid 17"/>
          <p:cNvSpPr/>
          <p:nvPr/>
        </p:nvSpPr>
        <p:spPr>
          <a:xfrm flipV="1">
            <a:off x="108288" y="1556792"/>
            <a:ext cx="7056000" cy="1224136"/>
          </a:xfrm>
          <a:prstGeom prst="trapezoid">
            <a:avLst>
              <a:gd name="adj" fmla="val 31895"/>
            </a:avLst>
          </a:prstGeom>
          <a:solidFill>
            <a:srgbClr val="E65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20" descr="int6.jp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187624" y="4005064"/>
            <a:ext cx="1521896" cy="1340768"/>
          </a:xfrm>
          <a:prstGeom prst="rect">
            <a:avLst/>
          </a:prstGeom>
        </p:spPr>
      </p:pic>
      <p:sp>
        <p:nvSpPr>
          <p:cNvPr id="22" name="TextBox 21"/>
          <p:cNvSpPr txBox="1"/>
          <p:nvPr/>
        </p:nvSpPr>
        <p:spPr>
          <a:xfrm>
            <a:off x="2699792" y="4581128"/>
            <a:ext cx="3312368" cy="430887"/>
          </a:xfrm>
          <a:prstGeom prst="rect">
            <a:avLst/>
          </a:prstGeom>
          <a:noFill/>
        </p:spPr>
        <p:txBody>
          <a:bodyPr wrap="square" rtlCol="0">
            <a:spAutoFit/>
          </a:bodyPr>
          <a:lstStyle/>
          <a:p>
            <a:r>
              <a:rPr lang="en-IN" sz="2200" dirty="0"/>
              <a:t>This is Hazel Watson.</a:t>
            </a:r>
          </a:p>
        </p:txBody>
      </p:sp>
      <p:grpSp>
        <p:nvGrpSpPr>
          <p:cNvPr id="29" name="Group 28"/>
          <p:cNvGrpSpPr/>
          <p:nvPr/>
        </p:nvGrpSpPr>
        <p:grpSpPr>
          <a:xfrm>
            <a:off x="4923803" y="2780928"/>
            <a:ext cx="1664421" cy="1448397"/>
            <a:chOff x="4923803" y="2780928"/>
            <a:chExt cx="1664421" cy="1448397"/>
          </a:xfrm>
        </p:grpSpPr>
        <p:grpSp>
          <p:nvGrpSpPr>
            <p:cNvPr id="28" name="Group 27"/>
            <p:cNvGrpSpPr/>
            <p:nvPr/>
          </p:nvGrpSpPr>
          <p:grpSpPr>
            <a:xfrm>
              <a:off x="5220072" y="2780928"/>
              <a:ext cx="1368152" cy="1440160"/>
              <a:chOff x="5220072" y="2780928"/>
              <a:chExt cx="1368152" cy="1440160"/>
            </a:xfrm>
          </p:grpSpPr>
          <p:pic>
            <p:nvPicPr>
              <p:cNvPr id="25" name="Picture 24" descr="Button 9.png"/>
              <p:cNvPicPr>
                <a:picLocks noChangeAspect="1"/>
              </p:cNvPicPr>
              <p:nvPr/>
            </p:nvPicPr>
            <p:blipFill>
              <a:blip r:embed="rId6" cstate="screen">
                <a:extLst>
                  <a:ext uri="{28A0092B-C50C-407E-A947-70E740481C1C}">
                    <a14:useLocalDpi xmlns:a14="http://schemas.microsoft.com/office/drawing/2010/main"/>
                  </a:ext>
                </a:extLst>
              </a:blip>
              <a:srcRect l="35336" t="25977" r="15308" b="22069"/>
              <a:stretch>
                <a:fillRect/>
              </a:stretch>
            </p:blipFill>
            <p:spPr>
              <a:xfrm>
                <a:off x="5220072" y="2780928"/>
                <a:ext cx="1368152" cy="1440160"/>
              </a:xfrm>
              <a:prstGeom prst="rect">
                <a:avLst/>
              </a:prstGeom>
            </p:spPr>
          </p:pic>
          <p:sp>
            <p:nvSpPr>
              <p:cNvPr id="26" name="TextBox 25"/>
              <p:cNvSpPr txBox="1"/>
              <p:nvPr/>
            </p:nvSpPr>
            <p:spPr>
              <a:xfrm>
                <a:off x="5364088" y="3212976"/>
                <a:ext cx="1224136" cy="523220"/>
              </a:xfrm>
              <a:prstGeom prst="rect">
                <a:avLst/>
              </a:prstGeom>
              <a:noFill/>
            </p:spPr>
            <p:txBody>
              <a:bodyPr wrap="square" rtlCol="0">
                <a:spAutoFit/>
              </a:bodyPr>
              <a:lstStyle/>
              <a:p>
                <a:r>
                  <a:rPr lang="en-US" sz="2800" b="1" dirty="0"/>
                  <a:t>Bran</a:t>
                </a:r>
                <a:r>
                  <a:rPr lang="en-US" sz="2400" b="1" dirty="0"/>
                  <a:t>ds</a:t>
                </a:r>
                <a:endParaRPr lang="en-IN" sz="2400" b="1" dirty="0"/>
              </a:p>
            </p:txBody>
          </p:sp>
        </p:grpSp>
        <p:pic>
          <p:nvPicPr>
            <p:cNvPr id="27" name="Picture 26" descr="2real6.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442553">
              <a:off x="4923803" y="2933325"/>
              <a:ext cx="1296000" cy="1296000"/>
            </a:xfrm>
            <a:prstGeom prst="rect">
              <a:avLst/>
            </a:prstGeom>
          </p:spPr>
        </p:pic>
      </p:grpSp>
      <p:sp>
        <p:nvSpPr>
          <p:cNvPr id="30" name="TextBox 29"/>
          <p:cNvSpPr txBox="1"/>
          <p:nvPr/>
        </p:nvSpPr>
        <p:spPr>
          <a:xfrm>
            <a:off x="1331640" y="3091607"/>
            <a:ext cx="3312368" cy="769441"/>
          </a:xfrm>
          <a:prstGeom prst="rect">
            <a:avLst/>
          </a:prstGeom>
          <a:noFill/>
        </p:spPr>
        <p:txBody>
          <a:bodyPr wrap="square" rtlCol="0">
            <a:spAutoFit/>
          </a:bodyPr>
          <a:lstStyle/>
          <a:p>
            <a:r>
              <a:rPr lang="en-IN" sz="2200" dirty="0"/>
              <a:t>Let us look at a few brands that she uses.</a:t>
            </a:r>
          </a:p>
        </p:txBody>
      </p:sp>
      <p:pic>
        <p:nvPicPr>
          <p:cNvPr id="31" name="Picture 30" descr="real14.jpg"/>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3781" y="1625318"/>
            <a:ext cx="2184984" cy="1177127"/>
          </a:xfrm>
          <a:prstGeom prst="rect">
            <a:avLst/>
          </a:prstGeom>
        </p:spPr>
      </p:pic>
      <p:pic>
        <p:nvPicPr>
          <p:cNvPr id="33" name="Picture 32" descr="real17.jpe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528" y="1196752"/>
            <a:ext cx="1649677" cy="1499981"/>
          </a:xfrm>
          <a:prstGeom prst="rect">
            <a:avLst/>
          </a:prstGeom>
        </p:spPr>
      </p:pic>
      <p:pic>
        <p:nvPicPr>
          <p:cNvPr id="34" name="Picture 33" descr="real15.jpg"/>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365985" y="1482463"/>
            <a:ext cx="549831" cy="1370473"/>
          </a:xfrm>
          <a:prstGeom prst="rect">
            <a:avLst/>
          </a:prstGeom>
        </p:spPr>
      </p:pic>
      <p:sp>
        <p:nvSpPr>
          <p:cNvPr id="35" name="TextBox 34"/>
          <p:cNvSpPr txBox="1"/>
          <p:nvPr/>
        </p:nvSpPr>
        <p:spPr>
          <a:xfrm>
            <a:off x="2915816" y="1628800"/>
            <a:ext cx="3960440" cy="1107996"/>
          </a:xfrm>
          <a:prstGeom prst="rect">
            <a:avLst/>
          </a:prstGeom>
          <a:noFill/>
        </p:spPr>
        <p:txBody>
          <a:bodyPr wrap="square" rtlCol="0">
            <a:spAutoFit/>
          </a:bodyPr>
          <a:lstStyle/>
          <a:p>
            <a:r>
              <a:rPr lang="en-IN" sz="2200" dirty="0"/>
              <a:t>Hazel always uses ‘Pepsodent’ toothpaste, L’Oreal shampoo and Revlon brand of cosmetics.</a:t>
            </a:r>
          </a:p>
        </p:txBody>
      </p:sp>
      <p:pic>
        <p:nvPicPr>
          <p:cNvPr id="32" name="Picture 31">
            <a:extLst>
              <a:ext uri="{FF2B5EF4-FFF2-40B4-BE49-F238E27FC236}">
                <a16:creationId xmlns:a16="http://schemas.microsoft.com/office/drawing/2014/main" id="{9CF75B14-C922-4C5E-9F8E-EDA8E01B7E4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14000">
        <p:fade/>
      </p:transition>
    </mc:Choice>
    <mc:Fallback>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par>
                                <p:cTn id="12" presetID="1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slide(fromBottom)">
                                      <p:cBhvr>
                                        <p:cTn id="14" dur="10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childTnLst>
                                </p:cTn>
                              </p:par>
                            </p:childTnLst>
                          </p:cTn>
                        </p:par>
                        <p:par>
                          <p:cTn id="29" fill="hold">
                            <p:stCondLst>
                              <p:cond delay="4000"/>
                            </p:stCondLst>
                            <p:childTnLst>
                              <p:par>
                                <p:cTn id="30" presetID="10" presetClass="entr" presetSubtype="0" fill="hold" grpId="0" nodeType="afterEffect">
                                  <p:stCondLst>
                                    <p:cond delay="2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500"/>
                                        <p:tgtEl>
                                          <p:spTgt spid="18"/>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childTnLst>
                                </p:cTn>
                              </p:par>
                              <p:par>
                                <p:cTn id="36" presetID="10" presetClass="entr" presetSubtype="0" fill="hold" nodeType="withEffect">
                                  <p:stCondLst>
                                    <p:cond delay="20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childTnLst>
                                </p:cTn>
                              </p:par>
                              <p:par>
                                <p:cTn id="39" presetID="10" presetClass="entr" presetSubtype="0" fill="hold" nodeType="withEffect">
                                  <p:stCondLst>
                                    <p:cond delay="20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par>
                          <p:cTn id="42" fill="hold">
                            <p:stCondLst>
                              <p:cond delay="7500"/>
                            </p:stCondLst>
                            <p:childTnLst>
                              <p:par>
                                <p:cTn id="43" presetID="10" presetClass="entr" presetSubtype="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p:bldP spid="30"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0" name="TextBox 1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3" name="Group 14"/>
          <p:cNvGrpSpPr/>
          <p:nvPr/>
        </p:nvGrpSpPr>
        <p:grpSpPr>
          <a:xfrm>
            <a:off x="179512" y="908720"/>
            <a:ext cx="8964488" cy="5904656"/>
            <a:chOff x="179512" y="908720"/>
            <a:chExt cx="8964488" cy="5904656"/>
          </a:xfrm>
        </p:grpSpPr>
        <p:sp>
          <p:nvSpPr>
            <p:cNvPr id="8" name="Oval 7"/>
            <p:cNvSpPr/>
            <p:nvPr/>
          </p:nvSpPr>
          <p:spPr>
            <a:xfrm>
              <a:off x="899592" y="5733256"/>
              <a:ext cx="1152128" cy="108012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p:cNvSpPr/>
            <p:nvPr/>
          </p:nvSpPr>
          <p:spPr>
            <a:xfrm>
              <a:off x="5148064" y="5733256"/>
              <a:ext cx="1152128" cy="108012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7991872" y="908720"/>
              <a:ext cx="1152128" cy="1080120"/>
            </a:xfrm>
            <a:prstGeom prst="ellipse">
              <a:avLst/>
            </a:prstGeom>
            <a:solidFill>
              <a:srgbClr val="7DA8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Freeform 13"/>
            <p:cNvSpPr/>
            <p:nvPr/>
          </p:nvSpPr>
          <p:spPr>
            <a:xfrm>
              <a:off x="179512" y="1268760"/>
              <a:ext cx="8640960" cy="4464496"/>
            </a:xfrm>
            <a:custGeom>
              <a:avLst/>
              <a:gdLst>
                <a:gd name="connsiteX0" fmla="*/ 7251895 w 7467600"/>
                <a:gd name="connsiteY0" fmla="*/ 283698 h 3669323"/>
                <a:gd name="connsiteX1" fmla="*/ 7378505 w 7467600"/>
                <a:gd name="connsiteY1" fmla="*/ 283698 h 3669323"/>
                <a:gd name="connsiteX2" fmla="*/ 7434775 w 7467600"/>
                <a:gd name="connsiteY2" fmla="*/ 227428 h 3669323"/>
                <a:gd name="connsiteX3" fmla="*/ 7462911 w 7467600"/>
                <a:gd name="connsiteY3" fmla="*/ 171157 h 3669323"/>
                <a:gd name="connsiteX4" fmla="*/ 7462911 w 7467600"/>
                <a:gd name="connsiteY4" fmla="*/ 114886 h 3669323"/>
                <a:gd name="connsiteX5" fmla="*/ 7434775 w 7467600"/>
                <a:gd name="connsiteY5" fmla="*/ 58615 h 3669323"/>
                <a:gd name="connsiteX6" fmla="*/ 7392572 w 7467600"/>
                <a:gd name="connsiteY6" fmla="*/ 16412 h 3669323"/>
                <a:gd name="connsiteX7" fmla="*/ 7336302 w 7467600"/>
                <a:gd name="connsiteY7" fmla="*/ 2345 h 3669323"/>
                <a:gd name="connsiteX8" fmla="*/ 7237828 w 7467600"/>
                <a:gd name="connsiteY8" fmla="*/ 2345 h 3669323"/>
                <a:gd name="connsiteX9" fmla="*/ 6646985 w 7467600"/>
                <a:gd name="connsiteY9" fmla="*/ 2345 h 3669323"/>
                <a:gd name="connsiteX10" fmla="*/ 6393766 w 7467600"/>
                <a:gd name="connsiteY10" fmla="*/ 2345 h 3669323"/>
                <a:gd name="connsiteX11" fmla="*/ 6295292 w 7467600"/>
                <a:gd name="connsiteY11" fmla="*/ 16412 h 3669323"/>
                <a:gd name="connsiteX12" fmla="*/ 6210886 w 7467600"/>
                <a:gd name="connsiteY12" fmla="*/ 100818 h 3669323"/>
                <a:gd name="connsiteX13" fmla="*/ 6140548 w 7467600"/>
                <a:gd name="connsiteY13" fmla="*/ 241495 h 3669323"/>
                <a:gd name="connsiteX14" fmla="*/ 6098345 w 7467600"/>
                <a:gd name="connsiteY14" fmla="*/ 354037 h 3669323"/>
                <a:gd name="connsiteX15" fmla="*/ 5605975 w 7467600"/>
                <a:gd name="connsiteY15" fmla="*/ 1859280 h 3669323"/>
                <a:gd name="connsiteX16" fmla="*/ 5226148 w 7467600"/>
                <a:gd name="connsiteY16" fmla="*/ 3040966 h 3669323"/>
                <a:gd name="connsiteX17" fmla="*/ 5141742 w 7467600"/>
                <a:gd name="connsiteY17" fmla="*/ 3280117 h 3669323"/>
                <a:gd name="connsiteX18" fmla="*/ 5113606 w 7467600"/>
                <a:gd name="connsiteY18" fmla="*/ 3392658 h 3669323"/>
                <a:gd name="connsiteX19" fmla="*/ 5071403 w 7467600"/>
                <a:gd name="connsiteY19" fmla="*/ 3434861 h 3669323"/>
                <a:gd name="connsiteX20" fmla="*/ 4944794 w 7467600"/>
                <a:gd name="connsiteY20" fmla="*/ 3434861 h 3669323"/>
                <a:gd name="connsiteX21" fmla="*/ 3073791 w 7467600"/>
                <a:gd name="connsiteY21" fmla="*/ 3434861 h 3669323"/>
                <a:gd name="connsiteX22" fmla="*/ 1385668 w 7467600"/>
                <a:gd name="connsiteY22" fmla="*/ 3434861 h 3669323"/>
                <a:gd name="connsiteX23" fmla="*/ 429065 w 7467600"/>
                <a:gd name="connsiteY23" fmla="*/ 3420794 h 3669323"/>
                <a:gd name="connsiteX24" fmla="*/ 77372 w 7467600"/>
                <a:gd name="connsiteY24" fmla="*/ 3420794 h 3669323"/>
                <a:gd name="connsiteX25" fmla="*/ 49237 w 7467600"/>
                <a:gd name="connsiteY25" fmla="*/ 3448929 h 3669323"/>
                <a:gd name="connsiteX26" fmla="*/ 21102 w 7467600"/>
                <a:gd name="connsiteY26" fmla="*/ 3491132 h 3669323"/>
                <a:gd name="connsiteX27" fmla="*/ 7034 w 7467600"/>
                <a:gd name="connsiteY27" fmla="*/ 3575538 h 3669323"/>
                <a:gd name="connsiteX28" fmla="*/ 63305 w 7467600"/>
                <a:gd name="connsiteY28" fmla="*/ 3645877 h 3669323"/>
                <a:gd name="connsiteX29" fmla="*/ 91440 w 7467600"/>
                <a:gd name="connsiteY29" fmla="*/ 3645877 h 3669323"/>
                <a:gd name="connsiteX30" fmla="*/ 2426677 w 7467600"/>
                <a:gd name="connsiteY30" fmla="*/ 3645877 h 3669323"/>
                <a:gd name="connsiteX31" fmla="*/ 4241409 w 7467600"/>
                <a:gd name="connsiteY31" fmla="*/ 3645877 h 3669323"/>
                <a:gd name="connsiteX32" fmla="*/ 5366825 w 7467600"/>
                <a:gd name="connsiteY32" fmla="*/ 3659945 h 3669323"/>
                <a:gd name="connsiteX33" fmla="*/ 5423095 w 7467600"/>
                <a:gd name="connsiteY33" fmla="*/ 3645877 h 3669323"/>
                <a:gd name="connsiteX34" fmla="*/ 5521569 w 7467600"/>
                <a:gd name="connsiteY34" fmla="*/ 3519268 h 3669323"/>
                <a:gd name="connsiteX35" fmla="*/ 5549705 w 7467600"/>
                <a:gd name="connsiteY35" fmla="*/ 3350455 h 3669323"/>
                <a:gd name="connsiteX36" fmla="*/ 5971735 w 7467600"/>
                <a:gd name="connsiteY36" fmla="*/ 2028092 h 3669323"/>
                <a:gd name="connsiteX37" fmla="*/ 6365631 w 7467600"/>
                <a:gd name="connsiteY37" fmla="*/ 860474 h 3669323"/>
                <a:gd name="connsiteX38" fmla="*/ 6548511 w 7467600"/>
                <a:gd name="connsiteY38" fmla="*/ 269631 h 3669323"/>
                <a:gd name="connsiteX39" fmla="*/ 6562579 w 7467600"/>
                <a:gd name="connsiteY39" fmla="*/ 241495 h 3669323"/>
                <a:gd name="connsiteX40" fmla="*/ 7322234 w 7467600"/>
                <a:gd name="connsiteY40" fmla="*/ 283698 h 3669323"/>
                <a:gd name="connsiteX41" fmla="*/ 7322234 w 7467600"/>
                <a:gd name="connsiteY41" fmla="*/ 283698 h 36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7600" h="3669323">
                  <a:moveTo>
                    <a:pt x="7251895" y="283698"/>
                  </a:moveTo>
                  <a:cubicBezTo>
                    <a:pt x="7299960" y="288387"/>
                    <a:pt x="7348025" y="293076"/>
                    <a:pt x="7378505" y="283698"/>
                  </a:cubicBezTo>
                  <a:cubicBezTo>
                    <a:pt x="7408985" y="274320"/>
                    <a:pt x="7420707" y="246185"/>
                    <a:pt x="7434775" y="227428"/>
                  </a:cubicBezTo>
                  <a:cubicBezTo>
                    <a:pt x="7448843" y="208671"/>
                    <a:pt x="7458222" y="189914"/>
                    <a:pt x="7462911" y="171157"/>
                  </a:cubicBezTo>
                  <a:cubicBezTo>
                    <a:pt x="7467600" y="152400"/>
                    <a:pt x="7467600" y="133643"/>
                    <a:pt x="7462911" y="114886"/>
                  </a:cubicBezTo>
                  <a:cubicBezTo>
                    <a:pt x="7458222" y="96129"/>
                    <a:pt x="7446498" y="75027"/>
                    <a:pt x="7434775" y="58615"/>
                  </a:cubicBezTo>
                  <a:cubicBezTo>
                    <a:pt x="7423052" y="42203"/>
                    <a:pt x="7408984" y="25790"/>
                    <a:pt x="7392572" y="16412"/>
                  </a:cubicBezTo>
                  <a:cubicBezTo>
                    <a:pt x="7376160" y="7034"/>
                    <a:pt x="7362093" y="4690"/>
                    <a:pt x="7336302" y="2345"/>
                  </a:cubicBezTo>
                  <a:cubicBezTo>
                    <a:pt x="7310511" y="0"/>
                    <a:pt x="7237828" y="2345"/>
                    <a:pt x="7237828" y="2345"/>
                  </a:cubicBezTo>
                  <a:lnTo>
                    <a:pt x="6646985" y="2345"/>
                  </a:lnTo>
                  <a:cubicBezTo>
                    <a:pt x="6506308" y="2345"/>
                    <a:pt x="6452381" y="1"/>
                    <a:pt x="6393766" y="2345"/>
                  </a:cubicBezTo>
                  <a:cubicBezTo>
                    <a:pt x="6335151" y="4689"/>
                    <a:pt x="6325772" y="0"/>
                    <a:pt x="6295292" y="16412"/>
                  </a:cubicBezTo>
                  <a:cubicBezTo>
                    <a:pt x="6264812" y="32824"/>
                    <a:pt x="6236677" y="63304"/>
                    <a:pt x="6210886" y="100818"/>
                  </a:cubicBezTo>
                  <a:cubicBezTo>
                    <a:pt x="6185095" y="138332"/>
                    <a:pt x="6159305" y="199292"/>
                    <a:pt x="6140548" y="241495"/>
                  </a:cubicBezTo>
                  <a:cubicBezTo>
                    <a:pt x="6121791" y="283698"/>
                    <a:pt x="6187440" y="84406"/>
                    <a:pt x="6098345" y="354037"/>
                  </a:cubicBezTo>
                  <a:cubicBezTo>
                    <a:pt x="6009250" y="623668"/>
                    <a:pt x="5751341" y="1411459"/>
                    <a:pt x="5605975" y="1859280"/>
                  </a:cubicBezTo>
                  <a:cubicBezTo>
                    <a:pt x="5460609" y="2307102"/>
                    <a:pt x="5303520" y="2804160"/>
                    <a:pt x="5226148" y="3040966"/>
                  </a:cubicBezTo>
                  <a:cubicBezTo>
                    <a:pt x="5148776" y="3277772"/>
                    <a:pt x="5160499" y="3221502"/>
                    <a:pt x="5141742" y="3280117"/>
                  </a:cubicBezTo>
                  <a:cubicBezTo>
                    <a:pt x="5122985" y="3338732"/>
                    <a:pt x="5125329" y="3366867"/>
                    <a:pt x="5113606" y="3392658"/>
                  </a:cubicBezTo>
                  <a:cubicBezTo>
                    <a:pt x="5101883" y="3418449"/>
                    <a:pt x="5099538" y="3427827"/>
                    <a:pt x="5071403" y="3434861"/>
                  </a:cubicBezTo>
                  <a:cubicBezTo>
                    <a:pt x="5043268" y="3441895"/>
                    <a:pt x="4944794" y="3434861"/>
                    <a:pt x="4944794" y="3434861"/>
                  </a:cubicBezTo>
                  <a:lnTo>
                    <a:pt x="3073791" y="3434861"/>
                  </a:lnTo>
                  <a:lnTo>
                    <a:pt x="1385668" y="3434861"/>
                  </a:lnTo>
                  <a:lnTo>
                    <a:pt x="429065" y="3420794"/>
                  </a:lnTo>
                  <a:cubicBezTo>
                    <a:pt x="211016" y="3418450"/>
                    <a:pt x="140677" y="3416105"/>
                    <a:pt x="77372" y="3420794"/>
                  </a:cubicBezTo>
                  <a:cubicBezTo>
                    <a:pt x="14067" y="3425483"/>
                    <a:pt x="58615" y="3437206"/>
                    <a:pt x="49237" y="3448929"/>
                  </a:cubicBezTo>
                  <a:cubicBezTo>
                    <a:pt x="39859" y="3460652"/>
                    <a:pt x="28136" y="3470031"/>
                    <a:pt x="21102" y="3491132"/>
                  </a:cubicBezTo>
                  <a:cubicBezTo>
                    <a:pt x="14068" y="3512234"/>
                    <a:pt x="0" y="3549747"/>
                    <a:pt x="7034" y="3575538"/>
                  </a:cubicBezTo>
                  <a:cubicBezTo>
                    <a:pt x="14068" y="3601329"/>
                    <a:pt x="49237" y="3634154"/>
                    <a:pt x="63305" y="3645877"/>
                  </a:cubicBezTo>
                  <a:cubicBezTo>
                    <a:pt x="77373" y="3657600"/>
                    <a:pt x="91440" y="3645877"/>
                    <a:pt x="91440" y="3645877"/>
                  </a:cubicBezTo>
                  <a:lnTo>
                    <a:pt x="2426677" y="3645877"/>
                  </a:lnTo>
                  <a:lnTo>
                    <a:pt x="4241409" y="3645877"/>
                  </a:lnTo>
                  <a:lnTo>
                    <a:pt x="5366825" y="3659945"/>
                  </a:lnTo>
                  <a:cubicBezTo>
                    <a:pt x="5563773" y="3659945"/>
                    <a:pt x="5397304" y="3669323"/>
                    <a:pt x="5423095" y="3645877"/>
                  </a:cubicBezTo>
                  <a:cubicBezTo>
                    <a:pt x="5448886" y="3622431"/>
                    <a:pt x="5500467" y="3568505"/>
                    <a:pt x="5521569" y="3519268"/>
                  </a:cubicBezTo>
                  <a:cubicBezTo>
                    <a:pt x="5542671" y="3470031"/>
                    <a:pt x="5474677" y="3598984"/>
                    <a:pt x="5549705" y="3350455"/>
                  </a:cubicBezTo>
                  <a:cubicBezTo>
                    <a:pt x="5624733" y="3101926"/>
                    <a:pt x="5835747" y="2443089"/>
                    <a:pt x="5971735" y="2028092"/>
                  </a:cubicBezTo>
                  <a:cubicBezTo>
                    <a:pt x="6107723" y="1613095"/>
                    <a:pt x="6269502" y="1153551"/>
                    <a:pt x="6365631" y="860474"/>
                  </a:cubicBezTo>
                  <a:cubicBezTo>
                    <a:pt x="6461760" y="567397"/>
                    <a:pt x="6515686" y="372794"/>
                    <a:pt x="6548511" y="269631"/>
                  </a:cubicBezTo>
                  <a:cubicBezTo>
                    <a:pt x="6581336" y="166468"/>
                    <a:pt x="6433625" y="239151"/>
                    <a:pt x="6562579" y="241495"/>
                  </a:cubicBezTo>
                  <a:cubicBezTo>
                    <a:pt x="6691533" y="243839"/>
                    <a:pt x="7322234" y="283698"/>
                    <a:pt x="7322234" y="283698"/>
                  </a:cubicBezTo>
                  <a:lnTo>
                    <a:pt x="7322234" y="283698"/>
                  </a:lnTo>
                </a:path>
              </a:pathLst>
            </a:cu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sp>
        <p:nvSpPr>
          <p:cNvPr id="16" name="Trapezoid 15"/>
          <p:cNvSpPr/>
          <p:nvPr/>
        </p:nvSpPr>
        <p:spPr>
          <a:xfrm flipV="1">
            <a:off x="899592" y="4149080"/>
            <a:ext cx="5472000" cy="1224136"/>
          </a:xfrm>
          <a:prstGeom prst="trapezoid">
            <a:avLst>
              <a:gd name="adj" fmla="val 3189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rapezoid 16"/>
          <p:cNvSpPr/>
          <p:nvPr/>
        </p:nvSpPr>
        <p:spPr>
          <a:xfrm flipV="1">
            <a:off x="504056" y="2852936"/>
            <a:ext cx="6264000" cy="1224136"/>
          </a:xfrm>
          <a:prstGeom prst="trapezoid">
            <a:avLst>
              <a:gd name="adj" fmla="val 3189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rapezoid 17"/>
          <p:cNvSpPr/>
          <p:nvPr/>
        </p:nvSpPr>
        <p:spPr>
          <a:xfrm flipV="1">
            <a:off x="108288" y="1556792"/>
            <a:ext cx="7056000" cy="1224136"/>
          </a:xfrm>
          <a:prstGeom prst="trapezoid">
            <a:avLst>
              <a:gd name="adj" fmla="val 3189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p:cNvSpPr txBox="1"/>
          <p:nvPr/>
        </p:nvSpPr>
        <p:spPr>
          <a:xfrm>
            <a:off x="2699792" y="4221088"/>
            <a:ext cx="3312368" cy="1107996"/>
          </a:xfrm>
          <a:prstGeom prst="rect">
            <a:avLst/>
          </a:prstGeom>
          <a:noFill/>
        </p:spPr>
        <p:txBody>
          <a:bodyPr wrap="square" rtlCol="0">
            <a:spAutoFit/>
          </a:bodyPr>
          <a:lstStyle/>
          <a:p>
            <a:r>
              <a:rPr lang="en-IN" sz="2200" dirty="0"/>
              <a:t>Now, think of the first time when she decided to start using these brands.</a:t>
            </a:r>
          </a:p>
        </p:txBody>
      </p:sp>
      <p:sp>
        <p:nvSpPr>
          <p:cNvPr id="30" name="TextBox 29"/>
          <p:cNvSpPr txBox="1"/>
          <p:nvPr/>
        </p:nvSpPr>
        <p:spPr>
          <a:xfrm>
            <a:off x="827584" y="2924944"/>
            <a:ext cx="4320480" cy="1107996"/>
          </a:xfrm>
          <a:prstGeom prst="rect">
            <a:avLst/>
          </a:prstGeom>
          <a:noFill/>
        </p:spPr>
        <p:txBody>
          <a:bodyPr wrap="square" rtlCol="0">
            <a:spAutoFit/>
          </a:bodyPr>
          <a:lstStyle/>
          <a:p>
            <a:r>
              <a:rPr lang="en-IN" sz="2200" dirty="0"/>
              <a:t>She must have carefully considered all her options and then decided to go ahead with using these brands. </a:t>
            </a:r>
          </a:p>
        </p:txBody>
      </p:sp>
      <p:sp>
        <p:nvSpPr>
          <p:cNvPr id="35" name="TextBox 34"/>
          <p:cNvSpPr txBox="1"/>
          <p:nvPr/>
        </p:nvSpPr>
        <p:spPr>
          <a:xfrm>
            <a:off x="2195736" y="1628800"/>
            <a:ext cx="3888432" cy="1107996"/>
          </a:xfrm>
          <a:prstGeom prst="rect">
            <a:avLst/>
          </a:prstGeom>
          <a:noFill/>
        </p:spPr>
        <p:txBody>
          <a:bodyPr wrap="square" rtlCol="0">
            <a:spAutoFit/>
          </a:bodyPr>
          <a:lstStyle/>
          <a:p>
            <a:pPr algn="r"/>
            <a:r>
              <a:rPr lang="en-IN" sz="2200" dirty="0"/>
              <a:t>Now, she is happy with these brands and so has continued using them for several years.</a:t>
            </a:r>
          </a:p>
        </p:txBody>
      </p:sp>
      <p:pic>
        <p:nvPicPr>
          <p:cNvPr id="28" name="Picture 27" descr="int6.jp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flipH="1">
            <a:off x="5148064" y="2708920"/>
            <a:ext cx="1224136" cy="1369903"/>
          </a:xfrm>
          <a:prstGeom prst="rect">
            <a:avLst/>
          </a:prstGeom>
        </p:spPr>
      </p:pic>
      <p:pic>
        <p:nvPicPr>
          <p:cNvPr id="29" name="Picture 28" descr="int6.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39552" y="1556792"/>
            <a:ext cx="1224136" cy="1224136"/>
          </a:xfrm>
          <a:prstGeom prst="rect">
            <a:avLst/>
          </a:prstGeom>
        </p:spPr>
      </p:pic>
      <p:pic>
        <p:nvPicPr>
          <p:cNvPr id="32" name="Picture 31" descr="int6.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410194" y="4149080"/>
            <a:ext cx="1001566" cy="1224136"/>
          </a:xfrm>
          <a:prstGeom prst="rect">
            <a:avLst/>
          </a:prstGeom>
        </p:spPr>
      </p:pic>
      <p:pic>
        <p:nvPicPr>
          <p:cNvPr id="21" name="Picture 20">
            <a:extLst>
              <a:ext uri="{FF2B5EF4-FFF2-40B4-BE49-F238E27FC236}">
                <a16:creationId xmlns:a16="http://schemas.microsoft.com/office/drawing/2014/main" id="{ED140379-D813-4693-A752-DB591764DF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par>
                                <p:cTn id="15" presetID="1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Bottom)">
                                      <p:cBhvr>
                                        <p:cTn id="17" dur="1000"/>
                                        <p:tgtEl>
                                          <p:spTgt spid="32"/>
                                        </p:tgtEl>
                                      </p:cBhvr>
                                    </p:animEffect>
                                  </p:childTnLst>
                                </p:cTn>
                              </p:par>
                            </p:childTnLst>
                          </p:cTn>
                        </p:par>
                        <p:par>
                          <p:cTn id="18" fill="hold">
                            <p:stCondLst>
                              <p:cond delay="1500"/>
                            </p:stCondLst>
                            <p:childTnLst>
                              <p:par>
                                <p:cTn id="19" presetID="10" presetClass="entr" presetSubtype="0" fill="hold" grpId="0" nodeType="afterEffect">
                                  <p:stCondLst>
                                    <p:cond delay="3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grpId="0" nodeType="withEffect">
                                  <p:stCondLst>
                                    <p:cond delay="35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par>
                                <p:cTn id="25" presetID="12" presetClass="entr" presetSubtype="4" fill="hold" nodeType="withEffect">
                                  <p:stCondLst>
                                    <p:cond delay="350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1000"/>
                                        <p:tgtEl>
                                          <p:spTgt spid="28"/>
                                        </p:tgtEl>
                                      </p:cBhvr>
                                    </p:animEffect>
                                  </p:childTnLst>
                                </p:cTn>
                              </p:par>
                            </p:childTnLst>
                          </p:cTn>
                        </p:par>
                        <p:par>
                          <p:cTn id="28" fill="hold">
                            <p:stCondLst>
                              <p:cond delay="6000"/>
                            </p:stCondLst>
                            <p:childTnLst>
                              <p:par>
                                <p:cTn id="29" presetID="10" presetClass="entr" presetSubtype="0" fill="hold" grpId="0" nodeType="afterEffect">
                                  <p:stCondLst>
                                    <p:cond delay="5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par>
                                <p:cTn id="32" presetID="10" presetClass="entr" presetSubtype="0" fill="hold" grpId="0" nodeType="withEffect">
                                  <p:stCondLst>
                                    <p:cond delay="500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childTnLst>
                                </p:cTn>
                              </p:par>
                              <p:par>
                                <p:cTn id="35" presetID="12" presetClass="entr" presetSubtype="4" fill="hold" nodeType="withEffect">
                                  <p:stCondLst>
                                    <p:cond delay="5000"/>
                                  </p:stCondLst>
                                  <p:childTnLst>
                                    <p:set>
                                      <p:cBhvr>
                                        <p:cTn id="36" dur="1" fill="hold">
                                          <p:stCondLst>
                                            <p:cond delay="0"/>
                                          </p:stCondLst>
                                        </p:cTn>
                                        <p:tgtEl>
                                          <p:spTgt spid="29"/>
                                        </p:tgtEl>
                                        <p:attrNameLst>
                                          <p:attrName>style.visibility</p:attrName>
                                        </p:attrNameLst>
                                      </p:cBhvr>
                                      <p:to>
                                        <p:strVal val="visible"/>
                                      </p:to>
                                    </p:set>
                                    <p:animEffect transition="in" filter="slide(fromBottom)">
                                      <p:cBhvr>
                                        <p:cTn id="3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p:bldP spid="30"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0" name="TextBox 1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3" name="Group 14"/>
          <p:cNvGrpSpPr/>
          <p:nvPr/>
        </p:nvGrpSpPr>
        <p:grpSpPr>
          <a:xfrm>
            <a:off x="179512" y="908720"/>
            <a:ext cx="8964488" cy="5904656"/>
            <a:chOff x="179512" y="908720"/>
            <a:chExt cx="8964488" cy="5904656"/>
          </a:xfrm>
        </p:grpSpPr>
        <p:sp>
          <p:nvSpPr>
            <p:cNvPr id="8" name="Oval 7"/>
            <p:cNvSpPr/>
            <p:nvPr/>
          </p:nvSpPr>
          <p:spPr>
            <a:xfrm>
              <a:off x="899592" y="5733256"/>
              <a:ext cx="1152128" cy="1080120"/>
            </a:xfrm>
            <a:prstGeom prst="ellipse">
              <a:avLst/>
            </a:prstGeom>
            <a:solidFill>
              <a:srgbClr val="6B63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p:cNvSpPr/>
            <p:nvPr/>
          </p:nvSpPr>
          <p:spPr>
            <a:xfrm>
              <a:off x="5148064" y="5733256"/>
              <a:ext cx="1152128" cy="1080120"/>
            </a:xfrm>
            <a:prstGeom prst="ellipse">
              <a:avLst/>
            </a:prstGeom>
            <a:solidFill>
              <a:srgbClr val="6B63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7991872" y="908720"/>
              <a:ext cx="1152128" cy="1080120"/>
            </a:xfrm>
            <a:prstGeom prst="ellipse">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Freeform 13"/>
            <p:cNvSpPr/>
            <p:nvPr/>
          </p:nvSpPr>
          <p:spPr>
            <a:xfrm>
              <a:off x="179512" y="1268760"/>
              <a:ext cx="8640960" cy="4464496"/>
            </a:xfrm>
            <a:custGeom>
              <a:avLst/>
              <a:gdLst>
                <a:gd name="connsiteX0" fmla="*/ 7251895 w 7467600"/>
                <a:gd name="connsiteY0" fmla="*/ 283698 h 3669323"/>
                <a:gd name="connsiteX1" fmla="*/ 7378505 w 7467600"/>
                <a:gd name="connsiteY1" fmla="*/ 283698 h 3669323"/>
                <a:gd name="connsiteX2" fmla="*/ 7434775 w 7467600"/>
                <a:gd name="connsiteY2" fmla="*/ 227428 h 3669323"/>
                <a:gd name="connsiteX3" fmla="*/ 7462911 w 7467600"/>
                <a:gd name="connsiteY3" fmla="*/ 171157 h 3669323"/>
                <a:gd name="connsiteX4" fmla="*/ 7462911 w 7467600"/>
                <a:gd name="connsiteY4" fmla="*/ 114886 h 3669323"/>
                <a:gd name="connsiteX5" fmla="*/ 7434775 w 7467600"/>
                <a:gd name="connsiteY5" fmla="*/ 58615 h 3669323"/>
                <a:gd name="connsiteX6" fmla="*/ 7392572 w 7467600"/>
                <a:gd name="connsiteY6" fmla="*/ 16412 h 3669323"/>
                <a:gd name="connsiteX7" fmla="*/ 7336302 w 7467600"/>
                <a:gd name="connsiteY7" fmla="*/ 2345 h 3669323"/>
                <a:gd name="connsiteX8" fmla="*/ 7237828 w 7467600"/>
                <a:gd name="connsiteY8" fmla="*/ 2345 h 3669323"/>
                <a:gd name="connsiteX9" fmla="*/ 6646985 w 7467600"/>
                <a:gd name="connsiteY9" fmla="*/ 2345 h 3669323"/>
                <a:gd name="connsiteX10" fmla="*/ 6393766 w 7467600"/>
                <a:gd name="connsiteY10" fmla="*/ 2345 h 3669323"/>
                <a:gd name="connsiteX11" fmla="*/ 6295292 w 7467600"/>
                <a:gd name="connsiteY11" fmla="*/ 16412 h 3669323"/>
                <a:gd name="connsiteX12" fmla="*/ 6210886 w 7467600"/>
                <a:gd name="connsiteY12" fmla="*/ 100818 h 3669323"/>
                <a:gd name="connsiteX13" fmla="*/ 6140548 w 7467600"/>
                <a:gd name="connsiteY13" fmla="*/ 241495 h 3669323"/>
                <a:gd name="connsiteX14" fmla="*/ 6098345 w 7467600"/>
                <a:gd name="connsiteY14" fmla="*/ 354037 h 3669323"/>
                <a:gd name="connsiteX15" fmla="*/ 5605975 w 7467600"/>
                <a:gd name="connsiteY15" fmla="*/ 1859280 h 3669323"/>
                <a:gd name="connsiteX16" fmla="*/ 5226148 w 7467600"/>
                <a:gd name="connsiteY16" fmla="*/ 3040966 h 3669323"/>
                <a:gd name="connsiteX17" fmla="*/ 5141742 w 7467600"/>
                <a:gd name="connsiteY17" fmla="*/ 3280117 h 3669323"/>
                <a:gd name="connsiteX18" fmla="*/ 5113606 w 7467600"/>
                <a:gd name="connsiteY18" fmla="*/ 3392658 h 3669323"/>
                <a:gd name="connsiteX19" fmla="*/ 5071403 w 7467600"/>
                <a:gd name="connsiteY19" fmla="*/ 3434861 h 3669323"/>
                <a:gd name="connsiteX20" fmla="*/ 4944794 w 7467600"/>
                <a:gd name="connsiteY20" fmla="*/ 3434861 h 3669323"/>
                <a:gd name="connsiteX21" fmla="*/ 3073791 w 7467600"/>
                <a:gd name="connsiteY21" fmla="*/ 3434861 h 3669323"/>
                <a:gd name="connsiteX22" fmla="*/ 1385668 w 7467600"/>
                <a:gd name="connsiteY22" fmla="*/ 3434861 h 3669323"/>
                <a:gd name="connsiteX23" fmla="*/ 429065 w 7467600"/>
                <a:gd name="connsiteY23" fmla="*/ 3420794 h 3669323"/>
                <a:gd name="connsiteX24" fmla="*/ 77372 w 7467600"/>
                <a:gd name="connsiteY24" fmla="*/ 3420794 h 3669323"/>
                <a:gd name="connsiteX25" fmla="*/ 49237 w 7467600"/>
                <a:gd name="connsiteY25" fmla="*/ 3448929 h 3669323"/>
                <a:gd name="connsiteX26" fmla="*/ 21102 w 7467600"/>
                <a:gd name="connsiteY26" fmla="*/ 3491132 h 3669323"/>
                <a:gd name="connsiteX27" fmla="*/ 7034 w 7467600"/>
                <a:gd name="connsiteY27" fmla="*/ 3575538 h 3669323"/>
                <a:gd name="connsiteX28" fmla="*/ 63305 w 7467600"/>
                <a:gd name="connsiteY28" fmla="*/ 3645877 h 3669323"/>
                <a:gd name="connsiteX29" fmla="*/ 91440 w 7467600"/>
                <a:gd name="connsiteY29" fmla="*/ 3645877 h 3669323"/>
                <a:gd name="connsiteX30" fmla="*/ 2426677 w 7467600"/>
                <a:gd name="connsiteY30" fmla="*/ 3645877 h 3669323"/>
                <a:gd name="connsiteX31" fmla="*/ 4241409 w 7467600"/>
                <a:gd name="connsiteY31" fmla="*/ 3645877 h 3669323"/>
                <a:gd name="connsiteX32" fmla="*/ 5366825 w 7467600"/>
                <a:gd name="connsiteY32" fmla="*/ 3659945 h 3669323"/>
                <a:gd name="connsiteX33" fmla="*/ 5423095 w 7467600"/>
                <a:gd name="connsiteY33" fmla="*/ 3645877 h 3669323"/>
                <a:gd name="connsiteX34" fmla="*/ 5521569 w 7467600"/>
                <a:gd name="connsiteY34" fmla="*/ 3519268 h 3669323"/>
                <a:gd name="connsiteX35" fmla="*/ 5549705 w 7467600"/>
                <a:gd name="connsiteY35" fmla="*/ 3350455 h 3669323"/>
                <a:gd name="connsiteX36" fmla="*/ 5971735 w 7467600"/>
                <a:gd name="connsiteY36" fmla="*/ 2028092 h 3669323"/>
                <a:gd name="connsiteX37" fmla="*/ 6365631 w 7467600"/>
                <a:gd name="connsiteY37" fmla="*/ 860474 h 3669323"/>
                <a:gd name="connsiteX38" fmla="*/ 6548511 w 7467600"/>
                <a:gd name="connsiteY38" fmla="*/ 269631 h 3669323"/>
                <a:gd name="connsiteX39" fmla="*/ 6562579 w 7467600"/>
                <a:gd name="connsiteY39" fmla="*/ 241495 h 3669323"/>
                <a:gd name="connsiteX40" fmla="*/ 7322234 w 7467600"/>
                <a:gd name="connsiteY40" fmla="*/ 283698 h 3669323"/>
                <a:gd name="connsiteX41" fmla="*/ 7322234 w 7467600"/>
                <a:gd name="connsiteY41" fmla="*/ 283698 h 36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7600" h="3669323">
                  <a:moveTo>
                    <a:pt x="7251895" y="283698"/>
                  </a:moveTo>
                  <a:cubicBezTo>
                    <a:pt x="7299960" y="288387"/>
                    <a:pt x="7348025" y="293076"/>
                    <a:pt x="7378505" y="283698"/>
                  </a:cubicBezTo>
                  <a:cubicBezTo>
                    <a:pt x="7408985" y="274320"/>
                    <a:pt x="7420707" y="246185"/>
                    <a:pt x="7434775" y="227428"/>
                  </a:cubicBezTo>
                  <a:cubicBezTo>
                    <a:pt x="7448843" y="208671"/>
                    <a:pt x="7458222" y="189914"/>
                    <a:pt x="7462911" y="171157"/>
                  </a:cubicBezTo>
                  <a:cubicBezTo>
                    <a:pt x="7467600" y="152400"/>
                    <a:pt x="7467600" y="133643"/>
                    <a:pt x="7462911" y="114886"/>
                  </a:cubicBezTo>
                  <a:cubicBezTo>
                    <a:pt x="7458222" y="96129"/>
                    <a:pt x="7446498" y="75027"/>
                    <a:pt x="7434775" y="58615"/>
                  </a:cubicBezTo>
                  <a:cubicBezTo>
                    <a:pt x="7423052" y="42203"/>
                    <a:pt x="7408984" y="25790"/>
                    <a:pt x="7392572" y="16412"/>
                  </a:cubicBezTo>
                  <a:cubicBezTo>
                    <a:pt x="7376160" y="7034"/>
                    <a:pt x="7362093" y="4690"/>
                    <a:pt x="7336302" y="2345"/>
                  </a:cubicBezTo>
                  <a:cubicBezTo>
                    <a:pt x="7310511" y="0"/>
                    <a:pt x="7237828" y="2345"/>
                    <a:pt x="7237828" y="2345"/>
                  </a:cubicBezTo>
                  <a:lnTo>
                    <a:pt x="6646985" y="2345"/>
                  </a:lnTo>
                  <a:cubicBezTo>
                    <a:pt x="6506308" y="2345"/>
                    <a:pt x="6452381" y="1"/>
                    <a:pt x="6393766" y="2345"/>
                  </a:cubicBezTo>
                  <a:cubicBezTo>
                    <a:pt x="6335151" y="4689"/>
                    <a:pt x="6325772" y="0"/>
                    <a:pt x="6295292" y="16412"/>
                  </a:cubicBezTo>
                  <a:cubicBezTo>
                    <a:pt x="6264812" y="32824"/>
                    <a:pt x="6236677" y="63304"/>
                    <a:pt x="6210886" y="100818"/>
                  </a:cubicBezTo>
                  <a:cubicBezTo>
                    <a:pt x="6185095" y="138332"/>
                    <a:pt x="6159305" y="199292"/>
                    <a:pt x="6140548" y="241495"/>
                  </a:cubicBezTo>
                  <a:cubicBezTo>
                    <a:pt x="6121791" y="283698"/>
                    <a:pt x="6187440" y="84406"/>
                    <a:pt x="6098345" y="354037"/>
                  </a:cubicBezTo>
                  <a:cubicBezTo>
                    <a:pt x="6009250" y="623668"/>
                    <a:pt x="5751341" y="1411459"/>
                    <a:pt x="5605975" y="1859280"/>
                  </a:cubicBezTo>
                  <a:cubicBezTo>
                    <a:pt x="5460609" y="2307102"/>
                    <a:pt x="5303520" y="2804160"/>
                    <a:pt x="5226148" y="3040966"/>
                  </a:cubicBezTo>
                  <a:cubicBezTo>
                    <a:pt x="5148776" y="3277772"/>
                    <a:pt x="5160499" y="3221502"/>
                    <a:pt x="5141742" y="3280117"/>
                  </a:cubicBezTo>
                  <a:cubicBezTo>
                    <a:pt x="5122985" y="3338732"/>
                    <a:pt x="5125329" y="3366867"/>
                    <a:pt x="5113606" y="3392658"/>
                  </a:cubicBezTo>
                  <a:cubicBezTo>
                    <a:pt x="5101883" y="3418449"/>
                    <a:pt x="5099538" y="3427827"/>
                    <a:pt x="5071403" y="3434861"/>
                  </a:cubicBezTo>
                  <a:cubicBezTo>
                    <a:pt x="5043268" y="3441895"/>
                    <a:pt x="4944794" y="3434861"/>
                    <a:pt x="4944794" y="3434861"/>
                  </a:cubicBezTo>
                  <a:lnTo>
                    <a:pt x="3073791" y="3434861"/>
                  </a:lnTo>
                  <a:lnTo>
                    <a:pt x="1385668" y="3434861"/>
                  </a:lnTo>
                  <a:lnTo>
                    <a:pt x="429065" y="3420794"/>
                  </a:lnTo>
                  <a:cubicBezTo>
                    <a:pt x="211016" y="3418450"/>
                    <a:pt x="140677" y="3416105"/>
                    <a:pt x="77372" y="3420794"/>
                  </a:cubicBezTo>
                  <a:cubicBezTo>
                    <a:pt x="14067" y="3425483"/>
                    <a:pt x="58615" y="3437206"/>
                    <a:pt x="49237" y="3448929"/>
                  </a:cubicBezTo>
                  <a:cubicBezTo>
                    <a:pt x="39859" y="3460652"/>
                    <a:pt x="28136" y="3470031"/>
                    <a:pt x="21102" y="3491132"/>
                  </a:cubicBezTo>
                  <a:cubicBezTo>
                    <a:pt x="14068" y="3512234"/>
                    <a:pt x="0" y="3549747"/>
                    <a:pt x="7034" y="3575538"/>
                  </a:cubicBezTo>
                  <a:cubicBezTo>
                    <a:pt x="14068" y="3601329"/>
                    <a:pt x="49237" y="3634154"/>
                    <a:pt x="63305" y="3645877"/>
                  </a:cubicBezTo>
                  <a:cubicBezTo>
                    <a:pt x="77373" y="3657600"/>
                    <a:pt x="91440" y="3645877"/>
                    <a:pt x="91440" y="3645877"/>
                  </a:cubicBezTo>
                  <a:lnTo>
                    <a:pt x="2426677" y="3645877"/>
                  </a:lnTo>
                  <a:lnTo>
                    <a:pt x="4241409" y="3645877"/>
                  </a:lnTo>
                  <a:lnTo>
                    <a:pt x="5366825" y="3659945"/>
                  </a:lnTo>
                  <a:cubicBezTo>
                    <a:pt x="5563773" y="3659945"/>
                    <a:pt x="5397304" y="3669323"/>
                    <a:pt x="5423095" y="3645877"/>
                  </a:cubicBezTo>
                  <a:cubicBezTo>
                    <a:pt x="5448886" y="3622431"/>
                    <a:pt x="5500467" y="3568505"/>
                    <a:pt x="5521569" y="3519268"/>
                  </a:cubicBezTo>
                  <a:cubicBezTo>
                    <a:pt x="5542671" y="3470031"/>
                    <a:pt x="5474677" y="3598984"/>
                    <a:pt x="5549705" y="3350455"/>
                  </a:cubicBezTo>
                  <a:cubicBezTo>
                    <a:pt x="5624733" y="3101926"/>
                    <a:pt x="5835747" y="2443089"/>
                    <a:pt x="5971735" y="2028092"/>
                  </a:cubicBezTo>
                  <a:cubicBezTo>
                    <a:pt x="6107723" y="1613095"/>
                    <a:pt x="6269502" y="1153551"/>
                    <a:pt x="6365631" y="860474"/>
                  </a:cubicBezTo>
                  <a:cubicBezTo>
                    <a:pt x="6461760" y="567397"/>
                    <a:pt x="6515686" y="372794"/>
                    <a:pt x="6548511" y="269631"/>
                  </a:cubicBezTo>
                  <a:cubicBezTo>
                    <a:pt x="6581336" y="166468"/>
                    <a:pt x="6433625" y="239151"/>
                    <a:pt x="6562579" y="241495"/>
                  </a:cubicBezTo>
                  <a:cubicBezTo>
                    <a:pt x="6691533" y="243839"/>
                    <a:pt x="7322234" y="283698"/>
                    <a:pt x="7322234" y="283698"/>
                  </a:cubicBezTo>
                  <a:lnTo>
                    <a:pt x="7322234" y="283698"/>
                  </a:lnTo>
                </a:path>
              </a:pathLst>
            </a:custGeom>
            <a:solidFill>
              <a:srgbClr val="6B63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sp>
        <p:nvSpPr>
          <p:cNvPr id="16" name="Trapezoid 15"/>
          <p:cNvSpPr/>
          <p:nvPr/>
        </p:nvSpPr>
        <p:spPr>
          <a:xfrm flipV="1">
            <a:off x="683568" y="3619724"/>
            <a:ext cx="5832648" cy="1753492"/>
          </a:xfrm>
          <a:prstGeom prst="trapezoid">
            <a:avLst>
              <a:gd name="adj" fmla="val 31895"/>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rapezoid 16"/>
          <p:cNvSpPr/>
          <p:nvPr/>
        </p:nvSpPr>
        <p:spPr>
          <a:xfrm flipV="1">
            <a:off x="107504" y="1763085"/>
            <a:ext cx="6984000" cy="1753492"/>
          </a:xfrm>
          <a:prstGeom prst="trapezoid">
            <a:avLst>
              <a:gd name="adj" fmla="val 3189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p:cNvSpPr txBox="1"/>
          <p:nvPr/>
        </p:nvSpPr>
        <p:spPr>
          <a:xfrm>
            <a:off x="395536" y="1797784"/>
            <a:ext cx="3672408" cy="1631216"/>
          </a:xfrm>
          <a:prstGeom prst="rect">
            <a:avLst/>
          </a:prstGeom>
          <a:noFill/>
        </p:spPr>
        <p:txBody>
          <a:bodyPr wrap="square" rtlCol="0">
            <a:spAutoFit/>
          </a:bodyPr>
          <a:lstStyle/>
          <a:p>
            <a:pPr algn="ctr"/>
            <a:r>
              <a:rPr lang="en-IN" sz="2000" dirty="0"/>
              <a:t>This is where the concept of ‘customer retention’ and various strategies related to it come into the picture and are crucial to any company’s success.</a:t>
            </a:r>
          </a:p>
        </p:txBody>
      </p:sp>
      <p:pic>
        <p:nvPicPr>
          <p:cNvPr id="27" name="Picture 26" descr="int4.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99592" y="3645024"/>
            <a:ext cx="1728192" cy="1026648"/>
          </a:xfrm>
          <a:prstGeom prst="ellipse">
            <a:avLst/>
          </a:prstGeom>
        </p:spPr>
      </p:pic>
      <p:grpSp>
        <p:nvGrpSpPr>
          <p:cNvPr id="33" name="Group 32"/>
          <p:cNvGrpSpPr/>
          <p:nvPr/>
        </p:nvGrpSpPr>
        <p:grpSpPr>
          <a:xfrm>
            <a:off x="1619672" y="3573016"/>
            <a:ext cx="5184576" cy="1872208"/>
            <a:chOff x="1619672" y="3573016"/>
            <a:chExt cx="5184576" cy="1872208"/>
          </a:xfrm>
        </p:grpSpPr>
        <p:sp>
          <p:nvSpPr>
            <p:cNvPr id="22" name="TextBox 21"/>
            <p:cNvSpPr txBox="1"/>
            <p:nvPr/>
          </p:nvSpPr>
          <p:spPr>
            <a:xfrm>
              <a:off x="1619672" y="3573016"/>
              <a:ext cx="4608512" cy="400110"/>
            </a:xfrm>
            <a:prstGeom prst="rect">
              <a:avLst/>
            </a:prstGeom>
            <a:noFill/>
          </p:spPr>
          <p:txBody>
            <a:bodyPr wrap="square" rtlCol="0">
              <a:spAutoFit/>
            </a:bodyPr>
            <a:lstStyle/>
            <a:p>
              <a:pPr algn="ctr"/>
              <a:r>
                <a:rPr lang="en-IN" sz="2000" dirty="0"/>
                <a:t>             One of the key principles in sales is</a:t>
              </a:r>
            </a:p>
          </p:txBody>
        </p:sp>
        <p:sp>
          <p:nvSpPr>
            <p:cNvPr id="28" name="TextBox 27"/>
            <p:cNvSpPr txBox="1"/>
            <p:nvPr/>
          </p:nvSpPr>
          <p:spPr>
            <a:xfrm>
              <a:off x="2195736" y="3861048"/>
              <a:ext cx="4608512" cy="400110"/>
            </a:xfrm>
            <a:prstGeom prst="rect">
              <a:avLst/>
            </a:prstGeom>
            <a:noFill/>
          </p:spPr>
          <p:txBody>
            <a:bodyPr wrap="square" rtlCol="0">
              <a:spAutoFit/>
            </a:bodyPr>
            <a:lstStyle/>
            <a:p>
              <a:pPr algn="ctr"/>
              <a:r>
                <a:rPr lang="en-IN" sz="2000" dirty="0"/>
                <a:t>that, it is better to keep an existing</a:t>
              </a:r>
            </a:p>
          </p:txBody>
        </p:sp>
        <p:sp>
          <p:nvSpPr>
            <p:cNvPr id="29" name="TextBox 28"/>
            <p:cNvSpPr txBox="1"/>
            <p:nvPr/>
          </p:nvSpPr>
          <p:spPr>
            <a:xfrm>
              <a:off x="2051720" y="4149080"/>
              <a:ext cx="4608512" cy="400110"/>
            </a:xfrm>
            <a:prstGeom prst="rect">
              <a:avLst/>
            </a:prstGeom>
            <a:noFill/>
          </p:spPr>
          <p:txBody>
            <a:bodyPr wrap="square" rtlCol="0">
              <a:spAutoFit/>
            </a:bodyPr>
            <a:lstStyle/>
            <a:p>
              <a:pPr algn="ctr"/>
              <a:r>
                <a:rPr lang="en-IN" sz="2000" dirty="0"/>
                <a:t>customer happy and prevent him </a:t>
              </a:r>
            </a:p>
          </p:txBody>
        </p:sp>
        <p:sp>
          <p:nvSpPr>
            <p:cNvPr id="32" name="TextBox 31"/>
            <p:cNvSpPr txBox="1"/>
            <p:nvPr/>
          </p:nvSpPr>
          <p:spPr>
            <a:xfrm>
              <a:off x="2123728" y="4429561"/>
              <a:ext cx="4176464" cy="1015663"/>
            </a:xfrm>
            <a:prstGeom prst="rect">
              <a:avLst/>
            </a:prstGeom>
            <a:noFill/>
          </p:spPr>
          <p:txBody>
            <a:bodyPr wrap="square" rtlCol="0">
              <a:spAutoFit/>
            </a:bodyPr>
            <a:lstStyle/>
            <a:p>
              <a:pPr algn="ctr"/>
              <a:r>
                <a:rPr lang="en-IN" sz="2000" dirty="0"/>
                <a:t>from going to your competitor    brands rather than depending      solely on making new customers.</a:t>
              </a:r>
            </a:p>
          </p:txBody>
        </p:sp>
      </p:grpSp>
      <p:pic>
        <p:nvPicPr>
          <p:cNvPr id="35" name="Picture 34" descr="int5.jpg"/>
          <p:cNvPicPr>
            <a:picLocks noChangeAspect="1"/>
          </p:cNvPicPr>
          <p:nvPr/>
        </p:nvPicPr>
        <p:blipFill>
          <a:blip r:embed="rId6" cstate="screen">
            <a:clrChange>
              <a:clrFrom>
                <a:srgbClr val="E6E6E6"/>
              </a:clrFrom>
              <a:clrTo>
                <a:srgbClr val="E6E6E6">
                  <a:alpha val="0"/>
                </a:srgbClr>
              </a:clrTo>
            </a:clrChange>
            <a:extLst>
              <a:ext uri="{28A0092B-C50C-407E-A947-70E740481C1C}">
                <a14:useLocalDpi xmlns:a14="http://schemas.microsoft.com/office/drawing/2010/main"/>
              </a:ext>
            </a:extLst>
          </a:blip>
          <a:srcRect/>
          <a:stretch>
            <a:fillRect/>
          </a:stretch>
        </p:blipFill>
        <p:spPr>
          <a:xfrm rot="1080000">
            <a:off x="4240066" y="1860420"/>
            <a:ext cx="2489072" cy="1342171"/>
          </a:xfrm>
          <a:prstGeom prst="rect">
            <a:avLst/>
          </a:prstGeom>
        </p:spPr>
      </p:pic>
      <p:grpSp>
        <p:nvGrpSpPr>
          <p:cNvPr id="37" name="Gruppieren 20"/>
          <p:cNvGrpSpPr/>
          <p:nvPr/>
        </p:nvGrpSpPr>
        <p:grpSpPr>
          <a:xfrm rot="21130913">
            <a:off x="4896623" y="5249490"/>
            <a:ext cx="4064350" cy="1388114"/>
            <a:chOff x="4645151" y="-658054"/>
            <a:chExt cx="7708417" cy="1716855"/>
          </a:xfrm>
        </p:grpSpPr>
        <p:sp>
          <p:nvSpPr>
            <p:cNvPr id="38" name="Rechteck 21"/>
            <p:cNvSpPr/>
            <p:nvPr/>
          </p:nvSpPr>
          <p:spPr bwMode="auto">
            <a:xfrm>
              <a:off x="5473044" y="-493354"/>
              <a:ext cx="6880524" cy="155215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a:solidFill>
                    <a:schemeClr val="bg1"/>
                  </a:solidFill>
                  <a:cs typeface="MV Boli" pitchFamily="2" charset="0"/>
                </a:rPr>
                <a:t>Let us learn about customer retention and various customer retention strategies in detail.</a:t>
              </a:r>
              <a:endParaRPr lang="en-US" sz="2000" dirty="0">
                <a:solidFill>
                  <a:schemeClr val="bg1"/>
                </a:solidFill>
                <a:cs typeface="MV Boli" pitchFamily="2" charset="0"/>
              </a:endParaRPr>
            </a:p>
          </p:txBody>
        </p:sp>
        <p:pic>
          <p:nvPicPr>
            <p:cNvPr id="39" name="Picture 5" descr="Tessafilm_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pic>
        <p:nvPicPr>
          <p:cNvPr id="25" name="Picture 24">
            <a:extLst>
              <a:ext uri="{FF2B5EF4-FFF2-40B4-BE49-F238E27FC236}">
                <a16:creationId xmlns:a16="http://schemas.microsoft.com/office/drawing/2014/main" id="{EE38A1EF-7F22-4D8C-89D0-0712B5C0B5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9000">
        <p:fade/>
      </p:transition>
    </mc:Choice>
    <mc:Fallback>
      <p:transition spd="med"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2000"/>
                            </p:stCondLst>
                            <p:childTnLst>
                              <p:par>
                                <p:cTn id="20" presetID="10" presetClass="entr" presetSubtype="0" fill="hold" grpId="0" nodeType="afterEffect">
                                  <p:stCondLst>
                                    <p:cond delay="9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10" presetClass="entr" presetSubtype="0" fill="hold" grpId="0" nodeType="withEffect">
                                  <p:stCondLst>
                                    <p:cond delay="95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par>
                                <p:cTn id="26" presetID="10" presetClass="entr" presetSubtype="0" fill="hold" nodeType="withEffect">
                                  <p:stCondLst>
                                    <p:cond delay="9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childTnLst>
                                </p:cTn>
                              </p:par>
                            </p:childTnLst>
                          </p:cTn>
                        </p:par>
                        <p:par>
                          <p:cTn id="29" fill="hold">
                            <p:stCondLst>
                              <p:cond delay="12500"/>
                            </p:stCondLst>
                            <p:childTnLst>
                              <p:par>
                                <p:cTn id="30" presetID="10" presetClass="entr" presetSubtype="0" fill="hold" nodeType="afterEffect">
                                  <p:stCondLst>
                                    <p:cond delay="700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0" name="TextBox 1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a:t>Objective</a:t>
              </a:r>
            </a:p>
          </p:txBody>
        </p:sp>
      </p:grpSp>
      <p:pic>
        <p:nvPicPr>
          <p:cNvPr id="6" name="Picture 5" descr="textures_00384104.jpg"/>
          <p:cNvPicPr>
            <a:picLocks noChangeAspect="1"/>
          </p:cNvPicPr>
          <p:nvPr/>
        </p:nvPicPr>
        <p:blipFill>
          <a:blip r:embed="rId5" cstate="print"/>
          <a:stretch>
            <a:fillRect/>
          </a:stretch>
        </p:blipFill>
        <p:spPr>
          <a:xfrm>
            <a:off x="1" y="836712"/>
            <a:ext cx="9144000" cy="6021288"/>
          </a:xfrm>
          <a:prstGeom prst="rect">
            <a:avLst/>
          </a:prstGeom>
        </p:spPr>
      </p:pic>
      <p:grpSp>
        <p:nvGrpSpPr>
          <p:cNvPr id="3" name="Group 46"/>
          <p:cNvGrpSpPr/>
          <p:nvPr/>
        </p:nvGrpSpPr>
        <p:grpSpPr>
          <a:xfrm rot="16200000">
            <a:off x="5427413" y="2429893"/>
            <a:ext cx="5994032" cy="2808312"/>
            <a:chOff x="4067944" y="4653136"/>
            <a:chExt cx="4095652" cy="2952328"/>
          </a:xfrm>
        </p:grpSpPr>
        <p:pic>
          <p:nvPicPr>
            <p:cNvPr id="8" name="Picture 7" descr="chalk_2_1_2.png"/>
            <p:cNvPicPr>
              <a:picLocks noChangeAspect="1"/>
            </p:cNvPicPr>
            <p:nvPr/>
          </p:nvPicPr>
          <p:blipFill>
            <a:blip r:embed="rId6" cstate="screen">
              <a:extLst>
                <a:ext uri="{28A0092B-C50C-407E-A947-70E740481C1C}">
                  <a14:useLocalDpi xmlns:a14="http://schemas.microsoft.com/office/drawing/2010/main"/>
                </a:ext>
              </a:extLst>
            </a:blip>
            <a:srcRect l="7623" r="29218"/>
            <a:stretch>
              <a:fillRect/>
            </a:stretch>
          </p:blipFill>
          <p:spPr>
            <a:xfrm>
              <a:off x="4067944" y="4653136"/>
              <a:ext cx="2083830" cy="2952328"/>
            </a:xfrm>
            <a:prstGeom prst="rect">
              <a:avLst/>
            </a:prstGeom>
          </p:spPr>
        </p:pic>
        <p:pic>
          <p:nvPicPr>
            <p:cNvPr id="9" name="Picture 8" descr="chalk_2_1_2.png"/>
            <p:cNvPicPr>
              <a:picLocks noChangeAspect="1"/>
            </p:cNvPicPr>
            <p:nvPr/>
          </p:nvPicPr>
          <p:blipFill>
            <a:blip r:embed="rId6" cstate="screen">
              <a:extLst>
                <a:ext uri="{28A0092B-C50C-407E-A947-70E740481C1C}">
                  <a14:useLocalDpi xmlns:a14="http://schemas.microsoft.com/office/drawing/2010/main"/>
                </a:ext>
              </a:extLst>
            </a:blip>
            <a:srcRect l="7623" r="29218"/>
            <a:stretch>
              <a:fillRect/>
            </a:stretch>
          </p:blipFill>
          <p:spPr>
            <a:xfrm>
              <a:off x="6079766" y="4653136"/>
              <a:ext cx="2083830" cy="2952328"/>
            </a:xfrm>
            <a:prstGeom prst="rect">
              <a:avLst/>
            </a:prstGeom>
          </p:spPr>
        </p:pic>
      </p:grpSp>
      <p:sp>
        <p:nvSpPr>
          <p:cNvPr id="10" name="TextBox 9"/>
          <p:cNvSpPr txBox="1"/>
          <p:nvPr/>
        </p:nvSpPr>
        <p:spPr>
          <a:xfrm>
            <a:off x="107504" y="908720"/>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What is Customer Retention</a:t>
            </a:r>
          </a:p>
        </p:txBody>
      </p:sp>
      <p:sp>
        <p:nvSpPr>
          <p:cNvPr id="11" name="TextBox 10"/>
          <p:cNvSpPr txBox="1"/>
          <p:nvPr/>
        </p:nvSpPr>
        <p:spPr>
          <a:xfrm>
            <a:off x="107504" y="1340768"/>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What is Customer Loyalty</a:t>
            </a:r>
          </a:p>
        </p:txBody>
      </p:sp>
      <p:sp>
        <p:nvSpPr>
          <p:cNvPr id="12" name="TextBox 11"/>
          <p:cNvSpPr txBox="1"/>
          <p:nvPr/>
        </p:nvSpPr>
        <p:spPr>
          <a:xfrm>
            <a:off x="107504" y="1775713"/>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Describe the Drivers of Customer Loyalty</a:t>
            </a:r>
          </a:p>
        </p:txBody>
      </p:sp>
      <p:sp>
        <p:nvSpPr>
          <p:cNvPr id="13" name="TextBox 12"/>
          <p:cNvSpPr txBox="1"/>
          <p:nvPr/>
        </p:nvSpPr>
        <p:spPr>
          <a:xfrm>
            <a:off x="107504" y="2132856"/>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Describe the Various Customer Loyalty Breakers</a:t>
            </a:r>
          </a:p>
        </p:txBody>
      </p:sp>
      <p:sp>
        <p:nvSpPr>
          <p:cNvPr id="14" name="TextBox 13"/>
          <p:cNvSpPr txBox="1"/>
          <p:nvPr/>
        </p:nvSpPr>
        <p:spPr>
          <a:xfrm>
            <a:off x="107504" y="2502187"/>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What is Customer Satisfaction</a:t>
            </a:r>
          </a:p>
        </p:txBody>
      </p:sp>
      <p:sp>
        <p:nvSpPr>
          <p:cNvPr id="15" name="TextBox 14"/>
          <p:cNvSpPr txBox="1"/>
          <p:nvPr/>
        </p:nvSpPr>
        <p:spPr>
          <a:xfrm>
            <a:off x="107504" y="2871519"/>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Attrition and Silent Attrition</a:t>
            </a:r>
          </a:p>
        </p:txBody>
      </p:sp>
      <p:sp>
        <p:nvSpPr>
          <p:cNvPr id="16" name="TextBox 15"/>
          <p:cNvSpPr txBox="1"/>
          <p:nvPr/>
        </p:nvSpPr>
        <p:spPr>
          <a:xfrm>
            <a:off x="107504" y="3240851"/>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Describe the Various Customer Retention Strategies</a:t>
            </a:r>
          </a:p>
        </p:txBody>
      </p:sp>
      <p:sp>
        <p:nvSpPr>
          <p:cNvPr id="17" name="TextBox 16"/>
          <p:cNvSpPr txBox="1"/>
          <p:nvPr/>
        </p:nvSpPr>
        <p:spPr>
          <a:xfrm>
            <a:off x="107504" y="3610183"/>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the Determinants of Customer Retention</a:t>
            </a:r>
          </a:p>
        </p:txBody>
      </p:sp>
      <p:sp>
        <p:nvSpPr>
          <p:cNvPr id="18" name="TextBox 17"/>
          <p:cNvSpPr txBox="1"/>
          <p:nvPr/>
        </p:nvSpPr>
        <p:spPr>
          <a:xfrm>
            <a:off x="107504" y="3992875"/>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Methods and Tools for Customer Retention</a:t>
            </a:r>
          </a:p>
        </p:txBody>
      </p:sp>
      <p:sp>
        <p:nvSpPr>
          <p:cNvPr id="21" name="TextBox 20"/>
          <p:cNvSpPr txBox="1"/>
          <p:nvPr/>
        </p:nvSpPr>
        <p:spPr>
          <a:xfrm>
            <a:off x="107504" y="4420855"/>
            <a:ext cx="7308304" cy="461665"/>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Principles of Retention Management</a:t>
            </a:r>
          </a:p>
        </p:txBody>
      </p:sp>
      <p:sp>
        <p:nvSpPr>
          <p:cNvPr id="22" name="TextBox 21"/>
          <p:cNvSpPr txBox="1"/>
          <p:nvPr/>
        </p:nvSpPr>
        <p:spPr>
          <a:xfrm>
            <a:off x="107504" y="4784963"/>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What is Customer Lifetime Value (CLV)</a:t>
            </a:r>
          </a:p>
        </p:txBody>
      </p:sp>
      <p:sp>
        <p:nvSpPr>
          <p:cNvPr id="23" name="TextBox 22"/>
          <p:cNvSpPr txBox="1"/>
          <p:nvPr/>
        </p:nvSpPr>
        <p:spPr>
          <a:xfrm>
            <a:off x="107504" y="5217011"/>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the Need of Relationship with Customers</a:t>
            </a:r>
          </a:p>
        </p:txBody>
      </p:sp>
      <p:sp>
        <p:nvSpPr>
          <p:cNvPr id="24" name="TextBox 23"/>
          <p:cNvSpPr txBox="1"/>
          <p:nvPr/>
        </p:nvSpPr>
        <p:spPr>
          <a:xfrm>
            <a:off x="107504" y="5600858"/>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How to Use Strategic CRM for Retention </a:t>
            </a:r>
          </a:p>
        </p:txBody>
      </p:sp>
      <p:sp>
        <p:nvSpPr>
          <p:cNvPr id="25" name="TextBox 24"/>
          <p:cNvSpPr txBox="1"/>
          <p:nvPr/>
        </p:nvSpPr>
        <p:spPr>
          <a:xfrm>
            <a:off x="107504" y="6351711"/>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List the Challenges of Customer Retention</a:t>
            </a:r>
          </a:p>
        </p:txBody>
      </p:sp>
      <p:sp>
        <p:nvSpPr>
          <p:cNvPr id="26" name="TextBox 25"/>
          <p:cNvSpPr txBox="1"/>
          <p:nvPr/>
        </p:nvSpPr>
        <p:spPr>
          <a:xfrm>
            <a:off x="107504" y="5970190"/>
            <a:ext cx="7308304" cy="465163"/>
          </a:xfrm>
          <a:prstGeom prst="rect">
            <a:avLst/>
          </a:prstGeom>
          <a:noFill/>
        </p:spPr>
        <p:txBody>
          <a:bodyPr wrap="square" rtlCol="0">
            <a:spAutoFit/>
          </a:bodyPr>
          <a:lstStyle/>
          <a:p>
            <a:pPr marL="457200" indent="-457200">
              <a:buFont typeface="Arial" pitchFamily="34" charset="0"/>
              <a:buChar char="•"/>
            </a:pPr>
            <a:r>
              <a:rPr lang="en-IN" sz="2400" b="1" dirty="0">
                <a:solidFill>
                  <a:schemeClr val="bg1"/>
                </a:solidFill>
                <a:latin typeface="Bradley Hand ITC" pitchFamily="66" charset="0"/>
              </a:rPr>
              <a:t>Explain the Myths of Customer Retention</a:t>
            </a:r>
          </a:p>
        </p:txBody>
      </p:sp>
      <p:pic>
        <p:nvPicPr>
          <p:cNvPr id="27" name="Picture 26">
            <a:extLst>
              <a:ext uri="{FF2B5EF4-FFF2-40B4-BE49-F238E27FC236}">
                <a16:creationId xmlns:a16="http://schemas.microsoft.com/office/drawing/2014/main" id="{441F9AA0-C204-49BA-B2AE-7BC653F58E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58000">
        <p:fade/>
      </p:transition>
    </mc:Choice>
    <mc:Fallback>
      <p:transition spd="med" advTm="5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7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750"/>
                            </p:stCondLst>
                            <p:childTnLst>
                              <p:par>
                                <p:cTn id="17" presetID="10" presetClass="entr" presetSubtype="0" fill="hold" grpId="0" nodeType="afterEffect">
                                  <p:stCondLst>
                                    <p:cond delay="1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6500"/>
                            </p:stCondLst>
                            <p:childTnLst>
                              <p:par>
                                <p:cTn id="21" presetID="10" presetClass="entr" presetSubtype="0" fill="hold" grpId="0" nodeType="afterEffect">
                                  <p:stCondLst>
                                    <p:cond delay="17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9250"/>
                            </p:stCondLst>
                            <p:childTnLst>
                              <p:par>
                                <p:cTn id="25" presetID="10" presetClass="entr" presetSubtype="0" fill="hold" grpId="0" nodeType="after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12250"/>
                            </p:stCondLst>
                            <p:childTnLst>
                              <p:par>
                                <p:cTn id="29" presetID="10" presetClass="entr" presetSubtype="0" fill="hold" grpId="0" nodeType="afterEffect">
                                  <p:stCondLst>
                                    <p:cond delay="2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15750"/>
                            </p:stCondLst>
                            <p:childTnLst>
                              <p:par>
                                <p:cTn id="33" presetID="10" presetClass="entr" presetSubtype="0" fill="hold" grpId="0" nodeType="afterEffect">
                                  <p:stCondLst>
                                    <p:cond delay="22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19000"/>
                            </p:stCondLst>
                            <p:childTnLst>
                              <p:par>
                                <p:cTn id="37" presetID="10" presetClass="entr" presetSubtype="0" fill="hold" grpId="0" nodeType="afterEffect">
                                  <p:stCondLst>
                                    <p:cond delay="175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par>
                          <p:cTn id="40" fill="hold">
                            <p:stCondLst>
                              <p:cond delay="21750"/>
                            </p:stCondLst>
                            <p:childTnLst>
                              <p:par>
                                <p:cTn id="41" presetID="10" presetClass="entr" presetSubtype="0" fill="hold" grpId="0" nodeType="afterEffect">
                                  <p:stCondLst>
                                    <p:cond delay="3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par>
                          <p:cTn id="44" fill="hold">
                            <p:stCondLst>
                              <p:cond delay="25750"/>
                            </p:stCondLst>
                            <p:childTnLst>
                              <p:par>
                                <p:cTn id="45" presetID="10" presetClass="entr" presetSubtype="0" fill="hold" grpId="0" nodeType="afterEffect">
                                  <p:stCondLst>
                                    <p:cond delay="27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childTnLst>
                                </p:cTn>
                              </p:par>
                            </p:childTnLst>
                          </p:cTn>
                        </p:par>
                        <p:par>
                          <p:cTn id="48" fill="hold">
                            <p:stCondLst>
                              <p:cond delay="29500"/>
                            </p:stCondLst>
                            <p:childTnLst>
                              <p:par>
                                <p:cTn id="49" presetID="10" presetClass="entr" presetSubtype="0" fill="hold" grpId="0" nodeType="afterEffect">
                                  <p:stCondLst>
                                    <p:cond delay="325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childTnLst>
                                </p:cTn>
                              </p:par>
                            </p:childTnLst>
                          </p:cTn>
                        </p:par>
                        <p:par>
                          <p:cTn id="52" fill="hold">
                            <p:stCondLst>
                              <p:cond delay="33750"/>
                            </p:stCondLst>
                            <p:childTnLst>
                              <p:par>
                                <p:cTn id="53" presetID="10" presetClass="entr" presetSubtype="0" fill="hold" grpId="0" nodeType="afterEffect">
                                  <p:stCondLst>
                                    <p:cond delay="275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childTnLst>
                          </p:cTn>
                        </p:par>
                        <p:par>
                          <p:cTn id="56" fill="hold">
                            <p:stCondLst>
                              <p:cond delay="37500"/>
                            </p:stCondLst>
                            <p:childTnLst>
                              <p:par>
                                <p:cTn id="57" presetID="10" presetClass="entr" presetSubtype="0" fill="hold" grpId="0" nodeType="afterEffect">
                                  <p:stCondLst>
                                    <p:cond delay="325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childTnLst>
                                </p:cTn>
                              </p:par>
                            </p:childTnLst>
                          </p:cTn>
                        </p:par>
                        <p:par>
                          <p:cTn id="60" fill="hold">
                            <p:stCondLst>
                              <p:cond delay="41750"/>
                            </p:stCondLst>
                            <p:childTnLst>
                              <p:par>
                                <p:cTn id="61" presetID="10" presetClass="entr" presetSubtype="0" fill="hold" grpId="0" nodeType="afterEffect">
                                  <p:stCondLst>
                                    <p:cond delay="30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childTnLst>
                                </p:cTn>
                              </p:par>
                            </p:childTnLst>
                          </p:cTn>
                        </p:par>
                        <p:par>
                          <p:cTn id="64" fill="hold">
                            <p:stCondLst>
                              <p:cond delay="45750"/>
                            </p:stCondLst>
                            <p:childTnLst>
                              <p:par>
                                <p:cTn id="65" presetID="10" presetClass="entr" presetSubtype="0" fill="hold" grpId="0" nodeType="afterEffect">
                                  <p:stCondLst>
                                    <p:cond delay="300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childTnLst>
                                </p:cTn>
                              </p:par>
                            </p:childTnLst>
                          </p:cTn>
                        </p:par>
                        <p:par>
                          <p:cTn id="68" fill="hold">
                            <p:stCondLst>
                              <p:cond delay="49750"/>
                            </p:stCondLst>
                            <p:childTnLst>
                              <p:par>
                                <p:cTn id="69" presetID="10" presetClass="entr" presetSubtype="0" fill="hold" grpId="0" nodeType="afterEffect">
                                  <p:stCondLst>
                                    <p:cond delay="225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uy.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36512" y="836712"/>
            <a:ext cx="5760641" cy="6048000"/>
          </a:xfrm>
          <a:prstGeom prst="rect">
            <a:avLst/>
          </a:prstGeom>
        </p:spPr>
      </p:pic>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0" name="TextBox 19"/>
            <p:cNvSpPr txBox="1"/>
            <p:nvPr/>
          </p:nvSpPr>
          <p:spPr>
            <a:xfrm>
              <a:off x="683568" y="24118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What is Customer Retention? </a:t>
              </a:r>
            </a:p>
          </p:txBody>
        </p:sp>
      </p:grpSp>
      <p:sp>
        <p:nvSpPr>
          <p:cNvPr id="9" name="Rectangle 8"/>
          <p:cNvSpPr/>
          <p:nvPr/>
        </p:nvSpPr>
        <p:spPr>
          <a:xfrm>
            <a:off x="5364088" y="836712"/>
            <a:ext cx="3816424" cy="6048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Customer retention is a strategic process to retain existing customers. It is difficult to exactly define customer retention as it is a variable process. A basic definition could be ‘customer retention is the process when customers continue to buy products and services within a determined time period’. However this definition is not applicable for most of the high end and low purchase frequency products as each and every product is not purchased by the customer.</a:t>
            </a:r>
          </a:p>
        </p:txBody>
      </p:sp>
      <p:pic>
        <p:nvPicPr>
          <p:cNvPr id="10" name="Picture 9">
            <a:extLst>
              <a:ext uri="{FF2B5EF4-FFF2-40B4-BE49-F238E27FC236}">
                <a16:creationId xmlns:a16="http://schemas.microsoft.com/office/drawing/2014/main" id="{88DB1492-0681-4BED-B2DF-5293371957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0000">
        <p:fade/>
      </p:transition>
    </mc:Choice>
    <mc:Fallback>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1000"/>
                                        <p:tgtEl>
                                          <p:spTgt spid="8"/>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Right)">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0" name="TextBox 19"/>
            <p:cNvSpPr txBox="1"/>
            <p:nvPr/>
          </p:nvSpPr>
          <p:spPr>
            <a:xfrm>
              <a:off x="683568" y="24118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Drivers of Customer Loyalty</a:t>
              </a:r>
            </a:p>
          </p:txBody>
        </p:sp>
      </p:grpSp>
      <p:sp>
        <p:nvSpPr>
          <p:cNvPr id="6" name="TextBox 5"/>
          <p:cNvSpPr txBox="1"/>
          <p:nvPr/>
        </p:nvSpPr>
        <p:spPr>
          <a:xfrm>
            <a:off x="179512" y="908720"/>
            <a:ext cx="87849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It is very important for an organization to identify the factors and facets which drive customer loyalty. These factors help the organization to manage customer loyalty in a better and efficient way. Following are the drivers of customer loyalty:</a:t>
            </a:r>
          </a:p>
        </p:txBody>
      </p:sp>
      <p:grpSp>
        <p:nvGrpSpPr>
          <p:cNvPr id="3" name="Group 6"/>
          <p:cNvGrpSpPr/>
          <p:nvPr/>
        </p:nvGrpSpPr>
        <p:grpSpPr>
          <a:xfrm>
            <a:off x="3420144" y="2564904"/>
            <a:ext cx="2448000" cy="2376000"/>
            <a:chOff x="3804749" y="2734848"/>
            <a:chExt cx="2448000" cy="2376000"/>
          </a:xfrm>
        </p:grpSpPr>
        <p:sp>
          <p:nvSpPr>
            <p:cNvPr id="8" name="Oval 7"/>
            <p:cNvSpPr/>
            <p:nvPr/>
          </p:nvSpPr>
          <p:spPr>
            <a:xfrm>
              <a:off x="3804749" y="2734848"/>
              <a:ext cx="2448000" cy="2376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p:cNvSpPr/>
            <p:nvPr/>
          </p:nvSpPr>
          <p:spPr>
            <a:xfrm>
              <a:off x="3946118" y="2852936"/>
              <a:ext cx="2160000" cy="216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3851920" y="3094888"/>
              <a:ext cx="230425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bri"/>
                  <a:ea typeface="+mn-ea"/>
                  <a:cs typeface="+mn-cs"/>
                </a:rPr>
                <a:t>Drivers of Customer Loyalty</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8"/>
          <p:cNvGrpSpPr/>
          <p:nvPr/>
        </p:nvGrpSpPr>
        <p:grpSpPr>
          <a:xfrm>
            <a:off x="1979712" y="4365104"/>
            <a:ext cx="1944216" cy="452507"/>
            <a:chOff x="1979712" y="4581128"/>
            <a:chExt cx="1944216" cy="452507"/>
          </a:xfrm>
        </p:grpSpPr>
        <p:cxnSp>
          <p:nvCxnSpPr>
            <p:cNvPr id="12" name="Straight Connector 11"/>
            <p:cNvCxnSpPr/>
            <p:nvPr/>
          </p:nvCxnSpPr>
          <p:spPr>
            <a:xfrm flipH="1">
              <a:off x="3419872" y="4581128"/>
              <a:ext cx="504056"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19872" y="4601587"/>
              <a:ext cx="0" cy="432048"/>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979712" y="5033635"/>
              <a:ext cx="1440000"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0"/>
          <p:cNvGrpSpPr/>
          <p:nvPr/>
        </p:nvGrpSpPr>
        <p:grpSpPr>
          <a:xfrm>
            <a:off x="5364088" y="4365104"/>
            <a:ext cx="1944216" cy="452507"/>
            <a:chOff x="5364088" y="4581128"/>
            <a:chExt cx="1944216" cy="452507"/>
          </a:xfrm>
        </p:grpSpPr>
        <p:cxnSp>
          <p:nvCxnSpPr>
            <p:cNvPr id="16" name="Straight Connector 15"/>
            <p:cNvCxnSpPr/>
            <p:nvPr/>
          </p:nvCxnSpPr>
          <p:spPr>
            <a:xfrm>
              <a:off x="5364088" y="4581128"/>
              <a:ext cx="504056"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68144" y="4601587"/>
              <a:ext cx="0" cy="432048"/>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8304" y="5033635"/>
              <a:ext cx="1440000"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37"/>
          <p:cNvGrpSpPr/>
          <p:nvPr/>
        </p:nvGrpSpPr>
        <p:grpSpPr>
          <a:xfrm>
            <a:off x="1979712" y="2708920"/>
            <a:ext cx="1944216" cy="452507"/>
            <a:chOff x="1979712" y="2924944"/>
            <a:chExt cx="1944216" cy="452507"/>
          </a:xfrm>
        </p:grpSpPr>
        <p:cxnSp>
          <p:nvCxnSpPr>
            <p:cNvPr id="22" name="Straight Connector 21"/>
            <p:cNvCxnSpPr/>
            <p:nvPr/>
          </p:nvCxnSpPr>
          <p:spPr>
            <a:xfrm flipH="1" flipV="1">
              <a:off x="3419872" y="3377451"/>
              <a:ext cx="504056"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19872" y="2924944"/>
              <a:ext cx="0" cy="432048"/>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979712" y="2924944"/>
              <a:ext cx="1440000"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39"/>
          <p:cNvGrpSpPr/>
          <p:nvPr/>
        </p:nvGrpSpPr>
        <p:grpSpPr>
          <a:xfrm>
            <a:off x="5364088" y="2708920"/>
            <a:ext cx="1944216" cy="452507"/>
            <a:chOff x="5364088" y="2924944"/>
            <a:chExt cx="1944216" cy="452507"/>
          </a:xfrm>
        </p:grpSpPr>
        <p:cxnSp>
          <p:nvCxnSpPr>
            <p:cNvPr id="26" name="Straight Connector 25"/>
            <p:cNvCxnSpPr/>
            <p:nvPr/>
          </p:nvCxnSpPr>
          <p:spPr>
            <a:xfrm flipV="1">
              <a:off x="5364088" y="3377451"/>
              <a:ext cx="504056"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868144" y="2924944"/>
              <a:ext cx="0" cy="432048"/>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68304" y="2924944"/>
              <a:ext cx="1440000" cy="0"/>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33"/>
          <p:cNvGrpSpPr/>
          <p:nvPr/>
        </p:nvGrpSpPr>
        <p:grpSpPr>
          <a:xfrm>
            <a:off x="395536" y="1916832"/>
            <a:ext cx="1656184" cy="1584176"/>
            <a:chOff x="3804749" y="2734848"/>
            <a:chExt cx="2448000" cy="2376000"/>
          </a:xfrm>
        </p:grpSpPr>
        <p:sp>
          <p:nvSpPr>
            <p:cNvPr id="30" name="Oval 29"/>
            <p:cNvSpPr/>
            <p:nvPr/>
          </p:nvSpPr>
          <p:spPr>
            <a:xfrm>
              <a:off x="3804749" y="2734848"/>
              <a:ext cx="2448000" cy="2376000"/>
            </a:xfrm>
            <a:prstGeom prst="ellipse">
              <a:avLst/>
            </a:prstGeom>
            <a:no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p:nvPr/>
          </p:nvSpPr>
          <p:spPr>
            <a:xfrm>
              <a:off x="3946118" y="2852936"/>
              <a:ext cx="2160000" cy="2160000"/>
            </a:xfrm>
            <a:prstGeom prst="ellipse">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TextBox 31"/>
            <p:cNvSpPr txBox="1"/>
            <p:nvPr/>
          </p:nvSpPr>
          <p:spPr>
            <a:xfrm>
              <a:off x="3851919" y="3493459"/>
              <a:ext cx="2304257" cy="6924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n-cs"/>
                </a:rPr>
                <a:t>Attitude</a:t>
              </a: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 name="Group 41"/>
          <p:cNvGrpSpPr/>
          <p:nvPr/>
        </p:nvGrpSpPr>
        <p:grpSpPr>
          <a:xfrm>
            <a:off x="395536" y="4005064"/>
            <a:ext cx="1656184" cy="1584176"/>
            <a:chOff x="3804749" y="2734848"/>
            <a:chExt cx="2448000" cy="2376000"/>
          </a:xfrm>
        </p:grpSpPr>
        <p:sp>
          <p:nvSpPr>
            <p:cNvPr id="34" name="Oval 33"/>
            <p:cNvSpPr/>
            <p:nvPr/>
          </p:nvSpPr>
          <p:spPr>
            <a:xfrm>
              <a:off x="3804749" y="2734848"/>
              <a:ext cx="2448000" cy="2376000"/>
            </a:xfrm>
            <a:prstGeom prst="ellipse">
              <a:avLst/>
            </a:prstGeom>
            <a:noFill/>
            <a:ln w="38100">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Oval 34"/>
            <p:cNvSpPr/>
            <p:nvPr/>
          </p:nvSpPr>
          <p:spPr>
            <a:xfrm>
              <a:off x="3946118" y="2852936"/>
              <a:ext cx="2160000" cy="2160000"/>
            </a:xfrm>
            <a:prstGeom prst="ellipse">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TextBox 35"/>
            <p:cNvSpPr txBox="1"/>
            <p:nvPr/>
          </p:nvSpPr>
          <p:spPr>
            <a:xfrm>
              <a:off x="3851919" y="2986555"/>
              <a:ext cx="2304257" cy="1800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n-cs"/>
                </a:rPr>
                <a:t>Product and Services</a:t>
              </a: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5" name="Group 45"/>
          <p:cNvGrpSpPr/>
          <p:nvPr/>
        </p:nvGrpSpPr>
        <p:grpSpPr>
          <a:xfrm>
            <a:off x="7164288" y="1916832"/>
            <a:ext cx="1656184" cy="1584176"/>
            <a:chOff x="3804749" y="2734848"/>
            <a:chExt cx="2448000" cy="2376000"/>
          </a:xfrm>
        </p:grpSpPr>
        <p:sp>
          <p:nvSpPr>
            <p:cNvPr id="38" name="Oval 37"/>
            <p:cNvSpPr/>
            <p:nvPr/>
          </p:nvSpPr>
          <p:spPr>
            <a:xfrm>
              <a:off x="3804749" y="2734848"/>
              <a:ext cx="2448000" cy="2376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38"/>
            <p:cNvSpPr/>
            <p:nvPr/>
          </p:nvSpPr>
          <p:spPr>
            <a:xfrm>
              <a:off x="3946118" y="2852936"/>
              <a:ext cx="2160000" cy="2160000"/>
            </a:xfrm>
            <a:prstGeom prst="ellipse">
              <a:avLst/>
            </a:prstGeom>
            <a:solidFill>
              <a:srgbClr val="CEE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TextBox 39"/>
            <p:cNvSpPr txBox="1"/>
            <p:nvPr/>
          </p:nvSpPr>
          <p:spPr>
            <a:xfrm>
              <a:off x="3851919" y="3493459"/>
              <a:ext cx="2400830" cy="6924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n-cs"/>
                </a:rPr>
                <a:t>Technology</a:t>
              </a: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9" name="Group 49"/>
          <p:cNvGrpSpPr/>
          <p:nvPr/>
        </p:nvGrpSpPr>
        <p:grpSpPr>
          <a:xfrm>
            <a:off x="7164288" y="4077073"/>
            <a:ext cx="1656184" cy="1584177"/>
            <a:chOff x="3804749" y="2734848"/>
            <a:chExt cx="2448000" cy="2376000"/>
          </a:xfrm>
        </p:grpSpPr>
        <p:sp>
          <p:nvSpPr>
            <p:cNvPr id="42" name="Oval 41"/>
            <p:cNvSpPr/>
            <p:nvPr/>
          </p:nvSpPr>
          <p:spPr>
            <a:xfrm>
              <a:off x="3804749" y="2734848"/>
              <a:ext cx="2448000" cy="237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Oval 42"/>
            <p:cNvSpPr/>
            <p:nvPr/>
          </p:nvSpPr>
          <p:spPr>
            <a:xfrm>
              <a:off x="3946118" y="2852936"/>
              <a:ext cx="2160000" cy="216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TextBox 43"/>
            <p:cNvSpPr txBox="1"/>
            <p:nvPr/>
          </p:nvSpPr>
          <p:spPr>
            <a:xfrm>
              <a:off x="3851919" y="3216489"/>
              <a:ext cx="2304257" cy="12463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n-cs"/>
                </a:rPr>
                <a:t>Human Resources</a:t>
              </a: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5" name="TextBox 44"/>
          <p:cNvSpPr txBox="1"/>
          <p:nvPr/>
        </p:nvSpPr>
        <p:spPr>
          <a:xfrm>
            <a:off x="179512" y="6341258"/>
            <a:ext cx="8208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 us look at each in detail.</a:t>
            </a:r>
          </a:p>
        </p:txBody>
      </p:sp>
      <p:cxnSp>
        <p:nvCxnSpPr>
          <p:cNvPr id="46" name="Straight Connector 45"/>
          <p:cNvCxnSpPr/>
          <p:nvPr/>
        </p:nvCxnSpPr>
        <p:spPr>
          <a:xfrm>
            <a:off x="4644008" y="4941168"/>
            <a:ext cx="0" cy="432048"/>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41"/>
          <p:cNvGrpSpPr/>
          <p:nvPr/>
        </p:nvGrpSpPr>
        <p:grpSpPr>
          <a:xfrm>
            <a:off x="3779912" y="5229200"/>
            <a:ext cx="1656184" cy="1584176"/>
            <a:chOff x="3804749" y="2734848"/>
            <a:chExt cx="2448000" cy="2376000"/>
          </a:xfrm>
        </p:grpSpPr>
        <p:sp>
          <p:nvSpPr>
            <p:cNvPr id="48" name="Oval 47"/>
            <p:cNvSpPr/>
            <p:nvPr/>
          </p:nvSpPr>
          <p:spPr>
            <a:xfrm>
              <a:off x="3804749" y="2734848"/>
              <a:ext cx="2448000" cy="2376000"/>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Oval 48"/>
            <p:cNvSpPr/>
            <p:nvPr/>
          </p:nvSpPr>
          <p:spPr>
            <a:xfrm>
              <a:off x="3946118" y="2852936"/>
              <a:ext cx="2160000" cy="2160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p:cNvSpPr txBox="1"/>
            <p:nvPr/>
          </p:nvSpPr>
          <p:spPr>
            <a:xfrm>
              <a:off x="3851919" y="3432491"/>
              <a:ext cx="2304257" cy="12463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solidFill>
                  <a:effectLst/>
                  <a:uLnTx/>
                  <a:uFillTx/>
                  <a:latin typeface="Calibri"/>
                  <a:ea typeface="+mn-ea"/>
                  <a:cs typeface="+mn-cs"/>
                </a:rPr>
                <a:t>Supplier’s Culture</a:t>
              </a: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1" name="Picture 50">
            <a:extLst>
              <a:ext uri="{FF2B5EF4-FFF2-40B4-BE49-F238E27FC236}">
                <a16:creationId xmlns:a16="http://schemas.microsoft.com/office/drawing/2014/main" id="{33C66B1B-91F8-468B-8A50-FAFA3718A7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2000">
        <p:fade/>
      </p:transition>
    </mc:Choice>
    <mc:Fallback>
      <p:transition spd="med" advTm="3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500"/>
                            </p:stCondLst>
                            <p:childTnLst>
                              <p:par>
                                <p:cTn id="13" presetID="22" presetClass="entr" presetSubtype="2" fill="hold" nodeType="afterEffect">
                                  <p:stCondLst>
                                    <p:cond delay="1475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1000"/>
                                        <p:tgtEl>
                                          <p:spTgt spid="7"/>
                                        </p:tgtEl>
                                      </p:cBhvr>
                                    </p:animEffect>
                                  </p:childTnLst>
                                </p:cTn>
                              </p:par>
                            </p:childTnLst>
                          </p:cTn>
                        </p:par>
                        <p:par>
                          <p:cTn id="16" fill="hold">
                            <p:stCondLst>
                              <p:cond delay="1825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8750"/>
                            </p:stCondLst>
                            <p:childTnLst>
                              <p:par>
                                <p:cTn id="21" presetID="2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1000"/>
                                        <p:tgtEl>
                                          <p:spTgt spid="4"/>
                                        </p:tgtEl>
                                      </p:cBhvr>
                                    </p:animEffect>
                                  </p:childTnLst>
                                </p:cTn>
                              </p:par>
                            </p:childTnLst>
                          </p:cTn>
                        </p:par>
                        <p:par>
                          <p:cTn id="24" fill="hold">
                            <p:stCondLst>
                              <p:cond delay="1975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20250"/>
                            </p:stCondLst>
                            <p:childTnLst>
                              <p:par>
                                <p:cTn id="29" presetID="22" presetClass="entr" presetSubtype="8" fill="hold"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2175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2225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par>
                          <p:cTn id="40" fill="hold">
                            <p:stCondLst>
                              <p:cond delay="2325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23750"/>
                            </p:stCondLst>
                            <p:childTnLst>
                              <p:par>
                                <p:cTn id="45" presetID="22" presetClass="entr" presetSubtype="1" fill="hold" nodeType="afterEffect">
                                  <p:stCondLst>
                                    <p:cond delay="500"/>
                                  </p:stCondLst>
                                  <p:childTnLst>
                                    <p:set>
                                      <p:cBhvr>
                                        <p:cTn id="46" dur="1" fill="hold">
                                          <p:stCondLst>
                                            <p:cond delay="0"/>
                                          </p:stCondLst>
                                        </p:cTn>
                                        <p:tgtEl>
                                          <p:spTgt spid="46"/>
                                        </p:tgtEl>
                                        <p:attrNameLst>
                                          <p:attrName>style.visibility</p:attrName>
                                        </p:attrNameLst>
                                      </p:cBhvr>
                                      <p:to>
                                        <p:strVal val="visible"/>
                                      </p:to>
                                    </p:set>
                                    <p:animEffect transition="in" filter="wipe(up)">
                                      <p:cBhvr>
                                        <p:cTn id="47" dur="1000"/>
                                        <p:tgtEl>
                                          <p:spTgt spid="46"/>
                                        </p:tgtEl>
                                      </p:cBhvr>
                                    </p:animEffect>
                                  </p:childTnLst>
                                </p:cTn>
                              </p:par>
                            </p:childTnLst>
                          </p:cTn>
                        </p:par>
                        <p:par>
                          <p:cTn id="48" fill="hold">
                            <p:stCondLst>
                              <p:cond delay="2525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25750"/>
                            </p:stCondLst>
                            <p:childTnLst>
                              <p:par>
                                <p:cTn id="53" presetID="10"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0" name="TextBox 19"/>
            <p:cNvSpPr txBox="1"/>
            <p:nvPr/>
          </p:nvSpPr>
          <p:spPr>
            <a:xfrm>
              <a:off x="683568" y="24118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Need of Relationship with Customers</a:t>
              </a:r>
            </a:p>
          </p:txBody>
        </p:sp>
      </p:grpSp>
      <p:sp>
        <p:nvSpPr>
          <p:cNvPr id="6" name="Ellipse 15"/>
          <p:cNvSpPr/>
          <p:nvPr/>
        </p:nvSpPr>
        <p:spPr bwMode="auto">
          <a:xfrm rot="20221785">
            <a:off x="1042508" y="133606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4"/>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Cost to Serve is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I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Low</a:t>
            </a:r>
            <a:endPar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7" name="Ellipse 15"/>
          <p:cNvSpPr/>
          <p:nvPr/>
        </p:nvSpPr>
        <p:spPr bwMode="auto">
          <a:xfrm rot="21369775">
            <a:off x="1713255" y="118575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9799"/>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Growth in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Revenue</a:t>
            </a:r>
          </a:p>
        </p:txBody>
      </p:sp>
      <p:sp>
        <p:nvSpPr>
          <p:cNvPr id="8" name="Ellipse 15"/>
          <p:cNvSpPr/>
          <p:nvPr/>
        </p:nvSpPr>
        <p:spPr bwMode="auto">
          <a:xfrm rot="900000">
            <a:off x="2385400" y="123866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Chances of Getting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Referrals</a:t>
            </a:r>
          </a:p>
        </p:txBody>
      </p:sp>
      <p:sp>
        <p:nvSpPr>
          <p:cNvPr id="9" name="Ellipse 15"/>
          <p:cNvSpPr/>
          <p:nvPr/>
        </p:nvSpPr>
        <p:spPr bwMode="auto">
          <a:xfrm rot="2049663">
            <a:off x="3045659" y="1533082"/>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6"/>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Leads to Customer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Retention</a:t>
            </a:r>
          </a:p>
        </p:txBody>
      </p:sp>
      <p:sp>
        <p:nvSpPr>
          <p:cNvPr id="10" name="Ellipse 15"/>
          <p:cNvSpPr/>
          <p:nvPr/>
        </p:nvSpPr>
        <p:spPr bwMode="auto">
          <a:xfrm rot="3205374">
            <a:off x="3513255" y="2031756"/>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3"/>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Leads to Customer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Loyalty</a:t>
            </a:r>
          </a:p>
        </p:txBody>
      </p:sp>
      <p:sp>
        <p:nvSpPr>
          <p:cNvPr id="11" name="Ellipse 15"/>
          <p:cNvSpPr/>
          <p:nvPr/>
        </p:nvSpPr>
        <p:spPr bwMode="auto">
          <a:xfrm rot="4324466">
            <a:off x="3859304" y="2643368"/>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5"/>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Leads to Customer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Satisfaction</a:t>
            </a:r>
          </a:p>
        </p:txBody>
      </p:sp>
      <p:sp>
        <p:nvSpPr>
          <p:cNvPr id="12" name="Ellipse 15"/>
          <p:cNvSpPr/>
          <p:nvPr/>
        </p:nvSpPr>
        <p:spPr bwMode="auto">
          <a:xfrm rot="5400000">
            <a:off x="3957655" y="3289467"/>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tx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Better Customer Perceptiveness</a:t>
            </a:r>
          </a:p>
        </p:txBody>
      </p:sp>
      <p:sp>
        <p:nvSpPr>
          <p:cNvPr id="13" name="Ellipse 12"/>
          <p:cNvSpPr/>
          <p:nvPr/>
        </p:nvSpPr>
        <p:spPr bwMode="auto">
          <a:xfrm>
            <a:off x="2145079" y="5692467"/>
            <a:ext cx="594000" cy="594000"/>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Lucida Sans Unicode" pitchFamily="34" charset="0"/>
              <a:ea typeface="+mn-ea"/>
              <a:cs typeface="+mn-cs"/>
            </a:endParaRPr>
          </a:p>
        </p:txBody>
      </p:sp>
      <p:sp>
        <p:nvSpPr>
          <p:cNvPr id="14" name="TextBox 13"/>
          <p:cNvSpPr txBox="1"/>
          <p:nvPr/>
        </p:nvSpPr>
        <p:spPr>
          <a:xfrm>
            <a:off x="4211960" y="836712"/>
            <a:ext cx="4932040" cy="255454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Building relationship with customers in current market trends is the most important  aspect that an organization should             focus on for customer retention.                  The following are some of the           substantial outcomes of building                       a long-term relationship with                          the customer:</a:t>
            </a:r>
          </a:p>
        </p:txBody>
      </p:sp>
      <p:sp>
        <p:nvSpPr>
          <p:cNvPr id="15" name="TextBox 14"/>
          <p:cNvSpPr txBox="1"/>
          <p:nvPr/>
        </p:nvSpPr>
        <p:spPr>
          <a:xfrm>
            <a:off x="7308304" y="6177498"/>
            <a:ext cx="1835696"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Let’s look at each in detail.</a:t>
            </a:r>
          </a:p>
        </p:txBody>
      </p:sp>
      <p:pic>
        <p:nvPicPr>
          <p:cNvPr id="17" name="Picture 16">
            <a:extLst>
              <a:ext uri="{FF2B5EF4-FFF2-40B4-BE49-F238E27FC236}">
                <a16:creationId xmlns:a16="http://schemas.microsoft.com/office/drawing/2014/main" id="{6A2C5CA6-AC7C-43C9-A8F3-6B47AB33C7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7000">
        <p:fade/>
      </p:transition>
    </mc:Choice>
    <mc:Fallback>
      <p:transition spd="med" advTm="3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15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0" presetClass="entr" presetSubtype="0" fill="hold" grpId="0" nodeType="withEffect">
                                  <p:stCondLst>
                                    <p:cond delay="1525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16750"/>
                            </p:stCondLst>
                            <p:childTnLst>
                              <p:par>
                                <p:cTn id="16" presetID="10" presetClass="entr" presetSubtype="0" fill="hold" grpId="0" nodeType="afterEffect">
                                  <p:stCondLst>
                                    <p:cond delay="1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9000"/>
                            </p:stCondLst>
                            <p:childTnLst>
                              <p:par>
                                <p:cTn id="20" presetID="10" presetClass="entr" presetSubtype="0" fill="hold" grpId="0" nodeType="after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21500"/>
                            </p:stCondLst>
                            <p:childTnLst>
                              <p:par>
                                <p:cTn id="24" presetID="10" presetClass="entr" presetSubtype="0" fill="hold" grpId="0" nodeType="after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par>
                          <p:cTn id="27" fill="hold">
                            <p:stCondLst>
                              <p:cond delay="24000"/>
                            </p:stCondLst>
                            <p:childTnLst>
                              <p:par>
                                <p:cTn id="28" presetID="10" presetClass="entr" presetSubtype="0" fill="hold" grpId="0" nodeType="afterEffect">
                                  <p:stCondLst>
                                    <p:cond delay="15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par>
                          <p:cTn id="31" fill="hold">
                            <p:stCondLst>
                              <p:cond delay="26500"/>
                            </p:stCondLst>
                            <p:childTnLst>
                              <p:par>
                                <p:cTn id="32" presetID="10" presetClass="entr" presetSubtype="0" fill="hold" grpId="0" nodeType="afterEffect">
                                  <p:stCondLst>
                                    <p:cond delay="15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par>
                          <p:cTn id="35" fill="hold">
                            <p:stCondLst>
                              <p:cond delay="29000"/>
                            </p:stCondLst>
                            <p:childTnLst>
                              <p:par>
                                <p:cTn id="36" presetID="10" presetClass="entr" presetSubtype="0" fill="hold" grpId="0" nodeType="afterEffect">
                                  <p:stCondLst>
                                    <p:cond delay="125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par>
                          <p:cTn id="39" fill="hold">
                            <p:stCondLst>
                              <p:cond delay="3125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80512" cy="872616"/>
            <a:chOff x="0" y="0"/>
            <a:chExt cx="9180512" cy="872616"/>
          </a:xfrm>
        </p:grpSpPr>
        <p:pic>
          <p:nvPicPr>
            <p:cNvPr id="102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80512" cy="836712"/>
            </a:xfrm>
            <a:prstGeom prst="rect">
              <a:avLst/>
            </a:prstGeom>
            <a:noFill/>
            <a:ln w="9525">
              <a:noFill/>
              <a:miter lim="800000"/>
              <a:headEnd/>
              <a:tailEnd/>
            </a:ln>
          </p:spPr>
        </p:pic>
        <p:sp>
          <p:nvSpPr>
            <p:cNvPr id="19" name="Rectangle 18"/>
            <p:cNvSpPr/>
            <p:nvPr/>
          </p:nvSpPr>
          <p:spPr>
            <a:xfrm>
              <a:off x="512" y="180326"/>
              <a:ext cx="9143488" cy="69229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0" name="TextBox 19"/>
            <p:cNvSpPr txBox="1"/>
            <p:nvPr/>
          </p:nvSpPr>
          <p:spPr>
            <a:xfrm>
              <a:off x="683568" y="260648"/>
              <a:ext cx="8064896" cy="492443"/>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600" b="0" i="0" u="none" strike="noStrike" kern="1200" cap="none" spc="0" normalizeH="0" baseline="0" noProof="0" dirty="0">
                  <a:ln>
                    <a:noFill/>
                  </a:ln>
                  <a:solidFill>
                    <a:prstClr val="black"/>
                  </a:solidFill>
                  <a:effectLst/>
                  <a:uLnTx/>
                  <a:uFillTx/>
                  <a:latin typeface="Calibri"/>
                  <a:ea typeface="+mn-ea"/>
                  <a:cs typeface="+mn-cs"/>
                </a:rPr>
                <a:t>Strategic CRM for Long Term Relationship with Customers</a:t>
              </a:r>
            </a:p>
          </p:txBody>
        </p:sp>
      </p:grpSp>
      <p:sp>
        <p:nvSpPr>
          <p:cNvPr id="6" name="TextBox 5"/>
          <p:cNvSpPr txBox="1"/>
          <p:nvPr/>
        </p:nvSpPr>
        <p:spPr>
          <a:xfrm>
            <a:off x="467544" y="980728"/>
            <a:ext cx="82809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Determining and development of CRM strategies involves following steps:</a:t>
            </a:r>
          </a:p>
        </p:txBody>
      </p:sp>
      <p:sp>
        <p:nvSpPr>
          <p:cNvPr id="7" name="TextBox 6"/>
          <p:cNvSpPr txBox="1"/>
          <p:nvPr/>
        </p:nvSpPr>
        <p:spPr>
          <a:xfrm>
            <a:off x="1115616" y="1268760"/>
            <a:ext cx="194421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dirty="0">
                <a:ln>
                  <a:noFill/>
                </a:ln>
                <a:solidFill>
                  <a:srgbClr val="9E0000"/>
                </a:solidFill>
                <a:effectLst/>
                <a:uLnTx/>
                <a:uFillTx/>
                <a:latin typeface="28 Days Later" pitchFamily="34" charset="0"/>
                <a:ea typeface="+mn-ea"/>
                <a:cs typeface="+mn-cs"/>
              </a:rPr>
              <a:t>1</a:t>
            </a:r>
          </a:p>
        </p:txBody>
      </p:sp>
      <p:sp>
        <p:nvSpPr>
          <p:cNvPr id="8" name="TextBox 7"/>
          <p:cNvSpPr txBox="1"/>
          <p:nvPr/>
        </p:nvSpPr>
        <p:spPr>
          <a:xfrm>
            <a:off x="3635896" y="1268760"/>
            <a:ext cx="194421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dirty="0">
                <a:ln>
                  <a:noFill/>
                </a:ln>
                <a:solidFill>
                  <a:srgbClr val="186A2D"/>
                </a:solidFill>
                <a:effectLst/>
                <a:uLnTx/>
                <a:uFillTx/>
                <a:latin typeface="28 Days Later" pitchFamily="34" charset="0"/>
                <a:ea typeface="+mn-ea"/>
                <a:cs typeface="+mn-cs"/>
              </a:rPr>
              <a:t>2</a:t>
            </a:r>
          </a:p>
        </p:txBody>
      </p:sp>
      <p:sp>
        <p:nvSpPr>
          <p:cNvPr id="9" name="TextBox 8"/>
          <p:cNvSpPr txBox="1"/>
          <p:nvPr/>
        </p:nvSpPr>
        <p:spPr>
          <a:xfrm>
            <a:off x="6804248" y="1268760"/>
            <a:ext cx="194421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dirty="0">
                <a:ln>
                  <a:noFill/>
                </a:ln>
                <a:solidFill>
                  <a:srgbClr val="4BACC6">
                    <a:lumMod val="50000"/>
                  </a:srgbClr>
                </a:solidFill>
                <a:effectLst/>
                <a:uLnTx/>
                <a:uFillTx/>
                <a:latin typeface="28 Days Later" pitchFamily="34" charset="0"/>
                <a:ea typeface="+mn-ea"/>
                <a:cs typeface="+mn-cs"/>
              </a:rPr>
              <a:t>3</a:t>
            </a:r>
          </a:p>
        </p:txBody>
      </p:sp>
      <p:grpSp>
        <p:nvGrpSpPr>
          <p:cNvPr id="3" name="Group 20"/>
          <p:cNvGrpSpPr/>
          <p:nvPr/>
        </p:nvGrpSpPr>
        <p:grpSpPr>
          <a:xfrm>
            <a:off x="183733" y="2048909"/>
            <a:ext cx="3679477" cy="4047395"/>
            <a:chOff x="183733" y="2048909"/>
            <a:chExt cx="3679477" cy="4047395"/>
          </a:xfrm>
        </p:grpSpPr>
        <p:pic>
          <p:nvPicPr>
            <p:cNvPr id="11" name="Picture 10" descr="Red Pencil.png"/>
            <p:cNvPicPr>
              <a:picLocks noChangeAspect="1"/>
            </p:cNvPicPr>
            <p:nvPr/>
          </p:nvPicPr>
          <p:blipFill>
            <a:blip r:embed="rId5" cstate="print"/>
            <a:stretch>
              <a:fillRect/>
            </a:stretch>
          </p:blipFill>
          <p:spPr>
            <a:xfrm rot="20196321">
              <a:off x="183733" y="2048909"/>
              <a:ext cx="3679477" cy="4047395"/>
            </a:xfrm>
            <a:prstGeom prst="rect">
              <a:avLst/>
            </a:prstGeom>
          </p:spPr>
        </p:pic>
        <p:sp>
          <p:nvSpPr>
            <p:cNvPr id="12" name="TextBox 11"/>
            <p:cNvSpPr txBox="1"/>
            <p:nvPr/>
          </p:nvSpPr>
          <p:spPr>
            <a:xfrm rot="17563489">
              <a:off x="962593" y="3541649"/>
              <a:ext cx="20992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Amplify Commitment</a:t>
              </a:r>
            </a:p>
          </p:txBody>
        </p:sp>
      </p:grpSp>
      <p:grpSp>
        <p:nvGrpSpPr>
          <p:cNvPr id="4" name="Group 21"/>
          <p:cNvGrpSpPr/>
          <p:nvPr/>
        </p:nvGrpSpPr>
        <p:grpSpPr>
          <a:xfrm>
            <a:off x="3070508" y="2120917"/>
            <a:ext cx="3679477" cy="4047395"/>
            <a:chOff x="3070508" y="2120917"/>
            <a:chExt cx="3679477" cy="4047395"/>
          </a:xfrm>
        </p:grpSpPr>
        <p:pic>
          <p:nvPicPr>
            <p:cNvPr id="14" name="Picture 13" descr="Green Pencil.png"/>
            <p:cNvPicPr>
              <a:picLocks noChangeAspect="1"/>
            </p:cNvPicPr>
            <p:nvPr/>
          </p:nvPicPr>
          <p:blipFill>
            <a:blip r:embed="rId6" cstate="print"/>
            <a:stretch>
              <a:fillRect/>
            </a:stretch>
          </p:blipFill>
          <p:spPr>
            <a:xfrm rot="20196321">
              <a:off x="3070508" y="2120917"/>
              <a:ext cx="3679477" cy="4047395"/>
            </a:xfrm>
            <a:prstGeom prst="rect">
              <a:avLst/>
            </a:prstGeom>
          </p:spPr>
        </p:pic>
        <p:sp>
          <p:nvSpPr>
            <p:cNvPr id="15" name="TextBox 14"/>
            <p:cNvSpPr txBox="1"/>
            <p:nvPr/>
          </p:nvSpPr>
          <p:spPr>
            <a:xfrm rot="17563489">
              <a:off x="3865882" y="3438100"/>
              <a:ext cx="20992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Building a Valuable Project Team</a:t>
              </a:r>
            </a:p>
          </p:txBody>
        </p:sp>
      </p:grpSp>
      <p:grpSp>
        <p:nvGrpSpPr>
          <p:cNvPr id="5" name="Group 22"/>
          <p:cNvGrpSpPr/>
          <p:nvPr/>
        </p:nvGrpSpPr>
        <p:grpSpPr>
          <a:xfrm>
            <a:off x="6144886" y="2192926"/>
            <a:ext cx="3679477" cy="4047395"/>
            <a:chOff x="6144886" y="2192926"/>
            <a:chExt cx="3679477" cy="4047395"/>
          </a:xfrm>
        </p:grpSpPr>
        <p:pic>
          <p:nvPicPr>
            <p:cNvPr id="17" name="Picture 16" descr="Blue Pencil.png"/>
            <p:cNvPicPr>
              <a:picLocks noChangeAspect="1"/>
            </p:cNvPicPr>
            <p:nvPr/>
          </p:nvPicPr>
          <p:blipFill>
            <a:blip r:embed="rId7" cstate="print"/>
            <a:stretch>
              <a:fillRect/>
            </a:stretch>
          </p:blipFill>
          <p:spPr>
            <a:xfrm rot="20196321">
              <a:off x="6144886" y="2192926"/>
              <a:ext cx="3679477" cy="4047395"/>
            </a:xfrm>
            <a:prstGeom prst="rect">
              <a:avLst/>
            </a:prstGeom>
          </p:spPr>
        </p:pic>
        <p:sp>
          <p:nvSpPr>
            <p:cNvPr id="18" name="TextBox 17"/>
            <p:cNvSpPr txBox="1"/>
            <p:nvPr/>
          </p:nvSpPr>
          <p:spPr>
            <a:xfrm rot="17563489">
              <a:off x="6890217" y="3663998"/>
              <a:ext cx="20992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Requirement Analysis</a:t>
              </a:r>
            </a:p>
          </p:txBody>
        </p:sp>
      </p:grpSp>
      <p:sp>
        <p:nvSpPr>
          <p:cNvPr id="21" name="TextBox 20"/>
          <p:cNvSpPr txBox="1"/>
          <p:nvPr/>
        </p:nvSpPr>
        <p:spPr>
          <a:xfrm>
            <a:off x="179512" y="6341258"/>
            <a:ext cx="8208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 us look at each in detail.</a:t>
            </a:r>
          </a:p>
        </p:txBody>
      </p:sp>
      <p:pic>
        <p:nvPicPr>
          <p:cNvPr id="22" name="Picture 21">
            <a:extLst>
              <a:ext uri="{FF2B5EF4-FFF2-40B4-BE49-F238E27FC236}">
                <a16:creationId xmlns:a16="http://schemas.microsoft.com/office/drawing/2014/main" id="{6D6DC613-948E-444C-B63E-05AD67B257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19000">
        <p:fade/>
      </p:transition>
    </mc:Choice>
    <mc:Fallback>
      <p:transition spd="med"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6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7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500"/>
                            </p:stCondLst>
                            <p:childTnLst>
                              <p:par>
                                <p:cTn id="25" presetID="10" presetClass="entr" presetSubtype="0" fill="hold" grpId="0" nodeType="after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13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324dba3dc7244a295a49d508efbcf141d6f95"/>
  <p:tag name="ISPRING_PRESENTER_PHOTO_0"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0" val="S2VsbHkgTWFydGlu|Q291cnNlIE5hcnJhdG9y||aHR0cHM6Ly9tYW5hZ2VtZW50c3R1ZHlndWlkZS5jb20vcG9ydGFsL2NvdXJzZXM=|ezk3NDM5Mzg3LTg0N0QtNERDRi1BMjY4LTNFNTQyQTI0NjVBMX0=||SVNQUklOR19QUkVTRU5URVJfUEhPVE9fMA==|MA==|||"/>
  <p:tag name="ISPRING_LMS_API_VERSION" val="SCORM 1.2"/>
  <p:tag name="ISPRING_ULTRA_SCORM_COURSE_ID" val="255AD2AA-6EF8-45A1-9850-3FB491C0323C"/>
  <p:tag name="ISPRING_CMI5_LAUNCH_METHOD" val="any window"/>
  <p:tag name="ISPRINGCLOUDFOLDERID" val="0"/>
  <p:tag name="ISPRING_SCORM_RATE_SLIDES" val="0"/>
  <p:tag name="ISPRING_SCORM_PASSING_SCORE" val="0.000000"/>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CQuZMJBa2giAFAACbEwAAHQAAAHVuaXZlcnNhbC9jb21tb25fbWVzc2FnZXMubG5nrVj/bts2EP6/QN+BEFBgA7q0HdCiGBIXtMTYQmTJFemk3TAIjMTYWinR1Q+n3l97mj3YnmRHSnbttIUkt0AcWLTuuyPv++5Inr/5lEm0EUWZqvzCenH23EIij1WS5ssLa8Euf3ltobLiecKlysWFlSsLvRk9fnQueb6s+VLA98ePEDrPRFnCYznST5+fUZpcWPNxZAezOfbfR14wCaKxO7FGtsrWPN8iTy3VT7++ev3pxctXP58/a+36wNAZ9rxjIGSQXj7vAeSzMPAiQCNe5JN3zBrp/8PsggXzXJ/oGOqiFCi4/UvEVboR5TCceUiurZH+32m3CEPis4h6rkMil0Z+wMyqeIQRxxq9VzVa8Y1AlUKbVNyjaiUgo1VaCFTKNDE/xAoG8lp0OXOCGXb9KCSUha7N3MC3RlQVxfapgeV1tVIFuCtRkpb8VorE+ATumN/XhSjBNa+AWwj+qlUKb6qMp/lZt+sb3wuwE+H5PJoRSvEElpntJwVIR/D3abWC3xKhnoKL+1wqnqC7QgBgQBFfr2UaN2+mdF3oCOeSbzujCPGN608iFgQejYjv7EasEckT5BRcT3YgSogpCQGg4KUoTrCNDOuNOcJSDkOYupOpBx+mQ5imy5WETzU0jjkBJsxF3mUFTCUhcJzSmyB09KKBK8TRmpflvSqSI5Ye5rML2PXtAIRgswNwpjF2wMCPFOpYUYAeu8EgSmz43eoKpgoEjJgpC1pSWV1WIJtsLUUlTLSpngqPDaVuxZ0CfUnBNw33wbsRWyfNPbzw7Wk0Zj58HRPIq8frPF71tANxflUfh2qogSaHnO+MqUWLxsE7qC5QFoMhFsGVNQquhli8JxQWmdAuGx9fuxNssgR1b1eUdkUv5rrGyC3icQx2mk2bVNUljOglgdJkMlIO80LJ2wWQ2MXeV0prAwhMMIRYQtmHEIqkW0xQ6G3iaDm9Xbi/R5fY9YjzJek4cCpXFeJSKj0B8MuTDc9jAYyLuU7sFl5L0sS8prlvIvlYp38jXrX1/knbKnyHvHtyNjC0o+7yDVnwqhLZuupyfRD+KVFonX8zhD5TP80/tYmPQzf4ZpIyvm2S1CczZZrVsmlD352ffWRDc9QZxHeuVP9s/ehIaNNvCOxadIeEjYbsbzXVbsduoNtiIvrbuf4l2Myb5gXdzc3vVH9rP2gBfIVOxaBTWGMTOYX9TgatqL/tNcz6KPxr3TX629+QMXUZtJ4bcVumVadno+feTdbI+fTuerBxPeo4zGUehOwD4LLdFJZIphnEn/TAXMzIbgWaRnE0kxtVy8TIX6YfTLOAta0z8eWW+K5QmRmVvNzRv+lVb74nimZyYeN0PmBTtVdw7/wcCPj0LFGCQ9jL2Ni39QbI1mqXPY1APnopPEZ3+yfQUcareAWN+U7VedITqDmHOeQSA1g7Zyp4Ea/+++ffnhgPImlGUTv62yAQvbODOkr2YH/4qhLln4NB9Ez2GLQ5AIpPVScQw+PjAMxDH6v2TLyza0/GNhw5gYedAC6w+oecN3nT7DKVwdBZt18QTUsCzBi2pzPQFexLZzyH1zQGrepkO6k1o0EDQwBnOLyCUmmOThqx+AB1liklyyEoJgGa35UYZPfwjqJ3Jj5DPGx2Jy8KrABz5xF2HHODAzHBsfxD0+UTOBfG7VWOVEvVF8yeYh/q+gM8kaTVUMCQkP29jL57MOd8T3F9GdajCphWuquaUJia589lafNlZ90/leYa7fzZwa3a/1BLAwQUAAIACAACQuZM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AJC5kzlb8zT+wQAAOcYAAAnAAAAdW5pdmVyc2FsL2ZsYXNoX3B1Ymxpc2hpbmdfc2V0dGluZ3MueG1s5Vnrcto4FP7PU2i8058F0ibbJANkKDEbptwWO73Mzg4jbIG1kSWvJZPSX/s0+2D7JHtkEQOBJKINnb1MJhOQz/edo3PTsVK7+BwzNCeppILXnaNy1UGEByKkfFZ3rv32y1MHSYV5iJngpO5w4aCLRqmWZBNGZeQRpUBUIqDh8jxRdSdSKjmvVG5vb8tUJql+KlimgF+WAxFXkpRIwhVJKwnDC/ijFgmRzpLBggB+Y8GXsEaphFDNMPVEmDGCaAiWc6o3hVmbYRk5FSM2wcHNLBUZD1uCiRSls0nd+aFd1T93MobqksaEa5/IBizqZXWOw5BqKzDz6BeCIkJnEZh7VD120C0NVVR3XldfaR6Qr2zz5Oxm81jztAR4gaulgpgoHGKFzVejMSVTkkI4iGyoNCNAurG2JqnIZ1UsmKVwwXFMAx+eIO2runPpj0du2x25/ZY7vh51janWCL/jd10rjNftXLrj/sB3vfGV3+vuDfLdj/4eoH0ts6YfjlzP7fvuaPy2M9gTYW/UCuP2mp3unpgP7luv4++rqd/s7QsZXg36dpirT0N31O303439waDrd4YrVJ7Da9laq2wmfg0KRGTpenqrKIsnHFMGzeZejkuioF0xnM6IL9oUqnGKmSQO+i0hs58zzKha6AqFrnZDSNKUCQnUSFdf3dEV5azoDCEYBiVZ1PbJWVHab043tl4x2lfb2mllrWh2w0go8Z2tP6qeFOafHT9u/gOG1rBSOIigiam7HrS+cidFNRIHis6hQ5J725xmjHlZkohUrdrY+mJhxAM0tangG5HX39FEsLDwGIknJOzjmKy1fu+G8jZIHjloCjnKwJeDhHDkYQ7HDVXg36AgkNlEKqryY6a9lG6mFDMEfHAeEtTztvwdRDiVG0lZhFa3+KDxS18oIn817jZLD4p6jIIWXRpW8m4MuWYj+IFMJFXERtQjBMUitZK9Amtt5HqY4xnR6eKpLFz8lAFOH+NWpouMhWghMsToDfhGIMjSLIZPEUHrRymapiLOV+G4V0jmrpxTckvCCxtFn0BFnAESDEsYUUbD7xn9giZkCh5BjOA5TCKwTqXhL+9FnGApV6T4zsYX5kDq9C/djy/0BnE4x3C470cOJUniRB2CH8PeuQAVjAnw5hoFeCbAmSR5fEIa5mI22yx/fUSKBgEhf6bAbPBLGmcMPyd94ZA16gNG/zBa8MLkgE3gn7TAWm2E53nN6zrOqaHaKYTEcMKDAJo75RmxJQwwR4KzBcIBzBdSd5A5FZmEFdMrDLX8KgMNFDI0N3UGZxAoS0OS2rBVj169Pj758c3p2Xm58tcff758FLScuYYMa21m6Go9OqlbI++9FTyBe2D6tkPdm8GfAD04iVvj9jXzkancGrljNrfG3p/QrYFbc/oTyEem9S1sW6Sx7jfhVjx3v7hZwDva6GbL77zv+J92EOSlsD1p1Sp6Ctw9FObD8T91JvTc5qh1hSBc113fO7dpD30BPVgFEfSXqb69sMG04C0KevTyksFKi46gjSCk2nsrQoilVS+1U9sf2EgN3tlIjcwcOVybIa1MgGFgZg43GAcYjWGwDr9bg/+WdmtVns/cqQ/Wwf4dXeibX01NGztQFyI4DSLIxINl7//jqDhkjP5Tbjffilu/jWu+4vpp815cP4kppzEEQ0/XxWV64+S4WqvsflQqAdvmPycapb8BUEsDBBQAAgAIAAJC5kwdTb09SwMAAE0MAAAhAAAAdW5pdmVyc2FsL2ZsYXNoX3NraW5fc2V0dGluZ3MueG1slVfbbuIwEH3vV6Ds8zbQrkorBaSWslK13W61RX03ZAALx45shy5/v+NLEgeSkhIh4TNzPBcfT0SidpQP9iAVFXwSXUXTi8EgWRVSAtcLyHJGNAw4yWASUZVLyjd337XHo9h5CybkG2iNRmWQEhvQdBItC60Fv1wJrnHLSy5kRlg0/fbTfpLYep5jCcywL2dNVlCHGQ7Hw4fHPhQfY3j9Y3Qz6yKsRJYTfngWG3G5JKvdRoqCp2dT2x5ykIzynQlwN57Nx12ejCr9hA1u5DS/NU8/Si5BKTAp3czNc5bFyBJYVb399OTUoT6v/oi2p4pqS7sfmaeLlpMNHDV5aJ5uf467f+FUHEHDP322ctT7AeSXNhd5kX+JIMXGNLTJGY1ubx7HZzlMkBSvX3+CKcgEcpVfDzsZitEUj0HI1ElxaJ4u565e+p/hkEjM3ZaCvZpDOJoeRiFLBlMtC0jicuVsais+/hQaLxNM14QpdAih2ukVK3wlhSq3aWK131/4oDwNnDxQe7wLVmQwc/kGjk289p/NHuxcCfOrsCBBCXsPBhnWYO35gm098QzA2vPNnNYfzg6nGRybHKkUxAPxp/l5+9EKnOCybFi5Kq0m0rO55ipI1QOlTyZSmFpdLWgG5tiS2GIupfgkp4STPd0Qje+o38ZvebDFqCQ+MniptQsr0VQzaNObzRFHetguuz4vR/cGqWtz64HGgT+JMiJ3IBdCMBUNPG8S2SDu3XlKMTMV33ggn/ha9CVxoaF3BOFuSl93ojVZbTPMKYxgWlEykjhoQhK3dznxYdvaz4tsCXKOp0ahlE0Tc35butky/Op3Ch+QNgkdRsfUW9yOE1qpMgC8BIDI1bbUrFs4S1YwTRnsobz6AWAL7qosUajRLrnd62dY61BwHumlSD8paqU0J0iAt/i/Y1qNjY8s50WvyVLZwhrXvhzBdSqNoVzOMqPVMLoDvJIaO6O9rYN4Vo12kkKLN02k9pHrtS+e7OGe08yOCTToSjNtFsdhQuS+LdZYJnyC1ymYd0u1WVVhi6WLYobh9KqNYi3Hk3CB13O6lgDhFLTgRTCnf8FhKYhMXyqXxuBuMTs21ojvNjtUcRxnuU7iAHKHUx0D/sa/EdP/UEsDBBQAAgAIAAJC5kz33RIy5wQAAHgYAAAmAAAAdW5pdmVyc2FsL2h0bWxfcHVibGlzaGluZ19zZXR0aW5ncy54bWzdWetu2zYU/p+nIDT0Z22nTdYksB24jjwb9W2W0jYYBoOWaIsrRWoi5dT9tafZg+1Jdmg68jUO3cUtOgRBLPp83zk8Nx4x5evPMUNTkkoqeMU5LZQcRHggQsonFefWb7y8cJBUmIeYCU4qDhcOuq6elJNsxKiMPKIUiEoENFxeJariREolV8Xi/f19gcok1d8Klingl4VAxMUkJZJwRdJiwvAM/qhZQqSzYLAggN9Y8AWsenKCUNkwdUSYMYJoCJZzqjeFWVPFzCkaqREOPk1SkfGwLphIUToZVZyfGiX98yBjmG5oTLh2iazCol5WVzgMqTYCM49+ISgidBKBtaelMwfd01BFFed16ZXmAfniNs+c3ewda566ACdwtVAQE4VDrLB5NBpTMiYpRIPIqkozAqRrayuSinxW+YJZCmccxzTw4RukXVVxbvzhwG24A7dbd4e3g7Yx1Rrht/y2a4Xx2q0bd9jt+a43bPqd9sEg3/3oHwA61DJr+v7A9dyu7w6Gb1u9AxH2Ri0xbqfWah+I+eC+9Vr+oZq6tc6hkH6z17XDNO/67qDd6r4b+r1e22/1l6h5Dq9ka7m4nvhlKBCRpavpraIsHnFMGfSajRyXREG3YjidEF80KFTjGDNJHPRHQia/ZphRNdMVCk3tEyFJTSYkUANdfRVHV5SzpDOEYBiUZF7b55d5ab+5WNt60WhfbmunleW81/UjocQ3tv60dJ6bf3m23/xHDC1jpXAQQRNTDz1odeVBimokDhSdQockG9scZ4x5WZKIVC3b2OpibsQjNOWx4GuR189oJFiYe4zEIxJ2cQz5129wB40hKRk4r5cQjjzM4XihChwa5AiZjaSian6sNBbStZRihuDogPOPoI635eAgwqlcy8I8lrqnB9XfukIR+bvxr1l6VNRjFLToWrCSd2NILhvBD2QkqSI2oh4hKBaplWwTrLWR62COJ0Tnh6eycPZLBjh9bFuZLjIWopnIEKOfwDcCQVpmMXyKCFo9O9E4FfF8lWGpkJy7ckrJPQmvbRTdgYo4AyQYljCijIY/M/oFjcgYPIIYwVOYPGCdSsNfOIg4wVIuSfGDjS/MCdTq3rgfX+gN4nCK4TQ/jBxqkMSJOgY/hr1zASoYE+DNFQrwTIAzSebxCWk4F7PZZuHrI5J3BAj5MwVmjV/SOGP4Oelzh6xQHzH6x9GCZyYHbAL/pAXWaiM8nde8ruM5NVQ7hZAYTvgigL5PeUZsCQPMkeBshnAAA4XUHWRKRSZhxfQKQy2/ykADhQydmzqB1w1QloYktWErnb56fXb+85uLy6tC8Z+//n65F7QYsvoMa21myqrvHc2tkRuvAU/gHhm37VAbQ/cToEdHb2vcoWbuGcOtkTuGcWvs5khuDdwazJ9A7hnPt7ANkca634Rb8dz9pmYBb2mja3W/9b7l3+0gmJfC9qRVLuqxb/cUOJ+GN4bA0febAj23Nqg3EQTotu17VzYNoSug66oggo4y1hcUNpg6vChBV17cI1hp0TGzEYTkem9FCNGz6p52ars9G6neOxupgZkc+ytTo5UJcPxPzHEGAwCjMYzS4Tdr6f+lwVoV5DP35qP1rB+j7+x8+6R7G49pVUfqOwSnQQS5d7R8/YGPg+8Xlv+Vp81Tfnu3dl2XXyOt32+fwPr6fwuqJ/8CUEsDBBQAAgAIAAJC5kzAfrLukwEAADAGAAAfAAAAdW5pdmVyc2FsL2h0bWxfc2tpbl9zZXR0aW5ncy5qc42UQW+CMBTH734Kwq4LgbiI221TlyzxsGS7LTsUqEgsbdMWJjN+99GqrC1F7LvYPz/+r+9h32HitctPfe/JO6jfav9u7pUGpSZYBe9NHQ3opdR9jooMfhYlRAWGvoXUl1c7+fhPuIx9rEyT5kPacs3PJ/LJBiCu49RhwRwad2i1Q/txaHtX4t9OnGhlnUrS+pxUQhAcpAQLiEWACSuBYvy7V7X0Ci2Y1JCNoBuQQsM0DOPwZTlE/juG04dottC5lJQU4GZNchIkIN3ljFQ4G8q/bShk7Rffne0e48Uq1gFUcPEmYGknXs1lDJOUQc7hOe9sJcMJI5BApBek1hXUMO4XZNF1wQtxoZ8jGTpNQQ77XQplmBhuvca7eeIE3IuhYigCDWS3WBFa0Vs4RnLZkR4aRfPZMnaiiICswPkoJw8rbbtipqEBqpERJIRl3b8ilKEzvWYY14xY12zruLbl0HS5YTQIY25dsnIr69o1GJBLxC6ROBLTa3PKOIywJ43cf3k+EAKk27IdIO1xv8cOZnlPjn9QSwMEFAACAAgAA0LmTP52pvzvLQAAPUcAABcAAAB1bml2ZXJzYWwvdW5pdmVyc2FsLnBuZ+17CVjSabgvTdM04zQ1TVbTjOWMaYamVpaGGzOZGa655ZhbUxq5oAmpASLNNNOiJYOoZCC0uGRukwtECk7ToojCFC4hKqWAGSIlAioiFy2dzrnnufee55x7nrsMz+Pjt/2/9/3e5fe+7/eHiwf9PD8z+soIAAB8BjmwLxAA+BAOAHzA//gjwwhKaFFk+LcEEei5F1DNNRkxdD6Efu/7PQBwB/fpzI/LDP1PTh4IQwAAX5ya+1sycNz0NACw/ylk3/fBp6Pk/aKKGEyUnfpcxMfDZr6zP7M4MP2y65Bv0vEfuf/VuOVNn/i404svt/z5nfXLJY/sP1tz5dONoydPmw3suYz48fNOyorVG4uetR9ovXUTdnw/VBqzKdxzOMDk9z/RjWC5Jqzu9qvwxu5ebXhIzfomQUhDZuftXmajZri/4vYYzMAZYM8nWSaGf2fWXG9dMtdd/W93U4LxSn/9hL8ZdK2h/6Xgvge377U1PMew6MwTk2Bx+2eNZsNzS7+EpOPtHcVZEXsNnSPGWSZ417k1Aafj8ltzDEN/HDAGmTl/YGhtDhBfGP3Y0Li0D7+5djMAcFLI0jAVsAGsXtdBZ6mq6tpEun5RJHjv8y+zyPY8qk5AjYxNEsDENbOvahywr5djtzeOGhu2osu/Fk0+libPSpMdsHoNFnsIUqi8v9w0Auz1vPSQHZzihrmHHBezR2v7KBIEh+vKh0vomTK6A26TK4qoRoJKLyDVo4IQaUED5MX45JuhVRvdaRw5QkYXpJqq7koLigyHeU7DqCqii3T9E53KHqyuJ3TZ2pPkrmzyijcahUjPqtsJd6VTx3/D+gRe7ZQY70bauulG/KPXmjZPZjefVqUm9bvzg8TFlcjJ1y9CkHnaKvFpaTf1eE8YWIAzWw4ATAPhZyKTSloLna3LuI/jzs8Yf9mQGe4WfOfNGxx2JnLHk3XuQhrHiRGlCZLFhLVl94YGeuyjsWcDj3bWWu3ulfG1B+AZqR9xqo9xa9GaMaZzaaXm+f2z6dpEwnC5UY0JWh2Au54bmwrC3RyzY6unrg7x7tQLu+QMvTGokcsq11bLkCvYE/CnbtJiVxaMp92lyvDn9bbpOmlyJealpspxTkHGoD9s6YHimB/8NzwZoAx+czbVWQzdznteFINcu2rDn0GnYnTF1QqhrcV3gUsxBV0OII7Fsu8LYnVOORHJvBy2EzAyvj9vWaoIuLqW11cQG3I1RsA6xnWTwdUEbeVQEgEmHD6Bco3T5GvZxyq0HfcYVWM3+217KibZQzCiL0EXg011FZrzOWFlLDqEQlCfprsqYPBKZPUr9MFlgbY9yjyOIBTdzBTR3efswhe/dBRu7eGH6dhexJm6usRlqbrvG2q95DvW8W+SiXSJBymtcdRZE8C53XoAuYMp6o3uTv6UOqIq7va9flCTX4+Dinb448ASDy+cyTFah6rPDZNT2kNIiw7hdqrUUwfeBIjOjlr2IJDTLrFFfQXBF3dGlvUraNoDvUP9qiZ6oVtN/ghL+PN2DV+LcTZfFOAhcTDoID3242SDlj/a0IlwZQvWIDy+Lzk3Hiks+fyWPbxXy1MZAxp8Swq6JAwZpD99zFLTM3azjRTZ4sLs28LzzmF4XXDPgaJAcbjN0IpOGohr5QEPR+/3wyTDV0wdlnVKivuT0ch7UegmRpMcmcwfq/HthmmKOodgCugYqlYOEhn8+C4sy+QIMdwanrvizYbfZT6/pT3j1qoTs9OuUL8eTdgqaohk7rPsCXpVD2X48LpvmQR+HNPMr0uykqcE95r9GFr+21Cl5LyJf2R1S6EPbjPPs61G/WaYUa6AkPr8x5INzGmEUVwUDNi5Kdk2GT0gjIlG8BKMqtNESPLU7PD4BLIwyj/NdVg478K22WR1+mzJzdafYvvi8YQXLg9OfTYk/72oBmgMZ9gcgTNtjKx25yl6belQ5JgltLCTBln7VUNkpFvx561udVQrPzhzDNqzo0dy2DFaNkswDhIk2w7PVlQeqI1Cu3KEutLRE9lVJmi0ydSmYh82KjV8DKz1KQzCWZQP2xLrKinDhw9pYaYJY402v8LR2hkYegCxIrWPQVa9mioX83zVkfTh069STMbfKTIHCB/XZjqHmzOi9AFOGjScRJrh9n3tsXLbMZVZmWud2dLTzmI69roYfm58piQ3dWdnzxFRVHVntFsjjXON+tQsdm9BicmtnTf6beNwN12lBqMbc4YwDmoPoHJA5bnltHIOJGe3JlzWndKdUi+UwtEZQE+aqymEtXyKwzC6qlaPlqnDy4dOUGtGHXGNamcmLg0cVuPKSgNDbDhv6pd1TSCrhEIMFBzi4tvsz5dBGqkDBviFOZe2shVNfJFKOF6q43UytsKPZFSsB6XnG69JPeRd0vaTmubN6VOaCZcatALrMINOm1KmVgmcHrgRyzz8ZofuFvhr0CeMQb9fqrOBj68P5r4+kBJAl6zImVnWWZ0OZCsPYn8q++tquCcLPC8nG3ggS5yu9yp6QpXsXiOGc7ns9rypb+j+2eREYt2bBHAYnXuhGfJuw9zpT63LiUs7qtI/YUe3ITeV2jnm9i8BnBGmJeIJdOIt0C0mRQLDE5BAvaA/SbQOJA83NRfYCun0jV8YZD9UmW2CP/aWc+KhBqLMIkh+z7CcE0bvqNb0CNYb1rgvRJukutZCyh2wDTwHCezalWXywzkzzxjPOaTvP4S3132Tty0hm9w0amXXHE/skZD24ZdyDr4NWX20Y1lk8o/2mKkgLSSE719121/tWwp9KU4k54Eamoyukfb/q8X4ObveCt+X9iEAkEQyW/5Mcs3MUpr5jQd3h4GV9XOwsHw9KHZseZDYxOAO6ZA55BqaCwxnJHORwRhkCJRLA8SAxq2G1APw0Y3WJWmGHgCwwsDW6I25YP3lBcO2HnjD4bf/loyRhZOSM4a+Do3mAbFv1mPvTJ3HTp6XeX7S1/m9B5eqn6JmX5j7RCQmeRvhEByNIfTKPJebDD2fo/n8i8LzNO04sTkD88kPpLmRa2eRJxrtMl582kM80wCcY8HpynlakPgP+TwXp7avgpW1Tq1PHmgSuGBnM5QTI/yOm544mpRNsAyVMTN10yjvlzfn2Hx5ZFOvH75O0HT6zeDta4x0xcB95Ovn90PKlWq5UMa8nzaXcZxZKb0ut2W0QpYg9LM6wc/Sv2LAIILn9Qe2f8/eaWV739jklrEnvNWERL5OsM84krPIqrc1PLB2W+o6brV41ORK4AKP6RAPLodoB/UmNtxo/9FrTlh/3Xep7y8xBiFBXd9CB8UWgXz/Ci+4tm9aOBh7qH5e7hvb3YWRe/EE3FoFMOXVmlu1s7Zhma2WkVNX4Fl/U9wKVzPvpHhRSBQQgZggF2KNzKjHPbYuyErLTWchMCMurmh1Ii2ivPgXQfpHXDdgHMUFubNR71Vw9t1OL3eWXCu0DrECrYGy7WPVzM5XXRWhPQnw8gVWiHE9YTuBKQWZiqt5exsHVoA8VhF9353kFFJddLmuuwxSYnK1sbntjt3QYP2Ctmz93TDx1Qcg3W72x3sKv/OnujGjsr2L3+nknkujGyRejlvK866UjjmyU1IYiwSh1fsgSTJM/CZwpgtafxFn1hyxoAZOrv/5q9YHc5vErxzErqelY+A3IyFE7wV2wtKYYG6vXYVV48DEJK3N/PGCCdzbxqO4kmwO5gp3peshOTjOIh/bskz2l/wvdDZnHO2sdnTmvkkpXGQ0tqcFJzp0cXCopXCRkAtimddcTifb3a0SswkCrf8AC4NmriPuX5TZvBHd6GvG6g9l5fXx+nTg06+foz6zxS+oZHzOpmkHIIZEEsXsdkpjCsZ7NR3PFukOd5Ac6zy8LJL3N50jy+vkieSYKq1k14LubfkGVzjOyTO3Yx4esjiEXEVhaL3h1AgHj5UAwHfLlX/F9qpWP2c/jeVWO+7xi2JlIJlbiAvGeYoxTtmFKPGysDvrpJb4Ac/SmAy4BXT5TwvMwUti2JYeHfnW+XkgJEJMag1z0HqRLdrMuIsmVVuyT6D66GG+8U6mHRaletXF1TyIUw4+ypZV3T31TpXfBja1529DsDe4IJtJGZcmdyHLu1n2Gb0xX29dWGEGfdyeb5NgEfv5ol/kNZ2Krz4V5gRCLC9dGKsfp4C0A9cmS9noN5NXUmgLCLHDUhFtH/q4bxdSOZThtS5xQUVHScZ2yA2dETv4JOM9blHkTQv01BCDV59CgfFWdtfbSBuakUopatXv1HenugCDb+m4bgocKDXaqMh2X/VOmJ8HAaMMaf2ucG7fLuBZChibiVn1WrfI727wnduDhIpnC9p/+EVyfMaJjKy1QYsmXVB3Mml6056WLdDhJoOwpg8syug6R2UQmuDn2OjxWZBwJ32WJV5z57sFRRWOP36AKGmLGN95q1KkTRkMs7MIoJGEoojxp7a2pEVbmsjbgxQEteUPjB8nNa3y495lz0rHyi7vHK5d9FRv/4sE+7gcm5OlKNFBgWdetO2CpUhaWzJ5+Zb5wskTr5sYb1iOoeo3YiJkgYUN8P3t1UTHkgi25Q/950w4D86vguI2s1MGuu9sX7lobc9CyIYSIl9YX9POyD42mLRAlxs9kHi6ehsEruY8VZznW3t0VOO2YQ2Fk+pqxAcLTyM53nlSr9yYX4jbS9oFKgpowG4YvmDpXGE10e5yYO6oNanp4audi8M91cTgy+rakkjTbArOZnhmkWLQgOa4sCxYUuKzmSKplengGVldU0HvDKaojJxiH3rB3C6q6W5UwjYgVZrjCGE/QC7OU8kw+9Bz5qCvoTGNRrdCa6Iiax6BAhdng2zd05jm7WGg4UV8jII7cKs1j0HLuG0MnwWtKmtlfOp+TDK5PFKRb99bBrtjsnhadpgjYtkB7lOQBc4UTMGYsC9Q7z56s2BOw5tNn7iGZpjPg6lsV1PGFFydYg6SXVAuGLeTaeNA+Ba7UKfdQq6tU75m+sX2RbJ35L45pm4Zp5mP49hh+xA4S7bAk7x+kfSeFqJZEd/70TP/Be43ceWxIY84FbbnF6zJhSzk3M4ihkYuanfEeZj4zdTEbc71BQ4w81DrlDsvn9R70k2h4y+f3JTt3rN8gRO+xgCQghubQcuBidJN4VF+j6cOLkiRZbwRASL6p6HeDD4aHfJu8ucuzi3Z/F/ZSplDRsZ8oT7QhERgrMsWPG9XjuFosLH+xvT85as2JRq8vx45M/lGqpL19CRcirs8VDE8+DkwpdZ3LYi8bkFOe3rHzSQHqstaGVj97F9QoniyII1gZinxNdruR1iI6iYIySMhPbkmCW04fZcqw7ecUAO0rfWNYQ7zqM3OX5ck2TVk5tqH9h7dKuuuHd2stUrFAgvii9RuVDeME3pde/UQW+JV0HUsITZMG9F5jJspu+ODU80lRR7cidneFrf06EvfLx4jDhkAD1+7BskIMbrYVzB4I6p74vWLB+kW+9vy1e15iSRJyHFzQ1FmAtS2ycNqbJzhWIg6TNi9YS+ExlE3VI46Ue7ZaNks4dMSH2p2BM8Nfi6wP3RjqPgKgjlWpy6UqJ7FkzJiXRbUnuLDyT7wyRPWKaDHw4mSQ8AdgSfr4UyjwtHN0Jp2yJsnrBZfW3qJ95idkH7bOItxbCDdReAgLN7Xe7y6lT2UhGvwuhXo4ctG5EnkYc4MsrB3GLdjweUfBxiqa+M1MOSO9P2QpAqhtRwFPBj4szghPL5T1yC0YFTFGMqVrjH04bsPWUPlskYfDUnGh5XKfDSN8szeYz+aLHLZnm8WBPy2NsqaHgJ6UhppB60Rt19FjQR06nzpFZI78tn4onneUjHEkUyEqzbRt4ftJkwt7fHe+PWxheBz+Vi1caHXJwG/HoB8H6RYW+fPbYUUEjDtzIkT8WOzvWYxY1c0G/1p/aHF84wEHr/Hrb/L3nAAueFZ5wTmzJdn/zaJktbOiDu5Mr4GF+eb7M8O9PBSO2JWkbv7dBJaHJ7PGm5nDTGqzCyXhXiR1HvgoBZaRdNg0qJgdthskbavtQ5IniFJILY9KAal7mR8WNtlq53jDZFR0d62/go7eoOHD61cfnuXINWFHiLet9Yx1QTEhS1bk76YWrkFHizuO9Br7wen+fRTfGL7D6cRcm/SqJlfdNKGGJ+mmrhVxS+kad8e+fCf1j+t/5wWffcqJlJ5XGlApg4mWlM9/vz+2Q6Cpb9DTRTzXtRQfV/3EFKrlne5KVM/q4luZhn17Z7H3PPCK+cDjeeybPcSz1wOcJ9fB8yNYsDRaHl61Z/WuKEnNz17ep6PvXWUvscuE4YismLn4Juhlh76TJ3a5zdySu7TQUEdVPHUFmvA45AXv2Hy79lEb5b1qCK4bvE6ol105gmRPMwWoWFW/DaCdBGw+qOf3j7GS6lvOYSzqG22ugBX+3fXaK+MgVtElAZCKuLcwaSEngTTUNccK0Tv8Lqkt2naA1i7u+qL4khofvGpVidY4PbgFPwXZvSSk1tTw1n71dGy4CWGA9j12p+wCslo70+nJWfjD/GGyrXJBHk8NXUU0ZJ/1LKUbplKRWiTs0vuwe7pTdw7dfQ4avjcnducFBN47kDb21uflUZaQouLK2/duM79olzm6uFXRRQGfdglDzkqnr39TbyikXuo/KhldBlqk3/WlW3+gkCcpYV3UkVuaY5reaphgemxKoKkpB9bfrSM+7JcXluTGG73xCs+GsED9q19K/eG4et5H4V8kxgkq3+0b+0Wvv0BVDbZyvqG62ZLDR6+VYvr3cKpU8RUHwS64spyKmx+vp0xAiztFcJd40z9q4gtgS0RHn6u6xFC32RSI/iu9d8HCLj93QkRtSRE0lp/8Jb8aOibAMmj6lwL6PPg7wlieBu5t9QGboVQbOArT5e2rOW33JW9qadLUIES704UDB9USMHzkxyZsLHZ59WLWg+GZiei7fudtFtivSBvcoW1sPb8lYLoJE7trVpzwRZZ5xuxZH9Ie6du4pnmdGBpDFJL2a16WurkDR17095fIIOEt3bODkdNh0hppIHS1h/N31ntjlVdnKxc8ieEwW/isklO4VsknkbntvFUVnG3mw4EHhGrUYzgqrqqVggwWGgOw69JjU4VQbprNE8Kew10Vja0FHSqIi3a+mANkUmc8UTqYEWSf2Gw5sk657CCUSu4oR4sx/wR+Tbc3K1C3rI5aiUP2w70vU2+Vf9ob1u2uiQgjG6Ufzg5HM8fiILEBSkIhBrV8Yf5JkKamaXalUIbhbw67Z0Doius4aWaINzulm43UwhanyqsNoNOk7ecDH2bdSYhNrUVWgFX58IsIEmihiYaONgruzdNiBZ2jg/oNC6Uwyy5G7pT56N54lYK04huqpekLxQIH1767v/z1o8jyJeNIt2Y1H9W7O8QPTtOdIye/HP9PrFPLnVkJnEYmvHZW4Px5rlHTz8lOohmpI6OoiluenXyEu73maXKuiLqm91vzXWb6yoJduwnZUM37+7b/MBs+Z5f5m/QVgLhZ9znV4399j8dfA6fkYtm5dJQrCrUETw7BJ61BauCwA1Tl0WTl2W71fMFT9+3HlwN5yC69cinZc9JBraknpliTwfw5FnwHhIuQ7y5J2GsdC7nv+u+eS2oecK7eeL6/fEp5XAo9PM+GrnktXOz0tkAsBOS4a0evpnV44ju2YiS5+wwkMqejnvLyuVAccaId/S9r8yDrs2MUGdHGoln+n4lNwCGi72ewjx8wyfE0JT5CuWPjV+VtLKvFdr/SGOHLQ0r25n/wVY69OOOe6qnt+6Rv9/NERJ9utyCvixxycro+I6kqqvpNSXXmuqemDKttgrtU0pv+/SnH8pZJFt8hP07A/aXD5vws8UjzkTlT9s4v12NFXh2a6eo+qmKWGDczivSks0QWKhMmlAQep9QI3Dj1OK2cVL3xE4VCkLyCiiqef9IP5FnVhbVi/+gxCbOLNbbOUIKZ45aQQfFqLXfAY/uvNSN7iu+wFapK6+Ogh/x+godgMm9N7ZCX4qdyLWUn7egut8K+3pAFvnAhiAPL+3snlSpT1u+sT0jysKnjaq+fLHOj1ZztMzVuSzGlC/0Ovdsm50gmgdYsZnD+16L2GEJ9gyDCnn7A97ug88iB0LbY176wEGxXrl7yzbuL3sQx9xX0f5ZzYZ4mWtKaW0mutRvLFl05NObHOrQjCDJu+1Q5v7bowJ1XcC7Ez00s9x5sPQvQep+n4LYycQGaGe7DW4U7ffRM9qHWU013EgMat228qyrM5fqJcd1DF6tucyXwyt4J9yD4pjfEnk/Q1YT6k6a0XsEoJLuqiX1BSUn2fdUjx8x3NIdfGkQtn2+qgy6LQbbkBSFepoUqlkDKlU7XdoCtgRuqfhdkB8Zm7O4nXjFT2kXfJ48ZTVtlngl8VBh3eu2bNiDCGdJ1ZVBHv40knUoPFxuJ5TEWu6IBGvZqN1/lXaW3yhTB2jylyAPf3D/wqvP/rRWDbthWUrovdqq9neiWm0QeQqhLlLKzbt4+NAjiMG8hMLBMk91nWxWWg9d2aUrSNtAvjGzIYlDjqBoGYELmjJ5PhZSWFf18JO3lmkYP3/wncusPPnxv3fwMGrT9DixuWlK6tiMxHy2x3JKwOVNfvUWfQso51nafkVSVHMmRtWsNoNHsXlpmY97rr2rtj/Y/39y63dDVnV/uWliptIRi1CW+2PilQiwBkHCYUaPmcF/ZvOSM3OUSjJVthu4AHAYrVA0kDFx07TfADGmq/H2XpnVSiXzbR19vmT4umYAnZz2sTGe75/J6rnxlsyEizjRBK/0fX9kl+PMxdapGJu38JplshpknrAQLs2Gz2e+PC9ut9dgiErO4XeBrq4VqddpJD7KQl7GcbXWdpjY8BZ3t8JjLm6F21q+e/6guPWLAHGEX/dbWtda8RY3WhnkyvmXIX99j9/svQ+PAIVlv4Noz4ILZsPw2nc3AR4521Z7cCV/8xVmlkXmsN/xYAyq3WcMIhL+Ifz/GGGiIdLNGfVMO2+mfbQ2zu3NRf/2AVYw3AREYcQmHH9vqaMNPHPQMvOo8pFd5p1GE6TqVZcUp5/EgfP6KDWOQD+4HkFP9h67OVbHdCFGglcJd7pS0kz5sY6Y9pZ/sQ8QHrg3Q54QLcww+NSYrTktf72jq7OFxdM+ufBpgaOWyxWolL/b8IfiTGWnCufh9gOgQQx9xa1Tv0ZP/lpRc974C2F3R6FTyG0x3KsgWtsQjQ7NjAmrtmzQKWbHFElz0BQltxd2sqwQQnHCWlDYQJLBPxXMcDBRSD3vRGnrK/wO0RKkCdFyVIbSSTg8GJopCR2QY8dAh63eEzVI6gov/fVhdWI4nelKlKHaCoxNQErLHkIED8Ugq3p1wShanF3ZLcgnBLjV3LtcYy8g1FB1aIRjNU/HbjLJMf2JBI4AOra5h2DC8eUefPW+mg2eDbmfWwNBS73km4myRKp5iRetXJZfSU0to1u6CuuJQcXiS1fT+qeRrQJHvrY8FibNKYusmdsW1Q5MotmEO73H7Ab5JfKIU+o5X+7hcuLu2KJKYXXPcZGDXIKCBMFInTz37gqiT0NcT5WqlN7jVkokVJJg8WGNiuKoeNqp9wxqJwofxJYDQwLhYnh3UXhNBw3WywGmlCrqgsCrwpLHRilxBjbUO5jkepx9NwrYtes9JsJqW9kCO2RcUKNf7L2xPjk/NfBkMBtfowKGsScsIPmRwhg9g8kkH+M6NWAKGgwbHoK2xmARUE77Rv9G3C37s7nqFGlsJOjsrYIuecL7ttpiDAIRSmwcpEaX2071M4RlMoP2cV7aKAcGWVgK5ScKt9B77skl5gpOkMyf9xf7Xmo0e2LWij/ElhwuuFFK46kqCTopvO16ml6e5g39l1vDD/+DE/8Q/t9N+AFsHQjOmnphOvtCoGgkR3cv5gUTT3CZp9Im1/yrBGLCAFsdK8+YwafZPM3hv5MvnTzZ2dpTvIJAlc1k1Lyl9eNl5MuEaG2vdA118uHo9q1mZcQZl+FhlO9/ym0XRl1HzbdfZeI+T+uFQzZZI8JGc3dRp9qh1c38k/bvyc4kp+Q9Ybz44Z+p/6IpYoS4CaNNU06rZLIE7cba2YrQmmq7IvCimePds8l5G/ypbv0uqImXVjhT8EDT3AvlkTSgQzzJXHs3IdWH2avSwNCKge9VjyFBizbOgOCVYjYhHVo2d6cVGTjR14zFKsclnIoPxI+y14dGK3p3eHBZdQhjUPico5zxLjGwBx/1rkC1/VapfH7/rCxBZLeMVwflVefmlhUDULMzU11yYPbtGba8ITOQ7smdgLCf2vJUgdqKRGd13q4GP3kzpjJsgBKSN1StQjBs4KUtfMRHfOB7AZrWCom7o7hENt4A2mxp0RZshD+/ypTl7G1JrNgDGcHbZ8Jdy/duMZScwsAPYkXy2jRShJ9ZT4K+IbG6lZ1Ck3WlDMOrRFHVLT2UlM51IGRm4HQnSzqmzAMu+rpJkFjcnpv3BXCrGiLAD5r/6ml01Srq9ilgardXTH+5MZhfh67FWYXDXYDBXuF3iw9C2IG9sVWVBDPo7chmJllbXXsrGB/EC5D1RaX9rTg438xymUdWAe2XEbw8EBUckJu7mahsCIzlRLzYEcqql/gXNLR0VjcnCIKL8gnjZVFGXdWiqCRFc+cdKNPFP4zeAQp4XzmEurhAeD2UbmImDH2CD7zperY0P/VVe1FuYCyK5hNF66Tg66oqCwdCGxNJVkfhWw42ZqJBFtyJoLu9ZlBU0/D+RbwS/2VW5kU2tgQCrRiuFpwIBkEY9EteZZAdrk2idk2rjcp3BCGgqFJv8WzFb+x7gtCi3QS4RUsQnGFEHMHEihAefuqwloPamhZQqFjMEhLRsWFoh4CCriHebO/woMnfMGpyWFy8AvLTDt+iOzs1LAc+LLC0Pna/1/U0ZDiquL1cWEdtHU/TqbeRyBv4Y85EYV0snNGfhNri66OJVmD5Ywn3RKMV3VTKdUKqsGVHOrXM5+9DXHF0PnfwPYQ+ue09rF/ZEvgfnAq70YqcnhiZf7va4zYqqIOGvsj422gMyercd61VJVj14KPsDpJj8kBkpiFl7pIcFJP/pTuSkXPf7lq1dleI2By3yfWeFap2W0+Zh1+S9xNC8NSDuH/hggjFADM91qe4qfyo9MWD86S5FweRWK1afj6LHIF9/fx+4w1LYj6ozP9vQWyxq/LC828blAzqNbNUlMz7LAcva7jEf88aSR5+BZJLRRm+8P05ZsMT750kDc+3HXL5W2l99a1sbX9eHJ7gCLaF4Qk1SNDaYY/36Hlwh1pwIuY+KwO55FNkoo+E1rQDHi4unmHTwgrE/BrydcT0e2lwoPg77/eC5YM774ddk3+m/m+cMuQHJiDRzKxCP6tK/ypp/z837/+0/mn90/qn9U/rn9a/o/X8uZnnvrmP+AvlrFYR7b8fkD58be4yAXCm8eb/8NeKC93l60HJ4MmWjjq9jueAmyXqE5TPLbFohAI72fGCMNT+RnoXMQMAmAxPQZtRKm0IXI+dBR/HLifokJN11GbUSupMsl4jVfU0I3Sjm2ybh9x0E6ZMLaW9n2hSgLJVNl399gzeJFjchNSfJejPO7VQW5YA/ugozriidfXO4XHsdOdlUEa00TexvffYSrTPk49+Lz6bRZ7xv98XnVhW4GJIhlcS7VOkmc25sbl/Pj+IA6seCTDsWrZyxfafDQsRcdPJ46vMAYCv7YSMX5umCc33Mmnadrl79yd/fLzSCi6d3encBQCc3GNXcRh8ntUUn2Ra6weYe9eT1P80+Wom33GXqWQPwO+iPbwbZw9//NkfHxuD/qg6rPXl1yko7yYvm0F1Wxfn7l129FUg3ZUBOUufd241PGYG7QMYtFJ3zZDIJ24CZzYhddMqlY3W1ZDlxzd2c4h2NWrlyyc3K1ywszOoT7zRhly/cdgpWqgw1MZ2A5hV87++NOTpqtxVwoYohVupdDYiRgjlUZjCaO2wmew46XBBy26oCMXAmUBz0DYJlGVBbMyofVsKgPyVB3c6QHzp6zOrt8LX5f40OZf4z33Fc+ONssDJGFL5ipdAxM5gaLRmrN/5lsmNaFY0slrpMoz0Z68GurxCFxaLC60d06p6GnHlMKxtLUwdoOU4MXCtKWVithzpwhCBDCdg1epHHWWVsWPDKZdH7ekdXy3Z45hFVt1s3eAI2HxQvM3cPWXU6eujVlC3CTIM0eo2QlSEZWV367QaUVH+08zkXrjFr55rNzZ2CxsSifNkwl/GFlWShjpS6ON3X/FijK7NTAnoUazjRS4OHlz4v9p+9LenJV5nMfDufc5/1F1i/HmDhUWIWsgb1k5FBS+pT2BGctIE6uGj92Bo8lRvvGl4GyVvl7bbGkG3iTNwfLWFOj3Y5VkjXS8gsYgdbghh5eoziLoYPH/dOoYLnWuxH49QVuqgRkc+TD8s9lHZhpslFH49MCzedhG1gWcLkh1FdX/MuWK9rfdozDSGbP3jvLS6q8HrHW3gXgrUWzJ3xl9Dwc1InUoRUTPFGw8YQMjGOAZaoxzaMUED2EAwGK+c4GNPMVs6pPLl+rvI14Rm18aBCApWXRHqjsodBGPBlnK38WSvKkKn09Sqn9OYEck9FWK32qhIKjq5YT1Vz6mInVp1YaT2WC5m09Ek05ZiTGYZrorSUxlEl6NWKpu6VCMsOLNAwguJHChIE8LYmm1YitcsuaMqnT9vob8zXmD8tLkFMPiWR6deHwchfvUIv+TTjKMHiEenESljHn6ZTxLA1c5Epbdw4hJ5Zm9BLAPT8/U6hUHntE6760KaMA39wcmkgq3wwI/qV9rsfaUQl694rUp2z0GQaL8cYNiXZZ2dpsdNKwKMzj5d5+4dIxwSHp/jlKl3mU0Lc61RzZhrKQ9cRDv6Q13pYSyZNqQXlm6BpRyeUjrQB3w/2P6BB/dP6TlNOWpNXyT8+P6BNSXDJaF9PkaEEYGfqwLP751zkDaWQfgYHPlp40DkWpDc7vLUryeTisz1yt42/Tmu7mca75QOxrYrkOtHGzivUJiiT/9gGIryOB6rXSRDyEa9dCQ8dunOerrH3iSOE2zHQVlMWPl4Ca1jRyzJSycMtNgnp+cetayNRGu/iNP7ju6g447tZOrVIgkqqqIYonY9L8d2d7LiSX0UCQTWQ6nqGqsZq7GUKz71zsTNoUvYD/74oKWTDiGDMeD8tDNQENDhFcP3egC0UkzLswop7ipz9TAiZuCO9qAaCzoEmmEzjnCwfPbSvqSap1tbelg8v5zd9EfVqrZIY5CKc9IHG0A5TlIT2yNl+Wn9cWmF1T2Zc2cCnbpGKf1o8gTvGsg8ZFc9VhMKCVrmnlPX6QQpbwlo4a9bA3vVTjJJQKPXLuPbpxa01h8QQOfUMdbM4haNdLpFG5RRzM1ls3qJ4I6iyw1ydPoBeFOq6Q6d64vSJV/+ZAb9ccNDTb7thpcJv1MIO3+8GrnUzZGocG+77NIy1VvwFRAipej7BiiCWhjzWUNivIiafeCTIG3FTiC8T4C1SdCvkKLyHRu7rQXJjYqSDp1Lt90DVTMcITPnB5UoPz2cuYPkXIKhjkzD0soliOhhg23lAOG9S1yT7tVYfSnNIjs9gFavOJFMouAJ2LNwxtNN4UXfB5e4z1ZZOQJvqEs2RdcwMCaEe3ry5U7WDJDzCkS2hqe5nodoFZhOTfxVhqLf9+mYZWkLgjDnAEv7bkeCcSrvQVp92cOW6qASTaGwtNbbhqp1Wn8GgWjfHvHrgcSvB9GBHu5GP0UkZeOc3I87PaT31oErfrnSJm/wY3aWzRbd1v+wR7pj1Et7GtUuH7rSqRsGndCvsZCEutaElXUrkCsJI+jNMLTiqhrtSJ/5LRhp7N300Gjuuvz5Ifk0kjz7p6Ovbq9g9s899KhaXp9DfmT8VF8PA0AmHcsiH3Mrv90R8QSva9B/+3tVayHrF/qsL/s3KsxKfkcCL97TpprG/bo76lD+pWBxfU9QVqfSKVQ8ilpJyMAeFs4uLRvbLC3QbNGIDKHuov/vHxhUuPxuSGPmJk0RPigOu5ocTjEAuG8s8bCbJtUWMLzFXd0nSmeGDa64aLUu8FZw3HbMRX79ilu1357FNCb1D6xbgyivu1grslrefTosJBBX09PnlgPpxxq8rnBX6jluBL5OBkrUBMha+sJAfIO0g0R1P7waBc6FIyeMThYtmhm3049LCdQZ8flcYe2Kl/Ya5Q/N27v1p8a8dUdpCYBn0CRSmy1f1VuDMMD+htrhWZbMtw2n3nbR6tOV7PoTVzgRGw7qM00O7zWXlwU/mminWAS9ZYPdpwzXXwxUJCNeIn7gha+1CnnZoQtn7cMHtRjzx8euzEOep9dVYwdT/WSLY7MG3UyfagtljV/PGENQhTMT/vqJLiejjc+SDfCt67wd2ZxnKU9QpReZMQ1aQRikdSktLLJmnq+WdSCINh2ZiK7JgxVaf1VaaL0UDg4x62r+lt88zKnPO7D6r7ZjJ4h2hagMplSd4iOliOKW9LiBDf51eGCdlXy2VNRyLJusHqX+MI5eNodyK00zXt8PgRBqjxMrQ3/1s10qNLjHFhU4Y4fu1+rc6IeviCw18T5jLtzSxOvb7okYEmGSP4Db8YWHX6DCfg3I+liPaITfvvYzfqL10lcY1LgGNeAeG/3Jk1KuGZvGj/UufecdMF6y1tROrpzTlKjs+DRlb0PzdFSnvMUYNIUIhuofPoX6LZmTlbvbzyC7oleqGux0EAmritYLO7DjyXpTfF07VjWgR+vKdFJp5iaCGgvZ3PyLZP0DLy3F6I4C26MuFB4PHc9+0WenYlfrlpBJJYYUjtlbMMlUENI+YcjMhvP4LFzUbMbGwM/VH87H2b5YNZtTCj/XcX2Wr5die2da9NIe6PkjeETrHQMN6ynRXTX2ibR4dGSD2dz2lwFzu5oINnlw784DUzb5IkHzsBA1DZ4lddzUDzY3edn667TRWrCj/pXnbP8oYBt8Jai7j3eMNMML80Mn64kOcFc9p5uCYlpr22F1+wHc9xO78IzRY6bCJv2stqdnVpCtV4mSx3Se4NfXxbRuql6ip0/9pJ9ppm4848H9tuWqFhmx+d/aZOYZTvdMVYLdYZNiFQR+TdWl1y39vRUk/sG7+RDGloHD7AetPBN0szUMnEVOWTpnB+uyTPBTJgnTF9cmFOuCL8P++wUIu6o29KCPN3lEKz4dl09G5zQ8tjxQz2aVKWrsoXlDgD2738uWEvG4TVR03ZClXt6cGTooHu/sIm3UfgwH8V0m07GndJa6PVMxt3d/9NMoQlQW1TBP7sb75LCT57F3pyZbwJmYqmgamwYADB/A12Uag4Y+OvLh8rWgBNaKFw6EliebS9qH3TQMWYI2tp+UBwYAygYdBo6NPkW89EaYzoiTeWOeBb4U6JnVhvSfzAH3MZO/u6ppZaMlM9M1+mmVjdJt8vnZilTpQOhywHNy0+RMNHc204Ij3hL7E1yeNui+4kyA4clKnfQaHe8uOrPrkc+AneWc/8IxsuZbxCOxjC+WA+5+uAqrVtY1Q9lvkFMl+pO6bRrn86Innrzr9h/+cdVQABytclzOvGyi/KgYOTTknzlOCDX1HthC72ACdwL+YKC098FOn8a8EPuQSXl7JHlYT1PXlvbPAQl77s4XSM/f/igF4Df/RVTA833/ga55ooMe7GTdHaO6FRI/NwHx8NtXvffIz/8NUEsDBBQAAgAIAANC5kzjblZ5TQAAAGoAAAAbAAAAdW5pdmVyc2FsL3VuaXZlcnNhbC5wbmcueG1ss7GvyM1RKEstKs7Mz7NVMtQzULK34+WyKShKLctMLVeoAIoBBSFASaHSVsnECMEtz0wpybBVsjA2Q4hlpGamZ5TYKpkZmcMF9YFGAgBQSwECAAAUAAIACADzVslM1qN+2kcDAADhCQAAFAAAAAAAAAABAAAAAAAAAAAAdW5pdmVyc2FsL3BsYXllci54bWxQSwECAAAUAAIACAACQuZMJBa2giAFAACbEwAAHQAAAAAAAAABAAAAAAB5AwAAdW5pdmVyc2FsL2NvbW1vbl9tZXNzYWdlcy5sbmdQSwECAAAUAAIACAACQuZMFR5gG6MAAAB/AQAALgAAAAAAAAABAAAAAADUCAAAdW5pdmVyc2FsL3BsYXliYWNrX2FuZF9uYXZpZ2F0aW9uX3NldHRpbmdzLnhtbFBLAQIAABQAAgAIAAJC5kzlb8zT+wQAAOcYAAAnAAAAAAAAAAEAAAAAAMMJAAB1bml2ZXJzYWwvZmxhc2hfcHVibGlzaGluZ19zZXR0aW5ncy54bWxQSwECAAAUAAIACAACQuZMHU29PUsDAABNDAAAIQAAAAAAAAABAAAAAAADDwAAdW5pdmVyc2FsL2ZsYXNoX3NraW5fc2V0dGluZ3MueG1sUEsBAgAAFAACAAgAAkLmTPfdEjLnBAAAeBgAACYAAAAAAAAAAQAAAAAAjRIAAHVuaXZlcnNhbC9odG1sX3B1Ymxpc2hpbmdfc2V0dGluZ3MueG1sUEsBAgAAFAACAAgAAkLmTMB+su6TAQAAMAYAAB8AAAAAAAAAAQAAAAAAuBcAAHVuaXZlcnNhbC9odG1sX3NraW5fc2V0dGluZ3MuanNQSwECAAAUAAIACAADQuZM/nam/O8tAAA9RwAAFwAAAAAAAAAAAAAAAACIGQAAdW5pdmVyc2FsL3VuaXZlcnNhbC5wbmdQSwECAAAUAAIACAADQuZM425WeU0AAABqAAAAGwAAAAAAAAABAAAAAACsRwAAdW5pdmVyc2FsL3VuaXZlcnNhbC5wbmcueG1sUEsFBgAAAAAJAAkAvAIAADJIAAAAAA=="/>
  <p:tag name="ISPRING_CURRENT_PLAYER_ID" val="universal"/>
  <p:tag name="ISPRING_FIRST_PUBLISH" val="1"/>
  <p:tag name="ISPRING_RESOURCE_PATHS_HASH_PRESENTER" val="24dcae9674d8c73e66a0e7aac2181ae35f8ed3"/>
  <p:tag name="ISPRING_ULTRA_SCORM_COURCE_TITLE" val="Customer-Retention-Strategies-Demo"/>
  <p:tag name="ISPRING_SCORM_ENDPOINT" val="&lt;endpoint&gt;&lt;enable&gt;0&lt;/enable&gt;&lt;lrs&gt;http://&lt;/lrs&gt;&lt;auth&gt;0&lt;/auth&gt;&lt;login&gt;&lt;/login&gt;&lt;password&gt;&lt;/password&gt;&lt;key&gt;&lt;/key&gt;&lt;name&gt;&lt;/name&gt;&lt;email&gt;&lt;/email&gt;&lt;/endpoint&gt;&#10;"/>
  <p:tag name="ISPRINGONLINEFOLDERID" val="1"/>
  <p:tag name="ISPRING_OUTPUT_FOLDER" val="[[&quot;$l\uFFFD2{DF9C20C0-FDD1-4CD5-9D7C-163304BAF1E1}&quot;,&quot;F:\\Drive C Vaio\\html\\courses\\voice-overs\\Customer Retention Strategies\\Split files for ispring version&quot;]]"/>
  <p:tag name="ISPRING_PRESENTATION_TITLE" val="Customer-Retention-Strategies-Demo"/>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TITLE" val="Strategic CRM for Long Term Relationship with Customers -2/6"/>
  <p:tag name="ISPRING_SLIDE_INDENT_LEVEL" val="0"/>
  <p:tag name="ISPRING_CUSTOM_TIMING_USED" val="0"/>
  <p:tag name="GENSWF_ADVANCE_TIME" val="19.00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Myths about Customer Retention -1/5"/>
  <p:tag name="ISPRING_SLIDE_INDENT_LEVEL" val="0"/>
  <p:tag name="ISPRING_CUSTOM_TIMING_USED" val="0"/>
  <p:tag name="GENSWF_ADVANCE_TIME" val="32.000"/>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4.000"/>
</p:tagLst>
</file>

<file path=ppt/tags/tag2.xml><?xml version="1.0" encoding="utf-8"?>
<p:tagLst xmlns:a="http://schemas.openxmlformats.org/drawingml/2006/main" xmlns:r="http://schemas.openxmlformats.org/officeDocument/2006/relationships" xmlns:p="http://schemas.openxmlformats.org/presentationml/2006/main">
  <p:tag name="GENSWF_SLIDE_TITLE" val="Customer Retention Strategies"/>
  <p:tag name="ISPRING_SLIDE_INDENT_LEVEL" val="0"/>
  <p:tag name="ISPRING_CUSTOM_TIMING_USED" val="0"/>
  <p:tag name="GENSWF_ADVANCE_TIME" val="27.000"/>
</p:tagLst>
</file>

<file path=ppt/tags/tag3.xml><?xml version="1.0" encoding="utf-8"?>
<p:tagLst xmlns:a="http://schemas.openxmlformats.org/drawingml/2006/main" xmlns:r="http://schemas.openxmlformats.org/officeDocument/2006/relationships" xmlns:p="http://schemas.openxmlformats.org/presentationml/2006/main">
  <p:tag name="GENSWF_SLIDE_TITLE" val="Introduction -1/4"/>
  <p:tag name="ISPRING_SLIDE_INDENT_LEVEL" val="0"/>
  <p:tag name="ISPRING_CUSTOM_TIMING_USED" val="0"/>
  <p:tag name="GENSWF_ADVANCE_TIME" val="14.0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2/4"/>
  <p:tag name="ISPRING_SLIDE_INDENT_LEVEL" val="0"/>
  <p:tag name="ISPRING_CUSTOM_TIMING_USED" val="0"/>
  <p:tag name="GENSWF_ADVANCE_TIME" val="20.00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4/4"/>
  <p:tag name="ISPRING_SLIDE_INDENT_LEVEL" val="0"/>
  <p:tag name="ISPRING_CUSTOM_TIMING_USED" val="0"/>
  <p:tag name="GENSWF_ADVANCE_TIME" val="29.000"/>
</p:tagLst>
</file>

<file path=ppt/tags/tag6.xml><?xml version="1.0" encoding="utf-8"?>
<p:tagLst xmlns:a="http://schemas.openxmlformats.org/drawingml/2006/main" xmlns:r="http://schemas.openxmlformats.org/officeDocument/2006/relationships" xmlns:p="http://schemas.openxmlformats.org/presentationml/2006/main">
  <p:tag name="GENSWF_SLIDE_TITLE" val="Objectives"/>
  <p:tag name="ISPRING_SLIDE_INDENT_LEVEL" val="0"/>
  <p:tag name="ISPRING_CUSTOM_TIMING_USED" val="0"/>
  <p:tag name="GENSWF_ADVANCE_TIME" val="58.000"/>
</p:tagLst>
</file>

<file path=ppt/tags/tag7.xml><?xml version="1.0" encoding="utf-8"?>
<p:tagLst xmlns:a="http://schemas.openxmlformats.org/drawingml/2006/main" xmlns:r="http://schemas.openxmlformats.org/officeDocument/2006/relationships" xmlns:p="http://schemas.openxmlformats.org/presentationml/2006/main">
  <p:tag name="GENSWF_SLIDE_TITLE" val="What is Customer Retention? -1/3"/>
  <p:tag name="ISPRING_SLIDE_INDENT_LEVEL" val="0"/>
  <p:tag name="ISPRING_CUSTOM_TIMING_USED" val="0"/>
  <p:tag name="GENSWF_ADVANCE_TIME" val="30.000"/>
</p:tagLst>
</file>

<file path=ppt/tags/tag8.xml><?xml version="1.0" encoding="utf-8"?>
<p:tagLst xmlns:a="http://schemas.openxmlformats.org/drawingml/2006/main" xmlns:r="http://schemas.openxmlformats.org/officeDocument/2006/relationships" xmlns:p="http://schemas.openxmlformats.org/presentationml/2006/main">
  <p:tag name="GENSWF_SLIDE_TITLE" val="Drivers of Customer Loyalty"/>
  <p:tag name="ISPRING_SLIDE_INDENT_LEVEL" val="0"/>
  <p:tag name="ISPRING_CUSTOM_TIMING_USED" val="0"/>
  <p:tag name="GENSWF_ADVANCE_TIME" val="32.000"/>
</p:tagLst>
</file>

<file path=ppt/tags/tag9.xml><?xml version="1.0" encoding="utf-8"?>
<p:tagLst xmlns:a="http://schemas.openxmlformats.org/drawingml/2006/main" xmlns:r="http://schemas.openxmlformats.org/officeDocument/2006/relationships" xmlns:p="http://schemas.openxmlformats.org/presentationml/2006/main">
  <p:tag name="GENSWF_SLIDE_TITLE" val="Need of Relationship with Customers"/>
  <p:tag name="ISPRING_SLIDE_INDENT_LEVEL" val="0"/>
  <p:tag name="ISPRING_CUSTOM_TIMING_USED" val="0"/>
  <p:tag name="GENSWF_ADVANCE_TIME" val="37.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677</Words>
  <Application>Microsoft Office PowerPoint</Application>
  <PresentationFormat>On-screen Show (4:3)</PresentationFormat>
  <Paragraphs>112</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28 Days Later</vt:lpstr>
      <vt:lpstr>Arial</vt:lpstr>
      <vt:lpstr>Arial Rounded MT Bold</vt:lpstr>
      <vt:lpstr>Bradley Hand ITC</vt:lpstr>
      <vt:lpstr>Calibri</vt:lpstr>
      <vt:lpstr>Footlight MT Light</vt:lpstr>
      <vt:lpstr>Garamond</vt:lpstr>
      <vt:lpstr>Lucida Sans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Customer-Retention-Strategies-Demo</dc:title>
  <dc:creator>Home</dc:creator>
  <cp:lastModifiedBy>Himanshu Juneja</cp:lastModifiedBy>
  <cp:revision>145</cp:revision>
  <dcterms:created xsi:type="dcterms:W3CDTF">2013-03-31T00:47:36Z</dcterms:created>
  <dcterms:modified xsi:type="dcterms:W3CDTF">2022-10-13T06:26:39Z</dcterms:modified>
</cp:coreProperties>
</file>