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6" r:id="rId3"/>
    <p:sldId id="257" r:id="rId4"/>
    <p:sldId id="258" r:id="rId5"/>
    <p:sldId id="259" r:id="rId6"/>
    <p:sldId id="260" r:id="rId7"/>
    <p:sldId id="352" r:id="rId8"/>
    <p:sldId id="354" r:id="rId9"/>
    <p:sldId id="357" r:id="rId10"/>
    <p:sldId id="360" r:id="rId11"/>
    <p:sldId id="361" r:id="rId12"/>
    <p:sldId id="362" r:id="rId13"/>
    <p:sldId id="368" r:id="rId14"/>
    <p:sldId id="428" r:id="rId15"/>
    <p:sldId id="378" r:id="rId16"/>
    <p:sldId id="384" r:id="rId17"/>
    <p:sldId id="413" r:id="rId18"/>
    <p:sldId id="295" r:id="rId19"/>
    <p:sldId id="429" r:id="rId20"/>
  </p:sldIdLst>
  <p:sldSz cx="9144000" cy="6858000" type="screen4x3"/>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8972"/>
    <a:srgbClr val="ACA16C"/>
    <a:srgbClr val="F79646"/>
    <a:srgbClr val="FFFFFF"/>
    <a:srgbClr val="97E111"/>
    <a:srgbClr val="1F6D19"/>
    <a:srgbClr val="34B42A"/>
    <a:srgbClr val="FBDE05"/>
    <a:srgbClr val="D8930A"/>
    <a:srgbClr val="D94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20"/>
    <p:restoredTop sz="94660"/>
  </p:normalViewPr>
  <p:slideViewPr>
    <p:cSldViewPr>
      <p:cViewPr>
        <p:scale>
          <a:sx n="76" d="100"/>
          <a:sy n="76" d="100"/>
        </p:scale>
        <p:origin x="-972" y="-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5F353D-799C-48F0-A41A-9A5FCABF9F8C}" type="datetimeFigureOut">
              <a:rPr lang="en-IN" smtClean="0"/>
              <a:t>10-07-2014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261CFA-3B8E-4352-89A3-09DE1A72E5A5}" type="slidenum">
              <a:rPr lang="en-IN" smtClean="0"/>
              <a:t>‹#›</a:t>
            </a:fld>
            <a:endParaRPr lang="en-IN"/>
          </a:p>
        </p:txBody>
      </p:sp>
    </p:spTree>
    <p:extLst>
      <p:ext uri="{BB962C8B-B14F-4D97-AF65-F5344CB8AC3E}">
        <p14:creationId xmlns:p14="http://schemas.microsoft.com/office/powerpoint/2010/main" val="2179979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2A79FDD-73DA-4947-A8C4-E7A4BAC9578E}" type="slidenum">
              <a:rPr lang="en-IN" smtClean="0">
                <a:solidFill>
                  <a:prstClr val="black"/>
                </a:solidFill>
              </a:rPr>
              <a:pPr/>
              <a:t>18</a:t>
            </a:fld>
            <a:endParaRPr lang="en-IN">
              <a:solidFill>
                <a:prstClr val="black"/>
              </a:solidFill>
            </a:endParaRPr>
          </a:p>
        </p:txBody>
      </p:sp>
    </p:spTree>
    <p:extLst>
      <p:ext uri="{BB962C8B-B14F-4D97-AF65-F5344CB8AC3E}">
        <p14:creationId xmlns:p14="http://schemas.microsoft.com/office/powerpoint/2010/main" val="4066870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7FAC1175-6562-459F-90CB-1FB1C83712BB}" type="datetimeFigureOut">
              <a:rPr lang="en-IN" smtClean="0"/>
              <a:pPr/>
              <a:t>10-07-2014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AE09585-C5E0-4344-8A39-CA56BF01F438}"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FAC1175-6562-459F-90CB-1FB1C83712BB}" type="datetimeFigureOut">
              <a:rPr lang="en-IN" smtClean="0"/>
              <a:pPr/>
              <a:t>10-07-2014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AE09585-C5E0-4344-8A39-CA56BF01F438}"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FAC1175-6562-459F-90CB-1FB1C83712BB}" type="datetimeFigureOut">
              <a:rPr lang="en-IN" smtClean="0"/>
              <a:pPr/>
              <a:t>10-07-2014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AE09585-C5E0-4344-8A39-CA56BF01F438}"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576B0C8-A901-462E-9776-4F57FA00B2CF}" type="datetime1">
              <a:rPr lang="en-IN" smtClean="0">
                <a:solidFill>
                  <a:prstClr val="black">
                    <a:tint val="75000"/>
                  </a:prstClr>
                </a:solidFill>
              </a:rPr>
              <a:pPr/>
              <a:t>10-07-2014</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783850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6824306-DC1F-4341-97B2-F6A695BB231C}" type="datetime1">
              <a:rPr lang="en-IN" smtClean="0">
                <a:solidFill>
                  <a:prstClr val="black">
                    <a:tint val="75000"/>
                  </a:prstClr>
                </a:solidFill>
              </a:rPr>
              <a:pPr/>
              <a:t>10-07-2014</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1990688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68095D-385E-4795-873C-7EA6DC69279A}" type="datetime1">
              <a:rPr lang="en-IN" smtClean="0">
                <a:solidFill>
                  <a:prstClr val="black">
                    <a:tint val="75000"/>
                  </a:prstClr>
                </a:solidFill>
              </a:rPr>
              <a:pPr/>
              <a:t>10-07-2014</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420968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882A74D2-1A88-4CA4-9FA7-A697C41F9F78}" type="datetime1">
              <a:rPr lang="en-IN" smtClean="0">
                <a:solidFill>
                  <a:prstClr val="black">
                    <a:tint val="75000"/>
                  </a:prstClr>
                </a:solidFill>
              </a:rPr>
              <a:pPr/>
              <a:t>10-07-2014</a:t>
            </a:fld>
            <a:endParaRPr lang="en-IN"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949237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FB20AC8-5400-44C6-B8F2-E92AA129DC43}" type="datetime1">
              <a:rPr lang="en-IN" smtClean="0">
                <a:solidFill>
                  <a:prstClr val="black">
                    <a:tint val="75000"/>
                  </a:prstClr>
                </a:solidFill>
              </a:rPr>
              <a:pPr/>
              <a:t>10-07-2014</a:t>
            </a:fld>
            <a:endParaRPr lang="en-IN"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IN"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73142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36A53807-4D85-4275-8F2C-B7B7C29F3664}" type="datetime1">
              <a:rPr lang="en-IN" smtClean="0">
                <a:solidFill>
                  <a:prstClr val="black">
                    <a:tint val="75000"/>
                  </a:prstClr>
                </a:solidFill>
              </a:rPr>
              <a:pPr/>
              <a:t>10-07-2014</a:t>
            </a:fld>
            <a:endParaRPr lang="en-IN"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IN"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933838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592267"/>
            <a:ext cx="2133600" cy="365125"/>
          </a:xfrm>
        </p:spPr>
        <p:txBody>
          <a:bodyPr/>
          <a:lstStyle/>
          <a:p>
            <a:fld id="{99AF2952-80D6-45EE-A9B6-CB4647AE968C}" type="datetime1">
              <a:rPr lang="en-IN" smtClean="0">
                <a:solidFill>
                  <a:prstClr val="black">
                    <a:tint val="75000"/>
                  </a:prstClr>
                </a:solidFill>
              </a:rPr>
              <a:pPr/>
              <a:t>10-07-2014</a:t>
            </a:fld>
            <a:endParaRPr lang="en-IN" dirty="0">
              <a:solidFill>
                <a:prstClr val="black">
                  <a:tint val="75000"/>
                </a:prstClr>
              </a:solidFill>
            </a:endParaRPr>
          </a:p>
        </p:txBody>
      </p:sp>
      <p:sp>
        <p:nvSpPr>
          <p:cNvPr id="3" name="Footer Placeholder 2"/>
          <p:cNvSpPr>
            <a:spLocks noGrp="1"/>
          </p:cNvSpPr>
          <p:nvPr>
            <p:ph type="ftr" sz="quarter" idx="11"/>
          </p:nvPr>
        </p:nvSpPr>
        <p:spPr>
          <a:xfrm>
            <a:off x="2753798" y="6592267"/>
            <a:ext cx="3636404" cy="365125"/>
          </a:xfrm>
        </p:spPr>
        <p:txBody>
          <a:bodyPr/>
          <a:lstStyle>
            <a:lvl1pPr algn="l">
              <a:defRPr/>
            </a:lvl1pPr>
          </a:lstStyle>
          <a:p>
            <a:endParaRPr lang="en-IN" dirty="0">
              <a:solidFill>
                <a:prstClr val="black">
                  <a:tint val="75000"/>
                </a:prstClr>
              </a:solidFill>
            </a:endParaRPr>
          </a:p>
        </p:txBody>
      </p:sp>
      <p:sp>
        <p:nvSpPr>
          <p:cNvPr id="4" name="Slide Number Placeholder 3"/>
          <p:cNvSpPr>
            <a:spLocks noGrp="1"/>
          </p:cNvSpPr>
          <p:nvPr>
            <p:ph type="sldNum" sz="quarter" idx="12"/>
          </p:nvPr>
        </p:nvSpPr>
        <p:spPr>
          <a:xfrm>
            <a:off x="7010400" y="6592267"/>
            <a:ext cx="2133600" cy="365125"/>
          </a:xfrm>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63278623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D6933-FBFC-4606-93FC-289EF9F226EE}" type="datetime1">
              <a:rPr lang="en-IN" smtClean="0">
                <a:solidFill>
                  <a:prstClr val="black">
                    <a:tint val="75000"/>
                  </a:prstClr>
                </a:solidFill>
              </a:rPr>
              <a:pPr/>
              <a:t>10-07-2014</a:t>
            </a:fld>
            <a:endParaRPr lang="en-IN"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1045728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FAC1175-6562-459F-90CB-1FB1C83712BB}" type="datetimeFigureOut">
              <a:rPr lang="en-IN" smtClean="0"/>
              <a:pPr/>
              <a:t>10-07-2014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AE09585-C5E0-4344-8A39-CA56BF01F438}" type="slidenum">
              <a:rPr lang="en-IN" smtClean="0"/>
              <a:pPr/>
              <a:t>‹#›</a:t>
            </a:fld>
            <a:endParaRPr lang="en-I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AA45C-F2AF-4086-93EB-76464083F75F}" type="datetime1">
              <a:rPr lang="en-IN" smtClean="0">
                <a:solidFill>
                  <a:prstClr val="black">
                    <a:tint val="75000"/>
                  </a:prstClr>
                </a:solidFill>
              </a:rPr>
              <a:pPr/>
              <a:t>10-07-2014</a:t>
            </a:fld>
            <a:endParaRPr lang="en-IN"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880365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5B2AB9C-4AB4-4794-8CCD-B4D47726B2B0}" type="datetime1">
              <a:rPr lang="en-IN" smtClean="0">
                <a:solidFill>
                  <a:prstClr val="black">
                    <a:tint val="75000"/>
                  </a:prstClr>
                </a:solidFill>
              </a:rPr>
              <a:pPr/>
              <a:t>10-07-2014</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4017566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9F18D7A-54D1-4414-8CBA-CDD0FB3D7B35}" type="datetime1">
              <a:rPr lang="en-IN" smtClean="0">
                <a:solidFill>
                  <a:prstClr val="black">
                    <a:tint val="75000"/>
                  </a:prstClr>
                </a:solidFill>
              </a:rPr>
              <a:pPr/>
              <a:t>10-07-2014</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458429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AC1175-6562-459F-90CB-1FB1C83712BB}" type="datetimeFigureOut">
              <a:rPr lang="en-IN" smtClean="0"/>
              <a:pPr/>
              <a:t>10-07-2014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AE09585-C5E0-4344-8A39-CA56BF01F438}"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7FAC1175-6562-459F-90CB-1FB1C83712BB}" type="datetimeFigureOut">
              <a:rPr lang="en-IN" smtClean="0"/>
              <a:pPr/>
              <a:t>10-07-2014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AE09585-C5E0-4344-8A39-CA56BF01F438}"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7FAC1175-6562-459F-90CB-1FB1C83712BB}" type="datetimeFigureOut">
              <a:rPr lang="en-IN" smtClean="0"/>
              <a:pPr/>
              <a:t>10-07-2014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AE09585-C5E0-4344-8A39-CA56BF01F438}"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7FAC1175-6562-459F-90CB-1FB1C83712BB}" type="datetimeFigureOut">
              <a:rPr lang="en-IN" smtClean="0"/>
              <a:pPr/>
              <a:t>10-07-2014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AE09585-C5E0-4344-8A39-CA56BF01F438}"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AC1175-6562-459F-90CB-1FB1C83712BB}" type="datetimeFigureOut">
              <a:rPr lang="en-IN" smtClean="0"/>
              <a:pPr/>
              <a:t>10-07-2014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AE09585-C5E0-4344-8A39-CA56BF01F438}" type="slidenum">
              <a:rPr lang="en-IN" smtClean="0"/>
              <a:pPr/>
              <a:t>‹#›</a:t>
            </a:fld>
            <a:endParaRPr lang="en-IN"/>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AC1175-6562-459F-90CB-1FB1C83712BB}" type="datetimeFigureOut">
              <a:rPr lang="en-IN" smtClean="0"/>
              <a:pPr/>
              <a:t>10-07-2014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AE09585-C5E0-4344-8A39-CA56BF01F438}"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AC1175-6562-459F-90CB-1FB1C83712BB}" type="datetimeFigureOut">
              <a:rPr lang="en-IN" smtClean="0"/>
              <a:pPr/>
              <a:t>10-07-2014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AE09585-C5E0-4344-8A39-CA56BF01F438}"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AC1175-6562-459F-90CB-1FB1C83712BB}" type="datetimeFigureOut">
              <a:rPr lang="en-IN" smtClean="0"/>
              <a:pPr/>
              <a:t>10-07-2014</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E09585-C5E0-4344-8A39-CA56BF01F438}"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80D25-F2C9-4BFD-A2FE-CD3181EF9C92}" type="datetime1">
              <a:rPr lang="en-IN" smtClean="0">
                <a:solidFill>
                  <a:prstClr val="black">
                    <a:tint val="75000"/>
                  </a:prstClr>
                </a:solidFill>
                <a:ea typeface="ＭＳ Ｐゴシック" pitchFamily="34" charset="-128"/>
                <a:cs typeface="Arial" pitchFamily="34" charset="0"/>
              </a:rPr>
              <a:pPr/>
              <a:t>10-07-2014</a:t>
            </a:fld>
            <a:endParaRPr lang="en-IN" dirty="0">
              <a:solidFill>
                <a:prstClr val="black">
                  <a:tint val="75000"/>
                </a:prstClr>
              </a:solidFill>
              <a:ea typeface="ＭＳ Ｐゴシック" pitchFamily="34" charset="-128"/>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solidFill>
                <a:prstClr val="black">
                  <a:tint val="75000"/>
                </a:prstClr>
              </a:solidFill>
              <a:ea typeface="ＭＳ Ｐゴシック" pitchFamily="34" charset="-128"/>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1629D-0105-4F47-B0DE-ACF145F9EA9B}" type="slidenum">
              <a:rPr lang="en-IN" smtClean="0">
                <a:solidFill>
                  <a:prstClr val="black">
                    <a:tint val="75000"/>
                  </a:prstClr>
                </a:solidFill>
                <a:ea typeface="ＭＳ Ｐゴシック" pitchFamily="34" charset="-128"/>
                <a:cs typeface="Arial" pitchFamily="34" charset="0"/>
              </a:rPr>
              <a:pPr/>
              <a:t>‹#›</a:t>
            </a:fld>
            <a:endParaRPr lang="en-IN" dirty="0">
              <a:solidFill>
                <a:prstClr val="black">
                  <a:tint val="75000"/>
                </a:prstClr>
              </a:solidFill>
              <a:ea typeface="ＭＳ Ｐゴシック" pitchFamily="34" charset="-128"/>
              <a:cs typeface="Arial" pitchFamily="34" charset="0"/>
            </a:endParaRPr>
          </a:p>
        </p:txBody>
      </p:sp>
    </p:spTree>
    <p:extLst>
      <p:ext uri="{BB962C8B-B14F-4D97-AF65-F5344CB8AC3E}">
        <p14:creationId xmlns:p14="http://schemas.microsoft.com/office/powerpoint/2010/main" val="753539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png"/><Relationship Id="rId3" Type="http://schemas.openxmlformats.org/officeDocument/2006/relationships/image" Target="../media/image1.jpeg"/><Relationship Id="rId7" Type="http://schemas.openxmlformats.org/officeDocument/2006/relationships/image" Target="../media/image23.png"/><Relationship Id="rId12"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notesSlide" Target="../notesSlides/notesSlide1.xml"/><Relationship Id="rId7" Type="http://schemas.openxmlformats.org/officeDocument/2006/relationships/slide" Target="slide1.xml"/><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image" Target="../media/image30.png"/><Relationship Id="rId5" Type="http://schemas.openxmlformats.org/officeDocument/2006/relationships/hyperlink" Target="http://managementstudyguide.com/portal/courses" TargetMode="External"/><Relationship Id="rId4" Type="http://schemas.openxmlformats.org/officeDocument/2006/relationships/hyperlink" Target="http://managementstudyguide.com/portal/user/register" TargetMode="Externa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legate-490x362.jpg"/>
          <p:cNvPicPr>
            <a:picLocks noChangeAspect="1"/>
          </p:cNvPicPr>
          <p:nvPr/>
        </p:nvPicPr>
        <p:blipFill>
          <a:blip r:embed="rId2" cstate="print"/>
          <a:stretch>
            <a:fillRect/>
          </a:stretch>
        </p:blipFill>
        <p:spPr>
          <a:xfrm>
            <a:off x="0" y="-27384"/>
            <a:ext cx="9179347" cy="6912000"/>
          </a:xfrm>
          <a:prstGeom prst="rect">
            <a:avLst/>
          </a:prstGeom>
        </p:spPr>
      </p:pic>
      <p:sp>
        <p:nvSpPr>
          <p:cNvPr id="5" name="Pentagon 4"/>
          <p:cNvSpPr/>
          <p:nvPr/>
        </p:nvSpPr>
        <p:spPr>
          <a:xfrm>
            <a:off x="0" y="3573016"/>
            <a:ext cx="7164288" cy="1080120"/>
          </a:xfrm>
          <a:prstGeom prst="homePlate">
            <a:avLst/>
          </a:prstGeom>
          <a:solidFill>
            <a:srgbClr val="00B0F0">
              <a:alpha val="64706"/>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schemeClr val="bg1">
                    <a:lumMod val="95000"/>
                  </a:schemeClr>
                </a:solidFill>
                <a:effectLst>
                  <a:outerShdw blurRad="38100" dist="38100" dir="2700000" algn="tl">
                    <a:srgbClr val="000000">
                      <a:alpha val="43137"/>
                    </a:srgbClr>
                  </a:outerShdw>
                </a:effectLst>
                <a:latin typeface="Mistral" pitchFamily="66" charset="0"/>
              </a:rPr>
              <a:t>Delegation</a:t>
            </a:r>
            <a:endParaRPr lang="en-IN" sz="66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Pentagon 5"/>
          <p:cNvSpPr/>
          <p:nvPr/>
        </p:nvSpPr>
        <p:spPr>
          <a:xfrm>
            <a:off x="-36512" y="4797152"/>
            <a:ext cx="6120680" cy="1080120"/>
          </a:xfrm>
          <a:prstGeom prst="homePlate">
            <a:avLst/>
          </a:prstGeom>
          <a:solidFill>
            <a:srgbClr val="00B050">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schemeClr val="bg1">
                    <a:lumMod val="95000"/>
                  </a:schemeClr>
                </a:solidFill>
                <a:effectLst>
                  <a:outerShdw blurRad="38100" dist="38100" dir="2700000" algn="tl">
                    <a:srgbClr val="000000">
                      <a:alpha val="43137"/>
                    </a:srgbClr>
                  </a:outerShdw>
                </a:effectLst>
                <a:latin typeface="Mistral" pitchFamily="66" charset="0"/>
              </a:rPr>
              <a:t>Skills</a:t>
            </a:r>
            <a:endParaRPr lang="en-IN" sz="66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pic>
        <p:nvPicPr>
          <p:cNvPr id="8" name="Picture 7">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1000"/>
                                        <p:tgtEl>
                                          <p:spTgt spid="5"/>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Left)">
                                      <p:cBhvr>
                                        <p:cTn id="11" dur="1000"/>
                                        <p:tgtEl>
                                          <p:spTgt spid="6"/>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legate-490x362.jpg"/>
          <p:cNvPicPr>
            <a:picLocks noChangeAspect="1"/>
          </p:cNvPicPr>
          <p:nvPr/>
        </p:nvPicPr>
        <p:blipFill>
          <a:blip r:embed="rId2" cstate="print"/>
          <a:srcRect t="41275" b="42057"/>
          <a:stretch>
            <a:fillRect/>
          </a:stretch>
        </p:blipFill>
        <p:spPr>
          <a:xfrm>
            <a:off x="0" y="-27384"/>
            <a:ext cx="9179347" cy="864096"/>
          </a:xfrm>
          <a:prstGeom prst="rect">
            <a:avLst/>
          </a:prstGeom>
        </p:spPr>
      </p:pic>
      <p:sp>
        <p:nvSpPr>
          <p:cNvPr id="3" name="Rectangle 2"/>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Consequences of Not Delegating</a:t>
            </a:r>
            <a:endParaRPr lang="en-IN" sz="3200" dirty="0"/>
          </a:p>
        </p:txBody>
      </p:sp>
      <p:grpSp>
        <p:nvGrpSpPr>
          <p:cNvPr id="5" name="Group 9"/>
          <p:cNvGrpSpPr/>
          <p:nvPr/>
        </p:nvGrpSpPr>
        <p:grpSpPr>
          <a:xfrm>
            <a:off x="143000" y="3030051"/>
            <a:ext cx="1518715" cy="1564082"/>
            <a:chOff x="3352800" y="2209800"/>
            <a:chExt cx="2438400" cy="2438400"/>
          </a:xfrm>
        </p:grpSpPr>
        <p:pic>
          <p:nvPicPr>
            <p:cNvPr id="6" name="Picture 5" descr="cube.png"/>
            <p:cNvPicPr>
              <a:picLocks noChangeAspect="1"/>
            </p:cNvPicPr>
            <p:nvPr/>
          </p:nvPicPr>
          <p:blipFill>
            <a:blip r:embed="rId3" cstate="print">
              <a:duotone>
                <a:prstClr val="black"/>
                <a:schemeClr val="tx2">
                  <a:tint val="45000"/>
                  <a:satMod val="400000"/>
                </a:schemeClr>
              </a:duotone>
            </a:blip>
            <a:stretch>
              <a:fillRect/>
            </a:stretch>
          </p:blipFill>
          <p:spPr>
            <a:xfrm>
              <a:off x="3352800" y="2209800"/>
              <a:ext cx="2438400" cy="2438400"/>
            </a:xfrm>
            <a:prstGeom prst="rect">
              <a:avLst/>
            </a:prstGeom>
          </p:spPr>
        </p:pic>
        <p:sp>
          <p:nvSpPr>
            <p:cNvPr id="7" name="Oval 6"/>
            <p:cNvSpPr/>
            <p:nvPr/>
          </p:nvSpPr>
          <p:spPr>
            <a:xfrm>
              <a:off x="3923928" y="3501032"/>
              <a:ext cx="216000" cy="207658"/>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N" dirty="0"/>
            </a:p>
          </p:txBody>
        </p:sp>
      </p:grpSp>
      <p:grpSp>
        <p:nvGrpSpPr>
          <p:cNvPr id="8" name="Group 46"/>
          <p:cNvGrpSpPr/>
          <p:nvPr/>
        </p:nvGrpSpPr>
        <p:grpSpPr>
          <a:xfrm>
            <a:off x="1611177" y="3048854"/>
            <a:ext cx="1518715" cy="1564082"/>
            <a:chOff x="1647689" y="5320011"/>
            <a:chExt cx="1518715" cy="1564082"/>
          </a:xfrm>
        </p:grpSpPr>
        <p:pic>
          <p:nvPicPr>
            <p:cNvPr id="9" name="Picture 8" descr="cube.png"/>
            <p:cNvPicPr>
              <a:picLocks noChangeAspect="1"/>
            </p:cNvPicPr>
            <p:nvPr/>
          </p:nvPicPr>
          <p:blipFill>
            <a:blip r:embed="rId3" cstate="print">
              <a:duotone>
                <a:prstClr val="black"/>
                <a:schemeClr val="accent6">
                  <a:tint val="45000"/>
                  <a:satMod val="400000"/>
                </a:schemeClr>
              </a:duotone>
            </a:blip>
            <a:stretch>
              <a:fillRect/>
            </a:stretch>
          </p:blipFill>
          <p:spPr>
            <a:xfrm>
              <a:off x="1647689" y="5320011"/>
              <a:ext cx="1518715" cy="1564082"/>
            </a:xfrm>
            <a:prstGeom prst="rect">
              <a:avLst/>
            </a:prstGeom>
          </p:spPr>
        </p:pic>
        <p:sp>
          <p:nvSpPr>
            <p:cNvPr id="10" name="Oval 9"/>
            <p:cNvSpPr/>
            <p:nvPr/>
          </p:nvSpPr>
          <p:spPr>
            <a:xfrm>
              <a:off x="1907704" y="5949280"/>
              <a:ext cx="134532" cy="133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N" dirty="0"/>
            </a:p>
          </p:txBody>
        </p:sp>
        <p:sp>
          <p:nvSpPr>
            <p:cNvPr id="11" name="Oval 10"/>
            <p:cNvSpPr/>
            <p:nvPr/>
          </p:nvSpPr>
          <p:spPr>
            <a:xfrm>
              <a:off x="2133212" y="6386793"/>
              <a:ext cx="134532" cy="133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N" dirty="0"/>
            </a:p>
          </p:txBody>
        </p:sp>
      </p:grpSp>
      <p:grpSp>
        <p:nvGrpSpPr>
          <p:cNvPr id="12" name="Group 45"/>
          <p:cNvGrpSpPr/>
          <p:nvPr/>
        </p:nvGrpSpPr>
        <p:grpSpPr>
          <a:xfrm>
            <a:off x="3012759" y="3048854"/>
            <a:ext cx="1518715" cy="1564082"/>
            <a:chOff x="3049271" y="5320011"/>
            <a:chExt cx="1518715" cy="1564082"/>
          </a:xfrm>
        </p:grpSpPr>
        <p:pic>
          <p:nvPicPr>
            <p:cNvPr id="13" name="Picture 12" descr="cube.png"/>
            <p:cNvPicPr>
              <a:picLocks noChangeAspect="1"/>
            </p:cNvPicPr>
            <p:nvPr/>
          </p:nvPicPr>
          <p:blipFill>
            <a:blip r:embed="rId3" cstate="print">
              <a:duotone>
                <a:prstClr val="black"/>
                <a:schemeClr val="accent1">
                  <a:tint val="45000"/>
                  <a:satMod val="400000"/>
                </a:schemeClr>
              </a:duotone>
            </a:blip>
            <a:stretch>
              <a:fillRect/>
            </a:stretch>
          </p:blipFill>
          <p:spPr>
            <a:xfrm>
              <a:off x="3049271" y="5320011"/>
              <a:ext cx="1518715" cy="1564082"/>
            </a:xfrm>
            <a:prstGeom prst="rect">
              <a:avLst/>
            </a:prstGeom>
          </p:spPr>
        </p:pic>
        <p:sp>
          <p:nvSpPr>
            <p:cNvPr id="14" name="Oval 13"/>
            <p:cNvSpPr/>
            <p:nvPr/>
          </p:nvSpPr>
          <p:spPr>
            <a:xfrm>
              <a:off x="3573372" y="6458801"/>
              <a:ext cx="134532" cy="133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N" dirty="0"/>
            </a:p>
          </p:txBody>
        </p:sp>
        <p:sp>
          <p:nvSpPr>
            <p:cNvPr id="15" name="Oval 14"/>
            <p:cNvSpPr/>
            <p:nvPr/>
          </p:nvSpPr>
          <p:spPr>
            <a:xfrm>
              <a:off x="3285340" y="5882737"/>
              <a:ext cx="134532" cy="133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N" dirty="0"/>
            </a:p>
          </p:txBody>
        </p:sp>
        <p:sp>
          <p:nvSpPr>
            <p:cNvPr id="16" name="Oval 15"/>
            <p:cNvSpPr/>
            <p:nvPr/>
          </p:nvSpPr>
          <p:spPr>
            <a:xfrm>
              <a:off x="3429356" y="6165304"/>
              <a:ext cx="134532" cy="133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N" dirty="0"/>
            </a:p>
          </p:txBody>
        </p:sp>
      </p:grpSp>
      <p:grpSp>
        <p:nvGrpSpPr>
          <p:cNvPr id="17" name="Group 44"/>
          <p:cNvGrpSpPr/>
          <p:nvPr/>
        </p:nvGrpSpPr>
        <p:grpSpPr>
          <a:xfrm>
            <a:off x="4480936" y="3067657"/>
            <a:ext cx="1518715" cy="1564082"/>
            <a:chOff x="4517448" y="5338814"/>
            <a:chExt cx="1518715" cy="1564082"/>
          </a:xfrm>
        </p:grpSpPr>
        <p:pic>
          <p:nvPicPr>
            <p:cNvPr id="18" name="Picture 17" descr="cube.png"/>
            <p:cNvPicPr>
              <a:picLocks noChangeAspect="1"/>
            </p:cNvPicPr>
            <p:nvPr/>
          </p:nvPicPr>
          <p:blipFill>
            <a:blip r:embed="rId3" cstate="print">
              <a:duotone>
                <a:prstClr val="black"/>
                <a:schemeClr val="accent5">
                  <a:tint val="45000"/>
                  <a:satMod val="400000"/>
                </a:schemeClr>
              </a:duotone>
            </a:blip>
            <a:stretch>
              <a:fillRect/>
            </a:stretch>
          </p:blipFill>
          <p:spPr>
            <a:xfrm>
              <a:off x="4517448" y="5338814"/>
              <a:ext cx="1518715" cy="1564082"/>
            </a:xfrm>
            <a:prstGeom prst="rect">
              <a:avLst/>
            </a:prstGeom>
          </p:spPr>
        </p:pic>
        <p:sp>
          <p:nvSpPr>
            <p:cNvPr id="19" name="Oval 18"/>
            <p:cNvSpPr/>
            <p:nvPr/>
          </p:nvSpPr>
          <p:spPr>
            <a:xfrm>
              <a:off x="4725500" y="5877272"/>
              <a:ext cx="134532" cy="133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N" dirty="0"/>
            </a:p>
          </p:txBody>
        </p:sp>
        <p:sp>
          <p:nvSpPr>
            <p:cNvPr id="20" name="Oval 19"/>
            <p:cNvSpPr/>
            <p:nvPr/>
          </p:nvSpPr>
          <p:spPr>
            <a:xfrm>
              <a:off x="4725500" y="6242777"/>
              <a:ext cx="134532" cy="133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N" dirty="0"/>
            </a:p>
          </p:txBody>
        </p:sp>
        <p:sp>
          <p:nvSpPr>
            <p:cNvPr id="21" name="Oval 20"/>
            <p:cNvSpPr/>
            <p:nvPr/>
          </p:nvSpPr>
          <p:spPr>
            <a:xfrm>
              <a:off x="5004048" y="6021288"/>
              <a:ext cx="134532" cy="133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N" dirty="0"/>
            </a:p>
          </p:txBody>
        </p:sp>
        <p:sp>
          <p:nvSpPr>
            <p:cNvPr id="22" name="Oval 21"/>
            <p:cNvSpPr/>
            <p:nvPr/>
          </p:nvSpPr>
          <p:spPr>
            <a:xfrm>
              <a:off x="5004048" y="6386793"/>
              <a:ext cx="134532" cy="133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N" dirty="0"/>
            </a:p>
          </p:txBody>
        </p:sp>
      </p:grpSp>
      <p:grpSp>
        <p:nvGrpSpPr>
          <p:cNvPr id="23" name="Group 43"/>
          <p:cNvGrpSpPr/>
          <p:nvPr/>
        </p:nvGrpSpPr>
        <p:grpSpPr>
          <a:xfrm>
            <a:off x="5941084" y="3048854"/>
            <a:ext cx="1518715" cy="1564082"/>
            <a:chOff x="5977596" y="5320011"/>
            <a:chExt cx="1518715" cy="1564082"/>
          </a:xfrm>
        </p:grpSpPr>
        <p:pic>
          <p:nvPicPr>
            <p:cNvPr id="24" name="Picture 23" descr="cube.png"/>
            <p:cNvPicPr>
              <a:picLocks noChangeAspect="1"/>
            </p:cNvPicPr>
            <p:nvPr/>
          </p:nvPicPr>
          <p:blipFill>
            <a:blip r:embed="rId3" cstate="print">
              <a:duotone>
                <a:prstClr val="black"/>
                <a:schemeClr val="accent3">
                  <a:tint val="45000"/>
                  <a:satMod val="400000"/>
                </a:schemeClr>
              </a:duotone>
            </a:blip>
            <a:stretch>
              <a:fillRect/>
            </a:stretch>
          </p:blipFill>
          <p:spPr>
            <a:xfrm>
              <a:off x="5977596" y="5320011"/>
              <a:ext cx="1518715" cy="1564082"/>
            </a:xfrm>
            <a:prstGeom prst="rect">
              <a:avLst/>
            </a:prstGeom>
          </p:spPr>
        </p:pic>
        <p:sp>
          <p:nvSpPr>
            <p:cNvPr id="25" name="Oval 24"/>
            <p:cNvSpPr/>
            <p:nvPr/>
          </p:nvSpPr>
          <p:spPr>
            <a:xfrm>
              <a:off x="6333313" y="6093296"/>
              <a:ext cx="134532" cy="133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N" dirty="0"/>
            </a:p>
          </p:txBody>
        </p:sp>
        <p:sp>
          <p:nvSpPr>
            <p:cNvPr id="26" name="Oval 25"/>
            <p:cNvSpPr/>
            <p:nvPr/>
          </p:nvSpPr>
          <p:spPr>
            <a:xfrm>
              <a:off x="6175144" y="5877272"/>
              <a:ext cx="134532" cy="133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N" dirty="0"/>
            </a:p>
          </p:txBody>
        </p:sp>
        <p:sp>
          <p:nvSpPr>
            <p:cNvPr id="27" name="Oval 26"/>
            <p:cNvSpPr/>
            <p:nvPr/>
          </p:nvSpPr>
          <p:spPr>
            <a:xfrm>
              <a:off x="6175144" y="6242777"/>
              <a:ext cx="134532" cy="133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N" dirty="0"/>
            </a:p>
          </p:txBody>
        </p:sp>
        <p:sp>
          <p:nvSpPr>
            <p:cNvPr id="28" name="Oval 27"/>
            <p:cNvSpPr/>
            <p:nvPr/>
          </p:nvSpPr>
          <p:spPr>
            <a:xfrm>
              <a:off x="6525700" y="6021288"/>
              <a:ext cx="134532" cy="133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N" dirty="0"/>
            </a:p>
          </p:txBody>
        </p:sp>
        <p:sp>
          <p:nvSpPr>
            <p:cNvPr id="29" name="Oval 28"/>
            <p:cNvSpPr/>
            <p:nvPr/>
          </p:nvSpPr>
          <p:spPr>
            <a:xfrm>
              <a:off x="6525700" y="6386793"/>
              <a:ext cx="134532" cy="133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N" dirty="0"/>
            </a:p>
          </p:txBody>
        </p:sp>
      </p:grpSp>
      <p:grpSp>
        <p:nvGrpSpPr>
          <p:cNvPr id="30" name="Group 42"/>
          <p:cNvGrpSpPr/>
          <p:nvPr/>
        </p:nvGrpSpPr>
        <p:grpSpPr>
          <a:xfrm>
            <a:off x="7409261" y="3067657"/>
            <a:ext cx="1518715" cy="1564082"/>
            <a:chOff x="7445773" y="5338814"/>
            <a:chExt cx="1518715" cy="1564082"/>
          </a:xfrm>
        </p:grpSpPr>
        <p:pic>
          <p:nvPicPr>
            <p:cNvPr id="31" name="Picture 30" descr="cube.png"/>
            <p:cNvPicPr>
              <a:picLocks noChangeAspect="1"/>
            </p:cNvPicPr>
            <p:nvPr/>
          </p:nvPicPr>
          <p:blipFill>
            <a:blip r:embed="rId3" cstate="print">
              <a:duotone>
                <a:prstClr val="black"/>
                <a:srgbClr val="D9C3A5">
                  <a:tint val="50000"/>
                  <a:satMod val="180000"/>
                </a:srgbClr>
              </a:duotone>
            </a:blip>
            <a:stretch>
              <a:fillRect/>
            </a:stretch>
          </p:blipFill>
          <p:spPr>
            <a:xfrm>
              <a:off x="7445773" y="5338814"/>
              <a:ext cx="1518715" cy="1564082"/>
            </a:xfrm>
            <a:prstGeom prst="rect">
              <a:avLst/>
            </a:prstGeom>
          </p:spPr>
        </p:pic>
        <p:sp>
          <p:nvSpPr>
            <p:cNvPr id="32" name="Oval 31"/>
            <p:cNvSpPr/>
            <p:nvPr/>
          </p:nvSpPr>
          <p:spPr>
            <a:xfrm>
              <a:off x="7677828" y="5877272"/>
              <a:ext cx="134532" cy="133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N" dirty="0"/>
            </a:p>
          </p:txBody>
        </p:sp>
        <p:sp>
          <p:nvSpPr>
            <p:cNvPr id="33" name="Oval 32"/>
            <p:cNvSpPr/>
            <p:nvPr/>
          </p:nvSpPr>
          <p:spPr>
            <a:xfrm>
              <a:off x="7668344" y="6098761"/>
              <a:ext cx="134532" cy="133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N" dirty="0"/>
            </a:p>
          </p:txBody>
        </p:sp>
        <p:sp>
          <p:nvSpPr>
            <p:cNvPr id="34" name="Oval 33"/>
            <p:cNvSpPr/>
            <p:nvPr/>
          </p:nvSpPr>
          <p:spPr>
            <a:xfrm>
              <a:off x="7668344" y="6309320"/>
              <a:ext cx="134532" cy="133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N" dirty="0"/>
            </a:p>
          </p:txBody>
        </p:sp>
        <p:sp>
          <p:nvSpPr>
            <p:cNvPr id="35" name="Oval 34"/>
            <p:cNvSpPr/>
            <p:nvPr/>
          </p:nvSpPr>
          <p:spPr>
            <a:xfrm>
              <a:off x="7965860" y="6029672"/>
              <a:ext cx="134532" cy="133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N" dirty="0"/>
            </a:p>
          </p:txBody>
        </p:sp>
        <p:sp>
          <p:nvSpPr>
            <p:cNvPr id="36" name="Oval 35"/>
            <p:cNvSpPr/>
            <p:nvPr/>
          </p:nvSpPr>
          <p:spPr>
            <a:xfrm>
              <a:off x="7956376" y="6251161"/>
              <a:ext cx="134532" cy="133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N" dirty="0"/>
            </a:p>
          </p:txBody>
        </p:sp>
        <p:sp>
          <p:nvSpPr>
            <p:cNvPr id="37" name="Oval 36"/>
            <p:cNvSpPr/>
            <p:nvPr/>
          </p:nvSpPr>
          <p:spPr>
            <a:xfrm>
              <a:off x="7956376" y="6461720"/>
              <a:ext cx="134532" cy="1332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IN" dirty="0"/>
            </a:p>
          </p:txBody>
        </p:sp>
      </p:grpSp>
      <p:cxnSp>
        <p:nvCxnSpPr>
          <p:cNvPr id="38" name="Straight Connector 37"/>
          <p:cNvCxnSpPr/>
          <p:nvPr/>
        </p:nvCxnSpPr>
        <p:spPr>
          <a:xfrm flipV="1">
            <a:off x="935088" y="2706083"/>
            <a:ext cx="0" cy="6120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07504" y="1556792"/>
            <a:ext cx="1763688" cy="1200329"/>
          </a:xfrm>
          <a:prstGeom prst="rect">
            <a:avLst/>
          </a:prstGeom>
          <a:noFill/>
        </p:spPr>
        <p:txBody>
          <a:bodyPr wrap="square" rtlCol="0">
            <a:spAutoFit/>
          </a:bodyPr>
          <a:lstStyle/>
          <a:p>
            <a:pPr algn="ctr"/>
            <a:r>
              <a:rPr lang="en-IN" dirty="0" smtClean="0"/>
              <a:t>Information and decision-making not shared by the group</a:t>
            </a:r>
            <a:endParaRPr lang="en-IN" dirty="0"/>
          </a:p>
        </p:txBody>
      </p:sp>
      <p:cxnSp>
        <p:nvCxnSpPr>
          <p:cNvPr id="40" name="Straight Connector 39"/>
          <p:cNvCxnSpPr/>
          <p:nvPr/>
        </p:nvCxnSpPr>
        <p:spPr>
          <a:xfrm flipV="1">
            <a:off x="2447256" y="4326195"/>
            <a:ext cx="0" cy="6120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19672" y="4902259"/>
            <a:ext cx="1763688" cy="646331"/>
          </a:xfrm>
          <a:prstGeom prst="rect">
            <a:avLst/>
          </a:prstGeom>
          <a:noFill/>
        </p:spPr>
        <p:txBody>
          <a:bodyPr wrap="square" rtlCol="0">
            <a:spAutoFit/>
          </a:bodyPr>
          <a:lstStyle/>
          <a:p>
            <a:pPr algn="ctr"/>
            <a:r>
              <a:rPr lang="en-IN" dirty="0" smtClean="0"/>
              <a:t>Leaders become tired out</a:t>
            </a:r>
            <a:endParaRPr lang="en-IN" dirty="0"/>
          </a:p>
        </p:txBody>
      </p:sp>
      <p:cxnSp>
        <p:nvCxnSpPr>
          <p:cNvPr id="42" name="Straight Connector 41"/>
          <p:cNvCxnSpPr/>
          <p:nvPr/>
        </p:nvCxnSpPr>
        <p:spPr>
          <a:xfrm flipV="1">
            <a:off x="3815408" y="2706083"/>
            <a:ext cx="0" cy="6120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987824" y="1231592"/>
            <a:ext cx="1763688" cy="1477328"/>
          </a:xfrm>
          <a:prstGeom prst="rect">
            <a:avLst/>
          </a:prstGeom>
          <a:noFill/>
        </p:spPr>
        <p:txBody>
          <a:bodyPr wrap="square" rtlCol="0">
            <a:spAutoFit/>
          </a:bodyPr>
          <a:lstStyle/>
          <a:p>
            <a:pPr algn="ctr"/>
            <a:r>
              <a:rPr lang="en-IN" dirty="0" smtClean="0"/>
              <a:t>When leaders leave groups, no one has experience to carry on</a:t>
            </a:r>
            <a:endParaRPr lang="en-IN" dirty="0"/>
          </a:p>
        </p:txBody>
      </p:sp>
      <p:cxnSp>
        <p:nvCxnSpPr>
          <p:cNvPr id="44" name="Straight Connector 43"/>
          <p:cNvCxnSpPr/>
          <p:nvPr/>
        </p:nvCxnSpPr>
        <p:spPr>
          <a:xfrm flipV="1">
            <a:off x="5327576" y="4362267"/>
            <a:ext cx="0" cy="6120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427984" y="4902259"/>
            <a:ext cx="1763688" cy="1754326"/>
          </a:xfrm>
          <a:prstGeom prst="rect">
            <a:avLst/>
          </a:prstGeom>
          <a:noFill/>
        </p:spPr>
        <p:txBody>
          <a:bodyPr wrap="square" rtlCol="0">
            <a:spAutoFit/>
          </a:bodyPr>
          <a:lstStyle/>
          <a:p>
            <a:pPr algn="ctr"/>
            <a:r>
              <a:rPr lang="en-IN" dirty="0" smtClean="0"/>
              <a:t>Group morale becomes low and people become frustrated and feel powerless</a:t>
            </a:r>
            <a:endParaRPr lang="en-IN" dirty="0"/>
          </a:p>
        </p:txBody>
      </p:sp>
      <p:cxnSp>
        <p:nvCxnSpPr>
          <p:cNvPr id="46" name="Straight Connector 45"/>
          <p:cNvCxnSpPr/>
          <p:nvPr/>
        </p:nvCxnSpPr>
        <p:spPr>
          <a:xfrm flipV="1">
            <a:off x="6695728" y="2693309"/>
            <a:ext cx="0" cy="6120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80112" y="1231592"/>
            <a:ext cx="2160240" cy="1477328"/>
          </a:xfrm>
          <a:prstGeom prst="rect">
            <a:avLst/>
          </a:prstGeom>
          <a:noFill/>
        </p:spPr>
        <p:txBody>
          <a:bodyPr wrap="square" rtlCol="0">
            <a:spAutoFit/>
          </a:bodyPr>
          <a:lstStyle/>
          <a:p>
            <a:pPr algn="ctr"/>
            <a:r>
              <a:rPr lang="en-IN" dirty="0" smtClean="0"/>
              <a:t>The skills and knowledge of the group/organization are concentrated in a few people</a:t>
            </a:r>
            <a:endParaRPr lang="en-IN" dirty="0"/>
          </a:p>
        </p:txBody>
      </p:sp>
      <p:cxnSp>
        <p:nvCxnSpPr>
          <p:cNvPr id="48" name="Straight Connector 47"/>
          <p:cNvCxnSpPr/>
          <p:nvPr/>
        </p:nvCxnSpPr>
        <p:spPr>
          <a:xfrm flipV="1">
            <a:off x="8207896" y="4398203"/>
            <a:ext cx="0" cy="6120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380312" y="4915033"/>
            <a:ext cx="1763688" cy="1754326"/>
          </a:xfrm>
          <a:prstGeom prst="rect">
            <a:avLst/>
          </a:prstGeom>
          <a:noFill/>
        </p:spPr>
        <p:txBody>
          <a:bodyPr wrap="square" rtlCol="0">
            <a:spAutoFit/>
          </a:bodyPr>
          <a:lstStyle/>
          <a:p>
            <a:pPr algn="ctr"/>
            <a:r>
              <a:rPr lang="en-IN" dirty="0" smtClean="0"/>
              <a:t>New members don’t find any ways to contribute to the work of the group</a:t>
            </a:r>
            <a:endParaRPr lang="en-IN" dirty="0"/>
          </a:p>
        </p:txBody>
      </p:sp>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pic>
        <p:nvPicPr>
          <p:cNvPr id="51" name="Picture 50">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pic>
        <p:nvPicPr>
          <p:cNvPr id="52" name="Picture 51">
            <a:hlinkClick r:id="" action="ppaction://hlinkshowjump?jump=previousslid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1000"/>
                                        <p:tgtEl>
                                          <p:spTgt spid="38"/>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1000"/>
                                        <p:tgtEl>
                                          <p:spTgt spid="39"/>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1000"/>
                                        <p:tgtEl>
                                          <p:spTgt spid="40"/>
                                        </p:tgtEl>
                                      </p:cBhvr>
                                    </p:animEffect>
                                  </p:childTnLst>
                                </p:cTn>
                              </p:par>
                            </p:childTnLst>
                          </p:cTn>
                        </p:par>
                        <p:par>
                          <p:cTn id="24" fill="hold">
                            <p:stCondLst>
                              <p:cond delay="7000"/>
                            </p:stCondLst>
                            <p:childTnLst>
                              <p:par>
                                <p:cTn id="25" presetID="10"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childTnLst>
                                </p:cTn>
                              </p:par>
                            </p:childTnLst>
                          </p:cTn>
                        </p:par>
                        <p:par>
                          <p:cTn id="28" fill="hold">
                            <p:stCondLst>
                              <p:cond delay="800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000"/>
                                        <p:tgtEl>
                                          <p:spTgt spid="12"/>
                                        </p:tgtEl>
                                      </p:cBhvr>
                                    </p:animEffect>
                                  </p:childTnLst>
                                </p:cTn>
                              </p:par>
                            </p:childTnLst>
                          </p:cTn>
                        </p:par>
                        <p:par>
                          <p:cTn id="32" fill="hold">
                            <p:stCondLst>
                              <p:cond delay="10000"/>
                            </p:stCondLst>
                            <p:childTnLst>
                              <p:par>
                                <p:cTn id="33" presetID="10"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childTnLst>
                                </p:cTn>
                              </p:par>
                            </p:childTnLst>
                          </p:cTn>
                        </p:par>
                        <p:par>
                          <p:cTn id="36" fill="hold">
                            <p:stCondLst>
                              <p:cond delay="11000"/>
                            </p:stCondLst>
                            <p:childTnLst>
                              <p:par>
                                <p:cTn id="37" presetID="10" presetClass="entr" presetSubtype="0"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childTnLst>
                                </p:cTn>
                              </p:par>
                            </p:childTnLst>
                          </p:cTn>
                        </p:par>
                        <p:par>
                          <p:cTn id="40" fill="hold">
                            <p:stCondLst>
                              <p:cond delay="12000"/>
                            </p:stCondLst>
                            <p:childTnLst>
                              <p:par>
                                <p:cTn id="41" presetID="1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000"/>
                                        <p:tgtEl>
                                          <p:spTgt spid="17"/>
                                        </p:tgtEl>
                                      </p:cBhvr>
                                    </p:animEffect>
                                  </p:childTnLst>
                                </p:cTn>
                              </p:par>
                            </p:childTnLst>
                          </p:cTn>
                        </p:par>
                        <p:par>
                          <p:cTn id="44" fill="hold">
                            <p:stCondLst>
                              <p:cond delay="14000"/>
                            </p:stCondLst>
                            <p:childTnLst>
                              <p:par>
                                <p:cTn id="45" presetID="10" presetClass="entr" presetSubtype="0"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1000"/>
                                        <p:tgtEl>
                                          <p:spTgt spid="44"/>
                                        </p:tgtEl>
                                      </p:cBhvr>
                                    </p:animEffect>
                                  </p:childTnLst>
                                </p:cTn>
                              </p:par>
                            </p:childTnLst>
                          </p:cTn>
                        </p:par>
                        <p:par>
                          <p:cTn id="48" fill="hold">
                            <p:stCondLst>
                              <p:cond delay="15000"/>
                            </p:stCondLst>
                            <p:childTnLst>
                              <p:par>
                                <p:cTn id="49" presetID="10" presetClass="entr" presetSubtype="0"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1000"/>
                                        <p:tgtEl>
                                          <p:spTgt spid="45"/>
                                        </p:tgtEl>
                                      </p:cBhvr>
                                    </p:animEffect>
                                  </p:childTnLst>
                                </p:cTn>
                              </p:par>
                            </p:childTnLst>
                          </p:cTn>
                        </p:par>
                        <p:par>
                          <p:cTn id="52" fill="hold">
                            <p:stCondLst>
                              <p:cond delay="16000"/>
                            </p:stCondLst>
                            <p:childTnLst>
                              <p:par>
                                <p:cTn id="53" presetID="10" presetClass="entr" presetSubtype="0"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2000"/>
                                        <p:tgtEl>
                                          <p:spTgt spid="23"/>
                                        </p:tgtEl>
                                      </p:cBhvr>
                                    </p:animEffect>
                                  </p:childTnLst>
                                </p:cTn>
                              </p:par>
                            </p:childTnLst>
                          </p:cTn>
                        </p:par>
                        <p:par>
                          <p:cTn id="56" fill="hold">
                            <p:stCondLst>
                              <p:cond delay="18000"/>
                            </p:stCondLst>
                            <p:childTnLst>
                              <p:par>
                                <p:cTn id="57" presetID="10" presetClass="entr" presetSubtype="0" fill="hold"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childTnLst>
                                </p:cTn>
                              </p:par>
                            </p:childTnLst>
                          </p:cTn>
                        </p:par>
                        <p:par>
                          <p:cTn id="60" fill="hold">
                            <p:stCondLst>
                              <p:cond delay="19000"/>
                            </p:stCondLst>
                            <p:childTnLst>
                              <p:par>
                                <p:cTn id="61" presetID="10" presetClass="entr" presetSubtype="0"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1000"/>
                                        <p:tgtEl>
                                          <p:spTgt spid="47"/>
                                        </p:tgtEl>
                                      </p:cBhvr>
                                    </p:animEffect>
                                  </p:childTnLst>
                                </p:cTn>
                              </p:par>
                            </p:childTnLst>
                          </p:cTn>
                        </p:par>
                        <p:par>
                          <p:cTn id="64" fill="hold">
                            <p:stCondLst>
                              <p:cond delay="20000"/>
                            </p:stCondLst>
                            <p:childTnLst>
                              <p:par>
                                <p:cTn id="65" presetID="10" presetClass="entr" presetSubtype="0"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2000"/>
                                        <p:tgtEl>
                                          <p:spTgt spid="30"/>
                                        </p:tgtEl>
                                      </p:cBhvr>
                                    </p:animEffect>
                                  </p:childTnLst>
                                </p:cTn>
                              </p:par>
                            </p:childTnLst>
                          </p:cTn>
                        </p:par>
                        <p:par>
                          <p:cTn id="68" fill="hold">
                            <p:stCondLst>
                              <p:cond delay="22000"/>
                            </p:stCondLst>
                            <p:childTnLst>
                              <p:par>
                                <p:cTn id="69" presetID="10" presetClass="entr" presetSubtype="0" fill="hold"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childTnLst>
                                </p:cTn>
                              </p:par>
                            </p:childTnLst>
                          </p:cTn>
                        </p:par>
                        <p:par>
                          <p:cTn id="72" fill="hold">
                            <p:stCondLst>
                              <p:cond delay="23000"/>
                            </p:stCondLst>
                            <p:childTnLst>
                              <p:par>
                                <p:cTn id="73" presetID="10"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childTnLst>
                                </p:cTn>
                              </p:par>
                            </p:childTnLst>
                          </p:cTn>
                        </p:par>
                        <p:par>
                          <p:cTn id="76" fill="hold">
                            <p:stCondLst>
                              <p:cond delay="24000"/>
                            </p:stCondLst>
                            <p:childTnLst>
                              <p:par>
                                <p:cTn id="77" presetID="10" presetClass="entr" presetSubtype="0" fill="hold" nodeType="afterEffect">
                                  <p:stCondLst>
                                    <p:cond delay="500"/>
                                  </p:stCondLst>
                                  <p:childTnLst>
                                    <p:set>
                                      <p:cBhvr>
                                        <p:cTn id="78" dur="1" fill="hold">
                                          <p:stCondLst>
                                            <p:cond delay="0"/>
                                          </p:stCondLst>
                                        </p:cTn>
                                        <p:tgtEl>
                                          <p:spTgt spid="51"/>
                                        </p:tgtEl>
                                        <p:attrNameLst>
                                          <p:attrName>style.visibility</p:attrName>
                                        </p:attrNameLst>
                                      </p:cBhvr>
                                      <p:to>
                                        <p:strVal val="visible"/>
                                      </p:to>
                                    </p:set>
                                    <p:animEffect transition="in" filter="fade">
                                      <p:cBhvr>
                                        <p:cTn id="79" dur="1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legate-490x362.jpg"/>
          <p:cNvPicPr>
            <a:picLocks noChangeAspect="1"/>
          </p:cNvPicPr>
          <p:nvPr/>
        </p:nvPicPr>
        <p:blipFill>
          <a:blip r:embed="rId2" cstate="print"/>
          <a:srcRect t="41275" b="42057"/>
          <a:stretch>
            <a:fillRect/>
          </a:stretch>
        </p:blipFill>
        <p:spPr>
          <a:xfrm>
            <a:off x="0" y="-27384"/>
            <a:ext cx="9179347" cy="864096"/>
          </a:xfrm>
          <a:prstGeom prst="rect">
            <a:avLst/>
          </a:prstGeom>
        </p:spPr>
      </p:pic>
      <p:sp>
        <p:nvSpPr>
          <p:cNvPr id="3" name="Rectangle 2"/>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Goals of Delegating</a:t>
            </a:r>
            <a:endParaRPr lang="en-IN" sz="3200" dirty="0"/>
          </a:p>
        </p:txBody>
      </p:sp>
      <p:sp>
        <p:nvSpPr>
          <p:cNvPr id="5" name="Ellipse 59"/>
          <p:cNvSpPr/>
          <p:nvPr/>
        </p:nvSpPr>
        <p:spPr bwMode="auto">
          <a:xfrm>
            <a:off x="4724400" y="5742384"/>
            <a:ext cx="1888295" cy="333760"/>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latin typeface="Calibri" pitchFamily="-112" charset="0"/>
              <a:ea typeface="ＭＳ Ｐゴシック" pitchFamily="-112" charset="-128"/>
            </a:endParaRPr>
          </a:p>
        </p:txBody>
      </p:sp>
      <p:sp>
        <p:nvSpPr>
          <p:cNvPr id="6" name="Ellipse 59"/>
          <p:cNvSpPr/>
          <p:nvPr/>
        </p:nvSpPr>
        <p:spPr bwMode="auto">
          <a:xfrm>
            <a:off x="2607505" y="5742384"/>
            <a:ext cx="1888295" cy="333760"/>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latin typeface="Calibri" pitchFamily="-112" charset="0"/>
              <a:ea typeface="ＭＳ Ｐゴシック" pitchFamily="-112" charset="-128"/>
            </a:endParaRPr>
          </a:p>
        </p:txBody>
      </p:sp>
      <p:sp>
        <p:nvSpPr>
          <p:cNvPr id="7" name="Rounded Rectangle 6"/>
          <p:cNvSpPr/>
          <p:nvPr/>
        </p:nvSpPr>
        <p:spPr>
          <a:xfrm>
            <a:off x="2133696" y="2871222"/>
            <a:ext cx="1447800" cy="1214437"/>
          </a:xfrm>
          <a:prstGeom prst="roundRect">
            <a:avLst/>
          </a:prstGeom>
          <a:gradFill>
            <a:gsLst>
              <a:gs pos="0">
                <a:srgbClr val="A1D129"/>
              </a:gs>
              <a:gs pos="100000">
                <a:srgbClr val="C0FF4D"/>
              </a:gs>
            </a:gsLst>
          </a:gradFill>
          <a:ln/>
        </p:spPr>
        <p:style>
          <a:lnRef idx="0">
            <a:schemeClr val="accent5"/>
          </a:lnRef>
          <a:fillRef idx="3">
            <a:schemeClr val="accent5"/>
          </a:fillRef>
          <a:effectRef idx="3">
            <a:schemeClr val="accent5"/>
          </a:effectRef>
          <a:fontRef idx="minor">
            <a:schemeClr val="lt1"/>
          </a:fontRef>
        </p:style>
        <p:txBody>
          <a:bodyPr anchor="ctr"/>
          <a:lstStyle/>
          <a:p>
            <a:pPr algn="ctr" defTabSz="914400">
              <a:defRPr/>
            </a:pPr>
            <a:endParaRPr lang="da-DK">
              <a:solidFill>
                <a:srgbClr val="FFFFFF"/>
              </a:solidFill>
              <a:ea typeface="ＭＳ Ｐゴシック" pitchFamily="-112" charset="-128"/>
            </a:endParaRPr>
          </a:p>
        </p:txBody>
      </p:sp>
      <p:sp>
        <p:nvSpPr>
          <p:cNvPr id="8" name="Rounded Rectangle 7"/>
          <p:cNvSpPr/>
          <p:nvPr/>
        </p:nvSpPr>
        <p:spPr>
          <a:xfrm>
            <a:off x="3822484" y="1622806"/>
            <a:ext cx="1447800" cy="1214437"/>
          </a:xfrm>
          <a:prstGeom prst="roundRect">
            <a:avLst/>
          </a:prstGeom>
          <a:gradFill>
            <a:gsLst>
              <a:gs pos="0">
                <a:srgbClr val="A1D129"/>
              </a:gs>
              <a:gs pos="100000">
                <a:srgbClr val="C0FF4D"/>
              </a:gs>
            </a:gsLst>
          </a:gradFill>
          <a:ln/>
        </p:spPr>
        <p:style>
          <a:lnRef idx="0">
            <a:schemeClr val="accent5"/>
          </a:lnRef>
          <a:fillRef idx="3">
            <a:schemeClr val="accent5"/>
          </a:fillRef>
          <a:effectRef idx="3">
            <a:schemeClr val="accent5"/>
          </a:effectRef>
          <a:fontRef idx="minor">
            <a:schemeClr val="lt1"/>
          </a:fontRef>
        </p:style>
        <p:txBody>
          <a:bodyPr anchor="ctr"/>
          <a:lstStyle/>
          <a:p>
            <a:pPr algn="ctr" defTabSz="914400">
              <a:defRPr/>
            </a:pPr>
            <a:endParaRPr lang="da-DK">
              <a:solidFill>
                <a:srgbClr val="FFFFFF"/>
              </a:solidFill>
              <a:ea typeface="ＭＳ Ｐゴシック" pitchFamily="-112" charset="-128"/>
            </a:endParaRPr>
          </a:p>
        </p:txBody>
      </p:sp>
      <p:sp>
        <p:nvSpPr>
          <p:cNvPr id="9" name="Rounded Rectangle 8"/>
          <p:cNvSpPr/>
          <p:nvPr/>
        </p:nvSpPr>
        <p:spPr>
          <a:xfrm>
            <a:off x="5572030" y="2871222"/>
            <a:ext cx="1447800" cy="1214437"/>
          </a:xfrm>
          <a:prstGeom prst="roundRect">
            <a:avLst/>
          </a:prstGeom>
          <a:gradFill>
            <a:gsLst>
              <a:gs pos="0">
                <a:srgbClr val="A1D129"/>
              </a:gs>
              <a:gs pos="100000">
                <a:srgbClr val="C0FF4D"/>
              </a:gs>
            </a:gsLst>
          </a:gradFill>
          <a:ln/>
        </p:spPr>
        <p:style>
          <a:lnRef idx="0">
            <a:schemeClr val="accent5"/>
          </a:lnRef>
          <a:fillRef idx="3">
            <a:schemeClr val="accent5"/>
          </a:fillRef>
          <a:effectRef idx="3">
            <a:schemeClr val="accent5"/>
          </a:effectRef>
          <a:fontRef idx="minor">
            <a:schemeClr val="lt1"/>
          </a:fontRef>
        </p:style>
        <p:txBody>
          <a:bodyPr anchor="ctr"/>
          <a:lstStyle/>
          <a:p>
            <a:pPr algn="ctr" defTabSz="914400">
              <a:defRPr/>
            </a:pPr>
            <a:endParaRPr lang="da-DK">
              <a:solidFill>
                <a:srgbClr val="FFFFFF"/>
              </a:solidFill>
              <a:ea typeface="ＭＳ Ｐゴシック" pitchFamily="-112" charset="-128"/>
            </a:endParaRPr>
          </a:p>
        </p:txBody>
      </p:sp>
      <p:sp>
        <p:nvSpPr>
          <p:cNvPr id="10" name="Rounded Rectangle 9"/>
          <p:cNvSpPr/>
          <p:nvPr/>
        </p:nvSpPr>
        <p:spPr>
          <a:xfrm>
            <a:off x="4965700" y="4667635"/>
            <a:ext cx="1447800" cy="1214437"/>
          </a:xfrm>
          <a:prstGeom prst="roundRect">
            <a:avLst/>
          </a:prstGeom>
          <a:gradFill>
            <a:gsLst>
              <a:gs pos="0">
                <a:srgbClr val="A1D129"/>
              </a:gs>
              <a:gs pos="100000">
                <a:srgbClr val="C0FF4D"/>
              </a:gs>
            </a:gsLst>
          </a:gradFill>
          <a:ln/>
        </p:spPr>
        <p:style>
          <a:lnRef idx="0">
            <a:schemeClr val="accent5"/>
          </a:lnRef>
          <a:fillRef idx="3">
            <a:schemeClr val="accent5"/>
          </a:fillRef>
          <a:effectRef idx="3">
            <a:schemeClr val="accent5"/>
          </a:effectRef>
          <a:fontRef idx="minor">
            <a:schemeClr val="lt1"/>
          </a:fontRef>
        </p:style>
        <p:txBody>
          <a:bodyPr anchor="ctr"/>
          <a:lstStyle/>
          <a:p>
            <a:pPr algn="ctr" defTabSz="914400">
              <a:defRPr/>
            </a:pPr>
            <a:endParaRPr lang="da-DK">
              <a:solidFill>
                <a:srgbClr val="FFFFFF"/>
              </a:solidFill>
              <a:ea typeface="ＭＳ Ｐゴシック" pitchFamily="-112" charset="-128"/>
            </a:endParaRPr>
          </a:p>
        </p:txBody>
      </p:sp>
      <p:sp>
        <p:nvSpPr>
          <p:cNvPr id="11" name="Rounded Rectangle 10"/>
          <p:cNvSpPr/>
          <p:nvPr/>
        </p:nvSpPr>
        <p:spPr>
          <a:xfrm>
            <a:off x="2798762" y="4667635"/>
            <a:ext cx="1447800" cy="1214437"/>
          </a:xfrm>
          <a:prstGeom prst="roundRect">
            <a:avLst/>
          </a:prstGeom>
          <a:gradFill>
            <a:gsLst>
              <a:gs pos="0">
                <a:srgbClr val="A1D129"/>
              </a:gs>
              <a:gs pos="100000">
                <a:srgbClr val="C0FF4D"/>
              </a:gs>
            </a:gsLst>
          </a:gradFill>
          <a:ln/>
        </p:spPr>
        <p:style>
          <a:lnRef idx="0">
            <a:schemeClr val="accent5"/>
          </a:lnRef>
          <a:fillRef idx="3">
            <a:schemeClr val="accent5"/>
          </a:fillRef>
          <a:effectRef idx="3">
            <a:schemeClr val="accent5"/>
          </a:effectRef>
          <a:fontRef idx="minor">
            <a:schemeClr val="lt1"/>
          </a:fontRef>
        </p:style>
        <p:txBody>
          <a:bodyPr anchor="ctr"/>
          <a:lstStyle/>
          <a:p>
            <a:pPr algn="ctr" defTabSz="914400">
              <a:defRPr/>
            </a:pPr>
            <a:endParaRPr lang="da-DK">
              <a:solidFill>
                <a:srgbClr val="FFFFFF"/>
              </a:solidFill>
              <a:ea typeface="ＭＳ Ｐゴシック" pitchFamily="-112" charset="-128"/>
            </a:endParaRPr>
          </a:p>
        </p:txBody>
      </p:sp>
      <p:sp>
        <p:nvSpPr>
          <p:cNvPr id="12" name="Freeform 256"/>
          <p:cNvSpPr>
            <a:spLocks/>
          </p:cNvSpPr>
          <p:nvPr/>
        </p:nvSpPr>
        <p:spPr bwMode="auto">
          <a:xfrm>
            <a:off x="3501091" y="2693911"/>
            <a:ext cx="1223348" cy="837935"/>
          </a:xfrm>
          <a:custGeom>
            <a:avLst/>
            <a:gdLst>
              <a:gd name="T0" fmla="*/ 368300 w 969"/>
              <a:gd name="T1" fmla="*/ 1054100 h 664"/>
              <a:gd name="T2" fmla="*/ 398462 w 969"/>
              <a:gd name="T3" fmla="*/ 987425 h 664"/>
              <a:gd name="T4" fmla="*/ 433387 w 969"/>
              <a:gd name="T5" fmla="*/ 920750 h 664"/>
              <a:gd name="T6" fmla="*/ 473075 w 969"/>
              <a:gd name="T7" fmla="*/ 858838 h 664"/>
              <a:gd name="T8" fmla="*/ 515937 w 969"/>
              <a:gd name="T9" fmla="*/ 800100 h 664"/>
              <a:gd name="T10" fmla="*/ 563562 w 969"/>
              <a:gd name="T11" fmla="*/ 744537 h 664"/>
              <a:gd name="T12" fmla="*/ 614362 w 969"/>
              <a:gd name="T13" fmla="*/ 690562 h 664"/>
              <a:gd name="T14" fmla="*/ 669925 w 969"/>
              <a:gd name="T15" fmla="*/ 641350 h 664"/>
              <a:gd name="T16" fmla="*/ 730250 w 969"/>
              <a:gd name="T17" fmla="*/ 595312 h 664"/>
              <a:gd name="T18" fmla="*/ 792162 w 969"/>
              <a:gd name="T19" fmla="*/ 554037 h 664"/>
              <a:gd name="T20" fmla="*/ 855662 w 969"/>
              <a:gd name="T21" fmla="*/ 517525 h 664"/>
              <a:gd name="T22" fmla="*/ 923925 w 969"/>
              <a:gd name="T23" fmla="*/ 484188 h 664"/>
              <a:gd name="T24" fmla="*/ 993775 w 969"/>
              <a:gd name="T25" fmla="*/ 457200 h 664"/>
              <a:gd name="T26" fmla="*/ 1065212 w 969"/>
              <a:gd name="T27" fmla="*/ 434975 h 664"/>
              <a:gd name="T28" fmla="*/ 1139825 w 969"/>
              <a:gd name="T29" fmla="*/ 415925 h 664"/>
              <a:gd name="T30" fmla="*/ 1217612 w 969"/>
              <a:gd name="T31" fmla="*/ 404812 h 664"/>
              <a:gd name="T32" fmla="*/ 1295400 w 969"/>
              <a:gd name="T33" fmla="*/ 398462 h 664"/>
              <a:gd name="T34" fmla="*/ 1347787 w 969"/>
              <a:gd name="T35" fmla="*/ 0 h 664"/>
              <a:gd name="T36" fmla="*/ 1289050 w 969"/>
              <a:gd name="T37" fmla="*/ 3175 h 664"/>
              <a:gd name="T38" fmla="*/ 1176337 w 969"/>
              <a:gd name="T39" fmla="*/ 11112 h 664"/>
              <a:gd name="T40" fmla="*/ 1066800 w 969"/>
              <a:gd name="T41" fmla="*/ 26988 h 664"/>
              <a:gd name="T42" fmla="*/ 960437 w 969"/>
              <a:gd name="T43" fmla="*/ 52388 h 664"/>
              <a:gd name="T44" fmla="*/ 857250 w 969"/>
              <a:gd name="T45" fmla="*/ 85725 h 664"/>
              <a:gd name="T46" fmla="*/ 758825 w 969"/>
              <a:gd name="T47" fmla="*/ 123825 h 664"/>
              <a:gd name="T48" fmla="*/ 661987 w 969"/>
              <a:gd name="T49" fmla="*/ 171450 h 664"/>
              <a:gd name="T50" fmla="*/ 569912 w 969"/>
              <a:gd name="T51" fmla="*/ 225425 h 664"/>
              <a:gd name="T52" fmla="*/ 482600 w 969"/>
              <a:gd name="T53" fmla="*/ 284162 h 664"/>
              <a:gd name="T54" fmla="*/ 398462 w 969"/>
              <a:gd name="T55" fmla="*/ 349250 h 664"/>
              <a:gd name="T56" fmla="*/ 320675 w 969"/>
              <a:gd name="T57" fmla="*/ 420688 h 664"/>
              <a:gd name="T58" fmla="*/ 247650 w 969"/>
              <a:gd name="T59" fmla="*/ 496888 h 664"/>
              <a:gd name="T60" fmla="*/ 182562 w 969"/>
              <a:gd name="T61" fmla="*/ 579437 h 664"/>
              <a:gd name="T62" fmla="*/ 122237 w 969"/>
              <a:gd name="T63" fmla="*/ 665162 h 664"/>
              <a:gd name="T64" fmla="*/ 66675 w 969"/>
              <a:gd name="T65" fmla="*/ 755650 h 664"/>
              <a:gd name="T66" fmla="*/ 19050 w 969"/>
              <a:gd name="T67" fmla="*/ 850900 h 664"/>
              <a:gd name="T68" fmla="*/ 247650 w 969"/>
              <a:gd name="T69" fmla="*/ 781050 h 6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9"/>
              <a:gd name="T106" fmla="*/ 0 h 664"/>
              <a:gd name="T107" fmla="*/ 969 w 969"/>
              <a:gd name="T108" fmla="*/ 664 h 6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9" h="664">
                <a:moveTo>
                  <a:pt x="232" y="664"/>
                </a:moveTo>
                <a:lnTo>
                  <a:pt x="232" y="664"/>
                </a:lnTo>
                <a:lnTo>
                  <a:pt x="241" y="644"/>
                </a:lnTo>
                <a:lnTo>
                  <a:pt x="251" y="622"/>
                </a:lnTo>
                <a:lnTo>
                  <a:pt x="261" y="601"/>
                </a:lnTo>
                <a:lnTo>
                  <a:pt x="273" y="580"/>
                </a:lnTo>
                <a:lnTo>
                  <a:pt x="285" y="561"/>
                </a:lnTo>
                <a:lnTo>
                  <a:pt x="298" y="541"/>
                </a:lnTo>
                <a:lnTo>
                  <a:pt x="311" y="522"/>
                </a:lnTo>
                <a:lnTo>
                  <a:pt x="325" y="504"/>
                </a:lnTo>
                <a:lnTo>
                  <a:pt x="339" y="485"/>
                </a:lnTo>
                <a:lnTo>
                  <a:pt x="355" y="469"/>
                </a:lnTo>
                <a:lnTo>
                  <a:pt x="372" y="452"/>
                </a:lnTo>
                <a:lnTo>
                  <a:pt x="387" y="435"/>
                </a:lnTo>
                <a:lnTo>
                  <a:pt x="404" y="419"/>
                </a:lnTo>
                <a:lnTo>
                  <a:pt x="422" y="404"/>
                </a:lnTo>
                <a:lnTo>
                  <a:pt x="440" y="389"/>
                </a:lnTo>
                <a:lnTo>
                  <a:pt x="460" y="375"/>
                </a:lnTo>
                <a:lnTo>
                  <a:pt x="478" y="362"/>
                </a:lnTo>
                <a:lnTo>
                  <a:pt x="499" y="349"/>
                </a:lnTo>
                <a:lnTo>
                  <a:pt x="518" y="338"/>
                </a:lnTo>
                <a:lnTo>
                  <a:pt x="539" y="326"/>
                </a:lnTo>
                <a:lnTo>
                  <a:pt x="560" y="316"/>
                </a:lnTo>
                <a:lnTo>
                  <a:pt x="582" y="305"/>
                </a:lnTo>
                <a:lnTo>
                  <a:pt x="604" y="296"/>
                </a:lnTo>
                <a:lnTo>
                  <a:pt x="626" y="288"/>
                </a:lnTo>
                <a:lnTo>
                  <a:pt x="648" y="281"/>
                </a:lnTo>
                <a:lnTo>
                  <a:pt x="671" y="274"/>
                </a:lnTo>
                <a:lnTo>
                  <a:pt x="694" y="268"/>
                </a:lnTo>
                <a:lnTo>
                  <a:pt x="718" y="262"/>
                </a:lnTo>
                <a:lnTo>
                  <a:pt x="742" y="258"/>
                </a:lnTo>
                <a:lnTo>
                  <a:pt x="767" y="255"/>
                </a:lnTo>
                <a:lnTo>
                  <a:pt x="792" y="252"/>
                </a:lnTo>
                <a:lnTo>
                  <a:pt x="816" y="251"/>
                </a:lnTo>
                <a:lnTo>
                  <a:pt x="969" y="129"/>
                </a:lnTo>
                <a:lnTo>
                  <a:pt x="849" y="0"/>
                </a:lnTo>
                <a:lnTo>
                  <a:pt x="812" y="2"/>
                </a:lnTo>
                <a:lnTo>
                  <a:pt x="777" y="3"/>
                </a:lnTo>
                <a:lnTo>
                  <a:pt x="741" y="7"/>
                </a:lnTo>
                <a:lnTo>
                  <a:pt x="707" y="12"/>
                </a:lnTo>
                <a:lnTo>
                  <a:pt x="672" y="17"/>
                </a:lnTo>
                <a:lnTo>
                  <a:pt x="639" y="25"/>
                </a:lnTo>
                <a:lnTo>
                  <a:pt x="605" y="33"/>
                </a:lnTo>
                <a:lnTo>
                  <a:pt x="573" y="43"/>
                </a:lnTo>
                <a:lnTo>
                  <a:pt x="540" y="54"/>
                </a:lnTo>
                <a:lnTo>
                  <a:pt x="509" y="65"/>
                </a:lnTo>
                <a:lnTo>
                  <a:pt x="478" y="78"/>
                </a:lnTo>
                <a:lnTo>
                  <a:pt x="447" y="93"/>
                </a:lnTo>
                <a:lnTo>
                  <a:pt x="417" y="108"/>
                </a:lnTo>
                <a:lnTo>
                  <a:pt x="387" y="124"/>
                </a:lnTo>
                <a:lnTo>
                  <a:pt x="359" y="142"/>
                </a:lnTo>
                <a:lnTo>
                  <a:pt x="331" y="160"/>
                </a:lnTo>
                <a:lnTo>
                  <a:pt x="304" y="179"/>
                </a:lnTo>
                <a:lnTo>
                  <a:pt x="277" y="199"/>
                </a:lnTo>
                <a:lnTo>
                  <a:pt x="251" y="220"/>
                </a:lnTo>
                <a:lnTo>
                  <a:pt x="226" y="242"/>
                </a:lnTo>
                <a:lnTo>
                  <a:pt x="202" y="265"/>
                </a:lnTo>
                <a:lnTo>
                  <a:pt x="180" y="288"/>
                </a:lnTo>
                <a:lnTo>
                  <a:pt x="156" y="313"/>
                </a:lnTo>
                <a:lnTo>
                  <a:pt x="136" y="339"/>
                </a:lnTo>
                <a:lnTo>
                  <a:pt x="115" y="365"/>
                </a:lnTo>
                <a:lnTo>
                  <a:pt x="95" y="392"/>
                </a:lnTo>
                <a:lnTo>
                  <a:pt x="77" y="419"/>
                </a:lnTo>
                <a:lnTo>
                  <a:pt x="59" y="448"/>
                </a:lnTo>
                <a:lnTo>
                  <a:pt x="42" y="476"/>
                </a:lnTo>
                <a:lnTo>
                  <a:pt x="27" y="506"/>
                </a:lnTo>
                <a:lnTo>
                  <a:pt x="12" y="536"/>
                </a:lnTo>
                <a:lnTo>
                  <a:pt x="0" y="567"/>
                </a:lnTo>
                <a:lnTo>
                  <a:pt x="156" y="492"/>
                </a:lnTo>
                <a:lnTo>
                  <a:pt x="232" y="664"/>
                </a:lnTo>
                <a:close/>
              </a:path>
            </a:pathLst>
          </a:custGeom>
          <a:gradFill>
            <a:gsLst>
              <a:gs pos="0">
                <a:srgbClr val="108DE4"/>
              </a:gs>
              <a:gs pos="100000">
                <a:schemeClr val="accent5">
                  <a:tint val="50000"/>
                  <a:shade val="100000"/>
                  <a:satMod val="350000"/>
                </a:schemeClr>
              </a:gs>
            </a:gsLst>
          </a:gradFill>
          <a:ln/>
        </p:spPr>
        <p:style>
          <a:lnRef idx="0">
            <a:schemeClr val="accent5"/>
          </a:lnRef>
          <a:fillRef idx="3">
            <a:schemeClr val="accent5"/>
          </a:fillRef>
          <a:effectRef idx="3">
            <a:schemeClr val="accent5"/>
          </a:effectRef>
          <a:fontRef idx="minor">
            <a:schemeClr val="lt1"/>
          </a:fontRef>
        </p:style>
        <p:txBody>
          <a:bodyPr anchor="ctr"/>
          <a:lstStyle/>
          <a:p>
            <a:pPr indent="-342900" algn="ctr" defTabSz="914400">
              <a:buFont typeface="Calibri" pitchFamily="-112" charset="0"/>
              <a:buAutoNum type="arabicPeriod"/>
              <a:defRPr/>
            </a:pPr>
            <a:endParaRPr lang="en-US" noProof="1">
              <a:solidFill>
                <a:srgbClr val="FFFFFF"/>
              </a:solidFill>
              <a:ea typeface="ＭＳ Ｐゴシック" pitchFamily="-112" charset="-128"/>
            </a:endParaRPr>
          </a:p>
        </p:txBody>
      </p:sp>
      <p:sp>
        <p:nvSpPr>
          <p:cNvPr id="13" name="Freeform 257"/>
          <p:cNvSpPr>
            <a:spLocks/>
          </p:cNvSpPr>
          <p:nvPr/>
        </p:nvSpPr>
        <p:spPr bwMode="auto">
          <a:xfrm>
            <a:off x="4580629" y="2696788"/>
            <a:ext cx="1103506" cy="1010509"/>
          </a:xfrm>
          <a:custGeom>
            <a:avLst/>
            <a:gdLst>
              <a:gd name="T0" fmla="*/ 0 w 875"/>
              <a:gd name="T1" fmla="*/ 395288 h 801"/>
              <a:gd name="T2" fmla="*/ 84138 w 875"/>
              <a:gd name="T3" fmla="*/ 398463 h 801"/>
              <a:gd name="T4" fmla="*/ 166688 w 875"/>
              <a:gd name="T5" fmla="*/ 409575 h 801"/>
              <a:gd name="T6" fmla="*/ 247650 w 875"/>
              <a:gd name="T7" fmla="*/ 425450 h 801"/>
              <a:gd name="T8" fmla="*/ 325438 w 875"/>
              <a:gd name="T9" fmla="*/ 447675 h 801"/>
              <a:gd name="T10" fmla="*/ 401638 w 875"/>
              <a:gd name="T11" fmla="*/ 474663 h 801"/>
              <a:gd name="T12" fmla="*/ 473075 w 875"/>
              <a:gd name="T13" fmla="*/ 508000 h 801"/>
              <a:gd name="T14" fmla="*/ 541338 w 875"/>
              <a:gd name="T15" fmla="*/ 547688 h 801"/>
              <a:gd name="T16" fmla="*/ 609600 w 875"/>
              <a:gd name="T17" fmla="*/ 590550 h 801"/>
              <a:gd name="T18" fmla="*/ 671513 w 875"/>
              <a:gd name="T19" fmla="*/ 639763 h 801"/>
              <a:gd name="T20" fmla="*/ 728663 w 875"/>
              <a:gd name="T21" fmla="*/ 690563 h 801"/>
              <a:gd name="T22" fmla="*/ 784225 w 875"/>
              <a:gd name="T23" fmla="*/ 749300 h 801"/>
              <a:gd name="T24" fmla="*/ 833438 w 875"/>
              <a:gd name="T25" fmla="*/ 811213 h 801"/>
              <a:gd name="T26" fmla="*/ 879475 w 875"/>
              <a:gd name="T27" fmla="*/ 874713 h 801"/>
              <a:gd name="T28" fmla="*/ 920750 w 875"/>
              <a:gd name="T29" fmla="*/ 942975 h 801"/>
              <a:gd name="T30" fmla="*/ 955675 w 875"/>
              <a:gd name="T31" fmla="*/ 1012825 h 801"/>
              <a:gd name="T32" fmla="*/ 984250 w 875"/>
              <a:gd name="T33" fmla="*/ 1085850 h 801"/>
              <a:gd name="T34" fmla="*/ 1389063 w 875"/>
              <a:gd name="T35" fmla="*/ 1035050 h 801"/>
              <a:gd name="T36" fmla="*/ 1371600 w 875"/>
              <a:gd name="T37" fmla="*/ 981075 h 801"/>
              <a:gd name="T38" fmla="*/ 1331913 w 875"/>
              <a:gd name="T39" fmla="*/ 876300 h 801"/>
              <a:gd name="T40" fmla="*/ 1282700 w 875"/>
              <a:gd name="T41" fmla="*/ 773113 h 801"/>
              <a:gd name="T42" fmla="*/ 1227138 w 875"/>
              <a:gd name="T43" fmla="*/ 676275 h 801"/>
              <a:gd name="T44" fmla="*/ 1163638 w 875"/>
              <a:gd name="T45" fmla="*/ 585788 h 801"/>
              <a:gd name="T46" fmla="*/ 1093788 w 875"/>
              <a:gd name="T47" fmla="*/ 498475 h 801"/>
              <a:gd name="T48" fmla="*/ 1017588 w 875"/>
              <a:gd name="T49" fmla="*/ 417513 h 801"/>
              <a:gd name="T50" fmla="*/ 935038 w 875"/>
              <a:gd name="T51" fmla="*/ 341313 h 801"/>
              <a:gd name="T52" fmla="*/ 847725 w 875"/>
              <a:gd name="T53" fmla="*/ 273050 h 801"/>
              <a:gd name="T54" fmla="*/ 754063 w 875"/>
              <a:gd name="T55" fmla="*/ 211138 h 801"/>
              <a:gd name="T56" fmla="*/ 654050 w 875"/>
              <a:gd name="T57" fmla="*/ 155575 h 801"/>
              <a:gd name="T58" fmla="*/ 552450 w 875"/>
              <a:gd name="T59" fmla="*/ 109538 h 801"/>
              <a:gd name="T60" fmla="*/ 444500 w 875"/>
              <a:gd name="T61" fmla="*/ 69850 h 801"/>
              <a:gd name="T62" fmla="*/ 336550 w 875"/>
              <a:gd name="T63" fmla="*/ 38100 h 801"/>
              <a:gd name="T64" fmla="*/ 220663 w 875"/>
              <a:gd name="T65" fmla="*/ 15875 h 801"/>
              <a:gd name="T66" fmla="*/ 103188 w 875"/>
              <a:gd name="T67" fmla="*/ 1588 h 801"/>
              <a:gd name="T68" fmla="*/ 236538 w 875"/>
              <a:gd name="T69" fmla="*/ 203200 h 8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75"/>
              <a:gd name="T106" fmla="*/ 0 h 801"/>
              <a:gd name="T107" fmla="*/ 875 w 875"/>
              <a:gd name="T108" fmla="*/ 801 h 8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75" h="801">
                <a:moveTo>
                  <a:pt x="0" y="249"/>
                </a:moveTo>
                <a:lnTo>
                  <a:pt x="0" y="249"/>
                </a:lnTo>
                <a:lnTo>
                  <a:pt x="26" y="249"/>
                </a:lnTo>
                <a:lnTo>
                  <a:pt x="53" y="251"/>
                </a:lnTo>
                <a:lnTo>
                  <a:pt x="79" y="254"/>
                </a:lnTo>
                <a:lnTo>
                  <a:pt x="105" y="258"/>
                </a:lnTo>
                <a:lnTo>
                  <a:pt x="131" y="262"/>
                </a:lnTo>
                <a:lnTo>
                  <a:pt x="156" y="268"/>
                </a:lnTo>
                <a:lnTo>
                  <a:pt x="180" y="275"/>
                </a:lnTo>
                <a:lnTo>
                  <a:pt x="205" y="282"/>
                </a:lnTo>
                <a:lnTo>
                  <a:pt x="228" y="290"/>
                </a:lnTo>
                <a:lnTo>
                  <a:pt x="253" y="299"/>
                </a:lnTo>
                <a:lnTo>
                  <a:pt x="275" y="310"/>
                </a:lnTo>
                <a:lnTo>
                  <a:pt x="298" y="320"/>
                </a:lnTo>
                <a:lnTo>
                  <a:pt x="320" y="333"/>
                </a:lnTo>
                <a:lnTo>
                  <a:pt x="341" y="345"/>
                </a:lnTo>
                <a:lnTo>
                  <a:pt x="363" y="359"/>
                </a:lnTo>
                <a:lnTo>
                  <a:pt x="384" y="372"/>
                </a:lnTo>
                <a:lnTo>
                  <a:pt x="403" y="387"/>
                </a:lnTo>
                <a:lnTo>
                  <a:pt x="423" y="403"/>
                </a:lnTo>
                <a:lnTo>
                  <a:pt x="441" y="419"/>
                </a:lnTo>
                <a:lnTo>
                  <a:pt x="459" y="435"/>
                </a:lnTo>
                <a:lnTo>
                  <a:pt x="477" y="454"/>
                </a:lnTo>
                <a:lnTo>
                  <a:pt x="494" y="472"/>
                </a:lnTo>
                <a:lnTo>
                  <a:pt x="510" y="491"/>
                </a:lnTo>
                <a:lnTo>
                  <a:pt x="525" y="511"/>
                </a:lnTo>
                <a:lnTo>
                  <a:pt x="540" y="530"/>
                </a:lnTo>
                <a:lnTo>
                  <a:pt x="554" y="551"/>
                </a:lnTo>
                <a:lnTo>
                  <a:pt x="567" y="572"/>
                </a:lnTo>
                <a:lnTo>
                  <a:pt x="580" y="594"/>
                </a:lnTo>
                <a:lnTo>
                  <a:pt x="591" y="616"/>
                </a:lnTo>
                <a:lnTo>
                  <a:pt x="602" y="638"/>
                </a:lnTo>
                <a:lnTo>
                  <a:pt x="611" y="661"/>
                </a:lnTo>
                <a:lnTo>
                  <a:pt x="620" y="684"/>
                </a:lnTo>
                <a:lnTo>
                  <a:pt x="778" y="801"/>
                </a:lnTo>
                <a:lnTo>
                  <a:pt x="875" y="652"/>
                </a:lnTo>
                <a:lnTo>
                  <a:pt x="864" y="618"/>
                </a:lnTo>
                <a:lnTo>
                  <a:pt x="852" y="584"/>
                </a:lnTo>
                <a:lnTo>
                  <a:pt x="839" y="552"/>
                </a:lnTo>
                <a:lnTo>
                  <a:pt x="823" y="520"/>
                </a:lnTo>
                <a:lnTo>
                  <a:pt x="808" y="487"/>
                </a:lnTo>
                <a:lnTo>
                  <a:pt x="791" y="457"/>
                </a:lnTo>
                <a:lnTo>
                  <a:pt x="773" y="426"/>
                </a:lnTo>
                <a:lnTo>
                  <a:pt x="753" y="398"/>
                </a:lnTo>
                <a:lnTo>
                  <a:pt x="733" y="369"/>
                </a:lnTo>
                <a:lnTo>
                  <a:pt x="712" y="341"/>
                </a:lnTo>
                <a:lnTo>
                  <a:pt x="689" y="314"/>
                </a:lnTo>
                <a:lnTo>
                  <a:pt x="665" y="288"/>
                </a:lnTo>
                <a:lnTo>
                  <a:pt x="641" y="263"/>
                </a:lnTo>
                <a:lnTo>
                  <a:pt x="616" y="238"/>
                </a:lnTo>
                <a:lnTo>
                  <a:pt x="589" y="215"/>
                </a:lnTo>
                <a:lnTo>
                  <a:pt x="562" y="193"/>
                </a:lnTo>
                <a:lnTo>
                  <a:pt x="534" y="172"/>
                </a:lnTo>
                <a:lnTo>
                  <a:pt x="505" y="153"/>
                </a:lnTo>
                <a:lnTo>
                  <a:pt x="475" y="133"/>
                </a:lnTo>
                <a:lnTo>
                  <a:pt x="445" y="115"/>
                </a:lnTo>
                <a:lnTo>
                  <a:pt x="412" y="98"/>
                </a:lnTo>
                <a:lnTo>
                  <a:pt x="381" y="83"/>
                </a:lnTo>
                <a:lnTo>
                  <a:pt x="348" y="69"/>
                </a:lnTo>
                <a:lnTo>
                  <a:pt x="315" y="56"/>
                </a:lnTo>
                <a:lnTo>
                  <a:pt x="280" y="44"/>
                </a:lnTo>
                <a:lnTo>
                  <a:pt x="247" y="33"/>
                </a:lnTo>
                <a:lnTo>
                  <a:pt x="212" y="24"/>
                </a:lnTo>
                <a:lnTo>
                  <a:pt x="175" y="17"/>
                </a:lnTo>
                <a:lnTo>
                  <a:pt x="139" y="10"/>
                </a:lnTo>
                <a:lnTo>
                  <a:pt x="103" y="5"/>
                </a:lnTo>
                <a:lnTo>
                  <a:pt x="65" y="1"/>
                </a:lnTo>
                <a:lnTo>
                  <a:pt x="27" y="0"/>
                </a:lnTo>
                <a:lnTo>
                  <a:pt x="149" y="128"/>
                </a:lnTo>
                <a:lnTo>
                  <a:pt x="0" y="249"/>
                </a:lnTo>
                <a:close/>
              </a:path>
            </a:pathLst>
          </a:custGeom>
          <a:gradFill>
            <a:gsLst>
              <a:gs pos="0">
                <a:srgbClr val="108DE4"/>
              </a:gs>
              <a:gs pos="100000">
                <a:schemeClr val="accent5">
                  <a:tint val="50000"/>
                  <a:shade val="100000"/>
                  <a:satMod val="350000"/>
                </a:schemeClr>
              </a:gs>
            </a:gsLst>
          </a:gradFill>
          <a:ln/>
        </p:spPr>
        <p:style>
          <a:lnRef idx="0">
            <a:schemeClr val="accent5"/>
          </a:lnRef>
          <a:fillRef idx="3">
            <a:schemeClr val="accent5"/>
          </a:fillRef>
          <a:effectRef idx="3">
            <a:schemeClr val="accent5"/>
          </a:effectRef>
          <a:fontRef idx="minor">
            <a:schemeClr val="lt1"/>
          </a:fontRef>
        </p:style>
        <p:txBody>
          <a:bodyPr anchor="ctr"/>
          <a:lstStyle/>
          <a:p>
            <a:pPr indent="-342900" algn="ctr" defTabSz="914400">
              <a:buFont typeface="Calibri" pitchFamily="-112" charset="0"/>
              <a:buAutoNum type="arabicPeriod"/>
              <a:defRPr/>
            </a:pPr>
            <a:endParaRPr lang="en-US" noProof="1">
              <a:solidFill>
                <a:srgbClr val="FFFFFF"/>
              </a:solidFill>
              <a:ea typeface="ＭＳ Ｐゴシック" pitchFamily="-112" charset="-128"/>
            </a:endParaRPr>
          </a:p>
        </p:txBody>
      </p:sp>
      <p:sp>
        <p:nvSpPr>
          <p:cNvPr id="14" name="Freeform 258"/>
          <p:cNvSpPr>
            <a:spLocks/>
          </p:cNvSpPr>
          <p:nvPr/>
        </p:nvSpPr>
        <p:spPr bwMode="auto">
          <a:xfrm>
            <a:off x="5077254" y="3559649"/>
            <a:ext cx="650982" cy="1162947"/>
          </a:xfrm>
          <a:custGeom>
            <a:avLst/>
            <a:gdLst>
              <a:gd name="T0" fmla="*/ 1300400407 w 516"/>
              <a:gd name="T1" fmla="*/ 556955376 h 922"/>
              <a:gd name="T2" fmla="*/ 1300400407 w 516"/>
              <a:gd name="T3" fmla="*/ 556955376 h 922"/>
              <a:gd name="T4" fmla="*/ 1300400407 w 516"/>
              <a:gd name="T5" fmla="*/ 483870070 h 922"/>
              <a:gd name="T6" fmla="*/ 1297881045 w 516"/>
              <a:gd name="T7" fmla="*/ 413305615 h 922"/>
              <a:gd name="T8" fmla="*/ 1290319786 w 516"/>
              <a:gd name="T9" fmla="*/ 342741258 h 922"/>
              <a:gd name="T10" fmla="*/ 1285279476 w 516"/>
              <a:gd name="T11" fmla="*/ 272176902 h 922"/>
              <a:gd name="T12" fmla="*/ 1275198856 w 516"/>
              <a:gd name="T13" fmla="*/ 204133446 h 922"/>
              <a:gd name="T14" fmla="*/ 1262597287 w 516"/>
              <a:gd name="T15" fmla="*/ 133569089 h 922"/>
              <a:gd name="T16" fmla="*/ 1249997305 w 516"/>
              <a:gd name="T17" fmla="*/ 65524070 h 922"/>
              <a:gd name="T18" fmla="*/ 1232355426 w 516"/>
              <a:gd name="T19" fmla="*/ 0 h 922"/>
              <a:gd name="T20" fmla="*/ 985380231 w 516"/>
              <a:gd name="T21" fmla="*/ 383063748 h 922"/>
              <a:gd name="T22" fmla="*/ 602316463 w 516"/>
              <a:gd name="T23" fmla="*/ 98286886 h 922"/>
              <a:gd name="T24" fmla="*/ 602316463 w 516"/>
              <a:gd name="T25" fmla="*/ 98286886 h 922"/>
              <a:gd name="T26" fmla="*/ 617437394 w 516"/>
              <a:gd name="T27" fmla="*/ 153728746 h 922"/>
              <a:gd name="T28" fmla="*/ 632558324 w 516"/>
              <a:gd name="T29" fmla="*/ 209173806 h 922"/>
              <a:gd name="T30" fmla="*/ 640119583 w 516"/>
              <a:gd name="T31" fmla="*/ 264617229 h 922"/>
              <a:gd name="T32" fmla="*/ 650200203 w 516"/>
              <a:gd name="T33" fmla="*/ 325100963 h 922"/>
              <a:gd name="T34" fmla="*/ 657759875 w 516"/>
              <a:gd name="T35" fmla="*/ 380544386 h 922"/>
              <a:gd name="T36" fmla="*/ 665321134 w 516"/>
              <a:gd name="T37" fmla="*/ 438507270 h 922"/>
              <a:gd name="T38" fmla="*/ 667840495 w 516"/>
              <a:gd name="T39" fmla="*/ 496471642 h 922"/>
              <a:gd name="T40" fmla="*/ 667840495 w 516"/>
              <a:gd name="T41" fmla="*/ 556955376 h 922"/>
              <a:gd name="T42" fmla="*/ 667840495 w 516"/>
              <a:gd name="T43" fmla="*/ 556955376 h 922"/>
              <a:gd name="T44" fmla="*/ 665321134 w 516"/>
              <a:gd name="T45" fmla="*/ 650200339 h 922"/>
              <a:gd name="T46" fmla="*/ 657759875 w 516"/>
              <a:gd name="T47" fmla="*/ 743446889 h 922"/>
              <a:gd name="T48" fmla="*/ 645159893 w 516"/>
              <a:gd name="T49" fmla="*/ 834172688 h 922"/>
              <a:gd name="T50" fmla="*/ 627518014 w 516"/>
              <a:gd name="T51" fmla="*/ 922377340 h 922"/>
              <a:gd name="T52" fmla="*/ 604837412 w 516"/>
              <a:gd name="T53" fmla="*/ 1008062630 h 922"/>
              <a:gd name="T54" fmla="*/ 574595552 w 516"/>
              <a:gd name="T55" fmla="*/ 1091228558 h 922"/>
              <a:gd name="T56" fmla="*/ 546873052 w 516"/>
              <a:gd name="T57" fmla="*/ 1176912260 h 922"/>
              <a:gd name="T58" fmla="*/ 511590881 w 516"/>
              <a:gd name="T59" fmla="*/ 1257557239 h 922"/>
              <a:gd name="T60" fmla="*/ 471268400 w 516"/>
              <a:gd name="T61" fmla="*/ 1338203805 h 922"/>
              <a:gd name="T62" fmla="*/ 425905609 w 516"/>
              <a:gd name="T63" fmla="*/ 1411287523 h 922"/>
              <a:gd name="T64" fmla="*/ 380542719 w 516"/>
              <a:gd name="T65" fmla="*/ 1486892191 h 922"/>
              <a:gd name="T66" fmla="*/ 327620257 w 516"/>
              <a:gd name="T67" fmla="*/ 1554937185 h 922"/>
              <a:gd name="T68" fmla="*/ 272176845 w 516"/>
              <a:gd name="T69" fmla="*/ 1625501541 h 922"/>
              <a:gd name="T70" fmla="*/ 214212485 w 516"/>
              <a:gd name="T71" fmla="*/ 1691025983 h 922"/>
              <a:gd name="T72" fmla="*/ 151209353 w 516"/>
              <a:gd name="T73" fmla="*/ 1751509717 h 922"/>
              <a:gd name="T74" fmla="*/ 85685297 w 516"/>
              <a:gd name="T75" fmla="*/ 1811993451 h 922"/>
              <a:gd name="T76" fmla="*/ 0 w 516"/>
              <a:gd name="T77" fmla="*/ 2147483647 h 922"/>
              <a:gd name="T78" fmla="*/ 456147470 w 516"/>
              <a:gd name="T79" fmla="*/ 2147483647 h 922"/>
              <a:gd name="T80" fmla="*/ 456147470 w 516"/>
              <a:gd name="T81" fmla="*/ 2147483647 h 922"/>
              <a:gd name="T82" fmla="*/ 549394001 w 516"/>
              <a:gd name="T83" fmla="*/ 2147483647 h 922"/>
              <a:gd name="T84" fmla="*/ 640119583 w 516"/>
              <a:gd name="T85" fmla="*/ 2147483647 h 922"/>
              <a:gd name="T86" fmla="*/ 725804855 w 516"/>
              <a:gd name="T87" fmla="*/ 2066528372 h 922"/>
              <a:gd name="T88" fmla="*/ 803928868 w 516"/>
              <a:gd name="T89" fmla="*/ 1970762459 h 922"/>
              <a:gd name="T90" fmla="*/ 879533718 w 516"/>
              <a:gd name="T91" fmla="*/ 1872477185 h 922"/>
              <a:gd name="T92" fmla="*/ 952619009 w 516"/>
              <a:gd name="T93" fmla="*/ 1769150013 h 922"/>
              <a:gd name="T94" fmla="*/ 1013102730 w 516"/>
              <a:gd name="T95" fmla="*/ 1660783720 h 922"/>
              <a:gd name="T96" fmla="*/ 1073586451 w 516"/>
              <a:gd name="T97" fmla="*/ 1549896874 h 922"/>
              <a:gd name="T98" fmla="*/ 1123989553 w 516"/>
              <a:gd name="T99" fmla="*/ 1433969717 h 922"/>
              <a:gd name="T100" fmla="*/ 1169352344 w 516"/>
              <a:gd name="T101" fmla="*/ 1318042560 h 922"/>
              <a:gd name="T102" fmla="*/ 1209674825 w 516"/>
              <a:gd name="T103" fmla="*/ 1197073505 h 922"/>
              <a:gd name="T104" fmla="*/ 1242436047 w 516"/>
              <a:gd name="T105" fmla="*/ 1076107624 h 922"/>
              <a:gd name="T106" fmla="*/ 1267637597 w 516"/>
              <a:gd name="T107" fmla="*/ 947578896 h 922"/>
              <a:gd name="T108" fmla="*/ 1287798838 w 516"/>
              <a:gd name="T109" fmla="*/ 821570918 h 922"/>
              <a:gd name="T110" fmla="*/ 1297881045 w 516"/>
              <a:gd name="T111" fmla="*/ 690522828 h 922"/>
              <a:gd name="T112" fmla="*/ 1300400407 w 516"/>
              <a:gd name="T113" fmla="*/ 556955376 h 922"/>
              <a:gd name="T114" fmla="*/ 1300400407 w 516"/>
              <a:gd name="T115" fmla="*/ 556955376 h 9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6"/>
              <a:gd name="T175" fmla="*/ 0 h 922"/>
              <a:gd name="T176" fmla="*/ 516 w 516"/>
              <a:gd name="T177" fmla="*/ 922 h 92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6" h="922">
                <a:moveTo>
                  <a:pt x="516" y="221"/>
                </a:moveTo>
                <a:lnTo>
                  <a:pt x="516" y="221"/>
                </a:lnTo>
                <a:lnTo>
                  <a:pt x="516" y="192"/>
                </a:lnTo>
                <a:lnTo>
                  <a:pt x="515" y="164"/>
                </a:lnTo>
                <a:lnTo>
                  <a:pt x="512" y="136"/>
                </a:lnTo>
                <a:lnTo>
                  <a:pt x="510" y="108"/>
                </a:lnTo>
                <a:lnTo>
                  <a:pt x="506" y="81"/>
                </a:lnTo>
                <a:lnTo>
                  <a:pt x="501" y="53"/>
                </a:lnTo>
                <a:lnTo>
                  <a:pt x="496" y="26"/>
                </a:lnTo>
                <a:lnTo>
                  <a:pt x="489" y="0"/>
                </a:lnTo>
                <a:lnTo>
                  <a:pt x="391" y="152"/>
                </a:lnTo>
                <a:lnTo>
                  <a:pt x="239" y="39"/>
                </a:lnTo>
                <a:lnTo>
                  <a:pt x="245" y="61"/>
                </a:lnTo>
                <a:lnTo>
                  <a:pt x="251" y="83"/>
                </a:lnTo>
                <a:lnTo>
                  <a:pt x="254" y="105"/>
                </a:lnTo>
                <a:lnTo>
                  <a:pt x="258" y="129"/>
                </a:lnTo>
                <a:lnTo>
                  <a:pt x="261" y="151"/>
                </a:lnTo>
                <a:lnTo>
                  <a:pt x="264" y="174"/>
                </a:lnTo>
                <a:lnTo>
                  <a:pt x="265" y="197"/>
                </a:lnTo>
                <a:lnTo>
                  <a:pt x="265" y="221"/>
                </a:lnTo>
                <a:lnTo>
                  <a:pt x="264" y="258"/>
                </a:lnTo>
                <a:lnTo>
                  <a:pt x="261" y="295"/>
                </a:lnTo>
                <a:lnTo>
                  <a:pt x="256" y="331"/>
                </a:lnTo>
                <a:lnTo>
                  <a:pt x="249" y="366"/>
                </a:lnTo>
                <a:lnTo>
                  <a:pt x="240" y="400"/>
                </a:lnTo>
                <a:lnTo>
                  <a:pt x="228" y="433"/>
                </a:lnTo>
                <a:lnTo>
                  <a:pt x="217" y="467"/>
                </a:lnTo>
                <a:lnTo>
                  <a:pt x="203" y="499"/>
                </a:lnTo>
                <a:lnTo>
                  <a:pt x="187" y="531"/>
                </a:lnTo>
                <a:lnTo>
                  <a:pt x="169" y="560"/>
                </a:lnTo>
                <a:lnTo>
                  <a:pt x="151" y="590"/>
                </a:lnTo>
                <a:lnTo>
                  <a:pt x="130" y="617"/>
                </a:lnTo>
                <a:lnTo>
                  <a:pt x="108" y="645"/>
                </a:lnTo>
                <a:lnTo>
                  <a:pt x="85" y="671"/>
                </a:lnTo>
                <a:lnTo>
                  <a:pt x="60" y="695"/>
                </a:lnTo>
                <a:lnTo>
                  <a:pt x="34" y="719"/>
                </a:lnTo>
                <a:lnTo>
                  <a:pt x="0" y="899"/>
                </a:lnTo>
                <a:lnTo>
                  <a:pt x="181" y="922"/>
                </a:lnTo>
                <a:lnTo>
                  <a:pt x="218" y="890"/>
                </a:lnTo>
                <a:lnTo>
                  <a:pt x="254" y="856"/>
                </a:lnTo>
                <a:lnTo>
                  <a:pt x="288" y="820"/>
                </a:lnTo>
                <a:lnTo>
                  <a:pt x="319" y="782"/>
                </a:lnTo>
                <a:lnTo>
                  <a:pt x="349" y="743"/>
                </a:lnTo>
                <a:lnTo>
                  <a:pt x="378" y="702"/>
                </a:lnTo>
                <a:lnTo>
                  <a:pt x="402" y="659"/>
                </a:lnTo>
                <a:lnTo>
                  <a:pt x="426" y="615"/>
                </a:lnTo>
                <a:lnTo>
                  <a:pt x="446" y="569"/>
                </a:lnTo>
                <a:lnTo>
                  <a:pt x="464" y="523"/>
                </a:lnTo>
                <a:lnTo>
                  <a:pt x="480" y="475"/>
                </a:lnTo>
                <a:lnTo>
                  <a:pt x="493" y="427"/>
                </a:lnTo>
                <a:lnTo>
                  <a:pt x="503" y="376"/>
                </a:lnTo>
                <a:lnTo>
                  <a:pt x="511" y="326"/>
                </a:lnTo>
                <a:lnTo>
                  <a:pt x="515" y="274"/>
                </a:lnTo>
                <a:lnTo>
                  <a:pt x="516" y="221"/>
                </a:lnTo>
                <a:close/>
              </a:path>
            </a:pathLst>
          </a:custGeom>
          <a:gradFill>
            <a:gsLst>
              <a:gs pos="0">
                <a:srgbClr val="108DE4"/>
              </a:gs>
              <a:gs pos="100000">
                <a:schemeClr val="accent5">
                  <a:tint val="50000"/>
                  <a:shade val="100000"/>
                  <a:satMod val="350000"/>
                </a:schemeClr>
              </a:gs>
            </a:gsLst>
          </a:gradFill>
          <a:ln/>
        </p:spPr>
        <p:style>
          <a:lnRef idx="0">
            <a:schemeClr val="accent5"/>
          </a:lnRef>
          <a:fillRef idx="3">
            <a:schemeClr val="accent5"/>
          </a:fillRef>
          <a:effectRef idx="3">
            <a:schemeClr val="accent5"/>
          </a:effectRef>
          <a:fontRef idx="minor">
            <a:schemeClr val="lt1"/>
          </a:fontRef>
        </p:style>
        <p:txBody>
          <a:bodyPr anchor="ctr"/>
          <a:lstStyle/>
          <a:p>
            <a:pPr indent="-342900" algn="ctr" defTabSz="914400">
              <a:buFont typeface="Calibri" pitchFamily="-112" charset="0"/>
              <a:buAutoNum type="arabicPeriod"/>
              <a:defRPr/>
            </a:pPr>
            <a:endParaRPr lang="en-US" noProof="1">
              <a:solidFill>
                <a:srgbClr val="FFFFFF"/>
              </a:solidFill>
              <a:ea typeface="ＭＳ Ｐゴシック" pitchFamily="-112" charset="-128"/>
            </a:endParaRPr>
          </a:p>
        </p:txBody>
      </p:sp>
      <p:sp>
        <p:nvSpPr>
          <p:cNvPr id="15" name="Freeform 259"/>
          <p:cNvSpPr>
            <a:spLocks/>
          </p:cNvSpPr>
          <p:nvPr/>
        </p:nvSpPr>
        <p:spPr bwMode="auto">
          <a:xfrm>
            <a:off x="3828300" y="4495212"/>
            <a:ext cx="1441984" cy="485645"/>
          </a:xfrm>
          <a:custGeom>
            <a:avLst/>
            <a:gdLst>
              <a:gd name="T0" fmla="*/ 2147483647 w 1143"/>
              <a:gd name="T1" fmla="*/ 0 h 385"/>
              <a:gd name="T2" fmla="*/ 2147483647 w 1143"/>
              <a:gd name="T3" fmla="*/ 2147483647 h 385"/>
              <a:gd name="T4" fmla="*/ 2147483647 w 1143"/>
              <a:gd name="T5" fmla="*/ 2147483647 h 385"/>
              <a:gd name="T6" fmla="*/ 2147483647 w 1143"/>
              <a:gd name="T7" fmla="*/ 2147483647 h 385"/>
              <a:gd name="T8" fmla="*/ 2147483647 w 1143"/>
              <a:gd name="T9" fmla="*/ 2147483647 h 385"/>
              <a:gd name="T10" fmla="*/ 2147483647 w 1143"/>
              <a:gd name="T11" fmla="*/ 2147483647 h 385"/>
              <a:gd name="T12" fmla="*/ 2147483647 w 1143"/>
              <a:gd name="T13" fmla="*/ 2147483647 h 385"/>
              <a:gd name="T14" fmla="*/ 2147483647 w 1143"/>
              <a:gd name="T15" fmla="*/ 2147483647 h 385"/>
              <a:gd name="T16" fmla="*/ 2147483647 w 1143"/>
              <a:gd name="T17" fmla="*/ 2147483647 h 385"/>
              <a:gd name="T18" fmla="*/ 2147483647 w 1143"/>
              <a:gd name="T19" fmla="*/ 2147483647 h 385"/>
              <a:gd name="T20" fmla="*/ 2147483647 w 1143"/>
              <a:gd name="T21" fmla="*/ 2147483647 h 385"/>
              <a:gd name="T22" fmla="*/ 2147483647 w 1143"/>
              <a:gd name="T23" fmla="*/ 2147483647 h 385"/>
              <a:gd name="T24" fmla="*/ 2147483647 w 1143"/>
              <a:gd name="T25" fmla="*/ 2147483647 h 385"/>
              <a:gd name="T26" fmla="*/ 2147483647 w 1143"/>
              <a:gd name="T27" fmla="*/ 2147483647 h 385"/>
              <a:gd name="T28" fmla="*/ 2147483647 w 1143"/>
              <a:gd name="T29" fmla="*/ 2147483647 h 385"/>
              <a:gd name="T30" fmla="*/ 2147483647 w 1143"/>
              <a:gd name="T31" fmla="*/ 2147483647 h 385"/>
              <a:gd name="T32" fmla="*/ 2147483647 w 1143"/>
              <a:gd name="T33" fmla="*/ 2147483647 h 385"/>
              <a:gd name="T34" fmla="*/ 0 w 1143"/>
              <a:gd name="T35" fmla="*/ 2147483647 h 385"/>
              <a:gd name="T36" fmla="*/ 2147483647 w 1143"/>
              <a:gd name="T37" fmla="*/ 2147483647 h 385"/>
              <a:gd name="T38" fmla="*/ 2147483647 w 1143"/>
              <a:gd name="T39" fmla="*/ 2147483647 h 385"/>
              <a:gd name="T40" fmla="*/ 2147483647 w 1143"/>
              <a:gd name="T41" fmla="*/ 2147483647 h 385"/>
              <a:gd name="T42" fmla="*/ 2147483647 w 1143"/>
              <a:gd name="T43" fmla="*/ 2147483647 h 385"/>
              <a:gd name="T44" fmla="*/ 2147483647 w 1143"/>
              <a:gd name="T45" fmla="*/ 2147483647 h 385"/>
              <a:gd name="T46" fmla="*/ 2147483647 w 1143"/>
              <a:gd name="T47" fmla="*/ 2147483647 h 385"/>
              <a:gd name="T48" fmla="*/ 2147483647 w 1143"/>
              <a:gd name="T49" fmla="*/ 2147483647 h 385"/>
              <a:gd name="T50" fmla="*/ 2147483647 w 1143"/>
              <a:gd name="T51" fmla="*/ 2147483647 h 385"/>
              <a:gd name="T52" fmla="*/ 2147483647 w 1143"/>
              <a:gd name="T53" fmla="*/ 2147483647 h 385"/>
              <a:gd name="T54" fmla="*/ 2147483647 w 1143"/>
              <a:gd name="T55" fmla="*/ 2147483647 h 385"/>
              <a:gd name="T56" fmla="*/ 2147483647 w 1143"/>
              <a:gd name="T57" fmla="*/ 2147483647 h 385"/>
              <a:gd name="T58" fmla="*/ 2147483647 w 1143"/>
              <a:gd name="T59" fmla="*/ 2147483647 h 385"/>
              <a:gd name="T60" fmla="*/ 2147483647 w 1143"/>
              <a:gd name="T61" fmla="*/ 2147483647 h 385"/>
              <a:gd name="T62" fmla="*/ 2147483647 w 1143"/>
              <a:gd name="T63" fmla="*/ 2147483647 h 385"/>
              <a:gd name="T64" fmla="*/ 2147483647 w 1143"/>
              <a:gd name="T65" fmla="*/ 2147483647 h 385"/>
              <a:gd name="T66" fmla="*/ 2147483647 w 1143"/>
              <a:gd name="T67" fmla="*/ 2147483647 h 385"/>
              <a:gd name="T68" fmla="*/ 2147483647 w 1143"/>
              <a:gd name="T69" fmla="*/ 2147483647 h 385"/>
              <a:gd name="T70" fmla="*/ 2147483647 w 1143"/>
              <a:gd name="T71" fmla="*/ 2147483647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3"/>
              <a:gd name="T109" fmla="*/ 0 h 385"/>
              <a:gd name="T110" fmla="*/ 1143 w 1143"/>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3" h="385">
                <a:moveTo>
                  <a:pt x="996" y="0"/>
                </a:moveTo>
                <a:lnTo>
                  <a:pt x="996" y="0"/>
                </a:lnTo>
                <a:lnTo>
                  <a:pt x="975" y="15"/>
                </a:lnTo>
                <a:lnTo>
                  <a:pt x="953" y="30"/>
                </a:lnTo>
                <a:lnTo>
                  <a:pt x="929" y="44"/>
                </a:lnTo>
                <a:lnTo>
                  <a:pt x="906" y="57"/>
                </a:lnTo>
                <a:lnTo>
                  <a:pt x="883" y="69"/>
                </a:lnTo>
                <a:lnTo>
                  <a:pt x="858" y="80"/>
                </a:lnTo>
                <a:lnTo>
                  <a:pt x="833" y="91"/>
                </a:lnTo>
                <a:lnTo>
                  <a:pt x="808" y="100"/>
                </a:lnTo>
                <a:lnTo>
                  <a:pt x="783" y="108"/>
                </a:lnTo>
                <a:lnTo>
                  <a:pt x="756" y="115"/>
                </a:lnTo>
                <a:lnTo>
                  <a:pt x="730" y="122"/>
                </a:lnTo>
                <a:lnTo>
                  <a:pt x="702" y="127"/>
                </a:lnTo>
                <a:lnTo>
                  <a:pt x="675" y="131"/>
                </a:lnTo>
                <a:lnTo>
                  <a:pt x="647" y="133"/>
                </a:lnTo>
                <a:lnTo>
                  <a:pt x="618" y="136"/>
                </a:lnTo>
                <a:lnTo>
                  <a:pt x="590" y="136"/>
                </a:lnTo>
                <a:lnTo>
                  <a:pt x="562" y="136"/>
                </a:lnTo>
                <a:lnTo>
                  <a:pt x="534" y="133"/>
                </a:lnTo>
                <a:lnTo>
                  <a:pt x="507" y="131"/>
                </a:lnTo>
                <a:lnTo>
                  <a:pt x="480" y="127"/>
                </a:lnTo>
                <a:lnTo>
                  <a:pt x="454" y="122"/>
                </a:lnTo>
                <a:lnTo>
                  <a:pt x="426" y="115"/>
                </a:lnTo>
                <a:lnTo>
                  <a:pt x="400" y="109"/>
                </a:lnTo>
                <a:lnTo>
                  <a:pt x="374" y="101"/>
                </a:lnTo>
                <a:lnTo>
                  <a:pt x="350" y="92"/>
                </a:lnTo>
                <a:lnTo>
                  <a:pt x="325" y="82"/>
                </a:lnTo>
                <a:lnTo>
                  <a:pt x="302" y="71"/>
                </a:lnTo>
                <a:lnTo>
                  <a:pt x="277" y="58"/>
                </a:lnTo>
                <a:lnTo>
                  <a:pt x="255" y="47"/>
                </a:lnTo>
                <a:lnTo>
                  <a:pt x="232" y="32"/>
                </a:lnTo>
                <a:lnTo>
                  <a:pt x="211" y="18"/>
                </a:lnTo>
                <a:lnTo>
                  <a:pt x="189" y="3"/>
                </a:lnTo>
                <a:lnTo>
                  <a:pt x="0" y="26"/>
                </a:lnTo>
                <a:lnTo>
                  <a:pt x="27" y="193"/>
                </a:lnTo>
                <a:lnTo>
                  <a:pt x="56" y="215"/>
                </a:lnTo>
                <a:lnTo>
                  <a:pt x="87" y="236"/>
                </a:lnTo>
                <a:lnTo>
                  <a:pt x="118" y="255"/>
                </a:lnTo>
                <a:lnTo>
                  <a:pt x="150" y="273"/>
                </a:lnTo>
                <a:lnTo>
                  <a:pt x="184" y="292"/>
                </a:lnTo>
                <a:lnTo>
                  <a:pt x="218" y="307"/>
                </a:lnTo>
                <a:lnTo>
                  <a:pt x="251" y="321"/>
                </a:lnTo>
                <a:lnTo>
                  <a:pt x="286" y="334"/>
                </a:lnTo>
                <a:lnTo>
                  <a:pt x="323" y="346"/>
                </a:lnTo>
                <a:lnTo>
                  <a:pt x="359" y="356"/>
                </a:lnTo>
                <a:lnTo>
                  <a:pt x="397" y="366"/>
                </a:lnTo>
                <a:lnTo>
                  <a:pt x="434" y="372"/>
                </a:lnTo>
                <a:lnTo>
                  <a:pt x="473" y="377"/>
                </a:lnTo>
                <a:lnTo>
                  <a:pt x="512" y="382"/>
                </a:lnTo>
                <a:lnTo>
                  <a:pt x="551" y="385"/>
                </a:lnTo>
                <a:lnTo>
                  <a:pt x="590" y="385"/>
                </a:lnTo>
                <a:lnTo>
                  <a:pt x="629" y="385"/>
                </a:lnTo>
                <a:lnTo>
                  <a:pt x="667" y="382"/>
                </a:lnTo>
                <a:lnTo>
                  <a:pt x="705" y="378"/>
                </a:lnTo>
                <a:lnTo>
                  <a:pt x="743" y="373"/>
                </a:lnTo>
                <a:lnTo>
                  <a:pt x="780" y="366"/>
                </a:lnTo>
                <a:lnTo>
                  <a:pt x="817" y="358"/>
                </a:lnTo>
                <a:lnTo>
                  <a:pt x="852" y="347"/>
                </a:lnTo>
                <a:lnTo>
                  <a:pt x="887" y="337"/>
                </a:lnTo>
                <a:lnTo>
                  <a:pt x="922" y="324"/>
                </a:lnTo>
                <a:lnTo>
                  <a:pt x="955" y="310"/>
                </a:lnTo>
                <a:lnTo>
                  <a:pt x="989" y="296"/>
                </a:lnTo>
                <a:lnTo>
                  <a:pt x="1021" y="279"/>
                </a:lnTo>
                <a:lnTo>
                  <a:pt x="1054" y="262"/>
                </a:lnTo>
                <a:lnTo>
                  <a:pt x="1084" y="242"/>
                </a:lnTo>
                <a:lnTo>
                  <a:pt x="1115" y="223"/>
                </a:lnTo>
                <a:lnTo>
                  <a:pt x="1143" y="201"/>
                </a:lnTo>
                <a:lnTo>
                  <a:pt x="962" y="178"/>
                </a:lnTo>
                <a:lnTo>
                  <a:pt x="996" y="0"/>
                </a:lnTo>
                <a:close/>
              </a:path>
            </a:pathLst>
          </a:custGeom>
          <a:gradFill>
            <a:gsLst>
              <a:gs pos="0">
                <a:srgbClr val="108DE4"/>
              </a:gs>
              <a:gs pos="100000">
                <a:schemeClr val="accent5">
                  <a:tint val="50000"/>
                  <a:shade val="100000"/>
                  <a:satMod val="350000"/>
                </a:schemeClr>
              </a:gs>
            </a:gsLst>
          </a:gradFill>
          <a:ln/>
        </p:spPr>
        <p:style>
          <a:lnRef idx="0">
            <a:schemeClr val="accent5"/>
          </a:lnRef>
          <a:fillRef idx="3">
            <a:schemeClr val="accent5"/>
          </a:fillRef>
          <a:effectRef idx="3">
            <a:schemeClr val="accent5"/>
          </a:effectRef>
          <a:fontRef idx="minor">
            <a:schemeClr val="lt1"/>
          </a:fontRef>
        </p:style>
        <p:txBody>
          <a:bodyPr anchor="ctr"/>
          <a:lstStyle/>
          <a:p>
            <a:pPr algn="ctr" defTabSz="914400">
              <a:defRPr/>
            </a:pPr>
            <a:endParaRPr lang="en-US">
              <a:solidFill>
                <a:srgbClr val="FFFFFF"/>
              </a:solidFill>
              <a:ea typeface="ＭＳ Ｐゴシック" pitchFamily="-112" charset="-128"/>
            </a:endParaRPr>
          </a:p>
        </p:txBody>
      </p:sp>
      <p:sp>
        <p:nvSpPr>
          <p:cNvPr id="16" name="Freeform 260"/>
          <p:cNvSpPr>
            <a:spLocks/>
          </p:cNvSpPr>
          <p:nvPr/>
        </p:nvSpPr>
        <p:spPr bwMode="auto">
          <a:xfrm>
            <a:off x="3415764" y="3354892"/>
            <a:ext cx="618173" cy="1354760"/>
          </a:xfrm>
          <a:custGeom>
            <a:avLst/>
            <a:gdLst>
              <a:gd name="T0" fmla="*/ 2147483647 w 490"/>
              <a:gd name="T1" fmla="*/ 2147483647 h 1074"/>
              <a:gd name="T2" fmla="*/ 2147483647 w 490"/>
              <a:gd name="T3" fmla="*/ 2147483647 h 1074"/>
              <a:gd name="T4" fmla="*/ 2147483647 w 490"/>
              <a:gd name="T5" fmla="*/ 2147483647 h 1074"/>
              <a:gd name="T6" fmla="*/ 2147483647 w 490"/>
              <a:gd name="T7" fmla="*/ 2147483647 h 1074"/>
              <a:gd name="T8" fmla="*/ 2147483647 w 490"/>
              <a:gd name="T9" fmla="*/ 2147483647 h 1074"/>
              <a:gd name="T10" fmla="*/ 2147483647 w 490"/>
              <a:gd name="T11" fmla="*/ 2147483647 h 1074"/>
              <a:gd name="T12" fmla="*/ 2147483647 w 490"/>
              <a:gd name="T13" fmla="*/ 2147483647 h 1074"/>
              <a:gd name="T14" fmla="*/ 2147483647 w 490"/>
              <a:gd name="T15" fmla="*/ 2147483647 h 1074"/>
              <a:gd name="T16" fmla="*/ 2147483647 w 490"/>
              <a:gd name="T17" fmla="*/ 2147483647 h 1074"/>
              <a:gd name="T18" fmla="*/ 2147483647 w 490"/>
              <a:gd name="T19" fmla="*/ 2147483647 h 1074"/>
              <a:gd name="T20" fmla="*/ 2147483647 w 490"/>
              <a:gd name="T21" fmla="*/ 2147483647 h 1074"/>
              <a:gd name="T22" fmla="*/ 2147483647 w 490"/>
              <a:gd name="T23" fmla="*/ 2147483647 h 1074"/>
              <a:gd name="T24" fmla="*/ 2147483647 w 490"/>
              <a:gd name="T25" fmla="*/ 2147483647 h 1074"/>
              <a:gd name="T26" fmla="*/ 2147483647 w 490"/>
              <a:gd name="T27" fmla="*/ 2147483647 h 1074"/>
              <a:gd name="T28" fmla="*/ 2147483647 w 490"/>
              <a:gd name="T29" fmla="*/ 2147483647 h 1074"/>
              <a:gd name="T30" fmla="*/ 2147483647 w 490"/>
              <a:gd name="T31" fmla="*/ 2147483647 h 1074"/>
              <a:gd name="T32" fmla="*/ 2147483647 w 490"/>
              <a:gd name="T33" fmla="*/ 2147483647 h 1074"/>
              <a:gd name="T34" fmla="*/ 2147483647 w 490"/>
              <a:gd name="T35" fmla="*/ 2147483647 h 1074"/>
              <a:gd name="T36" fmla="*/ 2147483647 w 490"/>
              <a:gd name="T37" fmla="*/ 2147483647 h 1074"/>
              <a:gd name="T38" fmla="*/ 2147483647 w 490"/>
              <a:gd name="T39" fmla="*/ 2147483647 h 1074"/>
              <a:gd name="T40" fmla="*/ 2147483647 w 490"/>
              <a:gd name="T41" fmla="*/ 2147483647 h 1074"/>
              <a:gd name="T42" fmla="*/ 2147483647 w 490"/>
              <a:gd name="T43" fmla="*/ 2147483647 h 1074"/>
              <a:gd name="T44" fmla="*/ 2147483647 w 490"/>
              <a:gd name="T45" fmla="*/ 2147483647 h 1074"/>
              <a:gd name="T46" fmla="*/ 2147483647 w 490"/>
              <a:gd name="T47" fmla="*/ 2147483647 h 1074"/>
              <a:gd name="T48" fmla="*/ 2147483647 w 490"/>
              <a:gd name="T49" fmla="*/ 2147483647 h 1074"/>
              <a:gd name="T50" fmla="*/ 2147483647 w 490"/>
              <a:gd name="T51" fmla="*/ 2147483647 h 1074"/>
              <a:gd name="T52" fmla="*/ 2147483647 w 490"/>
              <a:gd name="T53" fmla="*/ 2147483647 h 1074"/>
              <a:gd name="T54" fmla="*/ 2147483647 w 490"/>
              <a:gd name="T55" fmla="*/ 0 h 1074"/>
              <a:gd name="T56" fmla="*/ 2147483647 w 490"/>
              <a:gd name="T57" fmla="*/ 2147483647 h 1074"/>
              <a:gd name="T58" fmla="*/ 2147483647 w 490"/>
              <a:gd name="T59" fmla="*/ 2147483647 h 1074"/>
              <a:gd name="T60" fmla="*/ 2147483647 w 490"/>
              <a:gd name="T61" fmla="*/ 2147483647 h 1074"/>
              <a:gd name="T62" fmla="*/ 2147483647 w 490"/>
              <a:gd name="T63" fmla="*/ 2147483647 h 1074"/>
              <a:gd name="T64" fmla="*/ 2147483647 w 490"/>
              <a:gd name="T65" fmla="*/ 2147483647 h 1074"/>
              <a:gd name="T66" fmla="*/ 2147483647 w 490"/>
              <a:gd name="T67" fmla="*/ 2147483647 h 1074"/>
              <a:gd name="T68" fmla="*/ 2147483647 w 490"/>
              <a:gd name="T69" fmla="*/ 2147483647 h 1074"/>
              <a:gd name="T70" fmla="*/ 2147483647 w 490"/>
              <a:gd name="T71" fmla="*/ 2147483647 h 1074"/>
              <a:gd name="T72" fmla="*/ 2147483647 w 490"/>
              <a:gd name="T73" fmla="*/ 2147483647 h 1074"/>
              <a:gd name="T74" fmla="*/ 0 w 490"/>
              <a:gd name="T75" fmla="*/ 2147483647 h 1074"/>
              <a:gd name="T76" fmla="*/ 0 w 490"/>
              <a:gd name="T77" fmla="*/ 2147483647 h 1074"/>
              <a:gd name="T78" fmla="*/ 2147483647 w 490"/>
              <a:gd name="T79" fmla="*/ 2147483647 h 1074"/>
              <a:gd name="T80" fmla="*/ 2147483647 w 490"/>
              <a:gd name="T81" fmla="*/ 2147483647 h 1074"/>
              <a:gd name="T82" fmla="*/ 2147483647 w 490"/>
              <a:gd name="T83" fmla="*/ 2147483647 h 1074"/>
              <a:gd name="T84" fmla="*/ 2147483647 w 490"/>
              <a:gd name="T85" fmla="*/ 2147483647 h 1074"/>
              <a:gd name="T86" fmla="*/ 2147483647 w 490"/>
              <a:gd name="T87" fmla="*/ 2147483647 h 1074"/>
              <a:gd name="T88" fmla="*/ 2147483647 w 490"/>
              <a:gd name="T89" fmla="*/ 2147483647 h 1074"/>
              <a:gd name="T90" fmla="*/ 2147483647 w 490"/>
              <a:gd name="T91" fmla="*/ 2147483647 h 1074"/>
              <a:gd name="T92" fmla="*/ 2147483647 w 490"/>
              <a:gd name="T93" fmla="*/ 2147483647 h 1074"/>
              <a:gd name="T94" fmla="*/ 2147483647 w 490"/>
              <a:gd name="T95" fmla="*/ 2147483647 h 1074"/>
              <a:gd name="T96" fmla="*/ 2147483647 w 490"/>
              <a:gd name="T97" fmla="*/ 2147483647 h 1074"/>
              <a:gd name="T98" fmla="*/ 2147483647 w 490"/>
              <a:gd name="T99" fmla="*/ 2147483647 h 1074"/>
              <a:gd name="T100" fmla="*/ 2147483647 w 490"/>
              <a:gd name="T101" fmla="*/ 2147483647 h 1074"/>
              <a:gd name="T102" fmla="*/ 2147483647 w 490"/>
              <a:gd name="T103" fmla="*/ 2147483647 h 1074"/>
              <a:gd name="T104" fmla="*/ 2147483647 w 490"/>
              <a:gd name="T105" fmla="*/ 2147483647 h 1074"/>
              <a:gd name="T106" fmla="*/ 2147483647 w 490"/>
              <a:gd name="T107" fmla="*/ 2147483647 h 1074"/>
              <a:gd name="T108" fmla="*/ 2147483647 w 490"/>
              <a:gd name="T109" fmla="*/ 2147483647 h 1074"/>
              <a:gd name="T110" fmla="*/ 2147483647 w 490"/>
              <a:gd name="T111" fmla="*/ 2147483647 h 1074"/>
              <a:gd name="T112" fmla="*/ 2147483647 w 490"/>
              <a:gd name="T113" fmla="*/ 2147483647 h 10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0"/>
              <a:gd name="T172" fmla="*/ 0 h 1074"/>
              <a:gd name="T173" fmla="*/ 490 w 490"/>
              <a:gd name="T174" fmla="*/ 1074 h 10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0" h="1074">
                <a:moveTo>
                  <a:pt x="490" y="886"/>
                </a:moveTo>
                <a:lnTo>
                  <a:pt x="490" y="886"/>
                </a:lnTo>
                <a:lnTo>
                  <a:pt x="463" y="862"/>
                </a:lnTo>
                <a:lnTo>
                  <a:pt x="438" y="838"/>
                </a:lnTo>
                <a:lnTo>
                  <a:pt x="414" y="812"/>
                </a:lnTo>
                <a:lnTo>
                  <a:pt x="392" y="785"/>
                </a:lnTo>
                <a:lnTo>
                  <a:pt x="371" y="756"/>
                </a:lnTo>
                <a:lnTo>
                  <a:pt x="351" y="726"/>
                </a:lnTo>
                <a:lnTo>
                  <a:pt x="333" y="696"/>
                </a:lnTo>
                <a:lnTo>
                  <a:pt x="316" y="665"/>
                </a:lnTo>
                <a:lnTo>
                  <a:pt x="302" y="632"/>
                </a:lnTo>
                <a:lnTo>
                  <a:pt x="289" y="599"/>
                </a:lnTo>
                <a:lnTo>
                  <a:pt x="279" y="564"/>
                </a:lnTo>
                <a:lnTo>
                  <a:pt x="270" y="529"/>
                </a:lnTo>
                <a:lnTo>
                  <a:pt x="262" y="494"/>
                </a:lnTo>
                <a:lnTo>
                  <a:pt x="257" y="458"/>
                </a:lnTo>
                <a:lnTo>
                  <a:pt x="254" y="420"/>
                </a:lnTo>
                <a:lnTo>
                  <a:pt x="253" y="383"/>
                </a:lnTo>
                <a:lnTo>
                  <a:pt x="253" y="356"/>
                </a:lnTo>
                <a:lnTo>
                  <a:pt x="255" y="328"/>
                </a:lnTo>
                <a:lnTo>
                  <a:pt x="258" y="302"/>
                </a:lnTo>
                <a:lnTo>
                  <a:pt x="262" y="275"/>
                </a:lnTo>
                <a:lnTo>
                  <a:pt x="267" y="249"/>
                </a:lnTo>
                <a:lnTo>
                  <a:pt x="272" y="223"/>
                </a:lnTo>
                <a:lnTo>
                  <a:pt x="280" y="199"/>
                </a:lnTo>
                <a:lnTo>
                  <a:pt x="288" y="174"/>
                </a:lnTo>
                <a:lnTo>
                  <a:pt x="211" y="0"/>
                </a:lnTo>
                <a:lnTo>
                  <a:pt x="55" y="77"/>
                </a:lnTo>
                <a:lnTo>
                  <a:pt x="42" y="113"/>
                </a:lnTo>
                <a:lnTo>
                  <a:pt x="31" y="149"/>
                </a:lnTo>
                <a:lnTo>
                  <a:pt x="22" y="187"/>
                </a:lnTo>
                <a:lnTo>
                  <a:pt x="14" y="226"/>
                </a:lnTo>
                <a:lnTo>
                  <a:pt x="8" y="263"/>
                </a:lnTo>
                <a:lnTo>
                  <a:pt x="4" y="304"/>
                </a:lnTo>
                <a:lnTo>
                  <a:pt x="1" y="343"/>
                </a:lnTo>
                <a:lnTo>
                  <a:pt x="0" y="383"/>
                </a:lnTo>
                <a:lnTo>
                  <a:pt x="3" y="435"/>
                </a:lnTo>
                <a:lnTo>
                  <a:pt x="7" y="485"/>
                </a:lnTo>
                <a:lnTo>
                  <a:pt x="13" y="536"/>
                </a:lnTo>
                <a:lnTo>
                  <a:pt x="23" y="585"/>
                </a:lnTo>
                <a:lnTo>
                  <a:pt x="36" y="633"/>
                </a:lnTo>
                <a:lnTo>
                  <a:pt x="51" y="680"/>
                </a:lnTo>
                <a:lnTo>
                  <a:pt x="69" y="725"/>
                </a:lnTo>
                <a:lnTo>
                  <a:pt x="88" y="770"/>
                </a:lnTo>
                <a:lnTo>
                  <a:pt x="110" y="813"/>
                </a:lnTo>
                <a:lnTo>
                  <a:pt x="135" y="856"/>
                </a:lnTo>
                <a:lnTo>
                  <a:pt x="162" y="896"/>
                </a:lnTo>
                <a:lnTo>
                  <a:pt x="191" y="935"/>
                </a:lnTo>
                <a:lnTo>
                  <a:pt x="222" y="973"/>
                </a:lnTo>
                <a:lnTo>
                  <a:pt x="254" y="1008"/>
                </a:lnTo>
                <a:lnTo>
                  <a:pt x="288" y="1043"/>
                </a:lnTo>
                <a:lnTo>
                  <a:pt x="324" y="1074"/>
                </a:lnTo>
                <a:lnTo>
                  <a:pt x="298" y="909"/>
                </a:lnTo>
                <a:lnTo>
                  <a:pt x="490" y="886"/>
                </a:lnTo>
                <a:close/>
              </a:path>
            </a:pathLst>
          </a:custGeom>
          <a:gradFill>
            <a:gsLst>
              <a:gs pos="0">
                <a:srgbClr val="108DE4"/>
              </a:gs>
              <a:gs pos="100000">
                <a:schemeClr val="accent5">
                  <a:tint val="50000"/>
                  <a:shade val="100000"/>
                  <a:satMod val="350000"/>
                </a:schemeClr>
              </a:gs>
            </a:gsLst>
          </a:gradFill>
          <a:ln/>
        </p:spPr>
        <p:style>
          <a:lnRef idx="0">
            <a:schemeClr val="accent5"/>
          </a:lnRef>
          <a:fillRef idx="3">
            <a:schemeClr val="accent5"/>
          </a:fillRef>
          <a:effectRef idx="3">
            <a:schemeClr val="accent5"/>
          </a:effectRef>
          <a:fontRef idx="minor">
            <a:schemeClr val="lt1"/>
          </a:fontRef>
        </p:style>
        <p:txBody>
          <a:bodyPr anchor="ctr"/>
          <a:lstStyle/>
          <a:p>
            <a:pPr algn="ctr" defTabSz="914400">
              <a:defRPr/>
            </a:pPr>
            <a:endParaRPr lang="en-US">
              <a:solidFill>
                <a:srgbClr val="FFFFFF"/>
              </a:solidFill>
              <a:ea typeface="ＭＳ Ｐゴシック" pitchFamily="-112" charset="-128"/>
            </a:endParaRPr>
          </a:p>
        </p:txBody>
      </p:sp>
      <p:sp>
        <p:nvSpPr>
          <p:cNvPr id="17" name="Freeform 233"/>
          <p:cNvSpPr>
            <a:spLocks/>
          </p:cNvSpPr>
          <p:nvPr/>
        </p:nvSpPr>
        <p:spPr bwMode="auto">
          <a:xfrm>
            <a:off x="4521200" y="3007122"/>
            <a:ext cx="93663" cy="17462"/>
          </a:xfrm>
          <a:custGeom>
            <a:avLst/>
            <a:gdLst>
              <a:gd name="T0" fmla="*/ 2147483647 w 45"/>
              <a:gd name="T1" fmla="*/ 2147483647 h 8"/>
              <a:gd name="T2" fmla="*/ 2147483647 w 45"/>
              <a:gd name="T3" fmla="*/ 0 h 8"/>
              <a:gd name="T4" fmla="*/ 2147483647 w 45"/>
              <a:gd name="T5" fmla="*/ 0 h 8"/>
              <a:gd name="T6" fmla="*/ 2147483647 w 45"/>
              <a:gd name="T7" fmla="*/ 0 h 8"/>
              <a:gd name="T8" fmla="*/ 2147483647 w 45"/>
              <a:gd name="T9" fmla="*/ 0 h 8"/>
              <a:gd name="T10" fmla="*/ 2147483647 w 45"/>
              <a:gd name="T11" fmla="*/ 2147483647 h 8"/>
              <a:gd name="T12" fmla="*/ 0 w 45"/>
              <a:gd name="T13" fmla="*/ 2147483647 h 8"/>
              <a:gd name="T14" fmla="*/ 2147483647 w 45"/>
              <a:gd name="T15" fmla="*/ 2147483647 h 8"/>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8"/>
              <a:gd name="T26" fmla="*/ 45 w 4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8">
                <a:moveTo>
                  <a:pt x="36" y="8"/>
                </a:moveTo>
                <a:lnTo>
                  <a:pt x="45" y="0"/>
                </a:lnTo>
                <a:lnTo>
                  <a:pt x="33" y="0"/>
                </a:lnTo>
                <a:lnTo>
                  <a:pt x="6" y="1"/>
                </a:lnTo>
                <a:lnTo>
                  <a:pt x="0" y="6"/>
                </a:lnTo>
                <a:lnTo>
                  <a:pt x="36" y="8"/>
                </a:lnTo>
                <a:close/>
              </a:path>
            </a:pathLst>
          </a:custGeom>
          <a:solidFill>
            <a:srgbClr val="FFFFFF"/>
          </a:solidFill>
          <a:ln w="9525">
            <a:noFill/>
            <a:round/>
            <a:headEnd/>
            <a:tailEnd/>
          </a:ln>
        </p:spPr>
        <p:txBody>
          <a:bodyPr/>
          <a:lstStyle/>
          <a:p>
            <a:endParaRPr lang="en-IN"/>
          </a:p>
        </p:txBody>
      </p:sp>
      <p:sp>
        <p:nvSpPr>
          <p:cNvPr id="18" name="Freeform 238"/>
          <p:cNvSpPr>
            <a:spLocks/>
          </p:cNvSpPr>
          <p:nvPr/>
        </p:nvSpPr>
        <p:spPr bwMode="auto">
          <a:xfrm>
            <a:off x="4495800" y="4653359"/>
            <a:ext cx="79375" cy="14288"/>
          </a:xfrm>
          <a:custGeom>
            <a:avLst/>
            <a:gdLst>
              <a:gd name="T0" fmla="*/ 2147483647 w 38"/>
              <a:gd name="T1" fmla="*/ 2147483647 h 7"/>
              <a:gd name="T2" fmla="*/ 2147483647 w 38"/>
              <a:gd name="T3" fmla="*/ 0 h 7"/>
              <a:gd name="T4" fmla="*/ 2147483647 w 38"/>
              <a:gd name="T5" fmla="*/ 2147483647 h 7"/>
              <a:gd name="T6" fmla="*/ 0 w 38"/>
              <a:gd name="T7" fmla="*/ 2147483647 h 7"/>
              <a:gd name="T8" fmla="*/ 0 w 38"/>
              <a:gd name="T9" fmla="*/ 2147483647 h 7"/>
              <a:gd name="T10" fmla="*/ 2147483647 w 38"/>
              <a:gd name="T11" fmla="*/ 2147483647 h 7"/>
              <a:gd name="T12" fmla="*/ 2147483647 w 38"/>
              <a:gd name="T13" fmla="*/ 2147483647 h 7"/>
              <a:gd name="T14" fmla="*/ 2147483647 w 38"/>
              <a:gd name="T15" fmla="*/ 2147483647 h 7"/>
              <a:gd name="T16" fmla="*/ 2147483647 w 38"/>
              <a:gd name="T17" fmla="*/ 2147483647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7"/>
              <a:gd name="T29" fmla="*/ 38 w 3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7">
                <a:moveTo>
                  <a:pt x="33" y="7"/>
                </a:moveTo>
                <a:lnTo>
                  <a:pt x="38" y="0"/>
                </a:lnTo>
                <a:lnTo>
                  <a:pt x="3" y="3"/>
                </a:lnTo>
                <a:lnTo>
                  <a:pt x="0" y="7"/>
                </a:lnTo>
                <a:lnTo>
                  <a:pt x="16" y="7"/>
                </a:lnTo>
                <a:lnTo>
                  <a:pt x="33" y="7"/>
                </a:lnTo>
                <a:close/>
              </a:path>
            </a:pathLst>
          </a:custGeom>
          <a:solidFill>
            <a:srgbClr val="FFFFFF"/>
          </a:solidFill>
          <a:ln w="9525">
            <a:noFill/>
            <a:round/>
            <a:headEnd/>
            <a:tailEnd/>
          </a:ln>
        </p:spPr>
        <p:txBody>
          <a:bodyPr/>
          <a:lstStyle/>
          <a:p>
            <a:endParaRPr lang="en-IN"/>
          </a:p>
        </p:txBody>
      </p:sp>
      <p:grpSp>
        <p:nvGrpSpPr>
          <p:cNvPr id="19" name="Gruppe 59"/>
          <p:cNvGrpSpPr>
            <a:grpSpLocks/>
          </p:cNvGrpSpPr>
          <p:nvPr/>
        </p:nvGrpSpPr>
        <p:grpSpPr bwMode="auto">
          <a:xfrm flipH="1">
            <a:off x="3765550" y="3046809"/>
            <a:ext cx="1622425" cy="1682750"/>
            <a:chOff x="3973287" y="1468262"/>
            <a:chExt cx="374473" cy="374501"/>
          </a:xfrm>
        </p:grpSpPr>
        <p:sp>
          <p:nvSpPr>
            <p:cNvPr id="20" name="Ellipse 37"/>
            <p:cNvSpPr/>
            <p:nvPr/>
          </p:nvSpPr>
          <p:spPr bwMode="auto">
            <a:xfrm rot="17065673">
              <a:off x="3973273" y="1468276"/>
              <a:ext cx="374501" cy="374473"/>
            </a:xfrm>
            <a:prstGeom prst="ellipse">
              <a:avLst/>
            </a:prstGeom>
            <a:gradFill flip="none" rotWithShape="1">
              <a:gsLst>
                <a:gs pos="55000">
                  <a:srgbClr val="9BBB59">
                    <a:shade val="51000"/>
                    <a:satMod val="130000"/>
                  </a:srgbClr>
                </a:gs>
                <a:gs pos="83000">
                  <a:srgbClr val="C0FF4D"/>
                </a:gs>
                <a:gs pos="100000">
                  <a:srgbClr val="9BBB59">
                    <a:shade val="94000"/>
                    <a:satMod val="135000"/>
                  </a:srgbClr>
                </a:gs>
              </a:gsLst>
              <a:path path="circle">
                <a:fillToRect l="100000" t="100000"/>
              </a:path>
              <a:tileRect r="-100000" b="-100000"/>
            </a:gradFill>
            <a:ln w="12700">
              <a:solidFill>
                <a:srgbClr val="AECD71"/>
              </a:solidFill>
            </a:ln>
            <a:effectLst/>
            <a:scene3d>
              <a:camera prst="orthographicFront">
                <a:rot lat="0" lon="0" rev="0"/>
              </a:camera>
              <a:lightRig rig="threePt" dir="t">
                <a:rot lat="0" lon="0" rev="1200000"/>
              </a:lightRig>
            </a:scene3d>
            <a:sp3d/>
          </p:spPr>
          <p:txBody>
            <a:bodyPr anchor="ctr"/>
            <a:lstStyle/>
            <a:p>
              <a:pPr marL="342900" indent="-342900" algn="ctr">
                <a:buFont typeface="Calibri" pitchFamily="-112" charset="0"/>
                <a:buAutoNum type="arabicPeriod"/>
                <a:defRPr/>
              </a:pPr>
              <a:endParaRPr lang="en-US">
                <a:solidFill>
                  <a:srgbClr val="FFFFFF"/>
                </a:solidFill>
                <a:latin typeface="Calibri" pitchFamily="-112" charset="0"/>
                <a:ea typeface="ＭＳ Ｐゴシック" pitchFamily="-112" charset="-128"/>
              </a:endParaRPr>
            </a:p>
          </p:txBody>
        </p:sp>
        <p:sp>
          <p:nvSpPr>
            <p:cNvPr id="21" name="Ellipse 38"/>
            <p:cNvSpPr>
              <a:spLocks noChangeArrowheads="1"/>
            </p:cNvSpPr>
            <p:nvPr/>
          </p:nvSpPr>
          <p:spPr bwMode="auto">
            <a:xfrm>
              <a:off x="4000401" y="1500413"/>
              <a:ext cx="325374" cy="240599"/>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marL="342900" indent="-342900" algn="ctr" defTabSz="914400">
                <a:buFont typeface="Calibri" pitchFamily="34" charset="0"/>
                <a:buAutoNum type="arabicPeriod"/>
              </a:pPr>
              <a:endParaRPr lang="en-US">
                <a:solidFill>
                  <a:srgbClr val="FFFFFF"/>
                </a:solidFill>
                <a:latin typeface="Calibri" pitchFamily="34" charset="0"/>
              </a:endParaRPr>
            </a:p>
          </p:txBody>
        </p:sp>
      </p:grpSp>
      <p:sp>
        <p:nvSpPr>
          <p:cNvPr id="22" name="Rektangel 63"/>
          <p:cNvSpPr>
            <a:spLocks noChangeArrowheads="1"/>
          </p:cNvSpPr>
          <p:nvPr/>
        </p:nvSpPr>
        <p:spPr bwMode="auto">
          <a:xfrm>
            <a:off x="467544" y="4548584"/>
            <a:ext cx="2088232" cy="1077218"/>
          </a:xfrm>
          <a:prstGeom prst="rect">
            <a:avLst/>
          </a:prstGeom>
          <a:noFill/>
          <a:ln w="9525">
            <a:noFill/>
            <a:miter lim="800000"/>
            <a:headEnd/>
            <a:tailEnd/>
          </a:ln>
        </p:spPr>
        <p:txBody>
          <a:bodyPr wrap="square">
            <a:spAutoFit/>
          </a:bodyPr>
          <a:lstStyle/>
          <a:p>
            <a:pPr defTabSz="801688">
              <a:spcBef>
                <a:spcPct val="20000"/>
              </a:spcBef>
            </a:pPr>
            <a:r>
              <a:rPr lang="en-IN" sz="1600" noProof="1" smtClean="0">
                <a:solidFill>
                  <a:srgbClr val="080808"/>
                </a:solidFill>
                <a:latin typeface="Calibri" pitchFamily="34" charset="0"/>
                <a:cs typeface="Arial" charset="0"/>
              </a:rPr>
              <a:t>To show that leadership does not mean you have to be in charge of everything</a:t>
            </a:r>
            <a:endParaRPr lang="en-IN" sz="1400" noProof="1">
              <a:solidFill>
                <a:srgbClr val="080808"/>
              </a:solidFill>
              <a:latin typeface="Calibri" pitchFamily="34" charset="0"/>
              <a:cs typeface="Arial" charset="0"/>
            </a:endParaRPr>
          </a:p>
        </p:txBody>
      </p:sp>
      <p:sp>
        <p:nvSpPr>
          <p:cNvPr id="23" name="Line 33"/>
          <p:cNvSpPr>
            <a:spLocks noChangeShapeType="1"/>
          </p:cNvSpPr>
          <p:nvPr/>
        </p:nvSpPr>
        <p:spPr bwMode="auto">
          <a:xfrm rot="5400000" flipV="1">
            <a:off x="3983037" y="5582047"/>
            <a:ext cx="1184275" cy="0"/>
          </a:xfrm>
          <a:prstGeom prst="line">
            <a:avLst/>
          </a:prstGeom>
          <a:noFill/>
          <a:ln w="19050">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charset="-128"/>
              <a:cs typeface="ＭＳ Ｐゴシック" charset="-128"/>
            </a:endParaRPr>
          </a:p>
        </p:txBody>
      </p:sp>
      <p:sp>
        <p:nvSpPr>
          <p:cNvPr id="24" name="Rektangel 63"/>
          <p:cNvSpPr>
            <a:spLocks noChangeArrowheads="1"/>
          </p:cNvSpPr>
          <p:nvPr/>
        </p:nvSpPr>
        <p:spPr bwMode="auto">
          <a:xfrm>
            <a:off x="7160269" y="4624784"/>
            <a:ext cx="1300163" cy="1077218"/>
          </a:xfrm>
          <a:prstGeom prst="rect">
            <a:avLst/>
          </a:prstGeom>
          <a:noFill/>
          <a:ln w="9525">
            <a:noFill/>
            <a:miter lim="800000"/>
            <a:headEnd/>
            <a:tailEnd/>
          </a:ln>
        </p:spPr>
        <p:txBody>
          <a:bodyPr>
            <a:spAutoFit/>
          </a:bodyPr>
          <a:lstStyle/>
          <a:p>
            <a:pPr defTabSz="801688">
              <a:spcBef>
                <a:spcPct val="20000"/>
              </a:spcBef>
            </a:pPr>
            <a:r>
              <a:rPr lang="en-IN" sz="1600" noProof="1" smtClean="0">
                <a:solidFill>
                  <a:srgbClr val="080808"/>
                </a:solidFill>
                <a:latin typeface="Calibri" pitchFamily="34" charset="0"/>
                <a:cs typeface="Arial" charset="0"/>
              </a:rPr>
              <a:t>Train team member to perform tasks</a:t>
            </a:r>
            <a:endParaRPr lang="en-IN" sz="1400" noProof="1">
              <a:solidFill>
                <a:srgbClr val="080808"/>
              </a:solidFill>
              <a:latin typeface="Calibri" pitchFamily="34" charset="0"/>
              <a:cs typeface="Arial" charset="0"/>
            </a:endParaRPr>
          </a:p>
        </p:txBody>
      </p:sp>
      <p:sp>
        <p:nvSpPr>
          <p:cNvPr id="25" name="Line 33"/>
          <p:cNvSpPr>
            <a:spLocks noChangeShapeType="1"/>
          </p:cNvSpPr>
          <p:nvPr/>
        </p:nvSpPr>
        <p:spPr bwMode="auto">
          <a:xfrm rot="16200000" flipV="1">
            <a:off x="6133307" y="3723877"/>
            <a:ext cx="533400" cy="1522413"/>
          </a:xfrm>
          <a:prstGeom prst="line">
            <a:avLst/>
          </a:prstGeom>
          <a:noFill/>
          <a:ln w="19050">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charset="-128"/>
              <a:cs typeface="ＭＳ Ｐゴシック" charset="-128"/>
            </a:endParaRPr>
          </a:p>
        </p:txBody>
      </p:sp>
      <p:sp>
        <p:nvSpPr>
          <p:cNvPr id="26" name="Line 33"/>
          <p:cNvSpPr>
            <a:spLocks noChangeShapeType="1"/>
          </p:cNvSpPr>
          <p:nvPr/>
        </p:nvSpPr>
        <p:spPr bwMode="auto">
          <a:xfrm rot="5400000" flipH="1" flipV="1">
            <a:off x="2397919" y="3733403"/>
            <a:ext cx="533400" cy="1522412"/>
          </a:xfrm>
          <a:prstGeom prst="line">
            <a:avLst/>
          </a:prstGeom>
          <a:noFill/>
          <a:ln w="19050">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charset="-128"/>
              <a:cs typeface="ＭＳ Ｐゴシック" charset="-128"/>
            </a:endParaRPr>
          </a:p>
        </p:txBody>
      </p:sp>
      <p:sp>
        <p:nvSpPr>
          <p:cNvPr id="27" name="Line 33"/>
          <p:cNvSpPr>
            <a:spLocks noChangeShapeType="1"/>
          </p:cNvSpPr>
          <p:nvPr/>
        </p:nvSpPr>
        <p:spPr bwMode="auto">
          <a:xfrm rot="16200000" flipV="1">
            <a:off x="2858294" y="1895078"/>
            <a:ext cx="533400" cy="1522412"/>
          </a:xfrm>
          <a:prstGeom prst="line">
            <a:avLst/>
          </a:prstGeom>
          <a:noFill/>
          <a:ln w="19050">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charset="-128"/>
              <a:cs typeface="ＭＳ Ｐゴシック" charset="-128"/>
            </a:endParaRPr>
          </a:p>
        </p:txBody>
      </p:sp>
      <p:sp>
        <p:nvSpPr>
          <p:cNvPr id="28" name="Rektangel 63"/>
          <p:cNvSpPr>
            <a:spLocks noChangeArrowheads="1"/>
          </p:cNvSpPr>
          <p:nvPr/>
        </p:nvSpPr>
        <p:spPr bwMode="auto">
          <a:xfrm>
            <a:off x="1290638" y="1652984"/>
            <a:ext cx="1841202" cy="830997"/>
          </a:xfrm>
          <a:prstGeom prst="rect">
            <a:avLst/>
          </a:prstGeom>
          <a:noFill/>
          <a:ln w="9525">
            <a:noFill/>
            <a:miter lim="800000"/>
            <a:headEnd/>
            <a:tailEnd/>
          </a:ln>
        </p:spPr>
        <p:txBody>
          <a:bodyPr wrap="square">
            <a:spAutoFit/>
          </a:bodyPr>
          <a:lstStyle/>
          <a:p>
            <a:pPr defTabSz="801688">
              <a:spcBef>
                <a:spcPct val="20000"/>
              </a:spcBef>
            </a:pPr>
            <a:r>
              <a:rPr lang="en-IN" sz="1600" noProof="1" smtClean="0">
                <a:solidFill>
                  <a:srgbClr val="080808"/>
                </a:solidFill>
                <a:latin typeface="Calibri" pitchFamily="34" charset="0"/>
                <a:cs typeface="Arial" charset="0"/>
              </a:rPr>
              <a:t>To empower team members to perform the task </a:t>
            </a:r>
            <a:endParaRPr lang="en-IN" sz="1400" noProof="1">
              <a:solidFill>
                <a:srgbClr val="080808"/>
              </a:solidFill>
              <a:latin typeface="Calibri" pitchFamily="34" charset="0"/>
              <a:cs typeface="Arial" charset="0"/>
            </a:endParaRPr>
          </a:p>
        </p:txBody>
      </p:sp>
      <p:sp>
        <p:nvSpPr>
          <p:cNvPr id="29" name="Line 33"/>
          <p:cNvSpPr>
            <a:spLocks noChangeShapeType="1"/>
          </p:cNvSpPr>
          <p:nvPr/>
        </p:nvSpPr>
        <p:spPr bwMode="auto">
          <a:xfrm rot="5400000" flipH="1" flipV="1">
            <a:off x="5765007" y="1895077"/>
            <a:ext cx="533400" cy="1522413"/>
          </a:xfrm>
          <a:prstGeom prst="line">
            <a:avLst/>
          </a:prstGeom>
          <a:noFill/>
          <a:ln w="19050">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charset="-128"/>
              <a:cs typeface="ＭＳ Ｐゴシック" charset="-128"/>
            </a:endParaRPr>
          </a:p>
        </p:txBody>
      </p:sp>
      <p:sp>
        <p:nvSpPr>
          <p:cNvPr id="30" name="Rektangel 63"/>
          <p:cNvSpPr>
            <a:spLocks noChangeArrowheads="1"/>
          </p:cNvSpPr>
          <p:nvPr/>
        </p:nvSpPr>
        <p:spPr bwMode="auto">
          <a:xfrm>
            <a:off x="6705600" y="1652984"/>
            <a:ext cx="1970856" cy="830997"/>
          </a:xfrm>
          <a:prstGeom prst="rect">
            <a:avLst/>
          </a:prstGeom>
          <a:noFill/>
          <a:ln w="9525">
            <a:noFill/>
            <a:miter lim="800000"/>
            <a:headEnd/>
            <a:tailEnd/>
          </a:ln>
        </p:spPr>
        <p:txBody>
          <a:bodyPr wrap="square">
            <a:spAutoFit/>
          </a:bodyPr>
          <a:lstStyle/>
          <a:p>
            <a:pPr defTabSz="801688">
              <a:spcBef>
                <a:spcPct val="20000"/>
              </a:spcBef>
            </a:pPr>
            <a:r>
              <a:rPr lang="en-IN" sz="1600" noProof="1" smtClean="0">
                <a:solidFill>
                  <a:srgbClr val="080808"/>
                </a:solidFill>
                <a:latin typeface="Calibri" pitchFamily="34" charset="0"/>
                <a:cs typeface="Arial" charset="0"/>
              </a:rPr>
              <a:t>Free up manager to be manager and not a doer </a:t>
            </a:r>
            <a:endParaRPr lang="en-IN" sz="1400" noProof="1">
              <a:solidFill>
                <a:srgbClr val="080808"/>
              </a:solidFill>
              <a:latin typeface="Calibri" pitchFamily="34" charset="0"/>
              <a:cs typeface="Arial" charset="0"/>
            </a:endParaRPr>
          </a:p>
        </p:txBody>
      </p:sp>
      <p:sp>
        <p:nvSpPr>
          <p:cNvPr id="31" name="Rektangel 63"/>
          <p:cNvSpPr>
            <a:spLocks noChangeArrowheads="1"/>
          </p:cNvSpPr>
          <p:nvPr/>
        </p:nvSpPr>
        <p:spPr bwMode="auto">
          <a:xfrm>
            <a:off x="4419600" y="6072584"/>
            <a:ext cx="1808584" cy="584775"/>
          </a:xfrm>
          <a:prstGeom prst="rect">
            <a:avLst/>
          </a:prstGeom>
          <a:noFill/>
          <a:ln w="9525">
            <a:noFill/>
            <a:miter lim="800000"/>
            <a:headEnd/>
            <a:tailEnd/>
          </a:ln>
        </p:spPr>
        <p:txBody>
          <a:bodyPr wrap="square">
            <a:spAutoFit/>
          </a:bodyPr>
          <a:lstStyle/>
          <a:p>
            <a:pPr defTabSz="801688">
              <a:spcBef>
                <a:spcPct val="20000"/>
              </a:spcBef>
            </a:pPr>
            <a:r>
              <a:rPr lang="en-IN" sz="1600" noProof="1" smtClean="0">
                <a:solidFill>
                  <a:srgbClr val="080808"/>
                </a:solidFill>
                <a:latin typeface="Calibri" pitchFamily="34" charset="0"/>
                <a:cs typeface="Arial" charset="0"/>
              </a:rPr>
              <a:t>Let team members handle complaints </a:t>
            </a:r>
            <a:endParaRPr lang="en-IN" sz="1400" noProof="1">
              <a:solidFill>
                <a:srgbClr val="080808"/>
              </a:solidFill>
              <a:latin typeface="Calibri" pitchFamily="34" charset="0"/>
              <a:cs typeface="Arial" charset="0"/>
            </a:endParaRPr>
          </a:p>
        </p:txBody>
      </p:sp>
      <p:sp>
        <p:nvSpPr>
          <p:cNvPr id="32" name="Rektangel 63"/>
          <p:cNvSpPr>
            <a:spLocks noChangeArrowheads="1"/>
          </p:cNvSpPr>
          <p:nvPr/>
        </p:nvSpPr>
        <p:spPr bwMode="auto">
          <a:xfrm>
            <a:off x="3779912" y="1628800"/>
            <a:ext cx="1584176" cy="1077218"/>
          </a:xfrm>
          <a:prstGeom prst="rect">
            <a:avLst/>
          </a:prstGeom>
          <a:noFill/>
          <a:ln w="9525">
            <a:noFill/>
            <a:miter lim="800000"/>
            <a:headEnd/>
            <a:tailEnd/>
          </a:ln>
        </p:spPr>
        <p:txBody>
          <a:bodyPr wrap="square">
            <a:spAutoFit/>
          </a:bodyPr>
          <a:lstStyle/>
          <a:p>
            <a:pPr defTabSz="801688">
              <a:spcBef>
                <a:spcPct val="20000"/>
              </a:spcBef>
            </a:pPr>
            <a:r>
              <a:rPr lang="en-IN" sz="1600" noProof="1" smtClean="0">
                <a:solidFill>
                  <a:srgbClr val="080808"/>
                </a:solidFill>
                <a:latin typeface="Calibri" pitchFamily="34" charset="0"/>
                <a:cs typeface="Arial" charset="0"/>
              </a:rPr>
              <a:t>Push down work to lowest level that can perform the task</a:t>
            </a:r>
            <a:endParaRPr lang="en-IN" sz="1400" noProof="1">
              <a:solidFill>
                <a:srgbClr val="080808"/>
              </a:solidFill>
              <a:latin typeface="Calibri" pitchFamily="34" charset="0"/>
              <a:cs typeface="Arial" charset="0"/>
            </a:endParaRPr>
          </a:p>
        </p:txBody>
      </p:sp>
      <p:sp>
        <p:nvSpPr>
          <p:cNvPr id="33" name="Rektangel 63"/>
          <p:cNvSpPr>
            <a:spLocks noChangeArrowheads="1"/>
          </p:cNvSpPr>
          <p:nvPr/>
        </p:nvSpPr>
        <p:spPr bwMode="auto">
          <a:xfrm>
            <a:off x="5684838" y="3075384"/>
            <a:ext cx="1300162" cy="584775"/>
          </a:xfrm>
          <a:prstGeom prst="rect">
            <a:avLst/>
          </a:prstGeom>
          <a:noFill/>
          <a:ln w="9525">
            <a:noFill/>
            <a:miter lim="800000"/>
            <a:headEnd/>
            <a:tailEnd/>
          </a:ln>
        </p:spPr>
        <p:txBody>
          <a:bodyPr>
            <a:spAutoFit/>
          </a:bodyPr>
          <a:lstStyle/>
          <a:p>
            <a:pPr defTabSz="801688">
              <a:spcBef>
                <a:spcPct val="20000"/>
              </a:spcBef>
            </a:pPr>
            <a:r>
              <a:rPr lang="en-IN" sz="1600" noProof="1" smtClean="0">
                <a:solidFill>
                  <a:srgbClr val="080808"/>
                </a:solidFill>
                <a:latin typeface="Calibri" pitchFamily="34" charset="0"/>
                <a:cs typeface="Arial" charset="0"/>
              </a:rPr>
              <a:t>Motivate associates </a:t>
            </a:r>
            <a:endParaRPr lang="en-IN" sz="1400" noProof="1">
              <a:solidFill>
                <a:srgbClr val="080808"/>
              </a:solidFill>
              <a:latin typeface="Calibri" pitchFamily="34" charset="0"/>
              <a:cs typeface="Arial" charset="0"/>
            </a:endParaRPr>
          </a:p>
        </p:txBody>
      </p:sp>
      <p:sp>
        <p:nvSpPr>
          <p:cNvPr id="34" name="Rektangel 63"/>
          <p:cNvSpPr>
            <a:spLocks noChangeArrowheads="1"/>
          </p:cNvSpPr>
          <p:nvPr/>
        </p:nvSpPr>
        <p:spPr bwMode="auto">
          <a:xfrm>
            <a:off x="2205038" y="2924944"/>
            <a:ext cx="1430858" cy="1077218"/>
          </a:xfrm>
          <a:prstGeom prst="rect">
            <a:avLst/>
          </a:prstGeom>
          <a:noFill/>
          <a:ln w="9525">
            <a:noFill/>
            <a:miter lim="800000"/>
            <a:headEnd/>
            <a:tailEnd/>
          </a:ln>
        </p:spPr>
        <p:txBody>
          <a:bodyPr wrap="square">
            <a:spAutoFit/>
          </a:bodyPr>
          <a:lstStyle/>
          <a:p>
            <a:pPr defTabSz="801688">
              <a:spcBef>
                <a:spcPct val="20000"/>
              </a:spcBef>
            </a:pPr>
            <a:r>
              <a:rPr lang="en-IN" sz="1600" noProof="1" smtClean="0">
                <a:solidFill>
                  <a:srgbClr val="080808"/>
                </a:solidFill>
                <a:latin typeface="Calibri" pitchFamily="34" charset="0"/>
                <a:cs typeface="Arial" charset="0"/>
              </a:rPr>
              <a:t>Not micromanage team members</a:t>
            </a:r>
            <a:endParaRPr lang="en-IN" sz="1400" noProof="1">
              <a:solidFill>
                <a:srgbClr val="080808"/>
              </a:solidFill>
              <a:latin typeface="Calibri" pitchFamily="34" charset="0"/>
              <a:cs typeface="Arial" charset="0"/>
            </a:endParaRPr>
          </a:p>
        </p:txBody>
      </p:sp>
      <p:sp>
        <p:nvSpPr>
          <p:cNvPr id="35" name="Rektangel 63"/>
          <p:cNvSpPr>
            <a:spLocks noChangeArrowheads="1"/>
          </p:cNvSpPr>
          <p:nvPr/>
        </p:nvSpPr>
        <p:spPr bwMode="auto">
          <a:xfrm>
            <a:off x="5033963" y="4905772"/>
            <a:ext cx="1300162" cy="584775"/>
          </a:xfrm>
          <a:prstGeom prst="rect">
            <a:avLst/>
          </a:prstGeom>
          <a:noFill/>
          <a:ln w="9525">
            <a:noFill/>
            <a:miter lim="800000"/>
            <a:headEnd/>
            <a:tailEnd/>
          </a:ln>
        </p:spPr>
        <p:txBody>
          <a:bodyPr>
            <a:spAutoFit/>
          </a:bodyPr>
          <a:lstStyle/>
          <a:p>
            <a:pPr defTabSz="801688">
              <a:spcBef>
                <a:spcPct val="20000"/>
              </a:spcBef>
            </a:pPr>
            <a:r>
              <a:rPr lang="en-IN" sz="1600" noProof="1" smtClean="0">
                <a:solidFill>
                  <a:srgbClr val="080808"/>
                </a:solidFill>
                <a:latin typeface="Calibri" pitchFamily="34" charset="0"/>
                <a:cs typeface="Arial" charset="0"/>
              </a:rPr>
              <a:t>To relinquish authority </a:t>
            </a:r>
            <a:endParaRPr lang="en-IN" sz="1400" noProof="1">
              <a:solidFill>
                <a:srgbClr val="080808"/>
              </a:solidFill>
              <a:latin typeface="Calibri" pitchFamily="34" charset="0"/>
              <a:cs typeface="Arial" charset="0"/>
            </a:endParaRPr>
          </a:p>
        </p:txBody>
      </p:sp>
      <p:sp>
        <p:nvSpPr>
          <p:cNvPr id="36" name="Rektangel 63"/>
          <p:cNvSpPr>
            <a:spLocks noChangeArrowheads="1"/>
          </p:cNvSpPr>
          <p:nvPr/>
        </p:nvSpPr>
        <p:spPr bwMode="auto">
          <a:xfrm>
            <a:off x="2851150" y="4905772"/>
            <a:ext cx="1300163" cy="830997"/>
          </a:xfrm>
          <a:prstGeom prst="rect">
            <a:avLst/>
          </a:prstGeom>
          <a:noFill/>
          <a:ln w="9525">
            <a:noFill/>
            <a:miter lim="800000"/>
            <a:headEnd/>
            <a:tailEnd/>
          </a:ln>
        </p:spPr>
        <p:txBody>
          <a:bodyPr>
            <a:spAutoFit/>
          </a:bodyPr>
          <a:lstStyle/>
          <a:p>
            <a:pPr defTabSz="801688">
              <a:spcBef>
                <a:spcPct val="20000"/>
              </a:spcBef>
            </a:pPr>
            <a:r>
              <a:rPr lang="en-IN" sz="1600" noProof="1" smtClean="0">
                <a:solidFill>
                  <a:srgbClr val="080808"/>
                </a:solidFill>
                <a:latin typeface="Calibri" pitchFamily="34" charset="0"/>
                <a:cs typeface="Arial" charset="0"/>
              </a:rPr>
              <a:t>Free them to perform the tasks</a:t>
            </a:r>
            <a:endParaRPr lang="en-IN" sz="1400" noProof="1">
              <a:solidFill>
                <a:srgbClr val="080808"/>
              </a:solidFill>
              <a:latin typeface="Calibri" pitchFamily="34" charset="0"/>
              <a:cs typeface="Arial" charset="0"/>
            </a:endParaRPr>
          </a:p>
        </p:txBody>
      </p:sp>
      <p:sp>
        <p:nvSpPr>
          <p:cNvPr id="37" name="TextBox 36"/>
          <p:cNvSpPr txBox="1"/>
          <p:nvPr/>
        </p:nvSpPr>
        <p:spPr>
          <a:xfrm>
            <a:off x="323528" y="908720"/>
            <a:ext cx="8496944" cy="369332"/>
          </a:xfrm>
          <a:prstGeom prst="rect">
            <a:avLst/>
          </a:prstGeom>
          <a:noFill/>
        </p:spPr>
        <p:txBody>
          <a:bodyPr wrap="square" rtlCol="0">
            <a:spAutoFit/>
          </a:bodyPr>
          <a:lstStyle/>
          <a:p>
            <a:r>
              <a:rPr lang="en-IN" dirty="0" smtClean="0"/>
              <a:t>Delegation can be used to achieve various goals such as:</a:t>
            </a:r>
            <a:endParaRPr lang="en-IN" dirty="0"/>
          </a:p>
        </p:txBody>
      </p:sp>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pic>
        <p:nvPicPr>
          <p:cNvPr id="39" name="Picture 38">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pic>
        <p:nvPicPr>
          <p:cNvPr id="40" name="Picture 39">
            <a:hlinkClick r:id="" action="ppaction://hlinkshowjump?jump=previous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childTnLst>
                                </p:cTn>
                              </p:par>
                            </p:childTnLst>
                          </p:cTn>
                        </p:par>
                        <p:par>
                          <p:cTn id="40" fill="hold">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1000"/>
                                        <p:tgtEl>
                                          <p:spTgt spid="30"/>
                                        </p:tgtEl>
                                      </p:cBhvr>
                                    </p:animEffect>
                                  </p:childTnLst>
                                </p:cTn>
                              </p:par>
                            </p:childTnLst>
                          </p:cTn>
                        </p:par>
                        <p:par>
                          <p:cTn id="44" fill="hold">
                            <p:stCondLst>
                              <p:cond delay="10000"/>
                            </p:stCondLst>
                            <p:childTnLst>
                              <p:par>
                                <p:cTn id="45" presetID="10"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childTnLst>
                                </p:cTn>
                              </p:par>
                            </p:childTnLst>
                          </p:cTn>
                        </p:par>
                        <p:par>
                          <p:cTn id="48" fill="hold">
                            <p:stCondLst>
                              <p:cond delay="11000"/>
                            </p:stCondLst>
                            <p:childTnLst>
                              <p:par>
                                <p:cTn id="49" presetID="10" presetClass="entr" presetSubtype="0"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childTnLst>
                                </p:cTn>
                              </p:par>
                            </p:childTnLst>
                          </p:cTn>
                        </p:par>
                        <p:par>
                          <p:cTn id="52" fill="hold">
                            <p:stCondLst>
                              <p:cond delay="12000"/>
                            </p:stCondLst>
                            <p:childTnLst>
                              <p:par>
                                <p:cTn id="53" presetID="10"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childTnLst>
                                </p:cTn>
                              </p:par>
                            </p:childTnLst>
                          </p:cTn>
                        </p:par>
                        <p:par>
                          <p:cTn id="56" fill="hold">
                            <p:stCondLst>
                              <p:cond delay="13000"/>
                            </p:stCondLst>
                            <p:childTnLst>
                              <p:par>
                                <p:cTn id="57" presetID="10" presetClass="entr" presetSubtype="0"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1000"/>
                                        <p:tgtEl>
                                          <p:spTgt spid="25"/>
                                        </p:tgtEl>
                                      </p:cBhvr>
                                    </p:animEffect>
                                  </p:childTnLst>
                                </p:cTn>
                              </p:par>
                            </p:childTnLst>
                          </p:cTn>
                        </p:par>
                        <p:par>
                          <p:cTn id="60" fill="hold">
                            <p:stCondLst>
                              <p:cond delay="14000"/>
                            </p:stCondLst>
                            <p:childTnLst>
                              <p:par>
                                <p:cTn id="61" presetID="10" presetClass="entr" presetSubtype="0"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1000"/>
                                        <p:tgtEl>
                                          <p:spTgt spid="24"/>
                                        </p:tgtEl>
                                      </p:cBhvr>
                                    </p:animEffect>
                                  </p:childTnLst>
                                </p:cTn>
                              </p:par>
                            </p:childTnLst>
                          </p:cTn>
                        </p:par>
                        <p:par>
                          <p:cTn id="64" fill="hold">
                            <p:stCondLst>
                              <p:cond delay="15000"/>
                            </p:stCondLst>
                            <p:childTnLst>
                              <p:par>
                                <p:cTn id="65" presetID="10" presetClass="entr" presetSubtype="0"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1000"/>
                                        <p:tgtEl>
                                          <p:spTgt spid="10"/>
                                        </p:tgtEl>
                                      </p:cBhvr>
                                    </p:animEffect>
                                  </p:childTnLst>
                                </p:cTn>
                              </p:par>
                            </p:childTnLst>
                          </p:cTn>
                        </p:par>
                        <p:par>
                          <p:cTn id="68" fill="hold">
                            <p:stCondLst>
                              <p:cond delay="16000"/>
                            </p:stCondLst>
                            <p:childTnLst>
                              <p:par>
                                <p:cTn id="69" presetID="10"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childTnLst>
                                </p:cTn>
                              </p:par>
                            </p:childTnLst>
                          </p:cTn>
                        </p:par>
                        <p:par>
                          <p:cTn id="72" fill="hold">
                            <p:stCondLst>
                              <p:cond delay="17000"/>
                            </p:stCondLst>
                            <p:childTnLst>
                              <p:par>
                                <p:cTn id="73" presetID="10" presetClass="entr" presetSubtype="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1000"/>
                                        <p:tgtEl>
                                          <p:spTgt spid="15"/>
                                        </p:tgtEl>
                                      </p:cBhvr>
                                    </p:animEffect>
                                  </p:childTnLst>
                                </p:cTn>
                              </p:par>
                            </p:childTnLst>
                          </p:cTn>
                        </p:par>
                        <p:par>
                          <p:cTn id="76" fill="hold">
                            <p:stCondLst>
                              <p:cond delay="18000"/>
                            </p:stCondLst>
                            <p:childTnLst>
                              <p:par>
                                <p:cTn id="77" presetID="10" presetClass="entr" presetSubtype="0"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1000"/>
                                        <p:tgtEl>
                                          <p:spTgt spid="23"/>
                                        </p:tgtEl>
                                      </p:cBhvr>
                                    </p:animEffect>
                                  </p:childTnLst>
                                </p:cTn>
                              </p:par>
                            </p:childTnLst>
                          </p:cTn>
                        </p:par>
                        <p:par>
                          <p:cTn id="80" fill="hold">
                            <p:stCondLst>
                              <p:cond delay="19000"/>
                            </p:stCondLst>
                            <p:childTnLst>
                              <p:par>
                                <p:cTn id="81" presetID="10"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childTnLst>
                                </p:cTn>
                              </p:par>
                            </p:childTnLst>
                          </p:cTn>
                        </p:par>
                        <p:par>
                          <p:cTn id="84" fill="hold">
                            <p:stCondLst>
                              <p:cond delay="20000"/>
                            </p:stCondLst>
                            <p:childTnLst>
                              <p:par>
                                <p:cTn id="85" presetID="10" presetClass="entr" presetSubtype="0"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fade">
                                      <p:cBhvr>
                                        <p:cTn id="87" dur="1000"/>
                                        <p:tgtEl>
                                          <p:spTgt spid="11"/>
                                        </p:tgtEl>
                                      </p:cBhvr>
                                    </p:animEffect>
                                  </p:childTnLst>
                                </p:cTn>
                              </p:par>
                            </p:childTnLst>
                          </p:cTn>
                        </p:par>
                        <p:par>
                          <p:cTn id="88" fill="hold">
                            <p:stCondLst>
                              <p:cond delay="21000"/>
                            </p:stCondLst>
                            <p:childTnLst>
                              <p:par>
                                <p:cTn id="89" presetID="10" presetClass="entr" presetSubtype="0"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1000"/>
                                        <p:tgtEl>
                                          <p:spTgt spid="36"/>
                                        </p:tgtEl>
                                      </p:cBhvr>
                                    </p:animEffect>
                                  </p:childTnLst>
                                </p:cTn>
                              </p:par>
                            </p:childTnLst>
                          </p:cTn>
                        </p:par>
                        <p:par>
                          <p:cTn id="92" fill="hold">
                            <p:stCondLst>
                              <p:cond delay="22000"/>
                            </p:stCondLst>
                            <p:childTnLst>
                              <p:par>
                                <p:cTn id="93" presetID="10" presetClass="entr" presetSubtype="0"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1000"/>
                                        <p:tgtEl>
                                          <p:spTgt spid="16"/>
                                        </p:tgtEl>
                                      </p:cBhvr>
                                    </p:animEffect>
                                  </p:childTnLst>
                                </p:cTn>
                              </p:par>
                            </p:childTnLst>
                          </p:cTn>
                        </p:par>
                        <p:par>
                          <p:cTn id="96" fill="hold">
                            <p:stCondLst>
                              <p:cond delay="23000"/>
                            </p:stCondLst>
                            <p:childTnLst>
                              <p:par>
                                <p:cTn id="97" presetID="10" presetClass="entr" presetSubtype="0"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000"/>
                                        <p:tgtEl>
                                          <p:spTgt spid="26"/>
                                        </p:tgtEl>
                                      </p:cBhvr>
                                    </p:animEffect>
                                  </p:childTnLst>
                                </p:cTn>
                              </p:par>
                            </p:childTnLst>
                          </p:cTn>
                        </p:par>
                        <p:par>
                          <p:cTn id="100" fill="hold">
                            <p:stCondLst>
                              <p:cond delay="24000"/>
                            </p:stCondLst>
                            <p:childTnLst>
                              <p:par>
                                <p:cTn id="101" presetID="10" presetClass="entr" presetSubtype="0" fill="hold" grpId="0"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fade">
                                      <p:cBhvr>
                                        <p:cTn id="103" dur="1000"/>
                                        <p:tgtEl>
                                          <p:spTgt spid="22"/>
                                        </p:tgtEl>
                                      </p:cBhvr>
                                    </p:animEffect>
                                  </p:childTnLst>
                                </p:cTn>
                              </p:par>
                            </p:childTnLst>
                          </p:cTn>
                        </p:par>
                        <p:par>
                          <p:cTn id="104" fill="hold">
                            <p:stCondLst>
                              <p:cond delay="25000"/>
                            </p:stCondLst>
                            <p:childTnLst>
                              <p:par>
                                <p:cTn id="105" presetID="10" presetClass="entr" presetSubtype="0" fill="hold" grpId="0" nodeType="afterEffect">
                                  <p:stCondLst>
                                    <p:cond delay="0"/>
                                  </p:stCondLst>
                                  <p:childTnLst>
                                    <p:set>
                                      <p:cBhvr>
                                        <p:cTn id="106" dur="1" fill="hold">
                                          <p:stCondLst>
                                            <p:cond delay="0"/>
                                          </p:stCondLst>
                                        </p:cTn>
                                        <p:tgtEl>
                                          <p:spTgt spid="7"/>
                                        </p:tgtEl>
                                        <p:attrNameLst>
                                          <p:attrName>style.visibility</p:attrName>
                                        </p:attrNameLst>
                                      </p:cBhvr>
                                      <p:to>
                                        <p:strVal val="visible"/>
                                      </p:to>
                                    </p:set>
                                    <p:animEffect transition="in" filter="fade">
                                      <p:cBhvr>
                                        <p:cTn id="107" dur="1000"/>
                                        <p:tgtEl>
                                          <p:spTgt spid="7"/>
                                        </p:tgtEl>
                                      </p:cBhvr>
                                    </p:animEffect>
                                  </p:childTnLst>
                                </p:cTn>
                              </p:par>
                            </p:childTnLst>
                          </p:cTn>
                        </p:par>
                        <p:par>
                          <p:cTn id="108" fill="hold">
                            <p:stCondLst>
                              <p:cond delay="26000"/>
                            </p:stCondLst>
                            <p:childTnLst>
                              <p:par>
                                <p:cTn id="109" presetID="10" presetClass="entr" presetSubtype="0"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fade">
                                      <p:cBhvr>
                                        <p:cTn id="111" dur="1000"/>
                                        <p:tgtEl>
                                          <p:spTgt spid="34"/>
                                        </p:tgtEl>
                                      </p:cBhvr>
                                    </p:animEffect>
                                  </p:childTnLst>
                                </p:cTn>
                              </p:par>
                            </p:childTnLst>
                          </p:cTn>
                        </p:par>
                        <p:par>
                          <p:cTn id="112" fill="hold">
                            <p:stCondLst>
                              <p:cond delay="27000"/>
                            </p:stCondLst>
                            <p:childTnLst>
                              <p:par>
                                <p:cTn id="113" presetID="10" presetClass="entr" presetSubtype="0" fill="hold" nodeType="afterEffect">
                                  <p:stCondLst>
                                    <p:cond delay="500"/>
                                  </p:stCondLst>
                                  <p:childTnLst>
                                    <p:set>
                                      <p:cBhvr>
                                        <p:cTn id="114" dur="1" fill="hold">
                                          <p:stCondLst>
                                            <p:cond delay="0"/>
                                          </p:stCondLst>
                                        </p:cTn>
                                        <p:tgtEl>
                                          <p:spTgt spid="39"/>
                                        </p:tgtEl>
                                        <p:attrNameLst>
                                          <p:attrName>style.visibility</p:attrName>
                                        </p:attrNameLst>
                                      </p:cBhvr>
                                      <p:to>
                                        <p:strVal val="visible"/>
                                      </p:to>
                                    </p:set>
                                    <p:animEffect transition="in" filter="fade">
                                      <p:cBhvr>
                                        <p:cTn id="115" dur="12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22" grpId="0"/>
      <p:bldP spid="23" grpId="0" animBg="1"/>
      <p:bldP spid="24" grpId="0"/>
      <p:bldP spid="25" grpId="0" animBg="1"/>
      <p:bldP spid="26" grpId="0" animBg="1"/>
      <p:bldP spid="27" grpId="0" animBg="1"/>
      <p:bldP spid="28" grpId="0"/>
      <p:bldP spid="29" grpId="0" animBg="1"/>
      <p:bldP spid="30" grpId="0"/>
      <p:bldP spid="31" grpId="0"/>
      <p:bldP spid="32" grpId="0"/>
      <p:bldP spid="33" grpId="0"/>
      <p:bldP spid="34" grpId="0"/>
      <p:bldP spid="35" grpId="0"/>
      <p:bldP spid="36"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legate-490x362.jpg"/>
          <p:cNvPicPr>
            <a:picLocks noChangeAspect="1"/>
          </p:cNvPicPr>
          <p:nvPr/>
        </p:nvPicPr>
        <p:blipFill>
          <a:blip r:embed="rId2" cstate="print"/>
          <a:srcRect t="41275" b="42057"/>
          <a:stretch>
            <a:fillRect/>
          </a:stretch>
        </p:blipFill>
        <p:spPr>
          <a:xfrm>
            <a:off x="0" y="-27384"/>
            <a:ext cx="9179347" cy="864096"/>
          </a:xfrm>
          <a:prstGeom prst="rect">
            <a:avLst/>
          </a:prstGeom>
        </p:spPr>
      </p:pic>
      <p:sp>
        <p:nvSpPr>
          <p:cNvPr id="3" name="Rectangle 2"/>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Flowchart for Delegation Decision</a:t>
            </a:r>
            <a:endParaRPr lang="en-IN" sz="3200" dirty="0"/>
          </a:p>
        </p:txBody>
      </p:sp>
      <p:sp>
        <p:nvSpPr>
          <p:cNvPr id="5" name="TextBox 4"/>
          <p:cNvSpPr txBox="1"/>
          <p:nvPr/>
        </p:nvSpPr>
        <p:spPr>
          <a:xfrm>
            <a:off x="611560" y="980728"/>
            <a:ext cx="8136904" cy="707886"/>
          </a:xfrm>
          <a:prstGeom prst="rect">
            <a:avLst/>
          </a:prstGeom>
          <a:noFill/>
        </p:spPr>
        <p:txBody>
          <a:bodyPr wrap="square" rtlCol="0">
            <a:spAutoFit/>
          </a:bodyPr>
          <a:lstStyle/>
          <a:p>
            <a:r>
              <a:rPr lang="en-US" sz="2000" dirty="0" smtClean="0"/>
              <a:t>You can use the following flowchart to come to a decision whether the task can be delegated.</a:t>
            </a:r>
            <a:endParaRPr lang="en-IN" sz="2000" dirty="0"/>
          </a:p>
        </p:txBody>
      </p:sp>
      <p:grpSp>
        <p:nvGrpSpPr>
          <p:cNvPr id="6" name="Group 13"/>
          <p:cNvGrpSpPr/>
          <p:nvPr/>
        </p:nvGrpSpPr>
        <p:grpSpPr>
          <a:xfrm>
            <a:off x="2919445" y="1844824"/>
            <a:ext cx="3380747" cy="864096"/>
            <a:chOff x="2771800" y="2060848"/>
            <a:chExt cx="3380747" cy="864096"/>
          </a:xfrm>
        </p:grpSpPr>
        <p:grpSp>
          <p:nvGrpSpPr>
            <p:cNvPr id="7" name="Group 6"/>
            <p:cNvGrpSpPr/>
            <p:nvPr/>
          </p:nvGrpSpPr>
          <p:grpSpPr>
            <a:xfrm>
              <a:off x="2771800" y="2060848"/>
              <a:ext cx="3380747" cy="864096"/>
              <a:chOff x="3290" y="135929"/>
              <a:chExt cx="3380747" cy="1083468"/>
            </a:xfrm>
            <a:scene3d>
              <a:camera prst="orthographicFront">
                <a:rot lat="0" lon="0" rev="0"/>
              </a:camera>
              <a:lightRig rig="contrasting" dir="t">
                <a:rot lat="0" lon="0" rev="1200000"/>
              </a:lightRig>
            </a:scene3d>
          </p:grpSpPr>
          <p:sp>
            <p:nvSpPr>
              <p:cNvPr id="8" name="Rounded Rectangle 7"/>
              <p:cNvSpPr/>
              <p:nvPr/>
            </p:nvSpPr>
            <p:spPr>
              <a:xfrm>
                <a:off x="3290" y="135929"/>
                <a:ext cx="3380747" cy="1083468"/>
              </a:xfrm>
              <a:prstGeom prst="roundRect">
                <a:avLst>
                  <a:gd name="adj" fmla="val 10000"/>
                </a:avLst>
              </a:prstGeom>
              <a:solidFill>
                <a:schemeClr val="accent5"/>
              </a:solid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ounded Rectangle 4"/>
              <p:cNvSpPr/>
              <p:nvPr/>
            </p:nvSpPr>
            <p:spPr>
              <a:xfrm>
                <a:off x="35024" y="167663"/>
                <a:ext cx="3317279" cy="10200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6205" tIns="77470" rIns="116205" bIns="77470" numCol="1" spcCol="1270" anchor="ctr" anchorCtr="0">
                <a:noAutofit/>
              </a:bodyPr>
              <a:lstStyle/>
              <a:p>
                <a:pPr lvl="0" algn="ctr" defTabSz="2711450">
                  <a:lnSpc>
                    <a:spcPct val="90000"/>
                  </a:lnSpc>
                  <a:spcBef>
                    <a:spcPct val="0"/>
                  </a:spcBef>
                  <a:spcAft>
                    <a:spcPct val="35000"/>
                  </a:spcAft>
                </a:pPr>
                <a:endParaRPr lang="en-IN" sz="6100" kern="1200"/>
              </a:p>
            </p:txBody>
          </p:sp>
        </p:grpSp>
        <p:sp>
          <p:nvSpPr>
            <p:cNvPr id="10" name="Rectangle 9"/>
            <p:cNvSpPr/>
            <p:nvPr/>
          </p:nvSpPr>
          <p:spPr>
            <a:xfrm>
              <a:off x="2915816" y="2276872"/>
              <a:ext cx="3080395" cy="400110"/>
            </a:xfrm>
            <a:prstGeom prst="rect">
              <a:avLst/>
            </a:prstGeom>
          </p:spPr>
          <p:txBody>
            <a:bodyPr wrap="none">
              <a:spAutoFit/>
            </a:bodyPr>
            <a:lstStyle/>
            <a:p>
              <a:r>
                <a:rPr lang="en-IN" sz="2000" dirty="0" smtClean="0"/>
                <a:t>Does this NEED to be done?</a:t>
              </a:r>
              <a:endParaRPr lang="en-IN" sz="2000" dirty="0"/>
            </a:p>
          </p:txBody>
        </p:sp>
      </p:grpSp>
      <p:grpSp>
        <p:nvGrpSpPr>
          <p:cNvPr id="11" name="Group 14"/>
          <p:cNvGrpSpPr/>
          <p:nvPr/>
        </p:nvGrpSpPr>
        <p:grpSpPr>
          <a:xfrm>
            <a:off x="2919445" y="3212976"/>
            <a:ext cx="3380747" cy="864096"/>
            <a:chOff x="2771800" y="2060848"/>
            <a:chExt cx="3380747" cy="864096"/>
          </a:xfrm>
        </p:grpSpPr>
        <p:grpSp>
          <p:nvGrpSpPr>
            <p:cNvPr id="12" name="Group 6"/>
            <p:cNvGrpSpPr/>
            <p:nvPr/>
          </p:nvGrpSpPr>
          <p:grpSpPr>
            <a:xfrm>
              <a:off x="2771800" y="2060848"/>
              <a:ext cx="3380747" cy="864096"/>
              <a:chOff x="3290" y="135929"/>
              <a:chExt cx="3380747" cy="1083468"/>
            </a:xfrm>
            <a:scene3d>
              <a:camera prst="orthographicFront">
                <a:rot lat="0" lon="0" rev="0"/>
              </a:camera>
              <a:lightRig rig="contrasting" dir="t">
                <a:rot lat="0" lon="0" rev="1200000"/>
              </a:lightRig>
            </a:scene3d>
          </p:grpSpPr>
          <p:sp>
            <p:nvSpPr>
              <p:cNvPr id="18" name="Rounded Rectangle 17"/>
              <p:cNvSpPr/>
              <p:nvPr/>
            </p:nvSpPr>
            <p:spPr>
              <a:xfrm>
                <a:off x="3290" y="135929"/>
                <a:ext cx="3380747" cy="1083468"/>
              </a:xfrm>
              <a:prstGeom prst="roundRect">
                <a:avLst>
                  <a:gd name="adj" fmla="val 10000"/>
                </a:avLst>
              </a:prstGeom>
              <a:solidFill>
                <a:schemeClr val="accent5"/>
              </a:solid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Rounded Rectangle 4"/>
              <p:cNvSpPr/>
              <p:nvPr/>
            </p:nvSpPr>
            <p:spPr>
              <a:xfrm>
                <a:off x="35024" y="167663"/>
                <a:ext cx="3317279" cy="10200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6205" tIns="77470" rIns="116205" bIns="77470" numCol="1" spcCol="1270" anchor="ctr" anchorCtr="0">
                <a:noAutofit/>
              </a:bodyPr>
              <a:lstStyle/>
              <a:p>
                <a:pPr lvl="0" algn="ctr" defTabSz="2711450">
                  <a:lnSpc>
                    <a:spcPct val="90000"/>
                  </a:lnSpc>
                  <a:spcBef>
                    <a:spcPct val="0"/>
                  </a:spcBef>
                  <a:spcAft>
                    <a:spcPct val="35000"/>
                  </a:spcAft>
                </a:pPr>
                <a:endParaRPr lang="en-IN" sz="6100" kern="1200"/>
              </a:p>
            </p:txBody>
          </p:sp>
        </p:grpSp>
        <p:sp>
          <p:nvSpPr>
            <p:cNvPr id="17" name="Rectangle 16"/>
            <p:cNvSpPr/>
            <p:nvPr/>
          </p:nvSpPr>
          <p:spPr>
            <a:xfrm>
              <a:off x="2915816" y="2132856"/>
              <a:ext cx="3168352" cy="707886"/>
            </a:xfrm>
            <a:prstGeom prst="rect">
              <a:avLst/>
            </a:prstGeom>
          </p:spPr>
          <p:txBody>
            <a:bodyPr wrap="square">
              <a:spAutoFit/>
            </a:bodyPr>
            <a:lstStyle/>
            <a:p>
              <a:r>
                <a:rPr lang="en-IN" sz="2000" dirty="0" smtClean="0"/>
                <a:t>Does it need to be done by ME?</a:t>
              </a:r>
              <a:endParaRPr lang="en-IN" sz="2000" dirty="0"/>
            </a:p>
          </p:txBody>
        </p:sp>
      </p:grpSp>
      <p:grpSp>
        <p:nvGrpSpPr>
          <p:cNvPr id="13" name="Group 19"/>
          <p:cNvGrpSpPr/>
          <p:nvPr/>
        </p:nvGrpSpPr>
        <p:grpSpPr>
          <a:xfrm>
            <a:off x="2919445" y="4581128"/>
            <a:ext cx="3380747" cy="864096"/>
            <a:chOff x="2771800" y="2060848"/>
            <a:chExt cx="3380747" cy="864096"/>
          </a:xfrm>
        </p:grpSpPr>
        <p:grpSp>
          <p:nvGrpSpPr>
            <p:cNvPr id="14" name="Group 6"/>
            <p:cNvGrpSpPr/>
            <p:nvPr/>
          </p:nvGrpSpPr>
          <p:grpSpPr>
            <a:xfrm>
              <a:off x="2771800" y="2060848"/>
              <a:ext cx="3380747" cy="864096"/>
              <a:chOff x="3290" y="135929"/>
              <a:chExt cx="3380747" cy="1083468"/>
            </a:xfrm>
            <a:scene3d>
              <a:camera prst="orthographicFront">
                <a:rot lat="0" lon="0" rev="0"/>
              </a:camera>
              <a:lightRig rig="contrasting" dir="t">
                <a:rot lat="0" lon="0" rev="1200000"/>
              </a:lightRig>
            </a:scene3d>
          </p:grpSpPr>
          <p:sp>
            <p:nvSpPr>
              <p:cNvPr id="23" name="Rounded Rectangle 22"/>
              <p:cNvSpPr/>
              <p:nvPr/>
            </p:nvSpPr>
            <p:spPr>
              <a:xfrm>
                <a:off x="3290" y="135929"/>
                <a:ext cx="3380747" cy="1083468"/>
              </a:xfrm>
              <a:prstGeom prst="roundRect">
                <a:avLst>
                  <a:gd name="adj" fmla="val 10000"/>
                </a:avLst>
              </a:prstGeom>
              <a:solidFill>
                <a:schemeClr val="accent5"/>
              </a:solid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4" name="Rounded Rectangle 4"/>
              <p:cNvSpPr/>
              <p:nvPr/>
            </p:nvSpPr>
            <p:spPr>
              <a:xfrm>
                <a:off x="35024" y="167663"/>
                <a:ext cx="3317279" cy="10200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6205" tIns="77470" rIns="116205" bIns="77470" numCol="1" spcCol="1270" anchor="ctr" anchorCtr="0">
                <a:noAutofit/>
              </a:bodyPr>
              <a:lstStyle/>
              <a:p>
                <a:pPr lvl="0" algn="ctr" defTabSz="2711450">
                  <a:lnSpc>
                    <a:spcPct val="90000"/>
                  </a:lnSpc>
                  <a:spcBef>
                    <a:spcPct val="0"/>
                  </a:spcBef>
                  <a:spcAft>
                    <a:spcPct val="35000"/>
                  </a:spcAft>
                </a:pPr>
                <a:endParaRPr lang="en-IN" sz="6100" kern="1200"/>
              </a:p>
            </p:txBody>
          </p:sp>
        </p:grpSp>
        <p:sp>
          <p:nvSpPr>
            <p:cNvPr id="22" name="Rectangle 21"/>
            <p:cNvSpPr/>
            <p:nvPr/>
          </p:nvSpPr>
          <p:spPr>
            <a:xfrm>
              <a:off x="2915816" y="2132856"/>
              <a:ext cx="3096344" cy="707886"/>
            </a:xfrm>
            <a:prstGeom prst="rect">
              <a:avLst/>
            </a:prstGeom>
          </p:spPr>
          <p:txBody>
            <a:bodyPr wrap="square">
              <a:spAutoFit/>
            </a:bodyPr>
            <a:lstStyle/>
            <a:p>
              <a:r>
                <a:rPr lang="en-IN" sz="2000" dirty="0" smtClean="0"/>
                <a:t>Does it need to be done NOW?</a:t>
              </a:r>
              <a:endParaRPr lang="en-IN" sz="2000" dirty="0"/>
            </a:p>
          </p:txBody>
        </p:sp>
      </p:grpSp>
      <p:cxnSp>
        <p:nvCxnSpPr>
          <p:cNvPr id="26" name="Straight Arrow Connector 25"/>
          <p:cNvCxnSpPr/>
          <p:nvPr/>
        </p:nvCxnSpPr>
        <p:spPr>
          <a:xfrm>
            <a:off x="4575629" y="2708920"/>
            <a:ext cx="0" cy="43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575629" y="4077120"/>
            <a:ext cx="0" cy="43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575629" y="5445224"/>
            <a:ext cx="0" cy="43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31"/>
          <p:cNvGrpSpPr/>
          <p:nvPr/>
        </p:nvGrpSpPr>
        <p:grpSpPr>
          <a:xfrm>
            <a:off x="6804504" y="1700808"/>
            <a:ext cx="2304000" cy="995422"/>
            <a:chOff x="2771800" y="1896241"/>
            <a:chExt cx="3380747" cy="1137752"/>
          </a:xfrm>
        </p:grpSpPr>
        <p:grpSp>
          <p:nvGrpSpPr>
            <p:cNvPr id="16" name="Group 6"/>
            <p:cNvGrpSpPr/>
            <p:nvPr/>
          </p:nvGrpSpPr>
          <p:grpSpPr>
            <a:xfrm>
              <a:off x="2771800" y="2060848"/>
              <a:ext cx="3380747" cy="864096"/>
              <a:chOff x="3290" y="135929"/>
              <a:chExt cx="3380747" cy="1083468"/>
            </a:xfrm>
            <a:scene3d>
              <a:camera prst="orthographicFront">
                <a:rot lat="0" lon="0" rev="0"/>
              </a:camera>
              <a:lightRig rig="contrasting" dir="t">
                <a:rot lat="0" lon="0" rev="1200000"/>
              </a:lightRig>
            </a:scene3d>
          </p:grpSpPr>
          <p:sp>
            <p:nvSpPr>
              <p:cNvPr id="35" name="Rounded Rectangle 34"/>
              <p:cNvSpPr/>
              <p:nvPr/>
            </p:nvSpPr>
            <p:spPr>
              <a:xfrm>
                <a:off x="3290" y="135929"/>
                <a:ext cx="3380747" cy="1083468"/>
              </a:xfrm>
              <a:prstGeom prst="ellipse">
                <a:avLst/>
              </a:prstGeom>
              <a:solidFill>
                <a:schemeClr val="accent3"/>
              </a:solid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6" name="Rounded Rectangle 4"/>
              <p:cNvSpPr/>
              <p:nvPr/>
            </p:nvSpPr>
            <p:spPr>
              <a:xfrm>
                <a:off x="319893" y="167665"/>
                <a:ext cx="3032408" cy="1020001"/>
              </a:xfrm>
              <a:prstGeom prst="ellipse">
                <a:avLst/>
              </a:prstGeom>
              <a:sp3d/>
            </p:spPr>
            <p:style>
              <a:lnRef idx="0">
                <a:scrgbClr r="0" g="0" b="0"/>
              </a:lnRef>
              <a:fillRef idx="0">
                <a:scrgbClr r="0" g="0" b="0"/>
              </a:fillRef>
              <a:effectRef idx="0">
                <a:scrgbClr r="0" g="0" b="0"/>
              </a:effectRef>
              <a:fontRef idx="minor">
                <a:schemeClr val="lt1"/>
              </a:fontRef>
            </p:style>
            <p:txBody>
              <a:bodyPr spcFirstLastPara="0" vert="horz" wrap="square" lIns="116205" tIns="77470" rIns="116205" bIns="77470" numCol="1" spcCol="1270" anchor="ctr" anchorCtr="0">
                <a:noAutofit/>
              </a:bodyPr>
              <a:lstStyle/>
              <a:p>
                <a:pPr lvl="0" algn="ctr" defTabSz="2711450">
                  <a:lnSpc>
                    <a:spcPct val="90000"/>
                  </a:lnSpc>
                  <a:spcBef>
                    <a:spcPct val="0"/>
                  </a:spcBef>
                  <a:spcAft>
                    <a:spcPct val="35000"/>
                  </a:spcAft>
                </a:pPr>
                <a:endParaRPr lang="en-IN" sz="6100" kern="1200"/>
              </a:p>
            </p:txBody>
          </p:sp>
        </p:grpSp>
        <p:sp>
          <p:nvSpPr>
            <p:cNvPr id="34" name="Rectangle 33"/>
            <p:cNvSpPr/>
            <p:nvPr/>
          </p:nvSpPr>
          <p:spPr>
            <a:xfrm>
              <a:off x="2915816" y="1896241"/>
              <a:ext cx="3096345" cy="1137752"/>
            </a:xfrm>
            <a:prstGeom prst="ellipse">
              <a:avLst/>
            </a:prstGeom>
          </p:spPr>
          <p:txBody>
            <a:bodyPr wrap="square">
              <a:spAutoFit/>
            </a:bodyPr>
            <a:lstStyle/>
            <a:p>
              <a:pPr algn="ctr"/>
              <a:r>
                <a:rPr lang="en-IN" sz="2000" dirty="0" smtClean="0"/>
                <a:t>Resist &amp; Stop (Dump)</a:t>
              </a:r>
              <a:endParaRPr lang="en-IN" sz="2000" dirty="0"/>
            </a:p>
          </p:txBody>
        </p:sp>
      </p:grpSp>
      <p:sp>
        <p:nvSpPr>
          <p:cNvPr id="37" name="TextBox 36"/>
          <p:cNvSpPr txBox="1"/>
          <p:nvPr/>
        </p:nvSpPr>
        <p:spPr>
          <a:xfrm>
            <a:off x="4644008" y="2780928"/>
            <a:ext cx="2016224" cy="369332"/>
          </a:xfrm>
          <a:prstGeom prst="rect">
            <a:avLst/>
          </a:prstGeom>
          <a:noFill/>
        </p:spPr>
        <p:txBody>
          <a:bodyPr wrap="square" rtlCol="0">
            <a:spAutoFit/>
          </a:bodyPr>
          <a:lstStyle/>
          <a:p>
            <a:r>
              <a:rPr lang="en-US" b="1" dirty="0" smtClean="0">
                <a:solidFill>
                  <a:srgbClr val="FF0000"/>
                </a:solidFill>
              </a:rPr>
              <a:t>YES</a:t>
            </a:r>
            <a:endParaRPr lang="en-IN" b="1" dirty="0">
              <a:solidFill>
                <a:srgbClr val="FF0000"/>
              </a:solidFill>
            </a:endParaRPr>
          </a:p>
        </p:txBody>
      </p:sp>
      <p:sp>
        <p:nvSpPr>
          <p:cNvPr id="38" name="TextBox 37"/>
          <p:cNvSpPr txBox="1"/>
          <p:nvPr/>
        </p:nvSpPr>
        <p:spPr>
          <a:xfrm>
            <a:off x="4644008" y="4149080"/>
            <a:ext cx="2016224" cy="369332"/>
          </a:xfrm>
          <a:prstGeom prst="rect">
            <a:avLst/>
          </a:prstGeom>
          <a:noFill/>
        </p:spPr>
        <p:txBody>
          <a:bodyPr wrap="square" rtlCol="0">
            <a:spAutoFit/>
          </a:bodyPr>
          <a:lstStyle/>
          <a:p>
            <a:r>
              <a:rPr lang="en-US" b="1" dirty="0" smtClean="0">
                <a:solidFill>
                  <a:srgbClr val="FF0000"/>
                </a:solidFill>
              </a:rPr>
              <a:t>YES</a:t>
            </a:r>
            <a:endParaRPr lang="en-IN" b="1" dirty="0">
              <a:solidFill>
                <a:srgbClr val="FF0000"/>
              </a:solidFill>
            </a:endParaRPr>
          </a:p>
        </p:txBody>
      </p:sp>
      <p:sp>
        <p:nvSpPr>
          <p:cNvPr id="39" name="TextBox 38"/>
          <p:cNvSpPr txBox="1"/>
          <p:nvPr/>
        </p:nvSpPr>
        <p:spPr>
          <a:xfrm>
            <a:off x="4644008" y="5507940"/>
            <a:ext cx="2016224" cy="369332"/>
          </a:xfrm>
          <a:prstGeom prst="rect">
            <a:avLst/>
          </a:prstGeom>
          <a:noFill/>
        </p:spPr>
        <p:txBody>
          <a:bodyPr wrap="square" rtlCol="0">
            <a:spAutoFit/>
          </a:bodyPr>
          <a:lstStyle/>
          <a:p>
            <a:r>
              <a:rPr lang="en-US" b="1" dirty="0" smtClean="0">
                <a:solidFill>
                  <a:srgbClr val="FF0000"/>
                </a:solidFill>
              </a:rPr>
              <a:t>YES</a:t>
            </a:r>
            <a:endParaRPr lang="en-IN" b="1" dirty="0">
              <a:solidFill>
                <a:srgbClr val="FF0000"/>
              </a:solidFill>
            </a:endParaRPr>
          </a:p>
        </p:txBody>
      </p:sp>
      <p:cxnSp>
        <p:nvCxnSpPr>
          <p:cNvPr id="40" name="Straight Arrow Connector 39"/>
          <p:cNvCxnSpPr/>
          <p:nvPr/>
        </p:nvCxnSpPr>
        <p:spPr>
          <a:xfrm rot="16200000">
            <a:off x="6516192" y="1988864"/>
            <a:ext cx="0" cy="43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0" name="Group 40"/>
          <p:cNvGrpSpPr/>
          <p:nvPr/>
        </p:nvGrpSpPr>
        <p:grpSpPr>
          <a:xfrm>
            <a:off x="3284240" y="5949280"/>
            <a:ext cx="2771800" cy="756000"/>
            <a:chOff x="2771800" y="2060848"/>
            <a:chExt cx="3380747" cy="864096"/>
          </a:xfrm>
        </p:grpSpPr>
        <p:grpSp>
          <p:nvGrpSpPr>
            <p:cNvPr id="21" name="Group 6"/>
            <p:cNvGrpSpPr/>
            <p:nvPr/>
          </p:nvGrpSpPr>
          <p:grpSpPr>
            <a:xfrm>
              <a:off x="2771800" y="2060848"/>
              <a:ext cx="3380747" cy="864096"/>
              <a:chOff x="3290" y="135929"/>
              <a:chExt cx="3380747" cy="1083468"/>
            </a:xfrm>
            <a:scene3d>
              <a:camera prst="orthographicFront">
                <a:rot lat="0" lon="0" rev="0"/>
              </a:camera>
              <a:lightRig rig="contrasting" dir="t">
                <a:rot lat="0" lon="0" rev="1200000"/>
              </a:lightRig>
            </a:scene3d>
          </p:grpSpPr>
          <p:sp>
            <p:nvSpPr>
              <p:cNvPr id="44" name="Rounded Rectangle 34"/>
              <p:cNvSpPr/>
              <p:nvPr/>
            </p:nvSpPr>
            <p:spPr>
              <a:xfrm>
                <a:off x="3290" y="135929"/>
                <a:ext cx="3380747" cy="1083468"/>
              </a:xfrm>
              <a:prstGeom prst="ellipse">
                <a:avLst/>
              </a:prstGeom>
              <a:solidFill>
                <a:schemeClr val="accent2"/>
              </a:solid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5" name="Rounded Rectangle 4"/>
              <p:cNvSpPr/>
              <p:nvPr/>
            </p:nvSpPr>
            <p:spPr>
              <a:xfrm>
                <a:off x="35024" y="167663"/>
                <a:ext cx="3317279" cy="1020000"/>
              </a:xfrm>
              <a:prstGeom prst="ellipse">
                <a:avLst/>
              </a:prstGeom>
              <a:sp3d/>
            </p:spPr>
            <p:style>
              <a:lnRef idx="0">
                <a:scrgbClr r="0" g="0" b="0"/>
              </a:lnRef>
              <a:fillRef idx="0">
                <a:scrgbClr r="0" g="0" b="0"/>
              </a:fillRef>
              <a:effectRef idx="0">
                <a:scrgbClr r="0" g="0" b="0"/>
              </a:effectRef>
              <a:fontRef idx="minor">
                <a:schemeClr val="lt1"/>
              </a:fontRef>
            </p:style>
            <p:txBody>
              <a:bodyPr spcFirstLastPara="0" vert="horz" wrap="square" lIns="116205" tIns="77470" rIns="116205" bIns="77470" numCol="1" spcCol="1270" anchor="ctr" anchorCtr="0">
                <a:noAutofit/>
              </a:bodyPr>
              <a:lstStyle/>
              <a:p>
                <a:pPr lvl="0" algn="ctr" defTabSz="2711450">
                  <a:lnSpc>
                    <a:spcPct val="90000"/>
                  </a:lnSpc>
                  <a:spcBef>
                    <a:spcPct val="0"/>
                  </a:spcBef>
                  <a:spcAft>
                    <a:spcPct val="35000"/>
                  </a:spcAft>
                </a:pPr>
                <a:endParaRPr lang="en-IN" sz="6100" kern="1200"/>
              </a:p>
            </p:txBody>
          </p:sp>
        </p:grpSp>
        <p:sp>
          <p:nvSpPr>
            <p:cNvPr id="43" name="Rectangle 33"/>
            <p:cNvSpPr/>
            <p:nvPr/>
          </p:nvSpPr>
          <p:spPr>
            <a:xfrm>
              <a:off x="2915816" y="2132856"/>
              <a:ext cx="3096344" cy="562630"/>
            </a:xfrm>
            <a:prstGeom prst="ellipse">
              <a:avLst/>
            </a:prstGeom>
          </p:spPr>
          <p:txBody>
            <a:bodyPr wrap="square">
              <a:spAutoFit/>
            </a:bodyPr>
            <a:lstStyle/>
            <a:p>
              <a:pPr algn="ctr"/>
              <a:r>
                <a:rPr lang="en-IN" sz="2000" dirty="0" smtClean="0"/>
                <a:t>DO IT!</a:t>
              </a:r>
              <a:endParaRPr lang="en-IN" sz="2000" dirty="0"/>
            </a:p>
          </p:txBody>
        </p:sp>
      </p:grpSp>
      <p:cxnSp>
        <p:nvCxnSpPr>
          <p:cNvPr id="46" name="Straight Arrow Connector 45"/>
          <p:cNvCxnSpPr/>
          <p:nvPr/>
        </p:nvCxnSpPr>
        <p:spPr>
          <a:xfrm rot="5400000" flipH="1">
            <a:off x="2627760" y="3429024"/>
            <a:ext cx="0" cy="43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flipH="1">
            <a:off x="2627760" y="4797176"/>
            <a:ext cx="0" cy="43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5" name="Group 47"/>
          <p:cNvGrpSpPr/>
          <p:nvPr/>
        </p:nvGrpSpPr>
        <p:grpSpPr>
          <a:xfrm>
            <a:off x="107760" y="3140968"/>
            <a:ext cx="2304000" cy="995422"/>
            <a:chOff x="2771800" y="1896241"/>
            <a:chExt cx="3380747" cy="1137752"/>
          </a:xfrm>
        </p:grpSpPr>
        <p:grpSp>
          <p:nvGrpSpPr>
            <p:cNvPr id="27" name="Group 6"/>
            <p:cNvGrpSpPr/>
            <p:nvPr/>
          </p:nvGrpSpPr>
          <p:grpSpPr>
            <a:xfrm>
              <a:off x="2771800" y="2060848"/>
              <a:ext cx="3380747" cy="864096"/>
              <a:chOff x="3290" y="135929"/>
              <a:chExt cx="3380747" cy="1083468"/>
            </a:xfrm>
            <a:scene3d>
              <a:camera prst="orthographicFront">
                <a:rot lat="0" lon="0" rev="0"/>
              </a:camera>
              <a:lightRig rig="contrasting" dir="t">
                <a:rot lat="0" lon="0" rev="1200000"/>
              </a:lightRig>
            </a:scene3d>
          </p:grpSpPr>
          <p:sp>
            <p:nvSpPr>
              <p:cNvPr id="51" name="Rounded Rectangle 34"/>
              <p:cNvSpPr/>
              <p:nvPr/>
            </p:nvSpPr>
            <p:spPr>
              <a:xfrm>
                <a:off x="3290" y="135929"/>
                <a:ext cx="3380747" cy="1083468"/>
              </a:xfrm>
              <a:prstGeom prst="ellipse">
                <a:avLst/>
              </a:prstGeom>
              <a:solidFill>
                <a:schemeClr val="accent6"/>
              </a:solid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2" name="Rounded Rectangle 4"/>
              <p:cNvSpPr/>
              <p:nvPr/>
            </p:nvSpPr>
            <p:spPr>
              <a:xfrm>
                <a:off x="319893" y="167665"/>
                <a:ext cx="3032408" cy="1020001"/>
              </a:xfrm>
              <a:prstGeom prst="ellipse">
                <a:avLst/>
              </a:prstGeom>
              <a:sp3d/>
            </p:spPr>
            <p:style>
              <a:lnRef idx="0">
                <a:scrgbClr r="0" g="0" b="0"/>
              </a:lnRef>
              <a:fillRef idx="0">
                <a:scrgbClr r="0" g="0" b="0"/>
              </a:fillRef>
              <a:effectRef idx="0">
                <a:scrgbClr r="0" g="0" b="0"/>
              </a:effectRef>
              <a:fontRef idx="minor">
                <a:schemeClr val="lt1"/>
              </a:fontRef>
            </p:style>
            <p:txBody>
              <a:bodyPr spcFirstLastPara="0" vert="horz" wrap="square" lIns="116205" tIns="77470" rIns="116205" bIns="77470" numCol="1" spcCol="1270" anchor="ctr" anchorCtr="0">
                <a:noAutofit/>
              </a:bodyPr>
              <a:lstStyle/>
              <a:p>
                <a:pPr lvl="0" algn="ctr" defTabSz="2711450">
                  <a:lnSpc>
                    <a:spcPct val="90000"/>
                  </a:lnSpc>
                  <a:spcBef>
                    <a:spcPct val="0"/>
                  </a:spcBef>
                  <a:spcAft>
                    <a:spcPct val="35000"/>
                  </a:spcAft>
                </a:pPr>
                <a:endParaRPr lang="en-IN" sz="6100" kern="1200"/>
              </a:p>
            </p:txBody>
          </p:sp>
        </p:grpSp>
        <p:sp>
          <p:nvSpPr>
            <p:cNvPr id="50" name="Rectangle 33"/>
            <p:cNvSpPr/>
            <p:nvPr/>
          </p:nvSpPr>
          <p:spPr>
            <a:xfrm>
              <a:off x="2915816" y="1896241"/>
              <a:ext cx="3096345" cy="1137752"/>
            </a:xfrm>
            <a:prstGeom prst="ellipse">
              <a:avLst/>
            </a:prstGeom>
          </p:spPr>
          <p:txBody>
            <a:bodyPr wrap="square">
              <a:spAutoFit/>
            </a:bodyPr>
            <a:lstStyle/>
            <a:p>
              <a:pPr algn="ctr"/>
              <a:r>
                <a:rPr lang="en-IN" sz="2000" dirty="0" smtClean="0"/>
                <a:t>Consider Delegating</a:t>
              </a:r>
              <a:endParaRPr lang="en-IN" sz="2000" dirty="0"/>
            </a:p>
          </p:txBody>
        </p:sp>
      </p:grpSp>
      <p:grpSp>
        <p:nvGrpSpPr>
          <p:cNvPr id="28" name="Group 52"/>
          <p:cNvGrpSpPr/>
          <p:nvPr/>
        </p:nvGrpSpPr>
        <p:grpSpPr>
          <a:xfrm>
            <a:off x="107760" y="4665825"/>
            <a:ext cx="2304000" cy="756000"/>
            <a:chOff x="2771800" y="2060848"/>
            <a:chExt cx="3380747" cy="864096"/>
          </a:xfrm>
        </p:grpSpPr>
        <p:grpSp>
          <p:nvGrpSpPr>
            <p:cNvPr id="31" name="Group 6"/>
            <p:cNvGrpSpPr/>
            <p:nvPr/>
          </p:nvGrpSpPr>
          <p:grpSpPr>
            <a:xfrm>
              <a:off x="2771800" y="2060848"/>
              <a:ext cx="3380747" cy="864096"/>
              <a:chOff x="3290" y="135929"/>
              <a:chExt cx="3380747" cy="1083468"/>
            </a:xfrm>
            <a:scene3d>
              <a:camera prst="orthographicFront">
                <a:rot lat="0" lon="0" rev="0"/>
              </a:camera>
              <a:lightRig rig="contrasting" dir="t">
                <a:rot lat="0" lon="0" rev="1200000"/>
              </a:lightRig>
            </a:scene3d>
          </p:grpSpPr>
          <p:sp>
            <p:nvSpPr>
              <p:cNvPr id="56" name="Rounded Rectangle 34"/>
              <p:cNvSpPr/>
              <p:nvPr/>
            </p:nvSpPr>
            <p:spPr>
              <a:xfrm>
                <a:off x="3290" y="135929"/>
                <a:ext cx="3380747" cy="1083468"/>
              </a:xfrm>
              <a:prstGeom prst="ellipse">
                <a:avLst/>
              </a:prstGeom>
              <a:solidFill>
                <a:srgbClr val="ACA16C"/>
              </a:solid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7" name="Rounded Rectangle 4"/>
              <p:cNvSpPr/>
              <p:nvPr/>
            </p:nvSpPr>
            <p:spPr>
              <a:xfrm>
                <a:off x="319893" y="167665"/>
                <a:ext cx="3032408" cy="1020001"/>
              </a:xfrm>
              <a:prstGeom prst="ellipse">
                <a:avLst/>
              </a:prstGeom>
              <a:sp3d/>
            </p:spPr>
            <p:style>
              <a:lnRef idx="0">
                <a:scrgbClr r="0" g="0" b="0"/>
              </a:lnRef>
              <a:fillRef idx="0">
                <a:scrgbClr r="0" g="0" b="0"/>
              </a:fillRef>
              <a:effectRef idx="0">
                <a:scrgbClr r="0" g="0" b="0"/>
              </a:effectRef>
              <a:fontRef idx="minor">
                <a:schemeClr val="lt1"/>
              </a:fontRef>
            </p:style>
            <p:txBody>
              <a:bodyPr spcFirstLastPara="0" vert="horz" wrap="square" lIns="116205" tIns="77470" rIns="116205" bIns="77470" numCol="1" spcCol="1270" anchor="ctr" anchorCtr="0">
                <a:noAutofit/>
              </a:bodyPr>
              <a:lstStyle/>
              <a:p>
                <a:pPr lvl="0" algn="ctr" defTabSz="2711450">
                  <a:lnSpc>
                    <a:spcPct val="90000"/>
                  </a:lnSpc>
                  <a:spcBef>
                    <a:spcPct val="0"/>
                  </a:spcBef>
                  <a:spcAft>
                    <a:spcPct val="35000"/>
                  </a:spcAft>
                </a:pPr>
                <a:endParaRPr lang="en-IN" sz="6100" kern="1200"/>
              </a:p>
            </p:txBody>
          </p:sp>
        </p:grpSp>
        <p:sp>
          <p:nvSpPr>
            <p:cNvPr id="55" name="Rectangle 33"/>
            <p:cNvSpPr/>
            <p:nvPr/>
          </p:nvSpPr>
          <p:spPr>
            <a:xfrm>
              <a:off x="2915816" y="2144004"/>
              <a:ext cx="3096345" cy="643077"/>
            </a:xfrm>
            <a:prstGeom prst="ellipse">
              <a:avLst/>
            </a:prstGeom>
          </p:spPr>
          <p:txBody>
            <a:bodyPr wrap="square">
              <a:spAutoFit/>
            </a:bodyPr>
            <a:lstStyle/>
            <a:p>
              <a:pPr algn="ctr"/>
              <a:r>
                <a:rPr lang="en-IN" sz="2000" dirty="0" smtClean="0"/>
                <a:t>Plan and ...</a:t>
              </a:r>
              <a:endParaRPr lang="en-IN" sz="2000" dirty="0"/>
            </a:p>
          </p:txBody>
        </p:sp>
      </p:grpSp>
      <p:sp>
        <p:nvSpPr>
          <p:cNvPr id="58" name="TextBox 57"/>
          <p:cNvSpPr txBox="1"/>
          <p:nvPr/>
        </p:nvSpPr>
        <p:spPr>
          <a:xfrm>
            <a:off x="6300192" y="1772816"/>
            <a:ext cx="720080" cy="369332"/>
          </a:xfrm>
          <a:prstGeom prst="rect">
            <a:avLst/>
          </a:prstGeom>
          <a:noFill/>
        </p:spPr>
        <p:txBody>
          <a:bodyPr wrap="square" rtlCol="0">
            <a:spAutoFit/>
          </a:bodyPr>
          <a:lstStyle/>
          <a:p>
            <a:r>
              <a:rPr lang="en-US" b="1" dirty="0" smtClean="0">
                <a:solidFill>
                  <a:srgbClr val="FF0000"/>
                </a:solidFill>
              </a:rPr>
              <a:t>NO</a:t>
            </a:r>
            <a:endParaRPr lang="en-IN" b="1" dirty="0">
              <a:solidFill>
                <a:srgbClr val="FF0000"/>
              </a:solidFill>
            </a:endParaRPr>
          </a:p>
        </p:txBody>
      </p:sp>
      <p:sp>
        <p:nvSpPr>
          <p:cNvPr id="59" name="TextBox 58"/>
          <p:cNvSpPr txBox="1"/>
          <p:nvPr/>
        </p:nvSpPr>
        <p:spPr>
          <a:xfrm>
            <a:off x="2411760" y="3284984"/>
            <a:ext cx="720080" cy="369332"/>
          </a:xfrm>
          <a:prstGeom prst="rect">
            <a:avLst/>
          </a:prstGeom>
          <a:noFill/>
        </p:spPr>
        <p:txBody>
          <a:bodyPr wrap="square" rtlCol="0">
            <a:spAutoFit/>
          </a:bodyPr>
          <a:lstStyle/>
          <a:p>
            <a:r>
              <a:rPr lang="en-US" b="1" dirty="0" smtClean="0">
                <a:solidFill>
                  <a:srgbClr val="FF0000"/>
                </a:solidFill>
              </a:rPr>
              <a:t>NO</a:t>
            </a:r>
            <a:endParaRPr lang="en-IN" b="1" dirty="0">
              <a:solidFill>
                <a:srgbClr val="FF0000"/>
              </a:solidFill>
            </a:endParaRPr>
          </a:p>
        </p:txBody>
      </p:sp>
      <p:sp>
        <p:nvSpPr>
          <p:cNvPr id="60" name="TextBox 59"/>
          <p:cNvSpPr txBox="1"/>
          <p:nvPr/>
        </p:nvSpPr>
        <p:spPr>
          <a:xfrm>
            <a:off x="2411760" y="4643844"/>
            <a:ext cx="720080" cy="369332"/>
          </a:xfrm>
          <a:prstGeom prst="rect">
            <a:avLst/>
          </a:prstGeom>
          <a:noFill/>
        </p:spPr>
        <p:txBody>
          <a:bodyPr wrap="square" rtlCol="0">
            <a:spAutoFit/>
          </a:bodyPr>
          <a:lstStyle/>
          <a:p>
            <a:r>
              <a:rPr lang="en-US" b="1" dirty="0" smtClean="0">
                <a:solidFill>
                  <a:srgbClr val="FF0000"/>
                </a:solidFill>
              </a:rPr>
              <a:t>NO</a:t>
            </a:r>
            <a:endParaRPr lang="en-IN" b="1" dirty="0">
              <a:solidFill>
                <a:srgbClr val="FF0000"/>
              </a:solidFill>
            </a:endParaRPr>
          </a:p>
        </p:txBody>
      </p:sp>
      <p:cxnSp>
        <p:nvCxnSpPr>
          <p:cNvPr id="61" name="Straight Arrow Connector 60"/>
          <p:cNvCxnSpPr/>
          <p:nvPr/>
        </p:nvCxnSpPr>
        <p:spPr>
          <a:xfrm flipV="1">
            <a:off x="1259632" y="4077136"/>
            <a:ext cx="0" cy="576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pic>
        <p:nvPicPr>
          <p:cNvPr id="62" name="Picture 61">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pic>
        <p:nvPicPr>
          <p:cNvPr id="63" name="Picture 62">
            <a:hlinkClick r:id="" action="ppaction://hlinkshowjump?jump=previous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500"/>
                                        <p:tgtEl>
                                          <p:spTgt spid="59"/>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500"/>
                                        <p:tgtEl>
                                          <p:spTgt spid="47"/>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500"/>
                                        <p:tgtEl>
                                          <p:spTgt spid="61"/>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500"/>
                                        <p:tgtEl>
                                          <p:spTgt spid="60"/>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500"/>
                                        <p:tgtEl>
                                          <p:spTgt spid="39"/>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500"/>
                                        <p:tgtEl>
                                          <p:spTgt spid="20"/>
                                        </p:tgtEl>
                                      </p:cBhvr>
                                    </p:animEffect>
                                  </p:childTnLst>
                                </p:cTn>
                              </p:par>
                            </p:childTnLst>
                          </p:cTn>
                        </p:par>
                        <p:par>
                          <p:cTn id="88" fill="hold">
                            <p:stCondLst>
                              <p:cond delay="10500"/>
                            </p:stCondLst>
                            <p:childTnLst>
                              <p:par>
                                <p:cTn id="89" presetID="10" presetClass="entr" presetSubtype="0" fill="hold" nodeType="afterEffect">
                                  <p:stCondLst>
                                    <p:cond delay="50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2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7" grpId="0"/>
      <p:bldP spid="38" grpId="0"/>
      <p:bldP spid="39"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legate-490x362.jpg"/>
          <p:cNvPicPr>
            <a:picLocks noChangeAspect="1"/>
          </p:cNvPicPr>
          <p:nvPr/>
        </p:nvPicPr>
        <p:blipFill>
          <a:blip r:embed="rId2" cstate="print"/>
          <a:srcRect t="41275" b="42057"/>
          <a:stretch>
            <a:fillRect/>
          </a:stretch>
        </p:blipFill>
        <p:spPr>
          <a:xfrm>
            <a:off x="0" y="-27384"/>
            <a:ext cx="9179347" cy="864096"/>
          </a:xfrm>
          <a:prstGeom prst="rect">
            <a:avLst/>
          </a:prstGeom>
        </p:spPr>
      </p:pic>
      <p:sp>
        <p:nvSpPr>
          <p:cNvPr id="3" name="Rectangle 2"/>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What Should We Not Delegate?</a:t>
            </a:r>
            <a:endParaRPr lang="en-IN" sz="3200" dirty="0"/>
          </a:p>
        </p:txBody>
      </p:sp>
      <p:pic>
        <p:nvPicPr>
          <p:cNvPr id="5" name="Picture 4" descr="no.png"/>
          <p:cNvPicPr>
            <a:picLocks noChangeAspect="1"/>
          </p:cNvPicPr>
          <p:nvPr/>
        </p:nvPicPr>
        <p:blipFill>
          <a:blip r:embed="rId3" cstate="print"/>
          <a:stretch>
            <a:fillRect/>
          </a:stretch>
        </p:blipFill>
        <p:spPr>
          <a:xfrm>
            <a:off x="2473334" y="1556792"/>
            <a:ext cx="3754850" cy="3754850"/>
          </a:xfrm>
          <a:prstGeom prst="rect">
            <a:avLst/>
          </a:prstGeom>
        </p:spPr>
      </p:pic>
      <p:grpSp>
        <p:nvGrpSpPr>
          <p:cNvPr id="6" name="Group 53"/>
          <p:cNvGrpSpPr>
            <a:grpSpLocks/>
          </p:cNvGrpSpPr>
          <p:nvPr/>
        </p:nvGrpSpPr>
        <p:grpSpPr bwMode="auto">
          <a:xfrm rot="-469996">
            <a:off x="24198" y="2595411"/>
            <a:ext cx="2609178" cy="1433013"/>
            <a:chOff x="2598867" y="917094"/>
            <a:chExt cx="2021901" cy="1202388"/>
          </a:xfrm>
        </p:grpSpPr>
        <p:sp>
          <p:nvSpPr>
            <p:cNvPr id="7" name="Rectangle 85"/>
            <p:cNvSpPr>
              <a:spLocks noChangeArrowheads="1"/>
            </p:cNvSpPr>
            <p:nvPr/>
          </p:nvSpPr>
          <p:spPr bwMode="auto">
            <a:xfrm rot="10800000">
              <a:off x="2647071" y="917094"/>
              <a:ext cx="1929273" cy="1202388"/>
            </a:xfrm>
            <a:prstGeom prst="rect">
              <a:avLst/>
            </a:prstGeom>
            <a:solidFill>
              <a:srgbClr val="FFB19F"/>
            </a:solidFill>
            <a:ln w="9525">
              <a:noFill/>
              <a:miter lim="800000"/>
              <a:headEnd/>
              <a:tailEnd/>
            </a:ln>
            <a:effectLst>
              <a:outerShdw dist="23000" dir="5400000" rotWithShape="0">
                <a:srgbClr val="808080">
                  <a:alpha val="34998"/>
                </a:srgbClr>
              </a:outerShdw>
            </a:effectLst>
          </p:spPr>
          <p:txBody>
            <a:bodyPr anchor="ctr"/>
            <a:lstStyle/>
            <a:p>
              <a:pPr algn="ctr"/>
              <a:endParaRPr lang="en-US">
                <a:solidFill>
                  <a:srgbClr val="FFFFFF"/>
                </a:solidFill>
                <a:latin typeface="Calibri" pitchFamily="34" charset="0"/>
              </a:endParaRPr>
            </a:p>
          </p:txBody>
        </p:sp>
        <p:sp>
          <p:nvSpPr>
            <p:cNvPr id="8" name="TextBox 7"/>
            <p:cNvSpPr txBox="1">
              <a:spLocks noChangeArrowheads="1"/>
            </p:cNvSpPr>
            <p:nvPr/>
          </p:nvSpPr>
          <p:spPr bwMode="auto">
            <a:xfrm>
              <a:off x="2598867" y="1185801"/>
              <a:ext cx="2021901" cy="774732"/>
            </a:xfrm>
            <a:prstGeom prst="rect">
              <a:avLst/>
            </a:prstGeom>
            <a:noFill/>
            <a:ln w="9525">
              <a:noFill/>
              <a:miter lim="800000"/>
              <a:headEnd/>
              <a:tailEnd/>
            </a:ln>
          </p:spPr>
          <p:txBody>
            <a:bodyPr wrap="square">
              <a:spAutoFit/>
            </a:bodyPr>
            <a:lstStyle/>
            <a:p>
              <a:pPr algn="ctr"/>
              <a:r>
                <a:rPr lang="en-IN" dirty="0" smtClean="0">
                  <a:latin typeface="Calibri" pitchFamily="34" charset="0"/>
                </a:rPr>
                <a:t>It is critical to remember that all tasks are not equal. </a:t>
              </a:r>
              <a:endParaRPr lang="en-US" dirty="0">
                <a:latin typeface="Calibri" pitchFamily="34" charset="0"/>
              </a:endParaRPr>
            </a:p>
          </p:txBody>
        </p:sp>
      </p:grpSp>
      <p:sp>
        <p:nvSpPr>
          <p:cNvPr id="9" name="Freeform 8"/>
          <p:cNvSpPr>
            <a:spLocks noChangeArrowheads="1"/>
          </p:cNvSpPr>
          <p:nvPr/>
        </p:nvSpPr>
        <p:spPr bwMode="auto">
          <a:xfrm rot="1630047">
            <a:off x="2219333" y="2442635"/>
            <a:ext cx="835025" cy="450850"/>
          </a:xfrm>
          <a:custGeom>
            <a:avLst/>
            <a:gdLst>
              <a:gd name="T0" fmla="*/ 2866 w 1371600"/>
              <a:gd name="T1" fmla="*/ 0 h 393700"/>
              <a:gd name="T2" fmla="*/ 286563 w 1371600"/>
              <a:gd name="T3" fmla="*/ 19073 h 393700"/>
              <a:gd name="T4" fmla="*/ 295160 w 1371600"/>
              <a:gd name="T5" fmla="*/ 228869 h 393700"/>
              <a:gd name="T6" fmla="*/ 309488 w 1371600"/>
              <a:gd name="T7" fmla="*/ 362374 h 393700"/>
              <a:gd name="T8" fmla="*/ 309488 w 1371600"/>
              <a:gd name="T9" fmla="*/ 591242 h 393700"/>
              <a:gd name="T10" fmla="*/ 0 w 1371600"/>
              <a:gd name="T11" fmla="*/ 572170 h 393700"/>
              <a:gd name="T12" fmla="*/ 2866 w 1371600"/>
              <a:gd name="T13" fmla="*/ 0 h 393700"/>
              <a:gd name="T14" fmla="*/ 0 60000 65536"/>
              <a:gd name="T15" fmla="*/ 0 60000 65536"/>
              <a:gd name="T16" fmla="*/ 0 60000 65536"/>
              <a:gd name="T17" fmla="*/ 0 60000 65536"/>
              <a:gd name="T18" fmla="*/ 0 60000 65536"/>
              <a:gd name="T19" fmla="*/ 0 60000 65536"/>
              <a:gd name="T20" fmla="*/ 0 60000 65536"/>
              <a:gd name="T21" fmla="*/ 0 w 1371600"/>
              <a:gd name="T22" fmla="*/ 0 h 393700"/>
              <a:gd name="T23" fmla="*/ 1371600 w 1371600"/>
              <a:gd name="T24" fmla="*/ 393700 h 393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1600" h="393700">
                <a:moveTo>
                  <a:pt x="12700" y="0"/>
                </a:moveTo>
                <a:lnTo>
                  <a:pt x="1270000" y="12700"/>
                </a:lnTo>
                <a:lnTo>
                  <a:pt x="1308100" y="152400"/>
                </a:lnTo>
                <a:lnTo>
                  <a:pt x="1371600" y="241300"/>
                </a:lnTo>
                <a:lnTo>
                  <a:pt x="1371600" y="393700"/>
                </a:lnTo>
                <a:lnTo>
                  <a:pt x="0" y="381000"/>
                </a:lnTo>
                <a:lnTo>
                  <a:pt x="12700" y="0"/>
                </a:lnTo>
                <a:close/>
              </a:path>
            </a:pathLst>
          </a:custGeom>
          <a:solidFill>
            <a:schemeClr val="bg2">
              <a:lumMod val="75000"/>
              <a:alpha val="61176"/>
            </a:schemeClr>
          </a:solidFill>
          <a:ln w="9525">
            <a:noFill/>
            <a:miter lim="800000"/>
            <a:headEnd/>
            <a:tailEnd/>
          </a:ln>
          <a:effectLst>
            <a:outerShdw dist="23000" dir="5400000" rotWithShape="0">
              <a:srgbClr val="808080">
                <a:alpha val="34998"/>
              </a:srgbClr>
            </a:outerShdw>
          </a:effectLst>
        </p:spPr>
        <p:txBody>
          <a:bodyPr anchor="ctr"/>
          <a:lstStyle/>
          <a:p>
            <a:endParaRPr lang="en-IN"/>
          </a:p>
        </p:txBody>
      </p:sp>
      <p:grpSp>
        <p:nvGrpSpPr>
          <p:cNvPr id="10" name="Group 79"/>
          <p:cNvGrpSpPr>
            <a:grpSpLocks/>
          </p:cNvGrpSpPr>
          <p:nvPr/>
        </p:nvGrpSpPr>
        <p:grpSpPr bwMode="auto">
          <a:xfrm rot="20994727">
            <a:off x="5433500" y="4647087"/>
            <a:ext cx="3256623" cy="1459869"/>
            <a:chOff x="2647073" y="1000777"/>
            <a:chExt cx="2021401" cy="1660644"/>
          </a:xfrm>
        </p:grpSpPr>
        <p:sp>
          <p:nvSpPr>
            <p:cNvPr id="11" name="Rectangle 85"/>
            <p:cNvSpPr>
              <a:spLocks noChangeArrowheads="1"/>
            </p:cNvSpPr>
            <p:nvPr/>
          </p:nvSpPr>
          <p:spPr bwMode="auto">
            <a:xfrm rot="10800000">
              <a:off x="2647073" y="1000777"/>
              <a:ext cx="2021401" cy="1660644"/>
            </a:xfrm>
            <a:prstGeom prst="rect">
              <a:avLst/>
            </a:prstGeom>
            <a:solidFill>
              <a:schemeClr val="accent3"/>
            </a:solidFill>
            <a:ln w="9525">
              <a:noFill/>
              <a:miter lim="800000"/>
              <a:headEnd/>
              <a:tailEnd/>
            </a:ln>
            <a:effectLst>
              <a:outerShdw dist="23000" dir="5400000" rotWithShape="0">
                <a:srgbClr val="808080">
                  <a:alpha val="34998"/>
                </a:srgbClr>
              </a:outerShdw>
            </a:effectLst>
          </p:spPr>
          <p:txBody>
            <a:bodyPr anchor="ctr"/>
            <a:lstStyle/>
            <a:p>
              <a:pPr algn="ctr"/>
              <a:endParaRPr lang="en-US">
                <a:solidFill>
                  <a:srgbClr val="FFFFFF"/>
                </a:solidFill>
                <a:latin typeface="Calibri" pitchFamily="34" charset="0"/>
              </a:endParaRPr>
            </a:p>
          </p:txBody>
        </p:sp>
        <p:sp>
          <p:nvSpPr>
            <p:cNvPr id="12" name="TextBox 10"/>
            <p:cNvSpPr txBox="1">
              <a:spLocks noChangeArrowheads="1"/>
            </p:cNvSpPr>
            <p:nvPr/>
          </p:nvSpPr>
          <p:spPr bwMode="auto">
            <a:xfrm>
              <a:off x="2716962" y="1190888"/>
              <a:ext cx="1942892" cy="1365409"/>
            </a:xfrm>
            <a:prstGeom prst="rect">
              <a:avLst/>
            </a:prstGeom>
            <a:noFill/>
            <a:ln w="9525">
              <a:noFill/>
              <a:miter lim="800000"/>
              <a:headEnd/>
              <a:tailEnd/>
            </a:ln>
          </p:spPr>
          <p:txBody>
            <a:bodyPr wrap="square">
              <a:spAutoFit/>
            </a:bodyPr>
            <a:lstStyle/>
            <a:p>
              <a:pPr algn="ctr"/>
              <a:r>
                <a:rPr lang="en-IN" dirty="0" smtClean="0">
                  <a:latin typeface="Calibri" pitchFamily="34" charset="0"/>
                </a:rPr>
                <a:t>As a manager, it is important for you to discriminate and decide which tasks cannot be delegated. </a:t>
              </a:r>
              <a:endParaRPr lang="en-US" dirty="0">
                <a:latin typeface="Calibri" pitchFamily="34" charset="0"/>
              </a:endParaRPr>
            </a:p>
          </p:txBody>
        </p:sp>
      </p:grpSp>
      <p:sp>
        <p:nvSpPr>
          <p:cNvPr id="13" name="Freeform 12"/>
          <p:cNvSpPr>
            <a:spLocks noChangeArrowheads="1"/>
          </p:cNvSpPr>
          <p:nvPr/>
        </p:nvSpPr>
        <p:spPr bwMode="auto">
          <a:xfrm rot="17785775">
            <a:off x="5156990" y="4549937"/>
            <a:ext cx="835025" cy="450850"/>
          </a:xfrm>
          <a:custGeom>
            <a:avLst/>
            <a:gdLst>
              <a:gd name="T0" fmla="*/ 2866 w 1371600"/>
              <a:gd name="T1" fmla="*/ 0 h 393700"/>
              <a:gd name="T2" fmla="*/ 286563 w 1371600"/>
              <a:gd name="T3" fmla="*/ 19073 h 393700"/>
              <a:gd name="T4" fmla="*/ 295160 w 1371600"/>
              <a:gd name="T5" fmla="*/ 228869 h 393700"/>
              <a:gd name="T6" fmla="*/ 309488 w 1371600"/>
              <a:gd name="T7" fmla="*/ 362374 h 393700"/>
              <a:gd name="T8" fmla="*/ 309488 w 1371600"/>
              <a:gd name="T9" fmla="*/ 591242 h 393700"/>
              <a:gd name="T10" fmla="*/ 0 w 1371600"/>
              <a:gd name="T11" fmla="*/ 572170 h 393700"/>
              <a:gd name="T12" fmla="*/ 2866 w 1371600"/>
              <a:gd name="T13" fmla="*/ 0 h 393700"/>
              <a:gd name="T14" fmla="*/ 0 60000 65536"/>
              <a:gd name="T15" fmla="*/ 0 60000 65536"/>
              <a:gd name="T16" fmla="*/ 0 60000 65536"/>
              <a:gd name="T17" fmla="*/ 0 60000 65536"/>
              <a:gd name="T18" fmla="*/ 0 60000 65536"/>
              <a:gd name="T19" fmla="*/ 0 60000 65536"/>
              <a:gd name="T20" fmla="*/ 0 60000 65536"/>
              <a:gd name="T21" fmla="*/ 0 w 1371600"/>
              <a:gd name="T22" fmla="*/ 0 h 393700"/>
              <a:gd name="T23" fmla="*/ 1371600 w 1371600"/>
              <a:gd name="T24" fmla="*/ 393700 h 393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1600" h="393700">
                <a:moveTo>
                  <a:pt x="12700" y="0"/>
                </a:moveTo>
                <a:lnTo>
                  <a:pt x="1270000" y="12700"/>
                </a:lnTo>
                <a:lnTo>
                  <a:pt x="1308100" y="152400"/>
                </a:lnTo>
                <a:lnTo>
                  <a:pt x="1371600" y="241300"/>
                </a:lnTo>
                <a:lnTo>
                  <a:pt x="1371600" y="393700"/>
                </a:lnTo>
                <a:lnTo>
                  <a:pt x="0" y="381000"/>
                </a:lnTo>
                <a:lnTo>
                  <a:pt x="12700" y="0"/>
                </a:lnTo>
                <a:close/>
              </a:path>
            </a:pathLst>
          </a:custGeom>
          <a:solidFill>
            <a:schemeClr val="bg2">
              <a:lumMod val="75000"/>
              <a:alpha val="61176"/>
            </a:schemeClr>
          </a:solidFill>
          <a:ln w="9525">
            <a:noFill/>
            <a:miter lim="800000"/>
            <a:headEnd/>
            <a:tailEnd/>
          </a:ln>
          <a:effectLst>
            <a:outerShdw dist="23000" dir="5400000" rotWithShape="0">
              <a:srgbClr val="808080">
                <a:alpha val="34998"/>
              </a:srgbClr>
            </a:outerShdw>
          </a:effectLst>
        </p:spPr>
        <p:txBody>
          <a:bodyPr anchor="ctr"/>
          <a:lstStyle/>
          <a:p>
            <a:endParaRPr lang="en-IN"/>
          </a:p>
        </p:txBody>
      </p:sp>
      <p:grpSp>
        <p:nvGrpSpPr>
          <p:cNvPr id="14" name="Group 87"/>
          <p:cNvGrpSpPr>
            <a:grpSpLocks/>
          </p:cNvGrpSpPr>
          <p:nvPr/>
        </p:nvGrpSpPr>
        <p:grpSpPr bwMode="auto">
          <a:xfrm rot="-469996">
            <a:off x="6020299" y="1658242"/>
            <a:ext cx="2904819" cy="1375012"/>
            <a:chOff x="2692381" y="810900"/>
            <a:chExt cx="1959876" cy="1564115"/>
          </a:xfrm>
        </p:grpSpPr>
        <p:sp>
          <p:nvSpPr>
            <p:cNvPr id="15" name="Rectangle 85"/>
            <p:cNvSpPr>
              <a:spLocks noChangeArrowheads="1"/>
            </p:cNvSpPr>
            <p:nvPr/>
          </p:nvSpPr>
          <p:spPr bwMode="auto">
            <a:xfrm rot="10800000">
              <a:off x="2692381" y="810900"/>
              <a:ext cx="1870386" cy="1564115"/>
            </a:xfrm>
            <a:prstGeom prst="rect">
              <a:avLst/>
            </a:prstGeom>
            <a:solidFill>
              <a:schemeClr val="accent6"/>
            </a:solidFill>
            <a:ln w="9525">
              <a:noFill/>
              <a:miter lim="800000"/>
              <a:headEnd/>
              <a:tailEnd/>
            </a:ln>
            <a:effectLst>
              <a:outerShdw dist="23000" dir="5400000" rotWithShape="0">
                <a:srgbClr val="808080">
                  <a:alpha val="34998"/>
                </a:srgbClr>
              </a:outerShdw>
            </a:effectLst>
          </p:spPr>
          <p:txBody>
            <a:bodyPr anchor="ctr"/>
            <a:lstStyle/>
            <a:p>
              <a:pPr algn="ctr"/>
              <a:endParaRPr lang="en-US">
                <a:solidFill>
                  <a:srgbClr val="FFFFFF"/>
                </a:solidFill>
                <a:latin typeface="Calibri" pitchFamily="34" charset="0"/>
              </a:endParaRPr>
            </a:p>
          </p:txBody>
        </p:sp>
        <p:sp>
          <p:nvSpPr>
            <p:cNvPr id="16" name="TextBox 10"/>
            <p:cNvSpPr txBox="1">
              <a:spLocks noChangeArrowheads="1"/>
            </p:cNvSpPr>
            <p:nvPr/>
          </p:nvSpPr>
          <p:spPr bwMode="auto">
            <a:xfrm>
              <a:off x="2709365" y="1299439"/>
              <a:ext cx="1942892" cy="735220"/>
            </a:xfrm>
            <a:prstGeom prst="rect">
              <a:avLst/>
            </a:prstGeom>
            <a:noFill/>
            <a:ln w="9525">
              <a:noFill/>
              <a:miter lim="800000"/>
              <a:headEnd/>
              <a:tailEnd/>
            </a:ln>
          </p:spPr>
          <p:txBody>
            <a:bodyPr wrap="square">
              <a:spAutoFit/>
            </a:bodyPr>
            <a:lstStyle/>
            <a:p>
              <a:pPr algn="ctr"/>
              <a:r>
                <a:rPr lang="en-IN" dirty="0" smtClean="0">
                  <a:latin typeface="Calibri" pitchFamily="34" charset="0"/>
                </a:rPr>
                <a:t>Hence, all tasks cannot be delegated. </a:t>
              </a:r>
              <a:endParaRPr lang="en-US" dirty="0">
                <a:latin typeface="Calibri" pitchFamily="34" charset="0"/>
              </a:endParaRPr>
            </a:p>
          </p:txBody>
        </p:sp>
      </p:grpSp>
      <p:sp>
        <p:nvSpPr>
          <p:cNvPr id="17" name="Freeform 16"/>
          <p:cNvSpPr>
            <a:spLocks noChangeArrowheads="1"/>
          </p:cNvSpPr>
          <p:nvPr/>
        </p:nvSpPr>
        <p:spPr bwMode="auto">
          <a:xfrm rot="19684886">
            <a:off x="5348138" y="1999401"/>
            <a:ext cx="835025" cy="450850"/>
          </a:xfrm>
          <a:custGeom>
            <a:avLst/>
            <a:gdLst>
              <a:gd name="T0" fmla="*/ 2866 w 1371600"/>
              <a:gd name="T1" fmla="*/ 0 h 393700"/>
              <a:gd name="T2" fmla="*/ 286563 w 1371600"/>
              <a:gd name="T3" fmla="*/ 19073 h 393700"/>
              <a:gd name="T4" fmla="*/ 295160 w 1371600"/>
              <a:gd name="T5" fmla="*/ 228869 h 393700"/>
              <a:gd name="T6" fmla="*/ 309488 w 1371600"/>
              <a:gd name="T7" fmla="*/ 362374 h 393700"/>
              <a:gd name="T8" fmla="*/ 309488 w 1371600"/>
              <a:gd name="T9" fmla="*/ 591242 h 393700"/>
              <a:gd name="T10" fmla="*/ 0 w 1371600"/>
              <a:gd name="T11" fmla="*/ 572170 h 393700"/>
              <a:gd name="T12" fmla="*/ 2866 w 1371600"/>
              <a:gd name="T13" fmla="*/ 0 h 393700"/>
              <a:gd name="T14" fmla="*/ 0 60000 65536"/>
              <a:gd name="T15" fmla="*/ 0 60000 65536"/>
              <a:gd name="T16" fmla="*/ 0 60000 65536"/>
              <a:gd name="T17" fmla="*/ 0 60000 65536"/>
              <a:gd name="T18" fmla="*/ 0 60000 65536"/>
              <a:gd name="T19" fmla="*/ 0 60000 65536"/>
              <a:gd name="T20" fmla="*/ 0 60000 65536"/>
              <a:gd name="T21" fmla="*/ 0 w 1371600"/>
              <a:gd name="T22" fmla="*/ 0 h 393700"/>
              <a:gd name="T23" fmla="*/ 1371600 w 1371600"/>
              <a:gd name="T24" fmla="*/ 393700 h 393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1600" h="393700">
                <a:moveTo>
                  <a:pt x="12700" y="0"/>
                </a:moveTo>
                <a:lnTo>
                  <a:pt x="1270000" y="12700"/>
                </a:lnTo>
                <a:lnTo>
                  <a:pt x="1308100" y="152400"/>
                </a:lnTo>
                <a:lnTo>
                  <a:pt x="1371600" y="241300"/>
                </a:lnTo>
                <a:lnTo>
                  <a:pt x="1371600" y="393700"/>
                </a:lnTo>
                <a:lnTo>
                  <a:pt x="0" y="381000"/>
                </a:lnTo>
                <a:lnTo>
                  <a:pt x="12700" y="0"/>
                </a:lnTo>
                <a:close/>
              </a:path>
            </a:pathLst>
          </a:custGeom>
          <a:solidFill>
            <a:schemeClr val="bg2">
              <a:lumMod val="75000"/>
              <a:alpha val="61176"/>
            </a:schemeClr>
          </a:solidFill>
          <a:ln w="9525">
            <a:noFill/>
            <a:miter lim="800000"/>
            <a:headEnd/>
            <a:tailEnd/>
          </a:ln>
          <a:effectLst>
            <a:outerShdw dist="23000" dir="5400000" rotWithShape="0">
              <a:srgbClr val="808080">
                <a:alpha val="34998"/>
              </a:srgbClr>
            </a:outerShdw>
          </a:effectLst>
        </p:spPr>
        <p:txBody>
          <a:bodyPr anchor="ctr"/>
          <a:lstStyle/>
          <a:p>
            <a:endParaRPr lang="en-IN"/>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pic>
        <p:nvPicPr>
          <p:cNvPr id="19" name="Picture 1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pic>
        <p:nvPicPr>
          <p:cNvPr id="20" name="Picture 19">
            <a:hlinkClick r:id="" action="ppaction://hlinkshowjump?jump=previousslid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par>
                                <p:cTn id="12" presetID="0" presetClass="path" presetSubtype="0" accel="50000" decel="50000" fill="hold" nodeType="withEffect">
                                  <p:stCondLst>
                                    <p:cond delay="0"/>
                                  </p:stCondLst>
                                  <p:childTnLst>
                                    <p:animMotion origin="layout" path="M -0.18046 -0.23553 C -0.2575 -0.15169 -0.33454 -0.06786 -0.30452 -0.02872 C -0.2745 0.01042 -0.13725 0.00509 -1.29967E-6 9.35618E-7 " pathEditMode="relative" ptsTypes="aaA">
                                      <p:cBhvr>
                                        <p:cTn id="13" dur="1000" fill="hold"/>
                                        <p:tgtEl>
                                          <p:spTgt spid="6"/>
                                        </p:tgtEl>
                                        <p:attrNameLst>
                                          <p:attrName>ppt_x</p:attrName>
                                          <p:attrName>ppt_y</p:attrName>
                                        </p:attrNameLst>
                                      </p:cBhvr>
                                    </p:animMotion>
                                  </p:childTnLst>
                                </p:cTn>
                              </p:par>
                              <p:par>
                                <p:cTn id="14" presetID="8" presetClass="emph" presetSubtype="0" repeatCount="2000" fill="hold" nodeType="withEffect">
                                  <p:stCondLst>
                                    <p:cond delay="0"/>
                                  </p:stCondLst>
                                  <p:childTnLst>
                                    <p:animRot by="21600000">
                                      <p:cBhvr>
                                        <p:cTn id="15" dur="500" fill="hold"/>
                                        <p:tgtEl>
                                          <p:spTgt spid="6"/>
                                        </p:tgtEl>
                                        <p:attrNameLst>
                                          <p:attrName>r</p:attrName>
                                        </p:attrNameLst>
                                      </p:cBhvr>
                                    </p:animRo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1000"/>
                                        <p:tgtEl>
                                          <p:spTgt spid="9"/>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childTnLst>
                                </p:cTn>
                              </p:par>
                              <p:par>
                                <p:cTn id="24" presetID="0" presetClass="path" presetSubtype="0" accel="50000" decel="50000" fill="hold" nodeType="withEffect">
                                  <p:stCondLst>
                                    <p:cond delay="0"/>
                                  </p:stCondLst>
                                  <p:childTnLst>
                                    <p:animMotion origin="layout" path="M -0.18046 -0.23553 C -0.2575 -0.15169 -0.33454 -0.06786 -0.30452 -0.02872 C -0.2745 0.01042 -0.13725 0.00509 -1.29967E-6 9.35618E-7 " pathEditMode="relative" ptsTypes="aaA">
                                      <p:cBhvr>
                                        <p:cTn id="25" dur="1000" fill="hold"/>
                                        <p:tgtEl>
                                          <p:spTgt spid="14"/>
                                        </p:tgtEl>
                                        <p:attrNameLst>
                                          <p:attrName>ppt_x</p:attrName>
                                          <p:attrName>ppt_y</p:attrName>
                                        </p:attrNameLst>
                                      </p:cBhvr>
                                    </p:animMotion>
                                  </p:childTnLst>
                                </p:cTn>
                              </p:par>
                              <p:par>
                                <p:cTn id="26" presetID="8" presetClass="emph" presetSubtype="0" repeatCount="2000" fill="hold" nodeType="withEffect">
                                  <p:stCondLst>
                                    <p:cond delay="0"/>
                                  </p:stCondLst>
                                  <p:childTnLst>
                                    <p:animRot by="21600000">
                                      <p:cBhvr>
                                        <p:cTn id="27" dur="500" fill="hold"/>
                                        <p:tgtEl>
                                          <p:spTgt spid="14"/>
                                        </p:tgtEl>
                                        <p:attrNameLst>
                                          <p:attrName>r</p:attrName>
                                        </p:attrNameLst>
                                      </p:cBhvr>
                                    </p:animRot>
                                  </p:childTnLst>
                                </p:cTn>
                              </p:par>
                            </p:childTnLst>
                          </p:cTn>
                        </p:par>
                        <p:par>
                          <p:cTn id="28" fill="hold">
                            <p:stCondLst>
                              <p:cond delay="5000"/>
                            </p:stCondLst>
                            <p:childTnLst>
                              <p:par>
                                <p:cTn id="29" presetID="2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1000"/>
                                        <p:tgtEl>
                                          <p:spTgt spid="17"/>
                                        </p:tgtEl>
                                      </p:cBhvr>
                                    </p:animEffect>
                                  </p:childTnLst>
                                </p:cTn>
                              </p:par>
                            </p:childTnLst>
                          </p:cTn>
                        </p:par>
                        <p:par>
                          <p:cTn id="32" fill="hold">
                            <p:stCondLst>
                              <p:cond delay="6000"/>
                            </p:stCondLst>
                            <p:childTnLst>
                              <p:par>
                                <p:cTn id="33" presetID="10"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childTnLst>
                                </p:cTn>
                              </p:par>
                              <p:par>
                                <p:cTn id="36" presetID="0" presetClass="path" presetSubtype="0" accel="50000" decel="50000" fill="hold" nodeType="withEffect">
                                  <p:stCondLst>
                                    <p:cond delay="0"/>
                                  </p:stCondLst>
                                  <p:childTnLst>
                                    <p:animMotion origin="layout" path="M -0.18046 -0.23553 C -0.2575 -0.15169 -0.33454 -0.06786 -0.30452 -0.02872 C -0.2745 0.01042 -0.13725 0.00509 -1.29967E-6 9.35618E-7 " pathEditMode="relative" ptsTypes="aaA">
                                      <p:cBhvr>
                                        <p:cTn id="37" dur="1000" fill="hold"/>
                                        <p:tgtEl>
                                          <p:spTgt spid="10"/>
                                        </p:tgtEl>
                                        <p:attrNameLst>
                                          <p:attrName>ppt_x</p:attrName>
                                          <p:attrName>ppt_y</p:attrName>
                                        </p:attrNameLst>
                                      </p:cBhvr>
                                    </p:animMotion>
                                  </p:childTnLst>
                                </p:cTn>
                              </p:par>
                              <p:par>
                                <p:cTn id="38" presetID="8" presetClass="emph" presetSubtype="0" repeatCount="2000" fill="hold" nodeType="withEffect">
                                  <p:stCondLst>
                                    <p:cond delay="0"/>
                                  </p:stCondLst>
                                  <p:childTnLst>
                                    <p:animRot by="21600000">
                                      <p:cBhvr>
                                        <p:cTn id="39" dur="500" fill="hold"/>
                                        <p:tgtEl>
                                          <p:spTgt spid="10"/>
                                        </p:tgtEl>
                                        <p:attrNameLst>
                                          <p:attrName>r</p:attrName>
                                        </p:attrNameLst>
                                      </p:cBhvr>
                                    </p:animRot>
                                  </p:childTnLst>
                                </p:cTn>
                              </p:par>
                            </p:childTnLst>
                          </p:cTn>
                        </p:par>
                        <p:par>
                          <p:cTn id="40" fill="hold">
                            <p:stCondLst>
                              <p:cond delay="7000"/>
                            </p:stCondLst>
                            <p:childTnLst>
                              <p:par>
                                <p:cTn id="41" presetID="22" presetClass="entr" presetSubtype="4"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1000"/>
                                        <p:tgtEl>
                                          <p:spTgt spid="13"/>
                                        </p:tgtEl>
                                      </p:cBhvr>
                                    </p:animEffect>
                                  </p:childTnLst>
                                </p:cTn>
                              </p:par>
                            </p:childTnLst>
                          </p:cTn>
                        </p:par>
                        <p:par>
                          <p:cTn id="44" fill="hold">
                            <p:stCondLst>
                              <p:cond delay="8000"/>
                            </p:stCondLst>
                            <p:childTnLst>
                              <p:par>
                                <p:cTn id="45" presetID="10" presetClass="entr" presetSubtype="0" fill="hold" nodeType="afterEffect">
                                  <p:stCondLst>
                                    <p:cond delay="50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descr="graph.jpg"/>
          <p:cNvPicPr>
            <a:picLocks noChangeAspect="1"/>
          </p:cNvPicPr>
          <p:nvPr/>
        </p:nvPicPr>
        <p:blipFill>
          <a:blip r:embed="rId2" cstate="print">
            <a:lum bright="40000" contrast="-40000"/>
          </a:blip>
          <a:stretch>
            <a:fillRect/>
          </a:stretch>
        </p:blipFill>
        <p:spPr>
          <a:xfrm>
            <a:off x="3707904" y="899542"/>
            <a:ext cx="5436096" cy="5958458"/>
          </a:xfrm>
          <a:prstGeom prst="rect">
            <a:avLst/>
          </a:prstGeom>
        </p:spPr>
      </p:pic>
      <p:pic>
        <p:nvPicPr>
          <p:cNvPr id="2" name="Picture 1" descr="delegate-490x362.jpg"/>
          <p:cNvPicPr>
            <a:picLocks noChangeAspect="1"/>
          </p:cNvPicPr>
          <p:nvPr/>
        </p:nvPicPr>
        <p:blipFill>
          <a:blip r:embed="rId3" cstate="print"/>
          <a:srcRect t="41275" b="42057"/>
          <a:stretch>
            <a:fillRect/>
          </a:stretch>
        </p:blipFill>
        <p:spPr>
          <a:xfrm>
            <a:off x="0" y="-27384"/>
            <a:ext cx="9179347" cy="864096"/>
          </a:xfrm>
          <a:prstGeom prst="rect">
            <a:avLst/>
          </a:prstGeom>
        </p:spPr>
      </p:pic>
      <p:sp>
        <p:nvSpPr>
          <p:cNvPr id="3" name="Rectangle 2"/>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How to Delegate</a:t>
            </a:r>
            <a:endParaRPr lang="en-IN" sz="3200" dirty="0"/>
          </a:p>
        </p:txBody>
      </p:sp>
      <p:sp>
        <p:nvSpPr>
          <p:cNvPr id="6" name="Rounded Rectangle 5"/>
          <p:cNvSpPr/>
          <p:nvPr/>
        </p:nvSpPr>
        <p:spPr>
          <a:xfrm>
            <a:off x="4067944" y="3140968"/>
            <a:ext cx="4824536" cy="2592288"/>
          </a:xfrm>
          <a:prstGeom prst="roundRect">
            <a:avLst>
              <a:gd name="adj" fmla="val 4269"/>
            </a:avLst>
          </a:prstGeom>
          <a:solidFill>
            <a:srgbClr val="FFFFFF">
              <a:alpha val="50196"/>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Monitor Progress</a:t>
            </a:r>
          </a:p>
          <a:p>
            <a:pPr marL="457200" indent="-457200">
              <a:buFont typeface="Arial" pitchFamily="34" charset="0"/>
              <a:buChar char="•"/>
            </a:pPr>
            <a:r>
              <a:rPr lang="en-IN" sz="2000" dirty="0" smtClean="0">
                <a:solidFill>
                  <a:schemeClr val="tx1"/>
                </a:solidFill>
              </a:rPr>
              <a:t>Ask for progress reports</a:t>
            </a:r>
          </a:p>
          <a:p>
            <a:pPr marL="914400" lvl="1" indent="-457200">
              <a:buFont typeface="Courier New" pitchFamily="49" charset="0"/>
              <a:buChar char="o"/>
            </a:pPr>
            <a:r>
              <a:rPr lang="en-IN" sz="2000" dirty="0" smtClean="0">
                <a:solidFill>
                  <a:schemeClr val="tx1"/>
                </a:solidFill>
              </a:rPr>
              <a:t>Agree on follow up date(s) and time</a:t>
            </a:r>
          </a:p>
          <a:p>
            <a:pPr marL="914400" lvl="1" indent="-457200">
              <a:buFont typeface="Courier New" pitchFamily="49" charset="0"/>
              <a:buChar char="o"/>
            </a:pPr>
            <a:r>
              <a:rPr lang="en-IN" sz="2000" dirty="0" smtClean="0">
                <a:solidFill>
                  <a:schemeClr val="tx1"/>
                </a:solidFill>
              </a:rPr>
              <a:t>Expect mistakes</a:t>
            </a:r>
          </a:p>
          <a:p>
            <a:pPr marL="457200" indent="-457200">
              <a:buFont typeface="Arial" pitchFamily="34" charset="0"/>
              <a:buChar char="•"/>
            </a:pPr>
            <a:r>
              <a:rPr lang="en-IN" sz="2000" dirty="0" smtClean="0">
                <a:solidFill>
                  <a:schemeClr val="tx1"/>
                </a:solidFill>
              </a:rPr>
              <a:t>Meet with the employee to make sure things are getting done</a:t>
            </a:r>
          </a:p>
          <a:p>
            <a:pPr marL="457200" indent="-457200">
              <a:buFont typeface="Arial" pitchFamily="34" charset="0"/>
              <a:buChar char="•"/>
            </a:pPr>
            <a:r>
              <a:rPr lang="en-IN" sz="2000" dirty="0" smtClean="0">
                <a:solidFill>
                  <a:schemeClr val="tx1"/>
                </a:solidFill>
              </a:rPr>
              <a:t>Set progress meetings in advance</a:t>
            </a:r>
            <a:endParaRPr lang="en-IN" sz="2000" dirty="0">
              <a:solidFill>
                <a:schemeClr val="tx1"/>
              </a:solidFill>
            </a:endParaRPr>
          </a:p>
        </p:txBody>
      </p:sp>
      <p:grpSp>
        <p:nvGrpSpPr>
          <p:cNvPr id="5" name="Group 65"/>
          <p:cNvGrpSpPr>
            <a:grpSpLocks/>
          </p:cNvGrpSpPr>
          <p:nvPr/>
        </p:nvGrpSpPr>
        <p:grpSpPr bwMode="auto">
          <a:xfrm rot="5400000">
            <a:off x="-900097" y="2096721"/>
            <a:ext cx="5796000" cy="3420000"/>
            <a:chOff x="471488" y="1165225"/>
            <a:chExt cx="7740650" cy="3713163"/>
          </a:xfrm>
        </p:grpSpPr>
        <p:grpSp>
          <p:nvGrpSpPr>
            <p:cNvPr id="7" name="Group 117"/>
            <p:cNvGrpSpPr>
              <a:grpSpLocks/>
            </p:cNvGrpSpPr>
            <p:nvPr/>
          </p:nvGrpSpPr>
          <p:grpSpPr bwMode="auto">
            <a:xfrm>
              <a:off x="471488" y="1165225"/>
              <a:ext cx="7740650" cy="3694113"/>
              <a:chOff x="471210" y="1164522"/>
              <a:chExt cx="7740358" cy="3694514"/>
            </a:xfrm>
          </p:grpSpPr>
          <p:sp>
            <p:nvSpPr>
              <p:cNvPr id="10" name="Rounded Rectangle 6"/>
              <p:cNvSpPr/>
              <p:nvPr/>
            </p:nvSpPr>
            <p:spPr>
              <a:xfrm>
                <a:off x="471210" y="1164522"/>
                <a:ext cx="7740358" cy="3694514"/>
              </a:xfrm>
              <a:prstGeom prst="roundRect">
                <a:avLst>
                  <a:gd name="adj" fmla="val 5555"/>
                </a:avLst>
              </a:prstGeom>
              <a:gradFill>
                <a:gsLst>
                  <a:gs pos="0">
                    <a:schemeClr val="bg1">
                      <a:lumMod val="65000"/>
                    </a:schemeClr>
                  </a:gs>
                  <a:gs pos="69000">
                    <a:schemeClr val="bg1">
                      <a:lumMod val="75000"/>
                    </a:schemeClr>
                  </a:gs>
                  <a:gs pos="100000">
                    <a:schemeClr val="bg1">
                      <a:lumMod val="85000"/>
                    </a:schemeClr>
                  </a:gs>
                  <a:gs pos="41000">
                    <a:schemeClr val="bg1"/>
                  </a:gs>
                </a:gsLst>
                <a:lin ang="19140000" scaled="0"/>
              </a:gradFill>
              <a:ln>
                <a:noFill/>
              </a:ln>
              <a:effectLst>
                <a:outerShdw blurRad="40000" dist="23000" dir="5400000" rotWithShape="0">
                  <a:srgbClr val="000000">
                    <a:alpha val="35000"/>
                  </a:srgbClr>
                </a:outerShdw>
                <a:reflection stA="21000" endPos="22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ounded Rectangle 10"/>
              <p:cNvSpPr/>
              <p:nvPr/>
            </p:nvSpPr>
            <p:spPr>
              <a:xfrm>
                <a:off x="593442" y="1285185"/>
                <a:ext cx="7467318" cy="3451600"/>
              </a:xfrm>
              <a:prstGeom prst="roundRect">
                <a:avLst>
                  <a:gd name="adj" fmla="val 4812"/>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8" name="Gruppe 61"/>
              <p:cNvGrpSpPr>
                <a:grpSpLocks/>
              </p:cNvGrpSpPr>
              <p:nvPr/>
            </p:nvGrpSpPr>
            <p:grpSpPr bwMode="auto">
              <a:xfrm flipH="1">
                <a:off x="7106981" y="2677560"/>
                <a:ext cx="763040" cy="791220"/>
                <a:chOff x="1729066" y="4033625"/>
                <a:chExt cx="1016456" cy="1016530"/>
              </a:xfrm>
            </p:grpSpPr>
            <p:grpSp>
              <p:nvGrpSpPr>
                <p:cNvPr id="12" name="Gruppe 59"/>
                <p:cNvGrpSpPr>
                  <a:grpSpLocks/>
                </p:cNvGrpSpPr>
                <p:nvPr/>
              </p:nvGrpSpPr>
              <p:grpSpPr bwMode="auto">
                <a:xfrm>
                  <a:off x="1729066" y="4033625"/>
                  <a:ext cx="1016456" cy="1016530"/>
                  <a:chOff x="3889813" y="1483645"/>
                  <a:chExt cx="496973" cy="497009"/>
                </a:xfrm>
              </p:grpSpPr>
              <p:sp>
                <p:nvSpPr>
                  <p:cNvPr id="17" name="Ellipse 30"/>
                  <p:cNvSpPr/>
                  <p:nvPr/>
                </p:nvSpPr>
                <p:spPr bwMode="auto">
                  <a:xfrm rot="17065673">
                    <a:off x="3889795" y="1483663"/>
                    <a:ext cx="497009" cy="496973"/>
                  </a:xfrm>
                  <a:prstGeom prst="ellipse">
                    <a:avLst/>
                  </a:prstGeom>
                  <a:gradFill flip="none" rotWithShape="1">
                    <a:gsLst>
                      <a:gs pos="100000">
                        <a:schemeClr val="tx1">
                          <a:lumMod val="95000"/>
                          <a:lumOff val="5000"/>
                        </a:schemeClr>
                      </a:gs>
                      <a:gs pos="0">
                        <a:schemeClr val="tx1">
                          <a:lumMod val="75000"/>
                          <a:lumOff val="25000"/>
                        </a:schemeClr>
                      </a:gs>
                    </a:gsLst>
                    <a:path path="shape">
                      <a:fillToRect l="50000" t="50000" r="50000" b="50000"/>
                    </a:path>
                    <a:tileRect/>
                  </a:gradFill>
                  <a:ln w="9525" cap="flat" cmpd="sng" algn="ctr">
                    <a:noFill/>
                    <a:prstDash val="solid"/>
                  </a:ln>
                  <a:effectLst>
                    <a:innerShdw blurRad="269875" dist="114300" dir="480000">
                      <a:srgbClr val="000000">
                        <a:alpha val="13000"/>
                      </a:srgbClr>
                    </a:innerShdw>
                  </a:effectLst>
                </p:spPr>
                <p:txBody>
                  <a:bodyPr anchor="ctr"/>
                  <a:lstStyle>
                    <a:lvl1pPr marL="342900" indent="-342900"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buFont typeface="Calibri" charset="0"/>
                      <a:buAutoNum type="arabicPeriod"/>
                      <a:defRPr/>
                    </a:pPr>
                    <a:endParaRPr lang="da-DK" sz="1800" smtClean="0">
                      <a:solidFill>
                        <a:srgbClr val="FFFFFF"/>
                      </a:solidFill>
                    </a:endParaRPr>
                  </a:p>
                </p:txBody>
              </p:sp>
              <p:sp>
                <p:nvSpPr>
                  <p:cNvPr id="18" name="Ellipse 31"/>
                  <p:cNvSpPr>
                    <a:spLocks noChangeArrowheads="1"/>
                  </p:cNvSpPr>
                  <p:nvPr/>
                </p:nvSpPr>
                <p:spPr bwMode="auto">
                  <a:xfrm>
                    <a:off x="3955823" y="1564875"/>
                    <a:ext cx="366004" cy="269272"/>
                  </a:xfrm>
                  <a:prstGeom prst="ellipse">
                    <a:avLst/>
                  </a:prstGeom>
                  <a:gradFill rotWithShape="1">
                    <a:gsLst>
                      <a:gs pos="0">
                        <a:srgbClr val="FFFCF9">
                          <a:alpha val="31998"/>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342900" indent="-342900" algn="ctr">
                      <a:buFont typeface="Calibri" pitchFamily="34" charset="0"/>
                      <a:buAutoNum type="arabicPeriod"/>
                    </a:pPr>
                    <a:endParaRPr lang="da-DK">
                      <a:solidFill>
                        <a:srgbClr val="FFFFFF"/>
                      </a:solidFill>
                    </a:endParaRPr>
                  </a:p>
                </p:txBody>
              </p:sp>
            </p:grpSp>
            <p:sp>
              <p:nvSpPr>
                <p:cNvPr id="16" name="Måne 29"/>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da-DK" sz="1800" smtClean="0">
                    <a:solidFill>
                      <a:srgbClr val="FFFFFF"/>
                    </a:solidFill>
                  </a:endParaRPr>
                </a:p>
              </p:txBody>
            </p:sp>
          </p:grpSp>
          <p:sp>
            <p:nvSpPr>
              <p:cNvPr id="13" name="Rectangle 115"/>
              <p:cNvSpPr>
                <a:spLocks noChangeArrowheads="1"/>
              </p:cNvSpPr>
              <p:nvPr/>
            </p:nvSpPr>
            <p:spPr bwMode="auto">
              <a:xfrm>
                <a:off x="1058563" y="1285185"/>
                <a:ext cx="5884640" cy="3451600"/>
              </a:xfrm>
              <a:prstGeom prst="rect">
                <a:avLst/>
              </a:prstGeom>
              <a:solidFill>
                <a:schemeClr val="tx1"/>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nb-NO">
                  <a:solidFill>
                    <a:srgbClr val="FFFFFF"/>
                  </a:solidFill>
                </a:endParaRPr>
              </a:p>
            </p:txBody>
          </p:sp>
          <p:sp>
            <p:nvSpPr>
              <p:cNvPr id="14" name="Rounded Rectangle 13"/>
              <p:cNvSpPr/>
              <p:nvPr/>
            </p:nvSpPr>
            <p:spPr>
              <a:xfrm flipH="1">
                <a:off x="841083" y="2615655"/>
                <a:ext cx="66672" cy="676348"/>
              </a:xfrm>
              <a:prstGeom prst="roundRect">
                <a:avLst>
                  <a:gd name="adj" fmla="val 4812"/>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sp>
          <p:nvSpPr>
            <p:cNvPr id="9" name="Rounded Rectangle 10"/>
            <p:cNvSpPr/>
            <p:nvPr/>
          </p:nvSpPr>
          <p:spPr>
            <a:xfrm>
              <a:off x="485775" y="1184275"/>
              <a:ext cx="7523163" cy="3694113"/>
            </a:xfrm>
            <a:custGeom>
              <a:avLst/>
              <a:gdLst>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6009055 w 6185849"/>
                <a:gd name="connsiteY5" fmla="*/ 3674030 h 3674030"/>
                <a:gd name="connsiteX6" fmla="*/ 176794 w 6185849"/>
                <a:gd name="connsiteY6" fmla="*/ 3674030 h 3674030"/>
                <a:gd name="connsiteX7" fmla="*/ 0 w 6185849"/>
                <a:gd name="connsiteY7" fmla="*/ 3497236 h 3674030"/>
                <a:gd name="connsiteX8" fmla="*/ 0 w 6185849"/>
                <a:gd name="connsiteY8" fmla="*/ 176794 h 3674030"/>
                <a:gd name="connsiteX0" fmla="*/ 0 w 6185849"/>
                <a:gd name="connsiteY0" fmla="*/ 176794 h 3811663"/>
                <a:gd name="connsiteX1" fmla="*/ 176794 w 6185849"/>
                <a:gd name="connsiteY1" fmla="*/ 0 h 3811663"/>
                <a:gd name="connsiteX2" fmla="*/ 6009055 w 6185849"/>
                <a:gd name="connsiteY2" fmla="*/ 0 h 3811663"/>
                <a:gd name="connsiteX3" fmla="*/ 6185849 w 6185849"/>
                <a:gd name="connsiteY3" fmla="*/ 176794 h 3811663"/>
                <a:gd name="connsiteX4" fmla="*/ 6185849 w 6185849"/>
                <a:gd name="connsiteY4" fmla="*/ 3497236 h 3811663"/>
                <a:gd name="connsiteX5" fmla="*/ 176794 w 6185849"/>
                <a:gd name="connsiteY5" fmla="*/ 3674030 h 3811663"/>
                <a:gd name="connsiteX6" fmla="*/ 0 w 6185849"/>
                <a:gd name="connsiteY6" fmla="*/ 3497236 h 3811663"/>
                <a:gd name="connsiteX7" fmla="*/ 0 w 6185849"/>
                <a:gd name="connsiteY7" fmla="*/ 176794 h 3811663"/>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176794 w 6185849"/>
                <a:gd name="connsiteY4" fmla="*/ 3674030 h 3674030"/>
                <a:gd name="connsiteX5" fmla="*/ 0 w 6185849"/>
                <a:gd name="connsiteY5" fmla="*/ 3497236 h 3674030"/>
                <a:gd name="connsiteX6" fmla="*/ 0 w 6185849"/>
                <a:gd name="connsiteY6" fmla="*/ 176794 h 3674030"/>
                <a:gd name="connsiteX0" fmla="*/ 0 w 6185849"/>
                <a:gd name="connsiteY0" fmla="*/ 190449 h 3687685"/>
                <a:gd name="connsiteX1" fmla="*/ 176794 w 6185849"/>
                <a:gd name="connsiteY1" fmla="*/ 13655 h 3687685"/>
                <a:gd name="connsiteX2" fmla="*/ 4274819 w 6185849"/>
                <a:gd name="connsiteY2" fmla="*/ 0 h 3687685"/>
                <a:gd name="connsiteX3" fmla="*/ 6185849 w 6185849"/>
                <a:gd name="connsiteY3" fmla="*/ 190449 h 3687685"/>
                <a:gd name="connsiteX4" fmla="*/ 176794 w 6185849"/>
                <a:gd name="connsiteY4" fmla="*/ 3687685 h 3687685"/>
                <a:gd name="connsiteX5" fmla="*/ 0 w 6185849"/>
                <a:gd name="connsiteY5" fmla="*/ 3510891 h 3687685"/>
                <a:gd name="connsiteX6" fmla="*/ 0 w 6185849"/>
                <a:gd name="connsiteY6"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4819" h="3687685">
                  <a:moveTo>
                    <a:pt x="0" y="190449"/>
                  </a:moveTo>
                  <a:cubicBezTo>
                    <a:pt x="0" y="92808"/>
                    <a:pt x="79153" y="13655"/>
                    <a:pt x="176794" y="13655"/>
                  </a:cubicBezTo>
                  <a:lnTo>
                    <a:pt x="4274819" y="0"/>
                  </a:lnTo>
                  <a:cubicBezTo>
                    <a:pt x="4233852" y="25192"/>
                    <a:pt x="889264" y="3102537"/>
                    <a:pt x="176794" y="3687685"/>
                  </a:cubicBezTo>
                  <a:cubicBezTo>
                    <a:pt x="79153" y="3687685"/>
                    <a:pt x="0" y="3608532"/>
                    <a:pt x="0" y="3510891"/>
                  </a:cubicBezTo>
                  <a:lnTo>
                    <a:pt x="0" y="190449"/>
                  </a:lnTo>
                  <a:close/>
                </a:path>
              </a:pathLst>
            </a:custGeom>
            <a:gradFill flip="none" rotWithShape="1">
              <a:gsLst>
                <a:gs pos="0">
                  <a:schemeClr val="bg1">
                    <a:alpha val="15000"/>
                  </a:schemeClr>
                </a:gs>
                <a:gs pos="100000">
                  <a:schemeClr val="bg1">
                    <a:alpha val="1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grpSp>
      <p:grpSp>
        <p:nvGrpSpPr>
          <p:cNvPr id="15" name="Group 68"/>
          <p:cNvGrpSpPr>
            <a:grpSpLocks/>
          </p:cNvGrpSpPr>
          <p:nvPr/>
        </p:nvGrpSpPr>
        <p:grpSpPr bwMode="auto">
          <a:xfrm>
            <a:off x="493304" y="2015687"/>
            <a:ext cx="3070584" cy="599500"/>
            <a:chOff x="1168064" y="2276269"/>
            <a:chExt cx="5012120" cy="379817"/>
          </a:xfrm>
        </p:grpSpPr>
        <p:sp>
          <p:nvSpPr>
            <p:cNvPr id="20" name="Rounded Rectangle 19"/>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1" name="Rounded Rectangle 2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2" name="TextBox 67"/>
            <p:cNvSpPr txBox="1">
              <a:spLocks noChangeArrowheads="1"/>
            </p:cNvSpPr>
            <p:nvPr/>
          </p:nvSpPr>
          <p:spPr bwMode="auto">
            <a:xfrm>
              <a:off x="1168064" y="2351825"/>
              <a:ext cx="5012120" cy="253492"/>
            </a:xfrm>
            <a:prstGeom prst="rect">
              <a:avLst/>
            </a:prstGeom>
            <a:noFill/>
            <a:ln w="9525">
              <a:noFill/>
              <a:miter lim="800000"/>
              <a:headEnd/>
              <a:tailEnd/>
            </a:ln>
          </p:spPr>
          <p:txBody>
            <a:bodyPr wrap="none">
              <a:spAutoFit/>
            </a:bodyPr>
            <a:lstStyle/>
            <a:p>
              <a:pPr>
                <a:defRPr/>
              </a:pPr>
              <a:r>
                <a:rPr lang="en-IN" sz="2000" dirty="0" smtClean="0">
                  <a:ea typeface="ＭＳ Ｐゴシック" pitchFamily="34" charset="-128"/>
                </a:rPr>
                <a:t>Choose the Right Candidate</a:t>
              </a:r>
              <a:endParaRPr lang="en-US" sz="2000" dirty="0">
                <a:ea typeface="ＭＳ Ｐゴシック" pitchFamily="34" charset="-128"/>
              </a:endParaRPr>
            </a:p>
          </p:txBody>
        </p:sp>
      </p:grpSp>
      <p:grpSp>
        <p:nvGrpSpPr>
          <p:cNvPr id="19" name="Group 68"/>
          <p:cNvGrpSpPr>
            <a:grpSpLocks/>
          </p:cNvGrpSpPr>
          <p:nvPr/>
        </p:nvGrpSpPr>
        <p:grpSpPr bwMode="auto">
          <a:xfrm>
            <a:off x="528031" y="2627947"/>
            <a:ext cx="2972491" cy="599500"/>
            <a:chOff x="1224751" y="2276269"/>
            <a:chExt cx="4852003" cy="379817"/>
          </a:xfrm>
        </p:grpSpPr>
        <p:sp>
          <p:nvSpPr>
            <p:cNvPr id="24" name="Rounded Rectangle 2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5" name="Rounded Rectangle 2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6" name="TextBox 67"/>
            <p:cNvSpPr txBox="1">
              <a:spLocks noChangeArrowheads="1"/>
            </p:cNvSpPr>
            <p:nvPr/>
          </p:nvSpPr>
          <p:spPr bwMode="auto">
            <a:xfrm>
              <a:off x="1292999" y="2340667"/>
              <a:ext cx="4377860" cy="253492"/>
            </a:xfrm>
            <a:prstGeom prst="rect">
              <a:avLst/>
            </a:prstGeom>
            <a:noFill/>
            <a:ln w="9525">
              <a:noFill/>
              <a:miter lim="800000"/>
              <a:headEnd/>
              <a:tailEnd/>
            </a:ln>
          </p:spPr>
          <p:txBody>
            <a:bodyPr wrap="none">
              <a:spAutoFit/>
            </a:bodyPr>
            <a:lstStyle/>
            <a:p>
              <a:pPr>
                <a:defRPr/>
              </a:pPr>
              <a:r>
                <a:rPr lang="en-IN" sz="2000" dirty="0" smtClean="0">
                  <a:ea typeface="ＭＳ Ｐゴシック" pitchFamily="34" charset="-128"/>
                </a:rPr>
                <a:t>Communicate Objective</a:t>
              </a:r>
              <a:endParaRPr lang="en-US" sz="2000" dirty="0">
                <a:ea typeface="ＭＳ Ｐゴシック" pitchFamily="34" charset="-128"/>
              </a:endParaRPr>
            </a:p>
          </p:txBody>
        </p:sp>
      </p:grpSp>
      <p:grpSp>
        <p:nvGrpSpPr>
          <p:cNvPr id="23" name="Group 68"/>
          <p:cNvGrpSpPr>
            <a:grpSpLocks/>
          </p:cNvGrpSpPr>
          <p:nvPr/>
        </p:nvGrpSpPr>
        <p:grpSpPr bwMode="auto">
          <a:xfrm>
            <a:off x="528031" y="3240210"/>
            <a:ext cx="2972491" cy="599500"/>
            <a:chOff x="1224751" y="2276269"/>
            <a:chExt cx="4852003" cy="379817"/>
          </a:xfrm>
        </p:grpSpPr>
        <p:sp>
          <p:nvSpPr>
            <p:cNvPr id="28" name="Rounded Rectangle 2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9" name="Rounded Rectangle 28"/>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0" name="TextBox 67"/>
            <p:cNvSpPr txBox="1">
              <a:spLocks noChangeArrowheads="1"/>
            </p:cNvSpPr>
            <p:nvPr/>
          </p:nvSpPr>
          <p:spPr bwMode="auto">
            <a:xfrm>
              <a:off x="1292999" y="2329508"/>
              <a:ext cx="3776780" cy="253492"/>
            </a:xfrm>
            <a:prstGeom prst="rect">
              <a:avLst/>
            </a:prstGeom>
            <a:noFill/>
            <a:ln w="9525">
              <a:noFill/>
              <a:miter lim="800000"/>
              <a:headEnd/>
              <a:tailEnd/>
            </a:ln>
          </p:spPr>
          <p:txBody>
            <a:bodyPr wrap="none">
              <a:spAutoFit/>
            </a:bodyPr>
            <a:lstStyle/>
            <a:p>
              <a:pPr>
                <a:defRPr/>
              </a:pPr>
              <a:r>
                <a:rPr lang="en-IN" sz="2000" dirty="0" smtClean="0">
                  <a:ea typeface="ＭＳ Ｐゴシック" pitchFamily="34" charset="-128"/>
                </a:rPr>
                <a:t>Relinquish Authority</a:t>
              </a:r>
              <a:endParaRPr lang="en-US" sz="2000" dirty="0">
                <a:ea typeface="ＭＳ Ｐゴシック" pitchFamily="34" charset="-128"/>
              </a:endParaRPr>
            </a:p>
          </p:txBody>
        </p:sp>
      </p:grpSp>
      <p:grpSp>
        <p:nvGrpSpPr>
          <p:cNvPr id="27" name="Group 68"/>
          <p:cNvGrpSpPr>
            <a:grpSpLocks/>
          </p:cNvGrpSpPr>
          <p:nvPr/>
        </p:nvGrpSpPr>
        <p:grpSpPr bwMode="auto">
          <a:xfrm>
            <a:off x="528031" y="3839709"/>
            <a:ext cx="2972491" cy="599500"/>
            <a:chOff x="1224751" y="2276269"/>
            <a:chExt cx="4852003" cy="379817"/>
          </a:xfrm>
        </p:grpSpPr>
        <p:sp>
          <p:nvSpPr>
            <p:cNvPr id="32" name="Rounded Rectangle 3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3" name="Rounded Rectangle 3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4" name="TextBox 67"/>
            <p:cNvSpPr txBox="1">
              <a:spLocks noChangeArrowheads="1"/>
            </p:cNvSpPr>
            <p:nvPr/>
          </p:nvSpPr>
          <p:spPr bwMode="auto">
            <a:xfrm>
              <a:off x="1292999" y="2326435"/>
              <a:ext cx="3247078" cy="253492"/>
            </a:xfrm>
            <a:prstGeom prst="rect">
              <a:avLst/>
            </a:prstGeom>
            <a:noFill/>
            <a:ln w="9525">
              <a:noFill/>
              <a:miter lim="800000"/>
              <a:headEnd/>
              <a:tailEnd/>
            </a:ln>
          </p:spPr>
          <p:txBody>
            <a:bodyPr wrap="none">
              <a:spAutoFit/>
            </a:bodyPr>
            <a:lstStyle/>
            <a:p>
              <a:pPr>
                <a:defRPr/>
              </a:pPr>
              <a:r>
                <a:rPr lang="en-IN" sz="2000" dirty="0" smtClean="0">
                  <a:ea typeface="ＭＳ Ｐゴシック" pitchFamily="34" charset="-128"/>
                </a:rPr>
                <a:t>Monitor Progress</a:t>
              </a:r>
              <a:endParaRPr lang="en-US" sz="2000" dirty="0">
                <a:ea typeface="ＭＳ Ｐゴシック" pitchFamily="34" charset="-128"/>
              </a:endParaRPr>
            </a:p>
          </p:txBody>
        </p:sp>
      </p:grpSp>
      <p:grpSp>
        <p:nvGrpSpPr>
          <p:cNvPr id="31" name="Group 68"/>
          <p:cNvGrpSpPr>
            <a:grpSpLocks/>
          </p:cNvGrpSpPr>
          <p:nvPr/>
        </p:nvGrpSpPr>
        <p:grpSpPr bwMode="auto">
          <a:xfrm>
            <a:off x="539552" y="1412776"/>
            <a:ext cx="2972491" cy="599500"/>
            <a:chOff x="1224751" y="2276269"/>
            <a:chExt cx="4852003" cy="379817"/>
          </a:xfrm>
        </p:grpSpPr>
        <p:sp>
          <p:nvSpPr>
            <p:cNvPr id="36" name="Rounded Rectangle 35"/>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7" name="Rounded Rectangle 36"/>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8" name="TextBox 67"/>
            <p:cNvSpPr txBox="1">
              <a:spLocks noChangeArrowheads="1"/>
            </p:cNvSpPr>
            <p:nvPr/>
          </p:nvSpPr>
          <p:spPr bwMode="auto">
            <a:xfrm>
              <a:off x="1292999" y="2351825"/>
              <a:ext cx="4508377" cy="253492"/>
            </a:xfrm>
            <a:prstGeom prst="rect">
              <a:avLst/>
            </a:prstGeom>
            <a:noFill/>
            <a:ln w="9525">
              <a:noFill/>
              <a:miter lim="800000"/>
              <a:headEnd/>
              <a:tailEnd/>
            </a:ln>
          </p:spPr>
          <p:txBody>
            <a:bodyPr wrap="none">
              <a:spAutoFit/>
            </a:bodyPr>
            <a:lstStyle/>
            <a:p>
              <a:pPr>
                <a:defRPr/>
              </a:pPr>
              <a:r>
                <a:rPr lang="en-IN" sz="2000" dirty="0" smtClean="0">
                  <a:ea typeface="ＭＳ Ｐゴシック" pitchFamily="34" charset="-128"/>
                </a:rPr>
                <a:t>Decide What to Delegate</a:t>
              </a:r>
              <a:endParaRPr lang="en-US" sz="2000" dirty="0">
                <a:ea typeface="ＭＳ Ｐゴシック" pitchFamily="34" charset="-128"/>
              </a:endParaRPr>
            </a:p>
          </p:txBody>
        </p:sp>
      </p:grpSp>
      <p:grpSp>
        <p:nvGrpSpPr>
          <p:cNvPr id="35" name="Group 68"/>
          <p:cNvGrpSpPr>
            <a:grpSpLocks/>
          </p:cNvGrpSpPr>
          <p:nvPr/>
        </p:nvGrpSpPr>
        <p:grpSpPr bwMode="auto">
          <a:xfrm>
            <a:off x="539552" y="4443278"/>
            <a:ext cx="2972491" cy="599500"/>
            <a:chOff x="1224751" y="2276269"/>
            <a:chExt cx="4852003" cy="379817"/>
          </a:xfrm>
        </p:grpSpPr>
        <p:sp>
          <p:nvSpPr>
            <p:cNvPr id="52" name="Rounded Rectangle 5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3" name="Rounded Rectangle 5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4" name="TextBox 67"/>
            <p:cNvSpPr txBox="1">
              <a:spLocks noChangeArrowheads="1"/>
            </p:cNvSpPr>
            <p:nvPr/>
          </p:nvSpPr>
          <p:spPr bwMode="auto">
            <a:xfrm>
              <a:off x="1292999" y="2326435"/>
              <a:ext cx="1403432" cy="253492"/>
            </a:xfrm>
            <a:prstGeom prst="rect">
              <a:avLst/>
            </a:prstGeom>
            <a:noFill/>
            <a:ln w="9525">
              <a:noFill/>
              <a:miter lim="800000"/>
              <a:headEnd/>
              <a:tailEnd/>
            </a:ln>
          </p:spPr>
          <p:txBody>
            <a:bodyPr wrap="none">
              <a:spAutoFit/>
            </a:bodyPr>
            <a:lstStyle/>
            <a:p>
              <a:pPr>
                <a:defRPr/>
              </a:pPr>
              <a:r>
                <a:rPr lang="en-IN" sz="2000" dirty="0" smtClean="0">
                  <a:ea typeface="ＭＳ Ｐゴシック" pitchFamily="34" charset="-128"/>
                </a:rPr>
                <a:t>Let Go</a:t>
              </a:r>
              <a:endParaRPr lang="en-US" sz="2000" dirty="0">
                <a:ea typeface="ＭＳ Ｐゴシック" pitchFamily="34" charset="-128"/>
              </a:endParaRPr>
            </a:p>
          </p:txBody>
        </p:sp>
      </p:grpSp>
      <p:grpSp>
        <p:nvGrpSpPr>
          <p:cNvPr id="39" name="Group 68"/>
          <p:cNvGrpSpPr>
            <a:grpSpLocks/>
          </p:cNvGrpSpPr>
          <p:nvPr/>
        </p:nvGrpSpPr>
        <p:grpSpPr bwMode="auto">
          <a:xfrm>
            <a:off x="539552" y="5061748"/>
            <a:ext cx="2972491" cy="599500"/>
            <a:chOff x="1224751" y="2276269"/>
            <a:chExt cx="4852003" cy="379817"/>
          </a:xfrm>
        </p:grpSpPr>
        <p:sp>
          <p:nvSpPr>
            <p:cNvPr id="56" name="Rounded Rectangle 55"/>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7" name="Rounded Rectangle 56"/>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8" name="TextBox 67"/>
            <p:cNvSpPr txBox="1">
              <a:spLocks noChangeArrowheads="1"/>
            </p:cNvSpPr>
            <p:nvPr/>
          </p:nvSpPr>
          <p:spPr bwMode="auto">
            <a:xfrm>
              <a:off x="1292999" y="2326435"/>
              <a:ext cx="2180976" cy="253492"/>
            </a:xfrm>
            <a:prstGeom prst="rect">
              <a:avLst/>
            </a:prstGeom>
            <a:noFill/>
            <a:ln w="9525">
              <a:noFill/>
              <a:miter lim="800000"/>
              <a:headEnd/>
              <a:tailEnd/>
            </a:ln>
          </p:spPr>
          <p:txBody>
            <a:bodyPr wrap="none">
              <a:spAutoFit/>
            </a:bodyPr>
            <a:lstStyle/>
            <a:p>
              <a:pPr>
                <a:defRPr/>
              </a:pPr>
              <a:r>
                <a:rPr lang="en-IN" sz="2000" dirty="0" smtClean="0">
                  <a:ea typeface="ＭＳ Ｐゴシック" pitchFamily="34" charset="-128"/>
                </a:rPr>
                <a:t>Give Credit</a:t>
              </a:r>
              <a:endParaRPr lang="en-US" sz="2000" dirty="0">
                <a:ea typeface="ＭＳ Ｐゴシック" pitchFamily="34" charset="-128"/>
              </a:endParaRPr>
            </a:p>
          </p:txBody>
        </p:sp>
      </p:grpSp>
      <p:grpSp>
        <p:nvGrpSpPr>
          <p:cNvPr id="43" name="Group 68"/>
          <p:cNvGrpSpPr>
            <a:grpSpLocks/>
          </p:cNvGrpSpPr>
          <p:nvPr/>
        </p:nvGrpSpPr>
        <p:grpSpPr bwMode="auto">
          <a:xfrm>
            <a:off x="539552" y="3861048"/>
            <a:ext cx="2972491" cy="612000"/>
            <a:chOff x="1224751" y="2276269"/>
            <a:chExt cx="4852003" cy="379817"/>
          </a:xfrm>
        </p:grpSpPr>
        <p:sp>
          <p:nvSpPr>
            <p:cNvPr id="48" name="Rounded Rectangle 47"/>
            <p:cNvSpPr/>
            <p:nvPr/>
          </p:nvSpPr>
          <p:spPr>
            <a:xfrm flipV="1">
              <a:off x="1224751" y="2276269"/>
              <a:ext cx="4852003" cy="379817"/>
            </a:xfrm>
            <a:prstGeom prst="roundRect">
              <a:avLst/>
            </a:prstGeom>
            <a:solidFill>
              <a:srgbClr val="FF6699"/>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9" name="Rounded Rectangle 48"/>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0" name="TextBox 67"/>
            <p:cNvSpPr txBox="1">
              <a:spLocks noChangeArrowheads="1"/>
            </p:cNvSpPr>
            <p:nvPr/>
          </p:nvSpPr>
          <p:spPr bwMode="auto">
            <a:xfrm>
              <a:off x="1292999" y="2351825"/>
              <a:ext cx="3247078" cy="248315"/>
            </a:xfrm>
            <a:prstGeom prst="rect">
              <a:avLst/>
            </a:prstGeom>
            <a:noFill/>
            <a:ln w="9525">
              <a:noFill/>
              <a:miter lim="800000"/>
              <a:headEnd/>
              <a:tailEnd/>
            </a:ln>
          </p:spPr>
          <p:txBody>
            <a:bodyPr wrap="none">
              <a:spAutoFit/>
            </a:bodyPr>
            <a:lstStyle/>
            <a:p>
              <a:pPr>
                <a:defRPr/>
              </a:pPr>
              <a:r>
                <a:rPr lang="en-IN" sz="2000" dirty="0" smtClean="0">
                  <a:ea typeface="ＭＳ Ｐゴシック" pitchFamily="34" charset="-128"/>
                </a:rPr>
                <a:t>Monitor Progress</a:t>
              </a:r>
              <a:endParaRPr lang="en-US" sz="2000" dirty="0">
                <a:ea typeface="ＭＳ Ｐゴシック" pitchFamily="34" charset="-128"/>
              </a:endParaRPr>
            </a:p>
          </p:txBody>
        </p:sp>
      </p:grpSp>
      <p:grpSp>
        <p:nvGrpSpPr>
          <p:cNvPr id="47" name="Group 41"/>
          <p:cNvGrpSpPr>
            <a:grpSpLocks/>
          </p:cNvGrpSpPr>
          <p:nvPr/>
        </p:nvGrpSpPr>
        <p:grpSpPr bwMode="auto">
          <a:xfrm>
            <a:off x="2339752" y="5772993"/>
            <a:ext cx="4783138" cy="968375"/>
            <a:chOff x="4940193" y="4878304"/>
            <a:chExt cx="4783391" cy="968295"/>
          </a:xfrm>
        </p:grpSpPr>
        <p:sp>
          <p:nvSpPr>
            <p:cNvPr id="40" name="Oval 39"/>
            <p:cNvSpPr/>
            <p:nvPr/>
          </p:nvSpPr>
          <p:spPr>
            <a:xfrm rot="589461">
              <a:off x="4940193" y="5002119"/>
              <a:ext cx="1249429" cy="109528"/>
            </a:xfrm>
            <a:prstGeom prst="ellipse">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41" name="Rectangle 40"/>
            <p:cNvSpPr/>
            <p:nvPr/>
          </p:nvSpPr>
          <p:spPr>
            <a:xfrm rot="589461">
              <a:off x="5329152" y="5340228"/>
              <a:ext cx="4384907" cy="109529"/>
            </a:xfrm>
            <a:prstGeom prst="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42" name="Rounded Rectangle 41"/>
            <p:cNvSpPr/>
            <p:nvPr/>
          </p:nvSpPr>
          <p:spPr>
            <a:xfrm rot="589461">
              <a:off x="8986945" y="5622779"/>
              <a:ext cx="736639" cy="223820"/>
            </a:xfrm>
            <a:prstGeom prst="round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51" name="Group 87"/>
            <p:cNvGrpSpPr>
              <a:grpSpLocks/>
            </p:cNvGrpSpPr>
            <p:nvPr/>
          </p:nvGrpSpPr>
          <p:grpSpPr bwMode="auto">
            <a:xfrm>
              <a:off x="4940193" y="4878304"/>
              <a:ext cx="4783391" cy="825387"/>
              <a:chOff x="4940193" y="4878304"/>
              <a:chExt cx="4783391" cy="825387"/>
            </a:xfrm>
          </p:grpSpPr>
          <p:sp>
            <p:nvSpPr>
              <p:cNvPr id="44" name="Oval 43"/>
              <p:cNvSpPr/>
              <p:nvPr/>
            </p:nvSpPr>
            <p:spPr>
              <a:xfrm rot="589461">
                <a:off x="4940193" y="4878304"/>
                <a:ext cx="1249429" cy="109528"/>
              </a:xfrm>
              <a:prstGeom prst="ellipse">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45" name="Rectangle 76"/>
              <p:cNvSpPr>
                <a:spLocks noChangeArrowheads="1"/>
              </p:cNvSpPr>
              <p:nvPr/>
            </p:nvSpPr>
            <p:spPr bwMode="auto">
              <a:xfrm rot="589461">
                <a:off x="5329152" y="5216413"/>
                <a:ext cx="4384907" cy="109529"/>
              </a:xfrm>
              <a:prstGeom prst="rect">
                <a:avLst/>
              </a:prstGeom>
              <a:gradFill rotWithShape="1">
                <a:gsLst>
                  <a:gs pos="0">
                    <a:srgbClr val="A6A6A6"/>
                  </a:gs>
                  <a:gs pos="5000">
                    <a:srgbClr val="A6A6A6"/>
                  </a:gs>
                  <a:gs pos="50000">
                    <a:srgbClr val="F2F2F2"/>
                  </a:gs>
                  <a:gs pos="100000">
                    <a:srgbClr val="BFBFBF"/>
                  </a:gs>
                </a:gsLst>
                <a:lin ang="5400000"/>
              </a:gradFill>
              <a:ln w="9525">
                <a:solidFill>
                  <a:srgbClr val="A6A6A6"/>
                </a:solidFill>
                <a:miter lim="800000"/>
                <a:headEnd/>
                <a:tailEnd/>
              </a:ln>
              <a:effectLst>
                <a:outerShdw dist="23000" dir="839963" rotWithShape="0">
                  <a:srgbClr val="808080">
                    <a:alpha val="34998"/>
                  </a:srgbClr>
                </a:outerShdw>
              </a:effectLst>
            </p:spPr>
            <p:txBody>
              <a:bodyPr anchor="ctr"/>
              <a:lstStyle/>
              <a:p>
                <a:pPr algn="ctr"/>
                <a:endParaRPr lang="nb-NO">
                  <a:solidFill>
                    <a:srgbClr val="FFFFFF"/>
                  </a:solidFill>
                </a:endParaRPr>
              </a:p>
            </p:txBody>
          </p:sp>
          <p:sp>
            <p:nvSpPr>
              <p:cNvPr id="46" name="Rounded Rectangle 45"/>
              <p:cNvSpPr/>
              <p:nvPr/>
            </p:nvSpPr>
            <p:spPr>
              <a:xfrm rot="589461">
                <a:off x="8986945" y="5479916"/>
                <a:ext cx="736639" cy="223820"/>
              </a:xfrm>
              <a:prstGeom prst="roundRect">
                <a:avLst/>
              </a:prstGeom>
              <a:gradFill>
                <a:gsLst>
                  <a:gs pos="0">
                    <a:schemeClr val="tx1">
                      <a:lumMod val="95000"/>
                      <a:lumOff val="5000"/>
                    </a:schemeClr>
                  </a:gs>
                  <a:gs pos="100000">
                    <a:schemeClr val="tx1">
                      <a:lumMod val="95000"/>
                      <a:lumOff val="5000"/>
                    </a:schemeClr>
                  </a:gs>
                  <a:gs pos="59000">
                    <a:schemeClr val="tx1">
                      <a:lumMod val="75000"/>
                      <a:lumOff val="25000"/>
                    </a:schemeClr>
                  </a:gs>
                  <a:gs pos="29000">
                    <a:schemeClr val="tx1">
                      <a:lumMod val="85000"/>
                      <a:lumOff val="15000"/>
                    </a:schemeClr>
                  </a:gs>
                </a:gsLst>
                <a:lin ang="498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grpSp>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pic>
        <p:nvPicPr>
          <p:cNvPr id="61" name="Picture 60">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pic>
        <p:nvPicPr>
          <p:cNvPr id="62" name="Picture 61">
            <a:hlinkClick r:id="" action="ppaction://hlinkshowjump?jump=previousslid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11111E-6 4.12581E-6 L 0.02986 -0.24422 " pathEditMode="relative" rAng="0" ptsTypes="AA">
                                      <p:cBhvr>
                                        <p:cTn id="6" dur="2000" fill="hold"/>
                                        <p:tgtEl>
                                          <p:spTgt spid="47"/>
                                        </p:tgtEl>
                                        <p:attrNameLst>
                                          <p:attrName>ppt_x</p:attrName>
                                          <p:attrName>ppt_y</p:attrName>
                                        </p:attrNameLst>
                                      </p:cBhvr>
                                      <p:rCtr x="1500" y="-12200"/>
                                    </p:animMotion>
                                  </p:childTnLst>
                                </p:cTn>
                              </p:par>
                            </p:childTnLst>
                          </p:cTn>
                        </p:par>
                        <p:par>
                          <p:cTn id="7" fill="hold">
                            <p:stCondLst>
                              <p:cond delay="2000"/>
                            </p:stCondLst>
                            <p:childTnLst>
                              <p:par>
                                <p:cTn id="8" presetID="26" presetClass="emph" presetSubtype="0" fill="hold" nodeType="afterEffect">
                                  <p:stCondLst>
                                    <p:cond delay="0"/>
                                  </p:stCondLst>
                                  <p:childTnLst>
                                    <p:animEffect transition="out" filter="fade">
                                      <p:cBhvr>
                                        <p:cTn id="9" dur="200" tmFilter="0, 0; .2, .5; .8, .5; 1, 0"/>
                                        <p:tgtEl>
                                          <p:spTgt spid="47"/>
                                        </p:tgtEl>
                                      </p:cBhvr>
                                    </p:animEffect>
                                    <p:animScale>
                                      <p:cBhvr>
                                        <p:cTn id="10" dur="100" autoRev="1" fill="hold"/>
                                        <p:tgtEl>
                                          <p:spTgt spid="47"/>
                                        </p:tgtEl>
                                      </p:cBhvr>
                                      <p:by x="105000" y="105000"/>
                                    </p:animScale>
                                  </p:childTnLst>
                                </p:cTn>
                              </p:par>
                            </p:childTnLst>
                          </p:cTn>
                        </p:par>
                        <p:par>
                          <p:cTn id="11" fill="hold">
                            <p:stCondLst>
                              <p:cond delay="2200"/>
                            </p:stCondLst>
                            <p:childTnLst>
                              <p:par>
                                <p:cTn id="12" presetID="10" presetClass="entr" presetSubtype="0" fill="hold" nodeType="after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2000"/>
                                        <p:tgtEl>
                                          <p:spTgt spid="43"/>
                                        </p:tgtEl>
                                      </p:cBhvr>
                                    </p:animEffect>
                                  </p:childTnLst>
                                </p:cTn>
                              </p:par>
                              <p:par>
                                <p:cTn id="15" presetID="10" presetClass="exit" presetSubtype="0" fill="hold" nodeType="withEffect">
                                  <p:stCondLst>
                                    <p:cond delay="0"/>
                                  </p:stCondLst>
                                  <p:childTnLst>
                                    <p:animEffect transition="out" filter="fade">
                                      <p:cBhvr>
                                        <p:cTn id="16" dur="2000"/>
                                        <p:tgtEl>
                                          <p:spTgt spid="47"/>
                                        </p:tgtEl>
                                      </p:cBhvr>
                                    </p:animEffect>
                                    <p:set>
                                      <p:cBhvr>
                                        <p:cTn id="17" dur="1" fill="hold">
                                          <p:stCondLst>
                                            <p:cond delay="1999"/>
                                          </p:stCondLst>
                                        </p:cTn>
                                        <p:tgtEl>
                                          <p:spTgt spid="47"/>
                                        </p:tgtEl>
                                        <p:attrNameLst>
                                          <p:attrName>style.visibility</p:attrName>
                                        </p:attrNameLst>
                                      </p:cBhvr>
                                      <p:to>
                                        <p:strVal val="hidden"/>
                                      </p:to>
                                    </p:set>
                                  </p:childTnLst>
                                </p:cTn>
                              </p:par>
                            </p:childTnLst>
                          </p:cTn>
                        </p:par>
                        <p:par>
                          <p:cTn id="18" fill="hold">
                            <p:stCondLst>
                              <p:cond delay="4200"/>
                            </p:stCondLst>
                            <p:childTnLst>
                              <p:par>
                                <p:cTn id="19" presetID="1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lide(fromLeft)">
                                      <p:cBhvr>
                                        <p:cTn id="21" dur="500"/>
                                        <p:tgtEl>
                                          <p:spTgt spid="6"/>
                                        </p:tgtEl>
                                      </p:cBhvr>
                                    </p:animEffect>
                                  </p:childTnLst>
                                </p:cTn>
                              </p:par>
                              <p:par>
                                <p:cTn id="22" presetID="12" presetClass="entr" presetSubtype="2" fill="hold"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slide(fromRight)">
                                      <p:cBhvr>
                                        <p:cTn id="24" dur="500"/>
                                        <p:tgtEl>
                                          <p:spTgt spid="59"/>
                                        </p:tgtEl>
                                      </p:cBhvr>
                                    </p:animEffect>
                                  </p:childTnLst>
                                </p:cTn>
                              </p:par>
                            </p:childTnLst>
                          </p:cTn>
                        </p:par>
                        <p:par>
                          <p:cTn id="25" fill="hold">
                            <p:stCondLst>
                              <p:cond delay="4700"/>
                            </p:stCondLst>
                            <p:childTnLst>
                              <p:par>
                                <p:cTn id="26" presetID="10" presetClass="entr" presetSubtype="0" fill="hold" nodeType="afterEffect">
                                  <p:stCondLst>
                                    <p:cond delay="50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12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legate-490x362.jpg"/>
          <p:cNvPicPr>
            <a:picLocks noChangeAspect="1"/>
          </p:cNvPicPr>
          <p:nvPr/>
        </p:nvPicPr>
        <p:blipFill>
          <a:blip r:embed="rId2" cstate="print"/>
          <a:srcRect t="41275" b="42057"/>
          <a:stretch>
            <a:fillRect/>
          </a:stretch>
        </p:blipFill>
        <p:spPr>
          <a:xfrm>
            <a:off x="0" y="-27384"/>
            <a:ext cx="9179347" cy="864096"/>
          </a:xfrm>
          <a:prstGeom prst="rect">
            <a:avLst/>
          </a:prstGeom>
        </p:spPr>
      </p:pic>
      <p:sp>
        <p:nvSpPr>
          <p:cNvPr id="3" name="Rectangle 2"/>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Steps of Effective Delegation</a:t>
            </a:r>
            <a:endParaRPr lang="en-IN" sz="3200" dirty="0"/>
          </a:p>
        </p:txBody>
      </p:sp>
      <p:grpSp>
        <p:nvGrpSpPr>
          <p:cNvPr id="5" name="Group 22"/>
          <p:cNvGrpSpPr/>
          <p:nvPr/>
        </p:nvGrpSpPr>
        <p:grpSpPr>
          <a:xfrm>
            <a:off x="-36512" y="5551974"/>
            <a:ext cx="1221430" cy="1306026"/>
            <a:chOff x="-41616" y="5583211"/>
            <a:chExt cx="1392173" cy="1274789"/>
          </a:xfrm>
        </p:grpSpPr>
        <p:sp>
          <p:nvSpPr>
            <p:cNvPr id="7" name="Rectangle 6"/>
            <p:cNvSpPr/>
            <p:nvPr/>
          </p:nvSpPr>
          <p:spPr>
            <a:xfrm>
              <a:off x="0" y="5583211"/>
              <a:ext cx="1306286" cy="1274789"/>
            </a:xfrm>
            <a:prstGeom prst="rect">
              <a:avLst/>
            </a:prstGeom>
            <a:gradFill flip="none" rotWithShape="1">
              <a:gsLst>
                <a:gs pos="0">
                  <a:srgbClr val="00254D"/>
                </a:gs>
                <a:gs pos="100000">
                  <a:srgbClr val="208ECD"/>
                </a:gs>
                <a:gs pos="69000">
                  <a:srgbClr val="74F4FF"/>
                </a:gs>
              </a:gsLst>
              <a:lin ang="0" scaled="0"/>
              <a:tileRect/>
            </a:gradFill>
            <a:ln>
              <a:solidFill>
                <a:srgbClr val="00254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Rektangel 64"/>
            <p:cNvSpPr/>
            <p:nvPr/>
          </p:nvSpPr>
          <p:spPr bwMode="auto">
            <a:xfrm>
              <a:off x="-41616" y="5700526"/>
              <a:ext cx="1392173" cy="973345"/>
            </a:xfrm>
            <a:prstGeom prst="rect">
              <a:avLst/>
            </a:prstGeom>
          </p:spPr>
          <p:txBody>
            <a:bodyPr wrap="square">
              <a:spAutoFit/>
            </a:bodyPr>
            <a:lstStyle/>
            <a:p>
              <a:pPr algn="ctr" defTabSz="801688" fontAlgn="auto">
                <a:spcBef>
                  <a:spcPct val="20000"/>
                </a:spcBef>
                <a:spcAft>
                  <a:spcPts val="0"/>
                </a:spcAft>
                <a:defRPr/>
              </a:pPr>
              <a:r>
                <a:rPr lang="en-IN" sz="1400" b="1" kern="0" noProof="1" smtClean="0">
                  <a:solidFill>
                    <a:srgbClr val="080808"/>
                  </a:solidFill>
                  <a:latin typeface="Calibri" pitchFamily="34" charset="0"/>
                  <a:ea typeface="ＭＳ Ｐゴシック" pitchFamily="-108" charset="-128"/>
                  <a:cs typeface="Arial" pitchFamily="34" charset="0"/>
                </a:rPr>
                <a:t>Step 1: </a:t>
              </a:r>
            </a:p>
            <a:p>
              <a:pPr algn="ctr" defTabSz="801688" fontAlgn="auto">
                <a:spcBef>
                  <a:spcPct val="20000"/>
                </a:spcBef>
                <a:spcAft>
                  <a:spcPts val="0"/>
                </a:spcAft>
                <a:defRPr/>
              </a:pPr>
              <a:r>
                <a:rPr lang="en-IN" sz="1400" kern="0" noProof="1" smtClean="0">
                  <a:solidFill>
                    <a:srgbClr val="080808"/>
                  </a:solidFill>
                  <a:latin typeface="Calibri" pitchFamily="34" charset="0"/>
                  <a:ea typeface="ＭＳ Ｐゴシック" pitchFamily="-108" charset="-128"/>
                  <a:cs typeface="Arial" pitchFamily="34" charset="0"/>
                </a:rPr>
                <a:t>Clarify your goals &amp; opportunities </a:t>
              </a:r>
              <a:endParaRPr lang="da-DK" sz="1400" kern="0" noProof="1">
                <a:solidFill>
                  <a:srgbClr val="080808"/>
                </a:solidFill>
                <a:latin typeface="Calibri" pitchFamily="34" charset="0"/>
                <a:ea typeface="ＭＳ Ｐゴシック" pitchFamily="-108" charset="-128"/>
                <a:cs typeface="Arial" pitchFamily="34" charset="0"/>
              </a:endParaRPr>
            </a:p>
          </p:txBody>
        </p:sp>
      </p:grpSp>
      <p:grpSp>
        <p:nvGrpSpPr>
          <p:cNvPr id="6" name="Group 23"/>
          <p:cNvGrpSpPr/>
          <p:nvPr/>
        </p:nvGrpSpPr>
        <p:grpSpPr>
          <a:xfrm>
            <a:off x="1146077" y="5085186"/>
            <a:ext cx="1146077" cy="1772816"/>
            <a:chOff x="1306286" y="5127586"/>
            <a:chExt cx="1306286" cy="1730414"/>
          </a:xfrm>
        </p:grpSpPr>
        <p:sp>
          <p:nvSpPr>
            <p:cNvPr id="10" name="Rectangle 9"/>
            <p:cNvSpPr/>
            <p:nvPr/>
          </p:nvSpPr>
          <p:spPr>
            <a:xfrm>
              <a:off x="1306286" y="5127586"/>
              <a:ext cx="1306286" cy="1730414"/>
            </a:xfrm>
            <a:prstGeom prst="rect">
              <a:avLst/>
            </a:prstGeom>
            <a:gradFill flip="none" rotWithShape="1">
              <a:gsLst>
                <a:gs pos="0">
                  <a:srgbClr val="00254D"/>
                </a:gs>
                <a:gs pos="100000">
                  <a:srgbClr val="208ECD"/>
                </a:gs>
                <a:gs pos="69000">
                  <a:srgbClr val="74F4FF"/>
                </a:gs>
              </a:gsLst>
              <a:lin ang="0" scaled="0"/>
              <a:tileRect/>
            </a:gradFill>
            <a:ln>
              <a:solidFill>
                <a:srgbClr val="00254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ktangel 64"/>
            <p:cNvSpPr/>
            <p:nvPr/>
          </p:nvSpPr>
          <p:spPr bwMode="auto">
            <a:xfrm>
              <a:off x="1364343" y="5252282"/>
              <a:ext cx="1220406" cy="1562159"/>
            </a:xfrm>
            <a:prstGeom prst="rect">
              <a:avLst/>
            </a:prstGeom>
          </p:spPr>
          <p:txBody>
            <a:bodyPr wrap="square">
              <a:spAutoFit/>
            </a:bodyPr>
            <a:lstStyle/>
            <a:p>
              <a:pPr algn="ctr" defTabSz="801688" fontAlgn="auto">
                <a:spcBef>
                  <a:spcPct val="20000"/>
                </a:spcBef>
                <a:spcAft>
                  <a:spcPts val="0"/>
                </a:spcAft>
                <a:defRPr/>
              </a:pPr>
              <a:r>
                <a:rPr lang="en-IN" sz="1400" b="1" kern="0" noProof="1" smtClean="0">
                  <a:solidFill>
                    <a:srgbClr val="080808"/>
                  </a:solidFill>
                  <a:latin typeface="Calibri" pitchFamily="34" charset="0"/>
                  <a:ea typeface="ＭＳ Ｐゴシック" pitchFamily="-108" charset="-128"/>
                  <a:cs typeface="Arial" pitchFamily="34" charset="0"/>
                </a:rPr>
                <a:t>Step 2: </a:t>
              </a:r>
              <a:r>
                <a:rPr lang="en-IN" sz="1400" kern="0" noProof="1" smtClean="0">
                  <a:solidFill>
                    <a:srgbClr val="080808"/>
                  </a:solidFill>
                  <a:latin typeface="Calibri" pitchFamily="34" charset="0"/>
                  <a:ea typeface="ＭＳ Ｐゴシック" pitchFamily="-108" charset="-128"/>
                  <a:cs typeface="Arial" pitchFamily="34" charset="0"/>
                </a:rPr>
                <a:t>Decide what goals and projects can be done by others</a:t>
              </a:r>
              <a:endParaRPr lang="da-DK" sz="1400" kern="0" noProof="1">
                <a:solidFill>
                  <a:srgbClr val="080808"/>
                </a:solidFill>
                <a:latin typeface="Calibri" pitchFamily="34" charset="0"/>
                <a:ea typeface="ＭＳ Ｐゴシック" pitchFamily="-108" charset="-128"/>
                <a:cs typeface="Arial" pitchFamily="34" charset="0"/>
              </a:endParaRPr>
            </a:p>
          </p:txBody>
        </p:sp>
      </p:grpSp>
      <p:grpSp>
        <p:nvGrpSpPr>
          <p:cNvPr id="9" name="Group 24"/>
          <p:cNvGrpSpPr/>
          <p:nvPr/>
        </p:nvGrpSpPr>
        <p:grpSpPr>
          <a:xfrm>
            <a:off x="2292153" y="4509122"/>
            <a:ext cx="1146077" cy="2348881"/>
            <a:chOff x="2612571" y="4565300"/>
            <a:chExt cx="1306286" cy="2292700"/>
          </a:xfrm>
        </p:grpSpPr>
        <p:sp>
          <p:nvSpPr>
            <p:cNvPr id="13" name="Rectangle 12"/>
            <p:cNvSpPr/>
            <p:nvPr/>
          </p:nvSpPr>
          <p:spPr>
            <a:xfrm>
              <a:off x="2612571" y="4565300"/>
              <a:ext cx="1306286" cy="2292700"/>
            </a:xfrm>
            <a:prstGeom prst="rect">
              <a:avLst/>
            </a:prstGeom>
            <a:gradFill flip="none" rotWithShape="1">
              <a:gsLst>
                <a:gs pos="0">
                  <a:srgbClr val="00254D"/>
                </a:gs>
                <a:gs pos="100000">
                  <a:srgbClr val="208ECD"/>
                </a:gs>
                <a:gs pos="69000">
                  <a:srgbClr val="74F4FF"/>
                </a:gs>
              </a:gsLst>
              <a:lin ang="0" scaled="0"/>
              <a:tileRect/>
            </a:gradFill>
            <a:ln>
              <a:solidFill>
                <a:srgbClr val="00254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Rektangel 64"/>
            <p:cNvSpPr/>
            <p:nvPr/>
          </p:nvSpPr>
          <p:spPr bwMode="auto">
            <a:xfrm>
              <a:off x="2672443" y="4786810"/>
              <a:ext cx="1188357" cy="973345"/>
            </a:xfrm>
            <a:prstGeom prst="rect">
              <a:avLst/>
            </a:prstGeom>
          </p:spPr>
          <p:txBody>
            <a:bodyPr>
              <a:spAutoFit/>
            </a:bodyPr>
            <a:lstStyle/>
            <a:p>
              <a:pPr algn="ctr" defTabSz="801688" fontAlgn="auto">
                <a:spcBef>
                  <a:spcPct val="20000"/>
                </a:spcBef>
                <a:spcAft>
                  <a:spcPts val="0"/>
                </a:spcAft>
                <a:defRPr/>
              </a:pPr>
              <a:r>
                <a:rPr lang="en-IN" sz="1400" b="1" kern="0" noProof="1" smtClean="0">
                  <a:solidFill>
                    <a:srgbClr val="080808"/>
                  </a:solidFill>
                  <a:latin typeface="Calibri" pitchFamily="34" charset="0"/>
                  <a:ea typeface="ＭＳ Ｐゴシック" pitchFamily="-108" charset="-128"/>
                  <a:cs typeface="Arial" pitchFamily="34" charset="0"/>
                </a:rPr>
                <a:t>Step 3: </a:t>
              </a:r>
            </a:p>
            <a:p>
              <a:pPr algn="ctr" defTabSz="801688" fontAlgn="auto">
                <a:spcBef>
                  <a:spcPct val="20000"/>
                </a:spcBef>
                <a:spcAft>
                  <a:spcPts val="0"/>
                </a:spcAft>
                <a:defRPr/>
              </a:pPr>
              <a:r>
                <a:rPr lang="en-IN" sz="1400" kern="0" noProof="1" smtClean="0">
                  <a:solidFill>
                    <a:srgbClr val="080808"/>
                  </a:solidFill>
                  <a:latin typeface="Calibri" pitchFamily="34" charset="0"/>
                  <a:ea typeface="ＭＳ Ｐゴシック" pitchFamily="-108" charset="-128"/>
                  <a:cs typeface="Arial" pitchFamily="34" charset="0"/>
                </a:rPr>
                <a:t>Select the right person</a:t>
              </a:r>
              <a:endParaRPr lang="da-DK" sz="1400" kern="0" noProof="1">
                <a:solidFill>
                  <a:srgbClr val="080808"/>
                </a:solidFill>
                <a:latin typeface="Calibri" pitchFamily="34" charset="0"/>
                <a:ea typeface="ＭＳ Ｐゴシック" pitchFamily="-108" charset="-128"/>
                <a:cs typeface="Arial" pitchFamily="34" charset="0"/>
              </a:endParaRPr>
            </a:p>
          </p:txBody>
        </p:sp>
      </p:grpSp>
      <p:grpSp>
        <p:nvGrpSpPr>
          <p:cNvPr id="12" name="Group 25"/>
          <p:cNvGrpSpPr/>
          <p:nvPr/>
        </p:nvGrpSpPr>
        <p:grpSpPr>
          <a:xfrm>
            <a:off x="3438230" y="3789042"/>
            <a:ext cx="1146077" cy="3068961"/>
            <a:chOff x="3918857" y="3862443"/>
            <a:chExt cx="1306286" cy="2995557"/>
          </a:xfrm>
        </p:grpSpPr>
        <p:sp>
          <p:nvSpPr>
            <p:cNvPr id="16" name="Rectangle 15"/>
            <p:cNvSpPr/>
            <p:nvPr/>
          </p:nvSpPr>
          <p:spPr>
            <a:xfrm>
              <a:off x="3918857" y="3862443"/>
              <a:ext cx="1306286" cy="2995557"/>
            </a:xfrm>
            <a:prstGeom prst="rect">
              <a:avLst/>
            </a:prstGeom>
            <a:gradFill flip="none" rotWithShape="1">
              <a:gsLst>
                <a:gs pos="0">
                  <a:srgbClr val="00254D"/>
                </a:gs>
                <a:gs pos="100000">
                  <a:srgbClr val="208ECD"/>
                </a:gs>
                <a:gs pos="69000">
                  <a:srgbClr val="74F4FF"/>
                </a:gs>
              </a:gsLst>
              <a:lin ang="0" scaled="0"/>
              <a:tileRect/>
            </a:gradFill>
            <a:ln>
              <a:solidFill>
                <a:srgbClr val="00254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 name="Rektangel 64"/>
            <p:cNvSpPr/>
            <p:nvPr/>
          </p:nvSpPr>
          <p:spPr bwMode="auto">
            <a:xfrm>
              <a:off x="3982358" y="4056292"/>
              <a:ext cx="1188357" cy="1141577"/>
            </a:xfrm>
            <a:prstGeom prst="rect">
              <a:avLst/>
            </a:prstGeom>
          </p:spPr>
          <p:txBody>
            <a:bodyPr>
              <a:spAutoFit/>
            </a:bodyPr>
            <a:lstStyle/>
            <a:p>
              <a:pPr algn="ctr" defTabSz="801688" fontAlgn="auto">
                <a:spcBef>
                  <a:spcPct val="20000"/>
                </a:spcBef>
                <a:spcAft>
                  <a:spcPts val="0"/>
                </a:spcAft>
                <a:defRPr/>
              </a:pPr>
              <a:r>
                <a:rPr lang="en-IN" sz="1400" b="1" kern="0" noProof="1" smtClean="0">
                  <a:solidFill>
                    <a:srgbClr val="080808"/>
                  </a:solidFill>
                  <a:latin typeface="Calibri" pitchFamily="34" charset="0"/>
                  <a:ea typeface="ＭＳ Ｐゴシック" pitchFamily="-108" charset="-128"/>
                  <a:cs typeface="Arial" pitchFamily="34" charset="0"/>
                </a:rPr>
                <a:t>Step 4: </a:t>
              </a:r>
              <a:r>
                <a:rPr lang="en-IN" sz="1400" kern="0" noProof="1" smtClean="0">
                  <a:solidFill>
                    <a:srgbClr val="080808"/>
                  </a:solidFill>
                  <a:latin typeface="Calibri" pitchFamily="34" charset="0"/>
                  <a:ea typeface="ＭＳ Ｐゴシック" pitchFamily="-108" charset="-128"/>
                  <a:cs typeface="Arial" pitchFamily="34" charset="0"/>
                </a:rPr>
                <a:t>Organize the tasks being delegated</a:t>
              </a:r>
              <a:endParaRPr lang="da-DK" sz="1400" kern="0" noProof="1">
                <a:solidFill>
                  <a:srgbClr val="080808"/>
                </a:solidFill>
                <a:latin typeface="Calibri" pitchFamily="34" charset="0"/>
                <a:ea typeface="ＭＳ Ｐゴシック" pitchFamily="-108" charset="-128"/>
                <a:cs typeface="Arial" pitchFamily="34" charset="0"/>
              </a:endParaRPr>
            </a:p>
          </p:txBody>
        </p:sp>
      </p:grpSp>
      <p:grpSp>
        <p:nvGrpSpPr>
          <p:cNvPr id="15" name="Group 26"/>
          <p:cNvGrpSpPr/>
          <p:nvPr/>
        </p:nvGrpSpPr>
        <p:grpSpPr>
          <a:xfrm>
            <a:off x="4584307" y="2924943"/>
            <a:ext cx="1146077" cy="3933057"/>
            <a:chOff x="5225143" y="3019014"/>
            <a:chExt cx="1306286" cy="3838986"/>
          </a:xfrm>
        </p:grpSpPr>
        <p:sp>
          <p:nvSpPr>
            <p:cNvPr id="19" name="Rectangle 18"/>
            <p:cNvSpPr/>
            <p:nvPr/>
          </p:nvSpPr>
          <p:spPr>
            <a:xfrm>
              <a:off x="5225143" y="3019014"/>
              <a:ext cx="1306286" cy="3838986"/>
            </a:xfrm>
            <a:prstGeom prst="rect">
              <a:avLst/>
            </a:prstGeom>
            <a:gradFill flip="none" rotWithShape="1">
              <a:gsLst>
                <a:gs pos="0">
                  <a:srgbClr val="00254D"/>
                </a:gs>
                <a:gs pos="100000">
                  <a:srgbClr val="208ECD"/>
                </a:gs>
                <a:gs pos="69000">
                  <a:srgbClr val="74F4FF"/>
                </a:gs>
              </a:gsLst>
              <a:lin ang="0" scaled="0"/>
              <a:tileRect/>
            </a:gradFill>
            <a:ln>
              <a:solidFill>
                <a:srgbClr val="00254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0" name="Rektangel 64"/>
            <p:cNvSpPr/>
            <p:nvPr/>
          </p:nvSpPr>
          <p:spPr bwMode="auto">
            <a:xfrm>
              <a:off x="5283200" y="3283152"/>
              <a:ext cx="1188358" cy="1141578"/>
            </a:xfrm>
            <a:prstGeom prst="rect">
              <a:avLst/>
            </a:prstGeom>
          </p:spPr>
          <p:txBody>
            <a:bodyPr>
              <a:spAutoFit/>
            </a:bodyPr>
            <a:lstStyle/>
            <a:p>
              <a:pPr algn="ctr" defTabSz="801688" fontAlgn="auto">
                <a:spcBef>
                  <a:spcPct val="20000"/>
                </a:spcBef>
                <a:spcAft>
                  <a:spcPts val="0"/>
                </a:spcAft>
                <a:defRPr/>
              </a:pPr>
              <a:r>
                <a:rPr lang="en-IN" sz="1400" b="1" kern="0" noProof="1" smtClean="0">
                  <a:solidFill>
                    <a:srgbClr val="080808"/>
                  </a:solidFill>
                  <a:latin typeface="Calibri" pitchFamily="34" charset="0"/>
                  <a:ea typeface="ＭＳ Ｐゴシック" pitchFamily="-108" charset="-128"/>
                  <a:cs typeface="Arial" pitchFamily="34" charset="0"/>
                </a:rPr>
                <a:t>Step 5: </a:t>
              </a:r>
              <a:r>
                <a:rPr lang="en-IN" sz="1400" kern="0" noProof="1" smtClean="0">
                  <a:solidFill>
                    <a:srgbClr val="080808"/>
                  </a:solidFill>
                  <a:latin typeface="Calibri" pitchFamily="34" charset="0"/>
                  <a:ea typeface="ＭＳ Ｐゴシック" pitchFamily="-108" charset="-128"/>
                  <a:cs typeface="Arial" pitchFamily="34" charset="0"/>
                </a:rPr>
                <a:t>Give clear instructions &amp; request feedback</a:t>
              </a:r>
              <a:endParaRPr lang="da-DK" sz="1400" kern="0" noProof="1">
                <a:solidFill>
                  <a:srgbClr val="080808"/>
                </a:solidFill>
                <a:latin typeface="Calibri" pitchFamily="34" charset="0"/>
                <a:ea typeface="ＭＳ Ｐゴシック" pitchFamily="-108" charset="-128"/>
                <a:cs typeface="Arial" pitchFamily="34" charset="0"/>
              </a:endParaRPr>
            </a:p>
          </p:txBody>
        </p:sp>
      </p:grpSp>
      <p:grpSp>
        <p:nvGrpSpPr>
          <p:cNvPr id="18" name="Group 27"/>
          <p:cNvGrpSpPr/>
          <p:nvPr/>
        </p:nvGrpSpPr>
        <p:grpSpPr>
          <a:xfrm>
            <a:off x="5730384" y="2204864"/>
            <a:ext cx="1146077" cy="4653136"/>
            <a:chOff x="6531429" y="2316157"/>
            <a:chExt cx="1306286" cy="4541843"/>
          </a:xfrm>
        </p:grpSpPr>
        <p:sp>
          <p:nvSpPr>
            <p:cNvPr id="22" name="Rectangle 21"/>
            <p:cNvSpPr/>
            <p:nvPr/>
          </p:nvSpPr>
          <p:spPr>
            <a:xfrm>
              <a:off x="6531429" y="2316157"/>
              <a:ext cx="1306286" cy="4541843"/>
            </a:xfrm>
            <a:prstGeom prst="rect">
              <a:avLst/>
            </a:prstGeom>
            <a:gradFill flip="none" rotWithShape="1">
              <a:gsLst>
                <a:gs pos="0">
                  <a:srgbClr val="00254D"/>
                </a:gs>
                <a:gs pos="100000">
                  <a:srgbClr val="208ECD"/>
                </a:gs>
                <a:gs pos="69000">
                  <a:srgbClr val="74F4FF"/>
                </a:gs>
              </a:gsLst>
              <a:lin ang="0" scaled="0"/>
              <a:tileRect/>
            </a:gradFill>
            <a:ln>
              <a:solidFill>
                <a:srgbClr val="00254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3" name="Rektangel 64"/>
            <p:cNvSpPr/>
            <p:nvPr/>
          </p:nvSpPr>
          <p:spPr bwMode="auto">
            <a:xfrm>
              <a:off x="6576786" y="2597300"/>
              <a:ext cx="1188357" cy="1183636"/>
            </a:xfrm>
            <a:prstGeom prst="rect">
              <a:avLst/>
            </a:prstGeom>
          </p:spPr>
          <p:txBody>
            <a:bodyPr>
              <a:spAutoFit/>
            </a:bodyPr>
            <a:lstStyle/>
            <a:p>
              <a:pPr algn="ctr" defTabSz="801688" fontAlgn="auto">
                <a:spcBef>
                  <a:spcPct val="20000"/>
                </a:spcBef>
                <a:spcAft>
                  <a:spcPts val="0"/>
                </a:spcAft>
                <a:defRPr/>
              </a:pPr>
              <a:r>
                <a:rPr lang="en-IN" sz="1400" b="1" kern="0" noProof="1" smtClean="0">
                  <a:solidFill>
                    <a:srgbClr val="080808"/>
                  </a:solidFill>
                  <a:latin typeface="Calibri" pitchFamily="34" charset="0"/>
                  <a:ea typeface="ＭＳ Ｐゴシック" pitchFamily="-108" charset="-128"/>
                  <a:cs typeface="Arial" pitchFamily="34" charset="0"/>
                </a:rPr>
                <a:t>Step 6: </a:t>
              </a:r>
            </a:p>
            <a:p>
              <a:pPr algn="ctr" defTabSz="801688" fontAlgn="auto">
                <a:spcBef>
                  <a:spcPct val="20000"/>
                </a:spcBef>
                <a:spcAft>
                  <a:spcPts val="0"/>
                </a:spcAft>
                <a:defRPr/>
              </a:pPr>
              <a:r>
                <a:rPr lang="en-IN" sz="1400" kern="0" noProof="1" smtClean="0">
                  <a:solidFill>
                    <a:srgbClr val="080808"/>
                  </a:solidFill>
                  <a:latin typeface="Calibri" pitchFamily="34" charset="0"/>
                  <a:ea typeface="ＭＳ Ｐゴシック" pitchFamily="-108" charset="-128"/>
                  <a:cs typeface="Arial" pitchFamily="34" charset="0"/>
                </a:rPr>
                <a:t>Set deadlines &amp; ask for reports</a:t>
              </a:r>
              <a:endParaRPr lang="da-DK" sz="1400" kern="0" noProof="1">
                <a:solidFill>
                  <a:srgbClr val="080808"/>
                </a:solidFill>
                <a:latin typeface="Calibri" pitchFamily="34" charset="0"/>
                <a:ea typeface="ＭＳ Ｐゴシック" pitchFamily="-108" charset="-128"/>
                <a:cs typeface="Arial" pitchFamily="34" charset="0"/>
              </a:endParaRPr>
            </a:p>
          </p:txBody>
        </p:sp>
      </p:grpSp>
      <p:grpSp>
        <p:nvGrpSpPr>
          <p:cNvPr id="21" name="Group 28"/>
          <p:cNvGrpSpPr/>
          <p:nvPr/>
        </p:nvGrpSpPr>
        <p:grpSpPr>
          <a:xfrm>
            <a:off x="6876460" y="1484783"/>
            <a:ext cx="1146077" cy="5373217"/>
            <a:chOff x="7837714" y="1613299"/>
            <a:chExt cx="1306286" cy="5244701"/>
          </a:xfrm>
        </p:grpSpPr>
        <p:sp>
          <p:nvSpPr>
            <p:cNvPr id="25" name="Rectangle 24"/>
            <p:cNvSpPr/>
            <p:nvPr/>
          </p:nvSpPr>
          <p:spPr>
            <a:xfrm>
              <a:off x="7837714" y="1613299"/>
              <a:ext cx="1306286" cy="5244701"/>
            </a:xfrm>
            <a:prstGeom prst="rect">
              <a:avLst/>
            </a:prstGeom>
            <a:gradFill flip="none" rotWithShape="1">
              <a:gsLst>
                <a:gs pos="0">
                  <a:srgbClr val="00254D"/>
                </a:gs>
                <a:gs pos="100000">
                  <a:srgbClr val="208ECD"/>
                </a:gs>
                <a:gs pos="69000">
                  <a:srgbClr val="74F4FF"/>
                </a:gs>
              </a:gsLst>
              <a:lin ang="0" scaled="0"/>
              <a:tileRect/>
            </a:gradFill>
            <a:ln>
              <a:solidFill>
                <a:srgbClr val="00254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6" name="Rektangel 64"/>
            <p:cNvSpPr/>
            <p:nvPr/>
          </p:nvSpPr>
          <p:spPr bwMode="auto">
            <a:xfrm>
              <a:off x="7886701" y="1876870"/>
              <a:ext cx="1188357" cy="931287"/>
            </a:xfrm>
            <a:prstGeom prst="rect">
              <a:avLst/>
            </a:prstGeom>
          </p:spPr>
          <p:txBody>
            <a:bodyPr>
              <a:spAutoFit/>
            </a:bodyPr>
            <a:lstStyle/>
            <a:p>
              <a:pPr algn="ctr" defTabSz="801688" fontAlgn="auto">
                <a:spcBef>
                  <a:spcPct val="20000"/>
                </a:spcBef>
                <a:spcAft>
                  <a:spcPts val="0"/>
                </a:spcAft>
                <a:defRPr/>
              </a:pPr>
              <a:r>
                <a:rPr lang="en-IN" sz="1400" b="1" kern="0" noProof="1" smtClean="0">
                  <a:solidFill>
                    <a:srgbClr val="080808"/>
                  </a:solidFill>
                  <a:latin typeface="Calibri" pitchFamily="34" charset="0"/>
                  <a:ea typeface="ＭＳ Ｐゴシック" pitchFamily="-108" charset="-128"/>
                  <a:cs typeface="Arial" pitchFamily="34" charset="0"/>
                </a:rPr>
                <a:t>Step 7: </a:t>
              </a:r>
              <a:r>
                <a:rPr lang="en-IN" sz="1400" kern="0" noProof="1" smtClean="0">
                  <a:solidFill>
                    <a:srgbClr val="080808"/>
                  </a:solidFill>
                  <a:latin typeface="Calibri" pitchFamily="34" charset="0"/>
                  <a:ea typeface="ＭＳ Ｐゴシック" pitchFamily="-108" charset="-128"/>
                  <a:cs typeface="Arial" pitchFamily="34" charset="0"/>
                </a:rPr>
                <a:t>Support and monitor</a:t>
              </a:r>
              <a:endParaRPr lang="da-DK" sz="1400" kern="0" noProof="1">
                <a:solidFill>
                  <a:srgbClr val="080808"/>
                </a:solidFill>
                <a:latin typeface="Calibri" pitchFamily="34" charset="0"/>
                <a:ea typeface="ＭＳ Ｐゴシック" pitchFamily="-108" charset="-128"/>
                <a:cs typeface="Arial" pitchFamily="34" charset="0"/>
              </a:endParaRPr>
            </a:p>
          </p:txBody>
        </p:sp>
      </p:grpSp>
      <p:grpSp>
        <p:nvGrpSpPr>
          <p:cNvPr id="24" name="Group 28"/>
          <p:cNvGrpSpPr/>
          <p:nvPr/>
        </p:nvGrpSpPr>
        <p:grpSpPr>
          <a:xfrm>
            <a:off x="7997923" y="836712"/>
            <a:ext cx="1146077" cy="6021288"/>
            <a:chOff x="7783290" y="980728"/>
            <a:chExt cx="1306286" cy="5877272"/>
          </a:xfrm>
        </p:grpSpPr>
        <p:sp>
          <p:nvSpPr>
            <p:cNvPr id="28" name="Rectangle 27"/>
            <p:cNvSpPr/>
            <p:nvPr/>
          </p:nvSpPr>
          <p:spPr>
            <a:xfrm>
              <a:off x="7783290" y="980728"/>
              <a:ext cx="1306286" cy="5877272"/>
            </a:xfrm>
            <a:prstGeom prst="rect">
              <a:avLst/>
            </a:prstGeom>
            <a:gradFill flip="none" rotWithShape="1">
              <a:gsLst>
                <a:gs pos="0">
                  <a:srgbClr val="00254D"/>
                </a:gs>
                <a:gs pos="100000">
                  <a:srgbClr val="208ECD"/>
                </a:gs>
                <a:gs pos="69000">
                  <a:srgbClr val="74F4FF"/>
                </a:gs>
              </a:gsLst>
              <a:lin ang="0" scaled="0"/>
              <a:tileRect/>
            </a:gradFill>
            <a:ln>
              <a:solidFill>
                <a:srgbClr val="00254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9" name="Rektangel 64"/>
            <p:cNvSpPr/>
            <p:nvPr/>
          </p:nvSpPr>
          <p:spPr bwMode="auto">
            <a:xfrm>
              <a:off x="7818009" y="1261871"/>
              <a:ext cx="1202875" cy="510706"/>
            </a:xfrm>
            <a:prstGeom prst="rect">
              <a:avLst/>
            </a:prstGeom>
          </p:spPr>
          <p:txBody>
            <a:bodyPr wrap="square">
              <a:spAutoFit/>
            </a:bodyPr>
            <a:lstStyle/>
            <a:p>
              <a:pPr algn="ctr" defTabSz="801688" fontAlgn="auto">
                <a:spcBef>
                  <a:spcPct val="20000"/>
                </a:spcBef>
                <a:spcAft>
                  <a:spcPts val="0"/>
                </a:spcAft>
                <a:defRPr/>
              </a:pPr>
              <a:r>
                <a:rPr lang="da-DK" sz="1400" b="1" kern="0" noProof="1" smtClean="0">
                  <a:solidFill>
                    <a:srgbClr val="080808"/>
                  </a:solidFill>
                  <a:latin typeface="Calibri" pitchFamily="34" charset="0"/>
                  <a:ea typeface="ＭＳ Ｐゴシック" pitchFamily="-108" charset="-128"/>
                  <a:cs typeface="Arial" pitchFamily="34" charset="0"/>
                </a:rPr>
                <a:t>Step 8: </a:t>
              </a:r>
              <a:r>
                <a:rPr lang="da-DK" sz="1400" kern="0" noProof="1" smtClean="0">
                  <a:solidFill>
                    <a:srgbClr val="080808"/>
                  </a:solidFill>
                  <a:latin typeface="Calibri" pitchFamily="34" charset="0"/>
                  <a:ea typeface="ＭＳ Ｐゴシック" pitchFamily="-108" charset="-128"/>
                  <a:cs typeface="Arial" pitchFamily="34" charset="0"/>
                </a:rPr>
                <a:t>Recognition </a:t>
              </a:r>
              <a:endParaRPr lang="da-DK" sz="1400" kern="0" noProof="1">
                <a:solidFill>
                  <a:srgbClr val="080808"/>
                </a:solidFill>
                <a:latin typeface="Calibri" pitchFamily="34" charset="0"/>
                <a:ea typeface="ＭＳ Ｐゴシック" pitchFamily="-108" charset="-128"/>
                <a:cs typeface="Arial" pitchFamily="34" charset="0"/>
              </a:endParaRPr>
            </a:p>
          </p:txBody>
        </p:sp>
      </p:gr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pic>
        <p:nvPicPr>
          <p:cNvPr id="31" name="Picture 30">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pic>
        <p:nvPicPr>
          <p:cNvPr id="32" name="Picture 31">
            <a:hlinkClick r:id="" action="ppaction://hlinkshowjump?jump=previous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10" presetClass="entr" presetSubtype="0" fill="hold" nodeType="afterEffect">
                                  <p:stCondLst>
                                    <p:cond delay="50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lum bright="40000" contrast="-40000"/>
          </a:blip>
          <a:srcRect/>
          <a:stretch>
            <a:fillRect/>
          </a:stretch>
        </p:blipFill>
        <p:spPr bwMode="auto">
          <a:xfrm>
            <a:off x="2352674" y="908720"/>
            <a:ext cx="6791325" cy="5949280"/>
          </a:xfrm>
          <a:prstGeom prst="rect">
            <a:avLst/>
          </a:prstGeom>
          <a:noFill/>
          <a:ln w="9525">
            <a:noFill/>
            <a:miter lim="800000"/>
            <a:headEnd/>
            <a:tailEnd/>
          </a:ln>
        </p:spPr>
      </p:pic>
      <p:pic>
        <p:nvPicPr>
          <p:cNvPr id="2" name="Picture 1" descr="delegate-490x362.jpg"/>
          <p:cNvPicPr>
            <a:picLocks noChangeAspect="1"/>
          </p:cNvPicPr>
          <p:nvPr/>
        </p:nvPicPr>
        <p:blipFill>
          <a:blip r:embed="rId3" cstate="print"/>
          <a:srcRect t="41275" b="42057"/>
          <a:stretch>
            <a:fillRect/>
          </a:stretch>
        </p:blipFill>
        <p:spPr>
          <a:xfrm>
            <a:off x="0" y="-27384"/>
            <a:ext cx="9179347" cy="864096"/>
          </a:xfrm>
          <a:prstGeom prst="rect">
            <a:avLst/>
          </a:prstGeom>
        </p:spPr>
      </p:pic>
      <p:sp>
        <p:nvSpPr>
          <p:cNvPr id="3" name="Rectangle 2"/>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Levels of Delegation </a:t>
            </a:r>
            <a:endParaRPr lang="en-IN" sz="3200" dirty="0"/>
          </a:p>
        </p:txBody>
      </p:sp>
      <p:pic>
        <p:nvPicPr>
          <p:cNvPr id="15" name="Picture 14" descr="battery_009.png"/>
          <p:cNvPicPr>
            <a:picLocks noChangeAspect="1"/>
          </p:cNvPicPr>
          <p:nvPr/>
        </p:nvPicPr>
        <p:blipFill>
          <a:blip r:embed="rId4" cstate="print"/>
          <a:stretch>
            <a:fillRect/>
          </a:stretch>
        </p:blipFill>
        <p:spPr>
          <a:xfrm>
            <a:off x="179512" y="2190600"/>
            <a:ext cx="2355032" cy="3326632"/>
          </a:xfrm>
          <a:prstGeom prst="rect">
            <a:avLst/>
          </a:prstGeom>
        </p:spPr>
      </p:pic>
      <p:sp>
        <p:nvSpPr>
          <p:cNvPr id="19" name="Rounded Rectangle 18"/>
          <p:cNvSpPr/>
          <p:nvPr/>
        </p:nvSpPr>
        <p:spPr>
          <a:xfrm>
            <a:off x="3707904" y="2492896"/>
            <a:ext cx="5040560" cy="3888432"/>
          </a:xfrm>
          <a:prstGeom prst="roundRect">
            <a:avLst>
              <a:gd name="adj" fmla="val 4269"/>
            </a:avLst>
          </a:prstGeom>
          <a:solidFill>
            <a:srgbClr val="FFFFFF">
              <a:alpha val="50196"/>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Level 8:</a:t>
            </a:r>
          </a:p>
          <a:p>
            <a:endParaRPr lang="en-US" sz="2000" b="1" dirty="0" smtClean="0">
              <a:solidFill>
                <a:schemeClr val="tx1"/>
              </a:solidFill>
            </a:endParaRPr>
          </a:p>
          <a:p>
            <a:r>
              <a:rPr lang="en-IN" sz="2000" dirty="0" smtClean="0">
                <a:solidFill>
                  <a:schemeClr val="tx1"/>
                </a:solidFill>
              </a:rPr>
              <a:t>"Decide and take action - let me know what you did (and what happened)." </a:t>
            </a:r>
          </a:p>
          <a:p>
            <a:endParaRPr lang="en-IN" sz="2000" dirty="0" smtClean="0">
              <a:solidFill>
                <a:schemeClr val="tx1"/>
              </a:solidFill>
            </a:endParaRPr>
          </a:p>
          <a:p>
            <a:r>
              <a:rPr lang="en-IN" sz="2000" dirty="0" smtClean="0">
                <a:solidFill>
                  <a:schemeClr val="tx1"/>
                </a:solidFill>
              </a:rPr>
              <a:t>This level of delegation enables a degree of follow-up by the manager as to the effectiveness of the delegated responsibility, which is necessary when people are being managed from a greater distance, or more 'hands-off'.</a:t>
            </a:r>
            <a:endParaRPr lang="en-IN" sz="2000" dirty="0">
              <a:solidFill>
                <a:schemeClr val="tx1"/>
              </a:solidFill>
            </a:endParaRPr>
          </a:p>
        </p:txBody>
      </p:sp>
      <p:pic>
        <p:nvPicPr>
          <p:cNvPr id="8" name="Picture 7" descr="battery_001.png"/>
          <p:cNvPicPr>
            <a:picLocks noChangeAspect="1"/>
          </p:cNvPicPr>
          <p:nvPr/>
        </p:nvPicPr>
        <p:blipFill>
          <a:blip r:embed="rId5" cstate="print"/>
          <a:stretch>
            <a:fillRect/>
          </a:stretch>
        </p:blipFill>
        <p:spPr>
          <a:xfrm>
            <a:off x="179512" y="2204864"/>
            <a:ext cx="2355032" cy="3326632"/>
          </a:xfrm>
          <a:prstGeom prst="rect">
            <a:avLst/>
          </a:prstGeom>
        </p:spPr>
      </p:pic>
      <p:pic>
        <p:nvPicPr>
          <p:cNvPr id="9" name="Picture 8" descr="battery_002.png"/>
          <p:cNvPicPr>
            <a:picLocks noChangeAspect="1"/>
          </p:cNvPicPr>
          <p:nvPr/>
        </p:nvPicPr>
        <p:blipFill>
          <a:blip r:embed="rId6" cstate="print"/>
          <a:stretch>
            <a:fillRect/>
          </a:stretch>
        </p:blipFill>
        <p:spPr>
          <a:xfrm>
            <a:off x="179512" y="2204864"/>
            <a:ext cx="2355032" cy="3326632"/>
          </a:xfrm>
          <a:prstGeom prst="rect">
            <a:avLst/>
          </a:prstGeom>
        </p:spPr>
      </p:pic>
      <p:pic>
        <p:nvPicPr>
          <p:cNvPr id="10" name="Picture 9" descr="battery_003.png"/>
          <p:cNvPicPr>
            <a:picLocks noChangeAspect="1"/>
          </p:cNvPicPr>
          <p:nvPr/>
        </p:nvPicPr>
        <p:blipFill>
          <a:blip r:embed="rId7" cstate="print"/>
          <a:stretch>
            <a:fillRect/>
          </a:stretch>
        </p:blipFill>
        <p:spPr>
          <a:xfrm>
            <a:off x="179512" y="2204864"/>
            <a:ext cx="2355032" cy="3326632"/>
          </a:xfrm>
          <a:prstGeom prst="rect">
            <a:avLst/>
          </a:prstGeom>
        </p:spPr>
      </p:pic>
      <p:pic>
        <p:nvPicPr>
          <p:cNvPr id="11" name="Picture 10" descr="battery_004.png"/>
          <p:cNvPicPr>
            <a:picLocks noChangeAspect="1"/>
          </p:cNvPicPr>
          <p:nvPr/>
        </p:nvPicPr>
        <p:blipFill>
          <a:blip r:embed="rId8" cstate="print"/>
          <a:stretch>
            <a:fillRect/>
          </a:stretch>
        </p:blipFill>
        <p:spPr>
          <a:xfrm>
            <a:off x="179512" y="2190600"/>
            <a:ext cx="2355032" cy="3326632"/>
          </a:xfrm>
          <a:prstGeom prst="rect">
            <a:avLst/>
          </a:prstGeom>
        </p:spPr>
      </p:pic>
      <p:pic>
        <p:nvPicPr>
          <p:cNvPr id="12" name="Picture 11" descr="battery_005.png"/>
          <p:cNvPicPr>
            <a:picLocks noChangeAspect="1"/>
          </p:cNvPicPr>
          <p:nvPr/>
        </p:nvPicPr>
        <p:blipFill>
          <a:blip r:embed="rId9" cstate="print"/>
          <a:stretch>
            <a:fillRect/>
          </a:stretch>
        </p:blipFill>
        <p:spPr>
          <a:xfrm>
            <a:off x="179512" y="2204864"/>
            <a:ext cx="2355032" cy="3326632"/>
          </a:xfrm>
          <a:prstGeom prst="rect">
            <a:avLst/>
          </a:prstGeom>
        </p:spPr>
      </p:pic>
      <p:pic>
        <p:nvPicPr>
          <p:cNvPr id="13" name="Picture 12" descr="battery_006.png"/>
          <p:cNvPicPr>
            <a:picLocks noChangeAspect="1"/>
          </p:cNvPicPr>
          <p:nvPr/>
        </p:nvPicPr>
        <p:blipFill>
          <a:blip r:embed="rId10" cstate="print"/>
          <a:stretch>
            <a:fillRect/>
          </a:stretch>
        </p:blipFill>
        <p:spPr>
          <a:xfrm>
            <a:off x="179512" y="2204864"/>
            <a:ext cx="2355032" cy="3326632"/>
          </a:xfrm>
          <a:prstGeom prst="rect">
            <a:avLst/>
          </a:prstGeom>
        </p:spPr>
      </p:pic>
      <p:pic>
        <p:nvPicPr>
          <p:cNvPr id="14" name="Picture 13" descr="battery_007.png"/>
          <p:cNvPicPr>
            <a:picLocks noChangeAspect="1"/>
          </p:cNvPicPr>
          <p:nvPr/>
        </p:nvPicPr>
        <p:blipFill>
          <a:blip r:embed="rId11" cstate="print"/>
          <a:stretch>
            <a:fillRect/>
          </a:stretch>
        </p:blipFill>
        <p:spPr>
          <a:xfrm>
            <a:off x="179512" y="2204864"/>
            <a:ext cx="2355032" cy="3326632"/>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pic>
        <p:nvPicPr>
          <p:cNvPr id="17" name="Picture 16">
            <a:hlinkClick r:id="" action="ppaction://hlinkshowjump?jump=nextslide"/>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pic>
        <p:nvPicPr>
          <p:cNvPr id="18" name="Picture 17">
            <a:hlinkClick r:id="" action="ppaction://hlinkshowjump?jump=previousslide"/>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par>
                          <p:cTn id="8" fill="hold">
                            <p:stCondLst>
                              <p:cond delay="2000"/>
                            </p:stCondLst>
                            <p:childTnLst>
                              <p:par>
                                <p:cTn id="9" presetID="1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lide(fromLeft)">
                                      <p:cBhvr>
                                        <p:cTn id="11" dur="500"/>
                                        <p:tgtEl>
                                          <p:spTgt spid="19"/>
                                        </p:tgtEl>
                                      </p:cBhvr>
                                    </p:animEffect>
                                  </p:childTnLst>
                                </p:cTn>
                              </p:par>
                              <p:par>
                                <p:cTn id="12" presetID="12" presetClass="entr" presetSubtype="2" fill="hold" nodeType="with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slide(fromRight)">
                                      <p:cBhvr>
                                        <p:cTn id="14" dur="500"/>
                                        <p:tgtEl>
                                          <p:spTgt spid="9218"/>
                                        </p:tgtEl>
                                      </p:cBhvr>
                                    </p:animEffect>
                                  </p:childTnLst>
                                </p:cTn>
                              </p:par>
                            </p:childTnLst>
                          </p:cTn>
                        </p:par>
                        <p:par>
                          <p:cTn id="15" fill="hold">
                            <p:stCondLst>
                              <p:cond delay="2500"/>
                            </p:stCondLst>
                            <p:childTnLst>
                              <p:par>
                                <p:cTn id="16" presetID="10" presetClass="entr" presetSubtype="0" fill="hold" nodeType="afterEffect">
                                  <p:stCondLst>
                                    <p:cond delay="50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legate-490x362.jpg"/>
          <p:cNvPicPr>
            <a:picLocks noChangeAspect="1"/>
          </p:cNvPicPr>
          <p:nvPr/>
        </p:nvPicPr>
        <p:blipFill>
          <a:blip r:embed="rId2" cstate="print"/>
          <a:srcRect t="41275" b="42057"/>
          <a:stretch>
            <a:fillRect/>
          </a:stretch>
        </p:blipFill>
        <p:spPr>
          <a:xfrm>
            <a:off x="0" y="-27384"/>
            <a:ext cx="9179347" cy="864096"/>
          </a:xfrm>
          <a:prstGeom prst="rect">
            <a:avLst/>
          </a:prstGeom>
        </p:spPr>
      </p:pic>
      <p:sp>
        <p:nvSpPr>
          <p:cNvPr id="3" name="Rectangle 2"/>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Barriers to Delegation</a:t>
            </a:r>
            <a:endParaRPr lang="en-IN" sz="3200" dirty="0"/>
          </a:p>
        </p:txBody>
      </p:sp>
      <p:grpSp>
        <p:nvGrpSpPr>
          <p:cNvPr id="5" name="Group 37"/>
          <p:cNvGrpSpPr/>
          <p:nvPr/>
        </p:nvGrpSpPr>
        <p:grpSpPr>
          <a:xfrm>
            <a:off x="-394336" y="911947"/>
            <a:ext cx="9537215" cy="572837"/>
            <a:chOff x="-394336" y="1604993"/>
            <a:chExt cx="9537215" cy="552258"/>
          </a:xfrm>
        </p:grpSpPr>
        <p:pic>
          <p:nvPicPr>
            <p:cNvPr id="6" name="Picture 5" descr="coloring_pencils.png"/>
            <p:cNvPicPr>
              <a:picLocks noChangeAspect="1"/>
            </p:cNvPicPr>
            <p:nvPr/>
          </p:nvPicPr>
          <p:blipFill>
            <a:blip r:embed="rId3" cstate="print">
              <a:clrChange>
                <a:clrFrom>
                  <a:srgbClr val="FFFFFF"/>
                </a:clrFrom>
                <a:clrTo>
                  <a:srgbClr val="FFFFFF">
                    <a:alpha val="0"/>
                  </a:srgbClr>
                </a:clrTo>
              </a:clrChange>
            </a:blip>
            <a:srcRect l="9285" r="84629"/>
            <a:stretch>
              <a:fillRect/>
            </a:stretch>
          </p:blipFill>
          <p:spPr>
            <a:xfrm rot="5400000">
              <a:off x="4098143" y="-2887486"/>
              <a:ext cx="552258" cy="9537215"/>
            </a:xfrm>
            <a:prstGeom prst="rect">
              <a:avLst/>
            </a:prstGeom>
          </p:spPr>
        </p:pic>
        <p:sp>
          <p:nvSpPr>
            <p:cNvPr id="7" name="TextBox 6"/>
            <p:cNvSpPr txBox="1"/>
            <p:nvPr/>
          </p:nvSpPr>
          <p:spPr>
            <a:xfrm>
              <a:off x="251520" y="1711611"/>
              <a:ext cx="6336704" cy="385736"/>
            </a:xfrm>
            <a:prstGeom prst="rect">
              <a:avLst/>
            </a:prstGeom>
            <a:noFill/>
          </p:spPr>
          <p:txBody>
            <a:bodyPr wrap="square" rtlCol="0">
              <a:spAutoFit/>
            </a:bodyPr>
            <a:lstStyle/>
            <a:p>
              <a:pPr marL="342900" indent="-342900">
                <a:buFont typeface="Arial" pitchFamily="34" charset="0"/>
                <a:buChar char="•"/>
              </a:pPr>
              <a:r>
                <a:rPr lang="en-IN" sz="2000" b="1" dirty="0" smtClean="0">
                  <a:solidFill>
                    <a:schemeClr val="bg1"/>
                  </a:solidFill>
                </a:rPr>
                <a:t>Habitual</a:t>
              </a:r>
              <a:endParaRPr lang="en-IN" sz="2000" b="1" dirty="0">
                <a:solidFill>
                  <a:schemeClr val="bg1"/>
                </a:solidFill>
              </a:endParaRPr>
            </a:p>
          </p:txBody>
        </p:sp>
      </p:grpSp>
      <p:pic>
        <p:nvPicPr>
          <p:cNvPr id="8" name="Picture 7" descr="cropped-Habitual-Logo1.jpg"/>
          <p:cNvPicPr>
            <a:picLocks noChangeAspect="1"/>
          </p:cNvPicPr>
          <p:nvPr/>
        </p:nvPicPr>
        <p:blipFill>
          <a:blip r:embed="rId4" cstate="print">
            <a:lum bright="40000" contrast="-40000"/>
          </a:blip>
          <a:stretch>
            <a:fillRect/>
          </a:stretch>
        </p:blipFill>
        <p:spPr>
          <a:xfrm>
            <a:off x="0" y="1484784"/>
            <a:ext cx="9144000" cy="4464496"/>
          </a:xfrm>
          <a:prstGeom prst="rect">
            <a:avLst/>
          </a:prstGeom>
        </p:spPr>
      </p:pic>
      <p:sp>
        <p:nvSpPr>
          <p:cNvPr id="9" name="Rounded Rectangle 8"/>
          <p:cNvSpPr/>
          <p:nvPr/>
        </p:nvSpPr>
        <p:spPr>
          <a:xfrm>
            <a:off x="251520" y="4293096"/>
            <a:ext cx="5472608" cy="2232248"/>
          </a:xfrm>
          <a:prstGeom prst="roundRect">
            <a:avLst>
              <a:gd name="adj" fmla="val 4269"/>
            </a:avLst>
          </a:prstGeom>
          <a:solidFill>
            <a:srgbClr val="0070C0">
              <a:alpha val="50196"/>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Habitual: </a:t>
            </a:r>
          </a:p>
          <a:p>
            <a:endParaRPr lang="en-IN" sz="2000" b="1" dirty="0" smtClean="0">
              <a:solidFill>
                <a:schemeClr val="tx1"/>
              </a:solidFill>
            </a:endParaRPr>
          </a:p>
          <a:p>
            <a:r>
              <a:rPr lang="en-IN" sz="2000" dirty="0" smtClean="0">
                <a:solidFill>
                  <a:schemeClr val="tx1"/>
                </a:solidFill>
              </a:rPr>
              <a:t>Many managers have the habit of not sharing their job and responsibility. They resent delegation as they feel that only they are responsible for their task and no one else could perform their job.</a:t>
            </a:r>
            <a:endParaRPr lang="en-IN" sz="2000" dirty="0">
              <a:solidFill>
                <a:schemeClr val="tx1"/>
              </a:solidFill>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pic>
        <p:nvPicPr>
          <p:cNvPr id="11" name="Picture 10">
            <a:hlinkClick r:id="" action="ppaction://hlinkshowjump?jump=nextslid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pic>
        <p:nvPicPr>
          <p:cNvPr id="12" name="Picture 11">
            <a:hlinkClick r:id="" action="ppaction://hlinkshowjump?jump=previousslide"/>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par>
                          <p:cTn id="12" fill="hold">
                            <p:stCondLst>
                              <p:cond delay="2500"/>
                            </p:stCondLst>
                            <p:childTnLst>
                              <p:par>
                                <p:cTn id="13" presetID="1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lide(fromLeft)">
                                      <p:cBhvr>
                                        <p:cTn id="15" dur="500"/>
                                        <p:tgtEl>
                                          <p:spTgt spid="9"/>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20"/>
          <p:cNvGrpSpPr/>
          <p:nvPr/>
        </p:nvGrpSpPr>
        <p:grpSpPr>
          <a:xfrm>
            <a:off x="-338885" y="235462"/>
            <a:ext cx="9375381" cy="5569803"/>
            <a:chOff x="2474457" y="-1964085"/>
            <a:chExt cx="14235640" cy="4913314"/>
          </a:xfrm>
        </p:grpSpPr>
        <p:sp>
          <p:nvSpPr>
            <p:cNvPr id="10" name="Rechteck 21"/>
            <p:cNvSpPr/>
            <p:nvPr/>
          </p:nvSpPr>
          <p:spPr bwMode="auto">
            <a:xfrm>
              <a:off x="3261593" y="-1759905"/>
              <a:ext cx="13448504" cy="470913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US" sz="3200" b="1" dirty="0" smtClean="0">
                  <a:solidFill>
                    <a:srgbClr val="92D050"/>
                  </a:solidFill>
                  <a:latin typeface="FreesiaUPC" pitchFamily="34" charset="-34"/>
                  <a:ea typeface="ＭＳ Ｐゴシック" pitchFamily="34" charset="-128"/>
                  <a:cs typeface="FreesiaUPC" pitchFamily="34" charset="-34"/>
                </a:rPr>
                <a:t>Learn Management the Easy Way with the Help of Downloadable Power-point Presentations </a:t>
              </a:r>
              <a:r>
                <a:rPr lang="en-US" sz="3600" b="1" dirty="0" smtClean="0">
                  <a:solidFill>
                    <a:srgbClr val="92D050"/>
                  </a:solidFill>
                  <a:latin typeface="FreesiaUPC" pitchFamily="34" charset="-34"/>
                  <a:ea typeface="ＭＳ Ｐゴシック" pitchFamily="34" charset="-128"/>
                  <a:cs typeface="FreesiaUPC" pitchFamily="34" charset="-34"/>
                </a:rPr>
                <a:t>-</a:t>
              </a:r>
              <a:r>
                <a:rPr lang="en-US" sz="3200" b="1" dirty="0" smtClean="0">
                  <a:solidFill>
                    <a:srgbClr val="92D050"/>
                  </a:solidFill>
                  <a:latin typeface="FreesiaUPC" pitchFamily="34" charset="-34"/>
                  <a:ea typeface="ＭＳ Ｐゴシック" pitchFamily="34" charset="-128"/>
                  <a:cs typeface="FreesiaUPC" pitchFamily="34" charset="-34"/>
                </a:rPr>
                <a:t> Learn at Your Own Pace.</a:t>
              </a:r>
            </a:p>
            <a:p>
              <a:pPr>
                <a:spcAft>
                  <a:spcPts val="1200"/>
                </a:spcAft>
              </a:pPr>
              <a:r>
                <a:rPr lang="en-IN" sz="2800" b="1" dirty="0" smtClean="0">
                  <a:solidFill>
                    <a:prstClr val="white"/>
                  </a:solidFill>
                  <a:latin typeface="FreesiaUPC" pitchFamily="34" charset="-34"/>
                  <a:ea typeface="ＭＳ Ｐゴシック" pitchFamily="34" charset="-128"/>
                  <a:cs typeface="FreesiaUPC" pitchFamily="34" charset="-34"/>
                </a:rPr>
                <a:t>This is a DEMO Course On – </a:t>
              </a:r>
              <a:r>
                <a:rPr lang="en-IN" sz="2800" b="1" dirty="0" smtClean="0">
                  <a:solidFill>
                    <a:prstClr val="white"/>
                  </a:solidFill>
                  <a:latin typeface="FreesiaUPC" pitchFamily="34" charset="-34"/>
                  <a:ea typeface="ＭＳ Ｐゴシック" pitchFamily="34" charset="-128"/>
                  <a:cs typeface="FreesiaUPC" pitchFamily="34" charset="-34"/>
                </a:rPr>
                <a:t>Delegation Skills. </a:t>
              </a:r>
              <a:r>
                <a:rPr lang="en-IN" sz="2800" b="1" dirty="0" smtClean="0">
                  <a:solidFill>
                    <a:prstClr val="white"/>
                  </a:solidFill>
                  <a:latin typeface="FreesiaUPC" pitchFamily="34" charset="-34"/>
                  <a:ea typeface="ＭＳ Ｐゴシック" pitchFamily="34" charset="-128"/>
                  <a:cs typeface="FreesiaUPC" pitchFamily="34" charset="-34"/>
                </a:rPr>
                <a:t>The Complete Course Consists of 130 Slides. </a:t>
              </a:r>
              <a:r>
                <a:rPr lang="en-US" sz="3600" b="1" dirty="0" smtClean="0">
                  <a:solidFill>
                    <a:srgbClr val="FFFF00"/>
                  </a:solidFill>
                  <a:latin typeface="FreesiaUPC" pitchFamily="34" charset="-34"/>
                  <a:ea typeface="ＭＳ Ｐゴシック" pitchFamily="34" charset="-128"/>
                  <a:cs typeface="FreesiaUPC" pitchFamily="34" charset="-34"/>
                  <a:hlinkClick r:id="rId4"/>
                </a:rPr>
                <a:t>Click here to Register Now</a:t>
              </a:r>
              <a:r>
                <a:rPr lang="en-US" sz="2800" b="1" dirty="0" smtClean="0">
                  <a:solidFill>
                    <a:prstClr val="white"/>
                  </a:solidFill>
                  <a:latin typeface="FreesiaUPC" pitchFamily="34" charset="-34"/>
                  <a:ea typeface="ＭＳ Ｐゴシック" pitchFamily="34" charset="-128"/>
                  <a:cs typeface="FreesiaUPC" pitchFamily="34" charset="-34"/>
                </a:rPr>
                <a:t> </a:t>
              </a:r>
              <a:r>
                <a:rPr lang="en-US" sz="3200" b="1" dirty="0" smtClean="0">
                  <a:solidFill>
                    <a:prstClr val="white"/>
                  </a:solidFill>
                  <a:latin typeface="FreesiaUPC" pitchFamily="34" charset="-34"/>
                  <a:ea typeface="ＭＳ Ｐゴシック" pitchFamily="34" charset="-128"/>
                  <a:cs typeface="FreesiaUPC" pitchFamily="34" charset="-34"/>
                </a:rPr>
                <a:t>&amp; Download Complete Presentation on </a:t>
              </a:r>
              <a:r>
                <a:rPr lang="en-IN" sz="3200" b="1" dirty="0" smtClean="0">
                  <a:solidFill>
                    <a:prstClr val="white"/>
                  </a:solidFill>
                  <a:latin typeface="FreesiaUPC" pitchFamily="34" charset="-34"/>
                  <a:ea typeface="ＭＳ Ｐゴシック" pitchFamily="34" charset="-128"/>
                  <a:cs typeface="FreesiaUPC" pitchFamily="34" charset="-34"/>
                </a:rPr>
                <a:t>delegation Skills</a:t>
              </a:r>
              <a:r>
                <a:rPr lang="en-US" sz="3200" b="1" dirty="0" smtClean="0">
                  <a:solidFill>
                    <a:prstClr val="white"/>
                  </a:solidFill>
                  <a:latin typeface="FreesiaUPC" pitchFamily="34" charset="-34"/>
                  <a:ea typeface="ＭＳ Ｐゴシック" pitchFamily="34" charset="-128"/>
                  <a:cs typeface="FreesiaUPC" pitchFamily="34" charset="-34"/>
                </a:rPr>
                <a:t> </a:t>
              </a:r>
              <a:r>
                <a:rPr lang="en-US" sz="3200" b="1" dirty="0" smtClean="0">
                  <a:solidFill>
                    <a:prstClr val="white"/>
                  </a:solidFill>
                  <a:latin typeface="FreesiaUPC" pitchFamily="34" charset="-34"/>
                  <a:ea typeface="ＭＳ Ｐゴシック" pitchFamily="34" charset="-128"/>
                  <a:cs typeface="FreesiaUPC" pitchFamily="34" charset="-34"/>
                </a:rPr>
                <a:t>and </a:t>
              </a:r>
              <a:r>
                <a:rPr lang="en-US" sz="3200" b="1" dirty="0" smtClean="0">
                  <a:solidFill>
                    <a:prstClr val="white"/>
                  </a:solidFill>
                  <a:latin typeface="FreesiaUPC" pitchFamily="34" charset="-34"/>
                  <a:ea typeface="ＭＳ Ｐゴシック" pitchFamily="34" charset="-128"/>
                  <a:cs typeface="FreesiaUPC" pitchFamily="34" charset="-34"/>
                </a:rPr>
                <a:t>7 </a:t>
              </a:r>
              <a:r>
                <a:rPr lang="en-US" sz="3200" b="1" dirty="0" smtClean="0">
                  <a:solidFill>
                    <a:prstClr val="white"/>
                  </a:solidFill>
                  <a:latin typeface="FreesiaUPC" pitchFamily="34" charset="-34"/>
                  <a:ea typeface="ＭＳ Ｐゴシック" pitchFamily="34" charset="-128"/>
                  <a:cs typeface="FreesiaUPC" pitchFamily="34" charset="-34"/>
                </a:rPr>
                <a:t>More Topics with more than 1,000 Sl</a:t>
              </a:r>
              <a:r>
                <a:rPr lang="en-US" sz="2800" b="1" dirty="0" smtClean="0">
                  <a:solidFill>
                    <a:prstClr val="white"/>
                  </a:solidFill>
                  <a:latin typeface="FreesiaUPC" pitchFamily="34" charset="-34"/>
                  <a:ea typeface="ＭＳ Ｐゴシック" pitchFamily="34" charset="-128"/>
                  <a:cs typeface="FreesiaUPC" pitchFamily="34" charset="-34"/>
                </a:rPr>
                <a:t>i</a:t>
              </a:r>
              <a:r>
                <a:rPr lang="en-US" sz="3200" b="1" dirty="0" smtClean="0">
                  <a:solidFill>
                    <a:prstClr val="white"/>
                  </a:solidFill>
                  <a:latin typeface="FreesiaUPC" pitchFamily="34" charset="-34"/>
                  <a:ea typeface="ＭＳ Ｐゴシック" pitchFamily="34" charset="-128"/>
                  <a:cs typeface="FreesiaUPC" pitchFamily="34" charset="-34"/>
                </a:rPr>
                <a:t>des – Absolutely </a:t>
              </a:r>
              <a:r>
                <a:rPr lang="en-US" sz="3200" b="1" dirty="0" smtClean="0">
                  <a:solidFill>
                    <a:srgbClr val="FFFF00"/>
                  </a:solidFill>
                  <a:latin typeface="FreesiaUPC" pitchFamily="34" charset="-34"/>
                  <a:ea typeface="ＭＳ Ｐゴシック" pitchFamily="34" charset="-128"/>
                  <a:cs typeface="FreesiaUPC" pitchFamily="34" charset="-34"/>
                </a:rPr>
                <a:t>FREE</a:t>
              </a:r>
              <a:r>
                <a:rPr lang="en-US" sz="3200" b="1" dirty="0" smtClean="0">
                  <a:solidFill>
                    <a:prstClr val="white"/>
                  </a:solidFill>
                  <a:latin typeface="FreesiaUPC" pitchFamily="34" charset="-34"/>
                  <a:ea typeface="ＭＳ Ｐゴシック" pitchFamily="34" charset="-128"/>
                  <a:cs typeface="FreesiaUPC" pitchFamily="34" charset="-34"/>
                </a:rPr>
                <a:t>.</a:t>
              </a:r>
            </a:p>
            <a:p>
              <a:pPr>
                <a:spcAft>
                  <a:spcPts val="1200"/>
                </a:spcAft>
              </a:pPr>
              <a:r>
                <a:rPr lang="en-US" sz="3600" b="1" dirty="0" smtClean="0">
                  <a:solidFill>
                    <a:prstClr val="white"/>
                  </a:solidFill>
                  <a:latin typeface="FreesiaUPC" pitchFamily="34" charset="-34"/>
                  <a:ea typeface="ＭＳ Ｐゴシック" pitchFamily="34" charset="-128"/>
                  <a:cs typeface="FreesiaUPC" pitchFamily="34" charset="-34"/>
                </a:rPr>
                <a:t>100 </a:t>
              </a:r>
              <a:r>
                <a:rPr lang="en-US" sz="3600" b="1" dirty="0" smtClean="0">
                  <a:solidFill>
                    <a:prstClr val="white"/>
                  </a:solidFill>
                  <a:latin typeface="FreesiaUPC" pitchFamily="34" charset="-34"/>
                  <a:ea typeface="ＭＳ Ｐゴシック" pitchFamily="34" charset="-128"/>
                  <a:cs typeface="FreesiaUPC" pitchFamily="34" charset="-34"/>
                </a:rPr>
                <a:t>Courses Added So far with more than </a:t>
              </a:r>
              <a:r>
                <a:rPr lang="en-US" sz="3600" b="1" dirty="0" smtClean="0">
                  <a:solidFill>
                    <a:srgbClr val="F8A45E"/>
                  </a:solidFill>
                  <a:latin typeface="FreesiaUPC" pitchFamily="34" charset="-34"/>
                  <a:ea typeface="ＭＳ Ｐゴシック" pitchFamily="34" charset="-128"/>
                  <a:cs typeface="FreesiaUPC" pitchFamily="34" charset="-34"/>
                </a:rPr>
                <a:t>15,000 Slides</a:t>
              </a:r>
              <a:r>
                <a:rPr lang="en-US" sz="3600" b="1" dirty="0" smtClean="0">
                  <a:solidFill>
                    <a:prstClr val="white"/>
                  </a:solidFill>
                  <a:latin typeface="FreesiaUPC" pitchFamily="34" charset="-34"/>
                  <a:ea typeface="ＭＳ Ｐゴシック" pitchFamily="34" charset="-128"/>
                  <a:cs typeface="FreesiaUPC" pitchFamily="34" charset="-34"/>
                </a:rPr>
                <a:t> </a:t>
              </a:r>
              <a:r>
                <a:rPr lang="en-US" sz="5400" b="1" dirty="0" smtClean="0">
                  <a:solidFill>
                    <a:prstClr val="white"/>
                  </a:solidFill>
                  <a:latin typeface="FreesiaUPC" pitchFamily="34" charset="-34"/>
                  <a:ea typeface="ＭＳ Ｐゴシック" pitchFamily="34" charset="-128"/>
                  <a:cs typeface="FreesiaUPC" pitchFamily="34" charset="-34"/>
                </a:rPr>
                <a:t>+</a:t>
              </a:r>
              <a:r>
                <a:rPr lang="en-US" sz="3600" b="1" dirty="0" smtClean="0">
                  <a:solidFill>
                    <a:prstClr val="white"/>
                  </a:solidFill>
                  <a:latin typeface="FreesiaUPC" pitchFamily="34" charset="-34"/>
                  <a:ea typeface="ＭＳ Ｐゴシック" pitchFamily="34" charset="-128"/>
                  <a:cs typeface="FreesiaUPC" pitchFamily="34" charset="-34"/>
                </a:rPr>
                <a:t> </a:t>
              </a:r>
              <a:r>
                <a:rPr lang="en-US" sz="3600" b="1" dirty="0" smtClean="0">
                  <a:solidFill>
                    <a:srgbClr val="FFFF00"/>
                  </a:solidFill>
                  <a:latin typeface="FreesiaUPC" pitchFamily="34" charset="-34"/>
                  <a:ea typeface="ＭＳ Ｐゴシック" pitchFamily="34" charset="-128"/>
                  <a:cs typeface="FreesiaUPC" pitchFamily="34" charset="-34"/>
                </a:rPr>
                <a:t>New Courses Added Every Week. </a:t>
              </a:r>
              <a:r>
                <a:rPr lang="en-US" sz="3600" b="1" dirty="0" smtClean="0">
                  <a:solidFill>
                    <a:srgbClr val="FFFF00"/>
                  </a:solidFill>
                  <a:latin typeface="FreesiaUPC" pitchFamily="34" charset="-34"/>
                  <a:ea typeface="ＭＳ Ｐゴシック" pitchFamily="34" charset="-128"/>
                  <a:cs typeface="FreesiaUPC" pitchFamily="34" charset="-34"/>
                </a:rPr>
                <a:t>– </a:t>
              </a:r>
              <a:r>
                <a:rPr lang="en-US" sz="3600" b="1" dirty="0" smtClean="0">
                  <a:solidFill>
                    <a:srgbClr val="FFFF00"/>
                  </a:solidFill>
                  <a:latin typeface="FreesiaUPC" pitchFamily="34" charset="-34"/>
                  <a:ea typeface="ＭＳ Ｐゴシック" pitchFamily="34" charset="-128"/>
                  <a:cs typeface="FreesiaUPC" pitchFamily="34" charset="-34"/>
                  <a:hlinkClick r:id="rId5"/>
                </a:rPr>
                <a:t>Click here to Go to All Courses</a:t>
              </a:r>
              <a:endParaRPr lang="en-US" sz="3600" b="1" dirty="0" smtClean="0">
                <a:solidFill>
                  <a:srgbClr val="FFFF00"/>
                </a:solidFill>
                <a:latin typeface="FreesiaUPC" pitchFamily="34" charset="-34"/>
                <a:ea typeface="ＭＳ Ｐゴシック" pitchFamily="34" charset="-128"/>
                <a:cs typeface="FreesiaUPC" pitchFamily="34" charset="-34"/>
              </a:endParaRPr>
            </a:p>
            <a:p>
              <a:pPr>
                <a:spcAft>
                  <a:spcPts val="1200"/>
                </a:spcAft>
              </a:pPr>
              <a:endParaRPr lang="en-US" sz="2800" b="1" dirty="0" smtClean="0">
                <a:solidFill>
                  <a:prstClr val="white"/>
                </a:solidFill>
                <a:latin typeface="FreesiaUPC" pitchFamily="34" charset="-34"/>
                <a:ea typeface="ＭＳ Ｐゴシック" pitchFamily="34" charset="-128"/>
                <a:cs typeface="FreesiaUPC" pitchFamily="34" charset="-34"/>
              </a:endParaRPr>
            </a:p>
          </p:txBody>
        </p:sp>
        <p:pic>
          <p:nvPicPr>
            <p:cNvPr id="11" name="Picture 5" descr="Tessafilm_4"/>
            <p:cNvPicPr>
              <a:picLocks noChangeAspect="1" noChangeArrowheads="1"/>
            </p:cNvPicPr>
            <p:nvPr/>
          </p:nvPicPr>
          <p:blipFill>
            <a:blip r:embed="rId6" cstate="print"/>
            <a:srcRect l="59392" b="89844"/>
            <a:stretch>
              <a:fillRect/>
            </a:stretch>
          </p:blipFill>
          <p:spPr bwMode="gray">
            <a:xfrm rot="20222041">
              <a:off x="2474457" y="-1964085"/>
              <a:ext cx="2229621" cy="525903"/>
            </a:xfrm>
            <a:prstGeom prst="rect">
              <a:avLst/>
            </a:prstGeom>
            <a:noFill/>
          </p:spPr>
        </p:pic>
      </p:grpSp>
      <p:pic>
        <p:nvPicPr>
          <p:cNvPr id="12" name="Picture 11">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07904" y="5805264"/>
            <a:ext cx="1062980" cy="1018690"/>
          </a:xfrm>
          <a:prstGeom prst="rect">
            <a:avLst/>
          </a:prstGeom>
        </p:spPr>
      </p:pic>
      <p:sp>
        <p:nvSpPr>
          <p:cNvPr id="13" name="TextBox 12"/>
          <p:cNvSpPr txBox="1"/>
          <p:nvPr/>
        </p:nvSpPr>
        <p:spPr>
          <a:xfrm>
            <a:off x="395536" y="-148753"/>
            <a:ext cx="8352928" cy="769441"/>
          </a:xfrm>
          <a:prstGeom prst="rect">
            <a:avLst/>
          </a:prstGeom>
          <a:noFill/>
        </p:spPr>
        <p:txBody>
          <a:bodyPr wrap="square" rtlCol="0">
            <a:spAutoFit/>
          </a:bodyPr>
          <a:lstStyle/>
          <a:p>
            <a:r>
              <a:rPr lang="en-US" sz="4400" dirty="0" smtClean="0">
                <a:solidFill>
                  <a:prstClr val="black"/>
                </a:solidFill>
                <a:latin typeface="Arial Rounded MT Bold" pitchFamily="34" charset="0"/>
                <a:ea typeface="ＭＳ Ｐゴシック" pitchFamily="34" charset="-128"/>
                <a:cs typeface="Arial" pitchFamily="34" charset="0"/>
              </a:rPr>
              <a:t>ManagementStudyGuide.com</a:t>
            </a:r>
            <a:endParaRPr lang="en-IN" sz="4400" dirty="0">
              <a:solidFill>
                <a:prstClr val="black"/>
              </a:solidFill>
              <a:latin typeface="Arial Rounded MT Bold" pitchFamily="34" charset="0"/>
              <a:ea typeface="ＭＳ Ｐゴシック" pitchFamily="34" charset="-128"/>
              <a:cs typeface="Arial" pitchFamily="34" charset="0"/>
            </a:endParaRPr>
          </a:p>
        </p:txBody>
      </p:sp>
      <p:pic>
        <p:nvPicPr>
          <p:cNvPr id="8" name="Picture 7">
            <a:hlinkClick r:id="" action="ppaction://hlinkshowjump?jump=previousslide"/>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spTree>
    <p:custDataLst>
      <p:tags r:id="rId1"/>
    </p:custDataLst>
    <p:extLst>
      <p:ext uri="{BB962C8B-B14F-4D97-AF65-F5344CB8AC3E}">
        <p14:creationId xmlns:p14="http://schemas.microsoft.com/office/powerpoint/2010/main" val="1087184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legate-490x362.jpg"/>
          <p:cNvPicPr>
            <a:picLocks noChangeAspect="1"/>
          </p:cNvPicPr>
          <p:nvPr/>
        </p:nvPicPr>
        <p:blipFill>
          <a:blip r:embed="rId2" cstate="print"/>
          <a:srcRect t="41275" b="42057"/>
          <a:stretch>
            <a:fillRect/>
          </a:stretch>
        </p:blipFill>
        <p:spPr>
          <a:xfrm>
            <a:off x="0" y="-27384"/>
            <a:ext cx="9179347" cy="864096"/>
          </a:xfrm>
          <a:prstGeom prst="rect">
            <a:avLst/>
          </a:prstGeom>
        </p:spPr>
      </p:pic>
      <p:sp>
        <p:nvSpPr>
          <p:cNvPr id="3" name="Rectangle 2"/>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Objective</a:t>
            </a:r>
            <a:endParaRPr lang="en-IN" sz="3200" dirty="0"/>
          </a:p>
        </p:txBody>
      </p:sp>
      <p:pic>
        <p:nvPicPr>
          <p:cNvPr id="5" name="Picture 4" descr="highlighter_pens.jpg"/>
          <p:cNvPicPr>
            <a:picLocks noChangeAspect="1"/>
          </p:cNvPicPr>
          <p:nvPr/>
        </p:nvPicPr>
        <p:blipFill>
          <a:blip r:embed="rId3" cstate="print">
            <a:lum bright="70000" contrast="-70000"/>
          </a:blip>
          <a:stretch>
            <a:fillRect/>
          </a:stretch>
        </p:blipFill>
        <p:spPr>
          <a:xfrm flipH="1">
            <a:off x="0" y="864096"/>
            <a:ext cx="9144000" cy="5993904"/>
          </a:xfrm>
          <a:prstGeom prst="rect">
            <a:avLst/>
          </a:prstGeom>
        </p:spPr>
      </p:pic>
      <p:sp>
        <p:nvSpPr>
          <p:cNvPr id="6" name="TextBox 5"/>
          <p:cNvSpPr txBox="1"/>
          <p:nvPr/>
        </p:nvSpPr>
        <p:spPr>
          <a:xfrm>
            <a:off x="251520" y="1124744"/>
            <a:ext cx="8712968" cy="430887"/>
          </a:xfrm>
          <a:prstGeom prst="rect">
            <a:avLst/>
          </a:prstGeom>
          <a:noFill/>
        </p:spPr>
        <p:txBody>
          <a:bodyPr wrap="square" rtlCol="0">
            <a:spAutoFit/>
          </a:bodyPr>
          <a:lstStyle/>
          <a:p>
            <a:pPr marL="457200" indent="-457200">
              <a:buFont typeface="Arial" pitchFamily="34" charset="0"/>
              <a:buChar char="•"/>
            </a:pPr>
            <a:r>
              <a:rPr lang="en-IN" sz="2200" dirty="0" smtClean="0"/>
              <a:t>Explain What is Delegation</a:t>
            </a:r>
            <a:endParaRPr lang="en-IN" sz="2200" dirty="0"/>
          </a:p>
        </p:txBody>
      </p:sp>
      <p:sp>
        <p:nvSpPr>
          <p:cNvPr id="7" name="TextBox 6"/>
          <p:cNvSpPr txBox="1"/>
          <p:nvPr/>
        </p:nvSpPr>
        <p:spPr>
          <a:xfrm>
            <a:off x="251520" y="1660738"/>
            <a:ext cx="8712968" cy="430887"/>
          </a:xfrm>
          <a:prstGeom prst="rect">
            <a:avLst/>
          </a:prstGeom>
          <a:noFill/>
        </p:spPr>
        <p:txBody>
          <a:bodyPr wrap="square" rtlCol="0">
            <a:spAutoFit/>
          </a:bodyPr>
          <a:lstStyle/>
          <a:p>
            <a:pPr marL="457200" indent="-457200">
              <a:buFont typeface="Arial" pitchFamily="34" charset="0"/>
              <a:buChar char="•"/>
            </a:pPr>
            <a:r>
              <a:rPr lang="en-IN" sz="2200" dirty="0" smtClean="0"/>
              <a:t>Explain Why People Do Not Delegate</a:t>
            </a:r>
            <a:endParaRPr lang="en-IN" sz="2200" dirty="0"/>
          </a:p>
        </p:txBody>
      </p:sp>
      <p:sp>
        <p:nvSpPr>
          <p:cNvPr id="8" name="TextBox 7"/>
          <p:cNvSpPr txBox="1"/>
          <p:nvPr/>
        </p:nvSpPr>
        <p:spPr>
          <a:xfrm>
            <a:off x="251520" y="2204864"/>
            <a:ext cx="8712968" cy="430887"/>
          </a:xfrm>
          <a:prstGeom prst="rect">
            <a:avLst/>
          </a:prstGeom>
          <a:noFill/>
        </p:spPr>
        <p:txBody>
          <a:bodyPr wrap="square" rtlCol="0">
            <a:spAutoFit/>
          </a:bodyPr>
          <a:lstStyle/>
          <a:p>
            <a:pPr marL="457200" indent="-457200">
              <a:buFont typeface="Arial" pitchFamily="34" charset="0"/>
              <a:buChar char="•"/>
            </a:pPr>
            <a:r>
              <a:rPr lang="en-IN" sz="2200" dirty="0" smtClean="0"/>
              <a:t>Describe the Benefits of Delegating</a:t>
            </a:r>
            <a:endParaRPr lang="en-IN" sz="2200" dirty="0"/>
          </a:p>
        </p:txBody>
      </p:sp>
      <p:sp>
        <p:nvSpPr>
          <p:cNvPr id="9" name="TextBox 8"/>
          <p:cNvSpPr txBox="1"/>
          <p:nvPr/>
        </p:nvSpPr>
        <p:spPr>
          <a:xfrm>
            <a:off x="251520" y="2740858"/>
            <a:ext cx="8712968" cy="430887"/>
          </a:xfrm>
          <a:prstGeom prst="rect">
            <a:avLst/>
          </a:prstGeom>
          <a:noFill/>
        </p:spPr>
        <p:txBody>
          <a:bodyPr wrap="square" rtlCol="0">
            <a:spAutoFit/>
          </a:bodyPr>
          <a:lstStyle/>
          <a:p>
            <a:pPr marL="457200" indent="-457200">
              <a:buFont typeface="Arial" pitchFamily="34" charset="0"/>
              <a:buChar char="•"/>
            </a:pPr>
            <a:r>
              <a:rPr lang="en-IN" sz="2200" dirty="0" smtClean="0"/>
              <a:t>List What Tasks Should We Not Delegate</a:t>
            </a:r>
            <a:endParaRPr lang="en-IN" sz="2200" dirty="0"/>
          </a:p>
        </p:txBody>
      </p:sp>
      <p:sp>
        <p:nvSpPr>
          <p:cNvPr id="10" name="TextBox 9"/>
          <p:cNvSpPr txBox="1"/>
          <p:nvPr/>
        </p:nvSpPr>
        <p:spPr>
          <a:xfrm>
            <a:off x="251520" y="3284984"/>
            <a:ext cx="8712968" cy="430887"/>
          </a:xfrm>
          <a:prstGeom prst="rect">
            <a:avLst/>
          </a:prstGeom>
          <a:noFill/>
        </p:spPr>
        <p:txBody>
          <a:bodyPr wrap="square" rtlCol="0">
            <a:spAutoFit/>
          </a:bodyPr>
          <a:lstStyle/>
          <a:p>
            <a:pPr marL="457200" indent="-457200">
              <a:buFont typeface="Arial" pitchFamily="34" charset="0"/>
              <a:buChar char="•"/>
            </a:pPr>
            <a:r>
              <a:rPr lang="en-IN" sz="2200" dirty="0" smtClean="0"/>
              <a:t>Describe the Delegation Process</a:t>
            </a:r>
            <a:endParaRPr lang="en-IN" sz="2200" dirty="0"/>
          </a:p>
        </p:txBody>
      </p:sp>
      <p:sp>
        <p:nvSpPr>
          <p:cNvPr id="11" name="TextBox 10"/>
          <p:cNvSpPr txBox="1"/>
          <p:nvPr/>
        </p:nvSpPr>
        <p:spPr>
          <a:xfrm>
            <a:off x="251520" y="3820978"/>
            <a:ext cx="8712968" cy="430887"/>
          </a:xfrm>
          <a:prstGeom prst="rect">
            <a:avLst/>
          </a:prstGeom>
          <a:noFill/>
        </p:spPr>
        <p:txBody>
          <a:bodyPr wrap="square" rtlCol="0">
            <a:spAutoFit/>
          </a:bodyPr>
          <a:lstStyle/>
          <a:p>
            <a:pPr marL="457200" indent="-457200">
              <a:buFont typeface="Arial" pitchFamily="34" charset="0"/>
              <a:buChar char="•"/>
            </a:pPr>
            <a:r>
              <a:rPr lang="en-IN" sz="2200" dirty="0" smtClean="0"/>
              <a:t>Explain A Simple Delegation Rule</a:t>
            </a:r>
            <a:endParaRPr lang="en-IN" sz="2200" dirty="0"/>
          </a:p>
        </p:txBody>
      </p:sp>
      <p:sp>
        <p:nvSpPr>
          <p:cNvPr id="12" name="TextBox 11"/>
          <p:cNvSpPr txBox="1"/>
          <p:nvPr/>
        </p:nvSpPr>
        <p:spPr>
          <a:xfrm>
            <a:off x="251520" y="4365104"/>
            <a:ext cx="8712968" cy="430887"/>
          </a:xfrm>
          <a:prstGeom prst="rect">
            <a:avLst/>
          </a:prstGeom>
          <a:noFill/>
        </p:spPr>
        <p:txBody>
          <a:bodyPr wrap="square" rtlCol="0">
            <a:spAutoFit/>
          </a:bodyPr>
          <a:lstStyle/>
          <a:p>
            <a:pPr marL="457200" indent="-457200">
              <a:buFont typeface="Arial" pitchFamily="34" charset="0"/>
              <a:buChar char="•"/>
            </a:pPr>
            <a:r>
              <a:rPr lang="en-IN" sz="2200" dirty="0" smtClean="0"/>
              <a:t>Describe the Levels of Delegation</a:t>
            </a:r>
            <a:endParaRPr lang="en-IN" sz="2200" dirty="0"/>
          </a:p>
        </p:txBody>
      </p:sp>
      <p:sp>
        <p:nvSpPr>
          <p:cNvPr id="13" name="TextBox 12"/>
          <p:cNvSpPr txBox="1"/>
          <p:nvPr/>
        </p:nvSpPr>
        <p:spPr>
          <a:xfrm>
            <a:off x="251520" y="4941168"/>
            <a:ext cx="8712968" cy="430887"/>
          </a:xfrm>
          <a:prstGeom prst="rect">
            <a:avLst/>
          </a:prstGeom>
          <a:noFill/>
        </p:spPr>
        <p:txBody>
          <a:bodyPr wrap="square" rtlCol="0">
            <a:spAutoFit/>
          </a:bodyPr>
          <a:lstStyle/>
          <a:p>
            <a:pPr marL="457200" indent="-457200">
              <a:buFont typeface="Arial" pitchFamily="34" charset="0"/>
              <a:buChar char="•"/>
            </a:pPr>
            <a:r>
              <a:rPr lang="en-IN" sz="2200" dirty="0" smtClean="0"/>
              <a:t>Describe the Types of Delegation</a:t>
            </a:r>
            <a:endParaRPr lang="en-IN" sz="2200" dirty="0"/>
          </a:p>
        </p:txBody>
      </p:sp>
      <p:sp>
        <p:nvSpPr>
          <p:cNvPr id="14" name="TextBox 13"/>
          <p:cNvSpPr txBox="1"/>
          <p:nvPr/>
        </p:nvSpPr>
        <p:spPr>
          <a:xfrm>
            <a:off x="251520" y="5446385"/>
            <a:ext cx="8712968" cy="430887"/>
          </a:xfrm>
          <a:prstGeom prst="rect">
            <a:avLst/>
          </a:prstGeom>
          <a:noFill/>
        </p:spPr>
        <p:txBody>
          <a:bodyPr wrap="square" rtlCol="0">
            <a:spAutoFit/>
          </a:bodyPr>
          <a:lstStyle/>
          <a:p>
            <a:pPr marL="457200" indent="-457200">
              <a:buFont typeface="Arial" pitchFamily="34" charset="0"/>
              <a:buChar char="•"/>
            </a:pPr>
            <a:r>
              <a:rPr lang="en-IN" sz="2200" dirty="0" smtClean="0"/>
              <a:t>List the Delegating Skills</a:t>
            </a:r>
            <a:endParaRPr lang="en-IN" sz="2200" dirty="0"/>
          </a:p>
        </p:txBody>
      </p:sp>
      <p:sp>
        <p:nvSpPr>
          <p:cNvPr id="15" name="TextBox 14"/>
          <p:cNvSpPr txBox="1"/>
          <p:nvPr/>
        </p:nvSpPr>
        <p:spPr>
          <a:xfrm>
            <a:off x="251520" y="5950441"/>
            <a:ext cx="8712968" cy="430887"/>
          </a:xfrm>
          <a:prstGeom prst="rect">
            <a:avLst/>
          </a:prstGeom>
          <a:noFill/>
        </p:spPr>
        <p:txBody>
          <a:bodyPr wrap="square" rtlCol="0">
            <a:spAutoFit/>
          </a:bodyPr>
          <a:lstStyle/>
          <a:p>
            <a:pPr marL="457200" indent="-457200">
              <a:buFont typeface="Arial" pitchFamily="34" charset="0"/>
              <a:buChar char="•"/>
            </a:pPr>
            <a:r>
              <a:rPr lang="en-IN" sz="2200" dirty="0" smtClean="0"/>
              <a:t>Explain the Barriers to Delegation</a:t>
            </a:r>
            <a:endParaRPr lang="en-IN" sz="2200" dirty="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pic>
        <p:nvPicPr>
          <p:cNvPr id="17" name="Picture 16">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pic>
        <p:nvPicPr>
          <p:cNvPr id="18" name="Picture 17">
            <a:hlinkClick r:id="" action="ppaction://hlinkshowjump?jump=previousslid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childTnLst>
                                </p:cTn>
                              </p:par>
                            </p:childTnLst>
                          </p:cTn>
                        </p:par>
                        <p:par>
                          <p:cTn id="40" fill="hold">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childTnLst>
                                </p:cTn>
                              </p:par>
                            </p:childTnLst>
                          </p:cTn>
                        </p:par>
                        <p:par>
                          <p:cTn id="44" fill="hold">
                            <p:stCondLst>
                              <p:cond delay="10000"/>
                            </p:stCondLst>
                            <p:childTnLst>
                              <p:par>
                                <p:cTn id="45" presetID="10" presetClass="entr" presetSubtype="0" fill="hold" nodeType="afterEffect">
                                  <p:stCondLst>
                                    <p:cond delay="50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legate-490x362.jpg"/>
          <p:cNvPicPr>
            <a:picLocks noChangeAspect="1"/>
          </p:cNvPicPr>
          <p:nvPr/>
        </p:nvPicPr>
        <p:blipFill>
          <a:blip r:embed="rId2" cstate="print"/>
          <a:srcRect t="41275" b="42057"/>
          <a:stretch>
            <a:fillRect/>
          </a:stretch>
        </p:blipFill>
        <p:spPr>
          <a:xfrm>
            <a:off x="0" y="-27384"/>
            <a:ext cx="9179347" cy="864096"/>
          </a:xfrm>
          <a:prstGeom prst="rect">
            <a:avLst/>
          </a:prstGeom>
        </p:spPr>
      </p:pic>
      <p:sp>
        <p:nvSpPr>
          <p:cNvPr id="3" name="Rectangle 2"/>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pic>
        <p:nvPicPr>
          <p:cNvPr id="6" name="Picture 5" descr="pt931_business_man_pose.png"/>
          <p:cNvPicPr>
            <a:picLocks noChangeAspect="1"/>
          </p:cNvPicPr>
          <p:nvPr/>
        </p:nvPicPr>
        <p:blipFill>
          <a:blip r:embed="rId3" cstate="print"/>
          <a:stretch>
            <a:fillRect/>
          </a:stretch>
        </p:blipFill>
        <p:spPr>
          <a:xfrm>
            <a:off x="35496" y="1683338"/>
            <a:ext cx="1909396" cy="3977910"/>
          </a:xfrm>
          <a:prstGeom prst="rect">
            <a:avLst/>
          </a:prstGeom>
        </p:spPr>
      </p:pic>
      <p:pic>
        <p:nvPicPr>
          <p:cNvPr id="9" name="Picture 8" descr="Picture_StrategyPlanner.png"/>
          <p:cNvPicPr>
            <a:picLocks noChangeAspect="1"/>
          </p:cNvPicPr>
          <p:nvPr/>
        </p:nvPicPr>
        <p:blipFill>
          <a:blip r:embed="rId4" cstate="print"/>
          <a:stretch>
            <a:fillRect/>
          </a:stretch>
        </p:blipFill>
        <p:spPr>
          <a:xfrm rot="1745143">
            <a:off x="3417056" y="1573530"/>
            <a:ext cx="5717403" cy="3644238"/>
          </a:xfrm>
          <a:prstGeom prst="rect">
            <a:avLst/>
          </a:prstGeom>
        </p:spPr>
      </p:pic>
      <p:sp>
        <p:nvSpPr>
          <p:cNvPr id="10" name="Rectangle 9"/>
          <p:cNvSpPr/>
          <p:nvPr/>
        </p:nvSpPr>
        <p:spPr>
          <a:xfrm>
            <a:off x="0" y="5661248"/>
            <a:ext cx="9144000" cy="1196752"/>
          </a:xfrm>
          <a:prstGeom prst="rect">
            <a:avLst/>
          </a:prstGeom>
          <a:solidFill>
            <a:schemeClr val="tx1">
              <a:lumMod val="95000"/>
              <a:lumOff val="5000"/>
            </a:schemeClr>
          </a:solidFill>
          <a:ln w="9525" cap="flat" cmpd="sng" algn="ctr">
            <a:noFill/>
            <a:prstDash val="solid"/>
          </a:ln>
          <a:effectLst/>
        </p:spPr>
        <p:txBody>
          <a:bodyPr anchor="ctr"/>
          <a:lstStyle/>
          <a:p>
            <a:pPr algn="ctr">
              <a:defRPr/>
            </a:pPr>
            <a:endParaRPr lang="nb-NO">
              <a:solidFill>
                <a:srgbClr val="FFFFFF"/>
              </a:solidFill>
              <a:latin typeface="Calibri" pitchFamily="-105" charset="0"/>
              <a:ea typeface="ＭＳ Ｐゴシック" pitchFamily="-105" charset="-128"/>
            </a:endParaRPr>
          </a:p>
        </p:txBody>
      </p:sp>
      <p:sp>
        <p:nvSpPr>
          <p:cNvPr id="11" name="Rektangel 76"/>
          <p:cNvSpPr>
            <a:spLocks noChangeArrowheads="1"/>
          </p:cNvSpPr>
          <p:nvPr/>
        </p:nvSpPr>
        <p:spPr bwMode="auto">
          <a:xfrm>
            <a:off x="484312" y="5733256"/>
            <a:ext cx="2376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IN" sz="1600" noProof="1" smtClean="0">
                <a:solidFill>
                  <a:srgbClr val="FFFFFF"/>
                </a:solidFill>
                <a:cs typeface="Arial" charset="0"/>
              </a:rPr>
              <a:t>Look at the thoughts of a Project Manager, Samuel Davidson. </a:t>
            </a:r>
            <a:endParaRPr lang="da-DK" sz="2400" dirty="0">
              <a:solidFill>
                <a:srgbClr val="1E1C11"/>
              </a:solidFill>
            </a:endParaRPr>
          </a:p>
        </p:txBody>
      </p:sp>
      <p:grpSp>
        <p:nvGrpSpPr>
          <p:cNvPr id="12" name="Group 19"/>
          <p:cNvGrpSpPr>
            <a:grpSpLocks/>
          </p:cNvGrpSpPr>
          <p:nvPr/>
        </p:nvGrpSpPr>
        <p:grpSpPr bwMode="auto">
          <a:xfrm>
            <a:off x="179512" y="5911998"/>
            <a:ext cx="250825" cy="250825"/>
            <a:chOff x="530225" y="5016500"/>
            <a:chExt cx="393700" cy="393700"/>
          </a:xfrm>
        </p:grpSpPr>
        <p:sp>
          <p:nvSpPr>
            <p:cNvPr id="13" name="Oval 95"/>
            <p:cNvSpPr>
              <a:spLocks noChangeArrowheads="1"/>
            </p:cNvSpPr>
            <p:nvPr/>
          </p:nvSpPr>
          <p:spPr bwMode="auto">
            <a:xfrm>
              <a:off x="530225" y="5016500"/>
              <a:ext cx="393700" cy="393700"/>
            </a:xfrm>
            <a:prstGeom prst="ellipse">
              <a:avLst/>
            </a:pr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nb-NO">
                <a:solidFill>
                  <a:srgbClr val="FFFFFF"/>
                </a:solidFill>
              </a:endParaRPr>
            </a:p>
          </p:txBody>
        </p:sp>
        <p:sp>
          <p:nvSpPr>
            <p:cNvPr id="14" name="Isosceles Triangle 96"/>
            <p:cNvSpPr>
              <a:spLocks noChangeArrowheads="1"/>
            </p:cNvSpPr>
            <p:nvPr/>
          </p:nvSpPr>
          <p:spPr bwMode="auto">
            <a:xfrm rot="5400000">
              <a:off x="634879" y="5111187"/>
              <a:ext cx="234227" cy="204325"/>
            </a:xfrm>
            <a:prstGeom prst="triangle">
              <a:avLst>
                <a:gd name="adj" fmla="val 50000"/>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nb-NO">
                <a:solidFill>
                  <a:srgbClr val="353637"/>
                </a:solidFill>
              </a:endParaRPr>
            </a:p>
          </p:txBody>
        </p:sp>
      </p:grpSp>
      <p:sp>
        <p:nvSpPr>
          <p:cNvPr id="15" name="Cloud Callout 14"/>
          <p:cNvSpPr/>
          <p:nvPr/>
        </p:nvSpPr>
        <p:spPr>
          <a:xfrm>
            <a:off x="1475656" y="908720"/>
            <a:ext cx="2664296" cy="1692000"/>
          </a:xfrm>
          <a:prstGeom prst="cloudCallout">
            <a:avLst>
              <a:gd name="adj1" fmla="val -66608"/>
              <a:gd name="adj2" fmla="val 1609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N" dirty="0" smtClean="0">
                <a:solidFill>
                  <a:schemeClr val="tx1"/>
                </a:solidFill>
              </a:rPr>
              <a:t>I have to submit the project status report to Delivery Head today!</a:t>
            </a:r>
            <a:endParaRPr lang="en-IN" dirty="0">
              <a:solidFill>
                <a:schemeClr val="tx1"/>
              </a:solidFill>
            </a:endParaRPr>
          </a:p>
        </p:txBody>
      </p:sp>
      <p:grpSp>
        <p:nvGrpSpPr>
          <p:cNvPr id="16" name="Group 53"/>
          <p:cNvGrpSpPr>
            <a:grpSpLocks/>
          </p:cNvGrpSpPr>
          <p:nvPr/>
        </p:nvGrpSpPr>
        <p:grpSpPr bwMode="auto">
          <a:xfrm rot="-469996">
            <a:off x="4309963" y="2820530"/>
            <a:ext cx="1702374" cy="942717"/>
            <a:chOff x="3192007" y="1035060"/>
            <a:chExt cx="1476468" cy="1420438"/>
          </a:xfrm>
        </p:grpSpPr>
        <p:sp>
          <p:nvSpPr>
            <p:cNvPr id="17" name="Rectangle 85"/>
            <p:cNvSpPr>
              <a:spLocks noChangeArrowheads="1"/>
            </p:cNvSpPr>
            <p:nvPr/>
          </p:nvSpPr>
          <p:spPr bwMode="auto">
            <a:xfrm rot="10800000">
              <a:off x="3192007" y="1035060"/>
              <a:ext cx="1476468" cy="1420438"/>
            </a:xfrm>
            <a:prstGeom prst="rect">
              <a:avLst/>
            </a:prstGeom>
            <a:solidFill>
              <a:srgbClr val="FFB19F"/>
            </a:solidFill>
            <a:ln w="9525">
              <a:noFill/>
              <a:miter lim="800000"/>
              <a:headEnd/>
              <a:tailEnd/>
            </a:ln>
            <a:effectLst>
              <a:outerShdw dist="23000" dir="5400000" rotWithShape="0">
                <a:srgbClr val="808080">
                  <a:alpha val="34998"/>
                </a:srgbClr>
              </a:outerShdw>
            </a:effectLst>
          </p:spPr>
          <p:txBody>
            <a:bodyPr anchor="ctr"/>
            <a:lstStyle/>
            <a:p>
              <a:pPr algn="ctr"/>
              <a:endParaRPr lang="en-US">
                <a:solidFill>
                  <a:srgbClr val="FFFFFF"/>
                </a:solidFill>
                <a:latin typeface="Calibri" pitchFamily="34" charset="0"/>
              </a:endParaRPr>
            </a:p>
          </p:txBody>
        </p:sp>
        <p:sp>
          <p:nvSpPr>
            <p:cNvPr id="18" name="TextBox 10"/>
            <p:cNvSpPr txBox="1">
              <a:spLocks noChangeArrowheads="1"/>
            </p:cNvSpPr>
            <p:nvPr/>
          </p:nvSpPr>
          <p:spPr bwMode="auto">
            <a:xfrm>
              <a:off x="3278455" y="1143719"/>
              <a:ext cx="1386409" cy="735221"/>
            </a:xfrm>
            <a:prstGeom prst="rect">
              <a:avLst/>
            </a:prstGeom>
            <a:noFill/>
            <a:ln w="9525">
              <a:noFill/>
              <a:miter lim="800000"/>
              <a:headEnd/>
              <a:tailEnd/>
            </a:ln>
          </p:spPr>
          <p:txBody>
            <a:bodyPr wrap="square">
              <a:spAutoFit/>
            </a:bodyPr>
            <a:lstStyle/>
            <a:p>
              <a:pPr algn="ctr"/>
              <a:r>
                <a:rPr lang="en-IN" dirty="0" smtClean="0">
                  <a:latin typeface="Calibri" pitchFamily="34" charset="0"/>
                </a:rPr>
                <a:t>Project status report to Delivery Head </a:t>
              </a:r>
              <a:endParaRPr lang="en-US" dirty="0">
                <a:latin typeface="Calibri" pitchFamily="34" charset="0"/>
              </a:endParaRPr>
            </a:p>
          </p:txBody>
        </p:sp>
      </p:grpSp>
      <p:sp>
        <p:nvSpPr>
          <p:cNvPr id="19" name="Freeform 18"/>
          <p:cNvSpPr>
            <a:spLocks noChangeArrowheads="1"/>
          </p:cNvSpPr>
          <p:nvPr/>
        </p:nvSpPr>
        <p:spPr bwMode="auto">
          <a:xfrm rot="2581814">
            <a:off x="4837406" y="2634184"/>
            <a:ext cx="501908" cy="262047"/>
          </a:xfrm>
          <a:custGeom>
            <a:avLst/>
            <a:gdLst>
              <a:gd name="T0" fmla="*/ 2866 w 1371600"/>
              <a:gd name="T1" fmla="*/ 0 h 393700"/>
              <a:gd name="T2" fmla="*/ 286563 w 1371600"/>
              <a:gd name="T3" fmla="*/ 19073 h 393700"/>
              <a:gd name="T4" fmla="*/ 295160 w 1371600"/>
              <a:gd name="T5" fmla="*/ 228869 h 393700"/>
              <a:gd name="T6" fmla="*/ 309488 w 1371600"/>
              <a:gd name="T7" fmla="*/ 362374 h 393700"/>
              <a:gd name="T8" fmla="*/ 309488 w 1371600"/>
              <a:gd name="T9" fmla="*/ 591242 h 393700"/>
              <a:gd name="T10" fmla="*/ 0 w 1371600"/>
              <a:gd name="T11" fmla="*/ 572170 h 393700"/>
              <a:gd name="T12" fmla="*/ 2866 w 1371600"/>
              <a:gd name="T13" fmla="*/ 0 h 393700"/>
              <a:gd name="T14" fmla="*/ 0 60000 65536"/>
              <a:gd name="T15" fmla="*/ 0 60000 65536"/>
              <a:gd name="T16" fmla="*/ 0 60000 65536"/>
              <a:gd name="T17" fmla="*/ 0 60000 65536"/>
              <a:gd name="T18" fmla="*/ 0 60000 65536"/>
              <a:gd name="T19" fmla="*/ 0 60000 65536"/>
              <a:gd name="T20" fmla="*/ 0 60000 65536"/>
              <a:gd name="T21" fmla="*/ 0 w 1371600"/>
              <a:gd name="T22" fmla="*/ 0 h 393700"/>
              <a:gd name="T23" fmla="*/ 1371600 w 1371600"/>
              <a:gd name="T24" fmla="*/ 393700 h 393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1600" h="393700">
                <a:moveTo>
                  <a:pt x="12700" y="0"/>
                </a:moveTo>
                <a:lnTo>
                  <a:pt x="1270000" y="12700"/>
                </a:lnTo>
                <a:lnTo>
                  <a:pt x="1308100" y="152400"/>
                </a:lnTo>
                <a:lnTo>
                  <a:pt x="1371600" y="241300"/>
                </a:lnTo>
                <a:lnTo>
                  <a:pt x="1371600" y="393700"/>
                </a:lnTo>
                <a:lnTo>
                  <a:pt x="0" y="381000"/>
                </a:lnTo>
                <a:lnTo>
                  <a:pt x="12700" y="0"/>
                </a:lnTo>
                <a:close/>
              </a:path>
            </a:pathLst>
          </a:custGeom>
          <a:solidFill>
            <a:schemeClr val="bg2">
              <a:lumMod val="75000"/>
              <a:alpha val="61176"/>
            </a:schemeClr>
          </a:solidFill>
          <a:ln w="9525">
            <a:noFill/>
            <a:miter lim="800000"/>
            <a:headEnd/>
            <a:tailEnd/>
          </a:ln>
          <a:effectLst>
            <a:outerShdw dist="23000" dir="5400000" rotWithShape="0">
              <a:srgbClr val="808080">
                <a:alpha val="34998"/>
              </a:srgbClr>
            </a:outerShdw>
          </a:effectLst>
        </p:spPr>
        <p:txBody>
          <a:bodyPr anchor="ctr"/>
          <a:lstStyle/>
          <a:p>
            <a:endParaRPr lang="en-IN"/>
          </a:p>
        </p:txBody>
      </p:sp>
      <p:sp>
        <p:nvSpPr>
          <p:cNvPr id="20" name="Cloud Callout 19"/>
          <p:cNvSpPr/>
          <p:nvPr/>
        </p:nvSpPr>
        <p:spPr>
          <a:xfrm>
            <a:off x="1331640" y="908720"/>
            <a:ext cx="3096344" cy="1692000"/>
          </a:xfrm>
          <a:prstGeom prst="cloudCallout">
            <a:avLst>
              <a:gd name="adj1" fmla="val -66608"/>
              <a:gd name="adj2" fmla="val 1609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dirty="0" smtClean="0">
                <a:solidFill>
                  <a:schemeClr val="tx1"/>
                </a:solidFill>
              </a:rPr>
              <a:t>Oh! I have a client meeting today. I have to get the latest status update from team lead.</a:t>
            </a:r>
            <a:endParaRPr lang="en-IN" dirty="0">
              <a:solidFill>
                <a:schemeClr val="tx1"/>
              </a:solidFill>
            </a:endParaRPr>
          </a:p>
        </p:txBody>
      </p:sp>
      <p:grpSp>
        <p:nvGrpSpPr>
          <p:cNvPr id="21" name="Group 53"/>
          <p:cNvGrpSpPr>
            <a:grpSpLocks/>
          </p:cNvGrpSpPr>
          <p:nvPr/>
        </p:nvGrpSpPr>
        <p:grpSpPr bwMode="auto">
          <a:xfrm rot="1543554">
            <a:off x="6356325" y="2461231"/>
            <a:ext cx="1736689" cy="949773"/>
            <a:chOff x="3192007" y="1024427"/>
            <a:chExt cx="1506229" cy="1431071"/>
          </a:xfrm>
        </p:grpSpPr>
        <p:sp>
          <p:nvSpPr>
            <p:cNvPr id="22" name="Rectangle 85"/>
            <p:cNvSpPr>
              <a:spLocks noChangeArrowheads="1"/>
            </p:cNvSpPr>
            <p:nvPr/>
          </p:nvSpPr>
          <p:spPr bwMode="auto">
            <a:xfrm rot="10800000">
              <a:off x="3192007" y="1035060"/>
              <a:ext cx="1476468" cy="1420438"/>
            </a:xfrm>
            <a:prstGeom prst="rect">
              <a:avLst/>
            </a:prstGeom>
            <a:solidFill>
              <a:schemeClr val="accent1">
                <a:lumMod val="40000"/>
                <a:lumOff val="60000"/>
              </a:schemeClr>
            </a:solidFill>
            <a:ln w="9525">
              <a:noFill/>
              <a:miter lim="800000"/>
              <a:headEnd/>
              <a:tailEnd/>
            </a:ln>
            <a:effectLst>
              <a:outerShdw dist="23000" dir="5400000" rotWithShape="0">
                <a:srgbClr val="808080">
                  <a:alpha val="34998"/>
                </a:srgbClr>
              </a:outerShdw>
            </a:effectLst>
          </p:spPr>
          <p:txBody>
            <a:bodyPr anchor="ctr"/>
            <a:lstStyle/>
            <a:p>
              <a:pPr algn="ctr"/>
              <a:endParaRPr lang="en-US">
                <a:solidFill>
                  <a:srgbClr val="FFFFFF"/>
                </a:solidFill>
                <a:latin typeface="Calibri" pitchFamily="34" charset="0"/>
              </a:endParaRPr>
            </a:p>
          </p:txBody>
        </p:sp>
        <p:sp>
          <p:nvSpPr>
            <p:cNvPr id="23" name="TextBox 10"/>
            <p:cNvSpPr txBox="1">
              <a:spLocks noChangeArrowheads="1"/>
            </p:cNvSpPr>
            <p:nvPr/>
          </p:nvSpPr>
          <p:spPr bwMode="auto">
            <a:xfrm>
              <a:off x="3311827" y="1024427"/>
              <a:ext cx="1386409" cy="1391227"/>
            </a:xfrm>
            <a:prstGeom prst="rect">
              <a:avLst/>
            </a:prstGeom>
            <a:noFill/>
            <a:ln w="9525">
              <a:noFill/>
              <a:miter lim="800000"/>
              <a:headEnd/>
              <a:tailEnd/>
            </a:ln>
          </p:spPr>
          <p:txBody>
            <a:bodyPr wrap="square">
              <a:spAutoFit/>
            </a:bodyPr>
            <a:lstStyle/>
            <a:p>
              <a:pPr algn="ctr"/>
              <a:r>
                <a:rPr lang="en-IN" dirty="0" smtClean="0">
                  <a:latin typeface="Calibri" pitchFamily="34" charset="0"/>
                </a:rPr>
                <a:t>Client meeting - get the latest status update</a:t>
              </a:r>
              <a:endParaRPr lang="en-US" dirty="0">
                <a:latin typeface="Calibri" pitchFamily="34" charset="0"/>
              </a:endParaRPr>
            </a:p>
          </p:txBody>
        </p:sp>
      </p:grpSp>
      <p:sp>
        <p:nvSpPr>
          <p:cNvPr id="24" name="Freeform 23"/>
          <p:cNvSpPr>
            <a:spLocks noChangeArrowheads="1"/>
          </p:cNvSpPr>
          <p:nvPr/>
        </p:nvSpPr>
        <p:spPr bwMode="auto">
          <a:xfrm rot="4438855">
            <a:off x="6388442" y="2135183"/>
            <a:ext cx="501908" cy="262047"/>
          </a:xfrm>
          <a:custGeom>
            <a:avLst/>
            <a:gdLst>
              <a:gd name="T0" fmla="*/ 2866 w 1371600"/>
              <a:gd name="T1" fmla="*/ 0 h 393700"/>
              <a:gd name="T2" fmla="*/ 286563 w 1371600"/>
              <a:gd name="T3" fmla="*/ 19073 h 393700"/>
              <a:gd name="T4" fmla="*/ 295160 w 1371600"/>
              <a:gd name="T5" fmla="*/ 228869 h 393700"/>
              <a:gd name="T6" fmla="*/ 309488 w 1371600"/>
              <a:gd name="T7" fmla="*/ 362374 h 393700"/>
              <a:gd name="T8" fmla="*/ 309488 w 1371600"/>
              <a:gd name="T9" fmla="*/ 591242 h 393700"/>
              <a:gd name="T10" fmla="*/ 0 w 1371600"/>
              <a:gd name="T11" fmla="*/ 572170 h 393700"/>
              <a:gd name="T12" fmla="*/ 2866 w 1371600"/>
              <a:gd name="T13" fmla="*/ 0 h 393700"/>
              <a:gd name="T14" fmla="*/ 0 60000 65536"/>
              <a:gd name="T15" fmla="*/ 0 60000 65536"/>
              <a:gd name="T16" fmla="*/ 0 60000 65536"/>
              <a:gd name="T17" fmla="*/ 0 60000 65536"/>
              <a:gd name="T18" fmla="*/ 0 60000 65536"/>
              <a:gd name="T19" fmla="*/ 0 60000 65536"/>
              <a:gd name="T20" fmla="*/ 0 60000 65536"/>
              <a:gd name="T21" fmla="*/ 0 w 1371600"/>
              <a:gd name="T22" fmla="*/ 0 h 393700"/>
              <a:gd name="T23" fmla="*/ 1371600 w 1371600"/>
              <a:gd name="T24" fmla="*/ 393700 h 393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1600" h="393700">
                <a:moveTo>
                  <a:pt x="12700" y="0"/>
                </a:moveTo>
                <a:lnTo>
                  <a:pt x="1270000" y="12700"/>
                </a:lnTo>
                <a:lnTo>
                  <a:pt x="1308100" y="152400"/>
                </a:lnTo>
                <a:lnTo>
                  <a:pt x="1371600" y="241300"/>
                </a:lnTo>
                <a:lnTo>
                  <a:pt x="1371600" y="393700"/>
                </a:lnTo>
                <a:lnTo>
                  <a:pt x="0" y="381000"/>
                </a:lnTo>
                <a:lnTo>
                  <a:pt x="12700" y="0"/>
                </a:lnTo>
                <a:close/>
              </a:path>
            </a:pathLst>
          </a:custGeom>
          <a:solidFill>
            <a:schemeClr val="bg2">
              <a:lumMod val="75000"/>
              <a:alpha val="61176"/>
            </a:schemeClr>
          </a:solidFill>
          <a:ln w="9525">
            <a:noFill/>
            <a:miter lim="800000"/>
            <a:headEnd/>
            <a:tailEnd/>
          </a:ln>
          <a:effectLst>
            <a:outerShdw dist="23000" dir="5400000" rotWithShape="0">
              <a:srgbClr val="808080">
                <a:alpha val="34998"/>
              </a:srgbClr>
            </a:outerShdw>
          </a:effectLst>
        </p:spPr>
        <p:txBody>
          <a:bodyPr anchor="ctr"/>
          <a:lstStyle/>
          <a:p>
            <a:endParaRPr lang="en-IN"/>
          </a:p>
        </p:txBody>
      </p:sp>
      <p:sp>
        <p:nvSpPr>
          <p:cNvPr id="25" name="Cloud Callout 24"/>
          <p:cNvSpPr/>
          <p:nvPr/>
        </p:nvSpPr>
        <p:spPr>
          <a:xfrm>
            <a:off x="1547664" y="908720"/>
            <a:ext cx="2592288" cy="1440160"/>
          </a:xfrm>
          <a:prstGeom prst="cloudCallout">
            <a:avLst>
              <a:gd name="adj1" fmla="val -75291"/>
              <a:gd name="adj2" fmla="val 26842"/>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N" dirty="0" smtClean="0">
                <a:solidFill>
                  <a:schemeClr val="tx1"/>
                </a:solidFill>
              </a:rPr>
              <a:t>I have to assign the tasks for the day to the team.</a:t>
            </a:r>
            <a:endParaRPr lang="en-IN" dirty="0">
              <a:solidFill>
                <a:schemeClr val="tx1"/>
              </a:solidFill>
            </a:endParaRPr>
          </a:p>
        </p:txBody>
      </p:sp>
      <p:grpSp>
        <p:nvGrpSpPr>
          <p:cNvPr id="26" name="Group 53"/>
          <p:cNvGrpSpPr>
            <a:grpSpLocks/>
          </p:cNvGrpSpPr>
          <p:nvPr/>
        </p:nvGrpSpPr>
        <p:grpSpPr bwMode="auto">
          <a:xfrm rot="2428239">
            <a:off x="4857663" y="1718690"/>
            <a:ext cx="1459869" cy="763749"/>
            <a:chOff x="3192007" y="1035060"/>
            <a:chExt cx="1506229" cy="1420438"/>
          </a:xfrm>
        </p:grpSpPr>
        <p:sp>
          <p:nvSpPr>
            <p:cNvPr id="27" name="Rectangle 85"/>
            <p:cNvSpPr>
              <a:spLocks noChangeArrowheads="1"/>
            </p:cNvSpPr>
            <p:nvPr/>
          </p:nvSpPr>
          <p:spPr bwMode="auto">
            <a:xfrm rot="10800000">
              <a:off x="3192007" y="1035060"/>
              <a:ext cx="1476468" cy="1420438"/>
            </a:xfrm>
            <a:prstGeom prst="rect">
              <a:avLst/>
            </a:prstGeom>
            <a:solidFill>
              <a:schemeClr val="accent3">
                <a:lumMod val="60000"/>
                <a:lumOff val="40000"/>
              </a:schemeClr>
            </a:solidFill>
            <a:ln w="9525">
              <a:noFill/>
              <a:miter lim="800000"/>
              <a:headEnd/>
              <a:tailEnd/>
            </a:ln>
            <a:effectLst>
              <a:outerShdw dist="23000" dir="5400000" rotWithShape="0">
                <a:srgbClr val="808080">
                  <a:alpha val="34998"/>
                </a:srgbClr>
              </a:outerShdw>
            </a:effectLst>
          </p:spPr>
          <p:txBody>
            <a:bodyPr anchor="ctr"/>
            <a:lstStyle/>
            <a:p>
              <a:pPr algn="ctr"/>
              <a:endParaRPr lang="en-US">
                <a:solidFill>
                  <a:srgbClr val="FFFFFF"/>
                </a:solidFill>
                <a:latin typeface="Calibri" pitchFamily="34" charset="0"/>
              </a:endParaRPr>
            </a:p>
          </p:txBody>
        </p:sp>
        <p:sp>
          <p:nvSpPr>
            <p:cNvPr id="28" name="TextBox 10"/>
            <p:cNvSpPr txBox="1">
              <a:spLocks noChangeArrowheads="1"/>
            </p:cNvSpPr>
            <p:nvPr/>
          </p:nvSpPr>
          <p:spPr bwMode="auto">
            <a:xfrm>
              <a:off x="3311827" y="1233110"/>
              <a:ext cx="1386409" cy="973860"/>
            </a:xfrm>
            <a:prstGeom prst="rect">
              <a:avLst/>
            </a:prstGeom>
            <a:noFill/>
            <a:ln w="9525">
              <a:noFill/>
              <a:miter lim="800000"/>
              <a:headEnd/>
              <a:tailEnd/>
            </a:ln>
          </p:spPr>
          <p:txBody>
            <a:bodyPr wrap="square">
              <a:spAutoFit/>
            </a:bodyPr>
            <a:lstStyle/>
            <a:p>
              <a:pPr algn="ctr"/>
              <a:r>
                <a:rPr lang="en-IN" dirty="0" smtClean="0">
                  <a:latin typeface="Calibri" pitchFamily="34" charset="0"/>
                </a:rPr>
                <a:t>Assign tasks for the day</a:t>
              </a:r>
              <a:endParaRPr lang="en-US" dirty="0">
                <a:latin typeface="Calibri" pitchFamily="34" charset="0"/>
              </a:endParaRPr>
            </a:p>
          </p:txBody>
        </p:sp>
      </p:grpSp>
      <p:sp>
        <p:nvSpPr>
          <p:cNvPr id="29" name="Freeform 28"/>
          <p:cNvSpPr>
            <a:spLocks noChangeArrowheads="1"/>
          </p:cNvSpPr>
          <p:nvPr/>
        </p:nvSpPr>
        <p:spPr bwMode="auto">
          <a:xfrm rot="10800000">
            <a:off x="5668362" y="1775143"/>
            <a:ext cx="501908" cy="262047"/>
          </a:xfrm>
          <a:custGeom>
            <a:avLst/>
            <a:gdLst>
              <a:gd name="T0" fmla="*/ 2866 w 1371600"/>
              <a:gd name="T1" fmla="*/ 0 h 393700"/>
              <a:gd name="T2" fmla="*/ 286563 w 1371600"/>
              <a:gd name="T3" fmla="*/ 19073 h 393700"/>
              <a:gd name="T4" fmla="*/ 295160 w 1371600"/>
              <a:gd name="T5" fmla="*/ 228869 h 393700"/>
              <a:gd name="T6" fmla="*/ 309488 w 1371600"/>
              <a:gd name="T7" fmla="*/ 362374 h 393700"/>
              <a:gd name="T8" fmla="*/ 309488 w 1371600"/>
              <a:gd name="T9" fmla="*/ 591242 h 393700"/>
              <a:gd name="T10" fmla="*/ 0 w 1371600"/>
              <a:gd name="T11" fmla="*/ 572170 h 393700"/>
              <a:gd name="T12" fmla="*/ 2866 w 1371600"/>
              <a:gd name="T13" fmla="*/ 0 h 393700"/>
              <a:gd name="T14" fmla="*/ 0 60000 65536"/>
              <a:gd name="T15" fmla="*/ 0 60000 65536"/>
              <a:gd name="T16" fmla="*/ 0 60000 65536"/>
              <a:gd name="T17" fmla="*/ 0 60000 65536"/>
              <a:gd name="T18" fmla="*/ 0 60000 65536"/>
              <a:gd name="T19" fmla="*/ 0 60000 65536"/>
              <a:gd name="T20" fmla="*/ 0 60000 65536"/>
              <a:gd name="T21" fmla="*/ 0 w 1371600"/>
              <a:gd name="T22" fmla="*/ 0 h 393700"/>
              <a:gd name="T23" fmla="*/ 1371600 w 1371600"/>
              <a:gd name="T24" fmla="*/ 393700 h 393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1600" h="393700">
                <a:moveTo>
                  <a:pt x="12700" y="0"/>
                </a:moveTo>
                <a:lnTo>
                  <a:pt x="1270000" y="12700"/>
                </a:lnTo>
                <a:lnTo>
                  <a:pt x="1308100" y="152400"/>
                </a:lnTo>
                <a:lnTo>
                  <a:pt x="1371600" y="241300"/>
                </a:lnTo>
                <a:lnTo>
                  <a:pt x="1371600" y="393700"/>
                </a:lnTo>
                <a:lnTo>
                  <a:pt x="0" y="381000"/>
                </a:lnTo>
                <a:lnTo>
                  <a:pt x="12700" y="0"/>
                </a:lnTo>
                <a:close/>
              </a:path>
            </a:pathLst>
          </a:custGeom>
          <a:solidFill>
            <a:schemeClr val="bg2">
              <a:lumMod val="75000"/>
              <a:alpha val="61176"/>
            </a:schemeClr>
          </a:solidFill>
          <a:ln w="9525">
            <a:noFill/>
            <a:miter lim="800000"/>
            <a:headEnd/>
            <a:tailEnd/>
          </a:ln>
          <a:effectLst>
            <a:outerShdw dist="23000" dir="5400000" rotWithShape="0">
              <a:srgbClr val="808080">
                <a:alpha val="34998"/>
              </a:srgbClr>
            </a:outerShdw>
          </a:effectLst>
        </p:spPr>
        <p:txBody>
          <a:bodyPr anchor="ctr"/>
          <a:lstStyle/>
          <a:p>
            <a:endParaRPr lang="en-IN"/>
          </a:p>
        </p:txBody>
      </p:sp>
      <p:sp>
        <p:nvSpPr>
          <p:cNvPr id="30" name="Cloud Callout 29"/>
          <p:cNvSpPr/>
          <p:nvPr/>
        </p:nvSpPr>
        <p:spPr>
          <a:xfrm>
            <a:off x="1547664" y="908720"/>
            <a:ext cx="2808312" cy="1584176"/>
          </a:xfrm>
          <a:prstGeom prst="cloudCallout">
            <a:avLst>
              <a:gd name="adj1" fmla="val -75291"/>
              <a:gd name="adj2" fmla="val 2684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dirty="0" smtClean="0">
                <a:solidFill>
                  <a:schemeClr val="bg1"/>
                </a:solidFill>
              </a:rPr>
              <a:t>I have to interview a candidate for the team lead position today!</a:t>
            </a:r>
            <a:endParaRPr lang="en-IN" dirty="0">
              <a:solidFill>
                <a:schemeClr val="bg1"/>
              </a:solidFill>
            </a:endParaRPr>
          </a:p>
        </p:txBody>
      </p:sp>
      <p:grpSp>
        <p:nvGrpSpPr>
          <p:cNvPr id="31" name="Group 53"/>
          <p:cNvGrpSpPr>
            <a:grpSpLocks/>
          </p:cNvGrpSpPr>
          <p:nvPr/>
        </p:nvGrpSpPr>
        <p:grpSpPr bwMode="auto">
          <a:xfrm rot="2428239">
            <a:off x="5981821" y="3755919"/>
            <a:ext cx="1800000" cy="958845"/>
            <a:chOff x="3144631" y="1021696"/>
            <a:chExt cx="1594870" cy="1433802"/>
          </a:xfrm>
        </p:grpSpPr>
        <p:sp>
          <p:nvSpPr>
            <p:cNvPr id="32" name="Rectangle 85"/>
            <p:cNvSpPr>
              <a:spLocks noChangeArrowheads="1"/>
            </p:cNvSpPr>
            <p:nvPr/>
          </p:nvSpPr>
          <p:spPr bwMode="auto">
            <a:xfrm rot="10800000">
              <a:off x="3192007" y="1035060"/>
              <a:ext cx="1476468" cy="1420438"/>
            </a:xfrm>
            <a:prstGeom prst="rect">
              <a:avLst/>
            </a:prstGeom>
            <a:solidFill>
              <a:schemeClr val="accent6">
                <a:lumMod val="60000"/>
                <a:lumOff val="40000"/>
              </a:schemeClr>
            </a:solidFill>
            <a:ln w="9525">
              <a:noFill/>
              <a:miter lim="800000"/>
              <a:headEnd/>
              <a:tailEnd/>
            </a:ln>
            <a:effectLst>
              <a:outerShdw dist="23000" dir="5400000" rotWithShape="0">
                <a:srgbClr val="808080">
                  <a:alpha val="34998"/>
                </a:srgbClr>
              </a:outerShdw>
            </a:effectLst>
          </p:spPr>
          <p:txBody>
            <a:bodyPr anchor="ctr"/>
            <a:lstStyle/>
            <a:p>
              <a:pPr algn="ctr"/>
              <a:endParaRPr lang="en-US">
                <a:solidFill>
                  <a:srgbClr val="FFFFFF"/>
                </a:solidFill>
                <a:latin typeface="Calibri" pitchFamily="34" charset="0"/>
              </a:endParaRPr>
            </a:p>
          </p:txBody>
        </p:sp>
        <p:sp>
          <p:nvSpPr>
            <p:cNvPr id="33" name="TextBox 10"/>
            <p:cNvSpPr txBox="1">
              <a:spLocks noChangeArrowheads="1"/>
            </p:cNvSpPr>
            <p:nvPr/>
          </p:nvSpPr>
          <p:spPr bwMode="auto">
            <a:xfrm>
              <a:off x="3144631" y="1021696"/>
              <a:ext cx="1594870" cy="1380695"/>
            </a:xfrm>
            <a:prstGeom prst="rect">
              <a:avLst/>
            </a:prstGeom>
            <a:noFill/>
            <a:ln w="9525">
              <a:noFill/>
              <a:miter lim="800000"/>
              <a:headEnd/>
              <a:tailEnd/>
            </a:ln>
          </p:spPr>
          <p:txBody>
            <a:bodyPr wrap="square">
              <a:spAutoFit/>
            </a:bodyPr>
            <a:lstStyle/>
            <a:p>
              <a:pPr algn="ctr"/>
              <a:r>
                <a:rPr lang="en-IN" dirty="0" smtClean="0">
                  <a:latin typeface="Calibri" pitchFamily="34" charset="0"/>
                </a:rPr>
                <a:t>Interview candidate - Team lead position </a:t>
              </a:r>
              <a:endParaRPr lang="en-US" dirty="0">
                <a:latin typeface="Calibri" pitchFamily="34" charset="0"/>
              </a:endParaRPr>
            </a:p>
          </p:txBody>
        </p:sp>
      </p:grpSp>
      <p:sp>
        <p:nvSpPr>
          <p:cNvPr id="34" name="Freeform 33"/>
          <p:cNvSpPr>
            <a:spLocks noChangeArrowheads="1"/>
          </p:cNvSpPr>
          <p:nvPr/>
        </p:nvSpPr>
        <p:spPr bwMode="auto">
          <a:xfrm rot="5038265">
            <a:off x="7380312" y="4149080"/>
            <a:ext cx="501908" cy="262047"/>
          </a:xfrm>
          <a:custGeom>
            <a:avLst/>
            <a:gdLst>
              <a:gd name="T0" fmla="*/ 2866 w 1371600"/>
              <a:gd name="T1" fmla="*/ 0 h 393700"/>
              <a:gd name="T2" fmla="*/ 286563 w 1371600"/>
              <a:gd name="T3" fmla="*/ 19073 h 393700"/>
              <a:gd name="T4" fmla="*/ 295160 w 1371600"/>
              <a:gd name="T5" fmla="*/ 228869 h 393700"/>
              <a:gd name="T6" fmla="*/ 309488 w 1371600"/>
              <a:gd name="T7" fmla="*/ 362374 h 393700"/>
              <a:gd name="T8" fmla="*/ 309488 w 1371600"/>
              <a:gd name="T9" fmla="*/ 591242 h 393700"/>
              <a:gd name="T10" fmla="*/ 0 w 1371600"/>
              <a:gd name="T11" fmla="*/ 572170 h 393700"/>
              <a:gd name="T12" fmla="*/ 2866 w 1371600"/>
              <a:gd name="T13" fmla="*/ 0 h 393700"/>
              <a:gd name="T14" fmla="*/ 0 60000 65536"/>
              <a:gd name="T15" fmla="*/ 0 60000 65536"/>
              <a:gd name="T16" fmla="*/ 0 60000 65536"/>
              <a:gd name="T17" fmla="*/ 0 60000 65536"/>
              <a:gd name="T18" fmla="*/ 0 60000 65536"/>
              <a:gd name="T19" fmla="*/ 0 60000 65536"/>
              <a:gd name="T20" fmla="*/ 0 60000 65536"/>
              <a:gd name="T21" fmla="*/ 0 w 1371600"/>
              <a:gd name="T22" fmla="*/ 0 h 393700"/>
              <a:gd name="T23" fmla="*/ 1371600 w 1371600"/>
              <a:gd name="T24" fmla="*/ 393700 h 393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1600" h="393700">
                <a:moveTo>
                  <a:pt x="12700" y="0"/>
                </a:moveTo>
                <a:lnTo>
                  <a:pt x="1270000" y="12700"/>
                </a:lnTo>
                <a:lnTo>
                  <a:pt x="1308100" y="152400"/>
                </a:lnTo>
                <a:lnTo>
                  <a:pt x="1371600" y="241300"/>
                </a:lnTo>
                <a:lnTo>
                  <a:pt x="1371600" y="393700"/>
                </a:lnTo>
                <a:lnTo>
                  <a:pt x="0" y="381000"/>
                </a:lnTo>
                <a:lnTo>
                  <a:pt x="12700" y="0"/>
                </a:lnTo>
                <a:close/>
              </a:path>
            </a:pathLst>
          </a:custGeom>
          <a:solidFill>
            <a:schemeClr val="bg2">
              <a:lumMod val="75000"/>
              <a:alpha val="61176"/>
            </a:schemeClr>
          </a:solidFill>
          <a:ln w="9525">
            <a:noFill/>
            <a:miter lim="800000"/>
            <a:headEnd/>
            <a:tailEnd/>
          </a:ln>
          <a:effectLst>
            <a:outerShdw dist="23000" dir="5400000" rotWithShape="0">
              <a:srgbClr val="808080">
                <a:alpha val="34998"/>
              </a:srgbClr>
            </a:outerShdw>
          </a:effectLst>
        </p:spPr>
        <p:txBody>
          <a:bodyPr anchor="ctr"/>
          <a:lstStyle/>
          <a:p>
            <a:endParaRPr lang="en-IN"/>
          </a:p>
        </p:txBody>
      </p:sp>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pic>
        <p:nvPicPr>
          <p:cNvPr id="36" name="Picture 35">
            <a:hlinkClick r:id="" action="ppaction://hlinkshowjump?jump=nextslid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pic>
        <p:nvPicPr>
          <p:cNvPr id="37" name="Picture 36">
            <a:hlinkClick r:id="" action="ppaction://hlinkshowjump?jump=previousslide"/>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childTnLst>
                                </p:cTn>
                              </p:par>
                              <p:par>
                                <p:cTn id="31" presetID="0" presetClass="path" presetSubtype="0" accel="50000" decel="50000" fill="hold" nodeType="withEffect">
                                  <p:stCondLst>
                                    <p:cond delay="0"/>
                                  </p:stCondLst>
                                  <p:childTnLst>
                                    <p:animMotion origin="layout" path="M -0.18046 -0.23553 C -0.2575 -0.15169 -0.33454 -0.06786 -0.30452 -0.02872 C -0.2745 0.01042 -0.13725 0.00509 -1.29967E-6 9.35618E-7 " pathEditMode="relative" ptsTypes="aaA">
                                      <p:cBhvr>
                                        <p:cTn id="32" dur="1000" fill="hold"/>
                                        <p:tgtEl>
                                          <p:spTgt spid="16"/>
                                        </p:tgtEl>
                                        <p:attrNameLst>
                                          <p:attrName>ppt_x</p:attrName>
                                          <p:attrName>ppt_y</p:attrName>
                                        </p:attrNameLst>
                                      </p:cBhvr>
                                    </p:animMotion>
                                  </p:childTnLst>
                                </p:cTn>
                              </p:par>
                              <p:par>
                                <p:cTn id="33" presetID="8" presetClass="emph" presetSubtype="0" repeatCount="2000" fill="hold" nodeType="withEffect">
                                  <p:stCondLst>
                                    <p:cond delay="0"/>
                                  </p:stCondLst>
                                  <p:childTnLst>
                                    <p:animRot by="21600000">
                                      <p:cBhvr>
                                        <p:cTn id="34" dur="500" fill="hold"/>
                                        <p:tgtEl>
                                          <p:spTgt spid="16"/>
                                        </p:tgtEl>
                                        <p:attrNameLst>
                                          <p:attrName>r</p:attrName>
                                        </p:attrNameLst>
                                      </p:cBhvr>
                                    </p:animRot>
                                  </p:childTnLst>
                                </p:cTn>
                              </p:par>
                            </p:childTnLst>
                          </p:cTn>
                        </p:par>
                        <p:par>
                          <p:cTn id="35" fill="hold">
                            <p:stCondLst>
                              <p:cond delay="4000"/>
                            </p:stCondLst>
                            <p:childTnLst>
                              <p:par>
                                <p:cTn id="36" presetID="22" presetClass="entr" presetSubtype="4"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10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1000"/>
                                        <p:tgtEl>
                                          <p:spTgt spid="15"/>
                                        </p:tgtEl>
                                      </p:cBhvr>
                                    </p:animEffect>
                                    <p:set>
                                      <p:cBhvr>
                                        <p:cTn id="43" dur="1" fill="hold">
                                          <p:stCondLst>
                                            <p:cond delay="999"/>
                                          </p:stCondLst>
                                        </p:cTn>
                                        <p:tgtEl>
                                          <p:spTgt spid="15"/>
                                        </p:tgtEl>
                                        <p:attrNameLst>
                                          <p:attrName>style.visibility</p:attrName>
                                        </p:attrNameLst>
                                      </p:cBhvr>
                                      <p:to>
                                        <p:strVal val="hidden"/>
                                      </p:to>
                                    </p:se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childTnLst>
                                </p:cTn>
                              </p:par>
                            </p:childTnLst>
                          </p:cTn>
                        </p:par>
                        <p:par>
                          <p:cTn id="48" fill="hold">
                            <p:stCondLst>
                              <p:cond delay="2000"/>
                            </p:stCondLst>
                            <p:childTnLst>
                              <p:par>
                                <p:cTn id="49" presetID="10" presetClass="entr" presetSubtype="0"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childTnLst>
                                </p:cTn>
                              </p:par>
                              <p:par>
                                <p:cTn id="52" presetID="0" presetClass="path" presetSubtype="0" accel="50000" decel="50000" fill="hold" nodeType="withEffect">
                                  <p:stCondLst>
                                    <p:cond delay="0"/>
                                  </p:stCondLst>
                                  <p:childTnLst>
                                    <p:animMotion origin="layout" path="M -0.18046 -0.23553 C -0.2575 -0.15169 -0.33454 -0.06786 -0.30452 -0.02872 C -0.2745 0.01042 -0.13725 0.00509 -1.29967E-6 9.35618E-7 " pathEditMode="relative" ptsTypes="aaA">
                                      <p:cBhvr>
                                        <p:cTn id="53" dur="1000" fill="hold"/>
                                        <p:tgtEl>
                                          <p:spTgt spid="21"/>
                                        </p:tgtEl>
                                        <p:attrNameLst>
                                          <p:attrName>ppt_x</p:attrName>
                                          <p:attrName>ppt_y</p:attrName>
                                        </p:attrNameLst>
                                      </p:cBhvr>
                                    </p:animMotion>
                                  </p:childTnLst>
                                </p:cTn>
                              </p:par>
                              <p:par>
                                <p:cTn id="54" presetID="8" presetClass="emph" presetSubtype="0" repeatCount="2000" fill="hold" nodeType="withEffect">
                                  <p:stCondLst>
                                    <p:cond delay="0"/>
                                  </p:stCondLst>
                                  <p:childTnLst>
                                    <p:animRot by="21600000">
                                      <p:cBhvr>
                                        <p:cTn id="55" dur="500" fill="hold"/>
                                        <p:tgtEl>
                                          <p:spTgt spid="21"/>
                                        </p:tgtEl>
                                        <p:attrNameLst>
                                          <p:attrName>r</p:attrName>
                                        </p:attrNameLst>
                                      </p:cBhvr>
                                    </p:animRot>
                                  </p:childTnLst>
                                </p:cTn>
                              </p:par>
                            </p:childTnLst>
                          </p:cTn>
                        </p:par>
                        <p:par>
                          <p:cTn id="56" fill="hold">
                            <p:stCondLst>
                              <p:cond delay="3000"/>
                            </p:stCondLst>
                            <p:childTnLst>
                              <p:par>
                                <p:cTn id="57" presetID="22" presetClass="entr" presetSubtype="4"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10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1000"/>
                                        <p:tgtEl>
                                          <p:spTgt spid="20"/>
                                        </p:tgtEl>
                                      </p:cBhvr>
                                    </p:animEffect>
                                    <p:set>
                                      <p:cBhvr>
                                        <p:cTn id="64" dur="1" fill="hold">
                                          <p:stCondLst>
                                            <p:cond delay="999"/>
                                          </p:stCondLst>
                                        </p:cTn>
                                        <p:tgtEl>
                                          <p:spTgt spid="20"/>
                                        </p:tgtEl>
                                        <p:attrNameLst>
                                          <p:attrName>style.visibility</p:attrName>
                                        </p:attrNameLst>
                                      </p:cBhvr>
                                      <p:to>
                                        <p:strVal val="hidden"/>
                                      </p:to>
                                    </p:se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childTnLst>
                                </p:cTn>
                              </p:par>
                            </p:childTnLst>
                          </p:cTn>
                        </p:par>
                        <p:par>
                          <p:cTn id="69" fill="hold">
                            <p:stCondLst>
                              <p:cond delay="2000"/>
                            </p:stCondLst>
                            <p:childTnLst>
                              <p:par>
                                <p:cTn id="70" presetID="10" presetClass="entr" presetSubtype="0"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childTnLst>
                                </p:cTn>
                              </p:par>
                              <p:par>
                                <p:cTn id="73" presetID="0" presetClass="path" presetSubtype="0" accel="50000" decel="50000" fill="hold" nodeType="withEffect">
                                  <p:stCondLst>
                                    <p:cond delay="0"/>
                                  </p:stCondLst>
                                  <p:childTnLst>
                                    <p:animMotion origin="layout" path="M -0.18046 -0.23553 C -0.2575 -0.15169 -0.33454 -0.06786 -0.30452 -0.02872 C -0.2745 0.01042 -0.13725 0.00509 -1.29967E-6 9.35618E-7 " pathEditMode="relative" ptsTypes="aaA">
                                      <p:cBhvr>
                                        <p:cTn id="74" dur="1000" fill="hold"/>
                                        <p:tgtEl>
                                          <p:spTgt spid="26"/>
                                        </p:tgtEl>
                                        <p:attrNameLst>
                                          <p:attrName>ppt_x</p:attrName>
                                          <p:attrName>ppt_y</p:attrName>
                                        </p:attrNameLst>
                                      </p:cBhvr>
                                    </p:animMotion>
                                  </p:childTnLst>
                                </p:cTn>
                              </p:par>
                              <p:par>
                                <p:cTn id="75" presetID="8" presetClass="emph" presetSubtype="0" repeatCount="2000" fill="hold" nodeType="withEffect">
                                  <p:stCondLst>
                                    <p:cond delay="0"/>
                                  </p:stCondLst>
                                  <p:childTnLst>
                                    <p:animRot by="21600000">
                                      <p:cBhvr>
                                        <p:cTn id="76" dur="500" fill="hold"/>
                                        <p:tgtEl>
                                          <p:spTgt spid="26"/>
                                        </p:tgtEl>
                                        <p:attrNameLst>
                                          <p:attrName>r</p:attrName>
                                        </p:attrNameLst>
                                      </p:cBhvr>
                                    </p:animRot>
                                  </p:childTnLst>
                                </p:cTn>
                              </p:par>
                            </p:childTnLst>
                          </p:cTn>
                        </p:par>
                        <p:par>
                          <p:cTn id="77" fill="hold">
                            <p:stCondLst>
                              <p:cond delay="3000"/>
                            </p:stCondLst>
                            <p:childTnLst>
                              <p:par>
                                <p:cTn id="78" presetID="22" presetClass="entr" presetSubtype="4" fill="hold" grpId="0" nodeType="after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wipe(down)">
                                      <p:cBhvr>
                                        <p:cTn id="80" dur="1000"/>
                                        <p:tgtEl>
                                          <p:spTgt spid="29"/>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1" nodeType="clickEffect">
                                  <p:stCondLst>
                                    <p:cond delay="0"/>
                                  </p:stCondLst>
                                  <p:childTnLst>
                                    <p:animEffect transition="out" filter="fade">
                                      <p:cBhvr>
                                        <p:cTn id="84" dur="1000"/>
                                        <p:tgtEl>
                                          <p:spTgt spid="25"/>
                                        </p:tgtEl>
                                      </p:cBhvr>
                                    </p:animEffect>
                                    <p:set>
                                      <p:cBhvr>
                                        <p:cTn id="85" dur="1" fill="hold">
                                          <p:stCondLst>
                                            <p:cond delay="999"/>
                                          </p:stCondLst>
                                        </p:cTn>
                                        <p:tgtEl>
                                          <p:spTgt spid="25"/>
                                        </p:tgtEl>
                                        <p:attrNameLst>
                                          <p:attrName>style.visibility</p:attrName>
                                        </p:attrNameLst>
                                      </p:cBhvr>
                                      <p:to>
                                        <p:strVal val="hidden"/>
                                      </p:to>
                                    </p:set>
                                  </p:childTnLst>
                                </p:cTn>
                              </p:par>
                            </p:childTnLst>
                          </p:cTn>
                        </p:par>
                        <p:par>
                          <p:cTn id="86" fill="hold">
                            <p:stCondLst>
                              <p:cond delay="1000"/>
                            </p:stCondLst>
                            <p:childTnLst>
                              <p:par>
                                <p:cTn id="87" presetID="10"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childTnLst>
                                </p:cTn>
                              </p:par>
                            </p:childTnLst>
                          </p:cTn>
                        </p:par>
                        <p:par>
                          <p:cTn id="90" fill="hold">
                            <p:stCondLst>
                              <p:cond delay="2000"/>
                            </p:stCondLst>
                            <p:childTnLst>
                              <p:par>
                                <p:cTn id="91" presetID="10" presetClass="entr" presetSubtype="0" fill="hold" nodeType="after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1000"/>
                                        <p:tgtEl>
                                          <p:spTgt spid="31"/>
                                        </p:tgtEl>
                                      </p:cBhvr>
                                    </p:animEffect>
                                  </p:childTnLst>
                                </p:cTn>
                              </p:par>
                              <p:par>
                                <p:cTn id="94" presetID="0" presetClass="path" presetSubtype="0" accel="50000" decel="50000" fill="hold" nodeType="withEffect">
                                  <p:stCondLst>
                                    <p:cond delay="0"/>
                                  </p:stCondLst>
                                  <p:childTnLst>
                                    <p:animMotion origin="layout" path="M -0.18046 -0.23553 C -0.2575 -0.15169 -0.33454 -0.06786 -0.30452 -0.02872 C -0.2745 0.01042 -0.13725 0.00509 -1.29967E-6 9.35618E-7 " pathEditMode="relative" ptsTypes="aaA">
                                      <p:cBhvr>
                                        <p:cTn id="95" dur="1000" fill="hold"/>
                                        <p:tgtEl>
                                          <p:spTgt spid="31"/>
                                        </p:tgtEl>
                                        <p:attrNameLst>
                                          <p:attrName>ppt_x</p:attrName>
                                          <p:attrName>ppt_y</p:attrName>
                                        </p:attrNameLst>
                                      </p:cBhvr>
                                    </p:animMotion>
                                  </p:childTnLst>
                                </p:cTn>
                              </p:par>
                              <p:par>
                                <p:cTn id="96" presetID="8" presetClass="emph" presetSubtype="0" repeatCount="2000" fill="hold" nodeType="withEffect">
                                  <p:stCondLst>
                                    <p:cond delay="0"/>
                                  </p:stCondLst>
                                  <p:childTnLst>
                                    <p:animRot by="21600000">
                                      <p:cBhvr>
                                        <p:cTn id="97" dur="500" fill="hold"/>
                                        <p:tgtEl>
                                          <p:spTgt spid="31"/>
                                        </p:tgtEl>
                                        <p:attrNameLst>
                                          <p:attrName>r</p:attrName>
                                        </p:attrNameLst>
                                      </p:cBhvr>
                                    </p:animRot>
                                  </p:childTnLst>
                                </p:cTn>
                              </p:par>
                            </p:childTnLst>
                          </p:cTn>
                        </p:par>
                        <p:par>
                          <p:cTn id="98" fill="hold">
                            <p:stCondLst>
                              <p:cond delay="3000"/>
                            </p:stCondLst>
                            <p:childTnLst>
                              <p:par>
                                <p:cTn id="99" presetID="22" presetClass="entr" presetSubtype="4"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down)">
                                      <p:cBhvr>
                                        <p:cTn id="101" dur="1000"/>
                                        <p:tgtEl>
                                          <p:spTgt spid="34"/>
                                        </p:tgtEl>
                                      </p:cBhvr>
                                    </p:animEffect>
                                  </p:childTnLst>
                                </p:cTn>
                              </p:par>
                            </p:childTnLst>
                          </p:cTn>
                        </p:par>
                        <p:par>
                          <p:cTn id="102" fill="hold">
                            <p:stCondLst>
                              <p:cond delay="4000"/>
                            </p:stCondLst>
                            <p:childTnLst>
                              <p:par>
                                <p:cTn id="103" presetID="10" presetClass="entr" presetSubtype="0" fill="hold" nodeType="afterEffect">
                                  <p:stCondLst>
                                    <p:cond delay="50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2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5" grpId="0" animBg="1"/>
      <p:bldP spid="15" grpId="1" animBg="1"/>
      <p:bldP spid="19" grpId="0" animBg="1"/>
      <p:bldP spid="20" grpId="0" animBg="1"/>
      <p:bldP spid="20" grpId="1" animBg="1"/>
      <p:bldP spid="24" grpId="0" animBg="1"/>
      <p:bldP spid="25" grpId="0" animBg="1"/>
      <p:bldP spid="25" grpId="1" animBg="1"/>
      <p:bldP spid="29" grpId="0" animBg="1"/>
      <p:bldP spid="30"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legate-490x362.jpg"/>
          <p:cNvPicPr>
            <a:picLocks noChangeAspect="1"/>
          </p:cNvPicPr>
          <p:nvPr/>
        </p:nvPicPr>
        <p:blipFill>
          <a:blip r:embed="rId2" cstate="print"/>
          <a:srcRect t="41275" b="42057"/>
          <a:stretch>
            <a:fillRect/>
          </a:stretch>
        </p:blipFill>
        <p:spPr>
          <a:xfrm>
            <a:off x="0" y="-27384"/>
            <a:ext cx="9179347" cy="864096"/>
          </a:xfrm>
          <a:prstGeom prst="rect">
            <a:avLst/>
          </a:prstGeom>
        </p:spPr>
      </p:pic>
      <p:sp>
        <p:nvSpPr>
          <p:cNvPr id="3" name="Rectangle 2"/>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pic>
        <p:nvPicPr>
          <p:cNvPr id="9" name="Picture 8" descr="Picture_StrategyPlanner.png"/>
          <p:cNvPicPr>
            <a:picLocks noChangeAspect="1"/>
          </p:cNvPicPr>
          <p:nvPr/>
        </p:nvPicPr>
        <p:blipFill>
          <a:blip r:embed="rId3" cstate="print"/>
          <a:stretch>
            <a:fillRect/>
          </a:stretch>
        </p:blipFill>
        <p:spPr>
          <a:xfrm rot="1745143">
            <a:off x="3417056" y="1573530"/>
            <a:ext cx="5717403" cy="3644238"/>
          </a:xfrm>
          <a:prstGeom prst="rect">
            <a:avLst/>
          </a:prstGeom>
        </p:spPr>
      </p:pic>
      <p:sp>
        <p:nvSpPr>
          <p:cNvPr id="10" name="Rectangle 9"/>
          <p:cNvSpPr/>
          <p:nvPr/>
        </p:nvSpPr>
        <p:spPr>
          <a:xfrm>
            <a:off x="0" y="5661248"/>
            <a:ext cx="9144000" cy="1196752"/>
          </a:xfrm>
          <a:prstGeom prst="rect">
            <a:avLst/>
          </a:prstGeom>
          <a:solidFill>
            <a:schemeClr val="tx1">
              <a:lumMod val="95000"/>
              <a:lumOff val="5000"/>
            </a:schemeClr>
          </a:solidFill>
          <a:ln w="9525" cap="flat" cmpd="sng" algn="ctr">
            <a:noFill/>
            <a:prstDash val="solid"/>
          </a:ln>
          <a:effectLst/>
        </p:spPr>
        <p:txBody>
          <a:bodyPr anchor="ctr"/>
          <a:lstStyle/>
          <a:p>
            <a:pPr algn="ctr">
              <a:defRPr/>
            </a:pPr>
            <a:endParaRPr lang="nb-NO">
              <a:solidFill>
                <a:srgbClr val="FFFFFF"/>
              </a:solidFill>
              <a:latin typeface="Calibri" pitchFamily="-105" charset="0"/>
              <a:ea typeface="ＭＳ Ｐゴシック" pitchFamily="-105" charset="-128"/>
            </a:endParaRPr>
          </a:p>
        </p:txBody>
      </p:sp>
      <p:grpSp>
        <p:nvGrpSpPr>
          <p:cNvPr id="7" name="Group 53"/>
          <p:cNvGrpSpPr>
            <a:grpSpLocks/>
          </p:cNvGrpSpPr>
          <p:nvPr/>
        </p:nvGrpSpPr>
        <p:grpSpPr bwMode="auto">
          <a:xfrm rot="-469996">
            <a:off x="4309963" y="2820530"/>
            <a:ext cx="1702374" cy="942717"/>
            <a:chOff x="3192007" y="1035060"/>
            <a:chExt cx="1476468" cy="1420438"/>
          </a:xfrm>
        </p:grpSpPr>
        <p:sp>
          <p:nvSpPr>
            <p:cNvPr id="17" name="Rectangle 85"/>
            <p:cNvSpPr>
              <a:spLocks noChangeArrowheads="1"/>
            </p:cNvSpPr>
            <p:nvPr/>
          </p:nvSpPr>
          <p:spPr bwMode="auto">
            <a:xfrm rot="10800000">
              <a:off x="3192007" y="1035060"/>
              <a:ext cx="1476468" cy="1420438"/>
            </a:xfrm>
            <a:prstGeom prst="rect">
              <a:avLst/>
            </a:prstGeom>
            <a:solidFill>
              <a:srgbClr val="FFB19F"/>
            </a:solidFill>
            <a:ln w="9525">
              <a:noFill/>
              <a:miter lim="800000"/>
              <a:headEnd/>
              <a:tailEnd/>
            </a:ln>
            <a:effectLst>
              <a:outerShdw dist="23000" dir="5400000" rotWithShape="0">
                <a:srgbClr val="808080">
                  <a:alpha val="34998"/>
                </a:srgbClr>
              </a:outerShdw>
            </a:effectLst>
          </p:spPr>
          <p:txBody>
            <a:bodyPr anchor="ctr"/>
            <a:lstStyle/>
            <a:p>
              <a:pPr algn="ctr"/>
              <a:endParaRPr lang="en-US">
                <a:solidFill>
                  <a:srgbClr val="FFFFFF"/>
                </a:solidFill>
                <a:latin typeface="Calibri" pitchFamily="34" charset="0"/>
              </a:endParaRPr>
            </a:p>
          </p:txBody>
        </p:sp>
        <p:sp>
          <p:nvSpPr>
            <p:cNvPr id="18" name="TextBox 10"/>
            <p:cNvSpPr txBox="1">
              <a:spLocks noChangeArrowheads="1"/>
            </p:cNvSpPr>
            <p:nvPr/>
          </p:nvSpPr>
          <p:spPr bwMode="auto">
            <a:xfrm>
              <a:off x="3278455" y="1143719"/>
              <a:ext cx="1386409" cy="735221"/>
            </a:xfrm>
            <a:prstGeom prst="rect">
              <a:avLst/>
            </a:prstGeom>
            <a:noFill/>
            <a:ln w="9525">
              <a:noFill/>
              <a:miter lim="800000"/>
              <a:headEnd/>
              <a:tailEnd/>
            </a:ln>
          </p:spPr>
          <p:txBody>
            <a:bodyPr wrap="square">
              <a:spAutoFit/>
            </a:bodyPr>
            <a:lstStyle/>
            <a:p>
              <a:pPr algn="ctr"/>
              <a:r>
                <a:rPr lang="en-IN" dirty="0" smtClean="0">
                  <a:latin typeface="Calibri" pitchFamily="34" charset="0"/>
                </a:rPr>
                <a:t>Project status report to Delivery Head </a:t>
              </a:r>
              <a:endParaRPr lang="en-US" dirty="0">
                <a:latin typeface="Calibri" pitchFamily="34" charset="0"/>
              </a:endParaRPr>
            </a:p>
          </p:txBody>
        </p:sp>
      </p:grpSp>
      <p:sp>
        <p:nvSpPr>
          <p:cNvPr id="19" name="Freeform 18"/>
          <p:cNvSpPr>
            <a:spLocks noChangeArrowheads="1"/>
          </p:cNvSpPr>
          <p:nvPr/>
        </p:nvSpPr>
        <p:spPr bwMode="auto">
          <a:xfrm rot="2581814">
            <a:off x="4837406" y="2634184"/>
            <a:ext cx="501908" cy="262047"/>
          </a:xfrm>
          <a:custGeom>
            <a:avLst/>
            <a:gdLst>
              <a:gd name="T0" fmla="*/ 2866 w 1371600"/>
              <a:gd name="T1" fmla="*/ 0 h 393700"/>
              <a:gd name="T2" fmla="*/ 286563 w 1371600"/>
              <a:gd name="T3" fmla="*/ 19073 h 393700"/>
              <a:gd name="T4" fmla="*/ 295160 w 1371600"/>
              <a:gd name="T5" fmla="*/ 228869 h 393700"/>
              <a:gd name="T6" fmla="*/ 309488 w 1371600"/>
              <a:gd name="T7" fmla="*/ 362374 h 393700"/>
              <a:gd name="T8" fmla="*/ 309488 w 1371600"/>
              <a:gd name="T9" fmla="*/ 591242 h 393700"/>
              <a:gd name="T10" fmla="*/ 0 w 1371600"/>
              <a:gd name="T11" fmla="*/ 572170 h 393700"/>
              <a:gd name="T12" fmla="*/ 2866 w 1371600"/>
              <a:gd name="T13" fmla="*/ 0 h 393700"/>
              <a:gd name="T14" fmla="*/ 0 60000 65536"/>
              <a:gd name="T15" fmla="*/ 0 60000 65536"/>
              <a:gd name="T16" fmla="*/ 0 60000 65536"/>
              <a:gd name="T17" fmla="*/ 0 60000 65536"/>
              <a:gd name="T18" fmla="*/ 0 60000 65536"/>
              <a:gd name="T19" fmla="*/ 0 60000 65536"/>
              <a:gd name="T20" fmla="*/ 0 60000 65536"/>
              <a:gd name="T21" fmla="*/ 0 w 1371600"/>
              <a:gd name="T22" fmla="*/ 0 h 393700"/>
              <a:gd name="T23" fmla="*/ 1371600 w 1371600"/>
              <a:gd name="T24" fmla="*/ 393700 h 393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1600" h="393700">
                <a:moveTo>
                  <a:pt x="12700" y="0"/>
                </a:moveTo>
                <a:lnTo>
                  <a:pt x="1270000" y="12700"/>
                </a:lnTo>
                <a:lnTo>
                  <a:pt x="1308100" y="152400"/>
                </a:lnTo>
                <a:lnTo>
                  <a:pt x="1371600" y="241300"/>
                </a:lnTo>
                <a:lnTo>
                  <a:pt x="1371600" y="393700"/>
                </a:lnTo>
                <a:lnTo>
                  <a:pt x="0" y="381000"/>
                </a:lnTo>
                <a:lnTo>
                  <a:pt x="12700" y="0"/>
                </a:lnTo>
                <a:close/>
              </a:path>
            </a:pathLst>
          </a:custGeom>
          <a:solidFill>
            <a:schemeClr val="bg2">
              <a:lumMod val="75000"/>
              <a:alpha val="61176"/>
            </a:schemeClr>
          </a:solidFill>
          <a:ln w="9525">
            <a:noFill/>
            <a:miter lim="800000"/>
            <a:headEnd/>
            <a:tailEnd/>
          </a:ln>
          <a:effectLst>
            <a:outerShdw dist="23000" dir="5400000" rotWithShape="0">
              <a:srgbClr val="808080">
                <a:alpha val="34998"/>
              </a:srgbClr>
            </a:outerShdw>
          </a:effectLst>
        </p:spPr>
        <p:txBody>
          <a:bodyPr anchor="ctr"/>
          <a:lstStyle/>
          <a:p>
            <a:endParaRPr lang="en-IN"/>
          </a:p>
        </p:txBody>
      </p:sp>
      <p:grpSp>
        <p:nvGrpSpPr>
          <p:cNvPr id="8" name="Group 53"/>
          <p:cNvGrpSpPr>
            <a:grpSpLocks/>
          </p:cNvGrpSpPr>
          <p:nvPr/>
        </p:nvGrpSpPr>
        <p:grpSpPr bwMode="auto">
          <a:xfrm rot="1543554">
            <a:off x="6356325" y="2461231"/>
            <a:ext cx="1736689" cy="949773"/>
            <a:chOff x="3192007" y="1024427"/>
            <a:chExt cx="1506229" cy="1431071"/>
          </a:xfrm>
        </p:grpSpPr>
        <p:sp>
          <p:nvSpPr>
            <p:cNvPr id="22" name="Rectangle 85"/>
            <p:cNvSpPr>
              <a:spLocks noChangeArrowheads="1"/>
            </p:cNvSpPr>
            <p:nvPr/>
          </p:nvSpPr>
          <p:spPr bwMode="auto">
            <a:xfrm rot="10800000">
              <a:off x="3192007" y="1035060"/>
              <a:ext cx="1476468" cy="1420438"/>
            </a:xfrm>
            <a:prstGeom prst="rect">
              <a:avLst/>
            </a:prstGeom>
            <a:solidFill>
              <a:schemeClr val="accent1">
                <a:lumMod val="40000"/>
                <a:lumOff val="60000"/>
              </a:schemeClr>
            </a:solidFill>
            <a:ln w="9525">
              <a:noFill/>
              <a:miter lim="800000"/>
              <a:headEnd/>
              <a:tailEnd/>
            </a:ln>
            <a:effectLst>
              <a:outerShdw dist="23000" dir="5400000" rotWithShape="0">
                <a:srgbClr val="808080">
                  <a:alpha val="34998"/>
                </a:srgbClr>
              </a:outerShdw>
            </a:effectLst>
          </p:spPr>
          <p:txBody>
            <a:bodyPr anchor="ctr"/>
            <a:lstStyle/>
            <a:p>
              <a:pPr algn="ctr"/>
              <a:endParaRPr lang="en-US">
                <a:solidFill>
                  <a:srgbClr val="FFFFFF"/>
                </a:solidFill>
                <a:latin typeface="Calibri" pitchFamily="34" charset="0"/>
              </a:endParaRPr>
            </a:p>
          </p:txBody>
        </p:sp>
        <p:sp>
          <p:nvSpPr>
            <p:cNvPr id="23" name="TextBox 10"/>
            <p:cNvSpPr txBox="1">
              <a:spLocks noChangeArrowheads="1"/>
            </p:cNvSpPr>
            <p:nvPr/>
          </p:nvSpPr>
          <p:spPr bwMode="auto">
            <a:xfrm>
              <a:off x="3311827" y="1024427"/>
              <a:ext cx="1386409" cy="1391227"/>
            </a:xfrm>
            <a:prstGeom prst="rect">
              <a:avLst/>
            </a:prstGeom>
            <a:noFill/>
            <a:ln w="9525">
              <a:noFill/>
              <a:miter lim="800000"/>
              <a:headEnd/>
              <a:tailEnd/>
            </a:ln>
          </p:spPr>
          <p:txBody>
            <a:bodyPr wrap="square">
              <a:spAutoFit/>
            </a:bodyPr>
            <a:lstStyle/>
            <a:p>
              <a:pPr algn="ctr"/>
              <a:r>
                <a:rPr lang="en-IN" dirty="0" smtClean="0">
                  <a:latin typeface="Calibri" pitchFamily="34" charset="0"/>
                </a:rPr>
                <a:t>Client meeting - get the latest status update</a:t>
              </a:r>
              <a:endParaRPr lang="en-US" dirty="0">
                <a:latin typeface="Calibri" pitchFamily="34" charset="0"/>
              </a:endParaRPr>
            </a:p>
          </p:txBody>
        </p:sp>
      </p:grpSp>
      <p:sp>
        <p:nvSpPr>
          <p:cNvPr id="24" name="Freeform 23"/>
          <p:cNvSpPr>
            <a:spLocks noChangeArrowheads="1"/>
          </p:cNvSpPr>
          <p:nvPr/>
        </p:nvSpPr>
        <p:spPr bwMode="auto">
          <a:xfrm rot="4438855">
            <a:off x="6388442" y="2135183"/>
            <a:ext cx="501908" cy="262047"/>
          </a:xfrm>
          <a:custGeom>
            <a:avLst/>
            <a:gdLst>
              <a:gd name="T0" fmla="*/ 2866 w 1371600"/>
              <a:gd name="T1" fmla="*/ 0 h 393700"/>
              <a:gd name="T2" fmla="*/ 286563 w 1371600"/>
              <a:gd name="T3" fmla="*/ 19073 h 393700"/>
              <a:gd name="T4" fmla="*/ 295160 w 1371600"/>
              <a:gd name="T5" fmla="*/ 228869 h 393700"/>
              <a:gd name="T6" fmla="*/ 309488 w 1371600"/>
              <a:gd name="T7" fmla="*/ 362374 h 393700"/>
              <a:gd name="T8" fmla="*/ 309488 w 1371600"/>
              <a:gd name="T9" fmla="*/ 591242 h 393700"/>
              <a:gd name="T10" fmla="*/ 0 w 1371600"/>
              <a:gd name="T11" fmla="*/ 572170 h 393700"/>
              <a:gd name="T12" fmla="*/ 2866 w 1371600"/>
              <a:gd name="T13" fmla="*/ 0 h 393700"/>
              <a:gd name="T14" fmla="*/ 0 60000 65536"/>
              <a:gd name="T15" fmla="*/ 0 60000 65536"/>
              <a:gd name="T16" fmla="*/ 0 60000 65536"/>
              <a:gd name="T17" fmla="*/ 0 60000 65536"/>
              <a:gd name="T18" fmla="*/ 0 60000 65536"/>
              <a:gd name="T19" fmla="*/ 0 60000 65536"/>
              <a:gd name="T20" fmla="*/ 0 60000 65536"/>
              <a:gd name="T21" fmla="*/ 0 w 1371600"/>
              <a:gd name="T22" fmla="*/ 0 h 393700"/>
              <a:gd name="T23" fmla="*/ 1371600 w 1371600"/>
              <a:gd name="T24" fmla="*/ 393700 h 393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1600" h="393700">
                <a:moveTo>
                  <a:pt x="12700" y="0"/>
                </a:moveTo>
                <a:lnTo>
                  <a:pt x="1270000" y="12700"/>
                </a:lnTo>
                <a:lnTo>
                  <a:pt x="1308100" y="152400"/>
                </a:lnTo>
                <a:lnTo>
                  <a:pt x="1371600" y="241300"/>
                </a:lnTo>
                <a:lnTo>
                  <a:pt x="1371600" y="393700"/>
                </a:lnTo>
                <a:lnTo>
                  <a:pt x="0" y="381000"/>
                </a:lnTo>
                <a:lnTo>
                  <a:pt x="12700" y="0"/>
                </a:lnTo>
                <a:close/>
              </a:path>
            </a:pathLst>
          </a:custGeom>
          <a:solidFill>
            <a:schemeClr val="bg2">
              <a:lumMod val="75000"/>
              <a:alpha val="61176"/>
            </a:schemeClr>
          </a:solidFill>
          <a:ln w="9525">
            <a:noFill/>
            <a:miter lim="800000"/>
            <a:headEnd/>
            <a:tailEnd/>
          </a:ln>
          <a:effectLst>
            <a:outerShdw dist="23000" dir="5400000" rotWithShape="0">
              <a:srgbClr val="808080">
                <a:alpha val="34998"/>
              </a:srgbClr>
            </a:outerShdw>
          </a:effectLst>
        </p:spPr>
        <p:txBody>
          <a:bodyPr anchor="ctr"/>
          <a:lstStyle/>
          <a:p>
            <a:endParaRPr lang="en-IN"/>
          </a:p>
        </p:txBody>
      </p:sp>
      <p:grpSp>
        <p:nvGrpSpPr>
          <p:cNvPr id="12" name="Group 53"/>
          <p:cNvGrpSpPr>
            <a:grpSpLocks/>
          </p:cNvGrpSpPr>
          <p:nvPr/>
        </p:nvGrpSpPr>
        <p:grpSpPr bwMode="auto">
          <a:xfrm rot="2428239">
            <a:off x="4857663" y="1718690"/>
            <a:ext cx="1459869" cy="763749"/>
            <a:chOff x="3192007" y="1035060"/>
            <a:chExt cx="1506229" cy="1420438"/>
          </a:xfrm>
        </p:grpSpPr>
        <p:sp>
          <p:nvSpPr>
            <p:cNvPr id="27" name="Rectangle 85"/>
            <p:cNvSpPr>
              <a:spLocks noChangeArrowheads="1"/>
            </p:cNvSpPr>
            <p:nvPr/>
          </p:nvSpPr>
          <p:spPr bwMode="auto">
            <a:xfrm rot="10800000">
              <a:off x="3192007" y="1035060"/>
              <a:ext cx="1476468" cy="1420438"/>
            </a:xfrm>
            <a:prstGeom prst="rect">
              <a:avLst/>
            </a:prstGeom>
            <a:solidFill>
              <a:schemeClr val="accent3">
                <a:lumMod val="60000"/>
                <a:lumOff val="40000"/>
              </a:schemeClr>
            </a:solidFill>
            <a:ln w="9525">
              <a:noFill/>
              <a:miter lim="800000"/>
              <a:headEnd/>
              <a:tailEnd/>
            </a:ln>
            <a:effectLst>
              <a:outerShdw dist="23000" dir="5400000" rotWithShape="0">
                <a:srgbClr val="808080">
                  <a:alpha val="34998"/>
                </a:srgbClr>
              </a:outerShdw>
            </a:effectLst>
          </p:spPr>
          <p:txBody>
            <a:bodyPr anchor="ctr"/>
            <a:lstStyle/>
            <a:p>
              <a:pPr algn="ctr"/>
              <a:endParaRPr lang="en-US">
                <a:solidFill>
                  <a:srgbClr val="FFFFFF"/>
                </a:solidFill>
                <a:latin typeface="Calibri" pitchFamily="34" charset="0"/>
              </a:endParaRPr>
            </a:p>
          </p:txBody>
        </p:sp>
        <p:sp>
          <p:nvSpPr>
            <p:cNvPr id="28" name="TextBox 10"/>
            <p:cNvSpPr txBox="1">
              <a:spLocks noChangeArrowheads="1"/>
            </p:cNvSpPr>
            <p:nvPr/>
          </p:nvSpPr>
          <p:spPr bwMode="auto">
            <a:xfrm>
              <a:off x="3311827" y="1233110"/>
              <a:ext cx="1386409" cy="973860"/>
            </a:xfrm>
            <a:prstGeom prst="rect">
              <a:avLst/>
            </a:prstGeom>
            <a:noFill/>
            <a:ln w="9525">
              <a:noFill/>
              <a:miter lim="800000"/>
              <a:headEnd/>
              <a:tailEnd/>
            </a:ln>
          </p:spPr>
          <p:txBody>
            <a:bodyPr wrap="square">
              <a:spAutoFit/>
            </a:bodyPr>
            <a:lstStyle/>
            <a:p>
              <a:pPr algn="ctr"/>
              <a:r>
                <a:rPr lang="en-IN" dirty="0" smtClean="0">
                  <a:latin typeface="Calibri" pitchFamily="34" charset="0"/>
                </a:rPr>
                <a:t>Assign tasks for the day</a:t>
              </a:r>
              <a:endParaRPr lang="en-US" dirty="0">
                <a:latin typeface="Calibri" pitchFamily="34" charset="0"/>
              </a:endParaRPr>
            </a:p>
          </p:txBody>
        </p:sp>
      </p:grpSp>
      <p:sp>
        <p:nvSpPr>
          <p:cNvPr id="29" name="Freeform 28"/>
          <p:cNvSpPr>
            <a:spLocks noChangeArrowheads="1"/>
          </p:cNvSpPr>
          <p:nvPr/>
        </p:nvSpPr>
        <p:spPr bwMode="auto">
          <a:xfrm rot="10800000">
            <a:off x="5668362" y="1775143"/>
            <a:ext cx="501908" cy="262047"/>
          </a:xfrm>
          <a:custGeom>
            <a:avLst/>
            <a:gdLst>
              <a:gd name="T0" fmla="*/ 2866 w 1371600"/>
              <a:gd name="T1" fmla="*/ 0 h 393700"/>
              <a:gd name="T2" fmla="*/ 286563 w 1371600"/>
              <a:gd name="T3" fmla="*/ 19073 h 393700"/>
              <a:gd name="T4" fmla="*/ 295160 w 1371600"/>
              <a:gd name="T5" fmla="*/ 228869 h 393700"/>
              <a:gd name="T6" fmla="*/ 309488 w 1371600"/>
              <a:gd name="T7" fmla="*/ 362374 h 393700"/>
              <a:gd name="T8" fmla="*/ 309488 w 1371600"/>
              <a:gd name="T9" fmla="*/ 591242 h 393700"/>
              <a:gd name="T10" fmla="*/ 0 w 1371600"/>
              <a:gd name="T11" fmla="*/ 572170 h 393700"/>
              <a:gd name="T12" fmla="*/ 2866 w 1371600"/>
              <a:gd name="T13" fmla="*/ 0 h 393700"/>
              <a:gd name="T14" fmla="*/ 0 60000 65536"/>
              <a:gd name="T15" fmla="*/ 0 60000 65536"/>
              <a:gd name="T16" fmla="*/ 0 60000 65536"/>
              <a:gd name="T17" fmla="*/ 0 60000 65536"/>
              <a:gd name="T18" fmla="*/ 0 60000 65536"/>
              <a:gd name="T19" fmla="*/ 0 60000 65536"/>
              <a:gd name="T20" fmla="*/ 0 60000 65536"/>
              <a:gd name="T21" fmla="*/ 0 w 1371600"/>
              <a:gd name="T22" fmla="*/ 0 h 393700"/>
              <a:gd name="T23" fmla="*/ 1371600 w 1371600"/>
              <a:gd name="T24" fmla="*/ 393700 h 393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1600" h="393700">
                <a:moveTo>
                  <a:pt x="12700" y="0"/>
                </a:moveTo>
                <a:lnTo>
                  <a:pt x="1270000" y="12700"/>
                </a:lnTo>
                <a:lnTo>
                  <a:pt x="1308100" y="152400"/>
                </a:lnTo>
                <a:lnTo>
                  <a:pt x="1371600" y="241300"/>
                </a:lnTo>
                <a:lnTo>
                  <a:pt x="1371600" y="393700"/>
                </a:lnTo>
                <a:lnTo>
                  <a:pt x="0" y="381000"/>
                </a:lnTo>
                <a:lnTo>
                  <a:pt x="12700" y="0"/>
                </a:lnTo>
                <a:close/>
              </a:path>
            </a:pathLst>
          </a:custGeom>
          <a:solidFill>
            <a:schemeClr val="bg2">
              <a:lumMod val="75000"/>
              <a:alpha val="61176"/>
            </a:schemeClr>
          </a:solidFill>
          <a:ln w="9525">
            <a:noFill/>
            <a:miter lim="800000"/>
            <a:headEnd/>
            <a:tailEnd/>
          </a:ln>
          <a:effectLst>
            <a:outerShdw dist="23000" dir="5400000" rotWithShape="0">
              <a:srgbClr val="808080">
                <a:alpha val="34998"/>
              </a:srgbClr>
            </a:outerShdw>
          </a:effectLst>
        </p:spPr>
        <p:txBody>
          <a:bodyPr anchor="ctr"/>
          <a:lstStyle/>
          <a:p>
            <a:endParaRPr lang="en-IN"/>
          </a:p>
        </p:txBody>
      </p:sp>
      <p:grpSp>
        <p:nvGrpSpPr>
          <p:cNvPr id="16" name="Group 53"/>
          <p:cNvGrpSpPr>
            <a:grpSpLocks/>
          </p:cNvGrpSpPr>
          <p:nvPr/>
        </p:nvGrpSpPr>
        <p:grpSpPr bwMode="auto">
          <a:xfrm rot="2428239">
            <a:off x="5981821" y="3755919"/>
            <a:ext cx="1800000" cy="958845"/>
            <a:chOff x="3144631" y="1021696"/>
            <a:chExt cx="1594870" cy="1433802"/>
          </a:xfrm>
        </p:grpSpPr>
        <p:sp>
          <p:nvSpPr>
            <p:cNvPr id="32" name="Rectangle 85"/>
            <p:cNvSpPr>
              <a:spLocks noChangeArrowheads="1"/>
            </p:cNvSpPr>
            <p:nvPr/>
          </p:nvSpPr>
          <p:spPr bwMode="auto">
            <a:xfrm rot="10800000">
              <a:off x="3192007" y="1035060"/>
              <a:ext cx="1476468" cy="1420438"/>
            </a:xfrm>
            <a:prstGeom prst="rect">
              <a:avLst/>
            </a:prstGeom>
            <a:solidFill>
              <a:schemeClr val="accent6">
                <a:lumMod val="60000"/>
                <a:lumOff val="40000"/>
              </a:schemeClr>
            </a:solidFill>
            <a:ln w="9525">
              <a:noFill/>
              <a:miter lim="800000"/>
              <a:headEnd/>
              <a:tailEnd/>
            </a:ln>
            <a:effectLst>
              <a:outerShdw dist="23000" dir="5400000" rotWithShape="0">
                <a:srgbClr val="808080">
                  <a:alpha val="34998"/>
                </a:srgbClr>
              </a:outerShdw>
            </a:effectLst>
          </p:spPr>
          <p:txBody>
            <a:bodyPr anchor="ctr"/>
            <a:lstStyle/>
            <a:p>
              <a:pPr algn="ctr"/>
              <a:endParaRPr lang="en-US">
                <a:solidFill>
                  <a:srgbClr val="FFFFFF"/>
                </a:solidFill>
                <a:latin typeface="Calibri" pitchFamily="34" charset="0"/>
              </a:endParaRPr>
            </a:p>
          </p:txBody>
        </p:sp>
        <p:sp>
          <p:nvSpPr>
            <p:cNvPr id="33" name="TextBox 10"/>
            <p:cNvSpPr txBox="1">
              <a:spLocks noChangeArrowheads="1"/>
            </p:cNvSpPr>
            <p:nvPr/>
          </p:nvSpPr>
          <p:spPr bwMode="auto">
            <a:xfrm>
              <a:off x="3144631" y="1021696"/>
              <a:ext cx="1594870" cy="1380695"/>
            </a:xfrm>
            <a:prstGeom prst="rect">
              <a:avLst/>
            </a:prstGeom>
            <a:noFill/>
            <a:ln w="9525">
              <a:noFill/>
              <a:miter lim="800000"/>
              <a:headEnd/>
              <a:tailEnd/>
            </a:ln>
          </p:spPr>
          <p:txBody>
            <a:bodyPr wrap="square">
              <a:spAutoFit/>
            </a:bodyPr>
            <a:lstStyle/>
            <a:p>
              <a:pPr algn="ctr"/>
              <a:r>
                <a:rPr lang="en-IN" dirty="0" smtClean="0">
                  <a:latin typeface="Calibri" pitchFamily="34" charset="0"/>
                </a:rPr>
                <a:t>Interview candidate - Team lead position </a:t>
              </a:r>
              <a:endParaRPr lang="en-US" dirty="0">
                <a:latin typeface="Calibri" pitchFamily="34" charset="0"/>
              </a:endParaRPr>
            </a:p>
          </p:txBody>
        </p:sp>
      </p:grpSp>
      <p:sp>
        <p:nvSpPr>
          <p:cNvPr id="34" name="Freeform 33"/>
          <p:cNvSpPr>
            <a:spLocks noChangeArrowheads="1"/>
          </p:cNvSpPr>
          <p:nvPr/>
        </p:nvSpPr>
        <p:spPr bwMode="auto">
          <a:xfrm rot="5038265">
            <a:off x="7380312" y="4149080"/>
            <a:ext cx="501908" cy="262047"/>
          </a:xfrm>
          <a:custGeom>
            <a:avLst/>
            <a:gdLst>
              <a:gd name="T0" fmla="*/ 2866 w 1371600"/>
              <a:gd name="T1" fmla="*/ 0 h 393700"/>
              <a:gd name="T2" fmla="*/ 286563 w 1371600"/>
              <a:gd name="T3" fmla="*/ 19073 h 393700"/>
              <a:gd name="T4" fmla="*/ 295160 w 1371600"/>
              <a:gd name="T5" fmla="*/ 228869 h 393700"/>
              <a:gd name="T6" fmla="*/ 309488 w 1371600"/>
              <a:gd name="T7" fmla="*/ 362374 h 393700"/>
              <a:gd name="T8" fmla="*/ 309488 w 1371600"/>
              <a:gd name="T9" fmla="*/ 591242 h 393700"/>
              <a:gd name="T10" fmla="*/ 0 w 1371600"/>
              <a:gd name="T11" fmla="*/ 572170 h 393700"/>
              <a:gd name="T12" fmla="*/ 2866 w 1371600"/>
              <a:gd name="T13" fmla="*/ 0 h 393700"/>
              <a:gd name="T14" fmla="*/ 0 60000 65536"/>
              <a:gd name="T15" fmla="*/ 0 60000 65536"/>
              <a:gd name="T16" fmla="*/ 0 60000 65536"/>
              <a:gd name="T17" fmla="*/ 0 60000 65536"/>
              <a:gd name="T18" fmla="*/ 0 60000 65536"/>
              <a:gd name="T19" fmla="*/ 0 60000 65536"/>
              <a:gd name="T20" fmla="*/ 0 60000 65536"/>
              <a:gd name="T21" fmla="*/ 0 w 1371600"/>
              <a:gd name="T22" fmla="*/ 0 h 393700"/>
              <a:gd name="T23" fmla="*/ 1371600 w 1371600"/>
              <a:gd name="T24" fmla="*/ 393700 h 393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1600" h="393700">
                <a:moveTo>
                  <a:pt x="12700" y="0"/>
                </a:moveTo>
                <a:lnTo>
                  <a:pt x="1270000" y="12700"/>
                </a:lnTo>
                <a:lnTo>
                  <a:pt x="1308100" y="152400"/>
                </a:lnTo>
                <a:lnTo>
                  <a:pt x="1371600" y="241300"/>
                </a:lnTo>
                <a:lnTo>
                  <a:pt x="1371600" y="393700"/>
                </a:lnTo>
                <a:lnTo>
                  <a:pt x="0" y="381000"/>
                </a:lnTo>
                <a:lnTo>
                  <a:pt x="12700" y="0"/>
                </a:lnTo>
                <a:close/>
              </a:path>
            </a:pathLst>
          </a:custGeom>
          <a:solidFill>
            <a:schemeClr val="bg2">
              <a:lumMod val="75000"/>
              <a:alpha val="61176"/>
            </a:schemeClr>
          </a:solidFill>
          <a:ln w="9525">
            <a:noFill/>
            <a:miter lim="800000"/>
            <a:headEnd/>
            <a:tailEnd/>
          </a:ln>
          <a:effectLst>
            <a:outerShdw dist="23000" dir="5400000" rotWithShape="0">
              <a:srgbClr val="808080">
                <a:alpha val="34998"/>
              </a:srgbClr>
            </a:outerShdw>
          </a:effectLst>
        </p:spPr>
        <p:txBody>
          <a:bodyPr anchor="ctr"/>
          <a:lstStyle/>
          <a:p>
            <a:endParaRPr lang="en-IN"/>
          </a:p>
        </p:txBody>
      </p:sp>
      <p:pic>
        <p:nvPicPr>
          <p:cNvPr id="35" name="Picture 34" descr="Man-Thinking-01.png"/>
          <p:cNvPicPr>
            <a:picLocks noChangeAspect="1"/>
          </p:cNvPicPr>
          <p:nvPr/>
        </p:nvPicPr>
        <p:blipFill>
          <a:blip r:embed="rId4" cstate="print"/>
          <a:stretch>
            <a:fillRect/>
          </a:stretch>
        </p:blipFill>
        <p:spPr>
          <a:xfrm flipH="1">
            <a:off x="-612576" y="1844824"/>
            <a:ext cx="3607772" cy="3607772"/>
          </a:xfrm>
          <a:prstGeom prst="rect">
            <a:avLst/>
          </a:prstGeom>
        </p:spPr>
      </p:pic>
      <p:sp>
        <p:nvSpPr>
          <p:cNvPr id="15" name="Cloud Callout 14"/>
          <p:cNvSpPr/>
          <p:nvPr/>
        </p:nvSpPr>
        <p:spPr>
          <a:xfrm>
            <a:off x="1475656" y="908720"/>
            <a:ext cx="2664296" cy="1692000"/>
          </a:xfrm>
          <a:prstGeom prst="cloudCallout">
            <a:avLst>
              <a:gd name="adj1" fmla="val -58160"/>
              <a:gd name="adj2" fmla="val 42703"/>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N" dirty="0" smtClean="0">
                <a:solidFill>
                  <a:schemeClr val="tx1"/>
                </a:solidFill>
              </a:rPr>
              <a:t>Oh! No! How will I do all this in just one day?</a:t>
            </a:r>
            <a:endParaRPr lang="en-IN" dirty="0">
              <a:solidFill>
                <a:schemeClr val="tx1"/>
              </a:solidFill>
            </a:endParaRPr>
          </a:p>
        </p:txBody>
      </p:sp>
      <p:sp>
        <p:nvSpPr>
          <p:cNvPr id="36" name="Rektangel 76"/>
          <p:cNvSpPr>
            <a:spLocks noChangeArrowheads="1"/>
          </p:cNvSpPr>
          <p:nvPr/>
        </p:nvSpPr>
        <p:spPr bwMode="auto">
          <a:xfrm>
            <a:off x="484312" y="5733256"/>
            <a:ext cx="2376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IN" sz="1600" noProof="1" smtClean="0">
                <a:solidFill>
                  <a:srgbClr val="FFFFFF"/>
                </a:solidFill>
                <a:cs typeface="Arial" charset="0"/>
              </a:rPr>
              <a:t>This is just one of the days out of the hectic life of any manager. </a:t>
            </a:r>
            <a:endParaRPr lang="da-DK" sz="2400" dirty="0">
              <a:solidFill>
                <a:srgbClr val="1E1C11"/>
              </a:solidFill>
            </a:endParaRPr>
          </a:p>
        </p:txBody>
      </p:sp>
      <p:grpSp>
        <p:nvGrpSpPr>
          <p:cNvPr id="37" name="Group 19"/>
          <p:cNvGrpSpPr>
            <a:grpSpLocks/>
          </p:cNvGrpSpPr>
          <p:nvPr/>
        </p:nvGrpSpPr>
        <p:grpSpPr bwMode="auto">
          <a:xfrm>
            <a:off x="179512" y="5911998"/>
            <a:ext cx="250825" cy="250825"/>
            <a:chOff x="530225" y="5016500"/>
            <a:chExt cx="393700" cy="393700"/>
          </a:xfrm>
        </p:grpSpPr>
        <p:sp>
          <p:nvSpPr>
            <p:cNvPr id="38" name="Oval 95"/>
            <p:cNvSpPr>
              <a:spLocks noChangeArrowheads="1"/>
            </p:cNvSpPr>
            <p:nvPr/>
          </p:nvSpPr>
          <p:spPr bwMode="auto">
            <a:xfrm>
              <a:off x="530225" y="5016500"/>
              <a:ext cx="393700" cy="393700"/>
            </a:xfrm>
            <a:prstGeom prst="ellipse">
              <a:avLst/>
            </a:pr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nb-NO">
                <a:solidFill>
                  <a:srgbClr val="FFFFFF"/>
                </a:solidFill>
              </a:endParaRPr>
            </a:p>
          </p:txBody>
        </p:sp>
        <p:sp>
          <p:nvSpPr>
            <p:cNvPr id="39" name="Isosceles Triangle 96"/>
            <p:cNvSpPr>
              <a:spLocks noChangeArrowheads="1"/>
            </p:cNvSpPr>
            <p:nvPr/>
          </p:nvSpPr>
          <p:spPr bwMode="auto">
            <a:xfrm rot="5400000">
              <a:off x="634879" y="5111187"/>
              <a:ext cx="234227" cy="204325"/>
            </a:xfrm>
            <a:prstGeom prst="triangle">
              <a:avLst>
                <a:gd name="adj" fmla="val 50000"/>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nb-NO">
                <a:solidFill>
                  <a:srgbClr val="353637"/>
                </a:solidFill>
              </a:endParaRPr>
            </a:p>
          </p:txBody>
        </p:sp>
      </p:grpSp>
      <p:sp>
        <p:nvSpPr>
          <p:cNvPr id="40" name="Rektangel 76"/>
          <p:cNvSpPr>
            <a:spLocks noChangeArrowheads="1"/>
          </p:cNvSpPr>
          <p:nvPr/>
        </p:nvSpPr>
        <p:spPr bwMode="auto">
          <a:xfrm>
            <a:off x="3276120" y="5733256"/>
            <a:ext cx="259202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IN" sz="1600" noProof="1" smtClean="0">
                <a:solidFill>
                  <a:srgbClr val="FFFFFF"/>
                </a:solidFill>
                <a:cs typeface="Arial" charset="0"/>
              </a:rPr>
              <a:t>Just like Samuel, no manager can deal with all the tasks that he has to finish, if he tries to do it all by himself.</a:t>
            </a:r>
            <a:endParaRPr lang="da-DK" sz="2400" dirty="0">
              <a:solidFill>
                <a:srgbClr val="1E1C11"/>
              </a:solidFill>
            </a:endParaRPr>
          </a:p>
        </p:txBody>
      </p:sp>
      <p:grpSp>
        <p:nvGrpSpPr>
          <p:cNvPr id="41" name="Group 19"/>
          <p:cNvGrpSpPr>
            <a:grpSpLocks/>
          </p:cNvGrpSpPr>
          <p:nvPr/>
        </p:nvGrpSpPr>
        <p:grpSpPr bwMode="auto">
          <a:xfrm>
            <a:off x="2971320" y="5911998"/>
            <a:ext cx="250825" cy="250825"/>
            <a:chOff x="530225" y="5016500"/>
            <a:chExt cx="393700" cy="393700"/>
          </a:xfrm>
        </p:grpSpPr>
        <p:sp>
          <p:nvSpPr>
            <p:cNvPr id="42" name="Oval 95"/>
            <p:cNvSpPr>
              <a:spLocks noChangeArrowheads="1"/>
            </p:cNvSpPr>
            <p:nvPr/>
          </p:nvSpPr>
          <p:spPr bwMode="auto">
            <a:xfrm>
              <a:off x="530225" y="5016500"/>
              <a:ext cx="393700" cy="393700"/>
            </a:xfrm>
            <a:prstGeom prst="ellipse">
              <a:avLst/>
            </a:pr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nb-NO">
                <a:solidFill>
                  <a:srgbClr val="FFFFFF"/>
                </a:solidFill>
              </a:endParaRPr>
            </a:p>
          </p:txBody>
        </p:sp>
        <p:sp>
          <p:nvSpPr>
            <p:cNvPr id="43" name="Isosceles Triangle 96"/>
            <p:cNvSpPr>
              <a:spLocks noChangeArrowheads="1"/>
            </p:cNvSpPr>
            <p:nvPr/>
          </p:nvSpPr>
          <p:spPr bwMode="auto">
            <a:xfrm rot="5400000">
              <a:off x="634879" y="5111187"/>
              <a:ext cx="234227" cy="204325"/>
            </a:xfrm>
            <a:prstGeom prst="triangle">
              <a:avLst>
                <a:gd name="adj" fmla="val 50000"/>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nb-NO">
                <a:solidFill>
                  <a:srgbClr val="353637"/>
                </a:solidFill>
              </a:endParaRPr>
            </a:p>
          </p:txBody>
        </p:sp>
      </p:grpSp>
      <p:sp>
        <p:nvSpPr>
          <p:cNvPr id="44" name="Rektangel 76"/>
          <p:cNvSpPr>
            <a:spLocks noChangeArrowheads="1"/>
          </p:cNvSpPr>
          <p:nvPr/>
        </p:nvSpPr>
        <p:spPr bwMode="auto">
          <a:xfrm>
            <a:off x="6156440" y="5733256"/>
            <a:ext cx="2376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IN" sz="1600" noProof="1" smtClean="0">
                <a:solidFill>
                  <a:srgbClr val="FFFFFF"/>
                </a:solidFill>
                <a:cs typeface="Arial" charset="0"/>
              </a:rPr>
              <a:t>This is where the art of delegation plays an important role.</a:t>
            </a:r>
            <a:endParaRPr lang="da-DK" sz="2400" dirty="0">
              <a:solidFill>
                <a:srgbClr val="1E1C11"/>
              </a:solidFill>
            </a:endParaRPr>
          </a:p>
        </p:txBody>
      </p:sp>
      <p:grpSp>
        <p:nvGrpSpPr>
          <p:cNvPr id="45" name="Group 19"/>
          <p:cNvGrpSpPr>
            <a:grpSpLocks/>
          </p:cNvGrpSpPr>
          <p:nvPr/>
        </p:nvGrpSpPr>
        <p:grpSpPr bwMode="auto">
          <a:xfrm>
            <a:off x="5851640" y="5911998"/>
            <a:ext cx="250825" cy="250825"/>
            <a:chOff x="530225" y="5016500"/>
            <a:chExt cx="393700" cy="393700"/>
          </a:xfrm>
        </p:grpSpPr>
        <p:sp>
          <p:nvSpPr>
            <p:cNvPr id="46" name="Oval 95"/>
            <p:cNvSpPr>
              <a:spLocks noChangeArrowheads="1"/>
            </p:cNvSpPr>
            <p:nvPr/>
          </p:nvSpPr>
          <p:spPr bwMode="auto">
            <a:xfrm>
              <a:off x="530225" y="5016500"/>
              <a:ext cx="393700" cy="393700"/>
            </a:xfrm>
            <a:prstGeom prst="ellipse">
              <a:avLst/>
            </a:pr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nb-NO">
                <a:solidFill>
                  <a:srgbClr val="FFFFFF"/>
                </a:solidFill>
              </a:endParaRPr>
            </a:p>
          </p:txBody>
        </p:sp>
        <p:sp>
          <p:nvSpPr>
            <p:cNvPr id="47" name="Isosceles Triangle 96"/>
            <p:cNvSpPr>
              <a:spLocks noChangeArrowheads="1"/>
            </p:cNvSpPr>
            <p:nvPr/>
          </p:nvSpPr>
          <p:spPr bwMode="auto">
            <a:xfrm rot="5400000">
              <a:off x="634879" y="5111187"/>
              <a:ext cx="234227" cy="204325"/>
            </a:xfrm>
            <a:prstGeom prst="triangle">
              <a:avLst>
                <a:gd name="adj" fmla="val 50000"/>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nb-NO">
                <a:solidFill>
                  <a:srgbClr val="353637"/>
                </a:solidFill>
              </a:endParaRPr>
            </a:p>
          </p:txBody>
        </p:sp>
      </p:grpSp>
      <p:pic>
        <p:nvPicPr>
          <p:cNvPr id="48" name="Picture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pic>
        <p:nvPicPr>
          <p:cNvPr id="49" name="Picture 48">
            <a:hlinkClick r:id="" action="ppaction://hlinkshowjump?jump=nextslid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pic>
        <p:nvPicPr>
          <p:cNvPr id="50" name="Picture 49">
            <a:hlinkClick r:id="" action="ppaction://hlinkshowjump?jump=previousslide"/>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000"/>
                                        <p:tgtEl>
                                          <p:spTgt spid="3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000"/>
                                        <p:tgtEl>
                                          <p:spTgt spid="1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1000"/>
                                        <p:tgtEl>
                                          <p:spTgt spid="36"/>
                                        </p:tgtEl>
                                      </p:cBhvr>
                                    </p:animEffect>
                                  </p:childTnLst>
                                </p:cTn>
                              </p:par>
                            </p:childTnLst>
                          </p:cTn>
                        </p:par>
                        <p:par>
                          <p:cTn id="19" fill="hold">
                            <p:stCondLst>
                              <p:cond delay="5000"/>
                            </p:stCondLst>
                            <p:childTnLst>
                              <p:par>
                                <p:cTn id="20" presetID="10" presetClass="entr" presetSubtype="0" fill="hold" nodeType="after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1000"/>
                                        <p:tgtEl>
                                          <p:spTgt spid="4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1000"/>
                                        <p:tgtEl>
                                          <p:spTgt spid="40"/>
                                        </p:tgtEl>
                                      </p:cBhvr>
                                    </p:animEffect>
                                  </p:childTnLst>
                                </p:cTn>
                              </p:par>
                            </p:childTnLst>
                          </p:cTn>
                        </p:par>
                        <p:par>
                          <p:cTn id="26" fill="hold">
                            <p:stCondLst>
                              <p:cond delay="6000"/>
                            </p:stCondLst>
                            <p:childTnLst>
                              <p:par>
                                <p:cTn id="27" presetID="10" presetClass="entr" presetSubtype="0"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1000"/>
                                        <p:tgtEl>
                                          <p:spTgt spid="44"/>
                                        </p:tgtEl>
                                      </p:cBhvr>
                                    </p:animEffect>
                                  </p:childTnLst>
                                </p:cTn>
                              </p:par>
                            </p:childTnLst>
                          </p:cTn>
                        </p:par>
                        <p:par>
                          <p:cTn id="33" fill="hold">
                            <p:stCondLst>
                              <p:cond delay="7000"/>
                            </p:stCondLst>
                            <p:childTnLst>
                              <p:par>
                                <p:cTn id="34" presetID="10" presetClass="entr" presetSubtype="0" fill="hold" nodeType="afterEffect">
                                  <p:stCondLst>
                                    <p:cond delay="50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2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6" grpId="0"/>
      <p:bldP spid="40" grpId="0"/>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legate-490x362.jpg"/>
          <p:cNvPicPr>
            <a:picLocks noChangeAspect="1"/>
          </p:cNvPicPr>
          <p:nvPr/>
        </p:nvPicPr>
        <p:blipFill>
          <a:blip r:embed="rId2" cstate="print"/>
          <a:srcRect t="41275" b="42057"/>
          <a:stretch>
            <a:fillRect/>
          </a:stretch>
        </p:blipFill>
        <p:spPr>
          <a:xfrm>
            <a:off x="0" y="-27384"/>
            <a:ext cx="9179347" cy="864096"/>
          </a:xfrm>
          <a:prstGeom prst="rect">
            <a:avLst/>
          </a:prstGeom>
        </p:spPr>
      </p:pic>
      <p:sp>
        <p:nvSpPr>
          <p:cNvPr id="3" name="Rectangle 2"/>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pic>
        <p:nvPicPr>
          <p:cNvPr id="9" name="Picture 8" descr="Picture_StrategyPlanner.png"/>
          <p:cNvPicPr>
            <a:picLocks noChangeAspect="1"/>
          </p:cNvPicPr>
          <p:nvPr/>
        </p:nvPicPr>
        <p:blipFill>
          <a:blip r:embed="rId3" cstate="print"/>
          <a:stretch>
            <a:fillRect/>
          </a:stretch>
        </p:blipFill>
        <p:spPr>
          <a:xfrm rot="1745143">
            <a:off x="3417056" y="1573530"/>
            <a:ext cx="5717403" cy="3644238"/>
          </a:xfrm>
          <a:prstGeom prst="rect">
            <a:avLst/>
          </a:prstGeom>
        </p:spPr>
      </p:pic>
      <p:sp>
        <p:nvSpPr>
          <p:cNvPr id="10" name="Rectangle 9"/>
          <p:cNvSpPr/>
          <p:nvPr/>
        </p:nvSpPr>
        <p:spPr>
          <a:xfrm>
            <a:off x="0" y="5661248"/>
            <a:ext cx="9144000" cy="1196752"/>
          </a:xfrm>
          <a:prstGeom prst="rect">
            <a:avLst/>
          </a:prstGeom>
          <a:solidFill>
            <a:schemeClr val="tx1">
              <a:lumMod val="95000"/>
              <a:lumOff val="5000"/>
            </a:schemeClr>
          </a:solidFill>
          <a:ln w="9525" cap="flat" cmpd="sng" algn="ctr">
            <a:noFill/>
            <a:prstDash val="solid"/>
          </a:ln>
          <a:effectLst/>
        </p:spPr>
        <p:txBody>
          <a:bodyPr anchor="ctr"/>
          <a:lstStyle/>
          <a:p>
            <a:pPr algn="ctr">
              <a:defRPr/>
            </a:pPr>
            <a:endParaRPr lang="nb-NO">
              <a:solidFill>
                <a:srgbClr val="FFFFFF"/>
              </a:solidFill>
              <a:latin typeface="Calibri" pitchFamily="-105" charset="0"/>
              <a:ea typeface="ＭＳ Ｐゴシック" pitchFamily="-105" charset="-128"/>
            </a:endParaRPr>
          </a:p>
        </p:txBody>
      </p:sp>
      <p:grpSp>
        <p:nvGrpSpPr>
          <p:cNvPr id="5" name="Group 53"/>
          <p:cNvGrpSpPr>
            <a:grpSpLocks/>
          </p:cNvGrpSpPr>
          <p:nvPr/>
        </p:nvGrpSpPr>
        <p:grpSpPr bwMode="auto">
          <a:xfrm rot="-469996">
            <a:off x="4309963" y="2820530"/>
            <a:ext cx="1702374" cy="942717"/>
            <a:chOff x="3192007" y="1035060"/>
            <a:chExt cx="1476468" cy="1420438"/>
          </a:xfrm>
        </p:grpSpPr>
        <p:sp>
          <p:nvSpPr>
            <p:cNvPr id="17" name="Rectangle 85"/>
            <p:cNvSpPr>
              <a:spLocks noChangeArrowheads="1"/>
            </p:cNvSpPr>
            <p:nvPr/>
          </p:nvSpPr>
          <p:spPr bwMode="auto">
            <a:xfrm rot="10800000">
              <a:off x="3192007" y="1035060"/>
              <a:ext cx="1476468" cy="1420438"/>
            </a:xfrm>
            <a:prstGeom prst="rect">
              <a:avLst/>
            </a:prstGeom>
            <a:solidFill>
              <a:srgbClr val="FFB19F"/>
            </a:solidFill>
            <a:ln w="9525">
              <a:noFill/>
              <a:miter lim="800000"/>
              <a:headEnd/>
              <a:tailEnd/>
            </a:ln>
            <a:effectLst>
              <a:outerShdw dist="23000" dir="5400000" rotWithShape="0">
                <a:srgbClr val="808080">
                  <a:alpha val="34998"/>
                </a:srgbClr>
              </a:outerShdw>
            </a:effectLst>
          </p:spPr>
          <p:txBody>
            <a:bodyPr anchor="ctr"/>
            <a:lstStyle/>
            <a:p>
              <a:pPr algn="ctr"/>
              <a:endParaRPr lang="en-US">
                <a:solidFill>
                  <a:srgbClr val="FFFFFF"/>
                </a:solidFill>
                <a:latin typeface="Calibri" pitchFamily="34" charset="0"/>
              </a:endParaRPr>
            </a:p>
          </p:txBody>
        </p:sp>
        <p:sp>
          <p:nvSpPr>
            <p:cNvPr id="18" name="TextBox 10"/>
            <p:cNvSpPr txBox="1">
              <a:spLocks noChangeArrowheads="1"/>
            </p:cNvSpPr>
            <p:nvPr/>
          </p:nvSpPr>
          <p:spPr bwMode="auto">
            <a:xfrm>
              <a:off x="3278455" y="1143719"/>
              <a:ext cx="1386409" cy="735221"/>
            </a:xfrm>
            <a:prstGeom prst="rect">
              <a:avLst/>
            </a:prstGeom>
            <a:noFill/>
            <a:ln w="9525">
              <a:noFill/>
              <a:miter lim="800000"/>
              <a:headEnd/>
              <a:tailEnd/>
            </a:ln>
          </p:spPr>
          <p:txBody>
            <a:bodyPr wrap="square">
              <a:spAutoFit/>
            </a:bodyPr>
            <a:lstStyle/>
            <a:p>
              <a:pPr algn="ctr"/>
              <a:r>
                <a:rPr lang="en-IN" dirty="0" smtClean="0">
                  <a:latin typeface="Calibri" pitchFamily="34" charset="0"/>
                </a:rPr>
                <a:t>Project status report to Delivery Head </a:t>
              </a:r>
              <a:endParaRPr lang="en-US" dirty="0">
                <a:latin typeface="Calibri" pitchFamily="34" charset="0"/>
              </a:endParaRPr>
            </a:p>
          </p:txBody>
        </p:sp>
      </p:grpSp>
      <p:sp>
        <p:nvSpPr>
          <p:cNvPr id="19" name="Freeform 18"/>
          <p:cNvSpPr>
            <a:spLocks noChangeArrowheads="1"/>
          </p:cNvSpPr>
          <p:nvPr/>
        </p:nvSpPr>
        <p:spPr bwMode="auto">
          <a:xfrm rot="2581814">
            <a:off x="4837406" y="2634184"/>
            <a:ext cx="501908" cy="262047"/>
          </a:xfrm>
          <a:custGeom>
            <a:avLst/>
            <a:gdLst>
              <a:gd name="T0" fmla="*/ 2866 w 1371600"/>
              <a:gd name="T1" fmla="*/ 0 h 393700"/>
              <a:gd name="T2" fmla="*/ 286563 w 1371600"/>
              <a:gd name="T3" fmla="*/ 19073 h 393700"/>
              <a:gd name="T4" fmla="*/ 295160 w 1371600"/>
              <a:gd name="T5" fmla="*/ 228869 h 393700"/>
              <a:gd name="T6" fmla="*/ 309488 w 1371600"/>
              <a:gd name="T7" fmla="*/ 362374 h 393700"/>
              <a:gd name="T8" fmla="*/ 309488 w 1371600"/>
              <a:gd name="T9" fmla="*/ 591242 h 393700"/>
              <a:gd name="T10" fmla="*/ 0 w 1371600"/>
              <a:gd name="T11" fmla="*/ 572170 h 393700"/>
              <a:gd name="T12" fmla="*/ 2866 w 1371600"/>
              <a:gd name="T13" fmla="*/ 0 h 393700"/>
              <a:gd name="T14" fmla="*/ 0 60000 65536"/>
              <a:gd name="T15" fmla="*/ 0 60000 65536"/>
              <a:gd name="T16" fmla="*/ 0 60000 65536"/>
              <a:gd name="T17" fmla="*/ 0 60000 65536"/>
              <a:gd name="T18" fmla="*/ 0 60000 65536"/>
              <a:gd name="T19" fmla="*/ 0 60000 65536"/>
              <a:gd name="T20" fmla="*/ 0 60000 65536"/>
              <a:gd name="T21" fmla="*/ 0 w 1371600"/>
              <a:gd name="T22" fmla="*/ 0 h 393700"/>
              <a:gd name="T23" fmla="*/ 1371600 w 1371600"/>
              <a:gd name="T24" fmla="*/ 393700 h 393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1600" h="393700">
                <a:moveTo>
                  <a:pt x="12700" y="0"/>
                </a:moveTo>
                <a:lnTo>
                  <a:pt x="1270000" y="12700"/>
                </a:lnTo>
                <a:lnTo>
                  <a:pt x="1308100" y="152400"/>
                </a:lnTo>
                <a:lnTo>
                  <a:pt x="1371600" y="241300"/>
                </a:lnTo>
                <a:lnTo>
                  <a:pt x="1371600" y="393700"/>
                </a:lnTo>
                <a:lnTo>
                  <a:pt x="0" y="381000"/>
                </a:lnTo>
                <a:lnTo>
                  <a:pt x="12700" y="0"/>
                </a:lnTo>
                <a:close/>
              </a:path>
            </a:pathLst>
          </a:custGeom>
          <a:solidFill>
            <a:schemeClr val="bg2">
              <a:lumMod val="75000"/>
              <a:alpha val="61176"/>
            </a:schemeClr>
          </a:solidFill>
          <a:ln w="9525">
            <a:noFill/>
            <a:miter lim="800000"/>
            <a:headEnd/>
            <a:tailEnd/>
          </a:ln>
          <a:effectLst>
            <a:outerShdw dist="23000" dir="5400000" rotWithShape="0">
              <a:srgbClr val="808080">
                <a:alpha val="34998"/>
              </a:srgbClr>
            </a:outerShdw>
          </a:effectLst>
        </p:spPr>
        <p:txBody>
          <a:bodyPr anchor="ctr"/>
          <a:lstStyle/>
          <a:p>
            <a:endParaRPr lang="en-IN"/>
          </a:p>
        </p:txBody>
      </p:sp>
      <p:grpSp>
        <p:nvGrpSpPr>
          <p:cNvPr id="6" name="Group 53"/>
          <p:cNvGrpSpPr>
            <a:grpSpLocks/>
          </p:cNvGrpSpPr>
          <p:nvPr/>
        </p:nvGrpSpPr>
        <p:grpSpPr bwMode="auto">
          <a:xfrm rot="1543554">
            <a:off x="6356325" y="2461231"/>
            <a:ext cx="1736689" cy="949773"/>
            <a:chOff x="3192007" y="1024427"/>
            <a:chExt cx="1506229" cy="1431071"/>
          </a:xfrm>
        </p:grpSpPr>
        <p:sp>
          <p:nvSpPr>
            <p:cNvPr id="22" name="Rectangle 85"/>
            <p:cNvSpPr>
              <a:spLocks noChangeArrowheads="1"/>
            </p:cNvSpPr>
            <p:nvPr/>
          </p:nvSpPr>
          <p:spPr bwMode="auto">
            <a:xfrm rot="10800000">
              <a:off x="3192007" y="1035060"/>
              <a:ext cx="1476468" cy="1420438"/>
            </a:xfrm>
            <a:prstGeom prst="rect">
              <a:avLst/>
            </a:prstGeom>
            <a:solidFill>
              <a:schemeClr val="accent1">
                <a:lumMod val="40000"/>
                <a:lumOff val="60000"/>
              </a:schemeClr>
            </a:solidFill>
            <a:ln w="9525">
              <a:noFill/>
              <a:miter lim="800000"/>
              <a:headEnd/>
              <a:tailEnd/>
            </a:ln>
            <a:effectLst>
              <a:outerShdw dist="23000" dir="5400000" rotWithShape="0">
                <a:srgbClr val="808080">
                  <a:alpha val="34998"/>
                </a:srgbClr>
              </a:outerShdw>
            </a:effectLst>
          </p:spPr>
          <p:txBody>
            <a:bodyPr anchor="ctr"/>
            <a:lstStyle/>
            <a:p>
              <a:pPr algn="ctr"/>
              <a:endParaRPr lang="en-US">
                <a:solidFill>
                  <a:srgbClr val="FFFFFF"/>
                </a:solidFill>
                <a:latin typeface="Calibri" pitchFamily="34" charset="0"/>
              </a:endParaRPr>
            </a:p>
          </p:txBody>
        </p:sp>
        <p:sp>
          <p:nvSpPr>
            <p:cNvPr id="23" name="TextBox 10"/>
            <p:cNvSpPr txBox="1">
              <a:spLocks noChangeArrowheads="1"/>
            </p:cNvSpPr>
            <p:nvPr/>
          </p:nvSpPr>
          <p:spPr bwMode="auto">
            <a:xfrm>
              <a:off x="3311827" y="1024427"/>
              <a:ext cx="1386409" cy="1391227"/>
            </a:xfrm>
            <a:prstGeom prst="rect">
              <a:avLst/>
            </a:prstGeom>
            <a:noFill/>
            <a:ln w="9525">
              <a:noFill/>
              <a:miter lim="800000"/>
              <a:headEnd/>
              <a:tailEnd/>
            </a:ln>
          </p:spPr>
          <p:txBody>
            <a:bodyPr wrap="square">
              <a:spAutoFit/>
            </a:bodyPr>
            <a:lstStyle/>
            <a:p>
              <a:pPr algn="ctr"/>
              <a:r>
                <a:rPr lang="en-IN" dirty="0" smtClean="0">
                  <a:latin typeface="Calibri" pitchFamily="34" charset="0"/>
                </a:rPr>
                <a:t>Client meeting - get the latest status update</a:t>
              </a:r>
              <a:endParaRPr lang="en-US" dirty="0">
                <a:latin typeface="Calibri" pitchFamily="34" charset="0"/>
              </a:endParaRPr>
            </a:p>
          </p:txBody>
        </p:sp>
      </p:grpSp>
      <p:sp>
        <p:nvSpPr>
          <p:cNvPr id="24" name="Freeform 23"/>
          <p:cNvSpPr>
            <a:spLocks noChangeArrowheads="1"/>
          </p:cNvSpPr>
          <p:nvPr/>
        </p:nvSpPr>
        <p:spPr bwMode="auto">
          <a:xfrm rot="4438855">
            <a:off x="6388442" y="2135183"/>
            <a:ext cx="501908" cy="262047"/>
          </a:xfrm>
          <a:custGeom>
            <a:avLst/>
            <a:gdLst>
              <a:gd name="T0" fmla="*/ 2866 w 1371600"/>
              <a:gd name="T1" fmla="*/ 0 h 393700"/>
              <a:gd name="T2" fmla="*/ 286563 w 1371600"/>
              <a:gd name="T3" fmla="*/ 19073 h 393700"/>
              <a:gd name="T4" fmla="*/ 295160 w 1371600"/>
              <a:gd name="T5" fmla="*/ 228869 h 393700"/>
              <a:gd name="T6" fmla="*/ 309488 w 1371600"/>
              <a:gd name="T7" fmla="*/ 362374 h 393700"/>
              <a:gd name="T8" fmla="*/ 309488 w 1371600"/>
              <a:gd name="T9" fmla="*/ 591242 h 393700"/>
              <a:gd name="T10" fmla="*/ 0 w 1371600"/>
              <a:gd name="T11" fmla="*/ 572170 h 393700"/>
              <a:gd name="T12" fmla="*/ 2866 w 1371600"/>
              <a:gd name="T13" fmla="*/ 0 h 393700"/>
              <a:gd name="T14" fmla="*/ 0 60000 65536"/>
              <a:gd name="T15" fmla="*/ 0 60000 65536"/>
              <a:gd name="T16" fmla="*/ 0 60000 65536"/>
              <a:gd name="T17" fmla="*/ 0 60000 65536"/>
              <a:gd name="T18" fmla="*/ 0 60000 65536"/>
              <a:gd name="T19" fmla="*/ 0 60000 65536"/>
              <a:gd name="T20" fmla="*/ 0 60000 65536"/>
              <a:gd name="T21" fmla="*/ 0 w 1371600"/>
              <a:gd name="T22" fmla="*/ 0 h 393700"/>
              <a:gd name="T23" fmla="*/ 1371600 w 1371600"/>
              <a:gd name="T24" fmla="*/ 393700 h 393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1600" h="393700">
                <a:moveTo>
                  <a:pt x="12700" y="0"/>
                </a:moveTo>
                <a:lnTo>
                  <a:pt x="1270000" y="12700"/>
                </a:lnTo>
                <a:lnTo>
                  <a:pt x="1308100" y="152400"/>
                </a:lnTo>
                <a:lnTo>
                  <a:pt x="1371600" y="241300"/>
                </a:lnTo>
                <a:lnTo>
                  <a:pt x="1371600" y="393700"/>
                </a:lnTo>
                <a:lnTo>
                  <a:pt x="0" y="381000"/>
                </a:lnTo>
                <a:lnTo>
                  <a:pt x="12700" y="0"/>
                </a:lnTo>
                <a:close/>
              </a:path>
            </a:pathLst>
          </a:custGeom>
          <a:solidFill>
            <a:schemeClr val="bg2">
              <a:lumMod val="75000"/>
              <a:alpha val="61176"/>
            </a:schemeClr>
          </a:solidFill>
          <a:ln w="9525">
            <a:noFill/>
            <a:miter lim="800000"/>
            <a:headEnd/>
            <a:tailEnd/>
          </a:ln>
          <a:effectLst>
            <a:outerShdw dist="23000" dir="5400000" rotWithShape="0">
              <a:srgbClr val="808080">
                <a:alpha val="34998"/>
              </a:srgbClr>
            </a:outerShdw>
          </a:effectLst>
        </p:spPr>
        <p:txBody>
          <a:bodyPr anchor="ctr"/>
          <a:lstStyle/>
          <a:p>
            <a:endParaRPr lang="en-IN"/>
          </a:p>
        </p:txBody>
      </p:sp>
      <p:grpSp>
        <p:nvGrpSpPr>
          <p:cNvPr id="7" name="Group 53"/>
          <p:cNvGrpSpPr>
            <a:grpSpLocks/>
          </p:cNvGrpSpPr>
          <p:nvPr/>
        </p:nvGrpSpPr>
        <p:grpSpPr bwMode="auto">
          <a:xfrm rot="2428239">
            <a:off x="4857663" y="1718690"/>
            <a:ext cx="1459869" cy="763749"/>
            <a:chOff x="3192007" y="1035060"/>
            <a:chExt cx="1506229" cy="1420438"/>
          </a:xfrm>
        </p:grpSpPr>
        <p:sp>
          <p:nvSpPr>
            <p:cNvPr id="27" name="Rectangle 85"/>
            <p:cNvSpPr>
              <a:spLocks noChangeArrowheads="1"/>
            </p:cNvSpPr>
            <p:nvPr/>
          </p:nvSpPr>
          <p:spPr bwMode="auto">
            <a:xfrm rot="10800000">
              <a:off x="3192007" y="1035060"/>
              <a:ext cx="1476468" cy="1420438"/>
            </a:xfrm>
            <a:prstGeom prst="rect">
              <a:avLst/>
            </a:prstGeom>
            <a:solidFill>
              <a:schemeClr val="accent3">
                <a:lumMod val="60000"/>
                <a:lumOff val="40000"/>
              </a:schemeClr>
            </a:solidFill>
            <a:ln w="9525">
              <a:noFill/>
              <a:miter lim="800000"/>
              <a:headEnd/>
              <a:tailEnd/>
            </a:ln>
            <a:effectLst>
              <a:outerShdw dist="23000" dir="5400000" rotWithShape="0">
                <a:srgbClr val="808080">
                  <a:alpha val="34998"/>
                </a:srgbClr>
              </a:outerShdw>
            </a:effectLst>
          </p:spPr>
          <p:txBody>
            <a:bodyPr anchor="ctr"/>
            <a:lstStyle/>
            <a:p>
              <a:pPr algn="ctr"/>
              <a:endParaRPr lang="en-US">
                <a:solidFill>
                  <a:srgbClr val="FFFFFF"/>
                </a:solidFill>
                <a:latin typeface="Calibri" pitchFamily="34" charset="0"/>
              </a:endParaRPr>
            </a:p>
          </p:txBody>
        </p:sp>
        <p:sp>
          <p:nvSpPr>
            <p:cNvPr id="28" name="TextBox 10"/>
            <p:cNvSpPr txBox="1">
              <a:spLocks noChangeArrowheads="1"/>
            </p:cNvSpPr>
            <p:nvPr/>
          </p:nvSpPr>
          <p:spPr bwMode="auto">
            <a:xfrm>
              <a:off x="3311827" y="1233110"/>
              <a:ext cx="1386409" cy="973860"/>
            </a:xfrm>
            <a:prstGeom prst="rect">
              <a:avLst/>
            </a:prstGeom>
            <a:noFill/>
            <a:ln w="9525">
              <a:noFill/>
              <a:miter lim="800000"/>
              <a:headEnd/>
              <a:tailEnd/>
            </a:ln>
          </p:spPr>
          <p:txBody>
            <a:bodyPr wrap="square">
              <a:spAutoFit/>
            </a:bodyPr>
            <a:lstStyle/>
            <a:p>
              <a:pPr algn="ctr"/>
              <a:r>
                <a:rPr lang="en-IN" dirty="0" smtClean="0">
                  <a:latin typeface="Calibri" pitchFamily="34" charset="0"/>
                </a:rPr>
                <a:t>Assign tasks for the day</a:t>
              </a:r>
              <a:endParaRPr lang="en-US" dirty="0">
                <a:latin typeface="Calibri" pitchFamily="34" charset="0"/>
              </a:endParaRPr>
            </a:p>
          </p:txBody>
        </p:sp>
      </p:grpSp>
      <p:sp>
        <p:nvSpPr>
          <p:cNvPr id="29" name="Freeform 28"/>
          <p:cNvSpPr>
            <a:spLocks noChangeArrowheads="1"/>
          </p:cNvSpPr>
          <p:nvPr/>
        </p:nvSpPr>
        <p:spPr bwMode="auto">
          <a:xfrm rot="10800000">
            <a:off x="5668362" y="1775143"/>
            <a:ext cx="501908" cy="262047"/>
          </a:xfrm>
          <a:custGeom>
            <a:avLst/>
            <a:gdLst>
              <a:gd name="T0" fmla="*/ 2866 w 1371600"/>
              <a:gd name="T1" fmla="*/ 0 h 393700"/>
              <a:gd name="T2" fmla="*/ 286563 w 1371600"/>
              <a:gd name="T3" fmla="*/ 19073 h 393700"/>
              <a:gd name="T4" fmla="*/ 295160 w 1371600"/>
              <a:gd name="T5" fmla="*/ 228869 h 393700"/>
              <a:gd name="T6" fmla="*/ 309488 w 1371600"/>
              <a:gd name="T7" fmla="*/ 362374 h 393700"/>
              <a:gd name="T8" fmla="*/ 309488 w 1371600"/>
              <a:gd name="T9" fmla="*/ 591242 h 393700"/>
              <a:gd name="T10" fmla="*/ 0 w 1371600"/>
              <a:gd name="T11" fmla="*/ 572170 h 393700"/>
              <a:gd name="T12" fmla="*/ 2866 w 1371600"/>
              <a:gd name="T13" fmla="*/ 0 h 393700"/>
              <a:gd name="T14" fmla="*/ 0 60000 65536"/>
              <a:gd name="T15" fmla="*/ 0 60000 65536"/>
              <a:gd name="T16" fmla="*/ 0 60000 65536"/>
              <a:gd name="T17" fmla="*/ 0 60000 65536"/>
              <a:gd name="T18" fmla="*/ 0 60000 65536"/>
              <a:gd name="T19" fmla="*/ 0 60000 65536"/>
              <a:gd name="T20" fmla="*/ 0 60000 65536"/>
              <a:gd name="T21" fmla="*/ 0 w 1371600"/>
              <a:gd name="T22" fmla="*/ 0 h 393700"/>
              <a:gd name="T23" fmla="*/ 1371600 w 1371600"/>
              <a:gd name="T24" fmla="*/ 393700 h 393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1600" h="393700">
                <a:moveTo>
                  <a:pt x="12700" y="0"/>
                </a:moveTo>
                <a:lnTo>
                  <a:pt x="1270000" y="12700"/>
                </a:lnTo>
                <a:lnTo>
                  <a:pt x="1308100" y="152400"/>
                </a:lnTo>
                <a:lnTo>
                  <a:pt x="1371600" y="241300"/>
                </a:lnTo>
                <a:lnTo>
                  <a:pt x="1371600" y="393700"/>
                </a:lnTo>
                <a:lnTo>
                  <a:pt x="0" y="381000"/>
                </a:lnTo>
                <a:lnTo>
                  <a:pt x="12700" y="0"/>
                </a:lnTo>
                <a:close/>
              </a:path>
            </a:pathLst>
          </a:custGeom>
          <a:solidFill>
            <a:schemeClr val="bg2">
              <a:lumMod val="75000"/>
              <a:alpha val="61176"/>
            </a:schemeClr>
          </a:solidFill>
          <a:ln w="9525">
            <a:noFill/>
            <a:miter lim="800000"/>
            <a:headEnd/>
            <a:tailEnd/>
          </a:ln>
          <a:effectLst>
            <a:outerShdw dist="23000" dir="5400000" rotWithShape="0">
              <a:srgbClr val="808080">
                <a:alpha val="34998"/>
              </a:srgbClr>
            </a:outerShdw>
          </a:effectLst>
        </p:spPr>
        <p:txBody>
          <a:bodyPr anchor="ctr"/>
          <a:lstStyle/>
          <a:p>
            <a:endParaRPr lang="en-IN"/>
          </a:p>
        </p:txBody>
      </p:sp>
      <p:grpSp>
        <p:nvGrpSpPr>
          <p:cNvPr id="8" name="Group 53"/>
          <p:cNvGrpSpPr>
            <a:grpSpLocks/>
          </p:cNvGrpSpPr>
          <p:nvPr/>
        </p:nvGrpSpPr>
        <p:grpSpPr bwMode="auto">
          <a:xfrm rot="2428239">
            <a:off x="5981821" y="3755919"/>
            <a:ext cx="1800000" cy="958845"/>
            <a:chOff x="3144631" y="1021696"/>
            <a:chExt cx="1594870" cy="1433802"/>
          </a:xfrm>
        </p:grpSpPr>
        <p:sp>
          <p:nvSpPr>
            <p:cNvPr id="32" name="Rectangle 85"/>
            <p:cNvSpPr>
              <a:spLocks noChangeArrowheads="1"/>
            </p:cNvSpPr>
            <p:nvPr/>
          </p:nvSpPr>
          <p:spPr bwMode="auto">
            <a:xfrm rot="10800000">
              <a:off x="3192007" y="1035060"/>
              <a:ext cx="1476468" cy="1420438"/>
            </a:xfrm>
            <a:prstGeom prst="rect">
              <a:avLst/>
            </a:prstGeom>
            <a:solidFill>
              <a:schemeClr val="accent6">
                <a:lumMod val="60000"/>
                <a:lumOff val="40000"/>
              </a:schemeClr>
            </a:solidFill>
            <a:ln w="9525">
              <a:noFill/>
              <a:miter lim="800000"/>
              <a:headEnd/>
              <a:tailEnd/>
            </a:ln>
            <a:effectLst>
              <a:outerShdw dist="23000" dir="5400000" rotWithShape="0">
                <a:srgbClr val="808080">
                  <a:alpha val="34998"/>
                </a:srgbClr>
              </a:outerShdw>
            </a:effectLst>
          </p:spPr>
          <p:txBody>
            <a:bodyPr anchor="ctr"/>
            <a:lstStyle/>
            <a:p>
              <a:pPr algn="ctr"/>
              <a:endParaRPr lang="en-US">
                <a:solidFill>
                  <a:srgbClr val="FFFFFF"/>
                </a:solidFill>
                <a:latin typeface="Calibri" pitchFamily="34" charset="0"/>
              </a:endParaRPr>
            </a:p>
          </p:txBody>
        </p:sp>
        <p:sp>
          <p:nvSpPr>
            <p:cNvPr id="33" name="TextBox 10"/>
            <p:cNvSpPr txBox="1">
              <a:spLocks noChangeArrowheads="1"/>
            </p:cNvSpPr>
            <p:nvPr/>
          </p:nvSpPr>
          <p:spPr bwMode="auto">
            <a:xfrm>
              <a:off x="3144631" y="1021696"/>
              <a:ext cx="1594870" cy="1380695"/>
            </a:xfrm>
            <a:prstGeom prst="rect">
              <a:avLst/>
            </a:prstGeom>
            <a:noFill/>
            <a:ln w="9525">
              <a:noFill/>
              <a:miter lim="800000"/>
              <a:headEnd/>
              <a:tailEnd/>
            </a:ln>
          </p:spPr>
          <p:txBody>
            <a:bodyPr wrap="square">
              <a:spAutoFit/>
            </a:bodyPr>
            <a:lstStyle/>
            <a:p>
              <a:pPr algn="ctr"/>
              <a:r>
                <a:rPr lang="en-IN" dirty="0" smtClean="0">
                  <a:latin typeface="Calibri" pitchFamily="34" charset="0"/>
                </a:rPr>
                <a:t>Interview candidate - Team lead position </a:t>
              </a:r>
              <a:endParaRPr lang="en-US" dirty="0">
                <a:latin typeface="Calibri" pitchFamily="34" charset="0"/>
              </a:endParaRPr>
            </a:p>
          </p:txBody>
        </p:sp>
      </p:grpSp>
      <p:sp>
        <p:nvSpPr>
          <p:cNvPr id="34" name="Freeform 33"/>
          <p:cNvSpPr>
            <a:spLocks noChangeArrowheads="1"/>
          </p:cNvSpPr>
          <p:nvPr/>
        </p:nvSpPr>
        <p:spPr bwMode="auto">
          <a:xfrm rot="5038265">
            <a:off x="7380312" y="4149080"/>
            <a:ext cx="501908" cy="262047"/>
          </a:xfrm>
          <a:custGeom>
            <a:avLst/>
            <a:gdLst>
              <a:gd name="T0" fmla="*/ 2866 w 1371600"/>
              <a:gd name="T1" fmla="*/ 0 h 393700"/>
              <a:gd name="T2" fmla="*/ 286563 w 1371600"/>
              <a:gd name="T3" fmla="*/ 19073 h 393700"/>
              <a:gd name="T4" fmla="*/ 295160 w 1371600"/>
              <a:gd name="T5" fmla="*/ 228869 h 393700"/>
              <a:gd name="T6" fmla="*/ 309488 w 1371600"/>
              <a:gd name="T7" fmla="*/ 362374 h 393700"/>
              <a:gd name="T8" fmla="*/ 309488 w 1371600"/>
              <a:gd name="T9" fmla="*/ 591242 h 393700"/>
              <a:gd name="T10" fmla="*/ 0 w 1371600"/>
              <a:gd name="T11" fmla="*/ 572170 h 393700"/>
              <a:gd name="T12" fmla="*/ 2866 w 1371600"/>
              <a:gd name="T13" fmla="*/ 0 h 393700"/>
              <a:gd name="T14" fmla="*/ 0 60000 65536"/>
              <a:gd name="T15" fmla="*/ 0 60000 65536"/>
              <a:gd name="T16" fmla="*/ 0 60000 65536"/>
              <a:gd name="T17" fmla="*/ 0 60000 65536"/>
              <a:gd name="T18" fmla="*/ 0 60000 65536"/>
              <a:gd name="T19" fmla="*/ 0 60000 65536"/>
              <a:gd name="T20" fmla="*/ 0 60000 65536"/>
              <a:gd name="T21" fmla="*/ 0 w 1371600"/>
              <a:gd name="T22" fmla="*/ 0 h 393700"/>
              <a:gd name="T23" fmla="*/ 1371600 w 1371600"/>
              <a:gd name="T24" fmla="*/ 393700 h 393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1600" h="393700">
                <a:moveTo>
                  <a:pt x="12700" y="0"/>
                </a:moveTo>
                <a:lnTo>
                  <a:pt x="1270000" y="12700"/>
                </a:lnTo>
                <a:lnTo>
                  <a:pt x="1308100" y="152400"/>
                </a:lnTo>
                <a:lnTo>
                  <a:pt x="1371600" y="241300"/>
                </a:lnTo>
                <a:lnTo>
                  <a:pt x="1371600" y="393700"/>
                </a:lnTo>
                <a:lnTo>
                  <a:pt x="0" y="381000"/>
                </a:lnTo>
                <a:lnTo>
                  <a:pt x="12700" y="0"/>
                </a:lnTo>
                <a:close/>
              </a:path>
            </a:pathLst>
          </a:custGeom>
          <a:solidFill>
            <a:schemeClr val="bg2">
              <a:lumMod val="75000"/>
              <a:alpha val="61176"/>
            </a:schemeClr>
          </a:solidFill>
          <a:ln w="9525">
            <a:noFill/>
            <a:miter lim="800000"/>
            <a:headEnd/>
            <a:tailEnd/>
          </a:ln>
          <a:effectLst>
            <a:outerShdw dist="23000" dir="5400000" rotWithShape="0">
              <a:srgbClr val="808080">
                <a:alpha val="34998"/>
              </a:srgbClr>
            </a:outerShdw>
          </a:effectLst>
        </p:spPr>
        <p:txBody>
          <a:bodyPr anchor="ctr"/>
          <a:lstStyle/>
          <a:p>
            <a:endParaRPr lang="en-IN"/>
          </a:p>
        </p:txBody>
      </p:sp>
      <p:sp>
        <p:nvSpPr>
          <p:cNvPr id="36" name="Rektangel 76"/>
          <p:cNvSpPr>
            <a:spLocks noChangeArrowheads="1"/>
          </p:cNvSpPr>
          <p:nvPr/>
        </p:nvSpPr>
        <p:spPr bwMode="auto">
          <a:xfrm>
            <a:off x="484312" y="5733256"/>
            <a:ext cx="40156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IN" sz="1600" noProof="1" smtClean="0">
                <a:solidFill>
                  <a:srgbClr val="FFFFFF"/>
                </a:solidFill>
                <a:cs typeface="Arial" charset="0"/>
              </a:rPr>
              <a:t>If Samuel decides to delegate a few of his tasks to his sub-ordinates, he can get all his day’s tasks done and accomplish much more than if he tries to do it all single handedly.</a:t>
            </a:r>
            <a:endParaRPr lang="da-DK" sz="2400" dirty="0">
              <a:solidFill>
                <a:srgbClr val="1E1C11"/>
              </a:solidFill>
            </a:endParaRPr>
          </a:p>
        </p:txBody>
      </p:sp>
      <p:grpSp>
        <p:nvGrpSpPr>
          <p:cNvPr id="11" name="Group 19"/>
          <p:cNvGrpSpPr>
            <a:grpSpLocks/>
          </p:cNvGrpSpPr>
          <p:nvPr/>
        </p:nvGrpSpPr>
        <p:grpSpPr bwMode="auto">
          <a:xfrm>
            <a:off x="179512" y="5911998"/>
            <a:ext cx="250825" cy="250825"/>
            <a:chOff x="530225" y="5016500"/>
            <a:chExt cx="393700" cy="393700"/>
          </a:xfrm>
        </p:grpSpPr>
        <p:sp>
          <p:nvSpPr>
            <p:cNvPr id="38" name="Oval 95"/>
            <p:cNvSpPr>
              <a:spLocks noChangeArrowheads="1"/>
            </p:cNvSpPr>
            <p:nvPr/>
          </p:nvSpPr>
          <p:spPr bwMode="auto">
            <a:xfrm>
              <a:off x="530225" y="5016500"/>
              <a:ext cx="393700" cy="393700"/>
            </a:xfrm>
            <a:prstGeom prst="ellipse">
              <a:avLst/>
            </a:pr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nb-NO">
                <a:solidFill>
                  <a:srgbClr val="FFFFFF"/>
                </a:solidFill>
              </a:endParaRPr>
            </a:p>
          </p:txBody>
        </p:sp>
        <p:sp>
          <p:nvSpPr>
            <p:cNvPr id="39" name="Isosceles Triangle 96"/>
            <p:cNvSpPr>
              <a:spLocks noChangeArrowheads="1"/>
            </p:cNvSpPr>
            <p:nvPr/>
          </p:nvSpPr>
          <p:spPr bwMode="auto">
            <a:xfrm rot="5400000">
              <a:off x="634879" y="5111187"/>
              <a:ext cx="234227" cy="204325"/>
            </a:xfrm>
            <a:prstGeom prst="triangle">
              <a:avLst>
                <a:gd name="adj" fmla="val 50000"/>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nb-NO">
                <a:solidFill>
                  <a:srgbClr val="353637"/>
                </a:solidFill>
              </a:endParaRPr>
            </a:p>
          </p:txBody>
        </p:sp>
      </p:grpSp>
      <p:sp>
        <p:nvSpPr>
          <p:cNvPr id="44" name="Rektangel 76"/>
          <p:cNvSpPr>
            <a:spLocks noChangeArrowheads="1"/>
          </p:cNvSpPr>
          <p:nvPr/>
        </p:nvSpPr>
        <p:spPr bwMode="auto">
          <a:xfrm>
            <a:off x="5092824" y="5733256"/>
            <a:ext cx="372764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IN" sz="1600" noProof="1" smtClean="0">
                <a:solidFill>
                  <a:srgbClr val="FFFFFF"/>
                </a:solidFill>
                <a:cs typeface="Arial" charset="0"/>
              </a:rPr>
              <a:t>Delegating is a skill and it is important to know the nuances of delegating a task. So, let us learn about delegation skills in detail.</a:t>
            </a:r>
            <a:endParaRPr lang="da-DK" sz="2400" dirty="0">
              <a:solidFill>
                <a:srgbClr val="1E1C11"/>
              </a:solidFill>
            </a:endParaRPr>
          </a:p>
        </p:txBody>
      </p:sp>
      <p:grpSp>
        <p:nvGrpSpPr>
          <p:cNvPr id="13" name="Group 19"/>
          <p:cNvGrpSpPr>
            <a:grpSpLocks/>
          </p:cNvGrpSpPr>
          <p:nvPr/>
        </p:nvGrpSpPr>
        <p:grpSpPr bwMode="auto">
          <a:xfrm>
            <a:off x="4788024" y="5911998"/>
            <a:ext cx="250825" cy="250825"/>
            <a:chOff x="530225" y="5016500"/>
            <a:chExt cx="393700" cy="393700"/>
          </a:xfrm>
        </p:grpSpPr>
        <p:sp>
          <p:nvSpPr>
            <p:cNvPr id="46" name="Oval 95"/>
            <p:cNvSpPr>
              <a:spLocks noChangeArrowheads="1"/>
            </p:cNvSpPr>
            <p:nvPr/>
          </p:nvSpPr>
          <p:spPr bwMode="auto">
            <a:xfrm>
              <a:off x="530225" y="5016500"/>
              <a:ext cx="393700" cy="393700"/>
            </a:xfrm>
            <a:prstGeom prst="ellipse">
              <a:avLst/>
            </a:pr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nb-NO">
                <a:solidFill>
                  <a:srgbClr val="FFFFFF"/>
                </a:solidFill>
              </a:endParaRPr>
            </a:p>
          </p:txBody>
        </p:sp>
        <p:sp>
          <p:nvSpPr>
            <p:cNvPr id="47" name="Isosceles Triangle 96"/>
            <p:cNvSpPr>
              <a:spLocks noChangeArrowheads="1"/>
            </p:cNvSpPr>
            <p:nvPr/>
          </p:nvSpPr>
          <p:spPr bwMode="auto">
            <a:xfrm rot="5400000">
              <a:off x="634879" y="5111187"/>
              <a:ext cx="234227" cy="204325"/>
            </a:xfrm>
            <a:prstGeom prst="triangle">
              <a:avLst>
                <a:gd name="adj" fmla="val 50000"/>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nb-NO">
                <a:solidFill>
                  <a:srgbClr val="353637"/>
                </a:solidFill>
              </a:endParaRPr>
            </a:p>
          </p:txBody>
        </p:sp>
      </p:grpSp>
      <p:pic>
        <p:nvPicPr>
          <p:cNvPr id="37" name="Picture 36" descr="pt931_business_man_pose.png"/>
          <p:cNvPicPr>
            <a:picLocks noChangeAspect="1"/>
          </p:cNvPicPr>
          <p:nvPr/>
        </p:nvPicPr>
        <p:blipFill>
          <a:blip r:embed="rId4" cstate="print"/>
          <a:stretch>
            <a:fillRect/>
          </a:stretch>
        </p:blipFill>
        <p:spPr>
          <a:xfrm>
            <a:off x="35496" y="1683338"/>
            <a:ext cx="1909396" cy="3977910"/>
          </a:xfrm>
          <a:prstGeom prst="rect">
            <a:avLst/>
          </a:prstGeom>
        </p:spPr>
      </p:pic>
      <p:sp>
        <p:nvSpPr>
          <p:cNvPr id="15" name="Cloud Callout 14"/>
          <p:cNvSpPr/>
          <p:nvPr/>
        </p:nvSpPr>
        <p:spPr>
          <a:xfrm>
            <a:off x="1475656" y="908720"/>
            <a:ext cx="2664296" cy="1692000"/>
          </a:xfrm>
          <a:prstGeom prst="cloudCallout">
            <a:avLst>
              <a:gd name="adj1" fmla="val -62384"/>
              <a:gd name="adj2" fmla="val 13603"/>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dirty="0" smtClean="0">
                <a:solidFill>
                  <a:schemeClr val="tx1"/>
                </a:solidFill>
              </a:rPr>
              <a:t>Let me delegate a few of my tasks!</a:t>
            </a:r>
            <a:endParaRPr lang="en-IN" dirty="0">
              <a:solidFill>
                <a:schemeClr val="tx1"/>
              </a:solidFill>
            </a:endParaRPr>
          </a:p>
        </p:txBody>
      </p:sp>
      <p:sp>
        <p:nvSpPr>
          <p:cNvPr id="41" name="Rounded Rectangle 40"/>
          <p:cNvSpPr/>
          <p:nvPr/>
        </p:nvSpPr>
        <p:spPr>
          <a:xfrm rot="20855087">
            <a:off x="4620102" y="2896233"/>
            <a:ext cx="3168352" cy="792088"/>
          </a:xfrm>
          <a:prstGeom prst="roundRect">
            <a:avLst/>
          </a:prstGeom>
          <a:solidFill>
            <a:srgbClr val="FFFFFF">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Sketch Block" pitchFamily="2" charset="0"/>
              </a:rPr>
              <a:t>DELEGATE</a:t>
            </a:r>
            <a:endParaRPr lang="en-IN" sz="3600" dirty="0">
              <a:solidFill>
                <a:srgbClr val="FF0000"/>
              </a:solidFill>
              <a:latin typeface="Sketch Block" pitchFamily="2" charset="0"/>
            </a:endParaRPr>
          </a:p>
        </p:txBody>
      </p:sp>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pic>
        <p:nvPicPr>
          <p:cNvPr id="40" name="Picture 39">
            <a:hlinkClick r:id="" action="ppaction://hlinkshowjump?jump=nextslid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pic>
        <p:nvPicPr>
          <p:cNvPr id="42" name="Picture 41">
            <a:hlinkClick r:id="" action="ppaction://hlinkshowjump?jump=previousslide"/>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20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2000"/>
                                        <p:tgtEl>
                                          <p:spTgt spid="4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1000"/>
                                        <p:tgtEl>
                                          <p:spTgt spid="44"/>
                                        </p:tgtEl>
                                      </p:cBhvr>
                                    </p:animEffect>
                                  </p:childTnLst>
                                </p:cTn>
                              </p:par>
                            </p:childTnLst>
                          </p:cTn>
                        </p:par>
                        <p:par>
                          <p:cTn id="28" fill="hold">
                            <p:stCondLst>
                              <p:cond delay="5000"/>
                            </p:stCondLst>
                            <p:childTnLst>
                              <p:par>
                                <p:cTn id="29" presetID="10" presetClass="entr" presetSubtype="0" fill="hold" nodeType="afterEffect">
                                  <p:stCondLst>
                                    <p:cond delay="50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1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4" grpId="0"/>
      <p:bldP spid="15"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legate-490x362.jpg"/>
          <p:cNvPicPr>
            <a:picLocks noChangeAspect="1"/>
          </p:cNvPicPr>
          <p:nvPr/>
        </p:nvPicPr>
        <p:blipFill>
          <a:blip r:embed="rId2" cstate="print"/>
          <a:srcRect t="41275" b="42057"/>
          <a:stretch>
            <a:fillRect/>
          </a:stretch>
        </p:blipFill>
        <p:spPr>
          <a:xfrm>
            <a:off x="0" y="-27384"/>
            <a:ext cx="9179347" cy="864096"/>
          </a:xfrm>
          <a:prstGeom prst="rect">
            <a:avLst/>
          </a:prstGeom>
        </p:spPr>
      </p:pic>
      <p:sp>
        <p:nvSpPr>
          <p:cNvPr id="3" name="Rectangle 2"/>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What is Delegation?</a:t>
            </a:r>
            <a:endParaRPr lang="en-IN" sz="3200" dirty="0"/>
          </a:p>
        </p:txBody>
      </p:sp>
      <p:pic>
        <p:nvPicPr>
          <p:cNvPr id="6" name="Picture 5" descr="iStock_000005866244XSmall.jpeg"/>
          <p:cNvPicPr>
            <a:picLocks noChangeAspect="1"/>
          </p:cNvPicPr>
          <p:nvPr/>
        </p:nvPicPr>
        <p:blipFill>
          <a:blip r:embed="rId3" cstate="print"/>
          <a:stretch>
            <a:fillRect/>
          </a:stretch>
        </p:blipFill>
        <p:spPr>
          <a:xfrm>
            <a:off x="35496" y="908720"/>
            <a:ext cx="9108504" cy="5949280"/>
          </a:xfrm>
          <a:prstGeom prst="rect">
            <a:avLst/>
          </a:prstGeom>
        </p:spPr>
      </p:pic>
      <p:sp>
        <p:nvSpPr>
          <p:cNvPr id="7" name="Rounded Rectangle 6"/>
          <p:cNvSpPr/>
          <p:nvPr/>
        </p:nvSpPr>
        <p:spPr>
          <a:xfrm>
            <a:off x="251520" y="3429000"/>
            <a:ext cx="8640960" cy="3168352"/>
          </a:xfrm>
          <a:prstGeom prst="roundRect">
            <a:avLst>
              <a:gd name="adj" fmla="val 2004"/>
            </a:avLst>
          </a:prstGeom>
          <a:solidFill>
            <a:schemeClr val="accent2">
              <a:lumMod val="60000"/>
              <a:lumOff val="40000"/>
              <a:alpha val="50196"/>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r>
              <a:rPr lang="en-IN" sz="2000" dirty="0" smtClean="0">
                <a:solidFill>
                  <a:schemeClr val="tx1"/>
                </a:solidFill>
              </a:rPr>
              <a:t>Delegating is:</a:t>
            </a:r>
          </a:p>
          <a:p>
            <a:pPr marL="457200" indent="-457200">
              <a:buFont typeface="Arial" pitchFamily="34" charset="0"/>
              <a:buChar char="•"/>
            </a:pPr>
            <a:r>
              <a:rPr lang="en-IN" sz="2000" dirty="0" smtClean="0">
                <a:solidFill>
                  <a:schemeClr val="tx1"/>
                </a:solidFill>
              </a:rPr>
              <a:t>‘The act of delegating, or investing with authority to act for another’ or ‘the distribution of responsibility and authority to others while holding them accountable for their performance.’ </a:t>
            </a:r>
          </a:p>
          <a:p>
            <a:pPr marL="457200" indent="-457200">
              <a:buFont typeface="Arial" pitchFamily="34" charset="0"/>
              <a:buChar char="•"/>
            </a:pPr>
            <a:r>
              <a:rPr lang="en-IN" sz="2000" dirty="0" smtClean="0">
                <a:solidFill>
                  <a:schemeClr val="tx1"/>
                </a:solidFill>
              </a:rPr>
              <a:t>Hence, delegating means asking someone else to perform a task that is one of your responsibilities or work that you are being paid to do.</a:t>
            </a:r>
          </a:p>
          <a:p>
            <a:pPr marL="457200" indent="-457200">
              <a:buFont typeface="Arial" pitchFamily="34" charset="0"/>
              <a:buChar char="•"/>
            </a:pPr>
            <a:r>
              <a:rPr lang="en-IN" sz="2000" dirty="0" smtClean="0">
                <a:solidFill>
                  <a:schemeClr val="tx1"/>
                </a:solidFill>
              </a:rPr>
              <a:t>It is entrusting responsibility and authority to others who then become responsible to us for their results but we remain accountable to our boss for what our subordinates do.</a:t>
            </a:r>
            <a:endParaRPr lang="en-IN" sz="2000" dirty="0">
              <a:solidFill>
                <a:schemeClr val="tx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pic>
        <p:nvPicPr>
          <p:cNvPr id="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pic>
        <p:nvPicPr>
          <p:cNvPr id="10" name="Picture 9">
            <a:hlinkClick r:id="" action="ppaction://hlinkshowjump?jump=previousslid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lide(fromLeft)">
                                      <p:cBhvr>
                                        <p:cTn id="11" dur="500"/>
                                        <p:tgtEl>
                                          <p:spTgt spid="7"/>
                                        </p:tgtEl>
                                      </p:cBhvr>
                                    </p:animEffect>
                                  </p:childTnLst>
                                </p:cTn>
                              </p:par>
                            </p:childTnLst>
                          </p:cTn>
                        </p:par>
                        <p:par>
                          <p:cTn id="12" fill="hold">
                            <p:stCondLst>
                              <p:cond delay="2500"/>
                            </p:stCondLst>
                            <p:childTnLst>
                              <p:par>
                                <p:cTn id="13" presetID="10" presetClass="entr" presetSubtype="0" fill="hold"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legate-490x362.jpg"/>
          <p:cNvPicPr>
            <a:picLocks noChangeAspect="1"/>
          </p:cNvPicPr>
          <p:nvPr/>
        </p:nvPicPr>
        <p:blipFill>
          <a:blip r:embed="rId2" cstate="print"/>
          <a:srcRect t="41275" b="42057"/>
          <a:stretch>
            <a:fillRect/>
          </a:stretch>
        </p:blipFill>
        <p:spPr>
          <a:xfrm>
            <a:off x="0" y="-27384"/>
            <a:ext cx="9179347" cy="864096"/>
          </a:xfrm>
          <a:prstGeom prst="rect">
            <a:avLst/>
          </a:prstGeom>
        </p:spPr>
      </p:pic>
      <p:sp>
        <p:nvSpPr>
          <p:cNvPr id="3" name="Rectangle 2"/>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Elements of Delegation</a:t>
            </a:r>
            <a:endParaRPr lang="en-IN" sz="3200" dirty="0"/>
          </a:p>
        </p:txBody>
      </p:sp>
      <p:grpSp>
        <p:nvGrpSpPr>
          <p:cNvPr id="9" name="Group 8"/>
          <p:cNvGrpSpPr/>
          <p:nvPr/>
        </p:nvGrpSpPr>
        <p:grpSpPr>
          <a:xfrm>
            <a:off x="-36512" y="908720"/>
            <a:ext cx="4320480" cy="5949280"/>
            <a:chOff x="-36512" y="908720"/>
            <a:chExt cx="9180512" cy="5949280"/>
          </a:xfrm>
        </p:grpSpPr>
        <p:pic>
          <p:nvPicPr>
            <p:cNvPr id="5" name="Picture 4" descr="_vector-wood-signs-preview03-by-dragonart.png"/>
            <p:cNvPicPr>
              <a:picLocks noChangeAspect="1"/>
            </p:cNvPicPr>
            <p:nvPr/>
          </p:nvPicPr>
          <p:blipFill>
            <a:blip r:embed="rId3" cstate="print"/>
            <a:stretch>
              <a:fillRect/>
            </a:stretch>
          </p:blipFill>
          <p:spPr>
            <a:xfrm>
              <a:off x="-36512" y="908720"/>
              <a:ext cx="9180512" cy="5949280"/>
            </a:xfrm>
            <a:prstGeom prst="rect">
              <a:avLst/>
            </a:prstGeom>
          </p:spPr>
        </p:pic>
        <p:sp>
          <p:nvSpPr>
            <p:cNvPr id="6" name="TextBox 5"/>
            <p:cNvSpPr txBox="1"/>
            <p:nvPr/>
          </p:nvSpPr>
          <p:spPr>
            <a:xfrm rot="720000">
              <a:off x="2894870" y="2027411"/>
              <a:ext cx="4032449" cy="400110"/>
            </a:xfrm>
            <a:prstGeom prst="rect">
              <a:avLst/>
            </a:prstGeom>
            <a:noFill/>
          </p:spPr>
          <p:txBody>
            <a:bodyPr wrap="square" rtlCol="0">
              <a:spAutoFit/>
            </a:bodyPr>
            <a:lstStyle/>
            <a:p>
              <a:pPr algn="ctr"/>
              <a:r>
                <a:rPr lang="en-US" sz="2000" b="1" dirty="0" smtClean="0"/>
                <a:t>   Authority</a:t>
              </a:r>
              <a:endParaRPr lang="en-IN" sz="2000" dirty="0"/>
            </a:p>
          </p:txBody>
        </p:sp>
        <p:sp>
          <p:nvSpPr>
            <p:cNvPr id="7" name="TextBox 6"/>
            <p:cNvSpPr txBox="1"/>
            <p:nvPr/>
          </p:nvSpPr>
          <p:spPr>
            <a:xfrm rot="540000">
              <a:off x="2797533" y="2925692"/>
              <a:ext cx="4032449" cy="400110"/>
            </a:xfrm>
            <a:prstGeom prst="rect">
              <a:avLst/>
            </a:prstGeom>
            <a:noFill/>
          </p:spPr>
          <p:txBody>
            <a:bodyPr wrap="square" rtlCol="0">
              <a:spAutoFit/>
            </a:bodyPr>
            <a:lstStyle/>
            <a:p>
              <a:pPr algn="ctr"/>
              <a:r>
                <a:rPr lang="en-US" sz="2000" b="1" dirty="0" smtClean="0"/>
                <a:t>Responsibility</a:t>
              </a:r>
              <a:endParaRPr lang="en-IN" sz="2000" dirty="0"/>
            </a:p>
          </p:txBody>
        </p:sp>
        <p:sp>
          <p:nvSpPr>
            <p:cNvPr id="8" name="TextBox 7"/>
            <p:cNvSpPr txBox="1"/>
            <p:nvPr/>
          </p:nvSpPr>
          <p:spPr>
            <a:xfrm rot="300000">
              <a:off x="2648277" y="3791531"/>
              <a:ext cx="4032449" cy="400110"/>
            </a:xfrm>
            <a:prstGeom prst="rect">
              <a:avLst/>
            </a:prstGeom>
            <a:noFill/>
          </p:spPr>
          <p:txBody>
            <a:bodyPr wrap="square" rtlCol="0">
              <a:spAutoFit/>
            </a:bodyPr>
            <a:lstStyle/>
            <a:p>
              <a:pPr algn="ctr"/>
              <a:r>
                <a:rPr lang="en-US" sz="2000" b="1" dirty="0" smtClean="0"/>
                <a:t>Accountability</a:t>
              </a:r>
              <a:endParaRPr lang="en-IN" sz="2000" dirty="0"/>
            </a:p>
          </p:txBody>
        </p:sp>
      </p:grpSp>
      <p:sp>
        <p:nvSpPr>
          <p:cNvPr id="12" name="Freeform 11"/>
          <p:cNvSpPr/>
          <p:nvPr/>
        </p:nvSpPr>
        <p:spPr>
          <a:xfrm>
            <a:off x="755576" y="1124744"/>
            <a:ext cx="3168000" cy="2129764"/>
          </a:xfrm>
          <a:custGeom>
            <a:avLst/>
            <a:gdLst>
              <a:gd name="connsiteX0" fmla="*/ 196948 w 3601329"/>
              <a:gd name="connsiteY0" fmla="*/ 0 h 2180493"/>
              <a:gd name="connsiteX1" fmla="*/ 0 w 3601329"/>
              <a:gd name="connsiteY1" fmla="*/ 956603 h 2180493"/>
              <a:gd name="connsiteX2" fmla="*/ 0 w 3601329"/>
              <a:gd name="connsiteY2" fmla="*/ 956603 h 2180493"/>
              <a:gd name="connsiteX3" fmla="*/ 3488788 w 3601329"/>
              <a:gd name="connsiteY3" fmla="*/ 2180493 h 2180493"/>
              <a:gd name="connsiteX4" fmla="*/ 3488788 w 3601329"/>
              <a:gd name="connsiteY4" fmla="*/ 2180493 h 2180493"/>
              <a:gd name="connsiteX5" fmla="*/ 3601329 w 3601329"/>
              <a:gd name="connsiteY5" fmla="*/ 1603717 h 2180493"/>
              <a:gd name="connsiteX6" fmla="*/ 3601329 w 3601329"/>
              <a:gd name="connsiteY6" fmla="*/ 1603717 h 2180493"/>
              <a:gd name="connsiteX7" fmla="*/ 196948 w 3601329"/>
              <a:gd name="connsiteY7" fmla="*/ 0 h 218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1329" h="2180493">
                <a:moveTo>
                  <a:pt x="196948" y="0"/>
                </a:moveTo>
                <a:lnTo>
                  <a:pt x="0" y="956603"/>
                </a:lnTo>
                <a:lnTo>
                  <a:pt x="0" y="956603"/>
                </a:lnTo>
                <a:lnTo>
                  <a:pt x="3488788" y="2180493"/>
                </a:lnTo>
                <a:lnTo>
                  <a:pt x="3488788" y="2180493"/>
                </a:lnTo>
                <a:lnTo>
                  <a:pt x="3601329" y="1603717"/>
                </a:lnTo>
                <a:lnTo>
                  <a:pt x="3601329" y="1603717"/>
                </a:lnTo>
                <a:lnTo>
                  <a:pt x="196948" y="0"/>
                </a:lnTo>
                <a:close/>
              </a:path>
            </a:pathLst>
          </a:custGeom>
          <a:noFill/>
          <a:ln>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3" name="Picture 12" descr="management.jpg"/>
          <p:cNvPicPr>
            <a:picLocks noChangeAspect="1"/>
          </p:cNvPicPr>
          <p:nvPr/>
        </p:nvPicPr>
        <p:blipFill>
          <a:blip r:embed="rId4" cstate="print">
            <a:lum bright="40000" contrast="-40000"/>
          </a:blip>
          <a:stretch>
            <a:fillRect/>
          </a:stretch>
        </p:blipFill>
        <p:spPr>
          <a:xfrm>
            <a:off x="4139952" y="865336"/>
            <a:ext cx="5040560" cy="5992664"/>
          </a:xfrm>
          <a:prstGeom prst="rect">
            <a:avLst/>
          </a:prstGeom>
        </p:spPr>
      </p:pic>
      <p:sp>
        <p:nvSpPr>
          <p:cNvPr id="14" name="Rounded Rectangle 13"/>
          <p:cNvSpPr/>
          <p:nvPr/>
        </p:nvSpPr>
        <p:spPr>
          <a:xfrm>
            <a:off x="4211960" y="1124744"/>
            <a:ext cx="4860032" cy="5616000"/>
          </a:xfrm>
          <a:prstGeom prst="roundRect">
            <a:avLst>
              <a:gd name="adj" fmla="val 3111"/>
            </a:avLst>
          </a:prstGeom>
          <a:solidFill>
            <a:srgbClr val="FFFFFF">
              <a:alpha val="50196"/>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Authority:</a:t>
            </a:r>
          </a:p>
          <a:p>
            <a:pPr marL="457200" indent="-457200">
              <a:buFont typeface="Arial" pitchFamily="34" charset="0"/>
              <a:buChar char="•"/>
            </a:pPr>
            <a:r>
              <a:rPr lang="en-IN" dirty="0" smtClean="0">
                <a:solidFill>
                  <a:schemeClr val="tx1"/>
                </a:solidFill>
              </a:rPr>
              <a:t>Authority can be defined as the power and right of a person to use and allocate the resources efficiently, to take decisions and to give orders so as to achieve the organizational objectives. </a:t>
            </a:r>
          </a:p>
          <a:p>
            <a:pPr marL="457200" indent="-457200">
              <a:buFont typeface="Arial" pitchFamily="34" charset="0"/>
              <a:buChar char="•"/>
            </a:pPr>
            <a:r>
              <a:rPr lang="en-IN" dirty="0" smtClean="0">
                <a:solidFill>
                  <a:schemeClr val="tx1"/>
                </a:solidFill>
              </a:rPr>
              <a:t>Authority must be well- defined. </a:t>
            </a:r>
          </a:p>
          <a:p>
            <a:pPr marL="457200" indent="-457200">
              <a:buFont typeface="Arial" pitchFamily="34" charset="0"/>
              <a:buChar char="•"/>
            </a:pPr>
            <a:r>
              <a:rPr lang="en-IN" dirty="0" smtClean="0">
                <a:solidFill>
                  <a:schemeClr val="tx1"/>
                </a:solidFill>
              </a:rPr>
              <a:t>People with authority should know the scope of their authority. </a:t>
            </a:r>
          </a:p>
          <a:p>
            <a:pPr marL="457200" indent="-457200">
              <a:buFont typeface="Arial" pitchFamily="34" charset="0"/>
              <a:buChar char="•"/>
            </a:pPr>
            <a:r>
              <a:rPr lang="en-IN" dirty="0" smtClean="0">
                <a:solidFill>
                  <a:schemeClr val="tx1"/>
                </a:solidFill>
              </a:rPr>
              <a:t>Authority always flows from top to bottom. </a:t>
            </a:r>
          </a:p>
          <a:p>
            <a:pPr marL="457200" indent="-457200">
              <a:buFont typeface="Arial" pitchFamily="34" charset="0"/>
              <a:buChar char="•"/>
            </a:pPr>
            <a:r>
              <a:rPr lang="en-IN" dirty="0" smtClean="0">
                <a:solidFill>
                  <a:schemeClr val="tx1"/>
                </a:solidFill>
              </a:rPr>
              <a:t>A superior uses authority to get work done from his subordinate by clearly explaining what is expected of him and how he should go about it. </a:t>
            </a:r>
          </a:p>
          <a:p>
            <a:pPr marL="457200" indent="-457200">
              <a:buFont typeface="Arial" pitchFamily="34" charset="0"/>
              <a:buChar char="•"/>
            </a:pPr>
            <a:r>
              <a:rPr lang="en-IN" dirty="0" smtClean="0">
                <a:solidFill>
                  <a:schemeClr val="tx1"/>
                </a:solidFill>
              </a:rPr>
              <a:t>Authority should be accompanied with an equal amount of responsibility. </a:t>
            </a:r>
          </a:p>
          <a:p>
            <a:pPr marL="457200" indent="-457200">
              <a:buFont typeface="Arial" pitchFamily="34" charset="0"/>
              <a:buChar char="•"/>
            </a:pPr>
            <a:r>
              <a:rPr lang="en-IN" dirty="0" smtClean="0">
                <a:solidFill>
                  <a:schemeClr val="tx1"/>
                </a:solidFill>
              </a:rPr>
              <a:t>Delegating the authority to someone else doesn’t imply escaping from accountability. </a:t>
            </a:r>
          </a:p>
          <a:p>
            <a:pPr marL="457200" indent="-457200">
              <a:buFont typeface="Arial" pitchFamily="34" charset="0"/>
              <a:buChar char="•"/>
            </a:pPr>
            <a:r>
              <a:rPr lang="en-IN" dirty="0" smtClean="0">
                <a:solidFill>
                  <a:schemeClr val="tx1"/>
                </a:solidFill>
              </a:rPr>
              <a:t>Accountability will still rest with the person having the utmost authority.</a:t>
            </a:r>
            <a:endParaRPr lang="en-IN" dirty="0">
              <a:solidFill>
                <a:schemeClr val="tx1"/>
              </a:solidFill>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pic>
        <p:nvPicPr>
          <p:cNvPr id="16" name="Picture 15">
            <a:hlinkClick r:id="" action="ppaction://hlinkshowjump?jump=nextslid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pic>
        <p:nvPicPr>
          <p:cNvPr id="17" name="Picture 16">
            <a:hlinkClick r:id="" action="ppaction://hlinkshowjump?jump=previousslide"/>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childTnLst>
                                </p:cTn>
                              </p:par>
                            </p:childTnLst>
                          </p:cTn>
                        </p:par>
                        <p:par>
                          <p:cTn id="14" fill="hold">
                            <p:stCondLst>
                              <p:cond delay="2000"/>
                            </p:stCondLst>
                            <p:childTnLst>
                              <p:par>
                                <p:cTn id="15" presetID="26" presetClass="emph" presetSubtype="0" fill="hold" grpId="1" nodeType="afterEffect">
                                  <p:stCondLst>
                                    <p:cond delay="0"/>
                                  </p:stCondLst>
                                  <p:childTnLst>
                                    <p:animEffect transition="out" filter="fade">
                                      <p:cBhvr>
                                        <p:cTn id="16" dur="1000" tmFilter="0, 0; .2, .5; .8, .5; 1, 0"/>
                                        <p:tgtEl>
                                          <p:spTgt spid="12"/>
                                        </p:tgtEl>
                                      </p:cBhvr>
                                    </p:animEffect>
                                    <p:animScale>
                                      <p:cBhvr>
                                        <p:cTn id="17" dur="500" autoRev="1" fill="hold"/>
                                        <p:tgtEl>
                                          <p:spTgt spid="12"/>
                                        </p:tgtEl>
                                      </p:cBhvr>
                                      <p:by x="105000" y="105000"/>
                                    </p:animScale>
                                  </p:childTnLst>
                                </p:cTn>
                              </p:par>
                            </p:childTnLst>
                          </p:cTn>
                        </p:par>
                        <p:par>
                          <p:cTn id="18" fill="hold">
                            <p:stCondLst>
                              <p:cond delay="3000"/>
                            </p:stCondLst>
                            <p:childTnLst>
                              <p:par>
                                <p:cTn id="19" presetID="1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slide(fromLeft)">
                                      <p:cBhvr>
                                        <p:cTn id="21" dur="1000"/>
                                        <p:tgtEl>
                                          <p:spTgt spid="14"/>
                                        </p:tgtEl>
                                      </p:cBhvr>
                                    </p:animEffect>
                                  </p:childTnLst>
                                </p:cTn>
                              </p:par>
                              <p:par>
                                <p:cTn id="22" presetID="12" presetClass="entr" presetSubtype="2"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slide(fromRight)">
                                      <p:cBhvr>
                                        <p:cTn id="24" dur="1000"/>
                                        <p:tgtEl>
                                          <p:spTgt spid="13"/>
                                        </p:tgtEl>
                                      </p:cBhvr>
                                    </p:animEffect>
                                  </p:childTnLst>
                                </p:cTn>
                              </p:par>
                            </p:childTnLst>
                          </p:cTn>
                        </p:par>
                        <p:par>
                          <p:cTn id="25" fill="hold">
                            <p:stCondLst>
                              <p:cond delay="4000"/>
                            </p:stCondLst>
                            <p:childTnLst>
                              <p:par>
                                <p:cTn id="26" presetID="10" presetClass="entr" presetSubtype="0" fill="hold" nodeType="afterEffect">
                                  <p:stCondLst>
                                    <p:cond delay="50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legate-490x362.jpg"/>
          <p:cNvPicPr>
            <a:picLocks noChangeAspect="1"/>
          </p:cNvPicPr>
          <p:nvPr/>
        </p:nvPicPr>
        <p:blipFill>
          <a:blip r:embed="rId2" cstate="print"/>
          <a:srcRect t="41275" b="42057"/>
          <a:stretch>
            <a:fillRect/>
          </a:stretch>
        </p:blipFill>
        <p:spPr>
          <a:xfrm>
            <a:off x="0" y="-27384"/>
            <a:ext cx="9179347" cy="864096"/>
          </a:xfrm>
          <a:prstGeom prst="rect">
            <a:avLst/>
          </a:prstGeom>
        </p:spPr>
      </p:pic>
      <p:sp>
        <p:nvSpPr>
          <p:cNvPr id="3" name="Rectangle 2"/>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Importance of Delegation</a:t>
            </a:r>
            <a:endParaRPr lang="en-IN" sz="3200" dirty="0"/>
          </a:p>
        </p:txBody>
      </p:sp>
      <p:sp>
        <p:nvSpPr>
          <p:cNvPr id="5" name="Donut 120"/>
          <p:cNvSpPr>
            <a:spLocks noChangeArrowheads="1"/>
          </p:cNvSpPr>
          <p:nvPr/>
        </p:nvSpPr>
        <p:spPr bwMode="auto">
          <a:xfrm>
            <a:off x="3059832" y="2315684"/>
            <a:ext cx="3024336" cy="3024336"/>
          </a:xfrm>
          <a:custGeom>
            <a:avLst/>
            <a:gdLst>
              <a:gd name="T0" fmla="*/ 1314450 w 2628900"/>
              <a:gd name="T1" fmla="*/ 0 h 2628900"/>
              <a:gd name="T2" fmla="*/ 384993 w 2628900"/>
              <a:gd name="T3" fmla="*/ 384993 h 2628900"/>
              <a:gd name="T4" fmla="*/ 0 w 2628900"/>
              <a:gd name="T5" fmla="*/ 1314450 h 2628900"/>
              <a:gd name="T6" fmla="*/ 384993 w 2628900"/>
              <a:gd name="T7" fmla="*/ 2243907 h 2628900"/>
              <a:gd name="T8" fmla="*/ 1314450 w 2628900"/>
              <a:gd name="T9" fmla="*/ 2628900 h 2628900"/>
              <a:gd name="T10" fmla="*/ 2243907 w 2628900"/>
              <a:gd name="T11" fmla="*/ 2243907 h 2628900"/>
              <a:gd name="T12" fmla="*/ 2628900 w 2628900"/>
              <a:gd name="T13" fmla="*/ 1314450 h 2628900"/>
              <a:gd name="T14" fmla="*/ 2243907 w 2628900"/>
              <a:gd name="T15" fmla="*/ 384993 h 2628900"/>
              <a:gd name="T16" fmla="*/ 0 60000 65536"/>
              <a:gd name="T17" fmla="*/ 0 60000 65536"/>
              <a:gd name="T18" fmla="*/ 0 60000 65536"/>
              <a:gd name="T19" fmla="*/ 0 60000 65536"/>
              <a:gd name="T20" fmla="*/ 0 60000 65536"/>
              <a:gd name="T21" fmla="*/ 0 60000 65536"/>
              <a:gd name="T22" fmla="*/ 0 60000 65536"/>
              <a:gd name="T23" fmla="*/ 0 60000 65536"/>
              <a:gd name="T24" fmla="*/ 384993 w 2628900"/>
              <a:gd name="T25" fmla="*/ 384993 h 2628900"/>
              <a:gd name="T26" fmla="*/ 2243907 w 2628900"/>
              <a:gd name="T27" fmla="*/ 2243907 h 26289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28900" h="2628900">
                <a:moveTo>
                  <a:pt x="0" y="1314450"/>
                </a:moveTo>
                <a:lnTo>
                  <a:pt x="0" y="1314450"/>
                </a:lnTo>
                <a:cubicBezTo>
                  <a:pt x="0" y="588499"/>
                  <a:pt x="588499" y="0"/>
                  <a:pt x="1314449" y="0"/>
                </a:cubicBezTo>
                <a:cubicBezTo>
                  <a:pt x="2040400" y="0"/>
                  <a:pt x="2628900" y="588499"/>
                  <a:pt x="2628900" y="1314450"/>
                </a:cubicBezTo>
                <a:cubicBezTo>
                  <a:pt x="2628900" y="2040400"/>
                  <a:pt x="2040400" y="2628899"/>
                  <a:pt x="1314450" y="2628900"/>
                </a:cubicBezTo>
                <a:cubicBezTo>
                  <a:pt x="588499" y="2628900"/>
                  <a:pt x="0" y="2040400"/>
                  <a:pt x="0" y="1314450"/>
                </a:cubicBezTo>
                <a:close/>
                <a:moveTo>
                  <a:pt x="283369" y="1314450"/>
                </a:moveTo>
                <a:lnTo>
                  <a:pt x="283369" y="1314450"/>
                </a:lnTo>
                <a:cubicBezTo>
                  <a:pt x="283369" y="1883900"/>
                  <a:pt x="744999" y="2345530"/>
                  <a:pt x="1314449" y="2345531"/>
                </a:cubicBezTo>
                <a:lnTo>
                  <a:pt x="1314450" y="2345531"/>
                </a:lnTo>
                <a:cubicBezTo>
                  <a:pt x="1883900" y="2345530"/>
                  <a:pt x="2345531" y="1883900"/>
                  <a:pt x="2345531" y="1314450"/>
                </a:cubicBezTo>
                <a:cubicBezTo>
                  <a:pt x="2345531" y="744999"/>
                  <a:pt x="1883900" y="283369"/>
                  <a:pt x="1314450" y="283369"/>
                </a:cubicBezTo>
                <a:lnTo>
                  <a:pt x="1314449" y="283369"/>
                </a:lnTo>
                <a:cubicBezTo>
                  <a:pt x="744999" y="283369"/>
                  <a:pt x="283369" y="744999"/>
                  <a:pt x="283369" y="1314449"/>
                </a:cubicBezTo>
                <a:lnTo>
                  <a:pt x="283369" y="1314450"/>
                </a:lnTo>
                <a:close/>
              </a:path>
            </a:pathLst>
          </a:custGeom>
          <a:solidFill>
            <a:srgbClr val="86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endParaRPr lang="en-IN"/>
          </a:p>
        </p:txBody>
      </p:sp>
      <p:grpSp>
        <p:nvGrpSpPr>
          <p:cNvPr id="6" name="Group 53"/>
          <p:cNvGrpSpPr>
            <a:grpSpLocks/>
          </p:cNvGrpSpPr>
          <p:nvPr/>
        </p:nvGrpSpPr>
        <p:grpSpPr bwMode="auto">
          <a:xfrm rot="-469996">
            <a:off x="1194262" y="1394080"/>
            <a:ext cx="2648269" cy="1248704"/>
            <a:chOff x="3192007" y="1035060"/>
            <a:chExt cx="1476468" cy="1420438"/>
          </a:xfrm>
        </p:grpSpPr>
        <p:sp>
          <p:nvSpPr>
            <p:cNvPr id="7" name="Rectangle 85"/>
            <p:cNvSpPr>
              <a:spLocks noChangeArrowheads="1"/>
            </p:cNvSpPr>
            <p:nvPr/>
          </p:nvSpPr>
          <p:spPr bwMode="auto">
            <a:xfrm rot="10800000">
              <a:off x="3192007" y="1035060"/>
              <a:ext cx="1476468" cy="1420438"/>
            </a:xfrm>
            <a:prstGeom prst="rect">
              <a:avLst/>
            </a:prstGeom>
            <a:solidFill>
              <a:srgbClr val="FFB19F"/>
            </a:solidFill>
            <a:ln w="9525">
              <a:noFill/>
              <a:miter lim="800000"/>
              <a:headEnd/>
              <a:tailEnd/>
            </a:ln>
            <a:effectLst>
              <a:outerShdw dist="23000" dir="5400000" rotWithShape="0">
                <a:srgbClr val="808080">
                  <a:alpha val="34998"/>
                </a:srgbClr>
              </a:outerShdw>
            </a:effectLst>
          </p:spPr>
          <p:txBody>
            <a:bodyPr anchor="ctr"/>
            <a:lstStyle/>
            <a:p>
              <a:pPr algn="ctr"/>
              <a:endParaRPr lang="en-US">
                <a:solidFill>
                  <a:srgbClr val="FFFFFF"/>
                </a:solidFill>
                <a:latin typeface="Calibri" pitchFamily="34" charset="0"/>
              </a:endParaRPr>
            </a:p>
          </p:txBody>
        </p:sp>
        <p:sp>
          <p:nvSpPr>
            <p:cNvPr id="8" name="TextBox 10"/>
            <p:cNvSpPr txBox="1">
              <a:spLocks noChangeArrowheads="1"/>
            </p:cNvSpPr>
            <p:nvPr/>
          </p:nvSpPr>
          <p:spPr bwMode="auto">
            <a:xfrm>
              <a:off x="3257549" y="1250177"/>
              <a:ext cx="1386409" cy="1050315"/>
            </a:xfrm>
            <a:prstGeom prst="rect">
              <a:avLst/>
            </a:prstGeom>
            <a:noFill/>
            <a:ln w="9525">
              <a:noFill/>
              <a:miter lim="800000"/>
              <a:headEnd/>
              <a:tailEnd/>
            </a:ln>
          </p:spPr>
          <p:txBody>
            <a:bodyPr wrap="square">
              <a:spAutoFit/>
            </a:bodyPr>
            <a:lstStyle/>
            <a:p>
              <a:pPr algn="ctr"/>
              <a:r>
                <a:rPr lang="en-IN" dirty="0" smtClean="0">
                  <a:latin typeface="Calibri" pitchFamily="34" charset="0"/>
                </a:rPr>
                <a:t>Delegation is one of the most important management skills.</a:t>
              </a:r>
              <a:endParaRPr lang="en-US" dirty="0">
                <a:latin typeface="Calibri" pitchFamily="34" charset="0"/>
              </a:endParaRPr>
            </a:p>
          </p:txBody>
        </p:sp>
      </p:grpSp>
      <p:sp>
        <p:nvSpPr>
          <p:cNvPr id="9" name="Freeform 8"/>
          <p:cNvSpPr>
            <a:spLocks noChangeArrowheads="1"/>
          </p:cNvSpPr>
          <p:nvPr/>
        </p:nvSpPr>
        <p:spPr bwMode="auto">
          <a:xfrm rot="2581814">
            <a:off x="3677409" y="2179907"/>
            <a:ext cx="835025" cy="450850"/>
          </a:xfrm>
          <a:custGeom>
            <a:avLst/>
            <a:gdLst>
              <a:gd name="T0" fmla="*/ 2866 w 1371600"/>
              <a:gd name="T1" fmla="*/ 0 h 393700"/>
              <a:gd name="T2" fmla="*/ 286563 w 1371600"/>
              <a:gd name="T3" fmla="*/ 19073 h 393700"/>
              <a:gd name="T4" fmla="*/ 295160 w 1371600"/>
              <a:gd name="T5" fmla="*/ 228869 h 393700"/>
              <a:gd name="T6" fmla="*/ 309488 w 1371600"/>
              <a:gd name="T7" fmla="*/ 362374 h 393700"/>
              <a:gd name="T8" fmla="*/ 309488 w 1371600"/>
              <a:gd name="T9" fmla="*/ 591242 h 393700"/>
              <a:gd name="T10" fmla="*/ 0 w 1371600"/>
              <a:gd name="T11" fmla="*/ 572170 h 393700"/>
              <a:gd name="T12" fmla="*/ 2866 w 1371600"/>
              <a:gd name="T13" fmla="*/ 0 h 393700"/>
              <a:gd name="T14" fmla="*/ 0 60000 65536"/>
              <a:gd name="T15" fmla="*/ 0 60000 65536"/>
              <a:gd name="T16" fmla="*/ 0 60000 65536"/>
              <a:gd name="T17" fmla="*/ 0 60000 65536"/>
              <a:gd name="T18" fmla="*/ 0 60000 65536"/>
              <a:gd name="T19" fmla="*/ 0 60000 65536"/>
              <a:gd name="T20" fmla="*/ 0 60000 65536"/>
              <a:gd name="T21" fmla="*/ 0 w 1371600"/>
              <a:gd name="T22" fmla="*/ 0 h 393700"/>
              <a:gd name="T23" fmla="*/ 1371600 w 1371600"/>
              <a:gd name="T24" fmla="*/ 393700 h 393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1600" h="393700">
                <a:moveTo>
                  <a:pt x="12700" y="0"/>
                </a:moveTo>
                <a:lnTo>
                  <a:pt x="1270000" y="12700"/>
                </a:lnTo>
                <a:lnTo>
                  <a:pt x="1308100" y="152400"/>
                </a:lnTo>
                <a:lnTo>
                  <a:pt x="1371600" y="241300"/>
                </a:lnTo>
                <a:lnTo>
                  <a:pt x="1371600" y="393700"/>
                </a:lnTo>
                <a:lnTo>
                  <a:pt x="0" y="381000"/>
                </a:lnTo>
                <a:lnTo>
                  <a:pt x="12700" y="0"/>
                </a:lnTo>
                <a:close/>
              </a:path>
            </a:pathLst>
          </a:custGeom>
          <a:solidFill>
            <a:schemeClr val="bg2">
              <a:lumMod val="75000"/>
              <a:alpha val="61176"/>
            </a:schemeClr>
          </a:solidFill>
          <a:ln w="9525">
            <a:noFill/>
            <a:miter lim="800000"/>
            <a:headEnd/>
            <a:tailEnd/>
          </a:ln>
          <a:effectLst>
            <a:outerShdw dist="23000" dir="5400000" rotWithShape="0">
              <a:srgbClr val="808080">
                <a:alpha val="34998"/>
              </a:srgbClr>
            </a:outerShdw>
          </a:effectLst>
        </p:spPr>
        <p:txBody>
          <a:bodyPr anchor="ctr"/>
          <a:lstStyle/>
          <a:p>
            <a:endParaRPr lang="en-IN"/>
          </a:p>
        </p:txBody>
      </p:sp>
      <p:grpSp>
        <p:nvGrpSpPr>
          <p:cNvPr id="10" name="Group 59"/>
          <p:cNvGrpSpPr>
            <a:grpSpLocks/>
          </p:cNvGrpSpPr>
          <p:nvPr/>
        </p:nvGrpSpPr>
        <p:grpSpPr bwMode="auto">
          <a:xfrm rot="918493">
            <a:off x="5771512" y="1693162"/>
            <a:ext cx="2855298" cy="1288171"/>
            <a:chOff x="2647071" y="945374"/>
            <a:chExt cx="2021401" cy="1510127"/>
          </a:xfrm>
        </p:grpSpPr>
        <p:sp>
          <p:nvSpPr>
            <p:cNvPr id="11" name="Rectangle 85"/>
            <p:cNvSpPr>
              <a:spLocks noChangeArrowheads="1"/>
            </p:cNvSpPr>
            <p:nvPr/>
          </p:nvSpPr>
          <p:spPr bwMode="auto">
            <a:xfrm rot="10800000">
              <a:off x="2647071" y="945374"/>
              <a:ext cx="2021401" cy="1510127"/>
            </a:xfrm>
            <a:prstGeom prst="rect">
              <a:avLst/>
            </a:prstGeom>
            <a:solidFill>
              <a:schemeClr val="accent1">
                <a:lumMod val="60000"/>
                <a:lumOff val="40000"/>
              </a:schemeClr>
            </a:solidFill>
            <a:ln w="9525">
              <a:noFill/>
              <a:miter lim="800000"/>
              <a:headEnd/>
              <a:tailEnd/>
            </a:ln>
            <a:effectLst>
              <a:outerShdw dist="23000" dir="5400000" rotWithShape="0">
                <a:srgbClr val="808080">
                  <a:alpha val="34998"/>
                </a:srgbClr>
              </a:outerShdw>
            </a:effectLst>
          </p:spPr>
          <p:txBody>
            <a:bodyPr anchor="ctr"/>
            <a:lstStyle/>
            <a:p>
              <a:pPr algn="ctr"/>
              <a:endParaRPr lang="en-US">
                <a:solidFill>
                  <a:srgbClr val="FFFFFF"/>
                </a:solidFill>
                <a:latin typeface="Calibri" pitchFamily="34" charset="0"/>
              </a:endParaRPr>
            </a:p>
          </p:txBody>
        </p:sp>
        <p:sp>
          <p:nvSpPr>
            <p:cNvPr id="12" name="TextBox 10"/>
            <p:cNvSpPr txBox="1">
              <a:spLocks noChangeArrowheads="1"/>
            </p:cNvSpPr>
            <p:nvPr/>
          </p:nvSpPr>
          <p:spPr bwMode="auto">
            <a:xfrm>
              <a:off x="2709090" y="1293925"/>
              <a:ext cx="1942892" cy="757696"/>
            </a:xfrm>
            <a:prstGeom prst="rect">
              <a:avLst/>
            </a:prstGeom>
            <a:noFill/>
            <a:ln w="9525">
              <a:noFill/>
              <a:miter lim="800000"/>
              <a:headEnd/>
              <a:tailEnd/>
            </a:ln>
          </p:spPr>
          <p:txBody>
            <a:bodyPr wrap="square">
              <a:spAutoFit/>
            </a:bodyPr>
            <a:lstStyle/>
            <a:p>
              <a:pPr algn="ctr"/>
              <a:r>
                <a:rPr lang="en-IN" dirty="0" smtClean="0">
                  <a:latin typeface="Calibri" pitchFamily="34" charset="0"/>
                </a:rPr>
                <a:t>Delegating is nothing but ‘Internal Outsourcing’. </a:t>
              </a:r>
              <a:endParaRPr lang="en-US" dirty="0">
                <a:latin typeface="Calibri" pitchFamily="34" charset="0"/>
              </a:endParaRPr>
            </a:p>
          </p:txBody>
        </p:sp>
      </p:grpSp>
      <p:sp>
        <p:nvSpPr>
          <p:cNvPr id="13" name="Freeform 12"/>
          <p:cNvSpPr>
            <a:spLocks noChangeArrowheads="1"/>
          </p:cNvSpPr>
          <p:nvPr/>
        </p:nvSpPr>
        <p:spPr bwMode="auto">
          <a:xfrm rot="20169212">
            <a:off x="5697704" y="2684583"/>
            <a:ext cx="835025" cy="450850"/>
          </a:xfrm>
          <a:custGeom>
            <a:avLst/>
            <a:gdLst>
              <a:gd name="T0" fmla="*/ 2866 w 1371600"/>
              <a:gd name="T1" fmla="*/ 0 h 393700"/>
              <a:gd name="T2" fmla="*/ 286563 w 1371600"/>
              <a:gd name="T3" fmla="*/ 19073 h 393700"/>
              <a:gd name="T4" fmla="*/ 295160 w 1371600"/>
              <a:gd name="T5" fmla="*/ 228869 h 393700"/>
              <a:gd name="T6" fmla="*/ 309488 w 1371600"/>
              <a:gd name="T7" fmla="*/ 362374 h 393700"/>
              <a:gd name="T8" fmla="*/ 309488 w 1371600"/>
              <a:gd name="T9" fmla="*/ 591242 h 393700"/>
              <a:gd name="T10" fmla="*/ 0 w 1371600"/>
              <a:gd name="T11" fmla="*/ 572170 h 393700"/>
              <a:gd name="T12" fmla="*/ 2866 w 1371600"/>
              <a:gd name="T13" fmla="*/ 0 h 393700"/>
              <a:gd name="T14" fmla="*/ 0 60000 65536"/>
              <a:gd name="T15" fmla="*/ 0 60000 65536"/>
              <a:gd name="T16" fmla="*/ 0 60000 65536"/>
              <a:gd name="T17" fmla="*/ 0 60000 65536"/>
              <a:gd name="T18" fmla="*/ 0 60000 65536"/>
              <a:gd name="T19" fmla="*/ 0 60000 65536"/>
              <a:gd name="T20" fmla="*/ 0 60000 65536"/>
              <a:gd name="T21" fmla="*/ 0 w 1371600"/>
              <a:gd name="T22" fmla="*/ 0 h 393700"/>
              <a:gd name="T23" fmla="*/ 1371600 w 1371600"/>
              <a:gd name="T24" fmla="*/ 393700 h 393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1600" h="393700">
                <a:moveTo>
                  <a:pt x="12700" y="0"/>
                </a:moveTo>
                <a:lnTo>
                  <a:pt x="1270000" y="12700"/>
                </a:lnTo>
                <a:lnTo>
                  <a:pt x="1308100" y="152400"/>
                </a:lnTo>
                <a:lnTo>
                  <a:pt x="1371600" y="241300"/>
                </a:lnTo>
                <a:lnTo>
                  <a:pt x="1371600" y="393700"/>
                </a:lnTo>
                <a:lnTo>
                  <a:pt x="0" y="381000"/>
                </a:lnTo>
                <a:lnTo>
                  <a:pt x="12700" y="0"/>
                </a:lnTo>
                <a:close/>
              </a:path>
            </a:pathLst>
          </a:custGeom>
          <a:solidFill>
            <a:schemeClr val="bg2">
              <a:lumMod val="75000"/>
              <a:alpha val="61176"/>
            </a:schemeClr>
          </a:solidFill>
          <a:ln w="9525">
            <a:noFill/>
            <a:miter lim="800000"/>
            <a:headEnd/>
            <a:tailEnd/>
          </a:ln>
          <a:effectLst>
            <a:outerShdw dist="23000" dir="5400000" rotWithShape="0">
              <a:srgbClr val="808080">
                <a:alpha val="34998"/>
              </a:srgbClr>
            </a:outerShdw>
          </a:effectLst>
        </p:spPr>
        <p:txBody>
          <a:bodyPr anchor="ctr"/>
          <a:lstStyle/>
          <a:p>
            <a:endParaRPr lang="en-IN"/>
          </a:p>
        </p:txBody>
      </p:sp>
      <p:grpSp>
        <p:nvGrpSpPr>
          <p:cNvPr id="14" name="Group 79"/>
          <p:cNvGrpSpPr>
            <a:grpSpLocks/>
          </p:cNvGrpSpPr>
          <p:nvPr/>
        </p:nvGrpSpPr>
        <p:grpSpPr bwMode="auto">
          <a:xfrm rot="20994727">
            <a:off x="5815811" y="4090070"/>
            <a:ext cx="3109365" cy="2056245"/>
            <a:chOff x="2607508" y="1000781"/>
            <a:chExt cx="1881860" cy="2339041"/>
          </a:xfrm>
        </p:grpSpPr>
        <p:sp>
          <p:nvSpPr>
            <p:cNvPr id="15" name="Rectangle 85"/>
            <p:cNvSpPr>
              <a:spLocks noChangeArrowheads="1"/>
            </p:cNvSpPr>
            <p:nvPr/>
          </p:nvSpPr>
          <p:spPr bwMode="auto">
            <a:xfrm rot="10800000">
              <a:off x="2647074" y="1000781"/>
              <a:ext cx="1842294" cy="2320925"/>
            </a:xfrm>
            <a:prstGeom prst="rect">
              <a:avLst/>
            </a:prstGeom>
            <a:solidFill>
              <a:schemeClr val="accent3"/>
            </a:solidFill>
            <a:ln w="9525">
              <a:noFill/>
              <a:miter lim="800000"/>
              <a:headEnd/>
              <a:tailEnd/>
            </a:ln>
            <a:effectLst>
              <a:outerShdw dist="23000" dir="5400000" rotWithShape="0">
                <a:srgbClr val="808080">
                  <a:alpha val="34998"/>
                </a:srgbClr>
              </a:outerShdw>
            </a:effectLst>
          </p:spPr>
          <p:txBody>
            <a:bodyPr anchor="ctr"/>
            <a:lstStyle/>
            <a:p>
              <a:pPr algn="ctr"/>
              <a:endParaRPr lang="en-US">
                <a:solidFill>
                  <a:srgbClr val="FFFFFF"/>
                </a:solidFill>
                <a:latin typeface="Calibri" pitchFamily="34" charset="0"/>
              </a:endParaRPr>
            </a:p>
          </p:txBody>
        </p:sp>
        <p:sp>
          <p:nvSpPr>
            <p:cNvPr id="16" name="TextBox 10"/>
            <p:cNvSpPr txBox="1">
              <a:spLocks noChangeArrowheads="1"/>
            </p:cNvSpPr>
            <p:nvPr/>
          </p:nvSpPr>
          <p:spPr bwMode="auto">
            <a:xfrm>
              <a:off x="2607508" y="1029128"/>
              <a:ext cx="1871961" cy="2310694"/>
            </a:xfrm>
            <a:prstGeom prst="rect">
              <a:avLst/>
            </a:prstGeom>
            <a:noFill/>
            <a:ln w="9525">
              <a:noFill/>
              <a:miter lim="800000"/>
              <a:headEnd/>
              <a:tailEnd/>
            </a:ln>
          </p:spPr>
          <p:txBody>
            <a:bodyPr wrap="square">
              <a:spAutoFit/>
            </a:bodyPr>
            <a:lstStyle/>
            <a:p>
              <a:pPr algn="ctr"/>
              <a:r>
                <a:rPr lang="en-IN" dirty="0" smtClean="0">
                  <a:latin typeface="Calibri" pitchFamily="34" charset="0"/>
                </a:rPr>
                <a:t>The main purpose of delegating is "Time Management", so that you can concentrate on bigger and main assignments; assignments which need your attention. </a:t>
              </a:r>
              <a:endParaRPr lang="en-US" dirty="0">
                <a:latin typeface="Calibri" pitchFamily="34" charset="0"/>
              </a:endParaRPr>
            </a:p>
          </p:txBody>
        </p:sp>
      </p:grpSp>
      <p:sp>
        <p:nvSpPr>
          <p:cNvPr id="17" name="Freeform 16"/>
          <p:cNvSpPr>
            <a:spLocks noChangeArrowheads="1"/>
          </p:cNvSpPr>
          <p:nvPr/>
        </p:nvSpPr>
        <p:spPr bwMode="auto">
          <a:xfrm rot="17785775">
            <a:off x="5550298" y="4040050"/>
            <a:ext cx="835025" cy="450850"/>
          </a:xfrm>
          <a:custGeom>
            <a:avLst/>
            <a:gdLst>
              <a:gd name="T0" fmla="*/ 2866 w 1371600"/>
              <a:gd name="T1" fmla="*/ 0 h 393700"/>
              <a:gd name="T2" fmla="*/ 286563 w 1371600"/>
              <a:gd name="T3" fmla="*/ 19073 h 393700"/>
              <a:gd name="T4" fmla="*/ 295160 w 1371600"/>
              <a:gd name="T5" fmla="*/ 228869 h 393700"/>
              <a:gd name="T6" fmla="*/ 309488 w 1371600"/>
              <a:gd name="T7" fmla="*/ 362374 h 393700"/>
              <a:gd name="T8" fmla="*/ 309488 w 1371600"/>
              <a:gd name="T9" fmla="*/ 591242 h 393700"/>
              <a:gd name="T10" fmla="*/ 0 w 1371600"/>
              <a:gd name="T11" fmla="*/ 572170 h 393700"/>
              <a:gd name="T12" fmla="*/ 2866 w 1371600"/>
              <a:gd name="T13" fmla="*/ 0 h 393700"/>
              <a:gd name="T14" fmla="*/ 0 60000 65536"/>
              <a:gd name="T15" fmla="*/ 0 60000 65536"/>
              <a:gd name="T16" fmla="*/ 0 60000 65536"/>
              <a:gd name="T17" fmla="*/ 0 60000 65536"/>
              <a:gd name="T18" fmla="*/ 0 60000 65536"/>
              <a:gd name="T19" fmla="*/ 0 60000 65536"/>
              <a:gd name="T20" fmla="*/ 0 60000 65536"/>
              <a:gd name="T21" fmla="*/ 0 w 1371600"/>
              <a:gd name="T22" fmla="*/ 0 h 393700"/>
              <a:gd name="T23" fmla="*/ 1371600 w 1371600"/>
              <a:gd name="T24" fmla="*/ 393700 h 393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1600" h="393700">
                <a:moveTo>
                  <a:pt x="12700" y="0"/>
                </a:moveTo>
                <a:lnTo>
                  <a:pt x="1270000" y="12700"/>
                </a:lnTo>
                <a:lnTo>
                  <a:pt x="1308100" y="152400"/>
                </a:lnTo>
                <a:lnTo>
                  <a:pt x="1371600" y="241300"/>
                </a:lnTo>
                <a:lnTo>
                  <a:pt x="1371600" y="393700"/>
                </a:lnTo>
                <a:lnTo>
                  <a:pt x="0" y="381000"/>
                </a:lnTo>
                <a:lnTo>
                  <a:pt x="12700" y="0"/>
                </a:lnTo>
                <a:close/>
              </a:path>
            </a:pathLst>
          </a:custGeom>
          <a:solidFill>
            <a:schemeClr val="bg2">
              <a:lumMod val="75000"/>
              <a:alpha val="61176"/>
            </a:schemeClr>
          </a:solidFill>
          <a:ln w="9525">
            <a:noFill/>
            <a:miter lim="800000"/>
            <a:headEnd/>
            <a:tailEnd/>
          </a:ln>
          <a:effectLst>
            <a:outerShdw dist="23000" dir="5400000" rotWithShape="0">
              <a:srgbClr val="808080">
                <a:alpha val="34998"/>
              </a:srgbClr>
            </a:outerShdw>
          </a:effectLst>
        </p:spPr>
        <p:txBody>
          <a:bodyPr anchor="ctr"/>
          <a:lstStyle/>
          <a:p>
            <a:endParaRPr lang="en-IN"/>
          </a:p>
        </p:txBody>
      </p:sp>
      <p:grpSp>
        <p:nvGrpSpPr>
          <p:cNvPr id="18" name="Group 92"/>
          <p:cNvGrpSpPr>
            <a:grpSpLocks/>
          </p:cNvGrpSpPr>
          <p:nvPr/>
        </p:nvGrpSpPr>
        <p:grpSpPr bwMode="auto">
          <a:xfrm rot="438169">
            <a:off x="1689550" y="5405691"/>
            <a:ext cx="2810955" cy="1278841"/>
            <a:chOff x="2647074" y="1000779"/>
            <a:chExt cx="2021401" cy="1454721"/>
          </a:xfrm>
        </p:grpSpPr>
        <p:sp>
          <p:nvSpPr>
            <p:cNvPr id="19" name="Rectangle 85"/>
            <p:cNvSpPr>
              <a:spLocks noChangeArrowheads="1"/>
            </p:cNvSpPr>
            <p:nvPr/>
          </p:nvSpPr>
          <p:spPr bwMode="auto">
            <a:xfrm rot="10800000">
              <a:off x="2647074" y="1000779"/>
              <a:ext cx="2021401" cy="1454721"/>
            </a:xfrm>
            <a:prstGeom prst="rect">
              <a:avLst/>
            </a:prstGeom>
            <a:solidFill>
              <a:schemeClr val="accent4"/>
            </a:solidFill>
            <a:ln w="9525">
              <a:noFill/>
              <a:miter lim="800000"/>
              <a:headEnd/>
              <a:tailEnd/>
            </a:ln>
            <a:effectLst>
              <a:outerShdw dist="23000" dir="5400000" rotWithShape="0">
                <a:srgbClr val="808080">
                  <a:alpha val="34998"/>
                </a:srgbClr>
              </a:outerShdw>
            </a:effectLst>
          </p:spPr>
          <p:txBody>
            <a:bodyPr anchor="ctr"/>
            <a:lstStyle/>
            <a:p>
              <a:pPr algn="ctr"/>
              <a:endParaRPr lang="en-US">
                <a:solidFill>
                  <a:srgbClr val="FFFFFF"/>
                </a:solidFill>
                <a:latin typeface="Calibri" pitchFamily="34" charset="0"/>
              </a:endParaRPr>
            </a:p>
          </p:txBody>
        </p:sp>
        <p:sp>
          <p:nvSpPr>
            <p:cNvPr id="20" name="TextBox 10"/>
            <p:cNvSpPr txBox="1">
              <a:spLocks noChangeArrowheads="1"/>
            </p:cNvSpPr>
            <p:nvPr/>
          </p:nvSpPr>
          <p:spPr bwMode="auto">
            <a:xfrm>
              <a:off x="2706995" y="1075576"/>
              <a:ext cx="1942892" cy="1365411"/>
            </a:xfrm>
            <a:prstGeom prst="rect">
              <a:avLst/>
            </a:prstGeom>
            <a:noFill/>
            <a:ln w="9525">
              <a:noFill/>
              <a:miter lim="800000"/>
              <a:headEnd/>
              <a:tailEnd/>
            </a:ln>
          </p:spPr>
          <p:txBody>
            <a:bodyPr wrap="square">
              <a:spAutoFit/>
            </a:bodyPr>
            <a:lstStyle/>
            <a:p>
              <a:pPr algn="ctr"/>
              <a:r>
                <a:rPr lang="en-IN" dirty="0" smtClean="0">
                  <a:latin typeface="Calibri" pitchFamily="34" charset="0"/>
                </a:rPr>
                <a:t>Good delegation saves you time, develops your team, grooms a successor, and motivates them.</a:t>
              </a:r>
              <a:endParaRPr lang="en-US" dirty="0">
                <a:latin typeface="Calibri" pitchFamily="34" charset="0"/>
              </a:endParaRPr>
            </a:p>
          </p:txBody>
        </p:sp>
      </p:grpSp>
      <p:sp>
        <p:nvSpPr>
          <p:cNvPr id="21" name="Freeform 20"/>
          <p:cNvSpPr>
            <a:spLocks noChangeArrowheads="1"/>
          </p:cNvSpPr>
          <p:nvPr/>
        </p:nvSpPr>
        <p:spPr bwMode="auto">
          <a:xfrm rot="20259630">
            <a:off x="3986371" y="5081318"/>
            <a:ext cx="835025" cy="450850"/>
          </a:xfrm>
          <a:custGeom>
            <a:avLst/>
            <a:gdLst>
              <a:gd name="T0" fmla="*/ 2866 w 1371600"/>
              <a:gd name="T1" fmla="*/ 0 h 393700"/>
              <a:gd name="T2" fmla="*/ 286563 w 1371600"/>
              <a:gd name="T3" fmla="*/ 19073 h 393700"/>
              <a:gd name="T4" fmla="*/ 295160 w 1371600"/>
              <a:gd name="T5" fmla="*/ 228869 h 393700"/>
              <a:gd name="T6" fmla="*/ 309488 w 1371600"/>
              <a:gd name="T7" fmla="*/ 362374 h 393700"/>
              <a:gd name="T8" fmla="*/ 309488 w 1371600"/>
              <a:gd name="T9" fmla="*/ 591242 h 393700"/>
              <a:gd name="T10" fmla="*/ 0 w 1371600"/>
              <a:gd name="T11" fmla="*/ 572170 h 393700"/>
              <a:gd name="T12" fmla="*/ 2866 w 1371600"/>
              <a:gd name="T13" fmla="*/ 0 h 393700"/>
              <a:gd name="T14" fmla="*/ 0 60000 65536"/>
              <a:gd name="T15" fmla="*/ 0 60000 65536"/>
              <a:gd name="T16" fmla="*/ 0 60000 65536"/>
              <a:gd name="T17" fmla="*/ 0 60000 65536"/>
              <a:gd name="T18" fmla="*/ 0 60000 65536"/>
              <a:gd name="T19" fmla="*/ 0 60000 65536"/>
              <a:gd name="T20" fmla="*/ 0 60000 65536"/>
              <a:gd name="T21" fmla="*/ 0 w 1371600"/>
              <a:gd name="T22" fmla="*/ 0 h 393700"/>
              <a:gd name="T23" fmla="*/ 1371600 w 1371600"/>
              <a:gd name="T24" fmla="*/ 393700 h 393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1600" h="393700">
                <a:moveTo>
                  <a:pt x="12700" y="0"/>
                </a:moveTo>
                <a:lnTo>
                  <a:pt x="1270000" y="12700"/>
                </a:lnTo>
                <a:lnTo>
                  <a:pt x="1308100" y="152400"/>
                </a:lnTo>
                <a:lnTo>
                  <a:pt x="1371600" y="241300"/>
                </a:lnTo>
                <a:lnTo>
                  <a:pt x="1371600" y="393700"/>
                </a:lnTo>
                <a:lnTo>
                  <a:pt x="0" y="381000"/>
                </a:lnTo>
                <a:lnTo>
                  <a:pt x="12700" y="0"/>
                </a:lnTo>
                <a:close/>
              </a:path>
            </a:pathLst>
          </a:custGeom>
          <a:solidFill>
            <a:schemeClr val="bg2">
              <a:lumMod val="75000"/>
              <a:alpha val="61176"/>
            </a:schemeClr>
          </a:solidFill>
          <a:ln w="9525">
            <a:noFill/>
            <a:miter lim="800000"/>
            <a:headEnd/>
            <a:tailEnd/>
          </a:ln>
          <a:effectLst>
            <a:outerShdw dist="23000" dir="5400000" rotWithShape="0">
              <a:srgbClr val="808080">
                <a:alpha val="34998"/>
              </a:srgbClr>
            </a:outerShdw>
          </a:effectLst>
        </p:spPr>
        <p:txBody>
          <a:bodyPr anchor="ctr"/>
          <a:lstStyle/>
          <a:p>
            <a:endParaRPr lang="en-IN"/>
          </a:p>
        </p:txBody>
      </p:sp>
      <p:grpSp>
        <p:nvGrpSpPr>
          <p:cNvPr id="22" name="Group 92"/>
          <p:cNvGrpSpPr>
            <a:grpSpLocks/>
          </p:cNvGrpSpPr>
          <p:nvPr/>
        </p:nvGrpSpPr>
        <p:grpSpPr bwMode="auto">
          <a:xfrm rot="438169">
            <a:off x="165443" y="2912305"/>
            <a:ext cx="2848847" cy="2031325"/>
            <a:chOff x="2653521" y="252804"/>
            <a:chExt cx="2021401" cy="2310696"/>
          </a:xfrm>
        </p:grpSpPr>
        <p:sp>
          <p:nvSpPr>
            <p:cNvPr id="23" name="Rectangle 85"/>
            <p:cNvSpPr>
              <a:spLocks noChangeArrowheads="1"/>
            </p:cNvSpPr>
            <p:nvPr/>
          </p:nvSpPr>
          <p:spPr bwMode="auto">
            <a:xfrm rot="10800000">
              <a:off x="2653521" y="309040"/>
              <a:ext cx="2021401" cy="2218597"/>
            </a:xfrm>
            <a:prstGeom prst="rect">
              <a:avLst/>
            </a:prstGeom>
            <a:solidFill>
              <a:schemeClr val="bg2">
                <a:lumMod val="75000"/>
              </a:schemeClr>
            </a:solidFill>
            <a:ln w="9525">
              <a:noFill/>
              <a:miter lim="800000"/>
              <a:headEnd/>
              <a:tailEnd/>
            </a:ln>
            <a:effectLst>
              <a:outerShdw dist="23000" dir="5400000" rotWithShape="0">
                <a:srgbClr val="808080">
                  <a:alpha val="34998"/>
                </a:srgbClr>
              </a:outerShdw>
            </a:effectLst>
          </p:spPr>
          <p:txBody>
            <a:bodyPr anchor="ctr"/>
            <a:lstStyle/>
            <a:p>
              <a:pPr algn="ctr"/>
              <a:endParaRPr lang="en-US">
                <a:solidFill>
                  <a:srgbClr val="FFFFFF"/>
                </a:solidFill>
                <a:latin typeface="Calibri" pitchFamily="34" charset="0"/>
              </a:endParaRPr>
            </a:p>
          </p:txBody>
        </p:sp>
        <p:sp>
          <p:nvSpPr>
            <p:cNvPr id="24" name="TextBox 10"/>
            <p:cNvSpPr txBox="1">
              <a:spLocks noChangeArrowheads="1"/>
            </p:cNvSpPr>
            <p:nvPr/>
          </p:nvSpPr>
          <p:spPr bwMode="auto">
            <a:xfrm>
              <a:off x="2672901" y="252804"/>
              <a:ext cx="1942892" cy="2310696"/>
            </a:xfrm>
            <a:prstGeom prst="rect">
              <a:avLst/>
            </a:prstGeom>
            <a:noFill/>
            <a:ln w="9525">
              <a:noFill/>
              <a:miter lim="800000"/>
              <a:headEnd/>
              <a:tailEnd/>
            </a:ln>
          </p:spPr>
          <p:txBody>
            <a:bodyPr wrap="square">
              <a:spAutoFit/>
            </a:bodyPr>
            <a:lstStyle/>
            <a:p>
              <a:pPr algn="ctr"/>
              <a:r>
                <a:rPr lang="en-IN" dirty="0" smtClean="0">
                  <a:latin typeface="Calibri" pitchFamily="34" charset="0"/>
                </a:rPr>
                <a:t>Poor delegation will cause you frustration, de-motivates people and confuses the other person, and fails to achieve the task or purpose itself.</a:t>
              </a:r>
              <a:endParaRPr lang="en-US" dirty="0">
                <a:latin typeface="Calibri" pitchFamily="34" charset="0"/>
              </a:endParaRPr>
            </a:p>
          </p:txBody>
        </p:sp>
      </p:grpSp>
      <p:sp>
        <p:nvSpPr>
          <p:cNvPr id="25" name="Freeform 24"/>
          <p:cNvSpPr>
            <a:spLocks noChangeArrowheads="1"/>
          </p:cNvSpPr>
          <p:nvPr/>
        </p:nvSpPr>
        <p:spPr bwMode="auto">
          <a:xfrm rot="20259630">
            <a:off x="2682130" y="3354751"/>
            <a:ext cx="835025" cy="450850"/>
          </a:xfrm>
          <a:custGeom>
            <a:avLst/>
            <a:gdLst>
              <a:gd name="T0" fmla="*/ 2866 w 1371600"/>
              <a:gd name="T1" fmla="*/ 0 h 393700"/>
              <a:gd name="T2" fmla="*/ 286563 w 1371600"/>
              <a:gd name="T3" fmla="*/ 19073 h 393700"/>
              <a:gd name="T4" fmla="*/ 295160 w 1371600"/>
              <a:gd name="T5" fmla="*/ 228869 h 393700"/>
              <a:gd name="T6" fmla="*/ 309488 w 1371600"/>
              <a:gd name="T7" fmla="*/ 362374 h 393700"/>
              <a:gd name="T8" fmla="*/ 309488 w 1371600"/>
              <a:gd name="T9" fmla="*/ 591242 h 393700"/>
              <a:gd name="T10" fmla="*/ 0 w 1371600"/>
              <a:gd name="T11" fmla="*/ 572170 h 393700"/>
              <a:gd name="T12" fmla="*/ 2866 w 1371600"/>
              <a:gd name="T13" fmla="*/ 0 h 393700"/>
              <a:gd name="T14" fmla="*/ 0 60000 65536"/>
              <a:gd name="T15" fmla="*/ 0 60000 65536"/>
              <a:gd name="T16" fmla="*/ 0 60000 65536"/>
              <a:gd name="T17" fmla="*/ 0 60000 65536"/>
              <a:gd name="T18" fmla="*/ 0 60000 65536"/>
              <a:gd name="T19" fmla="*/ 0 60000 65536"/>
              <a:gd name="T20" fmla="*/ 0 60000 65536"/>
              <a:gd name="T21" fmla="*/ 0 w 1371600"/>
              <a:gd name="T22" fmla="*/ 0 h 393700"/>
              <a:gd name="T23" fmla="*/ 1371600 w 1371600"/>
              <a:gd name="T24" fmla="*/ 393700 h 393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1600" h="393700">
                <a:moveTo>
                  <a:pt x="12700" y="0"/>
                </a:moveTo>
                <a:lnTo>
                  <a:pt x="1270000" y="12700"/>
                </a:lnTo>
                <a:lnTo>
                  <a:pt x="1308100" y="152400"/>
                </a:lnTo>
                <a:lnTo>
                  <a:pt x="1371600" y="241300"/>
                </a:lnTo>
                <a:lnTo>
                  <a:pt x="1371600" y="393700"/>
                </a:lnTo>
                <a:lnTo>
                  <a:pt x="0" y="381000"/>
                </a:lnTo>
                <a:lnTo>
                  <a:pt x="12700" y="0"/>
                </a:lnTo>
                <a:close/>
              </a:path>
            </a:pathLst>
          </a:custGeom>
          <a:solidFill>
            <a:schemeClr val="bg2">
              <a:lumMod val="75000"/>
              <a:alpha val="61176"/>
            </a:schemeClr>
          </a:solidFill>
          <a:ln w="9525">
            <a:noFill/>
            <a:miter lim="800000"/>
            <a:headEnd/>
            <a:tailEnd/>
          </a:ln>
          <a:effectLst>
            <a:outerShdw dist="23000" dir="5400000" rotWithShape="0">
              <a:srgbClr val="808080">
                <a:alpha val="34998"/>
              </a:srgbClr>
            </a:outerShdw>
          </a:effectLst>
        </p:spPr>
        <p:txBody>
          <a:bodyPr anchor="ctr"/>
          <a:lstStyle/>
          <a:p>
            <a:endParaRPr lang="en-IN"/>
          </a:p>
        </p:txBody>
      </p:sp>
      <p:pic>
        <p:nvPicPr>
          <p:cNvPr id="26" name="Picture 25" descr="important-icon.png"/>
          <p:cNvPicPr>
            <a:picLocks noChangeAspect="1"/>
          </p:cNvPicPr>
          <p:nvPr/>
        </p:nvPicPr>
        <p:blipFill>
          <a:blip r:embed="rId3" cstate="print"/>
          <a:stretch>
            <a:fillRect/>
          </a:stretch>
        </p:blipFill>
        <p:spPr>
          <a:xfrm>
            <a:off x="3059832" y="2060848"/>
            <a:ext cx="3096344" cy="3096344"/>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pic>
        <p:nvPicPr>
          <p:cNvPr id="28" name="Picture 27">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pic>
        <p:nvPicPr>
          <p:cNvPr id="29" name="Picture 28">
            <a:hlinkClick r:id="" action="ppaction://hlinkshowjump?jump=previousslid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par>
                          <p:cTn id="8" fill="hold">
                            <p:stCondLst>
                              <p:cond delay="2000"/>
                            </p:stCondLst>
                            <p:childTnLst>
                              <p:par>
                                <p:cTn id="9" presetID="2" presetClass="entr" presetSubtype="1" decel="5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40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0" presetClass="path" presetSubtype="0" accel="50000" decel="50000" fill="hold" nodeType="withEffect">
                                  <p:stCondLst>
                                    <p:cond delay="0"/>
                                  </p:stCondLst>
                                  <p:childTnLst>
                                    <p:animMotion origin="layout" path="M -0.18046 -0.23553 C -0.2575 -0.15169 -0.33454 -0.06786 -0.30452 -0.02872 C -0.2745 0.01042 -0.13725 0.00509 -1.29967E-6 9.35618E-7 " pathEditMode="relative" ptsTypes="aaA">
                                      <p:cBhvr>
                                        <p:cTn id="18" dur="1000" fill="hold"/>
                                        <p:tgtEl>
                                          <p:spTgt spid="6"/>
                                        </p:tgtEl>
                                        <p:attrNameLst>
                                          <p:attrName>ppt_x</p:attrName>
                                          <p:attrName>ppt_y</p:attrName>
                                        </p:attrNameLst>
                                      </p:cBhvr>
                                    </p:animMotion>
                                  </p:childTnLst>
                                </p:cTn>
                              </p:par>
                              <p:par>
                                <p:cTn id="19" presetID="8" presetClass="emph" presetSubtype="0" repeatCount="2000" fill="hold" nodeType="withEffect">
                                  <p:stCondLst>
                                    <p:cond delay="0"/>
                                  </p:stCondLst>
                                  <p:childTnLst>
                                    <p:animRot by="21600000">
                                      <p:cBhvr>
                                        <p:cTn id="20" dur="500" fill="hold"/>
                                        <p:tgtEl>
                                          <p:spTgt spid="6"/>
                                        </p:tgtEl>
                                        <p:attrNameLst>
                                          <p:attrName>r</p:attrName>
                                        </p:attrNameLst>
                                      </p:cBhvr>
                                    </p:animRot>
                                  </p:childTnLst>
                                </p:cTn>
                              </p:par>
                            </p:childTnLst>
                          </p:cTn>
                        </p:par>
                        <p:par>
                          <p:cTn id="21" fill="hold">
                            <p:stCondLst>
                              <p:cond delay="50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5500"/>
                            </p:stCondLst>
                            <p:childTnLst>
                              <p:par>
                                <p:cTn id="26" presetID="10"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0" presetClass="path" presetSubtype="0" accel="50000" decel="50000" fill="hold" nodeType="withEffect">
                                  <p:stCondLst>
                                    <p:cond delay="0"/>
                                  </p:stCondLst>
                                  <p:childTnLst>
                                    <p:animMotion origin="layout" path="M -0.18046 -0.23553 C -0.2575 -0.15169 -0.33454 -0.06786 -0.30452 -0.02872 C -0.2745 0.01042 -0.13725 0.00509 -1.29967E-6 9.35618E-7 " pathEditMode="relative" ptsTypes="aaA">
                                      <p:cBhvr>
                                        <p:cTn id="30" dur="1000" fill="hold"/>
                                        <p:tgtEl>
                                          <p:spTgt spid="10"/>
                                        </p:tgtEl>
                                        <p:attrNameLst>
                                          <p:attrName>ppt_x</p:attrName>
                                          <p:attrName>ppt_y</p:attrName>
                                        </p:attrNameLst>
                                      </p:cBhvr>
                                    </p:animMotion>
                                  </p:childTnLst>
                                </p:cTn>
                              </p:par>
                              <p:par>
                                <p:cTn id="31" presetID="8" presetClass="emph" presetSubtype="0" repeatCount="2000" fill="hold" nodeType="withEffect">
                                  <p:stCondLst>
                                    <p:cond delay="0"/>
                                  </p:stCondLst>
                                  <p:childTnLst>
                                    <p:animRot by="21600000">
                                      <p:cBhvr>
                                        <p:cTn id="32" dur="500" fill="hold"/>
                                        <p:tgtEl>
                                          <p:spTgt spid="10"/>
                                        </p:tgtEl>
                                        <p:attrNameLst>
                                          <p:attrName>r</p:attrName>
                                        </p:attrNameLst>
                                      </p:cBhvr>
                                    </p:animRot>
                                  </p:childTnLst>
                                </p:cTn>
                              </p:par>
                            </p:childTnLst>
                          </p:cTn>
                        </p:par>
                        <p:par>
                          <p:cTn id="33" fill="hold">
                            <p:stCondLst>
                              <p:cond delay="6500"/>
                            </p:stCondLst>
                            <p:childTnLst>
                              <p:par>
                                <p:cTn id="34" presetID="22" presetClass="entr" presetSubtype="4"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par>
                          <p:cTn id="37" fill="hold">
                            <p:stCondLst>
                              <p:cond delay="7000"/>
                            </p:stCondLst>
                            <p:childTnLst>
                              <p:par>
                                <p:cTn id="38" presetID="10"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0" presetClass="path" presetSubtype="0" accel="50000" decel="50000" fill="hold" nodeType="withEffect">
                                  <p:stCondLst>
                                    <p:cond delay="0"/>
                                  </p:stCondLst>
                                  <p:childTnLst>
                                    <p:animMotion origin="layout" path="M -0.18046 -0.23553 C -0.2575 -0.15169 -0.33454 -0.06786 -0.30452 -0.02872 C -0.2745 0.01042 -0.13725 0.00509 -1.29967E-6 9.35618E-7 " pathEditMode="relative" ptsTypes="aaA">
                                      <p:cBhvr>
                                        <p:cTn id="42" dur="1000" fill="hold"/>
                                        <p:tgtEl>
                                          <p:spTgt spid="14"/>
                                        </p:tgtEl>
                                        <p:attrNameLst>
                                          <p:attrName>ppt_x</p:attrName>
                                          <p:attrName>ppt_y</p:attrName>
                                        </p:attrNameLst>
                                      </p:cBhvr>
                                    </p:animMotion>
                                  </p:childTnLst>
                                </p:cTn>
                              </p:par>
                              <p:par>
                                <p:cTn id="43" presetID="8" presetClass="emph" presetSubtype="0" repeatCount="2000" fill="hold" nodeType="withEffect">
                                  <p:stCondLst>
                                    <p:cond delay="0"/>
                                  </p:stCondLst>
                                  <p:childTnLst>
                                    <p:animRot by="21600000">
                                      <p:cBhvr>
                                        <p:cTn id="44" dur="500" fill="hold"/>
                                        <p:tgtEl>
                                          <p:spTgt spid="14"/>
                                        </p:tgtEl>
                                        <p:attrNameLst>
                                          <p:attrName>r</p:attrName>
                                        </p:attrNameLst>
                                      </p:cBhvr>
                                    </p:animRot>
                                  </p:childTnLst>
                                </p:cTn>
                              </p:par>
                            </p:childTnLst>
                          </p:cTn>
                        </p:par>
                        <p:par>
                          <p:cTn id="45" fill="hold">
                            <p:stCondLst>
                              <p:cond delay="8000"/>
                            </p:stCondLst>
                            <p:childTnLst>
                              <p:par>
                                <p:cTn id="46" presetID="22" presetClass="entr" presetSubtype="4"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down)">
                                      <p:cBhvr>
                                        <p:cTn id="48" dur="500"/>
                                        <p:tgtEl>
                                          <p:spTgt spid="17"/>
                                        </p:tgtEl>
                                      </p:cBhvr>
                                    </p:animEffect>
                                  </p:childTnLst>
                                </p:cTn>
                              </p:par>
                            </p:childTnLst>
                          </p:cTn>
                        </p:par>
                        <p:par>
                          <p:cTn id="49" fill="hold">
                            <p:stCondLst>
                              <p:cond delay="8500"/>
                            </p:stCondLst>
                            <p:childTnLst>
                              <p:par>
                                <p:cTn id="50" presetID="10"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0" presetClass="path" presetSubtype="0" accel="50000" decel="50000" fill="hold" nodeType="withEffect">
                                  <p:stCondLst>
                                    <p:cond delay="0"/>
                                  </p:stCondLst>
                                  <p:childTnLst>
                                    <p:animMotion origin="layout" path="M -0.18046 -0.23553 C -0.2575 -0.15169 -0.33454 -0.06786 -0.30452 -0.02872 C -0.2745 0.01042 -0.13725 0.00509 -1.29967E-6 9.35618E-7 " pathEditMode="relative" ptsTypes="aaA">
                                      <p:cBhvr>
                                        <p:cTn id="54" dur="1000" fill="hold"/>
                                        <p:tgtEl>
                                          <p:spTgt spid="18"/>
                                        </p:tgtEl>
                                        <p:attrNameLst>
                                          <p:attrName>ppt_x</p:attrName>
                                          <p:attrName>ppt_y</p:attrName>
                                        </p:attrNameLst>
                                      </p:cBhvr>
                                    </p:animMotion>
                                  </p:childTnLst>
                                </p:cTn>
                              </p:par>
                              <p:par>
                                <p:cTn id="55" presetID="8" presetClass="emph" presetSubtype="0" repeatCount="2000" fill="hold" nodeType="withEffect">
                                  <p:stCondLst>
                                    <p:cond delay="0"/>
                                  </p:stCondLst>
                                  <p:childTnLst>
                                    <p:animRot by="21600000">
                                      <p:cBhvr>
                                        <p:cTn id="56" dur="500" fill="hold"/>
                                        <p:tgtEl>
                                          <p:spTgt spid="18"/>
                                        </p:tgtEl>
                                        <p:attrNameLst>
                                          <p:attrName>r</p:attrName>
                                        </p:attrNameLst>
                                      </p:cBhvr>
                                    </p:animRot>
                                  </p:childTnLst>
                                </p:cTn>
                              </p:par>
                            </p:childTnLst>
                          </p:cTn>
                        </p:par>
                        <p:par>
                          <p:cTn id="57" fill="hold">
                            <p:stCondLst>
                              <p:cond delay="9500"/>
                            </p:stCondLst>
                            <p:childTnLst>
                              <p:par>
                                <p:cTn id="58" presetID="22" presetClass="entr" presetSubtype="4"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down)">
                                      <p:cBhvr>
                                        <p:cTn id="60" dur="500"/>
                                        <p:tgtEl>
                                          <p:spTgt spid="21"/>
                                        </p:tgtEl>
                                      </p:cBhvr>
                                    </p:animEffect>
                                  </p:childTnLst>
                                </p:cTn>
                              </p:par>
                            </p:childTnLst>
                          </p:cTn>
                        </p:par>
                        <p:par>
                          <p:cTn id="61" fill="hold">
                            <p:stCondLst>
                              <p:cond delay="10000"/>
                            </p:stCondLst>
                            <p:childTnLst>
                              <p:par>
                                <p:cTn id="62" presetID="10" presetClass="entr" presetSubtype="0"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par>
                                <p:cTn id="65" presetID="0" presetClass="path" presetSubtype="0" accel="50000" decel="50000" fill="hold" nodeType="withEffect">
                                  <p:stCondLst>
                                    <p:cond delay="0"/>
                                  </p:stCondLst>
                                  <p:childTnLst>
                                    <p:animMotion origin="layout" path="M -0.18046 -0.23553 C -0.2575 -0.15169 -0.33454 -0.06786 -0.30452 -0.02872 C -0.2745 0.01042 -0.13725 0.00509 -1.29967E-6 9.35618E-7 " pathEditMode="relative" ptsTypes="aaA">
                                      <p:cBhvr>
                                        <p:cTn id="66" dur="1000" fill="hold"/>
                                        <p:tgtEl>
                                          <p:spTgt spid="22"/>
                                        </p:tgtEl>
                                        <p:attrNameLst>
                                          <p:attrName>ppt_x</p:attrName>
                                          <p:attrName>ppt_y</p:attrName>
                                        </p:attrNameLst>
                                      </p:cBhvr>
                                    </p:animMotion>
                                  </p:childTnLst>
                                </p:cTn>
                              </p:par>
                              <p:par>
                                <p:cTn id="67" presetID="8" presetClass="emph" presetSubtype="0" repeatCount="2000" fill="hold" nodeType="withEffect">
                                  <p:stCondLst>
                                    <p:cond delay="0"/>
                                  </p:stCondLst>
                                  <p:childTnLst>
                                    <p:animRot by="21600000">
                                      <p:cBhvr>
                                        <p:cTn id="68" dur="500" fill="hold"/>
                                        <p:tgtEl>
                                          <p:spTgt spid="22"/>
                                        </p:tgtEl>
                                        <p:attrNameLst>
                                          <p:attrName>r</p:attrName>
                                        </p:attrNameLst>
                                      </p:cBhvr>
                                    </p:animRot>
                                  </p:childTnLst>
                                </p:cTn>
                              </p:par>
                            </p:childTnLst>
                          </p:cTn>
                        </p:par>
                        <p:par>
                          <p:cTn id="69" fill="hold">
                            <p:stCondLst>
                              <p:cond delay="11000"/>
                            </p:stCondLst>
                            <p:childTnLst>
                              <p:par>
                                <p:cTn id="70" presetID="22" presetClass="entr" presetSubtype="4"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ipe(down)">
                                      <p:cBhvr>
                                        <p:cTn id="72" dur="500"/>
                                        <p:tgtEl>
                                          <p:spTgt spid="25"/>
                                        </p:tgtEl>
                                      </p:cBhvr>
                                    </p:animEffect>
                                  </p:childTnLst>
                                </p:cTn>
                              </p:par>
                            </p:childTnLst>
                          </p:cTn>
                        </p:par>
                        <p:par>
                          <p:cTn id="73" fill="hold">
                            <p:stCondLst>
                              <p:cond delay="11500"/>
                            </p:stCondLst>
                            <p:childTnLst>
                              <p:par>
                                <p:cTn id="74" presetID="10" presetClass="entr" presetSubtype="0" fill="hold" nodeType="afterEffect">
                                  <p:stCondLst>
                                    <p:cond delay="50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1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3" grpId="0" animBg="1"/>
      <p:bldP spid="17" grpId="0" animBg="1"/>
      <p:bldP spid="21"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w to be a good and successful manager or leader.jpg"/>
          <p:cNvPicPr>
            <a:picLocks noChangeAspect="1"/>
          </p:cNvPicPr>
          <p:nvPr/>
        </p:nvPicPr>
        <p:blipFill>
          <a:blip r:embed="rId2" cstate="print">
            <a:lum bright="40000" contrast="-40000"/>
          </a:blip>
          <a:stretch>
            <a:fillRect/>
          </a:stretch>
        </p:blipFill>
        <p:spPr>
          <a:xfrm>
            <a:off x="0" y="908720"/>
            <a:ext cx="9144000" cy="5949280"/>
          </a:xfrm>
          <a:prstGeom prst="rect">
            <a:avLst/>
          </a:prstGeom>
        </p:spPr>
      </p:pic>
      <p:pic>
        <p:nvPicPr>
          <p:cNvPr id="2" name="Picture 1" descr="delegate-490x362.jpg"/>
          <p:cNvPicPr>
            <a:picLocks noChangeAspect="1"/>
          </p:cNvPicPr>
          <p:nvPr/>
        </p:nvPicPr>
        <p:blipFill>
          <a:blip r:embed="rId3" cstate="print"/>
          <a:srcRect t="41275" b="42057"/>
          <a:stretch>
            <a:fillRect/>
          </a:stretch>
        </p:blipFill>
        <p:spPr>
          <a:xfrm>
            <a:off x="0" y="-27384"/>
            <a:ext cx="9179347" cy="864096"/>
          </a:xfrm>
          <a:prstGeom prst="rect">
            <a:avLst/>
          </a:prstGeom>
        </p:spPr>
      </p:pic>
      <p:sp>
        <p:nvSpPr>
          <p:cNvPr id="3" name="Rectangle 2"/>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Why do People NOT Delegate?</a:t>
            </a:r>
            <a:endParaRPr lang="en-IN" sz="3200" dirty="0"/>
          </a:p>
        </p:txBody>
      </p:sp>
      <p:sp>
        <p:nvSpPr>
          <p:cNvPr id="5" name="TextBox 4"/>
          <p:cNvSpPr txBox="1"/>
          <p:nvPr/>
        </p:nvSpPr>
        <p:spPr>
          <a:xfrm>
            <a:off x="755576" y="1052736"/>
            <a:ext cx="8208912" cy="707886"/>
          </a:xfrm>
          <a:prstGeom prst="rect">
            <a:avLst/>
          </a:prstGeom>
          <a:noFill/>
        </p:spPr>
        <p:txBody>
          <a:bodyPr wrap="square" rtlCol="0">
            <a:spAutoFit/>
          </a:bodyPr>
          <a:lstStyle/>
          <a:p>
            <a:r>
              <a:rPr lang="en-IN" sz="2000" dirty="0" smtClean="0"/>
              <a:t>People do not generally delegate due to a wrong mentality. Some of the reasons that people usually fail to delegate are:</a:t>
            </a:r>
            <a:endParaRPr lang="en-IN" sz="2000" dirty="0"/>
          </a:p>
        </p:txBody>
      </p:sp>
      <p:grpSp>
        <p:nvGrpSpPr>
          <p:cNvPr id="7" name="Group 34"/>
          <p:cNvGrpSpPr/>
          <p:nvPr/>
        </p:nvGrpSpPr>
        <p:grpSpPr>
          <a:xfrm>
            <a:off x="1" y="3397988"/>
            <a:ext cx="9144000" cy="1743075"/>
            <a:chOff x="0" y="2780928"/>
            <a:chExt cx="10359727" cy="1743075"/>
          </a:xfrm>
        </p:grpSpPr>
        <p:pic>
          <p:nvPicPr>
            <p:cNvPr id="8" name="Picture 7" descr="rgrrgrgr.jpg"/>
            <p:cNvPicPr>
              <a:picLocks noChangeAspect="1"/>
            </p:cNvPicPr>
            <p:nvPr/>
          </p:nvPicPr>
          <p:blipFill>
            <a:blip r:embed="rId4" cstate="print"/>
            <a:stretch>
              <a:fillRect/>
            </a:stretch>
          </p:blipFill>
          <p:spPr>
            <a:xfrm rot="5400000">
              <a:off x="438150" y="2342778"/>
              <a:ext cx="1743075" cy="2619375"/>
            </a:xfrm>
            <a:prstGeom prst="rect">
              <a:avLst/>
            </a:prstGeom>
          </p:spPr>
        </p:pic>
        <p:pic>
          <p:nvPicPr>
            <p:cNvPr id="9" name="Picture 8" descr="rgrrgrgr.jpg"/>
            <p:cNvPicPr>
              <a:picLocks noChangeAspect="1"/>
            </p:cNvPicPr>
            <p:nvPr/>
          </p:nvPicPr>
          <p:blipFill>
            <a:blip r:embed="rId4" cstate="print"/>
            <a:stretch>
              <a:fillRect/>
            </a:stretch>
          </p:blipFill>
          <p:spPr>
            <a:xfrm rot="5400000">
              <a:off x="2993926" y="2342778"/>
              <a:ext cx="1743075" cy="2619375"/>
            </a:xfrm>
            <a:prstGeom prst="rect">
              <a:avLst/>
            </a:prstGeom>
          </p:spPr>
        </p:pic>
        <p:pic>
          <p:nvPicPr>
            <p:cNvPr id="10" name="Picture 9" descr="rgrrgrgr.jpg"/>
            <p:cNvPicPr>
              <a:picLocks noChangeAspect="1"/>
            </p:cNvPicPr>
            <p:nvPr/>
          </p:nvPicPr>
          <p:blipFill>
            <a:blip r:embed="rId4" cstate="print"/>
            <a:stretch>
              <a:fillRect/>
            </a:stretch>
          </p:blipFill>
          <p:spPr>
            <a:xfrm rot="5400000">
              <a:off x="5586214" y="2342778"/>
              <a:ext cx="1743075" cy="2619375"/>
            </a:xfrm>
            <a:prstGeom prst="rect">
              <a:avLst/>
            </a:prstGeom>
          </p:spPr>
        </p:pic>
        <p:pic>
          <p:nvPicPr>
            <p:cNvPr id="11" name="Picture 10" descr="rgrrgrgr.jpg"/>
            <p:cNvPicPr>
              <a:picLocks noChangeAspect="1"/>
            </p:cNvPicPr>
            <p:nvPr/>
          </p:nvPicPr>
          <p:blipFill>
            <a:blip r:embed="rId4" cstate="print"/>
            <a:stretch>
              <a:fillRect/>
            </a:stretch>
          </p:blipFill>
          <p:spPr>
            <a:xfrm rot="5400000">
              <a:off x="8178502" y="2342778"/>
              <a:ext cx="1743075" cy="2619375"/>
            </a:xfrm>
            <a:prstGeom prst="rect">
              <a:avLst/>
            </a:prstGeom>
          </p:spPr>
        </p:pic>
      </p:grpSp>
      <p:pic>
        <p:nvPicPr>
          <p:cNvPr id="12" name="Picture 11" descr="left_foot_print_benji_pa_02.svg.med_full.png"/>
          <p:cNvPicPr>
            <a:picLocks noChangeAspect="1"/>
          </p:cNvPicPr>
          <p:nvPr/>
        </p:nvPicPr>
        <p:blipFill>
          <a:blip r:embed="rId5" cstate="print">
            <a:duotone>
              <a:schemeClr val="accent2">
                <a:shade val="45000"/>
                <a:satMod val="135000"/>
              </a:schemeClr>
              <a:prstClr val="white"/>
            </a:duotone>
          </a:blip>
          <a:stretch>
            <a:fillRect/>
          </a:stretch>
        </p:blipFill>
        <p:spPr>
          <a:xfrm rot="5045325">
            <a:off x="333835" y="3337254"/>
            <a:ext cx="844515" cy="1071884"/>
          </a:xfrm>
          <a:prstGeom prst="rect">
            <a:avLst/>
          </a:prstGeom>
        </p:spPr>
      </p:pic>
      <p:pic>
        <p:nvPicPr>
          <p:cNvPr id="13" name="Picture 12" descr="left_foot_print_benji_pa_02.svg.med_full.png"/>
          <p:cNvPicPr>
            <a:picLocks noChangeAspect="1"/>
          </p:cNvPicPr>
          <p:nvPr/>
        </p:nvPicPr>
        <p:blipFill>
          <a:blip r:embed="rId5" cstate="print">
            <a:duotone>
              <a:prstClr val="black"/>
              <a:schemeClr val="tx1">
                <a:lumMod val="65000"/>
                <a:lumOff val="35000"/>
                <a:tint val="45000"/>
                <a:satMod val="400000"/>
              </a:schemeClr>
            </a:duotone>
          </a:blip>
          <a:stretch>
            <a:fillRect/>
          </a:stretch>
        </p:blipFill>
        <p:spPr>
          <a:xfrm rot="16554675" flipV="1">
            <a:off x="2062028" y="4129342"/>
            <a:ext cx="844515" cy="1071884"/>
          </a:xfrm>
          <a:prstGeom prst="rect">
            <a:avLst/>
          </a:prstGeom>
        </p:spPr>
      </p:pic>
      <p:pic>
        <p:nvPicPr>
          <p:cNvPr id="14" name="Picture 13" descr="left_foot_print_benji_pa_02.svg.med_full.png"/>
          <p:cNvPicPr>
            <a:picLocks noChangeAspect="1"/>
          </p:cNvPicPr>
          <p:nvPr/>
        </p:nvPicPr>
        <p:blipFill>
          <a:blip r:embed="rId5" cstate="print">
            <a:duotone>
              <a:schemeClr val="accent2">
                <a:shade val="45000"/>
                <a:satMod val="135000"/>
              </a:schemeClr>
              <a:prstClr val="white"/>
            </a:duotone>
          </a:blip>
          <a:stretch>
            <a:fillRect/>
          </a:stretch>
        </p:blipFill>
        <p:spPr>
          <a:xfrm rot="5045325">
            <a:off x="3790219" y="3337254"/>
            <a:ext cx="844515" cy="1071884"/>
          </a:xfrm>
          <a:prstGeom prst="rect">
            <a:avLst/>
          </a:prstGeom>
        </p:spPr>
      </p:pic>
      <p:pic>
        <p:nvPicPr>
          <p:cNvPr id="15" name="Picture 14" descr="left_foot_print_benji_pa_02.svg.med_full.png"/>
          <p:cNvPicPr>
            <a:picLocks noChangeAspect="1"/>
          </p:cNvPicPr>
          <p:nvPr/>
        </p:nvPicPr>
        <p:blipFill>
          <a:blip r:embed="rId5" cstate="print">
            <a:duotone>
              <a:prstClr val="black"/>
              <a:schemeClr val="tx1">
                <a:lumMod val="65000"/>
                <a:lumOff val="35000"/>
                <a:tint val="45000"/>
                <a:satMod val="400000"/>
              </a:schemeClr>
            </a:duotone>
          </a:blip>
          <a:stretch>
            <a:fillRect/>
          </a:stretch>
        </p:blipFill>
        <p:spPr>
          <a:xfrm rot="16554675" flipV="1">
            <a:off x="5518412" y="4129342"/>
            <a:ext cx="844515" cy="1071884"/>
          </a:xfrm>
          <a:prstGeom prst="rect">
            <a:avLst/>
          </a:prstGeom>
        </p:spPr>
      </p:pic>
      <p:pic>
        <p:nvPicPr>
          <p:cNvPr id="16" name="Picture 15" descr="left_foot_print_benji_pa_02.svg.med_full.png"/>
          <p:cNvPicPr>
            <a:picLocks noChangeAspect="1"/>
          </p:cNvPicPr>
          <p:nvPr/>
        </p:nvPicPr>
        <p:blipFill>
          <a:blip r:embed="rId5" cstate="print">
            <a:duotone>
              <a:schemeClr val="accent2">
                <a:shade val="45000"/>
                <a:satMod val="135000"/>
              </a:schemeClr>
              <a:prstClr val="white"/>
            </a:duotone>
          </a:blip>
          <a:stretch>
            <a:fillRect/>
          </a:stretch>
        </p:blipFill>
        <p:spPr>
          <a:xfrm rot="5045325">
            <a:off x="7318611" y="3337254"/>
            <a:ext cx="844515" cy="1071884"/>
          </a:xfrm>
          <a:prstGeom prst="rect">
            <a:avLst/>
          </a:prstGeom>
        </p:spPr>
      </p:pic>
      <p:sp>
        <p:nvSpPr>
          <p:cNvPr id="17" name="Line 33"/>
          <p:cNvSpPr>
            <a:spLocks noChangeShapeType="1"/>
          </p:cNvSpPr>
          <p:nvPr/>
        </p:nvSpPr>
        <p:spPr bwMode="auto">
          <a:xfrm flipV="1">
            <a:off x="755576" y="2821924"/>
            <a:ext cx="0" cy="864096"/>
          </a:xfrm>
          <a:prstGeom prst="line">
            <a:avLst/>
          </a:prstGeom>
          <a:noFill/>
          <a:ln w="19050">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18" name="Rektangel 64"/>
          <p:cNvSpPr/>
          <p:nvPr/>
        </p:nvSpPr>
        <p:spPr bwMode="auto">
          <a:xfrm>
            <a:off x="0" y="2132856"/>
            <a:ext cx="2987824" cy="707886"/>
          </a:xfrm>
          <a:prstGeom prst="rect">
            <a:avLst/>
          </a:prstGeom>
        </p:spPr>
        <p:txBody>
          <a:bodyPr wrap="square">
            <a:spAutoFit/>
          </a:bodyPr>
          <a:lstStyle/>
          <a:p>
            <a:pPr defTabSz="801688" fontAlgn="auto">
              <a:spcBef>
                <a:spcPct val="20000"/>
              </a:spcBef>
              <a:spcAft>
                <a:spcPts val="0"/>
              </a:spcAft>
              <a:defRPr/>
            </a:pPr>
            <a:r>
              <a:rPr lang="en-IN" sz="2000" kern="0" noProof="1" smtClean="0">
                <a:solidFill>
                  <a:srgbClr val="080808"/>
                </a:solidFill>
                <a:latin typeface="Calibri" pitchFamily="34" charset="0"/>
                <a:ea typeface="ＭＳ Ｐゴシック" pitchFamily="-108" charset="-128"/>
                <a:cs typeface="Arial" pitchFamily="34" charset="0"/>
              </a:rPr>
              <a:t>Do not understand the need to delegate</a:t>
            </a:r>
            <a:endParaRPr lang="da-DK" kern="0" noProof="1">
              <a:solidFill>
                <a:srgbClr val="080808"/>
              </a:solidFill>
              <a:latin typeface="Calibri" pitchFamily="34" charset="0"/>
              <a:ea typeface="ＭＳ Ｐゴシック" pitchFamily="-108" charset="-128"/>
              <a:cs typeface="Arial" pitchFamily="34" charset="0"/>
            </a:endParaRPr>
          </a:p>
        </p:txBody>
      </p:sp>
      <p:sp>
        <p:nvSpPr>
          <p:cNvPr id="19" name="Line 33"/>
          <p:cNvSpPr>
            <a:spLocks noChangeShapeType="1"/>
          </p:cNvSpPr>
          <p:nvPr/>
        </p:nvSpPr>
        <p:spPr bwMode="auto">
          <a:xfrm flipV="1">
            <a:off x="2555776" y="4766140"/>
            <a:ext cx="0" cy="864096"/>
          </a:xfrm>
          <a:prstGeom prst="line">
            <a:avLst/>
          </a:prstGeom>
          <a:noFill/>
          <a:ln w="19050">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20" name="Rektangel 64"/>
          <p:cNvSpPr/>
          <p:nvPr/>
        </p:nvSpPr>
        <p:spPr bwMode="auto">
          <a:xfrm>
            <a:off x="467544" y="5630236"/>
            <a:ext cx="4104456" cy="400110"/>
          </a:xfrm>
          <a:prstGeom prst="rect">
            <a:avLst/>
          </a:prstGeom>
        </p:spPr>
        <p:txBody>
          <a:bodyPr wrap="square">
            <a:spAutoFit/>
          </a:bodyPr>
          <a:lstStyle/>
          <a:p>
            <a:pPr algn="ctr" defTabSz="801688" fontAlgn="auto">
              <a:spcBef>
                <a:spcPct val="20000"/>
              </a:spcBef>
              <a:spcAft>
                <a:spcPts val="0"/>
              </a:spcAft>
              <a:defRPr/>
            </a:pPr>
            <a:r>
              <a:rPr lang="en-IN" sz="2000" kern="0" noProof="1" smtClean="0">
                <a:solidFill>
                  <a:srgbClr val="080808"/>
                </a:solidFill>
                <a:latin typeface="Calibri" pitchFamily="34" charset="0"/>
                <a:ea typeface="ＭＳ Ｐゴシック" pitchFamily="-108" charset="-128"/>
                <a:cs typeface="Arial" pitchFamily="34" charset="0"/>
              </a:rPr>
              <a:t>Lack of confidence</a:t>
            </a:r>
            <a:endParaRPr lang="da-DK" kern="0" noProof="1">
              <a:solidFill>
                <a:srgbClr val="080808"/>
              </a:solidFill>
              <a:latin typeface="Calibri" pitchFamily="34" charset="0"/>
              <a:ea typeface="ＭＳ Ｐゴシック" pitchFamily="-108" charset="-128"/>
              <a:cs typeface="Arial" pitchFamily="34" charset="0"/>
            </a:endParaRPr>
          </a:p>
        </p:txBody>
      </p:sp>
      <p:sp>
        <p:nvSpPr>
          <p:cNvPr id="21" name="Line 33"/>
          <p:cNvSpPr>
            <a:spLocks noChangeShapeType="1"/>
          </p:cNvSpPr>
          <p:nvPr/>
        </p:nvSpPr>
        <p:spPr bwMode="auto">
          <a:xfrm flipV="1">
            <a:off x="4355976" y="2821924"/>
            <a:ext cx="0" cy="864096"/>
          </a:xfrm>
          <a:prstGeom prst="line">
            <a:avLst/>
          </a:prstGeom>
          <a:noFill/>
          <a:ln w="19050">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22" name="Rektangel 64"/>
          <p:cNvSpPr/>
          <p:nvPr/>
        </p:nvSpPr>
        <p:spPr bwMode="auto">
          <a:xfrm>
            <a:off x="3275856" y="2132856"/>
            <a:ext cx="2808312" cy="707886"/>
          </a:xfrm>
          <a:prstGeom prst="rect">
            <a:avLst/>
          </a:prstGeom>
        </p:spPr>
        <p:txBody>
          <a:bodyPr wrap="square">
            <a:spAutoFit/>
          </a:bodyPr>
          <a:lstStyle/>
          <a:p>
            <a:pPr algn="ctr" defTabSz="801688" fontAlgn="auto">
              <a:spcBef>
                <a:spcPct val="20000"/>
              </a:spcBef>
              <a:spcAft>
                <a:spcPts val="0"/>
              </a:spcAft>
              <a:defRPr/>
            </a:pPr>
            <a:r>
              <a:rPr lang="en-IN" sz="2000" kern="0" noProof="1" smtClean="0">
                <a:solidFill>
                  <a:srgbClr val="080808"/>
                </a:solidFill>
                <a:latin typeface="Calibri" pitchFamily="34" charset="0"/>
                <a:ea typeface="ＭＳ Ｐゴシック" pitchFamily="-108" charset="-128"/>
                <a:cs typeface="Arial" pitchFamily="34" charset="0"/>
              </a:rPr>
              <a:t>Do not know how to delegate</a:t>
            </a:r>
            <a:endParaRPr lang="da-DK" kern="0" noProof="1">
              <a:solidFill>
                <a:srgbClr val="080808"/>
              </a:solidFill>
              <a:latin typeface="Calibri" pitchFamily="34" charset="0"/>
              <a:ea typeface="ＭＳ Ｐゴシック" pitchFamily="-108" charset="-128"/>
              <a:cs typeface="Arial" pitchFamily="34" charset="0"/>
            </a:endParaRPr>
          </a:p>
        </p:txBody>
      </p:sp>
      <p:sp>
        <p:nvSpPr>
          <p:cNvPr id="23" name="Line 33"/>
          <p:cNvSpPr>
            <a:spLocks noChangeShapeType="1"/>
          </p:cNvSpPr>
          <p:nvPr/>
        </p:nvSpPr>
        <p:spPr bwMode="auto">
          <a:xfrm flipV="1">
            <a:off x="6012160" y="4766140"/>
            <a:ext cx="0" cy="864096"/>
          </a:xfrm>
          <a:prstGeom prst="line">
            <a:avLst/>
          </a:prstGeom>
          <a:noFill/>
          <a:ln w="19050">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24" name="Rektangel 64"/>
          <p:cNvSpPr/>
          <p:nvPr/>
        </p:nvSpPr>
        <p:spPr bwMode="auto">
          <a:xfrm>
            <a:off x="4860032" y="5589240"/>
            <a:ext cx="4283968" cy="400110"/>
          </a:xfrm>
          <a:prstGeom prst="rect">
            <a:avLst/>
          </a:prstGeom>
        </p:spPr>
        <p:txBody>
          <a:bodyPr wrap="square">
            <a:spAutoFit/>
          </a:bodyPr>
          <a:lstStyle/>
          <a:p>
            <a:pPr defTabSz="801688" fontAlgn="auto">
              <a:spcBef>
                <a:spcPct val="20000"/>
              </a:spcBef>
              <a:spcAft>
                <a:spcPts val="0"/>
              </a:spcAft>
              <a:defRPr/>
            </a:pPr>
            <a:r>
              <a:rPr lang="en-IN" sz="2000" kern="0" noProof="1" smtClean="0">
                <a:solidFill>
                  <a:srgbClr val="080808"/>
                </a:solidFill>
                <a:latin typeface="Calibri" pitchFamily="34" charset="0"/>
                <a:ea typeface="ＭＳ Ｐゴシック" pitchFamily="-108" charset="-128"/>
                <a:cs typeface="Arial" pitchFamily="34" charset="0"/>
              </a:rPr>
              <a:t>Failed to delegate in past</a:t>
            </a:r>
            <a:endParaRPr lang="da-DK" kern="0" noProof="1">
              <a:solidFill>
                <a:srgbClr val="080808"/>
              </a:solidFill>
              <a:latin typeface="Calibri" pitchFamily="34" charset="0"/>
              <a:ea typeface="ＭＳ Ｐゴシック" pitchFamily="-108" charset="-128"/>
              <a:cs typeface="Arial" pitchFamily="34" charset="0"/>
            </a:endParaRPr>
          </a:p>
        </p:txBody>
      </p:sp>
      <p:sp>
        <p:nvSpPr>
          <p:cNvPr id="25" name="Line 33"/>
          <p:cNvSpPr>
            <a:spLocks noChangeShapeType="1"/>
          </p:cNvSpPr>
          <p:nvPr/>
        </p:nvSpPr>
        <p:spPr bwMode="auto">
          <a:xfrm flipV="1">
            <a:off x="7812360" y="2821924"/>
            <a:ext cx="0" cy="864096"/>
          </a:xfrm>
          <a:prstGeom prst="line">
            <a:avLst/>
          </a:prstGeom>
          <a:noFill/>
          <a:ln w="19050">
            <a:solidFill>
              <a:srgbClr val="D7D8D9">
                <a:lumMod val="25000"/>
              </a:srgbClr>
            </a:solidFill>
            <a:prstDash val="sysDot"/>
            <a:round/>
            <a:headEnd/>
            <a:tailEnd/>
          </a:ln>
          <a:effectLst/>
        </p:spPr>
        <p:txBody>
          <a:bodyPr/>
          <a:lstStyle/>
          <a:p>
            <a:pPr defTabSz="914400" fontAlgn="auto">
              <a:spcBef>
                <a:spcPts val="0"/>
              </a:spcBef>
              <a:spcAft>
                <a:spcPts val="0"/>
              </a:spcAft>
              <a:defRPr/>
            </a:pPr>
            <a:endParaRPr lang="da-DK" kern="0">
              <a:solidFill>
                <a:sysClr val="windowText" lastClr="000000"/>
              </a:solidFill>
              <a:latin typeface="Arial" pitchFamily="34" charset="0"/>
              <a:ea typeface="ＭＳ Ｐゴシック" pitchFamily="-108" charset="-128"/>
              <a:cs typeface="ＭＳ Ｐゴシック" pitchFamily="-108" charset="-128"/>
            </a:endParaRPr>
          </a:p>
        </p:txBody>
      </p:sp>
      <p:sp>
        <p:nvSpPr>
          <p:cNvPr id="26" name="Rektangel 64"/>
          <p:cNvSpPr/>
          <p:nvPr/>
        </p:nvSpPr>
        <p:spPr bwMode="auto">
          <a:xfrm>
            <a:off x="6228184" y="2348880"/>
            <a:ext cx="2915816" cy="400110"/>
          </a:xfrm>
          <a:prstGeom prst="rect">
            <a:avLst/>
          </a:prstGeom>
        </p:spPr>
        <p:txBody>
          <a:bodyPr wrap="square">
            <a:spAutoFit/>
          </a:bodyPr>
          <a:lstStyle/>
          <a:p>
            <a:pPr algn="ctr" defTabSz="801688" fontAlgn="auto">
              <a:spcBef>
                <a:spcPct val="20000"/>
              </a:spcBef>
              <a:spcAft>
                <a:spcPts val="0"/>
              </a:spcAft>
              <a:defRPr/>
            </a:pPr>
            <a:r>
              <a:rPr lang="en-IN" sz="2000" kern="0" noProof="1" smtClean="0">
                <a:solidFill>
                  <a:srgbClr val="080808"/>
                </a:solidFill>
                <a:latin typeface="Calibri" pitchFamily="34" charset="0"/>
                <a:ea typeface="ＭＳ Ｐゴシック" pitchFamily="-108" charset="-128"/>
                <a:cs typeface="Arial" pitchFamily="34" charset="0"/>
              </a:rPr>
              <a:t>Like particular jobs</a:t>
            </a:r>
            <a:endParaRPr lang="da-DK" kern="0" noProof="1">
              <a:solidFill>
                <a:srgbClr val="080808"/>
              </a:solidFill>
              <a:latin typeface="Calibri" pitchFamily="34" charset="0"/>
              <a:ea typeface="ＭＳ Ｐゴシック" pitchFamily="-108" charset="-128"/>
              <a:cs typeface="Arial" pitchFamily="34" charset="0"/>
            </a:endParaRPr>
          </a:p>
        </p:txBody>
      </p:sp>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8031" y="-105774"/>
            <a:ext cx="952381" cy="965079"/>
          </a:xfrm>
          <a:prstGeom prst="rect">
            <a:avLst/>
          </a:prstGeom>
        </p:spPr>
      </p:pic>
      <p:pic>
        <p:nvPicPr>
          <p:cNvPr id="28" name="Picture 27">
            <a:hlinkClick r:id="" action="ppaction://hlinkshowjump?jump=nextslide"/>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84368" y="6466336"/>
            <a:ext cx="1244445" cy="419048"/>
          </a:xfrm>
          <a:prstGeom prst="rect">
            <a:avLst/>
          </a:prstGeom>
        </p:spPr>
      </p:pic>
      <p:pic>
        <p:nvPicPr>
          <p:cNvPr id="29" name="Picture 28">
            <a:hlinkClick r:id="" action="ppaction://hlinkshowjump?jump=previousslide"/>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187" y="6466336"/>
            <a:ext cx="1244445" cy="4190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2" presetClass="entr" presetSubtype="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lide(fromLeft)">
                                      <p:cBhvr>
                                        <p:cTn id="14" dur="1000"/>
                                        <p:tgtEl>
                                          <p:spTgt spid="7"/>
                                        </p:tgtEl>
                                      </p:cBhvr>
                                    </p:animEffec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childTnLst>
                                </p:cTn>
                              </p:par>
                            </p:childTnLst>
                          </p:cTn>
                        </p:par>
                        <p:par>
                          <p:cTn id="19" fill="hold">
                            <p:stCondLst>
                              <p:cond delay="4000"/>
                            </p:stCondLst>
                            <p:childTnLst>
                              <p:par>
                                <p:cTn id="20" presetID="10" presetClass="entr" presetSubtype="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childTnLst>
                                </p:cTn>
                              </p:par>
                            </p:childTnLst>
                          </p:cTn>
                        </p:par>
                        <p:par>
                          <p:cTn id="26" fill="hold">
                            <p:stCondLst>
                              <p:cond delay="5000"/>
                            </p:stCondLst>
                            <p:childTnLst>
                              <p:par>
                                <p:cTn id="27" presetID="10"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childTnLst>
                                </p:cTn>
                              </p:par>
                            </p:childTnLst>
                          </p:cTn>
                        </p:par>
                        <p:par>
                          <p:cTn id="30" fill="hold">
                            <p:stCondLst>
                              <p:cond delay="600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childTnLst>
                                </p:cTn>
                              </p:par>
                            </p:childTnLst>
                          </p:cTn>
                        </p:par>
                        <p:par>
                          <p:cTn id="37" fill="hold">
                            <p:stCondLst>
                              <p:cond delay="7000"/>
                            </p:stCondLst>
                            <p:childTnLst>
                              <p:par>
                                <p:cTn id="38" presetID="10"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childTnLst>
                                </p:cTn>
                              </p:par>
                            </p:childTnLst>
                          </p:cTn>
                        </p:par>
                        <p:par>
                          <p:cTn id="41" fill="hold">
                            <p:stCondLst>
                              <p:cond delay="8000"/>
                            </p:stCondLst>
                            <p:childTnLst>
                              <p:par>
                                <p:cTn id="42" presetID="10"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childTnLst>
                                </p:cTn>
                              </p:par>
                            </p:childTnLst>
                          </p:cTn>
                        </p:par>
                        <p:par>
                          <p:cTn id="48" fill="hold">
                            <p:stCondLst>
                              <p:cond delay="9000"/>
                            </p:stCondLst>
                            <p:childTnLst>
                              <p:par>
                                <p:cTn id="49" presetID="10" presetClass="entr" presetSubtype="0"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childTnLst>
                                </p:cTn>
                              </p:par>
                            </p:childTnLst>
                          </p:cTn>
                        </p:par>
                        <p:par>
                          <p:cTn id="52" fill="hold">
                            <p:stCondLst>
                              <p:cond delay="10000"/>
                            </p:stCondLst>
                            <p:childTnLst>
                              <p:par>
                                <p:cTn id="53" presetID="10"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childTnLst>
                                </p:cTn>
                              </p:par>
                            </p:childTnLst>
                          </p:cTn>
                        </p:par>
                        <p:par>
                          <p:cTn id="59" fill="hold">
                            <p:stCondLst>
                              <p:cond delay="11000"/>
                            </p:stCondLst>
                            <p:childTnLst>
                              <p:par>
                                <p:cTn id="60" presetID="10" presetClass="entr" presetSubtype="0"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childTnLst>
                                </p:cTn>
                              </p:par>
                            </p:childTnLst>
                          </p:cTn>
                        </p:par>
                        <p:par>
                          <p:cTn id="63" fill="hold">
                            <p:stCondLst>
                              <p:cond delay="12000"/>
                            </p:stCondLst>
                            <p:childTnLst>
                              <p:par>
                                <p:cTn id="64" presetID="10" presetClass="entr" presetSubtype="0"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1000"/>
                                        <p:tgtEl>
                                          <p:spTgt spid="2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1000"/>
                                        <p:tgtEl>
                                          <p:spTgt spid="26"/>
                                        </p:tgtEl>
                                      </p:cBhvr>
                                    </p:animEffect>
                                  </p:childTnLst>
                                </p:cTn>
                              </p:par>
                            </p:childTnLst>
                          </p:cTn>
                        </p:par>
                        <p:par>
                          <p:cTn id="70" fill="hold">
                            <p:stCondLst>
                              <p:cond delay="13000"/>
                            </p:stCondLst>
                            <p:childTnLst>
                              <p:par>
                                <p:cTn id="71" presetID="10" presetClass="entr" presetSubtype="0" fill="hold" nodeType="afterEffect">
                                  <p:stCondLst>
                                    <p:cond delay="50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animBg="1"/>
      <p:bldP spid="18" grpId="0"/>
      <p:bldP spid="19" grpId="0" animBg="1"/>
      <p:bldP spid="20" grpId="0"/>
      <p:bldP spid="21" grpId="0" animBg="1"/>
      <p:bldP spid="22" grpId="0"/>
      <p:bldP spid="23" grpId="0" animBg="1"/>
      <p:bldP spid="24" grpId="0"/>
      <p:bldP spid="25" grpId="0" animBg="1"/>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758bbc22242fd7724aabc419ad903723bb181f"/>
  <p:tag name="ARTICULATE_PROJECT_OPEN" val="0"/>
  <p:tag name="ISPRING_RESOURCE_PATHS_HASH_PRESENTER" val="ad1f68a0aa681f295ba7a4b5fc555c5a58c6ef"/>
</p:tagLst>
</file>

<file path=ppt/tags/tag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ManagementStudyGuide.co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FF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964</TotalTime>
  <Words>1297</Words>
  <Application>Microsoft Office PowerPoint</Application>
  <PresentationFormat>On-screen Show (4:3)</PresentationFormat>
  <Paragraphs>153</Paragraphs>
  <Slides>18</Slides>
  <Notes>1</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User</cp:lastModifiedBy>
  <cp:revision>82</cp:revision>
  <dcterms:created xsi:type="dcterms:W3CDTF">2012-09-03T08:30:24Z</dcterms:created>
  <dcterms:modified xsi:type="dcterms:W3CDTF">2014-07-10T10:09:18Z</dcterms:modified>
</cp:coreProperties>
</file>