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732" r:id="rId3"/>
    <p:sldId id="493" r:id="rId4"/>
    <p:sldId id="494" r:id="rId5"/>
    <p:sldId id="495" r:id="rId6"/>
    <p:sldId id="497" r:id="rId7"/>
    <p:sldId id="499" r:id="rId8"/>
    <p:sldId id="501" r:id="rId9"/>
    <p:sldId id="504" r:id="rId10"/>
    <p:sldId id="505" r:id="rId11"/>
    <p:sldId id="506" r:id="rId12"/>
    <p:sldId id="509" r:id="rId13"/>
    <p:sldId id="513" r:id="rId14"/>
    <p:sldId id="519" r:id="rId15"/>
    <p:sldId id="528" r:id="rId16"/>
    <p:sldId id="531" r:id="rId17"/>
    <p:sldId id="541" r:id="rId18"/>
    <p:sldId id="560" r:id="rId19"/>
    <p:sldId id="571" r:id="rId20"/>
    <p:sldId id="578" r:id="rId21"/>
    <p:sldId id="636" r:id="rId22"/>
    <p:sldId id="659" r:id="rId23"/>
    <p:sldId id="675" r:id="rId24"/>
    <p:sldId id="376" r:id="rId25"/>
    <p:sldId id="733" r:id="rId26"/>
  </p:sldIdLst>
  <p:sldSz cx="9144000" cy="6858000" type="screen4x3"/>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B7B7"/>
    <a:srgbClr val="5C8E26"/>
    <a:srgbClr val="F0720A"/>
    <a:srgbClr val="F6BF50"/>
    <a:srgbClr val="FF4747"/>
    <a:srgbClr val="F84E5A"/>
    <a:srgbClr val="FF99FF"/>
    <a:srgbClr val="FF6969"/>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71" autoAdjust="0"/>
  </p:normalViewPr>
  <p:slideViewPr>
    <p:cSldViewPr>
      <p:cViewPr varScale="1">
        <p:scale>
          <a:sx n="70" d="100"/>
          <a:sy n="70" d="100"/>
        </p:scale>
        <p:origin x="-1380" y="-90"/>
      </p:cViewPr>
      <p:guideLst>
        <p:guide orient="horz" pos="28"/>
        <p:guide orient="horz" pos="4319"/>
        <p:guide pos="5759"/>
        <p:guide pos="2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4DD9AC-26FD-47BE-8BB2-48A2EDF50D8F}" type="datetimeFigureOut">
              <a:rPr lang="en-IN" smtClean="0"/>
              <a:t>18-05-2014</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1EA462-E858-4966-BC35-D578CF2BB4B7}" type="slidenum">
              <a:rPr lang="en-IN" smtClean="0"/>
              <a:t>‹#›</a:t>
            </a:fld>
            <a:endParaRPr lang="en-IN"/>
          </a:p>
        </p:txBody>
      </p:sp>
    </p:spTree>
    <p:extLst>
      <p:ext uri="{BB962C8B-B14F-4D97-AF65-F5344CB8AC3E}">
        <p14:creationId xmlns:p14="http://schemas.microsoft.com/office/powerpoint/2010/main" val="312354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1</a:t>
            </a:fld>
            <a:endParaRPr lang="en-IN"/>
          </a:p>
        </p:txBody>
      </p:sp>
    </p:spTree>
    <p:extLst>
      <p:ext uri="{BB962C8B-B14F-4D97-AF65-F5344CB8AC3E}">
        <p14:creationId xmlns:p14="http://schemas.microsoft.com/office/powerpoint/2010/main" val="337780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10</a:t>
            </a:fld>
            <a:endParaRPr lang="en-IN"/>
          </a:p>
        </p:txBody>
      </p:sp>
    </p:spTree>
    <p:extLst>
      <p:ext uri="{BB962C8B-B14F-4D97-AF65-F5344CB8AC3E}">
        <p14:creationId xmlns:p14="http://schemas.microsoft.com/office/powerpoint/2010/main" val="877646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11</a:t>
            </a:fld>
            <a:endParaRPr lang="en-IN"/>
          </a:p>
        </p:txBody>
      </p:sp>
    </p:spTree>
    <p:extLst>
      <p:ext uri="{BB962C8B-B14F-4D97-AF65-F5344CB8AC3E}">
        <p14:creationId xmlns:p14="http://schemas.microsoft.com/office/powerpoint/2010/main" val="4012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12</a:t>
            </a:fld>
            <a:endParaRPr lang="en-IN"/>
          </a:p>
        </p:txBody>
      </p:sp>
    </p:spTree>
    <p:extLst>
      <p:ext uri="{BB962C8B-B14F-4D97-AF65-F5344CB8AC3E}">
        <p14:creationId xmlns:p14="http://schemas.microsoft.com/office/powerpoint/2010/main" val="1392334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13</a:t>
            </a:fld>
            <a:endParaRPr lang="en-IN"/>
          </a:p>
        </p:txBody>
      </p:sp>
    </p:spTree>
    <p:extLst>
      <p:ext uri="{BB962C8B-B14F-4D97-AF65-F5344CB8AC3E}">
        <p14:creationId xmlns:p14="http://schemas.microsoft.com/office/powerpoint/2010/main" val="3025874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14</a:t>
            </a:fld>
            <a:endParaRPr lang="en-IN"/>
          </a:p>
        </p:txBody>
      </p:sp>
    </p:spTree>
    <p:extLst>
      <p:ext uri="{BB962C8B-B14F-4D97-AF65-F5344CB8AC3E}">
        <p14:creationId xmlns:p14="http://schemas.microsoft.com/office/powerpoint/2010/main" val="1326993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15</a:t>
            </a:fld>
            <a:endParaRPr lang="en-IN"/>
          </a:p>
        </p:txBody>
      </p:sp>
    </p:spTree>
    <p:extLst>
      <p:ext uri="{BB962C8B-B14F-4D97-AF65-F5344CB8AC3E}">
        <p14:creationId xmlns:p14="http://schemas.microsoft.com/office/powerpoint/2010/main" val="1454863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16</a:t>
            </a:fld>
            <a:endParaRPr lang="en-IN"/>
          </a:p>
        </p:txBody>
      </p:sp>
    </p:spTree>
    <p:extLst>
      <p:ext uri="{BB962C8B-B14F-4D97-AF65-F5344CB8AC3E}">
        <p14:creationId xmlns:p14="http://schemas.microsoft.com/office/powerpoint/2010/main" val="1719675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17</a:t>
            </a:fld>
            <a:endParaRPr lang="en-IN"/>
          </a:p>
        </p:txBody>
      </p:sp>
    </p:spTree>
    <p:extLst>
      <p:ext uri="{BB962C8B-B14F-4D97-AF65-F5344CB8AC3E}">
        <p14:creationId xmlns:p14="http://schemas.microsoft.com/office/powerpoint/2010/main" val="3298125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18</a:t>
            </a:fld>
            <a:endParaRPr lang="en-IN"/>
          </a:p>
        </p:txBody>
      </p:sp>
    </p:spTree>
    <p:extLst>
      <p:ext uri="{BB962C8B-B14F-4D97-AF65-F5344CB8AC3E}">
        <p14:creationId xmlns:p14="http://schemas.microsoft.com/office/powerpoint/2010/main" val="823551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19</a:t>
            </a:fld>
            <a:endParaRPr lang="en-IN"/>
          </a:p>
        </p:txBody>
      </p:sp>
    </p:spTree>
    <p:extLst>
      <p:ext uri="{BB962C8B-B14F-4D97-AF65-F5344CB8AC3E}">
        <p14:creationId xmlns:p14="http://schemas.microsoft.com/office/powerpoint/2010/main" val="3728669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2</a:t>
            </a:fld>
            <a:endParaRPr lang="en-IN"/>
          </a:p>
        </p:txBody>
      </p:sp>
    </p:spTree>
    <p:extLst>
      <p:ext uri="{BB962C8B-B14F-4D97-AF65-F5344CB8AC3E}">
        <p14:creationId xmlns:p14="http://schemas.microsoft.com/office/powerpoint/2010/main" val="2233431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20</a:t>
            </a:fld>
            <a:endParaRPr lang="en-IN"/>
          </a:p>
        </p:txBody>
      </p:sp>
    </p:spTree>
    <p:extLst>
      <p:ext uri="{BB962C8B-B14F-4D97-AF65-F5344CB8AC3E}">
        <p14:creationId xmlns:p14="http://schemas.microsoft.com/office/powerpoint/2010/main" val="2191068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21</a:t>
            </a:fld>
            <a:endParaRPr lang="en-IN"/>
          </a:p>
        </p:txBody>
      </p:sp>
    </p:spTree>
    <p:extLst>
      <p:ext uri="{BB962C8B-B14F-4D97-AF65-F5344CB8AC3E}">
        <p14:creationId xmlns:p14="http://schemas.microsoft.com/office/powerpoint/2010/main" val="210986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22</a:t>
            </a:fld>
            <a:endParaRPr lang="en-IN"/>
          </a:p>
        </p:txBody>
      </p:sp>
    </p:spTree>
    <p:extLst>
      <p:ext uri="{BB962C8B-B14F-4D97-AF65-F5344CB8AC3E}">
        <p14:creationId xmlns:p14="http://schemas.microsoft.com/office/powerpoint/2010/main" val="1807272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23</a:t>
            </a:fld>
            <a:endParaRPr lang="en-IN"/>
          </a:p>
        </p:txBody>
      </p:sp>
    </p:spTree>
    <p:extLst>
      <p:ext uri="{BB962C8B-B14F-4D97-AF65-F5344CB8AC3E}">
        <p14:creationId xmlns:p14="http://schemas.microsoft.com/office/powerpoint/2010/main" val="1298318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24</a:t>
            </a:fld>
            <a:endParaRPr lang="en-IN"/>
          </a:p>
        </p:txBody>
      </p:sp>
    </p:spTree>
    <p:extLst>
      <p:ext uri="{BB962C8B-B14F-4D97-AF65-F5344CB8AC3E}">
        <p14:creationId xmlns:p14="http://schemas.microsoft.com/office/powerpoint/2010/main" val="3082122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2A79FDD-73DA-4947-A8C4-E7A4BAC9578E}" type="slidenum">
              <a:rPr lang="en-IN" smtClean="0">
                <a:solidFill>
                  <a:prstClr val="black"/>
                </a:solidFill>
              </a:rPr>
              <a:pPr/>
              <a:t>25</a:t>
            </a:fld>
            <a:endParaRPr lang="en-IN">
              <a:solidFill>
                <a:prstClr val="black"/>
              </a:solidFill>
            </a:endParaRPr>
          </a:p>
        </p:txBody>
      </p:sp>
    </p:spTree>
    <p:extLst>
      <p:ext uri="{BB962C8B-B14F-4D97-AF65-F5344CB8AC3E}">
        <p14:creationId xmlns:p14="http://schemas.microsoft.com/office/powerpoint/2010/main" val="406687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3</a:t>
            </a:fld>
            <a:endParaRPr lang="en-IN"/>
          </a:p>
        </p:txBody>
      </p:sp>
    </p:spTree>
    <p:extLst>
      <p:ext uri="{BB962C8B-B14F-4D97-AF65-F5344CB8AC3E}">
        <p14:creationId xmlns:p14="http://schemas.microsoft.com/office/powerpoint/2010/main" val="3628769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4</a:t>
            </a:fld>
            <a:endParaRPr lang="en-IN"/>
          </a:p>
        </p:txBody>
      </p:sp>
    </p:spTree>
    <p:extLst>
      <p:ext uri="{BB962C8B-B14F-4D97-AF65-F5344CB8AC3E}">
        <p14:creationId xmlns:p14="http://schemas.microsoft.com/office/powerpoint/2010/main" val="3067939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5</a:t>
            </a:fld>
            <a:endParaRPr lang="en-IN"/>
          </a:p>
        </p:txBody>
      </p:sp>
    </p:spTree>
    <p:extLst>
      <p:ext uri="{BB962C8B-B14F-4D97-AF65-F5344CB8AC3E}">
        <p14:creationId xmlns:p14="http://schemas.microsoft.com/office/powerpoint/2010/main" val="351805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6</a:t>
            </a:fld>
            <a:endParaRPr lang="en-IN"/>
          </a:p>
        </p:txBody>
      </p:sp>
    </p:spTree>
    <p:extLst>
      <p:ext uri="{BB962C8B-B14F-4D97-AF65-F5344CB8AC3E}">
        <p14:creationId xmlns:p14="http://schemas.microsoft.com/office/powerpoint/2010/main" val="2189785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7</a:t>
            </a:fld>
            <a:endParaRPr lang="en-IN"/>
          </a:p>
        </p:txBody>
      </p:sp>
    </p:spTree>
    <p:extLst>
      <p:ext uri="{BB962C8B-B14F-4D97-AF65-F5344CB8AC3E}">
        <p14:creationId xmlns:p14="http://schemas.microsoft.com/office/powerpoint/2010/main" val="304089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8</a:t>
            </a:fld>
            <a:endParaRPr lang="en-IN"/>
          </a:p>
        </p:txBody>
      </p:sp>
    </p:spTree>
    <p:extLst>
      <p:ext uri="{BB962C8B-B14F-4D97-AF65-F5344CB8AC3E}">
        <p14:creationId xmlns:p14="http://schemas.microsoft.com/office/powerpoint/2010/main" val="919302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41EA462-E858-4966-BC35-D578CF2BB4B7}" type="slidenum">
              <a:rPr lang="en-IN" smtClean="0"/>
              <a:t>9</a:t>
            </a:fld>
            <a:endParaRPr lang="en-IN"/>
          </a:p>
        </p:txBody>
      </p:sp>
    </p:spTree>
    <p:extLst>
      <p:ext uri="{BB962C8B-B14F-4D97-AF65-F5344CB8AC3E}">
        <p14:creationId xmlns:p14="http://schemas.microsoft.com/office/powerpoint/2010/main" val="2242213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E5602B56-0C13-4947-98BF-1E5C1279E6DA}" type="datetimeFigureOut">
              <a:rPr lang="en-IN" smtClean="0"/>
              <a:pPr/>
              <a:t>18-05-2014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B278875-CE48-4DCA-8DF7-A2EF56EEA31B}" type="slidenum">
              <a:rPr lang="en-IN" smtClean="0"/>
              <a:pPr/>
              <a:t>‹#›</a:t>
            </a:fld>
            <a:endParaRPr lang="en-I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5602B56-0C13-4947-98BF-1E5C1279E6DA}" type="datetimeFigureOut">
              <a:rPr lang="en-IN" smtClean="0"/>
              <a:pPr/>
              <a:t>18-05-2014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B278875-CE48-4DCA-8DF7-A2EF56EEA31B}" type="slidenum">
              <a:rPr lang="en-IN" smtClean="0"/>
              <a:pPr/>
              <a:t>‹#›</a:t>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5602B56-0C13-4947-98BF-1E5C1279E6DA}" type="datetimeFigureOut">
              <a:rPr lang="en-IN" smtClean="0"/>
              <a:pPr/>
              <a:t>18-05-2014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B278875-CE48-4DCA-8DF7-A2EF56EEA31B}" type="slidenum">
              <a:rPr lang="en-IN" smtClean="0"/>
              <a:pPr/>
              <a:t>‹#›</a:t>
            </a:fld>
            <a:endParaRPr lang="en-I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5602B56-0C13-4947-98BF-1E5C1279E6DA}" type="datetimeFigureOut">
              <a:rPr lang="en-IN" smtClean="0"/>
              <a:pPr/>
              <a:t>18-05-2014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B278875-CE48-4DCA-8DF7-A2EF56EEA31B}" type="slidenum">
              <a:rPr lang="en-IN" smtClean="0"/>
              <a:pPr/>
              <a:t>‹#›</a:t>
            </a:fld>
            <a:endParaRPr lang="en-I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602B56-0C13-4947-98BF-1E5C1279E6DA}" type="datetimeFigureOut">
              <a:rPr lang="en-IN" smtClean="0"/>
              <a:pPr/>
              <a:t>18-05-2014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B278875-CE48-4DCA-8DF7-A2EF56EEA31B}" type="slidenum">
              <a:rPr lang="en-IN" smtClean="0"/>
              <a:pPr/>
              <a:t>‹#›</a:t>
            </a:fld>
            <a:endParaRPr lang="en-I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E5602B56-0C13-4947-98BF-1E5C1279E6DA}" type="datetimeFigureOut">
              <a:rPr lang="en-IN" smtClean="0"/>
              <a:pPr/>
              <a:t>18-05-2014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6B278875-CE48-4DCA-8DF7-A2EF56EEA31B}" type="slidenum">
              <a:rPr lang="en-IN" smtClean="0"/>
              <a:pPr/>
              <a:t>‹#›</a:t>
            </a:fld>
            <a:endParaRPr lang="en-I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E5602B56-0C13-4947-98BF-1E5C1279E6DA}" type="datetimeFigureOut">
              <a:rPr lang="en-IN" smtClean="0"/>
              <a:pPr/>
              <a:t>18-05-2014</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6B278875-CE48-4DCA-8DF7-A2EF56EEA31B}" type="slidenum">
              <a:rPr lang="en-IN" smtClean="0"/>
              <a:pPr/>
              <a:t>‹#›</a:t>
            </a:fld>
            <a:endParaRPr lang="en-I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E5602B56-0C13-4947-98BF-1E5C1279E6DA}" type="datetimeFigureOut">
              <a:rPr lang="en-IN" smtClean="0"/>
              <a:pPr/>
              <a:t>18-05-2014</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6B278875-CE48-4DCA-8DF7-A2EF56EEA31B}" type="slidenum">
              <a:rPr lang="en-IN" smtClean="0"/>
              <a:pPr/>
              <a:t>‹#›</a:t>
            </a:fld>
            <a:endParaRPr lang="en-I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02B56-0C13-4947-98BF-1E5C1279E6DA}" type="datetimeFigureOut">
              <a:rPr lang="en-IN" smtClean="0"/>
              <a:pPr/>
              <a:t>18-05-2014</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6B278875-CE48-4DCA-8DF7-A2EF56EEA31B}" type="slidenum">
              <a:rPr lang="en-IN" smtClean="0"/>
              <a:pPr/>
              <a:t>‹#›</a:t>
            </a:fld>
            <a:endParaRPr lang="en-IN"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02B56-0C13-4947-98BF-1E5C1279E6DA}" type="datetimeFigureOut">
              <a:rPr lang="en-IN" smtClean="0"/>
              <a:pPr/>
              <a:t>18-05-2014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6B278875-CE48-4DCA-8DF7-A2EF56EEA31B}" type="slidenum">
              <a:rPr lang="en-IN" smtClean="0"/>
              <a:pPr/>
              <a:t>‹#›</a:t>
            </a:fld>
            <a:endParaRPr lang="en-I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02B56-0C13-4947-98BF-1E5C1279E6DA}" type="datetimeFigureOut">
              <a:rPr lang="en-IN" smtClean="0"/>
              <a:pPr/>
              <a:t>18-05-2014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6B278875-CE48-4DCA-8DF7-A2EF56EEA31B}" type="slidenum">
              <a:rPr lang="en-IN" smtClean="0"/>
              <a:pPr/>
              <a:t>‹#›</a:t>
            </a:fld>
            <a:endParaRPr lang="en-I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02B56-0C13-4947-98BF-1E5C1279E6DA}" type="datetimeFigureOut">
              <a:rPr lang="en-IN" smtClean="0"/>
              <a:pPr/>
              <a:t>18-05-2014</a:t>
            </a:fld>
            <a:endParaRPr lang="en-IN"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78875-CE48-4DCA-8DF7-A2EF56EEA31B}"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0.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8.png"/><Relationship Id="rId3" Type="http://schemas.openxmlformats.org/officeDocument/2006/relationships/tags" Target="../tags/tag18.xml"/><Relationship Id="rId7" Type="http://schemas.openxmlformats.org/officeDocument/2006/relationships/image" Target="../media/image24.emf"/><Relationship Id="rId12" Type="http://schemas.openxmlformats.org/officeDocument/2006/relationships/image" Target="../media/image4.png"/><Relationship Id="rId2" Type="http://schemas.openxmlformats.org/officeDocument/2006/relationships/tags" Target="../tags/tag1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7.png"/><Relationship Id="rId5" Type="http://schemas.openxmlformats.org/officeDocument/2006/relationships/notesSlide" Target="../notesSlides/notesSlide16.xml"/><Relationship Id="rId10"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7.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9.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2.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4.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jpeg"/><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notesSlide" Target="../notesSlides/notesSlide23.xml"/><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slideLayout" Target="../slideLayouts/slideLayout7.xml"/><Relationship Id="rId16" Type="http://schemas.openxmlformats.org/officeDocument/2006/relationships/image" Target="../media/image8.png"/><Relationship Id="rId1" Type="http://schemas.openxmlformats.org/officeDocument/2006/relationships/tags" Target="../tags/tag2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png"/><Relationship Id="rId10"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39.png"/><Relationship Id="rId1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4.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45.jpeg"/><Relationship Id="rId5" Type="http://schemas.openxmlformats.org/officeDocument/2006/relationships/slide" Target="slide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5.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3.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5.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8.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6.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9.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7.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7380312" cy="6858000"/>
            <a:chOff x="0" y="0"/>
            <a:chExt cx="7380312" cy="6858000"/>
          </a:xfrm>
        </p:grpSpPr>
        <p:pic>
          <p:nvPicPr>
            <p:cNvPr id="1028" name="Picture 4"/>
            <p:cNvPicPr>
              <a:picLocks noChangeAspect="1" noChangeArrowheads="1"/>
            </p:cNvPicPr>
            <p:nvPr/>
          </p:nvPicPr>
          <p:blipFill>
            <a:blip r:embed="rId4" cstate="print"/>
            <a:srcRect/>
            <a:stretch>
              <a:fillRect/>
            </a:stretch>
          </p:blipFill>
          <p:spPr bwMode="auto">
            <a:xfrm>
              <a:off x="0" y="0"/>
              <a:ext cx="7380312" cy="6858000"/>
            </a:xfrm>
            <a:prstGeom prst="rect">
              <a:avLst/>
            </a:prstGeom>
            <a:noFill/>
            <a:ln w="9525">
              <a:noFill/>
              <a:miter lim="800000"/>
              <a:headEnd/>
              <a:tailEnd/>
            </a:ln>
          </p:spPr>
        </p:pic>
        <p:sp>
          <p:nvSpPr>
            <p:cNvPr id="8" name="Oval 7"/>
            <p:cNvSpPr/>
            <p:nvPr/>
          </p:nvSpPr>
          <p:spPr>
            <a:xfrm>
              <a:off x="1619672" y="1196752"/>
              <a:ext cx="3168352" cy="302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pic>
        <p:nvPicPr>
          <p:cNvPr id="28" name="Picture 27" descr="7972790_xl.jpg"/>
          <p:cNvPicPr>
            <a:picLocks noChangeAspect="1"/>
          </p:cNvPicPr>
          <p:nvPr/>
        </p:nvPicPr>
        <p:blipFill>
          <a:blip r:embed="rId5" cstate="print">
            <a:clrChange>
              <a:clrFrom>
                <a:srgbClr val="FFFFFF"/>
              </a:clrFrom>
              <a:clrTo>
                <a:srgbClr val="FFFFFF">
                  <a:alpha val="0"/>
                </a:srgbClr>
              </a:clrTo>
            </a:clrChange>
            <a:grayscl/>
          </a:blip>
          <a:stretch>
            <a:fillRect/>
          </a:stretch>
        </p:blipFill>
        <p:spPr>
          <a:xfrm>
            <a:off x="683568" y="692696"/>
            <a:ext cx="5112568" cy="4176464"/>
          </a:xfrm>
          <a:prstGeom prst="rect">
            <a:avLst/>
          </a:prstGeom>
        </p:spPr>
      </p:pic>
      <p:pic>
        <p:nvPicPr>
          <p:cNvPr id="1029"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233133" y="1268760"/>
            <a:ext cx="4202963" cy="3456384"/>
          </a:xfrm>
          <a:prstGeom prst="rect">
            <a:avLst/>
          </a:prstGeom>
          <a:noFill/>
          <a:ln w="9525">
            <a:noFill/>
            <a:miter lim="800000"/>
            <a:headEnd/>
            <a:tailEnd/>
          </a:ln>
        </p:spPr>
      </p:pic>
      <p:grpSp>
        <p:nvGrpSpPr>
          <p:cNvPr id="26" name="Group 25"/>
          <p:cNvGrpSpPr/>
          <p:nvPr/>
        </p:nvGrpSpPr>
        <p:grpSpPr>
          <a:xfrm>
            <a:off x="7668344" y="0"/>
            <a:ext cx="1475656" cy="6858000"/>
            <a:chOff x="6948264" y="0"/>
            <a:chExt cx="2195736" cy="6858000"/>
          </a:xfrm>
        </p:grpSpPr>
        <p:grpSp>
          <p:nvGrpSpPr>
            <p:cNvPr id="18" name="Group 17"/>
            <p:cNvGrpSpPr/>
            <p:nvPr/>
          </p:nvGrpSpPr>
          <p:grpSpPr>
            <a:xfrm>
              <a:off x="8028384" y="0"/>
              <a:ext cx="1115616" cy="6858000"/>
              <a:chOff x="7775848" y="0"/>
              <a:chExt cx="1368152" cy="6569968"/>
            </a:xfrm>
          </p:grpSpPr>
          <p:grpSp>
            <p:nvGrpSpPr>
              <p:cNvPr id="14" name="Group 13"/>
              <p:cNvGrpSpPr/>
              <p:nvPr/>
            </p:nvGrpSpPr>
            <p:grpSpPr>
              <a:xfrm>
                <a:off x="7775848" y="0"/>
                <a:ext cx="1368152" cy="3284984"/>
                <a:chOff x="7775848" y="0"/>
                <a:chExt cx="1368152" cy="3284984"/>
              </a:xfrm>
            </p:grpSpPr>
            <p:pic>
              <p:nvPicPr>
                <p:cNvPr id="12"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13"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15" name="Group 14"/>
              <p:cNvGrpSpPr/>
              <p:nvPr/>
            </p:nvGrpSpPr>
            <p:grpSpPr>
              <a:xfrm>
                <a:off x="7775848" y="3284984"/>
                <a:ext cx="1368152" cy="3284984"/>
                <a:chOff x="7775848" y="0"/>
                <a:chExt cx="1368152" cy="3284984"/>
              </a:xfrm>
            </p:grpSpPr>
            <p:pic>
              <p:nvPicPr>
                <p:cNvPr id="16"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17"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19" name="Group 18"/>
            <p:cNvGrpSpPr/>
            <p:nvPr/>
          </p:nvGrpSpPr>
          <p:grpSpPr>
            <a:xfrm flipH="1">
              <a:off x="6948264" y="0"/>
              <a:ext cx="1115616" cy="6858000"/>
              <a:chOff x="7775848" y="0"/>
              <a:chExt cx="1368152" cy="6569968"/>
            </a:xfrm>
          </p:grpSpPr>
          <p:grpSp>
            <p:nvGrpSpPr>
              <p:cNvPr id="20" name="Group 13"/>
              <p:cNvGrpSpPr/>
              <p:nvPr/>
            </p:nvGrpSpPr>
            <p:grpSpPr>
              <a:xfrm>
                <a:off x="7775848" y="0"/>
                <a:ext cx="1368152" cy="3284984"/>
                <a:chOff x="7775848" y="0"/>
                <a:chExt cx="1368152" cy="3284984"/>
              </a:xfrm>
            </p:grpSpPr>
            <p:pic>
              <p:nvPicPr>
                <p:cNvPr id="24"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25"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21" name="Group 14"/>
              <p:cNvGrpSpPr/>
              <p:nvPr/>
            </p:nvGrpSpPr>
            <p:grpSpPr>
              <a:xfrm>
                <a:off x="7775848" y="3284984"/>
                <a:ext cx="1368152" cy="3284984"/>
                <a:chOff x="7775848" y="0"/>
                <a:chExt cx="1368152" cy="3284984"/>
              </a:xfrm>
            </p:grpSpPr>
            <p:pic>
              <p:nvPicPr>
                <p:cNvPr id="22"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23"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27" name="Rectangle 26"/>
          <p:cNvSpPr/>
          <p:nvPr/>
        </p:nvSpPr>
        <p:spPr>
          <a:xfrm rot="16200000">
            <a:off x="5112256" y="2907000"/>
            <a:ext cx="6858000" cy="10440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5700" dirty="0" smtClean="0">
                <a:solidFill>
                  <a:schemeClr val="tx1"/>
                </a:solidFill>
                <a:effectLst>
                  <a:outerShdw blurRad="38100" dist="38100" dir="2700000" algn="tl">
                    <a:srgbClr val="000000">
                      <a:alpha val="43137"/>
                    </a:srgbClr>
                  </a:outerShdw>
                </a:effectLst>
                <a:latin typeface="Mistral" pitchFamily="66" charset="0"/>
              </a:rPr>
              <a:t>Emotional Intelligence</a:t>
            </a:r>
            <a:endParaRPr lang="en-IN" sz="5700" dirty="0">
              <a:solidFill>
                <a:schemeClr val="tx1"/>
              </a:solidFill>
              <a:effectLst>
                <a:outerShdw blurRad="38100" dist="38100" dir="2700000" algn="tl">
                  <a:srgbClr val="000000">
                    <a:alpha val="43137"/>
                  </a:srgbClr>
                </a:outerShdw>
              </a:effectLst>
              <a:latin typeface="Mistral" pitchFamily="66" charset="0"/>
            </a:endParaRPr>
          </a:p>
        </p:txBody>
      </p:sp>
      <p:pic>
        <p:nvPicPr>
          <p:cNvPr id="30" name="Picture 29">
            <a:hlinkClick r:id="" action="ppaction://hlinkshowjump?jump=next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1000" fill="hold"/>
                                        <p:tgtEl>
                                          <p:spTgt spid="28"/>
                                        </p:tgtEl>
                                        <p:attrNameLst>
                                          <p:attrName>ppt_w</p:attrName>
                                        </p:attrNameLst>
                                      </p:cBhvr>
                                      <p:tavLst>
                                        <p:tav tm="0">
                                          <p:val>
                                            <p:fltVal val="0"/>
                                          </p:val>
                                        </p:tav>
                                        <p:tav tm="100000">
                                          <p:val>
                                            <p:strVal val="#ppt_w"/>
                                          </p:val>
                                        </p:tav>
                                      </p:tavLst>
                                    </p:anim>
                                    <p:anim calcmode="lin" valueType="num">
                                      <p:cBhvr>
                                        <p:cTn id="12" dur="1000" fill="hold"/>
                                        <p:tgtEl>
                                          <p:spTgt spid="28"/>
                                        </p:tgtEl>
                                        <p:attrNameLst>
                                          <p:attrName>ppt_h</p:attrName>
                                        </p:attrNameLst>
                                      </p:cBhvr>
                                      <p:tavLst>
                                        <p:tav tm="0">
                                          <p:val>
                                            <p:fltVal val="0"/>
                                          </p:val>
                                        </p:tav>
                                        <p:tav tm="100000">
                                          <p:val>
                                            <p:strVal val="#ppt_h"/>
                                          </p:val>
                                        </p:tav>
                                      </p:tavLst>
                                    </p:anim>
                                    <p:animEffect transition="in" filter="fade">
                                      <p:cBhvr>
                                        <p:cTn id="13" dur="1000"/>
                                        <p:tgtEl>
                                          <p:spTgt spid="28"/>
                                        </p:tgtEl>
                                      </p:cBhvr>
                                    </p:animEffect>
                                  </p:childTnLst>
                                </p:cTn>
                              </p:par>
                            </p:childTnLst>
                          </p:cTn>
                        </p:par>
                        <p:par>
                          <p:cTn id="14" fill="hold">
                            <p:stCondLst>
                              <p:cond delay="2000"/>
                            </p:stCondLst>
                            <p:childTnLst>
                              <p:par>
                                <p:cTn id="15" presetID="9" presetClass="entr" presetSubtype="0" fill="hold" nodeType="after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dissolve">
                                      <p:cBhvr>
                                        <p:cTn id="17" dur="2000"/>
                                        <p:tgtEl>
                                          <p:spTgt spid="1029"/>
                                        </p:tgtEl>
                                      </p:cBhvr>
                                    </p:animEffect>
                                  </p:childTnLst>
                                </p:cTn>
                              </p:par>
                              <p:par>
                                <p:cTn id="18" presetID="9" presetClass="exit" presetSubtype="0" fill="hold" nodeType="withEffect">
                                  <p:stCondLst>
                                    <p:cond delay="0"/>
                                  </p:stCondLst>
                                  <p:childTnLst>
                                    <p:animEffect transition="out" filter="dissolve">
                                      <p:cBhvr>
                                        <p:cTn id="19" dur="1000"/>
                                        <p:tgtEl>
                                          <p:spTgt spid="28"/>
                                        </p:tgtEl>
                                      </p:cBhvr>
                                    </p:animEffect>
                                    <p:set>
                                      <p:cBhvr>
                                        <p:cTn id="20" dur="1" fill="hold">
                                          <p:stCondLst>
                                            <p:cond delay="999"/>
                                          </p:stCondLst>
                                        </p:cTn>
                                        <p:tgtEl>
                                          <p:spTgt spid="28"/>
                                        </p:tgtEl>
                                        <p:attrNameLst>
                                          <p:attrName>style.visibility</p:attrName>
                                        </p:attrNameLst>
                                      </p:cBhvr>
                                      <p:to>
                                        <p:strVal val="hidden"/>
                                      </p:to>
                                    </p:set>
                                  </p:childTnLst>
                                </p:cTn>
                              </p:par>
                            </p:childTnLst>
                          </p:cTn>
                        </p:par>
                        <p:par>
                          <p:cTn id="21" fill="hold">
                            <p:stCondLst>
                              <p:cond delay="4000"/>
                            </p:stCondLst>
                            <p:childTnLst>
                              <p:par>
                                <p:cTn id="22" presetID="26" presetClass="emph" presetSubtype="0" fill="hold" nodeType="afterEffect">
                                  <p:stCondLst>
                                    <p:cond delay="0"/>
                                  </p:stCondLst>
                                  <p:childTnLst>
                                    <p:animEffect transition="out" filter="fade">
                                      <p:cBhvr>
                                        <p:cTn id="23" dur="1000" tmFilter="0, 0; .2, .5; .8, .5; 1, 0"/>
                                        <p:tgtEl>
                                          <p:spTgt spid="1029"/>
                                        </p:tgtEl>
                                      </p:cBhvr>
                                    </p:animEffect>
                                    <p:animScale>
                                      <p:cBhvr>
                                        <p:cTn id="24" dur="500" autoRev="1" fill="hold"/>
                                        <p:tgtEl>
                                          <p:spTgt spid="1029"/>
                                        </p:tgtEl>
                                      </p:cBhvr>
                                      <p:by x="105000" y="105000"/>
                                    </p:animScale>
                                  </p:childTnLst>
                                </p:cTn>
                              </p:par>
                            </p:childTnLst>
                          </p:cTn>
                        </p:par>
                        <p:par>
                          <p:cTn id="25" fill="hold">
                            <p:stCondLst>
                              <p:cond delay="5000"/>
                            </p:stCondLst>
                            <p:childTnLst>
                              <p:par>
                                <p:cTn id="26" presetID="2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par>
                          <p:cTn id="29" fill="hold">
                            <p:stCondLst>
                              <p:cond delay="5500"/>
                            </p:stCondLst>
                            <p:childTnLst>
                              <p:par>
                                <p:cTn id="30" presetID="12" presetClass="entr" presetSubtype="2"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slide(fromRight)">
                                      <p:cBhvr>
                                        <p:cTn id="32" dur="500"/>
                                        <p:tgtEl>
                                          <p:spTgt spid="27"/>
                                        </p:tgtEl>
                                      </p:cBhvr>
                                    </p:animEffect>
                                  </p:childTnLst>
                                </p:cTn>
                              </p:par>
                            </p:childTnLst>
                          </p:cTn>
                        </p:par>
                        <p:par>
                          <p:cTn id="33" fill="hold">
                            <p:stCondLst>
                              <p:cond delay="6000"/>
                            </p:stCondLst>
                            <p:childTnLst>
                              <p:par>
                                <p:cTn id="34" presetID="10" presetClass="entr" presetSubtype="0" fill="hold" nodeType="afterEffect">
                                  <p:stCondLst>
                                    <p:cond delay="5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1188550_l.jpg"/>
          <p:cNvPicPr>
            <a:picLocks noChangeAspect="1"/>
          </p:cNvPicPr>
          <p:nvPr/>
        </p:nvPicPr>
        <p:blipFill>
          <a:blip r:embed="rId4" cstate="print">
            <a:lum bright="10000"/>
          </a:blip>
          <a:srcRect l="53458"/>
          <a:stretch>
            <a:fillRect/>
          </a:stretch>
        </p:blipFill>
        <p:spPr>
          <a:xfrm>
            <a:off x="0" y="908719"/>
            <a:ext cx="9144000" cy="5978497"/>
          </a:xfrm>
          <a:prstGeom prst="rect">
            <a:avLst/>
          </a:prstGeom>
        </p:spPr>
      </p:pic>
      <p:pic>
        <p:nvPicPr>
          <p:cNvPr id="21" name="Picture 20" descr="11188550_l.jpg"/>
          <p:cNvPicPr>
            <a:picLocks noChangeAspect="1"/>
          </p:cNvPicPr>
          <p:nvPr/>
        </p:nvPicPr>
        <p:blipFill>
          <a:blip r:embed="rId4" cstate="print">
            <a:lum bright="10000"/>
          </a:blip>
          <a:srcRect r="45542"/>
          <a:stretch>
            <a:fillRect/>
          </a:stretch>
        </p:blipFill>
        <p:spPr>
          <a:xfrm>
            <a:off x="0" y="908720"/>
            <a:ext cx="4355976" cy="6002512"/>
          </a:xfrm>
          <a:prstGeom prst="rect">
            <a:avLst/>
          </a:prstGeom>
        </p:spPr>
      </p:pic>
      <p:sp>
        <p:nvSpPr>
          <p:cNvPr id="22" name="Oval Callout 21"/>
          <p:cNvSpPr/>
          <p:nvPr/>
        </p:nvSpPr>
        <p:spPr>
          <a:xfrm>
            <a:off x="4211960" y="1124744"/>
            <a:ext cx="4752000" cy="5400600"/>
          </a:xfrm>
          <a:prstGeom prst="wedgeEllipseCallout">
            <a:avLst>
              <a:gd name="adj1" fmla="val -69130"/>
              <a:gd name="adj2" fmla="val -11305"/>
            </a:avLst>
          </a:prstGeom>
          <a:solidFill>
            <a:schemeClr val="bg1">
              <a:alpha val="69804"/>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tx1"/>
                </a:solidFill>
              </a:rPr>
              <a:t>Goleman defined ‘Emotional Intelligence’ in 1998 as follows:</a:t>
            </a:r>
          </a:p>
          <a:p>
            <a:pPr algn="ctr"/>
            <a:endParaRPr lang="en-IN" sz="2000" b="1" dirty="0" smtClean="0">
              <a:solidFill>
                <a:schemeClr val="tx1"/>
              </a:solidFill>
            </a:endParaRPr>
          </a:p>
          <a:p>
            <a:pPr algn="ctr"/>
            <a:r>
              <a:rPr lang="en-IN" sz="2000" b="1" dirty="0" smtClean="0">
                <a:solidFill>
                  <a:schemeClr val="tx1"/>
                </a:solidFill>
              </a:rPr>
              <a:t>“Emotional Intelligence refers to the capacity for recognizing our own feelings and those of others, for motivating ourselves and for managing emotions well in ourselves and our relationships.” </a:t>
            </a:r>
          </a:p>
          <a:p>
            <a:pPr algn="ctr"/>
            <a:r>
              <a:rPr lang="en-IN" sz="2000" b="1" dirty="0" smtClean="0">
                <a:solidFill>
                  <a:schemeClr val="tx1"/>
                </a:solidFill>
              </a:rPr>
              <a:t>(Goleman, 1998)</a:t>
            </a:r>
          </a:p>
        </p:txBody>
      </p:sp>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Definition</a:t>
              </a:r>
              <a:endParaRPr lang="en-IN" sz="3200" dirty="0"/>
            </a:p>
          </p:txBody>
        </p:sp>
      </p:gr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24" name="Picture 23">
            <a:hlinkClick r:id="" action="ppaction://hlinkshowjump?jump=next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25" name="Picture 24">
            <a:hlinkClick r:id="" action="ppaction://hlinkshowjump?jump=previous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slide(fromLeft)">
                                      <p:cBhvr>
                                        <p:cTn id="13" dur="500"/>
                                        <p:tgtEl>
                                          <p:spTgt spid="21"/>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slide(fromLeft)">
                                      <p:cBhvr>
                                        <p:cTn id="17" dur="500"/>
                                        <p:tgtEl>
                                          <p:spTgt spid="22"/>
                                        </p:tgtEl>
                                      </p:cBhvr>
                                    </p:animEffect>
                                  </p:childTnLst>
                                </p:cTn>
                              </p:par>
                            </p:childTnLst>
                          </p:cTn>
                        </p:par>
                        <p:par>
                          <p:cTn id="18" fill="hold">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980728"/>
            <a:ext cx="9144000" cy="5877272"/>
            <a:chOff x="0" y="980728"/>
            <a:chExt cx="9144000" cy="5877272"/>
          </a:xfrm>
        </p:grpSpPr>
        <p:pic>
          <p:nvPicPr>
            <p:cNvPr id="21" name="Picture 20" descr="25204593_xl.jpg"/>
            <p:cNvPicPr>
              <a:picLocks noChangeAspect="1"/>
            </p:cNvPicPr>
            <p:nvPr/>
          </p:nvPicPr>
          <p:blipFill>
            <a:blip r:embed="rId4" cstate="print"/>
            <a:srcRect t="2751" r="17450" b="94074"/>
            <a:stretch>
              <a:fillRect/>
            </a:stretch>
          </p:blipFill>
          <p:spPr>
            <a:xfrm>
              <a:off x="0" y="980728"/>
              <a:ext cx="9144000" cy="2088232"/>
            </a:xfrm>
            <a:prstGeom prst="rect">
              <a:avLst/>
            </a:prstGeom>
          </p:spPr>
        </p:pic>
        <p:pic>
          <p:nvPicPr>
            <p:cNvPr id="22" name="Picture 21" descr="25204593_xl.jpg"/>
            <p:cNvPicPr>
              <a:picLocks noChangeAspect="1"/>
            </p:cNvPicPr>
            <p:nvPr/>
          </p:nvPicPr>
          <p:blipFill>
            <a:blip r:embed="rId4" cstate="print"/>
            <a:srcRect t="18926" r="17450" b="79400"/>
            <a:stretch>
              <a:fillRect/>
            </a:stretch>
          </p:blipFill>
          <p:spPr>
            <a:xfrm>
              <a:off x="0" y="4581128"/>
              <a:ext cx="9144000" cy="2276872"/>
            </a:xfrm>
            <a:prstGeom prst="rect">
              <a:avLst/>
            </a:prstGeom>
          </p:spPr>
        </p:pic>
        <p:pic>
          <p:nvPicPr>
            <p:cNvPr id="20" name="Picture 19" descr="25204593_xl.jpg"/>
            <p:cNvPicPr>
              <a:picLocks noChangeAspect="1"/>
            </p:cNvPicPr>
            <p:nvPr/>
          </p:nvPicPr>
          <p:blipFill>
            <a:blip r:embed="rId4" cstate="print"/>
            <a:srcRect t="2751" r="17450" b="79400"/>
            <a:stretch>
              <a:fillRect/>
            </a:stretch>
          </p:blipFill>
          <p:spPr>
            <a:xfrm>
              <a:off x="0" y="2963954"/>
              <a:ext cx="9144000" cy="1977214"/>
            </a:xfrm>
            <a:prstGeom prst="rect">
              <a:avLst/>
            </a:prstGeom>
          </p:spPr>
        </p:pic>
      </p:grpSp>
      <p:grpSp>
        <p:nvGrpSpPr>
          <p:cNvPr id="3" name="Group 44"/>
          <p:cNvGrpSpPr/>
          <p:nvPr/>
        </p:nvGrpSpPr>
        <p:grpSpPr>
          <a:xfrm>
            <a:off x="0" y="0"/>
            <a:ext cx="9144000" cy="972000"/>
            <a:chOff x="0" y="0"/>
            <a:chExt cx="9144000" cy="972000"/>
          </a:xfrm>
        </p:grpSpPr>
        <p:grpSp>
          <p:nvGrpSpPr>
            <p:cNvPr id="4" name="Group 25"/>
            <p:cNvGrpSpPr/>
            <p:nvPr/>
          </p:nvGrpSpPr>
          <p:grpSpPr>
            <a:xfrm rot="5400000">
              <a:off x="4086000" y="-4086000"/>
              <a:ext cx="972000" cy="9144000"/>
              <a:chOff x="6948264" y="0"/>
              <a:chExt cx="2195736" cy="6858000"/>
            </a:xfrm>
          </p:grpSpPr>
          <p:grpSp>
            <p:nvGrpSpPr>
              <p:cNvPr id="5" name="Group 17"/>
              <p:cNvGrpSpPr/>
              <p:nvPr/>
            </p:nvGrpSpPr>
            <p:grpSpPr>
              <a:xfrm>
                <a:off x="8028384" y="0"/>
                <a:ext cx="1115616" cy="6858000"/>
                <a:chOff x="7775848" y="0"/>
                <a:chExt cx="1368152" cy="6569968"/>
              </a:xfrm>
            </p:grpSpPr>
            <p:grpSp>
              <p:nvGrpSpPr>
                <p:cNvPr id="6"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7"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8" name="Group 18"/>
              <p:cNvGrpSpPr/>
              <p:nvPr/>
            </p:nvGrpSpPr>
            <p:grpSpPr>
              <a:xfrm flipH="1">
                <a:off x="6948264" y="0"/>
                <a:ext cx="1115616" cy="6858000"/>
                <a:chOff x="7775848" y="0"/>
                <a:chExt cx="1368152" cy="6569968"/>
              </a:xfrm>
            </p:grpSpPr>
            <p:grpSp>
              <p:nvGrpSpPr>
                <p:cNvPr id="9"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10"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History of Emotional Intelligence </a:t>
              </a:r>
              <a:endParaRPr lang="en-IN" sz="3200" dirty="0"/>
            </a:p>
          </p:txBody>
        </p:sp>
      </p:grpSp>
      <p:sp>
        <p:nvSpPr>
          <p:cNvPr id="24" name="Oval 23"/>
          <p:cNvSpPr/>
          <p:nvPr/>
        </p:nvSpPr>
        <p:spPr>
          <a:xfrm>
            <a:off x="755576" y="3465136"/>
            <a:ext cx="1188000" cy="1188000"/>
          </a:xfrm>
          <a:prstGeom prst="ellipse">
            <a:avLst/>
          </a:prstGeom>
          <a:solidFill>
            <a:srgbClr val="FF006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TextBox 25"/>
          <p:cNvSpPr txBox="1"/>
          <p:nvPr/>
        </p:nvSpPr>
        <p:spPr>
          <a:xfrm>
            <a:off x="72008" y="5059050"/>
            <a:ext cx="2555776" cy="1631216"/>
          </a:xfrm>
          <a:prstGeom prst="rect">
            <a:avLst/>
          </a:prstGeom>
          <a:noFill/>
        </p:spPr>
        <p:txBody>
          <a:bodyPr wrap="square">
            <a:spAutoFit/>
          </a:bodyPr>
          <a:lstStyle/>
          <a:p>
            <a:pPr algn="ctr" fontAlgn="auto">
              <a:spcBef>
                <a:spcPts val="0"/>
              </a:spcBef>
              <a:spcAft>
                <a:spcPts val="0"/>
              </a:spcAft>
              <a:defRPr/>
            </a:pPr>
            <a:r>
              <a:rPr lang="en-IN" sz="2000" dirty="0" smtClean="0"/>
              <a:t>IQ Alfred Binet begins administering of IQ tests to French schoolchildren for testing intelligence</a:t>
            </a:r>
            <a:endParaRPr lang="en-US" sz="2000" dirty="0"/>
          </a:p>
        </p:txBody>
      </p:sp>
      <p:cxnSp>
        <p:nvCxnSpPr>
          <p:cNvPr id="27" name="Straight Connector 26"/>
          <p:cNvCxnSpPr>
            <a:cxnSpLocks noChangeShapeType="1"/>
          </p:cNvCxnSpPr>
          <p:nvPr/>
        </p:nvCxnSpPr>
        <p:spPr bwMode="auto">
          <a:xfrm>
            <a:off x="1331640" y="4401184"/>
            <a:ext cx="6350" cy="684000"/>
          </a:xfrm>
          <a:prstGeom prst="line">
            <a:avLst/>
          </a:prstGeom>
          <a:noFill/>
          <a:ln w="19050">
            <a:solidFill>
              <a:schemeClr val="tx1"/>
            </a:solidFill>
            <a:prstDash val="sysDash"/>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8" name="TextBox 27"/>
          <p:cNvSpPr txBox="1"/>
          <p:nvPr/>
        </p:nvSpPr>
        <p:spPr>
          <a:xfrm>
            <a:off x="683568" y="980728"/>
            <a:ext cx="8460432" cy="707886"/>
          </a:xfrm>
          <a:prstGeom prst="rect">
            <a:avLst/>
          </a:prstGeom>
          <a:noFill/>
        </p:spPr>
        <p:txBody>
          <a:bodyPr wrap="square" rtlCol="0">
            <a:spAutoFit/>
          </a:bodyPr>
          <a:lstStyle/>
          <a:p>
            <a:r>
              <a:rPr lang="en-IN" sz="2000" dirty="0" smtClean="0"/>
              <a:t>The given timeline shows the history and development of the various concepts of Emotional Intelligence over the last 100 years.</a:t>
            </a:r>
            <a:endParaRPr lang="en-IN" sz="2000" dirty="0"/>
          </a:p>
        </p:txBody>
      </p:sp>
      <p:grpSp>
        <p:nvGrpSpPr>
          <p:cNvPr id="11" name="Group 47"/>
          <p:cNvGrpSpPr/>
          <p:nvPr/>
        </p:nvGrpSpPr>
        <p:grpSpPr>
          <a:xfrm>
            <a:off x="1907704" y="3429000"/>
            <a:ext cx="1692056" cy="1188000"/>
            <a:chOff x="1907704" y="3429000"/>
            <a:chExt cx="1692056" cy="1188000"/>
          </a:xfrm>
        </p:grpSpPr>
        <p:sp>
          <p:nvSpPr>
            <p:cNvPr id="30" name="Oval 29"/>
            <p:cNvSpPr/>
            <p:nvPr/>
          </p:nvSpPr>
          <p:spPr>
            <a:xfrm>
              <a:off x="2411760" y="3429000"/>
              <a:ext cx="1188000" cy="1188000"/>
            </a:xfrm>
            <a:prstGeom prst="ellipse">
              <a:avLst/>
            </a:prstGeom>
            <a:solidFill>
              <a:srgbClr val="FF006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7" name="Rectangle 46"/>
            <p:cNvSpPr/>
            <p:nvPr/>
          </p:nvSpPr>
          <p:spPr>
            <a:xfrm>
              <a:off x="1907704" y="3933056"/>
              <a:ext cx="540000" cy="216000"/>
            </a:xfrm>
            <a:prstGeom prst="rect">
              <a:avLst/>
            </a:prstGeom>
            <a:solidFill>
              <a:srgbClr val="FF006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cxnSp>
        <p:nvCxnSpPr>
          <p:cNvPr id="49" name="Straight Connector 48"/>
          <p:cNvCxnSpPr>
            <a:cxnSpLocks noChangeShapeType="1"/>
          </p:cNvCxnSpPr>
          <p:nvPr/>
        </p:nvCxnSpPr>
        <p:spPr bwMode="auto">
          <a:xfrm flipV="1">
            <a:off x="2987824" y="2961024"/>
            <a:ext cx="6350" cy="684000"/>
          </a:xfrm>
          <a:prstGeom prst="line">
            <a:avLst/>
          </a:prstGeom>
          <a:noFill/>
          <a:ln w="19050">
            <a:solidFill>
              <a:schemeClr val="tx1"/>
            </a:solidFill>
            <a:prstDash val="sysDash"/>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 name="TextBox 49"/>
          <p:cNvSpPr txBox="1"/>
          <p:nvPr/>
        </p:nvSpPr>
        <p:spPr>
          <a:xfrm>
            <a:off x="1547664" y="1916832"/>
            <a:ext cx="2808312" cy="1015663"/>
          </a:xfrm>
          <a:prstGeom prst="rect">
            <a:avLst/>
          </a:prstGeom>
          <a:noFill/>
        </p:spPr>
        <p:txBody>
          <a:bodyPr wrap="square">
            <a:spAutoFit/>
          </a:bodyPr>
          <a:lstStyle/>
          <a:p>
            <a:pPr algn="ctr" fontAlgn="auto">
              <a:spcBef>
                <a:spcPts val="0"/>
              </a:spcBef>
              <a:spcAft>
                <a:spcPts val="0"/>
              </a:spcAft>
              <a:defRPr/>
            </a:pPr>
            <a:r>
              <a:rPr lang="en-IN" sz="2000" dirty="0" smtClean="0"/>
              <a:t>First large scale administration of IQ tests to US Army recruits</a:t>
            </a:r>
            <a:endParaRPr lang="en-US" sz="2000" dirty="0"/>
          </a:p>
        </p:txBody>
      </p:sp>
      <p:sp>
        <p:nvSpPr>
          <p:cNvPr id="51" name="TextBox 50"/>
          <p:cNvSpPr txBox="1"/>
          <p:nvPr/>
        </p:nvSpPr>
        <p:spPr>
          <a:xfrm>
            <a:off x="683568" y="3789040"/>
            <a:ext cx="1368152" cy="461665"/>
          </a:xfrm>
          <a:prstGeom prst="rect">
            <a:avLst/>
          </a:prstGeom>
          <a:noFill/>
        </p:spPr>
        <p:txBody>
          <a:bodyPr wrap="square">
            <a:spAutoFit/>
          </a:bodyPr>
          <a:lstStyle/>
          <a:p>
            <a:pPr algn="ctr" fontAlgn="auto">
              <a:spcBef>
                <a:spcPts val="0"/>
              </a:spcBef>
              <a:spcAft>
                <a:spcPts val="0"/>
              </a:spcAft>
              <a:defRPr/>
            </a:pPr>
            <a:r>
              <a:rPr lang="en-IN" sz="2400" b="1" dirty="0" smtClean="0"/>
              <a:t>1900</a:t>
            </a:r>
            <a:endParaRPr lang="en-US" sz="2000" dirty="0"/>
          </a:p>
        </p:txBody>
      </p:sp>
      <p:sp>
        <p:nvSpPr>
          <p:cNvPr id="52" name="TextBox 51"/>
          <p:cNvSpPr txBox="1"/>
          <p:nvPr/>
        </p:nvSpPr>
        <p:spPr>
          <a:xfrm>
            <a:off x="2267744" y="3789040"/>
            <a:ext cx="1368152" cy="461665"/>
          </a:xfrm>
          <a:prstGeom prst="rect">
            <a:avLst/>
          </a:prstGeom>
          <a:noFill/>
        </p:spPr>
        <p:txBody>
          <a:bodyPr wrap="square">
            <a:spAutoFit/>
          </a:bodyPr>
          <a:lstStyle/>
          <a:p>
            <a:pPr algn="ctr" fontAlgn="auto">
              <a:spcBef>
                <a:spcPts val="0"/>
              </a:spcBef>
              <a:spcAft>
                <a:spcPts val="0"/>
              </a:spcAft>
              <a:defRPr/>
            </a:pPr>
            <a:r>
              <a:rPr lang="en-IN" sz="2400" b="1" dirty="0" smtClean="0"/>
              <a:t>1918</a:t>
            </a:r>
            <a:endParaRPr lang="en-US" sz="2000" dirty="0"/>
          </a:p>
        </p:txBody>
      </p:sp>
      <p:grpSp>
        <p:nvGrpSpPr>
          <p:cNvPr id="12" name="Group 52"/>
          <p:cNvGrpSpPr/>
          <p:nvPr/>
        </p:nvGrpSpPr>
        <p:grpSpPr>
          <a:xfrm>
            <a:off x="3600024" y="3429000"/>
            <a:ext cx="1692056" cy="1188000"/>
            <a:chOff x="1907704" y="3429000"/>
            <a:chExt cx="1692056" cy="1188000"/>
          </a:xfrm>
        </p:grpSpPr>
        <p:sp>
          <p:nvSpPr>
            <p:cNvPr id="54" name="Oval 53"/>
            <p:cNvSpPr/>
            <p:nvPr/>
          </p:nvSpPr>
          <p:spPr>
            <a:xfrm>
              <a:off x="2411760" y="3429000"/>
              <a:ext cx="1188000" cy="1188000"/>
            </a:xfrm>
            <a:prstGeom prst="ellipse">
              <a:avLst/>
            </a:prstGeom>
            <a:solidFill>
              <a:srgbClr val="FF006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5" name="Rectangle 54"/>
            <p:cNvSpPr/>
            <p:nvPr/>
          </p:nvSpPr>
          <p:spPr>
            <a:xfrm>
              <a:off x="1907704" y="3933056"/>
              <a:ext cx="540000" cy="216000"/>
            </a:xfrm>
            <a:prstGeom prst="rect">
              <a:avLst/>
            </a:prstGeom>
            <a:solidFill>
              <a:srgbClr val="FF006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cxnSp>
        <p:nvCxnSpPr>
          <p:cNvPr id="56" name="Straight Connector 55"/>
          <p:cNvCxnSpPr>
            <a:cxnSpLocks noChangeShapeType="1"/>
          </p:cNvCxnSpPr>
          <p:nvPr/>
        </p:nvCxnSpPr>
        <p:spPr bwMode="auto">
          <a:xfrm>
            <a:off x="4637658" y="4437112"/>
            <a:ext cx="6350" cy="684000"/>
          </a:xfrm>
          <a:prstGeom prst="line">
            <a:avLst/>
          </a:prstGeom>
          <a:noFill/>
          <a:ln w="19050">
            <a:solidFill>
              <a:schemeClr val="tx1"/>
            </a:solidFill>
            <a:prstDash val="sysDash"/>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7" name="TextBox 56"/>
          <p:cNvSpPr txBox="1"/>
          <p:nvPr/>
        </p:nvSpPr>
        <p:spPr>
          <a:xfrm>
            <a:off x="3419872" y="5085184"/>
            <a:ext cx="2376264" cy="707886"/>
          </a:xfrm>
          <a:prstGeom prst="rect">
            <a:avLst/>
          </a:prstGeom>
          <a:noFill/>
        </p:spPr>
        <p:txBody>
          <a:bodyPr wrap="square">
            <a:spAutoFit/>
          </a:bodyPr>
          <a:lstStyle/>
          <a:p>
            <a:pPr algn="ctr" fontAlgn="auto">
              <a:spcBef>
                <a:spcPts val="0"/>
              </a:spcBef>
              <a:spcAft>
                <a:spcPts val="0"/>
              </a:spcAft>
              <a:defRPr/>
            </a:pPr>
            <a:r>
              <a:rPr lang="en-IN" sz="2000" dirty="0" smtClean="0"/>
              <a:t>Thorndike’s Social Intelligence</a:t>
            </a:r>
            <a:endParaRPr lang="en-US" sz="2000" dirty="0"/>
          </a:p>
        </p:txBody>
      </p:sp>
      <p:sp>
        <p:nvSpPr>
          <p:cNvPr id="58" name="TextBox 57"/>
          <p:cNvSpPr txBox="1"/>
          <p:nvPr/>
        </p:nvSpPr>
        <p:spPr>
          <a:xfrm>
            <a:off x="3995936" y="3789040"/>
            <a:ext cx="1368152" cy="461665"/>
          </a:xfrm>
          <a:prstGeom prst="rect">
            <a:avLst/>
          </a:prstGeom>
          <a:noFill/>
        </p:spPr>
        <p:txBody>
          <a:bodyPr wrap="square">
            <a:spAutoFit/>
          </a:bodyPr>
          <a:lstStyle/>
          <a:p>
            <a:pPr algn="ctr" fontAlgn="auto">
              <a:spcBef>
                <a:spcPts val="0"/>
              </a:spcBef>
              <a:spcAft>
                <a:spcPts val="0"/>
              </a:spcAft>
              <a:defRPr/>
            </a:pPr>
            <a:r>
              <a:rPr lang="en-IN" sz="2400" b="1" dirty="0" smtClean="0"/>
              <a:t>1930</a:t>
            </a:r>
            <a:endParaRPr lang="en-US" sz="2000" dirty="0"/>
          </a:p>
        </p:txBody>
      </p:sp>
      <p:grpSp>
        <p:nvGrpSpPr>
          <p:cNvPr id="13" name="Group 58"/>
          <p:cNvGrpSpPr/>
          <p:nvPr/>
        </p:nvGrpSpPr>
        <p:grpSpPr>
          <a:xfrm>
            <a:off x="5292080" y="3465136"/>
            <a:ext cx="1692056" cy="1188000"/>
            <a:chOff x="1907704" y="3429000"/>
            <a:chExt cx="1692056" cy="1188000"/>
          </a:xfrm>
        </p:grpSpPr>
        <p:sp>
          <p:nvSpPr>
            <p:cNvPr id="60" name="Oval 59"/>
            <p:cNvSpPr/>
            <p:nvPr/>
          </p:nvSpPr>
          <p:spPr>
            <a:xfrm>
              <a:off x="2411760" y="3429000"/>
              <a:ext cx="1188000" cy="1188000"/>
            </a:xfrm>
            <a:prstGeom prst="ellipse">
              <a:avLst/>
            </a:prstGeom>
            <a:solidFill>
              <a:srgbClr val="FF006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1" name="Rectangle 60"/>
            <p:cNvSpPr/>
            <p:nvPr/>
          </p:nvSpPr>
          <p:spPr>
            <a:xfrm>
              <a:off x="1907704" y="3933056"/>
              <a:ext cx="540000" cy="216000"/>
            </a:xfrm>
            <a:prstGeom prst="rect">
              <a:avLst/>
            </a:prstGeom>
            <a:solidFill>
              <a:srgbClr val="FF006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cxnSp>
        <p:nvCxnSpPr>
          <p:cNvPr id="62" name="Straight Connector 61"/>
          <p:cNvCxnSpPr>
            <a:cxnSpLocks noChangeShapeType="1"/>
          </p:cNvCxnSpPr>
          <p:nvPr/>
        </p:nvCxnSpPr>
        <p:spPr bwMode="auto">
          <a:xfrm flipV="1">
            <a:off x="6372200" y="2997160"/>
            <a:ext cx="6350" cy="684000"/>
          </a:xfrm>
          <a:prstGeom prst="line">
            <a:avLst/>
          </a:prstGeom>
          <a:noFill/>
          <a:ln w="19050">
            <a:solidFill>
              <a:schemeClr val="tx1"/>
            </a:solidFill>
            <a:prstDash val="sysDash"/>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3" name="TextBox 62"/>
          <p:cNvSpPr txBox="1"/>
          <p:nvPr/>
        </p:nvSpPr>
        <p:spPr>
          <a:xfrm>
            <a:off x="5364088" y="1988840"/>
            <a:ext cx="1944216" cy="1015663"/>
          </a:xfrm>
          <a:prstGeom prst="rect">
            <a:avLst/>
          </a:prstGeom>
          <a:noFill/>
        </p:spPr>
        <p:txBody>
          <a:bodyPr wrap="square">
            <a:spAutoFit/>
          </a:bodyPr>
          <a:lstStyle/>
          <a:p>
            <a:pPr algn="ctr" fontAlgn="auto">
              <a:spcBef>
                <a:spcPts val="0"/>
              </a:spcBef>
              <a:spcAft>
                <a:spcPts val="0"/>
              </a:spcAft>
              <a:defRPr/>
            </a:pPr>
            <a:r>
              <a:rPr lang="en-IN" sz="2000" dirty="0" smtClean="0"/>
              <a:t>Wechsler's </a:t>
            </a:r>
          </a:p>
          <a:p>
            <a:pPr algn="ctr" fontAlgn="auto">
              <a:spcBef>
                <a:spcPts val="0"/>
              </a:spcBef>
              <a:spcAft>
                <a:spcPts val="0"/>
              </a:spcAft>
              <a:defRPr/>
            </a:pPr>
            <a:r>
              <a:rPr lang="en-IN" sz="2000" dirty="0" smtClean="0"/>
              <a:t>'Non-intellective' Intelligence</a:t>
            </a:r>
            <a:endParaRPr lang="en-US" sz="2000" dirty="0"/>
          </a:p>
        </p:txBody>
      </p:sp>
      <p:sp>
        <p:nvSpPr>
          <p:cNvPr id="64" name="TextBox 63"/>
          <p:cNvSpPr txBox="1"/>
          <p:nvPr/>
        </p:nvSpPr>
        <p:spPr>
          <a:xfrm>
            <a:off x="5724128" y="3789040"/>
            <a:ext cx="1368152" cy="461665"/>
          </a:xfrm>
          <a:prstGeom prst="rect">
            <a:avLst/>
          </a:prstGeom>
          <a:noFill/>
        </p:spPr>
        <p:txBody>
          <a:bodyPr wrap="square">
            <a:spAutoFit/>
          </a:bodyPr>
          <a:lstStyle/>
          <a:p>
            <a:pPr algn="ctr" fontAlgn="auto">
              <a:spcBef>
                <a:spcPts val="0"/>
              </a:spcBef>
              <a:spcAft>
                <a:spcPts val="0"/>
              </a:spcAft>
              <a:defRPr/>
            </a:pPr>
            <a:r>
              <a:rPr lang="en-IN" sz="2400" b="1" dirty="0" smtClean="0"/>
              <a:t>1940</a:t>
            </a:r>
            <a:endParaRPr lang="en-US" sz="2000" dirty="0"/>
          </a:p>
        </p:txBody>
      </p:sp>
      <p:grpSp>
        <p:nvGrpSpPr>
          <p:cNvPr id="14" name="Group 64"/>
          <p:cNvGrpSpPr/>
          <p:nvPr/>
        </p:nvGrpSpPr>
        <p:grpSpPr>
          <a:xfrm>
            <a:off x="6984400" y="3429000"/>
            <a:ext cx="1692056" cy="1188000"/>
            <a:chOff x="1907704" y="3429000"/>
            <a:chExt cx="1692056" cy="1188000"/>
          </a:xfrm>
        </p:grpSpPr>
        <p:sp>
          <p:nvSpPr>
            <p:cNvPr id="66" name="Oval 65"/>
            <p:cNvSpPr/>
            <p:nvPr/>
          </p:nvSpPr>
          <p:spPr>
            <a:xfrm>
              <a:off x="2411760" y="3429000"/>
              <a:ext cx="1188000" cy="1188000"/>
            </a:xfrm>
            <a:prstGeom prst="ellipse">
              <a:avLst/>
            </a:prstGeom>
            <a:solidFill>
              <a:srgbClr val="FF006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7" name="Rectangle 66"/>
            <p:cNvSpPr/>
            <p:nvPr/>
          </p:nvSpPr>
          <p:spPr>
            <a:xfrm>
              <a:off x="1907704" y="3933056"/>
              <a:ext cx="540000" cy="216000"/>
            </a:xfrm>
            <a:prstGeom prst="rect">
              <a:avLst/>
            </a:prstGeom>
            <a:solidFill>
              <a:srgbClr val="FF006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cxnSp>
        <p:nvCxnSpPr>
          <p:cNvPr id="68" name="Straight Connector 67"/>
          <p:cNvCxnSpPr>
            <a:cxnSpLocks noChangeShapeType="1"/>
          </p:cNvCxnSpPr>
          <p:nvPr/>
        </p:nvCxnSpPr>
        <p:spPr bwMode="auto">
          <a:xfrm>
            <a:off x="8022034" y="4437112"/>
            <a:ext cx="6350" cy="684000"/>
          </a:xfrm>
          <a:prstGeom prst="line">
            <a:avLst/>
          </a:prstGeom>
          <a:noFill/>
          <a:ln w="19050">
            <a:solidFill>
              <a:schemeClr val="tx1"/>
            </a:solidFill>
            <a:prstDash val="sysDash"/>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9" name="TextBox 68"/>
          <p:cNvSpPr txBox="1"/>
          <p:nvPr/>
        </p:nvSpPr>
        <p:spPr>
          <a:xfrm>
            <a:off x="6804248" y="5085184"/>
            <a:ext cx="2376264" cy="1015663"/>
          </a:xfrm>
          <a:prstGeom prst="rect">
            <a:avLst/>
          </a:prstGeom>
          <a:noFill/>
        </p:spPr>
        <p:txBody>
          <a:bodyPr wrap="square">
            <a:spAutoFit/>
          </a:bodyPr>
          <a:lstStyle/>
          <a:p>
            <a:pPr algn="ctr" fontAlgn="auto">
              <a:spcBef>
                <a:spcPts val="0"/>
              </a:spcBef>
              <a:spcAft>
                <a:spcPts val="0"/>
              </a:spcAft>
              <a:defRPr/>
            </a:pPr>
            <a:r>
              <a:rPr lang="en-IN" sz="2000" dirty="0" smtClean="0"/>
              <a:t>Ohio State studies 'task' versus 'consideration'</a:t>
            </a:r>
            <a:endParaRPr lang="en-US" sz="2000" dirty="0"/>
          </a:p>
        </p:txBody>
      </p:sp>
      <p:sp>
        <p:nvSpPr>
          <p:cNvPr id="70" name="TextBox 69"/>
          <p:cNvSpPr txBox="1"/>
          <p:nvPr/>
        </p:nvSpPr>
        <p:spPr>
          <a:xfrm>
            <a:off x="7380312" y="3789040"/>
            <a:ext cx="1368152" cy="461665"/>
          </a:xfrm>
          <a:prstGeom prst="rect">
            <a:avLst/>
          </a:prstGeom>
          <a:noFill/>
        </p:spPr>
        <p:txBody>
          <a:bodyPr wrap="square">
            <a:spAutoFit/>
          </a:bodyPr>
          <a:lstStyle/>
          <a:p>
            <a:pPr algn="ctr" fontAlgn="auto">
              <a:spcBef>
                <a:spcPts val="0"/>
              </a:spcBef>
              <a:spcAft>
                <a:spcPts val="0"/>
              </a:spcAft>
              <a:defRPr/>
            </a:pPr>
            <a:r>
              <a:rPr lang="en-IN" sz="2400" b="1" dirty="0" smtClean="0"/>
              <a:t>1950</a:t>
            </a:r>
            <a:endParaRPr lang="en-US" sz="2000" dirty="0"/>
          </a:p>
        </p:txBody>
      </p:sp>
      <p:sp>
        <p:nvSpPr>
          <p:cNvPr id="71" name="Rectangle 70"/>
          <p:cNvSpPr/>
          <p:nvPr/>
        </p:nvSpPr>
        <p:spPr>
          <a:xfrm>
            <a:off x="8640512" y="3933056"/>
            <a:ext cx="540000" cy="216000"/>
          </a:xfrm>
          <a:prstGeom prst="rect">
            <a:avLst/>
          </a:prstGeom>
          <a:solidFill>
            <a:srgbClr val="FF006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9" name="Picture 5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65" name="Picture 64">
            <a:hlinkClick r:id="" action="ppaction://hlinkshowjump?jump=next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72" name="Picture 71">
            <a:hlinkClick r:id="" action="ppaction://hlinkshowjump?jump=previous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000"/>
                            </p:stCondLst>
                            <p:childTnLst>
                              <p:par>
                                <p:cTn id="15" presetID="22" presetClass="entr" presetSubtype="8" fill="hold" grpId="0" nodeType="afterEffect">
                                  <p:stCondLst>
                                    <p:cond delay="175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250"/>
                                        <p:tgtEl>
                                          <p:spTgt spid="24"/>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250"/>
                                        <p:tgtEl>
                                          <p:spTgt spid="51"/>
                                        </p:tgtEl>
                                      </p:cBhvr>
                                    </p:animEffect>
                                  </p:childTnLst>
                                </p:cTn>
                              </p:par>
                            </p:childTnLst>
                          </p:cTn>
                        </p:par>
                        <p:par>
                          <p:cTn id="22" fill="hold">
                            <p:stCondLst>
                              <p:cond delay="325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50"/>
                                        <p:tgtEl>
                                          <p:spTgt spid="26"/>
                                        </p:tgtEl>
                                      </p:cBhvr>
                                    </p:animEffect>
                                  </p:childTnLst>
                                </p:cTn>
                              </p:par>
                            </p:childTnLst>
                          </p:cTn>
                        </p:par>
                        <p:par>
                          <p:cTn id="30" fill="hold">
                            <p:stCondLst>
                              <p:cond delay="3750"/>
                            </p:stCondLst>
                            <p:childTnLst>
                              <p:par>
                                <p:cTn id="31" presetID="22" presetClass="entr" presetSubtype="8" fill="hold" nodeType="afterEffect">
                                  <p:stCondLst>
                                    <p:cond delay="125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250"/>
                                        <p:tgtEl>
                                          <p:spTgt spid="11"/>
                                        </p:tgtEl>
                                      </p:cBhvr>
                                    </p:animEffect>
                                  </p:childTnLst>
                                </p:cTn>
                              </p:par>
                            </p:childTnLst>
                          </p:cTn>
                        </p:par>
                        <p:par>
                          <p:cTn id="34" fill="hold">
                            <p:stCondLst>
                              <p:cond delay="5250"/>
                            </p:stCondLst>
                            <p:childTnLst>
                              <p:par>
                                <p:cTn id="35" presetID="10" presetClass="entr" presetSubtype="0"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250"/>
                                        <p:tgtEl>
                                          <p:spTgt spid="52"/>
                                        </p:tgtEl>
                                      </p:cBhvr>
                                    </p:animEffect>
                                  </p:childTnLst>
                                </p:cTn>
                              </p:par>
                            </p:childTnLst>
                          </p:cTn>
                        </p:par>
                        <p:par>
                          <p:cTn id="38" fill="hold">
                            <p:stCondLst>
                              <p:cond delay="5500"/>
                            </p:stCondLst>
                            <p:childTnLst>
                              <p:par>
                                <p:cTn id="39" presetID="10" presetClass="entr" presetSubtype="0" fill="hold"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250"/>
                                        <p:tgtEl>
                                          <p:spTgt spid="49"/>
                                        </p:tgtEl>
                                      </p:cBhvr>
                                    </p:animEffect>
                                  </p:childTnLst>
                                </p:cTn>
                              </p:par>
                            </p:childTnLst>
                          </p:cTn>
                        </p:par>
                        <p:par>
                          <p:cTn id="42" fill="hold">
                            <p:stCondLst>
                              <p:cond delay="5750"/>
                            </p:stCondLst>
                            <p:childTnLst>
                              <p:par>
                                <p:cTn id="43" presetID="10" presetClass="entr" presetSubtype="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250"/>
                                        <p:tgtEl>
                                          <p:spTgt spid="50"/>
                                        </p:tgtEl>
                                      </p:cBhvr>
                                    </p:animEffect>
                                  </p:childTnLst>
                                </p:cTn>
                              </p:par>
                            </p:childTnLst>
                          </p:cTn>
                        </p:par>
                        <p:par>
                          <p:cTn id="46" fill="hold">
                            <p:stCondLst>
                              <p:cond delay="6000"/>
                            </p:stCondLst>
                            <p:childTnLst>
                              <p:par>
                                <p:cTn id="47" presetID="22" presetClass="entr" presetSubtype="8" fill="hold" nodeType="afterEffect">
                                  <p:stCondLst>
                                    <p:cond delay="75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250"/>
                                        <p:tgtEl>
                                          <p:spTgt spid="12"/>
                                        </p:tgtEl>
                                      </p:cBhvr>
                                    </p:animEffect>
                                  </p:childTnLst>
                                </p:cTn>
                              </p:par>
                            </p:childTnLst>
                          </p:cTn>
                        </p:par>
                        <p:par>
                          <p:cTn id="50" fill="hold">
                            <p:stCondLst>
                              <p:cond delay="7000"/>
                            </p:stCondLst>
                            <p:childTnLst>
                              <p:par>
                                <p:cTn id="51" presetID="10" presetClass="entr" presetSubtype="0" fill="hold" grpId="0"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250"/>
                                        <p:tgtEl>
                                          <p:spTgt spid="58"/>
                                        </p:tgtEl>
                                      </p:cBhvr>
                                    </p:animEffect>
                                  </p:childTnLst>
                                </p:cTn>
                              </p:par>
                            </p:childTnLst>
                          </p:cTn>
                        </p:par>
                        <p:par>
                          <p:cTn id="54" fill="hold">
                            <p:stCondLst>
                              <p:cond delay="7250"/>
                            </p:stCondLst>
                            <p:childTnLst>
                              <p:par>
                                <p:cTn id="55" presetID="10" presetClass="entr" presetSubtype="0" fill="hold" nodeType="after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250"/>
                                        <p:tgtEl>
                                          <p:spTgt spid="56"/>
                                        </p:tgtEl>
                                      </p:cBhvr>
                                    </p:animEffect>
                                  </p:childTnLst>
                                </p:cTn>
                              </p:par>
                            </p:childTnLst>
                          </p:cTn>
                        </p:par>
                        <p:par>
                          <p:cTn id="58" fill="hold">
                            <p:stCondLst>
                              <p:cond delay="7500"/>
                            </p:stCondLst>
                            <p:childTnLst>
                              <p:par>
                                <p:cTn id="59" presetID="10" presetClass="entr" presetSubtype="0" fill="hold" grpId="0" nodeType="after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250"/>
                                        <p:tgtEl>
                                          <p:spTgt spid="57"/>
                                        </p:tgtEl>
                                      </p:cBhvr>
                                    </p:animEffect>
                                  </p:childTnLst>
                                </p:cTn>
                              </p:par>
                            </p:childTnLst>
                          </p:cTn>
                        </p:par>
                        <p:par>
                          <p:cTn id="62" fill="hold">
                            <p:stCondLst>
                              <p:cond delay="7750"/>
                            </p:stCondLst>
                            <p:childTnLst>
                              <p:par>
                                <p:cTn id="63" presetID="22" presetClass="entr" presetSubtype="8" fill="hold" nodeType="afterEffect">
                                  <p:stCondLst>
                                    <p:cond delay="50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250"/>
                                        <p:tgtEl>
                                          <p:spTgt spid="13"/>
                                        </p:tgtEl>
                                      </p:cBhvr>
                                    </p:animEffect>
                                  </p:childTnLst>
                                </p:cTn>
                              </p:par>
                            </p:childTnLst>
                          </p:cTn>
                        </p:par>
                        <p:par>
                          <p:cTn id="66" fill="hold">
                            <p:stCondLst>
                              <p:cond delay="8500"/>
                            </p:stCondLst>
                            <p:childTnLst>
                              <p:par>
                                <p:cTn id="67" presetID="10" presetClass="entr" presetSubtype="0" fill="hold" grpId="0"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250"/>
                                        <p:tgtEl>
                                          <p:spTgt spid="64"/>
                                        </p:tgtEl>
                                      </p:cBhvr>
                                    </p:animEffect>
                                  </p:childTnLst>
                                </p:cTn>
                              </p:par>
                            </p:childTnLst>
                          </p:cTn>
                        </p:par>
                        <p:par>
                          <p:cTn id="70" fill="hold">
                            <p:stCondLst>
                              <p:cond delay="8750"/>
                            </p:stCondLst>
                            <p:childTnLst>
                              <p:par>
                                <p:cTn id="71" presetID="10" presetClass="entr" presetSubtype="0" fill="hold" nodeType="after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fade">
                                      <p:cBhvr>
                                        <p:cTn id="73" dur="250"/>
                                        <p:tgtEl>
                                          <p:spTgt spid="62"/>
                                        </p:tgtEl>
                                      </p:cBhvr>
                                    </p:animEffect>
                                  </p:childTnLst>
                                </p:cTn>
                              </p:par>
                            </p:childTnLst>
                          </p:cTn>
                        </p:par>
                        <p:par>
                          <p:cTn id="74" fill="hold">
                            <p:stCondLst>
                              <p:cond delay="9000"/>
                            </p:stCondLst>
                            <p:childTnLst>
                              <p:par>
                                <p:cTn id="75" presetID="10" presetClass="entr" presetSubtype="0" fill="hold" grpId="0" nodeType="after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250"/>
                                        <p:tgtEl>
                                          <p:spTgt spid="63"/>
                                        </p:tgtEl>
                                      </p:cBhvr>
                                    </p:animEffect>
                                  </p:childTnLst>
                                </p:cTn>
                              </p:par>
                            </p:childTnLst>
                          </p:cTn>
                        </p:par>
                        <p:par>
                          <p:cTn id="78" fill="hold">
                            <p:stCondLst>
                              <p:cond delay="9250"/>
                            </p:stCondLst>
                            <p:childTnLst>
                              <p:par>
                                <p:cTn id="79" presetID="22" presetClass="entr" presetSubtype="8" fill="hold" nodeType="afterEffect">
                                  <p:stCondLst>
                                    <p:cond delay="750"/>
                                  </p:stCondLst>
                                  <p:childTnLst>
                                    <p:set>
                                      <p:cBhvr>
                                        <p:cTn id="80" dur="1" fill="hold">
                                          <p:stCondLst>
                                            <p:cond delay="0"/>
                                          </p:stCondLst>
                                        </p:cTn>
                                        <p:tgtEl>
                                          <p:spTgt spid="14"/>
                                        </p:tgtEl>
                                        <p:attrNameLst>
                                          <p:attrName>style.visibility</p:attrName>
                                        </p:attrNameLst>
                                      </p:cBhvr>
                                      <p:to>
                                        <p:strVal val="visible"/>
                                      </p:to>
                                    </p:set>
                                    <p:animEffect transition="in" filter="wipe(left)">
                                      <p:cBhvr>
                                        <p:cTn id="81" dur="250"/>
                                        <p:tgtEl>
                                          <p:spTgt spid="14"/>
                                        </p:tgtEl>
                                      </p:cBhvr>
                                    </p:animEffect>
                                  </p:childTnLst>
                                </p:cTn>
                              </p:par>
                            </p:childTnLst>
                          </p:cTn>
                        </p:par>
                        <p:par>
                          <p:cTn id="82" fill="hold">
                            <p:stCondLst>
                              <p:cond delay="10250"/>
                            </p:stCondLst>
                            <p:childTnLst>
                              <p:par>
                                <p:cTn id="83" presetID="10" presetClass="entr" presetSubtype="0" fill="hold" grpId="0" nodeType="after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250"/>
                                        <p:tgtEl>
                                          <p:spTgt spid="70"/>
                                        </p:tgtEl>
                                      </p:cBhvr>
                                    </p:animEffect>
                                  </p:childTnLst>
                                </p:cTn>
                              </p:par>
                            </p:childTnLst>
                          </p:cTn>
                        </p:par>
                        <p:par>
                          <p:cTn id="86" fill="hold">
                            <p:stCondLst>
                              <p:cond delay="10500"/>
                            </p:stCondLst>
                            <p:childTnLst>
                              <p:par>
                                <p:cTn id="87" presetID="10" presetClass="entr" presetSubtype="0" fill="hold" nodeType="after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250"/>
                                        <p:tgtEl>
                                          <p:spTgt spid="68"/>
                                        </p:tgtEl>
                                      </p:cBhvr>
                                    </p:animEffect>
                                  </p:childTnLst>
                                </p:cTn>
                              </p:par>
                            </p:childTnLst>
                          </p:cTn>
                        </p:par>
                        <p:par>
                          <p:cTn id="90" fill="hold">
                            <p:stCondLst>
                              <p:cond delay="10750"/>
                            </p:stCondLst>
                            <p:childTnLst>
                              <p:par>
                                <p:cTn id="91" presetID="10" presetClass="entr" presetSubtype="0" fill="hold" grpId="0" nodeType="after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fade">
                                      <p:cBhvr>
                                        <p:cTn id="93" dur="250"/>
                                        <p:tgtEl>
                                          <p:spTgt spid="69"/>
                                        </p:tgtEl>
                                      </p:cBhvr>
                                    </p:animEffect>
                                  </p:childTnLst>
                                </p:cTn>
                              </p:par>
                            </p:childTnLst>
                          </p:cTn>
                        </p:par>
                        <p:par>
                          <p:cTn id="94" fill="hold">
                            <p:stCondLst>
                              <p:cond delay="11000"/>
                            </p:stCondLst>
                            <p:childTnLst>
                              <p:par>
                                <p:cTn id="95" presetID="22" presetClass="entr" presetSubtype="8" fill="hold" grpId="0" nodeType="after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wipe(left)">
                                      <p:cBhvr>
                                        <p:cTn id="97" dur="250"/>
                                        <p:tgtEl>
                                          <p:spTgt spid="71"/>
                                        </p:tgtEl>
                                      </p:cBhvr>
                                    </p:animEffect>
                                  </p:childTnLst>
                                </p:cTn>
                              </p:par>
                            </p:childTnLst>
                          </p:cTn>
                        </p:par>
                        <p:par>
                          <p:cTn id="98" fill="hold">
                            <p:stCondLst>
                              <p:cond delay="11250"/>
                            </p:stCondLst>
                            <p:childTnLst>
                              <p:par>
                                <p:cTn id="99" presetID="10" presetClass="entr" presetSubtype="0" fill="hold" nodeType="afterEffect">
                                  <p:stCondLst>
                                    <p:cond delay="500"/>
                                  </p:stCondLst>
                                  <p:childTnLst>
                                    <p:set>
                                      <p:cBhvr>
                                        <p:cTn id="100" dur="1" fill="hold">
                                          <p:stCondLst>
                                            <p:cond delay="0"/>
                                          </p:stCondLst>
                                        </p:cTn>
                                        <p:tgtEl>
                                          <p:spTgt spid="65"/>
                                        </p:tgtEl>
                                        <p:attrNameLst>
                                          <p:attrName>style.visibility</p:attrName>
                                        </p:attrNameLst>
                                      </p:cBhvr>
                                      <p:to>
                                        <p:strVal val="visible"/>
                                      </p:to>
                                    </p:set>
                                    <p:animEffect transition="in" filter="fade">
                                      <p:cBhvr>
                                        <p:cTn id="101" dur="12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8" grpId="0"/>
      <p:bldP spid="50" grpId="0"/>
      <p:bldP spid="51" grpId="0"/>
      <p:bldP spid="52" grpId="0"/>
      <p:bldP spid="57" grpId="0"/>
      <p:bldP spid="58" grpId="0"/>
      <p:bldP spid="63" grpId="0"/>
      <p:bldP spid="64" grpId="0"/>
      <p:bldP spid="69" grpId="0"/>
      <p:bldP spid="70" grpId="0"/>
      <p:bldP spid="7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IN" sz="3200" dirty="0" smtClean="0"/>
                <a:t>What is Emotional Intelligence (EQ)?</a:t>
              </a:r>
              <a:endParaRPr lang="en-IN" sz="3200" dirty="0"/>
            </a:p>
          </p:txBody>
        </p:sp>
      </p:grpSp>
      <p:pic>
        <p:nvPicPr>
          <p:cNvPr id="20" name="Picture 19" descr="20111911_l.jpg"/>
          <p:cNvPicPr>
            <a:picLocks noChangeAspect="1"/>
          </p:cNvPicPr>
          <p:nvPr/>
        </p:nvPicPr>
        <p:blipFill>
          <a:blip r:embed="rId5" cstate="print"/>
          <a:srcRect r="5446"/>
          <a:stretch>
            <a:fillRect/>
          </a:stretch>
        </p:blipFill>
        <p:spPr>
          <a:xfrm flipH="1">
            <a:off x="0" y="1556792"/>
            <a:ext cx="5012480" cy="5301208"/>
          </a:xfrm>
          <a:prstGeom prst="rect">
            <a:avLst/>
          </a:prstGeom>
        </p:spPr>
      </p:pic>
      <p:sp>
        <p:nvSpPr>
          <p:cNvPr id="21" name="Oval Callout 20"/>
          <p:cNvSpPr/>
          <p:nvPr/>
        </p:nvSpPr>
        <p:spPr>
          <a:xfrm>
            <a:off x="4644008" y="1124744"/>
            <a:ext cx="4320480" cy="3672408"/>
          </a:xfrm>
          <a:prstGeom prst="wedgeEllipseCallout">
            <a:avLst>
              <a:gd name="adj1" fmla="val -79891"/>
              <a:gd name="adj2" fmla="val 53370"/>
            </a:avLst>
          </a:prstGeom>
          <a:solidFill>
            <a:srgbClr val="FFB69F">
              <a:alpha val="69804"/>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dirty="0" smtClean="0">
                <a:solidFill>
                  <a:schemeClr val="tx1"/>
                </a:solidFill>
              </a:rPr>
              <a:t>‘Emotional Intelligence’ is about being honest, being aware of one’s own feeling, being aware of the other’s feelings and about being smart with one’s emotions.</a:t>
            </a: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23" name="Picture 22">
            <a:hlinkClick r:id="" action="ppaction://hlinkshowjump?jump=next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24" name="Picture 23">
            <a:hlinkClick r:id="" action="ppaction://hlinkshowjump?jump=previous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ave.jpg2d871881-42d9-4b5b-83e7-95f23a123096HD.jpg92386057-d857-4e4a-a9db-bcbe3890d8bdLarge.jpg"/>
          <p:cNvPicPr>
            <a:picLocks noChangeAspect="1"/>
          </p:cNvPicPr>
          <p:nvPr/>
        </p:nvPicPr>
        <p:blipFill>
          <a:blip r:embed="rId4" cstate="print"/>
          <a:srcRect l="33080" r="26488"/>
          <a:stretch>
            <a:fillRect/>
          </a:stretch>
        </p:blipFill>
        <p:spPr>
          <a:xfrm>
            <a:off x="-1" y="908720"/>
            <a:ext cx="2401626" cy="5940000"/>
          </a:xfrm>
          <a:prstGeom prst="rect">
            <a:avLst/>
          </a:prstGeom>
        </p:spPr>
      </p:pic>
      <p:sp>
        <p:nvSpPr>
          <p:cNvPr id="22" name="Rectangle 21"/>
          <p:cNvSpPr/>
          <p:nvPr/>
        </p:nvSpPr>
        <p:spPr>
          <a:xfrm>
            <a:off x="2411760" y="1844824"/>
            <a:ext cx="6732240" cy="1002635"/>
          </a:xfrm>
          <a:prstGeom prst="rect">
            <a:avLst/>
          </a:prstGeom>
          <a:solidFill>
            <a:schemeClr val="tx2">
              <a:lumMod val="60000"/>
              <a:lumOff val="40000"/>
              <a:alpha val="49804"/>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1" dirty="0" smtClean="0">
                <a:solidFill>
                  <a:schemeClr val="tx1"/>
                </a:solidFill>
              </a:rPr>
              <a:t>Straightforwardness and Composure</a:t>
            </a:r>
            <a:endParaRPr lang="en-IN" sz="2000" b="1" dirty="0">
              <a:solidFill>
                <a:schemeClr val="tx1"/>
              </a:solidFill>
            </a:endParaRPr>
          </a:p>
        </p:txBody>
      </p:sp>
      <p:sp>
        <p:nvSpPr>
          <p:cNvPr id="23" name="Rectangle 22"/>
          <p:cNvSpPr/>
          <p:nvPr/>
        </p:nvSpPr>
        <p:spPr>
          <a:xfrm>
            <a:off x="2411760" y="2847459"/>
            <a:ext cx="6732240" cy="1002635"/>
          </a:xfrm>
          <a:prstGeom prst="rect">
            <a:avLst/>
          </a:prstGeom>
          <a:solidFill>
            <a:schemeClr val="accent5">
              <a:lumMod val="60000"/>
              <a:lumOff val="40000"/>
              <a:alpha val="49804"/>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1" dirty="0" smtClean="0">
                <a:solidFill>
                  <a:schemeClr val="tx1"/>
                </a:solidFill>
              </a:rPr>
              <a:t>Improved Communication</a:t>
            </a:r>
            <a:endParaRPr lang="en-IN" sz="2000" b="1" dirty="0">
              <a:solidFill>
                <a:schemeClr val="tx1"/>
              </a:solidFill>
            </a:endParaRPr>
          </a:p>
        </p:txBody>
      </p:sp>
      <p:sp>
        <p:nvSpPr>
          <p:cNvPr id="24" name="Rectangle 23"/>
          <p:cNvSpPr/>
          <p:nvPr/>
        </p:nvSpPr>
        <p:spPr>
          <a:xfrm>
            <a:off x="2411760" y="3850094"/>
            <a:ext cx="6732240" cy="1002635"/>
          </a:xfrm>
          <a:prstGeom prst="rect">
            <a:avLst/>
          </a:prstGeom>
          <a:solidFill>
            <a:srgbClr val="92D050">
              <a:alpha val="49804"/>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1" dirty="0" smtClean="0">
                <a:solidFill>
                  <a:schemeClr val="tx1"/>
                </a:solidFill>
              </a:rPr>
              <a:t>Building Employee Relationships</a:t>
            </a:r>
            <a:endParaRPr lang="en-IN" sz="2000" b="1" dirty="0">
              <a:solidFill>
                <a:schemeClr val="tx1"/>
              </a:solidFill>
            </a:endParaRPr>
          </a:p>
        </p:txBody>
      </p:sp>
      <p:sp>
        <p:nvSpPr>
          <p:cNvPr id="25" name="Rectangle 24"/>
          <p:cNvSpPr/>
          <p:nvPr/>
        </p:nvSpPr>
        <p:spPr>
          <a:xfrm>
            <a:off x="2411760" y="4852730"/>
            <a:ext cx="6732240" cy="1002635"/>
          </a:xfrm>
          <a:prstGeom prst="rect">
            <a:avLst/>
          </a:prstGeom>
          <a:solidFill>
            <a:srgbClr val="5C8E26">
              <a:alpha val="49804"/>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1" dirty="0" smtClean="0">
                <a:solidFill>
                  <a:schemeClr val="tx1"/>
                </a:solidFill>
              </a:rPr>
              <a:t>Persistence in Achieving Set Goals</a:t>
            </a:r>
            <a:endParaRPr lang="en-IN" sz="2000" b="1" dirty="0">
              <a:solidFill>
                <a:schemeClr val="tx1"/>
              </a:solidFill>
            </a:endParaRPr>
          </a:p>
        </p:txBody>
      </p:sp>
      <p:sp>
        <p:nvSpPr>
          <p:cNvPr id="26" name="Rectangle 25"/>
          <p:cNvSpPr/>
          <p:nvPr/>
        </p:nvSpPr>
        <p:spPr>
          <a:xfrm>
            <a:off x="2411760" y="5855365"/>
            <a:ext cx="6732240" cy="1002635"/>
          </a:xfrm>
          <a:prstGeom prst="rect">
            <a:avLst/>
          </a:prstGeom>
          <a:solidFill>
            <a:schemeClr val="bg2">
              <a:lumMod val="50000"/>
              <a:alpha val="49804"/>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1" dirty="0" smtClean="0">
                <a:solidFill>
                  <a:schemeClr val="tx1"/>
                </a:solidFill>
              </a:rPr>
              <a:t>Effective Decision Making</a:t>
            </a:r>
            <a:endParaRPr lang="en-IN" sz="2000" b="1" dirty="0">
              <a:solidFill>
                <a:schemeClr val="tx1"/>
              </a:solidFill>
            </a:endParaRPr>
          </a:p>
        </p:txBody>
      </p:sp>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Benefits of Emotional Intelligence </a:t>
              </a:r>
              <a:endParaRPr lang="en-IN" sz="3200" dirty="0"/>
            </a:p>
          </p:txBody>
        </p:sp>
      </p:grpSp>
      <p:sp>
        <p:nvSpPr>
          <p:cNvPr id="20" name="Textplatzhalter 4"/>
          <p:cNvSpPr txBox="1">
            <a:spLocks/>
          </p:cNvSpPr>
          <p:nvPr/>
        </p:nvSpPr>
        <p:spPr bwMode="gray">
          <a:xfrm>
            <a:off x="2483768" y="1052736"/>
            <a:ext cx="6660232" cy="504056"/>
          </a:xfrm>
          <a:prstGeom prst="rect">
            <a:avLst/>
          </a:prstGeom>
        </p:spPr>
        <p:txBody>
          <a:bodyPr/>
          <a:lstStyle/>
          <a:p>
            <a:pPr lvl="0">
              <a:spcBef>
                <a:spcPct val="20000"/>
              </a:spcBef>
              <a:defRPr/>
            </a:pPr>
            <a:r>
              <a:rPr lang="en-IN" sz="2000" b="1" noProof="1" smtClean="0"/>
              <a:t>Higher levels of emotional intelligence can contribute to a better performance in several areas such as:</a:t>
            </a:r>
            <a:endParaRPr kumimoji="0" lang="en-US" sz="2000" b="1" i="0" u="none" strike="noStrike" kern="1200" cap="none" spc="0" normalizeH="0" baseline="0" noProof="1">
              <a:ln>
                <a:noFill/>
              </a:ln>
              <a:solidFill>
                <a:schemeClr val="tx1"/>
              </a:solidFill>
              <a:effectLst/>
              <a:uLnTx/>
              <a:uFillTx/>
              <a:latin typeface="+mn-lt"/>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28" name="Picture 27">
            <a:hlinkClick r:id="" action="ppaction://hlinkshowjump?jump=next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29" name="Picture 28">
            <a:hlinkClick r:id="" action="ppaction://hlinkshowjump?jump=previous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slide(fromLeft)">
                                      <p:cBhvr>
                                        <p:cTn id="11" dur="500"/>
                                        <p:tgtEl>
                                          <p:spTgt spid="22"/>
                                        </p:tgtEl>
                                      </p:cBhvr>
                                    </p:animEffect>
                                  </p:childTnLst>
                                </p:cTn>
                              </p:par>
                            </p:childTnLst>
                          </p:cTn>
                        </p:par>
                        <p:par>
                          <p:cTn id="12" fill="hold">
                            <p:stCondLst>
                              <p:cond delay="1000"/>
                            </p:stCondLst>
                            <p:childTnLst>
                              <p:par>
                                <p:cTn id="13" presetID="12" presetClass="entr" presetSubtype="8" fill="hold" grpId="0" nodeType="afterEffect">
                                  <p:stCondLst>
                                    <p:cond delay="250"/>
                                  </p:stCondLst>
                                  <p:childTnLst>
                                    <p:set>
                                      <p:cBhvr>
                                        <p:cTn id="14" dur="1" fill="hold">
                                          <p:stCondLst>
                                            <p:cond delay="0"/>
                                          </p:stCondLst>
                                        </p:cTn>
                                        <p:tgtEl>
                                          <p:spTgt spid="23"/>
                                        </p:tgtEl>
                                        <p:attrNameLst>
                                          <p:attrName>style.visibility</p:attrName>
                                        </p:attrNameLst>
                                      </p:cBhvr>
                                      <p:to>
                                        <p:strVal val="visible"/>
                                      </p:to>
                                    </p:set>
                                    <p:animEffect transition="in" filter="slide(fromLeft)">
                                      <p:cBhvr>
                                        <p:cTn id="15" dur="500"/>
                                        <p:tgtEl>
                                          <p:spTgt spid="23"/>
                                        </p:tgtEl>
                                      </p:cBhvr>
                                    </p:animEffect>
                                  </p:childTnLst>
                                </p:cTn>
                              </p:par>
                            </p:childTnLst>
                          </p:cTn>
                        </p:par>
                        <p:par>
                          <p:cTn id="16" fill="hold">
                            <p:stCondLst>
                              <p:cond delay="1750"/>
                            </p:stCondLst>
                            <p:childTnLst>
                              <p:par>
                                <p:cTn id="17" presetID="12" presetClass="entr" presetSubtype="8" fill="hold" grpId="0" nodeType="afterEffect">
                                  <p:stCondLst>
                                    <p:cond delay="250"/>
                                  </p:stCondLst>
                                  <p:childTnLst>
                                    <p:set>
                                      <p:cBhvr>
                                        <p:cTn id="18" dur="1" fill="hold">
                                          <p:stCondLst>
                                            <p:cond delay="0"/>
                                          </p:stCondLst>
                                        </p:cTn>
                                        <p:tgtEl>
                                          <p:spTgt spid="24"/>
                                        </p:tgtEl>
                                        <p:attrNameLst>
                                          <p:attrName>style.visibility</p:attrName>
                                        </p:attrNameLst>
                                      </p:cBhvr>
                                      <p:to>
                                        <p:strVal val="visible"/>
                                      </p:to>
                                    </p:set>
                                    <p:animEffect transition="in" filter="slide(fromLeft)">
                                      <p:cBhvr>
                                        <p:cTn id="19" dur="500"/>
                                        <p:tgtEl>
                                          <p:spTgt spid="24"/>
                                        </p:tgtEl>
                                      </p:cBhvr>
                                    </p:animEffect>
                                  </p:childTnLst>
                                </p:cTn>
                              </p:par>
                            </p:childTnLst>
                          </p:cTn>
                        </p:par>
                        <p:par>
                          <p:cTn id="20" fill="hold">
                            <p:stCondLst>
                              <p:cond delay="2500"/>
                            </p:stCondLst>
                            <p:childTnLst>
                              <p:par>
                                <p:cTn id="21" presetID="12" presetClass="entr" presetSubtype="8" fill="hold" grpId="0" nodeType="afterEffect">
                                  <p:stCondLst>
                                    <p:cond delay="250"/>
                                  </p:stCondLst>
                                  <p:childTnLst>
                                    <p:set>
                                      <p:cBhvr>
                                        <p:cTn id="22" dur="1" fill="hold">
                                          <p:stCondLst>
                                            <p:cond delay="0"/>
                                          </p:stCondLst>
                                        </p:cTn>
                                        <p:tgtEl>
                                          <p:spTgt spid="25"/>
                                        </p:tgtEl>
                                        <p:attrNameLst>
                                          <p:attrName>style.visibility</p:attrName>
                                        </p:attrNameLst>
                                      </p:cBhvr>
                                      <p:to>
                                        <p:strVal val="visible"/>
                                      </p:to>
                                    </p:set>
                                    <p:animEffect transition="in" filter="slide(fromLeft)">
                                      <p:cBhvr>
                                        <p:cTn id="23" dur="500"/>
                                        <p:tgtEl>
                                          <p:spTgt spid="25"/>
                                        </p:tgtEl>
                                      </p:cBhvr>
                                    </p:animEffect>
                                  </p:childTnLst>
                                </p:cTn>
                              </p:par>
                            </p:childTnLst>
                          </p:cTn>
                        </p:par>
                        <p:par>
                          <p:cTn id="24" fill="hold">
                            <p:stCondLst>
                              <p:cond delay="3250"/>
                            </p:stCondLst>
                            <p:childTnLst>
                              <p:par>
                                <p:cTn id="25" presetID="12" presetClass="entr" presetSubtype="8" fill="hold" grpId="0" nodeType="afterEffect">
                                  <p:stCondLst>
                                    <p:cond delay="250"/>
                                  </p:stCondLst>
                                  <p:childTnLst>
                                    <p:set>
                                      <p:cBhvr>
                                        <p:cTn id="26" dur="1" fill="hold">
                                          <p:stCondLst>
                                            <p:cond delay="0"/>
                                          </p:stCondLst>
                                        </p:cTn>
                                        <p:tgtEl>
                                          <p:spTgt spid="26"/>
                                        </p:tgtEl>
                                        <p:attrNameLst>
                                          <p:attrName>style.visibility</p:attrName>
                                        </p:attrNameLst>
                                      </p:cBhvr>
                                      <p:to>
                                        <p:strVal val="visible"/>
                                      </p:to>
                                    </p:set>
                                    <p:animEffect transition="in" filter="slide(fromLeft)">
                                      <p:cBhvr>
                                        <p:cTn id="27" dur="500"/>
                                        <p:tgtEl>
                                          <p:spTgt spid="26"/>
                                        </p:tgtEl>
                                      </p:cBhvr>
                                    </p:animEffect>
                                  </p:childTnLst>
                                </p:cTn>
                              </p:par>
                            </p:childTnLst>
                          </p:cTn>
                        </p:par>
                        <p:par>
                          <p:cTn id="28" fill="hold">
                            <p:stCondLst>
                              <p:cond delay="4000"/>
                            </p:stCondLst>
                            <p:childTnLst>
                              <p:par>
                                <p:cTn id="29" presetID="10" presetClass="entr" presetSubtype="0" fill="hold" nodeType="afterEffect">
                                  <p:stCondLst>
                                    <p:cond delay="50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0017098_xl.jpg"/>
          <p:cNvPicPr>
            <a:picLocks noChangeAspect="1"/>
          </p:cNvPicPr>
          <p:nvPr/>
        </p:nvPicPr>
        <p:blipFill>
          <a:blip r:embed="rId4" cstate="print"/>
          <a:stretch>
            <a:fillRect/>
          </a:stretch>
        </p:blipFill>
        <p:spPr>
          <a:xfrm>
            <a:off x="179512" y="1124744"/>
            <a:ext cx="8784976" cy="5544616"/>
          </a:xfrm>
          <a:prstGeom prst="rect">
            <a:avLst/>
          </a:prstGeom>
        </p:spPr>
      </p:pic>
      <p:pic>
        <p:nvPicPr>
          <p:cNvPr id="22" name="Picture 21" descr="11453093_l.jpg"/>
          <p:cNvPicPr>
            <a:picLocks noChangeAspect="1"/>
          </p:cNvPicPr>
          <p:nvPr/>
        </p:nvPicPr>
        <p:blipFill>
          <a:blip r:embed="rId5" cstate="print">
            <a:clrChange>
              <a:clrFrom>
                <a:srgbClr val="F2F2F2"/>
              </a:clrFrom>
              <a:clrTo>
                <a:srgbClr val="F2F2F2">
                  <a:alpha val="0"/>
                </a:srgbClr>
              </a:clrTo>
            </a:clrChange>
            <a:grayscl/>
          </a:blip>
          <a:srcRect l="9287" t="11175" r="9287" b="8822"/>
          <a:stretch>
            <a:fillRect/>
          </a:stretch>
        </p:blipFill>
        <p:spPr>
          <a:xfrm>
            <a:off x="107504" y="1628800"/>
            <a:ext cx="5184576" cy="4896544"/>
          </a:xfrm>
          <a:prstGeom prst="rect">
            <a:avLst/>
          </a:prstGeom>
        </p:spPr>
      </p:pic>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IN" sz="3200" dirty="0" smtClean="0"/>
                <a:t>Importance of Emotions in Humans</a:t>
              </a:r>
              <a:endParaRPr lang="en-IN" sz="3200" dirty="0"/>
            </a:p>
          </p:txBody>
        </p:sp>
      </p:grpSp>
      <p:pic>
        <p:nvPicPr>
          <p:cNvPr id="21" name="Picture 20" descr="11453093_l.jpg"/>
          <p:cNvPicPr>
            <a:picLocks noChangeAspect="1"/>
          </p:cNvPicPr>
          <p:nvPr/>
        </p:nvPicPr>
        <p:blipFill>
          <a:blip r:embed="rId5" cstate="print">
            <a:clrChange>
              <a:clrFrom>
                <a:srgbClr val="F2F2F2"/>
              </a:clrFrom>
              <a:clrTo>
                <a:srgbClr val="F2F2F2">
                  <a:alpha val="0"/>
                </a:srgbClr>
              </a:clrTo>
            </a:clrChange>
          </a:blip>
          <a:srcRect l="9287" t="11175" r="9287" b="8822"/>
          <a:stretch>
            <a:fillRect/>
          </a:stretch>
        </p:blipFill>
        <p:spPr>
          <a:xfrm>
            <a:off x="107504" y="1484784"/>
            <a:ext cx="5184576" cy="4896544"/>
          </a:xfrm>
          <a:prstGeom prst="rect">
            <a:avLst/>
          </a:prstGeom>
        </p:spPr>
      </p:pic>
      <p:sp>
        <p:nvSpPr>
          <p:cNvPr id="23" name="TextBox 22"/>
          <p:cNvSpPr txBox="1"/>
          <p:nvPr/>
        </p:nvSpPr>
        <p:spPr>
          <a:xfrm>
            <a:off x="5220072" y="1732454"/>
            <a:ext cx="3600400" cy="4401205"/>
          </a:xfrm>
          <a:prstGeom prst="rect">
            <a:avLst/>
          </a:prstGeom>
          <a:noFill/>
        </p:spPr>
        <p:txBody>
          <a:bodyPr wrap="square" rtlCol="0">
            <a:spAutoFit/>
          </a:bodyPr>
          <a:lstStyle/>
          <a:p>
            <a:pPr marL="342900" indent="-342900">
              <a:spcAft>
                <a:spcPts val="1200"/>
              </a:spcAft>
              <a:buFont typeface="Arial" pitchFamily="34" charset="0"/>
              <a:buChar char="•"/>
            </a:pPr>
            <a:r>
              <a:rPr lang="en-IN" sz="2000" b="1" dirty="0" smtClean="0"/>
              <a:t>Many researchers including Darwin have carried out several meaningful studies on ‘human emotions’. </a:t>
            </a:r>
          </a:p>
          <a:p>
            <a:pPr marL="342900" indent="-342900">
              <a:spcAft>
                <a:spcPts val="1200"/>
              </a:spcAft>
              <a:buFont typeface="Arial" pitchFamily="34" charset="0"/>
              <a:buChar char="•"/>
            </a:pPr>
            <a:r>
              <a:rPr lang="en-IN" sz="2000" b="1" dirty="0" smtClean="0"/>
              <a:t>Darwin proposed that human emotions or simply emotions play an important role in human life. </a:t>
            </a:r>
          </a:p>
          <a:p>
            <a:pPr marL="342900" indent="-342900">
              <a:spcAft>
                <a:spcPts val="1200"/>
              </a:spcAft>
              <a:buFont typeface="Arial" pitchFamily="34" charset="0"/>
              <a:buChar char="•"/>
            </a:pPr>
            <a:r>
              <a:rPr lang="en-IN" sz="2000" b="1" dirty="0" smtClean="0"/>
              <a:t>Emotions serve a biological purpose as they signal to us when there is something wrong or when our needs are not getting met.</a:t>
            </a:r>
            <a:endParaRPr lang="en-IN" sz="2000" b="1" dirty="0"/>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25" name="Picture 24">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26" name="Picture 25">
            <a:hlinkClick r:id="" action="ppaction://hlinkshowjump?jump=previous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par>
                          <p:cTn id="14" fill="hold">
                            <p:stCondLst>
                              <p:cond delay="1000"/>
                            </p:stCondLst>
                            <p:childTnLst>
                              <p:par>
                                <p:cTn id="15" presetID="12" presetClass="entr" presetSubtype="2"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slide(fromRight)">
                                      <p:cBhvr>
                                        <p:cTn id="17" dur="500"/>
                                        <p:tgtEl>
                                          <p:spTgt spid="2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2000"/>
                            </p:stCondLst>
                            <p:childTnLst>
                              <p:par>
                                <p:cTn id="23" presetID="10" presetClass="entr" presetSubtype="0" fill="hold" nodeType="afterEffect">
                                  <p:stCondLst>
                                    <p:cond delay="5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Stages of Emotional Hijack</a:t>
              </a:r>
              <a:endParaRPr lang="en-IN" sz="3200" dirty="0"/>
            </a:p>
          </p:txBody>
        </p:sp>
      </p:grpSp>
      <p:grpSp>
        <p:nvGrpSpPr>
          <p:cNvPr id="10" name="Group 35"/>
          <p:cNvGrpSpPr>
            <a:grpSpLocks/>
          </p:cNvGrpSpPr>
          <p:nvPr/>
        </p:nvGrpSpPr>
        <p:grpSpPr bwMode="auto">
          <a:xfrm>
            <a:off x="4952330" y="1772816"/>
            <a:ext cx="4084166" cy="4618930"/>
            <a:chOff x="2378048" y="1065415"/>
            <a:chExt cx="4333204" cy="4907439"/>
          </a:xfrm>
        </p:grpSpPr>
        <p:grpSp>
          <p:nvGrpSpPr>
            <p:cNvPr id="11" name="Group 19"/>
            <p:cNvGrpSpPr>
              <a:grpSpLocks/>
            </p:cNvGrpSpPr>
            <p:nvPr/>
          </p:nvGrpSpPr>
          <p:grpSpPr bwMode="auto">
            <a:xfrm>
              <a:off x="2463325" y="1185512"/>
              <a:ext cx="4162649" cy="4100521"/>
              <a:chOff x="1828800" y="904083"/>
              <a:chExt cx="5105400" cy="5029200"/>
            </a:xfrm>
          </p:grpSpPr>
          <p:sp>
            <p:nvSpPr>
              <p:cNvPr id="31" name="Block Arc 30"/>
              <p:cNvSpPr/>
              <p:nvPr/>
            </p:nvSpPr>
            <p:spPr>
              <a:xfrm>
                <a:off x="1905257" y="904776"/>
                <a:ext cx="5028411" cy="5027732"/>
              </a:xfrm>
              <a:prstGeom prst="blockArc">
                <a:avLst>
                  <a:gd name="adj1" fmla="val 16057356"/>
                  <a:gd name="adj2" fmla="val 21517979"/>
                  <a:gd name="adj3" fmla="val 24992"/>
                </a:avLst>
              </a:prstGeom>
              <a:solidFill>
                <a:srgbClr val="ECE493"/>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a typeface="ＭＳ Ｐゴシック" charset="-128"/>
                </a:endParaRPr>
              </a:p>
            </p:txBody>
          </p:sp>
          <p:sp>
            <p:nvSpPr>
              <p:cNvPr id="32" name="Block Arc 31"/>
              <p:cNvSpPr/>
              <p:nvPr/>
            </p:nvSpPr>
            <p:spPr>
              <a:xfrm flipH="1">
                <a:off x="1829333" y="904776"/>
                <a:ext cx="5028412" cy="5027732"/>
              </a:xfrm>
              <a:prstGeom prst="blockArc">
                <a:avLst>
                  <a:gd name="adj1" fmla="val 16135092"/>
                  <a:gd name="adj2" fmla="val 21599992"/>
                  <a:gd name="adj3" fmla="val 2440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a typeface="ＭＳ Ｐゴシック" charset="-128"/>
                </a:endParaRPr>
              </a:p>
            </p:txBody>
          </p:sp>
          <p:grpSp>
            <p:nvGrpSpPr>
              <p:cNvPr id="12" name="Group 66"/>
              <p:cNvGrpSpPr>
                <a:grpSpLocks/>
              </p:cNvGrpSpPr>
              <p:nvPr/>
            </p:nvGrpSpPr>
            <p:grpSpPr bwMode="auto">
              <a:xfrm flipV="1">
                <a:off x="1828800" y="904083"/>
                <a:ext cx="5105400" cy="5029200"/>
                <a:chOff x="1828800" y="3456784"/>
                <a:chExt cx="5105400" cy="5029200"/>
              </a:xfrm>
            </p:grpSpPr>
            <p:sp>
              <p:nvSpPr>
                <p:cNvPr id="38" name="Block Arc 37"/>
                <p:cNvSpPr/>
                <p:nvPr/>
              </p:nvSpPr>
              <p:spPr>
                <a:xfrm>
                  <a:off x="1905257" y="3457559"/>
                  <a:ext cx="5028411" cy="5027732"/>
                </a:xfrm>
                <a:prstGeom prst="blockArc">
                  <a:avLst>
                    <a:gd name="adj1" fmla="val 16079460"/>
                    <a:gd name="adj2" fmla="val 80725"/>
                    <a:gd name="adj3" fmla="val 24594"/>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a typeface="ＭＳ Ｐゴシック" charset="-128"/>
                  </a:endParaRPr>
                </a:p>
              </p:txBody>
            </p:sp>
            <p:sp>
              <p:nvSpPr>
                <p:cNvPr id="45" name="Block Arc 44"/>
                <p:cNvSpPr/>
                <p:nvPr/>
              </p:nvSpPr>
              <p:spPr>
                <a:xfrm flipH="1">
                  <a:off x="1829333" y="3457559"/>
                  <a:ext cx="5028412" cy="5027732"/>
                </a:xfrm>
                <a:prstGeom prst="blockArc">
                  <a:avLst>
                    <a:gd name="adj1" fmla="val 16133637"/>
                    <a:gd name="adj2" fmla="val 21599992"/>
                    <a:gd name="adj3" fmla="val 24999"/>
                  </a:avLst>
                </a:prstGeom>
                <a:solidFill>
                  <a:schemeClr val="tx2">
                    <a:lumMod val="5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a typeface="ＭＳ Ｐゴシック" charset="-128"/>
                  </a:endParaRPr>
                </a:p>
              </p:txBody>
            </p:sp>
          </p:grpSp>
        </p:grpSp>
        <p:sp>
          <p:nvSpPr>
            <p:cNvPr id="22" name="Oval 21"/>
            <p:cNvSpPr/>
            <p:nvPr/>
          </p:nvSpPr>
          <p:spPr>
            <a:xfrm>
              <a:off x="3457391" y="2148513"/>
              <a:ext cx="2174518" cy="2174519"/>
            </a:xfrm>
            <a:prstGeom prst="ellipse">
              <a:avLst/>
            </a:prstGeom>
            <a:gradFill flip="none" rotWithShape="1">
              <a:gsLst>
                <a:gs pos="79000">
                  <a:schemeClr val="bg1">
                    <a:lumMod val="75000"/>
                  </a:schemeClr>
                </a:gs>
                <a:gs pos="0">
                  <a:srgbClr val="FFFFFF"/>
                </a:gs>
              </a:gsLst>
              <a:path path="circle">
                <a:fillToRect l="50000" t="50000" r="50000" b="50000"/>
              </a:path>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algn="ctr">
                <a:defRPr/>
              </a:pPr>
              <a:endParaRPr lang="en-US" dirty="0" smtClean="0">
                <a:solidFill>
                  <a:srgbClr val="FFFFFF"/>
                </a:solidFill>
              </a:endParaRPr>
            </a:p>
          </p:txBody>
        </p:sp>
        <p:sp>
          <p:nvSpPr>
            <p:cNvPr id="23" name="Oval 22"/>
            <p:cNvSpPr/>
            <p:nvPr/>
          </p:nvSpPr>
          <p:spPr>
            <a:xfrm>
              <a:off x="3706580" y="2249805"/>
              <a:ext cx="1676140" cy="1243133"/>
            </a:xfrm>
            <a:prstGeom prst="ellipse">
              <a:avLst/>
            </a:prstGeom>
            <a:gradFill>
              <a:gsLst>
                <a:gs pos="0">
                  <a:schemeClr val="bg1"/>
                </a:gs>
                <a:gs pos="54000">
                  <a:schemeClr val="accent1">
                    <a:tint val="50000"/>
                    <a:shade val="100000"/>
                    <a:satMod val="350000"/>
                    <a:alpha val="0"/>
                  </a:schemeClr>
                </a:gs>
              </a:gsLst>
              <a:lin ang="546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sp>
          <p:nvSpPr>
            <p:cNvPr id="24" name="Donut 21"/>
            <p:cNvSpPr>
              <a:spLocks noChangeArrowheads="1"/>
            </p:cNvSpPr>
            <p:nvPr/>
          </p:nvSpPr>
          <p:spPr bwMode="auto">
            <a:xfrm>
              <a:off x="2378048" y="1065415"/>
              <a:ext cx="4333204" cy="4340647"/>
            </a:xfrm>
            <a:custGeom>
              <a:avLst/>
              <a:gdLst>
                <a:gd name="T0" fmla="*/ 2166602 w 4333204"/>
                <a:gd name="T1" fmla="*/ 0 h 4340714"/>
                <a:gd name="T2" fmla="*/ 634583 w 4333204"/>
                <a:gd name="T3" fmla="*/ 635683 h 4340714"/>
                <a:gd name="T4" fmla="*/ 0 w 4333204"/>
                <a:gd name="T5" fmla="*/ 2170357 h 4340714"/>
                <a:gd name="T6" fmla="*/ 634583 w 4333204"/>
                <a:gd name="T7" fmla="*/ 3705031 h 4340714"/>
                <a:gd name="T8" fmla="*/ 2166602 w 4333204"/>
                <a:gd name="T9" fmla="*/ 4340714 h 4340714"/>
                <a:gd name="T10" fmla="*/ 3698621 w 4333204"/>
                <a:gd name="T11" fmla="*/ 3705031 h 4340714"/>
                <a:gd name="T12" fmla="*/ 4333204 w 4333204"/>
                <a:gd name="T13" fmla="*/ 2170357 h 4340714"/>
                <a:gd name="T14" fmla="*/ 3698621 w 4333204"/>
                <a:gd name="T15" fmla="*/ 635683 h 4340714"/>
                <a:gd name="T16" fmla="*/ 3 60000 65536"/>
                <a:gd name="T17" fmla="*/ 3 60000 65536"/>
                <a:gd name="T18" fmla="*/ 2 60000 65536"/>
                <a:gd name="T19" fmla="*/ 1 60000 65536"/>
                <a:gd name="T20" fmla="*/ 1 60000 65536"/>
                <a:gd name="T21" fmla="*/ 1 60000 65536"/>
                <a:gd name="T22" fmla="*/ 0 60000 65536"/>
                <a:gd name="T23" fmla="*/ 3 60000 65536"/>
                <a:gd name="T24" fmla="*/ 634583 w 4333204"/>
                <a:gd name="T25" fmla="*/ 635683 h 4340714"/>
                <a:gd name="T26" fmla="*/ 3698621 w 4333204"/>
                <a:gd name="T27" fmla="*/ 3705031 h 43407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33204" h="4340714">
                  <a:moveTo>
                    <a:pt x="0" y="2170357"/>
                  </a:moveTo>
                  <a:lnTo>
                    <a:pt x="0" y="2170357"/>
                  </a:lnTo>
                  <a:cubicBezTo>
                    <a:pt x="0" y="971701"/>
                    <a:pt x="970020" y="0"/>
                    <a:pt x="2166601" y="0"/>
                  </a:cubicBezTo>
                  <a:cubicBezTo>
                    <a:pt x="3363183" y="0"/>
                    <a:pt x="4333204" y="971701"/>
                    <a:pt x="4333204" y="2170357"/>
                  </a:cubicBezTo>
                  <a:cubicBezTo>
                    <a:pt x="4333204" y="3369012"/>
                    <a:pt x="3363183" y="4340713"/>
                    <a:pt x="2166602" y="4340714"/>
                  </a:cubicBezTo>
                  <a:cubicBezTo>
                    <a:pt x="970020" y="4340714"/>
                    <a:pt x="0" y="3369012"/>
                    <a:pt x="0" y="2170357"/>
                  </a:cubicBezTo>
                  <a:close/>
                  <a:moveTo>
                    <a:pt x="161759" y="2170357"/>
                  </a:moveTo>
                  <a:lnTo>
                    <a:pt x="161759" y="2170357"/>
                  </a:lnTo>
                  <a:cubicBezTo>
                    <a:pt x="161759" y="3279675"/>
                    <a:pt x="1059357" y="4178954"/>
                    <a:pt x="2166601" y="4178955"/>
                  </a:cubicBezTo>
                  <a:lnTo>
                    <a:pt x="2166602" y="4178955"/>
                  </a:lnTo>
                  <a:cubicBezTo>
                    <a:pt x="3273846" y="4178954"/>
                    <a:pt x="4171445" y="3279675"/>
                    <a:pt x="4171445" y="2170357"/>
                  </a:cubicBezTo>
                  <a:cubicBezTo>
                    <a:pt x="4171445" y="1061038"/>
                    <a:pt x="3273846" y="161759"/>
                    <a:pt x="2166602" y="161759"/>
                  </a:cubicBezTo>
                  <a:lnTo>
                    <a:pt x="2166601" y="161759"/>
                  </a:lnTo>
                  <a:cubicBezTo>
                    <a:pt x="1059357" y="161759"/>
                    <a:pt x="161759" y="1061038"/>
                    <a:pt x="161759" y="2170356"/>
                  </a:cubicBezTo>
                  <a:close/>
                </a:path>
              </a:pathLst>
            </a:custGeom>
            <a:gradFill rotWithShape="1">
              <a:gsLst>
                <a:gs pos="0">
                  <a:srgbClr val="D9D9D9"/>
                </a:gs>
                <a:gs pos="100000">
                  <a:srgbClr val="A6A6A6"/>
                </a:gs>
              </a:gsLst>
              <a:lin ang="5400000"/>
            </a:gradFill>
            <a:ln>
              <a:noFill/>
            </a:ln>
            <a:effectLst>
              <a:outerShdw blurRad="40000" dist="23000" dir="5400000" rotWithShape="0">
                <a:srgbClr val="808080">
                  <a:alpha val="34999"/>
                </a:srgbClr>
              </a:outerShdw>
            </a:effectLst>
            <a:extLst/>
          </p:spPr>
          <p:txBody>
            <a:bodyPr anchor="ctr"/>
            <a:lstStyle/>
            <a:p>
              <a:pPr algn="ctr">
                <a:defRPr/>
              </a:pPr>
              <a:endParaRPr lang="en-US" dirty="0">
                <a:latin typeface="Calibri" charset="0"/>
              </a:endParaRPr>
            </a:p>
          </p:txBody>
        </p:sp>
        <p:sp>
          <p:nvSpPr>
            <p:cNvPr id="25" name="TextBox 22"/>
            <p:cNvSpPr txBox="1">
              <a:spLocks noChangeArrowheads="1"/>
            </p:cNvSpPr>
            <p:nvPr/>
          </p:nvSpPr>
          <p:spPr bwMode="auto">
            <a:xfrm>
              <a:off x="3753226" y="2667000"/>
              <a:ext cx="1640079" cy="490502"/>
            </a:xfrm>
            <a:prstGeom prst="rect">
              <a:avLst/>
            </a:prstGeom>
            <a:noFill/>
            <a:ln w="9525">
              <a:noFill/>
              <a:miter lim="800000"/>
              <a:headEnd/>
              <a:tailEnd/>
            </a:ln>
          </p:spPr>
          <p:txBody>
            <a:bodyPr wrap="square">
              <a:spAutoFit/>
            </a:bodyPr>
            <a:lstStyle/>
            <a:p>
              <a:pPr algn="ctr"/>
              <a:endParaRPr lang="en-GB" sz="2400" b="1" dirty="0">
                <a:latin typeface="Calibri" charset="0"/>
              </a:endParaRPr>
            </a:p>
          </p:txBody>
        </p:sp>
        <p:sp>
          <p:nvSpPr>
            <p:cNvPr id="26" name="Oval 25"/>
            <p:cNvSpPr/>
            <p:nvPr/>
          </p:nvSpPr>
          <p:spPr>
            <a:xfrm>
              <a:off x="3124057" y="5286987"/>
              <a:ext cx="2895152" cy="685867"/>
            </a:xfrm>
            <a:prstGeom prst="ellipse">
              <a:avLst/>
            </a:prstGeom>
            <a:gradFill flip="none" rotWithShape="1">
              <a:gsLst>
                <a:gs pos="0">
                  <a:schemeClr val="bg1">
                    <a:lumMod val="65000"/>
                  </a:schemeClr>
                </a:gs>
                <a:gs pos="100000">
                  <a:schemeClr val="accent1">
                    <a:tint val="50000"/>
                    <a:shade val="100000"/>
                    <a:satMod val="350000"/>
                    <a:alpha val="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sp>
          <p:nvSpPr>
            <p:cNvPr id="27" name="TextBox 23"/>
            <p:cNvSpPr txBox="1">
              <a:spLocks noChangeArrowheads="1"/>
            </p:cNvSpPr>
            <p:nvPr/>
          </p:nvSpPr>
          <p:spPr bwMode="auto">
            <a:xfrm rot="2841204">
              <a:off x="4542957" y="1902017"/>
              <a:ext cx="2016771" cy="489816"/>
            </a:xfrm>
            <a:prstGeom prst="rect">
              <a:avLst/>
            </a:prstGeom>
            <a:noFill/>
            <a:ln w="9525">
              <a:noFill/>
              <a:miter lim="800000"/>
              <a:headEnd/>
              <a:tailEnd/>
            </a:ln>
          </p:spPr>
          <p:txBody>
            <a:bodyPr wrap="square">
              <a:spAutoFit/>
            </a:bodyPr>
            <a:lstStyle/>
            <a:p>
              <a:pPr algn="ctr"/>
              <a:r>
                <a:rPr lang="en-GB" sz="2400" b="1" dirty="0" smtClean="0">
                  <a:latin typeface="Calibri" charset="0"/>
                </a:rPr>
                <a:t>Stage 1</a:t>
              </a:r>
              <a:endParaRPr lang="en-GB" sz="2400" b="1" dirty="0">
                <a:latin typeface="Calibri" charset="0"/>
              </a:endParaRPr>
            </a:p>
          </p:txBody>
        </p:sp>
        <p:sp>
          <p:nvSpPr>
            <p:cNvPr id="28" name="TextBox 26"/>
            <p:cNvSpPr txBox="1">
              <a:spLocks noChangeArrowheads="1"/>
            </p:cNvSpPr>
            <p:nvPr/>
          </p:nvSpPr>
          <p:spPr bwMode="auto">
            <a:xfrm rot="18787114">
              <a:off x="4738016" y="3991265"/>
              <a:ext cx="1778596" cy="489816"/>
            </a:xfrm>
            <a:prstGeom prst="rect">
              <a:avLst/>
            </a:prstGeom>
            <a:noFill/>
            <a:ln w="9525">
              <a:noFill/>
              <a:miter lim="800000"/>
              <a:headEnd/>
              <a:tailEnd/>
            </a:ln>
          </p:spPr>
          <p:txBody>
            <a:bodyPr>
              <a:spAutoFit/>
            </a:bodyPr>
            <a:lstStyle/>
            <a:p>
              <a:pPr algn="ctr"/>
              <a:r>
                <a:rPr lang="en-GB" sz="2400" b="1" dirty="0" smtClean="0">
                  <a:latin typeface="Calibri" charset="0"/>
                </a:rPr>
                <a:t>Stage 2</a:t>
              </a:r>
              <a:endParaRPr lang="en-GB" sz="2400" b="1" dirty="0">
                <a:latin typeface="Calibri" charset="0"/>
              </a:endParaRPr>
            </a:p>
          </p:txBody>
        </p:sp>
        <p:sp>
          <p:nvSpPr>
            <p:cNvPr id="29" name="TextBox 25"/>
            <p:cNvSpPr txBox="1">
              <a:spLocks noChangeArrowheads="1"/>
            </p:cNvSpPr>
            <p:nvPr/>
          </p:nvSpPr>
          <p:spPr bwMode="auto">
            <a:xfrm rot="2631437">
              <a:off x="2659609" y="4077782"/>
              <a:ext cx="1778595" cy="490502"/>
            </a:xfrm>
            <a:prstGeom prst="rect">
              <a:avLst/>
            </a:prstGeom>
            <a:noFill/>
            <a:ln w="9525">
              <a:noFill/>
              <a:miter lim="800000"/>
              <a:headEnd/>
              <a:tailEnd/>
            </a:ln>
          </p:spPr>
          <p:txBody>
            <a:bodyPr>
              <a:spAutoFit/>
            </a:bodyPr>
            <a:lstStyle/>
            <a:p>
              <a:pPr algn="ctr"/>
              <a:r>
                <a:rPr lang="en-GB" sz="2400" b="1" dirty="0" smtClean="0">
                  <a:solidFill>
                    <a:schemeClr val="bg1"/>
                  </a:solidFill>
                  <a:latin typeface="Calibri" charset="0"/>
                </a:rPr>
                <a:t>Stage 3</a:t>
              </a:r>
              <a:endParaRPr lang="en-GB" sz="2400" b="1" dirty="0">
                <a:solidFill>
                  <a:schemeClr val="bg1"/>
                </a:solidFill>
                <a:latin typeface="Calibri" charset="0"/>
              </a:endParaRPr>
            </a:p>
          </p:txBody>
        </p:sp>
        <p:sp>
          <p:nvSpPr>
            <p:cNvPr id="30" name="TextBox 24"/>
            <p:cNvSpPr txBox="1">
              <a:spLocks noChangeArrowheads="1"/>
            </p:cNvSpPr>
            <p:nvPr/>
          </p:nvSpPr>
          <p:spPr bwMode="auto">
            <a:xfrm rot="18958985">
              <a:off x="2426701" y="1996932"/>
              <a:ext cx="2217360" cy="490502"/>
            </a:xfrm>
            <a:prstGeom prst="rect">
              <a:avLst/>
            </a:prstGeom>
            <a:noFill/>
            <a:ln w="9525">
              <a:noFill/>
              <a:miter lim="800000"/>
              <a:headEnd/>
              <a:tailEnd/>
            </a:ln>
          </p:spPr>
          <p:txBody>
            <a:bodyPr wrap="square">
              <a:spAutoFit/>
            </a:bodyPr>
            <a:lstStyle/>
            <a:p>
              <a:pPr algn="ctr"/>
              <a:r>
                <a:rPr lang="en-GB" sz="2400" b="1" dirty="0" smtClean="0">
                  <a:latin typeface="Calibri" charset="0"/>
                </a:rPr>
                <a:t>Stage 4</a:t>
              </a:r>
              <a:endParaRPr lang="en-GB" sz="2400" b="1" dirty="0">
                <a:latin typeface="Calibri" charset="0"/>
              </a:endParaRPr>
            </a:p>
          </p:txBody>
        </p:sp>
      </p:grpSp>
      <p:sp>
        <p:nvSpPr>
          <p:cNvPr id="46" name="TextBox 45"/>
          <p:cNvSpPr txBox="1"/>
          <p:nvPr/>
        </p:nvSpPr>
        <p:spPr>
          <a:xfrm>
            <a:off x="6248474" y="3429000"/>
            <a:ext cx="1512168" cy="830997"/>
          </a:xfrm>
          <a:prstGeom prst="rect">
            <a:avLst/>
          </a:prstGeom>
          <a:noFill/>
        </p:spPr>
        <p:txBody>
          <a:bodyPr wrap="square" rtlCol="0">
            <a:spAutoFit/>
          </a:bodyPr>
          <a:lstStyle/>
          <a:p>
            <a:pPr algn="ctr"/>
            <a:r>
              <a:rPr lang="en-IN" sz="2400" b="1" dirty="0" smtClean="0"/>
              <a:t>Emotional Hijack</a:t>
            </a:r>
            <a:endParaRPr lang="en-IN" sz="2400" b="1" dirty="0"/>
          </a:p>
        </p:txBody>
      </p:sp>
      <p:sp>
        <p:nvSpPr>
          <p:cNvPr id="47" name="Oval 46"/>
          <p:cNvSpPr>
            <a:spLocks noChangeArrowheads="1"/>
          </p:cNvSpPr>
          <p:nvPr/>
        </p:nvSpPr>
        <p:spPr bwMode="auto">
          <a:xfrm rot="13509093" flipH="1">
            <a:off x="5042116" y="4406121"/>
            <a:ext cx="1929475" cy="838792"/>
          </a:xfrm>
          <a:prstGeom prst="ellipse">
            <a:avLst/>
          </a:prstGeom>
          <a:noFill/>
          <a:ln w="19050">
            <a:solidFill>
              <a:schemeClr val="bg1"/>
            </a:solidFill>
            <a:round/>
            <a:headEnd/>
            <a:tailEnd/>
          </a:ln>
          <a:effectLst>
            <a:outerShdw blurRad="40000" dist="23000" dir="5400000" rotWithShape="0">
              <a:srgbClr val="808080">
                <a:alpha val="34999"/>
              </a:srgbClr>
            </a:outerShdw>
          </a:effectLst>
          <a:extLst/>
        </p:spPr>
        <p:txBody>
          <a:bodyPr anchor="ctr"/>
          <a:lstStyle/>
          <a:p>
            <a:pPr algn="ctr">
              <a:defRPr/>
            </a:pPr>
            <a:endParaRPr lang="en-US" dirty="0">
              <a:solidFill>
                <a:srgbClr val="FFFFFF"/>
              </a:solidFill>
              <a:latin typeface="Calibri" charset="0"/>
            </a:endParaRPr>
          </a:p>
        </p:txBody>
      </p:sp>
      <p:cxnSp>
        <p:nvCxnSpPr>
          <p:cNvPr id="48" name="Straight Connector 47"/>
          <p:cNvCxnSpPr>
            <a:cxnSpLocks noChangeShapeType="1"/>
            <a:stCxn id="54" idx="0"/>
            <a:endCxn id="47" idx="2"/>
          </p:cNvCxnSpPr>
          <p:nvPr/>
        </p:nvCxnSpPr>
        <p:spPr bwMode="auto">
          <a:xfrm>
            <a:off x="4679968" y="1502744"/>
            <a:ext cx="646520" cy="2638799"/>
          </a:xfrm>
          <a:prstGeom prst="line">
            <a:avLst/>
          </a:prstGeom>
          <a:noFill/>
          <a:ln w="19050">
            <a:solidFill>
              <a:schemeClr val="tx1"/>
            </a:solidFill>
            <a:round/>
            <a:headEnd/>
            <a:tailEnd/>
          </a:ln>
          <a:effectLst>
            <a:outerShdw blurRad="40000" dist="20000" dir="5400000" rotWithShape="0">
              <a:srgbClr val="808080">
                <a:alpha val="37999"/>
              </a:srgbClr>
            </a:outerShdw>
          </a:effectLst>
          <a:extLst/>
        </p:spPr>
      </p:cxnSp>
      <p:grpSp>
        <p:nvGrpSpPr>
          <p:cNvPr id="13" name="Group 36"/>
          <p:cNvGrpSpPr/>
          <p:nvPr/>
        </p:nvGrpSpPr>
        <p:grpSpPr>
          <a:xfrm>
            <a:off x="179512" y="1728158"/>
            <a:ext cx="4464496" cy="5051544"/>
            <a:chOff x="1619670" y="2652710"/>
            <a:chExt cx="2819257" cy="5051544"/>
          </a:xfrm>
        </p:grpSpPr>
        <p:sp>
          <p:nvSpPr>
            <p:cNvPr id="51" name="Round Same Side Corner Rectangle 50"/>
            <p:cNvSpPr/>
            <p:nvPr/>
          </p:nvSpPr>
          <p:spPr>
            <a:xfrm rot="10800000">
              <a:off x="1619983" y="2652710"/>
              <a:ext cx="2818944" cy="4005098"/>
            </a:xfrm>
            <a:prstGeom prst="round2SameRect">
              <a:avLst>
                <a:gd name="adj1" fmla="val 4651"/>
                <a:gd name="adj2" fmla="val 0"/>
              </a:avLst>
            </a:prstGeom>
            <a:gradFill>
              <a:gsLst>
                <a:gs pos="0">
                  <a:schemeClr val="bg1">
                    <a:lumMod val="85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p>
          </p:txBody>
        </p:sp>
        <p:sp>
          <p:nvSpPr>
            <p:cNvPr id="52" name="TextBox 51"/>
            <p:cNvSpPr txBox="1"/>
            <p:nvPr/>
          </p:nvSpPr>
          <p:spPr>
            <a:xfrm>
              <a:off x="1619670" y="2841384"/>
              <a:ext cx="2773476" cy="4862870"/>
            </a:xfrm>
            <a:prstGeom prst="rect">
              <a:avLst/>
            </a:prstGeom>
            <a:noFill/>
          </p:spPr>
          <p:txBody>
            <a:bodyPr wrap="square" rtlCol="0">
              <a:spAutoFit/>
            </a:bodyPr>
            <a:lstStyle/>
            <a:p>
              <a:pPr marL="457200" indent="-457200">
                <a:spcAft>
                  <a:spcPts val="1200"/>
                </a:spcAft>
                <a:buFont typeface="Arial" pitchFamily="34" charset="0"/>
                <a:buChar char="•"/>
              </a:pPr>
              <a:r>
                <a:rPr lang="en-IN" sz="2000" dirty="0" smtClean="0"/>
                <a:t>Reacting Automatically: </a:t>
              </a:r>
            </a:p>
            <a:p>
              <a:pPr marL="914400" lvl="1" indent="-457200">
                <a:spcAft>
                  <a:spcPts val="1200"/>
                </a:spcAft>
                <a:buFont typeface="Courier New" pitchFamily="49" charset="0"/>
                <a:buChar char="o"/>
              </a:pPr>
              <a:r>
                <a:rPr lang="en-IN" sz="2000" dirty="0" smtClean="0"/>
                <a:t>The third stage of an ‘emotional hijack’ is the automatic reaction that makes you respond automatically based on the trigger and the strong emotion you felt. </a:t>
              </a:r>
            </a:p>
            <a:p>
              <a:pPr marL="914400" lvl="1" indent="-457200">
                <a:spcAft>
                  <a:spcPts val="1200"/>
                </a:spcAft>
                <a:buFont typeface="Courier New" pitchFamily="49" charset="0"/>
                <a:buChar char="o"/>
              </a:pPr>
              <a:r>
                <a:rPr lang="en-IN" sz="2000" dirty="0" smtClean="0"/>
                <a:t>Mostly, such automatic reaction may make you regret your reaction later. </a:t>
              </a:r>
            </a:p>
            <a:p>
              <a:pPr marL="914400" lvl="1" indent="-457200">
                <a:spcAft>
                  <a:spcPts val="1200"/>
                </a:spcAft>
                <a:buFont typeface="Courier New" pitchFamily="49" charset="0"/>
                <a:buChar char="o"/>
              </a:pPr>
              <a:r>
                <a:rPr lang="en-IN" sz="2000" dirty="0" smtClean="0"/>
                <a:t>This is because it is not thought of and decided prior to reacting and may have a negative effect on you and others.</a:t>
              </a:r>
              <a:endParaRPr lang="en-IN" sz="2000" dirty="0"/>
            </a:p>
          </p:txBody>
        </p:sp>
      </p:grpSp>
      <p:sp>
        <p:nvSpPr>
          <p:cNvPr id="54" name="Round Same Side Corner Rectangle 53"/>
          <p:cNvSpPr/>
          <p:nvPr/>
        </p:nvSpPr>
        <p:spPr>
          <a:xfrm>
            <a:off x="143968" y="1124744"/>
            <a:ext cx="4536000" cy="756000"/>
          </a:xfrm>
          <a:prstGeom prst="round2SameRect">
            <a:avLst>
              <a:gd name="adj1" fmla="val 15985"/>
              <a:gd name="adj2" fmla="val 0"/>
            </a:avLst>
          </a:prstGeom>
          <a:solidFill>
            <a:schemeClr val="tx2">
              <a:lumMod val="50000"/>
            </a:scheme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IN" sz="2000" b="1" dirty="0" smtClean="0">
                <a:solidFill>
                  <a:schemeClr val="bg1"/>
                </a:solidFill>
              </a:rPr>
              <a:t>Stage 3: </a:t>
            </a:r>
          </a:p>
          <a:p>
            <a:pPr algn="ctr" fontAlgn="auto">
              <a:spcBef>
                <a:spcPts val="0"/>
              </a:spcBef>
              <a:spcAft>
                <a:spcPts val="0"/>
              </a:spcAft>
              <a:defRPr/>
            </a:pPr>
            <a:r>
              <a:rPr lang="en-IN" sz="2000" b="1" dirty="0" smtClean="0">
                <a:solidFill>
                  <a:schemeClr val="bg1"/>
                </a:solidFill>
              </a:rPr>
              <a:t>Reacting Automatically: </a:t>
            </a:r>
            <a:endParaRPr lang="nb-NO" sz="2000" b="1" dirty="0">
              <a:solidFill>
                <a:schemeClr val="bg1"/>
              </a:solidFill>
            </a:endParaRPr>
          </a:p>
        </p:txBody>
      </p:sp>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50" name="Picture 49">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53" name="Picture 52">
            <a:hlinkClick r:id="" action="ppaction://hlinkshowjump?jump=previous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par>
                          <p:cTn id="11" fill="hold">
                            <p:stCondLst>
                              <p:cond delay="500"/>
                            </p:stCondLst>
                            <p:childTnLst>
                              <p:par>
                                <p:cTn id="12" presetID="20" presetClass="entr" presetSubtype="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wedge">
                                      <p:cBhvr>
                                        <p:cTn id="14" dur="500"/>
                                        <p:tgtEl>
                                          <p:spTgt spid="47"/>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47"/>
                                        </p:tgtEl>
                                      </p:cBhvr>
                                    </p:animEffect>
                                    <p:animScale>
                                      <p:cBhvr>
                                        <p:cTn id="18" dur="250" autoRev="1" fill="hold"/>
                                        <p:tgtEl>
                                          <p:spTgt spid="47"/>
                                        </p:tgtEl>
                                      </p:cBhvr>
                                      <p:by x="105000" y="105000"/>
                                    </p:animScale>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right)">
                                      <p:cBhvr>
                                        <p:cTn id="22" dur="500"/>
                                        <p:tgtEl>
                                          <p:spTgt spid="48"/>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childTnLst>
                          </p:cTn>
                        </p:par>
                        <p:par>
                          <p:cTn id="27" fill="hold">
                            <p:stCondLst>
                              <p:cond delay="2500"/>
                            </p:stCondLst>
                            <p:childTnLst>
                              <p:par>
                                <p:cTn id="28" presetID="26" presetClass="emph" presetSubtype="0" fill="hold" grpId="1" nodeType="afterEffect">
                                  <p:stCondLst>
                                    <p:cond delay="0"/>
                                  </p:stCondLst>
                                  <p:childTnLst>
                                    <p:animEffect transition="out" filter="fade">
                                      <p:cBhvr>
                                        <p:cTn id="29" dur="500" tmFilter="0, 0; .2, .5; .8, .5; 1, 0"/>
                                        <p:tgtEl>
                                          <p:spTgt spid="54"/>
                                        </p:tgtEl>
                                      </p:cBhvr>
                                    </p:animEffect>
                                    <p:animScale>
                                      <p:cBhvr>
                                        <p:cTn id="30" dur="250" autoRev="1" fill="hold"/>
                                        <p:tgtEl>
                                          <p:spTgt spid="54"/>
                                        </p:tgtEl>
                                      </p:cBhvr>
                                      <p:by x="105000" y="105000"/>
                                    </p:animScale>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par>
                          <p:cTn id="35" fill="hold">
                            <p:stCondLst>
                              <p:cond delay="3500"/>
                            </p:stCondLst>
                            <p:childTnLst>
                              <p:par>
                                <p:cTn id="36" presetID="10" presetClass="entr" presetSubtype="0" fill="hold" nodeType="afterEffect">
                                  <p:stCondLst>
                                    <p:cond delay="50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animBg="1"/>
      <p:bldP spid="47" grpId="1" animBg="1"/>
      <p:bldP spid="54" grpId="0" animBg="1"/>
      <p:bldP spid="5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3"/>
            </p:custDataLst>
            <p:extLst>
              <p:ext uri="{D42A27DB-BD31-4B8C-83A1-F6EECF244321}">
                <p14:modId xmlns:p14="http://schemas.microsoft.com/office/powerpoint/2010/main" val="11019169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6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53" name="Picture 52" descr="angry.jpg"/>
          <p:cNvPicPr>
            <a:picLocks noChangeAspect="1"/>
          </p:cNvPicPr>
          <p:nvPr/>
        </p:nvPicPr>
        <p:blipFill>
          <a:blip r:embed="rId8" cstate="print"/>
          <a:stretch>
            <a:fillRect/>
          </a:stretch>
        </p:blipFill>
        <p:spPr>
          <a:xfrm>
            <a:off x="4644008" y="1484784"/>
            <a:ext cx="4499991" cy="5373215"/>
          </a:xfrm>
          <a:prstGeom prst="rect">
            <a:avLst/>
          </a:prstGeom>
        </p:spPr>
      </p:pic>
      <p:sp>
        <p:nvSpPr>
          <p:cNvPr id="52" name="Rectangle 51"/>
          <p:cNvSpPr/>
          <p:nvPr/>
        </p:nvSpPr>
        <p:spPr>
          <a:xfrm>
            <a:off x="-36512" y="1484784"/>
            <a:ext cx="4716000" cy="5400600"/>
          </a:xfrm>
          <a:prstGeom prst="rect">
            <a:avLst/>
          </a:prstGeom>
          <a:solidFill>
            <a:schemeClr val="accent4">
              <a:alpha val="69804"/>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Aft>
                <a:spcPts val="1200"/>
              </a:spcAft>
              <a:buFont typeface="Arial" pitchFamily="34" charset="0"/>
              <a:buChar char="•"/>
            </a:pPr>
            <a:r>
              <a:rPr lang="en-IN" sz="2000" b="1" dirty="0" smtClean="0">
                <a:solidFill>
                  <a:schemeClr val="tx1"/>
                </a:solidFill>
                <a:effectLst>
                  <a:outerShdw blurRad="38100" dist="38100" dir="2700000" algn="tl">
                    <a:srgbClr val="000000">
                      <a:alpha val="43137"/>
                    </a:srgbClr>
                  </a:outerShdw>
                </a:effectLst>
              </a:rPr>
              <a:t>The people in this category have a general feeling of hostility towards other people and openly voice their opinions in an aggressive manner. </a:t>
            </a:r>
          </a:p>
          <a:p>
            <a:pPr marL="457200" indent="-457200">
              <a:spcAft>
                <a:spcPts val="1200"/>
              </a:spcAft>
              <a:buFont typeface="Arial" pitchFamily="34" charset="0"/>
              <a:buChar char="•"/>
            </a:pPr>
            <a:r>
              <a:rPr lang="en-IN" sz="2000" b="1" dirty="0" smtClean="0">
                <a:solidFill>
                  <a:schemeClr val="tx1"/>
                </a:solidFill>
                <a:effectLst>
                  <a:outerShdw blurRad="38100" dist="38100" dir="2700000" algn="tl">
                    <a:srgbClr val="000000">
                      <a:alpha val="43137"/>
                    </a:srgbClr>
                  </a:outerShdw>
                </a:effectLst>
              </a:rPr>
              <a:t>The best way to deal with people of this category is to give them the space and time to voice and express their opinions openly and clearly. </a:t>
            </a:r>
          </a:p>
          <a:p>
            <a:pPr marL="457200" indent="-457200">
              <a:spcAft>
                <a:spcPts val="1200"/>
              </a:spcAft>
              <a:buFont typeface="Arial" pitchFamily="34" charset="0"/>
              <a:buChar char="•"/>
            </a:pPr>
            <a:r>
              <a:rPr lang="en-IN" sz="2000" b="1" dirty="0" smtClean="0">
                <a:solidFill>
                  <a:schemeClr val="tx1"/>
                </a:solidFill>
                <a:effectLst>
                  <a:outerShdw blurRad="38100" dist="38100" dir="2700000" algn="tl">
                    <a:srgbClr val="000000">
                      <a:alpha val="43137"/>
                    </a:srgbClr>
                  </a:outerShdw>
                </a:effectLst>
              </a:rPr>
              <a:t>After you have let them vent out their opinions, you can then move onto solving the problem by asking for their cooperation and keeping them in the loop.</a:t>
            </a:r>
          </a:p>
        </p:txBody>
      </p:sp>
      <p:grpSp>
        <p:nvGrpSpPr>
          <p:cNvPr id="2" name="Group 35"/>
          <p:cNvGrpSpPr/>
          <p:nvPr/>
        </p:nvGrpSpPr>
        <p:grpSpPr>
          <a:xfrm>
            <a:off x="0" y="980728"/>
            <a:ext cx="9120058" cy="561266"/>
            <a:chOff x="1016" y="5662071"/>
            <a:chExt cx="9120058" cy="404210"/>
          </a:xfrm>
        </p:grpSpPr>
        <p:pic>
          <p:nvPicPr>
            <p:cNvPr id="50" name="Picture 49" descr="color-pencils-preview.png"/>
            <p:cNvPicPr>
              <a:picLocks noChangeAspect="1"/>
            </p:cNvPicPr>
            <p:nvPr/>
          </p:nvPicPr>
          <p:blipFill>
            <a:blip r:embed="rId9" cstate="print"/>
            <a:srcRect l="71441" r="21944"/>
            <a:stretch>
              <a:fillRect/>
            </a:stretch>
          </p:blipFill>
          <p:spPr>
            <a:xfrm rot="5400000">
              <a:off x="4358940" y="1304147"/>
              <a:ext cx="404210" cy="9120058"/>
            </a:xfrm>
            <a:prstGeom prst="rect">
              <a:avLst/>
            </a:prstGeom>
          </p:spPr>
        </p:pic>
        <p:sp>
          <p:nvSpPr>
            <p:cNvPr id="51" name="TextBox 50"/>
            <p:cNvSpPr txBox="1"/>
            <p:nvPr/>
          </p:nvSpPr>
          <p:spPr>
            <a:xfrm>
              <a:off x="1547664" y="5702435"/>
              <a:ext cx="6408712" cy="310314"/>
            </a:xfrm>
            <a:prstGeom prst="rect">
              <a:avLst/>
            </a:prstGeom>
            <a:noFill/>
          </p:spPr>
          <p:txBody>
            <a:bodyPr wrap="square" rtlCol="0">
              <a:spAutoFit/>
            </a:bodyPr>
            <a:lstStyle/>
            <a:p>
              <a:pPr algn="ctr"/>
              <a:r>
                <a:rPr lang="en-IN" sz="2200" b="1" dirty="0" smtClean="0">
                  <a:solidFill>
                    <a:schemeClr val="bg1"/>
                  </a:solidFill>
                  <a:effectLst>
                    <a:glow rad="139700">
                      <a:schemeClr val="tx1">
                        <a:lumMod val="95000"/>
                        <a:lumOff val="5000"/>
                        <a:alpha val="40000"/>
                      </a:schemeClr>
                    </a:glow>
                    <a:outerShdw blurRad="38100" dist="38100" dir="2700000" algn="tl">
                      <a:srgbClr val="000000">
                        <a:alpha val="43137"/>
                      </a:srgbClr>
                    </a:outerShdw>
                  </a:effectLst>
                </a:rPr>
                <a:t>Hostile Aggressive People</a:t>
              </a:r>
              <a:endParaRPr lang="en-IN" sz="2200" b="1" dirty="0">
                <a:solidFill>
                  <a:schemeClr val="bg1"/>
                </a:solidFill>
                <a:effectLst>
                  <a:glow rad="139700">
                    <a:schemeClr val="tx1">
                      <a:lumMod val="95000"/>
                      <a:lumOff val="5000"/>
                      <a:alpha val="40000"/>
                    </a:schemeClr>
                  </a:glow>
                  <a:outerShdw blurRad="38100" dist="38100" dir="2700000" algn="tl">
                    <a:srgbClr val="000000">
                      <a:alpha val="43137"/>
                    </a:srgbClr>
                  </a:outerShdw>
                </a:effectLst>
              </a:endParaRPr>
            </a:p>
          </p:txBody>
        </p:sp>
      </p:grpSp>
      <p:grpSp>
        <p:nvGrpSpPr>
          <p:cNvPr id="3" name="Group 44"/>
          <p:cNvGrpSpPr/>
          <p:nvPr/>
        </p:nvGrpSpPr>
        <p:grpSpPr>
          <a:xfrm>
            <a:off x="0" y="0"/>
            <a:ext cx="9144000" cy="972000"/>
            <a:chOff x="0" y="0"/>
            <a:chExt cx="9144000" cy="972000"/>
          </a:xfrm>
        </p:grpSpPr>
        <p:grpSp>
          <p:nvGrpSpPr>
            <p:cNvPr id="4" name="Group 25"/>
            <p:cNvGrpSpPr/>
            <p:nvPr/>
          </p:nvGrpSpPr>
          <p:grpSpPr>
            <a:xfrm rot="5400000">
              <a:off x="4086000" y="-4086000"/>
              <a:ext cx="972000" cy="9144000"/>
              <a:chOff x="6948264" y="0"/>
              <a:chExt cx="2195736" cy="6858000"/>
            </a:xfrm>
          </p:grpSpPr>
          <p:grpSp>
            <p:nvGrpSpPr>
              <p:cNvPr id="5" name="Group 17"/>
              <p:cNvGrpSpPr/>
              <p:nvPr/>
            </p:nvGrpSpPr>
            <p:grpSpPr>
              <a:xfrm>
                <a:off x="8028384" y="0"/>
                <a:ext cx="1115616" cy="6858000"/>
                <a:chOff x="7775848" y="0"/>
                <a:chExt cx="1368152" cy="6569968"/>
              </a:xfrm>
            </p:grpSpPr>
            <p:grpSp>
              <p:nvGrpSpPr>
                <p:cNvPr id="6"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10"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10"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7"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10"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10"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8" name="Group 18"/>
              <p:cNvGrpSpPr/>
              <p:nvPr/>
            </p:nvGrpSpPr>
            <p:grpSpPr>
              <a:xfrm flipH="1">
                <a:off x="6948264" y="0"/>
                <a:ext cx="1115616" cy="6858000"/>
                <a:chOff x="7775848" y="0"/>
                <a:chExt cx="1368152" cy="6569968"/>
              </a:xfrm>
            </p:grpSpPr>
            <p:grpSp>
              <p:nvGrpSpPr>
                <p:cNvPr id="9"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10"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10"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10"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10"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10"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Hostile Aggressive People</a:t>
              </a:r>
              <a:endParaRPr lang="en-IN" sz="3200" dirty="0"/>
            </a:p>
          </p:txBody>
        </p:sp>
      </p:grpSp>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27" name="Picture 26">
            <a:hlinkClick r:id="" action="ppaction://hlinkshowjump?jump=nextslide"/>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28" name="Picture 27">
            <a:hlinkClick r:id="" action="ppaction://hlinkshowjump?jump=previousslide"/>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slide(fromRight)">
                                      <p:cBhvr>
                                        <p:cTn id="11" dur="500"/>
                                        <p:tgtEl>
                                          <p:spTgt spid="52"/>
                                        </p:tgtEl>
                                      </p:cBhvr>
                                    </p:animEffect>
                                  </p:childTnLst>
                                </p:cTn>
                              </p:par>
                              <p:par>
                                <p:cTn id="12" presetID="12" presetClass="entr" presetSubtype="8"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slide(fromLeft)">
                                      <p:cBhvr>
                                        <p:cTn id="14" dur="500"/>
                                        <p:tgtEl>
                                          <p:spTgt spid="53"/>
                                        </p:tgtEl>
                                      </p:cBhvr>
                                    </p:animEffect>
                                  </p:childTnLst>
                                </p:cTn>
                              </p:par>
                            </p:childTnLst>
                          </p:cTn>
                        </p:par>
                        <p:par>
                          <p:cTn id="15" fill="hold">
                            <p:stCondLst>
                              <p:cond delay="1000"/>
                            </p:stCondLst>
                            <p:childTnLst>
                              <p:par>
                                <p:cTn id="16" presetID="10" presetClass="entr" presetSubtype="0" fill="hold" nodeType="afterEffect">
                                  <p:stCondLst>
                                    <p:cond delay="50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Derailment</a:t>
              </a:r>
              <a:endParaRPr lang="en-IN" sz="3200" dirty="0"/>
            </a:p>
          </p:txBody>
        </p:sp>
      </p:grpSp>
      <p:grpSp>
        <p:nvGrpSpPr>
          <p:cNvPr id="10" name="Group 16"/>
          <p:cNvGrpSpPr/>
          <p:nvPr/>
        </p:nvGrpSpPr>
        <p:grpSpPr>
          <a:xfrm>
            <a:off x="179512" y="2745264"/>
            <a:ext cx="8712966" cy="3996104"/>
            <a:chOff x="323528" y="3140969"/>
            <a:chExt cx="2928128" cy="2063151"/>
          </a:xfrm>
        </p:grpSpPr>
        <p:grpSp>
          <p:nvGrpSpPr>
            <p:cNvPr id="11" name="Group 9"/>
            <p:cNvGrpSpPr/>
            <p:nvPr/>
          </p:nvGrpSpPr>
          <p:grpSpPr>
            <a:xfrm>
              <a:off x="323528" y="3140969"/>
              <a:ext cx="2928128" cy="2063151"/>
              <a:chOff x="1763689" y="2708921"/>
              <a:chExt cx="5227604" cy="2063151"/>
            </a:xfrm>
          </p:grpSpPr>
          <p:pic>
            <p:nvPicPr>
              <p:cNvPr id="23" name="Picture 7" descr="paper.jpg"/>
              <p:cNvPicPr>
                <a:picLocks noChangeAspect="1"/>
              </p:cNvPicPr>
              <p:nvPr/>
            </p:nvPicPr>
            <p:blipFill>
              <a:blip r:embed="rId5" cstate="print"/>
              <a:srcRect l="1963" t="4648" r="2751" b="3514"/>
              <a:stretch>
                <a:fillRect/>
              </a:stretch>
            </p:blipFill>
            <p:spPr>
              <a:xfrm>
                <a:off x="1763689" y="2708921"/>
                <a:ext cx="5227604" cy="2063151"/>
              </a:xfrm>
              <a:prstGeom prst="rect">
                <a:avLst/>
              </a:prstGeom>
            </p:spPr>
          </p:pic>
          <p:sp>
            <p:nvSpPr>
              <p:cNvPr id="24" name="Rectangle 23"/>
              <p:cNvSpPr/>
              <p:nvPr/>
            </p:nvSpPr>
            <p:spPr>
              <a:xfrm>
                <a:off x="1907705" y="2852936"/>
                <a:ext cx="4968552" cy="179798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2" name="TextBox 21"/>
            <p:cNvSpPr txBox="1"/>
            <p:nvPr/>
          </p:nvSpPr>
          <p:spPr>
            <a:xfrm>
              <a:off x="444525" y="3296995"/>
              <a:ext cx="2758733" cy="1557241"/>
            </a:xfrm>
            <a:prstGeom prst="rect">
              <a:avLst/>
            </a:prstGeom>
            <a:noFill/>
          </p:spPr>
          <p:txBody>
            <a:bodyPr wrap="square" rtlCol="0">
              <a:spAutoFit/>
            </a:bodyPr>
            <a:lstStyle/>
            <a:p>
              <a:pPr marL="457200" indent="-457200">
                <a:spcAft>
                  <a:spcPts val="1200"/>
                </a:spcAft>
              </a:pPr>
              <a:r>
                <a:rPr lang="en-IN" sz="2000" b="1" dirty="0" smtClean="0"/>
                <a:t>Derailment:</a:t>
              </a:r>
            </a:p>
            <a:p>
              <a:pPr marL="457200" indent="-457200">
                <a:spcAft>
                  <a:spcPts val="1200"/>
                </a:spcAft>
                <a:buFont typeface="Arial" pitchFamily="34" charset="0"/>
                <a:buChar char="•"/>
              </a:pPr>
              <a:r>
                <a:rPr lang="en-IN" sz="2000" dirty="0" smtClean="0"/>
                <a:t>High Emotional Intelligence can be greatly useful to prevent the derailment or total collapse of one’s career. </a:t>
              </a:r>
            </a:p>
            <a:p>
              <a:pPr marL="457200" indent="-457200">
                <a:spcAft>
                  <a:spcPts val="1200"/>
                </a:spcAft>
                <a:buFont typeface="Arial" pitchFamily="34" charset="0"/>
                <a:buChar char="•"/>
              </a:pPr>
              <a:r>
                <a:rPr lang="en-IN" sz="2000" dirty="0" smtClean="0"/>
                <a:t>A study conducted by the Center for Creative Leadership found that a majority of the executives who faced derailment or total collapse of their career displayed certain common traits. </a:t>
              </a:r>
            </a:p>
            <a:p>
              <a:pPr marL="457200" indent="-457200">
                <a:spcAft>
                  <a:spcPts val="1200"/>
                </a:spcAft>
                <a:buFont typeface="Arial" pitchFamily="34" charset="0"/>
                <a:buChar char="•"/>
              </a:pPr>
              <a:r>
                <a:rPr lang="en-IN" sz="2000" dirty="0" smtClean="0"/>
                <a:t>These traits were extreme rigidity in dealing with people, poor relationships with their team members and the inability to lead teams.</a:t>
              </a:r>
            </a:p>
          </p:txBody>
        </p:sp>
      </p:grpSp>
      <p:pic>
        <p:nvPicPr>
          <p:cNvPr id="25" name="Picture 24" descr="online.png"/>
          <p:cNvPicPr>
            <a:picLocks noChangeAspect="1"/>
          </p:cNvPicPr>
          <p:nvPr/>
        </p:nvPicPr>
        <p:blipFill>
          <a:blip r:embed="rId6" cstate="print"/>
          <a:stretch>
            <a:fillRect/>
          </a:stretch>
        </p:blipFill>
        <p:spPr>
          <a:xfrm>
            <a:off x="-324544" y="908720"/>
            <a:ext cx="2520280" cy="2520280"/>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27" name="Picture 26">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28" name="Picture 27">
            <a:hlinkClick r:id="" action="ppaction://hlinkshowjump?jump=previous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25"/>
                                        </p:tgtEl>
                                      </p:cBhvr>
                                    </p:animEffect>
                                    <p:animScale>
                                      <p:cBhvr>
                                        <p:cTn id="11" dur="250" autoRev="1" fill="hold"/>
                                        <p:tgtEl>
                                          <p:spTgt spid="25"/>
                                        </p:tgtEl>
                                      </p:cBhvr>
                                      <p:by x="105000" y="105000"/>
                                    </p:animScale>
                                  </p:childTnLst>
                                </p:cTn>
                              </p:par>
                            </p:childTnLst>
                          </p:cTn>
                        </p:par>
                        <p:par>
                          <p:cTn id="12" fill="hold">
                            <p:stCondLst>
                              <p:cond delay="1500"/>
                            </p:stCondLst>
                            <p:childTnLst>
                              <p:par>
                                <p:cTn id="13" presetID="47"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50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683568" y="1052792"/>
            <a:ext cx="8460432" cy="504000"/>
          </a:xfrm>
          <a:prstGeom prst="roundRect">
            <a:avLst>
              <a:gd name="adj" fmla="val 4269"/>
            </a:avLst>
          </a:prstGeom>
          <a:solidFill>
            <a:srgbClr val="FFFFFF">
              <a:alpha val="6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dirty="0" smtClean="0">
                <a:solidFill>
                  <a:schemeClr val="tx1"/>
                </a:solidFill>
              </a:rPr>
              <a:t>The given flowchart shows the various </a:t>
            </a:r>
            <a:r>
              <a:rPr lang="en-US" sz="2000" dirty="0" smtClean="0">
                <a:solidFill>
                  <a:schemeClr val="tx1"/>
                </a:solidFill>
              </a:rPr>
              <a:t>competencies </a:t>
            </a:r>
            <a:r>
              <a:rPr lang="en-IN" sz="2000" dirty="0" smtClean="0">
                <a:solidFill>
                  <a:schemeClr val="tx1"/>
                </a:solidFill>
              </a:rPr>
              <a:t>of ‘Emotional Intelligence’.</a:t>
            </a:r>
          </a:p>
        </p:txBody>
      </p:sp>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Competencies of Emotional Intelligence</a:t>
              </a:r>
              <a:endParaRPr lang="en-IN" sz="3200" dirty="0"/>
            </a:p>
          </p:txBody>
        </p:sp>
      </p:grpSp>
      <p:cxnSp>
        <p:nvCxnSpPr>
          <p:cNvPr id="22" name="Straight Connector 21"/>
          <p:cNvCxnSpPr/>
          <p:nvPr/>
        </p:nvCxnSpPr>
        <p:spPr>
          <a:xfrm>
            <a:off x="3923928" y="2313096"/>
            <a:ext cx="0" cy="28803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23" name="Rounded Rectangle 22"/>
          <p:cNvSpPr/>
          <p:nvPr/>
        </p:nvSpPr>
        <p:spPr>
          <a:xfrm>
            <a:off x="1331640" y="1809040"/>
            <a:ext cx="5112568" cy="504056"/>
          </a:xfrm>
          <a:prstGeom prst="round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IN" sz="2000" b="1" dirty="0" smtClean="0">
                <a:solidFill>
                  <a:schemeClr val="bg1"/>
                </a:solidFill>
                <a:effectLst>
                  <a:outerShdw blurRad="38100" dist="38100" dir="2700000" algn="tl">
                    <a:srgbClr val="000000">
                      <a:alpha val="43137"/>
                    </a:srgbClr>
                  </a:outerShdw>
                </a:effectLst>
              </a:rPr>
              <a:t>Emotional Intelligence </a:t>
            </a:r>
            <a:endParaRPr lang="en-IN" sz="2000" b="1" dirty="0">
              <a:solidFill>
                <a:schemeClr val="bg1"/>
              </a:solidFill>
              <a:effectLst>
                <a:outerShdw blurRad="38100" dist="38100" dir="2700000" algn="tl">
                  <a:srgbClr val="000000">
                    <a:alpha val="43137"/>
                  </a:srgbClr>
                </a:outerShdw>
              </a:effectLst>
            </a:endParaRPr>
          </a:p>
        </p:txBody>
      </p:sp>
      <p:cxnSp>
        <p:nvCxnSpPr>
          <p:cNvPr id="24" name="Straight Connector 23"/>
          <p:cNvCxnSpPr/>
          <p:nvPr/>
        </p:nvCxnSpPr>
        <p:spPr>
          <a:xfrm rot="16200000">
            <a:off x="5724032" y="1593113"/>
            <a:ext cx="0" cy="172800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rot="16200000">
            <a:off x="3113824" y="675113"/>
            <a:ext cx="0" cy="356400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1331824" y="2457113"/>
            <a:ext cx="0" cy="28803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a:off x="6588224" y="2457113"/>
            <a:ext cx="0" cy="28803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29" name="Rounded Rectangle 28"/>
          <p:cNvSpPr/>
          <p:nvPr/>
        </p:nvSpPr>
        <p:spPr>
          <a:xfrm>
            <a:off x="179512" y="2637329"/>
            <a:ext cx="2556000" cy="504056"/>
          </a:xfrm>
          <a:prstGeom prst="roundRect">
            <a:avLst/>
          </a:prstGeom>
          <a:solidFill>
            <a:schemeClr val="accent4"/>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sz="2000" b="1" dirty="0" smtClean="0">
                <a:solidFill>
                  <a:schemeClr val="bg1"/>
                </a:solidFill>
                <a:effectLst>
                  <a:outerShdw blurRad="38100" dist="38100" dir="2700000" algn="tl">
                    <a:srgbClr val="000000">
                      <a:alpha val="43137"/>
                    </a:srgbClr>
                  </a:outerShdw>
                </a:effectLst>
              </a:rPr>
              <a:t>Personal Competence</a:t>
            </a:r>
            <a:endParaRPr lang="en-IN" sz="2000" b="1" dirty="0">
              <a:solidFill>
                <a:schemeClr val="bg1"/>
              </a:solidFill>
              <a:effectLst>
                <a:outerShdw blurRad="38100" dist="38100" dir="2700000" algn="tl">
                  <a:srgbClr val="000000">
                    <a:alpha val="43137"/>
                  </a:srgbClr>
                </a:outerShdw>
              </a:effectLst>
            </a:endParaRPr>
          </a:p>
        </p:txBody>
      </p:sp>
      <p:sp>
        <p:nvSpPr>
          <p:cNvPr id="30" name="Rounded Rectangle 29"/>
          <p:cNvSpPr/>
          <p:nvPr/>
        </p:nvSpPr>
        <p:spPr>
          <a:xfrm>
            <a:off x="5652120" y="2637329"/>
            <a:ext cx="2304000" cy="504056"/>
          </a:xfrm>
          <a:prstGeom prst="roundRect">
            <a:avLst/>
          </a:prstGeom>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IN" sz="2000" b="1" dirty="0" smtClean="0">
                <a:solidFill>
                  <a:schemeClr val="bg1"/>
                </a:solidFill>
                <a:effectLst>
                  <a:outerShdw blurRad="38100" dist="38100" dir="2700000" algn="tl">
                    <a:srgbClr val="000000">
                      <a:alpha val="43137"/>
                    </a:srgbClr>
                  </a:outerShdw>
                </a:effectLst>
              </a:rPr>
              <a:t>Social Competence</a:t>
            </a:r>
            <a:endParaRPr lang="en-IN" sz="2000" b="1" dirty="0">
              <a:solidFill>
                <a:schemeClr val="bg1"/>
              </a:solidFill>
              <a:effectLst>
                <a:outerShdw blurRad="38100" dist="38100" dir="2700000" algn="tl">
                  <a:srgbClr val="000000">
                    <a:alpha val="43137"/>
                  </a:srgbClr>
                </a:outerShdw>
              </a:effectLst>
            </a:endParaRPr>
          </a:p>
        </p:txBody>
      </p:sp>
      <p:cxnSp>
        <p:nvCxnSpPr>
          <p:cNvPr id="31" name="Straight Connector 30"/>
          <p:cNvCxnSpPr/>
          <p:nvPr/>
        </p:nvCxnSpPr>
        <p:spPr>
          <a:xfrm>
            <a:off x="3923928" y="2457113"/>
            <a:ext cx="0" cy="28803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a:off x="1331640" y="3033176"/>
            <a:ext cx="0" cy="28803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7" name="Straight Connector 36"/>
          <p:cNvCxnSpPr/>
          <p:nvPr/>
        </p:nvCxnSpPr>
        <p:spPr>
          <a:xfrm rot="16200000">
            <a:off x="1728706" y="2926186"/>
            <a:ext cx="0" cy="790044"/>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rot="16200000">
            <a:off x="934574" y="2926186"/>
            <a:ext cx="0" cy="790044"/>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5" name="Straight Connector 44"/>
          <p:cNvCxnSpPr/>
          <p:nvPr/>
        </p:nvCxnSpPr>
        <p:spPr>
          <a:xfrm>
            <a:off x="539552" y="3321208"/>
            <a:ext cx="0" cy="32400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a:off x="2119816" y="3321208"/>
            <a:ext cx="0" cy="32400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48" name="Rounded Rectangle 47"/>
          <p:cNvSpPr/>
          <p:nvPr/>
        </p:nvSpPr>
        <p:spPr>
          <a:xfrm>
            <a:off x="179512" y="3537232"/>
            <a:ext cx="1440160" cy="576000"/>
          </a:xfrm>
          <a:prstGeom prst="roundRect">
            <a:avLst/>
          </a:prstGeom>
          <a:solidFill>
            <a:srgbClr val="C765C9"/>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b="1" dirty="0" smtClean="0">
                <a:solidFill>
                  <a:schemeClr val="tx1"/>
                </a:solidFill>
              </a:rPr>
              <a:t>Self Awareness</a:t>
            </a:r>
            <a:endParaRPr lang="en-IN" b="1" dirty="0">
              <a:solidFill>
                <a:schemeClr val="tx1"/>
              </a:solidFill>
            </a:endParaRPr>
          </a:p>
        </p:txBody>
      </p:sp>
      <p:sp>
        <p:nvSpPr>
          <p:cNvPr id="49" name="Rounded Rectangle 48"/>
          <p:cNvSpPr/>
          <p:nvPr/>
        </p:nvSpPr>
        <p:spPr>
          <a:xfrm>
            <a:off x="1835696" y="3537232"/>
            <a:ext cx="1728192" cy="576000"/>
          </a:xfrm>
          <a:prstGeom prst="roundRect">
            <a:avLst/>
          </a:prstGeom>
          <a:solidFill>
            <a:srgbClr val="C765C9"/>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b="1" dirty="0" smtClean="0">
                <a:solidFill>
                  <a:schemeClr val="tx1"/>
                </a:solidFill>
              </a:rPr>
              <a:t>Self Management</a:t>
            </a:r>
            <a:endParaRPr lang="en-IN" b="1" dirty="0">
              <a:solidFill>
                <a:schemeClr val="tx1"/>
              </a:solidFill>
            </a:endParaRPr>
          </a:p>
        </p:txBody>
      </p:sp>
      <p:cxnSp>
        <p:nvCxnSpPr>
          <p:cNvPr id="50" name="Straight Connector 49"/>
          <p:cNvCxnSpPr/>
          <p:nvPr/>
        </p:nvCxnSpPr>
        <p:spPr>
          <a:xfrm>
            <a:off x="963216" y="4113296"/>
            <a:ext cx="0" cy="28803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1" name="Straight Connector 50"/>
          <p:cNvCxnSpPr/>
          <p:nvPr/>
        </p:nvCxnSpPr>
        <p:spPr>
          <a:xfrm>
            <a:off x="2843808" y="4113296"/>
            <a:ext cx="0" cy="28803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52" name="Rounded Rectangle 51"/>
          <p:cNvSpPr/>
          <p:nvPr/>
        </p:nvSpPr>
        <p:spPr>
          <a:xfrm>
            <a:off x="107504" y="4329320"/>
            <a:ext cx="1908000" cy="1440000"/>
          </a:xfrm>
          <a:prstGeom prst="roundRect">
            <a:avLst>
              <a:gd name="adj" fmla="val 9069"/>
            </a:avLst>
          </a:prstGeom>
          <a:solidFill>
            <a:srgbClr val="6FA3C7"/>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marL="342900" indent="-342900">
              <a:buFont typeface="Arial" pitchFamily="34" charset="0"/>
              <a:buChar char="•"/>
            </a:pPr>
            <a:r>
              <a:rPr lang="en-IN" sz="1600" b="1" dirty="0" smtClean="0">
                <a:solidFill>
                  <a:schemeClr val="tx1"/>
                </a:solidFill>
              </a:rPr>
              <a:t>Emotional Self-awareness</a:t>
            </a:r>
          </a:p>
          <a:p>
            <a:pPr marL="342900" indent="-342900">
              <a:buFont typeface="Arial" pitchFamily="34" charset="0"/>
              <a:buChar char="•"/>
            </a:pPr>
            <a:r>
              <a:rPr lang="en-IN" sz="1600" b="1" dirty="0" smtClean="0">
                <a:solidFill>
                  <a:schemeClr val="tx1"/>
                </a:solidFill>
              </a:rPr>
              <a:t>Accurate  Self –assessment</a:t>
            </a:r>
          </a:p>
          <a:p>
            <a:pPr marL="342900" indent="-342900">
              <a:buFont typeface="Arial" pitchFamily="34" charset="0"/>
              <a:buChar char="•"/>
            </a:pPr>
            <a:r>
              <a:rPr lang="en-IN" sz="1600" b="1" dirty="0" smtClean="0">
                <a:solidFill>
                  <a:schemeClr val="tx1"/>
                </a:solidFill>
              </a:rPr>
              <a:t>Self-confidence</a:t>
            </a:r>
            <a:endParaRPr lang="en-IN" sz="1600" b="1" dirty="0">
              <a:solidFill>
                <a:schemeClr val="tx1"/>
              </a:solidFill>
            </a:endParaRPr>
          </a:p>
        </p:txBody>
      </p:sp>
      <p:sp>
        <p:nvSpPr>
          <p:cNvPr id="53" name="Rounded Rectangle 52"/>
          <p:cNvSpPr/>
          <p:nvPr/>
        </p:nvSpPr>
        <p:spPr>
          <a:xfrm>
            <a:off x="2124008" y="4329320"/>
            <a:ext cx="2520000" cy="1872000"/>
          </a:xfrm>
          <a:prstGeom prst="roundRect">
            <a:avLst>
              <a:gd name="adj" fmla="val 8526"/>
            </a:avLst>
          </a:prstGeom>
          <a:solidFill>
            <a:srgbClr val="6FA3C7"/>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marL="342900" indent="-342900">
              <a:buFont typeface="Arial" pitchFamily="34" charset="0"/>
              <a:buChar char="•"/>
            </a:pPr>
            <a:r>
              <a:rPr lang="en-IN" sz="1600" b="1" dirty="0" smtClean="0">
                <a:solidFill>
                  <a:schemeClr val="tx1"/>
                </a:solidFill>
              </a:rPr>
              <a:t>Emotional Self-control</a:t>
            </a:r>
          </a:p>
          <a:p>
            <a:pPr marL="342900" indent="-342900">
              <a:buFont typeface="Arial" pitchFamily="34" charset="0"/>
              <a:buChar char="•"/>
            </a:pPr>
            <a:r>
              <a:rPr lang="en-IN" sz="1600" b="1" dirty="0" smtClean="0">
                <a:solidFill>
                  <a:schemeClr val="tx1"/>
                </a:solidFill>
              </a:rPr>
              <a:t>Transparency</a:t>
            </a:r>
          </a:p>
          <a:p>
            <a:pPr marL="342900" indent="-342900">
              <a:buFont typeface="Arial" pitchFamily="34" charset="0"/>
              <a:buChar char="•"/>
            </a:pPr>
            <a:r>
              <a:rPr lang="en-IN" sz="1600" b="1" dirty="0" smtClean="0">
                <a:solidFill>
                  <a:schemeClr val="tx1"/>
                </a:solidFill>
              </a:rPr>
              <a:t>Adaptability</a:t>
            </a:r>
          </a:p>
          <a:p>
            <a:pPr marL="342900" indent="-342900">
              <a:buFont typeface="Arial" pitchFamily="34" charset="0"/>
              <a:buChar char="•"/>
            </a:pPr>
            <a:r>
              <a:rPr lang="en-IN" sz="1600" b="1" dirty="0" smtClean="0">
                <a:solidFill>
                  <a:schemeClr val="tx1"/>
                </a:solidFill>
              </a:rPr>
              <a:t>Achievement Orientation</a:t>
            </a:r>
          </a:p>
          <a:p>
            <a:pPr marL="342900" indent="-342900">
              <a:buFont typeface="Arial" pitchFamily="34" charset="0"/>
              <a:buChar char="•"/>
            </a:pPr>
            <a:r>
              <a:rPr lang="en-IN" sz="1600" b="1" dirty="0" smtClean="0">
                <a:solidFill>
                  <a:schemeClr val="tx1"/>
                </a:solidFill>
              </a:rPr>
              <a:t>Initiative</a:t>
            </a:r>
          </a:p>
          <a:p>
            <a:pPr marL="342900" indent="-342900">
              <a:buFont typeface="Arial" pitchFamily="34" charset="0"/>
              <a:buChar char="•"/>
            </a:pPr>
            <a:r>
              <a:rPr lang="en-IN" sz="1600" b="1" dirty="0" smtClean="0">
                <a:solidFill>
                  <a:schemeClr val="tx1"/>
                </a:solidFill>
              </a:rPr>
              <a:t>Optimism</a:t>
            </a:r>
            <a:endParaRPr lang="en-IN" sz="1600" b="1" dirty="0">
              <a:solidFill>
                <a:schemeClr val="tx1"/>
              </a:solidFill>
            </a:endParaRPr>
          </a:p>
        </p:txBody>
      </p:sp>
      <p:cxnSp>
        <p:nvCxnSpPr>
          <p:cNvPr id="54" name="Straight Connector 53"/>
          <p:cNvCxnSpPr/>
          <p:nvPr/>
        </p:nvCxnSpPr>
        <p:spPr>
          <a:xfrm>
            <a:off x="6372512" y="3033176"/>
            <a:ext cx="0" cy="28803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5" name="Straight Connector 54"/>
          <p:cNvCxnSpPr/>
          <p:nvPr/>
        </p:nvCxnSpPr>
        <p:spPr>
          <a:xfrm rot="16200000">
            <a:off x="6769578" y="2926186"/>
            <a:ext cx="0" cy="790044"/>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rot="16200000">
            <a:off x="5975446" y="2926186"/>
            <a:ext cx="0" cy="790044"/>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7" name="Straight Connector 56"/>
          <p:cNvCxnSpPr/>
          <p:nvPr/>
        </p:nvCxnSpPr>
        <p:spPr>
          <a:xfrm>
            <a:off x="5580424" y="3321208"/>
            <a:ext cx="0" cy="32400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8" name="Straight Connector 57"/>
          <p:cNvCxnSpPr/>
          <p:nvPr/>
        </p:nvCxnSpPr>
        <p:spPr>
          <a:xfrm>
            <a:off x="7160688" y="3321208"/>
            <a:ext cx="0" cy="32400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59" name="Rounded Rectangle 58"/>
          <p:cNvSpPr/>
          <p:nvPr/>
        </p:nvSpPr>
        <p:spPr>
          <a:xfrm>
            <a:off x="5220384" y="3537232"/>
            <a:ext cx="1440160" cy="576000"/>
          </a:xfrm>
          <a:prstGeom prst="roundRect">
            <a:avLst/>
          </a:prstGeom>
          <a:solidFill>
            <a:srgbClr val="72AC68"/>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b="1" dirty="0" smtClean="0">
                <a:solidFill>
                  <a:schemeClr val="tx1"/>
                </a:solidFill>
              </a:rPr>
              <a:t>Social Awareness</a:t>
            </a:r>
            <a:endParaRPr lang="en-IN" b="1" dirty="0">
              <a:solidFill>
                <a:schemeClr val="tx1"/>
              </a:solidFill>
            </a:endParaRPr>
          </a:p>
        </p:txBody>
      </p:sp>
      <p:sp>
        <p:nvSpPr>
          <p:cNvPr id="60" name="Rounded Rectangle 59"/>
          <p:cNvSpPr/>
          <p:nvPr/>
        </p:nvSpPr>
        <p:spPr>
          <a:xfrm>
            <a:off x="6876568" y="3537232"/>
            <a:ext cx="1728192" cy="576000"/>
          </a:xfrm>
          <a:prstGeom prst="roundRect">
            <a:avLst/>
          </a:prstGeom>
          <a:solidFill>
            <a:srgbClr val="72AC68"/>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b="1" dirty="0" smtClean="0">
                <a:solidFill>
                  <a:schemeClr val="tx1"/>
                </a:solidFill>
              </a:rPr>
              <a:t>Relationship Management</a:t>
            </a:r>
            <a:endParaRPr lang="en-IN" b="1" dirty="0">
              <a:solidFill>
                <a:schemeClr val="tx1"/>
              </a:solidFill>
            </a:endParaRPr>
          </a:p>
        </p:txBody>
      </p:sp>
      <p:cxnSp>
        <p:nvCxnSpPr>
          <p:cNvPr id="61" name="Straight Connector 60"/>
          <p:cNvCxnSpPr/>
          <p:nvPr/>
        </p:nvCxnSpPr>
        <p:spPr>
          <a:xfrm>
            <a:off x="6004088" y="4113296"/>
            <a:ext cx="0" cy="28803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62" name="Straight Connector 61"/>
          <p:cNvCxnSpPr/>
          <p:nvPr/>
        </p:nvCxnSpPr>
        <p:spPr>
          <a:xfrm>
            <a:off x="7884680" y="4113296"/>
            <a:ext cx="0" cy="28803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63" name="Rounded Rectangle 62"/>
          <p:cNvSpPr/>
          <p:nvPr/>
        </p:nvSpPr>
        <p:spPr>
          <a:xfrm>
            <a:off x="4716016" y="4329320"/>
            <a:ext cx="1836000" cy="1404000"/>
          </a:xfrm>
          <a:prstGeom prst="roundRect">
            <a:avLst>
              <a:gd name="adj" fmla="val 9421"/>
            </a:avLst>
          </a:prstGeom>
          <a:solidFill>
            <a:srgbClr val="ADD3BE"/>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marL="342900" indent="-342900">
              <a:buFont typeface="Arial" pitchFamily="34" charset="0"/>
              <a:buChar char="•"/>
            </a:pPr>
            <a:r>
              <a:rPr lang="en-IN" sz="1600" b="1" dirty="0" smtClean="0">
                <a:solidFill>
                  <a:schemeClr val="tx1"/>
                </a:solidFill>
              </a:rPr>
              <a:t>Empathy</a:t>
            </a:r>
          </a:p>
          <a:p>
            <a:pPr marL="342900" indent="-342900">
              <a:buFont typeface="Arial" pitchFamily="34" charset="0"/>
              <a:buChar char="•"/>
            </a:pPr>
            <a:r>
              <a:rPr lang="en-IN" sz="1600" b="1" dirty="0" smtClean="0">
                <a:solidFill>
                  <a:schemeClr val="tx1"/>
                </a:solidFill>
              </a:rPr>
              <a:t>Organizational Awareness</a:t>
            </a:r>
          </a:p>
          <a:p>
            <a:pPr marL="342900" indent="-342900">
              <a:buFont typeface="Arial" pitchFamily="34" charset="0"/>
              <a:buChar char="•"/>
            </a:pPr>
            <a:r>
              <a:rPr lang="en-IN" sz="1600" b="1" dirty="0" smtClean="0">
                <a:solidFill>
                  <a:schemeClr val="tx1"/>
                </a:solidFill>
              </a:rPr>
              <a:t>Service Orientation</a:t>
            </a:r>
            <a:endParaRPr lang="en-IN" sz="1600" b="1" dirty="0">
              <a:solidFill>
                <a:schemeClr val="tx1"/>
              </a:solidFill>
            </a:endParaRPr>
          </a:p>
        </p:txBody>
      </p:sp>
      <p:sp>
        <p:nvSpPr>
          <p:cNvPr id="64" name="Rounded Rectangle 63"/>
          <p:cNvSpPr/>
          <p:nvPr/>
        </p:nvSpPr>
        <p:spPr>
          <a:xfrm>
            <a:off x="6624496" y="4329320"/>
            <a:ext cx="2412000" cy="2340000"/>
          </a:xfrm>
          <a:prstGeom prst="roundRect">
            <a:avLst>
              <a:gd name="adj" fmla="val 9755"/>
            </a:avLst>
          </a:prstGeom>
          <a:solidFill>
            <a:srgbClr val="ADD3BE"/>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marL="342900" indent="-342900">
              <a:buFont typeface="Arial" pitchFamily="34" charset="0"/>
              <a:buChar char="•"/>
            </a:pPr>
            <a:r>
              <a:rPr lang="en-IN" sz="1600" b="1" dirty="0" smtClean="0">
                <a:solidFill>
                  <a:schemeClr val="tx1"/>
                </a:solidFill>
              </a:rPr>
              <a:t>Developing Others</a:t>
            </a:r>
          </a:p>
          <a:p>
            <a:pPr marL="342900" indent="-342900">
              <a:buFont typeface="Arial" pitchFamily="34" charset="0"/>
              <a:buChar char="•"/>
            </a:pPr>
            <a:r>
              <a:rPr lang="en-IN" sz="1600" b="1" dirty="0" smtClean="0">
                <a:solidFill>
                  <a:schemeClr val="tx1"/>
                </a:solidFill>
              </a:rPr>
              <a:t>Inspirational Leadership</a:t>
            </a:r>
          </a:p>
          <a:p>
            <a:pPr marL="342900" indent="-342900">
              <a:buFont typeface="Arial" pitchFamily="34" charset="0"/>
              <a:buChar char="•"/>
            </a:pPr>
            <a:r>
              <a:rPr lang="en-IN" sz="1600" b="1" dirty="0" smtClean="0">
                <a:solidFill>
                  <a:schemeClr val="tx1"/>
                </a:solidFill>
              </a:rPr>
              <a:t>Change Catalyst</a:t>
            </a:r>
          </a:p>
          <a:p>
            <a:pPr marL="342900" indent="-342900">
              <a:buFont typeface="Arial" pitchFamily="34" charset="0"/>
              <a:buChar char="•"/>
            </a:pPr>
            <a:r>
              <a:rPr lang="en-IN" sz="1600" b="1" dirty="0" smtClean="0">
                <a:solidFill>
                  <a:schemeClr val="tx1"/>
                </a:solidFill>
              </a:rPr>
              <a:t>Influence</a:t>
            </a:r>
          </a:p>
          <a:p>
            <a:pPr marL="342900" indent="-342900">
              <a:buFont typeface="Arial" pitchFamily="34" charset="0"/>
              <a:buChar char="•"/>
            </a:pPr>
            <a:r>
              <a:rPr lang="en-IN" sz="1600" b="1" dirty="0" smtClean="0">
                <a:solidFill>
                  <a:schemeClr val="tx1"/>
                </a:solidFill>
              </a:rPr>
              <a:t>Conflict Management</a:t>
            </a:r>
          </a:p>
          <a:p>
            <a:pPr marL="342900" indent="-342900">
              <a:buFont typeface="Arial" pitchFamily="34" charset="0"/>
              <a:buChar char="•"/>
            </a:pPr>
            <a:r>
              <a:rPr lang="en-IN" sz="1600" b="1" dirty="0" smtClean="0">
                <a:solidFill>
                  <a:schemeClr val="tx1"/>
                </a:solidFill>
              </a:rPr>
              <a:t>Teamwork and Collaboration</a:t>
            </a:r>
          </a:p>
        </p:txBody>
      </p:sp>
      <p:sp>
        <p:nvSpPr>
          <p:cNvPr id="28" name="Rounded Rectangle 27"/>
          <p:cNvSpPr/>
          <p:nvPr/>
        </p:nvSpPr>
        <p:spPr>
          <a:xfrm>
            <a:off x="2843808" y="2637329"/>
            <a:ext cx="2700000" cy="504056"/>
          </a:xfrm>
          <a:prstGeom prst="roundRect">
            <a:avLst/>
          </a:prstGeom>
          <a:solidFill>
            <a:srgbClr val="7F7649"/>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sz="2000" b="1" dirty="0" smtClean="0">
                <a:solidFill>
                  <a:schemeClr val="bg1"/>
                </a:solidFill>
                <a:effectLst>
                  <a:outerShdw blurRad="38100" dist="38100" dir="2700000" algn="tl">
                    <a:srgbClr val="000000">
                      <a:alpha val="43137"/>
                    </a:srgbClr>
                  </a:outerShdw>
                </a:effectLst>
              </a:rPr>
              <a:t>Emotional Competence</a:t>
            </a:r>
            <a:endParaRPr lang="en-IN" sz="2000" b="1" dirty="0">
              <a:solidFill>
                <a:schemeClr val="bg1"/>
              </a:solidFill>
              <a:effectLst>
                <a:outerShdw blurRad="38100" dist="38100" dir="2700000" algn="tl">
                  <a:srgbClr val="000000">
                    <a:alpha val="43137"/>
                  </a:srgbClr>
                </a:outerShdw>
              </a:effectLst>
            </a:endParaRPr>
          </a:p>
        </p:txBody>
      </p:sp>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66" name="Picture 65">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67" name="Picture 66">
            <a:hlinkClick r:id="" action="ppaction://hlinkshowjump?jump=previous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50"/>
                                        <p:tgtEl>
                                          <p:spTgt spid="22"/>
                                        </p:tgtEl>
                                      </p:cBhvr>
                                    </p:animEffect>
                                  </p:childTnLst>
                                </p:cTn>
                              </p:par>
                            </p:childTnLst>
                          </p:cTn>
                        </p:par>
                        <p:par>
                          <p:cTn id="16" fill="hold">
                            <p:stCondLst>
                              <p:cond delay="275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50"/>
                                        <p:tgtEl>
                                          <p:spTgt spid="2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250"/>
                                        <p:tgtEl>
                                          <p:spTgt spid="26"/>
                                        </p:tgtEl>
                                      </p:cBhvr>
                                    </p:animEffect>
                                  </p:childTnLst>
                                </p:cTn>
                              </p:par>
                            </p:childTnLst>
                          </p:cTn>
                        </p:par>
                        <p:par>
                          <p:cTn id="24" fill="hold">
                            <p:stCondLst>
                              <p:cond delay="325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250"/>
                                        <p:tgtEl>
                                          <p:spTgt spid="24"/>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50"/>
                                        <p:tgtEl>
                                          <p:spTgt spid="2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250"/>
                                        <p:tgtEl>
                                          <p:spTgt spid="30"/>
                                        </p:tgtEl>
                                      </p:cBhvr>
                                    </p:animEffect>
                                  </p:childTnLst>
                                </p:cTn>
                              </p:par>
                            </p:childTnLst>
                          </p:cTn>
                        </p:par>
                        <p:par>
                          <p:cTn id="40" fill="hold">
                            <p:stCondLst>
                              <p:cond delay="4250"/>
                            </p:stCondLst>
                            <p:childTnLst>
                              <p:par>
                                <p:cTn id="41" presetID="10" presetClass="entr" presetSubtype="0"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250"/>
                                        <p:tgtEl>
                                          <p:spTgt spid="31"/>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250"/>
                                        <p:tgtEl>
                                          <p:spTgt spid="28"/>
                                        </p:tgtEl>
                                      </p:cBhvr>
                                    </p:animEffect>
                                  </p:childTnLst>
                                </p:cTn>
                              </p:par>
                            </p:childTnLst>
                          </p:cTn>
                        </p:par>
                        <p:par>
                          <p:cTn id="48" fill="hold">
                            <p:stCondLst>
                              <p:cond delay="4750"/>
                            </p:stCondLst>
                            <p:childTnLst>
                              <p:par>
                                <p:cTn id="49" presetID="10" presetClass="entr" presetSubtype="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250"/>
                                        <p:tgtEl>
                                          <p:spTgt spid="32"/>
                                        </p:tgtEl>
                                      </p:cBhvr>
                                    </p:animEffect>
                                  </p:childTnLst>
                                </p:cTn>
                              </p:par>
                            </p:childTnLst>
                          </p:cTn>
                        </p:par>
                        <p:par>
                          <p:cTn id="52" fill="hold">
                            <p:stCondLst>
                              <p:cond delay="5000"/>
                            </p:stCondLst>
                            <p:childTnLst>
                              <p:par>
                                <p:cTn id="53" presetID="10" presetClass="entr" presetSubtype="0"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250"/>
                                        <p:tgtEl>
                                          <p:spTgt spid="38"/>
                                        </p:tgtEl>
                                      </p:cBhvr>
                                    </p:animEffect>
                                  </p:childTnLst>
                                </p:cTn>
                              </p:par>
                            </p:childTnLst>
                          </p:cTn>
                        </p:par>
                        <p:par>
                          <p:cTn id="56" fill="hold">
                            <p:stCondLst>
                              <p:cond delay="5250"/>
                            </p:stCondLst>
                            <p:childTnLst>
                              <p:par>
                                <p:cTn id="57" presetID="10" presetClass="entr" presetSubtype="0"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250"/>
                                        <p:tgtEl>
                                          <p:spTgt spid="45"/>
                                        </p:tgtEl>
                                      </p:cBhvr>
                                    </p:animEffect>
                                  </p:childTnLst>
                                </p:cTn>
                              </p:par>
                            </p:childTnLst>
                          </p:cTn>
                        </p:par>
                        <p:par>
                          <p:cTn id="60" fill="hold">
                            <p:stCondLst>
                              <p:cond delay="5500"/>
                            </p:stCondLst>
                            <p:childTnLst>
                              <p:par>
                                <p:cTn id="61" presetID="10" presetClass="entr" presetSubtype="0"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250"/>
                                        <p:tgtEl>
                                          <p:spTgt spid="37"/>
                                        </p:tgtEl>
                                      </p:cBhvr>
                                    </p:animEffect>
                                  </p:childTnLst>
                                </p:cTn>
                              </p:par>
                            </p:childTnLst>
                          </p:cTn>
                        </p:par>
                        <p:par>
                          <p:cTn id="64" fill="hold">
                            <p:stCondLst>
                              <p:cond delay="5750"/>
                            </p:stCondLst>
                            <p:childTnLst>
                              <p:par>
                                <p:cTn id="65" presetID="10" presetClass="entr" presetSubtype="0" fill="hold"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250"/>
                                        <p:tgtEl>
                                          <p:spTgt spid="46"/>
                                        </p:tgtEl>
                                      </p:cBhvr>
                                    </p:animEffect>
                                  </p:childTnLst>
                                </p:cTn>
                              </p:par>
                            </p:childTnLst>
                          </p:cTn>
                        </p:par>
                        <p:par>
                          <p:cTn id="68" fill="hold">
                            <p:stCondLst>
                              <p:cond delay="6000"/>
                            </p:stCondLst>
                            <p:childTnLst>
                              <p:par>
                                <p:cTn id="69" presetID="10" presetClass="entr" presetSubtype="0"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50"/>
                                        <p:tgtEl>
                                          <p:spTgt spid="48"/>
                                        </p:tgtEl>
                                      </p:cBhvr>
                                    </p:animEffect>
                                  </p:childTnLst>
                                </p:cTn>
                              </p:par>
                            </p:childTnLst>
                          </p:cTn>
                        </p:par>
                        <p:par>
                          <p:cTn id="72" fill="hold">
                            <p:stCondLst>
                              <p:cond delay="6250"/>
                            </p:stCondLst>
                            <p:childTnLst>
                              <p:par>
                                <p:cTn id="73" presetID="10" presetClass="entr" presetSubtype="0" fill="hold" grpId="0"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250"/>
                                        <p:tgtEl>
                                          <p:spTgt spid="49"/>
                                        </p:tgtEl>
                                      </p:cBhvr>
                                    </p:animEffect>
                                  </p:childTnLst>
                                </p:cTn>
                              </p:par>
                            </p:childTnLst>
                          </p:cTn>
                        </p:par>
                        <p:par>
                          <p:cTn id="76" fill="hold">
                            <p:stCondLst>
                              <p:cond delay="6500"/>
                            </p:stCondLst>
                            <p:childTnLst>
                              <p:par>
                                <p:cTn id="77" presetID="10" presetClass="entr" presetSubtype="0" fill="hold" nodeType="after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250"/>
                                        <p:tgtEl>
                                          <p:spTgt spid="50"/>
                                        </p:tgtEl>
                                      </p:cBhvr>
                                    </p:animEffect>
                                  </p:childTnLst>
                                </p:cTn>
                              </p:par>
                            </p:childTnLst>
                          </p:cTn>
                        </p:par>
                        <p:par>
                          <p:cTn id="80" fill="hold">
                            <p:stCondLst>
                              <p:cond delay="6750"/>
                            </p:stCondLst>
                            <p:childTnLst>
                              <p:par>
                                <p:cTn id="81" presetID="10" presetClass="entr" presetSubtype="0" fill="hold" grpId="0" nodeType="after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fade">
                                      <p:cBhvr>
                                        <p:cTn id="83" dur="250"/>
                                        <p:tgtEl>
                                          <p:spTgt spid="52"/>
                                        </p:tgtEl>
                                      </p:cBhvr>
                                    </p:animEffect>
                                  </p:childTnLst>
                                </p:cTn>
                              </p:par>
                            </p:childTnLst>
                          </p:cTn>
                        </p:par>
                        <p:par>
                          <p:cTn id="84" fill="hold">
                            <p:stCondLst>
                              <p:cond delay="7000"/>
                            </p:stCondLst>
                            <p:childTnLst>
                              <p:par>
                                <p:cTn id="85" presetID="10" presetClass="entr" presetSubtype="0" fill="hold" nodeType="afterEffect">
                                  <p:stCondLst>
                                    <p:cond delay="75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250"/>
                                        <p:tgtEl>
                                          <p:spTgt spid="51"/>
                                        </p:tgtEl>
                                      </p:cBhvr>
                                    </p:animEffect>
                                  </p:childTnLst>
                                </p:cTn>
                              </p:par>
                            </p:childTnLst>
                          </p:cTn>
                        </p:par>
                        <p:par>
                          <p:cTn id="88" fill="hold">
                            <p:stCondLst>
                              <p:cond delay="8000"/>
                            </p:stCondLst>
                            <p:childTnLst>
                              <p:par>
                                <p:cTn id="89" presetID="10" presetClass="entr" presetSubtype="0" fill="hold" grpId="0" nodeType="after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250"/>
                                        <p:tgtEl>
                                          <p:spTgt spid="53"/>
                                        </p:tgtEl>
                                      </p:cBhvr>
                                    </p:animEffect>
                                  </p:childTnLst>
                                </p:cTn>
                              </p:par>
                            </p:childTnLst>
                          </p:cTn>
                        </p:par>
                        <p:par>
                          <p:cTn id="92" fill="hold">
                            <p:stCondLst>
                              <p:cond delay="8250"/>
                            </p:stCondLst>
                            <p:childTnLst>
                              <p:par>
                                <p:cTn id="93" presetID="10" presetClass="entr" presetSubtype="0" fill="hold" nodeType="afterEffect">
                                  <p:stCondLst>
                                    <p:cond delay="1500"/>
                                  </p:stCondLst>
                                  <p:childTnLst>
                                    <p:set>
                                      <p:cBhvr>
                                        <p:cTn id="94" dur="1" fill="hold">
                                          <p:stCondLst>
                                            <p:cond delay="0"/>
                                          </p:stCondLst>
                                        </p:cTn>
                                        <p:tgtEl>
                                          <p:spTgt spid="54"/>
                                        </p:tgtEl>
                                        <p:attrNameLst>
                                          <p:attrName>style.visibility</p:attrName>
                                        </p:attrNameLst>
                                      </p:cBhvr>
                                      <p:to>
                                        <p:strVal val="visible"/>
                                      </p:to>
                                    </p:set>
                                    <p:animEffect transition="in" filter="fade">
                                      <p:cBhvr>
                                        <p:cTn id="95" dur="250"/>
                                        <p:tgtEl>
                                          <p:spTgt spid="54"/>
                                        </p:tgtEl>
                                      </p:cBhvr>
                                    </p:animEffect>
                                  </p:childTnLst>
                                </p:cTn>
                              </p:par>
                            </p:childTnLst>
                          </p:cTn>
                        </p:par>
                        <p:par>
                          <p:cTn id="96" fill="hold">
                            <p:stCondLst>
                              <p:cond delay="10000"/>
                            </p:stCondLst>
                            <p:childTnLst>
                              <p:par>
                                <p:cTn id="97" presetID="10" presetClass="entr" presetSubtype="0" fill="hold" nodeType="after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fade">
                                      <p:cBhvr>
                                        <p:cTn id="99" dur="250"/>
                                        <p:tgtEl>
                                          <p:spTgt spid="56"/>
                                        </p:tgtEl>
                                      </p:cBhvr>
                                    </p:animEffect>
                                  </p:childTnLst>
                                </p:cTn>
                              </p:par>
                            </p:childTnLst>
                          </p:cTn>
                        </p:par>
                        <p:par>
                          <p:cTn id="100" fill="hold">
                            <p:stCondLst>
                              <p:cond delay="10250"/>
                            </p:stCondLst>
                            <p:childTnLst>
                              <p:par>
                                <p:cTn id="101" presetID="10" presetClass="entr" presetSubtype="0" fill="hold" nodeType="after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fade">
                                      <p:cBhvr>
                                        <p:cTn id="103" dur="250"/>
                                        <p:tgtEl>
                                          <p:spTgt spid="57"/>
                                        </p:tgtEl>
                                      </p:cBhvr>
                                    </p:animEffect>
                                  </p:childTnLst>
                                </p:cTn>
                              </p:par>
                            </p:childTnLst>
                          </p:cTn>
                        </p:par>
                        <p:par>
                          <p:cTn id="104" fill="hold">
                            <p:stCondLst>
                              <p:cond delay="10500"/>
                            </p:stCondLst>
                            <p:childTnLst>
                              <p:par>
                                <p:cTn id="105" presetID="10" presetClass="entr" presetSubtype="0"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250"/>
                                        <p:tgtEl>
                                          <p:spTgt spid="55"/>
                                        </p:tgtEl>
                                      </p:cBhvr>
                                    </p:animEffect>
                                  </p:childTnLst>
                                </p:cTn>
                              </p:par>
                            </p:childTnLst>
                          </p:cTn>
                        </p:par>
                        <p:par>
                          <p:cTn id="108" fill="hold">
                            <p:stCondLst>
                              <p:cond delay="10750"/>
                            </p:stCondLst>
                            <p:childTnLst>
                              <p:par>
                                <p:cTn id="109" presetID="10" presetClass="entr" presetSubtype="0" fill="hold" nodeType="afterEffect">
                                  <p:stCondLst>
                                    <p:cond delay="0"/>
                                  </p:stCondLst>
                                  <p:childTnLst>
                                    <p:set>
                                      <p:cBhvr>
                                        <p:cTn id="110" dur="1" fill="hold">
                                          <p:stCondLst>
                                            <p:cond delay="0"/>
                                          </p:stCondLst>
                                        </p:cTn>
                                        <p:tgtEl>
                                          <p:spTgt spid="58"/>
                                        </p:tgtEl>
                                        <p:attrNameLst>
                                          <p:attrName>style.visibility</p:attrName>
                                        </p:attrNameLst>
                                      </p:cBhvr>
                                      <p:to>
                                        <p:strVal val="visible"/>
                                      </p:to>
                                    </p:set>
                                    <p:animEffect transition="in" filter="fade">
                                      <p:cBhvr>
                                        <p:cTn id="111" dur="250"/>
                                        <p:tgtEl>
                                          <p:spTgt spid="58"/>
                                        </p:tgtEl>
                                      </p:cBhvr>
                                    </p:animEffect>
                                  </p:childTnLst>
                                </p:cTn>
                              </p:par>
                            </p:childTnLst>
                          </p:cTn>
                        </p:par>
                        <p:par>
                          <p:cTn id="112" fill="hold">
                            <p:stCondLst>
                              <p:cond delay="11000"/>
                            </p:stCondLst>
                            <p:childTnLst>
                              <p:par>
                                <p:cTn id="113" presetID="10" presetClass="entr" presetSubtype="0" fill="hold" grpId="0" nodeType="after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fade">
                                      <p:cBhvr>
                                        <p:cTn id="115" dur="250"/>
                                        <p:tgtEl>
                                          <p:spTgt spid="59"/>
                                        </p:tgtEl>
                                      </p:cBhvr>
                                    </p:animEffect>
                                  </p:childTnLst>
                                </p:cTn>
                              </p:par>
                            </p:childTnLst>
                          </p:cTn>
                        </p:par>
                        <p:par>
                          <p:cTn id="116" fill="hold">
                            <p:stCondLst>
                              <p:cond delay="11250"/>
                            </p:stCondLst>
                            <p:childTnLst>
                              <p:par>
                                <p:cTn id="117" presetID="10" presetClass="entr" presetSubtype="0" fill="hold" grpId="0" nodeType="afterEffect">
                                  <p:stCondLst>
                                    <p:cond delay="0"/>
                                  </p:stCondLst>
                                  <p:childTnLst>
                                    <p:set>
                                      <p:cBhvr>
                                        <p:cTn id="118" dur="1" fill="hold">
                                          <p:stCondLst>
                                            <p:cond delay="0"/>
                                          </p:stCondLst>
                                        </p:cTn>
                                        <p:tgtEl>
                                          <p:spTgt spid="60"/>
                                        </p:tgtEl>
                                        <p:attrNameLst>
                                          <p:attrName>style.visibility</p:attrName>
                                        </p:attrNameLst>
                                      </p:cBhvr>
                                      <p:to>
                                        <p:strVal val="visible"/>
                                      </p:to>
                                    </p:set>
                                    <p:animEffect transition="in" filter="fade">
                                      <p:cBhvr>
                                        <p:cTn id="119" dur="250"/>
                                        <p:tgtEl>
                                          <p:spTgt spid="60"/>
                                        </p:tgtEl>
                                      </p:cBhvr>
                                    </p:animEffect>
                                  </p:childTnLst>
                                </p:cTn>
                              </p:par>
                            </p:childTnLst>
                          </p:cTn>
                        </p:par>
                        <p:par>
                          <p:cTn id="120" fill="hold">
                            <p:stCondLst>
                              <p:cond delay="11500"/>
                            </p:stCondLst>
                            <p:childTnLst>
                              <p:par>
                                <p:cTn id="121" presetID="10" presetClass="entr" presetSubtype="0" fill="hold" nodeType="afterEffect">
                                  <p:stCondLst>
                                    <p:cond delay="0"/>
                                  </p:stCondLst>
                                  <p:childTnLst>
                                    <p:set>
                                      <p:cBhvr>
                                        <p:cTn id="122" dur="1" fill="hold">
                                          <p:stCondLst>
                                            <p:cond delay="0"/>
                                          </p:stCondLst>
                                        </p:cTn>
                                        <p:tgtEl>
                                          <p:spTgt spid="61"/>
                                        </p:tgtEl>
                                        <p:attrNameLst>
                                          <p:attrName>style.visibility</p:attrName>
                                        </p:attrNameLst>
                                      </p:cBhvr>
                                      <p:to>
                                        <p:strVal val="visible"/>
                                      </p:to>
                                    </p:set>
                                    <p:animEffect transition="in" filter="fade">
                                      <p:cBhvr>
                                        <p:cTn id="123" dur="250"/>
                                        <p:tgtEl>
                                          <p:spTgt spid="61"/>
                                        </p:tgtEl>
                                      </p:cBhvr>
                                    </p:animEffect>
                                  </p:childTnLst>
                                </p:cTn>
                              </p:par>
                            </p:childTnLst>
                          </p:cTn>
                        </p:par>
                        <p:par>
                          <p:cTn id="124" fill="hold">
                            <p:stCondLst>
                              <p:cond delay="11750"/>
                            </p:stCondLst>
                            <p:childTnLst>
                              <p:par>
                                <p:cTn id="125" presetID="10" presetClass="entr" presetSubtype="0" fill="hold" grpId="0" nodeType="afterEffect">
                                  <p:stCondLst>
                                    <p:cond delay="0"/>
                                  </p:stCondLst>
                                  <p:childTnLst>
                                    <p:set>
                                      <p:cBhvr>
                                        <p:cTn id="126" dur="1" fill="hold">
                                          <p:stCondLst>
                                            <p:cond delay="0"/>
                                          </p:stCondLst>
                                        </p:cTn>
                                        <p:tgtEl>
                                          <p:spTgt spid="63"/>
                                        </p:tgtEl>
                                        <p:attrNameLst>
                                          <p:attrName>style.visibility</p:attrName>
                                        </p:attrNameLst>
                                      </p:cBhvr>
                                      <p:to>
                                        <p:strVal val="visible"/>
                                      </p:to>
                                    </p:set>
                                    <p:animEffect transition="in" filter="fade">
                                      <p:cBhvr>
                                        <p:cTn id="127" dur="250"/>
                                        <p:tgtEl>
                                          <p:spTgt spid="63"/>
                                        </p:tgtEl>
                                      </p:cBhvr>
                                    </p:animEffect>
                                  </p:childTnLst>
                                </p:cTn>
                              </p:par>
                            </p:childTnLst>
                          </p:cTn>
                        </p:par>
                        <p:par>
                          <p:cTn id="128" fill="hold">
                            <p:stCondLst>
                              <p:cond delay="12000"/>
                            </p:stCondLst>
                            <p:childTnLst>
                              <p:par>
                                <p:cTn id="129" presetID="10" presetClass="entr" presetSubtype="0" fill="hold"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fade">
                                      <p:cBhvr>
                                        <p:cTn id="131" dur="250"/>
                                        <p:tgtEl>
                                          <p:spTgt spid="62"/>
                                        </p:tgtEl>
                                      </p:cBhvr>
                                    </p:animEffect>
                                  </p:childTnLst>
                                </p:cTn>
                              </p:par>
                            </p:childTnLst>
                          </p:cTn>
                        </p:par>
                        <p:par>
                          <p:cTn id="132" fill="hold">
                            <p:stCondLst>
                              <p:cond delay="12250"/>
                            </p:stCondLst>
                            <p:childTnLst>
                              <p:par>
                                <p:cTn id="133" presetID="10" presetClass="entr" presetSubtype="0" fill="hold" grpId="0" nodeType="afterEffect">
                                  <p:stCondLst>
                                    <p:cond delay="0"/>
                                  </p:stCondLst>
                                  <p:childTnLst>
                                    <p:set>
                                      <p:cBhvr>
                                        <p:cTn id="134" dur="1" fill="hold">
                                          <p:stCondLst>
                                            <p:cond delay="0"/>
                                          </p:stCondLst>
                                        </p:cTn>
                                        <p:tgtEl>
                                          <p:spTgt spid="64"/>
                                        </p:tgtEl>
                                        <p:attrNameLst>
                                          <p:attrName>style.visibility</p:attrName>
                                        </p:attrNameLst>
                                      </p:cBhvr>
                                      <p:to>
                                        <p:strVal val="visible"/>
                                      </p:to>
                                    </p:set>
                                    <p:animEffect transition="in" filter="fade">
                                      <p:cBhvr>
                                        <p:cTn id="135" dur="250"/>
                                        <p:tgtEl>
                                          <p:spTgt spid="64"/>
                                        </p:tgtEl>
                                      </p:cBhvr>
                                    </p:animEffect>
                                  </p:childTnLst>
                                </p:cTn>
                              </p:par>
                            </p:childTnLst>
                          </p:cTn>
                        </p:par>
                        <p:par>
                          <p:cTn id="136" fill="hold">
                            <p:stCondLst>
                              <p:cond delay="12500"/>
                            </p:stCondLst>
                            <p:childTnLst>
                              <p:par>
                                <p:cTn id="137" presetID="10" presetClass="entr" presetSubtype="0" fill="hold" nodeType="afterEffect">
                                  <p:stCondLst>
                                    <p:cond delay="500"/>
                                  </p:stCondLst>
                                  <p:childTnLst>
                                    <p:set>
                                      <p:cBhvr>
                                        <p:cTn id="138" dur="1" fill="hold">
                                          <p:stCondLst>
                                            <p:cond delay="0"/>
                                          </p:stCondLst>
                                        </p:cTn>
                                        <p:tgtEl>
                                          <p:spTgt spid="66"/>
                                        </p:tgtEl>
                                        <p:attrNameLst>
                                          <p:attrName>style.visibility</p:attrName>
                                        </p:attrNameLst>
                                      </p:cBhvr>
                                      <p:to>
                                        <p:strVal val="visible"/>
                                      </p:to>
                                    </p:set>
                                    <p:animEffect transition="in" filter="fade">
                                      <p:cBhvr>
                                        <p:cTn id="139" dur="12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9" grpId="0" animBg="1"/>
      <p:bldP spid="30" grpId="0" animBg="1"/>
      <p:bldP spid="48" grpId="0" animBg="1"/>
      <p:bldP spid="49" grpId="0" animBg="1"/>
      <p:bldP spid="52" grpId="0" animBg="1"/>
      <p:bldP spid="53" grpId="0" animBg="1"/>
      <p:bldP spid="59" grpId="0" animBg="1"/>
      <p:bldP spid="60" grpId="0" animBg="1"/>
      <p:bldP spid="63" grpId="0" animBg="1"/>
      <p:bldP spid="64"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descr="22250951_l.jpg"/>
          <p:cNvPicPr>
            <a:picLocks noChangeAspect="1"/>
          </p:cNvPicPr>
          <p:nvPr/>
        </p:nvPicPr>
        <p:blipFill>
          <a:blip r:embed="rId4" cstate="print"/>
          <a:srcRect l="5362" t="9453" r="5362" b="8260"/>
          <a:stretch>
            <a:fillRect/>
          </a:stretch>
        </p:blipFill>
        <p:spPr>
          <a:xfrm>
            <a:off x="3635896" y="2780928"/>
            <a:ext cx="5508104" cy="4077072"/>
          </a:xfrm>
          <a:prstGeom prst="rect">
            <a:avLst/>
          </a:prstGeom>
        </p:spPr>
      </p:pic>
      <p:grpSp>
        <p:nvGrpSpPr>
          <p:cNvPr id="2" name="Group 11"/>
          <p:cNvGrpSpPr/>
          <p:nvPr/>
        </p:nvGrpSpPr>
        <p:grpSpPr>
          <a:xfrm>
            <a:off x="-180528" y="936441"/>
            <a:ext cx="9363075" cy="836375"/>
            <a:chOff x="-180528" y="2780928"/>
            <a:chExt cx="9363075" cy="723900"/>
          </a:xfrm>
        </p:grpSpPr>
        <p:pic>
          <p:nvPicPr>
            <p:cNvPr id="21"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0528" y="2780928"/>
              <a:ext cx="9363075" cy="723900"/>
            </a:xfrm>
            <a:prstGeom prst="rect">
              <a:avLst/>
            </a:prstGeom>
            <a:noFill/>
            <a:ln w="9525">
              <a:noFill/>
              <a:miter lim="800000"/>
              <a:headEnd/>
              <a:tailEnd/>
            </a:ln>
          </p:spPr>
        </p:pic>
        <p:sp>
          <p:nvSpPr>
            <p:cNvPr id="22" name="TextBox 21"/>
            <p:cNvSpPr txBox="1"/>
            <p:nvPr/>
          </p:nvSpPr>
          <p:spPr>
            <a:xfrm>
              <a:off x="273269" y="2924318"/>
              <a:ext cx="7539091" cy="399581"/>
            </a:xfrm>
            <a:prstGeom prst="rect">
              <a:avLst/>
            </a:prstGeom>
            <a:noFill/>
          </p:spPr>
          <p:txBody>
            <a:bodyPr wrap="square" rtlCol="0">
              <a:spAutoFit/>
            </a:bodyPr>
            <a:lstStyle/>
            <a:p>
              <a:pPr marL="342900" indent="-342900">
                <a:buFont typeface="Arial" pitchFamily="34" charset="0"/>
                <a:buChar char="•"/>
              </a:pPr>
              <a:r>
                <a:rPr lang="en-IN" sz="2400" b="1" dirty="0" smtClean="0">
                  <a:effectLst>
                    <a:glow rad="228600">
                      <a:schemeClr val="bg1">
                        <a:alpha val="40000"/>
                      </a:schemeClr>
                    </a:glow>
                  </a:effectLst>
                </a:rPr>
                <a:t>Self Management</a:t>
              </a:r>
              <a:endParaRPr lang="en-IN" sz="2400" b="1" dirty="0">
                <a:effectLst>
                  <a:glow rad="228600">
                    <a:schemeClr val="bg1">
                      <a:alpha val="40000"/>
                    </a:schemeClr>
                  </a:glow>
                </a:effectLst>
              </a:endParaRPr>
            </a:p>
          </p:txBody>
        </p:sp>
      </p:grpSp>
      <p:grpSp>
        <p:nvGrpSpPr>
          <p:cNvPr id="3" name="Group 44"/>
          <p:cNvGrpSpPr/>
          <p:nvPr/>
        </p:nvGrpSpPr>
        <p:grpSpPr>
          <a:xfrm>
            <a:off x="0" y="0"/>
            <a:ext cx="9144000" cy="972000"/>
            <a:chOff x="0" y="0"/>
            <a:chExt cx="9144000" cy="972000"/>
          </a:xfrm>
        </p:grpSpPr>
        <p:grpSp>
          <p:nvGrpSpPr>
            <p:cNvPr id="4" name="Group 25"/>
            <p:cNvGrpSpPr/>
            <p:nvPr/>
          </p:nvGrpSpPr>
          <p:grpSpPr>
            <a:xfrm rot="5400000">
              <a:off x="4086000" y="-4086000"/>
              <a:ext cx="972000" cy="9144000"/>
              <a:chOff x="6948264" y="0"/>
              <a:chExt cx="2195736" cy="6858000"/>
            </a:xfrm>
          </p:grpSpPr>
          <p:grpSp>
            <p:nvGrpSpPr>
              <p:cNvPr id="5" name="Group 17"/>
              <p:cNvGrpSpPr/>
              <p:nvPr/>
            </p:nvGrpSpPr>
            <p:grpSpPr>
              <a:xfrm>
                <a:off x="8028384" y="0"/>
                <a:ext cx="1115616" cy="6858000"/>
                <a:chOff x="7775848" y="0"/>
                <a:chExt cx="1368152" cy="6569968"/>
              </a:xfrm>
            </p:grpSpPr>
            <p:grpSp>
              <p:nvGrpSpPr>
                <p:cNvPr id="6"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7"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8" name="Group 18"/>
              <p:cNvGrpSpPr/>
              <p:nvPr/>
            </p:nvGrpSpPr>
            <p:grpSpPr>
              <a:xfrm flipH="1">
                <a:off x="6948264" y="0"/>
                <a:ext cx="1115616" cy="6858000"/>
                <a:chOff x="7775848" y="0"/>
                <a:chExt cx="1368152" cy="6569968"/>
              </a:xfrm>
            </p:grpSpPr>
            <p:grpSp>
              <p:nvGrpSpPr>
                <p:cNvPr id="9"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10"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Adaptability</a:t>
              </a:r>
              <a:endParaRPr lang="en-IN" sz="3200" dirty="0"/>
            </a:p>
          </p:txBody>
        </p:sp>
      </p:grpSp>
      <p:sp>
        <p:nvSpPr>
          <p:cNvPr id="23" name="TextBox 22"/>
          <p:cNvSpPr txBox="1"/>
          <p:nvPr/>
        </p:nvSpPr>
        <p:spPr>
          <a:xfrm>
            <a:off x="3744416" y="1745521"/>
            <a:ext cx="5292080" cy="1015663"/>
          </a:xfrm>
          <a:prstGeom prst="rect">
            <a:avLst/>
          </a:prstGeom>
          <a:solidFill>
            <a:srgbClr val="FF7C80">
              <a:alpha val="69804"/>
            </a:srgbClr>
          </a:solidFill>
        </p:spPr>
        <p:txBody>
          <a:bodyPr wrap="square" rtlCol="0">
            <a:spAutoFit/>
          </a:bodyPr>
          <a:lstStyle/>
          <a:p>
            <a:r>
              <a:rPr lang="en-IN" sz="2000" dirty="0" smtClean="0"/>
              <a:t>Self-management means managing one's internal states, impulses and resources. </a:t>
            </a:r>
          </a:p>
          <a:p>
            <a:r>
              <a:rPr lang="en-IN" sz="2000" dirty="0" smtClean="0"/>
              <a:t>Self Management Competencies are:</a:t>
            </a:r>
          </a:p>
        </p:txBody>
      </p:sp>
      <p:grpSp>
        <p:nvGrpSpPr>
          <p:cNvPr id="11" name="Group 65"/>
          <p:cNvGrpSpPr>
            <a:grpSpLocks/>
          </p:cNvGrpSpPr>
          <p:nvPr/>
        </p:nvGrpSpPr>
        <p:grpSpPr bwMode="auto">
          <a:xfrm rot="5400000">
            <a:off x="-612496" y="2492816"/>
            <a:ext cx="4968000" cy="3528000"/>
            <a:chOff x="471488" y="1165225"/>
            <a:chExt cx="7740650" cy="3713163"/>
          </a:xfrm>
        </p:grpSpPr>
        <p:grpSp>
          <p:nvGrpSpPr>
            <p:cNvPr id="12" name="Group 117"/>
            <p:cNvGrpSpPr>
              <a:grpSpLocks/>
            </p:cNvGrpSpPr>
            <p:nvPr/>
          </p:nvGrpSpPr>
          <p:grpSpPr bwMode="auto">
            <a:xfrm>
              <a:off x="471488" y="1165225"/>
              <a:ext cx="7740650" cy="3694113"/>
              <a:chOff x="471210" y="1164522"/>
              <a:chExt cx="7740358" cy="3694514"/>
            </a:xfrm>
          </p:grpSpPr>
          <p:sp>
            <p:nvSpPr>
              <p:cNvPr id="27" name="Rounded Rectangle 6"/>
              <p:cNvSpPr/>
              <p:nvPr/>
            </p:nvSpPr>
            <p:spPr>
              <a:xfrm>
                <a:off x="471210" y="1164522"/>
                <a:ext cx="7740358" cy="3694514"/>
              </a:xfrm>
              <a:prstGeom prst="roundRect">
                <a:avLst>
                  <a:gd name="adj" fmla="val 5555"/>
                </a:avLst>
              </a:prstGeom>
              <a:gradFill>
                <a:gsLst>
                  <a:gs pos="0">
                    <a:schemeClr val="bg1">
                      <a:lumMod val="65000"/>
                    </a:schemeClr>
                  </a:gs>
                  <a:gs pos="69000">
                    <a:schemeClr val="bg1">
                      <a:lumMod val="75000"/>
                    </a:schemeClr>
                  </a:gs>
                  <a:gs pos="100000">
                    <a:schemeClr val="bg1">
                      <a:lumMod val="85000"/>
                    </a:schemeClr>
                  </a:gs>
                  <a:gs pos="41000">
                    <a:schemeClr val="bg1"/>
                  </a:gs>
                </a:gsLst>
                <a:lin ang="19140000" scaled="0"/>
              </a:gradFill>
              <a:ln>
                <a:noFill/>
              </a:ln>
              <a:effectLst>
                <a:outerShdw blurRad="40000" dist="23000" dir="5400000" rotWithShape="0">
                  <a:srgbClr val="000000">
                    <a:alpha val="35000"/>
                  </a:srgbClr>
                </a:outerShdw>
                <a:reflection stA="21000" endPos="22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 name="Rounded Rectangle 27"/>
              <p:cNvSpPr/>
              <p:nvPr/>
            </p:nvSpPr>
            <p:spPr>
              <a:xfrm>
                <a:off x="593442" y="1285185"/>
                <a:ext cx="7467318" cy="3451600"/>
              </a:xfrm>
              <a:prstGeom prst="roundRect">
                <a:avLst>
                  <a:gd name="adj" fmla="val 4812"/>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grpSp>
            <p:nvGrpSpPr>
              <p:cNvPr id="13" name="Gruppe 61"/>
              <p:cNvGrpSpPr>
                <a:grpSpLocks/>
              </p:cNvGrpSpPr>
              <p:nvPr/>
            </p:nvGrpSpPr>
            <p:grpSpPr bwMode="auto">
              <a:xfrm flipH="1">
                <a:off x="7106981" y="2677560"/>
                <a:ext cx="763040" cy="791220"/>
                <a:chOff x="1729066" y="4033625"/>
                <a:chExt cx="1016456" cy="1016530"/>
              </a:xfrm>
            </p:grpSpPr>
            <p:grpSp>
              <p:nvGrpSpPr>
                <p:cNvPr id="14" name="Gruppe 59"/>
                <p:cNvGrpSpPr>
                  <a:grpSpLocks/>
                </p:cNvGrpSpPr>
                <p:nvPr/>
              </p:nvGrpSpPr>
              <p:grpSpPr bwMode="auto">
                <a:xfrm>
                  <a:off x="1729066" y="4033625"/>
                  <a:ext cx="1016456" cy="1016530"/>
                  <a:chOff x="3889813" y="1483645"/>
                  <a:chExt cx="496973" cy="497009"/>
                </a:xfrm>
              </p:grpSpPr>
              <p:sp>
                <p:nvSpPr>
                  <p:cNvPr id="38" name="Ellipse 30"/>
                  <p:cNvSpPr/>
                  <p:nvPr/>
                </p:nvSpPr>
                <p:spPr bwMode="auto">
                  <a:xfrm rot="17065673">
                    <a:off x="3889795" y="1483663"/>
                    <a:ext cx="497009" cy="496973"/>
                  </a:xfrm>
                  <a:prstGeom prst="ellipse">
                    <a:avLst/>
                  </a:prstGeom>
                  <a:gradFill flip="none" rotWithShape="1">
                    <a:gsLst>
                      <a:gs pos="100000">
                        <a:schemeClr val="tx1">
                          <a:lumMod val="95000"/>
                          <a:lumOff val="5000"/>
                        </a:schemeClr>
                      </a:gs>
                      <a:gs pos="0">
                        <a:schemeClr val="tx1">
                          <a:lumMod val="75000"/>
                          <a:lumOff val="25000"/>
                        </a:schemeClr>
                      </a:gs>
                    </a:gsLst>
                    <a:path path="shape">
                      <a:fillToRect l="50000" t="50000" r="50000" b="50000"/>
                    </a:path>
                    <a:tileRect/>
                  </a:gradFill>
                  <a:ln w="9525" cap="flat" cmpd="sng" algn="ctr">
                    <a:noFill/>
                    <a:prstDash val="solid"/>
                  </a:ln>
                  <a:effectLst>
                    <a:innerShdw blurRad="269875" dist="114300" dir="480000">
                      <a:srgbClr val="000000">
                        <a:alpha val="13000"/>
                      </a:srgbClr>
                    </a:innerShdw>
                  </a:effectLst>
                </p:spPr>
                <p:txBody>
                  <a:bodyPr anchor="ctr"/>
                  <a:lstStyle>
                    <a:lvl1pPr marL="342900" indent="-342900"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buFont typeface="Calibri" charset="0"/>
                      <a:buAutoNum type="arabicPeriod"/>
                      <a:defRPr/>
                    </a:pPr>
                    <a:endParaRPr lang="da-DK" sz="1800" smtClean="0">
                      <a:solidFill>
                        <a:srgbClr val="FFFFFF"/>
                      </a:solidFill>
                    </a:endParaRPr>
                  </a:p>
                </p:txBody>
              </p:sp>
              <p:sp>
                <p:nvSpPr>
                  <p:cNvPr id="45" name="Ellipse 31"/>
                  <p:cNvSpPr>
                    <a:spLocks noChangeArrowheads="1"/>
                  </p:cNvSpPr>
                  <p:nvPr/>
                </p:nvSpPr>
                <p:spPr bwMode="auto">
                  <a:xfrm>
                    <a:off x="3955823" y="1564875"/>
                    <a:ext cx="366004" cy="269272"/>
                  </a:xfrm>
                  <a:prstGeom prst="ellipse">
                    <a:avLst/>
                  </a:prstGeom>
                  <a:gradFill rotWithShape="1">
                    <a:gsLst>
                      <a:gs pos="0">
                        <a:srgbClr val="FFFCF9">
                          <a:alpha val="31998"/>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342900" indent="-342900" algn="ctr">
                      <a:buFont typeface="Calibri" pitchFamily="34" charset="0"/>
                      <a:buAutoNum type="arabicPeriod"/>
                    </a:pPr>
                    <a:endParaRPr lang="da-DK">
                      <a:solidFill>
                        <a:srgbClr val="FFFFFF"/>
                      </a:solidFill>
                    </a:endParaRPr>
                  </a:p>
                </p:txBody>
              </p:sp>
            </p:grpSp>
            <p:sp>
              <p:nvSpPr>
                <p:cNvPr id="37" name="Måne 29"/>
                <p:cNvSpPr/>
                <p:nvPr/>
              </p:nvSpPr>
              <p:spPr bwMode="auto">
                <a:xfrm rot="16570711">
                  <a:off x="2013672" y="4164325"/>
                  <a:ext cx="460273" cy="967579"/>
                </a:xfrm>
                <a:prstGeom prst="moon">
                  <a:avLst>
                    <a:gd name="adj" fmla="val 8755"/>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da-DK" sz="1800" smtClean="0">
                    <a:solidFill>
                      <a:srgbClr val="FFFFFF"/>
                    </a:solidFill>
                  </a:endParaRPr>
                </a:p>
              </p:txBody>
            </p:sp>
          </p:grpSp>
          <p:sp>
            <p:nvSpPr>
              <p:cNvPr id="30" name="Rectangle 115"/>
              <p:cNvSpPr>
                <a:spLocks noChangeArrowheads="1"/>
              </p:cNvSpPr>
              <p:nvPr/>
            </p:nvSpPr>
            <p:spPr bwMode="auto">
              <a:xfrm>
                <a:off x="1058563" y="1285185"/>
                <a:ext cx="5884640" cy="3451600"/>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nb-NO">
                  <a:solidFill>
                    <a:srgbClr val="FFFFFF"/>
                  </a:solidFill>
                </a:endParaRPr>
              </a:p>
            </p:txBody>
          </p:sp>
          <p:sp>
            <p:nvSpPr>
              <p:cNvPr id="31" name="Rounded Rectangle 30"/>
              <p:cNvSpPr/>
              <p:nvPr/>
            </p:nvSpPr>
            <p:spPr>
              <a:xfrm flipH="1">
                <a:off x="841083" y="2615655"/>
                <a:ext cx="66672" cy="676348"/>
              </a:xfrm>
              <a:prstGeom prst="roundRect">
                <a:avLst>
                  <a:gd name="adj" fmla="val 4812"/>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grpSp>
        <p:sp>
          <p:nvSpPr>
            <p:cNvPr id="26" name="Rounded Rectangle 10"/>
            <p:cNvSpPr/>
            <p:nvPr/>
          </p:nvSpPr>
          <p:spPr>
            <a:xfrm>
              <a:off x="485775" y="1184275"/>
              <a:ext cx="7523163" cy="3694113"/>
            </a:xfrm>
            <a:custGeom>
              <a:avLst/>
              <a:gdLst>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6009055 w 6185849"/>
                <a:gd name="connsiteY5" fmla="*/ 3674030 h 3674030"/>
                <a:gd name="connsiteX6" fmla="*/ 176794 w 6185849"/>
                <a:gd name="connsiteY6" fmla="*/ 3674030 h 3674030"/>
                <a:gd name="connsiteX7" fmla="*/ 0 w 6185849"/>
                <a:gd name="connsiteY7" fmla="*/ 3497236 h 3674030"/>
                <a:gd name="connsiteX8" fmla="*/ 0 w 6185849"/>
                <a:gd name="connsiteY8" fmla="*/ 176794 h 3674030"/>
                <a:gd name="connsiteX0" fmla="*/ 0 w 6185849"/>
                <a:gd name="connsiteY0" fmla="*/ 176794 h 3811663"/>
                <a:gd name="connsiteX1" fmla="*/ 176794 w 6185849"/>
                <a:gd name="connsiteY1" fmla="*/ 0 h 3811663"/>
                <a:gd name="connsiteX2" fmla="*/ 6009055 w 6185849"/>
                <a:gd name="connsiteY2" fmla="*/ 0 h 3811663"/>
                <a:gd name="connsiteX3" fmla="*/ 6185849 w 6185849"/>
                <a:gd name="connsiteY3" fmla="*/ 176794 h 3811663"/>
                <a:gd name="connsiteX4" fmla="*/ 6185849 w 6185849"/>
                <a:gd name="connsiteY4" fmla="*/ 3497236 h 3811663"/>
                <a:gd name="connsiteX5" fmla="*/ 176794 w 6185849"/>
                <a:gd name="connsiteY5" fmla="*/ 3674030 h 3811663"/>
                <a:gd name="connsiteX6" fmla="*/ 0 w 6185849"/>
                <a:gd name="connsiteY6" fmla="*/ 3497236 h 3811663"/>
                <a:gd name="connsiteX7" fmla="*/ 0 w 6185849"/>
                <a:gd name="connsiteY7" fmla="*/ 176794 h 3811663"/>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176794 w 6185849"/>
                <a:gd name="connsiteY4" fmla="*/ 3674030 h 3674030"/>
                <a:gd name="connsiteX5" fmla="*/ 0 w 6185849"/>
                <a:gd name="connsiteY5" fmla="*/ 3497236 h 3674030"/>
                <a:gd name="connsiteX6" fmla="*/ 0 w 6185849"/>
                <a:gd name="connsiteY6" fmla="*/ 176794 h 3674030"/>
                <a:gd name="connsiteX0" fmla="*/ 0 w 6185849"/>
                <a:gd name="connsiteY0" fmla="*/ 190449 h 3687685"/>
                <a:gd name="connsiteX1" fmla="*/ 176794 w 6185849"/>
                <a:gd name="connsiteY1" fmla="*/ 13655 h 3687685"/>
                <a:gd name="connsiteX2" fmla="*/ 4274819 w 6185849"/>
                <a:gd name="connsiteY2" fmla="*/ 0 h 3687685"/>
                <a:gd name="connsiteX3" fmla="*/ 6185849 w 6185849"/>
                <a:gd name="connsiteY3" fmla="*/ 190449 h 3687685"/>
                <a:gd name="connsiteX4" fmla="*/ 176794 w 6185849"/>
                <a:gd name="connsiteY4" fmla="*/ 3687685 h 3687685"/>
                <a:gd name="connsiteX5" fmla="*/ 0 w 6185849"/>
                <a:gd name="connsiteY5" fmla="*/ 3510891 h 3687685"/>
                <a:gd name="connsiteX6" fmla="*/ 0 w 6185849"/>
                <a:gd name="connsiteY6"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4819" h="3687685">
                  <a:moveTo>
                    <a:pt x="0" y="190449"/>
                  </a:moveTo>
                  <a:cubicBezTo>
                    <a:pt x="0" y="92808"/>
                    <a:pt x="79153" y="13655"/>
                    <a:pt x="176794" y="13655"/>
                  </a:cubicBezTo>
                  <a:lnTo>
                    <a:pt x="4274819" y="0"/>
                  </a:lnTo>
                  <a:cubicBezTo>
                    <a:pt x="4233852" y="25192"/>
                    <a:pt x="889264" y="3102537"/>
                    <a:pt x="176794" y="3687685"/>
                  </a:cubicBezTo>
                  <a:cubicBezTo>
                    <a:pt x="79153" y="3687685"/>
                    <a:pt x="0" y="3608532"/>
                    <a:pt x="0" y="3510891"/>
                  </a:cubicBezTo>
                  <a:lnTo>
                    <a:pt x="0" y="190449"/>
                  </a:lnTo>
                  <a:close/>
                </a:path>
              </a:pathLst>
            </a:custGeom>
            <a:gradFill flip="none" rotWithShape="1">
              <a:gsLst>
                <a:gs pos="0">
                  <a:schemeClr val="bg1">
                    <a:alpha val="15000"/>
                  </a:schemeClr>
                </a:gs>
                <a:gs pos="100000">
                  <a:schemeClr val="bg1">
                    <a:alpha val="1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grpSp>
      <p:grpSp>
        <p:nvGrpSpPr>
          <p:cNvPr id="15" name="Group 68"/>
          <p:cNvGrpSpPr>
            <a:grpSpLocks/>
          </p:cNvGrpSpPr>
          <p:nvPr/>
        </p:nvGrpSpPr>
        <p:grpSpPr bwMode="auto">
          <a:xfrm>
            <a:off x="323136" y="2878906"/>
            <a:ext cx="3096345" cy="577304"/>
            <a:chOff x="1224749" y="2276269"/>
            <a:chExt cx="4852005" cy="379817"/>
          </a:xfrm>
        </p:grpSpPr>
        <p:sp>
          <p:nvSpPr>
            <p:cNvPr id="47" name="Rounded Rectangle 46"/>
            <p:cNvSpPr/>
            <p:nvPr/>
          </p:nvSpPr>
          <p:spPr>
            <a:xfrm flipV="1">
              <a:off x="1224751" y="2276269"/>
              <a:ext cx="4852003" cy="379817"/>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48" name="Rounded Rectangle 47"/>
            <p:cNvSpPr/>
            <p:nvPr/>
          </p:nvSpPr>
          <p:spPr>
            <a:xfrm>
              <a:off x="1279371" y="2330890"/>
              <a:ext cx="4728907"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49" name="TextBox 67"/>
            <p:cNvSpPr txBox="1">
              <a:spLocks noChangeArrowheads="1"/>
            </p:cNvSpPr>
            <p:nvPr/>
          </p:nvSpPr>
          <p:spPr bwMode="auto">
            <a:xfrm>
              <a:off x="1224749" y="2327207"/>
              <a:ext cx="4739166" cy="263238"/>
            </a:xfrm>
            <a:prstGeom prst="rect">
              <a:avLst/>
            </a:prstGeom>
            <a:noFill/>
            <a:ln w="9525">
              <a:noFill/>
              <a:miter lim="800000"/>
              <a:headEnd/>
              <a:tailEnd/>
            </a:ln>
          </p:spPr>
          <p:txBody>
            <a:bodyPr wrap="square">
              <a:spAutoFit/>
            </a:bodyPr>
            <a:lstStyle/>
            <a:p>
              <a:pPr algn="ctr">
                <a:defRPr/>
              </a:pPr>
              <a:r>
                <a:rPr lang="en-IN" sz="2000" b="1" dirty="0" smtClean="0">
                  <a:ea typeface="ＭＳ Ｐゴシック" pitchFamily="34" charset="-128"/>
                </a:rPr>
                <a:t>Transparency</a:t>
              </a:r>
              <a:endParaRPr lang="en-US" sz="2000" b="1" dirty="0">
                <a:ea typeface="ＭＳ Ｐゴシック" pitchFamily="34" charset="-128"/>
              </a:endParaRPr>
            </a:p>
          </p:txBody>
        </p:sp>
      </p:grpSp>
      <p:grpSp>
        <p:nvGrpSpPr>
          <p:cNvPr id="16" name="Group 69"/>
          <p:cNvGrpSpPr>
            <a:grpSpLocks/>
          </p:cNvGrpSpPr>
          <p:nvPr/>
        </p:nvGrpSpPr>
        <p:grpSpPr bwMode="auto">
          <a:xfrm>
            <a:off x="323137" y="2271561"/>
            <a:ext cx="3096344" cy="577818"/>
            <a:chOff x="1224751" y="2276269"/>
            <a:chExt cx="4852003" cy="379817"/>
          </a:xfrm>
        </p:grpSpPr>
        <p:sp>
          <p:nvSpPr>
            <p:cNvPr id="51" name="Rounded Rectangle 50"/>
            <p:cNvSpPr/>
            <p:nvPr/>
          </p:nvSpPr>
          <p:spPr>
            <a:xfrm flipV="1">
              <a:off x="1224751" y="2276269"/>
              <a:ext cx="4852003" cy="379817"/>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52" name="Rounded Rectangle 51"/>
            <p:cNvSpPr/>
            <p:nvPr/>
          </p:nvSpPr>
          <p:spPr>
            <a:xfrm>
              <a:off x="1279371" y="2330888"/>
              <a:ext cx="4728907"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53" name="TextBox 67"/>
            <p:cNvSpPr txBox="1">
              <a:spLocks noChangeArrowheads="1"/>
            </p:cNvSpPr>
            <p:nvPr/>
          </p:nvSpPr>
          <p:spPr bwMode="auto">
            <a:xfrm>
              <a:off x="1397326" y="2360017"/>
              <a:ext cx="4228077" cy="263004"/>
            </a:xfrm>
            <a:prstGeom prst="rect">
              <a:avLst/>
            </a:prstGeom>
            <a:noFill/>
            <a:ln w="9525">
              <a:noFill/>
              <a:miter lim="800000"/>
              <a:headEnd/>
              <a:tailEnd/>
            </a:ln>
          </p:spPr>
          <p:txBody>
            <a:bodyPr wrap="square">
              <a:spAutoFit/>
            </a:bodyPr>
            <a:lstStyle/>
            <a:p>
              <a:pPr algn="ctr">
                <a:defRPr/>
              </a:pPr>
              <a:r>
                <a:rPr lang="en-IN" sz="2000" b="1" dirty="0" smtClean="0">
                  <a:ea typeface="ＭＳ Ｐゴシック" pitchFamily="34" charset="-128"/>
                </a:rPr>
                <a:t>Emotional Self-control</a:t>
              </a:r>
              <a:endParaRPr lang="en-US" sz="2000" b="1" dirty="0">
                <a:ea typeface="ＭＳ Ｐゴシック" pitchFamily="34" charset="-128"/>
              </a:endParaRPr>
            </a:p>
          </p:txBody>
        </p:sp>
      </p:grpSp>
      <p:grpSp>
        <p:nvGrpSpPr>
          <p:cNvPr id="17" name="Group 68"/>
          <p:cNvGrpSpPr>
            <a:grpSpLocks/>
          </p:cNvGrpSpPr>
          <p:nvPr/>
        </p:nvGrpSpPr>
        <p:grpSpPr bwMode="auto">
          <a:xfrm>
            <a:off x="323136" y="3485738"/>
            <a:ext cx="3096344" cy="577304"/>
            <a:chOff x="1224751" y="2276269"/>
            <a:chExt cx="4852003" cy="379817"/>
          </a:xfrm>
        </p:grpSpPr>
        <p:sp>
          <p:nvSpPr>
            <p:cNvPr id="55" name="Rounded Rectangle 54"/>
            <p:cNvSpPr/>
            <p:nvPr/>
          </p:nvSpPr>
          <p:spPr>
            <a:xfrm flipV="1">
              <a:off x="1224751" y="2276269"/>
              <a:ext cx="4852003" cy="379817"/>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56" name="Rounded Rectangle 55"/>
            <p:cNvSpPr/>
            <p:nvPr/>
          </p:nvSpPr>
          <p:spPr>
            <a:xfrm>
              <a:off x="1279371" y="2330890"/>
              <a:ext cx="4728907"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57" name="TextBox 67"/>
            <p:cNvSpPr txBox="1">
              <a:spLocks noChangeArrowheads="1"/>
            </p:cNvSpPr>
            <p:nvPr/>
          </p:nvSpPr>
          <p:spPr bwMode="auto">
            <a:xfrm>
              <a:off x="1270215" y="2363663"/>
              <a:ext cx="4580865" cy="263238"/>
            </a:xfrm>
            <a:prstGeom prst="rect">
              <a:avLst/>
            </a:prstGeom>
            <a:noFill/>
            <a:ln w="9525">
              <a:noFill/>
              <a:miter lim="800000"/>
              <a:headEnd/>
              <a:tailEnd/>
            </a:ln>
          </p:spPr>
          <p:txBody>
            <a:bodyPr wrap="square">
              <a:spAutoFit/>
            </a:bodyPr>
            <a:lstStyle/>
            <a:p>
              <a:pPr algn="ctr">
                <a:defRPr/>
              </a:pPr>
              <a:r>
                <a:rPr lang="en-IN" sz="2000" b="1" dirty="0" smtClean="0">
                  <a:ea typeface="ＭＳ Ｐゴシック" pitchFamily="34" charset="-128"/>
                </a:rPr>
                <a:t>Adaptability</a:t>
              </a:r>
              <a:endParaRPr lang="en-US" sz="2000" b="1" dirty="0">
                <a:ea typeface="ＭＳ Ｐゴシック" pitchFamily="34" charset="-128"/>
              </a:endParaRPr>
            </a:p>
          </p:txBody>
        </p:sp>
      </p:grpSp>
      <p:grpSp>
        <p:nvGrpSpPr>
          <p:cNvPr id="18" name="Group 68"/>
          <p:cNvGrpSpPr>
            <a:grpSpLocks/>
          </p:cNvGrpSpPr>
          <p:nvPr/>
        </p:nvGrpSpPr>
        <p:grpSpPr bwMode="auto">
          <a:xfrm>
            <a:off x="323136" y="4082729"/>
            <a:ext cx="3096344" cy="577304"/>
            <a:chOff x="1224751" y="2276269"/>
            <a:chExt cx="4852003" cy="379817"/>
          </a:xfrm>
        </p:grpSpPr>
        <p:sp>
          <p:nvSpPr>
            <p:cNvPr id="59" name="Rounded Rectangle 58"/>
            <p:cNvSpPr/>
            <p:nvPr/>
          </p:nvSpPr>
          <p:spPr>
            <a:xfrm flipV="1">
              <a:off x="1224751" y="2276269"/>
              <a:ext cx="4852003" cy="379817"/>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60" name="Rounded Rectangle 59"/>
            <p:cNvSpPr/>
            <p:nvPr/>
          </p:nvSpPr>
          <p:spPr>
            <a:xfrm>
              <a:off x="1279371" y="2330890"/>
              <a:ext cx="4728907"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61" name="TextBox 67"/>
            <p:cNvSpPr txBox="1">
              <a:spLocks noChangeArrowheads="1"/>
            </p:cNvSpPr>
            <p:nvPr/>
          </p:nvSpPr>
          <p:spPr bwMode="auto">
            <a:xfrm>
              <a:off x="1270215" y="2363663"/>
              <a:ext cx="4580865" cy="263238"/>
            </a:xfrm>
            <a:prstGeom prst="rect">
              <a:avLst/>
            </a:prstGeom>
            <a:noFill/>
            <a:ln w="9525">
              <a:noFill/>
              <a:miter lim="800000"/>
              <a:headEnd/>
              <a:tailEnd/>
            </a:ln>
          </p:spPr>
          <p:txBody>
            <a:bodyPr wrap="square">
              <a:spAutoFit/>
            </a:bodyPr>
            <a:lstStyle/>
            <a:p>
              <a:pPr algn="ctr">
                <a:defRPr/>
              </a:pPr>
              <a:r>
                <a:rPr lang="en-IN" sz="2000" b="1" dirty="0" smtClean="0">
                  <a:ea typeface="ＭＳ Ｐゴシック" pitchFamily="34" charset="-128"/>
                </a:rPr>
                <a:t>Achievement Orientation</a:t>
              </a:r>
              <a:endParaRPr lang="en-US" sz="2000" b="1" dirty="0">
                <a:ea typeface="ＭＳ Ｐゴシック" pitchFamily="34" charset="-128"/>
              </a:endParaRPr>
            </a:p>
          </p:txBody>
        </p:sp>
      </p:grpSp>
      <p:grpSp>
        <p:nvGrpSpPr>
          <p:cNvPr id="19" name="Group 68"/>
          <p:cNvGrpSpPr>
            <a:grpSpLocks/>
          </p:cNvGrpSpPr>
          <p:nvPr/>
        </p:nvGrpSpPr>
        <p:grpSpPr bwMode="auto">
          <a:xfrm>
            <a:off x="323136" y="4699220"/>
            <a:ext cx="3096345" cy="577304"/>
            <a:chOff x="1224751" y="2276269"/>
            <a:chExt cx="4852005" cy="379817"/>
          </a:xfrm>
        </p:grpSpPr>
        <p:sp>
          <p:nvSpPr>
            <p:cNvPr id="63" name="Rounded Rectangle 62"/>
            <p:cNvSpPr/>
            <p:nvPr/>
          </p:nvSpPr>
          <p:spPr>
            <a:xfrm flipV="1">
              <a:off x="1224751" y="2276269"/>
              <a:ext cx="4852003" cy="379817"/>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64" name="Rounded Rectangle 63"/>
            <p:cNvSpPr/>
            <p:nvPr/>
          </p:nvSpPr>
          <p:spPr>
            <a:xfrm>
              <a:off x="1279371" y="2330890"/>
              <a:ext cx="4728907"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65" name="TextBox 67"/>
            <p:cNvSpPr txBox="1">
              <a:spLocks noChangeArrowheads="1"/>
            </p:cNvSpPr>
            <p:nvPr/>
          </p:nvSpPr>
          <p:spPr bwMode="auto">
            <a:xfrm>
              <a:off x="1224753" y="2340337"/>
              <a:ext cx="4852003" cy="263238"/>
            </a:xfrm>
            <a:prstGeom prst="rect">
              <a:avLst/>
            </a:prstGeom>
            <a:noFill/>
            <a:ln w="9525">
              <a:noFill/>
              <a:miter lim="800000"/>
              <a:headEnd/>
              <a:tailEnd/>
            </a:ln>
          </p:spPr>
          <p:txBody>
            <a:bodyPr wrap="square">
              <a:spAutoFit/>
            </a:bodyPr>
            <a:lstStyle/>
            <a:p>
              <a:pPr algn="ctr">
                <a:defRPr/>
              </a:pPr>
              <a:r>
                <a:rPr lang="en-IN" sz="2000" b="1" dirty="0" smtClean="0">
                  <a:ea typeface="ＭＳ Ｐゴシック" pitchFamily="34" charset="-128"/>
                </a:rPr>
                <a:t>Initiative</a:t>
              </a:r>
              <a:endParaRPr lang="en-US" sz="2000" b="1" dirty="0">
                <a:ea typeface="ＭＳ Ｐゴシック" pitchFamily="34" charset="-128"/>
              </a:endParaRPr>
            </a:p>
          </p:txBody>
        </p:sp>
      </p:grpSp>
      <p:grpSp>
        <p:nvGrpSpPr>
          <p:cNvPr id="20" name="Group 68"/>
          <p:cNvGrpSpPr>
            <a:grpSpLocks/>
          </p:cNvGrpSpPr>
          <p:nvPr/>
        </p:nvGrpSpPr>
        <p:grpSpPr bwMode="auto">
          <a:xfrm>
            <a:off x="323136" y="5299417"/>
            <a:ext cx="3096345" cy="577304"/>
            <a:chOff x="1224751" y="2276269"/>
            <a:chExt cx="4852005" cy="379817"/>
          </a:xfrm>
        </p:grpSpPr>
        <p:sp>
          <p:nvSpPr>
            <p:cNvPr id="67" name="Rounded Rectangle 66"/>
            <p:cNvSpPr/>
            <p:nvPr/>
          </p:nvSpPr>
          <p:spPr>
            <a:xfrm flipV="1">
              <a:off x="1224751" y="2276269"/>
              <a:ext cx="4852003" cy="379817"/>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68" name="Rounded Rectangle 67"/>
            <p:cNvSpPr/>
            <p:nvPr/>
          </p:nvSpPr>
          <p:spPr>
            <a:xfrm>
              <a:off x="1279371" y="2330890"/>
              <a:ext cx="4728907"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69" name="TextBox 67"/>
            <p:cNvSpPr txBox="1">
              <a:spLocks noChangeArrowheads="1"/>
            </p:cNvSpPr>
            <p:nvPr/>
          </p:nvSpPr>
          <p:spPr bwMode="auto">
            <a:xfrm>
              <a:off x="1224753" y="2324459"/>
              <a:ext cx="4852003" cy="263238"/>
            </a:xfrm>
            <a:prstGeom prst="rect">
              <a:avLst/>
            </a:prstGeom>
            <a:noFill/>
            <a:ln w="9525">
              <a:noFill/>
              <a:miter lim="800000"/>
              <a:headEnd/>
              <a:tailEnd/>
            </a:ln>
          </p:spPr>
          <p:txBody>
            <a:bodyPr wrap="square">
              <a:spAutoFit/>
            </a:bodyPr>
            <a:lstStyle/>
            <a:p>
              <a:pPr algn="ctr">
                <a:defRPr/>
              </a:pPr>
              <a:r>
                <a:rPr lang="en-IN" sz="2000" b="1" dirty="0" smtClean="0">
                  <a:ea typeface="ＭＳ Ｐゴシック" pitchFamily="34" charset="-128"/>
                </a:rPr>
                <a:t>Optimism</a:t>
              </a:r>
              <a:endParaRPr lang="en-US" sz="2000" b="1" dirty="0">
                <a:ea typeface="ＭＳ Ｐゴシック" pitchFamily="34" charset="-128"/>
              </a:endParaRPr>
            </a:p>
          </p:txBody>
        </p:sp>
      </p:grpSp>
      <p:grpSp>
        <p:nvGrpSpPr>
          <p:cNvPr id="24" name="Group 41"/>
          <p:cNvGrpSpPr>
            <a:grpSpLocks/>
          </p:cNvGrpSpPr>
          <p:nvPr/>
        </p:nvGrpSpPr>
        <p:grpSpPr bwMode="auto">
          <a:xfrm>
            <a:off x="2195736" y="5917009"/>
            <a:ext cx="4783138" cy="968375"/>
            <a:chOff x="4940193" y="4878304"/>
            <a:chExt cx="4783391" cy="968295"/>
          </a:xfrm>
        </p:grpSpPr>
        <p:sp>
          <p:nvSpPr>
            <p:cNvPr id="66" name="Oval 65"/>
            <p:cNvSpPr/>
            <p:nvPr/>
          </p:nvSpPr>
          <p:spPr>
            <a:xfrm rot="589461">
              <a:off x="4940193" y="5002119"/>
              <a:ext cx="1249429" cy="109528"/>
            </a:xfrm>
            <a:prstGeom prst="ellipse">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sp>
          <p:nvSpPr>
            <p:cNvPr id="70" name="Rectangle 69"/>
            <p:cNvSpPr/>
            <p:nvPr/>
          </p:nvSpPr>
          <p:spPr>
            <a:xfrm rot="589461">
              <a:off x="5329152" y="5340228"/>
              <a:ext cx="4384907" cy="109529"/>
            </a:xfrm>
            <a:prstGeom prst="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sp>
          <p:nvSpPr>
            <p:cNvPr id="71" name="Rounded Rectangle 70"/>
            <p:cNvSpPr/>
            <p:nvPr/>
          </p:nvSpPr>
          <p:spPr>
            <a:xfrm rot="589461">
              <a:off x="8986945" y="5622779"/>
              <a:ext cx="736639" cy="223820"/>
            </a:xfrm>
            <a:prstGeom prst="round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grpSp>
          <p:nvGrpSpPr>
            <p:cNvPr id="25" name="Group 87"/>
            <p:cNvGrpSpPr>
              <a:grpSpLocks/>
            </p:cNvGrpSpPr>
            <p:nvPr/>
          </p:nvGrpSpPr>
          <p:grpSpPr bwMode="auto">
            <a:xfrm>
              <a:off x="4940193" y="4878304"/>
              <a:ext cx="4783391" cy="825387"/>
              <a:chOff x="4940193" y="4878304"/>
              <a:chExt cx="4783391" cy="825387"/>
            </a:xfrm>
          </p:grpSpPr>
          <p:sp>
            <p:nvSpPr>
              <p:cNvPr id="73" name="Oval 72"/>
              <p:cNvSpPr/>
              <p:nvPr/>
            </p:nvSpPr>
            <p:spPr>
              <a:xfrm rot="589461">
                <a:off x="4940193" y="4878304"/>
                <a:ext cx="1249429" cy="109528"/>
              </a:xfrm>
              <a:prstGeom prst="ellipse">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sp>
            <p:nvSpPr>
              <p:cNvPr id="74" name="Rectangle 76"/>
              <p:cNvSpPr>
                <a:spLocks noChangeArrowheads="1"/>
              </p:cNvSpPr>
              <p:nvPr/>
            </p:nvSpPr>
            <p:spPr bwMode="auto">
              <a:xfrm rot="589461">
                <a:off x="5329152" y="5216413"/>
                <a:ext cx="4384907" cy="109529"/>
              </a:xfrm>
              <a:prstGeom prst="rect">
                <a:avLst/>
              </a:prstGeom>
              <a:gradFill rotWithShape="1">
                <a:gsLst>
                  <a:gs pos="0">
                    <a:srgbClr val="A6A6A6"/>
                  </a:gs>
                  <a:gs pos="5000">
                    <a:srgbClr val="A6A6A6"/>
                  </a:gs>
                  <a:gs pos="50000">
                    <a:srgbClr val="F2F2F2"/>
                  </a:gs>
                  <a:gs pos="100000">
                    <a:srgbClr val="BFBFBF"/>
                  </a:gs>
                </a:gsLst>
                <a:lin ang="5400000"/>
              </a:gradFill>
              <a:ln w="9525">
                <a:solidFill>
                  <a:srgbClr val="A6A6A6"/>
                </a:solidFill>
                <a:miter lim="800000"/>
                <a:headEnd/>
                <a:tailEnd/>
              </a:ln>
              <a:effectLst>
                <a:outerShdw dist="23000" dir="839963" rotWithShape="0">
                  <a:srgbClr val="808080">
                    <a:alpha val="34998"/>
                  </a:srgbClr>
                </a:outerShdw>
              </a:effectLst>
            </p:spPr>
            <p:txBody>
              <a:bodyPr anchor="ctr"/>
              <a:lstStyle/>
              <a:p>
                <a:pPr algn="ctr"/>
                <a:endParaRPr lang="nb-NO">
                  <a:solidFill>
                    <a:srgbClr val="FFFFFF"/>
                  </a:solidFill>
                </a:endParaRPr>
              </a:p>
            </p:txBody>
          </p:sp>
          <p:sp>
            <p:nvSpPr>
              <p:cNvPr id="75" name="Rounded Rectangle 74"/>
              <p:cNvSpPr/>
              <p:nvPr/>
            </p:nvSpPr>
            <p:spPr>
              <a:xfrm rot="589461">
                <a:off x="8986945" y="5479916"/>
                <a:ext cx="736639" cy="223820"/>
              </a:xfrm>
              <a:prstGeom prst="roundRect">
                <a:avLst/>
              </a:prstGeom>
              <a:gradFill>
                <a:gsLst>
                  <a:gs pos="0">
                    <a:schemeClr val="tx1">
                      <a:lumMod val="95000"/>
                      <a:lumOff val="5000"/>
                    </a:schemeClr>
                  </a:gs>
                  <a:gs pos="100000">
                    <a:schemeClr val="tx1">
                      <a:lumMod val="95000"/>
                      <a:lumOff val="5000"/>
                    </a:schemeClr>
                  </a:gs>
                  <a:gs pos="59000">
                    <a:schemeClr val="tx1">
                      <a:lumMod val="75000"/>
                      <a:lumOff val="25000"/>
                    </a:schemeClr>
                  </a:gs>
                  <a:gs pos="29000">
                    <a:schemeClr val="tx1">
                      <a:lumMod val="85000"/>
                      <a:lumOff val="15000"/>
                    </a:schemeClr>
                  </a:gs>
                </a:gsLst>
                <a:lin ang="498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grpSp>
      </p:grpSp>
      <p:grpSp>
        <p:nvGrpSpPr>
          <p:cNvPr id="29" name="Group 69"/>
          <p:cNvGrpSpPr>
            <a:grpSpLocks/>
          </p:cNvGrpSpPr>
          <p:nvPr/>
        </p:nvGrpSpPr>
        <p:grpSpPr bwMode="auto">
          <a:xfrm>
            <a:off x="323528" y="3501072"/>
            <a:ext cx="3096344" cy="576000"/>
            <a:chOff x="1224751" y="2276269"/>
            <a:chExt cx="4852003" cy="379817"/>
          </a:xfrm>
        </p:grpSpPr>
        <p:sp>
          <p:nvSpPr>
            <p:cNvPr id="77" name="Rounded Rectangle 76"/>
            <p:cNvSpPr/>
            <p:nvPr/>
          </p:nvSpPr>
          <p:spPr>
            <a:xfrm flipV="1">
              <a:off x="1224751" y="2276269"/>
              <a:ext cx="4852003" cy="379817"/>
            </a:xfrm>
            <a:prstGeom prst="roundRect">
              <a:avLst/>
            </a:prstGeom>
            <a:solidFill>
              <a:srgbClr val="FF2F83"/>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8" name="Rounded Rectangle 77"/>
            <p:cNvSpPr/>
            <p:nvPr/>
          </p:nvSpPr>
          <p:spPr>
            <a:xfrm>
              <a:off x="1279372" y="2330888"/>
              <a:ext cx="3669010"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9" name="TextBox 67"/>
            <p:cNvSpPr txBox="1">
              <a:spLocks noChangeArrowheads="1"/>
            </p:cNvSpPr>
            <p:nvPr/>
          </p:nvSpPr>
          <p:spPr bwMode="auto">
            <a:xfrm>
              <a:off x="1397327" y="2345334"/>
              <a:ext cx="4566589" cy="263834"/>
            </a:xfrm>
            <a:prstGeom prst="rect">
              <a:avLst/>
            </a:prstGeom>
            <a:noFill/>
            <a:ln w="9525">
              <a:noFill/>
              <a:miter lim="800000"/>
              <a:headEnd/>
              <a:tailEnd/>
            </a:ln>
          </p:spPr>
          <p:txBody>
            <a:bodyPr wrap="square">
              <a:spAutoFit/>
            </a:bodyPr>
            <a:lstStyle/>
            <a:p>
              <a:pPr algn="ctr">
                <a:defRPr/>
              </a:pPr>
              <a:r>
                <a:rPr lang="en-IN" sz="2000" b="1" dirty="0" smtClean="0">
                  <a:ea typeface="ＭＳ Ｐゴシック" pitchFamily="34" charset="-128"/>
                </a:rPr>
                <a:t>Adaptability</a:t>
              </a:r>
              <a:endParaRPr lang="en-US" sz="2000" b="1" dirty="0">
                <a:ea typeface="ＭＳ Ｐゴシック" pitchFamily="34" charset="-128"/>
              </a:endParaRPr>
            </a:p>
          </p:txBody>
        </p:sp>
      </p:grpSp>
      <p:sp>
        <p:nvSpPr>
          <p:cNvPr id="81" name="Rounded Rectangle 80"/>
          <p:cNvSpPr/>
          <p:nvPr/>
        </p:nvSpPr>
        <p:spPr>
          <a:xfrm>
            <a:off x="3923928" y="5013176"/>
            <a:ext cx="4968552" cy="1440160"/>
          </a:xfrm>
          <a:prstGeom prst="roundRect">
            <a:avLst>
              <a:gd name="adj" fmla="val 2287"/>
            </a:avLst>
          </a:prstGeom>
          <a:solidFill>
            <a:srgbClr val="FFFFFF">
              <a:alpha val="69804"/>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1" dirty="0" smtClean="0">
                <a:solidFill>
                  <a:schemeClr val="tx1"/>
                </a:solidFill>
              </a:rPr>
              <a:t>‘Adaptability’ means demonstrating flexibility in adapting to changing situations or overcoming obstacles. </a:t>
            </a:r>
            <a:endParaRPr lang="en-IN" sz="2000" dirty="0" smtClean="0">
              <a:solidFill>
                <a:schemeClr val="tx1"/>
              </a:solidFill>
            </a:endParaRPr>
          </a:p>
        </p:txBody>
      </p:sp>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82" name="Picture 81">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83" name="Picture 82">
            <a:hlinkClick r:id="" action="ppaction://hlinkshowjump?jump=previous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3.33333E-6 L 0.02986 -0.31783 " pathEditMode="relative" rAng="0" ptsTypes="AA">
                                      <p:cBhvr>
                                        <p:cTn id="6" dur="500" fill="hold"/>
                                        <p:tgtEl>
                                          <p:spTgt spid="24"/>
                                        </p:tgtEl>
                                        <p:attrNameLst>
                                          <p:attrName>ppt_x</p:attrName>
                                          <p:attrName>ppt_y</p:attrName>
                                        </p:attrNameLst>
                                      </p:cBhvr>
                                      <p:rCtr x="1500" y="-15900"/>
                                    </p:animMotion>
                                  </p:childTnLst>
                                </p:cTn>
                              </p:par>
                            </p:childTnLst>
                          </p:cTn>
                        </p:par>
                        <p:par>
                          <p:cTn id="7" fill="hold">
                            <p:stCondLst>
                              <p:cond delay="500"/>
                            </p:stCondLst>
                            <p:childTnLst>
                              <p:par>
                                <p:cTn id="8" presetID="26" presetClass="emph" presetSubtype="0" fill="hold" nodeType="afterEffect">
                                  <p:stCondLst>
                                    <p:cond delay="0"/>
                                  </p:stCondLst>
                                  <p:childTnLst>
                                    <p:animEffect transition="out" filter="fade">
                                      <p:cBhvr>
                                        <p:cTn id="9" dur="200" tmFilter="0, 0; .2, .5; .8, .5; 1, 0"/>
                                        <p:tgtEl>
                                          <p:spTgt spid="24"/>
                                        </p:tgtEl>
                                      </p:cBhvr>
                                    </p:animEffect>
                                    <p:animScale>
                                      <p:cBhvr>
                                        <p:cTn id="10" dur="100" autoRev="1" fill="hold"/>
                                        <p:tgtEl>
                                          <p:spTgt spid="24"/>
                                        </p:tgtEl>
                                      </p:cBhvr>
                                      <p:by x="105000" y="105000"/>
                                    </p:animScale>
                                  </p:childTnLst>
                                </p:cTn>
                              </p:par>
                            </p:childTnLst>
                          </p:cTn>
                        </p:par>
                        <p:par>
                          <p:cTn id="11" fill="hold">
                            <p:stCondLst>
                              <p:cond delay="700"/>
                            </p:stCondLst>
                            <p:childTnLst>
                              <p:par>
                                <p:cTn id="12" presetID="10" presetClass="exit" presetSubtype="0" fill="hold" nodeType="afterEffect">
                                  <p:stCondLst>
                                    <p:cond delay="0"/>
                                  </p:stCondLst>
                                  <p:childTnLst>
                                    <p:animEffect transition="out" filter="fade">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1200"/>
                            </p:stCondLst>
                            <p:childTnLst>
                              <p:par>
                                <p:cTn id="19" presetID="12" presetClass="entr" presetSubtype="8" fill="hold" nodeType="after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slide(fromLeft)">
                                      <p:cBhvr>
                                        <p:cTn id="21" dur="500"/>
                                        <p:tgtEl>
                                          <p:spTgt spid="80"/>
                                        </p:tgtEl>
                                      </p:cBhvr>
                                    </p:animEffect>
                                  </p:childTnLst>
                                </p:cTn>
                              </p:par>
                            </p:childTnLst>
                          </p:cTn>
                        </p:par>
                        <p:par>
                          <p:cTn id="22" fill="hold">
                            <p:stCondLst>
                              <p:cond delay="1700"/>
                            </p:stCondLst>
                            <p:childTnLst>
                              <p:par>
                                <p:cTn id="23" presetID="12" presetClass="entr" presetSubtype="2" fill="hold" grpId="0" nodeType="after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slide(fromRight)">
                                      <p:cBhvr>
                                        <p:cTn id="25" dur="500"/>
                                        <p:tgtEl>
                                          <p:spTgt spid="81"/>
                                        </p:tgtEl>
                                      </p:cBhvr>
                                    </p:animEffect>
                                  </p:childTnLst>
                                </p:cTn>
                              </p:par>
                            </p:childTnLst>
                          </p:cTn>
                        </p:par>
                        <p:par>
                          <p:cTn id="26" fill="hold">
                            <p:stCondLst>
                              <p:cond delay="2200"/>
                            </p:stCondLst>
                            <p:childTnLst>
                              <p:par>
                                <p:cTn id="27" presetID="10" presetClass="entr" presetSubtype="0" fill="hold" nodeType="afterEffect">
                                  <p:stCondLst>
                                    <p:cond delay="50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125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Course Objectives</a:t>
              </a:r>
              <a:endParaRPr lang="en-IN" sz="3200" dirty="0"/>
            </a:p>
          </p:txBody>
        </p:sp>
      </p:grpSp>
      <p:pic>
        <p:nvPicPr>
          <p:cNvPr id="20" name="Picture 19" descr="textures_00384104.jpg"/>
          <p:cNvPicPr>
            <a:picLocks noChangeAspect="1"/>
          </p:cNvPicPr>
          <p:nvPr/>
        </p:nvPicPr>
        <p:blipFill>
          <a:blip r:embed="rId5" cstate="print"/>
          <a:stretch>
            <a:fillRect/>
          </a:stretch>
        </p:blipFill>
        <p:spPr>
          <a:xfrm>
            <a:off x="1" y="908720"/>
            <a:ext cx="9144000" cy="5976008"/>
          </a:xfrm>
          <a:prstGeom prst="rect">
            <a:avLst/>
          </a:prstGeom>
        </p:spPr>
      </p:pic>
      <p:grpSp>
        <p:nvGrpSpPr>
          <p:cNvPr id="10" name="Group 46"/>
          <p:cNvGrpSpPr/>
          <p:nvPr/>
        </p:nvGrpSpPr>
        <p:grpSpPr>
          <a:xfrm rot="16200000">
            <a:off x="5449950" y="2479365"/>
            <a:ext cx="5948957" cy="2808312"/>
            <a:chOff x="4067944" y="4653136"/>
            <a:chExt cx="4095652" cy="2952328"/>
          </a:xfrm>
        </p:grpSpPr>
        <p:pic>
          <p:nvPicPr>
            <p:cNvPr id="22" name="Picture 21" descr="chalk_2_1_2.png"/>
            <p:cNvPicPr>
              <a:picLocks noChangeAspect="1"/>
            </p:cNvPicPr>
            <p:nvPr/>
          </p:nvPicPr>
          <p:blipFill>
            <a:blip r:embed="rId6" cstate="print"/>
            <a:srcRect l="7623" r="29218"/>
            <a:stretch>
              <a:fillRect/>
            </a:stretch>
          </p:blipFill>
          <p:spPr>
            <a:xfrm>
              <a:off x="4067944" y="4653136"/>
              <a:ext cx="2083830" cy="2952328"/>
            </a:xfrm>
            <a:prstGeom prst="rect">
              <a:avLst/>
            </a:prstGeom>
          </p:spPr>
        </p:pic>
        <p:pic>
          <p:nvPicPr>
            <p:cNvPr id="23" name="Picture 22" descr="chalk_2_1_2.png"/>
            <p:cNvPicPr>
              <a:picLocks noChangeAspect="1"/>
            </p:cNvPicPr>
            <p:nvPr/>
          </p:nvPicPr>
          <p:blipFill>
            <a:blip r:embed="rId6" cstate="print"/>
            <a:srcRect l="7623" r="29218"/>
            <a:stretch>
              <a:fillRect/>
            </a:stretch>
          </p:blipFill>
          <p:spPr>
            <a:xfrm>
              <a:off x="6079766" y="4653136"/>
              <a:ext cx="2083830" cy="2952328"/>
            </a:xfrm>
            <a:prstGeom prst="rect">
              <a:avLst/>
            </a:prstGeom>
          </p:spPr>
        </p:pic>
      </p:grpSp>
      <p:sp>
        <p:nvSpPr>
          <p:cNvPr id="24" name="TextBox 23"/>
          <p:cNvSpPr txBox="1"/>
          <p:nvPr/>
        </p:nvSpPr>
        <p:spPr>
          <a:xfrm>
            <a:off x="107504" y="980728"/>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Define Emotional Intelligence</a:t>
            </a:r>
          </a:p>
        </p:txBody>
      </p:sp>
      <p:sp>
        <p:nvSpPr>
          <p:cNvPr id="25" name="TextBox 24"/>
          <p:cNvSpPr txBox="1"/>
          <p:nvPr/>
        </p:nvSpPr>
        <p:spPr>
          <a:xfrm>
            <a:off x="107504" y="1361342"/>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Describe the History of Emotional Intelligence</a:t>
            </a:r>
          </a:p>
        </p:txBody>
      </p:sp>
      <p:sp>
        <p:nvSpPr>
          <p:cNvPr id="26" name="TextBox 25"/>
          <p:cNvSpPr txBox="1"/>
          <p:nvPr/>
        </p:nvSpPr>
        <p:spPr>
          <a:xfrm>
            <a:off x="107504" y="1741956"/>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Explain What is Emotional Intelligence (EQ)</a:t>
            </a:r>
          </a:p>
        </p:txBody>
      </p:sp>
      <p:sp>
        <p:nvSpPr>
          <p:cNvPr id="27" name="TextBox 26"/>
          <p:cNvSpPr txBox="1"/>
          <p:nvPr/>
        </p:nvSpPr>
        <p:spPr>
          <a:xfrm>
            <a:off x="107504" y="2122570"/>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List the Benefits of Emotional Intelligence</a:t>
            </a:r>
          </a:p>
        </p:txBody>
      </p:sp>
      <p:sp>
        <p:nvSpPr>
          <p:cNvPr id="28" name="TextBox 27"/>
          <p:cNvSpPr txBox="1"/>
          <p:nvPr/>
        </p:nvSpPr>
        <p:spPr>
          <a:xfrm>
            <a:off x="107504" y="2503184"/>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Explain the Relation between Emotions and Brain</a:t>
            </a:r>
          </a:p>
        </p:txBody>
      </p:sp>
      <p:sp>
        <p:nvSpPr>
          <p:cNvPr id="29" name="TextBox 28"/>
          <p:cNvSpPr txBox="1"/>
          <p:nvPr/>
        </p:nvSpPr>
        <p:spPr>
          <a:xfrm>
            <a:off x="107504" y="2883798"/>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Explain the Stages of Emotional Hijack</a:t>
            </a:r>
          </a:p>
        </p:txBody>
      </p:sp>
      <p:sp>
        <p:nvSpPr>
          <p:cNvPr id="30" name="TextBox 29"/>
          <p:cNvSpPr txBox="1"/>
          <p:nvPr/>
        </p:nvSpPr>
        <p:spPr>
          <a:xfrm>
            <a:off x="107504" y="3264412"/>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Explain Categorization of People</a:t>
            </a:r>
          </a:p>
        </p:txBody>
      </p:sp>
      <p:sp>
        <p:nvSpPr>
          <p:cNvPr id="31" name="TextBox 30"/>
          <p:cNvSpPr txBox="1"/>
          <p:nvPr/>
        </p:nvSpPr>
        <p:spPr>
          <a:xfrm>
            <a:off x="107504" y="3645026"/>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Differentiate between High IQ and High EQ</a:t>
            </a:r>
          </a:p>
        </p:txBody>
      </p:sp>
      <p:sp>
        <p:nvSpPr>
          <p:cNvPr id="32" name="TextBox 31"/>
          <p:cNvSpPr txBox="1"/>
          <p:nvPr/>
        </p:nvSpPr>
        <p:spPr>
          <a:xfrm>
            <a:off x="107504" y="4025640"/>
            <a:ext cx="7632848"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Explain the Importance of EI at Workplace</a:t>
            </a:r>
          </a:p>
        </p:txBody>
      </p:sp>
      <p:sp>
        <p:nvSpPr>
          <p:cNvPr id="37" name="TextBox 36"/>
          <p:cNvSpPr txBox="1"/>
          <p:nvPr/>
        </p:nvSpPr>
        <p:spPr>
          <a:xfrm>
            <a:off x="107504" y="4406254"/>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Explain the Competencies of Emotional Intelligence</a:t>
            </a:r>
          </a:p>
        </p:txBody>
      </p:sp>
      <p:sp>
        <p:nvSpPr>
          <p:cNvPr id="38" name="TextBox 37"/>
          <p:cNvSpPr txBox="1"/>
          <p:nvPr/>
        </p:nvSpPr>
        <p:spPr>
          <a:xfrm>
            <a:off x="107504" y="4786868"/>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Explain the Ways to Boost Self Confidence </a:t>
            </a:r>
          </a:p>
        </p:txBody>
      </p:sp>
      <p:sp>
        <p:nvSpPr>
          <p:cNvPr id="45" name="TextBox 44"/>
          <p:cNvSpPr txBox="1"/>
          <p:nvPr/>
        </p:nvSpPr>
        <p:spPr>
          <a:xfrm>
            <a:off x="107504" y="5167482"/>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Explain Ways to have Effective Group Interactions</a:t>
            </a:r>
          </a:p>
        </p:txBody>
      </p:sp>
      <p:sp>
        <p:nvSpPr>
          <p:cNvPr id="46" name="TextBox 45"/>
          <p:cNvSpPr txBox="1"/>
          <p:nvPr/>
        </p:nvSpPr>
        <p:spPr>
          <a:xfrm>
            <a:off x="107504" y="5548096"/>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List the Characteristics of High and Low EI</a:t>
            </a:r>
          </a:p>
        </p:txBody>
      </p:sp>
      <p:sp>
        <p:nvSpPr>
          <p:cNvPr id="47" name="TextBox 46"/>
          <p:cNvSpPr txBox="1"/>
          <p:nvPr/>
        </p:nvSpPr>
        <p:spPr>
          <a:xfrm>
            <a:off x="107504" y="6309320"/>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Describe the Measures of Emotional Intelligence</a:t>
            </a:r>
          </a:p>
        </p:txBody>
      </p:sp>
      <p:sp>
        <p:nvSpPr>
          <p:cNvPr id="48" name="TextBox 47"/>
          <p:cNvSpPr txBox="1"/>
          <p:nvPr/>
        </p:nvSpPr>
        <p:spPr>
          <a:xfrm>
            <a:off x="107504" y="5928710"/>
            <a:ext cx="7308304" cy="430887"/>
          </a:xfrm>
          <a:prstGeom prst="rect">
            <a:avLst/>
          </a:prstGeom>
          <a:noFill/>
        </p:spPr>
        <p:txBody>
          <a:bodyPr wrap="square" rtlCol="0">
            <a:spAutoFit/>
          </a:bodyPr>
          <a:lstStyle/>
          <a:p>
            <a:pPr marL="457200" indent="-457200">
              <a:buFont typeface="Arial" pitchFamily="34" charset="0"/>
              <a:buChar char="•"/>
            </a:pPr>
            <a:r>
              <a:rPr lang="en-IN" sz="2200" b="1" dirty="0" smtClean="0">
                <a:solidFill>
                  <a:schemeClr val="bg1"/>
                </a:solidFill>
                <a:latin typeface="Bradley Hand ITC" pitchFamily="66" charset="0"/>
              </a:rPr>
              <a:t>Explain the Principles of Building Your EQ</a:t>
            </a:r>
          </a:p>
        </p:txBody>
      </p:sp>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50" name="Picture 49">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51" name="Picture 50">
            <a:hlinkClick r:id="" action="ppaction://hlinkshowjump?jump=previous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descr="11402842_l.jpg"/>
          <p:cNvPicPr>
            <a:picLocks noChangeAspect="1"/>
          </p:cNvPicPr>
          <p:nvPr/>
        </p:nvPicPr>
        <p:blipFill>
          <a:blip r:embed="rId4" cstate="print"/>
          <a:stretch>
            <a:fillRect/>
          </a:stretch>
        </p:blipFill>
        <p:spPr>
          <a:xfrm>
            <a:off x="3635896" y="2708920"/>
            <a:ext cx="5508104" cy="4149080"/>
          </a:xfrm>
          <a:prstGeom prst="rect">
            <a:avLst/>
          </a:prstGeom>
        </p:spPr>
      </p:pic>
      <p:grpSp>
        <p:nvGrpSpPr>
          <p:cNvPr id="2" name="Group 64"/>
          <p:cNvGrpSpPr/>
          <p:nvPr/>
        </p:nvGrpSpPr>
        <p:grpSpPr>
          <a:xfrm>
            <a:off x="-180528" y="925436"/>
            <a:ext cx="9353550" cy="847380"/>
            <a:chOff x="-180528" y="3429000"/>
            <a:chExt cx="9353550" cy="733425"/>
          </a:xfrm>
        </p:grpSpPr>
        <p:pic>
          <p:nvPicPr>
            <p:cNvPr id="72" name="Picture 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0528" y="3429000"/>
              <a:ext cx="9353550" cy="733425"/>
            </a:xfrm>
            <a:prstGeom prst="rect">
              <a:avLst/>
            </a:prstGeom>
            <a:noFill/>
            <a:ln w="9525">
              <a:noFill/>
              <a:miter lim="800000"/>
              <a:headEnd/>
              <a:tailEnd/>
            </a:ln>
          </p:spPr>
        </p:pic>
        <p:sp>
          <p:nvSpPr>
            <p:cNvPr id="73" name="TextBox 72"/>
            <p:cNvSpPr txBox="1"/>
            <p:nvPr/>
          </p:nvSpPr>
          <p:spPr>
            <a:xfrm>
              <a:off x="273269" y="3590009"/>
              <a:ext cx="7539091" cy="399581"/>
            </a:xfrm>
            <a:prstGeom prst="rect">
              <a:avLst/>
            </a:prstGeom>
            <a:noFill/>
          </p:spPr>
          <p:txBody>
            <a:bodyPr wrap="square" rtlCol="0">
              <a:spAutoFit/>
            </a:bodyPr>
            <a:lstStyle/>
            <a:p>
              <a:pPr marL="342900" indent="-342900">
                <a:buFont typeface="Arial" pitchFamily="34" charset="0"/>
                <a:buChar char="•"/>
              </a:pPr>
              <a:r>
                <a:rPr lang="en-IN" sz="2400" b="1" dirty="0" smtClean="0">
                  <a:effectLst>
                    <a:glow rad="228600">
                      <a:schemeClr val="bg1">
                        <a:alpha val="40000"/>
                      </a:schemeClr>
                    </a:glow>
                  </a:effectLst>
                </a:rPr>
                <a:t>Social Awareness</a:t>
              </a:r>
              <a:endParaRPr lang="en-IN" sz="2400" b="1" dirty="0">
                <a:effectLst>
                  <a:glow rad="228600">
                    <a:schemeClr val="bg1">
                      <a:alpha val="40000"/>
                    </a:schemeClr>
                  </a:glow>
                </a:effectLst>
              </a:endParaRPr>
            </a:p>
          </p:txBody>
        </p:sp>
      </p:grpSp>
      <p:grpSp>
        <p:nvGrpSpPr>
          <p:cNvPr id="3" name="Group 44"/>
          <p:cNvGrpSpPr/>
          <p:nvPr/>
        </p:nvGrpSpPr>
        <p:grpSpPr>
          <a:xfrm>
            <a:off x="0" y="0"/>
            <a:ext cx="9144000" cy="972000"/>
            <a:chOff x="0" y="0"/>
            <a:chExt cx="9144000" cy="972000"/>
          </a:xfrm>
        </p:grpSpPr>
        <p:grpSp>
          <p:nvGrpSpPr>
            <p:cNvPr id="4" name="Group 25"/>
            <p:cNvGrpSpPr/>
            <p:nvPr/>
          </p:nvGrpSpPr>
          <p:grpSpPr>
            <a:xfrm rot="5400000">
              <a:off x="4086000" y="-4086000"/>
              <a:ext cx="972000" cy="9144000"/>
              <a:chOff x="6948264" y="0"/>
              <a:chExt cx="2195736" cy="6858000"/>
            </a:xfrm>
          </p:grpSpPr>
          <p:grpSp>
            <p:nvGrpSpPr>
              <p:cNvPr id="5" name="Group 17"/>
              <p:cNvGrpSpPr/>
              <p:nvPr/>
            </p:nvGrpSpPr>
            <p:grpSpPr>
              <a:xfrm>
                <a:off x="8028384" y="0"/>
                <a:ext cx="1115616" cy="6858000"/>
                <a:chOff x="7775848" y="0"/>
                <a:chExt cx="1368152" cy="6569968"/>
              </a:xfrm>
            </p:grpSpPr>
            <p:grpSp>
              <p:nvGrpSpPr>
                <p:cNvPr id="6"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7"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8" name="Group 18"/>
              <p:cNvGrpSpPr/>
              <p:nvPr/>
            </p:nvGrpSpPr>
            <p:grpSpPr>
              <a:xfrm flipH="1">
                <a:off x="6948264" y="0"/>
                <a:ext cx="1115616" cy="6858000"/>
                <a:chOff x="7775848" y="0"/>
                <a:chExt cx="1368152" cy="6569968"/>
              </a:xfrm>
            </p:grpSpPr>
            <p:grpSp>
              <p:nvGrpSpPr>
                <p:cNvPr id="9"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10"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6"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Empathy</a:t>
              </a:r>
              <a:endParaRPr lang="en-IN" sz="3200" dirty="0"/>
            </a:p>
          </p:txBody>
        </p:sp>
      </p:grpSp>
      <p:grpSp>
        <p:nvGrpSpPr>
          <p:cNvPr id="11" name="Group 65"/>
          <p:cNvGrpSpPr>
            <a:grpSpLocks/>
          </p:cNvGrpSpPr>
          <p:nvPr/>
        </p:nvGrpSpPr>
        <p:grpSpPr bwMode="auto">
          <a:xfrm rot="5400000">
            <a:off x="-612496" y="2493368"/>
            <a:ext cx="4968000" cy="3528000"/>
            <a:chOff x="471488" y="1165225"/>
            <a:chExt cx="7740650" cy="3713163"/>
          </a:xfrm>
        </p:grpSpPr>
        <p:grpSp>
          <p:nvGrpSpPr>
            <p:cNvPr id="12" name="Group 117"/>
            <p:cNvGrpSpPr>
              <a:grpSpLocks/>
            </p:cNvGrpSpPr>
            <p:nvPr/>
          </p:nvGrpSpPr>
          <p:grpSpPr bwMode="auto">
            <a:xfrm>
              <a:off x="471488" y="1165225"/>
              <a:ext cx="7740650" cy="3694113"/>
              <a:chOff x="471210" y="1164522"/>
              <a:chExt cx="7740358" cy="3694514"/>
            </a:xfrm>
          </p:grpSpPr>
          <p:sp>
            <p:nvSpPr>
              <p:cNvPr id="27" name="Rounded Rectangle 6"/>
              <p:cNvSpPr/>
              <p:nvPr/>
            </p:nvSpPr>
            <p:spPr>
              <a:xfrm>
                <a:off x="471210" y="1164522"/>
                <a:ext cx="7740358" cy="3694514"/>
              </a:xfrm>
              <a:prstGeom prst="roundRect">
                <a:avLst>
                  <a:gd name="adj" fmla="val 5555"/>
                </a:avLst>
              </a:prstGeom>
              <a:gradFill>
                <a:gsLst>
                  <a:gs pos="0">
                    <a:schemeClr val="bg1">
                      <a:lumMod val="65000"/>
                    </a:schemeClr>
                  </a:gs>
                  <a:gs pos="69000">
                    <a:schemeClr val="bg1">
                      <a:lumMod val="75000"/>
                    </a:schemeClr>
                  </a:gs>
                  <a:gs pos="100000">
                    <a:schemeClr val="bg1">
                      <a:lumMod val="85000"/>
                    </a:schemeClr>
                  </a:gs>
                  <a:gs pos="41000">
                    <a:schemeClr val="bg1"/>
                  </a:gs>
                </a:gsLst>
                <a:lin ang="19140000" scaled="0"/>
              </a:gradFill>
              <a:ln>
                <a:noFill/>
              </a:ln>
              <a:effectLst>
                <a:outerShdw blurRad="40000" dist="23000" dir="5400000" rotWithShape="0">
                  <a:srgbClr val="000000">
                    <a:alpha val="35000"/>
                  </a:srgbClr>
                </a:outerShdw>
                <a:reflection stA="21000" endPos="22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 name="Rounded Rectangle 27"/>
              <p:cNvSpPr/>
              <p:nvPr/>
            </p:nvSpPr>
            <p:spPr>
              <a:xfrm>
                <a:off x="593442" y="1285185"/>
                <a:ext cx="7467318" cy="3451600"/>
              </a:xfrm>
              <a:prstGeom prst="roundRect">
                <a:avLst>
                  <a:gd name="adj" fmla="val 4812"/>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grpSp>
            <p:nvGrpSpPr>
              <p:cNvPr id="13" name="Gruppe 61"/>
              <p:cNvGrpSpPr>
                <a:grpSpLocks/>
              </p:cNvGrpSpPr>
              <p:nvPr/>
            </p:nvGrpSpPr>
            <p:grpSpPr bwMode="auto">
              <a:xfrm flipH="1">
                <a:off x="7106981" y="2677560"/>
                <a:ext cx="763040" cy="791220"/>
                <a:chOff x="1729066" y="4033625"/>
                <a:chExt cx="1016456" cy="1016530"/>
              </a:xfrm>
            </p:grpSpPr>
            <p:grpSp>
              <p:nvGrpSpPr>
                <p:cNvPr id="14" name="Gruppe 59"/>
                <p:cNvGrpSpPr>
                  <a:grpSpLocks/>
                </p:cNvGrpSpPr>
                <p:nvPr/>
              </p:nvGrpSpPr>
              <p:grpSpPr bwMode="auto">
                <a:xfrm>
                  <a:off x="1729066" y="4033625"/>
                  <a:ext cx="1016456" cy="1016530"/>
                  <a:chOff x="3889813" y="1483645"/>
                  <a:chExt cx="496973" cy="497009"/>
                </a:xfrm>
              </p:grpSpPr>
              <p:sp>
                <p:nvSpPr>
                  <p:cNvPr id="38" name="Ellipse 30"/>
                  <p:cNvSpPr/>
                  <p:nvPr/>
                </p:nvSpPr>
                <p:spPr bwMode="auto">
                  <a:xfrm rot="17065673">
                    <a:off x="3889795" y="1483663"/>
                    <a:ext cx="497009" cy="496973"/>
                  </a:xfrm>
                  <a:prstGeom prst="ellipse">
                    <a:avLst/>
                  </a:prstGeom>
                  <a:gradFill flip="none" rotWithShape="1">
                    <a:gsLst>
                      <a:gs pos="100000">
                        <a:schemeClr val="tx1">
                          <a:lumMod val="95000"/>
                          <a:lumOff val="5000"/>
                        </a:schemeClr>
                      </a:gs>
                      <a:gs pos="0">
                        <a:schemeClr val="tx1">
                          <a:lumMod val="75000"/>
                          <a:lumOff val="25000"/>
                        </a:schemeClr>
                      </a:gs>
                    </a:gsLst>
                    <a:path path="shape">
                      <a:fillToRect l="50000" t="50000" r="50000" b="50000"/>
                    </a:path>
                    <a:tileRect/>
                  </a:gradFill>
                  <a:ln w="9525" cap="flat" cmpd="sng" algn="ctr">
                    <a:noFill/>
                    <a:prstDash val="solid"/>
                  </a:ln>
                  <a:effectLst>
                    <a:innerShdw blurRad="269875" dist="114300" dir="480000">
                      <a:srgbClr val="000000">
                        <a:alpha val="13000"/>
                      </a:srgbClr>
                    </a:innerShdw>
                  </a:effectLst>
                </p:spPr>
                <p:txBody>
                  <a:bodyPr anchor="ctr"/>
                  <a:lstStyle>
                    <a:lvl1pPr marL="342900" indent="-342900"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buFont typeface="Calibri" charset="0"/>
                      <a:buAutoNum type="arabicPeriod"/>
                      <a:defRPr/>
                    </a:pPr>
                    <a:endParaRPr lang="da-DK" sz="1800" smtClean="0">
                      <a:solidFill>
                        <a:srgbClr val="FFFFFF"/>
                      </a:solidFill>
                    </a:endParaRPr>
                  </a:p>
                </p:txBody>
              </p:sp>
              <p:sp>
                <p:nvSpPr>
                  <p:cNvPr id="45" name="Ellipse 31"/>
                  <p:cNvSpPr>
                    <a:spLocks noChangeArrowheads="1"/>
                  </p:cNvSpPr>
                  <p:nvPr/>
                </p:nvSpPr>
                <p:spPr bwMode="auto">
                  <a:xfrm>
                    <a:off x="3955823" y="1564875"/>
                    <a:ext cx="366004" cy="269272"/>
                  </a:xfrm>
                  <a:prstGeom prst="ellipse">
                    <a:avLst/>
                  </a:prstGeom>
                  <a:gradFill rotWithShape="1">
                    <a:gsLst>
                      <a:gs pos="0">
                        <a:srgbClr val="FFFCF9">
                          <a:alpha val="31998"/>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342900" indent="-342900" algn="ctr">
                      <a:buFont typeface="Calibri" pitchFamily="34" charset="0"/>
                      <a:buAutoNum type="arabicPeriod"/>
                    </a:pPr>
                    <a:endParaRPr lang="da-DK">
                      <a:solidFill>
                        <a:srgbClr val="FFFFFF"/>
                      </a:solidFill>
                    </a:endParaRPr>
                  </a:p>
                </p:txBody>
              </p:sp>
            </p:grpSp>
            <p:sp>
              <p:nvSpPr>
                <p:cNvPr id="37" name="Måne 29"/>
                <p:cNvSpPr/>
                <p:nvPr/>
              </p:nvSpPr>
              <p:spPr bwMode="auto">
                <a:xfrm rot="16570711">
                  <a:off x="2013672" y="4164325"/>
                  <a:ext cx="460273" cy="967579"/>
                </a:xfrm>
                <a:prstGeom prst="moon">
                  <a:avLst>
                    <a:gd name="adj" fmla="val 8755"/>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da-DK" sz="1800" smtClean="0">
                    <a:solidFill>
                      <a:srgbClr val="FFFFFF"/>
                    </a:solidFill>
                  </a:endParaRPr>
                </a:p>
              </p:txBody>
            </p:sp>
          </p:grpSp>
          <p:sp>
            <p:nvSpPr>
              <p:cNvPr id="30" name="Rectangle 115"/>
              <p:cNvSpPr>
                <a:spLocks noChangeArrowheads="1"/>
              </p:cNvSpPr>
              <p:nvPr/>
            </p:nvSpPr>
            <p:spPr bwMode="auto">
              <a:xfrm>
                <a:off x="1058563" y="1285185"/>
                <a:ext cx="5884640" cy="3451600"/>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nb-NO">
                  <a:solidFill>
                    <a:srgbClr val="FFFFFF"/>
                  </a:solidFill>
                </a:endParaRPr>
              </a:p>
            </p:txBody>
          </p:sp>
          <p:sp>
            <p:nvSpPr>
              <p:cNvPr id="31" name="Rounded Rectangle 30"/>
              <p:cNvSpPr/>
              <p:nvPr/>
            </p:nvSpPr>
            <p:spPr>
              <a:xfrm flipH="1">
                <a:off x="841083" y="2615655"/>
                <a:ext cx="66672" cy="676348"/>
              </a:xfrm>
              <a:prstGeom prst="roundRect">
                <a:avLst>
                  <a:gd name="adj" fmla="val 4812"/>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grpSp>
        <p:sp>
          <p:nvSpPr>
            <p:cNvPr id="26" name="Rounded Rectangle 10"/>
            <p:cNvSpPr/>
            <p:nvPr/>
          </p:nvSpPr>
          <p:spPr>
            <a:xfrm>
              <a:off x="485775" y="1184275"/>
              <a:ext cx="7523163" cy="3694113"/>
            </a:xfrm>
            <a:custGeom>
              <a:avLst/>
              <a:gdLst>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6009055 w 6185849"/>
                <a:gd name="connsiteY5" fmla="*/ 3674030 h 3674030"/>
                <a:gd name="connsiteX6" fmla="*/ 176794 w 6185849"/>
                <a:gd name="connsiteY6" fmla="*/ 3674030 h 3674030"/>
                <a:gd name="connsiteX7" fmla="*/ 0 w 6185849"/>
                <a:gd name="connsiteY7" fmla="*/ 3497236 h 3674030"/>
                <a:gd name="connsiteX8" fmla="*/ 0 w 6185849"/>
                <a:gd name="connsiteY8" fmla="*/ 176794 h 3674030"/>
                <a:gd name="connsiteX0" fmla="*/ 0 w 6185849"/>
                <a:gd name="connsiteY0" fmla="*/ 176794 h 3811663"/>
                <a:gd name="connsiteX1" fmla="*/ 176794 w 6185849"/>
                <a:gd name="connsiteY1" fmla="*/ 0 h 3811663"/>
                <a:gd name="connsiteX2" fmla="*/ 6009055 w 6185849"/>
                <a:gd name="connsiteY2" fmla="*/ 0 h 3811663"/>
                <a:gd name="connsiteX3" fmla="*/ 6185849 w 6185849"/>
                <a:gd name="connsiteY3" fmla="*/ 176794 h 3811663"/>
                <a:gd name="connsiteX4" fmla="*/ 6185849 w 6185849"/>
                <a:gd name="connsiteY4" fmla="*/ 3497236 h 3811663"/>
                <a:gd name="connsiteX5" fmla="*/ 176794 w 6185849"/>
                <a:gd name="connsiteY5" fmla="*/ 3674030 h 3811663"/>
                <a:gd name="connsiteX6" fmla="*/ 0 w 6185849"/>
                <a:gd name="connsiteY6" fmla="*/ 3497236 h 3811663"/>
                <a:gd name="connsiteX7" fmla="*/ 0 w 6185849"/>
                <a:gd name="connsiteY7" fmla="*/ 176794 h 3811663"/>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176794 w 6185849"/>
                <a:gd name="connsiteY4" fmla="*/ 3674030 h 3674030"/>
                <a:gd name="connsiteX5" fmla="*/ 0 w 6185849"/>
                <a:gd name="connsiteY5" fmla="*/ 3497236 h 3674030"/>
                <a:gd name="connsiteX6" fmla="*/ 0 w 6185849"/>
                <a:gd name="connsiteY6" fmla="*/ 176794 h 3674030"/>
                <a:gd name="connsiteX0" fmla="*/ 0 w 6185849"/>
                <a:gd name="connsiteY0" fmla="*/ 190449 h 3687685"/>
                <a:gd name="connsiteX1" fmla="*/ 176794 w 6185849"/>
                <a:gd name="connsiteY1" fmla="*/ 13655 h 3687685"/>
                <a:gd name="connsiteX2" fmla="*/ 4274819 w 6185849"/>
                <a:gd name="connsiteY2" fmla="*/ 0 h 3687685"/>
                <a:gd name="connsiteX3" fmla="*/ 6185849 w 6185849"/>
                <a:gd name="connsiteY3" fmla="*/ 190449 h 3687685"/>
                <a:gd name="connsiteX4" fmla="*/ 176794 w 6185849"/>
                <a:gd name="connsiteY4" fmla="*/ 3687685 h 3687685"/>
                <a:gd name="connsiteX5" fmla="*/ 0 w 6185849"/>
                <a:gd name="connsiteY5" fmla="*/ 3510891 h 3687685"/>
                <a:gd name="connsiteX6" fmla="*/ 0 w 6185849"/>
                <a:gd name="connsiteY6"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4819" h="3687685">
                  <a:moveTo>
                    <a:pt x="0" y="190449"/>
                  </a:moveTo>
                  <a:cubicBezTo>
                    <a:pt x="0" y="92808"/>
                    <a:pt x="79153" y="13655"/>
                    <a:pt x="176794" y="13655"/>
                  </a:cubicBezTo>
                  <a:lnTo>
                    <a:pt x="4274819" y="0"/>
                  </a:lnTo>
                  <a:cubicBezTo>
                    <a:pt x="4233852" y="25192"/>
                    <a:pt x="889264" y="3102537"/>
                    <a:pt x="176794" y="3687685"/>
                  </a:cubicBezTo>
                  <a:cubicBezTo>
                    <a:pt x="79153" y="3687685"/>
                    <a:pt x="0" y="3608532"/>
                    <a:pt x="0" y="3510891"/>
                  </a:cubicBezTo>
                  <a:lnTo>
                    <a:pt x="0" y="190449"/>
                  </a:lnTo>
                  <a:close/>
                </a:path>
              </a:pathLst>
            </a:custGeom>
            <a:gradFill flip="none" rotWithShape="1">
              <a:gsLst>
                <a:gs pos="0">
                  <a:schemeClr val="bg1">
                    <a:alpha val="15000"/>
                  </a:schemeClr>
                </a:gs>
                <a:gs pos="100000">
                  <a:schemeClr val="bg1">
                    <a:alpha val="1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grpSp>
      <p:grpSp>
        <p:nvGrpSpPr>
          <p:cNvPr id="15" name="Group 68"/>
          <p:cNvGrpSpPr>
            <a:grpSpLocks/>
          </p:cNvGrpSpPr>
          <p:nvPr/>
        </p:nvGrpSpPr>
        <p:grpSpPr bwMode="auto">
          <a:xfrm>
            <a:off x="323137" y="3481044"/>
            <a:ext cx="3096344" cy="1149133"/>
            <a:chOff x="1224751" y="2276269"/>
            <a:chExt cx="4852003" cy="379817"/>
          </a:xfrm>
        </p:grpSpPr>
        <p:sp>
          <p:nvSpPr>
            <p:cNvPr id="47" name="Rounded Rectangle 46"/>
            <p:cNvSpPr/>
            <p:nvPr/>
          </p:nvSpPr>
          <p:spPr>
            <a:xfrm flipV="1">
              <a:off x="1224751" y="2276269"/>
              <a:ext cx="4852003" cy="379817"/>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48" name="Rounded Rectangle 47"/>
            <p:cNvSpPr/>
            <p:nvPr/>
          </p:nvSpPr>
          <p:spPr>
            <a:xfrm>
              <a:off x="1279371" y="2330890"/>
              <a:ext cx="4728907"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49" name="TextBox 67"/>
            <p:cNvSpPr txBox="1">
              <a:spLocks noChangeArrowheads="1"/>
            </p:cNvSpPr>
            <p:nvPr/>
          </p:nvSpPr>
          <p:spPr bwMode="auto">
            <a:xfrm>
              <a:off x="1382870" y="2365117"/>
              <a:ext cx="4355370" cy="233974"/>
            </a:xfrm>
            <a:prstGeom prst="rect">
              <a:avLst/>
            </a:prstGeom>
            <a:noFill/>
            <a:ln w="9525">
              <a:noFill/>
              <a:miter lim="800000"/>
              <a:headEnd/>
              <a:tailEnd/>
            </a:ln>
          </p:spPr>
          <p:txBody>
            <a:bodyPr wrap="square">
              <a:spAutoFit/>
            </a:bodyPr>
            <a:lstStyle/>
            <a:p>
              <a:pPr algn="ctr">
                <a:defRPr/>
              </a:pPr>
              <a:r>
                <a:rPr lang="en-IN" sz="2000" b="1" dirty="0" smtClean="0">
                  <a:ea typeface="ＭＳ Ｐゴシック" pitchFamily="34" charset="-128"/>
                </a:rPr>
                <a:t>Organizational Awareness</a:t>
              </a:r>
              <a:endParaRPr lang="en-US" sz="2000" b="1" dirty="0">
                <a:ea typeface="ＭＳ Ｐゴシック" pitchFamily="34" charset="-128"/>
              </a:endParaRPr>
            </a:p>
          </p:txBody>
        </p:sp>
      </p:grpSp>
      <p:grpSp>
        <p:nvGrpSpPr>
          <p:cNvPr id="16" name="Group 69"/>
          <p:cNvGrpSpPr>
            <a:grpSpLocks/>
          </p:cNvGrpSpPr>
          <p:nvPr/>
        </p:nvGrpSpPr>
        <p:grpSpPr bwMode="auto">
          <a:xfrm>
            <a:off x="323137" y="2272113"/>
            <a:ext cx="3096344" cy="1150156"/>
            <a:chOff x="1224751" y="2276269"/>
            <a:chExt cx="4852003" cy="379817"/>
          </a:xfrm>
        </p:grpSpPr>
        <p:sp>
          <p:nvSpPr>
            <p:cNvPr id="51" name="Rounded Rectangle 50"/>
            <p:cNvSpPr/>
            <p:nvPr/>
          </p:nvSpPr>
          <p:spPr>
            <a:xfrm flipV="1">
              <a:off x="1224751" y="2276269"/>
              <a:ext cx="4852003" cy="379817"/>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52" name="Rounded Rectangle 51"/>
            <p:cNvSpPr/>
            <p:nvPr/>
          </p:nvSpPr>
          <p:spPr>
            <a:xfrm>
              <a:off x="1279371" y="2330888"/>
              <a:ext cx="4728907"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53" name="TextBox 67"/>
            <p:cNvSpPr txBox="1">
              <a:spLocks noChangeArrowheads="1"/>
            </p:cNvSpPr>
            <p:nvPr/>
          </p:nvSpPr>
          <p:spPr bwMode="auto">
            <a:xfrm>
              <a:off x="1397326" y="2420516"/>
              <a:ext cx="4228077" cy="132129"/>
            </a:xfrm>
            <a:prstGeom prst="rect">
              <a:avLst/>
            </a:prstGeom>
            <a:noFill/>
            <a:ln w="9525">
              <a:noFill/>
              <a:miter lim="800000"/>
              <a:headEnd/>
              <a:tailEnd/>
            </a:ln>
          </p:spPr>
          <p:txBody>
            <a:bodyPr wrap="square">
              <a:spAutoFit/>
            </a:bodyPr>
            <a:lstStyle/>
            <a:p>
              <a:pPr algn="ctr">
                <a:defRPr/>
              </a:pPr>
              <a:r>
                <a:rPr lang="en-IN" sz="2000" b="1" dirty="0" smtClean="0">
                  <a:ea typeface="ＭＳ Ｐゴシック" pitchFamily="34" charset="-128"/>
                </a:rPr>
                <a:t>Empathy</a:t>
              </a:r>
              <a:endParaRPr lang="en-US" sz="2000" b="1" dirty="0">
                <a:ea typeface="ＭＳ Ｐゴシック" pitchFamily="34" charset="-128"/>
              </a:endParaRPr>
            </a:p>
          </p:txBody>
        </p:sp>
      </p:grpSp>
      <p:grpSp>
        <p:nvGrpSpPr>
          <p:cNvPr id="17" name="Group 68"/>
          <p:cNvGrpSpPr>
            <a:grpSpLocks/>
          </p:cNvGrpSpPr>
          <p:nvPr/>
        </p:nvGrpSpPr>
        <p:grpSpPr bwMode="auto">
          <a:xfrm>
            <a:off x="323136" y="4688952"/>
            <a:ext cx="3096344" cy="1149133"/>
            <a:chOff x="1224751" y="2276269"/>
            <a:chExt cx="4852003" cy="379817"/>
          </a:xfrm>
        </p:grpSpPr>
        <p:sp>
          <p:nvSpPr>
            <p:cNvPr id="55" name="Rounded Rectangle 54"/>
            <p:cNvSpPr/>
            <p:nvPr/>
          </p:nvSpPr>
          <p:spPr>
            <a:xfrm flipV="1">
              <a:off x="1224751" y="2276269"/>
              <a:ext cx="4852003" cy="379817"/>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56" name="Rounded Rectangle 55"/>
            <p:cNvSpPr/>
            <p:nvPr/>
          </p:nvSpPr>
          <p:spPr>
            <a:xfrm>
              <a:off x="1279371" y="2330890"/>
              <a:ext cx="4728907"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57" name="TextBox 67"/>
            <p:cNvSpPr txBox="1">
              <a:spLocks noChangeArrowheads="1"/>
            </p:cNvSpPr>
            <p:nvPr/>
          </p:nvSpPr>
          <p:spPr bwMode="auto">
            <a:xfrm>
              <a:off x="1270215" y="2407234"/>
              <a:ext cx="4580865" cy="132246"/>
            </a:xfrm>
            <a:prstGeom prst="rect">
              <a:avLst/>
            </a:prstGeom>
            <a:noFill/>
            <a:ln w="9525">
              <a:noFill/>
              <a:miter lim="800000"/>
              <a:headEnd/>
              <a:tailEnd/>
            </a:ln>
          </p:spPr>
          <p:txBody>
            <a:bodyPr wrap="square">
              <a:spAutoFit/>
            </a:bodyPr>
            <a:lstStyle/>
            <a:p>
              <a:pPr algn="ctr">
                <a:defRPr/>
              </a:pPr>
              <a:r>
                <a:rPr lang="en-IN" sz="2000" b="1" dirty="0" smtClean="0">
                  <a:ea typeface="ＭＳ Ｐゴシック" pitchFamily="34" charset="-128"/>
                </a:rPr>
                <a:t>Service Orientation</a:t>
              </a:r>
              <a:endParaRPr lang="en-US" sz="2000" b="1" dirty="0">
                <a:ea typeface="ＭＳ Ｐゴシック" pitchFamily="34" charset="-128"/>
              </a:endParaRPr>
            </a:p>
          </p:txBody>
        </p:sp>
      </p:grpSp>
      <p:grpSp>
        <p:nvGrpSpPr>
          <p:cNvPr id="18" name="Group 69"/>
          <p:cNvGrpSpPr>
            <a:grpSpLocks/>
          </p:cNvGrpSpPr>
          <p:nvPr/>
        </p:nvGrpSpPr>
        <p:grpSpPr bwMode="auto">
          <a:xfrm>
            <a:off x="323528" y="2276872"/>
            <a:ext cx="3096344" cy="1188000"/>
            <a:chOff x="1224751" y="2276269"/>
            <a:chExt cx="4852003" cy="379817"/>
          </a:xfrm>
        </p:grpSpPr>
        <p:sp>
          <p:nvSpPr>
            <p:cNvPr id="54" name="Rounded Rectangle 53"/>
            <p:cNvSpPr/>
            <p:nvPr/>
          </p:nvSpPr>
          <p:spPr>
            <a:xfrm flipV="1">
              <a:off x="1224751" y="2276269"/>
              <a:ext cx="4852003" cy="379817"/>
            </a:xfrm>
            <a:prstGeom prst="roundRect">
              <a:avLst/>
            </a:prstGeom>
            <a:solidFill>
              <a:srgbClr val="FF2F83"/>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59" name="Rounded Rectangle 58"/>
            <p:cNvSpPr/>
            <p:nvPr/>
          </p:nvSpPr>
          <p:spPr>
            <a:xfrm>
              <a:off x="1279372" y="2330888"/>
              <a:ext cx="3669010"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60" name="TextBox 67"/>
            <p:cNvSpPr txBox="1">
              <a:spLocks noChangeArrowheads="1"/>
            </p:cNvSpPr>
            <p:nvPr/>
          </p:nvSpPr>
          <p:spPr bwMode="auto">
            <a:xfrm>
              <a:off x="1397327" y="2401589"/>
              <a:ext cx="4566589" cy="127920"/>
            </a:xfrm>
            <a:prstGeom prst="rect">
              <a:avLst/>
            </a:prstGeom>
            <a:noFill/>
            <a:ln w="9525">
              <a:noFill/>
              <a:miter lim="800000"/>
              <a:headEnd/>
              <a:tailEnd/>
            </a:ln>
          </p:spPr>
          <p:txBody>
            <a:bodyPr wrap="square">
              <a:spAutoFit/>
            </a:bodyPr>
            <a:lstStyle/>
            <a:p>
              <a:pPr algn="ctr">
                <a:defRPr/>
              </a:pPr>
              <a:r>
                <a:rPr lang="en-IN" sz="2000" b="1" dirty="0" smtClean="0">
                  <a:ea typeface="ＭＳ Ｐゴシック" pitchFamily="34" charset="-128"/>
                </a:rPr>
                <a:t>Empathy</a:t>
              </a:r>
              <a:endParaRPr lang="en-US" sz="2000" b="1" dirty="0">
                <a:ea typeface="ＭＳ Ｐゴシック" pitchFamily="34" charset="-128"/>
              </a:endParaRPr>
            </a:p>
          </p:txBody>
        </p:sp>
      </p:grpSp>
      <p:grpSp>
        <p:nvGrpSpPr>
          <p:cNvPr id="19" name="Group 41"/>
          <p:cNvGrpSpPr>
            <a:grpSpLocks/>
          </p:cNvGrpSpPr>
          <p:nvPr/>
        </p:nvGrpSpPr>
        <p:grpSpPr bwMode="auto">
          <a:xfrm>
            <a:off x="2195736" y="5917009"/>
            <a:ext cx="4783138" cy="968375"/>
            <a:chOff x="4940193" y="4878304"/>
            <a:chExt cx="4783391" cy="968295"/>
          </a:xfrm>
        </p:grpSpPr>
        <p:sp>
          <p:nvSpPr>
            <p:cNvPr id="62" name="Oval 61"/>
            <p:cNvSpPr/>
            <p:nvPr/>
          </p:nvSpPr>
          <p:spPr>
            <a:xfrm rot="589461">
              <a:off x="4940193" y="5002119"/>
              <a:ext cx="1249429" cy="109528"/>
            </a:xfrm>
            <a:prstGeom prst="ellipse">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sp>
          <p:nvSpPr>
            <p:cNvPr id="63" name="Rectangle 62"/>
            <p:cNvSpPr/>
            <p:nvPr/>
          </p:nvSpPr>
          <p:spPr>
            <a:xfrm rot="589461">
              <a:off x="5329152" y="5340228"/>
              <a:ext cx="4384907" cy="109529"/>
            </a:xfrm>
            <a:prstGeom prst="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sp>
          <p:nvSpPr>
            <p:cNvPr id="64" name="Rounded Rectangle 63"/>
            <p:cNvSpPr/>
            <p:nvPr/>
          </p:nvSpPr>
          <p:spPr>
            <a:xfrm rot="589461">
              <a:off x="8986945" y="5622779"/>
              <a:ext cx="736639" cy="223820"/>
            </a:xfrm>
            <a:prstGeom prst="round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grpSp>
          <p:nvGrpSpPr>
            <p:cNvPr id="20" name="Group 87"/>
            <p:cNvGrpSpPr>
              <a:grpSpLocks/>
            </p:cNvGrpSpPr>
            <p:nvPr/>
          </p:nvGrpSpPr>
          <p:grpSpPr bwMode="auto">
            <a:xfrm>
              <a:off x="4940193" y="4878304"/>
              <a:ext cx="4783391" cy="825387"/>
              <a:chOff x="4940193" y="4878304"/>
              <a:chExt cx="4783391" cy="825387"/>
            </a:xfrm>
          </p:grpSpPr>
          <p:sp>
            <p:nvSpPr>
              <p:cNvPr id="66" name="Oval 65"/>
              <p:cNvSpPr/>
              <p:nvPr/>
            </p:nvSpPr>
            <p:spPr>
              <a:xfrm rot="589461">
                <a:off x="4940193" y="4878304"/>
                <a:ext cx="1249429" cy="109528"/>
              </a:xfrm>
              <a:prstGeom prst="ellipse">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sp>
            <p:nvSpPr>
              <p:cNvPr id="67" name="Rectangle 76"/>
              <p:cNvSpPr>
                <a:spLocks noChangeArrowheads="1"/>
              </p:cNvSpPr>
              <p:nvPr/>
            </p:nvSpPr>
            <p:spPr bwMode="auto">
              <a:xfrm rot="589461">
                <a:off x="5329152" y="5216413"/>
                <a:ext cx="4384907" cy="109529"/>
              </a:xfrm>
              <a:prstGeom prst="rect">
                <a:avLst/>
              </a:prstGeom>
              <a:gradFill rotWithShape="1">
                <a:gsLst>
                  <a:gs pos="0">
                    <a:srgbClr val="A6A6A6"/>
                  </a:gs>
                  <a:gs pos="5000">
                    <a:srgbClr val="A6A6A6"/>
                  </a:gs>
                  <a:gs pos="50000">
                    <a:srgbClr val="F2F2F2"/>
                  </a:gs>
                  <a:gs pos="100000">
                    <a:srgbClr val="BFBFBF"/>
                  </a:gs>
                </a:gsLst>
                <a:lin ang="5400000"/>
              </a:gradFill>
              <a:ln w="9525">
                <a:solidFill>
                  <a:srgbClr val="A6A6A6"/>
                </a:solidFill>
                <a:miter lim="800000"/>
                <a:headEnd/>
                <a:tailEnd/>
              </a:ln>
              <a:effectLst>
                <a:outerShdw dist="23000" dir="839963" rotWithShape="0">
                  <a:srgbClr val="808080">
                    <a:alpha val="34998"/>
                  </a:srgbClr>
                </a:outerShdw>
              </a:effectLst>
            </p:spPr>
            <p:txBody>
              <a:bodyPr anchor="ctr"/>
              <a:lstStyle/>
              <a:p>
                <a:pPr algn="ctr"/>
                <a:endParaRPr lang="nb-NO">
                  <a:solidFill>
                    <a:srgbClr val="FFFFFF"/>
                  </a:solidFill>
                </a:endParaRPr>
              </a:p>
            </p:txBody>
          </p:sp>
          <p:sp>
            <p:nvSpPr>
              <p:cNvPr id="68" name="Rounded Rectangle 67"/>
              <p:cNvSpPr/>
              <p:nvPr/>
            </p:nvSpPr>
            <p:spPr>
              <a:xfrm rot="589461">
                <a:off x="8986945" y="5479916"/>
                <a:ext cx="736639" cy="223820"/>
              </a:xfrm>
              <a:prstGeom prst="roundRect">
                <a:avLst/>
              </a:prstGeom>
              <a:gradFill>
                <a:gsLst>
                  <a:gs pos="0">
                    <a:schemeClr val="tx1">
                      <a:lumMod val="95000"/>
                      <a:lumOff val="5000"/>
                    </a:schemeClr>
                  </a:gs>
                  <a:gs pos="100000">
                    <a:schemeClr val="tx1">
                      <a:lumMod val="95000"/>
                      <a:lumOff val="5000"/>
                    </a:schemeClr>
                  </a:gs>
                  <a:gs pos="59000">
                    <a:schemeClr val="tx1">
                      <a:lumMod val="75000"/>
                      <a:lumOff val="25000"/>
                    </a:schemeClr>
                  </a:gs>
                  <a:gs pos="29000">
                    <a:schemeClr val="tx1">
                      <a:lumMod val="85000"/>
                      <a:lumOff val="15000"/>
                    </a:schemeClr>
                  </a:gs>
                </a:gsLst>
                <a:lin ang="498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grpSp>
      </p:grpSp>
      <p:sp>
        <p:nvSpPr>
          <p:cNvPr id="69" name="Rounded Rectangle 68"/>
          <p:cNvSpPr/>
          <p:nvPr/>
        </p:nvSpPr>
        <p:spPr>
          <a:xfrm>
            <a:off x="3851920" y="4725144"/>
            <a:ext cx="4968552" cy="2016224"/>
          </a:xfrm>
          <a:prstGeom prst="roundRect">
            <a:avLst>
              <a:gd name="adj" fmla="val 2287"/>
            </a:avLst>
          </a:prstGeom>
          <a:solidFill>
            <a:srgbClr val="FFFFFF">
              <a:alpha val="69804"/>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1" dirty="0" smtClean="0">
                <a:solidFill>
                  <a:schemeClr val="tx1"/>
                </a:solidFill>
              </a:rPr>
              <a:t>‘Empathy’ means sensing others’ emotions, understanding their perspectives, and taking active interest in their concerns. Hence, ‘empathy’ means ‘fellow feeling’ and understanding and entering into another's feelings.</a:t>
            </a:r>
            <a:endParaRPr lang="en-IN" sz="2000" dirty="0" smtClean="0">
              <a:solidFill>
                <a:schemeClr val="tx1"/>
              </a:solidFill>
            </a:endParaRPr>
          </a:p>
        </p:txBody>
      </p:sp>
      <p:sp>
        <p:nvSpPr>
          <p:cNvPr id="71" name="TextBox 70"/>
          <p:cNvSpPr txBox="1"/>
          <p:nvPr/>
        </p:nvSpPr>
        <p:spPr>
          <a:xfrm>
            <a:off x="3744416" y="1732746"/>
            <a:ext cx="5292080" cy="1015663"/>
          </a:xfrm>
          <a:prstGeom prst="rect">
            <a:avLst/>
          </a:prstGeom>
          <a:solidFill>
            <a:srgbClr val="EB41D7">
              <a:alpha val="69804"/>
            </a:srgbClr>
          </a:solidFill>
        </p:spPr>
        <p:txBody>
          <a:bodyPr wrap="square" rtlCol="0">
            <a:spAutoFit/>
          </a:bodyPr>
          <a:lstStyle/>
          <a:p>
            <a:r>
              <a:rPr lang="en-IN" sz="2000" dirty="0" smtClean="0"/>
              <a:t>‘Social Awareness’ means the awareness of others’ feelings, needs and concerns.</a:t>
            </a:r>
          </a:p>
          <a:p>
            <a:r>
              <a:rPr lang="en-IN" sz="2000" dirty="0" smtClean="0"/>
              <a:t>Social Awareness Competencies are:</a:t>
            </a: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70" name="Picture 69">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75" name="Picture 74">
            <a:hlinkClick r:id="" action="ppaction://hlinkshowjump?jump=previous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3.33333E-6 L 0.04566 -0.47547 " pathEditMode="relative" rAng="0" ptsTypes="AA">
                                      <p:cBhvr>
                                        <p:cTn id="6" dur="500" fill="hold"/>
                                        <p:tgtEl>
                                          <p:spTgt spid="19"/>
                                        </p:tgtEl>
                                        <p:attrNameLst>
                                          <p:attrName>ppt_x</p:attrName>
                                          <p:attrName>ppt_y</p:attrName>
                                        </p:attrNameLst>
                                      </p:cBhvr>
                                      <p:rCtr x="2300" y="-23800"/>
                                    </p:animMotion>
                                  </p:childTnLst>
                                </p:cTn>
                              </p:par>
                            </p:childTnLst>
                          </p:cTn>
                        </p:par>
                        <p:par>
                          <p:cTn id="7" fill="hold">
                            <p:stCondLst>
                              <p:cond delay="500"/>
                            </p:stCondLst>
                            <p:childTnLst>
                              <p:par>
                                <p:cTn id="8" presetID="26" presetClass="emph" presetSubtype="0" fill="hold" nodeType="afterEffect">
                                  <p:stCondLst>
                                    <p:cond delay="0"/>
                                  </p:stCondLst>
                                  <p:childTnLst>
                                    <p:animEffect transition="out" filter="fade">
                                      <p:cBhvr>
                                        <p:cTn id="9" dur="200" tmFilter="0, 0; .2, .5; .8, .5; 1, 0"/>
                                        <p:tgtEl>
                                          <p:spTgt spid="19"/>
                                        </p:tgtEl>
                                      </p:cBhvr>
                                    </p:animEffect>
                                    <p:animScale>
                                      <p:cBhvr>
                                        <p:cTn id="10" dur="100" autoRev="1" fill="hold"/>
                                        <p:tgtEl>
                                          <p:spTgt spid="19"/>
                                        </p:tgtEl>
                                      </p:cBhvr>
                                      <p:by x="105000" y="105000"/>
                                    </p:animScale>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xit" presetSubtype="0" fill="hold"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par>
                          <p:cTn id="18" fill="hold">
                            <p:stCondLst>
                              <p:cond delay="1200"/>
                            </p:stCondLst>
                            <p:childTnLst>
                              <p:par>
                                <p:cTn id="19" presetID="12" presetClass="entr" presetSubtype="8" fill="hold" nodeType="after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slide(fromLeft)">
                                      <p:cBhvr>
                                        <p:cTn id="21" dur="500"/>
                                        <p:tgtEl>
                                          <p:spTgt spid="74"/>
                                        </p:tgtEl>
                                      </p:cBhvr>
                                    </p:animEffect>
                                  </p:childTnLst>
                                </p:cTn>
                              </p:par>
                            </p:childTnLst>
                          </p:cTn>
                        </p:par>
                        <p:par>
                          <p:cTn id="22" fill="hold">
                            <p:stCondLst>
                              <p:cond delay="1700"/>
                            </p:stCondLst>
                            <p:childTnLst>
                              <p:par>
                                <p:cTn id="23" presetID="12" presetClass="entr" presetSubtype="2"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slide(fromRight)">
                                      <p:cBhvr>
                                        <p:cTn id="25" dur="500"/>
                                        <p:tgtEl>
                                          <p:spTgt spid="69"/>
                                        </p:tgtEl>
                                      </p:cBhvr>
                                    </p:animEffect>
                                  </p:childTnLst>
                                </p:cTn>
                              </p:par>
                            </p:childTnLst>
                          </p:cTn>
                        </p:par>
                        <p:par>
                          <p:cTn id="26" fill="hold">
                            <p:stCondLst>
                              <p:cond delay="2200"/>
                            </p:stCondLst>
                            <p:childTnLst>
                              <p:par>
                                <p:cTn id="27" presetID="10" presetClass="entr" presetSubtype="0" fill="hold" nodeType="afterEffect">
                                  <p:stCondLst>
                                    <p:cond delay="50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12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p:cNvGrpSpPr/>
          <p:nvPr/>
        </p:nvGrpSpPr>
        <p:grpSpPr>
          <a:xfrm>
            <a:off x="0" y="908720"/>
            <a:ext cx="9144000" cy="5949280"/>
            <a:chOff x="0" y="908720"/>
            <a:chExt cx="9144000" cy="5949280"/>
          </a:xfrm>
        </p:grpSpPr>
        <p:pic>
          <p:nvPicPr>
            <p:cNvPr id="21" name="Picture 20" descr="grunge-danger-background.jpg"/>
            <p:cNvPicPr>
              <a:picLocks noChangeAspect="1"/>
            </p:cNvPicPr>
            <p:nvPr/>
          </p:nvPicPr>
          <p:blipFill>
            <a:blip r:embed="rId4" cstate="print"/>
            <a:srcRect t="5901" b="20959"/>
            <a:stretch>
              <a:fillRect/>
            </a:stretch>
          </p:blipFill>
          <p:spPr>
            <a:xfrm>
              <a:off x="0" y="908720"/>
              <a:ext cx="9144000" cy="2808312"/>
            </a:xfrm>
            <a:prstGeom prst="rect">
              <a:avLst/>
            </a:prstGeom>
          </p:spPr>
        </p:pic>
        <p:pic>
          <p:nvPicPr>
            <p:cNvPr id="22" name="Picture 21" descr="grunge-danger-background.jpg"/>
            <p:cNvPicPr>
              <a:picLocks noChangeAspect="1"/>
            </p:cNvPicPr>
            <p:nvPr/>
          </p:nvPicPr>
          <p:blipFill>
            <a:blip r:embed="rId4" cstate="print"/>
            <a:srcRect t="20709" b="5901"/>
            <a:stretch>
              <a:fillRect/>
            </a:stretch>
          </p:blipFill>
          <p:spPr>
            <a:xfrm>
              <a:off x="0" y="3645024"/>
              <a:ext cx="9144000" cy="3212976"/>
            </a:xfrm>
            <a:prstGeom prst="rect">
              <a:avLst/>
            </a:prstGeom>
          </p:spPr>
        </p:pic>
      </p:grpSp>
      <p:grpSp>
        <p:nvGrpSpPr>
          <p:cNvPr id="3" name="Group 44"/>
          <p:cNvGrpSpPr/>
          <p:nvPr/>
        </p:nvGrpSpPr>
        <p:grpSpPr>
          <a:xfrm>
            <a:off x="0" y="0"/>
            <a:ext cx="9144000" cy="972000"/>
            <a:chOff x="0" y="0"/>
            <a:chExt cx="9144000" cy="972000"/>
          </a:xfrm>
        </p:grpSpPr>
        <p:grpSp>
          <p:nvGrpSpPr>
            <p:cNvPr id="4" name="Group 25"/>
            <p:cNvGrpSpPr/>
            <p:nvPr/>
          </p:nvGrpSpPr>
          <p:grpSpPr>
            <a:xfrm rot="5400000">
              <a:off x="4086000" y="-4086000"/>
              <a:ext cx="972000" cy="9144000"/>
              <a:chOff x="6948264" y="0"/>
              <a:chExt cx="2195736" cy="6858000"/>
            </a:xfrm>
          </p:grpSpPr>
          <p:grpSp>
            <p:nvGrpSpPr>
              <p:cNvPr id="5" name="Group 17"/>
              <p:cNvGrpSpPr/>
              <p:nvPr/>
            </p:nvGrpSpPr>
            <p:grpSpPr>
              <a:xfrm>
                <a:off x="8028384" y="0"/>
                <a:ext cx="1115616" cy="6858000"/>
                <a:chOff x="7775848" y="0"/>
                <a:chExt cx="1368152" cy="6569968"/>
              </a:xfrm>
            </p:grpSpPr>
            <p:grpSp>
              <p:nvGrpSpPr>
                <p:cNvPr id="6"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7"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8" name="Group 18"/>
              <p:cNvGrpSpPr/>
              <p:nvPr/>
            </p:nvGrpSpPr>
            <p:grpSpPr>
              <a:xfrm flipH="1">
                <a:off x="6948264" y="0"/>
                <a:ext cx="1115616" cy="6858000"/>
                <a:chOff x="7775848" y="0"/>
                <a:chExt cx="1368152" cy="6569968"/>
              </a:xfrm>
            </p:grpSpPr>
            <p:grpSp>
              <p:nvGrpSpPr>
                <p:cNvPr id="9"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10"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Advantages of Effective Group Interactions</a:t>
              </a:r>
              <a:endParaRPr lang="en-IN" sz="3200" dirty="0"/>
            </a:p>
          </p:txBody>
        </p:sp>
      </p:grpSp>
      <p:sp>
        <p:nvSpPr>
          <p:cNvPr id="28" name="Oval 27"/>
          <p:cNvSpPr/>
          <p:nvPr/>
        </p:nvSpPr>
        <p:spPr>
          <a:xfrm>
            <a:off x="107504" y="1556791"/>
            <a:ext cx="1440160" cy="1481126"/>
          </a:xfrm>
          <a:prstGeom prst="ellipse">
            <a:avLst/>
          </a:prstGeom>
          <a:solidFill>
            <a:srgbClr val="FF944B"/>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1500" dirty="0" smtClean="0">
                <a:latin typeface="Papyrus" pitchFamily="66" charset="0"/>
              </a:rPr>
              <a:t>1</a:t>
            </a:r>
            <a:endParaRPr lang="en-IN" sz="11500" dirty="0">
              <a:latin typeface="Papyrus" pitchFamily="66" charset="0"/>
            </a:endParaRPr>
          </a:p>
        </p:txBody>
      </p:sp>
      <p:sp>
        <p:nvSpPr>
          <p:cNvPr id="29" name="Oval 28"/>
          <p:cNvSpPr/>
          <p:nvPr/>
        </p:nvSpPr>
        <p:spPr>
          <a:xfrm>
            <a:off x="107504" y="3156571"/>
            <a:ext cx="1440160" cy="1481126"/>
          </a:xfrm>
          <a:prstGeom prst="ellipse">
            <a:avLst/>
          </a:prstGeom>
          <a:solidFill>
            <a:srgbClr val="FF696D"/>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1500" dirty="0" smtClean="0">
                <a:latin typeface="Papyrus" pitchFamily="66" charset="0"/>
              </a:rPr>
              <a:t>2</a:t>
            </a:r>
            <a:endParaRPr lang="en-IN" sz="11500" dirty="0">
              <a:latin typeface="Papyrus" pitchFamily="66" charset="0"/>
            </a:endParaRPr>
          </a:p>
        </p:txBody>
      </p:sp>
      <p:sp>
        <p:nvSpPr>
          <p:cNvPr id="30" name="Oval 29"/>
          <p:cNvSpPr/>
          <p:nvPr/>
        </p:nvSpPr>
        <p:spPr>
          <a:xfrm>
            <a:off x="107504" y="4756186"/>
            <a:ext cx="1440160" cy="1481126"/>
          </a:xfrm>
          <a:prstGeom prst="ellipse">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1500" dirty="0" smtClean="0">
                <a:latin typeface="Papyrus" pitchFamily="66" charset="0"/>
              </a:rPr>
              <a:t>3</a:t>
            </a:r>
            <a:endParaRPr lang="en-IN" sz="11500" dirty="0">
              <a:latin typeface="Papyrus" pitchFamily="66" charset="0"/>
            </a:endParaRPr>
          </a:p>
        </p:txBody>
      </p:sp>
      <p:grpSp>
        <p:nvGrpSpPr>
          <p:cNvPr id="11" name="Group 22"/>
          <p:cNvGrpSpPr/>
          <p:nvPr/>
        </p:nvGrpSpPr>
        <p:grpSpPr>
          <a:xfrm>
            <a:off x="1118523" y="4941166"/>
            <a:ext cx="2013317" cy="1224140"/>
            <a:chOff x="1403645" y="2060841"/>
            <a:chExt cx="6984782" cy="1800207"/>
          </a:xfrm>
          <a:solidFill>
            <a:srgbClr val="A365D1"/>
          </a:solidFill>
        </p:grpSpPr>
        <p:grpSp>
          <p:nvGrpSpPr>
            <p:cNvPr id="12" name="Group 27"/>
            <p:cNvGrpSpPr/>
            <p:nvPr/>
          </p:nvGrpSpPr>
          <p:grpSpPr>
            <a:xfrm>
              <a:off x="1403645" y="2060841"/>
              <a:ext cx="6984782" cy="1800207"/>
              <a:chOff x="1835693" y="2060841"/>
              <a:chExt cx="6984782" cy="1728199"/>
            </a:xfrm>
            <a:grpFill/>
          </p:grpSpPr>
          <p:sp>
            <p:nvSpPr>
              <p:cNvPr id="57" name="Flowchart: Delay 56"/>
              <p:cNvSpPr/>
              <p:nvPr/>
            </p:nvSpPr>
            <p:spPr>
              <a:xfrm rot="10800000">
                <a:off x="1835693" y="2060841"/>
                <a:ext cx="2377116" cy="1728192"/>
              </a:xfrm>
              <a:prstGeom prst="flowChartDelay">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8" name="Flowchart: Delay 57"/>
              <p:cNvSpPr/>
              <p:nvPr/>
            </p:nvSpPr>
            <p:spPr>
              <a:xfrm rot="10800000" flipH="1">
                <a:off x="6589926" y="2060841"/>
                <a:ext cx="2230549" cy="1728192"/>
              </a:xfrm>
              <a:prstGeom prst="flowChartDelay">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9" name="Rectangle 58"/>
              <p:cNvSpPr/>
              <p:nvPr/>
            </p:nvSpPr>
            <p:spPr>
              <a:xfrm>
                <a:off x="2987824" y="2060848"/>
                <a:ext cx="4752528" cy="172819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56" name="TextBox 55"/>
            <p:cNvSpPr txBox="1"/>
            <p:nvPr/>
          </p:nvSpPr>
          <p:spPr>
            <a:xfrm>
              <a:off x="1907705" y="2269144"/>
              <a:ext cx="5567393" cy="1041009"/>
            </a:xfrm>
            <a:prstGeom prst="rect">
              <a:avLst/>
            </a:prstGeom>
            <a:noFill/>
          </p:spPr>
          <p:txBody>
            <a:bodyPr wrap="square" rtlCol="0">
              <a:spAutoFit/>
            </a:bodyPr>
            <a:lstStyle/>
            <a:p>
              <a:pPr marL="457200" indent="-457200">
                <a:buFont typeface="Arial" pitchFamily="34" charset="0"/>
                <a:buChar char="•"/>
              </a:pPr>
              <a:r>
                <a:rPr lang="en-IN" sz="2000" b="1" dirty="0" smtClean="0"/>
                <a:t>Sense of unity</a:t>
              </a:r>
              <a:endParaRPr lang="en-IN" sz="2000" b="1" dirty="0"/>
            </a:p>
          </p:txBody>
        </p:sp>
      </p:grpSp>
      <p:grpSp>
        <p:nvGrpSpPr>
          <p:cNvPr id="13" name="Group 22"/>
          <p:cNvGrpSpPr/>
          <p:nvPr/>
        </p:nvGrpSpPr>
        <p:grpSpPr>
          <a:xfrm>
            <a:off x="1061424" y="3356988"/>
            <a:ext cx="2013317" cy="1224140"/>
            <a:chOff x="1403645" y="2060841"/>
            <a:chExt cx="6984782" cy="1800207"/>
          </a:xfrm>
          <a:solidFill>
            <a:srgbClr val="FF9FA1"/>
          </a:solidFill>
        </p:grpSpPr>
        <p:grpSp>
          <p:nvGrpSpPr>
            <p:cNvPr id="14" name="Group 27"/>
            <p:cNvGrpSpPr/>
            <p:nvPr/>
          </p:nvGrpSpPr>
          <p:grpSpPr>
            <a:xfrm>
              <a:off x="1403645" y="2060841"/>
              <a:ext cx="6984782" cy="1800207"/>
              <a:chOff x="1835693" y="2060841"/>
              <a:chExt cx="6984782" cy="1728199"/>
            </a:xfrm>
            <a:grpFill/>
          </p:grpSpPr>
          <p:sp>
            <p:nvSpPr>
              <p:cNvPr id="64" name="Flowchart: Delay 63"/>
              <p:cNvSpPr/>
              <p:nvPr/>
            </p:nvSpPr>
            <p:spPr>
              <a:xfrm rot="10800000">
                <a:off x="1835693" y="2060841"/>
                <a:ext cx="2377116"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5" name="Flowchart: Delay 64"/>
              <p:cNvSpPr/>
              <p:nvPr/>
            </p:nvSpPr>
            <p:spPr>
              <a:xfrm rot="10800000" flipH="1">
                <a:off x="6589926" y="2060841"/>
                <a:ext cx="2230549"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6" name="Rectangle 65"/>
              <p:cNvSpPr/>
              <p:nvPr/>
            </p:nvSpPr>
            <p:spPr>
              <a:xfrm>
                <a:off x="2987824" y="2060848"/>
                <a:ext cx="4752528" cy="17281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63" name="TextBox 62"/>
            <p:cNvSpPr txBox="1"/>
            <p:nvPr/>
          </p:nvSpPr>
          <p:spPr>
            <a:xfrm>
              <a:off x="1907702" y="2269144"/>
              <a:ext cx="6033013" cy="1493623"/>
            </a:xfrm>
            <a:prstGeom prst="rect">
              <a:avLst/>
            </a:prstGeom>
            <a:noFill/>
          </p:spPr>
          <p:txBody>
            <a:bodyPr wrap="square" rtlCol="0">
              <a:spAutoFit/>
            </a:bodyPr>
            <a:lstStyle/>
            <a:p>
              <a:pPr marL="457200" indent="-457200">
                <a:buFont typeface="Arial" pitchFamily="34" charset="0"/>
                <a:buChar char="•"/>
              </a:pPr>
              <a:r>
                <a:rPr lang="en-IN" sz="2000" b="1" dirty="0" smtClean="0"/>
                <a:t>Receipt of fast feedback</a:t>
              </a:r>
              <a:endParaRPr lang="en-IN" sz="2000" b="1" dirty="0"/>
            </a:p>
          </p:txBody>
        </p:sp>
      </p:grpSp>
      <p:grpSp>
        <p:nvGrpSpPr>
          <p:cNvPr id="15" name="Group 22"/>
          <p:cNvGrpSpPr/>
          <p:nvPr/>
        </p:nvGrpSpPr>
        <p:grpSpPr>
          <a:xfrm>
            <a:off x="1061424" y="1772812"/>
            <a:ext cx="2051326" cy="1224140"/>
            <a:chOff x="1403645" y="2060841"/>
            <a:chExt cx="7116646" cy="1800207"/>
          </a:xfrm>
          <a:solidFill>
            <a:srgbClr val="FFC197"/>
          </a:solidFill>
        </p:grpSpPr>
        <p:grpSp>
          <p:nvGrpSpPr>
            <p:cNvPr id="16" name="Group 27"/>
            <p:cNvGrpSpPr/>
            <p:nvPr/>
          </p:nvGrpSpPr>
          <p:grpSpPr>
            <a:xfrm>
              <a:off x="1403645" y="2060841"/>
              <a:ext cx="6984782" cy="1800207"/>
              <a:chOff x="1835693" y="2060841"/>
              <a:chExt cx="6984782" cy="1728199"/>
            </a:xfrm>
            <a:grpFill/>
          </p:grpSpPr>
          <p:sp>
            <p:nvSpPr>
              <p:cNvPr id="70" name="Flowchart: Delay 69"/>
              <p:cNvSpPr/>
              <p:nvPr/>
            </p:nvSpPr>
            <p:spPr>
              <a:xfrm rot="10800000">
                <a:off x="1835693" y="2060841"/>
                <a:ext cx="2377116"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1" name="Flowchart: Delay 70"/>
              <p:cNvSpPr/>
              <p:nvPr/>
            </p:nvSpPr>
            <p:spPr>
              <a:xfrm rot="10800000" flipH="1">
                <a:off x="6589926" y="2060841"/>
                <a:ext cx="2230549"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2" name="Rectangle 71"/>
              <p:cNvSpPr/>
              <p:nvPr/>
            </p:nvSpPr>
            <p:spPr>
              <a:xfrm>
                <a:off x="2987824" y="2060848"/>
                <a:ext cx="4752528" cy="17281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69" name="TextBox 68"/>
            <p:cNvSpPr txBox="1"/>
            <p:nvPr/>
          </p:nvSpPr>
          <p:spPr>
            <a:xfrm>
              <a:off x="1841469" y="2166741"/>
              <a:ext cx="6678822" cy="1493623"/>
            </a:xfrm>
            <a:prstGeom prst="rect">
              <a:avLst/>
            </a:prstGeom>
            <a:noFill/>
          </p:spPr>
          <p:txBody>
            <a:bodyPr wrap="square" rtlCol="0">
              <a:spAutoFit/>
            </a:bodyPr>
            <a:lstStyle/>
            <a:p>
              <a:pPr marL="457200" indent="-457200">
                <a:buFont typeface="Arial" pitchFamily="34" charset="0"/>
                <a:buChar char="•"/>
              </a:pPr>
              <a:r>
                <a:rPr lang="en-IN" sz="2000" b="1" dirty="0" smtClean="0"/>
                <a:t>Speedy spread of information</a:t>
              </a:r>
              <a:endParaRPr lang="en-IN" sz="2000" b="1" dirty="0"/>
            </a:p>
          </p:txBody>
        </p:sp>
      </p:grpSp>
      <p:sp>
        <p:nvSpPr>
          <p:cNvPr id="73" name="Oval 72"/>
          <p:cNvSpPr/>
          <p:nvPr/>
        </p:nvSpPr>
        <p:spPr>
          <a:xfrm>
            <a:off x="3118900" y="1556792"/>
            <a:ext cx="1440000" cy="1481126"/>
          </a:xfrm>
          <a:prstGeom prst="ellipse">
            <a:avLst/>
          </a:prstGeom>
          <a:solidFill>
            <a:srgbClr val="9AB7DA"/>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1500" dirty="0" smtClean="0">
                <a:latin typeface="Papyrus" pitchFamily="66" charset="0"/>
              </a:rPr>
              <a:t>4</a:t>
            </a:r>
            <a:endParaRPr lang="en-IN" sz="11500" dirty="0">
              <a:latin typeface="Papyrus" pitchFamily="66" charset="0"/>
            </a:endParaRPr>
          </a:p>
        </p:txBody>
      </p:sp>
      <p:sp>
        <p:nvSpPr>
          <p:cNvPr id="74" name="Oval 73"/>
          <p:cNvSpPr/>
          <p:nvPr/>
        </p:nvSpPr>
        <p:spPr>
          <a:xfrm>
            <a:off x="3118900" y="3156572"/>
            <a:ext cx="1440000" cy="1481126"/>
          </a:xfrm>
          <a:prstGeom prst="ellipse">
            <a:avLst/>
          </a:prstGeom>
          <a:solidFill>
            <a:srgbClr val="367BCE"/>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1500" dirty="0" smtClean="0">
                <a:latin typeface="Papyrus" pitchFamily="66" charset="0"/>
              </a:rPr>
              <a:t>5</a:t>
            </a:r>
            <a:endParaRPr lang="en-IN" sz="11500" dirty="0">
              <a:latin typeface="Papyrus" pitchFamily="66" charset="0"/>
            </a:endParaRPr>
          </a:p>
        </p:txBody>
      </p:sp>
      <p:sp>
        <p:nvSpPr>
          <p:cNvPr id="75" name="Oval 74"/>
          <p:cNvSpPr/>
          <p:nvPr/>
        </p:nvSpPr>
        <p:spPr>
          <a:xfrm>
            <a:off x="3118900" y="4756187"/>
            <a:ext cx="1440000" cy="1481126"/>
          </a:xfrm>
          <a:prstGeom prst="ellipse">
            <a:avLst/>
          </a:prstGeom>
          <a:solidFill>
            <a:srgbClr val="4BACC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1500" dirty="0" smtClean="0">
                <a:latin typeface="Papyrus" pitchFamily="66" charset="0"/>
              </a:rPr>
              <a:t>6</a:t>
            </a:r>
            <a:endParaRPr lang="en-IN" sz="11500" dirty="0">
              <a:latin typeface="Papyrus" pitchFamily="66" charset="0"/>
            </a:endParaRPr>
          </a:p>
        </p:txBody>
      </p:sp>
      <p:grpSp>
        <p:nvGrpSpPr>
          <p:cNvPr id="17" name="Group 22"/>
          <p:cNvGrpSpPr/>
          <p:nvPr/>
        </p:nvGrpSpPr>
        <p:grpSpPr>
          <a:xfrm>
            <a:off x="4142859" y="4941167"/>
            <a:ext cx="2153151" cy="1224140"/>
            <a:chOff x="1403645" y="2060841"/>
            <a:chExt cx="7469906" cy="1800207"/>
          </a:xfrm>
          <a:solidFill>
            <a:schemeClr val="accent5">
              <a:lumMod val="40000"/>
              <a:lumOff val="60000"/>
            </a:schemeClr>
          </a:solidFill>
        </p:grpSpPr>
        <p:grpSp>
          <p:nvGrpSpPr>
            <p:cNvPr id="18" name="Group 27"/>
            <p:cNvGrpSpPr/>
            <p:nvPr/>
          </p:nvGrpSpPr>
          <p:grpSpPr>
            <a:xfrm>
              <a:off x="1403645" y="2060841"/>
              <a:ext cx="6984782" cy="1800207"/>
              <a:chOff x="1835693" y="2060841"/>
              <a:chExt cx="6984782" cy="1728199"/>
            </a:xfrm>
            <a:grpFill/>
          </p:grpSpPr>
          <p:sp>
            <p:nvSpPr>
              <p:cNvPr id="79" name="Flowchart: Delay 78"/>
              <p:cNvSpPr/>
              <p:nvPr/>
            </p:nvSpPr>
            <p:spPr>
              <a:xfrm rot="10800000">
                <a:off x="1835693" y="2060841"/>
                <a:ext cx="2377116"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0" name="Flowchart: Delay 79"/>
              <p:cNvSpPr/>
              <p:nvPr/>
            </p:nvSpPr>
            <p:spPr>
              <a:xfrm rot="10800000" flipH="1">
                <a:off x="6589926" y="2060841"/>
                <a:ext cx="2230549"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1" name="Rectangle 80"/>
              <p:cNvSpPr/>
              <p:nvPr/>
            </p:nvSpPr>
            <p:spPr>
              <a:xfrm>
                <a:off x="2987824" y="2060848"/>
                <a:ext cx="4752528" cy="17281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78" name="TextBox 77"/>
            <p:cNvSpPr txBox="1"/>
            <p:nvPr/>
          </p:nvSpPr>
          <p:spPr>
            <a:xfrm>
              <a:off x="1643376" y="2261526"/>
              <a:ext cx="7230175" cy="1493623"/>
            </a:xfrm>
            <a:prstGeom prst="rect">
              <a:avLst/>
            </a:prstGeom>
            <a:noFill/>
          </p:spPr>
          <p:txBody>
            <a:bodyPr wrap="square" rtlCol="0">
              <a:spAutoFit/>
            </a:bodyPr>
            <a:lstStyle/>
            <a:p>
              <a:pPr marL="457200" indent="-457200">
                <a:buFont typeface="Arial" pitchFamily="34" charset="0"/>
                <a:buChar char="•"/>
              </a:pPr>
              <a:r>
                <a:rPr lang="en-IN" sz="2000" b="1" dirty="0" smtClean="0"/>
                <a:t>Supplement to formal channel</a:t>
              </a:r>
              <a:endParaRPr lang="en-IN" sz="2000" b="1" dirty="0"/>
            </a:p>
          </p:txBody>
        </p:sp>
      </p:grpSp>
      <p:grpSp>
        <p:nvGrpSpPr>
          <p:cNvPr id="19" name="Group 22"/>
          <p:cNvGrpSpPr/>
          <p:nvPr/>
        </p:nvGrpSpPr>
        <p:grpSpPr>
          <a:xfrm>
            <a:off x="4085760" y="3356989"/>
            <a:ext cx="2142423" cy="1224140"/>
            <a:chOff x="1403645" y="2060841"/>
            <a:chExt cx="7432688" cy="1800207"/>
          </a:xfrm>
          <a:solidFill>
            <a:schemeClr val="tx2">
              <a:lumMod val="40000"/>
              <a:lumOff val="60000"/>
            </a:schemeClr>
          </a:solidFill>
        </p:grpSpPr>
        <p:grpSp>
          <p:nvGrpSpPr>
            <p:cNvPr id="20" name="Group 27"/>
            <p:cNvGrpSpPr/>
            <p:nvPr/>
          </p:nvGrpSpPr>
          <p:grpSpPr>
            <a:xfrm>
              <a:off x="1403645" y="2060841"/>
              <a:ext cx="6984782" cy="1800207"/>
              <a:chOff x="1835693" y="2060841"/>
              <a:chExt cx="6984782" cy="1728199"/>
            </a:xfrm>
            <a:grpFill/>
          </p:grpSpPr>
          <p:sp>
            <p:nvSpPr>
              <p:cNvPr id="85" name="Flowchart: Delay 84"/>
              <p:cNvSpPr/>
              <p:nvPr/>
            </p:nvSpPr>
            <p:spPr>
              <a:xfrm rot="10800000">
                <a:off x="1835693" y="2060841"/>
                <a:ext cx="2377116"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6" name="Flowchart: Delay 85"/>
              <p:cNvSpPr/>
              <p:nvPr/>
            </p:nvSpPr>
            <p:spPr>
              <a:xfrm rot="10800000" flipH="1">
                <a:off x="6589926" y="2060841"/>
                <a:ext cx="2230549"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7" name="Rectangle 86"/>
              <p:cNvSpPr/>
              <p:nvPr/>
            </p:nvSpPr>
            <p:spPr>
              <a:xfrm>
                <a:off x="2987824" y="2060848"/>
                <a:ext cx="4752528" cy="17281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84" name="TextBox 83"/>
            <p:cNvSpPr txBox="1"/>
            <p:nvPr/>
          </p:nvSpPr>
          <p:spPr>
            <a:xfrm>
              <a:off x="1907698" y="2155635"/>
              <a:ext cx="6928635" cy="1493623"/>
            </a:xfrm>
            <a:prstGeom prst="rect">
              <a:avLst/>
            </a:prstGeom>
            <a:noFill/>
          </p:spPr>
          <p:txBody>
            <a:bodyPr wrap="square" rtlCol="0">
              <a:spAutoFit/>
            </a:bodyPr>
            <a:lstStyle/>
            <a:p>
              <a:pPr marL="457200" indent="-457200">
                <a:buFont typeface="Arial" pitchFamily="34" charset="0"/>
                <a:buChar char="•"/>
              </a:pPr>
              <a:r>
                <a:rPr lang="en-IN" sz="2000" b="1" dirty="0" smtClean="0"/>
                <a:t>Free expression of ideas</a:t>
              </a:r>
              <a:endParaRPr lang="en-IN" sz="2000" b="1" dirty="0"/>
            </a:p>
          </p:txBody>
        </p:sp>
      </p:grpSp>
      <p:grpSp>
        <p:nvGrpSpPr>
          <p:cNvPr id="23" name="Group 22"/>
          <p:cNvGrpSpPr/>
          <p:nvPr/>
        </p:nvGrpSpPr>
        <p:grpSpPr>
          <a:xfrm>
            <a:off x="4085760" y="1772813"/>
            <a:ext cx="2013317" cy="1224140"/>
            <a:chOff x="1403645" y="2060841"/>
            <a:chExt cx="6984782" cy="1800207"/>
          </a:xfrm>
          <a:solidFill>
            <a:schemeClr val="accent1">
              <a:lumMod val="20000"/>
              <a:lumOff val="80000"/>
            </a:schemeClr>
          </a:solidFill>
        </p:grpSpPr>
        <p:grpSp>
          <p:nvGrpSpPr>
            <p:cNvPr id="24" name="Group 27"/>
            <p:cNvGrpSpPr/>
            <p:nvPr/>
          </p:nvGrpSpPr>
          <p:grpSpPr>
            <a:xfrm>
              <a:off x="1403645" y="2060841"/>
              <a:ext cx="6984782" cy="1800207"/>
              <a:chOff x="1835693" y="2060841"/>
              <a:chExt cx="6984782" cy="1728199"/>
            </a:xfrm>
            <a:grpFill/>
          </p:grpSpPr>
          <p:sp>
            <p:nvSpPr>
              <p:cNvPr id="91" name="Flowchart: Delay 90"/>
              <p:cNvSpPr/>
              <p:nvPr/>
            </p:nvSpPr>
            <p:spPr>
              <a:xfrm rot="10800000">
                <a:off x="1835693" y="2060841"/>
                <a:ext cx="2377116"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2" name="Flowchart: Delay 91"/>
              <p:cNvSpPr/>
              <p:nvPr/>
            </p:nvSpPr>
            <p:spPr>
              <a:xfrm rot="10800000" flipH="1">
                <a:off x="6589926" y="2060841"/>
                <a:ext cx="2230549"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3" name="Rectangle 92"/>
              <p:cNvSpPr/>
              <p:nvPr/>
            </p:nvSpPr>
            <p:spPr>
              <a:xfrm>
                <a:off x="2987824" y="2060848"/>
                <a:ext cx="4752528" cy="17281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90" name="TextBox 89"/>
            <p:cNvSpPr txBox="1"/>
            <p:nvPr/>
          </p:nvSpPr>
          <p:spPr>
            <a:xfrm>
              <a:off x="1907698" y="2155635"/>
              <a:ext cx="6429005" cy="1493623"/>
            </a:xfrm>
            <a:prstGeom prst="rect">
              <a:avLst/>
            </a:prstGeom>
            <a:noFill/>
          </p:spPr>
          <p:txBody>
            <a:bodyPr wrap="square" rtlCol="0">
              <a:spAutoFit/>
            </a:bodyPr>
            <a:lstStyle/>
            <a:p>
              <a:pPr marL="457200" indent="-457200">
                <a:buFont typeface="Arial" pitchFamily="34" charset="0"/>
                <a:buChar char="•"/>
              </a:pPr>
              <a:r>
                <a:rPr lang="en-IN" sz="2000" b="1" dirty="0" smtClean="0"/>
                <a:t>Provides emotional support</a:t>
              </a:r>
              <a:endParaRPr lang="en-IN" sz="2000" b="1" dirty="0"/>
            </a:p>
          </p:txBody>
        </p:sp>
      </p:grpSp>
      <p:sp>
        <p:nvSpPr>
          <p:cNvPr id="94" name="Oval 93"/>
          <p:cNvSpPr/>
          <p:nvPr/>
        </p:nvSpPr>
        <p:spPr>
          <a:xfrm>
            <a:off x="6159999" y="1556792"/>
            <a:ext cx="1440000" cy="1481126"/>
          </a:xfrm>
          <a:prstGeom prst="ellipse">
            <a:avLst/>
          </a:prstGeom>
          <a:solidFill>
            <a:srgbClr val="5B8B64"/>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1500" dirty="0" smtClean="0">
                <a:latin typeface="Papyrus" pitchFamily="66" charset="0"/>
              </a:rPr>
              <a:t>7</a:t>
            </a:r>
            <a:endParaRPr lang="en-IN" sz="11500" dirty="0">
              <a:latin typeface="Papyrus" pitchFamily="66" charset="0"/>
            </a:endParaRPr>
          </a:p>
        </p:txBody>
      </p:sp>
      <p:sp>
        <p:nvSpPr>
          <p:cNvPr id="95" name="Oval 94"/>
          <p:cNvSpPr/>
          <p:nvPr/>
        </p:nvSpPr>
        <p:spPr>
          <a:xfrm>
            <a:off x="6159999" y="3156572"/>
            <a:ext cx="1440000" cy="1481126"/>
          </a:xfrm>
          <a:prstGeom prst="ellipse">
            <a:avLst/>
          </a:prstGeom>
          <a:solidFill>
            <a:srgbClr val="77933C"/>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1500" dirty="0" smtClean="0">
                <a:latin typeface="Papyrus" pitchFamily="66" charset="0"/>
              </a:rPr>
              <a:t>8</a:t>
            </a:r>
            <a:endParaRPr lang="en-IN" sz="11500" dirty="0">
              <a:latin typeface="Papyrus" pitchFamily="66" charset="0"/>
            </a:endParaRPr>
          </a:p>
        </p:txBody>
      </p:sp>
      <p:sp>
        <p:nvSpPr>
          <p:cNvPr id="96" name="Oval 95"/>
          <p:cNvSpPr/>
          <p:nvPr/>
        </p:nvSpPr>
        <p:spPr>
          <a:xfrm>
            <a:off x="6159999" y="4756187"/>
            <a:ext cx="1440000" cy="1481126"/>
          </a:xfrm>
          <a:prstGeom prst="ellipse">
            <a:avLst/>
          </a:prstGeom>
          <a:solidFill>
            <a:srgbClr val="887E4E"/>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1500" dirty="0" smtClean="0">
                <a:latin typeface="Papyrus" pitchFamily="66" charset="0"/>
              </a:rPr>
              <a:t>9</a:t>
            </a:r>
            <a:endParaRPr lang="en-IN" sz="11500" dirty="0">
              <a:latin typeface="Papyrus" pitchFamily="66" charset="0"/>
            </a:endParaRPr>
          </a:p>
        </p:txBody>
      </p:sp>
      <p:grpSp>
        <p:nvGrpSpPr>
          <p:cNvPr id="25" name="Group 22"/>
          <p:cNvGrpSpPr/>
          <p:nvPr/>
        </p:nvGrpSpPr>
        <p:grpSpPr>
          <a:xfrm>
            <a:off x="7167195" y="4941167"/>
            <a:ext cx="2013317" cy="1224140"/>
            <a:chOff x="1403645" y="2060841"/>
            <a:chExt cx="6984782" cy="1800207"/>
          </a:xfrm>
          <a:solidFill>
            <a:srgbClr val="B6AD80"/>
          </a:solidFill>
        </p:grpSpPr>
        <p:grpSp>
          <p:nvGrpSpPr>
            <p:cNvPr id="26" name="Group 27"/>
            <p:cNvGrpSpPr/>
            <p:nvPr/>
          </p:nvGrpSpPr>
          <p:grpSpPr>
            <a:xfrm>
              <a:off x="1403645" y="2060841"/>
              <a:ext cx="6984782" cy="1800207"/>
              <a:chOff x="1835693" y="2060841"/>
              <a:chExt cx="6984782" cy="1728199"/>
            </a:xfrm>
            <a:grpFill/>
          </p:grpSpPr>
          <p:sp>
            <p:nvSpPr>
              <p:cNvPr id="100" name="Flowchart: Delay 99"/>
              <p:cNvSpPr/>
              <p:nvPr/>
            </p:nvSpPr>
            <p:spPr>
              <a:xfrm rot="10800000">
                <a:off x="1835693" y="2060841"/>
                <a:ext cx="2377116"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1" name="Flowchart: Delay 100"/>
              <p:cNvSpPr/>
              <p:nvPr/>
            </p:nvSpPr>
            <p:spPr>
              <a:xfrm rot="10800000" flipH="1">
                <a:off x="6589926" y="2060841"/>
                <a:ext cx="2230549"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2" name="Rectangle 101"/>
              <p:cNvSpPr/>
              <p:nvPr/>
            </p:nvSpPr>
            <p:spPr>
              <a:xfrm>
                <a:off x="2987824" y="2060848"/>
                <a:ext cx="4752528" cy="17281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99" name="TextBox 98"/>
            <p:cNvSpPr txBox="1"/>
            <p:nvPr/>
          </p:nvSpPr>
          <p:spPr>
            <a:xfrm>
              <a:off x="1907705" y="2269144"/>
              <a:ext cx="5567393" cy="1041009"/>
            </a:xfrm>
            <a:prstGeom prst="rect">
              <a:avLst/>
            </a:prstGeom>
            <a:grpFill/>
          </p:spPr>
          <p:txBody>
            <a:bodyPr wrap="square" rtlCol="0">
              <a:spAutoFit/>
            </a:bodyPr>
            <a:lstStyle/>
            <a:p>
              <a:pPr marL="457200" indent="-457200">
                <a:buFont typeface="Arial" pitchFamily="34" charset="0"/>
                <a:buChar char="•"/>
              </a:pPr>
              <a:r>
                <a:rPr lang="en-IN" sz="2000" b="1" dirty="0" smtClean="0"/>
                <a:t>Creates ideas</a:t>
              </a:r>
              <a:endParaRPr lang="en-IN" sz="2000" b="1" dirty="0"/>
            </a:p>
          </p:txBody>
        </p:sp>
      </p:grpSp>
      <p:grpSp>
        <p:nvGrpSpPr>
          <p:cNvPr id="27" name="Group 22"/>
          <p:cNvGrpSpPr/>
          <p:nvPr/>
        </p:nvGrpSpPr>
        <p:grpSpPr>
          <a:xfrm>
            <a:off x="7110096" y="3356989"/>
            <a:ext cx="2070416" cy="1224140"/>
            <a:chOff x="1403645" y="2060841"/>
            <a:chExt cx="7182875" cy="1800207"/>
          </a:xfrm>
          <a:solidFill>
            <a:srgbClr val="A9C571"/>
          </a:solidFill>
        </p:grpSpPr>
        <p:grpSp>
          <p:nvGrpSpPr>
            <p:cNvPr id="31" name="Group 27"/>
            <p:cNvGrpSpPr/>
            <p:nvPr/>
          </p:nvGrpSpPr>
          <p:grpSpPr>
            <a:xfrm>
              <a:off x="1403645" y="2060841"/>
              <a:ext cx="6984782" cy="1800207"/>
              <a:chOff x="1835693" y="2060841"/>
              <a:chExt cx="6984782" cy="1728199"/>
            </a:xfrm>
            <a:grpFill/>
          </p:grpSpPr>
          <p:sp>
            <p:nvSpPr>
              <p:cNvPr id="106" name="Flowchart: Delay 105"/>
              <p:cNvSpPr/>
              <p:nvPr/>
            </p:nvSpPr>
            <p:spPr>
              <a:xfrm rot="10800000">
                <a:off x="1835693" y="2060841"/>
                <a:ext cx="2377116"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7" name="Flowchart: Delay 106"/>
              <p:cNvSpPr/>
              <p:nvPr/>
            </p:nvSpPr>
            <p:spPr>
              <a:xfrm rot="10800000" flipH="1">
                <a:off x="6589926" y="2060841"/>
                <a:ext cx="2230549"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8" name="Rectangle 107"/>
              <p:cNvSpPr/>
              <p:nvPr/>
            </p:nvSpPr>
            <p:spPr>
              <a:xfrm>
                <a:off x="2987824" y="2060848"/>
                <a:ext cx="4752528" cy="17281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105" name="TextBox 104"/>
            <p:cNvSpPr txBox="1"/>
            <p:nvPr/>
          </p:nvSpPr>
          <p:spPr>
            <a:xfrm>
              <a:off x="1408068" y="2502355"/>
              <a:ext cx="7178452" cy="1041009"/>
            </a:xfrm>
            <a:prstGeom prst="rect">
              <a:avLst/>
            </a:prstGeom>
            <a:noFill/>
          </p:spPr>
          <p:txBody>
            <a:bodyPr wrap="square" rtlCol="0">
              <a:spAutoFit/>
            </a:bodyPr>
            <a:lstStyle/>
            <a:p>
              <a:pPr marL="457200" indent="-457200">
                <a:buFont typeface="Arial" pitchFamily="34" charset="0"/>
                <a:buChar char="•"/>
              </a:pPr>
              <a:r>
                <a:rPr lang="en-IN" sz="2000" b="1" dirty="0" smtClean="0"/>
                <a:t>Builds relationships</a:t>
              </a:r>
              <a:endParaRPr lang="en-IN" sz="2000" b="1" dirty="0"/>
            </a:p>
          </p:txBody>
        </p:sp>
      </p:grpSp>
      <p:grpSp>
        <p:nvGrpSpPr>
          <p:cNvPr id="32" name="Group 22"/>
          <p:cNvGrpSpPr/>
          <p:nvPr/>
        </p:nvGrpSpPr>
        <p:grpSpPr>
          <a:xfrm>
            <a:off x="7092280" y="1772813"/>
            <a:ext cx="2123728" cy="1224140"/>
            <a:chOff x="1341836" y="2060841"/>
            <a:chExt cx="7367830" cy="1800207"/>
          </a:xfrm>
          <a:solidFill>
            <a:srgbClr val="9ABCA0"/>
          </a:solidFill>
        </p:grpSpPr>
        <p:grpSp>
          <p:nvGrpSpPr>
            <p:cNvPr id="37" name="Group 27"/>
            <p:cNvGrpSpPr/>
            <p:nvPr/>
          </p:nvGrpSpPr>
          <p:grpSpPr>
            <a:xfrm>
              <a:off x="1403645" y="2060841"/>
              <a:ext cx="6984782" cy="1800207"/>
              <a:chOff x="1835693" y="2060841"/>
              <a:chExt cx="6984782" cy="1728199"/>
            </a:xfrm>
            <a:grpFill/>
          </p:grpSpPr>
          <p:sp>
            <p:nvSpPr>
              <p:cNvPr id="112" name="Flowchart: Delay 111"/>
              <p:cNvSpPr/>
              <p:nvPr/>
            </p:nvSpPr>
            <p:spPr>
              <a:xfrm rot="10800000">
                <a:off x="1835693" y="2060841"/>
                <a:ext cx="2377116"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3" name="Flowchart: Delay 112"/>
              <p:cNvSpPr/>
              <p:nvPr/>
            </p:nvSpPr>
            <p:spPr>
              <a:xfrm rot="10800000" flipH="1">
                <a:off x="6589926" y="2060841"/>
                <a:ext cx="2230549" cy="172819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4" name="Rectangle 113"/>
              <p:cNvSpPr/>
              <p:nvPr/>
            </p:nvSpPr>
            <p:spPr>
              <a:xfrm>
                <a:off x="2987824" y="2060848"/>
                <a:ext cx="4752528" cy="17281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111" name="TextBox 110"/>
            <p:cNvSpPr txBox="1"/>
            <p:nvPr/>
          </p:nvSpPr>
          <p:spPr>
            <a:xfrm>
              <a:off x="1341836" y="2502355"/>
              <a:ext cx="7367830" cy="1041009"/>
            </a:xfrm>
            <a:prstGeom prst="rect">
              <a:avLst/>
            </a:prstGeom>
            <a:noFill/>
          </p:spPr>
          <p:txBody>
            <a:bodyPr wrap="square" rtlCol="0">
              <a:spAutoFit/>
            </a:bodyPr>
            <a:lstStyle/>
            <a:p>
              <a:pPr marL="457200" indent="-457200">
                <a:buFont typeface="Arial" pitchFamily="34" charset="0"/>
                <a:buChar char="•"/>
              </a:pPr>
              <a:r>
                <a:rPr lang="en-IN" sz="2000" b="1" dirty="0" smtClean="0"/>
                <a:t>Psychological satisfaction</a:t>
              </a:r>
              <a:endParaRPr lang="en-IN" sz="2000" b="1" dirty="0"/>
            </a:p>
          </p:txBody>
        </p:sp>
      </p:grpSp>
      <p:sp>
        <p:nvSpPr>
          <p:cNvPr id="88" name="Oval Callout 87"/>
          <p:cNvSpPr/>
          <p:nvPr/>
        </p:nvSpPr>
        <p:spPr>
          <a:xfrm>
            <a:off x="3131840" y="1268760"/>
            <a:ext cx="5040560" cy="3240360"/>
          </a:xfrm>
          <a:prstGeom prst="wedgeEllipseCallout">
            <a:avLst>
              <a:gd name="adj1" fmla="val -30369"/>
              <a:gd name="adj2" fmla="val 66545"/>
            </a:avLst>
          </a:prstGeom>
          <a:solidFill>
            <a:schemeClr val="accent5">
              <a:lumMod val="40000"/>
              <a:lumOff val="60000"/>
            </a:schemeClr>
          </a:solidFill>
          <a:ln>
            <a:solidFill>
              <a:schemeClr val="accent5"/>
            </a:solidFill>
          </a:ln>
          <a:effectLst>
            <a:outerShdw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9" name="TextBox 88"/>
          <p:cNvSpPr txBox="1"/>
          <p:nvPr/>
        </p:nvSpPr>
        <p:spPr>
          <a:xfrm>
            <a:off x="3491880" y="1772816"/>
            <a:ext cx="4320480" cy="2462213"/>
          </a:xfrm>
          <a:prstGeom prst="rect">
            <a:avLst/>
          </a:prstGeom>
          <a:noFill/>
        </p:spPr>
        <p:txBody>
          <a:bodyPr wrap="square" rtlCol="0">
            <a:spAutoFit/>
          </a:bodyPr>
          <a:lstStyle/>
          <a:p>
            <a:pPr algn="ctr"/>
            <a:r>
              <a:rPr lang="en-IN" sz="2200" b="1" dirty="0" smtClean="0"/>
              <a:t>Supplement to formal channel:</a:t>
            </a:r>
          </a:p>
          <a:p>
            <a:pPr algn="ctr"/>
            <a:r>
              <a:rPr lang="en-IN" sz="2200" dirty="0" smtClean="0"/>
              <a:t> Group interactions serve as a supplement to the formal channel of communication. It also serves as a supplement in those cases where formal communication does not work. </a:t>
            </a:r>
            <a:endParaRPr lang="en-IN" sz="2200" dirty="0"/>
          </a:p>
        </p:txBody>
      </p:sp>
      <p:pic>
        <p:nvPicPr>
          <p:cNvPr id="97" name="Picture 9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98" name="Picture 97">
            <a:hlinkClick r:id="" action="ppaction://hlinkshowjump?jump=next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103" name="Picture 102">
            <a:hlinkClick r:id="" action="ppaction://hlinkshowjump?jump=previous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75"/>
                                        </p:tgtEl>
                                      </p:cBhvr>
                                    </p:animEffect>
                                    <p:animScale>
                                      <p:cBhvr>
                                        <p:cTn id="7" dur="250" autoRev="1" fill="hold"/>
                                        <p:tgtEl>
                                          <p:spTgt spid="75"/>
                                        </p:tgtEl>
                                      </p:cBhvr>
                                      <p:by x="105000" y="105000"/>
                                    </p:animScale>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left)">
                                      <p:cBhvr>
                                        <p:cTn id="11" dur="500"/>
                                        <p:tgtEl>
                                          <p:spTgt spid="8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par>
                          <p:cTn id="15" fill="hold">
                            <p:stCondLst>
                              <p:cond delay="1000"/>
                            </p:stCondLst>
                            <p:childTnLst>
                              <p:par>
                                <p:cTn id="16" presetID="10" presetClass="entr" presetSubtype="0" fill="hold" nodeType="afterEffect">
                                  <p:stCondLst>
                                    <p:cond delay="50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125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88" grpId="0" animBg="1"/>
      <p:bldP spid="8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extures_00384104.jpg"/>
          <p:cNvPicPr>
            <a:picLocks noChangeAspect="1"/>
          </p:cNvPicPr>
          <p:nvPr/>
        </p:nvPicPr>
        <p:blipFill>
          <a:blip r:embed="rId4" cstate="print"/>
          <a:stretch>
            <a:fillRect/>
          </a:stretch>
        </p:blipFill>
        <p:spPr>
          <a:xfrm>
            <a:off x="1" y="908720"/>
            <a:ext cx="9144000" cy="6048016"/>
          </a:xfrm>
          <a:prstGeom prst="rect">
            <a:avLst/>
          </a:prstGeom>
        </p:spPr>
      </p:pic>
      <p:grpSp>
        <p:nvGrpSpPr>
          <p:cNvPr id="2" name="Group 6"/>
          <p:cNvGrpSpPr/>
          <p:nvPr/>
        </p:nvGrpSpPr>
        <p:grpSpPr>
          <a:xfrm>
            <a:off x="39898" y="5949280"/>
            <a:ext cx="9104102" cy="1728192"/>
            <a:chOff x="39898" y="4653136"/>
            <a:chExt cx="8123698" cy="2952328"/>
          </a:xfrm>
        </p:grpSpPr>
        <p:pic>
          <p:nvPicPr>
            <p:cNvPr id="22" name="Picture 21" descr="chalk_2_1_2.png"/>
            <p:cNvPicPr>
              <a:picLocks noChangeAspect="1"/>
            </p:cNvPicPr>
            <p:nvPr/>
          </p:nvPicPr>
          <p:blipFill>
            <a:blip r:embed="rId5" cstate="print"/>
            <a:srcRect l="7623" r="29218"/>
            <a:stretch>
              <a:fillRect/>
            </a:stretch>
          </p:blipFill>
          <p:spPr>
            <a:xfrm>
              <a:off x="39898" y="4653136"/>
              <a:ext cx="2083830" cy="2952328"/>
            </a:xfrm>
            <a:prstGeom prst="rect">
              <a:avLst/>
            </a:prstGeom>
          </p:spPr>
        </p:pic>
        <p:pic>
          <p:nvPicPr>
            <p:cNvPr id="23" name="Picture 22" descr="chalk_2_1_2.png"/>
            <p:cNvPicPr>
              <a:picLocks noChangeAspect="1"/>
            </p:cNvPicPr>
            <p:nvPr/>
          </p:nvPicPr>
          <p:blipFill>
            <a:blip r:embed="rId5" cstate="print"/>
            <a:srcRect l="7623" r="29218"/>
            <a:stretch>
              <a:fillRect/>
            </a:stretch>
          </p:blipFill>
          <p:spPr>
            <a:xfrm>
              <a:off x="2051720" y="4653136"/>
              <a:ext cx="2083830" cy="2952328"/>
            </a:xfrm>
            <a:prstGeom prst="rect">
              <a:avLst/>
            </a:prstGeom>
          </p:spPr>
        </p:pic>
        <p:pic>
          <p:nvPicPr>
            <p:cNvPr id="24" name="Picture 23" descr="chalk_2_1_2.png"/>
            <p:cNvPicPr>
              <a:picLocks noChangeAspect="1"/>
            </p:cNvPicPr>
            <p:nvPr/>
          </p:nvPicPr>
          <p:blipFill>
            <a:blip r:embed="rId5" cstate="print"/>
            <a:srcRect l="7623" r="29218"/>
            <a:stretch>
              <a:fillRect/>
            </a:stretch>
          </p:blipFill>
          <p:spPr>
            <a:xfrm>
              <a:off x="4067944" y="4653136"/>
              <a:ext cx="2083830" cy="2952328"/>
            </a:xfrm>
            <a:prstGeom prst="rect">
              <a:avLst/>
            </a:prstGeom>
          </p:spPr>
        </p:pic>
        <p:pic>
          <p:nvPicPr>
            <p:cNvPr id="25" name="Picture 24" descr="chalk_2_1_2.png"/>
            <p:cNvPicPr>
              <a:picLocks noChangeAspect="1"/>
            </p:cNvPicPr>
            <p:nvPr/>
          </p:nvPicPr>
          <p:blipFill>
            <a:blip r:embed="rId5" cstate="print"/>
            <a:srcRect l="7623" r="29218"/>
            <a:stretch>
              <a:fillRect/>
            </a:stretch>
          </p:blipFill>
          <p:spPr>
            <a:xfrm>
              <a:off x="6079766" y="4653136"/>
              <a:ext cx="2083830" cy="2952328"/>
            </a:xfrm>
            <a:prstGeom prst="rect">
              <a:avLst/>
            </a:prstGeom>
          </p:spPr>
        </p:pic>
      </p:grpSp>
      <p:pic>
        <p:nvPicPr>
          <p:cNvPr id="26" name="Picture 25" descr="hb20120321.jpg"/>
          <p:cNvPicPr>
            <a:picLocks noChangeAspect="1"/>
          </p:cNvPicPr>
          <p:nvPr/>
        </p:nvPicPr>
        <p:blipFill>
          <a:blip r:embed="rId6" cstate="print">
            <a:clrChange>
              <a:clrFrom>
                <a:srgbClr val="FFFFFF"/>
              </a:clrFrom>
              <a:clrTo>
                <a:srgbClr val="FFFFFF">
                  <a:alpha val="0"/>
                </a:srgbClr>
              </a:clrTo>
            </a:clrChange>
          </a:blip>
          <a:stretch>
            <a:fillRect/>
          </a:stretch>
        </p:blipFill>
        <p:spPr>
          <a:xfrm flipH="1">
            <a:off x="3203848" y="1700808"/>
            <a:ext cx="2952328" cy="4143931"/>
          </a:xfrm>
          <a:prstGeom prst="rect">
            <a:avLst/>
          </a:prstGeom>
        </p:spPr>
      </p:pic>
      <p:cxnSp>
        <p:nvCxnSpPr>
          <p:cNvPr id="27" name="Straight Connector 26"/>
          <p:cNvCxnSpPr/>
          <p:nvPr/>
        </p:nvCxnSpPr>
        <p:spPr>
          <a:xfrm flipH="1">
            <a:off x="2267744" y="2695560"/>
            <a:ext cx="108012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51520" y="2479536"/>
            <a:ext cx="2376264" cy="1384995"/>
          </a:xfrm>
          <a:prstGeom prst="rect">
            <a:avLst/>
          </a:prstGeom>
          <a:noFill/>
        </p:spPr>
        <p:txBody>
          <a:bodyPr wrap="square" rtlCol="0">
            <a:spAutoFit/>
          </a:bodyPr>
          <a:lstStyle/>
          <a:p>
            <a:r>
              <a:rPr lang="en-IN" sz="2800" b="1" dirty="0" smtClean="0">
                <a:solidFill>
                  <a:srgbClr val="FFCD2D"/>
                </a:solidFill>
                <a:latin typeface="Bradley Hand ITC" pitchFamily="66" charset="0"/>
              </a:rPr>
              <a:t>Greater Frustration with Others</a:t>
            </a:r>
          </a:p>
        </p:txBody>
      </p:sp>
      <p:cxnSp>
        <p:nvCxnSpPr>
          <p:cNvPr id="29" name="Straight Connector 28"/>
          <p:cNvCxnSpPr/>
          <p:nvPr/>
        </p:nvCxnSpPr>
        <p:spPr>
          <a:xfrm flipH="1">
            <a:off x="6084168" y="2477214"/>
            <a:ext cx="864096" cy="288032"/>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020272" y="2185700"/>
            <a:ext cx="2123728" cy="954107"/>
          </a:xfrm>
          <a:prstGeom prst="rect">
            <a:avLst/>
          </a:prstGeom>
          <a:noFill/>
        </p:spPr>
        <p:txBody>
          <a:bodyPr wrap="square" rtlCol="0">
            <a:spAutoFit/>
          </a:bodyPr>
          <a:lstStyle/>
          <a:p>
            <a:r>
              <a:rPr lang="en-IN" sz="2800" b="1" dirty="0" smtClean="0">
                <a:solidFill>
                  <a:srgbClr val="FFB7B7"/>
                </a:solidFill>
                <a:latin typeface="Bradley Hand ITC" pitchFamily="66" charset="0"/>
              </a:rPr>
              <a:t>Feelings of Guilt</a:t>
            </a:r>
          </a:p>
        </p:txBody>
      </p:sp>
      <p:cxnSp>
        <p:nvCxnSpPr>
          <p:cNvPr id="31" name="Straight Connector 30"/>
          <p:cNvCxnSpPr/>
          <p:nvPr/>
        </p:nvCxnSpPr>
        <p:spPr>
          <a:xfrm flipH="1" flipV="1">
            <a:off x="6156176" y="3845366"/>
            <a:ext cx="792088" cy="288032"/>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984776" y="4005064"/>
            <a:ext cx="2123728" cy="1815882"/>
          </a:xfrm>
          <a:prstGeom prst="rect">
            <a:avLst/>
          </a:prstGeom>
          <a:noFill/>
        </p:spPr>
        <p:txBody>
          <a:bodyPr wrap="square" rtlCol="0">
            <a:spAutoFit/>
          </a:bodyPr>
          <a:lstStyle/>
          <a:p>
            <a:r>
              <a:rPr lang="en-IN" sz="2800" b="1" dirty="0" smtClean="0">
                <a:solidFill>
                  <a:schemeClr val="accent5">
                    <a:lumMod val="60000"/>
                    <a:lumOff val="40000"/>
                  </a:schemeClr>
                </a:solidFill>
                <a:latin typeface="Bradley Hand ITC" pitchFamily="66" charset="0"/>
              </a:rPr>
              <a:t>Greater Feeling of Inner Emptiness</a:t>
            </a:r>
          </a:p>
        </p:txBody>
      </p:sp>
      <p:grpSp>
        <p:nvGrpSpPr>
          <p:cNvPr id="3" name="Group 44"/>
          <p:cNvGrpSpPr/>
          <p:nvPr/>
        </p:nvGrpSpPr>
        <p:grpSpPr>
          <a:xfrm>
            <a:off x="0" y="0"/>
            <a:ext cx="9144000" cy="972000"/>
            <a:chOff x="0" y="0"/>
            <a:chExt cx="9144000" cy="972000"/>
          </a:xfrm>
        </p:grpSpPr>
        <p:grpSp>
          <p:nvGrpSpPr>
            <p:cNvPr id="4" name="Group 25"/>
            <p:cNvGrpSpPr/>
            <p:nvPr/>
          </p:nvGrpSpPr>
          <p:grpSpPr>
            <a:xfrm rot="5400000">
              <a:off x="4086000" y="-4086000"/>
              <a:ext cx="972000" cy="9144000"/>
              <a:chOff x="6948264" y="0"/>
              <a:chExt cx="2195736" cy="6858000"/>
            </a:xfrm>
          </p:grpSpPr>
          <p:grpSp>
            <p:nvGrpSpPr>
              <p:cNvPr id="5" name="Group 17"/>
              <p:cNvGrpSpPr/>
              <p:nvPr/>
            </p:nvGrpSpPr>
            <p:grpSpPr>
              <a:xfrm>
                <a:off x="8028384" y="0"/>
                <a:ext cx="1115616" cy="6858000"/>
                <a:chOff x="7775848" y="0"/>
                <a:chExt cx="1368152" cy="6569968"/>
              </a:xfrm>
            </p:grpSpPr>
            <p:grpSp>
              <p:nvGrpSpPr>
                <p:cNvPr id="6"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7"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7"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7"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7"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7"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8" name="Group 18"/>
              <p:cNvGrpSpPr/>
              <p:nvPr/>
            </p:nvGrpSpPr>
            <p:grpSpPr>
              <a:xfrm flipH="1">
                <a:off x="6948264" y="0"/>
                <a:ext cx="1115616" cy="6858000"/>
                <a:chOff x="7775848" y="0"/>
                <a:chExt cx="1368152" cy="6569968"/>
              </a:xfrm>
            </p:grpSpPr>
            <p:grpSp>
              <p:nvGrpSpPr>
                <p:cNvPr id="9"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7"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7"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10"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7"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7"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Characteristics of Low EI</a:t>
              </a:r>
              <a:endParaRPr lang="en-IN" sz="3200" dirty="0"/>
            </a:p>
          </p:txBody>
        </p:sp>
      </p:grpSp>
      <p:sp>
        <p:nvSpPr>
          <p:cNvPr id="37" name="TextBox 36"/>
          <p:cNvSpPr txBox="1"/>
          <p:nvPr/>
        </p:nvSpPr>
        <p:spPr>
          <a:xfrm>
            <a:off x="611560" y="1052736"/>
            <a:ext cx="8532440" cy="954107"/>
          </a:xfrm>
          <a:prstGeom prst="rect">
            <a:avLst/>
          </a:prstGeom>
          <a:noFill/>
        </p:spPr>
        <p:txBody>
          <a:bodyPr wrap="square" rtlCol="0">
            <a:spAutoFit/>
          </a:bodyPr>
          <a:lstStyle/>
          <a:p>
            <a:r>
              <a:rPr lang="en-IN" sz="2800" b="1" dirty="0" smtClean="0">
                <a:solidFill>
                  <a:schemeClr val="bg1"/>
                </a:solidFill>
                <a:latin typeface="Bradley Hand ITC" pitchFamily="66" charset="0"/>
              </a:rPr>
              <a:t>The following are the characteristic feelings of people with a low level of El:</a:t>
            </a: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45" name="Picture 44">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46" name="Picture 45">
            <a:hlinkClick r:id="" action="ppaction://hlinkshowjump?jump=previousslide"/>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3000"/>
                            </p:stCondLst>
                            <p:childTnLst>
                              <p:par>
                                <p:cTn id="29" presetID="10" presetClass="entr" presetSubtype="0" fill="hold" nodeType="afterEffect">
                                  <p:stCondLst>
                                    <p:cond delay="50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Real Life Example</a:t>
              </a:r>
              <a:endParaRPr lang="en-IN" sz="3200" dirty="0"/>
            </a:p>
          </p:txBody>
        </p:sp>
      </p:grpSp>
      <p:pic>
        <p:nvPicPr>
          <p:cNvPr id="22" name="Picture 2"/>
          <p:cNvPicPr>
            <a:picLocks noChangeAspect="1" noChangeArrowheads="1"/>
          </p:cNvPicPr>
          <p:nvPr/>
        </p:nvPicPr>
        <p:blipFill>
          <a:blip r:embed="rId5" cstate="print">
            <a:clrChange>
              <a:clrFrom>
                <a:srgbClr val="D1DFE8"/>
              </a:clrFrom>
              <a:clrTo>
                <a:srgbClr val="D1DFE8">
                  <a:alpha val="0"/>
                </a:srgbClr>
              </a:clrTo>
            </a:clrChange>
          </a:blip>
          <a:srcRect l="90857" t="38352" r="764" b="11376"/>
          <a:stretch>
            <a:fillRect/>
          </a:stretch>
        </p:blipFill>
        <p:spPr bwMode="auto">
          <a:xfrm>
            <a:off x="0" y="980728"/>
            <a:ext cx="9144000" cy="5877272"/>
          </a:xfrm>
          <a:prstGeom prst="rect">
            <a:avLst/>
          </a:prstGeom>
          <a:noFill/>
          <a:ln w="9525">
            <a:noFill/>
            <a:miter lim="800000"/>
            <a:headEnd/>
            <a:tailEnd/>
          </a:ln>
        </p:spPr>
      </p:pic>
      <p:grpSp>
        <p:nvGrpSpPr>
          <p:cNvPr id="10" name="Group 47"/>
          <p:cNvGrpSpPr/>
          <p:nvPr/>
        </p:nvGrpSpPr>
        <p:grpSpPr>
          <a:xfrm>
            <a:off x="2051720" y="1052736"/>
            <a:ext cx="4392488" cy="5861952"/>
            <a:chOff x="2051720" y="1052736"/>
            <a:chExt cx="4392488" cy="5861952"/>
          </a:xfrm>
        </p:grpSpPr>
        <p:pic>
          <p:nvPicPr>
            <p:cNvPr id="2054" name="Picture 6"/>
            <p:cNvPicPr>
              <a:picLocks noChangeAspect="1" noChangeArrowheads="1"/>
            </p:cNvPicPr>
            <p:nvPr/>
          </p:nvPicPr>
          <p:blipFill>
            <a:blip r:embed="rId6" cstate="print">
              <a:clrChange>
                <a:clrFrom>
                  <a:srgbClr val="FFFFFF"/>
                </a:clrFrom>
                <a:clrTo>
                  <a:srgbClr val="FFFFFF">
                    <a:alpha val="0"/>
                  </a:srgbClr>
                </a:clrTo>
              </a:clrChange>
              <a:grayscl/>
              <a:lum bright="10000"/>
            </a:blip>
            <a:srcRect/>
            <a:stretch>
              <a:fillRect/>
            </a:stretch>
          </p:blipFill>
          <p:spPr bwMode="auto">
            <a:xfrm>
              <a:off x="2051720" y="1052736"/>
              <a:ext cx="4392488" cy="4680520"/>
            </a:xfrm>
            <a:prstGeom prst="rect">
              <a:avLst/>
            </a:prstGeom>
            <a:noFill/>
            <a:ln w="9525">
              <a:noFill/>
              <a:miter lim="800000"/>
              <a:headEnd/>
              <a:tailEnd/>
            </a:ln>
          </p:spPr>
        </p:pic>
        <p:sp>
          <p:nvSpPr>
            <p:cNvPr id="45" name="Freeform 44"/>
            <p:cNvSpPr/>
            <p:nvPr/>
          </p:nvSpPr>
          <p:spPr>
            <a:xfrm>
              <a:off x="2194560" y="5661248"/>
              <a:ext cx="3078480" cy="1253440"/>
            </a:xfrm>
            <a:custGeom>
              <a:avLst/>
              <a:gdLst>
                <a:gd name="connsiteX0" fmla="*/ 0 w 3078480"/>
                <a:gd name="connsiteY0" fmla="*/ 1112520 h 1112520"/>
                <a:gd name="connsiteX1" fmla="*/ 411480 w 3078480"/>
                <a:gd name="connsiteY1" fmla="*/ 0 h 1112520"/>
                <a:gd name="connsiteX2" fmla="*/ 411480 w 3078480"/>
                <a:gd name="connsiteY2" fmla="*/ 0 h 1112520"/>
                <a:gd name="connsiteX3" fmla="*/ 2667000 w 3078480"/>
                <a:gd name="connsiteY3" fmla="*/ 472440 h 1112520"/>
                <a:gd name="connsiteX4" fmla="*/ 2667000 w 3078480"/>
                <a:gd name="connsiteY4" fmla="*/ 472440 h 1112520"/>
                <a:gd name="connsiteX5" fmla="*/ 3078480 w 3078480"/>
                <a:gd name="connsiteY5" fmla="*/ 1051560 h 1112520"/>
                <a:gd name="connsiteX6" fmla="*/ 3078480 w 3078480"/>
                <a:gd name="connsiteY6" fmla="*/ 1051560 h 1112520"/>
                <a:gd name="connsiteX7" fmla="*/ 0 w 3078480"/>
                <a:gd name="connsiteY7" fmla="*/ 1112520 h 11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0" h="1112520">
                  <a:moveTo>
                    <a:pt x="0" y="1112520"/>
                  </a:moveTo>
                  <a:lnTo>
                    <a:pt x="411480" y="0"/>
                  </a:lnTo>
                  <a:lnTo>
                    <a:pt x="411480" y="0"/>
                  </a:lnTo>
                  <a:lnTo>
                    <a:pt x="2667000" y="472440"/>
                  </a:lnTo>
                  <a:lnTo>
                    <a:pt x="2667000" y="472440"/>
                  </a:lnTo>
                  <a:lnTo>
                    <a:pt x="3078480" y="1051560"/>
                  </a:lnTo>
                  <a:lnTo>
                    <a:pt x="3078480" y="1051560"/>
                  </a:lnTo>
                  <a:lnTo>
                    <a:pt x="0" y="1112520"/>
                  </a:lnTo>
                  <a:close/>
                </a:path>
              </a:pathLst>
            </a:custGeom>
            <a:solidFill>
              <a:srgbClr val="4B4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7" name="Rounded Rectangle 46"/>
            <p:cNvSpPr/>
            <p:nvPr/>
          </p:nvSpPr>
          <p:spPr>
            <a:xfrm rot="660000">
              <a:off x="2609877" y="5433325"/>
              <a:ext cx="2344525" cy="576064"/>
            </a:xfrm>
            <a:prstGeom prst="round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11" name="Group 48"/>
          <p:cNvGrpSpPr/>
          <p:nvPr/>
        </p:nvGrpSpPr>
        <p:grpSpPr>
          <a:xfrm>
            <a:off x="1619672" y="2204864"/>
            <a:ext cx="4896544" cy="1080120"/>
            <a:chOff x="1619672" y="2204864"/>
            <a:chExt cx="4896544" cy="1080120"/>
          </a:xfrm>
        </p:grpSpPr>
        <p:pic>
          <p:nvPicPr>
            <p:cNvPr id="31" name="Picture 2"/>
            <p:cNvPicPr>
              <a:picLocks noChangeAspect="1" noChangeArrowheads="1"/>
            </p:cNvPicPr>
            <p:nvPr/>
          </p:nvPicPr>
          <p:blipFill>
            <a:blip r:embed="rId5" cstate="print">
              <a:clrChange>
                <a:clrFrom>
                  <a:srgbClr val="D1DFE8"/>
                </a:clrFrom>
                <a:clrTo>
                  <a:srgbClr val="D1DFE8">
                    <a:alpha val="0"/>
                  </a:srgbClr>
                </a:clrTo>
              </a:clrChange>
            </a:blip>
            <a:srcRect l="8379" t="24245" r="17262" b="59352"/>
            <a:stretch>
              <a:fillRect/>
            </a:stretch>
          </p:blipFill>
          <p:spPr bwMode="auto">
            <a:xfrm>
              <a:off x="1619672" y="2204864"/>
              <a:ext cx="4896544" cy="1080120"/>
            </a:xfrm>
            <a:prstGeom prst="rect">
              <a:avLst/>
            </a:prstGeom>
            <a:noFill/>
            <a:ln w="9525">
              <a:noFill/>
              <a:miter lim="800000"/>
              <a:headEnd/>
              <a:tailEnd/>
            </a:ln>
          </p:spPr>
        </p:pic>
        <p:pic>
          <p:nvPicPr>
            <p:cNvPr id="4099" name="Picture 3"/>
            <p:cNvPicPr>
              <a:picLocks noChangeAspect="1" noChangeArrowheads="1"/>
            </p:cNvPicPr>
            <p:nvPr/>
          </p:nvPicPr>
          <p:blipFill>
            <a:blip r:embed="rId7" cstate="print"/>
            <a:srcRect/>
            <a:stretch>
              <a:fillRect/>
            </a:stretch>
          </p:blipFill>
          <p:spPr bwMode="auto">
            <a:xfrm>
              <a:off x="4139952" y="2420888"/>
              <a:ext cx="936104" cy="600075"/>
            </a:xfrm>
            <a:prstGeom prst="rect">
              <a:avLst/>
            </a:prstGeom>
            <a:noFill/>
            <a:ln w="9525">
              <a:noFill/>
              <a:miter lim="800000"/>
              <a:headEnd/>
              <a:tailEnd/>
            </a:ln>
          </p:spPr>
        </p:pic>
      </p:grpSp>
      <p:cxnSp>
        <p:nvCxnSpPr>
          <p:cNvPr id="51" name="Straight Connector 50"/>
          <p:cNvCxnSpPr>
            <a:cxnSpLocks noChangeShapeType="1"/>
          </p:cNvCxnSpPr>
          <p:nvPr/>
        </p:nvCxnSpPr>
        <p:spPr bwMode="auto">
          <a:xfrm rot="16200000" flipH="1">
            <a:off x="5918937" y="2370095"/>
            <a:ext cx="6350" cy="684000"/>
          </a:xfrm>
          <a:prstGeom prst="line">
            <a:avLst/>
          </a:prstGeom>
          <a:noFill/>
          <a:ln w="19050">
            <a:solidFill>
              <a:schemeClr val="tx1"/>
            </a:solidFill>
            <a:prstDash val="sysDash"/>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 name="TextBox 51"/>
          <p:cNvSpPr txBox="1"/>
          <p:nvPr/>
        </p:nvSpPr>
        <p:spPr>
          <a:xfrm>
            <a:off x="6336704" y="2132856"/>
            <a:ext cx="2555776" cy="1323439"/>
          </a:xfrm>
          <a:prstGeom prst="rect">
            <a:avLst/>
          </a:prstGeom>
          <a:noFill/>
        </p:spPr>
        <p:txBody>
          <a:bodyPr wrap="square">
            <a:spAutoFit/>
          </a:bodyPr>
          <a:lstStyle/>
          <a:p>
            <a:pPr algn="ctr" fontAlgn="auto">
              <a:spcBef>
                <a:spcPts val="0"/>
              </a:spcBef>
              <a:spcAft>
                <a:spcPts val="0"/>
              </a:spcAft>
              <a:defRPr/>
            </a:pPr>
            <a:r>
              <a:rPr lang="en-IN" sz="2000" b="1" dirty="0" smtClean="0">
                <a:solidFill>
                  <a:schemeClr val="accent6">
                    <a:lumMod val="75000"/>
                  </a:schemeClr>
                </a:solidFill>
              </a:rPr>
              <a:t>He is known to have great rapport with both his subordinates as well as his seniors.</a:t>
            </a:r>
            <a:endParaRPr lang="en-US" sz="2000" b="1" dirty="0">
              <a:solidFill>
                <a:schemeClr val="accent6">
                  <a:lumMod val="75000"/>
                </a:schemeClr>
              </a:solidFill>
            </a:endParaRPr>
          </a:p>
        </p:txBody>
      </p:sp>
      <p:grpSp>
        <p:nvGrpSpPr>
          <p:cNvPr id="12" name="Group 52"/>
          <p:cNvGrpSpPr/>
          <p:nvPr/>
        </p:nvGrpSpPr>
        <p:grpSpPr>
          <a:xfrm>
            <a:off x="1619672" y="3284984"/>
            <a:ext cx="4896544" cy="1080120"/>
            <a:chOff x="1619672" y="3284984"/>
            <a:chExt cx="4896544" cy="1080120"/>
          </a:xfrm>
        </p:grpSpPr>
        <p:pic>
          <p:nvPicPr>
            <p:cNvPr id="32" name="Picture 2"/>
            <p:cNvPicPr>
              <a:picLocks noChangeAspect="1" noChangeArrowheads="1"/>
            </p:cNvPicPr>
            <p:nvPr/>
          </p:nvPicPr>
          <p:blipFill>
            <a:blip r:embed="rId5" cstate="print">
              <a:clrChange>
                <a:clrFrom>
                  <a:srgbClr val="D1DFE8"/>
                </a:clrFrom>
                <a:clrTo>
                  <a:srgbClr val="D1DFE8">
                    <a:alpha val="0"/>
                  </a:srgbClr>
                </a:clrTo>
              </a:clrChange>
            </a:blip>
            <a:srcRect l="8379" t="40648" r="17262" b="42949"/>
            <a:stretch>
              <a:fillRect/>
            </a:stretch>
          </p:blipFill>
          <p:spPr bwMode="auto">
            <a:xfrm>
              <a:off x="1619672" y="3284984"/>
              <a:ext cx="4896544" cy="1080120"/>
            </a:xfrm>
            <a:prstGeom prst="rect">
              <a:avLst/>
            </a:prstGeom>
            <a:noFill/>
            <a:ln w="9525">
              <a:noFill/>
              <a:miter lim="800000"/>
              <a:headEnd/>
              <a:tailEnd/>
            </a:ln>
          </p:spPr>
        </p:pic>
        <p:pic>
          <p:nvPicPr>
            <p:cNvPr id="4100" name="Picture 4"/>
            <p:cNvPicPr>
              <a:picLocks noChangeAspect="1" noChangeArrowheads="1"/>
            </p:cNvPicPr>
            <p:nvPr/>
          </p:nvPicPr>
          <p:blipFill>
            <a:blip r:embed="rId8" cstate="print"/>
            <a:srcRect/>
            <a:stretch>
              <a:fillRect/>
            </a:stretch>
          </p:blipFill>
          <p:spPr bwMode="auto">
            <a:xfrm>
              <a:off x="2987825" y="3429000"/>
              <a:ext cx="1008112" cy="643508"/>
            </a:xfrm>
            <a:prstGeom prst="rect">
              <a:avLst/>
            </a:prstGeom>
            <a:noFill/>
            <a:ln w="9525">
              <a:noFill/>
              <a:miter lim="800000"/>
              <a:headEnd/>
              <a:tailEnd/>
            </a:ln>
          </p:spPr>
        </p:pic>
      </p:grpSp>
      <p:sp>
        <p:nvSpPr>
          <p:cNvPr id="54" name="TextBox 53"/>
          <p:cNvSpPr txBox="1"/>
          <p:nvPr/>
        </p:nvSpPr>
        <p:spPr>
          <a:xfrm>
            <a:off x="0" y="3212976"/>
            <a:ext cx="2123728" cy="1938992"/>
          </a:xfrm>
          <a:prstGeom prst="rect">
            <a:avLst/>
          </a:prstGeom>
          <a:noFill/>
        </p:spPr>
        <p:txBody>
          <a:bodyPr wrap="square">
            <a:spAutoFit/>
          </a:bodyPr>
          <a:lstStyle/>
          <a:p>
            <a:pPr algn="ctr" fontAlgn="auto">
              <a:spcBef>
                <a:spcPts val="0"/>
              </a:spcBef>
              <a:spcAft>
                <a:spcPts val="0"/>
              </a:spcAft>
              <a:defRPr/>
            </a:pPr>
            <a:r>
              <a:rPr lang="en-IN" sz="2000" b="1" dirty="0" smtClean="0">
                <a:solidFill>
                  <a:schemeClr val="accent4">
                    <a:lumMod val="75000"/>
                  </a:schemeClr>
                </a:solidFill>
              </a:rPr>
              <a:t>He leads his team with great diligence and care and is an understanding boss.</a:t>
            </a:r>
            <a:endParaRPr lang="en-US" sz="2000" b="1" dirty="0">
              <a:solidFill>
                <a:schemeClr val="accent4">
                  <a:lumMod val="75000"/>
                </a:schemeClr>
              </a:solidFill>
            </a:endParaRPr>
          </a:p>
        </p:txBody>
      </p:sp>
      <p:cxnSp>
        <p:nvCxnSpPr>
          <p:cNvPr id="55" name="Straight Connector 54"/>
          <p:cNvCxnSpPr>
            <a:cxnSpLocks noChangeShapeType="1"/>
          </p:cNvCxnSpPr>
          <p:nvPr/>
        </p:nvCxnSpPr>
        <p:spPr bwMode="auto">
          <a:xfrm rot="5400000">
            <a:off x="2354033" y="3522223"/>
            <a:ext cx="6350" cy="684000"/>
          </a:xfrm>
          <a:prstGeom prst="line">
            <a:avLst/>
          </a:prstGeom>
          <a:noFill/>
          <a:ln w="19050">
            <a:solidFill>
              <a:schemeClr val="tx1"/>
            </a:solidFill>
            <a:prstDash val="sysDash"/>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3" name="Group 56"/>
          <p:cNvGrpSpPr/>
          <p:nvPr/>
        </p:nvGrpSpPr>
        <p:grpSpPr>
          <a:xfrm>
            <a:off x="1619672" y="4365104"/>
            <a:ext cx="7524328" cy="2492896"/>
            <a:chOff x="1619672" y="4365104"/>
            <a:chExt cx="7524328" cy="2492896"/>
          </a:xfrm>
        </p:grpSpPr>
        <p:grpSp>
          <p:nvGrpSpPr>
            <p:cNvPr id="14" name="Group 37"/>
            <p:cNvGrpSpPr/>
            <p:nvPr/>
          </p:nvGrpSpPr>
          <p:grpSpPr>
            <a:xfrm>
              <a:off x="5436096" y="4509120"/>
              <a:ext cx="3707904" cy="2348880"/>
              <a:chOff x="5580112" y="4509120"/>
              <a:chExt cx="3563888" cy="2348880"/>
            </a:xfrm>
          </p:grpSpPr>
          <p:pic>
            <p:nvPicPr>
              <p:cNvPr id="46" name="Picture 5"/>
              <p:cNvPicPr>
                <a:picLocks noChangeAspect="1" noChangeArrowheads="1"/>
              </p:cNvPicPr>
              <p:nvPr/>
            </p:nvPicPr>
            <p:blipFill>
              <a:blip r:embed="rId9" cstate="print"/>
              <a:srcRect/>
              <a:stretch>
                <a:fillRect/>
              </a:stretch>
            </p:blipFill>
            <p:spPr bwMode="auto">
              <a:xfrm>
                <a:off x="5580112" y="5661248"/>
                <a:ext cx="3563888" cy="1196752"/>
              </a:xfrm>
              <a:prstGeom prst="rect">
                <a:avLst/>
              </a:prstGeom>
              <a:noFill/>
              <a:ln w="9525">
                <a:noFill/>
                <a:miter lim="800000"/>
                <a:headEnd/>
                <a:tailEnd/>
              </a:ln>
            </p:spPr>
          </p:pic>
          <p:pic>
            <p:nvPicPr>
              <p:cNvPr id="48" name="Picture 5"/>
              <p:cNvPicPr>
                <a:picLocks noChangeAspect="1" noChangeArrowheads="1"/>
              </p:cNvPicPr>
              <p:nvPr/>
            </p:nvPicPr>
            <p:blipFill>
              <a:blip r:embed="rId9" cstate="print"/>
              <a:srcRect/>
              <a:stretch>
                <a:fillRect/>
              </a:stretch>
            </p:blipFill>
            <p:spPr bwMode="auto">
              <a:xfrm flipV="1">
                <a:off x="6588224" y="4509120"/>
                <a:ext cx="2555776" cy="1196752"/>
              </a:xfrm>
              <a:prstGeom prst="rect">
                <a:avLst/>
              </a:prstGeom>
              <a:noFill/>
              <a:ln w="9525">
                <a:noFill/>
                <a:miter lim="800000"/>
                <a:headEnd/>
                <a:tailEnd/>
              </a:ln>
            </p:spPr>
          </p:pic>
        </p:grpSp>
        <p:grpSp>
          <p:nvGrpSpPr>
            <p:cNvPr id="15" name="Group 55"/>
            <p:cNvGrpSpPr/>
            <p:nvPr/>
          </p:nvGrpSpPr>
          <p:grpSpPr>
            <a:xfrm>
              <a:off x="1619672" y="4365104"/>
              <a:ext cx="4896544" cy="1296144"/>
              <a:chOff x="1619672" y="4365104"/>
              <a:chExt cx="4896544" cy="1296144"/>
            </a:xfrm>
          </p:grpSpPr>
          <p:pic>
            <p:nvPicPr>
              <p:cNvPr id="37" name="Picture 2"/>
              <p:cNvPicPr>
                <a:picLocks noChangeAspect="1" noChangeArrowheads="1"/>
              </p:cNvPicPr>
              <p:nvPr/>
            </p:nvPicPr>
            <p:blipFill>
              <a:blip r:embed="rId5" cstate="print">
                <a:clrChange>
                  <a:clrFrom>
                    <a:srgbClr val="D1DFE8"/>
                  </a:clrFrom>
                  <a:clrTo>
                    <a:srgbClr val="D1DFE8">
                      <a:alpha val="0"/>
                    </a:srgbClr>
                  </a:clrTo>
                </a:clrChange>
              </a:blip>
              <a:srcRect l="8379" t="57051" r="17262" b="23266"/>
              <a:stretch>
                <a:fillRect/>
              </a:stretch>
            </p:blipFill>
            <p:spPr bwMode="auto">
              <a:xfrm>
                <a:off x="1619672" y="4365104"/>
                <a:ext cx="4896544" cy="1296144"/>
              </a:xfrm>
              <a:prstGeom prst="rect">
                <a:avLst/>
              </a:prstGeom>
              <a:noFill/>
              <a:ln w="9525">
                <a:noFill/>
                <a:miter lim="800000"/>
                <a:headEnd/>
                <a:tailEnd/>
              </a:ln>
            </p:spPr>
          </p:pic>
          <p:pic>
            <p:nvPicPr>
              <p:cNvPr id="4101" name="Picture 5"/>
              <p:cNvPicPr>
                <a:picLocks noChangeAspect="1" noChangeArrowheads="1"/>
              </p:cNvPicPr>
              <p:nvPr/>
            </p:nvPicPr>
            <p:blipFill>
              <a:blip r:embed="rId10" cstate="print"/>
              <a:srcRect/>
              <a:stretch>
                <a:fillRect/>
              </a:stretch>
            </p:blipFill>
            <p:spPr bwMode="auto">
              <a:xfrm>
                <a:off x="4139952" y="4581128"/>
                <a:ext cx="504056" cy="600075"/>
              </a:xfrm>
              <a:prstGeom prst="rect">
                <a:avLst/>
              </a:prstGeom>
              <a:noFill/>
              <a:ln w="9525">
                <a:noFill/>
                <a:miter lim="800000"/>
                <a:headEnd/>
                <a:tailEnd/>
              </a:ln>
            </p:spPr>
          </p:pic>
          <p:pic>
            <p:nvPicPr>
              <p:cNvPr id="4102" name="Picture 6"/>
              <p:cNvPicPr>
                <a:picLocks noChangeAspect="1" noChangeArrowheads="1"/>
              </p:cNvPicPr>
              <p:nvPr/>
            </p:nvPicPr>
            <p:blipFill>
              <a:blip r:embed="rId11" cstate="print"/>
              <a:srcRect/>
              <a:stretch>
                <a:fillRect/>
              </a:stretch>
            </p:blipFill>
            <p:spPr bwMode="auto">
              <a:xfrm>
                <a:off x="4644008" y="4581128"/>
                <a:ext cx="411857" cy="542925"/>
              </a:xfrm>
              <a:prstGeom prst="rect">
                <a:avLst/>
              </a:prstGeom>
              <a:noFill/>
              <a:ln w="9525">
                <a:noFill/>
                <a:miter lim="800000"/>
                <a:headEnd/>
                <a:tailEnd/>
              </a:ln>
            </p:spPr>
          </p:pic>
        </p:grpSp>
      </p:grpSp>
      <p:cxnSp>
        <p:nvCxnSpPr>
          <p:cNvPr id="58" name="Straight Connector 57"/>
          <p:cNvCxnSpPr>
            <a:cxnSpLocks noChangeShapeType="1"/>
          </p:cNvCxnSpPr>
          <p:nvPr/>
        </p:nvCxnSpPr>
        <p:spPr bwMode="auto">
          <a:xfrm rot="16200000" flipH="1">
            <a:off x="5846929" y="4530335"/>
            <a:ext cx="6350" cy="684000"/>
          </a:xfrm>
          <a:prstGeom prst="line">
            <a:avLst/>
          </a:prstGeom>
          <a:noFill/>
          <a:ln w="19050">
            <a:solidFill>
              <a:schemeClr val="tx1"/>
            </a:solidFill>
            <a:prstDash val="sysDash"/>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9" name="TextBox 58"/>
          <p:cNvSpPr txBox="1"/>
          <p:nvPr/>
        </p:nvSpPr>
        <p:spPr>
          <a:xfrm>
            <a:off x="6228184" y="3933056"/>
            <a:ext cx="2915816" cy="2862322"/>
          </a:xfrm>
          <a:prstGeom prst="rect">
            <a:avLst/>
          </a:prstGeom>
          <a:noFill/>
        </p:spPr>
        <p:txBody>
          <a:bodyPr wrap="square">
            <a:spAutoFit/>
          </a:bodyPr>
          <a:lstStyle/>
          <a:p>
            <a:pPr algn="ctr" fontAlgn="auto">
              <a:spcBef>
                <a:spcPts val="0"/>
              </a:spcBef>
              <a:spcAft>
                <a:spcPts val="0"/>
              </a:spcAft>
              <a:defRPr/>
            </a:pPr>
            <a:r>
              <a:rPr lang="en-IN" sz="2000" b="1" dirty="0" smtClean="0">
                <a:solidFill>
                  <a:schemeClr val="tx2"/>
                </a:solidFill>
              </a:rPr>
              <a:t>An EQ test was conducted by the Human Resources department on all the employees of Patterson Inc. to understand the need for any kind of training and development programs for people with low EQ. </a:t>
            </a:r>
            <a:endParaRPr lang="en-US" sz="2000" b="1" dirty="0">
              <a:solidFill>
                <a:schemeClr val="tx2"/>
              </a:solidFill>
            </a:endParaRPr>
          </a:p>
        </p:txBody>
      </p:sp>
      <p:grpSp>
        <p:nvGrpSpPr>
          <p:cNvPr id="16" name="Group 59"/>
          <p:cNvGrpSpPr/>
          <p:nvPr/>
        </p:nvGrpSpPr>
        <p:grpSpPr>
          <a:xfrm>
            <a:off x="1619672" y="908720"/>
            <a:ext cx="4824536" cy="1251663"/>
            <a:chOff x="1619672" y="908720"/>
            <a:chExt cx="4824536" cy="1251663"/>
          </a:xfrm>
        </p:grpSpPr>
        <p:grpSp>
          <p:nvGrpSpPr>
            <p:cNvPr id="17" name="Group 27"/>
            <p:cNvGrpSpPr/>
            <p:nvPr/>
          </p:nvGrpSpPr>
          <p:grpSpPr>
            <a:xfrm>
              <a:off x="1619672" y="908720"/>
              <a:ext cx="4824536" cy="1251663"/>
              <a:chOff x="1619672" y="908720"/>
              <a:chExt cx="4824536" cy="1251663"/>
            </a:xfrm>
          </p:grpSpPr>
          <p:pic>
            <p:nvPicPr>
              <p:cNvPr id="26" name="Picture 2"/>
              <p:cNvPicPr>
                <a:picLocks noChangeAspect="1" noChangeArrowheads="1"/>
              </p:cNvPicPr>
              <p:nvPr/>
            </p:nvPicPr>
            <p:blipFill>
              <a:blip r:embed="rId5" cstate="print">
                <a:clrChange>
                  <a:clrFrom>
                    <a:srgbClr val="D1DFE8"/>
                  </a:clrFrom>
                  <a:clrTo>
                    <a:srgbClr val="D1DFE8">
                      <a:alpha val="0"/>
                    </a:srgbClr>
                  </a:clrTo>
                </a:clrChange>
              </a:blip>
              <a:srcRect l="8379" t="5237" r="17262" b="75755"/>
              <a:stretch>
                <a:fillRect/>
              </a:stretch>
            </p:blipFill>
            <p:spPr bwMode="auto">
              <a:xfrm>
                <a:off x="1619672" y="908720"/>
                <a:ext cx="4824536" cy="1251663"/>
              </a:xfrm>
              <a:prstGeom prst="rect">
                <a:avLst/>
              </a:prstGeom>
              <a:noFill/>
              <a:ln w="9525">
                <a:noFill/>
                <a:miter lim="800000"/>
                <a:headEnd/>
                <a:tailEnd/>
              </a:ln>
            </p:spPr>
          </p:pic>
          <p:pic>
            <p:nvPicPr>
              <p:cNvPr id="4098" name="Picture 2"/>
              <p:cNvPicPr>
                <a:picLocks noChangeAspect="1" noChangeArrowheads="1"/>
              </p:cNvPicPr>
              <p:nvPr/>
            </p:nvPicPr>
            <p:blipFill>
              <a:blip r:embed="rId12" cstate="print"/>
              <a:srcRect/>
              <a:stretch>
                <a:fillRect/>
              </a:stretch>
            </p:blipFill>
            <p:spPr bwMode="auto">
              <a:xfrm>
                <a:off x="3203848" y="1340768"/>
                <a:ext cx="504056" cy="476250"/>
              </a:xfrm>
              <a:prstGeom prst="rect">
                <a:avLst/>
              </a:prstGeom>
              <a:noFill/>
              <a:ln w="9525">
                <a:noFill/>
                <a:miter lim="800000"/>
                <a:headEnd/>
                <a:tailEnd/>
              </a:ln>
            </p:spPr>
          </p:pic>
        </p:grpSp>
        <p:pic>
          <p:nvPicPr>
            <p:cNvPr id="4103" name="Picture 7"/>
            <p:cNvPicPr>
              <a:picLocks noChangeAspect="1" noChangeArrowheads="1"/>
            </p:cNvPicPr>
            <p:nvPr/>
          </p:nvPicPr>
          <p:blipFill>
            <a:blip r:embed="rId13" cstate="print"/>
            <a:srcRect/>
            <a:stretch>
              <a:fillRect/>
            </a:stretch>
          </p:blipFill>
          <p:spPr bwMode="auto">
            <a:xfrm>
              <a:off x="3563888" y="1340768"/>
              <a:ext cx="575494" cy="648072"/>
            </a:xfrm>
            <a:prstGeom prst="rect">
              <a:avLst/>
            </a:prstGeom>
            <a:noFill/>
            <a:ln w="9525">
              <a:noFill/>
              <a:miter lim="800000"/>
              <a:headEnd/>
              <a:tailEnd/>
            </a:ln>
          </p:spPr>
        </p:pic>
      </p:grpSp>
      <p:sp>
        <p:nvSpPr>
          <p:cNvPr id="29" name="TextBox 28"/>
          <p:cNvSpPr txBox="1"/>
          <p:nvPr/>
        </p:nvSpPr>
        <p:spPr>
          <a:xfrm>
            <a:off x="0" y="1052736"/>
            <a:ext cx="2555776" cy="1323439"/>
          </a:xfrm>
          <a:prstGeom prst="rect">
            <a:avLst/>
          </a:prstGeom>
          <a:noFill/>
        </p:spPr>
        <p:txBody>
          <a:bodyPr wrap="square">
            <a:spAutoFit/>
          </a:bodyPr>
          <a:lstStyle/>
          <a:p>
            <a:pPr algn="ctr" fontAlgn="auto">
              <a:spcBef>
                <a:spcPts val="0"/>
              </a:spcBef>
              <a:spcAft>
                <a:spcPts val="0"/>
              </a:spcAft>
              <a:defRPr/>
            </a:pPr>
            <a:r>
              <a:rPr lang="en-IN" sz="2000" b="1" dirty="0" smtClean="0">
                <a:solidFill>
                  <a:srgbClr val="C00000"/>
                </a:solidFill>
              </a:rPr>
              <a:t>John is well-known in his organization as a good leader and amicable person.</a:t>
            </a:r>
            <a:endParaRPr lang="en-US" sz="2000" b="1" dirty="0">
              <a:solidFill>
                <a:srgbClr val="C00000"/>
              </a:solidFill>
            </a:endParaRPr>
          </a:p>
        </p:txBody>
      </p:sp>
      <p:cxnSp>
        <p:nvCxnSpPr>
          <p:cNvPr id="30" name="Straight Connector 29"/>
          <p:cNvCxnSpPr>
            <a:cxnSpLocks noChangeShapeType="1"/>
          </p:cNvCxnSpPr>
          <p:nvPr/>
        </p:nvCxnSpPr>
        <p:spPr bwMode="auto">
          <a:xfrm rot="5400000">
            <a:off x="2606569" y="1361983"/>
            <a:ext cx="6350" cy="684000"/>
          </a:xfrm>
          <a:prstGeom prst="line">
            <a:avLst/>
          </a:prstGeom>
          <a:noFill/>
          <a:ln w="19050">
            <a:solidFill>
              <a:schemeClr val="tx1"/>
            </a:solidFill>
            <a:prstDash val="sysDash"/>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56" name="Picture 55">
            <a:hlinkClick r:id="" action="ppaction://hlinkshowjump?jump=nextslide"/>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57" name="Picture 56">
            <a:hlinkClick r:id="" action="ppaction://hlinkshowjump?jump=previousslide"/>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2" presetClass="entr" presetSubtype="1" fill="hold" nodeType="afterEffect">
                                  <p:stCondLst>
                                    <p:cond delay="150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500"/>
                                        <p:tgtEl>
                                          <p:spTgt spid="51"/>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par>
                          <p:cTn id="28" fill="hold">
                            <p:stCondLst>
                              <p:cond delay="4500"/>
                            </p:stCondLst>
                            <p:childTnLst>
                              <p:par>
                                <p:cTn id="29" presetID="22" presetClass="entr" presetSubtype="1" fill="hold" nodeType="afterEffect">
                                  <p:stCondLst>
                                    <p:cond delay="150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6500"/>
                            </p:stCondLst>
                            <p:childTnLst>
                              <p:par>
                                <p:cTn id="33" presetID="22" presetClass="entr" presetSubtype="2"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right)">
                                      <p:cBhvr>
                                        <p:cTn id="35" dur="500"/>
                                        <p:tgtEl>
                                          <p:spTgt spid="55"/>
                                        </p:tgtEl>
                                      </p:cBhvr>
                                    </p:animEffect>
                                  </p:childTnLst>
                                </p:cTn>
                              </p:par>
                            </p:childTnLst>
                          </p:cTn>
                        </p:par>
                        <p:par>
                          <p:cTn id="36" fill="hold">
                            <p:stCondLst>
                              <p:cond delay="7000"/>
                            </p:stCondLst>
                            <p:childTnLst>
                              <p:par>
                                <p:cTn id="37" presetID="10" presetClass="entr" presetSubtype="0"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par>
                          <p:cTn id="40" fill="hold">
                            <p:stCondLst>
                              <p:cond delay="7500"/>
                            </p:stCondLst>
                            <p:childTnLst>
                              <p:par>
                                <p:cTn id="41" presetID="22" presetClass="entr" presetSubtype="1" fill="hold" nodeType="afterEffect">
                                  <p:stCondLst>
                                    <p:cond delay="150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par>
                          <p:cTn id="44" fill="hold">
                            <p:stCondLst>
                              <p:cond delay="9500"/>
                            </p:stCondLst>
                            <p:childTnLst>
                              <p:par>
                                <p:cTn id="45" presetID="22" presetClass="entr" presetSubtype="8" fill="hold"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par>
                          <p:cTn id="48" fill="hold">
                            <p:stCondLst>
                              <p:cond delay="10000"/>
                            </p:stCondLst>
                            <p:childTnLst>
                              <p:par>
                                <p:cTn id="49" presetID="10" presetClass="entr" presetSubtype="0" fill="hold" grpId="0"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childTnLst>
                          </p:cTn>
                        </p:par>
                        <p:par>
                          <p:cTn id="52" fill="hold">
                            <p:stCondLst>
                              <p:cond delay="10500"/>
                            </p:stCondLst>
                            <p:childTnLst>
                              <p:par>
                                <p:cTn id="53" presetID="10" presetClass="entr" presetSubtype="0" fill="hold" nodeType="afterEffect">
                                  <p:stCondLst>
                                    <p:cond delay="50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1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9"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4"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Emotional Competence Inventory (ECI)</a:t>
              </a:r>
              <a:endParaRPr lang="en-IN" sz="3200" dirty="0"/>
            </a:p>
          </p:txBody>
        </p:sp>
      </p:grpSp>
      <p:sp>
        <p:nvSpPr>
          <p:cNvPr id="20" name="TextBox 19"/>
          <p:cNvSpPr txBox="1"/>
          <p:nvPr/>
        </p:nvSpPr>
        <p:spPr>
          <a:xfrm>
            <a:off x="4211960" y="908720"/>
            <a:ext cx="4932040" cy="1015663"/>
          </a:xfrm>
          <a:prstGeom prst="rect">
            <a:avLst/>
          </a:prstGeom>
          <a:noFill/>
        </p:spPr>
        <p:txBody>
          <a:bodyPr wrap="square" rtlCol="0">
            <a:spAutoFit/>
          </a:bodyPr>
          <a:lstStyle/>
          <a:p>
            <a:pPr algn="r"/>
            <a:r>
              <a:rPr lang="en-IN" sz="2000" dirty="0" smtClean="0"/>
              <a:t>There are several methods that are used for measuring Emotional Intelligence such as follows:</a:t>
            </a:r>
            <a:endParaRPr lang="en-IN" sz="2000" dirty="0"/>
          </a:p>
        </p:txBody>
      </p:sp>
      <p:sp>
        <p:nvSpPr>
          <p:cNvPr id="21" name="Ellipse 15"/>
          <p:cNvSpPr/>
          <p:nvPr/>
        </p:nvSpPr>
        <p:spPr bwMode="auto">
          <a:xfrm rot="21369775">
            <a:off x="286868" y="1230089"/>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chemeClr val="tx1">
              <a:lumMod val="50000"/>
              <a:lumOff val="50000"/>
            </a:schemeClr>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r>
              <a:rPr lang="en-IN" sz="2400" b="1" dirty="0" smtClean="0">
                <a:solidFill>
                  <a:schemeClr val="bg1"/>
                </a:solidFill>
                <a:effectLst>
                  <a:outerShdw blurRad="38100" dist="38100" dir="2700000" algn="tl">
                    <a:srgbClr val="000000">
                      <a:alpha val="43137"/>
                    </a:srgbClr>
                  </a:outerShdw>
                </a:effectLst>
              </a:rPr>
              <a:t>Bar-on Emotional</a:t>
            </a:r>
          </a:p>
          <a:p>
            <a:pPr algn="r" fontAlgn="base">
              <a:spcBef>
                <a:spcPct val="0"/>
              </a:spcBef>
              <a:spcAft>
                <a:spcPct val="0"/>
              </a:spcAft>
            </a:pPr>
            <a:r>
              <a:rPr lang="en-IN" sz="2400" b="1" dirty="0" smtClean="0">
                <a:solidFill>
                  <a:schemeClr val="bg1"/>
                </a:solidFill>
                <a:effectLst>
                  <a:outerShdw blurRad="38100" dist="38100" dir="2700000" algn="tl">
                    <a:srgbClr val="000000">
                      <a:alpha val="43137"/>
                    </a:srgbClr>
                  </a:outerShdw>
                </a:effectLst>
              </a:rPr>
              <a:t> Intelligence</a:t>
            </a:r>
            <a:endParaRPr lang="en-US" sz="2400" b="1" dirty="0">
              <a:solidFill>
                <a:schemeClr val="bg1"/>
              </a:solidFill>
              <a:effectLst>
                <a:outerShdw blurRad="38100" dist="38100" dir="2700000" algn="tl">
                  <a:srgbClr val="000000">
                    <a:alpha val="43137"/>
                  </a:srgbClr>
                </a:outerShdw>
              </a:effectLst>
            </a:endParaRPr>
          </a:p>
        </p:txBody>
      </p:sp>
      <p:sp>
        <p:nvSpPr>
          <p:cNvPr id="22" name="Ellipse 15"/>
          <p:cNvSpPr/>
          <p:nvPr/>
        </p:nvSpPr>
        <p:spPr bwMode="auto">
          <a:xfrm rot="900000">
            <a:off x="959013" y="1282994"/>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chemeClr val="tx1">
              <a:lumMod val="50000"/>
              <a:lumOff val="50000"/>
            </a:schemeClr>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r>
              <a:rPr lang="en-IN" sz="2000" b="1" dirty="0" smtClean="0">
                <a:solidFill>
                  <a:schemeClr val="bg1"/>
                </a:solidFill>
                <a:effectLst>
                  <a:outerShdw blurRad="38100" dist="38100" dir="2700000" algn="tl">
                    <a:srgbClr val="000000">
                      <a:alpha val="43137"/>
                    </a:srgbClr>
                  </a:outerShdw>
                </a:effectLst>
              </a:rPr>
              <a:t>Work Profile</a:t>
            </a:r>
          </a:p>
          <a:p>
            <a:pPr algn="r" fontAlgn="base">
              <a:spcBef>
                <a:spcPct val="0"/>
              </a:spcBef>
              <a:spcAft>
                <a:spcPct val="0"/>
              </a:spcAft>
            </a:pPr>
            <a:r>
              <a:rPr lang="en-IN" sz="2000" b="1" dirty="0" smtClean="0">
                <a:solidFill>
                  <a:schemeClr val="bg1"/>
                </a:solidFill>
                <a:effectLst>
                  <a:outerShdw blurRad="38100" dist="38100" dir="2700000" algn="tl">
                    <a:srgbClr val="000000">
                      <a:alpha val="43137"/>
                    </a:srgbClr>
                  </a:outerShdw>
                </a:effectLst>
              </a:rPr>
              <a:t> Questionnaire</a:t>
            </a:r>
            <a:endParaRPr lang="en-US" sz="2000" b="1" dirty="0">
              <a:solidFill>
                <a:schemeClr val="bg1"/>
              </a:solidFill>
              <a:effectLst>
                <a:outerShdw blurRad="38100" dist="38100" dir="2700000" algn="tl">
                  <a:srgbClr val="000000">
                    <a:alpha val="43137"/>
                  </a:srgbClr>
                </a:outerShdw>
              </a:effectLst>
            </a:endParaRPr>
          </a:p>
        </p:txBody>
      </p:sp>
      <p:sp>
        <p:nvSpPr>
          <p:cNvPr id="23" name="Ellipse 15"/>
          <p:cNvSpPr/>
          <p:nvPr/>
        </p:nvSpPr>
        <p:spPr bwMode="auto">
          <a:xfrm rot="2049663">
            <a:off x="1619272" y="1577415"/>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chemeClr val="tx1">
              <a:lumMod val="50000"/>
              <a:lumOff val="50000"/>
            </a:schemeClr>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r>
              <a:rPr lang="en-IN" sz="2000" b="1" dirty="0" smtClean="0">
                <a:solidFill>
                  <a:schemeClr val="bg1"/>
                </a:solidFill>
                <a:effectLst>
                  <a:outerShdw blurRad="38100" dist="38100" dir="2700000" algn="tl">
                    <a:srgbClr val="000000">
                      <a:alpha val="43137"/>
                    </a:srgbClr>
                  </a:outerShdw>
                </a:effectLst>
              </a:rPr>
              <a:t>On-line Tests of EQ</a:t>
            </a:r>
            <a:endParaRPr lang="en-US" sz="2000" b="1" dirty="0">
              <a:solidFill>
                <a:schemeClr val="bg1"/>
              </a:solidFill>
              <a:effectLst>
                <a:outerShdw blurRad="38100" dist="38100" dir="2700000" algn="tl">
                  <a:srgbClr val="000000">
                    <a:alpha val="43137"/>
                  </a:srgbClr>
                </a:outerShdw>
              </a:effectLst>
            </a:endParaRPr>
          </a:p>
        </p:txBody>
      </p:sp>
      <p:sp>
        <p:nvSpPr>
          <p:cNvPr id="24" name="Ellipse 15"/>
          <p:cNvSpPr/>
          <p:nvPr/>
        </p:nvSpPr>
        <p:spPr bwMode="auto">
          <a:xfrm rot="3205374">
            <a:off x="2086868" y="2076089"/>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chemeClr val="tx1">
              <a:lumMod val="50000"/>
              <a:lumOff val="50000"/>
            </a:schemeClr>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r>
              <a:rPr lang="en-IN" sz="2000" b="1" dirty="0" smtClean="0">
                <a:solidFill>
                  <a:schemeClr val="bg1"/>
                </a:solidFill>
                <a:effectLst>
                  <a:outerShdw blurRad="38100" dist="38100" dir="2700000" algn="tl">
                    <a:srgbClr val="000000">
                      <a:alpha val="43137"/>
                    </a:srgbClr>
                  </a:outerShdw>
                </a:effectLst>
              </a:rPr>
              <a:t>Mayer-Salovey-Caruso </a:t>
            </a:r>
          </a:p>
          <a:p>
            <a:pPr algn="r" fontAlgn="base">
              <a:spcBef>
                <a:spcPct val="0"/>
              </a:spcBef>
              <a:spcAft>
                <a:spcPct val="0"/>
              </a:spcAft>
            </a:pPr>
            <a:r>
              <a:rPr lang="en-IN" sz="2000" b="1" dirty="0" smtClean="0">
                <a:solidFill>
                  <a:schemeClr val="bg1"/>
                </a:solidFill>
                <a:effectLst>
                  <a:outerShdw blurRad="38100" dist="38100" dir="2700000" algn="tl">
                    <a:srgbClr val="000000">
                      <a:alpha val="43137"/>
                    </a:srgbClr>
                  </a:outerShdw>
                </a:effectLst>
              </a:rPr>
              <a:t>Emotional Intelligence </a:t>
            </a:r>
          </a:p>
          <a:p>
            <a:pPr algn="r" fontAlgn="base">
              <a:spcBef>
                <a:spcPct val="0"/>
              </a:spcBef>
              <a:spcAft>
                <a:spcPct val="0"/>
              </a:spcAft>
            </a:pPr>
            <a:r>
              <a:rPr lang="en-IN" sz="2000" b="1" dirty="0" smtClean="0">
                <a:solidFill>
                  <a:schemeClr val="bg1"/>
                </a:solidFill>
                <a:effectLst>
                  <a:outerShdw blurRad="38100" dist="38100" dir="2700000" algn="tl">
                    <a:srgbClr val="000000">
                      <a:alpha val="43137"/>
                    </a:srgbClr>
                  </a:outerShdw>
                </a:effectLst>
              </a:rPr>
              <a:t>Test (MSCEIT)</a:t>
            </a:r>
            <a:endParaRPr lang="en-US" sz="2000" b="1" dirty="0">
              <a:solidFill>
                <a:schemeClr val="bg1"/>
              </a:solidFill>
              <a:effectLst>
                <a:outerShdw blurRad="38100" dist="38100" dir="2700000" algn="tl">
                  <a:srgbClr val="000000">
                    <a:alpha val="43137"/>
                  </a:srgbClr>
                </a:outerShdw>
              </a:effectLst>
            </a:endParaRPr>
          </a:p>
        </p:txBody>
      </p:sp>
      <p:sp>
        <p:nvSpPr>
          <p:cNvPr id="25" name="Ellipse 15"/>
          <p:cNvSpPr/>
          <p:nvPr/>
        </p:nvSpPr>
        <p:spPr bwMode="auto">
          <a:xfrm rot="4324466">
            <a:off x="2432917" y="2687701"/>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chemeClr val="tx1">
              <a:lumMod val="50000"/>
              <a:lumOff val="50000"/>
            </a:schemeClr>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r>
              <a:rPr lang="en-IN" sz="2000" b="1" dirty="0" smtClean="0">
                <a:solidFill>
                  <a:schemeClr val="bg1"/>
                </a:solidFill>
                <a:effectLst>
                  <a:outerShdw blurRad="38100" dist="38100" dir="2700000" algn="tl">
                    <a:srgbClr val="000000">
                      <a:alpha val="43137"/>
                    </a:srgbClr>
                  </a:outerShdw>
                </a:effectLst>
              </a:rPr>
              <a:t>Multifactor Emotional </a:t>
            </a:r>
          </a:p>
          <a:p>
            <a:pPr algn="r" fontAlgn="base">
              <a:spcBef>
                <a:spcPct val="0"/>
              </a:spcBef>
              <a:spcAft>
                <a:spcPct val="0"/>
              </a:spcAft>
            </a:pPr>
            <a:r>
              <a:rPr lang="en-IN" sz="2000" b="1" dirty="0" smtClean="0">
                <a:solidFill>
                  <a:schemeClr val="bg1"/>
                </a:solidFill>
                <a:effectLst>
                  <a:outerShdw blurRad="38100" dist="38100" dir="2700000" algn="tl">
                    <a:srgbClr val="000000">
                      <a:alpha val="43137"/>
                    </a:srgbClr>
                  </a:outerShdw>
                </a:effectLst>
              </a:rPr>
              <a:t>Intelligence</a:t>
            </a:r>
          </a:p>
          <a:p>
            <a:pPr algn="r" fontAlgn="base">
              <a:spcBef>
                <a:spcPct val="0"/>
              </a:spcBef>
              <a:spcAft>
                <a:spcPct val="0"/>
              </a:spcAft>
            </a:pPr>
            <a:r>
              <a:rPr lang="en-IN" sz="2000" b="1" dirty="0" smtClean="0">
                <a:solidFill>
                  <a:schemeClr val="bg1"/>
                </a:solidFill>
                <a:effectLst>
                  <a:outerShdw blurRad="38100" dist="38100" dir="2700000" algn="tl">
                    <a:srgbClr val="000000">
                      <a:alpha val="43137"/>
                    </a:srgbClr>
                  </a:outerShdw>
                </a:effectLst>
              </a:rPr>
              <a:t> Scale (MEIS)</a:t>
            </a:r>
            <a:endParaRPr lang="en-US" sz="1200" b="1" dirty="0">
              <a:solidFill>
                <a:schemeClr val="bg1"/>
              </a:solidFill>
              <a:effectLst>
                <a:outerShdw blurRad="38100" dist="38100" dir="2700000" algn="tl">
                  <a:srgbClr val="000000">
                    <a:alpha val="43137"/>
                  </a:srgbClr>
                </a:outerShdw>
              </a:effectLst>
            </a:endParaRPr>
          </a:p>
        </p:txBody>
      </p:sp>
      <p:sp>
        <p:nvSpPr>
          <p:cNvPr id="26" name="Ellipse 15"/>
          <p:cNvSpPr/>
          <p:nvPr/>
        </p:nvSpPr>
        <p:spPr bwMode="auto">
          <a:xfrm rot="5400000">
            <a:off x="2531268" y="3333800"/>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chemeClr val="tx1">
              <a:lumMod val="50000"/>
              <a:lumOff val="50000"/>
            </a:schemeClr>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r>
              <a:rPr lang="en-IN" sz="2000" b="1" dirty="0" smtClean="0">
                <a:solidFill>
                  <a:schemeClr val="bg1"/>
                </a:solidFill>
                <a:effectLst>
                  <a:outerShdw blurRad="38100" dist="38100" dir="2700000" algn="tl">
                    <a:srgbClr val="000000">
                      <a:alpha val="43137"/>
                    </a:srgbClr>
                  </a:outerShdw>
                </a:effectLst>
                <a:latin typeface="+mj-lt"/>
              </a:rPr>
              <a:t>Emotional Competence Inventory</a:t>
            </a:r>
          </a:p>
          <a:p>
            <a:pPr algn="r" fontAlgn="base">
              <a:spcBef>
                <a:spcPct val="0"/>
              </a:spcBef>
              <a:spcAft>
                <a:spcPct val="0"/>
              </a:spcAft>
            </a:pPr>
            <a:r>
              <a:rPr lang="en-IN" sz="2000" b="1" dirty="0" smtClean="0">
                <a:solidFill>
                  <a:schemeClr val="bg1"/>
                </a:solidFill>
                <a:effectLst>
                  <a:outerShdw blurRad="38100" dist="38100" dir="2700000" algn="tl">
                    <a:srgbClr val="000000">
                      <a:alpha val="43137"/>
                    </a:srgbClr>
                  </a:outerShdw>
                </a:effectLst>
                <a:latin typeface="+mj-lt"/>
              </a:rPr>
              <a:t> (ECI)</a:t>
            </a:r>
            <a:endParaRPr lang="en-US" sz="1200" b="1" dirty="0">
              <a:solidFill>
                <a:schemeClr val="bg1"/>
              </a:solidFill>
              <a:effectLst>
                <a:outerShdw blurRad="38100" dist="38100" dir="2700000" algn="tl">
                  <a:srgbClr val="000000">
                    <a:alpha val="43137"/>
                  </a:srgbClr>
                </a:outerShdw>
              </a:effectLst>
              <a:latin typeface="+mj-lt"/>
            </a:endParaRPr>
          </a:p>
        </p:txBody>
      </p:sp>
      <p:sp>
        <p:nvSpPr>
          <p:cNvPr id="27" name="Ellipse 12"/>
          <p:cNvSpPr/>
          <p:nvPr/>
        </p:nvSpPr>
        <p:spPr bwMode="auto">
          <a:xfrm>
            <a:off x="718692" y="5736800"/>
            <a:ext cx="594000" cy="594000"/>
          </a:xfrm>
          <a:prstGeom prst="ellipse">
            <a:avLst/>
          </a:prstGeom>
          <a:solidFill>
            <a:schemeClr val="bg2">
              <a:lumMod val="75000"/>
            </a:scheme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fr-FR" sz="1400" b="1" dirty="0">
              <a:solidFill>
                <a:schemeClr val="tx1"/>
              </a:solidFill>
              <a:latin typeface="Lucida Sans Unicode" pitchFamily="34" charset="0"/>
            </a:endParaRPr>
          </a:p>
        </p:txBody>
      </p:sp>
      <p:sp>
        <p:nvSpPr>
          <p:cNvPr id="28" name="TextBox 27"/>
          <p:cNvSpPr txBox="1"/>
          <p:nvPr/>
        </p:nvSpPr>
        <p:spPr>
          <a:xfrm>
            <a:off x="683568" y="6341258"/>
            <a:ext cx="8460432" cy="400110"/>
          </a:xfrm>
          <a:prstGeom prst="rect">
            <a:avLst/>
          </a:prstGeom>
          <a:noFill/>
        </p:spPr>
        <p:txBody>
          <a:bodyPr wrap="square" rtlCol="0">
            <a:spAutoFit/>
          </a:bodyPr>
          <a:lstStyle/>
          <a:p>
            <a:pPr algn="r"/>
            <a:r>
              <a:rPr lang="en-IN" sz="2000" dirty="0" smtClean="0"/>
              <a:t>Let’s look at each in detail.</a:t>
            </a:r>
          </a:p>
        </p:txBody>
      </p:sp>
      <p:grpSp>
        <p:nvGrpSpPr>
          <p:cNvPr id="29" name="Gruppieren 20"/>
          <p:cNvGrpSpPr/>
          <p:nvPr/>
        </p:nvGrpSpPr>
        <p:grpSpPr>
          <a:xfrm rot="615035">
            <a:off x="314827" y="1274235"/>
            <a:ext cx="8527322" cy="4157306"/>
            <a:chOff x="3586367" y="-909117"/>
            <a:chExt cx="16172862" cy="5141868"/>
          </a:xfrm>
        </p:grpSpPr>
        <p:sp>
          <p:nvSpPr>
            <p:cNvPr id="30" name="Rechteck 21"/>
            <p:cNvSpPr/>
            <p:nvPr/>
          </p:nvSpPr>
          <p:spPr bwMode="auto">
            <a:xfrm rot="21216191">
              <a:off x="5096685" y="-909117"/>
              <a:ext cx="14662544" cy="5141868"/>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12700">
              <a:noFill/>
              <a:round/>
              <a:headEnd/>
              <a:tailEnd/>
            </a:ln>
            <a:effectLst>
              <a:outerShdw blurRad="127000" dist="63500" dir="2700000" algn="tl" rotWithShape="0">
                <a:prstClr val="black">
                  <a:alpha val="40000"/>
                </a:prstClr>
              </a:outerShdw>
            </a:effectLst>
          </p:spPr>
          <p:txBody>
            <a:bodyPr lIns="144000" tIns="180000" rIns="72000" rtlCol="0" anchor="t"/>
            <a:lstStyle/>
            <a:p>
              <a:pPr>
                <a:spcAft>
                  <a:spcPts val="1200"/>
                </a:spcAft>
              </a:pPr>
              <a:r>
                <a:rPr lang="en-IN" sz="2000" b="1" dirty="0" smtClean="0">
                  <a:solidFill>
                    <a:schemeClr val="bg1"/>
                  </a:solidFill>
                  <a:cs typeface="MV Boli" pitchFamily="2" charset="0"/>
                </a:rPr>
                <a:t>The Emotional Competence Inventory (ECI) was developed by Richard Boyatzis and Daniel Goleman. The ECI is published by the Hay Group (www.haygroup.com) which licenses the test to accredited administrators.  The Emotional Competence Inventory (ECI) consists of a 72-item, 360-degree online feedback instrument. It has the capability of generating a report that gives details of scores by self, peers, and managers based on Goleman’s 18 competencies. Hence, it is a system of Emotional Competence Inventory with 360 Degree Evaluation. Each of the listed competencies can be strength, a hidden asset, a known development need, or a blind spot for the individual being tested. Also, the test has the provision of a comments section where each evaluator can add relevant comments that are posted as anonymous comments.</a:t>
              </a:r>
              <a:endParaRPr lang="en-US" dirty="0">
                <a:solidFill>
                  <a:schemeClr val="bg1"/>
                </a:solidFill>
                <a:cs typeface="MV Boli" pitchFamily="2" charset="0"/>
              </a:endParaRPr>
            </a:p>
          </p:txBody>
        </p:sp>
        <p:pic>
          <p:nvPicPr>
            <p:cNvPr id="31" name="Picture 5" descr="Tessafilm_4"/>
            <p:cNvPicPr>
              <a:picLocks noChangeAspect="1" noChangeArrowheads="1"/>
            </p:cNvPicPr>
            <p:nvPr/>
          </p:nvPicPr>
          <p:blipFill>
            <a:blip r:embed="rId5" cstate="print"/>
            <a:srcRect l="59392" b="89844"/>
            <a:stretch>
              <a:fillRect/>
            </a:stretch>
          </p:blipFill>
          <p:spPr bwMode="gray">
            <a:xfrm rot="19913375">
              <a:off x="3586367" y="-483011"/>
              <a:ext cx="2229620" cy="525902"/>
            </a:xfrm>
            <a:prstGeom prst="rect">
              <a:avLst/>
            </a:prstGeom>
            <a:noFill/>
          </p:spPr>
        </p:pic>
      </p:grpSp>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37" name="Picture 36">
            <a:hlinkClick r:id="" action="ppaction://hlinkshowjump?jump=next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38" name="Picture 37">
            <a:hlinkClick r:id="" action="ppaction://hlinkshowjump?jump=previous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26"/>
                                        </p:tgtEl>
                                        <p:attrNameLst>
                                          <p:attrName>fillcolor</p:attrName>
                                        </p:attrNameLst>
                                      </p:cBhvr>
                                      <p:to>
                                        <a:schemeClr val="tx2"/>
                                      </p:to>
                                    </p:animClr>
                                    <p:set>
                                      <p:cBhvr>
                                        <p:cTn id="11" dur="500" fill="hold"/>
                                        <p:tgtEl>
                                          <p:spTgt spid="26"/>
                                        </p:tgtEl>
                                        <p:attrNameLst>
                                          <p:attrName>fill.type</p:attrName>
                                        </p:attrNameLst>
                                      </p:cBhvr>
                                      <p:to>
                                        <p:strVal val="solid"/>
                                      </p:to>
                                    </p:set>
                                    <p:set>
                                      <p:cBhvr>
                                        <p:cTn id="12" dur="500" fill="hold"/>
                                        <p:tgtEl>
                                          <p:spTgt spid="26"/>
                                        </p:tgtEl>
                                        <p:attrNameLst>
                                          <p:attrName>fill.on</p:attrName>
                                        </p:attrNameLst>
                                      </p:cBhvr>
                                      <p:to>
                                        <p:strVal val="true"/>
                                      </p:to>
                                    </p:se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1500"/>
                            </p:stCondLst>
                            <p:childTnLst>
                              <p:par>
                                <p:cTn id="18" presetID="10" presetClass="entr" presetSubtype="0" fill="hold" nodeType="afterEffect">
                                  <p:stCondLst>
                                    <p:cond delay="50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20"/>
          <p:cNvGrpSpPr/>
          <p:nvPr/>
        </p:nvGrpSpPr>
        <p:grpSpPr>
          <a:xfrm>
            <a:off x="432615" y="1077975"/>
            <a:ext cx="7337664" cy="3880110"/>
            <a:chOff x="3645903" y="-1202695"/>
            <a:chExt cx="11141561" cy="3625354"/>
          </a:xfrm>
        </p:grpSpPr>
        <p:sp>
          <p:nvSpPr>
            <p:cNvPr id="10" name="Rechteck 21"/>
            <p:cNvSpPr/>
            <p:nvPr/>
          </p:nvSpPr>
          <p:spPr bwMode="auto">
            <a:xfrm>
              <a:off x="4876558" y="-1070742"/>
              <a:ext cx="9910906" cy="34934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12700">
              <a:noFill/>
              <a:round/>
              <a:headEnd/>
              <a:tailEnd/>
            </a:ln>
            <a:effectLst>
              <a:outerShdw blurRad="127000" dist="63500" dir="2700000" algn="tl" rotWithShape="0">
                <a:prstClr val="black">
                  <a:alpha val="40000"/>
                </a:prstClr>
              </a:outerShdw>
            </a:effectLst>
          </p:spPr>
          <p:txBody>
            <a:bodyPr lIns="144000" tIns="180000" rIns="72000" rtlCol="0" anchor="t"/>
            <a:lstStyle/>
            <a:p>
              <a:pPr>
                <a:spcAft>
                  <a:spcPts val="1200"/>
                </a:spcAft>
              </a:pPr>
              <a:r>
                <a:rPr lang="en-IN" sz="2800" b="1" dirty="0" smtClean="0">
                  <a:solidFill>
                    <a:prstClr val="white"/>
                  </a:solidFill>
                  <a:latin typeface="FreesiaUPC" pitchFamily="34" charset="-34"/>
                  <a:ea typeface="ＭＳ Ｐゴシック" pitchFamily="34" charset="-128"/>
                  <a:cs typeface="FreesiaUPC" pitchFamily="34" charset="-34"/>
                </a:rPr>
                <a:t>This is a DEMO Course On – </a:t>
              </a:r>
              <a:r>
                <a:rPr lang="en-IN" sz="2800" b="1" dirty="0" smtClean="0">
                  <a:solidFill>
                    <a:srgbClr val="FFFF00"/>
                  </a:solidFill>
                  <a:latin typeface="FreesiaUPC" pitchFamily="34" charset="-34"/>
                  <a:ea typeface="ＭＳ Ｐゴシック" pitchFamily="34" charset="-128"/>
                  <a:cs typeface="FreesiaUPC" pitchFamily="34" charset="-34"/>
                </a:rPr>
                <a:t>Emotional Intelligence.</a:t>
              </a:r>
            </a:p>
            <a:p>
              <a:pPr>
                <a:spcAft>
                  <a:spcPts val="1200"/>
                </a:spcAft>
              </a:pPr>
              <a:r>
                <a:rPr lang="en-US" sz="2800" b="1" dirty="0" smtClean="0">
                  <a:solidFill>
                    <a:srgbClr val="FFFF00"/>
                  </a:solidFill>
                  <a:latin typeface="FreesiaUPC" pitchFamily="34" charset="-34"/>
                  <a:ea typeface="ＭＳ Ｐゴシック" pitchFamily="34" charset="-128"/>
                  <a:cs typeface="FreesiaUPC" pitchFamily="34" charset="-34"/>
                </a:rPr>
                <a:t>Register Today</a:t>
              </a:r>
              <a:r>
                <a:rPr lang="en-US" sz="2800" b="1" dirty="0" smtClean="0">
                  <a:solidFill>
                    <a:prstClr val="white"/>
                  </a:solidFill>
                  <a:latin typeface="FreesiaUPC" pitchFamily="34" charset="-34"/>
                  <a:ea typeface="ＭＳ Ｐゴシック" pitchFamily="34" charset="-128"/>
                  <a:cs typeface="FreesiaUPC" pitchFamily="34" charset="-34"/>
                </a:rPr>
                <a:t> and Get Access to 5 FREE Courses.</a:t>
              </a:r>
            </a:p>
            <a:p>
              <a:pPr>
                <a:spcAft>
                  <a:spcPts val="1200"/>
                </a:spcAft>
              </a:pPr>
              <a:r>
                <a:rPr lang="en-US" sz="2800" b="1" dirty="0" smtClean="0">
                  <a:solidFill>
                    <a:prstClr val="white"/>
                  </a:solidFill>
                  <a:latin typeface="FreesiaUPC" pitchFamily="34" charset="-34"/>
                  <a:ea typeface="ＭＳ Ｐゴシック" pitchFamily="34" charset="-128"/>
                  <a:cs typeface="FreesiaUPC" pitchFamily="34" charset="-34"/>
                </a:rPr>
                <a:t>What Do you Get:</a:t>
              </a:r>
            </a:p>
            <a:p>
              <a:pPr marL="360000" indent="-396000">
                <a:buFontTx/>
                <a:buAutoNum type="arabicPeriod"/>
              </a:pPr>
              <a:r>
                <a:rPr lang="en-US" sz="2800" b="1" dirty="0" smtClean="0">
                  <a:solidFill>
                    <a:prstClr val="white"/>
                  </a:solidFill>
                  <a:latin typeface="FreesiaUPC" pitchFamily="34" charset="-34"/>
                  <a:ea typeface="ＭＳ Ｐゴシック" pitchFamily="34" charset="-128"/>
                  <a:cs typeface="FreesiaUPC" pitchFamily="34" charset="-34"/>
                </a:rPr>
                <a:t>View All Courses Online.</a:t>
              </a:r>
            </a:p>
            <a:p>
              <a:pPr marL="360000" indent="-396000">
                <a:buFontTx/>
                <a:buAutoNum type="arabicPeriod"/>
              </a:pPr>
              <a:r>
                <a:rPr lang="en-US" sz="2800" b="1" dirty="0" smtClean="0">
                  <a:solidFill>
                    <a:prstClr val="white"/>
                  </a:solidFill>
                  <a:latin typeface="FreesiaUPC" pitchFamily="34" charset="-34"/>
                  <a:ea typeface="ＭＳ Ｐゴシック" pitchFamily="34" charset="-128"/>
                  <a:cs typeface="FreesiaUPC" pitchFamily="34" charset="-34"/>
                </a:rPr>
                <a:t>Download </a:t>
              </a:r>
              <a:r>
                <a:rPr lang="en-US" sz="2800" b="1" dirty="0" err="1" smtClean="0">
                  <a:solidFill>
                    <a:prstClr val="white"/>
                  </a:solidFill>
                  <a:latin typeface="FreesiaUPC" pitchFamily="34" charset="-34"/>
                  <a:ea typeface="ＭＳ Ｐゴシック" pitchFamily="34" charset="-128"/>
                  <a:cs typeface="FreesiaUPC" pitchFamily="34" charset="-34"/>
                </a:rPr>
                <a:t>Powerpoint</a:t>
              </a:r>
              <a:r>
                <a:rPr lang="en-US" sz="2800" b="1" dirty="0" smtClean="0">
                  <a:solidFill>
                    <a:prstClr val="white"/>
                  </a:solidFill>
                  <a:latin typeface="FreesiaUPC" pitchFamily="34" charset="-34"/>
                  <a:ea typeface="ＭＳ Ｐゴシック" pitchFamily="34" charset="-128"/>
                  <a:cs typeface="FreesiaUPC" pitchFamily="34" charset="-34"/>
                </a:rPr>
                <a:t> Presentation for Each Course.</a:t>
              </a:r>
            </a:p>
            <a:p>
              <a:pPr marL="360000" indent="-396000">
                <a:buFontTx/>
                <a:buAutoNum type="arabicPeriod"/>
              </a:pPr>
              <a:r>
                <a:rPr lang="en-US" sz="2800" b="1" dirty="0" smtClean="0">
                  <a:solidFill>
                    <a:prstClr val="white"/>
                  </a:solidFill>
                  <a:latin typeface="FreesiaUPC" pitchFamily="34" charset="-34"/>
                  <a:ea typeface="ＭＳ Ｐゴシック" pitchFamily="34" charset="-128"/>
                  <a:cs typeface="FreesiaUPC" pitchFamily="34" charset="-34"/>
                </a:rPr>
                <a:t>Do the Knowledge Checks for Each Course.</a:t>
              </a:r>
              <a:endParaRPr lang="en-IN" sz="2800" b="1" dirty="0" smtClean="0">
                <a:solidFill>
                  <a:prstClr val="white"/>
                </a:solidFill>
                <a:latin typeface="FreesiaUPC" pitchFamily="34" charset="-34"/>
                <a:ea typeface="ＭＳ Ｐゴシック" pitchFamily="34" charset="-128"/>
                <a:cs typeface="FreesiaUPC" pitchFamily="34" charset="-34"/>
              </a:endParaRPr>
            </a:p>
          </p:txBody>
        </p:sp>
        <p:pic>
          <p:nvPicPr>
            <p:cNvPr id="11" name="Picture 5" descr="Tessafilm_4"/>
            <p:cNvPicPr>
              <a:picLocks noChangeAspect="1" noChangeArrowheads="1"/>
            </p:cNvPicPr>
            <p:nvPr/>
          </p:nvPicPr>
          <p:blipFill>
            <a:blip r:embed="rId4" cstate="print"/>
            <a:srcRect l="59392" b="89844"/>
            <a:stretch>
              <a:fillRect/>
            </a:stretch>
          </p:blipFill>
          <p:spPr bwMode="gray">
            <a:xfrm rot="20222041">
              <a:off x="3645903" y="-1202695"/>
              <a:ext cx="2229621" cy="525903"/>
            </a:xfrm>
            <a:prstGeom prst="rect">
              <a:avLst/>
            </a:prstGeom>
            <a:noFill/>
          </p:spPr>
        </p:pic>
      </p:gr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4700" y="5181600"/>
            <a:ext cx="1600200" cy="1533525"/>
          </a:xfrm>
          <a:prstGeom prst="rect">
            <a:avLst/>
          </a:prstGeom>
        </p:spPr>
      </p:pic>
      <p:sp>
        <p:nvSpPr>
          <p:cNvPr id="13" name="TextBox 12"/>
          <p:cNvSpPr txBox="1"/>
          <p:nvPr/>
        </p:nvSpPr>
        <p:spPr>
          <a:xfrm>
            <a:off x="395536" y="283295"/>
            <a:ext cx="8352928" cy="769441"/>
          </a:xfrm>
          <a:prstGeom prst="rect">
            <a:avLst/>
          </a:prstGeom>
          <a:noFill/>
        </p:spPr>
        <p:txBody>
          <a:bodyPr wrap="square" rtlCol="0">
            <a:spAutoFit/>
          </a:bodyPr>
          <a:lstStyle/>
          <a:p>
            <a:r>
              <a:rPr lang="en-US" sz="4400" dirty="0" smtClean="0">
                <a:solidFill>
                  <a:prstClr val="black"/>
                </a:solidFill>
                <a:latin typeface="Arial Rounded MT Bold" pitchFamily="34" charset="0"/>
                <a:ea typeface="ＭＳ Ｐゴシック" pitchFamily="34" charset="-128"/>
                <a:cs typeface="Arial" pitchFamily="34" charset="0"/>
              </a:rPr>
              <a:t>ManagementStudyGuide.com</a:t>
            </a:r>
            <a:endParaRPr lang="en-IN" sz="4400" dirty="0">
              <a:solidFill>
                <a:prstClr val="black"/>
              </a:solidFill>
              <a:latin typeface="Arial Rounded MT Bold" pitchFamily="34" charset="0"/>
              <a:ea typeface="ＭＳ Ｐゴシック" pitchFamily="34" charset="-128"/>
              <a:cs typeface="Arial" pitchFamily="34" charset="0"/>
            </a:endParaRPr>
          </a:p>
        </p:txBody>
      </p:sp>
      <p:pic>
        <p:nvPicPr>
          <p:cNvPr id="14" name="Picture 13">
            <a:hlinkClick r:id="" action="ppaction://hlinkshowjump?jump=previous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extLst>
      <p:ext uri="{BB962C8B-B14F-4D97-AF65-F5344CB8AC3E}">
        <p14:creationId xmlns:p14="http://schemas.microsoft.com/office/powerpoint/2010/main" val="4271528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750897_xl.jpg"/>
          <p:cNvPicPr>
            <a:picLocks noChangeAspect="1"/>
          </p:cNvPicPr>
          <p:nvPr/>
        </p:nvPicPr>
        <p:blipFill>
          <a:blip r:embed="rId4" cstate="print">
            <a:clrChange>
              <a:clrFrom>
                <a:srgbClr val="FFFFFF"/>
              </a:clrFrom>
              <a:clrTo>
                <a:srgbClr val="FFFFFF">
                  <a:alpha val="0"/>
                </a:srgbClr>
              </a:clrTo>
            </a:clrChange>
          </a:blip>
          <a:srcRect l="6534" t="51050" r="66063" b="10318"/>
          <a:stretch>
            <a:fillRect/>
          </a:stretch>
        </p:blipFill>
        <p:spPr>
          <a:xfrm rot="16200000">
            <a:off x="972981" y="-892858"/>
            <a:ext cx="6696744" cy="9435803"/>
          </a:xfrm>
          <a:prstGeom prst="rect">
            <a:avLst/>
          </a:prstGeom>
        </p:spPr>
      </p:pic>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pic>
        <p:nvPicPr>
          <p:cNvPr id="22" name="Picture 21" descr="9298664_l.jpg"/>
          <p:cNvPicPr>
            <a:picLocks noChangeAspect="1"/>
          </p:cNvPicPr>
          <p:nvPr/>
        </p:nvPicPr>
        <p:blipFill>
          <a:blip r:embed="rId6" cstate="print">
            <a:lum bright="20000"/>
          </a:blip>
          <a:stretch>
            <a:fillRect/>
          </a:stretch>
        </p:blipFill>
        <p:spPr>
          <a:xfrm flipH="1">
            <a:off x="827584" y="1700808"/>
            <a:ext cx="7488832" cy="4464496"/>
          </a:xfrm>
          <a:prstGeom prst="rect">
            <a:avLst/>
          </a:prstGeom>
        </p:spPr>
      </p:pic>
      <p:grpSp>
        <p:nvGrpSpPr>
          <p:cNvPr id="10" name="Group 29"/>
          <p:cNvGrpSpPr/>
          <p:nvPr/>
        </p:nvGrpSpPr>
        <p:grpSpPr>
          <a:xfrm>
            <a:off x="3851920" y="1700808"/>
            <a:ext cx="4500000" cy="216000"/>
            <a:chOff x="4572000" y="1700808"/>
            <a:chExt cx="3780000" cy="216000"/>
          </a:xfrm>
        </p:grpSpPr>
        <p:sp>
          <p:nvSpPr>
            <p:cNvPr id="29" name="Rounded Rectangle 28"/>
            <p:cNvSpPr/>
            <p:nvPr/>
          </p:nvSpPr>
          <p:spPr>
            <a:xfrm>
              <a:off x="4716016" y="1700808"/>
              <a:ext cx="3492000" cy="216000"/>
            </a:xfrm>
            <a:prstGeom prst="roundRect">
              <a:avLst>
                <a:gd name="adj" fmla="val 357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6" name="Straight Connector 25"/>
            <p:cNvCxnSpPr>
              <a:endCxn id="22" idx="0"/>
            </p:cNvCxnSpPr>
            <p:nvPr/>
          </p:nvCxnSpPr>
          <p:spPr>
            <a:xfrm flipH="1">
              <a:off x="4572000" y="1700808"/>
              <a:ext cx="3780000" cy="0"/>
            </a:xfrm>
            <a:prstGeom prst="line">
              <a:avLst/>
            </a:prstGeom>
            <a:ln w="57150">
              <a:solidFill>
                <a:schemeClr val="bg1"/>
              </a:solidFill>
            </a:ln>
          </p:spPr>
          <p:style>
            <a:lnRef idx="2">
              <a:schemeClr val="dk1"/>
            </a:lnRef>
            <a:fillRef idx="0">
              <a:schemeClr val="dk1"/>
            </a:fillRef>
            <a:effectRef idx="1">
              <a:schemeClr val="dk1"/>
            </a:effectRef>
            <a:fontRef idx="minor">
              <a:schemeClr val="tx1"/>
            </a:fontRef>
          </p:style>
        </p:cxnSp>
      </p:grpSp>
      <p:sp>
        <p:nvSpPr>
          <p:cNvPr id="32" name="Rectangle 31"/>
          <p:cNvSpPr/>
          <p:nvPr/>
        </p:nvSpPr>
        <p:spPr>
          <a:xfrm>
            <a:off x="3851920" y="1700808"/>
            <a:ext cx="4464496" cy="4176000"/>
          </a:xfrm>
          <a:prstGeom prst="rect">
            <a:avLst/>
          </a:prstGeom>
          <a:solidFill>
            <a:schemeClr val="tx1">
              <a:alpha val="50196"/>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bg1"/>
                </a:solidFill>
                <a:effectLst>
                  <a:glow rad="139700">
                    <a:schemeClr val="accent2">
                      <a:alpha val="40000"/>
                    </a:schemeClr>
                  </a:glow>
                  <a:outerShdw blurRad="38100" dist="38100" dir="2700000" algn="tl">
                    <a:srgbClr val="000000">
                      <a:alpha val="43137"/>
                    </a:srgbClr>
                  </a:outerShdw>
                </a:effectLst>
              </a:rPr>
              <a:t>Helen Annikov works as the Vice President (Human Resources) at Fortune Inc. She had been working with Kingship Inc. previously, a competitor of Fortune.</a:t>
            </a:r>
          </a:p>
        </p:txBody>
      </p:sp>
      <p:grpSp>
        <p:nvGrpSpPr>
          <p:cNvPr id="37" name="Group 36"/>
          <p:cNvGrpSpPr/>
          <p:nvPr/>
        </p:nvGrpSpPr>
        <p:grpSpPr>
          <a:xfrm>
            <a:off x="6012160" y="1844824"/>
            <a:ext cx="1017123" cy="842759"/>
            <a:chOff x="8251951" y="194871"/>
            <a:chExt cx="1017123" cy="842759"/>
          </a:xfrm>
        </p:grpSpPr>
        <p:cxnSp>
          <p:nvCxnSpPr>
            <p:cNvPr id="38" name="Straight Connector 37"/>
            <p:cNvCxnSpPr/>
            <p:nvPr/>
          </p:nvCxnSpPr>
          <p:spPr>
            <a:xfrm flipV="1">
              <a:off x="8676458" y="611813"/>
              <a:ext cx="432048" cy="324000"/>
            </a:xfrm>
            <a:prstGeom prst="line">
              <a:avLst/>
            </a:prstGeom>
            <a:ln w="190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5"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487691">
              <a:off x="8251951" y="194871"/>
              <a:ext cx="1017123" cy="842759"/>
            </a:xfrm>
            <a:prstGeom prst="rect">
              <a:avLst/>
            </a:prstGeom>
            <a:noFill/>
            <a:ln w="9525">
              <a:noFill/>
              <a:miter lim="800000"/>
              <a:headEnd/>
              <a:tailEnd/>
            </a:ln>
          </p:spPr>
        </p:pic>
      </p:grpSp>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31" name="Picture 30">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46" name="Picture 45">
            <a:hlinkClick r:id="" action="ppaction://hlinkshowjump?jump=previousslide"/>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dissolve">
                                      <p:cBhvr>
                                        <p:cTn id="14" dur="500"/>
                                        <p:tgtEl>
                                          <p:spTgt spid="22"/>
                                        </p:tgtEl>
                                      </p:cBhvr>
                                    </p:animEffect>
                                  </p:childTnLst>
                                </p:cTn>
                              </p:par>
                            </p:childTnLst>
                          </p:cTn>
                        </p:par>
                        <p:par>
                          <p:cTn id="15" fill="hold">
                            <p:stCondLst>
                              <p:cond delay="1000"/>
                            </p:stCondLst>
                            <p:childTnLst>
                              <p:par>
                                <p:cTn id="16" presetID="26" presetClass="emph" presetSubtype="0" fill="hold" nodeType="after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par>
                                <p:cTn id="19" presetID="10"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childTnLst>
                                </p:cTn>
                              </p:par>
                            </p:childTnLst>
                          </p:cTn>
                        </p:par>
                        <p:par>
                          <p:cTn id="22" fill="hold">
                            <p:stCondLst>
                              <p:cond delay="2000"/>
                            </p:stCondLst>
                            <p:childTnLst>
                              <p:par>
                                <p:cTn id="23" presetID="42" presetClass="path" presetSubtype="0" accel="50000" decel="50000" fill="hold" nodeType="afterEffect">
                                  <p:stCondLst>
                                    <p:cond delay="0"/>
                                  </p:stCondLst>
                                  <p:childTnLst>
                                    <p:animMotion origin="layout" path="M -2.5E-6 2.59259E-6 L -0.00191 0.61435 " pathEditMode="relative" rAng="0" ptsTypes="AA">
                                      <p:cBhvr>
                                        <p:cTn id="24" dur="500" fill="hold"/>
                                        <p:tgtEl>
                                          <p:spTgt spid="10"/>
                                        </p:tgtEl>
                                        <p:attrNameLst>
                                          <p:attrName>ppt_x</p:attrName>
                                          <p:attrName>ppt_y</p:attrName>
                                        </p:attrNameLst>
                                      </p:cBhvr>
                                      <p:rCtr x="-1" y="307"/>
                                    </p:animMotion>
                                  </p:childTnLst>
                                </p:cTn>
                              </p:par>
                              <p:par>
                                <p:cTn id="25" presetID="42" presetClass="path" presetSubtype="0" accel="50000" decel="50000" fill="hold" nodeType="withEffect">
                                  <p:stCondLst>
                                    <p:cond delay="0"/>
                                  </p:stCondLst>
                                  <p:childTnLst>
                                    <p:animMotion origin="layout" path="M -8.33333E-7 -4.07407E-6 L -0.00035 0.54769 " pathEditMode="relative" rAng="0" ptsTypes="AA">
                                      <p:cBhvr>
                                        <p:cTn id="26" dur="500" fill="hold"/>
                                        <p:tgtEl>
                                          <p:spTgt spid="37"/>
                                        </p:tgtEl>
                                        <p:attrNameLst>
                                          <p:attrName>ppt_x</p:attrName>
                                          <p:attrName>ppt_y</p:attrName>
                                        </p:attrNameLst>
                                      </p:cBhvr>
                                      <p:rCtr x="0" y="274"/>
                                    </p:animMotion>
                                  </p:childTnLst>
                                </p:cTn>
                              </p:par>
                              <p:par>
                                <p:cTn id="27" presetID="22" presetClass="entr" presetSubtype="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par>
                                <p:cTn id="30" presetID="10" presetClass="exit" presetSubtype="0" fill="hold" nodeType="withEffect">
                                  <p:stCondLst>
                                    <p:cond delay="0"/>
                                  </p:stCondLst>
                                  <p:childTnLst>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childTnLst>
                          </p:cTn>
                        </p:par>
                        <p:par>
                          <p:cTn id="33" fill="hold">
                            <p:stCondLst>
                              <p:cond delay="2500"/>
                            </p:stCondLst>
                            <p:childTnLst>
                              <p:par>
                                <p:cTn id="34" presetID="10" presetClass="entr" presetSubtype="0" fill="hold" nodeType="afterEffect">
                                  <p:stCondLst>
                                    <p:cond delay="5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750897_xl.jpg"/>
          <p:cNvPicPr>
            <a:picLocks noChangeAspect="1"/>
          </p:cNvPicPr>
          <p:nvPr/>
        </p:nvPicPr>
        <p:blipFill>
          <a:blip r:embed="rId4" cstate="print">
            <a:clrChange>
              <a:clrFrom>
                <a:srgbClr val="FFFFFF"/>
              </a:clrFrom>
              <a:clrTo>
                <a:srgbClr val="FFFFFF">
                  <a:alpha val="0"/>
                </a:srgbClr>
              </a:clrTo>
            </a:clrChange>
          </a:blip>
          <a:srcRect l="6534" t="51050" r="66063" b="10318"/>
          <a:stretch>
            <a:fillRect/>
          </a:stretch>
        </p:blipFill>
        <p:spPr>
          <a:xfrm rot="16200000">
            <a:off x="972981" y="-892858"/>
            <a:ext cx="6696744" cy="9435803"/>
          </a:xfrm>
          <a:prstGeom prst="rect">
            <a:avLst/>
          </a:prstGeom>
        </p:spPr>
      </p:pic>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pic>
        <p:nvPicPr>
          <p:cNvPr id="27" name="Picture 26" descr="13877123_l.jpg"/>
          <p:cNvPicPr>
            <a:picLocks noChangeAspect="1"/>
          </p:cNvPicPr>
          <p:nvPr/>
        </p:nvPicPr>
        <p:blipFill>
          <a:blip r:embed="rId6" cstate="print"/>
          <a:stretch>
            <a:fillRect/>
          </a:stretch>
        </p:blipFill>
        <p:spPr>
          <a:xfrm>
            <a:off x="827584" y="1678312"/>
            <a:ext cx="7488832" cy="4486992"/>
          </a:xfrm>
          <a:prstGeom prst="rect">
            <a:avLst/>
          </a:prstGeom>
        </p:spPr>
      </p:pic>
      <p:grpSp>
        <p:nvGrpSpPr>
          <p:cNvPr id="10" name="Group 29"/>
          <p:cNvGrpSpPr/>
          <p:nvPr/>
        </p:nvGrpSpPr>
        <p:grpSpPr>
          <a:xfrm>
            <a:off x="3851920" y="1700808"/>
            <a:ext cx="4500000" cy="216000"/>
            <a:chOff x="4572000" y="1700808"/>
            <a:chExt cx="3780000" cy="216000"/>
          </a:xfrm>
        </p:grpSpPr>
        <p:sp>
          <p:nvSpPr>
            <p:cNvPr id="29" name="Rounded Rectangle 28"/>
            <p:cNvSpPr/>
            <p:nvPr/>
          </p:nvSpPr>
          <p:spPr>
            <a:xfrm>
              <a:off x="4716016" y="1700808"/>
              <a:ext cx="3492000" cy="216000"/>
            </a:xfrm>
            <a:prstGeom prst="roundRect">
              <a:avLst>
                <a:gd name="adj" fmla="val 357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6" name="Straight Connector 25"/>
            <p:cNvCxnSpPr/>
            <p:nvPr/>
          </p:nvCxnSpPr>
          <p:spPr>
            <a:xfrm flipH="1">
              <a:off x="4572000" y="1700808"/>
              <a:ext cx="3780000" cy="0"/>
            </a:xfrm>
            <a:prstGeom prst="line">
              <a:avLst/>
            </a:prstGeom>
            <a:ln w="57150">
              <a:solidFill>
                <a:schemeClr val="bg1"/>
              </a:solidFill>
            </a:ln>
          </p:spPr>
          <p:style>
            <a:lnRef idx="2">
              <a:schemeClr val="dk1"/>
            </a:lnRef>
            <a:fillRef idx="0">
              <a:schemeClr val="dk1"/>
            </a:fillRef>
            <a:effectRef idx="1">
              <a:schemeClr val="dk1"/>
            </a:effectRef>
            <a:fontRef idx="minor">
              <a:schemeClr val="tx1"/>
            </a:fontRef>
          </p:style>
        </p:cxnSp>
      </p:grpSp>
      <p:sp>
        <p:nvSpPr>
          <p:cNvPr id="28" name="Rectangle 27"/>
          <p:cNvSpPr/>
          <p:nvPr/>
        </p:nvSpPr>
        <p:spPr>
          <a:xfrm>
            <a:off x="3851920" y="1700808"/>
            <a:ext cx="4464496" cy="4176000"/>
          </a:xfrm>
          <a:prstGeom prst="rect">
            <a:avLst/>
          </a:prstGeom>
          <a:solidFill>
            <a:schemeClr val="tx1">
              <a:alpha val="50196"/>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bg1"/>
                </a:solidFill>
                <a:effectLst>
                  <a:glow rad="139700">
                    <a:schemeClr val="accent2">
                      <a:alpha val="40000"/>
                    </a:schemeClr>
                  </a:glow>
                  <a:outerShdw blurRad="38100" dist="38100" dir="2700000" algn="tl">
                    <a:srgbClr val="000000">
                      <a:alpha val="43137"/>
                    </a:srgbClr>
                  </a:outerShdw>
                </a:effectLst>
              </a:rPr>
              <a:t>Helen notices that though the leaders at Fortune are intelligent and experienced, they have failed to make any considerable enhancements to the performance and motivation levels of the employees at Fortune.</a:t>
            </a:r>
          </a:p>
        </p:txBody>
      </p:sp>
      <p:grpSp>
        <p:nvGrpSpPr>
          <p:cNvPr id="30" name="Group 29"/>
          <p:cNvGrpSpPr/>
          <p:nvPr/>
        </p:nvGrpSpPr>
        <p:grpSpPr>
          <a:xfrm>
            <a:off x="6012160" y="1844824"/>
            <a:ext cx="1017123" cy="842759"/>
            <a:chOff x="8251951" y="194871"/>
            <a:chExt cx="1017123" cy="842759"/>
          </a:xfrm>
        </p:grpSpPr>
        <p:cxnSp>
          <p:nvCxnSpPr>
            <p:cNvPr id="31" name="Straight Connector 30"/>
            <p:cNvCxnSpPr/>
            <p:nvPr/>
          </p:nvCxnSpPr>
          <p:spPr>
            <a:xfrm flipV="1">
              <a:off x="8676458" y="611813"/>
              <a:ext cx="432048" cy="324000"/>
            </a:xfrm>
            <a:prstGeom prst="line">
              <a:avLst/>
            </a:prstGeom>
            <a:ln w="190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2"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487691">
              <a:off x="8251951" y="194871"/>
              <a:ext cx="1017123" cy="842759"/>
            </a:xfrm>
            <a:prstGeom prst="rect">
              <a:avLst/>
            </a:prstGeom>
            <a:noFill/>
            <a:ln w="9525">
              <a:noFill/>
              <a:miter lim="800000"/>
              <a:headEnd/>
              <a:tailEnd/>
            </a:ln>
          </p:spPr>
        </p:pic>
      </p:gr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38" name="Picture 37">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45" name="Picture 44">
            <a:hlinkClick r:id="" action="ppaction://hlinkshowjump?jump=previousslide"/>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par>
                                <p:cTn id="12" presetID="10"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childTnLst>
                                </p:cTn>
                              </p:par>
                            </p:childTnLst>
                          </p:cTn>
                        </p:par>
                        <p:par>
                          <p:cTn id="15" fill="hold">
                            <p:stCondLst>
                              <p:cond delay="1500"/>
                            </p:stCondLst>
                            <p:childTnLst>
                              <p:par>
                                <p:cTn id="16" presetID="42" presetClass="path" presetSubtype="0" accel="50000" decel="50000" fill="hold" nodeType="afterEffect">
                                  <p:stCondLst>
                                    <p:cond delay="0"/>
                                  </p:stCondLst>
                                  <p:childTnLst>
                                    <p:animMotion origin="layout" path="M -2.5E-6 2.59259E-6 L -0.00191 0.61435 " pathEditMode="relative" rAng="0" ptsTypes="AA">
                                      <p:cBhvr>
                                        <p:cTn id="17" dur="500" fill="hold"/>
                                        <p:tgtEl>
                                          <p:spTgt spid="10"/>
                                        </p:tgtEl>
                                        <p:attrNameLst>
                                          <p:attrName>ppt_x</p:attrName>
                                          <p:attrName>ppt_y</p:attrName>
                                        </p:attrNameLst>
                                      </p:cBhvr>
                                      <p:rCtr x="-1" y="307"/>
                                    </p:animMotion>
                                  </p:childTnLst>
                                </p:cTn>
                              </p:par>
                              <p:par>
                                <p:cTn id="18" presetID="42" presetClass="path" presetSubtype="0" accel="50000" decel="50000" fill="hold" nodeType="withEffect">
                                  <p:stCondLst>
                                    <p:cond delay="0"/>
                                  </p:stCondLst>
                                  <p:childTnLst>
                                    <p:animMotion origin="layout" path="M -8.33333E-7 -4.07407E-6 L -0.00035 0.54769 " pathEditMode="relative" rAng="0" ptsTypes="AA">
                                      <p:cBhvr>
                                        <p:cTn id="19" dur="500" fill="hold"/>
                                        <p:tgtEl>
                                          <p:spTgt spid="30"/>
                                        </p:tgtEl>
                                        <p:attrNameLst>
                                          <p:attrName>ppt_x</p:attrName>
                                          <p:attrName>ppt_y</p:attrName>
                                        </p:attrNameLst>
                                      </p:cBhvr>
                                      <p:rCtr x="0" y="274"/>
                                    </p:animMotion>
                                  </p:childTnLst>
                                </p:cTn>
                              </p:par>
                              <p:par>
                                <p:cTn id="20" presetID="22" presetClass="entr" presetSubtype="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par>
                                <p:cTn id="23" presetID="10" presetClass="exit" presetSubtype="0" fill="hold" nodeType="with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par>
                          <p:cTn id="26" fill="hold">
                            <p:stCondLst>
                              <p:cond delay="2000"/>
                            </p:stCondLst>
                            <p:childTnLst>
                              <p:par>
                                <p:cTn id="27" presetID="10" presetClass="entr" presetSubtype="0" fill="hold" nodeType="afterEffect">
                                  <p:stCondLst>
                                    <p:cond delay="50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750897_xl.jpg"/>
          <p:cNvPicPr>
            <a:picLocks noChangeAspect="1"/>
          </p:cNvPicPr>
          <p:nvPr/>
        </p:nvPicPr>
        <p:blipFill>
          <a:blip r:embed="rId4" cstate="print">
            <a:clrChange>
              <a:clrFrom>
                <a:srgbClr val="FFFFFF"/>
              </a:clrFrom>
              <a:clrTo>
                <a:srgbClr val="FFFFFF">
                  <a:alpha val="0"/>
                </a:srgbClr>
              </a:clrTo>
            </a:clrChange>
          </a:blip>
          <a:srcRect l="6534" t="51050" r="66063" b="10318"/>
          <a:stretch>
            <a:fillRect/>
          </a:stretch>
        </p:blipFill>
        <p:spPr>
          <a:xfrm rot="16200000">
            <a:off x="972981" y="-892858"/>
            <a:ext cx="6696744" cy="9435803"/>
          </a:xfrm>
          <a:prstGeom prst="rect">
            <a:avLst/>
          </a:prstGeom>
        </p:spPr>
      </p:pic>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pic>
        <p:nvPicPr>
          <p:cNvPr id="30" name="Picture 29" descr="24808051_l.jpg"/>
          <p:cNvPicPr>
            <a:picLocks noChangeAspect="1"/>
          </p:cNvPicPr>
          <p:nvPr/>
        </p:nvPicPr>
        <p:blipFill>
          <a:blip r:embed="rId6" cstate="print">
            <a:lum bright="20000" contrast="-40000"/>
          </a:blip>
          <a:stretch>
            <a:fillRect/>
          </a:stretch>
        </p:blipFill>
        <p:spPr>
          <a:xfrm>
            <a:off x="827584" y="1648957"/>
            <a:ext cx="7488832" cy="4516347"/>
          </a:xfrm>
          <a:prstGeom prst="rect">
            <a:avLst/>
          </a:prstGeom>
        </p:spPr>
      </p:pic>
      <p:grpSp>
        <p:nvGrpSpPr>
          <p:cNvPr id="10" name="Group 29"/>
          <p:cNvGrpSpPr/>
          <p:nvPr/>
        </p:nvGrpSpPr>
        <p:grpSpPr>
          <a:xfrm>
            <a:off x="3851920" y="1700808"/>
            <a:ext cx="4500000" cy="216000"/>
            <a:chOff x="4572000" y="1700808"/>
            <a:chExt cx="3780000" cy="216000"/>
          </a:xfrm>
        </p:grpSpPr>
        <p:sp>
          <p:nvSpPr>
            <p:cNvPr id="29" name="Rounded Rectangle 28"/>
            <p:cNvSpPr/>
            <p:nvPr/>
          </p:nvSpPr>
          <p:spPr>
            <a:xfrm>
              <a:off x="4716016" y="1700808"/>
              <a:ext cx="3492000" cy="216000"/>
            </a:xfrm>
            <a:prstGeom prst="roundRect">
              <a:avLst>
                <a:gd name="adj" fmla="val 357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6" name="Straight Connector 25"/>
            <p:cNvCxnSpPr/>
            <p:nvPr/>
          </p:nvCxnSpPr>
          <p:spPr>
            <a:xfrm flipH="1">
              <a:off x="4572000" y="1700808"/>
              <a:ext cx="3780000" cy="0"/>
            </a:xfrm>
            <a:prstGeom prst="line">
              <a:avLst/>
            </a:prstGeom>
            <a:ln w="57150">
              <a:solidFill>
                <a:schemeClr val="bg1"/>
              </a:solidFill>
            </a:ln>
          </p:spPr>
          <p:style>
            <a:lnRef idx="2">
              <a:schemeClr val="dk1"/>
            </a:lnRef>
            <a:fillRef idx="0">
              <a:schemeClr val="dk1"/>
            </a:fillRef>
            <a:effectRef idx="1">
              <a:schemeClr val="dk1"/>
            </a:effectRef>
            <a:fontRef idx="minor">
              <a:schemeClr val="tx1"/>
            </a:fontRef>
          </p:style>
        </p:cxnSp>
      </p:grpSp>
      <p:sp>
        <p:nvSpPr>
          <p:cNvPr id="28" name="Rectangle 27"/>
          <p:cNvSpPr/>
          <p:nvPr/>
        </p:nvSpPr>
        <p:spPr>
          <a:xfrm>
            <a:off x="3851920" y="1700808"/>
            <a:ext cx="4464496" cy="4176000"/>
          </a:xfrm>
          <a:prstGeom prst="rect">
            <a:avLst/>
          </a:prstGeom>
          <a:solidFill>
            <a:schemeClr val="tx1">
              <a:alpha val="50196"/>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bg1"/>
                </a:solidFill>
                <a:effectLst>
                  <a:glow rad="139700">
                    <a:schemeClr val="accent2">
                      <a:alpha val="40000"/>
                    </a:schemeClr>
                  </a:glow>
                  <a:outerShdw blurRad="38100" dist="38100" dir="2700000" algn="tl">
                    <a:srgbClr val="000000">
                      <a:alpha val="43137"/>
                    </a:srgbClr>
                  </a:outerShdw>
                </a:effectLst>
              </a:rPr>
              <a:t>Despite of having intelligent and bright leaders as well as employees, Fortune is lagging behind several of its competitors including Kingship Inc. Fortune has a horde of employees together with its leaders who have an impressive work profile and academic background. However, Fortune still suffers from good performance levels and the employees lack motivation. Employees also do not share a good rapport with each other and their leaders.</a:t>
            </a:r>
          </a:p>
        </p:txBody>
      </p:sp>
      <p:grpSp>
        <p:nvGrpSpPr>
          <p:cNvPr id="27" name="Group 26"/>
          <p:cNvGrpSpPr/>
          <p:nvPr/>
        </p:nvGrpSpPr>
        <p:grpSpPr>
          <a:xfrm>
            <a:off x="6012160" y="1844824"/>
            <a:ext cx="1017123" cy="842759"/>
            <a:chOff x="8251951" y="194871"/>
            <a:chExt cx="1017123" cy="842759"/>
          </a:xfrm>
        </p:grpSpPr>
        <p:cxnSp>
          <p:nvCxnSpPr>
            <p:cNvPr id="31" name="Straight Connector 30"/>
            <p:cNvCxnSpPr/>
            <p:nvPr/>
          </p:nvCxnSpPr>
          <p:spPr>
            <a:xfrm flipV="1">
              <a:off x="8676458" y="611813"/>
              <a:ext cx="432048" cy="324000"/>
            </a:xfrm>
            <a:prstGeom prst="line">
              <a:avLst/>
            </a:prstGeom>
            <a:ln w="190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2"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487691">
              <a:off x="8251951" y="194871"/>
              <a:ext cx="1017123" cy="842759"/>
            </a:xfrm>
            <a:prstGeom prst="rect">
              <a:avLst/>
            </a:prstGeom>
            <a:noFill/>
            <a:ln w="9525">
              <a:noFill/>
              <a:miter lim="800000"/>
              <a:headEnd/>
              <a:tailEnd/>
            </a:ln>
          </p:spPr>
        </p:pic>
      </p:gr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38" name="Picture 37">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45" name="Picture 44">
            <a:hlinkClick r:id="" action="ppaction://hlinkshowjump?jump=previousslide"/>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childTnLst>
                                </p:cTn>
                              </p:par>
                            </p:childTnLst>
                          </p:cTn>
                        </p:par>
                        <p:par>
                          <p:cTn id="15" fill="hold">
                            <p:stCondLst>
                              <p:cond delay="1500"/>
                            </p:stCondLst>
                            <p:childTnLst>
                              <p:par>
                                <p:cTn id="16" presetID="42" presetClass="path" presetSubtype="0" accel="50000" decel="50000" fill="hold" nodeType="afterEffect">
                                  <p:stCondLst>
                                    <p:cond delay="0"/>
                                  </p:stCondLst>
                                  <p:childTnLst>
                                    <p:animMotion origin="layout" path="M -2.5E-6 2.59259E-6 L -0.00191 0.61435 " pathEditMode="relative" rAng="0" ptsTypes="AA">
                                      <p:cBhvr>
                                        <p:cTn id="17" dur="500" fill="hold"/>
                                        <p:tgtEl>
                                          <p:spTgt spid="10"/>
                                        </p:tgtEl>
                                        <p:attrNameLst>
                                          <p:attrName>ppt_x</p:attrName>
                                          <p:attrName>ppt_y</p:attrName>
                                        </p:attrNameLst>
                                      </p:cBhvr>
                                      <p:rCtr x="-1" y="307"/>
                                    </p:animMotion>
                                  </p:childTnLst>
                                </p:cTn>
                              </p:par>
                              <p:par>
                                <p:cTn id="18" presetID="42" presetClass="path" presetSubtype="0" accel="50000" decel="50000" fill="hold" nodeType="withEffect">
                                  <p:stCondLst>
                                    <p:cond delay="0"/>
                                  </p:stCondLst>
                                  <p:childTnLst>
                                    <p:animMotion origin="layout" path="M -8.33333E-7 -4.07407E-6 L -0.00035 0.54769 " pathEditMode="relative" rAng="0" ptsTypes="AA">
                                      <p:cBhvr>
                                        <p:cTn id="19" dur="500" fill="hold"/>
                                        <p:tgtEl>
                                          <p:spTgt spid="27"/>
                                        </p:tgtEl>
                                        <p:attrNameLst>
                                          <p:attrName>ppt_x</p:attrName>
                                          <p:attrName>ppt_y</p:attrName>
                                        </p:attrNameLst>
                                      </p:cBhvr>
                                      <p:rCtr x="0" y="274"/>
                                    </p:animMotion>
                                  </p:childTnLst>
                                </p:cTn>
                              </p:par>
                              <p:par>
                                <p:cTn id="20" presetID="22" presetClass="entr" presetSubtype="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par>
                                <p:cTn id="23" presetID="10" presetClass="exit" presetSubtype="0" fill="hold" nodeType="with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par>
                          <p:cTn id="26" fill="hold">
                            <p:stCondLst>
                              <p:cond delay="2000"/>
                            </p:stCondLst>
                            <p:childTnLst>
                              <p:par>
                                <p:cTn id="27" presetID="10" presetClass="entr" presetSubtype="0" fill="hold" nodeType="afterEffect">
                                  <p:stCondLst>
                                    <p:cond delay="50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750897_xl.jpg"/>
          <p:cNvPicPr>
            <a:picLocks noChangeAspect="1"/>
          </p:cNvPicPr>
          <p:nvPr/>
        </p:nvPicPr>
        <p:blipFill>
          <a:blip r:embed="rId4" cstate="print">
            <a:clrChange>
              <a:clrFrom>
                <a:srgbClr val="FFFFFF"/>
              </a:clrFrom>
              <a:clrTo>
                <a:srgbClr val="FFFFFF">
                  <a:alpha val="0"/>
                </a:srgbClr>
              </a:clrTo>
            </a:clrChange>
          </a:blip>
          <a:srcRect l="6534" t="51050" r="66063" b="10318"/>
          <a:stretch>
            <a:fillRect/>
          </a:stretch>
        </p:blipFill>
        <p:spPr>
          <a:xfrm rot="16200000">
            <a:off x="972981" y="-892858"/>
            <a:ext cx="6696744" cy="9435803"/>
          </a:xfrm>
          <a:prstGeom prst="rect">
            <a:avLst/>
          </a:prstGeom>
        </p:spPr>
      </p:pic>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pic>
        <p:nvPicPr>
          <p:cNvPr id="31" name="Picture 30" descr="9550047_l.jpg"/>
          <p:cNvPicPr>
            <a:picLocks noChangeAspect="1"/>
          </p:cNvPicPr>
          <p:nvPr/>
        </p:nvPicPr>
        <p:blipFill>
          <a:blip r:embed="rId6" cstate="print">
            <a:lum bright="-20000"/>
          </a:blip>
          <a:stretch>
            <a:fillRect/>
          </a:stretch>
        </p:blipFill>
        <p:spPr>
          <a:xfrm>
            <a:off x="827584" y="1700808"/>
            <a:ext cx="7488832" cy="4464496"/>
          </a:xfrm>
          <a:prstGeom prst="rect">
            <a:avLst/>
          </a:prstGeom>
        </p:spPr>
      </p:pic>
      <p:grpSp>
        <p:nvGrpSpPr>
          <p:cNvPr id="10" name="Group 29"/>
          <p:cNvGrpSpPr/>
          <p:nvPr/>
        </p:nvGrpSpPr>
        <p:grpSpPr>
          <a:xfrm>
            <a:off x="3851920" y="1700808"/>
            <a:ext cx="4500000" cy="216000"/>
            <a:chOff x="4572000" y="1700808"/>
            <a:chExt cx="3780000" cy="216000"/>
          </a:xfrm>
        </p:grpSpPr>
        <p:sp>
          <p:nvSpPr>
            <p:cNvPr id="29" name="Rounded Rectangle 28"/>
            <p:cNvSpPr/>
            <p:nvPr/>
          </p:nvSpPr>
          <p:spPr>
            <a:xfrm>
              <a:off x="4716016" y="1700808"/>
              <a:ext cx="3492000" cy="216000"/>
            </a:xfrm>
            <a:prstGeom prst="roundRect">
              <a:avLst>
                <a:gd name="adj" fmla="val 357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6" name="Straight Connector 25"/>
            <p:cNvCxnSpPr/>
            <p:nvPr/>
          </p:nvCxnSpPr>
          <p:spPr>
            <a:xfrm flipH="1">
              <a:off x="4572000" y="1700808"/>
              <a:ext cx="3780000" cy="0"/>
            </a:xfrm>
            <a:prstGeom prst="line">
              <a:avLst/>
            </a:prstGeom>
            <a:ln w="57150">
              <a:solidFill>
                <a:schemeClr val="bg1"/>
              </a:solidFill>
            </a:ln>
          </p:spPr>
          <p:style>
            <a:lnRef idx="2">
              <a:schemeClr val="dk1"/>
            </a:lnRef>
            <a:fillRef idx="0">
              <a:schemeClr val="dk1"/>
            </a:fillRef>
            <a:effectRef idx="1">
              <a:schemeClr val="dk1"/>
            </a:effectRef>
            <a:fontRef idx="minor">
              <a:schemeClr val="tx1"/>
            </a:fontRef>
          </p:style>
        </p:cxnSp>
      </p:grpSp>
      <p:sp>
        <p:nvSpPr>
          <p:cNvPr id="28" name="Rectangle 27"/>
          <p:cNvSpPr/>
          <p:nvPr/>
        </p:nvSpPr>
        <p:spPr>
          <a:xfrm>
            <a:off x="3851920" y="1700808"/>
            <a:ext cx="4464496" cy="4176000"/>
          </a:xfrm>
          <a:prstGeom prst="rect">
            <a:avLst/>
          </a:prstGeom>
          <a:solidFill>
            <a:schemeClr val="tx1">
              <a:alpha val="50196"/>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bg1"/>
                </a:solidFill>
                <a:effectLst>
                  <a:glow rad="139700">
                    <a:schemeClr val="accent2">
                      <a:alpha val="40000"/>
                    </a:schemeClr>
                  </a:glow>
                  <a:outerShdw blurRad="38100" dist="38100" dir="2700000" algn="tl">
                    <a:srgbClr val="000000">
                      <a:alpha val="43137"/>
                    </a:srgbClr>
                  </a:outerShdw>
                </a:effectLst>
              </a:rPr>
              <a:t>So, Helen starts analyzing the root cause for Fortune’s issues. She finds that though the leaders and employees at Fortune are skilled and talented, the major problem with them was that   they had not been selected after being checked for their EQ or Emotional Quotient which measures their Emotional Intelligence levels.</a:t>
            </a:r>
          </a:p>
        </p:txBody>
      </p:sp>
      <p:grpSp>
        <p:nvGrpSpPr>
          <p:cNvPr id="27" name="Group 26"/>
          <p:cNvGrpSpPr/>
          <p:nvPr/>
        </p:nvGrpSpPr>
        <p:grpSpPr>
          <a:xfrm>
            <a:off x="6012160" y="1844824"/>
            <a:ext cx="1017123" cy="842759"/>
            <a:chOff x="8251951" y="194871"/>
            <a:chExt cx="1017123" cy="842759"/>
          </a:xfrm>
        </p:grpSpPr>
        <p:cxnSp>
          <p:nvCxnSpPr>
            <p:cNvPr id="30" name="Straight Connector 29"/>
            <p:cNvCxnSpPr/>
            <p:nvPr/>
          </p:nvCxnSpPr>
          <p:spPr>
            <a:xfrm flipV="1">
              <a:off x="8676458" y="611813"/>
              <a:ext cx="432048" cy="324000"/>
            </a:xfrm>
            <a:prstGeom prst="line">
              <a:avLst/>
            </a:prstGeom>
            <a:ln w="190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2"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487691">
              <a:off x="8251951" y="194871"/>
              <a:ext cx="1017123" cy="842759"/>
            </a:xfrm>
            <a:prstGeom prst="rect">
              <a:avLst/>
            </a:prstGeom>
            <a:noFill/>
            <a:ln w="9525">
              <a:noFill/>
              <a:miter lim="800000"/>
              <a:headEnd/>
              <a:tailEnd/>
            </a:ln>
          </p:spPr>
        </p:pic>
      </p:gr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38" name="Picture 37">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45" name="Picture 44">
            <a:hlinkClick r:id="" action="ppaction://hlinkshowjump?jump=previousslide"/>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childTnLst>
                                </p:cTn>
                              </p:par>
                            </p:childTnLst>
                          </p:cTn>
                        </p:par>
                        <p:par>
                          <p:cTn id="15" fill="hold">
                            <p:stCondLst>
                              <p:cond delay="1500"/>
                            </p:stCondLst>
                            <p:childTnLst>
                              <p:par>
                                <p:cTn id="16" presetID="42" presetClass="path" presetSubtype="0" accel="50000" decel="50000" fill="hold" nodeType="afterEffect">
                                  <p:stCondLst>
                                    <p:cond delay="0"/>
                                  </p:stCondLst>
                                  <p:childTnLst>
                                    <p:animMotion origin="layout" path="M -2.5E-6 2.59259E-6 L -0.00191 0.61435 " pathEditMode="relative" rAng="0" ptsTypes="AA">
                                      <p:cBhvr>
                                        <p:cTn id="17" dur="500" fill="hold"/>
                                        <p:tgtEl>
                                          <p:spTgt spid="10"/>
                                        </p:tgtEl>
                                        <p:attrNameLst>
                                          <p:attrName>ppt_x</p:attrName>
                                          <p:attrName>ppt_y</p:attrName>
                                        </p:attrNameLst>
                                      </p:cBhvr>
                                      <p:rCtr x="-1" y="307"/>
                                    </p:animMotion>
                                  </p:childTnLst>
                                </p:cTn>
                              </p:par>
                              <p:par>
                                <p:cTn id="18" presetID="42" presetClass="path" presetSubtype="0" accel="50000" decel="50000" fill="hold" nodeType="withEffect">
                                  <p:stCondLst>
                                    <p:cond delay="0"/>
                                  </p:stCondLst>
                                  <p:childTnLst>
                                    <p:animMotion origin="layout" path="M -8.33333E-7 -4.07407E-6 L -0.00035 0.54769 " pathEditMode="relative" rAng="0" ptsTypes="AA">
                                      <p:cBhvr>
                                        <p:cTn id="19" dur="500" fill="hold"/>
                                        <p:tgtEl>
                                          <p:spTgt spid="27"/>
                                        </p:tgtEl>
                                        <p:attrNameLst>
                                          <p:attrName>ppt_x</p:attrName>
                                          <p:attrName>ppt_y</p:attrName>
                                        </p:attrNameLst>
                                      </p:cBhvr>
                                      <p:rCtr x="0" y="274"/>
                                    </p:animMotion>
                                  </p:childTnLst>
                                </p:cTn>
                              </p:par>
                              <p:par>
                                <p:cTn id="20" presetID="22" presetClass="entr" presetSubtype="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par>
                                <p:cTn id="23" presetID="10" presetClass="exit" presetSubtype="0" fill="hold" nodeType="with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par>
                          <p:cTn id="26" fill="hold">
                            <p:stCondLst>
                              <p:cond delay="2000"/>
                            </p:stCondLst>
                            <p:childTnLst>
                              <p:par>
                                <p:cTn id="27" presetID="10" presetClass="entr" presetSubtype="0" fill="hold" nodeType="afterEffect">
                                  <p:stCondLst>
                                    <p:cond delay="50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750897_xl.jpg"/>
          <p:cNvPicPr>
            <a:picLocks noChangeAspect="1"/>
          </p:cNvPicPr>
          <p:nvPr/>
        </p:nvPicPr>
        <p:blipFill>
          <a:blip r:embed="rId4" cstate="print">
            <a:clrChange>
              <a:clrFrom>
                <a:srgbClr val="FFFFFF"/>
              </a:clrFrom>
              <a:clrTo>
                <a:srgbClr val="FFFFFF">
                  <a:alpha val="0"/>
                </a:srgbClr>
              </a:clrTo>
            </a:clrChange>
          </a:blip>
          <a:srcRect l="6534" t="51050" r="66063" b="10318"/>
          <a:stretch>
            <a:fillRect/>
          </a:stretch>
        </p:blipFill>
        <p:spPr>
          <a:xfrm rot="16200000">
            <a:off x="972981" y="-892858"/>
            <a:ext cx="6696744" cy="9435803"/>
          </a:xfrm>
          <a:prstGeom prst="rect">
            <a:avLst/>
          </a:prstGeom>
        </p:spPr>
      </p:pic>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pic>
        <p:nvPicPr>
          <p:cNvPr id="30" name="Picture 29" descr="10304455_l.jpg"/>
          <p:cNvPicPr>
            <a:picLocks noChangeAspect="1"/>
          </p:cNvPicPr>
          <p:nvPr/>
        </p:nvPicPr>
        <p:blipFill>
          <a:blip r:embed="rId6" cstate="print"/>
          <a:stretch>
            <a:fillRect/>
          </a:stretch>
        </p:blipFill>
        <p:spPr>
          <a:xfrm>
            <a:off x="827584" y="1696963"/>
            <a:ext cx="7488832" cy="4468341"/>
          </a:xfrm>
          <a:prstGeom prst="rect">
            <a:avLst/>
          </a:prstGeom>
        </p:spPr>
      </p:pic>
      <p:grpSp>
        <p:nvGrpSpPr>
          <p:cNvPr id="10" name="Group 29"/>
          <p:cNvGrpSpPr/>
          <p:nvPr/>
        </p:nvGrpSpPr>
        <p:grpSpPr>
          <a:xfrm>
            <a:off x="3851920" y="1700808"/>
            <a:ext cx="4500000" cy="216000"/>
            <a:chOff x="4572000" y="1700808"/>
            <a:chExt cx="3780000" cy="216000"/>
          </a:xfrm>
        </p:grpSpPr>
        <p:sp>
          <p:nvSpPr>
            <p:cNvPr id="29" name="Rounded Rectangle 28"/>
            <p:cNvSpPr/>
            <p:nvPr/>
          </p:nvSpPr>
          <p:spPr>
            <a:xfrm>
              <a:off x="4716016" y="1700808"/>
              <a:ext cx="3492000" cy="216000"/>
            </a:xfrm>
            <a:prstGeom prst="roundRect">
              <a:avLst>
                <a:gd name="adj" fmla="val 357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6" name="Straight Connector 25"/>
            <p:cNvCxnSpPr/>
            <p:nvPr/>
          </p:nvCxnSpPr>
          <p:spPr>
            <a:xfrm flipH="1">
              <a:off x="4572000" y="1700808"/>
              <a:ext cx="3780000" cy="0"/>
            </a:xfrm>
            <a:prstGeom prst="line">
              <a:avLst/>
            </a:prstGeom>
            <a:ln w="57150">
              <a:solidFill>
                <a:schemeClr val="bg1"/>
              </a:solidFill>
            </a:ln>
          </p:spPr>
          <p:style>
            <a:lnRef idx="2">
              <a:schemeClr val="dk1"/>
            </a:lnRef>
            <a:fillRef idx="0">
              <a:schemeClr val="dk1"/>
            </a:fillRef>
            <a:effectRef idx="1">
              <a:schemeClr val="dk1"/>
            </a:effectRef>
            <a:fontRef idx="minor">
              <a:schemeClr val="tx1"/>
            </a:fontRef>
          </p:style>
        </p:cxnSp>
      </p:grpSp>
      <p:sp>
        <p:nvSpPr>
          <p:cNvPr id="28" name="Rectangle 27"/>
          <p:cNvSpPr/>
          <p:nvPr/>
        </p:nvSpPr>
        <p:spPr>
          <a:xfrm>
            <a:off x="3851920" y="1700808"/>
            <a:ext cx="4464496" cy="4176000"/>
          </a:xfrm>
          <a:prstGeom prst="rect">
            <a:avLst/>
          </a:prstGeom>
          <a:solidFill>
            <a:schemeClr val="tx1">
              <a:alpha val="50196"/>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bg1"/>
                </a:solidFill>
                <a:effectLst>
                  <a:glow rad="139700">
                    <a:schemeClr val="accent2">
                      <a:alpha val="40000"/>
                    </a:schemeClr>
                  </a:glow>
                  <a:outerShdw blurRad="38100" dist="38100" dir="2700000" algn="tl">
                    <a:srgbClr val="000000">
                      <a:alpha val="43137"/>
                    </a:srgbClr>
                  </a:outerShdw>
                </a:effectLst>
              </a:rPr>
              <a:t>Helen decides that from now onwards, any candidate that is interviewed for a position at Fortune would need to undergo an ‘Emotional Intelligence’ test. This ‘Emotional Intelligence’ test would check the EQ levels of the candidate and show how Emotional Intelligence level of the candidate. </a:t>
            </a:r>
          </a:p>
        </p:txBody>
      </p:sp>
      <p:grpSp>
        <p:nvGrpSpPr>
          <p:cNvPr id="27" name="Group 26"/>
          <p:cNvGrpSpPr/>
          <p:nvPr/>
        </p:nvGrpSpPr>
        <p:grpSpPr>
          <a:xfrm>
            <a:off x="6012160" y="1844824"/>
            <a:ext cx="1017123" cy="842759"/>
            <a:chOff x="8251951" y="194871"/>
            <a:chExt cx="1017123" cy="842759"/>
          </a:xfrm>
        </p:grpSpPr>
        <p:cxnSp>
          <p:nvCxnSpPr>
            <p:cNvPr id="31" name="Straight Connector 30"/>
            <p:cNvCxnSpPr/>
            <p:nvPr/>
          </p:nvCxnSpPr>
          <p:spPr>
            <a:xfrm flipV="1">
              <a:off x="8676458" y="611813"/>
              <a:ext cx="432048" cy="324000"/>
            </a:xfrm>
            <a:prstGeom prst="line">
              <a:avLst/>
            </a:prstGeom>
            <a:ln w="190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2"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487691">
              <a:off x="8251951" y="194871"/>
              <a:ext cx="1017123" cy="842759"/>
            </a:xfrm>
            <a:prstGeom prst="rect">
              <a:avLst/>
            </a:prstGeom>
            <a:noFill/>
            <a:ln w="9525">
              <a:noFill/>
              <a:miter lim="800000"/>
              <a:headEnd/>
              <a:tailEnd/>
            </a:ln>
          </p:spPr>
        </p:pic>
      </p:gr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38" name="Picture 37">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45" name="Picture 44">
            <a:hlinkClick r:id="" action="ppaction://hlinkshowjump?jump=previousslide"/>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childTnLst>
                                </p:cTn>
                              </p:par>
                            </p:childTnLst>
                          </p:cTn>
                        </p:par>
                        <p:par>
                          <p:cTn id="15" fill="hold">
                            <p:stCondLst>
                              <p:cond delay="1500"/>
                            </p:stCondLst>
                            <p:childTnLst>
                              <p:par>
                                <p:cTn id="16" presetID="42" presetClass="path" presetSubtype="0" accel="50000" decel="50000" fill="hold" nodeType="afterEffect">
                                  <p:stCondLst>
                                    <p:cond delay="0"/>
                                  </p:stCondLst>
                                  <p:childTnLst>
                                    <p:animMotion origin="layout" path="M -2.5E-6 2.59259E-6 L -0.00191 0.61435 " pathEditMode="relative" rAng="0" ptsTypes="AA">
                                      <p:cBhvr>
                                        <p:cTn id="17" dur="500" fill="hold"/>
                                        <p:tgtEl>
                                          <p:spTgt spid="10"/>
                                        </p:tgtEl>
                                        <p:attrNameLst>
                                          <p:attrName>ppt_x</p:attrName>
                                          <p:attrName>ppt_y</p:attrName>
                                        </p:attrNameLst>
                                      </p:cBhvr>
                                      <p:rCtr x="-1" y="307"/>
                                    </p:animMotion>
                                  </p:childTnLst>
                                </p:cTn>
                              </p:par>
                              <p:par>
                                <p:cTn id="18" presetID="42" presetClass="path" presetSubtype="0" accel="50000" decel="50000" fill="hold" nodeType="withEffect">
                                  <p:stCondLst>
                                    <p:cond delay="0"/>
                                  </p:stCondLst>
                                  <p:childTnLst>
                                    <p:animMotion origin="layout" path="M -8.33333E-7 -4.07407E-6 L -0.00035 0.54769 " pathEditMode="relative" rAng="0" ptsTypes="AA">
                                      <p:cBhvr>
                                        <p:cTn id="19" dur="500" fill="hold"/>
                                        <p:tgtEl>
                                          <p:spTgt spid="27"/>
                                        </p:tgtEl>
                                        <p:attrNameLst>
                                          <p:attrName>ppt_x</p:attrName>
                                          <p:attrName>ppt_y</p:attrName>
                                        </p:attrNameLst>
                                      </p:cBhvr>
                                      <p:rCtr x="0" y="274"/>
                                    </p:animMotion>
                                  </p:childTnLst>
                                </p:cTn>
                              </p:par>
                              <p:par>
                                <p:cTn id="20" presetID="22" presetClass="entr" presetSubtype="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par>
                                <p:cTn id="23" presetID="10" presetClass="exit" presetSubtype="0" fill="hold" nodeType="with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par>
                          <p:cTn id="26" fill="hold">
                            <p:stCondLst>
                              <p:cond delay="2000"/>
                            </p:stCondLst>
                            <p:childTnLst>
                              <p:par>
                                <p:cTn id="27" presetID="10" presetClass="entr" presetSubtype="0" fill="hold" nodeType="afterEffect">
                                  <p:stCondLst>
                                    <p:cond delay="50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750897_xl.jpg"/>
          <p:cNvPicPr>
            <a:picLocks noChangeAspect="1"/>
          </p:cNvPicPr>
          <p:nvPr/>
        </p:nvPicPr>
        <p:blipFill>
          <a:blip r:embed="rId4" cstate="print">
            <a:clrChange>
              <a:clrFrom>
                <a:srgbClr val="FFFFFF"/>
              </a:clrFrom>
              <a:clrTo>
                <a:srgbClr val="FFFFFF">
                  <a:alpha val="0"/>
                </a:srgbClr>
              </a:clrTo>
            </a:clrChange>
          </a:blip>
          <a:srcRect l="6534" t="51050" r="66063" b="10318"/>
          <a:stretch>
            <a:fillRect/>
          </a:stretch>
        </p:blipFill>
        <p:spPr>
          <a:xfrm rot="16200000">
            <a:off x="972981" y="-892858"/>
            <a:ext cx="6696744" cy="9435803"/>
          </a:xfrm>
          <a:prstGeom prst="rect">
            <a:avLst/>
          </a:prstGeom>
        </p:spPr>
      </p:pic>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pic>
        <p:nvPicPr>
          <p:cNvPr id="30" name="Picture 29" descr="24883377_l.jpg"/>
          <p:cNvPicPr>
            <a:picLocks noChangeAspect="1"/>
          </p:cNvPicPr>
          <p:nvPr/>
        </p:nvPicPr>
        <p:blipFill>
          <a:blip r:embed="rId6" cstate="print"/>
          <a:stretch>
            <a:fillRect/>
          </a:stretch>
        </p:blipFill>
        <p:spPr>
          <a:xfrm flipH="1">
            <a:off x="827584" y="1700808"/>
            <a:ext cx="7488832" cy="4464496"/>
          </a:xfrm>
          <a:prstGeom prst="rect">
            <a:avLst/>
          </a:prstGeom>
        </p:spPr>
      </p:pic>
      <p:grpSp>
        <p:nvGrpSpPr>
          <p:cNvPr id="10" name="Group 29"/>
          <p:cNvGrpSpPr/>
          <p:nvPr/>
        </p:nvGrpSpPr>
        <p:grpSpPr>
          <a:xfrm>
            <a:off x="3851920" y="1700808"/>
            <a:ext cx="4500000" cy="216000"/>
            <a:chOff x="4572000" y="1700808"/>
            <a:chExt cx="3780000" cy="216000"/>
          </a:xfrm>
        </p:grpSpPr>
        <p:sp>
          <p:nvSpPr>
            <p:cNvPr id="29" name="Rounded Rectangle 28"/>
            <p:cNvSpPr/>
            <p:nvPr/>
          </p:nvSpPr>
          <p:spPr>
            <a:xfrm>
              <a:off x="4716016" y="1700808"/>
              <a:ext cx="3492000" cy="216000"/>
            </a:xfrm>
            <a:prstGeom prst="roundRect">
              <a:avLst>
                <a:gd name="adj" fmla="val 357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6" name="Straight Connector 25"/>
            <p:cNvCxnSpPr/>
            <p:nvPr/>
          </p:nvCxnSpPr>
          <p:spPr>
            <a:xfrm flipH="1">
              <a:off x="4572000" y="1700808"/>
              <a:ext cx="3780000" cy="0"/>
            </a:xfrm>
            <a:prstGeom prst="line">
              <a:avLst/>
            </a:prstGeom>
            <a:ln w="57150">
              <a:solidFill>
                <a:schemeClr val="bg1"/>
              </a:solidFill>
            </a:ln>
          </p:spPr>
          <p:style>
            <a:lnRef idx="2">
              <a:schemeClr val="dk1"/>
            </a:lnRef>
            <a:fillRef idx="0">
              <a:schemeClr val="dk1"/>
            </a:fillRef>
            <a:effectRef idx="1">
              <a:schemeClr val="dk1"/>
            </a:effectRef>
            <a:fontRef idx="minor">
              <a:schemeClr val="tx1"/>
            </a:fontRef>
          </p:style>
        </p:cxnSp>
      </p:grpSp>
      <p:sp>
        <p:nvSpPr>
          <p:cNvPr id="28" name="Rectangle 27"/>
          <p:cNvSpPr/>
          <p:nvPr/>
        </p:nvSpPr>
        <p:spPr>
          <a:xfrm>
            <a:off x="3851920" y="1700808"/>
            <a:ext cx="4464496" cy="4176000"/>
          </a:xfrm>
          <a:prstGeom prst="rect">
            <a:avLst/>
          </a:prstGeom>
          <a:solidFill>
            <a:schemeClr val="tx1">
              <a:alpha val="50196"/>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bg1"/>
                </a:solidFill>
                <a:effectLst>
                  <a:glow rad="139700">
                    <a:schemeClr val="accent2">
                      <a:alpha val="40000"/>
                    </a:schemeClr>
                  </a:glow>
                  <a:outerShdw blurRad="38100" dist="38100" dir="2700000" algn="tl">
                    <a:srgbClr val="000000">
                      <a:alpha val="43137"/>
                    </a:srgbClr>
                  </a:outerShdw>
                </a:effectLst>
              </a:rPr>
              <a:t>‘Emotional Intelligence’ is concerned with understanding of oneself and others, relating to people, and adapting to and coping with the immediate surroundings and addresses the emotional,  personal, social, and survival dimensions of intelligence.</a:t>
            </a:r>
          </a:p>
        </p:txBody>
      </p:sp>
      <p:grpSp>
        <p:nvGrpSpPr>
          <p:cNvPr id="27" name="Group 26"/>
          <p:cNvGrpSpPr/>
          <p:nvPr/>
        </p:nvGrpSpPr>
        <p:grpSpPr>
          <a:xfrm>
            <a:off x="6012160" y="1844824"/>
            <a:ext cx="1017123" cy="842759"/>
            <a:chOff x="8251951" y="194871"/>
            <a:chExt cx="1017123" cy="842759"/>
          </a:xfrm>
        </p:grpSpPr>
        <p:cxnSp>
          <p:nvCxnSpPr>
            <p:cNvPr id="31" name="Straight Connector 30"/>
            <p:cNvCxnSpPr/>
            <p:nvPr/>
          </p:nvCxnSpPr>
          <p:spPr>
            <a:xfrm flipV="1">
              <a:off x="8676458" y="611813"/>
              <a:ext cx="432048" cy="324000"/>
            </a:xfrm>
            <a:prstGeom prst="line">
              <a:avLst/>
            </a:prstGeom>
            <a:ln w="190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2"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487691">
              <a:off x="8251951" y="194871"/>
              <a:ext cx="1017123" cy="842759"/>
            </a:xfrm>
            <a:prstGeom prst="rect">
              <a:avLst/>
            </a:prstGeom>
            <a:noFill/>
            <a:ln w="9525">
              <a:noFill/>
              <a:miter lim="800000"/>
              <a:headEnd/>
              <a:tailEnd/>
            </a:ln>
          </p:spPr>
        </p:pic>
      </p:gr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38" name="Picture 37">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45" name="Picture 44">
            <a:hlinkClick r:id="" action="ppaction://hlinkshowjump?jump=previousslide"/>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childTnLst>
                                </p:cTn>
                              </p:par>
                            </p:childTnLst>
                          </p:cTn>
                        </p:par>
                        <p:par>
                          <p:cTn id="15" fill="hold">
                            <p:stCondLst>
                              <p:cond delay="1500"/>
                            </p:stCondLst>
                            <p:childTnLst>
                              <p:par>
                                <p:cTn id="16" presetID="42" presetClass="path" presetSubtype="0" accel="50000" decel="50000" fill="hold" nodeType="afterEffect">
                                  <p:stCondLst>
                                    <p:cond delay="0"/>
                                  </p:stCondLst>
                                  <p:childTnLst>
                                    <p:animMotion origin="layout" path="M -2.5E-6 2.59259E-6 L -0.00191 0.61435 " pathEditMode="relative" rAng="0" ptsTypes="AA">
                                      <p:cBhvr>
                                        <p:cTn id="17" dur="500" fill="hold"/>
                                        <p:tgtEl>
                                          <p:spTgt spid="10"/>
                                        </p:tgtEl>
                                        <p:attrNameLst>
                                          <p:attrName>ppt_x</p:attrName>
                                          <p:attrName>ppt_y</p:attrName>
                                        </p:attrNameLst>
                                      </p:cBhvr>
                                      <p:rCtr x="-1" y="307"/>
                                    </p:animMotion>
                                  </p:childTnLst>
                                </p:cTn>
                              </p:par>
                              <p:par>
                                <p:cTn id="18" presetID="42" presetClass="path" presetSubtype="0" accel="50000" decel="50000" fill="hold" nodeType="withEffect">
                                  <p:stCondLst>
                                    <p:cond delay="0"/>
                                  </p:stCondLst>
                                  <p:childTnLst>
                                    <p:animMotion origin="layout" path="M -8.33333E-7 -4.07407E-6 L -0.00035 0.54769 " pathEditMode="relative" rAng="0" ptsTypes="AA">
                                      <p:cBhvr>
                                        <p:cTn id="19" dur="500" fill="hold"/>
                                        <p:tgtEl>
                                          <p:spTgt spid="27"/>
                                        </p:tgtEl>
                                        <p:attrNameLst>
                                          <p:attrName>ppt_x</p:attrName>
                                          <p:attrName>ppt_y</p:attrName>
                                        </p:attrNameLst>
                                      </p:cBhvr>
                                      <p:rCtr x="0" y="274"/>
                                    </p:animMotion>
                                  </p:childTnLst>
                                </p:cTn>
                              </p:par>
                              <p:par>
                                <p:cTn id="20" presetID="22" presetClass="entr" presetSubtype="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par>
                                <p:cTn id="23" presetID="10" presetClass="exit" presetSubtype="0" fill="hold" nodeType="with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par>
                          <p:cTn id="26" fill="hold">
                            <p:stCondLst>
                              <p:cond delay="2000"/>
                            </p:stCondLst>
                            <p:childTnLst>
                              <p:par>
                                <p:cTn id="27" presetID="10" presetClass="entr" presetSubtype="0" fill="hold" nodeType="afterEffect">
                                  <p:stCondLst>
                                    <p:cond delay="50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750897_xl.jpg"/>
          <p:cNvPicPr>
            <a:picLocks noChangeAspect="1"/>
          </p:cNvPicPr>
          <p:nvPr/>
        </p:nvPicPr>
        <p:blipFill>
          <a:blip r:embed="rId4" cstate="print">
            <a:clrChange>
              <a:clrFrom>
                <a:srgbClr val="FFFFFF"/>
              </a:clrFrom>
              <a:clrTo>
                <a:srgbClr val="FFFFFF">
                  <a:alpha val="0"/>
                </a:srgbClr>
              </a:clrTo>
            </a:clrChange>
          </a:blip>
          <a:srcRect l="6534" t="51050" r="66063" b="10318"/>
          <a:stretch>
            <a:fillRect/>
          </a:stretch>
        </p:blipFill>
        <p:spPr>
          <a:xfrm rot="16200000">
            <a:off x="972981" y="-892858"/>
            <a:ext cx="6696744" cy="9435803"/>
          </a:xfrm>
          <a:prstGeom prst="rect">
            <a:avLst/>
          </a:prstGeom>
        </p:spPr>
      </p:pic>
      <p:grpSp>
        <p:nvGrpSpPr>
          <p:cNvPr id="2" name="Group 44"/>
          <p:cNvGrpSpPr/>
          <p:nvPr/>
        </p:nvGrpSpPr>
        <p:grpSpPr>
          <a:xfrm>
            <a:off x="0" y="0"/>
            <a:ext cx="9144000" cy="972000"/>
            <a:chOff x="0" y="0"/>
            <a:chExt cx="9144000" cy="972000"/>
          </a:xfrm>
        </p:grpSpPr>
        <p:grpSp>
          <p:nvGrpSpPr>
            <p:cNvPr id="3" name="Group 25"/>
            <p:cNvGrpSpPr/>
            <p:nvPr/>
          </p:nvGrpSpPr>
          <p:grpSpPr>
            <a:xfrm rot="5400000">
              <a:off x="4086000" y="-4086000"/>
              <a:ext cx="972000" cy="9144000"/>
              <a:chOff x="6948264" y="0"/>
              <a:chExt cx="2195736" cy="6858000"/>
            </a:xfrm>
          </p:grpSpPr>
          <p:grpSp>
            <p:nvGrpSpPr>
              <p:cNvPr id="4" name="Group 17"/>
              <p:cNvGrpSpPr/>
              <p:nvPr/>
            </p:nvGrpSpPr>
            <p:grpSpPr>
              <a:xfrm>
                <a:off x="8028384" y="0"/>
                <a:ext cx="1115616" cy="6858000"/>
                <a:chOff x="7775848" y="0"/>
                <a:chExt cx="1368152" cy="6569968"/>
              </a:xfrm>
            </p:grpSpPr>
            <p:grpSp>
              <p:nvGrpSpPr>
                <p:cNvPr id="5" name="Group 13"/>
                <p:cNvGrpSpPr/>
                <p:nvPr/>
              </p:nvGrpSpPr>
              <p:grpSpPr>
                <a:xfrm>
                  <a:off x="7775848" y="0"/>
                  <a:ext cx="1368152" cy="3284984"/>
                  <a:chOff x="7775848" y="0"/>
                  <a:chExt cx="1368152" cy="3284984"/>
                </a:xfrm>
              </p:grpSpPr>
              <p:pic>
                <p:nvPicPr>
                  <p:cNvPr id="41"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2"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6" name="Group 14"/>
                <p:cNvGrpSpPr/>
                <p:nvPr/>
              </p:nvGrpSpPr>
              <p:grpSpPr>
                <a:xfrm>
                  <a:off x="7775848" y="3284984"/>
                  <a:ext cx="1368152" cy="3284984"/>
                  <a:chOff x="7775848" y="0"/>
                  <a:chExt cx="1368152" cy="3284984"/>
                </a:xfrm>
              </p:grpSpPr>
              <p:pic>
                <p:nvPicPr>
                  <p:cNvPr id="39"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40"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nvGrpSpPr>
              <p:cNvPr id="7" name="Group 18"/>
              <p:cNvGrpSpPr/>
              <p:nvPr/>
            </p:nvGrpSpPr>
            <p:grpSpPr>
              <a:xfrm flipH="1">
                <a:off x="6948264" y="0"/>
                <a:ext cx="1115616" cy="6858000"/>
                <a:chOff x="7775848" y="0"/>
                <a:chExt cx="1368152" cy="6569968"/>
              </a:xfrm>
            </p:grpSpPr>
            <p:grpSp>
              <p:nvGrpSpPr>
                <p:cNvPr id="8" name="Group 13"/>
                <p:cNvGrpSpPr/>
                <p:nvPr/>
              </p:nvGrpSpPr>
              <p:grpSpPr>
                <a:xfrm>
                  <a:off x="7775848" y="0"/>
                  <a:ext cx="1368152" cy="3284984"/>
                  <a:chOff x="7775848" y="0"/>
                  <a:chExt cx="1368152" cy="3284984"/>
                </a:xfrm>
              </p:grpSpPr>
              <p:pic>
                <p:nvPicPr>
                  <p:cNvPr id="35"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6"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nvGrpSpPr>
                <p:cNvPr id="9" name="Group 14"/>
                <p:cNvGrpSpPr/>
                <p:nvPr/>
              </p:nvGrpSpPr>
              <p:grpSpPr>
                <a:xfrm>
                  <a:off x="7775848" y="3284984"/>
                  <a:ext cx="1368152" cy="3284984"/>
                  <a:chOff x="7775848" y="0"/>
                  <a:chExt cx="1368152" cy="3284984"/>
                </a:xfrm>
              </p:grpSpPr>
              <p:pic>
                <p:nvPicPr>
                  <p:cNvPr id="33"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a:off x="7775848" y="0"/>
                    <a:ext cx="1368152" cy="1656184"/>
                  </a:xfrm>
                  <a:prstGeom prst="rect">
                    <a:avLst/>
                  </a:prstGeom>
                  <a:noFill/>
                  <a:ln w="9525">
                    <a:noFill/>
                    <a:miter lim="800000"/>
                    <a:headEnd/>
                    <a:tailEnd/>
                  </a:ln>
                </p:spPr>
              </p:pic>
              <p:pic>
                <p:nvPicPr>
                  <p:cNvPr id="34" name="Picture 5"/>
                  <p:cNvPicPr>
                    <a:picLocks noChangeAspect="1" noChangeArrowheads="1"/>
                  </p:cNvPicPr>
                  <p:nvPr/>
                </p:nvPicPr>
                <p:blipFill>
                  <a:blip r:embed="rId5" cstate="print">
                    <a:clrChange>
                      <a:clrFrom>
                        <a:srgbClr val="FFFFFF"/>
                      </a:clrFrom>
                      <a:clrTo>
                        <a:srgbClr val="FFFFFF">
                          <a:alpha val="0"/>
                        </a:srgbClr>
                      </a:clrTo>
                    </a:clrChange>
                  </a:blip>
                  <a:srcRect l="50116" t="18508" r="17332" b="33576"/>
                  <a:stretch>
                    <a:fillRect/>
                  </a:stretch>
                </p:blipFill>
                <p:spPr bwMode="auto">
                  <a:xfrm flipV="1">
                    <a:off x="7775848" y="1628800"/>
                    <a:ext cx="1368152" cy="1656184"/>
                  </a:xfrm>
                  <a:prstGeom prst="rect">
                    <a:avLst/>
                  </a:prstGeom>
                  <a:noFill/>
                  <a:ln w="9525">
                    <a:noFill/>
                    <a:miter lim="800000"/>
                    <a:headEnd/>
                    <a:tailEnd/>
                  </a:ln>
                </p:spPr>
              </p:pic>
            </p:grpSp>
          </p:grpSp>
        </p:grpSp>
        <p:sp>
          <p:nvSpPr>
            <p:cNvPr id="43" name="Rectangle 42"/>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683568" y="278798"/>
              <a:ext cx="7992883"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pic>
        <p:nvPicPr>
          <p:cNvPr id="27" name="Picture 26" descr="10957133_xl.jpg"/>
          <p:cNvPicPr>
            <a:picLocks noChangeAspect="1"/>
          </p:cNvPicPr>
          <p:nvPr/>
        </p:nvPicPr>
        <p:blipFill>
          <a:blip r:embed="rId6" cstate="print"/>
          <a:stretch>
            <a:fillRect/>
          </a:stretch>
        </p:blipFill>
        <p:spPr>
          <a:xfrm>
            <a:off x="827584" y="1700808"/>
            <a:ext cx="7488832" cy="4464496"/>
          </a:xfrm>
          <a:prstGeom prst="rect">
            <a:avLst/>
          </a:prstGeom>
        </p:spPr>
      </p:pic>
      <p:grpSp>
        <p:nvGrpSpPr>
          <p:cNvPr id="10" name="Group 29"/>
          <p:cNvGrpSpPr/>
          <p:nvPr/>
        </p:nvGrpSpPr>
        <p:grpSpPr>
          <a:xfrm>
            <a:off x="3851920" y="1700808"/>
            <a:ext cx="4500000" cy="216000"/>
            <a:chOff x="4572000" y="1700808"/>
            <a:chExt cx="3780000" cy="216000"/>
          </a:xfrm>
        </p:grpSpPr>
        <p:sp>
          <p:nvSpPr>
            <p:cNvPr id="29" name="Rounded Rectangle 28"/>
            <p:cNvSpPr/>
            <p:nvPr/>
          </p:nvSpPr>
          <p:spPr>
            <a:xfrm>
              <a:off x="4716016" y="1700808"/>
              <a:ext cx="3492000" cy="216000"/>
            </a:xfrm>
            <a:prstGeom prst="roundRect">
              <a:avLst>
                <a:gd name="adj" fmla="val 357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6" name="Straight Connector 25"/>
            <p:cNvCxnSpPr/>
            <p:nvPr/>
          </p:nvCxnSpPr>
          <p:spPr>
            <a:xfrm flipH="1">
              <a:off x="4572000" y="1700808"/>
              <a:ext cx="3780000" cy="0"/>
            </a:xfrm>
            <a:prstGeom prst="line">
              <a:avLst/>
            </a:prstGeom>
            <a:ln w="57150">
              <a:solidFill>
                <a:schemeClr val="bg1"/>
              </a:solidFill>
            </a:ln>
          </p:spPr>
          <p:style>
            <a:lnRef idx="2">
              <a:schemeClr val="dk1"/>
            </a:lnRef>
            <a:fillRef idx="0">
              <a:schemeClr val="dk1"/>
            </a:fillRef>
            <a:effectRef idx="1">
              <a:schemeClr val="dk1"/>
            </a:effectRef>
            <a:fontRef idx="minor">
              <a:schemeClr val="tx1"/>
            </a:fontRef>
          </p:style>
        </p:cxnSp>
      </p:grpSp>
      <p:sp>
        <p:nvSpPr>
          <p:cNvPr id="28" name="Rectangle 27"/>
          <p:cNvSpPr/>
          <p:nvPr/>
        </p:nvSpPr>
        <p:spPr>
          <a:xfrm>
            <a:off x="3851920" y="1700808"/>
            <a:ext cx="4464496" cy="4176000"/>
          </a:xfrm>
          <a:prstGeom prst="rect">
            <a:avLst/>
          </a:prstGeom>
          <a:solidFill>
            <a:schemeClr val="tx1">
              <a:alpha val="50196"/>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bg1"/>
                </a:solidFill>
                <a:effectLst>
                  <a:glow rad="139700">
                    <a:schemeClr val="accent2">
                      <a:alpha val="40000"/>
                    </a:schemeClr>
                  </a:glow>
                  <a:outerShdw blurRad="38100" dist="38100" dir="2700000" algn="tl">
                    <a:srgbClr val="000000">
                      <a:alpha val="43137"/>
                    </a:srgbClr>
                  </a:outerShdw>
                </a:effectLst>
              </a:rPr>
              <a:t>Therefore, you can understand that ‘Emotional Intelligence’ plays a crucial role in the personal as well as professional success of a person.</a:t>
            </a:r>
          </a:p>
          <a:p>
            <a:pPr algn="ctr"/>
            <a:endParaRPr lang="en-IN" sz="2000" b="1" dirty="0" smtClean="0">
              <a:solidFill>
                <a:schemeClr val="bg1"/>
              </a:solidFill>
              <a:effectLst>
                <a:glow rad="139700">
                  <a:schemeClr val="accent2">
                    <a:alpha val="40000"/>
                  </a:schemeClr>
                </a:glow>
                <a:outerShdw blurRad="38100" dist="38100" dir="2700000" algn="tl">
                  <a:srgbClr val="000000">
                    <a:alpha val="43137"/>
                  </a:srgbClr>
                </a:outerShdw>
              </a:effectLst>
            </a:endParaRPr>
          </a:p>
          <a:p>
            <a:pPr algn="ctr"/>
            <a:endParaRPr lang="en-IN" sz="2000" b="1" dirty="0" smtClean="0">
              <a:solidFill>
                <a:schemeClr val="bg1"/>
              </a:solidFill>
              <a:effectLst>
                <a:glow rad="139700">
                  <a:schemeClr val="accent2">
                    <a:alpha val="40000"/>
                  </a:schemeClr>
                </a:glow>
                <a:outerShdw blurRad="38100" dist="38100" dir="2700000" algn="tl">
                  <a:srgbClr val="000000">
                    <a:alpha val="43137"/>
                  </a:srgbClr>
                </a:outerShdw>
              </a:effectLst>
            </a:endParaRPr>
          </a:p>
          <a:p>
            <a:pPr algn="ctr"/>
            <a:r>
              <a:rPr lang="en-IN" sz="2000" b="1" dirty="0" smtClean="0">
                <a:solidFill>
                  <a:schemeClr val="bg1"/>
                </a:solidFill>
                <a:effectLst>
                  <a:glow rad="139700">
                    <a:schemeClr val="accent2">
                      <a:alpha val="40000"/>
                    </a:schemeClr>
                  </a:glow>
                  <a:outerShdw blurRad="38100" dist="38100" dir="2700000" algn="tl">
                    <a:srgbClr val="000000">
                      <a:alpha val="43137"/>
                    </a:srgbClr>
                  </a:outerShdw>
                </a:effectLst>
              </a:rPr>
              <a:t>Let us learn about </a:t>
            </a:r>
            <a:r>
              <a:rPr lang="en-IN" sz="2400" b="1" dirty="0" smtClean="0">
                <a:solidFill>
                  <a:srgbClr val="FFFF00"/>
                </a:solidFill>
                <a:effectLst>
                  <a:glow rad="139700">
                    <a:schemeClr val="accent2">
                      <a:alpha val="40000"/>
                    </a:schemeClr>
                  </a:glow>
                  <a:outerShdw blurRad="38100" dist="38100" dir="2700000" algn="tl">
                    <a:srgbClr val="000000">
                      <a:alpha val="43137"/>
                    </a:srgbClr>
                  </a:outerShdw>
                </a:effectLst>
              </a:rPr>
              <a:t>‘Emotional Intelligence’</a:t>
            </a:r>
            <a:r>
              <a:rPr lang="en-IN" sz="2000" b="1" dirty="0" smtClean="0">
                <a:solidFill>
                  <a:schemeClr val="bg1"/>
                </a:solidFill>
                <a:effectLst>
                  <a:glow rad="139700">
                    <a:schemeClr val="accent2">
                      <a:alpha val="40000"/>
                    </a:schemeClr>
                  </a:glow>
                  <a:outerShdw blurRad="38100" dist="38100" dir="2700000" algn="tl">
                    <a:srgbClr val="000000">
                      <a:alpha val="43137"/>
                    </a:srgbClr>
                  </a:outerShdw>
                </a:effectLst>
              </a:rPr>
              <a:t> in detail.</a:t>
            </a:r>
          </a:p>
        </p:txBody>
      </p:sp>
      <p:grpSp>
        <p:nvGrpSpPr>
          <p:cNvPr id="30" name="Group 29"/>
          <p:cNvGrpSpPr/>
          <p:nvPr/>
        </p:nvGrpSpPr>
        <p:grpSpPr>
          <a:xfrm>
            <a:off x="6012160" y="1844824"/>
            <a:ext cx="1017123" cy="842759"/>
            <a:chOff x="8251951" y="194871"/>
            <a:chExt cx="1017123" cy="842759"/>
          </a:xfrm>
        </p:grpSpPr>
        <p:cxnSp>
          <p:nvCxnSpPr>
            <p:cNvPr id="31" name="Straight Connector 30"/>
            <p:cNvCxnSpPr/>
            <p:nvPr/>
          </p:nvCxnSpPr>
          <p:spPr>
            <a:xfrm flipV="1">
              <a:off x="8676458" y="611813"/>
              <a:ext cx="432048" cy="324000"/>
            </a:xfrm>
            <a:prstGeom prst="line">
              <a:avLst/>
            </a:prstGeom>
            <a:ln w="190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2"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487691">
              <a:off x="8251951" y="194871"/>
              <a:ext cx="1017123" cy="842759"/>
            </a:xfrm>
            <a:prstGeom prst="rect">
              <a:avLst/>
            </a:prstGeom>
            <a:noFill/>
            <a:ln w="9525">
              <a:noFill/>
              <a:miter lim="800000"/>
              <a:headEnd/>
              <a:tailEnd/>
            </a:ln>
          </p:spPr>
        </p:pic>
      </p:gr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0004" y="0"/>
            <a:ext cx="1307684" cy="1325120"/>
          </a:xfrm>
          <a:prstGeom prst="rect">
            <a:avLst/>
          </a:prstGeom>
        </p:spPr>
      </p:pic>
      <p:pic>
        <p:nvPicPr>
          <p:cNvPr id="38" name="Picture 37">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4368" y="6466336"/>
            <a:ext cx="1244445" cy="419048"/>
          </a:xfrm>
          <a:prstGeom prst="rect">
            <a:avLst/>
          </a:prstGeom>
        </p:spPr>
      </p:pic>
      <p:pic>
        <p:nvPicPr>
          <p:cNvPr id="45" name="Picture 44">
            <a:hlinkClick r:id="" action="ppaction://hlinkshowjump?jump=previousslide"/>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87" y="6466336"/>
            <a:ext cx="1244445" cy="4190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par>
                                <p:cTn id="12" presetID="10"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childTnLst>
                                </p:cTn>
                              </p:par>
                            </p:childTnLst>
                          </p:cTn>
                        </p:par>
                        <p:par>
                          <p:cTn id="15" fill="hold">
                            <p:stCondLst>
                              <p:cond delay="1500"/>
                            </p:stCondLst>
                            <p:childTnLst>
                              <p:par>
                                <p:cTn id="16" presetID="42" presetClass="path" presetSubtype="0" accel="50000" decel="50000" fill="hold" nodeType="afterEffect">
                                  <p:stCondLst>
                                    <p:cond delay="0"/>
                                  </p:stCondLst>
                                  <p:childTnLst>
                                    <p:animMotion origin="layout" path="M -2.5E-6 2.59259E-6 L -0.00191 0.61435 " pathEditMode="relative" rAng="0" ptsTypes="AA">
                                      <p:cBhvr>
                                        <p:cTn id="17" dur="500" fill="hold"/>
                                        <p:tgtEl>
                                          <p:spTgt spid="10"/>
                                        </p:tgtEl>
                                        <p:attrNameLst>
                                          <p:attrName>ppt_x</p:attrName>
                                          <p:attrName>ppt_y</p:attrName>
                                        </p:attrNameLst>
                                      </p:cBhvr>
                                      <p:rCtr x="-1" y="307"/>
                                    </p:animMotion>
                                  </p:childTnLst>
                                </p:cTn>
                              </p:par>
                              <p:par>
                                <p:cTn id="18" presetID="42" presetClass="path" presetSubtype="0" accel="50000" decel="50000" fill="hold" nodeType="withEffect">
                                  <p:stCondLst>
                                    <p:cond delay="0"/>
                                  </p:stCondLst>
                                  <p:childTnLst>
                                    <p:animMotion origin="layout" path="M -8.33333E-7 -4.07407E-6 L -0.00035 0.54769 " pathEditMode="relative" rAng="0" ptsTypes="AA">
                                      <p:cBhvr>
                                        <p:cTn id="19" dur="500" fill="hold"/>
                                        <p:tgtEl>
                                          <p:spTgt spid="30"/>
                                        </p:tgtEl>
                                        <p:attrNameLst>
                                          <p:attrName>ppt_x</p:attrName>
                                          <p:attrName>ppt_y</p:attrName>
                                        </p:attrNameLst>
                                      </p:cBhvr>
                                      <p:rCtr x="0" y="274"/>
                                    </p:animMotion>
                                  </p:childTnLst>
                                </p:cTn>
                              </p:par>
                              <p:par>
                                <p:cTn id="20" presetID="22" presetClass="entr" presetSubtype="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par>
                                <p:cTn id="23" presetID="10" presetClass="exit" presetSubtype="0" fill="hold" nodeType="with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par>
                          <p:cTn id="26" fill="hold">
                            <p:stCondLst>
                              <p:cond delay="2000"/>
                            </p:stCondLst>
                            <p:childTnLst>
                              <p:par>
                                <p:cTn id="27" presetID="10" presetClass="entr" presetSubtype="0" fill="hold" nodeType="afterEffect">
                                  <p:stCondLst>
                                    <p:cond delay="50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ISPRING_PRESENTER_PHOTO_0" val="png|iVBORw0KGgoAAAANSUhEUgAAARYAAABECAYAAABEfBoHAAAACXBIWXMAAAsTAAALEwEAmpwYAAAK&#10;T2lDQ1BQaG90b3Nob3AgSUNDIHByb2ZpbGUAAHjanVNnVFPpFj333vRCS4iAlEtvUhUIIFJCi4AU&#10;kSYqIQkQSoghodkVUcERRUUEG8igiAOOjoCMFVEsDIoK2AfkIaKOg6OIisr74Xuja9a89+bN/rXX&#10;Pues852zzwfACAyWSDNRNYAMqUIeEeCDx8TG4eQuQIEKJHAAEAizZCFz/SMBAPh+PDwrIsAHvgAB&#10;eNMLCADATZvAMByH/w/qQplcAYCEAcB0kThLCIAUAEB6jkKmAEBGAYCdmCZTAKAEAGDLY2LjAFAt&#10;AGAnf+bTAICd+Jl7AQBblCEVAaCRACATZYhEAGg7AKzPVopFAFgwABRmS8Q5ANgtADBJV2ZIALC3&#10;AMDOEAuyAAgMADBRiIUpAAR7AGDIIyN4AISZABRG8lc88SuuEOcqAAB4mbI8uSQ5RYFbCC1xB1dX&#10;Lh4ozkkXKxQ2YQJhmkAuwnmZGTKBNA/g88wAAKCRFRHgg/P9eM4Ors7ONo62Dl8t6r8G/yJiYuP+&#10;5c+rcEAAAOF0ftH+LC+zGoA7BoBt/qIl7gRoXgugdfeLZrIPQLUAoOnaV/Nw+H48PEWhkLnZ2eXk&#10;5NhKxEJbYcpXff5nwl/AV/1s+X48/Pf14L7iJIEyXYFHBPjgwsz0TKUcz5IJhGLc5o9H/LcL//wd&#10;0yLESWK5WCoU41EScY5EmozzMqUiiUKSKcUl0v9k4t8s+wM+3zUAsGo+AXuRLahdYwP2SycQWHTA&#10;4vcAAPK7b8HUKAgDgGiD4c93/+8//UegJQCAZkmScQAAXkQkLlTKsz/HCAAARKCBKrBBG/TBGCzA&#10;BhzBBdzBC/xgNoRCJMTCQhBCCmSAHHJgKayCQiiGzbAdKmAv1EAdNMBRaIaTcA4uwlW4Dj1wD/ph&#10;CJ7BKLyBCQRByAgTYSHaiAFiilgjjggXmYX4IcFIBBKLJCDJiBRRIkuRNUgxUopUIFVIHfI9cgI5&#10;h1xGupE7yAAygvyGvEcxlIGyUT3UDLVDuag3GoRGogvQZHQxmo8WoJvQcrQaPYw2oefQq2gP2o8+&#10;Q8cwwOgYBzPEbDAuxsNCsTgsCZNjy7EirAyrxhqwVqwDu4n1Y8+xdwQSgUXACTYEd0IgYR5BSFhM&#10;WE7YSKggHCQ0EdoJNwkDhFHCJyKTqEu0JroR+cQYYjIxh1hILCPWEo8TLxB7iEPENyQSiUMyJ7mQ&#10;AkmxpFTSEtJG0m5SI+ksqZs0SBojk8naZGuyBzmULCAryIXkneTD5DPkG+Qh8lsKnWJAcaT4U+Io&#10;UspqShnlEOU05QZlmDJBVaOaUt2ooVQRNY9aQq2htlKvUYeoEzR1mjnNgxZJS6WtopXTGmgXaPdp&#10;r+h0uhHdlR5Ol9BX0svpR+iX6AP0dwwNhhWDx4hnKBmbGAcYZxl3GK+YTKYZ04sZx1QwNzHrmOeZ&#10;D5lvVVgqtip8FZHKCpVKlSaVGyovVKmqpqreqgtV81XLVI+pXlN9rkZVM1PjqQnUlqtVqp1Q61Mb&#10;U2epO6iHqmeob1Q/pH5Z/YkGWcNMw09DpFGgsV/jvMYgC2MZs3gsIWsNq4Z1gTXEJrHN2Xx2KruY&#10;/R27iz2qqaE5QzNKM1ezUvOUZj8H45hx+Jx0TgnnKKeX836K3hTvKeIpG6Y0TLkxZVxrqpaXllir&#10;SKtRq0frvTau7aedpr1Fu1n7gQ5Bx0onXCdHZ4/OBZ3nU9lT3acKpxZNPTr1ri6qa6UbobtEd79u&#10;p+6Ynr5egJ5Mb6feeb3n+hx9L/1U/W36p/VHDFgGswwkBtsMzhg8xTVxbzwdL8fb8VFDXcNAQ6Vh&#10;lWGX4YSRudE8o9VGjUYPjGnGXOMk423GbcajJgYmISZLTepN7ppSTbmmKaY7TDtMx83MzaLN1pk1&#10;mz0x1zLnm+eb15vft2BaeFostqi2uGVJsuRaplnutrxuhVo5WaVYVVpds0atna0l1rutu6cRp7lO&#10;k06rntZnw7Dxtsm2qbcZsOXYBtuutm22fWFnYhdnt8Wuw+6TvZN9un2N/T0HDYfZDqsdWh1+c7Ry&#10;FDpWOt6azpzuP33F9JbpL2dYzxDP2DPjthPLKcRpnVOb00dnF2e5c4PziIuJS4LLLpc+Lpsbxt3I&#10;veRKdPVxXeF60vWdm7Obwu2o26/uNu5p7ofcn8w0nymeWTNz0MPIQ+BR5dE/C5+VMGvfrH5PQ0+B&#10;Z7XnIy9jL5FXrdewt6V3qvdh7xc+9j5yn+M+4zw33jLeWV/MN8C3yLfLT8Nvnl+F30N/I/9k/3r/&#10;0QCngCUBZwOJgUGBWwL7+Hp8Ib+OPzrbZfay2e1BjKC5QRVBj4KtguXBrSFoyOyQrSH355jOkc5p&#10;DoVQfujW0Adh5mGLw34MJ4WHhVeGP45wiFga0TGXNXfR3ENz30T6RJZE3ptnMU85ry1KNSo+qi5q&#10;PNo3ujS6P8YuZlnM1VidWElsSxw5LiquNm5svt/87fOH4p3iC+N7F5gvyF1weaHOwvSFpxapLhIs&#10;OpZATIhOOJTwQRAqqBaMJfITdyWOCnnCHcJnIi/RNtGI2ENcKh5O8kgqTXqS7JG8NXkkxTOlLOW5&#10;hCepkLxMDUzdmzqeFpp2IG0yPTq9MYOSkZBxQqohTZO2Z+pn5mZ2y6xlhbL+xW6Lty8elQfJa7OQ&#10;rAVZLQq2QqboVFoo1yoHsmdlV2a/zYnKOZarnivN7cyzytuQN5zvn//tEsIS4ZK2pYZLVy0dWOa9&#10;rGo5sjxxedsK4xUFK4ZWBqw8uIq2Km3VT6vtV5eufr0mek1rgV7ByoLBtQFr6wtVCuWFfevc1+1d&#10;T1gvWd+1YfqGnRs+FYmKrhTbF5cVf9go3HjlG4dvyr+Z3JS0qavEuWTPZtJm6ebeLZ5bDpaql+aX&#10;Dm4N2dq0Dd9WtO319kXbL5fNKNu7g7ZDuaO/PLi8ZafJzs07P1SkVPRU+lQ27tLdtWHX+G7R7ht7&#10;vPY07NXbW7z3/T7JvttVAVVN1WbVZftJ+7P3P66Jqun4lvttXa1ObXHtxwPSA/0HIw6217nU1R3S&#10;PVRSj9Yr60cOxx++/p3vdy0NNg1VjZzG4iNwRHnk6fcJ3/ceDTradox7rOEH0x92HWcdL2pCmvKa&#10;RptTmvtbYlu6T8w+0dbq3nr8R9sfD5w0PFl5SvNUyWna6YLTk2fyz4ydlZ19fi753GDborZ752PO&#10;32oPb++6EHTh0kX/i+c7vDvOXPK4dPKy2+UTV7hXmq86X23qdOo8/pPTT8e7nLuarrlca7nuer21&#10;e2b36RueN87d9L158Rb/1tWeOT3dvfN6b/fF9/XfFt1+cif9zsu72Xcn7q28T7xf9EDtQdlD3YfV&#10;P1v+3Njv3H9qwHeg89HcR/cGhYPP/pH1jw9DBY+Zj8uGDYbrnjg+OTniP3L96fynQ89kzyaeF/6i&#10;/suuFxYvfvjV69fO0ZjRoZfyl5O/bXyl/erA6xmv28bCxh6+yXgzMV70VvvtwXfcdx3vo98PT+R8&#10;IH8o/2j5sfVT0Kf7kxmTk/8EA5jz/GMzLdsAAAAEZ0FNQQAAsY58+1GTAAAAIGNIUk0AAHolAACA&#10;gwAA+f8AAIDpAAB1MAAA6mAAADqYAAAXb5JfxUYAACgESURBVHja7H19fFTFuf/37PtuErKRAAm3&#10;yWajkI0SAouFIBgwEawiq1ZtAxX6E5L2d+VFraHVS7BeAbWKLS/qbSHhVmgD1qtCUBGUQAJoQBNY&#10;XmSDms0GJS/GZkPI5n3n/jFnz559P9ks4LXngfPJZs/MPHMmZ77zvM0zjNK0mkAkkUQSKYIkEYdA&#10;JJFEEoFFJJFEEoFFJJFE+tcjGfCvamIhHj98iPH5IJJIIgkHlsFMQNdnAWDEMO6JGXKSXmkeXu0T&#10;J0AItFFKjNcn8Mq461aeqXf/zjAsD4bHa7CAIxTIRDAT6QcPLIROBOJE9jgdssfpABAQAZOeYSfh&#10;9vKTsLVcAhgJwBA/k8abRzKLK8J5VJ6xofKMzQ8P4gEmuhHDYJpiwNyp6cgenypogGzNbexlxyt7&#10;qmC2tlAN0u+z+AMx4vHTkPxvXmVpG63tHWhtv8QDMPj5LIKOSD8UiYU4AWc/br0pCUW/yBk0A/tl&#10;B14pO0atOYzE/zwkA4BzAEXzZgie8Hxa/bePUHmqzosHO5mJE1q1HC8W3I2FsyYNum3dqDjoRsUB&#10;AOqbv4P5q4uAROb1LDwwIU6AOBEfGw3j2FQkjYpHcsIIJCeMFMyzoakFju4e9mcvahsuoqHlOzh6&#10;+ljwDB9gTFlpGJ8yivt9zc7KoOUz9QmYO2UsAKDd0YNNZccCj9VILUxZaQAQsJw2SoWlcydzv7+y&#10;5zjsnd0+5ZaZpiBWo4wIz0DPlJ2RwntPu3HK2oQ9x87DbG3y6Ucw4o9hJMd3sLyF/K3443+qvhll&#10;VbUAgKK8bMHvkO3bdmw/YB4CsLAThQz0QTciJqwXWRcfA+Lso9IFkXjNB3Y1dw4gVikJC1QAoOFi&#10;ixcPFlScAxivi8f+PxRAG60eOgwP9IMM9IFhJLxncQOYRiHH9PE3Ylpm+qCAxJtcdQ0pSR7fP7x6&#10;AwU1SIYkuBTNm8F95r9c/mjp3MlYkJspaOIW5WVjQW4mbC32gGXtnd2Ym5WGTFYFjY1SYUXJft8x&#10;GBGLZaYpEeHJn1Sbl5tgykqDrcWONTsrYWu2QzdKi5cWz+YAig8srn5Q9diGytP1HKC5xsUbPCI1&#10;voPlbWuxe/C2tdh9ePPH/2fP/8Onz2VVtThlbUJ2RgqroQDbD5hha7Fz9SrP2IQASzCVg0orGOiF&#10;bqQ2rJd4fGoC0N9LV1qJBJ6OKAKQAZCBPpiyMsKeKPXfNAIDfYBEStsniDyoAJTHQB8gZSc3YViJ&#10;bgCzJmfi3hlZ0KhUV0y8JP09YGRw8w+DXC+nix66bTzKqiwBpQHXCwwAh8/aAhqJtFEqrqxupBaZ&#10;+lEeE9SzDzYOWJaZpmDPsVrWpgUPXstMUyLGUxulwr61C5CpT4DZ2oQ7Vm5zS0pngFN1Tdj8qAne&#10;hjBXP1xjt2Znhfs5ztZjy/J7PMpHcnwHy9ve2QWztYkb283LTag8vdFHInSNP+0r4QBnRck+DjCK&#10;ADewlJtReYbyf2nxHchMHYVQTp/gbychIMQJDPTTCRQGzZiYBgz00na87SYEgNMJOPtwa0bqECY8&#10;VaWo5MBKQCop3ly1IHKgAiA2SkmB1unkVMTk+Fj8Z0Ee5t8x84qCCgCgvwfE2S/MsB1INfV6yUxZ&#10;hoCLxoKcTC+1tjtguwtyMz3A4SGvunxq9+rDlkdN0Eap/PKKFM+VeTO4Cfez5/7hMw4usDlV3yz4&#10;mbcfMKNg4+4rNr6D5e09ti4JLVAZfl/vWLktpBQCACtK9mFF8f6Q5SShjbdO96QNk7IzUtk2nDyk&#10;c7etVcux8M5bhiJK8OwcFAgX5GZCl3BdROd15phkwDkAQgaA/j5MvCEZv/vlg0hOGHV1LGIDfV5j&#10;GBlaOneK/+9NUwS38VBOJraXmzmJwaVWBCPXSq4bqfU7ASLFUzdSy638ZVUW2FrsAUE3kHQRbIJf&#10;jfEdDG+ztYl7RlOWgXv2YBRI0gu3rDB5mjiROVYXPrBkXk8NtIR4zQkCQgZgmnrjkAbY3uHgJCw4&#10;qU1o2X3ZEZ/XxOmkz9Hfh2kZaVied++Vl1I8+A+w0tLQgYX/UvLFcf532iiVoImTqU9Apj4Be6pq&#10;8bdyM081SQha71cby7hV05RlgCnLIBzkB8GTDzinrM2RW2jYPlzp8R0s7/bObhRsKPOQ1sI1ZYRL&#10;EoIQ/4gTBE5oY6LCZmK6dSKIsx+EDIDAybZLQJzUvjJ3WsaQHuLklxeoGZghIKQfsWoJdAnDhdto&#10;vm7Ehv9+A/c/8h/IXfAochc8isVPPodnN27F7g8Pw37pMgghSBp1HYizH2m6ROT/dA6uNsVrh7nH&#10;j/s5+H8AUN/Sxq3OLlsFv8zSuVNQVmVBfUsbfxnw+2/J3Mkoq7KgrbMLu3kr/pK5k4P2oa2zy0Oc&#10;37zchNgopUeZSPDM4HlpKs7UhzVe3n1ZapqCY+t/hWG8/l6J8Q2HN31OKzaVVXH8tzxq8ikXznML&#10;/ScLZWNxx2AMTYXQquVo72dXW8atBulGDIPpVuMQpxwb70GoBJSpHy245u4PD2PxyhfpyslzI1ec&#10;/IJzHUMiReaNYzFvzm2I1w7Dow/lhdVLm60O1dXHYan9HN+2tqL1u1YP6S097UYABIa0mzAifgTS&#10;08chfoTbuxR/XRxaL7ZGTBXaftDMSQlL507BtgMnqYQ5LgWZ+gQUFu/jDHjBPC2mLANWlOzjPBG2&#10;FjvrBjb4tQN4q0PbDpzEwtwJdAIsvwcPPv9GRHmmjIrMar1q3kysmjfzqo5vuLwBYM3OCmRnUF7Z&#10;41KwzJTFgc2VJgFxLCQiond25vUo+7QODHFSVy1xgjj7cc8txiG37QqUc6lCcA4Irrvx77vQ3kPA&#10;qGMBqYL1XIFzIdO2CE5Zm3H6tTfx5NKl0KgHZxCurj6Gd3b9D2zffE3BSyIFw0jAqIbxYvkILPUX&#10;QIgT5+rqKV/nAOJHjMTNN2fBYLiJBb3IBci57A0uFcLlMVmQQ923lWfqQ774piwDtFEqjE8ZhaK8&#10;GZytQscDgFB2ixUl+zAjI4UDhoW5E1DfbL+iPMOh1TsOcZ6ZZaYsrFt8xxUf33B5u8akYMNuHF//&#10;awBAUd4MH6/VFVOFghpuOYkjKWgjFVXVoYFl/Bie58btVVlwR1bggbnUIahtMLyQfuJEfeO3ggcg&#10;JTkJUMWAUceC0WjBaOJ8L3UsGIUGhrFjkX7DDYLbdjg6sX7jS1j/2kY0tLS6eURdB0QPBxM9HEwU&#10;e0UPB6KvAxN1HctXC0YTi+8ud2Nf5RFs+O/XYalviDi4bNpzzMPIqBupxcLcCR6uzWC0ICcTZmuT&#10;h4eB//LOnZwmaALkb3BLGS8tviOolDFYnnzvijba1yb24dpfomf379Gz+/doLv2dj4fK77iVVWHy&#10;Y3/x8XBFenyHwttlaF294xBPJbrneyCxsNKKNir0Cl3/dSNSfpQY8P6MiWMBZxlrxGUA5wAy9aOo&#10;pyWQmrK/ImibPuoQ+9PW2ArbxRboRocOUnt5RQEqPv8GDf/sAuQqMBIZbYoAgJMabAf6QPp7cN8d&#10;dwwKVJ77w2o0NDVTaUiuAiNTAjK5W+ViJB67DxgX4LokJZdrm2FoHZkSjETKC/OPgDp04CS3+pmy&#10;DGjv7BbsHdGN1CJ7XAoKNu7mxHy+VCFUHQLo3qxNZVVYZsqCNkqFlwKsyOHwNFubOJUk+yadz7Nt&#10;Lzcje1wKJ2XYBUxYod6RoYxvpLw4a3ZWwJRl4KSmq2HIlXDRrz6XS2px0hiUEJPa/Pn5EHYWHbQa&#10;OevZoEbbBbN+HFyU/OhwyElku9jiK7kwDF7fUy5oALQxUXjr+WXIHJMMRiqjE1+mAOQKOpHlCjBS&#10;OdKv18Nw/fWCB3b9K39EQ/O3rDQ0jIKLOgZQRoNRRtFLoQaj0LCXGoxSw92DKhpQDQPUwwBVDKCM&#10;AiNTsEGAPDQK63JLpfbOLm6CaqNUWGbKwvYDJ2Hv7PJjy/FsZ9ncKewkOedzj2+4pF4Z//z5V2HJ&#10;B9yEcUsNQ+e5vfykB/h416tvdhtQqZs20Hj5H3NtlPKKjO9QefOvB5/byQFmoLEdDN9QlyS04RbQ&#10;JcYHV4WOn0DlpycFqEM3UFBx9gPOftwzfULwdj87HVLsr7/Y4gYfhgEYKSCRYdMbH8DecVmwcfnD&#10;l5dhfMpIdyCgS6KABAQE0ydOEAwqH+x/HxarDVAPA6Om4ECBRANGrqLAJZW7f3KfKZhBpgIjV3sC&#10;j1zF2oAiK7EAwCt7qrzEd2EGvgW5EwKu8GXHLDzVRLgbuWDDrojztLXYuclNY1qyIjZ2RXkzQ7rJ&#10;wx3fSPDmj8GanYdwtShE5C21WYQMNGMkOPTpqdAT+PrRXFi8bsSwoIC1+6PDsHf2hJ5EDM8rBIaq&#10;ClI57F39eOCxtYIHQhutxqev/QYLbsugkcaugD7nADDQj/TUFMFt7dr7HpUwlNGAIgqMXE2Bg/M6&#10;MVyEsMflUoM45GdYgOP9HKJ9xRX7wI+BMFubOEnBO4CMXy4z1f3ZpbLsOW4JqNq4aGHuBA/x218f&#10;/NkEvGkoPFfwpKF1i38iGFz4z+ytkh1f//+xat5MD0NzpMY3HN4AMF6fwEsF4mub8d46Eeo9CdaP&#10;MG0sPNEmlFOIkcB83gb7pcvQDosOLLFMSAO2fQAQJ+65ZVxwNehgFV3JQ04kXmoBCbt/RyYHI1eh&#10;wvwlFhetQ8maQsEDUvxEHrIzrkfB+rdpu85+xA+LQvx1wqJ4q09Uw9EPMOooQKFmJQ2Z+zmIE8kj&#10;h2P+rGwfI7kQG1Lph5VoaPmOrglhSC5zp7C2howUaKNU3Mr/yp4qbFl+r8dqqo1SeewANk0xYFNZ&#10;FTL1CSjKm8lJBv7sBd4r6Zv/kYfZK//K8Xb1xZ+tYM3OQ5iRkcLZPVwverg87axdY/Jjf0ZR3kws&#10;zJ2AdYt/gqK8mThlbUIsz1jb7vAKyZ/ibjOQy5c/WSMxvuHyzh6Xwqk52eNS/ILIg8/tRO2Wx4Ia&#10;qEP1S9DbqjA97f/NJk6grwek5zKKn/g5Fs6ZEbCR3IdXoOKzM3hrfRHuyZ0W2Prf0YmRdy0DGAk+&#10;LVmFzDGBXW3xtzyA9s5u9JnfDa4uVZ/FrN+sB1TDwChYI3N/L0ivA6T7EtB1CQvvvAUla387qIE5&#10;+eXXmL3iv2DvuAxD0ig89esCQfW2vF6Cw+az1AOkjPJ0YTupJywtKRFP/b95YUkcT//lr2j4to1V&#10;icTMouGSbqTWQ6JxxcKIdKVVIV5wnC5xRAiBRQZGKkdl9ZmQhtLkkbGIVUmDgkrFp2a0O3rZlV7g&#10;as64pSdIZYBcCUYRBSijsO39o5j001/Dfumy4IEZnzoaJ/78GNJHD4MhJVlwPVtjE+v98WcPYXeL&#10;9/eG/QezXWhgN4WKp7YMhVxxJK5LBJXIUtCZS4g7jWNQkkoBmRwV1Z+HZDghdTRiY6KDq0GHjlE1&#10;KBxzAsPQADSpAkRBwLDByaesTch9+Am8tfEZpPybMBd2tEqBrU/8DJv3fy6YfUNjM5goLesW5gEL&#10;67onA/3UzhQu9feCSBVghggs2eNSYJpiQGaqeyzMdY0oO2bhROiFuRORPCJWcJsu4+Ay01SPBEWv&#10;7KnyMbbyy/Dve9fl06n6JpjrmvyCgHdfaaKjT3zsBi5Vpd3Rg+0HTgh2LYsUQWBx2VhSQsWDMFJA&#10;KoP5ywuwd1yGNghwjL/+R0gZHXw38O6Kz1hpJczJw0gAiQyMzJ38kTAMTllbcPMDS3Bg6x+QmT4m&#10;aBNOpxNOpxNRSjmmpAmXWCCVsUZaP94bQthsef3h/8V8dokPnrYsvxcLcydi24ETWL3jIFJGxeGl&#10;xT9B9rgU2Du7OWBZkDMB2eNSYLY2oazqHBvcNZHT7StOW5GpT+RsGy5g0Y2IxTLTVM5w6c8b4Srj&#10;fZ9f18XDpbosM02FNkqFyjP1yN/wjgfAlFWdQ+2WxznbweodB/0aho+v/3dqa3h+hwgqV1YVCuSL&#10;dnJRsqFUIfOXDXQySWUw11qDlp0x6SaYbpscuC3LV7A1/5NOUAE2BHtHp//+S1jJRaYAFBowqmhA&#10;HY32XoLcRb/D7o8Oh2ybEAKn0zm4nC6cFwfuDHOcEZx6fQyD8DDx6dz5Wi+v0eCvhbkTsDB3IirP&#10;WFGw8R1UnrFi24EazF65lWdIdZffVPYJJj/2GtbsPOgRD1Jx2oo1Ow/iwedLUbDxHXaS0jqVZ91G&#10;w8rTVr/9cJXxvs+v6+KxZudBFGx8B2kFf0TlGSuyx6Xg+Pp/R6Z+FFfP3tmFB5/b4X7PMlJ8eLqM&#10;wat3HPQbByNekbskQYUVgRsQuQ18UjkqQthZMg2pQSWabe8eZA2eMjYYLDiZz9cHzgErofYWRq6k&#10;bl8lDVZr72Nw/+Nr8frbe4VhhbNH8OQfMfy6K7sU8JNrh0Gu+I4Krz0jZmsTZq/cilP1bi9NYfFe&#10;FJaEHqNtB05g9sqt7veBF0IfSCrgEjl1Ck9uZO/sxoPPUUmDhqf/1ON+5RkrKs9YWVVPD1NWusf9&#10;VfNmshLSQVGkuGbGW5fhdpSA9AMSKRipFIxUhsqacyEMuMHtK7srqwGpnEbBSgR4PUIllmYknOTC&#10;KDU08lU9DIwqGouf2YjX3wk9cSRO4cZWQ+r1IYHhSHUNnl//Mp57aQ2ee/5pHK78SLCNmnOvhxnO&#10;4torY8pK983axkW0usFGKA2m7FCI38dMfYIPeORveIf7vG7xnTybkh7Z4/QoLN4rzvprCywUXFKE&#10;ZGFjJFzEq/mrb8LujNnyFWwtdjBSuTt/rZDZxjDsDufgNhdIFWAULLiohoFRRmPx0xtgPveFn/nP&#10;QCKRQCqVQkUcgp/BeNONboO3t7THRga3tl/GuXobLHVWnPvqK6riCEWWIQbJmeuauEm5f+2iq54A&#10;KBLEl6qyb/JUK20tds6+ohupRVHebZy0su3ACU6iEela2VhYe4Dg830kVDKwO7phrq0LqzMV1Weo&#10;bUUqBSQSxMVoBlGbPepDI2c3OnpFsTKsaiRjVSOlBowqCoxSg90HP/H7TFKpFDKZDAqFAgOXWwX1&#10;YlJGBuKHRQOkn/bDy+7DSGWAQkljXNQxYFTRaLW3C2q74esL7LMQH1uI0GvTno859SNTn4Dj6x9h&#10;jaWD32c09HIIq665rtGtWqcm+Nx/hfeMy0xTYcoyYLw+EStK3hftH9fUxsKLYckcGyJlwmenORcv&#10;JFIwktAG3IC6+nuVrLRCDbfBdj77SAIskGxZ/lO8+dR8mCaPZXcH93umc2SkbGSuEpCrALkKMyZP&#10;CAgsCoUCSqUS6BKeiuHRh+ZBLZd65gp2heVLZWBkKnfIvzKKxr0IIEdX15AlFluLHbNXbvXYkLZu&#10;8Z04vv4RZOoTfxCrJc04/z73fG8+NR9rdh4UvUDfC1WIFeVjQ6ZM4O1jkVB1qKLm80F3pP5iM8xf&#10;fU3jVySDjCjlJWUyf3kBpqk34c2ihWje+XtsWX4flt09Gdk3JrmP73AOIDZKCdP0Cfjo1VWYcfN4&#10;v81KpVLI5XKoVCooe78T3J3k0aPx1MMPYXiM2gvY2DGSKWiov1zFhvxLhQNoKLVPkD2kEWkFL3uo&#10;BZn6ROxfu+gHAy7bDpyA2eqWbDaVfSzO9qtIAc4VcuUFEZCdnx/xyjCAVIKKE+cG3ZGyg1VsrhIp&#10;Z5wkgoPAWLWtv9cjRkQbrcbCWZPDGhiXjUWhUECtViNao8Kp2hNITpsoDFwSE/HyY0tw+IQZR0+d&#10;haXhG5604VbPkkcnwpgxbpC9C7S9fTCrehdmrSzBMtMtKMrLgTZKBW2UCkV5t+HB5/8ehG+w3wdT&#10;jgj47L+uNlrJsxk1BuyHZyIkMVL5KgNLsL85CRp67wEuLlFfIoOtpS1koJyvGnSIqkGsfQXOQb4M&#10;xAk4Sdj2nUASi0KhgEajQUxMDP5rzYtYtXojNBrhicVvnZiJWyfSLO0NTU1wdFPXtUalRHJCQjiI&#10;54XoQ6NNZR+j8rQV+9cuZvOYpH/vX9rxKW6pqvKsaIz9P6QKuW0s2ujgBlSaaIkV0VkDLiQyNpeK&#10;QDXoG74aRPPBDnqVYdUh+6WOiA0OwzCQy+VQq9XYc/gzfN3ahs1bNoXdXnJCAgwpOhhSdGGBiuWr&#10;L3nqZ3h9WJhr9KsabT9Q83/mpXVF/9pa2jzc4yJ9n4DF5Rb1uojTCTidSBkdPOqW5pdlPC6GkdDA&#10;NcFq0CeAxAtUCBGOK66yEUr87S21fNlwEVt2lYNRRqH69Gm8vesf1+jPxcscR8K7tiz/KRbmTPS9&#10;x1ctAtX3VlkClDtVd5ErZZqS7reMKwr2lLVxUDyWzZ0K3cg4AED+hrdCPK+vzVC8rs4lCe42ckKX&#10;KOBwc4bn+ZBIAKkUlYMw4G57/xAYmdwrjJ+EzFznIdUwLqBriajEcrr2K5iWP4uOfoammVRFY9fe&#10;d/H3HX/9HqwL4aWl3PLo/eyqT7/LTE3AAlaSWbPzQMC6fMMu/ey/nL2zC5vKjtJyqYkevACC7Aw9&#10;lpmm0U2PVWcD8uA/ozZKiaJ5OViXP4fNPv8/qDxdF/RZx/M2WPpzS4vXlbtkfld4VlrRalSCV1KG&#10;fWkZMCCMFBUnhCULrv+mGeYvvgajiWWlFYZDPV1C/ODmGAPYmr6LyJS1X+rAxtffxLOb32Bz0caA&#10;SGVgiBNEKsW+Qwdha6jHrxY94nH2z9XDlPAks8rTdcjOSMWWRx/A0rnT0N7ZheyMVNha2lCw/k2U&#10;VQVeEExT3PaX7IxUaDXKgC7cwi3vwn65C8vumY4tjz6Aonm5sDW3ITZKDd2oOJRVncWKLe/6PAef&#10;x6p5uVg1L9ej75t2H8WmsqOw8Q768kfZGakekcVzJ6fD/NVFUUe5WrK14u4nfd/QgX6Qvm5kJl+H&#10;dY88yKZO9NpRy+aE3fbBUWwvP8EmNZIDzn6Q3i6QrksoefJhCg6BknEzEpRVfoqNbx+iYfYKNY1h&#10;cfaD9DiwIGcCFv5kGm9Hr2ddSCTYtpflL1NQ9a2nEwtunwTdiFjMuDkDmeljoB0WI3hAzOfOY9s7&#10;H+D1XR+ivbufBtIp2WxwEhlNLN7XDdLrAHo6QXq7cOvUabh12kykp2dc0T/W869uguXit3ScpIoh&#10;5b7NTE3kQglszW0hJ+pQiM+rvbPLI8BNpB8qsMz5nS+wOPtB+nqAHjYLW48DpL/H7cplJNSDo1DT&#10;IC9VtBsUiJOt2wnS3QH0uup6HSImkdHAMKUGjCqG/pQpqfF3oB+krwvovgzSfRno66KuZF6iax/+&#10;MjkFlr5uyrfHQdsY6AeIEzMmZwIEmJB+g08+GLPlS9g7OlHxqZn2SyqnSa0VNKk1FGq2b1RzJAO9&#10;QG83SJ8D6O2iPPt7ER8Xh5uNP4Yh7SbodHrEjxjaYfHnPj8NR1cnbF9fwHftl1Bz/is4iJyNfZFH&#10;PKm2SCJFEFh+6wdYBuhZOn3dFBj6etjAMqfbliKVgZEqAIVr4ik4YAlalwMWmvSaC6+Xqdw2Fmc/&#10;BZLeLjeo8LOm+eMvlVGjc38vy7ebZmpz8fbYosAz7DGgKhi3n4geAUKzwNGLs/9AQuuyx5egv4em&#10;7+zroZ/7e+n3XFCcE+mGG6lap9NDrY6Cr0WaQUODFQ5HJwDA4XDAdqHenXRb6gXACg0dM4ksIsBi&#10;TLsBBl0Skke51blWezta2y9h//FqD/f47MmTuDKO7h7sP+55mBy/DP9+sLre97zJYruAhuYWrh/+&#10;+s/vuz86cuqs4G0TIkWGZAF1dVYqIHINncBOr2A5iYRLlcC4zroh7szyNIMb/Nd11XeF10vlntnr&#10;wVC1Q66ibcmUfoDJm78EYAjts0JD2xxwh/QTFlgYV5Su20LLqXUM6yqnR3LIKFhJ2aRN4GXJd50z&#10;xkhAJDIKqv0qYIAFQA5cBmCpqweIE+fq6nipKPhOHob9z3B9YVQx7uNHJDIuOTikCvdYD8HOAgDJ&#10;CSORP/dOJCeMhMV2AfuPVcPR3Q2DLgn3zqB5iy31DbDYLlAw6OqGcewNSE6gk3j/sWof/vwy/PvB&#10;6nrfO2I+w4FAcsJI3Jt9C1dnV+VRX4Ah4Mq02ttxxHyGBSwVpmeOg0alhKW+Aa1tdnG2X3NgIewL&#10;L5GBkUkAInev9DyPiSslgc+xn64MbgwDSHzruia0W1LwzjjPuNUdRuJ3M6QPf5c3ScLQSSqRgUjd&#10;0cNuQPF2azK8ScwHGF67jPdEdp1fxD6DRAYiVQBOJRj2uBCaKc5JD2gjxH3Koa/rCeCBintceM/n&#10;ku44AB46qDy5IA8alRJHzGdQvPt9t4RQ34CG5hbkm+7y4WOxNXAAYLE1+O2Dq4z3/WB1+feOmM/Q&#10;o2R5fV3+s/swe8okGHRJeGHbDg9wsdTbPCStXRVH3ZKK+TSeXDhvyOMlUljAEuSUQ0YCSBmASALH&#10;YzFesRUekgCdnEEFdv6mOh8DLbu3BlJh/PlqFiRgJAQgMk8w8fuCeU5sj8keLNkVw1BJRuoCGCkF&#10;QZnrmFRWQoIzeIyND09/QOMFwCFPpwxM+aY7oVEp0WpvR/Eu31MQas7V4gXXCs/j4+jq5n3u8tsH&#10;Vxnv+8Hq8u/BC4AbGptQvPs9PPnL+ZwEU7rvgGdbHouiZ90XXi8d8niJFA6wBIpCY7wmXUgifuoz&#10;g7ADRKh+oH4T4p8Pv5IPLwGrnKufUilAqA2GId5A5gUqhPjy8gAWt4rkk4OFYTCUfS/TJ4xHcsIo&#10;Vr34NGBbDU1NIf5GgfYqkQD3g9UN3q6l3oZWezvitbGYnfVj7Ko4Akd3t6D3yP9ziHTtbCw/XHt1&#10;EGwikWmfn+EtKKAJAbfI9tGYNoa3ojeH3x4J0Zdg98O419DUjHgtzcJv0CWhxnLef2VeXY1KBUNK&#10;coCyIonA8kMHtIiDWzD7itsFbrHWDxJMvKQuv/Y54v9+sLoC2m1obILRMJY+w6iRqDlXG7SPhhQd&#10;ls97APs/OR64rEjXBljy77oFrz72cxh++Sysjd9d1Y7pE4ejtOhhGMfQRFNvVZ7EkvVvoO2y45oM&#10;lOX1p1H8/sdY94Y7P21ctAafvFoIfeJwrCzZ43HPRTnGNOx94REAwJL1b6D4/Y+x94VHUNf0HZas&#10;f+OqP4dr1R86iIXalxXsfrj3ggOwIUWHv/7nyqsO1iINWmIhwVenK0Rx0RrsfWEJrI2tUM5aDuOY&#10;JJSuWoTCn+diZXHZtRstr3FYfNdUCirFZSjMux3rdn7oU2Xt4rkofu9j2C87MHFMEm9F/x688IPl&#10;fw0lFiFlLFYbXti6jYKMXofl83921d9dkYQAC/HVe/e+uBQ5xjQAwMriMm4yub5v63AgLkbDAcDa&#10;fBNdrf+0E68+ngdrYyv0ifEofu8olvxpp1+2i+fcAm20GvNXbwUIQc35BsxfXYKa8zSmIn/ONLz6&#10;eB4AcO3kGNOw98WlPu0X5s1C4c9vp4AVo8GSP+1E8XtHkWNMQ+mqRYiL0aDm/AXMX70V1sZWGMcm&#10;4dXH5sE4NgltHQ7MX70VxrHJ0CcOx9p8E2rON6C8horW1kaaB7fw57fDevE7BHLd3589AXf97hWu&#10;/wCQaxyLng83oq3Dwd0rzJvFjVdbhwMnvriAl3Z+iL0vLuXGsK6x1W+/hZKjuxsaFd1Do1EqPYyg&#10;GpUK6wqXc/ct1nq8ULLte2FjcfUpuG3IDSKWunoUrtsIgz5FBJZrQBJhSZHp58K82zFxTBIMC57B&#10;nb/dhLX5JuQYx6Iw73bkGNMw9ZEXUVS826MOACTc91vUNX7LAcHK4t3InzMNxrFJfnkaxyThxBcX&#10;0MY7jKzmfAMAAn3icLz6eB5WFu/G1EdeRP6cacifcwvHy1/7cTEazF9dgrcqTmBNvglxMWqUrlqE&#10;kveOQnn7UtgvO/Da43kACEpXLaKS0u1LUV5Ti/tnTMS6nfthbWzFyuLdKK+xcH16q6KGA9Il63f4&#10;fZaS944gLkaD9/+wlPe8gDZag4T7fssC0ywYxyZhbb6Jey5vdJ+/ugRvVdYE7LfQq6HR7SUx6HUe&#10;9xzdXaj53L159MgJM65ekuzg7SYn8m1DVgTOouf1POfEg8mu0e5mpwBViMYW5BrTEBejgWX7M1wJ&#10;45gkGMckobzGgpraetTU1mNN/j3cKmFtbEXbpcvc7+XV57jkUdooVYD4At5JAV50f/YEAMC6Hfto&#10;ezUW5BjTUPfutwHaJ2jrcKC8+hyMY5Jw/4yJmHjDjxAXo6HSTN4s3rP8CPrEeDzyx1KAODH/2S1+&#10;VCF3nwrzZnMnCWijVDCO+RELgG4qfvcw9InDUZg3G6WrFsHw0NMACMprLGi7dBknvmhAXIwaORPH&#10;+jxXXIyGG7eaWlvAfg8mRuNIzUm6igMwpo9Fzeeeu5lb29ybEVv/+U/Ptj3UkQABf4T4vx+sboh2&#10;4+O0XJ+P1JyAoyuInc1PnzQqVRD3tEjXQBXy0pcJUF5twZ0rNngUK/19gR8R1luHpr+3XerkHVnq&#10;X/+tOW9DYd4diItWo63DEdju48EmQPsgsF92eEXb0p93rtiA8mr3Cm0cmxzCgOj5fWHebJRXW6CN&#10;0eC138yHPjEehl+s8lFNVm5+B/rEeNw/wwh9wnCAUFXHMxkR8TPJvL/33+/B0JHqGtybMxPxcVpM&#10;N07E/qOfeEgxwWwb/HLGdAMsdb5pIV0A0HCxEYLeLQH35t/1E06NK313bxA1yvfvZrwxHQZ9Ckrf&#10;Ew8qu7qqkJAMXOzvB6rPIWeSgV35jdj70nLERatRU2vjvs+fM51daeFV399n4P4ZRqwtuNeDb8ke&#10;eq5y6dP5AKGqkeXvq7G24F68dbCam9TGMUnImWRA+WfnArbv7/sTtTa0dTiQP2c6QAj2vrQc+XOm&#10;o6bWBmtjK/d96dP5ePU3830NrrwXuOa8DSV7DkOfGI+2Dgc9S5q9Hxetxid/fgqFebNRU0tDzz3O&#10;miZu0bH8s3Oez2U0wGNfESEB+z3Y7F4bt5dyK/iTBYvcdgh/RlXeVXP2czQ00pQH0ydNpOk1efdn&#10;3zIVhlQ99h/9mI2udd9LTnSn4vSux7/H/z5eG4vlD82D8cZ0tLbZ8cLmrb7teqf4ZL/XKJXIv/8+&#10;LH9onk8d8brylyCvkKV0DawXW2GYvxK5kwz45C//QcX20n1ou9SJdaUfcN+7JQw/k9F71ScEOUYD&#10;7K7Vm6W2S52464n1eLXwF+g5+GdOxVlX+gHaOhxY8vLf8OoTDwG4D8V7DqN4TyVyJqX7bZ+bnF5S&#10;0/xnNqP0mV+h5+CfUXPeRic+IZj/e/f3bR0OzH9mMw+UPCde0ea32X7Q/uVMSsfiu6djXek+js9b&#10;hz7D2l/RM4aXvPw3tF3q9GukrKm1YeXmt9my97nHkTduwfo9GGq4eBGFf1iH+XffBeONN+LJgkVo&#10;bWtDa5sd8XFat6HXNSF59MLmEsy/+y5Mn2TEs8sfQcPFRji6u7l6uz4qx66Pyj1VEbUKBr2eJ0UY&#10;sP/IUb/3nixYxOPfjYbGRpS++z6OVNd4hv7z2uKkpVQ9/vr8al9vUZ1VNOBeZWIU2QXXdMQtO9bi&#10;zifWw3rxW/GvcY0oeXSil9el0e8k9lF7UvU824zdwz4j0r86sNyaL0K5SCKJFGHjrXiQk0giiRRx&#10;YBF1T5FEEinSwEJEYBFJJJFEiUUkkUT6/gOLaGMRSSSRRIlFJJFEEoFFJJFEElUhkUQSSaQISCzi&#10;IIgkkkiixCKSSCJ9z+l/BwBo+WKO3FaVHgAAAABJRU5ErkJggg=="/>
  <p:tag name="ISPRING_PRESENTERDATA_0" val="TWFuYWdlbWVudCBTdHVkeSBHdWlkZQ==|TWFuYWdlbWVudCBTdHVkeSBHdWlkZQ==|||e0U4NkFBNTc5LUUxRjQtNDRCMi04MUEyLTk0QUVFNEIyNkRDN30=|||MQ==||SVNQUklOR19QUkVTRU5URVJfUEhPVE9fMA==|"/>
  <p:tag name="ARTICULATE_PROJECT_OPEN" val="0"/>
  <p:tag name="ISPRING_ULTRA_SCORM_COURSE_ID" val="EC2B67C0-5CE7-41FC-84A2-AC13D6E2B714"/>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_RESOURCE_PATHS_HASH_PRESENTER" val="cba8aacf245eebfba31ead29622a4b62828079"/>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ntroduction - 7/7"/>
  <p:tag name="ISPRING_SLIDE_INDENT_LEVEL" val="0"/>
</p:tagLst>
</file>

<file path=ppt/tags/tag11.xml><?xml version="1.0" encoding="utf-8"?>
<p:tagLst xmlns:a="http://schemas.openxmlformats.org/drawingml/2006/main" xmlns:r="http://schemas.openxmlformats.org/officeDocument/2006/relationships" xmlns:p="http://schemas.openxmlformats.org/presentationml/2006/main">
  <p:tag name="GENSWF_SLIDE_TITLE" val="Definition"/>
  <p:tag name="GENSWF_ADVANCE_TIME" val="0.00"/>
  <p:tag name="ISPRING_CUSTOM_TIMING_USED" val="0"/>
  <p:tag name="ISPRING_SLIDE_INDENT_LEVEL" val="0"/>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History of Emotional Intelligence"/>
  <p:tag name="ISPRING_SLIDE_INDENT_LEVEL" val="0"/>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What is Emotional Intelligence (EQ)?"/>
  <p:tag name="ISPRING_SLIDE_INDENT_LEVEL" val="0"/>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Benefits of Emotional Intelligence"/>
  <p:tag name="ISPRING_SLIDE_INDENT_LEVEL" val="0"/>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mportance of Emotions in Humans"/>
  <p:tag name="ISPRING_SLIDE_INDENT_LEVEL" val="0"/>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Stage 3 - Reacting automatically"/>
  <p:tag name="ISPRING_SLIDE_INDENT_LEVEL" val="0"/>
</p:tagLst>
</file>

<file path=ppt/tags/tag17.xml><?xml version="1.0" encoding="utf-8"?>
<p:tagLst xmlns:a="http://schemas.openxmlformats.org/drawingml/2006/main" xmlns:r="http://schemas.openxmlformats.org/officeDocument/2006/relationships" xmlns:p="http://schemas.openxmlformats.org/presentationml/2006/main">
  <p:tag name="GENSWF_SLIDE_TITLE" val="Hostile Aggressive People"/>
  <p:tag name="GENSWF_ADVANCE_TIME" val="0.00"/>
  <p:tag name="ISPRING_CUSTOM_TIMING_USED" val="0"/>
  <p:tag name="ISPRING_SLIDE_INDENT_LEVEL" val="0"/>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Derailment"/>
  <p:tag name="ISPRING_SLIDE_INDENT_LEVEL" val="0"/>
</p:tagLst>
</file>

<file path=ppt/tags/tag2.xml><?xml version="1.0" encoding="utf-8"?>
<p:tagLst xmlns:a="http://schemas.openxmlformats.org/drawingml/2006/main" xmlns:r="http://schemas.openxmlformats.org/officeDocument/2006/relationships" xmlns:p="http://schemas.openxmlformats.org/presentationml/2006/main">
  <p:tag name="GENSWF_SLIDE_TITLE" val="Emotional Intelligence"/>
  <p:tag name="GENSWF_ADVANCE_TIME" val="0.00"/>
  <p:tag name="ISPRING_SLIDE_INDENT_LEVEL" val="0"/>
  <p:tag name="ISPRING_CUSTOM_TIMING_USED" val="0"/>
</p:tagLst>
</file>

<file path=ppt/tags/tag20.xml><?xml version="1.0" encoding="utf-8"?>
<p:tagLst xmlns:a="http://schemas.openxmlformats.org/drawingml/2006/main" xmlns:r="http://schemas.openxmlformats.org/officeDocument/2006/relationships" xmlns:p="http://schemas.openxmlformats.org/presentationml/2006/main">
  <p:tag name="GENSWF_SLIDE_TITLE" val="Competencies of Emotional Intelligence"/>
  <p:tag name="GENSWF_ADVANCE_TIME" val="0.00"/>
  <p:tag name="ISPRING_CUSTOM_TIMING_USED" val="0"/>
  <p:tag name="ISPRING_SLIDE_INDENT_LEVEL" val="0"/>
</p:tagLst>
</file>

<file path=ppt/tags/tag21.xml><?xml version="1.0" encoding="utf-8"?>
<p:tagLst xmlns:a="http://schemas.openxmlformats.org/drawingml/2006/main" xmlns:r="http://schemas.openxmlformats.org/officeDocument/2006/relationships" xmlns:p="http://schemas.openxmlformats.org/presentationml/2006/main">
  <p:tag name="GENSWF_SLIDE_TITLE" val="Adaptability"/>
  <p:tag name="GENSWF_ADVANCE_TIME" val="0.00"/>
  <p:tag name="ISPRING_CUSTOM_TIMING_USED" val="0"/>
  <p:tag name="ISPRING_SLIDE_INDENT_LEVEL" val="0"/>
</p:tagLst>
</file>

<file path=ppt/tags/tag22.xml><?xml version="1.0" encoding="utf-8"?>
<p:tagLst xmlns:a="http://schemas.openxmlformats.org/drawingml/2006/main" xmlns:r="http://schemas.openxmlformats.org/officeDocument/2006/relationships" xmlns:p="http://schemas.openxmlformats.org/presentationml/2006/main">
  <p:tag name="GENSWF_SLIDE_TITLE" val="Empathy"/>
  <p:tag name="GENSWF_ADVANCE_TIME" val="0.00"/>
  <p:tag name="ISPRING_CUSTOM_TIMING_USED" val="0"/>
  <p:tag name="ISPRING_SLIDE_INDENT_LEVEL" val="0"/>
</p:tagLst>
</file>

<file path=ppt/tags/tag23.xml><?xml version="1.0" encoding="utf-8"?>
<p:tagLst xmlns:a="http://schemas.openxmlformats.org/drawingml/2006/main" xmlns:r="http://schemas.openxmlformats.org/officeDocument/2006/relationships" xmlns:p="http://schemas.openxmlformats.org/presentationml/2006/main">
  <p:tag name="GENSWF_SLIDE_TITLE" val="Supplement to formal channel"/>
  <p:tag name="GENSWF_ADVANCE_TIME" val="0.00"/>
  <p:tag name="ISPRING_CUSTOM_TIMING_USED" val="0"/>
  <p:tag name="ISPRING_SLIDE_INDENT_LEVEL" val="0"/>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Characteristics of Low EI"/>
  <p:tag name="ISPRING_SLIDE_INDENT_LEVEL" val="0"/>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Real Life Example"/>
  <p:tag name="ISPRING_SLIDE_INDENT_LEVEL" val="0"/>
</p:tagLst>
</file>

<file path=ppt/tags/tag26.xml><?xml version="1.0" encoding="utf-8"?>
<p:tagLst xmlns:a="http://schemas.openxmlformats.org/drawingml/2006/main" xmlns:r="http://schemas.openxmlformats.org/officeDocument/2006/relationships" xmlns:p="http://schemas.openxmlformats.org/presentationml/2006/main">
  <p:tag name="GENSWF_SLIDE_TITLE" val="Emotional Competence Inventory"/>
  <p:tag name="GENSWF_ADVANCE_TIME" val="0.00"/>
  <p:tag name="ISPRING_CUSTOM_TIMING_USED" val="0"/>
  <p:tag name="ISPRING_SLIDE_INDENT_LEVEL" val="0"/>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GENSWF_SLIDE_TITLE" val="ManagementStudyGuide.com"/>
</p:tagLst>
</file>

<file path=ppt/tags/tag3.xml><?xml version="1.0" encoding="utf-8"?>
<p:tagLst xmlns:a="http://schemas.openxmlformats.org/drawingml/2006/main" xmlns:r="http://schemas.openxmlformats.org/officeDocument/2006/relationships" xmlns:p="http://schemas.openxmlformats.org/presentationml/2006/main">
  <p:tag name="GENSWF_SLIDE_TITLE" val="Course Objectives"/>
  <p:tag name="GENSWF_ADVANCE_TIME" val="0.00"/>
  <p:tag name="ISPRING_SLIDE_INDENT_LEVEL" val="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GENSWF_SLIDE_TITLE" val="Introduction - 1/7"/>
</p:tagLst>
</file>

<file path=ppt/tags/tag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ntroduction - 2/7"/>
  <p:tag name="ISPRING_SLIDE_INDENT_LEVEL" val="0"/>
</p:tagLst>
</file>

<file path=ppt/tags/tag6.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ntroduction - 3/7"/>
  <p:tag name="ISPRING_SLIDE_INDENT_LEVEL" val="0"/>
</p:tagLst>
</file>

<file path=ppt/tags/tag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ntroduction - 4/7"/>
  <p:tag name="ISPRING_SLIDE_INDENT_LEVEL" val="0"/>
</p:tagLst>
</file>

<file path=ppt/tags/tag8.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ntroduction - 5/7"/>
  <p:tag name="ISPRING_SLIDE_INDENT_LEVEL" val="0"/>
</p:tagLst>
</file>

<file path=ppt/tags/tag9.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ntroduction - 6/7"/>
  <p:tag name="ISPRING_SLIDE_INDENT_LEVEL"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2090</TotalTime>
  <Words>1579</Words>
  <Application>Microsoft Office PowerPoint</Application>
  <PresentationFormat>On-screen Show (4:3)</PresentationFormat>
  <Paragraphs>216</Paragraphs>
  <Slides>25</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Emotional-Intelligence-Demo</dc:title>
  <dc:creator>Home</dc:creator>
  <cp:lastModifiedBy>User</cp:lastModifiedBy>
  <cp:revision>172</cp:revision>
  <dcterms:created xsi:type="dcterms:W3CDTF">2014-03-12T05:40:29Z</dcterms:created>
  <dcterms:modified xsi:type="dcterms:W3CDTF">2014-05-18T09:06:52Z</dcterms:modified>
</cp:coreProperties>
</file>