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334" r:id="rId3"/>
    <p:sldId id="325" r:id="rId4"/>
    <p:sldId id="327" r:id="rId5"/>
    <p:sldId id="328" r:id="rId6"/>
    <p:sldId id="330" r:id="rId7"/>
    <p:sldId id="332" r:id="rId8"/>
    <p:sldId id="333" r:id="rId9"/>
    <p:sldId id="354" r:id="rId10"/>
    <p:sldId id="258" r:id="rId11"/>
    <p:sldId id="351" r:id="rId12"/>
    <p:sldId id="259" r:id="rId13"/>
    <p:sldId id="352" r:id="rId14"/>
    <p:sldId id="355" r:id="rId15"/>
  </p:sldIdLst>
  <p:sldSz cx="9144000" cy="6858000" type="screen4x3"/>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ED1C7A"/>
    <a:srgbClr val="FFD85D"/>
    <a:srgbClr val="00A8D1"/>
    <a:srgbClr val="C6AAAD"/>
    <a:srgbClr val="B9B085"/>
    <a:srgbClr val="C3AF96"/>
    <a:srgbClr val="F8931F"/>
    <a:srgbClr val="323232"/>
    <a:srgbClr val="8064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2500" autoAdjust="0"/>
    <p:restoredTop sz="94605" autoAdjust="0"/>
  </p:normalViewPr>
  <p:slideViewPr>
    <p:cSldViewPr>
      <p:cViewPr varScale="1">
        <p:scale>
          <a:sx n="54" d="100"/>
          <a:sy n="54" d="100"/>
        </p:scale>
        <p:origin x="-1656" y="-72"/>
      </p:cViewPr>
      <p:guideLst>
        <p:guide orient="horz" pos="2160"/>
        <p:guide pos="2880"/>
      </p:guideLst>
    </p:cSldViewPr>
  </p:slideViewPr>
  <p:notesTextViewPr>
    <p:cViewPr>
      <p:scale>
        <a:sx n="100" d="100"/>
        <a:sy n="100" d="100"/>
      </p:scale>
      <p:origin x="0" y="0"/>
    </p:cViewPr>
  </p:notesTextViewPr>
  <p:sorterViewPr>
    <p:cViewPr>
      <p:scale>
        <a:sx n="60" d="100"/>
        <a:sy n="60" d="100"/>
      </p:scale>
      <p:origin x="0" y="1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5C0EA8-B27E-4EBE-9E29-E342B62977CD}" type="datetimeFigureOut">
              <a:rPr lang="en-US" smtClean="0"/>
              <a:t>10/9/2014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A6550F-53F6-42B1-9464-6A1DC41A0B22}" type="slidenum">
              <a:rPr lang="en-US" smtClean="0"/>
              <a:t>‹#›</a:t>
            </a:fld>
            <a:endParaRPr lang="en-US"/>
          </a:p>
        </p:txBody>
      </p:sp>
    </p:spTree>
    <p:extLst>
      <p:ext uri="{BB962C8B-B14F-4D97-AF65-F5344CB8AC3E}">
        <p14:creationId xmlns:p14="http://schemas.microsoft.com/office/powerpoint/2010/main" val="1720230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2A79FDD-73DA-4947-A8C4-E7A4BAC9578E}" type="slidenum">
              <a:rPr lang="en-IN" smtClean="0">
                <a:solidFill>
                  <a:prstClr val="black"/>
                </a:solidFill>
              </a:rPr>
              <a:pPr/>
              <a:t>14</a:t>
            </a:fld>
            <a:endParaRPr lang="en-IN">
              <a:solidFill>
                <a:prstClr val="black"/>
              </a:solidFill>
            </a:endParaRPr>
          </a:p>
        </p:txBody>
      </p:sp>
    </p:spTree>
    <p:extLst>
      <p:ext uri="{BB962C8B-B14F-4D97-AF65-F5344CB8AC3E}">
        <p14:creationId xmlns:p14="http://schemas.microsoft.com/office/powerpoint/2010/main" val="4066870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514557CA-39DC-4488-B828-5FD1989F3DD7}" type="datetimeFigureOut">
              <a:rPr lang="en-IN" smtClean="0"/>
              <a:pPr/>
              <a:t>09-10-2014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9CDE0DBC-E718-4C02-B6B3-6CAA12C88C6C}" type="slidenum">
              <a:rPr lang="en-IN" smtClean="0"/>
              <a:pPr/>
              <a:t>‹#›</a:t>
            </a:fld>
            <a:endParaRPr lang="en-I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514557CA-39DC-4488-B828-5FD1989F3DD7}" type="datetimeFigureOut">
              <a:rPr lang="en-IN" smtClean="0"/>
              <a:pPr/>
              <a:t>09-10-2014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9CDE0DBC-E718-4C02-B6B3-6CAA12C88C6C}" type="slidenum">
              <a:rPr lang="en-IN" smtClean="0"/>
              <a:pPr/>
              <a:t>‹#›</a:t>
            </a:fld>
            <a:endParaRPr lang="en-I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514557CA-39DC-4488-B828-5FD1989F3DD7}" type="datetimeFigureOut">
              <a:rPr lang="en-IN" smtClean="0"/>
              <a:pPr/>
              <a:t>09-10-2014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9CDE0DBC-E718-4C02-B6B3-6CAA12C88C6C}" type="slidenum">
              <a:rPr lang="en-IN" smtClean="0"/>
              <a:pPr/>
              <a:t>‹#›</a:t>
            </a:fld>
            <a:endParaRPr lang="en-I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514557CA-39DC-4488-B828-5FD1989F3DD7}" type="datetimeFigureOut">
              <a:rPr lang="en-IN" smtClean="0"/>
              <a:pPr/>
              <a:t>09-10-2014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9CDE0DBC-E718-4C02-B6B3-6CAA12C88C6C}" type="slidenum">
              <a:rPr lang="en-IN" smtClean="0"/>
              <a:pPr/>
              <a:t>‹#›</a:t>
            </a:fld>
            <a:endParaRPr lang="en-I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4557CA-39DC-4488-B828-5FD1989F3DD7}" type="datetimeFigureOut">
              <a:rPr lang="en-IN" smtClean="0"/>
              <a:pPr/>
              <a:t>09-10-2014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9CDE0DBC-E718-4C02-B6B3-6CAA12C88C6C}" type="slidenum">
              <a:rPr lang="en-IN" smtClean="0"/>
              <a:pPr/>
              <a:t>‹#›</a:t>
            </a:fld>
            <a:endParaRPr lang="en-I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514557CA-39DC-4488-B828-5FD1989F3DD7}" type="datetimeFigureOut">
              <a:rPr lang="en-IN" smtClean="0"/>
              <a:pPr/>
              <a:t>09-10-2014</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9CDE0DBC-E718-4C02-B6B3-6CAA12C88C6C}" type="slidenum">
              <a:rPr lang="en-IN" smtClean="0"/>
              <a:pPr/>
              <a:t>‹#›</a:t>
            </a:fld>
            <a:endParaRPr lang="en-I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514557CA-39DC-4488-B828-5FD1989F3DD7}" type="datetimeFigureOut">
              <a:rPr lang="en-IN" smtClean="0"/>
              <a:pPr/>
              <a:t>09-10-2014</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9CDE0DBC-E718-4C02-B6B3-6CAA12C88C6C}" type="slidenum">
              <a:rPr lang="en-IN" smtClean="0"/>
              <a:pPr/>
              <a:t>‹#›</a:t>
            </a:fld>
            <a:endParaRPr lang="en-I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514557CA-39DC-4488-B828-5FD1989F3DD7}" type="datetimeFigureOut">
              <a:rPr lang="en-IN" smtClean="0"/>
              <a:pPr/>
              <a:t>09-10-2014</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9CDE0DBC-E718-4C02-B6B3-6CAA12C88C6C}" type="slidenum">
              <a:rPr lang="en-IN" smtClean="0"/>
              <a:pPr/>
              <a:t>‹#›</a:t>
            </a:fld>
            <a:endParaRPr lang="en-I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4557CA-39DC-4488-B828-5FD1989F3DD7}" type="datetimeFigureOut">
              <a:rPr lang="en-IN" smtClean="0"/>
              <a:pPr/>
              <a:t>09-10-2014</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9CDE0DBC-E718-4C02-B6B3-6CAA12C88C6C}" type="slidenum">
              <a:rPr lang="en-IN" smtClean="0"/>
              <a:pPr/>
              <a:t>‹#›</a:t>
            </a:fld>
            <a:endParaRPr lang="en-IN"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4557CA-39DC-4488-B828-5FD1989F3DD7}" type="datetimeFigureOut">
              <a:rPr lang="en-IN" smtClean="0"/>
              <a:pPr/>
              <a:t>09-10-2014</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9CDE0DBC-E718-4C02-B6B3-6CAA12C88C6C}" type="slidenum">
              <a:rPr lang="en-IN" smtClean="0"/>
              <a:pPr/>
              <a:t>‹#›</a:t>
            </a:fld>
            <a:endParaRPr lang="en-I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4557CA-39DC-4488-B828-5FD1989F3DD7}" type="datetimeFigureOut">
              <a:rPr lang="en-IN" smtClean="0"/>
              <a:pPr/>
              <a:t>09-10-2014</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9CDE0DBC-E718-4C02-B6B3-6CAA12C88C6C}" type="slidenum">
              <a:rPr lang="en-IN" smtClean="0"/>
              <a:pPr/>
              <a:t>‹#›</a:t>
            </a:fld>
            <a:endParaRPr lang="en-I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4557CA-39DC-4488-B828-5FD1989F3DD7}" type="datetimeFigureOut">
              <a:rPr lang="en-IN" smtClean="0"/>
              <a:pPr/>
              <a:t>09-10-2014</a:t>
            </a:fld>
            <a:endParaRPr lang="en-I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DE0DBC-E718-4C02-B6B3-6CAA12C88C6C}" type="slidenum">
              <a:rPr lang="en-IN" smtClean="0"/>
              <a:pPr/>
              <a:t>‹#›</a:t>
            </a:fld>
            <a:endParaRPr lang="en-I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1.tiff"/><Relationship Id="rId7" Type="http://schemas.openxmlformats.org/officeDocument/2006/relationships/image" Target="../media/image25.tiff"/><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24.tiff"/><Relationship Id="rId5" Type="http://schemas.openxmlformats.org/officeDocument/2006/relationships/image" Target="../media/image23.tiff"/><Relationship Id="rId4" Type="http://schemas.openxmlformats.org/officeDocument/2006/relationships/image" Target="../media/image22.tiff"/></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28.jpeg"/><Relationship Id="rId5" Type="http://schemas.openxmlformats.org/officeDocument/2006/relationships/slide" Target="slide1.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jpeg"/><Relationship Id="rId7"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6.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jpeg"/><Relationship Id="rId7"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6.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jpeg"/><Relationship Id="rId7"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6.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jpeg"/><Relationship Id="rId7"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6.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jpeg"/><Relationship Id="rId7"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6.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jpeg"/><Relationship Id="rId7"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6.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035378_l.jpg"/>
          <p:cNvPicPr>
            <a:picLocks noChangeAspect="1"/>
          </p:cNvPicPr>
          <p:nvPr/>
        </p:nvPicPr>
        <p:blipFill>
          <a:blip r:embed="rId2" cstate="email">
            <a:extLst>
              <a:ext uri="{28A0092B-C50C-407E-A947-70E740481C1C}">
                <a14:useLocalDpi xmlns:a14="http://schemas.microsoft.com/office/drawing/2010/main"/>
              </a:ext>
            </a:extLst>
          </a:blip>
          <a:srcRect l="26453" r="32348" b="7000"/>
          <a:stretch>
            <a:fillRect/>
          </a:stretch>
        </p:blipFill>
        <p:spPr>
          <a:xfrm>
            <a:off x="6740783" y="1834499"/>
            <a:ext cx="2308519" cy="3826749"/>
          </a:xfrm>
          <a:prstGeom prst="rect">
            <a:avLst/>
          </a:prstGeom>
        </p:spPr>
      </p:pic>
      <p:pic>
        <p:nvPicPr>
          <p:cNvPr id="3" name="Picture 2" descr="2977212_xl.jpg"/>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588224" y="548680"/>
            <a:ext cx="2555776" cy="2413034"/>
          </a:xfrm>
          <a:prstGeom prst="rect">
            <a:avLst/>
          </a:prstGeom>
        </p:spPr>
      </p:pic>
      <p:pic>
        <p:nvPicPr>
          <p:cNvPr id="4" name="Picture 3" descr="12219182_l.jpg"/>
          <p:cNvPicPr>
            <a:picLocks noChangeAspect="1"/>
          </p:cNvPicPr>
          <p:nvPr/>
        </p:nvPicPr>
        <p:blipFill>
          <a:blip r:embed="rId4" cstate="email">
            <a:extLst>
              <a:ext uri="{28A0092B-C50C-407E-A947-70E740481C1C}">
                <a14:useLocalDpi xmlns:a14="http://schemas.microsoft.com/office/drawing/2010/main"/>
              </a:ext>
            </a:extLst>
          </a:blip>
          <a:srcRect l="50000" t="20600" r="5207" b="9051"/>
          <a:stretch>
            <a:fillRect/>
          </a:stretch>
        </p:blipFill>
        <p:spPr>
          <a:xfrm flipH="1">
            <a:off x="-36513" y="2564904"/>
            <a:ext cx="1500164" cy="3140968"/>
          </a:xfrm>
          <a:prstGeom prst="rect">
            <a:avLst/>
          </a:prstGeom>
        </p:spPr>
      </p:pic>
      <p:pic>
        <p:nvPicPr>
          <p:cNvPr id="18" name="Picture 17" descr="12219182_l.jpg"/>
          <p:cNvPicPr>
            <a:picLocks noChangeAspect="1"/>
          </p:cNvPicPr>
          <p:nvPr/>
        </p:nvPicPr>
        <p:blipFill>
          <a:blip r:embed="rId4" cstate="email">
            <a:extLst>
              <a:ext uri="{28A0092B-C50C-407E-A947-70E740481C1C}">
                <a14:useLocalDpi xmlns:a14="http://schemas.microsoft.com/office/drawing/2010/main"/>
              </a:ext>
            </a:extLst>
          </a:blip>
          <a:srcRect l="50000" t="20600" r="5207" b="9051"/>
          <a:stretch>
            <a:fillRect/>
          </a:stretch>
        </p:blipFill>
        <p:spPr>
          <a:xfrm flipH="1">
            <a:off x="1259631" y="1484784"/>
            <a:ext cx="1500164" cy="3140968"/>
          </a:xfrm>
          <a:prstGeom prst="rect">
            <a:avLst/>
          </a:prstGeom>
        </p:spPr>
      </p:pic>
      <p:grpSp>
        <p:nvGrpSpPr>
          <p:cNvPr id="6" name="Gruppieren 19"/>
          <p:cNvGrpSpPr/>
          <p:nvPr/>
        </p:nvGrpSpPr>
        <p:grpSpPr bwMode="gray">
          <a:xfrm>
            <a:off x="1547664" y="3789039"/>
            <a:ext cx="1944216" cy="2016225"/>
            <a:chOff x="7252347" y="1658648"/>
            <a:chExt cx="3783306" cy="3783302"/>
          </a:xfrm>
          <a:effectLst>
            <a:outerShdw blurRad="127000" dist="63500" dir="2700000" algn="tl" rotWithShape="0">
              <a:prstClr val="black">
                <a:alpha val="40000"/>
              </a:prstClr>
            </a:outerShdw>
          </a:effectLst>
          <a:scene3d>
            <a:camera prst="perspectiveRelaxed">
              <a:rot lat="17673601" lon="0" rev="0"/>
            </a:camera>
            <a:lightRig rig="balanced" dir="t"/>
          </a:scene3d>
        </p:grpSpPr>
        <p:sp>
          <p:nvSpPr>
            <p:cNvPr id="7" name="Ellipse 16"/>
            <p:cNvSpPr/>
            <p:nvPr/>
          </p:nvSpPr>
          <p:spPr bwMode="gray">
            <a:xfrm>
              <a:off x="7252347" y="1658648"/>
              <a:ext cx="3783306" cy="3783302"/>
            </a:xfrm>
            <a:prstGeom prst="ellipse">
              <a:avLst/>
            </a:prstGeom>
            <a:solidFill>
              <a:srgbClr val="AFAFAF"/>
            </a:solidFill>
            <a:ln w="12700">
              <a:noFill/>
              <a:round/>
              <a:headEnd/>
              <a:tailEnd/>
            </a:ln>
            <a:effectLst>
              <a:outerShdw blurRad="685800" dist="50800" dir="5400000" sx="111000" sy="111000" algn="ctr" rotWithShape="0">
                <a:srgbClr val="000000">
                  <a:alpha val="43137"/>
                </a:srgbClr>
              </a:outerShdw>
            </a:effectLst>
            <a:sp3d prstMaterial="metal">
              <a:bevelT w="635000" h="381000"/>
            </a:sp3d>
          </p:spPr>
          <p:txBody>
            <a:bodyPr rtlCol="0" anchor="ctr"/>
            <a:lstStyle/>
            <a:p>
              <a:pPr algn="ctr"/>
              <a:r>
                <a:rPr lang="en-US" dirty="0" smtClean="0"/>
                <a:t> </a:t>
              </a:r>
              <a:endParaRPr lang="en-US" dirty="0"/>
            </a:p>
          </p:txBody>
        </p:sp>
        <p:sp>
          <p:nvSpPr>
            <p:cNvPr id="8" name="Ellipse 17"/>
            <p:cNvSpPr/>
            <p:nvPr/>
          </p:nvSpPr>
          <p:spPr bwMode="gray">
            <a:xfrm>
              <a:off x="7516795" y="1923097"/>
              <a:ext cx="3254409" cy="3254402"/>
            </a:xfrm>
            <a:prstGeom prst="ellipse">
              <a:avLst/>
            </a:prstGeom>
            <a:solidFill>
              <a:srgbClr val="646464"/>
            </a:solidFill>
            <a:ln w="12700">
              <a:noFill/>
              <a:round/>
              <a:headEnd/>
              <a:tailEnd/>
            </a:ln>
            <a:sp3d prstMaterial="metal"/>
          </p:spPr>
          <p:txBody>
            <a:bodyPr rtlCol="0" anchor="ctr"/>
            <a:lstStyle/>
            <a:p>
              <a:pPr algn="ctr"/>
              <a:endParaRPr lang="en-US" sz="23900" dirty="0">
                <a:solidFill>
                  <a:srgbClr val="FFFFFF"/>
                </a:solidFill>
              </a:endParaRPr>
            </a:p>
          </p:txBody>
        </p:sp>
        <p:sp>
          <p:nvSpPr>
            <p:cNvPr id="9" name="_color1"/>
            <p:cNvSpPr/>
            <p:nvPr/>
          </p:nvSpPr>
          <p:spPr bwMode="gray">
            <a:xfrm>
              <a:off x="7554123" y="1960425"/>
              <a:ext cx="3179754" cy="3179746"/>
            </a:xfrm>
            <a:prstGeom prst="ellipse">
              <a:avLst/>
            </a:prstGeom>
            <a:solidFill>
              <a:schemeClr val="tx2"/>
            </a:solidFill>
            <a:ln w="12700">
              <a:noFill/>
              <a:round/>
              <a:headEnd/>
              <a:tailEnd/>
            </a:ln>
            <a:sp3d z="381000" prstMaterial="metal">
              <a:bevelT w="254000" h="254000"/>
              <a:bevelB w="254000" h="254000"/>
            </a:sp3d>
          </p:spPr>
          <p:txBody>
            <a:bodyPr wrap="none" tIns="612000" rtlCol="0" anchor="ctr"/>
            <a:lstStyle/>
            <a:p>
              <a:pPr algn="ctr">
                <a:lnSpc>
                  <a:spcPct val="80000"/>
                </a:lnSpc>
              </a:pP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a:t>
              </a:r>
            </a:p>
            <a:p>
              <a:pPr algn="ctr">
                <a:lnSpc>
                  <a:spcPct val="80000"/>
                </a:lnSpc>
              </a:pPr>
              <a:endPar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pic>
        <p:nvPicPr>
          <p:cNvPr id="19" name="Picture 18" descr="12219182_l.jpg"/>
          <p:cNvPicPr>
            <a:picLocks noChangeAspect="1"/>
          </p:cNvPicPr>
          <p:nvPr/>
        </p:nvPicPr>
        <p:blipFill>
          <a:blip r:embed="rId4" cstate="email">
            <a:extLst>
              <a:ext uri="{28A0092B-C50C-407E-A947-70E740481C1C}">
                <a14:useLocalDpi xmlns:a14="http://schemas.microsoft.com/office/drawing/2010/main"/>
              </a:ext>
            </a:extLst>
          </a:blip>
          <a:srcRect l="50000" t="20600" r="5207" b="9051"/>
          <a:stretch>
            <a:fillRect/>
          </a:stretch>
        </p:blipFill>
        <p:spPr>
          <a:xfrm flipH="1">
            <a:off x="3099597" y="864096"/>
            <a:ext cx="1500164" cy="3140968"/>
          </a:xfrm>
          <a:prstGeom prst="rect">
            <a:avLst/>
          </a:prstGeom>
        </p:spPr>
      </p:pic>
      <p:grpSp>
        <p:nvGrpSpPr>
          <p:cNvPr id="10" name="Gruppieren 19"/>
          <p:cNvGrpSpPr/>
          <p:nvPr/>
        </p:nvGrpSpPr>
        <p:grpSpPr bwMode="gray">
          <a:xfrm>
            <a:off x="3491880" y="3140968"/>
            <a:ext cx="1944216" cy="2016225"/>
            <a:chOff x="7252347" y="1658648"/>
            <a:chExt cx="3783306" cy="3783302"/>
          </a:xfrm>
          <a:effectLst>
            <a:outerShdw blurRad="127000" dist="63500" dir="2700000" algn="tl" rotWithShape="0">
              <a:prstClr val="black">
                <a:alpha val="40000"/>
              </a:prstClr>
            </a:outerShdw>
          </a:effectLst>
          <a:scene3d>
            <a:camera prst="perspectiveRelaxed">
              <a:rot lat="17673601" lon="0" rev="0"/>
            </a:camera>
            <a:lightRig rig="balanced" dir="t"/>
          </a:scene3d>
        </p:grpSpPr>
        <p:sp>
          <p:nvSpPr>
            <p:cNvPr id="11" name="Ellipse 16"/>
            <p:cNvSpPr/>
            <p:nvPr/>
          </p:nvSpPr>
          <p:spPr bwMode="gray">
            <a:xfrm>
              <a:off x="7252347" y="1658648"/>
              <a:ext cx="3783306" cy="3783302"/>
            </a:xfrm>
            <a:prstGeom prst="ellipse">
              <a:avLst/>
            </a:prstGeom>
            <a:solidFill>
              <a:srgbClr val="AFAFAF"/>
            </a:solidFill>
            <a:ln w="12700">
              <a:noFill/>
              <a:round/>
              <a:headEnd/>
              <a:tailEnd/>
            </a:ln>
            <a:effectLst>
              <a:outerShdw blurRad="685800" dist="50800" dir="5400000" sx="111000" sy="111000" algn="ctr" rotWithShape="0">
                <a:srgbClr val="000000">
                  <a:alpha val="43137"/>
                </a:srgbClr>
              </a:outerShdw>
            </a:effectLst>
            <a:sp3d prstMaterial="metal">
              <a:bevelT w="635000" h="381000"/>
            </a:sp3d>
          </p:spPr>
          <p:txBody>
            <a:bodyPr rtlCol="0" anchor="ctr"/>
            <a:lstStyle/>
            <a:p>
              <a:pPr algn="ctr"/>
              <a:r>
                <a:rPr lang="en-US" dirty="0" smtClean="0"/>
                <a:t> </a:t>
              </a:r>
              <a:endParaRPr lang="en-US" dirty="0"/>
            </a:p>
          </p:txBody>
        </p:sp>
        <p:sp>
          <p:nvSpPr>
            <p:cNvPr id="12" name="Ellipse 17"/>
            <p:cNvSpPr/>
            <p:nvPr/>
          </p:nvSpPr>
          <p:spPr bwMode="gray">
            <a:xfrm>
              <a:off x="7516795" y="1923097"/>
              <a:ext cx="3254409" cy="3254402"/>
            </a:xfrm>
            <a:prstGeom prst="ellipse">
              <a:avLst/>
            </a:prstGeom>
            <a:solidFill>
              <a:srgbClr val="646464"/>
            </a:solidFill>
            <a:ln w="12700">
              <a:noFill/>
              <a:round/>
              <a:headEnd/>
              <a:tailEnd/>
            </a:ln>
            <a:sp3d prstMaterial="metal"/>
          </p:spPr>
          <p:txBody>
            <a:bodyPr rtlCol="0" anchor="ctr"/>
            <a:lstStyle/>
            <a:p>
              <a:pPr algn="ctr"/>
              <a:endParaRPr lang="en-US" sz="23900" dirty="0">
                <a:solidFill>
                  <a:srgbClr val="FFFFFF"/>
                </a:solidFill>
              </a:endParaRPr>
            </a:p>
          </p:txBody>
        </p:sp>
        <p:sp>
          <p:nvSpPr>
            <p:cNvPr id="13" name="_color1"/>
            <p:cNvSpPr/>
            <p:nvPr/>
          </p:nvSpPr>
          <p:spPr bwMode="gray">
            <a:xfrm>
              <a:off x="7554123" y="1960425"/>
              <a:ext cx="3179754" cy="3179746"/>
            </a:xfrm>
            <a:prstGeom prst="ellipse">
              <a:avLst/>
            </a:prstGeom>
            <a:solidFill>
              <a:schemeClr val="accent3">
                <a:lumMod val="75000"/>
              </a:schemeClr>
            </a:solidFill>
            <a:ln w="12700">
              <a:noFill/>
              <a:round/>
              <a:headEnd/>
              <a:tailEnd/>
            </a:ln>
            <a:sp3d z="381000" prstMaterial="metal">
              <a:bevelT w="254000" h="254000"/>
              <a:bevelB w="254000" h="254000"/>
            </a:sp3d>
          </p:spPr>
          <p:txBody>
            <a:bodyPr wrap="none" tIns="612000" rtlCol="0" anchor="ctr"/>
            <a:lstStyle/>
            <a:p>
              <a:pPr algn="ctr">
                <a:lnSpc>
                  <a:spcPct val="80000"/>
                </a:lnSpc>
              </a:pP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a:t>
              </a:r>
            </a:p>
            <a:p>
              <a:pPr algn="ctr">
                <a:lnSpc>
                  <a:spcPct val="80000"/>
                </a:lnSpc>
              </a:pPr>
              <a:endPar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pic>
        <p:nvPicPr>
          <p:cNvPr id="20" name="Picture 19" descr="12219182_l.jpg"/>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l="50000" t="20600" r="5207" b="9051"/>
          <a:stretch>
            <a:fillRect/>
          </a:stretch>
        </p:blipFill>
        <p:spPr>
          <a:xfrm flipH="1">
            <a:off x="4860032" y="243408"/>
            <a:ext cx="1500164" cy="3140968"/>
          </a:xfrm>
          <a:prstGeom prst="rect">
            <a:avLst/>
          </a:prstGeom>
        </p:spPr>
      </p:pic>
      <p:grpSp>
        <p:nvGrpSpPr>
          <p:cNvPr id="14" name="Gruppieren 19"/>
          <p:cNvGrpSpPr/>
          <p:nvPr/>
        </p:nvGrpSpPr>
        <p:grpSpPr bwMode="gray">
          <a:xfrm>
            <a:off x="5220072" y="2348880"/>
            <a:ext cx="1944216" cy="2016225"/>
            <a:chOff x="7252347" y="1658648"/>
            <a:chExt cx="3783306" cy="3783302"/>
          </a:xfrm>
          <a:effectLst>
            <a:outerShdw blurRad="127000" dist="63500" dir="2700000" algn="tl" rotWithShape="0">
              <a:prstClr val="black">
                <a:alpha val="40000"/>
              </a:prstClr>
            </a:outerShdw>
          </a:effectLst>
          <a:scene3d>
            <a:camera prst="perspectiveRelaxed">
              <a:rot lat="17673601" lon="0" rev="0"/>
            </a:camera>
            <a:lightRig rig="balanced" dir="t"/>
          </a:scene3d>
        </p:grpSpPr>
        <p:sp>
          <p:nvSpPr>
            <p:cNvPr id="15" name="Ellipse 16"/>
            <p:cNvSpPr/>
            <p:nvPr/>
          </p:nvSpPr>
          <p:spPr bwMode="gray">
            <a:xfrm>
              <a:off x="7252347" y="1658648"/>
              <a:ext cx="3783306" cy="3783302"/>
            </a:xfrm>
            <a:prstGeom prst="ellipse">
              <a:avLst/>
            </a:prstGeom>
            <a:solidFill>
              <a:srgbClr val="AFAFAF"/>
            </a:solidFill>
            <a:ln w="12700">
              <a:noFill/>
              <a:round/>
              <a:headEnd/>
              <a:tailEnd/>
            </a:ln>
            <a:effectLst>
              <a:outerShdw blurRad="685800" dist="50800" dir="5400000" sx="111000" sy="111000" algn="ctr" rotWithShape="0">
                <a:srgbClr val="000000">
                  <a:alpha val="43137"/>
                </a:srgbClr>
              </a:outerShdw>
            </a:effectLst>
            <a:sp3d prstMaterial="metal">
              <a:bevelT w="635000" h="381000"/>
            </a:sp3d>
          </p:spPr>
          <p:txBody>
            <a:bodyPr rtlCol="0" anchor="ctr"/>
            <a:lstStyle/>
            <a:p>
              <a:pPr algn="ctr"/>
              <a:r>
                <a:rPr lang="en-US" dirty="0" smtClean="0"/>
                <a:t> </a:t>
              </a:r>
              <a:endParaRPr lang="en-US" dirty="0"/>
            </a:p>
          </p:txBody>
        </p:sp>
        <p:sp>
          <p:nvSpPr>
            <p:cNvPr id="16" name="Ellipse 17"/>
            <p:cNvSpPr/>
            <p:nvPr/>
          </p:nvSpPr>
          <p:spPr bwMode="gray">
            <a:xfrm>
              <a:off x="7516795" y="1923097"/>
              <a:ext cx="3254409" cy="3254402"/>
            </a:xfrm>
            <a:prstGeom prst="ellipse">
              <a:avLst/>
            </a:prstGeom>
            <a:solidFill>
              <a:srgbClr val="646464"/>
            </a:solidFill>
            <a:ln w="12700">
              <a:noFill/>
              <a:round/>
              <a:headEnd/>
              <a:tailEnd/>
            </a:ln>
            <a:sp3d prstMaterial="metal"/>
          </p:spPr>
          <p:txBody>
            <a:bodyPr rtlCol="0" anchor="ctr"/>
            <a:lstStyle/>
            <a:p>
              <a:pPr algn="ctr"/>
              <a:endParaRPr lang="en-US" sz="23900" dirty="0">
                <a:solidFill>
                  <a:srgbClr val="FFFFFF"/>
                </a:solidFill>
              </a:endParaRPr>
            </a:p>
          </p:txBody>
        </p:sp>
        <p:sp>
          <p:nvSpPr>
            <p:cNvPr id="17" name="_color1"/>
            <p:cNvSpPr/>
            <p:nvPr/>
          </p:nvSpPr>
          <p:spPr bwMode="gray">
            <a:xfrm>
              <a:off x="7554123" y="1960425"/>
              <a:ext cx="3179754" cy="3179746"/>
            </a:xfrm>
            <a:prstGeom prst="ellipse">
              <a:avLst/>
            </a:prstGeom>
            <a:solidFill>
              <a:schemeClr val="accent2">
                <a:lumMod val="75000"/>
              </a:schemeClr>
            </a:solidFill>
            <a:ln w="12700">
              <a:noFill/>
              <a:round/>
              <a:headEnd/>
              <a:tailEnd/>
            </a:ln>
            <a:sp3d z="381000" prstMaterial="metal">
              <a:bevelT w="254000" h="254000"/>
              <a:bevelB w="254000" h="254000"/>
            </a:sp3d>
          </p:spPr>
          <p:txBody>
            <a:bodyPr wrap="none" tIns="612000" rtlCol="0" anchor="ctr"/>
            <a:lstStyle/>
            <a:p>
              <a:pPr algn="ctr">
                <a:lnSpc>
                  <a:spcPct val="80000"/>
                </a:lnSpc>
              </a:pPr>
              <a:endPar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lnSpc>
                  <a:spcPct val="80000"/>
                </a:lnSpc>
              </a:pP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a:t>
              </a:r>
            </a:p>
            <a:p>
              <a:pPr algn="ctr">
                <a:lnSpc>
                  <a:spcPct val="80000"/>
                </a:lnSpc>
              </a:pPr>
              <a:endPar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lnSpc>
                  <a:spcPct val="80000"/>
                </a:lnSpc>
              </a:pPr>
              <a:endPar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pic>
        <p:nvPicPr>
          <p:cNvPr id="21" name="Picture 20" descr="12219006_l.jpg"/>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l="24804" t="12200" r="22004" b="10101"/>
          <a:stretch>
            <a:fillRect/>
          </a:stretch>
        </p:blipFill>
        <p:spPr>
          <a:xfrm>
            <a:off x="7164288" y="0"/>
            <a:ext cx="1728192" cy="2996952"/>
          </a:xfrm>
          <a:prstGeom prst="rect">
            <a:avLst/>
          </a:prstGeom>
        </p:spPr>
      </p:pic>
      <p:pic>
        <p:nvPicPr>
          <p:cNvPr id="23" name="Picture 22" descr="12244771_l.jpg"/>
          <p:cNvPicPr>
            <a:picLocks noChangeAspect="1"/>
          </p:cNvPicPr>
          <p:nvPr/>
        </p:nvPicPr>
        <p:blipFill>
          <a:blip r:embed="rId6" cstate="email">
            <a:extLst>
              <a:ext uri="{28A0092B-C50C-407E-A947-70E740481C1C}">
                <a14:useLocalDpi xmlns:a14="http://schemas.microsoft.com/office/drawing/2010/main"/>
              </a:ext>
            </a:extLst>
          </a:blip>
          <a:srcRect l="21693" r="72109"/>
          <a:stretch>
            <a:fillRect/>
          </a:stretch>
        </p:blipFill>
        <p:spPr>
          <a:xfrm rot="16200000">
            <a:off x="3923928" y="1665311"/>
            <a:ext cx="1296143" cy="9144000"/>
          </a:xfrm>
          <a:prstGeom prst="rect">
            <a:avLst/>
          </a:prstGeom>
        </p:spPr>
      </p:pic>
      <p:sp>
        <p:nvSpPr>
          <p:cNvPr id="24" name="TextBox 23"/>
          <p:cNvSpPr txBox="1"/>
          <p:nvPr/>
        </p:nvSpPr>
        <p:spPr>
          <a:xfrm>
            <a:off x="0" y="5877272"/>
            <a:ext cx="9144000" cy="954107"/>
          </a:xfrm>
          <a:prstGeom prst="rect">
            <a:avLst/>
          </a:prstGeom>
          <a:noFill/>
        </p:spPr>
        <p:txBody>
          <a:bodyPr wrap="square" rtlCol="0">
            <a:spAutoFit/>
          </a:bodyPr>
          <a:lstStyle/>
          <a:p>
            <a:pPr algn="ctr"/>
            <a:r>
              <a:rPr lang="en-IN" sz="5600" b="1" dirty="0" smtClean="0">
                <a:effectLst>
                  <a:glow rad="228600">
                    <a:schemeClr val="bg1">
                      <a:alpha val="40000"/>
                    </a:schemeClr>
                  </a:glow>
                </a:effectLst>
                <a:latin typeface="Rage Italic" pitchFamily="66" charset="0"/>
              </a:rPr>
              <a:t>Goal Setting Theory of Motivation</a:t>
            </a:r>
            <a:endParaRPr lang="en-IN" sz="5600" b="1" dirty="0">
              <a:effectLst>
                <a:glow rad="228600">
                  <a:schemeClr val="bg1">
                    <a:alpha val="40000"/>
                  </a:schemeClr>
                </a:glow>
              </a:effectLst>
              <a:latin typeface="Rage Italic"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par>
                          <p:cTn id="15" fill="hold">
                            <p:stCondLst>
                              <p:cond delay="1000"/>
                            </p:stCondLst>
                            <p:childTnLst>
                              <p:par>
                                <p:cTn id="16" presetID="9"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childTnLst>
                          </p:cTn>
                        </p:par>
                        <p:par>
                          <p:cTn id="19" fill="hold">
                            <p:stCondLst>
                              <p:cond delay="1500"/>
                            </p:stCondLst>
                            <p:childTnLst>
                              <p:par>
                                <p:cTn id="20" presetID="0" presetClass="path" presetSubtype="0" accel="50000" decel="50000" fill="hold" nodeType="afterEffect">
                                  <p:stCondLst>
                                    <p:cond delay="0"/>
                                  </p:stCondLst>
                                  <p:childTnLst>
                                    <p:animMotion origin="layout" path="M 0.00816 0.00324 L 0.14184 -0.15741 " pathEditMode="relative" rAng="0" ptsTypes="AA">
                                      <p:cBhvr>
                                        <p:cTn id="21" dur="500" fill="hold"/>
                                        <p:tgtEl>
                                          <p:spTgt spid="4"/>
                                        </p:tgtEl>
                                        <p:attrNameLst>
                                          <p:attrName>ppt_x</p:attrName>
                                          <p:attrName>ppt_y</p:attrName>
                                        </p:attrNameLst>
                                      </p:cBhvr>
                                      <p:rCtr x="6700" y="-8000"/>
                                    </p:animMotion>
                                  </p:childTnLst>
                                </p:cTn>
                              </p:par>
                            </p:childTnLst>
                          </p:cTn>
                        </p:par>
                        <p:par>
                          <p:cTn id="22" fill="hold">
                            <p:stCondLst>
                              <p:cond delay="2000"/>
                            </p:stCondLst>
                            <p:childTnLst>
                              <p:par>
                                <p:cTn id="23" presetID="9"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500"/>
                                        <p:tgtEl>
                                          <p:spTgt spid="10"/>
                                        </p:tgtEl>
                                      </p:cBhvr>
                                    </p:animEffect>
                                  </p:childTnLst>
                                </p:cTn>
                              </p:par>
                              <p:par>
                                <p:cTn id="26" presetID="10" presetClass="entr" presetSubtype="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par>
                          <p:cTn id="29" fill="hold">
                            <p:stCondLst>
                              <p:cond delay="2500"/>
                            </p:stCondLst>
                            <p:childTnLst>
                              <p:par>
                                <p:cTn id="30" presetID="10" presetClass="exit" presetSubtype="0" fill="hold" nodeType="afterEffect">
                                  <p:stCondLst>
                                    <p:cond delay="0"/>
                                  </p:stCondLst>
                                  <p:childTnLst>
                                    <p:animEffect transition="out" filter="fade">
                                      <p:cBhvr>
                                        <p:cTn id="31" dur="500"/>
                                        <p:tgtEl>
                                          <p:spTgt spid="4"/>
                                        </p:tgtEl>
                                      </p:cBhvr>
                                    </p:animEffect>
                                    <p:set>
                                      <p:cBhvr>
                                        <p:cTn id="32" dur="1" fill="hold">
                                          <p:stCondLst>
                                            <p:cond delay="499"/>
                                          </p:stCondLst>
                                        </p:cTn>
                                        <p:tgtEl>
                                          <p:spTgt spid="4"/>
                                        </p:tgtEl>
                                        <p:attrNameLst>
                                          <p:attrName>style.visibility</p:attrName>
                                        </p:attrNameLst>
                                      </p:cBhvr>
                                      <p:to>
                                        <p:strVal val="hidden"/>
                                      </p:to>
                                    </p:set>
                                  </p:childTnLst>
                                </p:cTn>
                              </p:par>
                            </p:childTnLst>
                          </p:cTn>
                        </p:par>
                        <p:par>
                          <p:cTn id="33" fill="hold">
                            <p:stCondLst>
                              <p:cond delay="3000"/>
                            </p:stCondLst>
                            <p:childTnLst>
                              <p:par>
                                <p:cTn id="34" presetID="0" presetClass="path" presetSubtype="0" accel="50000" decel="50000" fill="hold" nodeType="afterEffect">
                                  <p:stCondLst>
                                    <p:cond delay="0"/>
                                  </p:stCondLst>
                                  <p:childTnLst>
                                    <p:animMotion origin="layout" path="M -1.38889E-6 -1.48148E-6 L 0.21233 -0.08727 " pathEditMode="relative" rAng="0" ptsTypes="AA">
                                      <p:cBhvr>
                                        <p:cTn id="35" dur="500" fill="hold"/>
                                        <p:tgtEl>
                                          <p:spTgt spid="18"/>
                                        </p:tgtEl>
                                        <p:attrNameLst>
                                          <p:attrName>ppt_x</p:attrName>
                                          <p:attrName>ppt_y</p:attrName>
                                        </p:attrNameLst>
                                      </p:cBhvr>
                                      <p:rCtr x="10600" y="-4400"/>
                                    </p:animMotion>
                                  </p:childTnLst>
                                </p:cTn>
                              </p:par>
                            </p:childTnLst>
                          </p:cTn>
                        </p:par>
                        <p:par>
                          <p:cTn id="36" fill="hold">
                            <p:stCondLst>
                              <p:cond delay="3500"/>
                            </p:stCondLst>
                            <p:childTnLst>
                              <p:par>
                                <p:cTn id="37" presetID="9" presetClass="entr" presetSubtype="0"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dissolve">
                                      <p:cBhvr>
                                        <p:cTn id="39" dur="500"/>
                                        <p:tgtEl>
                                          <p:spTgt spid="14"/>
                                        </p:tgtEl>
                                      </p:cBhvr>
                                    </p:animEffect>
                                  </p:childTnLst>
                                </p:cTn>
                              </p:par>
                              <p:par>
                                <p:cTn id="40" presetID="10" presetClass="entr" presetSubtype="0"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par>
                          <p:cTn id="43" fill="hold">
                            <p:stCondLst>
                              <p:cond delay="4000"/>
                            </p:stCondLst>
                            <p:childTnLst>
                              <p:par>
                                <p:cTn id="44" presetID="10" presetClass="exit" presetSubtype="0" fill="hold" nodeType="afterEffect">
                                  <p:stCondLst>
                                    <p:cond delay="0"/>
                                  </p:stCondLst>
                                  <p:childTnLst>
                                    <p:animEffect transition="out" filter="fade">
                                      <p:cBhvr>
                                        <p:cTn id="45" dur="500"/>
                                        <p:tgtEl>
                                          <p:spTgt spid="18"/>
                                        </p:tgtEl>
                                      </p:cBhvr>
                                    </p:animEffect>
                                    <p:set>
                                      <p:cBhvr>
                                        <p:cTn id="46" dur="1" fill="hold">
                                          <p:stCondLst>
                                            <p:cond delay="499"/>
                                          </p:stCondLst>
                                        </p:cTn>
                                        <p:tgtEl>
                                          <p:spTgt spid="18"/>
                                        </p:tgtEl>
                                        <p:attrNameLst>
                                          <p:attrName>style.visibility</p:attrName>
                                        </p:attrNameLst>
                                      </p:cBhvr>
                                      <p:to>
                                        <p:strVal val="hidden"/>
                                      </p:to>
                                    </p:set>
                                  </p:childTnLst>
                                </p:cTn>
                              </p:par>
                            </p:childTnLst>
                          </p:cTn>
                        </p:par>
                        <p:par>
                          <p:cTn id="47" fill="hold">
                            <p:stCondLst>
                              <p:cond delay="4500"/>
                            </p:stCondLst>
                            <p:childTnLst>
                              <p:par>
                                <p:cTn id="48" presetID="0" presetClass="path" presetSubtype="0" accel="50000" decel="50000" fill="hold" nodeType="afterEffect">
                                  <p:stCondLst>
                                    <p:cond delay="0"/>
                                  </p:stCondLst>
                                  <p:childTnLst>
                                    <p:animMotion origin="layout" path="M -1.66667E-6 7.40741E-7 L 0.21893 -0.09259 " pathEditMode="relative" rAng="0" ptsTypes="AA">
                                      <p:cBhvr>
                                        <p:cTn id="49" dur="500" fill="hold"/>
                                        <p:tgtEl>
                                          <p:spTgt spid="19"/>
                                        </p:tgtEl>
                                        <p:attrNameLst>
                                          <p:attrName>ppt_x</p:attrName>
                                          <p:attrName>ppt_y</p:attrName>
                                        </p:attrNameLst>
                                      </p:cBhvr>
                                      <p:rCtr x="10900" y="-4600"/>
                                    </p:animMotion>
                                  </p:childTnLst>
                                </p:cTn>
                              </p:par>
                              <p:par>
                                <p:cTn id="50" presetID="10" presetClass="entr" presetSubtype="0"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par>
                          <p:cTn id="53" fill="hold">
                            <p:stCondLst>
                              <p:cond delay="5000"/>
                            </p:stCondLst>
                            <p:childTnLst>
                              <p:par>
                                <p:cTn id="54" presetID="10" presetClass="exit" presetSubtype="0" fill="hold" nodeType="afterEffect">
                                  <p:stCondLst>
                                    <p:cond delay="0"/>
                                  </p:stCondLst>
                                  <p:childTnLst>
                                    <p:animEffect transition="out" filter="fade">
                                      <p:cBhvr>
                                        <p:cTn id="55" dur="500"/>
                                        <p:tgtEl>
                                          <p:spTgt spid="19"/>
                                        </p:tgtEl>
                                      </p:cBhvr>
                                    </p:animEffect>
                                    <p:set>
                                      <p:cBhvr>
                                        <p:cTn id="56" dur="1" fill="hold">
                                          <p:stCondLst>
                                            <p:cond delay="499"/>
                                          </p:stCondLst>
                                        </p:cTn>
                                        <p:tgtEl>
                                          <p:spTgt spid="19"/>
                                        </p:tgtEl>
                                        <p:attrNameLst>
                                          <p:attrName>style.visibility</p:attrName>
                                        </p:attrNameLst>
                                      </p:cBhvr>
                                      <p:to>
                                        <p:strVal val="hidden"/>
                                      </p:to>
                                    </p:set>
                                  </p:childTnLst>
                                </p:cTn>
                              </p:par>
                            </p:childTnLst>
                          </p:cTn>
                        </p:par>
                        <p:par>
                          <p:cTn id="57" fill="hold">
                            <p:stCondLst>
                              <p:cond delay="5500"/>
                            </p:stCondLst>
                            <p:childTnLst>
                              <p:par>
                                <p:cTn id="58" presetID="0" presetClass="path" presetSubtype="0" accel="50000" decel="50000" fill="hold" nodeType="afterEffect">
                                  <p:stCondLst>
                                    <p:cond delay="0"/>
                                  </p:stCondLst>
                                  <p:childTnLst>
                                    <p:animMotion origin="layout" path="M -5.55556E-7 1.48148E-6 L 0.21441 -0.04583 " pathEditMode="relative" rAng="0" ptsTypes="AA">
                                      <p:cBhvr>
                                        <p:cTn id="59" dur="500" fill="hold"/>
                                        <p:tgtEl>
                                          <p:spTgt spid="20"/>
                                        </p:tgtEl>
                                        <p:attrNameLst>
                                          <p:attrName>ppt_x</p:attrName>
                                          <p:attrName>ppt_y</p:attrName>
                                        </p:attrNameLst>
                                      </p:cBhvr>
                                      <p:rCtr x="10700" y="-2300"/>
                                    </p:animMotion>
                                  </p:childTnLst>
                                </p:cTn>
                              </p:par>
                            </p:childTnLst>
                          </p:cTn>
                        </p:par>
                        <p:par>
                          <p:cTn id="60" fill="hold">
                            <p:stCondLst>
                              <p:cond delay="6000"/>
                            </p:stCondLst>
                            <p:childTnLst>
                              <p:par>
                                <p:cTn id="61" presetID="10" presetClass="exit" presetSubtype="0" fill="hold" nodeType="afterEffect">
                                  <p:stCondLst>
                                    <p:cond delay="0"/>
                                  </p:stCondLst>
                                  <p:childTnLst>
                                    <p:animEffect transition="out" filter="fade">
                                      <p:cBhvr>
                                        <p:cTn id="62" dur="500"/>
                                        <p:tgtEl>
                                          <p:spTgt spid="20"/>
                                        </p:tgtEl>
                                      </p:cBhvr>
                                    </p:animEffect>
                                    <p:set>
                                      <p:cBhvr>
                                        <p:cTn id="63" dur="1" fill="hold">
                                          <p:stCondLst>
                                            <p:cond delay="499"/>
                                          </p:stCondLst>
                                        </p:cTn>
                                        <p:tgtEl>
                                          <p:spTgt spid="20"/>
                                        </p:tgtEl>
                                        <p:attrNameLst>
                                          <p:attrName>style.visibility</p:attrName>
                                        </p:attrNameLst>
                                      </p:cBhvr>
                                      <p:to>
                                        <p:strVal val="hidden"/>
                                      </p:to>
                                    </p:set>
                                  </p:childTnLst>
                                </p:cTn>
                              </p:par>
                              <p:par>
                                <p:cTn id="64" presetID="10" presetClass="entr" presetSubtype="0" fill="hold"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500"/>
                                        <p:tgtEl>
                                          <p:spTgt spid="21"/>
                                        </p:tgtEl>
                                      </p:cBhvr>
                                    </p:animEffect>
                                  </p:childTnLst>
                                </p:cTn>
                              </p:par>
                              <p:par>
                                <p:cTn id="67" presetID="10" presetClass="exit" presetSubtype="0" fill="hold" nodeType="withEffect">
                                  <p:stCondLst>
                                    <p:cond delay="0"/>
                                  </p:stCondLst>
                                  <p:childTnLst>
                                    <p:animEffect transition="out" filter="fade">
                                      <p:cBhvr>
                                        <p:cTn id="68" dur="500"/>
                                        <p:tgtEl>
                                          <p:spTgt spid="3"/>
                                        </p:tgtEl>
                                      </p:cBhvr>
                                    </p:animEffect>
                                    <p:set>
                                      <p:cBhvr>
                                        <p:cTn id="69" dur="1" fill="hold">
                                          <p:stCondLst>
                                            <p:cond delay="499"/>
                                          </p:stCondLst>
                                        </p:cTn>
                                        <p:tgtEl>
                                          <p:spTgt spid="3"/>
                                        </p:tgtEl>
                                        <p:attrNameLst>
                                          <p:attrName>style.visibility</p:attrName>
                                        </p:attrNameLst>
                                      </p:cBhvr>
                                      <p:to>
                                        <p:strVal val="hidden"/>
                                      </p:to>
                                    </p:set>
                                  </p:childTnLst>
                                </p:cTn>
                              </p:par>
                            </p:childTnLst>
                          </p:cTn>
                        </p:par>
                        <p:par>
                          <p:cTn id="70" fill="hold">
                            <p:stCondLst>
                              <p:cond delay="6500"/>
                            </p:stCondLst>
                            <p:childTnLst>
                              <p:par>
                                <p:cTn id="71" presetID="42" presetClass="entr" presetSubtype="0" fill="hold" nodeType="after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500"/>
                                        <p:tgtEl>
                                          <p:spTgt spid="23"/>
                                        </p:tgtEl>
                                      </p:cBhvr>
                                    </p:animEffect>
                                    <p:anim calcmode="lin" valueType="num">
                                      <p:cBhvr>
                                        <p:cTn id="74" dur="500" fill="hold"/>
                                        <p:tgtEl>
                                          <p:spTgt spid="23"/>
                                        </p:tgtEl>
                                        <p:attrNameLst>
                                          <p:attrName>ppt_x</p:attrName>
                                        </p:attrNameLst>
                                      </p:cBhvr>
                                      <p:tavLst>
                                        <p:tav tm="0">
                                          <p:val>
                                            <p:strVal val="#ppt_x"/>
                                          </p:val>
                                        </p:tav>
                                        <p:tav tm="100000">
                                          <p:val>
                                            <p:strVal val="#ppt_x"/>
                                          </p:val>
                                        </p:tav>
                                      </p:tavLst>
                                    </p:anim>
                                    <p:anim calcmode="lin" valueType="num">
                                      <p:cBhvr>
                                        <p:cTn id="75" dur="500" fill="hold"/>
                                        <p:tgtEl>
                                          <p:spTgt spid="23"/>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10"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7782505_xl.jpg"/>
          <p:cNvPicPr>
            <a:picLocks noChangeAspect="1"/>
          </p:cNvPicPr>
          <p:nvPr/>
        </p:nvPicPr>
        <p:blipFill>
          <a:blip r:embed="rId2" cstate="email">
            <a:lum bright="10000"/>
            <a:extLst>
              <a:ext uri="{28A0092B-C50C-407E-A947-70E740481C1C}">
                <a14:useLocalDpi xmlns:a14="http://schemas.microsoft.com/office/drawing/2010/main"/>
              </a:ext>
            </a:extLst>
          </a:blip>
          <a:stretch>
            <a:fillRect/>
          </a:stretch>
        </p:blipFill>
        <p:spPr>
          <a:xfrm>
            <a:off x="0" y="908720"/>
            <a:ext cx="9144000" cy="5949280"/>
          </a:xfrm>
          <a:prstGeom prst="rect">
            <a:avLst/>
          </a:prstGeom>
        </p:spPr>
      </p:pic>
      <p:grpSp>
        <p:nvGrpSpPr>
          <p:cNvPr id="2" name="Group 5"/>
          <p:cNvGrpSpPr/>
          <p:nvPr/>
        </p:nvGrpSpPr>
        <p:grpSpPr>
          <a:xfrm>
            <a:off x="0" y="0"/>
            <a:ext cx="9144000" cy="908720"/>
            <a:chOff x="0" y="0"/>
            <a:chExt cx="9144000" cy="908720"/>
          </a:xfrm>
        </p:grpSpPr>
        <p:pic>
          <p:nvPicPr>
            <p:cNvPr id="3" name="Picture 2" descr="12244771_l.jpg"/>
            <p:cNvPicPr>
              <a:picLocks noChangeAspect="1"/>
            </p:cNvPicPr>
            <p:nvPr/>
          </p:nvPicPr>
          <p:blipFill>
            <a:blip r:embed="rId3" cstate="print"/>
            <a:srcRect l="23098" r="73472"/>
            <a:stretch>
              <a:fillRect/>
            </a:stretch>
          </p:blipFill>
          <p:spPr>
            <a:xfrm rot="16200000">
              <a:off x="4117640" y="-4117640"/>
              <a:ext cx="908720" cy="9144000"/>
            </a:xfrm>
            <a:prstGeom prst="rect">
              <a:avLst/>
            </a:prstGeom>
          </p:spPr>
        </p:pic>
        <p:sp>
          <p:nvSpPr>
            <p:cNvPr id="4" name="Rectangle 3"/>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TextBox 4"/>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IN" sz="3200" dirty="0" smtClean="0"/>
                <a:t>What is the Goal Setting Theory of Motivation?</a:t>
              </a:r>
              <a:endParaRPr lang="en-IN" sz="3200" dirty="0"/>
            </a:p>
          </p:txBody>
        </p:sp>
      </p:grpSp>
      <p:sp>
        <p:nvSpPr>
          <p:cNvPr id="10" name="Rounded Rectangle 9"/>
          <p:cNvSpPr/>
          <p:nvPr/>
        </p:nvSpPr>
        <p:spPr>
          <a:xfrm>
            <a:off x="72008" y="1124744"/>
            <a:ext cx="7020272" cy="936104"/>
          </a:xfrm>
          <a:prstGeom prst="roundRect">
            <a:avLst>
              <a:gd name="adj" fmla="val 3111"/>
            </a:avLst>
          </a:prstGeom>
          <a:solidFill>
            <a:srgbClr val="FAC090">
              <a:alpha val="80000"/>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000" dirty="0" smtClean="0">
                <a:solidFill>
                  <a:schemeClr val="tx1"/>
                </a:solidFill>
                <a:effectLst>
                  <a:outerShdw blurRad="38100" dist="38100" dir="2700000" algn="tl">
                    <a:srgbClr val="000000">
                      <a:alpha val="43137"/>
                    </a:srgbClr>
                  </a:outerShdw>
                </a:effectLst>
              </a:rPr>
              <a:t>In 1960’s, Edwin Locke put forward the Goal-setting Theory of Motivation.</a:t>
            </a:r>
          </a:p>
        </p:txBody>
      </p:sp>
      <p:sp>
        <p:nvSpPr>
          <p:cNvPr id="11" name="Rounded Rectangle 10"/>
          <p:cNvSpPr/>
          <p:nvPr/>
        </p:nvSpPr>
        <p:spPr>
          <a:xfrm>
            <a:off x="72008" y="2204864"/>
            <a:ext cx="7020272" cy="936000"/>
          </a:xfrm>
          <a:prstGeom prst="roundRect">
            <a:avLst>
              <a:gd name="adj" fmla="val 3111"/>
            </a:avLst>
          </a:prstGeom>
          <a:solidFill>
            <a:srgbClr val="FF9999">
              <a:alpha val="80000"/>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000" dirty="0" smtClean="0">
                <a:solidFill>
                  <a:schemeClr val="tx1"/>
                </a:solidFill>
                <a:effectLst>
                  <a:outerShdw blurRad="38100" dist="38100" dir="2700000" algn="tl">
                    <a:srgbClr val="000000">
                      <a:alpha val="43137"/>
                    </a:srgbClr>
                  </a:outerShdw>
                </a:effectLst>
              </a:rPr>
              <a:t>This theory states that ‘Goal Setting’ is essentially linked to ‘Task Performance’. </a:t>
            </a:r>
          </a:p>
        </p:txBody>
      </p:sp>
      <p:sp>
        <p:nvSpPr>
          <p:cNvPr id="12" name="Rounded Rectangle 11"/>
          <p:cNvSpPr/>
          <p:nvPr/>
        </p:nvSpPr>
        <p:spPr>
          <a:xfrm>
            <a:off x="72008" y="3315167"/>
            <a:ext cx="7020272" cy="1296000"/>
          </a:xfrm>
          <a:prstGeom prst="roundRect">
            <a:avLst>
              <a:gd name="adj" fmla="val 3111"/>
            </a:avLst>
          </a:prstGeom>
          <a:solidFill>
            <a:srgbClr val="C65AB7">
              <a:alpha val="80000"/>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000" dirty="0" smtClean="0">
                <a:solidFill>
                  <a:schemeClr val="tx1"/>
                </a:solidFill>
                <a:effectLst>
                  <a:outerShdw blurRad="38100" dist="38100" dir="2700000" algn="tl">
                    <a:srgbClr val="000000">
                      <a:alpha val="43137"/>
                    </a:srgbClr>
                  </a:outerShdw>
                </a:effectLst>
              </a:rPr>
              <a:t>It states that specific and challenging goals along with appropriate feedback contribute to higher and better task performance. </a:t>
            </a:r>
          </a:p>
        </p:txBody>
      </p:sp>
      <p:sp>
        <p:nvSpPr>
          <p:cNvPr id="13" name="Rounded Rectangle 12"/>
          <p:cNvSpPr/>
          <p:nvPr/>
        </p:nvSpPr>
        <p:spPr>
          <a:xfrm>
            <a:off x="72008" y="4797152"/>
            <a:ext cx="7020272" cy="1296000"/>
          </a:xfrm>
          <a:prstGeom prst="roundRect">
            <a:avLst>
              <a:gd name="adj" fmla="val 3111"/>
            </a:avLst>
          </a:prstGeom>
          <a:solidFill>
            <a:srgbClr val="8064A2">
              <a:alpha val="80000"/>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000" dirty="0" smtClean="0">
                <a:solidFill>
                  <a:schemeClr val="tx1"/>
                </a:solidFill>
                <a:effectLst>
                  <a:outerShdw blurRad="38100" dist="38100" dir="2700000" algn="tl">
                    <a:srgbClr val="000000">
                      <a:alpha val="43137"/>
                    </a:srgbClr>
                  </a:outerShdw>
                </a:effectLst>
              </a:rPr>
              <a:t>In simple words, goals indicate and give direction to an employee about what needs to be done and how much efforts are required to be put in.</a:t>
            </a:r>
          </a:p>
        </p:txBody>
      </p:sp>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8031" y="-27384"/>
            <a:ext cx="952381" cy="9650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slide(fromLeft)">
                                      <p:cBhvr>
                                        <p:cTn id="13" dur="500"/>
                                        <p:tgtEl>
                                          <p:spTgt spid="10"/>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slide(fromLeft)">
                                      <p:cBhvr>
                                        <p:cTn id="17" dur="500"/>
                                        <p:tgtEl>
                                          <p:spTgt spid="11"/>
                                        </p:tgtEl>
                                      </p:cBhvr>
                                    </p:animEffect>
                                  </p:childTnLst>
                                </p:cTn>
                              </p:par>
                            </p:childTnLst>
                          </p:cTn>
                        </p:par>
                        <p:par>
                          <p:cTn id="18" fill="hold">
                            <p:stCondLst>
                              <p:cond delay="1500"/>
                            </p:stCondLst>
                            <p:childTnLst>
                              <p:par>
                                <p:cTn id="19" presetID="12" presetClass="entr" presetSubtype="8"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slide(fromLeft)">
                                      <p:cBhvr>
                                        <p:cTn id="21" dur="500"/>
                                        <p:tgtEl>
                                          <p:spTgt spid="12"/>
                                        </p:tgtEl>
                                      </p:cBhvr>
                                    </p:animEffect>
                                  </p:childTnLst>
                                </p:cTn>
                              </p:par>
                            </p:childTnLst>
                          </p:cTn>
                        </p:par>
                        <p:par>
                          <p:cTn id="22" fill="hold">
                            <p:stCondLst>
                              <p:cond delay="2000"/>
                            </p:stCondLst>
                            <p:childTnLst>
                              <p:par>
                                <p:cTn id="23" presetID="12" presetClass="entr" presetSubtype="8"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slide(fromLeft)">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0"/>
            <a:ext cx="9144000" cy="908720"/>
            <a:chOff x="0" y="0"/>
            <a:chExt cx="9144000" cy="908720"/>
          </a:xfrm>
        </p:grpSpPr>
        <p:pic>
          <p:nvPicPr>
            <p:cNvPr id="3" name="Picture 2" descr="12244771_l.jpg"/>
            <p:cNvPicPr>
              <a:picLocks noChangeAspect="1"/>
            </p:cNvPicPr>
            <p:nvPr/>
          </p:nvPicPr>
          <p:blipFill>
            <a:blip r:embed="rId2" cstate="print"/>
            <a:srcRect l="23098" r="73472"/>
            <a:stretch>
              <a:fillRect/>
            </a:stretch>
          </p:blipFill>
          <p:spPr>
            <a:xfrm rot="16200000">
              <a:off x="4117640" y="-4117640"/>
              <a:ext cx="908720" cy="9144000"/>
            </a:xfrm>
            <a:prstGeom prst="rect">
              <a:avLst/>
            </a:prstGeom>
          </p:spPr>
        </p:pic>
        <p:sp>
          <p:nvSpPr>
            <p:cNvPr id="4" name="Rectangle 3"/>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TextBox 4"/>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IN" sz="3200" dirty="0" smtClean="0"/>
                <a:t>Need for Goal Setting in Organizations</a:t>
              </a:r>
              <a:endParaRPr lang="en-IN" sz="3200" dirty="0"/>
            </a:p>
          </p:txBody>
        </p:sp>
      </p:grpSp>
      <p:sp>
        <p:nvSpPr>
          <p:cNvPr id="6" name="Ramme 143"/>
          <p:cNvSpPr/>
          <p:nvPr/>
        </p:nvSpPr>
        <p:spPr bwMode="auto">
          <a:xfrm>
            <a:off x="683568" y="1158180"/>
            <a:ext cx="8117532" cy="5596890"/>
          </a:xfrm>
          <a:prstGeom prst="frame">
            <a:avLst>
              <a:gd name="adj1" fmla="val 7652"/>
            </a:avLst>
          </a:prstGeom>
          <a:solidFill>
            <a:schemeClr val="accent1">
              <a:lumMod val="60000"/>
              <a:lumOff val="40000"/>
            </a:schemeClr>
          </a:solidFill>
          <a:scene3d>
            <a:camera prst="perspectiveFront" fov="5100000">
              <a:rot lat="0" lon="0" rev="0"/>
            </a:camera>
            <a:lightRig rig="threePt" dir="t">
              <a:rot lat="0" lon="0" rev="2700000"/>
            </a:lightRig>
          </a:scene3d>
          <a:sp3d extrusionH="2540000">
            <a:extrusionClr>
              <a:schemeClr val="tx2"/>
            </a:extrusionClr>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a:solidFill>
                <a:schemeClr val="bg1"/>
              </a:solidFill>
            </a:endParaRPr>
          </a:p>
        </p:txBody>
      </p:sp>
      <p:grpSp>
        <p:nvGrpSpPr>
          <p:cNvPr id="7" name="Group 44"/>
          <p:cNvGrpSpPr/>
          <p:nvPr/>
        </p:nvGrpSpPr>
        <p:grpSpPr>
          <a:xfrm>
            <a:off x="1259632" y="5678992"/>
            <a:ext cx="6985389" cy="540035"/>
            <a:chOff x="1259632" y="5678992"/>
            <a:chExt cx="6985389" cy="540035"/>
          </a:xfrm>
        </p:grpSpPr>
        <p:grpSp>
          <p:nvGrpSpPr>
            <p:cNvPr id="8" name="Gruppe 144"/>
            <p:cNvGrpSpPr/>
            <p:nvPr/>
          </p:nvGrpSpPr>
          <p:grpSpPr>
            <a:xfrm>
              <a:off x="1259632" y="5678992"/>
              <a:ext cx="6985389" cy="540035"/>
              <a:chOff x="2564175" y="4071617"/>
              <a:chExt cx="4583726" cy="1132064"/>
            </a:xfrm>
            <a:effectLst>
              <a:outerShdw blurRad="50800" dist="38100" dir="5400000" algn="t" rotWithShape="0">
                <a:prstClr val="black">
                  <a:alpha val="40000"/>
                </a:prstClr>
              </a:outerShdw>
            </a:effectLst>
          </p:grpSpPr>
          <p:sp>
            <p:nvSpPr>
              <p:cNvPr id="10" name="Rektangel 105"/>
              <p:cNvSpPr/>
              <p:nvPr/>
            </p:nvSpPr>
            <p:spPr bwMode="auto">
              <a:xfrm flipH="1">
                <a:off x="2564175" y="4358640"/>
                <a:ext cx="4564292" cy="845041"/>
              </a:xfrm>
              <a:prstGeom prst="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342900" indent="-342900" algn="ctr">
                  <a:defRPr/>
                </a:pPr>
                <a:endParaRPr lang="da-DK" noProof="1">
                  <a:solidFill>
                    <a:schemeClr val="bg1"/>
                  </a:solidFill>
                </a:endParaRPr>
              </a:p>
            </p:txBody>
          </p:sp>
          <p:sp>
            <p:nvSpPr>
              <p:cNvPr id="11" name="Ligebenet trapez 106"/>
              <p:cNvSpPr/>
              <p:nvPr/>
            </p:nvSpPr>
            <p:spPr bwMode="auto">
              <a:xfrm flipH="1">
                <a:off x="2564175" y="4071617"/>
                <a:ext cx="4583726" cy="293732"/>
              </a:xfrm>
              <a:prstGeom prst="trapezoid">
                <a:avLst>
                  <a:gd name="adj" fmla="val 160887"/>
                </a:avLst>
              </a:prstGeom>
              <a:gradFill flip="none" rotWithShape="1">
                <a:gsLst>
                  <a:gs pos="69000">
                    <a:schemeClr val="accent4">
                      <a:lumMod val="40000"/>
                      <a:lumOff val="60000"/>
                    </a:schemeClr>
                  </a:gs>
                  <a:gs pos="37000">
                    <a:schemeClr val="accent3">
                      <a:lumMod val="75000"/>
                    </a:schemeClr>
                  </a:gs>
                  <a:gs pos="0">
                    <a:schemeClr val="accent4">
                      <a:lumMod val="50000"/>
                    </a:schemeClr>
                  </a:gs>
                </a:gsLst>
                <a:lin ang="5400000" scaled="1"/>
                <a:tileRect/>
              </a:gradFill>
              <a:ln w="25400" cap="flat" cmpd="sng" algn="ctr">
                <a:noFill/>
                <a:prstDash val="solid"/>
              </a:ln>
              <a:effectLst/>
            </p:spPr>
            <p:txBody>
              <a:bodyPr anchor="ctr"/>
              <a:lstStyle/>
              <a:p>
                <a:pPr indent="-342900" defTabSz="914400" fontAlgn="auto">
                  <a:spcBef>
                    <a:spcPts val="0"/>
                  </a:spcBef>
                  <a:spcAft>
                    <a:spcPts val="0"/>
                  </a:spcAft>
                  <a:defRPr/>
                </a:pPr>
                <a:endParaRPr lang="da-DK" kern="0" noProof="1">
                  <a:solidFill>
                    <a:schemeClr val="bg1"/>
                  </a:solidFill>
                  <a:latin typeface="Calibri"/>
                  <a:ea typeface="+mn-ea"/>
                </a:endParaRPr>
              </a:p>
            </p:txBody>
          </p:sp>
        </p:grpSp>
        <p:sp>
          <p:nvSpPr>
            <p:cNvPr id="9" name="TextBox 8"/>
            <p:cNvSpPr txBox="1"/>
            <p:nvPr/>
          </p:nvSpPr>
          <p:spPr>
            <a:xfrm>
              <a:off x="1691680" y="5805264"/>
              <a:ext cx="5904656" cy="400110"/>
            </a:xfrm>
            <a:prstGeom prst="rect">
              <a:avLst/>
            </a:prstGeom>
            <a:noFill/>
          </p:spPr>
          <p:txBody>
            <a:bodyPr wrap="square" rtlCol="0">
              <a:spAutoFit/>
            </a:bodyPr>
            <a:lstStyle/>
            <a:p>
              <a:pPr algn="ctr"/>
              <a:r>
                <a:rPr lang="en-IN" sz="2000" dirty="0" smtClean="0">
                  <a:solidFill>
                    <a:schemeClr val="bg1"/>
                  </a:solidFill>
                </a:rPr>
                <a:t>Higher Task Performance efficiency</a:t>
              </a:r>
              <a:endParaRPr lang="en-IN" sz="2000" dirty="0">
                <a:solidFill>
                  <a:schemeClr val="bg1"/>
                </a:solidFill>
              </a:endParaRPr>
            </a:p>
          </p:txBody>
        </p:sp>
      </p:grpSp>
      <p:grpSp>
        <p:nvGrpSpPr>
          <p:cNvPr id="12" name="Group 45"/>
          <p:cNvGrpSpPr/>
          <p:nvPr/>
        </p:nvGrpSpPr>
        <p:grpSpPr>
          <a:xfrm>
            <a:off x="1259632" y="5150892"/>
            <a:ext cx="6985389" cy="540035"/>
            <a:chOff x="1259632" y="5150892"/>
            <a:chExt cx="6985389" cy="540035"/>
          </a:xfrm>
        </p:grpSpPr>
        <p:grpSp>
          <p:nvGrpSpPr>
            <p:cNvPr id="13" name="Gruppe 144"/>
            <p:cNvGrpSpPr/>
            <p:nvPr/>
          </p:nvGrpSpPr>
          <p:grpSpPr>
            <a:xfrm>
              <a:off x="1259632" y="5150892"/>
              <a:ext cx="6985389" cy="540035"/>
              <a:chOff x="2564175" y="4071617"/>
              <a:chExt cx="4583726" cy="1132064"/>
            </a:xfrm>
            <a:effectLst>
              <a:outerShdw blurRad="50800" dist="38100" dir="5400000" algn="t" rotWithShape="0">
                <a:prstClr val="black">
                  <a:alpha val="40000"/>
                </a:prstClr>
              </a:outerShdw>
            </a:effectLst>
          </p:grpSpPr>
          <p:sp>
            <p:nvSpPr>
              <p:cNvPr id="15" name="Rektangel 43"/>
              <p:cNvSpPr/>
              <p:nvPr/>
            </p:nvSpPr>
            <p:spPr bwMode="auto">
              <a:xfrm flipH="1">
                <a:off x="2564175" y="4358640"/>
                <a:ext cx="4564292" cy="845041"/>
              </a:xfrm>
              <a:prstGeom prst="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342900" indent="-342900" algn="ctr">
                  <a:defRPr/>
                </a:pPr>
                <a:endParaRPr lang="da-DK" noProof="1">
                  <a:solidFill>
                    <a:schemeClr val="bg1"/>
                  </a:solidFill>
                </a:endParaRPr>
              </a:p>
            </p:txBody>
          </p:sp>
          <p:sp>
            <p:nvSpPr>
              <p:cNvPr id="16" name="Ligebenet trapez 44"/>
              <p:cNvSpPr/>
              <p:nvPr/>
            </p:nvSpPr>
            <p:spPr bwMode="auto">
              <a:xfrm flipH="1">
                <a:off x="2564175" y="4071617"/>
                <a:ext cx="4583726" cy="293732"/>
              </a:xfrm>
              <a:prstGeom prst="trapezoid">
                <a:avLst>
                  <a:gd name="adj" fmla="val 160887"/>
                </a:avLst>
              </a:prstGeom>
              <a:gradFill flip="none" rotWithShape="1">
                <a:gsLst>
                  <a:gs pos="69000">
                    <a:schemeClr val="accent4">
                      <a:lumMod val="40000"/>
                      <a:lumOff val="60000"/>
                    </a:schemeClr>
                  </a:gs>
                  <a:gs pos="37000">
                    <a:schemeClr val="accent3">
                      <a:lumMod val="75000"/>
                    </a:schemeClr>
                  </a:gs>
                  <a:gs pos="0">
                    <a:schemeClr val="accent4">
                      <a:lumMod val="50000"/>
                    </a:schemeClr>
                  </a:gs>
                </a:gsLst>
                <a:lin ang="5400000" scaled="1"/>
                <a:tileRect/>
              </a:gradFill>
              <a:ln w="25400" cap="flat" cmpd="sng" algn="ctr">
                <a:noFill/>
                <a:prstDash val="solid"/>
              </a:ln>
              <a:effectLst/>
            </p:spPr>
            <p:txBody>
              <a:bodyPr anchor="ctr"/>
              <a:lstStyle/>
              <a:p>
                <a:pPr indent="-342900" defTabSz="914400" fontAlgn="auto">
                  <a:spcBef>
                    <a:spcPts val="0"/>
                  </a:spcBef>
                  <a:spcAft>
                    <a:spcPts val="0"/>
                  </a:spcAft>
                  <a:defRPr/>
                </a:pPr>
                <a:endParaRPr lang="da-DK" kern="0" noProof="1">
                  <a:solidFill>
                    <a:schemeClr val="bg1"/>
                  </a:solidFill>
                  <a:latin typeface="Calibri"/>
                  <a:ea typeface="+mn-ea"/>
                </a:endParaRPr>
              </a:p>
            </p:txBody>
          </p:sp>
        </p:grpSp>
        <p:sp>
          <p:nvSpPr>
            <p:cNvPr id="14" name="TextBox 13"/>
            <p:cNvSpPr txBox="1"/>
            <p:nvPr/>
          </p:nvSpPr>
          <p:spPr>
            <a:xfrm>
              <a:off x="1691680" y="5261138"/>
              <a:ext cx="5904656" cy="400110"/>
            </a:xfrm>
            <a:prstGeom prst="rect">
              <a:avLst/>
            </a:prstGeom>
            <a:noFill/>
          </p:spPr>
          <p:txBody>
            <a:bodyPr wrap="square" rtlCol="0">
              <a:spAutoFit/>
            </a:bodyPr>
            <a:lstStyle/>
            <a:p>
              <a:pPr algn="ctr"/>
              <a:r>
                <a:rPr lang="en-IN" sz="2000" dirty="0" smtClean="0">
                  <a:solidFill>
                    <a:schemeClr val="bg1"/>
                  </a:solidFill>
                </a:rPr>
                <a:t>Reduces absenteeism</a:t>
              </a:r>
              <a:endParaRPr lang="en-IN" sz="2000" dirty="0">
                <a:solidFill>
                  <a:schemeClr val="bg1"/>
                </a:solidFill>
              </a:endParaRPr>
            </a:p>
          </p:txBody>
        </p:sp>
      </p:grpSp>
      <p:grpSp>
        <p:nvGrpSpPr>
          <p:cNvPr id="17" name="Group 46"/>
          <p:cNvGrpSpPr/>
          <p:nvPr/>
        </p:nvGrpSpPr>
        <p:grpSpPr>
          <a:xfrm>
            <a:off x="1221532" y="4601667"/>
            <a:ext cx="6985389" cy="540035"/>
            <a:chOff x="1221532" y="4601667"/>
            <a:chExt cx="6985389" cy="540035"/>
          </a:xfrm>
        </p:grpSpPr>
        <p:grpSp>
          <p:nvGrpSpPr>
            <p:cNvPr id="18" name="Gruppe 144"/>
            <p:cNvGrpSpPr/>
            <p:nvPr/>
          </p:nvGrpSpPr>
          <p:grpSpPr>
            <a:xfrm>
              <a:off x="1221532" y="4601667"/>
              <a:ext cx="6985389" cy="540035"/>
              <a:chOff x="2564175" y="4071617"/>
              <a:chExt cx="4583726" cy="1132064"/>
            </a:xfrm>
            <a:effectLst>
              <a:outerShdw blurRad="50800" dist="38100" dir="5400000" algn="t" rotWithShape="0">
                <a:prstClr val="black">
                  <a:alpha val="40000"/>
                </a:prstClr>
              </a:outerShdw>
            </a:effectLst>
          </p:grpSpPr>
          <p:sp>
            <p:nvSpPr>
              <p:cNvPr id="20" name="Rektangel 46"/>
              <p:cNvSpPr/>
              <p:nvPr/>
            </p:nvSpPr>
            <p:spPr bwMode="auto">
              <a:xfrm flipH="1">
                <a:off x="2564175" y="4358640"/>
                <a:ext cx="4564292" cy="845041"/>
              </a:xfrm>
              <a:prstGeom prst="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342900" indent="-342900" algn="ctr">
                  <a:defRPr/>
                </a:pPr>
                <a:endParaRPr lang="da-DK" noProof="1">
                  <a:solidFill>
                    <a:schemeClr val="bg1"/>
                  </a:solidFill>
                </a:endParaRPr>
              </a:p>
            </p:txBody>
          </p:sp>
          <p:sp>
            <p:nvSpPr>
              <p:cNvPr id="21" name="Ligebenet trapez 47"/>
              <p:cNvSpPr/>
              <p:nvPr/>
            </p:nvSpPr>
            <p:spPr bwMode="auto">
              <a:xfrm flipH="1">
                <a:off x="2564175" y="4071617"/>
                <a:ext cx="4583726" cy="293732"/>
              </a:xfrm>
              <a:prstGeom prst="trapezoid">
                <a:avLst>
                  <a:gd name="adj" fmla="val 160887"/>
                </a:avLst>
              </a:prstGeom>
              <a:gradFill flip="none" rotWithShape="1">
                <a:gsLst>
                  <a:gs pos="69000">
                    <a:schemeClr val="accent4">
                      <a:lumMod val="40000"/>
                      <a:lumOff val="60000"/>
                    </a:schemeClr>
                  </a:gs>
                  <a:gs pos="37000">
                    <a:schemeClr val="accent3">
                      <a:lumMod val="75000"/>
                    </a:schemeClr>
                  </a:gs>
                  <a:gs pos="0">
                    <a:schemeClr val="accent4">
                      <a:lumMod val="50000"/>
                    </a:schemeClr>
                  </a:gs>
                </a:gsLst>
                <a:lin ang="5400000" scaled="1"/>
                <a:tileRect/>
              </a:gradFill>
              <a:ln w="25400" cap="flat" cmpd="sng" algn="ctr">
                <a:noFill/>
                <a:prstDash val="solid"/>
              </a:ln>
              <a:effectLst/>
            </p:spPr>
            <p:txBody>
              <a:bodyPr anchor="ctr"/>
              <a:lstStyle/>
              <a:p>
                <a:pPr indent="-342900" defTabSz="914400" fontAlgn="auto">
                  <a:spcBef>
                    <a:spcPts val="0"/>
                  </a:spcBef>
                  <a:spcAft>
                    <a:spcPts val="0"/>
                  </a:spcAft>
                  <a:defRPr/>
                </a:pPr>
                <a:endParaRPr lang="da-DK" kern="0" noProof="1">
                  <a:solidFill>
                    <a:schemeClr val="bg1"/>
                  </a:solidFill>
                  <a:latin typeface="Calibri"/>
                  <a:ea typeface="+mn-ea"/>
                </a:endParaRPr>
              </a:p>
            </p:txBody>
          </p:sp>
        </p:grpSp>
        <p:sp>
          <p:nvSpPr>
            <p:cNvPr id="19" name="TextBox 18"/>
            <p:cNvSpPr txBox="1"/>
            <p:nvPr/>
          </p:nvSpPr>
          <p:spPr>
            <a:xfrm>
              <a:off x="1691680" y="4693206"/>
              <a:ext cx="5904656" cy="400110"/>
            </a:xfrm>
            <a:prstGeom prst="rect">
              <a:avLst/>
            </a:prstGeom>
            <a:noFill/>
          </p:spPr>
          <p:txBody>
            <a:bodyPr wrap="square" rtlCol="0">
              <a:spAutoFit/>
            </a:bodyPr>
            <a:lstStyle/>
            <a:p>
              <a:pPr algn="ctr"/>
              <a:r>
                <a:rPr lang="en-IN" sz="2000" dirty="0" smtClean="0">
                  <a:solidFill>
                    <a:schemeClr val="bg1"/>
                  </a:solidFill>
                </a:rPr>
                <a:t>Reduces employee turn over</a:t>
              </a:r>
              <a:endParaRPr lang="en-IN" sz="2000" dirty="0">
                <a:solidFill>
                  <a:schemeClr val="bg1"/>
                </a:solidFill>
              </a:endParaRPr>
            </a:p>
          </p:txBody>
        </p:sp>
      </p:grpSp>
      <p:grpSp>
        <p:nvGrpSpPr>
          <p:cNvPr id="22" name="Group 47"/>
          <p:cNvGrpSpPr/>
          <p:nvPr/>
        </p:nvGrpSpPr>
        <p:grpSpPr>
          <a:xfrm>
            <a:off x="1221532" y="4052443"/>
            <a:ext cx="6985389" cy="540035"/>
            <a:chOff x="1221532" y="4052443"/>
            <a:chExt cx="6985389" cy="540035"/>
          </a:xfrm>
        </p:grpSpPr>
        <p:grpSp>
          <p:nvGrpSpPr>
            <p:cNvPr id="23" name="Gruppe 144"/>
            <p:cNvGrpSpPr/>
            <p:nvPr/>
          </p:nvGrpSpPr>
          <p:grpSpPr>
            <a:xfrm>
              <a:off x="1221532" y="4052443"/>
              <a:ext cx="6985389" cy="540035"/>
              <a:chOff x="2564175" y="4071617"/>
              <a:chExt cx="4583726" cy="1132064"/>
            </a:xfrm>
            <a:effectLst>
              <a:outerShdw blurRad="50800" dist="38100" dir="5400000" algn="t" rotWithShape="0">
                <a:prstClr val="black">
                  <a:alpha val="40000"/>
                </a:prstClr>
              </a:outerShdw>
            </a:effectLst>
          </p:grpSpPr>
          <p:sp>
            <p:nvSpPr>
              <p:cNvPr id="25" name="Rektangel 49"/>
              <p:cNvSpPr/>
              <p:nvPr/>
            </p:nvSpPr>
            <p:spPr bwMode="auto">
              <a:xfrm flipH="1">
                <a:off x="2564175" y="4358640"/>
                <a:ext cx="4564292" cy="845041"/>
              </a:xfrm>
              <a:prstGeom prst="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342900" indent="-342900" algn="ctr">
                  <a:defRPr/>
                </a:pPr>
                <a:endParaRPr lang="da-DK" noProof="1">
                  <a:solidFill>
                    <a:schemeClr val="bg1"/>
                  </a:solidFill>
                </a:endParaRPr>
              </a:p>
            </p:txBody>
          </p:sp>
          <p:sp>
            <p:nvSpPr>
              <p:cNvPr id="26" name="Ligebenet trapez 50"/>
              <p:cNvSpPr/>
              <p:nvPr/>
            </p:nvSpPr>
            <p:spPr bwMode="auto">
              <a:xfrm flipH="1">
                <a:off x="2564175" y="4071617"/>
                <a:ext cx="4583726" cy="293732"/>
              </a:xfrm>
              <a:prstGeom prst="trapezoid">
                <a:avLst>
                  <a:gd name="adj" fmla="val 160887"/>
                </a:avLst>
              </a:prstGeom>
              <a:gradFill flip="none" rotWithShape="1">
                <a:gsLst>
                  <a:gs pos="69000">
                    <a:schemeClr val="accent4">
                      <a:lumMod val="40000"/>
                      <a:lumOff val="60000"/>
                    </a:schemeClr>
                  </a:gs>
                  <a:gs pos="37000">
                    <a:schemeClr val="accent3">
                      <a:lumMod val="75000"/>
                    </a:schemeClr>
                  </a:gs>
                  <a:gs pos="0">
                    <a:schemeClr val="accent4">
                      <a:lumMod val="50000"/>
                    </a:schemeClr>
                  </a:gs>
                </a:gsLst>
                <a:lin ang="5400000" scaled="1"/>
                <a:tileRect/>
              </a:gradFill>
              <a:ln w="25400" cap="flat" cmpd="sng" algn="ctr">
                <a:noFill/>
                <a:prstDash val="solid"/>
              </a:ln>
              <a:effectLst/>
            </p:spPr>
            <p:txBody>
              <a:bodyPr anchor="ctr"/>
              <a:lstStyle/>
              <a:p>
                <a:pPr indent="-342900" defTabSz="914400" fontAlgn="auto">
                  <a:spcBef>
                    <a:spcPts val="0"/>
                  </a:spcBef>
                  <a:spcAft>
                    <a:spcPts val="0"/>
                  </a:spcAft>
                  <a:defRPr/>
                </a:pPr>
                <a:endParaRPr lang="da-DK" kern="0" noProof="1">
                  <a:solidFill>
                    <a:schemeClr val="bg1"/>
                  </a:solidFill>
                  <a:latin typeface="Calibri"/>
                  <a:ea typeface="+mn-ea"/>
                </a:endParaRPr>
              </a:p>
            </p:txBody>
          </p:sp>
        </p:grpSp>
        <p:sp>
          <p:nvSpPr>
            <p:cNvPr id="24" name="TextBox 23"/>
            <p:cNvSpPr txBox="1"/>
            <p:nvPr/>
          </p:nvSpPr>
          <p:spPr>
            <a:xfrm>
              <a:off x="1691680" y="4149080"/>
              <a:ext cx="5904656" cy="400110"/>
            </a:xfrm>
            <a:prstGeom prst="rect">
              <a:avLst/>
            </a:prstGeom>
            <a:noFill/>
          </p:spPr>
          <p:txBody>
            <a:bodyPr wrap="square" rtlCol="0">
              <a:spAutoFit/>
            </a:bodyPr>
            <a:lstStyle/>
            <a:p>
              <a:pPr algn="ctr"/>
              <a:r>
                <a:rPr lang="en-IN" sz="2000" dirty="0" smtClean="0">
                  <a:solidFill>
                    <a:schemeClr val="bg1"/>
                  </a:solidFill>
                </a:rPr>
                <a:t>Improves corporate image</a:t>
              </a:r>
              <a:endParaRPr lang="en-IN" sz="2000" dirty="0">
                <a:solidFill>
                  <a:schemeClr val="bg1"/>
                </a:solidFill>
              </a:endParaRPr>
            </a:p>
          </p:txBody>
        </p:sp>
      </p:grpSp>
      <p:grpSp>
        <p:nvGrpSpPr>
          <p:cNvPr id="27" name="Group 48"/>
          <p:cNvGrpSpPr/>
          <p:nvPr/>
        </p:nvGrpSpPr>
        <p:grpSpPr>
          <a:xfrm>
            <a:off x="1225724" y="3543381"/>
            <a:ext cx="6985389" cy="540035"/>
            <a:chOff x="1225724" y="3543381"/>
            <a:chExt cx="6985389" cy="540035"/>
          </a:xfrm>
        </p:grpSpPr>
        <p:grpSp>
          <p:nvGrpSpPr>
            <p:cNvPr id="28" name="Gruppe 144"/>
            <p:cNvGrpSpPr/>
            <p:nvPr/>
          </p:nvGrpSpPr>
          <p:grpSpPr>
            <a:xfrm>
              <a:off x="1225724" y="3543381"/>
              <a:ext cx="6985389" cy="540035"/>
              <a:chOff x="2564175" y="4071617"/>
              <a:chExt cx="4583726" cy="1132064"/>
            </a:xfrm>
            <a:effectLst>
              <a:outerShdw blurRad="50800" dist="38100" dir="5400000" algn="t" rotWithShape="0">
                <a:prstClr val="black">
                  <a:alpha val="40000"/>
                </a:prstClr>
              </a:outerShdw>
            </a:effectLst>
          </p:grpSpPr>
          <p:sp>
            <p:nvSpPr>
              <p:cNvPr id="30" name="Rektangel 105"/>
              <p:cNvSpPr/>
              <p:nvPr/>
            </p:nvSpPr>
            <p:spPr bwMode="auto">
              <a:xfrm flipH="1">
                <a:off x="2564175" y="4358640"/>
                <a:ext cx="4564292" cy="845041"/>
              </a:xfrm>
              <a:prstGeom prst="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342900" indent="-342900" algn="ctr">
                  <a:defRPr/>
                </a:pPr>
                <a:endParaRPr lang="da-DK" noProof="1">
                  <a:solidFill>
                    <a:schemeClr val="bg1"/>
                  </a:solidFill>
                </a:endParaRPr>
              </a:p>
            </p:txBody>
          </p:sp>
          <p:sp>
            <p:nvSpPr>
              <p:cNvPr id="31" name="Ligebenet trapez 106"/>
              <p:cNvSpPr/>
              <p:nvPr/>
            </p:nvSpPr>
            <p:spPr bwMode="auto">
              <a:xfrm flipH="1">
                <a:off x="2564175" y="4071617"/>
                <a:ext cx="4583726" cy="293732"/>
              </a:xfrm>
              <a:prstGeom prst="trapezoid">
                <a:avLst>
                  <a:gd name="adj" fmla="val 160887"/>
                </a:avLst>
              </a:prstGeom>
              <a:gradFill flip="none" rotWithShape="1">
                <a:gsLst>
                  <a:gs pos="69000">
                    <a:schemeClr val="accent4">
                      <a:lumMod val="40000"/>
                      <a:lumOff val="60000"/>
                    </a:schemeClr>
                  </a:gs>
                  <a:gs pos="37000">
                    <a:schemeClr val="accent3">
                      <a:lumMod val="75000"/>
                    </a:schemeClr>
                  </a:gs>
                  <a:gs pos="0">
                    <a:schemeClr val="accent4">
                      <a:lumMod val="50000"/>
                    </a:schemeClr>
                  </a:gs>
                </a:gsLst>
                <a:lin ang="5400000" scaled="1"/>
                <a:tileRect/>
              </a:gradFill>
              <a:ln w="25400" cap="flat" cmpd="sng" algn="ctr">
                <a:noFill/>
                <a:prstDash val="solid"/>
              </a:ln>
              <a:effectLst/>
            </p:spPr>
            <p:txBody>
              <a:bodyPr anchor="ctr"/>
              <a:lstStyle/>
              <a:p>
                <a:pPr indent="-342900" defTabSz="914400" fontAlgn="auto">
                  <a:spcBef>
                    <a:spcPts val="0"/>
                  </a:spcBef>
                  <a:spcAft>
                    <a:spcPts val="0"/>
                  </a:spcAft>
                  <a:defRPr/>
                </a:pPr>
                <a:endParaRPr lang="da-DK" kern="0" noProof="1">
                  <a:solidFill>
                    <a:schemeClr val="bg1"/>
                  </a:solidFill>
                  <a:latin typeface="Calibri"/>
                  <a:ea typeface="+mn-ea"/>
                </a:endParaRPr>
              </a:p>
            </p:txBody>
          </p:sp>
        </p:grpSp>
        <p:sp>
          <p:nvSpPr>
            <p:cNvPr id="29" name="TextBox 28"/>
            <p:cNvSpPr txBox="1"/>
            <p:nvPr/>
          </p:nvSpPr>
          <p:spPr>
            <a:xfrm>
              <a:off x="1691680" y="3676962"/>
              <a:ext cx="5904656" cy="400110"/>
            </a:xfrm>
            <a:prstGeom prst="rect">
              <a:avLst/>
            </a:prstGeom>
            <a:noFill/>
          </p:spPr>
          <p:txBody>
            <a:bodyPr wrap="square" rtlCol="0">
              <a:spAutoFit/>
            </a:bodyPr>
            <a:lstStyle/>
            <a:p>
              <a:pPr algn="ctr"/>
              <a:r>
                <a:rPr lang="en-IN" sz="2000" dirty="0" smtClean="0">
                  <a:solidFill>
                    <a:schemeClr val="bg1"/>
                  </a:solidFill>
                </a:rPr>
                <a:t>Creates good relations</a:t>
              </a:r>
              <a:endParaRPr lang="en-IN" sz="2000" dirty="0">
                <a:solidFill>
                  <a:schemeClr val="bg1"/>
                </a:solidFill>
              </a:endParaRPr>
            </a:p>
          </p:txBody>
        </p:sp>
      </p:grpSp>
      <p:grpSp>
        <p:nvGrpSpPr>
          <p:cNvPr id="32" name="Group 49"/>
          <p:cNvGrpSpPr/>
          <p:nvPr/>
        </p:nvGrpSpPr>
        <p:grpSpPr>
          <a:xfrm>
            <a:off x="1225724" y="3015281"/>
            <a:ext cx="6985389" cy="540035"/>
            <a:chOff x="1225724" y="3015281"/>
            <a:chExt cx="6985389" cy="540035"/>
          </a:xfrm>
        </p:grpSpPr>
        <p:grpSp>
          <p:nvGrpSpPr>
            <p:cNvPr id="33" name="Gruppe 144"/>
            <p:cNvGrpSpPr/>
            <p:nvPr/>
          </p:nvGrpSpPr>
          <p:grpSpPr>
            <a:xfrm>
              <a:off x="1225724" y="3015281"/>
              <a:ext cx="6985389" cy="540035"/>
              <a:chOff x="2564175" y="4071617"/>
              <a:chExt cx="4583726" cy="1132064"/>
            </a:xfrm>
            <a:effectLst>
              <a:outerShdw blurRad="50800" dist="38100" dir="5400000" algn="t" rotWithShape="0">
                <a:prstClr val="black">
                  <a:alpha val="40000"/>
                </a:prstClr>
              </a:outerShdw>
            </a:effectLst>
          </p:grpSpPr>
          <p:sp>
            <p:nvSpPr>
              <p:cNvPr id="35" name="Rektangel 43"/>
              <p:cNvSpPr/>
              <p:nvPr/>
            </p:nvSpPr>
            <p:spPr bwMode="auto">
              <a:xfrm flipH="1">
                <a:off x="2564175" y="4358640"/>
                <a:ext cx="4564292" cy="845041"/>
              </a:xfrm>
              <a:prstGeom prst="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342900" indent="-342900" algn="ctr">
                  <a:defRPr/>
                </a:pPr>
                <a:endParaRPr lang="da-DK" noProof="1">
                  <a:solidFill>
                    <a:schemeClr val="bg1"/>
                  </a:solidFill>
                </a:endParaRPr>
              </a:p>
            </p:txBody>
          </p:sp>
          <p:sp>
            <p:nvSpPr>
              <p:cNvPr id="36" name="Ligebenet trapez 44"/>
              <p:cNvSpPr/>
              <p:nvPr/>
            </p:nvSpPr>
            <p:spPr bwMode="auto">
              <a:xfrm flipH="1">
                <a:off x="2564175" y="4071617"/>
                <a:ext cx="4583726" cy="293732"/>
              </a:xfrm>
              <a:prstGeom prst="trapezoid">
                <a:avLst>
                  <a:gd name="adj" fmla="val 160887"/>
                </a:avLst>
              </a:prstGeom>
              <a:gradFill flip="none" rotWithShape="1">
                <a:gsLst>
                  <a:gs pos="69000">
                    <a:schemeClr val="accent4">
                      <a:lumMod val="40000"/>
                      <a:lumOff val="60000"/>
                    </a:schemeClr>
                  </a:gs>
                  <a:gs pos="37000">
                    <a:schemeClr val="accent3">
                      <a:lumMod val="75000"/>
                    </a:schemeClr>
                  </a:gs>
                  <a:gs pos="0">
                    <a:schemeClr val="accent4">
                      <a:lumMod val="50000"/>
                    </a:schemeClr>
                  </a:gs>
                </a:gsLst>
                <a:lin ang="5400000" scaled="1"/>
                <a:tileRect/>
              </a:gradFill>
              <a:ln w="25400" cap="flat" cmpd="sng" algn="ctr">
                <a:noFill/>
                <a:prstDash val="solid"/>
              </a:ln>
              <a:effectLst/>
            </p:spPr>
            <p:txBody>
              <a:bodyPr anchor="ctr"/>
              <a:lstStyle/>
              <a:p>
                <a:pPr indent="-342900" defTabSz="914400" fontAlgn="auto">
                  <a:spcBef>
                    <a:spcPts val="0"/>
                  </a:spcBef>
                  <a:spcAft>
                    <a:spcPts val="0"/>
                  </a:spcAft>
                  <a:defRPr/>
                </a:pPr>
                <a:endParaRPr lang="da-DK" kern="0" noProof="1">
                  <a:solidFill>
                    <a:schemeClr val="bg1"/>
                  </a:solidFill>
                  <a:latin typeface="Calibri"/>
                  <a:ea typeface="+mn-ea"/>
                </a:endParaRPr>
              </a:p>
            </p:txBody>
          </p:sp>
        </p:grpSp>
        <p:sp>
          <p:nvSpPr>
            <p:cNvPr id="34" name="TextBox 33"/>
            <p:cNvSpPr txBox="1"/>
            <p:nvPr/>
          </p:nvSpPr>
          <p:spPr>
            <a:xfrm>
              <a:off x="1691680" y="3132836"/>
              <a:ext cx="5904656" cy="400110"/>
            </a:xfrm>
            <a:prstGeom prst="rect">
              <a:avLst/>
            </a:prstGeom>
            <a:noFill/>
          </p:spPr>
          <p:txBody>
            <a:bodyPr wrap="square" rtlCol="0">
              <a:spAutoFit/>
            </a:bodyPr>
            <a:lstStyle/>
            <a:p>
              <a:pPr algn="ctr"/>
              <a:r>
                <a:rPr lang="en-IN" sz="2000" dirty="0" smtClean="0">
                  <a:solidFill>
                    <a:schemeClr val="bg1"/>
                  </a:solidFill>
                </a:rPr>
                <a:t>Improves morale</a:t>
              </a:r>
              <a:endParaRPr lang="en-IN" sz="2000" dirty="0">
                <a:solidFill>
                  <a:schemeClr val="bg1"/>
                </a:solidFill>
              </a:endParaRPr>
            </a:p>
          </p:txBody>
        </p:sp>
      </p:grpSp>
      <p:grpSp>
        <p:nvGrpSpPr>
          <p:cNvPr id="37" name="Group 50"/>
          <p:cNvGrpSpPr/>
          <p:nvPr/>
        </p:nvGrpSpPr>
        <p:grpSpPr>
          <a:xfrm>
            <a:off x="1187624" y="2466056"/>
            <a:ext cx="6985389" cy="540035"/>
            <a:chOff x="1187624" y="2466056"/>
            <a:chExt cx="6985389" cy="540035"/>
          </a:xfrm>
        </p:grpSpPr>
        <p:grpSp>
          <p:nvGrpSpPr>
            <p:cNvPr id="38" name="Gruppe 144"/>
            <p:cNvGrpSpPr/>
            <p:nvPr/>
          </p:nvGrpSpPr>
          <p:grpSpPr>
            <a:xfrm>
              <a:off x="1187624" y="2466056"/>
              <a:ext cx="6985389" cy="540035"/>
              <a:chOff x="2564175" y="4071617"/>
              <a:chExt cx="4583726" cy="1132064"/>
            </a:xfrm>
            <a:effectLst>
              <a:outerShdw blurRad="50800" dist="38100" dir="5400000" algn="t" rotWithShape="0">
                <a:prstClr val="black">
                  <a:alpha val="40000"/>
                </a:prstClr>
              </a:outerShdw>
            </a:effectLst>
          </p:grpSpPr>
          <p:sp>
            <p:nvSpPr>
              <p:cNvPr id="40" name="Rektangel 46"/>
              <p:cNvSpPr/>
              <p:nvPr/>
            </p:nvSpPr>
            <p:spPr bwMode="auto">
              <a:xfrm flipH="1">
                <a:off x="2564175" y="4358640"/>
                <a:ext cx="4564292" cy="845041"/>
              </a:xfrm>
              <a:prstGeom prst="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342900" indent="-342900" algn="ctr">
                  <a:defRPr/>
                </a:pPr>
                <a:endParaRPr lang="da-DK" noProof="1">
                  <a:solidFill>
                    <a:schemeClr val="bg1"/>
                  </a:solidFill>
                </a:endParaRPr>
              </a:p>
            </p:txBody>
          </p:sp>
          <p:sp>
            <p:nvSpPr>
              <p:cNvPr id="41" name="Ligebenet trapez 47"/>
              <p:cNvSpPr/>
              <p:nvPr/>
            </p:nvSpPr>
            <p:spPr bwMode="auto">
              <a:xfrm flipH="1">
                <a:off x="2564175" y="4071617"/>
                <a:ext cx="4583726" cy="293732"/>
              </a:xfrm>
              <a:prstGeom prst="trapezoid">
                <a:avLst>
                  <a:gd name="adj" fmla="val 160887"/>
                </a:avLst>
              </a:prstGeom>
              <a:gradFill flip="none" rotWithShape="1">
                <a:gsLst>
                  <a:gs pos="69000">
                    <a:schemeClr val="accent4">
                      <a:lumMod val="40000"/>
                      <a:lumOff val="60000"/>
                    </a:schemeClr>
                  </a:gs>
                  <a:gs pos="37000">
                    <a:schemeClr val="accent3">
                      <a:lumMod val="75000"/>
                    </a:schemeClr>
                  </a:gs>
                  <a:gs pos="0">
                    <a:schemeClr val="accent4">
                      <a:lumMod val="50000"/>
                    </a:schemeClr>
                  </a:gs>
                </a:gsLst>
                <a:lin ang="5400000" scaled="1"/>
                <a:tileRect/>
              </a:gradFill>
              <a:ln w="25400" cap="flat" cmpd="sng" algn="ctr">
                <a:noFill/>
                <a:prstDash val="solid"/>
              </a:ln>
              <a:effectLst/>
            </p:spPr>
            <p:txBody>
              <a:bodyPr anchor="ctr"/>
              <a:lstStyle/>
              <a:p>
                <a:pPr indent="-342900" defTabSz="914400" fontAlgn="auto">
                  <a:spcBef>
                    <a:spcPts val="0"/>
                  </a:spcBef>
                  <a:spcAft>
                    <a:spcPts val="0"/>
                  </a:spcAft>
                  <a:defRPr/>
                </a:pPr>
                <a:endParaRPr lang="da-DK" kern="0" noProof="1">
                  <a:solidFill>
                    <a:schemeClr val="bg1"/>
                  </a:solidFill>
                  <a:latin typeface="Calibri"/>
                  <a:ea typeface="+mn-ea"/>
                </a:endParaRPr>
              </a:p>
            </p:txBody>
          </p:sp>
        </p:grpSp>
        <p:sp>
          <p:nvSpPr>
            <p:cNvPr id="39" name="TextBox 38"/>
            <p:cNvSpPr txBox="1"/>
            <p:nvPr/>
          </p:nvSpPr>
          <p:spPr>
            <a:xfrm>
              <a:off x="1691680" y="2564904"/>
              <a:ext cx="5904656" cy="400110"/>
            </a:xfrm>
            <a:prstGeom prst="rect">
              <a:avLst/>
            </a:prstGeom>
            <a:noFill/>
          </p:spPr>
          <p:txBody>
            <a:bodyPr wrap="square" rtlCol="0">
              <a:spAutoFit/>
            </a:bodyPr>
            <a:lstStyle/>
            <a:p>
              <a:pPr algn="ctr"/>
              <a:r>
                <a:rPr lang="en-IN" sz="2000" dirty="0" smtClean="0">
                  <a:solidFill>
                    <a:schemeClr val="bg1"/>
                  </a:solidFill>
                </a:rPr>
                <a:t>Reduces wastages and breakages</a:t>
              </a:r>
              <a:endParaRPr lang="en-IN" sz="2000" dirty="0">
                <a:solidFill>
                  <a:schemeClr val="bg1"/>
                </a:solidFill>
              </a:endParaRPr>
            </a:p>
          </p:txBody>
        </p:sp>
      </p:grpSp>
      <p:grpSp>
        <p:nvGrpSpPr>
          <p:cNvPr id="42" name="Group 51"/>
          <p:cNvGrpSpPr/>
          <p:nvPr/>
        </p:nvGrpSpPr>
        <p:grpSpPr>
          <a:xfrm>
            <a:off x="1187624" y="1916832"/>
            <a:ext cx="6985389" cy="540035"/>
            <a:chOff x="1187624" y="1916832"/>
            <a:chExt cx="6985389" cy="540035"/>
          </a:xfrm>
        </p:grpSpPr>
        <p:grpSp>
          <p:nvGrpSpPr>
            <p:cNvPr id="43" name="Gruppe 144"/>
            <p:cNvGrpSpPr/>
            <p:nvPr/>
          </p:nvGrpSpPr>
          <p:grpSpPr>
            <a:xfrm>
              <a:off x="1187624" y="1916832"/>
              <a:ext cx="6985389" cy="540035"/>
              <a:chOff x="2564175" y="4071617"/>
              <a:chExt cx="4583726" cy="1132064"/>
            </a:xfrm>
            <a:effectLst>
              <a:outerShdw blurRad="50800" dist="38100" dir="5400000" algn="t" rotWithShape="0">
                <a:prstClr val="black">
                  <a:alpha val="40000"/>
                </a:prstClr>
              </a:outerShdw>
            </a:effectLst>
          </p:grpSpPr>
          <p:sp>
            <p:nvSpPr>
              <p:cNvPr id="45" name="Rektangel 49"/>
              <p:cNvSpPr/>
              <p:nvPr/>
            </p:nvSpPr>
            <p:spPr bwMode="auto">
              <a:xfrm flipH="1">
                <a:off x="2564175" y="4358640"/>
                <a:ext cx="4564292" cy="845041"/>
              </a:xfrm>
              <a:prstGeom prst="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342900" indent="-342900" algn="ctr">
                  <a:defRPr/>
                </a:pPr>
                <a:endParaRPr lang="da-DK" noProof="1">
                  <a:solidFill>
                    <a:schemeClr val="bg1"/>
                  </a:solidFill>
                </a:endParaRPr>
              </a:p>
            </p:txBody>
          </p:sp>
          <p:sp>
            <p:nvSpPr>
              <p:cNvPr id="46" name="Ligebenet trapez 50"/>
              <p:cNvSpPr/>
              <p:nvPr/>
            </p:nvSpPr>
            <p:spPr bwMode="auto">
              <a:xfrm flipH="1">
                <a:off x="2564175" y="4071617"/>
                <a:ext cx="4583726" cy="293732"/>
              </a:xfrm>
              <a:prstGeom prst="trapezoid">
                <a:avLst>
                  <a:gd name="adj" fmla="val 160887"/>
                </a:avLst>
              </a:prstGeom>
              <a:gradFill flip="none" rotWithShape="1">
                <a:gsLst>
                  <a:gs pos="69000">
                    <a:schemeClr val="accent4">
                      <a:lumMod val="40000"/>
                      <a:lumOff val="60000"/>
                    </a:schemeClr>
                  </a:gs>
                  <a:gs pos="37000">
                    <a:schemeClr val="accent3">
                      <a:lumMod val="75000"/>
                    </a:schemeClr>
                  </a:gs>
                  <a:gs pos="0">
                    <a:schemeClr val="accent4">
                      <a:lumMod val="50000"/>
                    </a:schemeClr>
                  </a:gs>
                </a:gsLst>
                <a:lin ang="5400000" scaled="1"/>
                <a:tileRect/>
              </a:gradFill>
              <a:ln w="25400" cap="flat" cmpd="sng" algn="ctr">
                <a:noFill/>
                <a:prstDash val="solid"/>
              </a:ln>
              <a:effectLst/>
            </p:spPr>
            <p:txBody>
              <a:bodyPr anchor="ctr"/>
              <a:lstStyle/>
              <a:p>
                <a:pPr indent="-342900" defTabSz="914400" fontAlgn="auto">
                  <a:spcBef>
                    <a:spcPts val="0"/>
                  </a:spcBef>
                  <a:spcAft>
                    <a:spcPts val="0"/>
                  </a:spcAft>
                  <a:defRPr/>
                </a:pPr>
                <a:endParaRPr lang="da-DK" kern="0" noProof="1">
                  <a:solidFill>
                    <a:schemeClr val="bg1"/>
                  </a:solidFill>
                  <a:latin typeface="Calibri"/>
                  <a:ea typeface="+mn-ea"/>
                </a:endParaRPr>
              </a:p>
            </p:txBody>
          </p:sp>
        </p:grpSp>
        <p:sp>
          <p:nvSpPr>
            <p:cNvPr id="44" name="TextBox 43"/>
            <p:cNvSpPr txBox="1"/>
            <p:nvPr/>
          </p:nvSpPr>
          <p:spPr>
            <a:xfrm>
              <a:off x="1691680" y="2020778"/>
              <a:ext cx="5904656" cy="400110"/>
            </a:xfrm>
            <a:prstGeom prst="rect">
              <a:avLst/>
            </a:prstGeom>
            <a:noFill/>
          </p:spPr>
          <p:txBody>
            <a:bodyPr wrap="square" rtlCol="0">
              <a:spAutoFit/>
            </a:bodyPr>
            <a:lstStyle/>
            <a:p>
              <a:pPr algn="ctr"/>
              <a:r>
                <a:rPr lang="en-IN" sz="2000" dirty="0" smtClean="0">
                  <a:solidFill>
                    <a:schemeClr val="bg1"/>
                  </a:solidFill>
                </a:rPr>
                <a:t>Facilitates initiatives and innovations</a:t>
              </a:r>
              <a:endParaRPr lang="en-IN" sz="2000" dirty="0">
                <a:solidFill>
                  <a:schemeClr val="bg1"/>
                </a:solidFill>
              </a:endParaRPr>
            </a:p>
          </p:txBody>
        </p:sp>
      </p:grpSp>
      <p:pic>
        <p:nvPicPr>
          <p:cNvPr id="47" name="Picture 4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08031" y="-27384"/>
            <a:ext cx="952381" cy="9650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0"/>
            <a:ext cx="9144000" cy="908720"/>
            <a:chOff x="0" y="0"/>
            <a:chExt cx="9144000" cy="908720"/>
          </a:xfrm>
        </p:grpSpPr>
        <p:pic>
          <p:nvPicPr>
            <p:cNvPr id="3" name="Picture 2" descr="12244771_l.jpg"/>
            <p:cNvPicPr>
              <a:picLocks noChangeAspect="1"/>
            </p:cNvPicPr>
            <p:nvPr/>
          </p:nvPicPr>
          <p:blipFill>
            <a:blip r:embed="rId2" cstate="print"/>
            <a:srcRect l="23098" r="73472"/>
            <a:stretch>
              <a:fillRect/>
            </a:stretch>
          </p:blipFill>
          <p:spPr>
            <a:xfrm rot="16200000">
              <a:off x="4117640" y="-4117640"/>
              <a:ext cx="908720" cy="9144000"/>
            </a:xfrm>
            <a:prstGeom prst="rect">
              <a:avLst/>
            </a:prstGeom>
          </p:spPr>
        </p:pic>
        <p:sp>
          <p:nvSpPr>
            <p:cNvPr id="4" name="Rectangle 3"/>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TextBox 4"/>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IN" sz="3200" dirty="0" smtClean="0"/>
                <a:t>Features of Goal Setting Theory </a:t>
              </a:r>
              <a:endParaRPr lang="en-IN" sz="3200" dirty="0"/>
            </a:p>
          </p:txBody>
        </p:sp>
      </p:grpSp>
      <p:sp>
        <p:nvSpPr>
          <p:cNvPr id="6" name="TextBox 5"/>
          <p:cNvSpPr txBox="1"/>
          <p:nvPr/>
        </p:nvSpPr>
        <p:spPr>
          <a:xfrm>
            <a:off x="683568" y="1012666"/>
            <a:ext cx="8280920" cy="400110"/>
          </a:xfrm>
          <a:prstGeom prst="rect">
            <a:avLst/>
          </a:prstGeom>
          <a:noFill/>
        </p:spPr>
        <p:txBody>
          <a:bodyPr wrap="square" rtlCol="0">
            <a:spAutoFit/>
          </a:bodyPr>
          <a:lstStyle/>
          <a:p>
            <a:r>
              <a:rPr lang="en-IN" sz="2000" dirty="0" smtClean="0"/>
              <a:t>The following are some of the important features of goal-setting theory:</a:t>
            </a:r>
            <a:endParaRPr lang="en-IN" sz="2000" dirty="0"/>
          </a:p>
        </p:txBody>
      </p:sp>
      <p:pic>
        <p:nvPicPr>
          <p:cNvPr id="7" name="Picture 6" descr="gl_br_bt.tif"/>
          <p:cNvPicPr>
            <a:picLocks noChangeAspect="1"/>
          </p:cNvPicPr>
          <p:nvPr/>
        </p:nvPicPr>
        <p:blipFill>
          <a:blip r:embed="rId3" cstate="email">
            <a:extLst>
              <a:ext uri="{28A0092B-C50C-407E-A947-70E740481C1C}">
                <a14:useLocalDpi xmlns:a14="http://schemas.microsoft.com/office/drawing/2010/main"/>
              </a:ext>
            </a:extLst>
          </a:blip>
          <a:srcRect r="68054" b="82150"/>
          <a:stretch>
            <a:fillRect/>
          </a:stretch>
        </p:blipFill>
        <p:spPr>
          <a:xfrm>
            <a:off x="107504" y="1628800"/>
            <a:ext cx="928095" cy="763626"/>
          </a:xfrm>
          <a:prstGeom prst="rect">
            <a:avLst/>
          </a:prstGeom>
        </p:spPr>
      </p:pic>
      <p:pic>
        <p:nvPicPr>
          <p:cNvPr id="8" name="Picture 7" descr="gl_br_bt.tif"/>
          <p:cNvPicPr>
            <a:picLocks noChangeAspect="1"/>
          </p:cNvPicPr>
          <p:nvPr/>
        </p:nvPicPr>
        <p:blipFill>
          <a:blip r:embed="rId4" cstate="email">
            <a:extLst>
              <a:ext uri="{28A0092B-C50C-407E-A947-70E740481C1C}">
                <a14:useLocalDpi xmlns:a14="http://schemas.microsoft.com/office/drawing/2010/main"/>
              </a:ext>
            </a:extLst>
          </a:blip>
          <a:srcRect t="20349" r="68054" b="61151"/>
          <a:stretch>
            <a:fillRect/>
          </a:stretch>
        </p:blipFill>
        <p:spPr>
          <a:xfrm>
            <a:off x="107503" y="3150357"/>
            <a:ext cx="936000" cy="934607"/>
          </a:xfrm>
          <a:prstGeom prst="rect">
            <a:avLst/>
          </a:prstGeom>
        </p:spPr>
      </p:pic>
      <p:pic>
        <p:nvPicPr>
          <p:cNvPr id="9" name="Picture 8" descr="gl_br_bt.tif"/>
          <p:cNvPicPr>
            <a:picLocks noChangeAspect="1"/>
          </p:cNvPicPr>
          <p:nvPr/>
        </p:nvPicPr>
        <p:blipFill>
          <a:blip r:embed="rId5" cstate="email">
            <a:extLst>
              <a:ext uri="{28A0092B-C50C-407E-A947-70E740481C1C}">
                <a14:useLocalDpi xmlns:a14="http://schemas.microsoft.com/office/drawing/2010/main"/>
              </a:ext>
            </a:extLst>
          </a:blip>
          <a:srcRect l="33825" r="34229" b="82150"/>
          <a:stretch>
            <a:fillRect/>
          </a:stretch>
        </p:blipFill>
        <p:spPr>
          <a:xfrm>
            <a:off x="107504" y="2392426"/>
            <a:ext cx="928095" cy="763626"/>
          </a:xfrm>
          <a:prstGeom prst="rect">
            <a:avLst/>
          </a:prstGeom>
        </p:spPr>
      </p:pic>
      <p:pic>
        <p:nvPicPr>
          <p:cNvPr id="10" name="Picture 9" descr="gl_br_bt.tif"/>
          <p:cNvPicPr>
            <a:picLocks noChangeAspect="1"/>
          </p:cNvPicPr>
          <p:nvPr/>
        </p:nvPicPr>
        <p:blipFill>
          <a:blip r:embed="rId6" cstate="email">
            <a:extLst>
              <a:ext uri="{28A0092B-C50C-407E-A947-70E740481C1C}">
                <a14:useLocalDpi xmlns:a14="http://schemas.microsoft.com/office/drawing/2010/main"/>
              </a:ext>
            </a:extLst>
          </a:blip>
          <a:srcRect l="33825" t="20349" r="34229" b="61151"/>
          <a:stretch>
            <a:fillRect/>
          </a:stretch>
        </p:blipFill>
        <p:spPr>
          <a:xfrm>
            <a:off x="107504" y="4067683"/>
            <a:ext cx="928095" cy="1349932"/>
          </a:xfrm>
          <a:prstGeom prst="rect">
            <a:avLst/>
          </a:prstGeom>
        </p:spPr>
      </p:pic>
      <p:pic>
        <p:nvPicPr>
          <p:cNvPr id="11" name="Picture 10" descr="gl_br_bt.tif"/>
          <p:cNvPicPr>
            <a:picLocks noChangeAspect="1"/>
          </p:cNvPicPr>
          <p:nvPr/>
        </p:nvPicPr>
        <p:blipFill>
          <a:blip r:embed="rId7" cstate="email">
            <a:extLst>
              <a:ext uri="{28A0092B-C50C-407E-A947-70E740481C1C}">
                <a14:useLocalDpi xmlns:a14="http://schemas.microsoft.com/office/drawing/2010/main"/>
              </a:ext>
            </a:extLst>
          </a:blip>
          <a:srcRect t="81899" r="68054"/>
          <a:stretch>
            <a:fillRect/>
          </a:stretch>
        </p:blipFill>
        <p:spPr>
          <a:xfrm>
            <a:off x="107504" y="5373216"/>
            <a:ext cx="928095" cy="1335423"/>
          </a:xfrm>
          <a:prstGeom prst="rect">
            <a:avLst/>
          </a:prstGeom>
        </p:spPr>
      </p:pic>
      <p:sp>
        <p:nvSpPr>
          <p:cNvPr id="12" name="Rectangle 11"/>
          <p:cNvSpPr/>
          <p:nvPr/>
        </p:nvSpPr>
        <p:spPr>
          <a:xfrm>
            <a:off x="1043606" y="1660572"/>
            <a:ext cx="7992000" cy="792000"/>
          </a:xfrm>
          <a:prstGeom prst="rect">
            <a:avLst/>
          </a:prstGeom>
          <a:solidFill>
            <a:srgbClr val="FF85B6">
              <a:alpha val="4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smtClean="0">
                <a:solidFill>
                  <a:schemeClr val="tx1"/>
                </a:solidFill>
              </a:rPr>
              <a:t>The willingness to work towards attainment of goals is one of the main sources of job motivation.</a:t>
            </a:r>
            <a:endParaRPr lang="en-IN" sz="2000" dirty="0">
              <a:solidFill>
                <a:schemeClr val="tx1"/>
              </a:solidFill>
            </a:endParaRPr>
          </a:p>
        </p:txBody>
      </p:sp>
      <p:sp>
        <p:nvSpPr>
          <p:cNvPr id="13" name="Rectangle 12"/>
          <p:cNvSpPr/>
          <p:nvPr/>
        </p:nvSpPr>
        <p:spPr>
          <a:xfrm>
            <a:off x="1047741" y="5373216"/>
            <a:ext cx="7992000" cy="1224138"/>
          </a:xfrm>
          <a:prstGeom prst="rect">
            <a:avLst/>
          </a:prstGeom>
          <a:solidFill>
            <a:schemeClr val="accent1">
              <a:lumMod val="40000"/>
              <a:lumOff val="60000"/>
              <a:alpha val="49804"/>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smtClean="0">
                <a:solidFill>
                  <a:schemeClr val="tx1"/>
                </a:solidFill>
              </a:rPr>
              <a:t>Misunderstanding should be avoided by setting unambiguous, measurable and clear goals accompanied by a deadline for completion for each goal.</a:t>
            </a:r>
            <a:endParaRPr lang="en-IN" sz="2000" dirty="0">
              <a:solidFill>
                <a:schemeClr val="tx1"/>
              </a:solidFill>
            </a:endParaRPr>
          </a:p>
        </p:txBody>
      </p:sp>
      <p:sp>
        <p:nvSpPr>
          <p:cNvPr id="14" name="Rectangle 13"/>
          <p:cNvSpPr/>
          <p:nvPr/>
        </p:nvSpPr>
        <p:spPr>
          <a:xfrm>
            <a:off x="1043606" y="2456975"/>
            <a:ext cx="7992000" cy="792000"/>
          </a:xfrm>
          <a:prstGeom prst="rect">
            <a:avLst/>
          </a:prstGeom>
          <a:solidFill>
            <a:srgbClr val="FF4B4B">
              <a:alpha val="4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smtClean="0">
                <a:solidFill>
                  <a:schemeClr val="tx1"/>
                </a:solidFill>
              </a:rPr>
              <a:t>Clear, particular and difficult goals are greater motivating factors than easy, general and vague goals.</a:t>
            </a:r>
            <a:endParaRPr lang="en-IN" sz="2000" dirty="0">
              <a:solidFill>
                <a:schemeClr val="tx1"/>
              </a:solidFill>
            </a:endParaRPr>
          </a:p>
        </p:txBody>
      </p:sp>
      <p:sp>
        <p:nvSpPr>
          <p:cNvPr id="15" name="Rectangle 14"/>
          <p:cNvSpPr/>
          <p:nvPr/>
        </p:nvSpPr>
        <p:spPr>
          <a:xfrm>
            <a:off x="1043606" y="3267447"/>
            <a:ext cx="7992000" cy="792000"/>
          </a:xfrm>
          <a:prstGeom prst="rect">
            <a:avLst/>
          </a:prstGeom>
          <a:solidFill>
            <a:srgbClr val="BC72B8">
              <a:alpha val="4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smtClean="0">
                <a:solidFill>
                  <a:schemeClr val="tx1"/>
                </a:solidFill>
              </a:rPr>
              <a:t>Specific and clear goals lead to greater output and better performance. </a:t>
            </a:r>
            <a:endParaRPr lang="en-IN" sz="2000" dirty="0">
              <a:solidFill>
                <a:schemeClr val="tx1"/>
              </a:solidFill>
            </a:endParaRPr>
          </a:p>
        </p:txBody>
      </p:sp>
      <p:sp>
        <p:nvSpPr>
          <p:cNvPr id="16" name="Rectangle 15"/>
          <p:cNvSpPr/>
          <p:nvPr/>
        </p:nvSpPr>
        <p:spPr>
          <a:xfrm>
            <a:off x="1043606" y="4101359"/>
            <a:ext cx="7992000" cy="1224000"/>
          </a:xfrm>
          <a:prstGeom prst="rect">
            <a:avLst/>
          </a:prstGeom>
          <a:solidFill>
            <a:srgbClr val="957DB1">
              <a:alpha val="4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smtClean="0">
                <a:solidFill>
                  <a:schemeClr val="tx1"/>
                </a:solidFill>
              </a:rPr>
              <a:t>Goals should be realistic and challenging. This gives an individual a feeling of pride and triumph when he attains them and sets him up for attainment of the next goal.</a:t>
            </a:r>
            <a:endParaRPr lang="en-IN" sz="2000" dirty="0">
              <a:solidFill>
                <a:schemeClr val="tx1"/>
              </a:solidFill>
            </a:endParaRPr>
          </a:p>
        </p:txBody>
      </p:sp>
      <p:pic>
        <p:nvPicPr>
          <p:cNvPr id="17" name="Picture 1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08031" y="-27384"/>
            <a:ext cx="952381" cy="9650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500"/>
                                        <p:tgtEl>
                                          <p:spTgt spid="16"/>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animBg="1"/>
      <p:bldP spid="13" grpId="0" animBg="1"/>
      <p:bldP spid="14"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2750897_xl.jpg"/>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l="6534" t="51050" r="66063" b="10318"/>
          <a:stretch>
            <a:fillRect/>
          </a:stretch>
        </p:blipFill>
        <p:spPr>
          <a:xfrm rot="16200000">
            <a:off x="1017552" y="-972695"/>
            <a:ext cx="6660000" cy="9488205"/>
          </a:xfrm>
          <a:prstGeom prst="rect">
            <a:avLst/>
          </a:prstGeom>
        </p:spPr>
      </p:pic>
      <p:sp>
        <p:nvSpPr>
          <p:cNvPr id="7" name="Rounded Rectangular Callout 6"/>
          <p:cNvSpPr/>
          <p:nvPr/>
        </p:nvSpPr>
        <p:spPr>
          <a:xfrm>
            <a:off x="1835696" y="2348880"/>
            <a:ext cx="6264696" cy="864096"/>
          </a:xfrm>
          <a:prstGeom prst="wedgeRoundRectCallout">
            <a:avLst>
              <a:gd name="adj1" fmla="val -58184"/>
              <a:gd name="adj2" fmla="val -48206"/>
              <a:gd name="adj3" fmla="val 16667"/>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r>
              <a:rPr lang="en-IN" sz="2000" b="1" dirty="0" smtClean="0">
                <a:solidFill>
                  <a:schemeClr val="tx1"/>
                </a:solidFill>
              </a:rPr>
              <a:t>Assumption 1: </a:t>
            </a:r>
            <a:r>
              <a:rPr lang="en-IN" sz="2000" dirty="0" smtClean="0">
                <a:solidFill>
                  <a:schemeClr val="tx1"/>
                </a:solidFill>
              </a:rPr>
              <a:t>It is assumed that motivation is considered 	            as a process.</a:t>
            </a:r>
            <a:endParaRPr lang="en-IN" sz="2000" dirty="0">
              <a:solidFill>
                <a:schemeClr val="tx1"/>
              </a:solidFill>
            </a:endParaRPr>
          </a:p>
        </p:txBody>
      </p:sp>
      <p:sp>
        <p:nvSpPr>
          <p:cNvPr id="8" name="Rounded Rectangular Callout 7"/>
          <p:cNvSpPr/>
          <p:nvPr/>
        </p:nvSpPr>
        <p:spPr>
          <a:xfrm>
            <a:off x="1115616" y="3212976"/>
            <a:ext cx="6264696" cy="864096"/>
          </a:xfrm>
          <a:prstGeom prst="wedgeRoundRectCallout">
            <a:avLst>
              <a:gd name="adj1" fmla="val 59172"/>
              <a:gd name="adj2" fmla="val -49427"/>
              <a:gd name="adj3" fmla="val 16667"/>
            </a:avLst>
          </a:prstGeom>
          <a:solidFill>
            <a:schemeClr val="tx2">
              <a:lumMod val="40000"/>
              <a:lumOff val="60000"/>
            </a:schemeClr>
          </a:solidFill>
        </p:spPr>
        <p:style>
          <a:lnRef idx="0">
            <a:schemeClr val="accent3"/>
          </a:lnRef>
          <a:fillRef idx="3">
            <a:schemeClr val="accent3"/>
          </a:fillRef>
          <a:effectRef idx="3">
            <a:schemeClr val="accent3"/>
          </a:effectRef>
          <a:fontRef idx="minor">
            <a:schemeClr val="lt1"/>
          </a:fontRef>
        </p:style>
        <p:txBody>
          <a:bodyPr rtlCol="0" anchor="ctr"/>
          <a:lstStyle/>
          <a:p>
            <a:r>
              <a:rPr lang="en-IN" sz="2000" b="1" dirty="0" smtClean="0">
                <a:solidFill>
                  <a:schemeClr val="tx1"/>
                </a:solidFill>
              </a:rPr>
              <a:t>Assumption 2: </a:t>
            </a:r>
            <a:r>
              <a:rPr lang="en-IN" sz="2000" dirty="0" smtClean="0">
                <a:solidFill>
                  <a:schemeClr val="tx1"/>
                </a:solidFill>
              </a:rPr>
              <a:t>It is assumed that every individual is 	  	            ‘Competent’ enough to achieve the goals.</a:t>
            </a:r>
            <a:endParaRPr lang="en-IN" sz="2000" dirty="0">
              <a:solidFill>
                <a:schemeClr val="tx1"/>
              </a:solidFill>
            </a:endParaRPr>
          </a:p>
        </p:txBody>
      </p:sp>
      <p:sp>
        <p:nvSpPr>
          <p:cNvPr id="9" name="Rounded Rectangular Callout 8"/>
          <p:cNvSpPr/>
          <p:nvPr/>
        </p:nvSpPr>
        <p:spPr>
          <a:xfrm>
            <a:off x="1763688" y="4077072"/>
            <a:ext cx="6264696" cy="972000"/>
          </a:xfrm>
          <a:prstGeom prst="wedgeRoundRectCallout">
            <a:avLst>
              <a:gd name="adj1" fmla="val -59400"/>
              <a:gd name="adj2" fmla="val -43502"/>
              <a:gd name="adj3" fmla="val 16667"/>
            </a:avLst>
          </a:prstGeom>
          <a:solidFill>
            <a:srgbClr val="FF9B9D"/>
          </a:solidFill>
        </p:spPr>
        <p:style>
          <a:lnRef idx="0">
            <a:schemeClr val="accent3"/>
          </a:lnRef>
          <a:fillRef idx="3">
            <a:schemeClr val="accent3"/>
          </a:fillRef>
          <a:effectRef idx="3">
            <a:schemeClr val="accent3"/>
          </a:effectRef>
          <a:fontRef idx="minor">
            <a:schemeClr val="lt1"/>
          </a:fontRef>
        </p:style>
        <p:txBody>
          <a:bodyPr rtlCol="0" anchor="ctr"/>
          <a:lstStyle/>
          <a:p>
            <a:r>
              <a:rPr lang="en-IN" sz="2000" b="1" dirty="0" smtClean="0">
                <a:solidFill>
                  <a:schemeClr val="tx1"/>
                </a:solidFill>
              </a:rPr>
              <a:t>Assumption 3: </a:t>
            </a:r>
            <a:r>
              <a:rPr lang="en-IN" sz="2000" dirty="0" smtClean="0">
                <a:solidFill>
                  <a:schemeClr val="tx1"/>
                </a:solidFill>
              </a:rPr>
              <a:t>It is assumed that goals create 	  	            motivational forces that motivate    	  	            employees towards better performance.</a:t>
            </a:r>
            <a:endParaRPr lang="en-IN" sz="2000" dirty="0">
              <a:solidFill>
                <a:schemeClr val="tx1"/>
              </a:solidFill>
            </a:endParaRPr>
          </a:p>
        </p:txBody>
      </p:sp>
      <p:sp>
        <p:nvSpPr>
          <p:cNvPr id="10" name="TextBox 9"/>
          <p:cNvSpPr txBox="1"/>
          <p:nvPr/>
        </p:nvSpPr>
        <p:spPr>
          <a:xfrm>
            <a:off x="899592" y="1628800"/>
            <a:ext cx="7488832" cy="707886"/>
          </a:xfrm>
          <a:prstGeom prst="rect">
            <a:avLst/>
          </a:prstGeom>
          <a:noFill/>
        </p:spPr>
        <p:txBody>
          <a:bodyPr wrap="square" rtlCol="0">
            <a:spAutoFit/>
          </a:bodyPr>
          <a:lstStyle/>
          <a:p>
            <a:r>
              <a:rPr lang="en-IN" sz="2000" dirty="0" smtClean="0"/>
              <a:t>The following are the assumptions that were made for proposing the goal setting theory:</a:t>
            </a:r>
            <a:endParaRPr lang="en-IN" sz="2000" dirty="0"/>
          </a:p>
        </p:txBody>
      </p:sp>
      <p:sp>
        <p:nvSpPr>
          <p:cNvPr id="11" name="Rounded Rectangular Callout 10"/>
          <p:cNvSpPr/>
          <p:nvPr/>
        </p:nvSpPr>
        <p:spPr>
          <a:xfrm>
            <a:off x="1115616" y="5085184"/>
            <a:ext cx="6264696" cy="972000"/>
          </a:xfrm>
          <a:prstGeom prst="wedgeRoundRectCallout">
            <a:avLst>
              <a:gd name="adj1" fmla="val 59172"/>
              <a:gd name="adj2" fmla="val -48446"/>
              <a:gd name="adj3" fmla="val 16667"/>
            </a:avLst>
          </a:prstGeom>
          <a:solidFill>
            <a:srgbClr val="F9B883"/>
          </a:solidFill>
        </p:spPr>
        <p:style>
          <a:lnRef idx="0">
            <a:schemeClr val="accent3"/>
          </a:lnRef>
          <a:fillRef idx="3">
            <a:schemeClr val="accent3"/>
          </a:fillRef>
          <a:effectRef idx="3">
            <a:schemeClr val="accent3"/>
          </a:effectRef>
          <a:fontRef idx="minor">
            <a:schemeClr val="lt1"/>
          </a:fontRef>
        </p:style>
        <p:txBody>
          <a:bodyPr rtlCol="0" anchor="ctr"/>
          <a:lstStyle/>
          <a:p>
            <a:r>
              <a:rPr lang="en-IN" sz="2000" b="1" dirty="0" smtClean="0">
                <a:solidFill>
                  <a:schemeClr val="tx1"/>
                </a:solidFill>
              </a:rPr>
              <a:t>Assumption 4: </a:t>
            </a:r>
            <a:r>
              <a:rPr lang="en-IN" sz="2000" dirty="0" smtClean="0">
                <a:solidFill>
                  <a:schemeClr val="tx1"/>
                </a:solidFill>
              </a:rPr>
              <a:t>It is assumed that the set goals and self-	            related processes are interrelated and  	            interconnected.</a:t>
            </a:r>
            <a:endParaRPr lang="en-IN" sz="2000" dirty="0">
              <a:solidFill>
                <a:schemeClr val="tx1"/>
              </a:solidFill>
            </a:endParaRPr>
          </a:p>
        </p:txBody>
      </p:sp>
      <p:grpSp>
        <p:nvGrpSpPr>
          <p:cNvPr id="2" name="Group 5"/>
          <p:cNvGrpSpPr/>
          <p:nvPr/>
        </p:nvGrpSpPr>
        <p:grpSpPr>
          <a:xfrm>
            <a:off x="0" y="0"/>
            <a:ext cx="9144000" cy="908720"/>
            <a:chOff x="0" y="0"/>
            <a:chExt cx="9144000" cy="908720"/>
          </a:xfrm>
        </p:grpSpPr>
        <p:pic>
          <p:nvPicPr>
            <p:cNvPr id="3" name="Picture 2" descr="12244771_l.jpg"/>
            <p:cNvPicPr>
              <a:picLocks noChangeAspect="1"/>
            </p:cNvPicPr>
            <p:nvPr/>
          </p:nvPicPr>
          <p:blipFill>
            <a:blip r:embed="rId3" cstate="print"/>
            <a:srcRect l="23098" r="73472"/>
            <a:stretch>
              <a:fillRect/>
            </a:stretch>
          </p:blipFill>
          <p:spPr>
            <a:xfrm rot="16200000">
              <a:off x="4117640" y="-4117640"/>
              <a:ext cx="908720" cy="9144000"/>
            </a:xfrm>
            <a:prstGeom prst="rect">
              <a:avLst/>
            </a:prstGeom>
          </p:spPr>
        </p:pic>
        <p:sp>
          <p:nvSpPr>
            <p:cNvPr id="4" name="Rectangle 3"/>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TextBox 4"/>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IN" sz="3200" dirty="0" smtClean="0"/>
                <a:t>Assumptions of Goal Setting Theory </a:t>
              </a:r>
              <a:endParaRPr lang="en-IN" sz="3200" dirty="0"/>
            </a:p>
          </p:txBody>
        </p:sp>
      </p:grpSp>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8031" y="-27384"/>
            <a:ext cx="952381" cy="9650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ieren 20"/>
          <p:cNvGrpSpPr/>
          <p:nvPr/>
        </p:nvGrpSpPr>
        <p:grpSpPr>
          <a:xfrm>
            <a:off x="432614" y="1077975"/>
            <a:ext cx="7667777" cy="3880110"/>
            <a:chOff x="3645903" y="-1202695"/>
            <a:chExt cx="11141561" cy="3625354"/>
          </a:xfrm>
        </p:grpSpPr>
        <p:sp>
          <p:nvSpPr>
            <p:cNvPr id="10" name="Rechteck 21"/>
            <p:cNvSpPr/>
            <p:nvPr/>
          </p:nvSpPr>
          <p:spPr bwMode="auto">
            <a:xfrm>
              <a:off x="4876558" y="-1070742"/>
              <a:ext cx="9910906" cy="3493401"/>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a:spcAft>
                  <a:spcPts val="1200"/>
                </a:spcAft>
              </a:pPr>
              <a:r>
                <a:rPr lang="en-IN" sz="2800" b="1" dirty="0" smtClean="0">
                  <a:solidFill>
                    <a:prstClr val="white"/>
                  </a:solidFill>
                  <a:latin typeface="FreesiaUPC" pitchFamily="34" charset="-34"/>
                  <a:ea typeface="ＭＳ Ｐゴシック" pitchFamily="34" charset="-128"/>
                  <a:cs typeface="FreesiaUPC" pitchFamily="34" charset="-34"/>
                </a:rPr>
                <a:t>This is a DEMO Course On – </a:t>
              </a:r>
              <a:r>
                <a:rPr lang="en-IN" sz="2800" b="1" dirty="0" smtClean="0">
                  <a:solidFill>
                    <a:srgbClr val="FFFF00"/>
                  </a:solidFill>
                  <a:latin typeface="FreesiaUPC" pitchFamily="34" charset="-34"/>
                  <a:ea typeface="ＭＳ Ｐゴシック" pitchFamily="34" charset="-128"/>
                  <a:cs typeface="FreesiaUPC" pitchFamily="34" charset="-34"/>
                </a:rPr>
                <a:t>Goal Setting Theory of Motivation.</a:t>
              </a:r>
              <a:endParaRPr lang="en-IN" sz="2800" b="1" dirty="0" smtClean="0">
                <a:solidFill>
                  <a:srgbClr val="FFFF00"/>
                </a:solidFill>
                <a:latin typeface="FreesiaUPC" pitchFamily="34" charset="-34"/>
                <a:ea typeface="ＭＳ Ｐゴシック" pitchFamily="34" charset="-128"/>
                <a:cs typeface="FreesiaUPC" pitchFamily="34" charset="-34"/>
              </a:endParaRPr>
            </a:p>
            <a:p>
              <a:pPr>
                <a:spcAft>
                  <a:spcPts val="1200"/>
                </a:spcAft>
              </a:pPr>
              <a:r>
                <a:rPr lang="en-US" sz="2800" b="1" dirty="0" smtClean="0">
                  <a:solidFill>
                    <a:srgbClr val="FFFF00"/>
                  </a:solidFill>
                  <a:latin typeface="FreesiaUPC" pitchFamily="34" charset="-34"/>
                  <a:ea typeface="ＭＳ Ｐゴシック" pitchFamily="34" charset="-128"/>
                  <a:cs typeface="FreesiaUPC" pitchFamily="34" charset="-34"/>
                </a:rPr>
                <a:t>Join MSG Premium Membership</a:t>
              </a:r>
              <a:r>
                <a:rPr lang="en-US" sz="2800" b="1" dirty="0" smtClean="0">
                  <a:solidFill>
                    <a:prstClr val="white"/>
                  </a:solidFill>
                  <a:latin typeface="FreesiaUPC" pitchFamily="34" charset="-34"/>
                  <a:ea typeface="ＭＳ Ｐゴシック" pitchFamily="34" charset="-128"/>
                  <a:cs typeface="FreesiaUPC" pitchFamily="34" charset="-34"/>
                </a:rPr>
                <a:t> and Get Access to around  120 Courses + New courses added every week.</a:t>
              </a:r>
            </a:p>
            <a:p>
              <a:pPr>
                <a:spcAft>
                  <a:spcPts val="1200"/>
                </a:spcAft>
              </a:pPr>
              <a:r>
                <a:rPr lang="en-US" sz="2800" b="1" dirty="0" smtClean="0">
                  <a:solidFill>
                    <a:prstClr val="white"/>
                  </a:solidFill>
                  <a:latin typeface="FreesiaUPC" pitchFamily="34" charset="-34"/>
                  <a:ea typeface="ＭＳ Ｐゴシック" pitchFamily="34" charset="-128"/>
                  <a:cs typeface="FreesiaUPC" pitchFamily="34" charset="-34"/>
                </a:rPr>
                <a:t>What You Get:</a:t>
              </a:r>
            </a:p>
            <a:p>
              <a:pPr marL="360000" indent="-396000">
                <a:buFontTx/>
                <a:buAutoNum type="arabicPeriod"/>
              </a:pPr>
              <a:r>
                <a:rPr lang="en-US" sz="2800" b="1" dirty="0" smtClean="0">
                  <a:solidFill>
                    <a:prstClr val="white"/>
                  </a:solidFill>
                  <a:latin typeface="FreesiaUPC" pitchFamily="34" charset="-34"/>
                  <a:ea typeface="ＭＳ Ｐゴシック" pitchFamily="34" charset="-128"/>
                  <a:cs typeface="FreesiaUPC" pitchFamily="34" charset="-34"/>
                </a:rPr>
                <a:t>View All Courses Online.</a:t>
              </a:r>
            </a:p>
            <a:p>
              <a:pPr marL="360000" indent="-396000">
                <a:buFontTx/>
                <a:buAutoNum type="arabicPeriod"/>
              </a:pPr>
              <a:r>
                <a:rPr lang="en-US" sz="2800" b="1" dirty="0" smtClean="0">
                  <a:solidFill>
                    <a:prstClr val="white"/>
                  </a:solidFill>
                  <a:latin typeface="FreesiaUPC" pitchFamily="34" charset="-34"/>
                  <a:ea typeface="ＭＳ Ｐゴシック" pitchFamily="34" charset="-128"/>
                  <a:cs typeface="FreesiaUPC" pitchFamily="34" charset="-34"/>
                </a:rPr>
                <a:t>Download </a:t>
              </a:r>
              <a:r>
                <a:rPr lang="en-US" sz="2800" b="1" dirty="0" err="1" smtClean="0">
                  <a:solidFill>
                    <a:prstClr val="white"/>
                  </a:solidFill>
                  <a:latin typeface="FreesiaUPC" pitchFamily="34" charset="-34"/>
                  <a:ea typeface="ＭＳ Ｐゴシック" pitchFamily="34" charset="-128"/>
                  <a:cs typeface="FreesiaUPC" pitchFamily="34" charset="-34"/>
                </a:rPr>
                <a:t>Powerpoint</a:t>
              </a:r>
              <a:r>
                <a:rPr lang="en-US" sz="2800" b="1" dirty="0" smtClean="0">
                  <a:solidFill>
                    <a:prstClr val="white"/>
                  </a:solidFill>
                  <a:latin typeface="FreesiaUPC" pitchFamily="34" charset="-34"/>
                  <a:ea typeface="ＭＳ Ｐゴシック" pitchFamily="34" charset="-128"/>
                  <a:cs typeface="FreesiaUPC" pitchFamily="34" charset="-34"/>
                </a:rPr>
                <a:t> Presentation for Each Course.</a:t>
              </a:r>
            </a:p>
            <a:p>
              <a:pPr marL="360000" indent="-396000">
                <a:buFontTx/>
                <a:buAutoNum type="arabicPeriod"/>
              </a:pPr>
              <a:r>
                <a:rPr lang="en-US" sz="2800" b="1" dirty="0" smtClean="0">
                  <a:solidFill>
                    <a:prstClr val="white"/>
                  </a:solidFill>
                  <a:latin typeface="FreesiaUPC" pitchFamily="34" charset="-34"/>
                  <a:ea typeface="ＭＳ Ｐゴシック" pitchFamily="34" charset="-128"/>
                  <a:cs typeface="FreesiaUPC" pitchFamily="34" charset="-34"/>
                </a:rPr>
                <a:t>Do the Knowledge Checks for Each Course.</a:t>
              </a:r>
              <a:endParaRPr lang="en-IN" sz="2800" b="1" dirty="0" smtClean="0">
                <a:solidFill>
                  <a:prstClr val="white"/>
                </a:solidFill>
                <a:latin typeface="FreesiaUPC" pitchFamily="34" charset="-34"/>
                <a:ea typeface="ＭＳ Ｐゴシック" pitchFamily="34" charset="-128"/>
                <a:cs typeface="FreesiaUPC" pitchFamily="34" charset="-34"/>
              </a:endParaRPr>
            </a:p>
          </p:txBody>
        </p:sp>
        <p:pic>
          <p:nvPicPr>
            <p:cNvPr id="11" name="Picture 5" descr="Tessafilm_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gray">
            <a:xfrm rot="20222041">
              <a:off x="3645903" y="-1202695"/>
              <a:ext cx="2229621" cy="525903"/>
            </a:xfrm>
            <a:prstGeom prst="rect">
              <a:avLst/>
            </a:prstGeom>
            <a:noFill/>
          </p:spPr>
        </p:pic>
      </p:grpSp>
      <p:pic>
        <p:nvPicPr>
          <p:cNvPr id="12" name="Picture 11">
            <a:hlinkClick r:id="rId5" action="ppaction://hlinksldjump"/>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14700" y="5181600"/>
            <a:ext cx="1600200" cy="1533525"/>
          </a:xfrm>
          <a:prstGeom prst="rect">
            <a:avLst/>
          </a:prstGeom>
        </p:spPr>
      </p:pic>
      <p:sp>
        <p:nvSpPr>
          <p:cNvPr id="13" name="TextBox 12"/>
          <p:cNvSpPr txBox="1"/>
          <p:nvPr/>
        </p:nvSpPr>
        <p:spPr>
          <a:xfrm>
            <a:off x="395536" y="283295"/>
            <a:ext cx="8352928" cy="769441"/>
          </a:xfrm>
          <a:prstGeom prst="rect">
            <a:avLst/>
          </a:prstGeom>
          <a:noFill/>
        </p:spPr>
        <p:txBody>
          <a:bodyPr wrap="square" rtlCol="0">
            <a:spAutoFit/>
          </a:bodyPr>
          <a:lstStyle/>
          <a:p>
            <a:r>
              <a:rPr lang="en-US" sz="4400" dirty="0" smtClean="0">
                <a:solidFill>
                  <a:prstClr val="black"/>
                </a:solidFill>
                <a:latin typeface="Arial Rounded MT Bold" pitchFamily="34" charset="0"/>
                <a:ea typeface="ＭＳ Ｐゴシック" pitchFamily="34" charset="-128"/>
                <a:cs typeface="Arial" pitchFamily="34" charset="0"/>
              </a:rPr>
              <a:t>ManagementStudyGuide.com</a:t>
            </a:r>
            <a:endParaRPr lang="en-IN" sz="4400" dirty="0">
              <a:solidFill>
                <a:prstClr val="black"/>
              </a:solidFill>
              <a:latin typeface="Arial Rounded MT Bold" pitchFamily="34" charset="0"/>
              <a:ea typeface="ＭＳ Ｐゴシック" pitchFamily="34" charset="-128"/>
              <a:cs typeface="Arial" pitchFamily="34" charset="0"/>
            </a:endParaRPr>
          </a:p>
        </p:txBody>
      </p:sp>
    </p:spTree>
    <p:custDataLst>
      <p:tags r:id="rId1"/>
    </p:custDataLst>
    <p:extLst>
      <p:ext uri="{BB962C8B-B14F-4D97-AF65-F5344CB8AC3E}">
        <p14:creationId xmlns:p14="http://schemas.microsoft.com/office/powerpoint/2010/main" val="1557713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75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0"/>
            <a:ext cx="9144000" cy="908720"/>
            <a:chOff x="0" y="0"/>
            <a:chExt cx="9144000" cy="908720"/>
          </a:xfrm>
        </p:grpSpPr>
        <p:pic>
          <p:nvPicPr>
            <p:cNvPr id="3" name="Picture 2" descr="12244771_l.jpg"/>
            <p:cNvPicPr>
              <a:picLocks noChangeAspect="1"/>
            </p:cNvPicPr>
            <p:nvPr/>
          </p:nvPicPr>
          <p:blipFill>
            <a:blip r:embed="rId2" cstate="print"/>
            <a:srcRect l="23098" r="73472"/>
            <a:stretch>
              <a:fillRect/>
            </a:stretch>
          </p:blipFill>
          <p:spPr>
            <a:xfrm rot="16200000">
              <a:off x="4117640" y="-4117640"/>
              <a:ext cx="908720" cy="9144000"/>
            </a:xfrm>
            <a:prstGeom prst="rect">
              <a:avLst/>
            </a:prstGeom>
          </p:spPr>
        </p:pic>
        <p:sp>
          <p:nvSpPr>
            <p:cNvPr id="4" name="Rectangle 3"/>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TextBox 4"/>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Objective</a:t>
              </a:r>
              <a:endParaRPr lang="en-IN" sz="3200" dirty="0"/>
            </a:p>
          </p:txBody>
        </p:sp>
      </p:grpSp>
      <p:pic>
        <p:nvPicPr>
          <p:cNvPr id="6" name="Picture 5" descr="highlighter_pens.jpg"/>
          <p:cNvPicPr>
            <a:picLocks noChangeAspect="1"/>
          </p:cNvPicPr>
          <p:nvPr/>
        </p:nvPicPr>
        <p:blipFill>
          <a:blip r:embed="rId3" cstate="print">
            <a:lum bright="40000" contrast="-40000"/>
          </a:blip>
          <a:stretch>
            <a:fillRect/>
          </a:stretch>
        </p:blipFill>
        <p:spPr>
          <a:xfrm flipH="1">
            <a:off x="0" y="864096"/>
            <a:ext cx="9144000" cy="5993904"/>
          </a:xfrm>
          <a:prstGeom prst="rect">
            <a:avLst/>
          </a:prstGeom>
        </p:spPr>
      </p:pic>
      <p:sp>
        <p:nvSpPr>
          <p:cNvPr id="7" name="TextBox 6"/>
          <p:cNvSpPr txBox="1"/>
          <p:nvPr/>
        </p:nvSpPr>
        <p:spPr>
          <a:xfrm>
            <a:off x="251520" y="908720"/>
            <a:ext cx="8712968"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smtClean="0"/>
              <a:t>Explain What is Motivation</a:t>
            </a:r>
            <a:endParaRPr lang="en-IN" sz="2000" dirty="0"/>
          </a:p>
        </p:txBody>
      </p:sp>
      <p:sp>
        <p:nvSpPr>
          <p:cNvPr id="8" name="TextBox 7"/>
          <p:cNvSpPr txBox="1"/>
          <p:nvPr/>
        </p:nvSpPr>
        <p:spPr>
          <a:xfrm>
            <a:off x="251520" y="1304269"/>
            <a:ext cx="8712968"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smtClean="0"/>
              <a:t>Explain the Theories of Motivation</a:t>
            </a:r>
            <a:endParaRPr lang="en-IN" sz="2000" dirty="0"/>
          </a:p>
        </p:txBody>
      </p:sp>
      <p:sp>
        <p:nvSpPr>
          <p:cNvPr id="9" name="TextBox 8"/>
          <p:cNvSpPr txBox="1"/>
          <p:nvPr/>
        </p:nvSpPr>
        <p:spPr>
          <a:xfrm>
            <a:off x="251520" y="1699819"/>
            <a:ext cx="8712968"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smtClean="0"/>
              <a:t>Explain What is Goal Setting Theory of Motivation</a:t>
            </a:r>
            <a:endParaRPr lang="en-IN" sz="2000" dirty="0"/>
          </a:p>
        </p:txBody>
      </p:sp>
      <p:sp>
        <p:nvSpPr>
          <p:cNvPr id="10" name="TextBox 9"/>
          <p:cNvSpPr txBox="1"/>
          <p:nvPr/>
        </p:nvSpPr>
        <p:spPr>
          <a:xfrm>
            <a:off x="251520" y="2095368"/>
            <a:ext cx="8712968"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smtClean="0"/>
              <a:t>Describe the Need for Goal Setting in Organizations</a:t>
            </a:r>
            <a:endParaRPr lang="en-IN" sz="2000" dirty="0"/>
          </a:p>
        </p:txBody>
      </p:sp>
      <p:sp>
        <p:nvSpPr>
          <p:cNvPr id="11" name="TextBox 10"/>
          <p:cNvSpPr txBox="1"/>
          <p:nvPr/>
        </p:nvSpPr>
        <p:spPr>
          <a:xfrm>
            <a:off x="251520" y="2490917"/>
            <a:ext cx="8712968"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smtClean="0"/>
              <a:t>Explain the Features of Goal Setting Theory</a:t>
            </a:r>
            <a:endParaRPr lang="en-IN" sz="2000" dirty="0"/>
          </a:p>
        </p:txBody>
      </p:sp>
      <p:sp>
        <p:nvSpPr>
          <p:cNvPr id="12" name="TextBox 11"/>
          <p:cNvSpPr txBox="1"/>
          <p:nvPr/>
        </p:nvSpPr>
        <p:spPr>
          <a:xfrm>
            <a:off x="251520" y="2886467"/>
            <a:ext cx="8712968"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smtClean="0"/>
              <a:t>Explain the Types of Goals</a:t>
            </a:r>
            <a:endParaRPr lang="en-IN" sz="2000" dirty="0"/>
          </a:p>
        </p:txBody>
      </p:sp>
      <p:sp>
        <p:nvSpPr>
          <p:cNvPr id="13" name="TextBox 12"/>
          <p:cNvSpPr txBox="1"/>
          <p:nvPr/>
        </p:nvSpPr>
        <p:spPr>
          <a:xfrm>
            <a:off x="251520" y="3282016"/>
            <a:ext cx="8712968"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smtClean="0"/>
              <a:t>Explain the Principles of Goal Setting</a:t>
            </a:r>
            <a:endParaRPr lang="en-IN" sz="2000" dirty="0"/>
          </a:p>
        </p:txBody>
      </p:sp>
      <p:sp>
        <p:nvSpPr>
          <p:cNvPr id="14" name="TextBox 13"/>
          <p:cNvSpPr txBox="1"/>
          <p:nvPr/>
        </p:nvSpPr>
        <p:spPr>
          <a:xfrm>
            <a:off x="251520" y="3677565"/>
            <a:ext cx="8712968"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smtClean="0"/>
              <a:t>Describe the Hierarchy of Goals</a:t>
            </a:r>
            <a:endParaRPr lang="en-IN" sz="2000" dirty="0"/>
          </a:p>
        </p:txBody>
      </p:sp>
      <p:sp>
        <p:nvSpPr>
          <p:cNvPr id="15" name="TextBox 14"/>
          <p:cNvSpPr txBox="1"/>
          <p:nvPr/>
        </p:nvSpPr>
        <p:spPr>
          <a:xfrm>
            <a:off x="251520" y="4073115"/>
            <a:ext cx="8712968"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smtClean="0"/>
              <a:t>Explain the Locke-Latham Goal Setting Model</a:t>
            </a:r>
            <a:endParaRPr lang="en-IN" sz="2000" dirty="0"/>
          </a:p>
        </p:txBody>
      </p:sp>
      <p:sp>
        <p:nvSpPr>
          <p:cNvPr id="16" name="TextBox 15"/>
          <p:cNvSpPr txBox="1"/>
          <p:nvPr/>
        </p:nvSpPr>
        <p:spPr>
          <a:xfrm>
            <a:off x="251520" y="4468664"/>
            <a:ext cx="8712968"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smtClean="0"/>
              <a:t>Explain the Steps of Goal Setting</a:t>
            </a:r>
            <a:endParaRPr lang="en-IN" sz="2000" dirty="0"/>
          </a:p>
        </p:txBody>
      </p:sp>
      <p:sp>
        <p:nvSpPr>
          <p:cNvPr id="17" name="TextBox 16"/>
          <p:cNvSpPr txBox="1"/>
          <p:nvPr/>
        </p:nvSpPr>
        <p:spPr>
          <a:xfrm>
            <a:off x="251520" y="4864213"/>
            <a:ext cx="8712968"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smtClean="0"/>
              <a:t>Explain the Relation between Goal Difficulty and Performance</a:t>
            </a:r>
            <a:endParaRPr lang="en-IN" sz="2000" dirty="0"/>
          </a:p>
        </p:txBody>
      </p:sp>
      <p:sp>
        <p:nvSpPr>
          <p:cNvPr id="18" name="TextBox 17"/>
          <p:cNvSpPr txBox="1"/>
          <p:nvPr/>
        </p:nvSpPr>
        <p:spPr>
          <a:xfrm>
            <a:off x="251520" y="5259763"/>
            <a:ext cx="8712968"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smtClean="0"/>
              <a:t>Explain the Role of Feedback in Goal Setting </a:t>
            </a:r>
            <a:endParaRPr lang="en-IN" sz="2000" dirty="0"/>
          </a:p>
        </p:txBody>
      </p:sp>
      <p:sp>
        <p:nvSpPr>
          <p:cNvPr id="19" name="TextBox 18"/>
          <p:cNvSpPr txBox="1"/>
          <p:nvPr/>
        </p:nvSpPr>
        <p:spPr>
          <a:xfrm>
            <a:off x="251520" y="5655312"/>
            <a:ext cx="8712968"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smtClean="0"/>
              <a:t>Explain the Role of Manager’s Influence in Goal Setting Success</a:t>
            </a:r>
            <a:endParaRPr lang="en-IN" sz="2000" dirty="0"/>
          </a:p>
        </p:txBody>
      </p:sp>
      <p:sp>
        <p:nvSpPr>
          <p:cNvPr id="20" name="TextBox 19"/>
          <p:cNvSpPr txBox="1"/>
          <p:nvPr/>
        </p:nvSpPr>
        <p:spPr>
          <a:xfrm>
            <a:off x="251520" y="6050861"/>
            <a:ext cx="8712968"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smtClean="0"/>
              <a:t>Explain the Principles of Motivation for Effective Goal Setting</a:t>
            </a:r>
            <a:endParaRPr lang="en-IN" sz="2000" dirty="0"/>
          </a:p>
        </p:txBody>
      </p:sp>
      <p:sp>
        <p:nvSpPr>
          <p:cNvPr id="21" name="TextBox 20"/>
          <p:cNvSpPr txBox="1"/>
          <p:nvPr/>
        </p:nvSpPr>
        <p:spPr>
          <a:xfrm>
            <a:off x="251520" y="6446411"/>
            <a:ext cx="8712968"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smtClean="0"/>
              <a:t>List the Hurdles to Reaching Your Goals</a:t>
            </a:r>
            <a:endParaRPr lang="en-IN" sz="2000" dirty="0"/>
          </a:p>
        </p:txBody>
      </p:sp>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8031" y="-27384"/>
            <a:ext cx="952381" cy="9650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p:nvPr/>
        </p:nvGrpSpPr>
        <p:grpSpPr>
          <a:xfrm>
            <a:off x="0" y="908720"/>
            <a:ext cx="9153400" cy="5976664"/>
            <a:chOff x="0" y="908720"/>
            <a:chExt cx="9153400" cy="5976664"/>
          </a:xfrm>
        </p:grpSpPr>
        <p:pic>
          <p:nvPicPr>
            <p:cNvPr id="10" name="Picture 9" descr="21020922_xl.jpg"/>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l="6688" t="5901" r="69299" b="10101"/>
            <a:stretch>
              <a:fillRect/>
            </a:stretch>
          </p:blipFill>
          <p:spPr>
            <a:xfrm>
              <a:off x="0" y="908720"/>
              <a:ext cx="2195736" cy="5949280"/>
            </a:xfrm>
            <a:prstGeom prst="rect">
              <a:avLst/>
            </a:prstGeom>
          </p:spPr>
        </p:pic>
        <p:pic>
          <p:nvPicPr>
            <p:cNvPr id="11" name="Picture 10" descr="21020922_xl.jpg"/>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l="69196" t="5901" r="8263" b="10101"/>
            <a:stretch>
              <a:fillRect/>
            </a:stretch>
          </p:blipFill>
          <p:spPr>
            <a:xfrm>
              <a:off x="7092280" y="936104"/>
              <a:ext cx="2061120" cy="5949280"/>
            </a:xfrm>
            <a:prstGeom prst="rect">
              <a:avLst/>
            </a:prstGeom>
          </p:spPr>
        </p:pic>
        <p:pic>
          <p:nvPicPr>
            <p:cNvPr id="12" name="Picture 11" descr="21020922_xl.jpg"/>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l="29822" t="5901" r="30804" b="10101"/>
            <a:stretch>
              <a:fillRect/>
            </a:stretch>
          </p:blipFill>
          <p:spPr>
            <a:xfrm>
              <a:off x="2123728" y="908720"/>
              <a:ext cx="5184576" cy="5949280"/>
            </a:xfrm>
            <a:prstGeom prst="rect">
              <a:avLst/>
            </a:prstGeom>
          </p:spPr>
        </p:pic>
      </p:grpSp>
      <p:grpSp>
        <p:nvGrpSpPr>
          <p:cNvPr id="6" name="Group 5"/>
          <p:cNvGrpSpPr/>
          <p:nvPr/>
        </p:nvGrpSpPr>
        <p:grpSpPr>
          <a:xfrm>
            <a:off x="0" y="0"/>
            <a:ext cx="9144000" cy="908720"/>
            <a:chOff x="0" y="0"/>
            <a:chExt cx="9144000" cy="908720"/>
          </a:xfrm>
        </p:grpSpPr>
        <p:pic>
          <p:nvPicPr>
            <p:cNvPr id="3" name="Picture 2" descr="12244771_l.jpg"/>
            <p:cNvPicPr>
              <a:picLocks noChangeAspect="1"/>
            </p:cNvPicPr>
            <p:nvPr/>
          </p:nvPicPr>
          <p:blipFill>
            <a:blip r:embed="rId5" cstate="print"/>
            <a:srcRect l="23098" r="73472"/>
            <a:stretch>
              <a:fillRect/>
            </a:stretch>
          </p:blipFill>
          <p:spPr>
            <a:xfrm rot="16200000">
              <a:off x="4117640" y="-4117640"/>
              <a:ext cx="908720" cy="9144000"/>
            </a:xfrm>
            <a:prstGeom prst="rect">
              <a:avLst/>
            </a:prstGeom>
          </p:spPr>
        </p:pic>
        <p:sp>
          <p:nvSpPr>
            <p:cNvPr id="4" name="Rectangle 3"/>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TextBox 4"/>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pic>
        <p:nvPicPr>
          <p:cNvPr id="9" name="Picture 8" descr="20688714_xl.jpg"/>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l="75611" t="14300" r="10669" b="61550"/>
          <a:stretch>
            <a:fillRect/>
          </a:stretch>
        </p:blipFill>
        <p:spPr>
          <a:xfrm>
            <a:off x="1259632" y="1969638"/>
            <a:ext cx="2736304" cy="4195666"/>
          </a:xfrm>
          <a:prstGeom prst="rect">
            <a:avLst/>
          </a:prstGeom>
        </p:spPr>
      </p:pic>
      <p:sp>
        <p:nvSpPr>
          <p:cNvPr id="14" name="TextBox 13"/>
          <p:cNvSpPr txBox="1"/>
          <p:nvPr/>
        </p:nvSpPr>
        <p:spPr>
          <a:xfrm>
            <a:off x="4211960" y="2255381"/>
            <a:ext cx="3816424" cy="3477875"/>
          </a:xfrm>
          <a:prstGeom prst="rect">
            <a:avLst/>
          </a:prstGeom>
          <a:noFill/>
        </p:spPr>
        <p:txBody>
          <a:bodyPr wrap="square" rtlCol="0">
            <a:spAutoFit/>
          </a:bodyPr>
          <a:lstStyle/>
          <a:p>
            <a:pPr algn="ctr"/>
            <a:r>
              <a:rPr lang="en-IN" sz="2000" dirty="0" smtClean="0">
                <a:effectLst>
                  <a:outerShdw blurRad="38100" dist="38100" dir="2700000" algn="tl">
                    <a:srgbClr val="000000">
                      <a:alpha val="43137"/>
                    </a:srgbClr>
                  </a:outerShdw>
                </a:effectLst>
              </a:rPr>
              <a:t>George Decker works as a Project Manager at Globus Inc. He is responsible for managing a team of seven team members. George has been facing a lot of problems with his team members. His team has been underperforming for a long time now. All of George’s team members are de-motivated and do not have the enthusiasm or zeal to work.</a:t>
            </a:r>
            <a:endParaRPr lang="en-IN" sz="2000" dirty="0">
              <a:effectLst>
                <a:outerShdw blurRad="38100" dist="38100" dir="2700000" algn="tl">
                  <a:srgbClr val="000000">
                    <a:alpha val="43137"/>
                  </a:srgbClr>
                </a:outerShdw>
              </a:effectLst>
            </a:endParaRPr>
          </a:p>
        </p:txBody>
      </p:sp>
      <p:pic>
        <p:nvPicPr>
          <p:cNvPr id="15" name="Picture 14" descr="5529279_l.jpg"/>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1628800"/>
            <a:ext cx="4810535" cy="4527780"/>
          </a:xfrm>
          <a:prstGeom prst="rect">
            <a:avLst/>
          </a:prstGeom>
        </p:spPr>
      </p:pic>
      <p:pic>
        <p:nvPicPr>
          <p:cNvPr id="13" name="Picture 1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08031" y="-27384"/>
            <a:ext cx="952381" cy="9650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37"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strVal val="#ppt_x"/>
                                          </p:val>
                                        </p:tav>
                                        <p:tav tm="100000">
                                          <p:val>
                                            <p:strVal val="#ppt_x"/>
                                          </p:val>
                                        </p:tav>
                                      </p:tavLst>
                                    </p:anim>
                                    <p:anim calcmode="lin" valueType="num">
                                      <p:cBhvr>
                                        <p:cTn id="15" dur="450" decel="100000" fill="hold"/>
                                        <p:tgtEl>
                                          <p:spTgt spid="15"/>
                                        </p:tgtEl>
                                        <p:attrNameLst>
                                          <p:attrName>ppt_y</p:attrName>
                                        </p:attrNameLst>
                                      </p:cBhvr>
                                      <p:tavLst>
                                        <p:tav tm="0">
                                          <p:val>
                                            <p:strVal val="#ppt_y+1"/>
                                          </p:val>
                                        </p:tav>
                                        <p:tav tm="100000">
                                          <p:val>
                                            <p:strVal val="#ppt_y-.03"/>
                                          </p:val>
                                        </p:tav>
                                      </p:tavLst>
                                    </p:anim>
                                    <p:anim calcmode="lin" valueType="num">
                                      <p:cBhvr>
                                        <p:cTn id="16" dur="50" accel="100000" fill="hold">
                                          <p:stCondLst>
                                            <p:cond delay="450"/>
                                          </p:stCondLst>
                                        </p:cTn>
                                        <p:tgtEl>
                                          <p:spTgt spid="15"/>
                                        </p:tgtEl>
                                        <p:attrNameLst>
                                          <p:attrName>ppt_y</p:attrName>
                                        </p:attrNameLst>
                                      </p:cBhvr>
                                      <p:tavLst>
                                        <p:tav tm="0">
                                          <p:val>
                                            <p:strVal val="#ppt_y-.03"/>
                                          </p:val>
                                        </p:tav>
                                        <p:tav tm="100000">
                                          <p:val>
                                            <p:strVal val="#ppt_y"/>
                                          </p:val>
                                        </p:tav>
                                      </p:tavLst>
                                    </p:anim>
                                  </p:childTnLst>
                                </p:cTn>
                              </p:par>
                            </p:childTnLst>
                          </p:cTn>
                        </p:par>
                        <p:par>
                          <p:cTn id="17" fill="hold">
                            <p:stCondLst>
                              <p:cond delay="1000"/>
                            </p:stCondLst>
                            <p:childTnLst>
                              <p:par>
                                <p:cTn id="18" presetID="50" presetClass="entr" presetSubtype="0" decel="10000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strVal val="#ppt_w+.3"/>
                                          </p:val>
                                        </p:tav>
                                        <p:tav tm="100000">
                                          <p:val>
                                            <p:strVal val="#ppt_w"/>
                                          </p:val>
                                        </p:tav>
                                      </p:tavLst>
                                    </p:anim>
                                    <p:anim calcmode="lin" valueType="num">
                                      <p:cBhvr>
                                        <p:cTn id="21" dur="500" fill="hold"/>
                                        <p:tgtEl>
                                          <p:spTgt spid="15"/>
                                        </p:tgtEl>
                                        <p:attrNameLst>
                                          <p:attrName>ppt_h</p:attrName>
                                        </p:attrNameLst>
                                      </p:cBhvr>
                                      <p:tavLst>
                                        <p:tav tm="0">
                                          <p:val>
                                            <p:strVal val="#ppt_h"/>
                                          </p:val>
                                        </p:tav>
                                        <p:tav tm="100000">
                                          <p:val>
                                            <p:strVal val="#ppt_h"/>
                                          </p:val>
                                        </p:tav>
                                      </p:tavLst>
                                    </p:anim>
                                    <p:animEffect transition="in" filter="fade">
                                      <p:cBhvr>
                                        <p:cTn id="22" dur="500"/>
                                        <p:tgtEl>
                                          <p:spTgt spid="15"/>
                                        </p:tgtEl>
                                      </p:cBhvr>
                                    </p:animEffect>
                                  </p:childTnLst>
                                </p:cTn>
                              </p:par>
                            </p:childTnLst>
                          </p:cTn>
                        </p:par>
                        <p:par>
                          <p:cTn id="23" fill="hold">
                            <p:stCondLst>
                              <p:cond delay="1500"/>
                            </p:stCondLst>
                            <p:childTnLst>
                              <p:par>
                                <p:cTn id="24" presetID="10" presetClass="entr" presetSubtype="0"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xit" presetSubtype="0" fill="hold" nodeType="withEffect">
                                  <p:stCondLst>
                                    <p:cond delay="0"/>
                                  </p:stCondLst>
                                  <p:childTnLst>
                                    <p:animEffect transition="out" filter="fade">
                                      <p:cBhvr>
                                        <p:cTn id="28" dur="500"/>
                                        <p:tgtEl>
                                          <p:spTgt spid="15"/>
                                        </p:tgtEl>
                                      </p:cBhvr>
                                    </p:animEffect>
                                    <p:set>
                                      <p:cBhvr>
                                        <p:cTn id="29" dur="1" fill="hold">
                                          <p:stCondLst>
                                            <p:cond delay="499"/>
                                          </p:stCondLst>
                                        </p:cTn>
                                        <p:tgtEl>
                                          <p:spTgt spid="15"/>
                                        </p:tgtEl>
                                        <p:attrNameLst>
                                          <p:attrName>style.visibility</p:attrName>
                                        </p:attrNameLst>
                                      </p:cBhvr>
                                      <p:to>
                                        <p:strVal val="hidden"/>
                                      </p:to>
                                    </p:set>
                                  </p:childTnLst>
                                </p:cTn>
                              </p:par>
                            </p:childTnLst>
                          </p:cTn>
                        </p:par>
                        <p:par>
                          <p:cTn id="30" fill="hold">
                            <p:stCondLst>
                              <p:cond delay="2000"/>
                            </p:stCondLst>
                            <p:childTnLst>
                              <p:par>
                                <p:cTn id="31" presetID="22" presetClass="entr" presetSubtype="2"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right)">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p:nvPr/>
        </p:nvGrpSpPr>
        <p:grpSpPr>
          <a:xfrm>
            <a:off x="0" y="908720"/>
            <a:ext cx="9153400" cy="5976664"/>
            <a:chOff x="0" y="908720"/>
            <a:chExt cx="9153400" cy="5976664"/>
          </a:xfrm>
        </p:grpSpPr>
        <p:pic>
          <p:nvPicPr>
            <p:cNvPr id="10" name="Picture 9" descr="21020922_xl.jpg"/>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l="6688" t="5901" r="69299" b="10101"/>
            <a:stretch>
              <a:fillRect/>
            </a:stretch>
          </p:blipFill>
          <p:spPr>
            <a:xfrm>
              <a:off x="0" y="908720"/>
              <a:ext cx="2195736" cy="5949280"/>
            </a:xfrm>
            <a:prstGeom prst="rect">
              <a:avLst/>
            </a:prstGeom>
          </p:spPr>
        </p:pic>
        <p:pic>
          <p:nvPicPr>
            <p:cNvPr id="11" name="Picture 10" descr="21020922_xl.jpg"/>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l="69196" t="5901" r="8263" b="10101"/>
            <a:stretch>
              <a:fillRect/>
            </a:stretch>
          </p:blipFill>
          <p:spPr>
            <a:xfrm>
              <a:off x="7092280" y="936104"/>
              <a:ext cx="2061120" cy="5949280"/>
            </a:xfrm>
            <a:prstGeom prst="rect">
              <a:avLst/>
            </a:prstGeom>
          </p:spPr>
        </p:pic>
        <p:pic>
          <p:nvPicPr>
            <p:cNvPr id="12" name="Picture 11" descr="21020922_xl.jpg"/>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l="29822" t="5901" r="30804" b="10101"/>
            <a:stretch>
              <a:fillRect/>
            </a:stretch>
          </p:blipFill>
          <p:spPr>
            <a:xfrm>
              <a:off x="2123728" y="908720"/>
              <a:ext cx="5184576" cy="5949280"/>
            </a:xfrm>
            <a:prstGeom prst="rect">
              <a:avLst/>
            </a:prstGeom>
          </p:spPr>
        </p:pic>
      </p:grpSp>
      <p:grpSp>
        <p:nvGrpSpPr>
          <p:cNvPr id="6" name="Group 5"/>
          <p:cNvGrpSpPr/>
          <p:nvPr/>
        </p:nvGrpSpPr>
        <p:grpSpPr>
          <a:xfrm>
            <a:off x="0" y="0"/>
            <a:ext cx="9144000" cy="908720"/>
            <a:chOff x="0" y="0"/>
            <a:chExt cx="9144000" cy="908720"/>
          </a:xfrm>
        </p:grpSpPr>
        <p:pic>
          <p:nvPicPr>
            <p:cNvPr id="3" name="Picture 2" descr="12244771_l.jpg"/>
            <p:cNvPicPr>
              <a:picLocks noChangeAspect="1"/>
            </p:cNvPicPr>
            <p:nvPr/>
          </p:nvPicPr>
          <p:blipFill>
            <a:blip r:embed="rId5" cstate="print"/>
            <a:srcRect l="23098" r="73472"/>
            <a:stretch>
              <a:fillRect/>
            </a:stretch>
          </p:blipFill>
          <p:spPr>
            <a:xfrm rot="16200000">
              <a:off x="4117640" y="-4117640"/>
              <a:ext cx="908720" cy="9144000"/>
            </a:xfrm>
            <a:prstGeom prst="rect">
              <a:avLst/>
            </a:prstGeom>
          </p:spPr>
        </p:pic>
        <p:sp>
          <p:nvSpPr>
            <p:cNvPr id="4" name="Rectangle 3"/>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TextBox 4"/>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sp>
        <p:nvSpPr>
          <p:cNvPr id="14" name="TextBox 13"/>
          <p:cNvSpPr txBox="1"/>
          <p:nvPr/>
        </p:nvSpPr>
        <p:spPr>
          <a:xfrm>
            <a:off x="5436096" y="1916832"/>
            <a:ext cx="2808312" cy="4093428"/>
          </a:xfrm>
          <a:prstGeom prst="rect">
            <a:avLst/>
          </a:prstGeom>
          <a:noFill/>
        </p:spPr>
        <p:txBody>
          <a:bodyPr wrap="square" rtlCol="0">
            <a:spAutoFit/>
          </a:bodyPr>
          <a:lstStyle/>
          <a:p>
            <a:pPr algn="ctr"/>
            <a:r>
              <a:rPr lang="en-IN" sz="2000" dirty="0" smtClean="0">
                <a:effectLst>
                  <a:outerShdw blurRad="38100" dist="38100" dir="2700000" algn="tl">
                    <a:srgbClr val="000000">
                      <a:alpha val="43137"/>
                    </a:srgbClr>
                  </a:outerShdw>
                </a:effectLst>
              </a:rPr>
              <a:t>George was a  participant in a workshop on motivation for managers to help them motivate their team members and get the best out of each employee. This workshop was arranged by the Human Resources team of Globus for all the managers at    Globus.</a:t>
            </a:r>
            <a:endParaRPr lang="en-IN" sz="2000"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971600" y="2204864"/>
            <a:ext cx="4536504" cy="3672408"/>
          </a:xfrm>
          <a:prstGeom prst="rect">
            <a:avLst/>
          </a:prstGeom>
          <a:noFill/>
          <a:ln w="9525">
            <a:noFill/>
            <a:miter lim="800000"/>
            <a:headEnd/>
            <a:tailEnd/>
          </a:ln>
        </p:spPr>
      </p:pic>
      <p:pic>
        <p:nvPicPr>
          <p:cNvPr id="13" name="Picture 12" descr="5529279_l.jpg"/>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1628800"/>
            <a:ext cx="4810535" cy="4527780"/>
          </a:xfrm>
          <a:prstGeom prst="rect">
            <a:avLst/>
          </a:prstGeom>
        </p:spPr>
      </p:pic>
      <p:pic>
        <p:nvPicPr>
          <p:cNvPr id="15" name="Picture 1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08031" y="-27384"/>
            <a:ext cx="952381" cy="9650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450" decel="100000" fill="hold"/>
                                        <p:tgtEl>
                                          <p:spTgt spid="13"/>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13"/>
                                        </p:tgtEl>
                                        <p:attrNameLst>
                                          <p:attrName>ppt_y</p:attrName>
                                        </p:attrNameLst>
                                      </p:cBhvr>
                                      <p:tavLst>
                                        <p:tav tm="0">
                                          <p:val>
                                            <p:strVal val="#ppt_y-.03"/>
                                          </p:val>
                                        </p:tav>
                                        <p:tav tm="100000">
                                          <p:val>
                                            <p:strVal val="#ppt_y"/>
                                          </p:val>
                                        </p:tav>
                                      </p:tavLst>
                                    </p:anim>
                                  </p:childTnLst>
                                </p:cTn>
                              </p:par>
                            </p:childTnLst>
                          </p:cTn>
                        </p:par>
                        <p:par>
                          <p:cTn id="11" fill="hold">
                            <p:stCondLst>
                              <p:cond delay="500"/>
                            </p:stCondLst>
                            <p:childTnLst>
                              <p:par>
                                <p:cTn id="12" presetID="50" presetClass="entr" presetSubtype="0" decel="10000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strVal val="#ppt_w+.3"/>
                                          </p:val>
                                        </p:tav>
                                        <p:tav tm="100000">
                                          <p:val>
                                            <p:strVal val="#ppt_w"/>
                                          </p:val>
                                        </p:tav>
                                      </p:tavLst>
                                    </p:anim>
                                    <p:anim calcmode="lin" valueType="num">
                                      <p:cBhvr>
                                        <p:cTn id="15" dur="500" fill="hold"/>
                                        <p:tgtEl>
                                          <p:spTgt spid="13"/>
                                        </p:tgtEl>
                                        <p:attrNameLst>
                                          <p:attrName>ppt_h</p:attrName>
                                        </p:attrNameLst>
                                      </p:cBhvr>
                                      <p:tavLst>
                                        <p:tav tm="0">
                                          <p:val>
                                            <p:strVal val="#ppt_h"/>
                                          </p:val>
                                        </p:tav>
                                        <p:tav tm="100000">
                                          <p:val>
                                            <p:strVal val="#ppt_h"/>
                                          </p:val>
                                        </p:tav>
                                      </p:tavLst>
                                    </p:anim>
                                    <p:animEffect transition="in" filter="fade">
                                      <p:cBhvr>
                                        <p:cTn id="16" dur="500"/>
                                        <p:tgtEl>
                                          <p:spTgt spid="13"/>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500"/>
                                        <p:tgtEl>
                                          <p:spTgt spid="1026"/>
                                        </p:tgtEl>
                                      </p:cBhvr>
                                    </p:animEffect>
                                  </p:childTnLst>
                                </p:cTn>
                              </p:par>
                              <p:par>
                                <p:cTn id="21" presetID="10" presetClass="exit" presetSubtype="0" fill="hold" nodeType="withEffect">
                                  <p:stCondLst>
                                    <p:cond delay="0"/>
                                  </p:stCondLst>
                                  <p:childTnLst>
                                    <p:animEffect transition="out" filter="fade">
                                      <p:cBhvr>
                                        <p:cTn id="22" dur="500"/>
                                        <p:tgtEl>
                                          <p:spTgt spid="13"/>
                                        </p:tgtEl>
                                      </p:cBhvr>
                                    </p:animEffect>
                                    <p:set>
                                      <p:cBhvr>
                                        <p:cTn id="23" dur="1" fill="hold">
                                          <p:stCondLst>
                                            <p:cond delay="499"/>
                                          </p:stCondLst>
                                        </p:cTn>
                                        <p:tgtEl>
                                          <p:spTgt spid="13"/>
                                        </p:tgtEl>
                                        <p:attrNameLst>
                                          <p:attrName>style.visibility</p:attrName>
                                        </p:attrNameLst>
                                      </p:cBhvr>
                                      <p:to>
                                        <p:strVal val="hidden"/>
                                      </p:to>
                                    </p:set>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right)">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p:nvPr/>
        </p:nvGrpSpPr>
        <p:grpSpPr>
          <a:xfrm>
            <a:off x="0" y="908720"/>
            <a:ext cx="9153400" cy="5976664"/>
            <a:chOff x="0" y="908720"/>
            <a:chExt cx="9153400" cy="5976664"/>
          </a:xfrm>
        </p:grpSpPr>
        <p:pic>
          <p:nvPicPr>
            <p:cNvPr id="10" name="Picture 9" descr="21020922_xl.jpg"/>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l="6688" t="5901" r="69299" b="10101"/>
            <a:stretch>
              <a:fillRect/>
            </a:stretch>
          </p:blipFill>
          <p:spPr>
            <a:xfrm>
              <a:off x="0" y="908720"/>
              <a:ext cx="2195736" cy="5949280"/>
            </a:xfrm>
            <a:prstGeom prst="rect">
              <a:avLst/>
            </a:prstGeom>
          </p:spPr>
        </p:pic>
        <p:pic>
          <p:nvPicPr>
            <p:cNvPr id="11" name="Picture 10" descr="21020922_xl.jpg"/>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l="69196" t="5901" r="8263" b="10101"/>
            <a:stretch>
              <a:fillRect/>
            </a:stretch>
          </p:blipFill>
          <p:spPr>
            <a:xfrm>
              <a:off x="7092280" y="936104"/>
              <a:ext cx="2061120" cy="5949280"/>
            </a:xfrm>
            <a:prstGeom prst="rect">
              <a:avLst/>
            </a:prstGeom>
          </p:spPr>
        </p:pic>
        <p:pic>
          <p:nvPicPr>
            <p:cNvPr id="12" name="Picture 11" descr="21020922_xl.jpg"/>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l="29822" t="5901" r="30804" b="10101"/>
            <a:stretch>
              <a:fillRect/>
            </a:stretch>
          </p:blipFill>
          <p:spPr>
            <a:xfrm>
              <a:off x="2123728" y="908720"/>
              <a:ext cx="5184576" cy="5949280"/>
            </a:xfrm>
            <a:prstGeom prst="rect">
              <a:avLst/>
            </a:prstGeom>
          </p:spPr>
        </p:pic>
      </p:grpSp>
      <p:grpSp>
        <p:nvGrpSpPr>
          <p:cNvPr id="6" name="Group 5"/>
          <p:cNvGrpSpPr/>
          <p:nvPr/>
        </p:nvGrpSpPr>
        <p:grpSpPr>
          <a:xfrm>
            <a:off x="0" y="0"/>
            <a:ext cx="9144000" cy="908720"/>
            <a:chOff x="0" y="0"/>
            <a:chExt cx="9144000" cy="908720"/>
          </a:xfrm>
        </p:grpSpPr>
        <p:pic>
          <p:nvPicPr>
            <p:cNvPr id="3" name="Picture 2" descr="12244771_l.jpg"/>
            <p:cNvPicPr>
              <a:picLocks noChangeAspect="1"/>
            </p:cNvPicPr>
            <p:nvPr/>
          </p:nvPicPr>
          <p:blipFill>
            <a:blip r:embed="rId5" cstate="print"/>
            <a:srcRect l="23098" r="73472"/>
            <a:stretch>
              <a:fillRect/>
            </a:stretch>
          </p:blipFill>
          <p:spPr>
            <a:xfrm rot="16200000">
              <a:off x="4117640" y="-4117640"/>
              <a:ext cx="908720" cy="9144000"/>
            </a:xfrm>
            <a:prstGeom prst="rect">
              <a:avLst/>
            </a:prstGeom>
          </p:spPr>
        </p:pic>
        <p:sp>
          <p:nvSpPr>
            <p:cNvPr id="4" name="Rectangle 3"/>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TextBox 4"/>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sp>
        <p:nvSpPr>
          <p:cNvPr id="14" name="TextBox 13"/>
          <p:cNvSpPr txBox="1"/>
          <p:nvPr/>
        </p:nvSpPr>
        <p:spPr>
          <a:xfrm>
            <a:off x="1115616" y="2294870"/>
            <a:ext cx="2808312" cy="2862322"/>
          </a:xfrm>
          <a:prstGeom prst="rect">
            <a:avLst/>
          </a:prstGeom>
          <a:noFill/>
        </p:spPr>
        <p:txBody>
          <a:bodyPr wrap="square" rtlCol="0">
            <a:spAutoFit/>
          </a:bodyPr>
          <a:lstStyle/>
          <a:p>
            <a:pPr algn="ctr"/>
            <a:r>
              <a:rPr lang="en-IN" sz="2000" dirty="0" smtClean="0">
                <a:effectLst>
                  <a:outerShdw blurRad="38100" dist="38100" dir="2700000" algn="tl">
                    <a:srgbClr val="000000">
                      <a:alpha val="43137"/>
                    </a:srgbClr>
                  </a:outerShdw>
                </a:effectLst>
              </a:rPr>
              <a:t>At the workshop on motivation, George learned about the ‘Goal Setting Theory of Motivation’. ‘Goal Setting Theory of Motivation’ states that ‘Goal Setting’ is essentially linked to ‘Task Performance’. </a:t>
            </a:r>
            <a:endParaRPr lang="en-IN" sz="2000" dirty="0">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923928" y="2132855"/>
            <a:ext cx="3888085" cy="3842699"/>
          </a:xfrm>
          <a:prstGeom prst="rect">
            <a:avLst/>
          </a:prstGeom>
          <a:noFill/>
          <a:ln w="9525">
            <a:noFill/>
            <a:miter lim="800000"/>
            <a:headEnd/>
            <a:tailEnd/>
          </a:ln>
        </p:spPr>
      </p:pic>
      <p:pic>
        <p:nvPicPr>
          <p:cNvPr id="13" name="Picture 12" descr="5529279_l.jpg"/>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4333465" y="1628800"/>
            <a:ext cx="4810535" cy="4527780"/>
          </a:xfrm>
          <a:prstGeom prst="rect">
            <a:avLst/>
          </a:prstGeom>
        </p:spPr>
      </p:pic>
      <p:pic>
        <p:nvPicPr>
          <p:cNvPr id="15" name="Picture 1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08031" y="-27384"/>
            <a:ext cx="952381" cy="9650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450" decel="100000" fill="hold"/>
                                        <p:tgtEl>
                                          <p:spTgt spid="13"/>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13"/>
                                        </p:tgtEl>
                                        <p:attrNameLst>
                                          <p:attrName>ppt_y</p:attrName>
                                        </p:attrNameLst>
                                      </p:cBhvr>
                                      <p:tavLst>
                                        <p:tav tm="0">
                                          <p:val>
                                            <p:strVal val="#ppt_y-.03"/>
                                          </p:val>
                                        </p:tav>
                                        <p:tav tm="100000">
                                          <p:val>
                                            <p:strVal val="#ppt_y"/>
                                          </p:val>
                                        </p:tav>
                                      </p:tavLst>
                                    </p:anim>
                                  </p:childTnLst>
                                </p:cTn>
                              </p:par>
                            </p:childTnLst>
                          </p:cTn>
                        </p:par>
                        <p:par>
                          <p:cTn id="11" fill="hold">
                            <p:stCondLst>
                              <p:cond delay="500"/>
                            </p:stCondLst>
                            <p:childTnLst>
                              <p:par>
                                <p:cTn id="12" presetID="50" presetClass="entr" presetSubtype="0" decel="10000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strVal val="#ppt_w+.3"/>
                                          </p:val>
                                        </p:tav>
                                        <p:tav tm="100000">
                                          <p:val>
                                            <p:strVal val="#ppt_w"/>
                                          </p:val>
                                        </p:tav>
                                      </p:tavLst>
                                    </p:anim>
                                    <p:anim calcmode="lin" valueType="num">
                                      <p:cBhvr>
                                        <p:cTn id="15" dur="500" fill="hold"/>
                                        <p:tgtEl>
                                          <p:spTgt spid="13"/>
                                        </p:tgtEl>
                                        <p:attrNameLst>
                                          <p:attrName>ppt_h</p:attrName>
                                        </p:attrNameLst>
                                      </p:cBhvr>
                                      <p:tavLst>
                                        <p:tav tm="0">
                                          <p:val>
                                            <p:strVal val="#ppt_h"/>
                                          </p:val>
                                        </p:tav>
                                        <p:tav tm="100000">
                                          <p:val>
                                            <p:strVal val="#ppt_h"/>
                                          </p:val>
                                        </p:tav>
                                      </p:tavLst>
                                    </p:anim>
                                    <p:animEffect transition="in" filter="fade">
                                      <p:cBhvr>
                                        <p:cTn id="16" dur="500"/>
                                        <p:tgtEl>
                                          <p:spTgt spid="13"/>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fade">
                                      <p:cBhvr>
                                        <p:cTn id="20" dur="500"/>
                                        <p:tgtEl>
                                          <p:spTgt spid="2050"/>
                                        </p:tgtEl>
                                      </p:cBhvr>
                                    </p:animEffect>
                                  </p:childTnLst>
                                </p:cTn>
                              </p:par>
                              <p:par>
                                <p:cTn id="21" presetID="10" presetClass="exit" presetSubtype="0" fill="hold" nodeType="withEffect">
                                  <p:stCondLst>
                                    <p:cond delay="0"/>
                                  </p:stCondLst>
                                  <p:childTnLst>
                                    <p:animEffect transition="out" filter="fade">
                                      <p:cBhvr>
                                        <p:cTn id="22" dur="500"/>
                                        <p:tgtEl>
                                          <p:spTgt spid="13"/>
                                        </p:tgtEl>
                                      </p:cBhvr>
                                    </p:animEffect>
                                    <p:set>
                                      <p:cBhvr>
                                        <p:cTn id="23" dur="1" fill="hold">
                                          <p:stCondLst>
                                            <p:cond delay="499"/>
                                          </p:stCondLst>
                                        </p:cTn>
                                        <p:tgtEl>
                                          <p:spTgt spid="13"/>
                                        </p:tgtEl>
                                        <p:attrNameLst>
                                          <p:attrName>style.visibility</p:attrName>
                                        </p:attrNameLst>
                                      </p:cBhvr>
                                      <p:to>
                                        <p:strVal val="hidden"/>
                                      </p:to>
                                    </p:se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p:nvPr/>
        </p:nvGrpSpPr>
        <p:grpSpPr>
          <a:xfrm>
            <a:off x="0" y="908720"/>
            <a:ext cx="9153400" cy="5976664"/>
            <a:chOff x="0" y="908720"/>
            <a:chExt cx="9153400" cy="5976664"/>
          </a:xfrm>
        </p:grpSpPr>
        <p:pic>
          <p:nvPicPr>
            <p:cNvPr id="10" name="Picture 9" descr="21020922_xl.jpg"/>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l="6688" t="5901" r="69299" b="10101"/>
            <a:stretch>
              <a:fillRect/>
            </a:stretch>
          </p:blipFill>
          <p:spPr>
            <a:xfrm>
              <a:off x="0" y="908720"/>
              <a:ext cx="2195736" cy="5949280"/>
            </a:xfrm>
            <a:prstGeom prst="rect">
              <a:avLst/>
            </a:prstGeom>
          </p:spPr>
        </p:pic>
        <p:pic>
          <p:nvPicPr>
            <p:cNvPr id="11" name="Picture 10" descr="21020922_xl.jpg"/>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l="69196" t="5901" r="8263" b="10101"/>
            <a:stretch>
              <a:fillRect/>
            </a:stretch>
          </p:blipFill>
          <p:spPr>
            <a:xfrm>
              <a:off x="7092280" y="936104"/>
              <a:ext cx="2061120" cy="5949280"/>
            </a:xfrm>
            <a:prstGeom prst="rect">
              <a:avLst/>
            </a:prstGeom>
          </p:spPr>
        </p:pic>
        <p:pic>
          <p:nvPicPr>
            <p:cNvPr id="12" name="Picture 11" descr="21020922_xl.jpg"/>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l="29822" t="5901" r="30804" b="10101"/>
            <a:stretch>
              <a:fillRect/>
            </a:stretch>
          </p:blipFill>
          <p:spPr>
            <a:xfrm>
              <a:off x="2123728" y="908720"/>
              <a:ext cx="5184576" cy="5949280"/>
            </a:xfrm>
            <a:prstGeom prst="rect">
              <a:avLst/>
            </a:prstGeom>
          </p:spPr>
        </p:pic>
      </p:grpSp>
      <p:grpSp>
        <p:nvGrpSpPr>
          <p:cNvPr id="6" name="Group 5"/>
          <p:cNvGrpSpPr/>
          <p:nvPr/>
        </p:nvGrpSpPr>
        <p:grpSpPr>
          <a:xfrm>
            <a:off x="0" y="0"/>
            <a:ext cx="9144000" cy="908720"/>
            <a:chOff x="0" y="0"/>
            <a:chExt cx="9144000" cy="908720"/>
          </a:xfrm>
        </p:grpSpPr>
        <p:pic>
          <p:nvPicPr>
            <p:cNvPr id="3" name="Picture 2" descr="12244771_l.jpg"/>
            <p:cNvPicPr>
              <a:picLocks noChangeAspect="1"/>
            </p:cNvPicPr>
            <p:nvPr/>
          </p:nvPicPr>
          <p:blipFill>
            <a:blip r:embed="rId5" cstate="print"/>
            <a:srcRect l="23098" r="73472"/>
            <a:stretch>
              <a:fillRect/>
            </a:stretch>
          </p:blipFill>
          <p:spPr>
            <a:xfrm rot="16200000">
              <a:off x="4117640" y="-4117640"/>
              <a:ext cx="908720" cy="9144000"/>
            </a:xfrm>
            <a:prstGeom prst="rect">
              <a:avLst/>
            </a:prstGeom>
          </p:spPr>
        </p:pic>
        <p:sp>
          <p:nvSpPr>
            <p:cNvPr id="4" name="Rectangle 3"/>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TextBox 4"/>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sp>
        <p:nvSpPr>
          <p:cNvPr id="14" name="TextBox 13"/>
          <p:cNvSpPr txBox="1"/>
          <p:nvPr/>
        </p:nvSpPr>
        <p:spPr>
          <a:xfrm>
            <a:off x="1403648" y="2276872"/>
            <a:ext cx="2592288" cy="3477875"/>
          </a:xfrm>
          <a:prstGeom prst="rect">
            <a:avLst/>
          </a:prstGeom>
          <a:noFill/>
        </p:spPr>
        <p:txBody>
          <a:bodyPr wrap="square" rtlCol="0">
            <a:spAutoFit/>
          </a:bodyPr>
          <a:lstStyle/>
          <a:p>
            <a:pPr algn="ctr"/>
            <a:r>
              <a:rPr lang="en-IN" sz="2000" dirty="0" smtClean="0">
                <a:effectLst>
                  <a:outerShdw blurRad="38100" dist="38100" dir="2700000" algn="tl">
                    <a:srgbClr val="000000">
                      <a:alpha val="43137"/>
                    </a:srgbClr>
                  </a:outerShdw>
                </a:effectLst>
              </a:rPr>
              <a:t>After attending the workshop, George learned that one of the best ways to motivate his team members is through ‘goals’. </a:t>
            </a:r>
          </a:p>
          <a:p>
            <a:pPr algn="ctr"/>
            <a:endParaRPr lang="en-IN" sz="2000" dirty="0" smtClean="0">
              <a:effectLst>
                <a:outerShdw blurRad="38100" dist="38100" dir="2700000" algn="tl">
                  <a:srgbClr val="000000">
                    <a:alpha val="43137"/>
                  </a:srgbClr>
                </a:outerShdw>
              </a:effectLst>
            </a:endParaRPr>
          </a:p>
          <a:p>
            <a:pPr algn="ctr"/>
            <a:r>
              <a:rPr lang="en-IN" sz="2000" dirty="0" smtClean="0">
                <a:effectLst>
                  <a:outerShdw blurRad="38100" dist="38100" dir="2700000" algn="tl">
                    <a:srgbClr val="000000">
                      <a:alpha val="43137"/>
                    </a:srgbClr>
                  </a:outerShdw>
                </a:effectLst>
              </a:rPr>
              <a:t>George decides to apply the ‘Goal Setting Theory’ to motivate his team. </a:t>
            </a:r>
            <a:endParaRPr lang="en-IN" sz="2000"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860032" y="1749642"/>
            <a:ext cx="3025502" cy="4307518"/>
          </a:xfrm>
          <a:prstGeom prst="rect">
            <a:avLst/>
          </a:prstGeom>
          <a:noFill/>
          <a:ln w="9525">
            <a:noFill/>
            <a:miter lim="800000"/>
            <a:headEnd/>
            <a:tailEnd/>
          </a:ln>
        </p:spPr>
      </p:pic>
      <p:pic>
        <p:nvPicPr>
          <p:cNvPr id="15" name="Picture 14" descr="5529279_l.jpg"/>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4333465" y="1628800"/>
            <a:ext cx="4810535" cy="4527780"/>
          </a:xfrm>
          <a:prstGeom prst="rect">
            <a:avLst/>
          </a:prstGeom>
        </p:spPr>
      </p:pic>
      <p:pic>
        <p:nvPicPr>
          <p:cNvPr id="13" name="Picture 1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08031" y="-27384"/>
            <a:ext cx="952381" cy="9650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450" decel="100000" fill="hold"/>
                                        <p:tgtEl>
                                          <p:spTgt spid="15"/>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15"/>
                                        </p:tgtEl>
                                        <p:attrNameLst>
                                          <p:attrName>ppt_y</p:attrName>
                                        </p:attrNameLst>
                                      </p:cBhvr>
                                      <p:tavLst>
                                        <p:tav tm="0">
                                          <p:val>
                                            <p:strVal val="#ppt_y-.03"/>
                                          </p:val>
                                        </p:tav>
                                        <p:tav tm="100000">
                                          <p:val>
                                            <p:strVal val="#ppt_y"/>
                                          </p:val>
                                        </p:tav>
                                      </p:tavLst>
                                    </p:anim>
                                  </p:childTnLst>
                                </p:cTn>
                              </p:par>
                            </p:childTnLst>
                          </p:cTn>
                        </p:par>
                        <p:par>
                          <p:cTn id="11" fill="hold">
                            <p:stCondLst>
                              <p:cond delay="500"/>
                            </p:stCondLst>
                            <p:childTnLst>
                              <p:par>
                                <p:cTn id="12" presetID="50" presetClass="entr" presetSubtype="0" decel="10000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strVal val="#ppt_w+.3"/>
                                          </p:val>
                                        </p:tav>
                                        <p:tav tm="100000">
                                          <p:val>
                                            <p:strVal val="#ppt_w"/>
                                          </p:val>
                                        </p:tav>
                                      </p:tavLst>
                                    </p:anim>
                                    <p:anim calcmode="lin" valueType="num">
                                      <p:cBhvr>
                                        <p:cTn id="15" dur="500" fill="hold"/>
                                        <p:tgtEl>
                                          <p:spTgt spid="15"/>
                                        </p:tgtEl>
                                        <p:attrNameLst>
                                          <p:attrName>ppt_h</p:attrName>
                                        </p:attrNameLst>
                                      </p:cBhvr>
                                      <p:tavLst>
                                        <p:tav tm="0">
                                          <p:val>
                                            <p:strVal val="#ppt_h"/>
                                          </p:val>
                                        </p:tav>
                                        <p:tav tm="100000">
                                          <p:val>
                                            <p:strVal val="#ppt_h"/>
                                          </p:val>
                                        </p:tav>
                                      </p:tavLst>
                                    </p:anim>
                                    <p:animEffect transition="in" filter="fade">
                                      <p:cBhvr>
                                        <p:cTn id="16" dur="500"/>
                                        <p:tgtEl>
                                          <p:spTgt spid="15"/>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500"/>
                                        <p:tgtEl>
                                          <p:spTgt spid="1026"/>
                                        </p:tgtEl>
                                      </p:cBhvr>
                                    </p:animEffect>
                                  </p:childTnLst>
                                </p:cTn>
                              </p:par>
                              <p:par>
                                <p:cTn id="21" presetID="10" presetClass="exit" presetSubtype="0" fill="hold" nodeType="withEffect">
                                  <p:stCondLst>
                                    <p:cond delay="0"/>
                                  </p:stCondLst>
                                  <p:childTnLst>
                                    <p:animEffect transition="out" filter="fade">
                                      <p:cBhvr>
                                        <p:cTn id="22" dur="500"/>
                                        <p:tgtEl>
                                          <p:spTgt spid="15"/>
                                        </p:tgtEl>
                                      </p:cBhvr>
                                    </p:animEffect>
                                    <p:set>
                                      <p:cBhvr>
                                        <p:cTn id="23" dur="1" fill="hold">
                                          <p:stCondLst>
                                            <p:cond delay="499"/>
                                          </p:stCondLst>
                                        </p:cTn>
                                        <p:tgtEl>
                                          <p:spTgt spid="15"/>
                                        </p:tgtEl>
                                        <p:attrNameLst>
                                          <p:attrName>style.visibility</p:attrName>
                                        </p:attrNameLst>
                                      </p:cBhvr>
                                      <p:to>
                                        <p:strVal val="hidden"/>
                                      </p:to>
                                    </p:se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p:nvPr/>
        </p:nvGrpSpPr>
        <p:grpSpPr>
          <a:xfrm>
            <a:off x="0" y="908720"/>
            <a:ext cx="9153400" cy="5976664"/>
            <a:chOff x="0" y="908720"/>
            <a:chExt cx="9153400" cy="5976664"/>
          </a:xfrm>
        </p:grpSpPr>
        <p:pic>
          <p:nvPicPr>
            <p:cNvPr id="10" name="Picture 9" descr="21020922_xl.jpg"/>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l="6688" t="5901" r="69299" b="10101"/>
            <a:stretch>
              <a:fillRect/>
            </a:stretch>
          </p:blipFill>
          <p:spPr>
            <a:xfrm>
              <a:off x="0" y="908720"/>
              <a:ext cx="2195736" cy="5949280"/>
            </a:xfrm>
            <a:prstGeom prst="rect">
              <a:avLst/>
            </a:prstGeom>
          </p:spPr>
        </p:pic>
        <p:pic>
          <p:nvPicPr>
            <p:cNvPr id="11" name="Picture 10" descr="21020922_xl.jpg"/>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l="69196" t="5901" r="8263" b="10101"/>
            <a:stretch>
              <a:fillRect/>
            </a:stretch>
          </p:blipFill>
          <p:spPr>
            <a:xfrm>
              <a:off x="7092280" y="936104"/>
              <a:ext cx="2061120" cy="5949280"/>
            </a:xfrm>
            <a:prstGeom prst="rect">
              <a:avLst/>
            </a:prstGeom>
          </p:spPr>
        </p:pic>
        <p:pic>
          <p:nvPicPr>
            <p:cNvPr id="12" name="Picture 11" descr="21020922_xl.jpg"/>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l="29822" t="5901" r="30804" b="10101"/>
            <a:stretch>
              <a:fillRect/>
            </a:stretch>
          </p:blipFill>
          <p:spPr>
            <a:xfrm>
              <a:off x="2123728" y="908720"/>
              <a:ext cx="5184576" cy="5949280"/>
            </a:xfrm>
            <a:prstGeom prst="rect">
              <a:avLst/>
            </a:prstGeom>
          </p:spPr>
        </p:pic>
      </p:grpSp>
      <p:grpSp>
        <p:nvGrpSpPr>
          <p:cNvPr id="6" name="Group 5"/>
          <p:cNvGrpSpPr/>
          <p:nvPr/>
        </p:nvGrpSpPr>
        <p:grpSpPr>
          <a:xfrm>
            <a:off x="0" y="0"/>
            <a:ext cx="9144000" cy="908720"/>
            <a:chOff x="0" y="0"/>
            <a:chExt cx="9144000" cy="908720"/>
          </a:xfrm>
        </p:grpSpPr>
        <p:pic>
          <p:nvPicPr>
            <p:cNvPr id="3" name="Picture 2" descr="12244771_l.jpg"/>
            <p:cNvPicPr>
              <a:picLocks noChangeAspect="1"/>
            </p:cNvPicPr>
            <p:nvPr/>
          </p:nvPicPr>
          <p:blipFill>
            <a:blip r:embed="rId5" cstate="print"/>
            <a:srcRect l="23098" r="73472"/>
            <a:stretch>
              <a:fillRect/>
            </a:stretch>
          </p:blipFill>
          <p:spPr>
            <a:xfrm rot="16200000">
              <a:off x="4117640" y="-4117640"/>
              <a:ext cx="908720" cy="9144000"/>
            </a:xfrm>
            <a:prstGeom prst="rect">
              <a:avLst/>
            </a:prstGeom>
          </p:spPr>
        </p:pic>
        <p:sp>
          <p:nvSpPr>
            <p:cNvPr id="4" name="Rectangle 3"/>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TextBox 4"/>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sp>
        <p:nvSpPr>
          <p:cNvPr id="14" name="TextBox 13"/>
          <p:cNvSpPr txBox="1"/>
          <p:nvPr/>
        </p:nvSpPr>
        <p:spPr>
          <a:xfrm>
            <a:off x="1187624" y="1988840"/>
            <a:ext cx="5184576" cy="2246769"/>
          </a:xfrm>
          <a:prstGeom prst="rect">
            <a:avLst/>
          </a:prstGeom>
          <a:noFill/>
        </p:spPr>
        <p:txBody>
          <a:bodyPr wrap="square" rtlCol="0">
            <a:spAutoFit/>
          </a:bodyPr>
          <a:lstStyle/>
          <a:p>
            <a:r>
              <a:rPr lang="en-IN" sz="2000" dirty="0" smtClean="0">
                <a:effectLst>
                  <a:outerShdw blurRad="38100" dist="38100" dir="2700000" algn="tl">
                    <a:srgbClr val="000000">
                      <a:alpha val="43137"/>
                    </a:srgbClr>
                  </a:outerShdw>
                </a:effectLst>
              </a:rPr>
              <a:t>When George’s team members set goals for themselves, they are filled with enthusiasm and feel challenged to achieve the set goal within the timeframe specified by the deadline that they have set for each goal. This lead to an increase in the individual’s as well as the team’s overall performance.</a:t>
            </a:r>
            <a:endParaRPr lang="en-IN" sz="2000" dirty="0">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059832" y="2996952"/>
            <a:ext cx="5394247" cy="2910832"/>
          </a:xfrm>
          <a:prstGeom prst="rect">
            <a:avLst/>
          </a:prstGeom>
          <a:noFill/>
          <a:ln w="9525">
            <a:noFill/>
            <a:miter lim="800000"/>
            <a:headEnd/>
            <a:tailEnd/>
          </a:ln>
        </p:spPr>
      </p:pic>
      <p:pic>
        <p:nvPicPr>
          <p:cNvPr id="17" name="Picture 16" descr="5529279_l.jpg"/>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4333465" y="1628800"/>
            <a:ext cx="4810535" cy="4527780"/>
          </a:xfrm>
          <a:prstGeom prst="rect">
            <a:avLst/>
          </a:prstGeom>
        </p:spPr>
      </p:pic>
      <p:pic>
        <p:nvPicPr>
          <p:cNvPr id="13" name="Picture 1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08031" y="-27384"/>
            <a:ext cx="952381" cy="9650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450" decel="100000" fill="hold"/>
                                        <p:tgtEl>
                                          <p:spTgt spid="17"/>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17"/>
                                        </p:tgtEl>
                                        <p:attrNameLst>
                                          <p:attrName>ppt_y</p:attrName>
                                        </p:attrNameLst>
                                      </p:cBhvr>
                                      <p:tavLst>
                                        <p:tav tm="0">
                                          <p:val>
                                            <p:strVal val="#ppt_y-.03"/>
                                          </p:val>
                                        </p:tav>
                                        <p:tav tm="100000">
                                          <p:val>
                                            <p:strVal val="#ppt_y"/>
                                          </p:val>
                                        </p:tav>
                                      </p:tavLst>
                                    </p:anim>
                                  </p:childTnLst>
                                </p:cTn>
                              </p:par>
                            </p:childTnLst>
                          </p:cTn>
                        </p:par>
                        <p:par>
                          <p:cTn id="11" fill="hold">
                            <p:stCondLst>
                              <p:cond delay="500"/>
                            </p:stCondLst>
                            <p:childTnLst>
                              <p:par>
                                <p:cTn id="12" presetID="50" presetClass="entr" presetSubtype="0" decel="100000"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strVal val="#ppt_w+.3"/>
                                          </p:val>
                                        </p:tav>
                                        <p:tav tm="100000">
                                          <p:val>
                                            <p:strVal val="#ppt_w"/>
                                          </p:val>
                                        </p:tav>
                                      </p:tavLst>
                                    </p:anim>
                                    <p:anim calcmode="lin" valueType="num">
                                      <p:cBhvr>
                                        <p:cTn id="15" dur="500" fill="hold"/>
                                        <p:tgtEl>
                                          <p:spTgt spid="17"/>
                                        </p:tgtEl>
                                        <p:attrNameLst>
                                          <p:attrName>ppt_h</p:attrName>
                                        </p:attrNameLst>
                                      </p:cBhvr>
                                      <p:tavLst>
                                        <p:tav tm="0">
                                          <p:val>
                                            <p:strVal val="#ppt_h"/>
                                          </p:val>
                                        </p:tav>
                                        <p:tav tm="100000">
                                          <p:val>
                                            <p:strVal val="#ppt_h"/>
                                          </p:val>
                                        </p:tav>
                                      </p:tavLst>
                                    </p:anim>
                                    <p:animEffect transition="in" filter="fade">
                                      <p:cBhvr>
                                        <p:cTn id="16" dur="500"/>
                                        <p:tgtEl>
                                          <p:spTgt spid="17"/>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fade">
                                      <p:cBhvr>
                                        <p:cTn id="20" dur="500"/>
                                        <p:tgtEl>
                                          <p:spTgt spid="2050"/>
                                        </p:tgtEl>
                                      </p:cBhvr>
                                    </p:animEffect>
                                  </p:childTnLst>
                                </p:cTn>
                              </p:par>
                              <p:par>
                                <p:cTn id="21" presetID="10" presetClass="exit" presetSubtype="0" fill="hold" nodeType="withEffect">
                                  <p:stCondLst>
                                    <p:cond delay="0"/>
                                  </p:stCondLst>
                                  <p:childTnLst>
                                    <p:animEffect transition="out" filter="fade">
                                      <p:cBhvr>
                                        <p:cTn id="22" dur="500"/>
                                        <p:tgtEl>
                                          <p:spTgt spid="17"/>
                                        </p:tgtEl>
                                      </p:cBhvr>
                                    </p:animEffect>
                                    <p:set>
                                      <p:cBhvr>
                                        <p:cTn id="23" dur="1" fill="hold">
                                          <p:stCondLst>
                                            <p:cond delay="499"/>
                                          </p:stCondLst>
                                        </p:cTn>
                                        <p:tgtEl>
                                          <p:spTgt spid="17"/>
                                        </p:tgtEl>
                                        <p:attrNameLst>
                                          <p:attrName>style.visibility</p:attrName>
                                        </p:attrNameLst>
                                      </p:cBhvr>
                                      <p:to>
                                        <p:strVal val="hidden"/>
                                      </p:to>
                                    </p:se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p:nvPr/>
        </p:nvGrpSpPr>
        <p:grpSpPr>
          <a:xfrm>
            <a:off x="0" y="908720"/>
            <a:ext cx="9153400" cy="5976664"/>
            <a:chOff x="0" y="908720"/>
            <a:chExt cx="9153400" cy="5976664"/>
          </a:xfrm>
        </p:grpSpPr>
        <p:pic>
          <p:nvPicPr>
            <p:cNvPr id="10" name="Picture 9" descr="21020922_xl.jpg"/>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l="6688" t="5901" r="69299" b="10101"/>
            <a:stretch>
              <a:fillRect/>
            </a:stretch>
          </p:blipFill>
          <p:spPr>
            <a:xfrm>
              <a:off x="0" y="908720"/>
              <a:ext cx="2195736" cy="5949280"/>
            </a:xfrm>
            <a:prstGeom prst="rect">
              <a:avLst/>
            </a:prstGeom>
          </p:spPr>
        </p:pic>
        <p:pic>
          <p:nvPicPr>
            <p:cNvPr id="11" name="Picture 10" descr="21020922_xl.jpg"/>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l="69196" t="5901" r="8263" b="10101"/>
            <a:stretch>
              <a:fillRect/>
            </a:stretch>
          </p:blipFill>
          <p:spPr>
            <a:xfrm>
              <a:off x="7092280" y="936104"/>
              <a:ext cx="2061120" cy="5949280"/>
            </a:xfrm>
            <a:prstGeom prst="rect">
              <a:avLst/>
            </a:prstGeom>
          </p:spPr>
        </p:pic>
        <p:pic>
          <p:nvPicPr>
            <p:cNvPr id="12" name="Picture 11" descr="21020922_xl.jpg"/>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l="29822" t="5901" r="30804" b="10101"/>
            <a:stretch>
              <a:fillRect/>
            </a:stretch>
          </p:blipFill>
          <p:spPr>
            <a:xfrm>
              <a:off x="2123728" y="908720"/>
              <a:ext cx="5184576" cy="5949280"/>
            </a:xfrm>
            <a:prstGeom prst="rect">
              <a:avLst/>
            </a:prstGeom>
          </p:spPr>
        </p:pic>
      </p:grpSp>
      <p:grpSp>
        <p:nvGrpSpPr>
          <p:cNvPr id="6" name="Group 5"/>
          <p:cNvGrpSpPr/>
          <p:nvPr/>
        </p:nvGrpSpPr>
        <p:grpSpPr>
          <a:xfrm>
            <a:off x="0" y="0"/>
            <a:ext cx="9144000" cy="908720"/>
            <a:chOff x="0" y="0"/>
            <a:chExt cx="9144000" cy="908720"/>
          </a:xfrm>
        </p:grpSpPr>
        <p:pic>
          <p:nvPicPr>
            <p:cNvPr id="3" name="Picture 2" descr="12244771_l.jpg"/>
            <p:cNvPicPr>
              <a:picLocks noChangeAspect="1"/>
            </p:cNvPicPr>
            <p:nvPr/>
          </p:nvPicPr>
          <p:blipFill>
            <a:blip r:embed="rId5" cstate="print"/>
            <a:srcRect l="23098" r="73472"/>
            <a:stretch>
              <a:fillRect/>
            </a:stretch>
          </p:blipFill>
          <p:spPr>
            <a:xfrm rot="16200000">
              <a:off x="4117640" y="-4117640"/>
              <a:ext cx="908720" cy="9144000"/>
            </a:xfrm>
            <a:prstGeom prst="rect">
              <a:avLst/>
            </a:prstGeom>
          </p:spPr>
        </p:pic>
        <p:sp>
          <p:nvSpPr>
            <p:cNvPr id="4" name="Rectangle 3"/>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TextBox 4"/>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sp>
        <p:nvSpPr>
          <p:cNvPr id="14" name="TextBox 13"/>
          <p:cNvSpPr txBox="1"/>
          <p:nvPr/>
        </p:nvSpPr>
        <p:spPr>
          <a:xfrm>
            <a:off x="5076056" y="1988840"/>
            <a:ext cx="3024336" cy="3970318"/>
          </a:xfrm>
          <a:prstGeom prst="rect">
            <a:avLst/>
          </a:prstGeom>
          <a:noFill/>
        </p:spPr>
        <p:txBody>
          <a:bodyPr wrap="square" rtlCol="0">
            <a:spAutoFit/>
          </a:bodyPr>
          <a:lstStyle/>
          <a:p>
            <a:pPr algn="ctr"/>
            <a:r>
              <a:rPr lang="en-IN" sz="2000" dirty="0" smtClean="0">
                <a:effectLst>
                  <a:outerShdw blurRad="38100" dist="38100" dir="2700000" algn="tl">
                    <a:srgbClr val="000000">
                      <a:alpha val="43137"/>
                    </a:srgbClr>
                  </a:outerShdw>
                </a:effectLst>
              </a:rPr>
              <a:t>Therefore, you can understand that the ‘Goal Setting Theory of Motivation’ is one of the most important process theories of motivation for motivating employees.</a:t>
            </a:r>
          </a:p>
          <a:p>
            <a:pPr algn="ctr"/>
            <a:endParaRPr lang="en-US" sz="2000" dirty="0" smtClean="0">
              <a:effectLst>
                <a:outerShdw blurRad="38100" dist="38100" dir="2700000" algn="tl">
                  <a:srgbClr val="000000">
                    <a:alpha val="43137"/>
                  </a:srgbClr>
                </a:outerShdw>
              </a:effectLst>
            </a:endParaRPr>
          </a:p>
          <a:p>
            <a:pPr algn="ctr"/>
            <a:r>
              <a:rPr lang="en-IN" sz="2000" dirty="0" smtClean="0">
                <a:effectLst>
                  <a:outerShdw blurRad="38100" dist="38100" dir="2700000" algn="tl">
                    <a:srgbClr val="000000">
                      <a:alpha val="43137"/>
                    </a:srgbClr>
                  </a:outerShdw>
                </a:effectLst>
              </a:rPr>
              <a:t>Let us learn about </a:t>
            </a:r>
            <a:r>
              <a:rPr lang="en-IN" sz="2400" b="1" dirty="0" smtClean="0">
                <a:solidFill>
                  <a:srgbClr val="FF0000"/>
                </a:solidFill>
                <a:effectLst>
                  <a:outerShdw blurRad="38100" dist="38100" dir="2700000" algn="tl">
                    <a:srgbClr val="000000">
                      <a:alpha val="43137"/>
                    </a:srgbClr>
                  </a:outerShdw>
                </a:effectLst>
              </a:rPr>
              <a:t>‘Goal Setting Theory of Motivation’ </a:t>
            </a:r>
            <a:r>
              <a:rPr lang="en-IN" sz="2000" dirty="0" smtClean="0">
                <a:effectLst>
                  <a:outerShdw blurRad="38100" dist="38100" dir="2700000" algn="tl">
                    <a:srgbClr val="000000">
                      <a:alpha val="43137"/>
                    </a:srgbClr>
                  </a:outerShdw>
                </a:effectLst>
              </a:rPr>
              <a:t>in           detail.</a:t>
            </a:r>
            <a:endParaRPr lang="en-IN" sz="2000" dirty="0">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691680" y="1700808"/>
            <a:ext cx="2952328" cy="4309570"/>
          </a:xfrm>
          <a:prstGeom prst="rect">
            <a:avLst/>
          </a:prstGeom>
          <a:noFill/>
          <a:ln w="9525">
            <a:noFill/>
            <a:miter lim="800000"/>
            <a:headEnd/>
            <a:tailEnd/>
          </a:ln>
        </p:spPr>
      </p:pic>
      <p:pic>
        <p:nvPicPr>
          <p:cNvPr id="17" name="Picture 16" descr="5529279_l.jpg"/>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1628800"/>
            <a:ext cx="4810535" cy="4527780"/>
          </a:xfrm>
          <a:prstGeom prst="rect">
            <a:avLst/>
          </a:prstGeom>
        </p:spPr>
      </p:pic>
      <p:pic>
        <p:nvPicPr>
          <p:cNvPr id="13" name="Picture 1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08031" y="-27384"/>
            <a:ext cx="952381" cy="9650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450" decel="100000" fill="hold"/>
                                        <p:tgtEl>
                                          <p:spTgt spid="17"/>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17"/>
                                        </p:tgtEl>
                                        <p:attrNameLst>
                                          <p:attrName>ppt_y</p:attrName>
                                        </p:attrNameLst>
                                      </p:cBhvr>
                                      <p:tavLst>
                                        <p:tav tm="0">
                                          <p:val>
                                            <p:strVal val="#ppt_y-.03"/>
                                          </p:val>
                                        </p:tav>
                                        <p:tav tm="100000">
                                          <p:val>
                                            <p:strVal val="#ppt_y"/>
                                          </p:val>
                                        </p:tav>
                                      </p:tavLst>
                                    </p:anim>
                                  </p:childTnLst>
                                </p:cTn>
                              </p:par>
                            </p:childTnLst>
                          </p:cTn>
                        </p:par>
                        <p:par>
                          <p:cTn id="11" fill="hold">
                            <p:stCondLst>
                              <p:cond delay="500"/>
                            </p:stCondLst>
                            <p:childTnLst>
                              <p:par>
                                <p:cTn id="12" presetID="50" presetClass="entr" presetSubtype="0" decel="100000"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strVal val="#ppt_w+.3"/>
                                          </p:val>
                                        </p:tav>
                                        <p:tav tm="100000">
                                          <p:val>
                                            <p:strVal val="#ppt_w"/>
                                          </p:val>
                                        </p:tav>
                                      </p:tavLst>
                                    </p:anim>
                                    <p:anim calcmode="lin" valueType="num">
                                      <p:cBhvr>
                                        <p:cTn id="15" dur="500" fill="hold"/>
                                        <p:tgtEl>
                                          <p:spTgt spid="17"/>
                                        </p:tgtEl>
                                        <p:attrNameLst>
                                          <p:attrName>ppt_h</p:attrName>
                                        </p:attrNameLst>
                                      </p:cBhvr>
                                      <p:tavLst>
                                        <p:tav tm="0">
                                          <p:val>
                                            <p:strVal val="#ppt_h"/>
                                          </p:val>
                                        </p:tav>
                                        <p:tav tm="100000">
                                          <p:val>
                                            <p:strVal val="#ppt_h"/>
                                          </p:val>
                                        </p:tav>
                                      </p:tavLst>
                                    </p:anim>
                                    <p:animEffect transition="in" filter="fade">
                                      <p:cBhvr>
                                        <p:cTn id="16" dur="500"/>
                                        <p:tgtEl>
                                          <p:spTgt spid="17"/>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074"/>
                                        </p:tgtEl>
                                        <p:attrNameLst>
                                          <p:attrName>style.visibility</p:attrName>
                                        </p:attrNameLst>
                                      </p:cBhvr>
                                      <p:to>
                                        <p:strVal val="visible"/>
                                      </p:to>
                                    </p:set>
                                    <p:animEffect transition="in" filter="fade">
                                      <p:cBhvr>
                                        <p:cTn id="20" dur="500"/>
                                        <p:tgtEl>
                                          <p:spTgt spid="3074"/>
                                        </p:tgtEl>
                                      </p:cBhvr>
                                    </p:animEffect>
                                  </p:childTnLst>
                                </p:cTn>
                              </p:par>
                              <p:par>
                                <p:cTn id="21" presetID="10" presetClass="exit" presetSubtype="0" fill="hold" nodeType="withEffect">
                                  <p:stCondLst>
                                    <p:cond delay="0"/>
                                  </p:stCondLst>
                                  <p:childTnLst>
                                    <p:animEffect transition="out" filter="fade">
                                      <p:cBhvr>
                                        <p:cTn id="22" dur="500"/>
                                        <p:tgtEl>
                                          <p:spTgt spid="17"/>
                                        </p:tgtEl>
                                      </p:cBhvr>
                                    </p:animEffect>
                                    <p:set>
                                      <p:cBhvr>
                                        <p:cTn id="23" dur="1" fill="hold">
                                          <p:stCondLst>
                                            <p:cond delay="499"/>
                                          </p:stCondLst>
                                        </p:cTn>
                                        <p:tgtEl>
                                          <p:spTgt spid="17"/>
                                        </p:tgtEl>
                                        <p:attrNameLst>
                                          <p:attrName>style.visibility</p:attrName>
                                        </p:attrNameLst>
                                      </p:cBhvr>
                                      <p:to>
                                        <p:strVal val="hidden"/>
                                      </p:to>
                                    </p:set>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right)">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0987675_xl.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36712"/>
            <a:ext cx="9144000" cy="6048000"/>
          </a:xfrm>
          <a:prstGeom prst="rect">
            <a:avLst/>
          </a:prstGeom>
        </p:spPr>
      </p:pic>
      <p:sp>
        <p:nvSpPr>
          <p:cNvPr id="7" name="TextBox 6"/>
          <p:cNvSpPr txBox="1"/>
          <p:nvPr/>
        </p:nvSpPr>
        <p:spPr>
          <a:xfrm>
            <a:off x="2411760" y="2580000"/>
            <a:ext cx="4752528" cy="2308324"/>
          </a:xfrm>
          <a:prstGeom prst="rect">
            <a:avLst/>
          </a:prstGeom>
          <a:noFill/>
        </p:spPr>
        <p:txBody>
          <a:bodyPr wrap="square" rtlCol="0">
            <a:spAutoFit/>
          </a:bodyPr>
          <a:lstStyle/>
          <a:p>
            <a:pPr marL="457200" indent="-457200">
              <a:buFont typeface="Arial" pitchFamily="34" charset="0"/>
              <a:buChar char="•"/>
            </a:pPr>
            <a:r>
              <a:rPr lang="en-IN" sz="2400" b="1" dirty="0" smtClean="0"/>
              <a:t>‘Goal Setting’ is the process of setting, defining and stating goals toward which individuals, teams, departments, and organizations will strive to achieve.</a:t>
            </a:r>
          </a:p>
        </p:txBody>
      </p:sp>
      <p:grpSp>
        <p:nvGrpSpPr>
          <p:cNvPr id="2" name="Group 5"/>
          <p:cNvGrpSpPr/>
          <p:nvPr/>
        </p:nvGrpSpPr>
        <p:grpSpPr>
          <a:xfrm>
            <a:off x="0" y="0"/>
            <a:ext cx="9144000" cy="908720"/>
            <a:chOff x="0" y="0"/>
            <a:chExt cx="9144000" cy="908720"/>
          </a:xfrm>
        </p:grpSpPr>
        <p:pic>
          <p:nvPicPr>
            <p:cNvPr id="3" name="Picture 2" descr="12244771_l.jpg"/>
            <p:cNvPicPr>
              <a:picLocks noChangeAspect="1"/>
            </p:cNvPicPr>
            <p:nvPr/>
          </p:nvPicPr>
          <p:blipFill>
            <a:blip r:embed="rId3" cstate="print"/>
            <a:srcRect l="23098" r="73472"/>
            <a:stretch>
              <a:fillRect/>
            </a:stretch>
          </p:blipFill>
          <p:spPr>
            <a:xfrm rot="16200000">
              <a:off x="4117640" y="-4117640"/>
              <a:ext cx="908720" cy="9144000"/>
            </a:xfrm>
            <a:prstGeom prst="rect">
              <a:avLst/>
            </a:prstGeom>
          </p:spPr>
        </p:pic>
        <p:sp>
          <p:nvSpPr>
            <p:cNvPr id="4" name="Rectangle 3"/>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TextBox 4"/>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IN" sz="3200" dirty="0" smtClean="0"/>
                <a:t>What is meant by Goal Setting?</a:t>
              </a:r>
              <a:endParaRPr lang="en-IN" sz="3200" dirty="0"/>
            </a:p>
          </p:txBody>
        </p:sp>
      </p:gr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8031" y="-27384"/>
            <a:ext cx="952381" cy="9650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PRESENTER" val="1b144aaf6d3c1b69e524aa16c1567a31cc91fad"/>
</p:tagLst>
</file>

<file path=ppt/tags/tag2.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GENSWF_SLIDE_TITLE" val="ManagementStudyGuide.com"/>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668</TotalTime>
  <Words>792</Words>
  <Application>Microsoft Office PowerPoint</Application>
  <PresentationFormat>On-screen Show (4:3)</PresentationFormat>
  <Paragraphs>77</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Home</dc:creator>
  <cp:lastModifiedBy>A</cp:lastModifiedBy>
  <cp:revision>86</cp:revision>
  <dcterms:created xsi:type="dcterms:W3CDTF">2014-01-28T04:13:45Z</dcterms:created>
  <dcterms:modified xsi:type="dcterms:W3CDTF">2014-10-09T10:12:47Z</dcterms:modified>
</cp:coreProperties>
</file>