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41" r:id="rId3"/>
    <p:sldId id="442" r:id="rId4"/>
    <p:sldId id="443" r:id="rId5"/>
    <p:sldId id="444" r:id="rId6"/>
    <p:sldId id="445" r:id="rId7"/>
    <p:sldId id="258" r:id="rId8"/>
    <p:sldId id="446" r:id="rId9"/>
    <p:sldId id="261" r:id="rId10"/>
    <p:sldId id="266" r:id="rId11"/>
    <p:sldId id="275" r:id="rId12"/>
    <p:sldId id="468" r:id="rId13"/>
    <p:sldId id="469" r:id="rId14"/>
    <p:sldId id="470" r:id="rId15"/>
    <p:sldId id="471"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B9"/>
    <a:srgbClr val="FF75AD"/>
    <a:srgbClr val="1F497D"/>
    <a:srgbClr val="4F81BD"/>
    <a:srgbClr val="95B3D7"/>
    <a:srgbClr val="FFFFFF"/>
    <a:srgbClr val="4BACC6"/>
    <a:srgbClr val="00153E"/>
    <a:srgbClr val="001C54"/>
    <a:srgbClr val="9B8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1756" autoAdjust="0"/>
  </p:normalViewPr>
  <p:slideViewPr>
    <p:cSldViewPr>
      <p:cViewPr varScale="1">
        <p:scale>
          <a:sx n="54" d="100"/>
          <a:sy n="54" d="100"/>
        </p:scale>
        <p:origin x="-16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0ECAB-E8BB-4F97-BF97-6256291A62B3}" type="datetimeFigureOut">
              <a:rPr lang="en-US" smtClean="0"/>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9590F-2C84-42B7-A219-48F2EC88455C}" type="slidenum">
              <a:rPr lang="en-US" smtClean="0"/>
              <a:t>‹#›</a:t>
            </a:fld>
            <a:endParaRPr lang="en-US"/>
          </a:p>
        </p:txBody>
      </p:sp>
    </p:spTree>
    <p:extLst>
      <p:ext uri="{BB962C8B-B14F-4D97-AF65-F5344CB8AC3E}">
        <p14:creationId xmlns:p14="http://schemas.microsoft.com/office/powerpoint/2010/main" val="90351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15</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B4B45-BAFB-4AE4-B672-1EE9B19CE2FF}" type="datetimeFigureOut">
              <a:rPr lang="en-IN" smtClean="0"/>
              <a:pPr/>
              <a:t>09-10-2014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A6F87706-2A94-447B-9D9A-42C8980FCA8F}"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B4B45-BAFB-4AE4-B672-1EE9B19CE2FF}" type="datetimeFigureOut">
              <a:rPr lang="en-IN" smtClean="0"/>
              <a:pPr/>
              <a:t>09-10-2014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87706-2A94-447B-9D9A-42C8980FCA8F}"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slide" Target="slide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8476445_x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3" name="Rectangle 42"/>
          <p:cNvSpPr/>
          <p:nvPr/>
        </p:nvSpPr>
        <p:spPr>
          <a:xfrm>
            <a:off x="0" y="0"/>
            <a:ext cx="1843207" cy="6876000"/>
          </a:xfrm>
          <a:prstGeom prst="rect">
            <a:avLst/>
          </a:prstGeom>
          <a:solidFill>
            <a:srgbClr val="0060A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43"/>
          <p:cNvSpPr/>
          <p:nvPr/>
        </p:nvSpPr>
        <p:spPr>
          <a:xfrm>
            <a:off x="1843207" y="9384"/>
            <a:ext cx="1843207" cy="6876000"/>
          </a:xfrm>
          <a:prstGeom prst="rect">
            <a:avLst/>
          </a:prstGeom>
          <a:solidFill>
            <a:srgbClr val="CA971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44"/>
          <p:cNvSpPr/>
          <p:nvPr/>
        </p:nvSpPr>
        <p:spPr>
          <a:xfrm>
            <a:off x="3687476" y="0"/>
            <a:ext cx="1843207" cy="6876000"/>
          </a:xfrm>
          <a:prstGeom prst="rect">
            <a:avLst/>
          </a:prstGeom>
          <a:solidFill>
            <a:schemeClr val="accent3">
              <a:lumMod val="7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Rectangle 45"/>
          <p:cNvSpPr/>
          <p:nvPr/>
        </p:nvSpPr>
        <p:spPr>
          <a:xfrm>
            <a:off x="5508104" y="-27384"/>
            <a:ext cx="1843207" cy="6912000"/>
          </a:xfrm>
          <a:prstGeom prst="rect">
            <a:avLst/>
          </a:prstGeom>
          <a:solidFill>
            <a:srgbClr val="85312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ectangle 46"/>
          <p:cNvSpPr/>
          <p:nvPr/>
        </p:nvSpPr>
        <p:spPr>
          <a:xfrm>
            <a:off x="7337305" y="-27384"/>
            <a:ext cx="1843207" cy="6912000"/>
          </a:xfrm>
          <a:prstGeom prst="rect">
            <a:avLst/>
          </a:prstGeom>
          <a:solidFill>
            <a:schemeClr val="accent4">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TextBox 47"/>
          <p:cNvSpPr txBox="1"/>
          <p:nvPr/>
        </p:nvSpPr>
        <p:spPr>
          <a:xfrm>
            <a:off x="0" y="1052736"/>
            <a:ext cx="9144000" cy="5401479"/>
          </a:xfrm>
          <a:prstGeom prst="rect">
            <a:avLst/>
          </a:prstGeom>
          <a:noFill/>
        </p:spPr>
        <p:txBody>
          <a:bodyPr wrap="square" rtlCol="0">
            <a:spAutoFit/>
          </a:bodyPr>
          <a:lstStyle/>
          <a:p>
            <a:pPr algn="ctr"/>
            <a:r>
              <a:rPr lang="en-US" sz="11500" dirty="0" smtClean="0">
                <a:solidFill>
                  <a:schemeClr val="bg1"/>
                </a:solidFill>
                <a:effectLst>
                  <a:outerShdw blurRad="38100" dist="38100" dir="2700000" algn="tl">
                    <a:srgbClr val="000000">
                      <a:alpha val="43137"/>
                    </a:srgbClr>
                  </a:outerShdw>
                </a:effectLst>
                <a:latin typeface="Pristina" pitchFamily="66" charset="0"/>
              </a:rPr>
              <a:t>Job Analysis </a:t>
            </a:r>
          </a:p>
          <a:p>
            <a:pPr algn="ctr"/>
            <a:r>
              <a:rPr lang="en-US" sz="11500" dirty="0" smtClean="0">
                <a:solidFill>
                  <a:schemeClr val="bg1"/>
                </a:solidFill>
                <a:effectLst>
                  <a:outerShdw blurRad="38100" dist="38100" dir="2700000" algn="tl">
                    <a:srgbClr val="000000">
                      <a:alpha val="43137"/>
                    </a:srgbClr>
                  </a:outerShdw>
                </a:effectLst>
                <a:latin typeface="Pristina" pitchFamily="66" charset="0"/>
              </a:rPr>
              <a:t>&amp; </a:t>
            </a:r>
          </a:p>
          <a:p>
            <a:pPr algn="ctr"/>
            <a:r>
              <a:rPr lang="en-US" sz="11500" dirty="0" smtClean="0">
                <a:solidFill>
                  <a:schemeClr val="bg1"/>
                </a:solidFill>
                <a:effectLst>
                  <a:outerShdw blurRad="38100" dist="38100" dir="2700000" algn="tl">
                    <a:srgbClr val="000000">
                      <a:alpha val="43137"/>
                    </a:srgbClr>
                  </a:outerShdw>
                </a:effectLst>
                <a:latin typeface="Pristina" pitchFamily="66" charset="0"/>
              </a:rPr>
              <a:t>Design</a:t>
            </a:r>
            <a:endParaRPr lang="en-IN" sz="11500" dirty="0">
              <a:solidFill>
                <a:schemeClr val="bg1"/>
              </a:solidFill>
              <a:effectLst>
                <a:outerShdw blurRad="38100" dist="38100" dir="2700000" algn="tl">
                  <a:srgbClr val="000000">
                    <a:alpha val="43137"/>
                  </a:srgbClr>
                </a:outerShdw>
              </a:effectLst>
              <a:latin typeface="Pristin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lide(fromTop)">
                                      <p:cBhvr>
                                        <p:cTn id="11" dur="500"/>
                                        <p:tgtEl>
                                          <p:spTgt spid="43"/>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slide(fromTop)">
                                      <p:cBhvr>
                                        <p:cTn id="14" dur="500"/>
                                        <p:tgtEl>
                                          <p:spTgt spid="45"/>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slide(fromTop)">
                                      <p:cBhvr>
                                        <p:cTn id="17" dur="500"/>
                                        <p:tgtEl>
                                          <p:spTgt spid="47"/>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lide(fromBottom)">
                                      <p:cBhvr>
                                        <p:cTn id="20" dur="500"/>
                                        <p:tgtEl>
                                          <p:spTgt spid="4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slide(fromBottom)">
                                      <p:cBhvr>
                                        <p:cTn id="23" dur="500"/>
                                        <p:tgtEl>
                                          <p:spTgt spid="4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Steps of Job Analysis Process</a:t>
              </a:r>
              <a:endParaRPr lang="en-IN" sz="3200" dirty="0"/>
            </a:p>
          </p:txBody>
        </p:sp>
      </p:grpSp>
      <p:sp>
        <p:nvSpPr>
          <p:cNvPr id="6" name="Rectangle 5"/>
          <p:cNvSpPr/>
          <p:nvPr/>
        </p:nvSpPr>
        <p:spPr>
          <a:xfrm>
            <a:off x="-35496" y="764704"/>
            <a:ext cx="1026659" cy="612000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ounded Rectangle 6"/>
          <p:cNvSpPr/>
          <p:nvPr/>
        </p:nvSpPr>
        <p:spPr>
          <a:xfrm>
            <a:off x="184325" y="1628800"/>
            <a:ext cx="520244"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Identification of Job Analysis Purpose</a:t>
            </a:r>
            <a:endParaRPr lang="en-IN" sz="2000" dirty="0"/>
          </a:p>
        </p:txBody>
      </p:sp>
      <p:cxnSp>
        <p:nvCxnSpPr>
          <p:cNvPr id="8" name="Straight Connector 7"/>
          <p:cNvCxnSpPr/>
          <p:nvPr/>
        </p:nvCxnSpPr>
        <p:spPr>
          <a:xfrm>
            <a:off x="184325" y="134064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989565" y="764704"/>
            <a:ext cx="1026659" cy="6120000"/>
          </a:xfrm>
          <a:prstGeom prst="rect">
            <a:avLst/>
          </a:prstGeom>
          <a:solidFill>
            <a:schemeClr val="tx1">
              <a:lumMod val="50000"/>
              <a:lumOff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ounded Rectangle 9"/>
          <p:cNvSpPr/>
          <p:nvPr/>
        </p:nvSpPr>
        <p:spPr>
          <a:xfrm>
            <a:off x="1209386" y="1628800"/>
            <a:ext cx="520244"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Who Will Conduct Job Analysis</a:t>
            </a:r>
            <a:endParaRPr lang="en-IN" sz="2000" dirty="0"/>
          </a:p>
        </p:txBody>
      </p:sp>
      <p:cxnSp>
        <p:nvCxnSpPr>
          <p:cNvPr id="11" name="Straight Connector 10"/>
          <p:cNvCxnSpPr/>
          <p:nvPr/>
        </p:nvCxnSpPr>
        <p:spPr>
          <a:xfrm>
            <a:off x="1209386" y="134064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2016224" y="765384"/>
            <a:ext cx="1026659" cy="6120000"/>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ounded Rectangle 12"/>
          <p:cNvSpPr/>
          <p:nvPr/>
        </p:nvSpPr>
        <p:spPr>
          <a:xfrm>
            <a:off x="2236045" y="1629480"/>
            <a:ext cx="520244"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How to Conduct the Process</a:t>
            </a:r>
            <a:endParaRPr lang="en-IN" sz="2000" dirty="0"/>
          </a:p>
        </p:txBody>
      </p:sp>
      <p:cxnSp>
        <p:nvCxnSpPr>
          <p:cNvPr id="14" name="Straight Connector 13"/>
          <p:cNvCxnSpPr/>
          <p:nvPr/>
        </p:nvCxnSpPr>
        <p:spPr>
          <a:xfrm>
            <a:off x="2236045" y="134132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3041285" y="765384"/>
            <a:ext cx="1026659" cy="6120000"/>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ounded Rectangle 15"/>
          <p:cNvSpPr/>
          <p:nvPr/>
        </p:nvSpPr>
        <p:spPr>
          <a:xfrm>
            <a:off x="3261106" y="1629480"/>
            <a:ext cx="520244"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Strategic Decision Making</a:t>
            </a:r>
            <a:endParaRPr lang="en-IN" sz="2000" dirty="0"/>
          </a:p>
        </p:txBody>
      </p:sp>
      <p:cxnSp>
        <p:nvCxnSpPr>
          <p:cNvPr id="17" name="Straight Connector 16"/>
          <p:cNvCxnSpPr/>
          <p:nvPr/>
        </p:nvCxnSpPr>
        <p:spPr>
          <a:xfrm>
            <a:off x="3261106" y="134132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4049397" y="764704"/>
            <a:ext cx="1026659" cy="6120000"/>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ounded Rectangle 18"/>
          <p:cNvSpPr/>
          <p:nvPr/>
        </p:nvSpPr>
        <p:spPr>
          <a:xfrm>
            <a:off x="4269218" y="1628800"/>
            <a:ext cx="520244"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Training of Job Analyst</a:t>
            </a:r>
            <a:endParaRPr lang="en-IN" sz="2000" dirty="0"/>
          </a:p>
        </p:txBody>
      </p:sp>
      <p:cxnSp>
        <p:nvCxnSpPr>
          <p:cNvPr id="20" name="Straight Connector 19"/>
          <p:cNvCxnSpPr/>
          <p:nvPr/>
        </p:nvCxnSpPr>
        <p:spPr>
          <a:xfrm>
            <a:off x="4269218" y="134064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5074458" y="764704"/>
            <a:ext cx="1026659" cy="6120000"/>
          </a:xfrm>
          <a:prstGeom prst="rect">
            <a:avLst/>
          </a:prstGeom>
          <a:solidFill>
            <a:schemeClr val="accent4">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ounded Rectangle 21"/>
          <p:cNvSpPr/>
          <p:nvPr/>
        </p:nvSpPr>
        <p:spPr>
          <a:xfrm>
            <a:off x="5294279" y="1628800"/>
            <a:ext cx="520244"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Preparation of Job Analysis Process</a:t>
            </a:r>
            <a:endParaRPr lang="en-IN" sz="2000" dirty="0"/>
          </a:p>
        </p:txBody>
      </p:sp>
      <p:cxnSp>
        <p:nvCxnSpPr>
          <p:cNvPr id="23" name="Straight Connector 22"/>
          <p:cNvCxnSpPr/>
          <p:nvPr/>
        </p:nvCxnSpPr>
        <p:spPr>
          <a:xfrm>
            <a:off x="5294279" y="134064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6101117" y="765384"/>
            <a:ext cx="1026659" cy="6120000"/>
          </a:xfrm>
          <a:prstGeom prst="rect">
            <a:avLst/>
          </a:prstGeom>
          <a:solidFill>
            <a:srgbClr val="ED7BC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ounded Rectangle 24"/>
          <p:cNvSpPr/>
          <p:nvPr/>
        </p:nvSpPr>
        <p:spPr>
          <a:xfrm>
            <a:off x="6320938" y="1629480"/>
            <a:ext cx="520244"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Data Collection</a:t>
            </a:r>
            <a:endParaRPr lang="en-IN" sz="2000" dirty="0"/>
          </a:p>
        </p:txBody>
      </p:sp>
      <p:cxnSp>
        <p:nvCxnSpPr>
          <p:cNvPr id="26" name="Straight Connector 25"/>
          <p:cNvCxnSpPr/>
          <p:nvPr/>
        </p:nvCxnSpPr>
        <p:spPr>
          <a:xfrm>
            <a:off x="6320938" y="134132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7126178" y="765384"/>
            <a:ext cx="1026659" cy="6120000"/>
          </a:xfrm>
          <a:prstGeom prst="rect">
            <a:avLst/>
          </a:prstGeom>
          <a:solidFill>
            <a:srgbClr val="F9B6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Rounded Rectangle 27"/>
          <p:cNvSpPr/>
          <p:nvPr/>
        </p:nvSpPr>
        <p:spPr>
          <a:xfrm>
            <a:off x="7345999" y="1629480"/>
            <a:ext cx="520244"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Documentation, Verification and Review</a:t>
            </a:r>
            <a:endParaRPr lang="en-IN" sz="2000" dirty="0"/>
          </a:p>
        </p:txBody>
      </p:sp>
      <p:cxnSp>
        <p:nvCxnSpPr>
          <p:cNvPr id="29" name="Straight Connector 28"/>
          <p:cNvCxnSpPr/>
          <p:nvPr/>
        </p:nvCxnSpPr>
        <p:spPr>
          <a:xfrm>
            <a:off x="7345999" y="134132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8153853" y="764704"/>
            <a:ext cx="1026659" cy="6120000"/>
          </a:xfrm>
          <a:prstGeom prst="rect">
            <a:avLst/>
          </a:pr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Rounded Rectangle 30"/>
          <p:cNvSpPr/>
          <p:nvPr/>
        </p:nvSpPr>
        <p:spPr>
          <a:xfrm>
            <a:off x="8373674" y="1628800"/>
            <a:ext cx="648000" cy="4320479"/>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Developing Job Description </a:t>
            </a:r>
          </a:p>
          <a:p>
            <a:pPr algn="ctr"/>
            <a:r>
              <a:rPr lang="en-IN" sz="2000" dirty="0" smtClean="0"/>
              <a:t>and Job Specification</a:t>
            </a:r>
            <a:endParaRPr lang="en-IN" sz="2000" dirty="0"/>
          </a:p>
        </p:txBody>
      </p:sp>
      <p:cxnSp>
        <p:nvCxnSpPr>
          <p:cNvPr id="32" name="Straight Connector 31"/>
          <p:cNvCxnSpPr/>
          <p:nvPr/>
        </p:nvCxnSpPr>
        <p:spPr>
          <a:xfrm>
            <a:off x="8373674" y="1340640"/>
            <a:ext cx="0" cy="4968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179512" y="836712"/>
            <a:ext cx="8568952" cy="400110"/>
          </a:xfrm>
          <a:prstGeom prst="rect">
            <a:avLst/>
          </a:prstGeom>
          <a:solidFill>
            <a:srgbClr val="FFFFFF">
              <a:alpha val="69804"/>
            </a:srgbClr>
          </a:solidFill>
        </p:spPr>
        <p:txBody>
          <a:bodyPr wrap="square" rtlCol="0">
            <a:spAutoFit/>
          </a:bodyPr>
          <a:lstStyle/>
          <a:p>
            <a:r>
              <a:rPr lang="en-IN" sz="2000" dirty="0" smtClean="0"/>
              <a:t>The following are the steps of Job Analysis Process:</a:t>
            </a:r>
            <a:endParaRPr lang="en-IN" sz="2000" dirty="0"/>
          </a:p>
        </p:txBody>
      </p:sp>
      <p:sp>
        <p:nvSpPr>
          <p:cNvPr id="34" name="TextBox 33"/>
          <p:cNvSpPr txBox="1"/>
          <p:nvPr/>
        </p:nvSpPr>
        <p:spPr>
          <a:xfrm>
            <a:off x="179512" y="6309320"/>
            <a:ext cx="8568952" cy="400110"/>
          </a:xfrm>
          <a:prstGeom prst="rect">
            <a:avLst/>
          </a:prstGeom>
          <a:solidFill>
            <a:srgbClr val="FFFFFF">
              <a:alpha val="69804"/>
            </a:srgbClr>
          </a:solidFill>
        </p:spPr>
        <p:txBody>
          <a:bodyPr wrap="square" rtlCol="0">
            <a:spAutoFit/>
          </a:bodyPr>
          <a:lstStyle/>
          <a:p>
            <a:r>
              <a:rPr lang="en-IN" sz="2000" dirty="0" smtClean="0"/>
              <a:t>Let us look at each in detail.</a:t>
            </a:r>
            <a:endParaRPr lang="en-IN" sz="2000" dirty="0"/>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par>
                          <p:cTn id="40" fill="hold">
                            <p:stCondLst>
                              <p:cond delay="4500"/>
                            </p:stCondLst>
                            <p:childTnLst>
                              <p:par>
                                <p:cTn id="41" presetID="1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Left)">
                                      <p:cBhvr>
                                        <p:cTn id="43" dur="500"/>
                                        <p:tgtEl>
                                          <p:spTgt spid="10"/>
                                        </p:tgtEl>
                                      </p:cBhvr>
                                    </p:animEffect>
                                  </p:childTnLst>
                                </p:cTn>
                              </p:par>
                            </p:childTnLst>
                          </p:cTn>
                        </p:par>
                        <p:par>
                          <p:cTn id="44" fill="hold">
                            <p:stCondLst>
                              <p:cond delay="50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1"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6" presetClass="emph" presetSubtype="0" fill="hold" nodeType="afterEffect">
                                  <p:stCondLst>
                                    <p:cond delay="0"/>
                                  </p:stCondLst>
                                  <p:childTnLst>
                                    <p:animEffect transition="out" filter="fade">
                                      <p:cBhvr>
                                        <p:cTn id="56" dur="500" tmFilter="0, 0; .2, .5; .8, .5; 1, 0"/>
                                        <p:tgtEl>
                                          <p:spTgt spid="14"/>
                                        </p:tgtEl>
                                      </p:cBhvr>
                                    </p:animEffect>
                                    <p:animScale>
                                      <p:cBhvr>
                                        <p:cTn id="57" dur="250" autoRev="1" fill="hold"/>
                                        <p:tgtEl>
                                          <p:spTgt spid="14"/>
                                        </p:tgtEl>
                                      </p:cBhvr>
                                      <p:by x="105000" y="105000"/>
                                    </p:animScale>
                                  </p:childTnLst>
                                </p:cTn>
                              </p:par>
                            </p:childTnLst>
                          </p:cTn>
                        </p:par>
                        <p:par>
                          <p:cTn id="58" fill="hold">
                            <p:stCondLst>
                              <p:cond delay="6500"/>
                            </p:stCondLst>
                            <p:childTnLst>
                              <p:par>
                                <p:cTn id="59" presetID="1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slide(fromLeft)">
                                      <p:cBhvr>
                                        <p:cTn id="61" dur="500"/>
                                        <p:tgtEl>
                                          <p:spTgt spid="13"/>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 presetClass="entr" presetSubtype="1"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0-#ppt_h/2"/>
                                          </p:val>
                                        </p:tav>
                                        <p:tav tm="100000">
                                          <p:val>
                                            <p:strVal val="#ppt_y"/>
                                          </p:val>
                                        </p:tav>
                                      </p:tavLst>
                                    </p:anim>
                                  </p:childTnLst>
                                </p:cTn>
                              </p:par>
                            </p:childTnLst>
                          </p:cTn>
                        </p:par>
                        <p:par>
                          <p:cTn id="72" fill="hold">
                            <p:stCondLst>
                              <p:cond delay="8000"/>
                            </p:stCondLst>
                            <p:childTnLst>
                              <p:par>
                                <p:cTn id="73" presetID="26" presetClass="emph" presetSubtype="0" fill="hold" nodeType="afterEffect">
                                  <p:stCondLst>
                                    <p:cond delay="0"/>
                                  </p:stCondLst>
                                  <p:childTnLst>
                                    <p:animEffect transition="out" filter="fade">
                                      <p:cBhvr>
                                        <p:cTn id="74" dur="500" tmFilter="0, 0; .2, .5; .8, .5; 1, 0"/>
                                        <p:tgtEl>
                                          <p:spTgt spid="17"/>
                                        </p:tgtEl>
                                      </p:cBhvr>
                                    </p:animEffect>
                                    <p:animScale>
                                      <p:cBhvr>
                                        <p:cTn id="75" dur="250" autoRev="1" fill="hold"/>
                                        <p:tgtEl>
                                          <p:spTgt spid="17"/>
                                        </p:tgtEl>
                                      </p:cBhvr>
                                      <p:by x="105000" y="105000"/>
                                    </p:animScale>
                                  </p:childTnLst>
                                </p:cTn>
                              </p:par>
                            </p:childTnLst>
                          </p:cTn>
                        </p:par>
                        <p:par>
                          <p:cTn id="76" fill="hold">
                            <p:stCondLst>
                              <p:cond delay="8500"/>
                            </p:stCondLst>
                            <p:childTnLst>
                              <p:par>
                                <p:cTn id="77" presetID="1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slide(fromLeft)">
                                      <p:cBhvr>
                                        <p:cTn id="79" dur="500"/>
                                        <p:tgtEl>
                                          <p:spTgt spid="16"/>
                                        </p:tgtEl>
                                      </p:cBhvr>
                                    </p:animEffect>
                                  </p:childTnLst>
                                </p:cTn>
                              </p:par>
                            </p:childTnLst>
                          </p:cTn>
                        </p:par>
                        <p:par>
                          <p:cTn id="80" fill="hold">
                            <p:stCondLst>
                              <p:cond delay="9000"/>
                            </p:stCondLst>
                            <p:childTnLst>
                              <p:par>
                                <p:cTn id="81" presetID="2" presetClass="entr" presetSubtype="4"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2" presetClass="entr" presetSubtype="1"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0-#ppt_h/2"/>
                                          </p:val>
                                        </p:tav>
                                        <p:tav tm="100000">
                                          <p:val>
                                            <p:strVal val="#ppt_y"/>
                                          </p:val>
                                        </p:tav>
                                      </p:tavLst>
                                    </p:anim>
                                  </p:childTnLst>
                                </p:cTn>
                              </p:par>
                            </p:childTnLst>
                          </p:cTn>
                        </p:par>
                        <p:par>
                          <p:cTn id="90" fill="hold">
                            <p:stCondLst>
                              <p:cond delay="10000"/>
                            </p:stCondLst>
                            <p:childTnLst>
                              <p:par>
                                <p:cTn id="91" presetID="26" presetClass="emph" presetSubtype="0" fill="hold" nodeType="afterEffect">
                                  <p:stCondLst>
                                    <p:cond delay="0"/>
                                  </p:stCondLst>
                                  <p:childTnLst>
                                    <p:animEffect transition="out" filter="fade">
                                      <p:cBhvr>
                                        <p:cTn id="92" dur="500" tmFilter="0, 0; .2, .5; .8, .5; 1, 0"/>
                                        <p:tgtEl>
                                          <p:spTgt spid="20"/>
                                        </p:tgtEl>
                                      </p:cBhvr>
                                    </p:animEffect>
                                    <p:animScale>
                                      <p:cBhvr>
                                        <p:cTn id="93" dur="250" autoRev="1" fill="hold"/>
                                        <p:tgtEl>
                                          <p:spTgt spid="20"/>
                                        </p:tgtEl>
                                      </p:cBhvr>
                                      <p:by x="105000" y="105000"/>
                                    </p:animScale>
                                  </p:childTnLst>
                                </p:cTn>
                              </p:par>
                            </p:childTnLst>
                          </p:cTn>
                        </p:par>
                        <p:par>
                          <p:cTn id="94" fill="hold">
                            <p:stCondLst>
                              <p:cond delay="10500"/>
                            </p:stCondLst>
                            <p:childTnLst>
                              <p:par>
                                <p:cTn id="95" presetID="12" presetClass="entr" presetSubtype="8"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slide(fromLeft)">
                                      <p:cBhvr>
                                        <p:cTn id="97" dur="500"/>
                                        <p:tgtEl>
                                          <p:spTgt spid="19"/>
                                        </p:tgtEl>
                                      </p:cBhvr>
                                    </p:animEffect>
                                  </p:childTnLst>
                                </p:cTn>
                              </p:par>
                            </p:childTnLst>
                          </p:cTn>
                        </p:par>
                        <p:par>
                          <p:cTn id="98" fill="hold">
                            <p:stCondLst>
                              <p:cond delay="11000"/>
                            </p:stCondLst>
                            <p:childTnLst>
                              <p:par>
                                <p:cTn id="99" presetID="2" presetClass="entr" presetSubtype="4"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500" fill="hold"/>
                                        <p:tgtEl>
                                          <p:spTgt spid="21"/>
                                        </p:tgtEl>
                                        <p:attrNameLst>
                                          <p:attrName>ppt_x</p:attrName>
                                        </p:attrNameLst>
                                      </p:cBhvr>
                                      <p:tavLst>
                                        <p:tav tm="0">
                                          <p:val>
                                            <p:strVal val="#ppt_x"/>
                                          </p:val>
                                        </p:tav>
                                        <p:tav tm="100000">
                                          <p:val>
                                            <p:strVal val="#ppt_x"/>
                                          </p:val>
                                        </p:tav>
                                      </p:tavLst>
                                    </p:anim>
                                    <p:anim calcmode="lin" valueType="num">
                                      <p:cBhvr additive="base">
                                        <p:cTn id="102" dur="500" fill="hold"/>
                                        <p:tgtEl>
                                          <p:spTgt spid="21"/>
                                        </p:tgtEl>
                                        <p:attrNameLst>
                                          <p:attrName>ppt_y</p:attrName>
                                        </p:attrNameLst>
                                      </p:cBhvr>
                                      <p:tavLst>
                                        <p:tav tm="0">
                                          <p:val>
                                            <p:strVal val="1+#ppt_h/2"/>
                                          </p:val>
                                        </p:tav>
                                        <p:tav tm="100000">
                                          <p:val>
                                            <p:strVal val="#ppt_y"/>
                                          </p:val>
                                        </p:tav>
                                      </p:tavLst>
                                    </p:anim>
                                  </p:childTnLst>
                                </p:cTn>
                              </p:par>
                            </p:childTnLst>
                          </p:cTn>
                        </p:par>
                        <p:par>
                          <p:cTn id="103" fill="hold">
                            <p:stCondLst>
                              <p:cond delay="11500"/>
                            </p:stCondLst>
                            <p:childTnLst>
                              <p:par>
                                <p:cTn id="104" presetID="2" presetClass="entr" presetSubtype="1" fill="hold"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additive="base">
                                        <p:cTn id="106" dur="500" fill="hold"/>
                                        <p:tgtEl>
                                          <p:spTgt spid="23"/>
                                        </p:tgtEl>
                                        <p:attrNameLst>
                                          <p:attrName>ppt_x</p:attrName>
                                        </p:attrNameLst>
                                      </p:cBhvr>
                                      <p:tavLst>
                                        <p:tav tm="0">
                                          <p:val>
                                            <p:strVal val="#ppt_x"/>
                                          </p:val>
                                        </p:tav>
                                        <p:tav tm="100000">
                                          <p:val>
                                            <p:strVal val="#ppt_x"/>
                                          </p:val>
                                        </p:tav>
                                      </p:tavLst>
                                    </p:anim>
                                    <p:anim calcmode="lin" valueType="num">
                                      <p:cBhvr additive="base">
                                        <p:cTn id="107" dur="500" fill="hold"/>
                                        <p:tgtEl>
                                          <p:spTgt spid="23"/>
                                        </p:tgtEl>
                                        <p:attrNameLst>
                                          <p:attrName>ppt_y</p:attrName>
                                        </p:attrNameLst>
                                      </p:cBhvr>
                                      <p:tavLst>
                                        <p:tav tm="0">
                                          <p:val>
                                            <p:strVal val="0-#ppt_h/2"/>
                                          </p:val>
                                        </p:tav>
                                        <p:tav tm="100000">
                                          <p:val>
                                            <p:strVal val="#ppt_y"/>
                                          </p:val>
                                        </p:tav>
                                      </p:tavLst>
                                    </p:anim>
                                  </p:childTnLst>
                                </p:cTn>
                              </p:par>
                            </p:childTnLst>
                          </p:cTn>
                        </p:par>
                        <p:par>
                          <p:cTn id="108" fill="hold">
                            <p:stCondLst>
                              <p:cond delay="12000"/>
                            </p:stCondLst>
                            <p:childTnLst>
                              <p:par>
                                <p:cTn id="109" presetID="26" presetClass="emph" presetSubtype="0" fill="hold" nodeType="afterEffect">
                                  <p:stCondLst>
                                    <p:cond delay="0"/>
                                  </p:stCondLst>
                                  <p:childTnLst>
                                    <p:animEffect transition="out" filter="fade">
                                      <p:cBhvr>
                                        <p:cTn id="110" dur="500" tmFilter="0, 0; .2, .5; .8, .5; 1, 0"/>
                                        <p:tgtEl>
                                          <p:spTgt spid="23"/>
                                        </p:tgtEl>
                                      </p:cBhvr>
                                    </p:animEffect>
                                    <p:animScale>
                                      <p:cBhvr>
                                        <p:cTn id="111" dur="250" autoRev="1" fill="hold"/>
                                        <p:tgtEl>
                                          <p:spTgt spid="23"/>
                                        </p:tgtEl>
                                      </p:cBhvr>
                                      <p:by x="105000" y="105000"/>
                                    </p:animScale>
                                  </p:childTnLst>
                                </p:cTn>
                              </p:par>
                            </p:childTnLst>
                          </p:cTn>
                        </p:par>
                        <p:par>
                          <p:cTn id="112" fill="hold">
                            <p:stCondLst>
                              <p:cond delay="12500"/>
                            </p:stCondLst>
                            <p:childTnLst>
                              <p:par>
                                <p:cTn id="113" presetID="12" presetClass="entr" presetSubtype="8"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slide(fromLeft)">
                                      <p:cBhvr>
                                        <p:cTn id="115" dur="500"/>
                                        <p:tgtEl>
                                          <p:spTgt spid="22"/>
                                        </p:tgtEl>
                                      </p:cBhvr>
                                    </p:animEffect>
                                  </p:childTnLst>
                                </p:cTn>
                              </p:par>
                            </p:childTnLst>
                          </p:cTn>
                        </p:par>
                        <p:par>
                          <p:cTn id="116" fill="hold">
                            <p:stCondLst>
                              <p:cond delay="13000"/>
                            </p:stCondLst>
                            <p:childTnLst>
                              <p:par>
                                <p:cTn id="117" presetID="2" presetClass="entr" presetSubtype="4"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childTnLst>
                          </p:cTn>
                        </p:par>
                        <p:par>
                          <p:cTn id="121" fill="hold">
                            <p:stCondLst>
                              <p:cond delay="13500"/>
                            </p:stCondLst>
                            <p:childTnLst>
                              <p:par>
                                <p:cTn id="122" presetID="2" presetClass="entr" presetSubtype="1" fill="hold" nodeType="after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additive="base">
                                        <p:cTn id="124" dur="500" fill="hold"/>
                                        <p:tgtEl>
                                          <p:spTgt spid="26"/>
                                        </p:tgtEl>
                                        <p:attrNameLst>
                                          <p:attrName>ppt_x</p:attrName>
                                        </p:attrNameLst>
                                      </p:cBhvr>
                                      <p:tavLst>
                                        <p:tav tm="0">
                                          <p:val>
                                            <p:strVal val="#ppt_x"/>
                                          </p:val>
                                        </p:tav>
                                        <p:tav tm="100000">
                                          <p:val>
                                            <p:strVal val="#ppt_x"/>
                                          </p:val>
                                        </p:tav>
                                      </p:tavLst>
                                    </p:anim>
                                    <p:anim calcmode="lin" valueType="num">
                                      <p:cBhvr additive="base">
                                        <p:cTn id="125" dur="500" fill="hold"/>
                                        <p:tgtEl>
                                          <p:spTgt spid="26"/>
                                        </p:tgtEl>
                                        <p:attrNameLst>
                                          <p:attrName>ppt_y</p:attrName>
                                        </p:attrNameLst>
                                      </p:cBhvr>
                                      <p:tavLst>
                                        <p:tav tm="0">
                                          <p:val>
                                            <p:strVal val="0-#ppt_h/2"/>
                                          </p:val>
                                        </p:tav>
                                        <p:tav tm="100000">
                                          <p:val>
                                            <p:strVal val="#ppt_y"/>
                                          </p:val>
                                        </p:tav>
                                      </p:tavLst>
                                    </p:anim>
                                  </p:childTnLst>
                                </p:cTn>
                              </p:par>
                            </p:childTnLst>
                          </p:cTn>
                        </p:par>
                        <p:par>
                          <p:cTn id="126" fill="hold">
                            <p:stCondLst>
                              <p:cond delay="14000"/>
                            </p:stCondLst>
                            <p:childTnLst>
                              <p:par>
                                <p:cTn id="127" presetID="26" presetClass="emph" presetSubtype="0" fill="hold" nodeType="afterEffect">
                                  <p:stCondLst>
                                    <p:cond delay="0"/>
                                  </p:stCondLst>
                                  <p:childTnLst>
                                    <p:animEffect transition="out" filter="fade">
                                      <p:cBhvr>
                                        <p:cTn id="128" dur="500" tmFilter="0, 0; .2, .5; .8, .5; 1, 0"/>
                                        <p:tgtEl>
                                          <p:spTgt spid="26"/>
                                        </p:tgtEl>
                                      </p:cBhvr>
                                    </p:animEffect>
                                    <p:animScale>
                                      <p:cBhvr>
                                        <p:cTn id="129" dur="250" autoRev="1" fill="hold"/>
                                        <p:tgtEl>
                                          <p:spTgt spid="26"/>
                                        </p:tgtEl>
                                      </p:cBhvr>
                                      <p:by x="105000" y="105000"/>
                                    </p:animScale>
                                  </p:childTnLst>
                                </p:cTn>
                              </p:par>
                            </p:childTnLst>
                          </p:cTn>
                        </p:par>
                        <p:par>
                          <p:cTn id="130" fill="hold">
                            <p:stCondLst>
                              <p:cond delay="14500"/>
                            </p:stCondLst>
                            <p:childTnLst>
                              <p:par>
                                <p:cTn id="131" presetID="12" presetClass="entr" presetSubtype="8"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slide(fromLeft)">
                                      <p:cBhvr>
                                        <p:cTn id="133" dur="500"/>
                                        <p:tgtEl>
                                          <p:spTgt spid="25"/>
                                        </p:tgtEl>
                                      </p:cBhvr>
                                    </p:animEffect>
                                  </p:childTnLst>
                                </p:cTn>
                              </p:par>
                            </p:childTnLst>
                          </p:cTn>
                        </p:par>
                        <p:par>
                          <p:cTn id="134" fill="hold">
                            <p:stCondLst>
                              <p:cond delay="15000"/>
                            </p:stCondLst>
                            <p:childTnLst>
                              <p:par>
                                <p:cTn id="135" presetID="2" presetClass="entr" presetSubtype="4"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additive="base">
                                        <p:cTn id="137" dur="500" fill="hold"/>
                                        <p:tgtEl>
                                          <p:spTgt spid="27"/>
                                        </p:tgtEl>
                                        <p:attrNameLst>
                                          <p:attrName>ppt_x</p:attrName>
                                        </p:attrNameLst>
                                      </p:cBhvr>
                                      <p:tavLst>
                                        <p:tav tm="0">
                                          <p:val>
                                            <p:strVal val="#ppt_x"/>
                                          </p:val>
                                        </p:tav>
                                        <p:tav tm="100000">
                                          <p:val>
                                            <p:strVal val="#ppt_x"/>
                                          </p:val>
                                        </p:tav>
                                      </p:tavLst>
                                    </p:anim>
                                    <p:anim calcmode="lin" valueType="num">
                                      <p:cBhvr additive="base">
                                        <p:cTn id="138" dur="500" fill="hold"/>
                                        <p:tgtEl>
                                          <p:spTgt spid="27"/>
                                        </p:tgtEl>
                                        <p:attrNameLst>
                                          <p:attrName>ppt_y</p:attrName>
                                        </p:attrNameLst>
                                      </p:cBhvr>
                                      <p:tavLst>
                                        <p:tav tm="0">
                                          <p:val>
                                            <p:strVal val="1+#ppt_h/2"/>
                                          </p:val>
                                        </p:tav>
                                        <p:tav tm="100000">
                                          <p:val>
                                            <p:strVal val="#ppt_y"/>
                                          </p:val>
                                        </p:tav>
                                      </p:tavLst>
                                    </p:anim>
                                  </p:childTnLst>
                                </p:cTn>
                              </p:par>
                            </p:childTnLst>
                          </p:cTn>
                        </p:par>
                        <p:par>
                          <p:cTn id="139" fill="hold">
                            <p:stCondLst>
                              <p:cond delay="15500"/>
                            </p:stCondLst>
                            <p:childTnLst>
                              <p:par>
                                <p:cTn id="140" presetID="2" presetClass="entr" presetSubtype="1" fill="hold" nodeType="after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additive="base">
                                        <p:cTn id="142" dur="500" fill="hold"/>
                                        <p:tgtEl>
                                          <p:spTgt spid="29"/>
                                        </p:tgtEl>
                                        <p:attrNameLst>
                                          <p:attrName>ppt_x</p:attrName>
                                        </p:attrNameLst>
                                      </p:cBhvr>
                                      <p:tavLst>
                                        <p:tav tm="0">
                                          <p:val>
                                            <p:strVal val="#ppt_x"/>
                                          </p:val>
                                        </p:tav>
                                        <p:tav tm="100000">
                                          <p:val>
                                            <p:strVal val="#ppt_x"/>
                                          </p:val>
                                        </p:tav>
                                      </p:tavLst>
                                    </p:anim>
                                    <p:anim calcmode="lin" valueType="num">
                                      <p:cBhvr additive="base">
                                        <p:cTn id="143" dur="500" fill="hold"/>
                                        <p:tgtEl>
                                          <p:spTgt spid="29"/>
                                        </p:tgtEl>
                                        <p:attrNameLst>
                                          <p:attrName>ppt_y</p:attrName>
                                        </p:attrNameLst>
                                      </p:cBhvr>
                                      <p:tavLst>
                                        <p:tav tm="0">
                                          <p:val>
                                            <p:strVal val="0-#ppt_h/2"/>
                                          </p:val>
                                        </p:tav>
                                        <p:tav tm="100000">
                                          <p:val>
                                            <p:strVal val="#ppt_y"/>
                                          </p:val>
                                        </p:tav>
                                      </p:tavLst>
                                    </p:anim>
                                  </p:childTnLst>
                                </p:cTn>
                              </p:par>
                            </p:childTnLst>
                          </p:cTn>
                        </p:par>
                        <p:par>
                          <p:cTn id="144" fill="hold">
                            <p:stCondLst>
                              <p:cond delay="16000"/>
                            </p:stCondLst>
                            <p:childTnLst>
                              <p:par>
                                <p:cTn id="145" presetID="26" presetClass="emph" presetSubtype="0" fill="hold" nodeType="afterEffect">
                                  <p:stCondLst>
                                    <p:cond delay="0"/>
                                  </p:stCondLst>
                                  <p:childTnLst>
                                    <p:animEffect transition="out" filter="fade">
                                      <p:cBhvr>
                                        <p:cTn id="146" dur="500" tmFilter="0, 0; .2, .5; .8, .5; 1, 0"/>
                                        <p:tgtEl>
                                          <p:spTgt spid="29"/>
                                        </p:tgtEl>
                                      </p:cBhvr>
                                    </p:animEffect>
                                    <p:animScale>
                                      <p:cBhvr>
                                        <p:cTn id="147" dur="250" autoRev="1" fill="hold"/>
                                        <p:tgtEl>
                                          <p:spTgt spid="29"/>
                                        </p:tgtEl>
                                      </p:cBhvr>
                                      <p:by x="105000" y="105000"/>
                                    </p:animScale>
                                  </p:childTnLst>
                                </p:cTn>
                              </p:par>
                            </p:childTnLst>
                          </p:cTn>
                        </p:par>
                        <p:par>
                          <p:cTn id="148" fill="hold">
                            <p:stCondLst>
                              <p:cond delay="16500"/>
                            </p:stCondLst>
                            <p:childTnLst>
                              <p:par>
                                <p:cTn id="149" presetID="12" presetClass="entr" presetSubtype="8" fill="hold" grpId="0" nodeType="after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slide(fromLeft)">
                                      <p:cBhvr>
                                        <p:cTn id="151" dur="500"/>
                                        <p:tgtEl>
                                          <p:spTgt spid="28"/>
                                        </p:tgtEl>
                                      </p:cBhvr>
                                    </p:animEffect>
                                  </p:childTnLst>
                                </p:cTn>
                              </p:par>
                            </p:childTnLst>
                          </p:cTn>
                        </p:par>
                        <p:par>
                          <p:cTn id="152" fill="hold">
                            <p:stCondLst>
                              <p:cond delay="17000"/>
                            </p:stCondLst>
                            <p:childTnLst>
                              <p:par>
                                <p:cTn id="153" presetID="2" presetClass="entr" presetSubtype="4" fill="hold" grpId="0" nodeType="afterEffect">
                                  <p:stCondLst>
                                    <p:cond delay="0"/>
                                  </p:stCondLst>
                                  <p:childTnLst>
                                    <p:set>
                                      <p:cBhvr>
                                        <p:cTn id="154" dur="1" fill="hold">
                                          <p:stCondLst>
                                            <p:cond delay="0"/>
                                          </p:stCondLst>
                                        </p:cTn>
                                        <p:tgtEl>
                                          <p:spTgt spid="30"/>
                                        </p:tgtEl>
                                        <p:attrNameLst>
                                          <p:attrName>style.visibility</p:attrName>
                                        </p:attrNameLst>
                                      </p:cBhvr>
                                      <p:to>
                                        <p:strVal val="visible"/>
                                      </p:to>
                                    </p:set>
                                    <p:anim calcmode="lin" valueType="num">
                                      <p:cBhvr additive="base">
                                        <p:cTn id="155" dur="500" fill="hold"/>
                                        <p:tgtEl>
                                          <p:spTgt spid="30"/>
                                        </p:tgtEl>
                                        <p:attrNameLst>
                                          <p:attrName>ppt_x</p:attrName>
                                        </p:attrNameLst>
                                      </p:cBhvr>
                                      <p:tavLst>
                                        <p:tav tm="0">
                                          <p:val>
                                            <p:strVal val="#ppt_x"/>
                                          </p:val>
                                        </p:tav>
                                        <p:tav tm="100000">
                                          <p:val>
                                            <p:strVal val="#ppt_x"/>
                                          </p:val>
                                        </p:tav>
                                      </p:tavLst>
                                    </p:anim>
                                    <p:anim calcmode="lin" valueType="num">
                                      <p:cBhvr additive="base">
                                        <p:cTn id="156" dur="500" fill="hold"/>
                                        <p:tgtEl>
                                          <p:spTgt spid="30"/>
                                        </p:tgtEl>
                                        <p:attrNameLst>
                                          <p:attrName>ppt_y</p:attrName>
                                        </p:attrNameLst>
                                      </p:cBhvr>
                                      <p:tavLst>
                                        <p:tav tm="0">
                                          <p:val>
                                            <p:strVal val="1+#ppt_h/2"/>
                                          </p:val>
                                        </p:tav>
                                        <p:tav tm="100000">
                                          <p:val>
                                            <p:strVal val="#ppt_y"/>
                                          </p:val>
                                        </p:tav>
                                      </p:tavLst>
                                    </p:anim>
                                  </p:childTnLst>
                                </p:cTn>
                              </p:par>
                            </p:childTnLst>
                          </p:cTn>
                        </p:par>
                        <p:par>
                          <p:cTn id="157" fill="hold">
                            <p:stCondLst>
                              <p:cond delay="17500"/>
                            </p:stCondLst>
                            <p:childTnLst>
                              <p:par>
                                <p:cTn id="158" presetID="2" presetClass="entr" presetSubtype="1" fill="hold" nodeType="afterEffect">
                                  <p:stCondLst>
                                    <p:cond delay="0"/>
                                  </p:stCondLst>
                                  <p:childTnLst>
                                    <p:set>
                                      <p:cBhvr>
                                        <p:cTn id="159" dur="1" fill="hold">
                                          <p:stCondLst>
                                            <p:cond delay="0"/>
                                          </p:stCondLst>
                                        </p:cTn>
                                        <p:tgtEl>
                                          <p:spTgt spid="32"/>
                                        </p:tgtEl>
                                        <p:attrNameLst>
                                          <p:attrName>style.visibility</p:attrName>
                                        </p:attrNameLst>
                                      </p:cBhvr>
                                      <p:to>
                                        <p:strVal val="visible"/>
                                      </p:to>
                                    </p:set>
                                    <p:anim calcmode="lin" valueType="num">
                                      <p:cBhvr additive="base">
                                        <p:cTn id="160" dur="500" fill="hold"/>
                                        <p:tgtEl>
                                          <p:spTgt spid="32"/>
                                        </p:tgtEl>
                                        <p:attrNameLst>
                                          <p:attrName>ppt_x</p:attrName>
                                        </p:attrNameLst>
                                      </p:cBhvr>
                                      <p:tavLst>
                                        <p:tav tm="0">
                                          <p:val>
                                            <p:strVal val="#ppt_x"/>
                                          </p:val>
                                        </p:tav>
                                        <p:tav tm="100000">
                                          <p:val>
                                            <p:strVal val="#ppt_x"/>
                                          </p:val>
                                        </p:tav>
                                      </p:tavLst>
                                    </p:anim>
                                    <p:anim calcmode="lin" valueType="num">
                                      <p:cBhvr additive="base">
                                        <p:cTn id="161" dur="500" fill="hold"/>
                                        <p:tgtEl>
                                          <p:spTgt spid="32"/>
                                        </p:tgtEl>
                                        <p:attrNameLst>
                                          <p:attrName>ppt_y</p:attrName>
                                        </p:attrNameLst>
                                      </p:cBhvr>
                                      <p:tavLst>
                                        <p:tav tm="0">
                                          <p:val>
                                            <p:strVal val="0-#ppt_h/2"/>
                                          </p:val>
                                        </p:tav>
                                        <p:tav tm="100000">
                                          <p:val>
                                            <p:strVal val="#ppt_y"/>
                                          </p:val>
                                        </p:tav>
                                      </p:tavLst>
                                    </p:anim>
                                  </p:childTnLst>
                                </p:cTn>
                              </p:par>
                            </p:childTnLst>
                          </p:cTn>
                        </p:par>
                        <p:par>
                          <p:cTn id="162" fill="hold">
                            <p:stCondLst>
                              <p:cond delay="18000"/>
                            </p:stCondLst>
                            <p:childTnLst>
                              <p:par>
                                <p:cTn id="163" presetID="26" presetClass="emph" presetSubtype="0" fill="hold" nodeType="afterEffect">
                                  <p:stCondLst>
                                    <p:cond delay="0"/>
                                  </p:stCondLst>
                                  <p:childTnLst>
                                    <p:animEffect transition="out" filter="fade">
                                      <p:cBhvr>
                                        <p:cTn id="164" dur="500" tmFilter="0, 0; .2, .5; .8, .5; 1, 0"/>
                                        <p:tgtEl>
                                          <p:spTgt spid="32"/>
                                        </p:tgtEl>
                                      </p:cBhvr>
                                    </p:animEffect>
                                    <p:animScale>
                                      <p:cBhvr>
                                        <p:cTn id="165" dur="250" autoRev="1" fill="hold"/>
                                        <p:tgtEl>
                                          <p:spTgt spid="32"/>
                                        </p:tgtEl>
                                      </p:cBhvr>
                                      <p:by x="105000" y="105000"/>
                                    </p:animScale>
                                  </p:childTnLst>
                                </p:cTn>
                              </p:par>
                            </p:childTnLst>
                          </p:cTn>
                        </p:par>
                        <p:par>
                          <p:cTn id="166" fill="hold">
                            <p:stCondLst>
                              <p:cond delay="18500"/>
                            </p:stCondLst>
                            <p:childTnLst>
                              <p:par>
                                <p:cTn id="167" presetID="12" presetClass="entr" presetSubtype="8" fill="hold" grpId="0" nodeType="afterEffect">
                                  <p:stCondLst>
                                    <p:cond delay="0"/>
                                  </p:stCondLst>
                                  <p:childTnLst>
                                    <p:set>
                                      <p:cBhvr>
                                        <p:cTn id="168" dur="1" fill="hold">
                                          <p:stCondLst>
                                            <p:cond delay="0"/>
                                          </p:stCondLst>
                                        </p:cTn>
                                        <p:tgtEl>
                                          <p:spTgt spid="31"/>
                                        </p:tgtEl>
                                        <p:attrNameLst>
                                          <p:attrName>style.visibility</p:attrName>
                                        </p:attrNameLst>
                                      </p:cBhvr>
                                      <p:to>
                                        <p:strVal val="visible"/>
                                      </p:to>
                                    </p:set>
                                    <p:animEffect transition="in" filter="slide(fromLeft)">
                                      <p:cBhvr>
                                        <p:cTn id="169" dur="500"/>
                                        <p:tgtEl>
                                          <p:spTgt spid="31"/>
                                        </p:tgtEl>
                                      </p:cBhvr>
                                    </p:animEffect>
                                  </p:childTnLst>
                                </p:cTn>
                              </p:par>
                            </p:childTnLst>
                          </p:cTn>
                        </p:par>
                        <p:par>
                          <p:cTn id="170" fill="hold">
                            <p:stCondLst>
                              <p:cond delay="19000"/>
                            </p:stCondLst>
                            <p:childTnLst>
                              <p:par>
                                <p:cTn id="171" presetID="10" presetClass="entr" presetSubtype="0" fill="hold" grpId="0" nodeType="afterEffect">
                                  <p:stCondLst>
                                    <p:cond delay="0"/>
                                  </p:stCondLst>
                                  <p:childTnLst>
                                    <p:set>
                                      <p:cBhvr>
                                        <p:cTn id="172" dur="1" fill="hold">
                                          <p:stCondLst>
                                            <p:cond delay="0"/>
                                          </p:stCondLst>
                                        </p:cTn>
                                        <p:tgtEl>
                                          <p:spTgt spid="34"/>
                                        </p:tgtEl>
                                        <p:attrNameLst>
                                          <p:attrName>style.visibility</p:attrName>
                                        </p:attrNameLst>
                                      </p:cBhvr>
                                      <p:to>
                                        <p:strVal val="visible"/>
                                      </p:to>
                                    </p:set>
                                    <p:animEffect transition="in" filter="fade">
                                      <p:cBhvr>
                                        <p:cTn id="17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Tools for Job Analysis</a:t>
              </a:r>
              <a:endParaRPr lang="en-IN" sz="3200" dirty="0"/>
            </a:p>
          </p:txBody>
        </p:sp>
      </p:grpSp>
      <p:sp>
        <p:nvSpPr>
          <p:cNvPr id="6" name="Rectangle 5"/>
          <p:cNvSpPr/>
          <p:nvPr/>
        </p:nvSpPr>
        <p:spPr>
          <a:xfrm>
            <a:off x="0" y="836712"/>
            <a:ext cx="9144000" cy="6048016"/>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marL="342900" indent="-342900">
              <a:defRPr/>
            </a:pPr>
            <a:endParaRPr lang="en-IN" dirty="0" smtClean="0">
              <a:solidFill>
                <a:srgbClr val="FFFFFF"/>
              </a:solidFill>
              <a:latin typeface="Calibri" pitchFamily="-109" charset="0"/>
            </a:endParaRPr>
          </a:p>
        </p:txBody>
      </p:sp>
      <p:grpSp>
        <p:nvGrpSpPr>
          <p:cNvPr id="7" name="Group 15"/>
          <p:cNvGrpSpPr/>
          <p:nvPr/>
        </p:nvGrpSpPr>
        <p:grpSpPr>
          <a:xfrm>
            <a:off x="3635896" y="1484784"/>
            <a:ext cx="1935898" cy="1943761"/>
            <a:chOff x="3777609" y="1410474"/>
            <a:chExt cx="1728192" cy="1728192"/>
          </a:xfrm>
        </p:grpSpPr>
        <p:sp>
          <p:nvSpPr>
            <p:cNvPr id="8" name="Teardrop 7"/>
            <p:cNvSpPr/>
            <p:nvPr/>
          </p:nvSpPr>
          <p:spPr>
            <a:xfrm rot="8159489">
              <a:off x="3777609" y="1410474"/>
              <a:ext cx="1728192" cy="1728192"/>
            </a:xfrm>
            <a:prstGeom prst="teardrop">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b="1" dirty="0"/>
            </a:p>
          </p:txBody>
        </p:sp>
        <p:sp>
          <p:nvSpPr>
            <p:cNvPr id="9" name="TextBox 8"/>
            <p:cNvSpPr txBox="1"/>
            <p:nvPr/>
          </p:nvSpPr>
          <p:spPr>
            <a:xfrm>
              <a:off x="4021192" y="1858629"/>
              <a:ext cx="1221360" cy="629379"/>
            </a:xfrm>
            <a:prstGeom prst="rect">
              <a:avLst/>
            </a:prstGeom>
            <a:noFill/>
          </p:spPr>
          <p:txBody>
            <a:bodyPr wrap="square" rtlCol="0">
              <a:spAutoFit/>
            </a:bodyPr>
            <a:lstStyle/>
            <a:p>
              <a:pPr algn="ctr"/>
              <a:r>
                <a:rPr lang="en-IN" sz="2000" b="1" dirty="0" smtClean="0"/>
                <a:t>O*Net Model</a:t>
              </a:r>
              <a:endParaRPr lang="en-IN" sz="2000" b="1" dirty="0"/>
            </a:p>
          </p:txBody>
        </p:sp>
      </p:grpSp>
      <p:grpSp>
        <p:nvGrpSpPr>
          <p:cNvPr id="10" name="Group 19"/>
          <p:cNvGrpSpPr/>
          <p:nvPr/>
        </p:nvGrpSpPr>
        <p:grpSpPr>
          <a:xfrm>
            <a:off x="5012366" y="2358497"/>
            <a:ext cx="1935898" cy="1943761"/>
            <a:chOff x="5057131" y="2473971"/>
            <a:chExt cx="1728192" cy="1728192"/>
          </a:xfrm>
        </p:grpSpPr>
        <p:sp>
          <p:nvSpPr>
            <p:cNvPr id="11" name="Teardrop 10"/>
            <p:cNvSpPr/>
            <p:nvPr/>
          </p:nvSpPr>
          <p:spPr>
            <a:xfrm rot="11944519">
              <a:off x="5057131" y="2473971"/>
              <a:ext cx="1728192" cy="1728192"/>
            </a:xfrm>
            <a:prstGeom prst="teardrop">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b="1" dirty="0"/>
            </a:p>
          </p:txBody>
        </p:sp>
        <p:sp>
          <p:nvSpPr>
            <p:cNvPr id="12" name="TextBox 11"/>
            <p:cNvSpPr txBox="1"/>
            <p:nvPr/>
          </p:nvSpPr>
          <p:spPr>
            <a:xfrm>
              <a:off x="5371116" y="2849553"/>
              <a:ext cx="1269324" cy="629379"/>
            </a:xfrm>
            <a:prstGeom prst="rect">
              <a:avLst/>
            </a:prstGeom>
            <a:noFill/>
          </p:spPr>
          <p:txBody>
            <a:bodyPr wrap="square" rtlCol="0">
              <a:spAutoFit/>
            </a:bodyPr>
            <a:lstStyle/>
            <a:p>
              <a:pPr algn="ctr"/>
              <a:r>
                <a:rPr lang="en-IN" sz="2000" b="1" dirty="0" smtClean="0"/>
                <a:t>FJA </a:t>
              </a:r>
            </a:p>
            <a:p>
              <a:pPr algn="ctr"/>
              <a:r>
                <a:rPr lang="en-IN" sz="2000" b="1" dirty="0" smtClean="0"/>
                <a:t>Model </a:t>
              </a:r>
              <a:endParaRPr lang="en-IN" sz="2000" b="1" dirty="0"/>
            </a:p>
          </p:txBody>
        </p:sp>
      </p:grpSp>
      <p:grpSp>
        <p:nvGrpSpPr>
          <p:cNvPr id="13" name="Group 24"/>
          <p:cNvGrpSpPr/>
          <p:nvPr/>
        </p:nvGrpSpPr>
        <p:grpSpPr>
          <a:xfrm>
            <a:off x="4724334" y="3582633"/>
            <a:ext cx="1935898" cy="1943761"/>
            <a:chOff x="4250709" y="4077526"/>
            <a:chExt cx="1935898" cy="1943761"/>
          </a:xfrm>
        </p:grpSpPr>
        <p:sp>
          <p:nvSpPr>
            <p:cNvPr id="14" name="Teardrop 13"/>
            <p:cNvSpPr/>
            <p:nvPr/>
          </p:nvSpPr>
          <p:spPr>
            <a:xfrm rot="16367282">
              <a:off x="4246777" y="4081458"/>
              <a:ext cx="1943761" cy="1935898"/>
            </a:xfrm>
            <a:prstGeom prst="teardrop">
              <a:avLst/>
            </a:prstGeom>
            <a:solidFill>
              <a:schemeClr val="accent3"/>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b="1" dirty="0"/>
            </a:p>
          </p:txBody>
        </p:sp>
        <p:sp>
          <p:nvSpPr>
            <p:cNvPr id="15" name="TextBox 14"/>
            <p:cNvSpPr txBox="1"/>
            <p:nvPr/>
          </p:nvSpPr>
          <p:spPr>
            <a:xfrm>
              <a:off x="4458415" y="4725598"/>
              <a:ext cx="1728192" cy="707886"/>
            </a:xfrm>
            <a:prstGeom prst="rect">
              <a:avLst/>
            </a:prstGeom>
            <a:noFill/>
          </p:spPr>
          <p:txBody>
            <a:bodyPr wrap="square" rtlCol="0">
              <a:spAutoFit/>
            </a:bodyPr>
            <a:lstStyle/>
            <a:p>
              <a:pPr algn="ctr"/>
              <a:r>
                <a:rPr lang="en-IN" sz="2000" b="1" dirty="0" smtClean="0"/>
                <a:t>PAQ </a:t>
              </a:r>
            </a:p>
            <a:p>
              <a:pPr algn="ctr"/>
              <a:r>
                <a:rPr lang="en-IN" sz="2000" b="1" dirty="0" smtClean="0"/>
                <a:t>Model</a:t>
              </a:r>
              <a:endParaRPr lang="en-IN" sz="2000" b="1" dirty="0"/>
            </a:p>
          </p:txBody>
        </p:sp>
      </p:grpSp>
      <p:grpSp>
        <p:nvGrpSpPr>
          <p:cNvPr id="16" name="Group 25"/>
          <p:cNvGrpSpPr/>
          <p:nvPr/>
        </p:nvGrpSpPr>
        <p:grpSpPr>
          <a:xfrm rot="20440400">
            <a:off x="3321563" y="4167125"/>
            <a:ext cx="2067154" cy="1943761"/>
            <a:chOff x="2218280" y="3869424"/>
            <a:chExt cx="2067154" cy="1943761"/>
          </a:xfrm>
        </p:grpSpPr>
        <p:sp>
          <p:nvSpPr>
            <p:cNvPr id="17" name="Teardrop 16"/>
            <p:cNvSpPr/>
            <p:nvPr/>
          </p:nvSpPr>
          <p:spPr>
            <a:xfrm>
              <a:off x="2349536" y="3869424"/>
              <a:ext cx="1935898" cy="1943761"/>
            </a:xfrm>
            <a:prstGeom prst="teardrop">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b="1" dirty="0"/>
            </a:p>
          </p:txBody>
        </p:sp>
        <p:sp>
          <p:nvSpPr>
            <p:cNvPr id="18" name="TextBox 17"/>
            <p:cNvSpPr txBox="1"/>
            <p:nvPr/>
          </p:nvSpPr>
          <p:spPr>
            <a:xfrm rot="1159600">
              <a:off x="2218280" y="4796856"/>
              <a:ext cx="1944216" cy="707886"/>
            </a:xfrm>
            <a:prstGeom prst="rect">
              <a:avLst/>
            </a:prstGeom>
            <a:noFill/>
          </p:spPr>
          <p:txBody>
            <a:bodyPr wrap="square" rtlCol="0">
              <a:spAutoFit/>
            </a:bodyPr>
            <a:lstStyle/>
            <a:p>
              <a:pPr algn="ctr"/>
              <a:r>
                <a:rPr lang="en-IN" sz="2000" b="1" dirty="0" smtClean="0"/>
                <a:t>F-JAS </a:t>
              </a:r>
            </a:p>
            <a:p>
              <a:pPr algn="ctr"/>
              <a:r>
                <a:rPr lang="en-IN" sz="2000" b="1" dirty="0" smtClean="0"/>
                <a:t>Model</a:t>
              </a:r>
              <a:endParaRPr lang="en-IN" sz="2000" b="1" dirty="0"/>
            </a:p>
          </p:txBody>
        </p:sp>
      </p:grpSp>
      <p:grpSp>
        <p:nvGrpSpPr>
          <p:cNvPr id="19" name="Group 26"/>
          <p:cNvGrpSpPr/>
          <p:nvPr/>
        </p:nvGrpSpPr>
        <p:grpSpPr>
          <a:xfrm rot="18552870">
            <a:off x="2167083" y="3478601"/>
            <a:ext cx="1935898" cy="1943761"/>
            <a:chOff x="2051721" y="2031586"/>
            <a:chExt cx="1935898" cy="1943761"/>
          </a:xfrm>
        </p:grpSpPr>
        <p:sp>
          <p:nvSpPr>
            <p:cNvPr id="20" name="Teardrop 19"/>
            <p:cNvSpPr/>
            <p:nvPr/>
          </p:nvSpPr>
          <p:spPr>
            <a:xfrm rot="4872838">
              <a:off x="2047789" y="2035518"/>
              <a:ext cx="1943761" cy="1935898"/>
            </a:xfrm>
            <a:prstGeom prst="teardrop">
              <a:avLst/>
            </a:prstGeom>
            <a:solidFill>
              <a:schemeClr val="accent4"/>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b="1" dirty="0"/>
            </a:p>
          </p:txBody>
        </p:sp>
        <p:sp>
          <p:nvSpPr>
            <p:cNvPr id="21" name="TextBox 20"/>
            <p:cNvSpPr txBox="1"/>
            <p:nvPr/>
          </p:nvSpPr>
          <p:spPr>
            <a:xfrm rot="3263541">
              <a:off x="2101559" y="2586970"/>
              <a:ext cx="1728192" cy="707886"/>
            </a:xfrm>
            <a:prstGeom prst="rect">
              <a:avLst/>
            </a:prstGeom>
            <a:noFill/>
          </p:spPr>
          <p:txBody>
            <a:bodyPr wrap="square" rtlCol="0">
              <a:spAutoFit/>
            </a:bodyPr>
            <a:lstStyle/>
            <a:p>
              <a:pPr algn="ctr"/>
              <a:r>
                <a:rPr lang="en-IN" sz="2000" b="1" dirty="0" smtClean="0"/>
                <a:t>Competency Model </a:t>
              </a:r>
              <a:endParaRPr lang="en-IN" sz="2000" b="1" dirty="0"/>
            </a:p>
          </p:txBody>
        </p:sp>
      </p:grpSp>
      <p:sp>
        <p:nvSpPr>
          <p:cNvPr id="22" name="TextBox 21"/>
          <p:cNvSpPr txBox="1"/>
          <p:nvPr/>
        </p:nvSpPr>
        <p:spPr>
          <a:xfrm>
            <a:off x="467544" y="6372036"/>
            <a:ext cx="8136904" cy="400110"/>
          </a:xfrm>
          <a:prstGeom prst="rect">
            <a:avLst/>
          </a:prstGeom>
          <a:noFill/>
        </p:spPr>
        <p:txBody>
          <a:bodyPr wrap="square" rtlCol="0">
            <a:spAutoFit/>
          </a:bodyPr>
          <a:lstStyle/>
          <a:p>
            <a:r>
              <a:rPr lang="en-IN" sz="2000" dirty="0" smtClean="0">
                <a:solidFill>
                  <a:schemeClr val="bg1"/>
                </a:solidFill>
              </a:rPr>
              <a:t>Let’s look at each in detail.</a:t>
            </a:r>
          </a:p>
        </p:txBody>
      </p:sp>
      <p:grpSp>
        <p:nvGrpSpPr>
          <p:cNvPr id="23" name="Group 26"/>
          <p:cNvGrpSpPr/>
          <p:nvPr/>
        </p:nvGrpSpPr>
        <p:grpSpPr>
          <a:xfrm>
            <a:off x="2276062" y="1998457"/>
            <a:ext cx="1935898" cy="1943761"/>
            <a:chOff x="2051721" y="2031586"/>
            <a:chExt cx="1935898" cy="1943761"/>
          </a:xfrm>
        </p:grpSpPr>
        <p:sp>
          <p:nvSpPr>
            <p:cNvPr id="24" name="Teardrop 23"/>
            <p:cNvSpPr/>
            <p:nvPr/>
          </p:nvSpPr>
          <p:spPr>
            <a:xfrm rot="4872838">
              <a:off x="2047789" y="2035518"/>
              <a:ext cx="1943761" cy="1935898"/>
            </a:xfrm>
            <a:prstGeom prst="teardrop">
              <a:avLst/>
            </a:prstGeom>
            <a:solidFill>
              <a:srgbClr val="FF75AD"/>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b="1" dirty="0"/>
            </a:p>
          </p:txBody>
        </p:sp>
        <p:sp>
          <p:nvSpPr>
            <p:cNvPr id="25" name="TextBox 24"/>
            <p:cNvSpPr txBox="1"/>
            <p:nvPr/>
          </p:nvSpPr>
          <p:spPr>
            <a:xfrm rot="353085">
              <a:off x="2101559" y="2740857"/>
              <a:ext cx="1728192" cy="400110"/>
            </a:xfrm>
            <a:prstGeom prst="rect">
              <a:avLst/>
            </a:prstGeom>
            <a:noFill/>
          </p:spPr>
          <p:txBody>
            <a:bodyPr wrap="square" rtlCol="0">
              <a:spAutoFit/>
            </a:bodyPr>
            <a:lstStyle/>
            <a:p>
              <a:pPr algn="ctr"/>
              <a:r>
                <a:rPr lang="en-IN" sz="2000" b="1" dirty="0" smtClean="0"/>
                <a:t>Job Scan</a:t>
              </a:r>
              <a:endParaRPr lang="en-IN" sz="2000" b="1" dirty="0"/>
            </a:p>
          </p:txBody>
        </p:sp>
      </p:grpSp>
      <p:sp>
        <p:nvSpPr>
          <p:cNvPr id="26" name="Oval 25"/>
          <p:cNvSpPr/>
          <p:nvPr/>
        </p:nvSpPr>
        <p:spPr>
          <a:xfrm>
            <a:off x="3635896" y="3006569"/>
            <a:ext cx="1693911" cy="1619801"/>
          </a:xfrm>
          <a:prstGeom prst="ellipse">
            <a:avLst/>
          </a:prstGeom>
          <a:solidFill>
            <a:srgbClr val="ACA16C"/>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7" name="TextBox 26"/>
          <p:cNvSpPr txBox="1"/>
          <p:nvPr/>
        </p:nvSpPr>
        <p:spPr>
          <a:xfrm>
            <a:off x="539552" y="908720"/>
            <a:ext cx="8136904" cy="400110"/>
          </a:xfrm>
          <a:prstGeom prst="rect">
            <a:avLst/>
          </a:prstGeom>
          <a:noFill/>
        </p:spPr>
        <p:txBody>
          <a:bodyPr wrap="square" rtlCol="0">
            <a:spAutoFit/>
          </a:bodyPr>
          <a:lstStyle/>
          <a:p>
            <a:r>
              <a:rPr lang="en-IN" sz="2000" dirty="0" smtClean="0">
                <a:solidFill>
                  <a:schemeClr val="bg1"/>
                </a:solidFill>
              </a:rPr>
              <a:t>Some of the tools used for Job Analysis are:</a:t>
            </a:r>
          </a:p>
        </p:txBody>
      </p:sp>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ank-paper-nailed-to-broken-brick-wall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80528" y="438364"/>
            <a:ext cx="6552728" cy="6617929"/>
          </a:xfrm>
          <a:prstGeom prst="rect">
            <a:avLst/>
          </a:prstGeom>
        </p:spPr>
      </p:pic>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Job Description</a:t>
              </a:r>
              <a:endParaRPr lang="en-IN" sz="3200" dirty="0"/>
            </a:p>
          </p:txBody>
        </p:sp>
      </p:grpSp>
      <p:sp>
        <p:nvSpPr>
          <p:cNvPr id="7" name="TextBox 6"/>
          <p:cNvSpPr txBox="1"/>
          <p:nvPr/>
        </p:nvSpPr>
        <p:spPr>
          <a:xfrm>
            <a:off x="1619672" y="1628800"/>
            <a:ext cx="3384376" cy="4401205"/>
          </a:xfrm>
          <a:prstGeom prst="rect">
            <a:avLst/>
          </a:prstGeom>
          <a:noFill/>
        </p:spPr>
        <p:txBody>
          <a:bodyPr wrap="square" rtlCol="0">
            <a:spAutoFit/>
          </a:bodyPr>
          <a:lstStyle/>
          <a:p>
            <a:r>
              <a:rPr lang="en-IN" sz="2000" dirty="0" smtClean="0"/>
              <a:t>Job description includes basic job-related data that is useful to advertise a specific job and attract a pool of talent. It includes information such as job title, job location, reporting to and of employees, job summary, nature and objectives of a job, tasks and duties to be performed, working conditions, machines, tools and equipments to be used by a prospective worker and hazards involved in it.</a:t>
            </a:r>
            <a:endParaRPr lang="en-IN" sz="2000" dirty="0"/>
          </a:p>
        </p:txBody>
      </p:sp>
      <p:pic>
        <p:nvPicPr>
          <p:cNvPr id="11" name="Picture 10" descr="7631914_xxl.jpg"/>
          <p:cNvPicPr>
            <a:picLocks noChangeAspect="1"/>
          </p:cNvPicPr>
          <p:nvPr/>
        </p:nvPicPr>
        <p:blipFill>
          <a:blip r:embed="rId4" cstate="email">
            <a:extLst>
              <a:ext uri="{28A0092B-C50C-407E-A947-70E740481C1C}">
                <a14:useLocalDpi xmlns:a14="http://schemas.microsoft.com/office/drawing/2010/main"/>
              </a:ext>
            </a:extLst>
          </a:blip>
          <a:srcRect l="9091" r="10909"/>
          <a:stretch>
            <a:fillRect/>
          </a:stretch>
        </p:blipFill>
        <p:spPr>
          <a:xfrm>
            <a:off x="6156176" y="2204864"/>
            <a:ext cx="2987824" cy="465313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Purpose of Job Description</a:t>
              </a:r>
              <a:endParaRPr lang="en-IN" sz="3200" dirty="0"/>
            </a:p>
          </p:txBody>
        </p:sp>
      </p:grpSp>
      <p:sp>
        <p:nvSpPr>
          <p:cNvPr id="6" name="Freeform 5"/>
          <p:cNvSpPr/>
          <p:nvPr/>
        </p:nvSpPr>
        <p:spPr>
          <a:xfrm>
            <a:off x="-36512" y="1988840"/>
            <a:ext cx="4032448" cy="4896544"/>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pic>
        <p:nvPicPr>
          <p:cNvPr id="8" name="Picture 7" descr="e (Custo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480" y="6858000"/>
            <a:ext cx="839688" cy="839688"/>
          </a:xfrm>
          <a:prstGeom prst="rect">
            <a:avLst/>
          </a:prstGeom>
        </p:spPr>
      </p:pic>
      <p:pic>
        <p:nvPicPr>
          <p:cNvPr id="9" name="Picture 8" descr="d (Custo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6858000"/>
            <a:ext cx="839688" cy="839688"/>
          </a:xfrm>
          <a:prstGeom prst="rect">
            <a:avLst/>
          </a:prstGeom>
        </p:spPr>
      </p:pic>
      <p:pic>
        <p:nvPicPr>
          <p:cNvPr id="10" name="Picture 9" descr="a (Custo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8296" y="6858000"/>
            <a:ext cx="839688" cy="839688"/>
          </a:xfrm>
          <a:prstGeom prst="rect">
            <a:avLst/>
          </a:prstGeom>
        </p:spPr>
      </p:pic>
      <p:pic>
        <p:nvPicPr>
          <p:cNvPr id="11" name="Picture 10" descr="i (Custo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6208" y="6858000"/>
            <a:ext cx="839688" cy="839688"/>
          </a:xfrm>
          <a:prstGeom prst="rect">
            <a:avLst/>
          </a:prstGeom>
        </p:spPr>
      </p:pic>
      <p:sp>
        <p:nvSpPr>
          <p:cNvPr id="12" name="TextBox 11"/>
          <p:cNvSpPr txBox="1"/>
          <p:nvPr/>
        </p:nvSpPr>
        <p:spPr>
          <a:xfrm>
            <a:off x="1763688" y="1844824"/>
            <a:ext cx="7380312" cy="923330"/>
          </a:xfrm>
          <a:prstGeom prst="rect">
            <a:avLst/>
          </a:prstGeom>
          <a:noFill/>
        </p:spPr>
        <p:txBody>
          <a:bodyPr wrap="square" rtlCol="0">
            <a:spAutoFit/>
          </a:bodyPr>
          <a:lstStyle/>
          <a:p>
            <a:r>
              <a:rPr lang="en-IN" dirty="0" smtClean="0"/>
              <a:t>The main purpose of job description is to collect job-related data in order to advertise for a particular job. It helps in attracting, targeting, recruiting and selecting the right candidate for the right job.</a:t>
            </a:r>
            <a:endParaRPr lang="en-IN" dirty="0"/>
          </a:p>
        </p:txBody>
      </p:sp>
      <p:sp>
        <p:nvSpPr>
          <p:cNvPr id="13" name="TextBox 12"/>
          <p:cNvSpPr txBox="1"/>
          <p:nvPr/>
        </p:nvSpPr>
        <p:spPr>
          <a:xfrm>
            <a:off x="2843808" y="3009726"/>
            <a:ext cx="6300192" cy="923330"/>
          </a:xfrm>
          <a:prstGeom prst="rect">
            <a:avLst/>
          </a:prstGeom>
          <a:noFill/>
        </p:spPr>
        <p:txBody>
          <a:bodyPr wrap="square" rtlCol="0">
            <a:spAutoFit/>
          </a:bodyPr>
          <a:lstStyle/>
          <a:p>
            <a:r>
              <a:rPr lang="en-IN" dirty="0" smtClean="0"/>
              <a:t>It is done to determine what needs to be delivered in a particular job. It clarifies what employees are supposed to do if selected for that particular job opening.</a:t>
            </a:r>
            <a:endParaRPr lang="en-IN" dirty="0"/>
          </a:p>
        </p:txBody>
      </p:sp>
      <p:sp>
        <p:nvSpPr>
          <p:cNvPr id="14" name="TextBox 13"/>
          <p:cNvSpPr txBox="1"/>
          <p:nvPr/>
        </p:nvSpPr>
        <p:spPr>
          <a:xfrm>
            <a:off x="3635896" y="4365104"/>
            <a:ext cx="5508104" cy="923330"/>
          </a:xfrm>
          <a:prstGeom prst="rect">
            <a:avLst/>
          </a:prstGeom>
          <a:noFill/>
        </p:spPr>
        <p:txBody>
          <a:bodyPr wrap="square" rtlCol="0">
            <a:spAutoFit/>
          </a:bodyPr>
          <a:lstStyle/>
          <a:p>
            <a:r>
              <a:rPr lang="en-IN" dirty="0" smtClean="0"/>
              <a:t>It gives recruiting staff a clear view what kind of candidate is required by a particular department or division to perform a specific task or job.</a:t>
            </a:r>
            <a:endParaRPr lang="en-IN" dirty="0"/>
          </a:p>
        </p:txBody>
      </p:sp>
      <p:sp>
        <p:nvSpPr>
          <p:cNvPr id="15" name="TextBox 14"/>
          <p:cNvSpPr txBox="1"/>
          <p:nvPr/>
        </p:nvSpPr>
        <p:spPr>
          <a:xfrm>
            <a:off x="4139952" y="5867980"/>
            <a:ext cx="5004048" cy="369332"/>
          </a:xfrm>
          <a:prstGeom prst="rect">
            <a:avLst/>
          </a:prstGeom>
          <a:noFill/>
        </p:spPr>
        <p:txBody>
          <a:bodyPr wrap="square" rtlCol="0">
            <a:spAutoFit/>
          </a:bodyPr>
          <a:lstStyle/>
          <a:p>
            <a:r>
              <a:rPr lang="en-IN" dirty="0" smtClean="0"/>
              <a:t>It also clarifies who will report to whom.</a:t>
            </a:r>
            <a:endParaRPr lang="en-IN" dirty="0"/>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5.55556E-7 3.80204E-6 C 0.03785 0.00023 0.07587 0.00046 0.0908 -0.0081 C 0.10573 -0.01666 0.09028 -0.03978 0.08924 -0.05111 C 0.0882 -0.06245 0.08976 -0.04926 0.08455 -0.07563 C 0.07934 -0.10199 0.06893 -0.16675 0.05834 -0.20884 C 0.04775 -0.25093 0.03785 -0.284 0.02153 -0.32771 C 0.00521 -0.37142 -0.01979 -0.43109 -0.0401 -0.47133 C -0.06041 -0.51157 -0.07586 -0.53747 -0.1 -0.56962 C -0.12413 -0.60176 -0.16163 -0.64154 -0.18472 -0.66397 C -0.20781 -0.68641 -0.22951 -0.6982 -0.23854 -0.70491 " pathEditMode="relative" ptsTypes="aaaaaaaaaA">
                                      <p:cBhvr>
                                        <p:cTn id="6" dur="500" fill="hold"/>
                                        <p:tgtEl>
                                          <p:spTgt spid="11"/>
                                        </p:tgtEl>
                                        <p:attrNameLst>
                                          <p:attrName>ppt_x</p:attrName>
                                          <p:attrName>ppt_y</p:attrName>
                                        </p:attrNameLst>
                                      </p:cBhvr>
                                    </p:animMotion>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5.27778E-6 2.35893E-6 C -0.00329 -0.02706 -0.00641 -0.05389 -0.01232 -0.08812 C -0.01822 -0.12234 -0.02464 -0.16397 -0.03541 -0.20491 C -0.04617 -0.24584 -0.05659 -0.28608 -0.0769 -0.33395 C -0.09721 -0.38183 -0.13662 -0.45514 -0.15694 -0.49168 C -0.17725 -0.52822 -0.18784 -0.54071 -0.19843 -0.55319 " pathEditMode="relative" ptsTypes="aaaaaA">
                                      <p:cBhvr>
                                        <p:cTn id="13" dur="500" fill="hold"/>
                                        <p:tgtEl>
                                          <p:spTgt spid="10"/>
                                        </p:tgtEl>
                                        <p:attrNameLst>
                                          <p:attrName>ppt_x</p:attrName>
                                          <p:attrName>ppt_y</p:attrName>
                                        </p:attrNameLst>
                                      </p:cBhvr>
                                    </p:animMotion>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0" presetClass="path" presetSubtype="0" accel="50000" decel="50000" fill="hold" nodeType="afterEffect">
                                  <p:stCondLst>
                                    <p:cond delay="0"/>
                                  </p:stCondLst>
                                  <p:childTnLst>
                                    <p:animMotion origin="layout" path="M -4.72222E-6 0.00069 C -0.03888 0.00647 -0.07777 0.01272 -0.09392 0.00462 C -0.11006 -0.00347 -0.09479 -0.02822 -0.09687 -0.04764 C -0.09895 -0.0673 -0.09843 -0.07956 -0.10607 -0.11332 C -0.11371 -0.14709 -0.12864 -0.20722 -0.14305 -0.25046 C -0.15746 -0.29348 -0.175 -0.33279 -0.19236 -0.37188 " pathEditMode="relative" rAng="0" ptsTypes="aaaaaA">
                                      <p:cBhvr>
                                        <p:cTn id="20" dur="500" fill="hold"/>
                                        <p:tgtEl>
                                          <p:spTgt spid="9"/>
                                        </p:tgtEl>
                                        <p:attrNameLst>
                                          <p:attrName>ppt_x</p:attrName>
                                          <p:attrName>ppt_y</p:attrName>
                                        </p:attrNameLst>
                                      </p:cBhvr>
                                      <p:rCtr x="-9600" y="-18000"/>
                                    </p:animMotion>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3000"/>
                            </p:stCondLst>
                            <p:childTnLst>
                              <p:par>
                                <p:cTn id="26" presetID="0" presetClass="path" presetSubtype="0" accel="50000" decel="50000" fill="hold" nodeType="afterEffect">
                                  <p:stCondLst>
                                    <p:cond delay="0"/>
                                  </p:stCondLst>
                                  <p:childTnLst>
                                    <p:animMotion origin="layout" path="M -4.44444E-6 0.00208 C -0.02309 0.00231 -0.046 0.00254 -0.06927 0.0037 C -0.09253 0.00486 -0.12152 0.00856 -0.13993 0.00879 C -0.15833 0.00902 -0.17256 0.01133 -0.18003 0.00555 C -0.1875 -0.00023 -0.18298 -0.01295 -0.18454 -0.0259 C -0.18611 -0.03862 -0.18385 -0.04764 -0.18923 -0.07192 C -0.19461 -0.09644 -0.20572 -0.1346 -0.21684 -0.17253 " pathEditMode="relative" rAng="0" ptsTypes="aaaaaaA">
                                      <p:cBhvr>
                                        <p:cTn id="27" dur="500" fill="hold"/>
                                        <p:tgtEl>
                                          <p:spTgt spid="8"/>
                                        </p:tgtEl>
                                        <p:attrNameLst>
                                          <p:attrName>ppt_x</p:attrName>
                                          <p:attrName>ppt_y</p:attrName>
                                        </p:attrNameLst>
                                      </p:cBhvr>
                                      <p:rCtr x="-10900" y="-8300"/>
                                    </p:animMotion>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ank-paper-nailed-to-broken-brick-wall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80528" y="438364"/>
            <a:ext cx="6552728" cy="6617929"/>
          </a:xfrm>
          <a:prstGeom prst="rect">
            <a:avLst/>
          </a:prstGeom>
        </p:spPr>
      </p:pic>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Job Specification</a:t>
              </a:r>
              <a:endParaRPr lang="en-IN" sz="3200" dirty="0"/>
            </a:p>
          </p:txBody>
        </p:sp>
      </p:grpSp>
      <p:sp>
        <p:nvSpPr>
          <p:cNvPr id="7" name="TextBox 6"/>
          <p:cNvSpPr txBox="1"/>
          <p:nvPr/>
        </p:nvSpPr>
        <p:spPr>
          <a:xfrm>
            <a:off x="1331640" y="1484784"/>
            <a:ext cx="3816424" cy="5016758"/>
          </a:xfrm>
          <a:prstGeom prst="rect">
            <a:avLst/>
          </a:prstGeom>
          <a:noFill/>
        </p:spPr>
        <p:txBody>
          <a:bodyPr wrap="square" rtlCol="0">
            <a:spAutoFit/>
          </a:bodyPr>
          <a:lstStyle/>
          <a:p>
            <a:r>
              <a:rPr lang="en-IN" sz="2000" dirty="0" smtClean="0"/>
              <a:t>Job specification is also known as employee specifications. A job specification is a written statement of educational qualifications, specific qualities, level of experience, physical, emotional, technical and communication skills required to perform a job, responsibilities involved in a job and other unusual sensory demands. It also includes general health, mental health, intelligence, aptitude, memory, judgment, leadership skills, emotional ability, adaptability, flexibility, values and ethics, manners and creativity, etc.</a:t>
            </a:r>
            <a:endParaRPr lang="en-IN" sz="2000" dirty="0"/>
          </a:p>
        </p:txBody>
      </p:sp>
      <p:pic>
        <p:nvPicPr>
          <p:cNvPr id="9" name="Picture 8" descr="15511168_xl.jpg"/>
          <p:cNvPicPr>
            <a:picLocks noChangeAspect="1"/>
          </p:cNvPicPr>
          <p:nvPr/>
        </p:nvPicPr>
        <p:blipFill>
          <a:blip r:embed="rId4" cstate="email">
            <a:extLst>
              <a:ext uri="{28A0092B-C50C-407E-A947-70E740481C1C}">
                <a14:useLocalDpi xmlns:a14="http://schemas.microsoft.com/office/drawing/2010/main"/>
              </a:ext>
            </a:extLst>
          </a:blip>
          <a:srcRect l="18972" t="8001" r="28901" b="6951"/>
          <a:stretch>
            <a:fillRect/>
          </a:stretch>
        </p:blipFill>
        <p:spPr>
          <a:xfrm>
            <a:off x="6339896" y="1484784"/>
            <a:ext cx="2768607" cy="5339456"/>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Job Analysis and Design.</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Join MSG Premium Membership</a:t>
              </a:r>
              <a:r>
                <a:rPr lang="en-US" sz="2800" b="1" dirty="0" smtClean="0">
                  <a:solidFill>
                    <a:prstClr val="white"/>
                  </a:solidFill>
                  <a:latin typeface="FreesiaUPC" pitchFamily="34" charset="-34"/>
                  <a:ea typeface="ＭＳ Ｐゴシック" pitchFamily="34" charset="-128"/>
                  <a:cs typeface="FreesiaUPC" pitchFamily="34" charset="-34"/>
                </a:rPr>
                <a:t> and Get Access to around  120 Courses + New courses added every week.</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2942900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75292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Analysis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2265142"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Purpose of Job Analysis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48672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Steps of Job Analysis Process</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34314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Methods of Job Analysis </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07267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Tools for Job Analysis </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21166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Description and Job Specification</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1676632"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Design</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181139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Redesign</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3241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Steps of Job Redesign Process</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189146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Evaluation</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043152"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Classification</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1783082"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Rotation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19588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Enrichment</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202766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Job Enlargement</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55212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Differentiate between Job Enrichment vs. Job Enlargement</a:t>
              </a:r>
              <a:endParaRPr lang="en-US" sz="1600" dirty="0">
                <a:latin typeface="+mn-lt"/>
                <a:ea typeface="ＭＳ Ｐゴシック" pitchFamily="34" charset="-128"/>
              </a:endParaRP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2" presetClass="entr" presetSubtype="1"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 calcmode="lin" valueType="num">
                                      <p:cBhvr additive="base">
                                        <p:cTn id="70" dur="500" fill="hold"/>
                                        <p:tgtEl>
                                          <p:spTgt spid="71"/>
                                        </p:tgtEl>
                                        <p:attrNameLst>
                                          <p:attrName>ppt_x</p:attrName>
                                        </p:attrNameLst>
                                      </p:cBhvr>
                                      <p:tavLst>
                                        <p:tav tm="0">
                                          <p:val>
                                            <p:strVal val="#ppt_x"/>
                                          </p:val>
                                        </p:tav>
                                        <p:tav tm="100000">
                                          <p:val>
                                            <p:strVal val="#ppt_x"/>
                                          </p:val>
                                        </p:tav>
                                      </p:tavLst>
                                    </p:anim>
                                    <p:anim calcmode="lin" valueType="num">
                                      <p:cBhvr additive="base">
                                        <p:cTn id="71" dur="500" fill="hold"/>
                                        <p:tgtEl>
                                          <p:spTgt spid="71"/>
                                        </p:tgtEl>
                                        <p:attrNameLst>
                                          <p:attrName>ppt_y</p:attrName>
                                        </p:attrNameLst>
                                      </p:cBhvr>
                                      <p:tavLst>
                                        <p:tav tm="0">
                                          <p:val>
                                            <p:strVal val="0-#ppt_h/2"/>
                                          </p:val>
                                        </p:tav>
                                        <p:tav tm="100000">
                                          <p:val>
                                            <p:strVal val="#ppt_y"/>
                                          </p:val>
                                        </p:tav>
                                      </p:tavLst>
                                    </p:anim>
                                  </p:childTnLst>
                                </p:cTn>
                              </p:par>
                              <p:par>
                                <p:cTn id="72" presetID="26" presetClass="emph" presetSubtype="0" fill="hold" nodeType="withEffect">
                                  <p:stCondLst>
                                    <p:cond delay="1000"/>
                                  </p:stCondLst>
                                  <p:childTnLst>
                                    <p:animEffect transition="out" filter="fade">
                                      <p:cBhvr>
                                        <p:cTn id="73" dur="500" tmFilter="0, 0; .2, .5; .8, .5; 1, 0"/>
                                        <p:tgtEl>
                                          <p:spTgt spid="71"/>
                                        </p:tgtEl>
                                      </p:cBhvr>
                                    </p:animEffect>
                                    <p:animScale>
                                      <p:cBhvr>
                                        <p:cTn id="74" dur="250" autoRev="1" fill="hold"/>
                                        <p:tgtEl>
                                          <p:spTgt spid="7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sp>
        <p:nvSpPr>
          <p:cNvPr id="6" name="TextBox 5"/>
          <p:cNvSpPr txBox="1"/>
          <p:nvPr/>
        </p:nvSpPr>
        <p:spPr>
          <a:xfrm>
            <a:off x="683568" y="980728"/>
            <a:ext cx="8136904" cy="400110"/>
          </a:xfrm>
          <a:prstGeom prst="rect">
            <a:avLst/>
          </a:prstGeom>
          <a:noFill/>
        </p:spPr>
        <p:txBody>
          <a:bodyPr wrap="square" rtlCol="0">
            <a:spAutoFit/>
          </a:bodyPr>
          <a:lstStyle/>
          <a:p>
            <a:r>
              <a:rPr lang="en-IN" sz="2000" dirty="0" smtClean="0"/>
              <a:t>Look at the job advertisement given in the newspaper.</a:t>
            </a:r>
            <a:endParaRPr lang="en-IN" sz="2000" dirty="0"/>
          </a:p>
        </p:txBody>
      </p:sp>
      <p:pic>
        <p:nvPicPr>
          <p:cNvPr id="1026" name="Picture 2">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1502754"/>
            <a:ext cx="3672408" cy="5166606"/>
          </a:xfrm>
          <a:prstGeom prst="rect">
            <a:avLst/>
          </a:prstGeom>
          <a:noFill/>
          <a:ln w="9525">
            <a:noFill/>
            <a:miter lim="800000"/>
            <a:headEnd/>
            <a:tailEnd/>
          </a:ln>
        </p:spPr>
      </p:pic>
      <p:sp>
        <p:nvSpPr>
          <p:cNvPr id="10" name="Rounded Rectangular Callout 9"/>
          <p:cNvSpPr/>
          <p:nvPr/>
        </p:nvSpPr>
        <p:spPr>
          <a:xfrm>
            <a:off x="4716016" y="3645024"/>
            <a:ext cx="2736304" cy="864096"/>
          </a:xfrm>
          <a:prstGeom prst="wedgeRoundRectCallout">
            <a:avLst>
              <a:gd name="adj1" fmla="val -83555"/>
              <a:gd name="adj2" fmla="val 36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on the newspaper to magnify the news. </a:t>
            </a:r>
            <a:endParaRPr lang="en-IN" dirty="0">
              <a:solidFill>
                <a:schemeClr val="tx1"/>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b="42857"/>
          <a:stretch>
            <a:fillRect/>
          </a:stretch>
        </p:blipFill>
        <p:spPr bwMode="auto">
          <a:xfrm>
            <a:off x="0" y="908719"/>
            <a:ext cx="4788024" cy="3849195"/>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t="57142"/>
          <a:stretch>
            <a:fillRect/>
          </a:stretch>
        </p:blipFill>
        <p:spPr bwMode="auto">
          <a:xfrm>
            <a:off x="2979255" y="3140968"/>
            <a:ext cx="6164745" cy="3717032"/>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6" name="Picture 5" descr="9167704_xx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912076"/>
            <a:ext cx="4860032" cy="5945924"/>
          </a:xfrm>
          <a:prstGeom prst="rect">
            <a:avLst/>
          </a:prstGeom>
        </p:spPr>
      </p:pic>
      <p:sp>
        <p:nvSpPr>
          <p:cNvPr id="7" name="Rounded Rectangular Callout 6"/>
          <p:cNvSpPr/>
          <p:nvPr/>
        </p:nvSpPr>
        <p:spPr>
          <a:xfrm>
            <a:off x="1547664" y="980728"/>
            <a:ext cx="3528392" cy="1080120"/>
          </a:xfrm>
          <a:prstGeom prst="wedgeRoundRectCallout">
            <a:avLst>
              <a:gd name="adj1" fmla="val 73110"/>
              <a:gd name="adj2" fmla="val 145835"/>
              <a:gd name="adj3" fmla="val 16667"/>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bg1"/>
                </a:solidFill>
              </a:rPr>
              <a:t>So, how did Helios know what kind of a candidate profile would best suit this job?</a:t>
            </a:r>
            <a:endParaRPr lang="en-IN" sz="2000" dirty="0">
              <a:solidFill>
                <a:schemeClr val="bg1"/>
              </a:solidFill>
            </a:endParaRPr>
          </a:p>
        </p:txBody>
      </p:sp>
      <p:sp>
        <p:nvSpPr>
          <p:cNvPr id="8" name="Rounded Rectangular Callout 7"/>
          <p:cNvSpPr/>
          <p:nvPr/>
        </p:nvSpPr>
        <p:spPr>
          <a:xfrm>
            <a:off x="179512" y="2348880"/>
            <a:ext cx="3528392" cy="1296144"/>
          </a:xfrm>
          <a:prstGeom prst="wedgeRoundRectCallout">
            <a:avLst>
              <a:gd name="adj1" fmla="val 110364"/>
              <a:gd name="adj2" fmla="val 19070"/>
              <a:gd name="adj3" fmla="val 16667"/>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rPr>
              <a:t>Apart from the experience and qualification, how were the other desired key skills decided?</a:t>
            </a:r>
            <a:endParaRPr lang="en-IN" sz="2000" dirty="0">
              <a:solidFill>
                <a:schemeClr val="tx1"/>
              </a:solidFill>
            </a:endParaRPr>
          </a:p>
        </p:txBody>
      </p:sp>
      <p:sp>
        <p:nvSpPr>
          <p:cNvPr id="9" name="Rounded Rectangular Callout 8"/>
          <p:cNvSpPr/>
          <p:nvPr/>
        </p:nvSpPr>
        <p:spPr>
          <a:xfrm>
            <a:off x="1979712" y="3933056"/>
            <a:ext cx="3096344" cy="1008112"/>
          </a:xfrm>
          <a:prstGeom prst="wedgeRoundRectCallout">
            <a:avLst>
              <a:gd name="adj1" fmla="val 71490"/>
              <a:gd name="adj2" fmla="val -97554"/>
              <a:gd name="adj3" fmla="val 16667"/>
            </a:avLst>
          </a:prstGeom>
          <a:solidFill>
            <a:srgbClr val="FF75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rPr>
              <a:t>How were the job responsibilities decided?</a:t>
            </a:r>
            <a:endParaRPr lang="en-IN" sz="2000" dirty="0">
              <a:solidFill>
                <a:schemeClr val="tx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sp>
        <p:nvSpPr>
          <p:cNvPr id="6" name="TextBox 5"/>
          <p:cNvSpPr txBox="1"/>
          <p:nvPr/>
        </p:nvSpPr>
        <p:spPr>
          <a:xfrm>
            <a:off x="683568" y="940658"/>
            <a:ext cx="8136904" cy="400110"/>
          </a:xfrm>
          <a:prstGeom prst="rect">
            <a:avLst/>
          </a:prstGeom>
          <a:noFill/>
        </p:spPr>
        <p:txBody>
          <a:bodyPr wrap="square" rtlCol="0">
            <a:spAutoFit/>
          </a:bodyPr>
          <a:lstStyle/>
          <a:p>
            <a:r>
              <a:rPr lang="en-IN" sz="2000" dirty="0" smtClean="0"/>
              <a:t>The answer to all the above questions is ‘Job Analysis’ and ‘Job Design’.</a:t>
            </a:r>
            <a:endParaRPr lang="en-IN" sz="2000" dirty="0"/>
          </a:p>
        </p:txBody>
      </p:sp>
      <p:pic>
        <p:nvPicPr>
          <p:cNvPr id="7" name="Picture 6" descr="16432208_xxl.jpg"/>
          <p:cNvPicPr>
            <a:picLocks noChangeAspect="1"/>
          </p:cNvPicPr>
          <p:nvPr/>
        </p:nvPicPr>
        <p:blipFill>
          <a:blip r:embed="rId3" cstate="email">
            <a:extLst>
              <a:ext uri="{28A0092B-C50C-407E-A947-70E740481C1C}">
                <a14:useLocalDpi xmlns:a14="http://schemas.microsoft.com/office/drawing/2010/main"/>
              </a:ext>
            </a:extLst>
          </a:blip>
          <a:srcRect l="7301" t="2751" r="7301" b="5901"/>
          <a:stretch>
            <a:fillRect/>
          </a:stretch>
        </p:blipFill>
        <p:spPr>
          <a:xfrm flipH="1">
            <a:off x="2267744" y="1340768"/>
            <a:ext cx="4032448" cy="5481609"/>
          </a:xfrm>
          <a:prstGeom prst="rect">
            <a:avLst/>
          </a:prstGeom>
        </p:spPr>
      </p:pic>
      <p:sp>
        <p:nvSpPr>
          <p:cNvPr id="9" name="Rectangle 8"/>
          <p:cNvSpPr/>
          <p:nvPr/>
        </p:nvSpPr>
        <p:spPr>
          <a:xfrm>
            <a:off x="0" y="1556792"/>
            <a:ext cx="2771800" cy="2952328"/>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Job Analysis is a systematic exploration, study and recording of the responsibilities, duties, skills, accountabilities, work environment and ability requirements of a specific job. </a:t>
            </a:r>
            <a:endParaRPr lang="en-IN" sz="2000" dirty="0">
              <a:solidFill>
                <a:schemeClr val="tx1"/>
              </a:solidFill>
            </a:endParaRPr>
          </a:p>
        </p:txBody>
      </p:sp>
      <p:sp>
        <p:nvSpPr>
          <p:cNvPr id="10" name="Rectangle 9"/>
          <p:cNvSpPr/>
          <p:nvPr/>
        </p:nvSpPr>
        <p:spPr>
          <a:xfrm>
            <a:off x="6228184" y="1556792"/>
            <a:ext cx="2915816" cy="3816424"/>
          </a:xfrm>
          <a:prstGeom prst="rect">
            <a:avLst/>
          </a:prstGeom>
          <a:solidFill>
            <a:srgbClr val="FF75A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Job design essentially involves integrating job responsibilities or content and certain qualifications that are required to perform the same. It outlines the job responsibilities very clearly and also helps in attracting the right candidates to the right job.</a:t>
            </a:r>
            <a:endParaRPr lang="en-IN" sz="2000" dirty="0">
              <a:solidFill>
                <a:schemeClr val="tx1"/>
              </a:solidFill>
            </a:endParaRPr>
          </a:p>
        </p:txBody>
      </p:sp>
      <p:grpSp>
        <p:nvGrpSpPr>
          <p:cNvPr id="8" name="Gruppieren 20"/>
          <p:cNvGrpSpPr/>
          <p:nvPr/>
        </p:nvGrpSpPr>
        <p:grpSpPr>
          <a:xfrm rot="383809">
            <a:off x="1432898" y="4484003"/>
            <a:ext cx="4643487" cy="2077165"/>
            <a:chOff x="4645151" y="-658054"/>
            <a:chExt cx="8806812" cy="2569094"/>
          </a:xfrm>
        </p:grpSpPr>
        <p:sp>
          <p:nvSpPr>
            <p:cNvPr id="12" name="Rechteck 21"/>
            <p:cNvSpPr/>
            <p:nvPr/>
          </p:nvSpPr>
          <p:spPr bwMode="auto">
            <a:xfrm>
              <a:off x="5473044" y="-493352"/>
              <a:ext cx="7978919" cy="240439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dirty="0" smtClean="0">
                  <a:cs typeface="MV Boli" pitchFamily="2" charset="0"/>
                </a:rPr>
                <a:t>Hence, you can see that ‘job analysis’ and ‘job design’ are crucial for the right job-to-candidate fit.</a:t>
              </a:r>
            </a:p>
            <a:p>
              <a:pPr>
                <a:spcAft>
                  <a:spcPts val="1200"/>
                </a:spcAft>
              </a:pPr>
              <a:r>
                <a:rPr lang="en-IN" sz="2000" dirty="0" smtClean="0">
                  <a:cs typeface="MV Boli" pitchFamily="2" charset="0"/>
                </a:rPr>
                <a:t>Let us learn about ‘job analysis’ and ‘job design’ in detail.</a:t>
              </a:r>
              <a:endParaRPr lang="en-US" sz="2000" dirty="0">
                <a:cs typeface="MV Boli" pitchFamily="2" charset="0"/>
              </a:endParaRPr>
            </a:p>
          </p:txBody>
        </p:sp>
        <p:pic>
          <p:nvPicPr>
            <p:cNvPr id="13"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l="59392" b="89844"/>
            <a:stretch>
              <a:fillRect/>
            </a:stretch>
          </p:blipFill>
          <p:spPr bwMode="gray">
            <a:xfrm rot="20222041">
              <a:off x="4645151" y="-658054"/>
              <a:ext cx="2229621" cy="525903"/>
            </a:xfrm>
            <a:prstGeom prst="rect">
              <a:avLst/>
            </a:prstGeom>
            <a:noFill/>
          </p:spPr>
        </p:pic>
      </p:gr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p:stCondLst>
                              <p:cond delay="3000"/>
                            </p:stCondLst>
                            <p:childTnLst>
                              <p:par>
                                <p:cTn id="17" presetID="1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Right)">
                                      <p:cBhvr>
                                        <p:cTn id="19" dur="500"/>
                                        <p:tgtEl>
                                          <p:spTgt spid="10"/>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What is Job Analysis?</a:t>
              </a:r>
              <a:endParaRPr lang="en-IN" sz="3200" dirty="0"/>
            </a:p>
          </p:txBody>
        </p:sp>
      </p:grpSp>
      <p:grpSp>
        <p:nvGrpSpPr>
          <p:cNvPr id="6" name="Group 15"/>
          <p:cNvGrpSpPr/>
          <p:nvPr/>
        </p:nvGrpSpPr>
        <p:grpSpPr>
          <a:xfrm>
            <a:off x="251520" y="1124744"/>
            <a:ext cx="5628117" cy="5400600"/>
            <a:chOff x="251520" y="1124744"/>
            <a:chExt cx="5628117" cy="5400600"/>
          </a:xfrm>
        </p:grpSpPr>
        <p:pic>
          <p:nvPicPr>
            <p:cNvPr id="7" name="Picture 6" descr="color_explosion_by_sizzlebrat-d56b3x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124744"/>
              <a:ext cx="5628117" cy="5400600"/>
            </a:xfrm>
            <a:prstGeom prst="rect">
              <a:avLst/>
            </a:prstGeom>
          </p:spPr>
        </p:pic>
        <p:sp>
          <p:nvSpPr>
            <p:cNvPr id="8" name="Rectangle 7"/>
            <p:cNvSpPr/>
            <p:nvPr/>
          </p:nvSpPr>
          <p:spPr>
            <a:xfrm>
              <a:off x="467544" y="1340768"/>
              <a:ext cx="5184576" cy="496855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Job Analysis is a systematic exploration, study and recording the responsibilities, duties, skills, accountabilities, work environment and ability requirements of a specific job. </a:t>
              </a:r>
            </a:p>
            <a:p>
              <a:pPr marL="457200" indent="-457200">
                <a:buFont typeface="Arial" pitchFamily="34" charset="0"/>
                <a:buChar char="•"/>
              </a:pPr>
              <a:r>
                <a:rPr lang="en-IN" sz="2000" dirty="0" smtClean="0">
                  <a:solidFill>
                    <a:schemeClr val="tx1"/>
                  </a:solidFill>
                </a:rPr>
                <a:t>It also involves determining the relative importance of the duties, responsibilities, physical and emotional skills for a given job. </a:t>
              </a:r>
            </a:p>
            <a:p>
              <a:pPr marL="457200" indent="-457200">
                <a:buFont typeface="Arial" pitchFamily="34" charset="0"/>
                <a:buChar char="•"/>
              </a:pPr>
              <a:r>
                <a:rPr lang="en-IN" sz="2000" dirty="0" smtClean="0">
                  <a:solidFill>
                    <a:schemeClr val="tx1"/>
                  </a:solidFill>
                </a:rPr>
                <a:t>All these factors identify what a job demands and what an employee must possess to perform a job productively.</a:t>
              </a:r>
            </a:p>
          </p:txBody>
        </p:sp>
      </p:grpSp>
      <p:grpSp>
        <p:nvGrpSpPr>
          <p:cNvPr id="14" name="Group 13"/>
          <p:cNvGrpSpPr/>
          <p:nvPr/>
        </p:nvGrpSpPr>
        <p:grpSpPr>
          <a:xfrm>
            <a:off x="5619086" y="1086830"/>
            <a:ext cx="3234785" cy="3945015"/>
            <a:chOff x="5619086" y="1086830"/>
            <a:chExt cx="3234785" cy="3945015"/>
          </a:xfrm>
        </p:grpSpPr>
        <p:sp>
          <p:nvSpPr>
            <p:cNvPr id="10" name="Rectangle 2"/>
            <p:cNvSpPr/>
            <p:nvPr/>
          </p:nvSpPr>
          <p:spPr>
            <a:xfrm rot="21162042">
              <a:off x="5619086" y="1086830"/>
              <a:ext cx="3234785" cy="3945015"/>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8901126_x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20000">
              <a:off x="5835444" y="1250523"/>
              <a:ext cx="2810680" cy="3579012"/>
            </a:xfrm>
            <a:prstGeom prst="rect">
              <a:avLst/>
            </a:prstGeom>
          </p:spPr>
        </p:pic>
      </p:grpSp>
      <p:pic>
        <p:nvPicPr>
          <p:cNvPr id="12" name="Picture 5" descr="Tessafilm_4"/>
          <p:cNvPicPr>
            <a:picLocks noChangeAspect="1" noChangeArrowheads="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a:ext>
            </a:extLst>
          </a:blip>
          <a:srcRect l="59392" b="89844"/>
          <a:stretch>
            <a:fillRect/>
          </a:stretch>
        </p:blipFill>
        <p:spPr bwMode="gray">
          <a:xfrm rot="20605850">
            <a:off x="4896253" y="1355547"/>
            <a:ext cx="1175592" cy="425203"/>
          </a:xfrm>
          <a:prstGeom prst="rect">
            <a:avLst/>
          </a:prstGeom>
          <a:noFill/>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Purpose of Job Analysis</a:t>
              </a:r>
              <a:endParaRPr lang="en-IN" sz="3200" dirty="0"/>
            </a:p>
          </p:txBody>
        </p:sp>
      </p:grpSp>
      <p:sp>
        <p:nvSpPr>
          <p:cNvPr id="6" name="TextBox 5"/>
          <p:cNvSpPr txBox="1"/>
          <p:nvPr/>
        </p:nvSpPr>
        <p:spPr>
          <a:xfrm>
            <a:off x="755576" y="980728"/>
            <a:ext cx="8208912" cy="1631216"/>
          </a:xfrm>
          <a:prstGeom prst="rect">
            <a:avLst/>
          </a:prstGeom>
          <a:noFill/>
        </p:spPr>
        <p:txBody>
          <a:bodyPr wrap="square" rtlCol="0">
            <a:spAutoFit/>
          </a:bodyPr>
          <a:lstStyle/>
          <a:p>
            <a:r>
              <a:rPr lang="en-IN" sz="2000" dirty="0" smtClean="0"/>
              <a:t>Job analysis is one of the most important functions of an HR manager or department. This helps in fitting the right kind of talent at the right place and at the right time.</a:t>
            </a:r>
          </a:p>
          <a:p>
            <a:endParaRPr lang="en-IN" sz="2000" dirty="0" smtClean="0"/>
          </a:p>
          <a:p>
            <a:r>
              <a:rPr lang="en-IN" sz="2000" dirty="0" smtClean="0"/>
              <a:t>The main purposes of conducting a job analysis process are as follows:</a:t>
            </a:r>
            <a:endParaRPr lang="en-IN" sz="2000" dirty="0"/>
          </a:p>
        </p:txBody>
      </p:sp>
      <p:grpSp>
        <p:nvGrpSpPr>
          <p:cNvPr id="7" name="Group 49"/>
          <p:cNvGrpSpPr/>
          <p:nvPr/>
        </p:nvGrpSpPr>
        <p:grpSpPr>
          <a:xfrm>
            <a:off x="-430925" y="2924944"/>
            <a:ext cx="9537215" cy="572841"/>
            <a:chOff x="-430925" y="3814022"/>
            <a:chExt cx="9537215" cy="552259"/>
          </a:xfrm>
        </p:grpSpPr>
        <p:pic>
          <p:nvPicPr>
            <p:cNvPr id="8" name="Picture 7" descr="coloring_pencils.png"/>
            <p:cNvPicPr>
              <a:picLocks noChangeAspect="1"/>
            </p:cNvPicPr>
            <p:nvPr/>
          </p:nvPicPr>
          <p:blipFill>
            <a:blip r:embed="rId3" cstate="print">
              <a:clrChange>
                <a:clrFrom>
                  <a:srgbClr val="FFFFFF"/>
                </a:clrFrom>
                <a:clrTo>
                  <a:srgbClr val="FFFFFF">
                    <a:alpha val="0"/>
                  </a:srgbClr>
                </a:clrTo>
              </a:clrChange>
            </a:blip>
            <a:srcRect l="36701" r="57213"/>
            <a:stretch>
              <a:fillRect/>
            </a:stretch>
          </p:blipFill>
          <p:spPr>
            <a:xfrm rot="5400000">
              <a:off x="4061553" y="-678456"/>
              <a:ext cx="552259" cy="9537215"/>
            </a:xfrm>
            <a:prstGeom prst="rect">
              <a:avLst/>
            </a:prstGeom>
          </p:spPr>
        </p:pic>
        <p:sp>
          <p:nvSpPr>
            <p:cNvPr id="9" name="TextBox 8"/>
            <p:cNvSpPr txBox="1"/>
            <p:nvPr/>
          </p:nvSpPr>
          <p:spPr>
            <a:xfrm>
              <a:off x="251520" y="3894434"/>
              <a:ext cx="6336704" cy="385734"/>
            </a:xfrm>
            <a:prstGeom prst="rect">
              <a:avLst/>
            </a:prstGeom>
            <a:noFill/>
          </p:spPr>
          <p:txBody>
            <a:bodyPr wrap="square" rtlCol="0">
              <a:spAutoFit/>
            </a:bodyPr>
            <a:lstStyle/>
            <a:p>
              <a:pPr marL="342900" indent="-342900">
                <a:buFont typeface="Arial" pitchFamily="34" charset="0"/>
                <a:buChar char="•"/>
              </a:pPr>
              <a:r>
                <a:rPr lang="en-IN" sz="2000" b="1" dirty="0" smtClean="0">
                  <a:solidFill>
                    <a:schemeClr val="bg1"/>
                  </a:solidFill>
                </a:rPr>
                <a:t>Recruitment and Selection</a:t>
              </a:r>
              <a:endParaRPr lang="en-IN" sz="2000" b="1" dirty="0">
                <a:solidFill>
                  <a:schemeClr val="bg1"/>
                </a:solidFill>
              </a:endParaRPr>
            </a:p>
          </p:txBody>
        </p:sp>
      </p:grpSp>
      <p:grpSp>
        <p:nvGrpSpPr>
          <p:cNvPr id="10" name="Group 52"/>
          <p:cNvGrpSpPr/>
          <p:nvPr/>
        </p:nvGrpSpPr>
        <p:grpSpPr>
          <a:xfrm>
            <a:off x="-468560" y="3497776"/>
            <a:ext cx="9537215" cy="654672"/>
            <a:chOff x="-468560" y="4366281"/>
            <a:chExt cx="9537215" cy="631151"/>
          </a:xfrm>
        </p:grpSpPr>
        <p:pic>
          <p:nvPicPr>
            <p:cNvPr id="11" name="Picture 10" descr="coloring_pencils.png"/>
            <p:cNvPicPr>
              <a:picLocks noChangeAspect="1"/>
            </p:cNvPicPr>
            <p:nvPr/>
          </p:nvPicPr>
          <p:blipFill>
            <a:blip r:embed="rId3" cstate="print">
              <a:clrChange>
                <a:clrFrom>
                  <a:srgbClr val="FFFFFF"/>
                </a:clrFrom>
                <a:clrTo>
                  <a:srgbClr val="FFFFFF">
                    <a:alpha val="0"/>
                  </a:srgbClr>
                </a:clrTo>
              </a:clrChange>
            </a:blip>
            <a:srcRect l="43293" r="49752"/>
            <a:stretch>
              <a:fillRect/>
            </a:stretch>
          </p:blipFill>
          <p:spPr>
            <a:xfrm rot="5400000">
              <a:off x="3984472" y="-86751"/>
              <a:ext cx="631151" cy="9537215"/>
            </a:xfrm>
            <a:prstGeom prst="rect">
              <a:avLst/>
            </a:prstGeom>
          </p:spPr>
        </p:pic>
        <p:sp>
          <p:nvSpPr>
            <p:cNvPr id="12" name="TextBox 11"/>
            <p:cNvSpPr txBox="1"/>
            <p:nvPr/>
          </p:nvSpPr>
          <p:spPr>
            <a:xfrm>
              <a:off x="251520" y="4504855"/>
              <a:ext cx="6336704" cy="400110"/>
            </a:xfrm>
            <a:prstGeom prst="rect">
              <a:avLst/>
            </a:prstGeom>
            <a:noFill/>
          </p:spPr>
          <p:txBody>
            <a:bodyPr wrap="square" rtlCol="0">
              <a:spAutoFit/>
            </a:bodyPr>
            <a:lstStyle/>
            <a:p>
              <a:pPr marL="342900" indent="-342900">
                <a:buFont typeface="Arial" pitchFamily="34" charset="0"/>
                <a:buChar char="•"/>
              </a:pPr>
              <a:r>
                <a:rPr lang="en-IN" sz="2000" b="1" dirty="0" smtClean="0">
                  <a:solidFill>
                    <a:schemeClr val="bg1"/>
                  </a:solidFill>
                </a:rPr>
                <a:t>Performance Analysis </a:t>
              </a:r>
              <a:endParaRPr lang="en-IN" sz="2000" b="1" dirty="0">
                <a:solidFill>
                  <a:schemeClr val="bg1"/>
                </a:solidFill>
              </a:endParaRPr>
            </a:p>
          </p:txBody>
        </p:sp>
      </p:grpSp>
      <p:grpSp>
        <p:nvGrpSpPr>
          <p:cNvPr id="13" name="Group 55"/>
          <p:cNvGrpSpPr/>
          <p:nvPr/>
        </p:nvGrpSpPr>
        <p:grpSpPr>
          <a:xfrm>
            <a:off x="-430926" y="4152448"/>
            <a:ext cx="9537215" cy="654672"/>
            <a:chOff x="-430926" y="4997432"/>
            <a:chExt cx="9537215" cy="631151"/>
          </a:xfrm>
        </p:grpSpPr>
        <p:pic>
          <p:nvPicPr>
            <p:cNvPr id="14" name="Picture 13" descr="coloring_pencils.png"/>
            <p:cNvPicPr>
              <a:picLocks noChangeAspect="1"/>
            </p:cNvPicPr>
            <p:nvPr/>
          </p:nvPicPr>
          <p:blipFill>
            <a:blip r:embed="rId3" cstate="print">
              <a:clrChange>
                <a:clrFrom>
                  <a:srgbClr val="FFFFFF"/>
                </a:clrFrom>
                <a:clrTo>
                  <a:srgbClr val="FFFFFF">
                    <a:alpha val="0"/>
                  </a:srgbClr>
                </a:clrTo>
              </a:clrChange>
            </a:blip>
            <a:srcRect l="50147" r="42898"/>
            <a:stretch>
              <a:fillRect/>
            </a:stretch>
          </p:blipFill>
          <p:spPr>
            <a:xfrm rot="5400000">
              <a:off x="4022106" y="544400"/>
              <a:ext cx="631151" cy="9537215"/>
            </a:xfrm>
            <a:prstGeom prst="rect">
              <a:avLst/>
            </a:prstGeom>
          </p:spPr>
        </p:pic>
        <p:sp>
          <p:nvSpPr>
            <p:cNvPr id="15" name="TextBox 14"/>
            <p:cNvSpPr txBox="1"/>
            <p:nvPr/>
          </p:nvSpPr>
          <p:spPr>
            <a:xfrm>
              <a:off x="251520" y="5085184"/>
              <a:ext cx="6336704" cy="400110"/>
            </a:xfrm>
            <a:prstGeom prst="rect">
              <a:avLst/>
            </a:prstGeom>
            <a:noFill/>
          </p:spPr>
          <p:txBody>
            <a:bodyPr wrap="square" rtlCol="0">
              <a:spAutoFit/>
            </a:bodyPr>
            <a:lstStyle/>
            <a:p>
              <a:pPr marL="342900" indent="-342900">
                <a:buFont typeface="Arial" pitchFamily="34" charset="0"/>
                <a:buChar char="•"/>
              </a:pPr>
              <a:r>
                <a:rPr lang="en-IN" sz="2000" b="1" dirty="0" smtClean="0"/>
                <a:t>Training and Development</a:t>
              </a:r>
              <a:endParaRPr lang="en-IN" sz="2000" b="1" dirty="0"/>
            </a:p>
          </p:txBody>
        </p:sp>
      </p:grpSp>
      <p:grpSp>
        <p:nvGrpSpPr>
          <p:cNvPr id="16" name="Group 58"/>
          <p:cNvGrpSpPr/>
          <p:nvPr/>
        </p:nvGrpSpPr>
        <p:grpSpPr>
          <a:xfrm>
            <a:off x="-356700" y="4807112"/>
            <a:ext cx="9462990" cy="654671"/>
            <a:chOff x="-356700" y="5628583"/>
            <a:chExt cx="9462990" cy="631151"/>
          </a:xfrm>
        </p:grpSpPr>
        <p:pic>
          <p:nvPicPr>
            <p:cNvPr id="17" name="Picture 16" descr="coloring_pencils.png"/>
            <p:cNvPicPr>
              <a:picLocks noChangeAspect="1"/>
            </p:cNvPicPr>
            <p:nvPr/>
          </p:nvPicPr>
          <p:blipFill>
            <a:blip r:embed="rId3" cstate="print">
              <a:clrChange>
                <a:clrFrom>
                  <a:srgbClr val="FFFFFF"/>
                </a:clrFrom>
                <a:clrTo>
                  <a:srgbClr val="FFFFFF">
                    <a:alpha val="0"/>
                  </a:srgbClr>
                </a:clrTo>
              </a:clrChange>
            </a:blip>
            <a:srcRect l="57339" r="35906"/>
            <a:stretch>
              <a:fillRect/>
            </a:stretch>
          </p:blipFill>
          <p:spPr>
            <a:xfrm rot="5400000">
              <a:off x="4059219" y="1212664"/>
              <a:ext cx="631151" cy="9462990"/>
            </a:xfrm>
            <a:prstGeom prst="rect">
              <a:avLst/>
            </a:prstGeom>
          </p:spPr>
        </p:pic>
        <p:sp>
          <p:nvSpPr>
            <p:cNvPr id="18" name="TextBox 17"/>
            <p:cNvSpPr txBox="1"/>
            <p:nvPr/>
          </p:nvSpPr>
          <p:spPr>
            <a:xfrm>
              <a:off x="251520" y="5699393"/>
              <a:ext cx="6336704" cy="385735"/>
            </a:xfrm>
            <a:prstGeom prst="rect">
              <a:avLst/>
            </a:prstGeom>
            <a:noFill/>
          </p:spPr>
          <p:txBody>
            <a:bodyPr wrap="square" rtlCol="0">
              <a:spAutoFit/>
            </a:bodyPr>
            <a:lstStyle/>
            <a:p>
              <a:pPr marL="342900" indent="-342900">
                <a:buFont typeface="Arial" pitchFamily="34" charset="0"/>
                <a:buChar char="•"/>
              </a:pPr>
              <a:r>
                <a:rPr lang="en-IN" sz="2000" b="1" dirty="0" smtClean="0"/>
                <a:t>Compensation Management</a:t>
              </a:r>
              <a:endParaRPr lang="en-IN" sz="2000" b="1" dirty="0"/>
            </a:p>
          </p:txBody>
        </p:sp>
      </p:grpSp>
      <p:grpSp>
        <p:nvGrpSpPr>
          <p:cNvPr id="19" name="Group 61"/>
          <p:cNvGrpSpPr/>
          <p:nvPr/>
        </p:nvGrpSpPr>
        <p:grpSpPr>
          <a:xfrm>
            <a:off x="-356703" y="5379971"/>
            <a:ext cx="9537215" cy="692786"/>
            <a:chOff x="-356703" y="6180842"/>
            <a:chExt cx="9537215" cy="667894"/>
          </a:xfrm>
        </p:grpSpPr>
        <p:pic>
          <p:nvPicPr>
            <p:cNvPr id="20" name="Picture 19" descr="coloring_pencils.png"/>
            <p:cNvPicPr>
              <a:picLocks noChangeAspect="1"/>
            </p:cNvPicPr>
            <p:nvPr/>
          </p:nvPicPr>
          <p:blipFill>
            <a:blip r:embed="rId3" cstate="print">
              <a:clrChange>
                <a:clrFrom>
                  <a:srgbClr val="FFFFFF"/>
                </a:clrFrom>
                <a:clrTo>
                  <a:srgbClr val="FFFFFF">
                    <a:alpha val="0"/>
                  </a:srgbClr>
                </a:clrTo>
              </a:clrChange>
            </a:blip>
            <a:srcRect l="63524" r="29116"/>
            <a:stretch>
              <a:fillRect/>
            </a:stretch>
          </p:blipFill>
          <p:spPr>
            <a:xfrm rot="5400000">
              <a:off x="4077958" y="1746181"/>
              <a:ext cx="667894" cy="9537215"/>
            </a:xfrm>
            <a:prstGeom prst="rect">
              <a:avLst/>
            </a:prstGeom>
          </p:spPr>
        </p:pic>
        <p:sp>
          <p:nvSpPr>
            <p:cNvPr id="21" name="TextBox 20"/>
            <p:cNvSpPr txBox="1"/>
            <p:nvPr/>
          </p:nvSpPr>
          <p:spPr>
            <a:xfrm>
              <a:off x="251520" y="6324163"/>
              <a:ext cx="6768752" cy="385734"/>
            </a:xfrm>
            <a:prstGeom prst="rect">
              <a:avLst/>
            </a:prstGeom>
            <a:noFill/>
          </p:spPr>
          <p:txBody>
            <a:bodyPr wrap="square" rtlCol="0">
              <a:spAutoFit/>
            </a:bodyPr>
            <a:lstStyle/>
            <a:p>
              <a:pPr marL="342900" indent="-342900">
                <a:buFont typeface="Arial" pitchFamily="34" charset="0"/>
                <a:buChar char="•"/>
              </a:pPr>
              <a:r>
                <a:rPr lang="en-IN" sz="2000" b="1" dirty="0" smtClean="0"/>
                <a:t>Job Designing and Redesigning</a:t>
              </a:r>
              <a:endParaRPr lang="en-IN" sz="2000" b="1" dirty="0"/>
            </a:p>
          </p:txBody>
        </p:sp>
      </p:grpSp>
      <p:sp>
        <p:nvSpPr>
          <p:cNvPr id="22" name="TextBox 21"/>
          <p:cNvSpPr txBox="1"/>
          <p:nvPr/>
        </p:nvSpPr>
        <p:spPr>
          <a:xfrm>
            <a:off x="467544" y="6372036"/>
            <a:ext cx="8136904" cy="400110"/>
          </a:xfrm>
          <a:prstGeom prst="rect">
            <a:avLst/>
          </a:prstGeom>
          <a:noFill/>
        </p:spPr>
        <p:txBody>
          <a:bodyPr wrap="square" rtlCol="0">
            <a:spAutoFit/>
          </a:bodyPr>
          <a:lstStyle/>
          <a:p>
            <a:r>
              <a:rPr lang="en-IN" sz="2000" dirty="0" smtClean="0"/>
              <a:t>Let’s look at each in detail.</a:t>
            </a: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childTnLst>
                          </p:cTn>
                        </p:par>
                        <p:par>
                          <p:cTn id="12" fill="hold">
                            <p:stCondLst>
                              <p:cond delay="2500"/>
                            </p:stCondLst>
                            <p:childTnLst>
                              <p:par>
                                <p:cTn id="13" presetID="1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par>
                          <p:cTn id="16" fill="hold">
                            <p:stCondLst>
                              <p:cond delay="3000"/>
                            </p:stCondLst>
                            <p:childTnLst>
                              <p:par>
                                <p:cTn id="17" presetID="1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Left)">
                                      <p:cBhvr>
                                        <p:cTn id="19" dur="500"/>
                                        <p:tgtEl>
                                          <p:spTgt spid="13"/>
                                        </p:tgtEl>
                                      </p:cBhvr>
                                    </p:animEffect>
                                  </p:childTnLst>
                                </p:cTn>
                              </p:par>
                            </p:childTnLst>
                          </p:cTn>
                        </p:par>
                        <p:par>
                          <p:cTn id="20" fill="hold">
                            <p:stCondLst>
                              <p:cond delay="3500"/>
                            </p:stCondLst>
                            <p:childTnLst>
                              <p:par>
                                <p:cTn id="21" presetID="1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lide(fromLeft)">
                                      <p:cBhvr>
                                        <p:cTn id="23" dur="500"/>
                                        <p:tgtEl>
                                          <p:spTgt spid="16"/>
                                        </p:tgtEl>
                                      </p:cBhvr>
                                    </p:animEffect>
                                  </p:childTnLst>
                                </p:cTn>
                              </p:par>
                            </p:childTnLst>
                          </p:cTn>
                        </p:par>
                        <p:par>
                          <p:cTn id="24" fill="hold">
                            <p:stCondLst>
                              <p:cond delay="4000"/>
                            </p:stCondLst>
                            <p:childTnLst>
                              <p:par>
                                <p:cTn id="25" presetID="1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Left)">
                                      <p:cBhvr>
                                        <p:cTn id="27" dur="500"/>
                                        <p:tgtEl>
                                          <p:spTgt spid="19"/>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406" y="0"/>
            <a:ext cx="9523942" cy="900000"/>
            <a:chOff x="-127406" y="0"/>
            <a:chExt cx="9523942" cy="900000"/>
          </a:xfrm>
        </p:grpSpPr>
        <p:pic>
          <p:nvPicPr>
            <p:cNvPr id="2" name="Picture 1" descr="1249027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38297" r="8263" b="10284"/>
            <a:stretch>
              <a:fillRect/>
            </a:stretch>
          </p:blipFill>
          <p:spPr>
            <a:xfrm>
              <a:off x="-127406" y="0"/>
              <a:ext cx="9523942" cy="900000"/>
            </a:xfrm>
            <a:prstGeom prst="rect">
              <a:avLst/>
            </a:prstGeom>
          </p:spPr>
        </p:pic>
        <p:sp>
          <p:nvSpPr>
            <p:cNvPr id="3" name="Rectangle 2"/>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Importance of Job Analysis</a:t>
              </a:r>
              <a:endParaRPr lang="en-IN" sz="3200" dirty="0"/>
            </a:p>
          </p:txBody>
        </p:sp>
      </p:grpSp>
      <p:sp>
        <p:nvSpPr>
          <p:cNvPr id="7" name="TextBox 6"/>
          <p:cNvSpPr txBox="1"/>
          <p:nvPr/>
        </p:nvSpPr>
        <p:spPr>
          <a:xfrm>
            <a:off x="251520" y="980728"/>
            <a:ext cx="8568952" cy="400110"/>
          </a:xfrm>
          <a:prstGeom prst="rect">
            <a:avLst/>
          </a:prstGeom>
          <a:noFill/>
        </p:spPr>
        <p:txBody>
          <a:bodyPr wrap="square" rtlCol="0">
            <a:spAutoFit/>
          </a:bodyPr>
          <a:lstStyle/>
          <a:p>
            <a:r>
              <a:rPr lang="en-IN" sz="2000" dirty="0" smtClean="0"/>
              <a:t>Job analysis is very important for any job role due to the following reasons:</a:t>
            </a:r>
          </a:p>
        </p:txBody>
      </p:sp>
      <p:pic>
        <p:nvPicPr>
          <p:cNvPr id="8" name="Picture 7" descr="cropped-11.jpg"/>
          <p:cNvPicPr>
            <a:picLocks noChangeAspect="1"/>
          </p:cNvPicPr>
          <p:nvPr/>
        </p:nvPicPr>
        <p:blipFill>
          <a:blip r:embed="rId3" cstate="print">
            <a:clrChange>
              <a:clrFrom>
                <a:srgbClr val="FEFEFE"/>
              </a:clrFrom>
              <a:clrTo>
                <a:srgbClr val="FEFEFE">
                  <a:alpha val="0"/>
                </a:srgbClr>
              </a:clrTo>
            </a:clrChange>
          </a:blip>
          <a:srcRect r="48026"/>
          <a:stretch>
            <a:fillRect/>
          </a:stretch>
        </p:blipFill>
        <p:spPr>
          <a:xfrm>
            <a:off x="683568" y="3117273"/>
            <a:ext cx="6480720" cy="3740727"/>
          </a:xfrm>
          <a:prstGeom prst="rect">
            <a:avLst/>
          </a:prstGeom>
        </p:spPr>
      </p:pic>
      <p:sp>
        <p:nvSpPr>
          <p:cNvPr id="9" name="Rounded Rectangular Callout 8"/>
          <p:cNvSpPr/>
          <p:nvPr/>
        </p:nvSpPr>
        <p:spPr>
          <a:xfrm>
            <a:off x="179512" y="2564904"/>
            <a:ext cx="2592288" cy="1440160"/>
          </a:xfrm>
          <a:prstGeom prst="wedgeRoundRectCallout">
            <a:avLst>
              <a:gd name="adj1" fmla="val 33753"/>
              <a:gd name="adj2" fmla="val 95061"/>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The details collected by conducting job analysis play an important role in controlling the output of the particular job. </a:t>
            </a:r>
            <a:endParaRPr lang="en-IN" dirty="0"/>
          </a:p>
        </p:txBody>
      </p:sp>
      <p:sp>
        <p:nvSpPr>
          <p:cNvPr id="10" name="Rounded Rectangular Callout 9"/>
          <p:cNvSpPr/>
          <p:nvPr/>
        </p:nvSpPr>
        <p:spPr>
          <a:xfrm>
            <a:off x="3275856" y="1844824"/>
            <a:ext cx="2016224" cy="1152128"/>
          </a:xfrm>
          <a:prstGeom prst="wedgeRoundRectCallout">
            <a:avLst>
              <a:gd name="adj1" fmla="val 28582"/>
              <a:gd name="adj2" fmla="val 90041"/>
              <a:gd name="adj3" fmla="val 16667"/>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It helps in recruiting the right people for a particular job. </a:t>
            </a:r>
            <a:endParaRPr lang="en-IN" dirty="0"/>
          </a:p>
        </p:txBody>
      </p:sp>
      <p:sp>
        <p:nvSpPr>
          <p:cNvPr id="11" name="Rounded Rectangular Callout 10"/>
          <p:cNvSpPr/>
          <p:nvPr/>
        </p:nvSpPr>
        <p:spPr>
          <a:xfrm>
            <a:off x="5868144" y="2276872"/>
            <a:ext cx="3096344" cy="1440160"/>
          </a:xfrm>
          <a:prstGeom prst="wedgeRoundRectCallout">
            <a:avLst>
              <a:gd name="adj1" fmla="val -34918"/>
              <a:gd name="adj2" fmla="val 103960"/>
              <a:gd name="adj3" fmla="val 1666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It helps HR managers in deciding the compensation package and additional perks and incentives for a particular job position. </a:t>
            </a:r>
            <a:endParaRPr lang="en-IN"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c6c75caeb3c922d2cd48ba710f6743b523fe37"/>
  <p:tag name="ARTICULATE_PROJECT_OPEN" val="0"/>
  <p:tag name="ISPRING_RESOURCE_PATHS_HASH_PRESENTER" val="2c99484d195110cfabafa374f357c81bf8dd0c3"/>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933</Words>
  <Application>Microsoft Office PowerPoint</Application>
  <PresentationFormat>On-screen Show (4:3)</PresentationFormat>
  <Paragraphs>94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cp:lastModifiedBy>
  <cp:revision>118</cp:revision>
  <dcterms:created xsi:type="dcterms:W3CDTF">2013-03-20T04:34:22Z</dcterms:created>
  <dcterms:modified xsi:type="dcterms:W3CDTF">2014-10-09T07:06:31Z</dcterms:modified>
</cp:coreProperties>
</file>