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10" r:id="rId3"/>
    <p:sldId id="258" r:id="rId4"/>
    <p:sldId id="259" r:id="rId5"/>
    <p:sldId id="283" r:id="rId6"/>
    <p:sldId id="284" r:id="rId7"/>
    <p:sldId id="260" r:id="rId8"/>
    <p:sldId id="261" r:id="rId9"/>
    <p:sldId id="263" r:id="rId10"/>
    <p:sldId id="287" r:id="rId11"/>
    <p:sldId id="272" r:id="rId12"/>
    <p:sldId id="327" r:id="rId13"/>
    <p:sldId id="275" r:id="rId14"/>
    <p:sldId id="277" r:id="rId15"/>
    <p:sldId id="280" r:id="rId16"/>
    <p:sldId id="328"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A2D668"/>
    <a:srgbClr val="FF9799"/>
    <a:srgbClr val="FFB7B9"/>
    <a:srgbClr val="FF5B5F"/>
    <a:srgbClr val="FF6D70"/>
    <a:srgbClr val="FFD03B"/>
    <a:srgbClr val="FF0000"/>
    <a:srgbClr val="FFFF00"/>
    <a:srgbClr val="30C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04E2E-18A3-4EDD-90E5-054743B35C26}" type="datetimeFigureOut">
              <a:rPr lang="en-IN" smtClean="0"/>
              <a:t>29-10-2014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D8280-9377-4F69-99BF-0C539EF1449E}" type="slidenum">
              <a:rPr lang="en-IN" smtClean="0"/>
              <a:t>‹#›</a:t>
            </a:fld>
            <a:endParaRPr lang="en-IN"/>
          </a:p>
        </p:txBody>
      </p:sp>
    </p:spTree>
    <p:extLst>
      <p:ext uri="{BB962C8B-B14F-4D97-AF65-F5344CB8AC3E}">
        <p14:creationId xmlns:p14="http://schemas.microsoft.com/office/powerpoint/2010/main" val="149560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1</a:t>
            </a:fld>
            <a:endParaRPr lang="en-IN"/>
          </a:p>
        </p:txBody>
      </p:sp>
    </p:spTree>
    <p:extLst>
      <p:ext uri="{BB962C8B-B14F-4D97-AF65-F5344CB8AC3E}">
        <p14:creationId xmlns:p14="http://schemas.microsoft.com/office/powerpoint/2010/main" val="95876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10</a:t>
            </a:fld>
            <a:endParaRPr lang="en-IN"/>
          </a:p>
        </p:txBody>
      </p:sp>
    </p:spTree>
    <p:extLst>
      <p:ext uri="{BB962C8B-B14F-4D97-AF65-F5344CB8AC3E}">
        <p14:creationId xmlns:p14="http://schemas.microsoft.com/office/powerpoint/2010/main" val="225037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11</a:t>
            </a:fld>
            <a:endParaRPr lang="en-IN"/>
          </a:p>
        </p:txBody>
      </p:sp>
    </p:spTree>
    <p:extLst>
      <p:ext uri="{BB962C8B-B14F-4D97-AF65-F5344CB8AC3E}">
        <p14:creationId xmlns:p14="http://schemas.microsoft.com/office/powerpoint/2010/main" val="46886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12</a:t>
            </a:fld>
            <a:endParaRPr lang="en-IN"/>
          </a:p>
        </p:txBody>
      </p:sp>
    </p:spTree>
    <p:extLst>
      <p:ext uri="{BB962C8B-B14F-4D97-AF65-F5344CB8AC3E}">
        <p14:creationId xmlns:p14="http://schemas.microsoft.com/office/powerpoint/2010/main" val="397673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13</a:t>
            </a:fld>
            <a:endParaRPr lang="en-IN"/>
          </a:p>
        </p:txBody>
      </p:sp>
    </p:spTree>
    <p:extLst>
      <p:ext uri="{BB962C8B-B14F-4D97-AF65-F5344CB8AC3E}">
        <p14:creationId xmlns:p14="http://schemas.microsoft.com/office/powerpoint/2010/main" val="3587152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14</a:t>
            </a:fld>
            <a:endParaRPr lang="en-IN"/>
          </a:p>
        </p:txBody>
      </p:sp>
    </p:spTree>
    <p:extLst>
      <p:ext uri="{BB962C8B-B14F-4D97-AF65-F5344CB8AC3E}">
        <p14:creationId xmlns:p14="http://schemas.microsoft.com/office/powerpoint/2010/main" val="339880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15</a:t>
            </a:fld>
            <a:endParaRPr lang="en-IN"/>
          </a:p>
        </p:txBody>
      </p:sp>
    </p:spTree>
    <p:extLst>
      <p:ext uri="{BB962C8B-B14F-4D97-AF65-F5344CB8AC3E}">
        <p14:creationId xmlns:p14="http://schemas.microsoft.com/office/powerpoint/2010/main" val="23683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16</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2</a:t>
            </a:fld>
            <a:endParaRPr lang="en-IN"/>
          </a:p>
        </p:txBody>
      </p:sp>
    </p:spTree>
    <p:extLst>
      <p:ext uri="{BB962C8B-B14F-4D97-AF65-F5344CB8AC3E}">
        <p14:creationId xmlns:p14="http://schemas.microsoft.com/office/powerpoint/2010/main" val="122293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3</a:t>
            </a:fld>
            <a:endParaRPr lang="en-IN"/>
          </a:p>
        </p:txBody>
      </p:sp>
    </p:spTree>
    <p:extLst>
      <p:ext uri="{BB962C8B-B14F-4D97-AF65-F5344CB8AC3E}">
        <p14:creationId xmlns:p14="http://schemas.microsoft.com/office/powerpoint/2010/main" val="354826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4</a:t>
            </a:fld>
            <a:endParaRPr lang="en-IN"/>
          </a:p>
        </p:txBody>
      </p:sp>
    </p:spTree>
    <p:extLst>
      <p:ext uri="{BB962C8B-B14F-4D97-AF65-F5344CB8AC3E}">
        <p14:creationId xmlns:p14="http://schemas.microsoft.com/office/powerpoint/2010/main" val="54268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5</a:t>
            </a:fld>
            <a:endParaRPr lang="en-IN"/>
          </a:p>
        </p:txBody>
      </p:sp>
    </p:spTree>
    <p:extLst>
      <p:ext uri="{BB962C8B-B14F-4D97-AF65-F5344CB8AC3E}">
        <p14:creationId xmlns:p14="http://schemas.microsoft.com/office/powerpoint/2010/main" val="235975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6</a:t>
            </a:fld>
            <a:endParaRPr lang="en-IN"/>
          </a:p>
        </p:txBody>
      </p:sp>
    </p:spTree>
    <p:extLst>
      <p:ext uri="{BB962C8B-B14F-4D97-AF65-F5344CB8AC3E}">
        <p14:creationId xmlns:p14="http://schemas.microsoft.com/office/powerpoint/2010/main" val="322758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7</a:t>
            </a:fld>
            <a:endParaRPr lang="en-IN"/>
          </a:p>
        </p:txBody>
      </p:sp>
    </p:spTree>
    <p:extLst>
      <p:ext uri="{BB962C8B-B14F-4D97-AF65-F5344CB8AC3E}">
        <p14:creationId xmlns:p14="http://schemas.microsoft.com/office/powerpoint/2010/main" val="36613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8</a:t>
            </a:fld>
            <a:endParaRPr lang="en-IN"/>
          </a:p>
        </p:txBody>
      </p:sp>
    </p:spTree>
    <p:extLst>
      <p:ext uri="{BB962C8B-B14F-4D97-AF65-F5344CB8AC3E}">
        <p14:creationId xmlns:p14="http://schemas.microsoft.com/office/powerpoint/2010/main" val="404664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B1D8280-9377-4F69-99BF-0C539EF1449E}" type="slidenum">
              <a:rPr lang="en-IN" smtClean="0"/>
              <a:t>9</a:t>
            </a:fld>
            <a:endParaRPr lang="en-IN"/>
          </a:p>
        </p:txBody>
      </p:sp>
    </p:spTree>
    <p:extLst>
      <p:ext uri="{BB962C8B-B14F-4D97-AF65-F5344CB8AC3E}">
        <p14:creationId xmlns:p14="http://schemas.microsoft.com/office/powerpoint/2010/main" val="255693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72298-5EA8-4DBC-B5A0-625B19E193D5}" type="datetimeFigureOut">
              <a:rPr lang="en-IN" smtClean="0"/>
              <a:pPr/>
              <a:t>29-10-2014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4A5C3BB-E8E5-4CDD-97E3-DC9C92A8C113}"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72298-5EA8-4DBC-B5A0-625B19E193D5}" type="datetimeFigureOut">
              <a:rPr lang="en-IN" smtClean="0"/>
              <a:pPr/>
              <a:t>29-10-2014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5C3BB-E8E5-4CDD-97E3-DC9C92A8C113}"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2.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3.png"/><Relationship Id="rId5" Type="http://schemas.openxmlformats.org/officeDocument/2006/relationships/slide" Target="slide16.xml"/><Relationship Id="rId10"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3.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6.xml"/><Relationship Id="rId7" Type="http://schemas.openxmlformats.org/officeDocument/2006/relationships/hyperlink" Target="http://managementstudyguide.com/ppts/Johari-Window-Demo.pptx" TargetMode="Externa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41.jpeg"/><Relationship Id="rId5" Type="http://schemas.openxmlformats.org/officeDocument/2006/relationships/slide" Target="slide1.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hyperlink" Target="http://managementstudyguide.com/portal/user/plans-and-pricin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3.xml"/><Relationship Id="rId7" Type="http://schemas.openxmlformats.org/officeDocument/2006/relationships/image" Target="../media/image13.jpe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9.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21.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8.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9.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056000"/>
          </a:xfrm>
          <a:prstGeom prst="rect">
            <a:avLst/>
          </a:prstGeom>
        </p:spPr>
      </p:pic>
      <p:grpSp>
        <p:nvGrpSpPr>
          <p:cNvPr id="13" name="Group 3"/>
          <p:cNvGrpSpPr>
            <a:grpSpLocks/>
          </p:cNvGrpSpPr>
          <p:nvPr/>
        </p:nvGrpSpPr>
        <p:grpSpPr bwMode="auto">
          <a:xfrm>
            <a:off x="899592" y="836712"/>
            <a:ext cx="3621910" cy="2592288"/>
            <a:chOff x="3678956" y="177405"/>
            <a:chExt cx="1579319" cy="1543626"/>
          </a:xfrm>
        </p:grpSpPr>
        <p:grpSp>
          <p:nvGrpSpPr>
            <p:cNvPr id="14" name="Gruppe 244"/>
            <p:cNvGrpSpPr>
              <a:grpSpLocks/>
            </p:cNvGrpSpPr>
            <p:nvPr/>
          </p:nvGrpSpPr>
          <p:grpSpPr bwMode="auto">
            <a:xfrm>
              <a:off x="3710355" y="177543"/>
              <a:ext cx="1547920" cy="1543488"/>
              <a:chOff x="2328948" y="3175056"/>
              <a:chExt cx="2132024" cy="2124956"/>
            </a:xfrm>
          </p:grpSpPr>
          <p:grpSp>
            <p:nvGrpSpPr>
              <p:cNvPr id="16" name="Gruppe 242"/>
              <p:cNvGrpSpPr>
                <a:grpSpLocks/>
              </p:cNvGrpSpPr>
              <p:nvPr/>
            </p:nvGrpSpPr>
            <p:grpSpPr bwMode="auto">
              <a:xfrm>
                <a:off x="2328948" y="3175056"/>
                <a:ext cx="2132024" cy="2114322"/>
                <a:chOff x="2328948" y="3175056"/>
                <a:chExt cx="2132024" cy="2114322"/>
              </a:xfrm>
            </p:grpSpPr>
            <p:sp>
              <p:nvSpPr>
                <p:cNvPr id="18" name="Ellipse 49"/>
                <p:cNvSpPr/>
                <p:nvPr/>
              </p:nvSpPr>
              <p:spPr bwMode="auto">
                <a:xfrm>
                  <a:off x="2346750" y="3175056"/>
                  <a:ext cx="2114222" cy="2114322"/>
                </a:xfrm>
                <a:prstGeom prst="rect">
                  <a:avLst/>
                </a:prstGeom>
                <a:gradFill flip="none" rotWithShape="1">
                  <a:gsLst>
                    <a:gs pos="55000">
                      <a:srgbClr val="9BBB59">
                        <a:shade val="51000"/>
                        <a:satMod val="130000"/>
                      </a:srgbClr>
                    </a:gs>
                    <a:gs pos="83000">
                      <a:srgbClr val="C0FF4D"/>
                    </a:gs>
                    <a:gs pos="100000">
                      <a:srgbClr val="9BBB59">
                        <a:shade val="94000"/>
                        <a:satMod val="135000"/>
                      </a:srgbClr>
                    </a:gs>
                  </a:gsLst>
                  <a:path path="circle">
                    <a:fillToRect l="100000" t="100000"/>
                  </a:path>
                  <a:tileRect r="-100000" b="-100000"/>
                </a:gra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9" name="Ellipse 50"/>
                <p:cNvSpPr/>
                <p:nvPr/>
              </p:nvSpPr>
              <p:spPr bwMode="auto">
                <a:xfrm>
                  <a:off x="2328948" y="3175056"/>
                  <a:ext cx="2099743" cy="1145552"/>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7"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15" name="TextBox 14"/>
            <p:cNvSpPr txBox="1"/>
            <p:nvPr/>
          </p:nvSpPr>
          <p:spPr>
            <a:xfrm>
              <a:off x="3678956" y="177405"/>
              <a:ext cx="1564658" cy="348215"/>
            </a:xfrm>
            <a:prstGeom prst="rect">
              <a:avLst/>
            </a:prstGeom>
            <a:noFill/>
          </p:spPr>
          <p:txBody>
            <a:bodyPr>
              <a:spAutoFit/>
            </a:bodyPr>
            <a:lstStyle/>
            <a:p>
              <a:pPr algn="r">
                <a:defRPr/>
              </a:pPr>
              <a:r>
                <a:rPr lang="en-US" sz="3200" b="1" dirty="0">
                  <a:latin typeface="Bradley Hand ITC" pitchFamily="66" charset="0"/>
                  <a:ea typeface="ＭＳ Ｐゴシック" pitchFamily="-108" charset="-128"/>
                  <a:cs typeface="ＭＳ Ｐゴシック" pitchFamily="-108" charset="-128"/>
                </a:rPr>
                <a:t>Open Area</a:t>
              </a:r>
            </a:p>
          </p:txBody>
        </p:sp>
      </p:grpSp>
      <p:grpSp>
        <p:nvGrpSpPr>
          <p:cNvPr id="20" name="Group 25"/>
          <p:cNvGrpSpPr>
            <a:grpSpLocks/>
          </p:cNvGrpSpPr>
          <p:nvPr/>
        </p:nvGrpSpPr>
        <p:grpSpPr bwMode="auto">
          <a:xfrm>
            <a:off x="4644008" y="3573016"/>
            <a:ext cx="3744416" cy="2880320"/>
            <a:chOff x="2842554" y="3429000"/>
            <a:chExt cx="1625619" cy="1771801"/>
          </a:xfrm>
        </p:grpSpPr>
        <p:sp>
          <p:nvSpPr>
            <p:cNvPr id="21" name="Ellipse 45"/>
            <p:cNvSpPr/>
            <p:nvPr/>
          </p:nvSpPr>
          <p:spPr bwMode="auto">
            <a:xfrm>
              <a:off x="2842554" y="4727680"/>
              <a:ext cx="1625619" cy="473121"/>
            </a:xfrm>
            <a:prstGeom prst="rect">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nvGrpSpPr>
            <p:cNvPr id="22" name="Gruppe 244"/>
            <p:cNvGrpSpPr>
              <a:grpSpLocks/>
            </p:cNvGrpSpPr>
            <p:nvPr/>
          </p:nvGrpSpPr>
          <p:grpSpPr bwMode="auto">
            <a:xfrm>
              <a:off x="2842555" y="3429000"/>
              <a:ext cx="1595124" cy="1543488"/>
              <a:chOff x="2288083" y="3175056"/>
              <a:chExt cx="2197039" cy="2124956"/>
            </a:xfrm>
          </p:grpSpPr>
          <p:grpSp>
            <p:nvGrpSpPr>
              <p:cNvPr id="24" name="Gruppe 242"/>
              <p:cNvGrpSpPr>
                <a:grpSpLocks/>
              </p:cNvGrpSpPr>
              <p:nvPr/>
            </p:nvGrpSpPr>
            <p:grpSpPr bwMode="auto">
              <a:xfrm>
                <a:off x="2288083" y="3175056"/>
                <a:ext cx="2197039" cy="2114322"/>
                <a:chOff x="2288083" y="3175056"/>
                <a:chExt cx="2197039" cy="2114322"/>
              </a:xfrm>
            </p:grpSpPr>
            <p:sp>
              <p:nvSpPr>
                <p:cNvPr id="26" name="Ellipse 49"/>
                <p:cNvSpPr/>
                <p:nvPr/>
              </p:nvSpPr>
              <p:spPr bwMode="auto">
                <a:xfrm>
                  <a:off x="2346750" y="3175056"/>
                  <a:ext cx="2114222" cy="2114322"/>
                </a:xfrm>
                <a:prstGeom prst="rect">
                  <a:avLst/>
                </a:prstGeom>
                <a:gradFill flip="none" rotWithShape="1">
                  <a:gsLst>
                    <a:gs pos="55000">
                      <a:srgbClr val="1975AB"/>
                    </a:gs>
                    <a:gs pos="83000">
                      <a:srgbClr val="74F4FF"/>
                    </a:gs>
                    <a:gs pos="100000">
                      <a:srgbClr val="208ECD"/>
                    </a:gs>
                  </a:gsLst>
                  <a:path path="circle">
                    <a:fillToRect l="100000" t="100000"/>
                  </a:path>
                  <a:tileRect r="-100000" b="-100000"/>
                </a:gradFill>
                <a:ln w="12700">
                  <a:solidFill>
                    <a:srgbClr val="104B6D"/>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27" name="Ellipse 50"/>
                <p:cNvSpPr/>
                <p:nvPr/>
              </p:nvSpPr>
              <p:spPr bwMode="auto">
                <a:xfrm>
                  <a:off x="2288083" y="3175056"/>
                  <a:ext cx="2197039" cy="1145325"/>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25"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23" name="TextBox 22"/>
            <p:cNvSpPr txBox="1"/>
            <p:nvPr/>
          </p:nvSpPr>
          <p:spPr>
            <a:xfrm>
              <a:off x="2925594" y="3429000"/>
              <a:ext cx="1511317" cy="359719"/>
            </a:xfrm>
            <a:prstGeom prst="rect">
              <a:avLst/>
            </a:prstGeom>
            <a:noFill/>
          </p:spPr>
          <p:txBody>
            <a:bodyPr>
              <a:spAutoFit/>
            </a:bodyPr>
            <a:lstStyle/>
            <a:p>
              <a:pPr algn="r">
                <a:defRPr/>
              </a:pPr>
              <a:r>
                <a:rPr lang="en-US" sz="3200" b="1" dirty="0">
                  <a:latin typeface="Bradley Hand ITC" pitchFamily="66" charset="0"/>
                  <a:ea typeface="ＭＳ Ｐゴシック" pitchFamily="-108" charset="-128"/>
                  <a:cs typeface="ＭＳ Ｐゴシック" pitchFamily="-108" charset="-128"/>
                </a:rPr>
                <a:t>Unknown Area </a:t>
              </a:r>
            </a:p>
          </p:txBody>
        </p:sp>
      </p:grpSp>
      <p:grpSp>
        <p:nvGrpSpPr>
          <p:cNvPr id="28" name="Group 27"/>
          <p:cNvGrpSpPr>
            <a:grpSpLocks/>
          </p:cNvGrpSpPr>
          <p:nvPr/>
        </p:nvGrpSpPr>
        <p:grpSpPr bwMode="auto">
          <a:xfrm>
            <a:off x="4572000" y="836712"/>
            <a:ext cx="3780008" cy="2880320"/>
            <a:chOff x="4529454" y="3429000"/>
            <a:chExt cx="1625619" cy="1738440"/>
          </a:xfrm>
        </p:grpSpPr>
        <p:grpSp>
          <p:nvGrpSpPr>
            <p:cNvPr id="29" name="Gruppe 244"/>
            <p:cNvGrpSpPr>
              <a:grpSpLocks/>
            </p:cNvGrpSpPr>
            <p:nvPr/>
          </p:nvGrpSpPr>
          <p:grpSpPr bwMode="auto">
            <a:xfrm>
              <a:off x="4572000" y="3429000"/>
              <a:ext cx="1547745" cy="1543488"/>
              <a:chOff x="2329190" y="3175056"/>
              <a:chExt cx="2131782" cy="2124956"/>
            </a:xfrm>
          </p:grpSpPr>
          <p:grpSp>
            <p:nvGrpSpPr>
              <p:cNvPr id="32" name="Gruppe 242"/>
              <p:cNvGrpSpPr>
                <a:grpSpLocks/>
              </p:cNvGrpSpPr>
              <p:nvPr/>
            </p:nvGrpSpPr>
            <p:grpSpPr bwMode="auto">
              <a:xfrm>
                <a:off x="2346750" y="3175056"/>
                <a:ext cx="2114222" cy="2114322"/>
                <a:chOff x="2346750" y="3175056"/>
                <a:chExt cx="2114222" cy="2114322"/>
              </a:xfrm>
            </p:grpSpPr>
            <p:sp>
              <p:nvSpPr>
                <p:cNvPr id="34" name="Ellipse 49"/>
                <p:cNvSpPr/>
                <p:nvPr/>
              </p:nvSpPr>
              <p:spPr bwMode="auto">
                <a:xfrm>
                  <a:off x="2346750" y="3175056"/>
                  <a:ext cx="2114222" cy="2114322"/>
                </a:xfrm>
                <a:prstGeom prst="rect">
                  <a:avLst/>
                </a:prstGeom>
                <a:solidFill>
                  <a:schemeClr val="accent2">
                    <a:lumMod val="75000"/>
                  </a:schemeClr>
                </a:soli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35" name="Ellipse 50"/>
                <p:cNvSpPr/>
                <p:nvPr/>
              </p:nvSpPr>
              <p:spPr bwMode="auto">
                <a:xfrm>
                  <a:off x="2355090" y="3175056"/>
                  <a:ext cx="2028037" cy="1108996"/>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33"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30" name="TextBox 29"/>
            <p:cNvSpPr txBox="1"/>
            <p:nvPr/>
          </p:nvSpPr>
          <p:spPr>
            <a:xfrm>
              <a:off x="4529454" y="3429000"/>
              <a:ext cx="1582756" cy="352946"/>
            </a:xfrm>
            <a:prstGeom prst="rect">
              <a:avLst/>
            </a:prstGeom>
            <a:noFill/>
          </p:spPr>
          <p:txBody>
            <a:bodyPr>
              <a:spAutoFit/>
            </a:bodyPr>
            <a:lstStyle/>
            <a:p>
              <a:pPr algn="r">
                <a:defRPr/>
              </a:pPr>
              <a:r>
                <a:rPr lang="en-US" sz="3200" b="1" dirty="0">
                  <a:latin typeface="Bradley Hand ITC" pitchFamily="66" charset="0"/>
                  <a:ea typeface="ＭＳ Ｐゴシック" pitchFamily="-108" charset="-128"/>
                  <a:cs typeface="ＭＳ Ｐゴシック" pitchFamily="-108" charset="-128"/>
                </a:rPr>
                <a:t>Blind Area</a:t>
              </a:r>
            </a:p>
          </p:txBody>
        </p:sp>
        <p:sp>
          <p:nvSpPr>
            <p:cNvPr id="31" name="Ellipse 45"/>
            <p:cNvSpPr/>
            <p:nvPr/>
          </p:nvSpPr>
          <p:spPr bwMode="auto">
            <a:xfrm>
              <a:off x="4529454" y="4694319"/>
              <a:ext cx="1625619" cy="473121"/>
            </a:xfrm>
            <a:prstGeom prst="rect">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36" name="Group 3"/>
          <p:cNvGrpSpPr>
            <a:grpSpLocks/>
          </p:cNvGrpSpPr>
          <p:nvPr/>
        </p:nvGrpSpPr>
        <p:grpSpPr bwMode="auto">
          <a:xfrm>
            <a:off x="911303" y="3573016"/>
            <a:ext cx="3610192" cy="2520280"/>
            <a:chOff x="3684243" y="177543"/>
            <a:chExt cx="1574034" cy="1543488"/>
          </a:xfrm>
        </p:grpSpPr>
        <p:grpSp>
          <p:nvGrpSpPr>
            <p:cNvPr id="37" name="Gruppe 244"/>
            <p:cNvGrpSpPr>
              <a:grpSpLocks/>
            </p:cNvGrpSpPr>
            <p:nvPr/>
          </p:nvGrpSpPr>
          <p:grpSpPr bwMode="auto">
            <a:xfrm>
              <a:off x="3710532" y="177543"/>
              <a:ext cx="1547745" cy="1543488"/>
              <a:chOff x="2329190" y="3175056"/>
              <a:chExt cx="2131782" cy="2124956"/>
            </a:xfrm>
          </p:grpSpPr>
          <p:grpSp>
            <p:nvGrpSpPr>
              <p:cNvPr id="39" name="Gruppe 242"/>
              <p:cNvGrpSpPr>
                <a:grpSpLocks/>
              </p:cNvGrpSpPr>
              <p:nvPr/>
            </p:nvGrpSpPr>
            <p:grpSpPr bwMode="auto">
              <a:xfrm>
                <a:off x="2329190" y="3175056"/>
                <a:ext cx="2131782" cy="2114322"/>
                <a:chOff x="2329190" y="3175056"/>
                <a:chExt cx="2131782" cy="2114322"/>
              </a:xfrm>
            </p:grpSpPr>
            <p:sp>
              <p:nvSpPr>
                <p:cNvPr id="41" name="Ellipse 49"/>
                <p:cNvSpPr/>
                <p:nvPr/>
              </p:nvSpPr>
              <p:spPr bwMode="auto">
                <a:xfrm>
                  <a:off x="2346750" y="3175056"/>
                  <a:ext cx="2114222" cy="2114322"/>
                </a:xfrm>
                <a:prstGeom prst="rect">
                  <a:avLst/>
                </a:prstGeom>
                <a:solidFill>
                  <a:schemeClr val="bg2">
                    <a:lumMod val="50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2" name="Ellipse 50"/>
                <p:cNvSpPr/>
                <p:nvPr/>
              </p:nvSpPr>
              <p:spPr bwMode="auto">
                <a:xfrm>
                  <a:off x="2329190" y="3175056"/>
                  <a:ext cx="2099742" cy="1145552"/>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40"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38" name="TextBox 37"/>
            <p:cNvSpPr txBox="1"/>
            <p:nvPr/>
          </p:nvSpPr>
          <p:spPr>
            <a:xfrm>
              <a:off x="3684243" y="177543"/>
              <a:ext cx="1564658" cy="358132"/>
            </a:xfrm>
            <a:prstGeom prst="rect">
              <a:avLst/>
            </a:prstGeom>
            <a:noFill/>
          </p:spPr>
          <p:txBody>
            <a:bodyPr>
              <a:spAutoFit/>
            </a:bodyPr>
            <a:lstStyle/>
            <a:p>
              <a:pPr algn="r">
                <a:defRPr/>
              </a:pPr>
              <a:r>
                <a:rPr lang="en-US" sz="3200" b="1" dirty="0">
                  <a:latin typeface="Bradley Hand ITC" pitchFamily="66" charset="0"/>
                  <a:ea typeface="ＭＳ Ｐゴシック" pitchFamily="-108" charset="-128"/>
                  <a:cs typeface="ＭＳ Ｐゴシック" pitchFamily="-108" charset="-128"/>
                </a:rPr>
                <a:t>Hidden Area </a:t>
              </a:r>
            </a:p>
          </p:txBody>
        </p:sp>
      </p:grpSp>
      <p:pic>
        <p:nvPicPr>
          <p:cNvPr id="6" name="Picture 5" descr="16725017_x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99992" y="620688"/>
            <a:ext cx="216024" cy="5616000"/>
          </a:xfrm>
          <a:prstGeom prst="rect">
            <a:avLst/>
          </a:prstGeom>
        </p:spPr>
      </p:pic>
      <p:pic>
        <p:nvPicPr>
          <p:cNvPr id="7" name="Picture 6" descr="16725017_x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5400000">
            <a:off x="4517765" y="-441018"/>
            <a:ext cx="216069" cy="7812000"/>
          </a:xfrm>
          <a:prstGeom prst="rect">
            <a:avLst/>
          </a:prstGeom>
        </p:spPr>
      </p:pic>
      <p:pic>
        <p:nvPicPr>
          <p:cNvPr id="45" name="Picture 44" descr="15946695_x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827584" y="593480"/>
            <a:ext cx="2952328" cy="2835519"/>
          </a:xfrm>
          <a:prstGeom prst="rect">
            <a:avLst/>
          </a:prstGeom>
        </p:spPr>
      </p:pic>
      <p:pic>
        <p:nvPicPr>
          <p:cNvPr id="46" name="Picture 45" descr="15946695_xl.jpg"/>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502867" y="764704"/>
            <a:ext cx="1751961" cy="2780928"/>
          </a:xfrm>
          <a:prstGeom prst="rect">
            <a:avLst/>
          </a:prstGeom>
        </p:spPr>
      </p:pic>
      <p:pic>
        <p:nvPicPr>
          <p:cNvPr id="47" name="Picture 46" descr="15946695_xl.jpg"/>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971600" y="3429000"/>
            <a:ext cx="1227971" cy="2708920"/>
          </a:xfrm>
          <a:prstGeom prst="rect">
            <a:avLst/>
          </a:prstGeom>
        </p:spPr>
      </p:pic>
      <p:pic>
        <p:nvPicPr>
          <p:cNvPr id="48" name="Picture 47" descr="15946695_xl.jpg"/>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597535" y="3717032"/>
            <a:ext cx="1630649" cy="2492896"/>
          </a:xfrm>
          <a:prstGeom prst="rect">
            <a:avLst/>
          </a:prstGeom>
        </p:spPr>
      </p:pic>
      <p:grpSp>
        <p:nvGrpSpPr>
          <p:cNvPr id="51" name="Group 50"/>
          <p:cNvGrpSpPr/>
          <p:nvPr/>
        </p:nvGrpSpPr>
        <p:grpSpPr>
          <a:xfrm>
            <a:off x="361318" y="2492688"/>
            <a:ext cx="8284412" cy="1599755"/>
            <a:chOff x="361318" y="2492688"/>
            <a:chExt cx="8284412" cy="1599755"/>
          </a:xfrm>
        </p:grpSpPr>
        <p:pic>
          <p:nvPicPr>
            <p:cNvPr id="49" name="Picture 5" descr="Tessafilm_4"/>
            <p:cNvPicPr>
              <a:picLocks noChangeAspect="1" noChangeArrowheads="1"/>
            </p:cNvPicPr>
            <p:nvPr/>
          </p:nvPicPr>
          <p:blipFill>
            <a:blip r:embed="rId11" cstate="email">
              <a:lum bright="40000"/>
              <a:extLst>
                <a:ext uri="{28A0092B-C50C-407E-A947-70E740481C1C}">
                  <a14:useLocalDpi xmlns:a14="http://schemas.microsoft.com/office/drawing/2010/main"/>
                </a:ext>
              </a:extLst>
            </a:blip>
            <a:srcRect/>
            <a:stretch>
              <a:fillRect/>
            </a:stretch>
          </p:blipFill>
          <p:spPr bwMode="gray">
            <a:xfrm rot="19743426">
              <a:off x="361318" y="2492688"/>
              <a:ext cx="8284412" cy="1599755"/>
            </a:xfrm>
            <a:prstGeom prst="rect">
              <a:avLst/>
            </a:prstGeom>
            <a:noFill/>
            <a:effectLst>
              <a:glow rad="228600">
                <a:schemeClr val="bg1">
                  <a:alpha val="40000"/>
                </a:schemeClr>
              </a:glow>
            </a:effectLst>
          </p:spPr>
        </p:pic>
        <p:sp>
          <p:nvSpPr>
            <p:cNvPr id="50" name="TextBox 49"/>
            <p:cNvSpPr txBox="1"/>
            <p:nvPr/>
          </p:nvSpPr>
          <p:spPr>
            <a:xfrm rot="19772854">
              <a:off x="1568980" y="2762937"/>
              <a:ext cx="6272298" cy="1107996"/>
            </a:xfrm>
            <a:prstGeom prst="rect">
              <a:avLst/>
            </a:prstGeom>
            <a:noFill/>
          </p:spPr>
          <p:txBody>
            <a:bodyPr wrap="square" rtlCol="0">
              <a:spAutoFit/>
            </a:bodyPr>
            <a:lstStyle/>
            <a:p>
              <a:pPr algn="ctr"/>
              <a:r>
                <a:rPr lang="en-US" sz="6600" b="1" dirty="0" smtClean="0">
                  <a:latin typeface="Bradley Hand ITC" pitchFamily="66" charset="0"/>
                </a:rPr>
                <a:t>Johari Window</a:t>
              </a:r>
              <a:endParaRPr lang="en-IN" sz="6600" b="1" dirty="0">
                <a:latin typeface="Bradley Hand ITC" pitchFamily="66"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4000"/>
                            </p:stCondLst>
                            <p:childTnLst>
                              <p:par>
                                <p:cTn id="37" presetID="55"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1000" fill="hold"/>
                                        <p:tgtEl>
                                          <p:spTgt spid="51"/>
                                        </p:tgtEl>
                                        <p:attrNameLst>
                                          <p:attrName>ppt_w</p:attrName>
                                        </p:attrNameLst>
                                      </p:cBhvr>
                                      <p:tavLst>
                                        <p:tav tm="0">
                                          <p:val>
                                            <p:strVal val="#ppt_w*0.70"/>
                                          </p:val>
                                        </p:tav>
                                        <p:tav tm="100000">
                                          <p:val>
                                            <p:strVal val="#ppt_w"/>
                                          </p:val>
                                        </p:tav>
                                      </p:tavLst>
                                    </p:anim>
                                    <p:anim calcmode="lin" valueType="num">
                                      <p:cBhvr>
                                        <p:cTn id="40" dur="1000" fill="hold"/>
                                        <p:tgtEl>
                                          <p:spTgt spid="51"/>
                                        </p:tgtEl>
                                        <p:attrNameLst>
                                          <p:attrName>ppt_h</p:attrName>
                                        </p:attrNameLst>
                                      </p:cBhvr>
                                      <p:tavLst>
                                        <p:tav tm="0">
                                          <p:val>
                                            <p:strVal val="#ppt_h"/>
                                          </p:val>
                                        </p:tav>
                                        <p:tav tm="100000">
                                          <p:val>
                                            <p:strVal val="#ppt_h"/>
                                          </p:val>
                                        </p:tav>
                                      </p:tavLst>
                                    </p:anim>
                                    <p:animEffect transition="in" filter="fade">
                                      <p:cBhvr>
                                        <p:cTn id="41"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27"/>
          <p:cNvGrpSpPr>
            <a:grpSpLocks/>
          </p:cNvGrpSpPr>
          <p:nvPr/>
        </p:nvGrpSpPr>
        <p:grpSpPr bwMode="auto">
          <a:xfrm>
            <a:off x="6840456" y="2060848"/>
            <a:ext cx="1872000" cy="2232000"/>
            <a:chOff x="4529454" y="3429000"/>
            <a:chExt cx="1625619" cy="1738440"/>
          </a:xfrm>
        </p:grpSpPr>
        <p:grpSp>
          <p:nvGrpSpPr>
            <p:cNvPr id="63" name="Gruppe 244"/>
            <p:cNvGrpSpPr>
              <a:grpSpLocks/>
            </p:cNvGrpSpPr>
            <p:nvPr/>
          </p:nvGrpSpPr>
          <p:grpSpPr bwMode="auto">
            <a:xfrm>
              <a:off x="4572000" y="3429000"/>
              <a:ext cx="1547745" cy="1543488"/>
              <a:chOff x="2329190" y="3175056"/>
              <a:chExt cx="2131782" cy="2124956"/>
            </a:xfrm>
          </p:grpSpPr>
          <p:grpSp>
            <p:nvGrpSpPr>
              <p:cNvPr id="66" name="Gruppe 242"/>
              <p:cNvGrpSpPr>
                <a:grpSpLocks/>
              </p:cNvGrpSpPr>
              <p:nvPr/>
            </p:nvGrpSpPr>
            <p:grpSpPr bwMode="auto">
              <a:xfrm>
                <a:off x="2346750" y="3175056"/>
                <a:ext cx="2114222" cy="2114322"/>
                <a:chOff x="2346750" y="3175056"/>
                <a:chExt cx="2114222" cy="2114322"/>
              </a:xfrm>
            </p:grpSpPr>
            <p:sp>
              <p:nvSpPr>
                <p:cNvPr id="68" name="Ellipse 49"/>
                <p:cNvSpPr/>
                <p:nvPr/>
              </p:nvSpPr>
              <p:spPr bwMode="auto">
                <a:xfrm>
                  <a:off x="2346750" y="3175056"/>
                  <a:ext cx="2114222" cy="2114322"/>
                </a:xfrm>
                <a:prstGeom prst="rect">
                  <a:avLst/>
                </a:prstGeom>
                <a:solidFill>
                  <a:schemeClr val="accent2">
                    <a:lumMod val="75000"/>
                  </a:schemeClr>
                </a:soli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69" name="Ellipse 50"/>
                <p:cNvSpPr/>
                <p:nvPr/>
              </p:nvSpPr>
              <p:spPr bwMode="auto">
                <a:xfrm>
                  <a:off x="2355090" y="3175056"/>
                  <a:ext cx="2028037" cy="1108996"/>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67"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64" name="TextBox 63"/>
            <p:cNvSpPr txBox="1"/>
            <p:nvPr/>
          </p:nvSpPr>
          <p:spPr>
            <a:xfrm>
              <a:off x="4546916" y="3765510"/>
              <a:ext cx="1582756" cy="791070"/>
            </a:xfrm>
            <a:prstGeom prst="rect">
              <a:avLst/>
            </a:prstGeom>
            <a:noFill/>
          </p:spPr>
          <p:txBody>
            <a:bodyPr>
              <a:spAutoFit/>
            </a:bodyPr>
            <a:lstStyle/>
            <a:p>
              <a:pPr algn="ctr">
                <a:defRPr/>
              </a:pPr>
              <a:r>
                <a:rPr lang="en-US" sz="2000" dirty="0" smtClean="0">
                  <a:ea typeface="ＭＳ Ｐゴシック" pitchFamily="-108" charset="-128"/>
                  <a:cs typeface="ＭＳ Ｐゴシック" pitchFamily="-108" charset="-128"/>
                </a:rPr>
                <a:t>'Regions' / 'Areas' / 'Quadrants'</a:t>
              </a:r>
              <a:endParaRPr lang="en-US" sz="2000" dirty="0">
                <a:latin typeface="+mn-lt"/>
                <a:ea typeface="ＭＳ Ｐゴシック" pitchFamily="-108" charset="-128"/>
                <a:cs typeface="ＭＳ Ｐゴシック" pitchFamily="-108" charset="-128"/>
              </a:endParaRPr>
            </a:p>
          </p:txBody>
        </p:sp>
        <p:sp>
          <p:nvSpPr>
            <p:cNvPr id="65" name="Ellipse 45"/>
            <p:cNvSpPr/>
            <p:nvPr/>
          </p:nvSpPr>
          <p:spPr bwMode="auto">
            <a:xfrm>
              <a:off x="4529454" y="4694319"/>
              <a:ext cx="1625619" cy="473121"/>
            </a:xfrm>
            <a:prstGeom prst="rect">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The Johari Window</a:t>
              </a:r>
              <a:endParaRPr lang="en-IN" sz="3200" dirty="0"/>
            </a:p>
          </p:txBody>
        </p:sp>
      </p:grpSp>
      <p:sp>
        <p:nvSpPr>
          <p:cNvPr id="14" name="Rectangle 13"/>
          <p:cNvSpPr/>
          <p:nvPr/>
        </p:nvSpPr>
        <p:spPr>
          <a:xfrm>
            <a:off x="0" y="836712"/>
            <a:ext cx="3707904" cy="6048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defRPr/>
            </a:pPr>
            <a:endParaRPr lang="en-IN" sz="2000" dirty="0" smtClean="0">
              <a:solidFill>
                <a:srgbClr val="FFFFFF"/>
              </a:solidFill>
              <a:latin typeface="Calibri" pitchFamily="-109" charset="0"/>
            </a:endParaRPr>
          </a:p>
        </p:txBody>
      </p:sp>
      <p:sp>
        <p:nvSpPr>
          <p:cNvPr id="15" name="Rectangle 14"/>
          <p:cNvSpPr/>
          <p:nvPr/>
        </p:nvSpPr>
        <p:spPr>
          <a:xfrm rot="5400000">
            <a:off x="7524440" y="3141080"/>
            <a:ext cx="288032" cy="2016000"/>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p:cNvSpPr/>
          <p:nvPr/>
        </p:nvSpPr>
        <p:spPr>
          <a:xfrm rot="5400000">
            <a:off x="5742248" y="3087080"/>
            <a:ext cx="288032" cy="2124000"/>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a:off x="6660232" y="4149080"/>
            <a:ext cx="288032" cy="2196000"/>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p:cNvSpPr/>
          <p:nvPr/>
        </p:nvSpPr>
        <p:spPr>
          <a:xfrm>
            <a:off x="6660232" y="2060848"/>
            <a:ext cx="288032" cy="2088232"/>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ktangel 76"/>
          <p:cNvSpPr>
            <a:spLocks noChangeArrowheads="1"/>
          </p:cNvSpPr>
          <p:nvPr/>
        </p:nvSpPr>
        <p:spPr bwMode="auto">
          <a:xfrm>
            <a:off x="484312" y="926718"/>
            <a:ext cx="30075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2000" noProof="1" smtClean="0">
                <a:solidFill>
                  <a:srgbClr val="FFFFFF"/>
                </a:solidFill>
                <a:latin typeface="Calibri" charset="0"/>
                <a:cs typeface="Arial" charset="0"/>
              </a:rPr>
              <a:t>Each pane represents two things – stuff known to you and stuff known to others.</a:t>
            </a:r>
            <a:endParaRPr lang="da-DK" sz="3200" dirty="0">
              <a:solidFill>
                <a:srgbClr val="1E1C11"/>
              </a:solidFill>
              <a:latin typeface="Calibri" charset="0"/>
            </a:endParaRPr>
          </a:p>
        </p:txBody>
      </p:sp>
      <p:grpSp>
        <p:nvGrpSpPr>
          <p:cNvPr id="21" name="Group 19"/>
          <p:cNvGrpSpPr>
            <a:grpSpLocks/>
          </p:cNvGrpSpPr>
          <p:nvPr/>
        </p:nvGrpSpPr>
        <p:grpSpPr bwMode="auto">
          <a:xfrm>
            <a:off x="179512" y="1015618"/>
            <a:ext cx="250825" cy="250825"/>
            <a:chOff x="530225" y="5016500"/>
            <a:chExt cx="393700" cy="393700"/>
          </a:xfrm>
        </p:grpSpPr>
        <p:sp>
          <p:nvSpPr>
            <p:cNvPr id="22"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23"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sp>
        <p:nvSpPr>
          <p:cNvPr id="19" name="Frame 18"/>
          <p:cNvSpPr/>
          <p:nvPr/>
        </p:nvSpPr>
        <p:spPr>
          <a:xfrm>
            <a:off x="4588735" y="1758616"/>
            <a:ext cx="4359603" cy="4857504"/>
          </a:xfrm>
          <a:prstGeom prst="frame">
            <a:avLst>
              <a:gd name="adj1" fmla="val 6550"/>
            </a:avLst>
          </a:prstGeom>
          <a:blipFill>
            <a:blip r:embed="rId6"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41" name="Group 40"/>
          <p:cNvGrpSpPr/>
          <p:nvPr/>
        </p:nvGrpSpPr>
        <p:grpSpPr>
          <a:xfrm>
            <a:off x="4572000" y="980728"/>
            <a:ext cx="4392488" cy="864096"/>
            <a:chOff x="4572000" y="980728"/>
            <a:chExt cx="4392488" cy="864096"/>
          </a:xfrm>
        </p:grpSpPr>
        <p:sp>
          <p:nvSpPr>
            <p:cNvPr id="24" name="Snip Same Side Corner Rectangle 23"/>
            <p:cNvSpPr/>
            <p:nvPr/>
          </p:nvSpPr>
          <p:spPr>
            <a:xfrm>
              <a:off x="4572000" y="980728"/>
              <a:ext cx="4392488" cy="792088"/>
            </a:xfrm>
            <a:prstGeom prst="snip2SameRect">
              <a:avLst/>
            </a:prstGeom>
            <a:solidFill>
              <a:srgbClr val="FFB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7" name="Straight Connector 26"/>
            <p:cNvCxnSpPr>
              <a:stCxn id="24" idx="2"/>
              <a:endCxn id="24" idx="0"/>
            </p:cNvCxnSpPr>
            <p:nvPr/>
          </p:nvCxnSpPr>
          <p:spPr>
            <a:xfrm>
              <a:off x="4572000" y="1376772"/>
              <a:ext cx="4392488"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768244" y="1412824"/>
              <a:ext cx="0" cy="432000"/>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5724128" y="980728"/>
              <a:ext cx="2088232" cy="400110"/>
            </a:xfrm>
            <a:prstGeom prst="rect">
              <a:avLst/>
            </a:prstGeom>
            <a:noFill/>
          </p:spPr>
          <p:txBody>
            <a:bodyPr wrap="square" rtlCol="0">
              <a:spAutoFit/>
            </a:bodyPr>
            <a:lstStyle/>
            <a:p>
              <a:pPr algn="ctr"/>
              <a:r>
                <a:rPr lang="en-IN" sz="2000" b="1" dirty="0" smtClean="0"/>
                <a:t>Self</a:t>
              </a:r>
              <a:endParaRPr lang="en-IN" sz="2000" b="1" dirty="0"/>
            </a:p>
          </p:txBody>
        </p:sp>
        <p:sp>
          <p:nvSpPr>
            <p:cNvPr id="36" name="TextBox 35"/>
            <p:cNvSpPr txBox="1"/>
            <p:nvPr/>
          </p:nvSpPr>
          <p:spPr>
            <a:xfrm>
              <a:off x="4644008" y="1340768"/>
              <a:ext cx="2088232" cy="369332"/>
            </a:xfrm>
            <a:prstGeom prst="rect">
              <a:avLst/>
            </a:prstGeom>
            <a:noFill/>
          </p:spPr>
          <p:txBody>
            <a:bodyPr wrap="square" rtlCol="0">
              <a:spAutoFit/>
            </a:bodyPr>
            <a:lstStyle/>
            <a:p>
              <a:pPr algn="ctr"/>
              <a:r>
                <a:rPr lang="en-IN" b="1" dirty="0" smtClean="0"/>
                <a:t>Known</a:t>
              </a:r>
              <a:endParaRPr lang="en-IN" b="1" dirty="0"/>
            </a:p>
          </p:txBody>
        </p:sp>
        <p:sp>
          <p:nvSpPr>
            <p:cNvPr id="37" name="TextBox 36"/>
            <p:cNvSpPr txBox="1"/>
            <p:nvPr/>
          </p:nvSpPr>
          <p:spPr>
            <a:xfrm>
              <a:off x="6804248" y="1340768"/>
              <a:ext cx="2088232" cy="369332"/>
            </a:xfrm>
            <a:prstGeom prst="rect">
              <a:avLst/>
            </a:prstGeom>
            <a:noFill/>
          </p:spPr>
          <p:txBody>
            <a:bodyPr wrap="square" rtlCol="0">
              <a:spAutoFit/>
            </a:bodyPr>
            <a:lstStyle/>
            <a:p>
              <a:pPr algn="ctr"/>
              <a:r>
                <a:rPr lang="en-IN" b="1" dirty="0" smtClean="0"/>
                <a:t>Unknown</a:t>
              </a:r>
              <a:endParaRPr lang="en-IN" b="1" dirty="0"/>
            </a:p>
          </p:txBody>
        </p:sp>
      </p:grpSp>
      <p:grpSp>
        <p:nvGrpSpPr>
          <p:cNvPr id="42" name="Group 41"/>
          <p:cNvGrpSpPr/>
          <p:nvPr/>
        </p:nvGrpSpPr>
        <p:grpSpPr>
          <a:xfrm>
            <a:off x="3779912" y="1772825"/>
            <a:ext cx="864096" cy="4860000"/>
            <a:chOff x="3779912" y="1772825"/>
            <a:chExt cx="864096" cy="4860000"/>
          </a:xfrm>
        </p:grpSpPr>
        <p:sp>
          <p:nvSpPr>
            <p:cNvPr id="25" name="Snip Same Side Corner Rectangle 24"/>
            <p:cNvSpPr/>
            <p:nvPr/>
          </p:nvSpPr>
          <p:spPr>
            <a:xfrm rot="16200000">
              <a:off x="1745912" y="3806825"/>
              <a:ext cx="4860000" cy="792000"/>
            </a:xfrm>
            <a:prstGeom prst="snip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2" name="Straight Connector 31"/>
            <p:cNvCxnSpPr>
              <a:stCxn id="25" idx="0"/>
              <a:endCxn id="25" idx="2"/>
            </p:cNvCxnSpPr>
            <p:nvPr/>
          </p:nvCxnSpPr>
          <p:spPr>
            <a:xfrm>
              <a:off x="4175912" y="1772825"/>
              <a:ext cx="0" cy="486000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176008" y="4202825"/>
              <a:ext cx="468000" cy="0"/>
            </a:xfrm>
            <a:prstGeom prst="line">
              <a:avLst/>
            </a:prstGeom>
          </p:spPr>
          <p:style>
            <a:lnRef idx="1">
              <a:schemeClr val="dk1"/>
            </a:lnRef>
            <a:fillRef idx="0">
              <a:schemeClr val="dk1"/>
            </a:fillRef>
            <a:effectRef idx="0">
              <a:schemeClr val="dk1"/>
            </a:effectRef>
            <a:fontRef idx="minor">
              <a:schemeClr val="tx1"/>
            </a:fontRef>
          </p:style>
        </p:cxnSp>
        <p:sp>
          <p:nvSpPr>
            <p:cNvPr id="38" name="TextBox 37"/>
            <p:cNvSpPr txBox="1"/>
            <p:nvPr/>
          </p:nvSpPr>
          <p:spPr>
            <a:xfrm rot="16200000">
              <a:off x="2935851" y="3913021"/>
              <a:ext cx="2088232" cy="400110"/>
            </a:xfrm>
            <a:prstGeom prst="rect">
              <a:avLst/>
            </a:prstGeom>
            <a:noFill/>
          </p:spPr>
          <p:txBody>
            <a:bodyPr wrap="square" rtlCol="0">
              <a:spAutoFit/>
            </a:bodyPr>
            <a:lstStyle/>
            <a:p>
              <a:pPr algn="ctr"/>
              <a:r>
                <a:rPr lang="en-IN" sz="2000" b="1" dirty="0" smtClean="0"/>
                <a:t>Others</a:t>
              </a:r>
              <a:endParaRPr lang="en-IN" sz="2000" b="1" dirty="0"/>
            </a:p>
          </p:txBody>
        </p:sp>
        <p:sp>
          <p:nvSpPr>
            <p:cNvPr id="39" name="TextBox 38"/>
            <p:cNvSpPr txBox="1"/>
            <p:nvPr/>
          </p:nvSpPr>
          <p:spPr>
            <a:xfrm rot="16200000">
              <a:off x="3352510" y="5152546"/>
              <a:ext cx="2088232" cy="369332"/>
            </a:xfrm>
            <a:prstGeom prst="rect">
              <a:avLst/>
            </a:prstGeom>
            <a:noFill/>
          </p:spPr>
          <p:txBody>
            <a:bodyPr wrap="square" rtlCol="0">
              <a:spAutoFit/>
            </a:bodyPr>
            <a:lstStyle/>
            <a:p>
              <a:pPr algn="ctr"/>
              <a:r>
                <a:rPr lang="en-IN" b="1" dirty="0" smtClean="0"/>
                <a:t>Unknown</a:t>
              </a:r>
              <a:endParaRPr lang="en-IN" b="1" dirty="0"/>
            </a:p>
          </p:txBody>
        </p:sp>
        <p:sp>
          <p:nvSpPr>
            <p:cNvPr id="40" name="TextBox 39"/>
            <p:cNvSpPr txBox="1"/>
            <p:nvPr/>
          </p:nvSpPr>
          <p:spPr>
            <a:xfrm rot="16200000">
              <a:off x="3352510" y="2848290"/>
              <a:ext cx="2088232" cy="369332"/>
            </a:xfrm>
            <a:prstGeom prst="rect">
              <a:avLst/>
            </a:prstGeom>
            <a:noFill/>
          </p:spPr>
          <p:txBody>
            <a:bodyPr wrap="square" rtlCol="0">
              <a:spAutoFit/>
            </a:bodyPr>
            <a:lstStyle/>
            <a:p>
              <a:pPr algn="ctr"/>
              <a:r>
                <a:rPr lang="en-IN" b="1" dirty="0" smtClean="0"/>
                <a:t>Known</a:t>
              </a:r>
              <a:endParaRPr lang="en-IN" b="1" dirty="0"/>
            </a:p>
          </p:txBody>
        </p:sp>
      </p:grpSp>
      <p:sp>
        <p:nvSpPr>
          <p:cNvPr id="43" name="Rektangel 76"/>
          <p:cNvSpPr>
            <a:spLocks noChangeArrowheads="1"/>
          </p:cNvSpPr>
          <p:nvPr/>
        </p:nvSpPr>
        <p:spPr bwMode="auto">
          <a:xfrm>
            <a:off x="484312" y="2123558"/>
            <a:ext cx="30075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2000" noProof="1" smtClean="0">
                <a:solidFill>
                  <a:srgbClr val="FFFFFF"/>
                </a:solidFill>
                <a:latin typeface="Calibri" charset="0"/>
                <a:cs typeface="Arial" charset="0"/>
              </a:rPr>
              <a:t>The four panes of the ‘Johari Window’ are called 'regions' or 'areas' or 'quadrants'.</a:t>
            </a:r>
            <a:endParaRPr lang="da-DK" sz="3200" dirty="0">
              <a:solidFill>
                <a:srgbClr val="1E1C11"/>
              </a:solidFill>
              <a:latin typeface="Calibri" charset="0"/>
            </a:endParaRPr>
          </a:p>
        </p:txBody>
      </p:sp>
      <p:grpSp>
        <p:nvGrpSpPr>
          <p:cNvPr id="44" name="Group 19"/>
          <p:cNvGrpSpPr>
            <a:grpSpLocks/>
          </p:cNvGrpSpPr>
          <p:nvPr/>
        </p:nvGrpSpPr>
        <p:grpSpPr bwMode="auto">
          <a:xfrm>
            <a:off x="179512" y="2212458"/>
            <a:ext cx="250825" cy="250825"/>
            <a:chOff x="530225" y="5016500"/>
            <a:chExt cx="393700" cy="393700"/>
          </a:xfrm>
        </p:grpSpPr>
        <p:sp>
          <p:nvSpPr>
            <p:cNvPr id="45"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46"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grpSp>
        <p:nvGrpSpPr>
          <p:cNvPr id="47" name="Group 3"/>
          <p:cNvGrpSpPr>
            <a:grpSpLocks/>
          </p:cNvGrpSpPr>
          <p:nvPr/>
        </p:nvGrpSpPr>
        <p:grpSpPr bwMode="auto">
          <a:xfrm>
            <a:off x="4860032" y="2061064"/>
            <a:ext cx="1836000" cy="1980000"/>
            <a:chOff x="3710355" y="177543"/>
            <a:chExt cx="1585463" cy="1543488"/>
          </a:xfrm>
        </p:grpSpPr>
        <p:grpSp>
          <p:nvGrpSpPr>
            <p:cNvPr id="48" name="Gruppe 244"/>
            <p:cNvGrpSpPr>
              <a:grpSpLocks/>
            </p:cNvGrpSpPr>
            <p:nvPr/>
          </p:nvGrpSpPr>
          <p:grpSpPr bwMode="auto">
            <a:xfrm>
              <a:off x="3710355" y="177543"/>
              <a:ext cx="1547920" cy="1543488"/>
              <a:chOff x="2328948" y="3175056"/>
              <a:chExt cx="2132024" cy="2124956"/>
            </a:xfrm>
          </p:grpSpPr>
          <p:grpSp>
            <p:nvGrpSpPr>
              <p:cNvPr id="50" name="Gruppe 242"/>
              <p:cNvGrpSpPr>
                <a:grpSpLocks/>
              </p:cNvGrpSpPr>
              <p:nvPr/>
            </p:nvGrpSpPr>
            <p:grpSpPr bwMode="auto">
              <a:xfrm>
                <a:off x="2328948" y="3175056"/>
                <a:ext cx="2132024" cy="2114322"/>
                <a:chOff x="2328948" y="3175056"/>
                <a:chExt cx="2132024" cy="2114322"/>
              </a:xfrm>
            </p:grpSpPr>
            <p:sp>
              <p:nvSpPr>
                <p:cNvPr id="52" name="Ellipse 49"/>
                <p:cNvSpPr/>
                <p:nvPr/>
              </p:nvSpPr>
              <p:spPr bwMode="auto">
                <a:xfrm>
                  <a:off x="2346750" y="3175056"/>
                  <a:ext cx="2114222" cy="2114322"/>
                </a:xfrm>
                <a:prstGeom prst="rect">
                  <a:avLst/>
                </a:prstGeom>
                <a:gradFill flip="none" rotWithShape="1">
                  <a:gsLst>
                    <a:gs pos="55000">
                      <a:srgbClr val="9BBB59">
                        <a:shade val="51000"/>
                        <a:satMod val="130000"/>
                      </a:srgbClr>
                    </a:gs>
                    <a:gs pos="83000">
                      <a:srgbClr val="C0FF4D"/>
                    </a:gs>
                    <a:gs pos="100000">
                      <a:srgbClr val="9BBB59">
                        <a:shade val="94000"/>
                        <a:satMod val="135000"/>
                      </a:srgbClr>
                    </a:gs>
                  </a:gsLst>
                  <a:path path="circle">
                    <a:fillToRect l="100000" t="100000"/>
                  </a:path>
                  <a:tileRect r="-100000" b="-100000"/>
                </a:gra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53" name="Ellipse 50"/>
                <p:cNvSpPr/>
                <p:nvPr/>
              </p:nvSpPr>
              <p:spPr bwMode="auto">
                <a:xfrm>
                  <a:off x="2328948" y="3175056"/>
                  <a:ext cx="2099743" cy="1145552"/>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51"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49" name="TextBox 48"/>
            <p:cNvSpPr txBox="1"/>
            <p:nvPr/>
          </p:nvSpPr>
          <p:spPr>
            <a:xfrm>
              <a:off x="3731160" y="514173"/>
              <a:ext cx="1564658" cy="791749"/>
            </a:xfrm>
            <a:prstGeom prst="rect">
              <a:avLst/>
            </a:prstGeom>
            <a:noFill/>
          </p:spPr>
          <p:txBody>
            <a:bodyPr>
              <a:spAutoFit/>
            </a:bodyPr>
            <a:lstStyle/>
            <a:p>
              <a:pPr algn="ctr">
                <a:defRPr/>
              </a:pPr>
              <a:r>
                <a:rPr lang="en-US" sz="2000" dirty="0" smtClean="0">
                  <a:ea typeface="ＭＳ Ｐゴシック" pitchFamily="-108" charset="-128"/>
                  <a:cs typeface="ＭＳ Ｐゴシック" pitchFamily="-108" charset="-128"/>
                </a:rPr>
                <a:t>'Regions' / 'Areas' / 'Quadrants'</a:t>
              </a:r>
              <a:endParaRPr lang="en-US" sz="2000" dirty="0">
                <a:latin typeface="+mn-lt"/>
                <a:ea typeface="ＭＳ Ｐゴシック" pitchFamily="-108" charset="-128"/>
                <a:cs typeface="ＭＳ Ｐゴシック" pitchFamily="-108" charset="-128"/>
              </a:endParaRPr>
            </a:p>
          </p:txBody>
        </p:sp>
      </p:grpSp>
      <p:grpSp>
        <p:nvGrpSpPr>
          <p:cNvPr id="54" name="Group 25"/>
          <p:cNvGrpSpPr>
            <a:grpSpLocks/>
          </p:cNvGrpSpPr>
          <p:nvPr/>
        </p:nvGrpSpPr>
        <p:grpSpPr bwMode="auto">
          <a:xfrm>
            <a:off x="6876456" y="4293096"/>
            <a:ext cx="1836000" cy="2340000"/>
            <a:chOff x="2842554" y="3429000"/>
            <a:chExt cx="1625619" cy="1771801"/>
          </a:xfrm>
        </p:grpSpPr>
        <p:sp>
          <p:nvSpPr>
            <p:cNvPr id="55" name="Ellipse 45"/>
            <p:cNvSpPr/>
            <p:nvPr/>
          </p:nvSpPr>
          <p:spPr bwMode="auto">
            <a:xfrm>
              <a:off x="2842554" y="4727680"/>
              <a:ext cx="1625619" cy="473121"/>
            </a:xfrm>
            <a:prstGeom prst="rect">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nvGrpSpPr>
            <p:cNvPr id="56" name="Gruppe 244"/>
            <p:cNvGrpSpPr>
              <a:grpSpLocks/>
            </p:cNvGrpSpPr>
            <p:nvPr/>
          </p:nvGrpSpPr>
          <p:grpSpPr bwMode="auto">
            <a:xfrm>
              <a:off x="2842555" y="3429000"/>
              <a:ext cx="1595124" cy="1543488"/>
              <a:chOff x="2288083" y="3175056"/>
              <a:chExt cx="2197039" cy="2124956"/>
            </a:xfrm>
          </p:grpSpPr>
          <p:grpSp>
            <p:nvGrpSpPr>
              <p:cNvPr id="58" name="Gruppe 242"/>
              <p:cNvGrpSpPr>
                <a:grpSpLocks/>
              </p:cNvGrpSpPr>
              <p:nvPr/>
            </p:nvGrpSpPr>
            <p:grpSpPr bwMode="auto">
              <a:xfrm>
                <a:off x="2288083" y="3175056"/>
                <a:ext cx="2197039" cy="2114322"/>
                <a:chOff x="2288083" y="3175056"/>
                <a:chExt cx="2197039" cy="2114322"/>
              </a:xfrm>
            </p:grpSpPr>
            <p:sp>
              <p:nvSpPr>
                <p:cNvPr id="60" name="Ellipse 49"/>
                <p:cNvSpPr/>
                <p:nvPr/>
              </p:nvSpPr>
              <p:spPr bwMode="auto">
                <a:xfrm>
                  <a:off x="2346750" y="3175056"/>
                  <a:ext cx="2114222" cy="2114322"/>
                </a:xfrm>
                <a:prstGeom prst="rect">
                  <a:avLst/>
                </a:prstGeom>
                <a:gradFill flip="none" rotWithShape="1">
                  <a:gsLst>
                    <a:gs pos="55000">
                      <a:srgbClr val="1975AB"/>
                    </a:gs>
                    <a:gs pos="83000">
                      <a:srgbClr val="74F4FF"/>
                    </a:gs>
                    <a:gs pos="100000">
                      <a:srgbClr val="208ECD"/>
                    </a:gs>
                  </a:gsLst>
                  <a:path path="circle">
                    <a:fillToRect l="100000" t="100000"/>
                  </a:path>
                  <a:tileRect r="-100000" b="-100000"/>
                </a:gradFill>
                <a:ln w="12700">
                  <a:solidFill>
                    <a:srgbClr val="104B6D"/>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61" name="Ellipse 50"/>
                <p:cNvSpPr/>
                <p:nvPr/>
              </p:nvSpPr>
              <p:spPr bwMode="auto">
                <a:xfrm>
                  <a:off x="2288083" y="3175056"/>
                  <a:ext cx="2197039" cy="1145325"/>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59"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57" name="TextBox 56"/>
            <p:cNvSpPr txBox="1"/>
            <p:nvPr/>
          </p:nvSpPr>
          <p:spPr>
            <a:xfrm>
              <a:off x="2906055" y="3822777"/>
              <a:ext cx="1511317" cy="793454"/>
            </a:xfrm>
            <a:prstGeom prst="rect">
              <a:avLst/>
            </a:prstGeom>
            <a:noFill/>
          </p:spPr>
          <p:txBody>
            <a:bodyPr>
              <a:spAutoFit/>
            </a:bodyPr>
            <a:lstStyle/>
            <a:p>
              <a:pPr algn="ctr">
                <a:defRPr/>
              </a:pPr>
              <a:r>
                <a:rPr lang="en-US" sz="2000" dirty="0" smtClean="0">
                  <a:ea typeface="ＭＳ Ｐゴシック" pitchFamily="-108" charset="-128"/>
                  <a:cs typeface="ＭＳ Ｐゴシック" pitchFamily="-108" charset="-128"/>
                </a:rPr>
                <a:t>'Regions' / 'Areas' / 'Quadrants'</a:t>
              </a:r>
              <a:endParaRPr lang="en-US" sz="2000" dirty="0">
                <a:latin typeface="+mn-lt"/>
                <a:ea typeface="ＭＳ Ｐゴシック" pitchFamily="-108" charset="-128"/>
                <a:cs typeface="ＭＳ Ｐゴシック" pitchFamily="-108" charset="-128"/>
              </a:endParaRPr>
            </a:p>
          </p:txBody>
        </p:sp>
      </p:grpSp>
      <p:grpSp>
        <p:nvGrpSpPr>
          <p:cNvPr id="70" name="Group 3"/>
          <p:cNvGrpSpPr>
            <a:grpSpLocks/>
          </p:cNvGrpSpPr>
          <p:nvPr/>
        </p:nvGrpSpPr>
        <p:grpSpPr bwMode="auto">
          <a:xfrm>
            <a:off x="4860032" y="4293096"/>
            <a:ext cx="1836000" cy="2052000"/>
            <a:chOff x="3710532" y="177543"/>
            <a:chExt cx="1585286" cy="1543488"/>
          </a:xfrm>
        </p:grpSpPr>
        <p:grpSp>
          <p:nvGrpSpPr>
            <p:cNvPr id="71" name="Gruppe 244"/>
            <p:cNvGrpSpPr>
              <a:grpSpLocks/>
            </p:cNvGrpSpPr>
            <p:nvPr/>
          </p:nvGrpSpPr>
          <p:grpSpPr bwMode="auto">
            <a:xfrm>
              <a:off x="3710532" y="177543"/>
              <a:ext cx="1547745" cy="1543488"/>
              <a:chOff x="2329190" y="3175056"/>
              <a:chExt cx="2131782" cy="2124956"/>
            </a:xfrm>
          </p:grpSpPr>
          <p:grpSp>
            <p:nvGrpSpPr>
              <p:cNvPr id="73" name="Gruppe 242"/>
              <p:cNvGrpSpPr>
                <a:grpSpLocks/>
              </p:cNvGrpSpPr>
              <p:nvPr/>
            </p:nvGrpSpPr>
            <p:grpSpPr bwMode="auto">
              <a:xfrm>
                <a:off x="2329190" y="3175056"/>
                <a:ext cx="2131782" cy="2114322"/>
                <a:chOff x="2329190" y="3175056"/>
                <a:chExt cx="2131782" cy="2114322"/>
              </a:xfrm>
            </p:grpSpPr>
            <p:sp>
              <p:nvSpPr>
                <p:cNvPr id="75" name="Ellipse 49"/>
                <p:cNvSpPr/>
                <p:nvPr/>
              </p:nvSpPr>
              <p:spPr bwMode="auto">
                <a:xfrm>
                  <a:off x="2346750" y="3175056"/>
                  <a:ext cx="2114222" cy="2114322"/>
                </a:xfrm>
                <a:prstGeom prst="rect">
                  <a:avLst/>
                </a:prstGeom>
                <a:solidFill>
                  <a:schemeClr val="bg2">
                    <a:lumMod val="50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76" name="Ellipse 50"/>
                <p:cNvSpPr/>
                <p:nvPr/>
              </p:nvSpPr>
              <p:spPr bwMode="auto">
                <a:xfrm>
                  <a:off x="2329190" y="3175056"/>
                  <a:ext cx="2099742" cy="1145552"/>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74"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72" name="TextBox 71"/>
            <p:cNvSpPr txBox="1"/>
            <p:nvPr/>
          </p:nvSpPr>
          <p:spPr>
            <a:xfrm>
              <a:off x="3731160" y="563458"/>
              <a:ext cx="1564658" cy="777611"/>
            </a:xfrm>
            <a:prstGeom prst="rect">
              <a:avLst/>
            </a:prstGeom>
            <a:noFill/>
          </p:spPr>
          <p:txBody>
            <a:bodyPr>
              <a:spAutoFit/>
            </a:bodyPr>
            <a:lstStyle/>
            <a:p>
              <a:pPr algn="ctr">
                <a:defRPr/>
              </a:pPr>
              <a:r>
                <a:rPr lang="en-US" sz="2000" dirty="0" smtClean="0">
                  <a:ea typeface="ＭＳ Ｐゴシック" pitchFamily="-108" charset="-128"/>
                  <a:cs typeface="ＭＳ Ｐゴシック" pitchFamily="-108" charset="-128"/>
                </a:rPr>
                <a:t>'Regions' / 'Areas' / 'Quadrants'</a:t>
              </a:r>
              <a:endParaRPr lang="en-US" sz="2000" dirty="0">
                <a:latin typeface="+mn-lt"/>
                <a:ea typeface="ＭＳ Ｐゴシック" pitchFamily="-108" charset="-128"/>
                <a:cs typeface="ＭＳ Ｐゴシック" pitchFamily="-108" charset="-128"/>
              </a:endParaRPr>
            </a:p>
          </p:txBody>
        </p:sp>
      </p:grpSp>
      <p:sp>
        <p:nvSpPr>
          <p:cNvPr id="77" name="Rektangel 76"/>
          <p:cNvSpPr>
            <a:spLocks noChangeArrowheads="1"/>
          </p:cNvSpPr>
          <p:nvPr/>
        </p:nvSpPr>
        <p:spPr bwMode="auto">
          <a:xfrm>
            <a:off x="484312" y="3643277"/>
            <a:ext cx="300756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2000" noProof="1" smtClean="0">
                <a:solidFill>
                  <a:srgbClr val="FFFFFF"/>
                </a:solidFill>
                <a:latin typeface="Calibri" charset="0"/>
                <a:cs typeface="Arial" charset="0"/>
              </a:rPr>
              <a:t>Each contains and represents the information - feelings, motivation, etc., in terms of whether the information is known or unknown by the person, and whether the information is known or unknown by others in the team.</a:t>
            </a:r>
            <a:endParaRPr lang="da-DK" sz="3200" dirty="0">
              <a:solidFill>
                <a:srgbClr val="1E1C11"/>
              </a:solidFill>
              <a:latin typeface="Calibri" charset="0"/>
            </a:endParaRPr>
          </a:p>
        </p:txBody>
      </p:sp>
      <p:grpSp>
        <p:nvGrpSpPr>
          <p:cNvPr id="78" name="Group 19"/>
          <p:cNvGrpSpPr>
            <a:grpSpLocks/>
          </p:cNvGrpSpPr>
          <p:nvPr/>
        </p:nvGrpSpPr>
        <p:grpSpPr bwMode="auto">
          <a:xfrm>
            <a:off x="179512" y="3732177"/>
            <a:ext cx="250825" cy="250825"/>
            <a:chOff x="530225" y="5016500"/>
            <a:chExt cx="393700" cy="393700"/>
          </a:xfrm>
        </p:grpSpPr>
        <p:sp>
          <p:nvSpPr>
            <p:cNvPr id="79"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80"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81" name="Picture 8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par>
                                <p:cTn id="15" presetID="12" presetClass="entr" presetSubtype="4"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slide(fromBottom)">
                                      <p:cBhvr>
                                        <p:cTn id="17" dur="1000"/>
                                        <p:tgtEl>
                                          <p:spTgt spid="41"/>
                                        </p:tgtEl>
                                      </p:cBhvr>
                                    </p:animEffect>
                                  </p:childTnLst>
                                </p:cTn>
                              </p:par>
                            </p:childTnLst>
                          </p:cTn>
                        </p:par>
                        <p:par>
                          <p:cTn id="18" fill="hold">
                            <p:stCondLst>
                              <p:cond delay="1000"/>
                            </p:stCondLst>
                            <p:childTnLst>
                              <p:par>
                                <p:cTn id="19" presetID="12" presetClass="entr" presetSubtype="2"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slide(fromRight)">
                                      <p:cBhvr>
                                        <p:cTn id="21" dur="1000"/>
                                        <p:tgtEl>
                                          <p:spTgt spid="42"/>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1000" fill="hold"/>
                                        <p:tgtEl>
                                          <p:spTgt spid="43"/>
                                        </p:tgtEl>
                                        <p:attrNameLst>
                                          <p:attrName>ppt_w</p:attrName>
                                        </p:attrNameLst>
                                      </p:cBhvr>
                                      <p:tavLst>
                                        <p:tav tm="0">
                                          <p:val>
                                            <p:strVal val="#ppt_w*0.70"/>
                                          </p:val>
                                        </p:tav>
                                        <p:tav tm="100000">
                                          <p:val>
                                            <p:strVal val="#ppt_w"/>
                                          </p:val>
                                        </p:tav>
                                      </p:tavLst>
                                    </p:anim>
                                    <p:anim calcmode="lin" valueType="num">
                                      <p:cBhvr>
                                        <p:cTn id="26" dur="1000" fill="hold"/>
                                        <p:tgtEl>
                                          <p:spTgt spid="43"/>
                                        </p:tgtEl>
                                        <p:attrNameLst>
                                          <p:attrName>ppt_h</p:attrName>
                                        </p:attrNameLst>
                                      </p:cBhvr>
                                      <p:tavLst>
                                        <p:tav tm="0">
                                          <p:val>
                                            <p:strVal val="#ppt_h"/>
                                          </p:val>
                                        </p:tav>
                                        <p:tav tm="100000">
                                          <p:val>
                                            <p:strVal val="#ppt_h"/>
                                          </p:val>
                                        </p:tav>
                                      </p:tavLst>
                                    </p:anim>
                                    <p:animEffect transition="in" filter="fade">
                                      <p:cBhvr>
                                        <p:cTn id="27" dur="1000"/>
                                        <p:tgtEl>
                                          <p:spTgt spid="43"/>
                                        </p:tgtEl>
                                      </p:cBhvr>
                                    </p:animEffect>
                                  </p:childTnLst>
                                </p:cTn>
                              </p:par>
                              <p:par>
                                <p:cTn id="28" presetID="55"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1000" fill="hold"/>
                                        <p:tgtEl>
                                          <p:spTgt spid="44"/>
                                        </p:tgtEl>
                                        <p:attrNameLst>
                                          <p:attrName>ppt_w</p:attrName>
                                        </p:attrNameLst>
                                      </p:cBhvr>
                                      <p:tavLst>
                                        <p:tav tm="0">
                                          <p:val>
                                            <p:strVal val="#ppt_w*0.70"/>
                                          </p:val>
                                        </p:tav>
                                        <p:tav tm="100000">
                                          <p:val>
                                            <p:strVal val="#ppt_w"/>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animEffect transition="in" filter="fade">
                                      <p:cBhvr>
                                        <p:cTn id="32" dur="10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1000"/>
                                        <p:tgtEl>
                                          <p:spTgt spid="62"/>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0"/>
                                        <p:tgtEl>
                                          <p:spTgt spid="7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childTnLst>
                                </p:cTn>
                              </p:par>
                            </p:childTnLst>
                          </p:cTn>
                        </p:par>
                        <p:par>
                          <p:cTn id="48" fill="hold">
                            <p:stCondLst>
                              <p:cond delay="6000"/>
                            </p:stCondLst>
                            <p:childTnLst>
                              <p:par>
                                <p:cTn id="49" presetID="55" presetClass="entr" presetSubtype="0"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1000" fill="hold"/>
                                        <p:tgtEl>
                                          <p:spTgt spid="77"/>
                                        </p:tgtEl>
                                        <p:attrNameLst>
                                          <p:attrName>ppt_w</p:attrName>
                                        </p:attrNameLst>
                                      </p:cBhvr>
                                      <p:tavLst>
                                        <p:tav tm="0">
                                          <p:val>
                                            <p:strVal val="#ppt_w*0.70"/>
                                          </p:val>
                                        </p:tav>
                                        <p:tav tm="100000">
                                          <p:val>
                                            <p:strVal val="#ppt_w"/>
                                          </p:val>
                                        </p:tav>
                                      </p:tavLst>
                                    </p:anim>
                                    <p:anim calcmode="lin" valueType="num">
                                      <p:cBhvr>
                                        <p:cTn id="52" dur="1000" fill="hold"/>
                                        <p:tgtEl>
                                          <p:spTgt spid="77"/>
                                        </p:tgtEl>
                                        <p:attrNameLst>
                                          <p:attrName>ppt_h</p:attrName>
                                        </p:attrNameLst>
                                      </p:cBhvr>
                                      <p:tavLst>
                                        <p:tav tm="0">
                                          <p:val>
                                            <p:strVal val="#ppt_h"/>
                                          </p:val>
                                        </p:tav>
                                        <p:tav tm="100000">
                                          <p:val>
                                            <p:strVal val="#ppt_h"/>
                                          </p:val>
                                        </p:tav>
                                      </p:tavLst>
                                    </p:anim>
                                    <p:animEffect transition="in" filter="fade">
                                      <p:cBhvr>
                                        <p:cTn id="53" dur="1000"/>
                                        <p:tgtEl>
                                          <p:spTgt spid="77"/>
                                        </p:tgtEl>
                                      </p:cBhvr>
                                    </p:animEffect>
                                  </p:childTnLst>
                                </p:cTn>
                              </p:par>
                              <p:par>
                                <p:cTn id="54" presetID="55" presetClass="entr" presetSubtype="0"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1000" fill="hold"/>
                                        <p:tgtEl>
                                          <p:spTgt spid="78"/>
                                        </p:tgtEl>
                                        <p:attrNameLst>
                                          <p:attrName>ppt_w</p:attrName>
                                        </p:attrNameLst>
                                      </p:cBhvr>
                                      <p:tavLst>
                                        <p:tav tm="0">
                                          <p:val>
                                            <p:strVal val="#ppt_w*0.70"/>
                                          </p:val>
                                        </p:tav>
                                        <p:tav tm="100000">
                                          <p:val>
                                            <p:strVal val="#ppt_w"/>
                                          </p:val>
                                        </p:tav>
                                      </p:tavLst>
                                    </p:anim>
                                    <p:anim calcmode="lin" valueType="num">
                                      <p:cBhvr>
                                        <p:cTn id="57" dur="1000" fill="hold"/>
                                        <p:tgtEl>
                                          <p:spTgt spid="78"/>
                                        </p:tgtEl>
                                        <p:attrNameLst>
                                          <p:attrName>ppt_h</p:attrName>
                                        </p:attrNameLst>
                                      </p:cBhvr>
                                      <p:tavLst>
                                        <p:tav tm="0">
                                          <p:val>
                                            <p:strVal val="#ppt_h"/>
                                          </p:val>
                                        </p:tav>
                                        <p:tav tm="100000">
                                          <p:val>
                                            <p:strVal val="#ppt_h"/>
                                          </p:val>
                                        </p:tav>
                                      </p:tavLst>
                                    </p:anim>
                                    <p:animEffect transition="in" filter="fade">
                                      <p:cBhvr>
                                        <p:cTn id="58" dur="1000"/>
                                        <p:tgtEl>
                                          <p:spTgt spid="78"/>
                                        </p:tgtEl>
                                      </p:cBhvr>
                                    </p:animEffect>
                                  </p:childTnLst>
                                </p:cTn>
                              </p:par>
                              <p:par>
                                <p:cTn id="59" presetID="26" presetClass="emph" presetSubtype="0" fill="hold" nodeType="withEffect">
                                  <p:stCondLst>
                                    <p:cond delay="0"/>
                                  </p:stCondLst>
                                  <p:childTnLst>
                                    <p:animEffect transition="out" filter="fade">
                                      <p:cBhvr>
                                        <p:cTn id="60" dur="1000" tmFilter="0, 0; .2, .5; .8, .5; 1, 0"/>
                                        <p:tgtEl>
                                          <p:spTgt spid="47"/>
                                        </p:tgtEl>
                                      </p:cBhvr>
                                    </p:animEffect>
                                    <p:animScale>
                                      <p:cBhvr>
                                        <p:cTn id="61" dur="500" autoRev="1" fill="hold"/>
                                        <p:tgtEl>
                                          <p:spTgt spid="47"/>
                                        </p:tgtEl>
                                      </p:cBhvr>
                                      <p:by x="105000" y="105000"/>
                                    </p:animScale>
                                  </p:childTnLst>
                                </p:cTn>
                              </p:par>
                            </p:childTnLst>
                          </p:cTn>
                        </p:par>
                        <p:par>
                          <p:cTn id="62" fill="hold">
                            <p:stCondLst>
                              <p:cond delay="7000"/>
                            </p:stCondLst>
                            <p:childTnLst>
                              <p:par>
                                <p:cTn id="63" presetID="26" presetClass="emph" presetSubtype="0" fill="hold" nodeType="afterEffect">
                                  <p:stCondLst>
                                    <p:cond delay="0"/>
                                  </p:stCondLst>
                                  <p:childTnLst>
                                    <p:animEffect transition="out" filter="fade">
                                      <p:cBhvr>
                                        <p:cTn id="64" dur="1000" tmFilter="0, 0; .2, .5; .8, .5; 1, 0"/>
                                        <p:tgtEl>
                                          <p:spTgt spid="62"/>
                                        </p:tgtEl>
                                      </p:cBhvr>
                                    </p:animEffect>
                                    <p:animScale>
                                      <p:cBhvr>
                                        <p:cTn id="65" dur="500" autoRev="1" fill="hold"/>
                                        <p:tgtEl>
                                          <p:spTgt spid="62"/>
                                        </p:tgtEl>
                                      </p:cBhvr>
                                      <p:by x="105000" y="105000"/>
                                    </p:animScale>
                                  </p:childTnLst>
                                </p:cTn>
                              </p:par>
                            </p:childTnLst>
                          </p:cTn>
                        </p:par>
                        <p:par>
                          <p:cTn id="66" fill="hold">
                            <p:stCondLst>
                              <p:cond delay="8000"/>
                            </p:stCondLst>
                            <p:childTnLst>
                              <p:par>
                                <p:cTn id="67" presetID="26" presetClass="emph" presetSubtype="0" fill="hold" nodeType="afterEffect">
                                  <p:stCondLst>
                                    <p:cond delay="0"/>
                                  </p:stCondLst>
                                  <p:childTnLst>
                                    <p:animEffect transition="out" filter="fade">
                                      <p:cBhvr>
                                        <p:cTn id="68" dur="1000" tmFilter="0, 0; .2, .5; .8, .5; 1, 0"/>
                                        <p:tgtEl>
                                          <p:spTgt spid="70"/>
                                        </p:tgtEl>
                                      </p:cBhvr>
                                    </p:animEffect>
                                    <p:animScale>
                                      <p:cBhvr>
                                        <p:cTn id="69" dur="500" autoRev="1" fill="hold"/>
                                        <p:tgtEl>
                                          <p:spTgt spid="70"/>
                                        </p:tgtEl>
                                      </p:cBhvr>
                                      <p:by x="105000" y="105000"/>
                                    </p:animScale>
                                  </p:childTnLst>
                                </p:cTn>
                              </p:par>
                            </p:childTnLst>
                          </p:cTn>
                        </p:par>
                        <p:par>
                          <p:cTn id="70" fill="hold">
                            <p:stCondLst>
                              <p:cond delay="9000"/>
                            </p:stCondLst>
                            <p:childTnLst>
                              <p:par>
                                <p:cTn id="71" presetID="26" presetClass="emph" presetSubtype="0" fill="hold" nodeType="afterEffect">
                                  <p:stCondLst>
                                    <p:cond delay="0"/>
                                  </p:stCondLst>
                                  <p:childTnLst>
                                    <p:animEffect transition="out" filter="fade">
                                      <p:cBhvr>
                                        <p:cTn id="72" dur="1000" tmFilter="0, 0; .2, .5; .8, .5; 1, 0"/>
                                        <p:tgtEl>
                                          <p:spTgt spid="54"/>
                                        </p:tgtEl>
                                      </p:cBhvr>
                                    </p:animEffect>
                                    <p:animScale>
                                      <p:cBhvr>
                                        <p:cTn id="73" dur="500" autoRev="1" fill="hold"/>
                                        <p:tgtEl>
                                          <p:spTgt spid="54"/>
                                        </p:tgtEl>
                                      </p:cBhvr>
                                      <p:by x="105000" y="105000"/>
                                    </p:animScale>
                                  </p:childTnLst>
                                </p:cTn>
                              </p:par>
                            </p:childTnLst>
                          </p:cTn>
                        </p:par>
                        <p:par>
                          <p:cTn id="74" fill="hold">
                            <p:stCondLst>
                              <p:cond delay="10000"/>
                            </p:stCondLst>
                            <p:childTnLst>
                              <p:par>
                                <p:cTn id="75" presetID="26" presetClass="emph" presetSubtype="0" fill="hold" nodeType="afterEffect">
                                  <p:stCondLst>
                                    <p:cond delay="0"/>
                                  </p:stCondLst>
                                  <p:childTnLst>
                                    <p:animEffect transition="out" filter="fade">
                                      <p:cBhvr>
                                        <p:cTn id="76" dur="500" tmFilter="0, 0; .2, .5; .8, .5; 1, 0"/>
                                        <p:tgtEl>
                                          <p:spTgt spid="41"/>
                                        </p:tgtEl>
                                      </p:cBhvr>
                                    </p:animEffect>
                                    <p:animScale>
                                      <p:cBhvr>
                                        <p:cTn id="77" dur="250" autoRev="1" fill="hold"/>
                                        <p:tgtEl>
                                          <p:spTgt spid="41"/>
                                        </p:tgtEl>
                                      </p:cBhvr>
                                      <p:by x="105000" y="105000"/>
                                    </p:animScale>
                                  </p:childTnLst>
                                </p:cTn>
                              </p:par>
                            </p:childTnLst>
                          </p:cTn>
                        </p:par>
                        <p:par>
                          <p:cTn id="78" fill="hold">
                            <p:stCondLst>
                              <p:cond delay="10500"/>
                            </p:stCondLst>
                            <p:childTnLst>
                              <p:par>
                                <p:cTn id="79" presetID="26" presetClass="emph" presetSubtype="0" fill="hold" nodeType="afterEffect">
                                  <p:stCondLst>
                                    <p:cond delay="0"/>
                                  </p:stCondLst>
                                  <p:childTnLst>
                                    <p:animEffect transition="out" filter="fade">
                                      <p:cBhvr>
                                        <p:cTn id="80" dur="500" tmFilter="0, 0; .2, .5; .8, .5; 1, 0"/>
                                        <p:tgtEl>
                                          <p:spTgt spid="42"/>
                                        </p:tgtEl>
                                      </p:cBhvr>
                                    </p:animEffect>
                                    <p:animScale>
                                      <p:cBhvr>
                                        <p:cTn id="81" dur="25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3"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Identification of Individual Types</a:t>
              </a:r>
              <a:endParaRPr lang="en-IN" sz="3200" dirty="0"/>
            </a:p>
          </p:txBody>
        </p:sp>
      </p:grpSp>
      <p:sp>
        <p:nvSpPr>
          <p:cNvPr id="6" name="TextBox 5"/>
          <p:cNvSpPr txBox="1"/>
          <p:nvPr/>
        </p:nvSpPr>
        <p:spPr>
          <a:xfrm>
            <a:off x="683568" y="980728"/>
            <a:ext cx="8352928" cy="1631216"/>
          </a:xfrm>
          <a:prstGeom prst="rect">
            <a:avLst/>
          </a:prstGeom>
          <a:noFill/>
        </p:spPr>
        <p:txBody>
          <a:bodyPr wrap="square" rtlCol="0">
            <a:spAutoFit/>
          </a:bodyPr>
          <a:lstStyle/>
          <a:p>
            <a:r>
              <a:rPr lang="en-IN" sz="2000" dirty="0" smtClean="0"/>
              <a:t>There are certain typical shapes of the ‘Johari Window’ based on which we can identify different categories of people.</a:t>
            </a:r>
          </a:p>
          <a:p>
            <a:endParaRPr lang="en-IN" sz="2000" dirty="0" smtClean="0"/>
          </a:p>
          <a:p>
            <a:r>
              <a:rPr lang="en-IN" sz="2000" dirty="0" smtClean="0"/>
              <a:t>The different extreme personalities that have been identified using the ‘Johari Window’ are:</a:t>
            </a:r>
            <a:endParaRPr lang="en-IN" sz="2000" dirty="0"/>
          </a:p>
        </p:txBody>
      </p:sp>
      <p:grpSp>
        <p:nvGrpSpPr>
          <p:cNvPr id="7" name="Group 11"/>
          <p:cNvGrpSpPr/>
          <p:nvPr/>
        </p:nvGrpSpPr>
        <p:grpSpPr>
          <a:xfrm>
            <a:off x="107504" y="3861047"/>
            <a:ext cx="2164619" cy="1584176"/>
            <a:chOff x="323528" y="3140968"/>
            <a:chExt cx="3034000" cy="1712572"/>
          </a:xfrm>
        </p:grpSpPr>
        <p:grpSp>
          <p:nvGrpSpPr>
            <p:cNvPr id="8" name="Group 9"/>
            <p:cNvGrpSpPr/>
            <p:nvPr/>
          </p:nvGrpSpPr>
          <p:grpSpPr>
            <a:xfrm>
              <a:off x="323528" y="3140968"/>
              <a:ext cx="3034000" cy="1712572"/>
              <a:chOff x="1763688" y="2708920"/>
              <a:chExt cx="5416617" cy="1712572"/>
            </a:xfrm>
          </p:grpSpPr>
          <p:pic>
            <p:nvPicPr>
              <p:cNvPr id="10" name="Picture 9" descr="paper.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63688" y="2708920"/>
                <a:ext cx="5416617" cy="1712572"/>
              </a:xfrm>
              <a:prstGeom prst="rect">
                <a:avLst/>
              </a:prstGeom>
            </p:spPr>
          </p:pic>
          <p:sp>
            <p:nvSpPr>
              <p:cNvPr id="14" name="Rectangle 13"/>
              <p:cNvSpPr/>
              <p:nvPr/>
            </p:nvSpPr>
            <p:spPr>
              <a:xfrm>
                <a:off x="1907702" y="2852937"/>
                <a:ext cx="5037712" cy="142987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sp>
          <p:nvSpPr>
            <p:cNvPr id="9" name="TextBox 8"/>
            <p:cNvSpPr txBox="1"/>
            <p:nvPr/>
          </p:nvSpPr>
          <p:spPr>
            <a:xfrm>
              <a:off x="539552" y="3841567"/>
              <a:ext cx="2520279" cy="432539"/>
            </a:xfrm>
            <a:prstGeom prst="rect">
              <a:avLst/>
            </a:prstGeom>
            <a:noFill/>
          </p:spPr>
          <p:txBody>
            <a:bodyPr wrap="square" rtlCol="0">
              <a:spAutoFit/>
            </a:bodyPr>
            <a:lstStyle/>
            <a:p>
              <a:pPr algn="ctr"/>
              <a:r>
                <a:rPr lang="en-IN" sz="2000" b="1" dirty="0" smtClean="0"/>
                <a:t>The Turtle</a:t>
              </a:r>
              <a:endParaRPr lang="en-IN" sz="2000" b="1" dirty="0"/>
            </a:p>
          </p:txBody>
        </p:sp>
      </p:grpSp>
      <p:grpSp>
        <p:nvGrpSpPr>
          <p:cNvPr id="15" name="Group 11"/>
          <p:cNvGrpSpPr/>
          <p:nvPr/>
        </p:nvGrpSpPr>
        <p:grpSpPr>
          <a:xfrm>
            <a:off x="2361196" y="3861048"/>
            <a:ext cx="2164619" cy="1584176"/>
            <a:chOff x="323528" y="3140968"/>
            <a:chExt cx="3034000" cy="1712572"/>
          </a:xfrm>
        </p:grpSpPr>
        <p:grpSp>
          <p:nvGrpSpPr>
            <p:cNvPr id="16" name="Group 9"/>
            <p:cNvGrpSpPr/>
            <p:nvPr/>
          </p:nvGrpSpPr>
          <p:grpSpPr>
            <a:xfrm>
              <a:off x="323528" y="3140968"/>
              <a:ext cx="3034000" cy="1712572"/>
              <a:chOff x="1763688" y="2708920"/>
              <a:chExt cx="5416617" cy="1712572"/>
            </a:xfrm>
          </p:grpSpPr>
          <p:pic>
            <p:nvPicPr>
              <p:cNvPr id="18" name="Picture 17" descr="paper.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63688" y="2708920"/>
                <a:ext cx="5416617" cy="1712572"/>
              </a:xfrm>
              <a:prstGeom prst="rect">
                <a:avLst/>
              </a:prstGeom>
            </p:spPr>
          </p:pic>
          <p:sp>
            <p:nvSpPr>
              <p:cNvPr id="19" name="Rectangle 18"/>
              <p:cNvSpPr/>
              <p:nvPr/>
            </p:nvSpPr>
            <p:spPr>
              <a:xfrm>
                <a:off x="1907702" y="2852937"/>
                <a:ext cx="5037712" cy="142987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sp>
          <p:nvSpPr>
            <p:cNvPr id="17" name="TextBox 16"/>
            <p:cNvSpPr txBox="1"/>
            <p:nvPr/>
          </p:nvSpPr>
          <p:spPr>
            <a:xfrm>
              <a:off x="539552" y="3854748"/>
              <a:ext cx="2520279" cy="765260"/>
            </a:xfrm>
            <a:prstGeom prst="rect">
              <a:avLst/>
            </a:prstGeom>
            <a:noFill/>
          </p:spPr>
          <p:txBody>
            <a:bodyPr wrap="square" rtlCol="0">
              <a:spAutoFit/>
            </a:bodyPr>
            <a:lstStyle/>
            <a:p>
              <a:pPr algn="ctr"/>
              <a:r>
                <a:rPr lang="en-IN" sz="2000" b="1" dirty="0" smtClean="0"/>
                <a:t>The Interviewer</a:t>
              </a:r>
              <a:endParaRPr lang="en-IN" sz="2000" b="1" dirty="0"/>
            </a:p>
          </p:txBody>
        </p:sp>
      </p:grpSp>
      <p:grpSp>
        <p:nvGrpSpPr>
          <p:cNvPr id="20" name="Group 11"/>
          <p:cNvGrpSpPr/>
          <p:nvPr/>
        </p:nvGrpSpPr>
        <p:grpSpPr>
          <a:xfrm>
            <a:off x="4652540" y="3861048"/>
            <a:ext cx="2164619" cy="1584176"/>
            <a:chOff x="323528" y="3140968"/>
            <a:chExt cx="3034000" cy="1712572"/>
          </a:xfrm>
        </p:grpSpPr>
        <p:grpSp>
          <p:nvGrpSpPr>
            <p:cNvPr id="21" name="Group 9"/>
            <p:cNvGrpSpPr/>
            <p:nvPr/>
          </p:nvGrpSpPr>
          <p:grpSpPr>
            <a:xfrm>
              <a:off x="323528" y="3140968"/>
              <a:ext cx="3034000" cy="1712572"/>
              <a:chOff x="1763688" y="2708920"/>
              <a:chExt cx="5416617" cy="1712572"/>
            </a:xfrm>
          </p:grpSpPr>
          <p:pic>
            <p:nvPicPr>
              <p:cNvPr id="23" name="Picture 22" descr="paper.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63688" y="2708920"/>
                <a:ext cx="5416617" cy="1712572"/>
              </a:xfrm>
              <a:prstGeom prst="rect">
                <a:avLst/>
              </a:prstGeom>
            </p:spPr>
          </p:pic>
          <p:sp>
            <p:nvSpPr>
              <p:cNvPr id="24" name="Rectangle 23"/>
              <p:cNvSpPr/>
              <p:nvPr/>
            </p:nvSpPr>
            <p:spPr>
              <a:xfrm>
                <a:off x="1907702" y="2852937"/>
                <a:ext cx="5037712" cy="142987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sp>
          <p:nvSpPr>
            <p:cNvPr id="22" name="TextBox 21"/>
            <p:cNvSpPr txBox="1"/>
            <p:nvPr/>
          </p:nvSpPr>
          <p:spPr>
            <a:xfrm>
              <a:off x="539552" y="3854748"/>
              <a:ext cx="2520279" cy="765260"/>
            </a:xfrm>
            <a:prstGeom prst="rect">
              <a:avLst/>
            </a:prstGeom>
            <a:noFill/>
          </p:spPr>
          <p:txBody>
            <a:bodyPr wrap="square" rtlCol="0">
              <a:spAutoFit/>
            </a:bodyPr>
            <a:lstStyle/>
            <a:p>
              <a:pPr algn="ctr"/>
              <a:r>
                <a:rPr lang="en-IN" sz="2000" b="1" dirty="0" smtClean="0"/>
                <a:t>The Bull in the China Shop</a:t>
              </a:r>
              <a:endParaRPr lang="en-IN" sz="2000" b="1" dirty="0"/>
            </a:p>
          </p:txBody>
        </p:sp>
      </p:grpSp>
      <p:grpSp>
        <p:nvGrpSpPr>
          <p:cNvPr id="25" name="Group 11"/>
          <p:cNvGrpSpPr/>
          <p:nvPr/>
        </p:nvGrpSpPr>
        <p:grpSpPr>
          <a:xfrm>
            <a:off x="6943885" y="3861048"/>
            <a:ext cx="2164619" cy="1584176"/>
            <a:chOff x="323528" y="3140968"/>
            <a:chExt cx="3034000" cy="1712572"/>
          </a:xfrm>
        </p:grpSpPr>
        <p:grpSp>
          <p:nvGrpSpPr>
            <p:cNvPr id="26" name="Group 9"/>
            <p:cNvGrpSpPr/>
            <p:nvPr/>
          </p:nvGrpSpPr>
          <p:grpSpPr>
            <a:xfrm>
              <a:off x="323528" y="3140968"/>
              <a:ext cx="3034000" cy="1712572"/>
              <a:chOff x="1763688" y="2708920"/>
              <a:chExt cx="5416617" cy="1712572"/>
            </a:xfrm>
          </p:grpSpPr>
          <p:pic>
            <p:nvPicPr>
              <p:cNvPr id="28" name="Picture 27" descr="paper.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63688" y="2708920"/>
                <a:ext cx="5416617" cy="1712572"/>
              </a:xfrm>
              <a:prstGeom prst="rect">
                <a:avLst/>
              </a:prstGeom>
            </p:spPr>
          </p:pic>
          <p:sp>
            <p:nvSpPr>
              <p:cNvPr id="29" name="Rectangle 28"/>
              <p:cNvSpPr/>
              <p:nvPr/>
            </p:nvSpPr>
            <p:spPr>
              <a:xfrm>
                <a:off x="1907702" y="2852937"/>
                <a:ext cx="5037712" cy="142987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sp>
          <p:nvSpPr>
            <p:cNvPr id="27" name="TextBox 26"/>
            <p:cNvSpPr txBox="1"/>
            <p:nvPr/>
          </p:nvSpPr>
          <p:spPr>
            <a:xfrm>
              <a:off x="539552" y="3854748"/>
              <a:ext cx="2520279" cy="765260"/>
            </a:xfrm>
            <a:prstGeom prst="rect">
              <a:avLst/>
            </a:prstGeom>
            <a:noFill/>
          </p:spPr>
          <p:txBody>
            <a:bodyPr wrap="square" rtlCol="0">
              <a:spAutoFit/>
            </a:bodyPr>
            <a:lstStyle/>
            <a:p>
              <a:pPr algn="ctr"/>
              <a:r>
                <a:rPr lang="en-IN" sz="2000" b="1" dirty="0" smtClean="0"/>
                <a:t>The Open Reflective</a:t>
              </a:r>
              <a:endParaRPr lang="en-IN" sz="2000" b="1" dirty="0"/>
            </a:p>
          </p:txBody>
        </p:sp>
      </p:grpSp>
      <p:pic>
        <p:nvPicPr>
          <p:cNvPr id="30" name="Picture 29" descr="online.png"/>
          <p:cNvPicPr>
            <a:picLocks noChangeAspect="1"/>
          </p:cNvPicPr>
          <p:nvPr/>
        </p:nvPicPr>
        <p:blipFill>
          <a:blip r:embed="rId6" cstate="print"/>
          <a:stretch>
            <a:fillRect/>
          </a:stretch>
        </p:blipFill>
        <p:spPr>
          <a:xfrm>
            <a:off x="2195736" y="2780928"/>
            <a:ext cx="2070900" cy="1933119"/>
          </a:xfrm>
          <a:prstGeom prst="rect">
            <a:avLst/>
          </a:prstGeom>
        </p:spPr>
      </p:pic>
      <p:pic>
        <p:nvPicPr>
          <p:cNvPr id="31" name="Picture 30" descr="online_girl.png"/>
          <p:cNvPicPr>
            <a:picLocks noChangeAspect="1"/>
          </p:cNvPicPr>
          <p:nvPr/>
        </p:nvPicPr>
        <p:blipFill>
          <a:blip r:embed="rId7" cstate="print"/>
          <a:stretch>
            <a:fillRect/>
          </a:stretch>
        </p:blipFill>
        <p:spPr>
          <a:xfrm>
            <a:off x="4499992" y="2780928"/>
            <a:ext cx="2070900" cy="1933119"/>
          </a:xfrm>
          <a:prstGeom prst="rect">
            <a:avLst/>
          </a:prstGeom>
        </p:spPr>
      </p:pic>
      <p:pic>
        <p:nvPicPr>
          <p:cNvPr id="32" name="Picture 31" descr="online_red.png"/>
          <p:cNvPicPr>
            <a:picLocks noChangeAspect="1"/>
          </p:cNvPicPr>
          <p:nvPr/>
        </p:nvPicPr>
        <p:blipFill>
          <a:blip r:embed="rId8" cstate="print"/>
          <a:stretch>
            <a:fillRect/>
          </a:stretch>
        </p:blipFill>
        <p:spPr>
          <a:xfrm>
            <a:off x="6804248" y="2811715"/>
            <a:ext cx="2070900" cy="1933119"/>
          </a:xfrm>
          <a:prstGeom prst="rect">
            <a:avLst/>
          </a:prstGeom>
        </p:spPr>
      </p:pic>
      <p:pic>
        <p:nvPicPr>
          <p:cNvPr id="33" name="Picture 17" descr="offline.png"/>
          <p:cNvPicPr>
            <a:picLocks noChangeAspect="1"/>
          </p:cNvPicPr>
          <p:nvPr/>
        </p:nvPicPr>
        <p:blipFill>
          <a:blip r:embed="rId9" cstate="print"/>
          <a:stretch>
            <a:fillRect/>
          </a:stretch>
        </p:blipFill>
        <p:spPr>
          <a:xfrm>
            <a:off x="-108520" y="2708920"/>
            <a:ext cx="2070900" cy="1933119"/>
          </a:xfrm>
          <a:prstGeom prst="rect">
            <a:avLst/>
          </a:prstGeom>
        </p:spPr>
      </p:pic>
      <p:sp>
        <p:nvSpPr>
          <p:cNvPr id="34" name="TextBox 33"/>
          <p:cNvSpPr txBox="1"/>
          <p:nvPr/>
        </p:nvSpPr>
        <p:spPr>
          <a:xfrm>
            <a:off x="791072" y="5877272"/>
            <a:ext cx="8352928" cy="400110"/>
          </a:xfrm>
          <a:prstGeom prst="rect">
            <a:avLst/>
          </a:prstGeom>
          <a:noFill/>
        </p:spPr>
        <p:txBody>
          <a:bodyPr wrap="square" rtlCol="0">
            <a:spAutoFit/>
          </a:bodyPr>
          <a:lstStyle/>
          <a:p>
            <a:r>
              <a:rPr lang="en-IN" sz="2000" dirty="0" smtClean="0"/>
              <a:t>Let us look at each in detail.</a:t>
            </a:r>
            <a:endParaRPr lang="en-IN" sz="2000" dirty="0"/>
          </a:p>
        </p:txBody>
      </p:sp>
      <p:pic>
        <p:nvPicPr>
          <p:cNvPr id="35" name="Picture 3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350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5500"/>
                            </p:stCondLst>
                            <p:childTnLst>
                              <p:par>
                                <p:cTn id="13" presetID="47"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6500"/>
                            </p:stCondLst>
                            <p:childTnLst>
                              <p:par>
                                <p:cTn id="19" presetID="10" presetClass="entr" presetSubtype="0" fill="hold" nodeType="afterEffect">
                                  <p:stCondLst>
                                    <p:cond delay="10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childTnLst>
                          </p:cTn>
                        </p:par>
                        <p:par>
                          <p:cTn id="22" fill="hold">
                            <p:stCondLst>
                              <p:cond delay="85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9500"/>
                            </p:stCondLst>
                            <p:childTnLst>
                              <p:par>
                                <p:cTn id="29" presetID="10" presetClass="entr" presetSubtype="0" fill="hold" nodeType="afterEffect">
                                  <p:stCondLst>
                                    <p:cond delay="10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childTnLst>
                                </p:cTn>
                              </p:par>
                            </p:childTnLst>
                          </p:cTn>
                        </p:par>
                        <p:par>
                          <p:cTn id="32" fill="hold">
                            <p:stCondLst>
                              <p:cond delay="11500"/>
                            </p:stCondLst>
                            <p:childTnLst>
                              <p:par>
                                <p:cTn id="33" presetID="47"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12500"/>
                            </p:stCondLst>
                            <p:childTnLst>
                              <p:par>
                                <p:cTn id="39" presetID="10" presetClass="entr" presetSubtype="0" fill="hold" nodeType="afterEffect">
                                  <p:stCondLst>
                                    <p:cond delay="10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childTnLst>
                          </p:cTn>
                        </p:par>
                        <p:par>
                          <p:cTn id="42" fill="hold">
                            <p:stCondLst>
                              <p:cond delay="14500"/>
                            </p:stCondLst>
                            <p:childTnLst>
                              <p:par>
                                <p:cTn id="43" presetID="47"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par>
                          <p:cTn id="48" fill="hold">
                            <p:stCondLst>
                              <p:cond delay="15500"/>
                            </p:stCondLst>
                            <p:childTnLst>
                              <p:par>
                                <p:cTn id="49" presetID="10" presetClass="entr" presetSubtype="0" fill="hold" grpId="0" nodeType="afterEffect">
                                  <p:stCondLst>
                                    <p:cond delay="10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sp>
        <p:nvSpPr>
          <p:cNvPr id="6" name="TextBox 5"/>
          <p:cNvSpPr txBox="1"/>
          <p:nvPr/>
        </p:nvSpPr>
        <p:spPr>
          <a:xfrm>
            <a:off x="683568" y="992922"/>
            <a:ext cx="7560840" cy="400110"/>
          </a:xfrm>
          <a:prstGeom prst="rect">
            <a:avLst/>
          </a:prstGeom>
          <a:noFill/>
        </p:spPr>
        <p:txBody>
          <a:bodyPr wrap="square" rtlCol="0">
            <a:spAutoFit/>
          </a:bodyPr>
          <a:lstStyle/>
          <a:p>
            <a:r>
              <a:rPr lang="en-IN" sz="2000" dirty="0" smtClean="0"/>
              <a:t>The following people were chosen for the analysis:</a:t>
            </a:r>
            <a:endParaRPr lang="en-IN" sz="2000" dirty="0"/>
          </a:p>
        </p:txBody>
      </p:sp>
      <p:pic>
        <p:nvPicPr>
          <p:cNvPr id="1028" name="Picture 4">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7504" y="1591047"/>
            <a:ext cx="4552950" cy="2486025"/>
          </a:xfrm>
          <a:prstGeom prst="rect">
            <a:avLst/>
          </a:prstGeom>
          <a:noFill/>
          <a:ln w="9525">
            <a:noFill/>
            <a:miter lim="800000"/>
            <a:headEnd/>
            <a:tailEnd/>
          </a:ln>
        </p:spPr>
      </p:pic>
      <p:pic>
        <p:nvPicPr>
          <p:cNvPr id="1029" name="Picture 5">
            <a:hlinkClick r:id="" action="ppaction://noaction"/>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46029" y="1484784"/>
            <a:ext cx="4562475" cy="2447925"/>
          </a:xfrm>
          <a:prstGeom prst="rect">
            <a:avLst/>
          </a:prstGeom>
          <a:noFill/>
          <a:ln w="9525">
            <a:noFill/>
            <a:miter lim="800000"/>
            <a:headEnd/>
            <a:tailEnd/>
          </a:ln>
        </p:spPr>
      </p:pic>
      <p:pic>
        <p:nvPicPr>
          <p:cNvPr id="1030" name="Picture 6">
            <a:hlinkClick r:id="" action="ppaction://noaction"/>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3929211"/>
            <a:ext cx="4562475" cy="2524125"/>
          </a:xfrm>
          <a:prstGeom prst="rect">
            <a:avLst/>
          </a:prstGeom>
          <a:noFill/>
          <a:ln w="9525">
            <a:noFill/>
            <a:miter lim="800000"/>
            <a:headEnd/>
            <a:tailEnd/>
          </a:ln>
        </p:spPr>
      </p:pic>
      <p:pic>
        <p:nvPicPr>
          <p:cNvPr id="1031" name="Picture 7">
            <a:hlinkClick r:id="" action="ppaction://noaction"/>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83546" y="3929211"/>
            <a:ext cx="4552950" cy="2286000"/>
          </a:xfrm>
          <a:prstGeom prst="rect">
            <a:avLst/>
          </a:prstGeom>
          <a:noFill/>
          <a:ln w="9525">
            <a:noFill/>
            <a:miter lim="800000"/>
            <a:headEnd/>
            <a:tailEnd/>
          </a:ln>
        </p:spPr>
      </p:pic>
      <p:sp>
        <p:nvSpPr>
          <p:cNvPr id="34" name="TextBox 33"/>
          <p:cNvSpPr txBox="1"/>
          <p:nvPr/>
        </p:nvSpPr>
        <p:spPr>
          <a:xfrm>
            <a:off x="683568" y="6341258"/>
            <a:ext cx="8280920" cy="400110"/>
          </a:xfrm>
          <a:prstGeom prst="rect">
            <a:avLst/>
          </a:prstGeom>
          <a:noFill/>
        </p:spPr>
        <p:txBody>
          <a:bodyPr wrap="square" rtlCol="0">
            <a:spAutoFit/>
          </a:bodyPr>
          <a:lstStyle/>
          <a:p>
            <a:r>
              <a:rPr lang="en-IN" sz="2000" dirty="0" smtClean="0"/>
              <a:t>Click on each card to view the Johari Window associated with each person.</a:t>
            </a:r>
            <a:endParaRPr lang="en-IN" sz="2000" dirty="0"/>
          </a:p>
        </p:txBody>
      </p:sp>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1000"/>
                                        <p:tgtEl>
                                          <p:spTgt spid="102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31"/>
                                        </p:tgtEl>
                                        <p:attrNameLst>
                                          <p:attrName>style.visibility</p:attrName>
                                        </p:attrNameLst>
                                      </p:cBhvr>
                                      <p:to>
                                        <p:strVal val="visible"/>
                                      </p:to>
                                    </p:set>
                                    <p:animEffect transition="in" filter="fade">
                                      <p:cBhvr>
                                        <p:cTn id="23" dur="1000"/>
                                        <p:tgtEl>
                                          <p:spTgt spid="103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Ideal Shape of Johari Window</a:t>
              </a:r>
              <a:endParaRPr lang="en-IN" sz="3200" dirty="0"/>
            </a:p>
          </p:txBody>
        </p:sp>
      </p:grpSp>
      <p:sp>
        <p:nvSpPr>
          <p:cNvPr id="6" name="Donut 5"/>
          <p:cNvSpPr/>
          <p:nvPr/>
        </p:nvSpPr>
        <p:spPr bwMode="auto">
          <a:xfrm rot="225011">
            <a:off x="2018813" y="403720"/>
            <a:ext cx="4538504" cy="4999037"/>
          </a:xfrm>
          <a:prstGeom prst="donut">
            <a:avLst>
              <a:gd name="adj" fmla="val 5841"/>
            </a:avLst>
          </a:prstGeom>
          <a:gradFill flip="none" rotWithShape="1">
            <a:gsLst>
              <a:gs pos="0">
                <a:schemeClr val="tx1">
                  <a:lumMod val="75000"/>
                  <a:lumOff val="25000"/>
                </a:schemeClr>
              </a:gs>
              <a:gs pos="100000">
                <a:schemeClr val="tx1">
                  <a:lumMod val="95000"/>
                  <a:lumOff val="5000"/>
                </a:schemeClr>
              </a:gs>
            </a:gsLst>
            <a:lin ang="16560000" scaled="0"/>
            <a:tileRect/>
          </a:gradFill>
          <a:ln>
            <a:noFill/>
          </a:ln>
          <a:effectLst/>
          <a:scene3d>
            <a:camera prst="orthographicFront">
              <a:rot lat="17699992" lon="0" rev="0"/>
            </a:camera>
            <a:lightRig rig="threePt" dir="t"/>
          </a:scene3d>
          <a:sp3d extrusionH="635000">
            <a:extrusionClr>
              <a:schemeClr val="tx1">
                <a:lumMod val="85000"/>
                <a:lumOff val="15000"/>
              </a:schemeClr>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pic>
        <p:nvPicPr>
          <p:cNvPr id="7" name="Picture 3"/>
          <p:cNvPicPr>
            <a:picLocks noChangeAspect="1" noChangeArrowheads="1"/>
          </p:cNvPicPr>
          <p:nvPr/>
        </p:nvPicPr>
        <p:blipFill>
          <a:blip r:embed="rId5"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3014379" y="1340768"/>
            <a:ext cx="2651133" cy="2304256"/>
          </a:xfrm>
          <a:prstGeom prst="rect">
            <a:avLst/>
          </a:prstGeom>
          <a:noFill/>
          <a:ln w="9525">
            <a:noFill/>
            <a:miter lim="800000"/>
            <a:headEnd/>
            <a:tailEnd/>
          </a:ln>
          <a:effectLst>
            <a:softEdge rad="31750"/>
          </a:effectLst>
        </p:spPr>
      </p:pic>
      <p:cxnSp>
        <p:nvCxnSpPr>
          <p:cNvPr id="8" name="Straight Connector 7"/>
          <p:cNvCxnSpPr>
            <a:cxnSpLocks noChangeShapeType="1"/>
          </p:cNvCxnSpPr>
          <p:nvPr/>
        </p:nvCxnSpPr>
        <p:spPr bwMode="auto">
          <a:xfrm>
            <a:off x="3347864" y="4149080"/>
            <a:ext cx="6350" cy="1008000"/>
          </a:xfrm>
          <a:prstGeom prst="line">
            <a:avLst/>
          </a:prstGeom>
          <a:noFill/>
          <a:ln w="25400">
            <a:solidFill>
              <a:srgbClr val="FF0066"/>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TextBox 8"/>
          <p:cNvSpPr txBox="1"/>
          <p:nvPr/>
        </p:nvSpPr>
        <p:spPr>
          <a:xfrm>
            <a:off x="2339752" y="5182160"/>
            <a:ext cx="2565733" cy="1631216"/>
          </a:xfrm>
          <a:prstGeom prst="rect">
            <a:avLst/>
          </a:prstGeom>
          <a:noFill/>
        </p:spPr>
        <p:txBody>
          <a:bodyPr wrap="square">
            <a:spAutoFit/>
          </a:bodyPr>
          <a:lstStyle/>
          <a:p>
            <a:pPr fontAlgn="auto">
              <a:spcBef>
                <a:spcPts val="0"/>
              </a:spcBef>
              <a:spcAft>
                <a:spcPts val="0"/>
              </a:spcAft>
              <a:defRPr/>
            </a:pPr>
            <a:r>
              <a:rPr lang="en-IN" sz="2000" dirty="0" smtClean="0"/>
              <a:t>We need to understand, that the ideal shape of the window is one which has a large open area.</a:t>
            </a:r>
            <a:endParaRPr lang="en-US" sz="2000" dirty="0"/>
          </a:p>
        </p:txBody>
      </p:sp>
      <p:sp>
        <p:nvSpPr>
          <p:cNvPr id="10" name="Donut 9"/>
          <p:cNvSpPr/>
          <p:nvPr/>
        </p:nvSpPr>
        <p:spPr bwMode="auto">
          <a:xfrm rot="804980">
            <a:off x="5688311" y="1466773"/>
            <a:ext cx="3207326" cy="3145222"/>
          </a:xfrm>
          <a:prstGeom prst="donut">
            <a:avLst>
              <a:gd name="adj" fmla="val 7711"/>
            </a:avLst>
          </a:prstGeom>
          <a:gradFill flip="none" rotWithShape="1">
            <a:gsLst>
              <a:gs pos="100000">
                <a:schemeClr val="accent3">
                  <a:lumMod val="50000"/>
                </a:schemeClr>
              </a:gs>
              <a:gs pos="0">
                <a:srgbClr val="B5FF28"/>
              </a:gs>
            </a:gsLst>
            <a:lin ang="16200000" scaled="0"/>
            <a:tileRect/>
          </a:gradFill>
          <a:ln>
            <a:noFill/>
          </a:ln>
          <a:effectLst/>
          <a:scene3d>
            <a:camera prst="orthographicFront">
              <a:rot lat="17699992" lon="0" rev="0"/>
            </a:camera>
            <a:lightRig rig="threePt" dir="t"/>
          </a:scene3d>
          <a:sp3d extrusionH="635000">
            <a:extrusionClr>
              <a:srgbClr val="34401A"/>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cxnSp>
        <p:nvCxnSpPr>
          <p:cNvPr id="14" name="Straight Connector 13"/>
          <p:cNvCxnSpPr>
            <a:cxnSpLocks noChangeShapeType="1"/>
          </p:cNvCxnSpPr>
          <p:nvPr/>
        </p:nvCxnSpPr>
        <p:spPr bwMode="auto">
          <a:xfrm>
            <a:off x="6758795" y="3933056"/>
            <a:ext cx="6350" cy="720000"/>
          </a:xfrm>
          <a:prstGeom prst="line">
            <a:avLst/>
          </a:prstGeom>
          <a:noFill/>
          <a:ln w="25400">
            <a:solidFill>
              <a:srgbClr val="FF0066"/>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TextBox 14"/>
          <p:cNvSpPr txBox="1"/>
          <p:nvPr/>
        </p:nvSpPr>
        <p:spPr>
          <a:xfrm>
            <a:off x="5030602" y="4653136"/>
            <a:ext cx="4113397" cy="1938992"/>
          </a:xfrm>
          <a:prstGeom prst="rect">
            <a:avLst/>
          </a:prstGeom>
          <a:noFill/>
          <a:ln>
            <a:noFill/>
          </a:ln>
        </p:spPr>
        <p:txBody>
          <a:bodyPr wrap="square">
            <a:spAutoFit/>
          </a:bodyPr>
          <a:lstStyle/>
          <a:p>
            <a:pPr fontAlgn="auto">
              <a:spcBef>
                <a:spcPts val="0"/>
              </a:spcBef>
              <a:spcAft>
                <a:spcPts val="0"/>
              </a:spcAft>
              <a:defRPr/>
            </a:pPr>
            <a:r>
              <a:rPr lang="en-IN" sz="2000" dirty="0" smtClean="0"/>
              <a:t>This is the kind of person whom you can trust. As the people get to see and know you, exactly as you are and can trust you. Such a window has a small blind area so that you know what others think about you.</a:t>
            </a:r>
            <a:endParaRPr lang="en-US" sz="2000" dirty="0"/>
          </a:p>
        </p:txBody>
      </p:sp>
      <p:pic>
        <p:nvPicPr>
          <p:cNvPr id="1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47176">
            <a:off x="6119016" y="2028180"/>
            <a:ext cx="2528036" cy="1462677"/>
          </a:xfrm>
          <a:prstGeom prst="ellipse">
            <a:avLst/>
          </a:prstGeom>
          <a:noFill/>
          <a:ln w="57150">
            <a:solidFill>
              <a:schemeClr val="bg2">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Donut 16"/>
          <p:cNvSpPr/>
          <p:nvPr/>
        </p:nvSpPr>
        <p:spPr bwMode="auto">
          <a:xfrm rot="20037636">
            <a:off x="430578" y="2270551"/>
            <a:ext cx="2408714" cy="2028867"/>
          </a:xfrm>
          <a:prstGeom prst="donut">
            <a:avLst>
              <a:gd name="adj" fmla="val 11052"/>
            </a:avLst>
          </a:prstGeom>
          <a:gradFill flip="none" rotWithShape="1">
            <a:gsLst>
              <a:gs pos="0">
                <a:schemeClr val="accent5">
                  <a:lumMod val="75000"/>
                </a:schemeClr>
              </a:gs>
              <a:gs pos="100000">
                <a:srgbClr val="46C0E3"/>
              </a:gs>
            </a:gsLst>
            <a:lin ang="6240000" scaled="0"/>
            <a:tileRect/>
          </a:gradFill>
          <a:ln>
            <a:noFill/>
          </a:ln>
          <a:effectLst/>
          <a:scene3d>
            <a:camera prst="orthographicFront">
              <a:rot lat="17699992" lon="0" rev="0"/>
            </a:camera>
            <a:lightRig rig="threePt" dir="t"/>
          </a:scene3d>
          <a:sp3d extrusionH="635000">
            <a:extrusionClr>
              <a:schemeClr val="accent5">
                <a:lumMod val="50000"/>
              </a:schemeClr>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solidFill>
            </a:endParaRPr>
          </a:p>
        </p:txBody>
      </p:sp>
      <p:pic>
        <p:nvPicPr>
          <p:cNvPr id="18" name="Picture 17" descr="Question mark.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058661">
            <a:off x="794205" y="2269734"/>
            <a:ext cx="1363216" cy="1363216"/>
          </a:xfrm>
          <a:prstGeom prst="rect">
            <a:avLst/>
          </a:prstGeom>
        </p:spPr>
      </p:pic>
      <p:cxnSp>
        <p:nvCxnSpPr>
          <p:cNvPr id="19" name="Straight Connector 18"/>
          <p:cNvCxnSpPr>
            <a:cxnSpLocks noChangeShapeType="1"/>
          </p:cNvCxnSpPr>
          <p:nvPr/>
        </p:nvCxnSpPr>
        <p:spPr bwMode="auto">
          <a:xfrm>
            <a:off x="1214179" y="4149080"/>
            <a:ext cx="6350" cy="540000"/>
          </a:xfrm>
          <a:prstGeom prst="line">
            <a:avLst/>
          </a:prstGeom>
          <a:noFill/>
          <a:ln w="25400">
            <a:solidFill>
              <a:srgbClr val="FF0066"/>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Box 19"/>
          <p:cNvSpPr txBox="1"/>
          <p:nvPr/>
        </p:nvSpPr>
        <p:spPr>
          <a:xfrm>
            <a:off x="134059" y="4653136"/>
            <a:ext cx="2232248" cy="1323439"/>
          </a:xfrm>
          <a:prstGeom prst="rect">
            <a:avLst/>
          </a:prstGeom>
          <a:noFill/>
        </p:spPr>
        <p:txBody>
          <a:bodyPr wrap="square">
            <a:spAutoFit/>
          </a:bodyPr>
          <a:lstStyle/>
          <a:p>
            <a:pPr fontAlgn="auto">
              <a:spcBef>
                <a:spcPts val="0"/>
              </a:spcBef>
              <a:spcAft>
                <a:spcPts val="0"/>
              </a:spcAft>
              <a:defRPr/>
            </a:pPr>
            <a:r>
              <a:rPr lang="en-IN" sz="2000" dirty="0" smtClean="0"/>
              <a:t>So, how can we achieve the ideal shape of the ‘Johari Window’?</a:t>
            </a:r>
            <a:endParaRPr lang="en-US" sz="2000" dirty="0"/>
          </a:p>
        </p:txBody>
      </p:sp>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3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80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8500"/>
                            </p:stCondLst>
                            <p:childTnLst>
                              <p:par>
                                <p:cTn id="45" presetID="10" presetClass="entr" presetSubtype="0" fill="hold" nodeType="afterEffect">
                                  <p:stCondLst>
                                    <p:cond delay="50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140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5" grpId="0"/>
      <p:bldP spid="17"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3"/>
          <p:cNvGrpSpPr>
            <a:grpSpLocks/>
          </p:cNvGrpSpPr>
          <p:nvPr/>
        </p:nvGrpSpPr>
        <p:grpSpPr bwMode="auto">
          <a:xfrm>
            <a:off x="4211960" y="1412776"/>
            <a:ext cx="1548000" cy="2268000"/>
            <a:chOff x="3710355" y="177543"/>
            <a:chExt cx="1585463" cy="1543488"/>
          </a:xfrm>
        </p:grpSpPr>
        <p:grpSp>
          <p:nvGrpSpPr>
            <p:cNvPr id="30" name="Gruppe 244"/>
            <p:cNvGrpSpPr>
              <a:grpSpLocks/>
            </p:cNvGrpSpPr>
            <p:nvPr/>
          </p:nvGrpSpPr>
          <p:grpSpPr bwMode="auto">
            <a:xfrm>
              <a:off x="3710355" y="177543"/>
              <a:ext cx="1547920" cy="1543488"/>
              <a:chOff x="2328948" y="3175056"/>
              <a:chExt cx="2132024" cy="2124956"/>
            </a:xfrm>
          </p:grpSpPr>
          <p:grpSp>
            <p:nvGrpSpPr>
              <p:cNvPr id="32" name="Gruppe 242"/>
              <p:cNvGrpSpPr>
                <a:grpSpLocks/>
              </p:cNvGrpSpPr>
              <p:nvPr/>
            </p:nvGrpSpPr>
            <p:grpSpPr bwMode="auto">
              <a:xfrm>
                <a:off x="2328948" y="3175056"/>
                <a:ext cx="2132024" cy="2114322"/>
                <a:chOff x="2328948" y="3175056"/>
                <a:chExt cx="2132024" cy="2114322"/>
              </a:xfrm>
            </p:grpSpPr>
            <p:sp>
              <p:nvSpPr>
                <p:cNvPr id="34" name="Ellipse 49"/>
                <p:cNvSpPr/>
                <p:nvPr/>
              </p:nvSpPr>
              <p:spPr bwMode="auto">
                <a:xfrm>
                  <a:off x="2346750" y="3175056"/>
                  <a:ext cx="2114222" cy="2114322"/>
                </a:xfrm>
                <a:prstGeom prst="rect">
                  <a:avLst/>
                </a:prstGeom>
                <a:gradFill flip="none" rotWithShape="1">
                  <a:gsLst>
                    <a:gs pos="55000">
                      <a:srgbClr val="9BBB59">
                        <a:shade val="51000"/>
                        <a:satMod val="130000"/>
                      </a:srgbClr>
                    </a:gs>
                    <a:gs pos="83000">
                      <a:srgbClr val="C0FF4D"/>
                    </a:gs>
                    <a:gs pos="100000">
                      <a:srgbClr val="9BBB59">
                        <a:shade val="94000"/>
                        <a:satMod val="135000"/>
                      </a:srgbClr>
                    </a:gs>
                  </a:gsLst>
                  <a:path path="circle">
                    <a:fillToRect l="100000" t="100000"/>
                  </a:path>
                  <a:tileRect r="-100000" b="-100000"/>
                </a:gra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35" name="Ellipse 50"/>
                <p:cNvSpPr/>
                <p:nvPr/>
              </p:nvSpPr>
              <p:spPr bwMode="auto">
                <a:xfrm>
                  <a:off x="2328948" y="3175056"/>
                  <a:ext cx="2099743" cy="1145552"/>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33"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31" name="TextBox 30"/>
            <p:cNvSpPr txBox="1"/>
            <p:nvPr/>
          </p:nvSpPr>
          <p:spPr>
            <a:xfrm>
              <a:off x="3731160" y="226548"/>
              <a:ext cx="1564658" cy="791749"/>
            </a:xfrm>
            <a:prstGeom prst="rect">
              <a:avLst/>
            </a:prstGeom>
            <a:noFill/>
          </p:spPr>
          <p:txBody>
            <a:bodyPr>
              <a:spAutoFit/>
            </a:bodyPr>
            <a:lstStyle/>
            <a:p>
              <a:pPr algn="ctr">
                <a:defRPr/>
              </a:pPr>
              <a:r>
                <a:rPr lang="en-IN" sz="2000" b="1" dirty="0" smtClean="0">
                  <a:ea typeface="ＭＳ Ｐゴシック" pitchFamily="-108" charset="-128"/>
                  <a:cs typeface="ＭＳ Ｐゴシック" pitchFamily="-108" charset="-128"/>
                </a:rPr>
                <a:t>Open / Free Area or </a:t>
              </a:r>
            </a:p>
            <a:p>
              <a:pPr algn="ctr">
                <a:defRPr/>
              </a:pPr>
              <a:r>
                <a:rPr lang="en-IN" sz="2000" b="1" dirty="0" smtClean="0">
                  <a:ea typeface="ＭＳ Ｐゴシック" pitchFamily="-108" charset="-128"/>
                  <a:cs typeface="ＭＳ Ｐゴシック" pitchFamily="-108" charset="-128"/>
                </a:rPr>
                <a:t>Public Arena</a:t>
              </a:r>
              <a:endParaRPr lang="en-US" sz="2000" b="1" dirty="0">
                <a:latin typeface="+mn-lt"/>
                <a:ea typeface="ＭＳ Ｐゴシック" pitchFamily="-108" charset="-128"/>
                <a:cs typeface="ＭＳ Ｐゴシック" pitchFamily="-108" charset="-128"/>
              </a:endParaRPr>
            </a:p>
          </p:txBody>
        </p:sp>
      </p:grpSp>
      <p:grpSp>
        <p:nvGrpSpPr>
          <p:cNvPr id="52" name="Group 3"/>
          <p:cNvGrpSpPr>
            <a:grpSpLocks/>
          </p:cNvGrpSpPr>
          <p:nvPr/>
        </p:nvGrpSpPr>
        <p:grpSpPr bwMode="auto">
          <a:xfrm>
            <a:off x="3923929" y="2924944"/>
            <a:ext cx="2361736" cy="3960442"/>
            <a:chOff x="3495553" y="177543"/>
            <a:chExt cx="1762724" cy="1806209"/>
          </a:xfrm>
        </p:grpSpPr>
        <p:grpSp>
          <p:nvGrpSpPr>
            <p:cNvPr id="53" name="Gruppe 244"/>
            <p:cNvGrpSpPr>
              <a:grpSpLocks/>
            </p:cNvGrpSpPr>
            <p:nvPr/>
          </p:nvGrpSpPr>
          <p:grpSpPr bwMode="auto">
            <a:xfrm>
              <a:off x="3710532" y="177543"/>
              <a:ext cx="1547745" cy="1543488"/>
              <a:chOff x="2329190" y="3175056"/>
              <a:chExt cx="2131782" cy="2124956"/>
            </a:xfrm>
          </p:grpSpPr>
          <p:grpSp>
            <p:nvGrpSpPr>
              <p:cNvPr id="55" name="Gruppe 242"/>
              <p:cNvGrpSpPr>
                <a:grpSpLocks/>
              </p:cNvGrpSpPr>
              <p:nvPr/>
            </p:nvGrpSpPr>
            <p:grpSpPr bwMode="auto">
              <a:xfrm>
                <a:off x="2329190" y="3175056"/>
                <a:ext cx="2131782" cy="2114322"/>
                <a:chOff x="2329190" y="3175056"/>
                <a:chExt cx="2131782" cy="2114322"/>
              </a:xfrm>
            </p:grpSpPr>
            <p:sp>
              <p:nvSpPr>
                <p:cNvPr id="57" name="Ellipse 49"/>
                <p:cNvSpPr/>
                <p:nvPr/>
              </p:nvSpPr>
              <p:spPr bwMode="auto">
                <a:xfrm>
                  <a:off x="2346750" y="3175056"/>
                  <a:ext cx="2114222" cy="2114322"/>
                </a:xfrm>
                <a:prstGeom prst="rect">
                  <a:avLst/>
                </a:prstGeom>
                <a:solidFill>
                  <a:schemeClr val="bg2">
                    <a:lumMod val="50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58" name="Ellipse 50"/>
                <p:cNvSpPr/>
                <p:nvPr/>
              </p:nvSpPr>
              <p:spPr bwMode="auto">
                <a:xfrm>
                  <a:off x="2329190" y="3175056"/>
                  <a:ext cx="2099742" cy="1145552"/>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56"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54" name="TextBox 53"/>
            <p:cNvSpPr txBox="1"/>
            <p:nvPr/>
          </p:nvSpPr>
          <p:spPr>
            <a:xfrm>
              <a:off x="3495553" y="1219783"/>
              <a:ext cx="1564658" cy="763969"/>
            </a:xfrm>
            <a:prstGeom prst="rect">
              <a:avLst/>
            </a:prstGeom>
            <a:noFill/>
          </p:spPr>
          <p:txBody>
            <a:bodyPr>
              <a:spAutoFit/>
            </a:bodyPr>
            <a:lstStyle/>
            <a:p>
              <a:pPr algn="ctr">
                <a:defRPr/>
              </a:pPr>
              <a:r>
                <a:rPr lang="en-US" sz="2000" b="1" dirty="0" smtClean="0">
                  <a:ea typeface="ＭＳ Ｐゴシック" pitchFamily="-108" charset="-128"/>
                  <a:cs typeface="ＭＳ Ｐゴシック" pitchFamily="-108" charset="-128"/>
                </a:rPr>
                <a:t>Hidden Area </a:t>
              </a:r>
            </a:p>
            <a:p>
              <a:pPr algn="ctr">
                <a:defRPr/>
              </a:pPr>
              <a:r>
                <a:rPr lang="en-US" sz="2000" b="1" dirty="0" smtClean="0">
                  <a:ea typeface="ＭＳ Ｐゴシック" pitchFamily="-108" charset="-128"/>
                  <a:cs typeface="ＭＳ Ｐゴシック" pitchFamily="-108" charset="-128"/>
                </a:rPr>
                <a:t>or </a:t>
              </a:r>
            </a:p>
            <a:p>
              <a:pPr algn="ctr">
                <a:defRPr/>
              </a:pPr>
              <a:r>
                <a:rPr lang="en-US" sz="2000" b="1" dirty="0" smtClean="0">
                  <a:ea typeface="ＭＳ Ｐゴシック" pitchFamily="-108" charset="-128"/>
                  <a:cs typeface="ＭＳ Ｐゴシック" pitchFamily="-108" charset="-128"/>
                </a:rPr>
                <a:t>Façade</a:t>
              </a:r>
              <a:endParaRPr lang="en-US" sz="2000" b="1" dirty="0">
                <a:latin typeface="+mn-lt"/>
                <a:ea typeface="ＭＳ Ｐゴシック" pitchFamily="-108" charset="-128"/>
                <a:cs typeface="ＭＳ Ｐゴシック" pitchFamily="-108" charset="-128"/>
              </a:endParaRPr>
            </a:p>
          </p:txBody>
        </p:sp>
      </p:grpSp>
      <p:grpSp>
        <p:nvGrpSpPr>
          <p:cNvPr id="63" name="Group 25"/>
          <p:cNvGrpSpPr>
            <a:grpSpLocks/>
          </p:cNvGrpSpPr>
          <p:nvPr/>
        </p:nvGrpSpPr>
        <p:grpSpPr bwMode="auto">
          <a:xfrm>
            <a:off x="5868143" y="2961213"/>
            <a:ext cx="3168352" cy="4399895"/>
            <a:chOff x="2842554" y="3429000"/>
            <a:chExt cx="1810819" cy="2000552"/>
          </a:xfrm>
        </p:grpSpPr>
        <p:sp>
          <p:nvSpPr>
            <p:cNvPr id="64" name="Ellipse 45"/>
            <p:cNvSpPr/>
            <p:nvPr/>
          </p:nvSpPr>
          <p:spPr bwMode="auto">
            <a:xfrm>
              <a:off x="2842554" y="4727680"/>
              <a:ext cx="1625619" cy="473121"/>
            </a:xfrm>
            <a:prstGeom prst="rect">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nvGrpSpPr>
            <p:cNvPr id="65" name="Gruppe 244"/>
            <p:cNvGrpSpPr>
              <a:grpSpLocks/>
            </p:cNvGrpSpPr>
            <p:nvPr/>
          </p:nvGrpSpPr>
          <p:grpSpPr bwMode="auto">
            <a:xfrm>
              <a:off x="2842555" y="3429000"/>
              <a:ext cx="1595124" cy="1543488"/>
              <a:chOff x="2288083" y="3175056"/>
              <a:chExt cx="2197039" cy="2124956"/>
            </a:xfrm>
          </p:grpSpPr>
          <p:grpSp>
            <p:nvGrpSpPr>
              <p:cNvPr id="67" name="Gruppe 242"/>
              <p:cNvGrpSpPr>
                <a:grpSpLocks/>
              </p:cNvGrpSpPr>
              <p:nvPr/>
            </p:nvGrpSpPr>
            <p:grpSpPr bwMode="auto">
              <a:xfrm>
                <a:off x="2288083" y="3175056"/>
                <a:ext cx="2197039" cy="2114322"/>
                <a:chOff x="2288083" y="3175056"/>
                <a:chExt cx="2197039" cy="2114322"/>
              </a:xfrm>
            </p:grpSpPr>
            <p:sp>
              <p:nvSpPr>
                <p:cNvPr id="69" name="Ellipse 49"/>
                <p:cNvSpPr/>
                <p:nvPr/>
              </p:nvSpPr>
              <p:spPr bwMode="auto">
                <a:xfrm>
                  <a:off x="2346750" y="3175056"/>
                  <a:ext cx="2114222" cy="2114322"/>
                </a:xfrm>
                <a:prstGeom prst="rect">
                  <a:avLst/>
                </a:prstGeom>
                <a:gradFill flip="none" rotWithShape="1">
                  <a:gsLst>
                    <a:gs pos="55000">
                      <a:srgbClr val="1975AB"/>
                    </a:gs>
                    <a:gs pos="83000">
                      <a:srgbClr val="74F4FF"/>
                    </a:gs>
                    <a:gs pos="100000">
                      <a:srgbClr val="208ECD"/>
                    </a:gs>
                  </a:gsLst>
                  <a:path path="circle">
                    <a:fillToRect l="100000" t="100000"/>
                  </a:path>
                  <a:tileRect r="-100000" b="-100000"/>
                </a:gradFill>
                <a:ln w="12700">
                  <a:solidFill>
                    <a:srgbClr val="104B6D"/>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70" name="Ellipse 50"/>
                <p:cNvSpPr/>
                <p:nvPr/>
              </p:nvSpPr>
              <p:spPr bwMode="auto">
                <a:xfrm>
                  <a:off x="2288083" y="3175056"/>
                  <a:ext cx="2197039" cy="1145325"/>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68"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66" name="TextBox 65"/>
            <p:cNvSpPr txBox="1"/>
            <p:nvPr/>
          </p:nvSpPr>
          <p:spPr>
            <a:xfrm>
              <a:off x="3142056" y="4427472"/>
              <a:ext cx="1511317" cy="1002080"/>
            </a:xfrm>
            <a:prstGeom prst="rect">
              <a:avLst/>
            </a:prstGeom>
            <a:noFill/>
          </p:spPr>
          <p:txBody>
            <a:bodyPr>
              <a:spAutoFit/>
            </a:bodyPr>
            <a:lstStyle/>
            <a:p>
              <a:pPr algn="ctr">
                <a:defRPr/>
              </a:pPr>
              <a:r>
                <a:rPr lang="en-IN" sz="2000" b="1" dirty="0" smtClean="0">
                  <a:ea typeface="ＭＳ Ｐゴシック" pitchFamily="-108" charset="-128"/>
                  <a:cs typeface="ＭＳ Ｐゴシック" pitchFamily="-108" charset="-128"/>
                </a:rPr>
                <a:t>Unknown Area </a:t>
              </a:r>
            </a:p>
            <a:p>
              <a:pPr algn="ctr">
                <a:defRPr/>
              </a:pPr>
              <a:r>
                <a:rPr lang="en-IN" sz="2000" b="1" dirty="0" smtClean="0">
                  <a:ea typeface="ＭＳ Ｐゴシック" pitchFamily="-108" charset="-128"/>
                  <a:cs typeface="ＭＳ Ｐゴシック" pitchFamily="-108" charset="-128"/>
                </a:rPr>
                <a:t>or </a:t>
              </a:r>
            </a:p>
            <a:p>
              <a:pPr algn="ctr">
                <a:defRPr/>
              </a:pPr>
              <a:r>
                <a:rPr lang="en-IN" sz="2000" b="1" dirty="0" smtClean="0">
                  <a:ea typeface="ＭＳ Ｐゴシック" pitchFamily="-108" charset="-128"/>
                  <a:cs typeface="ＭＳ Ｐゴシック" pitchFamily="-108" charset="-128"/>
                </a:rPr>
                <a:t>Unknown Self</a:t>
              </a:r>
              <a:endParaRPr lang="en-US" sz="2000" b="1" dirty="0">
                <a:latin typeface="+mn-lt"/>
                <a:ea typeface="ＭＳ Ｐゴシック" pitchFamily="-108" charset="-128"/>
                <a:cs typeface="ＭＳ Ｐゴシック" pitchFamily="-108" charset="-128"/>
              </a:endParaRPr>
            </a:p>
          </p:txBody>
        </p:sp>
      </p:grpSp>
      <p:grpSp>
        <p:nvGrpSpPr>
          <p:cNvPr id="40" name="Group 27"/>
          <p:cNvGrpSpPr>
            <a:grpSpLocks/>
          </p:cNvGrpSpPr>
          <p:nvPr/>
        </p:nvGrpSpPr>
        <p:grpSpPr bwMode="auto">
          <a:xfrm>
            <a:off x="5580121" y="1412776"/>
            <a:ext cx="3816415" cy="1440000"/>
            <a:chOff x="4529454" y="3429000"/>
            <a:chExt cx="1980853" cy="1738440"/>
          </a:xfrm>
        </p:grpSpPr>
        <p:grpSp>
          <p:nvGrpSpPr>
            <p:cNvPr id="41" name="Gruppe 244"/>
            <p:cNvGrpSpPr>
              <a:grpSpLocks/>
            </p:cNvGrpSpPr>
            <p:nvPr/>
          </p:nvGrpSpPr>
          <p:grpSpPr bwMode="auto">
            <a:xfrm>
              <a:off x="4572000" y="3429000"/>
              <a:ext cx="1547745" cy="1543488"/>
              <a:chOff x="2329190" y="3175056"/>
              <a:chExt cx="2131782" cy="2124956"/>
            </a:xfrm>
          </p:grpSpPr>
          <p:grpSp>
            <p:nvGrpSpPr>
              <p:cNvPr id="44" name="Gruppe 242"/>
              <p:cNvGrpSpPr>
                <a:grpSpLocks/>
              </p:cNvGrpSpPr>
              <p:nvPr/>
            </p:nvGrpSpPr>
            <p:grpSpPr bwMode="auto">
              <a:xfrm>
                <a:off x="2346750" y="3175056"/>
                <a:ext cx="2114222" cy="2114322"/>
                <a:chOff x="2346750" y="3175056"/>
                <a:chExt cx="2114222" cy="2114322"/>
              </a:xfrm>
            </p:grpSpPr>
            <p:sp>
              <p:nvSpPr>
                <p:cNvPr id="46" name="Ellipse 49"/>
                <p:cNvSpPr/>
                <p:nvPr/>
              </p:nvSpPr>
              <p:spPr bwMode="auto">
                <a:xfrm>
                  <a:off x="2346750" y="3175056"/>
                  <a:ext cx="2114222" cy="2114322"/>
                </a:xfrm>
                <a:prstGeom prst="rect">
                  <a:avLst/>
                </a:prstGeom>
                <a:solidFill>
                  <a:schemeClr val="accent2">
                    <a:lumMod val="75000"/>
                  </a:schemeClr>
                </a:soli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7" name="Ellipse 50"/>
                <p:cNvSpPr/>
                <p:nvPr/>
              </p:nvSpPr>
              <p:spPr bwMode="auto">
                <a:xfrm>
                  <a:off x="2355090" y="3175056"/>
                  <a:ext cx="2028037" cy="1108996"/>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45"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42" name="TextBox 41"/>
            <p:cNvSpPr txBox="1"/>
            <p:nvPr/>
          </p:nvSpPr>
          <p:spPr>
            <a:xfrm>
              <a:off x="4927552" y="3429000"/>
              <a:ext cx="1582755" cy="791070"/>
            </a:xfrm>
            <a:prstGeom prst="rect">
              <a:avLst/>
            </a:prstGeom>
            <a:noFill/>
          </p:spPr>
          <p:txBody>
            <a:bodyPr>
              <a:spAutoFit/>
            </a:bodyPr>
            <a:lstStyle/>
            <a:p>
              <a:pPr algn="ctr">
                <a:defRPr/>
              </a:pPr>
              <a:r>
                <a:rPr lang="en-US" sz="2000" b="1" dirty="0" smtClean="0">
                  <a:ea typeface="ＭＳ Ｐゴシック" pitchFamily="-108" charset="-128"/>
                  <a:cs typeface="ＭＳ Ｐゴシック" pitchFamily="-108" charset="-128"/>
                </a:rPr>
                <a:t>Blind Area </a:t>
              </a:r>
            </a:p>
            <a:p>
              <a:pPr algn="ctr">
                <a:defRPr/>
              </a:pPr>
              <a:r>
                <a:rPr lang="en-US" sz="2000" b="1" dirty="0" smtClean="0">
                  <a:ea typeface="ＭＳ Ｐゴシック" pitchFamily="-108" charset="-128"/>
                  <a:cs typeface="ＭＳ Ｐゴシック" pitchFamily="-108" charset="-128"/>
                </a:rPr>
                <a:t>or </a:t>
              </a:r>
            </a:p>
            <a:p>
              <a:pPr algn="ctr">
                <a:defRPr/>
              </a:pPr>
              <a:r>
                <a:rPr lang="en-US" sz="2000" b="1" dirty="0" smtClean="0">
                  <a:ea typeface="ＭＳ Ｐゴシック" pitchFamily="-108" charset="-128"/>
                  <a:cs typeface="ＭＳ Ｐゴシック" pitchFamily="-108" charset="-128"/>
                </a:rPr>
                <a:t>Blind Spot</a:t>
              </a:r>
              <a:endParaRPr lang="en-US" sz="2000" b="1" dirty="0">
                <a:latin typeface="+mn-lt"/>
                <a:ea typeface="ＭＳ Ｐゴシック" pitchFamily="-108" charset="-128"/>
                <a:cs typeface="ＭＳ Ｐゴシック" pitchFamily="-108" charset="-128"/>
              </a:endParaRPr>
            </a:p>
          </p:txBody>
        </p:sp>
        <p:sp>
          <p:nvSpPr>
            <p:cNvPr id="43" name="Ellipse 45"/>
            <p:cNvSpPr/>
            <p:nvPr/>
          </p:nvSpPr>
          <p:spPr bwMode="auto">
            <a:xfrm>
              <a:off x="4529454" y="4694319"/>
              <a:ext cx="1625619" cy="473121"/>
            </a:xfrm>
            <a:prstGeom prst="rect">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Johari Window for a New Team Member</a:t>
              </a:r>
              <a:endParaRPr lang="en-IN" sz="3200" dirty="0"/>
            </a:p>
          </p:txBody>
        </p:sp>
      </p:grpSp>
      <p:sp>
        <p:nvSpPr>
          <p:cNvPr id="8" name="Rectangle 7"/>
          <p:cNvSpPr/>
          <p:nvPr/>
        </p:nvSpPr>
        <p:spPr>
          <a:xfrm>
            <a:off x="0" y="836712"/>
            <a:ext cx="3707904" cy="6048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defRPr/>
            </a:pPr>
            <a:endParaRPr lang="en-IN" sz="2000" dirty="0" smtClean="0">
              <a:solidFill>
                <a:srgbClr val="FFFFFF"/>
              </a:solidFill>
              <a:latin typeface="Calibri" pitchFamily="-109" charset="0"/>
            </a:endParaRPr>
          </a:p>
        </p:txBody>
      </p:sp>
      <p:sp>
        <p:nvSpPr>
          <p:cNvPr id="9" name="Rektangel 76"/>
          <p:cNvSpPr>
            <a:spLocks noChangeArrowheads="1"/>
          </p:cNvSpPr>
          <p:nvPr/>
        </p:nvSpPr>
        <p:spPr bwMode="auto">
          <a:xfrm>
            <a:off x="484312" y="908720"/>
            <a:ext cx="32235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Let’s take a look at the Johari window for a new team member within a new team.</a:t>
            </a:r>
            <a:endParaRPr lang="da-DK" sz="2800" dirty="0">
              <a:solidFill>
                <a:srgbClr val="1E1C11"/>
              </a:solidFill>
              <a:latin typeface="Calibri" charset="0"/>
            </a:endParaRPr>
          </a:p>
        </p:txBody>
      </p:sp>
      <p:grpSp>
        <p:nvGrpSpPr>
          <p:cNvPr id="10" name="Group 19"/>
          <p:cNvGrpSpPr>
            <a:grpSpLocks/>
          </p:cNvGrpSpPr>
          <p:nvPr/>
        </p:nvGrpSpPr>
        <p:grpSpPr bwMode="auto">
          <a:xfrm>
            <a:off x="179512" y="997620"/>
            <a:ext cx="250825" cy="250825"/>
            <a:chOff x="530225" y="5016500"/>
            <a:chExt cx="393700" cy="393700"/>
          </a:xfrm>
        </p:grpSpPr>
        <p:sp>
          <p:nvSpPr>
            <p:cNvPr id="14"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5"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sp>
        <p:nvSpPr>
          <p:cNvPr id="16" name="Rectangle 15"/>
          <p:cNvSpPr/>
          <p:nvPr/>
        </p:nvSpPr>
        <p:spPr>
          <a:xfrm rot="5400000">
            <a:off x="7038456" y="2365447"/>
            <a:ext cx="324000" cy="2952000"/>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rot="5400000">
            <a:off x="5129082" y="2618308"/>
            <a:ext cx="325618" cy="2447894"/>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p:cNvSpPr/>
          <p:nvPr/>
        </p:nvSpPr>
        <p:spPr>
          <a:xfrm>
            <a:off x="6256269" y="2708920"/>
            <a:ext cx="331955" cy="3600000"/>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p:cNvSpPr/>
          <p:nvPr/>
        </p:nvSpPr>
        <p:spPr>
          <a:xfrm>
            <a:off x="6256269" y="1412776"/>
            <a:ext cx="331955" cy="2448000"/>
          </a:xfrm>
          <a:prstGeom prst="rect">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ame 19"/>
          <p:cNvSpPr/>
          <p:nvPr/>
        </p:nvSpPr>
        <p:spPr>
          <a:xfrm>
            <a:off x="3923929" y="1124744"/>
            <a:ext cx="5024410" cy="5491376"/>
          </a:xfrm>
          <a:prstGeom prst="frame">
            <a:avLst>
              <a:gd name="adj1" fmla="val 6550"/>
            </a:avLst>
          </a:prstGeom>
          <a:blipFill>
            <a:blip r:embed="rId6"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5" name="Rektangel 76"/>
          <p:cNvSpPr>
            <a:spLocks noChangeArrowheads="1"/>
          </p:cNvSpPr>
          <p:nvPr/>
        </p:nvSpPr>
        <p:spPr bwMode="auto">
          <a:xfrm>
            <a:off x="484312" y="1844824"/>
            <a:ext cx="32235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For such a new team member, the open or free area is small because others know little about this new person.</a:t>
            </a:r>
            <a:endParaRPr lang="da-DK" sz="2800" dirty="0">
              <a:solidFill>
                <a:srgbClr val="1E1C11"/>
              </a:solidFill>
              <a:latin typeface="Calibri" charset="0"/>
            </a:endParaRPr>
          </a:p>
        </p:txBody>
      </p:sp>
      <p:grpSp>
        <p:nvGrpSpPr>
          <p:cNvPr id="26" name="Group 19"/>
          <p:cNvGrpSpPr>
            <a:grpSpLocks/>
          </p:cNvGrpSpPr>
          <p:nvPr/>
        </p:nvGrpSpPr>
        <p:grpSpPr bwMode="auto">
          <a:xfrm>
            <a:off x="179512" y="1933724"/>
            <a:ext cx="250825" cy="250825"/>
            <a:chOff x="530225" y="5016500"/>
            <a:chExt cx="393700" cy="393700"/>
          </a:xfrm>
        </p:grpSpPr>
        <p:sp>
          <p:nvSpPr>
            <p:cNvPr id="27"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28"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sp>
        <p:nvSpPr>
          <p:cNvPr id="36" name="Rektangel 76"/>
          <p:cNvSpPr>
            <a:spLocks noChangeArrowheads="1"/>
          </p:cNvSpPr>
          <p:nvPr/>
        </p:nvSpPr>
        <p:spPr bwMode="auto">
          <a:xfrm>
            <a:off x="484312" y="3140968"/>
            <a:ext cx="32235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Moreover, the blind area is small because others know little about this new person.</a:t>
            </a:r>
            <a:endParaRPr lang="da-DK" sz="2800" dirty="0">
              <a:solidFill>
                <a:srgbClr val="1E1C11"/>
              </a:solidFill>
              <a:latin typeface="Calibri" charset="0"/>
            </a:endParaRPr>
          </a:p>
        </p:txBody>
      </p:sp>
      <p:grpSp>
        <p:nvGrpSpPr>
          <p:cNvPr id="37" name="Group 19"/>
          <p:cNvGrpSpPr>
            <a:grpSpLocks/>
          </p:cNvGrpSpPr>
          <p:nvPr/>
        </p:nvGrpSpPr>
        <p:grpSpPr bwMode="auto">
          <a:xfrm>
            <a:off x="179512" y="3229868"/>
            <a:ext cx="250825" cy="250825"/>
            <a:chOff x="530225" y="5016500"/>
            <a:chExt cx="393700" cy="393700"/>
          </a:xfrm>
        </p:grpSpPr>
        <p:sp>
          <p:nvSpPr>
            <p:cNvPr id="38"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39"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sp>
        <p:nvSpPr>
          <p:cNvPr id="48" name="Rektangel 76"/>
          <p:cNvSpPr>
            <a:spLocks noChangeArrowheads="1"/>
          </p:cNvSpPr>
          <p:nvPr/>
        </p:nvSpPr>
        <p:spPr bwMode="auto">
          <a:xfrm>
            <a:off x="484312" y="4161854"/>
            <a:ext cx="32235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Also, a large area is occupied by the hidden or avoided issues and feelings. </a:t>
            </a:r>
            <a:endParaRPr lang="da-DK" sz="2800" dirty="0">
              <a:solidFill>
                <a:srgbClr val="1E1C11"/>
              </a:solidFill>
              <a:latin typeface="Calibri" charset="0"/>
            </a:endParaRPr>
          </a:p>
        </p:txBody>
      </p:sp>
      <p:grpSp>
        <p:nvGrpSpPr>
          <p:cNvPr id="49" name="Group 19"/>
          <p:cNvGrpSpPr>
            <a:grpSpLocks/>
          </p:cNvGrpSpPr>
          <p:nvPr/>
        </p:nvGrpSpPr>
        <p:grpSpPr bwMode="auto">
          <a:xfrm>
            <a:off x="179512" y="4250754"/>
            <a:ext cx="250825" cy="250825"/>
            <a:chOff x="530225" y="5016500"/>
            <a:chExt cx="393700" cy="393700"/>
          </a:xfrm>
        </p:grpSpPr>
        <p:sp>
          <p:nvSpPr>
            <p:cNvPr id="5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5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sp>
        <p:nvSpPr>
          <p:cNvPr id="59" name="Rektangel 76"/>
          <p:cNvSpPr>
            <a:spLocks noChangeArrowheads="1"/>
          </p:cNvSpPr>
          <p:nvPr/>
        </p:nvSpPr>
        <p:spPr bwMode="auto">
          <a:xfrm>
            <a:off x="484312" y="5169966"/>
            <a:ext cx="32235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The largest area is the unknown area because the person may be lacking in self-knowledge or belief as he is placed in a new environment.</a:t>
            </a:r>
            <a:endParaRPr lang="da-DK" sz="2800" dirty="0">
              <a:solidFill>
                <a:srgbClr val="1E1C11"/>
              </a:solidFill>
              <a:latin typeface="Calibri" charset="0"/>
            </a:endParaRPr>
          </a:p>
        </p:txBody>
      </p:sp>
      <p:grpSp>
        <p:nvGrpSpPr>
          <p:cNvPr id="60" name="Group 19"/>
          <p:cNvGrpSpPr>
            <a:grpSpLocks/>
          </p:cNvGrpSpPr>
          <p:nvPr/>
        </p:nvGrpSpPr>
        <p:grpSpPr bwMode="auto">
          <a:xfrm>
            <a:off x="179512" y="5258866"/>
            <a:ext cx="250825" cy="250825"/>
            <a:chOff x="530225" y="5016500"/>
            <a:chExt cx="393700" cy="393700"/>
          </a:xfrm>
        </p:grpSpPr>
        <p:sp>
          <p:nvSpPr>
            <p:cNvPr id="61"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62"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71" name="Picture 7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1000"/>
                                        <p:tgtEl>
                                          <p:spTgt spid="8"/>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par>
                                <p:cTn id="14" presetID="5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0.7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2000"/>
                            </p:stCondLst>
                            <p:childTnLst>
                              <p:par>
                                <p:cTn id="35" presetID="55"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strVal val="#ppt_w*0.70"/>
                                          </p:val>
                                        </p:tav>
                                        <p:tav tm="100000">
                                          <p:val>
                                            <p:strVal val="#ppt_w"/>
                                          </p:val>
                                        </p:tav>
                                      </p:tavLst>
                                    </p:anim>
                                    <p:anim calcmode="lin" valueType="num">
                                      <p:cBhvr>
                                        <p:cTn id="38" dur="1000" fill="hold"/>
                                        <p:tgtEl>
                                          <p:spTgt spid="25"/>
                                        </p:tgtEl>
                                        <p:attrNameLst>
                                          <p:attrName>ppt_h</p:attrName>
                                        </p:attrNameLst>
                                      </p:cBhvr>
                                      <p:tavLst>
                                        <p:tav tm="0">
                                          <p:val>
                                            <p:strVal val="#ppt_h"/>
                                          </p:val>
                                        </p:tav>
                                        <p:tav tm="100000">
                                          <p:val>
                                            <p:strVal val="#ppt_h"/>
                                          </p:val>
                                        </p:tav>
                                      </p:tavLst>
                                    </p:anim>
                                    <p:animEffect transition="in" filter="fade">
                                      <p:cBhvr>
                                        <p:cTn id="39" dur="1000"/>
                                        <p:tgtEl>
                                          <p:spTgt spid="25"/>
                                        </p:tgtEl>
                                      </p:cBhvr>
                                    </p:animEffect>
                                  </p:childTnLst>
                                </p:cTn>
                              </p:par>
                              <p:par>
                                <p:cTn id="40" presetID="55"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1000" fill="hold"/>
                                        <p:tgtEl>
                                          <p:spTgt spid="26"/>
                                        </p:tgtEl>
                                        <p:attrNameLst>
                                          <p:attrName>ppt_w</p:attrName>
                                        </p:attrNameLst>
                                      </p:cBhvr>
                                      <p:tavLst>
                                        <p:tav tm="0">
                                          <p:val>
                                            <p:strVal val="#ppt_w*0.70"/>
                                          </p:val>
                                        </p:tav>
                                        <p:tav tm="100000">
                                          <p:val>
                                            <p:strVal val="#ppt_w"/>
                                          </p:val>
                                        </p:tav>
                                      </p:tavLst>
                                    </p:anim>
                                    <p:anim calcmode="lin" valueType="num">
                                      <p:cBhvr>
                                        <p:cTn id="43" dur="1000" fill="hold"/>
                                        <p:tgtEl>
                                          <p:spTgt spid="26"/>
                                        </p:tgtEl>
                                        <p:attrNameLst>
                                          <p:attrName>ppt_h</p:attrName>
                                        </p:attrNameLst>
                                      </p:cBhvr>
                                      <p:tavLst>
                                        <p:tav tm="0">
                                          <p:val>
                                            <p:strVal val="#ppt_h"/>
                                          </p:val>
                                        </p:tav>
                                        <p:tav tm="100000">
                                          <p:val>
                                            <p:strVal val="#ppt_h"/>
                                          </p:val>
                                        </p:tav>
                                      </p:tavLst>
                                    </p:anim>
                                    <p:animEffect transition="in" filter="fade">
                                      <p:cBhvr>
                                        <p:cTn id="44" dur="1000"/>
                                        <p:tgtEl>
                                          <p:spTgt spid="26"/>
                                        </p:tgtEl>
                                      </p:cBhvr>
                                    </p:animEffect>
                                  </p:childTnLst>
                                </p:cTn>
                              </p:par>
                              <p:par>
                                <p:cTn id="45" presetID="0" presetClass="path" presetSubtype="0" accel="50000" decel="50000" fill="hold" grpId="1" nodeType="withEffect">
                                  <p:stCondLst>
                                    <p:cond delay="0"/>
                                  </p:stCondLst>
                                  <p:childTnLst>
                                    <p:animMotion origin="layout" path="M 3.05556E-6 4.93987E-6 L -0.06059 4.93987E-6 " pathEditMode="relative" rAng="0" ptsTypes="AA">
                                      <p:cBhvr>
                                        <p:cTn id="46" dur="1000" fill="hold"/>
                                        <p:tgtEl>
                                          <p:spTgt spid="19"/>
                                        </p:tgtEl>
                                        <p:attrNameLst>
                                          <p:attrName>ppt_x</p:attrName>
                                          <p:attrName>ppt_y</p:attrName>
                                        </p:attrNameLst>
                                      </p:cBhvr>
                                      <p:rCtr x="-30" y="0"/>
                                    </p:animMotion>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childTnLst>
                                </p:cTn>
                              </p:par>
                              <p:par>
                                <p:cTn id="51" presetID="26" presetClass="emph" presetSubtype="0" fill="hold" nodeType="withEffect">
                                  <p:stCondLst>
                                    <p:cond delay="0"/>
                                  </p:stCondLst>
                                  <p:childTnLst>
                                    <p:animEffect transition="out" filter="fade">
                                      <p:cBhvr>
                                        <p:cTn id="52" dur="1000" tmFilter="0, 0; .2, .5; .8, .5; 1, 0"/>
                                        <p:tgtEl>
                                          <p:spTgt spid="29"/>
                                        </p:tgtEl>
                                      </p:cBhvr>
                                    </p:animEffect>
                                    <p:animScale>
                                      <p:cBhvr>
                                        <p:cTn id="53" dur="500" autoRev="1" fill="hold"/>
                                        <p:tgtEl>
                                          <p:spTgt spid="29"/>
                                        </p:tgtEl>
                                      </p:cBhvr>
                                      <p:by x="105000" y="105000"/>
                                    </p:animScale>
                                  </p:childTnLst>
                                </p:cTn>
                              </p:par>
                            </p:childTnLst>
                          </p:cTn>
                        </p:par>
                        <p:par>
                          <p:cTn id="54" fill="hold">
                            <p:stCondLst>
                              <p:cond delay="4000"/>
                            </p:stCondLst>
                            <p:childTnLst>
                              <p:par>
                                <p:cTn id="55" presetID="55"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1000" fill="hold"/>
                                        <p:tgtEl>
                                          <p:spTgt spid="36"/>
                                        </p:tgtEl>
                                        <p:attrNameLst>
                                          <p:attrName>ppt_w</p:attrName>
                                        </p:attrNameLst>
                                      </p:cBhvr>
                                      <p:tavLst>
                                        <p:tav tm="0">
                                          <p:val>
                                            <p:strVal val="#ppt_w*0.70"/>
                                          </p:val>
                                        </p:tav>
                                        <p:tav tm="100000">
                                          <p:val>
                                            <p:strVal val="#ppt_w"/>
                                          </p:val>
                                        </p:tav>
                                      </p:tavLst>
                                    </p:anim>
                                    <p:anim calcmode="lin" valueType="num">
                                      <p:cBhvr>
                                        <p:cTn id="58" dur="1000" fill="hold"/>
                                        <p:tgtEl>
                                          <p:spTgt spid="36"/>
                                        </p:tgtEl>
                                        <p:attrNameLst>
                                          <p:attrName>ppt_h</p:attrName>
                                        </p:attrNameLst>
                                      </p:cBhvr>
                                      <p:tavLst>
                                        <p:tav tm="0">
                                          <p:val>
                                            <p:strVal val="#ppt_h"/>
                                          </p:val>
                                        </p:tav>
                                        <p:tav tm="100000">
                                          <p:val>
                                            <p:strVal val="#ppt_h"/>
                                          </p:val>
                                        </p:tav>
                                      </p:tavLst>
                                    </p:anim>
                                    <p:animEffect transition="in" filter="fade">
                                      <p:cBhvr>
                                        <p:cTn id="59" dur="1000"/>
                                        <p:tgtEl>
                                          <p:spTgt spid="36"/>
                                        </p:tgtEl>
                                      </p:cBhvr>
                                    </p:animEffect>
                                  </p:childTnLst>
                                </p:cTn>
                              </p:par>
                              <p:par>
                                <p:cTn id="60" presetID="55"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strVal val="#ppt_w*0.70"/>
                                          </p:val>
                                        </p:tav>
                                        <p:tav tm="100000">
                                          <p:val>
                                            <p:strVal val="#ppt_w"/>
                                          </p:val>
                                        </p:tav>
                                      </p:tavLst>
                                    </p:anim>
                                    <p:anim calcmode="lin" valueType="num">
                                      <p:cBhvr>
                                        <p:cTn id="63" dur="1000" fill="hold"/>
                                        <p:tgtEl>
                                          <p:spTgt spid="37"/>
                                        </p:tgtEl>
                                        <p:attrNameLst>
                                          <p:attrName>ppt_h</p:attrName>
                                        </p:attrNameLst>
                                      </p:cBhvr>
                                      <p:tavLst>
                                        <p:tav tm="0">
                                          <p:val>
                                            <p:strVal val="#ppt_h"/>
                                          </p:val>
                                        </p:tav>
                                        <p:tav tm="100000">
                                          <p:val>
                                            <p:strVal val="#ppt_h"/>
                                          </p:val>
                                        </p:tav>
                                      </p:tavLst>
                                    </p:anim>
                                    <p:animEffect transition="in" filter="fade">
                                      <p:cBhvr>
                                        <p:cTn id="64" dur="1000"/>
                                        <p:tgtEl>
                                          <p:spTgt spid="37"/>
                                        </p:tgtEl>
                                      </p:cBhvr>
                                    </p:animEffect>
                                  </p:childTnLst>
                                </p:cTn>
                              </p:par>
                              <p:par>
                                <p:cTn id="65" presetID="0" presetClass="path" presetSubtype="0" accel="50000" decel="50000" fill="hold" grpId="2" nodeType="withEffect">
                                  <p:stCondLst>
                                    <p:cond delay="0"/>
                                  </p:stCondLst>
                                  <p:childTnLst>
                                    <p:animMotion origin="layout" path="M 0 0 L 0 -0.14686 " pathEditMode="relative" ptsTypes="AA">
                                      <p:cBhvr>
                                        <p:cTn id="66" dur="1000" fill="hold"/>
                                        <p:tgtEl>
                                          <p:spTgt spid="16"/>
                                        </p:tgtEl>
                                        <p:attrNameLst>
                                          <p:attrName>ppt_x</p:attrName>
                                          <p:attrName>ppt_y</p:attrName>
                                        </p:attrNameLst>
                                      </p:cBhvr>
                                    </p:animMotion>
                                  </p:childTnLst>
                                </p:cTn>
                              </p:par>
                            </p:childTnLst>
                          </p:cTn>
                        </p:par>
                        <p:par>
                          <p:cTn id="67" fill="hold">
                            <p:stCondLst>
                              <p:cond delay="5000"/>
                            </p:stCondLst>
                            <p:childTnLst>
                              <p:par>
                                <p:cTn id="68" presetID="10" presetClass="entr" presetSubtype="0"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childTnLst>
                                </p:cTn>
                              </p:par>
                              <p:par>
                                <p:cTn id="71" presetID="26" presetClass="emph" presetSubtype="0" fill="hold" nodeType="withEffect">
                                  <p:stCondLst>
                                    <p:cond delay="0"/>
                                  </p:stCondLst>
                                  <p:childTnLst>
                                    <p:animEffect transition="out" filter="fade">
                                      <p:cBhvr>
                                        <p:cTn id="72" dur="1000" tmFilter="0, 0; .2, .5; .8, .5; 1, 0"/>
                                        <p:tgtEl>
                                          <p:spTgt spid="40"/>
                                        </p:tgtEl>
                                      </p:cBhvr>
                                    </p:animEffect>
                                    <p:animScale>
                                      <p:cBhvr>
                                        <p:cTn id="73" dur="500" autoRev="1" fill="hold"/>
                                        <p:tgtEl>
                                          <p:spTgt spid="40"/>
                                        </p:tgtEl>
                                      </p:cBhvr>
                                      <p:by x="105000" y="105000"/>
                                    </p:animScale>
                                  </p:childTnLst>
                                </p:cTn>
                              </p:par>
                            </p:childTnLst>
                          </p:cTn>
                        </p:par>
                        <p:par>
                          <p:cTn id="74" fill="hold">
                            <p:stCondLst>
                              <p:cond delay="6000"/>
                            </p:stCondLst>
                            <p:childTnLst>
                              <p:par>
                                <p:cTn id="75" presetID="55"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strVal val="#ppt_w*0.70"/>
                                          </p:val>
                                        </p:tav>
                                        <p:tav tm="100000">
                                          <p:val>
                                            <p:strVal val="#ppt_w"/>
                                          </p:val>
                                        </p:tav>
                                      </p:tavLst>
                                    </p:anim>
                                    <p:anim calcmode="lin" valueType="num">
                                      <p:cBhvr>
                                        <p:cTn id="78" dur="1000" fill="hold"/>
                                        <p:tgtEl>
                                          <p:spTgt spid="48"/>
                                        </p:tgtEl>
                                        <p:attrNameLst>
                                          <p:attrName>ppt_h</p:attrName>
                                        </p:attrNameLst>
                                      </p:cBhvr>
                                      <p:tavLst>
                                        <p:tav tm="0">
                                          <p:val>
                                            <p:strVal val="#ppt_h"/>
                                          </p:val>
                                        </p:tav>
                                        <p:tav tm="100000">
                                          <p:val>
                                            <p:strVal val="#ppt_h"/>
                                          </p:val>
                                        </p:tav>
                                      </p:tavLst>
                                    </p:anim>
                                    <p:animEffect transition="in" filter="fade">
                                      <p:cBhvr>
                                        <p:cTn id="79" dur="1000"/>
                                        <p:tgtEl>
                                          <p:spTgt spid="48"/>
                                        </p:tgtEl>
                                      </p:cBhvr>
                                    </p:animEffect>
                                  </p:childTnLst>
                                </p:cTn>
                              </p:par>
                              <p:par>
                                <p:cTn id="80" presetID="55" presetClass="entr" presetSubtype="0"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1000" fill="hold"/>
                                        <p:tgtEl>
                                          <p:spTgt spid="49"/>
                                        </p:tgtEl>
                                        <p:attrNameLst>
                                          <p:attrName>ppt_w</p:attrName>
                                        </p:attrNameLst>
                                      </p:cBhvr>
                                      <p:tavLst>
                                        <p:tav tm="0">
                                          <p:val>
                                            <p:strVal val="#ppt_w*0.70"/>
                                          </p:val>
                                        </p:tav>
                                        <p:tav tm="100000">
                                          <p:val>
                                            <p:strVal val="#ppt_w"/>
                                          </p:val>
                                        </p:tav>
                                      </p:tavLst>
                                    </p:anim>
                                    <p:anim calcmode="lin" valueType="num">
                                      <p:cBhvr>
                                        <p:cTn id="83" dur="1000" fill="hold"/>
                                        <p:tgtEl>
                                          <p:spTgt spid="49"/>
                                        </p:tgtEl>
                                        <p:attrNameLst>
                                          <p:attrName>ppt_h</p:attrName>
                                        </p:attrNameLst>
                                      </p:cBhvr>
                                      <p:tavLst>
                                        <p:tav tm="0">
                                          <p:val>
                                            <p:strVal val="#ppt_h"/>
                                          </p:val>
                                        </p:tav>
                                        <p:tav tm="100000">
                                          <p:val>
                                            <p:strVal val="#ppt_h"/>
                                          </p:val>
                                        </p:tav>
                                      </p:tavLst>
                                    </p:anim>
                                    <p:animEffect transition="in" filter="fade">
                                      <p:cBhvr>
                                        <p:cTn id="84" dur="1000"/>
                                        <p:tgtEl>
                                          <p:spTgt spid="49"/>
                                        </p:tgtEl>
                                      </p:cBhvr>
                                    </p:animEffect>
                                  </p:childTnLst>
                                </p:cTn>
                              </p:par>
                              <p:par>
                                <p:cTn id="85" presetID="0" presetClass="path" presetSubtype="0" accel="50000" decel="50000" fill="hold" grpId="1" nodeType="withEffect">
                                  <p:stCondLst>
                                    <p:cond delay="0"/>
                                  </p:stCondLst>
                                  <p:childTnLst>
                                    <p:animMotion origin="layout" path="M 4.16667E-6 3.02498E-6 L 0.00017 -0.14408 " pathEditMode="relative" rAng="0" ptsTypes="AA">
                                      <p:cBhvr>
                                        <p:cTn id="86" dur="1000" fill="hold"/>
                                        <p:tgtEl>
                                          <p:spTgt spid="17"/>
                                        </p:tgtEl>
                                        <p:attrNameLst>
                                          <p:attrName>ppt_x</p:attrName>
                                          <p:attrName>ppt_y</p:attrName>
                                        </p:attrNameLst>
                                      </p:cBhvr>
                                      <p:rCtr x="0" y="-72"/>
                                    </p:animMotion>
                                  </p:childTnLst>
                                </p:cTn>
                              </p:par>
                            </p:childTnLst>
                          </p:cTn>
                        </p:par>
                        <p:par>
                          <p:cTn id="87" fill="hold">
                            <p:stCondLst>
                              <p:cond delay="7000"/>
                            </p:stCondLst>
                            <p:childTnLst>
                              <p:par>
                                <p:cTn id="88" presetID="10" presetClass="entr" presetSubtype="0"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childTnLst>
                                </p:cTn>
                              </p:par>
                              <p:par>
                                <p:cTn id="91" presetID="26" presetClass="emph" presetSubtype="0" fill="hold" nodeType="withEffect">
                                  <p:stCondLst>
                                    <p:cond delay="0"/>
                                  </p:stCondLst>
                                  <p:childTnLst>
                                    <p:animEffect transition="out" filter="fade">
                                      <p:cBhvr>
                                        <p:cTn id="92" dur="1000" tmFilter="0, 0; .2, .5; .8, .5; 1, 0"/>
                                        <p:tgtEl>
                                          <p:spTgt spid="52"/>
                                        </p:tgtEl>
                                      </p:cBhvr>
                                    </p:animEffect>
                                    <p:animScale>
                                      <p:cBhvr>
                                        <p:cTn id="93" dur="500" autoRev="1" fill="hold"/>
                                        <p:tgtEl>
                                          <p:spTgt spid="52"/>
                                        </p:tgtEl>
                                      </p:cBhvr>
                                      <p:by x="105000" y="105000"/>
                                    </p:animScale>
                                  </p:childTnLst>
                                </p:cTn>
                              </p:par>
                            </p:childTnLst>
                          </p:cTn>
                        </p:par>
                        <p:par>
                          <p:cTn id="94" fill="hold">
                            <p:stCondLst>
                              <p:cond delay="8000"/>
                            </p:stCondLst>
                            <p:childTnLst>
                              <p:par>
                                <p:cTn id="95" presetID="55" presetClass="entr" presetSubtype="0"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strVal val="#ppt_w*0.70"/>
                                          </p:val>
                                        </p:tav>
                                        <p:tav tm="100000">
                                          <p:val>
                                            <p:strVal val="#ppt_w"/>
                                          </p:val>
                                        </p:tav>
                                      </p:tavLst>
                                    </p:anim>
                                    <p:anim calcmode="lin" valueType="num">
                                      <p:cBhvr>
                                        <p:cTn id="98" dur="1000" fill="hold"/>
                                        <p:tgtEl>
                                          <p:spTgt spid="59"/>
                                        </p:tgtEl>
                                        <p:attrNameLst>
                                          <p:attrName>ppt_h</p:attrName>
                                        </p:attrNameLst>
                                      </p:cBhvr>
                                      <p:tavLst>
                                        <p:tav tm="0">
                                          <p:val>
                                            <p:strVal val="#ppt_h"/>
                                          </p:val>
                                        </p:tav>
                                        <p:tav tm="100000">
                                          <p:val>
                                            <p:strVal val="#ppt_h"/>
                                          </p:val>
                                        </p:tav>
                                      </p:tavLst>
                                    </p:anim>
                                    <p:animEffect transition="in" filter="fade">
                                      <p:cBhvr>
                                        <p:cTn id="99" dur="1000"/>
                                        <p:tgtEl>
                                          <p:spTgt spid="59"/>
                                        </p:tgtEl>
                                      </p:cBhvr>
                                    </p:animEffect>
                                  </p:childTnLst>
                                </p:cTn>
                              </p:par>
                              <p:par>
                                <p:cTn id="100" presetID="55" presetClass="entr" presetSubtype="0" fill="hold" nodeType="with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1000" fill="hold"/>
                                        <p:tgtEl>
                                          <p:spTgt spid="60"/>
                                        </p:tgtEl>
                                        <p:attrNameLst>
                                          <p:attrName>ppt_w</p:attrName>
                                        </p:attrNameLst>
                                      </p:cBhvr>
                                      <p:tavLst>
                                        <p:tav tm="0">
                                          <p:val>
                                            <p:strVal val="#ppt_w*0.70"/>
                                          </p:val>
                                        </p:tav>
                                        <p:tav tm="100000">
                                          <p:val>
                                            <p:strVal val="#ppt_w"/>
                                          </p:val>
                                        </p:tav>
                                      </p:tavLst>
                                    </p:anim>
                                    <p:anim calcmode="lin" valueType="num">
                                      <p:cBhvr>
                                        <p:cTn id="103" dur="1000" fill="hold"/>
                                        <p:tgtEl>
                                          <p:spTgt spid="60"/>
                                        </p:tgtEl>
                                        <p:attrNameLst>
                                          <p:attrName>ppt_h</p:attrName>
                                        </p:attrNameLst>
                                      </p:cBhvr>
                                      <p:tavLst>
                                        <p:tav tm="0">
                                          <p:val>
                                            <p:strVal val="#ppt_h"/>
                                          </p:val>
                                        </p:tav>
                                        <p:tav tm="100000">
                                          <p:val>
                                            <p:strVal val="#ppt_h"/>
                                          </p:val>
                                        </p:tav>
                                      </p:tavLst>
                                    </p:anim>
                                    <p:animEffect transition="in" filter="fade">
                                      <p:cBhvr>
                                        <p:cTn id="104" dur="1000"/>
                                        <p:tgtEl>
                                          <p:spTgt spid="60"/>
                                        </p:tgtEl>
                                      </p:cBhvr>
                                    </p:animEffect>
                                  </p:childTnLst>
                                </p:cTn>
                              </p:par>
                              <p:par>
                                <p:cTn id="105" presetID="0" presetClass="path" presetSubtype="0" accel="50000" decel="50000" fill="hold" grpId="1" nodeType="withEffect">
                                  <p:stCondLst>
                                    <p:cond delay="0"/>
                                  </p:stCondLst>
                                  <p:childTnLst>
                                    <p:animMotion origin="layout" path="M 3.05556E-6 7.40056E-7 L -0.06059 7.40056E-7 " pathEditMode="relative" rAng="0" ptsTypes="AA">
                                      <p:cBhvr>
                                        <p:cTn id="106" dur="1000" fill="hold"/>
                                        <p:tgtEl>
                                          <p:spTgt spid="18"/>
                                        </p:tgtEl>
                                        <p:attrNameLst>
                                          <p:attrName>ppt_x</p:attrName>
                                          <p:attrName>ppt_y</p:attrName>
                                        </p:attrNameLst>
                                      </p:cBhvr>
                                      <p:rCtr x="-30" y="0"/>
                                    </p:animMotion>
                                  </p:childTnLst>
                                </p:cTn>
                              </p:par>
                            </p:childTnLst>
                          </p:cTn>
                        </p:par>
                        <p:par>
                          <p:cTn id="107" fill="hold">
                            <p:stCondLst>
                              <p:cond delay="9000"/>
                            </p:stCondLst>
                            <p:childTnLst>
                              <p:par>
                                <p:cTn id="108" presetID="10" presetClass="entr" presetSubtype="0" fill="hold"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1000"/>
                                        <p:tgtEl>
                                          <p:spTgt spid="63"/>
                                        </p:tgtEl>
                                      </p:cBhvr>
                                    </p:animEffect>
                                  </p:childTnLst>
                                </p:cTn>
                              </p:par>
                              <p:par>
                                <p:cTn id="111" presetID="26" presetClass="emph" presetSubtype="0" fill="hold" nodeType="withEffect">
                                  <p:stCondLst>
                                    <p:cond delay="0"/>
                                  </p:stCondLst>
                                  <p:childTnLst>
                                    <p:animEffect transition="out" filter="fade">
                                      <p:cBhvr>
                                        <p:cTn id="112" dur="1000" tmFilter="0, 0; .2, .5; .8, .5; 1, 0"/>
                                        <p:tgtEl>
                                          <p:spTgt spid="63"/>
                                        </p:tgtEl>
                                      </p:cBhvr>
                                    </p:animEffect>
                                    <p:animScale>
                                      <p:cBhvr>
                                        <p:cTn id="113" dur="50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animBg="1"/>
      <p:bldP spid="16" grpId="2" animBg="1"/>
      <p:bldP spid="17" grpId="0" animBg="1"/>
      <p:bldP spid="17" grpId="1" animBg="1"/>
      <p:bldP spid="18" grpId="0" animBg="1"/>
      <p:bldP spid="18" grpId="1" animBg="1"/>
      <p:bldP spid="19" grpId="0" animBg="1"/>
      <p:bldP spid="19" grpId="1" animBg="1"/>
      <p:bldP spid="20" grpId="0" animBg="1"/>
      <p:bldP spid="25" grpId="0"/>
      <p:bldP spid="36" grpId="0"/>
      <p:bldP spid="48"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Uses of Johari Window</a:t>
              </a:r>
              <a:endParaRPr lang="en-IN" sz="3200" dirty="0"/>
            </a:p>
          </p:txBody>
        </p:sp>
      </p:grpSp>
      <p:sp>
        <p:nvSpPr>
          <p:cNvPr id="6" name="TextBox 5"/>
          <p:cNvSpPr txBox="1"/>
          <p:nvPr/>
        </p:nvSpPr>
        <p:spPr>
          <a:xfrm>
            <a:off x="683568" y="992922"/>
            <a:ext cx="7560840" cy="707886"/>
          </a:xfrm>
          <a:prstGeom prst="rect">
            <a:avLst/>
          </a:prstGeom>
          <a:noFill/>
        </p:spPr>
        <p:txBody>
          <a:bodyPr wrap="square" rtlCol="0">
            <a:spAutoFit/>
          </a:bodyPr>
          <a:lstStyle/>
          <a:p>
            <a:r>
              <a:rPr lang="en-IN" sz="2000" dirty="0" smtClean="0"/>
              <a:t>Johari Window has several usages in the organizational setting such as follows:</a:t>
            </a:r>
            <a:endParaRPr lang="en-IN" sz="2000" dirty="0"/>
          </a:p>
        </p:txBody>
      </p:sp>
      <p:sp>
        <p:nvSpPr>
          <p:cNvPr id="7" name="Oval 6"/>
          <p:cNvSpPr/>
          <p:nvPr/>
        </p:nvSpPr>
        <p:spPr>
          <a:xfrm>
            <a:off x="251520" y="1916832"/>
            <a:ext cx="1800200" cy="1800200"/>
          </a:xfrm>
          <a:prstGeom prst="ellipse">
            <a:avLst/>
          </a:prstGeom>
          <a:solidFill>
            <a:srgbClr val="FF5B5F"/>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3800" dirty="0" smtClean="0">
                <a:latin typeface="Papyrus" pitchFamily="66" charset="0"/>
              </a:rPr>
              <a:t>1</a:t>
            </a:r>
            <a:endParaRPr lang="en-IN" sz="13800" dirty="0">
              <a:latin typeface="Papyrus" pitchFamily="66" charset="0"/>
            </a:endParaRPr>
          </a:p>
        </p:txBody>
      </p:sp>
      <p:grpSp>
        <p:nvGrpSpPr>
          <p:cNvPr id="8" name="Group 15"/>
          <p:cNvGrpSpPr/>
          <p:nvPr/>
        </p:nvGrpSpPr>
        <p:grpSpPr>
          <a:xfrm>
            <a:off x="1619672" y="1988840"/>
            <a:ext cx="6984776" cy="2412000"/>
            <a:chOff x="1403648" y="2060848"/>
            <a:chExt cx="6984776" cy="2055929"/>
          </a:xfrm>
          <a:solidFill>
            <a:srgbClr val="FF7C80"/>
          </a:solidFill>
        </p:grpSpPr>
        <p:grpSp>
          <p:nvGrpSpPr>
            <p:cNvPr id="9" name="Group 27"/>
            <p:cNvGrpSpPr/>
            <p:nvPr/>
          </p:nvGrpSpPr>
          <p:grpSpPr>
            <a:xfrm>
              <a:off x="1403648" y="2060848"/>
              <a:ext cx="6984776" cy="1800200"/>
              <a:chOff x="1835696" y="2060848"/>
              <a:chExt cx="6984776" cy="1728192"/>
            </a:xfrm>
            <a:grpFill/>
          </p:grpSpPr>
          <p:sp>
            <p:nvSpPr>
              <p:cNvPr id="14" name="Flowchart: Delay 13"/>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Flowchart: Delay 14"/>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0" name="TextBox 9"/>
            <p:cNvSpPr txBox="1"/>
            <p:nvPr/>
          </p:nvSpPr>
          <p:spPr>
            <a:xfrm>
              <a:off x="1907704" y="2177569"/>
              <a:ext cx="6120680" cy="1939208"/>
            </a:xfrm>
            <a:prstGeom prst="rect">
              <a:avLst/>
            </a:prstGeom>
            <a:noFill/>
          </p:spPr>
          <p:txBody>
            <a:bodyPr wrap="square" rtlCol="0">
              <a:spAutoFit/>
            </a:bodyPr>
            <a:lstStyle/>
            <a:p>
              <a:pPr marL="457200" indent="-457200">
                <a:buFont typeface="Arial" pitchFamily="34" charset="0"/>
                <a:buChar char="•"/>
              </a:pPr>
              <a:r>
                <a:rPr lang="en-IN" sz="2000" dirty="0" smtClean="0"/>
                <a:t>By taking into consideration the 3rd quadrant or the hidden area, we can try to understand the personal aspirations and motivations or priorities of a team member which the leader is unaware of. Such hidden aspirations cause inadequate contribution or misdirected efforts of that member.</a:t>
              </a:r>
              <a:endParaRPr lang="en-IN" sz="2000" dirty="0"/>
            </a:p>
          </p:txBody>
        </p:sp>
      </p:grpSp>
      <p:sp>
        <p:nvSpPr>
          <p:cNvPr id="17" name="Oval 16"/>
          <p:cNvSpPr/>
          <p:nvPr/>
        </p:nvSpPr>
        <p:spPr>
          <a:xfrm>
            <a:off x="251520" y="4293296"/>
            <a:ext cx="1800200" cy="1800200"/>
          </a:xfrm>
          <a:prstGeom prst="ellipse">
            <a:avLst/>
          </a:prstGeom>
          <a:solidFill>
            <a:srgbClr val="8037B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3800" dirty="0" smtClean="0">
                <a:latin typeface="Papyrus" pitchFamily="66" charset="0"/>
              </a:rPr>
              <a:t>2</a:t>
            </a:r>
            <a:endParaRPr lang="en-IN" sz="13800" dirty="0">
              <a:latin typeface="Papyrus" pitchFamily="66" charset="0"/>
            </a:endParaRPr>
          </a:p>
        </p:txBody>
      </p:sp>
      <p:grpSp>
        <p:nvGrpSpPr>
          <p:cNvPr id="18" name="Group 22"/>
          <p:cNvGrpSpPr/>
          <p:nvPr/>
        </p:nvGrpSpPr>
        <p:grpSpPr>
          <a:xfrm>
            <a:off x="1619672" y="4365304"/>
            <a:ext cx="6984776" cy="1800000"/>
            <a:chOff x="1403648" y="2060848"/>
            <a:chExt cx="6984776" cy="1800200"/>
          </a:xfrm>
          <a:solidFill>
            <a:srgbClr val="A365D1"/>
          </a:solidFill>
        </p:grpSpPr>
        <p:grpSp>
          <p:nvGrpSpPr>
            <p:cNvPr id="19" name="Group 27"/>
            <p:cNvGrpSpPr/>
            <p:nvPr/>
          </p:nvGrpSpPr>
          <p:grpSpPr>
            <a:xfrm>
              <a:off x="1403648" y="2060848"/>
              <a:ext cx="6984776" cy="1800200"/>
              <a:chOff x="1835696" y="2060848"/>
              <a:chExt cx="6984776" cy="1728192"/>
            </a:xfrm>
            <a:grpFill/>
          </p:grpSpPr>
          <p:sp>
            <p:nvSpPr>
              <p:cNvPr id="21" name="Flowchart: Delay 20"/>
              <p:cNvSpPr/>
              <p:nvPr/>
            </p:nvSpPr>
            <p:spPr>
              <a:xfrm rot="10800000">
                <a:off x="1835696"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lowchart: Delay 21"/>
              <p:cNvSpPr/>
              <p:nvPr/>
            </p:nvSpPr>
            <p:spPr>
              <a:xfrm rot="10800000" flipH="1">
                <a:off x="7668344" y="2060848"/>
                <a:ext cx="1152128" cy="1728192"/>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ectangle 22"/>
              <p:cNvSpPr/>
              <p:nvPr/>
            </p:nvSpPr>
            <p:spPr>
              <a:xfrm>
                <a:off x="2987824" y="2060848"/>
                <a:ext cx="4752528" cy="1728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0" name="TextBox 19"/>
            <p:cNvSpPr txBox="1"/>
            <p:nvPr/>
          </p:nvSpPr>
          <p:spPr>
            <a:xfrm>
              <a:off x="1907704" y="2204680"/>
              <a:ext cx="6264696" cy="1015776"/>
            </a:xfrm>
            <a:prstGeom prst="rect">
              <a:avLst/>
            </a:prstGeom>
            <a:noFill/>
          </p:spPr>
          <p:txBody>
            <a:bodyPr wrap="square" rtlCol="0">
              <a:spAutoFit/>
            </a:bodyPr>
            <a:lstStyle/>
            <a:p>
              <a:pPr marL="457200" indent="-457200">
                <a:buFont typeface="Arial" pitchFamily="34" charset="0"/>
                <a:buChar char="•"/>
              </a:pPr>
              <a:r>
                <a:rPr lang="en-IN" sz="2000" dirty="0" smtClean="0"/>
                <a:t>The feedback provided to someone brings information which is in the 2nd quadrant or blind area to open area which helps in improvement and learning. </a:t>
              </a:r>
              <a:endParaRPr lang="en-IN" sz="2000" dirty="0"/>
            </a:p>
          </p:txBody>
        </p:sp>
      </p:grpSp>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26" presetClass="emph" presetSubtype="0" fill="hold" grpId="1" nodeType="after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50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10000"/>
                            </p:stCondLst>
                            <p:childTnLst>
                              <p:par>
                                <p:cTn id="25" presetID="26" presetClass="emph" presetSubtype="0" fill="hold" grpId="1" nodeType="afterEffect">
                                  <p:stCondLst>
                                    <p:cond delay="0"/>
                                  </p:stCondLst>
                                  <p:childTnLst>
                                    <p:animEffect transition="out" filter="fade">
                                      <p:cBhvr>
                                        <p:cTn id="26" dur="500" tmFilter="0, 0; .2, .5; .8, .5; 1, 0"/>
                                        <p:tgtEl>
                                          <p:spTgt spid="17"/>
                                        </p:tgtEl>
                                      </p:cBhvr>
                                    </p:animEffect>
                                    <p:animScale>
                                      <p:cBhvr>
                                        <p:cTn id="27" dur="250" autoRev="1" fill="hold"/>
                                        <p:tgtEl>
                                          <p:spTgt spid="17"/>
                                        </p:tgtEl>
                                      </p:cBhvr>
                                      <p:by x="105000" y="105000"/>
                                    </p:animScale>
                                  </p:childTnLst>
                                </p:cTn>
                              </p:par>
                            </p:childTnLst>
                          </p:cTn>
                        </p:par>
                        <p:par>
                          <p:cTn id="28" fill="hold">
                            <p:stCondLst>
                              <p:cond delay="105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544379" y="-215956"/>
            <a:ext cx="9688379" cy="5877204"/>
            <a:chOff x="2162430" y="-2038617"/>
            <a:chExt cx="14710901" cy="4537066"/>
          </a:xfrm>
        </p:grpSpPr>
        <p:sp>
          <p:nvSpPr>
            <p:cNvPr id="10" name="Rechteck 21"/>
            <p:cNvSpPr/>
            <p:nvPr/>
          </p:nvSpPr>
          <p:spPr bwMode="auto">
            <a:xfrm>
              <a:off x="2989017" y="-1202487"/>
              <a:ext cx="13884314" cy="370093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prstClr val="white"/>
                  </a:solidFill>
                  <a:latin typeface="Eras Demi ITC" panose="020B0805030504020804" pitchFamily="34" charset="0"/>
                  <a:ea typeface="ＭＳ Ｐゴシック" pitchFamily="34" charset="-128"/>
                  <a:cs typeface="FreesiaUPC" pitchFamily="34" charset="-34"/>
                </a:rPr>
                <a:t>This is a DEMO Course On – </a:t>
              </a:r>
              <a:r>
                <a:rPr lang="en-IN" sz="2400" b="1" dirty="0" smtClean="0">
                  <a:solidFill>
                    <a:srgbClr val="FFFF00"/>
                  </a:solidFill>
                  <a:latin typeface="Eras Demi ITC" panose="020B0805030504020804" pitchFamily="34" charset="0"/>
                  <a:ea typeface="ＭＳ Ｐゴシック" pitchFamily="34" charset="-128"/>
                  <a:cs typeface="FreesiaUPC" pitchFamily="34" charset="-34"/>
                </a:rPr>
                <a:t>Johari Window.</a:t>
              </a:r>
            </a:p>
            <a:p>
              <a:pPr>
                <a:spcAft>
                  <a:spcPts val="1200"/>
                </a:spcAft>
              </a:pPr>
              <a:r>
                <a:rPr lang="en-IN" sz="2400" b="1" dirty="0">
                  <a:solidFill>
                    <a:srgbClr val="4F81BD">
                      <a:lumMod val="20000"/>
                      <a:lumOff val="80000"/>
                    </a:srgbClr>
                  </a:solidFill>
                  <a:ea typeface="ＭＳ Ｐゴシック" pitchFamily="34" charset="-128"/>
                  <a:cs typeface="FreesiaUPC" pitchFamily="34" charset="-34"/>
                </a:rPr>
                <a:t>Learn Management Concepts &amp;</a:t>
              </a:r>
              <a:r>
                <a:rPr lang="en-IN" sz="2400" b="1" dirty="0" smtClean="0">
                  <a:solidFill>
                    <a:srgbClr val="4F81BD">
                      <a:lumMod val="20000"/>
                      <a:lumOff val="80000"/>
                    </a:srgbClr>
                  </a:solidFill>
                  <a:ea typeface="ＭＳ Ｐゴシック" pitchFamily="34" charset="-128"/>
                  <a:cs typeface="FreesiaUPC" pitchFamily="34" charset="-34"/>
                </a:rPr>
                <a:t> </a:t>
              </a:r>
              <a:r>
                <a:rPr lang="en-IN" sz="2400" b="1" dirty="0">
                  <a:solidFill>
                    <a:srgbClr val="4F81BD">
                      <a:lumMod val="20000"/>
                      <a:lumOff val="80000"/>
                    </a:srgbClr>
                  </a:solidFill>
                  <a:ea typeface="ＭＳ Ｐゴシック" pitchFamily="34" charset="-128"/>
                  <a:cs typeface="FreesiaUPC" pitchFamily="34" charset="-34"/>
                </a:rPr>
                <a:t>Skills Rapidly with easy to understand, richly illustrated Self-Paced Learning Modules and Downloadable </a:t>
              </a:r>
              <a:r>
                <a:rPr lang="en-IN" sz="2400" b="1" dirty="0" smtClean="0">
                  <a:solidFill>
                    <a:srgbClr val="4F81BD">
                      <a:lumMod val="20000"/>
                      <a:lumOff val="80000"/>
                    </a:srgbClr>
                  </a:solidFill>
                  <a:ea typeface="ＭＳ Ｐゴシック" pitchFamily="34" charset="-128"/>
                  <a:cs typeface="FreesiaUPC" pitchFamily="34" charset="-34"/>
                </a:rPr>
                <a:t>Powerpoint </a:t>
              </a:r>
              <a:r>
                <a:rPr lang="en-IN" sz="2400" b="1" dirty="0">
                  <a:solidFill>
                    <a:srgbClr val="4F81BD">
                      <a:lumMod val="20000"/>
                      <a:lumOff val="80000"/>
                    </a:srgbClr>
                  </a:solidFill>
                  <a:ea typeface="ＭＳ Ｐゴシック" pitchFamily="34" charset="-128"/>
                  <a:cs typeface="FreesiaUPC" pitchFamily="34" charset="-34"/>
                </a:rPr>
                <a:t>Presentations</a:t>
              </a:r>
              <a:r>
                <a:rPr lang="en-US" sz="2400" b="1" dirty="0" smtClean="0">
                  <a:solidFill>
                    <a:srgbClr val="4F81BD">
                      <a:lumMod val="20000"/>
                      <a:lumOff val="80000"/>
                    </a:srgbClr>
                  </a:solidFill>
                  <a:ea typeface="ＭＳ Ｐゴシック" pitchFamily="34" charset="-128"/>
                  <a:cs typeface="FreesiaUPC" pitchFamily="34" charset="-34"/>
                </a:rPr>
                <a:t>.</a:t>
              </a: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2162430" y="-2038617"/>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9912" y="5799617"/>
            <a:ext cx="1080120" cy="1035115"/>
          </a:xfrm>
          <a:prstGeom prst="rect">
            <a:avLst/>
          </a:prstGeom>
        </p:spPr>
      </p:pic>
      <p:sp>
        <p:nvSpPr>
          <p:cNvPr id="13" name="TextBox 12"/>
          <p:cNvSpPr txBox="1"/>
          <p:nvPr/>
        </p:nvSpPr>
        <p:spPr>
          <a:xfrm>
            <a:off x="395536" y="44624"/>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2" name="Picture 1">
            <a:hlinkClick r:id="rId7"/>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503358" y="2703787"/>
            <a:ext cx="3940850" cy="653205"/>
          </a:xfrm>
          <a:prstGeom prst="rect">
            <a:avLst/>
          </a:prstGeom>
        </p:spPr>
      </p:pic>
      <p:sp>
        <p:nvSpPr>
          <p:cNvPr id="3" name="TextBox 2"/>
          <p:cNvSpPr txBox="1"/>
          <p:nvPr/>
        </p:nvSpPr>
        <p:spPr>
          <a:xfrm>
            <a:off x="0" y="3524815"/>
            <a:ext cx="9036496" cy="1200329"/>
          </a:xfrm>
          <a:prstGeom prst="rect">
            <a:avLst/>
          </a:prstGeom>
          <a:noFill/>
        </p:spPr>
        <p:txBody>
          <a:bodyPr wrap="square" rtlCol="0">
            <a:spAutoFit/>
          </a:bodyPr>
          <a:lstStyle/>
          <a:p>
            <a:pPr algn="ctr"/>
            <a:r>
              <a:rPr lang="en-IN" sz="2400" b="1" dirty="0">
                <a:solidFill>
                  <a:prstClr val="white"/>
                </a:solidFill>
              </a:rPr>
              <a:t>As a premium member, you get access to View Complete Course Content Online and Download Powerpoint Presentations for </a:t>
            </a:r>
            <a:r>
              <a:rPr lang="en-IN" sz="2400" b="1" dirty="0" smtClean="0">
                <a:solidFill>
                  <a:prstClr val="white"/>
                </a:solidFill>
              </a:rPr>
              <a:t>More than 120 </a:t>
            </a:r>
            <a:r>
              <a:rPr lang="en-IN" sz="2400" b="1" dirty="0">
                <a:solidFill>
                  <a:prstClr val="white"/>
                </a:solidFill>
              </a:rPr>
              <a:t>Courses in Management and Skills </a:t>
            </a:r>
            <a:r>
              <a:rPr lang="en-IN" sz="2400" b="1" dirty="0" smtClean="0">
                <a:solidFill>
                  <a:prstClr val="white"/>
                </a:solidFill>
              </a:rPr>
              <a:t>Area.</a:t>
            </a:r>
            <a:endParaRPr lang="en-IN" sz="2400" b="1" dirty="0">
              <a:solidFill>
                <a:prstClr val="white"/>
              </a:solidFill>
            </a:endParaRPr>
          </a:p>
        </p:txBody>
      </p:sp>
      <p:pic>
        <p:nvPicPr>
          <p:cNvPr id="4" name="Picture 3">
            <a:hlinkClick r:id="rId9"/>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03357" y="4797152"/>
            <a:ext cx="3940851" cy="568749"/>
          </a:xfrm>
          <a:prstGeom prst="rect">
            <a:avLst/>
          </a:prstGeom>
        </p:spPr>
      </p:pic>
    </p:spTree>
    <p:custDataLst>
      <p:tags r:id="rId1"/>
    </p:custDataLst>
    <p:extLst>
      <p:ext uri="{BB962C8B-B14F-4D97-AF65-F5344CB8AC3E}">
        <p14:creationId xmlns:p14="http://schemas.microsoft.com/office/powerpoint/2010/main" val="3648733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Course Objective</a:t>
              </a:r>
              <a:endParaRPr lang="en-IN" sz="3200" dirty="0"/>
            </a:p>
          </p:txBody>
        </p:sp>
      </p:grpSp>
      <p:grpSp>
        <p:nvGrpSpPr>
          <p:cNvPr id="3" name="Group 59"/>
          <p:cNvGrpSpPr/>
          <p:nvPr/>
        </p:nvGrpSpPr>
        <p:grpSpPr>
          <a:xfrm>
            <a:off x="1090337" y="5945063"/>
            <a:ext cx="961383" cy="724297"/>
            <a:chOff x="1049980" y="2595393"/>
            <a:chExt cx="1001740" cy="905616"/>
          </a:xfrm>
        </p:grpSpPr>
        <p:sp>
          <p:nvSpPr>
            <p:cNvPr id="7" name="Rectangle 6"/>
            <p:cNvSpPr>
              <a:spLocks noChangeArrowheads="1"/>
            </p:cNvSpPr>
            <p:nvPr/>
          </p:nvSpPr>
          <p:spPr bwMode="auto">
            <a:xfrm rot="2700000">
              <a:off x="1153284" y="2602572"/>
              <a:ext cx="905616" cy="891257"/>
            </a:xfrm>
            <a:prstGeom prst="rect">
              <a:avLst/>
            </a:prstGeom>
            <a:solidFill>
              <a:schemeClr val="tx1"/>
            </a:solid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8" name="Rectangle 13"/>
            <p:cNvSpPr>
              <a:spLocks/>
            </p:cNvSpPr>
            <p:nvPr/>
          </p:nvSpPr>
          <p:spPr bwMode="auto">
            <a:xfrm rot="2700000">
              <a:off x="1196746" y="2499268"/>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4" name="Group 60"/>
          <p:cNvGrpSpPr/>
          <p:nvPr/>
        </p:nvGrpSpPr>
        <p:grpSpPr>
          <a:xfrm>
            <a:off x="1090337" y="5589815"/>
            <a:ext cx="961383" cy="724889"/>
            <a:chOff x="1049980" y="2083394"/>
            <a:chExt cx="1001740" cy="906356"/>
          </a:xfrm>
        </p:grpSpPr>
        <p:sp>
          <p:nvSpPr>
            <p:cNvPr id="10" name="Rectangle 9"/>
            <p:cNvSpPr>
              <a:spLocks noChangeArrowheads="1"/>
            </p:cNvSpPr>
            <p:nvPr/>
          </p:nvSpPr>
          <p:spPr bwMode="auto">
            <a:xfrm rot="2700000">
              <a:off x="1152914" y="2090943"/>
              <a:ext cx="906356" cy="891257"/>
            </a:xfrm>
            <a:prstGeom prst="rect">
              <a:avLst/>
            </a:prstGeom>
            <a:solidFill>
              <a:schemeClr val="tx1">
                <a:lumMod val="65000"/>
                <a:lumOff val="35000"/>
              </a:schemeClr>
            </a:solid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14" name="Rectangle 13"/>
            <p:cNvSpPr>
              <a:spLocks/>
            </p:cNvSpPr>
            <p:nvPr/>
          </p:nvSpPr>
          <p:spPr bwMode="auto">
            <a:xfrm rot="2700000">
              <a:off x="1196746" y="1995212"/>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5" name="Group 61"/>
          <p:cNvGrpSpPr/>
          <p:nvPr/>
        </p:nvGrpSpPr>
        <p:grpSpPr>
          <a:xfrm>
            <a:off x="1090337" y="5220174"/>
            <a:ext cx="961383" cy="724888"/>
            <a:chOff x="1049980" y="1557338"/>
            <a:chExt cx="1001740" cy="906355"/>
          </a:xfrm>
        </p:grpSpPr>
        <p:sp>
          <p:nvSpPr>
            <p:cNvPr id="16" name="Rectangle 15"/>
            <p:cNvSpPr>
              <a:spLocks noChangeArrowheads="1"/>
            </p:cNvSpPr>
            <p:nvPr/>
          </p:nvSpPr>
          <p:spPr bwMode="auto">
            <a:xfrm rot="2700000">
              <a:off x="1152914" y="1564887"/>
              <a:ext cx="906355" cy="891257"/>
            </a:xfrm>
            <a:prstGeom prst="rect">
              <a:avLst/>
            </a:prstGeom>
            <a:solidFill>
              <a:schemeClr val="tx2"/>
            </a:solid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17" name="Rectangle 13"/>
            <p:cNvSpPr>
              <a:spLocks/>
            </p:cNvSpPr>
            <p:nvPr/>
          </p:nvSpPr>
          <p:spPr bwMode="auto">
            <a:xfrm rot="2700000">
              <a:off x="1196746" y="1465014"/>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6" name="Group 59"/>
          <p:cNvGrpSpPr/>
          <p:nvPr/>
        </p:nvGrpSpPr>
        <p:grpSpPr>
          <a:xfrm>
            <a:off x="1084222" y="4926767"/>
            <a:ext cx="961383" cy="724297"/>
            <a:chOff x="1049980" y="2595393"/>
            <a:chExt cx="1001740" cy="905616"/>
          </a:xfrm>
        </p:grpSpPr>
        <p:sp>
          <p:nvSpPr>
            <p:cNvPr id="19" name="Rectangle 18"/>
            <p:cNvSpPr>
              <a:spLocks noChangeArrowheads="1"/>
            </p:cNvSpPr>
            <p:nvPr/>
          </p:nvSpPr>
          <p:spPr bwMode="auto">
            <a:xfrm rot="2700000">
              <a:off x="1153284" y="2602572"/>
              <a:ext cx="905616" cy="891257"/>
            </a:xfrm>
            <a:prstGeom prst="rect">
              <a:avLst/>
            </a:prstGeom>
            <a:solidFill>
              <a:schemeClr val="tx1"/>
            </a:solid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20" name="Rectangle 13"/>
            <p:cNvSpPr>
              <a:spLocks/>
            </p:cNvSpPr>
            <p:nvPr/>
          </p:nvSpPr>
          <p:spPr bwMode="auto">
            <a:xfrm rot="2700000">
              <a:off x="1196746" y="2499268"/>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9" name="Group 60"/>
          <p:cNvGrpSpPr/>
          <p:nvPr/>
        </p:nvGrpSpPr>
        <p:grpSpPr>
          <a:xfrm>
            <a:off x="1084222" y="4571518"/>
            <a:ext cx="961383" cy="724889"/>
            <a:chOff x="1049980" y="2083394"/>
            <a:chExt cx="1001740" cy="906356"/>
          </a:xfrm>
        </p:grpSpPr>
        <p:sp>
          <p:nvSpPr>
            <p:cNvPr id="22" name="Rectangle 21"/>
            <p:cNvSpPr>
              <a:spLocks noChangeArrowheads="1"/>
            </p:cNvSpPr>
            <p:nvPr/>
          </p:nvSpPr>
          <p:spPr bwMode="auto">
            <a:xfrm rot="2700000">
              <a:off x="1152914" y="2090943"/>
              <a:ext cx="906356" cy="891257"/>
            </a:xfrm>
            <a:prstGeom prst="rect">
              <a:avLst/>
            </a:prstGeom>
            <a:solidFill>
              <a:schemeClr val="tx1">
                <a:lumMod val="65000"/>
                <a:lumOff val="35000"/>
              </a:schemeClr>
            </a:solid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23" name="Rectangle 13"/>
            <p:cNvSpPr>
              <a:spLocks/>
            </p:cNvSpPr>
            <p:nvPr/>
          </p:nvSpPr>
          <p:spPr bwMode="auto">
            <a:xfrm rot="2700000">
              <a:off x="1196746" y="1995212"/>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15" name="Group 61"/>
          <p:cNvGrpSpPr/>
          <p:nvPr/>
        </p:nvGrpSpPr>
        <p:grpSpPr>
          <a:xfrm>
            <a:off x="1084222" y="4201879"/>
            <a:ext cx="961383" cy="724888"/>
            <a:chOff x="1049980" y="1557338"/>
            <a:chExt cx="1001740" cy="906355"/>
          </a:xfrm>
        </p:grpSpPr>
        <p:sp>
          <p:nvSpPr>
            <p:cNvPr id="25" name="Rectangle 24"/>
            <p:cNvSpPr>
              <a:spLocks noChangeArrowheads="1"/>
            </p:cNvSpPr>
            <p:nvPr/>
          </p:nvSpPr>
          <p:spPr bwMode="auto">
            <a:xfrm rot="2700000">
              <a:off x="1152914" y="1564887"/>
              <a:ext cx="906355" cy="891257"/>
            </a:xfrm>
            <a:prstGeom prst="rect">
              <a:avLst/>
            </a:prstGeom>
            <a:solidFill>
              <a:schemeClr val="tx2"/>
            </a:solid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26" name="Rectangle 13"/>
            <p:cNvSpPr>
              <a:spLocks/>
            </p:cNvSpPr>
            <p:nvPr/>
          </p:nvSpPr>
          <p:spPr bwMode="auto">
            <a:xfrm rot="2700000">
              <a:off x="1196746" y="1465014"/>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18" name="Group 59"/>
          <p:cNvGrpSpPr/>
          <p:nvPr/>
        </p:nvGrpSpPr>
        <p:grpSpPr>
          <a:xfrm>
            <a:off x="1027911" y="3870649"/>
            <a:ext cx="961383" cy="724297"/>
            <a:chOff x="1049980" y="2595393"/>
            <a:chExt cx="1001740" cy="905616"/>
          </a:xfrm>
        </p:grpSpPr>
        <p:sp>
          <p:nvSpPr>
            <p:cNvPr id="28" name="Rectangle 27"/>
            <p:cNvSpPr>
              <a:spLocks noChangeArrowheads="1"/>
            </p:cNvSpPr>
            <p:nvPr/>
          </p:nvSpPr>
          <p:spPr bwMode="auto">
            <a:xfrm rot="2700000">
              <a:off x="1153284" y="2602572"/>
              <a:ext cx="905616" cy="891257"/>
            </a:xfrm>
            <a:prstGeom prst="rect">
              <a:avLst/>
            </a:prstGeom>
            <a:solidFill>
              <a:schemeClr val="tx1"/>
            </a:solid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29" name="Rectangle 13"/>
            <p:cNvSpPr>
              <a:spLocks/>
            </p:cNvSpPr>
            <p:nvPr/>
          </p:nvSpPr>
          <p:spPr bwMode="auto">
            <a:xfrm rot="2700000">
              <a:off x="1196746" y="2499268"/>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21" name="Group 60"/>
          <p:cNvGrpSpPr/>
          <p:nvPr/>
        </p:nvGrpSpPr>
        <p:grpSpPr>
          <a:xfrm>
            <a:off x="1027911" y="3501008"/>
            <a:ext cx="961383" cy="724889"/>
            <a:chOff x="1049980" y="2083394"/>
            <a:chExt cx="1001740" cy="906356"/>
          </a:xfrm>
        </p:grpSpPr>
        <p:sp>
          <p:nvSpPr>
            <p:cNvPr id="31" name="Rectangle 30"/>
            <p:cNvSpPr>
              <a:spLocks noChangeArrowheads="1"/>
            </p:cNvSpPr>
            <p:nvPr/>
          </p:nvSpPr>
          <p:spPr bwMode="auto">
            <a:xfrm rot="2700000">
              <a:off x="1152914" y="2090943"/>
              <a:ext cx="906356" cy="891257"/>
            </a:xfrm>
            <a:prstGeom prst="rect">
              <a:avLst/>
            </a:prstGeom>
            <a:solidFill>
              <a:schemeClr val="tx1">
                <a:lumMod val="65000"/>
                <a:lumOff val="35000"/>
              </a:schemeClr>
            </a:solid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32" name="Rectangle 13"/>
            <p:cNvSpPr>
              <a:spLocks/>
            </p:cNvSpPr>
            <p:nvPr/>
          </p:nvSpPr>
          <p:spPr bwMode="auto">
            <a:xfrm rot="2700000">
              <a:off x="1196746" y="1995212"/>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24" name="Group 32"/>
          <p:cNvGrpSpPr/>
          <p:nvPr/>
        </p:nvGrpSpPr>
        <p:grpSpPr>
          <a:xfrm>
            <a:off x="1027911" y="3184173"/>
            <a:ext cx="961383" cy="724888"/>
            <a:chOff x="1049980" y="1557338"/>
            <a:chExt cx="1001740" cy="906355"/>
          </a:xfrm>
        </p:grpSpPr>
        <p:sp>
          <p:nvSpPr>
            <p:cNvPr id="34" name="Rectangle 33"/>
            <p:cNvSpPr>
              <a:spLocks noChangeArrowheads="1"/>
            </p:cNvSpPr>
            <p:nvPr/>
          </p:nvSpPr>
          <p:spPr bwMode="auto">
            <a:xfrm rot="2700000">
              <a:off x="1152914" y="1564887"/>
              <a:ext cx="906355" cy="891257"/>
            </a:xfrm>
            <a:prstGeom prst="rect">
              <a:avLst/>
            </a:prstGeom>
            <a:solidFill>
              <a:schemeClr val="tx2"/>
            </a:solid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35" name="Rectangle 13"/>
            <p:cNvSpPr>
              <a:spLocks/>
            </p:cNvSpPr>
            <p:nvPr/>
          </p:nvSpPr>
          <p:spPr bwMode="auto">
            <a:xfrm rot="2700000">
              <a:off x="1196746" y="1465014"/>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27" name="Group 59"/>
          <p:cNvGrpSpPr/>
          <p:nvPr/>
        </p:nvGrpSpPr>
        <p:grpSpPr>
          <a:xfrm>
            <a:off x="1027911" y="2867337"/>
            <a:ext cx="961383" cy="724297"/>
            <a:chOff x="1049980" y="2595393"/>
            <a:chExt cx="1001740" cy="905616"/>
          </a:xfrm>
        </p:grpSpPr>
        <p:sp>
          <p:nvSpPr>
            <p:cNvPr id="37" name="Rectangle 36"/>
            <p:cNvSpPr>
              <a:spLocks noChangeArrowheads="1"/>
            </p:cNvSpPr>
            <p:nvPr/>
          </p:nvSpPr>
          <p:spPr bwMode="auto">
            <a:xfrm rot="2700000">
              <a:off x="1153284" y="2602572"/>
              <a:ext cx="905616" cy="891257"/>
            </a:xfrm>
            <a:prstGeom prst="rect">
              <a:avLst/>
            </a:prstGeom>
            <a:solidFill>
              <a:schemeClr val="tx1"/>
            </a:solid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38" name="Rectangle 13"/>
            <p:cNvSpPr>
              <a:spLocks/>
            </p:cNvSpPr>
            <p:nvPr/>
          </p:nvSpPr>
          <p:spPr bwMode="auto">
            <a:xfrm rot="2700000">
              <a:off x="1196746" y="2499268"/>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30" name="Group 60"/>
          <p:cNvGrpSpPr/>
          <p:nvPr/>
        </p:nvGrpSpPr>
        <p:grpSpPr>
          <a:xfrm>
            <a:off x="1027911" y="2512089"/>
            <a:ext cx="961383" cy="724889"/>
            <a:chOff x="1049980" y="2083394"/>
            <a:chExt cx="1001740" cy="906356"/>
          </a:xfrm>
        </p:grpSpPr>
        <p:sp>
          <p:nvSpPr>
            <p:cNvPr id="40" name="Rectangle 39"/>
            <p:cNvSpPr>
              <a:spLocks noChangeArrowheads="1"/>
            </p:cNvSpPr>
            <p:nvPr/>
          </p:nvSpPr>
          <p:spPr bwMode="auto">
            <a:xfrm rot="2700000">
              <a:off x="1152914" y="2090943"/>
              <a:ext cx="906356" cy="891257"/>
            </a:xfrm>
            <a:prstGeom prst="rect">
              <a:avLst/>
            </a:prstGeom>
            <a:solidFill>
              <a:schemeClr val="tx1">
                <a:lumMod val="65000"/>
                <a:lumOff val="35000"/>
              </a:schemeClr>
            </a:solid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41" name="Rectangle 13"/>
            <p:cNvSpPr>
              <a:spLocks/>
            </p:cNvSpPr>
            <p:nvPr/>
          </p:nvSpPr>
          <p:spPr bwMode="auto">
            <a:xfrm rot="2700000">
              <a:off x="1196746" y="1995212"/>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33" name="Group 61"/>
          <p:cNvGrpSpPr/>
          <p:nvPr/>
        </p:nvGrpSpPr>
        <p:grpSpPr>
          <a:xfrm>
            <a:off x="1027911" y="2142449"/>
            <a:ext cx="961383" cy="724888"/>
            <a:chOff x="1049980" y="1557338"/>
            <a:chExt cx="1001740" cy="906355"/>
          </a:xfrm>
        </p:grpSpPr>
        <p:sp>
          <p:nvSpPr>
            <p:cNvPr id="43" name="Rectangle 42"/>
            <p:cNvSpPr>
              <a:spLocks noChangeArrowheads="1"/>
            </p:cNvSpPr>
            <p:nvPr/>
          </p:nvSpPr>
          <p:spPr bwMode="auto">
            <a:xfrm rot="2700000">
              <a:off x="1152914" y="1564887"/>
              <a:ext cx="906355" cy="891257"/>
            </a:xfrm>
            <a:prstGeom prst="rect">
              <a:avLst/>
            </a:prstGeom>
            <a:solidFill>
              <a:schemeClr val="tx2"/>
            </a:solid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44" name="Rectangle 13"/>
            <p:cNvSpPr>
              <a:spLocks/>
            </p:cNvSpPr>
            <p:nvPr/>
          </p:nvSpPr>
          <p:spPr bwMode="auto">
            <a:xfrm rot="2700000">
              <a:off x="1196746" y="1465014"/>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36" name="Group 59"/>
          <p:cNvGrpSpPr/>
          <p:nvPr/>
        </p:nvGrpSpPr>
        <p:grpSpPr>
          <a:xfrm>
            <a:off x="971600" y="1811220"/>
            <a:ext cx="961383" cy="724297"/>
            <a:chOff x="1049980" y="2595393"/>
            <a:chExt cx="1001740" cy="905616"/>
          </a:xfrm>
        </p:grpSpPr>
        <p:sp>
          <p:nvSpPr>
            <p:cNvPr id="46" name="Rectangle 45"/>
            <p:cNvSpPr>
              <a:spLocks noChangeArrowheads="1"/>
            </p:cNvSpPr>
            <p:nvPr/>
          </p:nvSpPr>
          <p:spPr bwMode="auto">
            <a:xfrm rot="2700000">
              <a:off x="1153284" y="2602572"/>
              <a:ext cx="905616" cy="891257"/>
            </a:xfrm>
            <a:prstGeom prst="rect">
              <a:avLst/>
            </a:prstGeom>
            <a:solidFill>
              <a:schemeClr val="tx1"/>
            </a:solid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47" name="Rectangle 13"/>
            <p:cNvSpPr>
              <a:spLocks/>
            </p:cNvSpPr>
            <p:nvPr/>
          </p:nvSpPr>
          <p:spPr bwMode="auto">
            <a:xfrm rot="2700000">
              <a:off x="1196746" y="2499268"/>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39" name="Group 60"/>
          <p:cNvGrpSpPr/>
          <p:nvPr/>
        </p:nvGrpSpPr>
        <p:grpSpPr>
          <a:xfrm>
            <a:off x="971600" y="1441580"/>
            <a:ext cx="961383" cy="724889"/>
            <a:chOff x="1049980" y="2083394"/>
            <a:chExt cx="1001740" cy="906356"/>
          </a:xfrm>
        </p:grpSpPr>
        <p:sp>
          <p:nvSpPr>
            <p:cNvPr id="49" name="Rectangle 48"/>
            <p:cNvSpPr>
              <a:spLocks noChangeArrowheads="1"/>
            </p:cNvSpPr>
            <p:nvPr/>
          </p:nvSpPr>
          <p:spPr bwMode="auto">
            <a:xfrm rot="2700000">
              <a:off x="1152914" y="2090943"/>
              <a:ext cx="906356" cy="891257"/>
            </a:xfrm>
            <a:prstGeom prst="rect">
              <a:avLst/>
            </a:prstGeom>
            <a:solidFill>
              <a:schemeClr val="tx1">
                <a:lumMod val="65000"/>
                <a:lumOff val="35000"/>
              </a:schemeClr>
            </a:solid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50" name="Rectangle 13"/>
            <p:cNvSpPr>
              <a:spLocks/>
            </p:cNvSpPr>
            <p:nvPr/>
          </p:nvSpPr>
          <p:spPr bwMode="auto">
            <a:xfrm rot="2700000">
              <a:off x="1196746" y="1995212"/>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grpSp>
        <p:nvGrpSpPr>
          <p:cNvPr id="42" name="Group 61"/>
          <p:cNvGrpSpPr/>
          <p:nvPr/>
        </p:nvGrpSpPr>
        <p:grpSpPr>
          <a:xfrm>
            <a:off x="971600" y="1124744"/>
            <a:ext cx="961383" cy="724888"/>
            <a:chOff x="1049980" y="1557338"/>
            <a:chExt cx="1001740" cy="906355"/>
          </a:xfrm>
        </p:grpSpPr>
        <p:sp>
          <p:nvSpPr>
            <p:cNvPr id="52" name="Rectangle 51"/>
            <p:cNvSpPr>
              <a:spLocks noChangeArrowheads="1"/>
            </p:cNvSpPr>
            <p:nvPr/>
          </p:nvSpPr>
          <p:spPr bwMode="auto">
            <a:xfrm rot="2700000">
              <a:off x="1152914" y="1564887"/>
              <a:ext cx="906355" cy="891257"/>
            </a:xfrm>
            <a:prstGeom prst="rect">
              <a:avLst/>
            </a:prstGeom>
            <a:solidFill>
              <a:schemeClr val="tx2"/>
            </a:solid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endParaRPr>
            </a:p>
          </p:txBody>
        </p:sp>
        <p:sp>
          <p:nvSpPr>
            <p:cNvPr id="53" name="Rectangle 13"/>
            <p:cNvSpPr>
              <a:spLocks/>
            </p:cNvSpPr>
            <p:nvPr/>
          </p:nvSpPr>
          <p:spPr bwMode="auto">
            <a:xfrm rot="2700000">
              <a:off x="1196746" y="1465014"/>
              <a:ext cx="586010" cy="879542"/>
            </a:xfrm>
            <a:custGeom>
              <a:avLst/>
              <a:gdLst>
                <a:gd name="T0" fmla="*/ 0 w 1038166"/>
                <a:gd name="T1" fmla="*/ 0 h 1792000"/>
                <a:gd name="T2" fmla="*/ 422568 w 1038166"/>
                <a:gd name="T3" fmla="*/ 2088 h 1792000"/>
                <a:gd name="T4" fmla="*/ 1136323 w 1038166"/>
                <a:gd name="T5" fmla="*/ 1960066 h 1792000"/>
                <a:gd name="T6" fmla="*/ 0 w 1038166"/>
                <a:gd name="T7" fmla="*/ 1947996 h 1792000"/>
                <a:gd name="T8" fmla="*/ 0 w 1038166"/>
                <a:gd name="T9" fmla="*/ 0 h 179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8166" h="1792000">
                  <a:moveTo>
                    <a:pt x="0" y="0"/>
                  </a:moveTo>
                  <a:lnTo>
                    <a:pt x="386066" y="1909"/>
                  </a:lnTo>
                  <a:lnTo>
                    <a:pt x="1038166" y="1792000"/>
                  </a:lnTo>
                  <a:lnTo>
                    <a:pt x="0" y="1780966"/>
                  </a:lnTo>
                  <a:lnTo>
                    <a:pt x="0" y="0"/>
                  </a:lnTo>
                  <a:close/>
                </a:path>
              </a:pathLst>
            </a:custGeom>
            <a:solidFill>
              <a:schemeClr val="bg1">
                <a:alpha val="30196"/>
              </a:schemeClr>
            </a:solidFill>
            <a:ln w="9525" cap="flat" cmpd="sng">
              <a:noFill/>
              <a:prstDash val="solid"/>
              <a:round/>
              <a:headEnd/>
              <a:tailEnd/>
            </a:ln>
          </p:spPr>
          <p:txBody>
            <a:bodyPr anchor="ctr"/>
            <a:lstStyle/>
            <a:p>
              <a:endParaRPr lang="en-IN" dirty="0"/>
            </a:p>
          </p:txBody>
        </p:sp>
      </p:grpSp>
      <p:cxnSp>
        <p:nvCxnSpPr>
          <p:cNvPr id="54" name="Straight Connector 53"/>
          <p:cNvCxnSpPr>
            <a:cxnSpLocks noChangeShapeType="1"/>
          </p:cNvCxnSpPr>
          <p:nvPr/>
        </p:nvCxnSpPr>
        <p:spPr bwMode="auto">
          <a:xfrm>
            <a:off x="1979712" y="5589240"/>
            <a:ext cx="1462136" cy="0"/>
          </a:xfrm>
          <a:prstGeom prst="line">
            <a:avLst/>
          </a:prstGeom>
          <a:noFill/>
          <a:ln w="25400">
            <a:solidFill>
              <a:schemeClr val="tx1"/>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a:off x="1979712" y="6309320"/>
            <a:ext cx="1462136" cy="0"/>
          </a:xfrm>
          <a:prstGeom prst="line">
            <a:avLst/>
          </a:prstGeom>
          <a:noFill/>
          <a:ln w="25400">
            <a:solidFill>
              <a:schemeClr val="tx1">
                <a:lumMod val="65000"/>
                <a:lumOff val="35000"/>
              </a:schemeClr>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1979712" y="4941168"/>
            <a:ext cx="1462136" cy="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a:off x="1907704" y="3506230"/>
            <a:ext cx="1462136" cy="0"/>
          </a:xfrm>
          <a:prstGeom prst="line">
            <a:avLst/>
          </a:prstGeom>
          <a:noFill/>
          <a:ln w="25400">
            <a:solidFill>
              <a:schemeClr val="tx1"/>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1907704" y="4193645"/>
            <a:ext cx="1462136" cy="0"/>
          </a:xfrm>
          <a:prstGeom prst="line">
            <a:avLst/>
          </a:prstGeom>
          <a:noFill/>
          <a:ln w="25400">
            <a:solidFill>
              <a:schemeClr val="tx1">
                <a:lumMod val="65000"/>
                <a:lumOff val="35000"/>
              </a:schemeClr>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1907704" y="2848995"/>
            <a:ext cx="1462136" cy="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1907704" y="1484784"/>
            <a:ext cx="1462136" cy="0"/>
          </a:xfrm>
          <a:prstGeom prst="line">
            <a:avLst/>
          </a:prstGeom>
          <a:noFill/>
          <a:ln w="25400">
            <a:solidFill>
              <a:schemeClr val="tx1"/>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7" name="Rektangel 97"/>
          <p:cNvSpPr>
            <a:spLocks noChangeArrowheads="1"/>
          </p:cNvSpPr>
          <p:nvPr/>
        </p:nvSpPr>
        <p:spPr bwMode="auto">
          <a:xfrm>
            <a:off x="3419872" y="1196752"/>
            <a:ext cx="5736074" cy="400110"/>
          </a:xfrm>
          <a:prstGeom prst="rect">
            <a:avLst/>
          </a:prstGeom>
          <a:noFill/>
          <a:ln w="9525">
            <a:noFill/>
            <a:miter lim="800000"/>
            <a:headEnd/>
            <a:tailEnd/>
          </a:ln>
        </p:spPr>
        <p:txBody>
          <a:bodyPr wrap="square">
            <a:spAutoFit/>
          </a:bodyPr>
          <a:lstStyle/>
          <a:p>
            <a:r>
              <a:rPr lang="en-IN" sz="2000" noProof="1" smtClean="0">
                <a:cs typeface="Arial" charset="0"/>
              </a:rPr>
              <a:t>Describe the History of Johari Window</a:t>
            </a:r>
            <a:endParaRPr lang="da-DK" sz="2000" dirty="0"/>
          </a:p>
        </p:txBody>
      </p:sp>
      <p:cxnSp>
        <p:nvCxnSpPr>
          <p:cNvPr id="69" name="Straight Connector 68"/>
          <p:cNvCxnSpPr>
            <a:cxnSpLocks noChangeShapeType="1"/>
          </p:cNvCxnSpPr>
          <p:nvPr/>
        </p:nvCxnSpPr>
        <p:spPr bwMode="auto">
          <a:xfrm>
            <a:off x="1907704" y="2132856"/>
            <a:ext cx="1462136" cy="0"/>
          </a:xfrm>
          <a:prstGeom prst="line">
            <a:avLst/>
          </a:prstGeom>
          <a:noFill/>
          <a:ln w="25400">
            <a:solidFill>
              <a:schemeClr val="tx1">
                <a:lumMod val="65000"/>
                <a:lumOff val="35000"/>
              </a:schemeClr>
            </a:solidFill>
            <a:round/>
            <a:headEnd type="oval" w="lg" len="lg"/>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1" name="Rektangel 97"/>
          <p:cNvSpPr>
            <a:spLocks noChangeArrowheads="1"/>
          </p:cNvSpPr>
          <p:nvPr/>
        </p:nvSpPr>
        <p:spPr bwMode="auto">
          <a:xfrm>
            <a:off x="3419872" y="1916832"/>
            <a:ext cx="5736074" cy="400110"/>
          </a:xfrm>
          <a:prstGeom prst="rect">
            <a:avLst/>
          </a:prstGeom>
          <a:noFill/>
          <a:ln w="9525">
            <a:noFill/>
            <a:miter lim="800000"/>
            <a:headEnd/>
            <a:tailEnd/>
          </a:ln>
        </p:spPr>
        <p:txBody>
          <a:bodyPr wrap="square">
            <a:spAutoFit/>
          </a:bodyPr>
          <a:lstStyle/>
          <a:p>
            <a:r>
              <a:rPr lang="en-IN" sz="2000" noProof="1" smtClean="0">
                <a:cs typeface="Arial" charset="0"/>
              </a:rPr>
              <a:t>Explain What is the Johari Window</a:t>
            </a:r>
            <a:endParaRPr lang="da-DK" sz="2000" dirty="0"/>
          </a:p>
        </p:txBody>
      </p:sp>
      <p:sp>
        <p:nvSpPr>
          <p:cNvPr id="73" name="Rektangel 97"/>
          <p:cNvSpPr>
            <a:spLocks noChangeArrowheads="1"/>
          </p:cNvSpPr>
          <p:nvPr/>
        </p:nvSpPr>
        <p:spPr bwMode="auto">
          <a:xfrm>
            <a:off x="3419872" y="2597208"/>
            <a:ext cx="5736074" cy="400110"/>
          </a:xfrm>
          <a:prstGeom prst="rect">
            <a:avLst/>
          </a:prstGeom>
          <a:noFill/>
          <a:ln w="9525">
            <a:noFill/>
            <a:miter lim="800000"/>
            <a:headEnd/>
            <a:tailEnd/>
          </a:ln>
        </p:spPr>
        <p:txBody>
          <a:bodyPr wrap="square">
            <a:spAutoFit/>
          </a:bodyPr>
          <a:lstStyle/>
          <a:p>
            <a:r>
              <a:rPr lang="en-IN" sz="2000" noProof="1" smtClean="0">
                <a:cs typeface="Arial" charset="0"/>
              </a:rPr>
              <a:t>Explain the Quadrants of the Johari Window</a:t>
            </a:r>
            <a:endParaRPr lang="da-DK" sz="2000" dirty="0"/>
          </a:p>
        </p:txBody>
      </p:sp>
      <p:sp>
        <p:nvSpPr>
          <p:cNvPr id="75" name="Rektangel 97"/>
          <p:cNvSpPr>
            <a:spLocks noChangeArrowheads="1"/>
          </p:cNvSpPr>
          <p:nvPr/>
        </p:nvSpPr>
        <p:spPr bwMode="auto">
          <a:xfrm>
            <a:off x="3419872" y="3284984"/>
            <a:ext cx="5736074" cy="707886"/>
          </a:xfrm>
          <a:prstGeom prst="rect">
            <a:avLst/>
          </a:prstGeom>
          <a:noFill/>
          <a:ln w="9525">
            <a:noFill/>
            <a:miter lim="800000"/>
            <a:headEnd/>
            <a:tailEnd/>
          </a:ln>
        </p:spPr>
        <p:txBody>
          <a:bodyPr wrap="square">
            <a:spAutoFit/>
          </a:bodyPr>
          <a:lstStyle/>
          <a:p>
            <a:r>
              <a:rPr lang="en-IN" sz="2000" noProof="1" smtClean="0">
                <a:cs typeface="Arial" charset="0"/>
              </a:rPr>
              <a:t>Explain the Identification of Individual Types from Johari Window</a:t>
            </a:r>
            <a:endParaRPr lang="da-DK" sz="2000" dirty="0"/>
          </a:p>
        </p:txBody>
      </p:sp>
      <p:sp>
        <p:nvSpPr>
          <p:cNvPr id="77" name="Rektangel 97"/>
          <p:cNvSpPr>
            <a:spLocks noChangeArrowheads="1"/>
          </p:cNvSpPr>
          <p:nvPr/>
        </p:nvSpPr>
        <p:spPr bwMode="auto">
          <a:xfrm>
            <a:off x="3419872" y="4005064"/>
            <a:ext cx="5736074" cy="400110"/>
          </a:xfrm>
          <a:prstGeom prst="rect">
            <a:avLst/>
          </a:prstGeom>
          <a:noFill/>
          <a:ln w="9525">
            <a:noFill/>
            <a:miter lim="800000"/>
            <a:headEnd/>
            <a:tailEnd/>
          </a:ln>
        </p:spPr>
        <p:txBody>
          <a:bodyPr wrap="square">
            <a:spAutoFit/>
          </a:bodyPr>
          <a:lstStyle/>
          <a:p>
            <a:r>
              <a:rPr lang="en-IN" sz="2000" noProof="1" smtClean="0">
                <a:cs typeface="Arial" charset="0"/>
              </a:rPr>
              <a:t>Explain the Ideal Shape of Johari Window</a:t>
            </a:r>
            <a:endParaRPr lang="da-DK" sz="2000" dirty="0"/>
          </a:p>
        </p:txBody>
      </p:sp>
      <p:sp>
        <p:nvSpPr>
          <p:cNvPr id="79" name="Rektangel 97"/>
          <p:cNvSpPr>
            <a:spLocks noChangeArrowheads="1"/>
          </p:cNvSpPr>
          <p:nvPr/>
        </p:nvSpPr>
        <p:spPr bwMode="auto">
          <a:xfrm>
            <a:off x="3419872" y="4685440"/>
            <a:ext cx="5736074" cy="400110"/>
          </a:xfrm>
          <a:prstGeom prst="rect">
            <a:avLst/>
          </a:prstGeom>
          <a:noFill/>
          <a:ln w="9525">
            <a:noFill/>
            <a:miter lim="800000"/>
            <a:headEnd/>
            <a:tailEnd/>
          </a:ln>
        </p:spPr>
        <p:txBody>
          <a:bodyPr wrap="square">
            <a:spAutoFit/>
          </a:bodyPr>
          <a:lstStyle/>
          <a:p>
            <a:r>
              <a:rPr lang="en-IN" sz="2000" noProof="1" smtClean="0">
                <a:cs typeface="Arial" charset="0"/>
              </a:rPr>
              <a:t>Describe the Johari Window for a New Team Member </a:t>
            </a:r>
            <a:endParaRPr lang="da-DK" sz="2000" dirty="0"/>
          </a:p>
        </p:txBody>
      </p:sp>
      <p:sp>
        <p:nvSpPr>
          <p:cNvPr id="81" name="Rektangel 97"/>
          <p:cNvSpPr>
            <a:spLocks noChangeArrowheads="1"/>
          </p:cNvSpPr>
          <p:nvPr/>
        </p:nvSpPr>
        <p:spPr bwMode="auto">
          <a:xfrm>
            <a:off x="3419872" y="5333146"/>
            <a:ext cx="5736074" cy="707886"/>
          </a:xfrm>
          <a:prstGeom prst="rect">
            <a:avLst/>
          </a:prstGeom>
          <a:noFill/>
          <a:ln w="9525">
            <a:noFill/>
            <a:miter lim="800000"/>
            <a:headEnd/>
            <a:tailEnd/>
          </a:ln>
        </p:spPr>
        <p:txBody>
          <a:bodyPr wrap="square">
            <a:spAutoFit/>
          </a:bodyPr>
          <a:lstStyle/>
          <a:p>
            <a:r>
              <a:rPr lang="en-IN" sz="2000" noProof="1" smtClean="0">
                <a:cs typeface="Arial" charset="0"/>
              </a:rPr>
              <a:t>Describe Johari Window for Established Team Member</a:t>
            </a:r>
            <a:endParaRPr lang="da-DK" sz="2000" dirty="0"/>
          </a:p>
        </p:txBody>
      </p:sp>
      <p:sp>
        <p:nvSpPr>
          <p:cNvPr id="83" name="Rektangel 97"/>
          <p:cNvSpPr>
            <a:spLocks noChangeArrowheads="1"/>
          </p:cNvSpPr>
          <p:nvPr/>
        </p:nvSpPr>
        <p:spPr bwMode="auto">
          <a:xfrm>
            <a:off x="3419872" y="6053226"/>
            <a:ext cx="5736074" cy="400110"/>
          </a:xfrm>
          <a:prstGeom prst="rect">
            <a:avLst/>
          </a:prstGeom>
          <a:noFill/>
          <a:ln w="9525">
            <a:noFill/>
            <a:miter lim="800000"/>
            <a:headEnd/>
            <a:tailEnd/>
          </a:ln>
        </p:spPr>
        <p:txBody>
          <a:bodyPr wrap="square">
            <a:spAutoFit/>
          </a:bodyPr>
          <a:lstStyle/>
          <a:p>
            <a:r>
              <a:rPr lang="en-IN" sz="2000" noProof="1" smtClean="0">
                <a:cs typeface="Arial" charset="0"/>
              </a:rPr>
              <a:t>List the Uses of Johari Window</a:t>
            </a:r>
          </a:p>
        </p:txBody>
      </p:sp>
      <p:pic>
        <p:nvPicPr>
          <p:cNvPr id="68" name="Picture 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2713555_x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 y="836712"/>
            <a:ext cx="9144000" cy="6048000"/>
          </a:xfrm>
          <a:prstGeom prst="rect">
            <a:avLst/>
          </a:prstGeom>
        </p:spPr>
      </p:pic>
      <p:sp>
        <p:nvSpPr>
          <p:cNvPr id="15" name="TextBox 14"/>
          <p:cNvSpPr txBox="1"/>
          <p:nvPr/>
        </p:nvSpPr>
        <p:spPr>
          <a:xfrm>
            <a:off x="1115616" y="4469050"/>
            <a:ext cx="7200800" cy="400110"/>
          </a:xfrm>
          <a:prstGeom prst="rect">
            <a:avLst/>
          </a:prstGeom>
          <a:noFill/>
        </p:spPr>
        <p:txBody>
          <a:bodyPr wrap="square" rtlCol="0">
            <a:spAutoFit/>
          </a:bodyPr>
          <a:lstStyle/>
          <a:p>
            <a:pPr marL="457200" indent="-457200">
              <a:buFont typeface="Arial" pitchFamily="34" charset="0"/>
              <a:buChar char="•"/>
            </a:pPr>
            <a:r>
              <a:rPr lang="en-IN" sz="2000" b="1" dirty="0" smtClean="0"/>
              <a:t>Have you ever seen the lion that leads his pride?</a:t>
            </a:r>
            <a:endParaRPr lang="en-IN" sz="2000" b="1" dirty="0"/>
          </a:p>
        </p:txBody>
      </p:sp>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6" name="Picture 15" descr="Lions_walking_in_snow_sm.jpg"/>
          <p:cNvPicPr/>
          <p:nvPr/>
        </p:nvPicPr>
        <p:blipFill>
          <a:blip r:embed="rId6" cstate="print"/>
          <a:stretch>
            <a:fillRect/>
          </a:stretch>
        </p:blipFill>
        <p:spPr>
          <a:xfrm>
            <a:off x="1619672" y="1268760"/>
            <a:ext cx="5832648" cy="2520280"/>
          </a:xfrm>
          <a:prstGeom prst="rect">
            <a:avLst/>
          </a:prstGeom>
        </p:spPr>
      </p:pic>
      <p:sp>
        <p:nvSpPr>
          <p:cNvPr id="17" name="TextBox 16"/>
          <p:cNvSpPr txBox="1"/>
          <p:nvPr/>
        </p:nvSpPr>
        <p:spPr>
          <a:xfrm>
            <a:off x="1115616" y="4881354"/>
            <a:ext cx="7200800" cy="707886"/>
          </a:xfrm>
          <a:prstGeom prst="rect">
            <a:avLst/>
          </a:prstGeom>
          <a:noFill/>
        </p:spPr>
        <p:txBody>
          <a:bodyPr wrap="square" rtlCol="0">
            <a:spAutoFit/>
          </a:bodyPr>
          <a:lstStyle/>
          <a:p>
            <a:pPr marL="457200" indent="-457200">
              <a:buFont typeface="Arial" pitchFamily="34" charset="0"/>
              <a:buChar char="•"/>
            </a:pPr>
            <a:r>
              <a:rPr lang="en-IN" sz="2000" b="1" dirty="0" smtClean="0"/>
              <a:t>The leader is strong and dependable. All the other lions in the pride feel protected by him and trust him.</a:t>
            </a:r>
            <a:endParaRPr lang="en-IN" sz="2000" b="1" dirty="0"/>
          </a:p>
        </p:txBody>
      </p:sp>
      <p:pic>
        <p:nvPicPr>
          <p:cNvPr id="19" name="Picture 18" descr="Lions_walking_in_snow_sm.jpg"/>
          <p:cNvPicPr/>
          <p:nvPr/>
        </p:nvPicPr>
        <p:blipFill>
          <a:blip r:embed="rId7" cstate="email">
            <a:extLst>
              <a:ext uri="{28A0092B-C50C-407E-A947-70E740481C1C}">
                <a14:useLocalDpi xmlns:a14="http://schemas.microsoft.com/office/drawing/2010/main"/>
              </a:ext>
            </a:extLst>
          </a:blip>
          <a:srcRect/>
          <a:stretch>
            <a:fillRect/>
          </a:stretch>
        </p:blipFill>
        <p:spPr>
          <a:xfrm>
            <a:off x="1619672" y="1268760"/>
            <a:ext cx="2808312" cy="2520280"/>
          </a:xfrm>
          <a:prstGeom prst="rect">
            <a:avLst/>
          </a:prstGeom>
        </p:spPr>
      </p:pic>
      <p:pic>
        <p:nvPicPr>
          <p:cNvPr id="20" name="Picture 19" descr="Lions_walking_in_snow_sm.jpg"/>
          <p:cNvPicPr/>
          <p:nvPr/>
        </p:nvPicPr>
        <p:blipFill>
          <a:blip r:embed="rId8" cstate="email">
            <a:grayscl/>
            <a:extLst>
              <a:ext uri="{28A0092B-C50C-407E-A947-70E740481C1C}">
                <a14:useLocalDpi xmlns:a14="http://schemas.microsoft.com/office/drawing/2010/main"/>
              </a:ext>
            </a:extLst>
          </a:blip>
          <a:srcRect/>
          <a:stretch>
            <a:fillRect/>
          </a:stretch>
        </p:blipFill>
        <p:spPr>
          <a:xfrm>
            <a:off x="4427984" y="1268760"/>
            <a:ext cx="3024336" cy="2520280"/>
          </a:xfrm>
          <a:prstGeom prst="rect">
            <a:avLst/>
          </a:prstGeom>
        </p:spPr>
      </p:pic>
      <p:sp>
        <p:nvSpPr>
          <p:cNvPr id="22" name="TextBox 21"/>
          <p:cNvSpPr txBox="1"/>
          <p:nvPr/>
        </p:nvSpPr>
        <p:spPr>
          <a:xfrm>
            <a:off x="1115616" y="5517232"/>
            <a:ext cx="7200800" cy="400110"/>
          </a:xfrm>
          <a:prstGeom prst="rect">
            <a:avLst/>
          </a:prstGeom>
          <a:noFill/>
        </p:spPr>
        <p:txBody>
          <a:bodyPr wrap="square" rtlCol="0">
            <a:spAutoFit/>
          </a:bodyPr>
          <a:lstStyle/>
          <a:p>
            <a:pPr marL="457200" indent="-457200">
              <a:buFont typeface="Arial" pitchFamily="34" charset="0"/>
              <a:buChar char="•"/>
            </a:pPr>
            <a:r>
              <a:rPr lang="en-IN" sz="2000" b="1" dirty="0" smtClean="0"/>
              <a:t>So, why is the quality of ‘trust’ important in a leader?</a:t>
            </a:r>
            <a:endParaRPr lang="en-IN" sz="2000" b="1" dirty="0"/>
          </a:p>
        </p:txBody>
      </p:sp>
      <p:pic>
        <p:nvPicPr>
          <p:cNvPr id="23" name="Picture 22" descr="7331043_l.jpg"/>
          <p:cNvPicPr>
            <a:picLocks noChangeAspect="1"/>
          </p:cNvPicPr>
          <p:nvPr/>
        </p:nvPicPr>
        <p:blipFill>
          <a:blip r:embed="rId9" cstate="email">
            <a:clrChange>
              <a:clrFrom>
                <a:srgbClr val="FFFFFF"/>
              </a:clrFrom>
              <a:clrTo>
                <a:srgbClr val="FFFFFF">
                  <a:alpha val="0"/>
                </a:srgbClr>
              </a:clrTo>
            </a:clrChange>
            <a:duotone>
              <a:schemeClr val="accent2">
                <a:shade val="45000"/>
                <a:satMod val="135000"/>
              </a:schemeClr>
              <a:prstClr val="white"/>
            </a:duotone>
            <a:lum bright="-20000" contrast="40000"/>
            <a:extLst>
              <a:ext uri="{28A0092B-C50C-407E-A947-70E740481C1C}">
                <a14:useLocalDpi xmlns:a14="http://schemas.microsoft.com/office/drawing/2010/main"/>
              </a:ext>
            </a:extLst>
          </a:blip>
          <a:srcRect/>
          <a:stretch>
            <a:fillRect/>
          </a:stretch>
        </p:blipFill>
        <p:spPr>
          <a:xfrm rot="20700669">
            <a:off x="2144891" y="1600737"/>
            <a:ext cx="5616624" cy="2016224"/>
          </a:xfrm>
          <a:prstGeom prst="rect">
            <a:avLst/>
          </a:prstGeom>
        </p:spPr>
      </p:pic>
      <p:sp>
        <p:nvSpPr>
          <p:cNvPr id="24" name="TextBox 23"/>
          <p:cNvSpPr txBox="1"/>
          <p:nvPr/>
        </p:nvSpPr>
        <p:spPr>
          <a:xfrm>
            <a:off x="1115616" y="5837202"/>
            <a:ext cx="7200800" cy="400110"/>
          </a:xfrm>
          <a:prstGeom prst="rect">
            <a:avLst/>
          </a:prstGeom>
          <a:noFill/>
        </p:spPr>
        <p:txBody>
          <a:bodyPr wrap="square" rtlCol="0">
            <a:spAutoFit/>
          </a:bodyPr>
          <a:lstStyle/>
          <a:p>
            <a:pPr marL="457200" indent="-457200">
              <a:buFont typeface="Arial" pitchFamily="34" charset="0"/>
              <a:buChar char="•"/>
            </a:pPr>
            <a:r>
              <a:rPr lang="en-IN" sz="2000" b="1" dirty="0" smtClean="0"/>
              <a:t>The leader is strong and dependable. </a:t>
            </a:r>
            <a:endParaRPr lang="en-IN" sz="2000" b="1" dirty="0"/>
          </a:p>
        </p:txBody>
      </p:sp>
      <p:pic>
        <p:nvPicPr>
          <p:cNvPr id="25" name="Picture 24" descr="9291441_l.jpg"/>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21244806">
            <a:off x="1245619" y="1320045"/>
            <a:ext cx="3855673" cy="1323935"/>
          </a:xfrm>
          <a:prstGeom prst="rect">
            <a:avLst/>
          </a:prstGeom>
        </p:spPr>
      </p:pic>
      <p:pic>
        <p:nvPicPr>
          <p:cNvPr id="26" name="Picture 25" descr="18146827_l.jpg"/>
          <p:cNvPicPr>
            <a:picLocks noChangeAspect="1"/>
          </p:cNvPicPr>
          <p:nvPr/>
        </p:nvPicPr>
        <p:blipFill>
          <a:blip r:embed="rId11" cstate="email">
            <a:clrChange>
              <a:clrFrom>
                <a:srgbClr val="FFFFFF"/>
              </a:clrFrom>
              <a:clrTo>
                <a:srgbClr val="FFFFFF">
                  <a:alpha val="0"/>
                </a:srgbClr>
              </a:clrTo>
            </a:clrChange>
            <a:duotone>
              <a:schemeClr val="accent5">
                <a:shade val="45000"/>
                <a:satMod val="135000"/>
              </a:schemeClr>
              <a:prstClr val="white"/>
            </a:duotone>
            <a:lum contrast="20000"/>
            <a:extLst>
              <a:ext uri="{28A0092B-C50C-407E-A947-70E740481C1C}">
                <a14:useLocalDpi xmlns:a14="http://schemas.microsoft.com/office/drawing/2010/main"/>
              </a:ext>
            </a:extLst>
          </a:blip>
          <a:stretch>
            <a:fillRect/>
          </a:stretch>
        </p:blipFill>
        <p:spPr>
          <a:xfrm>
            <a:off x="3347864" y="1484784"/>
            <a:ext cx="4221789" cy="2984368"/>
          </a:xfrm>
          <a:prstGeom prst="rect">
            <a:avLst/>
          </a:prstGeom>
        </p:spPr>
      </p:pic>
      <p:sp>
        <p:nvSpPr>
          <p:cNvPr id="27" name="TextBox 26"/>
          <p:cNvSpPr txBox="1"/>
          <p:nvPr/>
        </p:nvSpPr>
        <p:spPr>
          <a:xfrm>
            <a:off x="1115616" y="6197242"/>
            <a:ext cx="7776864" cy="400110"/>
          </a:xfrm>
          <a:prstGeom prst="rect">
            <a:avLst/>
          </a:prstGeom>
          <a:noFill/>
        </p:spPr>
        <p:txBody>
          <a:bodyPr wrap="square" rtlCol="0">
            <a:spAutoFit/>
          </a:bodyPr>
          <a:lstStyle/>
          <a:p>
            <a:pPr marL="457200" indent="-457200">
              <a:buFont typeface="Arial" pitchFamily="34" charset="0"/>
              <a:buChar char="•"/>
            </a:pPr>
            <a:r>
              <a:rPr lang="en-IN" sz="2000" b="1" dirty="0" smtClean="0"/>
              <a:t>All the other lions in the pride feel protected by him and trust him.</a:t>
            </a:r>
            <a:endParaRPr lang="en-IN" sz="2000" b="1" dirty="0"/>
          </a:p>
        </p:txBody>
      </p:sp>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childTnLst>
                          </p:cTn>
                        </p:par>
                        <p:par>
                          <p:cTn id="15" fill="hold">
                            <p:stCondLst>
                              <p:cond delay="2500"/>
                            </p:stCondLst>
                            <p:childTnLst>
                              <p:par>
                                <p:cTn id="16" presetID="10" presetClass="entr" presetSubtype="0" fill="hold" grpId="0" nodeType="afterEffect">
                                  <p:stCondLst>
                                    <p:cond delay="20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par>
                          <p:cTn id="25" fill="hold">
                            <p:stCondLst>
                              <p:cond delay="5500"/>
                            </p:stCondLst>
                            <p:childTnLst>
                              <p:par>
                                <p:cTn id="26" presetID="10" presetClass="entr" presetSubtype="0" fill="hold" grpId="0" nodeType="afterEffect">
                                  <p:stCondLst>
                                    <p:cond delay="225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p:stCondLst>
                              <p:cond delay="8750"/>
                            </p:stCondLst>
                            <p:childTnLst>
                              <p:par>
                                <p:cTn id="33" presetID="10" presetClass="entr" presetSubtype="0" fill="hold" grpId="0" nodeType="afterEffect">
                                  <p:stCondLst>
                                    <p:cond delay="20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par>
                                <p:cTn id="36" presetID="10" presetClass="exit" presetSubtype="0" fill="hold" nodeType="withEffect">
                                  <p:stCondLst>
                                    <p:cond delay="0"/>
                                  </p:stCondLst>
                                  <p:childTnLst>
                                    <p:animEffect transition="out" filter="fade">
                                      <p:cBhvr>
                                        <p:cTn id="37" dur="1000"/>
                                        <p:tgtEl>
                                          <p:spTgt spid="23"/>
                                        </p:tgtEl>
                                      </p:cBhvr>
                                    </p:animEffect>
                                    <p:set>
                                      <p:cBhvr>
                                        <p:cTn id="38" dur="1" fill="hold">
                                          <p:stCondLst>
                                            <p:cond delay="999"/>
                                          </p:stCondLst>
                                        </p:cTn>
                                        <p:tgtEl>
                                          <p:spTgt spid="2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childTnLst>
                                </p:cTn>
                              </p:par>
                            </p:childTnLst>
                          </p:cTn>
                        </p:par>
                        <p:par>
                          <p:cTn id="42" fill="hold">
                            <p:stCondLst>
                              <p:cond delay="11750"/>
                            </p:stCondLst>
                            <p:childTnLst>
                              <p:par>
                                <p:cTn id="43" presetID="10" presetClass="entr" presetSubtype="0" fill="hold" grpId="0" nodeType="afterEffect">
                                  <p:stCondLst>
                                    <p:cond delay="20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2" grpId="0"/>
      <p:bldP spid="2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8" name="Rounded Rectangle 7"/>
          <p:cNvSpPr/>
          <p:nvPr/>
        </p:nvSpPr>
        <p:spPr>
          <a:xfrm>
            <a:off x="179512" y="1052736"/>
            <a:ext cx="2834902" cy="5544615"/>
          </a:xfrm>
          <a:prstGeom prst="roundRect">
            <a:avLst>
              <a:gd name="adj" fmla="val 10000"/>
            </a:avLst>
          </a:prstGeom>
          <a:solidFill>
            <a:schemeClr val="tx1">
              <a:lumMod val="85000"/>
              <a:lumOff val="1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0"/>
              <a:satOff val="0"/>
              <a:lumOff val="0"/>
              <a:alphaOff val="0"/>
            </a:schemeClr>
          </a:effectRef>
          <a:fontRef idx="minor">
            <a:schemeClr val="lt1"/>
          </a:fontRef>
        </p:style>
      </p:sp>
      <p:sp>
        <p:nvSpPr>
          <p:cNvPr id="9" name="Rounded Rectangle 4"/>
          <p:cNvSpPr/>
          <p:nvPr/>
        </p:nvSpPr>
        <p:spPr>
          <a:xfrm>
            <a:off x="251520" y="4653136"/>
            <a:ext cx="2664296" cy="221784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It is very important that the members of the team or the subordinates trust their leader.</a:t>
            </a:r>
            <a:endParaRPr lang="en-IN" sz="2000" b="1" kern="1200" dirty="0"/>
          </a:p>
        </p:txBody>
      </p:sp>
      <p:sp>
        <p:nvSpPr>
          <p:cNvPr id="14" name="Rounded Rectangle 13"/>
          <p:cNvSpPr/>
          <p:nvPr/>
        </p:nvSpPr>
        <p:spPr>
          <a:xfrm>
            <a:off x="3126909" y="1052737"/>
            <a:ext cx="2834902" cy="5544615"/>
          </a:xfrm>
          <a:prstGeom prst="roundRect">
            <a:avLst>
              <a:gd name="adj" fmla="val 10000"/>
            </a:avLst>
          </a:prstGeom>
          <a:solidFill>
            <a:schemeClr val="tx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153123"/>
              <a:satOff val="-2196"/>
              <a:lumOff val="12807"/>
              <a:alphaOff val="0"/>
            </a:schemeClr>
          </a:effectRef>
          <a:fontRef idx="minor">
            <a:schemeClr val="lt1"/>
          </a:fontRef>
        </p:style>
        <p:txBody>
          <a:bodyPr/>
          <a:lstStyle/>
          <a:p>
            <a:endParaRPr lang="en-US"/>
          </a:p>
        </p:txBody>
      </p:sp>
      <p:sp>
        <p:nvSpPr>
          <p:cNvPr id="15" name="Rounded Rectangle 4"/>
          <p:cNvSpPr/>
          <p:nvPr/>
        </p:nvSpPr>
        <p:spPr>
          <a:xfrm>
            <a:off x="3239404" y="4091474"/>
            <a:ext cx="2834902" cy="221784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When a subordinate trusts his superior, he feels motivated to work under his leadership. He feels safe under his trusted leader’s guidance and feels like following in the leader’s footsteps.</a:t>
            </a:r>
          </a:p>
        </p:txBody>
      </p:sp>
      <p:sp>
        <p:nvSpPr>
          <p:cNvPr id="17" name="Rounded Rectangle 16"/>
          <p:cNvSpPr/>
          <p:nvPr/>
        </p:nvSpPr>
        <p:spPr>
          <a:xfrm>
            <a:off x="6074306" y="1052737"/>
            <a:ext cx="2834902" cy="5544615"/>
          </a:xfrm>
          <a:prstGeom prst="roundRect">
            <a:avLst>
              <a:gd name="adj" fmla="val 10000"/>
            </a:avLst>
          </a:prstGeom>
          <a:solidFill>
            <a:schemeClr val="tx1">
              <a:lumMod val="65000"/>
              <a:lumOff val="3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306246"/>
              <a:satOff val="-4392"/>
              <a:lumOff val="25615"/>
              <a:alphaOff val="0"/>
            </a:schemeClr>
          </a:effectRef>
          <a:fontRef idx="minor">
            <a:schemeClr val="lt1"/>
          </a:fontRef>
        </p:style>
        <p:txBody>
          <a:bodyPr/>
          <a:lstStyle/>
          <a:p>
            <a:endParaRPr lang="en-US"/>
          </a:p>
        </p:txBody>
      </p:sp>
      <p:sp>
        <p:nvSpPr>
          <p:cNvPr id="18" name="Rounded Rectangle 4"/>
          <p:cNvSpPr/>
          <p:nvPr/>
        </p:nvSpPr>
        <p:spPr>
          <a:xfrm>
            <a:off x="6129586" y="4379506"/>
            <a:ext cx="2834902" cy="2217846"/>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Trusting the leader also helps the member to believe in the integrity of the leader. He believes that his leader will lead with truth and righteousness.</a:t>
            </a:r>
            <a:endParaRPr lang="en-IN" sz="2000" b="1" dirty="0"/>
          </a:p>
        </p:txBody>
      </p:sp>
      <p:pic>
        <p:nvPicPr>
          <p:cNvPr id="19" name="Picture 18" descr="trust.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256" y="1253310"/>
            <a:ext cx="2456164" cy="2082504"/>
          </a:xfrm>
          <a:prstGeom prst="ellipse">
            <a:avLst/>
          </a:prstGeom>
          <a:ln w="57150">
            <a:solidFill>
              <a:schemeClr val="bg1">
                <a:lumMod val="6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pic>
        <p:nvPicPr>
          <p:cNvPr id="20" name="Picture 2"/>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3290653" y="1215813"/>
            <a:ext cx="2456164" cy="2114613"/>
          </a:xfrm>
          <a:prstGeom prst="ellipse">
            <a:avLst/>
          </a:prstGeom>
          <a:noFill/>
          <a:ln w="57150">
            <a:solidFill>
              <a:schemeClr val="bg1">
                <a:lumMod val="65000"/>
              </a:schemeClr>
            </a:solidFill>
            <a:miter lim="800000"/>
            <a:headEnd/>
            <a:tailEnd/>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pic>
        <p:nvPicPr>
          <p:cNvPr id="21" name="Picture 20" descr="leader-2.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38050" y="1237294"/>
            <a:ext cx="2456164" cy="2123945"/>
          </a:xfrm>
          <a:prstGeom prst="ellipse">
            <a:avLst/>
          </a:prstGeom>
          <a:ln w="57150">
            <a:solidFill>
              <a:schemeClr val="bg1">
                <a:lumMod val="6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par>
                          <p:cTn id="16" fill="hold">
                            <p:stCondLst>
                              <p:cond delay="3000"/>
                            </p:stCondLst>
                            <p:childTnLst>
                              <p:par>
                                <p:cTn id="17" presetID="10" presetClass="entr" presetSubtype="0" fill="hold" nodeType="afterEffect">
                                  <p:stCondLst>
                                    <p:cond delay="2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childTnLst>
                          </p:cTn>
                        </p:par>
                        <p:par>
                          <p:cTn id="28" fill="hold">
                            <p:stCondLst>
                              <p:cond delay="8500"/>
                            </p:stCondLst>
                            <p:childTnLst>
                              <p:par>
                                <p:cTn id="29" presetID="10" presetClass="entr" presetSubtype="0" fill="hold" nodeType="afterEffect">
                                  <p:stCondLst>
                                    <p:cond delay="47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1425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par>
                          <p:cTn id="36" fill="hold">
                            <p:stCondLst>
                              <p:cond delay="1525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8" name="Rounded Rectangle 7"/>
          <p:cNvSpPr/>
          <p:nvPr/>
        </p:nvSpPr>
        <p:spPr>
          <a:xfrm>
            <a:off x="179512" y="1052736"/>
            <a:ext cx="2834902" cy="5544615"/>
          </a:xfrm>
          <a:prstGeom prst="roundRect">
            <a:avLst>
              <a:gd name="adj" fmla="val 10000"/>
            </a:avLst>
          </a:prstGeom>
          <a:solidFill>
            <a:schemeClr val="tx1">
              <a:lumMod val="50000"/>
              <a:lumOff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0"/>
              <a:satOff val="0"/>
              <a:lumOff val="0"/>
              <a:alphaOff val="0"/>
            </a:schemeClr>
          </a:effectRef>
          <a:fontRef idx="minor">
            <a:schemeClr val="lt1"/>
          </a:fontRef>
        </p:style>
      </p:sp>
      <p:sp>
        <p:nvSpPr>
          <p:cNvPr id="9" name="Rounded Rectangle 4"/>
          <p:cNvSpPr/>
          <p:nvPr/>
        </p:nvSpPr>
        <p:spPr>
          <a:xfrm>
            <a:off x="251520" y="4653136"/>
            <a:ext cx="2664296" cy="221784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It is very important that the members of the team or the subordinates trust their leader.</a:t>
            </a:r>
            <a:endParaRPr lang="en-IN" sz="2000" b="1" kern="1200" dirty="0"/>
          </a:p>
        </p:txBody>
      </p:sp>
      <p:sp>
        <p:nvSpPr>
          <p:cNvPr id="14" name="Rounded Rectangle 13"/>
          <p:cNvSpPr/>
          <p:nvPr/>
        </p:nvSpPr>
        <p:spPr>
          <a:xfrm>
            <a:off x="3126909" y="1052737"/>
            <a:ext cx="2834902" cy="5544615"/>
          </a:xfrm>
          <a:prstGeom prst="roundRect">
            <a:avLst>
              <a:gd name="adj" fmla="val 10000"/>
            </a:avLst>
          </a:prstGeom>
          <a:solidFill>
            <a:schemeClr val="tx1">
              <a:lumMod val="50000"/>
              <a:lumOff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153123"/>
              <a:satOff val="-2196"/>
              <a:lumOff val="12807"/>
              <a:alphaOff val="0"/>
            </a:schemeClr>
          </a:effectRef>
          <a:fontRef idx="minor">
            <a:schemeClr val="lt1"/>
          </a:fontRef>
        </p:style>
      </p:sp>
      <p:sp>
        <p:nvSpPr>
          <p:cNvPr id="15" name="Rounded Rectangle 4"/>
          <p:cNvSpPr/>
          <p:nvPr/>
        </p:nvSpPr>
        <p:spPr>
          <a:xfrm>
            <a:off x="3239404" y="4091474"/>
            <a:ext cx="2834902" cy="221784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When a subordinate trusts his superior, he feels motivated to work under his leadership. He feels safe under his trusted leader’s guidance and feels like following in the leader’s footsteps.</a:t>
            </a:r>
          </a:p>
        </p:txBody>
      </p:sp>
      <p:sp>
        <p:nvSpPr>
          <p:cNvPr id="17" name="Rounded Rectangle 16"/>
          <p:cNvSpPr/>
          <p:nvPr/>
        </p:nvSpPr>
        <p:spPr>
          <a:xfrm>
            <a:off x="6074306" y="1052737"/>
            <a:ext cx="2834902" cy="5544615"/>
          </a:xfrm>
          <a:prstGeom prst="roundRect">
            <a:avLst>
              <a:gd name="adj" fmla="val 10000"/>
            </a:avLst>
          </a:prstGeom>
          <a:solidFill>
            <a:schemeClr val="tx1">
              <a:lumMod val="50000"/>
              <a:lumOff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306246"/>
              <a:satOff val="-4392"/>
              <a:lumOff val="25615"/>
              <a:alphaOff val="0"/>
            </a:schemeClr>
          </a:effectRef>
          <a:fontRef idx="minor">
            <a:schemeClr val="lt1"/>
          </a:fontRef>
        </p:style>
      </p:sp>
      <p:sp>
        <p:nvSpPr>
          <p:cNvPr id="18" name="Rounded Rectangle 4"/>
          <p:cNvSpPr/>
          <p:nvPr/>
        </p:nvSpPr>
        <p:spPr>
          <a:xfrm>
            <a:off x="6129586" y="4379506"/>
            <a:ext cx="2834902" cy="2217846"/>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Trusting the leader also helps the member to believe in the integrity of the leader. He believes that his leader will lead with truth and righteousness.</a:t>
            </a:r>
            <a:endParaRPr lang="en-IN" sz="2000" b="1" dirty="0"/>
          </a:p>
        </p:txBody>
      </p:sp>
      <p:pic>
        <p:nvPicPr>
          <p:cNvPr id="19" name="Picture 18" descr="trust.jpg"/>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343256" y="1253310"/>
            <a:ext cx="2456164" cy="2082504"/>
          </a:xfrm>
          <a:prstGeom prst="ellipse">
            <a:avLst/>
          </a:prstGeom>
          <a:ln w="57150">
            <a:solidFill>
              <a:schemeClr val="bg1">
                <a:lumMod val="6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pic>
        <p:nvPicPr>
          <p:cNvPr id="20" name="Picture 2"/>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3290653" y="1215813"/>
            <a:ext cx="2456164" cy="2114613"/>
          </a:xfrm>
          <a:prstGeom prst="ellipse">
            <a:avLst/>
          </a:prstGeom>
          <a:noFill/>
          <a:ln w="57150">
            <a:solidFill>
              <a:schemeClr val="bg1">
                <a:lumMod val="65000"/>
              </a:schemeClr>
            </a:solidFill>
            <a:miter lim="800000"/>
            <a:headEnd/>
            <a:tailEnd/>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pic>
        <p:nvPicPr>
          <p:cNvPr id="21" name="Picture 20" descr="leader-2.jpg"/>
          <p:cNvPicPr>
            <a:picLocks noChangeAspect="1"/>
          </p:cNvPicPr>
          <p:nvPr/>
        </p:nvPicPr>
        <p:blipFill>
          <a:blip r:embed="rId7" cstate="email">
            <a:grayscl/>
            <a:extLst>
              <a:ext uri="{28A0092B-C50C-407E-A947-70E740481C1C}">
                <a14:useLocalDpi xmlns:a14="http://schemas.microsoft.com/office/drawing/2010/main"/>
              </a:ext>
            </a:extLst>
          </a:blip>
          <a:stretch>
            <a:fillRect/>
          </a:stretch>
        </p:blipFill>
        <p:spPr>
          <a:xfrm>
            <a:off x="6238050" y="1237294"/>
            <a:ext cx="2456164" cy="2123945"/>
          </a:xfrm>
          <a:prstGeom prst="ellipse">
            <a:avLst/>
          </a:prstGeom>
          <a:ln w="57150">
            <a:solidFill>
              <a:schemeClr val="bg1">
                <a:lumMod val="6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grpSp>
        <p:nvGrpSpPr>
          <p:cNvPr id="16" name="Group 26"/>
          <p:cNvGrpSpPr/>
          <p:nvPr/>
        </p:nvGrpSpPr>
        <p:grpSpPr>
          <a:xfrm>
            <a:off x="-36512" y="1628800"/>
            <a:ext cx="9072000" cy="1800200"/>
            <a:chOff x="-36512" y="1988840"/>
            <a:chExt cx="9072000" cy="2700300"/>
          </a:xfrm>
        </p:grpSpPr>
        <p:sp>
          <p:nvSpPr>
            <p:cNvPr id="22" name="16-Point Star 21"/>
            <p:cNvSpPr/>
            <p:nvPr/>
          </p:nvSpPr>
          <p:spPr>
            <a:xfrm>
              <a:off x="-36512" y="1988840"/>
              <a:ext cx="9072000" cy="2700300"/>
            </a:xfrm>
            <a:prstGeom prst="star16">
              <a:avLst>
                <a:gd name="adj" fmla="val 26918"/>
              </a:avLst>
            </a:prstGeom>
            <a:solidFill>
              <a:srgbClr val="FFCA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p:cNvSpPr txBox="1"/>
            <p:nvPr/>
          </p:nvSpPr>
          <p:spPr>
            <a:xfrm>
              <a:off x="2627784" y="2871227"/>
              <a:ext cx="3816424" cy="1061829"/>
            </a:xfrm>
            <a:prstGeom prst="rect">
              <a:avLst/>
            </a:prstGeom>
            <a:noFill/>
          </p:spPr>
          <p:txBody>
            <a:bodyPr wrap="square" rtlCol="0">
              <a:spAutoFit/>
            </a:bodyPr>
            <a:lstStyle/>
            <a:p>
              <a:pPr algn="ctr"/>
              <a:r>
                <a:rPr lang="en-IN" sz="2000" b="1" dirty="0" smtClean="0"/>
                <a:t>So, how can we build trust among the members of our team?</a:t>
              </a:r>
              <a:endParaRPr lang="en-IN" sz="2000" b="1" dirty="0"/>
            </a:p>
          </p:txBody>
        </p:sp>
      </p:grpSp>
      <p:grpSp>
        <p:nvGrpSpPr>
          <p:cNvPr id="24" name="Group 29"/>
          <p:cNvGrpSpPr/>
          <p:nvPr/>
        </p:nvGrpSpPr>
        <p:grpSpPr>
          <a:xfrm>
            <a:off x="-36512" y="3501008"/>
            <a:ext cx="9072000" cy="2736304"/>
            <a:chOff x="-36512" y="1988840"/>
            <a:chExt cx="9072000" cy="2736304"/>
          </a:xfrm>
        </p:grpSpPr>
        <p:sp>
          <p:nvSpPr>
            <p:cNvPr id="25" name="16-Point Star 24"/>
            <p:cNvSpPr/>
            <p:nvPr/>
          </p:nvSpPr>
          <p:spPr>
            <a:xfrm>
              <a:off x="-36512" y="1988840"/>
              <a:ext cx="9072000" cy="2736304"/>
            </a:xfrm>
            <a:prstGeom prst="star16">
              <a:avLst>
                <a:gd name="adj" fmla="val 26918"/>
              </a:avLst>
            </a:prstGeom>
            <a:solidFill>
              <a:srgbClr val="FF4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p:cNvSpPr txBox="1"/>
            <p:nvPr/>
          </p:nvSpPr>
          <p:spPr>
            <a:xfrm>
              <a:off x="2411760" y="2681625"/>
              <a:ext cx="4104456" cy="1323439"/>
            </a:xfrm>
            <a:prstGeom prst="rect">
              <a:avLst/>
            </a:prstGeom>
            <a:noFill/>
          </p:spPr>
          <p:txBody>
            <a:bodyPr wrap="square" rtlCol="0">
              <a:spAutoFit/>
            </a:bodyPr>
            <a:lstStyle/>
            <a:p>
              <a:pPr algn="ctr"/>
              <a:r>
                <a:rPr lang="en-IN" sz="2000" b="1" dirty="0" smtClean="0"/>
                <a:t>There is a model known as the ‘Johari Window’ which stresses on the importance of feedback and disclosure to build trust. </a:t>
              </a:r>
              <a:endParaRPr lang="en-IN" sz="2000" b="1" dirty="0"/>
            </a:p>
          </p:txBody>
        </p:sp>
      </p:grpSp>
      <p:pic>
        <p:nvPicPr>
          <p:cNvPr id="27" name="Picture 2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8" name="Rounded Rectangle 7"/>
          <p:cNvSpPr/>
          <p:nvPr/>
        </p:nvSpPr>
        <p:spPr>
          <a:xfrm>
            <a:off x="179512" y="1052736"/>
            <a:ext cx="2834902" cy="5544615"/>
          </a:xfrm>
          <a:prstGeom prst="roundRect">
            <a:avLst>
              <a:gd name="adj" fmla="val 10000"/>
            </a:avLst>
          </a:prstGeom>
          <a:solidFill>
            <a:schemeClr val="tx1">
              <a:lumMod val="50000"/>
              <a:lumOff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0"/>
              <a:satOff val="0"/>
              <a:lumOff val="0"/>
              <a:alphaOff val="0"/>
            </a:schemeClr>
          </a:effectRef>
          <a:fontRef idx="minor">
            <a:schemeClr val="lt1"/>
          </a:fontRef>
        </p:style>
      </p:sp>
      <p:sp>
        <p:nvSpPr>
          <p:cNvPr id="9" name="Rounded Rectangle 4"/>
          <p:cNvSpPr/>
          <p:nvPr/>
        </p:nvSpPr>
        <p:spPr>
          <a:xfrm>
            <a:off x="251520" y="4653136"/>
            <a:ext cx="2664296" cy="221784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It is very important that the members of the team or the subordinates trust their leader.</a:t>
            </a:r>
            <a:endParaRPr lang="en-IN" sz="2000" b="1" kern="1200" dirty="0"/>
          </a:p>
        </p:txBody>
      </p:sp>
      <p:sp>
        <p:nvSpPr>
          <p:cNvPr id="14" name="Rounded Rectangle 13"/>
          <p:cNvSpPr/>
          <p:nvPr/>
        </p:nvSpPr>
        <p:spPr>
          <a:xfrm>
            <a:off x="3126909" y="1052737"/>
            <a:ext cx="2834902" cy="5544615"/>
          </a:xfrm>
          <a:prstGeom prst="roundRect">
            <a:avLst>
              <a:gd name="adj" fmla="val 10000"/>
            </a:avLst>
          </a:prstGeom>
          <a:solidFill>
            <a:schemeClr val="tx1">
              <a:lumMod val="50000"/>
              <a:lumOff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153123"/>
              <a:satOff val="-2196"/>
              <a:lumOff val="12807"/>
              <a:alphaOff val="0"/>
            </a:schemeClr>
          </a:effectRef>
          <a:fontRef idx="minor">
            <a:schemeClr val="lt1"/>
          </a:fontRef>
        </p:style>
      </p:sp>
      <p:sp>
        <p:nvSpPr>
          <p:cNvPr id="15" name="Rounded Rectangle 4"/>
          <p:cNvSpPr/>
          <p:nvPr/>
        </p:nvSpPr>
        <p:spPr>
          <a:xfrm>
            <a:off x="3239404" y="4091474"/>
            <a:ext cx="2834902" cy="221784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When a subordinate trusts his superior, he feels motivated to work under his leadership. He feels safe under his trusted leader’s guidance and feels like following in the leader’s footsteps.</a:t>
            </a:r>
          </a:p>
        </p:txBody>
      </p:sp>
      <p:sp>
        <p:nvSpPr>
          <p:cNvPr id="17" name="Rounded Rectangle 16"/>
          <p:cNvSpPr/>
          <p:nvPr/>
        </p:nvSpPr>
        <p:spPr>
          <a:xfrm>
            <a:off x="6074306" y="1052737"/>
            <a:ext cx="2834902" cy="5544615"/>
          </a:xfrm>
          <a:prstGeom prst="roundRect">
            <a:avLst>
              <a:gd name="adj" fmla="val 10000"/>
            </a:avLst>
          </a:prstGeom>
          <a:solidFill>
            <a:schemeClr val="tx1">
              <a:lumMod val="50000"/>
              <a:lumOff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306246"/>
              <a:satOff val="-4392"/>
              <a:lumOff val="25615"/>
              <a:alphaOff val="0"/>
            </a:schemeClr>
          </a:effectRef>
          <a:fontRef idx="minor">
            <a:schemeClr val="lt1"/>
          </a:fontRef>
        </p:style>
      </p:sp>
      <p:sp>
        <p:nvSpPr>
          <p:cNvPr id="18" name="Rounded Rectangle 4"/>
          <p:cNvSpPr/>
          <p:nvPr/>
        </p:nvSpPr>
        <p:spPr>
          <a:xfrm>
            <a:off x="6129586" y="4379506"/>
            <a:ext cx="2834902" cy="2217846"/>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defTabSz="711200">
              <a:lnSpc>
                <a:spcPct val="90000"/>
              </a:lnSpc>
              <a:spcBef>
                <a:spcPct val="0"/>
              </a:spcBef>
              <a:spcAft>
                <a:spcPct val="35000"/>
              </a:spcAft>
            </a:pPr>
            <a:r>
              <a:rPr lang="en-IN" sz="2000" b="1" dirty="0" smtClean="0"/>
              <a:t>Trusting the leader also helps the member to believe in the integrity of the leader. He believes that his leader will lead with truth and righteousness.</a:t>
            </a:r>
            <a:endParaRPr lang="en-IN" sz="2000" b="1" dirty="0"/>
          </a:p>
        </p:txBody>
      </p:sp>
      <p:pic>
        <p:nvPicPr>
          <p:cNvPr id="19" name="Picture 18" descr="trust.jpg"/>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343256" y="1253310"/>
            <a:ext cx="2456164" cy="2082504"/>
          </a:xfrm>
          <a:prstGeom prst="ellipse">
            <a:avLst/>
          </a:prstGeom>
          <a:ln w="57150">
            <a:solidFill>
              <a:schemeClr val="bg1">
                <a:lumMod val="6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pic>
        <p:nvPicPr>
          <p:cNvPr id="20" name="Picture 2"/>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3290653" y="1215813"/>
            <a:ext cx="2456164" cy="2114613"/>
          </a:xfrm>
          <a:prstGeom prst="ellipse">
            <a:avLst/>
          </a:prstGeom>
          <a:noFill/>
          <a:ln w="57150">
            <a:solidFill>
              <a:schemeClr val="bg1">
                <a:lumMod val="65000"/>
              </a:schemeClr>
            </a:solidFill>
            <a:miter lim="800000"/>
            <a:headEnd/>
            <a:tailEnd/>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pic>
        <p:nvPicPr>
          <p:cNvPr id="21" name="Picture 20" descr="leader-2.jpg"/>
          <p:cNvPicPr>
            <a:picLocks noChangeAspect="1"/>
          </p:cNvPicPr>
          <p:nvPr/>
        </p:nvPicPr>
        <p:blipFill>
          <a:blip r:embed="rId7" cstate="email">
            <a:grayscl/>
            <a:extLst>
              <a:ext uri="{28A0092B-C50C-407E-A947-70E740481C1C}">
                <a14:useLocalDpi xmlns:a14="http://schemas.microsoft.com/office/drawing/2010/main"/>
              </a:ext>
            </a:extLst>
          </a:blip>
          <a:stretch>
            <a:fillRect/>
          </a:stretch>
        </p:blipFill>
        <p:spPr>
          <a:xfrm>
            <a:off x="6238050" y="1237294"/>
            <a:ext cx="2456164" cy="2123945"/>
          </a:xfrm>
          <a:prstGeom prst="ellipse">
            <a:avLst/>
          </a:prstGeom>
          <a:ln w="57150">
            <a:solidFill>
              <a:schemeClr val="bg1">
                <a:lumMod val="65000"/>
              </a:schemeClr>
            </a:solidFill>
          </a:ln>
          <a:effectLst>
            <a:reflection blurRad="6350" stA="50000" endA="300" endPos="38500" dist="50800" dir="5400000" sy="-100000" algn="bl" rotWithShape="0"/>
          </a:effectLst>
          <a:scene3d>
            <a:camera prst="orthographicFront">
              <a:rot lat="0" lon="0" rev="0"/>
            </a:camera>
            <a:lightRig rig="contrasting" dir="t">
              <a:rot lat="0" lon="0" rev="7800000"/>
            </a:lightRig>
          </a:scene3d>
          <a:sp3d>
            <a:bevelT w="139700" h="139700"/>
          </a:sp3d>
        </p:spPr>
      </p:pic>
      <p:grpSp>
        <p:nvGrpSpPr>
          <p:cNvPr id="3" name="Group 26"/>
          <p:cNvGrpSpPr/>
          <p:nvPr/>
        </p:nvGrpSpPr>
        <p:grpSpPr>
          <a:xfrm>
            <a:off x="-36512" y="908720"/>
            <a:ext cx="9072000" cy="4464496"/>
            <a:chOff x="-36512" y="1988840"/>
            <a:chExt cx="9072000" cy="6696745"/>
          </a:xfrm>
        </p:grpSpPr>
        <p:sp>
          <p:nvSpPr>
            <p:cNvPr id="22" name="16-Point Star 21"/>
            <p:cNvSpPr/>
            <p:nvPr/>
          </p:nvSpPr>
          <p:spPr>
            <a:xfrm>
              <a:off x="-36512" y="1988840"/>
              <a:ext cx="9072000" cy="6696745"/>
            </a:xfrm>
            <a:prstGeom prst="star16">
              <a:avLst>
                <a:gd name="adj" fmla="val 26918"/>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p:cNvSpPr txBox="1"/>
            <p:nvPr/>
          </p:nvSpPr>
          <p:spPr>
            <a:xfrm>
              <a:off x="2195736" y="3940892"/>
              <a:ext cx="4680520" cy="2908488"/>
            </a:xfrm>
            <a:prstGeom prst="rect">
              <a:avLst/>
            </a:prstGeom>
            <a:noFill/>
          </p:spPr>
          <p:txBody>
            <a:bodyPr wrap="square" rtlCol="0">
              <a:spAutoFit/>
            </a:bodyPr>
            <a:lstStyle/>
            <a:p>
              <a:pPr algn="ctr"/>
              <a:r>
                <a:rPr lang="en-IN" sz="2000" b="1" dirty="0" smtClean="0"/>
                <a:t>‘Johari Window’ is an effective     technique which when used appropriately provides valuable information regarding one’s own self and others, which is an important characteristic which every leader needs to possess to succeed.</a:t>
              </a:r>
              <a:endParaRPr lang="en-IN" sz="2000" b="1" dirty="0"/>
            </a:p>
          </p:txBody>
        </p:sp>
      </p:grpSp>
      <p:grpSp>
        <p:nvGrpSpPr>
          <p:cNvPr id="4" name="Group 29"/>
          <p:cNvGrpSpPr/>
          <p:nvPr/>
        </p:nvGrpSpPr>
        <p:grpSpPr>
          <a:xfrm>
            <a:off x="-36512" y="5373216"/>
            <a:ext cx="9072000" cy="1368152"/>
            <a:chOff x="-36512" y="1988840"/>
            <a:chExt cx="9072000" cy="1368152"/>
          </a:xfrm>
        </p:grpSpPr>
        <p:sp>
          <p:nvSpPr>
            <p:cNvPr id="25" name="16-Point Star 24"/>
            <p:cNvSpPr/>
            <p:nvPr/>
          </p:nvSpPr>
          <p:spPr>
            <a:xfrm>
              <a:off x="-36512" y="1988840"/>
              <a:ext cx="9072000" cy="1368152"/>
            </a:xfrm>
            <a:prstGeom prst="star16">
              <a:avLst>
                <a:gd name="adj" fmla="val 26918"/>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p:cNvSpPr txBox="1"/>
            <p:nvPr/>
          </p:nvSpPr>
          <p:spPr>
            <a:xfrm>
              <a:off x="2411760" y="2420888"/>
              <a:ext cx="4104456" cy="707886"/>
            </a:xfrm>
            <a:prstGeom prst="rect">
              <a:avLst/>
            </a:prstGeom>
            <a:noFill/>
          </p:spPr>
          <p:txBody>
            <a:bodyPr wrap="square" rtlCol="0">
              <a:spAutoFit/>
            </a:bodyPr>
            <a:lstStyle/>
            <a:p>
              <a:pPr algn="ctr"/>
              <a:r>
                <a:rPr lang="en-IN" sz="2000" b="1" dirty="0" smtClean="0"/>
                <a:t>Let’s learn about ‘Johari Window’ in detail.</a:t>
              </a:r>
              <a:endParaRPr lang="en-IN" sz="2000" b="1" dirty="0"/>
            </a:p>
          </p:txBody>
        </p:sp>
      </p:grpSp>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3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History of Johari Window</a:t>
              </a:r>
              <a:endParaRPr lang="en-IN" sz="3200" dirty="0"/>
            </a:p>
          </p:txBody>
        </p:sp>
      </p:grpSp>
      <p:pic>
        <p:nvPicPr>
          <p:cNvPr id="6" name="Picture 5" descr="10714216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980728"/>
            <a:ext cx="9144000" cy="2016224"/>
          </a:xfrm>
          <a:prstGeom prst="rect">
            <a:avLst/>
          </a:prstGeom>
        </p:spPr>
      </p:pic>
      <p:sp>
        <p:nvSpPr>
          <p:cNvPr id="27" name="Rectangle 26"/>
          <p:cNvSpPr/>
          <p:nvPr/>
        </p:nvSpPr>
        <p:spPr>
          <a:xfrm flipV="1">
            <a:off x="720432" y="2420888"/>
            <a:ext cx="7740000" cy="668852"/>
          </a:xfrm>
          <a:prstGeom prst="rect">
            <a:avLst/>
          </a:prstGeom>
          <a:solidFill>
            <a:srgbClr val="595959">
              <a:alpha val="69804"/>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8" name="Group 27"/>
          <p:cNvGrpSpPr/>
          <p:nvPr/>
        </p:nvGrpSpPr>
        <p:grpSpPr>
          <a:xfrm>
            <a:off x="2325296" y="2492896"/>
            <a:ext cx="328936" cy="1224136"/>
            <a:chOff x="802878" y="3212976"/>
            <a:chExt cx="328936" cy="1224136"/>
          </a:xfrm>
        </p:grpSpPr>
        <p:sp>
          <p:nvSpPr>
            <p:cNvPr id="29" name="TextBox 28"/>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0" name="Straight Connector 29"/>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629552" y="2492896"/>
            <a:ext cx="328936" cy="1224136"/>
            <a:chOff x="802878" y="3212976"/>
            <a:chExt cx="328936" cy="1224136"/>
          </a:xfrm>
        </p:grpSpPr>
        <p:sp>
          <p:nvSpPr>
            <p:cNvPr id="32" name="TextBox 31"/>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3" name="Straight Connector 32"/>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55576" y="3789040"/>
            <a:ext cx="2721848" cy="1938992"/>
          </a:xfrm>
          <a:prstGeom prst="rect">
            <a:avLst/>
          </a:prstGeom>
          <a:noFill/>
        </p:spPr>
        <p:txBody>
          <a:bodyPr wrap="square" rtlCol="0">
            <a:spAutoFit/>
          </a:bodyPr>
          <a:lstStyle/>
          <a:p>
            <a:r>
              <a:rPr lang="en-IN" sz="2000" dirty="0" smtClean="0"/>
              <a:t>In 1955, Joseph Luft and Harry Ingham, two  American psychologists developed a model called the ‘Johari Window’. </a:t>
            </a:r>
            <a:endParaRPr lang="en-IN" sz="2000" dirty="0"/>
          </a:p>
        </p:txBody>
      </p:sp>
      <p:sp>
        <p:nvSpPr>
          <p:cNvPr id="35" name="TextBox 34"/>
          <p:cNvSpPr txBox="1"/>
          <p:nvPr/>
        </p:nvSpPr>
        <p:spPr>
          <a:xfrm>
            <a:off x="3491880" y="3789040"/>
            <a:ext cx="2736304" cy="2246769"/>
          </a:xfrm>
          <a:prstGeom prst="rect">
            <a:avLst/>
          </a:prstGeom>
          <a:noFill/>
        </p:spPr>
        <p:txBody>
          <a:bodyPr wrap="square" rtlCol="0">
            <a:spAutoFit/>
          </a:bodyPr>
          <a:lstStyle/>
          <a:p>
            <a:r>
              <a:rPr lang="en-IN" sz="2000" dirty="0" smtClean="0"/>
              <a:t>‘Johari Window’ is a model for self-awareness, personal development, group development and understanding relationship.</a:t>
            </a:r>
            <a:endParaRPr lang="en-IN" sz="2000" dirty="0"/>
          </a:p>
        </p:txBody>
      </p:sp>
      <p:sp>
        <p:nvSpPr>
          <p:cNvPr id="36" name="TextBox 35"/>
          <p:cNvSpPr txBox="1"/>
          <p:nvPr/>
        </p:nvSpPr>
        <p:spPr>
          <a:xfrm>
            <a:off x="6285736" y="3717032"/>
            <a:ext cx="2390720" cy="1938992"/>
          </a:xfrm>
          <a:prstGeom prst="rect">
            <a:avLst/>
          </a:prstGeom>
          <a:noFill/>
        </p:spPr>
        <p:txBody>
          <a:bodyPr wrap="square" rtlCol="0">
            <a:spAutoFit/>
          </a:bodyPr>
          <a:lstStyle/>
          <a:p>
            <a:r>
              <a:rPr lang="en-IN" sz="2000" dirty="0" smtClean="0"/>
              <a:t>They called the model ‘Johari Window’ after combining their first names, ‘Joe’ and ‘Harry’. </a:t>
            </a:r>
          </a:p>
        </p:txBody>
      </p:sp>
      <p:grpSp>
        <p:nvGrpSpPr>
          <p:cNvPr id="37" name="Group 36"/>
          <p:cNvGrpSpPr/>
          <p:nvPr/>
        </p:nvGrpSpPr>
        <p:grpSpPr>
          <a:xfrm>
            <a:off x="2325296" y="2492896"/>
            <a:ext cx="328936" cy="1224136"/>
            <a:chOff x="802878" y="3212976"/>
            <a:chExt cx="328936" cy="1224136"/>
          </a:xfrm>
        </p:grpSpPr>
        <p:sp>
          <p:nvSpPr>
            <p:cNvPr id="38" name="TextBox 37"/>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9" name="Straight Connector 38"/>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2000"/>
                            </p:stCondLst>
                            <p:childTnLst>
                              <p:par>
                                <p:cTn id="24" presetID="63" presetClass="path" presetSubtype="0" accel="50000" decel="50000" fill="hold" nodeType="afterEffect">
                                  <p:stCondLst>
                                    <p:cond delay="4000"/>
                                  </p:stCondLst>
                                  <p:childTnLst>
                                    <p:animMotion origin="layout" path="M 0 0  L 0.25 0  E" pathEditMode="relative" ptsTypes="">
                                      <p:cBhvr>
                                        <p:cTn id="25" dur="500" fill="hold"/>
                                        <p:tgtEl>
                                          <p:spTgt spid="28"/>
                                        </p:tgtEl>
                                        <p:attrNameLst>
                                          <p:attrName>ppt_x</p:attrName>
                                          <p:attrName>ppt_y</p:attrName>
                                        </p:attrNameLst>
                                      </p:cBhvr>
                                    </p:animMotion>
                                  </p:childTnLst>
                                </p:cTn>
                              </p:par>
                            </p:childTnLst>
                          </p:cTn>
                        </p:par>
                        <p:par>
                          <p:cTn id="26" fill="hold">
                            <p:stCondLst>
                              <p:cond delay="650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7000"/>
                            </p:stCondLst>
                            <p:childTnLst>
                              <p:par>
                                <p:cTn id="34" presetID="63" presetClass="path" presetSubtype="0" accel="50000" decel="50000" fill="hold" nodeType="afterEffect">
                                  <p:stCondLst>
                                    <p:cond delay="4000"/>
                                  </p:stCondLst>
                                  <p:childTnLst>
                                    <p:animMotion origin="layout" path="M 0 0  L 0.25 0  E" pathEditMode="relative" ptsTypes="">
                                      <p:cBhvr>
                                        <p:cTn id="35" dur="500" fill="hold"/>
                                        <p:tgtEl>
                                          <p:spTgt spid="31"/>
                                        </p:tgtEl>
                                        <p:attrNameLst>
                                          <p:attrName>ppt_x</p:attrName>
                                          <p:attrName>ppt_y</p:attrName>
                                        </p:attrNameLst>
                                      </p:cBhvr>
                                    </p:animMotion>
                                  </p:childTnLst>
                                </p:cTn>
                              </p:par>
                            </p:childTnLst>
                          </p:cTn>
                        </p:par>
                        <p:par>
                          <p:cTn id="36" fill="hold">
                            <p:stCondLst>
                              <p:cond delay="115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the Johari Window?</a:t>
              </a:r>
              <a:endParaRPr lang="en-IN" sz="3200" dirty="0"/>
            </a:p>
          </p:txBody>
        </p:sp>
      </p:grpSp>
      <p:pic>
        <p:nvPicPr>
          <p:cNvPr id="6" name="Picture 5" descr="12801642_x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43000" y="908720"/>
            <a:ext cx="6858000" cy="5976664"/>
          </a:xfrm>
          <a:prstGeom prst="rect">
            <a:avLst/>
          </a:prstGeom>
        </p:spPr>
      </p:pic>
      <p:grpSp>
        <p:nvGrpSpPr>
          <p:cNvPr id="14" name="Group 13"/>
          <p:cNvGrpSpPr/>
          <p:nvPr/>
        </p:nvGrpSpPr>
        <p:grpSpPr>
          <a:xfrm rot="21358569">
            <a:off x="1328738" y="1780366"/>
            <a:ext cx="4394483" cy="2124000"/>
            <a:chOff x="2411760" y="1772816"/>
            <a:chExt cx="4394483" cy="2124000"/>
          </a:xfrm>
        </p:grpSpPr>
        <p:pic>
          <p:nvPicPr>
            <p:cNvPr id="9" name="Picture 8" descr="5986098_x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411760" y="1772816"/>
              <a:ext cx="4394483" cy="2124000"/>
            </a:xfrm>
            <a:prstGeom prst="rect">
              <a:avLst/>
            </a:prstGeom>
          </p:spPr>
        </p:pic>
        <p:sp>
          <p:nvSpPr>
            <p:cNvPr id="10" name="TextBox 9"/>
            <p:cNvSpPr txBox="1"/>
            <p:nvPr/>
          </p:nvSpPr>
          <p:spPr>
            <a:xfrm>
              <a:off x="2555776" y="1844824"/>
              <a:ext cx="4104456" cy="2031325"/>
            </a:xfrm>
            <a:prstGeom prst="rect">
              <a:avLst/>
            </a:prstGeom>
            <a:noFill/>
          </p:spPr>
          <p:txBody>
            <a:bodyPr wrap="square" rtlCol="0">
              <a:spAutoFit/>
            </a:bodyPr>
            <a:lstStyle/>
            <a:p>
              <a:r>
                <a:rPr lang="en-IN" b="1" dirty="0" smtClean="0"/>
                <a:t>The ‘Johari Window’ is a simple and useful tool for understanding and training self-awareness, group dynamics, personal development, interpersonal relationships, improving communications between people, team development and intergroup relationships.</a:t>
              </a:r>
              <a:endParaRPr lang="en-IN" b="1" dirty="0"/>
            </a:p>
          </p:txBody>
        </p:sp>
      </p:grpSp>
      <p:grpSp>
        <p:nvGrpSpPr>
          <p:cNvPr id="17" name="Group 16"/>
          <p:cNvGrpSpPr/>
          <p:nvPr/>
        </p:nvGrpSpPr>
        <p:grpSpPr>
          <a:xfrm rot="352007">
            <a:off x="4997536" y="4098025"/>
            <a:ext cx="3664188" cy="1884946"/>
            <a:chOff x="2478950" y="4372998"/>
            <a:chExt cx="3664188" cy="1884946"/>
          </a:xfrm>
        </p:grpSpPr>
        <p:pic>
          <p:nvPicPr>
            <p:cNvPr id="15" name="Picture 14" descr="5986098_xx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478950" y="4372998"/>
              <a:ext cx="3664188" cy="1884946"/>
            </a:xfrm>
            <a:prstGeom prst="rect">
              <a:avLst/>
            </a:prstGeom>
          </p:spPr>
        </p:pic>
        <p:sp>
          <p:nvSpPr>
            <p:cNvPr id="16" name="TextBox 15"/>
            <p:cNvSpPr txBox="1"/>
            <p:nvPr/>
          </p:nvSpPr>
          <p:spPr>
            <a:xfrm>
              <a:off x="2641461" y="4472081"/>
              <a:ext cx="3384376" cy="1754326"/>
            </a:xfrm>
            <a:prstGeom prst="rect">
              <a:avLst/>
            </a:prstGeom>
            <a:noFill/>
          </p:spPr>
          <p:txBody>
            <a:bodyPr wrap="square" rtlCol="0">
              <a:spAutoFit/>
            </a:bodyPr>
            <a:lstStyle/>
            <a:p>
              <a:r>
                <a:rPr lang="en-IN" b="1" dirty="0" smtClean="0"/>
                <a:t>It is a very useful tool especially so because it lays emphasis on and influences 'soft' skills, behavior, cooperation, inter-group development, empathy and interpersonal development.</a:t>
              </a:r>
              <a:endParaRPr lang="en-IN" b="1" dirty="0"/>
            </a:p>
          </p:txBody>
        </p:sp>
      </p:grpSp>
      <p:pic>
        <p:nvPicPr>
          <p:cNvPr id="18" name="Picture 5" descr="Tessafilm_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20605850">
            <a:off x="4680229" y="3803820"/>
            <a:ext cx="1175592" cy="425203"/>
          </a:xfrm>
          <a:prstGeom prst="rect">
            <a:avLst/>
          </a:prstGeom>
          <a:noFill/>
        </p:spPr>
      </p:pic>
      <p:pic>
        <p:nvPicPr>
          <p:cNvPr id="19" name="Picture 5" descr="Tessafilm_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gray">
          <a:xfrm rot="2170120">
            <a:off x="4944232" y="1574684"/>
            <a:ext cx="1175592" cy="425203"/>
          </a:xfrm>
          <a:prstGeom prst="rect">
            <a:avLst/>
          </a:prstGeom>
          <a:noFill/>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5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6712"/>
            <a:ext cx="3707904" cy="6048000"/>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defRPr/>
            </a:pPr>
            <a:endParaRPr lang="en-IN" sz="2000" dirty="0" smtClean="0">
              <a:solidFill>
                <a:srgbClr val="FFFFFF"/>
              </a:solidFill>
              <a:latin typeface="Calibri" pitchFamily="-109" charset="0"/>
            </a:endParaRPr>
          </a:p>
        </p:txBody>
      </p:sp>
      <p:grpSp>
        <p:nvGrpSpPr>
          <p:cNvPr id="2" name="Group 13"/>
          <p:cNvGrpSpPr/>
          <p:nvPr/>
        </p:nvGrpSpPr>
        <p:grpSpPr>
          <a:xfrm>
            <a:off x="-180529" y="-99392"/>
            <a:ext cx="9505057" cy="980728"/>
            <a:chOff x="-180529" y="-99392"/>
            <a:chExt cx="9505057" cy="980728"/>
          </a:xfrm>
        </p:grpSpPr>
        <p:pic>
          <p:nvPicPr>
            <p:cNvPr id="11" name="Picture 10" descr="9808321_x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80529" y="-99392"/>
              <a:ext cx="9505057" cy="720080"/>
            </a:xfrm>
            <a:prstGeom prst="rect">
              <a:avLst/>
            </a:prstGeom>
          </p:spPr>
        </p:pic>
        <p:sp>
          <p:nvSpPr>
            <p:cNvPr id="12" name="Rectangle 11"/>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The Johari Window</a:t>
              </a:r>
              <a:endParaRPr lang="en-IN" sz="3200" dirty="0"/>
            </a:p>
          </p:txBody>
        </p:sp>
      </p:grpSp>
      <p:sp>
        <p:nvSpPr>
          <p:cNvPr id="8" name="Rektangel 76"/>
          <p:cNvSpPr>
            <a:spLocks noChangeArrowheads="1"/>
          </p:cNvSpPr>
          <p:nvPr/>
        </p:nvSpPr>
        <p:spPr bwMode="auto">
          <a:xfrm>
            <a:off x="484312" y="1360513"/>
            <a:ext cx="30075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2000" noProof="1" smtClean="0">
                <a:solidFill>
                  <a:srgbClr val="FFFFFF"/>
                </a:solidFill>
                <a:latin typeface="Calibri" charset="0"/>
                <a:cs typeface="Arial" charset="0"/>
              </a:rPr>
              <a:t>The ‘Johari Window’ is based on a four-square grid.</a:t>
            </a:r>
            <a:endParaRPr lang="da-DK" sz="3200" dirty="0">
              <a:solidFill>
                <a:srgbClr val="1E1C11"/>
              </a:solidFill>
              <a:latin typeface="Calibri" charset="0"/>
            </a:endParaRPr>
          </a:p>
        </p:txBody>
      </p:sp>
      <p:grpSp>
        <p:nvGrpSpPr>
          <p:cNvPr id="9" name="Group 19"/>
          <p:cNvGrpSpPr>
            <a:grpSpLocks/>
          </p:cNvGrpSpPr>
          <p:nvPr/>
        </p:nvGrpSpPr>
        <p:grpSpPr bwMode="auto">
          <a:xfrm>
            <a:off x="179512" y="1449413"/>
            <a:ext cx="250825" cy="250825"/>
            <a:chOff x="530225" y="5016500"/>
            <a:chExt cx="393700" cy="393700"/>
          </a:xfrm>
        </p:grpSpPr>
        <p:sp>
          <p:nvSpPr>
            <p:cNvPr id="1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4"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sp>
        <p:nvSpPr>
          <p:cNvPr id="16" name="Plus 15"/>
          <p:cNvSpPr/>
          <p:nvPr/>
        </p:nvSpPr>
        <p:spPr>
          <a:xfrm>
            <a:off x="4139952" y="1233480"/>
            <a:ext cx="5256584" cy="5939936"/>
          </a:xfrm>
          <a:prstGeom prst="mathPlus">
            <a:avLst>
              <a:gd name="adj1" fmla="val 6040"/>
            </a:avLst>
          </a:prstGeom>
          <a:blipFill>
            <a:blip r:embed="rId5"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Frame 14"/>
          <p:cNvSpPr/>
          <p:nvPr/>
        </p:nvSpPr>
        <p:spPr>
          <a:xfrm>
            <a:off x="4588735" y="1758616"/>
            <a:ext cx="4359603" cy="4857504"/>
          </a:xfrm>
          <a:prstGeom prst="frame">
            <a:avLst>
              <a:gd name="adj1" fmla="val 6550"/>
            </a:avLst>
          </a:prstGeom>
          <a:blipFill>
            <a:blip r:embed="rId6"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7" name="Rektangel 76"/>
          <p:cNvSpPr>
            <a:spLocks noChangeArrowheads="1"/>
          </p:cNvSpPr>
          <p:nvPr/>
        </p:nvSpPr>
        <p:spPr bwMode="auto">
          <a:xfrm>
            <a:off x="484312" y="2596843"/>
            <a:ext cx="30075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2000" noProof="1" smtClean="0">
                <a:solidFill>
                  <a:srgbClr val="FFFFFF"/>
                </a:solidFill>
                <a:latin typeface="Calibri" charset="0"/>
                <a:cs typeface="Arial" charset="0"/>
              </a:rPr>
              <a:t>The ‘Johari Window’ is made up of a window with four 'panes’. </a:t>
            </a:r>
            <a:endParaRPr lang="da-DK" sz="3200" dirty="0">
              <a:solidFill>
                <a:srgbClr val="1E1C11"/>
              </a:solidFill>
              <a:latin typeface="Calibri" charset="0"/>
            </a:endParaRPr>
          </a:p>
        </p:txBody>
      </p:sp>
      <p:grpSp>
        <p:nvGrpSpPr>
          <p:cNvPr id="18" name="Group 19"/>
          <p:cNvGrpSpPr>
            <a:grpSpLocks/>
          </p:cNvGrpSpPr>
          <p:nvPr/>
        </p:nvGrpSpPr>
        <p:grpSpPr bwMode="auto">
          <a:xfrm>
            <a:off x="179512" y="2685743"/>
            <a:ext cx="250825" cy="250825"/>
            <a:chOff x="530225" y="5016500"/>
            <a:chExt cx="393700" cy="393700"/>
          </a:xfrm>
        </p:grpSpPr>
        <p:sp>
          <p:nvSpPr>
            <p:cNvPr id="19"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20"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grpSp>
        <p:nvGrpSpPr>
          <p:cNvPr id="22" name="Group 3"/>
          <p:cNvGrpSpPr>
            <a:grpSpLocks/>
          </p:cNvGrpSpPr>
          <p:nvPr/>
        </p:nvGrpSpPr>
        <p:grpSpPr bwMode="auto">
          <a:xfrm>
            <a:off x="5220072" y="2564904"/>
            <a:ext cx="1008112" cy="936104"/>
            <a:chOff x="3710532" y="177543"/>
            <a:chExt cx="1585286" cy="1543488"/>
          </a:xfrm>
        </p:grpSpPr>
        <p:grpSp>
          <p:nvGrpSpPr>
            <p:cNvPr id="23" name="Gruppe 244"/>
            <p:cNvGrpSpPr>
              <a:grpSpLocks/>
            </p:cNvGrpSpPr>
            <p:nvPr/>
          </p:nvGrpSpPr>
          <p:grpSpPr bwMode="auto">
            <a:xfrm>
              <a:off x="3710532" y="177543"/>
              <a:ext cx="1547745" cy="1543488"/>
              <a:chOff x="2329190" y="3175056"/>
              <a:chExt cx="2131782" cy="2124956"/>
            </a:xfrm>
          </p:grpSpPr>
          <p:grpSp>
            <p:nvGrpSpPr>
              <p:cNvPr id="25" name="Gruppe 242"/>
              <p:cNvGrpSpPr>
                <a:grpSpLocks/>
              </p:cNvGrpSpPr>
              <p:nvPr/>
            </p:nvGrpSpPr>
            <p:grpSpPr bwMode="auto">
              <a:xfrm>
                <a:off x="2346750" y="3175056"/>
                <a:ext cx="2114222" cy="2114322"/>
                <a:chOff x="2346750" y="3175056"/>
                <a:chExt cx="2114222" cy="2114322"/>
              </a:xfrm>
            </p:grpSpPr>
            <p:sp>
              <p:nvSpPr>
                <p:cNvPr id="27" name="Ellipse 49"/>
                <p:cNvSpPr/>
                <p:nvPr/>
              </p:nvSpPr>
              <p:spPr bwMode="auto">
                <a:xfrm rot="1356468">
                  <a:off x="2346750" y="3175056"/>
                  <a:ext cx="2114222" cy="2114322"/>
                </a:xfrm>
                <a:prstGeom prst="ellipse">
                  <a:avLst/>
                </a:prstGeom>
                <a:gradFill flip="none" rotWithShape="1">
                  <a:gsLst>
                    <a:gs pos="55000">
                      <a:srgbClr val="9BBB59">
                        <a:shade val="51000"/>
                        <a:satMod val="130000"/>
                      </a:srgbClr>
                    </a:gs>
                    <a:gs pos="83000">
                      <a:srgbClr val="C0FF4D"/>
                    </a:gs>
                    <a:gs pos="100000">
                      <a:srgbClr val="9BBB59">
                        <a:shade val="94000"/>
                        <a:satMod val="135000"/>
                      </a:srgbClr>
                    </a:gs>
                  </a:gsLst>
                  <a:path path="circle">
                    <a:fillToRect l="100000" t="100000"/>
                  </a:path>
                  <a:tileRect r="-100000" b="-100000"/>
                </a:gra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sz="2800" kern="0">
                    <a:solidFill>
                      <a:sysClr val="window" lastClr="FFFFFF"/>
                    </a:solidFill>
                    <a:latin typeface="Calibri"/>
                    <a:ea typeface="ＭＳ Ｐゴシック" pitchFamily="-108" charset="-128"/>
                    <a:cs typeface="ＭＳ Ｐゴシック" pitchFamily="-108" charset="-128"/>
                  </a:endParaRPr>
                </a:p>
              </p:txBody>
            </p:sp>
            <p:sp>
              <p:nvSpPr>
                <p:cNvPr id="28" name="Ellipse 50"/>
                <p:cNvSpPr/>
                <p:nvPr/>
              </p:nvSpPr>
              <p:spPr bwMode="auto">
                <a:xfrm>
                  <a:off x="2643927" y="3210035"/>
                  <a:ext cx="1499373" cy="114555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sz="2800" kern="0" dirty="0">
                    <a:solidFill>
                      <a:srgbClr val="FFFFFF"/>
                    </a:solidFill>
                    <a:latin typeface="Calibri"/>
                    <a:ea typeface="ＭＳ Ｐゴシック" pitchFamily="-108" charset="-128"/>
                    <a:cs typeface="ＭＳ Ｐゴシック" pitchFamily="-108" charset="-128"/>
                  </a:endParaRPr>
                </a:p>
              </p:txBody>
            </p:sp>
          </p:grpSp>
          <p:sp>
            <p:nvSpPr>
              <p:cNvPr id="26"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2800" kern="0" dirty="0" err="1">
                  <a:solidFill>
                    <a:sysClr val="window" lastClr="FFFFFF"/>
                  </a:solidFill>
                  <a:latin typeface="Calibri"/>
                  <a:ea typeface="ＭＳ Ｐゴシック" pitchFamily="-108" charset="-128"/>
                  <a:cs typeface="ＭＳ Ｐゴシック" pitchFamily="-108" charset="-128"/>
                </a:endParaRPr>
              </a:p>
            </p:txBody>
          </p:sp>
        </p:grpSp>
        <p:sp>
          <p:nvSpPr>
            <p:cNvPr id="24" name="TextBox 23"/>
            <p:cNvSpPr txBox="1"/>
            <p:nvPr/>
          </p:nvSpPr>
          <p:spPr>
            <a:xfrm>
              <a:off x="3731160" y="415003"/>
              <a:ext cx="1564658" cy="862707"/>
            </a:xfrm>
            <a:prstGeom prst="rect">
              <a:avLst/>
            </a:prstGeom>
            <a:noFill/>
          </p:spPr>
          <p:txBody>
            <a:bodyPr>
              <a:spAutoFit/>
            </a:bodyPr>
            <a:lstStyle/>
            <a:p>
              <a:pPr algn="ctr">
                <a:defRPr/>
              </a:pPr>
              <a:r>
                <a:rPr lang="en-US" sz="2800" dirty="0" smtClean="0">
                  <a:latin typeface="+mn-lt"/>
                  <a:ea typeface="ＭＳ Ｐゴシック" pitchFamily="-108" charset="-128"/>
                  <a:cs typeface="ＭＳ Ｐゴシック" pitchFamily="-108" charset="-128"/>
                </a:rPr>
                <a:t>1</a:t>
              </a:r>
              <a:endParaRPr lang="en-US" sz="2800" dirty="0">
                <a:latin typeface="+mn-lt"/>
                <a:ea typeface="ＭＳ Ｐゴシック" pitchFamily="-108" charset="-128"/>
                <a:cs typeface="ＭＳ Ｐゴシック" pitchFamily="-108" charset="-128"/>
              </a:endParaRPr>
            </a:p>
          </p:txBody>
        </p:sp>
      </p:grpSp>
      <p:grpSp>
        <p:nvGrpSpPr>
          <p:cNvPr id="29" name="Group 25"/>
          <p:cNvGrpSpPr>
            <a:grpSpLocks/>
          </p:cNvGrpSpPr>
          <p:nvPr/>
        </p:nvGrpSpPr>
        <p:grpSpPr bwMode="auto">
          <a:xfrm>
            <a:off x="7308304" y="4874494"/>
            <a:ext cx="1033340" cy="1074786"/>
            <a:chOff x="2842554" y="3429000"/>
            <a:chExt cx="1625619" cy="1771801"/>
          </a:xfrm>
        </p:grpSpPr>
        <p:sp>
          <p:nvSpPr>
            <p:cNvPr id="30" name="Ellipse 45"/>
            <p:cNvSpPr/>
            <p:nvPr/>
          </p:nvSpPr>
          <p:spPr bwMode="auto">
            <a:xfrm>
              <a:off x="2842554" y="4727680"/>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2800" kern="0" dirty="0" err="1">
                <a:solidFill>
                  <a:sysClr val="window" lastClr="FFFFFF"/>
                </a:solidFill>
                <a:latin typeface="Calibri"/>
                <a:ea typeface="ＭＳ Ｐゴシック" pitchFamily="-108" charset="-128"/>
                <a:cs typeface="ＭＳ Ｐゴシック" pitchFamily="-108" charset="-128"/>
              </a:endParaRPr>
            </a:p>
          </p:txBody>
        </p:sp>
        <p:grpSp>
          <p:nvGrpSpPr>
            <p:cNvPr id="31" name="Gruppe 244"/>
            <p:cNvGrpSpPr>
              <a:grpSpLocks/>
            </p:cNvGrpSpPr>
            <p:nvPr/>
          </p:nvGrpSpPr>
          <p:grpSpPr bwMode="auto">
            <a:xfrm>
              <a:off x="2872400" y="3429000"/>
              <a:ext cx="1547745" cy="1543488"/>
              <a:chOff x="2329190" y="3175056"/>
              <a:chExt cx="2131782" cy="2124956"/>
            </a:xfrm>
          </p:grpSpPr>
          <p:grpSp>
            <p:nvGrpSpPr>
              <p:cNvPr id="33" name="Gruppe 242"/>
              <p:cNvGrpSpPr>
                <a:grpSpLocks/>
              </p:cNvGrpSpPr>
              <p:nvPr/>
            </p:nvGrpSpPr>
            <p:grpSpPr bwMode="auto">
              <a:xfrm>
                <a:off x="2346750" y="3175056"/>
                <a:ext cx="2114222" cy="2114322"/>
                <a:chOff x="2346750" y="3175056"/>
                <a:chExt cx="2114222" cy="2114322"/>
              </a:xfrm>
            </p:grpSpPr>
            <p:sp>
              <p:nvSpPr>
                <p:cNvPr id="35" name="Ellipse 49"/>
                <p:cNvSpPr/>
                <p:nvPr/>
              </p:nvSpPr>
              <p:spPr bwMode="auto">
                <a:xfrm rot="1356468">
                  <a:off x="2346750" y="3175056"/>
                  <a:ext cx="2114222" cy="2114322"/>
                </a:xfrm>
                <a:prstGeom prst="ellipse">
                  <a:avLst/>
                </a:prstGeom>
                <a:gradFill flip="none" rotWithShape="1">
                  <a:gsLst>
                    <a:gs pos="55000">
                      <a:srgbClr val="1975AB"/>
                    </a:gs>
                    <a:gs pos="83000">
                      <a:srgbClr val="74F4FF"/>
                    </a:gs>
                    <a:gs pos="100000">
                      <a:srgbClr val="208ECD"/>
                    </a:gs>
                  </a:gsLst>
                  <a:path path="circle">
                    <a:fillToRect l="100000" t="100000"/>
                  </a:path>
                  <a:tileRect r="-100000" b="-100000"/>
                </a:gradFill>
                <a:ln w="12700">
                  <a:solidFill>
                    <a:srgbClr val="104B6D"/>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sz="2800" kern="0">
                    <a:solidFill>
                      <a:sysClr val="window" lastClr="FFFFFF"/>
                    </a:solidFill>
                    <a:latin typeface="Calibri"/>
                    <a:ea typeface="ＭＳ Ｐゴシック" pitchFamily="-108" charset="-128"/>
                    <a:cs typeface="ＭＳ Ｐゴシック" pitchFamily="-108" charset="-128"/>
                  </a:endParaRPr>
                </a:p>
              </p:txBody>
            </p:sp>
            <p:sp>
              <p:nvSpPr>
                <p:cNvPr id="36" name="Ellipse 50"/>
                <p:cNvSpPr/>
                <p:nvPr/>
              </p:nvSpPr>
              <p:spPr bwMode="auto">
                <a:xfrm>
                  <a:off x="2644490" y="3325032"/>
                  <a:ext cx="1499982" cy="114532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sz="2800" kern="0" dirty="0">
                    <a:solidFill>
                      <a:srgbClr val="FFFFFF"/>
                    </a:solidFill>
                    <a:latin typeface="Calibri"/>
                    <a:ea typeface="ＭＳ Ｐゴシック" pitchFamily="-108" charset="-128"/>
                    <a:cs typeface="ＭＳ Ｐゴシック" pitchFamily="-108" charset="-128"/>
                  </a:endParaRPr>
                </a:p>
              </p:txBody>
            </p:sp>
          </p:grpSp>
          <p:sp>
            <p:nvSpPr>
              <p:cNvPr id="34"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2800" kern="0" dirty="0" err="1">
                  <a:solidFill>
                    <a:sysClr val="window" lastClr="FFFFFF"/>
                  </a:solidFill>
                  <a:latin typeface="Calibri"/>
                  <a:ea typeface="ＭＳ Ｐゴシック" pitchFamily="-108" charset="-128"/>
                  <a:cs typeface="ＭＳ Ｐゴシック" pitchFamily="-108" charset="-128"/>
                </a:endParaRPr>
              </a:p>
            </p:txBody>
          </p:sp>
        </p:grpSp>
        <p:sp>
          <p:nvSpPr>
            <p:cNvPr id="32" name="TextBox 31"/>
            <p:cNvSpPr txBox="1"/>
            <p:nvPr/>
          </p:nvSpPr>
          <p:spPr>
            <a:xfrm>
              <a:off x="2906055" y="3744734"/>
              <a:ext cx="1511317" cy="862536"/>
            </a:xfrm>
            <a:prstGeom prst="rect">
              <a:avLst/>
            </a:prstGeom>
            <a:noFill/>
          </p:spPr>
          <p:txBody>
            <a:bodyPr>
              <a:spAutoFit/>
            </a:bodyPr>
            <a:lstStyle/>
            <a:p>
              <a:pPr algn="ctr">
                <a:defRPr/>
              </a:pPr>
              <a:r>
                <a:rPr lang="en-US" sz="2800" dirty="0" smtClean="0">
                  <a:latin typeface="+mn-lt"/>
                  <a:ea typeface="ＭＳ Ｐゴシック" pitchFamily="-108" charset="-128"/>
                  <a:cs typeface="ＭＳ Ｐゴシック" pitchFamily="-108" charset="-128"/>
                </a:rPr>
                <a:t>4</a:t>
              </a:r>
              <a:endParaRPr lang="en-US" sz="2800" dirty="0">
                <a:latin typeface="+mn-lt"/>
                <a:ea typeface="ＭＳ Ｐゴシック" pitchFamily="-108" charset="-128"/>
                <a:cs typeface="ＭＳ Ｐゴシック" pitchFamily="-108" charset="-128"/>
              </a:endParaRPr>
            </a:p>
          </p:txBody>
        </p:sp>
      </p:grpSp>
      <p:grpSp>
        <p:nvGrpSpPr>
          <p:cNvPr id="37" name="Group 27"/>
          <p:cNvGrpSpPr>
            <a:grpSpLocks/>
          </p:cNvGrpSpPr>
          <p:nvPr/>
        </p:nvGrpSpPr>
        <p:grpSpPr bwMode="auto">
          <a:xfrm>
            <a:off x="7308304" y="2564904"/>
            <a:ext cx="1033340" cy="1054562"/>
            <a:chOff x="4529454" y="3429000"/>
            <a:chExt cx="1625619" cy="1738440"/>
          </a:xfrm>
        </p:grpSpPr>
        <p:grpSp>
          <p:nvGrpSpPr>
            <p:cNvPr id="38" name="Gruppe 244"/>
            <p:cNvGrpSpPr>
              <a:grpSpLocks/>
            </p:cNvGrpSpPr>
            <p:nvPr/>
          </p:nvGrpSpPr>
          <p:grpSpPr bwMode="auto">
            <a:xfrm>
              <a:off x="4572000" y="3429000"/>
              <a:ext cx="1547745" cy="1543488"/>
              <a:chOff x="2329190" y="3175056"/>
              <a:chExt cx="2131782" cy="2124956"/>
            </a:xfrm>
          </p:grpSpPr>
          <p:grpSp>
            <p:nvGrpSpPr>
              <p:cNvPr id="41" name="Gruppe 242"/>
              <p:cNvGrpSpPr>
                <a:grpSpLocks/>
              </p:cNvGrpSpPr>
              <p:nvPr/>
            </p:nvGrpSpPr>
            <p:grpSpPr bwMode="auto">
              <a:xfrm>
                <a:off x="2346750" y="3175056"/>
                <a:ext cx="2114222" cy="2114322"/>
                <a:chOff x="2346750" y="3175056"/>
                <a:chExt cx="2114222" cy="2114322"/>
              </a:xfrm>
            </p:grpSpPr>
            <p:sp>
              <p:nvSpPr>
                <p:cNvPr id="43" name="Ellipse 49"/>
                <p:cNvSpPr/>
                <p:nvPr/>
              </p:nvSpPr>
              <p:spPr bwMode="auto">
                <a:xfrm rot="1356468">
                  <a:off x="2346750" y="3175056"/>
                  <a:ext cx="2114222" cy="2114322"/>
                </a:xfrm>
                <a:prstGeom prst="ellipse">
                  <a:avLst/>
                </a:prstGeom>
                <a:solidFill>
                  <a:schemeClr val="accent2">
                    <a:lumMod val="75000"/>
                  </a:schemeClr>
                </a:soli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sz="2800" kern="0">
                    <a:solidFill>
                      <a:sysClr val="window" lastClr="FFFFFF"/>
                    </a:solidFill>
                    <a:latin typeface="Calibri"/>
                    <a:ea typeface="ＭＳ Ｐゴシック" pitchFamily="-108" charset="-128"/>
                    <a:cs typeface="ＭＳ Ｐゴシック" pitchFamily="-108" charset="-128"/>
                  </a:endParaRPr>
                </a:p>
              </p:txBody>
            </p:sp>
            <p:sp>
              <p:nvSpPr>
                <p:cNvPr id="44" name="Ellipse 50"/>
                <p:cNvSpPr/>
                <p:nvPr/>
              </p:nvSpPr>
              <p:spPr bwMode="auto">
                <a:xfrm>
                  <a:off x="2644490" y="3210027"/>
                  <a:ext cx="1499982" cy="1108996"/>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sz="2800" kern="0" dirty="0">
                    <a:solidFill>
                      <a:srgbClr val="FFFFFF"/>
                    </a:solidFill>
                    <a:latin typeface="Calibri"/>
                    <a:ea typeface="ＭＳ Ｐゴシック" pitchFamily="-108" charset="-128"/>
                    <a:cs typeface="ＭＳ Ｐゴシック" pitchFamily="-108" charset="-128"/>
                  </a:endParaRPr>
                </a:p>
              </p:txBody>
            </p:sp>
          </p:grpSp>
          <p:sp>
            <p:nvSpPr>
              <p:cNvPr id="42"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2800" kern="0" dirty="0" err="1">
                  <a:solidFill>
                    <a:sysClr val="window" lastClr="FFFFFF"/>
                  </a:solidFill>
                  <a:latin typeface="Calibri"/>
                  <a:ea typeface="ＭＳ Ｐゴシック" pitchFamily="-108" charset="-128"/>
                  <a:cs typeface="ＭＳ Ｐゴシック" pitchFamily="-108" charset="-128"/>
                </a:endParaRPr>
              </a:p>
            </p:txBody>
          </p:sp>
        </p:grpSp>
        <p:sp>
          <p:nvSpPr>
            <p:cNvPr id="39" name="TextBox 38"/>
            <p:cNvSpPr txBox="1"/>
            <p:nvPr/>
          </p:nvSpPr>
          <p:spPr>
            <a:xfrm>
              <a:off x="4546916" y="3666410"/>
              <a:ext cx="1582756" cy="862525"/>
            </a:xfrm>
            <a:prstGeom prst="rect">
              <a:avLst/>
            </a:prstGeom>
            <a:noFill/>
          </p:spPr>
          <p:txBody>
            <a:bodyPr>
              <a:spAutoFit/>
            </a:bodyPr>
            <a:lstStyle/>
            <a:p>
              <a:pPr algn="ctr">
                <a:defRPr/>
              </a:pPr>
              <a:r>
                <a:rPr lang="en-US" sz="2800" dirty="0" smtClean="0">
                  <a:latin typeface="+mn-lt"/>
                  <a:ea typeface="ＭＳ Ｐゴシック" pitchFamily="-108" charset="-128"/>
                  <a:cs typeface="ＭＳ Ｐゴシック" pitchFamily="-108" charset="-128"/>
                </a:rPr>
                <a:t>2</a:t>
              </a:r>
              <a:endParaRPr lang="en-US" sz="2800" dirty="0">
                <a:latin typeface="+mn-lt"/>
                <a:ea typeface="ＭＳ Ｐゴシック" pitchFamily="-108" charset="-128"/>
                <a:cs typeface="ＭＳ Ｐゴシック" pitchFamily="-108" charset="-128"/>
              </a:endParaRPr>
            </a:p>
          </p:txBody>
        </p:sp>
        <p:sp>
          <p:nvSpPr>
            <p:cNvPr id="40"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2800" kern="0" dirty="0" err="1">
                <a:solidFill>
                  <a:sysClr val="window" lastClr="FFFFFF"/>
                </a:solidFill>
                <a:latin typeface="Calibri"/>
                <a:ea typeface="ＭＳ Ｐゴシック" pitchFamily="-108" charset="-128"/>
                <a:cs typeface="ＭＳ Ｐゴシック" pitchFamily="-108" charset="-128"/>
              </a:endParaRPr>
            </a:p>
          </p:txBody>
        </p:sp>
      </p:grpSp>
      <p:grpSp>
        <p:nvGrpSpPr>
          <p:cNvPr id="54" name="Group 53"/>
          <p:cNvGrpSpPr/>
          <p:nvPr/>
        </p:nvGrpSpPr>
        <p:grpSpPr>
          <a:xfrm>
            <a:off x="5220071" y="4869160"/>
            <a:ext cx="1008113" cy="936104"/>
            <a:chOff x="4995940" y="4365104"/>
            <a:chExt cx="1008113" cy="936104"/>
          </a:xfrm>
        </p:grpSpPr>
        <p:grpSp>
          <p:nvGrpSpPr>
            <p:cNvPr id="48" name="Group 47"/>
            <p:cNvGrpSpPr/>
            <p:nvPr/>
          </p:nvGrpSpPr>
          <p:grpSpPr>
            <a:xfrm>
              <a:off x="5004048" y="4365104"/>
              <a:ext cx="976132" cy="931419"/>
              <a:chOff x="3716011" y="5013176"/>
              <a:chExt cx="976132" cy="931419"/>
            </a:xfrm>
          </p:grpSpPr>
          <p:sp>
            <p:nvSpPr>
              <p:cNvPr id="49" name="Ellipse 49"/>
              <p:cNvSpPr/>
              <p:nvPr/>
            </p:nvSpPr>
            <p:spPr bwMode="auto">
              <a:xfrm rot="1356468">
                <a:off x="3716011" y="5013176"/>
                <a:ext cx="976132" cy="931419"/>
              </a:xfrm>
              <a:prstGeom prst="ellipse">
                <a:avLst/>
              </a:prstGeom>
              <a:solidFill>
                <a:schemeClr val="bg2">
                  <a:lumMod val="50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sz="2800" kern="0">
                  <a:solidFill>
                    <a:sysClr val="window" lastClr="FFFFFF"/>
                  </a:solidFill>
                  <a:latin typeface="Calibri"/>
                  <a:ea typeface="ＭＳ Ｐゴシック" pitchFamily="-108" charset="-128"/>
                  <a:cs typeface="ＭＳ Ｐゴシック" pitchFamily="-108" charset="-128"/>
                </a:endParaRPr>
              </a:p>
            </p:txBody>
          </p:sp>
          <p:sp>
            <p:nvSpPr>
              <p:cNvPr id="50" name="Ellipse 50"/>
              <p:cNvSpPr/>
              <p:nvPr/>
            </p:nvSpPr>
            <p:spPr bwMode="auto">
              <a:xfrm>
                <a:off x="3853217" y="5028585"/>
                <a:ext cx="692257" cy="504648"/>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sz="2800" kern="0" dirty="0">
                  <a:solidFill>
                    <a:srgbClr val="FFFFFF"/>
                  </a:solidFill>
                  <a:latin typeface="Calibri"/>
                  <a:ea typeface="ＭＳ Ｐゴシック" pitchFamily="-108" charset="-128"/>
                  <a:cs typeface="ＭＳ Ｐゴシック" pitchFamily="-108" charset="-128"/>
                </a:endParaRPr>
              </a:p>
            </p:txBody>
          </p:sp>
        </p:grpSp>
        <p:grpSp>
          <p:nvGrpSpPr>
            <p:cNvPr id="51" name="Group 50"/>
            <p:cNvGrpSpPr/>
            <p:nvPr/>
          </p:nvGrpSpPr>
          <p:grpSpPr>
            <a:xfrm>
              <a:off x="4995940" y="4561964"/>
              <a:ext cx="1008113" cy="739244"/>
              <a:chOff x="3707903" y="5210036"/>
              <a:chExt cx="1008113" cy="739244"/>
            </a:xfrm>
          </p:grpSpPr>
          <p:sp>
            <p:nvSpPr>
              <p:cNvPr id="52" name="Måne 48"/>
              <p:cNvSpPr/>
              <p:nvPr/>
            </p:nvSpPr>
            <p:spPr bwMode="auto">
              <a:xfrm rot="16552097">
                <a:off x="3972173" y="5313250"/>
                <a:ext cx="371760" cy="900299"/>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2800" kern="0" dirty="0" err="1">
                  <a:solidFill>
                    <a:sysClr val="window" lastClr="FFFFFF"/>
                  </a:solidFill>
                  <a:latin typeface="Calibri"/>
                  <a:ea typeface="ＭＳ Ｐゴシック" pitchFamily="-108" charset="-128"/>
                  <a:cs typeface="ＭＳ Ｐゴシック" pitchFamily="-108" charset="-128"/>
                </a:endParaRPr>
              </a:p>
            </p:txBody>
          </p:sp>
          <p:sp>
            <p:nvSpPr>
              <p:cNvPr id="53" name="TextBox 52"/>
              <p:cNvSpPr txBox="1"/>
              <p:nvPr/>
            </p:nvSpPr>
            <p:spPr bwMode="auto">
              <a:xfrm>
                <a:off x="3721022" y="5210036"/>
                <a:ext cx="994994" cy="523220"/>
              </a:xfrm>
              <a:prstGeom prst="rect">
                <a:avLst/>
              </a:prstGeom>
              <a:noFill/>
            </p:spPr>
            <p:txBody>
              <a:bodyPr>
                <a:spAutoFit/>
              </a:bodyPr>
              <a:lstStyle/>
              <a:p>
                <a:pPr algn="ctr">
                  <a:defRPr/>
                </a:pPr>
                <a:r>
                  <a:rPr lang="en-US" sz="2800" dirty="0" smtClean="0">
                    <a:latin typeface="+mn-lt"/>
                    <a:ea typeface="ＭＳ Ｐゴシック" pitchFamily="-108" charset="-128"/>
                    <a:cs typeface="ＭＳ Ｐゴシック" pitchFamily="-108" charset="-128"/>
                  </a:rPr>
                  <a:t>3</a:t>
                </a:r>
                <a:endParaRPr lang="en-US" sz="2800" dirty="0">
                  <a:latin typeface="+mn-lt"/>
                  <a:ea typeface="ＭＳ Ｐゴシック" pitchFamily="-108" charset="-128"/>
                  <a:cs typeface="ＭＳ Ｐゴシック" pitchFamily="-108" charset="-128"/>
                </a:endParaRPr>
              </a:p>
            </p:txBody>
          </p:sp>
        </p:grpSp>
      </p:grpSp>
      <p:sp>
        <p:nvSpPr>
          <p:cNvPr id="55" name="Rektangel 76"/>
          <p:cNvSpPr>
            <a:spLocks noChangeArrowheads="1"/>
          </p:cNvSpPr>
          <p:nvPr/>
        </p:nvSpPr>
        <p:spPr bwMode="auto">
          <a:xfrm>
            <a:off x="484312" y="3952801"/>
            <a:ext cx="30075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2000" noProof="1" smtClean="0">
                <a:solidFill>
                  <a:srgbClr val="FFFFFF"/>
                </a:solidFill>
                <a:latin typeface="Calibri" charset="0"/>
                <a:cs typeface="Arial" charset="0"/>
              </a:rPr>
              <a:t>The window is a square pane with a cross in the middle of it.</a:t>
            </a:r>
            <a:endParaRPr lang="da-DK" sz="3200" dirty="0">
              <a:solidFill>
                <a:srgbClr val="1E1C11"/>
              </a:solidFill>
              <a:latin typeface="Calibri" charset="0"/>
            </a:endParaRPr>
          </a:p>
        </p:txBody>
      </p:sp>
      <p:grpSp>
        <p:nvGrpSpPr>
          <p:cNvPr id="56" name="Group 19"/>
          <p:cNvGrpSpPr>
            <a:grpSpLocks/>
          </p:cNvGrpSpPr>
          <p:nvPr/>
        </p:nvGrpSpPr>
        <p:grpSpPr bwMode="auto">
          <a:xfrm>
            <a:off x="179512" y="4041701"/>
            <a:ext cx="250825" cy="250825"/>
            <a:chOff x="530225" y="5016500"/>
            <a:chExt cx="393700" cy="393700"/>
          </a:xfrm>
        </p:grpSpPr>
        <p:sp>
          <p:nvSpPr>
            <p:cNvPr id="57"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58"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sp>
        <p:nvSpPr>
          <p:cNvPr id="59" name="Rektangel 76"/>
          <p:cNvSpPr>
            <a:spLocks noChangeArrowheads="1"/>
          </p:cNvSpPr>
          <p:nvPr/>
        </p:nvSpPr>
        <p:spPr bwMode="auto">
          <a:xfrm>
            <a:off x="484312" y="5301208"/>
            <a:ext cx="3007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2000" noProof="1" smtClean="0">
                <a:solidFill>
                  <a:srgbClr val="FFFFFF"/>
                </a:solidFill>
                <a:latin typeface="Calibri" charset="0"/>
                <a:cs typeface="Arial" charset="0"/>
              </a:rPr>
              <a:t>This cross divides the window into four panes.</a:t>
            </a:r>
            <a:endParaRPr lang="da-DK" sz="3200" dirty="0">
              <a:solidFill>
                <a:srgbClr val="1E1C11"/>
              </a:solidFill>
              <a:latin typeface="Calibri" charset="0"/>
            </a:endParaRPr>
          </a:p>
        </p:txBody>
      </p:sp>
      <p:grpSp>
        <p:nvGrpSpPr>
          <p:cNvPr id="60" name="Group 19"/>
          <p:cNvGrpSpPr>
            <a:grpSpLocks/>
          </p:cNvGrpSpPr>
          <p:nvPr/>
        </p:nvGrpSpPr>
        <p:grpSpPr bwMode="auto">
          <a:xfrm>
            <a:off x="179512" y="5390108"/>
            <a:ext cx="250825" cy="250825"/>
            <a:chOff x="530225" y="5016500"/>
            <a:chExt cx="393700" cy="393700"/>
          </a:xfrm>
        </p:grpSpPr>
        <p:sp>
          <p:nvSpPr>
            <p:cNvPr id="61"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62"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grpSp>
        <p:nvGrpSpPr>
          <p:cNvPr id="63" name="Group 3"/>
          <p:cNvGrpSpPr>
            <a:grpSpLocks/>
          </p:cNvGrpSpPr>
          <p:nvPr/>
        </p:nvGrpSpPr>
        <p:grpSpPr bwMode="auto">
          <a:xfrm>
            <a:off x="4860032" y="2061064"/>
            <a:ext cx="1800000" cy="1980000"/>
            <a:chOff x="3710355" y="177543"/>
            <a:chExt cx="1585463" cy="1543488"/>
          </a:xfrm>
        </p:grpSpPr>
        <p:grpSp>
          <p:nvGrpSpPr>
            <p:cNvPr id="64" name="Gruppe 244"/>
            <p:cNvGrpSpPr>
              <a:grpSpLocks/>
            </p:cNvGrpSpPr>
            <p:nvPr/>
          </p:nvGrpSpPr>
          <p:grpSpPr bwMode="auto">
            <a:xfrm>
              <a:off x="3710355" y="177543"/>
              <a:ext cx="1547920" cy="1543488"/>
              <a:chOff x="2328948" y="3175056"/>
              <a:chExt cx="2132024" cy="2124956"/>
            </a:xfrm>
          </p:grpSpPr>
          <p:grpSp>
            <p:nvGrpSpPr>
              <p:cNvPr id="66" name="Gruppe 242"/>
              <p:cNvGrpSpPr>
                <a:grpSpLocks/>
              </p:cNvGrpSpPr>
              <p:nvPr/>
            </p:nvGrpSpPr>
            <p:grpSpPr bwMode="auto">
              <a:xfrm>
                <a:off x="2328948" y="3175056"/>
                <a:ext cx="2132024" cy="2114322"/>
                <a:chOff x="2328948" y="3175056"/>
                <a:chExt cx="2132024" cy="2114322"/>
              </a:xfrm>
            </p:grpSpPr>
            <p:sp>
              <p:nvSpPr>
                <p:cNvPr id="68" name="Ellipse 49"/>
                <p:cNvSpPr/>
                <p:nvPr/>
              </p:nvSpPr>
              <p:spPr bwMode="auto">
                <a:xfrm>
                  <a:off x="2346750" y="3175056"/>
                  <a:ext cx="2114222" cy="2114322"/>
                </a:xfrm>
                <a:prstGeom prst="rect">
                  <a:avLst/>
                </a:prstGeom>
                <a:gradFill flip="none" rotWithShape="1">
                  <a:gsLst>
                    <a:gs pos="55000">
                      <a:srgbClr val="9BBB59">
                        <a:shade val="51000"/>
                        <a:satMod val="130000"/>
                      </a:srgbClr>
                    </a:gs>
                    <a:gs pos="83000">
                      <a:srgbClr val="C0FF4D"/>
                    </a:gs>
                    <a:gs pos="100000">
                      <a:srgbClr val="9BBB59">
                        <a:shade val="94000"/>
                        <a:satMod val="135000"/>
                      </a:srgbClr>
                    </a:gs>
                  </a:gsLst>
                  <a:path path="circle">
                    <a:fillToRect l="100000" t="100000"/>
                  </a:path>
                  <a:tileRect r="-100000" b="-100000"/>
                </a:gra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69" name="Ellipse 50"/>
                <p:cNvSpPr/>
                <p:nvPr/>
              </p:nvSpPr>
              <p:spPr bwMode="auto">
                <a:xfrm>
                  <a:off x="2328948" y="3175056"/>
                  <a:ext cx="2099743" cy="1145552"/>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67"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65" name="TextBox 64"/>
            <p:cNvSpPr txBox="1"/>
            <p:nvPr/>
          </p:nvSpPr>
          <p:spPr>
            <a:xfrm>
              <a:off x="3731160" y="736502"/>
              <a:ext cx="1564658" cy="318520"/>
            </a:xfrm>
            <a:prstGeom prst="rect">
              <a:avLst/>
            </a:prstGeom>
            <a:noFill/>
          </p:spPr>
          <p:txBody>
            <a:bodyPr>
              <a:spAutoFit/>
            </a:bodyPr>
            <a:lstStyle/>
            <a:p>
              <a:pPr algn="ctr">
                <a:defRPr/>
              </a:pPr>
              <a:r>
                <a:rPr lang="en-US" sz="2200" dirty="0" smtClean="0">
                  <a:latin typeface="+mn-lt"/>
                  <a:ea typeface="ＭＳ Ｐゴシック" pitchFamily="-108" charset="-128"/>
                  <a:cs typeface="ＭＳ Ｐゴシック" pitchFamily="-108" charset="-128"/>
                </a:rPr>
                <a:t>1</a:t>
              </a:r>
              <a:endParaRPr lang="en-US" sz="2200" dirty="0">
                <a:latin typeface="+mn-lt"/>
                <a:ea typeface="ＭＳ Ｐゴシック" pitchFamily="-108" charset="-128"/>
                <a:cs typeface="ＭＳ Ｐゴシック" pitchFamily="-108" charset="-128"/>
              </a:endParaRPr>
            </a:p>
          </p:txBody>
        </p:sp>
      </p:grpSp>
      <p:grpSp>
        <p:nvGrpSpPr>
          <p:cNvPr id="70" name="Group 25"/>
          <p:cNvGrpSpPr>
            <a:grpSpLocks/>
          </p:cNvGrpSpPr>
          <p:nvPr/>
        </p:nvGrpSpPr>
        <p:grpSpPr bwMode="auto">
          <a:xfrm>
            <a:off x="6876456" y="4365104"/>
            <a:ext cx="1836000" cy="2268000"/>
            <a:chOff x="2842554" y="3429000"/>
            <a:chExt cx="1625619" cy="1771801"/>
          </a:xfrm>
        </p:grpSpPr>
        <p:sp>
          <p:nvSpPr>
            <p:cNvPr id="71" name="Ellipse 45"/>
            <p:cNvSpPr/>
            <p:nvPr/>
          </p:nvSpPr>
          <p:spPr bwMode="auto">
            <a:xfrm>
              <a:off x="2842554" y="4727680"/>
              <a:ext cx="1625619" cy="473121"/>
            </a:xfrm>
            <a:prstGeom prst="rect">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nvGrpSpPr>
            <p:cNvPr id="72" name="Gruppe 244"/>
            <p:cNvGrpSpPr>
              <a:grpSpLocks/>
            </p:cNvGrpSpPr>
            <p:nvPr/>
          </p:nvGrpSpPr>
          <p:grpSpPr bwMode="auto">
            <a:xfrm>
              <a:off x="2842555" y="3429000"/>
              <a:ext cx="1595124" cy="1543488"/>
              <a:chOff x="2288083" y="3175056"/>
              <a:chExt cx="2197039" cy="2124956"/>
            </a:xfrm>
          </p:grpSpPr>
          <p:grpSp>
            <p:nvGrpSpPr>
              <p:cNvPr id="74" name="Gruppe 242"/>
              <p:cNvGrpSpPr>
                <a:grpSpLocks/>
              </p:cNvGrpSpPr>
              <p:nvPr/>
            </p:nvGrpSpPr>
            <p:grpSpPr bwMode="auto">
              <a:xfrm>
                <a:off x="2288083" y="3175056"/>
                <a:ext cx="2197039" cy="2114322"/>
                <a:chOff x="2288083" y="3175056"/>
                <a:chExt cx="2197039" cy="2114322"/>
              </a:xfrm>
            </p:grpSpPr>
            <p:sp>
              <p:nvSpPr>
                <p:cNvPr id="76" name="Ellipse 49"/>
                <p:cNvSpPr/>
                <p:nvPr/>
              </p:nvSpPr>
              <p:spPr bwMode="auto">
                <a:xfrm>
                  <a:off x="2346750" y="3175056"/>
                  <a:ext cx="2114222" cy="2114322"/>
                </a:xfrm>
                <a:prstGeom prst="rect">
                  <a:avLst/>
                </a:prstGeom>
                <a:gradFill flip="none" rotWithShape="1">
                  <a:gsLst>
                    <a:gs pos="55000">
                      <a:srgbClr val="1975AB"/>
                    </a:gs>
                    <a:gs pos="83000">
                      <a:srgbClr val="74F4FF"/>
                    </a:gs>
                    <a:gs pos="100000">
                      <a:srgbClr val="208ECD"/>
                    </a:gs>
                  </a:gsLst>
                  <a:path path="circle">
                    <a:fillToRect l="100000" t="100000"/>
                  </a:path>
                  <a:tileRect r="-100000" b="-100000"/>
                </a:gradFill>
                <a:ln w="12700">
                  <a:solidFill>
                    <a:srgbClr val="104B6D"/>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77" name="Ellipse 50"/>
                <p:cNvSpPr/>
                <p:nvPr/>
              </p:nvSpPr>
              <p:spPr bwMode="auto">
                <a:xfrm>
                  <a:off x="2288083" y="3175056"/>
                  <a:ext cx="2197039" cy="1145325"/>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75"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73" name="TextBox 72"/>
            <p:cNvSpPr txBox="1"/>
            <p:nvPr/>
          </p:nvSpPr>
          <p:spPr>
            <a:xfrm>
              <a:off x="2906055" y="3983851"/>
              <a:ext cx="1511317" cy="316520"/>
            </a:xfrm>
            <a:prstGeom prst="rect">
              <a:avLst/>
            </a:prstGeom>
            <a:noFill/>
          </p:spPr>
          <p:txBody>
            <a:bodyPr>
              <a:spAutoFit/>
            </a:bodyPr>
            <a:lstStyle/>
            <a:p>
              <a:pPr algn="ctr">
                <a:defRPr/>
              </a:pPr>
              <a:r>
                <a:rPr lang="en-US" sz="2200" dirty="0" smtClean="0">
                  <a:latin typeface="+mn-lt"/>
                  <a:ea typeface="ＭＳ Ｐゴシック" pitchFamily="-108" charset="-128"/>
                  <a:cs typeface="ＭＳ Ｐゴシック" pitchFamily="-108" charset="-128"/>
                </a:rPr>
                <a:t>4</a:t>
              </a:r>
              <a:endParaRPr lang="en-US" sz="2200" dirty="0">
                <a:latin typeface="+mn-lt"/>
                <a:ea typeface="ＭＳ Ｐゴシック" pitchFamily="-108" charset="-128"/>
                <a:cs typeface="ＭＳ Ｐゴシック" pitchFamily="-108" charset="-128"/>
              </a:endParaRPr>
            </a:p>
          </p:txBody>
        </p:sp>
      </p:grpSp>
      <p:grpSp>
        <p:nvGrpSpPr>
          <p:cNvPr id="78" name="Group 27"/>
          <p:cNvGrpSpPr>
            <a:grpSpLocks/>
          </p:cNvGrpSpPr>
          <p:nvPr/>
        </p:nvGrpSpPr>
        <p:grpSpPr bwMode="auto">
          <a:xfrm>
            <a:off x="6840456" y="2060848"/>
            <a:ext cx="1872000" cy="2232000"/>
            <a:chOff x="4529454" y="3429000"/>
            <a:chExt cx="1625619" cy="1738440"/>
          </a:xfrm>
        </p:grpSpPr>
        <p:grpSp>
          <p:nvGrpSpPr>
            <p:cNvPr id="79" name="Gruppe 244"/>
            <p:cNvGrpSpPr>
              <a:grpSpLocks/>
            </p:cNvGrpSpPr>
            <p:nvPr/>
          </p:nvGrpSpPr>
          <p:grpSpPr bwMode="auto">
            <a:xfrm>
              <a:off x="4572000" y="3429000"/>
              <a:ext cx="1547745" cy="1543488"/>
              <a:chOff x="2329190" y="3175056"/>
              <a:chExt cx="2131782" cy="2124956"/>
            </a:xfrm>
          </p:grpSpPr>
          <p:grpSp>
            <p:nvGrpSpPr>
              <p:cNvPr id="82" name="Gruppe 242"/>
              <p:cNvGrpSpPr>
                <a:grpSpLocks/>
              </p:cNvGrpSpPr>
              <p:nvPr/>
            </p:nvGrpSpPr>
            <p:grpSpPr bwMode="auto">
              <a:xfrm>
                <a:off x="2346750" y="3175056"/>
                <a:ext cx="2114222" cy="2114322"/>
                <a:chOff x="2346750" y="3175056"/>
                <a:chExt cx="2114222" cy="2114322"/>
              </a:xfrm>
            </p:grpSpPr>
            <p:sp>
              <p:nvSpPr>
                <p:cNvPr id="84" name="Ellipse 49"/>
                <p:cNvSpPr/>
                <p:nvPr/>
              </p:nvSpPr>
              <p:spPr bwMode="auto">
                <a:xfrm>
                  <a:off x="2346750" y="3175056"/>
                  <a:ext cx="2114222" cy="2114322"/>
                </a:xfrm>
                <a:prstGeom prst="rect">
                  <a:avLst/>
                </a:prstGeom>
                <a:solidFill>
                  <a:schemeClr val="accent2">
                    <a:lumMod val="75000"/>
                  </a:schemeClr>
                </a:soli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85" name="Ellipse 50"/>
                <p:cNvSpPr/>
                <p:nvPr/>
              </p:nvSpPr>
              <p:spPr bwMode="auto">
                <a:xfrm>
                  <a:off x="2355090" y="3175056"/>
                  <a:ext cx="2028037" cy="1108996"/>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83"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80" name="TextBox 79"/>
            <p:cNvSpPr txBox="1"/>
            <p:nvPr/>
          </p:nvSpPr>
          <p:spPr>
            <a:xfrm>
              <a:off x="4546916" y="4015468"/>
              <a:ext cx="1582756" cy="325118"/>
            </a:xfrm>
            <a:prstGeom prst="rect">
              <a:avLst/>
            </a:prstGeom>
            <a:noFill/>
          </p:spPr>
          <p:txBody>
            <a:bodyPr>
              <a:spAutoFit/>
            </a:bodyPr>
            <a:lstStyle/>
            <a:p>
              <a:pPr algn="ctr">
                <a:defRPr/>
              </a:pPr>
              <a:r>
                <a:rPr lang="en-US" sz="2200" dirty="0" smtClean="0">
                  <a:latin typeface="+mn-lt"/>
                  <a:ea typeface="ＭＳ Ｐゴシック" pitchFamily="-108" charset="-128"/>
                  <a:cs typeface="ＭＳ Ｐゴシック" pitchFamily="-108" charset="-128"/>
                </a:rPr>
                <a:t>2</a:t>
              </a:r>
              <a:endParaRPr lang="en-US" sz="2200" dirty="0">
                <a:latin typeface="+mn-lt"/>
                <a:ea typeface="ＭＳ Ｐゴシック" pitchFamily="-108" charset="-128"/>
                <a:cs typeface="ＭＳ Ｐゴシック" pitchFamily="-108" charset="-128"/>
              </a:endParaRPr>
            </a:p>
          </p:txBody>
        </p:sp>
        <p:sp>
          <p:nvSpPr>
            <p:cNvPr id="81" name="Ellipse 45"/>
            <p:cNvSpPr/>
            <p:nvPr/>
          </p:nvSpPr>
          <p:spPr bwMode="auto">
            <a:xfrm>
              <a:off x="4529454" y="4694319"/>
              <a:ext cx="1625619" cy="473121"/>
            </a:xfrm>
            <a:prstGeom prst="rect">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86" name="Group 3"/>
          <p:cNvGrpSpPr>
            <a:grpSpLocks/>
          </p:cNvGrpSpPr>
          <p:nvPr/>
        </p:nvGrpSpPr>
        <p:grpSpPr bwMode="auto">
          <a:xfrm>
            <a:off x="4860032" y="4365104"/>
            <a:ext cx="1800000" cy="2016000"/>
            <a:chOff x="3710532" y="177543"/>
            <a:chExt cx="1585286" cy="1543488"/>
          </a:xfrm>
        </p:grpSpPr>
        <p:grpSp>
          <p:nvGrpSpPr>
            <p:cNvPr id="87" name="Gruppe 244"/>
            <p:cNvGrpSpPr>
              <a:grpSpLocks/>
            </p:cNvGrpSpPr>
            <p:nvPr/>
          </p:nvGrpSpPr>
          <p:grpSpPr bwMode="auto">
            <a:xfrm>
              <a:off x="3710532" y="177543"/>
              <a:ext cx="1547745" cy="1543488"/>
              <a:chOff x="2329190" y="3175056"/>
              <a:chExt cx="2131782" cy="2124956"/>
            </a:xfrm>
          </p:grpSpPr>
          <p:grpSp>
            <p:nvGrpSpPr>
              <p:cNvPr id="89" name="Gruppe 242"/>
              <p:cNvGrpSpPr>
                <a:grpSpLocks/>
              </p:cNvGrpSpPr>
              <p:nvPr/>
            </p:nvGrpSpPr>
            <p:grpSpPr bwMode="auto">
              <a:xfrm>
                <a:off x="2329190" y="3175056"/>
                <a:ext cx="2131782" cy="2114322"/>
                <a:chOff x="2329190" y="3175056"/>
                <a:chExt cx="2131782" cy="2114322"/>
              </a:xfrm>
            </p:grpSpPr>
            <p:sp>
              <p:nvSpPr>
                <p:cNvPr id="91" name="Ellipse 49"/>
                <p:cNvSpPr/>
                <p:nvPr/>
              </p:nvSpPr>
              <p:spPr bwMode="auto">
                <a:xfrm>
                  <a:off x="2346750" y="3175056"/>
                  <a:ext cx="2114222" cy="2114322"/>
                </a:xfrm>
                <a:prstGeom prst="rect">
                  <a:avLst/>
                </a:prstGeom>
                <a:solidFill>
                  <a:schemeClr val="bg2">
                    <a:lumMod val="50000"/>
                  </a:schemeClr>
                </a:solidFill>
                <a:ln w="12700">
                  <a:solidFill>
                    <a:srgbClr val="5B7327"/>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92" name="Ellipse 50"/>
                <p:cNvSpPr/>
                <p:nvPr/>
              </p:nvSpPr>
              <p:spPr bwMode="auto">
                <a:xfrm>
                  <a:off x="2329190" y="3175056"/>
                  <a:ext cx="2099742" cy="1145552"/>
                </a:xfrm>
                <a:prstGeom prst="rect">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90" name="Måne 48"/>
              <p:cNvSpPr/>
              <p:nvPr/>
            </p:nvSpPr>
            <p:spPr bwMode="auto">
              <a:xfrm rot="16552097">
                <a:off x="2882229" y="3903077"/>
                <a:ext cx="843896" cy="1949974"/>
              </a:xfrm>
              <a:prstGeom prst="rect">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88" name="TextBox 87"/>
            <p:cNvSpPr txBox="1"/>
            <p:nvPr/>
          </p:nvSpPr>
          <p:spPr>
            <a:xfrm>
              <a:off x="3731160" y="736502"/>
              <a:ext cx="1564658" cy="318520"/>
            </a:xfrm>
            <a:prstGeom prst="rect">
              <a:avLst/>
            </a:prstGeom>
            <a:noFill/>
          </p:spPr>
          <p:txBody>
            <a:bodyPr>
              <a:spAutoFit/>
            </a:bodyPr>
            <a:lstStyle/>
            <a:p>
              <a:pPr algn="ctr">
                <a:defRPr/>
              </a:pPr>
              <a:r>
                <a:rPr lang="en-US" sz="2200" dirty="0" smtClean="0">
                  <a:latin typeface="+mn-lt"/>
                  <a:ea typeface="ＭＳ Ｐゴシック" pitchFamily="-108" charset="-128"/>
                  <a:cs typeface="ＭＳ Ｐゴシック" pitchFamily="-108" charset="-128"/>
                </a:rPr>
                <a:t>3</a:t>
              </a:r>
              <a:endParaRPr lang="en-US" sz="2200" dirty="0">
                <a:latin typeface="+mn-lt"/>
                <a:ea typeface="ＭＳ Ｐゴシック" pitchFamily="-108" charset="-128"/>
                <a:cs typeface="ＭＳ Ｐゴシック" pitchFamily="-108" charset="-128"/>
              </a:endParaRPr>
            </a:p>
          </p:txBody>
        </p:sp>
      </p:grpSp>
      <p:pic>
        <p:nvPicPr>
          <p:cNvPr id="93" name="Picture 9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5635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par>
                                <p:cTn id="14" presetID="55"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strVal val="#ppt_w*0.7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2000"/>
                            </p:stCondLst>
                            <p:childTnLst>
                              <p:par>
                                <p:cTn id="26" presetID="55"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strVal val="#ppt_w*0.70"/>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Effect transition="in" filter="fade">
                                      <p:cBhvr>
                                        <p:cTn id="30" dur="1000"/>
                                        <p:tgtEl>
                                          <p:spTgt spid="17"/>
                                        </p:tgtEl>
                                      </p:cBhvr>
                                    </p:animEffect>
                                  </p:childTnLst>
                                </p:cTn>
                              </p:par>
                              <p:par>
                                <p:cTn id="31" presetID="55"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1000"/>
                                        <p:tgtEl>
                                          <p:spTgt spid="54"/>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childTnLst>
                                </p:cTn>
                              </p:par>
                            </p:childTnLst>
                          </p:cTn>
                        </p:par>
                        <p:par>
                          <p:cTn id="51" fill="hold">
                            <p:stCondLst>
                              <p:cond delay="6000"/>
                            </p:stCondLst>
                            <p:childTnLst>
                              <p:par>
                                <p:cTn id="52" presetID="55" presetClass="entr" presetSubtype="0"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strVal val="#ppt_w*0.70"/>
                                          </p:val>
                                        </p:tav>
                                        <p:tav tm="100000">
                                          <p:val>
                                            <p:strVal val="#ppt_w"/>
                                          </p:val>
                                        </p:tav>
                                      </p:tavLst>
                                    </p:anim>
                                    <p:anim calcmode="lin" valueType="num">
                                      <p:cBhvr>
                                        <p:cTn id="55" dur="1000" fill="hold"/>
                                        <p:tgtEl>
                                          <p:spTgt spid="55"/>
                                        </p:tgtEl>
                                        <p:attrNameLst>
                                          <p:attrName>ppt_h</p:attrName>
                                        </p:attrNameLst>
                                      </p:cBhvr>
                                      <p:tavLst>
                                        <p:tav tm="0">
                                          <p:val>
                                            <p:strVal val="#ppt_h"/>
                                          </p:val>
                                        </p:tav>
                                        <p:tav tm="100000">
                                          <p:val>
                                            <p:strVal val="#ppt_h"/>
                                          </p:val>
                                        </p:tav>
                                      </p:tavLst>
                                    </p:anim>
                                    <p:animEffect transition="in" filter="fade">
                                      <p:cBhvr>
                                        <p:cTn id="56" dur="1000"/>
                                        <p:tgtEl>
                                          <p:spTgt spid="55"/>
                                        </p:tgtEl>
                                      </p:cBhvr>
                                    </p:animEffect>
                                  </p:childTnLst>
                                </p:cTn>
                              </p:par>
                              <p:par>
                                <p:cTn id="57" presetID="55"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1000" fill="hold"/>
                                        <p:tgtEl>
                                          <p:spTgt spid="56"/>
                                        </p:tgtEl>
                                        <p:attrNameLst>
                                          <p:attrName>ppt_w</p:attrName>
                                        </p:attrNameLst>
                                      </p:cBhvr>
                                      <p:tavLst>
                                        <p:tav tm="0">
                                          <p:val>
                                            <p:strVal val="#ppt_w*0.70"/>
                                          </p:val>
                                        </p:tav>
                                        <p:tav tm="100000">
                                          <p:val>
                                            <p:strVal val="#ppt_w"/>
                                          </p:val>
                                        </p:tav>
                                      </p:tavLst>
                                    </p:anim>
                                    <p:anim calcmode="lin" valueType="num">
                                      <p:cBhvr>
                                        <p:cTn id="60" dur="1000" fill="hold"/>
                                        <p:tgtEl>
                                          <p:spTgt spid="56"/>
                                        </p:tgtEl>
                                        <p:attrNameLst>
                                          <p:attrName>ppt_h</p:attrName>
                                        </p:attrNameLst>
                                      </p:cBhvr>
                                      <p:tavLst>
                                        <p:tav tm="0">
                                          <p:val>
                                            <p:strVal val="#ppt_h"/>
                                          </p:val>
                                        </p:tav>
                                        <p:tav tm="100000">
                                          <p:val>
                                            <p:strVal val="#ppt_h"/>
                                          </p:val>
                                        </p:tav>
                                      </p:tavLst>
                                    </p:anim>
                                    <p:animEffect transition="in" filter="fade">
                                      <p:cBhvr>
                                        <p:cTn id="61" dur="1000"/>
                                        <p:tgtEl>
                                          <p:spTgt spid="56"/>
                                        </p:tgtEl>
                                      </p:cBhvr>
                                    </p:animEffect>
                                  </p:childTnLst>
                                </p:cTn>
                              </p:par>
                              <p:par>
                                <p:cTn id="62" presetID="26" presetClass="emph" presetSubtype="0" fill="hold" grpId="2" nodeType="withEffect">
                                  <p:stCondLst>
                                    <p:cond delay="0"/>
                                  </p:stCondLst>
                                  <p:childTnLst>
                                    <p:animEffect transition="out" filter="fade">
                                      <p:cBhvr>
                                        <p:cTn id="63" dur="1000" tmFilter="0, 0; .2, .5; .8, .5; 1, 0"/>
                                        <p:tgtEl>
                                          <p:spTgt spid="16"/>
                                        </p:tgtEl>
                                      </p:cBhvr>
                                    </p:animEffect>
                                    <p:animScale>
                                      <p:cBhvr>
                                        <p:cTn id="64" dur="500" autoRev="1" fill="hold"/>
                                        <p:tgtEl>
                                          <p:spTgt spid="16"/>
                                        </p:tgtEl>
                                      </p:cBhvr>
                                      <p:by x="105000" y="105000"/>
                                    </p:animScale>
                                  </p:childTnLst>
                                </p:cTn>
                              </p:par>
                              <p:par>
                                <p:cTn id="65" presetID="10" presetClass="exit" presetSubtype="0" fill="hold" nodeType="withEffect">
                                  <p:stCondLst>
                                    <p:cond delay="0"/>
                                  </p:stCondLst>
                                  <p:childTnLst>
                                    <p:animEffect transition="out" filter="fade">
                                      <p:cBhvr>
                                        <p:cTn id="66" dur="1000"/>
                                        <p:tgtEl>
                                          <p:spTgt spid="22"/>
                                        </p:tgtEl>
                                      </p:cBhvr>
                                    </p:animEffect>
                                    <p:set>
                                      <p:cBhvr>
                                        <p:cTn id="67" dur="1" fill="hold">
                                          <p:stCondLst>
                                            <p:cond delay="999"/>
                                          </p:stCondLst>
                                        </p:cTn>
                                        <p:tgtEl>
                                          <p:spTgt spid="2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37"/>
                                        </p:tgtEl>
                                      </p:cBhvr>
                                    </p:animEffect>
                                    <p:set>
                                      <p:cBhvr>
                                        <p:cTn id="70" dur="1" fill="hold">
                                          <p:stCondLst>
                                            <p:cond delay="999"/>
                                          </p:stCondLst>
                                        </p:cTn>
                                        <p:tgtEl>
                                          <p:spTgt spid="3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54"/>
                                        </p:tgtEl>
                                      </p:cBhvr>
                                    </p:animEffect>
                                    <p:set>
                                      <p:cBhvr>
                                        <p:cTn id="73" dur="1" fill="hold">
                                          <p:stCondLst>
                                            <p:cond delay="999"/>
                                          </p:stCondLst>
                                        </p:cTn>
                                        <p:tgtEl>
                                          <p:spTgt spid="5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29"/>
                                        </p:tgtEl>
                                      </p:cBhvr>
                                    </p:animEffect>
                                    <p:set>
                                      <p:cBhvr>
                                        <p:cTn id="76" dur="1" fill="hold">
                                          <p:stCondLst>
                                            <p:cond delay="999"/>
                                          </p:stCondLst>
                                        </p:cTn>
                                        <p:tgtEl>
                                          <p:spTgt spid="29"/>
                                        </p:tgtEl>
                                        <p:attrNameLst>
                                          <p:attrName>style.visibility</p:attrName>
                                        </p:attrNameLst>
                                      </p:cBhvr>
                                      <p:to>
                                        <p:strVal val="hidden"/>
                                      </p:to>
                                    </p:set>
                                  </p:childTnLst>
                                </p:cTn>
                              </p:par>
                            </p:childTnLst>
                          </p:cTn>
                        </p:par>
                        <p:par>
                          <p:cTn id="77" fill="hold">
                            <p:stCondLst>
                              <p:cond delay="7000"/>
                            </p:stCondLst>
                            <p:childTnLst>
                              <p:par>
                                <p:cTn id="78" presetID="19" presetClass="emph" presetSubtype="0" fill="hold" grpId="1" nodeType="afterEffect">
                                  <p:stCondLst>
                                    <p:cond delay="0"/>
                                  </p:stCondLst>
                                  <p:childTnLst>
                                    <p:animClr clrSpc="rgb" dir="cw">
                                      <p:cBhvr override="childStyle">
                                        <p:cTn id="79" dur="1000" fill="hold"/>
                                        <p:tgtEl>
                                          <p:spTgt spid="16"/>
                                        </p:tgtEl>
                                        <p:attrNameLst>
                                          <p:attrName>style.color</p:attrName>
                                        </p:attrNameLst>
                                      </p:cBhvr>
                                      <p:to>
                                        <a:srgbClr val="FF0000"/>
                                      </p:to>
                                    </p:animClr>
                                    <p:animClr clrSpc="rgb" dir="cw">
                                      <p:cBhvr>
                                        <p:cTn id="80" dur="1000" fill="hold"/>
                                        <p:tgtEl>
                                          <p:spTgt spid="16"/>
                                        </p:tgtEl>
                                        <p:attrNameLst>
                                          <p:attrName>fillcolor</p:attrName>
                                        </p:attrNameLst>
                                      </p:cBhvr>
                                      <p:to>
                                        <a:srgbClr val="FF0000"/>
                                      </p:to>
                                    </p:animClr>
                                    <p:set>
                                      <p:cBhvr>
                                        <p:cTn id="81" dur="1000" fill="hold"/>
                                        <p:tgtEl>
                                          <p:spTgt spid="16"/>
                                        </p:tgtEl>
                                        <p:attrNameLst>
                                          <p:attrName>fill.type</p:attrName>
                                        </p:attrNameLst>
                                      </p:cBhvr>
                                      <p:to>
                                        <p:strVal val="solid"/>
                                      </p:to>
                                    </p:set>
                                    <p:set>
                                      <p:cBhvr>
                                        <p:cTn id="82" dur="1000" fill="hold"/>
                                        <p:tgtEl>
                                          <p:spTgt spid="16"/>
                                        </p:tgtEl>
                                        <p:attrNameLst>
                                          <p:attrName>fill.on</p:attrName>
                                        </p:attrNameLst>
                                      </p:cBhvr>
                                      <p:to>
                                        <p:strVal val="true"/>
                                      </p:to>
                                    </p:set>
                                  </p:childTnLst>
                                </p:cTn>
                              </p:par>
                            </p:childTnLst>
                          </p:cTn>
                        </p:par>
                        <p:par>
                          <p:cTn id="83" fill="hold">
                            <p:stCondLst>
                              <p:cond delay="8000"/>
                            </p:stCondLst>
                            <p:childTnLst>
                              <p:par>
                                <p:cTn id="84" presetID="55" presetClass="entr" presetSubtype="0"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1000" fill="hold"/>
                                        <p:tgtEl>
                                          <p:spTgt spid="59"/>
                                        </p:tgtEl>
                                        <p:attrNameLst>
                                          <p:attrName>ppt_w</p:attrName>
                                        </p:attrNameLst>
                                      </p:cBhvr>
                                      <p:tavLst>
                                        <p:tav tm="0">
                                          <p:val>
                                            <p:strVal val="#ppt_w*0.70"/>
                                          </p:val>
                                        </p:tav>
                                        <p:tav tm="100000">
                                          <p:val>
                                            <p:strVal val="#ppt_w"/>
                                          </p:val>
                                        </p:tav>
                                      </p:tavLst>
                                    </p:anim>
                                    <p:anim calcmode="lin" valueType="num">
                                      <p:cBhvr>
                                        <p:cTn id="87" dur="1000" fill="hold"/>
                                        <p:tgtEl>
                                          <p:spTgt spid="59"/>
                                        </p:tgtEl>
                                        <p:attrNameLst>
                                          <p:attrName>ppt_h</p:attrName>
                                        </p:attrNameLst>
                                      </p:cBhvr>
                                      <p:tavLst>
                                        <p:tav tm="0">
                                          <p:val>
                                            <p:strVal val="#ppt_h"/>
                                          </p:val>
                                        </p:tav>
                                        <p:tav tm="100000">
                                          <p:val>
                                            <p:strVal val="#ppt_h"/>
                                          </p:val>
                                        </p:tav>
                                      </p:tavLst>
                                    </p:anim>
                                    <p:animEffect transition="in" filter="fade">
                                      <p:cBhvr>
                                        <p:cTn id="88" dur="1000"/>
                                        <p:tgtEl>
                                          <p:spTgt spid="59"/>
                                        </p:tgtEl>
                                      </p:cBhvr>
                                    </p:animEffect>
                                  </p:childTnLst>
                                </p:cTn>
                              </p:par>
                              <p:par>
                                <p:cTn id="89" presetID="55" presetClass="entr" presetSubtype="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1000" fill="hold"/>
                                        <p:tgtEl>
                                          <p:spTgt spid="60"/>
                                        </p:tgtEl>
                                        <p:attrNameLst>
                                          <p:attrName>ppt_w</p:attrName>
                                        </p:attrNameLst>
                                      </p:cBhvr>
                                      <p:tavLst>
                                        <p:tav tm="0">
                                          <p:val>
                                            <p:strVal val="#ppt_w*0.70"/>
                                          </p:val>
                                        </p:tav>
                                        <p:tav tm="100000">
                                          <p:val>
                                            <p:strVal val="#ppt_w"/>
                                          </p:val>
                                        </p:tav>
                                      </p:tavLst>
                                    </p:anim>
                                    <p:anim calcmode="lin" valueType="num">
                                      <p:cBhvr>
                                        <p:cTn id="92" dur="1000" fill="hold"/>
                                        <p:tgtEl>
                                          <p:spTgt spid="60"/>
                                        </p:tgtEl>
                                        <p:attrNameLst>
                                          <p:attrName>ppt_h</p:attrName>
                                        </p:attrNameLst>
                                      </p:cBhvr>
                                      <p:tavLst>
                                        <p:tav tm="0">
                                          <p:val>
                                            <p:strVal val="#ppt_h"/>
                                          </p:val>
                                        </p:tav>
                                        <p:tav tm="100000">
                                          <p:val>
                                            <p:strVal val="#ppt_h"/>
                                          </p:val>
                                        </p:tav>
                                      </p:tavLst>
                                    </p:anim>
                                    <p:animEffect transition="in" filter="fade">
                                      <p:cBhvr>
                                        <p:cTn id="93" dur="1000"/>
                                        <p:tgtEl>
                                          <p:spTgt spid="60"/>
                                        </p:tgtEl>
                                      </p:cBhvr>
                                    </p:animEffect>
                                  </p:childTnLst>
                                </p:cTn>
                              </p:par>
                              <p:par>
                                <p:cTn id="94" presetID="10" presetClass="entr" presetSubtype="0" fill="hold"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00"/>
                                        <p:tgtEl>
                                          <p:spTgt spid="63"/>
                                        </p:tgtEl>
                                      </p:cBhvr>
                                    </p:animEffect>
                                  </p:childTnLst>
                                </p:cTn>
                              </p:par>
                            </p:childTnLst>
                          </p:cTn>
                        </p:par>
                        <p:par>
                          <p:cTn id="97" fill="hold">
                            <p:stCondLst>
                              <p:cond delay="9000"/>
                            </p:stCondLst>
                            <p:childTnLst>
                              <p:par>
                                <p:cTn id="98" presetID="10" presetClass="entr" presetSubtype="0" fill="hold" nodeType="after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1000"/>
                                        <p:tgtEl>
                                          <p:spTgt spid="78"/>
                                        </p:tgtEl>
                                      </p:cBhvr>
                                    </p:animEffect>
                                  </p:childTnLst>
                                </p:cTn>
                              </p:par>
                            </p:childTnLst>
                          </p:cTn>
                        </p:par>
                        <p:par>
                          <p:cTn id="101" fill="hold">
                            <p:stCondLst>
                              <p:cond delay="10000"/>
                            </p:stCondLst>
                            <p:childTnLst>
                              <p:par>
                                <p:cTn id="102" presetID="10" presetClass="entr" presetSubtype="0" fill="hold" nodeType="after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fade">
                                      <p:cBhvr>
                                        <p:cTn id="104" dur="1000"/>
                                        <p:tgtEl>
                                          <p:spTgt spid="86"/>
                                        </p:tgtEl>
                                      </p:cBhvr>
                                    </p:animEffect>
                                  </p:childTnLst>
                                </p:cTn>
                              </p:par>
                            </p:childTnLst>
                          </p:cTn>
                        </p:par>
                        <p:par>
                          <p:cTn id="105" fill="hold">
                            <p:stCondLst>
                              <p:cond delay="11000"/>
                            </p:stCondLst>
                            <p:childTnLst>
                              <p:par>
                                <p:cTn id="106" presetID="10" presetClass="entr" presetSubtype="0" fill="hold" nodeType="after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6" grpId="0" animBg="1"/>
      <p:bldP spid="16" grpId="1" animBg="1"/>
      <p:bldP spid="16" grpId="2" animBg="1"/>
      <p:bldP spid="15" grpId="0" animBg="1"/>
      <p:bldP spid="17" grpId="0"/>
      <p:bldP spid="55" grpId="0"/>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88dadea3fe4d3509b1047fa2a7dd76b29adc57f"/>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RESOURCE_PATHS_HASH_PRESENTER" val="b6ef2d74d79ab48aa51a7262ce7c641938bc777f"/>
  <p:tag name="ARTICULATE_PROJECT_OPEN" val="0"/>
  <p:tag name="ISPRING_PLAYERS_CUSTOMIZATION" val="UEsDBBQAAgAIAG91XUW2VUwQCgQAAKEOAAAdAAAAdW5pdmVyc2FsL2NvbW1vbl9tZXNzYWdlcy5sbmetV91u2zYUvi/QdyAEFNgumrYDWhSD44CWGFuLLLkSHScbBoGRaJsIRXr6cZpd7Wn2YHuSHVF2YqcdJCW7sGHS+r7z951DanD2NZNoy/NCaHVqfTh5byGuEp0KtTq15vT87WcLFSVTKZNa8VNLaQudDV+/GkimVhVbcfj9+hVCg4wXBSyLYb16XCORnlqzUWwH0xn2r2MvGAfxyB1bQ1tnG6bukadX+oefPn3++uHjpx8H73a4LjTRFHveMREyTB/fdyDyaRh4MbARL/bJFbWG9Xc/XDCnnusTa0jZjeRIL5GtVclV2Y9mFpJLa1h/u8E8asXOw5D4NI481yGxG8V+QE1iPEKJYw2vdYXWbMtRqdFW8DtUrjkUtRQ5R4UUqfkjAT+FqnibMSfEC9cfxzQIvCgmvrPfsYZEpcjJ2R1IpSdLiCMSAkHOCp4/Axubuhs4wlL2Y5i444kHH1q7MBGrtYRP2dePGfGhYly1oaYkivCYxKPgCuoEGgv6IIILaxhc9EFckwgUQFpF5ONLd4ypG/i1gkIS0dC1H+STMIW0kveIJQng0CbnW6GrAnZqRfG0EVLRz0pEvsxBuC72viPShhAJZeS6ElsOLuRpe12gbWzi1JX5Mnd/jc+x6xEnhlI5wSKmprFrYwzUr3SJmJS6DgDssnTLVMLRDU9YBVK6h8dSkZrHNgzCrj35oxJ/IlbuOufNrul8h1y9OXmZay71YHIsWK46dNATqqOW/zbYrCog0rLk2aZsi+IgEyf/ixcvjWuGo+g/g+pSlxdG9MR+33AikDgJ4YyDbh8J3R1BpqAPGGsZE7I7yvXPwdAs5wWMeJ4jVy172PSDHYGv0XM5LiHzRy5cQkV64BdkFLm0zjG/KUTZeiSZQjX1/r5GErgQSF7yR53c8KWG/pecbaGIsC+KRjgnzzDWSxD7yVqPwMM5vWPxwaEVK+HyhcAlKTKIP+3AOZ+SfQab8XqUiYWuZGrGmRS3ZsRCbaqsScimqVNjdJnrzOxKVux7qZnwZy/xogkubIzODgy2kUYEh/YktrFvk/pqV/ew7AgCLdc+eTSKPTyq4SDqjJXJGs6Vpa5U2pGouZQ55BwD2S6lEWd5sv7nr787cjzxpNlFu92fe5FAh9ZziTyQ/ebrkhe/t5FQPDrGGVgX1O5au8f9otcsF2ghVKrv0Fvk8Ky1vY0EdpnElGJ7MgWVwN1kyhQ8loEgorJK78dV3YXQsX0Ipzi8gMFhbmI1Y34LU4dqLYs+LCY3XbNygHu49AdVKYXifbBP5/azUgthU3cWY8cx70HQJlIkt82plyJm5l/9QiThhagrmT3BPoymJ3w8FWVPQnMa7AcBtGSzfmzI7beHw8OqMC+Tg3cH75b/AlBLAwQUAAIACABvdV1FPibuhhEEAAChDgAALgAAAHVuaXZlcnNhbC9jdXN0b21fcHJlc2V0cy8wL2NvbW1vbl9tZXNzYWdlcy5sbmetV91u2zYUvs9TEAIKbBdN2wEtiiFRQFuMLUSWXImOkw2DwEiMTYQiPYlym13tafZge5IdSnZ+nA6SlgVwYNL8vnN4zncOyZOzb4VEW15WQqtT58PxewdxlelcqNWps6Dnbz87qDJM5UxqxU8dpR105h6dSKZWNVtx9+gIoZOCVxUMKhcGj0Mk8lNnPkrH0WyOw+s0iCZROvInjjvWxYapexTolf7hp0+fv334+OnHk3c7XA+WZIaD4DkPaog+vu/mCWkcBSmQkSANyRV1XFhmv9jVQ8DRggZ+SBr8wR9lN5IjfYvGWhmuzIsFgwzNY3LpuPa/Hy2SLugijklI0yTwPZL6SRpGtIleQCjxHPda12jNthwZjbaCf0VmzSHpRpQcVVLkzQ8ZuC1UzTtseTFe+uEkpVEUJCkJvf2M4xKVI69kX0FJw0hinJAY8CWreDkcmjbKaNAISzmIYOpPpgF8qHVgKlZrCR8z0Is5CSFXXHWAZiRJ8ISko+gKMuS4YTQAEF04bnQxAHBNEsg86dJOiC/9CaZ+FFrhxCShsT9+UE3GFNJK3iOWZYBDm5Jvha4rmLFC4nmrn2qQkYR8WYBcfRx8R5otHxKqEelKbDl4UOadGYFSGRPP5uTLwv8lPcd+QLwUkuRFy5Q2NW9tMZC80gYxKbV1H8yyfMtUxtENz1gNErqHZbnIm2UbBpu2jvxeiz8QM7tyebOrtNAjV2+OX+WZTwNoJ0tWqu6yOWB6VuUvt1rUFezTGF5sTNcensTh+P9w4pW7muMk+dct9cnJ6/ZzYH7gZhLQNonh2IMSHwndG0BmoAzoYwUTsjfID8/BzLzkFfRzXiJf3fa3GEY7fKjRf6S4hJg/c+ASctEfviSjxKc2uvymEqbr8Gky1Ob5+9rI4HogueGP+rjhtxpqXnK2hezBvKhawRwPtzVECPtOanve07a8IwnBnRUzcAdD4JAUBWw+76ZczMg+em07fRaGpa5l3vQvKe6algppqYs2Gps2Ra3N21IXzaxk1b6A2oZ+9gon2q3Frc35E3sdnAnB8XiajnE4JvaOZ8tW9sOAhK1HAU3SAI8sGrRcMJOt4RC51bXK+/G0ty6PnGPg2oUz4azM1n//+Vc/igM/2lm0m/15CAdUpe1D5IHr11AbXv3WwUHx6DmsQfUA7W61e9iIVSKr7FU2semrjB29RR4vugq7UcAulphSPJ7OQCRwD5kxBcsK0ENi6vx+UtsChGIdwDfD8QV0jObGZQnLO+g2VGtZDSBpwtMzME9gD9f+qDZSKD4AetiqXxFc2Dn15yn2vOZJBIUiRXbXHnU5Yk3zs28jCW+jnlzjKQ6hMR3Q8VyYYXzNMbDvA1CT7fixIrcvToWHATwhj07ePb4u/wFQSwMEFAACAAgAb3VdRcR+o14RBAAAow4AAC4AAAB1bml2ZXJzYWwvY3VzdG9tX3ByZXNldHMvMS9jb21tb25fbWVzc2FnZXMubG5nrVfhbts2EP6fpyAEFNh+NG0HtCiGRAFtMbYQWXIlOk42DAIj0TYRiswkym32a0+zB9uT7CjZSZx0kLQsgAOT5vfd8e67I3ly9q2QaMvLSmh16nw4fu8grjKdC7U+dRb0/O1nB1WGqZxJrfipo7SDztyjE8nUumZr7h4dIXRS8KqCQeXC4HGIRH7qzEfpOJrNcXidBtEkSkf+xHHHurhj6h4Feq1/+OnT528fPn768eTdDteDJZnhIDjkQQ3Rx/fdPCGNoyAFMhKkIbmijmvX2W/N+iHwaEEDPyQtw+EfZTeSI71CY60MV+bFgkGG5jG5dFz7348WSRd0EcckpGkS+B5J/SQNI9rELyCUeI57rWu0YVuOjEZbwb8is+GQdiNKjiop8uaHDNwWquYdtrwYL/1wktIoCpKUhN5+xnGJypFXsq+gpWEkMU5IDPiSVbwcDk0bbTRohKUcRDD1J9MAPtQ6MBXrjYSPGejFnISQK646QDOSJHhC0lF0BRly3DAaAIguHDe6GAC4JglknnRpJ8SX/gRTPwqtcGKS0NgfP6gmYwppJe8RyzLAobuSb4WuK5ixQuJ5q59qkJGEfFmAXH0cfEeaLR8SqhHpWmw5eFDmnRmBUhkTz+bky8L/JT3HfkC8FJLkRcuUNlVvbTGQvNIGMSm1dR/MsnzLVMbRDc9YDRK6h2W5yJtldww2bR35vRZ/IGZ25fJmV2mhR67eHL/KM58G0E6WrFTdZfOM6aDKX261qCvYpzG8uDNde3gSh+P/w4lX7mqOk+Rft9QnJ6/bzzPzAzeTgLZJDAcflPhI6N4AMgNlQB8rmJC9QX54DmbmJa+gn/MS+WrV32IY7fChRv+R4hJifuDAJeSiP3xJRolPbXT5TSVM1+HTZKjN8/e1kcEFQXLDH/Vxw1caal5ytoXswbyoWsEcD7c1RAj7Tmp73tO2vCMJwZ01M3ALQ+CQFAVsPu+mXMzIPnptOz0Iw1LXMm/6lxS3TUuFtNRFG427NkWtzVWpi2ZWsmpfQG1DP3uFE+3W4tbm/Im9Ds6E4Hg8Tcc4HBN7y7NlK/thQMLWo4AmaYBHFg1aLpjJNnCIrHSt8n487a3LI+cYuHbhTDgrs83ff/7Vj+KZH+0s2s3+PIQDqtL2IfLA9WuoDa9+6+CgeHQIa1A9QLtb7R42YpXIKnuVTWz6KmNHb5HHi67CbhSwiyWmFI+nMxAJ3ENmTMGyAvSQmDq/n9S2AKFYB/DNcHwBHaO5cVnC8ha6DdVaVgNImvD0DMwT2MO1P6qNFIoPgD5v1a8ILuyc+vMUe17zKIJCkSK7bY+6HLGm+dnXkYTXUU+u8RSH0Jie0fFcmGF8zTGw7wNQk+34sSK3L06FhwE8Io9O3j2+L/8BUEsDBBQAAgAIAG91XUW74olQ0AQAANYWAAAnAAAAdW5pdmVyc2FsL2ZsYXNoX3B1Ymxpc2hpbmdfc2V0dGluZ3MueG1szVjbcuJGEH3nK6aU2kcb7LXXXhfgwiBistyC5HhdqRQ1SAOaeDSjzIxg2ad8TT4sX5IeZGMwGI+yxa6fbFp9TnfPpftI5csvMUNTIhUVvOIcHZYcRHggQsonFefGbx6cO0hpzEPMBCcVhwsHXVYL5SQdMaoij2gNrgoBDVcXia44kdbJRbE4m80OqUqkeSpYqoFfHQYiLiaSKMI1kcWE4Tn80fOEKKdaKCBUzkwdEaaMIBpCCpya7DBrMqwip5i5jXBwP5Ei5WFdMCGRnIwqzk9npbPa+dGjT0bVoDHhpjhVBaMx6wschtTkg5lHvxIUETqJIPGj0omDZjTUUcV5Xzo2POBf3ORZsGdVYMNTF1AO1w8BYqJxiDXOfmYRJRkTCetKVFXLlADpmm3FU5MvemnITOGc45gGPjxBZq0qTsMfDtymO3C7dXd4M2hnqVoj/Jbfdq0wXrvVcIfdnu96w2u/084N8t3Pfg5Q3sys6fsD13O7vjsYXrV6ORH2ST1h3E6t1c6JuXWvvJafN1K31skL6V/3unaYeq/Tr3XvcqV2fdd3B+1W99PQ7/Xafqv/hFqc+5UTXi6uX5YyXCqRyrUr8dgt+pHQ4tnNUERDt2JYTogvmhTu8BgzRRz0Z0Imv6aYUT039xqa2j0hSU0lJNADc2crjrmHzhNdRgipQbCVjnC67AgfT9aqL2bhVyrbnmgZWl6C+bwtJt89+9MPy+yPP5zvTn9bmmWsNQ4iaHz6sW+tWh69xoKvtSzzG40EC5cFkXhEwi6OyUo/9+4pb4LnkYPGcIgYlFqTFDMHUQ2lB0uwSkdKU72YIM1VTwRcMKkI6ngbSxFEWEJ9atX+sOqmZwfV37tCE/VHthCZ6SVXl4eoIfEMJpmNe59wG7dr2CRmNopIqyQkVjk8UY0xG+cO5nhCzH56Og3nP6c0JGZK22HlPZHIF4IpG/9fBGwKRbeUh2KGDlCDxMKqoBhTq2JuyUhRTWxcr6hV6FuRshDNRYoYvSdICwS3PI3hv4igVQmAxlLECyvIFI0Ug3VEU0pmJLy0CXQHIeIUkOYeMqKzCH+l9CsakbGQwEvwFE4g2KnK+A9zESdYqSdS/Jjju2yQtroN9/M7UyAOpxhEST5yaAskTvQ++DHUzgWEYEzAaq5QwMoEOIWzbvYnpOHCzaZM69gRni423WzkghS2m0I+GSc8CKCBUZ4SW8IAcyQ4myMcwJBT5ghNqUgVWLLDklGr/5VgBkWUL1KdQJ+FYDK06xqlo+P3J6cfzs4/XhwW//37n4OdoIfB32fYRMsmf32nxLRGPpOzr+BekI12qGfi8RXQixLSGpc3zR1y0hq5Rbm9gt2h+V5B7lB+G9imkLHpGuHGtmx/cXjQLJtzvVw0emO7/FiopLeoPjy3NqhfI9ilm7bvXdhc0K5AsGBBBDd8bF589zlxF9rISusM3N9avRvPihR21KqvuXZ0PRuv3icbr0E21PsrA91KHWDJLUXhD3ftgnqYZFIF9AOjMQil8LsNhm9p0y/1g312+Ocv1dbAjVfrH9H2vumtK+uZe2p7BMsggkO0t4P35sfKPpf3La1Y9mv5nWftw87yY8n611PzJKacxrCORsouP7lWT09K5eL2R4UCsK1/i64W/gNQSwMEFAACAAgAb3VdRfF2xYDJAgAAUQoAACEAAAB1bml2ZXJzYWwvZmxhc2hfc2tpbl9zZXR0aW5ncy54bWyVVttu4jAQfd+vQOx701KWUClF4ipVYrdVW/XdSYbEwrGR7dDl79eO7caBpGSJkPDMOZ77hEjsMZ39GAyihBHG30BKTDOhJU42wOnjMC6lZPQmYVQClTeU8QKR4eznpvpEQYW8xmJH4H05O5RAbeY2HN9NHvpQrI3RZjpazLsICSsOiJ62LGM3MUr2GWclTa+6lp8OwAmme21gMp92IwkW8klC0fBpebuar+/7UQ4chADt0mg03oTjqyyCYiDO0niln56c2tT30Z/RjlhgWdHCyfTu4a6LdkAZNJMc3obz6Td4qm7/j6oYgoS/UjdK9emEEnQC3rx8uV6NVr86GexQHs68mW+mm24CZ5lOaJOz2OjnKocwlKrx60/QAWlDuk/ux+sw7GJ0pcf+9Oc+0uPKGXnReT1bCLroMYGZ5CVEgTsZncjZ53Mp1XzAbIeIUABfVINelNMvqBTumqasxr3CJ6apB7KCGvHBSFnA0vjrG20qasJyuah2hY/9knkecjhaoediLayRf1ReL5CesEa+EZzCMyWnC/i5xnBcjRfIVvP79CstUKSOLmHu5LTa0lZPrvBMW4HDFCyFmdDuvOMCdNmioJIZl4ILnyKKjjhDEjP6W+PiUxWMiIIzhW219saKJJYE2vqt8lFtab9e1fl6O5qXQh2bOQ+k2uGPQyQlSvJCvZTEcGB5akjUNcOgnaG3pIIDf6I71pNDmQT//iqILjAzc9IXXiC+B/7OGOmKIAq8FERBe44ja7Yt+bQsYuBrVTMMwlWgKTTAHGc5UV/5geETUqc0VelQGqbM1XUUYfJ1vyexLQCIJ7nrWXMwmqIkEhM4ArFaT1CF3BVbJFSPdrXbXG5hJ70ZsYKzhvRmqO5HuybqRvH7tqloIXwor9oZRnO95yWKRRVXY+rdBq5dbuxkt8l0s/rWjcC2UuNmpb9MoBLqv5L/AFBLAwQUAAIACABvdV1FevKUr6EEAADnFQAAJgAAAHVuaXZlcnNhbC9odG1sX3B1Ymxpc2hpbmdfc2V0dGluZ3MueG1szVhbc+I2FH7Pr9C4s4+BJJvbZoAMAafQ5VZwms10OoywBVYjS64kw7JP/TX9Yf0lPUIJgZAQud0kfUo4Pt93LtK52KXzrwlDUyIVFbzs7Rf2PER4KCLKJ2XvKrjcPfWQ0phHmAlOyh4XHjqv7JTSbMSoigdEa1BVCGi4Okt12Yu1Ts+KxdlsVqAqleapYJkGflUIRVJMJVGEayKLKcNz+KPnKVFeZWcHoZIVtUWUMYJoBC5warzDrKET5hWt1giHtxMpMh7VBBMSycmo7P1wsndSPd2/17FMdZoQbmJTFRAasT7DUUSNO5gN6DeCYkInMfi9v3fooRmNdFz2Pu4dGB7QL27yLNhtENjw1AREw/WdgYRoHGGN7U9rUZIxkZBWoipaZgRI12Qrmpp81UuBFUVzjhMaBvAEmVSVvXow7PuXft/v1PzhVb9lXXVGBM2g5TthBq1m3R92uoE/GDaCdis3KPC/BDlAeT1zpu/1/YHfCfz+8KLZzYlwd+oB47erzVZOzLV/MWgGeS11qu28kF6j23HD1LrtXrVzk8u1xk3P77eanc/DoNttBc3eA2px71dueKm4XiwlKCqRybWSuG8WvVho8agyFNHQrBiWExKISwo1PMZMEQ/9npLJzxlmVM9NXUNPuyUkraqUhLpvarbsmTr0HugsIbgGxlY6wtGyI3w6XIu+aM2vRPa0oyXoeCnm85aYvLn3R8dL7w+OT7e7/5SbJaw1DmNofPq+b61K7rXGgq+1LPMbjQSLlgGN4ZYwiKUqKWYeohpiC5dPtcmAvqQM7o/B7hfGXG8EF8ZYgsdqVX6XR9OFw8qvHaGJ+s2GZkXPqfo8QnWJZzCaXNR7hLuoNSDtzKSeSCcnJFY5NFGVMRflNuZ4QswJDXQWzX/MaETM2HXDylsiUSAEUy76Pwk4FIquKY/EDO2iOkmEU0AJpk7BXJORopq4qF5QJ9PXImMRmosMMXpLkBYI6jZL4L+YoNWhjsZSJAspw0ojxSCPaErJjETnLoZuwESSAdJUFiPaWvgjo9/QiIyFBF6Cp3ADQU6V5S/kIk6xUg+k+N7HD3Y0Njt1/8sHEyCOphjWjHzkUOgkSfVr8GOInQswwZiAbK5QQGZCnMFdN+cT0Wih5hKms+0YTxeHbg5yQQrHTcEfywkPQmhAlGfElTDEHAnO5giHMLaUuUJTKjIFEntZLLX6Vw5aKKJ84eoEFmEwJiO3rrG3f/Dx8Oj45PTTWaH4959/7W4F3Y3yHsPGmp3lta1LozPy0YL6Au6ZRdAN9WgdfAH07FLojMvr5pYF0Rn5xC72AnbLFvcCcssut4G9FDIxXSPaOJanXwXutpDNuV4qmi3g6YVisfe8zT4x8Kv9WgNB3q9aweDMpeQ6AkEKwhhqdmxeTl9zhi62Haftpe//0uxeDZxI4YycOpXvRtd10ep+dtHq2zHdWxnRTvMeS+645r27agf2gYldPmAjYDSB1Sd6s1b/XxrvcxX+mj378YuvM3Dj9fc9Gtn2NyPb5r5XIyNYhjFci1e7Su/f+r9rwv5PObC/lt9L1j6QLD86rH+F3AH5+sfZys4/UEsDBBQAAgAIAG91XUUruSqnsAEAAC0GAAAfAAAAdW5pdmVyc2FsL2h0bWxfc2tpbl9zZXR0aW5ncy5qc42UUU+DMBDH3/cpFnw1y8ZwoG+4jcTEBxN9Mz4UdmNkpUfagk7jd5cy3GgpzvJC//z6P+6au6/RuF5O4ozvxl/Ne7N/0veNBkqTvIRrXacDeq50R9BsAy9ZDjRj4BhI9Xv0JH+fCZuxwxrT+PCsbEXHz0H1ZUuo6OKFxYJbNGHRKov2bgvyYRM/tdTatI4pdeocl1IimyTIJDA5Ychz0jDOVdSsboYGjBXwC+iWJKCZTn1vtrgdIs+ObhS492GXSzAvCDs8YoqTmCT7lGPJNkPxd4cCeH3j+9ZuEQY6QDMhHyTkZuDldBWu58NkwUEIaOO6rhf5nhWmJAba8fVW6vkD1Yz7CRl0lYlM/tL+Ipjdzrp0QVLoVcmf+mFgYKz2ulzNIyfhQ7a32CyNoOQAvGe1XK/c1Y0GYlEW/ZBhFEQ6xzFVFemh95F6rChFsslYepFTP6ts20uce2vf74K9RLUWQqOFdpY2zYcmh9mltr6XJ1CLK4y4j5aj9L9x0QIWNrCyjhFpjhG1fx07REqS7PJ6OtSjUVUcRP0O/IFtUQk54XvgL4i0zubN/PELsUffP1BLAwQUAAIACABvdV1FKNC6MOEAAAD3AQAAGgAAAHVuaXZlcnNhbC9pMThuX3ByZXNldHMueG1snZExb8MgEIV3fgW6PRBvkQXOVqlbh3S2XIe6SHBYPhz35xd0SZQOlaIOSNzxvvfuhDl+xyAvbiGf0EKj9iAdjunscbLwfnrZHUBSHvA8hITOAiaQx04Y3xzwbXHkMsligWThK+e51XrbNuVpXooDpbDmYkxqTFGXExPqSuqZUWC29f+irz3ohJDSfKw+5Ffsyr1ULJG0jBYq0ztUHj8T6Cow+q6u1bhSTvE3iUMs60aadtwAfi4C33IumzPb30baX4fqoyMaJkcq4MShNZZlfyQ9GdE8G2H0bTFh9MOHdeIHUEsDBBQAAgAIAG91XUUpTte3dgAAAIQAAAAcAAAAdW5pdmVyc2FsL2xvY2FsX3NldHRpbmdzLnhtbC3NMQ7CMAyF4b2nsLynwMbQtBsbXSgHsBq3iuQ4VWIhuD0Zuj39+qQ3TN8k8OFSY1aPt/6KwLrmEHX3+F4e7o5QjTSQZGWPmhGmsRskryQvNmuwwiH047JwasN4ptRkqrvbopI4O7uL9SjNg4Nne9giB7yM3R9QSwMEFAACAAgAt5mV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3VdRW5NRiRzCQAAQVMAACkAAAB1bml2ZXJzYWwvc2tpbl9jdXN0b21pemF0aW9uX3NldHRpbmdzLnhtbO1c627byBX+36cYqFhg90esCyVRKhQVvIxsIjKlFWk7aVEItDS2CVMcLTlS4oV+9Gn6YH2SnhmSFinrQtrxNi0YwkZ45pwzZ85tZvgh6YWPrq+tQkYX7u8Oc6lvEcZc/z7s/wmh3ox6NBgHJCQsrG4pN64/p18N/45yGlBD5vhzJ5hrfDTs19BA/EEdWenoHXhrqs0Gkpu4gTtIxy0NxrqS3pU0GNMbda1X3VER6Q3IjPhsv9ZeNTP6UsDwQxIww5+Tb30py50eyq7gPHDmLvCF/XaTP5tk1o3e5A9q1ltyC28aiiRJbaS19Lpe28hyV1bqCNearZq0UTsNqSGheqtV77Y3dbnRkuBt0G2DlibutlFTbjYb+qaBGyCNFEXVG9pGlrr1ugKz4U5X2wwGqlyroXq9LjX1TastDdQaAm4JdChShztQ0iVVam8UVal3JDTQBuqgucE6bmst1Gngdq22aaqqVKttnbtdXdpdW2ru5STuPKFwbwj2jvLcqu5Jrt5sFQTAbJPF0nMYQbdOSExnQT5WFuH9hzvXd7wPLB784IbLAJK3EueqyOtEMjExS42IQPZBZ/+wyl5VMCTcwtJ0qaTpyJ1/rNyuGKP+2Yz6DMw/82mwcLxK/89RNsVrzSNJ1yQoInfnzMh2uprcrLe7ecXiuRqDTkNVjgnN6GLp+E9Dek/Pbp3Z431AV/48l5kPT0sSeK7/yCdqK53j3J4bMgOCkbFPq+kKlvKLLaGDhYSb12g0B3Izl6Tn3BIvmVHUvl5AbjvlaY/siK7d0GVCVG536t36MdGlc0+yAZBr0B1PyPgwS8GoRUKMfGM8qcSfo+ye80SC7CQa1ht666gUXa6WO5Ypg87guFBA77mzs3LqgD+55DwK/QiaRiEhvkA+Ic8pqYll+ZjUMbfFr7u9pLeAWSC46eYSk4TKsTrVRpdjxfwyHY7OR1PVOK/0tagqES/Lnxvtzrd6q/1LrxrL5dRkXSrDYVYXEspatXy6THsyGk5BIR5OTfzZrvT578Kioyt7aJi40redW48geoe0qCMW1jSe4OtKn/82RldWHvGryQSb9tQaGjqeGtbUHNnCSUNsY73S/0JX6MFZE8QoWrvkK2IPBIFlbkBQ6LlzMcD7t+uvSI759IlyY5jnU3s0GlpTbOoJpdLH/hzpgfNVbEFFFU0UC09ARwB7ZvA68alIBqEBKZ5XWMmFcX4xhB+bG3Lh3j948MNeYc0YmxBD4ucQvMSWpZzjqTr6DJGD9BsVFBp9qvRHnwoKfcEWZAbOk1+mcm2cK7YxMnlyTbBlTwztObNmjo+o7z0hZzYDOQRbydqlqxAoPNnIPMqxsPBEFv71CtLaUIZ7UjjSiVxfJPO9uyZgRTDPFSkoLWjuPFa/Xhl/mw4UY4j1KQRPH91MbdEC+HwOlIdPGXI8j/JlwNTOfO34MzjVkZmzghR7Ara5OxdsSwcWz435beX+jhwWl9ZPcVWaOv7809mbrTPsIfSYGyfw85XYjrZMZ3i55AUcNsF0fppkp9aS8sfZ9zLkO6xurFjWwaXlidHb17VjwisWZUHe4wnsktAOVJcWEsKXkDHQAxeO6xUSNMwBTCeuz7BxBYjfaQopuAYnZjRcg3OLqbjBqmXY3F3klh8rcwgLt0cB3B90fvj3CNzFngN/S+4oFLdHnDWEBOhuGGXC2evmKxrhpIXyRpfuybEiE8y6F183EBjmuQt+vs6n9uoSJ96M+mjGJTd05c1F0/LcR9FLIVSrReSZZRS2aN67gC4E1XPCpEqibv7XNxoSLXESzTtOzZlDr4WViXYBNSZmGNrWdKioGJLdpGjhsNkD7Ah3/ESdX1d05NLxQAF9sZss4gSzh3//81/51ezYE1FRTP1LUT1QiryR4Gd9fzcpI+E/cuixFTUrKiRzCsZn2ER04Mx4eRi8lsWmC1WDrJXY5vNo5KGOHazYtqJdXEI2wKnj0vGBbQGBt9hq/nS+4pUHVVpQ56Uy+QQtQ5y3uNLgEVqOTalX1DjhrwKeSok+n/pHK+a5Pikovtt83+pxcIVtjKeKrovLEVyLPHf2GO1oc+Sg+DsI8uCWVECfdqGY0KJ2VJK5y4rrFJtE0g2gkqP3bR2v9+4Zz4TtjRNutHTFMhdYnwXUG/Or/8tvXcDAv1TA3azPAn7NSd7SHOED/RpHsn/neCGwpUm7rGOwYcwPgrHKLG2Xe0LgWjRPscaEXb5r6kFv1KLVpM3IDuyKaZoqPo2lJZ5pLyyHQ3o8lDJ9S9zlN8k39oI/Rdzlt/iOMYJbwQuh3ZG0ZPK5QnWCND1P6ICH+PzmnTg4ecvycAuG/LNVmDIpJmQ5F3RO+mLjs90FiWub09IGVw9Y3POft/BLLnP7ZMV3oJ2BbfZWj6dvj7nMI4dzW6wDKjAdffFerACir6u7voioiD0tyccKXA+c2QPv3mEFxTo+VrjK6Dv2Ibllcizk58pCkj5vzCkJscTjIjSq2GJCC7GFiB3kqH296gs39arH4tOLzTkcPn+1uCUBhgxwocXFMcwS0+wPyZeJa3EmS1iiuB4YTMuzB1DtwwXhea4UJZNW4iiU1Er0kh5frDzmemRNvJgnRUg55/j6eyHUxvHUVtiQ3LFUzcaEvSWQquzdCojb3DYR0/WSHTgoJm41e+WikWIVx5zbUKx9T6dK9p3tgvbsREmH5kWStioiZNJ2z1zAe8j5vWp6i4UGtQeJeiU8hX6e0eXTLyVKVaJUJUpVolQlSlWiVCVKVaJUJUpVolQlSlWiVCVKVaJUJUpVolS5UCrVCd1ZyI+yFg9RyPjbB6STBS1BqvcAqd7o8BKjKjGqEqMqMaoSoyoxqhKjKjGq/z5GlT7ff29kqqbxpzgydRoN2ItMDQZYktsFkSld1WT5j0Cmal1Zw3JhZAp3+PMaZKqN+VMcmTrt/fdAppQ6f4ohU3lBpqyQ1JWPJ2UGmZL4P6hsFEWmckyyB5k6vZy9yNTpvN+DTJ2uzX3IlN5UlOO5kSBT+9SXyNQpZCr+yxsAqRKMKsGoEowqwagSjCrBqB8cjDJHsQ6TohLTKjGtHxzT0hRT49/ANV7qXomFvQ8Wxl9eh4XlPzsfxL0gP+gqmBUGmf4Pga7CDbnEtkpsq8S2SmzrFLYV8/wg4NZ3RJ3+KFTsh0W3Yrli8FZUCf8b6FYqvY/BW8eq4CWMlWmB7wVvHSm674tvpRr0+8NbuzQQBX0H/5fM/wBQSwMEFAACAAgAb3VdRUl3V9NbOQAAy04AABcAAAB1bml2ZXJzYWwvdW5pdmVyc2FsLnBuZ+18CVRS69uvDdbRxlPapGmDZaZpZs4DzWVOpRmZip3UzDkxZ5GyPDY4k7NIgzkLqUcQB8hOiYRK5UCGigmKikBKggrIhQY733fXd9f33WGte+/677WUxd7Pft7n/T3z+7L3/XP2p9coblOUk5NbY33mhKOc3HIFObmlSb+tkJ65X/75nfRjSajj6WNyyE7VcemX5T5H7Y7KyVWnrhL9IS/9rnDjjEuonNzav2V/SwjBpV5ycvZXrE8cvRAJYg94JP3le1l9lKuTGJp1PPXRmZCitiQl7WnrK6rETutNp357equq4/WDO3debl19aXmS4b3Xe7OMze/Lt6zI2PnbkqVPrY8VKV/q3Xf0RUjT2ysvdVbto1dG1OrorG4kRVPuP+9ceMBVK4wSIJHlnJIGYRku7sNzZLSEQh1woEAorj0OyBM/Dit1u6W/fz/6TsKO/Dgb/l5j/feT6e6HFX6c9Nr8PyLFlsQOLVOPjLbxGpg1xVVe33BPdvQ7KQHBClOhsS7fyNJjiCQ9fOzMRAXKqlnQ6TWPi0o1DG6e6eUUZFJAMezxAqomc77DmBYbzZ1nmICg4pkIVZvi7bDJ3SQuSYsQooUlDU8kGw+aTIiu5eqY7xbycxFP2GS7rAGOMcnrsrh/QKNPAhG7eeNNOe8h20mmoRwEPUmFORuTzu5ciGNc8gvobxgPuViT3Dg791MkmKZDODrhGMdnnkcGSG6+pbfXkq2E4ecfaSZgJR9s9JrFXgZMTQ9tQ+5eItrPg7KHls8sjAkqSaEnbAZ93E7VP+mdheUIoydD3Bw5NdZpS0dyePneQa7tFwYFOEEdQKVvQUiTLJQIFnbQprbTqg32EjaoCz8SgmJt65KFZ/jCt9qoSdyoG0M/lhIBoXBY4ZOupswFUysK7WGludBnN426Td3AqPfSdmPxVmQBPbLxG7ptzRoO4Y4BQYjDI3GW1dHtWxGri9siR3N9wjHaM4z6wsOUje/zGR+HLWiow/LoslMtgaEyCXWbrV/o9REiDdtXAmZbBsRc8SAXQtB+Dph/BohmAe1rUcJ57KcIXV79NdCamzTsw70tpguggsYxXEd9/0g/wfUHbNaFk0WzA1ZYkrhpv5U9GVapo66VxbIGFup4X37QnScZfqjHGd0TJW/goOMPQrug/Irr1SgkcB05egQ36o2oA/HdCZd4PC+oG67w9fZP9qPJBKDDrVpx3sWTp3oHcA+yonKNChH9SE9VWFRm9FW4bx+0O+4QxLbTh1FfK+JvybDojG6nsM1JqqGqxNmcqyJcUK3YisncT6zmmEtmLCsRt3WATGwWW4012Q+EDdUixJMci54KQVSYOapX02Uv71DVKKVJQ15sogeQ9IHi1takKs3nFmrLt0JSiPwJ4aNu5ZVzZroIsUZfONp00P6JpdrxPVSkZ9u8CxKdG0bwRHm24TAEg0GyKF9ppi+4s8WISkB4T+Q8jbNnVfdOjYTDKZfDLTzopvc/dWJDN9vFWyywPzriCfSvIZNt3BCOpqmDC7L1QYCeB0s0UhBEuPfJvltQTe3EeWE/SXKmgsn17KKUiiRPDw5lKkgS16GK+uaLDJCjQ/h0kY7DXVisXfVFh1cZ/Z0bH58tfOk9oMEDNxbe7Wmash6cfW3lUO7XF33VVNdV2A6rmbo/MKtxuIv1EaaTTzgnJFrZ99lXZWv+2Wfv3X+6UOTd3I4ivDhw6RCen4mqQ5xFZzNUfczrAuB/x3bEHUJ1WnN8QBwfKF3whweSGsHWxnJM/ECW41X0tqbABnZ3g6nEdDTagl7dM1cJYTB1SddicrOEdR2ho7i85XNxxWlqKss8f3+01IC5y9rpseKTw8scvZj+A+QmHRUXPfnwKnNOaH6IuWlWfyduwgQcoBUN+8SPbETnj4DxajbozJma5rY4vz5V/w6bidlpS7KRX3SWCtcHPm9qtqcv3LIwsEY8aUzt0AeWK8Agwer+WR3i6IpTuNG4jCgXPZamS4QFgdkujWTgtdPmrgDXuWgYfvPWRFZsbzjPspwmKeIAp4WO9JMYOIQYEkhIDzCnlutbUEsDfSR94VUw31zK9mC1GG8R9dBu6I1WWdTjmMx4aSa4Ke+Yu+zQhHaInCC6eA14NbkTNzbaqsM0H+QabWJHxWcGXpy+W8XP1fQ2zfrkUZjmDeiz7yWLznJSCWaDgL/gIc2qpNlLYHNWElH/4uf8Oaw7ET1RHYiBd6NDV5sSPFtDjQqf6bg6PBIEhj5yw3AnnwV5RKia+oQ1euX7pgUYqHnuYWI6mbOWSN9cBJttDiXyF7BgD7v4ajl7sHmX43WK4Iqt8lNPx3cnFPsb3KmlScL+vQkRvUSBd7/Hdtfeiqv16OZm9zLPtmjPFnh3j0IuHg6Uj8qImusrDT0PNNYIs6V65XuLXCq88KYr3Ws6KrN5aTR2iKtpsQW/vxNcx27w2Mr1AfTsKGXo95ha+HDKrdNoffMuREq+qLmU65sh7LumPJ6ZZJgLot4LsaAF+Xg0hGh0lR89R9ySFejTx67PERrye6LaBGYE2EgjopE6uq4zRxbbtpcUTjKIjspRc3maoFyQw/z08n0OaTWxlp/fsosKK5OJh3ILvahRuzL/PFL4JdnhI5qVLGxvUrXhpIIDXPBZNshG6NvwjKkccKPaaVwQ4rfR6mSSl+vMRyQ1fLQHnKljzqnAqeeC5O0ttdgZYa1sLlUQjoUQ0sf7gJxUtEMhLAia+YmSY0uyqumslxwXkDOFARsCnE76Z5VxY7zdrN6EckrkqkjTtYPoW3atkCDYsCFvWpjGvuB4uORjB8XPJIk6iEGY/cmu9lF/36GCyfQu1z8HXMuIS/FuBO1hZXFCrl3GBMUh/PG5iNAc1LNJqPASqhERBobaFocRDM0jejRyxIJdglq4KLkNW+41YEuinIeT2eH8PawAQrotNc7BD3tor8AAQIzzH1C1SbHsAldSW/8OBPc/2yhNx7kFU0T7IKaCfeGYhhS+B63A8xkWCpWa1wdgddFLL5JGrL32UMs1r/RRZu+aOdT7IbTOYaQf+fSNaEaDsCRAc6u6TZBPnwZ1XJFR6eEQENqoRg2jdk7TtcesC6/34jIK8vvV85eaArEAXSDxr08LYUK17EaOiePBEX7OJFQEutjgXcs2W5iKcQNslAZyFOOdOHSk4I0zPPFtJAB1gRl7YaKHZ0s65BIutdA5NUZBKqq8xCUtdJvnkvyA1D9s+ZlXm0AtqKKocx2Jb+vZECHxa0Comx4RDV7taxLAfL7kXJdfXJxP6OqoJCxiJnjeLzZCF2ZLptuDpXFc3zTLIovt2cyJMzRqDSCzsWCgXXyDJYt7MtC4dWoX9WMK1jQ1lxb4zRypgwu2XqtJf4maAglvVE/bVdA7QrqrR+tr2k1ANCOCpZmsDCKWaZpbFx4eUbC3dCF/jf6QHUWHFfd3Nji3ByAqvZttyRtL2lUQZ7zVZ17rOfTXsC362qejMi4K263AAOGZmgDlp1h30h7KAMDbnDh7aSLWa0A1dHQkLsUQbE7qRtei2uhVBLPOikCfuNEeWHdsR1NAbYYnaeMXNoyh48rqDWGIRvR7NvJZfPhIqmlKO4mdlx3o3edX75Wbh3FH8xHjVB5CGNbJM0ytBY9Jg0DncLkiu+BhQ6UVBlZAUkpznmTGwf+eEl0sX29X7YYvse6MGPUW9vEvvdzbZ4/G6PVd7N2av3YubuQSSwj/ZrvRAVFudUEP2AEVKTuFFVF9PlnbU1EpJXHX0AIHOzQcwvh4FqfXd819T3pojmelMKy9j8mvBkVAG+ENgEJq6Ihu/nIDCSgA40olkp34UiKGf7L2QDj/ucppNBUpnBF3og0OlIl79XunRqspUxouuNahrdKq7b7U/W3tCy16YEUWvmRx9CvYuPPj0fBCEYN4vlBpRPqvfeS+oxSlhrO9FeyLIdtddFkpDjsMAF3+oEBth96a1JCBKeLHSxYeEZJHbI06iYaDTiheMU/VA554Zsp80/mwtbVujg4pnrEB1pZPKtlefWY+1pbnqzy3w3iFYX5ULJygr9sYTKNyKWGEdAKMGzHaI2iusYygehsA+golk7u7Mio9SHsSOQhtpg7SUXVUv+he0v7DGe0kbbJhcMAWRswLiHdj55vwfBfdDxZnQhosfXKNFwICYZ5vQwJgvr4WF1oDuVQHZcJcHgFGt0m3UPvbBJUCbedHTtc30M2N+oJTwh5BUlIPEONYOdO1VlZZU9VqDfhgc2YnNn/5VuPW6p0C/3bi123rwMJH+M30cAMjRlxyxdY7/pNtRv7YIHNhTbBqH4btpUq+6ga1GAxozCJO042CVL6V71GPiBtR1S+qNGHTiQ5/jYhMI0L2gDf/qtBP5x5ePv0WDHp/v2kDDJivFgPWnWhqm3tWn2FzD0EnPdh7W6ofi7eMDx/81p+I8BV72na+ifTFFxg/0Mbe/Y8r//9SL/Efko4QJXMPJWOynuwITPpP7uN7DdlH+GFpayZ3a7vdUunHldP/tUtwWP5ydVEdrX7+NRcXNlPmIFnIvHemNT5JYatKg/4yOblLBGu7eOgsSb1pvh8g9HGwWfZ7OsC29c+k3wc+LpGTq/xctLfFFS8glozcute2ea/nCeNwKV9/kzLrHbvA+37QXLSL13QonNyzKxvGiWgK6EreLif3cpt0lowrDbSpGrvv9+R80FifTtgsE7beIm/5LvCz6xukdCNSYNJVTsqE102VaqB/X95yObkbUbLbT8kmc4sUWiE932b0fbSjUkiLi1XMpRcMpfpo677puVJO7sUKKZK5eUGTUja9j6XCOf2SwsuvoVo21TtSLrY/hHknHbRsvHWtFLc1UlkOGf4/yhx8EwSZ6anYDIr8PNHng2iOnmZIcyOe/8nfIXv9N/QyfTe01UXxOoxRoOjx5xU+hVGj7NYjmmuWpxf9FKVtM6MKM/hJWSxtEWOp6z9qrpFPX5QnmCntSeujp95sXgcyfEGW9riimzbTOYtCqkVNlN+W9ozIAyKHdLLm+kXRUg+j8AvznPLbyI/4ZLfkHanmP2EY+n0PcE3T9Ftt7ix3ee3zqX9zSUPy9KCk4YX2hA+JubWNbv9z1vXvGIA1jDvLyVE9L60Wtg//48qLoiP4iooVfOKC9lxS/GHt6a2/LZwcpp9ZJLhVNBs3/jw7SIRaRX6ybemc6l12k0gz4fCGDxZtrjs/HEkjWf+kvXTYQBL22c4LT3GvS1txZOSjtsp07z0mAhqHCUJXRb249lMjLVeJI8K5dUsFIT1H+LmQVMnoQUyjt9MXILjuCKa9uoZ2eB247sSC+R2MrsXkT03HyztKGr7gkNvO3I4bSPydI7zxeursrVDIraspB5JXIWK+3PiwiOsNx6/FcpwH9FCb84hXwpyn5muSglRM+WeRS8eyTDcjYm5AF6Fep6P11ukmgpUpOO54qaTUao/paJBrVP4RZHx9UG5jFu+ylHqC/oj+i/kZxxdqwiXQ2uc37D2fKs7ne9GqU4Od6lEYGzfNVIgoSR4LWZyo5V4UkqnMFtb7Pba6e6PXe9Z3xU2htefjmuBcoRFoagfGYRHoREYmy216ULmSeVE6T9WTIQ/YQYgZ7Io+Js6b44osSjNdlDmioAkMpSSA+dnr1lZeFbv1CXY+7IsYwVndm0prcj82umid/SGc6Sp5rViUkJJQC9PWaKC3eSKLrD8cCKWBvRPbFzVX/3f/ydsF8aKPUPfIlEn/+CSJ9Q7mzo6Hbn+kDYt2Nsn/0fTpaFD2T7u+kWjqA7symrh+cG9UsARHb9Sda4pXhW5TdeEjJRtfuYNCQsZ/yZoDyabTLiiOUxdYr/qI1TcJ24xNOwtq3RLSRo8izUwoVEO1Y3dGHBfx5Zhgmv+yYjEz+YkivJjn8ttANVm0bqnWRG2zS7BLWtQ/Udg1qFyWWLTeioLXLYA3TdMs/3Sbu9HJCN0ycWCV7wVVYVbC1B3lEf4/blGqcX/yyXoqerMM4z7B2wWI25J0SHFLDeooHaDSbvdLHUX72A96MoAtBMmKF1c/9I+pUSELm29D1uQdXucF+qVgDZRfxBs/pOqlqfLbukKrIn3gln7g9MW7nByRzx3s4siCR4k3TRewNVyDJZyKfTRB+DJJ35WgX2y8aSOzc2T57AyR4DZHf5StJEiHMN1GF0Nev5Pa8MhsLUzy+p1la30qxvkmQj7Emil88kvXnmqfRmaZZ5DbxtQ8kYfqWTeDp74g1oyW/CLgQ2593qOMnNNbM+DZnnh40Jvv3nMDIQn87LgYkjj6Wm4CKdlzUfYdxs7YM3ScJOCGOvCwW/QvWTXVL3xURmV/VRTgJPtvZKt/qOeWr5FOJ+4XiQ9Nuz/76+1ooZpnvzPfcD/YMPEXtpFyRCGvcakRl4m/Oyl0i6+vAE6Lfe402vyTYBgjH8AALKssiEUeU6PiyBr3Gv023JRYv4IamTgsDrTszIPxwCWuF0VyfzdJoDS8VX9Dxd6jGG6jyPYu4dFPg/1ypAZV2hkzDjyz4HTUKmCqoWIFmjMBlqi6YiTOnWy/X8FAQygtccnakaXExIUR9vKB56LEoqM3gJKlIbSVmoM9zqtTDyyG2yXemesOtk+pCsPjqw6vBOdK3HHJV2lQo0tTVarai2qxeMwAi5E5kN/Ur+TEz3djNiZN77w9VxkvPJO3YUCfGPUrrpxDCuX+Fs5CF/p8FIX5TfAdYO8ToDd4LnCyEQodA6gU6C0Offu59vXdXDG+gsFeLgRBAKd6IWeC08eQcVKFdy766ZeXGUAORj6wQLhsNc8PCpqhCbC/JTL87qgKIW5TN9zBFgNT8+QVzF+4X7E+38iFSGoByfhB+xfciYTj4IK5gvjGeT15Y6LUEr68s1o9nfFL5Ct89wkAa8OcUmdfrx3g7kH1okgP9WORftNGyRx9C0Zr68QvaA9qXWl8ZRQUbQodtE+LnysO1jT5uvMulV2yJF1bCfz8aHGJfoh68MmPAu66kdhftx0WLjx7WYYa8pmT+ncgawt2eKgBY1rQIPZT82rUGqplhy4I7nCqlEwxYNxiqliZB8kmqjsNjZ69S22CD71LXH9NiD02VEylMVU77nDe3j9syPjnGFrvMG8CxwcdECPBvPB4JZGWSKA8WieGAE0KutBRNyaZCpPmiX0p/9DAEs2EECCj+DqS4TQvu6cypl1TXGJC7pHXelHbCTm8StqQmmapOqn9jY5619yzQxoMeIvObDFUdJD7oJ/6tmcFdv+V1hFR36kUg4TovG1a7T74NX+gPVEn0vKfL1J/6f/KXuaq1e/0uuQx/iHDUTI1cefwumuWWdSMf/D8UvSSozjguX1+/SvhGRCRvEdC71k5UI34e/biGtN/eIyDLhMwMy1uugodSFxv1d3tunn64j1VielgQ1rr3QLjnzO8cls1xrClWv1Y/dVWjG7/1zsbu25EngFecFusq1p2Wf/Rr4yb2Xk3tW62w3VzytzQa1ve7YQI2E8DfHFuIvNrW+BJ7kL3Ss1NwPX97v8PVZMviCrBTSEz8ywUl8H3PKPGcg1unvk6KGZkAkFYgecW3mh+cFzLlNdlccAjW/O969hTcINF8NpW6TXdmGEQYRFtf9k4qPkoDgrP8i0LmUrddMEQVlrynb4tFvHIeM8FfszXyVoyzpKb61OIjWbXUQo7TXV913o3s02jpIUjrZoWOTeSjehsXqifzmn11jNdNEFfR7niNhXY8KE3wzZ6zV9vvvXeK8+GGCm07j0C51VrpQnnFjRQuPkJTiRrf2pTBkLY81ubKFadpbygNOq7TTX/EzTCHlygxW9UNUN6WSBtFovC2diJTBYH/KVdJX+llqpTZFb1mM2THKGWkoGewD8aE8vxQRgGC/l/hgyGx6Xsbg2kTFG+BtbYAovC5adyKp2E99g1uR6oR0z/JOHWVH1eK68gSgunjcUHvmXEQdZNh5kDCE5CkmiyJCMqKtZakT8JteWkrvnz8G+Hqsw1KfCS44RMRn15XwhxUXMIB91VgNGeUaVxLaWK9XYt2TPlYx1fz7zPR2mZ8AxZXn15IOJXW9KCAUBQUU82qo0bBd6Gz/XsKxXWsQOePWArFefiDrQKLFt1GlGzHUY1IC+E1t1QtzBVQ3yKPuFgEEqRo+o5ypxKzf5MkZYzLsWKXybNU/dQqyApHbDogj6ol0dYZ61bFYLBmr1UEwuvZZsSD+VmiXuNeDn7E1O0rQ12Ueu/LoYfsqY8je88pOt+ND/M/xNazv733Pg6RbIS3DP90kmfPbyKdw5HsZbFIR5zea/+QsNRnn/ksy/oFySxggyQGLuUnawUYrjfZTVu/cD+4tpmtv6e3Cw60jcXAMrA2xlunVCe60cWH+Xni1OZJkJytTe2rSlE2AdiAzwIPMBeVgoBHprrOxO5W8BSZfLDCJk3mfQNi35ihYjOFJ5rWKrHcm5pOvCaEGXd22G0n84+W5yc4N1LDN910icQ2sj2ssApoXpulL6C9HNyQpoD0alaW9UJl74Aa+yLk0nJZYG9yuuowH7tOZzXwsfJNnH17zDCI0Kud6g5c5/AP7/PoXerekwvLcgnv11dHZgSJjSpZVssMBro20LdPYd/VXtWCKVAanxjxtXaB4zAzzleoKrGA6WEKCL6ulow0E9d66yT16lmMzi1TsxGw6ZmHYtG49CwY2GulSlbKdRrwpyMqZCbrGtwW5VsFSdqvzHAugUeH0090jZNpZeFnqdS1Rw6qZGGR7O4aINiaqcRfcojws2zgRfl+8u2yGGo6yX19um5DOeJKWe2l85LjPwQ+kz/pjdYOAQ4YeI45JNPBTY4YDN2EI1aSSyBd+NgzuF9UlrwWrCOdWcHv8ALhDY22t/aHdU+1ykKrMEHRMTO4DNCayz1XKz8Yqji5I7MeTVVMz1qaMZMqG5rEvOzFAgYN1dbQRqCEs9+9+Xrtp+zhw86tj+/VDl6VPGNUoHz3Wu51e+arGE7Tno9+Oy3+sL53PjavI3W6MyRinMDQeZ9m9BRMxYnJ+vhumGqfaP7UkOFWwwCdRp4hrxalA6Mrpa6m3ApVb9suImTSrWvgVci2EkEx+R7eR4J4cU+KjOWb6t7TG3B5rzQ/j6fIEp1cKp3O9/tGiD3IlDDC0pHr90O3EMKKHG/vBjx05SGtMqd2k4qdgYezX56o8DjjX/GDEGItcTNFwQmJ0DQ6bvC+0HKlc5JlKYAzYTryi+pgZp9fH4ky1nIypgxq6uaNJYPTtlNpXKME0KqYBBv7P4XvMjykPX0cJhFYUgM1p26LZl04aga9VhsI34qJoc78PHIGTBeUazfx+S7jW6ZsDhhuHw/ZTswYy5spGXPP4pbR9sU1EWyveLo5DNkrMnpD0pb1I+zQ113cG1S2PpKndbbNiRuM8pOW2xiUqVNzA5UCqXiC9OW7wTUZlRLG4m6MbKRbnMk8toZdy3wr/gjyFEiMKMz8duWE3BPoflJa+4fVrCH2M5sum1j3/neFLUt6sz/Bwsi/7PMg3o0IqcZxJR7FrhJoZi7yO4/v0pl8Nz63e/pJGuBOQj9SxzwwQFuZN8POfrLpSP+XA8zKbP+IluQ6zp05ARjFUz/6Xeagm6N2SGUuLVHIiBL5rrA0ovrYNU7/7Hyth4vavFonG8HiCe7aqSX/Yz3egWMta6Wjrhd0/jbuh+pyFq2Cjgpk11Ozlwmq9zLlL1SXORePPuvXeok2sV7zL1DeUBEdHV8NCsCypyQiPt9bp3W9TzaejdpzUCODG560d4WPdH0SlScpAsRsEp+KIT0Me2fc3qtGdd4YK3crn9M5J2yvNyzn6qQs+35qeZbZT+1vOSg808lyxVP/AT15YUfC4/2+cvxM/nqzfONAB6uAvpFQKN1cr36KmFhjXPGmYGt4fM4z0r6bN068Vvz4lTq1mBad1JguyPzaYC6+c3vY/wNN1JwvG4VNc2YsMExHlLn4Dr5Ydc2d/ZdCygpOdj5VbZetr0rFNBFE3MAQv5fSh25/MlaqFcElGbkoO+pUtst8NemwdRnF/BdyGU/5HpvpLAwgYFS7Y31TkL5LsCNDH/lNk/ekCWUFzxZLH6DkjQMiFnoqMpPDsZcZI9Am/lMzRUCuMoX3CW9+46C2gnYjq6K3zq0u+muq8r3ie+rS6rdzxd6g2No89Q5Q72EOFwv378vxHyPdIRc8Uic4bIJv/iGSSugMiOuudwqyIDECOcj5gyDYwOw7qllWR38p1n3VWMOZKPqJNEBc5dJveiJOEx79UQkmoayKLSV1OhBKOZZVRDCbO/daBGdXso9j+s1q4vtE9RHffwBVrOxgqPcxT/cWud6ND6WPz2UQA8HPZirvkH+q8HsMXJ5qbc/4Fng7wUoLOJYHe5atOGa8i9kdhs7urLOlii+jENTiKIzvzfDgdRSbdWJ2B6r3bxD7Ie4sdRm+oIW31ChhmuLCs0VhsWdnjERQNZVEB0nHiTVc0Iohyxsf0ALyl8eBkgIUOT1o+JrHogaPBDy5954Bu4mjYQrc5yHKKJq6zQ2peJ97iZsc92BeJ4hteKpBcGx434AplcF45IaqBNQcYXcZEtq6kcRzIxswfis+2aAsMzj8NRPreFiHdp2utaEfjdWtScObO+HD7OdsSwVukD77Q1Pt4bChOlUgkWQGvK70d5A2cXvFx2C0A45X0khJfFsRksuVY34xym/cL6Xbfsw5FMpaCsq3phK/LofVPFuu4dYDYOFqJ4nZEQZAqjlc/pBz7btquMG5Sp1YOFsbw9TTttXM/7UltMuuJukm6lPuvW740LNhe3VvfRKwkVeRXpXoLFgNyY1qt/C7QcalXbxTW8L4l+ADgxuSnS2uBZdFdp+iC6a3P3mevHzM1VPsaOpCVFVHtR7Ulm2benROfM5b5zO54UFWDHiGHx+yOtInQHRFsx5kgdQJ1U+DNdr2ua8asboPoQ7gmK/5ptcpen3KiunC8N0a8j9ask8Vsy7wIj+Qf3U/MSKH65dZ33uzR/N8W4oHCVGXLFe/WHL/vWsTHbg7a1YD/lrymznymBayjmqCiX1OyIJej1jH40t/S4HRSR8idRx0cMQMEu7zeqS2Z5bs62PgrrKrTeY4qa2EEbseyz/LA0tRNHF82qMau+BwxvBAJZPXPFIHGagP7Xfih/COxj2Laj/WWukUK6Vdqxe8U0pcIRQIdfqfagKJB7clJMudD7SWzGCReyyOMkwkRRLFTbsqWPLgizob5o93xXaqH0XQ3BMPZC6k9d6FcALXT0TOSHqPhS29lnnUcZsq2flig67bs+xJNqzy7pd0yYTkdJKgxXSS+d02nFOB6kL66NyfrhGHwD2WJFec+By174tD/uVEp1jTyH3nUm/hDp7mkPJXOGCVny739EAQG0XNTU0u+PRv9P/qgrYTQpIjaJ9Dcnv8wiihLTyL7VeNSEUzs1E+sN1YMAJJx0K2DkgW6nTpUQttFs/hTl9YWYLGpxEZacA9V7P1rP0e2SSBDZy1Hm/JIHH3dh5Y+4/F0KPwuRyyn8mSTmnsJ858kr5/0Jc/t/ItEta28595bqLe4Pjvk7Q1YVtPaetRHtv/DHdCKdNiZARnkfGFykl5NML3AoH6AQMiBBO+qBOMKYzaGxRCjOiWWXZ2R+7UL0abdrJu8BzRG608YpHvwoBze/JPVua3AuUvm1SucnSt6NsI20I7CutIKy/5/nn/4a4bfdbppUAW+EheuPRNF+GmC/DiL86SL72JFp9fVJio/ots7ohV1I0ZsdOA+bRQls+Iv4sw3G6zAEyMbES+mUlCscV4lAzMMAczCG7yepbXYGVhf83s2SJiMxVzFTS17o4bYiKHDztaDtyadqZsSGDVi0CjTDnl6nPvjTfdmXOlNyzPFcgbfMB8AbALw4dt5S0PB3biq5jU7UVB2N5He6wYwxHR7yDME/Oc+Pnd9yCH9K912gTPg3d02KUa4UDmr2xeQD/iEs0Q/3Z27RlFbydNF0X12Hzx6MVb8JjsAgIdHgj4jpGs+ZyHON0nBdldhtqx8e9ADrBze6xrH7IZrW4WacNa3gIlPV9dxW9K3tqSSq5h2I4v2truozOYBd/sU5/NAywu6N0AosYr2t2O5rmlRtQwc8W7qzxm+ZB2slf9Em+34qu6IPqbiZxe1vQLmnDlrxW8m9t0zObEtzkX0AajymKomcAybf6UTO17MmSvKXW6PNAAy/QgP2E8sV052+VjCq95bBCRoMIIA8BEVHa8q3AGRvF3Ooc652ATodqJ7v4SgAOvgNjUGWzTcElounsTioV09SmSCQHxyFRMY1HDemtK1y+b1i6CQY1ziyxAu08V4ZZqqHlNhG45NnU2dtKR3OzjpUM4tKK9n3adNolzmPno5mutC2wa6+fvLJm7NTEq8zEdO/Bq/ec2aLi5f7dlAZipL2Q9YP5QMcXF47WQvyPKOYpWfrq3jwJGe1xXuGr4SXWz8323t9nX9wTjkm4kBLSj297ULb3iLgS+EGpjXtu9GSWCjP42XeoB/OXa7U5vWYekNMaeyZNwNry01HLnOtffzzSVuOCB4nbKZWudreq/zhHdF7Sc6l0xdHAYOqRUnbySaeUOupoPSiLfCgRlKmMrWD4HMLb9Kyu7wxLXvprxjsdk+Orj/SBTA9uMvbUL/QS52VftUy+02C2k5SCOJ12YYkHy4vqvH4k3FAzQ/W04fr9faPhl9HGaqHo6kCNexZ3GczDgPw9ANLc9q3QlZ4ez77tbOtS7swPHfsdi2eUZ1efPwh6YnBq0fWa4H5Kk/7rNb7bsKy6Lvpef8s2j2FPv03aRlrZ2z/4Zrm60mreVOt/ROx/GTb0LWyUAGaIJd5377ldnTYvpM0Erf6xe/2HlMAAsdBckboAgzbFZP5ebzu3nfyP4HCwylpu/f8d0bLYSCGOKSvAgyUMsps4Ab9AAzV/seM2z2+UtETIPSRxwXElPFlk5ERAu3/cY6gwKPpyGlkonAjGz2eDZq8NHRuJsMCzBrac+5Ew/trbYtwsSKQ+XVqvM+fObb31YfFWt5NyqcfjKI36j7+3T3/62sUjc+R0nf4RO+UKKhfDq3SG9r3JSxbXfeU0WYvsOH9Zf1nwmE/W+0ITkyVUKg9NUp/ugY7gfUu4MIjYnPZlcIANEQpHJfOE8IYooYXABydms1NY0CnoV0o4uuuPsF8yS8v2DCX+s/1IhwOzu8eLubDWI2wf2sJChbp4HB40aEU38/S80k+zQ69a57wo6w2mXXxQdNLJcFCIZBVU3ON+2x31AZgOF7rokjTcP8O9DwF4NfA83IFP/tH83HF6nB+o2Bu03cZOz8WYWhWYukAkSMHXlAxKql2vNQ6EYENiXsQvWtLnQZRG6StzIsXWJmS7VpPTFei0QDKOfNlJlZf9YrFJ0yWu/3TRQcm4RJwdzhI9k7B2cyNtjh9AMPz5Hm9iNZzbocx1otRGsbf400X3uXM1cVXmRsvA5iQfFZfiYh+4qivfpQvc6H/k5fGeRYj7o2CPQWF6zjc15/J2WZU9NT0Z/mDi0ynKpY9n//CgVv15LCjCLl5pnO4jX/QRddXqjTAc1C12fLPA59fj8wrp1tN1vTTOSrWGX7NoaRp4PPq81D7EvYuVOa+0kGu1qauu8+Lg1TTgFEvx9v62xr0tJgdad+FJkQEDZnR2CNXQUtDYbfZPJFqMFU7lZg/jt8nXdVr5rmWcvXt4FRjvv6Ho/sG4oJZLDMqhxCRWEkZgqMC3tLp0clFBX4ak8Wy4a0upMIp1VFHSb1/+m16YKVR5IariKPJYGxtpfS7Yp7RizYdzpbvwVpTHg4Np9FKy8Rbv3IarT/KW5BaKwxDWafQyOqnJK+DCy+OUXzj5woYagO/8QQ/mq9c7/A4fbsoYKb/u8DtgUA/74XFGfBPSoi2cQNYsHTFozrKr9iD5NPadfu6//oSiKEBvze1KV1aJVtp4LsCerN/tuS113cX3/2QtV7960TSl/n6jZhEKqXebuPwHziKtRSI5FbS5z7dfer/9txFH6tTiz+jHcro2/875jAGi34EbXyaQuJH/7spsIn5eBegxU0Ub2LT55afpfxcGjBTk/rfHI5lHbwQseAI9+M+5DfMZenPDcPzsjAdFNyJ7oYUGlVgT9HURKCzefe/0bMM4ZU7Wpw9Q2Prs/LXrzn+Xob5rb8tmyHt1qjJWK3o3puvwWFaztmmKk+J8yJwSW9bei+O9h4kwTfZXSCv7Wn5P7JYSRHTlDfWfgcBQIY59HF+jXcALK7Da1KyV4vQbga88X4kJBtmpY8RAvJg6CCoJojSFAKpRXzrjaoIuGFxxW1iJk3CbPBvrmnXMjRRaPdWz1ZuFA1D+RJ+PpI1Kbaewv4bQQtrDPyN/tBjm+IwdJ4MGw1/As1+ZvbkxWrJPHXWoNEorx0C26xHV+I7Mziv0HuQZS1qD4ErjfR7FPua5QOFbqxp7fvoM4VVj0Vhnk1lWP/JpUxaZ0k9m6wCFJFy5ddqp40EU/Wtws9bzxd5iHQDHk/bVE7MqomrRuHYkQJS7tG442UojFfAt4ZiVfFQWkVLphKo8nbdaK8NpR2pXbZUSDwsPq8XnZQvrbHsrxl3witzzipypqvUuqG0b62JxvVMRhEJqHyUcSq/x7ufoY1IHdPvrfoTFErv4qqZjiKtmb4K3LcE2OyeE4IIoXGnImWKFR/M3GkJ0mk77/lb0G0p7TflWfV0PIRd9Xkj62j+4LTs5RIXQbxXeeIPySx+OXhHqjpeyx4IfCs4rDiu1hQEwLMVbU1WrtCYJ2gp+85EA4G9Fpue7CK9iEDowersVJiGaw3x7u12dUiYOTIUgQhr/O57lt1BAxm75uGYKIFi9bWR6rgEOzF5gho8+P2J//A9zS5QIuOyKB+wx34nlJd7fdLqv99KsD3Yy2ONJoWfVnyfV6B8fbUnVJ2AC951Aw8ZNcSHqwmL1Rvd6/59LSbSgtHijhADFsTPprna3S1uPjCavuXPmPYiVDFya1FXbPK8aH/gZMOjwO4JNQbeyMwN8LHorEb6mxZetPFhbeHXoXPoWQfafreHmhihGvxcIDvtEwI3/04JixLZLh6Zv/t/WYv2L6b+Y/ovpv5j+i+m/mP6L6b+Y/ovp/7dMZVvOvdwFe1cluROt934U/46wIaDVVxYQIW4voQ7LRfYfMvJKGvs+tKahwnB23MhxIELUjPm0a0lkwaH/o3vNMO0fj8Okk0//rzyx/58hxZ6HDVU5QEcnAMIWyciEA/TvGNRCJmpeGyh5hZ+pW2efok3IprdPPfj+zA+wdVt5hYeJfadHbFeEZNY6DJTVYVYXh2E7M2bJLszCfo1ZgrrwdQ9+FhkcsI7/5O3UaP3JbyNxzPBfWOpxL/SQSJ0wUCf7iVduj99HT4bPRA4B6mcftEE0JxnGB6/78oQUgtgt+7Vbp77sZ3Mo2Yp9iWDhoOw5ih6SHr6J91YbZQHfH5FuPBhJZ4dKPvmjLOHzK7fi9VyCPKYtK0YGo1lVJU6SHYbij1wWDpG+VWjyV7+NXvNNNr0psJUzlwTIMG6+PPZENVH2pFMK483brWTTMcgIBsrtMmgGuBS7CjYwfPz5q4alyr3Ifsmo99F80yt7iUACRT9qYY6JGJz/u6glbVzrDL3PBzEAyWy07oTkLTNl6jV9eUVNjlcanmm+J3uDQPAdTdaIf28HOFPkVvSls6kBsm+A3JYEccO4qfmjEYiRdsDpToi8IxrSPjR7LuW4FCe109NLX+GnmJLLwqbbUWufuzIzGD4Bow+dpbI03Ln8pr2o9Gx1FkqrYe0e+WvAlyOZ9OqDJHRKX2G/lSnXswUOfN+15Qw64ea2Y3OgPb6T3YLKvNWZIovuzD1aDQSgGBE1mot+f65PYADugjD0u9msLJInEsEMNVTgDCsWeSI3Re8j7Ny1a1fqbuyHFzG4l26JH6pCfadrjbTzlhvbumdBAs4jdoXqfOW/yVwekR3rgKY1KnUR0VEw6sx+qOLc/g9OAalliESlIWrFUrCkgcuWKiCfsxvDC42+jvXblNR1jVmAGsyepJ9TexsiexB4RJOrzC3UPkh7cpPllmexEj4ztzxvOcZWOSAxA+hHAIIbiw5WAStGROO4iB6Nj5vasc0H/oJdxjlSJ7MAF+5yhVuxbKsUd867qYG9A1y6qepZTKepjDHdXlfMN10ewTzXEKZ7fjD84O4fbGsOfGgtOtgeuya+0U7Q3EjeexQjPgEbikwEvzXDRPnHy6yC4za9csTyhGzyZdPBasEqdvGuxYpoVoZNm+AAbMXRwVWDzZvdO/ObvK8EtCchrNPGZ7LivUS28fouOF2KwwRv6aEqtDOWY6CA/CkgLn/5nOc8QDyp5yZGBceOtcrPP1Ft7AwENMq8US04bgwCoFkBhmK/KX3EdCYQHGwXH5gCj1BhtunbxR+W44v9sUqFM7dDvF2biFEZvIKrWJzxHOjC7h0nI3F6vsMXdpfkrZi7/OZrvT3aYBNNq50Qhk6YzzkO2G3cdzpO18E0S+i3gVFTyhaWBM3vBCSC280MrK6ckY3u0ylGPBrbLsVuD4k8FLhAz9rbcgAWX/EABekDTbiXYbYGbP9U2G7TGabLTPVTvOCYQ2lqivbYCqh/se23uv7Z5op4qy7eTMNSC5oAgh23qunws1AN1aEY7g/K5wj00csuBUUApWOXtZO+sha+qL3VZ7XPAk9KDW3aJDSfuT7qyVX/WOoxK/qVgmzmaei8yqBQXqiavXUk6kLgs0a/Q9S3TbEdov5BjK2XhEp2H0O7s5JIoyE94X5w6mGgDLE0VaAa3SRQeGnCIuwQXo3JZ2v2BRUz9VNZAd5QenRJfQdzo+wnUH1dYqtT25Zmrr47cKi62Wt/9lQY9O4670aRFDQX62dDBdBS2TsYpmsO7HOo06sbUEoSZjDPJqJhTPdcD4kDVOhWgpy0XeJGfu8HKoxgCxmi6jQ7P8Ae8lTGZV350GxkSEjl8fFe06JDVji251YEKQg251yaSj7AmqJENehSLAFWp+LCgzbINm1iGmgE0c5S1WjuIC5gZefxrdnbKWWAs3T9kXWf7VTkZejU1xxICr7aCN//xe+yoUIrE6A1xipvjw4zx3IiJxLSq8vSw2AWEqK4EtEtakCgonCPPMuYdp5LCgIEzQcqa1ND4J8iDiEjHnwTKYPn2sU3VPCLK+klRpE9kXvtIPizECiGyUVPbHG4L9v1tRzgerpvT7staLgaSw3sfJnXEm7+ovVJQHaq3/pHN2NrU8eQF03+lLkIMkBPE3/fy3VHb4UAOyDNkcHi1zSqHeqVIRb5rhKIqdi5vietlHnSc6oRMhJzQYicyWCDqa8aHjBsUcxbuUBe8LDUM9dudWLGCi+18m7C5616p6ncP7zyrSMKgz1pmSoUWaLqLGTFqfMIz/M9WjFLNOjqf1VJpzLOSGXaqSz/Fqi0B3i3nfZEFTrJhyoPaZUbQHV2OXm1hud+ss+uPlhVsW5izl652vmv1DfByq0UZbShXt8mbF1cVoe4YelOYojPnEUKC3TYjCGTxRocYGps2tl0pA6iE1aI7iu849euQc9UeDYlpHbgk52eWd+wsxJ9Xse10uBYcqPI5l6XR++3hWA5gmrhHYO3optH/M/ZN4zI5pXS4459kfoNp5vklfZ1emGZx5TTnYc0tUChYaOzFs+LSz6qJgMdLobu9KgNOoQTG5A0se7klgZmgLHvhhNBwYDQiYbN8WtNHwXBj2dYZEUnmQ6yPct4j1DPCighrnTq6kPQAqAfQDhKay17r3E9Y8WRvCUeYiaOP0ETCXCfJ1KhI8a4vxGi8mzkoFh9gdDofXjVibVMqcWxdzQ4iPVtGuZC9g2YEdrUO1ZPUitW8d0Dd3yDs6Qp54XDIZD1uYTrZbtqFKf3X8KQn2ccT7jWXANnGs9cvDN1YKMLgMjOAxj9ftZd+cYkdY2jDpMViQM3Ir3qx6MsvkkcrRPm7Q/Pnh9MYo6b0akBsCnejh+mVq5w8+xhBaO5dh+r0Jkq2nxV46mXeJE3rYaiDvmsx80i1ricPsEvEUIqj4bR9gBdZwj0Bl2eND2oOi4LP2SkOG0owJC+5W6kqvApISyDpfg62t7RLr6UeVrrmP9lsO0TU1D6C4iV0Sa8Z7op7khGPB59Pli5NInkfBtOJ4OJfNMLyu/X1VkfBCmkFXzQKD11Nmt7vgHd9IE0DbZu/pSSvLdlL41nSQudQUZAIdQtY159lbt3CaWRI4V7WkXyMax1ndu4GWpEpmd9Nf8VM/0ogNLAtMxfZx0T6HZ7KMr33GFXdIb8JdaFJV6urnWgbuWlRDQx3RvWANiUV1cVrXsY6QpcUxR1jrTHBZ1V5ut7I4nE8D8QWi5zVI2tqb6xVg2BG7rpW54rpHEd1GIuLCvqFPITUKGHFfzyS07BrrShFiZQnMFT7wyXIXnBeBYJFTeWGDc2MUPxSHzIa1UJthCvwUZJ1b3F/KNwm/zWNFbqOdzFkoZQmdK3qch7NnhLKzPG1Mg73qPjjqqgiJPHHnTqwJga9K9K8FwQ+Tk4BhHSrFRlCBEqxqV4NsbyncjE/QMPjXv2lRZtUcMgQi8AN18AQ4Vv57W+xV+LBbZgNyF3PKwyrNDMZS9zFwbDLEMb4N48w+Ep4tUFV2Nm/tZ6r7ElY51Gu8/6gHw5Gt8DFz2DgY5BPxLZbBFUbIMfnXDFjbh+WrpKtyVQFqdX/B3y5a16+upib+FtI/qRTzJvcAqQjO0ZAH9LHbBdqJigl1GyvPWcapVqtUfQq1G/LnH6g42eu9jfY6GDe12uSQgQu3qcO+j9qb4dP/8cOj6hjRvWxl0xrVfC2AmElz64IAVdbJttCmEulDDZTC5R/zz13PXit6Q8/fSYQHSLJxvXBs1V/Oj5zPogwx836j94XnQaePBNODaimeXOBt9QkOW5kEekJ+CtvbP8OxqCUGIPf0M9RMZwi3DbcmtM07e6goE9LlC9zTORMcxkdhhD8o+ehF25t3fJVxmDKVUZvaosAYVo6t3sH+UpmHTICqPy48AxtY128TsHqGumty6nxvsKscsHg14+bwzkDKd68UP2rRsx+Za3DBZcj3WyZDXPe/6yncHbpPfMAf8cWLl5gUkT/x282QbbDEes07W984dO+VBGvxHV4bNloudgzMzP+pMzjF2Zt1yfZzpGtIt31ss3He1pFlVgUAuhHkJ5u1vHF7obcdMTQrxESB1WvCioBQhrHaDHgwpDPcDZgcEA8mPScdO1shcRWJiO/p2NxTatlJxLEcdWOI/4BFyTFvqVn9aYo2un4bQ5OBA6XQHyy18i+7npCcY8Q3yeObs7N7BwerAiEaz6TcPDPIVOVo4ZNwM1ZkJ4eEFWkYt2AkZei/nBEj6nahl0gizSDHR6LHq/eWE6KFfG6NvRwEhYnhw/l1LF0607DyPcTNlcJh1bgxm9h6MaND0BerAQa9WSLRF6RMwQ8NMq+MdHv2guDOD/inE9lvV+x7f+Kf24S9mfl1vKwgafwyX53VjC6Cm7eEIGQohFNEaTYwZrhZR7z2xJFj96LZvvr06QHZNPrWWxVHY0/nhdgrQg1c1b/uNkzcP/GdJYKyBQAuiGtXx9rnOwVNYxWp+0P4E8diX+vwFQSwMEFAACAAgAb3VdRYJQGEtQAAAAawAAABsAAAB1bml2ZXJzYWwvdW5pdmVyc2FsLnBuZy54bWyzsa/IzVEoSy0qzszPs1Uy1DNQsrfj5bIpKEoty0wtV6iwVTKysNQzgAAlhUpbJRMjBLc8M6Ukw1bJ3NgQIZaRmpmeUWKrZGpiARfUB5oJAFBLAQIAABQAAgAIAG91XUW2VUwQCgQAAKEOAAAdAAAAAAAAAAEAAAAAAAAAAAB1bml2ZXJzYWwvY29tbW9uX21lc3NhZ2VzLmxuZ1BLAQIAABQAAgAIAG91XUU+Ju6GEQQAAKEOAAAuAAAAAAAAAAEAAAAAAEUEAAB1bml2ZXJzYWwvY3VzdG9tX3ByZXNldHMvMC9jb21tb25fbWVzc2FnZXMubG5nUEsBAgAAFAACAAgAb3VdRcR+o14RBAAAow4AAC4AAAAAAAAAAQAAAAAAoggAAHVuaXZlcnNhbC9jdXN0b21fcHJlc2V0cy8xL2NvbW1vbl9tZXNzYWdlcy5sbmdQSwECAAAUAAIACABvdV1Fu+KJUNAEAADWFgAAJwAAAAAAAAABAAAAAAD/DAAAdW5pdmVyc2FsL2ZsYXNoX3B1Ymxpc2hpbmdfc2V0dGluZ3MueG1sUEsBAgAAFAACAAgAb3VdRfF2xYDJAgAAUQoAACEAAAAAAAAAAQAAAAAAFBIAAHVuaXZlcnNhbC9mbGFzaF9za2luX3NldHRpbmdzLnhtbFBLAQIAABQAAgAIAG91XUV68pSvoQQAAOcVAAAmAAAAAAAAAAEAAAAAABwVAAB1bml2ZXJzYWwvaHRtbF9wdWJsaXNoaW5nX3NldHRpbmdzLnhtbFBLAQIAABQAAgAIAG91XUUruSqnsAEAAC0GAAAfAAAAAAAAAAEAAAAAAAEaAAB1bml2ZXJzYWwvaHRtbF9za2luX3NldHRpbmdzLmpzUEsBAgAAFAACAAgAb3VdRSjQujDhAAAA9wEAABoAAAAAAAAAAQAAAAAA7hsAAHVuaXZlcnNhbC9pMThuX3ByZXNldHMueG1sUEsBAgAAFAACAAgAb3VdRSlO17d2AAAAhAAAABwAAAAAAAAAAQAAAAAABx0AAHVuaXZlcnNhbC9sb2NhbF9zZXR0aW5ncy54bWxQSwECAAAUAAIACAC3mZVEzoIJN+wCAACICAAAFAAAAAAAAAABAAAAAAC3HQAAdW5pdmVyc2FsL3BsYXllci54bWxQSwECAAAUAAIACABvdV1Fbk1GJHMJAABBUwAAKQAAAAAAAAABAAAAAADVIAAAdW5pdmVyc2FsL3NraW5fY3VzdG9taXphdGlvbl9zZXR0aW5ncy54bWxQSwECAAAUAAIACABvdV1FSXdX01s5AADLTgAAFwAAAAAAAAAAAAAAAACPKgAAdW5pdmVyc2FsL3VuaXZlcnNhbC5wbmdQSwECAAAUAAIACABvdV1FglAYS1AAAABrAAAAGwAAAAAAAAABAAAAAAAfZAAAdW5pdmVyc2FsL3VuaXZlcnNhbC5wbmcueG1sUEsFBgAAAAANAA0AAQQAAKhkAAAAAA=="/>
  <p:tag name="ISPRING_ULTRA_SCORM_COURSE_ID" val="46E65290-B22C-43FF-AD4B-F6DBF67446D0"/>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C:\data\managementstudyguide\html\contacts\DEMOS-FINAL"/>
  <p:tag name="ISPRING_PRESENTATION_TITLE" val="Johari-Window-Demo"/>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The Johari Window"/>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The Johari Window"/>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GENSWF_SLIDE_TITLE" val="Identification of Individual Types"/>
  <p:tag name="GENSWF_ADVANCE_TIME" val="0.00"/>
  <p:tag name="ISPRING_CUSTOM_TIMING_USED" val="0"/>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p:tag name="ISPRING_SLIDE_INDENT_LEVEL" val="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deal Shape of Johari Window"/>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GENSWF_SLIDE_TITLE" val="Johari Window for a New Team Member"/>
  <p:tag name="GENSWF_ADVANCE_TIME" val="0.00"/>
  <p:tag name="ISPRING_CUSTOM_TIMING_USED" val="0"/>
  <p:tag name="ISPRING_SLIDE_INDENT_LEVEL" val="0"/>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Uses of Johari Window"/>
  <p:tag name="ISPRING_SLIDE_INDENT_LEVEL" val="0"/>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2.xml><?xml version="1.0" encoding="utf-8"?>
<p:tagLst xmlns:a="http://schemas.openxmlformats.org/drawingml/2006/main" xmlns:r="http://schemas.openxmlformats.org/officeDocument/2006/relationships" xmlns:p="http://schemas.openxmlformats.org/presentationml/2006/main">
  <p:tag name="GENSWF_SLIDE_TITLE" val="Johari Window"/>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Introduction - 1/4"/>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2/4"/>
  <p:tag name="ISPRING_SLIDE_INDENT_LEVEL"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3/4"/>
  <p:tag name="ISPRING_SLIDE_INDENT_LEVEL"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4/4"/>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History of Johari Window"/>
  <p:tag name="GENSWF_ADVANCE_TIME" val="0.00"/>
  <p:tag name="ISPRING_CUSTOM_TIMING_USED" val="0"/>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What is the Johari Window ?"/>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1257</Words>
  <Application>Microsoft Office PowerPoint</Application>
  <PresentationFormat>On-screen Show (4:3)</PresentationFormat>
  <Paragraphs>132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Johari-Window-Demo</dc:title>
  <dc:creator>Home</dc:creator>
  <cp:lastModifiedBy>User</cp:lastModifiedBy>
  <cp:revision>72</cp:revision>
  <dcterms:created xsi:type="dcterms:W3CDTF">2013-04-14T00:58:23Z</dcterms:created>
  <dcterms:modified xsi:type="dcterms:W3CDTF">2014-10-29T09:50:58Z</dcterms:modified>
</cp:coreProperties>
</file>