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498" r:id="rId3"/>
    <p:sldId id="259" r:id="rId4"/>
    <p:sldId id="271" r:id="rId5"/>
    <p:sldId id="272" r:id="rId6"/>
    <p:sldId id="273" r:id="rId7"/>
    <p:sldId id="274" r:id="rId8"/>
    <p:sldId id="275" r:id="rId9"/>
    <p:sldId id="276" r:id="rId10"/>
    <p:sldId id="277" r:id="rId11"/>
    <p:sldId id="278" r:id="rId12"/>
    <p:sldId id="279" r:id="rId13"/>
    <p:sldId id="280" r:id="rId14"/>
    <p:sldId id="281" r:id="rId15"/>
    <p:sldId id="282" r:id="rId16"/>
    <p:sldId id="284" r:id="rId17"/>
    <p:sldId id="287" r:id="rId18"/>
    <p:sldId id="499" r:id="rId19"/>
    <p:sldId id="260" r:id="rId20"/>
    <p:sldId id="516" r:id="rId21"/>
    <p:sldId id="264" r:id="rId22"/>
    <p:sldId id="615" r:id="rId23"/>
    <p:sldId id="636" r:id="rId24"/>
    <p:sldId id="303" r:id="rId25"/>
    <p:sldId id="637"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ED7BC4"/>
    <a:srgbClr val="56C268"/>
    <a:srgbClr val="FF4B4B"/>
    <a:srgbClr val="FF9966"/>
    <a:srgbClr val="B6DF89"/>
    <a:srgbClr val="81C1B2"/>
    <a:srgbClr val="FFB7DB"/>
    <a:srgbClr val="8064A2"/>
    <a:srgbClr val="EB41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90"/>
      </p:cViewPr>
      <p:guideLst>
        <p:guide orient="horz" pos="28"/>
        <p:guide orient="horz" pos="4319"/>
        <p:guide pos="5738"/>
        <p:guide pos="22"/>
      </p:guideLst>
    </p:cSldViewPr>
  </p:slideViewPr>
  <p:notesTextViewPr>
    <p:cViewPr>
      <p:scale>
        <a:sx n="100" d="100"/>
        <a:sy n="100" d="100"/>
      </p:scale>
      <p:origin x="0" y="0"/>
    </p:cViewPr>
  </p:notesTextViewPr>
  <p:sorterViewPr>
    <p:cViewPr>
      <p:scale>
        <a:sx n="100" d="100"/>
        <a:sy n="100" d="100"/>
      </p:scale>
      <p:origin x="0" y="96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B90AB2-0896-4237-AB3A-A26564B124C2}" type="datetimeFigureOut">
              <a:rPr lang="en-US" smtClean="0"/>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42A209-9C3D-45E6-9EFB-435B8896D23D}" type="slidenum">
              <a:rPr lang="en-US" smtClean="0"/>
              <a:t>‹#›</a:t>
            </a:fld>
            <a:endParaRPr lang="en-US"/>
          </a:p>
        </p:txBody>
      </p:sp>
    </p:spTree>
    <p:extLst>
      <p:ext uri="{BB962C8B-B14F-4D97-AF65-F5344CB8AC3E}">
        <p14:creationId xmlns:p14="http://schemas.microsoft.com/office/powerpoint/2010/main" val="3911610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F42A209-9C3D-45E6-9EFB-435B8896D23D}" type="slidenum">
              <a:rPr lang="en-US" smtClean="0"/>
              <a:t>1</a:t>
            </a:fld>
            <a:endParaRPr lang="en-US"/>
          </a:p>
        </p:txBody>
      </p:sp>
    </p:spTree>
    <p:extLst>
      <p:ext uri="{BB962C8B-B14F-4D97-AF65-F5344CB8AC3E}">
        <p14:creationId xmlns:p14="http://schemas.microsoft.com/office/powerpoint/2010/main" val="337854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F42A209-9C3D-45E6-9EFB-435B8896D23D}" type="slidenum">
              <a:rPr lang="en-US" smtClean="0"/>
              <a:t>10</a:t>
            </a:fld>
            <a:endParaRPr lang="en-US"/>
          </a:p>
        </p:txBody>
      </p:sp>
    </p:spTree>
    <p:extLst>
      <p:ext uri="{BB962C8B-B14F-4D97-AF65-F5344CB8AC3E}">
        <p14:creationId xmlns:p14="http://schemas.microsoft.com/office/powerpoint/2010/main" val="521576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F42A209-9C3D-45E6-9EFB-435B8896D23D}" type="slidenum">
              <a:rPr lang="en-US" smtClean="0"/>
              <a:t>11</a:t>
            </a:fld>
            <a:endParaRPr lang="en-US"/>
          </a:p>
        </p:txBody>
      </p:sp>
    </p:spTree>
    <p:extLst>
      <p:ext uri="{BB962C8B-B14F-4D97-AF65-F5344CB8AC3E}">
        <p14:creationId xmlns:p14="http://schemas.microsoft.com/office/powerpoint/2010/main" val="2318281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F42A209-9C3D-45E6-9EFB-435B8896D23D}" type="slidenum">
              <a:rPr lang="en-US" smtClean="0"/>
              <a:t>12</a:t>
            </a:fld>
            <a:endParaRPr lang="en-US"/>
          </a:p>
        </p:txBody>
      </p:sp>
    </p:spTree>
    <p:extLst>
      <p:ext uri="{BB962C8B-B14F-4D97-AF65-F5344CB8AC3E}">
        <p14:creationId xmlns:p14="http://schemas.microsoft.com/office/powerpoint/2010/main" val="3858560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F42A209-9C3D-45E6-9EFB-435B8896D23D}" type="slidenum">
              <a:rPr lang="en-US" smtClean="0"/>
              <a:t>13</a:t>
            </a:fld>
            <a:endParaRPr lang="en-US"/>
          </a:p>
        </p:txBody>
      </p:sp>
    </p:spTree>
    <p:extLst>
      <p:ext uri="{BB962C8B-B14F-4D97-AF65-F5344CB8AC3E}">
        <p14:creationId xmlns:p14="http://schemas.microsoft.com/office/powerpoint/2010/main" val="3992042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F42A209-9C3D-45E6-9EFB-435B8896D23D}" type="slidenum">
              <a:rPr lang="en-US" smtClean="0"/>
              <a:t>14</a:t>
            </a:fld>
            <a:endParaRPr lang="en-US"/>
          </a:p>
        </p:txBody>
      </p:sp>
    </p:spTree>
    <p:extLst>
      <p:ext uri="{BB962C8B-B14F-4D97-AF65-F5344CB8AC3E}">
        <p14:creationId xmlns:p14="http://schemas.microsoft.com/office/powerpoint/2010/main" val="2350290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F42A209-9C3D-45E6-9EFB-435B8896D23D}" type="slidenum">
              <a:rPr lang="en-US" smtClean="0"/>
              <a:t>15</a:t>
            </a:fld>
            <a:endParaRPr lang="en-US"/>
          </a:p>
        </p:txBody>
      </p:sp>
    </p:spTree>
    <p:extLst>
      <p:ext uri="{BB962C8B-B14F-4D97-AF65-F5344CB8AC3E}">
        <p14:creationId xmlns:p14="http://schemas.microsoft.com/office/powerpoint/2010/main" val="2709242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F42A209-9C3D-45E6-9EFB-435B8896D23D}" type="slidenum">
              <a:rPr lang="en-US" smtClean="0"/>
              <a:t>16</a:t>
            </a:fld>
            <a:endParaRPr lang="en-US"/>
          </a:p>
        </p:txBody>
      </p:sp>
    </p:spTree>
    <p:extLst>
      <p:ext uri="{BB962C8B-B14F-4D97-AF65-F5344CB8AC3E}">
        <p14:creationId xmlns:p14="http://schemas.microsoft.com/office/powerpoint/2010/main" val="2504465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F42A209-9C3D-45E6-9EFB-435B8896D23D}" type="slidenum">
              <a:rPr lang="en-US" smtClean="0"/>
              <a:t>17</a:t>
            </a:fld>
            <a:endParaRPr lang="en-US"/>
          </a:p>
        </p:txBody>
      </p:sp>
    </p:spTree>
    <p:extLst>
      <p:ext uri="{BB962C8B-B14F-4D97-AF65-F5344CB8AC3E}">
        <p14:creationId xmlns:p14="http://schemas.microsoft.com/office/powerpoint/2010/main" val="2792915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F42A209-9C3D-45E6-9EFB-435B8896D23D}" type="slidenum">
              <a:rPr lang="en-US" smtClean="0"/>
              <a:t>18</a:t>
            </a:fld>
            <a:endParaRPr lang="en-US"/>
          </a:p>
        </p:txBody>
      </p:sp>
    </p:spTree>
    <p:extLst>
      <p:ext uri="{BB962C8B-B14F-4D97-AF65-F5344CB8AC3E}">
        <p14:creationId xmlns:p14="http://schemas.microsoft.com/office/powerpoint/2010/main" val="4104296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F42A209-9C3D-45E6-9EFB-435B8896D23D}" type="slidenum">
              <a:rPr lang="en-US" smtClean="0"/>
              <a:t>19</a:t>
            </a:fld>
            <a:endParaRPr lang="en-US"/>
          </a:p>
        </p:txBody>
      </p:sp>
    </p:spTree>
    <p:extLst>
      <p:ext uri="{BB962C8B-B14F-4D97-AF65-F5344CB8AC3E}">
        <p14:creationId xmlns:p14="http://schemas.microsoft.com/office/powerpoint/2010/main" val="765366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F42A209-9C3D-45E6-9EFB-435B8896D23D}" type="slidenum">
              <a:rPr lang="en-US" smtClean="0"/>
              <a:t>2</a:t>
            </a:fld>
            <a:endParaRPr lang="en-US"/>
          </a:p>
        </p:txBody>
      </p:sp>
    </p:spTree>
    <p:extLst>
      <p:ext uri="{BB962C8B-B14F-4D97-AF65-F5344CB8AC3E}">
        <p14:creationId xmlns:p14="http://schemas.microsoft.com/office/powerpoint/2010/main" val="2405891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F42A209-9C3D-45E6-9EFB-435B8896D23D}" type="slidenum">
              <a:rPr lang="en-US" smtClean="0"/>
              <a:t>20</a:t>
            </a:fld>
            <a:endParaRPr lang="en-US"/>
          </a:p>
        </p:txBody>
      </p:sp>
    </p:spTree>
    <p:extLst>
      <p:ext uri="{BB962C8B-B14F-4D97-AF65-F5344CB8AC3E}">
        <p14:creationId xmlns:p14="http://schemas.microsoft.com/office/powerpoint/2010/main" val="2893100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F42A209-9C3D-45E6-9EFB-435B8896D23D}" type="slidenum">
              <a:rPr lang="en-US" smtClean="0"/>
              <a:t>21</a:t>
            </a:fld>
            <a:endParaRPr lang="en-US"/>
          </a:p>
        </p:txBody>
      </p:sp>
    </p:spTree>
    <p:extLst>
      <p:ext uri="{BB962C8B-B14F-4D97-AF65-F5344CB8AC3E}">
        <p14:creationId xmlns:p14="http://schemas.microsoft.com/office/powerpoint/2010/main" val="2946980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F42A209-9C3D-45E6-9EFB-435B8896D23D}" type="slidenum">
              <a:rPr lang="en-US" smtClean="0"/>
              <a:t>22</a:t>
            </a:fld>
            <a:endParaRPr lang="en-US"/>
          </a:p>
        </p:txBody>
      </p:sp>
    </p:spTree>
    <p:extLst>
      <p:ext uri="{BB962C8B-B14F-4D97-AF65-F5344CB8AC3E}">
        <p14:creationId xmlns:p14="http://schemas.microsoft.com/office/powerpoint/2010/main" val="4139255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F42A209-9C3D-45E6-9EFB-435B8896D23D}" type="slidenum">
              <a:rPr lang="en-US" smtClean="0"/>
              <a:t>23</a:t>
            </a:fld>
            <a:endParaRPr lang="en-US"/>
          </a:p>
        </p:txBody>
      </p:sp>
    </p:spTree>
    <p:extLst>
      <p:ext uri="{BB962C8B-B14F-4D97-AF65-F5344CB8AC3E}">
        <p14:creationId xmlns:p14="http://schemas.microsoft.com/office/powerpoint/2010/main" val="1886106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F42A209-9C3D-45E6-9EFB-435B8896D23D}" type="slidenum">
              <a:rPr lang="en-US" smtClean="0"/>
              <a:t>24</a:t>
            </a:fld>
            <a:endParaRPr lang="en-US"/>
          </a:p>
        </p:txBody>
      </p:sp>
    </p:spTree>
    <p:extLst>
      <p:ext uri="{BB962C8B-B14F-4D97-AF65-F5344CB8AC3E}">
        <p14:creationId xmlns:p14="http://schemas.microsoft.com/office/powerpoint/2010/main" val="2188327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25</a:t>
            </a:fld>
            <a:endParaRPr lang="en-IN">
              <a:solidFill>
                <a:prstClr val="black"/>
              </a:solidFill>
            </a:endParaRPr>
          </a:p>
        </p:txBody>
      </p:sp>
    </p:spTree>
    <p:extLst>
      <p:ext uri="{BB962C8B-B14F-4D97-AF65-F5344CB8AC3E}">
        <p14:creationId xmlns:p14="http://schemas.microsoft.com/office/powerpoint/2010/main" val="4066870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F42A209-9C3D-45E6-9EFB-435B8896D23D}" type="slidenum">
              <a:rPr lang="en-US" smtClean="0"/>
              <a:t>3</a:t>
            </a:fld>
            <a:endParaRPr lang="en-US"/>
          </a:p>
        </p:txBody>
      </p:sp>
    </p:spTree>
    <p:extLst>
      <p:ext uri="{BB962C8B-B14F-4D97-AF65-F5344CB8AC3E}">
        <p14:creationId xmlns:p14="http://schemas.microsoft.com/office/powerpoint/2010/main" val="1679758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F42A209-9C3D-45E6-9EFB-435B8896D23D}" type="slidenum">
              <a:rPr lang="en-US" smtClean="0"/>
              <a:t>4</a:t>
            </a:fld>
            <a:endParaRPr lang="en-US"/>
          </a:p>
        </p:txBody>
      </p:sp>
    </p:spTree>
    <p:extLst>
      <p:ext uri="{BB962C8B-B14F-4D97-AF65-F5344CB8AC3E}">
        <p14:creationId xmlns:p14="http://schemas.microsoft.com/office/powerpoint/2010/main" val="1011562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F42A209-9C3D-45E6-9EFB-435B8896D23D}" type="slidenum">
              <a:rPr lang="en-US" smtClean="0"/>
              <a:t>5</a:t>
            </a:fld>
            <a:endParaRPr lang="en-US"/>
          </a:p>
        </p:txBody>
      </p:sp>
    </p:spTree>
    <p:extLst>
      <p:ext uri="{BB962C8B-B14F-4D97-AF65-F5344CB8AC3E}">
        <p14:creationId xmlns:p14="http://schemas.microsoft.com/office/powerpoint/2010/main" val="1528647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F42A209-9C3D-45E6-9EFB-435B8896D23D}" type="slidenum">
              <a:rPr lang="en-US" smtClean="0"/>
              <a:t>6</a:t>
            </a:fld>
            <a:endParaRPr lang="en-US"/>
          </a:p>
        </p:txBody>
      </p:sp>
    </p:spTree>
    <p:extLst>
      <p:ext uri="{BB962C8B-B14F-4D97-AF65-F5344CB8AC3E}">
        <p14:creationId xmlns:p14="http://schemas.microsoft.com/office/powerpoint/2010/main" val="3965428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F42A209-9C3D-45E6-9EFB-435B8896D23D}" type="slidenum">
              <a:rPr lang="en-US" smtClean="0"/>
              <a:t>7</a:t>
            </a:fld>
            <a:endParaRPr lang="en-US"/>
          </a:p>
        </p:txBody>
      </p:sp>
    </p:spTree>
    <p:extLst>
      <p:ext uri="{BB962C8B-B14F-4D97-AF65-F5344CB8AC3E}">
        <p14:creationId xmlns:p14="http://schemas.microsoft.com/office/powerpoint/2010/main" val="285747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F42A209-9C3D-45E6-9EFB-435B8896D23D}" type="slidenum">
              <a:rPr lang="en-US" smtClean="0"/>
              <a:t>8</a:t>
            </a:fld>
            <a:endParaRPr lang="en-US"/>
          </a:p>
        </p:txBody>
      </p:sp>
    </p:spTree>
    <p:extLst>
      <p:ext uri="{BB962C8B-B14F-4D97-AF65-F5344CB8AC3E}">
        <p14:creationId xmlns:p14="http://schemas.microsoft.com/office/powerpoint/2010/main" val="3626620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F42A209-9C3D-45E6-9EFB-435B8896D23D}" type="slidenum">
              <a:rPr lang="en-US" smtClean="0"/>
              <a:t>9</a:t>
            </a:fld>
            <a:endParaRPr lang="en-US"/>
          </a:p>
        </p:txBody>
      </p:sp>
    </p:spTree>
    <p:extLst>
      <p:ext uri="{BB962C8B-B14F-4D97-AF65-F5344CB8AC3E}">
        <p14:creationId xmlns:p14="http://schemas.microsoft.com/office/powerpoint/2010/main" val="13970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F568F82-C2CA-4230-B746-3EB2FE948D6B}" type="datetimeFigureOut">
              <a:rPr lang="en-IN" smtClean="0"/>
              <a:pPr/>
              <a:t>28-01-2015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113E2D8-89F1-436A-9FDE-BC1DD96930D9}"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F568F82-C2CA-4230-B746-3EB2FE948D6B}" type="datetimeFigureOut">
              <a:rPr lang="en-IN" smtClean="0"/>
              <a:pPr/>
              <a:t>28-01-2015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113E2D8-89F1-436A-9FDE-BC1DD96930D9}"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F568F82-C2CA-4230-B746-3EB2FE948D6B}" type="datetimeFigureOut">
              <a:rPr lang="en-IN" smtClean="0"/>
              <a:pPr/>
              <a:t>28-01-2015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113E2D8-89F1-436A-9FDE-BC1DD96930D9}"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F568F82-C2CA-4230-B746-3EB2FE948D6B}" type="datetimeFigureOut">
              <a:rPr lang="en-IN" smtClean="0"/>
              <a:pPr/>
              <a:t>28-01-2015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113E2D8-89F1-436A-9FDE-BC1DD96930D9}"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568F82-C2CA-4230-B746-3EB2FE948D6B}" type="datetimeFigureOut">
              <a:rPr lang="en-IN" smtClean="0"/>
              <a:pPr/>
              <a:t>28-01-2015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113E2D8-89F1-436A-9FDE-BC1DD96930D9}"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F568F82-C2CA-4230-B746-3EB2FE948D6B}" type="datetimeFigureOut">
              <a:rPr lang="en-IN" smtClean="0"/>
              <a:pPr/>
              <a:t>28-01-2015</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113E2D8-89F1-436A-9FDE-BC1DD96930D9}"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F568F82-C2CA-4230-B746-3EB2FE948D6B}" type="datetimeFigureOut">
              <a:rPr lang="en-IN" smtClean="0"/>
              <a:pPr/>
              <a:t>28-01-2015</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8113E2D8-89F1-436A-9FDE-BC1DD96930D9}"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BF568F82-C2CA-4230-B746-3EB2FE948D6B}" type="datetimeFigureOut">
              <a:rPr lang="en-IN" smtClean="0"/>
              <a:pPr/>
              <a:t>28-01-2015</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8113E2D8-89F1-436A-9FDE-BC1DD96930D9}"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68F82-C2CA-4230-B746-3EB2FE948D6B}" type="datetimeFigureOut">
              <a:rPr lang="en-IN" smtClean="0"/>
              <a:pPr/>
              <a:t>28-01-2015</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8113E2D8-89F1-436A-9FDE-BC1DD96930D9}"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568F82-C2CA-4230-B746-3EB2FE948D6B}" type="datetimeFigureOut">
              <a:rPr lang="en-IN" smtClean="0"/>
              <a:pPr/>
              <a:t>28-01-2015</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113E2D8-89F1-436A-9FDE-BC1DD96930D9}"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568F82-C2CA-4230-B746-3EB2FE948D6B}" type="datetimeFigureOut">
              <a:rPr lang="en-IN" smtClean="0"/>
              <a:pPr/>
              <a:t>28-01-2015</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113E2D8-89F1-436A-9FDE-BC1DD96930D9}"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68F82-C2CA-4230-B746-3EB2FE948D6B}" type="datetimeFigureOut">
              <a:rPr lang="en-IN" smtClean="0"/>
              <a:pPr/>
              <a:t>28-01-2015</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3E2D8-89F1-436A-9FDE-BC1DD96930D9}"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10.xml"/><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1.xml"/><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12.xml"/><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13.xml"/><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14.xml"/><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15.xml"/><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16.xml"/><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3.png"/><Relationship Id="rId4" Type="http://schemas.openxmlformats.org/officeDocument/2006/relationships/image" Target="../media/image4.jpe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notesSlide" Target="../notesSlides/notesSlide17.xml"/><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3.png"/><Relationship Id="rId4" Type="http://schemas.openxmlformats.org/officeDocument/2006/relationships/image" Target="../media/image20.jpeg"/><Relationship Id="rId9"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30.png"/><Relationship Id="rId5" Type="http://schemas.openxmlformats.org/officeDocument/2006/relationships/image" Target="../media/image2.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22.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32.png"/><Relationship Id="rId11" Type="http://schemas.openxmlformats.org/officeDocument/2006/relationships/image" Target="../media/image3.pn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2.jpeg"/><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38.png"/><Relationship Id="rId5" Type="http://schemas.openxmlformats.org/officeDocument/2006/relationships/image" Target="../media/image2.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3.png"/><Relationship Id="rId5" Type="http://schemas.openxmlformats.org/officeDocument/2006/relationships/image" Target="../media/image39.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41.jpeg"/><Relationship Id="rId5" Type="http://schemas.openxmlformats.org/officeDocument/2006/relationships/slide" Target="slide1.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3.xml"/><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4.xml"/><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5.xml"/><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6.xml"/><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7.xml"/><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8.xml"/><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9.xml"/><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7442988_x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1"/>
            <a:ext cx="9144000" cy="6858000"/>
          </a:xfrm>
          <a:prstGeom prst="rect">
            <a:avLst/>
          </a:prstGeom>
        </p:spPr>
      </p:pic>
      <p:sp>
        <p:nvSpPr>
          <p:cNvPr id="6" name="TextBox 5"/>
          <p:cNvSpPr txBox="1"/>
          <p:nvPr/>
        </p:nvSpPr>
        <p:spPr>
          <a:xfrm rot="20545577">
            <a:off x="2638211" y="2996529"/>
            <a:ext cx="5264427" cy="2062103"/>
          </a:xfrm>
          <a:prstGeom prst="rect">
            <a:avLst/>
          </a:prstGeom>
          <a:noFill/>
        </p:spPr>
        <p:txBody>
          <a:bodyPr wrap="square" rtlCol="0">
            <a:spAutoFit/>
          </a:bodyPr>
          <a:lstStyle/>
          <a:p>
            <a:pPr algn="ctr"/>
            <a:r>
              <a:rPr lang="en-IN" sz="6400" dirty="0" smtClean="0">
                <a:solidFill>
                  <a:srgbClr val="FF0000"/>
                </a:solidFill>
                <a:effectLst>
                  <a:outerShdw blurRad="38100" dist="38100" dir="2700000" algn="tl">
                    <a:srgbClr val="000000">
                      <a:alpha val="43137"/>
                    </a:srgbClr>
                  </a:outerShdw>
                </a:effectLst>
                <a:latin typeface="Mistral" pitchFamily="66" charset="0"/>
              </a:rPr>
              <a:t>Management by Objectives</a:t>
            </a:r>
            <a:endParaRPr lang="en-IN" sz="6400" dirty="0">
              <a:solidFill>
                <a:srgbClr val="FF0000"/>
              </a:solidFill>
              <a:effectLst>
                <a:outerShdw blurRad="38100" dist="38100" dir="2700000" algn="tl">
                  <a:srgbClr val="000000">
                    <a:alpha val="43137"/>
                  </a:srgbClr>
                </a:outerShdw>
              </a:effectLst>
              <a:latin typeface="Mistral" pitchFamily="66"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den_wall_hd.jpg"/>
          <p:cNvPicPr>
            <a:picLocks noChangeAspect="1"/>
          </p:cNvPicPr>
          <p:nvPr/>
        </p:nvPicPr>
        <p:blipFill>
          <a:blip r:embed="rId4"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0" y="836712"/>
            <a:ext cx="9225815" cy="6048000"/>
          </a:xfrm>
          <a:prstGeom prst="rect">
            <a:avLst/>
          </a:prstGeom>
        </p:spPr>
      </p:pic>
      <p:grpSp>
        <p:nvGrpSpPr>
          <p:cNvPr id="5" name="Group 11"/>
          <p:cNvGrpSpPr/>
          <p:nvPr/>
        </p:nvGrpSpPr>
        <p:grpSpPr>
          <a:xfrm>
            <a:off x="216481" y="1359242"/>
            <a:ext cx="8625979" cy="5968013"/>
            <a:chOff x="216481" y="1359242"/>
            <a:chExt cx="8625979" cy="5968013"/>
          </a:xfrm>
        </p:grpSpPr>
        <p:pic>
          <p:nvPicPr>
            <p:cNvPr id="8" name="Picture 7" descr="NEWSPAPER_BLANK.jpg"/>
            <p:cNvPicPr>
              <a:picLocks noChangeAspect="1"/>
            </p:cNvPicPr>
            <p:nvPr/>
          </p:nvPicPr>
          <p:blipFill>
            <a:blip r:embed="rId5" cstate="print"/>
            <a:stretch>
              <a:fillRect/>
            </a:stretch>
          </p:blipFill>
          <p:spPr>
            <a:xfrm rot="21298271">
              <a:off x="265846" y="1359242"/>
              <a:ext cx="8576614" cy="5015880"/>
            </a:xfrm>
            <a:prstGeom prst="rect">
              <a:avLst/>
            </a:prstGeom>
          </p:spPr>
        </p:pic>
        <p:pic>
          <p:nvPicPr>
            <p:cNvPr id="9" name="Picture 8" descr="12754138_x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282184">
              <a:off x="216481" y="1789781"/>
              <a:ext cx="4723362" cy="5537474"/>
            </a:xfrm>
            <a:prstGeom prst="rect">
              <a:avLst/>
            </a:prstGeom>
          </p:spPr>
        </p:pic>
      </p:grpSp>
      <p:sp>
        <p:nvSpPr>
          <p:cNvPr id="11" name="TextBox 10"/>
          <p:cNvSpPr txBox="1"/>
          <p:nvPr/>
        </p:nvSpPr>
        <p:spPr>
          <a:xfrm rot="-300000">
            <a:off x="4637790" y="2567620"/>
            <a:ext cx="4006976" cy="2554545"/>
          </a:xfrm>
          <a:prstGeom prst="rect">
            <a:avLst/>
          </a:prstGeom>
          <a:noFill/>
        </p:spPr>
        <p:txBody>
          <a:bodyPr wrap="square" rtlCol="0">
            <a:spAutoFit/>
          </a:bodyPr>
          <a:lstStyle/>
          <a:p>
            <a:r>
              <a:rPr lang="en-IN" sz="2000" dirty="0" smtClean="0"/>
              <a:t>Catherine found that the ‘Management by Objectives’ process followed at Alistair Inc. helped to clearly define her roles and responsibilities for herself. </a:t>
            </a:r>
          </a:p>
          <a:p>
            <a:endParaRPr lang="en-IN" sz="2000" dirty="0" smtClean="0"/>
          </a:p>
          <a:p>
            <a:r>
              <a:rPr lang="en-IN" sz="2000" dirty="0" smtClean="0"/>
              <a:t>It also helped to chalk out her future course of action in the organization. </a:t>
            </a:r>
            <a:endParaRPr lang="en-IN" sz="2000" dirty="0"/>
          </a:p>
        </p:txBody>
      </p:sp>
      <p:grpSp>
        <p:nvGrpSpPr>
          <p:cNvPr id="7"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14" name="Picture 13" descr="11910926_xl.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21300000">
            <a:off x="1179875" y="2860419"/>
            <a:ext cx="2877904" cy="3252647"/>
          </a:xfrm>
          <a:prstGeom prst="roundRect">
            <a:avLst>
              <a:gd name="adj" fmla="val 9763"/>
            </a:avLst>
          </a:prstGeom>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den_wall_hd.jpg"/>
          <p:cNvPicPr>
            <a:picLocks noChangeAspect="1"/>
          </p:cNvPicPr>
          <p:nvPr/>
        </p:nvPicPr>
        <p:blipFill>
          <a:blip r:embed="rId4"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0" y="836712"/>
            <a:ext cx="9225815" cy="6048000"/>
          </a:xfrm>
          <a:prstGeom prst="rect">
            <a:avLst/>
          </a:prstGeom>
        </p:spPr>
      </p:pic>
      <p:grpSp>
        <p:nvGrpSpPr>
          <p:cNvPr id="5" name="Group 11"/>
          <p:cNvGrpSpPr/>
          <p:nvPr/>
        </p:nvGrpSpPr>
        <p:grpSpPr>
          <a:xfrm>
            <a:off x="216481" y="1359242"/>
            <a:ext cx="8625979" cy="5968013"/>
            <a:chOff x="216481" y="1359242"/>
            <a:chExt cx="8625979" cy="5968013"/>
          </a:xfrm>
        </p:grpSpPr>
        <p:pic>
          <p:nvPicPr>
            <p:cNvPr id="8" name="Picture 7" descr="NEWSPAPER_BLANK.jpg"/>
            <p:cNvPicPr>
              <a:picLocks noChangeAspect="1"/>
            </p:cNvPicPr>
            <p:nvPr/>
          </p:nvPicPr>
          <p:blipFill>
            <a:blip r:embed="rId5" cstate="print"/>
            <a:stretch>
              <a:fillRect/>
            </a:stretch>
          </p:blipFill>
          <p:spPr>
            <a:xfrm rot="21298271">
              <a:off x="265846" y="1359242"/>
              <a:ext cx="8576614" cy="5015880"/>
            </a:xfrm>
            <a:prstGeom prst="rect">
              <a:avLst/>
            </a:prstGeom>
          </p:spPr>
        </p:pic>
        <p:pic>
          <p:nvPicPr>
            <p:cNvPr id="9" name="Picture 8" descr="12754138_x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282184">
              <a:off x="216481" y="1789781"/>
              <a:ext cx="4723362" cy="5537474"/>
            </a:xfrm>
            <a:prstGeom prst="rect">
              <a:avLst/>
            </a:prstGeom>
          </p:spPr>
        </p:pic>
      </p:grpSp>
      <p:sp>
        <p:nvSpPr>
          <p:cNvPr id="11" name="TextBox 10"/>
          <p:cNvSpPr txBox="1"/>
          <p:nvPr/>
        </p:nvSpPr>
        <p:spPr>
          <a:xfrm rot="-300000">
            <a:off x="4637790" y="3029285"/>
            <a:ext cx="4006976" cy="1631216"/>
          </a:xfrm>
          <a:prstGeom prst="rect">
            <a:avLst/>
          </a:prstGeom>
          <a:noFill/>
        </p:spPr>
        <p:txBody>
          <a:bodyPr wrap="square" rtlCol="0">
            <a:spAutoFit/>
          </a:bodyPr>
          <a:lstStyle/>
          <a:p>
            <a:r>
              <a:rPr lang="en-IN" sz="2000" dirty="0" smtClean="0"/>
              <a:t>Catherine was sure that such clear cut goals and objectives would help her and guide her to deliver her level best and achieve the targets within the stipulated time frame.</a:t>
            </a:r>
            <a:endParaRPr lang="en-IN" sz="2000" dirty="0"/>
          </a:p>
        </p:txBody>
      </p:sp>
      <p:grpSp>
        <p:nvGrpSpPr>
          <p:cNvPr id="7"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13" name="Picture 3"/>
          <p:cNvPicPr>
            <a:picLocks noChangeAspect="1" noChangeArrowheads="1"/>
          </p:cNvPicPr>
          <p:nvPr/>
        </p:nvPicPr>
        <p:blipFill>
          <a:blip r:embed="rId8" cstate="print"/>
          <a:srcRect/>
          <a:stretch>
            <a:fillRect/>
          </a:stretch>
        </p:blipFill>
        <p:spPr bwMode="auto">
          <a:xfrm rot="21315354">
            <a:off x="1171676" y="2883483"/>
            <a:ext cx="2895840" cy="3216915"/>
          </a:xfrm>
          <a:prstGeom prst="roundRect">
            <a:avLst>
              <a:gd name="adj" fmla="val 10738"/>
            </a:avLst>
          </a:prstGeom>
          <a:noFill/>
          <a:ln w="9525">
            <a:noFill/>
            <a:miter lim="800000"/>
            <a:headEnd/>
            <a:tailEnd/>
          </a:ln>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den_wall_hd.jpg"/>
          <p:cNvPicPr>
            <a:picLocks noChangeAspect="1"/>
          </p:cNvPicPr>
          <p:nvPr/>
        </p:nvPicPr>
        <p:blipFill>
          <a:blip r:embed="rId4"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0" y="836712"/>
            <a:ext cx="9225815" cy="6048000"/>
          </a:xfrm>
          <a:prstGeom prst="rect">
            <a:avLst/>
          </a:prstGeom>
        </p:spPr>
      </p:pic>
      <p:grpSp>
        <p:nvGrpSpPr>
          <p:cNvPr id="5" name="Group 11"/>
          <p:cNvGrpSpPr/>
          <p:nvPr/>
        </p:nvGrpSpPr>
        <p:grpSpPr>
          <a:xfrm>
            <a:off x="216481" y="1359242"/>
            <a:ext cx="8625979" cy="5968013"/>
            <a:chOff x="216481" y="1359242"/>
            <a:chExt cx="8625979" cy="5968013"/>
          </a:xfrm>
        </p:grpSpPr>
        <p:pic>
          <p:nvPicPr>
            <p:cNvPr id="8" name="Picture 7" descr="NEWSPAPER_BLANK.jpg"/>
            <p:cNvPicPr>
              <a:picLocks noChangeAspect="1"/>
            </p:cNvPicPr>
            <p:nvPr/>
          </p:nvPicPr>
          <p:blipFill>
            <a:blip r:embed="rId5" cstate="print"/>
            <a:stretch>
              <a:fillRect/>
            </a:stretch>
          </p:blipFill>
          <p:spPr>
            <a:xfrm rot="21298271">
              <a:off x="265846" y="1359242"/>
              <a:ext cx="8576614" cy="5015880"/>
            </a:xfrm>
            <a:prstGeom prst="rect">
              <a:avLst/>
            </a:prstGeom>
          </p:spPr>
        </p:pic>
        <p:pic>
          <p:nvPicPr>
            <p:cNvPr id="9" name="Picture 8" descr="12754138_x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282184">
              <a:off x="216481" y="1789781"/>
              <a:ext cx="4723362" cy="5537474"/>
            </a:xfrm>
            <a:prstGeom prst="rect">
              <a:avLst/>
            </a:prstGeom>
          </p:spPr>
        </p:pic>
      </p:grpSp>
      <p:sp>
        <p:nvSpPr>
          <p:cNvPr id="11" name="TextBox 10"/>
          <p:cNvSpPr txBox="1"/>
          <p:nvPr/>
        </p:nvSpPr>
        <p:spPr>
          <a:xfrm rot="-300000">
            <a:off x="4637790" y="2284247"/>
            <a:ext cx="4006976" cy="3785652"/>
          </a:xfrm>
          <a:prstGeom prst="rect">
            <a:avLst/>
          </a:prstGeom>
          <a:noFill/>
        </p:spPr>
        <p:txBody>
          <a:bodyPr wrap="square" rtlCol="0">
            <a:spAutoFit/>
          </a:bodyPr>
          <a:lstStyle/>
          <a:p>
            <a:r>
              <a:rPr lang="en-IN" sz="2000" dirty="0" smtClean="0"/>
              <a:t>Catherine also knew that these were the same goals and objectives upon which her performance in her job will be judged during the performance appraisals at the end of the year. </a:t>
            </a:r>
          </a:p>
          <a:p>
            <a:endParaRPr lang="en-IN" sz="2000" dirty="0" smtClean="0"/>
          </a:p>
          <a:p>
            <a:r>
              <a:rPr lang="en-IN" sz="2000" dirty="0" smtClean="0"/>
              <a:t>This way Catherine knew that her performance at Alistair would be judged upon set parameters that are specific and measurable rather than on vague measures. </a:t>
            </a:r>
            <a:endParaRPr lang="en-IN" sz="2000" dirty="0"/>
          </a:p>
        </p:txBody>
      </p:sp>
      <p:grpSp>
        <p:nvGrpSpPr>
          <p:cNvPr id="7"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12" name="Picture 11" descr="15897470_l.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314055">
            <a:off x="1172552" y="2848276"/>
            <a:ext cx="2872312" cy="3318863"/>
          </a:xfrm>
          <a:prstGeom prst="roundRect">
            <a:avLst>
              <a:gd name="adj" fmla="val 8515"/>
            </a:avLst>
          </a:prstGeom>
        </p:spPr>
      </p:pic>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den_wall_hd.jpg"/>
          <p:cNvPicPr>
            <a:picLocks noChangeAspect="1"/>
          </p:cNvPicPr>
          <p:nvPr/>
        </p:nvPicPr>
        <p:blipFill>
          <a:blip r:embed="rId4"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0" y="836712"/>
            <a:ext cx="9225815" cy="6048000"/>
          </a:xfrm>
          <a:prstGeom prst="rect">
            <a:avLst/>
          </a:prstGeom>
        </p:spPr>
      </p:pic>
      <p:grpSp>
        <p:nvGrpSpPr>
          <p:cNvPr id="5" name="Group 11"/>
          <p:cNvGrpSpPr/>
          <p:nvPr/>
        </p:nvGrpSpPr>
        <p:grpSpPr>
          <a:xfrm>
            <a:off x="216481" y="1359242"/>
            <a:ext cx="8625979" cy="5968013"/>
            <a:chOff x="216481" y="1359242"/>
            <a:chExt cx="8625979" cy="5968013"/>
          </a:xfrm>
        </p:grpSpPr>
        <p:pic>
          <p:nvPicPr>
            <p:cNvPr id="8" name="Picture 7" descr="NEWSPAPER_BLANK.jpg"/>
            <p:cNvPicPr>
              <a:picLocks noChangeAspect="1"/>
            </p:cNvPicPr>
            <p:nvPr/>
          </p:nvPicPr>
          <p:blipFill>
            <a:blip r:embed="rId5" cstate="print"/>
            <a:stretch>
              <a:fillRect/>
            </a:stretch>
          </p:blipFill>
          <p:spPr>
            <a:xfrm rot="21298271">
              <a:off x="265846" y="1359242"/>
              <a:ext cx="8576614" cy="5015880"/>
            </a:xfrm>
            <a:prstGeom prst="rect">
              <a:avLst/>
            </a:prstGeom>
          </p:spPr>
        </p:pic>
        <p:pic>
          <p:nvPicPr>
            <p:cNvPr id="9" name="Picture 8" descr="12754138_x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282184">
              <a:off x="216481" y="1789781"/>
              <a:ext cx="4723362" cy="5537474"/>
            </a:xfrm>
            <a:prstGeom prst="rect">
              <a:avLst/>
            </a:prstGeom>
          </p:spPr>
        </p:pic>
      </p:grpSp>
      <p:sp>
        <p:nvSpPr>
          <p:cNvPr id="11" name="TextBox 10"/>
          <p:cNvSpPr txBox="1"/>
          <p:nvPr/>
        </p:nvSpPr>
        <p:spPr>
          <a:xfrm rot="-300000">
            <a:off x="4637790" y="2721508"/>
            <a:ext cx="4006976" cy="2246769"/>
          </a:xfrm>
          <a:prstGeom prst="rect">
            <a:avLst/>
          </a:prstGeom>
          <a:noFill/>
        </p:spPr>
        <p:txBody>
          <a:bodyPr wrap="square" rtlCol="0">
            <a:spAutoFit/>
          </a:bodyPr>
          <a:lstStyle/>
          <a:p>
            <a:r>
              <a:rPr lang="en-IN" sz="2000" dirty="0" smtClean="0"/>
              <a:t>This helped Catherine feel confident in fulfilling her role and responsibilities and also confident about the results that would be clear for her Manager and the Management to see during the performance appraisals.</a:t>
            </a:r>
            <a:endParaRPr lang="en-IN" sz="2000" dirty="0"/>
          </a:p>
        </p:txBody>
      </p:sp>
      <p:grpSp>
        <p:nvGrpSpPr>
          <p:cNvPr id="7"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12" name="Picture 11" descr="21422219_l.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21323831">
            <a:off x="1172338" y="2849428"/>
            <a:ext cx="2871301" cy="3323688"/>
          </a:xfrm>
          <a:prstGeom prst="roundRect">
            <a:avLst>
              <a:gd name="adj" fmla="val 9747"/>
            </a:avLst>
          </a:prstGeom>
        </p:spPr>
      </p:pic>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den_wall_hd.jpg"/>
          <p:cNvPicPr>
            <a:picLocks noChangeAspect="1"/>
          </p:cNvPicPr>
          <p:nvPr/>
        </p:nvPicPr>
        <p:blipFill>
          <a:blip r:embed="rId4"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0" y="836712"/>
            <a:ext cx="9225815" cy="6048000"/>
          </a:xfrm>
          <a:prstGeom prst="rect">
            <a:avLst/>
          </a:prstGeom>
        </p:spPr>
      </p:pic>
      <p:grpSp>
        <p:nvGrpSpPr>
          <p:cNvPr id="5" name="Group 11"/>
          <p:cNvGrpSpPr/>
          <p:nvPr/>
        </p:nvGrpSpPr>
        <p:grpSpPr>
          <a:xfrm>
            <a:off x="216481" y="1359242"/>
            <a:ext cx="8625979" cy="5968013"/>
            <a:chOff x="216481" y="1359242"/>
            <a:chExt cx="8625979" cy="5968013"/>
          </a:xfrm>
        </p:grpSpPr>
        <p:pic>
          <p:nvPicPr>
            <p:cNvPr id="8" name="Picture 7" descr="NEWSPAPER_BLANK.jpg"/>
            <p:cNvPicPr>
              <a:picLocks noChangeAspect="1"/>
            </p:cNvPicPr>
            <p:nvPr/>
          </p:nvPicPr>
          <p:blipFill>
            <a:blip r:embed="rId5" cstate="print"/>
            <a:stretch>
              <a:fillRect/>
            </a:stretch>
          </p:blipFill>
          <p:spPr>
            <a:xfrm rot="21298271">
              <a:off x="265846" y="1359242"/>
              <a:ext cx="8576614" cy="5015880"/>
            </a:xfrm>
            <a:prstGeom prst="rect">
              <a:avLst/>
            </a:prstGeom>
          </p:spPr>
        </p:pic>
        <p:pic>
          <p:nvPicPr>
            <p:cNvPr id="9" name="Picture 8" descr="12754138_x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282184">
              <a:off x="216481" y="1789781"/>
              <a:ext cx="4723362" cy="5537474"/>
            </a:xfrm>
            <a:prstGeom prst="rect">
              <a:avLst/>
            </a:prstGeom>
          </p:spPr>
        </p:pic>
      </p:grpSp>
      <p:sp>
        <p:nvSpPr>
          <p:cNvPr id="11" name="TextBox 10"/>
          <p:cNvSpPr txBox="1"/>
          <p:nvPr/>
        </p:nvSpPr>
        <p:spPr>
          <a:xfrm rot="-300000">
            <a:off x="4637790" y="3183173"/>
            <a:ext cx="4006976" cy="1323439"/>
          </a:xfrm>
          <a:prstGeom prst="rect">
            <a:avLst/>
          </a:prstGeom>
          <a:noFill/>
        </p:spPr>
        <p:txBody>
          <a:bodyPr wrap="square" rtlCol="0">
            <a:spAutoFit/>
          </a:bodyPr>
          <a:lstStyle/>
          <a:p>
            <a:r>
              <a:rPr lang="en-IN" sz="2000" dirty="0" smtClean="0"/>
              <a:t>Catherine is very glad that she has joined Alistair Software Inc., which follows such an effective process of ‘Management by Objectives’.</a:t>
            </a:r>
            <a:endParaRPr lang="en-IN" sz="2000" dirty="0"/>
          </a:p>
        </p:txBody>
      </p:sp>
      <p:grpSp>
        <p:nvGrpSpPr>
          <p:cNvPr id="7"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12" name="Picture 11" descr="11910926_xl.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21300000">
            <a:off x="1179875" y="2860419"/>
            <a:ext cx="2877904" cy="3252647"/>
          </a:xfrm>
          <a:prstGeom prst="roundRect">
            <a:avLst>
              <a:gd name="adj" fmla="val 9763"/>
            </a:avLst>
          </a:prstGeom>
        </p:spPr>
      </p:pic>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den_wall_hd.jpg"/>
          <p:cNvPicPr>
            <a:picLocks noChangeAspect="1"/>
          </p:cNvPicPr>
          <p:nvPr/>
        </p:nvPicPr>
        <p:blipFill>
          <a:blip r:embed="rId4"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0" y="836712"/>
            <a:ext cx="9225815" cy="6048000"/>
          </a:xfrm>
          <a:prstGeom prst="rect">
            <a:avLst/>
          </a:prstGeom>
        </p:spPr>
      </p:pic>
      <p:grpSp>
        <p:nvGrpSpPr>
          <p:cNvPr id="5" name="Group 11"/>
          <p:cNvGrpSpPr/>
          <p:nvPr/>
        </p:nvGrpSpPr>
        <p:grpSpPr>
          <a:xfrm>
            <a:off x="216481" y="1359242"/>
            <a:ext cx="8625979" cy="5968013"/>
            <a:chOff x="216481" y="1359242"/>
            <a:chExt cx="8625979" cy="5968013"/>
          </a:xfrm>
        </p:grpSpPr>
        <p:pic>
          <p:nvPicPr>
            <p:cNvPr id="8" name="Picture 7" descr="NEWSPAPER_BLANK.jpg"/>
            <p:cNvPicPr>
              <a:picLocks noChangeAspect="1"/>
            </p:cNvPicPr>
            <p:nvPr/>
          </p:nvPicPr>
          <p:blipFill>
            <a:blip r:embed="rId5" cstate="print"/>
            <a:stretch>
              <a:fillRect/>
            </a:stretch>
          </p:blipFill>
          <p:spPr>
            <a:xfrm rot="21298271">
              <a:off x="265846" y="1359242"/>
              <a:ext cx="8576614" cy="5015880"/>
            </a:xfrm>
            <a:prstGeom prst="rect">
              <a:avLst/>
            </a:prstGeom>
          </p:spPr>
        </p:pic>
        <p:pic>
          <p:nvPicPr>
            <p:cNvPr id="9" name="Picture 8" descr="12754138_x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282184">
              <a:off x="216481" y="1789781"/>
              <a:ext cx="4723362" cy="5537474"/>
            </a:xfrm>
            <a:prstGeom prst="rect">
              <a:avLst/>
            </a:prstGeom>
          </p:spPr>
        </p:pic>
      </p:grpSp>
      <p:sp>
        <p:nvSpPr>
          <p:cNvPr id="11" name="TextBox 10"/>
          <p:cNvSpPr txBox="1"/>
          <p:nvPr/>
        </p:nvSpPr>
        <p:spPr>
          <a:xfrm rot="-300000">
            <a:off x="4637790" y="2413732"/>
            <a:ext cx="4006976" cy="2862322"/>
          </a:xfrm>
          <a:prstGeom prst="rect">
            <a:avLst/>
          </a:prstGeom>
          <a:noFill/>
        </p:spPr>
        <p:txBody>
          <a:bodyPr wrap="square" rtlCol="0">
            <a:spAutoFit/>
          </a:bodyPr>
          <a:lstStyle/>
          <a:p>
            <a:r>
              <a:rPr lang="en-IN" sz="2000" dirty="0" smtClean="0"/>
              <a:t>‘Management by Objectives’ is the process of setting objectives in the organization to give a sense of direction to the employees. </a:t>
            </a:r>
          </a:p>
          <a:p>
            <a:endParaRPr lang="en-IN" sz="2000" dirty="0" smtClean="0"/>
          </a:p>
          <a:p>
            <a:r>
              <a:rPr lang="en-IN" sz="2000" dirty="0" smtClean="0"/>
              <a:t>It refers to the process of setting goals for the employees so that they know what they are supposed to do at the workplace.</a:t>
            </a:r>
            <a:endParaRPr lang="en-IN" sz="2000" dirty="0"/>
          </a:p>
        </p:txBody>
      </p:sp>
      <p:grpSp>
        <p:nvGrpSpPr>
          <p:cNvPr id="7"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12" name="Picture 11" descr="11714619_xl.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21300000">
            <a:off x="1175904" y="2847830"/>
            <a:ext cx="2874503" cy="3253132"/>
          </a:xfrm>
          <a:prstGeom prst="roundRect">
            <a:avLst>
              <a:gd name="adj" fmla="val 7688"/>
            </a:avLst>
          </a:prstGeom>
        </p:spPr>
      </p:pic>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den_wall_hd.jpg"/>
          <p:cNvPicPr>
            <a:picLocks noChangeAspect="1"/>
          </p:cNvPicPr>
          <p:nvPr/>
        </p:nvPicPr>
        <p:blipFill>
          <a:blip r:embed="rId4" cstate="email">
            <a:grayscl/>
            <a:extLst>
              <a:ext uri="{28A0092B-C50C-407E-A947-70E740481C1C}">
                <a14:useLocalDpi xmlns:a14="http://schemas.microsoft.com/office/drawing/2010/main"/>
              </a:ext>
            </a:extLst>
          </a:blip>
          <a:stretch>
            <a:fillRect/>
          </a:stretch>
        </p:blipFill>
        <p:spPr>
          <a:xfrm>
            <a:off x="0" y="836712"/>
            <a:ext cx="9225815" cy="6048000"/>
          </a:xfrm>
          <a:prstGeom prst="rect">
            <a:avLst/>
          </a:prstGeom>
        </p:spPr>
      </p:pic>
      <p:grpSp>
        <p:nvGrpSpPr>
          <p:cNvPr id="5" name="Group 11"/>
          <p:cNvGrpSpPr/>
          <p:nvPr/>
        </p:nvGrpSpPr>
        <p:grpSpPr>
          <a:xfrm>
            <a:off x="216481" y="1359242"/>
            <a:ext cx="8625979" cy="5968013"/>
            <a:chOff x="216481" y="1359242"/>
            <a:chExt cx="8625979" cy="5968013"/>
          </a:xfrm>
        </p:grpSpPr>
        <p:pic>
          <p:nvPicPr>
            <p:cNvPr id="8" name="Picture 7" descr="NEWSPAPER_BLANK.jpg"/>
            <p:cNvPicPr>
              <a:picLocks noChangeAspect="1"/>
            </p:cNvPicPr>
            <p:nvPr/>
          </p:nvPicPr>
          <p:blipFill>
            <a:blip r:embed="rId5" cstate="print">
              <a:grayscl/>
            </a:blip>
            <a:stretch>
              <a:fillRect/>
            </a:stretch>
          </p:blipFill>
          <p:spPr>
            <a:xfrm rot="21298271">
              <a:off x="265846" y="1359242"/>
              <a:ext cx="8576614" cy="5015880"/>
            </a:xfrm>
            <a:prstGeom prst="rect">
              <a:avLst/>
            </a:prstGeom>
          </p:spPr>
        </p:pic>
        <p:pic>
          <p:nvPicPr>
            <p:cNvPr id="9" name="Picture 8" descr="12754138_xl.jpg"/>
            <p:cNvPicPr>
              <a:picLocks noChangeAspect="1"/>
            </p:cNvPicPr>
            <p:nvPr/>
          </p:nvPicPr>
          <p:blipFill>
            <a:blip r:embed="rId6" cstate="email">
              <a:clrChange>
                <a:clrFrom>
                  <a:srgbClr val="FFFFFF"/>
                </a:clrFrom>
                <a:clrTo>
                  <a:srgbClr val="FFFFFF">
                    <a:alpha val="0"/>
                  </a:srgbClr>
                </a:clrTo>
              </a:clrChange>
              <a:grayscl/>
              <a:extLst>
                <a:ext uri="{28A0092B-C50C-407E-A947-70E740481C1C}">
                  <a14:useLocalDpi xmlns:a14="http://schemas.microsoft.com/office/drawing/2010/main"/>
                </a:ext>
              </a:extLst>
            </a:blip>
            <a:stretch>
              <a:fillRect/>
            </a:stretch>
          </p:blipFill>
          <p:spPr>
            <a:xfrm rot="21282184">
              <a:off x="216481" y="1789781"/>
              <a:ext cx="4723362" cy="5537474"/>
            </a:xfrm>
            <a:prstGeom prst="rect">
              <a:avLst/>
            </a:prstGeom>
          </p:spPr>
        </p:pic>
      </p:grpSp>
      <p:sp>
        <p:nvSpPr>
          <p:cNvPr id="11" name="TextBox 10"/>
          <p:cNvSpPr txBox="1"/>
          <p:nvPr/>
        </p:nvSpPr>
        <p:spPr>
          <a:xfrm rot="-300000">
            <a:off x="4637790" y="2413732"/>
            <a:ext cx="4006976" cy="2862322"/>
          </a:xfrm>
          <a:prstGeom prst="rect">
            <a:avLst/>
          </a:prstGeom>
          <a:noFill/>
        </p:spPr>
        <p:txBody>
          <a:bodyPr wrap="square" rtlCol="0">
            <a:spAutoFit/>
          </a:bodyPr>
          <a:lstStyle/>
          <a:p>
            <a:r>
              <a:rPr lang="en-IN" sz="2000" dirty="0" smtClean="0"/>
              <a:t>‘Management by Objectives’ is the process of setting objectives in the organization to give a sense of direction to the employees. </a:t>
            </a:r>
          </a:p>
          <a:p>
            <a:endParaRPr lang="en-IN" sz="2000" dirty="0" smtClean="0"/>
          </a:p>
          <a:p>
            <a:r>
              <a:rPr lang="en-IN" sz="2000" dirty="0" smtClean="0"/>
              <a:t>It refers to the process of setting goals for the employees so that they know what they are supposed to do at the workplace.</a:t>
            </a:r>
            <a:endParaRPr lang="en-IN" sz="2000" dirty="0"/>
          </a:p>
        </p:txBody>
      </p:sp>
      <p:grpSp>
        <p:nvGrpSpPr>
          <p:cNvPr id="7"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12" name="Picture 11" descr="11714619_xl.jpg"/>
          <p:cNvPicPr>
            <a:picLocks noChangeAspect="1"/>
          </p:cNvPicPr>
          <p:nvPr/>
        </p:nvPicPr>
        <p:blipFill>
          <a:blip r:embed="rId8" cstate="email">
            <a:grayscl/>
            <a:extLst>
              <a:ext uri="{28A0092B-C50C-407E-A947-70E740481C1C}">
                <a14:useLocalDpi xmlns:a14="http://schemas.microsoft.com/office/drawing/2010/main"/>
              </a:ext>
            </a:extLst>
          </a:blip>
          <a:srcRect/>
          <a:stretch>
            <a:fillRect/>
          </a:stretch>
        </p:blipFill>
        <p:spPr>
          <a:xfrm rot="21300000">
            <a:off x="1175904" y="2847830"/>
            <a:ext cx="2874503" cy="3253132"/>
          </a:xfrm>
          <a:prstGeom prst="roundRect">
            <a:avLst>
              <a:gd name="adj" fmla="val 7688"/>
            </a:avLst>
          </a:prstGeom>
        </p:spPr>
      </p:pic>
      <p:grpSp>
        <p:nvGrpSpPr>
          <p:cNvPr id="13" name="Gruppieren 20"/>
          <p:cNvGrpSpPr/>
          <p:nvPr/>
        </p:nvGrpSpPr>
        <p:grpSpPr>
          <a:xfrm rot="383809">
            <a:off x="2656473" y="2986262"/>
            <a:ext cx="5116450" cy="2466778"/>
            <a:chOff x="4645151" y="-658054"/>
            <a:chExt cx="10986013" cy="3050979"/>
          </a:xfrm>
        </p:grpSpPr>
        <p:sp>
          <p:nvSpPr>
            <p:cNvPr id="14" name="Rechteck 21"/>
            <p:cNvSpPr/>
            <p:nvPr/>
          </p:nvSpPr>
          <p:spPr bwMode="auto">
            <a:xfrm>
              <a:off x="5473041" y="-493353"/>
              <a:ext cx="10158123" cy="2886278"/>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400" b="1" dirty="0" smtClean="0">
                  <a:solidFill>
                    <a:schemeClr val="bg1"/>
                  </a:solidFill>
                  <a:effectLst>
                    <a:outerShdw blurRad="38100" dist="38100" dir="2700000" algn="tl">
                      <a:srgbClr val="000000">
                        <a:alpha val="43137"/>
                      </a:srgbClr>
                    </a:outerShdw>
                  </a:effectLst>
                  <a:cs typeface="MV Boli" pitchFamily="2" charset="0"/>
                </a:rPr>
                <a:t>                                                              Let us learn about   </a:t>
              </a:r>
              <a:r>
                <a:rPr lang="en-IN" sz="2800" b="1" dirty="0" smtClean="0">
                  <a:solidFill>
                    <a:srgbClr val="FFFF00"/>
                  </a:solidFill>
                  <a:effectLst>
                    <a:outerShdw blurRad="38100" dist="38100" dir="2700000" algn="tl">
                      <a:srgbClr val="000000">
                        <a:alpha val="43137"/>
                      </a:srgbClr>
                    </a:outerShdw>
                  </a:effectLst>
                  <a:cs typeface="MV Boli" pitchFamily="2" charset="0"/>
                </a:rPr>
                <a:t>‘Management by Objectives’ </a:t>
              </a:r>
              <a:r>
                <a:rPr lang="en-IN" sz="2400" b="1" dirty="0" smtClean="0">
                  <a:solidFill>
                    <a:schemeClr val="bg1"/>
                  </a:solidFill>
                  <a:effectLst>
                    <a:outerShdw blurRad="38100" dist="38100" dir="2700000" algn="tl">
                      <a:srgbClr val="000000">
                        <a:alpha val="43137"/>
                      </a:srgbClr>
                    </a:outerShdw>
                  </a:effectLst>
                  <a:cs typeface="MV Boli" pitchFamily="2" charset="0"/>
                </a:rPr>
                <a:t>in detail.</a:t>
              </a:r>
              <a:endParaRPr lang="en-US" dirty="0">
                <a:solidFill>
                  <a:schemeClr val="bg1"/>
                </a:solidFill>
                <a:cs typeface="MV Boli" pitchFamily="2" charset="0"/>
              </a:endParaRPr>
            </a:p>
          </p:txBody>
        </p:sp>
        <p:pic>
          <p:nvPicPr>
            <p:cNvPr id="15" name="Picture 5" descr="Tessafilm_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gray">
            <a:xfrm rot="20222041">
              <a:off x="4645151" y="-658054"/>
              <a:ext cx="2229621" cy="525903"/>
            </a:xfrm>
            <a:prstGeom prst="rect">
              <a:avLst/>
            </a:prstGeom>
            <a:noFill/>
          </p:spPr>
        </p:pic>
      </p:grpSp>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2801607_l.jpg"/>
          <p:cNvPicPr>
            <a:picLocks noChangeAspect="1"/>
          </p:cNvPicPr>
          <p:nvPr/>
        </p:nvPicPr>
        <p:blipFill>
          <a:blip r:embed="rId4" cstate="email">
            <a:lum contrast="40000"/>
            <a:extLst>
              <a:ext uri="{28A0092B-C50C-407E-A947-70E740481C1C}">
                <a14:useLocalDpi xmlns:a14="http://schemas.microsoft.com/office/drawing/2010/main"/>
              </a:ext>
            </a:extLst>
          </a:blip>
          <a:stretch>
            <a:fillRect/>
          </a:stretch>
        </p:blipFill>
        <p:spPr>
          <a:xfrm>
            <a:off x="0" y="836712"/>
            <a:ext cx="9144000" cy="6021288"/>
          </a:xfrm>
          <a:prstGeom prst="rect">
            <a:avLst/>
          </a:prstGeom>
        </p:spPr>
      </p:pic>
      <p:grpSp>
        <p:nvGrpSpPr>
          <p:cNvPr id="5" name="Group 24"/>
          <p:cNvGrpSpPr/>
          <p:nvPr/>
        </p:nvGrpSpPr>
        <p:grpSpPr>
          <a:xfrm>
            <a:off x="1187624" y="692696"/>
            <a:ext cx="7632848" cy="2304256"/>
            <a:chOff x="1187624" y="980728"/>
            <a:chExt cx="7632848" cy="2704996"/>
          </a:xfrm>
        </p:grpSpPr>
        <p:pic>
          <p:nvPicPr>
            <p:cNvPr id="10" name="Picture 9" descr="13436110_xl.jpg"/>
            <p:cNvPicPr>
              <a:picLocks noChangeAspect="1"/>
            </p:cNvPicPr>
            <p:nvPr/>
          </p:nvPicPr>
          <p:blipFill>
            <a:blip r:embed="rId5" cstate="email">
              <a:clrChange>
                <a:clrFrom>
                  <a:srgbClr val="8F8677"/>
                </a:clrFrom>
                <a:clrTo>
                  <a:srgbClr val="8F8677">
                    <a:alpha val="0"/>
                  </a:srgbClr>
                </a:clrTo>
              </a:clrChange>
              <a:extLst>
                <a:ext uri="{28A0092B-C50C-407E-A947-70E740481C1C}">
                  <a14:useLocalDpi xmlns:a14="http://schemas.microsoft.com/office/drawing/2010/main"/>
                </a:ext>
              </a:extLst>
            </a:blip>
            <a:srcRect/>
            <a:stretch>
              <a:fillRect/>
            </a:stretch>
          </p:blipFill>
          <p:spPr>
            <a:xfrm>
              <a:off x="1187624" y="980728"/>
              <a:ext cx="7632848" cy="2704996"/>
            </a:xfrm>
            <a:prstGeom prst="rect">
              <a:avLst/>
            </a:prstGeom>
          </p:spPr>
        </p:pic>
        <p:sp>
          <p:nvSpPr>
            <p:cNvPr id="11" name="TextBox 10"/>
            <p:cNvSpPr txBox="1"/>
            <p:nvPr/>
          </p:nvSpPr>
          <p:spPr>
            <a:xfrm>
              <a:off x="2195736" y="1517225"/>
              <a:ext cx="6192687" cy="1914906"/>
            </a:xfrm>
            <a:prstGeom prst="rect">
              <a:avLst/>
            </a:prstGeom>
            <a:noFill/>
          </p:spPr>
          <p:txBody>
            <a:bodyPr wrap="square" rtlCol="0">
              <a:spAutoFit/>
            </a:bodyPr>
            <a:lstStyle/>
            <a:p>
              <a:r>
                <a:rPr lang="en-IN" sz="2000" b="1" dirty="0" smtClean="0"/>
                <a:t>‘Management by Objectives’ is the process of setting objectives in the organization to give a sense of direction to the employees. It refers to the process of setting goals for the employees so that they know what they are supposed to do at the workplace.</a:t>
              </a:r>
              <a:endParaRPr lang="en-IN" sz="2000" b="1" dirty="0"/>
            </a:p>
          </p:txBody>
        </p:sp>
      </p:grpSp>
      <p:pic>
        <p:nvPicPr>
          <p:cNvPr id="12" name="Picture 5" descr="Tessafilm_4"/>
          <p:cNvPicPr>
            <a:picLocks noChangeAspect="1" noChangeArrowheads="1"/>
          </p:cNvPicPr>
          <p:nvPr/>
        </p:nvPicPr>
        <p:blipFill>
          <a:blip r:embed="rId6" cstate="email">
            <a:duotone>
              <a:prstClr val="black"/>
              <a:srgbClr val="00B0F0">
                <a:tint val="45000"/>
                <a:satMod val="400000"/>
              </a:srgbClr>
            </a:duotone>
            <a:extLst>
              <a:ext uri="{28A0092B-C50C-407E-A947-70E740481C1C}">
                <a14:useLocalDpi xmlns:a14="http://schemas.microsoft.com/office/drawing/2010/main"/>
              </a:ext>
            </a:extLst>
          </a:blip>
          <a:srcRect/>
          <a:stretch>
            <a:fillRect/>
          </a:stretch>
        </p:blipFill>
        <p:spPr bwMode="gray">
          <a:xfrm rot="20222041">
            <a:off x="1130174" y="1049435"/>
            <a:ext cx="1538105" cy="387075"/>
          </a:xfrm>
          <a:prstGeom prst="rect">
            <a:avLst/>
          </a:prstGeom>
          <a:noFill/>
        </p:spPr>
      </p:pic>
      <p:pic>
        <p:nvPicPr>
          <p:cNvPr id="13" name="Picture 12" descr="10046322_xxl.jpg"/>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728192" y="2348880"/>
            <a:ext cx="5652120" cy="4753468"/>
          </a:xfrm>
          <a:prstGeom prst="rect">
            <a:avLst/>
          </a:prstGeom>
        </p:spPr>
      </p:pic>
      <p:grpSp>
        <p:nvGrpSpPr>
          <p:cNvPr id="6"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What is meant by Management by Objectives?</a:t>
              </a:r>
              <a:endParaRPr lang="en-IN" sz="3200" dirty="0"/>
            </a:p>
          </p:txBody>
        </p:sp>
      </p:grpSp>
      <p:pic>
        <p:nvPicPr>
          <p:cNvPr id="14" name="Picture 13" descr="10906197_xl.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11760" y="3284984"/>
            <a:ext cx="4248472" cy="2952328"/>
          </a:xfrm>
          <a:prstGeom prst="rect">
            <a:avLst/>
          </a:prstGeom>
        </p:spPr>
      </p:pic>
      <p:pic>
        <p:nvPicPr>
          <p:cNvPr id="15" name="Picture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20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3500"/>
                            </p:stCondLst>
                            <p:childTnLst>
                              <p:par>
                                <p:cTn id="17" presetID="9"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Who advocated the concept of MBO?</a:t>
              </a:r>
              <a:endParaRPr lang="en-IN" sz="3200" dirty="0"/>
            </a:p>
          </p:txBody>
        </p:sp>
      </p:grpSp>
      <p:pic>
        <p:nvPicPr>
          <p:cNvPr id="6" name="Picture 5" descr="10238195_xl.jpg"/>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2812876" y="764704"/>
            <a:ext cx="6331124" cy="6093296"/>
          </a:xfrm>
          <a:prstGeom prst="rect">
            <a:avLst/>
          </a:prstGeom>
        </p:spPr>
      </p:pic>
      <p:sp>
        <p:nvSpPr>
          <p:cNvPr id="7" name="TextBox 6"/>
          <p:cNvSpPr txBox="1"/>
          <p:nvPr/>
        </p:nvSpPr>
        <p:spPr>
          <a:xfrm>
            <a:off x="3995936" y="1443548"/>
            <a:ext cx="4320480" cy="3785652"/>
          </a:xfrm>
          <a:prstGeom prst="rect">
            <a:avLst/>
          </a:prstGeom>
          <a:noFill/>
        </p:spPr>
        <p:txBody>
          <a:bodyPr wrap="square" rtlCol="0">
            <a:spAutoFit/>
          </a:bodyPr>
          <a:lstStyle/>
          <a:p>
            <a:pPr algn="ctr"/>
            <a:r>
              <a:rPr lang="en-IN" sz="2400" b="1" dirty="0" smtClean="0">
                <a:solidFill>
                  <a:schemeClr val="bg1"/>
                </a:solidFill>
                <a:effectLst>
                  <a:outerShdw blurRad="38100" dist="38100" dir="2700000" algn="tl">
                    <a:srgbClr val="000000">
                      <a:alpha val="43137"/>
                    </a:srgbClr>
                  </a:outerShdw>
                </a:effectLst>
              </a:rPr>
              <a:t>The chief proponent of the ‘Management by Objectives’ or ‘MBO’ system was Peter F. Drucker in 1954 in his book entitled The Practice of Management. </a:t>
            </a:r>
          </a:p>
          <a:p>
            <a:pPr algn="ctr"/>
            <a:endParaRPr lang="en-IN" sz="2400" b="1" dirty="0" smtClean="0">
              <a:solidFill>
                <a:schemeClr val="bg1"/>
              </a:solidFill>
              <a:effectLst>
                <a:outerShdw blurRad="38100" dist="38100" dir="2700000" algn="tl">
                  <a:srgbClr val="000000">
                    <a:alpha val="43137"/>
                  </a:srgbClr>
                </a:outerShdw>
              </a:effectLst>
            </a:endParaRPr>
          </a:p>
          <a:p>
            <a:pPr algn="ctr"/>
            <a:r>
              <a:rPr lang="en-IN" sz="2400" b="1" dirty="0" smtClean="0">
                <a:solidFill>
                  <a:schemeClr val="bg1"/>
                </a:solidFill>
                <a:effectLst>
                  <a:outerShdw blurRad="38100" dist="38100" dir="2700000" algn="tl">
                    <a:srgbClr val="000000">
                      <a:alpha val="43137"/>
                    </a:srgbClr>
                  </a:outerShdw>
                </a:effectLst>
              </a:rPr>
              <a:t>GE was the first organization to adopt the MBO method for defining goals.</a:t>
            </a:r>
            <a:endParaRPr lang="en-IN" sz="2400" b="1" dirty="0">
              <a:solidFill>
                <a:schemeClr val="bg1"/>
              </a:solidFill>
              <a:effectLst>
                <a:outerShdw blurRad="38100" dist="38100" dir="2700000" algn="tl">
                  <a:srgbClr val="000000">
                    <a:alpha val="43137"/>
                  </a:srgbClr>
                </a:outerShdw>
              </a:effectLst>
            </a:endParaRPr>
          </a:p>
        </p:txBody>
      </p:sp>
      <p:pic>
        <p:nvPicPr>
          <p:cNvPr id="8" name="Picture 7" descr="23937131_xx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324544" y="647913"/>
            <a:ext cx="4104456" cy="6210088"/>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6561360"/>
            <a:ext cx="9144000" cy="108000"/>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0" y="908720"/>
            <a:ext cx="9144000" cy="594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6868" t="3903" r="6117" b="5220"/>
          <a:stretch>
            <a:fillRect/>
          </a:stretch>
        </p:blipFill>
        <p:spPr bwMode="auto">
          <a:xfrm>
            <a:off x="0" y="764704"/>
            <a:ext cx="9108504" cy="5832648"/>
          </a:xfrm>
          <a:prstGeom prst="rect">
            <a:avLst/>
          </a:prstGeom>
          <a:noFill/>
          <a:ln w="9525">
            <a:noFill/>
            <a:miter lim="800000"/>
            <a:headEnd/>
            <a:tailEnd/>
          </a:ln>
        </p:spPr>
      </p:pic>
      <p:sp>
        <p:nvSpPr>
          <p:cNvPr id="9" name="Rounded Rectangle 8"/>
          <p:cNvSpPr/>
          <p:nvPr/>
        </p:nvSpPr>
        <p:spPr>
          <a:xfrm>
            <a:off x="-3" y="6561360"/>
            <a:ext cx="9108000"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11560" y="1484784"/>
            <a:ext cx="7848872" cy="707886"/>
          </a:xfrm>
          <a:prstGeom prst="rect">
            <a:avLst/>
          </a:prstGeom>
          <a:noFill/>
        </p:spPr>
        <p:txBody>
          <a:bodyPr wrap="square" rtlCol="0">
            <a:spAutoFit/>
          </a:bodyPr>
          <a:lstStyle/>
          <a:p>
            <a:r>
              <a:rPr lang="en-IN" sz="2000" b="1" dirty="0" smtClean="0">
                <a:solidFill>
                  <a:schemeClr val="bg1"/>
                </a:solidFill>
              </a:rPr>
              <a:t>The following are some of the points that prove the need for ‘Management by Objectives’ (MBO) in organizations:</a:t>
            </a:r>
            <a:endParaRPr lang="en-IN" sz="2000" b="1" dirty="0">
              <a:solidFill>
                <a:schemeClr val="bg1"/>
              </a:solidFill>
            </a:endParaRPr>
          </a:p>
        </p:txBody>
      </p:sp>
      <p:sp>
        <p:nvSpPr>
          <p:cNvPr id="11" name="Rectangle 10"/>
          <p:cNvSpPr/>
          <p:nvPr/>
        </p:nvSpPr>
        <p:spPr>
          <a:xfrm>
            <a:off x="611560" y="2276952"/>
            <a:ext cx="7776000" cy="720000"/>
          </a:xfrm>
          <a:prstGeom prst="rect">
            <a:avLst/>
          </a:prstGeom>
          <a:solidFill>
            <a:srgbClr val="C7DAF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Arial" pitchFamily="34" charset="0"/>
              <a:buChar char="•"/>
            </a:pPr>
            <a:r>
              <a:rPr lang="en-IN" sz="2000" b="1" dirty="0" smtClean="0">
                <a:solidFill>
                  <a:schemeClr val="tx1"/>
                </a:solidFill>
              </a:rPr>
              <a:t>The ‘Management by Objectives’ process helps the employees to understand their duties at the workplace.</a:t>
            </a:r>
            <a:endParaRPr lang="en-IN" sz="2000" b="1" dirty="0">
              <a:solidFill>
                <a:schemeClr val="tx1"/>
              </a:solidFill>
            </a:endParaRPr>
          </a:p>
        </p:txBody>
      </p:sp>
      <p:sp>
        <p:nvSpPr>
          <p:cNvPr id="12" name="Rectangle 11"/>
          <p:cNvSpPr/>
          <p:nvPr/>
        </p:nvSpPr>
        <p:spPr>
          <a:xfrm>
            <a:off x="611560" y="3069040"/>
            <a:ext cx="7776000" cy="720000"/>
          </a:xfrm>
          <a:prstGeom prst="rect">
            <a:avLst/>
          </a:prstGeom>
          <a:solidFill>
            <a:srgbClr val="DEC8B4"/>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Arial" pitchFamily="34" charset="0"/>
              <a:buChar char="•"/>
            </a:pPr>
            <a:r>
              <a:rPr lang="en-IN" sz="2000" b="1" dirty="0" smtClean="0">
                <a:solidFill>
                  <a:schemeClr val="tx1"/>
                </a:solidFill>
              </a:rPr>
              <a:t>‘Key Result Areas’ or ‘KRAs’ are designed for each employee as per their interest, specialization and educational qualification.</a:t>
            </a:r>
            <a:endParaRPr lang="en-IN" sz="2000" b="1" dirty="0">
              <a:solidFill>
                <a:schemeClr val="tx1"/>
              </a:solidFill>
            </a:endParaRPr>
          </a:p>
        </p:txBody>
      </p:sp>
      <p:sp>
        <p:nvSpPr>
          <p:cNvPr id="13" name="Rectangle 12"/>
          <p:cNvSpPr/>
          <p:nvPr/>
        </p:nvSpPr>
        <p:spPr>
          <a:xfrm>
            <a:off x="611560" y="3861048"/>
            <a:ext cx="7776000" cy="720000"/>
          </a:xfrm>
          <a:prstGeom prst="rect">
            <a:avLst/>
          </a:prstGeom>
          <a:solidFill>
            <a:srgbClr val="FCA184"/>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Arial" pitchFamily="34" charset="0"/>
              <a:buChar char="•"/>
            </a:pPr>
            <a:r>
              <a:rPr lang="en-IN" sz="2000" b="1" dirty="0" smtClean="0">
                <a:solidFill>
                  <a:schemeClr val="tx1"/>
                </a:solidFill>
              </a:rPr>
              <a:t>The employees are clear as to what is expected out of them.</a:t>
            </a:r>
            <a:endParaRPr lang="en-IN" sz="2000" b="1" dirty="0">
              <a:solidFill>
                <a:schemeClr val="tx1"/>
              </a:solidFill>
            </a:endParaRPr>
          </a:p>
        </p:txBody>
      </p:sp>
      <p:sp>
        <p:nvSpPr>
          <p:cNvPr id="14" name="Rectangle 13"/>
          <p:cNvSpPr/>
          <p:nvPr/>
        </p:nvSpPr>
        <p:spPr>
          <a:xfrm>
            <a:off x="611560" y="4653136"/>
            <a:ext cx="7776000" cy="720000"/>
          </a:xfrm>
          <a:prstGeom prst="rect">
            <a:avLst/>
          </a:prstGeom>
          <a:solidFill>
            <a:srgbClr val="FF8989"/>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Arial" pitchFamily="34" charset="0"/>
              <a:buChar char="•"/>
            </a:pPr>
            <a:r>
              <a:rPr lang="en-IN" sz="2000" b="1" dirty="0" smtClean="0">
                <a:solidFill>
                  <a:schemeClr val="tx1"/>
                </a:solidFill>
              </a:rPr>
              <a:t>The process of ‘Management by Objectives’ leads to satisfied employees.</a:t>
            </a:r>
            <a:endParaRPr lang="en-IN" sz="2000" b="1" dirty="0">
              <a:solidFill>
                <a:schemeClr val="tx1"/>
              </a:solidFill>
            </a:endParaRPr>
          </a:p>
        </p:txBody>
      </p:sp>
      <p:grpSp>
        <p:nvGrpSpPr>
          <p:cNvPr id="5"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Need for Management by Objectives (MBO)</a:t>
              </a:r>
              <a:endParaRPr lang="en-IN" sz="3200" dirty="0"/>
            </a:p>
          </p:txBody>
        </p:sp>
      </p:grpSp>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000"/>
                            </p:stCondLst>
                            <p:childTnLst>
                              <p:par>
                                <p:cTn id="18" presetID="12" presetClass="entr" presetSubtype="8" fill="hold" grpId="0" nodeType="afterEffect">
                                  <p:stCondLst>
                                    <p:cond delay="2000"/>
                                  </p:stCondLst>
                                  <p:childTnLst>
                                    <p:set>
                                      <p:cBhvr>
                                        <p:cTn id="19" dur="1" fill="hold">
                                          <p:stCondLst>
                                            <p:cond delay="0"/>
                                          </p:stCondLst>
                                        </p:cTn>
                                        <p:tgtEl>
                                          <p:spTgt spid="11"/>
                                        </p:tgtEl>
                                        <p:attrNameLst>
                                          <p:attrName>style.visibility</p:attrName>
                                        </p:attrNameLst>
                                      </p:cBhvr>
                                      <p:to>
                                        <p:strVal val="visible"/>
                                      </p:to>
                                    </p:set>
                                    <p:animEffect transition="in" filter="slide(fromLeft)">
                                      <p:cBhvr>
                                        <p:cTn id="20" dur="500"/>
                                        <p:tgtEl>
                                          <p:spTgt spid="11"/>
                                        </p:tgtEl>
                                      </p:cBhvr>
                                    </p:animEffect>
                                  </p:childTnLst>
                                </p:cTn>
                              </p:par>
                            </p:childTnLst>
                          </p:cTn>
                        </p:par>
                        <p:par>
                          <p:cTn id="21" fill="hold">
                            <p:stCondLst>
                              <p:cond delay="3500"/>
                            </p:stCondLst>
                            <p:childTnLst>
                              <p:par>
                                <p:cTn id="22" presetID="12" presetClass="entr" presetSubtype="8" fill="hold" grpId="0" nodeType="afterEffect">
                                  <p:stCondLst>
                                    <p:cond delay="2000"/>
                                  </p:stCondLst>
                                  <p:childTnLst>
                                    <p:set>
                                      <p:cBhvr>
                                        <p:cTn id="23" dur="1" fill="hold">
                                          <p:stCondLst>
                                            <p:cond delay="0"/>
                                          </p:stCondLst>
                                        </p:cTn>
                                        <p:tgtEl>
                                          <p:spTgt spid="12"/>
                                        </p:tgtEl>
                                        <p:attrNameLst>
                                          <p:attrName>style.visibility</p:attrName>
                                        </p:attrNameLst>
                                      </p:cBhvr>
                                      <p:to>
                                        <p:strVal val="visible"/>
                                      </p:to>
                                    </p:set>
                                    <p:animEffect transition="in" filter="slide(fromLeft)">
                                      <p:cBhvr>
                                        <p:cTn id="24" dur="500"/>
                                        <p:tgtEl>
                                          <p:spTgt spid="12"/>
                                        </p:tgtEl>
                                      </p:cBhvr>
                                    </p:animEffect>
                                  </p:childTnLst>
                                </p:cTn>
                              </p:par>
                            </p:childTnLst>
                          </p:cTn>
                        </p:par>
                        <p:par>
                          <p:cTn id="25" fill="hold">
                            <p:stCondLst>
                              <p:cond delay="6000"/>
                            </p:stCondLst>
                            <p:childTnLst>
                              <p:par>
                                <p:cTn id="26" presetID="12" presetClass="entr" presetSubtype="8" fill="hold" grpId="0" nodeType="afterEffect">
                                  <p:stCondLst>
                                    <p:cond delay="2000"/>
                                  </p:stCondLst>
                                  <p:childTnLst>
                                    <p:set>
                                      <p:cBhvr>
                                        <p:cTn id="27" dur="1" fill="hold">
                                          <p:stCondLst>
                                            <p:cond delay="0"/>
                                          </p:stCondLst>
                                        </p:cTn>
                                        <p:tgtEl>
                                          <p:spTgt spid="13"/>
                                        </p:tgtEl>
                                        <p:attrNameLst>
                                          <p:attrName>style.visibility</p:attrName>
                                        </p:attrNameLst>
                                      </p:cBhvr>
                                      <p:to>
                                        <p:strVal val="visible"/>
                                      </p:to>
                                    </p:set>
                                    <p:animEffect transition="in" filter="slide(fromLeft)">
                                      <p:cBhvr>
                                        <p:cTn id="28" dur="500"/>
                                        <p:tgtEl>
                                          <p:spTgt spid="13"/>
                                        </p:tgtEl>
                                      </p:cBhvr>
                                    </p:animEffect>
                                  </p:childTnLst>
                                </p:cTn>
                              </p:par>
                            </p:childTnLst>
                          </p:cTn>
                        </p:par>
                        <p:par>
                          <p:cTn id="29" fill="hold">
                            <p:stCondLst>
                              <p:cond delay="8500"/>
                            </p:stCondLst>
                            <p:childTnLst>
                              <p:par>
                                <p:cTn id="30" presetID="12" presetClass="entr" presetSubtype="8" fill="hold" grpId="0" nodeType="afterEffect">
                                  <p:stCondLst>
                                    <p:cond delay="2000"/>
                                  </p:stCondLst>
                                  <p:childTnLst>
                                    <p:set>
                                      <p:cBhvr>
                                        <p:cTn id="31" dur="1" fill="hold">
                                          <p:stCondLst>
                                            <p:cond delay="0"/>
                                          </p:stCondLst>
                                        </p:cTn>
                                        <p:tgtEl>
                                          <p:spTgt spid="14"/>
                                        </p:tgtEl>
                                        <p:attrNameLst>
                                          <p:attrName>style.visibility</p:attrName>
                                        </p:attrNameLst>
                                      </p:cBhvr>
                                      <p:to>
                                        <p:strVal val="visible"/>
                                      </p:to>
                                    </p:set>
                                    <p:animEffect transition="in" filter="slide(from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Course Objectives</a:t>
              </a:r>
              <a:endParaRPr lang="en-IN" sz="3200" dirty="0"/>
            </a:p>
          </p:txBody>
        </p:sp>
      </p:grpSp>
      <p:sp>
        <p:nvSpPr>
          <p:cNvPr id="79" name="Rectangle 18"/>
          <p:cNvSpPr>
            <a:spLocks noChangeArrowheads="1"/>
          </p:cNvSpPr>
          <p:nvPr/>
        </p:nvSpPr>
        <p:spPr bwMode="auto">
          <a:xfrm rot="10800000">
            <a:off x="0" y="2912640"/>
            <a:ext cx="9144000" cy="2590800"/>
          </a:xfrm>
          <a:prstGeom prst="rect">
            <a:avLst/>
          </a:prstGeom>
          <a:gradFill flip="none" rotWithShape="1">
            <a:gsLst>
              <a:gs pos="1000">
                <a:schemeClr val="bg1"/>
              </a:gs>
              <a:gs pos="61000">
                <a:schemeClr val="bg1"/>
              </a:gs>
              <a:gs pos="100000">
                <a:schemeClr val="bg1">
                  <a:lumMod val="85000"/>
                </a:schemeClr>
              </a:gs>
            </a:gsLst>
            <a:lin ang="5400000" scaled="0"/>
            <a:tileRect/>
          </a:gradFill>
          <a:ln w="9525">
            <a:noFill/>
            <a:miter lim="800000"/>
            <a:headEnd/>
            <a:tailEnd/>
          </a:ln>
        </p:spPr>
        <p:txBody>
          <a:bodyPr anchor="ctr"/>
          <a:lstStyle/>
          <a:p>
            <a:pPr algn="ctr" defTabSz="457200"/>
            <a:endParaRPr lang="en-US" b="1" dirty="0">
              <a:solidFill>
                <a:srgbClr val="FFFFFF"/>
              </a:solidFill>
              <a:ea typeface="ＭＳ Ｐゴシック" pitchFamily="34" charset="-128"/>
            </a:endParaRPr>
          </a:p>
        </p:txBody>
      </p:sp>
      <p:sp>
        <p:nvSpPr>
          <p:cNvPr id="80" name="Ellipse 98"/>
          <p:cNvSpPr/>
          <p:nvPr/>
        </p:nvSpPr>
        <p:spPr bwMode="auto">
          <a:xfrm>
            <a:off x="2160628" y="5511112"/>
            <a:ext cx="1450607" cy="333252"/>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b="1" dirty="0">
              <a:solidFill>
                <a:srgbClr val="FFFFFF"/>
              </a:solidFill>
              <a:ea typeface="ＭＳ Ｐゴシック" pitchFamily="34" charset="-128"/>
            </a:endParaRPr>
          </a:p>
        </p:txBody>
      </p:sp>
      <p:sp>
        <p:nvSpPr>
          <p:cNvPr id="81" name="Ellipse 98"/>
          <p:cNvSpPr/>
          <p:nvPr/>
        </p:nvSpPr>
        <p:spPr bwMode="auto">
          <a:xfrm>
            <a:off x="797500" y="5621147"/>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b="1" dirty="0">
              <a:solidFill>
                <a:srgbClr val="FFFFFF"/>
              </a:solidFill>
              <a:ea typeface="ＭＳ Ｐゴシック" pitchFamily="34" charset="-128"/>
            </a:endParaRPr>
          </a:p>
        </p:txBody>
      </p:sp>
      <p:sp>
        <p:nvSpPr>
          <p:cNvPr id="82" name="Ellipse 98"/>
          <p:cNvSpPr/>
          <p:nvPr/>
        </p:nvSpPr>
        <p:spPr bwMode="auto">
          <a:xfrm>
            <a:off x="3936434" y="5954530"/>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b="1" dirty="0">
              <a:solidFill>
                <a:srgbClr val="FFFFFF"/>
              </a:solidFill>
              <a:ea typeface="ＭＳ Ｐゴシック" pitchFamily="34" charset="-128"/>
            </a:endParaRPr>
          </a:p>
        </p:txBody>
      </p:sp>
      <p:grpSp>
        <p:nvGrpSpPr>
          <p:cNvPr id="6" name="Group 1"/>
          <p:cNvGrpSpPr>
            <a:grpSpLocks/>
          </p:cNvGrpSpPr>
          <p:nvPr/>
        </p:nvGrpSpPr>
        <p:grpSpPr bwMode="auto">
          <a:xfrm>
            <a:off x="1163191" y="2132856"/>
            <a:ext cx="1968649" cy="4248472"/>
            <a:chOff x="1711259" y="1012202"/>
            <a:chExt cx="2835956" cy="5047286"/>
          </a:xfrm>
        </p:grpSpPr>
        <p:sp>
          <p:nvSpPr>
            <p:cNvPr id="84" name="Can 83"/>
            <p:cNvSpPr>
              <a:spLocks noChangeArrowheads="1"/>
            </p:cNvSpPr>
            <p:nvPr/>
          </p:nvSpPr>
          <p:spPr bwMode="auto">
            <a:xfrm rot="1586669" flipH="1">
              <a:off x="2835479" y="1536142"/>
              <a:ext cx="212776" cy="4156588"/>
            </a:xfrm>
            <a:prstGeom prst="can">
              <a:avLst>
                <a:gd name="adj" fmla="val 24961"/>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a:endParaRPr lang="en-US" b="1" dirty="0">
                <a:solidFill>
                  <a:srgbClr val="FFFFFF"/>
                </a:solidFill>
                <a:ea typeface="ＭＳ Ｐゴシック" pitchFamily="34" charset="-128"/>
              </a:endParaRPr>
            </a:p>
          </p:txBody>
        </p:sp>
        <p:sp>
          <p:nvSpPr>
            <p:cNvPr id="85" name="Can 84"/>
            <p:cNvSpPr>
              <a:spLocks noChangeArrowheads="1"/>
            </p:cNvSpPr>
            <p:nvPr/>
          </p:nvSpPr>
          <p:spPr bwMode="auto">
            <a:xfrm rot="-1586669">
              <a:off x="3519856" y="1491686"/>
              <a:ext cx="198485" cy="4567802"/>
            </a:xfrm>
            <a:prstGeom prst="can">
              <a:avLst>
                <a:gd name="adj" fmla="val 25038"/>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a:endParaRPr lang="en-US" b="1" dirty="0">
                <a:solidFill>
                  <a:srgbClr val="FFFFFF"/>
                </a:solidFill>
                <a:ea typeface="ＭＳ Ｐゴシック" pitchFamily="34" charset="-128"/>
              </a:endParaRPr>
            </a:p>
          </p:txBody>
        </p:sp>
        <p:sp>
          <p:nvSpPr>
            <p:cNvPr id="86" name="Can 85"/>
            <p:cNvSpPr>
              <a:spLocks noChangeArrowheads="1"/>
            </p:cNvSpPr>
            <p:nvPr/>
          </p:nvSpPr>
          <p:spPr bwMode="auto">
            <a:xfrm rot="-458329">
              <a:off x="3129238" y="1782235"/>
              <a:ext cx="212776" cy="3643762"/>
            </a:xfrm>
            <a:prstGeom prst="can">
              <a:avLst>
                <a:gd name="adj" fmla="val 24974"/>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a:endParaRPr lang="en-US" b="1" dirty="0">
                <a:solidFill>
                  <a:srgbClr val="FFFFFF"/>
                </a:solidFill>
                <a:ea typeface="ＭＳ Ｐゴシック" pitchFamily="34" charset="-128"/>
              </a:endParaRPr>
            </a:p>
          </p:txBody>
        </p:sp>
        <p:grpSp>
          <p:nvGrpSpPr>
            <p:cNvPr id="7" name="Group 21"/>
            <p:cNvGrpSpPr>
              <a:grpSpLocks/>
            </p:cNvGrpSpPr>
            <p:nvPr/>
          </p:nvGrpSpPr>
          <p:grpSpPr bwMode="auto">
            <a:xfrm rot="552570">
              <a:off x="1711259" y="1012202"/>
              <a:ext cx="2835956" cy="3726247"/>
              <a:chOff x="6908974" y="1411727"/>
              <a:chExt cx="1708455" cy="2245026"/>
            </a:xfrm>
          </p:grpSpPr>
          <p:sp>
            <p:nvSpPr>
              <p:cNvPr id="88" name="Donut 87"/>
              <p:cNvSpPr/>
              <p:nvPr/>
            </p:nvSpPr>
            <p:spPr>
              <a:xfrm>
                <a:off x="7011610" y="1409431"/>
                <a:ext cx="1603231" cy="2245072"/>
              </a:xfrm>
              <a:prstGeom prst="donut">
                <a:avLst>
                  <a:gd name="adj" fmla="val 7654"/>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b="1" dirty="0">
                  <a:solidFill>
                    <a:prstClr val="black"/>
                  </a:solidFill>
                  <a:ea typeface="ＭＳ Ｐゴシック" charset="-128"/>
                </a:endParaRPr>
              </a:p>
            </p:txBody>
          </p:sp>
          <p:sp>
            <p:nvSpPr>
              <p:cNvPr id="89" name="Oval 88"/>
              <p:cNvSpPr/>
              <p:nvPr/>
            </p:nvSpPr>
            <p:spPr>
              <a:xfrm>
                <a:off x="6905286" y="1411087"/>
                <a:ext cx="1604187" cy="2245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b="1" dirty="0">
                  <a:solidFill>
                    <a:srgbClr val="FFFFFF"/>
                  </a:solidFill>
                  <a:ea typeface="ＭＳ Ｐゴシック" pitchFamily="34" charset="-128"/>
                </a:endParaRPr>
              </a:p>
            </p:txBody>
          </p:sp>
          <p:sp>
            <p:nvSpPr>
              <p:cNvPr id="90" name="Donut 89"/>
              <p:cNvSpPr/>
              <p:nvPr/>
            </p:nvSpPr>
            <p:spPr>
              <a:xfrm>
                <a:off x="7111761" y="1700060"/>
                <a:ext cx="1189988" cy="1665390"/>
              </a:xfrm>
              <a:prstGeom prst="donut">
                <a:avLst>
                  <a:gd name="adj" fmla="val 1222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b="1" dirty="0">
                  <a:solidFill>
                    <a:prstClr val="black"/>
                  </a:solidFill>
                  <a:ea typeface="ＭＳ Ｐゴシック" charset="-128"/>
                </a:endParaRPr>
              </a:p>
            </p:txBody>
          </p:sp>
          <p:sp>
            <p:nvSpPr>
              <p:cNvPr id="91" name="Donut 90"/>
              <p:cNvSpPr/>
              <p:nvPr/>
            </p:nvSpPr>
            <p:spPr>
              <a:xfrm>
                <a:off x="6905286" y="1411087"/>
                <a:ext cx="1604187" cy="2245072"/>
              </a:xfrm>
              <a:prstGeom prst="donut">
                <a:avLst>
                  <a:gd name="adj" fmla="val 765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b="1" dirty="0">
                  <a:solidFill>
                    <a:prstClr val="black"/>
                  </a:solidFill>
                  <a:ea typeface="ＭＳ Ｐゴシック" charset="-128"/>
                </a:endParaRPr>
              </a:p>
            </p:txBody>
          </p:sp>
          <p:sp>
            <p:nvSpPr>
              <p:cNvPr id="92" name="Oval 91"/>
              <p:cNvSpPr/>
              <p:nvPr/>
            </p:nvSpPr>
            <p:spPr>
              <a:xfrm>
                <a:off x="7602634" y="2387746"/>
                <a:ext cx="209492" cy="29175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b="1" dirty="0">
                  <a:solidFill>
                    <a:srgbClr val="FFFFFF"/>
                  </a:solidFill>
                  <a:ea typeface="ＭＳ Ｐゴシック" pitchFamily="34" charset="-128"/>
                </a:endParaRPr>
              </a:p>
            </p:txBody>
          </p:sp>
          <p:sp>
            <p:nvSpPr>
              <p:cNvPr id="93" name="Donut 92"/>
              <p:cNvSpPr/>
              <p:nvPr/>
            </p:nvSpPr>
            <p:spPr>
              <a:xfrm>
                <a:off x="7363489" y="2051990"/>
                <a:ext cx="687783" cy="963267"/>
              </a:xfrm>
              <a:prstGeom prst="donut">
                <a:avLst>
                  <a:gd name="adj" fmla="val 1929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b="1" dirty="0">
                  <a:solidFill>
                    <a:prstClr val="black"/>
                  </a:solidFill>
                  <a:ea typeface="ＭＳ Ｐゴシック" charset="-128"/>
                </a:endParaRPr>
              </a:p>
            </p:txBody>
          </p:sp>
        </p:grpSp>
      </p:grpSp>
      <p:grpSp>
        <p:nvGrpSpPr>
          <p:cNvPr id="8" name="Group 71"/>
          <p:cNvGrpSpPr>
            <a:grpSpLocks/>
          </p:cNvGrpSpPr>
          <p:nvPr/>
        </p:nvGrpSpPr>
        <p:grpSpPr bwMode="auto">
          <a:xfrm rot="-8599160">
            <a:off x="1689215" y="5135604"/>
            <a:ext cx="1270000" cy="412750"/>
            <a:chOff x="402914" y="4892498"/>
            <a:chExt cx="3257970" cy="1058999"/>
          </a:xfrm>
        </p:grpSpPr>
        <p:sp>
          <p:nvSpPr>
            <p:cNvPr id="95" name="Freeform 94"/>
            <p:cNvSpPr/>
            <p:nvPr/>
          </p:nvSpPr>
          <p:spPr>
            <a:xfrm>
              <a:off x="3055706" y="5386472"/>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b="1" dirty="0">
                <a:solidFill>
                  <a:srgbClr val="FFFFFF"/>
                </a:solidFill>
                <a:ea typeface="ＭＳ Ｐゴシック" charset="-128"/>
              </a:endParaRPr>
            </a:p>
          </p:txBody>
        </p:sp>
        <p:sp>
          <p:nvSpPr>
            <p:cNvPr id="96" name="Rectangle 95"/>
            <p:cNvSpPr/>
            <p:nvPr/>
          </p:nvSpPr>
          <p:spPr>
            <a:xfrm>
              <a:off x="2839416" y="5322808"/>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b="1" dirty="0">
                <a:solidFill>
                  <a:srgbClr val="FFFFFF"/>
                </a:solidFill>
                <a:ea typeface="ＭＳ Ｐゴシック" pitchFamily="34" charset="-128"/>
              </a:endParaRPr>
            </a:p>
          </p:txBody>
        </p:sp>
        <p:sp>
          <p:nvSpPr>
            <p:cNvPr id="97" name="Rectangle 96"/>
            <p:cNvSpPr/>
            <p:nvPr/>
          </p:nvSpPr>
          <p:spPr>
            <a:xfrm>
              <a:off x="416732" y="5335937"/>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b="1" dirty="0">
                <a:solidFill>
                  <a:srgbClr val="FFFFFF"/>
                </a:solidFill>
                <a:ea typeface="ＭＳ Ｐゴシック" pitchFamily="34" charset="-128"/>
              </a:endParaRPr>
            </a:p>
          </p:txBody>
        </p:sp>
        <p:sp>
          <p:nvSpPr>
            <p:cNvPr id="98" name="Pie 97"/>
            <p:cNvSpPr/>
            <p:nvPr/>
          </p:nvSpPr>
          <p:spPr>
            <a:xfrm rot="5400000">
              <a:off x="588085" y="4735263"/>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b="1" dirty="0">
                <a:solidFill>
                  <a:prstClr val="black"/>
                </a:solidFill>
                <a:ea typeface="ＭＳ Ｐゴシック" charset="-128"/>
              </a:endParaRPr>
            </a:p>
          </p:txBody>
        </p:sp>
        <p:sp>
          <p:nvSpPr>
            <p:cNvPr id="99" name="Pie 98"/>
            <p:cNvSpPr/>
            <p:nvPr/>
          </p:nvSpPr>
          <p:spPr>
            <a:xfrm rot="16200000">
              <a:off x="580880" y="4943781"/>
              <a:ext cx="855345" cy="1160653"/>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b="1" dirty="0">
                <a:solidFill>
                  <a:prstClr val="black"/>
                </a:solidFill>
                <a:ea typeface="ＭＳ Ｐゴシック" charset="-128"/>
              </a:endParaRPr>
            </a:p>
          </p:txBody>
        </p:sp>
        <p:sp>
          <p:nvSpPr>
            <p:cNvPr id="100" name="Pie 99"/>
            <p:cNvSpPr/>
            <p:nvPr/>
          </p:nvSpPr>
          <p:spPr>
            <a:xfrm rot="5400000">
              <a:off x="716434" y="4844424"/>
              <a:ext cx="598740"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b="1" dirty="0">
                <a:solidFill>
                  <a:prstClr val="black"/>
                </a:solidFill>
                <a:ea typeface="ＭＳ Ｐゴシック" charset="-128"/>
              </a:endParaRPr>
            </a:p>
          </p:txBody>
        </p:sp>
      </p:grpSp>
      <p:grpSp>
        <p:nvGrpSpPr>
          <p:cNvPr id="9" name="Group 103"/>
          <p:cNvGrpSpPr>
            <a:grpSpLocks/>
          </p:cNvGrpSpPr>
          <p:nvPr/>
        </p:nvGrpSpPr>
        <p:grpSpPr bwMode="auto">
          <a:xfrm>
            <a:off x="107504" y="3387130"/>
            <a:ext cx="2016224" cy="545926"/>
            <a:chOff x="381979" y="2383036"/>
            <a:chExt cx="2874402" cy="917333"/>
          </a:xfrm>
        </p:grpSpPr>
        <p:grpSp>
          <p:nvGrpSpPr>
            <p:cNvPr id="10" name="Group 101"/>
            <p:cNvGrpSpPr>
              <a:grpSpLocks/>
            </p:cNvGrpSpPr>
            <p:nvPr/>
          </p:nvGrpSpPr>
          <p:grpSpPr bwMode="auto">
            <a:xfrm>
              <a:off x="381979" y="2383036"/>
              <a:ext cx="2310988" cy="917333"/>
              <a:chOff x="404116" y="4900455"/>
              <a:chExt cx="2647832" cy="1051042"/>
            </a:xfrm>
          </p:grpSpPr>
          <p:sp>
            <p:nvSpPr>
              <p:cNvPr id="104" name="Rectangle 103"/>
              <p:cNvSpPr/>
              <p:nvPr/>
            </p:nvSpPr>
            <p:spPr>
              <a:xfrm>
                <a:off x="2823644" y="5310779"/>
                <a:ext cx="228340" cy="23039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b="1" dirty="0">
                  <a:solidFill>
                    <a:srgbClr val="FFFFFF"/>
                  </a:solidFill>
                  <a:ea typeface="ＭＳ Ｐゴシック" pitchFamily="34" charset="-128"/>
                </a:endParaRPr>
              </a:p>
            </p:txBody>
          </p:sp>
          <p:sp>
            <p:nvSpPr>
              <p:cNvPr id="105" name="Rectangle 104"/>
              <p:cNvSpPr/>
              <p:nvPr/>
            </p:nvSpPr>
            <p:spPr>
              <a:xfrm>
                <a:off x="404116" y="5332721"/>
                <a:ext cx="2419528" cy="186510"/>
              </a:xfrm>
              <a:prstGeom prst="rect">
                <a:avLst/>
              </a:prstGeom>
              <a:gradFill>
                <a:gsLst>
                  <a:gs pos="0">
                    <a:schemeClr val="tx1">
                      <a:lumMod val="95000"/>
                      <a:lumOff val="5000"/>
                    </a:schemeClr>
                  </a:gs>
                  <a:gs pos="47000">
                    <a:schemeClr val="tx1">
                      <a:lumMod val="75000"/>
                      <a:lumOff val="25000"/>
                    </a:schemeClr>
                  </a:gs>
                  <a:gs pos="100000">
                    <a:schemeClr val="tx1">
                      <a:lumMod val="95000"/>
                      <a:lumOff val="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b="1" dirty="0">
                  <a:solidFill>
                    <a:srgbClr val="FFFFFF"/>
                  </a:solidFill>
                  <a:ea typeface="ＭＳ Ｐゴシック" pitchFamily="34" charset="-128"/>
                </a:endParaRPr>
              </a:p>
            </p:txBody>
          </p:sp>
          <p:sp>
            <p:nvSpPr>
              <p:cNvPr id="106" name="Pie 105"/>
              <p:cNvSpPr/>
              <p:nvPr/>
            </p:nvSpPr>
            <p:spPr>
              <a:xfrm rot="5400000">
                <a:off x="569045" y="4748699"/>
                <a:ext cx="857949" cy="1161460"/>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b="1" dirty="0">
                  <a:solidFill>
                    <a:prstClr val="black"/>
                  </a:solidFill>
                  <a:ea typeface="ＭＳ Ｐゴシック" charset="-128"/>
                </a:endParaRPr>
              </a:p>
            </p:txBody>
          </p:sp>
          <p:sp>
            <p:nvSpPr>
              <p:cNvPr id="107" name="Pie 106"/>
              <p:cNvSpPr/>
              <p:nvPr/>
            </p:nvSpPr>
            <p:spPr>
              <a:xfrm rot="16200000">
                <a:off x="567947" y="4940694"/>
                <a:ext cx="857949" cy="1163657"/>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b="1" dirty="0">
                  <a:solidFill>
                    <a:prstClr val="black"/>
                  </a:solidFill>
                  <a:ea typeface="ＭＳ Ｐゴシック" charset="-128"/>
                </a:endParaRPr>
              </a:p>
            </p:txBody>
          </p:sp>
          <p:sp>
            <p:nvSpPr>
              <p:cNvPr id="108" name="Pie 107"/>
              <p:cNvSpPr/>
              <p:nvPr/>
            </p:nvSpPr>
            <p:spPr>
              <a:xfrm rot="5400000">
                <a:off x="698506" y="4829885"/>
                <a:ext cx="596833" cy="1163657"/>
              </a:xfrm>
              <a:prstGeom prst="pie">
                <a:avLst>
                  <a:gd name="adj1" fmla="val 5390094"/>
                  <a:gd name="adj2" fmla="val 16200000"/>
                </a:avLst>
              </a:prstGeom>
              <a:gradFill>
                <a:gsLst>
                  <a:gs pos="0">
                    <a:schemeClr val="tx1">
                      <a:lumMod val="95000"/>
                      <a:lumOff val="5000"/>
                    </a:schemeClr>
                  </a:gs>
                  <a:gs pos="100000">
                    <a:schemeClr val="tx1">
                      <a:lumMod val="65000"/>
                      <a:lumOff val="3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b="1" dirty="0">
                  <a:solidFill>
                    <a:prstClr val="black"/>
                  </a:solidFill>
                  <a:ea typeface="ＭＳ Ｐゴシック" charset="-128"/>
                </a:endParaRPr>
              </a:p>
            </p:txBody>
          </p:sp>
        </p:grpSp>
        <p:sp>
          <p:nvSpPr>
            <p:cNvPr id="103" name="Round Same Side Corner Rectangle 102"/>
            <p:cNvSpPr/>
            <p:nvPr/>
          </p:nvSpPr>
          <p:spPr>
            <a:xfrm rot="5400000">
              <a:off x="2939261" y="2560011"/>
              <a:ext cx="70858" cy="563383"/>
            </a:xfrm>
            <a:prstGeom prst="round2SameRect">
              <a:avLst>
                <a:gd name="adj1" fmla="val 50000"/>
                <a:gd name="adj2" fmla="val 0"/>
              </a:avLst>
            </a:prstGeom>
            <a:gradFill>
              <a:gsLst>
                <a:gs pos="0">
                  <a:schemeClr val="bg2">
                    <a:lumMod val="50000"/>
                  </a:schemeClr>
                </a:gs>
                <a:gs pos="51000">
                  <a:schemeClr val="bg2">
                    <a:lumMod val="90000"/>
                  </a:schemeClr>
                </a:gs>
                <a:gs pos="100000">
                  <a:schemeClr val="bg2">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b="1" dirty="0">
                <a:solidFill>
                  <a:srgbClr val="FFFFFF"/>
                </a:solidFill>
                <a:ea typeface="ＭＳ Ｐゴシック" charset="-128"/>
              </a:endParaRPr>
            </a:p>
          </p:txBody>
        </p:sp>
      </p:grpSp>
      <p:grpSp>
        <p:nvGrpSpPr>
          <p:cNvPr id="11" name="Group 104"/>
          <p:cNvGrpSpPr>
            <a:grpSpLocks/>
          </p:cNvGrpSpPr>
          <p:nvPr/>
        </p:nvGrpSpPr>
        <p:grpSpPr bwMode="auto">
          <a:xfrm rot="-2596293">
            <a:off x="813941" y="4312815"/>
            <a:ext cx="1270000" cy="412750"/>
            <a:chOff x="402914" y="4892498"/>
            <a:chExt cx="3257970" cy="1058999"/>
          </a:xfrm>
        </p:grpSpPr>
        <p:sp>
          <p:nvSpPr>
            <p:cNvPr id="110" name="Freeform 109"/>
            <p:cNvSpPr/>
            <p:nvPr/>
          </p:nvSpPr>
          <p:spPr>
            <a:xfrm>
              <a:off x="3048585" y="5373060"/>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b="1" dirty="0">
                <a:solidFill>
                  <a:srgbClr val="FFFFFF"/>
                </a:solidFill>
                <a:ea typeface="ＭＳ Ｐゴシック" charset="-128"/>
              </a:endParaRPr>
            </a:p>
          </p:txBody>
        </p:sp>
        <p:sp>
          <p:nvSpPr>
            <p:cNvPr id="111" name="Rectangle 110"/>
            <p:cNvSpPr/>
            <p:nvPr/>
          </p:nvSpPr>
          <p:spPr>
            <a:xfrm>
              <a:off x="2823938" y="5305944"/>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b="1" dirty="0">
                <a:solidFill>
                  <a:srgbClr val="FFFFFF"/>
                </a:solidFill>
                <a:ea typeface="ＭＳ Ｐゴシック" pitchFamily="34" charset="-128"/>
              </a:endParaRPr>
            </a:p>
          </p:txBody>
        </p:sp>
        <p:sp>
          <p:nvSpPr>
            <p:cNvPr id="112" name="Rectangle 111"/>
            <p:cNvSpPr/>
            <p:nvPr/>
          </p:nvSpPr>
          <p:spPr>
            <a:xfrm>
              <a:off x="404581" y="5326520"/>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b="1" dirty="0">
                <a:solidFill>
                  <a:srgbClr val="FFFFFF"/>
                </a:solidFill>
                <a:ea typeface="ＭＳ Ｐゴシック" pitchFamily="34" charset="-128"/>
              </a:endParaRPr>
            </a:p>
          </p:txBody>
        </p:sp>
        <p:sp>
          <p:nvSpPr>
            <p:cNvPr id="113" name="Pie 112"/>
            <p:cNvSpPr/>
            <p:nvPr/>
          </p:nvSpPr>
          <p:spPr>
            <a:xfrm rot="5400000">
              <a:off x="556261" y="4722026"/>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b="1" dirty="0">
                <a:solidFill>
                  <a:prstClr val="black"/>
                </a:solidFill>
                <a:ea typeface="ＭＳ Ｐゴシック" charset="-128"/>
              </a:endParaRPr>
            </a:p>
          </p:txBody>
        </p:sp>
        <p:sp>
          <p:nvSpPr>
            <p:cNvPr id="114" name="Pie 113"/>
            <p:cNvSpPr/>
            <p:nvPr/>
          </p:nvSpPr>
          <p:spPr>
            <a:xfrm rot="16200000">
              <a:off x="556759" y="4929474"/>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b="1" dirty="0">
                <a:solidFill>
                  <a:prstClr val="black"/>
                </a:solidFill>
                <a:ea typeface="ＭＳ Ｐゴシック" charset="-128"/>
              </a:endParaRPr>
            </a:p>
          </p:txBody>
        </p:sp>
        <p:sp>
          <p:nvSpPr>
            <p:cNvPr id="115" name="Pie 114"/>
            <p:cNvSpPr/>
            <p:nvPr/>
          </p:nvSpPr>
          <p:spPr>
            <a:xfrm rot="5400000">
              <a:off x="691707" y="4815458"/>
              <a:ext cx="598740"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b="1" dirty="0">
                <a:solidFill>
                  <a:prstClr val="black"/>
                </a:solidFill>
                <a:ea typeface="ＭＳ Ｐゴシック" charset="-128"/>
              </a:endParaRPr>
            </a:p>
          </p:txBody>
        </p:sp>
      </p:grpSp>
      <p:grpSp>
        <p:nvGrpSpPr>
          <p:cNvPr id="12" name="Group 111"/>
          <p:cNvGrpSpPr>
            <a:grpSpLocks/>
          </p:cNvGrpSpPr>
          <p:nvPr/>
        </p:nvGrpSpPr>
        <p:grpSpPr bwMode="auto">
          <a:xfrm rot="1585899">
            <a:off x="591691" y="2134765"/>
            <a:ext cx="1270000" cy="412750"/>
            <a:chOff x="402914" y="4892498"/>
            <a:chExt cx="3257970" cy="1058999"/>
          </a:xfrm>
        </p:grpSpPr>
        <p:sp>
          <p:nvSpPr>
            <p:cNvPr id="117" name="Freeform 116"/>
            <p:cNvSpPr/>
            <p:nvPr/>
          </p:nvSpPr>
          <p:spPr>
            <a:xfrm>
              <a:off x="3045063" y="5380694"/>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b="1" dirty="0">
                <a:solidFill>
                  <a:srgbClr val="FFFFFF"/>
                </a:solidFill>
                <a:ea typeface="ＭＳ Ｐゴシック" charset="-128"/>
              </a:endParaRPr>
            </a:p>
          </p:txBody>
        </p:sp>
        <p:sp>
          <p:nvSpPr>
            <p:cNvPr id="118" name="Rectangle 117"/>
            <p:cNvSpPr/>
            <p:nvPr/>
          </p:nvSpPr>
          <p:spPr>
            <a:xfrm>
              <a:off x="2805754" y="5298876"/>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b="1" dirty="0">
                <a:solidFill>
                  <a:srgbClr val="FFFFFF"/>
                </a:solidFill>
                <a:ea typeface="ＭＳ Ｐゴシック" pitchFamily="34" charset="-128"/>
              </a:endParaRPr>
            </a:p>
          </p:txBody>
        </p:sp>
        <p:sp>
          <p:nvSpPr>
            <p:cNvPr id="119" name="Rectangle 118"/>
            <p:cNvSpPr/>
            <p:nvPr/>
          </p:nvSpPr>
          <p:spPr>
            <a:xfrm>
              <a:off x="401655" y="5332802"/>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b="1" dirty="0">
                <a:solidFill>
                  <a:srgbClr val="FFFFFF"/>
                </a:solidFill>
                <a:ea typeface="ＭＳ Ｐゴシック" pitchFamily="34" charset="-128"/>
              </a:endParaRPr>
            </a:p>
          </p:txBody>
        </p:sp>
        <p:sp>
          <p:nvSpPr>
            <p:cNvPr id="120" name="Pie 119"/>
            <p:cNvSpPr/>
            <p:nvPr/>
          </p:nvSpPr>
          <p:spPr>
            <a:xfrm rot="5400000">
              <a:off x="549956" y="4738123"/>
              <a:ext cx="855345"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b="1" dirty="0">
                <a:solidFill>
                  <a:prstClr val="black"/>
                </a:solidFill>
                <a:ea typeface="ＭＳ Ｐゴシック" charset="-128"/>
              </a:endParaRPr>
            </a:p>
          </p:txBody>
        </p:sp>
        <p:sp>
          <p:nvSpPr>
            <p:cNvPr id="121" name="Pie 120"/>
            <p:cNvSpPr/>
            <p:nvPr/>
          </p:nvSpPr>
          <p:spPr>
            <a:xfrm rot="16200000">
              <a:off x="549489" y="4938491"/>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b="1" dirty="0">
                <a:solidFill>
                  <a:prstClr val="black"/>
                </a:solidFill>
                <a:ea typeface="ＭＳ Ｐゴシック" charset="-128"/>
              </a:endParaRPr>
            </a:p>
          </p:txBody>
        </p:sp>
        <p:sp>
          <p:nvSpPr>
            <p:cNvPr id="122" name="Pie 121"/>
            <p:cNvSpPr/>
            <p:nvPr/>
          </p:nvSpPr>
          <p:spPr>
            <a:xfrm rot="5400000">
              <a:off x="680082" y="4829199"/>
              <a:ext cx="594669"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b="1" dirty="0">
                <a:solidFill>
                  <a:prstClr val="black"/>
                </a:solidFill>
                <a:ea typeface="ＭＳ Ｐゴシック" charset="-128"/>
              </a:endParaRPr>
            </a:p>
          </p:txBody>
        </p:sp>
      </p:grpSp>
      <p:grpSp>
        <p:nvGrpSpPr>
          <p:cNvPr id="13" name="Group 118"/>
          <p:cNvGrpSpPr>
            <a:grpSpLocks/>
          </p:cNvGrpSpPr>
          <p:nvPr/>
        </p:nvGrpSpPr>
        <p:grpSpPr bwMode="auto">
          <a:xfrm rot="4606536">
            <a:off x="1475629" y="1871161"/>
            <a:ext cx="1270000" cy="414337"/>
            <a:chOff x="402914" y="4892498"/>
            <a:chExt cx="3257970" cy="1058999"/>
          </a:xfrm>
        </p:grpSpPr>
        <p:sp>
          <p:nvSpPr>
            <p:cNvPr id="124" name="Freeform 123"/>
            <p:cNvSpPr/>
            <p:nvPr/>
          </p:nvSpPr>
          <p:spPr>
            <a:xfrm>
              <a:off x="3043510" y="5366767"/>
              <a:ext cx="610869" cy="81149"/>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b="1" dirty="0">
                <a:solidFill>
                  <a:srgbClr val="FFFFFF"/>
                </a:solidFill>
                <a:ea typeface="ＭＳ Ｐゴシック" charset="-128"/>
              </a:endParaRPr>
            </a:p>
          </p:txBody>
        </p:sp>
        <p:sp>
          <p:nvSpPr>
            <p:cNvPr id="125" name="Rectangle 124"/>
            <p:cNvSpPr/>
            <p:nvPr/>
          </p:nvSpPr>
          <p:spPr>
            <a:xfrm>
              <a:off x="2807019" y="5314475"/>
              <a:ext cx="228058" cy="23127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b="1" dirty="0">
                <a:solidFill>
                  <a:srgbClr val="FFFFFF"/>
                </a:solidFill>
                <a:ea typeface="ＭＳ Ｐゴシック" pitchFamily="34" charset="-128"/>
              </a:endParaRPr>
            </a:p>
          </p:txBody>
        </p:sp>
        <p:sp>
          <p:nvSpPr>
            <p:cNvPr id="126" name="Rectangle 125"/>
            <p:cNvSpPr/>
            <p:nvPr/>
          </p:nvSpPr>
          <p:spPr>
            <a:xfrm>
              <a:off x="398903" y="5314973"/>
              <a:ext cx="2419043" cy="186644"/>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b="1" dirty="0">
                <a:solidFill>
                  <a:srgbClr val="FFFFFF"/>
                </a:solidFill>
                <a:ea typeface="ＭＳ Ｐゴシック" pitchFamily="34" charset="-128"/>
              </a:endParaRPr>
            </a:p>
          </p:txBody>
        </p:sp>
        <p:sp>
          <p:nvSpPr>
            <p:cNvPr id="127" name="Pie 126"/>
            <p:cNvSpPr/>
            <p:nvPr/>
          </p:nvSpPr>
          <p:spPr>
            <a:xfrm rot="5400000">
              <a:off x="546714" y="4730100"/>
              <a:ext cx="860184"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b="1" dirty="0">
                <a:solidFill>
                  <a:prstClr val="black"/>
                </a:solidFill>
                <a:ea typeface="ＭＳ Ｐゴシック" charset="-128"/>
              </a:endParaRPr>
            </a:p>
          </p:txBody>
        </p:sp>
        <p:sp>
          <p:nvSpPr>
            <p:cNvPr id="128" name="Pie 127"/>
            <p:cNvSpPr/>
            <p:nvPr/>
          </p:nvSpPr>
          <p:spPr>
            <a:xfrm rot="16200000">
              <a:off x="544673" y="4933857"/>
              <a:ext cx="860184"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b="1" dirty="0">
                <a:solidFill>
                  <a:prstClr val="black"/>
                </a:solidFill>
                <a:ea typeface="ＭＳ Ｐゴシック" charset="-128"/>
              </a:endParaRPr>
            </a:p>
          </p:txBody>
        </p:sp>
        <p:sp>
          <p:nvSpPr>
            <p:cNvPr id="129" name="Pie 128"/>
            <p:cNvSpPr/>
            <p:nvPr/>
          </p:nvSpPr>
          <p:spPr>
            <a:xfrm rot="5400000">
              <a:off x="671915" y="4820711"/>
              <a:ext cx="600506"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b="1" dirty="0">
                <a:solidFill>
                  <a:prstClr val="black"/>
                </a:solidFill>
                <a:ea typeface="ＭＳ Ｐゴシック" charset="-128"/>
              </a:endParaRPr>
            </a:p>
          </p:txBody>
        </p:sp>
      </p:grpSp>
      <p:sp>
        <p:nvSpPr>
          <p:cNvPr id="130" name="Rectangle 129"/>
          <p:cNvSpPr/>
          <p:nvPr/>
        </p:nvSpPr>
        <p:spPr bwMode="auto">
          <a:xfrm>
            <a:off x="3203848" y="172923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b="1" dirty="0" smtClean="0">
                <a:solidFill>
                  <a:srgbClr val="FFFFFF"/>
                </a:solidFill>
                <a:ea typeface="ＭＳ Ｐゴシック" charset="-128"/>
              </a:rPr>
              <a:t>Explain the Need for MBO</a:t>
            </a:r>
            <a:endParaRPr lang="en-US" b="1" dirty="0">
              <a:solidFill>
                <a:srgbClr val="FFFFFF"/>
              </a:solidFill>
              <a:ea typeface="ＭＳ Ｐゴシック" charset="-128"/>
            </a:endParaRPr>
          </a:p>
        </p:txBody>
      </p:sp>
      <p:sp>
        <p:nvSpPr>
          <p:cNvPr id="131" name="Rectangle 130"/>
          <p:cNvSpPr/>
          <p:nvPr/>
        </p:nvSpPr>
        <p:spPr bwMode="auto">
          <a:xfrm>
            <a:off x="3221067" y="93310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b="1" dirty="0" smtClean="0">
                <a:solidFill>
                  <a:srgbClr val="FFFFFF"/>
                </a:solidFill>
                <a:ea typeface="ＭＳ Ｐゴシック" charset="-128"/>
              </a:rPr>
              <a:t>Explain What is meant by Management by Objectives</a:t>
            </a:r>
            <a:endParaRPr lang="en-US" b="1" dirty="0">
              <a:solidFill>
                <a:srgbClr val="FFFFFF"/>
              </a:solidFill>
              <a:ea typeface="ＭＳ Ｐゴシック" charset="-128"/>
            </a:endParaRPr>
          </a:p>
        </p:txBody>
      </p:sp>
      <p:sp>
        <p:nvSpPr>
          <p:cNvPr id="132" name="Rectangle 131"/>
          <p:cNvSpPr/>
          <p:nvPr/>
        </p:nvSpPr>
        <p:spPr bwMode="auto">
          <a:xfrm>
            <a:off x="3234575" y="134308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b="1" dirty="0" smtClean="0">
                <a:solidFill>
                  <a:srgbClr val="FFFFFF"/>
                </a:solidFill>
                <a:ea typeface="ＭＳ Ｐゴシック" charset="-128"/>
              </a:rPr>
              <a:t>Describe Who advocated the concept of MBO</a:t>
            </a:r>
            <a:endParaRPr lang="en-US" b="1" dirty="0">
              <a:solidFill>
                <a:srgbClr val="FFFFFF"/>
              </a:solidFill>
              <a:ea typeface="ＭＳ Ｐゴシック" charset="-128"/>
            </a:endParaRPr>
          </a:p>
        </p:txBody>
      </p:sp>
      <p:sp>
        <p:nvSpPr>
          <p:cNvPr id="133" name="Rectangle 132"/>
          <p:cNvSpPr/>
          <p:nvPr/>
        </p:nvSpPr>
        <p:spPr bwMode="auto">
          <a:xfrm>
            <a:off x="3203848" y="293035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b="1" dirty="0" smtClean="0">
                <a:solidFill>
                  <a:srgbClr val="FFFFFF"/>
                </a:solidFill>
                <a:ea typeface="ＭＳ Ｐゴシック" charset="-128"/>
              </a:rPr>
              <a:t>Explain the Classification of Objectives</a:t>
            </a:r>
            <a:endParaRPr lang="en-US" b="1" dirty="0">
              <a:solidFill>
                <a:srgbClr val="FFFFFF"/>
              </a:solidFill>
              <a:ea typeface="ＭＳ Ｐゴシック" charset="-128"/>
            </a:endParaRPr>
          </a:p>
        </p:txBody>
      </p:sp>
      <p:sp>
        <p:nvSpPr>
          <p:cNvPr id="134" name="Rectangle 133"/>
          <p:cNvSpPr/>
          <p:nvPr/>
        </p:nvSpPr>
        <p:spPr bwMode="auto">
          <a:xfrm>
            <a:off x="3221067" y="2134227"/>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b="1" dirty="0" smtClean="0">
                <a:solidFill>
                  <a:srgbClr val="FFFFFF"/>
                </a:solidFill>
                <a:ea typeface="ＭＳ Ｐゴシック" charset="-128"/>
              </a:rPr>
              <a:t>Explain the Four Basic Principles of MBO</a:t>
            </a:r>
            <a:endParaRPr lang="en-US" b="1" dirty="0">
              <a:solidFill>
                <a:srgbClr val="FFFFFF"/>
              </a:solidFill>
              <a:ea typeface="ＭＳ Ｐゴシック" charset="-128"/>
            </a:endParaRPr>
          </a:p>
        </p:txBody>
      </p:sp>
      <p:sp>
        <p:nvSpPr>
          <p:cNvPr id="135" name="Rectangle 134"/>
          <p:cNvSpPr/>
          <p:nvPr/>
        </p:nvSpPr>
        <p:spPr bwMode="auto">
          <a:xfrm>
            <a:off x="3234575" y="254420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b="1" dirty="0" smtClean="0">
                <a:solidFill>
                  <a:srgbClr val="FFFFFF"/>
                </a:solidFill>
                <a:ea typeface="ＭＳ Ｐゴシック" charset="-128"/>
              </a:rPr>
              <a:t>Explain Objective Setting &amp; SMART Objectives in MBO</a:t>
            </a:r>
            <a:endParaRPr lang="en-US" b="1" dirty="0">
              <a:solidFill>
                <a:srgbClr val="FFFFFF"/>
              </a:solidFill>
              <a:ea typeface="ＭＳ Ｐゴシック" charset="-128"/>
            </a:endParaRPr>
          </a:p>
        </p:txBody>
      </p:sp>
      <p:sp>
        <p:nvSpPr>
          <p:cNvPr id="136" name="Rectangle 135"/>
          <p:cNvSpPr/>
          <p:nvPr/>
        </p:nvSpPr>
        <p:spPr bwMode="auto">
          <a:xfrm>
            <a:off x="3203848" y="413916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b="1" dirty="0" smtClean="0">
                <a:solidFill>
                  <a:srgbClr val="FFFFFF"/>
                </a:solidFill>
                <a:ea typeface="ＭＳ Ｐゴシック" charset="-128"/>
              </a:rPr>
              <a:t>Explain Who can Use MBO</a:t>
            </a:r>
            <a:endParaRPr lang="en-US" b="1" dirty="0">
              <a:solidFill>
                <a:srgbClr val="FFFFFF"/>
              </a:solidFill>
              <a:ea typeface="ＭＳ Ｐゴシック" charset="-128"/>
            </a:endParaRPr>
          </a:p>
        </p:txBody>
      </p:sp>
      <p:sp>
        <p:nvSpPr>
          <p:cNvPr id="137" name="Rectangle 136"/>
          <p:cNvSpPr/>
          <p:nvPr/>
        </p:nvSpPr>
        <p:spPr bwMode="auto">
          <a:xfrm>
            <a:off x="3221067" y="334303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b="1" dirty="0" smtClean="0">
                <a:solidFill>
                  <a:srgbClr val="FFFFFF"/>
                </a:solidFill>
                <a:ea typeface="ＭＳ Ｐゴシック" charset="-128"/>
              </a:rPr>
              <a:t>List the Pre-requisites for a Good Objective</a:t>
            </a:r>
            <a:endParaRPr lang="en-US" b="1" dirty="0">
              <a:solidFill>
                <a:srgbClr val="FFFFFF"/>
              </a:solidFill>
              <a:ea typeface="ＭＳ Ｐゴシック" charset="-128"/>
            </a:endParaRPr>
          </a:p>
        </p:txBody>
      </p:sp>
      <p:sp>
        <p:nvSpPr>
          <p:cNvPr id="138" name="Rectangle 137"/>
          <p:cNvSpPr/>
          <p:nvPr/>
        </p:nvSpPr>
        <p:spPr bwMode="auto">
          <a:xfrm>
            <a:off x="3234575" y="375301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b="1" dirty="0" smtClean="0">
                <a:solidFill>
                  <a:srgbClr val="FFFFFF"/>
                </a:solidFill>
                <a:ea typeface="ＭＳ Ｐゴシック" charset="-128"/>
              </a:rPr>
              <a:t>Describe the Three Constituent Processes of MBO</a:t>
            </a:r>
            <a:endParaRPr lang="en-US" b="1" dirty="0">
              <a:solidFill>
                <a:srgbClr val="FFFFFF"/>
              </a:solidFill>
              <a:ea typeface="ＭＳ Ｐゴシック" charset="-128"/>
            </a:endParaRPr>
          </a:p>
        </p:txBody>
      </p:sp>
      <p:sp>
        <p:nvSpPr>
          <p:cNvPr id="139" name="Rectangle 138"/>
          <p:cNvSpPr/>
          <p:nvPr/>
        </p:nvSpPr>
        <p:spPr bwMode="auto">
          <a:xfrm>
            <a:off x="3203848" y="529592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b="1" dirty="0" smtClean="0">
                <a:solidFill>
                  <a:srgbClr val="FFFFFF"/>
                </a:solidFill>
                <a:ea typeface="ＭＳ Ｐゴシック" charset="-128"/>
              </a:rPr>
              <a:t>List KRAs Managers should Focus for Clear Objectives</a:t>
            </a:r>
            <a:endParaRPr lang="en-US" b="1" dirty="0">
              <a:solidFill>
                <a:srgbClr val="FFFFFF"/>
              </a:solidFill>
              <a:ea typeface="ＭＳ Ｐゴシック" charset="-128"/>
            </a:endParaRPr>
          </a:p>
        </p:txBody>
      </p:sp>
      <p:sp>
        <p:nvSpPr>
          <p:cNvPr id="140" name="Rectangle 139"/>
          <p:cNvSpPr/>
          <p:nvPr/>
        </p:nvSpPr>
        <p:spPr bwMode="auto">
          <a:xfrm>
            <a:off x="3221067" y="449980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b="1" dirty="0" smtClean="0">
                <a:solidFill>
                  <a:srgbClr val="FFFFFF"/>
                </a:solidFill>
                <a:ea typeface="ＭＳ Ｐゴシック" charset="-128"/>
              </a:rPr>
              <a:t>Explain the Strategies for Making MBO Effective</a:t>
            </a:r>
            <a:endParaRPr lang="en-US" b="1" dirty="0">
              <a:solidFill>
                <a:srgbClr val="FFFFFF"/>
              </a:solidFill>
              <a:ea typeface="ＭＳ Ｐゴシック" charset="-128"/>
            </a:endParaRPr>
          </a:p>
        </p:txBody>
      </p:sp>
      <p:sp>
        <p:nvSpPr>
          <p:cNvPr id="141" name="Rectangle 140"/>
          <p:cNvSpPr/>
          <p:nvPr/>
        </p:nvSpPr>
        <p:spPr bwMode="auto">
          <a:xfrm>
            <a:off x="3234575" y="490977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b="1" dirty="0" smtClean="0">
                <a:solidFill>
                  <a:srgbClr val="FFFFFF"/>
                </a:solidFill>
                <a:ea typeface="ＭＳ Ｐゴシック" charset="-128"/>
              </a:rPr>
              <a:t>List the Benefits of MBO to Organization and Employees</a:t>
            </a:r>
            <a:endParaRPr lang="en-US" b="1" dirty="0">
              <a:solidFill>
                <a:srgbClr val="FFFFFF"/>
              </a:solidFill>
              <a:ea typeface="ＭＳ Ｐゴシック" charset="-128"/>
            </a:endParaRPr>
          </a:p>
        </p:txBody>
      </p:sp>
      <p:sp>
        <p:nvSpPr>
          <p:cNvPr id="142" name="Rectangle 141"/>
          <p:cNvSpPr/>
          <p:nvPr/>
        </p:nvSpPr>
        <p:spPr bwMode="auto">
          <a:xfrm>
            <a:off x="3203848" y="647744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b="1" dirty="0" smtClean="0">
                <a:solidFill>
                  <a:srgbClr val="FFFFFF"/>
                </a:solidFill>
                <a:ea typeface="ＭＳ Ｐゴシック" charset="-128"/>
              </a:rPr>
              <a:t>Explain the Pitfalls of MBO</a:t>
            </a:r>
            <a:endParaRPr lang="en-US" b="1" dirty="0">
              <a:solidFill>
                <a:srgbClr val="FFFFFF"/>
              </a:solidFill>
              <a:ea typeface="ＭＳ Ｐゴシック" charset="-128"/>
            </a:endParaRPr>
          </a:p>
        </p:txBody>
      </p:sp>
      <p:sp>
        <p:nvSpPr>
          <p:cNvPr id="143" name="Rectangle 142"/>
          <p:cNvSpPr/>
          <p:nvPr/>
        </p:nvSpPr>
        <p:spPr bwMode="auto">
          <a:xfrm>
            <a:off x="3221067" y="5681322"/>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b="1" dirty="0" smtClean="0">
                <a:solidFill>
                  <a:srgbClr val="FFFFFF"/>
                </a:solidFill>
                <a:ea typeface="ＭＳ Ｐゴシック" charset="-128"/>
              </a:rPr>
              <a:t>Explain the Features of MBO</a:t>
            </a:r>
            <a:endParaRPr lang="en-US" b="1" dirty="0">
              <a:solidFill>
                <a:srgbClr val="FFFFFF"/>
              </a:solidFill>
              <a:ea typeface="ＭＳ Ｐゴシック" charset="-128"/>
            </a:endParaRPr>
          </a:p>
        </p:txBody>
      </p:sp>
      <p:sp>
        <p:nvSpPr>
          <p:cNvPr id="144" name="Rectangle 143"/>
          <p:cNvSpPr/>
          <p:nvPr/>
        </p:nvSpPr>
        <p:spPr bwMode="auto">
          <a:xfrm>
            <a:off x="3234575" y="609129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b="1" dirty="0" smtClean="0">
                <a:solidFill>
                  <a:srgbClr val="FFFFFF"/>
                </a:solidFill>
                <a:ea typeface="ＭＳ Ｐゴシック" charset="-128"/>
              </a:rPr>
              <a:t>Explain the Steps of the Process of MBO</a:t>
            </a:r>
            <a:endParaRPr lang="en-US" b="1" dirty="0">
              <a:solidFill>
                <a:srgbClr val="FFFFFF"/>
              </a:solidFill>
              <a:ea typeface="ＭＳ Ｐゴシック" charset="-128"/>
            </a:endParaRPr>
          </a:p>
        </p:txBody>
      </p:sp>
      <p:pic>
        <p:nvPicPr>
          <p:cNvPr id="72" name="Picture 7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descr="13152603_x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427984" y="908720"/>
            <a:ext cx="4716016" cy="5949280"/>
          </a:xfrm>
          <a:prstGeom prst="rect">
            <a:avLst/>
          </a:prstGeom>
        </p:spPr>
      </p:pic>
      <p:grpSp>
        <p:nvGrpSpPr>
          <p:cNvPr id="5"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Values</a:t>
              </a:r>
              <a:endParaRPr lang="en-IN" sz="3200" dirty="0"/>
            </a:p>
          </p:txBody>
        </p:sp>
      </p:grpSp>
      <p:grpSp>
        <p:nvGrpSpPr>
          <p:cNvPr id="6" name="Group 49"/>
          <p:cNvGrpSpPr/>
          <p:nvPr/>
        </p:nvGrpSpPr>
        <p:grpSpPr>
          <a:xfrm>
            <a:off x="287902" y="945368"/>
            <a:ext cx="4140081" cy="5796000"/>
            <a:chOff x="287903" y="908721"/>
            <a:chExt cx="3420000" cy="5796000"/>
          </a:xfrm>
        </p:grpSpPr>
        <p:grpSp>
          <p:nvGrpSpPr>
            <p:cNvPr id="7" name="Group 65"/>
            <p:cNvGrpSpPr>
              <a:grpSpLocks/>
            </p:cNvGrpSpPr>
            <p:nvPr/>
          </p:nvGrpSpPr>
          <p:grpSpPr bwMode="auto">
            <a:xfrm rot="5400000">
              <a:off x="-900097" y="2096721"/>
              <a:ext cx="5796000" cy="3420000"/>
              <a:chOff x="471488" y="1165225"/>
              <a:chExt cx="7740650" cy="3713163"/>
            </a:xfrm>
          </p:grpSpPr>
          <p:grpSp>
            <p:nvGrpSpPr>
              <p:cNvPr id="11" name="Group 117"/>
              <p:cNvGrpSpPr>
                <a:grpSpLocks/>
              </p:cNvGrpSpPr>
              <p:nvPr/>
            </p:nvGrpSpPr>
            <p:grpSpPr bwMode="auto">
              <a:xfrm>
                <a:off x="471488" y="1165225"/>
                <a:ext cx="7740650" cy="3694113"/>
                <a:chOff x="471210" y="1164522"/>
                <a:chExt cx="7740358" cy="3694514"/>
              </a:xfrm>
            </p:grpSpPr>
            <p:sp>
              <p:nvSpPr>
                <p:cNvPr id="9" name="Rounded Rectangle 6"/>
                <p:cNvSpPr/>
                <p:nvPr/>
              </p:nvSpPr>
              <p:spPr>
                <a:xfrm>
                  <a:off x="471210" y="1164522"/>
                  <a:ext cx="7740358" cy="3694514"/>
                </a:xfrm>
                <a:prstGeom prst="roundRect">
                  <a:avLst>
                    <a:gd name="adj" fmla="val 5555"/>
                  </a:avLst>
                </a:prstGeom>
                <a:gradFill>
                  <a:gsLst>
                    <a:gs pos="0">
                      <a:schemeClr val="bg1">
                        <a:lumMod val="65000"/>
                      </a:schemeClr>
                    </a:gs>
                    <a:gs pos="69000">
                      <a:schemeClr val="bg1">
                        <a:lumMod val="75000"/>
                      </a:schemeClr>
                    </a:gs>
                    <a:gs pos="100000">
                      <a:schemeClr val="bg1">
                        <a:lumMod val="85000"/>
                      </a:schemeClr>
                    </a:gs>
                    <a:gs pos="41000">
                      <a:schemeClr val="bg1"/>
                    </a:gs>
                  </a:gsLst>
                  <a:lin ang="19140000" scaled="0"/>
                </a:gradFill>
                <a:ln>
                  <a:noFill/>
                </a:ln>
                <a:effectLst>
                  <a:outerShdw blurRad="40000" dist="23000" dir="5400000" rotWithShape="0">
                    <a:srgbClr val="000000">
                      <a:alpha val="35000"/>
                    </a:srgbClr>
                  </a:outerShdw>
                  <a:reflection stA="21000" endPos="22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ounded Rectangle 9"/>
                <p:cNvSpPr/>
                <p:nvPr/>
              </p:nvSpPr>
              <p:spPr>
                <a:xfrm>
                  <a:off x="593442" y="1285185"/>
                  <a:ext cx="7467318" cy="3451600"/>
                </a:xfrm>
                <a:prstGeom prst="roundRect">
                  <a:avLst>
                    <a:gd name="adj" fmla="val 4812"/>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14" name="Gruppe 61"/>
                <p:cNvGrpSpPr>
                  <a:grpSpLocks/>
                </p:cNvGrpSpPr>
                <p:nvPr/>
              </p:nvGrpSpPr>
              <p:grpSpPr bwMode="auto">
                <a:xfrm flipH="1">
                  <a:off x="7106981" y="2677560"/>
                  <a:ext cx="763040" cy="791220"/>
                  <a:chOff x="1729066" y="4033625"/>
                  <a:chExt cx="1016456" cy="1016530"/>
                </a:xfrm>
              </p:grpSpPr>
              <p:grpSp>
                <p:nvGrpSpPr>
                  <p:cNvPr id="18" name="Gruppe 59"/>
                  <p:cNvGrpSpPr>
                    <a:grpSpLocks/>
                  </p:cNvGrpSpPr>
                  <p:nvPr/>
                </p:nvGrpSpPr>
                <p:grpSpPr bwMode="auto">
                  <a:xfrm>
                    <a:off x="1729066" y="4033625"/>
                    <a:ext cx="1016456" cy="1016530"/>
                    <a:chOff x="3889813" y="1483645"/>
                    <a:chExt cx="496973" cy="497009"/>
                  </a:xfrm>
                </p:grpSpPr>
                <p:sp>
                  <p:nvSpPr>
                    <p:cNvPr id="16" name="Ellipse 30"/>
                    <p:cNvSpPr/>
                    <p:nvPr/>
                  </p:nvSpPr>
                  <p:spPr bwMode="auto">
                    <a:xfrm rot="17065673">
                      <a:off x="3889795" y="1483663"/>
                      <a:ext cx="497009" cy="496973"/>
                    </a:xfrm>
                    <a:prstGeom prst="ellipse">
                      <a:avLst/>
                    </a:prstGeom>
                    <a:gradFill flip="none" rotWithShape="1">
                      <a:gsLst>
                        <a:gs pos="100000">
                          <a:schemeClr val="tx1">
                            <a:lumMod val="95000"/>
                            <a:lumOff val="5000"/>
                          </a:schemeClr>
                        </a:gs>
                        <a:gs pos="0">
                          <a:schemeClr val="tx1">
                            <a:lumMod val="75000"/>
                            <a:lumOff val="25000"/>
                          </a:schemeClr>
                        </a:gs>
                      </a:gsLst>
                      <a:path path="shape">
                        <a:fillToRect l="50000" t="50000" r="50000" b="50000"/>
                      </a:path>
                      <a:tileRect/>
                    </a:gradFill>
                    <a:ln w="9525" cap="flat" cmpd="sng" algn="ctr">
                      <a:noFill/>
                      <a:prstDash val="solid"/>
                    </a:ln>
                    <a:effectLst>
                      <a:innerShdw blurRad="269875" dist="114300" dir="480000">
                        <a:srgbClr val="000000">
                          <a:alpha val="13000"/>
                        </a:srgbClr>
                      </a:innerShdw>
                    </a:effectLst>
                  </p:spPr>
                  <p:txBody>
                    <a:bodyPr anchor="ctr"/>
                    <a:lstStyle>
                      <a:lvl1pPr marL="342900" indent="-342900"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buFont typeface="Calibri" charset="0"/>
                        <a:buAutoNum type="arabicPeriod"/>
                        <a:defRPr/>
                      </a:pPr>
                      <a:endParaRPr lang="da-DK" sz="1800" smtClean="0">
                        <a:solidFill>
                          <a:srgbClr val="FFFFFF"/>
                        </a:solidFill>
                      </a:endParaRPr>
                    </a:p>
                  </p:txBody>
                </p:sp>
                <p:sp>
                  <p:nvSpPr>
                    <p:cNvPr id="17" name="Ellipse 31"/>
                    <p:cNvSpPr>
                      <a:spLocks noChangeArrowheads="1"/>
                    </p:cNvSpPr>
                    <p:nvPr/>
                  </p:nvSpPr>
                  <p:spPr bwMode="auto">
                    <a:xfrm>
                      <a:off x="3955823" y="1564875"/>
                      <a:ext cx="366004" cy="269272"/>
                    </a:xfrm>
                    <a:prstGeom prst="ellipse">
                      <a:avLst/>
                    </a:prstGeom>
                    <a:gradFill rotWithShape="1">
                      <a:gsLst>
                        <a:gs pos="0">
                          <a:srgbClr val="FFFCF9">
                            <a:alpha val="31998"/>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a:solidFill>
                          <a:srgbClr val="FFFFFF"/>
                        </a:solidFill>
                      </a:endParaRPr>
                    </a:p>
                  </p:txBody>
                </p:sp>
              </p:grpSp>
              <p:sp>
                <p:nvSpPr>
                  <p:cNvPr id="15" name="Måne 29"/>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da-DK" sz="1800" smtClean="0">
                      <a:solidFill>
                        <a:srgbClr val="FFFFFF"/>
                      </a:solidFill>
                    </a:endParaRPr>
                  </a:p>
                </p:txBody>
              </p:sp>
            </p:grpSp>
            <p:sp>
              <p:nvSpPr>
                <p:cNvPr id="12" name="Rectangle 115"/>
                <p:cNvSpPr>
                  <a:spLocks noChangeArrowheads="1"/>
                </p:cNvSpPr>
                <p:nvPr/>
              </p:nvSpPr>
              <p:spPr bwMode="auto">
                <a:xfrm>
                  <a:off x="1058563" y="1285185"/>
                  <a:ext cx="5884640" cy="3451600"/>
                </a:xfrm>
                <a:prstGeom prst="rect">
                  <a:avLst/>
                </a:prstGeom>
                <a:solidFill>
                  <a:schemeClr val="tx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solidFill>
                      <a:srgbClr val="FFFFFF"/>
                    </a:solidFill>
                  </a:endParaRPr>
                </a:p>
              </p:txBody>
            </p:sp>
            <p:sp>
              <p:nvSpPr>
                <p:cNvPr id="13" name="Rounded Rectangle 12"/>
                <p:cNvSpPr/>
                <p:nvPr/>
              </p:nvSpPr>
              <p:spPr>
                <a:xfrm flipH="1">
                  <a:off x="841083" y="2615655"/>
                  <a:ext cx="66672" cy="676348"/>
                </a:xfrm>
                <a:prstGeom prst="roundRect">
                  <a:avLst>
                    <a:gd name="adj" fmla="val 4812"/>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sp>
            <p:nvSpPr>
              <p:cNvPr id="8" name="Rounded Rectangle 10"/>
              <p:cNvSpPr/>
              <p:nvPr/>
            </p:nvSpPr>
            <p:spPr>
              <a:xfrm>
                <a:off x="485775" y="1184275"/>
                <a:ext cx="7523163" cy="3694113"/>
              </a:xfrm>
              <a:custGeom>
                <a:avLst/>
                <a:gdLst>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6009055 w 6185849"/>
                  <a:gd name="connsiteY5" fmla="*/ 3674030 h 3674030"/>
                  <a:gd name="connsiteX6" fmla="*/ 176794 w 6185849"/>
                  <a:gd name="connsiteY6" fmla="*/ 3674030 h 3674030"/>
                  <a:gd name="connsiteX7" fmla="*/ 0 w 6185849"/>
                  <a:gd name="connsiteY7" fmla="*/ 3497236 h 3674030"/>
                  <a:gd name="connsiteX8" fmla="*/ 0 w 6185849"/>
                  <a:gd name="connsiteY8" fmla="*/ 176794 h 3674030"/>
                  <a:gd name="connsiteX0" fmla="*/ 0 w 6185849"/>
                  <a:gd name="connsiteY0" fmla="*/ 176794 h 3811663"/>
                  <a:gd name="connsiteX1" fmla="*/ 176794 w 6185849"/>
                  <a:gd name="connsiteY1" fmla="*/ 0 h 3811663"/>
                  <a:gd name="connsiteX2" fmla="*/ 6009055 w 6185849"/>
                  <a:gd name="connsiteY2" fmla="*/ 0 h 3811663"/>
                  <a:gd name="connsiteX3" fmla="*/ 6185849 w 6185849"/>
                  <a:gd name="connsiteY3" fmla="*/ 176794 h 3811663"/>
                  <a:gd name="connsiteX4" fmla="*/ 6185849 w 6185849"/>
                  <a:gd name="connsiteY4" fmla="*/ 3497236 h 3811663"/>
                  <a:gd name="connsiteX5" fmla="*/ 176794 w 6185849"/>
                  <a:gd name="connsiteY5" fmla="*/ 3674030 h 3811663"/>
                  <a:gd name="connsiteX6" fmla="*/ 0 w 6185849"/>
                  <a:gd name="connsiteY6" fmla="*/ 3497236 h 3811663"/>
                  <a:gd name="connsiteX7" fmla="*/ 0 w 6185849"/>
                  <a:gd name="connsiteY7" fmla="*/ 176794 h 3811663"/>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176794 w 6185849"/>
                  <a:gd name="connsiteY4" fmla="*/ 3674030 h 3674030"/>
                  <a:gd name="connsiteX5" fmla="*/ 0 w 6185849"/>
                  <a:gd name="connsiteY5" fmla="*/ 3497236 h 3674030"/>
                  <a:gd name="connsiteX6" fmla="*/ 0 w 6185849"/>
                  <a:gd name="connsiteY6" fmla="*/ 176794 h 3674030"/>
                  <a:gd name="connsiteX0" fmla="*/ 0 w 6185849"/>
                  <a:gd name="connsiteY0" fmla="*/ 190449 h 3687685"/>
                  <a:gd name="connsiteX1" fmla="*/ 176794 w 6185849"/>
                  <a:gd name="connsiteY1" fmla="*/ 13655 h 3687685"/>
                  <a:gd name="connsiteX2" fmla="*/ 4274819 w 6185849"/>
                  <a:gd name="connsiteY2" fmla="*/ 0 h 3687685"/>
                  <a:gd name="connsiteX3" fmla="*/ 6185849 w 6185849"/>
                  <a:gd name="connsiteY3" fmla="*/ 190449 h 3687685"/>
                  <a:gd name="connsiteX4" fmla="*/ 176794 w 6185849"/>
                  <a:gd name="connsiteY4" fmla="*/ 3687685 h 3687685"/>
                  <a:gd name="connsiteX5" fmla="*/ 0 w 6185849"/>
                  <a:gd name="connsiteY5" fmla="*/ 3510891 h 3687685"/>
                  <a:gd name="connsiteX6" fmla="*/ 0 w 6185849"/>
                  <a:gd name="connsiteY6"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819" h="3687685">
                    <a:moveTo>
                      <a:pt x="0" y="190449"/>
                    </a:moveTo>
                    <a:cubicBezTo>
                      <a:pt x="0" y="92808"/>
                      <a:pt x="79153" y="13655"/>
                      <a:pt x="176794" y="13655"/>
                    </a:cubicBezTo>
                    <a:lnTo>
                      <a:pt x="4274819" y="0"/>
                    </a:lnTo>
                    <a:cubicBezTo>
                      <a:pt x="4233852" y="25192"/>
                      <a:pt x="889264" y="3102537"/>
                      <a:pt x="176794" y="3687685"/>
                    </a:cubicBezTo>
                    <a:cubicBezTo>
                      <a:pt x="79153" y="3687685"/>
                      <a:pt x="0" y="3608532"/>
                      <a:pt x="0" y="3510891"/>
                    </a:cubicBezTo>
                    <a:lnTo>
                      <a:pt x="0" y="190449"/>
                    </a:lnTo>
                    <a:close/>
                  </a:path>
                </a:pathLst>
              </a:custGeom>
              <a:gradFill flip="none" rotWithShape="1">
                <a:gsLst>
                  <a:gs pos="0">
                    <a:schemeClr val="bg1">
                      <a:alpha val="15000"/>
                    </a:schemeClr>
                  </a:gs>
                  <a:gs pos="100000">
                    <a:schemeClr val="bg1">
                      <a:alpha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grpSp>
        <p:grpSp>
          <p:nvGrpSpPr>
            <p:cNvPr id="22" name="Group 68"/>
            <p:cNvGrpSpPr>
              <a:grpSpLocks/>
            </p:cNvGrpSpPr>
            <p:nvPr/>
          </p:nvGrpSpPr>
          <p:grpSpPr bwMode="auto">
            <a:xfrm>
              <a:off x="528032" y="2015687"/>
              <a:ext cx="2972491" cy="599500"/>
              <a:chOff x="1224751" y="2276269"/>
              <a:chExt cx="4852003" cy="379817"/>
            </a:xfrm>
          </p:grpSpPr>
          <p:sp>
            <p:nvSpPr>
              <p:cNvPr id="19" name="Rounded Rectangle 18"/>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0" name="Rounded Rectangle 19"/>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1" name="TextBox 67"/>
              <p:cNvSpPr txBox="1">
                <a:spLocks noChangeArrowheads="1"/>
              </p:cNvSpPr>
              <p:nvPr/>
            </p:nvSpPr>
            <p:spPr bwMode="auto">
              <a:xfrm>
                <a:off x="1366303" y="2325116"/>
                <a:ext cx="1273979" cy="253492"/>
              </a:xfrm>
              <a:prstGeom prst="rect">
                <a:avLst/>
              </a:prstGeom>
              <a:noFill/>
              <a:ln w="9525">
                <a:noFill/>
                <a:miter lim="800000"/>
                <a:headEnd/>
                <a:tailEnd/>
              </a:ln>
            </p:spPr>
            <p:txBody>
              <a:bodyPr wrap="none">
                <a:spAutoFit/>
              </a:bodyPr>
              <a:lstStyle/>
              <a:p>
                <a:pPr>
                  <a:defRPr/>
                </a:pPr>
                <a:r>
                  <a:rPr lang="en-IN" sz="2000" b="1" dirty="0" smtClean="0">
                    <a:ea typeface="ＭＳ Ｐゴシック" pitchFamily="34" charset="-128"/>
                  </a:rPr>
                  <a:t>Targets</a:t>
                </a:r>
                <a:endParaRPr lang="en-US" sz="2000" b="1" dirty="0">
                  <a:ea typeface="ＭＳ Ｐゴシック" pitchFamily="34" charset="-128"/>
                </a:endParaRPr>
              </a:p>
            </p:txBody>
          </p:sp>
        </p:grpSp>
        <p:grpSp>
          <p:nvGrpSpPr>
            <p:cNvPr id="26" name="Group 68"/>
            <p:cNvGrpSpPr>
              <a:grpSpLocks/>
            </p:cNvGrpSpPr>
            <p:nvPr/>
          </p:nvGrpSpPr>
          <p:grpSpPr bwMode="auto">
            <a:xfrm>
              <a:off x="528031" y="2627947"/>
              <a:ext cx="2972491" cy="599500"/>
              <a:chOff x="1224751" y="2276269"/>
              <a:chExt cx="4852003" cy="379817"/>
            </a:xfrm>
          </p:grpSpPr>
          <p:sp>
            <p:nvSpPr>
              <p:cNvPr id="23" name="Rounded Rectangle 22"/>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4" name="Rounded Rectangle 23"/>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5" name="TextBox 67"/>
              <p:cNvSpPr txBox="1">
                <a:spLocks noChangeArrowheads="1"/>
              </p:cNvSpPr>
              <p:nvPr/>
            </p:nvSpPr>
            <p:spPr bwMode="auto">
              <a:xfrm>
                <a:off x="1292999" y="2340667"/>
                <a:ext cx="2308034" cy="253492"/>
              </a:xfrm>
              <a:prstGeom prst="rect">
                <a:avLst/>
              </a:prstGeom>
              <a:noFill/>
              <a:ln w="9525">
                <a:noFill/>
                <a:miter lim="800000"/>
                <a:headEnd/>
                <a:tailEnd/>
              </a:ln>
            </p:spPr>
            <p:txBody>
              <a:bodyPr wrap="none">
                <a:spAutoFit/>
              </a:bodyPr>
              <a:lstStyle/>
              <a:p>
                <a:pPr>
                  <a:defRPr/>
                </a:pPr>
                <a:r>
                  <a:rPr lang="en-IN" sz="2000" b="1" dirty="0" smtClean="0">
                    <a:ea typeface="ＭＳ Ｐゴシック" pitchFamily="34" charset="-128"/>
                  </a:rPr>
                  <a:t>Tasks/Projects</a:t>
                </a:r>
                <a:endParaRPr lang="en-US" sz="2000" b="1" dirty="0">
                  <a:ea typeface="ＭＳ Ｐゴシック" pitchFamily="34" charset="-128"/>
                </a:endParaRPr>
              </a:p>
            </p:txBody>
          </p:sp>
        </p:grpSp>
        <p:grpSp>
          <p:nvGrpSpPr>
            <p:cNvPr id="30" name="Group 68"/>
            <p:cNvGrpSpPr>
              <a:grpSpLocks/>
            </p:cNvGrpSpPr>
            <p:nvPr/>
          </p:nvGrpSpPr>
          <p:grpSpPr bwMode="auto">
            <a:xfrm>
              <a:off x="528031" y="3240216"/>
              <a:ext cx="2972491" cy="599501"/>
              <a:chOff x="1224751" y="2276269"/>
              <a:chExt cx="4852003" cy="379817"/>
            </a:xfrm>
          </p:grpSpPr>
          <p:sp>
            <p:nvSpPr>
              <p:cNvPr id="27" name="Rounded Rectangle 26"/>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8" name="Rounded Rectangle 27"/>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9" name="TextBox 67"/>
              <p:cNvSpPr txBox="1">
                <a:spLocks noChangeArrowheads="1"/>
              </p:cNvSpPr>
              <p:nvPr/>
            </p:nvSpPr>
            <p:spPr bwMode="auto">
              <a:xfrm>
                <a:off x="1292999" y="2324866"/>
                <a:ext cx="3488117" cy="253492"/>
              </a:xfrm>
              <a:prstGeom prst="rect">
                <a:avLst/>
              </a:prstGeom>
              <a:noFill/>
              <a:ln w="9525">
                <a:noFill/>
                <a:miter lim="800000"/>
                <a:headEnd/>
                <a:tailEnd/>
              </a:ln>
            </p:spPr>
            <p:txBody>
              <a:bodyPr wrap="none">
                <a:spAutoFit/>
              </a:bodyPr>
              <a:lstStyle/>
              <a:p>
                <a:pPr>
                  <a:defRPr/>
                </a:pPr>
                <a:r>
                  <a:rPr lang="en-IN" sz="2000" b="1" dirty="0" smtClean="0">
                    <a:ea typeface="ＭＳ Ｐゴシック" pitchFamily="34" charset="-128"/>
                  </a:rPr>
                  <a:t>Behavioral Parameters</a:t>
                </a:r>
                <a:endParaRPr lang="en-US" sz="2000" b="1" dirty="0">
                  <a:ea typeface="ＭＳ Ｐゴシック" pitchFamily="34" charset="-128"/>
                </a:endParaRPr>
              </a:p>
            </p:txBody>
          </p:sp>
        </p:grpSp>
        <p:grpSp>
          <p:nvGrpSpPr>
            <p:cNvPr id="34" name="Group 68"/>
            <p:cNvGrpSpPr>
              <a:grpSpLocks/>
            </p:cNvGrpSpPr>
            <p:nvPr/>
          </p:nvGrpSpPr>
          <p:grpSpPr bwMode="auto">
            <a:xfrm>
              <a:off x="528031" y="3839709"/>
              <a:ext cx="2972491" cy="599500"/>
              <a:chOff x="1224751" y="2276269"/>
              <a:chExt cx="4852003" cy="379817"/>
            </a:xfrm>
          </p:grpSpPr>
          <p:sp>
            <p:nvSpPr>
              <p:cNvPr id="31" name="Rounded Rectangle 30"/>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2" name="Rounded Rectangle 31"/>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3" name="TextBox 67"/>
              <p:cNvSpPr txBox="1">
                <a:spLocks noChangeArrowheads="1"/>
              </p:cNvSpPr>
              <p:nvPr/>
            </p:nvSpPr>
            <p:spPr bwMode="auto">
              <a:xfrm>
                <a:off x="1292999" y="2326435"/>
                <a:ext cx="1189595" cy="253492"/>
              </a:xfrm>
              <a:prstGeom prst="rect">
                <a:avLst/>
              </a:prstGeom>
              <a:noFill/>
              <a:ln w="9525">
                <a:noFill/>
                <a:miter lim="800000"/>
                <a:headEnd/>
                <a:tailEnd/>
              </a:ln>
            </p:spPr>
            <p:txBody>
              <a:bodyPr wrap="none">
                <a:spAutoFit/>
              </a:bodyPr>
              <a:lstStyle/>
              <a:p>
                <a:pPr>
                  <a:defRPr/>
                </a:pPr>
                <a:r>
                  <a:rPr lang="en-IN" sz="2000" b="1" dirty="0" smtClean="0">
                    <a:ea typeface="ＭＳ Ｐゴシック" pitchFamily="34" charset="-128"/>
                  </a:rPr>
                  <a:t>Values</a:t>
                </a:r>
                <a:endParaRPr lang="en-US" sz="2000" b="1" dirty="0">
                  <a:ea typeface="ＭＳ Ｐゴシック" pitchFamily="34" charset="-128"/>
                </a:endParaRPr>
              </a:p>
            </p:txBody>
          </p:sp>
        </p:grpSp>
        <p:grpSp>
          <p:nvGrpSpPr>
            <p:cNvPr id="38" name="Group 68"/>
            <p:cNvGrpSpPr>
              <a:grpSpLocks/>
            </p:cNvGrpSpPr>
            <p:nvPr/>
          </p:nvGrpSpPr>
          <p:grpSpPr bwMode="auto">
            <a:xfrm>
              <a:off x="539552" y="1412776"/>
              <a:ext cx="2972491" cy="599500"/>
              <a:chOff x="1224751" y="2276269"/>
              <a:chExt cx="4852003" cy="379817"/>
            </a:xfrm>
          </p:grpSpPr>
          <p:sp>
            <p:nvSpPr>
              <p:cNvPr id="35" name="Rounded Rectangle 34"/>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6" name="Rounded Rectangle 35"/>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7" name="TextBox 67"/>
              <p:cNvSpPr txBox="1">
                <a:spLocks noChangeArrowheads="1"/>
              </p:cNvSpPr>
              <p:nvPr/>
            </p:nvSpPr>
            <p:spPr bwMode="auto">
              <a:xfrm>
                <a:off x="1292999" y="2351825"/>
                <a:ext cx="2607788" cy="253492"/>
              </a:xfrm>
              <a:prstGeom prst="rect">
                <a:avLst/>
              </a:prstGeom>
              <a:noFill/>
              <a:ln w="9525">
                <a:noFill/>
                <a:miter lim="800000"/>
                <a:headEnd/>
                <a:tailEnd/>
              </a:ln>
            </p:spPr>
            <p:txBody>
              <a:bodyPr wrap="none">
                <a:spAutoFit/>
              </a:bodyPr>
              <a:lstStyle/>
              <a:p>
                <a:pPr>
                  <a:defRPr/>
                </a:pPr>
                <a:r>
                  <a:rPr lang="en-IN" sz="2000" b="1" dirty="0" smtClean="0">
                    <a:ea typeface="ＭＳ Ｐゴシック" pitchFamily="34" charset="-128"/>
                  </a:rPr>
                  <a:t>Work Objectives</a:t>
                </a:r>
                <a:endParaRPr lang="en-US" sz="2000" b="1" dirty="0">
                  <a:ea typeface="ＭＳ Ｐゴシック" pitchFamily="34" charset="-128"/>
                </a:endParaRPr>
              </a:p>
            </p:txBody>
          </p:sp>
        </p:grpSp>
        <p:grpSp>
          <p:nvGrpSpPr>
            <p:cNvPr id="42" name="Group 68"/>
            <p:cNvGrpSpPr>
              <a:grpSpLocks/>
            </p:cNvGrpSpPr>
            <p:nvPr/>
          </p:nvGrpSpPr>
          <p:grpSpPr bwMode="auto">
            <a:xfrm>
              <a:off x="539552" y="4443278"/>
              <a:ext cx="2972491" cy="599500"/>
              <a:chOff x="1224751" y="2276269"/>
              <a:chExt cx="4852003" cy="379817"/>
            </a:xfrm>
          </p:grpSpPr>
          <p:sp>
            <p:nvSpPr>
              <p:cNvPr id="39" name="Rounded Rectangle 38"/>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0" name="Rounded Rectangle 39"/>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1" name="TextBox 67"/>
              <p:cNvSpPr txBox="1">
                <a:spLocks noChangeArrowheads="1"/>
              </p:cNvSpPr>
              <p:nvPr/>
            </p:nvSpPr>
            <p:spPr bwMode="auto">
              <a:xfrm>
                <a:off x="1292999" y="2326435"/>
                <a:ext cx="4132327" cy="253492"/>
              </a:xfrm>
              <a:prstGeom prst="rect">
                <a:avLst/>
              </a:prstGeom>
              <a:noFill/>
              <a:ln w="9525">
                <a:noFill/>
                <a:miter lim="800000"/>
                <a:headEnd/>
                <a:tailEnd/>
              </a:ln>
            </p:spPr>
            <p:txBody>
              <a:bodyPr wrap="none">
                <a:spAutoFit/>
              </a:bodyPr>
              <a:lstStyle/>
              <a:p>
                <a:pPr>
                  <a:defRPr/>
                </a:pPr>
                <a:r>
                  <a:rPr lang="en-IN" sz="2000" b="1" dirty="0" smtClean="0">
                    <a:ea typeface="ＭＳ Ｐゴシック" pitchFamily="34" charset="-128"/>
                  </a:rPr>
                  <a:t>Performance Improvement</a:t>
                </a:r>
                <a:endParaRPr lang="en-US" sz="2000" b="1" dirty="0">
                  <a:ea typeface="ＭＳ Ｐゴシック" pitchFamily="34" charset="-128"/>
                </a:endParaRPr>
              </a:p>
            </p:txBody>
          </p:sp>
        </p:grpSp>
        <p:grpSp>
          <p:nvGrpSpPr>
            <p:cNvPr id="46" name="Group 68"/>
            <p:cNvGrpSpPr>
              <a:grpSpLocks/>
            </p:cNvGrpSpPr>
            <p:nvPr/>
          </p:nvGrpSpPr>
          <p:grpSpPr bwMode="auto">
            <a:xfrm>
              <a:off x="539552" y="5061748"/>
              <a:ext cx="2972491" cy="599500"/>
              <a:chOff x="1224751" y="2276269"/>
              <a:chExt cx="4852003" cy="379817"/>
            </a:xfrm>
          </p:grpSpPr>
          <p:sp>
            <p:nvSpPr>
              <p:cNvPr id="43" name="Rounded Rectangle 42"/>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4" name="Rounded Rectangle 43"/>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5" name="TextBox 67"/>
              <p:cNvSpPr txBox="1">
                <a:spLocks noChangeArrowheads="1"/>
              </p:cNvSpPr>
              <p:nvPr/>
            </p:nvSpPr>
            <p:spPr bwMode="auto">
              <a:xfrm>
                <a:off x="1292999" y="2326435"/>
                <a:ext cx="4025549" cy="253492"/>
              </a:xfrm>
              <a:prstGeom prst="rect">
                <a:avLst/>
              </a:prstGeom>
              <a:noFill/>
              <a:ln w="9525">
                <a:noFill/>
                <a:miter lim="800000"/>
                <a:headEnd/>
                <a:tailEnd/>
              </a:ln>
            </p:spPr>
            <p:txBody>
              <a:bodyPr wrap="none">
                <a:spAutoFit/>
              </a:bodyPr>
              <a:lstStyle/>
              <a:p>
                <a:pPr>
                  <a:defRPr/>
                </a:pPr>
                <a:r>
                  <a:rPr lang="en-IN" sz="2000" b="1" dirty="0" smtClean="0">
                    <a:ea typeface="ＭＳ Ｐゴシック" pitchFamily="34" charset="-128"/>
                  </a:rPr>
                  <a:t>Developmental Objectives</a:t>
                </a:r>
                <a:endParaRPr lang="en-US" sz="2000" b="1" dirty="0">
                  <a:ea typeface="ＭＳ Ｐゴシック" pitchFamily="34" charset="-128"/>
                </a:endParaRPr>
              </a:p>
            </p:txBody>
          </p:sp>
        </p:grpSp>
      </p:grpSp>
      <p:grpSp>
        <p:nvGrpSpPr>
          <p:cNvPr id="47" name="Group 41"/>
          <p:cNvGrpSpPr>
            <a:grpSpLocks/>
          </p:cNvGrpSpPr>
          <p:nvPr/>
        </p:nvGrpSpPr>
        <p:grpSpPr bwMode="auto">
          <a:xfrm>
            <a:off x="2339752" y="5700985"/>
            <a:ext cx="4783138" cy="968375"/>
            <a:chOff x="4940193" y="4878304"/>
            <a:chExt cx="4783391" cy="968295"/>
          </a:xfrm>
        </p:grpSpPr>
        <p:sp>
          <p:nvSpPr>
            <p:cNvPr id="48" name="Oval 47"/>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9" name="Rectangle 48"/>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50" name="Rounded Rectangle 49"/>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51" name="Group 87"/>
            <p:cNvGrpSpPr>
              <a:grpSpLocks/>
            </p:cNvGrpSpPr>
            <p:nvPr/>
          </p:nvGrpSpPr>
          <p:grpSpPr bwMode="auto">
            <a:xfrm>
              <a:off x="4940193" y="4878304"/>
              <a:ext cx="4783391" cy="825387"/>
              <a:chOff x="4940193" y="4878304"/>
              <a:chExt cx="4783391" cy="825387"/>
            </a:xfrm>
          </p:grpSpPr>
          <p:sp>
            <p:nvSpPr>
              <p:cNvPr id="52" name="Oval 51"/>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53"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54" name="Rounded Rectangle 53"/>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grpSp>
        <p:nvGrpSpPr>
          <p:cNvPr id="55" name="Group 68"/>
          <p:cNvGrpSpPr>
            <a:grpSpLocks/>
          </p:cNvGrpSpPr>
          <p:nvPr/>
        </p:nvGrpSpPr>
        <p:grpSpPr bwMode="auto">
          <a:xfrm>
            <a:off x="591396" y="3861048"/>
            <a:ext cx="3600000" cy="612000"/>
            <a:chOff x="1224751" y="2276269"/>
            <a:chExt cx="4852003" cy="379817"/>
          </a:xfrm>
        </p:grpSpPr>
        <p:sp>
          <p:nvSpPr>
            <p:cNvPr id="56" name="Rounded Rectangle 55"/>
            <p:cNvSpPr/>
            <p:nvPr/>
          </p:nvSpPr>
          <p:spPr>
            <a:xfrm flipV="1">
              <a:off x="1224751" y="2276269"/>
              <a:ext cx="4852003" cy="379817"/>
            </a:xfrm>
            <a:prstGeom prst="roundRect">
              <a:avLst/>
            </a:prstGeom>
            <a:solidFill>
              <a:srgbClr val="FF6699"/>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b="1" smtClean="0">
                <a:solidFill>
                  <a:srgbClr val="FFFFFF"/>
                </a:solidFill>
              </a:endParaRPr>
            </a:p>
          </p:txBody>
        </p:sp>
        <p:sp>
          <p:nvSpPr>
            <p:cNvPr id="57" name="Rounded Rectangle 5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b="1" smtClean="0">
                <a:solidFill>
                  <a:srgbClr val="FFFFFF"/>
                </a:solidFill>
              </a:endParaRPr>
            </a:p>
          </p:txBody>
        </p:sp>
        <p:sp>
          <p:nvSpPr>
            <p:cNvPr id="58" name="TextBox 67"/>
            <p:cNvSpPr txBox="1">
              <a:spLocks noChangeArrowheads="1"/>
            </p:cNvSpPr>
            <p:nvPr/>
          </p:nvSpPr>
          <p:spPr bwMode="auto">
            <a:xfrm>
              <a:off x="1292998" y="2351825"/>
              <a:ext cx="1189049" cy="248315"/>
            </a:xfrm>
            <a:prstGeom prst="rect">
              <a:avLst/>
            </a:prstGeom>
            <a:noFill/>
            <a:ln w="9525">
              <a:noFill/>
              <a:miter lim="800000"/>
              <a:headEnd/>
              <a:tailEnd/>
            </a:ln>
          </p:spPr>
          <p:txBody>
            <a:bodyPr wrap="none">
              <a:spAutoFit/>
            </a:bodyPr>
            <a:lstStyle/>
            <a:p>
              <a:pPr>
                <a:defRPr/>
              </a:pPr>
              <a:r>
                <a:rPr lang="en-IN" sz="2000" b="1" dirty="0" smtClean="0">
                  <a:ea typeface="ＭＳ Ｐゴシック" pitchFamily="34" charset="-128"/>
                </a:rPr>
                <a:t>Values</a:t>
              </a:r>
              <a:endParaRPr lang="en-US" sz="2000" b="1" dirty="0">
                <a:ea typeface="ＭＳ Ｐゴシック" pitchFamily="34" charset="-128"/>
              </a:endParaRPr>
            </a:p>
          </p:txBody>
        </p:sp>
      </p:grpSp>
      <p:sp>
        <p:nvSpPr>
          <p:cNvPr id="59" name="Rounded Rectangle 58"/>
          <p:cNvSpPr/>
          <p:nvPr/>
        </p:nvSpPr>
        <p:spPr>
          <a:xfrm>
            <a:off x="4572000" y="3645024"/>
            <a:ext cx="4320480" cy="2304256"/>
          </a:xfrm>
          <a:prstGeom prst="roundRect">
            <a:avLst>
              <a:gd name="adj" fmla="val 4269"/>
            </a:avLst>
          </a:prstGeom>
          <a:solidFill>
            <a:srgbClr val="FFFFFF">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IN" sz="2000" b="1" dirty="0" smtClean="0">
                <a:solidFill>
                  <a:schemeClr val="tx1"/>
                </a:solidFill>
              </a:rPr>
              <a:t>Values:</a:t>
            </a:r>
          </a:p>
          <a:p>
            <a:pPr>
              <a:spcAft>
                <a:spcPts val="1200"/>
              </a:spcAft>
            </a:pPr>
            <a:r>
              <a:rPr lang="en-IN" sz="2000" dirty="0" smtClean="0">
                <a:solidFill>
                  <a:schemeClr val="tx1"/>
                </a:solidFill>
              </a:rPr>
              <a:t>A ‘Value’ is an ideal that is accepted by some individual, group or an organization. </a:t>
            </a:r>
            <a:endParaRPr lang="en-IN" sz="2000" dirty="0">
              <a:solidFill>
                <a:schemeClr val="tx1"/>
              </a:solidFill>
            </a:endParaRPr>
          </a:p>
        </p:txBody>
      </p:sp>
      <p:pic>
        <p:nvPicPr>
          <p:cNvPr id="61" name="Picture 6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11111E-6 4.12581E-6 L 0.02986 -0.24422 " pathEditMode="relative" rAng="0" ptsTypes="AA">
                                      <p:cBhvr>
                                        <p:cTn id="6" dur="500" fill="hold"/>
                                        <p:tgtEl>
                                          <p:spTgt spid="47"/>
                                        </p:tgtEl>
                                        <p:attrNameLst>
                                          <p:attrName>ppt_x</p:attrName>
                                          <p:attrName>ppt_y</p:attrName>
                                        </p:attrNameLst>
                                      </p:cBhvr>
                                      <p:rCtr x="1500" y="-12200"/>
                                    </p:animMotion>
                                  </p:childTnLst>
                                </p:cTn>
                              </p:par>
                            </p:childTnLst>
                          </p:cTn>
                        </p:par>
                        <p:par>
                          <p:cTn id="7" fill="hold">
                            <p:stCondLst>
                              <p:cond delay="500"/>
                            </p:stCondLst>
                            <p:childTnLst>
                              <p:par>
                                <p:cTn id="8" presetID="26" presetClass="emph" presetSubtype="0" fill="hold" nodeType="afterEffect">
                                  <p:stCondLst>
                                    <p:cond delay="0"/>
                                  </p:stCondLst>
                                  <p:childTnLst>
                                    <p:animEffect transition="out" filter="fade">
                                      <p:cBhvr>
                                        <p:cTn id="9" dur="200" tmFilter="0, 0; .2, .5; .8, .5; 1, 0"/>
                                        <p:tgtEl>
                                          <p:spTgt spid="47"/>
                                        </p:tgtEl>
                                      </p:cBhvr>
                                    </p:animEffect>
                                    <p:animScale>
                                      <p:cBhvr>
                                        <p:cTn id="10" dur="100" autoRev="1" fill="hold"/>
                                        <p:tgtEl>
                                          <p:spTgt spid="47"/>
                                        </p:tgtEl>
                                      </p:cBhvr>
                                      <p:by x="105000" y="105000"/>
                                    </p:animScale>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par>
                                <p:cTn id="15" presetID="10" presetClass="exit" presetSubtype="0" fill="hold" nodeType="with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par>
                          <p:cTn id="18" fill="hold">
                            <p:stCondLst>
                              <p:cond delay="1200"/>
                            </p:stCondLst>
                            <p:childTnLst>
                              <p:par>
                                <p:cTn id="19" presetID="12" presetClass="entr" presetSubtype="8" fill="hold" nodeType="after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slide(fromLeft)">
                                      <p:cBhvr>
                                        <p:cTn id="21" dur="500"/>
                                        <p:tgtEl>
                                          <p:spTgt spid="60"/>
                                        </p:tgtEl>
                                      </p:cBhvr>
                                    </p:animEffect>
                                  </p:childTnLst>
                                </p:cTn>
                              </p:par>
                            </p:childTnLst>
                          </p:cTn>
                        </p:par>
                        <p:par>
                          <p:cTn id="22" fill="hold">
                            <p:stCondLst>
                              <p:cond delay="1700"/>
                            </p:stCondLst>
                            <p:childTnLst>
                              <p:par>
                                <p:cTn id="23" presetID="12" presetClass="entr" presetSubtype="2" fill="hold" grpId="0"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slide(fromRight)">
                                      <p:cBhvr>
                                        <p:cTn id="2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1430486_xl.jpg"/>
          <p:cNvPicPr>
            <a:picLocks noChangeAspect="1"/>
          </p:cNvPicPr>
          <p:nvPr/>
        </p:nvPicPr>
        <p:blipFill>
          <a:blip r:embed="rId4" cstate="email">
            <a:lum bright="10000"/>
            <a:extLst>
              <a:ext uri="{28A0092B-C50C-407E-A947-70E740481C1C}">
                <a14:useLocalDpi xmlns:a14="http://schemas.microsoft.com/office/drawing/2010/main"/>
              </a:ext>
            </a:extLst>
          </a:blip>
          <a:stretch>
            <a:fillRect/>
          </a:stretch>
        </p:blipFill>
        <p:spPr>
          <a:xfrm>
            <a:off x="0" y="836712"/>
            <a:ext cx="9144000" cy="6021288"/>
          </a:xfrm>
          <a:prstGeom prst="rect">
            <a:avLst/>
          </a:prstGeom>
        </p:spPr>
      </p:pic>
      <p:grpSp>
        <p:nvGrpSpPr>
          <p:cNvPr id="5"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Pre-requisites for a Good Objective</a:t>
              </a:r>
              <a:endParaRPr lang="en-IN" sz="3200" dirty="0"/>
            </a:p>
          </p:txBody>
        </p:sp>
      </p:grpSp>
      <p:sp>
        <p:nvSpPr>
          <p:cNvPr id="7" name="TextBox 6"/>
          <p:cNvSpPr txBox="1"/>
          <p:nvPr/>
        </p:nvSpPr>
        <p:spPr>
          <a:xfrm>
            <a:off x="683568" y="980728"/>
            <a:ext cx="8208912" cy="400110"/>
          </a:xfrm>
          <a:prstGeom prst="rect">
            <a:avLst/>
          </a:prstGeom>
          <a:solidFill>
            <a:srgbClr val="FFFFFF">
              <a:alpha val="69804"/>
            </a:srgbClr>
          </a:solidFill>
          <a:ln>
            <a:solidFill>
              <a:schemeClr val="tx1"/>
            </a:solidFill>
          </a:ln>
        </p:spPr>
        <p:txBody>
          <a:bodyPr wrap="square" rtlCol="0">
            <a:spAutoFit/>
          </a:bodyPr>
          <a:lstStyle/>
          <a:p>
            <a:r>
              <a:rPr lang="en-IN" sz="2000" b="1" dirty="0" smtClean="0"/>
              <a:t>The following are the pre-requisites of a ‘Good Objective’:</a:t>
            </a:r>
            <a:endParaRPr lang="en-IN" sz="2000" b="1" dirty="0"/>
          </a:p>
        </p:txBody>
      </p:sp>
      <p:sp>
        <p:nvSpPr>
          <p:cNvPr id="8" name="Oval 7"/>
          <p:cNvSpPr/>
          <p:nvPr/>
        </p:nvSpPr>
        <p:spPr>
          <a:xfrm>
            <a:off x="2938159" y="4814167"/>
            <a:ext cx="216000" cy="216000"/>
          </a:xfrm>
          <a:prstGeom prst="ellipse">
            <a:avLst/>
          </a:prstGeom>
          <a:solidFill>
            <a:srgbClr val="FF0000"/>
          </a:solidFill>
          <a:ln>
            <a:noFill/>
          </a:ln>
          <a:effectLst>
            <a:glow rad="228600">
              <a:schemeClr val="bg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9" name="Picture 8" descr="1358848902_Map-Marker-Marker-Outside-Pink.png"/>
          <p:cNvPicPr>
            <a:picLocks noChangeAspect="1"/>
          </p:cNvPicPr>
          <p:nvPr/>
        </p:nvPicPr>
        <p:blipFill>
          <a:blip r:embed="rId6"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rot="20703904">
            <a:off x="2686585" y="4351897"/>
            <a:ext cx="525144" cy="525144"/>
          </a:xfrm>
          <a:prstGeom prst="rect">
            <a:avLst/>
          </a:prstGeom>
        </p:spPr>
      </p:pic>
      <p:sp>
        <p:nvSpPr>
          <p:cNvPr id="10" name="Rounded Rectangle 9"/>
          <p:cNvSpPr/>
          <p:nvPr/>
        </p:nvSpPr>
        <p:spPr>
          <a:xfrm>
            <a:off x="179512" y="4526134"/>
            <a:ext cx="2448272" cy="1711177"/>
          </a:xfrm>
          <a:prstGeom prst="roundRect">
            <a:avLst>
              <a:gd name="adj" fmla="val 3071"/>
            </a:avLst>
          </a:prstGeom>
          <a:solidFill>
            <a:srgbClr val="FFFFFF">
              <a:alpha val="69804"/>
            </a:srgbClr>
          </a:solidFill>
          <a:ln w="381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It must fulfil the measurability criterion in quantifiable terms.</a:t>
            </a:r>
            <a:endParaRPr lang="en-IN" sz="2000" b="1" dirty="0">
              <a:solidFill>
                <a:schemeClr val="tx1"/>
              </a:solidFill>
            </a:endParaRPr>
          </a:p>
        </p:txBody>
      </p:sp>
      <p:cxnSp>
        <p:nvCxnSpPr>
          <p:cNvPr id="11" name="Straight Connector 10"/>
          <p:cNvCxnSpPr/>
          <p:nvPr/>
        </p:nvCxnSpPr>
        <p:spPr>
          <a:xfrm flipH="1">
            <a:off x="2195736" y="4526135"/>
            <a:ext cx="720080" cy="0"/>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084168" y="3645048"/>
            <a:ext cx="216000" cy="216000"/>
          </a:xfrm>
          <a:prstGeom prst="ellipse">
            <a:avLst/>
          </a:prstGeom>
          <a:solidFill>
            <a:srgbClr val="FF0000"/>
          </a:solidFill>
          <a:ln>
            <a:noFill/>
          </a:ln>
          <a:effectLst>
            <a:glow rad="228600">
              <a:schemeClr val="bg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3" name="Picture 12" descr="1358848902_Map-Marker-Marker-Outside-Pink.png"/>
          <p:cNvPicPr>
            <a:picLocks noChangeAspect="1"/>
          </p:cNvPicPr>
          <p:nvPr/>
        </p:nvPicPr>
        <p:blipFill>
          <a:blip r:embed="rId6"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rot="20703904">
            <a:off x="5854937" y="3199792"/>
            <a:ext cx="525144" cy="525144"/>
          </a:xfrm>
          <a:prstGeom prst="rect">
            <a:avLst/>
          </a:prstGeom>
        </p:spPr>
      </p:pic>
      <p:sp>
        <p:nvSpPr>
          <p:cNvPr id="14" name="Rounded Rectangle 13"/>
          <p:cNvSpPr/>
          <p:nvPr/>
        </p:nvSpPr>
        <p:spPr>
          <a:xfrm>
            <a:off x="6511186" y="3356992"/>
            <a:ext cx="2520000" cy="2016224"/>
          </a:xfrm>
          <a:prstGeom prst="roundRect">
            <a:avLst>
              <a:gd name="adj" fmla="val 3071"/>
            </a:avLst>
          </a:prstGeom>
          <a:solidFill>
            <a:srgbClr val="FFFFFF">
              <a:alpha val="69804"/>
            </a:srgbClr>
          </a:solidFill>
          <a:ln w="381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It should be consistent with the values of an organization.</a:t>
            </a:r>
            <a:endParaRPr lang="en-IN" sz="2000" b="1" dirty="0">
              <a:solidFill>
                <a:schemeClr val="tx1"/>
              </a:solidFill>
            </a:endParaRPr>
          </a:p>
        </p:txBody>
      </p:sp>
      <p:cxnSp>
        <p:nvCxnSpPr>
          <p:cNvPr id="15" name="Straight Connector 14"/>
          <p:cNvCxnSpPr/>
          <p:nvPr/>
        </p:nvCxnSpPr>
        <p:spPr>
          <a:xfrm flipH="1">
            <a:off x="6078842" y="3356992"/>
            <a:ext cx="720080" cy="0"/>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72870" y="2276873"/>
            <a:ext cx="216000" cy="216000"/>
          </a:xfrm>
          <a:prstGeom prst="ellipse">
            <a:avLst/>
          </a:prstGeom>
          <a:solidFill>
            <a:srgbClr val="FF0000"/>
          </a:solidFill>
          <a:ln>
            <a:noFill/>
          </a:ln>
          <a:effectLst>
            <a:glow rad="228600">
              <a:schemeClr val="bg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8" name="Picture 17" descr="1358848902_Map-Marker-Marker-Outside-Pink.png"/>
          <p:cNvPicPr>
            <a:picLocks noChangeAspect="1"/>
          </p:cNvPicPr>
          <p:nvPr/>
        </p:nvPicPr>
        <p:blipFill>
          <a:blip r:embed="rId6"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rot="20703904">
            <a:off x="243639" y="1831617"/>
            <a:ext cx="525144" cy="525144"/>
          </a:xfrm>
          <a:prstGeom prst="rect">
            <a:avLst/>
          </a:prstGeom>
          <a:ln>
            <a:noFill/>
          </a:ln>
        </p:spPr>
      </p:pic>
      <p:sp>
        <p:nvSpPr>
          <p:cNvPr id="19" name="Rounded Rectangle 18"/>
          <p:cNvSpPr/>
          <p:nvPr/>
        </p:nvSpPr>
        <p:spPr>
          <a:xfrm>
            <a:off x="905214" y="1988841"/>
            <a:ext cx="3096048" cy="1440159"/>
          </a:xfrm>
          <a:prstGeom prst="roundRect">
            <a:avLst>
              <a:gd name="adj" fmla="val 3071"/>
            </a:avLst>
          </a:prstGeom>
          <a:solidFill>
            <a:srgbClr val="FFFFFF">
              <a:alpha val="69804"/>
            </a:srgbClr>
          </a:solidFill>
          <a:ln w="381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A ‘good objective’ should be precise and well defined.</a:t>
            </a:r>
            <a:endParaRPr lang="en-IN" sz="2000" b="1" dirty="0">
              <a:solidFill>
                <a:schemeClr val="tx1"/>
              </a:solidFill>
            </a:endParaRPr>
          </a:p>
        </p:txBody>
      </p:sp>
      <p:cxnSp>
        <p:nvCxnSpPr>
          <p:cNvPr id="20" name="Straight Connector 19"/>
          <p:cNvCxnSpPr/>
          <p:nvPr/>
        </p:nvCxnSpPr>
        <p:spPr>
          <a:xfrm flipH="1">
            <a:off x="472870" y="1988841"/>
            <a:ext cx="720080" cy="0"/>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12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2250"/>
                            </p:stCondLst>
                            <p:childTnLst>
                              <p:par>
                                <p:cTn id="16" presetID="26" presetClass="emph" presetSubtype="0" fill="hold" grpId="1" nodeType="afterEffect">
                                  <p:stCondLst>
                                    <p:cond delay="0"/>
                                  </p:stCondLst>
                                  <p:childTnLst>
                                    <p:animEffect transition="out" filter="fade">
                                      <p:cBhvr>
                                        <p:cTn id="17" dur="500" tmFilter="0, 0; .2, .5; .8, .5; 1, 0"/>
                                        <p:tgtEl>
                                          <p:spTgt spid="8"/>
                                        </p:tgtEl>
                                      </p:cBhvr>
                                    </p:animEffect>
                                    <p:animScale>
                                      <p:cBhvr>
                                        <p:cTn id="18" dur="250" autoRev="1" fill="hold"/>
                                        <p:tgtEl>
                                          <p:spTgt spid="8"/>
                                        </p:tgtEl>
                                      </p:cBhvr>
                                      <p:by x="105000" y="105000"/>
                                    </p:animScale>
                                  </p:childTnLst>
                                </p:cTn>
                              </p:par>
                            </p:childTnLst>
                          </p:cTn>
                        </p:par>
                        <p:par>
                          <p:cTn id="19" fill="hold">
                            <p:stCondLst>
                              <p:cond delay="2750"/>
                            </p:stCondLst>
                            <p:childTnLst>
                              <p:par>
                                <p:cTn id="20" presetID="2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p:stCondLst>
                              <p:cond delay="3250"/>
                            </p:stCondLst>
                            <p:childTnLst>
                              <p:par>
                                <p:cTn id="24" presetID="22" presetClass="entr" presetSubtype="2"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right)">
                                      <p:cBhvr>
                                        <p:cTn id="26" dur="500"/>
                                        <p:tgtEl>
                                          <p:spTgt spid="11"/>
                                        </p:tgtEl>
                                      </p:cBhvr>
                                    </p:animEffect>
                                  </p:childTnLst>
                                </p:cTn>
                              </p:par>
                            </p:childTnLst>
                          </p:cTn>
                        </p:par>
                        <p:par>
                          <p:cTn id="27" fill="hold">
                            <p:stCondLst>
                              <p:cond delay="3750"/>
                            </p:stCondLst>
                            <p:childTnLst>
                              <p:par>
                                <p:cTn id="28" presetID="22"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childTnLst>
                          </p:cTn>
                        </p:par>
                        <p:par>
                          <p:cTn id="31" fill="hold">
                            <p:stCondLst>
                              <p:cond delay="4250"/>
                            </p:stCondLst>
                            <p:childTnLst>
                              <p:par>
                                <p:cTn id="32" presetID="10" presetClass="entr" presetSubtype="0" fill="hold" grpId="0" nodeType="afterEffect">
                                  <p:stCondLst>
                                    <p:cond delay="15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6250"/>
                            </p:stCondLst>
                            <p:childTnLst>
                              <p:par>
                                <p:cTn id="36" presetID="26" presetClass="emph" presetSubtype="0" fill="hold" grpId="1" nodeType="afterEffect">
                                  <p:stCondLst>
                                    <p:cond delay="0"/>
                                  </p:stCondLst>
                                  <p:childTnLst>
                                    <p:animEffect transition="out" filter="fade">
                                      <p:cBhvr>
                                        <p:cTn id="37" dur="500" tmFilter="0, 0; .2, .5; .8, .5; 1, 0"/>
                                        <p:tgtEl>
                                          <p:spTgt spid="12"/>
                                        </p:tgtEl>
                                      </p:cBhvr>
                                    </p:animEffect>
                                    <p:animScale>
                                      <p:cBhvr>
                                        <p:cTn id="38" dur="250" autoRev="1" fill="hold"/>
                                        <p:tgtEl>
                                          <p:spTgt spid="12"/>
                                        </p:tgtEl>
                                      </p:cBhvr>
                                      <p:by x="105000" y="105000"/>
                                    </p:animScale>
                                  </p:childTnLst>
                                </p:cTn>
                              </p:par>
                            </p:childTnLst>
                          </p:cTn>
                        </p:par>
                        <p:par>
                          <p:cTn id="39" fill="hold">
                            <p:stCondLst>
                              <p:cond delay="6750"/>
                            </p:stCondLst>
                            <p:childTnLst>
                              <p:par>
                                <p:cTn id="40" presetID="22" presetClass="entr" presetSubtype="4"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par>
                          <p:cTn id="43" fill="hold">
                            <p:stCondLst>
                              <p:cond delay="7250"/>
                            </p:stCondLst>
                            <p:childTnLst>
                              <p:par>
                                <p:cTn id="44" presetID="22" presetClass="entr" presetSubtype="8"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7750"/>
                            </p:stCondLst>
                            <p:childTnLst>
                              <p:par>
                                <p:cTn id="48" presetID="22" presetClass="entr" presetSubtype="1"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up)">
                                      <p:cBhvr>
                                        <p:cTn id="50" dur="500"/>
                                        <p:tgtEl>
                                          <p:spTgt spid="14"/>
                                        </p:tgtEl>
                                      </p:cBhvr>
                                    </p:animEffect>
                                  </p:childTnLst>
                                </p:cTn>
                              </p:par>
                            </p:childTnLst>
                          </p:cTn>
                        </p:par>
                        <p:par>
                          <p:cTn id="51" fill="hold">
                            <p:stCondLst>
                              <p:cond delay="8250"/>
                            </p:stCondLst>
                            <p:childTnLst>
                              <p:par>
                                <p:cTn id="52" presetID="10" presetClass="entr" presetSubtype="0" fill="hold" grpId="0" nodeType="afterEffect">
                                  <p:stCondLst>
                                    <p:cond delay="175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par>
                          <p:cTn id="55" fill="hold">
                            <p:stCondLst>
                              <p:cond delay="10500"/>
                            </p:stCondLst>
                            <p:childTnLst>
                              <p:par>
                                <p:cTn id="56" presetID="26" presetClass="emph" presetSubtype="0" fill="hold" grpId="1" nodeType="afterEffect">
                                  <p:stCondLst>
                                    <p:cond delay="0"/>
                                  </p:stCondLst>
                                  <p:childTnLst>
                                    <p:animEffect transition="out" filter="fade">
                                      <p:cBhvr>
                                        <p:cTn id="57" dur="500" tmFilter="0, 0; .2, .5; .8, .5; 1, 0"/>
                                        <p:tgtEl>
                                          <p:spTgt spid="17"/>
                                        </p:tgtEl>
                                      </p:cBhvr>
                                    </p:animEffect>
                                    <p:animScale>
                                      <p:cBhvr>
                                        <p:cTn id="58" dur="250" autoRev="1" fill="hold"/>
                                        <p:tgtEl>
                                          <p:spTgt spid="17"/>
                                        </p:tgtEl>
                                      </p:cBhvr>
                                      <p:by x="105000" y="105000"/>
                                    </p:animScale>
                                  </p:childTnLst>
                                </p:cTn>
                              </p:par>
                            </p:childTnLst>
                          </p:cTn>
                        </p:par>
                        <p:par>
                          <p:cTn id="59" fill="hold">
                            <p:stCondLst>
                              <p:cond delay="11000"/>
                            </p:stCondLst>
                            <p:childTnLst>
                              <p:par>
                                <p:cTn id="60" presetID="22" presetClass="entr" presetSubtype="4"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par>
                          <p:cTn id="63" fill="hold">
                            <p:stCondLst>
                              <p:cond delay="11500"/>
                            </p:stCondLst>
                            <p:childTnLst>
                              <p:par>
                                <p:cTn id="64" presetID="22" presetClass="entr" presetSubtype="8"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par>
                          <p:cTn id="67" fill="hold">
                            <p:stCondLst>
                              <p:cond delay="12000"/>
                            </p:stCondLst>
                            <p:childTnLst>
                              <p:par>
                                <p:cTn id="68" presetID="22" presetClass="entr" presetSubtype="1"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up)">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10" grpId="0" animBg="1"/>
      <p:bldP spid="12" grpId="0" animBg="1"/>
      <p:bldP spid="12" grpId="1" animBg="1"/>
      <p:bldP spid="14" grpId="0" animBg="1"/>
      <p:bldP spid="17" grpId="0" animBg="1"/>
      <p:bldP spid="17" grpId="1"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23220"/>
            </a:xfrm>
            <a:prstGeom prst="rect">
              <a:avLst/>
            </a:prstGeom>
            <a:solidFill>
              <a:srgbClr val="FFFFFF">
                <a:alpha val="69804"/>
              </a:srgbClr>
            </a:solidFill>
          </p:spPr>
          <p:txBody>
            <a:bodyPr wrap="square" rtlCol="0">
              <a:spAutoFit/>
            </a:bodyPr>
            <a:lstStyle/>
            <a:p>
              <a:r>
                <a:rPr lang="en-IN" sz="2800" dirty="0" smtClean="0"/>
                <a:t>MBO acts as a Comprehensive System Approach</a:t>
              </a:r>
              <a:endParaRPr lang="en-IN" sz="2800" dirty="0"/>
            </a:p>
          </p:txBody>
        </p:sp>
      </p:grpSp>
      <p:sp>
        <p:nvSpPr>
          <p:cNvPr id="6" name="TextBox 5"/>
          <p:cNvSpPr txBox="1"/>
          <p:nvPr/>
        </p:nvSpPr>
        <p:spPr>
          <a:xfrm>
            <a:off x="1331640" y="908720"/>
            <a:ext cx="6552728" cy="707886"/>
          </a:xfrm>
          <a:prstGeom prst="rect">
            <a:avLst/>
          </a:prstGeom>
          <a:noFill/>
        </p:spPr>
        <p:txBody>
          <a:bodyPr wrap="square" rtlCol="0">
            <a:spAutoFit/>
          </a:bodyPr>
          <a:lstStyle/>
          <a:p>
            <a:r>
              <a:rPr lang="en-IN" sz="2000" dirty="0" smtClean="0"/>
              <a:t>The following are some of the key features of ‘Management by Objectives’ (MBO) based on its definition:</a:t>
            </a:r>
            <a:endParaRPr lang="en-IN" sz="2000" dirty="0"/>
          </a:p>
        </p:txBody>
      </p:sp>
      <p:grpSp>
        <p:nvGrpSpPr>
          <p:cNvPr id="7" name="Group 47"/>
          <p:cNvGrpSpPr/>
          <p:nvPr/>
        </p:nvGrpSpPr>
        <p:grpSpPr>
          <a:xfrm>
            <a:off x="-36512" y="1976474"/>
            <a:ext cx="1404000" cy="1386256"/>
            <a:chOff x="-36512" y="1976474"/>
            <a:chExt cx="1404000" cy="1386256"/>
          </a:xfrm>
        </p:grpSpPr>
        <p:grpSp>
          <p:nvGrpSpPr>
            <p:cNvPr id="8" name="Group 24"/>
            <p:cNvGrpSpPr/>
            <p:nvPr/>
          </p:nvGrpSpPr>
          <p:grpSpPr>
            <a:xfrm>
              <a:off x="-36512" y="1976474"/>
              <a:ext cx="1404000" cy="1386256"/>
              <a:chOff x="3851920" y="2276872"/>
              <a:chExt cx="1368152" cy="1313715"/>
            </a:xfrm>
          </p:grpSpPr>
          <p:sp>
            <p:nvSpPr>
              <p:cNvPr id="10" name="Oval 9"/>
              <p:cNvSpPr/>
              <p:nvPr/>
            </p:nvSpPr>
            <p:spPr>
              <a:xfrm>
                <a:off x="3949772" y="2363207"/>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1" name="Picture 10" descr="Mauve.png"/>
              <p:cNvPicPr>
                <a:picLocks noChangeAspect="1"/>
              </p:cNvPicPr>
              <p:nvPr/>
            </p:nvPicPr>
            <p:blipFill>
              <a:blip r:embed="rId5" cstate="print"/>
              <a:stretch>
                <a:fillRect/>
              </a:stretch>
            </p:blipFill>
            <p:spPr>
              <a:xfrm>
                <a:off x="3851920" y="2276872"/>
                <a:ext cx="1368152" cy="1313715"/>
              </a:xfrm>
              <a:prstGeom prst="rect">
                <a:avLst/>
              </a:prstGeom>
            </p:spPr>
          </p:pic>
        </p:grpSp>
        <p:sp>
          <p:nvSpPr>
            <p:cNvPr id="9" name="TextBox 8"/>
            <p:cNvSpPr txBox="1"/>
            <p:nvPr/>
          </p:nvSpPr>
          <p:spPr>
            <a:xfrm>
              <a:off x="-36512" y="2340169"/>
              <a:ext cx="1330105" cy="584775"/>
            </a:xfrm>
            <a:prstGeom prst="rect">
              <a:avLst/>
            </a:prstGeom>
            <a:noFill/>
          </p:spPr>
          <p:txBody>
            <a:bodyPr wrap="square" rtlCol="0">
              <a:spAutoFit/>
            </a:bodyPr>
            <a:lstStyle/>
            <a:p>
              <a:pPr algn="ctr"/>
              <a:r>
                <a:rPr lang="en-IN" sz="3200" b="1" dirty="0" smtClean="0"/>
                <a:t>2</a:t>
              </a:r>
              <a:endParaRPr lang="en-IN" sz="3200" b="1" dirty="0"/>
            </a:p>
          </p:txBody>
        </p:sp>
      </p:grpSp>
      <p:grpSp>
        <p:nvGrpSpPr>
          <p:cNvPr id="12" name="Group 58"/>
          <p:cNvGrpSpPr/>
          <p:nvPr/>
        </p:nvGrpSpPr>
        <p:grpSpPr>
          <a:xfrm>
            <a:off x="-36512" y="4320513"/>
            <a:ext cx="1396839" cy="1379184"/>
            <a:chOff x="-36512" y="4320513"/>
            <a:chExt cx="1396839" cy="1379184"/>
          </a:xfrm>
        </p:grpSpPr>
        <p:grpSp>
          <p:nvGrpSpPr>
            <p:cNvPr id="13" name="Group 18"/>
            <p:cNvGrpSpPr/>
            <p:nvPr/>
          </p:nvGrpSpPr>
          <p:grpSpPr>
            <a:xfrm>
              <a:off x="-36511" y="4320513"/>
              <a:ext cx="1396838" cy="1379184"/>
              <a:chOff x="3851921" y="4498251"/>
              <a:chExt cx="1361173" cy="1307013"/>
            </a:xfrm>
          </p:grpSpPr>
          <p:sp>
            <p:nvSpPr>
              <p:cNvPr id="20" name="Oval 19"/>
              <p:cNvSpPr/>
              <p:nvPr/>
            </p:nvSpPr>
            <p:spPr>
              <a:xfrm>
                <a:off x="3949772" y="4558433"/>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1" name="Picture 20" descr="Green2.png"/>
              <p:cNvPicPr>
                <a:picLocks noChangeAspect="1"/>
              </p:cNvPicPr>
              <p:nvPr/>
            </p:nvPicPr>
            <p:blipFill>
              <a:blip r:embed="rId6" cstate="print"/>
              <a:stretch>
                <a:fillRect/>
              </a:stretch>
            </p:blipFill>
            <p:spPr>
              <a:xfrm>
                <a:off x="3851921" y="4498251"/>
                <a:ext cx="1361173" cy="1307013"/>
              </a:xfrm>
              <a:prstGeom prst="rect">
                <a:avLst/>
              </a:prstGeom>
            </p:spPr>
          </p:pic>
        </p:grpSp>
        <p:sp>
          <p:nvSpPr>
            <p:cNvPr id="19" name="TextBox 18"/>
            <p:cNvSpPr txBox="1"/>
            <p:nvPr/>
          </p:nvSpPr>
          <p:spPr>
            <a:xfrm>
              <a:off x="-36512" y="4644425"/>
              <a:ext cx="1330105" cy="584775"/>
            </a:xfrm>
            <a:prstGeom prst="rect">
              <a:avLst/>
            </a:prstGeom>
            <a:noFill/>
          </p:spPr>
          <p:txBody>
            <a:bodyPr wrap="square" rtlCol="0">
              <a:spAutoFit/>
            </a:bodyPr>
            <a:lstStyle/>
            <a:p>
              <a:pPr algn="ctr"/>
              <a:r>
                <a:rPr lang="en-IN" sz="3200" b="1" dirty="0" smtClean="0"/>
                <a:t>4</a:t>
              </a:r>
              <a:endParaRPr lang="en-IN" sz="3200" b="1" dirty="0"/>
            </a:p>
          </p:txBody>
        </p:sp>
      </p:grpSp>
      <p:grpSp>
        <p:nvGrpSpPr>
          <p:cNvPr id="17" name="Group 63"/>
          <p:cNvGrpSpPr/>
          <p:nvPr/>
        </p:nvGrpSpPr>
        <p:grpSpPr>
          <a:xfrm>
            <a:off x="-36512" y="5471744"/>
            <a:ext cx="1404000" cy="1386256"/>
            <a:chOff x="-36512" y="5471744"/>
            <a:chExt cx="1404000" cy="1386256"/>
          </a:xfrm>
        </p:grpSpPr>
        <p:grpSp>
          <p:nvGrpSpPr>
            <p:cNvPr id="18" name="Group 15"/>
            <p:cNvGrpSpPr/>
            <p:nvPr/>
          </p:nvGrpSpPr>
          <p:grpSpPr>
            <a:xfrm>
              <a:off x="-36512" y="5471744"/>
              <a:ext cx="1404000" cy="1386256"/>
              <a:chOff x="3851920" y="5589240"/>
              <a:chExt cx="1368152" cy="1313715"/>
            </a:xfrm>
          </p:grpSpPr>
          <p:sp>
            <p:nvSpPr>
              <p:cNvPr id="25" name="Oval 24"/>
              <p:cNvSpPr/>
              <p:nvPr/>
            </p:nvSpPr>
            <p:spPr>
              <a:xfrm>
                <a:off x="3949772" y="5662529"/>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6" name="Picture 17" descr="Green1.png"/>
              <p:cNvPicPr>
                <a:picLocks noChangeAspect="1"/>
              </p:cNvPicPr>
              <p:nvPr/>
            </p:nvPicPr>
            <p:blipFill>
              <a:blip r:embed="rId7" cstate="print"/>
              <a:stretch>
                <a:fillRect/>
              </a:stretch>
            </p:blipFill>
            <p:spPr>
              <a:xfrm>
                <a:off x="3851920" y="5589240"/>
                <a:ext cx="1368152" cy="1313715"/>
              </a:xfrm>
              <a:prstGeom prst="rect">
                <a:avLst/>
              </a:prstGeom>
            </p:spPr>
          </p:pic>
        </p:grpSp>
        <p:sp>
          <p:nvSpPr>
            <p:cNvPr id="24" name="TextBox 23"/>
            <p:cNvSpPr txBox="1"/>
            <p:nvPr/>
          </p:nvSpPr>
          <p:spPr>
            <a:xfrm>
              <a:off x="-36512" y="5805264"/>
              <a:ext cx="1330105" cy="584775"/>
            </a:xfrm>
            <a:prstGeom prst="rect">
              <a:avLst/>
            </a:prstGeom>
            <a:noFill/>
          </p:spPr>
          <p:txBody>
            <a:bodyPr wrap="square" rtlCol="0">
              <a:spAutoFit/>
            </a:bodyPr>
            <a:lstStyle/>
            <a:p>
              <a:pPr algn="ctr"/>
              <a:r>
                <a:rPr lang="en-IN" sz="3200" b="1" dirty="0" smtClean="0"/>
                <a:t>5</a:t>
              </a:r>
              <a:endParaRPr lang="en-IN" sz="3200" b="1" dirty="0"/>
            </a:p>
          </p:txBody>
        </p:sp>
      </p:grpSp>
      <p:grpSp>
        <p:nvGrpSpPr>
          <p:cNvPr id="22" name="Group 47"/>
          <p:cNvGrpSpPr/>
          <p:nvPr/>
        </p:nvGrpSpPr>
        <p:grpSpPr>
          <a:xfrm>
            <a:off x="7848520" y="1976474"/>
            <a:ext cx="1404000" cy="1386256"/>
            <a:chOff x="-36512" y="1976474"/>
            <a:chExt cx="1404000" cy="1386256"/>
          </a:xfrm>
        </p:grpSpPr>
        <p:grpSp>
          <p:nvGrpSpPr>
            <p:cNvPr id="23" name="Group 27"/>
            <p:cNvGrpSpPr/>
            <p:nvPr/>
          </p:nvGrpSpPr>
          <p:grpSpPr>
            <a:xfrm>
              <a:off x="-36512" y="1976474"/>
              <a:ext cx="1404000" cy="1386256"/>
              <a:chOff x="3851920" y="2276872"/>
              <a:chExt cx="1368152" cy="1313715"/>
            </a:xfrm>
          </p:grpSpPr>
          <p:sp>
            <p:nvSpPr>
              <p:cNvPr id="30" name="Oval 29"/>
              <p:cNvSpPr/>
              <p:nvPr/>
            </p:nvSpPr>
            <p:spPr>
              <a:xfrm>
                <a:off x="3949772" y="2363207"/>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1" name="Picture 30" descr="Mauve.png"/>
              <p:cNvPicPr>
                <a:picLocks noChangeAspect="1"/>
              </p:cNvPicPr>
              <p:nvPr/>
            </p:nvPicPr>
            <p:blipFill>
              <a:blip r:embed="rId5" cstate="print"/>
              <a:stretch>
                <a:fillRect/>
              </a:stretch>
            </p:blipFill>
            <p:spPr>
              <a:xfrm>
                <a:off x="3851920" y="2276872"/>
                <a:ext cx="1368152" cy="1313715"/>
              </a:xfrm>
              <a:prstGeom prst="rect">
                <a:avLst/>
              </a:prstGeom>
            </p:spPr>
          </p:pic>
        </p:grpSp>
        <p:sp>
          <p:nvSpPr>
            <p:cNvPr id="29" name="TextBox 28"/>
            <p:cNvSpPr txBox="1"/>
            <p:nvPr/>
          </p:nvSpPr>
          <p:spPr>
            <a:xfrm>
              <a:off x="-36512" y="2340169"/>
              <a:ext cx="1330105" cy="584775"/>
            </a:xfrm>
            <a:prstGeom prst="rect">
              <a:avLst/>
            </a:prstGeom>
            <a:noFill/>
          </p:spPr>
          <p:txBody>
            <a:bodyPr wrap="square" rtlCol="0">
              <a:spAutoFit/>
            </a:bodyPr>
            <a:lstStyle/>
            <a:p>
              <a:pPr algn="ctr"/>
              <a:r>
                <a:rPr lang="en-IN" sz="3200" b="1" dirty="0" smtClean="0"/>
                <a:t>7</a:t>
              </a:r>
              <a:endParaRPr lang="en-IN" sz="3200" b="1" dirty="0"/>
            </a:p>
          </p:txBody>
        </p:sp>
      </p:grpSp>
      <p:grpSp>
        <p:nvGrpSpPr>
          <p:cNvPr id="27" name="Group 52"/>
          <p:cNvGrpSpPr/>
          <p:nvPr/>
        </p:nvGrpSpPr>
        <p:grpSpPr>
          <a:xfrm>
            <a:off x="7848520" y="3116236"/>
            <a:ext cx="1404000" cy="1386256"/>
            <a:chOff x="-36512" y="3116236"/>
            <a:chExt cx="1404000" cy="1386256"/>
          </a:xfrm>
        </p:grpSpPr>
        <p:grpSp>
          <p:nvGrpSpPr>
            <p:cNvPr id="28" name="Group 21"/>
            <p:cNvGrpSpPr/>
            <p:nvPr/>
          </p:nvGrpSpPr>
          <p:grpSpPr>
            <a:xfrm>
              <a:off x="-36512" y="3116236"/>
              <a:ext cx="1404000" cy="1386256"/>
              <a:chOff x="3851920" y="3356992"/>
              <a:chExt cx="1368152" cy="1313715"/>
            </a:xfrm>
          </p:grpSpPr>
          <p:sp>
            <p:nvSpPr>
              <p:cNvPr id="35" name="Oval 34"/>
              <p:cNvSpPr/>
              <p:nvPr/>
            </p:nvSpPr>
            <p:spPr>
              <a:xfrm>
                <a:off x="3949772" y="3417216"/>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6" name="Picture 35" descr="Blue1.png"/>
              <p:cNvPicPr>
                <a:picLocks noChangeAspect="1"/>
              </p:cNvPicPr>
              <p:nvPr/>
            </p:nvPicPr>
            <p:blipFill>
              <a:blip r:embed="rId8" cstate="print"/>
              <a:stretch>
                <a:fillRect/>
              </a:stretch>
            </p:blipFill>
            <p:spPr>
              <a:xfrm>
                <a:off x="3851920" y="3356992"/>
                <a:ext cx="1368152" cy="1313715"/>
              </a:xfrm>
              <a:prstGeom prst="rect">
                <a:avLst/>
              </a:prstGeom>
            </p:spPr>
          </p:pic>
        </p:grpSp>
        <p:sp>
          <p:nvSpPr>
            <p:cNvPr id="34" name="TextBox 33"/>
            <p:cNvSpPr txBox="1"/>
            <p:nvPr/>
          </p:nvSpPr>
          <p:spPr>
            <a:xfrm>
              <a:off x="-36512" y="3492297"/>
              <a:ext cx="1330105" cy="584775"/>
            </a:xfrm>
            <a:prstGeom prst="rect">
              <a:avLst/>
            </a:prstGeom>
            <a:noFill/>
          </p:spPr>
          <p:txBody>
            <a:bodyPr wrap="square" rtlCol="0">
              <a:spAutoFit/>
            </a:bodyPr>
            <a:lstStyle/>
            <a:p>
              <a:pPr algn="ctr"/>
              <a:r>
                <a:rPr lang="en-IN" sz="3200" b="1" dirty="0" smtClean="0"/>
                <a:t>8</a:t>
              </a:r>
              <a:endParaRPr lang="en-IN" sz="3200" b="1" dirty="0"/>
            </a:p>
          </p:txBody>
        </p:sp>
      </p:grpSp>
      <p:grpSp>
        <p:nvGrpSpPr>
          <p:cNvPr id="32" name="Group 58"/>
          <p:cNvGrpSpPr/>
          <p:nvPr/>
        </p:nvGrpSpPr>
        <p:grpSpPr>
          <a:xfrm>
            <a:off x="7848520" y="4320513"/>
            <a:ext cx="1396839" cy="1379184"/>
            <a:chOff x="-36512" y="4320513"/>
            <a:chExt cx="1396839" cy="1379184"/>
          </a:xfrm>
        </p:grpSpPr>
        <p:grpSp>
          <p:nvGrpSpPr>
            <p:cNvPr id="33" name="Group 18"/>
            <p:cNvGrpSpPr/>
            <p:nvPr/>
          </p:nvGrpSpPr>
          <p:grpSpPr>
            <a:xfrm>
              <a:off x="-36511" y="4320513"/>
              <a:ext cx="1396838" cy="1379184"/>
              <a:chOff x="3851921" y="4498251"/>
              <a:chExt cx="1361173" cy="1307013"/>
            </a:xfrm>
          </p:grpSpPr>
          <p:sp>
            <p:nvSpPr>
              <p:cNvPr id="40" name="Oval 39"/>
              <p:cNvSpPr/>
              <p:nvPr/>
            </p:nvSpPr>
            <p:spPr>
              <a:xfrm>
                <a:off x="3949772" y="4558433"/>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1" name="Picture 40" descr="Green2.png"/>
              <p:cNvPicPr>
                <a:picLocks noChangeAspect="1"/>
              </p:cNvPicPr>
              <p:nvPr/>
            </p:nvPicPr>
            <p:blipFill>
              <a:blip r:embed="rId6" cstate="print"/>
              <a:stretch>
                <a:fillRect/>
              </a:stretch>
            </p:blipFill>
            <p:spPr>
              <a:xfrm>
                <a:off x="3851921" y="4498251"/>
                <a:ext cx="1361173" cy="1307013"/>
              </a:xfrm>
              <a:prstGeom prst="rect">
                <a:avLst/>
              </a:prstGeom>
            </p:spPr>
          </p:pic>
        </p:grpSp>
        <p:sp>
          <p:nvSpPr>
            <p:cNvPr id="39" name="TextBox 38"/>
            <p:cNvSpPr txBox="1"/>
            <p:nvPr/>
          </p:nvSpPr>
          <p:spPr>
            <a:xfrm>
              <a:off x="-36512" y="4644425"/>
              <a:ext cx="1330105" cy="584775"/>
            </a:xfrm>
            <a:prstGeom prst="rect">
              <a:avLst/>
            </a:prstGeom>
            <a:noFill/>
          </p:spPr>
          <p:txBody>
            <a:bodyPr wrap="square" rtlCol="0">
              <a:spAutoFit/>
            </a:bodyPr>
            <a:lstStyle/>
            <a:p>
              <a:pPr algn="ctr"/>
              <a:r>
                <a:rPr lang="en-IN" sz="3200" b="1" dirty="0" smtClean="0"/>
                <a:t>9</a:t>
              </a:r>
              <a:endParaRPr lang="en-IN" sz="3200" b="1" dirty="0"/>
            </a:p>
          </p:txBody>
        </p:sp>
      </p:grpSp>
      <p:grpSp>
        <p:nvGrpSpPr>
          <p:cNvPr id="37" name="Group 63"/>
          <p:cNvGrpSpPr/>
          <p:nvPr/>
        </p:nvGrpSpPr>
        <p:grpSpPr>
          <a:xfrm>
            <a:off x="7848520" y="5471744"/>
            <a:ext cx="1404000" cy="1386256"/>
            <a:chOff x="-36512" y="5471744"/>
            <a:chExt cx="1404000" cy="1386256"/>
          </a:xfrm>
        </p:grpSpPr>
        <p:grpSp>
          <p:nvGrpSpPr>
            <p:cNvPr id="38" name="Group 15"/>
            <p:cNvGrpSpPr/>
            <p:nvPr/>
          </p:nvGrpSpPr>
          <p:grpSpPr>
            <a:xfrm>
              <a:off x="-36512" y="5471744"/>
              <a:ext cx="1404000" cy="1386256"/>
              <a:chOff x="3851920" y="5589240"/>
              <a:chExt cx="1368152" cy="1313715"/>
            </a:xfrm>
          </p:grpSpPr>
          <p:sp>
            <p:nvSpPr>
              <p:cNvPr id="45" name="Oval 44"/>
              <p:cNvSpPr/>
              <p:nvPr/>
            </p:nvSpPr>
            <p:spPr>
              <a:xfrm>
                <a:off x="3949772" y="5662529"/>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6" name="Picture 17" descr="Green1.png"/>
              <p:cNvPicPr>
                <a:picLocks noChangeAspect="1"/>
              </p:cNvPicPr>
              <p:nvPr/>
            </p:nvPicPr>
            <p:blipFill>
              <a:blip r:embed="rId7" cstate="print"/>
              <a:stretch>
                <a:fillRect/>
              </a:stretch>
            </p:blipFill>
            <p:spPr>
              <a:xfrm>
                <a:off x="3851920" y="5589240"/>
                <a:ext cx="1368152" cy="1313715"/>
              </a:xfrm>
              <a:prstGeom prst="rect">
                <a:avLst/>
              </a:prstGeom>
            </p:spPr>
          </p:pic>
        </p:grpSp>
        <p:sp>
          <p:nvSpPr>
            <p:cNvPr id="44" name="TextBox 43"/>
            <p:cNvSpPr txBox="1"/>
            <p:nvPr/>
          </p:nvSpPr>
          <p:spPr>
            <a:xfrm>
              <a:off x="-36512" y="5805264"/>
              <a:ext cx="1330105" cy="584775"/>
            </a:xfrm>
            <a:prstGeom prst="rect">
              <a:avLst/>
            </a:prstGeom>
            <a:noFill/>
          </p:spPr>
          <p:txBody>
            <a:bodyPr wrap="square" rtlCol="0">
              <a:spAutoFit/>
            </a:bodyPr>
            <a:lstStyle/>
            <a:p>
              <a:pPr algn="ctr"/>
              <a:r>
                <a:rPr lang="en-IN" sz="3200" b="1" dirty="0" smtClean="0"/>
                <a:t>10</a:t>
              </a:r>
              <a:endParaRPr lang="en-IN" sz="3200" b="1" dirty="0"/>
            </a:p>
          </p:txBody>
        </p:sp>
      </p:grpSp>
      <p:grpSp>
        <p:nvGrpSpPr>
          <p:cNvPr id="42" name="Group 72"/>
          <p:cNvGrpSpPr/>
          <p:nvPr/>
        </p:nvGrpSpPr>
        <p:grpSpPr>
          <a:xfrm>
            <a:off x="7848520" y="836712"/>
            <a:ext cx="1404000" cy="1386256"/>
            <a:chOff x="-36512" y="836712"/>
            <a:chExt cx="1404000" cy="1386256"/>
          </a:xfrm>
        </p:grpSpPr>
        <p:grpSp>
          <p:nvGrpSpPr>
            <p:cNvPr id="43" name="Group 30"/>
            <p:cNvGrpSpPr/>
            <p:nvPr/>
          </p:nvGrpSpPr>
          <p:grpSpPr>
            <a:xfrm>
              <a:off x="-36512" y="836712"/>
              <a:ext cx="1404000" cy="1386256"/>
              <a:chOff x="3851920" y="1196752"/>
              <a:chExt cx="1368152" cy="1313715"/>
            </a:xfrm>
          </p:grpSpPr>
          <p:sp>
            <p:nvSpPr>
              <p:cNvPr id="50" name="Oval 49"/>
              <p:cNvSpPr/>
              <p:nvPr/>
            </p:nvSpPr>
            <p:spPr>
              <a:xfrm>
                <a:off x="3949772" y="1269980"/>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1" name="Picture 50" descr="Magenta.png"/>
              <p:cNvPicPr>
                <a:picLocks noChangeAspect="1"/>
              </p:cNvPicPr>
              <p:nvPr/>
            </p:nvPicPr>
            <p:blipFill>
              <a:blip r:embed="rId9" cstate="print"/>
              <a:stretch>
                <a:fillRect/>
              </a:stretch>
            </p:blipFill>
            <p:spPr>
              <a:xfrm>
                <a:off x="3851920" y="1196752"/>
                <a:ext cx="1368152" cy="1313715"/>
              </a:xfrm>
              <a:prstGeom prst="rect">
                <a:avLst/>
              </a:prstGeom>
            </p:spPr>
          </p:pic>
        </p:grpSp>
        <p:sp>
          <p:nvSpPr>
            <p:cNvPr id="49" name="TextBox 48"/>
            <p:cNvSpPr txBox="1"/>
            <p:nvPr/>
          </p:nvSpPr>
          <p:spPr>
            <a:xfrm>
              <a:off x="-36512" y="1196752"/>
              <a:ext cx="1330105" cy="584775"/>
            </a:xfrm>
            <a:prstGeom prst="rect">
              <a:avLst/>
            </a:prstGeom>
            <a:noFill/>
          </p:spPr>
          <p:txBody>
            <a:bodyPr wrap="square" rtlCol="0">
              <a:spAutoFit/>
            </a:bodyPr>
            <a:lstStyle/>
            <a:p>
              <a:pPr algn="ctr"/>
              <a:r>
                <a:rPr lang="en-IN" sz="3200" b="1" dirty="0" smtClean="0"/>
                <a:t>6</a:t>
              </a:r>
              <a:endParaRPr lang="en-IN" sz="3200" b="1" dirty="0"/>
            </a:p>
          </p:txBody>
        </p:sp>
      </p:grpSp>
      <p:grpSp>
        <p:nvGrpSpPr>
          <p:cNvPr id="47" name="Group 72"/>
          <p:cNvGrpSpPr/>
          <p:nvPr/>
        </p:nvGrpSpPr>
        <p:grpSpPr>
          <a:xfrm>
            <a:off x="-36512" y="836712"/>
            <a:ext cx="1404000" cy="1386256"/>
            <a:chOff x="-36512" y="836712"/>
            <a:chExt cx="1404000" cy="1386256"/>
          </a:xfrm>
        </p:grpSpPr>
        <p:grpSp>
          <p:nvGrpSpPr>
            <p:cNvPr id="48" name="Group 30"/>
            <p:cNvGrpSpPr/>
            <p:nvPr/>
          </p:nvGrpSpPr>
          <p:grpSpPr>
            <a:xfrm>
              <a:off x="-36512" y="836712"/>
              <a:ext cx="1404000" cy="1386256"/>
              <a:chOff x="3851920" y="1196752"/>
              <a:chExt cx="1368152" cy="1313715"/>
            </a:xfrm>
          </p:grpSpPr>
          <p:sp>
            <p:nvSpPr>
              <p:cNvPr id="55" name="Oval 32"/>
              <p:cNvSpPr/>
              <p:nvPr/>
            </p:nvSpPr>
            <p:spPr>
              <a:xfrm>
                <a:off x="3949772" y="1269980"/>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6" name="Picture 55" descr="Magenta.png"/>
              <p:cNvPicPr>
                <a:picLocks noChangeAspect="1"/>
              </p:cNvPicPr>
              <p:nvPr/>
            </p:nvPicPr>
            <p:blipFill>
              <a:blip r:embed="rId9" cstate="print"/>
              <a:stretch>
                <a:fillRect/>
              </a:stretch>
            </p:blipFill>
            <p:spPr>
              <a:xfrm>
                <a:off x="3851920" y="1196752"/>
                <a:ext cx="1368152" cy="1313715"/>
              </a:xfrm>
              <a:prstGeom prst="rect">
                <a:avLst/>
              </a:prstGeom>
            </p:spPr>
          </p:pic>
        </p:grpSp>
        <p:sp>
          <p:nvSpPr>
            <p:cNvPr id="54" name="TextBox 53"/>
            <p:cNvSpPr txBox="1"/>
            <p:nvPr/>
          </p:nvSpPr>
          <p:spPr>
            <a:xfrm>
              <a:off x="-36512" y="1196752"/>
              <a:ext cx="1330105" cy="584775"/>
            </a:xfrm>
            <a:prstGeom prst="rect">
              <a:avLst/>
            </a:prstGeom>
            <a:noFill/>
          </p:spPr>
          <p:txBody>
            <a:bodyPr wrap="square" rtlCol="0">
              <a:spAutoFit/>
            </a:bodyPr>
            <a:lstStyle/>
            <a:p>
              <a:pPr algn="ctr"/>
              <a:r>
                <a:rPr lang="en-IN" sz="3200" b="1" dirty="0" smtClean="0"/>
                <a:t>1</a:t>
              </a:r>
              <a:endParaRPr lang="en-IN" sz="3200" b="1" dirty="0"/>
            </a:p>
          </p:txBody>
        </p:sp>
      </p:grpSp>
      <p:pic>
        <p:nvPicPr>
          <p:cNvPr id="57" name="Picture 56" descr="22636307_xl.jpg"/>
          <p:cNvPicPr>
            <a:picLocks noChangeAspect="1"/>
          </p:cNvPicPr>
          <p:nvPr/>
        </p:nvPicPr>
        <p:blipFill>
          <a:blip r:embed="rId10" cstate="email">
            <a:clrChange>
              <a:clrFrom>
                <a:srgbClr val="FFFFFF"/>
              </a:clrFrom>
              <a:clrTo>
                <a:srgbClr val="FFFFFF">
                  <a:alpha val="0"/>
                </a:srgbClr>
              </a:clrTo>
            </a:clrChange>
            <a:lum bright="20000"/>
            <a:extLst>
              <a:ext uri="{28A0092B-C50C-407E-A947-70E740481C1C}">
                <a14:useLocalDpi xmlns:a14="http://schemas.microsoft.com/office/drawing/2010/main"/>
              </a:ext>
            </a:extLst>
          </a:blip>
          <a:stretch>
            <a:fillRect/>
          </a:stretch>
        </p:blipFill>
        <p:spPr>
          <a:xfrm>
            <a:off x="539552" y="1124744"/>
            <a:ext cx="7455532" cy="5733256"/>
          </a:xfrm>
          <a:prstGeom prst="rect">
            <a:avLst/>
          </a:prstGeom>
        </p:spPr>
      </p:pic>
      <p:grpSp>
        <p:nvGrpSpPr>
          <p:cNvPr id="52" name="Group 33"/>
          <p:cNvGrpSpPr/>
          <p:nvPr/>
        </p:nvGrpSpPr>
        <p:grpSpPr>
          <a:xfrm flipH="1">
            <a:off x="1115616" y="3284984"/>
            <a:ext cx="4248472" cy="1080120"/>
            <a:chOff x="-180528" y="1340936"/>
            <a:chExt cx="4248472" cy="1080120"/>
          </a:xfrm>
        </p:grpSpPr>
        <p:sp>
          <p:nvSpPr>
            <p:cNvPr id="59" name="Rectangle 58"/>
            <p:cNvSpPr/>
            <p:nvPr/>
          </p:nvSpPr>
          <p:spPr>
            <a:xfrm>
              <a:off x="2987824" y="1556792"/>
              <a:ext cx="1080120" cy="5760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0" name="Rounded Rectangle 59"/>
            <p:cNvSpPr/>
            <p:nvPr/>
          </p:nvSpPr>
          <p:spPr>
            <a:xfrm>
              <a:off x="-180528" y="1340936"/>
              <a:ext cx="3240184" cy="1080120"/>
            </a:xfrm>
            <a:prstGeom prst="roundRect">
              <a:avLst>
                <a:gd name="adj" fmla="val 994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61" name="TextBox 60"/>
          <p:cNvSpPr txBox="1"/>
          <p:nvPr/>
        </p:nvSpPr>
        <p:spPr>
          <a:xfrm>
            <a:off x="2123728" y="3277433"/>
            <a:ext cx="3168352" cy="1015663"/>
          </a:xfrm>
          <a:prstGeom prst="rect">
            <a:avLst/>
          </a:prstGeom>
          <a:noFill/>
        </p:spPr>
        <p:txBody>
          <a:bodyPr wrap="square" rtlCol="0">
            <a:spAutoFit/>
          </a:bodyPr>
          <a:lstStyle/>
          <a:p>
            <a:pPr algn="ctr"/>
            <a:r>
              <a:rPr lang="en-IN" sz="2000" b="1" dirty="0" smtClean="0"/>
              <a:t>MBO acts as a Comprehensive System Approach</a:t>
            </a:r>
            <a:endParaRPr lang="en-IN" sz="2000" b="1" dirty="0"/>
          </a:p>
        </p:txBody>
      </p:sp>
      <p:sp>
        <p:nvSpPr>
          <p:cNvPr id="62" name="Rounded Rectangle 61"/>
          <p:cNvSpPr/>
          <p:nvPr/>
        </p:nvSpPr>
        <p:spPr>
          <a:xfrm>
            <a:off x="1691680" y="4365104"/>
            <a:ext cx="6048672" cy="2448000"/>
          </a:xfrm>
          <a:prstGeom prst="roundRect">
            <a:avLst>
              <a:gd name="adj" fmla="val 3111"/>
            </a:avLst>
          </a:prstGeom>
          <a:solidFill>
            <a:schemeClr val="accent1">
              <a:lumMod val="60000"/>
              <a:lumOff val="40000"/>
              <a:alpha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smtClean="0">
                <a:solidFill>
                  <a:schemeClr val="tx1"/>
                </a:solidFill>
                <a:effectLst>
                  <a:glow rad="228600">
                    <a:schemeClr val="bg1">
                      <a:alpha val="40000"/>
                    </a:schemeClr>
                  </a:glow>
                </a:effectLst>
              </a:rPr>
              <a:t>MBO acts as a Comprehensive System Approach:</a:t>
            </a:r>
          </a:p>
          <a:p>
            <a:pPr marL="457200" indent="-457200">
              <a:buFont typeface="Arial" pitchFamily="34" charset="0"/>
              <a:buChar char="•"/>
            </a:pPr>
            <a:endParaRPr lang="en-IN" sz="2000" b="1" dirty="0" smtClean="0">
              <a:solidFill>
                <a:schemeClr val="tx1"/>
              </a:solidFill>
              <a:effectLst>
                <a:glow rad="228600">
                  <a:schemeClr val="bg1">
                    <a:alpha val="40000"/>
                  </a:schemeClr>
                </a:glow>
              </a:effectLst>
            </a:endParaRPr>
          </a:p>
          <a:p>
            <a:pPr marL="914400" lvl="1" indent="-457200">
              <a:buFont typeface="Courier New" pitchFamily="49" charset="0"/>
              <a:buChar char="o"/>
            </a:pPr>
            <a:r>
              <a:rPr lang="en-IN" sz="2000" dirty="0" smtClean="0">
                <a:solidFill>
                  <a:schemeClr val="tx1"/>
                </a:solidFill>
                <a:effectLst>
                  <a:glow rad="228600">
                    <a:schemeClr val="bg1">
                      <a:alpha val="40000"/>
                    </a:schemeClr>
                  </a:glow>
                </a:effectLst>
              </a:rPr>
              <a:t>MBO acts as a comprehensive system approach. </a:t>
            </a:r>
          </a:p>
          <a:p>
            <a:pPr marL="914400" lvl="1" indent="-457200">
              <a:buFont typeface="Courier New" pitchFamily="49" charset="0"/>
              <a:buChar char="o"/>
            </a:pPr>
            <a:endParaRPr lang="en-IN" sz="2000" dirty="0" smtClean="0">
              <a:solidFill>
                <a:schemeClr val="tx1"/>
              </a:solidFill>
              <a:effectLst>
                <a:glow rad="228600">
                  <a:schemeClr val="bg1">
                    <a:alpha val="40000"/>
                  </a:schemeClr>
                </a:glow>
              </a:effectLst>
            </a:endParaRPr>
          </a:p>
          <a:p>
            <a:pPr marL="914400" lvl="1" indent="-457200">
              <a:buFont typeface="Courier New" pitchFamily="49" charset="0"/>
              <a:buChar char="o"/>
            </a:pPr>
            <a:r>
              <a:rPr lang="en-IN" sz="2000" dirty="0" smtClean="0">
                <a:solidFill>
                  <a:schemeClr val="tx1"/>
                </a:solidFill>
                <a:effectLst>
                  <a:glow rad="228600">
                    <a:schemeClr val="bg1">
                      <a:alpha val="40000"/>
                    </a:schemeClr>
                  </a:glow>
                </a:effectLst>
              </a:rPr>
              <a:t>Hence, in any organization when an MBO program is implemented it becomes a comprehensive system. </a:t>
            </a:r>
          </a:p>
        </p:txBody>
      </p:sp>
      <p:grpSp>
        <p:nvGrpSpPr>
          <p:cNvPr id="53" name="Group 52"/>
          <p:cNvGrpSpPr/>
          <p:nvPr/>
        </p:nvGrpSpPr>
        <p:grpSpPr>
          <a:xfrm>
            <a:off x="-36512" y="3116236"/>
            <a:ext cx="1404000" cy="1386256"/>
            <a:chOff x="-36512" y="3116236"/>
            <a:chExt cx="1404000" cy="1386256"/>
          </a:xfrm>
        </p:grpSpPr>
        <p:grpSp>
          <p:nvGrpSpPr>
            <p:cNvPr id="58" name="Group 21"/>
            <p:cNvGrpSpPr/>
            <p:nvPr/>
          </p:nvGrpSpPr>
          <p:grpSpPr>
            <a:xfrm>
              <a:off x="-36512" y="3116236"/>
              <a:ext cx="1404000" cy="1386256"/>
              <a:chOff x="3851920" y="3356992"/>
              <a:chExt cx="1368152" cy="1313715"/>
            </a:xfrm>
          </p:grpSpPr>
          <p:sp>
            <p:nvSpPr>
              <p:cNvPr id="15" name="Oval 14"/>
              <p:cNvSpPr/>
              <p:nvPr/>
            </p:nvSpPr>
            <p:spPr>
              <a:xfrm>
                <a:off x="3949772" y="3417216"/>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6" name="Picture 15" descr="Blue1.png"/>
              <p:cNvPicPr>
                <a:picLocks noChangeAspect="1"/>
              </p:cNvPicPr>
              <p:nvPr/>
            </p:nvPicPr>
            <p:blipFill>
              <a:blip r:embed="rId8" cstate="print"/>
              <a:stretch>
                <a:fillRect/>
              </a:stretch>
            </p:blipFill>
            <p:spPr>
              <a:xfrm>
                <a:off x="3851920" y="3356992"/>
                <a:ext cx="1368152" cy="1313715"/>
              </a:xfrm>
              <a:prstGeom prst="rect">
                <a:avLst/>
              </a:prstGeom>
            </p:spPr>
          </p:pic>
        </p:grpSp>
        <p:sp>
          <p:nvSpPr>
            <p:cNvPr id="14" name="TextBox 13"/>
            <p:cNvSpPr txBox="1"/>
            <p:nvPr/>
          </p:nvSpPr>
          <p:spPr>
            <a:xfrm>
              <a:off x="-36512" y="3492297"/>
              <a:ext cx="1330105" cy="584775"/>
            </a:xfrm>
            <a:prstGeom prst="rect">
              <a:avLst/>
            </a:prstGeom>
            <a:noFill/>
          </p:spPr>
          <p:txBody>
            <a:bodyPr wrap="square" rtlCol="0">
              <a:spAutoFit/>
            </a:bodyPr>
            <a:lstStyle/>
            <a:p>
              <a:pPr algn="ctr"/>
              <a:r>
                <a:rPr lang="en-IN" sz="3200" b="1" dirty="0" smtClean="0"/>
                <a:t>3</a:t>
              </a:r>
              <a:endParaRPr lang="en-IN" sz="3200" b="1" dirty="0"/>
            </a:p>
          </p:txBody>
        </p:sp>
      </p:grpSp>
      <p:pic>
        <p:nvPicPr>
          <p:cNvPr id="63" name="Picture 6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53"/>
                                        </p:tgtEl>
                                      </p:cBhvr>
                                    </p:animEffect>
                                    <p:animScale>
                                      <p:cBhvr>
                                        <p:cTn id="7" dur="250" autoRev="1" fill="hold"/>
                                        <p:tgtEl>
                                          <p:spTgt spid="53"/>
                                        </p:tgtEl>
                                      </p:cBhvr>
                                      <p:by x="105000" y="105000"/>
                                    </p:animScale>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slide(fromLeft)">
                                      <p:cBhvr>
                                        <p:cTn id="11" dur="500"/>
                                        <p:tgtEl>
                                          <p:spTgt spid="5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strVal val="#ppt_x"/>
                                          </p:val>
                                        </p:tav>
                                        <p:tav tm="100000">
                                          <p:val>
                                            <p:strVal val="#ppt_x"/>
                                          </p:val>
                                        </p:tav>
                                      </p:tavLst>
                                    </p:anim>
                                    <p:anim calcmode="lin" valueType="num">
                                      <p:cBhvr>
                                        <p:cTn id="21" dur="5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27727219_x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9992" y="1412776"/>
            <a:ext cx="4644008" cy="5445224"/>
          </a:xfrm>
          <a:prstGeom prst="rect">
            <a:avLst/>
          </a:prstGeom>
        </p:spPr>
      </p:pic>
      <p:grpSp>
        <p:nvGrpSpPr>
          <p:cNvPr id="5"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Step 1: Determining Objectives</a:t>
              </a:r>
              <a:endParaRPr lang="en-IN" sz="3200" dirty="0"/>
            </a:p>
          </p:txBody>
        </p:sp>
      </p:grpSp>
      <p:sp>
        <p:nvSpPr>
          <p:cNvPr id="6" name="Rectangle 5"/>
          <p:cNvSpPr/>
          <p:nvPr/>
        </p:nvSpPr>
        <p:spPr>
          <a:xfrm>
            <a:off x="-36512" y="1340768"/>
            <a:ext cx="4716000" cy="5544000"/>
          </a:xfrm>
          <a:prstGeom prst="rect">
            <a:avLst/>
          </a:prstGeom>
          <a:solidFill>
            <a:srgbClr val="FF9966">
              <a:alpha val="6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smtClean="0">
                <a:solidFill>
                  <a:schemeClr val="tx1"/>
                </a:solidFill>
              </a:rPr>
              <a:t>The first step of the MBO Process is determining or the setting of objectives. </a:t>
            </a:r>
          </a:p>
          <a:p>
            <a:pPr marL="457200" indent="-457200">
              <a:buFont typeface="Arial" pitchFamily="34" charset="0"/>
              <a:buChar char="•"/>
            </a:pPr>
            <a:endParaRPr lang="en-IN" sz="2000" b="1" dirty="0" smtClean="0">
              <a:solidFill>
                <a:schemeClr val="tx1"/>
              </a:solidFill>
            </a:endParaRPr>
          </a:p>
          <a:p>
            <a:pPr marL="457200" indent="-457200">
              <a:buFont typeface="Arial" pitchFamily="34" charset="0"/>
              <a:buChar char="•"/>
            </a:pPr>
            <a:r>
              <a:rPr lang="en-IN" sz="2000" b="1" dirty="0" smtClean="0">
                <a:solidFill>
                  <a:schemeClr val="tx1"/>
                </a:solidFill>
              </a:rPr>
              <a:t>The objectives that are established should be verifiable objectives. </a:t>
            </a:r>
          </a:p>
          <a:p>
            <a:pPr marL="457200" indent="-457200">
              <a:buFont typeface="Arial" pitchFamily="34" charset="0"/>
              <a:buChar char="•"/>
            </a:pPr>
            <a:endParaRPr lang="en-IN" sz="2000" b="1" dirty="0" smtClean="0">
              <a:solidFill>
                <a:schemeClr val="tx1"/>
              </a:solidFill>
            </a:endParaRPr>
          </a:p>
          <a:p>
            <a:pPr marL="457200" indent="-457200">
              <a:buFont typeface="Arial" pitchFamily="34" charset="0"/>
              <a:buChar char="•"/>
            </a:pPr>
            <a:r>
              <a:rPr lang="en-IN" sz="2000" b="1" dirty="0" smtClean="0">
                <a:solidFill>
                  <a:schemeClr val="tx1"/>
                </a:solidFill>
              </a:rPr>
              <a:t>The objectives in this step are established for the organization and for various positions at various levels. </a:t>
            </a:r>
          </a:p>
          <a:p>
            <a:pPr marL="457200" indent="-457200">
              <a:buFont typeface="Arial" pitchFamily="34" charset="0"/>
              <a:buChar char="•"/>
            </a:pPr>
            <a:endParaRPr lang="en-IN" sz="2000" b="1" dirty="0" smtClean="0">
              <a:solidFill>
                <a:schemeClr val="tx1"/>
              </a:solidFill>
            </a:endParaRPr>
          </a:p>
          <a:p>
            <a:pPr marL="457200" indent="-457200">
              <a:buFont typeface="Arial" pitchFamily="34" charset="0"/>
              <a:buChar char="•"/>
            </a:pPr>
            <a:r>
              <a:rPr lang="en-IN" sz="2000" b="1" dirty="0" smtClean="0">
                <a:solidFill>
                  <a:schemeClr val="tx1"/>
                </a:solidFill>
              </a:rPr>
              <a:t>Objectives play a crucial role in any organization’s success because without clear objectives, no individual, team or an organization can perform effectively or efficiently. </a:t>
            </a:r>
          </a:p>
        </p:txBody>
      </p:sp>
      <p:grpSp>
        <p:nvGrpSpPr>
          <p:cNvPr id="7" name="Group 9"/>
          <p:cNvGrpSpPr/>
          <p:nvPr/>
        </p:nvGrpSpPr>
        <p:grpSpPr>
          <a:xfrm>
            <a:off x="-36512" y="836712"/>
            <a:ext cx="9120058" cy="576920"/>
            <a:chOff x="23942" y="2509229"/>
            <a:chExt cx="9120058" cy="404210"/>
          </a:xfrm>
        </p:grpSpPr>
        <p:pic>
          <p:nvPicPr>
            <p:cNvPr id="8" name="Picture 7" descr="color-pencils-preview.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5400000">
              <a:off x="4381866" y="-1848695"/>
              <a:ext cx="404210" cy="9120058"/>
            </a:xfrm>
            <a:prstGeom prst="rect">
              <a:avLst/>
            </a:prstGeom>
          </p:spPr>
        </p:pic>
        <p:sp>
          <p:nvSpPr>
            <p:cNvPr id="9" name="TextBox 8"/>
            <p:cNvSpPr txBox="1"/>
            <p:nvPr/>
          </p:nvSpPr>
          <p:spPr>
            <a:xfrm>
              <a:off x="1248078" y="2560494"/>
              <a:ext cx="6984776" cy="301894"/>
            </a:xfrm>
            <a:prstGeom prst="rect">
              <a:avLst/>
            </a:prstGeom>
            <a:noFill/>
          </p:spPr>
          <p:txBody>
            <a:bodyPr wrap="square" rtlCol="0">
              <a:spAutoFit/>
            </a:bodyPr>
            <a:lstStyle/>
            <a:p>
              <a:pPr algn="ctr"/>
              <a:r>
                <a:rPr lang="en-IN" sz="2200" b="1" dirty="0" smtClean="0">
                  <a:solidFill>
                    <a:schemeClr val="bg1"/>
                  </a:solidFill>
                  <a:effectLst>
                    <a:outerShdw blurRad="38100" dist="38100" dir="2700000" algn="tl">
                      <a:srgbClr val="000000">
                        <a:alpha val="43137"/>
                      </a:srgbClr>
                    </a:outerShdw>
                  </a:effectLst>
                </a:rPr>
                <a:t>Step 1: Determining Objectives</a:t>
              </a:r>
              <a:endParaRPr lang="en-IN" sz="2200" b="1" dirty="0">
                <a:solidFill>
                  <a:schemeClr val="bg1"/>
                </a:solidFill>
                <a:effectLst>
                  <a:outerShdw blurRad="38100" dist="38100" dir="2700000" algn="tl">
                    <a:srgbClr val="000000">
                      <a:alpha val="43137"/>
                    </a:srgbClr>
                  </a:outerShdw>
                </a:effectLst>
              </a:endParaRPr>
            </a:p>
          </p:txBody>
        </p:sp>
      </p:grpSp>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Right)">
                                      <p:cBhvr>
                                        <p:cTn id="11" dur="500"/>
                                        <p:tgtEl>
                                          <p:spTgt spid="6"/>
                                        </p:tgtEl>
                                      </p:cBhvr>
                                    </p:animEffect>
                                  </p:childTnLst>
                                </p:cTn>
                              </p:par>
                              <p:par>
                                <p:cTn id="12" presetID="12" presetClass="entr" presetSubtype="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lide(from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512" y="1556792"/>
            <a:ext cx="4608512" cy="5301208"/>
          </a:xfrm>
          <a:prstGeom prst="rect">
            <a:avLst/>
          </a:prstGeom>
          <a:solidFill>
            <a:srgbClr val="FFCC66">
              <a:alpha val="6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b="1" dirty="0" smtClean="0">
                <a:solidFill>
                  <a:schemeClr val="tx1"/>
                </a:solidFill>
              </a:rPr>
              <a:t>Improper Understanding of the MBO Philosophy:</a:t>
            </a:r>
          </a:p>
          <a:p>
            <a:endParaRPr lang="en-IN" sz="2200" b="1" dirty="0" smtClean="0">
              <a:solidFill>
                <a:schemeClr val="tx1"/>
              </a:solidFill>
            </a:endParaRPr>
          </a:p>
          <a:p>
            <a:pPr marL="457200" indent="-457200">
              <a:buFont typeface="Arial" pitchFamily="34" charset="0"/>
              <a:buChar char="•"/>
            </a:pPr>
            <a:r>
              <a:rPr lang="en-IN" sz="2200" dirty="0" smtClean="0">
                <a:solidFill>
                  <a:schemeClr val="tx1"/>
                </a:solidFill>
              </a:rPr>
              <a:t>One of the greatest problems faced by organizations while implementing the ‘Management by Objectives’ program is the improper and incomplete understanding of the MBO Philosophy.</a:t>
            </a:r>
            <a:endParaRPr lang="en-IN" sz="2200" dirty="0">
              <a:solidFill>
                <a:schemeClr val="tx1"/>
              </a:solidFill>
            </a:endParaRPr>
          </a:p>
        </p:txBody>
      </p:sp>
      <p:grpSp>
        <p:nvGrpSpPr>
          <p:cNvPr id="5"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Improper Understanding of MBO Philosophy</a:t>
              </a:r>
              <a:endParaRPr lang="en-IN" sz="3200" dirty="0"/>
            </a:p>
          </p:txBody>
        </p:sp>
      </p:grpSp>
      <p:grpSp>
        <p:nvGrpSpPr>
          <p:cNvPr id="6" name="Group 16"/>
          <p:cNvGrpSpPr/>
          <p:nvPr/>
        </p:nvGrpSpPr>
        <p:grpSpPr>
          <a:xfrm>
            <a:off x="-8317432" y="908719"/>
            <a:ext cx="8893432" cy="648000"/>
            <a:chOff x="-8317432" y="980728"/>
            <a:chExt cx="8893432" cy="734659"/>
          </a:xfrm>
        </p:grpSpPr>
        <p:sp>
          <p:nvSpPr>
            <p:cNvPr id="7" name="Flowchart: Delay 6"/>
            <p:cNvSpPr/>
            <p:nvPr/>
          </p:nvSpPr>
          <p:spPr>
            <a:xfrm>
              <a:off x="0" y="980728"/>
              <a:ext cx="576000" cy="734659"/>
            </a:xfrm>
            <a:prstGeom prst="flowChartDelay">
              <a:avLst/>
            </a:prstGeom>
            <a:solidFill>
              <a:srgbClr val="FFCC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1</a:t>
              </a:r>
              <a:endParaRPr lang="en-IN" sz="2200" b="1" dirty="0">
                <a:solidFill>
                  <a:schemeClr val="tx1"/>
                </a:solidFill>
              </a:endParaRPr>
            </a:p>
          </p:txBody>
        </p:sp>
        <p:sp>
          <p:nvSpPr>
            <p:cNvPr id="8" name="Rectangle 7"/>
            <p:cNvSpPr/>
            <p:nvPr/>
          </p:nvSpPr>
          <p:spPr>
            <a:xfrm>
              <a:off x="-8317432" y="980728"/>
              <a:ext cx="8317432" cy="734659"/>
            </a:xfrm>
            <a:prstGeom prst="rect">
              <a:avLst/>
            </a:prstGeom>
            <a:solidFill>
              <a:srgbClr val="FFCC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smtClean="0">
                  <a:solidFill>
                    <a:schemeClr val="tx1"/>
                  </a:solidFill>
                </a:rPr>
                <a:t>Improper Understanding of the MBO Philosophy</a:t>
              </a:r>
              <a:endParaRPr lang="en-IN" sz="2200" dirty="0">
                <a:solidFill>
                  <a:schemeClr val="tx1"/>
                </a:solidFill>
              </a:endParaRPr>
            </a:p>
          </p:txBody>
        </p:sp>
      </p:grpSp>
      <p:pic>
        <p:nvPicPr>
          <p:cNvPr id="10" name="Picture 9" descr="9118594_l.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0" y="1556792"/>
            <a:ext cx="4571999" cy="5301208"/>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3.88889E-6 -4.44444E-6 L 0.88385 -0.00046 " pathEditMode="relative" rAng="0" ptsTypes="AA">
                                      <p:cBhvr>
                                        <p:cTn id="6" dur="500" fill="hold"/>
                                        <p:tgtEl>
                                          <p:spTgt spid="6"/>
                                        </p:tgtEl>
                                        <p:attrNameLst>
                                          <p:attrName>ppt_x</p:attrName>
                                          <p:attrName>ppt_y</p:attrName>
                                        </p:attrNameLst>
                                      </p:cBhvr>
                                      <p:rCtr x="442" y="0"/>
                                    </p:animMotion>
                                  </p:childTnLst>
                                </p:cTn>
                              </p:par>
                            </p:childTnLst>
                          </p:cTn>
                        </p:par>
                        <p:par>
                          <p:cTn id="7" fill="hold">
                            <p:stCondLst>
                              <p:cond delay="500"/>
                            </p:stCondLst>
                            <p:childTnLst>
                              <p:par>
                                <p:cTn id="8" presetID="12" presetClass="entr" presetSubtype="2"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lide(fromRight)">
                                      <p:cBhvr>
                                        <p:cTn id="10" dur="500"/>
                                        <p:tgtEl>
                                          <p:spTgt spid="9"/>
                                        </p:tgtEl>
                                      </p:cBhvr>
                                    </p:animEffect>
                                  </p:childTnLst>
                                </p:cTn>
                              </p:par>
                              <p:par>
                                <p:cTn id="11" presetID="1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lide(from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20"/>
          <p:cNvGrpSpPr/>
          <p:nvPr/>
        </p:nvGrpSpPr>
        <p:grpSpPr>
          <a:xfrm>
            <a:off x="432615" y="1077975"/>
            <a:ext cx="7337664" cy="3880110"/>
            <a:chOff x="3645903" y="-1202695"/>
            <a:chExt cx="11141561" cy="3625354"/>
          </a:xfrm>
        </p:grpSpPr>
        <p:sp>
          <p:nvSpPr>
            <p:cNvPr id="10" name="Rechteck 21"/>
            <p:cNvSpPr/>
            <p:nvPr/>
          </p:nvSpPr>
          <p:spPr bwMode="auto">
            <a:xfrm>
              <a:off x="4876558" y="-1070742"/>
              <a:ext cx="9910906" cy="3493401"/>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800" b="1" dirty="0" smtClean="0">
                  <a:solidFill>
                    <a:prstClr val="white"/>
                  </a:solidFill>
                  <a:latin typeface="FreesiaUPC" pitchFamily="34" charset="-34"/>
                  <a:ea typeface="ＭＳ Ｐゴシック" pitchFamily="34" charset="-128"/>
                  <a:cs typeface="FreesiaUPC" pitchFamily="34" charset="-34"/>
                </a:rPr>
                <a:t>This is a DEMO Course On – </a:t>
              </a:r>
              <a:r>
                <a:rPr lang="en-IN" sz="2800" b="1" dirty="0" smtClean="0">
                  <a:solidFill>
                    <a:srgbClr val="FFFF00"/>
                  </a:solidFill>
                  <a:latin typeface="FreesiaUPC" pitchFamily="34" charset="-34"/>
                  <a:ea typeface="ＭＳ Ｐゴシック" pitchFamily="34" charset="-128"/>
                  <a:cs typeface="FreesiaUPC" pitchFamily="34" charset="-34"/>
                </a:rPr>
                <a:t>Management By Objectives (MBO).</a:t>
              </a:r>
            </a:p>
            <a:p>
              <a:pPr>
                <a:spcAft>
                  <a:spcPts val="1200"/>
                </a:spcAft>
              </a:pPr>
              <a:r>
                <a:rPr lang="en-US" sz="2800" b="1" dirty="0" smtClean="0">
                  <a:solidFill>
                    <a:srgbClr val="FFFF00"/>
                  </a:solidFill>
                  <a:latin typeface="FreesiaUPC" pitchFamily="34" charset="-34"/>
                  <a:ea typeface="ＭＳ Ｐゴシック" pitchFamily="34" charset="-128"/>
                  <a:cs typeface="FreesiaUPC" pitchFamily="34" charset="-34"/>
                </a:rPr>
                <a:t>Register Today</a:t>
              </a:r>
              <a:r>
                <a:rPr lang="en-US" sz="2800" b="1" dirty="0" smtClean="0">
                  <a:solidFill>
                    <a:prstClr val="white"/>
                  </a:solidFill>
                  <a:latin typeface="FreesiaUPC" pitchFamily="34" charset="-34"/>
                  <a:ea typeface="ＭＳ Ｐゴシック" pitchFamily="34" charset="-128"/>
                  <a:cs typeface="FreesiaUPC" pitchFamily="34" charset="-34"/>
                </a:rPr>
                <a:t> and Get Access to many FREE Courses.</a:t>
              </a:r>
            </a:p>
            <a:p>
              <a:pPr>
                <a:spcAft>
                  <a:spcPts val="1200"/>
                </a:spcAft>
              </a:pPr>
              <a:r>
                <a:rPr lang="en-US" sz="2800" b="1" dirty="0" smtClean="0">
                  <a:solidFill>
                    <a:prstClr val="white"/>
                  </a:solidFill>
                  <a:latin typeface="FreesiaUPC" pitchFamily="34" charset="-34"/>
                  <a:ea typeface="ＭＳ Ｐゴシック" pitchFamily="34" charset="-128"/>
                  <a:cs typeface="FreesiaUPC" pitchFamily="34" charset="-34"/>
                </a:rPr>
                <a:t>What Do you Get:</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View All Courses Online.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Download </a:t>
              </a:r>
              <a:r>
                <a:rPr lang="en-US" sz="2800" b="1" dirty="0" err="1" smtClean="0">
                  <a:solidFill>
                    <a:prstClr val="white"/>
                  </a:solidFill>
                  <a:latin typeface="FreesiaUPC" pitchFamily="34" charset="-34"/>
                  <a:ea typeface="ＭＳ Ｐゴシック" pitchFamily="34" charset="-128"/>
                  <a:cs typeface="FreesiaUPC" pitchFamily="34" charset="-34"/>
                </a:rPr>
                <a:t>Powerpoint</a:t>
              </a:r>
              <a:r>
                <a:rPr lang="en-US" sz="2800" b="1" dirty="0" smtClean="0">
                  <a:solidFill>
                    <a:prstClr val="white"/>
                  </a:solidFill>
                  <a:latin typeface="FreesiaUPC" pitchFamily="34" charset="-34"/>
                  <a:ea typeface="ＭＳ Ｐゴシック" pitchFamily="34" charset="-128"/>
                  <a:cs typeface="FreesiaUPC" pitchFamily="34" charset="-34"/>
                </a:rPr>
                <a:t> Presentation for Each Course.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 the Knowledge Checks for Each Course.</a:t>
              </a:r>
              <a:endParaRPr lang="en-IN" sz="2800" b="1" dirty="0" smtClean="0">
                <a:solidFill>
                  <a:prstClr val="white"/>
                </a:solidFill>
                <a:latin typeface="FreesiaUPC" pitchFamily="34" charset="-34"/>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20222041">
              <a:off x="3645903" y="-1202695"/>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14700" y="5181600"/>
            <a:ext cx="1600200" cy="1533525"/>
          </a:xfrm>
          <a:prstGeom prst="rect">
            <a:avLst/>
          </a:prstGeom>
        </p:spPr>
      </p:pic>
      <p:sp>
        <p:nvSpPr>
          <p:cNvPr id="13" name="TextBox 12"/>
          <p:cNvSpPr txBox="1"/>
          <p:nvPr/>
        </p:nvSpPr>
        <p:spPr>
          <a:xfrm>
            <a:off x="395536" y="283295"/>
            <a:ext cx="8352928" cy="769441"/>
          </a:xfrm>
          <a:prstGeom prst="rect">
            <a:avLst/>
          </a:prstGeom>
          <a:noFill/>
        </p:spPr>
        <p:txBody>
          <a:bodyPr wrap="square" rtlCol="0">
            <a:spAutoFit/>
          </a:bodyPr>
          <a:lstStyle/>
          <a:p>
            <a:r>
              <a:rPr lang="en-US" sz="4400" dirty="0" smtClean="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val="1747513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den_wall_hd.jpg"/>
          <p:cNvPicPr>
            <a:picLocks noChangeAspect="1"/>
          </p:cNvPicPr>
          <p:nvPr/>
        </p:nvPicPr>
        <p:blipFill>
          <a:blip r:embed="rId4"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0" y="836712"/>
            <a:ext cx="9225815" cy="6048000"/>
          </a:xfrm>
          <a:prstGeom prst="rect">
            <a:avLst/>
          </a:prstGeom>
        </p:spPr>
      </p:pic>
      <p:grpSp>
        <p:nvGrpSpPr>
          <p:cNvPr id="7" name="Group 11"/>
          <p:cNvGrpSpPr/>
          <p:nvPr/>
        </p:nvGrpSpPr>
        <p:grpSpPr>
          <a:xfrm>
            <a:off x="216481" y="1359242"/>
            <a:ext cx="8625979" cy="5968013"/>
            <a:chOff x="216481" y="1359242"/>
            <a:chExt cx="8625979" cy="5968013"/>
          </a:xfrm>
        </p:grpSpPr>
        <p:pic>
          <p:nvPicPr>
            <p:cNvPr id="8" name="Picture 7" descr="NEWSPAPER_BLANK.jpg"/>
            <p:cNvPicPr>
              <a:picLocks noChangeAspect="1"/>
            </p:cNvPicPr>
            <p:nvPr/>
          </p:nvPicPr>
          <p:blipFill>
            <a:blip r:embed="rId5" cstate="print"/>
            <a:stretch>
              <a:fillRect/>
            </a:stretch>
          </p:blipFill>
          <p:spPr>
            <a:xfrm rot="21298271">
              <a:off x="265846" y="1359242"/>
              <a:ext cx="8576614" cy="5015880"/>
            </a:xfrm>
            <a:prstGeom prst="rect">
              <a:avLst/>
            </a:prstGeom>
          </p:spPr>
        </p:pic>
        <p:pic>
          <p:nvPicPr>
            <p:cNvPr id="9" name="Picture 8" descr="12754138_x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282184">
              <a:off x="216481" y="1789781"/>
              <a:ext cx="4723362" cy="5537474"/>
            </a:xfrm>
            <a:prstGeom prst="rect">
              <a:avLst/>
            </a:prstGeom>
          </p:spPr>
        </p:pic>
      </p:grpSp>
      <p:sp>
        <p:nvSpPr>
          <p:cNvPr id="11" name="TextBox 10"/>
          <p:cNvSpPr txBox="1"/>
          <p:nvPr/>
        </p:nvSpPr>
        <p:spPr>
          <a:xfrm rot="-300000">
            <a:off x="4637790" y="2432891"/>
            <a:ext cx="4006976" cy="2554545"/>
          </a:xfrm>
          <a:prstGeom prst="rect">
            <a:avLst/>
          </a:prstGeom>
          <a:noFill/>
        </p:spPr>
        <p:txBody>
          <a:bodyPr wrap="square" rtlCol="0">
            <a:spAutoFit/>
          </a:bodyPr>
          <a:lstStyle/>
          <a:p>
            <a:r>
              <a:rPr lang="en-IN" sz="2000" dirty="0" smtClean="0"/>
              <a:t>Catherine Turner has newly joined Alistair Software Inc. as a Software Tester. </a:t>
            </a:r>
          </a:p>
          <a:p>
            <a:endParaRPr lang="en-IN" sz="2000" dirty="0" smtClean="0"/>
          </a:p>
          <a:p>
            <a:r>
              <a:rPr lang="en-IN" sz="2000" dirty="0" smtClean="0"/>
              <a:t>She has about three years of experience working as a Software Tester in her previous organization, Maxus Software Services Inc.</a:t>
            </a:r>
            <a:endParaRPr lang="en-IN" sz="2000" dirty="0"/>
          </a:p>
        </p:txBody>
      </p:sp>
      <p:grpSp>
        <p:nvGrpSpPr>
          <p:cNvPr id="5"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12" name="Picture 11" descr="24118666_l.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21300000" flipH="1">
            <a:off x="1175249" y="2919044"/>
            <a:ext cx="2891363" cy="3193952"/>
          </a:xfrm>
          <a:prstGeom prst="roundRect">
            <a:avLst>
              <a:gd name="adj" fmla="val 7821"/>
            </a:avLst>
          </a:prstGeom>
        </p:spPr>
      </p:pic>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9"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ssolv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den_wall_hd.jpg"/>
          <p:cNvPicPr>
            <a:picLocks noChangeAspect="1"/>
          </p:cNvPicPr>
          <p:nvPr/>
        </p:nvPicPr>
        <p:blipFill>
          <a:blip r:embed="rId4"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0" y="836712"/>
            <a:ext cx="9225815" cy="6048000"/>
          </a:xfrm>
          <a:prstGeom prst="rect">
            <a:avLst/>
          </a:prstGeom>
        </p:spPr>
      </p:pic>
      <p:grpSp>
        <p:nvGrpSpPr>
          <p:cNvPr id="5" name="Group 11"/>
          <p:cNvGrpSpPr/>
          <p:nvPr/>
        </p:nvGrpSpPr>
        <p:grpSpPr>
          <a:xfrm>
            <a:off x="216481" y="1359242"/>
            <a:ext cx="8625979" cy="5968013"/>
            <a:chOff x="216481" y="1359242"/>
            <a:chExt cx="8625979" cy="5968013"/>
          </a:xfrm>
        </p:grpSpPr>
        <p:pic>
          <p:nvPicPr>
            <p:cNvPr id="8" name="Picture 7" descr="NEWSPAPER_BLANK.jpg"/>
            <p:cNvPicPr>
              <a:picLocks noChangeAspect="1"/>
            </p:cNvPicPr>
            <p:nvPr/>
          </p:nvPicPr>
          <p:blipFill>
            <a:blip r:embed="rId5" cstate="print"/>
            <a:stretch>
              <a:fillRect/>
            </a:stretch>
          </p:blipFill>
          <p:spPr>
            <a:xfrm rot="21298271">
              <a:off x="265846" y="1359242"/>
              <a:ext cx="8576614" cy="5015880"/>
            </a:xfrm>
            <a:prstGeom prst="rect">
              <a:avLst/>
            </a:prstGeom>
          </p:spPr>
        </p:pic>
        <p:pic>
          <p:nvPicPr>
            <p:cNvPr id="9" name="Picture 8" descr="12754138_x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282184">
              <a:off x="216481" y="1789781"/>
              <a:ext cx="4723362" cy="5537474"/>
            </a:xfrm>
            <a:prstGeom prst="rect">
              <a:avLst/>
            </a:prstGeom>
          </p:spPr>
        </p:pic>
      </p:grpSp>
      <p:sp>
        <p:nvSpPr>
          <p:cNvPr id="11" name="TextBox 10"/>
          <p:cNvSpPr txBox="1"/>
          <p:nvPr/>
        </p:nvSpPr>
        <p:spPr>
          <a:xfrm rot="-300000">
            <a:off x="4637790" y="3048444"/>
            <a:ext cx="4006976" cy="1323439"/>
          </a:xfrm>
          <a:prstGeom prst="rect">
            <a:avLst/>
          </a:prstGeom>
          <a:noFill/>
        </p:spPr>
        <p:txBody>
          <a:bodyPr wrap="square" rtlCol="0">
            <a:spAutoFit/>
          </a:bodyPr>
          <a:lstStyle/>
          <a:p>
            <a:r>
              <a:rPr lang="en-IN" sz="2000" dirty="0" smtClean="0"/>
              <a:t>After joining Alistair, Catherine learned that the management of this organization is very different from her previous organization.</a:t>
            </a:r>
            <a:endParaRPr lang="en-IN" sz="2000" dirty="0"/>
          </a:p>
        </p:txBody>
      </p:sp>
      <p:grpSp>
        <p:nvGrpSpPr>
          <p:cNvPr id="7"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13" name="Picture 12" descr="20194895_l.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300000">
            <a:off x="1178833" y="2898728"/>
            <a:ext cx="2890260" cy="3229243"/>
          </a:xfrm>
          <a:prstGeom prst="roundRect">
            <a:avLst>
              <a:gd name="adj" fmla="val 6834"/>
            </a:avLst>
          </a:prstGeom>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den_wall_hd.jpg"/>
          <p:cNvPicPr>
            <a:picLocks noChangeAspect="1"/>
          </p:cNvPicPr>
          <p:nvPr/>
        </p:nvPicPr>
        <p:blipFill>
          <a:blip r:embed="rId4"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0" y="836712"/>
            <a:ext cx="9225815" cy="6048000"/>
          </a:xfrm>
          <a:prstGeom prst="rect">
            <a:avLst/>
          </a:prstGeom>
        </p:spPr>
      </p:pic>
      <p:grpSp>
        <p:nvGrpSpPr>
          <p:cNvPr id="5" name="Group 11"/>
          <p:cNvGrpSpPr/>
          <p:nvPr/>
        </p:nvGrpSpPr>
        <p:grpSpPr>
          <a:xfrm>
            <a:off x="216481" y="1359242"/>
            <a:ext cx="8625979" cy="5968013"/>
            <a:chOff x="216481" y="1359242"/>
            <a:chExt cx="8625979" cy="5968013"/>
          </a:xfrm>
        </p:grpSpPr>
        <p:pic>
          <p:nvPicPr>
            <p:cNvPr id="8" name="Picture 7" descr="NEWSPAPER_BLANK.jpg"/>
            <p:cNvPicPr>
              <a:picLocks noChangeAspect="1"/>
            </p:cNvPicPr>
            <p:nvPr/>
          </p:nvPicPr>
          <p:blipFill>
            <a:blip r:embed="rId5" cstate="print"/>
            <a:stretch>
              <a:fillRect/>
            </a:stretch>
          </p:blipFill>
          <p:spPr>
            <a:xfrm rot="21298271">
              <a:off x="265846" y="1359242"/>
              <a:ext cx="8576614" cy="5015880"/>
            </a:xfrm>
            <a:prstGeom prst="rect">
              <a:avLst/>
            </a:prstGeom>
          </p:spPr>
        </p:pic>
        <p:pic>
          <p:nvPicPr>
            <p:cNvPr id="9" name="Picture 8" descr="12754138_x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282184">
              <a:off x="216481" y="1789781"/>
              <a:ext cx="4723362" cy="5537474"/>
            </a:xfrm>
            <a:prstGeom prst="rect">
              <a:avLst/>
            </a:prstGeom>
          </p:spPr>
        </p:pic>
      </p:grpSp>
      <p:sp>
        <p:nvSpPr>
          <p:cNvPr id="11" name="TextBox 10"/>
          <p:cNvSpPr txBox="1"/>
          <p:nvPr/>
        </p:nvSpPr>
        <p:spPr>
          <a:xfrm rot="-300000">
            <a:off x="4637790" y="2413732"/>
            <a:ext cx="4006976" cy="2862322"/>
          </a:xfrm>
          <a:prstGeom prst="rect">
            <a:avLst/>
          </a:prstGeom>
          <a:noFill/>
        </p:spPr>
        <p:txBody>
          <a:bodyPr wrap="square" rtlCol="0">
            <a:spAutoFit/>
          </a:bodyPr>
          <a:lstStyle/>
          <a:p>
            <a:r>
              <a:rPr lang="en-IN" sz="2000" dirty="0" smtClean="0"/>
              <a:t>Just after one month of joining Alistair, Catherine was urged by her Manager, Neil Parker to undergo a goal and objective setting process. </a:t>
            </a:r>
          </a:p>
          <a:p>
            <a:endParaRPr lang="en-IN" sz="2000" dirty="0" smtClean="0"/>
          </a:p>
          <a:p>
            <a:r>
              <a:rPr lang="en-IN" sz="2000" dirty="0" smtClean="0"/>
              <a:t>In this process, Catherine underwent a process of setting goals for herself for the current year after thorough discussion with her Manager.</a:t>
            </a:r>
            <a:endParaRPr lang="en-IN" sz="2000" dirty="0"/>
          </a:p>
        </p:txBody>
      </p:sp>
      <p:grpSp>
        <p:nvGrpSpPr>
          <p:cNvPr id="7"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12" name="Picture 11" descr="5758866_xl.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21300000">
            <a:off x="1250364" y="2912228"/>
            <a:ext cx="2752647" cy="3187675"/>
          </a:xfrm>
          <a:prstGeom prst="roundRect">
            <a:avLst>
              <a:gd name="adj" fmla="val 4141"/>
            </a:avLst>
          </a:prstGeom>
        </p:spPr>
      </p:pic>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den_wall_hd.jpg"/>
          <p:cNvPicPr>
            <a:picLocks noChangeAspect="1"/>
          </p:cNvPicPr>
          <p:nvPr/>
        </p:nvPicPr>
        <p:blipFill>
          <a:blip r:embed="rId4"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0" y="836712"/>
            <a:ext cx="9225815" cy="6048000"/>
          </a:xfrm>
          <a:prstGeom prst="rect">
            <a:avLst/>
          </a:prstGeom>
        </p:spPr>
      </p:pic>
      <p:grpSp>
        <p:nvGrpSpPr>
          <p:cNvPr id="5" name="Group 11"/>
          <p:cNvGrpSpPr/>
          <p:nvPr/>
        </p:nvGrpSpPr>
        <p:grpSpPr>
          <a:xfrm>
            <a:off x="216481" y="1359242"/>
            <a:ext cx="8625979" cy="5968013"/>
            <a:chOff x="216481" y="1359242"/>
            <a:chExt cx="8625979" cy="5968013"/>
          </a:xfrm>
        </p:grpSpPr>
        <p:pic>
          <p:nvPicPr>
            <p:cNvPr id="8" name="Picture 7" descr="NEWSPAPER_BLANK.jpg"/>
            <p:cNvPicPr>
              <a:picLocks noChangeAspect="1"/>
            </p:cNvPicPr>
            <p:nvPr/>
          </p:nvPicPr>
          <p:blipFill>
            <a:blip r:embed="rId5" cstate="print"/>
            <a:stretch>
              <a:fillRect/>
            </a:stretch>
          </p:blipFill>
          <p:spPr>
            <a:xfrm rot="21298271">
              <a:off x="265846" y="1359242"/>
              <a:ext cx="8576614" cy="5015880"/>
            </a:xfrm>
            <a:prstGeom prst="rect">
              <a:avLst/>
            </a:prstGeom>
          </p:spPr>
        </p:pic>
        <p:pic>
          <p:nvPicPr>
            <p:cNvPr id="9" name="Picture 8" descr="12754138_x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282184">
              <a:off x="216481" y="1789781"/>
              <a:ext cx="4723362" cy="5537474"/>
            </a:xfrm>
            <a:prstGeom prst="rect">
              <a:avLst/>
            </a:prstGeom>
          </p:spPr>
        </p:pic>
      </p:grpSp>
      <p:sp>
        <p:nvSpPr>
          <p:cNvPr id="11" name="TextBox 10"/>
          <p:cNvSpPr txBox="1"/>
          <p:nvPr/>
        </p:nvSpPr>
        <p:spPr>
          <a:xfrm rot="-300000">
            <a:off x="4637790" y="2721508"/>
            <a:ext cx="4006976" cy="2246769"/>
          </a:xfrm>
          <a:prstGeom prst="rect">
            <a:avLst/>
          </a:prstGeom>
          <a:noFill/>
        </p:spPr>
        <p:txBody>
          <a:bodyPr wrap="square" rtlCol="0">
            <a:spAutoFit/>
          </a:bodyPr>
          <a:lstStyle/>
          <a:p>
            <a:r>
              <a:rPr lang="en-IN" sz="2000" dirty="0" smtClean="0"/>
              <a:t>Neil explained to Catherine that Alistair followed the ‘Management by Objectives’ process to help set goals for each of its employees so that the employees know what they are supposed to do at the workplace.</a:t>
            </a:r>
            <a:endParaRPr lang="en-IN" sz="2000" dirty="0"/>
          </a:p>
        </p:txBody>
      </p:sp>
      <p:grpSp>
        <p:nvGrpSpPr>
          <p:cNvPr id="7"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12" name="Picture 11" descr="10906197_xl.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300000">
            <a:off x="1180853" y="2884493"/>
            <a:ext cx="2880000" cy="3275161"/>
          </a:xfrm>
          <a:prstGeom prst="roundRect">
            <a:avLst>
              <a:gd name="adj" fmla="val 8713"/>
            </a:avLst>
          </a:prstGeom>
        </p:spPr>
      </p:pic>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den_wall_hd.jpg"/>
          <p:cNvPicPr>
            <a:picLocks noChangeAspect="1"/>
          </p:cNvPicPr>
          <p:nvPr/>
        </p:nvPicPr>
        <p:blipFill>
          <a:blip r:embed="rId4"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0" y="836712"/>
            <a:ext cx="9225815" cy="6048000"/>
          </a:xfrm>
          <a:prstGeom prst="rect">
            <a:avLst/>
          </a:prstGeom>
        </p:spPr>
      </p:pic>
      <p:grpSp>
        <p:nvGrpSpPr>
          <p:cNvPr id="5" name="Group 11"/>
          <p:cNvGrpSpPr/>
          <p:nvPr/>
        </p:nvGrpSpPr>
        <p:grpSpPr>
          <a:xfrm>
            <a:off x="216481" y="1359242"/>
            <a:ext cx="8625979" cy="5968013"/>
            <a:chOff x="216481" y="1359242"/>
            <a:chExt cx="8625979" cy="5968013"/>
          </a:xfrm>
        </p:grpSpPr>
        <p:pic>
          <p:nvPicPr>
            <p:cNvPr id="8" name="Picture 7" descr="NEWSPAPER_BLANK.jpg"/>
            <p:cNvPicPr>
              <a:picLocks noChangeAspect="1"/>
            </p:cNvPicPr>
            <p:nvPr/>
          </p:nvPicPr>
          <p:blipFill>
            <a:blip r:embed="rId5" cstate="print"/>
            <a:stretch>
              <a:fillRect/>
            </a:stretch>
          </p:blipFill>
          <p:spPr>
            <a:xfrm rot="21298271">
              <a:off x="265846" y="1359242"/>
              <a:ext cx="8576614" cy="5015880"/>
            </a:xfrm>
            <a:prstGeom prst="rect">
              <a:avLst/>
            </a:prstGeom>
          </p:spPr>
        </p:pic>
        <p:pic>
          <p:nvPicPr>
            <p:cNvPr id="9" name="Picture 8" descr="12754138_x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282184">
              <a:off x="216481" y="1789781"/>
              <a:ext cx="4723362" cy="5537474"/>
            </a:xfrm>
            <a:prstGeom prst="rect">
              <a:avLst/>
            </a:prstGeom>
          </p:spPr>
        </p:pic>
      </p:grpSp>
      <p:sp>
        <p:nvSpPr>
          <p:cNvPr id="11" name="TextBox 10"/>
          <p:cNvSpPr txBox="1"/>
          <p:nvPr/>
        </p:nvSpPr>
        <p:spPr>
          <a:xfrm rot="-300000">
            <a:off x="4637790" y="2375414"/>
            <a:ext cx="4006976" cy="3477875"/>
          </a:xfrm>
          <a:prstGeom prst="rect">
            <a:avLst/>
          </a:prstGeom>
          <a:noFill/>
        </p:spPr>
        <p:txBody>
          <a:bodyPr wrap="square" rtlCol="0">
            <a:spAutoFit/>
          </a:bodyPr>
          <a:lstStyle/>
          <a:p>
            <a:r>
              <a:rPr lang="en-IN" sz="2000" dirty="0" smtClean="0"/>
              <a:t>Catherine felt that this was a much better way of management; than that at her previous organization, Maxus. </a:t>
            </a:r>
          </a:p>
          <a:p>
            <a:endParaRPr lang="en-IN" sz="2000" dirty="0" smtClean="0"/>
          </a:p>
          <a:p>
            <a:r>
              <a:rPr lang="en-IN" sz="2000" dirty="0" smtClean="0"/>
              <a:t>At Maxus, employees were not given clear defined goals and objectives to target and achieve. </a:t>
            </a:r>
          </a:p>
          <a:p>
            <a:endParaRPr lang="en-IN" sz="2000" dirty="0" smtClean="0"/>
          </a:p>
          <a:p>
            <a:r>
              <a:rPr lang="en-IN" sz="2000" dirty="0" smtClean="0"/>
              <a:t>They did not know in which direction they were working each day.</a:t>
            </a:r>
            <a:endParaRPr lang="en-IN" sz="2000" dirty="0"/>
          </a:p>
        </p:txBody>
      </p:sp>
      <p:grpSp>
        <p:nvGrpSpPr>
          <p:cNvPr id="7"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12" name="Picture 11" descr="20948486_l.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21274780">
            <a:off x="1189381" y="2895211"/>
            <a:ext cx="2830326" cy="3220390"/>
          </a:xfrm>
          <a:prstGeom prst="roundRect">
            <a:avLst>
              <a:gd name="adj" fmla="val 8525"/>
            </a:avLst>
          </a:prstGeom>
        </p:spPr>
      </p:pic>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den_wall_hd.jpg"/>
          <p:cNvPicPr>
            <a:picLocks noChangeAspect="1"/>
          </p:cNvPicPr>
          <p:nvPr/>
        </p:nvPicPr>
        <p:blipFill>
          <a:blip r:embed="rId4"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0" y="836712"/>
            <a:ext cx="9225815" cy="6048000"/>
          </a:xfrm>
          <a:prstGeom prst="rect">
            <a:avLst/>
          </a:prstGeom>
        </p:spPr>
      </p:pic>
      <p:grpSp>
        <p:nvGrpSpPr>
          <p:cNvPr id="5" name="Group 11"/>
          <p:cNvGrpSpPr/>
          <p:nvPr/>
        </p:nvGrpSpPr>
        <p:grpSpPr>
          <a:xfrm>
            <a:off x="216481" y="1359242"/>
            <a:ext cx="8625979" cy="5968013"/>
            <a:chOff x="216481" y="1359242"/>
            <a:chExt cx="8625979" cy="5968013"/>
          </a:xfrm>
        </p:grpSpPr>
        <p:pic>
          <p:nvPicPr>
            <p:cNvPr id="8" name="Picture 7" descr="NEWSPAPER_BLANK.jpg"/>
            <p:cNvPicPr>
              <a:picLocks noChangeAspect="1"/>
            </p:cNvPicPr>
            <p:nvPr/>
          </p:nvPicPr>
          <p:blipFill>
            <a:blip r:embed="rId5" cstate="print"/>
            <a:stretch>
              <a:fillRect/>
            </a:stretch>
          </p:blipFill>
          <p:spPr>
            <a:xfrm rot="21298271">
              <a:off x="265846" y="1359242"/>
              <a:ext cx="8576614" cy="5015880"/>
            </a:xfrm>
            <a:prstGeom prst="rect">
              <a:avLst/>
            </a:prstGeom>
          </p:spPr>
        </p:pic>
        <p:pic>
          <p:nvPicPr>
            <p:cNvPr id="9" name="Picture 8" descr="12754138_x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282184">
              <a:off x="216481" y="1789781"/>
              <a:ext cx="4723362" cy="5537474"/>
            </a:xfrm>
            <a:prstGeom prst="rect">
              <a:avLst/>
            </a:prstGeom>
          </p:spPr>
        </p:pic>
      </p:grpSp>
      <p:sp>
        <p:nvSpPr>
          <p:cNvPr id="11" name="TextBox 10"/>
          <p:cNvSpPr txBox="1"/>
          <p:nvPr/>
        </p:nvSpPr>
        <p:spPr>
          <a:xfrm rot="-300000">
            <a:off x="4637790" y="2567621"/>
            <a:ext cx="4006976" cy="2554545"/>
          </a:xfrm>
          <a:prstGeom prst="rect">
            <a:avLst/>
          </a:prstGeom>
          <a:noFill/>
        </p:spPr>
        <p:txBody>
          <a:bodyPr wrap="square" rtlCol="0">
            <a:spAutoFit/>
          </a:bodyPr>
          <a:lstStyle/>
          <a:p>
            <a:r>
              <a:rPr lang="en-IN" sz="2000" dirty="0" smtClean="0"/>
              <a:t>As a result, the employees at Maxus did not know what was expected out of them. </a:t>
            </a:r>
          </a:p>
          <a:p>
            <a:endParaRPr lang="en-IN" sz="2000" dirty="0" smtClean="0"/>
          </a:p>
          <a:p>
            <a:r>
              <a:rPr lang="en-IN" sz="2000" dirty="0" smtClean="0"/>
              <a:t>The employees did not understand how they could better contribute more effectively towards the success of the organization.</a:t>
            </a:r>
            <a:endParaRPr lang="en-IN" sz="2000" dirty="0"/>
          </a:p>
        </p:txBody>
      </p:sp>
      <p:grpSp>
        <p:nvGrpSpPr>
          <p:cNvPr id="7"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12" name="Picture 11" descr="28328195_l.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300000">
            <a:off x="1179822" y="2850220"/>
            <a:ext cx="2864412" cy="3250846"/>
          </a:xfrm>
          <a:prstGeom prst="roundRect">
            <a:avLst>
              <a:gd name="adj" fmla="val 9154"/>
            </a:avLst>
          </a:prstGeom>
        </p:spPr>
      </p:pic>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den_wall_hd.jpg"/>
          <p:cNvPicPr>
            <a:picLocks noChangeAspect="1"/>
          </p:cNvPicPr>
          <p:nvPr/>
        </p:nvPicPr>
        <p:blipFill>
          <a:blip r:embed="rId4"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0" y="836712"/>
            <a:ext cx="9225815" cy="6048000"/>
          </a:xfrm>
          <a:prstGeom prst="rect">
            <a:avLst/>
          </a:prstGeom>
        </p:spPr>
      </p:pic>
      <p:grpSp>
        <p:nvGrpSpPr>
          <p:cNvPr id="5" name="Group 11"/>
          <p:cNvGrpSpPr/>
          <p:nvPr/>
        </p:nvGrpSpPr>
        <p:grpSpPr>
          <a:xfrm>
            <a:off x="216481" y="1359242"/>
            <a:ext cx="8625979" cy="5968013"/>
            <a:chOff x="216481" y="1359242"/>
            <a:chExt cx="8625979" cy="5968013"/>
          </a:xfrm>
        </p:grpSpPr>
        <p:pic>
          <p:nvPicPr>
            <p:cNvPr id="8" name="Picture 7" descr="NEWSPAPER_BLANK.jpg"/>
            <p:cNvPicPr>
              <a:picLocks noChangeAspect="1"/>
            </p:cNvPicPr>
            <p:nvPr/>
          </p:nvPicPr>
          <p:blipFill>
            <a:blip r:embed="rId5" cstate="print"/>
            <a:stretch>
              <a:fillRect/>
            </a:stretch>
          </p:blipFill>
          <p:spPr>
            <a:xfrm rot="21298271">
              <a:off x="265846" y="1359242"/>
              <a:ext cx="8576614" cy="5015880"/>
            </a:xfrm>
            <a:prstGeom prst="rect">
              <a:avLst/>
            </a:prstGeom>
          </p:spPr>
        </p:pic>
        <p:pic>
          <p:nvPicPr>
            <p:cNvPr id="9" name="Picture 8" descr="12754138_x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282184">
              <a:off x="216481" y="1789781"/>
              <a:ext cx="4723362" cy="5537474"/>
            </a:xfrm>
            <a:prstGeom prst="rect">
              <a:avLst/>
            </a:prstGeom>
          </p:spPr>
        </p:pic>
      </p:grpSp>
      <p:sp>
        <p:nvSpPr>
          <p:cNvPr id="11" name="TextBox 10"/>
          <p:cNvSpPr txBox="1"/>
          <p:nvPr/>
        </p:nvSpPr>
        <p:spPr>
          <a:xfrm rot="-300000">
            <a:off x="4637790" y="2466581"/>
            <a:ext cx="4006976" cy="3170099"/>
          </a:xfrm>
          <a:prstGeom prst="rect">
            <a:avLst/>
          </a:prstGeom>
          <a:noFill/>
        </p:spPr>
        <p:txBody>
          <a:bodyPr wrap="square" rtlCol="0">
            <a:spAutoFit/>
          </a:bodyPr>
          <a:lstStyle/>
          <a:p>
            <a:r>
              <a:rPr lang="en-IN" sz="2000" dirty="0" smtClean="0"/>
              <a:t>All this confusion regarding their roles, responsibilities, goals and objectives made their work monotonous and seem like a burden. </a:t>
            </a:r>
          </a:p>
          <a:p>
            <a:endParaRPr lang="en-IN" sz="2000" dirty="0" smtClean="0"/>
          </a:p>
          <a:p>
            <a:r>
              <a:rPr lang="en-IN" sz="2000" dirty="0" smtClean="0"/>
              <a:t>They just could not see the bigger picture into which they fit in as an indispensable part of the organization.</a:t>
            </a:r>
            <a:endParaRPr lang="en-IN" sz="2000" dirty="0"/>
          </a:p>
        </p:txBody>
      </p:sp>
      <p:grpSp>
        <p:nvGrpSpPr>
          <p:cNvPr id="7" name="Group 4"/>
          <p:cNvGrpSpPr/>
          <p:nvPr/>
        </p:nvGrpSpPr>
        <p:grpSpPr>
          <a:xfrm>
            <a:off x="0" y="-27384"/>
            <a:ext cx="9144000" cy="908720"/>
            <a:chOff x="0" y="-27384"/>
            <a:chExt cx="9144000" cy="908720"/>
          </a:xfrm>
        </p:grpSpPr>
        <p:pic>
          <p:nvPicPr>
            <p:cNvPr id="2" name="Picture 1" descr="27442988_xl.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27384"/>
              <a:ext cx="9144000" cy="864096"/>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12" name="Picture 11" descr="16465276_l.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300000">
            <a:off x="1179419" y="2861266"/>
            <a:ext cx="2844000" cy="3240747"/>
          </a:xfrm>
          <a:prstGeom prst="roundRect">
            <a:avLst>
              <a:gd name="adj" fmla="val 10261"/>
            </a:avLst>
          </a:prstGeom>
        </p:spPr>
      </p:pic>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ER_PHOTO_0" val="png|iVBORw0KGgoAAAANSUhEUgAAARYAAABECAYAAABEfBoHAAAACXBIWXMAAAsTAAALEwEAmpwYAAAK&#10;T2lDQ1BQaG90b3Nob3AgSUNDIHByb2ZpbGUAAHjanVNnVFPpFj333vRCS4iAlEtvUhUIIFJCi4AU&#10;kSYqIQkQSoghodkVUcERRUUEG8igiAOOjoCMFVEsDIoK2AfkIaKOg6OIisr74Xuja9a89+bN/rXX&#10;Pues852zzwfACAyWSDNRNYAMqUIeEeCDx8TG4eQuQIEKJHAAEAizZCFz/SMBAPh+PDwrIsAHvgAB&#10;eNMLCADATZvAMByH/w/qQplcAYCEAcB0kThLCIAUAEB6jkKmAEBGAYCdmCZTAKAEAGDLY2LjAFAt&#10;AGAnf+bTAICd+Jl7AQBblCEVAaCRACATZYhEAGg7AKzPVopFAFgwABRmS8Q5ANgtADBJV2ZIALC3&#10;AMDOEAuyAAgMADBRiIUpAAR7AGDIIyN4AISZABRG8lc88SuuEOcqAAB4mbI8uSQ5RYFbCC1xB1dX&#10;Lh4ozkkXKxQ2YQJhmkAuwnmZGTKBNA/g88wAAKCRFRHgg/P9eM4Ors7ONo62Dl8t6r8G/yJiYuP+&#10;5c+rcEAAAOF0ftH+LC+zGoA7BoBt/qIl7gRoXgugdfeLZrIPQLUAoOnaV/Nw+H48PEWhkLnZ2eXk&#10;5NhKxEJbYcpXff5nwl/AV/1s+X48/Pf14L7iJIEyXYFHBPjgwsz0TKUcz5IJhGLc5o9H/LcL//wd&#10;0yLESWK5WCoU41EScY5EmozzMqUiiUKSKcUl0v9k4t8s+wM+3zUAsGo+AXuRLahdYwP2SycQWHTA&#10;4vcAAPK7b8HUKAgDgGiD4c93/+8//UegJQCAZkmScQAAXkQkLlTKsz/HCAAARKCBKrBBG/TBGCzA&#10;BhzBBdzBC/xgNoRCJMTCQhBCCmSAHHJgKayCQiiGzbAdKmAv1EAdNMBRaIaTcA4uwlW4Dj1wD/ph&#10;CJ7BKLyBCQRByAgTYSHaiAFiilgjjggXmYX4IcFIBBKLJCDJiBRRIkuRNUgxUopUIFVIHfI9cgI5&#10;h1xGupE7yAAygvyGvEcxlIGyUT3UDLVDuag3GoRGogvQZHQxmo8WoJvQcrQaPYw2oefQq2gP2o8+&#10;Q8cwwOgYBzPEbDAuxsNCsTgsCZNjy7EirAyrxhqwVqwDu4n1Y8+xdwQSgUXACTYEd0IgYR5BSFhM&#10;WE7YSKggHCQ0EdoJNwkDhFHCJyKTqEu0JroR+cQYYjIxh1hILCPWEo8TLxB7iEPENyQSiUMyJ7mQ&#10;AkmxpFTSEtJG0m5SI+ksqZs0SBojk8naZGuyBzmULCAryIXkneTD5DPkG+Qh8lsKnWJAcaT4U+Io&#10;UspqShnlEOU05QZlmDJBVaOaUt2ooVQRNY9aQq2htlKvUYeoEzR1mjnNgxZJS6WtopXTGmgXaPdp&#10;r+h0uhHdlR5Ol9BX0svpR+iX6AP0dwwNhhWDx4hnKBmbGAcYZxl3GK+YTKYZ04sZx1QwNzHrmOeZ&#10;D5lvVVgqtip8FZHKCpVKlSaVGyovVKmqpqreqgtV81XLVI+pXlN9rkZVM1PjqQnUlqtVqp1Q61Mb&#10;U2epO6iHqmeob1Q/pH5Z/YkGWcNMw09DpFGgsV/jvMYgC2MZs3gsIWsNq4Z1gTXEJrHN2Xx2KruY&#10;/R27iz2qqaE5QzNKM1ezUvOUZj8H45hx+Jx0TgnnKKeX836K3hTvKeIpG6Y0TLkxZVxrqpaXllir&#10;SKtRq0frvTau7aedpr1Fu1n7gQ5Bx0onXCdHZ4/OBZ3nU9lT3acKpxZNPTr1ri6qa6UbobtEd79u&#10;p+6Ynr5egJ5Mb6feeb3n+hx9L/1U/W36p/VHDFgGswwkBtsMzhg8xTVxbzwdL8fb8VFDXcNAQ6Vh&#10;lWGX4YSRudE8o9VGjUYPjGnGXOMk423GbcajJgYmISZLTepN7ppSTbmmKaY7TDtMx83MzaLN1pk1&#10;mz0x1zLnm+eb15vft2BaeFostqi2uGVJsuRaplnutrxuhVo5WaVYVVpds0atna0l1rutu6cRp7lO&#10;k06rntZnw7Dxtsm2qbcZsOXYBtuutm22fWFnYhdnt8Wuw+6TvZN9un2N/T0HDYfZDqsdWh1+c7Ry&#10;FDpWOt6azpzuP33F9JbpL2dYzxDP2DPjthPLKcRpnVOb00dnF2e5c4PziIuJS4LLLpc+Lpsbxt3I&#10;veRKdPVxXeF60vWdm7Obwu2o26/uNu5p7ofcn8w0nymeWTNz0MPIQ+BR5dE/C5+VMGvfrH5PQ0+B&#10;Z7XnIy9jL5FXrdewt6V3qvdh7xc+9j5yn+M+4zw33jLeWV/MN8C3yLfLT8Nvnl+F30N/I/9k/3r/&#10;0QCngCUBZwOJgUGBWwL7+Hp8Ib+OPzrbZfay2e1BjKC5QRVBj4KtguXBrSFoyOyQrSH355jOkc5p&#10;DoVQfujW0Adh5mGLw34MJ4WHhVeGP45wiFga0TGXNXfR3ENz30T6RJZE3ptnMU85ry1KNSo+qi5q&#10;PNo3ujS6P8YuZlnM1VidWElsSxw5LiquNm5svt/87fOH4p3iC+N7F5gvyF1weaHOwvSFpxapLhIs&#10;OpZATIhOOJTwQRAqqBaMJfITdyWOCnnCHcJnIi/RNtGI2ENcKh5O8kgqTXqS7JG8NXkkxTOlLOW5&#10;hCepkLxMDUzdmzqeFpp2IG0yPTq9MYOSkZBxQqohTZO2Z+pn5mZ2y6xlhbL+xW6Lty8elQfJa7OQ&#10;rAVZLQq2QqboVFoo1yoHsmdlV2a/zYnKOZarnivN7cyzytuQN5zvn//tEsIS4ZK2pYZLVy0dWOa9&#10;rGo5sjxxedsK4xUFK4ZWBqw8uIq2Km3VT6vtV5eufr0mek1rgV7ByoLBtQFr6wtVCuWFfevc1+1d&#10;T1gvWd+1YfqGnRs+FYmKrhTbF5cVf9go3HjlG4dvyr+Z3JS0qavEuWTPZtJm6ebeLZ5bDpaql+aX&#10;Dm4N2dq0Dd9WtO319kXbL5fNKNu7g7ZDuaO/PLi8ZafJzs07P1SkVPRU+lQ27tLdtWHX+G7R7ht7&#10;vPY07NXbW7z3/T7JvttVAVVN1WbVZftJ+7P3P66Jqun4lvttXa1ObXHtxwPSA/0HIw6217nU1R3S&#10;PVRSj9Yr60cOxx++/p3vdy0NNg1VjZzG4iNwRHnk6fcJ3/ceDTradox7rOEH0x92HWcdL2pCmvKa&#10;RptTmvtbYlu6T8w+0dbq3nr8R9sfD5w0PFl5SvNUyWna6YLTk2fyz4ydlZ19fi753GDborZ752PO&#10;32oPb++6EHTh0kX/i+c7vDvOXPK4dPKy2+UTV7hXmq86X23qdOo8/pPTT8e7nLuarrlca7nuer21&#10;e2b36RueN87d9L158Rb/1tWeOT3dvfN6b/fF9/XfFt1+cif9zsu72Xcn7q28T7xf9EDtQdlD3YfV&#10;P1v+3Njv3H9qwHeg89HcR/cGhYPP/pH1jw9DBY+Zj8uGDYbrnjg+OTniP3L96fynQ89kzyaeF/6i&#10;/suuFxYvfvjV69fO0ZjRoZfyl5O/bXyl/erA6xmv28bCxh6+yXgzMV70VvvtwXfcdx3vo98PT+R8&#10;IH8o/2j5sfVT0Kf7kxmTk/8EA5jz/GMzLdsAAAAEZ0FNQQAAsY58+1GTAAAAIGNIUk0AAHolAACA&#10;gwAA+f8AAIDpAAB1MAAA6mAAADqYAAAXb5JfxUYAACgESURBVHja7H19fFTFuf/37PtuErKRAAm3&#10;yWajkI0SAouFIBgwEawiq1ZtAxX6E5L2d+VFraHVS7BeAbWKLS/qbSHhVmgD1qtCUBGUQAJoQBNY&#10;XmSDms0GJS/GZkPI5n3n/jFnz559P9ks4LXngfPJZs/MPHMmZ77zvM0zjNK0mkAkkUQSKYIkEYdA&#10;JJFEEoFFJJFEEoFFJJFE+tcjGfCvamIhHj98iPH5IJJIIgkHlsFMQNdnAWDEMO6JGXKSXmkeXu0T&#10;J0AItFFKjNcn8Mq461aeqXf/zjAsD4bHa7CAIxTIRDAT6QcPLIROBOJE9jgdssfpABAQAZOeYSfh&#10;9vKTsLVcAhgJwBA/k8abRzKLK8J5VJ6xofKMzQ8P4gEmuhHDYJpiwNyp6cgenypogGzNbexlxyt7&#10;qmC2tlAN0u+z+AMx4vHTkPxvXmVpG63tHWhtv8QDMPj5LIKOSD8UiYU4AWc/br0pCUW/yBk0A/tl&#10;B14pO0atOYzE/zwkA4BzAEXzZgie8Hxa/bePUHmqzosHO5mJE1q1HC8W3I2FsyYNum3dqDjoRsUB&#10;AOqbv4P5q4uAROb1LDwwIU6AOBEfGw3j2FQkjYpHcsIIJCeMFMyzoakFju4e9mcvahsuoqHlOzh6&#10;+ljwDB9gTFlpGJ8yivt9zc7KoOUz9QmYO2UsAKDd0YNNZccCj9VILUxZaQAQsJw2SoWlcydzv7+y&#10;5zjsnd0+5ZaZpiBWo4wIz0DPlJ2RwntPu3HK2oQ9x87DbG3y6Ucw4o9hJMd3sLyF/K3443+qvhll&#10;VbUAgKK8bMHvkO3bdmw/YB4CsLAThQz0QTciJqwXWRcfA+Lso9IFkXjNB3Y1dw4gVikJC1QAoOFi&#10;ixcPFlScAxivi8f+PxRAG60eOgwP9IMM9IFhJLxncQOYRiHH9PE3Ylpm+qCAxJtcdQ0pSR7fP7x6&#10;AwU1SIYkuBTNm8F95r9c/mjp3MlYkJspaOIW5WVjQW4mbC32gGXtnd2Ym5WGTFYFjY1SYUXJft8x&#10;GBGLZaYpEeHJn1Sbl5tgykqDrcWONTsrYWu2QzdKi5cWz+YAig8srn5Q9diGytP1HKC5xsUbPCI1&#10;voPlbWuxe/C2tdh9ePPH/2fP/8Onz2VVtThlbUJ2RgqroQDbD5hha7Fz9SrP2IQASzCVg0orGOiF&#10;bqQ2rJd4fGoC0N9LV1qJBJ6OKAKQAZCBPpiyMsKeKPXfNAIDfYBEStsniDyoAJTHQB8gZSc3YViJ&#10;bgCzJmfi3hlZ0KhUV0y8JP09YGRw8w+DXC+nix66bTzKqiwBpQHXCwwAh8/aAhqJtFEqrqxupBaZ&#10;+lEeE9SzDzYOWJaZpmDPsVrWpgUPXstMUyLGUxulwr61C5CpT4DZ2oQ7Vm5zS0pngFN1Tdj8qAne&#10;hjBXP1xjt2Znhfs5ztZjy/J7PMpHcnwHy9ve2QWztYkb283LTag8vdFHInSNP+0r4QBnRck+DjCK&#10;ADewlJtReYbyf2nxHchMHYVQTp/gbychIMQJDPTTCRQGzZiYBgz00na87SYEgNMJOPtwa0bqECY8&#10;VaWo5MBKQCop3ly1IHKgAiA2SkmB1unkVMTk+Fj8Z0Ee5t8x84qCCgCgvwfE2S/MsB1INfV6yUxZ&#10;hoCLxoKcTC+1tjtguwtyMz3A4SGvunxq9+rDlkdN0Eap/PKKFM+VeTO4Cfez5/7hMw4usDlV3yz4&#10;mbcfMKNg4+4rNr6D5e09ti4JLVAZfl/vWLktpBQCACtK9mFF8f6Q5SShjbdO96QNk7IzUtk2nDyk&#10;c7etVcux8M5bhiJK8OwcFAgX5GZCl3BdROd15phkwDkAQgaA/j5MvCEZv/vlg0hOGHV1LGIDfV5j&#10;GBlaOneK/+9NUwS38VBOJraXmzmJwaVWBCPXSq4bqfU7ASLFUzdSy638ZVUW2FrsAUE3kHQRbIJf&#10;jfEdDG+ztYl7RlOWgXv2YBRI0gu3rDB5mjiROVYXPrBkXk8NtIR4zQkCQgZgmnrjkAbY3uHgJCw4&#10;qU1o2X3ZEZ/XxOmkz9Hfh2kZaVied++Vl1I8+A+w0tLQgYX/UvLFcf532iiVoImTqU9Apj4Be6pq&#10;8bdyM081SQha71cby7hV05RlgCnLIBzkB8GTDzinrM2RW2jYPlzp8R0s7/bObhRsKPOQ1sI1ZYRL&#10;EoIQ/4gTBE5oY6LCZmK6dSKIsx+EDIDAybZLQJzUvjJ3WsaQHuLklxeoGZghIKQfsWoJdAnDhdto&#10;vm7Ehv9+A/c/8h/IXfAochc8isVPPodnN27F7g8Pw37pMgghSBp1HYizH2m6ROT/dA6uNsVrh7nH&#10;j/s5+H8AUN/Sxq3OLlsFv8zSuVNQVmVBfUsbfxnw+2/J3Mkoq7KgrbMLu3kr/pK5k4P2oa2zy0Oc&#10;37zchNgopUeZSPDM4HlpKs7UhzVe3n1ZapqCY+t/hWG8/l6J8Q2HN31OKzaVVXH8tzxq8ikXznML&#10;/ScLZWNxx2AMTYXQquVo72dXW8atBulGDIPpVuMQpxwb70GoBJSpHy245u4PD2PxyhfpyslzI1ec&#10;/IJzHUMiReaNYzFvzm2I1w7Dow/lhdVLm60O1dXHYan9HN+2tqL1u1YP6S097UYABIa0mzAifgTS&#10;08chfoTbuxR/XRxaL7ZGTBXaftDMSQlL507BtgMnqYQ5LgWZ+gQUFu/jDHjBPC2mLANWlOzjPBG2&#10;FjvrBjb4tQN4q0PbDpzEwtwJdAIsvwcPPv9GRHmmjIrMar1q3kysmjfzqo5vuLwBYM3OCmRnUF7Z&#10;41KwzJTFgc2VJgFxLCQiond25vUo+7QODHFSVy1xgjj7cc8txiG37QqUc6lCcA4Irrvx77vQ3kPA&#10;qGMBqYL1XIFzIdO2CE5Zm3H6tTfx5NKl0KgHZxCurj6Gd3b9D2zffE3BSyIFw0jAqIbxYvkILPUX&#10;QIgT5+rqKV/nAOJHjMTNN2fBYLiJBb3IBci57A0uFcLlMVmQQ923lWfqQ774piwDtFEqjE8ZhaK8&#10;GZytQscDgFB2ixUl+zAjI4UDhoW5E1DfbL+iPMOh1TsOcZ6ZZaYsrFt8xxUf33B5u8akYMNuHF//&#10;awBAUd4MH6/VFVOFghpuOYkjKWgjFVXVoYFl/Bie58btVVlwR1bggbnUIahtMLyQfuJEfeO3ggcg&#10;JTkJUMWAUceC0WjBaOJ8L3UsGIUGhrFjkX7DDYLbdjg6sX7jS1j/2kY0tLS6eURdB0QPBxM9HEwU&#10;e0UPB6KvAxN1HctXC0YTi+8ud2Nf5RFs+O/XYalviDi4bNpzzMPIqBupxcLcCR6uzWC0ICcTZmuT&#10;h4eB//LOnZwmaALkb3BLGS8tviOolDFYnnzvijba1yb24dpfomf379Gz+/doLv2dj4fK77iVVWHy&#10;Y3/x8XBFenyHwttlaF294xBPJbrneyCxsNKKNir0Cl3/dSNSfpQY8P6MiWMBZxlrxGUA5wAy9aOo&#10;pyWQmrK/ImibPuoQ+9PW2ArbxRboRocOUnt5RQEqPv8GDf/sAuQqMBIZbYoAgJMabAf6QPp7cN8d&#10;dwwKVJ77w2o0NDVTaUiuAiNTAjK5W+ViJB67DxgX4LokJZdrm2FoHZkSjETKC/OPgDp04CS3+pmy&#10;DGjv7BbsHdGN1CJ7XAoKNu7mxHy+VCFUHQLo3qxNZVVYZsqCNkqFlwKsyOHwNFubOJUk+yadz7Nt&#10;Lzcje1wKJ2XYBUxYod6RoYxvpLw4a3ZWwJRl4KSmq2HIlXDRrz6XS2px0hiUEJPa/Pn5EHYWHbQa&#10;OevZoEbbBbN+HFyU/OhwyElku9jiK7kwDF7fUy5oALQxUXjr+WXIHJMMRiqjE1+mAOQKOpHlCjBS&#10;OdKv18Nw/fWCB3b9K39EQ/O3rDQ0jIKLOgZQRoNRRtFLoQaj0LCXGoxSw92DKhpQDQPUwwBVDKCM&#10;AiNTsEGAPDQK63JLpfbOLm6CaqNUWGbKwvYDJ2Hv7PJjy/FsZ9ncKewkOedzj2+4pF4Z//z5V2HJ&#10;B9yEcUsNQ+e5vfykB/h416tvdhtQqZs20Hj5H3NtlPKKjO9QefOvB5/byQFmoLEdDN9QlyS04RbQ&#10;JcYHV4WOn0DlpycFqEM3UFBx9gPOftwzfULwdj87HVLsr7/Y4gYfhgEYKSCRYdMbH8DecVmwcfnD&#10;l5dhfMpIdyCgS6KABAQE0ydOEAwqH+x/HxarDVAPA6Om4ECBRANGrqLAJZW7f3KfKZhBpgIjV3sC&#10;j1zF2oAiK7EAwCt7qrzEd2EGvgW5EwKu8GXHLDzVRLgbuWDDrojztLXYuclNY1qyIjZ2RXkzQ7rJ&#10;wx3fSPDmj8GanYdwtShE5C21WYQMNGMkOPTpqdAT+PrRXFi8bsSwoIC1+6PDsHf2hJ5EDM8rBIaq&#10;ClI57F39eOCxtYIHQhutxqev/QYLbsugkcaugD7nADDQj/TUFMFt7dr7HpUwlNGAIgqMXE2Bg/M6&#10;MVyEsMflUoM45GdYgOP9HKJ9xRX7wI+BMFubOEnBO4CMXy4z1f3ZpbLsOW4JqNq4aGHuBA/x218f&#10;/NkEvGkoPFfwpKF1i38iGFz4z+ytkh1f//+xat5MD0NzpMY3HN4AMF6fwEsF4mub8d46Eeo9CdaP&#10;MG0sPNEmlFOIkcB83gb7pcvQDosOLLFMSAO2fQAQJ+65ZVxwNehgFV3JQ04kXmoBCbt/RyYHI1eh&#10;wvwlFhetQ8maQsEDUvxEHrIzrkfB+rdpu85+xA+LQvx1wqJ4q09Uw9EPMOooQKFmJQ2Z+zmIE8kj&#10;h2P+rGwfI7kQG1Lph5VoaPmOrglhSC5zp7C2howUaKNU3Mr/yp4qbFl+r8dqqo1SeewANk0xYFNZ&#10;FTL1CSjKm8lJBv7sBd4r6Zv/kYfZK//K8Xb1xZ+tYM3OQ5iRkcLZPVwverg87axdY/Jjf0ZR3kws&#10;zJ2AdYt/gqK8mThlbUIsz1jb7vAKyZ/ibjOQy5c/WSMxvuHyzh6Xwqk52eNS/ILIg8/tRO2Wx4Ia&#10;qEP1S9DbqjA97f/NJk6grwek5zKKn/g5Fs6ZEbCR3IdXoOKzM3hrfRHuyZ0W2Prf0YmRdy0DGAk+&#10;LVmFzDGBXW3xtzyA9s5u9JnfDa4uVZ/FrN+sB1TDwChYI3N/L0ivA6T7EtB1CQvvvAUla387qIE5&#10;+eXXmL3iv2DvuAxD0ig89esCQfW2vF6Cw+az1AOkjPJ0YTupJywtKRFP/b95YUkcT//lr2j4to1V&#10;icTMouGSbqTWQ6JxxcKIdKVVIV5wnC5xRAiBRQZGKkdl9ZmQhtLkkbGIVUmDgkrFp2a0O3rZlV7g&#10;as64pSdIZYBcCUYRBSijsO39o5j001/Dfumy4IEZnzoaJ/78GNJHD4MhJVlwPVtjE+v98WcPYXeL&#10;9/eG/QezXWhgN4WKp7YMhVxxJK5LBJXIUtCZS4g7jWNQkkoBmRwV1Z+HZDghdTRiY6KDq0GHjlE1&#10;KBxzAsPQADSpAkRBwLDByaesTch9+Am8tfEZpPybMBd2tEqBrU/8DJv3fy6YfUNjM5goLesW5gEL&#10;67onA/3UzhQu9feCSBVghggs2eNSYJpiQGaqeyzMdY0oO2bhROiFuRORPCJWcJsu4+Ay01SPBEWv&#10;7KnyMbbyy/Dve9fl06n6JpjrmvyCgHdfaaKjT3zsBi5Vpd3Rg+0HTgh2LYsUQWBx2VhSQsWDMFJA&#10;KoP5ywuwd1yGNghwjL/+R0gZHXw38O6Kz1hpJczJw0gAiQyMzJ38kTAMTllbcPMDS3Bg6x+QmT4m&#10;aBNOpxNOpxNRSjmmpAmXWCCVsUZaP94bQthsef3h/8V8dokPnrYsvxcLcydi24ETWL3jIFJGxeGl&#10;xT9B9rgU2Du7OWBZkDMB2eNSYLY2oazqHBvcNZHT7StOW5GpT+RsGy5g0Y2IxTLTVM5w6c8b4Srj&#10;fZ9f18XDpbosM02FNkqFyjP1yN/wjgfAlFWdQ+2WxznbweodB/0aho+v/3dqa3h+hwgqV1YVCuSL&#10;dnJRsqFUIfOXDXQySWUw11qDlp0x6SaYbpscuC3LV7A1/5NOUAE2BHtHp//+S1jJRaYAFBowqmhA&#10;HY32XoLcRb/D7o8Oh2ybEAKn0zm4nC6cFwfuDHOcEZx6fQyD8DDx6dz5Wi+v0eCvhbkTsDB3IirP&#10;WFGw8R1UnrFi24EazF65lWdIdZffVPYJJj/2GtbsPOgRD1Jx2oo1Ow/iwedLUbDxHXaS0jqVZ91G&#10;w8rTVr/9cJXxvs+v6+KxZudBFGx8B2kFf0TlGSuyx6Xg+Pp/R6Z+FFfP3tmFB5/b4X7PMlJ8eLqM&#10;wat3HPQbByNekbskQYUVgRsQuQ18UjkqQthZMg2pQSWabe8eZA2eMjYYLDiZz9cHzgErofYWRq6k&#10;bl8lDVZr72Nw/+Nr8frbe4VhhbNH8OQfMfy6K7sU8JNrh0Gu+I4Krz0jZmsTZq/cilP1bi9NYfFe&#10;FJaEHqNtB05g9sqt7veBF0IfSCrgEjl1Ck9uZO/sxoPPUUmDhqf/1ON+5RkrKs9YWVVPD1NWusf9&#10;VfNmshLSQVGkuGbGW5fhdpSA9AMSKRipFIxUhsqacyEMuMHtK7srqwGpnEbBSgR4PUIllmYknOTC&#10;KDU08lU9DIwqGouf2YjX3wk9cSRO4cZWQ+r1IYHhSHUNnl//Mp57aQ2ee/5pHK78SLCNmnOvhxnO&#10;4torY8pK983axkW0usFGKA2m7FCI38dMfYIPeORveIf7vG7xnTybkh7Z4/QoLN4rzvprCywUXFKE&#10;ZGFjJFzEq/mrb8LujNnyFWwtdjBSuTt/rZDZxjDsDufgNhdIFWAULLiohoFRRmPx0xtgPveFn/nP&#10;QCKRQCqVQkUcgp/BeNONboO3t7THRga3tl/GuXobLHVWnPvqK6riCEWWIQbJmeuauEm5f+2iq54A&#10;KBLEl6qyb/JUK20tds6+ohupRVHebZy0su3ACU6iEela2VhYe4Dg830kVDKwO7phrq0LqzMV1Weo&#10;bUUqBSQSxMVoBlGbPepDI2c3OnpFsTKsaiRjVSOlBowqCoxSg90HP/H7TFKpFDKZDAqFAgOXWwX1&#10;YlJGBuKHRQOkn/bDy+7DSGWAQkljXNQxYFTRaLW3C2q74esL7LMQH1uI0GvTno859SNTn4Dj6x9h&#10;jaWD32c09HIIq665rtGtWqcm+Nx/hfeMy0xTYcoyYLw+EStK3hftH9fUxsKLYckcGyJlwmenORcv&#10;JFIwktAG3IC6+nuVrLRCDbfBdj77SAIskGxZ/lO8+dR8mCaPZXcH93umc2SkbGSuEpCrALkKMyZP&#10;CAgsCoUCSqUS6BKeiuHRh+ZBLZd65gp2heVLZWBkKnfIvzKKxr0IIEdX15AlFluLHbNXbvXYkLZu&#10;8Z04vv4RZOoTfxCrJc04/z73fG8+NR9rdh4UvUDfC1WIFeVjQ6ZM4O1jkVB1qKLm80F3pP5iM8xf&#10;fU3jVySDjCjlJWUyf3kBpqk34c2ihWje+XtsWX4flt09Gdk3JrmP73AOIDZKCdP0Cfjo1VWYcfN4&#10;v81KpVLI5XKoVCooe78T3J3k0aPx1MMPYXiM2gvY2DGSKWiov1zFhvxLhQNoKLVPkD2kEWkFL3uo&#10;BZn6ROxfu+gHAy7bDpyA2eqWbDaVfSzO9qtIAc4VcuUFEZCdnx/xyjCAVIKKE+cG3ZGyg1VsrhIp&#10;Z5wkgoPAWLWtv9cjRkQbrcbCWZPDGhiXjUWhUECtViNao8Kp2hNITpsoDFwSE/HyY0tw+IQZR0+d&#10;haXhG5604VbPkkcnwpgxbpC9C7S9fTCrehdmrSzBMtMtKMrLgTZKBW2UCkV5t+HB5/8ehG+w3wdT&#10;jgj47L+uNlrJsxk1BuyHZyIkMVL5KgNLsL85CRp67wEuLlFfIoOtpS1koJyvGnSIqkGsfQXOQb4M&#10;xAk4Sdj2nUASi0KhgEajQUxMDP5rzYtYtXojNBrhicVvnZiJWyfSLO0NTU1wdFPXtUalRHJCQjiI&#10;54XoQ6NNZR+j8rQV+9cuZvOYpH/vX9rxKW6pqvKsaIz9P6QKuW0s2ujgBlSaaIkV0VkDLiQyNpeK&#10;QDXoG74aRPPBDnqVYdUh+6WOiA0OwzCQy+VQq9XYc/gzfN3ahs1bNoXdXnJCAgwpOhhSdGGBiuWr&#10;L3nqZ3h9WJhr9KsabT9Q83/mpXVF/9pa2jzc4yJ9n4DF5Rb1uojTCTidSBkdPOqW5pdlPC6GkdDA&#10;NcFq0CeAxAtUCBGOK66yEUr87S21fNlwEVt2lYNRRqH69Gm8vesf1+jPxcscR8K7tiz/KRbmTPS9&#10;x1ctAtX3VlkClDtVd5ErZZqS7reMKwr2lLVxUDyWzZ0K3cg4AED+hrdCPK+vzVC8rs4lCe42ckKX&#10;KOBwc4bn+ZBIAKkUlYMw4G57/xAYmdwrjJ+EzFznIdUwLqBriajEcrr2K5iWP4uOfoammVRFY9fe&#10;d/H3HX/9HqwL4aWl3PLo/eyqT7/LTE3AAlaSWbPzQMC6fMMu/ey/nL2zC5vKjtJyqYkevACC7Aw9&#10;lpmm0U2PVWcD8uA/ozZKiaJ5OViXP4fNPv8/qDxdF/RZx/M2WPpzS4vXlbtkfld4VlrRalSCV1KG&#10;fWkZMCCMFBUnhCULrv+mGeYvvgajiWWlFYZDPV1C/ODmGAPYmr6LyJS1X+rAxtffxLOb32Bz0caA&#10;SGVgiBNEKsW+Qwdha6jHrxY94nH2z9XDlPAks8rTdcjOSMWWRx/A0rnT0N7ZheyMVNha2lCw/k2U&#10;VQVeEExT3PaX7IxUaDXKgC7cwi3vwn65C8vumY4tjz6Aonm5sDW3ITZKDd2oOJRVncWKLe/6PAef&#10;x6p5uVg1L9ej75t2H8WmsqOw8Q768kfZGakekcVzJ6fD/NVFUUe5WrK14u4nfd/QgX6Qvm5kJl+H&#10;dY88yKZO9NpRy+aE3fbBUWwvP8EmNZIDzn6Q3i6QrksoefJhCg6BknEzEpRVfoqNbx+iYfYKNY1h&#10;cfaD9DiwIGcCFv5kGm9Hr2ddSCTYtpflL1NQ9a2nEwtunwTdiFjMuDkDmeljoB0WI3hAzOfOY9s7&#10;H+D1XR+ivbufBtIp2WxwEhlNLN7XDdLrAHo6QXq7cOvUabh12kykp2dc0T/W869uguXit3ScpIoh&#10;5b7NTE3kQglszW0hJ+pQiM+rvbPLI8BNpB8qsMz5nS+wOPtB+nqAHjYLW48DpL/H7cplJNSDo1DT&#10;IC9VtBsUiJOt2wnS3QH0uup6HSImkdHAMKUGjCqG/pQpqfF3oB+krwvovgzSfRno66KuZF6iax/+&#10;MjkFlr5uyrfHQdsY6AeIEzMmZwIEmJB+g08+GLPlS9g7OlHxqZn2SyqnSa0VNKk1FGq2b1RzJAO9&#10;QG83SJ8D6O2iPPt7ER8Xh5uNP4Yh7SbodHrEjxjaYfHnPj8NR1cnbF9fwHftl1Bz/is4iJyNfZFH&#10;PKm2SCJFEFh+6wdYBuhZOn3dFBj6etjAMqfbliKVgZEqAIVr4ik4YAlalwMWmvSaC6+Xqdw2Fmc/&#10;BZLeLjeo8LOm+eMvlVGjc38vy7ebZmpz8fbYosAz7DGgKhi3n4geAUKzwNGLs/9AQuuyx5egv4em&#10;7+zroZ/7e+n3XFCcE+mGG6lap9NDrY6Cr0WaQUODFQ5HJwDA4XDAdqHenXRb6gXACg0dM4ksIsBi&#10;TLsBBl0Skke51blWezta2y9h//FqD/f47MmTuDKO7h7sP+55mBy/DP9+sLre97zJYruAhuYWrh/+&#10;+s/vuz86cuqs4G0TIkWGZAF1dVYqIHINncBOr2A5iYRLlcC4zroh7szyNIMb/Nd11XeF10vlntnr&#10;wVC1Q66ibcmUfoDJm78EYAjts0JD2xxwh/QTFlgYV5Su20LLqXUM6yqnR3LIKFhJ2aRN4GXJd50z&#10;xkhAJDIKqv0qYIAFQA5cBmCpqweIE+fq6nipKPhOHob9z3B9YVQx7uNHJDIuOTikCvdYD8HOAgDJ&#10;CSORP/dOJCeMhMV2AfuPVcPR3Q2DLgn3zqB5iy31DbDYLlAw6OqGcewNSE6gk3j/sWof/vwy/PvB&#10;6nrfO2I+w4FAcsJI3Jt9C1dnV+VRX4Ah4Mq02ttxxHyGBSwVpmeOg0alhKW+Aa1tdnG2X3NgIewL&#10;L5GBkUkAInev9DyPiSslgc+xn64MbgwDSHzruia0W1LwzjjPuNUdRuJ3M6QPf5c3ScLQSSqRgUjd&#10;0cNuQPF2azK8ScwHGF67jPdEdp1fxD6DRAYiVQBOJRj2uBCaKc5JD2gjxH3Koa/rCeCBintceM/n&#10;ku44AB46qDy5IA8alRJHzGdQvPt9t4RQ34CG5hbkm+7y4WOxNXAAYLE1+O2Dq4z3/WB1+feOmM/Q&#10;o2R5fV3+s/swe8okGHRJeGHbDg9wsdTbPCStXRVH3ZKK+TSeXDhvyOMlUljAEuSUQ0YCSBmASALH&#10;YzFesRUekgCdnEEFdv6mOh8DLbu3BlJh/PlqFiRgJAQgMk8w8fuCeU5sj8keLNkVw1BJRuoCGCkF&#10;QZnrmFRWQoIzeIyND09/QOMFwCFPpwxM+aY7oVEp0WpvR/Eu31MQas7V4gXXCs/j4+jq5n3u8tsH&#10;Vxnv+8Hq8u/BC4AbGptQvPs9PPnL+ZwEU7rvgGdbHouiZ90XXi8d8niJFA6wBIpCY7wmXUgifuoz&#10;g7ADRKh+oH4T4p8Pv5IPLwGrnKufUilAqA2GId5A5gUqhPjy8gAWt4rkk4OFYTCUfS/TJ4xHcsIo&#10;Vr34NGBbDU1NIf5GgfYqkQD3g9UN3q6l3oZWezvitbGYnfVj7Ko4Akd3t6D3yP9ziHTtbCw/XHt1&#10;EGwikWmfn+EtKKAJAbfI9tGYNoa3ojeH3x4J0Zdg98O419DUjHgtzcJv0CWhxnLef2VeXY1KBUNK&#10;coCyIonA8kMHtIiDWzD7itsFbrHWDxJMvKQuv/Y54v9+sLoC2m1obILRMJY+w6iRqDlXG7SPhhQd&#10;ls97APs/OR64rEjXBljy77oFrz72cxh++Sysjd9d1Y7pE4ejtOhhGMfQRFNvVZ7EkvVvoO2y45oM&#10;lOX1p1H8/sdY94Y7P21ctAafvFoIfeJwrCzZ43HPRTnGNOx94REAwJL1b6D4/Y+x94VHUNf0HZas&#10;f+OqP4dr1R86iIXalxXsfrj3ggOwIUWHv/7nyqsO1iINWmIhwVenK0Rx0RrsfWEJrI2tUM5aDuOY&#10;JJSuWoTCn+diZXHZtRstr3FYfNdUCirFZSjMux3rdn7oU2Xt4rkofu9j2C87MHFMEm9F/x688IPl&#10;fw0lFiFlLFYbXti6jYKMXofl83921d9dkYQAC/HVe/e+uBQ5xjQAwMriMm4yub5v63AgLkbDAcDa&#10;fBNdrf+0E68+ngdrYyv0ifEofu8olvxpp1+2i+fcAm20GvNXbwUIQc35BsxfXYKa8zSmIn/ONLz6&#10;eB4AcO3kGNOw98WlPu0X5s1C4c9vp4AVo8GSP+1E8XtHkWNMQ+mqRYiL0aDm/AXMX70V1sZWGMcm&#10;4dXH5sE4NgltHQ7MX70VxrHJ0CcOx9p8E2rON6C8horW1kaaB7fw57fDevE7BHLd3589AXf97hWu&#10;/wCQaxyLng83oq3Dwd0rzJvFjVdbhwMnvriAl3Z+iL0vLuXGsK6x1W+/hZKjuxsaFd1Do1EqPYyg&#10;GpUK6wqXc/ct1nq8ULLte2FjcfUpuG3IDSKWunoUrtsIgz5FBJZrQBJhSZHp58K82zFxTBIMC57B&#10;nb/dhLX5JuQYx6Iw73bkGNMw9ZEXUVS826MOACTc91vUNX7LAcHK4t3InzMNxrFJfnkaxyThxBcX&#10;0MY7jKzmfAMAAn3icLz6eB5WFu/G1EdeRP6cacifcwvHy1/7cTEazF9dgrcqTmBNvglxMWqUrlqE&#10;kveOQnn7UtgvO/Da43kACEpXLaKS0u1LUV5Ti/tnTMS6nfthbWzFyuLdKK+xcH16q6KGA9Il63f4&#10;fZaS944gLkaD9/+wlPe8gDZag4T7fssC0ywYxyZhbb6Jey5vdJ+/ugRvVdYE7LfQq6HR7SUx6HUe&#10;9xzdXaj53L159MgJM65ekuzg7SYn8m1DVgTOouf1POfEg8mu0e5mpwBViMYW5BrTEBejgWX7M1wJ&#10;45gkGMckobzGgpraetTU1mNN/j3cKmFtbEXbpcvc7+XV57jkUdooVYD4At5JAV50f/YEAMC6Hfto&#10;ezUW5BjTUPfutwHaJ2jrcKC8+hyMY5Jw/4yJmHjDjxAXo6HSTN4s3rP8CPrEeDzyx1KAODH/2S1+&#10;VCF3nwrzZnMnCWijVDCO+RELgG4qfvcw9InDUZg3G6WrFsHw0NMACMprLGi7dBknvmhAXIwaORPH&#10;+jxXXIyGG7eaWlvAfg8mRuNIzUm6igMwpo9Fzeeeu5lb29ybEVv/+U/Ptj3UkQABf4T4vx+sboh2&#10;4+O0XJ+P1JyAoyuInc1PnzQqVRD3tEjXQBXy0pcJUF5twZ0rNngUK/19gR8R1luHpr+3XerkHVnq&#10;X/+tOW9DYd4diItWo63DEdju48EmQPsgsF92eEXb0p93rtiA8mr3Cm0cmxzCgOj5fWHebJRXW6CN&#10;0eC138yHPjEehl+s8lFNVm5+B/rEeNw/wwh9wnCAUFXHMxkR8TPJvL/33+/B0JHqGtybMxPxcVpM&#10;N07E/qOfeEgxwWwb/HLGdAMsdb5pIV0A0HCxEYLeLQH35t/1E06NK313bxA1yvfvZrwxHQZ9Ckrf&#10;Ew8qu7qqkJAMXOzvB6rPIWeSgV35jdj70nLERatRU2vjvs+fM51daeFV399n4P4ZRqwtuNeDb8ke&#10;eq5y6dP5AKGqkeXvq7G24F68dbCam9TGMUnImWRA+WfnArbv7/sTtTa0dTiQP2c6QAj2vrQc+XOm&#10;o6bWBmtjK/d96dP5ePU3830NrrwXuOa8DSV7DkOfGI+2Dgc9S5q9Hxetxid/fgqFebNRU0tDzz3O&#10;miZu0bH8s3Oez2U0wGNfESEB+z3Y7F4bt5dyK/iTBYvcdgh/RlXeVXP2czQ00pQH0ydNpOk1efdn&#10;3zIVhlQ99h/9mI2udd9LTnSn4vSux7/H/z5eG4vlD82D8cZ0tLbZ8cLmrb7teqf4ZL/XKJXIv/8+&#10;LH9onk8d8brylyCvkKV0DawXW2GYvxK5kwz45C//QcX20n1ou9SJdaUfcN+7JQw/k9F71ScEOUYD&#10;7K7Vm6W2S52464n1eLXwF+g5+GdOxVlX+gHaOhxY8vLf8OoTDwG4D8V7DqN4TyVyJqX7bZ+bnF5S&#10;0/xnNqP0mV+h5+CfUXPeRic+IZj/e/f3bR0OzH9mMw+UPCde0ea32X7Q/uVMSsfiu6djXek+js9b&#10;hz7D2l/RM4aXvPw3tF3q9GukrKm1YeXmt9my97nHkTduwfo9GGq4eBGFf1iH+XffBeONN+LJgkVo&#10;bWtDa5sd8XFat6HXNSF59MLmEsy/+y5Mn2TEs8sfQcPFRji6u7l6uz4qx66Pyj1VEbUKBr2eJ0UY&#10;sP/IUb/3nixYxOPfjYbGRpS++z6OVNd4hv7z2uKkpVQ9/vr8al9vUZ1VNOBeZWIU2QXXdMQtO9bi&#10;zifWw3rxW/GvcY0oeXSil9el0e8k9lF7UvU824zdwz4j0r86sNyaL0K5SCKJFGHjrXiQk0giiRRx&#10;YBF1T5FEEinSwEJEYBFJJJFEiUUkkUT6/gOLaGMRSSSRRIlFJJFEEoFFJJFEElUhkUQSSaQISCzi&#10;IIgkkkiixCKSSCJ9z+l/BwBo+WKO3FaVHgAAAABJRU5ErkJggg=="/>
  <p:tag name="ISPRING_PRESENTERDATA_0" val="TWFuYWdlbWVudCBTdHVkeSBHdWlkZQ==|TWFuYWdlbWVudCBTdHVkeSBHdWlkZQ==|||e0U4NkFBNTc5LUUxRjQtNDRCMi04MUEyLTk0QUVFNEIyNkRDN30=|||MQ==||SVNQUklOR19QUkVTRU5URVJfUEhPVE9fMA==|"/>
  <p:tag name="ISPRING_PLAYERS_CUSTOMIZATION" val="UEsDBBQAAgAIAGVdFEWCcaklCwQAALcOAAAdAAAAdW5pdmVyc2FsL2NvbW1vbl9tZXNzYWdlcy5sbmetV92O2jgUvq/Ud7AiVdq96LRdqVW1YhgZ4oFoQkITM8zsahWZxIB3HJtNHFr2ap+mD9Yn2ZMEZoB2RTLsBQibfN/5+86x07n6kkq05lkutLq03l28tRBXsU6EWlxaE3r9+qOFcsNUwqRW/NJS2kJX3ZcvOpKpRcEWHH6/fIFQJ+V5Dsu8W66e1kgkl9a4F/X90Rh795HrD/yo5wysbl+nK6Y2yNUL/dMvHz5+eff+w8+dN1tcE5pwhF33kAhVTO/fNiDyaOC7EbARN/LIHbW65Xc7nD+hruMRq0vZTHKk56ivleHKtKMZB+TW6pbfjj8JT2InQUA8GoWuY5PICSPPp1ViXEKJbXXvdYGWbM2R0Wgt+GdklhyKakTGUS5FUv0Rg59CFfyUMTvAU8cbRNT33TAinr3bsbpEJcjO2GeQSkuWAIckAIKM5Tx7Bjaq6l7BEZayHcPQGQxd+NDShaFYLCV8TFs/xsSDinF1CjUiYYgHJOr5d1An0JjfBuHfWF3/pg3inoSgAHJSRB6+dQaYOr5XKiggIQ2c/qN8YqaQVnKDWBwDDq0yvha6yGGnVBRPaiHl7ayE5NMEhOtg9wcirQmRUJVcF2LNwYUsOV0XaJs+scvKfJo4v0XX2HGJHUGpbH8a0aqxS2MM1K+0QUxKXQYAdlmyZirmaMZjVoCUNvBYIpLqsRWDsEtP/irE34iZbee82jadZ5O7VxfnueZQFybHlGWqQQcdUR20/PfBpkUOkRrD05U5FcVeJi7+Fy/OjWuMw/A/g2pSlzMjOrLfNpwQJE4COOOg23tCN0eQEegDxlrKhGyOcrxrMDTOeA4jnmfIUfMWNj1/S+Bp9FyOW8j8gQu3UJEW+CnphQ4tc8xnuTAnj6SqUHW9f6yRGC4Ekhv+pJMZn2vof8nZGooI+yKvhXPxDGOtBLGbrOUI3J/TWxYPHFowA5cvBC5JkUL8SQPOyYjsMliP14NMTHUhk2qcSfFQjVioTZHWCVnVdaqNzjOdVruS5bteqif81Tle1MEFtdHxnsFTpCHBQX8Y9bHXJ+XVruxh2RAEWi59cmkYubhXwkHUKTPxEs6VuS5U0pCovpTZ5BoD2TalIWdZvPz2z9eGHEee1Ltou/trKxLo0HIukUey3z1teP7HKRKKe4e4CtYEtb3W7nAjpuCBFGqIehvkz/7ksYHzOUevkc3Tk51eqWGbVEwp7g9HIJhwnzc0RbIZFGVDQvO2IRzh4AZmSHUpKxmzBxhAVGuZt2Gp0tQ0QXu4x/u/XxgpFG+DPR7h52YZMkCdcYRtu3o7guaRIn6oz8IEsWoqlq9JEl6TmpL1h9iDgXXExxNhWhJWZ8RuPECj1uunNl1/f2Q8rvLqFbPzZu+N819QSwMEFAACAAgAZV0URT4m7oYRBAAAoQ4AAC4AAAB1bml2ZXJzYWwvY3VzdG9tX3ByZXNldHMvMC9jb21tb25fbWVzc2FnZXMubG5nrVfdbts2FL7PUxACCmwXTdsBLYohUUBbjC1EllyJjpMNg8BIjE2EIj2Jcptd7Wn2YHuSHUp2fpwOkpYFcGDS/L5zeM53DsmTs2+FRFteVkKrU+fD8XsHcZXpXKjVqbOg528/O6gyTOVMasVPHaUddOYenUimVjVbcffoCKGTglcVDCoXBo9DJPJTZz5Kx9FsjsPrNIgmUTryJ4471sWGqXsU6JX+4adPn799+Pjpx5N3O1wPlmSGg+A5D2qIPr7v5glpHAUpkJEgDckVdVxYZr/Y1UPA0YIGfkga/MEfZTeSI32LxloZrsyLBYMMzWNy6bj2vx8tki7oIo5JSNMk8D2S+kkaRrSJXkAo8Rz3WtdozbYcGY22gn9FZs0h6UaUHFVS5M0PGbgtVM07bHkxXvrhJKVRFCQpCb39jOMSlSOvZF9BScNIYpyQGPAlq3g5HJo2ymjQCEs5iGDqT6YBfKh1YCpWawkfM9CLOQkhV1x1gGYkSfCEpKPoCjLkuGE0ABBdOG50MQBwTRLIPOnSTogv/QmmfhRa4cQkobE/flBNxhTSSt4jlmWAQ5uSb4WuK5ixQuJ5q59qkJGEfFmAXH0cfEeaLR8SqhHpSmw5eFDmnRmBUhkTz+bky8L/JT3HfkC8FJLkRcuUNjVvbTGQvNIGMSm1dR/MsnzLVMbRDc9YDRK6h2W5yJtlGwabto78Xos/EDO7cnmzq7TQI1dvjl/lmU8DaCdLVqrusjlgelblL7da1BXs0xhebEzXHp7E4fj/cOKVu5rjJPnXLfXJyev2c2B+4GYS0DaJ4diDEh8J3RtAZqAM6GMFE7I3yA/Pwcy85BX0c14iX932txhGO3yo0X+kuISYP3PgEnLRH74ko8SnNrr8phKm6/BpMtTm+fvayOB6ILnhj/q44bcaal5ytoXswbyoWsEcD7c1RAj7Tmp73tO2vCMJwZ0VM3AHQ+CQFAVsPu+mXMzIPnptO30WhqWuZd70LynumpYKaamLNhqbNkWtzdtSF82sZNW+gNqGfvYKJ9qtxa3N+RN7HZwJwfF4mo5xOCb2jmfLVvbDgIStRwFN0gCPLBq0XDCTreEQudW1yvvxtLcuj5xj4NqFM+GszNZ///lXP4oDP9pZtJv9eQgHVKXtQ+SB69dQG1791sFB8eg5rEH1AO1utXvYiFUiq+xVNrHpq4wdvUUeL7oKu1HALpaYUjyezkAkcA+ZMQXLCtBDYur8flLbAoRiHcA3w/EFdIzmxmUJyzvoNlRrWQ0gacLTMzBPYA/X/qg2Uig+AHrYql8RXNg59ecp9rzmSQSFIkV21x51OWJN87NvIwlvo55c4ykOoTEd0PFcmGF8zTGw7wNQk+34sSK3L06FhwE8IY9O3j2+Lv8BUEsDBBQAAgAIAGVdFEXEfqNeEQQAAKMOAAAuAAAAdW5pdmVyc2FsL2N1c3RvbV9wcmVzZXRzLzEvY29tbW9uX21lc3NhZ2VzLmxuZ61X4W7bNhD+n6cgBBTYfjRtB7QohkQBbTG2EFlyJTpONgwCI9E2EYrMJMpt9mtPswfbk+wo2UmcdJC0LIADk+b33fHuuyN5cvatkGjLy0podep8OH7vIK4ynQu1PnUW9PztZwdVhqmcSa34qaO0g87coxPJ1Lpma+4eHSF0UvCqgkHlwuBxiER+6sxH6TiazXF4nQbRJEpH/sRxx7q4Y+oeBXqtf/jp0+dvHz5++vHk3Q7XgyWZ4SA45EEN0cf33TwhjaMgBTISpCG5oo5r19lvzfoh8GhBAz8kLcPhH2U3kiO9QmOtDFfmxYJBhuYxuXRc+9+PFkkXdBHHJKRpEvgeSf0kDSPaxC8glHiOe61rtGFbjoxGW8G/IrPhkHYjSo4qKfLmhwzcFqrmHba8GC/9cJLSKAqSlITefsZxicqRV7KvoKVhJDFOSAz4klW8HA5NG200aISlHEQw9SfTAD7UOjAV642EjxnoxZyEkCuuOkAzkiR4QtJRdAUZctwwGgCILhw3uhgAuCYJZJ50aSfEl/4EUz8KrXBiktDYHz+oJmMKaSXvEcsywKG7km+FriuYsULieaufapCRhHxZgFx9HHxHmi0fEqoR6VpsOXhQ5p0ZgVIZE8/m5MvC/yU9x35AvBSS5EXLlDZVb20xkLzSBjEptXUfzLJ8y1TG0Q3PWA0SuodlucibZXcMNm0d+b0WfyBmduXyZldpoUeu3hy/yjOfBtBOlqxU3WXzjOmgyl9utagr2KcxvLgzXXt4Eofj/8OJV+5qjpPkX7fUJyev288z8wM3k4C2SQwHH5T4SOjeADIDZUAfK5iQvUF+eA5m5iWvoJ/zEvlq1d9iGO3woUb/keISYn7gwCXkoj98SUaJT210+U0lTNfh02SozfP3tZHBBUFywx/1ccNXGmpecraF7MG8qFrBHA+3NUQI+05qe97TtrwjCcGdNTNwC0PgkBQFbD7vplzMyD56bTs9CMNS1zJv+pcUt01LhbTURRuNuzZFrc1VqYtmVrJqX0BtQz97hRPt1uLW5vyJvQ7OhOB4PE3HOBwTe8uzZSv7YUDC1qOAJmmARxYNWi6YyTZwiKx0rfJ+PO2tyyPnGLh24Uw4K7PN33/+1Y/imR/tLNrN/jyEA6rS9iHywPVrqA2vfuvgoHh0CGtQPUC7W+0eNmKVyCp7lU1s+ipjR2+Rx4uuwm4UsIslphSPpzMQCdxDZkzBsgL0kJg6v5/UtgChWAfwzXB8AR2juXFZwvIWug3VWlYDSJrw9AzME9jDtT+qjRSKD4A+b9WvCC7snPrzFHte8yiCQpEiu22PuhyxpvnZ15GE11FPrvEUh9CYntHxXJhhfM0xsO8DUJPt+LEity9OhYcBPCKPTt49vi//AVBLAwQUAAIACABlXRRF9qg8C9EEAADsFgAAJwAAAHVuaXZlcnNhbC9mbGFzaF9wdWJsaXNoaW5nX3NldHRpbmdzLnhtbM1Y23LiOBB95ytU3prHBJLJbVJAioDZUMNtsbOZ1NYWJWyBNZElryTDME/7Nfth+yXbwgmBQIi8U8nkKUHuc7pbUncfu3zxLWZoSqSiglecg/2SgwgPREj5pOJc+829MwcpjXmImeCk4nDhoItqoZykI0ZV5BGtwVQhoOHqPNEVJ9I6OS8WZ7PZPlWJNE8FSzXwq/1AxMVEEkW4JrKYMDyHP3qeEOVUCwWEytlSR4QpI4iGEAKnJjrMmgyryClmZiMc3E2kSHlYF0xIJCejivPLaem0dnbwYJNRNWhMuElOVWHRLOtzHIbUxIOZR78TFBE6iSDwg9KRg2Y01FHF+Vg6NDxgX9zkWbBnWWDDUxeQDtf3DmKicYg1zn5mHiUZEwn7SlRVy5QA6draiqUm3/RyIVsK5xzHNPDhCTJ7VXEa/nDgNt2B2627w+tBOwvVGuG3/LZrhfHarYY77PZ81xte+Z12bpDvfvFzgPJGZk3fH7ie2/XdwfCy1cuJsA/qEeN2aq12TsyNe+m1/LyeurVOXkj/qte1w9R7nX6te5srtKvbvjtot7qfh36v1/Zb/UfU4t6v3PBycb1YylBUIpVrJfHQLfqR0OJJZSiioVsxLCfEF00KNTzGTBEHfU3I5LcUM6rnpq6hqd0RktRUQgI9MDVbcUwdOo90GSGEBs5WOsLxsiN8OlrLvpi5X8lse6BlaHkJ5vO2mLx59Mcny+gPT852h78tzDLWGgcRND790LdWVx6sxoKvtSzzG40EC5cJkXhEwi6OyUo/9+4ob4LlgYPGcIkYpFqTFDMHUQ2pB0uwSkdKU72YIM1VSwRcMKkI6ngbWxFEWEJ+anX9ftdNzw6qf3SFJurPbCOypedMXR6ihsQzmGQ25n3Cbcyu4JCYOSgirYKQWOWwRDXGbIw7mOMJMefp6TSc/5rSkJgpbYeVd0QiXwim8vlCl3PUG32F6wyXQaE91CCxsMotxtQqrxsyUlQTG9NLauX6RqQsRHORIkbvCNICQcGnMfwXEbSqBtBYinixCopFI8VgS9GUkhkJL2wc3YKLOAWkKUlGdObhr5R+RyMyFhJ4CZ7CZYR1qjL+/VzECVbqkRQ/xPghm6mtbsP98sEkiMMpBn2Sjxw6BIkT/Rr8GHLnAlwwJmA3VyhgZwKcwrU35xPScGFmk6a17whPF4duDnJBCsdNIZ6MEx4E0MsoT4ktYYA5EpzNEQ5g3ilzhaZUpApWssuSUav/FWAGRZQvQp1AlYEzGdo1kNLB4cej45PTs0/n+8V///5nbyfoXgP0GTbeMhFQ36k2rZFPlO0LuGcUpB3qiY58AfSsmrTG5Q1zh7K0Rm4RcS9gd8i/F5A7ROAGtilkbLpGuHEs298h7uXL5ogvF4302K5EFoLpPQoRz60N6lcITum67XvnNgXaFQg2LIigwsfmHfiNhu9CMVkpoIH7e6t37VmRwuFatTjXjq5nY9X7bGM1yOZ7f2W2WwkFLLmlVPzppl0QEpNMtYCUYDQGzRS+2Yz4kY79XGt4zWb/9FXbGrjxwv0zOuAPvYtl7fOVOiDBMojgEr3axXv3E+Y1t/c97Vj2a/n1Z+1zz/ITyvo3VfMkppzGsI9G1S4/xFaPj0rl4vZHhQKwrX+hrhb+A1BLAwQUAAIACABlXRRF8XbFgMkCAABRCgAAIQAAAHVuaXZlcnNhbC9mbGFzaF9za2luX3NldHRpbmdzLnhtbJVW227iMBB9369A7HvTUpZQKUXiKlVit1Vb9d1JhsTCsZHt0OXv147txoGkZImQ8Mw5nvuESOwxnf0YDKKEEcbfQEpMM6ElTjbA6eMwLqVk9CZhVAKVN5TxApHh7Oem+kRBhbzGYkfgfTk7lEBt5jYc300e+lCsjdFmOlrMuwgJKw6InrYsYzcxSvYZZyVNr7qWnw7ACaZ7bWAyn3YjCRbySULR8Gl5u5qv7/tRDhyEAO3SaDTehOOrLIJiIM7SeKWfnpza1PfRn9GOWGBZ0cLJ9O7hrot2QBk0kxzehvPpN3iqbv+PqhiChL9SN0r16YQSdALevHy5Xo1WvzoZ7FAezryZb6abbgJnmU5ok7PY6OcqhzCUqvHrT9ABaUO6T+7H6zDsYnSlx/705z7S48oZedF5PVsIuugxgZnkJUSBOxmdyNnncynVfMBsh4hQAF9Ug16U0y+oFO6apqzGvcInpqkHsoIa8cFIWcDS+OsbbSpqwnK5qHaFj/2SeR5yOFqh52ItrJF/VF4vkJ6wRr4RnMIzJacL+LnGcFyNF8hW8/v0Ky1QpI4uYe7ktNrSVk+u8ExbgcMULIWZ0O684wJ02aKgkhmXggufIoqOOEMSM/pb4+JTFYyIgjOFbbX2xooklgTa+q3yUW1pv17V+Xo7mpdCHZs5D6Ta4Y9DJCVK8kK9lMRwYHlqSNQ1w6CdobekggN/ojvWk0OZBP/+KoguMDNz0hdeIL4H/s4Y6YogCrwUREF7jiNrti35tCxi4GtVMwzCVaApNMAcZzlRX/mB4RNSpzRV6VAapszVdRRh8nW/J7EtAIgnuetZczCaoiQSEzgCsVpPUIXcFVskVI92tdtcbmEnvRmxgrOG9Gao7ke7JupG8fu2qWghfCiv2hlGc73nJYpFFVdj6t0Grl1u7GS3yXSz+taNwLZS42alv0ygEuq/kv8AUEsDBBQAAgAIAGVdFEWJv2OhowQAAP0VAAAmAAAAdW5pdmVyc2FsL2h0bWxfcHVibGlzaGluZ19zZXR0aW5ncy54bWzNWFtz4jYUfs+v0Lizj4Ekm9tmgAwBpzDLreA0m+l0GGELrI0suZIMyz711/SH9Zf0CCUEQkLkdpP0KeH4fN+5SOdil86/JQxNiVRU8LK3X9jzEOGhiCiflL2r4HL31ENKYx5hJjgpe1x46LyyU0qzEaMqHhCtQVUhoOHqLNVlL9Y6PSsWZ7NZgapUmqeCZRr4VSEUSTGVRBGuiSymDM/hj56nRHmVnR2ESlbUFlHGCKIRuMCp8Q6zhk6YV7RaIxzeTqTIeFQTTEgkJ6Oy99PJ3kn1dP9exzLVaUK4iU1VQGjE+gxHETXuYDag3wmKCZ3E4Pf+3qGHZjTScdn7uHdgeEC/uMmzYLdBYMNTExAN13cGEqJxhDW2P61FScZEQlqJqmiZESBdk61oavJNLwVWFM05TmgYwBNkUlX26sGw71/6fb9T84dX/ZZ11RkRNIOW74QZtJp1f9jpBv5g2AjardygwP8S5ADl9cyZvtf3B34n8PvDi2Y3J8LdqQeM3642Wzkx1/7FoBnktdSptvNCeo1uxw1T67Z71c5NLtcaNz2/32p2Pg+DbrcVNHsPqMW9X7nhpeJ6sZSgqEQm10rivln0YqHFo8pQREOzYlhOSCAuKdTwGDNFPPQ1JZNfMsyonpu6hp52S0haVSkJdd/UbNkzdeg90FlCcA2MrXSEo2VH+HS4Fn3Rml+J7GlHS9DxUsznLTF5c++PjpfeHxyfbnf/KTdLWGscxtD49H3fWpXca40FX2tZ5jcaCRYtAxrDLWEQS1VSzDxENcQWLp9qkwF9SRncH4PdL4y53ggujLEEj9Wq/C6PpguHld86QhP1uw3Nip5T9XmE6hLPYDS5qPcId1FrQNqZST2RTk5IrHJooipjLsptzPGEmBMa6Cya/5zRiJix64aVt0SiQAim8tlCF3PUHX2FCwrTWqFdVCeJcIotwdQprmsyUlQTF9UL6mT6WmQsQnORIUZvCdICQQlnCfwXE7Q639FYimQhZVhppBikFE0pmZHo3MXQDZhIMkCaImNEWwt/ZPQ7GpGxkMBL8BQuI8ipsvyFXMQpVuqBFN/7+MFOyWan7n/5YALE0RTDxpGPHGqeJKl+DX4MsXMBJhgTkM0VCshMiDO49uZ8Ihot1FzCdLYd4+ni0M1BLkjhuCn4YznhQQi9iPKMuBKGmCPB2RzhECaYMldoSkWmQGIvi6VW/8pBC0WUL1ydQJWBMRm5NZC9/YOPh0fHJ6efzgrFv//8a3cr6G6q9xg21uxYr23dH52Rj3bVF3DP7IRuqEeb4QugZ/dDZ1xeN7fsis7IJ9ayF7BbFroXkFvWug3spZCJ6RrRxrE8/VZwt5BsjvhS0SwET+8WixXobVaLgV/t1xoI8n7VCgZnLiXXEQhSEMZQs2PznvpG43SxAzntNH3/12b3auBECsfl1LR8N7qui1b3s4tW307s3sq0dhr9WHLH5e/dVTuwGkzsHgLLAaMJbEHRm3X9/9KDnyv212zfj1+HnYEbL8Xv0dO2vy/ZjvejehrBMozhWrzaVXr/KfBDE/Z/yoH9tfyKsvbZZPkpYv3b5A7I1z/ZVnb+AVBLAwQUAAIACABlXRRFK7kqp7ABAAAtBgAAHwAAAHVuaXZlcnNhbC9odG1sX3NraW5fc2V0dGluZ3MuanONlFFPgzAQx9/3KRZ8NcvGcKBvuI3ExAcTfTM+FHZjZKVH2oJO43eXMtxoKc7yQv/8+j/umruv0bheTuKM78ZfzXuzf9L3jQZKk7yEa12nA3qudEfQbAMvWQ40Y+AYSPV79CR/nwmbscMa0/jwrGxFx89B9WVLqOjihcWCWzRh0SqL9m4L8mETP7XU2rSOKXXqHJdSIpskyCQwOWHIc9IwzlXUrG6GBowV8AvoliSgmU59b7a4HSLPjm4UuPdhl0swLwg7PGKKk5gk+5RjyTZD8XeHAnh94/vWbhEGOkAzIR8k5Gbg5XQVrufDZMFBCGjjuq4X+Z4VpiQG2vH1Vur5A9WM+wkZdJWJTP7S/iKY3c66dEFS6FXJn/phYGCs9rpczSMn4UO2t9gsjaDkALxntVyv3NWNBmJRFv2QYRREOscxVRXpofeReqwoRbLJWHqRUz+rbNtLnHtr3++CvUS1FkKjhXaWNs2HJofZpba+lydQiyuMuI+Wo/S/cdECFjawso4RaY4RtX8dO0RKkuzyejrUo1FVHET9DvyBbVEJOeF74C+ItM7mzfzxC7FH3z9QSwMEFAACAAgAZV0URSjQujDhAAAA9wEAABoAAAB1bml2ZXJzYWwvaTE4bl9wcmVzZXRzLnhtbJ2RMW/DIBCFd34Fuj0Qb5EFzlapW4d0tlyHukhwWD4c9+cXdEmUDpWiDkjc8b737oQ5fscgL24hn9BCo/YgHY7p7HGy8H562R1AUh7wPISEzgImkMdOGN8c8G1x5DLJYoFk4SvnudV62zblaV6KA6Ww5mJMakxRlxMT6krqmVFgtvX/oq896ISQ0nysPuRX7Mq9VCyRtIwWKtM7VB4/E+gqMPqurtW4Uk7xN4lDLOtGmnbcAH4uAt9yLpsz299G2l+H6qMjGiZHKuDEoTWWZX8kPRnRPBth9G0xYfTDh3XiB1BLAwQUAAIACABlXRRFp8QkMn0AAACLAAAAHAAAAHVuaXZlcnNhbC9sb2NhbF9zZXR0aW5ncy54bWwtzbsOwjAMheG9T2F5giFcNoam3dhgoTyAlbhVJMeJkgjRtycD29GvTzrj/I0CHy41JLV4PV0QWF3yQTeL7+Vubgi1kXqSpGxRE8I8DaMkR/Li1jqskIV2LgvHPho/KXYZ62bWoCSm/bsJNZfu4eBS3o9g4NGP1sAez9PwA1BLAwQUAAIACAC3mZVEzoIJN+wCAACICAAAFAAAAHVuaXZlcnNhbC9wbGF5ZXIueG1srVVNb9swDD2nwP6DoXutpF3XNJBbdAWKHdahQNZtt0C1GVuLbXmSXDf99aP8bc/pVmAHAzbF90jxkTS7ek5i5wmUFjL1yMKdEwdSXwYiDT3y8PX2eEmuLt8dsSzme1COCDySp8ICeEycALSvRGYQfM9N5JGewUVm4mRKSCXMHrnPkLuLtCTvjmbokmqPRMZkK0qLonCFRkQaahnnlkS7vkxopkBDakDRKg3iNNiV+Tsan0Sm1Owz0D1kZt4euCZpOZ61GJAUp65UIT2Zzxf0x93ntR9Bwo9Fqg1PfSAOVnJWlvKR+7s7GeQxaGubsSrJNRhjkyhtM2ZWYrFMHa18j1QOmwS05iFoN05DQissnQCzbcx1VPPoAa3l1TtR85Z+G/u9adxK5WjnnOWPsdARHvUhnXUSyOgwKkvK65Yd9NB00K1lIo6CX7lQEJSf39oWmS9IFbDtuDJPVxc+HuDbLfeNVPsbhGEX1Qq6rWhuJZpbgloOt42+7ihIc9stcJMraEo1Y08iAPmFK8VtW1walQOjI2ONpUMwo9WVa5E6QVhkkvjsH7SxfiNpfurXlCkB/0OYT0jU1kSkATzfCvQxkGBNDWCxrc01WezamF1OOn9Men09MFU51qLgRRzDVQg4hgE3nHZ2eggKimt08XM1wvYODoIjEUYxPmaSYXx6kCbhajfJ0Ds4CI6lv5uAtua2jHRcx1EztR3E6MQ6YX6ujUzES9megz1jVmUfvjZyzdF1JtqD8/kfoziI0QzmlkysLvvW21fN4b2dU6M7n01WWQbdivMAJs8qr2YW8mzkE8CW57G56efU7MMedJTz1HRMc33HfpfFWryAU4jA/ukWp7YmEdie8ciH5WmPAfXE7TIIX5qmIjJaS1KpeUg5hrV5ElBUmGpWPqLqoZJ5Goy0cbPu56Bj3FXXCrgTwxYzXZxg88nMI+/xpb7LxdlFd5XzxUWDLfO6rwJXubxhVdcJd51B635tL8LqmcfX31BLAwQUAAIACABlXRRFDtQqXmEIAABpOAAAKQAAAHVuaXZlcnNhbC9za2luX2N1c3RvbWl6YXRpb25fc2V0dGluZ3MueG1s7Vtbb+JIFn7fX1FiNdLMQ4eLua5oVr4UidUEGOwk3btaoQJXghVfWLugOyMe5tfMD9tfsqfKdrAdoO30zJuDQPKp8506dW5V5aMMw2fbU3ch8137N8Js3zMoY7b3FI7+htBw7Tt+MA9oSFlYP1IebM/yv+reo89pQA0Z8SwSWCofDUcNNBZ/qN+T+1ofntpKu4V6bdzCfaThjgpjA0kbSCqMaa2mOqznRERyA7qmHjstdVjPjL4F6F5IA6Z7Fv02krLc6aHsCq4DYtnAF466bf45JLMetDb/oHaz0+vgQ0uWJKmL1I7W1BqHXm/Qk5sIN9qdhnRQ+i2pJaFmp9McdA/NXqsjwdN40AUpbTzoonav3W5phxZuARrJsqK11ENPGjSbMsyG+wP1MB4rvUYDNZtNqa0dOl1prDQQcEsgQ5b63ICSJilS9yArcrMvobE6VsbtA9ZwV+2gfgt3G41DW1GkRuNo3OPq0uY6UgsvJzHndwSedMHJUR5b9RPBNVzvggCYTepuHcIoWpGQTolLP9bc8OnDo+0R5wOLBz/Y4TaA4EU/r/3tyy+1OGRFeCcCEk2z1IgIZA9Ej85LHtYFQ8ItFE5nTJqObOtjbbVjzPeu1r7HYBVXnh+4xKmN/h4FVbzkIkh/T4MyuEeypsfpGr12szsoCovnao37LUW+BFr77pZ4LxP/yb9akfXzU+DvPKuQmpuXLQ0c23vmE3Xl/mVuxw6ZDs7I6Kc2NBlLxWFbKGQh5eq1Wu1xr10I6ZAVdZIZRQnQSuCOU37fIjno3g5tJqC9br85aF6CbskTzTqg14Ai+R2MB7OU9FoEYvQb40El/i6yO+SFBtlJVKy1tM5FlL/dbXOayeP++DIo8J+4sbM4Zcw/hXCOD2XJeyoH4gvkE/KYktq417uEumS2+DFfS4YuzALOTReXmCREzpWlOrudy9Mvy8nserZU9OvaSI2yEvG0/LnV7X9rdrq/DOsxrqAk41aeTLKykBDWaRSTNTUXs8kSBOLJcoo/m7UR/y0Nnd2ZE32KayOTrByK/EekRhWxtKT5At/XRvxXn90ZReB3iwWemktjomt4qRvL6cwURppgE2u10Rd/hzZkTxHz0d6mXxHbUASa2QFFoWNbYoDXb9vb0QLzaQv5QZ9eL83ZbGIs8VRLKLUR9iykBeSr2ILKClrIBl6AjAC2zuB98KUIBiEByY5TWsiNfn0zga/JFbmxnzYOfNk7tJnjKfiQegWAt9gw5Gu8VGafwXMQfrOSoNmn2mj2qSToCzYgMnCR+JrK9/q1bOqzKQ+uBTbMha6+RtaaeMj3nBdE1mvAIdhK9ra/C4HCg41aUYyFpScy8K93ENa6PDkRwpFMZHsimJ/sPQUtAquQpyC1oLhzX/16p/9rOZb1CdaW4Dxt9rA0RQng8xFID89niDiOz5cBUxNrT7w1HO7omuwgxF6AzbItwbYlsHiuzH939m+IsDi1foqzcqrhzz9d/bB2ujmBGvNAAq9YiuWkZSrD2yW7cNgE1flpkn1vLSl7XP1ZivwJq5vLhnF2aUV89OPryqnwjkUZEPd4AbsklAPF9kuB8C1EDNRAl9hOKaA+HcN04hYNG1eA+NWmlIB7MGJGwj0Yt5yIB6wYusnNRVf8WFkALMweOfC00/nh36FwJXt1/Io++pDcDiV7fgtjGzuMIuHqffOV9XBSQnmhS9fkWNAU1HoSLzkQKObYLj9fFxN7d4sTa0Z1NGOSB3/nWKJoOfazqKXgqp0bWWYbuS2a9zHwXUF1SJhkSVTN//mDikRLXETzzlNzFpBrYHmh3kCOiRkmprGcyAqGYJ/6yCVsvYEd4ZGfqIvLio5cGh7LIC82k0FJsN787/c/iovJ6RNRUUz9R1k5kIq8kOBXef+e+oyG/ykgx5SVLFQgCwLjM2wCHZM1Tw+d57LYdCFrkLET23wRidzVsYFl05TVm1uIBjh13BIP2FxwvMF21sv1jmceZGlJmbfy4hOUDHHe4kKDZyg5pu87ZZUT9iphqRT09dQ/2zHH9mhJeL74/qjFwRSmPl/KmiYuR3Atcuz1c7SjWYig+D0IcuCWVEKeeiNPoUTlRFLLZuVlik0iqQaQydHzMY/3J/eMV8Lxxgk3Wn/HMhdYjwW+M+dX/7fvuoCBv6mAu9mIBfyakzylOcKN/zX25OiROCGwpUl51jnoMOcHwVhklpbnXlC4Flkp1piQ57v3HaiNarSatBrZgTxMVRXxaiyNeKW90RwO6fFQSvUjMc8/pd/YG/4UMc9v8B1jBreCN6D8SBqZvK5QSJCmF3Ed8FCP37wTAydPWR6uwYS/tgpTKsWELKfrW3QkNj7Tdmmc25yWVrh+RuOh97qF33LM6sWI70C5gWP01i+H75DZzKHnY1usAzIw7X3xXC4BorereVtEVMRetvRjDa4HZL3h1TusoVjGxxoXGb3HPofbJsdCfq4shfR4YU4hxBIvQ/woY8uBXLGFiB3kon7D+hszDeuX/DOM1TnvPm/nrmiAIQJsKHGxD7PENPsmeTNxL85kCUvk1zODaTzbgGgPLgivc6UombASR6EkV6KH9Li7c5jt0D11Yp4UIWWcy+sfhpAbl0NbZhP6yFI5GxNOpkAqs/MZEJe5YyCm8yU7cBYmbjUncdFIuYxjZBWKtZ+oVMm+c1zQiZ0oqdA8SdJaRYRM2J6YC3jPGX9YT2+xUKBOdKLe2Z6KG19Vl6rqUlVdqqpLVXWpqi5V1aWqulRVl6rqUlVdqqpLVXWpqi5V1aWqulSFulQKCe11yI+yBndRyPjTB6RR16+aVH9Fk+oHDV71qKoeVdWjqnpUVY+q6lFVPaqqR/UX96jyNICCvLP/Tfh/UEsDBBQAAgAIAGddFEVITfDhkT4AAOtTAAAXAAAAdW5pdmVyc2FsL3VuaXZlcnNhbC5wbmftvAlU0un/KGxZNJVW09SUK2aapaapY2ouaGVpmlZWZi444zYuaGouqEDqNDWl4lKiudDqkgvjBuKG1iQaCk0uqIhYKKSIpCSICL7YOr/3nvfec8//vud977nDOcrh+T7PZ1+f5/v9/nHG5aTiJuVNcnJyio4Ox8/Jya3bKCe3Nu07gGzkj6dvXsm+1kSfO3lUrpqsOiX7sS7I7rSdnFwNcvPyz+tlvzdecfCIlpPb8nz1bw0xosxfTs7tmuNxu/PxPlw6uLJ1GLpLwPA2ZFej0vpPPTlnf0L3aWOw8fmUsf6ff3MYWDfRVPbTDu2rR9eekrfLeL3WvjHydjZg+4jj3uPbHCex5Tu0v0sf2R954OKG7G3EPdNn/Kh55vl/ZUT+muUioUutmaY8KzHDIhQdPWiDxnz4e1gsqRsDJaJjBAmCZiE0dq/mp8/8i/3bb376dBncWvd5tPa2ZvLn0ZmHDhqfR5v/e1OdKSdt5rPYuOMTI0yhpOnzqj6/VxrzV99+GTC24CFWxBE+idwGtnAs35lhxitnVeHGRorq5h9shb0TFTbrsJd6zRhJcN6VWiCGIF2yFGj3uThisyaFk4WSxlyvhFeZxOl0s7F4OK+o+wOMP+HE1mEb2iy/2corLii1oTb70+vduLBpN3SCDdupnFEF625pDkMUqDL8RLAKvlcUvO39dUMrdKI1/gMvcYnqtOx9urkOrTeMWlKpjaFJKh+ni+PD9VY5dSbXBVFisYYJ0aA+MFw0yXYrDvRJmntBvz2pZRgbtTLgDoaJ7c+TXeEXQ8Yg2dgQzxvZRNYTlM9IuSR+8q57rDj2pa8JSTXBy5WODH35ZIMiY06NUVOndmUSXsJYeLE4LRrfAGqMO3Q29amVDuLdDfg7ViJBmBghHUWLo82Akncn0YaRCbXphbwdwtc+E7FYMHfAWJwNG/7xR7LjYK9AFyTwAwl+vXWciVeixNxaT73jtNIGnuaFDBbRzdgiL8TJebPH0pIX3uInTjMRu+zXfv99Vnc3cE7hMM4QEEXwOWQ1mWYYNf9Men2XzxC9uv92W4LRJcM/w3PcNrChLed2DJVsWh/XWy6OPI1HatoBvGgdvrNsaAx1F7NCh80+k+UrTuqppxXWVfZ5S3KClRR0iLfWxfU+oRGcmoh77NOdGVvi3cmwHRsN5uIWXqfONi9LpqOmJFUfzcjZRXozKLMW9ne2GOqeVFi8a6uHjfGl6l0/QL/PDFZ6PLgsbOXBmqGOgKPQjvP814GKufPPor0MSQOH+b+YGpaF+GA9OAG0BqQpyPADcZLzorsm1jhilJDwM0oQennk5YfKZlhNITT/cDF6tBqmmgO9m9CRFzwM7481hjmTg/wJdUnCFGuiBzHpV5oH647EodPv1lwkPVBsTm1+MkyFsQnqzxO2+OOPUBrC4irrooH2KS0qBX4qOWKoDrSwOBo9uVeemqAfciU/Lj5Uaj7e62tw/eY91GGOGs+r5lA1ajKkwIIArfwHmbxGJIl6f/6SZb7ZLNh6w2v46Qpspz+8KPWUQIeY85geotcNf1zF5ZdUj5TBRkpYA1B1YcwofJYKD0w4+AOTWWPNbiAw5x3VwBk/e7Z3SWatXsT30IixiS9elncv0f0yBaGJ0GX+0KAgSqq34FUuKSeW5FIoI7iwILAlalUNUVY0m8al5silIWIJgSTRovyh7w4LGSFREgxYXhHi1yE6xqCpkWGUvjsNaCJNV6e5hBBeLpppCkMROAQ7SMD56PQ5boi/+L888lFlBQFCF95qdnOXf8ZMXHccPG1siOO8sO9VAbekGcL5vzzIrdrlzKxt6G0Z2g3+M82w2rhVYN1da/H7iAs20sWywcfn/eOil43pLWXdCflg4p+ws2hRQ9VyJff8a5/s6MLYkOEjN0T5XH+fopxRSssoRdBJ/Bm8BdKMvas6grznbsgKARlHFFQXXTZjg8ReRJNZzyLKyIniOI/D3IDLs+4FqJ5Vnp2VdqSzTSg4Z8wuOr7Izkc7dbCywN8nnCrCQE3fnVZhai8qlQ3UXri5G1UFYVmY2pT4/a3ZF8rI0S/wK+P6q7Dr3ThPfLNjdZmHsY4qFq4ijyhChjYkCKTrt+Zn5yICrBtKia7PdVJRenVC0CDACEyR4BLqfTMQkemQ6KdCE+hZFKsegwSFYWaDWuegZ+UX7qH4Z5UoYrySEOEswCw1hYUmFQcQpiMpsUS/rtp8dPTdYDyYxIotQj8mP4dN2NxaZ5H7ARJjw+cfRrjzhU/JTg0F0Rck/ueEetDKp2CuTGMzVCzhNC24Qn2l/iwkSBzcPNhd38MRmBF9lFYAlC4UOW/V45wk31Nsq31+ZQW13h+S7sHsUsuKyZmL1Ta8JPMJH7mAEfNfKZtv1Ht0b84aCfQJ67/9smtzepgO11/Sg5mQNmKYEj9uGicA3OnXza002Se+JM/ooXBPjTz1o2GLztOGbxQyjZgWKpSzMsVfE4+oat/AFkH6ucfEWdEXcU4jzsn+BZFAPQtCjA2R2FgSAB+hxUmzuRKnybZb66Cz/exmvol8kzNFpJKT7FZyUnE/kXZXoV1GGoCSnwuZNHKavzToq9+tgcHm23kLnmBRRG2ao6UHiK+HB81y4lcuWTIThlFzl6IsOVe7E7IOn8LejUZNiH7C3vVT21Bztx5kgDsNeZSrQnHHXqBVwHprBkWGwY8AbbTDteizXPeQZkf1ukKcFiga5FiAtw6vIMflkrj1RuERBSOxU+eI2NMjZDirpjLgFNnJ+mStMzfaWN3znLBu7NIHh6fvI4F4jKbdEtYKmLPc0ssYSLDRwqMPh2b6OKILpwZOpCGEWO6ME5UROLKYt2+K0xebS5dKuiRLKmfZe5CJAh0SUmytBz7iJ3Mw44MLJ60M14ZkotBQu6yphV/2IYb4N0Ak6uY/Rl2m7bvy9HOmHEfIm3/bsW7+aGDSnlrviNFAVgA4CnEHRlpq8Ip6J7XgajFtJmPVTsLDweMTQ50Bry+q0R5gTTC5Ff7DkZ4L8f4JPv7aC79UOA0q0Rg4LjdKLNjbV1c1CoSAd+yjC3QbqoxkMvcvihQTZ8G6wgtaXbZlgJMiD/mlhCSTLtK1QyTqtaeAOx7V4e61ziU6pl0vbwutDEMl/s1jjb09pLYJaZnKKLAJ4WLZ3eiK9ybWnB6sYJb5D6uGKt6qc84A9YWewZ6Gx9UVweSn6lE2eyBp4twwpAnJ//Jg94ezO+FYyHksv9ZFDcyahGej8WBctJfI4mkyGM4aLaXrU3c61qb3GHobt2It9lFKK8HiNjrSYb4uQ3s4DmFFPtUAW9VGxwyhAo+OncddtUJ4mPXNR59nJ9LIbf5FEERBcLCf80H3zgk4S2c4vKoA1t0WdFlgyg686GJ55Pvvv7ewYALnRsnA2eU1rsat0iEkb4sWNNLN0Kpp156FZw9zK3bVOY483fXj8ODiw58MtUIKlO6Hgx3OFzA3Z028kkSPOK66iH7B46Lwa4ULnPWe4dQatRBLEpJ3Xwe65gLtVFR4FEJ/04TXpLTRS7vvqeQYTR1lWQ9UCpsQ5IUhkvT16LXBzQJEUhrHIiuYKTqVQSecn61wOIMzuVnREVZC5evI9+zYqKv0arD9AAmy4ayHYV8oXqFLL7iiWGf4IjlRG/kzxESezr1fO9LzzSJqJmJzudkL0+a6MS0NLhk6BGZWHFWoLT81KyqIfe1DPksnH9a1QA3c6I/lnEox8gAh7cJoXUeGYxvAw+pg9Qp9NwpSljRmnueF7aXpmR4kTdY0np4e6pzYPV3DzdDDhRZxa2aa0bGdTKdOxh9ObJlbx1hSipQQ7hX03eKB+hoJ7TyloboINrVEqy8iQpyXlpxJzAaJOEtSFtxAGEaOUGfcc5VWqummpWpFsohVWLi0t3jiha30CnVzgyyAm+Sbte3u4lYW7DKl386sRE1B7TKhzM2/hT3yeTWxXuYTt8v00buADb1he4Wc9Vdyq5J/DadGdT8Qs+tz0ojn2Hs5gWgTQ2EdJovmUTJCxmoSPYlHyBVYExB/+oU7PNBnpNKfMf8sSvzWkDTY1AC0QFiUJOxJkFUI0juSrpbRamiwHmnQ9wCpv4Vb2yBxZhSvjGKii9EW5Jc1YtRL2I8bjcdJ9ysAdfk+7CoDPcxErOLL2lHzRudanxLqeBU5cjZIxfTPHr+7WJNtpPmFDEQ2ZAKuuFwbpggnEs0trq4UxmbPXZpOSkulnBp0og3zuqL1uBdpjoMk3i8jUyNl/pKRwSGfkgBgaP6MZ1HzEVR+sSyTsb3YsYOutXR99+vZM67WufkoSW9tg08DilkB0cF7w5yfCIzE2f02T6pUnegutWGDhNO1YCa+PFl8qVEZqae0eTfNz+IqwRLErJWlzB83Bkq96VhP7kRLoMqCVw9lGtEcK3jCicBBqJIZvxFXWn5uf2woMBQRPdMAcszFEC6YRI38/YesKejuvp2yxETvCsODEV0mrYAyfBFoWvQIDRLI/u06AF2TCV345Un2wlO6stfJXFITc/OjHsqHe+6QSXsHrFG1ZVvX7g2UG7PoPpdzNNf5lANCzoswAYZ8zP+9ZZtvdXTeZHbC37uYNdoLR8tHumtjyNkJay6Kj+xjW3PO0/BFzN0ouiySMWN+BUVZQVtMMOrCl4JRCKp32T9RWpfu7FQLP4hSbUaUr7YQfmVrfAA+eDBbo4+4JpgcCQhVWgxoz7W7pE7toRXfrnTnsmIHb+ujYojsQFZQQm8F1tiWdLgzJpQxb1UGc9pCB5UWPcaiJ0SFYtN2dZPZuO76I7OnMmKsxmDd+J5r9QITHJE7CFVHPoEDs0cxjLpKFPFA3/Tc08dFkZbMuVJu2F62fh9REE02xpC9tdllIy+j/a2k9Wf5tUBadHTI9HLuTBC2QFKpeqSaW6PahCgrcmK/JvCmwBxzfmGPJIHsn7BQgIeRGQM1dCtQFKGYL/K8AAsbqZxsihUEgBHNGK4WDQMHdS4QJadpDc65QFpj6I6Nx48fr9aH2hltCePYZyeJ1j/2skGp/2R1dd5LeUPRhaTGkon4wC1WAm35kRpK9kIUl8BzPfix6nPPlWUbctRY+c2W55lxZ4sTogymW7omo7mpvyvc51dD4DhN3mEwydaMmBX3INqZaTlWl6PpRPa+tY4WJwqQlfxe7l+w13ivT3m/hY7KjjbyGTFE9TZsVTaOr15r59WnYQY7kTGFRQ2h7+luvwr8I7PhocMV77Na22QhOWvK6Ndt0CNzYvjngdUx748wVz/+H7ubj59h+yzbz6Ox/6Opk8MrIhPEympPb5sl+yc3dFZr9St2h6zZl7umZr9W9uV78n/uUlHd7XVAyQtwk6gH0xbDH6ZIOtNvOiylfNg4pdJkIy8nd4noYZ9CEEYDW0W9CAGleKvi8eNthR8Up/Y2ta1efi67jINzqeitG44fHyv68L03Y42cXOWbSlmr3VVzFbZBTu7P3y13biy2TsSibnq5NjHmak9T42S4Q89obct6NAUnkg5/WvPzKZkwin1WCRtfkjVeXVUPHWTzqCdlw+E7V3lolBWYmlEV+7fLybUvyOSV5Wm/ylM1pWhV8bRP2AAykeXfq+bJLgzel3Xybn0LarL5yjKh+od8IjpVRpzzP6gon1raIhOQogyKseknYuxkSEtKOJYyGZmu0tL/vynwrm4ot4Ea7gOdvFuwC5w0xxquC7LESz7uYGzXvLVOhtbYfq1Fnhkjic8acAe3Qt9c3zVmoHD1nO02x684W/QiWhcGw1+tzJMMceuTYefObPuKeD52LJ6ZXrDaA5/EKA+xJTzECj934kDpFxKs5vovyBu2fjhn+R50sg1t+/jrhb9bpEuc5gpAU4fUeyJkHXTkK1DX/fiQ8VTg8ril1LIj7IBVV5/LF6bj13YT9vcQDGYAC3WTYoWJ4K+IvILn0YB5+xRUS4gvcGXL3D+ueBjbEjAVAEG3QE+UkbJDb17tO6n92z6HL0AbU/zfS6YrMGNL4F0+R3eum7f+jgYVuW46oPU4PhN59PE1DWrOF8X8+WuglPOM1hW71bshc63tZL+eyvzfN1FgOBQXPnLR6pLJFz341kzMS5Y3JN9oDNGg9WCJiOg8Gr1W6b17VIMtrqe8lr5ja1TDcallKtLAavaLCaSsP7fS9P5BtXKXnOQV6vtZcdRfc6euOcGSfxEcvL6Zkfg+/vUXq1CPNH7XK9eoogq+DFhQikcbv3NZ8yh0r9in+4Ic3Rj1NnGrusEXWsaztFPnFZoMF8hiI6VLQWdgLrUUb09Rnm11inl9D4wEreJZmwvNJ+u/0nEyW+GSqySFMGx8xeXnh4APuO42GBBU8v4MEGWuRbSBE1NGrb9CX5MTR+VnCI55mZ4BHzXnGC/vkG/iPj50ZhjXc0wFE5/Z/M0abOfJMQZQHqASdVHG6PbUtwrYZsigUNm/QJwL/RWffZT11UBGo+fJEtjWO3WtSZG+ioOGd2Hg2jyIu/r07d3IbqK2v8sXA+2wZtuALmcm8x4gvM0t8Ucf0pCq0dr22eH5N3L1LP85j2UD6FLKRC9hNhtmwewz50AbJ6wex2fpKRibIxSAdrsxsZnNT77i9zPw0MoTaf8W52hDI0SsbNFmuGdKXJP3ksaEiKONFD2D6m8iUK/jRS3TXtouVa80XYmtNaS3dUIEJmx99z0yE6rYYrAQmU4844vP/SrgRLK3YRVlCVoqMVqJWEnadRTHM1lJtQUsBEcMnvzR3+cb0Tq8m3Gp/X7G29r6CQaFRS18htqx6qRG/3lrhYWs6zt0XSRdzxZf3IoSfoPtAqil2zbkdHBgy5xnTv4MS/HWyPXHsflrSW1r01fCDpl9U122XbDZpYPQXUnLEXJ6+16kzw6pzxO+m9F79Theg//N2DSg7s0qlayXyTsxyu9qeU7K0dc7jmkD7d8JuhGH8wq+eMd7W6gzignWFbf9MP4AMCm2CR8HqfR8DVnx92eaVUEr+PHL2Ss2r9T8bFzmtg3HkQPCv3IrP2nkkwGyFLkq0I06jyVVPhQb3Aw9wkBqf6OYP2RAJByPGrCNS8O/HG/rg/31XEYC+isJ14aF63+n/nSlFxH8LsMI/DoePRx34fkxKe566DdC2v3Hm3ibFTCTBFUt5BsnZaEkKPVG48M3I1+jrrq56OGz8PcJp3lXeGLMWqFIO11cPfIercj6Zs1XBK3PYafBZTjebmZbLeZMVoWF/zde9jrYoBmKvnyoNLSrjad9U5ygw0AcbiR8c7LMJAO45bX05aBrd3N4F7pquGKXlEZZey5Eay0HpZK+xcoU/0Otau25Ownth9ArDCFmK07WZb2CiG0IP7w58NVirbJnVM6z6z7oaa2Ua4Cx8e+eJleJm0ZB4kEI4m508+VvlHW3Ubhs8Sb10PknCJG5XdyBFaMD20apBNtR4Ys/hDE7n7s5fRXVcY/JzQp1oFJ4oa/ei2QvFgINfDQkRCteXN5P3PQ1ZiP3470IKj02vxse6rm2NIr8IW1eO1lUnXLD4dZ2uk13wDdTOrsFlvzm2DJoJcxEXkxLKtSICjg+9gLxLm6mGYF4B1Lx+kfYeqLy6oSNGAHuJm4UtIrhtyrFeTaaf3tLxv9zmjZvNGJDfeSUDHezBEpFMISaqjkVirW8rZEvnj/wRzRJFtCKBqivJtKVbcdto0go0sPSJfOOtopdGd1wVuKmWQ5hx+g+sbSuw09s3BV66qsIfhuOK1+pdJowueLiiZNsf5aU9fYYbOMbfDfxpya/+J7r6QPfzOZn42tcADaSRhLxI1MU8iLEkSl+4KONEND6m14PMvUUja2v/3Fjcf+zNgRiP+qblB8PC4HrybANIBK7aKW6ym3iVuoxYLQ5TqKr/piuMN4n0F4R2wnP3ir0xHt902NvG2nCVWmcdeq35qTC8SHUthKJ154rNIEQf3zufnOUpr3iP2efBryjdUCmbFzRk7x5GXGLJu8ZZocwAqH3myuOtLcd5QydP3mqJWr/XOMC6KRrmKWyTrU9WTEA6nQ1lSb1IQBsfJOG/Ewlf9uLlKqZYwJt8R2/oR+3NiGVf1sJuzL8zcALFXqa7Wa9J0NSvXYeYkZJ67MkPbbW9ukKPUEIhZ+xbpjjmbRv5js/KmDKeyo1Bm1Dr5HAtFBLSHfg4/hDnEuzpwy+hZiunDWxZq+sB2oM9yTdnCha9poH+cBeccXaacCBzH/4zPxElDTakEGxFNxo++19TYlNkyyX+68Yzv19fce+idqvlrt5or9io4tMqztN4FffYMGFeSnP/Zoevr38Vac/OsqE0I6TQSnfAuf/fd2tzdyoL+nnN5KvyPTvJOhYR9HuxyGmb/9wW++7WcP/jQrJoYl0s7FGqGSBGhclPqBFXBr0jLAmCA+tHvosjosPsVbPuahS/8vWZqdKirKJsUko5y9rd8+/1MOMWiUKZtSMuSM5zJ5rwgfZECTbQn56zih+6glqzKgdLppEMYwQ4t2ti29vR1ASZTVmuM2HB1ut0dGXz6m+TKBFz7fJCkg1WrqQsCKhsNXHMKp9jTOm3+KsK+Ca0kR697hx6gt3MGxBdIfjDKjf6qG1+7ZcDJn40HaWPee4elZHlw5eUIfqgIQV2zJFUFWOmlShx+0nc9MGyWyhP8hkiBcVRsiOJFRbfA0dt8vjqptJHSYR+ur+43nJQUobYEr7WXDArXyU2LTV00ZY13sPJ4l/bh5hCRJ/70drWDGFFej3KZ5rXjOXV+lGu8mtzQfz7rCD0mhKQiN+J78QqpTkHoXwvNMtSVCYj5atcqORlsNKs6EWbVrygjCE8yxy/e87vjOustS5Qe6rkZyqBV+YaWR99RnDfajr6PnwaMCU0v5B25/k2yrdU8eckQoJfBN58nLPEQ9sibuxdV+tpIciUR4t7a1Ei0zbycu6O/olIZaQfl9L+T5nxpZOoZpfLt1s8bSKh2Ftr8JvdeAGoClBYCQ+hHWXn53xY7EXiaT3nMUt2qR+OSsaueYxfYR1yaqc2SPYS3saXTwZItECEf2652PIWLYWyf8y1hPCytMlCvQcjTQhXolfA8SunDUMgfe4Af3aYc5gPVfOPLVL4VLoeL4d29yh0i5Imx96H71mMhbdCZkMApQMxMIz5Gn1bqlv/L3iCiJbIbVbPeKcR8qDLcZq6MrOpa1cG+38XEl1cD7IJ5tweqfStJpotPqhHbaAi2Sb0yhtAfiulhpJvTuNQplbRnY3MeFsr8DLahET8CLmqE092DHOptron9rFI5+ojAe0Kh+K2PCW2aLFKUl/Gd+cHcxsN+Y8Luq6XzfCwBaliVEdoTtVQ8ZtsJaBXhEFXCNtZmSavPTUYHd9JN5oINB77k8YsTWbqM0n/nJyFnk9T9Utw4TEiiWfnXUvGHYZVEJacyJow/v4RObLtnCkCYS9mHNMbMo68/Pby18TX1uewghWfvYUoMDUYWyLak5PRQxOfjrSp1btJyROryFd4ZRJV1pC3BFchQRC625EKD1mwUe6bWMsL6mZVON6BXnZc+ZNMXUuJemk9PLDwl5X43HytQRP2655mqQ8+iwXItRhQ1ruaZDiuGlTI8OBoysyEkos0dTcr6HzhWrCSctUjoJxTouTdVtFUZr8e67cFUuH0S23oi1p1f1w/2vowzjeVXS0tl324U4SRxjQPJa3Y//0oq7FhmGUFjsw0cXYkJt+/ZZRjHp0mwmiIMyQm8GTuke5YNnapJMNOPrYJa9y4vgQdLg4pxIdbRRotfWGINRZ3cRd1rbLIe9qdvD95fLs/ABwJdUTgGgl/YtzGvIvFMxDt90L6ExmQW6tUzoeeMjrerLy+cB2jxd/aEECRMpl4TQXrDytJbHYbmbIBTWCrLd4GRmONOrrtIuDB8KxdwNqGUy4P5CzO0e5kCqp4Wpx/SX1JrNOOzVD4Ir1JtaQfr87sIrovIlYVhChrne0GsaYJeVx8T2xxlXVDl2CTmwG112bFFbq7fnVsDMV2k3KyLYGxuOjW94Z71dlU8dNu5eYklF1BszFk9luA/HfZilzpkHlNGpLfU7yr4rXcBCd4MRmwkK15IF/q0vDXW5ge4HEIZHGDfT14vh7elQDhiyKdVX/GgrPZirRSNyQ0J8M3OTnh7b8haOpAJ9bxfqt2dMtUX6H7D6MYxuLz7D3PNU4YyEzahb17gZq4bcKt9s3KgmXEGvsSz48/fKGk5Z98tzukALamvk2f0bxs3YLR7u3lzpYyt9qrkMo/e0T9LmEXdLs7tjpkOuqToBn7C1LfZ0NW4srdp9zv+UV/a0E35fKdGolgdenuDH+Jjh1phy/tY6t7gY7Pn4vJ/pqd8UJdbf/4zZSvgL/spu1V9PVUAxfaf4KblR3dTvlCkyGZeLi6i7bNc4jGXLcLU0ZNC+gjCb8hU+bW84Htl89PpHwWpKBgnwjR/W00NIH+5mOON3tN2+GfaabrLs9SRBNmEvaraE5P/sY+e7TnKCdG22WbhOu8lckfIQ0yVx2cfJxhAPw76+r/qLAPuyKsFlxJbxPuqShGVXH+eG12VUYQMZGRt1tGbVy7THn/uu7iJ8vsWc0OyiIGeBo0lIfug3KcUdMslYkvRR5V6//ZkdRvLqjmE6RJFiekSvG/ud+IiWJhaJ1rLH9J6NNdmvay77oQs4t5ouefZ9+UbOc88AXLV8r/yLVNYcufNJxY3zWeIT0L2QrpFDqKp3TYRRL46SCGwwjJH9iOZ2Nv0oaGzSEz7AZ4WY4InThUngpMgRYF2a2Um1Al3qnURb82FPKnw3g9q5VAxBga3a/Tya8Z8tAXQAv3OVduhH3sn3eFSFGh7HtyYz4YtJtQ2mu5S7fefPW988280LESDjTrKXVWWDY5zJM1Kf1gqiCwp5wRMkRkOcwmzAvQeC9gwI+b6D63F6ndGXwA4M/wIMSfYO9bhhWrGE9iD4vPyFsE26dAZDPss2up4QXuZ3fo2OfEmL29Ncz8qMjxB4a9mxtGIsSv6vVUseEhq4SmCHti54n9GjymxcufpbQ7BOH9zvBc7RYkMmV3novuLULcEOi0qEBW134YsTyQlwvqZmp1M4SXIq/2aNCZZCBNEpLE1i+YcazQY1p2ap0bbC+pqjyhxjCiK7ptfT6ogAc/yl3N9JCfqXwkbLv4IeziuY4WhW/YKqhKDJ/Lr5zIcRnp3yn5I9RDOylpD5fjG/ytYpjYjuZPZJjbHwBmtYQHufSKcDRdPMv0rpbRg2ZbYG0gRPDxanR/SIlNDsL4p8g8fnrgeQl995FMYqfDWXy4YmjNAaKuzz82W5ad2w0Nn95zSCV7FxhF6goCHl/p8NpFlnrojhj3FUezDRmjuvRlNj23sroDrAZ6HVsbrdGiCVmENMxdhHANNVAzoAV/zK2VUGl6xdAz8ovc40GpGl9DwdVLqgMC2f8FDX7AiEVgMdMLCdp0Db6PPvBpjWesgyYJCY79UPLYD21eMQ7K2L8E8fyjg+xS1jJkUErwtPWexcpT6oluuv6ax8VkkaE0QMydkqz2H4N3n1buO7WPp4eQUnSNGSkpDq9NgzrTeoZ/KyhKofMNb7hQWc8XiQrt/ePH0itG622C1UclGWz7Gk44IipuUySRVBTc9XbW5hLSucDfPqX8s2wKCgenLoyCtzwHF8kMr1EXmIenoYLdIScvOmh0D8v80NFXIths3bVCyqeFrnKQ4Hg0IQM7b7pIeOIMMNpcwEEh80XhAKjDZ5yE1pCx0EGiGmoOq1C5Hf2l1FctaTMr0KEB3NKe+uBePD6rJqqUYpfNv+skDLAjej+sBsZyoAP+J0j3o0JkYzgdI0npPHq80mk+gSvzrUvwz7b9ditdabjFF+L1FyFJIFisbG1/EPlyoFlZa3JoIOepH5J17gurXwNtBcTEGq707TsqZ1MCowoxOiNend+3UqDFNvLtWHF0pEjpWE4T8Jg94fRasigxKUhCxtqabq7p+0irYEry22ZeG9xzd3DWyBxo7wRYqUbHyemHyTwrKhYouAEDesXBhJyFvktFR2ximkVElkZT2nzvwwYMwVFSaNA3PMdP+tx7+jeSmuSHGwo0o+ehg9EpnGoksoCcTBmk4sHhhXH+YeqzqS+Vv7gf6hBzSpA446dR0mAxvnUkXvg1MeRr9xSH47KUrQa2xkzGQo/6CnfvZtWKem28R8+2/pDwao02YIhViwwunlQacA3qhlelTOFp0OiK0L3Ti8P3K8FpFucvFDfTYksOkdieYVtIOLBSDfAeAMypqeGzosEho618Vusb3jSsHtlVeMo5pltiXuHBvEOdABefLuBns32zXWs0RTWeU1tkjMyyInB8psl6XOnro2CsGA6VImK1C8QDwfiknDkfygI770+5R2AblpWlRyqeD4Ubvau3O5seJAvimaaV/HseC+m420jfOdOY0giNM7/Sq7E2ZPui8GioXgCnXiEVV8kNi2rFtMW/EZP4HqrqtPLKrQ6OyBc16q6g3JpIcO6xncgcyUCI3Ztbjn/lbdR5IyV+xo/K5ZyPdvi76KcGgm3fsfeTsgFMTMyoPUyLjwIXIuJ0WcKyFnYpgWO1SBclYbhRutFgaZl9oUlgM6KjW0u1n3KCL8nHtzer2HdZBenGBINkn8w9/RaDw/gmI8Kxnvbpyh8V+fc4M43Ga+Ia++LlXVLdSOkpvxcUSRN045OicJ7E8+TIqjIyza4UNsi2G6c5dPDgvKU42nIDvPdXP9xm2JMWKkA1GcCIg1A/5hrmYTvTMISPYTNfNUGuDrp8uG+KH26xTAWaOqQUXPGGIuGUGW/Logv8pFFGFgnv+4C8c6krMwsGWgJaR4pFzOhDokL8QPQSgHn6S2nz7lul+F2f99z8vUKzlGgVMwoRSO6EN3x2vy7Xt9fvWzkyaOY5CB/urMKL0jSdb+aFdR+R9TQ29XCbQ9VvWQPcDfdPTYbATHsC8kPB9YBB3wy9F6kwTgncemXEV7hheiYI7QOX8U/mXeSfyGfHCmP0RRykk4UoVSpjRimL3akzG75Ad8Lon6PYK0Ts6UzQJNS5IxJju+OMvXNiMyfoQ3BHxfN5VGyIE8kVWHMQsl0sefARTqj+MZMdDHCAhFsCEFev/MPRqz2KakGjDepPQ56/5NLc6CSFSve5NcZFviU4qKhte3km88607mgtdsQhInzjbbkVY8JvN9emKC/U41ofZQEts/SPWV1l5+2WkJVzjju3Kh5PaVpnXXUAYEgmxd6gZiEdj/df9L5oUEyu+kLNHctOYOK/0KpcEZLrmT6SzXYfv5LMSiX9/R/NdCfL2eN89HihgLEPBIE5U+5wt6yfgAifmg0FtHJvHg4tdnm/ueaI9g+ZYX9w4qwl20j5pgRRNcNR292LWgTaCI1Ci+BuuHOJzIOyfJGnLL9xFIOY6F66/5vhSz5UxVqKKtCLfQ+1qmtq3Vq5aez1HOyCrju02mr039MztK5w1juZbSI8tGi/AKg5G8gjIZcWUQykmb8gIltf819Wp9w1T7FFT6fE5HY5S9WOvOHl5ONeJgytty+dbm9VwhjCBvgEyfhE6LsG48+IuGclWXr3StTaOkU3VY7NU/h4rwJL97muHHey7aJ0i5TLYKfqPUlf2kvUNRluckXWswOSelJlCxQ0a504MeTYB/kQ4fMX2wBB/yMM7vvT+6p3h/P7zWLs9+UFeooseHqrU2z/82PEP2JU3X7LA30bfLddTT/pUWPKQUf46E/uEFl/PBfe29H3s+BerQNYqBKu5/Y1kAMhXVcWf1pAknUrJjESBoIWL2kdPdtYTnsxQPuP3zm9if37f5XstFigNEBTf/7bqkCfbRdkjYv5QRroPZufUGyK8BRabn018w1Z2eDEhpQet9l6+dgQxLxQM2KfRSeW/HzUv3ST3L4OynyzWLROtovdgBevhn8pG0uBrl/Qvcal7jTuB0Tt+L2XZfkMggSZHlhh8PrE969mdAYy/K4S/YX01c1dOXWSTcth+n5FYV3fBe494FDbRVg40ylDSZKXUi+yVC5pt0gEOSSScsf1L7+W6Wlz5NMgeCgYe3R+eVe/tIrouLT3WY/djV9Zuq9ph1gnLlz7d2l/bbZyU4wfd+ffA5k2p0pCbjvBgQ7GO8f2ZJRu9yWfGbQ1e4X51vfEwEumkgLEb2M8chAJCk7+uySBueTCXE6ZLXrHf8zhNMAfdP7w/CfNOTvKSSc83oHWMh3d1d6nJm5QPT3yS1/XORcEYuTL59hNsKydrrZX0uodj+3o4t3hmWfq8KOePQNWGbQNjRSzt8WGKNt630gk6dSluyUtv43/YIFDp2y3NN0Yd3uzYC7XjvPXL+uu+18Im3t0QazLfdqMd4FzAQPG5JqovvFibZstj8c9XT3la4HR5M/2jdmgyzWapy7nhJ5rbY1yld1NC11TotDbVEYdDMvq/ihdmYRts5RcTy0qN5b/uFo9dvj2ZKytUe1IeGlT1oj0X2d2EyN+d3Z7ODiAm3K5HJGGiG1BnPm/mcDh0U+uGnlFTVAurR/N+aV0qOvzjXmsnOTYOd32z+Z8eoNDRc/doUJB2Q9psenvvGJrG8M+nRvA0rWGRbu/O9NNq1yeP8xdESjJQvs5999j++ciLMicLyBZz7XxvWaHWyQMNQMvXxy5YrQYO+VonnL4n8ECFkcktP4/zAO/gOo88Htyy8x0pe94KUsdKPoOUJAaIVOerZxWHHLGxhr9A0IJFERmRcLJzYzJGc/wcy7qBXPZ6IboVOcNgkLnDCJlHfXJTBF3ryla583QEp2bmybbJaGWJbJVTv9Z1xd6/59e1/mf0rjvoqzHLWcI//1/EeOPLiw5usxhVwQ5ytkGZey2sP2c9suvKy1+J4ifd28HLfCXxEIWrjzxCQ6eiliZErs77lCNoNRZwVtXMncyhKGd5UvgE4JEWIaN4ODmER8CIrF9v0c801trT9uzFaYOWnaaBPXDnQ0g6F3AEIsxVghWPIKubpYiaq0WZ4pCO8zsLr4j1W7NjZNGW2p5WeIgdI6DBcwtGAAU6yNBpEC8h+rxAfl91Ba6t36cKmCe8WQwKXGonuo4Hx38bk+p8HTzQOCd0DYkns4fCJCAmwOwHIzSOncjk1NX+W1gZB9HzDmCA+8DKBmJccBhghSlZWrZu1k4vooyz7jeNfa5cb0rvZl4ooQTa/iC1cwri3MvYoNSdnoYbgia295x3Kc9O5KJK61EgwZuLtVm0Nt8jPSwNUljXQZm1pz/Bm1vfdyad5r1qpXfNXIm7Hb6xaqE8vt4rLRSn/pmP5K1rBMnQ55pKcfFuAL5l6024NrlkWvKWbcev8/wakihTEc/+EsSnkmIgJJq5gaRmuBQiXc2PGab2pT7yUqhvgABpS8qB8SSm3kV5yBG/oayBdtfsmMm+NsSlbOjLNPibyclrpswGyL4aThiNjQhNm48hjf9d9E/chwe5qxYeqK7o7+I+LH5pl635/T75JUO2RqPltsXc/UIORaBHoFtbRiHP7kLfru/I+F/tvQz2zplJNbjd9TuI8Bb54YsDHJCJuQzIptUc162/uJStMhqTt2hGSCGaFngBFd8H6hSlqts3fNmRfXnCmCJp5Wl7RfGuBj/KPuP/mabXC48k7twz2UncR8G0XjSCr/VG6FXSJgjinJ1lPUVcqk3t0QHLcMT7ls0xc6rCAIFdUXQM43rbXzv4YWnNvW1dQAv7U2v1jE/DBzTK2vEfHnrW9a8Lm9rj3m3f+D5cu8efirmcgCwnjYf8QfJ7CQbLh1XbXb/62oiRBVE0a27L/Gyf5PDxzvRSKeDay7MvnfRCoN6Zjh8uteKpwWh0vd7Av5WCoJm0Gfo4rb7XVy/8tD1apbvyHMUSPgFHcCm1XRNq0XJ31nBj/WPApbskSInwdxiY1JcJY0Nr9rLqZvq6gANOfXjKbBRszU1B99QncFY5+CWbzFwKpMBL5SwRc9tMPNwLrhhSb3gSjKfQl6menaFpofL5jxsISha+j1Hi9uRC7hxZu2PvjEw6hn1vgukIDfnBwNz+gj2kUAiErfEQVqS5W4CJ/TQJq0jyHVYfiUhlNbIi1rIsaLuP70sl/aG5fBIilhOSO2olXf8seNnTAgCtgqbEWMs17sQpBoEBY7dqmRa/7EuzHii7NhtLo0zICWQ2RS+5HUNz2U+0ktL++zAtoLoYYt75/R5CWj1VMeLHnEGwpvsFvDmkb6UJ8DbagK28vxV/FAqMajFJpMMAJtXOgZHxI7aJYdm1vBDfC8oOXwYA8uFFjnwmXu76uF5wJxNRFL5dxnMM5XIXe1twH6lMYDD3mnzrS42WyZMNGgGIvyY6aLFhyy9qROKGQSp4L1UkWj5KZhn16S5PI+zsCHSrA87yxglHlyT63Pzn0houVKCU9gjaur4go6A0hDswdwrpBds56f9wGpmh0Xxx5QfI+kMnasjUqsAHSK8N6EguKYTjRtatil/0PkuPUpO43U902v79/6njnfIKlOH/EpYQsGG8PSIIVR4v7YN21fmk297f6ZdJjjz94PCWotSGMNshxexq73mkPwq3vkxXOnUu7ZjFF2rj3wEWyra243PLCAlpwwy36Z3AOklnMhwlVVu4WjRwxGcZ/NJMI+RbmdajmftQYOGwQBgV2T8yJ8kTtKyo5lBVwrTHkWmzAmwqxtb9O0g5QOdi+Zvld/UhU5jp6sbYXJL8yE7tSPSlvdryHOMLD3twXr9NUhmIcFp0EN3zTsAwrPXAMB1CrZngTgL+y4qavgP3bp0E2FkdDWuVPXIhNGKnh7hrYsE8VKf5VKQkLDMI+LIsF18JIA9Kp0YT2UEBOxUbjh+nSIpSlmYnT1saeRzrapyFPNVxifXT4VrrPmCuz/HzXFv0D/Bfov0H+B/gv0X6D/Av0X6L9A/08AWnhBK57jjniitkPu+NLNz8X1xaxxNkiwNbztvYjSkCo/HuzEyLR5+HXBTbREhKQvL2FaB7Zsv1Z6AHZ06fdqyurKyNiP9z00utz6eNdExuoGotyfH3f15GZWd1Dl5Cz/Jy9ZNX9+tOt70S//1YfD/kdTUZ47N44tjbIjpHXARXA4XGgGo/YS5hsQ0yzwIk7a9ShH8lIaAKojfHpTyta7kQoD6WDz02RwEiluJb2uE+pxmNO/5E2r6JKCowoTY7PGgfBpE7OVt4ltePowUVdcIPnxI1Y8b5mOeD93UsyafmlMJuGtc/XrRnYLdkBdiqKW2awZzQ7gkqFUHLsB2Dwj1J4fCcVwC7NXHx4yi2gTsfiJYDIHQ4DzpUICgr36ABC/PAoIZaabjdkIgUuvbhS7Ss51ErVJXCf1usuzVbixBJsFp/KpUptqcfFeE2xkGH719tDxyDFTv4WkTmA3zefgh0uCYzIZFJ+YD5xMo6p+aGPRCEJR/hhav68qUXF+9J7k98Vh+5QLeoeGecPdvpzhuqDmZOoBqGgShWYsRZ3z7fqg4MB8sQs8KrkjdiTDbslbsDEt8y9p11MU/uLU3ET5JARHJOtwJoMGe6PuWhkavye3NMH06dH+nYe3HET5nRZDDYKk2lFTepmvBQeKmH7DW2Vygip3q3y30glcMuFyACyL3PCi0Gz2UI9ZBdlg+1XLhlv53fd1UxuWe+5zLhm3zwCuQNnxqnlPqtxGcpp12DDVK2zvDzsA2VzbI+sfWF103GS5kHch60E2+5i3R7adcLF6ZbNhy6sflXVlUsHRT2Q8CAdeNiB6UdhOOzfOMjc9dqv+MUFfvEemate9+Nd/Jra2exFfV0VD5r0KdtqneJYYkGxizqDtWOavaLvct4+C5/PCgM0KJTmQuX04jrdUYSI0s7hDkJdg4y/X1qqrIdxqjf2EKZwNTQjD6/6Y1hfIzuaNocKYl9RJ8NX38CzooHfyfPQOMWqucrwKWgBFC5J1t9bFOSsOZWjz+jN4E7Hd7fVjVbmk0sSZpw5/qh1iC2LvF/XP3w2p85QOaSQxoieqaeYxeD9xHOoqAYm6ok8/glp9c4+rJf4DTbhtFO03NYg/IRrqSNu/fdTI1Ncyl6sBcQb8no+xvUKYUm++ob/9Klfn1rpSy9zoQTzp5A8yo5gIZt8j7OcZHVmV/10EP576ee0dr6NtEfk7vpv3eD9b9y5qeGKvvN/PgcsuKc4Y5A4tZtz2tO75GDz8HGNXZvDAxclXcdtVEzJGY1RKDYSv7FOWjSRo+DxvbBkTkTQzKP/BzyKmqBket/r2ISv68jhSclW8dI30Uem51P647tSdG7EWMWPeXpqlOzaekxsSYiaN31capunROgq89llQlPSpfjnEh5vWKP3GjnT8vnSTxYWfuijKzkiOrDN/X5QsaiTH3rdhDUVPHKZ18ecLYdAyTTuD2yNw+DQWPB+tX1ppwtz8+0d+Wa9XHP8YW9VBndUG3jwQt2PjbJ5CY8j7BkOaU6veglFqlR+3u2XCix0lLXtoqy3Pv4eK4+kxd+26uOZBrgqwWflVUAJcXfkaO5KBooXvhVx88+YOzOJ8WWNoE4M4FOuLp3s7ZpJKjA37tkreWOe6DebPYW59Qm2A2TN/4sXgYs31JGKHuSEG+TEONWMtDExecspCHjWHGEMCfOCB8HCe575aCVdocBVCPcKstagOKR3EO0VOXmqKyeiGT+4mBtP8yvn93ctHyFyi6+vwEnYeMQZb2xrZGj06Kd64erL5dgoO3Ls++dSRZ+H5Qz7Gd0mLTaBnxFpvuJcO5OK5/Y0TQN3VaNUWtuEOewQVYibfCesOfeLHnYhxZ1FX+hhtg+V6liZy1dRfTQ0xzQJYtNQ883SIpTZmLvuygTzLwPvN2/OrLuMcYNXGrUnDBOC6l5XLkJiDnEWOldrLB1RiaVc0+/DqU6q3S8WwHmDKyxrKLJeEZVrlRg5HFi09+mnWTbptDHvmow3r0ZLnIGG08jU+pys0OxaXdOSXmnTrxuguW7iurUbGP5rWhmdTQXj0Qs49sJBvgkHVGi40BavK6dAgERsGhzsbXSCWSlRLokyxqm7doqpg8a11pgQ3zkQLO6/CwQ3pXk6MS5TOPhXMFa7ey/iiT2IzOLBmKn6rYidugHW1cioMpxaqSooVla21c3xhRrs5G3LdbdVt+14KouZpDlj5vxKENqvb7MsvgFLP5inTK6e3KP7EoXN1vzu+U2s65m/zRXob3/ophJrQHYvntjcBuvN9MGtMMCxG5ypRJiVkkeBSJ/+qg3VGw7LAKK0+/ypbZCDwxkfuXz3XmlNdkgkJFQ5XAgEy0xCvsBlPPEtzQMW4g9t+W3WbqquYDeS7EzEuinmhcsV2MSxkapeCsV+zc0NfgGre4MCGhYRSQI3pr8ANBNNDNj/9WQXtjs305AQNj2L0tmXPxOVSIlUT+t7lyYKExb7utslRfxAfMCC4NG0FqbPecCHPsVPvhxNMJq2XcDv6kcMVDeDKIjEOvF2YvDVpXM34IP/4RL2MwhnpeJoxaOer6Ts54Xhzmf+6xbgbzOz9qEE6Jzma6+T95Exql/K4jlILa7pnLubUaYpv9E8+1h4vri/3NHUvzlH00ROxrQCOTx29xGEbvlVCLj8WsU4tWhbNiFoWuUc6Z3irRE2y97NjwkKX8+xYSP4pSBBjudnc7Na60+fkHIzGOdJxIF5kttIa0STigvm9vPeWBMFAgVB6Y2UuXOnF2iymxQdxI/e4sBwU6GgGkkmSvUP0KD8DlhjT0Vah+NEZJwvNfhDImN4YonE5ZJuH/Lzyn+FgJ20i4N4COdaH0X9SsRPp7C/RwoVKLx3fH3OhvRxo1uVrASLy79JitJ9DKMxVreb01/TfrYrxma5RovTtYRLDcubEGqes22j8OPcL647Iom1BkpSPJoiwEWKs955xsNSa0USNgE26zuR213qcPC6Q+UalSwxD291zgcg8c1e06uLlWyyVNq8X5Ytpkx8z90UXWB8zc+KVXI1PzvksjemFs4AHpgctAu5b+GT9CbM+vAVOtGMtAhwBywMnYOfvGxu4y8/MIHKdsJgHIdskl26vY96V67awT9F97D9cY25S/KjxfJZv0iNu//7tYfPWDL61GQ/KM8NeT3bJ7T2iWQui85iL0Po5pHfQ8rO71fOXPwqQ2VbiRpEsHfv7oOGqug1Nr7RUrZKktz1NfnEEnk09EBxaMXi76ajG8I8WtWHnhMTkwIYLmOudMZynyTu2huC1SIPGpgfXZ0TmL1cGkGM+Kpxpk445ibNPOZJx9pYcNClq5uz6zCM8mlmbwVmtssOUdM2OTPDidfAQLO2+HkB1PoLAFo4tj2+VjvfKqqQt7uzVt8tJVaLEsoRodPFP4c5Nr/dQgQ+WK0/FsGWCdDH9cVPnVdKtVTcm1VAPEP2vxL+79ZvCkTpnn5y0PpN3PR8SDt6lidM4Aa8u9+F440EgLCnIcuFe5etWqNv1lFOA535ii5MxMXbaQhyvEs38GH/nIoDImaASatsgdNo/v/D26FhxaUjQ8s2T1m03iuXZQz6SKy47Nv4+sXkjX20dTbMdvWwIbhY5gRZBMxOCWClBOgBG8KsYS1Vcuc3VHd6ySHTiyPMa/ktg1tWSAPH1w34nR1YzY3TYyjttetTqi/9+yrHzEY5cI33M0jiYGsxFvdLh/baMydUH1kVUOA+IOLlmvHVlCpxEvXagrzNAOoCR+pkReEJJW9zBDdS31bJk4KRLWoA2wRz3PDDgHJlYlU7DwV/PNwXYy7xhal+E7lXM1sbC1RIiUFx9zdr01rpjbVIOQaqWuvIO4FzjPWvNg7o2q3qlNpeIYaqTUWVev5vClzW6JV5RDa3rwleLD4sXbWvtXn8yD0so91XriXHjVdO5PBnDh4ACz5zV2v3QQa51FUDLb6uY1q3WgSPdKmpxIvha8moIoE4P7WwqPZ7l6yCMTE3a0BHbXi/xWQs0Gx+hmwrnThrTzHOJtUAZgiiJ0srBPahVK6L+Kr6eiVs1lWW957O3N6/wedKKiK25UYmWILBX3trn5mUpoVHUMMJ14XYX0czAl/oTj6Sq79/+Vw/1ftCujRdbw1h34oTzmLG22a3SrLidazJE3jzRvQLeipQXscH9zyb0cjc6adXWvJaym+tbJTapBsgA0GosmZq4YwhmCeaVlv0sFsRVF+/K6thCb61LDcqxIQGTlgS+ZQScTW0b+VH+iKyLuNn1ZoJ/FrW4N/8w5R/UzEnWoWJemvPuYd41/lVwfpWkpGx09Fu4CIWACv9OZiyIV3Kw+8/AOXqIX3DOq4768eM9fyLlaEdSaQa/uuFMjl/Tp7XZTq0/xG3EQeMMU6VJoA6eREh4w8Ihes0IFbbvLaV0EFZ86WjuWY2PrVKWn0ewQkNKNBFKjZVGmJCtTXG6263uLve7Svp7N9i8T6YTTqgGXGb98emNkl5u/y93axO38XjRyhrFcmnioSnHwNVm0dHe5Xj1Ud+U/wtQSwMEFAACAAgAZ10URYJQGEtQAAAAawAAABsAAAB1bml2ZXJzYWwvdW5pdmVyc2FsLnBuZy54bWyzsa/IzVEoSy0qzszPs1Uy1DNQsrfj5bIpKEoty0wtV6iwVTKysNQzgAAlhUpbJRMjBLc8M6Ukw1bJ3NgQIZaRmpmeUWKrZGpiARfUB5oJAFBLAQIAABQAAgAIAGVdFEWCcaklCwQAALcOAAAdAAAAAAAAAAEAAAAAAAAAAAB1bml2ZXJzYWwvY29tbW9uX21lc3NhZ2VzLmxuZ1BLAQIAABQAAgAIAGVdFEU+Ju6GEQQAAKEOAAAuAAAAAAAAAAEAAAAAAEYEAAB1bml2ZXJzYWwvY3VzdG9tX3ByZXNldHMvMC9jb21tb25fbWVzc2FnZXMubG5nUEsBAgAAFAACAAgAZV0URcR+o14RBAAAow4AAC4AAAAAAAAAAQAAAAAAowgAAHVuaXZlcnNhbC9jdXN0b21fcHJlc2V0cy8xL2NvbW1vbl9tZXNzYWdlcy5sbmdQSwECAAAUAAIACABlXRRF9qg8C9EEAADsFgAAJwAAAAAAAAABAAAAAAAADQAAdW5pdmVyc2FsL2ZsYXNoX3B1Ymxpc2hpbmdfc2V0dGluZ3MueG1sUEsBAgAAFAACAAgAZV0URfF2xYDJAgAAUQoAACEAAAAAAAAAAQAAAAAAFhIAAHVuaXZlcnNhbC9mbGFzaF9za2luX3NldHRpbmdzLnhtbFBLAQIAABQAAgAIAGVdFEWJv2OhowQAAP0VAAAmAAAAAAAAAAEAAAAAAB4VAAB1bml2ZXJzYWwvaHRtbF9wdWJsaXNoaW5nX3NldHRpbmdzLnhtbFBLAQIAABQAAgAIAGVdFEUruSqnsAEAAC0GAAAfAAAAAAAAAAEAAAAAAAUaAAB1bml2ZXJzYWwvaHRtbF9za2luX3NldHRpbmdzLmpzUEsBAgAAFAACAAgAZV0URSjQujDhAAAA9wEAABoAAAAAAAAAAQAAAAAA8hsAAHVuaXZlcnNhbC9pMThuX3ByZXNldHMueG1sUEsBAgAAFAACAAgAZV0URafEJDJ9AAAAiwAAABwAAAAAAAAAAQAAAAAACx0AAHVuaXZlcnNhbC9sb2NhbF9zZXR0aW5ncy54bWxQSwECAAAUAAIACAC3mZVEzoIJN+wCAACICAAAFAAAAAAAAAABAAAAAADCHQAAdW5pdmVyc2FsL3BsYXllci54bWxQSwECAAAUAAIACABlXRRFDtQqXmEIAABpOAAAKQAAAAAAAAABAAAAAADgIAAAdW5pdmVyc2FsL3NraW5fY3VzdG9taXphdGlvbl9zZXR0aW5ncy54bWxQSwECAAAUAAIACABnXRRFSE3w4ZE+AADrUwAAFwAAAAAAAAAAAAAAAACIKQAAdW5pdmVyc2FsL3VuaXZlcnNhbC5wbmdQSwECAAAUAAIACABnXRRFglAYS1AAAABrAAAAGwAAAAAAAAABAAAAAABOaAAAdW5pdmVyc2FsL3VuaXZlcnNhbC5wbmcueG1sUEsFBgAAAAANAA0AAQQAANdoAAAAAA=="/>
  <p:tag name="ISPRING_ULTRA_SCORM_COURSE_ID" val="359E9722-EE60-4A2F-B8A3-4D3ACBC430FE"/>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OUTPUT_FOLDER" val="C:\data\managementstudyguide\html\contacts\DEMOS-FINAL"/>
  <p:tag name="ISPRING_PRESENTATION_TITLE" val="Management-By-Objectives-Demo"/>
  <p:tag name="ARTICULATE_PROJECT_OPEN" val="0"/>
  <p:tag name="ISPRING_RESOURCE_PATHS_HASH_PRESENTER" val="64961e36b7d1217c8e01d13b7ccae31f8e86d2"/>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7/14"/>
  <p:tag name="ISPRING_SLIDE_INDENT_LEVEL" val="0"/>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8/14"/>
  <p:tag name="ISPRING_SLIDE_INDENT_LEVEL" val="0"/>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9/14"/>
  <p:tag name="ISPRING_SLIDE_INDENT_LEVEL" val="0"/>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10/14"/>
  <p:tag name="ISPRING_SLIDE_INDENT_LEVEL" val="0"/>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11/14"/>
  <p:tag name="ISPRING_SLIDE_INDENT_LEVEL" val="0"/>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12/14"/>
  <p:tag name="ISPRING_SLIDE_INDENT_LEVEL" val="0"/>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13/14"/>
  <p:tag name="ISPRING_SLIDE_INDENT_LEVEL" val="0"/>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14/14"/>
  <p:tag name="ISPRING_SLIDE_INDENT_LEVEL" val="0"/>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What is meant by Management by Objectives ?"/>
  <p:tag name="ISPRING_SLIDE_INDENT_LEVEL" val="0"/>
</p:tagLst>
</file>

<file path=ppt/tags/tag19.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Who advocated the concept of MBO ?"/>
  <p:tag name="ISPRING_SLIDE_INDENT_LEVEL" val="0"/>
</p:tagLst>
</file>

<file path=ppt/tags/tag2.xml><?xml version="1.0" encoding="utf-8"?>
<p:tagLst xmlns:a="http://schemas.openxmlformats.org/drawingml/2006/main" xmlns:r="http://schemas.openxmlformats.org/officeDocument/2006/relationships" xmlns:p="http://schemas.openxmlformats.org/presentationml/2006/main">
  <p:tag name="GENSWF_SLIDE_TITLE" val="Management by Objectives"/>
  <p:tag name="GENSWF_ADVANCE_TIME" val="0.00"/>
  <p:tag name="ISPRING_SLIDE_INDENT_LEVEL" val="0"/>
  <p:tag name="ISPRING_CUSTOM_TIMING_USED" val="0"/>
</p:tagLst>
</file>

<file path=ppt/tags/tag20.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Need for Management by Objectives (MBO)"/>
  <p:tag name="ISPRING_SLIDE_INDENT_LEVEL" val="0"/>
</p:tagLst>
</file>

<file path=ppt/tags/tag21.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Values"/>
  <p:tag name="ISPRING_SLIDE_INDENT_LEVEL" val="0"/>
</p:tagLst>
</file>

<file path=ppt/tags/tag22.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Pre-requisites for a Good Objective"/>
  <p:tag name="ISPRING_SLIDE_INDENT_LEVEL" val="0"/>
</p:tagLst>
</file>

<file path=ppt/tags/tag23.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MBO acts as a Comprehensive System Approach"/>
  <p:tag name="ISPRING_SLIDE_INDENT_LEVEL" val="0"/>
</p:tagLst>
</file>

<file path=ppt/tags/tag24.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Step 1: Determining Objectives"/>
  <p:tag name="ISPRING_SLIDE_INDENT_LEVEL" val="0"/>
</p:tagLst>
</file>

<file path=ppt/tags/tag25.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mproper Understanding of MBO Philosophy"/>
  <p:tag name="ISPRING_SLIDE_INDENT_LEVEL" val="0"/>
</p:tagLst>
</file>

<file path=ppt/tags/tag2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ags/tag3.xml><?xml version="1.0" encoding="utf-8"?>
<p:tagLst xmlns:a="http://schemas.openxmlformats.org/drawingml/2006/main" xmlns:r="http://schemas.openxmlformats.org/officeDocument/2006/relationships" xmlns:p="http://schemas.openxmlformats.org/presentationml/2006/main">
  <p:tag name="GENSWF_SLIDE_TITLE" val="Course Objectives"/>
  <p:tag name="GENSWF_ADVANCE_TIME" val="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Introduction - 1/14"/>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2/14"/>
  <p:tag name="ISPRING_SLIDE_INDENT_LEVEL" val="0"/>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3/14"/>
  <p:tag name="ISPRING_SLIDE_INDENT_LEVEL" val="0"/>
</p:tagLst>
</file>

<file path=ppt/tags/tag7.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4/14"/>
  <p:tag name="ISPRING_SLIDE_INDENT_LEVEL" val="0"/>
</p:tagLst>
</file>

<file path=ppt/tags/tag8.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5/14"/>
  <p:tag name="ISPRING_SLIDE_INDENT_LEVEL" val="0"/>
</p:tagLst>
</file>

<file path=ppt/tags/tag9.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6/14"/>
  <p:tag name="ISPRING_SLIDE_INDENT_LEVEL"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1822</TotalTime>
  <Words>1265</Words>
  <Application>Microsoft Office PowerPoint</Application>
  <PresentationFormat>On-screen Show (4:3)</PresentationFormat>
  <Paragraphs>159</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Management-By-Objectives-Demo</dc:title>
  <dc:creator>Home</dc:creator>
  <cp:lastModifiedBy>User</cp:lastModifiedBy>
  <cp:revision>102</cp:revision>
  <dcterms:created xsi:type="dcterms:W3CDTF">2014-06-13T03:54:19Z</dcterms:created>
  <dcterms:modified xsi:type="dcterms:W3CDTF">2015-01-28T07:19:25Z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rojectFull">
    <vt:lpwstr>C:\MSG - PREMIUM - Material\FINAL - CONVERSION\RAW DATA\dropbox\Management by Objectives_v1.0 - Course Preview-DEMO.ppta</vt:lpwstr>
  </property>
  <property fmtid="{D5CDD505-2E9C-101B-9397-08002B2CF9AE}" pid="4" name="ArticulateGUID">
    <vt:lpwstr>F76E1BBC-090B-4DBB-943D-3A42C8E55019</vt:lpwstr>
  </property>
  <property fmtid="{D5CDD505-2E9C-101B-9397-08002B2CF9AE}" pid="5" name="ArticulatePath">
    <vt:lpwstr>Management by Objectives_v1.0 - Course Preview-DEMO</vt:lpwstr>
  </property>
</Properties>
</file>