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3"/>
  </p:notesMasterIdLst>
  <p:sldIdLst>
    <p:sldId id="258" r:id="rId3"/>
    <p:sldId id="452" r:id="rId4"/>
    <p:sldId id="261" r:id="rId5"/>
    <p:sldId id="264" r:id="rId6"/>
    <p:sldId id="265" r:id="rId7"/>
    <p:sldId id="266" r:id="rId8"/>
    <p:sldId id="267" r:id="rId9"/>
    <p:sldId id="453" r:id="rId10"/>
    <p:sldId id="454" r:id="rId11"/>
    <p:sldId id="262" r:id="rId12"/>
    <p:sldId id="467" r:id="rId13"/>
    <p:sldId id="471" r:id="rId14"/>
    <p:sldId id="479" r:id="rId15"/>
    <p:sldId id="504" r:id="rId16"/>
    <p:sldId id="527" r:id="rId17"/>
    <p:sldId id="536" r:id="rId18"/>
    <p:sldId id="551" r:id="rId19"/>
    <p:sldId id="567" r:id="rId20"/>
    <p:sldId id="587" r:id="rId21"/>
    <p:sldId id="588" r:id="rId22"/>
  </p:sldIdLst>
  <p:sldSz cx="9144000" cy="6858000" type="screen4x3"/>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kiosk/>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CD85"/>
    <a:srgbClr val="D38583"/>
    <a:srgbClr val="E8C0BE"/>
    <a:srgbClr val="FF5B5B"/>
    <a:srgbClr val="FF8989"/>
    <a:srgbClr val="FFABAD"/>
    <a:srgbClr val="FF7C80"/>
    <a:srgbClr val="FFFFFF"/>
    <a:srgbClr val="D15D70"/>
    <a:srgbClr val="F785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71" autoAdjust="0"/>
  </p:normalViewPr>
  <p:slideViewPr>
    <p:cSldViewPr>
      <p:cViewPr>
        <p:scale>
          <a:sx n="72" d="100"/>
          <a:sy n="72" d="100"/>
        </p:scale>
        <p:origin x="-1326" y="-18"/>
      </p:cViewPr>
      <p:guideLst>
        <p:guide orient="horz" pos="4201"/>
        <p:guide pos="2880"/>
      </p:guideLst>
    </p:cSldViewPr>
  </p:slideViewPr>
  <p:notesTextViewPr>
    <p:cViewPr>
      <p:scale>
        <a:sx n="100" d="100"/>
        <a:sy n="100" d="100"/>
      </p:scale>
      <p:origin x="0" y="0"/>
    </p:cViewPr>
  </p:notesTextViewPr>
  <p:sorterViewPr>
    <p:cViewPr>
      <p:scale>
        <a:sx n="100" d="100"/>
        <a:sy n="100" d="100"/>
      </p:scale>
      <p:origin x="0" y="448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B7E9C7-22BA-4D38-8561-E5B54C1D2C07}" type="doc">
      <dgm:prSet loTypeId="urn:microsoft.com/office/officeart/2005/8/layout/radial6" loCatId="cycle" qsTypeId="urn:microsoft.com/office/officeart/2005/8/quickstyle/3d3" qsCatId="3D" csTypeId="urn:microsoft.com/office/officeart/2005/8/colors/colorful5" csCatId="colorful" phldr="1"/>
      <dgm:spPr/>
      <dgm:t>
        <a:bodyPr/>
        <a:lstStyle/>
        <a:p>
          <a:endParaRPr lang="en-IN"/>
        </a:p>
      </dgm:t>
    </dgm:pt>
    <dgm:pt modelId="{AF351E16-18DA-409C-921D-595490B48AF3}" type="pres">
      <dgm:prSet presAssocID="{B9B7E9C7-22BA-4D38-8561-E5B54C1D2C07}" presName="Name0" presStyleCnt="0">
        <dgm:presLayoutVars>
          <dgm:chMax val="1"/>
          <dgm:dir/>
          <dgm:animLvl val="ctr"/>
          <dgm:resizeHandles val="exact"/>
        </dgm:presLayoutVars>
      </dgm:prSet>
      <dgm:spPr/>
      <dgm:t>
        <a:bodyPr/>
        <a:lstStyle/>
        <a:p>
          <a:endParaRPr lang="en-IN"/>
        </a:p>
      </dgm:t>
    </dgm:pt>
  </dgm:ptLst>
  <dgm:cxnLst>
    <dgm:cxn modelId="{594FA519-10F4-40DA-A185-6222E5DE7D04}" type="presOf" srcId="{B9B7E9C7-22BA-4D38-8561-E5B54C1D2C07}" destId="{AF351E16-18DA-409C-921D-595490B48AF3}" srcOrd="0" destOrd="0" presId="urn:microsoft.com/office/officeart/2005/8/layout/radial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5FAED9-946D-45C5-A484-F9E14B54F2C9}" type="datetimeFigureOut">
              <a:rPr lang="en-US" smtClean="0"/>
              <a:t>3/31/2014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433D83-B1D5-4E26-B362-3BE794B9C109}" type="slidenum">
              <a:rPr lang="en-US" smtClean="0"/>
              <a:t>‹#›</a:t>
            </a:fld>
            <a:endParaRPr lang="en-US" dirty="0"/>
          </a:p>
        </p:txBody>
      </p:sp>
    </p:spTree>
    <p:extLst>
      <p:ext uri="{BB962C8B-B14F-4D97-AF65-F5344CB8AC3E}">
        <p14:creationId xmlns:p14="http://schemas.microsoft.com/office/powerpoint/2010/main" val="2974862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C9433D83-B1D5-4E26-B362-3BE794B9C109}" type="slidenum">
              <a:rPr lang="en-US" smtClean="0"/>
              <a:t>1</a:t>
            </a:fld>
            <a:endParaRPr lang="en-US" dirty="0"/>
          </a:p>
        </p:txBody>
      </p:sp>
    </p:spTree>
    <p:extLst>
      <p:ext uri="{BB962C8B-B14F-4D97-AF65-F5344CB8AC3E}">
        <p14:creationId xmlns:p14="http://schemas.microsoft.com/office/powerpoint/2010/main" val="8849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C9433D83-B1D5-4E26-B362-3BE794B9C109}" type="slidenum">
              <a:rPr lang="en-US" smtClean="0"/>
              <a:t>10</a:t>
            </a:fld>
            <a:endParaRPr lang="en-US" dirty="0"/>
          </a:p>
        </p:txBody>
      </p:sp>
    </p:spTree>
    <p:extLst>
      <p:ext uri="{BB962C8B-B14F-4D97-AF65-F5344CB8AC3E}">
        <p14:creationId xmlns:p14="http://schemas.microsoft.com/office/powerpoint/2010/main" val="9226927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C9433D83-B1D5-4E26-B362-3BE794B9C109}" type="slidenum">
              <a:rPr lang="en-US" smtClean="0"/>
              <a:t>11</a:t>
            </a:fld>
            <a:endParaRPr lang="en-US" dirty="0"/>
          </a:p>
        </p:txBody>
      </p:sp>
    </p:spTree>
    <p:extLst>
      <p:ext uri="{BB962C8B-B14F-4D97-AF65-F5344CB8AC3E}">
        <p14:creationId xmlns:p14="http://schemas.microsoft.com/office/powerpoint/2010/main" val="2361201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C9433D83-B1D5-4E26-B362-3BE794B9C109}" type="slidenum">
              <a:rPr lang="en-US" smtClean="0"/>
              <a:t>12</a:t>
            </a:fld>
            <a:endParaRPr lang="en-US" dirty="0"/>
          </a:p>
        </p:txBody>
      </p:sp>
    </p:spTree>
    <p:extLst>
      <p:ext uri="{BB962C8B-B14F-4D97-AF65-F5344CB8AC3E}">
        <p14:creationId xmlns:p14="http://schemas.microsoft.com/office/powerpoint/2010/main" val="30672461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C9433D83-B1D5-4E26-B362-3BE794B9C109}" type="slidenum">
              <a:rPr lang="en-US" smtClean="0"/>
              <a:t>13</a:t>
            </a:fld>
            <a:endParaRPr lang="en-US" dirty="0"/>
          </a:p>
        </p:txBody>
      </p:sp>
    </p:spTree>
    <p:extLst>
      <p:ext uri="{BB962C8B-B14F-4D97-AF65-F5344CB8AC3E}">
        <p14:creationId xmlns:p14="http://schemas.microsoft.com/office/powerpoint/2010/main" val="30742621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C9433D83-B1D5-4E26-B362-3BE794B9C109}" type="slidenum">
              <a:rPr lang="en-US" smtClean="0"/>
              <a:t>14</a:t>
            </a:fld>
            <a:endParaRPr lang="en-US" dirty="0"/>
          </a:p>
        </p:txBody>
      </p:sp>
    </p:spTree>
    <p:extLst>
      <p:ext uri="{BB962C8B-B14F-4D97-AF65-F5344CB8AC3E}">
        <p14:creationId xmlns:p14="http://schemas.microsoft.com/office/powerpoint/2010/main" val="38236307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C9433D83-B1D5-4E26-B362-3BE794B9C109}" type="slidenum">
              <a:rPr lang="en-US" smtClean="0"/>
              <a:t>15</a:t>
            </a:fld>
            <a:endParaRPr lang="en-US" dirty="0"/>
          </a:p>
        </p:txBody>
      </p:sp>
    </p:spTree>
    <p:extLst>
      <p:ext uri="{BB962C8B-B14F-4D97-AF65-F5344CB8AC3E}">
        <p14:creationId xmlns:p14="http://schemas.microsoft.com/office/powerpoint/2010/main" val="19401637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C9433D83-B1D5-4E26-B362-3BE794B9C109}" type="slidenum">
              <a:rPr lang="en-US" smtClean="0"/>
              <a:t>16</a:t>
            </a:fld>
            <a:endParaRPr lang="en-US" dirty="0"/>
          </a:p>
        </p:txBody>
      </p:sp>
    </p:spTree>
    <p:extLst>
      <p:ext uri="{BB962C8B-B14F-4D97-AF65-F5344CB8AC3E}">
        <p14:creationId xmlns:p14="http://schemas.microsoft.com/office/powerpoint/2010/main" val="10554516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C9433D83-B1D5-4E26-B362-3BE794B9C109}" type="slidenum">
              <a:rPr lang="en-US" smtClean="0"/>
              <a:t>17</a:t>
            </a:fld>
            <a:endParaRPr lang="en-US" dirty="0"/>
          </a:p>
        </p:txBody>
      </p:sp>
    </p:spTree>
    <p:extLst>
      <p:ext uri="{BB962C8B-B14F-4D97-AF65-F5344CB8AC3E}">
        <p14:creationId xmlns:p14="http://schemas.microsoft.com/office/powerpoint/2010/main" val="18092559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C9433D83-B1D5-4E26-B362-3BE794B9C109}" type="slidenum">
              <a:rPr lang="en-US" smtClean="0"/>
              <a:t>18</a:t>
            </a:fld>
            <a:endParaRPr lang="en-US" dirty="0"/>
          </a:p>
        </p:txBody>
      </p:sp>
    </p:spTree>
    <p:extLst>
      <p:ext uri="{BB962C8B-B14F-4D97-AF65-F5344CB8AC3E}">
        <p14:creationId xmlns:p14="http://schemas.microsoft.com/office/powerpoint/2010/main" val="3005843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C9433D83-B1D5-4E26-B362-3BE794B9C109}" type="slidenum">
              <a:rPr lang="en-US" smtClean="0"/>
              <a:t>19</a:t>
            </a:fld>
            <a:endParaRPr lang="en-US" dirty="0"/>
          </a:p>
        </p:txBody>
      </p:sp>
    </p:spTree>
    <p:extLst>
      <p:ext uri="{BB962C8B-B14F-4D97-AF65-F5344CB8AC3E}">
        <p14:creationId xmlns:p14="http://schemas.microsoft.com/office/powerpoint/2010/main" val="1087213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C9433D83-B1D5-4E26-B362-3BE794B9C109}" type="slidenum">
              <a:rPr lang="en-US" smtClean="0"/>
              <a:t>2</a:t>
            </a:fld>
            <a:endParaRPr lang="en-US" dirty="0"/>
          </a:p>
        </p:txBody>
      </p:sp>
    </p:spTree>
    <p:extLst>
      <p:ext uri="{BB962C8B-B14F-4D97-AF65-F5344CB8AC3E}">
        <p14:creationId xmlns:p14="http://schemas.microsoft.com/office/powerpoint/2010/main" val="11484371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2A79FDD-73DA-4947-A8C4-E7A4BAC9578E}" type="slidenum">
              <a:rPr lang="en-IN" smtClean="0">
                <a:solidFill>
                  <a:prstClr val="black"/>
                </a:solidFill>
              </a:rPr>
              <a:pPr/>
              <a:t>20</a:t>
            </a:fld>
            <a:endParaRPr lang="en-IN">
              <a:solidFill>
                <a:prstClr val="black"/>
              </a:solidFill>
            </a:endParaRPr>
          </a:p>
        </p:txBody>
      </p:sp>
    </p:spTree>
    <p:extLst>
      <p:ext uri="{BB962C8B-B14F-4D97-AF65-F5344CB8AC3E}">
        <p14:creationId xmlns:p14="http://schemas.microsoft.com/office/powerpoint/2010/main" val="4066870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C9433D83-B1D5-4E26-B362-3BE794B9C109}" type="slidenum">
              <a:rPr lang="en-US" smtClean="0"/>
              <a:t>3</a:t>
            </a:fld>
            <a:endParaRPr lang="en-US" dirty="0"/>
          </a:p>
        </p:txBody>
      </p:sp>
    </p:spTree>
    <p:extLst>
      <p:ext uri="{BB962C8B-B14F-4D97-AF65-F5344CB8AC3E}">
        <p14:creationId xmlns:p14="http://schemas.microsoft.com/office/powerpoint/2010/main" val="4211456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C9433D83-B1D5-4E26-B362-3BE794B9C109}" type="slidenum">
              <a:rPr lang="en-US" smtClean="0"/>
              <a:t>4</a:t>
            </a:fld>
            <a:endParaRPr lang="en-US" dirty="0"/>
          </a:p>
        </p:txBody>
      </p:sp>
    </p:spTree>
    <p:extLst>
      <p:ext uri="{BB962C8B-B14F-4D97-AF65-F5344CB8AC3E}">
        <p14:creationId xmlns:p14="http://schemas.microsoft.com/office/powerpoint/2010/main" val="3616608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C9433D83-B1D5-4E26-B362-3BE794B9C109}" type="slidenum">
              <a:rPr lang="en-US" smtClean="0"/>
              <a:t>5</a:t>
            </a:fld>
            <a:endParaRPr lang="en-US" dirty="0"/>
          </a:p>
        </p:txBody>
      </p:sp>
    </p:spTree>
    <p:extLst>
      <p:ext uri="{BB962C8B-B14F-4D97-AF65-F5344CB8AC3E}">
        <p14:creationId xmlns:p14="http://schemas.microsoft.com/office/powerpoint/2010/main" val="927660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C9433D83-B1D5-4E26-B362-3BE794B9C109}" type="slidenum">
              <a:rPr lang="en-US" smtClean="0"/>
              <a:t>6</a:t>
            </a:fld>
            <a:endParaRPr lang="en-US" dirty="0"/>
          </a:p>
        </p:txBody>
      </p:sp>
    </p:spTree>
    <p:extLst>
      <p:ext uri="{BB962C8B-B14F-4D97-AF65-F5344CB8AC3E}">
        <p14:creationId xmlns:p14="http://schemas.microsoft.com/office/powerpoint/2010/main" val="3715465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C9433D83-B1D5-4E26-B362-3BE794B9C109}" type="slidenum">
              <a:rPr lang="en-US" smtClean="0"/>
              <a:t>7</a:t>
            </a:fld>
            <a:endParaRPr lang="en-US" dirty="0"/>
          </a:p>
        </p:txBody>
      </p:sp>
    </p:spTree>
    <p:extLst>
      <p:ext uri="{BB962C8B-B14F-4D97-AF65-F5344CB8AC3E}">
        <p14:creationId xmlns:p14="http://schemas.microsoft.com/office/powerpoint/2010/main" val="3120082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C9433D83-B1D5-4E26-B362-3BE794B9C109}" type="slidenum">
              <a:rPr lang="en-US" smtClean="0"/>
              <a:t>8</a:t>
            </a:fld>
            <a:endParaRPr lang="en-US" dirty="0"/>
          </a:p>
        </p:txBody>
      </p:sp>
    </p:spTree>
    <p:extLst>
      <p:ext uri="{BB962C8B-B14F-4D97-AF65-F5344CB8AC3E}">
        <p14:creationId xmlns:p14="http://schemas.microsoft.com/office/powerpoint/2010/main" val="1610151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C9433D83-B1D5-4E26-B362-3BE794B9C109}" type="slidenum">
              <a:rPr lang="en-US" smtClean="0"/>
              <a:t>9</a:t>
            </a:fld>
            <a:endParaRPr lang="en-US" dirty="0"/>
          </a:p>
        </p:txBody>
      </p:sp>
    </p:spTree>
    <p:extLst>
      <p:ext uri="{BB962C8B-B14F-4D97-AF65-F5344CB8AC3E}">
        <p14:creationId xmlns:p14="http://schemas.microsoft.com/office/powerpoint/2010/main" val="473957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DF19C9E4-EBBA-478C-B32E-3BCED49740E3}" type="datetime1">
              <a:rPr lang="en-IN" smtClean="0"/>
              <a:t>31-03-2014</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9E9FDB10-68FE-4630-8D1E-2E1AC8B709C0}" type="slidenum">
              <a:rPr lang="en-IN" smtClean="0"/>
              <a:pPr/>
              <a:t>‹#›</a:t>
            </a:fld>
            <a:endParaRPr lang="en-IN"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98586C34-D89C-45FD-9C4D-0D31FD223051}" type="datetime1">
              <a:rPr lang="en-IN" smtClean="0"/>
              <a:t>31-03-2014</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9E9FDB10-68FE-4630-8D1E-2E1AC8B709C0}" type="slidenum">
              <a:rPr lang="en-IN" smtClean="0"/>
              <a:pPr/>
              <a:t>‹#›</a:t>
            </a:fld>
            <a:endParaRPr lang="en-I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78BB005F-11E9-4667-9105-E19B391368FF}" type="datetime1">
              <a:rPr lang="en-IN" smtClean="0"/>
              <a:t>31-03-2014</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9E9FDB10-68FE-4630-8D1E-2E1AC8B709C0}" type="slidenum">
              <a:rPr lang="en-IN" smtClean="0"/>
              <a:pPr/>
              <a:t>‹#›</a:t>
            </a:fld>
            <a:endParaRPr lang="en-IN"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D576B0C8-A901-462E-9776-4F57FA00B2CF}" type="datetime1">
              <a:rPr lang="en-IN" smtClean="0">
                <a:solidFill>
                  <a:prstClr val="black">
                    <a:tint val="75000"/>
                  </a:prstClr>
                </a:solidFill>
              </a:rPr>
              <a:pPr/>
              <a:t>31-03-2014</a:t>
            </a:fld>
            <a:endParaRPr lang="en-IN"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IN"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DA1629D-0105-4F47-B0DE-ACF145F9EA9B}"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5059144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B6824306-DC1F-4341-97B2-F6A695BB231C}" type="datetime1">
              <a:rPr lang="en-IN" smtClean="0">
                <a:solidFill>
                  <a:prstClr val="black">
                    <a:tint val="75000"/>
                  </a:prstClr>
                </a:solidFill>
              </a:rPr>
              <a:pPr/>
              <a:t>31-03-2014</a:t>
            </a:fld>
            <a:endParaRPr lang="en-IN"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IN"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DA1629D-0105-4F47-B0DE-ACF145F9EA9B}"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23366584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68095D-385E-4795-873C-7EA6DC69279A}" type="datetime1">
              <a:rPr lang="en-IN" smtClean="0">
                <a:solidFill>
                  <a:prstClr val="black">
                    <a:tint val="75000"/>
                  </a:prstClr>
                </a:solidFill>
              </a:rPr>
              <a:pPr/>
              <a:t>31-03-2014</a:t>
            </a:fld>
            <a:endParaRPr lang="en-IN"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IN"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DA1629D-0105-4F47-B0DE-ACF145F9EA9B}"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33536661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882A74D2-1A88-4CA4-9FA7-A697C41F9F78}" type="datetime1">
              <a:rPr lang="en-IN" smtClean="0">
                <a:solidFill>
                  <a:prstClr val="black">
                    <a:tint val="75000"/>
                  </a:prstClr>
                </a:solidFill>
              </a:rPr>
              <a:pPr/>
              <a:t>31-03-2014</a:t>
            </a:fld>
            <a:endParaRPr lang="en-IN"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IN"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DA1629D-0105-4F47-B0DE-ACF145F9EA9B}"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27753700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EFB20AC8-5400-44C6-B8F2-E92AA129DC43}" type="datetime1">
              <a:rPr lang="en-IN" smtClean="0">
                <a:solidFill>
                  <a:prstClr val="black">
                    <a:tint val="75000"/>
                  </a:prstClr>
                </a:solidFill>
              </a:rPr>
              <a:pPr/>
              <a:t>31-03-2014</a:t>
            </a:fld>
            <a:endParaRPr lang="en-IN"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IN"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DA1629D-0105-4F47-B0DE-ACF145F9EA9B}"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28562929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36A53807-4D85-4275-8F2C-B7B7C29F3664}" type="datetime1">
              <a:rPr lang="en-IN" smtClean="0">
                <a:solidFill>
                  <a:prstClr val="black">
                    <a:tint val="75000"/>
                  </a:prstClr>
                </a:solidFill>
              </a:rPr>
              <a:pPr/>
              <a:t>31-03-2014</a:t>
            </a:fld>
            <a:endParaRPr lang="en-IN"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IN"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DA1629D-0105-4F47-B0DE-ACF145F9EA9B}"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8593584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0" y="6592267"/>
            <a:ext cx="2133600" cy="365125"/>
          </a:xfrm>
        </p:spPr>
        <p:txBody>
          <a:bodyPr/>
          <a:lstStyle/>
          <a:p>
            <a:fld id="{99AF2952-80D6-45EE-A9B6-CB4647AE968C}" type="datetime1">
              <a:rPr lang="en-IN" smtClean="0">
                <a:solidFill>
                  <a:prstClr val="black">
                    <a:tint val="75000"/>
                  </a:prstClr>
                </a:solidFill>
              </a:rPr>
              <a:pPr/>
              <a:t>31-03-2014</a:t>
            </a:fld>
            <a:endParaRPr lang="en-IN" dirty="0">
              <a:solidFill>
                <a:prstClr val="black">
                  <a:tint val="75000"/>
                </a:prstClr>
              </a:solidFill>
            </a:endParaRPr>
          </a:p>
        </p:txBody>
      </p:sp>
      <p:sp>
        <p:nvSpPr>
          <p:cNvPr id="3" name="Footer Placeholder 2"/>
          <p:cNvSpPr>
            <a:spLocks noGrp="1"/>
          </p:cNvSpPr>
          <p:nvPr>
            <p:ph type="ftr" sz="quarter" idx="11"/>
          </p:nvPr>
        </p:nvSpPr>
        <p:spPr>
          <a:xfrm>
            <a:off x="2753798" y="6592267"/>
            <a:ext cx="3636404" cy="365125"/>
          </a:xfrm>
        </p:spPr>
        <p:txBody>
          <a:bodyPr/>
          <a:lstStyle>
            <a:lvl1pPr algn="l">
              <a:defRPr/>
            </a:lvl1pPr>
          </a:lstStyle>
          <a:p>
            <a:endParaRPr lang="en-IN" dirty="0">
              <a:solidFill>
                <a:prstClr val="black">
                  <a:tint val="75000"/>
                </a:prstClr>
              </a:solidFill>
            </a:endParaRPr>
          </a:p>
        </p:txBody>
      </p:sp>
      <p:sp>
        <p:nvSpPr>
          <p:cNvPr id="4" name="Slide Number Placeholder 3"/>
          <p:cNvSpPr>
            <a:spLocks noGrp="1"/>
          </p:cNvSpPr>
          <p:nvPr>
            <p:ph type="sldNum" sz="quarter" idx="12"/>
          </p:nvPr>
        </p:nvSpPr>
        <p:spPr>
          <a:xfrm>
            <a:off x="7010400" y="6592267"/>
            <a:ext cx="2133600" cy="365125"/>
          </a:xfrm>
        </p:spPr>
        <p:txBody>
          <a:bodyPr/>
          <a:lstStyle/>
          <a:p>
            <a:fld id="{9DA1629D-0105-4F47-B0DE-ACF145F9EA9B}"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248851365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8D6933-FBFC-4606-93FC-289EF9F226EE}" type="datetime1">
              <a:rPr lang="en-IN" smtClean="0">
                <a:solidFill>
                  <a:prstClr val="black">
                    <a:tint val="75000"/>
                  </a:prstClr>
                </a:solidFill>
              </a:rPr>
              <a:pPr/>
              <a:t>31-03-2014</a:t>
            </a:fld>
            <a:endParaRPr lang="en-IN"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IN"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DA1629D-0105-4F47-B0DE-ACF145F9EA9B}"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1100588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6386FDFE-FDBE-4EC1-AD48-43C2912F5DEB}" type="datetime1">
              <a:rPr lang="en-IN" smtClean="0"/>
              <a:t>31-03-2014</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9E9FDB10-68FE-4630-8D1E-2E1AC8B709C0}" type="slidenum">
              <a:rPr lang="en-IN" smtClean="0"/>
              <a:pPr/>
              <a:t>‹#›</a:t>
            </a:fld>
            <a:endParaRPr lang="en-IN"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AAA45C-F2AF-4086-93EB-76464083F75F}" type="datetime1">
              <a:rPr lang="en-IN" smtClean="0">
                <a:solidFill>
                  <a:prstClr val="black">
                    <a:tint val="75000"/>
                  </a:prstClr>
                </a:solidFill>
              </a:rPr>
              <a:pPr/>
              <a:t>31-03-2014</a:t>
            </a:fld>
            <a:endParaRPr lang="en-IN"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IN"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DA1629D-0105-4F47-B0DE-ACF145F9EA9B}"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10817888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55B2AB9C-4AB4-4794-8CCD-B4D47726B2B0}" type="datetime1">
              <a:rPr lang="en-IN" smtClean="0">
                <a:solidFill>
                  <a:prstClr val="black">
                    <a:tint val="75000"/>
                  </a:prstClr>
                </a:solidFill>
              </a:rPr>
              <a:pPr/>
              <a:t>31-03-2014</a:t>
            </a:fld>
            <a:endParaRPr lang="en-IN"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IN"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DA1629D-0105-4F47-B0DE-ACF145F9EA9B}"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24993499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09F18D7A-54D1-4414-8CBA-CDD0FB3D7B35}" type="datetime1">
              <a:rPr lang="en-IN" smtClean="0">
                <a:solidFill>
                  <a:prstClr val="black">
                    <a:tint val="75000"/>
                  </a:prstClr>
                </a:solidFill>
              </a:rPr>
              <a:pPr/>
              <a:t>31-03-2014</a:t>
            </a:fld>
            <a:endParaRPr lang="en-IN"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IN"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DA1629D-0105-4F47-B0DE-ACF145F9EA9B}"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3443672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19E55C-3ED8-4820-8B16-E6A3A7F3EDA3}" type="datetime1">
              <a:rPr lang="en-IN" smtClean="0"/>
              <a:t>31-03-2014</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9E9FDB10-68FE-4630-8D1E-2E1AC8B709C0}" type="slidenum">
              <a:rPr lang="en-IN" smtClean="0"/>
              <a:pPr/>
              <a:t>‹#›</a:t>
            </a:fld>
            <a:endParaRPr lang="en-I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5C8307E7-1190-4542-BF89-D2CAA0D24E6C}" type="datetime1">
              <a:rPr lang="en-IN" smtClean="0"/>
              <a:t>31-03-2014</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9E9FDB10-68FE-4630-8D1E-2E1AC8B709C0}" type="slidenum">
              <a:rPr lang="en-IN" smtClean="0"/>
              <a:pPr/>
              <a:t>‹#›</a:t>
            </a:fld>
            <a:endParaRPr lang="en-I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85C0A411-68BE-4BF1-A761-A56841224758}" type="datetime1">
              <a:rPr lang="en-IN" smtClean="0"/>
              <a:t>31-03-2014</a:t>
            </a:fld>
            <a:endParaRPr lang="en-IN" dirty="0"/>
          </a:p>
        </p:txBody>
      </p:sp>
      <p:sp>
        <p:nvSpPr>
          <p:cNvPr id="8" name="Footer Placeholder 7"/>
          <p:cNvSpPr>
            <a:spLocks noGrp="1"/>
          </p:cNvSpPr>
          <p:nvPr>
            <p:ph type="ftr" sz="quarter" idx="11"/>
          </p:nvPr>
        </p:nvSpPr>
        <p:spPr/>
        <p:txBody>
          <a:bodyPr/>
          <a:lstStyle/>
          <a:p>
            <a:endParaRPr lang="en-IN" dirty="0"/>
          </a:p>
        </p:txBody>
      </p:sp>
      <p:sp>
        <p:nvSpPr>
          <p:cNvPr id="9" name="Slide Number Placeholder 8"/>
          <p:cNvSpPr>
            <a:spLocks noGrp="1"/>
          </p:cNvSpPr>
          <p:nvPr>
            <p:ph type="sldNum" sz="quarter" idx="12"/>
          </p:nvPr>
        </p:nvSpPr>
        <p:spPr/>
        <p:txBody>
          <a:bodyPr/>
          <a:lstStyle/>
          <a:p>
            <a:fld id="{9E9FDB10-68FE-4630-8D1E-2E1AC8B709C0}" type="slidenum">
              <a:rPr lang="en-IN" smtClean="0"/>
              <a:pPr/>
              <a:t>‹#›</a:t>
            </a:fld>
            <a:endParaRPr lang="en-I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C2840B8F-A9A3-4AEF-A01F-F66DF38603EF}" type="datetime1">
              <a:rPr lang="en-IN" smtClean="0"/>
              <a:t>31-03-2014</a:t>
            </a:fld>
            <a:endParaRPr lang="en-IN" dirty="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9E9FDB10-68FE-4630-8D1E-2E1AC8B709C0}" type="slidenum">
              <a:rPr lang="en-IN" smtClean="0"/>
              <a:pPr/>
              <a:t>‹#›</a:t>
            </a:fld>
            <a:endParaRPr lang="en-I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0" y="6592267"/>
            <a:ext cx="2133600" cy="365125"/>
          </a:xfrm>
        </p:spPr>
        <p:txBody>
          <a:bodyPr/>
          <a:lstStyle>
            <a:lvl1pPr>
              <a:defRPr>
                <a:solidFill>
                  <a:schemeClr val="tx1">
                    <a:lumMod val="65000"/>
                    <a:lumOff val="35000"/>
                  </a:schemeClr>
                </a:solidFill>
              </a:defRPr>
            </a:lvl1pPr>
          </a:lstStyle>
          <a:p>
            <a:fld id="{AD4E180A-7A6E-4E0A-992A-B951A6C5D360}" type="datetime1">
              <a:rPr lang="en-IN" smtClean="0"/>
              <a:t>31-03-2014</a:t>
            </a:fld>
            <a:endParaRPr lang="en-IN" dirty="0"/>
          </a:p>
        </p:txBody>
      </p:sp>
      <p:sp>
        <p:nvSpPr>
          <p:cNvPr id="3" name="Footer Placeholder 2"/>
          <p:cNvSpPr>
            <a:spLocks noGrp="1"/>
          </p:cNvSpPr>
          <p:nvPr>
            <p:ph type="ftr" sz="quarter" idx="11"/>
          </p:nvPr>
        </p:nvSpPr>
        <p:spPr>
          <a:xfrm>
            <a:off x="2803984" y="6592267"/>
            <a:ext cx="3536032" cy="365125"/>
          </a:xfrm>
        </p:spPr>
        <p:txBody>
          <a:bodyPr/>
          <a:lstStyle>
            <a:lvl1pPr>
              <a:defRPr>
                <a:solidFill>
                  <a:schemeClr val="tx1">
                    <a:lumMod val="65000"/>
                    <a:lumOff val="35000"/>
                  </a:schemeClr>
                </a:solidFill>
              </a:defRPr>
            </a:lvl1pPr>
          </a:lstStyle>
          <a:p>
            <a:endParaRPr lang="en-IN" dirty="0"/>
          </a:p>
        </p:txBody>
      </p:sp>
      <p:sp>
        <p:nvSpPr>
          <p:cNvPr id="4" name="Slide Number Placeholder 3"/>
          <p:cNvSpPr>
            <a:spLocks noGrp="1"/>
          </p:cNvSpPr>
          <p:nvPr>
            <p:ph type="sldNum" sz="quarter" idx="12"/>
          </p:nvPr>
        </p:nvSpPr>
        <p:spPr>
          <a:xfrm>
            <a:off x="7010400" y="6592267"/>
            <a:ext cx="2133600" cy="365125"/>
          </a:xfrm>
        </p:spPr>
        <p:txBody>
          <a:bodyPr/>
          <a:lstStyle>
            <a:lvl1pPr>
              <a:defRPr>
                <a:solidFill>
                  <a:schemeClr val="tx1">
                    <a:lumMod val="65000"/>
                    <a:lumOff val="35000"/>
                  </a:schemeClr>
                </a:solidFill>
              </a:defRPr>
            </a:lvl1pPr>
          </a:lstStyle>
          <a:p>
            <a:fld id="{9E9FDB10-68FE-4630-8D1E-2E1AC8B709C0}" type="slidenum">
              <a:rPr lang="en-IN" smtClean="0"/>
              <a:pPr/>
              <a:t>‹#›</a:t>
            </a:fld>
            <a:endParaRPr lang="en-IN"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B2129F-0CB7-486B-AC40-89FF4169AA5E}" type="datetime1">
              <a:rPr lang="en-IN" smtClean="0"/>
              <a:t>31-03-2014</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9E9FDB10-68FE-4630-8D1E-2E1AC8B709C0}" type="slidenum">
              <a:rPr lang="en-IN" smtClean="0"/>
              <a:pPr/>
              <a:t>‹#›</a:t>
            </a:fld>
            <a:endParaRPr lang="en-I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0A37F8-0685-4203-B2FE-E0C1A581BDAE}" type="datetime1">
              <a:rPr lang="en-IN" smtClean="0"/>
              <a:t>31-03-2014</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9E9FDB10-68FE-4630-8D1E-2E1AC8B709C0}" type="slidenum">
              <a:rPr lang="en-IN" smtClean="0"/>
              <a:pPr/>
              <a:t>‹#›</a:t>
            </a:fld>
            <a:endParaRPr lang="en-IN"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43C6EC-47D7-41DE-BB5C-0D0EB7227712}" type="datetime1">
              <a:rPr lang="en-IN" smtClean="0"/>
              <a:t>31-03-2014</a:t>
            </a:fld>
            <a:endParaRPr lang="en-IN"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9FDB10-68FE-4630-8D1E-2E1AC8B709C0}" type="slidenum">
              <a:rPr lang="en-IN" smtClean="0"/>
              <a:pPr/>
              <a:t>‹#›</a:t>
            </a:fld>
            <a:endParaRPr lang="en-IN"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D80D25-F2C9-4BFD-A2FE-CD3181EF9C92}" type="datetime1">
              <a:rPr lang="en-IN" smtClean="0">
                <a:solidFill>
                  <a:prstClr val="black">
                    <a:tint val="75000"/>
                  </a:prstClr>
                </a:solidFill>
                <a:ea typeface="ＭＳ Ｐゴシック" pitchFamily="34" charset="-128"/>
                <a:cs typeface="Arial" pitchFamily="34" charset="0"/>
              </a:rPr>
              <a:pPr/>
              <a:t>31-03-2014</a:t>
            </a:fld>
            <a:endParaRPr lang="en-IN" dirty="0">
              <a:solidFill>
                <a:prstClr val="black">
                  <a:tint val="75000"/>
                </a:prstClr>
              </a:solidFill>
              <a:ea typeface="ＭＳ Ｐゴシック" pitchFamily="34" charset="-128"/>
              <a:cs typeface="Arial" pitchFamily="34"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solidFill>
                <a:prstClr val="black">
                  <a:tint val="75000"/>
                </a:prstClr>
              </a:solidFill>
              <a:ea typeface="ＭＳ Ｐゴシック" pitchFamily="34" charset="-128"/>
              <a:cs typeface="Arial" pitchFamily="34"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A1629D-0105-4F47-B0DE-ACF145F9EA9B}" type="slidenum">
              <a:rPr lang="en-IN" smtClean="0">
                <a:solidFill>
                  <a:prstClr val="black">
                    <a:tint val="75000"/>
                  </a:prstClr>
                </a:solidFill>
                <a:ea typeface="ＭＳ Ｐゴシック" pitchFamily="34" charset="-128"/>
                <a:cs typeface="Arial" pitchFamily="34" charset="0"/>
              </a:rPr>
              <a:pPr/>
              <a:t>‹#›</a:t>
            </a:fld>
            <a:endParaRPr lang="en-IN" dirty="0">
              <a:solidFill>
                <a:prstClr val="black">
                  <a:tint val="75000"/>
                </a:prstClr>
              </a:solidFill>
              <a:ea typeface="ＭＳ Ｐゴシック" pitchFamily="34" charset="-128"/>
              <a:cs typeface="Arial" pitchFamily="34" charset="0"/>
            </a:endParaRPr>
          </a:p>
        </p:txBody>
      </p:sp>
    </p:spTree>
    <p:extLst>
      <p:ext uri="{BB962C8B-B14F-4D97-AF65-F5344CB8AC3E}">
        <p14:creationId xmlns:p14="http://schemas.microsoft.com/office/powerpoint/2010/main" val="42397715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10.xml"/><Relationship Id="rId7"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17.png"/><Relationship Id="rId5" Type="http://schemas.openxmlformats.org/officeDocument/2006/relationships/image" Target="../media/image4.png"/><Relationship Id="rId4" Type="http://schemas.openxmlformats.org/officeDocument/2006/relationships/image" Target="../media/image16.png"/><Relationship Id="rId9"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11.xml"/><Relationship Id="rId7"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7.png"/><Relationship Id="rId5" Type="http://schemas.openxmlformats.org/officeDocument/2006/relationships/image" Target="../media/image18.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12.xml"/><Relationship Id="rId7"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13.xml"/><Relationship Id="rId6" Type="http://schemas.openxmlformats.org/officeDocument/2006/relationships/image" Target="../media/image7.png"/><Relationship Id="rId5" Type="http://schemas.openxmlformats.org/officeDocument/2006/relationships/image" Target="../media/image19.jpe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notesSlide" Target="../notesSlides/notesSlide13.xml"/><Relationship Id="rId7" Type="http://schemas.openxmlformats.org/officeDocument/2006/relationships/image" Target="../media/image22.jpeg"/><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image" Target="../media/image21.png"/><Relationship Id="rId11" Type="http://schemas.openxmlformats.org/officeDocument/2006/relationships/image" Target="../media/image3.png"/><Relationship Id="rId5" Type="http://schemas.openxmlformats.org/officeDocument/2006/relationships/image" Target="../media/image20.jpeg"/><Relationship Id="rId10"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image" Target="../media/image3.png"/><Relationship Id="rId3" Type="http://schemas.openxmlformats.org/officeDocument/2006/relationships/notesSlide" Target="../notesSlides/notesSlide14.xml"/><Relationship Id="rId7" Type="http://schemas.openxmlformats.org/officeDocument/2006/relationships/diagramQuickStyle" Target="../diagrams/quickStyle1.xml"/><Relationship Id="rId12"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15.xml"/><Relationship Id="rId6" Type="http://schemas.openxmlformats.org/officeDocument/2006/relationships/diagramLayout" Target="../diagrams/layout1.xml"/><Relationship Id="rId11" Type="http://schemas.openxmlformats.org/officeDocument/2006/relationships/image" Target="../media/image7.png"/><Relationship Id="rId5" Type="http://schemas.openxmlformats.org/officeDocument/2006/relationships/diagramData" Target="../diagrams/data1.xml"/><Relationship Id="rId10" Type="http://schemas.openxmlformats.org/officeDocument/2006/relationships/image" Target="../media/image24.jpeg"/><Relationship Id="rId4" Type="http://schemas.openxmlformats.org/officeDocument/2006/relationships/image" Target="../media/image4.png"/><Relationship Id="rId9" Type="http://schemas.microsoft.com/office/2007/relationships/diagramDrawing" Target="../diagrams/drawing1.xml"/></Relationships>
</file>

<file path=ppt/slides/_rels/slide1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15.xml"/><Relationship Id="rId7"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1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4.png"/><Relationship Id="rId9"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16.xml"/><Relationship Id="rId7"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17.xml"/><Relationship Id="rId6" Type="http://schemas.openxmlformats.org/officeDocument/2006/relationships/image" Target="../media/image7.png"/><Relationship Id="rId5" Type="http://schemas.openxmlformats.org/officeDocument/2006/relationships/image" Target="../media/image27.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17.xml"/><Relationship Id="rId7"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18.xml"/><Relationship Id="rId6" Type="http://schemas.openxmlformats.org/officeDocument/2006/relationships/image" Target="../media/image7.png"/><Relationship Id="rId5" Type="http://schemas.openxmlformats.org/officeDocument/2006/relationships/image" Target="../media/image28.jpe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18.xml"/><Relationship Id="rId7"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19.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4.png"/><Relationship Id="rId9" Type="http://schemas.openxmlformats.org/officeDocument/2006/relationships/image" Target="../media/image3.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19.xml"/><Relationship Id="rId7"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20.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4.png"/><Relationship Id="rId9"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2.xml"/><Relationship Id="rId7"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 Id="rId9"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8.png"/><Relationship Id="rId2" Type="http://schemas.openxmlformats.org/officeDocument/2006/relationships/slideLayout" Target="../slideLayouts/slideLayout18.xml"/><Relationship Id="rId1" Type="http://schemas.openxmlformats.org/officeDocument/2006/relationships/tags" Target="../tags/tag21.xml"/><Relationship Id="rId6" Type="http://schemas.openxmlformats.org/officeDocument/2006/relationships/image" Target="../media/image33.jpeg"/><Relationship Id="rId5" Type="http://schemas.openxmlformats.org/officeDocument/2006/relationships/slide" Target="slide1.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notesSlide" Target="../notesSlides/notesSlide3.xml"/><Relationship Id="rId7"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10.png"/><Relationship Id="rId11" Type="http://schemas.openxmlformats.org/officeDocument/2006/relationships/image" Target="../media/image3.png"/><Relationship Id="rId5" Type="http://schemas.openxmlformats.org/officeDocument/2006/relationships/image" Target="../media/image9.jpeg"/><Relationship Id="rId10"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notesSlide" Target="../notesSlides/notesSlide4.xml"/><Relationship Id="rId7"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10.png"/><Relationship Id="rId11" Type="http://schemas.openxmlformats.org/officeDocument/2006/relationships/image" Target="../media/image3.png"/><Relationship Id="rId5" Type="http://schemas.openxmlformats.org/officeDocument/2006/relationships/image" Target="../media/image9.jpeg"/><Relationship Id="rId10"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notesSlide" Target="../notesSlides/notesSlide5.xml"/><Relationship Id="rId7"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10.png"/><Relationship Id="rId11" Type="http://schemas.openxmlformats.org/officeDocument/2006/relationships/image" Target="../media/image3.png"/><Relationship Id="rId5" Type="http://schemas.openxmlformats.org/officeDocument/2006/relationships/image" Target="../media/image9.jpeg"/><Relationship Id="rId10"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6.xml"/><Relationship Id="rId7"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10.png"/><Relationship Id="rId5" Type="http://schemas.openxmlformats.org/officeDocument/2006/relationships/image" Target="../media/image9.jpeg"/><Relationship Id="rId10" Type="http://schemas.openxmlformats.org/officeDocument/2006/relationships/image" Target="../media/image3.png"/><Relationship Id="rId4" Type="http://schemas.openxmlformats.org/officeDocument/2006/relationships/image" Target="../media/image4.png"/><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7.xml"/><Relationship Id="rId7"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10.png"/><Relationship Id="rId11" Type="http://schemas.openxmlformats.org/officeDocument/2006/relationships/image" Target="../media/image3.png"/><Relationship Id="rId5" Type="http://schemas.openxmlformats.org/officeDocument/2006/relationships/image" Target="../media/image9.jpeg"/><Relationship Id="rId10"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8.xml"/><Relationship Id="rId7"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7.png"/><Relationship Id="rId5" Type="http://schemas.openxmlformats.org/officeDocument/2006/relationships/image" Target="../media/image14.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9.xml"/><Relationship Id="rId7"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7.png"/><Relationship Id="rId5" Type="http://schemas.openxmlformats.org/officeDocument/2006/relationships/image" Target="../media/image1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1341392705_head_man (1).jpg"/>
          <p:cNvPicPr>
            <a:picLocks noChangeAspect="1"/>
          </p:cNvPicPr>
          <p:nvPr/>
        </p:nvPicPr>
        <p:blipFill>
          <a:blip r:embed="rId4" cstate="print"/>
          <a:srcRect t="43984"/>
          <a:stretch>
            <a:fillRect/>
          </a:stretch>
        </p:blipFill>
        <p:spPr>
          <a:xfrm>
            <a:off x="3607704" y="2996952"/>
            <a:ext cx="5500800" cy="3851664"/>
          </a:xfrm>
          <a:prstGeom prst="rect">
            <a:avLst/>
          </a:prstGeom>
        </p:spPr>
      </p:pic>
      <p:pic>
        <p:nvPicPr>
          <p:cNvPr id="7" name="Picture 6" descr="41TiEnm4mjL._SX300_.jpg"/>
          <p:cNvPicPr>
            <a:picLocks noChangeAspect="1"/>
          </p:cNvPicPr>
          <p:nvPr/>
        </p:nvPicPr>
        <p:blipFill>
          <a:blip r:embed="rId5" cstate="print">
            <a:clrChange>
              <a:clrFrom>
                <a:srgbClr val="FFFFFF"/>
              </a:clrFrom>
              <a:clrTo>
                <a:srgbClr val="FFFFFF">
                  <a:alpha val="0"/>
                </a:srgbClr>
              </a:clrTo>
            </a:clrChange>
          </a:blip>
          <a:srcRect b="17892"/>
          <a:stretch>
            <a:fillRect/>
          </a:stretch>
        </p:blipFill>
        <p:spPr>
          <a:xfrm>
            <a:off x="3851920" y="-99392"/>
            <a:ext cx="4968552" cy="3037978"/>
          </a:xfrm>
          <a:prstGeom prst="rect">
            <a:avLst/>
          </a:prstGeom>
        </p:spPr>
      </p:pic>
      <p:pic>
        <p:nvPicPr>
          <p:cNvPr id="5" name="Picture 4" descr="1341392705_head_man (1).jpg"/>
          <p:cNvPicPr>
            <a:picLocks noChangeAspect="1"/>
          </p:cNvPicPr>
          <p:nvPr/>
        </p:nvPicPr>
        <p:blipFill>
          <a:blip r:embed="rId4" cstate="print"/>
          <a:srcRect l="12294" b="56016"/>
          <a:stretch>
            <a:fillRect/>
          </a:stretch>
        </p:blipFill>
        <p:spPr>
          <a:xfrm>
            <a:off x="4283968" y="-27384"/>
            <a:ext cx="4824536" cy="3024336"/>
          </a:xfrm>
          <a:prstGeom prst="rect">
            <a:avLst/>
          </a:prstGeom>
        </p:spPr>
      </p:pic>
      <p:sp>
        <p:nvSpPr>
          <p:cNvPr id="10" name="Pentagon 9"/>
          <p:cNvSpPr/>
          <p:nvPr/>
        </p:nvSpPr>
        <p:spPr>
          <a:xfrm>
            <a:off x="-36512" y="3356992"/>
            <a:ext cx="4464496" cy="1080120"/>
          </a:xfrm>
          <a:prstGeom prst="homePlate">
            <a:avLst/>
          </a:prstGeom>
          <a:solidFill>
            <a:schemeClr val="accent5">
              <a:alpha val="64706"/>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600" dirty="0" smtClean="0">
                <a:solidFill>
                  <a:schemeClr val="bg1">
                    <a:lumMod val="95000"/>
                  </a:schemeClr>
                </a:solidFill>
                <a:effectLst>
                  <a:outerShdw blurRad="38100" dist="38100" dir="2700000" algn="tl">
                    <a:srgbClr val="000000">
                      <a:alpha val="43137"/>
                    </a:srgbClr>
                  </a:outerShdw>
                </a:effectLst>
                <a:latin typeface="Mistral" pitchFamily="66" charset="0"/>
              </a:rPr>
              <a:t> N L P</a:t>
            </a:r>
            <a:endParaRPr lang="en-IN" sz="6600" dirty="0">
              <a:solidFill>
                <a:schemeClr val="bg1">
                  <a:lumMod val="95000"/>
                </a:schemeClr>
              </a:solidFill>
              <a:effectLst>
                <a:outerShdw blurRad="38100" dist="38100" dir="2700000" algn="tl">
                  <a:srgbClr val="000000">
                    <a:alpha val="43137"/>
                  </a:srgbClr>
                </a:outerShdw>
              </a:effectLst>
              <a:latin typeface="Mistral" pitchFamily="66" charset="0"/>
            </a:endParaRPr>
          </a:p>
        </p:txBody>
      </p:sp>
      <p:sp>
        <p:nvSpPr>
          <p:cNvPr id="11" name="Pentagon 10"/>
          <p:cNvSpPr/>
          <p:nvPr/>
        </p:nvSpPr>
        <p:spPr>
          <a:xfrm>
            <a:off x="-36512" y="4581128"/>
            <a:ext cx="4032448" cy="1080120"/>
          </a:xfrm>
          <a:prstGeom prst="homePlate">
            <a:avLst/>
          </a:prstGeom>
          <a:solidFill>
            <a:schemeClr val="accent6">
              <a:alpha val="65098"/>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600" dirty="0" smtClean="0">
                <a:solidFill>
                  <a:schemeClr val="bg1">
                    <a:lumMod val="95000"/>
                  </a:schemeClr>
                </a:solidFill>
                <a:effectLst>
                  <a:outerShdw blurRad="38100" dist="38100" dir="2700000" algn="tl">
                    <a:srgbClr val="000000">
                      <a:alpha val="43137"/>
                    </a:srgbClr>
                  </a:outerShdw>
                </a:effectLst>
                <a:latin typeface="Mistral" pitchFamily="66" charset="0"/>
              </a:rPr>
              <a:t> Core</a:t>
            </a:r>
            <a:endParaRPr lang="en-IN" sz="6600" dirty="0">
              <a:solidFill>
                <a:schemeClr val="bg1">
                  <a:lumMod val="95000"/>
                </a:schemeClr>
              </a:solidFill>
              <a:effectLst>
                <a:outerShdw blurRad="38100" dist="38100" dir="2700000" algn="tl">
                  <a:srgbClr val="000000">
                    <a:alpha val="43137"/>
                  </a:srgbClr>
                </a:outerShdw>
              </a:effectLst>
              <a:latin typeface="Mistral" pitchFamily="66" charset="0"/>
            </a:endParaRPr>
          </a:p>
        </p:txBody>
      </p:sp>
      <p:sp>
        <p:nvSpPr>
          <p:cNvPr id="12" name="Pentagon 11"/>
          <p:cNvSpPr/>
          <p:nvPr/>
        </p:nvSpPr>
        <p:spPr>
          <a:xfrm>
            <a:off x="-36512" y="5805264"/>
            <a:ext cx="3312368" cy="1080120"/>
          </a:xfrm>
          <a:prstGeom prst="homePlate">
            <a:avLst/>
          </a:prstGeom>
          <a:solidFill>
            <a:schemeClr val="accent2">
              <a:alpha val="65098"/>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600" dirty="0" smtClean="0">
                <a:solidFill>
                  <a:schemeClr val="bg1">
                    <a:lumMod val="95000"/>
                  </a:schemeClr>
                </a:solidFill>
                <a:effectLst>
                  <a:outerShdw blurRad="38100" dist="38100" dir="2700000" algn="tl">
                    <a:srgbClr val="000000">
                      <a:alpha val="43137"/>
                    </a:srgbClr>
                  </a:outerShdw>
                </a:effectLst>
                <a:latin typeface="Mistral" pitchFamily="66" charset="0"/>
              </a:rPr>
              <a:t> Skills</a:t>
            </a:r>
            <a:endParaRPr lang="en-IN" sz="6600" dirty="0">
              <a:solidFill>
                <a:schemeClr val="bg1">
                  <a:lumMod val="95000"/>
                </a:schemeClr>
              </a:solidFill>
              <a:effectLst>
                <a:outerShdw blurRad="38100" dist="38100" dir="2700000" algn="tl">
                  <a:srgbClr val="000000">
                    <a:alpha val="43137"/>
                  </a:srgbClr>
                </a:outerShdw>
              </a:effectLst>
              <a:latin typeface="Mistral" pitchFamily="66" charset="0"/>
            </a:endParaRPr>
          </a:p>
        </p:txBody>
      </p:sp>
      <p:pic>
        <p:nvPicPr>
          <p:cNvPr id="9" name="Picture 8">
            <a:hlinkClick r:id="" action="ppaction://hlinkshowjump?jump=nextslide"/>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84368" y="6466336"/>
            <a:ext cx="1244445" cy="419048"/>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childTnLst>
                          </p:cTn>
                        </p:par>
                        <p:par>
                          <p:cTn id="11" fill="hold">
                            <p:stCondLst>
                              <p:cond delay="1000"/>
                            </p:stCondLst>
                            <p:childTnLst>
                              <p:par>
                                <p:cTn id="12" presetID="9" presetClass="emph" presetSubtype="0" nodeType="afterEffect">
                                  <p:stCondLst>
                                    <p:cond delay="0"/>
                                  </p:stCondLst>
                                  <p:childTnLst>
                                    <p:set>
                                      <p:cBhvr rctx="PPT">
                                        <p:cTn id="13" dur="indefinite"/>
                                        <p:tgtEl>
                                          <p:spTgt spid="5"/>
                                        </p:tgtEl>
                                        <p:attrNameLst>
                                          <p:attrName>style.opacity</p:attrName>
                                        </p:attrNameLst>
                                      </p:cBhvr>
                                      <p:to>
                                        <p:strVal val="0.5"/>
                                      </p:to>
                                    </p:set>
                                    <p:animEffect filter="image" prLst="opacity: 0.5">
                                      <p:cBhvr rctx="IE">
                                        <p:cTn id="14" dur="indefinite"/>
                                        <p:tgtEl>
                                          <p:spTgt spid="5"/>
                                        </p:tgtEl>
                                      </p:cBhvr>
                                    </p:animEffect>
                                  </p:childTnLst>
                                </p:cTn>
                              </p:par>
                              <p:par>
                                <p:cTn id="15" presetID="10"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par>
                          <p:cTn id="18" fill="hold">
                            <p:stCondLst>
                              <p:cond delay="1500"/>
                            </p:stCondLst>
                            <p:childTnLst>
                              <p:par>
                                <p:cTn id="19" presetID="0" presetClass="path" presetSubtype="0" accel="50000" decel="50000" fill="hold" nodeType="afterEffect">
                                  <p:stCondLst>
                                    <p:cond delay="1000"/>
                                  </p:stCondLst>
                                  <p:childTnLst>
                                    <p:animMotion origin="layout" path="M -1.94444E-6 -3.00648E-6 L -0.43698 0.04094 " pathEditMode="relative" rAng="0" ptsTypes="AA">
                                      <p:cBhvr>
                                        <p:cTn id="20" dur="1000" fill="hold"/>
                                        <p:tgtEl>
                                          <p:spTgt spid="7"/>
                                        </p:tgtEl>
                                        <p:attrNameLst>
                                          <p:attrName>ppt_x</p:attrName>
                                          <p:attrName>ppt_y</p:attrName>
                                        </p:attrNameLst>
                                      </p:cBhvr>
                                      <p:rCtr x="-21900" y="2000"/>
                                    </p:animMotion>
                                  </p:childTnLst>
                                </p:cTn>
                              </p:par>
                            </p:childTnLst>
                          </p:cTn>
                        </p:par>
                        <p:par>
                          <p:cTn id="21" fill="hold">
                            <p:stCondLst>
                              <p:cond delay="3500"/>
                            </p:stCondLst>
                            <p:childTnLst>
                              <p:par>
                                <p:cTn id="22" presetID="26" presetClass="emph" presetSubtype="0" fill="hold" nodeType="afterEffect">
                                  <p:stCondLst>
                                    <p:cond delay="0"/>
                                  </p:stCondLst>
                                  <p:childTnLst>
                                    <p:animEffect transition="out" filter="fade">
                                      <p:cBhvr>
                                        <p:cTn id="23" dur="500" tmFilter="0, 0; .2, .5; .8, .5; 1, 0"/>
                                        <p:tgtEl>
                                          <p:spTgt spid="7"/>
                                        </p:tgtEl>
                                      </p:cBhvr>
                                    </p:animEffect>
                                    <p:animScale>
                                      <p:cBhvr>
                                        <p:cTn id="24" dur="250" autoRev="1" fill="hold"/>
                                        <p:tgtEl>
                                          <p:spTgt spid="7"/>
                                        </p:tgtEl>
                                      </p:cBhvr>
                                      <p:by x="105000" y="105000"/>
                                    </p:animScale>
                                  </p:childTnLst>
                                </p:cTn>
                              </p:par>
                            </p:childTnLst>
                          </p:cTn>
                        </p:par>
                        <p:par>
                          <p:cTn id="25" fill="hold">
                            <p:stCondLst>
                              <p:cond delay="4000"/>
                            </p:stCondLst>
                            <p:childTnLst>
                              <p:par>
                                <p:cTn id="26" presetID="12" presetClass="entr" presetSubtype="8"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slide(fromLeft)">
                                      <p:cBhvr>
                                        <p:cTn id="28" dur="1000"/>
                                        <p:tgtEl>
                                          <p:spTgt spid="10"/>
                                        </p:tgtEl>
                                      </p:cBhvr>
                                    </p:animEffect>
                                  </p:childTnLst>
                                </p:cTn>
                              </p:par>
                            </p:childTnLst>
                          </p:cTn>
                        </p:par>
                        <p:par>
                          <p:cTn id="29" fill="hold">
                            <p:stCondLst>
                              <p:cond delay="5000"/>
                            </p:stCondLst>
                            <p:childTnLst>
                              <p:par>
                                <p:cTn id="30" presetID="12" presetClass="entr" presetSubtype="8"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lide(fromLeft)">
                                      <p:cBhvr>
                                        <p:cTn id="32" dur="1000"/>
                                        <p:tgtEl>
                                          <p:spTgt spid="11"/>
                                        </p:tgtEl>
                                      </p:cBhvr>
                                    </p:animEffect>
                                  </p:childTnLst>
                                </p:cTn>
                              </p:par>
                            </p:childTnLst>
                          </p:cTn>
                        </p:par>
                        <p:par>
                          <p:cTn id="33" fill="hold">
                            <p:stCondLst>
                              <p:cond delay="6000"/>
                            </p:stCondLst>
                            <p:childTnLst>
                              <p:par>
                                <p:cTn id="34" presetID="12" presetClass="entr" presetSubtype="8"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slide(fromLeft)">
                                      <p:cBhvr>
                                        <p:cTn id="36" dur="1000"/>
                                        <p:tgtEl>
                                          <p:spTgt spid="12"/>
                                        </p:tgtEl>
                                      </p:cBhvr>
                                    </p:animEffect>
                                  </p:childTnLst>
                                </p:cTn>
                              </p:par>
                            </p:childTnLst>
                          </p:cTn>
                        </p:par>
                        <p:par>
                          <p:cTn id="37" fill="hold">
                            <p:stCondLst>
                              <p:cond delay="7000"/>
                            </p:stCondLst>
                            <p:childTnLst>
                              <p:par>
                                <p:cTn id="38" presetID="10" presetClass="entr" presetSubtype="0" fill="hold" nodeType="afterEffect">
                                  <p:stCondLst>
                                    <p:cond delay="50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1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Deep_Brain_Stimulation_001.png"/>
          <p:cNvPicPr>
            <a:picLocks noChangeAspect="1"/>
          </p:cNvPicPr>
          <p:nvPr/>
        </p:nvPicPr>
        <p:blipFill>
          <a:blip r:embed="rId4" cstate="print">
            <a:lum bright="40000" contrast="-40000"/>
          </a:blip>
          <a:stretch>
            <a:fillRect/>
          </a:stretch>
        </p:blipFill>
        <p:spPr>
          <a:xfrm>
            <a:off x="0" y="908720"/>
            <a:ext cx="9185068" cy="5976000"/>
          </a:xfrm>
          <a:prstGeom prst="rect">
            <a:avLst/>
          </a:prstGeom>
        </p:spPr>
      </p:pic>
      <p:grpSp>
        <p:nvGrpSpPr>
          <p:cNvPr id="2" name="Group 10"/>
          <p:cNvGrpSpPr/>
          <p:nvPr/>
        </p:nvGrpSpPr>
        <p:grpSpPr>
          <a:xfrm>
            <a:off x="0" y="0"/>
            <a:ext cx="9144000" cy="908720"/>
            <a:chOff x="0" y="0"/>
            <a:chExt cx="9144000" cy="908720"/>
          </a:xfrm>
        </p:grpSpPr>
        <p:pic>
          <p:nvPicPr>
            <p:cNvPr id="1026" name="Picture 2"/>
            <p:cNvPicPr>
              <a:picLocks noChangeAspect="1" noChangeArrowheads="1"/>
            </p:cNvPicPr>
            <p:nvPr/>
          </p:nvPicPr>
          <p:blipFill>
            <a:blip r:embed="rId5" cstate="print"/>
            <a:srcRect l="1963" r="1963"/>
            <a:stretch>
              <a:fillRect/>
            </a:stretch>
          </p:blipFill>
          <p:spPr bwMode="auto">
            <a:xfrm>
              <a:off x="0" y="0"/>
              <a:ext cx="9144000" cy="908720"/>
            </a:xfrm>
            <a:prstGeom prst="rect">
              <a:avLst/>
            </a:prstGeom>
            <a:noFill/>
            <a:ln w="9525">
              <a:noFill/>
              <a:miter lim="800000"/>
              <a:headEnd/>
              <a:tailEnd/>
            </a:ln>
          </p:spPr>
        </p:pic>
        <p:sp>
          <p:nvSpPr>
            <p:cNvPr id="6" name="Rectangle 5"/>
            <p:cNvSpPr/>
            <p:nvPr/>
          </p:nvSpPr>
          <p:spPr>
            <a:xfrm>
              <a:off x="512" y="188640"/>
              <a:ext cx="9143488" cy="72000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7" name="TextBox 6"/>
            <p:cNvSpPr txBox="1"/>
            <p:nvPr/>
          </p:nvSpPr>
          <p:spPr>
            <a:xfrm>
              <a:off x="683568" y="251937"/>
              <a:ext cx="8064896" cy="584775"/>
            </a:xfrm>
            <a:prstGeom prst="rect">
              <a:avLst/>
            </a:prstGeom>
            <a:solidFill>
              <a:srgbClr val="FFFFFF">
                <a:alpha val="69804"/>
              </a:srgbClr>
            </a:solidFill>
          </p:spPr>
          <p:txBody>
            <a:bodyPr wrap="square" rtlCol="0">
              <a:spAutoFit/>
            </a:bodyPr>
            <a:lstStyle/>
            <a:p>
              <a:r>
                <a:rPr lang="en-IN" sz="3200" dirty="0" smtClean="0"/>
                <a:t>Purpose of NLP</a:t>
              </a:r>
              <a:endParaRPr lang="en-IN" sz="3200" dirty="0"/>
            </a:p>
          </p:txBody>
        </p:sp>
      </p:grpSp>
      <p:sp>
        <p:nvSpPr>
          <p:cNvPr id="8" name="TextBox 7"/>
          <p:cNvSpPr txBox="1"/>
          <p:nvPr/>
        </p:nvSpPr>
        <p:spPr>
          <a:xfrm>
            <a:off x="323528" y="6381328"/>
            <a:ext cx="8640960" cy="400110"/>
          </a:xfrm>
          <a:prstGeom prst="rect">
            <a:avLst/>
          </a:prstGeom>
          <a:solidFill>
            <a:srgbClr val="FFFFFF">
              <a:alpha val="69804"/>
            </a:srgbClr>
          </a:solidFill>
        </p:spPr>
        <p:txBody>
          <a:bodyPr wrap="square" rtlCol="0">
            <a:spAutoFit/>
          </a:bodyPr>
          <a:lstStyle/>
          <a:p>
            <a:r>
              <a:rPr lang="en-IN" sz="2000" dirty="0" smtClean="0"/>
              <a:t>                    NLP </a:t>
            </a:r>
            <a:r>
              <a:rPr lang="en-IN" sz="2000" dirty="0" smtClean="0"/>
              <a:t>is useful to people in many ways such as for:</a:t>
            </a:r>
            <a:endParaRPr lang="en-IN" sz="2000" dirty="0"/>
          </a:p>
        </p:txBody>
      </p:sp>
      <p:sp>
        <p:nvSpPr>
          <p:cNvPr id="10" name="Oval 9"/>
          <p:cNvSpPr/>
          <p:nvPr/>
        </p:nvSpPr>
        <p:spPr>
          <a:xfrm>
            <a:off x="3419872" y="6165304"/>
            <a:ext cx="144000" cy="144000"/>
          </a:xfrm>
          <a:prstGeom prst="ellipse">
            <a:avLst/>
          </a:prstGeom>
          <a:solidFill>
            <a:srgbClr val="FF0000"/>
          </a:solidFill>
          <a:ln>
            <a:noFill/>
          </a:ln>
          <a:effectLst>
            <a:glow rad="228600">
              <a:schemeClr val="bg1">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19" name="Picture 18" descr="1358848902_Map-Marker-Marker-Outside-Pink.png"/>
          <p:cNvPicPr>
            <a:picLocks noChangeAspect="1"/>
          </p:cNvPicPr>
          <p:nvPr/>
        </p:nvPicPr>
        <p:blipFill>
          <a:blip r:embed="rId6" cstate="print"/>
          <a:stretch>
            <a:fillRect/>
          </a:stretch>
        </p:blipFill>
        <p:spPr>
          <a:xfrm rot="20703904">
            <a:off x="3203848" y="5799667"/>
            <a:ext cx="393576" cy="393576"/>
          </a:xfrm>
          <a:prstGeom prst="rect">
            <a:avLst/>
          </a:prstGeom>
        </p:spPr>
      </p:pic>
      <p:sp>
        <p:nvSpPr>
          <p:cNvPr id="20" name="Rounded Rectangular Callout 19"/>
          <p:cNvSpPr/>
          <p:nvPr/>
        </p:nvSpPr>
        <p:spPr>
          <a:xfrm>
            <a:off x="323528" y="5877272"/>
            <a:ext cx="2592288" cy="432048"/>
          </a:xfrm>
          <a:prstGeom prst="wedgeRoundRectCallout">
            <a:avLst>
              <a:gd name="adj1" fmla="val 66537"/>
              <a:gd name="adj2" fmla="val -35182"/>
              <a:gd name="adj3" fmla="val 16667"/>
            </a:avLst>
          </a:prstGeom>
          <a:solidFill>
            <a:srgbClr val="FFFFFF">
              <a:alpha val="69804"/>
            </a:srgbClr>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solidFill>
                  <a:schemeClr val="tx1"/>
                </a:solidFill>
              </a:rPr>
              <a:t>Increasing self awareness</a:t>
            </a:r>
            <a:endParaRPr lang="en-IN" dirty="0">
              <a:solidFill>
                <a:schemeClr val="tx1"/>
              </a:solidFill>
            </a:endParaRPr>
          </a:p>
        </p:txBody>
      </p:sp>
      <p:sp>
        <p:nvSpPr>
          <p:cNvPr id="21" name="Oval 20"/>
          <p:cNvSpPr/>
          <p:nvPr/>
        </p:nvSpPr>
        <p:spPr>
          <a:xfrm>
            <a:off x="3347864" y="5517232"/>
            <a:ext cx="144000" cy="144000"/>
          </a:xfrm>
          <a:prstGeom prst="ellipse">
            <a:avLst/>
          </a:prstGeom>
          <a:solidFill>
            <a:srgbClr val="FF0000"/>
          </a:solidFill>
          <a:ln>
            <a:noFill/>
          </a:ln>
          <a:effectLst>
            <a:glow rad="228600">
              <a:schemeClr val="bg1">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22" name="Picture 21" descr="1358848902_Map-Marker-Marker-Outside-Pink.png"/>
          <p:cNvPicPr>
            <a:picLocks noChangeAspect="1"/>
          </p:cNvPicPr>
          <p:nvPr/>
        </p:nvPicPr>
        <p:blipFill>
          <a:blip r:embed="rId6" cstate="print"/>
          <a:stretch>
            <a:fillRect/>
          </a:stretch>
        </p:blipFill>
        <p:spPr>
          <a:xfrm rot="20703904">
            <a:off x="3131840" y="5151595"/>
            <a:ext cx="393576" cy="393576"/>
          </a:xfrm>
          <a:prstGeom prst="rect">
            <a:avLst/>
          </a:prstGeom>
        </p:spPr>
      </p:pic>
      <p:sp>
        <p:nvSpPr>
          <p:cNvPr id="23" name="Rounded Rectangular Callout 22"/>
          <p:cNvSpPr/>
          <p:nvPr/>
        </p:nvSpPr>
        <p:spPr>
          <a:xfrm>
            <a:off x="251520" y="5229200"/>
            <a:ext cx="2592288" cy="432048"/>
          </a:xfrm>
          <a:prstGeom prst="wedgeRoundRectCallout">
            <a:avLst>
              <a:gd name="adj1" fmla="val 66537"/>
              <a:gd name="adj2" fmla="val -35182"/>
              <a:gd name="adj3" fmla="val 16667"/>
            </a:avLst>
          </a:prstGeom>
          <a:solidFill>
            <a:srgbClr val="FFFFFF">
              <a:alpha val="69804"/>
            </a:srgbClr>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solidFill>
                  <a:schemeClr val="tx1"/>
                </a:solidFill>
              </a:rPr>
              <a:t>Managing oneself better</a:t>
            </a:r>
            <a:endParaRPr lang="en-IN" dirty="0">
              <a:solidFill>
                <a:schemeClr val="tx1"/>
              </a:solidFill>
            </a:endParaRPr>
          </a:p>
        </p:txBody>
      </p:sp>
      <p:sp>
        <p:nvSpPr>
          <p:cNvPr id="24" name="Oval 23"/>
          <p:cNvSpPr/>
          <p:nvPr/>
        </p:nvSpPr>
        <p:spPr>
          <a:xfrm>
            <a:off x="2915816" y="3356992"/>
            <a:ext cx="144000" cy="144000"/>
          </a:xfrm>
          <a:prstGeom prst="ellipse">
            <a:avLst/>
          </a:prstGeom>
          <a:solidFill>
            <a:srgbClr val="FF0000"/>
          </a:solidFill>
          <a:ln>
            <a:noFill/>
          </a:ln>
          <a:effectLst>
            <a:glow rad="228600">
              <a:schemeClr val="bg1">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25" name="Picture 24" descr="1358848902_Map-Marker-Marker-Outside-Pink.png"/>
          <p:cNvPicPr>
            <a:picLocks noChangeAspect="1"/>
          </p:cNvPicPr>
          <p:nvPr/>
        </p:nvPicPr>
        <p:blipFill>
          <a:blip r:embed="rId6" cstate="print"/>
          <a:stretch>
            <a:fillRect/>
          </a:stretch>
        </p:blipFill>
        <p:spPr>
          <a:xfrm rot="20703904">
            <a:off x="2699792" y="2991355"/>
            <a:ext cx="393576" cy="393576"/>
          </a:xfrm>
          <a:prstGeom prst="rect">
            <a:avLst/>
          </a:prstGeom>
        </p:spPr>
      </p:pic>
      <p:sp>
        <p:nvSpPr>
          <p:cNvPr id="26" name="Rounded Rectangular Callout 25"/>
          <p:cNvSpPr/>
          <p:nvPr/>
        </p:nvSpPr>
        <p:spPr>
          <a:xfrm>
            <a:off x="143768" y="3068960"/>
            <a:ext cx="2340000" cy="828000"/>
          </a:xfrm>
          <a:prstGeom prst="wedgeRoundRectCallout">
            <a:avLst>
              <a:gd name="adj1" fmla="val 66537"/>
              <a:gd name="adj2" fmla="val -35182"/>
              <a:gd name="adj3" fmla="val 16667"/>
            </a:avLst>
          </a:prstGeom>
          <a:solidFill>
            <a:srgbClr val="FFFFFF">
              <a:alpha val="69804"/>
            </a:srgbClr>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solidFill>
                  <a:schemeClr val="tx1"/>
                </a:solidFill>
              </a:rPr>
              <a:t>Managing one’s emotional state better</a:t>
            </a:r>
            <a:endParaRPr lang="en-IN" dirty="0">
              <a:solidFill>
                <a:schemeClr val="tx1"/>
              </a:solidFill>
            </a:endParaRPr>
          </a:p>
        </p:txBody>
      </p:sp>
      <p:sp>
        <p:nvSpPr>
          <p:cNvPr id="27" name="Oval 26"/>
          <p:cNvSpPr/>
          <p:nvPr/>
        </p:nvSpPr>
        <p:spPr>
          <a:xfrm>
            <a:off x="3068216" y="2780928"/>
            <a:ext cx="144000" cy="144000"/>
          </a:xfrm>
          <a:prstGeom prst="ellipse">
            <a:avLst/>
          </a:prstGeom>
          <a:solidFill>
            <a:srgbClr val="FF0000"/>
          </a:solidFill>
          <a:ln>
            <a:noFill/>
          </a:ln>
          <a:effectLst>
            <a:glow rad="228600">
              <a:schemeClr val="bg1">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28" name="Picture 27" descr="1358848902_Map-Marker-Marker-Outside-Pink.png"/>
          <p:cNvPicPr>
            <a:picLocks noChangeAspect="1"/>
          </p:cNvPicPr>
          <p:nvPr/>
        </p:nvPicPr>
        <p:blipFill>
          <a:blip r:embed="rId6" cstate="print"/>
          <a:stretch>
            <a:fillRect/>
          </a:stretch>
        </p:blipFill>
        <p:spPr>
          <a:xfrm rot="20703904">
            <a:off x="2852192" y="2415291"/>
            <a:ext cx="393576" cy="393576"/>
          </a:xfrm>
          <a:prstGeom prst="rect">
            <a:avLst/>
          </a:prstGeom>
        </p:spPr>
      </p:pic>
      <p:sp>
        <p:nvSpPr>
          <p:cNvPr id="29" name="Rounded Rectangular Callout 28"/>
          <p:cNvSpPr/>
          <p:nvPr/>
        </p:nvSpPr>
        <p:spPr>
          <a:xfrm>
            <a:off x="395536" y="2492896"/>
            <a:ext cx="2232000" cy="432048"/>
          </a:xfrm>
          <a:prstGeom prst="wedgeRoundRectCallout">
            <a:avLst>
              <a:gd name="adj1" fmla="val 66537"/>
              <a:gd name="adj2" fmla="val -35182"/>
              <a:gd name="adj3" fmla="val 16667"/>
            </a:avLst>
          </a:prstGeom>
          <a:solidFill>
            <a:srgbClr val="FFFFFF">
              <a:alpha val="69804"/>
            </a:srgbClr>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solidFill>
                  <a:schemeClr val="tx1"/>
                </a:solidFill>
              </a:rPr>
              <a:t>Developing resilience</a:t>
            </a:r>
            <a:endParaRPr lang="en-IN" dirty="0">
              <a:solidFill>
                <a:schemeClr val="tx1"/>
              </a:solidFill>
            </a:endParaRPr>
          </a:p>
        </p:txBody>
      </p:sp>
      <p:sp>
        <p:nvSpPr>
          <p:cNvPr id="30" name="Oval 29"/>
          <p:cNvSpPr/>
          <p:nvPr/>
        </p:nvSpPr>
        <p:spPr>
          <a:xfrm>
            <a:off x="4716016" y="3118626"/>
            <a:ext cx="144000" cy="144000"/>
          </a:xfrm>
          <a:prstGeom prst="ellipse">
            <a:avLst/>
          </a:prstGeom>
          <a:solidFill>
            <a:srgbClr val="FF0000"/>
          </a:solidFill>
          <a:ln>
            <a:noFill/>
          </a:ln>
          <a:effectLst>
            <a:glow rad="228600">
              <a:schemeClr val="bg1">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31" name="Picture 30" descr="1358848902_Map-Marker-Marker-Outside-Pink.png"/>
          <p:cNvPicPr>
            <a:picLocks noChangeAspect="1"/>
          </p:cNvPicPr>
          <p:nvPr/>
        </p:nvPicPr>
        <p:blipFill>
          <a:blip r:embed="rId6" cstate="print"/>
          <a:stretch>
            <a:fillRect/>
          </a:stretch>
        </p:blipFill>
        <p:spPr>
          <a:xfrm rot="20703904">
            <a:off x="4499992" y="2752989"/>
            <a:ext cx="393576" cy="393576"/>
          </a:xfrm>
          <a:prstGeom prst="rect">
            <a:avLst/>
          </a:prstGeom>
        </p:spPr>
      </p:pic>
      <p:sp>
        <p:nvSpPr>
          <p:cNvPr id="32" name="Rounded Rectangular Callout 31"/>
          <p:cNvSpPr/>
          <p:nvPr/>
        </p:nvSpPr>
        <p:spPr>
          <a:xfrm>
            <a:off x="5004048" y="2708920"/>
            <a:ext cx="3672000" cy="432048"/>
          </a:xfrm>
          <a:prstGeom prst="wedgeRoundRectCallout">
            <a:avLst>
              <a:gd name="adj1" fmla="val -60449"/>
              <a:gd name="adj2" fmla="val -2621"/>
              <a:gd name="adj3" fmla="val 16667"/>
            </a:avLst>
          </a:prstGeom>
          <a:solidFill>
            <a:srgbClr val="FFFFFF">
              <a:alpha val="69804"/>
            </a:srgbClr>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solidFill>
                  <a:schemeClr val="tx1"/>
                </a:solidFill>
              </a:rPr>
              <a:t>Learning new practical business skills</a:t>
            </a:r>
            <a:endParaRPr lang="en-IN" dirty="0">
              <a:solidFill>
                <a:schemeClr val="tx1"/>
              </a:solidFill>
            </a:endParaRPr>
          </a:p>
        </p:txBody>
      </p:sp>
      <p:sp>
        <p:nvSpPr>
          <p:cNvPr id="33" name="Oval 32"/>
          <p:cNvSpPr/>
          <p:nvPr/>
        </p:nvSpPr>
        <p:spPr>
          <a:xfrm>
            <a:off x="4860032" y="2204864"/>
            <a:ext cx="144000" cy="144000"/>
          </a:xfrm>
          <a:prstGeom prst="ellipse">
            <a:avLst/>
          </a:prstGeom>
          <a:solidFill>
            <a:srgbClr val="FF0000"/>
          </a:solidFill>
          <a:ln>
            <a:noFill/>
          </a:ln>
          <a:effectLst>
            <a:glow rad="228600">
              <a:schemeClr val="bg1">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34" name="Picture 33" descr="1358848902_Map-Marker-Marker-Outside-Pink.png"/>
          <p:cNvPicPr>
            <a:picLocks noChangeAspect="1"/>
          </p:cNvPicPr>
          <p:nvPr/>
        </p:nvPicPr>
        <p:blipFill>
          <a:blip r:embed="rId6" cstate="print"/>
          <a:stretch>
            <a:fillRect/>
          </a:stretch>
        </p:blipFill>
        <p:spPr>
          <a:xfrm rot="20703904">
            <a:off x="4644008" y="1839227"/>
            <a:ext cx="393576" cy="393576"/>
          </a:xfrm>
          <a:prstGeom prst="rect">
            <a:avLst/>
          </a:prstGeom>
        </p:spPr>
      </p:pic>
      <p:sp>
        <p:nvSpPr>
          <p:cNvPr id="35" name="Rounded Rectangular Callout 34"/>
          <p:cNvSpPr/>
          <p:nvPr/>
        </p:nvSpPr>
        <p:spPr>
          <a:xfrm>
            <a:off x="2087984" y="1916832"/>
            <a:ext cx="2340000" cy="432048"/>
          </a:xfrm>
          <a:prstGeom prst="wedgeRoundRectCallout">
            <a:avLst>
              <a:gd name="adj1" fmla="val 66537"/>
              <a:gd name="adj2" fmla="val -35182"/>
              <a:gd name="adj3" fmla="val 16667"/>
            </a:avLst>
          </a:prstGeom>
          <a:solidFill>
            <a:srgbClr val="FFFFFF">
              <a:alpha val="69804"/>
            </a:srgbClr>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solidFill>
                  <a:schemeClr val="tx1"/>
                </a:solidFill>
              </a:rPr>
              <a:t>Communicating better </a:t>
            </a:r>
            <a:endParaRPr lang="en-IN" dirty="0">
              <a:solidFill>
                <a:schemeClr val="tx1"/>
              </a:solidFill>
            </a:endParaRPr>
          </a:p>
        </p:txBody>
      </p:sp>
      <p:sp>
        <p:nvSpPr>
          <p:cNvPr id="36" name="Oval 35"/>
          <p:cNvSpPr/>
          <p:nvPr/>
        </p:nvSpPr>
        <p:spPr>
          <a:xfrm>
            <a:off x="3635896" y="1318426"/>
            <a:ext cx="144000" cy="144000"/>
          </a:xfrm>
          <a:prstGeom prst="ellipse">
            <a:avLst/>
          </a:prstGeom>
          <a:solidFill>
            <a:srgbClr val="FF0000"/>
          </a:solidFill>
          <a:ln>
            <a:noFill/>
          </a:ln>
          <a:effectLst>
            <a:glow rad="228600">
              <a:schemeClr val="bg1">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37" name="Picture 36" descr="1358848902_Map-Marker-Marker-Outside-Pink.png"/>
          <p:cNvPicPr>
            <a:picLocks noChangeAspect="1"/>
          </p:cNvPicPr>
          <p:nvPr/>
        </p:nvPicPr>
        <p:blipFill>
          <a:blip r:embed="rId6" cstate="print"/>
          <a:stretch>
            <a:fillRect/>
          </a:stretch>
        </p:blipFill>
        <p:spPr>
          <a:xfrm rot="20703904">
            <a:off x="3419872" y="952789"/>
            <a:ext cx="393576" cy="393576"/>
          </a:xfrm>
          <a:prstGeom prst="rect">
            <a:avLst/>
          </a:prstGeom>
        </p:spPr>
      </p:pic>
      <p:sp>
        <p:nvSpPr>
          <p:cNvPr id="38" name="Rounded Rectangular Callout 37"/>
          <p:cNvSpPr/>
          <p:nvPr/>
        </p:nvSpPr>
        <p:spPr>
          <a:xfrm>
            <a:off x="251520" y="1030394"/>
            <a:ext cx="2880000" cy="432048"/>
          </a:xfrm>
          <a:prstGeom prst="wedgeRoundRectCallout">
            <a:avLst>
              <a:gd name="adj1" fmla="val 66537"/>
              <a:gd name="adj2" fmla="val -35182"/>
              <a:gd name="adj3" fmla="val 16667"/>
            </a:avLst>
          </a:prstGeom>
          <a:solidFill>
            <a:srgbClr val="FFFFFF">
              <a:alpha val="69804"/>
            </a:srgbClr>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solidFill>
                  <a:schemeClr val="tx1"/>
                </a:solidFill>
              </a:rPr>
              <a:t>Managing change effectively </a:t>
            </a:r>
            <a:endParaRPr lang="en-IN" dirty="0">
              <a:solidFill>
                <a:schemeClr val="tx1"/>
              </a:solidFill>
            </a:endParaRPr>
          </a:p>
        </p:txBody>
      </p:sp>
      <p:sp>
        <p:nvSpPr>
          <p:cNvPr id="39" name="Oval 38"/>
          <p:cNvSpPr/>
          <p:nvPr/>
        </p:nvSpPr>
        <p:spPr>
          <a:xfrm>
            <a:off x="4211960" y="1174410"/>
            <a:ext cx="144000" cy="144000"/>
          </a:xfrm>
          <a:prstGeom prst="ellipse">
            <a:avLst/>
          </a:prstGeom>
          <a:solidFill>
            <a:srgbClr val="FF0000"/>
          </a:solidFill>
          <a:ln>
            <a:noFill/>
          </a:ln>
          <a:effectLst>
            <a:glow rad="228600">
              <a:schemeClr val="bg1">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40" name="Picture 39" descr="1358848902_Map-Marker-Marker-Outside-Pink.png"/>
          <p:cNvPicPr>
            <a:picLocks noChangeAspect="1"/>
          </p:cNvPicPr>
          <p:nvPr/>
        </p:nvPicPr>
        <p:blipFill>
          <a:blip r:embed="rId6" cstate="print"/>
          <a:stretch>
            <a:fillRect/>
          </a:stretch>
        </p:blipFill>
        <p:spPr>
          <a:xfrm rot="20703904">
            <a:off x="3995936" y="808773"/>
            <a:ext cx="393576" cy="393576"/>
          </a:xfrm>
          <a:prstGeom prst="rect">
            <a:avLst/>
          </a:prstGeom>
        </p:spPr>
      </p:pic>
      <p:sp>
        <p:nvSpPr>
          <p:cNvPr id="41" name="Rounded Rectangular Callout 40"/>
          <p:cNvSpPr/>
          <p:nvPr/>
        </p:nvSpPr>
        <p:spPr>
          <a:xfrm>
            <a:off x="4499992" y="980728"/>
            <a:ext cx="3060000" cy="432048"/>
          </a:xfrm>
          <a:prstGeom prst="wedgeRoundRectCallout">
            <a:avLst>
              <a:gd name="adj1" fmla="val -60992"/>
              <a:gd name="adj2" fmla="val -57974"/>
              <a:gd name="adj3" fmla="val 16667"/>
            </a:avLst>
          </a:prstGeom>
          <a:solidFill>
            <a:srgbClr val="FFFFFF">
              <a:alpha val="69804"/>
            </a:srgbClr>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solidFill>
                  <a:schemeClr val="tx1"/>
                </a:solidFill>
              </a:rPr>
              <a:t>Overcoming limiting behaviors </a:t>
            </a:r>
            <a:endParaRPr lang="en-IN" dirty="0">
              <a:solidFill>
                <a:schemeClr val="tx1"/>
              </a:solidFill>
            </a:endParaRPr>
          </a:p>
        </p:txBody>
      </p:sp>
      <p:pic>
        <p:nvPicPr>
          <p:cNvPr id="42" name="Picture 4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08031" y="-105774"/>
            <a:ext cx="952381" cy="965079"/>
          </a:xfrm>
          <a:prstGeom prst="rect">
            <a:avLst/>
          </a:prstGeom>
        </p:spPr>
      </p:pic>
      <p:pic>
        <p:nvPicPr>
          <p:cNvPr id="43" name="Picture 42">
            <a:hlinkClick r:id="" action="ppaction://hlinkshowjump?jump=previousslide"/>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187" y="6466336"/>
            <a:ext cx="1244445" cy="419048"/>
          </a:xfrm>
          <a:prstGeom prst="rect">
            <a:avLst/>
          </a:prstGeom>
        </p:spPr>
      </p:pic>
      <p:pic>
        <p:nvPicPr>
          <p:cNvPr id="44" name="Picture 43">
            <a:hlinkClick r:id="" action="ppaction://hlinkshowjump?jump=nextslide"/>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884368" y="6466336"/>
            <a:ext cx="1244445" cy="419048"/>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50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2000"/>
                            </p:stCondLst>
                            <p:childTnLst>
                              <p:par>
                                <p:cTn id="17" presetID="26" presetClass="emph" presetSubtype="0" fill="hold" grpId="1" nodeType="afterEffect">
                                  <p:stCondLst>
                                    <p:cond delay="0"/>
                                  </p:stCondLst>
                                  <p:childTnLst>
                                    <p:animEffect transition="out" filter="fade">
                                      <p:cBhvr>
                                        <p:cTn id="18" dur="500" tmFilter="0, 0; .2, .5; .8, .5; 1, 0"/>
                                        <p:tgtEl>
                                          <p:spTgt spid="10"/>
                                        </p:tgtEl>
                                      </p:cBhvr>
                                    </p:animEffect>
                                    <p:animScale>
                                      <p:cBhvr>
                                        <p:cTn id="19" dur="250" autoRev="1" fill="hold"/>
                                        <p:tgtEl>
                                          <p:spTgt spid="10"/>
                                        </p:tgtEl>
                                      </p:cBhvr>
                                      <p:by x="105000" y="105000"/>
                                    </p:animScale>
                                  </p:childTnLst>
                                </p:cTn>
                              </p:par>
                            </p:childTnLst>
                          </p:cTn>
                        </p:par>
                        <p:par>
                          <p:cTn id="20" fill="hold">
                            <p:stCondLst>
                              <p:cond delay="2500"/>
                            </p:stCondLst>
                            <p:childTnLst>
                              <p:par>
                                <p:cTn id="21" presetID="22" presetClass="entr" presetSubtype="4"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down)">
                                      <p:cBhvr>
                                        <p:cTn id="23" dur="500"/>
                                        <p:tgtEl>
                                          <p:spTgt spid="19"/>
                                        </p:tgtEl>
                                      </p:cBhvr>
                                    </p:animEffect>
                                  </p:childTnLst>
                                </p:cTn>
                              </p:par>
                            </p:childTnLst>
                          </p:cTn>
                        </p:par>
                        <p:par>
                          <p:cTn id="24" fill="hold">
                            <p:stCondLst>
                              <p:cond delay="3000"/>
                            </p:stCondLst>
                            <p:childTnLst>
                              <p:par>
                                <p:cTn id="25" presetID="22" presetClass="entr" presetSubtype="2"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right)">
                                      <p:cBhvr>
                                        <p:cTn id="27" dur="500"/>
                                        <p:tgtEl>
                                          <p:spTgt spid="20"/>
                                        </p:tgtEl>
                                      </p:cBhvr>
                                    </p:animEffect>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childTnLst>
                          </p:cTn>
                        </p:par>
                        <p:par>
                          <p:cTn id="32" fill="hold">
                            <p:stCondLst>
                              <p:cond delay="4000"/>
                            </p:stCondLst>
                            <p:childTnLst>
                              <p:par>
                                <p:cTn id="33" presetID="26" presetClass="emph" presetSubtype="0" fill="hold" grpId="1" nodeType="afterEffect">
                                  <p:stCondLst>
                                    <p:cond delay="0"/>
                                  </p:stCondLst>
                                  <p:childTnLst>
                                    <p:animEffect transition="out" filter="fade">
                                      <p:cBhvr>
                                        <p:cTn id="34" dur="500" tmFilter="0, 0; .2, .5; .8, .5; 1, 0"/>
                                        <p:tgtEl>
                                          <p:spTgt spid="21"/>
                                        </p:tgtEl>
                                      </p:cBhvr>
                                    </p:animEffect>
                                    <p:animScale>
                                      <p:cBhvr>
                                        <p:cTn id="35" dur="250" autoRev="1" fill="hold"/>
                                        <p:tgtEl>
                                          <p:spTgt spid="21"/>
                                        </p:tgtEl>
                                      </p:cBhvr>
                                      <p:by x="105000" y="105000"/>
                                    </p:animScale>
                                  </p:childTnLst>
                                </p:cTn>
                              </p:par>
                            </p:childTnLst>
                          </p:cTn>
                        </p:par>
                        <p:par>
                          <p:cTn id="36" fill="hold">
                            <p:stCondLst>
                              <p:cond delay="4500"/>
                            </p:stCondLst>
                            <p:childTnLst>
                              <p:par>
                                <p:cTn id="37" presetID="22" presetClass="entr" presetSubtype="4" fill="hold"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down)">
                                      <p:cBhvr>
                                        <p:cTn id="39" dur="500"/>
                                        <p:tgtEl>
                                          <p:spTgt spid="22"/>
                                        </p:tgtEl>
                                      </p:cBhvr>
                                    </p:animEffect>
                                  </p:childTnLst>
                                </p:cTn>
                              </p:par>
                            </p:childTnLst>
                          </p:cTn>
                        </p:par>
                        <p:par>
                          <p:cTn id="40" fill="hold">
                            <p:stCondLst>
                              <p:cond delay="5000"/>
                            </p:stCondLst>
                            <p:childTnLst>
                              <p:par>
                                <p:cTn id="41" presetID="22" presetClass="entr" presetSubtype="2"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right)">
                                      <p:cBhvr>
                                        <p:cTn id="43" dur="500"/>
                                        <p:tgtEl>
                                          <p:spTgt spid="23"/>
                                        </p:tgtEl>
                                      </p:cBhvr>
                                    </p:animEffect>
                                  </p:childTnLst>
                                </p:cTn>
                              </p:par>
                            </p:childTnLst>
                          </p:cTn>
                        </p:par>
                        <p:par>
                          <p:cTn id="44" fill="hold">
                            <p:stCondLst>
                              <p:cond delay="5500"/>
                            </p:stCondLst>
                            <p:childTnLst>
                              <p:par>
                                <p:cTn id="45" presetID="10"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childTnLst>
                                </p:cTn>
                              </p:par>
                            </p:childTnLst>
                          </p:cTn>
                        </p:par>
                        <p:par>
                          <p:cTn id="48" fill="hold">
                            <p:stCondLst>
                              <p:cond delay="6000"/>
                            </p:stCondLst>
                            <p:childTnLst>
                              <p:par>
                                <p:cTn id="49" presetID="26" presetClass="emph" presetSubtype="0" fill="hold" grpId="1" nodeType="afterEffect">
                                  <p:stCondLst>
                                    <p:cond delay="0"/>
                                  </p:stCondLst>
                                  <p:childTnLst>
                                    <p:animEffect transition="out" filter="fade">
                                      <p:cBhvr>
                                        <p:cTn id="50" dur="500" tmFilter="0, 0; .2, .5; .8, .5; 1, 0"/>
                                        <p:tgtEl>
                                          <p:spTgt spid="24"/>
                                        </p:tgtEl>
                                      </p:cBhvr>
                                    </p:animEffect>
                                    <p:animScale>
                                      <p:cBhvr>
                                        <p:cTn id="51" dur="250" autoRev="1" fill="hold"/>
                                        <p:tgtEl>
                                          <p:spTgt spid="24"/>
                                        </p:tgtEl>
                                      </p:cBhvr>
                                      <p:by x="105000" y="105000"/>
                                    </p:animScale>
                                  </p:childTnLst>
                                </p:cTn>
                              </p:par>
                            </p:childTnLst>
                          </p:cTn>
                        </p:par>
                        <p:par>
                          <p:cTn id="52" fill="hold">
                            <p:stCondLst>
                              <p:cond delay="6500"/>
                            </p:stCondLst>
                            <p:childTnLst>
                              <p:par>
                                <p:cTn id="53" presetID="22" presetClass="entr" presetSubtype="4" fill="hold" nodeType="after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wipe(down)">
                                      <p:cBhvr>
                                        <p:cTn id="55" dur="500"/>
                                        <p:tgtEl>
                                          <p:spTgt spid="25"/>
                                        </p:tgtEl>
                                      </p:cBhvr>
                                    </p:animEffect>
                                  </p:childTnLst>
                                </p:cTn>
                              </p:par>
                            </p:childTnLst>
                          </p:cTn>
                        </p:par>
                        <p:par>
                          <p:cTn id="56" fill="hold">
                            <p:stCondLst>
                              <p:cond delay="7000"/>
                            </p:stCondLst>
                            <p:childTnLst>
                              <p:par>
                                <p:cTn id="57" presetID="22" presetClass="entr" presetSubtype="2"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right)">
                                      <p:cBhvr>
                                        <p:cTn id="59" dur="500"/>
                                        <p:tgtEl>
                                          <p:spTgt spid="26"/>
                                        </p:tgtEl>
                                      </p:cBhvr>
                                    </p:animEffect>
                                  </p:childTnLst>
                                </p:cTn>
                              </p:par>
                            </p:childTnLst>
                          </p:cTn>
                        </p:par>
                        <p:par>
                          <p:cTn id="60" fill="hold">
                            <p:stCondLst>
                              <p:cond delay="7500"/>
                            </p:stCondLst>
                            <p:childTnLst>
                              <p:par>
                                <p:cTn id="61" presetID="10" presetClass="entr" presetSubtype="0"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500"/>
                                        <p:tgtEl>
                                          <p:spTgt spid="27"/>
                                        </p:tgtEl>
                                      </p:cBhvr>
                                    </p:animEffect>
                                  </p:childTnLst>
                                </p:cTn>
                              </p:par>
                            </p:childTnLst>
                          </p:cTn>
                        </p:par>
                        <p:par>
                          <p:cTn id="64" fill="hold">
                            <p:stCondLst>
                              <p:cond delay="8000"/>
                            </p:stCondLst>
                            <p:childTnLst>
                              <p:par>
                                <p:cTn id="65" presetID="26" presetClass="emph" presetSubtype="0" fill="hold" grpId="1" nodeType="afterEffect">
                                  <p:stCondLst>
                                    <p:cond delay="0"/>
                                  </p:stCondLst>
                                  <p:childTnLst>
                                    <p:animEffect transition="out" filter="fade">
                                      <p:cBhvr>
                                        <p:cTn id="66" dur="500" tmFilter="0, 0; .2, .5; .8, .5; 1, 0"/>
                                        <p:tgtEl>
                                          <p:spTgt spid="27"/>
                                        </p:tgtEl>
                                      </p:cBhvr>
                                    </p:animEffect>
                                    <p:animScale>
                                      <p:cBhvr>
                                        <p:cTn id="67" dur="250" autoRev="1" fill="hold"/>
                                        <p:tgtEl>
                                          <p:spTgt spid="27"/>
                                        </p:tgtEl>
                                      </p:cBhvr>
                                      <p:by x="105000" y="105000"/>
                                    </p:animScale>
                                  </p:childTnLst>
                                </p:cTn>
                              </p:par>
                            </p:childTnLst>
                          </p:cTn>
                        </p:par>
                        <p:par>
                          <p:cTn id="68" fill="hold">
                            <p:stCondLst>
                              <p:cond delay="8500"/>
                            </p:stCondLst>
                            <p:childTnLst>
                              <p:par>
                                <p:cTn id="69" presetID="22" presetClass="entr" presetSubtype="4" fill="hold"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down)">
                                      <p:cBhvr>
                                        <p:cTn id="71" dur="500"/>
                                        <p:tgtEl>
                                          <p:spTgt spid="28"/>
                                        </p:tgtEl>
                                      </p:cBhvr>
                                    </p:animEffect>
                                  </p:childTnLst>
                                </p:cTn>
                              </p:par>
                            </p:childTnLst>
                          </p:cTn>
                        </p:par>
                        <p:par>
                          <p:cTn id="72" fill="hold">
                            <p:stCondLst>
                              <p:cond delay="9000"/>
                            </p:stCondLst>
                            <p:childTnLst>
                              <p:par>
                                <p:cTn id="73" presetID="22" presetClass="entr" presetSubtype="2"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right)">
                                      <p:cBhvr>
                                        <p:cTn id="75" dur="500"/>
                                        <p:tgtEl>
                                          <p:spTgt spid="29"/>
                                        </p:tgtEl>
                                      </p:cBhvr>
                                    </p:animEffect>
                                  </p:childTnLst>
                                </p:cTn>
                              </p:par>
                            </p:childTnLst>
                          </p:cTn>
                        </p:par>
                        <p:par>
                          <p:cTn id="76" fill="hold">
                            <p:stCondLst>
                              <p:cond delay="9500"/>
                            </p:stCondLst>
                            <p:childTnLst>
                              <p:par>
                                <p:cTn id="77" presetID="10"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childTnLst>
                                </p:cTn>
                              </p:par>
                            </p:childTnLst>
                          </p:cTn>
                        </p:par>
                        <p:par>
                          <p:cTn id="80" fill="hold">
                            <p:stCondLst>
                              <p:cond delay="10000"/>
                            </p:stCondLst>
                            <p:childTnLst>
                              <p:par>
                                <p:cTn id="81" presetID="26" presetClass="emph" presetSubtype="0" fill="hold" grpId="1" nodeType="afterEffect">
                                  <p:stCondLst>
                                    <p:cond delay="0"/>
                                  </p:stCondLst>
                                  <p:childTnLst>
                                    <p:animEffect transition="out" filter="fade">
                                      <p:cBhvr>
                                        <p:cTn id="82" dur="500" tmFilter="0, 0; .2, .5; .8, .5; 1, 0"/>
                                        <p:tgtEl>
                                          <p:spTgt spid="30"/>
                                        </p:tgtEl>
                                      </p:cBhvr>
                                    </p:animEffect>
                                    <p:animScale>
                                      <p:cBhvr>
                                        <p:cTn id="83" dur="250" autoRev="1" fill="hold"/>
                                        <p:tgtEl>
                                          <p:spTgt spid="30"/>
                                        </p:tgtEl>
                                      </p:cBhvr>
                                      <p:by x="105000" y="105000"/>
                                    </p:animScale>
                                  </p:childTnLst>
                                </p:cTn>
                              </p:par>
                            </p:childTnLst>
                          </p:cTn>
                        </p:par>
                        <p:par>
                          <p:cTn id="84" fill="hold">
                            <p:stCondLst>
                              <p:cond delay="10500"/>
                            </p:stCondLst>
                            <p:childTnLst>
                              <p:par>
                                <p:cTn id="85" presetID="22" presetClass="entr" presetSubtype="4"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down)">
                                      <p:cBhvr>
                                        <p:cTn id="87" dur="500"/>
                                        <p:tgtEl>
                                          <p:spTgt spid="31"/>
                                        </p:tgtEl>
                                      </p:cBhvr>
                                    </p:animEffect>
                                  </p:childTnLst>
                                </p:cTn>
                              </p:par>
                            </p:childTnLst>
                          </p:cTn>
                        </p:par>
                        <p:par>
                          <p:cTn id="88" fill="hold">
                            <p:stCondLst>
                              <p:cond delay="11000"/>
                            </p:stCondLst>
                            <p:childTnLst>
                              <p:par>
                                <p:cTn id="89" presetID="22" presetClass="entr" presetSubtype="8" fill="hold" grpId="0"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left)">
                                      <p:cBhvr>
                                        <p:cTn id="91" dur="500"/>
                                        <p:tgtEl>
                                          <p:spTgt spid="32"/>
                                        </p:tgtEl>
                                      </p:cBhvr>
                                    </p:animEffect>
                                  </p:childTnLst>
                                </p:cTn>
                              </p:par>
                            </p:childTnLst>
                          </p:cTn>
                        </p:par>
                        <p:par>
                          <p:cTn id="92" fill="hold">
                            <p:stCondLst>
                              <p:cond delay="11500"/>
                            </p:stCondLst>
                            <p:childTnLst>
                              <p:par>
                                <p:cTn id="93" presetID="10" presetClass="entr" presetSubtype="0" fill="hold" grpId="0" nodeType="afterEffect">
                                  <p:stCondLst>
                                    <p:cond delay="0"/>
                                  </p:stCondLst>
                                  <p:childTnLst>
                                    <p:set>
                                      <p:cBhvr>
                                        <p:cTn id="94" dur="1" fill="hold">
                                          <p:stCondLst>
                                            <p:cond delay="0"/>
                                          </p:stCondLst>
                                        </p:cTn>
                                        <p:tgtEl>
                                          <p:spTgt spid="33"/>
                                        </p:tgtEl>
                                        <p:attrNameLst>
                                          <p:attrName>style.visibility</p:attrName>
                                        </p:attrNameLst>
                                      </p:cBhvr>
                                      <p:to>
                                        <p:strVal val="visible"/>
                                      </p:to>
                                    </p:set>
                                    <p:animEffect transition="in" filter="fade">
                                      <p:cBhvr>
                                        <p:cTn id="95" dur="500"/>
                                        <p:tgtEl>
                                          <p:spTgt spid="33"/>
                                        </p:tgtEl>
                                      </p:cBhvr>
                                    </p:animEffect>
                                  </p:childTnLst>
                                </p:cTn>
                              </p:par>
                            </p:childTnLst>
                          </p:cTn>
                        </p:par>
                        <p:par>
                          <p:cTn id="96" fill="hold">
                            <p:stCondLst>
                              <p:cond delay="12000"/>
                            </p:stCondLst>
                            <p:childTnLst>
                              <p:par>
                                <p:cTn id="97" presetID="26" presetClass="emph" presetSubtype="0" fill="hold" grpId="1" nodeType="afterEffect">
                                  <p:stCondLst>
                                    <p:cond delay="0"/>
                                  </p:stCondLst>
                                  <p:childTnLst>
                                    <p:animEffect transition="out" filter="fade">
                                      <p:cBhvr>
                                        <p:cTn id="98" dur="500" tmFilter="0, 0; .2, .5; .8, .5; 1, 0"/>
                                        <p:tgtEl>
                                          <p:spTgt spid="33"/>
                                        </p:tgtEl>
                                      </p:cBhvr>
                                    </p:animEffect>
                                    <p:animScale>
                                      <p:cBhvr>
                                        <p:cTn id="99" dur="250" autoRev="1" fill="hold"/>
                                        <p:tgtEl>
                                          <p:spTgt spid="33"/>
                                        </p:tgtEl>
                                      </p:cBhvr>
                                      <p:by x="105000" y="105000"/>
                                    </p:animScale>
                                  </p:childTnLst>
                                </p:cTn>
                              </p:par>
                            </p:childTnLst>
                          </p:cTn>
                        </p:par>
                        <p:par>
                          <p:cTn id="100" fill="hold">
                            <p:stCondLst>
                              <p:cond delay="12500"/>
                            </p:stCondLst>
                            <p:childTnLst>
                              <p:par>
                                <p:cTn id="101" presetID="22" presetClass="entr" presetSubtype="4"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wipe(down)">
                                      <p:cBhvr>
                                        <p:cTn id="103" dur="500"/>
                                        <p:tgtEl>
                                          <p:spTgt spid="34"/>
                                        </p:tgtEl>
                                      </p:cBhvr>
                                    </p:animEffect>
                                  </p:childTnLst>
                                </p:cTn>
                              </p:par>
                            </p:childTnLst>
                          </p:cTn>
                        </p:par>
                        <p:par>
                          <p:cTn id="104" fill="hold">
                            <p:stCondLst>
                              <p:cond delay="13000"/>
                            </p:stCondLst>
                            <p:childTnLst>
                              <p:par>
                                <p:cTn id="105" presetID="22" presetClass="entr" presetSubtype="2" fill="hold" grpId="0" nodeType="afterEffect">
                                  <p:stCondLst>
                                    <p:cond delay="0"/>
                                  </p:stCondLst>
                                  <p:childTnLst>
                                    <p:set>
                                      <p:cBhvr>
                                        <p:cTn id="106" dur="1" fill="hold">
                                          <p:stCondLst>
                                            <p:cond delay="0"/>
                                          </p:stCondLst>
                                        </p:cTn>
                                        <p:tgtEl>
                                          <p:spTgt spid="35"/>
                                        </p:tgtEl>
                                        <p:attrNameLst>
                                          <p:attrName>style.visibility</p:attrName>
                                        </p:attrNameLst>
                                      </p:cBhvr>
                                      <p:to>
                                        <p:strVal val="visible"/>
                                      </p:to>
                                    </p:set>
                                    <p:animEffect transition="in" filter="wipe(right)">
                                      <p:cBhvr>
                                        <p:cTn id="107" dur="500"/>
                                        <p:tgtEl>
                                          <p:spTgt spid="35"/>
                                        </p:tgtEl>
                                      </p:cBhvr>
                                    </p:animEffect>
                                  </p:childTnLst>
                                </p:cTn>
                              </p:par>
                            </p:childTnLst>
                          </p:cTn>
                        </p:par>
                        <p:par>
                          <p:cTn id="108" fill="hold">
                            <p:stCondLst>
                              <p:cond delay="13500"/>
                            </p:stCondLst>
                            <p:childTnLst>
                              <p:par>
                                <p:cTn id="109" presetID="10" presetClass="entr" presetSubtype="0" fill="hold" grpId="0" nodeType="afterEffect">
                                  <p:stCondLst>
                                    <p:cond delay="0"/>
                                  </p:stCondLst>
                                  <p:childTnLst>
                                    <p:set>
                                      <p:cBhvr>
                                        <p:cTn id="110" dur="1" fill="hold">
                                          <p:stCondLst>
                                            <p:cond delay="0"/>
                                          </p:stCondLst>
                                        </p:cTn>
                                        <p:tgtEl>
                                          <p:spTgt spid="36"/>
                                        </p:tgtEl>
                                        <p:attrNameLst>
                                          <p:attrName>style.visibility</p:attrName>
                                        </p:attrNameLst>
                                      </p:cBhvr>
                                      <p:to>
                                        <p:strVal val="visible"/>
                                      </p:to>
                                    </p:set>
                                    <p:animEffect transition="in" filter="fade">
                                      <p:cBhvr>
                                        <p:cTn id="111" dur="500"/>
                                        <p:tgtEl>
                                          <p:spTgt spid="36"/>
                                        </p:tgtEl>
                                      </p:cBhvr>
                                    </p:animEffect>
                                  </p:childTnLst>
                                </p:cTn>
                              </p:par>
                            </p:childTnLst>
                          </p:cTn>
                        </p:par>
                        <p:par>
                          <p:cTn id="112" fill="hold">
                            <p:stCondLst>
                              <p:cond delay="14000"/>
                            </p:stCondLst>
                            <p:childTnLst>
                              <p:par>
                                <p:cTn id="113" presetID="26" presetClass="emph" presetSubtype="0" fill="hold" grpId="1" nodeType="afterEffect">
                                  <p:stCondLst>
                                    <p:cond delay="0"/>
                                  </p:stCondLst>
                                  <p:childTnLst>
                                    <p:animEffect transition="out" filter="fade">
                                      <p:cBhvr>
                                        <p:cTn id="114" dur="500" tmFilter="0, 0; .2, .5; .8, .5; 1, 0"/>
                                        <p:tgtEl>
                                          <p:spTgt spid="36"/>
                                        </p:tgtEl>
                                      </p:cBhvr>
                                    </p:animEffect>
                                    <p:animScale>
                                      <p:cBhvr>
                                        <p:cTn id="115" dur="250" autoRev="1" fill="hold"/>
                                        <p:tgtEl>
                                          <p:spTgt spid="36"/>
                                        </p:tgtEl>
                                      </p:cBhvr>
                                      <p:by x="105000" y="105000"/>
                                    </p:animScale>
                                  </p:childTnLst>
                                </p:cTn>
                              </p:par>
                            </p:childTnLst>
                          </p:cTn>
                        </p:par>
                        <p:par>
                          <p:cTn id="116" fill="hold">
                            <p:stCondLst>
                              <p:cond delay="14500"/>
                            </p:stCondLst>
                            <p:childTnLst>
                              <p:par>
                                <p:cTn id="117" presetID="22" presetClass="entr" presetSubtype="4" fill="hold"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wipe(down)">
                                      <p:cBhvr>
                                        <p:cTn id="119" dur="500"/>
                                        <p:tgtEl>
                                          <p:spTgt spid="37"/>
                                        </p:tgtEl>
                                      </p:cBhvr>
                                    </p:animEffect>
                                  </p:childTnLst>
                                </p:cTn>
                              </p:par>
                            </p:childTnLst>
                          </p:cTn>
                        </p:par>
                        <p:par>
                          <p:cTn id="120" fill="hold">
                            <p:stCondLst>
                              <p:cond delay="15000"/>
                            </p:stCondLst>
                            <p:childTnLst>
                              <p:par>
                                <p:cTn id="121" presetID="22" presetClass="entr" presetSubtype="2"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Effect transition="in" filter="wipe(right)">
                                      <p:cBhvr>
                                        <p:cTn id="123" dur="500"/>
                                        <p:tgtEl>
                                          <p:spTgt spid="38"/>
                                        </p:tgtEl>
                                      </p:cBhvr>
                                    </p:animEffect>
                                  </p:childTnLst>
                                </p:cTn>
                              </p:par>
                            </p:childTnLst>
                          </p:cTn>
                        </p:par>
                        <p:par>
                          <p:cTn id="124" fill="hold">
                            <p:stCondLst>
                              <p:cond delay="15500"/>
                            </p:stCondLst>
                            <p:childTnLst>
                              <p:par>
                                <p:cTn id="125" presetID="10" presetClass="entr" presetSubtype="0" fill="hold" grpId="0" nodeType="afterEffect">
                                  <p:stCondLst>
                                    <p:cond delay="0"/>
                                  </p:stCondLst>
                                  <p:childTnLst>
                                    <p:set>
                                      <p:cBhvr>
                                        <p:cTn id="126" dur="1" fill="hold">
                                          <p:stCondLst>
                                            <p:cond delay="0"/>
                                          </p:stCondLst>
                                        </p:cTn>
                                        <p:tgtEl>
                                          <p:spTgt spid="39"/>
                                        </p:tgtEl>
                                        <p:attrNameLst>
                                          <p:attrName>style.visibility</p:attrName>
                                        </p:attrNameLst>
                                      </p:cBhvr>
                                      <p:to>
                                        <p:strVal val="visible"/>
                                      </p:to>
                                    </p:set>
                                    <p:animEffect transition="in" filter="fade">
                                      <p:cBhvr>
                                        <p:cTn id="127" dur="500"/>
                                        <p:tgtEl>
                                          <p:spTgt spid="39"/>
                                        </p:tgtEl>
                                      </p:cBhvr>
                                    </p:animEffect>
                                  </p:childTnLst>
                                </p:cTn>
                              </p:par>
                            </p:childTnLst>
                          </p:cTn>
                        </p:par>
                        <p:par>
                          <p:cTn id="128" fill="hold">
                            <p:stCondLst>
                              <p:cond delay="16000"/>
                            </p:stCondLst>
                            <p:childTnLst>
                              <p:par>
                                <p:cTn id="129" presetID="26" presetClass="emph" presetSubtype="0" fill="hold" grpId="1" nodeType="afterEffect">
                                  <p:stCondLst>
                                    <p:cond delay="0"/>
                                  </p:stCondLst>
                                  <p:childTnLst>
                                    <p:animEffect transition="out" filter="fade">
                                      <p:cBhvr>
                                        <p:cTn id="130" dur="500" tmFilter="0, 0; .2, .5; .8, .5; 1, 0"/>
                                        <p:tgtEl>
                                          <p:spTgt spid="39"/>
                                        </p:tgtEl>
                                      </p:cBhvr>
                                    </p:animEffect>
                                    <p:animScale>
                                      <p:cBhvr>
                                        <p:cTn id="131" dur="250" autoRev="1" fill="hold"/>
                                        <p:tgtEl>
                                          <p:spTgt spid="39"/>
                                        </p:tgtEl>
                                      </p:cBhvr>
                                      <p:by x="105000" y="105000"/>
                                    </p:animScale>
                                  </p:childTnLst>
                                </p:cTn>
                              </p:par>
                            </p:childTnLst>
                          </p:cTn>
                        </p:par>
                        <p:par>
                          <p:cTn id="132" fill="hold">
                            <p:stCondLst>
                              <p:cond delay="16500"/>
                            </p:stCondLst>
                            <p:childTnLst>
                              <p:par>
                                <p:cTn id="133" presetID="22" presetClass="entr" presetSubtype="4" fill="hold" nodeType="afterEffect">
                                  <p:stCondLst>
                                    <p:cond delay="0"/>
                                  </p:stCondLst>
                                  <p:childTnLst>
                                    <p:set>
                                      <p:cBhvr>
                                        <p:cTn id="134" dur="1" fill="hold">
                                          <p:stCondLst>
                                            <p:cond delay="0"/>
                                          </p:stCondLst>
                                        </p:cTn>
                                        <p:tgtEl>
                                          <p:spTgt spid="40"/>
                                        </p:tgtEl>
                                        <p:attrNameLst>
                                          <p:attrName>style.visibility</p:attrName>
                                        </p:attrNameLst>
                                      </p:cBhvr>
                                      <p:to>
                                        <p:strVal val="visible"/>
                                      </p:to>
                                    </p:set>
                                    <p:animEffect transition="in" filter="wipe(down)">
                                      <p:cBhvr>
                                        <p:cTn id="135" dur="500"/>
                                        <p:tgtEl>
                                          <p:spTgt spid="40"/>
                                        </p:tgtEl>
                                      </p:cBhvr>
                                    </p:animEffect>
                                  </p:childTnLst>
                                </p:cTn>
                              </p:par>
                            </p:childTnLst>
                          </p:cTn>
                        </p:par>
                        <p:par>
                          <p:cTn id="136" fill="hold">
                            <p:stCondLst>
                              <p:cond delay="17000"/>
                            </p:stCondLst>
                            <p:childTnLst>
                              <p:par>
                                <p:cTn id="137" presetID="22" presetClass="entr" presetSubtype="8" fill="hold" grpId="0" nodeType="afterEffect">
                                  <p:stCondLst>
                                    <p:cond delay="0"/>
                                  </p:stCondLst>
                                  <p:childTnLst>
                                    <p:set>
                                      <p:cBhvr>
                                        <p:cTn id="138" dur="1" fill="hold">
                                          <p:stCondLst>
                                            <p:cond delay="0"/>
                                          </p:stCondLst>
                                        </p:cTn>
                                        <p:tgtEl>
                                          <p:spTgt spid="41"/>
                                        </p:tgtEl>
                                        <p:attrNameLst>
                                          <p:attrName>style.visibility</p:attrName>
                                        </p:attrNameLst>
                                      </p:cBhvr>
                                      <p:to>
                                        <p:strVal val="visible"/>
                                      </p:to>
                                    </p:set>
                                    <p:animEffect transition="in" filter="wipe(left)">
                                      <p:cBhvr>
                                        <p:cTn id="139" dur="500"/>
                                        <p:tgtEl>
                                          <p:spTgt spid="41"/>
                                        </p:tgtEl>
                                      </p:cBhvr>
                                    </p:animEffect>
                                  </p:childTnLst>
                                </p:cTn>
                              </p:par>
                            </p:childTnLst>
                          </p:cTn>
                        </p:par>
                        <p:par>
                          <p:cTn id="140" fill="hold">
                            <p:stCondLst>
                              <p:cond delay="17500"/>
                            </p:stCondLst>
                            <p:childTnLst>
                              <p:par>
                                <p:cTn id="141" presetID="10" presetClass="entr" presetSubtype="0" fill="hold" nodeType="afterEffect">
                                  <p:stCondLst>
                                    <p:cond delay="500"/>
                                  </p:stCondLst>
                                  <p:childTnLst>
                                    <p:set>
                                      <p:cBhvr>
                                        <p:cTn id="142" dur="1" fill="hold">
                                          <p:stCondLst>
                                            <p:cond delay="0"/>
                                          </p:stCondLst>
                                        </p:cTn>
                                        <p:tgtEl>
                                          <p:spTgt spid="44"/>
                                        </p:tgtEl>
                                        <p:attrNameLst>
                                          <p:attrName>style.visibility</p:attrName>
                                        </p:attrNameLst>
                                      </p:cBhvr>
                                      <p:to>
                                        <p:strVal val="visible"/>
                                      </p:to>
                                    </p:set>
                                    <p:animEffect transition="in" filter="fade">
                                      <p:cBhvr>
                                        <p:cTn id="143" dur="12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0" grpId="1" animBg="1"/>
      <p:bldP spid="20" grpId="0" animBg="1"/>
      <p:bldP spid="21" grpId="0" animBg="1"/>
      <p:bldP spid="21" grpId="1" animBg="1"/>
      <p:bldP spid="23" grpId="0" animBg="1"/>
      <p:bldP spid="24" grpId="0" animBg="1"/>
      <p:bldP spid="24" grpId="1" animBg="1"/>
      <p:bldP spid="26" grpId="0" animBg="1"/>
      <p:bldP spid="27" grpId="0" animBg="1"/>
      <p:bldP spid="27" grpId="1" animBg="1"/>
      <p:bldP spid="29" grpId="0" animBg="1"/>
      <p:bldP spid="30" grpId="0" animBg="1"/>
      <p:bldP spid="30" grpId="1" animBg="1"/>
      <p:bldP spid="32" grpId="0" animBg="1"/>
      <p:bldP spid="33" grpId="0" animBg="1"/>
      <p:bldP spid="33" grpId="1" animBg="1"/>
      <p:bldP spid="35" grpId="0" animBg="1"/>
      <p:bldP spid="36" grpId="0" animBg="1"/>
      <p:bldP spid="36" grpId="1" animBg="1"/>
      <p:bldP spid="38" grpId="0" animBg="1"/>
      <p:bldP spid="39" grpId="0" animBg="1"/>
      <p:bldP spid="39" grpId="1" animBg="1"/>
      <p:bldP spid="4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p:nvPr/>
        </p:nvGrpSpPr>
        <p:grpSpPr>
          <a:xfrm>
            <a:off x="0" y="0"/>
            <a:ext cx="9144000" cy="908720"/>
            <a:chOff x="0" y="0"/>
            <a:chExt cx="9144000" cy="908720"/>
          </a:xfrm>
        </p:grpSpPr>
        <p:pic>
          <p:nvPicPr>
            <p:cNvPr id="1026" name="Picture 2"/>
            <p:cNvPicPr>
              <a:picLocks noChangeAspect="1" noChangeArrowheads="1"/>
            </p:cNvPicPr>
            <p:nvPr/>
          </p:nvPicPr>
          <p:blipFill>
            <a:blip r:embed="rId4" cstate="print"/>
            <a:srcRect l="1963" r="1963"/>
            <a:stretch>
              <a:fillRect/>
            </a:stretch>
          </p:blipFill>
          <p:spPr bwMode="auto">
            <a:xfrm>
              <a:off x="0" y="0"/>
              <a:ext cx="9144000" cy="908720"/>
            </a:xfrm>
            <a:prstGeom prst="rect">
              <a:avLst/>
            </a:prstGeom>
            <a:noFill/>
            <a:ln w="9525">
              <a:noFill/>
              <a:miter lim="800000"/>
              <a:headEnd/>
              <a:tailEnd/>
            </a:ln>
          </p:spPr>
        </p:pic>
        <p:sp>
          <p:nvSpPr>
            <p:cNvPr id="6" name="Rectangle 5"/>
            <p:cNvSpPr/>
            <p:nvPr/>
          </p:nvSpPr>
          <p:spPr>
            <a:xfrm>
              <a:off x="512" y="188640"/>
              <a:ext cx="9143488" cy="72000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7" name="TextBox 6"/>
            <p:cNvSpPr txBox="1"/>
            <p:nvPr/>
          </p:nvSpPr>
          <p:spPr>
            <a:xfrm>
              <a:off x="683568" y="251937"/>
              <a:ext cx="8064896" cy="584775"/>
            </a:xfrm>
            <a:prstGeom prst="rect">
              <a:avLst/>
            </a:prstGeom>
            <a:solidFill>
              <a:srgbClr val="FFFFFF">
                <a:alpha val="69804"/>
              </a:srgbClr>
            </a:solidFill>
          </p:spPr>
          <p:txBody>
            <a:bodyPr wrap="square" rtlCol="0">
              <a:spAutoFit/>
            </a:bodyPr>
            <a:lstStyle/>
            <a:p>
              <a:r>
                <a:rPr lang="en-IN" sz="3200" dirty="0" smtClean="0"/>
                <a:t>Four Pillars of NLP</a:t>
              </a:r>
              <a:endParaRPr lang="en-IN" sz="3200" dirty="0"/>
            </a:p>
          </p:txBody>
        </p:sp>
      </p:grpSp>
      <p:sp>
        <p:nvSpPr>
          <p:cNvPr id="8" name="TextBox 7"/>
          <p:cNvSpPr txBox="1"/>
          <p:nvPr/>
        </p:nvSpPr>
        <p:spPr>
          <a:xfrm>
            <a:off x="251520" y="980728"/>
            <a:ext cx="8568952" cy="400110"/>
          </a:xfrm>
          <a:prstGeom prst="rect">
            <a:avLst/>
          </a:prstGeom>
          <a:noFill/>
        </p:spPr>
        <p:txBody>
          <a:bodyPr wrap="square" rtlCol="0">
            <a:spAutoFit/>
          </a:bodyPr>
          <a:lstStyle/>
          <a:p>
            <a:r>
              <a:rPr lang="en-IN" sz="2000" dirty="0" smtClean="0"/>
              <a:t>The following are the four pillars of NLP:</a:t>
            </a:r>
          </a:p>
        </p:txBody>
      </p:sp>
      <p:grpSp>
        <p:nvGrpSpPr>
          <p:cNvPr id="3" name="Group 19"/>
          <p:cNvGrpSpPr/>
          <p:nvPr/>
        </p:nvGrpSpPr>
        <p:grpSpPr>
          <a:xfrm>
            <a:off x="-27451" y="3356992"/>
            <a:ext cx="2295195" cy="3495943"/>
            <a:chOff x="0" y="2708920"/>
            <a:chExt cx="2295195" cy="4141431"/>
          </a:xfrm>
        </p:grpSpPr>
        <p:pic>
          <p:nvPicPr>
            <p:cNvPr id="9" name="Picture 8" descr="pillar.png"/>
            <p:cNvPicPr>
              <a:picLocks noChangeAspect="1"/>
            </p:cNvPicPr>
            <p:nvPr/>
          </p:nvPicPr>
          <p:blipFill>
            <a:blip r:embed="rId5" cstate="print">
              <a:duotone>
                <a:schemeClr val="accent6">
                  <a:shade val="45000"/>
                  <a:satMod val="135000"/>
                </a:schemeClr>
                <a:prstClr val="white"/>
              </a:duotone>
            </a:blip>
            <a:stretch>
              <a:fillRect/>
            </a:stretch>
          </p:blipFill>
          <p:spPr>
            <a:xfrm>
              <a:off x="0" y="2708920"/>
              <a:ext cx="2295195" cy="4141431"/>
            </a:xfrm>
            <a:prstGeom prst="rect">
              <a:avLst/>
            </a:prstGeom>
          </p:spPr>
        </p:pic>
        <p:sp>
          <p:nvSpPr>
            <p:cNvPr id="16" name="TextBox 15"/>
            <p:cNvSpPr txBox="1"/>
            <p:nvPr/>
          </p:nvSpPr>
          <p:spPr>
            <a:xfrm rot="16200000">
              <a:off x="-198360" y="4707312"/>
              <a:ext cx="2592000" cy="468000"/>
            </a:xfrm>
            <a:prstGeom prst="rect">
              <a:avLst/>
            </a:prstGeom>
            <a:solidFill>
              <a:srgbClr val="FFFFFF">
                <a:alpha val="69804"/>
              </a:srgbClr>
            </a:solidFill>
          </p:spPr>
          <p:txBody>
            <a:bodyPr wrap="square" rtlCol="0">
              <a:spAutoFit/>
            </a:bodyPr>
            <a:lstStyle/>
            <a:p>
              <a:pPr algn="ctr"/>
              <a:r>
                <a:rPr lang="en-IN" sz="2400" dirty="0" smtClean="0"/>
                <a:t>Rapport</a:t>
              </a:r>
              <a:endParaRPr lang="en-IN" sz="2400" dirty="0"/>
            </a:p>
          </p:txBody>
        </p:sp>
      </p:grpSp>
      <p:grpSp>
        <p:nvGrpSpPr>
          <p:cNvPr id="4" name="Group 20"/>
          <p:cNvGrpSpPr/>
          <p:nvPr/>
        </p:nvGrpSpPr>
        <p:grpSpPr>
          <a:xfrm>
            <a:off x="2195736" y="3356992"/>
            <a:ext cx="2295195" cy="3495943"/>
            <a:chOff x="2257904" y="2708920"/>
            <a:chExt cx="2295195" cy="4141431"/>
          </a:xfrm>
        </p:grpSpPr>
        <p:pic>
          <p:nvPicPr>
            <p:cNvPr id="11" name="Picture 10" descr="pillar.png"/>
            <p:cNvPicPr>
              <a:picLocks noChangeAspect="1"/>
            </p:cNvPicPr>
            <p:nvPr/>
          </p:nvPicPr>
          <p:blipFill>
            <a:blip r:embed="rId5" cstate="print">
              <a:duotone>
                <a:schemeClr val="accent2">
                  <a:shade val="45000"/>
                  <a:satMod val="135000"/>
                </a:schemeClr>
                <a:prstClr val="white"/>
              </a:duotone>
            </a:blip>
            <a:stretch>
              <a:fillRect/>
            </a:stretch>
          </p:blipFill>
          <p:spPr>
            <a:xfrm>
              <a:off x="2257904" y="2708920"/>
              <a:ext cx="2295195" cy="4141431"/>
            </a:xfrm>
            <a:prstGeom prst="rect">
              <a:avLst/>
            </a:prstGeom>
          </p:spPr>
        </p:pic>
        <p:sp>
          <p:nvSpPr>
            <p:cNvPr id="17" name="TextBox 16"/>
            <p:cNvSpPr txBox="1"/>
            <p:nvPr/>
          </p:nvSpPr>
          <p:spPr>
            <a:xfrm rot="16200000">
              <a:off x="2107323" y="4525526"/>
              <a:ext cx="2592000" cy="830997"/>
            </a:xfrm>
            <a:prstGeom prst="rect">
              <a:avLst/>
            </a:prstGeom>
            <a:solidFill>
              <a:srgbClr val="FFFFFF">
                <a:alpha val="69804"/>
              </a:srgbClr>
            </a:solidFill>
          </p:spPr>
          <p:txBody>
            <a:bodyPr wrap="square" rtlCol="0">
              <a:spAutoFit/>
            </a:bodyPr>
            <a:lstStyle/>
            <a:p>
              <a:pPr algn="ctr"/>
              <a:r>
                <a:rPr lang="en-IN" sz="2400" dirty="0" smtClean="0"/>
                <a:t>Outcome Orientation</a:t>
              </a:r>
              <a:endParaRPr lang="en-IN" sz="2400" dirty="0"/>
            </a:p>
          </p:txBody>
        </p:sp>
      </p:grpSp>
      <p:grpSp>
        <p:nvGrpSpPr>
          <p:cNvPr id="5" name="Group 21"/>
          <p:cNvGrpSpPr/>
          <p:nvPr/>
        </p:nvGrpSpPr>
        <p:grpSpPr>
          <a:xfrm>
            <a:off x="4499992" y="3356992"/>
            <a:ext cx="2295195" cy="3495943"/>
            <a:chOff x="4553355" y="2708920"/>
            <a:chExt cx="2295195" cy="4141431"/>
          </a:xfrm>
        </p:grpSpPr>
        <p:pic>
          <p:nvPicPr>
            <p:cNvPr id="12" name="Picture 11" descr="pillar.png"/>
            <p:cNvPicPr>
              <a:picLocks noChangeAspect="1"/>
            </p:cNvPicPr>
            <p:nvPr/>
          </p:nvPicPr>
          <p:blipFill>
            <a:blip r:embed="rId5" cstate="print">
              <a:duotone>
                <a:schemeClr val="accent3">
                  <a:shade val="45000"/>
                  <a:satMod val="135000"/>
                </a:schemeClr>
                <a:prstClr val="white"/>
              </a:duotone>
            </a:blip>
            <a:stretch>
              <a:fillRect/>
            </a:stretch>
          </p:blipFill>
          <p:spPr>
            <a:xfrm>
              <a:off x="4553355" y="2708920"/>
              <a:ext cx="2295195" cy="4141431"/>
            </a:xfrm>
            <a:prstGeom prst="rect">
              <a:avLst/>
            </a:prstGeom>
          </p:spPr>
        </p:pic>
        <p:sp>
          <p:nvSpPr>
            <p:cNvPr id="18" name="TextBox 17"/>
            <p:cNvSpPr txBox="1"/>
            <p:nvPr/>
          </p:nvSpPr>
          <p:spPr>
            <a:xfrm rot="16200000">
              <a:off x="4374199" y="4707313"/>
              <a:ext cx="2592000" cy="468000"/>
            </a:xfrm>
            <a:prstGeom prst="rect">
              <a:avLst/>
            </a:prstGeom>
            <a:solidFill>
              <a:srgbClr val="FFFFFF">
                <a:alpha val="69804"/>
              </a:srgbClr>
            </a:solidFill>
          </p:spPr>
          <p:txBody>
            <a:bodyPr wrap="square" rtlCol="0">
              <a:spAutoFit/>
            </a:bodyPr>
            <a:lstStyle/>
            <a:p>
              <a:pPr algn="ctr"/>
              <a:r>
                <a:rPr lang="en-IN" sz="2400" dirty="0" smtClean="0"/>
                <a:t>Sensory Acuity</a:t>
              </a:r>
              <a:endParaRPr lang="en-IN" sz="2400" dirty="0"/>
            </a:p>
          </p:txBody>
        </p:sp>
      </p:grpSp>
      <p:grpSp>
        <p:nvGrpSpPr>
          <p:cNvPr id="10" name="Group 22"/>
          <p:cNvGrpSpPr/>
          <p:nvPr/>
        </p:nvGrpSpPr>
        <p:grpSpPr>
          <a:xfrm>
            <a:off x="6848805" y="3370988"/>
            <a:ext cx="2295195" cy="3495943"/>
            <a:chOff x="6848805" y="2725500"/>
            <a:chExt cx="2295195" cy="4141431"/>
          </a:xfrm>
        </p:grpSpPr>
        <p:pic>
          <p:nvPicPr>
            <p:cNvPr id="13" name="Picture 12" descr="pillar.png"/>
            <p:cNvPicPr>
              <a:picLocks noChangeAspect="1"/>
            </p:cNvPicPr>
            <p:nvPr/>
          </p:nvPicPr>
          <p:blipFill>
            <a:blip r:embed="rId5" cstate="print">
              <a:duotone>
                <a:schemeClr val="accent1">
                  <a:shade val="45000"/>
                  <a:satMod val="135000"/>
                </a:schemeClr>
                <a:prstClr val="white"/>
              </a:duotone>
            </a:blip>
            <a:stretch>
              <a:fillRect/>
            </a:stretch>
          </p:blipFill>
          <p:spPr>
            <a:xfrm>
              <a:off x="6848805" y="2725500"/>
              <a:ext cx="2295195" cy="4141431"/>
            </a:xfrm>
            <a:prstGeom prst="rect">
              <a:avLst/>
            </a:prstGeom>
          </p:spPr>
        </p:pic>
        <p:sp>
          <p:nvSpPr>
            <p:cNvPr id="19" name="TextBox 18"/>
            <p:cNvSpPr txBox="1"/>
            <p:nvPr/>
          </p:nvSpPr>
          <p:spPr>
            <a:xfrm rot="16200000">
              <a:off x="6714407" y="4525527"/>
              <a:ext cx="2592000" cy="830997"/>
            </a:xfrm>
            <a:prstGeom prst="rect">
              <a:avLst/>
            </a:prstGeom>
            <a:solidFill>
              <a:srgbClr val="FFFFFF">
                <a:alpha val="69804"/>
              </a:srgbClr>
            </a:solidFill>
          </p:spPr>
          <p:txBody>
            <a:bodyPr wrap="square" rtlCol="0">
              <a:spAutoFit/>
            </a:bodyPr>
            <a:lstStyle/>
            <a:p>
              <a:pPr algn="ctr"/>
              <a:r>
                <a:rPr lang="en-IN" sz="2400" dirty="0" smtClean="0"/>
                <a:t>Behavioral Flexibility</a:t>
              </a:r>
              <a:endParaRPr lang="en-IN" sz="2400" dirty="0"/>
            </a:p>
          </p:txBody>
        </p:sp>
      </p:grpSp>
      <p:sp>
        <p:nvSpPr>
          <p:cNvPr id="31" name="Rounded Rectangle 30"/>
          <p:cNvSpPr/>
          <p:nvPr/>
        </p:nvSpPr>
        <p:spPr>
          <a:xfrm>
            <a:off x="0" y="1412776"/>
            <a:ext cx="2016000" cy="2016224"/>
          </a:xfrm>
          <a:prstGeom prst="roundRect">
            <a:avLst>
              <a:gd name="adj" fmla="val 8853"/>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solidFill>
                  <a:schemeClr val="tx1"/>
                </a:solidFill>
              </a:rPr>
              <a:t>Rapport is about getting on with and trusted by another person.</a:t>
            </a:r>
            <a:endParaRPr lang="en-IN" dirty="0">
              <a:solidFill>
                <a:schemeClr val="tx1"/>
              </a:solidFill>
            </a:endParaRPr>
          </a:p>
        </p:txBody>
      </p:sp>
      <p:sp>
        <p:nvSpPr>
          <p:cNvPr id="32" name="Rounded Rectangle 31"/>
          <p:cNvSpPr/>
          <p:nvPr/>
        </p:nvSpPr>
        <p:spPr>
          <a:xfrm>
            <a:off x="2087952" y="1412776"/>
            <a:ext cx="2052000" cy="2016224"/>
          </a:xfrm>
          <a:prstGeom prst="roundRect">
            <a:avLst>
              <a:gd name="adj" fmla="val 8853"/>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solidFill>
                  <a:schemeClr val="tx1"/>
                </a:solidFill>
              </a:rPr>
              <a:t>Outcome Orientation is about knowing what you want and going for and ensuring it is in your control.</a:t>
            </a:r>
            <a:endParaRPr lang="en-IN" dirty="0">
              <a:solidFill>
                <a:schemeClr val="tx1"/>
              </a:solidFill>
            </a:endParaRPr>
          </a:p>
        </p:txBody>
      </p:sp>
      <p:sp>
        <p:nvSpPr>
          <p:cNvPr id="33" name="Rounded Rectangle 32"/>
          <p:cNvSpPr/>
          <p:nvPr/>
        </p:nvSpPr>
        <p:spPr>
          <a:xfrm>
            <a:off x="4212232" y="1412776"/>
            <a:ext cx="2448000" cy="2016224"/>
          </a:xfrm>
          <a:prstGeom prst="roundRect">
            <a:avLst>
              <a:gd name="adj" fmla="val 8853"/>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solidFill>
                  <a:schemeClr val="tx1"/>
                </a:solidFill>
              </a:rPr>
              <a:t>Sensory Acuity is about tuning into our senses and learning to make finer and more useful distinctions about the information we get from the world.</a:t>
            </a:r>
            <a:endParaRPr lang="en-IN" dirty="0">
              <a:solidFill>
                <a:schemeClr val="tx1"/>
              </a:solidFill>
            </a:endParaRPr>
          </a:p>
        </p:txBody>
      </p:sp>
      <p:sp>
        <p:nvSpPr>
          <p:cNvPr id="34" name="Rounded Rectangle 33"/>
          <p:cNvSpPr/>
          <p:nvPr/>
        </p:nvSpPr>
        <p:spPr>
          <a:xfrm>
            <a:off x="6696504" y="1412776"/>
            <a:ext cx="2412000" cy="2016224"/>
          </a:xfrm>
          <a:prstGeom prst="roundRect">
            <a:avLst>
              <a:gd name="adj" fmla="val 8853"/>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solidFill>
                  <a:schemeClr val="tx1"/>
                </a:solidFill>
              </a:rPr>
              <a:t>Behavioral Flexibility is about understanding the other’s point of view and how it adds to our ability to be highly effective communicators.</a:t>
            </a:r>
            <a:endParaRPr lang="en-IN" dirty="0">
              <a:solidFill>
                <a:schemeClr val="tx1"/>
              </a:solidFill>
            </a:endParaRPr>
          </a:p>
        </p:txBody>
      </p:sp>
      <p:pic>
        <p:nvPicPr>
          <p:cNvPr id="23" name="Picture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08031" y="-105774"/>
            <a:ext cx="952381" cy="965079"/>
          </a:xfrm>
          <a:prstGeom prst="rect">
            <a:avLst/>
          </a:prstGeom>
        </p:spPr>
      </p:pic>
      <p:pic>
        <p:nvPicPr>
          <p:cNvPr id="24" name="Picture 23">
            <a:hlinkClick r:id="" action="ppaction://hlinkshowjump?jump=previousslide"/>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187" y="6466336"/>
            <a:ext cx="1244445" cy="419048"/>
          </a:xfrm>
          <a:prstGeom prst="rect">
            <a:avLst/>
          </a:prstGeom>
        </p:spPr>
      </p:pic>
      <p:pic>
        <p:nvPicPr>
          <p:cNvPr id="25" name="Picture 24">
            <a:hlinkClick r:id="" action="ppaction://hlinkshowjump?jump=nextslide"/>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84368" y="6466336"/>
            <a:ext cx="1244445" cy="419048"/>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750"/>
                                        <p:tgtEl>
                                          <p:spTgt spid="3"/>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750"/>
                                        <p:tgtEl>
                                          <p:spTgt spid="31"/>
                                        </p:tgtEl>
                                      </p:cBhvr>
                                    </p:animEffect>
                                    <p:anim calcmode="lin" valueType="num">
                                      <p:cBhvr>
                                        <p:cTn id="16" dur="750" fill="hold"/>
                                        <p:tgtEl>
                                          <p:spTgt spid="31"/>
                                        </p:tgtEl>
                                        <p:attrNameLst>
                                          <p:attrName>ppt_x</p:attrName>
                                        </p:attrNameLst>
                                      </p:cBhvr>
                                      <p:tavLst>
                                        <p:tav tm="0">
                                          <p:val>
                                            <p:strVal val="#ppt_x"/>
                                          </p:val>
                                        </p:tav>
                                        <p:tav tm="100000">
                                          <p:val>
                                            <p:strVal val="#ppt_x"/>
                                          </p:val>
                                        </p:tav>
                                      </p:tavLst>
                                    </p:anim>
                                    <p:anim calcmode="lin" valueType="num">
                                      <p:cBhvr>
                                        <p:cTn id="17" dur="750" fill="hold"/>
                                        <p:tgtEl>
                                          <p:spTgt spid="31"/>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10" presetClass="entr" presetSubtype="0" fill="hold" nodeType="afterEffect">
                                  <p:stCondLst>
                                    <p:cond delay="100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750"/>
                                        <p:tgtEl>
                                          <p:spTgt spid="4"/>
                                        </p:tgtEl>
                                      </p:cBhvr>
                                    </p:animEffect>
                                  </p:childTnLst>
                                </p:cTn>
                              </p:par>
                            </p:childTnLst>
                          </p:cTn>
                        </p:par>
                        <p:par>
                          <p:cTn id="22" fill="hold">
                            <p:stCondLst>
                              <p:cond delay="4000"/>
                            </p:stCondLst>
                            <p:childTnLst>
                              <p:par>
                                <p:cTn id="23" presetID="42" presetClass="entr" presetSubtype="0" fill="hold" grpId="0" nodeType="after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750"/>
                                        <p:tgtEl>
                                          <p:spTgt spid="32"/>
                                        </p:tgtEl>
                                      </p:cBhvr>
                                    </p:animEffect>
                                    <p:anim calcmode="lin" valueType="num">
                                      <p:cBhvr>
                                        <p:cTn id="26" dur="750" fill="hold"/>
                                        <p:tgtEl>
                                          <p:spTgt spid="32"/>
                                        </p:tgtEl>
                                        <p:attrNameLst>
                                          <p:attrName>ppt_x</p:attrName>
                                        </p:attrNameLst>
                                      </p:cBhvr>
                                      <p:tavLst>
                                        <p:tav tm="0">
                                          <p:val>
                                            <p:strVal val="#ppt_x"/>
                                          </p:val>
                                        </p:tav>
                                        <p:tav tm="100000">
                                          <p:val>
                                            <p:strVal val="#ppt_x"/>
                                          </p:val>
                                        </p:tav>
                                      </p:tavLst>
                                    </p:anim>
                                    <p:anim calcmode="lin" valueType="num">
                                      <p:cBhvr>
                                        <p:cTn id="27" dur="750" fill="hold"/>
                                        <p:tgtEl>
                                          <p:spTgt spid="32"/>
                                        </p:tgtEl>
                                        <p:attrNameLst>
                                          <p:attrName>ppt_y</p:attrName>
                                        </p:attrNameLst>
                                      </p:cBhvr>
                                      <p:tavLst>
                                        <p:tav tm="0">
                                          <p:val>
                                            <p:strVal val="#ppt_y+.1"/>
                                          </p:val>
                                        </p:tav>
                                        <p:tav tm="100000">
                                          <p:val>
                                            <p:strVal val="#ppt_y"/>
                                          </p:val>
                                        </p:tav>
                                      </p:tavLst>
                                    </p:anim>
                                  </p:childTnLst>
                                </p:cTn>
                              </p:par>
                            </p:childTnLst>
                          </p:cTn>
                        </p:par>
                        <p:par>
                          <p:cTn id="28" fill="hold">
                            <p:stCondLst>
                              <p:cond delay="4750"/>
                            </p:stCondLst>
                            <p:childTnLst>
                              <p:par>
                                <p:cTn id="29" presetID="10" presetClass="entr" presetSubtype="0" fill="hold" nodeType="afterEffect">
                                  <p:stCondLst>
                                    <p:cond delay="125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750"/>
                                        <p:tgtEl>
                                          <p:spTgt spid="5"/>
                                        </p:tgtEl>
                                      </p:cBhvr>
                                    </p:animEffect>
                                  </p:childTnLst>
                                </p:cTn>
                              </p:par>
                            </p:childTnLst>
                          </p:cTn>
                        </p:par>
                        <p:par>
                          <p:cTn id="32" fill="hold">
                            <p:stCondLst>
                              <p:cond delay="675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750"/>
                                        <p:tgtEl>
                                          <p:spTgt spid="33"/>
                                        </p:tgtEl>
                                      </p:cBhvr>
                                    </p:animEffect>
                                    <p:anim calcmode="lin" valueType="num">
                                      <p:cBhvr>
                                        <p:cTn id="36" dur="750" fill="hold"/>
                                        <p:tgtEl>
                                          <p:spTgt spid="33"/>
                                        </p:tgtEl>
                                        <p:attrNameLst>
                                          <p:attrName>ppt_x</p:attrName>
                                        </p:attrNameLst>
                                      </p:cBhvr>
                                      <p:tavLst>
                                        <p:tav tm="0">
                                          <p:val>
                                            <p:strVal val="#ppt_x"/>
                                          </p:val>
                                        </p:tav>
                                        <p:tav tm="100000">
                                          <p:val>
                                            <p:strVal val="#ppt_x"/>
                                          </p:val>
                                        </p:tav>
                                      </p:tavLst>
                                    </p:anim>
                                    <p:anim calcmode="lin" valueType="num">
                                      <p:cBhvr>
                                        <p:cTn id="37" dur="750" fill="hold"/>
                                        <p:tgtEl>
                                          <p:spTgt spid="33"/>
                                        </p:tgtEl>
                                        <p:attrNameLst>
                                          <p:attrName>ppt_y</p:attrName>
                                        </p:attrNameLst>
                                      </p:cBhvr>
                                      <p:tavLst>
                                        <p:tav tm="0">
                                          <p:val>
                                            <p:strVal val="#ppt_y+.1"/>
                                          </p:val>
                                        </p:tav>
                                        <p:tav tm="100000">
                                          <p:val>
                                            <p:strVal val="#ppt_y"/>
                                          </p:val>
                                        </p:tav>
                                      </p:tavLst>
                                    </p:anim>
                                  </p:childTnLst>
                                </p:cTn>
                              </p:par>
                            </p:childTnLst>
                          </p:cTn>
                        </p:par>
                        <p:par>
                          <p:cTn id="38" fill="hold">
                            <p:stCondLst>
                              <p:cond delay="7500"/>
                            </p:stCondLst>
                            <p:childTnLst>
                              <p:par>
                                <p:cTn id="39" presetID="10" presetClass="entr" presetSubtype="0" fill="hold" nodeType="afterEffect">
                                  <p:stCondLst>
                                    <p:cond delay="175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750"/>
                                        <p:tgtEl>
                                          <p:spTgt spid="10"/>
                                        </p:tgtEl>
                                      </p:cBhvr>
                                    </p:animEffect>
                                  </p:childTnLst>
                                </p:cTn>
                              </p:par>
                            </p:childTnLst>
                          </p:cTn>
                        </p:par>
                        <p:par>
                          <p:cTn id="42" fill="hold">
                            <p:stCondLst>
                              <p:cond delay="10000"/>
                            </p:stCondLst>
                            <p:childTnLst>
                              <p:par>
                                <p:cTn id="43" presetID="42" presetClass="entr" presetSubtype="0" fill="hold" grpId="0"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fade">
                                      <p:cBhvr>
                                        <p:cTn id="45" dur="750"/>
                                        <p:tgtEl>
                                          <p:spTgt spid="34"/>
                                        </p:tgtEl>
                                      </p:cBhvr>
                                    </p:animEffect>
                                    <p:anim calcmode="lin" valueType="num">
                                      <p:cBhvr>
                                        <p:cTn id="46" dur="750" fill="hold"/>
                                        <p:tgtEl>
                                          <p:spTgt spid="34"/>
                                        </p:tgtEl>
                                        <p:attrNameLst>
                                          <p:attrName>ppt_x</p:attrName>
                                        </p:attrNameLst>
                                      </p:cBhvr>
                                      <p:tavLst>
                                        <p:tav tm="0">
                                          <p:val>
                                            <p:strVal val="#ppt_x"/>
                                          </p:val>
                                        </p:tav>
                                        <p:tav tm="100000">
                                          <p:val>
                                            <p:strVal val="#ppt_x"/>
                                          </p:val>
                                        </p:tav>
                                      </p:tavLst>
                                    </p:anim>
                                    <p:anim calcmode="lin" valueType="num">
                                      <p:cBhvr>
                                        <p:cTn id="47" dur="750" fill="hold"/>
                                        <p:tgtEl>
                                          <p:spTgt spid="34"/>
                                        </p:tgtEl>
                                        <p:attrNameLst>
                                          <p:attrName>ppt_y</p:attrName>
                                        </p:attrNameLst>
                                      </p:cBhvr>
                                      <p:tavLst>
                                        <p:tav tm="0">
                                          <p:val>
                                            <p:strVal val="#ppt_y+.1"/>
                                          </p:val>
                                        </p:tav>
                                        <p:tav tm="100000">
                                          <p:val>
                                            <p:strVal val="#ppt_y"/>
                                          </p:val>
                                        </p:tav>
                                      </p:tavLst>
                                    </p:anim>
                                  </p:childTnLst>
                                </p:cTn>
                              </p:par>
                            </p:childTnLst>
                          </p:cTn>
                        </p:par>
                        <p:par>
                          <p:cTn id="48" fill="hold">
                            <p:stCondLst>
                              <p:cond delay="10750"/>
                            </p:stCondLst>
                            <p:childTnLst>
                              <p:par>
                                <p:cTn id="49" presetID="10" presetClass="entr" presetSubtype="0" fill="hold" nodeType="afterEffect">
                                  <p:stCondLst>
                                    <p:cond delay="50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2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1" grpId="0" animBg="1"/>
      <p:bldP spid="32" grpId="0" animBg="1"/>
      <p:bldP spid="33" grpId="0" animBg="1"/>
      <p:bldP spid="3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p:nvPr/>
        </p:nvGrpSpPr>
        <p:grpSpPr>
          <a:xfrm>
            <a:off x="0" y="0"/>
            <a:ext cx="9144000" cy="908720"/>
            <a:chOff x="0" y="0"/>
            <a:chExt cx="9144000" cy="908720"/>
          </a:xfrm>
        </p:grpSpPr>
        <p:pic>
          <p:nvPicPr>
            <p:cNvPr id="1026" name="Picture 2"/>
            <p:cNvPicPr>
              <a:picLocks noChangeAspect="1" noChangeArrowheads="1"/>
            </p:cNvPicPr>
            <p:nvPr/>
          </p:nvPicPr>
          <p:blipFill>
            <a:blip r:embed="rId4" cstate="print"/>
            <a:srcRect l="1963" r="1963"/>
            <a:stretch>
              <a:fillRect/>
            </a:stretch>
          </p:blipFill>
          <p:spPr bwMode="auto">
            <a:xfrm>
              <a:off x="0" y="0"/>
              <a:ext cx="9144000" cy="908720"/>
            </a:xfrm>
            <a:prstGeom prst="rect">
              <a:avLst/>
            </a:prstGeom>
            <a:noFill/>
            <a:ln w="9525">
              <a:noFill/>
              <a:miter lim="800000"/>
              <a:headEnd/>
              <a:tailEnd/>
            </a:ln>
          </p:spPr>
        </p:pic>
        <p:sp>
          <p:nvSpPr>
            <p:cNvPr id="6" name="Rectangle 5"/>
            <p:cNvSpPr/>
            <p:nvPr/>
          </p:nvSpPr>
          <p:spPr>
            <a:xfrm>
              <a:off x="512" y="188640"/>
              <a:ext cx="9143488" cy="72000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7" name="TextBox 6"/>
            <p:cNvSpPr txBox="1"/>
            <p:nvPr/>
          </p:nvSpPr>
          <p:spPr>
            <a:xfrm>
              <a:off x="683568" y="251937"/>
              <a:ext cx="8064896" cy="584775"/>
            </a:xfrm>
            <a:prstGeom prst="rect">
              <a:avLst/>
            </a:prstGeom>
            <a:solidFill>
              <a:srgbClr val="FFFFFF">
                <a:alpha val="69804"/>
              </a:srgbClr>
            </a:solidFill>
          </p:spPr>
          <p:txBody>
            <a:bodyPr wrap="square" rtlCol="0">
              <a:spAutoFit/>
            </a:bodyPr>
            <a:lstStyle/>
            <a:p>
              <a:r>
                <a:rPr lang="en-IN" sz="3200" dirty="0" smtClean="0"/>
                <a:t>Did You Know?</a:t>
              </a:r>
              <a:endParaRPr lang="en-IN" sz="3200" dirty="0"/>
            </a:p>
          </p:txBody>
        </p:sp>
      </p:grpSp>
      <p:pic>
        <p:nvPicPr>
          <p:cNvPr id="8" name="Picture 7" descr="3363847698_5a40ebe4b9_b.jpg"/>
          <p:cNvPicPr>
            <a:picLocks noChangeAspect="1"/>
          </p:cNvPicPr>
          <p:nvPr/>
        </p:nvPicPr>
        <p:blipFill>
          <a:blip r:embed="rId5" cstate="print"/>
          <a:srcRect t="3631"/>
          <a:stretch>
            <a:fillRect/>
          </a:stretch>
        </p:blipFill>
        <p:spPr>
          <a:xfrm>
            <a:off x="0" y="864096"/>
            <a:ext cx="9144000" cy="5733256"/>
          </a:xfrm>
          <a:prstGeom prst="rect">
            <a:avLst/>
          </a:prstGeom>
        </p:spPr>
      </p:pic>
      <p:sp>
        <p:nvSpPr>
          <p:cNvPr id="9" name="TextBox 8"/>
          <p:cNvSpPr txBox="1"/>
          <p:nvPr/>
        </p:nvSpPr>
        <p:spPr>
          <a:xfrm>
            <a:off x="755576" y="3356992"/>
            <a:ext cx="7776864" cy="1631216"/>
          </a:xfrm>
          <a:prstGeom prst="rect">
            <a:avLst/>
          </a:prstGeom>
          <a:noFill/>
        </p:spPr>
        <p:txBody>
          <a:bodyPr wrap="square" rtlCol="0">
            <a:spAutoFit/>
          </a:bodyPr>
          <a:lstStyle/>
          <a:p>
            <a:r>
              <a:rPr lang="en-IN" sz="2000" dirty="0" smtClean="0"/>
              <a:t>NLP is more effective than psychology alone. Also, it is much less expensive. So, your goals can be reached in 1-3 sessions instead of numerous weekly appointments that can go on for years in psychological counseling. Using NLP, once you locate the source of the problem, it’s easy to replace or delete the behavior entirely.</a:t>
            </a:r>
            <a:endParaRPr lang="en-IN" sz="2000" dirty="0"/>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08031" y="-105774"/>
            <a:ext cx="952381" cy="965079"/>
          </a:xfrm>
          <a:prstGeom prst="rect">
            <a:avLst/>
          </a:prstGeom>
        </p:spPr>
      </p:pic>
      <p:pic>
        <p:nvPicPr>
          <p:cNvPr id="11" name="Picture 10">
            <a:hlinkClick r:id="" action="ppaction://hlinkshowjump?jump=previousslide"/>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187" y="6466336"/>
            <a:ext cx="1244445" cy="419048"/>
          </a:xfrm>
          <a:prstGeom prst="rect">
            <a:avLst/>
          </a:prstGeom>
        </p:spPr>
      </p:pic>
      <p:pic>
        <p:nvPicPr>
          <p:cNvPr id="12" name="Picture 11">
            <a:hlinkClick r:id="" action="ppaction://hlinkshowjump?jump=nextslide"/>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84368" y="6466336"/>
            <a:ext cx="1244445" cy="419048"/>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10" presetClass="entr" presetSubtype="0" fill="hold" nodeType="afterEffect">
                                  <p:stCondLst>
                                    <p:cond delay="50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p:nvPr/>
        </p:nvGrpSpPr>
        <p:grpSpPr>
          <a:xfrm>
            <a:off x="0" y="0"/>
            <a:ext cx="9144000" cy="908720"/>
            <a:chOff x="0" y="0"/>
            <a:chExt cx="9144000" cy="908720"/>
          </a:xfrm>
        </p:grpSpPr>
        <p:pic>
          <p:nvPicPr>
            <p:cNvPr id="1026" name="Picture 2"/>
            <p:cNvPicPr>
              <a:picLocks noChangeAspect="1" noChangeArrowheads="1"/>
            </p:cNvPicPr>
            <p:nvPr/>
          </p:nvPicPr>
          <p:blipFill>
            <a:blip r:embed="rId4" cstate="print"/>
            <a:srcRect l="1963" r="1963"/>
            <a:stretch>
              <a:fillRect/>
            </a:stretch>
          </p:blipFill>
          <p:spPr bwMode="auto">
            <a:xfrm>
              <a:off x="0" y="0"/>
              <a:ext cx="9144000" cy="908720"/>
            </a:xfrm>
            <a:prstGeom prst="rect">
              <a:avLst/>
            </a:prstGeom>
            <a:noFill/>
            <a:ln w="9525">
              <a:noFill/>
              <a:miter lim="800000"/>
              <a:headEnd/>
              <a:tailEnd/>
            </a:ln>
          </p:spPr>
        </p:pic>
        <p:sp>
          <p:nvSpPr>
            <p:cNvPr id="6" name="Rectangle 5"/>
            <p:cNvSpPr/>
            <p:nvPr/>
          </p:nvSpPr>
          <p:spPr>
            <a:xfrm>
              <a:off x="512" y="188640"/>
              <a:ext cx="9143488" cy="72000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7" name="TextBox 6"/>
            <p:cNvSpPr txBox="1"/>
            <p:nvPr/>
          </p:nvSpPr>
          <p:spPr>
            <a:xfrm>
              <a:off x="683568" y="251937"/>
              <a:ext cx="8064896" cy="584775"/>
            </a:xfrm>
            <a:prstGeom prst="rect">
              <a:avLst/>
            </a:prstGeom>
            <a:solidFill>
              <a:srgbClr val="FFFFFF">
                <a:alpha val="69804"/>
              </a:srgbClr>
            </a:solidFill>
          </p:spPr>
          <p:txBody>
            <a:bodyPr wrap="square" rtlCol="0">
              <a:spAutoFit/>
            </a:bodyPr>
            <a:lstStyle/>
            <a:p>
              <a:r>
                <a:rPr lang="en-IN" sz="3200" dirty="0" smtClean="0"/>
                <a:t>Phases of NLP Modeling</a:t>
              </a:r>
              <a:endParaRPr lang="en-IN" sz="3200" dirty="0"/>
            </a:p>
          </p:txBody>
        </p:sp>
      </p:grpSp>
      <p:pic>
        <p:nvPicPr>
          <p:cNvPr id="8" name="Picture 7" descr="thumbnails.jpg"/>
          <p:cNvPicPr>
            <a:picLocks noChangeAspect="1"/>
          </p:cNvPicPr>
          <p:nvPr/>
        </p:nvPicPr>
        <p:blipFill>
          <a:blip r:embed="rId5" cstate="print">
            <a:lum bright="30000" contrast="-30000"/>
          </a:blip>
          <a:srcRect l="35280" t="74933" r="34481" b="1755"/>
          <a:stretch>
            <a:fillRect/>
          </a:stretch>
        </p:blipFill>
        <p:spPr>
          <a:xfrm>
            <a:off x="0" y="908720"/>
            <a:ext cx="9144000" cy="5949280"/>
          </a:xfrm>
          <a:prstGeom prst="rect">
            <a:avLst/>
          </a:prstGeom>
        </p:spPr>
      </p:pic>
      <p:sp>
        <p:nvSpPr>
          <p:cNvPr id="9" name="Rounded Rectangle 8"/>
          <p:cNvSpPr/>
          <p:nvPr/>
        </p:nvSpPr>
        <p:spPr>
          <a:xfrm rot="-120000">
            <a:off x="1768291" y="1476795"/>
            <a:ext cx="7920880" cy="5760640"/>
          </a:xfrm>
          <a:prstGeom prst="roundRect">
            <a:avLst>
              <a:gd name="adj" fmla="val 5914"/>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3" name="Group 19"/>
          <p:cNvGrpSpPr/>
          <p:nvPr/>
        </p:nvGrpSpPr>
        <p:grpSpPr>
          <a:xfrm>
            <a:off x="2267745" y="1621869"/>
            <a:ext cx="7273346" cy="5814972"/>
            <a:chOff x="3824019" y="1621869"/>
            <a:chExt cx="5717071" cy="5814972"/>
          </a:xfrm>
        </p:grpSpPr>
        <p:sp>
          <p:nvSpPr>
            <p:cNvPr id="11" name="Rectangle 10"/>
            <p:cNvSpPr/>
            <p:nvPr/>
          </p:nvSpPr>
          <p:spPr>
            <a:xfrm rot="-120000">
              <a:off x="3851798" y="1621869"/>
              <a:ext cx="5689292" cy="576064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2" name="Rectangle 11"/>
            <p:cNvSpPr/>
            <p:nvPr/>
          </p:nvSpPr>
          <p:spPr>
            <a:xfrm rot="-240000">
              <a:off x="3824019" y="1643017"/>
              <a:ext cx="5689292" cy="57606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3" name="Rectangle 12"/>
            <p:cNvSpPr/>
            <p:nvPr/>
          </p:nvSpPr>
          <p:spPr>
            <a:xfrm rot="-360000">
              <a:off x="3829888" y="1676201"/>
              <a:ext cx="5689292" cy="5760640"/>
            </a:xfrm>
            <a:prstGeom prst="rect">
              <a:avLst/>
            </a:prstGeom>
            <a:solidFill>
              <a:srgbClr val="FCFC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4" name="Group 28"/>
          <p:cNvGrpSpPr/>
          <p:nvPr/>
        </p:nvGrpSpPr>
        <p:grpSpPr>
          <a:xfrm>
            <a:off x="-108520" y="980728"/>
            <a:ext cx="1794198" cy="3726184"/>
            <a:chOff x="2613725" y="1670382"/>
            <a:chExt cx="1438873" cy="3918858"/>
          </a:xfrm>
        </p:grpSpPr>
        <p:pic>
          <p:nvPicPr>
            <p:cNvPr id="15" name="Picture 14" descr="Vector - Single Tags on a Rope by DragonArt.png"/>
            <p:cNvPicPr>
              <a:picLocks noChangeAspect="1"/>
            </p:cNvPicPr>
            <p:nvPr/>
          </p:nvPicPr>
          <p:blipFill>
            <a:blip r:embed="rId6" cstate="print"/>
            <a:srcRect l="41068" t="42650" r="50597" b="32150"/>
            <a:stretch>
              <a:fillRect/>
            </a:stretch>
          </p:blipFill>
          <p:spPr>
            <a:xfrm>
              <a:off x="2637137" y="1670382"/>
              <a:ext cx="1415461" cy="3918858"/>
            </a:xfrm>
            <a:prstGeom prst="rect">
              <a:avLst/>
            </a:prstGeom>
          </p:spPr>
        </p:pic>
        <p:sp>
          <p:nvSpPr>
            <p:cNvPr id="16" name="TextBox 15"/>
            <p:cNvSpPr txBox="1"/>
            <p:nvPr/>
          </p:nvSpPr>
          <p:spPr>
            <a:xfrm rot="18977884">
              <a:off x="2613725" y="4350117"/>
              <a:ext cx="1386054" cy="744489"/>
            </a:xfrm>
            <a:prstGeom prst="rect">
              <a:avLst/>
            </a:prstGeom>
            <a:noFill/>
          </p:spPr>
          <p:txBody>
            <a:bodyPr wrap="square" rtlCol="0">
              <a:spAutoFit/>
            </a:bodyPr>
            <a:lstStyle/>
            <a:p>
              <a:pPr algn="ctr"/>
              <a:r>
                <a:rPr lang="en-IN" sz="2000" b="1" dirty="0" smtClean="0"/>
                <a:t>Observing </a:t>
              </a:r>
            </a:p>
            <a:p>
              <a:pPr algn="ctr"/>
              <a:r>
                <a:rPr lang="en-IN" sz="2000" b="1" dirty="0" smtClean="0"/>
                <a:t>the model</a:t>
              </a:r>
              <a:endParaRPr lang="en-IN" sz="2000" b="1" dirty="0"/>
            </a:p>
          </p:txBody>
        </p:sp>
      </p:grpSp>
      <p:sp>
        <p:nvSpPr>
          <p:cNvPr id="28" name="TextBox 27"/>
          <p:cNvSpPr txBox="1"/>
          <p:nvPr/>
        </p:nvSpPr>
        <p:spPr>
          <a:xfrm rot="21360000">
            <a:off x="4567565" y="1820994"/>
            <a:ext cx="4292657" cy="2939266"/>
          </a:xfrm>
          <a:prstGeom prst="rect">
            <a:avLst/>
          </a:prstGeom>
          <a:noFill/>
        </p:spPr>
        <p:txBody>
          <a:bodyPr wrap="square" rtlCol="0">
            <a:spAutoFit/>
          </a:bodyPr>
          <a:lstStyle/>
          <a:p>
            <a:pPr>
              <a:spcAft>
                <a:spcPts val="600"/>
              </a:spcAft>
            </a:pPr>
            <a:r>
              <a:rPr lang="en-IN" dirty="0" smtClean="0"/>
              <a:t>This phase involves fully imagining yourself in someone else's shoes by using what is known as a ‘second position shift’ in NLP.</a:t>
            </a:r>
          </a:p>
          <a:p>
            <a:pPr>
              <a:spcAft>
                <a:spcPts val="600"/>
              </a:spcAft>
            </a:pPr>
            <a:r>
              <a:rPr lang="en-IN" dirty="0" smtClean="0"/>
              <a:t>Hence, you use direct observation of behavior and physiology to find "what" the person does and ask  quality questions to find out "how" they do it which involves internal thinking strategies and "why" they do it which includes his supporting beliefs and assumptions.</a:t>
            </a:r>
          </a:p>
        </p:txBody>
      </p:sp>
      <p:sp>
        <p:nvSpPr>
          <p:cNvPr id="29" name="TextBox 28"/>
          <p:cNvSpPr txBox="1"/>
          <p:nvPr/>
        </p:nvSpPr>
        <p:spPr>
          <a:xfrm rot="21316480">
            <a:off x="2398164" y="4965119"/>
            <a:ext cx="6759563" cy="923330"/>
          </a:xfrm>
          <a:prstGeom prst="rect">
            <a:avLst/>
          </a:prstGeom>
          <a:noFill/>
        </p:spPr>
        <p:txBody>
          <a:bodyPr wrap="square" rtlCol="0">
            <a:spAutoFit/>
          </a:bodyPr>
          <a:lstStyle/>
          <a:p>
            <a:r>
              <a:rPr lang="en-IN" dirty="0" smtClean="0"/>
              <a:t>A powerful tool to use in this part of the process is deep trance identification. Deep trance identification is using unconscious clues to generate more information than can be obtained logically.</a:t>
            </a:r>
          </a:p>
        </p:txBody>
      </p:sp>
      <p:sp>
        <p:nvSpPr>
          <p:cNvPr id="30" name="Rectangle 29"/>
          <p:cNvSpPr/>
          <p:nvPr/>
        </p:nvSpPr>
        <p:spPr>
          <a:xfrm>
            <a:off x="0" y="920914"/>
            <a:ext cx="9144000" cy="144016"/>
          </a:xfrm>
          <a:prstGeom prst="rect">
            <a:avLst/>
          </a:prstGeom>
          <a:blipFill>
            <a:blip r:embed="rId7" cstate="print"/>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5" name="Group 31"/>
          <p:cNvGrpSpPr/>
          <p:nvPr/>
        </p:nvGrpSpPr>
        <p:grpSpPr>
          <a:xfrm>
            <a:off x="2267744" y="1998624"/>
            <a:ext cx="2232248" cy="2726519"/>
            <a:chOff x="2267744" y="1998625"/>
            <a:chExt cx="2037237" cy="2261116"/>
          </a:xfrm>
        </p:grpSpPr>
        <p:grpSp>
          <p:nvGrpSpPr>
            <p:cNvPr id="10" name="Gruppe 95"/>
            <p:cNvGrpSpPr>
              <a:grpSpLocks/>
            </p:cNvGrpSpPr>
            <p:nvPr/>
          </p:nvGrpSpPr>
          <p:grpSpPr bwMode="auto">
            <a:xfrm rot="1294890">
              <a:off x="2267744" y="1998625"/>
              <a:ext cx="2037237" cy="2261116"/>
              <a:chOff x="819631" y="1558980"/>
              <a:chExt cx="2860022" cy="2859741"/>
            </a:xfrm>
          </p:grpSpPr>
          <p:sp>
            <p:nvSpPr>
              <p:cNvPr id="20" name="Rektangel 97"/>
              <p:cNvSpPr>
                <a:spLocks noChangeArrowheads="1"/>
              </p:cNvSpPr>
              <p:nvPr/>
            </p:nvSpPr>
            <p:spPr bwMode="auto">
              <a:xfrm rot="19981618">
                <a:off x="819631" y="1558980"/>
                <a:ext cx="2860022" cy="2859741"/>
              </a:xfrm>
              <a:prstGeom prst="rect">
                <a:avLst/>
              </a:prstGeom>
              <a:gradFill rotWithShape="1">
                <a:gsLst>
                  <a:gs pos="0">
                    <a:srgbClr val="E6E6E6"/>
                  </a:gs>
                  <a:gs pos="100000">
                    <a:srgbClr val="F3F3F3"/>
                  </a:gs>
                </a:gsLst>
                <a:lin ang="16200000"/>
              </a:gradFill>
              <a:ln w="9525">
                <a:solidFill>
                  <a:srgbClr val="D9D9D9"/>
                </a:solidFill>
                <a:miter lim="800000"/>
                <a:headEnd/>
                <a:tailEnd/>
              </a:ln>
              <a:effectLst>
                <a:outerShdw blurRad="63500" dist="23000" dir="5400000" rotWithShape="0">
                  <a:srgbClr val="000000">
                    <a:alpha val="34999"/>
                  </a:srgbClr>
                </a:outerShdw>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21" name="Rektangel 98"/>
              <p:cNvSpPr>
                <a:spLocks noChangeArrowheads="1"/>
              </p:cNvSpPr>
              <p:nvPr/>
            </p:nvSpPr>
            <p:spPr bwMode="auto">
              <a:xfrm rot="20004637">
                <a:off x="843660" y="1720389"/>
                <a:ext cx="2599587" cy="2116621"/>
              </a:xfrm>
              <a:prstGeom prst="rect">
                <a:avLst/>
              </a:prstGeom>
              <a:gradFill rotWithShape="1">
                <a:gsLst>
                  <a:gs pos="0">
                    <a:srgbClr val="69BED9"/>
                  </a:gs>
                  <a:gs pos="100000">
                    <a:srgbClr val="1F88C8"/>
                  </a:gs>
                </a:gsLst>
                <a:lin ang="5400000" scaled="1"/>
              </a:gradFill>
              <a:ln w="9525">
                <a:solidFill>
                  <a:srgbClr val="93CDDD"/>
                </a:solidFill>
                <a:miter lim="800000"/>
                <a:headEnd/>
                <a:tailEnd/>
              </a:ln>
            </p:spPr>
            <p:txBody>
              <a:bodyPr anchor="ctr"/>
              <a:lstStyle/>
              <a:p>
                <a:pPr algn="ctr" defTabSz="914400"/>
                <a:endParaRPr lang="en-US" sz="1600" b="1" dirty="0">
                  <a:solidFill>
                    <a:srgbClr val="FFFFFF"/>
                  </a:solidFill>
                  <a:latin typeface="Calibri" pitchFamily="34" charset="0"/>
                </a:endParaRPr>
              </a:p>
            </p:txBody>
          </p:sp>
        </p:grpSp>
        <p:pic>
          <p:nvPicPr>
            <p:cNvPr id="31" name="Picture 30" descr="brain-illustration-2-300x300.jpg"/>
            <p:cNvPicPr>
              <a:picLocks noChangeAspect="1"/>
            </p:cNvPicPr>
            <p:nvPr/>
          </p:nvPicPr>
          <p:blipFill>
            <a:blip r:embed="rId8" cstate="print"/>
            <a:stretch>
              <a:fillRect/>
            </a:stretch>
          </p:blipFill>
          <p:spPr>
            <a:xfrm rot="21300000">
              <a:off x="2344884" y="2066987"/>
              <a:ext cx="1870332" cy="1728000"/>
            </a:xfrm>
            <a:prstGeom prst="rect">
              <a:avLst/>
            </a:prstGeom>
          </p:spPr>
        </p:pic>
      </p:grpSp>
      <p:grpSp>
        <p:nvGrpSpPr>
          <p:cNvPr id="14" name="Group 23"/>
          <p:cNvGrpSpPr/>
          <p:nvPr/>
        </p:nvGrpSpPr>
        <p:grpSpPr>
          <a:xfrm rot="20643272">
            <a:off x="3743398" y="1735538"/>
            <a:ext cx="324000" cy="828000"/>
            <a:chOff x="5004047" y="2852936"/>
            <a:chExt cx="720081" cy="2088232"/>
          </a:xfrm>
          <a:solidFill>
            <a:srgbClr val="002060"/>
          </a:solidFill>
          <a:scene3d>
            <a:camera prst="orthographicFront">
              <a:rot lat="0" lon="0" rev="0"/>
            </a:camera>
            <a:lightRig rig="balanced" dir="t">
              <a:rot lat="0" lon="0" rev="8700000"/>
            </a:lightRig>
          </a:scene3d>
        </p:grpSpPr>
        <p:grpSp>
          <p:nvGrpSpPr>
            <p:cNvPr id="17" name="Group 28"/>
            <p:cNvGrpSpPr/>
            <p:nvPr/>
          </p:nvGrpSpPr>
          <p:grpSpPr>
            <a:xfrm>
              <a:off x="5004047" y="2852936"/>
              <a:ext cx="720080" cy="1728192"/>
              <a:chOff x="4932040" y="2852936"/>
              <a:chExt cx="720080" cy="1728192"/>
            </a:xfrm>
            <a:grpFill/>
          </p:grpSpPr>
          <p:sp>
            <p:nvSpPr>
              <p:cNvPr id="25" name="Block Arc 24"/>
              <p:cNvSpPr/>
              <p:nvPr/>
            </p:nvSpPr>
            <p:spPr>
              <a:xfrm>
                <a:off x="4932040" y="2852936"/>
                <a:ext cx="720080" cy="792088"/>
              </a:xfrm>
              <a:prstGeom prst="blockArc">
                <a:avLst>
                  <a:gd name="adj1" fmla="val 10800000"/>
                  <a:gd name="adj2" fmla="val 217341"/>
                  <a:gd name="adj3" fmla="val 19078"/>
                </a:avLst>
              </a:prstGeom>
              <a:grpFill/>
              <a:ln>
                <a:solidFill>
                  <a:srgbClr val="002060"/>
                </a:solid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26" name="Rectangle 25"/>
              <p:cNvSpPr/>
              <p:nvPr/>
            </p:nvSpPr>
            <p:spPr>
              <a:xfrm>
                <a:off x="4932041" y="3212976"/>
                <a:ext cx="144000" cy="1368152"/>
              </a:xfrm>
              <a:prstGeom prst="rect">
                <a:avLst/>
              </a:prstGeom>
              <a:grpFill/>
              <a:ln>
                <a:solidFill>
                  <a:srgbClr val="002060"/>
                </a:solid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7" name="Rectangle 26"/>
              <p:cNvSpPr/>
              <p:nvPr/>
            </p:nvSpPr>
            <p:spPr>
              <a:xfrm>
                <a:off x="5508104" y="3645128"/>
                <a:ext cx="144000" cy="936000"/>
              </a:xfrm>
              <a:prstGeom prst="rect">
                <a:avLst/>
              </a:prstGeom>
              <a:grpFill/>
              <a:ln>
                <a:solidFill>
                  <a:srgbClr val="002060"/>
                </a:solid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24" name="Block Arc 23"/>
            <p:cNvSpPr/>
            <p:nvPr/>
          </p:nvSpPr>
          <p:spPr>
            <a:xfrm flipV="1">
              <a:off x="5004048" y="4149080"/>
              <a:ext cx="720080" cy="792088"/>
            </a:xfrm>
            <a:prstGeom prst="blockArc">
              <a:avLst>
                <a:gd name="adj1" fmla="val 10800000"/>
                <a:gd name="adj2" fmla="val 217341"/>
                <a:gd name="adj3" fmla="val 19078"/>
              </a:avLst>
            </a:prstGeom>
            <a:grpFill/>
            <a:ln>
              <a:solidFill>
                <a:srgbClr val="002060"/>
              </a:solid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grpSp>
      <p:pic>
        <p:nvPicPr>
          <p:cNvPr id="32" name="Picture 3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208031" y="-105774"/>
            <a:ext cx="952381" cy="965079"/>
          </a:xfrm>
          <a:prstGeom prst="rect">
            <a:avLst/>
          </a:prstGeom>
        </p:spPr>
      </p:pic>
      <p:pic>
        <p:nvPicPr>
          <p:cNvPr id="33" name="Picture 32">
            <a:hlinkClick r:id="" action="ppaction://hlinkshowjump?jump=previousslide"/>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187" y="6466336"/>
            <a:ext cx="1244445" cy="419048"/>
          </a:xfrm>
          <a:prstGeom prst="rect">
            <a:avLst/>
          </a:prstGeom>
        </p:spPr>
      </p:pic>
      <p:pic>
        <p:nvPicPr>
          <p:cNvPr id="34" name="Picture 33">
            <a:hlinkClick r:id="" action="ppaction://hlinkshowjump?jump=nextslide"/>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884368" y="6466336"/>
            <a:ext cx="1244445" cy="419048"/>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slide(fromLeft)">
                                      <p:cBhvr>
                                        <p:cTn id="7" dur="750"/>
                                        <p:tgtEl>
                                          <p:spTgt spid="30"/>
                                        </p:tgtEl>
                                      </p:cBhvr>
                                    </p:animEffect>
                                  </p:childTnLst>
                                </p:cTn>
                              </p:par>
                              <p:par>
                                <p:cTn id="8" presetID="47"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750"/>
                                        <p:tgtEl>
                                          <p:spTgt spid="4"/>
                                        </p:tgtEl>
                                      </p:cBhvr>
                                    </p:animEffect>
                                    <p:anim calcmode="lin" valueType="num">
                                      <p:cBhvr>
                                        <p:cTn id="11" dur="750" fill="hold"/>
                                        <p:tgtEl>
                                          <p:spTgt spid="4"/>
                                        </p:tgtEl>
                                        <p:attrNameLst>
                                          <p:attrName>ppt_x</p:attrName>
                                        </p:attrNameLst>
                                      </p:cBhvr>
                                      <p:tavLst>
                                        <p:tav tm="0">
                                          <p:val>
                                            <p:strVal val="#ppt_x"/>
                                          </p:val>
                                        </p:tav>
                                        <p:tav tm="100000">
                                          <p:val>
                                            <p:strVal val="#ppt_x"/>
                                          </p:val>
                                        </p:tav>
                                      </p:tavLst>
                                    </p:anim>
                                    <p:anim calcmode="lin" valueType="num">
                                      <p:cBhvr>
                                        <p:cTn id="12" dur="750" fill="hold"/>
                                        <p:tgtEl>
                                          <p:spTgt spid="4"/>
                                        </p:tgtEl>
                                        <p:attrNameLst>
                                          <p:attrName>ppt_y</p:attrName>
                                        </p:attrNameLst>
                                      </p:cBhvr>
                                      <p:tavLst>
                                        <p:tav tm="0">
                                          <p:val>
                                            <p:strVal val="#ppt_y-.1"/>
                                          </p:val>
                                        </p:tav>
                                        <p:tav tm="100000">
                                          <p:val>
                                            <p:strVal val="#ppt_y"/>
                                          </p:val>
                                        </p:tav>
                                      </p:tavLst>
                                    </p:anim>
                                  </p:childTnLst>
                                </p:cTn>
                              </p:par>
                            </p:childTnLst>
                          </p:cTn>
                        </p:par>
                        <p:par>
                          <p:cTn id="13" fill="hold">
                            <p:stCondLst>
                              <p:cond delay="750"/>
                            </p:stCondLst>
                            <p:childTnLst>
                              <p:par>
                                <p:cTn id="14" presetID="10"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75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750"/>
                                        <p:tgtEl>
                                          <p:spTgt spid="3"/>
                                        </p:tgtEl>
                                      </p:cBhvr>
                                    </p:animEffect>
                                  </p:childTnLst>
                                </p:cTn>
                              </p:par>
                              <p:par>
                                <p:cTn id="20" presetID="10"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750"/>
                                        <p:tgtEl>
                                          <p:spTgt spid="5"/>
                                        </p:tgtEl>
                                      </p:cBhvr>
                                    </p:animEffect>
                                  </p:childTnLst>
                                </p:cTn>
                              </p:par>
                              <p:par>
                                <p:cTn id="23" presetID="47"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750"/>
                                        <p:tgtEl>
                                          <p:spTgt spid="14"/>
                                        </p:tgtEl>
                                      </p:cBhvr>
                                    </p:animEffect>
                                    <p:anim calcmode="lin" valueType="num">
                                      <p:cBhvr>
                                        <p:cTn id="26" dur="750" fill="hold"/>
                                        <p:tgtEl>
                                          <p:spTgt spid="14"/>
                                        </p:tgtEl>
                                        <p:attrNameLst>
                                          <p:attrName>ppt_x</p:attrName>
                                        </p:attrNameLst>
                                      </p:cBhvr>
                                      <p:tavLst>
                                        <p:tav tm="0">
                                          <p:val>
                                            <p:strVal val="#ppt_x"/>
                                          </p:val>
                                        </p:tav>
                                        <p:tav tm="100000">
                                          <p:val>
                                            <p:strVal val="#ppt_x"/>
                                          </p:val>
                                        </p:tav>
                                      </p:tavLst>
                                    </p:anim>
                                    <p:anim calcmode="lin" valueType="num">
                                      <p:cBhvr>
                                        <p:cTn id="27" dur="750" fill="hold"/>
                                        <p:tgtEl>
                                          <p:spTgt spid="14"/>
                                        </p:tgtEl>
                                        <p:attrNameLst>
                                          <p:attrName>ppt_y</p:attrName>
                                        </p:attrNameLst>
                                      </p:cBhvr>
                                      <p:tavLst>
                                        <p:tav tm="0">
                                          <p:val>
                                            <p:strVal val="#ppt_y-.1"/>
                                          </p:val>
                                        </p:tav>
                                        <p:tav tm="100000">
                                          <p:val>
                                            <p:strVal val="#ppt_y"/>
                                          </p:val>
                                        </p:tav>
                                      </p:tavLst>
                                    </p:anim>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750"/>
                                        <p:tgtEl>
                                          <p:spTgt spid="28"/>
                                        </p:tgtEl>
                                      </p:cBhvr>
                                    </p:animEffect>
                                  </p:childTnLst>
                                </p:cTn>
                              </p:par>
                            </p:childTnLst>
                          </p:cTn>
                        </p:par>
                        <p:par>
                          <p:cTn id="32" fill="hold">
                            <p:stCondLst>
                              <p:cond delay="2250"/>
                            </p:stCondLst>
                            <p:childTnLst>
                              <p:par>
                                <p:cTn id="33" presetID="10" presetClass="entr" presetSubtype="0" fill="hold" grpId="0" nodeType="afterEffect">
                                  <p:stCondLst>
                                    <p:cond delay="250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750"/>
                                        <p:tgtEl>
                                          <p:spTgt spid="29"/>
                                        </p:tgtEl>
                                      </p:cBhvr>
                                    </p:animEffect>
                                  </p:childTnLst>
                                </p:cTn>
                              </p:par>
                            </p:childTnLst>
                          </p:cTn>
                        </p:par>
                        <p:par>
                          <p:cTn id="36" fill="hold">
                            <p:stCondLst>
                              <p:cond delay="5500"/>
                            </p:stCondLst>
                            <p:childTnLst>
                              <p:par>
                                <p:cTn id="37" presetID="10" presetClass="entr" presetSubtype="0" fill="hold" nodeType="afterEffect">
                                  <p:stCondLst>
                                    <p:cond delay="50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12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8" grpId="0"/>
      <p:bldP spid="29" grpId="0"/>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p:nvPr/>
        </p:nvGrpSpPr>
        <p:grpSpPr>
          <a:xfrm>
            <a:off x="0" y="0"/>
            <a:ext cx="9144000" cy="908720"/>
            <a:chOff x="0" y="0"/>
            <a:chExt cx="9144000" cy="908720"/>
          </a:xfrm>
        </p:grpSpPr>
        <p:pic>
          <p:nvPicPr>
            <p:cNvPr id="1026" name="Picture 2"/>
            <p:cNvPicPr>
              <a:picLocks noChangeAspect="1" noChangeArrowheads="1"/>
            </p:cNvPicPr>
            <p:nvPr/>
          </p:nvPicPr>
          <p:blipFill>
            <a:blip r:embed="rId4" cstate="print"/>
            <a:srcRect l="1963" r="1963"/>
            <a:stretch>
              <a:fillRect/>
            </a:stretch>
          </p:blipFill>
          <p:spPr bwMode="auto">
            <a:xfrm>
              <a:off x="0" y="0"/>
              <a:ext cx="9144000" cy="908720"/>
            </a:xfrm>
            <a:prstGeom prst="rect">
              <a:avLst/>
            </a:prstGeom>
            <a:noFill/>
            <a:ln w="9525">
              <a:noFill/>
              <a:miter lim="800000"/>
              <a:headEnd/>
              <a:tailEnd/>
            </a:ln>
          </p:spPr>
        </p:pic>
        <p:sp>
          <p:nvSpPr>
            <p:cNvPr id="6" name="Rectangle 5"/>
            <p:cNvSpPr/>
            <p:nvPr/>
          </p:nvSpPr>
          <p:spPr>
            <a:xfrm>
              <a:off x="512" y="188640"/>
              <a:ext cx="9143488" cy="72000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7" name="TextBox 6"/>
            <p:cNvSpPr txBox="1"/>
            <p:nvPr/>
          </p:nvSpPr>
          <p:spPr>
            <a:xfrm>
              <a:off x="683568" y="251937"/>
              <a:ext cx="8064896" cy="584775"/>
            </a:xfrm>
            <a:prstGeom prst="rect">
              <a:avLst/>
            </a:prstGeom>
            <a:solidFill>
              <a:srgbClr val="FFFFFF">
                <a:alpha val="69804"/>
              </a:srgbClr>
            </a:solidFill>
          </p:spPr>
          <p:txBody>
            <a:bodyPr wrap="square" rtlCol="0">
              <a:spAutoFit/>
            </a:bodyPr>
            <a:lstStyle/>
            <a:p>
              <a:r>
                <a:rPr lang="en-IN" sz="3200" dirty="0" smtClean="0"/>
                <a:t>Submodality Distinctions</a:t>
              </a:r>
              <a:endParaRPr lang="en-IN" sz="3200" dirty="0"/>
            </a:p>
          </p:txBody>
        </p:sp>
      </p:grpSp>
      <p:graphicFrame>
        <p:nvGraphicFramePr>
          <p:cNvPr id="8" name="Diagram 7"/>
          <p:cNvGraphicFramePr/>
          <p:nvPr/>
        </p:nvGraphicFramePr>
        <p:xfrm>
          <a:off x="0" y="1340768"/>
          <a:ext cx="8460432" cy="551723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3" name="Group 35"/>
          <p:cNvGrpSpPr>
            <a:grpSpLocks/>
          </p:cNvGrpSpPr>
          <p:nvPr/>
        </p:nvGrpSpPr>
        <p:grpSpPr bwMode="auto">
          <a:xfrm>
            <a:off x="179512" y="1700808"/>
            <a:ext cx="4084166" cy="4618930"/>
            <a:chOff x="2378048" y="1065415"/>
            <a:chExt cx="4333204" cy="4907439"/>
          </a:xfrm>
        </p:grpSpPr>
        <p:grpSp>
          <p:nvGrpSpPr>
            <p:cNvPr id="4" name="Group 19"/>
            <p:cNvGrpSpPr>
              <a:grpSpLocks/>
            </p:cNvGrpSpPr>
            <p:nvPr/>
          </p:nvGrpSpPr>
          <p:grpSpPr bwMode="auto">
            <a:xfrm>
              <a:off x="2463325" y="1185512"/>
              <a:ext cx="4162649" cy="4100521"/>
              <a:chOff x="1828800" y="904083"/>
              <a:chExt cx="5105400" cy="5029200"/>
            </a:xfrm>
          </p:grpSpPr>
          <p:sp>
            <p:nvSpPr>
              <p:cNvPr id="20" name="Block Arc 19"/>
              <p:cNvSpPr/>
              <p:nvPr/>
            </p:nvSpPr>
            <p:spPr>
              <a:xfrm>
                <a:off x="1905257" y="904776"/>
                <a:ext cx="5028411" cy="5027732"/>
              </a:xfrm>
              <a:prstGeom prst="blockArc">
                <a:avLst>
                  <a:gd name="adj1" fmla="val 16057356"/>
                  <a:gd name="adj2" fmla="val 21517979"/>
                  <a:gd name="adj3" fmla="val 24992"/>
                </a:avLst>
              </a:prstGeom>
              <a:solidFill>
                <a:srgbClr val="ECE493"/>
              </a:solidFill>
              <a:ln>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chemeClr val="tx1"/>
                  </a:solidFill>
                  <a:ea typeface="ＭＳ Ｐゴシック" charset="-128"/>
                </a:endParaRPr>
              </a:p>
            </p:txBody>
          </p:sp>
          <p:sp>
            <p:nvSpPr>
              <p:cNvPr id="21" name="Block Arc 20"/>
              <p:cNvSpPr/>
              <p:nvPr/>
            </p:nvSpPr>
            <p:spPr>
              <a:xfrm flipH="1">
                <a:off x="1829333" y="904776"/>
                <a:ext cx="5028412" cy="5027732"/>
              </a:xfrm>
              <a:prstGeom prst="blockArc">
                <a:avLst>
                  <a:gd name="adj1" fmla="val 16135092"/>
                  <a:gd name="adj2" fmla="val 21599992"/>
                  <a:gd name="adj3" fmla="val 24403"/>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chemeClr val="tx1"/>
                  </a:solidFill>
                  <a:ea typeface="ＭＳ Ｐゴシック" charset="-128"/>
                </a:endParaRPr>
              </a:p>
            </p:txBody>
          </p:sp>
          <p:grpSp>
            <p:nvGrpSpPr>
              <p:cNvPr id="5" name="Group 66"/>
              <p:cNvGrpSpPr>
                <a:grpSpLocks/>
              </p:cNvGrpSpPr>
              <p:nvPr/>
            </p:nvGrpSpPr>
            <p:grpSpPr bwMode="auto">
              <a:xfrm flipV="1">
                <a:off x="1828800" y="904083"/>
                <a:ext cx="5105400" cy="5029200"/>
                <a:chOff x="1828800" y="3456784"/>
                <a:chExt cx="5105400" cy="5029200"/>
              </a:xfrm>
            </p:grpSpPr>
            <p:sp>
              <p:nvSpPr>
                <p:cNvPr id="23" name="Block Arc 22"/>
                <p:cNvSpPr/>
                <p:nvPr/>
              </p:nvSpPr>
              <p:spPr>
                <a:xfrm>
                  <a:off x="1905257" y="3457559"/>
                  <a:ext cx="5028411" cy="5027732"/>
                </a:xfrm>
                <a:prstGeom prst="blockArc">
                  <a:avLst>
                    <a:gd name="adj1" fmla="val 16079460"/>
                    <a:gd name="adj2" fmla="val 80725"/>
                    <a:gd name="adj3" fmla="val 24594"/>
                  </a:avLst>
                </a:prstGeom>
                <a:solidFill>
                  <a:schemeClr val="bg1">
                    <a:lumMod val="50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chemeClr val="tx1"/>
                    </a:solidFill>
                    <a:ea typeface="ＭＳ Ｐゴシック" charset="-128"/>
                  </a:endParaRPr>
                </a:p>
              </p:txBody>
            </p:sp>
            <p:sp>
              <p:nvSpPr>
                <p:cNvPr id="24" name="Block Arc 23"/>
                <p:cNvSpPr/>
                <p:nvPr/>
              </p:nvSpPr>
              <p:spPr>
                <a:xfrm flipH="1">
                  <a:off x="1829333" y="3457559"/>
                  <a:ext cx="5028412" cy="5027732"/>
                </a:xfrm>
                <a:prstGeom prst="blockArc">
                  <a:avLst>
                    <a:gd name="adj1" fmla="val 16133637"/>
                    <a:gd name="adj2" fmla="val 21599992"/>
                    <a:gd name="adj3" fmla="val 24999"/>
                  </a:avLst>
                </a:prstGeom>
                <a:solidFill>
                  <a:schemeClr val="tx2">
                    <a:lumMod val="50000"/>
                  </a:schemeClr>
                </a:solidFill>
                <a:ln>
                  <a:solidFill>
                    <a:schemeClr val="tx2">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chemeClr val="tx1"/>
                    </a:solidFill>
                    <a:ea typeface="ＭＳ Ｐゴシック" charset="-128"/>
                  </a:endParaRPr>
                </a:p>
              </p:txBody>
            </p:sp>
          </p:grpSp>
        </p:grpSp>
        <p:sp>
          <p:nvSpPr>
            <p:cNvPr id="11" name="Oval 10"/>
            <p:cNvSpPr/>
            <p:nvPr/>
          </p:nvSpPr>
          <p:spPr>
            <a:xfrm>
              <a:off x="3457391" y="2148513"/>
              <a:ext cx="2174518" cy="2174519"/>
            </a:xfrm>
            <a:prstGeom prst="ellipse">
              <a:avLst/>
            </a:prstGeom>
            <a:gradFill flip="none" rotWithShape="1">
              <a:gsLst>
                <a:gs pos="79000">
                  <a:schemeClr val="bg1">
                    <a:lumMod val="75000"/>
                  </a:schemeClr>
                </a:gs>
                <a:gs pos="0">
                  <a:srgbClr val="FFFFFF"/>
                </a:gs>
              </a:gsLst>
              <a:path path="circle">
                <a:fillToRect l="50000" t="50000" r="50000" b="50000"/>
              </a:path>
              <a:tileRect/>
            </a:gradFill>
            <a:ln>
              <a:noFill/>
            </a:ln>
            <a:effectLst>
              <a:outerShdw blurRad="50800" dist="38100" dir="270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algn="ctr">
                <a:defRPr/>
              </a:pPr>
              <a:endParaRPr lang="en-US" dirty="0" smtClean="0">
                <a:solidFill>
                  <a:srgbClr val="FFFFFF"/>
                </a:solidFill>
              </a:endParaRPr>
            </a:p>
          </p:txBody>
        </p:sp>
        <p:sp>
          <p:nvSpPr>
            <p:cNvPr id="12" name="Oval 11"/>
            <p:cNvSpPr/>
            <p:nvPr/>
          </p:nvSpPr>
          <p:spPr>
            <a:xfrm>
              <a:off x="3706580" y="2249805"/>
              <a:ext cx="1676140" cy="1243133"/>
            </a:xfrm>
            <a:prstGeom prst="ellipse">
              <a:avLst/>
            </a:prstGeom>
            <a:gradFill>
              <a:gsLst>
                <a:gs pos="0">
                  <a:schemeClr val="bg1"/>
                </a:gs>
                <a:gs pos="54000">
                  <a:schemeClr val="accent1">
                    <a:tint val="50000"/>
                    <a:shade val="100000"/>
                    <a:satMod val="350000"/>
                    <a:alpha val="0"/>
                  </a:schemeClr>
                </a:gs>
              </a:gsLst>
              <a:lin ang="546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charset="-128"/>
              </a:endParaRPr>
            </a:p>
          </p:txBody>
        </p:sp>
        <p:sp>
          <p:nvSpPr>
            <p:cNvPr id="13" name="Donut 21"/>
            <p:cNvSpPr>
              <a:spLocks noChangeArrowheads="1"/>
            </p:cNvSpPr>
            <p:nvPr/>
          </p:nvSpPr>
          <p:spPr bwMode="auto">
            <a:xfrm>
              <a:off x="2378048" y="1065415"/>
              <a:ext cx="4333204" cy="4340647"/>
            </a:xfrm>
            <a:custGeom>
              <a:avLst/>
              <a:gdLst>
                <a:gd name="T0" fmla="*/ 2166602 w 4333204"/>
                <a:gd name="T1" fmla="*/ 0 h 4340714"/>
                <a:gd name="T2" fmla="*/ 634583 w 4333204"/>
                <a:gd name="T3" fmla="*/ 635683 h 4340714"/>
                <a:gd name="T4" fmla="*/ 0 w 4333204"/>
                <a:gd name="T5" fmla="*/ 2170357 h 4340714"/>
                <a:gd name="T6" fmla="*/ 634583 w 4333204"/>
                <a:gd name="T7" fmla="*/ 3705031 h 4340714"/>
                <a:gd name="T8" fmla="*/ 2166602 w 4333204"/>
                <a:gd name="T9" fmla="*/ 4340714 h 4340714"/>
                <a:gd name="T10" fmla="*/ 3698621 w 4333204"/>
                <a:gd name="T11" fmla="*/ 3705031 h 4340714"/>
                <a:gd name="T12" fmla="*/ 4333204 w 4333204"/>
                <a:gd name="T13" fmla="*/ 2170357 h 4340714"/>
                <a:gd name="T14" fmla="*/ 3698621 w 4333204"/>
                <a:gd name="T15" fmla="*/ 635683 h 4340714"/>
                <a:gd name="T16" fmla="*/ 3 60000 65536"/>
                <a:gd name="T17" fmla="*/ 3 60000 65536"/>
                <a:gd name="T18" fmla="*/ 2 60000 65536"/>
                <a:gd name="T19" fmla="*/ 1 60000 65536"/>
                <a:gd name="T20" fmla="*/ 1 60000 65536"/>
                <a:gd name="T21" fmla="*/ 1 60000 65536"/>
                <a:gd name="T22" fmla="*/ 0 60000 65536"/>
                <a:gd name="T23" fmla="*/ 3 60000 65536"/>
                <a:gd name="T24" fmla="*/ 634583 w 4333204"/>
                <a:gd name="T25" fmla="*/ 635683 h 4340714"/>
                <a:gd name="T26" fmla="*/ 3698621 w 4333204"/>
                <a:gd name="T27" fmla="*/ 3705031 h 43407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33204" h="4340714">
                  <a:moveTo>
                    <a:pt x="0" y="2170357"/>
                  </a:moveTo>
                  <a:lnTo>
                    <a:pt x="0" y="2170357"/>
                  </a:lnTo>
                  <a:cubicBezTo>
                    <a:pt x="0" y="971701"/>
                    <a:pt x="970020" y="0"/>
                    <a:pt x="2166601" y="0"/>
                  </a:cubicBezTo>
                  <a:cubicBezTo>
                    <a:pt x="3363183" y="0"/>
                    <a:pt x="4333204" y="971701"/>
                    <a:pt x="4333204" y="2170357"/>
                  </a:cubicBezTo>
                  <a:cubicBezTo>
                    <a:pt x="4333204" y="3369012"/>
                    <a:pt x="3363183" y="4340713"/>
                    <a:pt x="2166602" y="4340714"/>
                  </a:cubicBezTo>
                  <a:cubicBezTo>
                    <a:pt x="970020" y="4340714"/>
                    <a:pt x="0" y="3369012"/>
                    <a:pt x="0" y="2170357"/>
                  </a:cubicBezTo>
                  <a:close/>
                  <a:moveTo>
                    <a:pt x="161759" y="2170357"/>
                  </a:moveTo>
                  <a:lnTo>
                    <a:pt x="161759" y="2170357"/>
                  </a:lnTo>
                  <a:cubicBezTo>
                    <a:pt x="161759" y="3279675"/>
                    <a:pt x="1059357" y="4178954"/>
                    <a:pt x="2166601" y="4178955"/>
                  </a:cubicBezTo>
                  <a:lnTo>
                    <a:pt x="2166602" y="4178955"/>
                  </a:lnTo>
                  <a:cubicBezTo>
                    <a:pt x="3273846" y="4178954"/>
                    <a:pt x="4171445" y="3279675"/>
                    <a:pt x="4171445" y="2170357"/>
                  </a:cubicBezTo>
                  <a:cubicBezTo>
                    <a:pt x="4171445" y="1061038"/>
                    <a:pt x="3273846" y="161759"/>
                    <a:pt x="2166602" y="161759"/>
                  </a:cubicBezTo>
                  <a:lnTo>
                    <a:pt x="2166601" y="161759"/>
                  </a:lnTo>
                  <a:cubicBezTo>
                    <a:pt x="1059357" y="161759"/>
                    <a:pt x="161759" y="1061038"/>
                    <a:pt x="161759" y="2170356"/>
                  </a:cubicBezTo>
                  <a:close/>
                </a:path>
              </a:pathLst>
            </a:custGeom>
            <a:gradFill rotWithShape="1">
              <a:gsLst>
                <a:gs pos="0">
                  <a:srgbClr val="D9D9D9"/>
                </a:gs>
                <a:gs pos="100000">
                  <a:srgbClr val="A6A6A6"/>
                </a:gs>
              </a:gsLst>
              <a:lin ang="5400000"/>
            </a:gradFill>
            <a:ln>
              <a:noFill/>
            </a:ln>
            <a:effectLst>
              <a:outerShdw blurRad="40000" dist="23000" dir="5400000" rotWithShape="0">
                <a:srgbClr val="808080">
                  <a:alpha val="34999"/>
                </a:srgbClr>
              </a:outerShdw>
            </a:effectLst>
            <a:extLst/>
          </p:spPr>
          <p:txBody>
            <a:bodyPr anchor="ctr"/>
            <a:lstStyle/>
            <a:p>
              <a:pPr algn="ctr">
                <a:defRPr/>
              </a:pPr>
              <a:endParaRPr lang="en-US" dirty="0">
                <a:latin typeface="Calibri" charset="0"/>
              </a:endParaRPr>
            </a:p>
          </p:txBody>
        </p:sp>
        <p:sp>
          <p:nvSpPr>
            <p:cNvPr id="14" name="TextBox 22"/>
            <p:cNvSpPr txBox="1">
              <a:spLocks noChangeArrowheads="1"/>
            </p:cNvSpPr>
            <p:nvPr/>
          </p:nvSpPr>
          <p:spPr bwMode="auto">
            <a:xfrm>
              <a:off x="3753226" y="2667000"/>
              <a:ext cx="1640079" cy="490502"/>
            </a:xfrm>
            <a:prstGeom prst="rect">
              <a:avLst/>
            </a:prstGeom>
            <a:noFill/>
            <a:ln w="9525">
              <a:noFill/>
              <a:miter lim="800000"/>
              <a:headEnd/>
              <a:tailEnd/>
            </a:ln>
          </p:spPr>
          <p:txBody>
            <a:bodyPr wrap="square">
              <a:spAutoFit/>
            </a:bodyPr>
            <a:lstStyle/>
            <a:p>
              <a:pPr algn="ctr"/>
              <a:endParaRPr lang="en-GB" sz="2400" b="1" dirty="0">
                <a:latin typeface="Calibri" charset="0"/>
              </a:endParaRPr>
            </a:p>
          </p:txBody>
        </p:sp>
        <p:sp>
          <p:nvSpPr>
            <p:cNvPr id="15" name="Oval 14"/>
            <p:cNvSpPr/>
            <p:nvPr/>
          </p:nvSpPr>
          <p:spPr>
            <a:xfrm>
              <a:off x="3124057" y="5286987"/>
              <a:ext cx="2895152" cy="685867"/>
            </a:xfrm>
            <a:prstGeom prst="ellipse">
              <a:avLst/>
            </a:prstGeom>
            <a:gradFill flip="none" rotWithShape="1">
              <a:gsLst>
                <a:gs pos="0">
                  <a:schemeClr val="bg1">
                    <a:lumMod val="65000"/>
                  </a:schemeClr>
                </a:gs>
                <a:gs pos="100000">
                  <a:schemeClr val="accent1">
                    <a:tint val="50000"/>
                    <a:shade val="100000"/>
                    <a:satMod val="350000"/>
                    <a:alpha val="0"/>
                  </a:schemeClr>
                </a:gs>
              </a:gsLst>
              <a:path path="shap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charset="-128"/>
              </a:endParaRPr>
            </a:p>
          </p:txBody>
        </p:sp>
        <p:sp>
          <p:nvSpPr>
            <p:cNvPr id="16" name="TextBox 23"/>
            <p:cNvSpPr txBox="1">
              <a:spLocks noChangeArrowheads="1"/>
            </p:cNvSpPr>
            <p:nvPr/>
          </p:nvSpPr>
          <p:spPr bwMode="auto">
            <a:xfrm rot="2841204">
              <a:off x="4542957" y="1934670"/>
              <a:ext cx="2016771" cy="424507"/>
            </a:xfrm>
            <a:prstGeom prst="rect">
              <a:avLst/>
            </a:prstGeom>
            <a:noFill/>
            <a:ln w="9525">
              <a:noFill/>
              <a:miter lim="800000"/>
              <a:headEnd/>
              <a:tailEnd/>
            </a:ln>
          </p:spPr>
          <p:txBody>
            <a:bodyPr wrap="square">
              <a:spAutoFit/>
            </a:bodyPr>
            <a:lstStyle/>
            <a:p>
              <a:pPr algn="ctr"/>
              <a:r>
                <a:rPr lang="en-GB" sz="2000" b="1" dirty="0" smtClean="0">
                  <a:latin typeface="Calibri" charset="0"/>
                </a:rPr>
                <a:t>Visual</a:t>
              </a:r>
              <a:endParaRPr lang="en-GB" sz="2000" b="1" dirty="0">
                <a:latin typeface="Calibri" charset="0"/>
              </a:endParaRPr>
            </a:p>
          </p:txBody>
        </p:sp>
        <p:sp>
          <p:nvSpPr>
            <p:cNvPr id="17" name="TextBox 26"/>
            <p:cNvSpPr txBox="1">
              <a:spLocks noChangeArrowheads="1"/>
            </p:cNvSpPr>
            <p:nvPr/>
          </p:nvSpPr>
          <p:spPr bwMode="auto">
            <a:xfrm rot="18787114">
              <a:off x="4738016" y="4023919"/>
              <a:ext cx="1778596" cy="424507"/>
            </a:xfrm>
            <a:prstGeom prst="rect">
              <a:avLst/>
            </a:prstGeom>
            <a:noFill/>
            <a:ln w="9525">
              <a:noFill/>
              <a:miter lim="800000"/>
              <a:headEnd/>
              <a:tailEnd/>
            </a:ln>
          </p:spPr>
          <p:txBody>
            <a:bodyPr>
              <a:spAutoFit/>
            </a:bodyPr>
            <a:lstStyle/>
            <a:p>
              <a:pPr algn="ctr"/>
              <a:r>
                <a:rPr lang="en-GB" sz="2000" b="1" dirty="0" smtClean="0">
                  <a:solidFill>
                    <a:schemeClr val="bg1"/>
                  </a:solidFill>
                  <a:latin typeface="Calibri" charset="0"/>
                </a:rPr>
                <a:t>Auditory</a:t>
              </a:r>
              <a:endParaRPr lang="en-GB" sz="2000" b="1" dirty="0">
                <a:solidFill>
                  <a:schemeClr val="bg1"/>
                </a:solidFill>
                <a:latin typeface="Calibri" charset="0"/>
              </a:endParaRPr>
            </a:p>
          </p:txBody>
        </p:sp>
        <p:sp>
          <p:nvSpPr>
            <p:cNvPr id="18" name="TextBox 25"/>
            <p:cNvSpPr txBox="1">
              <a:spLocks noChangeArrowheads="1"/>
            </p:cNvSpPr>
            <p:nvPr/>
          </p:nvSpPr>
          <p:spPr bwMode="auto">
            <a:xfrm rot="2631437">
              <a:off x="2659609" y="4110482"/>
              <a:ext cx="1778595" cy="425102"/>
            </a:xfrm>
            <a:prstGeom prst="rect">
              <a:avLst/>
            </a:prstGeom>
            <a:noFill/>
            <a:ln w="9525">
              <a:noFill/>
              <a:miter lim="800000"/>
              <a:headEnd/>
              <a:tailEnd/>
            </a:ln>
          </p:spPr>
          <p:txBody>
            <a:bodyPr>
              <a:spAutoFit/>
            </a:bodyPr>
            <a:lstStyle/>
            <a:p>
              <a:pPr algn="ctr"/>
              <a:r>
                <a:rPr lang="en-GB" sz="2000" b="1" dirty="0" smtClean="0">
                  <a:solidFill>
                    <a:srgbClr val="FFFFFF"/>
                  </a:solidFill>
                  <a:latin typeface="Calibri" charset="0"/>
                </a:rPr>
                <a:t>Kinesthetic</a:t>
              </a:r>
              <a:endParaRPr lang="en-GB" sz="2000" b="1" dirty="0">
                <a:solidFill>
                  <a:srgbClr val="FFFFFF"/>
                </a:solidFill>
                <a:latin typeface="Calibri" charset="0"/>
              </a:endParaRPr>
            </a:p>
          </p:txBody>
        </p:sp>
        <p:sp>
          <p:nvSpPr>
            <p:cNvPr id="19" name="TextBox 24"/>
            <p:cNvSpPr txBox="1">
              <a:spLocks noChangeArrowheads="1"/>
            </p:cNvSpPr>
            <p:nvPr/>
          </p:nvSpPr>
          <p:spPr bwMode="auto">
            <a:xfrm rot="18958985">
              <a:off x="2426701" y="1866131"/>
              <a:ext cx="2217360" cy="752102"/>
            </a:xfrm>
            <a:prstGeom prst="rect">
              <a:avLst/>
            </a:prstGeom>
            <a:noFill/>
            <a:ln w="9525">
              <a:noFill/>
              <a:miter lim="800000"/>
              <a:headEnd/>
              <a:tailEnd/>
            </a:ln>
          </p:spPr>
          <p:txBody>
            <a:bodyPr wrap="square">
              <a:spAutoFit/>
            </a:bodyPr>
            <a:lstStyle/>
            <a:p>
              <a:pPr algn="ctr"/>
              <a:r>
                <a:rPr lang="en-IN" sz="2000" b="1" dirty="0" smtClean="0">
                  <a:latin typeface="Calibri" charset="0"/>
                </a:rPr>
                <a:t>Olfactory and Gustatory</a:t>
              </a:r>
              <a:endParaRPr lang="en-GB" sz="2000" b="1" dirty="0">
                <a:latin typeface="Calibri" charset="0"/>
              </a:endParaRPr>
            </a:p>
          </p:txBody>
        </p:sp>
      </p:grpSp>
      <p:sp>
        <p:nvSpPr>
          <p:cNvPr id="25" name="Oval 24"/>
          <p:cNvSpPr>
            <a:spLocks noChangeArrowheads="1"/>
          </p:cNvSpPr>
          <p:nvPr/>
        </p:nvSpPr>
        <p:spPr bwMode="auto">
          <a:xfrm rot="2901602" flipH="1">
            <a:off x="2278608" y="2426809"/>
            <a:ext cx="1929475" cy="684000"/>
          </a:xfrm>
          <a:prstGeom prst="ellipse">
            <a:avLst/>
          </a:prstGeom>
          <a:noFill/>
          <a:ln w="19050">
            <a:solidFill>
              <a:schemeClr val="tx1"/>
            </a:solidFill>
            <a:round/>
            <a:headEnd/>
            <a:tailEnd/>
          </a:ln>
          <a:effectLst>
            <a:outerShdw blurRad="40000" dist="23000" dir="5400000" rotWithShape="0">
              <a:srgbClr val="808080">
                <a:alpha val="34999"/>
              </a:srgbClr>
            </a:outerShdw>
          </a:effectLst>
          <a:extLst/>
        </p:spPr>
        <p:txBody>
          <a:bodyPr anchor="ctr"/>
          <a:lstStyle/>
          <a:p>
            <a:pPr algn="ctr">
              <a:defRPr/>
            </a:pPr>
            <a:endParaRPr lang="en-US" dirty="0">
              <a:solidFill>
                <a:srgbClr val="FFFFFF"/>
              </a:solidFill>
              <a:latin typeface="Calibri" charset="0"/>
            </a:endParaRPr>
          </a:p>
        </p:txBody>
      </p:sp>
      <p:cxnSp>
        <p:nvCxnSpPr>
          <p:cNvPr id="26" name="Straight Connector 25"/>
          <p:cNvCxnSpPr>
            <a:cxnSpLocks noChangeShapeType="1"/>
            <a:stCxn id="30" idx="2"/>
            <a:endCxn id="25" idx="0"/>
          </p:cNvCxnSpPr>
          <p:nvPr/>
        </p:nvCxnSpPr>
        <p:spPr bwMode="auto">
          <a:xfrm flipH="1">
            <a:off x="3498934" y="2484882"/>
            <a:ext cx="1001060" cy="56686"/>
          </a:xfrm>
          <a:prstGeom prst="line">
            <a:avLst/>
          </a:prstGeom>
          <a:noFill/>
          <a:ln w="19050">
            <a:solidFill>
              <a:schemeClr val="tx1"/>
            </a:solidFill>
            <a:round/>
            <a:headEnd/>
            <a:tailEnd/>
          </a:ln>
          <a:effectLst>
            <a:outerShdw blurRad="40000" dist="20000" dir="5400000" rotWithShape="0">
              <a:srgbClr val="808080">
                <a:alpha val="37999"/>
              </a:srgbClr>
            </a:outerShdw>
          </a:effectLst>
          <a:extLst/>
        </p:spPr>
      </p:cxnSp>
      <p:grpSp>
        <p:nvGrpSpPr>
          <p:cNvPr id="9" name="Group 36"/>
          <p:cNvGrpSpPr/>
          <p:nvPr/>
        </p:nvGrpSpPr>
        <p:grpSpPr>
          <a:xfrm>
            <a:off x="4499992" y="2652710"/>
            <a:ext cx="3528392" cy="2682763"/>
            <a:chOff x="1619670" y="2652710"/>
            <a:chExt cx="2591897" cy="2682763"/>
          </a:xfrm>
        </p:grpSpPr>
        <p:sp>
          <p:nvSpPr>
            <p:cNvPr id="28" name="Round Same Side Corner Rectangle 27"/>
            <p:cNvSpPr/>
            <p:nvPr/>
          </p:nvSpPr>
          <p:spPr>
            <a:xfrm rot="10800000">
              <a:off x="1619670" y="2652710"/>
              <a:ext cx="2591897" cy="2504482"/>
            </a:xfrm>
            <a:prstGeom prst="round2SameRect">
              <a:avLst>
                <a:gd name="adj1" fmla="val 4651"/>
                <a:gd name="adj2" fmla="val 0"/>
              </a:avLst>
            </a:prstGeom>
            <a:gradFill>
              <a:gsLst>
                <a:gs pos="0">
                  <a:schemeClr val="bg1">
                    <a:lumMod val="85000"/>
                  </a:scheme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nb-NO"/>
            </a:p>
          </p:txBody>
        </p:sp>
        <p:sp>
          <p:nvSpPr>
            <p:cNvPr id="29" name="TextBox 28"/>
            <p:cNvSpPr txBox="1"/>
            <p:nvPr/>
          </p:nvSpPr>
          <p:spPr>
            <a:xfrm>
              <a:off x="1763688" y="2780928"/>
              <a:ext cx="2376264" cy="2554545"/>
            </a:xfrm>
            <a:prstGeom prst="rect">
              <a:avLst/>
            </a:prstGeom>
            <a:noFill/>
          </p:spPr>
          <p:txBody>
            <a:bodyPr wrap="square" rtlCol="0">
              <a:spAutoFit/>
            </a:bodyPr>
            <a:lstStyle/>
            <a:p>
              <a:r>
                <a:rPr lang="en-IN" sz="2000" dirty="0" smtClean="0"/>
                <a:t>Brightness, size, shape, location, distance, contrast, focus, clarity, movement, speed, perspective, framed/panoramic, orientation, density, transparency, color/black and white.</a:t>
              </a:r>
              <a:endParaRPr lang="en-IN" sz="2000" dirty="0"/>
            </a:p>
          </p:txBody>
        </p:sp>
      </p:grpSp>
      <p:sp>
        <p:nvSpPr>
          <p:cNvPr id="30" name="Round Same Side Corner Rectangle 29"/>
          <p:cNvSpPr/>
          <p:nvPr/>
        </p:nvSpPr>
        <p:spPr>
          <a:xfrm>
            <a:off x="4499994" y="2260844"/>
            <a:ext cx="3528390" cy="448076"/>
          </a:xfrm>
          <a:prstGeom prst="round2SameRect">
            <a:avLst>
              <a:gd name="adj1" fmla="val 24358"/>
              <a:gd name="adj2" fmla="val 0"/>
            </a:avLst>
          </a:prstGeom>
          <a:solidFill>
            <a:srgbClr val="ECE49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nb-NO" sz="2000" b="1" dirty="0" smtClean="0">
                <a:solidFill>
                  <a:schemeClr val="tx1"/>
                </a:solidFill>
              </a:rPr>
              <a:t>Visual</a:t>
            </a:r>
            <a:endParaRPr lang="nb-NO" sz="2000" b="1" dirty="0">
              <a:solidFill>
                <a:schemeClr val="tx1"/>
              </a:solidFill>
            </a:endParaRPr>
          </a:p>
        </p:txBody>
      </p:sp>
      <p:pic>
        <p:nvPicPr>
          <p:cNvPr id="31" name="Picture 30" descr="macroc_eye_30042010.jpg"/>
          <p:cNvPicPr>
            <a:picLocks noChangeAspect="1"/>
          </p:cNvPicPr>
          <p:nvPr/>
        </p:nvPicPr>
        <p:blipFill>
          <a:blip r:embed="rId10" cstate="print"/>
          <a:stretch>
            <a:fillRect/>
          </a:stretch>
        </p:blipFill>
        <p:spPr>
          <a:xfrm>
            <a:off x="7452320" y="2060848"/>
            <a:ext cx="1276685" cy="1256532"/>
          </a:xfrm>
          <a:prstGeom prst="ellipse">
            <a:avLst/>
          </a:prstGeom>
          <a:ln>
            <a:solidFill>
              <a:schemeClr val="tx1"/>
            </a:solidFill>
          </a:ln>
        </p:spPr>
      </p:pic>
      <p:pic>
        <p:nvPicPr>
          <p:cNvPr id="32" name="Picture 3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208031" y="-105774"/>
            <a:ext cx="952381" cy="965079"/>
          </a:xfrm>
          <a:prstGeom prst="rect">
            <a:avLst/>
          </a:prstGeom>
        </p:spPr>
      </p:pic>
      <p:pic>
        <p:nvPicPr>
          <p:cNvPr id="33" name="Picture 32">
            <a:hlinkClick r:id="" action="ppaction://hlinkshowjump?jump=previousslide"/>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5187" y="6466336"/>
            <a:ext cx="1244445" cy="419048"/>
          </a:xfrm>
          <a:prstGeom prst="rect">
            <a:avLst/>
          </a:prstGeom>
        </p:spPr>
      </p:pic>
      <p:pic>
        <p:nvPicPr>
          <p:cNvPr id="34" name="Picture 33">
            <a:hlinkClick r:id="" action="ppaction://hlinkshowjump?jump=nextslide"/>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884368" y="6466336"/>
            <a:ext cx="1244445" cy="419048"/>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0"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edge">
                                      <p:cBhvr>
                                        <p:cTn id="11" dur="500"/>
                                        <p:tgtEl>
                                          <p:spTgt spid="25"/>
                                        </p:tgtEl>
                                      </p:cBhvr>
                                    </p:animEffect>
                                  </p:childTnLst>
                                </p:cTn>
                              </p:par>
                            </p:childTnLst>
                          </p:cTn>
                        </p:par>
                        <p:par>
                          <p:cTn id="12" fill="hold">
                            <p:stCondLst>
                              <p:cond delay="1000"/>
                            </p:stCondLst>
                            <p:childTnLst>
                              <p:par>
                                <p:cTn id="13" presetID="26" presetClass="emph" presetSubtype="0" fill="hold" grpId="1" nodeType="afterEffect">
                                  <p:stCondLst>
                                    <p:cond delay="0"/>
                                  </p:stCondLst>
                                  <p:childTnLst>
                                    <p:animEffect transition="out" filter="fade">
                                      <p:cBhvr>
                                        <p:cTn id="14" dur="500" tmFilter="0, 0; .2, .5; .8, .5; 1, 0"/>
                                        <p:tgtEl>
                                          <p:spTgt spid="25"/>
                                        </p:tgtEl>
                                      </p:cBhvr>
                                    </p:animEffect>
                                    <p:animScale>
                                      <p:cBhvr>
                                        <p:cTn id="15" dur="250" autoRev="1" fill="hold"/>
                                        <p:tgtEl>
                                          <p:spTgt spid="25"/>
                                        </p:tgtEl>
                                      </p:cBhvr>
                                      <p:by x="105000" y="105000"/>
                                    </p:animScale>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500"/>
                                        <p:tgtEl>
                                          <p:spTgt spid="2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500"/>
                                        <p:tgtEl>
                                          <p:spTgt spid="30"/>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500"/>
                                        <p:tgtEl>
                                          <p:spTgt spid="31"/>
                                        </p:tgtEl>
                                      </p:cBhvr>
                                    </p:animEffect>
                                  </p:childTnLst>
                                </p:cTn>
                              </p:par>
                            </p:childTnLst>
                          </p:cTn>
                        </p:par>
                        <p:par>
                          <p:cTn id="28" fill="hold">
                            <p:stCondLst>
                              <p:cond delay="3000"/>
                            </p:stCondLst>
                            <p:childTnLst>
                              <p:par>
                                <p:cTn id="29" presetID="26" presetClass="emph" presetSubtype="0" fill="hold" grpId="1" nodeType="afterEffect">
                                  <p:stCondLst>
                                    <p:cond delay="0"/>
                                  </p:stCondLst>
                                  <p:childTnLst>
                                    <p:animEffect transition="out" filter="fade">
                                      <p:cBhvr>
                                        <p:cTn id="30" dur="500" tmFilter="0, 0; .2, .5; .8, .5; 1, 0"/>
                                        <p:tgtEl>
                                          <p:spTgt spid="30"/>
                                        </p:tgtEl>
                                      </p:cBhvr>
                                    </p:animEffect>
                                    <p:animScale>
                                      <p:cBhvr>
                                        <p:cTn id="31" dur="250" autoRev="1" fill="hold"/>
                                        <p:tgtEl>
                                          <p:spTgt spid="30"/>
                                        </p:tgtEl>
                                      </p:cBhvr>
                                      <p:by x="105000" y="105000"/>
                                    </p:animScale>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000"/>
                            </p:stCondLst>
                            <p:childTnLst>
                              <p:par>
                                <p:cTn id="37" presetID="10" presetClass="entr" presetSubtype="0" fill="hold" nodeType="afterEffect">
                                  <p:stCondLst>
                                    <p:cond delay="50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12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1" animBg="1"/>
      <p:bldP spid="30" grpId="0" animBg="1"/>
      <p:bldP spid="30"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p:nvPr/>
        </p:nvGrpSpPr>
        <p:grpSpPr>
          <a:xfrm>
            <a:off x="0" y="0"/>
            <a:ext cx="9144000" cy="908720"/>
            <a:chOff x="0" y="0"/>
            <a:chExt cx="9144000" cy="908720"/>
          </a:xfrm>
        </p:grpSpPr>
        <p:pic>
          <p:nvPicPr>
            <p:cNvPr id="1026" name="Picture 2"/>
            <p:cNvPicPr>
              <a:picLocks noChangeAspect="1" noChangeArrowheads="1"/>
            </p:cNvPicPr>
            <p:nvPr/>
          </p:nvPicPr>
          <p:blipFill>
            <a:blip r:embed="rId4" cstate="print"/>
            <a:srcRect l="1963" r="1963"/>
            <a:stretch>
              <a:fillRect/>
            </a:stretch>
          </p:blipFill>
          <p:spPr bwMode="auto">
            <a:xfrm>
              <a:off x="0" y="0"/>
              <a:ext cx="9144000" cy="908720"/>
            </a:xfrm>
            <a:prstGeom prst="rect">
              <a:avLst/>
            </a:prstGeom>
            <a:noFill/>
            <a:ln w="9525">
              <a:noFill/>
              <a:miter lim="800000"/>
              <a:headEnd/>
              <a:tailEnd/>
            </a:ln>
          </p:spPr>
        </p:pic>
        <p:sp>
          <p:nvSpPr>
            <p:cNvPr id="6" name="Rectangle 5"/>
            <p:cNvSpPr/>
            <p:nvPr/>
          </p:nvSpPr>
          <p:spPr>
            <a:xfrm>
              <a:off x="512" y="188640"/>
              <a:ext cx="9143488" cy="72000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7" name="TextBox 6"/>
            <p:cNvSpPr txBox="1"/>
            <p:nvPr/>
          </p:nvSpPr>
          <p:spPr>
            <a:xfrm>
              <a:off x="683568" y="251937"/>
              <a:ext cx="8064896" cy="584775"/>
            </a:xfrm>
            <a:prstGeom prst="rect">
              <a:avLst/>
            </a:prstGeom>
            <a:solidFill>
              <a:srgbClr val="FFFFFF">
                <a:alpha val="69804"/>
              </a:srgbClr>
            </a:solidFill>
          </p:spPr>
          <p:txBody>
            <a:bodyPr wrap="square" rtlCol="0">
              <a:spAutoFit/>
            </a:bodyPr>
            <a:lstStyle/>
            <a:p>
              <a:r>
                <a:rPr lang="en-IN" sz="3200" dirty="0" smtClean="0"/>
                <a:t>Thru-time - Learning from Experience</a:t>
              </a:r>
              <a:endParaRPr lang="en-IN" sz="3200" dirty="0"/>
            </a:p>
          </p:txBody>
        </p:sp>
      </p:grpSp>
      <p:sp>
        <p:nvSpPr>
          <p:cNvPr id="9" name="Freeform 8"/>
          <p:cNvSpPr/>
          <p:nvPr/>
        </p:nvSpPr>
        <p:spPr>
          <a:xfrm rot="240377">
            <a:off x="1122978" y="980728"/>
            <a:ext cx="1901264" cy="1900504"/>
          </a:xfrm>
          <a:custGeom>
            <a:avLst/>
            <a:gdLst>
              <a:gd name="connsiteX0" fmla="*/ 253218 w 2615642"/>
              <a:gd name="connsiteY0" fmla="*/ 2630659 h 2731408"/>
              <a:gd name="connsiteX1" fmla="*/ 225083 w 2615642"/>
              <a:gd name="connsiteY1" fmla="*/ 2574388 h 2731408"/>
              <a:gd name="connsiteX2" fmla="*/ 196947 w 2615642"/>
              <a:gd name="connsiteY2" fmla="*/ 2546253 h 2731408"/>
              <a:gd name="connsiteX3" fmla="*/ 168812 w 2615642"/>
              <a:gd name="connsiteY3" fmla="*/ 2461846 h 2731408"/>
              <a:gd name="connsiteX4" fmla="*/ 140677 w 2615642"/>
              <a:gd name="connsiteY4" fmla="*/ 2405576 h 2731408"/>
              <a:gd name="connsiteX5" fmla="*/ 126609 w 2615642"/>
              <a:gd name="connsiteY5" fmla="*/ 2363373 h 2731408"/>
              <a:gd name="connsiteX6" fmla="*/ 98474 w 2615642"/>
              <a:gd name="connsiteY6" fmla="*/ 2335237 h 2731408"/>
              <a:gd name="connsiteX7" fmla="*/ 70338 w 2615642"/>
              <a:gd name="connsiteY7" fmla="*/ 2236763 h 2731408"/>
              <a:gd name="connsiteX8" fmla="*/ 42203 w 2615642"/>
              <a:gd name="connsiteY8" fmla="*/ 2152357 h 2731408"/>
              <a:gd name="connsiteX9" fmla="*/ 14067 w 2615642"/>
              <a:gd name="connsiteY9" fmla="*/ 2025748 h 2731408"/>
              <a:gd name="connsiteX10" fmla="*/ 0 w 2615642"/>
              <a:gd name="connsiteY10" fmla="*/ 1871003 h 2731408"/>
              <a:gd name="connsiteX11" fmla="*/ 14067 w 2615642"/>
              <a:gd name="connsiteY11" fmla="*/ 1519311 h 2731408"/>
              <a:gd name="connsiteX12" fmla="*/ 42203 w 2615642"/>
              <a:gd name="connsiteY12" fmla="*/ 1364566 h 2731408"/>
              <a:gd name="connsiteX13" fmla="*/ 56271 w 2615642"/>
              <a:gd name="connsiteY13" fmla="*/ 1223890 h 2731408"/>
              <a:gd name="connsiteX14" fmla="*/ 70338 w 2615642"/>
              <a:gd name="connsiteY14" fmla="*/ 1181686 h 2731408"/>
              <a:gd name="connsiteX15" fmla="*/ 84406 w 2615642"/>
              <a:gd name="connsiteY15" fmla="*/ 1125416 h 2731408"/>
              <a:gd name="connsiteX16" fmla="*/ 98474 w 2615642"/>
              <a:gd name="connsiteY16" fmla="*/ 1083213 h 2731408"/>
              <a:gd name="connsiteX17" fmla="*/ 140677 w 2615642"/>
              <a:gd name="connsiteY17" fmla="*/ 942536 h 2731408"/>
              <a:gd name="connsiteX18" fmla="*/ 154744 w 2615642"/>
              <a:gd name="connsiteY18" fmla="*/ 900333 h 2731408"/>
              <a:gd name="connsiteX19" fmla="*/ 182880 w 2615642"/>
              <a:gd name="connsiteY19" fmla="*/ 872197 h 2731408"/>
              <a:gd name="connsiteX20" fmla="*/ 196947 w 2615642"/>
              <a:gd name="connsiteY20" fmla="*/ 829994 h 2731408"/>
              <a:gd name="connsiteX21" fmla="*/ 225083 w 2615642"/>
              <a:gd name="connsiteY21" fmla="*/ 801859 h 2731408"/>
              <a:gd name="connsiteX22" fmla="*/ 267286 w 2615642"/>
              <a:gd name="connsiteY22" fmla="*/ 745588 h 2731408"/>
              <a:gd name="connsiteX23" fmla="*/ 309489 w 2615642"/>
              <a:gd name="connsiteY23" fmla="*/ 633046 h 2731408"/>
              <a:gd name="connsiteX24" fmla="*/ 337624 w 2615642"/>
              <a:gd name="connsiteY24" fmla="*/ 590843 h 2731408"/>
              <a:gd name="connsiteX25" fmla="*/ 365760 w 2615642"/>
              <a:gd name="connsiteY25" fmla="*/ 506437 h 2731408"/>
              <a:gd name="connsiteX26" fmla="*/ 436098 w 2615642"/>
              <a:gd name="connsiteY26" fmla="*/ 450166 h 2731408"/>
              <a:gd name="connsiteX27" fmla="*/ 478301 w 2615642"/>
              <a:gd name="connsiteY27" fmla="*/ 422031 h 2731408"/>
              <a:gd name="connsiteX28" fmla="*/ 520504 w 2615642"/>
              <a:gd name="connsiteY28" fmla="*/ 379828 h 2731408"/>
              <a:gd name="connsiteX29" fmla="*/ 562707 w 2615642"/>
              <a:gd name="connsiteY29" fmla="*/ 351693 h 2731408"/>
              <a:gd name="connsiteX30" fmla="*/ 633046 w 2615642"/>
              <a:gd name="connsiteY30" fmla="*/ 281354 h 2731408"/>
              <a:gd name="connsiteX31" fmla="*/ 731520 w 2615642"/>
              <a:gd name="connsiteY31" fmla="*/ 225083 h 2731408"/>
              <a:gd name="connsiteX32" fmla="*/ 773723 w 2615642"/>
              <a:gd name="connsiteY32" fmla="*/ 211016 h 2731408"/>
              <a:gd name="connsiteX33" fmla="*/ 928467 w 2615642"/>
              <a:gd name="connsiteY33" fmla="*/ 126610 h 2731408"/>
              <a:gd name="connsiteX34" fmla="*/ 970671 w 2615642"/>
              <a:gd name="connsiteY34" fmla="*/ 112542 h 2731408"/>
              <a:gd name="connsiteX35" fmla="*/ 1012874 w 2615642"/>
              <a:gd name="connsiteY35" fmla="*/ 84406 h 2731408"/>
              <a:gd name="connsiteX36" fmla="*/ 1139483 w 2615642"/>
              <a:gd name="connsiteY36" fmla="*/ 42203 h 2731408"/>
              <a:gd name="connsiteX37" fmla="*/ 1266092 w 2615642"/>
              <a:gd name="connsiteY37" fmla="*/ 0 h 2731408"/>
              <a:gd name="connsiteX38" fmla="*/ 2011680 w 2615642"/>
              <a:gd name="connsiteY38" fmla="*/ 14068 h 2731408"/>
              <a:gd name="connsiteX39" fmla="*/ 2096086 w 2615642"/>
              <a:gd name="connsiteY39" fmla="*/ 42203 h 2731408"/>
              <a:gd name="connsiteX40" fmla="*/ 2222695 w 2615642"/>
              <a:gd name="connsiteY40" fmla="*/ 112542 h 2731408"/>
              <a:gd name="connsiteX41" fmla="*/ 2293034 w 2615642"/>
              <a:gd name="connsiteY41" fmla="*/ 154745 h 2731408"/>
              <a:gd name="connsiteX42" fmla="*/ 2363372 w 2615642"/>
              <a:gd name="connsiteY42" fmla="*/ 211016 h 2731408"/>
              <a:gd name="connsiteX43" fmla="*/ 2405575 w 2615642"/>
              <a:gd name="connsiteY43" fmla="*/ 239151 h 2731408"/>
              <a:gd name="connsiteX44" fmla="*/ 2433711 w 2615642"/>
              <a:gd name="connsiteY44" fmla="*/ 281354 h 2731408"/>
              <a:gd name="connsiteX45" fmla="*/ 2475914 w 2615642"/>
              <a:gd name="connsiteY45" fmla="*/ 309490 h 2731408"/>
              <a:gd name="connsiteX46" fmla="*/ 2489981 w 2615642"/>
              <a:gd name="connsiteY46" fmla="*/ 365760 h 2731408"/>
              <a:gd name="connsiteX47" fmla="*/ 2518117 w 2615642"/>
              <a:gd name="connsiteY47" fmla="*/ 393896 h 2731408"/>
              <a:gd name="connsiteX48" fmla="*/ 2546252 w 2615642"/>
              <a:gd name="connsiteY48" fmla="*/ 450166 h 2731408"/>
              <a:gd name="connsiteX49" fmla="*/ 2574387 w 2615642"/>
              <a:gd name="connsiteY49" fmla="*/ 562708 h 2731408"/>
              <a:gd name="connsiteX50" fmla="*/ 2588455 w 2615642"/>
              <a:gd name="connsiteY50" fmla="*/ 661182 h 2731408"/>
              <a:gd name="connsiteX51" fmla="*/ 2560320 w 2615642"/>
              <a:gd name="connsiteY51" fmla="*/ 1237957 h 2731408"/>
              <a:gd name="connsiteX52" fmla="*/ 2546252 w 2615642"/>
              <a:gd name="connsiteY52" fmla="*/ 1280160 h 2731408"/>
              <a:gd name="connsiteX53" fmla="*/ 2518117 w 2615642"/>
              <a:gd name="connsiteY53" fmla="*/ 1378634 h 2731408"/>
              <a:gd name="connsiteX54" fmla="*/ 2489981 w 2615642"/>
              <a:gd name="connsiteY54" fmla="*/ 1420837 h 2731408"/>
              <a:gd name="connsiteX55" fmla="*/ 2447778 w 2615642"/>
              <a:gd name="connsiteY55" fmla="*/ 1505243 h 2731408"/>
              <a:gd name="connsiteX56" fmla="*/ 2433711 w 2615642"/>
              <a:gd name="connsiteY56" fmla="*/ 1547446 h 2731408"/>
              <a:gd name="connsiteX57" fmla="*/ 2363372 w 2615642"/>
              <a:gd name="connsiteY57" fmla="*/ 1617785 h 2731408"/>
              <a:gd name="connsiteX58" fmla="*/ 2335237 w 2615642"/>
              <a:gd name="connsiteY58" fmla="*/ 1659988 h 2731408"/>
              <a:gd name="connsiteX59" fmla="*/ 2264898 w 2615642"/>
              <a:gd name="connsiteY59" fmla="*/ 1730326 h 2731408"/>
              <a:gd name="connsiteX60" fmla="*/ 2208627 w 2615642"/>
              <a:gd name="connsiteY60" fmla="*/ 1800665 h 2731408"/>
              <a:gd name="connsiteX61" fmla="*/ 2166424 w 2615642"/>
              <a:gd name="connsiteY61" fmla="*/ 1828800 h 2731408"/>
              <a:gd name="connsiteX62" fmla="*/ 2138289 w 2615642"/>
              <a:gd name="connsiteY62" fmla="*/ 1856936 h 2731408"/>
              <a:gd name="connsiteX63" fmla="*/ 2053883 w 2615642"/>
              <a:gd name="connsiteY63" fmla="*/ 1899139 h 2731408"/>
              <a:gd name="connsiteX64" fmla="*/ 1983544 w 2615642"/>
              <a:gd name="connsiteY64" fmla="*/ 1955410 h 2731408"/>
              <a:gd name="connsiteX65" fmla="*/ 1941341 w 2615642"/>
              <a:gd name="connsiteY65" fmla="*/ 1997613 h 2731408"/>
              <a:gd name="connsiteX66" fmla="*/ 1786597 w 2615642"/>
              <a:gd name="connsiteY66" fmla="*/ 2082019 h 2731408"/>
              <a:gd name="connsiteX67" fmla="*/ 1688123 w 2615642"/>
              <a:gd name="connsiteY67" fmla="*/ 2124222 h 2731408"/>
              <a:gd name="connsiteX68" fmla="*/ 1617784 w 2615642"/>
              <a:gd name="connsiteY68" fmla="*/ 2180493 h 2731408"/>
              <a:gd name="connsiteX69" fmla="*/ 1561514 w 2615642"/>
              <a:gd name="connsiteY69" fmla="*/ 2194560 h 2731408"/>
              <a:gd name="connsiteX70" fmla="*/ 1463040 w 2615642"/>
              <a:gd name="connsiteY70" fmla="*/ 2250831 h 2731408"/>
              <a:gd name="connsiteX71" fmla="*/ 1406769 w 2615642"/>
              <a:gd name="connsiteY71" fmla="*/ 2264899 h 2731408"/>
              <a:gd name="connsiteX72" fmla="*/ 1308295 w 2615642"/>
              <a:gd name="connsiteY72" fmla="*/ 2321170 h 2731408"/>
              <a:gd name="connsiteX73" fmla="*/ 1266092 w 2615642"/>
              <a:gd name="connsiteY73" fmla="*/ 2349305 h 2731408"/>
              <a:gd name="connsiteX74" fmla="*/ 1181686 w 2615642"/>
              <a:gd name="connsiteY74" fmla="*/ 2377440 h 2731408"/>
              <a:gd name="connsiteX75" fmla="*/ 1083212 w 2615642"/>
              <a:gd name="connsiteY75" fmla="*/ 2433711 h 2731408"/>
              <a:gd name="connsiteX76" fmla="*/ 1041009 w 2615642"/>
              <a:gd name="connsiteY76" fmla="*/ 2447779 h 2731408"/>
              <a:gd name="connsiteX77" fmla="*/ 998806 w 2615642"/>
              <a:gd name="connsiteY77" fmla="*/ 2475914 h 2731408"/>
              <a:gd name="connsiteX78" fmla="*/ 914400 w 2615642"/>
              <a:gd name="connsiteY78" fmla="*/ 2504050 h 2731408"/>
              <a:gd name="connsiteX79" fmla="*/ 872197 w 2615642"/>
              <a:gd name="connsiteY79" fmla="*/ 2518117 h 2731408"/>
              <a:gd name="connsiteX80" fmla="*/ 829994 w 2615642"/>
              <a:gd name="connsiteY80" fmla="*/ 2546253 h 2731408"/>
              <a:gd name="connsiteX81" fmla="*/ 745587 w 2615642"/>
              <a:gd name="connsiteY81" fmla="*/ 2574388 h 2731408"/>
              <a:gd name="connsiteX82" fmla="*/ 703384 w 2615642"/>
              <a:gd name="connsiteY82" fmla="*/ 2588456 h 2731408"/>
              <a:gd name="connsiteX83" fmla="*/ 647114 w 2615642"/>
              <a:gd name="connsiteY83" fmla="*/ 2616591 h 2731408"/>
              <a:gd name="connsiteX84" fmla="*/ 590843 w 2615642"/>
              <a:gd name="connsiteY84" fmla="*/ 2630659 h 2731408"/>
              <a:gd name="connsiteX85" fmla="*/ 506437 w 2615642"/>
              <a:gd name="connsiteY85" fmla="*/ 2658794 h 2731408"/>
              <a:gd name="connsiteX86" fmla="*/ 464234 w 2615642"/>
              <a:gd name="connsiteY86" fmla="*/ 2672862 h 2731408"/>
              <a:gd name="connsiteX87" fmla="*/ 422031 w 2615642"/>
              <a:gd name="connsiteY87" fmla="*/ 2700997 h 2731408"/>
              <a:gd name="connsiteX88" fmla="*/ 281354 w 2615642"/>
              <a:gd name="connsiteY88" fmla="*/ 2729133 h 27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2615642" h="2731408">
                <a:moveTo>
                  <a:pt x="253218" y="2630659"/>
                </a:moveTo>
                <a:cubicBezTo>
                  <a:pt x="243840" y="2611902"/>
                  <a:pt x="236716" y="2591837"/>
                  <a:pt x="225083" y="2574388"/>
                </a:cubicBezTo>
                <a:cubicBezTo>
                  <a:pt x="217726" y="2563352"/>
                  <a:pt x="202878" y="2558116"/>
                  <a:pt x="196947" y="2546253"/>
                </a:cubicBezTo>
                <a:cubicBezTo>
                  <a:pt x="183684" y="2519727"/>
                  <a:pt x="182075" y="2488372"/>
                  <a:pt x="168812" y="2461846"/>
                </a:cubicBezTo>
                <a:cubicBezTo>
                  <a:pt x="159434" y="2443089"/>
                  <a:pt x="148938" y="2424851"/>
                  <a:pt x="140677" y="2405576"/>
                </a:cubicBezTo>
                <a:cubicBezTo>
                  <a:pt x="134836" y="2391946"/>
                  <a:pt x="134238" y="2376089"/>
                  <a:pt x="126609" y="2363373"/>
                </a:cubicBezTo>
                <a:cubicBezTo>
                  <a:pt x="119785" y="2352000"/>
                  <a:pt x="107852" y="2344616"/>
                  <a:pt x="98474" y="2335237"/>
                </a:cubicBezTo>
                <a:cubicBezTo>
                  <a:pt x="51205" y="2193435"/>
                  <a:pt x="123319" y="2413367"/>
                  <a:pt x="70338" y="2236763"/>
                </a:cubicBezTo>
                <a:cubicBezTo>
                  <a:pt x="61816" y="2208357"/>
                  <a:pt x="49396" y="2181129"/>
                  <a:pt x="42203" y="2152357"/>
                </a:cubicBezTo>
                <a:cubicBezTo>
                  <a:pt x="22336" y="2072890"/>
                  <a:pt x="31927" y="2115045"/>
                  <a:pt x="14067" y="2025748"/>
                </a:cubicBezTo>
                <a:cubicBezTo>
                  <a:pt x="9378" y="1974166"/>
                  <a:pt x="0" y="1922797"/>
                  <a:pt x="0" y="1871003"/>
                </a:cubicBezTo>
                <a:cubicBezTo>
                  <a:pt x="0" y="1753679"/>
                  <a:pt x="6513" y="1636392"/>
                  <a:pt x="14067" y="1519311"/>
                </a:cubicBezTo>
                <a:cubicBezTo>
                  <a:pt x="18021" y="1458016"/>
                  <a:pt x="34314" y="1423730"/>
                  <a:pt x="42203" y="1364566"/>
                </a:cubicBezTo>
                <a:cubicBezTo>
                  <a:pt x="48431" y="1317854"/>
                  <a:pt x="49105" y="1270468"/>
                  <a:pt x="56271" y="1223890"/>
                </a:cubicBezTo>
                <a:cubicBezTo>
                  <a:pt x="58526" y="1209234"/>
                  <a:pt x="66264" y="1195944"/>
                  <a:pt x="70338" y="1181686"/>
                </a:cubicBezTo>
                <a:cubicBezTo>
                  <a:pt x="75649" y="1163096"/>
                  <a:pt x="79094" y="1144006"/>
                  <a:pt x="84406" y="1125416"/>
                </a:cubicBezTo>
                <a:cubicBezTo>
                  <a:pt x="88480" y="1111158"/>
                  <a:pt x="94400" y="1097471"/>
                  <a:pt x="98474" y="1083213"/>
                </a:cubicBezTo>
                <a:cubicBezTo>
                  <a:pt x="141001" y="934367"/>
                  <a:pt x="73804" y="1143154"/>
                  <a:pt x="140677" y="942536"/>
                </a:cubicBezTo>
                <a:cubicBezTo>
                  <a:pt x="145366" y="928468"/>
                  <a:pt x="144259" y="910818"/>
                  <a:pt x="154744" y="900333"/>
                </a:cubicBezTo>
                <a:lnTo>
                  <a:pt x="182880" y="872197"/>
                </a:lnTo>
                <a:cubicBezTo>
                  <a:pt x="187569" y="858129"/>
                  <a:pt x="189318" y="842709"/>
                  <a:pt x="196947" y="829994"/>
                </a:cubicBezTo>
                <a:cubicBezTo>
                  <a:pt x="203771" y="818621"/>
                  <a:pt x="216592" y="812048"/>
                  <a:pt x="225083" y="801859"/>
                </a:cubicBezTo>
                <a:cubicBezTo>
                  <a:pt x="240093" y="783847"/>
                  <a:pt x="253218" y="764345"/>
                  <a:pt x="267286" y="745588"/>
                </a:cubicBezTo>
                <a:cubicBezTo>
                  <a:pt x="282672" y="684045"/>
                  <a:pt x="276795" y="690262"/>
                  <a:pt x="309489" y="633046"/>
                </a:cubicBezTo>
                <a:cubicBezTo>
                  <a:pt x="317877" y="618366"/>
                  <a:pt x="330757" y="606293"/>
                  <a:pt x="337624" y="590843"/>
                </a:cubicBezTo>
                <a:cubicBezTo>
                  <a:pt x="349669" y="563742"/>
                  <a:pt x="341084" y="522888"/>
                  <a:pt x="365760" y="506437"/>
                </a:cubicBezTo>
                <a:cubicBezTo>
                  <a:pt x="495656" y="419841"/>
                  <a:pt x="335872" y="530347"/>
                  <a:pt x="436098" y="450166"/>
                </a:cubicBezTo>
                <a:cubicBezTo>
                  <a:pt x="449300" y="439604"/>
                  <a:pt x="465313" y="432855"/>
                  <a:pt x="478301" y="422031"/>
                </a:cubicBezTo>
                <a:cubicBezTo>
                  <a:pt x="493585" y="409295"/>
                  <a:pt x="505220" y="392564"/>
                  <a:pt x="520504" y="379828"/>
                </a:cubicBezTo>
                <a:cubicBezTo>
                  <a:pt x="533492" y="369004"/>
                  <a:pt x="549983" y="362826"/>
                  <a:pt x="562707" y="351693"/>
                </a:cubicBezTo>
                <a:cubicBezTo>
                  <a:pt x="587661" y="329858"/>
                  <a:pt x="605457" y="299747"/>
                  <a:pt x="633046" y="281354"/>
                </a:cubicBezTo>
                <a:cubicBezTo>
                  <a:pt x="675428" y="253100"/>
                  <a:pt x="681548" y="246499"/>
                  <a:pt x="731520" y="225083"/>
                </a:cubicBezTo>
                <a:cubicBezTo>
                  <a:pt x="745150" y="219242"/>
                  <a:pt x="759655" y="215705"/>
                  <a:pt x="773723" y="211016"/>
                </a:cubicBezTo>
                <a:cubicBezTo>
                  <a:pt x="825093" y="176768"/>
                  <a:pt x="864631" y="147889"/>
                  <a:pt x="928467" y="126610"/>
                </a:cubicBezTo>
                <a:lnTo>
                  <a:pt x="970671" y="112542"/>
                </a:lnTo>
                <a:cubicBezTo>
                  <a:pt x="984739" y="103163"/>
                  <a:pt x="997424" y="91273"/>
                  <a:pt x="1012874" y="84406"/>
                </a:cubicBezTo>
                <a:cubicBezTo>
                  <a:pt x="1076133" y="56291"/>
                  <a:pt x="1086752" y="63295"/>
                  <a:pt x="1139483" y="42203"/>
                </a:cubicBezTo>
                <a:cubicBezTo>
                  <a:pt x="1227772" y="6887"/>
                  <a:pt x="1185323" y="20193"/>
                  <a:pt x="1266092" y="0"/>
                </a:cubicBezTo>
                <a:cubicBezTo>
                  <a:pt x="1514621" y="4689"/>
                  <a:pt x="1763427" y="1445"/>
                  <a:pt x="2011680" y="14068"/>
                </a:cubicBezTo>
                <a:cubicBezTo>
                  <a:pt x="2041299" y="15574"/>
                  <a:pt x="2096086" y="42203"/>
                  <a:pt x="2096086" y="42203"/>
                </a:cubicBezTo>
                <a:cubicBezTo>
                  <a:pt x="2192830" y="106699"/>
                  <a:pt x="2148413" y="87781"/>
                  <a:pt x="2222695" y="112542"/>
                </a:cubicBezTo>
                <a:cubicBezTo>
                  <a:pt x="2277651" y="167496"/>
                  <a:pt x="2219986" y="118221"/>
                  <a:pt x="2293034" y="154745"/>
                </a:cubicBezTo>
                <a:cubicBezTo>
                  <a:pt x="2350771" y="183614"/>
                  <a:pt x="2319753" y="176121"/>
                  <a:pt x="2363372" y="211016"/>
                </a:cubicBezTo>
                <a:cubicBezTo>
                  <a:pt x="2376574" y="221578"/>
                  <a:pt x="2391507" y="229773"/>
                  <a:pt x="2405575" y="239151"/>
                </a:cubicBezTo>
                <a:cubicBezTo>
                  <a:pt x="2414954" y="253219"/>
                  <a:pt x="2421756" y="269399"/>
                  <a:pt x="2433711" y="281354"/>
                </a:cubicBezTo>
                <a:cubicBezTo>
                  <a:pt x="2445666" y="293309"/>
                  <a:pt x="2466536" y="295422"/>
                  <a:pt x="2475914" y="309490"/>
                </a:cubicBezTo>
                <a:cubicBezTo>
                  <a:pt x="2486638" y="325577"/>
                  <a:pt x="2481335" y="348467"/>
                  <a:pt x="2489981" y="365760"/>
                </a:cubicBezTo>
                <a:cubicBezTo>
                  <a:pt x="2495913" y="377623"/>
                  <a:pt x="2510760" y="382860"/>
                  <a:pt x="2518117" y="393896"/>
                </a:cubicBezTo>
                <a:cubicBezTo>
                  <a:pt x="2529749" y="411345"/>
                  <a:pt x="2537991" y="430891"/>
                  <a:pt x="2546252" y="450166"/>
                </a:cubicBezTo>
                <a:cubicBezTo>
                  <a:pt x="2561078" y="484760"/>
                  <a:pt x="2568381" y="526674"/>
                  <a:pt x="2574387" y="562708"/>
                </a:cubicBezTo>
                <a:cubicBezTo>
                  <a:pt x="2579838" y="595415"/>
                  <a:pt x="2583766" y="628357"/>
                  <a:pt x="2588455" y="661182"/>
                </a:cubicBezTo>
                <a:cubicBezTo>
                  <a:pt x="2581392" y="922508"/>
                  <a:pt x="2615642" y="1044327"/>
                  <a:pt x="2560320" y="1237957"/>
                </a:cubicBezTo>
                <a:cubicBezTo>
                  <a:pt x="2556246" y="1252215"/>
                  <a:pt x="2550326" y="1265902"/>
                  <a:pt x="2546252" y="1280160"/>
                </a:cubicBezTo>
                <a:cubicBezTo>
                  <a:pt x="2540244" y="1301187"/>
                  <a:pt x="2529358" y="1356153"/>
                  <a:pt x="2518117" y="1378634"/>
                </a:cubicBezTo>
                <a:cubicBezTo>
                  <a:pt x="2510556" y="1393756"/>
                  <a:pt x="2499360" y="1406769"/>
                  <a:pt x="2489981" y="1420837"/>
                </a:cubicBezTo>
                <a:cubicBezTo>
                  <a:pt x="2454623" y="1526915"/>
                  <a:pt x="2502319" y="1396161"/>
                  <a:pt x="2447778" y="1505243"/>
                </a:cubicBezTo>
                <a:cubicBezTo>
                  <a:pt x="2441146" y="1518506"/>
                  <a:pt x="2442608" y="1535583"/>
                  <a:pt x="2433711" y="1547446"/>
                </a:cubicBezTo>
                <a:cubicBezTo>
                  <a:pt x="2413816" y="1573973"/>
                  <a:pt x="2381765" y="1590196"/>
                  <a:pt x="2363372" y="1617785"/>
                </a:cubicBezTo>
                <a:cubicBezTo>
                  <a:pt x="2353994" y="1631853"/>
                  <a:pt x="2346370" y="1647264"/>
                  <a:pt x="2335237" y="1659988"/>
                </a:cubicBezTo>
                <a:cubicBezTo>
                  <a:pt x="2313402" y="1684942"/>
                  <a:pt x="2283290" y="1702737"/>
                  <a:pt x="2264898" y="1730326"/>
                </a:cubicBezTo>
                <a:cubicBezTo>
                  <a:pt x="2244005" y="1761666"/>
                  <a:pt x="2237266" y="1777754"/>
                  <a:pt x="2208627" y="1800665"/>
                </a:cubicBezTo>
                <a:cubicBezTo>
                  <a:pt x="2195425" y="1811227"/>
                  <a:pt x="2179626" y="1818238"/>
                  <a:pt x="2166424" y="1828800"/>
                </a:cubicBezTo>
                <a:cubicBezTo>
                  <a:pt x="2156067" y="1837086"/>
                  <a:pt x="2148646" y="1848650"/>
                  <a:pt x="2138289" y="1856936"/>
                </a:cubicBezTo>
                <a:cubicBezTo>
                  <a:pt x="2099333" y="1888101"/>
                  <a:pt x="2098456" y="1884281"/>
                  <a:pt x="2053883" y="1899139"/>
                </a:cubicBezTo>
                <a:cubicBezTo>
                  <a:pt x="1990958" y="1993525"/>
                  <a:pt x="2065085" y="1901049"/>
                  <a:pt x="1983544" y="1955410"/>
                </a:cubicBezTo>
                <a:cubicBezTo>
                  <a:pt x="1966991" y="1966446"/>
                  <a:pt x="1956625" y="1984877"/>
                  <a:pt x="1941341" y="1997613"/>
                </a:cubicBezTo>
                <a:cubicBezTo>
                  <a:pt x="1889883" y="2040494"/>
                  <a:pt x="1850647" y="2039319"/>
                  <a:pt x="1786597" y="2082019"/>
                </a:cubicBezTo>
                <a:cubicBezTo>
                  <a:pt x="1728307" y="2120879"/>
                  <a:pt x="1760796" y="2106053"/>
                  <a:pt x="1688123" y="2124222"/>
                </a:cubicBezTo>
                <a:cubicBezTo>
                  <a:pt x="1665435" y="2146909"/>
                  <a:pt x="1648837" y="2167184"/>
                  <a:pt x="1617784" y="2180493"/>
                </a:cubicBezTo>
                <a:cubicBezTo>
                  <a:pt x="1600013" y="2188109"/>
                  <a:pt x="1580271" y="2189871"/>
                  <a:pt x="1561514" y="2194560"/>
                </a:cubicBezTo>
                <a:cubicBezTo>
                  <a:pt x="1526528" y="2217885"/>
                  <a:pt x="1503840" y="2235531"/>
                  <a:pt x="1463040" y="2250831"/>
                </a:cubicBezTo>
                <a:cubicBezTo>
                  <a:pt x="1444937" y="2257620"/>
                  <a:pt x="1425526" y="2260210"/>
                  <a:pt x="1406769" y="2264899"/>
                </a:cubicBezTo>
                <a:cubicBezTo>
                  <a:pt x="1303949" y="2333445"/>
                  <a:pt x="1433233" y="2249777"/>
                  <a:pt x="1308295" y="2321170"/>
                </a:cubicBezTo>
                <a:cubicBezTo>
                  <a:pt x="1293615" y="2329558"/>
                  <a:pt x="1281542" y="2342438"/>
                  <a:pt x="1266092" y="2349305"/>
                </a:cubicBezTo>
                <a:cubicBezTo>
                  <a:pt x="1238991" y="2361350"/>
                  <a:pt x="1181686" y="2377440"/>
                  <a:pt x="1181686" y="2377440"/>
                </a:cubicBezTo>
                <a:cubicBezTo>
                  <a:pt x="1139299" y="2405699"/>
                  <a:pt x="1133191" y="2412291"/>
                  <a:pt x="1083212" y="2433711"/>
                </a:cubicBezTo>
                <a:cubicBezTo>
                  <a:pt x="1069582" y="2439552"/>
                  <a:pt x="1054272" y="2441147"/>
                  <a:pt x="1041009" y="2447779"/>
                </a:cubicBezTo>
                <a:cubicBezTo>
                  <a:pt x="1025887" y="2455340"/>
                  <a:pt x="1014256" y="2469047"/>
                  <a:pt x="998806" y="2475914"/>
                </a:cubicBezTo>
                <a:cubicBezTo>
                  <a:pt x="971705" y="2487959"/>
                  <a:pt x="942535" y="2494672"/>
                  <a:pt x="914400" y="2504050"/>
                </a:cubicBezTo>
                <a:lnTo>
                  <a:pt x="872197" y="2518117"/>
                </a:lnTo>
                <a:cubicBezTo>
                  <a:pt x="858129" y="2527496"/>
                  <a:pt x="845444" y="2539386"/>
                  <a:pt x="829994" y="2546253"/>
                </a:cubicBezTo>
                <a:cubicBezTo>
                  <a:pt x="802893" y="2558298"/>
                  <a:pt x="773723" y="2565010"/>
                  <a:pt x="745587" y="2574388"/>
                </a:cubicBezTo>
                <a:cubicBezTo>
                  <a:pt x="731519" y="2579077"/>
                  <a:pt x="716647" y="2581824"/>
                  <a:pt x="703384" y="2588456"/>
                </a:cubicBezTo>
                <a:cubicBezTo>
                  <a:pt x="684627" y="2597834"/>
                  <a:pt x="666749" y="2609228"/>
                  <a:pt x="647114" y="2616591"/>
                </a:cubicBezTo>
                <a:cubicBezTo>
                  <a:pt x="629011" y="2623380"/>
                  <a:pt x="609362" y="2625103"/>
                  <a:pt x="590843" y="2630659"/>
                </a:cubicBezTo>
                <a:cubicBezTo>
                  <a:pt x="562437" y="2639181"/>
                  <a:pt x="534572" y="2649416"/>
                  <a:pt x="506437" y="2658794"/>
                </a:cubicBezTo>
                <a:cubicBezTo>
                  <a:pt x="492369" y="2663483"/>
                  <a:pt x="476572" y="2664637"/>
                  <a:pt x="464234" y="2672862"/>
                </a:cubicBezTo>
                <a:cubicBezTo>
                  <a:pt x="450166" y="2682240"/>
                  <a:pt x="437920" y="2695219"/>
                  <a:pt x="422031" y="2700997"/>
                </a:cubicBezTo>
                <a:cubicBezTo>
                  <a:pt x="338402" y="2731408"/>
                  <a:pt x="338939" y="2729133"/>
                  <a:pt x="281354" y="2729133"/>
                </a:cubicBezTo>
              </a:path>
            </a:pathLst>
          </a:custGeom>
          <a:solidFill>
            <a:schemeClr val="tx1">
              <a:lumMod val="50000"/>
              <a:lumOff val="50000"/>
              <a:alpha val="50196"/>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dirty="0"/>
          </a:p>
        </p:txBody>
      </p:sp>
      <p:sp>
        <p:nvSpPr>
          <p:cNvPr id="10" name="TextBox 9"/>
          <p:cNvSpPr txBox="1"/>
          <p:nvPr/>
        </p:nvSpPr>
        <p:spPr>
          <a:xfrm>
            <a:off x="1679724" y="1420502"/>
            <a:ext cx="1046827" cy="369332"/>
          </a:xfrm>
          <a:prstGeom prst="rect">
            <a:avLst/>
          </a:prstGeom>
          <a:noFill/>
        </p:spPr>
        <p:txBody>
          <a:bodyPr wrap="square" rtlCol="0">
            <a:spAutoFit/>
          </a:bodyPr>
          <a:lstStyle/>
          <a:p>
            <a:pPr algn="ctr"/>
            <a:r>
              <a:rPr lang="en-IN" dirty="0" smtClean="0"/>
              <a:t>In-time</a:t>
            </a:r>
            <a:endParaRPr lang="en-IN" dirty="0"/>
          </a:p>
        </p:txBody>
      </p:sp>
      <p:sp>
        <p:nvSpPr>
          <p:cNvPr id="12" name="Freeform 11"/>
          <p:cNvSpPr/>
          <p:nvPr/>
        </p:nvSpPr>
        <p:spPr>
          <a:xfrm rot="3017085">
            <a:off x="1546544" y="1782471"/>
            <a:ext cx="1819954" cy="1985412"/>
          </a:xfrm>
          <a:custGeom>
            <a:avLst/>
            <a:gdLst>
              <a:gd name="connsiteX0" fmla="*/ 253218 w 2615642"/>
              <a:gd name="connsiteY0" fmla="*/ 2630659 h 2731408"/>
              <a:gd name="connsiteX1" fmla="*/ 225083 w 2615642"/>
              <a:gd name="connsiteY1" fmla="*/ 2574388 h 2731408"/>
              <a:gd name="connsiteX2" fmla="*/ 196947 w 2615642"/>
              <a:gd name="connsiteY2" fmla="*/ 2546253 h 2731408"/>
              <a:gd name="connsiteX3" fmla="*/ 168812 w 2615642"/>
              <a:gd name="connsiteY3" fmla="*/ 2461846 h 2731408"/>
              <a:gd name="connsiteX4" fmla="*/ 140677 w 2615642"/>
              <a:gd name="connsiteY4" fmla="*/ 2405576 h 2731408"/>
              <a:gd name="connsiteX5" fmla="*/ 126609 w 2615642"/>
              <a:gd name="connsiteY5" fmla="*/ 2363373 h 2731408"/>
              <a:gd name="connsiteX6" fmla="*/ 98474 w 2615642"/>
              <a:gd name="connsiteY6" fmla="*/ 2335237 h 2731408"/>
              <a:gd name="connsiteX7" fmla="*/ 70338 w 2615642"/>
              <a:gd name="connsiteY7" fmla="*/ 2236763 h 2731408"/>
              <a:gd name="connsiteX8" fmla="*/ 42203 w 2615642"/>
              <a:gd name="connsiteY8" fmla="*/ 2152357 h 2731408"/>
              <a:gd name="connsiteX9" fmla="*/ 14067 w 2615642"/>
              <a:gd name="connsiteY9" fmla="*/ 2025748 h 2731408"/>
              <a:gd name="connsiteX10" fmla="*/ 0 w 2615642"/>
              <a:gd name="connsiteY10" fmla="*/ 1871003 h 2731408"/>
              <a:gd name="connsiteX11" fmla="*/ 14067 w 2615642"/>
              <a:gd name="connsiteY11" fmla="*/ 1519311 h 2731408"/>
              <a:gd name="connsiteX12" fmla="*/ 42203 w 2615642"/>
              <a:gd name="connsiteY12" fmla="*/ 1364566 h 2731408"/>
              <a:gd name="connsiteX13" fmla="*/ 56271 w 2615642"/>
              <a:gd name="connsiteY13" fmla="*/ 1223890 h 2731408"/>
              <a:gd name="connsiteX14" fmla="*/ 70338 w 2615642"/>
              <a:gd name="connsiteY14" fmla="*/ 1181686 h 2731408"/>
              <a:gd name="connsiteX15" fmla="*/ 84406 w 2615642"/>
              <a:gd name="connsiteY15" fmla="*/ 1125416 h 2731408"/>
              <a:gd name="connsiteX16" fmla="*/ 98474 w 2615642"/>
              <a:gd name="connsiteY16" fmla="*/ 1083213 h 2731408"/>
              <a:gd name="connsiteX17" fmla="*/ 140677 w 2615642"/>
              <a:gd name="connsiteY17" fmla="*/ 942536 h 2731408"/>
              <a:gd name="connsiteX18" fmla="*/ 154744 w 2615642"/>
              <a:gd name="connsiteY18" fmla="*/ 900333 h 2731408"/>
              <a:gd name="connsiteX19" fmla="*/ 182880 w 2615642"/>
              <a:gd name="connsiteY19" fmla="*/ 872197 h 2731408"/>
              <a:gd name="connsiteX20" fmla="*/ 196947 w 2615642"/>
              <a:gd name="connsiteY20" fmla="*/ 829994 h 2731408"/>
              <a:gd name="connsiteX21" fmla="*/ 225083 w 2615642"/>
              <a:gd name="connsiteY21" fmla="*/ 801859 h 2731408"/>
              <a:gd name="connsiteX22" fmla="*/ 267286 w 2615642"/>
              <a:gd name="connsiteY22" fmla="*/ 745588 h 2731408"/>
              <a:gd name="connsiteX23" fmla="*/ 309489 w 2615642"/>
              <a:gd name="connsiteY23" fmla="*/ 633046 h 2731408"/>
              <a:gd name="connsiteX24" fmla="*/ 337624 w 2615642"/>
              <a:gd name="connsiteY24" fmla="*/ 590843 h 2731408"/>
              <a:gd name="connsiteX25" fmla="*/ 365760 w 2615642"/>
              <a:gd name="connsiteY25" fmla="*/ 506437 h 2731408"/>
              <a:gd name="connsiteX26" fmla="*/ 436098 w 2615642"/>
              <a:gd name="connsiteY26" fmla="*/ 450166 h 2731408"/>
              <a:gd name="connsiteX27" fmla="*/ 478301 w 2615642"/>
              <a:gd name="connsiteY27" fmla="*/ 422031 h 2731408"/>
              <a:gd name="connsiteX28" fmla="*/ 520504 w 2615642"/>
              <a:gd name="connsiteY28" fmla="*/ 379828 h 2731408"/>
              <a:gd name="connsiteX29" fmla="*/ 562707 w 2615642"/>
              <a:gd name="connsiteY29" fmla="*/ 351693 h 2731408"/>
              <a:gd name="connsiteX30" fmla="*/ 633046 w 2615642"/>
              <a:gd name="connsiteY30" fmla="*/ 281354 h 2731408"/>
              <a:gd name="connsiteX31" fmla="*/ 731520 w 2615642"/>
              <a:gd name="connsiteY31" fmla="*/ 225083 h 2731408"/>
              <a:gd name="connsiteX32" fmla="*/ 773723 w 2615642"/>
              <a:gd name="connsiteY32" fmla="*/ 211016 h 2731408"/>
              <a:gd name="connsiteX33" fmla="*/ 928467 w 2615642"/>
              <a:gd name="connsiteY33" fmla="*/ 126610 h 2731408"/>
              <a:gd name="connsiteX34" fmla="*/ 970671 w 2615642"/>
              <a:gd name="connsiteY34" fmla="*/ 112542 h 2731408"/>
              <a:gd name="connsiteX35" fmla="*/ 1012874 w 2615642"/>
              <a:gd name="connsiteY35" fmla="*/ 84406 h 2731408"/>
              <a:gd name="connsiteX36" fmla="*/ 1139483 w 2615642"/>
              <a:gd name="connsiteY36" fmla="*/ 42203 h 2731408"/>
              <a:gd name="connsiteX37" fmla="*/ 1266092 w 2615642"/>
              <a:gd name="connsiteY37" fmla="*/ 0 h 2731408"/>
              <a:gd name="connsiteX38" fmla="*/ 2011680 w 2615642"/>
              <a:gd name="connsiteY38" fmla="*/ 14068 h 2731408"/>
              <a:gd name="connsiteX39" fmla="*/ 2096086 w 2615642"/>
              <a:gd name="connsiteY39" fmla="*/ 42203 h 2731408"/>
              <a:gd name="connsiteX40" fmla="*/ 2222695 w 2615642"/>
              <a:gd name="connsiteY40" fmla="*/ 112542 h 2731408"/>
              <a:gd name="connsiteX41" fmla="*/ 2293034 w 2615642"/>
              <a:gd name="connsiteY41" fmla="*/ 154745 h 2731408"/>
              <a:gd name="connsiteX42" fmla="*/ 2363372 w 2615642"/>
              <a:gd name="connsiteY42" fmla="*/ 211016 h 2731408"/>
              <a:gd name="connsiteX43" fmla="*/ 2405575 w 2615642"/>
              <a:gd name="connsiteY43" fmla="*/ 239151 h 2731408"/>
              <a:gd name="connsiteX44" fmla="*/ 2433711 w 2615642"/>
              <a:gd name="connsiteY44" fmla="*/ 281354 h 2731408"/>
              <a:gd name="connsiteX45" fmla="*/ 2475914 w 2615642"/>
              <a:gd name="connsiteY45" fmla="*/ 309490 h 2731408"/>
              <a:gd name="connsiteX46" fmla="*/ 2489981 w 2615642"/>
              <a:gd name="connsiteY46" fmla="*/ 365760 h 2731408"/>
              <a:gd name="connsiteX47" fmla="*/ 2518117 w 2615642"/>
              <a:gd name="connsiteY47" fmla="*/ 393896 h 2731408"/>
              <a:gd name="connsiteX48" fmla="*/ 2546252 w 2615642"/>
              <a:gd name="connsiteY48" fmla="*/ 450166 h 2731408"/>
              <a:gd name="connsiteX49" fmla="*/ 2574387 w 2615642"/>
              <a:gd name="connsiteY49" fmla="*/ 562708 h 2731408"/>
              <a:gd name="connsiteX50" fmla="*/ 2588455 w 2615642"/>
              <a:gd name="connsiteY50" fmla="*/ 661182 h 2731408"/>
              <a:gd name="connsiteX51" fmla="*/ 2560320 w 2615642"/>
              <a:gd name="connsiteY51" fmla="*/ 1237957 h 2731408"/>
              <a:gd name="connsiteX52" fmla="*/ 2546252 w 2615642"/>
              <a:gd name="connsiteY52" fmla="*/ 1280160 h 2731408"/>
              <a:gd name="connsiteX53" fmla="*/ 2518117 w 2615642"/>
              <a:gd name="connsiteY53" fmla="*/ 1378634 h 2731408"/>
              <a:gd name="connsiteX54" fmla="*/ 2489981 w 2615642"/>
              <a:gd name="connsiteY54" fmla="*/ 1420837 h 2731408"/>
              <a:gd name="connsiteX55" fmla="*/ 2447778 w 2615642"/>
              <a:gd name="connsiteY55" fmla="*/ 1505243 h 2731408"/>
              <a:gd name="connsiteX56" fmla="*/ 2433711 w 2615642"/>
              <a:gd name="connsiteY56" fmla="*/ 1547446 h 2731408"/>
              <a:gd name="connsiteX57" fmla="*/ 2363372 w 2615642"/>
              <a:gd name="connsiteY57" fmla="*/ 1617785 h 2731408"/>
              <a:gd name="connsiteX58" fmla="*/ 2335237 w 2615642"/>
              <a:gd name="connsiteY58" fmla="*/ 1659988 h 2731408"/>
              <a:gd name="connsiteX59" fmla="*/ 2264898 w 2615642"/>
              <a:gd name="connsiteY59" fmla="*/ 1730326 h 2731408"/>
              <a:gd name="connsiteX60" fmla="*/ 2208627 w 2615642"/>
              <a:gd name="connsiteY60" fmla="*/ 1800665 h 2731408"/>
              <a:gd name="connsiteX61" fmla="*/ 2166424 w 2615642"/>
              <a:gd name="connsiteY61" fmla="*/ 1828800 h 2731408"/>
              <a:gd name="connsiteX62" fmla="*/ 2138289 w 2615642"/>
              <a:gd name="connsiteY62" fmla="*/ 1856936 h 2731408"/>
              <a:gd name="connsiteX63" fmla="*/ 2053883 w 2615642"/>
              <a:gd name="connsiteY63" fmla="*/ 1899139 h 2731408"/>
              <a:gd name="connsiteX64" fmla="*/ 1983544 w 2615642"/>
              <a:gd name="connsiteY64" fmla="*/ 1955410 h 2731408"/>
              <a:gd name="connsiteX65" fmla="*/ 1941341 w 2615642"/>
              <a:gd name="connsiteY65" fmla="*/ 1997613 h 2731408"/>
              <a:gd name="connsiteX66" fmla="*/ 1786597 w 2615642"/>
              <a:gd name="connsiteY66" fmla="*/ 2082019 h 2731408"/>
              <a:gd name="connsiteX67" fmla="*/ 1688123 w 2615642"/>
              <a:gd name="connsiteY67" fmla="*/ 2124222 h 2731408"/>
              <a:gd name="connsiteX68" fmla="*/ 1617784 w 2615642"/>
              <a:gd name="connsiteY68" fmla="*/ 2180493 h 2731408"/>
              <a:gd name="connsiteX69" fmla="*/ 1561514 w 2615642"/>
              <a:gd name="connsiteY69" fmla="*/ 2194560 h 2731408"/>
              <a:gd name="connsiteX70" fmla="*/ 1463040 w 2615642"/>
              <a:gd name="connsiteY70" fmla="*/ 2250831 h 2731408"/>
              <a:gd name="connsiteX71" fmla="*/ 1406769 w 2615642"/>
              <a:gd name="connsiteY71" fmla="*/ 2264899 h 2731408"/>
              <a:gd name="connsiteX72" fmla="*/ 1308295 w 2615642"/>
              <a:gd name="connsiteY72" fmla="*/ 2321170 h 2731408"/>
              <a:gd name="connsiteX73" fmla="*/ 1266092 w 2615642"/>
              <a:gd name="connsiteY73" fmla="*/ 2349305 h 2731408"/>
              <a:gd name="connsiteX74" fmla="*/ 1181686 w 2615642"/>
              <a:gd name="connsiteY74" fmla="*/ 2377440 h 2731408"/>
              <a:gd name="connsiteX75" fmla="*/ 1083212 w 2615642"/>
              <a:gd name="connsiteY75" fmla="*/ 2433711 h 2731408"/>
              <a:gd name="connsiteX76" fmla="*/ 1041009 w 2615642"/>
              <a:gd name="connsiteY76" fmla="*/ 2447779 h 2731408"/>
              <a:gd name="connsiteX77" fmla="*/ 998806 w 2615642"/>
              <a:gd name="connsiteY77" fmla="*/ 2475914 h 2731408"/>
              <a:gd name="connsiteX78" fmla="*/ 914400 w 2615642"/>
              <a:gd name="connsiteY78" fmla="*/ 2504050 h 2731408"/>
              <a:gd name="connsiteX79" fmla="*/ 872197 w 2615642"/>
              <a:gd name="connsiteY79" fmla="*/ 2518117 h 2731408"/>
              <a:gd name="connsiteX80" fmla="*/ 829994 w 2615642"/>
              <a:gd name="connsiteY80" fmla="*/ 2546253 h 2731408"/>
              <a:gd name="connsiteX81" fmla="*/ 745587 w 2615642"/>
              <a:gd name="connsiteY81" fmla="*/ 2574388 h 2731408"/>
              <a:gd name="connsiteX82" fmla="*/ 703384 w 2615642"/>
              <a:gd name="connsiteY82" fmla="*/ 2588456 h 2731408"/>
              <a:gd name="connsiteX83" fmla="*/ 647114 w 2615642"/>
              <a:gd name="connsiteY83" fmla="*/ 2616591 h 2731408"/>
              <a:gd name="connsiteX84" fmla="*/ 590843 w 2615642"/>
              <a:gd name="connsiteY84" fmla="*/ 2630659 h 2731408"/>
              <a:gd name="connsiteX85" fmla="*/ 506437 w 2615642"/>
              <a:gd name="connsiteY85" fmla="*/ 2658794 h 2731408"/>
              <a:gd name="connsiteX86" fmla="*/ 464234 w 2615642"/>
              <a:gd name="connsiteY86" fmla="*/ 2672862 h 2731408"/>
              <a:gd name="connsiteX87" fmla="*/ 422031 w 2615642"/>
              <a:gd name="connsiteY87" fmla="*/ 2700997 h 2731408"/>
              <a:gd name="connsiteX88" fmla="*/ 281354 w 2615642"/>
              <a:gd name="connsiteY88" fmla="*/ 2729133 h 27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2615642" h="2731408">
                <a:moveTo>
                  <a:pt x="253218" y="2630659"/>
                </a:moveTo>
                <a:cubicBezTo>
                  <a:pt x="243840" y="2611902"/>
                  <a:pt x="236716" y="2591837"/>
                  <a:pt x="225083" y="2574388"/>
                </a:cubicBezTo>
                <a:cubicBezTo>
                  <a:pt x="217726" y="2563352"/>
                  <a:pt x="202878" y="2558116"/>
                  <a:pt x="196947" y="2546253"/>
                </a:cubicBezTo>
                <a:cubicBezTo>
                  <a:pt x="183684" y="2519727"/>
                  <a:pt x="182075" y="2488372"/>
                  <a:pt x="168812" y="2461846"/>
                </a:cubicBezTo>
                <a:cubicBezTo>
                  <a:pt x="159434" y="2443089"/>
                  <a:pt x="148938" y="2424851"/>
                  <a:pt x="140677" y="2405576"/>
                </a:cubicBezTo>
                <a:cubicBezTo>
                  <a:pt x="134836" y="2391946"/>
                  <a:pt x="134238" y="2376089"/>
                  <a:pt x="126609" y="2363373"/>
                </a:cubicBezTo>
                <a:cubicBezTo>
                  <a:pt x="119785" y="2352000"/>
                  <a:pt x="107852" y="2344616"/>
                  <a:pt x="98474" y="2335237"/>
                </a:cubicBezTo>
                <a:cubicBezTo>
                  <a:pt x="51205" y="2193435"/>
                  <a:pt x="123319" y="2413367"/>
                  <a:pt x="70338" y="2236763"/>
                </a:cubicBezTo>
                <a:cubicBezTo>
                  <a:pt x="61816" y="2208357"/>
                  <a:pt x="49396" y="2181129"/>
                  <a:pt x="42203" y="2152357"/>
                </a:cubicBezTo>
                <a:cubicBezTo>
                  <a:pt x="22336" y="2072890"/>
                  <a:pt x="31927" y="2115045"/>
                  <a:pt x="14067" y="2025748"/>
                </a:cubicBezTo>
                <a:cubicBezTo>
                  <a:pt x="9378" y="1974166"/>
                  <a:pt x="0" y="1922797"/>
                  <a:pt x="0" y="1871003"/>
                </a:cubicBezTo>
                <a:cubicBezTo>
                  <a:pt x="0" y="1753679"/>
                  <a:pt x="6513" y="1636392"/>
                  <a:pt x="14067" y="1519311"/>
                </a:cubicBezTo>
                <a:cubicBezTo>
                  <a:pt x="18021" y="1458016"/>
                  <a:pt x="34314" y="1423730"/>
                  <a:pt x="42203" y="1364566"/>
                </a:cubicBezTo>
                <a:cubicBezTo>
                  <a:pt x="48431" y="1317854"/>
                  <a:pt x="49105" y="1270468"/>
                  <a:pt x="56271" y="1223890"/>
                </a:cubicBezTo>
                <a:cubicBezTo>
                  <a:pt x="58526" y="1209234"/>
                  <a:pt x="66264" y="1195944"/>
                  <a:pt x="70338" y="1181686"/>
                </a:cubicBezTo>
                <a:cubicBezTo>
                  <a:pt x="75649" y="1163096"/>
                  <a:pt x="79094" y="1144006"/>
                  <a:pt x="84406" y="1125416"/>
                </a:cubicBezTo>
                <a:cubicBezTo>
                  <a:pt x="88480" y="1111158"/>
                  <a:pt x="94400" y="1097471"/>
                  <a:pt x="98474" y="1083213"/>
                </a:cubicBezTo>
                <a:cubicBezTo>
                  <a:pt x="141001" y="934367"/>
                  <a:pt x="73804" y="1143154"/>
                  <a:pt x="140677" y="942536"/>
                </a:cubicBezTo>
                <a:cubicBezTo>
                  <a:pt x="145366" y="928468"/>
                  <a:pt x="144259" y="910818"/>
                  <a:pt x="154744" y="900333"/>
                </a:cubicBezTo>
                <a:lnTo>
                  <a:pt x="182880" y="872197"/>
                </a:lnTo>
                <a:cubicBezTo>
                  <a:pt x="187569" y="858129"/>
                  <a:pt x="189318" y="842709"/>
                  <a:pt x="196947" y="829994"/>
                </a:cubicBezTo>
                <a:cubicBezTo>
                  <a:pt x="203771" y="818621"/>
                  <a:pt x="216592" y="812048"/>
                  <a:pt x="225083" y="801859"/>
                </a:cubicBezTo>
                <a:cubicBezTo>
                  <a:pt x="240093" y="783847"/>
                  <a:pt x="253218" y="764345"/>
                  <a:pt x="267286" y="745588"/>
                </a:cubicBezTo>
                <a:cubicBezTo>
                  <a:pt x="282672" y="684045"/>
                  <a:pt x="276795" y="690262"/>
                  <a:pt x="309489" y="633046"/>
                </a:cubicBezTo>
                <a:cubicBezTo>
                  <a:pt x="317877" y="618366"/>
                  <a:pt x="330757" y="606293"/>
                  <a:pt x="337624" y="590843"/>
                </a:cubicBezTo>
                <a:cubicBezTo>
                  <a:pt x="349669" y="563742"/>
                  <a:pt x="341084" y="522888"/>
                  <a:pt x="365760" y="506437"/>
                </a:cubicBezTo>
                <a:cubicBezTo>
                  <a:pt x="495656" y="419841"/>
                  <a:pt x="335872" y="530347"/>
                  <a:pt x="436098" y="450166"/>
                </a:cubicBezTo>
                <a:cubicBezTo>
                  <a:pt x="449300" y="439604"/>
                  <a:pt x="465313" y="432855"/>
                  <a:pt x="478301" y="422031"/>
                </a:cubicBezTo>
                <a:cubicBezTo>
                  <a:pt x="493585" y="409295"/>
                  <a:pt x="505220" y="392564"/>
                  <a:pt x="520504" y="379828"/>
                </a:cubicBezTo>
                <a:cubicBezTo>
                  <a:pt x="533492" y="369004"/>
                  <a:pt x="549983" y="362826"/>
                  <a:pt x="562707" y="351693"/>
                </a:cubicBezTo>
                <a:cubicBezTo>
                  <a:pt x="587661" y="329858"/>
                  <a:pt x="605457" y="299747"/>
                  <a:pt x="633046" y="281354"/>
                </a:cubicBezTo>
                <a:cubicBezTo>
                  <a:pt x="675428" y="253100"/>
                  <a:pt x="681548" y="246499"/>
                  <a:pt x="731520" y="225083"/>
                </a:cubicBezTo>
                <a:cubicBezTo>
                  <a:pt x="745150" y="219242"/>
                  <a:pt x="759655" y="215705"/>
                  <a:pt x="773723" y="211016"/>
                </a:cubicBezTo>
                <a:cubicBezTo>
                  <a:pt x="825093" y="176768"/>
                  <a:pt x="864631" y="147889"/>
                  <a:pt x="928467" y="126610"/>
                </a:cubicBezTo>
                <a:lnTo>
                  <a:pt x="970671" y="112542"/>
                </a:lnTo>
                <a:cubicBezTo>
                  <a:pt x="984739" y="103163"/>
                  <a:pt x="997424" y="91273"/>
                  <a:pt x="1012874" y="84406"/>
                </a:cubicBezTo>
                <a:cubicBezTo>
                  <a:pt x="1076133" y="56291"/>
                  <a:pt x="1086752" y="63295"/>
                  <a:pt x="1139483" y="42203"/>
                </a:cubicBezTo>
                <a:cubicBezTo>
                  <a:pt x="1227772" y="6887"/>
                  <a:pt x="1185323" y="20193"/>
                  <a:pt x="1266092" y="0"/>
                </a:cubicBezTo>
                <a:cubicBezTo>
                  <a:pt x="1514621" y="4689"/>
                  <a:pt x="1763427" y="1445"/>
                  <a:pt x="2011680" y="14068"/>
                </a:cubicBezTo>
                <a:cubicBezTo>
                  <a:pt x="2041299" y="15574"/>
                  <a:pt x="2096086" y="42203"/>
                  <a:pt x="2096086" y="42203"/>
                </a:cubicBezTo>
                <a:cubicBezTo>
                  <a:pt x="2192830" y="106699"/>
                  <a:pt x="2148413" y="87781"/>
                  <a:pt x="2222695" y="112542"/>
                </a:cubicBezTo>
                <a:cubicBezTo>
                  <a:pt x="2277651" y="167496"/>
                  <a:pt x="2219986" y="118221"/>
                  <a:pt x="2293034" y="154745"/>
                </a:cubicBezTo>
                <a:cubicBezTo>
                  <a:pt x="2350771" y="183614"/>
                  <a:pt x="2319753" y="176121"/>
                  <a:pt x="2363372" y="211016"/>
                </a:cubicBezTo>
                <a:cubicBezTo>
                  <a:pt x="2376574" y="221578"/>
                  <a:pt x="2391507" y="229773"/>
                  <a:pt x="2405575" y="239151"/>
                </a:cubicBezTo>
                <a:cubicBezTo>
                  <a:pt x="2414954" y="253219"/>
                  <a:pt x="2421756" y="269399"/>
                  <a:pt x="2433711" y="281354"/>
                </a:cubicBezTo>
                <a:cubicBezTo>
                  <a:pt x="2445666" y="293309"/>
                  <a:pt x="2466536" y="295422"/>
                  <a:pt x="2475914" y="309490"/>
                </a:cubicBezTo>
                <a:cubicBezTo>
                  <a:pt x="2486638" y="325577"/>
                  <a:pt x="2481335" y="348467"/>
                  <a:pt x="2489981" y="365760"/>
                </a:cubicBezTo>
                <a:cubicBezTo>
                  <a:pt x="2495913" y="377623"/>
                  <a:pt x="2510760" y="382860"/>
                  <a:pt x="2518117" y="393896"/>
                </a:cubicBezTo>
                <a:cubicBezTo>
                  <a:pt x="2529749" y="411345"/>
                  <a:pt x="2537991" y="430891"/>
                  <a:pt x="2546252" y="450166"/>
                </a:cubicBezTo>
                <a:cubicBezTo>
                  <a:pt x="2561078" y="484760"/>
                  <a:pt x="2568381" y="526674"/>
                  <a:pt x="2574387" y="562708"/>
                </a:cubicBezTo>
                <a:cubicBezTo>
                  <a:pt x="2579838" y="595415"/>
                  <a:pt x="2583766" y="628357"/>
                  <a:pt x="2588455" y="661182"/>
                </a:cubicBezTo>
                <a:cubicBezTo>
                  <a:pt x="2581392" y="922508"/>
                  <a:pt x="2615642" y="1044327"/>
                  <a:pt x="2560320" y="1237957"/>
                </a:cubicBezTo>
                <a:cubicBezTo>
                  <a:pt x="2556246" y="1252215"/>
                  <a:pt x="2550326" y="1265902"/>
                  <a:pt x="2546252" y="1280160"/>
                </a:cubicBezTo>
                <a:cubicBezTo>
                  <a:pt x="2540244" y="1301187"/>
                  <a:pt x="2529358" y="1356153"/>
                  <a:pt x="2518117" y="1378634"/>
                </a:cubicBezTo>
                <a:cubicBezTo>
                  <a:pt x="2510556" y="1393756"/>
                  <a:pt x="2499360" y="1406769"/>
                  <a:pt x="2489981" y="1420837"/>
                </a:cubicBezTo>
                <a:cubicBezTo>
                  <a:pt x="2454623" y="1526915"/>
                  <a:pt x="2502319" y="1396161"/>
                  <a:pt x="2447778" y="1505243"/>
                </a:cubicBezTo>
                <a:cubicBezTo>
                  <a:pt x="2441146" y="1518506"/>
                  <a:pt x="2442608" y="1535583"/>
                  <a:pt x="2433711" y="1547446"/>
                </a:cubicBezTo>
                <a:cubicBezTo>
                  <a:pt x="2413816" y="1573973"/>
                  <a:pt x="2381765" y="1590196"/>
                  <a:pt x="2363372" y="1617785"/>
                </a:cubicBezTo>
                <a:cubicBezTo>
                  <a:pt x="2353994" y="1631853"/>
                  <a:pt x="2346370" y="1647264"/>
                  <a:pt x="2335237" y="1659988"/>
                </a:cubicBezTo>
                <a:cubicBezTo>
                  <a:pt x="2313402" y="1684942"/>
                  <a:pt x="2283290" y="1702737"/>
                  <a:pt x="2264898" y="1730326"/>
                </a:cubicBezTo>
                <a:cubicBezTo>
                  <a:pt x="2244005" y="1761666"/>
                  <a:pt x="2237266" y="1777754"/>
                  <a:pt x="2208627" y="1800665"/>
                </a:cubicBezTo>
                <a:cubicBezTo>
                  <a:pt x="2195425" y="1811227"/>
                  <a:pt x="2179626" y="1818238"/>
                  <a:pt x="2166424" y="1828800"/>
                </a:cubicBezTo>
                <a:cubicBezTo>
                  <a:pt x="2156067" y="1837086"/>
                  <a:pt x="2148646" y="1848650"/>
                  <a:pt x="2138289" y="1856936"/>
                </a:cubicBezTo>
                <a:cubicBezTo>
                  <a:pt x="2099333" y="1888101"/>
                  <a:pt x="2098456" y="1884281"/>
                  <a:pt x="2053883" y="1899139"/>
                </a:cubicBezTo>
                <a:cubicBezTo>
                  <a:pt x="1990958" y="1993525"/>
                  <a:pt x="2065085" y="1901049"/>
                  <a:pt x="1983544" y="1955410"/>
                </a:cubicBezTo>
                <a:cubicBezTo>
                  <a:pt x="1966991" y="1966446"/>
                  <a:pt x="1956625" y="1984877"/>
                  <a:pt x="1941341" y="1997613"/>
                </a:cubicBezTo>
                <a:cubicBezTo>
                  <a:pt x="1889883" y="2040494"/>
                  <a:pt x="1850647" y="2039319"/>
                  <a:pt x="1786597" y="2082019"/>
                </a:cubicBezTo>
                <a:cubicBezTo>
                  <a:pt x="1728307" y="2120879"/>
                  <a:pt x="1760796" y="2106053"/>
                  <a:pt x="1688123" y="2124222"/>
                </a:cubicBezTo>
                <a:cubicBezTo>
                  <a:pt x="1665435" y="2146909"/>
                  <a:pt x="1648837" y="2167184"/>
                  <a:pt x="1617784" y="2180493"/>
                </a:cubicBezTo>
                <a:cubicBezTo>
                  <a:pt x="1600013" y="2188109"/>
                  <a:pt x="1580271" y="2189871"/>
                  <a:pt x="1561514" y="2194560"/>
                </a:cubicBezTo>
                <a:cubicBezTo>
                  <a:pt x="1526528" y="2217885"/>
                  <a:pt x="1503840" y="2235531"/>
                  <a:pt x="1463040" y="2250831"/>
                </a:cubicBezTo>
                <a:cubicBezTo>
                  <a:pt x="1444937" y="2257620"/>
                  <a:pt x="1425526" y="2260210"/>
                  <a:pt x="1406769" y="2264899"/>
                </a:cubicBezTo>
                <a:cubicBezTo>
                  <a:pt x="1303949" y="2333445"/>
                  <a:pt x="1433233" y="2249777"/>
                  <a:pt x="1308295" y="2321170"/>
                </a:cubicBezTo>
                <a:cubicBezTo>
                  <a:pt x="1293615" y="2329558"/>
                  <a:pt x="1281542" y="2342438"/>
                  <a:pt x="1266092" y="2349305"/>
                </a:cubicBezTo>
                <a:cubicBezTo>
                  <a:pt x="1238991" y="2361350"/>
                  <a:pt x="1181686" y="2377440"/>
                  <a:pt x="1181686" y="2377440"/>
                </a:cubicBezTo>
                <a:cubicBezTo>
                  <a:pt x="1139299" y="2405699"/>
                  <a:pt x="1133191" y="2412291"/>
                  <a:pt x="1083212" y="2433711"/>
                </a:cubicBezTo>
                <a:cubicBezTo>
                  <a:pt x="1069582" y="2439552"/>
                  <a:pt x="1054272" y="2441147"/>
                  <a:pt x="1041009" y="2447779"/>
                </a:cubicBezTo>
                <a:cubicBezTo>
                  <a:pt x="1025887" y="2455340"/>
                  <a:pt x="1014256" y="2469047"/>
                  <a:pt x="998806" y="2475914"/>
                </a:cubicBezTo>
                <a:cubicBezTo>
                  <a:pt x="971705" y="2487959"/>
                  <a:pt x="942535" y="2494672"/>
                  <a:pt x="914400" y="2504050"/>
                </a:cubicBezTo>
                <a:lnTo>
                  <a:pt x="872197" y="2518117"/>
                </a:lnTo>
                <a:cubicBezTo>
                  <a:pt x="858129" y="2527496"/>
                  <a:pt x="845444" y="2539386"/>
                  <a:pt x="829994" y="2546253"/>
                </a:cubicBezTo>
                <a:cubicBezTo>
                  <a:pt x="802893" y="2558298"/>
                  <a:pt x="773723" y="2565010"/>
                  <a:pt x="745587" y="2574388"/>
                </a:cubicBezTo>
                <a:cubicBezTo>
                  <a:pt x="731519" y="2579077"/>
                  <a:pt x="716647" y="2581824"/>
                  <a:pt x="703384" y="2588456"/>
                </a:cubicBezTo>
                <a:cubicBezTo>
                  <a:pt x="684627" y="2597834"/>
                  <a:pt x="666749" y="2609228"/>
                  <a:pt x="647114" y="2616591"/>
                </a:cubicBezTo>
                <a:cubicBezTo>
                  <a:pt x="629011" y="2623380"/>
                  <a:pt x="609362" y="2625103"/>
                  <a:pt x="590843" y="2630659"/>
                </a:cubicBezTo>
                <a:cubicBezTo>
                  <a:pt x="562437" y="2639181"/>
                  <a:pt x="534572" y="2649416"/>
                  <a:pt x="506437" y="2658794"/>
                </a:cubicBezTo>
                <a:cubicBezTo>
                  <a:pt x="492369" y="2663483"/>
                  <a:pt x="476572" y="2664637"/>
                  <a:pt x="464234" y="2672862"/>
                </a:cubicBezTo>
                <a:cubicBezTo>
                  <a:pt x="450166" y="2682240"/>
                  <a:pt x="437920" y="2695219"/>
                  <a:pt x="422031" y="2700997"/>
                </a:cubicBezTo>
                <a:cubicBezTo>
                  <a:pt x="338402" y="2731408"/>
                  <a:pt x="338939" y="2729133"/>
                  <a:pt x="281354" y="2729133"/>
                </a:cubicBezTo>
              </a:path>
            </a:pathLst>
          </a:custGeom>
          <a:solidFill>
            <a:srgbClr val="D15D70">
              <a:alpha val="50196"/>
            </a:srgb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dirty="0"/>
          </a:p>
        </p:txBody>
      </p:sp>
      <p:sp>
        <p:nvSpPr>
          <p:cNvPr id="13" name="TextBox 12"/>
          <p:cNvSpPr txBox="1"/>
          <p:nvPr/>
        </p:nvSpPr>
        <p:spPr>
          <a:xfrm>
            <a:off x="2188953" y="2420888"/>
            <a:ext cx="1374935" cy="923330"/>
          </a:xfrm>
          <a:prstGeom prst="rect">
            <a:avLst/>
          </a:prstGeom>
          <a:noFill/>
        </p:spPr>
        <p:txBody>
          <a:bodyPr wrap="square" rtlCol="0">
            <a:spAutoFit/>
          </a:bodyPr>
          <a:lstStyle/>
          <a:p>
            <a:r>
              <a:rPr lang="en-IN" dirty="0" smtClean="0"/>
              <a:t>Thru-time (or through time)</a:t>
            </a:r>
            <a:endParaRPr lang="en-IN" dirty="0"/>
          </a:p>
        </p:txBody>
      </p:sp>
      <p:pic>
        <p:nvPicPr>
          <p:cNvPr id="14" name="Picture 1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rot="19600563">
            <a:off x="611560" y="1191815"/>
            <a:ext cx="1361212" cy="2869229"/>
          </a:xfrm>
          <a:prstGeom prst="rect">
            <a:avLst/>
          </a:prstGeom>
          <a:noFill/>
          <a:ln w="9525">
            <a:noFill/>
            <a:miter lim="800000"/>
            <a:headEnd/>
            <a:tailEnd/>
          </a:ln>
        </p:spPr>
      </p:pic>
      <p:sp>
        <p:nvSpPr>
          <p:cNvPr id="16" name="Rectangle 15"/>
          <p:cNvSpPr/>
          <p:nvPr/>
        </p:nvSpPr>
        <p:spPr>
          <a:xfrm>
            <a:off x="3635896" y="909392"/>
            <a:ext cx="5508104" cy="5976000"/>
          </a:xfrm>
          <a:prstGeom prst="rect">
            <a:avLst/>
          </a:prstGeom>
          <a:gradFill flip="none" rotWithShape="1">
            <a:gsLst>
              <a:gs pos="43000">
                <a:sysClr val="windowText" lastClr="000000">
                  <a:lumMod val="95000"/>
                  <a:lumOff val="5000"/>
                </a:sysClr>
              </a:gs>
              <a:gs pos="90000">
                <a:schemeClr val="tx1">
                  <a:lumMod val="75000"/>
                  <a:lumOff val="25000"/>
                </a:schemeClr>
              </a:gs>
            </a:gsLst>
            <a:lin ang="17400000" scaled="0"/>
            <a:tileRect/>
          </a:gradFill>
          <a:ln w="9525" cap="flat" cmpd="sng" algn="ctr">
            <a:noFill/>
            <a:prstDash val="solid"/>
          </a:ln>
          <a:effectLst/>
        </p:spPr>
        <p:txBody>
          <a:bodyPr anchor="ctr"/>
          <a:lstStyle/>
          <a:p>
            <a:pPr>
              <a:spcAft>
                <a:spcPts val="1200"/>
              </a:spcAft>
              <a:defRPr/>
            </a:pPr>
            <a:r>
              <a:rPr lang="en-IN" dirty="0" smtClean="0">
                <a:solidFill>
                  <a:srgbClr val="FFFFFF"/>
                </a:solidFill>
                <a:latin typeface="Calibri" pitchFamily="-109" charset="0"/>
              </a:rPr>
              <a:t>The other timeline type is Thru-time (or through time). When a person uses this way of representing time, he stores memories left to right or right to left, or some way where time is in front of them. </a:t>
            </a:r>
          </a:p>
          <a:p>
            <a:pPr>
              <a:spcAft>
                <a:spcPts val="1200"/>
              </a:spcAft>
              <a:defRPr/>
            </a:pPr>
            <a:r>
              <a:rPr lang="en-IN" dirty="0" smtClean="0">
                <a:solidFill>
                  <a:srgbClr val="FFFFFF"/>
                </a:solidFill>
                <a:latin typeface="Calibri" pitchFamily="-109" charset="0"/>
              </a:rPr>
              <a:t>Someone with this timeline type is always aware of time passing. Such people are generally on time or even early for appointments. For such people being on time is a priority and even more important than the appointment.</a:t>
            </a:r>
          </a:p>
          <a:p>
            <a:pPr>
              <a:spcAft>
                <a:spcPts val="1200"/>
              </a:spcAft>
              <a:defRPr/>
            </a:pPr>
            <a:r>
              <a:rPr lang="en-IN" dirty="0" smtClean="0">
                <a:solidFill>
                  <a:srgbClr val="FFFFFF"/>
                </a:solidFill>
                <a:latin typeface="Calibri" pitchFamily="-109" charset="0"/>
              </a:rPr>
              <a:t>An advantage of this timeline is that past experiences can be used as references and learned from. A major disadvantage is that some of these past experiences can be un-resourceful. Such a timeline is great for planning, staying on track or to meet deadlines.</a:t>
            </a:r>
          </a:p>
        </p:txBody>
      </p:sp>
      <p:pic>
        <p:nvPicPr>
          <p:cNvPr id="15" name="Picture 14"/>
          <p:cNvPicPr/>
          <p:nvPr/>
        </p:nvPicPr>
        <p:blipFill>
          <a:blip r:embed="rId6" cstate="print"/>
          <a:srcRect l="6247" r="6247"/>
          <a:stretch>
            <a:fillRect/>
          </a:stretch>
        </p:blipFill>
        <p:spPr bwMode="auto">
          <a:xfrm>
            <a:off x="0" y="4437112"/>
            <a:ext cx="3491880" cy="1872208"/>
          </a:xfrm>
          <a:prstGeom prst="rect">
            <a:avLst/>
          </a:prstGeom>
          <a:noFill/>
          <a:ln w="9525">
            <a:noFill/>
            <a:miter lim="800000"/>
            <a:headEnd/>
            <a:tailEnd/>
          </a:ln>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08031" y="-105774"/>
            <a:ext cx="952381" cy="965079"/>
          </a:xfrm>
          <a:prstGeom prst="rect">
            <a:avLst/>
          </a:prstGeom>
        </p:spPr>
      </p:pic>
      <p:pic>
        <p:nvPicPr>
          <p:cNvPr id="18" name="Picture 17">
            <a:hlinkClick r:id="" action="ppaction://hlinkshowjump?jump=previousslide"/>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187" y="6466336"/>
            <a:ext cx="1244445" cy="419048"/>
          </a:xfrm>
          <a:prstGeom prst="rect">
            <a:avLst/>
          </a:prstGeom>
        </p:spPr>
      </p:pic>
      <p:pic>
        <p:nvPicPr>
          <p:cNvPr id="19" name="Picture 18">
            <a:hlinkClick r:id="" action="ppaction://hlinkshowjump?jump=nextslide"/>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884368" y="6466336"/>
            <a:ext cx="1244445" cy="419048"/>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12"/>
                                        </p:tgtEl>
                                      </p:cBhvr>
                                    </p:animEffect>
                                    <p:animScale>
                                      <p:cBhvr>
                                        <p:cTn id="7" dur="250" autoRev="1" fill="hold"/>
                                        <p:tgtEl>
                                          <p:spTgt spid="12"/>
                                        </p:tgtEl>
                                      </p:cBhvr>
                                      <p:by x="105000" y="105000"/>
                                    </p:animScale>
                                  </p:childTnLst>
                                </p:cTn>
                              </p:par>
                            </p:childTnLst>
                          </p:cTn>
                        </p:par>
                        <p:par>
                          <p:cTn id="8" fill="hold">
                            <p:stCondLst>
                              <p:cond delay="500"/>
                            </p:stCondLst>
                            <p:childTnLst>
                              <p:par>
                                <p:cTn id="9" presetID="12" presetClass="entr" presetSubtype="2"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slide(fromRight)">
                                      <p:cBhvr>
                                        <p:cTn id="11" dur="500"/>
                                        <p:tgtEl>
                                          <p:spTgt spid="1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p:stCondLst>
                              <p:cond delay="1500"/>
                            </p:stCondLst>
                            <p:childTnLst>
                              <p:par>
                                <p:cTn id="17" presetID="10" presetClass="entr" presetSubtype="0" fill="hold" nodeType="afterEffect">
                                  <p:stCondLst>
                                    <p:cond delay="50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2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Freeform 41"/>
          <p:cNvSpPr/>
          <p:nvPr/>
        </p:nvSpPr>
        <p:spPr>
          <a:xfrm>
            <a:off x="4093698" y="2574387"/>
            <a:ext cx="790136" cy="1080000"/>
          </a:xfrm>
          <a:custGeom>
            <a:avLst/>
            <a:gdLst>
              <a:gd name="connsiteX0" fmla="*/ 590844 w 790136"/>
              <a:gd name="connsiteY0" fmla="*/ 1041009 h 1041009"/>
              <a:gd name="connsiteX1" fmla="*/ 745588 w 790136"/>
              <a:gd name="connsiteY1" fmla="*/ 872197 h 1041009"/>
              <a:gd name="connsiteX2" fmla="*/ 745588 w 790136"/>
              <a:gd name="connsiteY2" fmla="*/ 661181 h 1041009"/>
              <a:gd name="connsiteX3" fmla="*/ 478302 w 790136"/>
              <a:gd name="connsiteY3" fmla="*/ 478301 h 1041009"/>
              <a:gd name="connsiteX4" fmla="*/ 239151 w 790136"/>
              <a:gd name="connsiteY4" fmla="*/ 323557 h 1041009"/>
              <a:gd name="connsiteX5" fmla="*/ 70339 w 790136"/>
              <a:gd name="connsiteY5" fmla="*/ 182880 h 1041009"/>
              <a:gd name="connsiteX6" fmla="*/ 0 w 790136"/>
              <a:gd name="connsiteY6" fmla="*/ 0 h 1041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0136" h="1041009">
                <a:moveTo>
                  <a:pt x="590844" y="1041009"/>
                </a:moveTo>
                <a:cubicBezTo>
                  <a:pt x="655320" y="988255"/>
                  <a:pt x="719797" y="935502"/>
                  <a:pt x="745588" y="872197"/>
                </a:cubicBezTo>
                <a:cubicBezTo>
                  <a:pt x="771379" y="808892"/>
                  <a:pt x="790136" y="726830"/>
                  <a:pt x="745588" y="661181"/>
                </a:cubicBezTo>
                <a:cubicBezTo>
                  <a:pt x="701040" y="595532"/>
                  <a:pt x="562708" y="534572"/>
                  <a:pt x="478302" y="478301"/>
                </a:cubicBezTo>
                <a:cubicBezTo>
                  <a:pt x="393896" y="422030"/>
                  <a:pt x="307145" y="372794"/>
                  <a:pt x="239151" y="323557"/>
                </a:cubicBezTo>
                <a:cubicBezTo>
                  <a:pt x="171157" y="274320"/>
                  <a:pt x="110197" y="236806"/>
                  <a:pt x="70339" y="182880"/>
                </a:cubicBezTo>
                <a:cubicBezTo>
                  <a:pt x="30481" y="128954"/>
                  <a:pt x="0" y="0"/>
                  <a:pt x="0" y="0"/>
                </a:cubicBezTo>
              </a:path>
            </a:pathLst>
          </a:custGeom>
          <a:ln w="28575">
            <a:solidFill>
              <a:schemeClr val="accent5"/>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dirty="0"/>
          </a:p>
        </p:txBody>
      </p:sp>
      <p:sp>
        <p:nvSpPr>
          <p:cNvPr id="43" name="Freeform 42"/>
          <p:cNvSpPr/>
          <p:nvPr/>
        </p:nvSpPr>
        <p:spPr>
          <a:xfrm>
            <a:off x="2743200" y="3336388"/>
            <a:ext cx="1957753" cy="293077"/>
          </a:xfrm>
          <a:custGeom>
            <a:avLst/>
            <a:gdLst>
              <a:gd name="connsiteX0" fmla="*/ 1927274 w 1957753"/>
              <a:gd name="connsiteY0" fmla="*/ 293077 h 293077"/>
              <a:gd name="connsiteX1" fmla="*/ 1899138 w 1957753"/>
              <a:gd name="connsiteY1" fmla="*/ 124264 h 293077"/>
              <a:gd name="connsiteX2" fmla="*/ 1575582 w 1957753"/>
              <a:gd name="connsiteY2" fmla="*/ 11723 h 293077"/>
              <a:gd name="connsiteX3" fmla="*/ 1139483 w 1957753"/>
              <a:gd name="connsiteY3" fmla="*/ 53926 h 293077"/>
              <a:gd name="connsiteX4" fmla="*/ 773723 w 1957753"/>
              <a:gd name="connsiteY4" fmla="*/ 124264 h 293077"/>
              <a:gd name="connsiteX5" fmla="*/ 267286 w 1957753"/>
              <a:gd name="connsiteY5" fmla="*/ 166467 h 293077"/>
              <a:gd name="connsiteX6" fmla="*/ 0 w 1957753"/>
              <a:gd name="connsiteY6" fmla="*/ 110197 h 293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7753" h="293077">
                <a:moveTo>
                  <a:pt x="1927274" y="293077"/>
                </a:moveTo>
                <a:cubicBezTo>
                  <a:pt x="1942513" y="232116"/>
                  <a:pt x="1957753" y="171156"/>
                  <a:pt x="1899138" y="124264"/>
                </a:cubicBezTo>
                <a:cubicBezTo>
                  <a:pt x="1840523" y="77372"/>
                  <a:pt x="1702191" y="23446"/>
                  <a:pt x="1575582" y="11723"/>
                </a:cubicBezTo>
                <a:cubicBezTo>
                  <a:pt x="1448973" y="0"/>
                  <a:pt x="1273126" y="35169"/>
                  <a:pt x="1139483" y="53926"/>
                </a:cubicBezTo>
                <a:cubicBezTo>
                  <a:pt x="1005840" y="72683"/>
                  <a:pt x="919089" y="105507"/>
                  <a:pt x="773723" y="124264"/>
                </a:cubicBezTo>
                <a:cubicBezTo>
                  <a:pt x="628357" y="143021"/>
                  <a:pt x="396240" y="168811"/>
                  <a:pt x="267286" y="166467"/>
                </a:cubicBezTo>
                <a:cubicBezTo>
                  <a:pt x="138332" y="164123"/>
                  <a:pt x="69166" y="137160"/>
                  <a:pt x="0" y="110197"/>
                </a:cubicBezTo>
              </a:path>
            </a:pathLst>
          </a:custGeom>
          <a:ln w="28575">
            <a:solidFill>
              <a:schemeClr val="accent5"/>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dirty="0"/>
          </a:p>
        </p:txBody>
      </p:sp>
      <p:sp>
        <p:nvSpPr>
          <p:cNvPr id="44" name="Freeform 43"/>
          <p:cNvSpPr/>
          <p:nvPr/>
        </p:nvSpPr>
        <p:spPr>
          <a:xfrm>
            <a:off x="2743200" y="3584917"/>
            <a:ext cx="1969477" cy="762000"/>
          </a:xfrm>
          <a:custGeom>
            <a:avLst/>
            <a:gdLst>
              <a:gd name="connsiteX0" fmla="*/ 1969477 w 1969477"/>
              <a:gd name="connsiteY0" fmla="*/ 58615 h 762000"/>
              <a:gd name="connsiteX1" fmla="*/ 1561514 w 1969477"/>
              <a:gd name="connsiteY1" fmla="*/ 44548 h 762000"/>
              <a:gd name="connsiteX2" fmla="*/ 1294228 w 1969477"/>
              <a:gd name="connsiteY2" fmla="*/ 325901 h 762000"/>
              <a:gd name="connsiteX3" fmla="*/ 998806 w 1969477"/>
              <a:gd name="connsiteY3" fmla="*/ 593188 h 762000"/>
              <a:gd name="connsiteX4" fmla="*/ 365760 w 1969477"/>
              <a:gd name="connsiteY4" fmla="*/ 649458 h 762000"/>
              <a:gd name="connsiteX5" fmla="*/ 0 w 1969477"/>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9477" h="762000">
                <a:moveTo>
                  <a:pt x="1969477" y="58615"/>
                </a:moveTo>
                <a:cubicBezTo>
                  <a:pt x="1821766" y="29307"/>
                  <a:pt x="1674055" y="0"/>
                  <a:pt x="1561514" y="44548"/>
                </a:cubicBezTo>
                <a:cubicBezTo>
                  <a:pt x="1448973" y="89096"/>
                  <a:pt x="1388013" y="234461"/>
                  <a:pt x="1294228" y="325901"/>
                </a:cubicBezTo>
                <a:cubicBezTo>
                  <a:pt x="1200443" y="417341"/>
                  <a:pt x="1153551" y="539262"/>
                  <a:pt x="998806" y="593188"/>
                </a:cubicBezTo>
                <a:cubicBezTo>
                  <a:pt x="844061" y="647114"/>
                  <a:pt x="532228" y="621323"/>
                  <a:pt x="365760" y="649458"/>
                </a:cubicBezTo>
                <a:cubicBezTo>
                  <a:pt x="199292" y="677593"/>
                  <a:pt x="99646" y="719796"/>
                  <a:pt x="0" y="762000"/>
                </a:cubicBezTo>
              </a:path>
            </a:pathLst>
          </a:custGeom>
          <a:ln w="28575">
            <a:solidFill>
              <a:schemeClr val="accent5"/>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dirty="0"/>
          </a:p>
        </p:txBody>
      </p:sp>
      <p:sp>
        <p:nvSpPr>
          <p:cNvPr id="45" name="Freeform 44"/>
          <p:cNvSpPr/>
          <p:nvPr/>
        </p:nvSpPr>
        <p:spPr>
          <a:xfrm>
            <a:off x="3859237" y="3671668"/>
            <a:ext cx="825305" cy="1448972"/>
          </a:xfrm>
          <a:custGeom>
            <a:avLst/>
            <a:gdLst>
              <a:gd name="connsiteX0" fmla="*/ 825305 w 825305"/>
              <a:gd name="connsiteY0" fmla="*/ 0 h 1448972"/>
              <a:gd name="connsiteX1" fmla="*/ 656492 w 825305"/>
              <a:gd name="connsiteY1" fmla="*/ 211015 h 1448972"/>
              <a:gd name="connsiteX2" fmla="*/ 769034 w 825305"/>
              <a:gd name="connsiteY2" fmla="*/ 618978 h 1448972"/>
              <a:gd name="connsiteX3" fmla="*/ 684628 w 825305"/>
              <a:gd name="connsiteY3" fmla="*/ 956603 h 1448972"/>
              <a:gd name="connsiteX4" fmla="*/ 375138 w 825305"/>
              <a:gd name="connsiteY4" fmla="*/ 1083212 h 1448972"/>
              <a:gd name="connsiteX5" fmla="*/ 51581 w 825305"/>
              <a:gd name="connsiteY5" fmla="*/ 1336430 h 1448972"/>
              <a:gd name="connsiteX6" fmla="*/ 65649 w 825305"/>
              <a:gd name="connsiteY6" fmla="*/ 1448972 h 1448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5305" h="1448972">
                <a:moveTo>
                  <a:pt x="825305" y="0"/>
                </a:moveTo>
                <a:cubicBezTo>
                  <a:pt x="745588" y="53926"/>
                  <a:pt x="665871" y="107852"/>
                  <a:pt x="656492" y="211015"/>
                </a:cubicBezTo>
                <a:cubicBezTo>
                  <a:pt x="647114" y="314178"/>
                  <a:pt x="764345" y="494714"/>
                  <a:pt x="769034" y="618978"/>
                </a:cubicBezTo>
                <a:cubicBezTo>
                  <a:pt x="773723" y="743242"/>
                  <a:pt x="750277" y="879231"/>
                  <a:pt x="684628" y="956603"/>
                </a:cubicBezTo>
                <a:cubicBezTo>
                  <a:pt x="618979" y="1033975"/>
                  <a:pt x="480646" y="1019908"/>
                  <a:pt x="375138" y="1083212"/>
                </a:cubicBezTo>
                <a:cubicBezTo>
                  <a:pt x="269630" y="1146516"/>
                  <a:pt x="103163" y="1275470"/>
                  <a:pt x="51581" y="1336430"/>
                </a:cubicBezTo>
                <a:cubicBezTo>
                  <a:pt x="0" y="1397390"/>
                  <a:pt x="32824" y="1423181"/>
                  <a:pt x="65649" y="1448972"/>
                </a:cubicBezTo>
              </a:path>
            </a:pathLst>
          </a:custGeom>
          <a:ln w="28575">
            <a:solidFill>
              <a:schemeClr val="accent5"/>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dirty="0"/>
          </a:p>
        </p:txBody>
      </p:sp>
      <p:sp>
        <p:nvSpPr>
          <p:cNvPr id="47" name="Freeform 46"/>
          <p:cNvSpPr/>
          <p:nvPr/>
        </p:nvSpPr>
        <p:spPr>
          <a:xfrm>
            <a:off x="4740812" y="2926080"/>
            <a:ext cx="1913206" cy="754966"/>
          </a:xfrm>
          <a:custGeom>
            <a:avLst/>
            <a:gdLst>
              <a:gd name="connsiteX0" fmla="*/ 1913206 w 1913206"/>
              <a:gd name="connsiteY0" fmla="*/ 0 h 754966"/>
              <a:gd name="connsiteX1" fmla="*/ 1547446 w 1913206"/>
              <a:gd name="connsiteY1" fmla="*/ 14068 h 754966"/>
              <a:gd name="connsiteX2" fmla="*/ 1420837 w 1913206"/>
              <a:gd name="connsiteY2" fmla="*/ 84406 h 754966"/>
              <a:gd name="connsiteX3" fmla="*/ 1336431 w 1913206"/>
              <a:gd name="connsiteY3" fmla="*/ 309489 h 754966"/>
              <a:gd name="connsiteX4" fmla="*/ 1252025 w 1913206"/>
              <a:gd name="connsiteY4" fmla="*/ 534572 h 754966"/>
              <a:gd name="connsiteX5" fmla="*/ 1097280 w 1913206"/>
              <a:gd name="connsiteY5" fmla="*/ 689317 h 754966"/>
              <a:gd name="connsiteX6" fmla="*/ 844062 w 1913206"/>
              <a:gd name="connsiteY6" fmla="*/ 745588 h 754966"/>
              <a:gd name="connsiteX7" fmla="*/ 520505 w 1913206"/>
              <a:gd name="connsiteY7" fmla="*/ 745588 h 754966"/>
              <a:gd name="connsiteX8" fmla="*/ 281354 w 1913206"/>
              <a:gd name="connsiteY8" fmla="*/ 745588 h 754966"/>
              <a:gd name="connsiteX9" fmla="*/ 0 w 1913206"/>
              <a:gd name="connsiteY9" fmla="*/ 703385 h 754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13206" h="754966">
                <a:moveTo>
                  <a:pt x="1913206" y="0"/>
                </a:moveTo>
                <a:cubicBezTo>
                  <a:pt x="1771357" y="0"/>
                  <a:pt x="1629508" y="0"/>
                  <a:pt x="1547446" y="14068"/>
                </a:cubicBezTo>
                <a:cubicBezTo>
                  <a:pt x="1465385" y="28136"/>
                  <a:pt x="1456006" y="35169"/>
                  <a:pt x="1420837" y="84406"/>
                </a:cubicBezTo>
                <a:cubicBezTo>
                  <a:pt x="1385668" y="133643"/>
                  <a:pt x="1336431" y="309489"/>
                  <a:pt x="1336431" y="309489"/>
                </a:cubicBezTo>
                <a:cubicBezTo>
                  <a:pt x="1308296" y="384517"/>
                  <a:pt x="1291883" y="471267"/>
                  <a:pt x="1252025" y="534572"/>
                </a:cubicBezTo>
                <a:cubicBezTo>
                  <a:pt x="1212167" y="597877"/>
                  <a:pt x="1165274" y="654148"/>
                  <a:pt x="1097280" y="689317"/>
                </a:cubicBezTo>
                <a:cubicBezTo>
                  <a:pt x="1029286" y="724486"/>
                  <a:pt x="940191" y="736210"/>
                  <a:pt x="844062" y="745588"/>
                </a:cubicBezTo>
                <a:cubicBezTo>
                  <a:pt x="747933" y="754966"/>
                  <a:pt x="520505" y="745588"/>
                  <a:pt x="520505" y="745588"/>
                </a:cubicBezTo>
                <a:cubicBezTo>
                  <a:pt x="426720" y="745588"/>
                  <a:pt x="368105" y="752622"/>
                  <a:pt x="281354" y="745588"/>
                </a:cubicBezTo>
                <a:cubicBezTo>
                  <a:pt x="194603" y="738554"/>
                  <a:pt x="97301" y="720969"/>
                  <a:pt x="0" y="703385"/>
                </a:cubicBezTo>
              </a:path>
            </a:pathLst>
          </a:custGeom>
          <a:ln w="28575">
            <a:solidFill>
              <a:schemeClr val="accent5"/>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dirty="0"/>
          </a:p>
        </p:txBody>
      </p:sp>
      <p:grpSp>
        <p:nvGrpSpPr>
          <p:cNvPr id="2" name="Group 10"/>
          <p:cNvGrpSpPr/>
          <p:nvPr/>
        </p:nvGrpSpPr>
        <p:grpSpPr>
          <a:xfrm>
            <a:off x="0" y="0"/>
            <a:ext cx="9144000" cy="908720"/>
            <a:chOff x="0" y="0"/>
            <a:chExt cx="9144000" cy="908720"/>
          </a:xfrm>
        </p:grpSpPr>
        <p:pic>
          <p:nvPicPr>
            <p:cNvPr id="1026" name="Picture 2"/>
            <p:cNvPicPr>
              <a:picLocks noChangeAspect="1" noChangeArrowheads="1"/>
            </p:cNvPicPr>
            <p:nvPr/>
          </p:nvPicPr>
          <p:blipFill>
            <a:blip r:embed="rId4" cstate="print"/>
            <a:srcRect l="1963" r="1963"/>
            <a:stretch>
              <a:fillRect/>
            </a:stretch>
          </p:blipFill>
          <p:spPr bwMode="auto">
            <a:xfrm>
              <a:off x="0" y="0"/>
              <a:ext cx="9144000" cy="908720"/>
            </a:xfrm>
            <a:prstGeom prst="rect">
              <a:avLst/>
            </a:prstGeom>
            <a:noFill/>
            <a:ln w="9525">
              <a:noFill/>
              <a:miter lim="800000"/>
              <a:headEnd/>
              <a:tailEnd/>
            </a:ln>
          </p:spPr>
        </p:pic>
        <p:sp>
          <p:nvSpPr>
            <p:cNvPr id="6" name="Rectangle 5"/>
            <p:cNvSpPr/>
            <p:nvPr/>
          </p:nvSpPr>
          <p:spPr>
            <a:xfrm>
              <a:off x="512" y="188640"/>
              <a:ext cx="9143488" cy="72000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7" name="TextBox 6"/>
            <p:cNvSpPr txBox="1"/>
            <p:nvPr/>
          </p:nvSpPr>
          <p:spPr>
            <a:xfrm>
              <a:off x="683568" y="251937"/>
              <a:ext cx="8064896" cy="584775"/>
            </a:xfrm>
            <a:prstGeom prst="rect">
              <a:avLst/>
            </a:prstGeom>
            <a:solidFill>
              <a:srgbClr val="FFFFFF">
                <a:alpha val="69804"/>
              </a:srgbClr>
            </a:solidFill>
          </p:spPr>
          <p:txBody>
            <a:bodyPr wrap="square" rtlCol="0">
              <a:spAutoFit/>
            </a:bodyPr>
            <a:lstStyle/>
            <a:p>
              <a:r>
                <a:rPr lang="en-IN" sz="3200" dirty="0" smtClean="0"/>
                <a:t>Beliefs and Values</a:t>
              </a:r>
              <a:endParaRPr lang="en-IN" sz="3200" dirty="0"/>
            </a:p>
          </p:txBody>
        </p:sp>
      </p:grpSp>
      <p:pic>
        <p:nvPicPr>
          <p:cNvPr id="8" name="Picture 7" descr="thinking.png"/>
          <p:cNvPicPr>
            <a:picLocks noChangeAspect="1"/>
          </p:cNvPicPr>
          <p:nvPr/>
        </p:nvPicPr>
        <p:blipFill>
          <a:blip r:embed="rId5" cstate="print"/>
          <a:srcRect l="66920"/>
          <a:stretch>
            <a:fillRect/>
          </a:stretch>
        </p:blipFill>
        <p:spPr>
          <a:xfrm>
            <a:off x="6516216" y="1900237"/>
            <a:ext cx="2627784" cy="3840207"/>
          </a:xfrm>
          <a:prstGeom prst="rect">
            <a:avLst/>
          </a:prstGeom>
        </p:spPr>
      </p:pic>
      <p:grpSp>
        <p:nvGrpSpPr>
          <p:cNvPr id="3" name="Group 24"/>
          <p:cNvGrpSpPr/>
          <p:nvPr/>
        </p:nvGrpSpPr>
        <p:grpSpPr>
          <a:xfrm>
            <a:off x="2771800" y="980728"/>
            <a:ext cx="3096344" cy="1656184"/>
            <a:chOff x="2771800" y="908720"/>
            <a:chExt cx="3240360" cy="1800200"/>
          </a:xfrm>
        </p:grpSpPr>
        <p:sp>
          <p:nvSpPr>
            <p:cNvPr id="9" name="Cloud 8"/>
            <p:cNvSpPr/>
            <p:nvPr/>
          </p:nvSpPr>
          <p:spPr>
            <a:xfrm>
              <a:off x="2987824" y="1052736"/>
              <a:ext cx="2736304" cy="1512168"/>
            </a:xfrm>
            <a:prstGeom prst="cloud">
              <a:avLst/>
            </a:prstGeom>
            <a:solidFill>
              <a:schemeClr val="accent2">
                <a:lumMod val="60000"/>
                <a:lumOff val="40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7" name="TextBox 16"/>
            <p:cNvSpPr txBox="1"/>
            <p:nvPr/>
          </p:nvSpPr>
          <p:spPr>
            <a:xfrm>
              <a:off x="3203848" y="1196752"/>
              <a:ext cx="2431526" cy="1304705"/>
            </a:xfrm>
            <a:prstGeom prst="rect">
              <a:avLst/>
            </a:prstGeom>
            <a:noFill/>
          </p:spPr>
          <p:txBody>
            <a:bodyPr wrap="square" rtlCol="0">
              <a:spAutoFit/>
            </a:bodyPr>
            <a:lstStyle/>
            <a:p>
              <a:pPr algn="ctr"/>
              <a:r>
                <a:rPr lang="en-IN" dirty="0" smtClean="0"/>
                <a:t>Abilities, behaviors and purposes are driven by beliefs, that is, they out frame.</a:t>
              </a:r>
              <a:endParaRPr lang="en-IN" dirty="0"/>
            </a:p>
          </p:txBody>
        </p:sp>
        <p:sp>
          <p:nvSpPr>
            <p:cNvPr id="18" name="Cloud 17"/>
            <p:cNvSpPr/>
            <p:nvPr/>
          </p:nvSpPr>
          <p:spPr>
            <a:xfrm>
              <a:off x="2771800" y="908720"/>
              <a:ext cx="3240360" cy="1800200"/>
            </a:xfrm>
            <a:prstGeom prst="cloud">
              <a:avLst/>
            </a:prstGeom>
            <a:no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4" name="Group 25"/>
          <p:cNvGrpSpPr/>
          <p:nvPr/>
        </p:nvGrpSpPr>
        <p:grpSpPr>
          <a:xfrm>
            <a:off x="0" y="2276872"/>
            <a:ext cx="3096344" cy="1656184"/>
            <a:chOff x="2771800" y="908720"/>
            <a:chExt cx="3240360" cy="1800200"/>
          </a:xfrm>
        </p:grpSpPr>
        <p:sp>
          <p:nvSpPr>
            <p:cNvPr id="27" name="Cloud 26"/>
            <p:cNvSpPr/>
            <p:nvPr/>
          </p:nvSpPr>
          <p:spPr>
            <a:xfrm>
              <a:off x="2987824" y="1052736"/>
              <a:ext cx="2736304" cy="1512168"/>
            </a:xfrm>
            <a:prstGeom prst="cloud">
              <a:avLst/>
            </a:prstGeom>
            <a:solidFill>
              <a:schemeClr val="accent6">
                <a:lumMod val="60000"/>
                <a:lumOff val="40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8" name="TextBox 27"/>
            <p:cNvSpPr txBox="1"/>
            <p:nvPr/>
          </p:nvSpPr>
          <p:spPr>
            <a:xfrm>
              <a:off x="3203848" y="1313953"/>
              <a:ext cx="2431526" cy="1003620"/>
            </a:xfrm>
            <a:prstGeom prst="rect">
              <a:avLst/>
            </a:prstGeom>
            <a:noFill/>
          </p:spPr>
          <p:txBody>
            <a:bodyPr wrap="square" rtlCol="0">
              <a:spAutoFit/>
            </a:bodyPr>
            <a:lstStyle/>
            <a:p>
              <a:pPr algn="ctr"/>
              <a:r>
                <a:rPr lang="en-IN" dirty="0" smtClean="0"/>
                <a:t>They have a frame of validation or confirmation.</a:t>
              </a:r>
              <a:endParaRPr lang="en-IN" dirty="0"/>
            </a:p>
          </p:txBody>
        </p:sp>
        <p:sp>
          <p:nvSpPr>
            <p:cNvPr id="29" name="Cloud 28"/>
            <p:cNvSpPr/>
            <p:nvPr/>
          </p:nvSpPr>
          <p:spPr>
            <a:xfrm>
              <a:off x="2771800" y="908720"/>
              <a:ext cx="3240360" cy="1800200"/>
            </a:xfrm>
            <a:prstGeom prst="cloud">
              <a:avLst/>
            </a:prstGeom>
            <a:no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5" name="Group 29"/>
          <p:cNvGrpSpPr/>
          <p:nvPr/>
        </p:nvGrpSpPr>
        <p:grpSpPr>
          <a:xfrm>
            <a:off x="35496" y="4221088"/>
            <a:ext cx="3096344" cy="1656184"/>
            <a:chOff x="2771800" y="908720"/>
            <a:chExt cx="3240360" cy="1800200"/>
          </a:xfrm>
        </p:grpSpPr>
        <p:sp>
          <p:nvSpPr>
            <p:cNvPr id="31" name="Cloud 30"/>
            <p:cNvSpPr/>
            <p:nvPr/>
          </p:nvSpPr>
          <p:spPr>
            <a:xfrm>
              <a:off x="2987824" y="1052736"/>
              <a:ext cx="2736304" cy="1512168"/>
            </a:xfrm>
            <a:prstGeom prst="cloud">
              <a:avLst/>
            </a:prstGeom>
            <a:solidFill>
              <a:srgbClr val="B6AD80"/>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2" name="TextBox 31"/>
            <p:cNvSpPr txBox="1"/>
            <p:nvPr/>
          </p:nvSpPr>
          <p:spPr>
            <a:xfrm>
              <a:off x="3148854" y="1196752"/>
              <a:ext cx="2411163" cy="1003620"/>
            </a:xfrm>
            <a:prstGeom prst="rect">
              <a:avLst/>
            </a:prstGeom>
            <a:noFill/>
          </p:spPr>
          <p:txBody>
            <a:bodyPr wrap="square" rtlCol="0">
              <a:spAutoFit/>
            </a:bodyPr>
            <a:lstStyle/>
            <a:p>
              <a:pPr algn="ctr"/>
              <a:r>
                <a:rPr lang="en-IN" dirty="0" smtClean="0"/>
                <a:t>Hence, what we believe doesn't make it real, only subjectively.</a:t>
              </a:r>
              <a:endParaRPr lang="en-IN" dirty="0"/>
            </a:p>
          </p:txBody>
        </p:sp>
        <p:sp>
          <p:nvSpPr>
            <p:cNvPr id="33" name="Cloud 32"/>
            <p:cNvSpPr/>
            <p:nvPr/>
          </p:nvSpPr>
          <p:spPr>
            <a:xfrm>
              <a:off x="2771800" y="908720"/>
              <a:ext cx="3240360" cy="1800200"/>
            </a:xfrm>
            <a:prstGeom prst="cloud">
              <a:avLst/>
            </a:prstGeom>
            <a:no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10" name="Group 33"/>
          <p:cNvGrpSpPr/>
          <p:nvPr/>
        </p:nvGrpSpPr>
        <p:grpSpPr>
          <a:xfrm>
            <a:off x="2771800" y="5085184"/>
            <a:ext cx="3096344" cy="1656184"/>
            <a:chOff x="2771800" y="908720"/>
            <a:chExt cx="3240360" cy="1800200"/>
          </a:xfrm>
        </p:grpSpPr>
        <p:sp>
          <p:nvSpPr>
            <p:cNvPr id="35" name="Cloud 34"/>
            <p:cNvSpPr/>
            <p:nvPr/>
          </p:nvSpPr>
          <p:spPr>
            <a:xfrm>
              <a:off x="2987824" y="1052736"/>
              <a:ext cx="2736304" cy="1512168"/>
            </a:xfrm>
            <a:prstGeom prst="cloud">
              <a:avLst/>
            </a:prstGeom>
            <a:solidFill>
              <a:srgbClr val="ACC777"/>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6" name="TextBox 35"/>
            <p:cNvSpPr txBox="1"/>
            <p:nvPr/>
          </p:nvSpPr>
          <p:spPr>
            <a:xfrm>
              <a:off x="3337218" y="1380230"/>
              <a:ext cx="2147442" cy="702534"/>
            </a:xfrm>
            <a:prstGeom prst="rect">
              <a:avLst/>
            </a:prstGeom>
            <a:noFill/>
          </p:spPr>
          <p:txBody>
            <a:bodyPr wrap="square" rtlCol="0">
              <a:spAutoFit/>
            </a:bodyPr>
            <a:lstStyle/>
            <a:p>
              <a:pPr algn="ctr"/>
              <a:r>
                <a:rPr lang="en-IN" dirty="0" smtClean="0"/>
                <a:t>It actualizes in body, mind and behavior.</a:t>
              </a:r>
              <a:endParaRPr lang="en-IN" dirty="0"/>
            </a:p>
          </p:txBody>
        </p:sp>
        <p:sp>
          <p:nvSpPr>
            <p:cNvPr id="37" name="Cloud 36"/>
            <p:cNvSpPr/>
            <p:nvPr/>
          </p:nvSpPr>
          <p:spPr>
            <a:xfrm>
              <a:off x="2771800" y="908720"/>
              <a:ext cx="3240360" cy="1800200"/>
            </a:xfrm>
            <a:prstGeom prst="cloud">
              <a:avLst/>
            </a:prstGeom>
            <a:no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pic>
        <p:nvPicPr>
          <p:cNvPr id="30" name="Picture 2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08031" y="-105774"/>
            <a:ext cx="952381" cy="965079"/>
          </a:xfrm>
          <a:prstGeom prst="rect">
            <a:avLst/>
          </a:prstGeom>
        </p:spPr>
      </p:pic>
      <p:pic>
        <p:nvPicPr>
          <p:cNvPr id="34" name="Picture 33">
            <a:hlinkClick r:id="" action="ppaction://hlinkshowjump?jump=previousslide"/>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187" y="6466336"/>
            <a:ext cx="1244445" cy="419048"/>
          </a:xfrm>
          <a:prstGeom prst="rect">
            <a:avLst/>
          </a:prstGeom>
        </p:spPr>
      </p:pic>
      <p:pic>
        <p:nvPicPr>
          <p:cNvPr id="38" name="Picture 37">
            <a:hlinkClick r:id="" action="ppaction://hlinkshowjump?jump=nextslide"/>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84368" y="6466336"/>
            <a:ext cx="1244445" cy="419048"/>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wipe(up)">
                                      <p:cBhvr>
                                        <p:cTn id="11" dur="500"/>
                                        <p:tgtEl>
                                          <p:spTgt spid="47"/>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down)">
                                      <p:cBhvr>
                                        <p:cTn id="15" dur="500"/>
                                        <p:tgtEl>
                                          <p:spTgt spid="4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par>
                          <p:cTn id="20" fill="hold">
                            <p:stCondLst>
                              <p:cond delay="2000"/>
                            </p:stCondLst>
                            <p:childTnLst>
                              <p:par>
                                <p:cTn id="21" presetID="22" presetClass="entr" presetSubtype="2" fill="hold" grpId="0" nodeType="afterEffect">
                                  <p:stCondLst>
                                    <p:cond delay="1000"/>
                                  </p:stCondLst>
                                  <p:childTnLst>
                                    <p:set>
                                      <p:cBhvr>
                                        <p:cTn id="22" dur="1" fill="hold">
                                          <p:stCondLst>
                                            <p:cond delay="0"/>
                                          </p:stCondLst>
                                        </p:cTn>
                                        <p:tgtEl>
                                          <p:spTgt spid="43"/>
                                        </p:tgtEl>
                                        <p:attrNameLst>
                                          <p:attrName>style.visibility</p:attrName>
                                        </p:attrNameLst>
                                      </p:cBhvr>
                                      <p:to>
                                        <p:strVal val="visible"/>
                                      </p:to>
                                    </p:set>
                                    <p:animEffect transition="in" filter="wipe(right)">
                                      <p:cBhvr>
                                        <p:cTn id="23" dur="500"/>
                                        <p:tgtEl>
                                          <p:spTgt spid="43"/>
                                        </p:tgtEl>
                                      </p:cBhvr>
                                    </p:animEffect>
                                  </p:childTnLst>
                                </p:cTn>
                              </p:par>
                            </p:childTnLst>
                          </p:cTn>
                        </p:par>
                        <p:par>
                          <p:cTn id="24" fill="hold">
                            <p:stCondLst>
                              <p:cond delay="3500"/>
                            </p:stCondLst>
                            <p:childTnLst>
                              <p:par>
                                <p:cTn id="25" presetID="10" presetClass="entr" presetSubtype="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par>
                          <p:cTn id="28" fill="hold">
                            <p:stCondLst>
                              <p:cond delay="4000"/>
                            </p:stCondLst>
                            <p:childTnLst>
                              <p:par>
                                <p:cTn id="29" presetID="22" presetClass="entr" presetSubtype="2" fill="hold" grpId="0" nodeType="afterEffect">
                                  <p:stCondLst>
                                    <p:cond delay="750"/>
                                  </p:stCondLst>
                                  <p:childTnLst>
                                    <p:set>
                                      <p:cBhvr>
                                        <p:cTn id="30" dur="1" fill="hold">
                                          <p:stCondLst>
                                            <p:cond delay="0"/>
                                          </p:stCondLst>
                                        </p:cTn>
                                        <p:tgtEl>
                                          <p:spTgt spid="44"/>
                                        </p:tgtEl>
                                        <p:attrNameLst>
                                          <p:attrName>style.visibility</p:attrName>
                                        </p:attrNameLst>
                                      </p:cBhvr>
                                      <p:to>
                                        <p:strVal val="visible"/>
                                      </p:to>
                                    </p:set>
                                    <p:animEffect transition="in" filter="wipe(right)">
                                      <p:cBhvr>
                                        <p:cTn id="31" dur="500"/>
                                        <p:tgtEl>
                                          <p:spTgt spid="44"/>
                                        </p:tgtEl>
                                      </p:cBhvr>
                                    </p:animEffect>
                                  </p:childTnLst>
                                </p:cTn>
                              </p:par>
                            </p:childTnLst>
                          </p:cTn>
                        </p:par>
                        <p:par>
                          <p:cTn id="32" fill="hold">
                            <p:stCondLst>
                              <p:cond delay="5250"/>
                            </p:stCondLst>
                            <p:childTnLst>
                              <p:par>
                                <p:cTn id="33" presetID="10" presetClass="entr" presetSubtype="0"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par>
                          <p:cTn id="36" fill="hold">
                            <p:stCondLst>
                              <p:cond delay="5750"/>
                            </p:stCondLst>
                            <p:childTnLst>
                              <p:par>
                                <p:cTn id="37" presetID="22" presetClass="entr" presetSubtype="1" fill="hold" grpId="0" nodeType="afterEffect">
                                  <p:stCondLst>
                                    <p:cond delay="1000"/>
                                  </p:stCondLst>
                                  <p:childTnLst>
                                    <p:set>
                                      <p:cBhvr>
                                        <p:cTn id="38" dur="1" fill="hold">
                                          <p:stCondLst>
                                            <p:cond delay="0"/>
                                          </p:stCondLst>
                                        </p:cTn>
                                        <p:tgtEl>
                                          <p:spTgt spid="45"/>
                                        </p:tgtEl>
                                        <p:attrNameLst>
                                          <p:attrName>style.visibility</p:attrName>
                                        </p:attrNameLst>
                                      </p:cBhvr>
                                      <p:to>
                                        <p:strVal val="visible"/>
                                      </p:to>
                                    </p:set>
                                    <p:animEffect transition="in" filter="wipe(up)">
                                      <p:cBhvr>
                                        <p:cTn id="39" dur="500"/>
                                        <p:tgtEl>
                                          <p:spTgt spid="45"/>
                                        </p:tgtEl>
                                      </p:cBhvr>
                                    </p:animEffect>
                                  </p:childTnLst>
                                </p:cTn>
                              </p:par>
                            </p:childTnLst>
                          </p:cTn>
                        </p:par>
                        <p:par>
                          <p:cTn id="40" fill="hold">
                            <p:stCondLst>
                              <p:cond delay="7250"/>
                            </p:stCondLst>
                            <p:childTnLst>
                              <p:par>
                                <p:cTn id="41" presetID="10" presetClass="entr" presetSubtype="0" fill="hold"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childTnLst>
                          </p:cTn>
                        </p:par>
                        <p:par>
                          <p:cTn id="44" fill="hold">
                            <p:stCondLst>
                              <p:cond delay="7750"/>
                            </p:stCondLst>
                            <p:childTnLst>
                              <p:par>
                                <p:cTn id="45" presetID="10" presetClass="entr" presetSubtype="0" fill="hold" nodeType="afterEffect">
                                  <p:stCondLst>
                                    <p:cond delay="500"/>
                                  </p:stCondLst>
                                  <p:childTnLst>
                                    <p:set>
                                      <p:cBhvr>
                                        <p:cTn id="46" dur="1" fill="hold">
                                          <p:stCondLst>
                                            <p:cond delay="0"/>
                                          </p:stCondLst>
                                        </p:cTn>
                                        <p:tgtEl>
                                          <p:spTgt spid="38"/>
                                        </p:tgtEl>
                                        <p:attrNameLst>
                                          <p:attrName>style.visibility</p:attrName>
                                        </p:attrNameLst>
                                      </p:cBhvr>
                                      <p:to>
                                        <p:strVal val="visible"/>
                                      </p:to>
                                    </p:set>
                                    <p:animEffect transition="in" filter="fade">
                                      <p:cBhvr>
                                        <p:cTn id="47" dur="125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animBg="1"/>
      <p:bldP spid="45"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p:nvPr/>
        </p:nvGrpSpPr>
        <p:grpSpPr>
          <a:xfrm>
            <a:off x="0" y="0"/>
            <a:ext cx="9144000" cy="908720"/>
            <a:chOff x="0" y="0"/>
            <a:chExt cx="9144000" cy="908720"/>
          </a:xfrm>
        </p:grpSpPr>
        <p:pic>
          <p:nvPicPr>
            <p:cNvPr id="1026" name="Picture 2"/>
            <p:cNvPicPr>
              <a:picLocks noChangeAspect="1" noChangeArrowheads="1"/>
            </p:cNvPicPr>
            <p:nvPr/>
          </p:nvPicPr>
          <p:blipFill>
            <a:blip r:embed="rId4" cstate="print"/>
            <a:srcRect l="1963" r="1963"/>
            <a:stretch>
              <a:fillRect/>
            </a:stretch>
          </p:blipFill>
          <p:spPr bwMode="auto">
            <a:xfrm>
              <a:off x="0" y="0"/>
              <a:ext cx="9144000" cy="908720"/>
            </a:xfrm>
            <a:prstGeom prst="rect">
              <a:avLst/>
            </a:prstGeom>
            <a:noFill/>
            <a:ln w="9525">
              <a:noFill/>
              <a:miter lim="800000"/>
              <a:headEnd/>
              <a:tailEnd/>
            </a:ln>
          </p:spPr>
        </p:pic>
        <p:sp>
          <p:nvSpPr>
            <p:cNvPr id="6" name="Rectangle 5"/>
            <p:cNvSpPr/>
            <p:nvPr/>
          </p:nvSpPr>
          <p:spPr>
            <a:xfrm>
              <a:off x="512" y="188640"/>
              <a:ext cx="9143488" cy="72000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7" name="TextBox 6"/>
            <p:cNvSpPr txBox="1"/>
            <p:nvPr/>
          </p:nvSpPr>
          <p:spPr>
            <a:xfrm>
              <a:off x="683568" y="251937"/>
              <a:ext cx="8064896" cy="584775"/>
            </a:xfrm>
            <a:prstGeom prst="rect">
              <a:avLst/>
            </a:prstGeom>
            <a:solidFill>
              <a:srgbClr val="FFFFFF">
                <a:alpha val="69804"/>
              </a:srgbClr>
            </a:solidFill>
          </p:spPr>
          <p:txBody>
            <a:bodyPr wrap="square" rtlCol="0">
              <a:spAutoFit/>
            </a:bodyPr>
            <a:lstStyle/>
            <a:p>
              <a:r>
                <a:rPr lang="en-IN" sz="3200" dirty="0" smtClean="0"/>
                <a:t>Visual or Kinesthetic Dissociation (VK/Dm)</a:t>
              </a:r>
              <a:endParaRPr lang="en-IN" sz="3200" dirty="0"/>
            </a:p>
          </p:txBody>
        </p:sp>
      </p:grpSp>
      <p:pic>
        <p:nvPicPr>
          <p:cNvPr id="8" name="Picture 7" descr="image002.jpg"/>
          <p:cNvPicPr>
            <a:picLocks noChangeAspect="1"/>
          </p:cNvPicPr>
          <p:nvPr/>
        </p:nvPicPr>
        <p:blipFill>
          <a:blip r:embed="rId5" cstate="print"/>
          <a:stretch>
            <a:fillRect/>
          </a:stretch>
        </p:blipFill>
        <p:spPr>
          <a:xfrm>
            <a:off x="4860032" y="908720"/>
            <a:ext cx="4283968" cy="5949280"/>
          </a:xfrm>
          <a:prstGeom prst="rect">
            <a:avLst/>
          </a:prstGeom>
        </p:spPr>
      </p:pic>
      <p:sp>
        <p:nvSpPr>
          <p:cNvPr id="9" name="Rectangle 8"/>
          <p:cNvSpPr/>
          <p:nvPr/>
        </p:nvSpPr>
        <p:spPr>
          <a:xfrm>
            <a:off x="0" y="908720"/>
            <a:ext cx="4860032" cy="5976000"/>
          </a:xfrm>
          <a:prstGeom prst="rect">
            <a:avLst/>
          </a:prstGeom>
          <a:gradFill flip="none" rotWithShape="1">
            <a:gsLst>
              <a:gs pos="43000">
                <a:sysClr val="windowText" lastClr="000000">
                  <a:lumMod val="95000"/>
                  <a:lumOff val="5000"/>
                </a:sysClr>
              </a:gs>
              <a:gs pos="90000">
                <a:schemeClr val="tx1">
                  <a:lumMod val="75000"/>
                  <a:lumOff val="25000"/>
                </a:schemeClr>
              </a:gs>
            </a:gsLst>
            <a:lin ang="17400000" scaled="0"/>
            <a:tileRect/>
          </a:gradFill>
          <a:ln w="9525" cap="flat" cmpd="sng" algn="ctr">
            <a:noFill/>
            <a:prstDash val="solid"/>
          </a:ln>
          <a:effectLst/>
        </p:spPr>
        <p:txBody>
          <a:bodyPr anchor="ctr"/>
          <a:lstStyle/>
          <a:p>
            <a:pPr marL="342900" indent="-342900">
              <a:defRPr/>
            </a:pPr>
            <a:endParaRPr lang="en-IN" dirty="0" smtClean="0">
              <a:solidFill>
                <a:srgbClr val="FFFFFF"/>
              </a:solidFill>
              <a:latin typeface="Calibri" pitchFamily="-109" charset="0"/>
            </a:endParaRPr>
          </a:p>
        </p:txBody>
      </p:sp>
      <p:sp>
        <p:nvSpPr>
          <p:cNvPr id="10" name="TextBox 9"/>
          <p:cNvSpPr txBox="1"/>
          <p:nvPr/>
        </p:nvSpPr>
        <p:spPr>
          <a:xfrm>
            <a:off x="0" y="1196752"/>
            <a:ext cx="4788024" cy="5355312"/>
          </a:xfrm>
          <a:prstGeom prst="rect">
            <a:avLst/>
          </a:prstGeom>
          <a:noFill/>
        </p:spPr>
        <p:txBody>
          <a:bodyPr wrap="square" rtlCol="0">
            <a:spAutoFit/>
          </a:bodyPr>
          <a:lstStyle/>
          <a:p>
            <a:r>
              <a:rPr lang="en-IN" dirty="0" smtClean="0">
                <a:solidFill>
                  <a:schemeClr val="bg1"/>
                </a:solidFill>
              </a:rPr>
              <a:t>Visual or Kinesthetic Dissociation is also known as VK/Dm technique. This technique is used to lessen the undesirable set of emotions or feelings that are related to an event of the past. A past experience of a person is recreated in the mind. Then the person observes this scene from a distance as a mere bystander. The scene from the past can be played like a motion picture, even in reverse sometimes. This is where the person tries to remove himself from being involved in the entire scene and reach a disassociated state. Such a dissociated state helps the person to remove any bad thoughts or feelings related to the event because he is now playing the part of a spectator. This technique is greatly influenced by various techniques such spatial sorting by Fritz Perls, technique of changing history, or some aspects from Eriksonian technique.</a:t>
            </a:r>
            <a:endParaRPr lang="en-IN" dirty="0">
              <a:solidFill>
                <a:schemeClr val="bg1"/>
              </a:solidFill>
            </a:endParaRPr>
          </a:p>
        </p:txBody>
      </p:sp>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08031" y="-105774"/>
            <a:ext cx="952381" cy="965079"/>
          </a:xfrm>
          <a:prstGeom prst="rect">
            <a:avLst/>
          </a:prstGeom>
        </p:spPr>
      </p:pic>
      <p:pic>
        <p:nvPicPr>
          <p:cNvPr id="12" name="Picture 11">
            <a:hlinkClick r:id="" action="ppaction://hlinkshowjump?jump=previousslide"/>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187" y="6466336"/>
            <a:ext cx="1244445" cy="419048"/>
          </a:xfrm>
          <a:prstGeom prst="rect">
            <a:avLst/>
          </a:prstGeom>
        </p:spPr>
      </p:pic>
      <p:pic>
        <p:nvPicPr>
          <p:cNvPr id="13" name="Picture 12">
            <a:hlinkClick r:id="" action="ppaction://hlinkshowjump?jump=nextslide"/>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84368" y="6466336"/>
            <a:ext cx="1244445" cy="419048"/>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slide(fromLeft)">
                                      <p:cBhvr>
                                        <p:cTn id="11" dur="500"/>
                                        <p:tgtEl>
                                          <p:spTgt spid="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par>
                          <p:cTn id="15" fill="hold">
                            <p:stCondLst>
                              <p:cond delay="1000"/>
                            </p:stCondLst>
                            <p:childTnLst>
                              <p:par>
                                <p:cTn id="16" presetID="10" presetClass="entr" presetSubtype="0" fill="hold" nodeType="afterEffect">
                                  <p:stCondLst>
                                    <p:cond delay="50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p:nvPr/>
        </p:nvGrpSpPr>
        <p:grpSpPr>
          <a:xfrm>
            <a:off x="0" y="0"/>
            <a:ext cx="9144000" cy="908720"/>
            <a:chOff x="0" y="0"/>
            <a:chExt cx="9144000" cy="908720"/>
          </a:xfrm>
        </p:grpSpPr>
        <p:pic>
          <p:nvPicPr>
            <p:cNvPr id="1026" name="Picture 2"/>
            <p:cNvPicPr>
              <a:picLocks noChangeAspect="1" noChangeArrowheads="1"/>
            </p:cNvPicPr>
            <p:nvPr/>
          </p:nvPicPr>
          <p:blipFill>
            <a:blip r:embed="rId4" cstate="print"/>
            <a:srcRect l="1963" r="1963"/>
            <a:stretch>
              <a:fillRect/>
            </a:stretch>
          </p:blipFill>
          <p:spPr bwMode="auto">
            <a:xfrm>
              <a:off x="0" y="0"/>
              <a:ext cx="9144000" cy="908720"/>
            </a:xfrm>
            <a:prstGeom prst="rect">
              <a:avLst/>
            </a:prstGeom>
            <a:noFill/>
            <a:ln w="9525">
              <a:noFill/>
              <a:miter lim="800000"/>
              <a:headEnd/>
              <a:tailEnd/>
            </a:ln>
          </p:spPr>
        </p:pic>
        <p:sp>
          <p:nvSpPr>
            <p:cNvPr id="6" name="Rectangle 5"/>
            <p:cNvSpPr/>
            <p:nvPr/>
          </p:nvSpPr>
          <p:spPr>
            <a:xfrm>
              <a:off x="512" y="188640"/>
              <a:ext cx="9143488" cy="72000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7" name="TextBox 6"/>
            <p:cNvSpPr txBox="1"/>
            <p:nvPr/>
          </p:nvSpPr>
          <p:spPr>
            <a:xfrm>
              <a:off x="683568" y="251937"/>
              <a:ext cx="8064896" cy="584775"/>
            </a:xfrm>
            <a:prstGeom prst="rect">
              <a:avLst/>
            </a:prstGeom>
            <a:solidFill>
              <a:srgbClr val="FFFFFF">
                <a:alpha val="69804"/>
              </a:srgbClr>
            </a:solidFill>
          </p:spPr>
          <p:txBody>
            <a:bodyPr wrap="square" rtlCol="0">
              <a:spAutoFit/>
            </a:bodyPr>
            <a:lstStyle/>
            <a:p>
              <a:r>
                <a:rPr lang="en-IN" sz="3200" dirty="0" smtClean="0"/>
                <a:t>Fundamental Areas of Sensory Acuity </a:t>
              </a:r>
              <a:endParaRPr lang="en-IN" sz="3200" dirty="0"/>
            </a:p>
          </p:txBody>
        </p:sp>
      </p:grpSp>
      <p:grpSp>
        <p:nvGrpSpPr>
          <p:cNvPr id="3" name="Group 77"/>
          <p:cNvGrpSpPr/>
          <p:nvPr/>
        </p:nvGrpSpPr>
        <p:grpSpPr>
          <a:xfrm>
            <a:off x="-13586" y="908720"/>
            <a:ext cx="9120058" cy="678928"/>
            <a:chOff x="23942" y="4934492"/>
            <a:chExt cx="9120058" cy="404208"/>
          </a:xfrm>
        </p:grpSpPr>
        <p:pic>
          <p:nvPicPr>
            <p:cNvPr id="9" name="Picture 8" descr="color-pencils-preview.png"/>
            <p:cNvPicPr>
              <a:picLocks noChangeAspect="1"/>
            </p:cNvPicPr>
            <p:nvPr/>
          </p:nvPicPr>
          <p:blipFill>
            <a:blip r:embed="rId5" cstate="print"/>
            <a:srcRect l="64826" r="28559"/>
            <a:stretch>
              <a:fillRect/>
            </a:stretch>
          </p:blipFill>
          <p:spPr>
            <a:xfrm rot="5400000">
              <a:off x="4381867" y="576567"/>
              <a:ext cx="404208" cy="9120058"/>
            </a:xfrm>
            <a:prstGeom prst="rect">
              <a:avLst/>
            </a:prstGeom>
          </p:spPr>
        </p:pic>
        <p:sp>
          <p:nvSpPr>
            <p:cNvPr id="10" name="TextBox 9"/>
            <p:cNvSpPr txBox="1"/>
            <p:nvPr/>
          </p:nvSpPr>
          <p:spPr>
            <a:xfrm>
              <a:off x="1547664" y="4990252"/>
              <a:ext cx="6408712" cy="238210"/>
            </a:xfrm>
            <a:prstGeom prst="rect">
              <a:avLst/>
            </a:prstGeom>
            <a:noFill/>
          </p:spPr>
          <p:txBody>
            <a:bodyPr wrap="square" rtlCol="0">
              <a:spAutoFit/>
            </a:bodyPr>
            <a:lstStyle/>
            <a:p>
              <a:pPr marL="457200" indent="-457200">
                <a:buFont typeface="Arial" pitchFamily="34" charset="0"/>
                <a:buChar char="•"/>
              </a:pPr>
              <a:r>
                <a:rPr lang="en-IN" sz="2000" b="1" dirty="0" smtClean="0">
                  <a:solidFill>
                    <a:schemeClr val="bg1"/>
                  </a:solidFill>
                </a:rPr>
                <a:t>Lower lip changes</a:t>
              </a:r>
              <a:endParaRPr lang="en-IN" sz="2000" b="1" dirty="0">
                <a:solidFill>
                  <a:schemeClr val="bg1"/>
                </a:solidFill>
              </a:endParaRPr>
            </a:p>
          </p:txBody>
        </p:sp>
      </p:grpSp>
      <p:pic>
        <p:nvPicPr>
          <p:cNvPr id="14" name="Picture 13" descr="9539615_s.jpg"/>
          <p:cNvPicPr>
            <a:picLocks noChangeAspect="1"/>
          </p:cNvPicPr>
          <p:nvPr/>
        </p:nvPicPr>
        <p:blipFill>
          <a:blip r:embed="rId6" cstate="print">
            <a:lum bright="20000" contrast="-20000"/>
          </a:blip>
          <a:srcRect t="24321"/>
          <a:stretch>
            <a:fillRect/>
          </a:stretch>
        </p:blipFill>
        <p:spPr>
          <a:xfrm>
            <a:off x="0" y="1556792"/>
            <a:ext cx="9144000" cy="5328000"/>
          </a:xfrm>
          <a:prstGeom prst="rect">
            <a:avLst/>
          </a:prstGeom>
        </p:spPr>
      </p:pic>
      <p:sp>
        <p:nvSpPr>
          <p:cNvPr id="16" name="Rounded Rectangle 15"/>
          <p:cNvSpPr/>
          <p:nvPr/>
        </p:nvSpPr>
        <p:spPr>
          <a:xfrm>
            <a:off x="251520" y="3501008"/>
            <a:ext cx="8640960" cy="2880320"/>
          </a:xfrm>
          <a:prstGeom prst="roundRect">
            <a:avLst>
              <a:gd name="adj" fmla="val 3111"/>
            </a:avLst>
          </a:prstGeom>
          <a:solidFill>
            <a:schemeClr val="accent5">
              <a:lumMod val="60000"/>
              <a:lumOff val="40000"/>
              <a:alpha val="49804"/>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IN" sz="2000" b="1" dirty="0" smtClean="0">
                <a:solidFill>
                  <a:schemeClr val="tx1"/>
                </a:solidFill>
              </a:rPr>
              <a:t>Lower lip changes:</a:t>
            </a:r>
          </a:p>
          <a:p>
            <a:pPr marL="457200" indent="-457200">
              <a:spcAft>
                <a:spcPts val="600"/>
              </a:spcAft>
              <a:buFont typeface="Arial" pitchFamily="34" charset="0"/>
              <a:buChar char="•"/>
            </a:pPr>
            <a:r>
              <a:rPr lang="en-IN" sz="2000" dirty="0" smtClean="0">
                <a:solidFill>
                  <a:schemeClr val="tx1"/>
                </a:solidFill>
              </a:rPr>
              <a:t>Observing the lower lip gives you a lot of information about the person’s inner feelings.</a:t>
            </a:r>
          </a:p>
          <a:p>
            <a:pPr marL="457200" indent="-457200">
              <a:spcAft>
                <a:spcPts val="600"/>
              </a:spcAft>
              <a:buFont typeface="Arial" pitchFamily="34" charset="0"/>
              <a:buChar char="•"/>
            </a:pPr>
            <a:r>
              <a:rPr lang="en-IN" sz="2000" dirty="0" smtClean="0">
                <a:solidFill>
                  <a:schemeClr val="tx1"/>
                </a:solidFill>
              </a:rPr>
              <a:t>Observe the shape, color, size, texture, edges, stretching and movement of the lower lip.</a:t>
            </a:r>
          </a:p>
          <a:p>
            <a:pPr marL="457200" indent="-457200">
              <a:spcAft>
                <a:spcPts val="600"/>
              </a:spcAft>
              <a:buFont typeface="Arial" pitchFamily="34" charset="0"/>
              <a:buChar char="•"/>
            </a:pPr>
            <a:r>
              <a:rPr lang="en-IN" sz="2000" dirty="0" smtClean="0">
                <a:solidFill>
                  <a:schemeClr val="tx1"/>
                </a:solidFill>
              </a:rPr>
              <a:t>Observe the minute changes; create a map of the emotion as per the state of the lower lip. </a:t>
            </a:r>
          </a:p>
          <a:p>
            <a:pPr marL="457200" indent="-457200">
              <a:spcAft>
                <a:spcPts val="600"/>
              </a:spcAft>
              <a:buFont typeface="Arial" pitchFamily="34" charset="0"/>
              <a:buChar char="•"/>
            </a:pPr>
            <a:r>
              <a:rPr lang="en-IN" sz="2000" dirty="0" smtClean="0">
                <a:solidFill>
                  <a:schemeClr val="tx1"/>
                </a:solidFill>
              </a:rPr>
              <a:t>Calibrate the emotions, and compare with other people as well.</a:t>
            </a:r>
          </a:p>
        </p:txBody>
      </p:sp>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08031" y="-105774"/>
            <a:ext cx="952381" cy="965079"/>
          </a:xfrm>
          <a:prstGeom prst="rect">
            <a:avLst/>
          </a:prstGeom>
        </p:spPr>
      </p:pic>
      <p:pic>
        <p:nvPicPr>
          <p:cNvPr id="12" name="Picture 11">
            <a:hlinkClick r:id="" action="ppaction://hlinkshowjump?jump=previousslide"/>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187" y="6466336"/>
            <a:ext cx="1244445" cy="419048"/>
          </a:xfrm>
          <a:prstGeom prst="rect">
            <a:avLst/>
          </a:prstGeom>
        </p:spPr>
      </p:pic>
      <p:pic>
        <p:nvPicPr>
          <p:cNvPr id="13" name="Picture 12">
            <a:hlinkClick r:id="" action="ppaction://hlinkshowjump?jump=nextslide"/>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884368" y="6466336"/>
            <a:ext cx="1244445" cy="419048"/>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500"/>
                                        <p:tgtEl>
                                          <p:spTgt spid="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anim calcmode="lin" valueType="num">
                                      <p:cBhvr>
                                        <p:cTn id="12" dur="500" fill="hold"/>
                                        <p:tgtEl>
                                          <p:spTgt spid="14"/>
                                        </p:tgtEl>
                                        <p:attrNameLst>
                                          <p:attrName>ppt_x</p:attrName>
                                        </p:attrNameLst>
                                      </p:cBhvr>
                                      <p:tavLst>
                                        <p:tav tm="0">
                                          <p:val>
                                            <p:strVal val="#ppt_x"/>
                                          </p:val>
                                        </p:tav>
                                        <p:tav tm="100000">
                                          <p:val>
                                            <p:strVal val="#ppt_x"/>
                                          </p:val>
                                        </p:tav>
                                      </p:tavLst>
                                    </p:anim>
                                    <p:anim calcmode="lin" valueType="num">
                                      <p:cBhvr>
                                        <p:cTn id="13" dur="5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anim calcmode="lin" valueType="num">
                                      <p:cBhvr>
                                        <p:cTn id="18" dur="500" fill="hold"/>
                                        <p:tgtEl>
                                          <p:spTgt spid="16"/>
                                        </p:tgtEl>
                                        <p:attrNameLst>
                                          <p:attrName>ppt_x</p:attrName>
                                        </p:attrNameLst>
                                      </p:cBhvr>
                                      <p:tavLst>
                                        <p:tav tm="0">
                                          <p:val>
                                            <p:strVal val="#ppt_x"/>
                                          </p:val>
                                        </p:tav>
                                        <p:tav tm="100000">
                                          <p:val>
                                            <p:strVal val="#ppt_x"/>
                                          </p:val>
                                        </p:tav>
                                      </p:tavLst>
                                    </p:anim>
                                    <p:anim calcmode="lin" valueType="num">
                                      <p:cBhvr>
                                        <p:cTn id="19" dur="500" fill="hold"/>
                                        <p:tgtEl>
                                          <p:spTgt spid="16"/>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nodeType="afterEffect">
                                  <p:stCondLst>
                                    <p:cond delay="50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p:nvPr/>
        </p:nvGrpSpPr>
        <p:grpSpPr>
          <a:xfrm>
            <a:off x="0" y="0"/>
            <a:ext cx="9144000" cy="908720"/>
            <a:chOff x="0" y="0"/>
            <a:chExt cx="9144000" cy="908720"/>
          </a:xfrm>
        </p:grpSpPr>
        <p:pic>
          <p:nvPicPr>
            <p:cNvPr id="1026" name="Picture 2"/>
            <p:cNvPicPr>
              <a:picLocks noChangeAspect="1" noChangeArrowheads="1"/>
            </p:cNvPicPr>
            <p:nvPr/>
          </p:nvPicPr>
          <p:blipFill>
            <a:blip r:embed="rId4" cstate="print"/>
            <a:srcRect l="1963" r="1963"/>
            <a:stretch>
              <a:fillRect/>
            </a:stretch>
          </p:blipFill>
          <p:spPr bwMode="auto">
            <a:xfrm>
              <a:off x="0" y="0"/>
              <a:ext cx="9144000" cy="908720"/>
            </a:xfrm>
            <a:prstGeom prst="rect">
              <a:avLst/>
            </a:prstGeom>
            <a:noFill/>
            <a:ln w="9525">
              <a:noFill/>
              <a:miter lim="800000"/>
              <a:headEnd/>
              <a:tailEnd/>
            </a:ln>
          </p:spPr>
        </p:pic>
        <p:sp>
          <p:nvSpPr>
            <p:cNvPr id="6" name="Rectangle 5"/>
            <p:cNvSpPr/>
            <p:nvPr/>
          </p:nvSpPr>
          <p:spPr>
            <a:xfrm>
              <a:off x="512" y="188640"/>
              <a:ext cx="9143488" cy="72000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7" name="TextBox 6"/>
            <p:cNvSpPr txBox="1"/>
            <p:nvPr/>
          </p:nvSpPr>
          <p:spPr>
            <a:xfrm>
              <a:off x="683568" y="251937"/>
              <a:ext cx="8064896" cy="584775"/>
            </a:xfrm>
            <a:prstGeom prst="rect">
              <a:avLst/>
            </a:prstGeom>
            <a:solidFill>
              <a:srgbClr val="FFFFFF">
                <a:alpha val="69804"/>
              </a:srgbClr>
            </a:solidFill>
          </p:spPr>
          <p:txBody>
            <a:bodyPr wrap="square" rtlCol="0">
              <a:spAutoFit/>
            </a:bodyPr>
            <a:lstStyle/>
            <a:p>
              <a:r>
                <a:rPr lang="en-IN" sz="3200" dirty="0" smtClean="0"/>
                <a:t>NLP and Handling Criticism</a:t>
              </a:r>
              <a:endParaRPr lang="en-IN" sz="3200" dirty="0"/>
            </a:p>
          </p:txBody>
        </p:sp>
      </p:grpSp>
      <p:pic>
        <p:nvPicPr>
          <p:cNvPr id="8" name="Picture 7" descr="An_Old_Diary_by_ScrapBee.png"/>
          <p:cNvPicPr>
            <a:picLocks noChangeAspect="1"/>
          </p:cNvPicPr>
          <p:nvPr/>
        </p:nvPicPr>
        <p:blipFill>
          <a:blip r:embed="rId5" cstate="print"/>
          <a:stretch>
            <a:fillRect/>
          </a:stretch>
        </p:blipFill>
        <p:spPr>
          <a:xfrm>
            <a:off x="179512" y="980728"/>
            <a:ext cx="8712968" cy="5616624"/>
          </a:xfrm>
          <a:prstGeom prst="rect">
            <a:avLst/>
          </a:prstGeom>
        </p:spPr>
      </p:pic>
      <p:sp>
        <p:nvSpPr>
          <p:cNvPr id="9" name="TextBox 8"/>
          <p:cNvSpPr txBox="1"/>
          <p:nvPr/>
        </p:nvSpPr>
        <p:spPr>
          <a:xfrm>
            <a:off x="1043608" y="1987093"/>
            <a:ext cx="3240360" cy="3170099"/>
          </a:xfrm>
          <a:prstGeom prst="rect">
            <a:avLst/>
          </a:prstGeom>
          <a:noFill/>
        </p:spPr>
        <p:txBody>
          <a:bodyPr wrap="square" rtlCol="0">
            <a:spAutoFit/>
          </a:bodyPr>
          <a:lstStyle/>
          <a:p>
            <a:r>
              <a:rPr lang="en-IN" sz="2000" b="1" dirty="0" smtClean="0"/>
              <a:t>Criticism can be effectively handled by using the Neuro-linguistic frame. Emotion can be removed from an experience by using the dissociative frame. This procedure was developed by modeling people who are able to turn criticism into feedback.</a:t>
            </a:r>
            <a:endParaRPr lang="en-IN" sz="2000" b="1" dirty="0"/>
          </a:p>
        </p:txBody>
      </p:sp>
      <p:pic>
        <p:nvPicPr>
          <p:cNvPr id="11" name="Picture 10" descr="criticism_at_work7_600x450.jpg"/>
          <p:cNvPicPr>
            <a:picLocks noChangeAspect="1"/>
          </p:cNvPicPr>
          <p:nvPr/>
        </p:nvPicPr>
        <p:blipFill>
          <a:blip r:embed="rId6" cstate="print"/>
          <a:stretch>
            <a:fillRect/>
          </a:stretch>
        </p:blipFill>
        <p:spPr>
          <a:xfrm rot="490807">
            <a:off x="5010305" y="2322475"/>
            <a:ext cx="2882661" cy="3039412"/>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08031" y="-105774"/>
            <a:ext cx="952381" cy="965079"/>
          </a:xfrm>
          <a:prstGeom prst="rect">
            <a:avLst/>
          </a:prstGeom>
        </p:spPr>
      </p:pic>
      <p:pic>
        <p:nvPicPr>
          <p:cNvPr id="12" name="Picture 11">
            <a:hlinkClick r:id="" action="ppaction://hlinkshowjump?jump=previousslide"/>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187" y="6466336"/>
            <a:ext cx="1244445" cy="419048"/>
          </a:xfrm>
          <a:prstGeom prst="rect">
            <a:avLst/>
          </a:prstGeom>
        </p:spPr>
      </p:pic>
      <p:pic>
        <p:nvPicPr>
          <p:cNvPr id="13" name="Picture 12">
            <a:hlinkClick r:id="" action="ppaction://hlinkshowjump?jump=nextslide"/>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884368" y="6466336"/>
            <a:ext cx="1244445" cy="419048"/>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p:nvPr/>
        </p:nvGrpSpPr>
        <p:grpSpPr>
          <a:xfrm>
            <a:off x="0" y="0"/>
            <a:ext cx="9144000" cy="908720"/>
            <a:chOff x="0" y="0"/>
            <a:chExt cx="9144000" cy="908720"/>
          </a:xfrm>
        </p:grpSpPr>
        <p:pic>
          <p:nvPicPr>
            <p:cNvPr id="1026" name="Picture 2"/>
            <p:cNvPicPr>
              <a:picLocks noChangeAspect="1" noChangeArrowheads="1"/>
            </p:cNvPicPr>
            <p:nvPr/>
          </p:nvPicPr>
          <p:blipFill>
            <a:blip r:embed="rId4" cstate="print"/>
            <a:srcRect l="1963" r="1963"/>
            <a:stretch>
              <a:fillRect/>
            </a:stretch>
          </p:blipFill>
          <p:spPr bwMode="auto">
            <a:xfrm>
              <a:off x="0" y="0"/>
              <a:ext cx="9144000" cy="908720"/>
            </a:xfrm>
            <a:prstGeom prst="rect">
              <a:avLst/>
            </a:prstGeom>
            <a:noFill/>
            <a:ln w="9525">
              <a:noFill/>
              <a:miter lim="800000"/>
              <a:headEnd/>
              <a:tailEnd/>
            </a:ln>
          </p:spPr>
        </p:pic>
        <p:sp>
          <p:nvSpPr>
            <p:cNvPr id="6" name="Rectangle 5"/>
            <p:cNvSpPr/>
            <p:nvPr/>
          </p:nvSpPr>
          <p:spPr>
            <a:xfrm>
              <a:off x="512" y="188640"/>
              <a:ext cx="9143488" cy="72000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7" name="TextBox 6"/>
            <p:cNvSpPr txBox="1"/>
            <p:nvPr/>
          </p:nvSpPr>
          <p:spPr>
            <a:xfrm>
              <a:off x="683568" y="251937"/>
              <a:ext cx="8064896" cy="584775"/>
            </a:xfrm>
            <a:prstGeom prst="rect">
              <a:avLst/>
            </a:prstGeom>
            <a:solidFill>
              <a:srgbClr val="FFFFFF">
                <a:alpha val="69804"/>
              </a:srgbClr>
            </a:solidFill>
          </p:spPr>
          <p:txBody>
            <a:bodyPr wrap="square" rtlCol="0">
              <a:spAutoFit/>
            </a:bodyPr>
            <a:lstStyle/>
            <a:p>
              <a:r>
                <a:rPr lang="en-IN" sz="3200" dirty="0" smtClean="0"/>
                <a:t>Course Objectives</a:t>
              </a:r>
              <a:endParaRPr lang="en-IN" sz="3200" dirty="0"/>
            </a:p>
          </p:txBody>
        </p:sp>
      </p:grpSp>
      <p:pic>
        <p:nvPicPr>
          <p:cNvPr id="46" name="Picture 45" descr="textures_00384104.jpg"/>
          <p:cNvPicPr>
            <a:picLocks noChangeAspect="1"/>
          </p:cNvPicPr>
          <p:nvPr/>
        </p:nvPicPr>
        <p:blipFill>
          <a:blip r:embed="rId5" cstate="print"/>
          <a:stretch>
            <a:fillRect/>
          </a:stretch>
        </p:blipFill>
        <p:spPr>
          <a:xfrm>
            <a:off x="1" y="908720"/>
            <a:ext cx="9144000" cy="5976008"/>
          </a:xfrm>
          <a:prstGeom prst="rect">
            <a:avLst/>
          </a:prstGeom>
        </p:spPr>
      </p:pic>
      <p:grpSp>
        <p:nvGrpSpPr>
          <p:cNvPr id="3" name="Group 46"/>
          <p:cNvGrpSpPr/>
          <p:nvPr/>
        </p:nvGrpSpPr>
        <p:grpSpPr>
          <a:xfrm rot="16200000">
            <a:off x="5449950" y="2479365"/>
            <a:ext cx="5948957" cy="2808312"/>
            <a:chOff x="4067944" y="4653136"/>
            <a:chExt cx="4095652" cy="2952328"/>
          </a:xfrm>
        </p:grpSpPr>
        <p:pic>
          <p:nvPicPr>
            <p:cNvPr id="48" name="Picture 47" descr="chalk_2_1_2.png"/>
            <p:cNvPicPr>
              <a:picLocks noChangeAspect="1"/>
            </p:cNvPicPr>
            <p:nvPr/>
          </p:nvPicPr>
          <p:blipFill>
            <a:blip r:embed="rId6" cstate="print"/>
            <a:srcRect l="7623" r="29218"/>
            <a:stretch>
              <a:fillRect/>
            </a:stretch>
          </p:blipFill>
          <p:spPr>
            <a:xfrm>
              <a:off x="4067944" y="4653136"/>
              <a:ext cx="2083830" cy="2952328"/>
            </a:xfrm>
            <a:prstGeom prst="rect">
              <a:avLst/>
            </a:prstGeom>
          </p:spPr>
        </p:pic>
        <p:pic>
          <p:nvPicPr>
            <p:cNvPr id="49" name="Picture 48" descr="chalk_2_1_2.png"/>
            <p:cNvPicPr>
              <a:picLocks noChangeAspect="1"/>
            </p:cNvPicPr>
            <p:nvPr/>
          </p:nvPicPr>
          <p:blipFill>
            <a:blip r:embed="rId6" cstate="print"/>
            <a:srcRect l="7623" r="29218"/>
            <a:stretch>
              <a:fillRect/>
            </a:stretch>
          </p:blipFill>
          <p:spPr>
            <a:xfrm>
              <a:off x="6079766" y="4653136"/>
              <a:ext cx="2083830" cy="2952328"/>
            </a:xfrm>
            <a:prstGeom prst="rect">
              <a:avLst/>
            </a:prstGeom>
          </p:spPr>
        </p:pic>
      </p:grpSp>
      <p:sp>
        <p:nvSpPr>
          <p:cNvPr id="50" name="TextBox 49"/>
          <p:cNvSpPr txBox="1"/>
          <p:nvPr/>
        </p:nvSpPr>
        <p:spPr>
          <a:xfrm>
            <a:off x="107504" y="980728"/>
            <a:ext cx="7308304" cy="430887"/>
          </a:xfrm>
          <a:prstGeom prst="rect">
            <a:avLst/>
          </a:prstGeom>
          <a:noFill/>
        </p:spPr>
        <p:txBody>
          <a:bodyPr wrap="square" rtlCol="0">
            <a:spAutoFit/>
          </a:bodyPr>
          <a:lstStyle/>
          <a:p>
            <a:pPr marL="457200" indent="-457200">
              <a:buFont typeface="Arial" pitchFamily="34" charset="0"/>
              <a:buChar char="•"/>
            </a:pPr>
            <a:r>
              <a:rPr lang="en-IN" sz="2200" b="1" dirty="0" smtClean="0">
                <a:solidFill>
                  <a:schemeClr val="bg1"/>
                </a:solidFill>
                <a:latin typeface="Bradley Hand ITC" pitchFamily="66" charset="0"/>
              </a:rPr>
              <a:t>Explain What is NLP</a:t>
            </a:r>
          </a:p>
        </p:txBody>
      </p:sp>
      <p:sp>
        <p:nvSpPr>
          <p:cNvPr id="51" name="TextBox 50"/>
          <p:cNvSpPr txBox="1"/>
          <p:nvPr/>
        </p:nvSpPr>
        <p:spPr>
          <a:xfrm>
            <a:off x="107504" y="1367315"/>
            <a:ext cx="7308304" cy="430887"/>
          </a:xfrm>
          <a:prstGeom prst="rect">
            <a:avLst/>
          </a:prstGeom>
          <a:noFill/>
        </p:spPr>
        <p:txBody>
          <a:bodyPr wrap="square" rtlCol="0">
            <a:spAutoFit/>
          </a:bodyPr>
          <a:lstStyle/>
          <a:p>
            <a:pPr marL="457200" indent="-457200">
              <a:buFont typeface="Arial" pitchFamily="34" charset="0"/>
              <a:buChar char="•"/>
            </a:pPr>
            <a:r>
              <a:rPr lang="en-IN" sz="2200" b="1" dirty="0" smtClean="0">
                <a:solidFill>
                  <a:schemeClr val="bg1"/>
                </a:solidFill>
                <a:latin typeface="Bradley Hand ITC" pitchFamily="66" charset="0"/>
              </a:rPr>
              <a:t>Explain the Benefits of NLP</a:t>
            </a:r>
          </a:p>
        </p:txBody>
      </p:sp>
      <p:sp>
        <p:nvSpPr>
          <p:cNvPr id="52" name="TextBox 51"/>
          <p:cNvSpPr txBox="1"/>
          <p:nvPr/>
        </p:nvSpPr>
        <p:spPr>
          <a:xfrm>
            <a:off x="107504" y="1753902"/>
            <a:ext cx="7308304" cy="461665"/>
          </a:xfrm>
          <a:prstGeom prst="rect">
            <a:avLst/>
          </a:prstGeom>
          <a:noFill/>
        </p:spPr>
        <p:txBody>
          <a:bodyPr wrap="square" rtlCol="0">
            <a:spAutoFit/>
          </a:bodyPr>
          <a:lstStyle/>
          <a:p>
            <a:pPr marL="457200" indent="-457200">
              <a:buFont typeface="Arial" pitchFamily="34" charset="0"/>
              <a:buChar char="•"/>
            </a:pPr>
            <a:r>
              <a:rPr lang="en-IN" sz="2400" b="1" dirty="0" smtClean="0">
                <a:solidFill>
                  <a:schemeClr val="bg1"/>
                </a:solidFill>
                <a:latin typeface="Bradley Hand ITC" pitchFamily="66" charset="0"/>
              </a:rPr>
              <a:t>Describe the Four Pillars of NLP</a:t>
            </a:r>
          </a:p>
        </p:txBody>
      </p:sp>
      <p:sp>
        <p:nvSpPr>
          <p:cNvPr id="53" name="TextBox 52"/>
          <p:cNvSpPr txBox="1"/>
          <p:nvPr/>
        </p:nvSpPr>
        <p:spPr>
          <a:xfrm>
            <a:off x="107504" y="2171267"/>
            <a:ext cx="7308304" cy="430887"/>
          </a:xfrm>
          <a:prstGeom prst="rect">
            <a:avLst/>
          </a:prstGeom>
          <a:noFill/>
        </p:spPr>
        <p:txBody>
          <a:bodyPr wrap="square" rtlCol="0">
            <a:spAutoFit/>
          </a:bodyPr>
          <a:lstStyle/>
          <a:p>
            <a:pPr marL="457200" indent="-457200">
              <a:buFont typeface="Arial" pitchFamily="34" charset="0"/>
              <a:buChar char="•"/>
            </a:pPr>
            <a:r>
              <a:rPr lang="en-IN" sz="2200" b="1" dirty="0" smtClean="0">
                <a:solidFill>
                  <a:schemeClr val="bg1"/>
                </a:solidFill>
                <a:latin typeface="Bradley Hand ITC" pitchFamily="66" charset="0"/>
              </a:rPr>
              <a:t>Explain Model, Strategy and Technique</a:t>
            </a:r>
          </a:p>
        </p:txBody>
      </p:sp>
      <p:sp>
        <p:nvSpPr>
          <p:cNvPr id="54" name="TextBox 53"/>
          <p:cNvSpPr txBox="1"/>
          <p:nvPr/>
        </p:nvSpPr>
        <p:spPr>
          <a:xfrm>
            <a:off x="107504" y="2557854"/>
            <a:ext cx="7308304" cy="430887"/>
          </a:xfrm>
          <a:prstGeom prst="rect">
            <a:avLst/>
          </a:prstGeom>
          <a:noFill/>
        </p:spPr>
        <p:txBody>
          <a:bodyPr wrap="square" rtlCol="0">
            <a:spAutoFit/>
          </a:bodyPr>
          <a:lstStyle/>
          <a:p>
            <a:pPr marL="457200" indent="-457200">
              <a:buFont typeface="Arial" pitchFamily="34" charset="0"/>
              <a:buChar char="•"/>
            </a:pPr>
            <a:r>
              <a:rPr lang="en-IN" sz="2200" b="1" dirty="0" smtClean="0">
                <a:solidFill>
                  <a:schemeClr val="bg1"/>
                </a:solidFill>
                <a:latin typeface="Bradley Hand ITC" pitchFamily="66" charset="0"/>
              </a:rPr>
              <a:t>Explain NLP Modeling </a:t>
            </a:r>
          </a:p>
        </p:txBody>
      </p:sp>
      <p:sp>
        <p:nvSpPr>
          <p:cNvPr id="55" name="TextBox 54"/>
          <p:cNvSpPr txBox="1"/>
          <p:nvPr/>
        </p:nvSpPr>
        <p:spPr>
          <a:xfrm>
            <a:off x="107504" y="2944441"/>
            <a:ext cx="7308304" cy="430887"/>
          </a:xfrm>
          <a:prstGeom prst="rect">
            <a:avLst/>
          </a:prstGeom>
          <a:noFill/>
        </p:spPr>
        <p:txBody>
          <a:bodyPr wrap="square" rtlCol="0">
            <a:spAutoFit/>
          </a:bodyPr>
          <a:lstStyle/>
          <a:p>
            <a:pPr marL="457200" indent="-457200">
              <a:buFont typeface="Arial" pitchFamily="34" charset="0"/>
              <a:buChar char="•"/>
            </a:pPr>
            <a:r>
              <a:rPr lang="en-IN" sz="2200" b="1" dirty="0" smtClean="0">
                <a:solidFill>
                  <a:schemeClr val="bg1"/>
                </a:solidFill>
                <a:latin typeface="Bradley Hand ITC" pitchFamily="66" charset="0"/>
              </a:rPr>
              <a:t>Explain What are Representational Systems</a:t>
            </a:r>
          </a:p>
        </p:txBody>
      </p:sp>
      <p:sp>
        <p:nvSpPr>
          <p:cNvPr id="56" name="TextBox 55"/>
          <p:cNvSpPr txBox="1"/>
          <p:nvPr/>
        </p:nvSpPr>
        <p:spPr>
          <a:xfrm>
            <a:off x="107504" y="3331028"/>
            <a:ext cx="7308304" cy="430887"/>
          </a:xfrm>
          <a:prstGeom prst="rect">
            <a:avLst/>
          </a:prstGeom>
          <a:noFill/>
        </p:spPr>
        <p:txBody>
          <a:bodyPr wrap="square" rtlCol="0">
            <a:spAutoFit/>
          </a:bodyPr>
          <a:lstStyle/>
          <a:p>
            <a:pPr marL="457200" indent="-457200">
              <a:buFont typeface="Arial" pitchFamily="34" charset="0"/>
              <a:buChar char="•"/>
            </a:pPr>
            <a:r>
              <a:rPr lang="en-IN" sz="2200" b="1" dirty="0" smtClean="0">
                <a:solidFill>
                  <a:schemeClr val="bg1"/>
                </a:solidFill>
                <a:latin typeface="Bradley Hand ITC" pitchFamily="66" charset="0"/>
              </a:rPr>
              <a:t>Describe the Various Submodality Techniques</a:t>
            </a:r>
          </a:p>
        </p:txBody>
      </p:sp>
      <p:sp>
        <p:nvSpPr>
          <p:cNvPr id="57" name="TextBox 56"/>
          <p:cNvSpPr txBox="1"/>
          <p:nvPr/>
        </p:nvSpPr>
        <p:spPr>
          <a:xfrm>
            <a:off x="107504" y="3717615"/>
            <a:ext cx="7308304" cy="430887"/>
          </a:xfrm>
          <a:prstGeom prst="rect">
            <a:avLst/>
          </a:prstGeom>
          <a:noFill/>
        </p:spPr>
        <p:txBody>
          <a:bodyPr wrap="square" rtlCol="0">
            <a:spAutoFit/>
          </a:bodyPr>
          <a:lstStyle/>
          <a:p>
            <a:pPr marL="457200" indent="-457200">
              <a:buFont typeface="Arial" pitchFamily="34" charset="0"/>
              <a:buChar char="•"/>
            </a:pPr>
            <a:r>
              <a:rPr lang="en-IN" sz="2200" b="1" dirty="0" smtClean="0">
                <a:solidFill>
                  <a:schemeClr val="bg1"/>
                </a:solidFill>
                <a:latin typeface="Bradley Hand ITC" pitchFamily="66" charset="0"/>
              </a:rPr>
              <a:t>Explain What are Meta Programs</a:t>
            </a:r>
          </a:p>
        </p:txBody>
      </p:sp>
      <p:sp>
        <p:nvSpPr>
          <p:cNvPr id="58" name="TextBox 57"/>
          <p:cNvSpPr txBox="1"/>
          <p:nvPr/>
        </p:nvSpPr>
        <p:spPr>
          <a:xfrm>
            <a:off x="107504" y="4104202"/>
            <a:ext cx="7308304" cy="430887"/>
          </a:xfrm>
          <a:prstGeom prst="rect">
            <a:avLst/>
          </a:prstGeom>
          <a:noFill/>
        </p:spPr>
        <p:txBody>
          <a:bodyPr wrap="square" rtlCol="0">
            <a:spAutoFit/>
          </a:bodyPr>
          <a:lstStyle/>
          <a:p>
            <a:pPr marL="457200" indent="-457200">
              <a:buFont typeface="Arial" pitchFamily="34" charset="0"/>
              <a:buChar char="•"/>
            </a:pPr>
            <a:r>
              <a:rPr lang="en-IN" sz="2200" b="1" dirty="0" smtClean="0">
                <a:solidFill>
                  <a:schemeClr val="bg1"/>
                </a:solidFill>
                <a:latin typeface="Bradley Hand ITC" pitchFamily="66" charset="0"/>
              </a:rPr>
              <a:t>Explain the Reframing Technique</a:t>
            </a:r>
          </a:p>
        </p:txBody>
      </p:sp>
      <p:sp>
        <p:nvSpPr>
          <p:cNvPr id="59" name="TextBox 58"/>
          <p:cNvSpPr txBox="1"/>
          <p:nvPr/>
        </p:nvSpPr>
        <p:spPr>
          <a:xfrm>
            <a:off x="107504" y="4490789"/>
            <a:ext cx="7308304" cy="430887"/>
          </a:xfrm>
          <a:prstGeom prst="rect">
            <a:avLst/>
          </a:prstGeom>
          <a:noFill/>
        </p:spPr>
        <p:txBody>
          <a:bodyPr wrap="square" rtlCol="0">
            <a:spAutoFit/>
          </a:bodyPr>
          <a:lstStyle/>
          <a:p>
            <a:pPr marL="457200" indent="-457200">
              <a:buFont typeface="Arial" pitchFamily="34" charset="0"/>
              <a:buChar char="•"/>
            </a:pPr>
            <a:r>
              <a:rPr lang="en-IN" sz="2200" b="1" dirty="0" smtClean="0">
                <a:solidFill>
                  <a:schemeClr val="bg1"/>
                </a:solidFill>
                <a:latin typeface="Bradley Hand ITC" pitchFamily="66" charset="0"/>
              </a:rPr>
              <a:t>Explain the Mirroring and Matching Techniques</a:t>
            </a:r>
          </a:p>
        </p:txBody>
      </p:sp>
      <p:sp>
        <p:nvSpPr>
          <p:cNvPr id="60" name="TextBox 59"/>
          <p:cNvSpPr txBox="1"/>
          <p:nvPr/>
        </p:nvSpPr>
        <p:spPr>
          <a:xfrm>
            <a:off x="107504" y="4877376"/>
            <a:ext cx="7308304" cy="430887"/>
          </a:xfrm>
          <a:prstGeom prst="rect">
            <a:avLst/>
          </a:prstGeom>
          <a:noFill/>
        </p:spPr>
        <p:txBody>
          <a:bodyPr wrap="square" rtlCol="0">
            <a:spAutoFit/>
          </a:bodyPr>
          <a:lstStyle/>
          <a:p>
            <a:pPr marL="457200" indent="-457200">
              <a:buFont typeface="Arial" pitchFamily="34" charset="0"/>
              <a:buChar char="•"/>
            </a:pPr>
            <a:r>
              <a:rPr lang="en-IN" sz="2200" b="1" dirty="0" smtClean="0">
                <a:solidFill>
                  <a:schemeClr val="bg1"/>
                </a:solidFill>
                <a:latin typeface="Bradley Hand ITC" pitchFamily="66" charset="0"/>
              </a:rPr>
              <a:t>Describe the Different Satir Categories</a:t>
            </a:r>
          </a:p>
        </p:txBody>
      </p:sp>
      <p:sp>
        <p:nvSpPr>
          <p:cNvPr id="61" name="TextBox 60"/>
          <p:cNvSpPr txBox="1"/>
          <p:nvPr/>
        </p:nvSpPr>
        <p:spPr>
          <a:xfrm>
            <a:off x="107504" y="5263963"/>
            <a:ext cx="7308304" cy="430887"/>
          </a:xfrm>
          <a:prstGeom prst="rect">
            <a:avLst/>
          </a:prstGeom>
          <a:noFill/>
        </p:spPr>
        <p:txBody>
          <a:bodyPr wrap="square" rtlCol="0">
            <a:spAutoFit/>
          </a:bodyPr>
          <a:lstStyle/>
          <a:p>
            <a:pPr marL="457200" indent="-457200">
              <a:buFont typeface="Arial" pitchFamily="34" charset="0"/>
              <a:buChar char="•"/>
            </a:pPr>
            <a:r>
              <a:rPr lang="en-IN" sz="2200" b="1" dirty="0" smtClean="0">
                <a:solidFill>
                  <a:schemeClr val="bg1"/>
                </a:solidFill>
                <a:latin typeface="Bradley Hand ITC" pitchFamily="66" charset="0"/>
              </a:rPr>
              <a:t>Explain the Role of Sensory Acuity in NLP</a:t>
            </a:r>
          </a:p>
        </p:txBody>
      </p:sp>
      <p:sp>
        <p:nvSpPr>
          <p:cNvPr id="62" name="TextBox 61"/>
          <p:cNvSpPr txBox="1"/>
          <p:nvPr/>
        </p:nvSpPr>
        <p:spPr>
          <a:xfrm>
            <a:off x="107504" y="5650550"/>
            <a:ext cx="7308304" cy="430887"/>
          </a:xfrm>
          <a:prstGeom prst="rect">
            <a:avLst/>
          </a:prstGeom>
          <a:noFill/>
        </p:spPr>
        <p:txBody>
          <a:bodyPr wrap="square" rtlCol="0">
            <a:spAutoFit/>
          </a:bodyPr>
          <a:lstStyle/>
          <a:p>
            <a:pPr marL="457200" indent="-457200">
              <a:buFont typeface="Arial" pitchFamily="34" charset="0"/>
              <a:buChar char="•"/>
            </a:pPr>
            <a:r>
              <a:rPr lang="en-IN" sz="2200" b="1" dirty="0" smtClean="0">
                <a:solidFill>
                  <a:schemeClr val="bg1"/>
                </a:solidFill>
                <a:latin typeface="Bradley Hand ITC" pitchFamily="66" charset="0"/>
              </a:rPr>
              <a:t>Explain What is Anchoring</a:t>
            </a:r>
          </a:p>
        </p:txBody>
      </p:sp>
      <p:sp>
        <p:nvSpPr>
          <p:cNvPr id="63" name="TextBox 62"/>
          <p:cNvSpPr txBox="1"/>
          <p:nvPr/>
        </p:nvSpPr>
        <p:spPr>
          <a:xfrm>
            <a:off x="107504" y="6423719"/>
            <a:ext cx="7308304" cy="430887"/>
          </a:xfrm>
          <a:prstGeom prst="rect">
            <a:avLst/>
          </a:prstGeom>
          <a:noFill/>
        </p:spPr>
        <p:txBody>
          <a:bodyPr wrap="square" rtlCol="0">
            <a:spAutoFit/>
          </a:bodyPr>
          <a:lstStyle/>
          <a:p>
            <a:pPr marL="457200" indent="-457200">
              <a:buFont typeface="Arial" pitchFamily="34" charset="0"/>
              <a:buChar char="•"/>
            </a:pPr>
            <a:r>
              <a:rPr lang="en-IN" sz="2200" b="1" dirty="0" smtClean="0">
                <a:solidFill>
                  <a:schemeClr val="bg1"/>
                </a:solidFill>
                <a:latin typeface="Bradley Hand ITC" pitchFamily="66" charset="0"/>
              </a:rPr>
              <a:t>Explain How Criticism is Handled using NLP </a:t>
            </a:r>
          </a:p>
        </p:txBody>
      </p:sp>
      <p:sp>
        <p:nvSpPr>
          <p:cNvPr id="64" name="TextBox 63"/>
          <p:cNvSpPr txBox="1"/>
          <p:nvPr/>
        </p:nvSpPr>
        <p:spPr>
          <a:xfrm>
            <a:off x="107504" y="6037137"/>
            <a:ext cx="7308304" cy="430887"/>
          </a:xfrm>
          <a:prstGeom prst="rect">
            <a:avLst/>
          </a:prstGeom>
          <a:noFill/>
        </p:spPr>
        <p:txBody>
          <a:bodyPr wrap="square" rtlCol="0">
            <a:spAutoFit/>
          </a:bodyPr>
          <a:lstStyle/>
          <a:p>
            <a:pPr marL="457200" indent="-457200">
              <a:buFont typeface="Arial" pitchFamily="34" charset="0"/>
              <a:buChar char="•"/>
            </a:pPr>
            <a:r>
              <a:rPr lang="en-IN" sz="2200" b="1" dirty="0" smtClean="0">
                <a:solidFill>
                  <a:schemeClr val="bg1"/>
                </a:solidFill>
                <a:latin typeface="Bradley Hand ITC" pitchFamily="66" charset="0"/>
              </a:rPr>
              <a:t>Describe the Various Stages of Learning</a:t>
            </a:r>
          </a:p>
        </p:txBody>
      </p:sp>
      <p:pic>
        <p:nvPicPr>
          <p:cNvPr id="25" name="Picture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08031" y="-105774"/>
            <a:ext cx="952381" cy="965079"/>
          </a:xfrm>
          <a:prstGeom prst="rect">
            <a:avLst/>
          </a:prstGeom>
        </p:spPr>
      </p:pic>
      <p:pic>
        <p:nvPicPr>
          <p:cNvPr id="26" name="Picture 25">
            <a:hlinkClick r:id="" action="ppaction://hlinkshowjump?jump=previousslide"/>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2576" y="6453336"/>
            <a:ext cx="1244445" cy="419048"/>
          </a:xfrm>
          <a:prstGeom prst="rect">
            <a:avLst/>
          </a:prstGeom>
        </p:spPr>
      </p:pic>
      <p:pic>
        <p:nvPicPr>
          <p:cNvPr id="27" name="Picture 26">
            <a:hlinkClick r:id="" action="ppaction://hlinkshowjump?jump=nextslide"/>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884368" y="6466336"/>
            <a:ext cx="1244445" cy="419048"/>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2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ieren 20"/>
          <p:cNvGrpSpPr/>
          <p:nvPr/>
        </p:nvGrpSpPr>
        <p:grpSpPr>
          <a:xfrm>
            <a:off x="432615" y="1077975"/>
            <a:ext cx="7337664" cy="3880110"/>
            <a:chOff x="3645903" y="-1202695"/>
            <a:chExt cx="11141561" cy="3625354"/>
          </a:xfrm>
        </p:grpSpPr>
        <p:sp>
          <p:nvSpPr>
            <p:cNvPr id="10" name="Rechteck 21"/>
            <p:cNvSpPr/>
            <p:nvPr/>
          </p:nvSpPr>
          <p:spPr bwMode="auto">
            <a:xfrm>
              <a:off x="4876558" y="-1070742"/>
              <a:ext cx="9910906" cy="3493401"/>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3500000" scaled="1"/>
              <a:tileRect/>
            </a:gradFill>
            <a:ln w="12700">
              <a:noFill/>
              <a:round/>
              <a:headEnd/>
              <a:tailEnd/>
            </a:ln>
            <a:effectLst>
              <a:outerShdw blurRad="127000" dist="63500" dir="2700000" algn="tl" rotWithShape="0">
                <a:prstClr val="black">
                  <a:alpha val="40000"/>
                </a:prstClr>
              </a:outerShdw>
            </a:effectLst>
          </p:spPr>
          <p:txBody>
            <a:bodyPr lIns="144000" tIns="180000" rIns="72000" rtlCol="0" anchor="t"/>
            <a:lstStyle/>
            <a:p>
              <a:pPr>
                <a:spcAft>
                  <a:spcPts val="1200"/>
                </a:spcAft>
              </a:pPr>
              <a:r>
                <a:rPr lang="en-IN" sz="2800" b="1" dirty="0" smtClean="0">
                  <a:solidFill>
                    <a:prstClr val="white"/>
                  </a:solidFill>
                  <a:latin typeface="FreesiaUPC" pitchFamily="34" charset="-34"/>
                  <a:ea typeface="ＭＳ Ｐゴシック" pitchFamily="34" charset="-128"/>
                  <a:cs typeface="FreesiaUPC" pitchFamily="34" charset="-34"/>
                </a:rPr>
                <a:t>This is a DEMO Course On – </a:t>
              </a:r>
              <a:r>
                <a:rPr lang="en-IN" sz="2800" b="1" dirty="0" smtClean="0">
                  <a:solidFill>
                    <a:srgbClr val="FFFF00"/>
                  </a:solidFill>
                  <a:latin typeface="FreesiaUPC" pitchFamily="34" charset="-34"/>
                  <a:ea typeface="ＭＳ Ｐゴシック" pitchFamily="34" charset="-128"/>
                  <a:cs typeface="FreesiaUPC" pitchFamily="34" charset="-34"/>
                </a:rPr>
                <a:t>NLP Core Skills.</a:t>
              </a:r>
            </a:p>
            <a:p>
              <a:pPr>
                <a:spcAft>
                  <a:spcPts val="1200"/>
                </a:spcAft>
              </a:pPr>
              <a:r>
                <a:rPr lang="en-US" sz="2800" b="1" dirty="0" smtClean="0">
                  <a:solidFill>
                    <a:srgbClr val="FFFF00"/>
                  </a:solidFill>
                  <a:latin typeface="FreesiaUPC" pitchFamily="34" charset="-34"/>
                  <a:ea typeface="ＭＳ Ｐゴシック" pitchFamily="34" charset="-128"/>
                  <a:cs typeface="FreesiaUPC" pitchFamily="34" charset="-34"/>
                </a:rPr>
                <a:t>Register Today</a:t>
              </a:r>
              <a:r>
                <a:rPr lang="en-US" sz="2800" b="1" dirty="0" smtClean="0">
                  <a:solidFill>
                    <a:prstClr val="white"/>
                  </a:solidFill>
                  <a:latin typeface="FreesiaUPC" pitchFamily="34" charset="-34"/>
                  <a:ea typeface="ＭＳ Ｐゴシック" pitchFamily="34" charset="-128"/>
                  <a:cs typeface="FreesiaUPC" pitchFamily="34" charset="-34"/>
                </a:rPr>
                <a:t> and Get Access to 5 FREE Courses.</a:t>
              </a:r>
            </a:p>
            <a:p>
              <a:pPr>
                <a:spcAft>
                  <a:spcPts val="1200"/>
                </a:spcAft>
              </a:pPr>
              <a:r>
                <a:rPr lang="en-US" sz="2800" b="1" dirty="0" smtClean="0">
                  <a:solidFill>
                    <a:prstClr val="white"/>
                  </a:solidFill>
                  <a:latin typeface="FreesiaUPC" pitchFamily="34" charset="-34"/>
                  <a:ea typeface="ＭＳ Ｐゴシック" pitchFamily="34" charset="-128"/>
                  <a:cs typeface="FreesiaUPC" pitchFamily="34" charset="-34"/>
                </a:rPr>
                <a:t>What Do you Get:</a:t>
              </a:r>
            </a:p>
            <a:p>
              <a:pPr marL="360000" indent="-396000">
                <a:buFontTx/>
                <a:buAutoNum type="arabicPeriod"/>
              </a:pPr>
              <a:r>
                <a:rPr lang="en-US" sz="2800" b="1" dirty="0" smtClean="0">
                  <a:solidFill>
                    <a:prstClr val="white"/>
                  </a:solidFill>
                  <a:latin typeface="FreesiaUPC" pitchFamily="34" charset="-34"/>
                  <a:ea typeface="ＭＳ Ｐゴシック" pitchFamily="34" charset="-128"/>
                  <a:cs typeface="FreesiaUPC" pitchFamily="34" charset="-34"/>
                </a:rPr>
                <a:t>View All Courses Online.</a:t>
              </a:r>
            </a:p>
            <a:p>
              <a:pPr marL="360000" indent="-396000">
                <a:buFontTx/>
                <a:buAutoNum type="arabicPeriod"/>
              </a:pPr>
              <a:r>
                <a:rPr lang="en-US" sz="2800" b="1" dirty="0" smtClean="0">
                  <a:solidFill>
                    <a:prstClr val="white"/>
                  </a:solidFill>
                  <a:latin typeface="FreesiaUPC" pitchFamily="34" charset="-34"/>
                  <a:ea typeface="ＭＳ Ｐゴシック" pitchFamily="34" charset="-128"/>
                  <a:cs typeface="FreesiaUPC" pitchFamily="34" charset="-34"/>
                </a:rPr>
                <a:t>Download </a:t>
              </a:r>
              <a:r>
                <a:rPr lang="en-US" sz="2800" b="1" dirty="0" err="1" smtClean="0">
                  <a:solidFill>
                    <a:prstClr val="white"/>
                  </a:solidFill>
                  <a:latin typeface="FreesiaUPC" pitchFamily="34" charset="-34"/>
                  <a:ea typeface="ＭＳ Ｐゴシック" pitchFamily="34" charset="-128"/>
                  <a:cs typeface="FreesiaUPC" pitchFamily="34" charset="-34"/>
                </a:rPr>
                <a:t>Powerpoint</a:t>
              </a:r>
              <a:r>
                <a:rPr lang="en-US" sz="2800" b="1" dirty="0" smtClean="0">
                  <a:solidFill>
                    <a:prstClr val="white"/>
                  </a:solidFill>
                  <a:latin typeface="FreesiaUPC" pitchFamily="34" charset="-34"/>
                  <a:ea typeface="ＭＳ Ｐゴシック" pitchFamily="34" charset="-128"/>
                  <a:cs typeface="FreesiaUPC" pitchFamily="34" charset="-34"/>
                </a:rPr>
                <a:t> Presentation for Each Course.</a:t>
              </a:r>
            </a:p>
            <a:p>
              <a:pPr marL="360000" indent="-396000">
                <a:buFontTx/>
                <a:buAutoNum type="arabicPeriod"/>
              </a:pPr>
              <a:r>
                <a:rPr lang="en-US" sz="2800" b="1" dirty="0" smtClean="0">
                  <a:solidFill>
                    <a:prstClr val="white"/>
                  </a:solidFill>
                  <a:latin typeface="FreesiaUPC" pitchFamily="34" charset="-34"/>
                  <a:ea typeface="ＭＳ Ｐゴシック" pitchFamily="34" charset="-128"/>
                  <a:cs typeface="FreesiaUPC" pitchFamily="34" charset="-34"/>
                </a:rPr>
                <a:t>Do the Knowledge Checks for Each Course.</a:t>
              </a:r>
              <a:endParaRPr lang="en-IN" sz="2800" b="1" dirty="0" smtClean="0">
                <a:solidFill>
                  <a:prstClr val="white"/>
                </a:solidFill>
                <a:latin typeface="FreesiaUPC" pitchFamily="34" charset="-34"/>
                <a:ea typeface="ＭＳ Ｐゴシック" pitchFamily="34" charset="-128"/>
                <a:cs typeface="FreesiaUPC" pitchFamily="34" charset="-34"/>
              </a:endParaRPr>
            </a:p>
          </p:txBody>
        </p:sp>
        <p:pic>
          <p:nvPicPr>
            <p:cNvPr id="11" name="Picture 5" descr="Tessafilm_4"/>
            <p:cNvPicPr>
              <a:picLocks noChangeAspect="1" noChangeArrowheads="1"/>
            </p:cNvPicPr>
            <p:nvPr/>
          </p:nvPicPr>
          <p:blipFill>
            <a:blip r:embed="rId4" cstate="print"/>
            <a:srcRect l="59392" b="89844"/>
            <a:stretch>
              <a:fillRect/>
            </a:stretch>
          </p:blipFill>
          <p:spPr bwMode="gray">
            <a:xfrm rot="20222041">
              <a:off x="3645903" y="-1202695"/>
              <a:ext cx="2229621" cy="525903"/>
            </a:xfrm>
            <a:prstGeom prst="rect">
              <a:avLst/>
            </a:prstGeom>
            <a:noFill/>
          </p:spPr>
        </p:pic>
      </p:grpSp>
      <p:pic>
        <p:nvPicPr>
          <p:cNvPr id="12" name="Picture 11">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14700" y="5181600"/>
            <a:ext cx="1600200" cy="1533525"/>
          </a:xfrm>
          <a:prstGeom prst="rect">
            <a:avLst/>
          </a:prstGeom>
        </p:spPr>
      </p:pic>
      <p:sp>
        <p:nvSpPr>
          <p:cNvPr id="13" name="TextBox 12"/>
          <p:cNvSpPr txBox="1"/>
          <p:nvPr/>
        </p:nvSpPr>
        <p:spPr>
          <a:xfrm>
            <a:off x="395536" y="283295"/>
            <a:ext cx="8352928" cy="769441"/>
          </a:xfrm>
          <a:prstGeom prst="rect">
            <a:avLst/>
          </a:prstGeom>
          <a:noFill/>
        </p:spPr>
        <p:txBody>
          <a:bodyPr wrap="square" rtlCol="0">
            <a:spAutoFit/>
          </a:bodyPr>
          <a:lstStyle/>
          <a:p>
            <a:r>
              <a:rPr lang="en-US" sz="4400" dirty="0" smtClean="0">
                <a:solidFill>
                  <a:prstClr val="black"/>
                </a:solidFill>
                <a:latin typeface="Arial Rounded MT Bold" pitchFamily="34" charset="0"/>
                <a:ea typeface="ＭＳ Ｐゴシック" pitchFamily="34" charset="-128"/>
                <a:cs typeface="Arial" pitchFamily="34" charset="0"/>
              </a:rPr>
              <a:t>ManagementStudyGuide.com</a:t>
            </a:r>
            <a:endParaRPr lang="en-IN" sz="4400" dirty="0">
              <a:solidFill>
                <a:prstClr val="black"/>
              </a:solidFill>
              <a:latin typeface="Arial Rounded MT Bold" pitchFamily="34" charset="0"/>
              <a:ea typeface="ＭＳ Ｐゴシック" pitchFamily="34" charset="-128"/>
              <a:cs typeface="Arial" pitchFamily="34" charset="0"/>
            </a:endParaRPr>
          </a:p>
        </p:txBody>
      </p:sp>
      <p:pic>
        <p:nvPicPr>
          <p:cNvPr id="7" name="Picture 6">
            <a:hlinkClick r:id="" action="ppaction://hlinkshowjump?jump=previousslide"/>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187" y="6466336"/>
            <a:ext cx="1244445" cy="419048"/>
          </a:xfrm>
          <a:prstGeom prst="rect">
            <a:avLst/>
          </a:prstGeom>
        </p:spPr>
      </p:pic>
    </p:spTree>
    <p:custDataLst>
      <p:tags r:id="rId1"/>
    </p:custDataLst>
    <p:extLst>
      <p:ext uri="{BB962C8B-B14F-4D97-AF65-F5344CB8AC3E}">
        <p14:creationId xmlns:p14="http://schemas.microsoft.com/office/powerpoint/2010/main" val="1053862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75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p:nvPr/>
        </p:nvGrpSpPr>
        <p:grpSpPr>
          <a:xfrm>
            <a:off x="0" y="0"/>
            <a:ext cx="9144000" cy="908720"/>
            <a:chOff x="0" y="0"/>
            <a:chExt cx="9144000" cy="908720"/>
          </a:xfrm>
        </p:grpSpPr>
        <p:pic>
          <p:nvPicPr>
            <p:cNvPr id="1026" name="Picture 2"/>
            <p:cNvPicPr>
              <a:picLocks noChangeAspect="1" noChangeArrowheads="1"/>
            </p:cNvPicPr>
            <p:nvPr/>
          </p:nvPicPr>
          <p:blipFill>
            <a:blip r:embed="rId4" cstate="print"/>
            <a:srcRect l="1963" r="1963"/>
            <a:stretch>
              <a:fillRect/>
            </a:stretch>
          </p:blipFill>
          <p:spPr bwMode="auto">
            <a:xfrm>
              <a:off x="0" y="0"/>
              <a:ext cx="9144000" cy="908720"/>
            </a:xfrm>
            <a:prstGeom prst="rect">
              <a:avLst/>
            </a:prstGeom>
            <a:noFill/>
            <a:ln w="9525">
              <a:noFill/>
              <a:miter lim="800000"/>
              <a:headEnd/>
              <a:tailEnd/>
            </a:ln>
          </p:spPr>
        </p:pic>
        <p:sp>
          <p:nvSpPr>
            <p:cNvPr id="6" name="Rectangle 5"/>
            <p:cNvSpPr/>
            <p:nvPr/>
          </p:nvSpPr>
          <p:spPr>
            <a:xfrm>
              <a:off x="512" y="188640"/>
              <a:ext cx="9143488" cy="72000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7" name="TextBox 6"/>
            <p:cNvSpPr txBox="1"/>
            <p:nvPr/>
          </p:nvSpPr>
          <p:spPr>
            <a:xfrm>
              <a:off x="683568" y="251937"/>
              <a:ext cx="8064896" cy="584775"/>
            </a:xfrm>
            <a:prstGeom prst="rect">
              <a:avLst/>
            </a:prstGeom>
            <a:solidFill>
              <a:srgbClr val="FFFFFF">
                <a:alpha val="69804"/>
              </a:srgbClr>
            </a:solidFill>
          </p:spPr>
          <p:txBody>
            <a:bodyPr wrap="square" rtlCol="0">
              <a:spAutoFit/>
            </a:bodyPr>
            <a:lstStyle/>
            <a:p>
              <a:r>
                <a:rPr lang="en-IN" sz="3200" dirty="0" smtClean="0"/>
                <a:t>Introduction</a:t>
              </a:r>
              <a:endParaRPr lang="en-IN" sz="3200" dirty="0"/>
            </a:p>
          </p:txBody>
        </p:sp>
      </p:grpSp>
      <p:pic>
        <p:nvPicPr>
          <p:cNvPr id="8" name="Picture 7" descr="wooden_wall_hd.jpg"/>
          <p:cNvPicPr>
            <a:picLocks noChangeAspect="1"/>
          </p:cNvPicPr>
          <p:nvPr/>
        </p:nvPicPr>
        <p:blipFill>
          <a:blip r:embed="rId5" cstate="print">
            <a:duotone>
              <a:prstClr val="black"/>
              <a:schemeClr val="accent6">
                <a:tint val="45000"/>
                <a:satMod val="400000"/>
              </a:schemeClr>
            </a:duotone>
          </a:blip>
          <a:stretch>
            <a:fillRect/>
          </a:stretch>
        </p:blipFill>
        <p:spPr>
          <a:xfrm>
            <a:off x="0" y="908720"/>
            <a:ext cx="9185068" cy="5976000"/>
          </a:xfrm>
          <a:prstGeom prst="rect">
            <a:avLst/>
          </a:prstGeom>
        </p:spPr>
      </p:pic>
      <p:pic>
        <p:nvPicPr>
          <p:cNvPr id="9" name="Picture 8" descr="coffee_cup-999px.png"/>
          <p:cNvPicPr>
            <a:picLocks noChangeAspect="1"/>
          </p:cNvPicPr>
          <p:nvPr/>
        </p:nvPicPr>
        <p:blipFill>
          <a:blip r:embed="rId6" cstate="print"/>
          <a:stretch>
            <a:fillRect/>
          </a:stretch>
        </p:blipFill>
        <p:spPr>
          <a:xfrm>
            <a:off x="6876256" y="908720"/>
            <a:ext cx="2267744" cy="2170134"/>
          </a:xfrm>
          <a:prstGeom prst="rect">
            <a:avLst/>
          </a:prstGeom>
        </p:spPr>
      </p:pic>
      <p:pic>
        <p:nvPicPr>
          <p:cNvPr id="14" name="Picture 13" descr="NEWSPAPER_BLANK.jpg"/>
          <p:cNvPicPr>
            <a:picLocks noChangeAspect="1"/>
          </p:cNvPicPr>
          <p:nvPr/>
        </p:nvPicPr>
        <p:blipFill>
          <a:blip r:embed="rId7" cstate="print"/>
          <a:stretch>
            <a:fillRect/>
          </a:stretch>
        </p:blipFill>
        <p:spPr>
          <a:xfrm rot="21298271">
            <a:off x="269481" y="1442024"/>
            <a:ext cx="6687840" cy="5015880"/>
          </a:xfrm>
          <a:prstGeom prst="rect">
            <a:avLst/>
          </a:prstGeom>
        </p:spPr>
      </p:pic>
      <p:sp>
        <p:nvSpPr>
          <p:cNvPr id="16" name="TextBox 15"/>
          <p:cNvSpPr txBox="1"/>
          <p:nvPr/>
        </p:nvSpPr>
        <p:spPr>
          <a:xfrm rot="-300000">
            <a:off x="246393" y="2555111"/>
            <a:ext cx="4763359" cy="707886"/>
          </a:xfrm>
          <a:prstGeom prst="rect">
            <a:avLst/>
          </a:prstGeom>
          <a:noFill/>
        </p:spPr>
        <p:txBody>
          <a:bodyPr wrap="square" rtlCol="0">
            <a:spAutoFit/>
          </a:bodyPr>
          <a:lstStyle/>
          <a:p>
            <a:r>
              <a:rPr lang="en-IN" sz="2000" dirty="0" smtClean="0"/>
              <a:t>Howard Gordon is a Project Manager in Helium Inc.</a:t>
            </a:r>
            <a:endParaRPr lang="en-IN" sz="2000" dirty="0"/>
          </a:p>
        </p:txBody>
      </p:sp>
      <p:pic>
        <p:nvPicPr>
          <p:cNvPr id="17" name="Picture 16" descr="1341392705_head_man (1).jpg"/>
          <p:cNvPicPr>
            <a:picLocks noChangeAspect="1"/>
          </p:cNvPicPr>
          <p:nvPr/>
        </p:nvPicPr>
        <p:blipFill>
          <a:blip r:embed="rId8" cstate="print"/>
          <a:stretch>
            <a:fillRect/>
          </a:stretch>
        </p:blipFill>
        <p:spPr>
          <a:xfrm rot="21315654">
            <a:off x="5059067" y="2271141"/>
            <a:ext cx="1691893" cy="2114866"/>
          </a:xfrm>
          <a:prstGeom prst="rect">
            <a:avLst/>
          </a:prstGeom>
        </p:spPr>
      </p:pic>
      <p:sp>
        <p:nvSpPr>
          <p:cNvPr id="18" name="TextBox 17"/>
          <p:cNvSpPr txBox="1"/>
          <p:nvPr/>
        </p:nvSpPr>
        <p:spPr>
          <a:xfrm rot="-300000">
            <a:off x="273306" y="3347199"/>
            <a:ext cx="4763359" cy="707886"/>
          </a:xfrm>
          <a:prstGeom prst="rect">
            <a:avLst/>
          </a:prstGeom>
          <a:noFill/>
        </p:spPr>
        <p:txBody>
          <a:bodyPr wrap="square" rtlCol="0">
            <a:spAutoFit/>
          </a:bodyPr>
          <a:lstStyle/>
          <a:p>
            <a:r>
              <a:rPr lang="en-IN" sz="2000" dirty="0" smtClean="0"/>
              <a:t>He has been facing a lot of problems, both in his </a:t>
            </a:r>
            <a:endParaRPr lang="en-IN" sz="2000" dirty="0"/>
          </a:p>
        </p:txBody>
      </p:sp>
      <p:sp>
        <p:nvSpPr>
          <p:cNvPr id="19" name="Rectangle 18"/>
          <p:cNvSpPr/>
          <p:nvPr/>
        </p:nvSpPr>
        <p:spPr>
          <a:xfrm rot="-300000">
            <a:off x="987136" y="3784855"/>
            <a:ext cx="1728000" cy="4320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dirty="0" smtClean="0">
                <a:solidFill>
                  <a:srgbClr val="FFFF00"/>
                </a:solidFill>
              </a:rPr>
              <a:t>professional</a:t>
            </a:r>
            <a:endParaRPr lang="en-IN" sz="2400" dirty="0">
              <a:solidFill>
                <a:srgbClr val="FFFF00"/>
              </a:solidFill>
            </a:endParaRPr>
          </a:p>
        </p:txBody>
      </p:sp>
      <p:sp>
        <p:nvSpPr>
          <p:cNvPr id="20" name="TextBox 19"/>
          <p:cNvSpPr txBox="1"/>
          <p:nvPr/>
        </p:nvSpPr>
        <p:spPr>
          <a:xfrm rot="-300000">
            <a:off x="2728028" y="3607755"/>
            <a:ext cx="1373215" cy="400110"/>
          </a:xfrm>
          <a:prstGeom prst="rect">
            <a:avLst/>
          </a:prstGeom>
          <a:noFill/>
        </p:spPr>
        <p:txBody>
          <a:bodyPr wrap="square" rtlCol="0">
            <a:spAutoFit/>
          </a:bodyPr>
          <a:lstStyle/>
          <a:p>
            <a:r>
              <a:rPr lang="en-IN" sz="2000" dirty="0" smtClean="0"/>
              <a:t>as well as</a:t>
            </a:r>
            <a:endParaRPr lang="en-IN" sz="2000" dirty="0"/>
          </a:p>
        </p:txBody>
      </p:sp>
      <p:sp>
        <p:nvSpPr>
          <p:cNvPr id="21" name="Rectangle 20"/>
          <p:cNvSpPr/>
          <p:nvPr/>
        </p:nvSpPr>
        <p:spPr>
          <a:xfrm rot="-300000">
            <a:off x="410938" y="4285773"/>
            <a:ext cx="1800000" cy="432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dirty="0" smtClean="0">
                <a:solidFill>
                  <a:schemeClr val="accent5">
                    <a:lumMod val="60000"/>
                    <a:lumOff val="40000"/>
                  </a:schemeClr>
                </a:solidFill>
              </a:rPr>
              <a:t>personal life.</a:t>
            </a:r>
            <a:endParaRPr lang="en-IN" sz="2400" dirty="0">
              <a:solidFill>
                <a:schemeClr val="accent5">
                  <a:lumMod val="60000"/>
                  <a:lumOff val="40000"/>
                </a:schemeClr>
              </a:solidFill>
            </a:endParaRPr>
          </a:p>
        </p:txBody>
      </p:sp>
      <p:sp>
        <p:nvSpPr>
          <p:cNvPr id="22" name="TextBox 21"/>
          <p:cNvSpPr txBox="1"/>
          <p:nvPr/>
        </p:nvSpPr>
        <p:spPr>
          <a:xfrm rot="-300000">
            <a:off x="273794" y="4681677"/>
            <a:ext cx="6538872" cy="400110"/>
          </a:xfrm>
          <a:prstGeom prst="rect">
            <a:avLst/>
          </a:prstGeom>
          <a:noFill/>
        </p:spPr>
        <p:txBody>
          <a:bodyPr wrap="square" rtlCol="0">
            <a:spAutoFit/>
          </a:bodyPr>
          <a:lstStyle/>
          <a:p>
            <a:r>
              <a:rPr lang="en-IN" sz="2000" dirty="0" smtClean="0"/>
              <a:t>He is just not able to </a:t>
            </a:r>
            <a:endParaRPr lang="en-IN" sz="2000" dirty="0"/>
          </a:p>
        </p:txBody>
      </p:sp>
      <p:sp>
        <p:nvSpPr>
          <p:cNvPr id="23" name="Rectangle 22"/>
          <p:cNvSpPr/>
          <p:nvPr/>
        </p:nvSpPr>
        <p:spPr>
          <a:xfrm rot="-300000">
            <a:off x="2502902" y="4604763"/>
            <a:ext cx="1872000" cy="4320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dirty="0" smtClean="0">
                <a:solidFill>
                  <a:schemeClr val="accent6">
                    <a:lumMod val="60000"/>
                    <a:lumOff val="40000"/>
                  </a:schemeClr>
                </a:solidFill>
              </a:rPr>
              <a:t>communicate </a:t>
            </a:r>
            <a:endParaRPr lang="en-IN" sz="2400" dirty="0">
              <a:solidFill>
                <a:schemeClr val="accent6">
                  <a:lumMod val="60000"/>
                  <a:lumOff val="40000"/>
                </a:schemeClr>
              </a:solidFill>
            </a:endParaRPr>
          </a:p>
        </p:txBody>
      </p:sp>
      <p:sp>
        <p:nvSpPr>
          <p:cNvPr id="24" name="TextBox 23"/>
          <p:cNvSpPr txBox="1"/>
          <p:nvPr/>
        </p:nvSpPr>
        <p:spPr>
          <a:xfrm rot="-300000">
            <a:off x="4292829" y="4289253"/>
            <a:ext cx="6538872" cy="400110"/>
          </a:xfrm>
          <a:prstGeom prst="rect">
            <a:avLst/>
          </a:prstGeom>
          <a:noFill/>
        </p:spPr>
        <p:txBody>
          <a:bodyPr wrap="square" rtlCol="0">
            <a:spAutoFit/>
          </a:bodyPr>
          <a:lstStyle/>
          <a:p>
            <a:r>
              <a:rPr lang="en-IN" sz="2000" dirty="0" smtClean="0"/>
              <a:t>with people properly nor</a:t>
            </a:r>
            <a:endParaRPr lang="en-IN" sz="2000" dirty="0"/>
          </a:p>
        </p:txBody>
      </p:sp>
      <p:sp>
        <p:nvSpPr>
          <p:cNvPr id="25" name="Rectangle 24"/>
          <p:cNvSpPr/>
          <p:nvPr/>
        </p:nvSpPr>
        <p:spPr>
          <a:xfrm rot="-300000">
            <a:off x="453506" y="5293867"/>
            <a:ext cx="1332000" cy="4320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dirty="0" smtClean="0">
                <a:solidFill>
                  <a:schemeClr val="accent3">
                    <a:lumMod val="60000"/>
                    <a:lumOff val="40000"/>
                  </a:schemeClr>
                </a:solidFill>
              </a:rPr>
              <a:t>influence </a:t>
            </a:r>
            <a:endParaRPr lang="en-IN" sz="2400" dirty="0">
              <a:solidFill>
                <a:schemeClr val="accent3">
                  <a:lumMod val="60000"/>
                  <a:lumOff val="40000"/>
                </a:schemeClr>
              </a:solidFill>
            </a:endParaRPr>
          </a:p>
        </p:txBody>
      </p:sp>
      <p:sp>
        <p:nvSpPr>
          <p:cNvPr id="26" name="TextBox 25"/>
          <p:cNvSpPr txBox="1"/>
          <p:nvPr/>
        </p:nvSpPr>
        <p:spPr>
          <a:xfrm rot="-300000">
            <a:off x="1780158" y="5232527"/>
            <a:ext cx="507876" cy="400110"/>
          </a:xfrm>
          <a:prstGeom prst="rect">
            <a:avLst/>
          </a:prstGeom>
          <a:noFill/>
        </p:spPr>
        <p:txBody>
          <a:bodyPr wrap="square" rtlCol="0">
            <a:spAutoFit/>
          </a:bodyPr>
          <a:lstStyle/>
          <a:p>
            <a:r>
              <a:rPr lang="en-IN" sz="2000" dirty="0" smtClean="0"/>
              <a:t>or</a:t>
            </a:r>
            <a:endParaRPr lang="en-IN" sz="2000" dirty="0"/>
          </a:p>
        </p:txBody>
      </p:sp>
      <p:sp>
        <p:nvSpPr>
          <p:cNvPr id="27" name="Rectangle 26"/>
          <p:cNvSpPr/>
          <p:nvPr/>
        </p:nvSpPr>
        <p:spPr>
          <a:xfrm rot="-300000">
            <a:off x="2215594" y="5132352"/>
            <a:ext cx="1332000" cy="4320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dirty="0" smtClean="0">
                <a:solidFill>
                  <a:srgbClr val="FF99CC"/>
                </a:solidFill>
              </a:rPr>
              <a:t>motivate</a:t>
            </a:r>
            <a:endParaRPr lang="en-IN" sz="2400" dirty="0">
              <a:solidFill>
                <a:srgbClr val="FF99CC"/>
              </a:solidFill>
            </a:endParaRPr>
          </a:p>
        </p:txBody>
      </p:sp>
      <p:sp>
        <p:nvSpPr>
          <p:cNvPr id="28" name="TextBox 27"/>
          <p:cNvSpPr txBox="1"/>
          <p:nvPr/>
        </p:nvSpPr>
        <p:spPr>
          <a:xfrm rot="-300000">
            <a:off x="3541908" y="5017416"/>
            <a:ext cx="1396206" cy="400110"/>
          </a:xfrm>
          <a:prstGeom prst="rect">
            <a:avLst/>
          </a:prstGeom>
          <a:noFill/>
        </p:spPr>
        <p:txBody>
          <a:bodyPr wrap="square" rtlCol="0">
            <a:spAutoFit/>
          </a:bodyPr>
          <a:lstStyle/>
          <a:p>
            <a:r>
              <a:rPr lang="en-IN" sz="2000" dirty="0" smtClean="0"/>
              <a:t>them.</a:t>
            </a:r>
            <a:endParaRPr lang="en-IN" sz="2000" dirty="0"/>
          </a:p>
        </p:txBody>
      </p:sp>
      <p:sp>
        <p:nvSpPr>
          <p:cNvPr id="29" name="TextBox 28"/>
          <p:cNvSpPr txBox="1"/>
          <p:nvPr/>
        </p:nvSpPr>
        <p:spPr>
          <a:xfrm rot="-300000">
            <a:off x="434305" y="5954818"/>
            <a:ext cx="2275661" cy="400110"/>
          </a:xfrm>
          <a:prstGeom prst="rect">
            <a:avLst/>
          </a:prstGeom>
          <a:noFill/>
        </p:spPr>
        <p:txBody>
          <a:bodyPr wrap="square" rtlCol="0">
            <a:spAutoFit/>
          </a:bodyPr>
          <a:lstStyle/>
          <a:p>
            <a:r>
              <a:rPr lang="en-IN" sz="2000" dirty="0" smtClean="0"/>
              <a:t>People also tend to</a:t>
            </a:r>
            <a:endParaRPr lang="en-IN" sz="2000" dirty="0"/>
          </a:p>
        </p:txBody>
      </p:sp>
      <p:sp>
        <p:nvSpPr>
          <p:cNvPr id="30" name="Rectangle 29"/>
          <p:cNvSpPr/>
          <p:nvPr/>
        </p:nvSpPr>
        <p:spPr>
          <a:xfrm rot="-300000">
            <a:off x="2570710" y="5798724"/>
            <a:ext cx="2052000" cy="4320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dirty="0" smtClean="0">
                <a:solidFill>
                  <a:srgbClr val="B6A6CA"/>
                </a:solidFill>
              </a:rPr>
              <a:t>misunderstand </a:t>
            </a:r>
            <a:endParaRPr lang="en-IN" sz="2400" dirty="0">
              <a:solidFill>
                <a:srgbClr val="B6A6CA"/>
              </a:solidFill>
            </a:endParaRPr>
          </a:p>
        </p:txBody>
      </p:sp>
      <p:sp>
        <p:nvSpPr>
          <p:cNvPr id="31" name="TextBox 30"/>
          <p:cNvSpPr txBox="1"/>
          <p:nvPr/>
        </p:nvSpPr>
        <p:spPr>
          <a:xfrm rot="-300000">
            <a:off x="4587488" y="5583256"/>
            <a:ext cx="2275661" cy="400110"/>
          </a:xfrm>
          <a:prstGeom prst="rect">
            <a:avLst/>
          </a:prstGeom>
          <a:noFill/>
        </p:spPr>
        <p:txBody>
          <a:bodyPr wrap="square" rtlCol="0">
            <a:spAutoFit/>
          </a:bodyPr>
          <a:lstStyle/>
          <a:p>
            <a:r>
              <a:rPr lang="en-IN" sz="2000" dirty="0" smtClean="0"/>
              <a:t>him.</a:t>
            </a:r>
            <a:endParaRPr lang="en-IN" sz="2000" dirty="0"/>
          </a:p>
        </p:txBody>
      </p:sp>
      <p:pic>
        <p:nvPicPr>
          <p:cNvPr id="32" name="Picture 3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208031" y="-105774"/>
            <a:ext cx="952381" cy="965079"/>
          </a:xfrm>
          <a:prstGeom prst="rect">
            <a:avLst/>
          </a:prstGeom>
        </p:spPr>
      </p:pic>
      <p:pic>
        <p:nvPicPr>
          <p:cNvPr id="33" name="Picture 32">
            <a:hlinkClick r:id="" action="ppaction://hlinkshowjump?jump=previousslide"/>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187" y="6466336"/>
            <a:ext cx="1244445" cy="419048"/>
          </a:xfrm>
          <a:prstGeom prst="rect">
            <a:avLst/>
          </a:prstGeom>
        </p:spPr>
      </p:pic>
      <p:pic>
        <p:nvPicPr>
          <p:cNvPr id="34" name="Picture 33">
            <a:hlinkClick r:id="" action="ppaction://hlinkshowjump?jump=nextslide"/>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884368" y="6466336"/>
            <a:ext cx="1244445" cy="419048"/>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750"/>
                                        <p:tgtEl>
                                          <p:spTgt spid="16"/>
                                        </p:tgtEl>
                                      </p:cBhvr>
                                    </p:animEffect>
                                  </p:childTnLst>
                                </p:cTn>
                              </p:par>
                              <p:par>
                                <p:cTn id="8" presetID="10" presetClass="entr" presetSubtype="0" fill="hold" nodeType="withEffect">
                                  <p:stCondLst>
                                    <p:cond delay="50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750"/>
                                        <p:tgtEl>
                                          <p:spTgt spid="17"/>
                                        </p:tgtEl>
                                      </p:cBhvr>
                                    </p:animEffect>
                                  </p:childTnLst>
                                </p:cTn>
                              </p:par>
                            </p:childTnLst>
                          </p:cTn>
                        </p:par>
                        <p:par>
                          <p:cTn id="11" fill="hold">
                            <p:stCondLst>
                              <p:cond delay="1250"/>
                            </p:stCondLst>
                            <p:childTnLst>
                              <p:par>
                                <p:cTn id="12" presetID="22" presetClass="entr" presetSubtype="8" fill="hold" grpId="0" nodeType="afterEffect">
                                  <p:stCondLst>
                                    <p:cond delay="2000"/>
                                  </p:stCondLst>
                                  <p:childTnLst>
                                    <p:set>
                                      <p:cBhvr>
                                        <p:cTn id="13" dur="1" fill="hold">
                                          <p:stCondLst>
                                            <p:cond delay="0"/>
                                          </p:stCondLst>
                                        </p:cTn>
                                        <p:tgtEl>
                                          <p:spTgt spid="18"/>
                                        </p:tgtEl>
                                        <p:attrNameLst>
                                          <p:attrName>style.visibility</p:attrName>
                                        </p:attrNameLst>
                                      </p:cBhvr>
                                      <p:to>
                                        <p:strVal val="visible"/>
                                      </p:to>
                                    </p:set>
                                    <p:animEffect transition="in" filter="wipe(left)">
                                      <p:cBhvr>
                                        <p:cTn id="14" dur="750"/>
                                        <p:tgtEl>
                                          <p:spTgt spid="18"/>
                                        </p:tgtEl>
                                      </p:cBhvr>
                                    </p:animEffect>
                                  </p:childTnLst>
                                </p:cTn>
                              </p:par>
                            </p:childTnLst>
                          </p:cTn>
                        </p:par>
                        <p:par>
                          <p:cTn id="15" fill="hold">
                            <p:stCondLst>
                              <p:cond delay="4000"/>
                            </p:stCondLst>
                            <p:childTnLst>
                              <p:par>
                                <p:cTn id="16" presetID="22" presetClass="entr" presetSubtype="8" fill="hold" grpId="0" nodeType="afterEffect">
                                  <p:stCondLst>
                                    <p:cond delay="500"/>
                                  </p:stCondLst>
                                  <p:childTnLst>
                                    <p:set>
                                      <p:cBhvr>
                                        <p:cTn id="17" dur="1" fill="hold">
                                          <p:stCondLst>
                                            <p:cond delay="0"/>
                                          </p:stCondLst>
                                        </p:cTn>
                                        <p:tgtEl>
                                          <p:spTgt spid="19"/>
                                        </p:tgtEl>
                                        <p:attrNameLst>
                                          <p:attrName>style.visibility</p:attrName>
                                        </p:attrNameLst>
                                      </p:cBhvr>
                                      <p:to>
                                        <p:strVal val="visible"/>
                                      </p:to>
                                    </p:set>
                                    <p:animEffect transition="in" filter="wipe(left)">
                                      <p:cBhvr>
                                        <p:cTn id="18" dur="500"/>
                                        <p:tgtEl>
                                          <p:spTgt spid="19"/>
                                        </p:tgtEl>
                                      </p:cBhvr>
                                    </p:animEffect>
                                  </p:childTnLst>
                                </p:cTn>
                              </p:par>
                            </p:childTnLst>
                          </p:cTn>
                        </p:par>
                        <p:par>
                          <p:cTn id="19" fill="hold">
                            <p:stCondLst>
                              <p:cond delay="5000"/>
                            </p:stCondLst>
                            <p:childTnLst>
                              <p:par>
                                <p:cTn id="20" presetID="22" presetClass="entr" presetSubtype="8" fill="hold" grpId="0" nodeType="afterEffect">
                                  <p:stCondLst>
                                    <p:cond delay="50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750"/>
                                        <p:tgtEl>
                                          <p:spTgt spid="20"/>
                                        </p:tgtEl>
                                      </p:cBhvr>
                                    </p:animEffect>
                                  </p:childTnLst>
                                </p:cTn>
                              </p:par>
                            </p:childTnLst>
                          </p:cTn>
                        </p:par>
                        <p:par>
                          <p:cTn id="23" fill="hold">
                            <p:stCondLst>
                              <p:cond delay="6250"/>
                            </p:stCondLst>
                            <p:childTnLst>
                              <p:par>
                                <p:cTn id="24" presetID="22" presetClass="entr" presetSubtype="8" fill="hold" grpId="0" nodeType="afterEffect">
                                  <p:stCondLst>
                                    <p:cond delay="500"/>
                                  </p:stCondLst>
                                  <p:childTnLst>
                                    <p:set>
                                      <p:cBhvr>
                                        <p:cTn id="25" dur="1" fill="hold">
                                          <p:stCondLst>
                                            <p:cond delay="0"/>
                                          </p:stCondLst>
                                        </p:cTn>
                                        <p:tgtEl>
                                          <p:spTgt spid="21"/>
                                        </p:tgtEl>
                                        <p:attrNameLst>
                                          <p:attrName>style.visibility</p:attrName>
                                        </p:attrNameLst>
                                      </p:cBhvr>
                                      <p:to>
                                        <p:strVal val="visible"/>
                                      </p:to>
                                    </p:set>
                                    <p:animEffect transition="in" filter="wipe(left)">
                                      <p:cBhvr>
                                        <p:cTn id="26" dur="500"/>
                                        <p:tgtEl>
                                          <p:spTgt spid="21"/>
                                        </p:tgtEl>
                                      </p:cBhvr>
                                    </p:animEffect>
                                  </p:childTnLst>
                                </p:cTn>
                              </p:par>
                            </p:childTnLst>
                          </p:cTn>
                        </p:par>
                        <p:par>
                          <p:cTn id="27" fill="hold">
                            <p:stCondLst>
                              <p:cond delay="7250"/>
                            </p:stCondLst>
                            <p:childTnLst>
                              <p:par>
                                <p:cTn id="28" presetID="22" presetClass="entr" presetSubtype="8" fill="hold" grpId="0" nodeType="afterEffect">
                                  <p:stCondLst>
                                    <p:cond delay="200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750"/>
                                        <p:tgtEl>
                                          <p:spTgt spid="22"/>
                                        </p:tgtEl>
                                      </p:cBhvr>
                                    </p:animEffect>
                                  </p:childTnLst>
                                </p:cTn>
                              </p:par>
                            </p:childTnLst>
                          </p:cTn>
                        </p:par>
                        <p:par>
                          <p:cTn id="31" fill="hold">
                            <p:stCondLst>
                              <p:cond delay="10000"/>
                            </p:stCondLst>
                            <p:childTnLst>
                              <p:par>
                                <p:cTn id="32" presetID="22" presetClass="entr" presetSubtype="8" fill="hold" grpId="0" nodeType="afterEffect">
                                  <p:stCondLst>
                                    <p:cond delay="500"/>
                                  </p:stCondLst>
                                  <p:childTnLst>
                                    <p:set>
                                      <p:cBhvr>
                                        <p:cTn id="33" dur="1" fill="hold">
                                          <p:stCondLst>
                                            <p:cond delay="0"/>
                                          </p:stCondLst>
                                        </p:cTn>
                                        <p:tgtEl>
                                          <p:spTgt spid="23"/>
                                        </p:tgtEl>
                                        <p:attrNameLst>
                                          <p:attrName>style.visibility</p:attrName>
                                        </p:attrNameLst>
                                      </p:cBhvr>
                                      <p:to>
                                        <p:strVal val="visible"/>
                                      </p:to>
                                    </p:set>
                                    <p:animEffect transition="in" filter="wipe(left)">
                                      <p:cBhvr>
                                        <p:cTn id="34" dur="500"/>
                                        <p:tgtEl>
                                          <p:spTgt spid="23"/>
                                        </p:tgtEl>
                                      </p:cBhvr>
                                    </p:animEffect>
                                  </p:childTnLst>
                                </p:cTn>
                              </p:par>
                            </p:childTnLst>
                          </p:cTn>
                        </p:par>
                        <p:par>
                          <p:cTn id="35" fill="hold">
                            <p:stCondLst>
                              <p:cond delay="11000"/>
                            </p:stCondLst>
                            <p:childTnLst>
                              <p:par>
                                <p:cTn id="36" presetID="22" presetClass="entr" presetSubtype="8" fill="hold" grpId="0" nodeType="afterEffect">
                                  <p:stCondLst>
                                    <p:cond delay="500"/>
                                  </p:stCondLst>
                                  <p:childTnLst>
                                    <p:set>
                                      <p:cBhvr>
                                        <p:cTn id="37" dur="1" fill="hold">
                                          <p:stCondLst>
                                            <p:cond delay="0"/>
                                          </p:stCondLst>
                                        </p:cTn>
                                        <p:tgtEl>
                                          <p:spTgt spid="24"/>
                                        </p:tgtEl>
                                        <p:attrNameLst>
                                          <p:attrName>style.visibility</p:attrName>
                                        </p:attrNameLst>
                                      </p:cBhvr>
                                      <p:to>
                                        <p:strVal val="visible"/>
                                      </p:to>
                                    </p:set>
                                    <p:animEffect transition="in" filter="wipe(left)">
                                      <p:cBhvr>
                                        <p:cTn id="38" dur="750"/>
                                        <p:tgtEl>
                                          <p:spTgt spid="24"/>
                                        </p:tgtEl>
                                      </p:cBhvr>
                                    </p:animEffect>
                                  </p:childTnLst>
                                </p:cTn>
                              </p:par>
                            </p:childTnLst>
                          </p:cTn>
                        </p:par>
                        <p:par>
                          <p:cTn id="39" fill="hold">
                            <p:stCondLst>
                              <p:cond delay="12250"/>
                            </p:stCondLst>
                            <p:childTnLst>
                              <p:par>
                                <p:cTn id="40" presetID="22" presetClass="entr" presetSubtype="8" fill="hold" grpId="0" nodeType="afterEffect">
                                  <p:stCondLst>
                                    <p:cond delay="500"/>
                                  </p:stCondLst>
                                  <p:childTnLst>
                                    <p:set>
                                      <p:cBhvr>
                                        <p:cTn id="41" dur="1" fill="hold">
                                          <p:stCondLst>
                                            <p:cond delay="0"/>
                                          </p:stCondLst>
                                        </p:cTn>
                                        <p:tgtEl>
                                          <p:spTgt spid="25"/>
                                        </p:tgtEl>
                                        <p:attrNameLst>
                                          <p:attrName>style.visibility</p:attrName>
                                        </p:attrNameLst>
                                      </p:cBhvr>
                                      <p:to>
                                        <p:strVal val="visible"/>
                                      </p:to>
                                    </p:set>
                                    <p:animEffect transition="in" filter="wipe(left)">
                                      <p:cBhvr>
                                        <p:cTn id="42" dur="500"/>
                                        <p:tgtEl>
                                          <p:spTgt spid="25"/>
                                        </p:tgtEl>
                                      </p:cBhvr>
                                    </p:animEffect>
                                  </p:childTnLst>
                                </p:cTn>
                              </p:par>
                            </p:childTnLst>
                          </p:cTn>
                        </p:par>
                        <p:par>
                          <p:cTn id="43" fill="hold">
                            <p:stCondLst>
                              <p:cond delay="13250"/>
                            </p:stCondLst>
                            <p:childTnLst>
                              <p:par>
                                <p:cTn id="44" presetID="22" presetClass="entr" presetSubtype="8" fill="hold" grpId="0" nodeType="afterEffect">
                                  <p:stCondLst>
                                    <p:cond delay="500"/>
                                  </p:stCondLst>
                                  <p:childTnLst>
                                    <p:set>
                                      <p:cBhvr>
                                        <p:cTn id="45" dur="1" fill="hold">
                                          <p:stCondLst>
                                            <p:cond delay="0"/>
                                          </p:stCondLst>
                                        </p:cTn>
                                        <p:tgtEl>
                                          <p:spTgt spid="26"/>
                                        </p:tgtEl>
                                        <p:attrNameLst>
                                          <p:attrName>style.visibility</p:attrName>
                                        </p:attrNameLst>
                                      </p:cBhvr>
                                      <p:to>
                                        <p:strVal val="visible"/>
                                      </p:to>
                                    </p:set>
                                    <p:animEffect transition="in" filter="wipe(left)">
                                      <p:cBhvr>
                                        <p:cTn id="46" dur="750"/>
                                        <p:tgtEl>
                                          <p:spTgt spid="26"/>
                                        </p:tgtEl>
                                      </p:cBhvr>
                                    </p:animEffect>
                                  </p:childTnLst>
                                </p:cTn>
                              </p:par>
                            </p:childTnLst>
                          </p:cTn>
                        </p:par>
                        <p:par>
                          <p:cTn id="47" fill="hold">
                            <p:stCondLst>
                              <p:cond delay="14500"/>
                            </p:stCondLst>
                            <p:childTnLst>
                              <p:par>
                                <p:cTn id="48" presetID="22" presetClass="entr" presetSubtype="8" fill="hold" grpId="0" nodeType="afterEffect">
                                  <p:stCondLst>
                                    <p:cond delay="500"/>
                                  </p:stCondLst>
                                  <p:childTnLst>
                                    <p:set>
                                      <p:cBhvr>
                                        <p:cTn id="49" dur="1" fill="hold">
                                          <p:stCondLst>
                                            <p:cond delay="0"/>
                                          </p:stCondLst>
                                        </p:cTn>
                                        <p:tgtEl>
                                          <p:spTgt spid="27"/>
                                        </p:tgtEl>
                                        <p:attrNameLst>
                                          <p:attrName>style.visibility</p:attrName>
                                        </p:attrNameLst>
                                      </p:cBhvr>
                                      <p:to>
                                        <p:strVal val="visible"/>
                                      </p:to>
                                    </p:set>
                                    <p:animEffect transition="in" filter="wipe(left)">
                                      <p:cBhvr>
                                        <p:cTn id="50" dur="500"/>
                                        <p:tgtEl>
                                          <p:spTgt spid="27"/>
                                        </p:tgtEl>
                                      </p:cBhvr>
                                    </p:animEffect>
                                  </p:childTnLst>
                                </p:cTn>
                              </p:par>
                            </p:childTnLst>
                          </p:cTn>
                        </p:par>
                        <p:par>
                          <p:cTn id="51" fill="hold">
                            <p:stCondLst>
                              <p:cond delay="15500"/>
                            </p:stCondLst>
                            <p:childTnLst>
                              <p:par>
                                <p:cTn id="52" presetID="22" presetClass="entr" presetSubtype="8" fill="hold" grpId="0" nodeType="afterEffect">
                                  <p:stCondLst>
                                    <p:cond delay="50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750"/>
                                        <p:tgtEl>
                                          <p:spTgt spid="28"/>
                                        </p:tgtEl>
                                      </p:cBhvr>
                                    </p:animEffect>
                                  </p:childTnLst>
                                </p:cTn>
                              </p:par>
                            </p:childTnLst>
                          </p:cTn>
                        </p:par>
                        <p:par>
                          <p:cTn id="55" fill="hold">
                            <p:stCondLst>
                              <p:cond delay="16750"/>
                            </p:stCondLst>
                            <p:childTnLst>
                              <p:par>
                                <p:cTn id="56" presetID="22" presetClass="entr" presetSubtype="8" fill="hold" grpId="0" nodeType="afterEffect">
                                  <p:stCondLst>
                                    <p:cond delay="2000"/>
                                  </p:stCondLst>
                                  <p:childTnLst>
                                    <p:set>
                                      <p:cBhvr>
                                        <p:cTn id="57" dur="1" fill="hold">
                                          <p:stCondLst>
                                            <p:cond delay="0"/>
                                          </p:stCondLst>
                                        </p:cTn>
                                        <p:tgtEl>
                                          <p:spTgt spid="29"/>
                                        </p:tgtEl>
                                        <p:attrNameLst>
                                          <p:attrName>style.visibility</p:attrName>
                                        </p:attrNameLst>
                                      </p:cBhvr>
                                      <p:to>
                                        <p:strVal val="visible"/>
                                      </p:to>
                                    </p:set>
                                    <p:animEffect transition="in" filter="wipe(left)">
                                      <p:cBhvr>
                                        <p:cTn id="58" dur="750"/>
                                        <p:tgtEl>
                                          <p:spTgt spid="29"/>
                                        </p:tgtEl>
                                      </p:cBhvr>
                                    </p:animEffect>
                                  </p:childTnLst>
                                </p:cTn>
                              </p:par>
                            </p:childTnLst>
                          </p:cTn>
                        </p:par>
                        <p:par>
                          <p:cTn id="59" fill="hold">
                            <p:stCondLst>
                              <p:cond delay="19500"/>
                            </p:stCondLst>
                            <p:childTnLst>
                              <p:par>
                                <p:cTn id="60" presetID="22" presetClass="entr" presetSubtype="8" fill="hold" grpId="0" nodeType="afterEffect">
                                  <p:stCondLst>
                                    <p:cond delay="500"/>
                                  </p:stCondLst>
                                  <p:childTnLst>
                                    <p:set>
                                      <p:cBhvr>
                                        <p:cTn id="61" dur="1" fill="hold">
                                          <p:stCondLst>
                                            <p:cond delay="0"/>
                                          </p:stCondLst>
                                        </p:cTn>
                                        <p:tgtEl>
                                          <p:spTgt spid="30"/>
                                        </p:tgtEl>
                                        <p:attrNameLst>
                                          <p:attrName>style.visibility</p:attrName>
                                        </p:attrNameLst>
                                      </p:cBhvr>
                                      <p:to>
                                        <p:strVal val="visible"/>
                                      </p:to>
                                    </p:set>
                                    <p:animEffect transition="in" filter="wipe(left)">
                                      <p:cBhvr>
                                        <p:cTn id="62" dur="500"/>
                                        <p:tgtEl>
                                          <p:spTgt spid="30"/>
                                        </p:tgtEl>
                                      </p:cBhvr>
                                    </p:animEffect>
                                  </p:childTnLst>
                                </p:cTn>
                              </p:par>
                            </p:childTnLst>
                          </p:cTn>
                        </p:par>
                        <p:par>
                          <p:cTn id="63" fill="hold">
                            <p:stCondLst>
                              <p:cond delay="20500"/>
                            </p:stCondLst>
                            <p:childTnLst>
                              <p:par>
                                <p:cTn id="64" presetID="22" presetClass="entr" presetSubtype="8" fill="hold" grpId="0" nodeType="afterEffect">
                                  <p:stCondLst>
                                    <p:cond delay="50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750"/>
                                        <p:tgtEl>
                                          <p:spTgt spid="31"/>
                                        </p:tgtEl>
                                      </p:cBhvr>
                                    </p:animEffect>
                                  </p:childTnLst>
                                </p:cTn>
                              </p:par>
                            </p:childTnLst>
                          </p:cTn>
                        </p:par>
                        <p:par>
                          <p:cTn id="67" fill="hold">
                            <p:stCondLst>
                              <p:cond delay="21750"/>
                            </p:stCondLst>
                            <p:childTnLst>
                              <p:par>
                                <p:cTn id="68" presetID="10" presetClass="entr" presetSubtype="0" fill="hold" nodeType="afterEffect">
                                  <p:stCondLst>
                                    <p:cond delay="50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2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9" grpId="0" animBg="1"/>
      <p:bldP spid="20" grpId="0"/>
      <p:bldP spid="21" grpId="0" animBg="1"/>
      <p:bldP spid="22" grpId="0"/>
      <p:bldP spid="23" grpId="0" animBg="1"/>
      <p:bldP spid="24" grpId="0"/>
      <p:bldP spid="25" grpId="0" animBg="1"/>
      <p:bldP spid="26" grpId="0"/>
      <p:bldP spid="27" grpId="0" animBg="1"/>
      <p:bldP spid="28" grpId="0"/>
      <p:bldP spid="29" grpId="0"/>
      <p:bldP spid="30" grpId="0" animBg="1"/>
      <p:bldP spid="3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p:nvPr/>
        </p:nvGrpSpPr>
        <p:grpSpPr>
          <a:xfrm>
            <a:off x="0" y="0"/>
            <a:ext cx="9144000" cy="908720"/>
            <a:chOff x="0" y="0"/>
            <a:chExt cx="9144000" cy="908720"/>
          </a:xfrm>
        </p:grpSpPr>
        <p:pic>
          <p:nvPicPr>
            <p:cNvPr id="1026" name="Picture 2"/>
            <p:cNvPicPr>
              <a:picLocks noChangeAspect="1" noChangeArrowheads="1"/>
            </p:cNvPicPr>
            <p:nvPr/>
          </p:nvPicPr>
          <p:blipFill>
            <a:blip r:embed="rId4" cstate="print"/>
            <a:srcRect l="1963" r="1963"/>
            <a:stretch>
              <a:fillRect/>
            </a:stretch>
          </p:blipFill>
          <p:spPr bwMode="auto">
            <a:xfrm>
              <a:off x="0" y="0"/>
              <a:ext cx="9144000" cy="908720"/>
            </a:xfrm>
            <a:prstGeom prst="rect">
              <a:avLst/>
            </a:prstGeom>
            <a:noFill/>
            <a:ln w="9525">
              <a:noFill/>
              <a:miter lim="800000"/>
              <a:headEnd/>
              <a:tailEnd/>
            </a:ln>
          </p:spPr>
        </p:pic>
        <p:sp>
          <p:nvSpPr>
            <p:cNvPr id="6" name="Rectangle 5"/>
            <p:cNvSpPr/>
            <p:nvPr/>
          </p:nvSpPr>
          <p:spPr>
            <a:xfrm>
              <a:off x="512" y="188640"/>
              <a:ext cx="9143488" cy="72000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7" name="TextBox 6"/>
            <p:cNvSpPr txBox="1"/>
            <p:nvPr/>
          </p:nvSpPr>
          <p:spPr>
            <a:xfrm>
              <a:off x="683568" y="251937"/>
              <a:ext cx="8064896" cy="584775"/>
            </a:xfrm>
            <a:prstGeom prst="rect">
              <a:avLst/>
            </a:prstGeom>
            <a:solidFill>
              <a:srgbClr val="FFFFFF">
                <a:alpha val="69804"/>
              </a:srgbClr>
            </a:solidFill>
          </p:spPr>
          <p:txBody>
            <a:bodyPr wrap="square" rtlCol="0">
              <a:spAutoFit/>
            </a:bodyPr>
            <a:lstStyle/>
            <a:p>
              <a:r>
                <a:rPr lang="en-IN" sz="3200" dirty="0" smtClean="0"/>
                <a:t>Introduction</a:t>
              </a:r>
              <a:endParaRPr lang="en-IN" sz="3200" dirty="0"/>
            </a:p>
          </p:txBody>
        </p:sp>
      </p:grpSp>
      <p:pic>
        <p:nvPicPr>
          <p:cNvPr id="8" name="Picture 7" descr="wooden_wall_hd.jpg"/>
          <p:cNvPicPr>
            <a:picLocks noChangeAspect="1"/>
          </p:cNvPicPr>
          <p:nvPr/>
        </p:nvPicPr>
        <p:blipFill>
          <a:blip r:embed="rId5" cstate="print">
            <a:duotone>
              <a:prstClr val="black"/>
              <a:schemeClr val="accent6">
                <a:tint val="45000"/>
                <a:satMod val="400000"/>
              </a:schemeClr>
            </a:duotone>
          </a:blip>
          <a:stretch>
            <a:fillRect/>
          </a:stretch>
        </p:blipFill>
        <p:spPr>
          <a:xfrm>
            <a:off x="0" y="908720"/>
            <a:ext cx="9185068" cy="5976000"/>
          </a:xfrm>
          <a:prstGeom prst="rect">
            <a:avLst/>
          </a:prstGeom>
        </p:spPr>
      </p:pic>
      <p:pic>
        <p:nvPicPr>
          <p:cNvPr id="9" name="Picture 8" descr="coffee_cup-999px.png"/>
          <p:cNvPicPr>
            <a:picLocks noChangeAspect="1"/>
          </p:cNvPicPr>
          <p:nvPr/>
        </p:nvPicPr>
        <p:blipFill>
          <a:blip r:embed="rId6" cstate="print"/>
          <a:stretch>
            <a:fillRect/>
          </a:stretch>
        </p:blipFill>
        <p:spPr>
          <a:xfrm>
            <a:off x="6876256" y="908720"/>
            <a:ext cx="2267744" cy="2170134"/>
          </a:xfrm>
          <a:prstGeom prst="rect">
            <a:avLst/>
          </a:prstGeom>
        </p:spPr>
      </p:pic>
      <p:pic>
        <p:nvPicPr>
          <p:cNvPr id="14" name="Picture 13" descr="NEWSPAPER_BLANK.jpg"/>
          <p:cNvPicPr>
            <a:picLocks noChangeAspect="1"/>
          </p:cNvPicPr>
          <p:nvPr/>
        </p:nvPicPr>
        <p:blipFill>
          <a:blip r:embed="rId7" cstate="print"/>
          <a:stretch>
            <a:fillRect/>
          </a:stretch>
        </p:blipFill>
        <p:spPr>
          <a:xfrm rot="21298271">
            <a:off x="269481" y="1442024"/>
            <a:ext cx="6687840" cy="5015880"/>
          </a:xfrm>
          <a:prstGeom prst="rect">
            <a:avLst/>
          </a:prstGeom>
        </p:spPr>
      </p:pic>
      <p:sp>
        <p:nvSpPr>
          <p:cNvPr id="16" name="TextBox 15"/>
          <p:cNvSpPr txBox="1"/>
          <p:nvPr/>
        </p:nvSpPr>
        <p:spPr>
          <a:xfrm rot="-300000">
            <a:off x="246393" y="2483688"/>
            <a:ext cx="4763359" cy="400110"/>
          </a:xfrm>
          <a:prstGeom prst="rect">
            <a:avLst/>
          </a:prstGeom>
          <a:noFill/>
        </p:spPr>
        <p:txBody>
          <a:bodyPr wrap="square" rtlCol="0">
            <a:spAutoFit/>
          </a:bodyPr>
          <a:lstStyle/>
          <a:p>
            <a:r>
              <a:rPr lang="en-IN" sz="2000" dirty="0" smtClean="0"/>
              <a:t>He has gone through a lot of workshops on</a:t>
            </a:r>
            <a:endParaRPr lang="en-IN" sz="2000" dirty="0"/>
          </a:p>
        </p:txBody>
      </p:sp>
      <p:pic>
        <p:nvPicPr>
          <p:cNvPr id="17" name="Picture 16" descr="1341392705_head_man (1).jpg"/>
          <p:cNvPicPr>
            <a:picLocks noChangeAspect="1"/>
          </p:cNvPicPr>
          <p:nvPr/>
        </p:nvPicPr>
        <p:blipFill>
          <a:blip r:embed="rId8" cstate="print"/>
          <a:stretch>
            <a:fillRect/>
          </a:stretch>
        </p:blipFill>
        <p:spPr>
          <a:xfrm rot="21315654">
            <a:off x="5059067" y="2271141"/>
            <a:ext cx="1691893" cy="2114866"/>
          </a:xfrm>
          <a:prstGeom prst="rect">
            <a:avLst/>
          </a:prstGeom>
        </p:spPr>
      </p:pic>
      <p:sp>
        <p:nvSpPr>
          <p:cNvPr id="18" name="TextBox 17"/>
          <p:cNvSpPr txBox="1"/>
          <p:nvPr/>
        </p:nvSpPr>
        <p:spPr>
          <a:xfrm rot="-300000">
            <a:off x="273306" y="3524753"/>
            <a:ext cx="4763359" cy="707886"/>
          </a:xfrm>
          <a:prstGeom prst="rect">
            <a:avLst/>
          </a:prstGeom>
          <a:noFill/>
        </p:spPr>
        <p:txBody>
          <a:bodyPr wrap="square" rtlCol="0">
            <a:spAutoFit/>
          </a:bodyPr>
          <a:lstStyle/>
          <a:p>
            <a:r>
              <a:rPr lang="en-IN" sz="2000" dirty="0" smtClean="0"/>
              <a:t>He also sought guidance from his boss who is a well known</a:t>
            </a:r>
            <a:endParaRPr lang="en-IN" sz="2000" dirty="0"/>
          </a:p>
        </p:txBody>
      </p:sp>
      <p:sp>
        <p:nvSpPr>
          <p:cNvPr id="19" name="Rectangle 18"/>
          <p:cNvSpPr/>
          <p:nvPr/>
        </p:nvSpPr>
        <p:spPr>
          <a:xfrm rot="-300000">
            <a:off x="1995796" y="3872885"/>
            <a:ext cx="1440000" cy="4320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dirty="0" smtClean="0">
                <a:solidFill>
                  <a:srgbClr val="FFFF00"/>
                </a:solidFill>
              </a:rPr>
              <a:t>influencer </a:t>
            </a:r>
            <a:endParaRPr lang="en-IN" sz="2400" dirty="0">
              <a:solidFill>
                <a:srgbClr val="FFFF00"/>
              </a:solidFill>
            </a:endParaRPr>
          </a:p>
        </p:txBody>
      </p:sp>
      <p:sp>
        <p:nvSpPr>
          <p:cNvPr id="20" name="TextBox 19"/>
          <p:cNvSpPr txBox="1"/>
          <p:nvPr/>
        </p:nvSpPr>
        <p:spPr>
          <a:xfrm rot="-300000">
            <a:off x="3434696" y="3705863"/>
            <a:ext cx="1373215" cy="400110"/>
          </a:xfrm>
          <a:prstGeom prst="rect">
            <a:avLst/>
          </a:prstGeom>
          <a:noFill/>
        </p:spPr>
        <p:txBody>
          <a:bodyPr wrap="square" rtlCol="0">
            <a:spAutoFit/>
          </a:bodyPr>
          <a:lstStyle/>
          <a:p>
            <a:r>
              <a:rPr lang="en-IN" sz="2000" dirty="0" smtClean="0"/>
              <a:t>and</a:t>
            </a:r>
            <a:endParaRPr lang="en-IN" sz="2000" dirty="0"/>
          </a:p>
        </p:txBody>
      </p:sp>
      <p:sp>
        <p:nvSpPr>
          <p:cNvPr id="21" name="Rectangle 20"/>
          <p:cNvSpPr/>
          <p:nvPr/>
        </p:nvSpPr>
        <p:spPr>
          <a:xfrm rot="-300000">
            <a:off x="411686" y="4448806"/>
            <a:ext cx="1404000" cy="432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dirty="0" smtClean="0">
                <a:solidFill>
                  <a:schemeClr val="accent5">
                    <a:lumMod val="60000"/>
                    <a:lumOff val="40000"/>
                  </a:schemeClr>
                </a:solidFill>
              </a:rPr>
              <a:t>motivator </a:t>
            </a:r>
            <a:endParaRPr lang="en-IN" sz="2400" dirty="0">
              <a:solidFill>
                <a:schemeClr val="accent5">
                  <a:lumMod val="60000"/>
                  <a:lumOff val="40000"/>
                </a:schemeClr>
              </a:solidFill>
            </a:endParaRPr>
          </a:p>
        </p:txBody>
      </p:sp>
      <p:sp>
        <p:nvSpPr>
          <p:cNvPr id="22" name="TextBox 21"/>
          <p:cNvSpPr txBox="1"/>
          <p:nvPr/>
        </p:nvSpPr>
        <p:spPr>
          <a:xfrm rot="-300000">
            <a:off x="400531" y="4840432"/>
            <a:ext cx="6538872" cy="400110"/>
          </a:xfrm>
          <a:prstGeom prst="rect">
            <a:avLst/>
          </a:prstGeom>
          <a:noFill/>
        </p:spPr>
        <p:txBody>
          <a:bodyPr wrap="square" rtlCol="0">
            <a:spAutoFit/>
          </a:bodyPr>
          <a:lstStyle/>
          <a:p>
            <a:r>
              <a:rPr lang="en-IN" sz="2000" dirty="0" smtClean="0"/>
              <a:t>However, the patterns that worked for his</a:t>
            </a:r>
            <a:endParaRPr lang="en-IN" sz="2000" dirty="0"/>
          </a:p>
        </p:txBody>
      </p:sp>
      <p:sp>
        <p:nvSpPr>
          <p:cNvPr id="23" name="Rectangle 22"/>
          <p:cNvSpPr/>
          <p:nvPr/>
        </p:nvSpPr>
        <p:spPr>
          <a:xfrm rot="-300000">
            <a:off x="4933459" y="4707760"/>
            <a:ext cx="756000" cy="4320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dirty="0" smtClean="0">
                <a:solidFill>
                  <a:schemeClr val="accent6">
                    <a:lumMod val="60000"/>
                    <a:lumOff val="40000"/>
                  </a:schemeClr>
                </a:solidFill>
              </a:rPr>
              <a:t>boss</a:t>
            </a:r>
            <a:endParaRPr lang="en-IN" sz="2400" dirty="0">
              <a:solidFill>
                <a:schemeClr val="accent6">
                  <a:lumMod val="60000"/>
                  <a:lumOff val="40000"/>
                </a:schemeClr>
              </a:solidFill>
            </a:endParaRPr>
          </a:p>
        </p:txBody>
      </p:sp>
      <p:sp>
        <p:nvSpPr>
          <p:cNvPr id="24" name="TextBox 23"/>
          <p:cNvSpPr txBox="1"/>
          <p:nvPr/>
        </p:nvSpPr>
        <p:spPr>
          <a:xfrm rot="-300000">
            <a:off x="5639836" y="4376000"/>
            <a:ext cx="6538872" cy="400110"/>
          </a:xfrm>
          <a:prstGeom prst="rect">
            <a:avLst/>
          </a:prstGeom>
          <a:noFill/>
        </p:spPr>
        <p:txBody>
          <a:bodyPr wrap="square" rtlCol="0">
            <a:spAutoFit/>
          </a:bodyPr>
          <a:lstStyle/>
          <a:p>
            <a:r>
              <a:rPr lang="en-IN" sz="2000" dirty="0" smtClean="0"/>
              <a:t>just don’t</a:t>
            </a:r>
            <a:endParaRPr lang="en-IN" sz="2000" dirty="0"/>
          </a:p>
        </p:txBody>
      </p:sp>
      <p:sp>
        <p:nvSpPr>
          <p:cNvPr id="26" name="TextBox 25"/>
          <p:cNvSpPr txBox="1"/>
          <p:nvPr/>
        </p:nvSpPr>
        <p:spPr>
          <a:xfrm rot="-300000">
            <a:off x="537335" y="5423536"/>
            <a:ext cx="1248034" cy="400110"/>
          </a:xfrm>
          <a:prstGeom prst="rect">
            <a:avLst/>
          </a:prstGeom>
          <a:noFill/>
        </p:spPr>
        <p:txBody>
          <a:bodyPr wrap="square" rtlCol="0">
            <a:spAutoFit/>
          </a:bodyPr>
          <a:lstStyle/>
          <a:p>
            <a:r>
              <a:rPr lang="en-IN" sz="2000" dirty="0" smtClean="0"/>
              <a:t>work for</a:t>
            </a:r>
            <a:endParaRPr lang="en-IN" sz="2000" dirty="0"/>
          </a:p>
        </p:txBody>
      </p:sp>
      <p:sp>
        <p:nvSpPr>
          <p:cNvPr id="27" name="Rectangle 26"/>
          <p:cNvSpPr/>
          <p:nvPr/>
        </p:nvSpPr>
        <p:spPr>
          <a:xfrm rot="-300000">
            <a:off x="1618687" y="5373171"/>
            <a:ext cx="1332000" cy="4320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dirty="0" smtClean="0">
                <a:solidFill>
                  <a:srgbClr val="FF99CC"/>
                </a:solidFill>
              </a:rPr>
              <a:t>Howard.</a:t>
            </a:r>
            <a:endParaRPr lang="en-IN" sz="2400" dirty="0">
              <a:solidFill>
                <a:srgbClr val="FF99CC"/>
              </a:solidFill>
            </a:endParaRPr>
          </a:p>
        </p:txBody>
      </p:sp>
      <p:sp>
        <p:nvSpPr>
          <p:cNvPr id="29" name="TextBox 28"/>
          <p:cNvSpPr txBox="1"/>
          <p:nvPr/>
        </p:nvSpPr>
        <p:spPr>
          <a:xfrm rot="-300000">
            <a:off x="429770" y="5922970"/>
            <a:ext cx="4658888" cy="400110"/>
          </a:xfrm>
          <a:prstGeom prst="rect">
            <a:avLst/>
          </a:prstGeom>
          <a:noFill/>
        </p:spPr>
        <p:txBody>
          <a:bodyPr wrap="square" rtlCol="0">
            <a:spAutoFit/>
          </a:bodyPr>
          <a:lstStyle/>
          <a:p>
            <a:r>
              <a:rPr lang="en-IN" sz="2000" dirty="0" smtClean="0"/>
              <a:t>How can Howard find out what would </a:t>
            </a:r>
            <a:endParaRPr lang="en-IN" sz="2000" dirty="0"/>
          </a:p>
        </p:txBody>
      </p:sp>
      <p:sp>
        <p:nvSpPr>
          <p:cNvPr id="30" name="Rectangle 29"/>
          <p:cNvSpPr/>
          <p:nvPr/>
        </p:nvSpPr>
        <p:spPr>
          <a:xfrm rot="-300000">
            <a:off x="4517245" y="5696508"/>
            <a:ext cx="828000" cy="4320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dirty="0" smtClean="0">
                <a:solidFill>
                  <a:srgbClr val="B6A6CA"/>
                </a:solidFill>
              </a:rPr>
              <a:t>work</a:t>
            </a:r>
            <a:endParaRPr lang="en-IN" sz="2400" dirty="0">
              <a:solidFill>
                <a:srgbClr val="B6A6CA"/>
              </a:solidFill>
            </a:endParaRPr>
          </a:p>
        </p:txBody>
      </p:sp>
      <p:sp>
        <p:nvSpPr>
          <p:cNvPr id="31" name="TextBox 30"/>
          <p:cNvSpPr txBox="1"/>
          <p:nvPr/>
        </p:nvSpPr>
        <p:spPr>
          <a:xfrm rot="-300000">
            <a:off x="5377194" y="5594777"/>
            <a:ext cx="2275661" cy="400110"/>
          </a:xfrm>
          <a:prstGeom prst="rect">
            <a:avLst/>
          </a:prstGeom>
          <a:noFill/>
        </p:spPr>
        <p:txBody>
          <a:bodyPr wrap="square" rtlCol="0">
            <a:spAutoFit/>
          </a:bodyPr>
          <a:lstStyle/>
          <a:p>
            <a:r>
              <a:rPr lang="en-IN" sz="2000" dirty="0" smtClean="0"/>
              <a:t>for him?</a:t>
            </a:r>
            <a:endParaRPr lang="en-IN" sz="2000" dirty="0"/>
          </a:p>
        </p:txBody>
      </p:sp>
      <p:sp>
        <p:nvSpPr>
          <p:cNvPr id="32" name="Rectangle 31"/>
          <p:cNvSpPr/>
          <p:nvPr/>
        </p:nvSpPr>
        <p:spPr>
          <a:xfrm rot="-300000">
            <a:off x="337640" y="2961534"/>
            <a:ext cx="2484000" cy="4320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dirty="0" smtClean="0">
                <a:solidFill>
                  <a:srgbClr val="D6AD84"/>
                </a:solidFill>
              </a:rPr>
              <a:t>self-improvement.</a:t>
            </a:r>
            <a:endParaRPr lang="en-IN" sz="2400" dirty="0">
              <a:solidFill>
                <a:srgbClr val="D6AD84"/>
              </a:solidFill>
            </a:endParaRPr>
          </a:p>
        </p:txBody>
      </p:sp>
      <p:sp>
        <p:nvSpPr>
          <p:cNvPr id="33" name="TextBox 32"/>
          <p:cNvSpPr txBox="1"/>
          <p:nvPr/>
        </p:nvSpPr>
        <p:spPr>
          <a:xfrm rot="-300000">
            <a:off x="1815809" y="4339719"/>
            <a:ext cx="1373215" cy="400110"/>
          </a:xfrm>
          <a:prstGeom prst="rect">
            <a:avLst/>
          </a:prstGeom>
          <a:noFill/>
        </p:spPr>
        <p:txBody>
          <a:bodyPr wrap="square" rtlCol="0">
            <a:spAutoFit/>
          </a:bodyPr>
          <a:lstStyle/>
          <a:p>
            <a:r>
              <a:rPr lang="en-IN" sz="2000" dirty="0" smtClean="0"/>
              <a:t>of people.</a:t>
            </a:r>
            <a:endParaRPr lang="en-IN" sz="2000" dirty="0"/>
          </a:p>
        </p:txBody>
      </p:sp>
      <p:pic>
        <p:nvPicPr>
          <p:cNvPr id="25" name="Picture 2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208031" y="-105774"/>
            <a:ext cx="952381" cy="965079"/>
          </a:xfrm>
          <a:prstGeom prst="rect">
            <a:avLst/>
          </a:prstGeom>
        </p:spPr>
      </p:pic>
      <p:pic>
        <p:nvPicPr>
          <p:cNvPr id="28" name="Picture 27">
            <a:hlinkClick r:id="" action="ppaction://hlinkshowjump?jump=previousslide"/>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187" y="6466336"/>
            <a:ext cx="1244445" cy="419048"/>
          </a:xfrm>
          <a:prstGeom prst="rect">
            <a:avLst/>
          </a:prstGeom>
        </p:spPr>
      </p:pic>
      <p:pic>
        <p:nvPicPr>
          <p:cNvPr id="34" name="Picture 33">
            <a:hlinkClick r:id="" action="ppaction://hlinkshowjump?jump=nextslide"/>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884368" y="6466336"/>
            <a:ext cx="1244445" cy="419048"/>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1000"/>
                                        <p:tgtEl>
                                          <p:spTgt spid="16"/>
                                        </p:tgtEl>
                                      </p:cBhvr>
                                    </p:animEffect>
                                  </p:childTnLst>
                                </p:cTn>
                              </p:par>
                            </p:childTnLst>
                          </p:cTn>
                        </p:par>
                        <p:par>
                          <p:cTn id="8" fill="hold">
                            <p:stCondLst>
                              <p:cond delay="1000"/>
                            </p:stCondLst>
                            <p:childTnLst>
                              <p:par>
                                <p:cTn id="9" presetID="22" presetClass="entr" presetSubtype="8" fill="hold" grpId="0" nodeType="afterEffect">
                                  <p:stCondLst>
                                    <p:cond delay="1000"/>
                                  </p:stCondLst>
                                  <p:childTnLst>
                                    <p:set>
                                      <p:cBhvr>
                                        <p:cTn id="10" dur="1" fill="hold">
                                          <p:stCondLst>
                                            <p:cond delay="0"/>
                                          </p:stCondLst>
                                        </p:cTn>
                                        <p:tgtEl>
                                          <p:spTgt spid="32"/>
                                        </p:tgtEl>
                                        <p:attrNameLst>
                                          <p:attrName>style.visibility</p:attrName>
                                        </p:attrNameLst>
                                      </p:cBhvr>
                                      <p:to>
                                        <p:strVal val="visible"/>
                                      </p:to>
                                    </p:set>
                                    <p:animEffect transition="in" filter="wipe(left)">
                                      <p:cBhvr>
                                        <p:cTn id="11" dur="500"/>
                                        <p:tgtEl>
                                          <p:spTgt spid="32"/>
                                        </p:tgtEl>
                                      </p:cBhvr>
                                    </p:animEffect>
                                  </p:childTnLst>
                                </p:cTn>
                              </p:par>
                              <p:par>
                                <p:cTn id="12" presetID="10" presetClass="entr" presetSubtype="0" fill="hold" nodeType="withEffect">
                                  <p:stCondLst>
                                    <p:cond delay="100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childTnLst>
                                </p:cTn>
                              </p:par>
                            </p:childTnLst>
                          </p:cTn>
                        </p:par>
                        <p:par>
                          <p:cTn id="15" fill="hold">
                            <p:stCondLst>
                              <p:cond delay="3000"/>
                            </p:stCondLst>
                            <p:childTnLst>
                              <p:par>
                                <p:cTn id="16" presetID="22" presetClass="entr" presetSubtype="8" fill="hold" grpId="0" nodeType="afterEffect">
                                  <p:stCondLst>
                                    <p:cond delay="2000"/>
                                  </p:stCondLst>
                                  <p:childTnLst>
                                    <p:set>
                                      <p:cBhvr>
                                        <p:cTn id="17" dur="1" fill="hold">
                                          <p:stCondLst>
                                            <p:cond delay="0"/>
                                          </p:stCondLst>
                                        </p:cTn>
                                        <p:tgtEl>
                                          <p:spTgt spid="18"/>
                                        </p:tgtEl>
                                        <p:attrNameLst>
                                          <p:attrName>style.visibility</p:attrName>
                                        </p:attrNameLst>
                                      </p:cBhvr>
                                      <p:to>
                                        <p:strVal val="visible"/>
                                      </p:to>
                                    </p:set>
                                    <p:animEffect transition="in" filter="wipe(left)">
                                      <p:cBhvr>
                                        <p:cTn id="18" dur="500"/>
                                        <p:tgtEl>
                                          <p:spTgt spid="18"/>
                                        </p:tgtEl>
                                      </p:cBhvr>
                                    </p:animEffect>
                                  </p:childTnLst>
                                </p:cTn>
                              </p:par>
                            </p:childTnLst>
                          </p:cTn>
                        </p:par>
                        <p:par>
                          <p:cTn id="19" fill="hold">
                            <p:stCondLst>
                              <p:cond delay="5500"/>
                            </p:stCondLst>
                            <p:childTnLst>
                              <p:par>
                                <p:cTn id="20" presetID="22" presetClass="entr" presetSubtype="8" fill="hold" grpId="0" nodeType="afterEffect">
                                  <p:stCondLst>
                                    <p:cond delay="100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500"/>
                                        <p:tgtEl>
                                          <p:spTgt spid="19"/>
                                        </p:tgtEl>
                                      </p:cBhvr>
                                    </p:animEffect>
                                  </p:childTnLst>
                                </p:cTn>
                              </p:par>
                            </p:childTnLst>
                          </p:cTn>
                        </p:par>
                        <p:par>
                          <p:cTn id="23" fill="hold">
                            <p:stCondLst>
                              <p:cond delay="7000"/>
                            </p:stCondLst>
                            <p:childTnLst>
                              <p:par>
                                <p:cTn id="24" presetID="22" presetClass="entr" presetSubtype="8" fill="hold" grpId="0" nodeType="afterEffect">
                                  <p:stCondLst>
                                    <p:cond delay="1000"/>
                                  </p:stCondLst>
                                  <p:childTnLst>
                                    <p:set>
                                      <p:cBhvr>
                                        <p:cTn id="25" dur="1" fill="hold">
                                          <p:stCondLst>
                                            <p:cond delay="0"/>
                                          </p:stCondLst>
                                        </p:cTn>
                                        <p:tgtEl>
                                          <p:spTgt spid="20"/>
                                        </p:tgtEl>
                                        <p:attrNameLst>
                                          <p:attrName>style.visibility</p:attrName>
                                        </p:attrNameLst>
                                      </p:cBhvr>
                                      <p:to>
                                        <p:strVal val="visible"/>
                                      </p:to>
                                    </p:set>
                                    <p:animEffect transition="in" filter="wipe(left)">
                                      <p:cBhvr>
                                        <p:cTn id="26" dur="1000"/>
                                        <p:tgtEl>
                                          <p:spTgt spid="20"/>
                                        </p:tgtEl>
                                      </p:cBhvr>
                                    </p:animEffect>
                                  </p:childTnLst>
                                </p:cTn>
                              </p:par>
                            </p:childTnLst>
                          </p:cTn>
                        </p:par>
                        <p:par>
                          <p:cTn id="27" fill="hold">
                            <p:stCondLst>
                              <p:cond delay="9000"/>
                            </p:stCondLst>
                            <p:childTnLst>
                              <p:par>
                                <p:cTn id="28" presetID="22" presetClass="entr" presetSubtype="8" fill="hold" grpId="0" nodeType="afterEffect">
                                  <p:stCondLst>
                                    <p:cond delay="1000"/>
                                  </p:stCondLst>
                                  <p:childTnLst>
                                    <p:set>
                                      <p:cBhvr>
                                        <p:cTn id="29" dur="1" fill="hold">
                                          <p:stCondLst>
                                            <p:cond delay="0"/>
                                          </p:stCondLst>
                                        </p:cTn>
                                        <p:tgtEl>
                                          <p:spTgt spid="21"/>
                                        </p:tgtEl>
                                        <p:attrNameLst>
                                          <p:attrName>style.visibility</p:attrName>
                                        </p:attrNameLst>
                                      </p:cBhvr>
                                      <p:to>
                                        <p:strVal val="visible"/>
                                      </p:to>
                                    </p:set>
                                    <p:animEffect transition="in" filter="wipe(left)">
                                      <p:cBhvr>
                                        <p:cTn id="30" dur="500"/>
                                        <p:tgtEl>
                                          <p:spTgt spid="21"/>
                                        </p:tgtEl>
                                      </p:cBhvr>
                                    </p:animEffect>
                                  </p:childTnLst>
                                </p:cTn>
                              </p:par>
                            </p:childTnLst>
                          </p:cTn>
                        </p:par>
                        <p:par>
                          <p:cTn id="31" fill="hold">
                            <p:stCondLst>
                              <p:cond delay="10500"/>
                            </p:stCondLst>
                            <p:childTnLst>
                              <p:par>
                                <p:cTn id="32" presetID="22" presetClass="entr" presetSubtype="8" fill="hold" grpId="0" nodeType="afterEffect">
                                  <p:stCondLst>
                                    <p:cond delay="1000"/>
                                  </p:stCondLst>
                                  <p:childTnLst>
                                    <p:set>
                                      <p:cBhvr>
                                        <p:cTn id="33" dur="1" fill="hold">
                                          <p:stCondLst>
                                            <p:cond delay="0"/>
                                          </p:stCondLst>
                                        </p:cTn>
                                        <p:tgtEl>
                                          <p:spTgt spid="33"/>
                                        </p:tgtEl>
                                        <p:attrNameLst>
                                          <p:attrName>style.visibility</p:attrName>
                                        </p:attrNameLst>
                                      </p:cBhvr>
                                      <p:to>
                                        <p:strVal val="visible"/>
                                      </p:to>
                                    </p:set>
                                    <p:animEffect transition="in" filter="wipe(left)">
                                      <p:cBhvr>
                                        <p:cTn id="34" dur="1000"/>
                                        <p:tgtEl>
                                          <p:spTgt spid="33"/>
                                        </p:tgtEl>
                                      </p:cBhvr>
                                    </p:animEffect>
                                  </p:childTnLst>
                                </p:cTn>
                              </p:par>
                            </p:childTnLst>
                          </p:cTn>
                        </p:par>
                        <p:par>
                          <p:cTn id="35" fill="hold">
                            <p:stCondLst>
                              <p:cond delay="12500"/>
                            </p:stCondLst>
                            <p:childTnLst>
                              <p:par>
                                <p:cTn id="36" presetID="22" presetClass="entr" presetSubtype="8" fill="hold" grpId="0" nodeType="afterEffect">
                                  <p:stCondLst>
                                    <p:cond delay="200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15000"/>
                            </p:stCondLst>
                            <p:childTnLst>
                              <p:par>
                                <p:cTn id="40" presetID="22" presetClass="entr" presetSubtype="8" fill="hold" grpId="0" nodeType="afterEffect">
                                  <p:stCondLst>
                                    <p:cond delay="100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500"/>
                                        <p:tgtEl>
                                          <p:spTgt spid="23"/>
                                        </p:tgtEl>
                                      </p:cBhvr>
                                    </p:animEffect>
                                  </p:childTnLst>
                                </p:cTn>
                              </p:par>
                            </p:childTnLst>
                          </p:cTn>
                        </p:par>
                        <p:par>
                          <p:cTn id="43" fill="hold">
                            <p:stCondLst>
                              <p:cond delay="16500"/>
                            </p:stCondLst>
                            <p:childTnLst>
                              <p:par>
                                <p:cTn id="44" presetID="22" presetClass="entr" presetSubtype="8" fill="hold" grpId="0" nodeType="afterEffect">
                                  <p:stCondLst>
                                    <p:cond delay="100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1000"/>
                                        <p:tgtEl>
                                          <p:spTgt spid="24"/>
                                        </p:tgtEl>
                                      </p:cBhvr>
                                    </p:animEffect>
                                  </p:childTnLst>
                                </p:cTn>
                              </p:par>
                            </p:childTnLst>
                          </p:cTn>
                        </p:par>
                        <p:par>
                          <p:cTn id="47" fill="hold">
                            <p:stCondLst>
                              <p:cond delay="18500"/>
                            </p:stCondLst>
                            <p:childTnLst>
                              <p:par>
                                <p:cTn id="48" presetID="22" presetClass="entr" presetSubtype="8" fill="hold" grpId="0" nodeType="afterEffect">
                                  <p:stCondLst>
                                    <p:cond delay="1000"/>
                                  </p:stCondLst>
                                  <p:childTnLst>
                                    <p:set>
                                      <p:cBhvr>
                                        <p:cTn id="49" dur="1" fill="hold">
                                          <p:stCondLst>
                                            <p:cond delay="0"/>
                                          </p:stCondLst>
                                        </p:cTn>
                                        <p:tgtEl>
                                          <p:spTgt spid="26"/>
                                        </p:tgtEl>
                                        <p:attrNameLst>
                                          <p:attrName>style.visibility</p:attrName>
                                        </p:attrNameLst>
                                      </p:cBhvr>
                                      <p:to>
                                        <p:strVal val="visible"/>
                                      </p:to>
                                    </p:set>
                                    <p:animEffect transition="in" filter="wipe(left)">
                                      <p:cBhvr>
                                        <p:cTn id="50" dur="1000"/>
                                        <p:tgtEl>
                                          <p:spTgt spid="26"/>
                                        </p:tgtEl>
                                      </p:cBhvr>
                                    </p:animEffect>
                                  </p:childTnLst>
                                </p:cTn>
                              </p:par>
                            </p:childTnLst>
                          </p:cTn>
                        </p:par>
                        <p:par>
                          <p:cTn id="51" fill="hold">
                            <p:stCondLst>
                              <p:cond delay="20500"/>
                            </p:stCondLst>
                            <p:childTnLst>
                              <p:par>
                                <p:cTn id="52" presetID="22" presetClass="entr" presetSubtype="8" fill="hold" grpId="0" nodeType="afterEffect">
                                  <p:stCondLst>
                                    <p:cond delay="1000"/>
                                  </p:stCondLst>
                                  <p:childTnLst>
                                    <p:set>
                                      <p:cBhvr>
                                        <p:cTn id="53" dur="1" fill="hold">
                                          <p:stCondLst>
                                            <p:cond delay="0"/>
                                          </p:stCondLst>
                                        </p:cTn>
                                        <p:tgtEl>
                                          <p:spTgt spid="27"/>
                                        </p:tgtEl>
                                        <p:attrNameLst>
                                          <p:attrName>style.visibility</p:attrName>
                                        </p:attrNameLst>
                                      </p:cBhvr>
                                      <p:to>
                                        <p:strVal val="visible"/>
                                      </p:to>
                                    </p:set>
                                    <p:animEffect transition="in" filter="wipe(left)">
                                      <p:cBhvr>
                                        <p:cTn id="54" dur="500"/>
                                        <p:tgtEl>
                                          <p:spTgt spid="27"/>
                                        </p:tgtEl>
                                      </p:cBhvr>
                                    </p:animEffect>
                                  </p:childTnLst>
                                </p:cTn>
                              </p:par>
                            </p:childTnLst>
                          </p:cTn>
                        </p:par>
                        <p:par>
                          <p:cTn id="55" fill="hold">
                            <p:stCondLst>
                              <p:cond delay="22000"/>
                            </p:stCondLst>
                            <p:childTnLst>
                              <p:par>
                                <p:cTn id="56" presetID="22" presetClass="entr" presetSubtype="8" fill="hold" grpId="0" nodeType="afterEffect">
                                  <p:stCondLst>
                                    <p:cond delay="2000"/>
                                  </p:stCondLst>
                                  <p:childTnLst>
                                    <p:set>
                                      <p:cBhvr>
                                        <p:cTn id="57" dur="1" fill="hold">
                                          <p:stCondLst>
                                            <p:cond delay="0"/>
                                          </p:stCondLst>
                                        </p:cTn>
                                        <p:tgtEl>
                                          <p:spTgt spid="29"/>
                                        </p:tgtEl>
                                        <p:attrNameLst>
                                          <p:attrName>style.visibility</p:attrName>
                                        </p:attrNameLst>
                                      </p:cBhvr>
                                      <p:to>
                                        <p:strVal val="visible"/>
                                      </p:to>
                                    </p:set>
                                    <p:animEffect transition="in" filter="wipe(left)">
                                      <p:cBhvr>
                                        <p:cTn id="58" dur="500"/>
                                        <p:tgtEl>
                                          <p:spTgt spid="29"/>
                                        </p:tgtEl>
                                      </p:cBhvr>
                                    </p:animEffect>
                                  </p:childTnLst>
                                </p:cTn>
                              </p:par>
                            </p:childTnLst>
                          </p:cTn>
                        </p:par>
                        <p:par>
                          <p:cTn id="59" fill="hold">
                            <p:stCondLst>
                              <p:cond delay="24500"/>
                            </p:stCondLst>
                            <p:childTnLst>
                              <p:par>
                                <p:cTn id="60" presetID="22" presetClass="entr" presetSubtype="8" fill="hold" grpId="0" nodeType="afterEffect">
                                  <p:stCondLst>
                                    <p:cond delay="1000"/>
                                  </p:stCondLst>
                                  <p:childTnLst>
                                    <p:set>
                                      <p:cBhvr>
                                        <p:cTn id="61" dur="1" fill="hold">
                                          <p:stCondLst>
                                            <p:cond delay="0"/>
                                          </p:stCondLst>
                                        </p:cTn>
                                        <p:tgtEl>
                                          <p:spTgt spid="30"/>
                                        </p:tgtEl>
                                        <p:attrNameLst>
                                          <p:attrName>style.visibility</p:attrName>
                                        </p:attrNameLst>
                                      </p:cBhvr>
                                      <p:to>
                                        <p:strVal val="visible"/>
                                      </p:to>
                                    </p:set>
                                    <p:animEffect transition="in" filter="wipe(left)">
                                      <p:cBhvr>
                                        <p:cTn id="62" dur="500"/>
                                        <p:tgtEl>
                                          <p:spTgt spid="30"/>
                                        </p:tgtEl>
                                      </p:cBhvr>
                                    </p:animEffect>
                                  </p:childTnLst>
                                </p:cTn>
                              </p:par>
                            </p:childTnLst>
                          </p:cTn>
                        </p:par>
                        <p:par>
                          <p:cTn id="63" fill="hold">
                            <p:stCondLst>
                              <p:cond delay="26000"/>
                            </p:stCondLst>
                            <p:childTnLst>
                              <p:par>
                                <p:cTn id="64" presetID="22" presetClass="entr" presetSubtype="8" fill="hold" grpId="0" nodeType="afterEffect">
                                  <p:stCondLst>
                                    <p:cond delay="100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1000"/>
                                        <p:tgtEl>
                                          <p:spTgt spid="31"/>
                                        </p:tgtEl>
                                      </p:cBhvr>
                                    </p:animEffect>
                                  </p:childTnLst>
                                </p:cTn>
                              </p:par>
                            </p:childTnLst>
                          </p:cTn>
                        </p:par>
                        <p:par>
                          <p:cTn id="67" fill="hold">
                            <p:stCondLst>
                              <p:cond delay="28000"/>
                            </p:stCondLst>
                            <p:childTnLst>
                              <p:par>
                                <p:cTn id="68" presetID="10" presetClass="entr" presetSubtype="0" fill="hold" nodeType="afterEffect">
                                  <p:stCondLst>
                                    <p:cond delay="50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2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9" grpId="0" animBg="1"/>
      <p:bldP spid="20" grpId="0"/>
      <p:bldP spid="21" grpId="0" animBg="1"/>
      <p:bldP spid="22" grpId="0"/>
      <p:bldP spid="23" grpId="0" animBg="1"/>
      <p:bldP spid="24" grpId="0"/>
      <p:bldP spid="26" grpId="0"/>
      <p:bldP spid="27" grpId="0" animBg="1"/>
      <p:bldP spid="29" grpId="0"/>
      <p:bldP spid="30" grpId="0" animBg="1"/>
      <p:bldP spid="31" grpId="0"/>
      <p:bldP spid="32" grpId="0" animBg="1"/>
      <p:bldP spid="3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p:nvPr/>
        </p:nvGrpSpPr>
        <p:grpSpPr>
          <a:xfrm>
            <a:off x="0" y="0"/>
            <a:ext cx="9144000" cy="908720"/>
            <a:chOff x="0" y="0"/>
            <a:chExt cx="9144000" cy="908720"/>
          </a:xfrm>
        </p:grpSpPr>
        <p:pic>
          <p:nvPicPr>
            <p:cNvPr id="1026" name="Picture 2"/>
            <p:cNvPicPr>
              <a:picLocks noChangeAspect="1" noChangeArrowheads="1"/>
            </p:cNvPicPr>
            <p:nvPr/>
          </p:nvPicPr>
          <p:blipFill>
            <a:blip r:embed="rId4" cstate="print"/>
            <a:srcRect l="1963" r="1963"/>
            <a:stretch>
              <a:fillRect/>
            </a:stretch>
          </p:blipFill>
          <p:spPr bwMode="auto">
            <a:xfrm>
              <a:off x="0" y="0"/>
              <a:ext cx="9144000" cy="908720"/>
            </a:xfrm>
            <a:prstGeom prst="rect">
              <a:avLst/>
            </a:prstGeom>
            <a:noFill/>
            <a:ln w="9525">
              <a:noFill/>
              <a:miter lim="800000"/>
              <a:headEnd/>
              <a:tailEnd/>
            </a:ln>
          </p:spPr>
        </p:pic>
        <p:sp>
          <p:nvSpPr>
            <p:cNvPr id="6" name="Rectangle 5"/>
            <p:cNvSpPr/>
            <p:nvPr/>
          </p:nvSpPr>
          <p:spPr>
            <a:xfrm>
              <a:off x="512" y="188640"/>
              <a:ext cx="9143488" cy="72000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7" name="TextBox 6"/>
            <p:cNvSpPr txBox="1"/>
            <p:nvPr/>
          </p:nvSpPr>
          <p:spPr>
            <a:xfrm>
              <a:off x="683568" y="251937"/>
              <a:ext cx="8064896" cy="584775"/>
            </a:xfrm>
            <a:prstGeom prst="rect">
              <a:avLst/>
            </a:prstGeom>
            <a:solidFill>
              <a:srgbClr val="FFFFFF">
                <a:alpha val="69804"/>
              </a:srgbClr>
            </a:solidFill>
          </p:spPr>
          <p:txBody>
            <a:bodyPr wrap="square" rtlCol="0">
              <a:spAutoFit/>
            </a:bodyPr>
            <a:lstStyle/>
            <a:p>
              <a:r>
                <a:rPr lang="en-IN" sz="3200" dirty="0" smtClean="0"/>
                <a:t>Introduction</a:t>
              </a:r>
              <a:endParaRPr lang="en-IN" sz="3200" dirty="0"/>
            </a:p>
          </p:txBody>
        </p:sp>
      </p:grpSp>
      <p:pic>
        <p:nvPicPr>
          <p:cNvPr id="8" name="Picture 7" descr="wooden_wall_hd.jpg"/>
          <p:cNvPicPr>
            <a:picLocks noChangeAspect="1"/>
          </p:cNvPicPr>
          <p:nvPr/>
        </p:nvPicPr>
        <p:blipFill>
          <a:blip r:embed="rId5" cstate="print">
            <a:duotone>
              <a:prstClr val="black"/>
              <a:schemeClr val="accent6">
                <a:tint val="45000"/>
                <a:satMod val="400000"/>
              </a:schemeClr>
            </a:duotone>
          </a:blip>
          <a:stretch>
            <a:fillRect/>
          </a:stretch>
        </p:blipFill>
        <p:spPr>
          <a:xfrm>
            <a:off x="0" y="908720"/>
            <a:ext cx="9185068" cy="5976000"/>
          </a:xfrm>
          <a:prstGeom prst="rect">
            <a:avLst/>
          </a:prstGeom>
        </p:spPr>
      </p:pic>
      <p:pic>
        <p:nvPicPr>
          <p:cNvPr id="9" name="Picture 8" descr="coffee_cup-999px.png"/>
          <p:cNvPicPr>
            <a:picLocks noChangeAspect="1"/>
          </p:cNvPicPr>
          <p:nvPr/>
        </p:nvPicPr>
        <p:blipFill>
          <a:blip r:embed="rId6" cstate="print"/>
          <a:stretch>
            <a:fillRect/>
          </a:stretch>
        </p:blipFill>
        <p:spPr>
          <a:xfrm>
            <a:off x="6876256" y="908720"/>
            <a:ext cx="2267744" cy="2170134"/>
          </a:xfrm>
          <a:prstGeom prst="rect">
            <a:avLst/>
          </a:prstGeom>
        </p:spPr>
      </p:pic>
      <p:pic>
        <p:nvPicPr>
          <p:cNvPr id="14" name="Picture 13" descr="NEWSPAPER_BLANK.jpg"/>
          <p:cNvPicPr>
            <a:picLocks noChangeAspect="1"/>
          </p:cNvPicPr>
          <p:nvPr/>
        </p:nvPicPr>
        <p:blipFill>
          <a:blip r:embed="rId7" cstate="print"/>
          <a:stretch>
            <a:fillRect/>
          </a:stretch>
        </p:blipFill>
        <p:spPr>
          <a:xfrm rot="21298271">
            <a:off x="269481" y="1442024"/>
            <a:ext cx="6687840" cy="5015880"/>
          </a:xfrm>
          <a:prstGeom prst="rect">
            <a:avLst/>
          </a:prstGeom>
        </p:spPr>
      </p:pic>
      <p:sp>
        <p:nvSpPr>
          <p:cNvPr id="16" name="TextBox 15"/>
          <p:cNvSpPr txBox="1"/>
          <p:nvPr/>
        </p:nvSpPr>
        <p:spPr>
          <a:xfrm rot="-300000">
            <a:off x="246393" y="2555111"/>
            <a:ext cx="4763359" cy="707886"/>
          </a:xfrm>
          <a:prstGeom prst="rect">
            <a:avLst/>
          </a:prstGeom>
          <a:noFill/>
        </p:spPr>
        <p:txBody>
          <a:bodyPr wrap="square" rtlCol="0">
            <a:spAutoFit/>
          </a:bodyPr>
          <a:lstStyle/>
          <a:p>
            <a:r>
              <a:rPr lang="en-IN" sz="2000" dirty="0" smtClean="0"/>
              <a:t>Howard can better motivate and influence people if he first understands his own</a:t>
            </a:r>
            <a:endParaRPr lang="en-IN" sz="2000" dirty="0"/>
          </a:p>
        </p:txBody>
      </p:sp>
      <p:pic>
        <p:nvPicPr>
          <p:cNvPr id="17" name="Picture 16" descr="1341392705_head_man (1).jpg"/>
          <p:cNvPicPr>
            <a:picLocks noChangeAspect="1"/>
          </p:cNvPicPr>
          <p:nvPr/>
        </p:nvPicPr>
        <p:blipFill>
          <a:blip r:embed="rId8" cstate="print"/>
          <a:stretch>
            <a:fillRect/>
          </a:stretch>
        </p:blipFill>
        <p:spPr>
          <a:xfrm rot="21315654">
            <a:off x="5059067" y="2271141"/>
            <a:ext cx="1691893" cy="2114866"/>
          </a:xfrm>
          <a:prstGeom prst="rect">
            <a:avLst/>
          </a:prstGeom>
        </p:spPr>
      </p:pic>
      <p:sp>
        <p:nvSpPr>
          <p:cNvPr id="18" name="TextBox 17"/>
          <p:cNvSpPr txBox="1"/>
          <p:nvPr/>
        </p:nvSpPr>
        <p:spPr>
          <a:xfrm rot="-300000">
            <a:off x="3441657" y="2966090"/>
            <a:ext cx="4763359" cy="400110"/>
          </a:xfrm>
          <a:prstGeom prst="rect">
            <a:avLst/>
          </a:prstGeom>
          <a:noFill/>
        </p:spPr>
        <p:txBody>
          <a:bodyPr wrap="square" rtlCol="0">
            <a:spAutoFit/>
          </a:bodyPr>
          <a:lstStyle/>
          <a:p>
            <a:r>
              <a:rPr lang="en-IN" sz="2000" dirty="0" smtClean="0"/>
              <a:t>and</a:t>
            </a:r>
            <a:endParaRPr lang="en-IN" sz="2000" dirty="0"/>
          </a:p>
        </p:txBody>
      </p:sp>
      <p:sp>
        <p:nvSpPr>
          <p:cNvPr id="19" name="Rectangle 18"/>
          <p:cNvSpPr/>
          <p:nvPr/>
        </p:nvSpPr>
        <p:spPr>
          <a:xfrm rot="-300000">
            <a:off x="377636" y="3825624"/>
            <a:ext cx="2484000" cy="4320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dirty="0" smtClean="0">
                <a:solidFill>
                  <a:srgbClr val="FFFF00"/>
                </a:solidFill>
              </a:rPr>
              <a:t>language patterns. </a:t>
            </a:r>
            <a:endParaRPr lang="en-IN" sz="2400" dirty="0">
              <a:solidFill>
                <a:srgbClr val="FFFF00"/>
              </a:solidFill>
            </a:endParaRPr>
          </a:p>
        </p:txBody>
      </p:sp>
      <p:sp>
        <p:nvSpPr>
          <p:cNvPr id="20" name="TextBox 19"/>
          <p:cNvSpPr txBox="1"/>
          <p:nvPr/>
        </p:nvSpPr>
        <p:spPr>
          <a:xfrm rot="-300000">
            <a:off x="479375" y="4715719"/>
            <a:ext cx="2945249" cy="400110"/>
          </a:xfrm>
          <a:prstGeom prst="rect">
            <a:avLst/>
          </a:prstGeom>
          <a:noFill/>
        </p:spPr>
        <p:txBody>
          <a:bodyPr wrap="square" rtlCol="0">
            <a:spAutoFit/>
          </a:bodyPr>
          <a:lstStyle/>
          <a:p>
            <a:r>
              <a:rPr lang="en-IN" sz="2000" dirty="0" smtClean="0"/>
              <a:t>He should first understand</a:t>
            </a:r>
            <a:endParaRPr lang="en-IN" sz="2000" dirty="0"/>
          </a:p>
        </p:txBody>
      </p:sp>
      <p:sp>
        <p:nvSpPr>
          <p:cNvPr id="21" name="Rectangle 20"/>
          <p:cNvSpPr/>
          <p:nvPr/>
        </p:nvSpPr>
        <p:spPr>
          <a:xfrm rot="-300000">
            <a:off x="3364563" y="4510026"/>
            <a:ext cx="1116000" cy="432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dirty="0" smtClean="0">
                <a:solidFill>
                  <a:schemeClr val="accent5">
                    <a:lumMod val="60000"/>
                    <a:lumOff val="40000"/>
                  </a:schemeClr>
                </a:solidFill>
              </a:rPr>
              <a:t>himself </a:t>
            </a:r>
            <a:endParaRPr lang="en-IN" sz="2400" dirty="0">
              <a:solidFill>
                <a:schemeClr val="accent5">
                  <a:lumMod val="60000"/>
                  <a:lumOff val="40000"/>
                </a:schemeClr>
              </a:solidFill>
            </a:endParaRPr>
          </a:p>
        </p:txBody>
      </p:sp>
      <p:sp>
        <p:nvSpPr>
          <p:cNvPr id="23" name="Rectangle 22"/>
          <p:cNvSpPr/>
          <p:nvPr/>
        </p:nvSpPr>
        <p:spPr>
          <a:xfrm rot="-300000">
            <a:off x="553473" y="5109296"/>
            <a:ext cx="2592000" cy="4320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dirty="0" smtClean="0">
                <a:solidFill>
                  <a:schemeClr val="accent3">
                    <a:lumMod val="60000"/>
                    <a:lumOff val="40000"/>
                  </a:schemeClr>
                </a:solidFill>
              </a:rPr>
              <a:t>sub-conscious level</a:t>
            </a:r>
            <a:endParaRPr lang="en-IN" sz="2400" dirty="0">
              <a:solidFill>
                <a:schemeClr val="accent3">
                  <a:lumMod val="60000"/>
                  <a:lumOff val="40000"/>
                </a:schemeClr>
              </a:solidFill>
            </a:endParaRPr>
          </a:p>
        </p:txBody>
      </p:sp>
      <p:sp>
        <p:nvSpPr>
          <p:cNvPr id="24" name="TextBox 23"/>
          <p:cNvSpPr txBox="1"/>
          <p:nvPr/>
        </p:nvSpPr>
        <p:spPr>
          <a:xfrm rot="-300000">
            <a:off x="3146708" y="4947426"/>
            <a:ext cx="1349856" cy="400110"/>
          </a:xfrm>
          <a:prstGeom prst="rect">
            <a:avLst/>
          </a:prstGeom>
          <a:noFill/>
        </p:spPr>
        <p:txBody>
          <a:bodyPr wrap="square" rtlCol="0">
            <a:spAutoFit/>
          </a:bodyPr>
          <a:lstStyle/>
          <a:p>
            <a:r>
              <a:rPr lang="en-IN" sz="2000" dirty="0" smtClean="0"/>
              <a:t>in order to </a:t>
            </a:r>
            <a:endParaRPr lang="en-IN" sz="2000" dirty="0"/>
          </a:p>
        </p:txBody>
      </p:sp>
      <p:sp>
        <p:nvSpPr>
          <p:cNvPr id="27" name="Rectangle 26"/>
          <p:cNvSpPr/>
          <p:nvPr/>
        </p:nvSpPr>
        <p:spPr>
          <a:xfrm rot="-300000">
            <a:off x="4372609" y="4891789"/>
            <a:ext cx="1152000" cy="4320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dirty="0" smtClean="0">
                <a:solidFill>
                  <a:srgbClr val="FF99CC"/>
                </a:solidFill>
              </a:rPr>
              <a:t>achieve</a:t>
            </a:r>
            <a:endParaRPr lang="en-IN" sz="2400" dirty="0">
              <a:solidFill>
                <a:srgbClr val="FF99CC"/>
              </a:solidFill>
            </a:endParaRPr>
          </a:p>
        </p:txBody>
      </p:sp>
      <p:sp>
        <p:nvSpPr>
          <p:cNvPr id="29" name="TextBox 28"/>
          <p:cNvSpPr txBox="1"/>
          <p:nvPr/>
        </p:nvSpPr>
        <p:spPr>
          <a:xfrm rot="-300000">
            <a:off x="5588684" y="4639376"/>
            <a:ext cx="4658888" cy="400110"/>
          </a:xfrm>
          <a:prstGeom prst="rect">
            <a:avLst/>
          </a:prstGeom>
          <a:noFill/>
        </p:spPr>
        <p:txBody>
          <a:bodyPr wrap="square" rtlCol="0">
            <a:spAutoFit/>
          </a:bodyPr>
          <a:lstStyle/>
          <a:p>
            <a:r>
              <a:rPr lang="en-IN" sz="2000" dirty="0" smtClean="0"/>
              <a:t>greater</a:t>
            </a:r>
            <a:endParaRPr lang="en-IN" sz="2000" dirty="0"/>
          </a:p>
        </p:txBody>
      </p:sp>
      <p:sp>
        <p:nvSpPr>
          <p:cNvPr id="30" name="Rectangle 29"/>
          <p:cNvSpPr/>
          <p:nvPr/>
        </p:nvSpPr>
        <p:spPr>
          <a:xfrm rot="-300000">
            <a:off x="628269" y="5683956"/>
            <a:ext cx="1116000" cy="4320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dirty="0" smtClean="0">
                <a:solidFill>
                  <a:srgbClr val="B6A6CA"/>
                </a:solidFill>
              </a:rPr>
              <a:t>success</a:t>
            </a:r>
            <a:endParaRPr lang="en-IN" sz="2400" dirty="0">
              <a:solidFill>
                <a:srgbClr val="B6A6CA"/>
              </a:solidFill>
            </a:endParaRPr>
          </a:p>
        </p:txBody>
      </p:sp>
      <p:sp>
        <p:nvSpPr>
          <p:cNvPr id="31" name="TextBox 30"/>
          <p:cNvSpPr txBox="1"/>
          <p:nvPr/>
        </p:nvSpPr>
        <p:spPr>
          <a:xfrm rot="-300000">
            <a:off x="1776795" y="5543631"/>
            <a:ext cx="2275661" cy="400110"/>
          </a:xfrm>
          <a:prstGeom prst="rect">
            <a:avLst/>
          </a:prstGeom>
          <a:noFill/>
        </p:spPr>
        <p:txBody>
          <a:bodyPr wrap="square" rtlCol="0">
            <a:spAutoFit/>
          </a:bodyPr>
          <a:lstStyle/>
          <a:p>
            <a:r>
              <a:rPr lang="en-IN" sz="2000" dirty="0" smtClean="0"/>
              <a:t>in his</a:t>
            </a:r>
            <a:endParaRPr lang="en-IN" sz="2000" dirty="0"/>
          </a:p>
        </p:txBody>
      </p:sp>
      <p:sp>
        <p:nvSpPr>
          <p:cNvPr id="32" name="Rectangle 31"/>
          <p:cNvSpPr/>
          <p:nvPr/>
        </p:nvSpPr>
        <p:spPr>
          <a:xfrm rot="-300000">
            <a:off x="336484" y="3294904"/>
            <a:ext cx="3096000" cy="4320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dirty="0" smtClean="0">
                <a:solidFill>
                  <a:srgbClr val="D6AD84"/>
                </a:solidFill>
              </a:rPr>
              <a:t>sub-conscious behavior</a:t>
            </a:r>
            <a:endParaRPr lang="en-IN" sz="2400" dirty="0">
              <a:solidFill>
                <a:srgbClr val="D6AD84"/>
              </a:solidFill>
            </a:endParaRPr>
          </a:p>
        </p:txBody>
      </p:sp>
      <p:sp>
        <p:nvSpPr>
          <p:cNvPr id="33" name="TextBox 32"/>
          <p:cNvSpPr txBox="1"/>
          <p:nvPr/>
        </p:nvSpPr>
        <p:spPr>
          <a:xfrm rot="-300000">
            <a:off x="4442806" y="4424184"/>
            <a:ext cx="1373215" cy="400110"/>
          </a:xfrm>
          <a:prstGeom prst="rect">
            <a:avLst/>
          </a:prstGeom>
          <a:noFill/>
        </p:spPr>
        <p:txBody>
          <a:bodyPr wrap="square" rtlCol="0">
            <a:spAutoFit/>
          </a:bodyPr>
          <a:lstStyle/>
          <a:p>
            <a:r>
              <a:rPr lang="en-IN" sz="2000" dirty="0" smtClean="0"/>
              <a:t>at the</a:t>
            </a:r>
            <a:endParaRPr lang="en-IN" sz="2000" dirty="0"/>
          </a:p>
        </p:txBody>
      </p:sp>
      <p:sp>
        <p:nvSpPr>
          <p:cNvPr id="25" name="TextBox 24"/>
          <p:cNvSpPr txBox="1"/>
          <p:nvPr/>
        </p:nvSpPr>
        <p:spPr>
          <a:xfrm rot="-300000">
            <a:off x="4148325" y="5292000"/>
            <a:ext cx="4763359" cy="400110"/>
          </a:xfrm>
          <a:prstGeom prst="rect">
            <a:avLst/>
          </a:prstGeom>
          <a:noFill/>
        </p:spPr>
        <p:txBody>
          <a:bodyPr wrap="square" rtlCol="0">
            <a:spAutoFit/>
          </a:bodyPr>
          <a:lstStyle/>
          <a:p>
            <a:r>
              <a:rPr lang="en-IN" sz="2000" dirty="0" smtClean="0"/>
              <a:t>and</a:t>
            </a:r>
            <a:endParaRPr lang="en-IN" sz="2000" dirty="0"/>
          </a:p>
        </p:txBody>
      </p:sp>
      <p:sp>
        <p:nvSpPr>
          <p:cNvPr id="28" name="Rectangle 27"/>
          <p:cNvSpPr/>
          <p:nvPr/>
        </p:nvSpPr>
        <p:spPr>
          <a:xfrm rot="-300000">
            <a:off x="4731419" y="5367605"/>
            <a:ext cx="1800000" cy="4320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dirty="0" smtClean="0">
                <a:solidFill>
                  <a:srgbClr val="99FF99"/>
                </a:solidFill>
              </a:rPr>
              <a:t>personal life. </a:t>
            </a:r>
            <a:endParaRPr lang="en-IN" sz="2400" dirty="0">
              <a:solidFill>
                <a:srgbClr val="99FF99"/>
              </a:solidFill>
            </a:endParaRPr>
          </a:p>
        </p:txBody>
      </p:sp>
      <p:sp>
        <p:nvSpPr>
          <p:cNvPr id="34" name="Rectangle 33"/>
          <p:cNvSpPr/>
          <p:nvPr/>
        </p:nvSpPr>
        <p:spPr>
          <a:xfrm rot="-300000">
            <a:off x="2485964" y="5537988"/>
            <a:ext cx="1692000" cy="4320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dirty="0" smtClean="0">
                <a:solidFill>
                  <a:schemeClr val="bg1">
                    <a:lumMod val="85000"/>
                  </a:schemeClr>
                </a:solidFill>
              </a:rPr>
              <a:t>professional </a:t>
            </a:r>
            <a:endParaRPr lang="en-IN" sz="2400" dirty="0">
              <a:solidFill>
                <a:schemeClr val="bg1">
                  <a:lumMod val="85000"/>
                </a:schemeClr>
              </a:solidFill>
            </a:endParaRPr>
          </a:p>
        </p:txBody>
      </p:sp>
      <p:pic>
        <p:nvPicPr>
          <p:cNvPr id="26" name="Picture 2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208031" y="-105774"/>
            <a:ext cx="952381" cy="965079"/>
          </a:xfrm>
          <a:prstGeom prst="rect">
            <a:avLst/>
          </a:prstGeom>
        </p:spPr>
      </p:pic>
      <p:pic>
        <p:nvPicPr>
          <p:cNvPr id="35" name="Picture 34">
            <a:hlinkClick r:id="" action="ppaction://hlinkshowjump?jump=previousslide"/>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187" y="6466336"/>
            <a:ext cx="1244445" cy="419048"/>
          </a:xfrm>
          <a:prstGeom prst="rect">
            <a:avLst/>
          </a:prstGeom>
        </p:spPr>
      </p:pic>
      <p:pic>
        <p:nvPicPr>
          <p:cNvPr id="36" name="Picture 35">
            <a:hlinkClick r:id="" action="ppaction://hlinkshowjump?jump=nextslide"/>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884368" y="6466336"/>
            <a:ext cx="1244445" cy="419048"/>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1250"/>
                                        <p:tgtEl>
                                          <p:spTgt spid="16"/>
                                        </p:tgtEl>
                                      </p:cBhvr>
                                    </p:animEffect>
                                  </p:childTnLst>
                                </p:cTn>
                              </p:par>
                            </p:childTnLst>
                          </p:cTn>
                        </p:par>
                        <p:par>
                          <p:cTn id="8" fill="hold">
                            <p:stCondLst>
                              <p:cond delay="1250"/>
                            </p:stCondLst>
                            <p:childTnLst>
                              <p:par>
                                <p:cTn id="9" presetID="22" presetClass="entr" presetSubtype="8" fill="hold" grpId="0" nodeType="afterEffect">
                                  <p:stCondLst>
                                    <p:cond delay="250"/>
                                  </p:stCondLst>
                                  <p:childTnLst>
                                    <p:set>
                                      <p:cBhvr>
                                        <p:cTn id="10" dur="1" fill="hold">
                                          <p:stCondLst>
                                            <p:cond delay="0"/>
                                          </p:stCondLst>
                                        </p:cTn>
                                        <p:tgtEl>
                                          <p:spTgt spid="32"/>
                                        </p:tgtEl>
                                        <p:attrNameLst>
                                          <p:attrName>style.visibility</p:attrName>
                                        </p:attrNameLst>
                                      </p:cBhvr>
                                      <p:to>
                                        <p:strVal val="visible"/>
                                      </p:to>
                                    </p:set>
                                    <p:animEffect transition="in" filter="wipe(left)">
                                      <p:cBhvr>
                                        <p:cTn id="11" dur="500"/>
                                        <p:tgtEl>
                                          <p:spTgt spid="32"/>
                                        </p:tgtEl>
                                      </p:cBhvr>
                                    </p:animEffect>
                                  </p:childTnLst>
                                </p:cTn>
                              </p:par>
                              <p:par>
                                <p:cTn id="12" presetID="10" presetClass="entr" presetSubtype="0" fill="hold" nodeType="with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childTnLst>
                                </p:cTn>
                              </p:par>
                            </p:childTnLst>
                          </p:cTn>
                        </p:par>
                        <p:par>
                          <p:cTn id="15" fill="hold">
                            <p:stCondLst>
                              <p:cond delay="2250"/>
                            </p:stCondLst>
                            <p:childTnLst>
                              <p:par>
                                <p:cTn id="16" presetID="22" presetClass="entr" presetSubtype="8"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left)">
                                      <p:cBhvr>
                                        <p:cTn id="18" dur="1000"/>
                                        <p:tgtEl>
                                          <p:spTgt spid="18"/>
                                        </p:tgtEl>
                                      </p:cBhvr>
                                    </p:animEffect>
                                  </p:childTnLst>
                                </p:cTn>
                              </p:par>
                            </p:childTnLst>
                          </p:cTn>
                        </p:par>
                        <p:par>
                          <p:cTn id="19" fill="hold">
                            <p:stCondLst>
                              <p:cond delay="3250"/>
                            </p:stCondLst>
                            <p:childTnLst>
                              <p:par>
                                <p:cTn id="20" presetID="22" presetClass="entr" presetSubtype="8"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500"/>
                                        <p:tgtEl>
                                          <p:spTgt spid="19"/>
                                        </p:tgtEl>
                                      </p:cBhvr>
                                    </p:animEffect>
                                  </p:childTnLst>
                                </p:cTn>
                              </p:par>
                            </p:childTnLst>
                          </p:cTn>
                        </p:par>
                        <p:par>
                          <p:cTn id="23" fill="hold">
                            <p:stCondLst>
                              <p:cond delay="3750"/>
                            </p:stCondLst>
                            <p:childTnLst>
                              <p:par>
                                <p:cTn id="24" presetID="22" presetClass="entr" presetSubtype="8" fill="hold" grpId="0" nodeType="afterEffect">
                                  <p:stCondLst>
                                    <p:cond delay="2000"/>
                                  </p:stCondLst>
                                  <p:childTnLst>
                                    <p:set>
                                      <p:cBhvr>
                                        <p:cTn id="25" dur="1" fill="hold">
                                          <p:stCondLst>
                                            <p:cond delay="0"/>
                                          </p:stCondLst>
                                        </p:cTn>
                                        <p:tgtEl>
                                          <p:spTgt spid="20"/>
                                        </p:tgtEl>
                                        <p:attrNameLst>
                                          <p:attrName>style.visibility</p:attrName>
                                        </p:attrNameLst>
                                      </p:cBhvr>
                                      <p:to>
                                        <p:strVal val="visible"/>
                                      </p:to>
                                    </p:set>
                                    <p:animEffect transition="in" filter="wipe(left)">
                                      <p:cBhvr>
                                        <p:cTn id="26" dur="1000"/>
                                        <p:tgtEl>
                                          <p:spTgt spid="20"/>
                                        </p:tgtEl>
                                      </p:cBhvr>
                                    </p:animEffect>
                                  </p:childTnLst>
                                </p:cTn>
                              </p:par>
                            </p:childTnLst>
                          </p:cTn>
                        </p:par>
                        <p:par>
                          <p:cTn id="27" fill="hold">
                            <p:stCondLst>
                              <p:cond delay="6750"/>
                            </p:stCondLst>
                            <p:childTnLst>
                              <p:par>
                                <p:cTn id="28" presetID="22" presetClass="entr" presetSubtype="8"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left)">
                                      <p:cBhvr>
                                        <p:cTn id="30" dur="500"/>
                                        <p:tgtEl>
                                          <p:spTgt spid="21"/>
                                        </p:tgtEl>
                                      </p:cBhvr>
                                    </p:animEffect>
                                  </p:childTnLst>
                                </p:cTn>
                              </p:par>
                            </p:childTnLst>
                          </p:cTn>
                        </p:par>
                        <p:par>
                          <p:cTn id="31" fill="hold">
                            <p:stCondLst>
                              <p:cond delay="7250"/>
                            </p:stCondLst>
                            <p:childTnLst>
                              <p:par>
                                <p:cTn id="32" presetID="22" presetClass="entr" presetSubtype="8" fill="hold" grpId="0" nodeType="after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wipe(left)">
                                      <p:cBhvr>
                                        <p:cTn id="34" dur="1000"/>
                                        <p:tgtEl>
                                          <p:spTgt spid="33"/>
                                        </p:tgtEl>
                                      </p:cBhvr>
                                    </p:animEffect>
                                  </p:childTnLst>
                                </p:cTn>
                              </p:par>
                            </p:childTnLst>
                          </p:cTn>
                        </p:par>
                        <p:par>
                          <p:cTn id="35" fill="hold">
                            <p:stCondLst>
                              <p:cond delay="8250"/>
                            </p:stCondLst>
                            <p:childTnLst>
                              <p:par>
                                <p:cTn id="36" presetID="22" presetClass="entr" presetSubtype="8" fill="hold" grpId="0" nodeType="after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left)">
                                      <p:cBhvr>
                                        <p:cTn id="38" dur="500"/>
                                        <p:tgtEl>
                                          <p:spTgt spid="23"/>
                                        </p:tgtEl>
                                      </p:cBhvr>
                                    </p:animEffect>
                                  </p:childTnLst>
                                </p:cTn>
                              </p:par>
                            </p:childTnLst>
                          </p:cTn>
                        </p:par>
                        <p:par>
                          <p:cTn id="39" fill="hold">
                            <p:stCondLst>
                              <p:cond delay="8750"/>
                            </p:stCondLst>
                            <p:childTnLst>
                              <p:par>
                                <p:cTn id="40" presetID="22" presetClass="entr" presetSubtype="8"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left)">
                                      <p:cBhvr>
                                        <p:cTn id="42" dur="1000"/>
                                        <p:tgtEl>
                                          <p:spTgt spid="24"/>
                                        </p:tgtEl>
                                      </p:cBhvr>
                                    </p:animEffect>
                                  </p:childTnLst>
                                </p:cTn>
                              </p:par>
                            </p:childTnLst>
                          </p:cTn>
                        </p:par>
                        <p:par>
                          <p:cTn id="43" fill="hold">
                            <p:stCondLst>
                              <p:cond delay="9750"/>
                            </p:stCondLst>
                            <p:childTnLst>
                              <p:par>
                                <p:cTn id="44" presetID="22" presetClass="entr" presetSubtype="8" fill="hold" grpId="0"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wipe(left)">
                                      <p:cBhvr>
                                        <p:cTn id="46" dur="500"/>
                                        <p:tgtEl>
                                          <p:spTgt spid="27"/>
                                        </p:tgtEl>
                                      </p:cBhvr>
                                    </p:animEffect>
                                  </p:childTnLst>
                                </p:cTn>
                              </p:par>
                            </p:childTnLst>
                          </p:cTn>
                        </p:par>
                        <p:par>
                          <p:cTn id="47" fill="hold">
                            <p:stCondLst>
                              <p:cond delay="10250"/>
                            </p:stCondLst>
                            <p:childTnLst>
                              <p:par>
                                <p:cTn id="48" presetID="22" presetClass="entr" presetSubtype="8"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wipe(left)">
                                      <p:cBhvr>
                                        <p:cTn id="50" dur="1000"/>
                                        <p:tgtEl>
                                          <p:spTgt spid="29"/>
                                        </p:tgtEl>
                                      </p:cBhvr>
                                    </p:animEffect>
                                  </p:childTnLst>
                                </p:cTn>
                              </p:par>
                            </p:childTnLst>
                          </p:cTn>
                        </p:par>
                        <p:par>
                          <p:cTn id="51" fill="hold">
                            <p:stCondLst>
                              <p:cond delay="11250"/>
                            </p:stCondLst>
                            <p:childTnLst>
                              <p:par>
                                <p:cTn id="52" presetID="22" presetClass="entr" presetSubtype="8"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wipe(left)">
                                      <p:cBhvr>
                                        <p:cTn id="54" dur="500"/>
                                        <p:tgtEl>
                                          <p:spTgt spid="30"/>
                                        </p:tgtEl>
                                      </p:cBhvr>
                                    </p:animEffect>
                                  </p:childTnLst>
                                </p:cTn>
                              </p:par>
                            </p:childTnLst>
                          </p:cTn>
                        </p:par>
                        <p:par>
                          <p:cTn id="55" fill="hold">
                            <p:stCondLst>
                              <p:cond delay="11750"/>
                            </p:stCondLst>
                            <p:childTnLst>
                              <p:par>
                                <p:cTn id="56" presetID="22" presetClass="entr" presetSubtype="8"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left)">
                                      <p:cBhvr>
                                        <p:cTn id="58" dur="1000"/>
                                        <p:tgtEl>
                                          <p:spTgt spid="31"/>
                                        </p:tgtEl>
                                      </p:cBhvr>
                                    </p:animEffect>
                                  </p:childTnLst>
                                </p:cTn>
                              </p:par>
                            </p:childTnLst>
                          </p:cTn>
                        </p:par>
                        <p:par>
                          <p:cTn id="59" fill="hold">
                            <p:stCondLst>
                              <p:cond delay="12750"/>
                            </p:stCondLst>
                            <p:childTnLst>
                              <p:par>
                                <p:cTn id="60" presetID="22" presetClass="entr" presetSubtype="8"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wipe(left)">
                                      <p:cBhvr>
                                        <p:cTn id="62" dur="500"/>
                                        <p:tgtEl>
                                          <p:spTgt spid="34"/>
                                        </p:tgtEl>
                                      </p:cBhvr>
                                    </p:animEffect>
                                  </p:childTnLst>
                                </p:cTn>
                              </p:par>
                            </p:childTnLst>
                          </p:cTn>
                        </p:par>
                        <p:par>
                          <p:cTn id="63" fill="hold">
                            <p:stCondLst>
                              <p:cond delay="1325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1000"/>
                                        <p:tgtEl>
                                          <p:spTgt spid="25"/>
                                        </p:tgtEl>
                                      </p:cBhvr>
                                    </p:animEffect>
                                  </p:childTnLst>
                                </p:cTn>
                              </p:par>
                            </p:childTnLst>
                          </p:cTn>
                        </p:par>
                        <p:par>
                          <p:cTn id="67" fill="hold">
                            <p:stCondLst>
                              <p:cond delay="14250"/>
                            </p:stCondLst>
                            <p:childTnLst>
                              <p:par>
                                <p:cTn id="68" presetID="22" presetClass="entr" presetSubtype="8"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wipe(left)">
                                      <p:cBhvr>
                                        <p:cTn id="70" dur="500"/>
                                        <p:tgtEl>
                                          <p:spTgt spid="28"/>
                                        </p:tgtEl>
                                      </p:cBhvr>
                                    </p:animEffect>
                                  </p:childTnLst>
                                </p:cTn>
                              </p:par>
                            </p:childTnLst>
                          </p:cTn>
                        </p:par>
                        <p:par>
                          <p:cTn id="71" fill="hold">
                            <p:stCondLst>
                              <p:cond delay="14750"/>
                            </p:stCondLst>
                            <p:childTnLst>
                              <p:par>
                                <p:cTn id="72" presetID="10" presetClass="entr" presetSubtype="0" fill="hold" nodeType="afterEffect">
                                  <p:stCondLst>
                                    <p:cond delay="50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25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9" grpId="0" animBg="1"/>
      <p:bldP spid="20" grpId="0"/>
      <p:bldP spid="21" grpId="0" animBg="1"/>
      <p:bldP spid="23" grpId="0" animBg="1"/>
      <p:bldP spid="24" grpId="0"/>
      <p:bldP spid="27" grpId="0" animBg="1"/>
      <p:bldP spid="29" grpId="0"/>
      <p:bldP spid="30" grpId="0" animBg="1"/>
      <p:bldP spid="31" grpId="0"/>
      <p:bldP spid="32" grpId="0" animBg="1"/>
      <p:bldP spid="33" grpId="0"/>
      <p:bldP spid="25" grpId="0"/>
      <p:bldP spid="28"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p:nvPr/>
        </p:nvGrpSpPr>
        <p:grpSpPr>
          <a:xfrm>
            <a:off x="0" y="0"/>
            <a:ext cx="9144000" cy="908720"/>
            <a:chOff x="0" y="0"/>
            <a:chExt cx="9144000" cy="908720"/>
          </a:xfrm>
        </p:grpSpPr>
        <p:pic>
          <p:nvPicPr>
            <p:cNvPr id="1026" name="Picture 2"/>
            <p:cNvPicPr>
              <a:picLocks noChangeAspect="1" noChangeArrowheads="1"/>
            </p:cNvPicPr>
            <p:nvPr/>
          </p:nvPicPr>
          <p:blipFill>
            <a:blip r:embed="rId4" cstate="print"/>
            <a:srcRect l="1963" r="1963"/>
            <a:stretch>
              <a:fillRect/>
            </a:stretch>
          </p:blipFill>
          <p:spPr bwMode="auto">
            <a:xfrm>
              <a:off x="0" y="0"/>
              <a:ext cx="9144000" cy="908720"/>
            </a:xfrm>
            <a:prstGeom prst="rect">
              <a:avLst/>
            </a:prstGeom>
            <a:noFill/>
            <a:ln w="9525">
              <a:noFill/>
              <a:miter lim="800000"/>
              <a:headEnd/>
              <a:tailEnd/>
            </a:ln>
          </p:spPr>
        </p:pic>
        <p:sp>
          <p:nvSpPr>
            <p:cNvPr id="6" name="Rectangle 5"/>
            <p:cNvSpPr/>
            <p:nvPr/>
          </p:nvSpPr>
          <p:spPr>
            <a:xfrm>
              <a:off x="512" y="188640"/>
              <a:ext cx="9143488" cy="72000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7" name="TextBox 6"/>
            <p:cNvSpPr txBox="1"/>
            <p:nvPr/>
          </p:nvSpPr>
          <p:spPr>
            <a:xfrm>
              <a:off x="683568" y="251937"/>
              <a:ext cx="8064896" cy="584775"/>
            </a:xfrm>
            <a:prstGeom prst="rect">
              <a:avLst/>
            </a:prstGeom>
            <a:solidFill>
              <a:srgbClr val="FFFFFF">
                <a:alpha val="69804"/>
              </a:srgbClr>
            </a:solidFill>
          </p:spPr>
          <p:txBody>
            <a:bodyPr wrap="square" rtlCol="0">
              <a:spAutoFit/>
            </a:bodyPr>
            <a:lstStyle/>
            <a:p>
              <a:r>
                <a:rPr lang="en-IN" sz="3200" dirty="0" smtClean="0"/>
                <a:t>Introduction</a:t>
              </a:r>
              <a:endParaRPr lang="en-IN" sz="3200" dirty="0"/>
            </a:p>
          </p:txBody>
        </p:sp>
      </p:grpSp>
      <p:pic>
        <p:nvPicPr>
          <p:cNvPr id="8" name="Picture 7" descr="wooden_wall_hd.jpg"/>
          <p:cNvPicPr>
            <a:picLocks noChangeAspect="1"/>
          </p:cNvPicPr>
          <p:nvPr/>
        </p:nvPicPr>
        <p:blipFill>
          <a:blip r:embed="rId5" cstate="print">
            <a:duotone>
              <a:prstClr val="black"/>
              <a:schemeClr val="accent6">
                <a:tint val="45000"/>
                <a:satMod val="400000"/>
              </a:schemeClr>
            </a:duotone>
          </a:blip>
          <a:stretch>
            <a:fillRect/>
          </a:stretch>
        </p:blipFill>
        <p:spPr>
          <a:xfrm>
            <a:off x="0" y="908720"/>
            <a:ext cx="9185068" cy="5976000"/>
          </a:xfrm>
          <a:prstGeom prst="rect">
            <a:avLst/>
          </a:prstGeom>
        </p:spPr>
      </p:pic>
      <p:pic>
        <p:nvPicPr>
          <p:cNvPr id="9" name="Picture 8" descr="coffee_cup-999px.png"/>
          <p:cNvPicPr>
            <a:picLocks noChangeAspect="1"/>
          </p:cNvPicPr>
          <p:nvPr/>
        </p:nvPicPr>
        <p:blipFill>
          <a:blip r:embed="rId6" cstate="print"/>
          <a:stretch>
            <a:fillRect/>
          </a:stretch>
        </p:blipFill>
        <p:spPr>
          <a:xfrm>
            <a:off x="6876256" y="908720"/>
            <a:ext cx="2267744" cy="2170134"/>
          </a:xfrm>
          <a:prstGeom prst="rect">
            <a:avLst/>
          </a:prstGeom>
        </p:spPr>
      </p:pic>
      <p:pic>
        <p:nvPicPr>
          <p:cNvPr id="14" name="Picture 13" descr="NEWSPAPER_BLANK.jpg"/>
          <p:cNvPicPr>
            <a:picLocks noChangeAspect="1"/>
          </p:cNvPicPr>
          <p:nvPr/>
        </p:nvPicPr>
        <p:blipFill>
          <a:blip r:embed="rId7" cstate="print"/>
          <a:stretch>
            <a:fillRect/>
          </a:stretch>
        </p:blipFill>
        <p:spPr>
          <a:xfrm rot="21298271">
            <a:off x="269481" y="1442024"/>
            <a:ext cx="6687840" cy="5015880"/>
          </a:xfrm>
          <a:prstGeom prst="rect">
            <a:avLst/>
          </a:prstGeom>
        </p:spPr>
      </p:pic>
      <p:sp>
        <p:nvSpPr>
          <p:cNvPr id="16" name="TextBox 15"/>
          <p:cNvSpPr txBox="1"/>
          <p:nvPr/>
        </p:nvSpPr>
        <p:spPr>
          <a:xfrm rot="-300000">
            <a:off x="246393" y="2534042"/>
            <a:ext cx="4763359" cy="400110"/>
          </a:xfrm>
          <a:prstGeom prst="rect">
            <a:avLst/>
          </a:prstGeom>
          <a:noFill/>
        </p:spPr>
        <p:txBody>
          <a:bodyPr wrap="square" rtlCol="0">
            <a:spAutoFit/>
          </a:bodyPr>
          <a:lstStyle/>
          <a:p>
            <a:r>
              <a:rPr lang="en-IN" sz="2000" dirty="0" smtClean="0"/>
              <a:t>This is where</a:t>
            </a:r>
            <a:endParaRPr lang="en-IN" sz="2000" dirty="0"/>
          </a:p>
        </p:txBody>
      </p:sp>
      <p:sp>
        <p:nvSpPr>
          <p:cNvPr id="18" name="TextBox 17"/>
          <p:cNvSpPr txBox="1"/>
          <p:nvPr/>
        </p:nvSpPr>
        <p:spPr>
          <a:xfrm rot="-300000">
            <a:off x="2464564" y="2318018"/>
            <a:ext cx="4763359" cy="400110"/>
          </a:xfrm>
          <a:prstGeom prst="rect">
            <a:avLst/>
          </a:prstGeom>
          <a:noFill/>
        </p:spPr>
        <p:txBody>
          <a:bodyPr wrap="square" rtlCol="0">
            <a:spAutoFit/>
          </a:bodyPr>
          <a:lstStyle/>
          <a:p>
            <a:r>
              <a:rPr lang="en-IN" sz="2000" dirty="0" smtClean="0"/>
              <a:t>or</a:t>
            </a:r>
            <a:endParaRPr lang="en-IN" sz="2000" dirty="0"/>
          </a:p>
        </p:txBody>
      </p:sp>
      <p:sp>
        <p:nvSpPr>
          <p:cNvPr id="19" name="Rectangle 18"/>
          <p:cNvSpPr/>
          <p:nvPr/>
        </p:nvSpPr>
        <p:spPr>
          <a:xfrm rot="-300000">
            <a:off x="2855170" y="2375042"/>
            <a:ext cx="3924000" cy="4320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dirty="0" smtClean="0">
                <a:solidFill>
                  <a:srgbClr val="FFFF00"/>
                </a:solidFill>
              </a:rPr>
              <a:t>Neuro Linguistic Programming</a:t>
            </a:r>
            <a:endParaRPr lang="en-IN" sz="2400" dirty="0">
              <a:solidFill>
                <a:srgbClr val="FFFF00"/>
              </a:solidFill>
            </a:endParaRPr>
          </a:p>
        </p:txBody>
      </p:sp>
      <p:sp>
        <p:nvSpPr>
          <p:cNvPr id="20" name="TextBox 19"/>
          <p:cNvSpPr txBox="1"/>
          <p:nvPr/>
        </p:nvSpPr>
        <p:spPr>
          <a:xfrm rot="-300000">
            <a:off x="259930" y="2966922"/>
            <a:ext cx="4744264" cy="400110"/>
          </a:xfrm>
          <a:prstGeom prst="rect">
            <a:avLst/>
          </a:prstGeom>
          <a:noFill/>
        </p:spPr>
        <p:txBody>
          <a:bodyPr wrap="square" rtlCol="0">
            <a:spAutoFit/>
          </a:bodyPr>
          <a:lstStyle/>
          <a:p>
            <a:r>
              <a:rPr lang="en-IN" sz="2000" dirty="0" smtClean="0"/>
              <a:t>can prove to be helpful for Howard. </a:t>
            </a:r>
            <a:endParaRPr lang="en-IN" sz="2000" dirty="0"/>
          </a:p>
        </p:txBody>
      </p:sp>
      <p:sp>
        <p:nvSpPr>
          <p:cNvPr id="21" name="Rectangle 20"/>
          <p:cNvSpPr/>
          <p:nvPr/>
        </p:nvSpPr>
        <p:spPr>
          <a:xfrm rot="-300000">
            <a:off x="413061" y="3629222"/>
            <a:ext cx="684000" cy="432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dirty="0" smtClean="0">
                <a:solidFill>
                  <a:schemeClr val="accent5">
                    <a:lumMod val="60000"/>
                    <a:lumOff val="40000"/>
                  </a:schemeClr>
                </a:solidFill>
              </a:rPr>
              <a:t>NLP</a:t>
            </a:r>
            <a:endParaRPr lang="en-IN" sz="2400" dirty="0">
              <a:solidFill>
                <a:schemeClr val="accent5">
                  <a:lumMod val="60000"/>
                  <a:lumOff val="40000"/>
                </a:schemeClr>
              </a:solidFill>
            </a:endParaRPr>
          </a:p>
        </p:txBody>
      </p:sp>
      <p:sp>
        <p:nvSpPr>
          <p:cNvPr id="23" name="Rectangle 22"/>
          <p:cNvSpPr/>
          <p:nvPr/>
        </p:nvSpPr>
        <p:spPr>
          <a:xfrm rot="-300000">
            <a:off x="3115623" y="3336805"/>
            <a:ext cx="1296000" cy="4320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dirty="0" smtClean="0">
                <a:solidFill>
                  <a:schemeClr val="accent3">
                    <a:lumMod val="60000"/>
                    <a:lumOff val="40000"/>
                  </a:schemeClr>
                </a:solidFill>
              </a:rPr>
              <a:t>thinking, </a:t>
            </a:r>
            <a:endParaRPr lang="en-IN" sz="2400" dirty="0">
              <a:solidFill>
                <a:schemeClr val="accent3">
                  <a:lumMod val="60000"/>
                  <a:lumOff val="40000"/>
                </a:schemeClr>
              </a:solidFill>
            </a:endParaRPr>
          </a:p>
        </p:txBody>
      </p:sp>
      <p:sp>
        <p:nvSpPr>
          <p:cNvPr id="27" name="Rectangle 26"/>
          <p:cNvSpPr/>
          <p:nvPr/>
        </p:nvSpPr>
        <p:spPr>
          <a:xfrm rot="-300000">
            <a:off x="4483774" y="3225495"/>
            <a:ext cx="1296000" cy="4320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dirty="0" smtClean="0">
                <a:solidFill>
                  <a:srgbClr val="FF99CC"/>
                </a:solidFill>
              </a:rPr>
              <a:t>behavior</a:t>
            </a:r>
            <a:endParaRPr lang="en-IN" sz="2400" dirty="0">
              <a:solidFill>
                <a:srgbClr val="FF99CC"/>
              </a:solidFill>
            </a:endParaRPr>
          </a:p>
        </p:txBody>
      </p:sp>
      <p:sp>
        <p:nvSpPr>
          <p:cNvPr id="29" name="TextBox 28"/>
          <p:cNvSpPr txBox="1"/>
          <p:nvPr/>
        </p:nvSpPr>
        <p:spPr>
          <a:xfrm rot="-300000">
            <a:off x="5811999" y="3133787"/>
            <a:ext cx="827162" cy="400110"/>
          </a:xfrm>
          <a:prstGeom prst="rect">
            <a:avLst/>
          </a:prstGeom>
          <a:noFill/>
        </p:spPr>
        <p:txBody>
          <a:bodyPr wrap="square" rtlCol="0">
            <a:spAutoFit/>
          </a:bodyPr>
          <a:lstStyle/>
          <a:p>
            <a:r>
              <a:rPr lang="en-IN" sz="2000" dirty="0" smtClean="0"/>
              <a:t>and</a:t>
            </a:r>
            <a:endParaRPr lang="en-IN" sz="2000" dirty="0"/>
          </a:p>
        </p:txBody>
      </p:sp>
      <p:sp>
        <p:nvSpPr>
          <p:cNvPr id="30" name="Rectangle 29"/>
          <p:cNvSpPr/>
          <p:nvPr/>
        </p:nvSpPr>
        <p:spPr>
          <a:xfrm rot="-300000">
            <a:off x="409774" y="4033510"/>
            <a:ext cx="2412000" cy="4320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dirty="0" smtClean="0">
                <a:solidFill>
                  <a:srgbClr val="B6A6CA"/>
                </a:solidFill>
              </a:rPr>
              <a:t>language patterns</a:t>
            </a:r>
            <a:endParaRPr lang="en-IN" sz="2400" dirty="0">
              <a:solidFill>
                <a:srgbClr val="B6A6CA"/>
              </a:solidFill>
            </a:endParaRPr>
          </a:p>
        </p:txBody>
      </p:sp>
      <p:sp>
        <p:nvSpPr>
          <p:cNvPr id="31" name="TextBox 30"/>
          <p:cNvSpPr txBox="1"/>
          <p:nvPr/>
        </p:nvSpPr>
        <p:spPr>
          <a:xfrm rot="-300000">
            <a:off x="2783361" y="3778809"/>
            <a:ext cx="3087477" cy="400110"/>
          </a:xfrm>
          <a:prstGeom prst="rect">
            <a:avLst/>
          </a:prstGeom>
          <a:noFill/>
        </p:spPr>
        <p:txBody>
          <a:bodyPr wrap="square" rtlCol="0">
            <a:spAutoFit/>
          </a:bodyPr>
          <a:lstStyle/>
          <a:p>
            <a:r>
              <a:rPr lang="en-IN" sz="2000" dirty="0" smtClean="0"/>
              <a:t>so that we can build sets of </a:t>
            </a:r>
            <a:endParaRPr lang="en-IN" sz="2000" dirty="0"/>
          </a:p>
        </p:txBody>
      </p:sp>
      <p:sp>
        <p:nvSpPr>
          <p:cNvPr id="32" name="Rectangle 31"/>
          <p:cNvSpPr/>
          <p:nvPr/>
        </p:nvSpPr>
        <p:spPr>
          <a:xfrm rot="-300000">
            <a:off x="1755650" y="2607926"/>
            <a:ext cx="684000" cy="4320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dirty="0" smtClean="0">
                <a:solidFill>
                  <a:srgbClr val="D6AD84"/>
                </a:solidFill>
              </a:rPr>
              <a:t>NLP </a:t>
            </a:r>
            <a:endParaRPr lang="en-IN" sz="2400" dirty="0">
              <a:solidFill>
                <a:srgbClr val="D6AD84"/>
              </a:solidFill>
            </a:endParaRPr>
          </a:p>
        </p:txBody>
      </p:sp>
      <p:sp>
        <p:nvSpPr>
          <p:cNvPr id="33" name="TextBox 32"/>
          <p:cNvSpPr txBox="1"/>
          <p:nvPr/>
        </p:nvSpPr>
        <p:spPr>
          <a:xfrm rot="-300000">
            <a:off x="1128689" y="3547211"/>
            <a:ext cx="2293367" cy="400110"/>
          </a:xfrm>
          <a:prstGeom prst="rect">
            <a:avLst/>
          </a:prstGeom>
          <a:noFill/>
        </p:spPr>
        <p:txBody>
          <a:bodyPr wrap="square" rtlCol="0">
            <a:spAutoFit/>
          </a:bodyPr>
          <a:lstStyle/>
          <a:p>
            <a:r>
              <a:rPr lang="en-IN" sz="2000" dirty="0" smtClean="0"/>
              <a:t>is the study of our</a:t>
            </a:r>
            <a:endParaRPr lang="en-IN" sz="2000" dirty="0"/>
          </a:p>
        </p:txBody>
      </p:sp>
      <p:sp>
        <p:nvSpPr>
          <p:cNvPr id="25" name="TextBox 24"/>
          <p:cNvSpPr txBox="1"/>
          <p:nvPr/>
        </p:nvSpPr>
        <p:spPr>
          <a:xfrm rot="-300000">
            <a:off x="1916077" y="4211880"/>
            <a:ext cx="4763359" cy="400110"/>
          </a:xfrm>
          <a:prstGeom prst="rect">
            <a:avLst/>
          </a:prstGeom>
          <a:noFill/>
        </p:spPr>
        <p:txBody>
          <a:bodyPr wrap="square" rtlCol="0">
            <a:spAutoFit/>
          </a:bodyPr>
          <a:lstStyle/>
          <a:p>
            <a:r>
              <a:rPr lang="en-IN" sz="2000" dirty="0" smtClean="0"/>
              <a:t>that work for us in making</a:t>
            </a:r>
          </a:p>
        </p:txBody>
      </p:sp>
      <p:sp>
        <p:nvSpPr>
          <p:cNvPr id="28" name="Rectangle 27"/>
          <p:cNvSpPr/>
          <p:nvPr/>
        </p:nvSpPr>
        <p:spPr>
          <a:xfrm rot="-300000">
            <a:off x="4732173" y="4065426"/>
            <a:ext cx="1404000" cy="4320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dirty="0" smtClean="0">
                <a:solidFill>
                  <a:srgbClr val="99FF99"/>
                </a:solidFill>
              </a:rPr>
              <a:t>decisions,</a:t>
            </a:r>
            <a:endParaRPr lang="en-IN" sz="2400" dirty="0">
              <a:solidFill>
                <a:srgbClr val="99FF99"/>
              </a:solidFill>
            </a:endParaRPr>
          </a:p>
        </p:txBody>
      </p:sp>
      <p:sp>
        <p:nvSpPr>
          <p:cNvPr id="34" name="Rectangle 33"/>
          <p:cNvSpPr/>
          <p:nvPr/>
        </p:nvSpPr>
        <p:spPr>
          <a:xfrm rot="-300000">
            <a:off x="483700" y="4520766"/>
            <a:ext cx="1404000" cy="4320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dirty="0" smtClean="0">
                <a:solidFill>
                  <a:schemeClr val="bg1">
                    <a:lumMod val="85000"/>
                  </a:schemeClr>
                </a:solidFill>
              </a:rPr>
              <a:t>strategies</a:t>
            </a:r>
            <a:endParaRPr lang="en-IN" sz="2400" dirty="0">
              <a:solidFill>
                <a:schemeClr val="bg1">
                  <a:lumMod val="85000"/>
                </a:schemeClr>
              </a:solidFill>
            </a:endParaRPr>
          </a:p>
        </p:txBody>
      </p:sp>
      <p:sp>
        <p:nvSpPr>
          <p:cNvPr id="26" name="Rectangle 25"/>
          <p:cNvSpPr/>
          <p:nvPr/>
        </p:nvSpPr>
        <p:spPr>
          <a:xfrm rot="-300000">
            <a:off x="480756" y="4928806"/>
            <a:ext cx="2952000" cy="4320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dirty="0" smtClean="0">
                <a:solidFill>
                  <a:schemeClr val="bg1">
                    <a:lumMod val="85000"/>
                  </a:schemeClr>
                </a:solidFill>
              </a:rPr>
              <a:t>building relationships,</a:t>
            </a:r>
            <a:endParaRPr lang="en-IN" sz="2400" dirty="0">
              <a:solidFill>
                <a:schemeClr val="bg1">
                  <a:lumMod val="85000"/>
                </a:schemeClr>
              </a:solidFill>
            </a:endParaRPr>
          </a:p>
        </p:txBody>
      </p:sp>
      <p:sp>
        <p:nvSpPr>
          <p:cNvPr id="35" name="Rectangle 34"/>
          <p:cNvSpPr/>
          <p:nvPr/>
        </p:nvSpPr>
        <p:spPr>
          <a:xfrm rot="-300000">
            <a:off x="3503995" y="4590033"/>
            <a:ext cx="3528000" cy="4320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dirty="0" smtClean="0">
                <a:solidFill>
                  <a:schemeClr val="accent6">
                    <a:lumMod val="60000"/>
                    <a:lumOff val="40000"/>
                  </a:schemeClr>
                </a:solidFill>
              </a:rPr>
              <a:t>coaching a team of people,</a:t>
            </a:r>
            <a:endParaRPr lang="en-IN" sz="2400" dirty="0">
              <a:solidFill>
                <a:schemeClr val="accent6">
                  <a:lumMod val="60000"/>
                  <a:lumOff val="40000"/>
                </a:schemeClr>
              </a:solidFill>
            </a:endParaRPr>
          </a:p>
        </p:txBody>
      </p:sp>
      <p:sp>
        <p:nvSpPr>
          <p:cNvPr id="37" name="Rectangle 36"/>
          <p:cNvSpPr/>
          <p:nvPr/>
        </p:nvSpPr>
        <p:spPr>
          <a:xfrm rot="-300000">
            <a:off x="483952" y="5463145"/>
            <a:ext cx="1260000" cy="4320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dirty="0" smtClean="0">
                <a:solidFill>
                  <a:schemeClr val="accent2">
                    <a:lumMod val="40000"/>
                    <a:lumOff val="60000"/>
                  </a:schemeClr>
                </a:solidFill>
              </a:rPr>
              <a:t>inspiring</a:t>
            </a:r>
            <a:endParaRPr lang="en-IN" sz="2400" dirty="0">
              <a:solidFill>
                <a:schemeClr val="accent2">
                  <a:lumMod val="40000"/>
                  <a:lumOff val="60000"/>
                </a:schemeClr>
              </a:solidFill>
            </a:endParaRPr>
          </a:p>
        </p:txBody>
      </p:sp>
      <p:sp>
        <p:nvSpPr>
          <p:cNvPr id="38" name="Rectangle 37"/>
          <p:cNvSpPr/>
          <p:nvPr/>
        </p:nvSpPr>
        <p:spPr>
          <a:xfrm rot="-300000">
            <a:off x="2251961" y="5294268"/>
            <a:ext cx="1512000" cy="4320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dirty="0" smtClean="0">
                <a:solidFill>
                  <a:srgbClr val="FFC000"/>
                </a:solidFill>
              </a:rPr>
              <a:t>motivating </a:t>
            </a:r>
            <a:endParaRPr lang="en-IN" sz="2400" dirty="0">
              <a:solidFill>
                <a:srgbClr val="FFC000"/>
              </a:solidFill>
            </a:endParaRPr>
          </a:p>
        </p:txBody>
      </p:sp>
      <p:sp>
        <p:nvSpPr>
          <p:cNvPr id="39" name="TextBox 38"/>
          <p:cNvSpPr txBox="1"/>
          <p:nvPr/>
        </p:nvSpPr>
        <p:spPr>
          <a:xfrm rot="-300000">
            <a:off x="1712751" y="5404667"/>
            <a:ext cx="827162" cy="400110"/>
          </a:xfrm>
          <a:prstGeom prst="rect">
            <a:avLst/>
          </a:prstGeom>
          <a:noFill/>
        </p:spPr>
        <p:txBody>
          <a:bodyPr wrap="square" rtlCol="0">
            <a:spAutoFit/>
          </a:bodyPr>
          <a:lstStyle/>
          <a:p>
            <a:r>
              <a:rPr lang="en-IN" sz="2000" dirty="0" smtClean="0"/>
              <a:t>and</a:t>
            </a:r>
            <a:endParaRPr lang="en-IN" sz="2000" dirty="0"/>
          </a:p>
        </p:txBody>
      </p:sp>
      <p:sp>
        <p:nvSpPr>
          <p:cNvPr id="40" name="TextBox 39"/>
          <p:cNvSpPr txBox="1"/>
          <p:nvPr/>
        </p:nvSpPr>
        <p:spPr>
          <a:xfrm rot="-300000">
            <a:off x="3793389" y="5171244"/>
            <a:ext cx="2080293" cy="400110"/>
          </a:xfrm>
          <a:prstGeom prst="rect">
            <a:avLst/>
          </a:prstGeom>
          <a:noFill/>
        </p:spPr>
        <p:txBody>
          <a:bodyPr wrap="square" rtlCol="0">
            <a:spAutoFit/>
          </a:bodyPr>
          <a:lstStyle/>
          <a:p>
            <a:r>
              <a:rPr lang="en-IN" sz="2000" dirty="0" smtClean="0"/>
              <a:t>others, creating</a:t>
            </a:r>
            <a:endParaRPr lang="en-IN" sz="2000" dirty="0"/>
          </a:p>
        </p:txBody>
      </p:sp>
      <p:sp>
        <p:nvSpPr>
          <p:cNvPr id="41" name="Rectangle 40"/>
          <p:cNvSpPr/>
          <p:nvPr/>
        </p:nvSpPr>
        <p:spPr>
          <a:xfrm rot="-300000">
            <a:off x="5596748" y="4990548"/>
            <a:ext cx="1152000" cy="4320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dirty="0" smtClean="0">
                <a:solidFill>
                  <a:schemeClr val="accent5">
                    <a:lumMod val="60000"/>
                    <a:lumOff val="40000"/>
                  </a:schemeClr>
                </a:solidFill>
              </a:rPr>
              <a:t>balance</a:t>
            </a:r>
            <a:endParaRPr lang="en-IN" sz="2400" dirty="0">
              <a:solidFill>
                <a:schemeClr val="accent5">
                  <a:lumMod val="60000"/>
                  <a:lumOff val="40000"/>
                </a:schemeClr>
              </a:solidFill>
            </a:endParaRPr>
          </a:p>
        </p:txBody>
      </p:sp>
      <p:sp>
        <p:nvSpPr>
          <p:cNvPr id="42" name="TextBox 41"/>
          <p:cNvSpPr txBox="1"/>
          <p:nvPr/>
        </p:nvSpPr>
        <p:spPr>
          <a:xfrm rot="-300000">
            <a:off x="534013" y="5891324"/>
            <a:ext cx="2080293" cy="400110"/>
          </a:xfrm>
          <a:prstGeom prst="rect">
            <a:avLst/>
          </a:prstGeom>
          <a:noFill/>
        </p:spPr>
        <p:txBody>
          <a:bodyPr wrap="square" rtlCol="0">
            <a:spAutoFit/>
          </a:bodyPr>
          <a:lstStyle/>
          <a:p>
            <a:r>
              <a:rPr lang="en-IN" sz="2000" dirty="0" smtClean="0"/>
              <a:t>in our lives,</a:t>
            </a:r>
            <a:endParaRPr lang="en-IN" sz="2000" dirty="0"/>
          </a:p>
        </p:txBody>
      </p:sp>
      <p:sp>
        <p:nvSpPr>
          <p:cNvPr id="43" name="Rectangle 42"/>
          <p:cNvSpPr/>
          <p:nvPr/>
        </p:nvSpPr>
        <p:spPr>
          <a:xfrm rot="-300000">
            <a:off x="1851448" y="5803031"/>
            <a:ext cx="1620000" cy="4320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dirty="0" smtClean="0">
                <a:solidFill>
                  <a:srgbClr val="99FF99"/>
                </a:solidFill>
              </a:rPr>
              <a:t>negotiating</a:t>
            </a:r>
            <a:endParaRPr lang="en-IN" sz="2400" dirty="0">
              <a:solidFill>
                <a:srgbClr val="99FF99"/>
              </a:solidFill>
            </a:endParaRPr>
          </a:p>
        </p:txBody>
      </p:sp>
      <p:sp>
        <p:nvSpPr>
          <p:cNvPr id="44" name="TextBox 43"/>
          <p:cNvSpPr txBox="1"/>
          <p:nvPr/>
        </p:nvSpPr>
        <p:spPr>
          <a:xfrm rot="-300000">
            <a:off x="3502337" y="5532297"/>
            <a:ext cx="3667960" cy="400110"/>
          </a:xfrm>
          <a:prstGeom prst="rect">
            <a:avLst/>
          </a:prstGeom>
          <a:noFill/>
        </p:spPr>
        <p:txBody>
          <a:bodyPr wrap="square" rtlCol="0">
            <a:spAutoFit/>
          </a:bodyPr>
          <a:lstStyle/>
          <a:p>
            <a:r>
              <a:rPr lang="en-IN" sz="2000" dirty="0" smtClean="0"/>
              <a:t>our way through the day and, </a:t>
            </a:r>
            <a:endParaRPr lang="en-IN" sz="2000" dirty="0"/>
          </a:p>
        </p:txBody>
      </p:sp>
      <p:sp>
        <p:nvSpPr>
          <p:cNvPr id="45" name="TextBox 44"/>
          <p:cNvSpPr txBox="1"/>
          <p:nvPr/>
        </p:nvSpPr>
        <p:spPr>
          <a:xfrm rot="-300000">
            <a:off x="550009" y="6180369"/>
            <a:ext cx="3667960" cy="400110"/>
          </a:xfrm>
          <a:prstGeom prst="rect">
            <a:avLst/>
          </a:prstGeom>
          <a:noFill/>
        </p:spPr>
        <p:txBody>
          <a:bodyPr wrap="square" rtlCol="0">
            <a:spAutoFit/>
          </a:bodyPr>
          <a:lstStyle/>
          <a:p>
            <a:r>
              <a:rPr lang="en-IN" sz="2000" dirty="0" smtClean="0"/>
              <a:t>above all, learning how to learn.</a:t>
            </a:r>
            <a:endParaRPr lang="en-IN" sz="2000" dirty="0"/>
          </a:p>
        </p:txBody>
      </p:sp>
      <p:pic>
        <p:nvPicPr>
          <p:cNvPr id="36" name="Picture 3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08031" y="-105774"/>
            <a:ext cx="952381" cy="965079"/>
          </a:xfrm>
          <a:prstGeom prst="rect">
            <a:avLst/>
          </a:prstGeom>
        </p:spPr>
      </p:pic>
      <p:pic>
        <p:nvPicPr>
          <p:cNvPr id="46" name="Picture 45">
            <a:hlinkClick r:id="" action="ppaction://hlinkshowjump?jump=previousslide"/>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2885" y="6466336"/>
            <a:ext cx="1244445" cy="419048"/>
          </a:xfrm>
          <a:prstGeom prst="rect">
            <a:avLst/>
          </a:prstGeom>
        </p:spPr>
      </p:pic>
      <p:pic>
        <p:nvPicPr>
          <p:cNvPr id="47" name="Picture 46">
            <a:hlinkClick r:id="" action="ppaction://hlinkshowjump?jump=nextslide"/>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884368" y="6466336"/>
            <a:ext cx="1244445" cy="419048"/>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1000"/>
                                        <p:tgtEl>
                                          <p:spTgt spid="1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left)">
                                      <p:cBhvr>
                                        <p:cTn id="11" dur="500"/>
                                        <p:tgtEl>
                                          <p:spTgt spid="32"/>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left)">
                                      <p:cBhvr>
                                        <p:cTn id="15" dur="1000"/>
                                        <p:tgtEl>
                                          <p:spTgt spid="18"/>
                                        </p:tgtEl>
                                      </p:cBhvr>
                                    </p:animEffect>
                                  </p:childTnLst>
                                </p:cTn>
                              </p:par>
                            </p:childTnLst>
                          </p:cTn>
                        </p:par>
                        <p:par>
                          <p:cTn id="16" fill="hold">
                            <p:stCondLst>
                              <p:cond delay="2500"/>
                            </p:stCondLst>
                            <p:childTnLst>
                              <p:par>
                                <p:cTn id="17" presetID="22" presetClass="entr" presetSubtype="8"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left)">
                                      <p:cBhvr>
                                        <p:cTn id="23" dur="1000"/>
                                        <p:tgtEl>
                                          <p:spTgt spid="20"/>
                                        </p:tgtEl>
                                      </p:cBhvr>
                                    </p:animEffect>
                                  </p:childTnLst>
                                </p:cTn>
                              </p:par>
                            </p:childTnLst>
                          </p:cTn>
                        </p:par>
                        <p:par>
                          <p:cTn id="24" fill="hold">
                            <p:stCondLst>
                              <p:cond delay="4000"/>
                            </p:stCondLst>
                            <p:childTnLst>
                              <p:par>
                                <p:cTn id="25" presetID="22" presetClass="entr" presetSubtype="8" fill="hold" grpId="0" nodeType="afterEffect">
                                  <p:stCondLst>
                                    <p:cond delay="250"/>
                                  </p:stCondLst>
                                  <p:childTnLst>
                                    <p:set>
                                      <p:cBhvr>
                                        <p:cTn id="26" dur="1" fill="hold">
                                          <p:stCondLst>
                                            <p:cond delay="0"/>
                                          </p:stCondLst>
                                        </p:cTn>
                                        <p:tgtEl>
                                          <p:spTgt spid="21"/>
                                        </p:tgtEl>
                                        <p:attrNameLst>
                                          <p:attrName>style.visibility</p:attrName>
                                        </p:attrNameLst>
                                      </p:cBhvr>
                                      <p:to>
                                        <p:strVal val="visible"/>
                                      </p:to>
                                    </p:set>
                                    <p:animEffect transition="in" filter="wipe(left)">
                                      <p:cBhvr>
                                        <p:cTn id="27" dur="500"/>
                                        <p:tgtEl>
                                          <p:spTgt spid="21"/>
                                        </p:tgtEl>
                                      </p:cBhvr>
                                    </p:animEffect>
                                  </p:childTnLst>
                                </p:cTn>
                              </p:par>
                            </p:childTnLst>
                          </p:cTn>
                        </p:par>
                        <p:par>
                          <p:cTn id="28" fill="hold">
                            <p:stCondLst>
                              <p:cond delay="4750"/>
                            </p:stCondLst>
                            <p:childTnLst>
                              <p:par>
                                <p:cTn id="29" presetID="22" presetClass="entr" presetSubtype="8"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wipe(left)">
                                      <p:cBhvr>
                                        <p:cTn id="31" dur="1000"/>
                                        <p:tgtEl>
                                          <p:spTgt spid="33"/>
                                        </p:tgtEl>
                                      </p:cBhvr>
                                    </p:animEffect>
                                  </p:childTnLst>
                                </p:cTn>
                              </p:par>
                            </p:childTnLst>
                          </p:cTn>
                        </p:par>
                        <p:par>
                          <p:cTn id="32" fill="hold">
                            <p:stCondLst>
                              <p:cond delay="575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500"/>
                                        <p:tgtEl>
                                          <p:spTgt spid="23"/>
                                        </p:tgtEl>
                                      </p:cBhvr>
                                    </p:animEffect>
                                  </p:childTnLst>
                                </p:cTn>
                              </p:par>
                            </p:childTnLst>
                          </p:cTn>
                        </p:par>
                        <p:par>
                          <p:cTn id="36" fill="hold">
                            <p:stCondLst>
                              <p:cond delay="6250"/>
                            </p:stCondLst>
                            <p:childTnLst>
                              <p:par>
                                <p:cTn id="37" presetID="22" presetClass="entr" presetSubtype="8" fill="hold" grpId="0"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left)">
                                      <p:cBhvr>
                                        <p:cTn id="39" dur="500"/>
                                        <p:tgtEl>
                                          <p:spTgt spid="27"/>
                                        </p:tgtEl>
                                      </p:cBhvr>
                                    </p:animEffect>
                                  </p:childTnLst>
                                </p:cTn>
                              </p:par>
                            </p:childTnLst>
                          </p:cTn>
                        </p:par>
                        <p:par>
                          <p:cTn id="40" fill="hold">
                            <p:stCondLst>
                              <p:cond delay="6750"/>
                            </p:stCondLst>
                            <p:childTnLst>
                              <p:par>
                                <p:cTn id="41" presetID="22" presetClass="entr" presetSubtype="8"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wipe(left)">
                                      <p:cBhvr>
                                        <p:cTn id="43" dur="1000"/>
                                        <p:tgtEl>
                                          <p:spTgt spid="29"/>
                                        </p:tgtEl>
                                      </p:cBhvr>
                                    </p:animEffect>
                                  </p:childTnLst>
                                </p:cTn>
                              </p:par>
                            </p:childTnLst>
                          </p:cTn>
                        </p:par>
                        <p:par>
                          <p:cTn id="44" fill="hold">
                            <p:stCondLst>
                              <p:cond delay="7750"/>
                            </p:stCondLst>
                            <p:childTnLst>
                              <p:par>
                                <p:cTn id="45" presetID="22" presetClass="entr" presetSubtype="8"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82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1000"/>
                                        <p:tgtEl>
                                          <p:spTgt spid="31"/>
                                        </p:tgtEl>
                                      </p:cBhvr>
                                    </p:animEffect>
                                  </p:childTnLst>
                                </p:cTn>
                              </p:par>
                            </p:childTnLst>
                          </p:cTn>
                        </p:par>
                        <p:par>
                          <p:cTn id="52" fill="hold">
                            <p:stCondLst>
                              <p:cond delay="925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9750"/>
                            </p:stCondLst>
                            <p:childTnLst>
                              <p:par>
                                <p:cTn id="57" presetID="22" presetClass="entr" presetSubtype="8"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left)">
                                      <p:cBhvr>
                                        <p:cTn id="59" dur="1000"/>
                                        <p:tgtEl>
                                          <p:spTgt spid="25"/>
                                        </p:tgtEl>
                                      </p:cBhvr>
                                    </p:animEffect>
                                  </p:childTnLst>
                                </p:cTn>
                              </p:par>
                            </p:childTnLst>
                          </p:cTn>
                        </p:par>
                        <p:par>
                          <p:cTn id="60" fill="hold">
                            <p:stCondLst>
                              <p:cond delay="10750"/>
                            </p:stCondLst>
                            <p:childTnLst>
                              <p:par>
                                <p:cTn id="61" presetID="2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wipe(left)">
                                      <p:cBhvr>
                                        <p:cTn id="63" dur="500"/>
                                        <p:tgtEl>
                                          <p:spTgt spid="28"/>
                                        </p:tgtEl>
                                      </p:cBhvr>
                                    </p:animEffect>
                                  </p:childTnLst>
                                </p:cTn>
                              </p:par>
                            </p:childTnLst>
                          </p:cTn>
                        </p:par>
                        <p:par>
                          <p:cTn id="64" fill="hold">
                            <p:stCondLst>
                              <p:cond delay="11250"/>
                            </p:stCondLst>
                            <p:childTnLst>
                              <p:par>
                                <p:cTn id="65" presetID="22" presetClass="entr" presetSubtype="8" fill="hold" grpId="0" nodeType="after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wipe(left)">
                                      <p:cBhvr>
                                        <p:cTn id="67" dur="500"/>
                                        <p:tgtEl>
                                          <p:spTgt spid="26"/>
                                        </p:tgtEl>
                                      </p:cBhvr>
                                    </p:animEffect>
                                  </p:childTnLst>
                                </p:cTn>
                              </p:par>
                            </p:childTnLst>
                          </p:cTn>
                        </p:par>
                        <p:par>
                          <p:cTn id="68" fill="hold">
                            <p:stCondLst>
                              <p:cond delay="11750"/>
                            </p:stCondLst>
                            <p:childTnLst>
                              <p:par>
                                <p:cTn id="69" presetID="22" presetClass="entr" presetSubtype="8"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wipe(left)">
                                      <p:cBhvr>
                                        <p:cTn id="71" dur="500"/>
                                        <p:tgtEl>
                                          <p:spTgt spid="35"/>
                                        </p:tgtEl>
                                      </p:cBhvr>
                                    </p:animEffect>
                                  </p:childTnLst>
                                </p:cTn>
                              </p:par>
                            </p:childTnLst>
                          </p:cTn>
                        </p:par>
                        <p:par>
                          <p:cTn id="72" fill="hold">
                            <p:stCondLst>
                              <p:cond delay="12250"/>
                            </p:stCondLst>
                            <p:childTnLst>
                              <p:par>
                                <p:cTn id="73" presetID="22" presetClass="entr" presetSubtype="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wipe(left)">
                                      <p:cBhvr>
                                        <p:cTn id="75" dur="500"/>
                                        <p:tgtEl>
                                          <p:spTgt spid="37"/>
                                        </p:tgtEl>
                                      </p:cBhvr>
                                    </p:animEffect>
                                  </p:childTnLst>
                                </p:cTn>
                              </p:par>
                            </p:childTnLst>
                          </p:cTn>
                        </p:par>
                        <p:par>
                          <p:cTn id="76" fill="hold">
                            <p:stCondLst>
                              <p:cond delay="12750"/>
                            </p:stCondLst>
                            <p:childTnLst>
                              <p:par>
                                <p:cTn id="77" presetID="22" presetClass="entr" presetSubtype="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wipe(left)">
                                      <p:cBhvr>
                                        <p:cTn id="79" dur="1000"/>
                                        <p:tgtEl>
                                          <p:spTgt spid="39"/>
                                        </p:tgtEl>
                                      </p:cBhvr>
                                    </p:animEffect>
                                  </p:childTnLst>
                                </p:cTn>
                              </p:par>
                            </p:childTnLst>
                          </p:cTn>
                        </p:par>
                        <p:par>
                          <p:cTn id="80" fill="hold">
                            <p:stCondLst>
                              <p:cond delay="13750"/>
                            </p:stCondLst>
                            <p:childTnLst>
                              <p:par>
                                <p:cTn id="81" presetID="22" presetClass="entr" presetSubtype="8"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left)">
                                      <p:cBhvr>
                                        <p:cTn id="83" dur="500"/>
                                        <p:tgtEl>
                                          <p:spTgt spid="38"/>
                                        </p:tgtEl>
                                      </p:cBhvr>
                                    </p:animEffect>
                                  </p:childTnLst>
                                </p:cTn>
                              </p:par>
                            </p:childTnLst>
                          </p:cTn>
                        </p:par>
                        <p:par>
                          <p:cTn id="84" fill="hold">
                            <p:stCondLst>
                              <p:cond delay="1425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1000"/>
                                        <p:tgtEl>
                                          <p:spTgt spid="40"/>
                                        </p:tgtEl>
                                      </p:cBhvr>
                                    </p:animEffect>
                                  </p:childTnLst>
                                </p:cTn>
                              </p:par>
                            </p:childTnLst>
                          </p:cTn>
                        </p:par>
                        <p:par>
                          <p:cTn id="88" fill="hold">
                            <p:stCondLst>
                              <p:cond delay="15250"/>
                            </p:stCondLst>
                            <p:childTnLst>
                              <p:par>
                                <p:cTn id="89" presetID="22" presetClass="entr" presetSubtype="8"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left)">
                                      <p:cBhvr>
                                        <p:cTn id="91" dur="500"/>
                                        <p:tgtEl>
                                          <p:spTgt spid="41"/>
                                        </p:tgtEl>
                                      </p:cBhvr>
                                    </p:animEffect>
                                  </p:childTnLst>
                                </p:cTn>
                              </p:par>
                            </p:childTnLst>
                          </p:cTn>
                        </p:par>
                        <p:par>
                          <p:cTn id="92" fill="hold">
                            <p:stCondLst>
                              <p:cond delay="15750"/>
                            </p:stCondLst>
                            <p:childTnLst>
                              <p:par>
                                <p:cTn id="93" presetID="22" presetClass="entr" presetSubtype="8" fill="hold" grpId="0" nodeType="after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left)">
                                      <p:cBhvr>
                                        <p:cTn id="95" dur="1000"/>
                                        <p:tgtEl>
                                          <p:spTgt spid="42"/>
                                        </p:tgtEl>
                                      </p:cBhvr>
                                    </p:animEffect>
                                  </p:childTnLst>
                                </p:cTn>
                              </p:par>
                            </p:childTnLst>
                          </p:cTn>
                        </p:par>
                        <p:par>
                          <p:cTn id="96" fill="hold">
                            <p:stCondLst>
                              <p:cond delay="16750"/>
                            </p:stCondLst>
                            <p:childTnLst>
                              <p:par>
                                <p:cTn id="97" presetID="22" presetClass="entr" presetSubtype="8" fill="hold" grpId="0" nodeType="afterEffect">
                                  <p:stCondLst>
                                    <p:cond delay="0"/>
                                  </p:stCondLst>
                                  <p:childTnLst>
                                    <p:set>
                                      <p:cBhvr>
                                        <p:cTn id="98" dur="1" fill="hold">
                                          <p:stCondLst>
                                            <p:cond delay="0"/>
                                          </p:stCondLst>
                                        </p:cTn>
                                        <p:tgtEl>
                                          <p:spTgt spid="43"/>
                                        </p:tgtEl>
                                        <p:attrNameLst>
                                          <p:attrName>style.visibility</p:attrName>
                                        </p:attrNameLst>
                                      </p:cBhvr>
                                      <p:to>
                                        <p:strVal val="visible"/>
                                      </p:to>
                                    </p:set>
                                    <p:animEffect transition="in" filter="wipe(left)">
                                      <p:cBhvr>
                                        <p:cTn id="99" dur="500"/>
                                        <p:tgtEl>
                                          <p:spTgt spid="43"/>
                                        </p:tgtEl>
                                      </p:cBhvr>
                                    </p:animEffect>
                                  </p:childTnLst>
                                </p:cTn>
                              </p:par>
                            </p:childTnLst>
                          </p:cTn>
                        </p:par>
                        <p:par>
                          <p:cTn id="100" fill="hold">
                            <p:stCondLst>
                              <p:cond delay="17250"/>
                            </p:stCondLst>
                            <p:childTnLst>
                              <p:par>
                                <p:cTn id="101" presetID="22" presetClass="entr" presetSubtype="8"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1000"/>
                                        <p:tgtEl>
                                          <p:spTgt spid="44"/>
                                        </p:tgtEl>
                                      </p:cBhvr>
                                    </p:animEffect>
                                  </p:childTnLst>
                                </p:cTn>
                              </p:par>
                            </p:childTnLst>
                          </p:cTn>
                        </p:par>
                        <p:par>
                          <p:cTn id="104" fill="hold">
                            <p:stCondLst>
                              <p:cond delay="18250"/>
                            </p:stCondLst>
                            <p:childTnLst>
                              <p:par>
                                <p:cTn id="105" presetID="22" presetClass="entr" presetSubtype="8"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Effect transition="in" filter="wipe(left)">
                                      <p:cBhvr>
                                        <p:cTn id="107" dur="1000"/>
                                        <p:tgtEl>
                                          <p:spTgt spid="45"/>
                                        </p:tgtEl>
                                      </p:cBhvr>
                                    </p:animEffect>
                                  </p:childTnLst>
                                </p:cTn>
                              </p:par>
                            </p:childTnLst>
                          </p:cTn>
                        </p:par>
                        <p:par>
                          <p:cTn id="108" fill="hold">
                            <p:stCondLst>
                              <p:cond delay="19250"/>
                            </p:stCondLst>
                            <p:childTnLst>
                              <p:par>
                                <p:cTn id="109" presetID="10" presetClass="entr" presetSubtype="0" fill="hold" nodeType="afterEffect">
                                  <p:stCondLst>
                                    <p:cond delay="500"/>
                                  </p:stCondLst>
                                  <p:childTnLst>
                                    <p:set>
                                      <p:cBhvr>
                                        <p:cTn id="110" dur="1" fill="hold">
                                          <p:stCondLst>
                                            <p:cond delay="0"/>
                                          </p:stCondLst>
                                        </p:cTn>
                                        <p:tgtEl>
                                          <p:spTgt spid="47"/>
                                        </p:tgtEl>
                                        <p:attrNameLst>
                                          <p:attrName>style.visibility</p:attrName>
                                        </p:attrNameLst>
                                      </p:cBhvr>
                                      <p:to>
                                        <p:strVal val="visible"/>
                                      </p:to>
                                    </p:set>
                                    <p:animEffect transition="in" filter="fade">
                                      <p:cBhvr>
                                        <p:cTn id="111" dur="12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9" grpId="0" animBg="1"/>
      <p:bldP spid="20" grpId="0"/>
      <p:bldP spid="21" grpId="0" animBg="1"/>
      <p:bldP spid="23" grpId="0" animBg="1"/>
      <p:bldP spid="27" grpId="0" animBg="1"/>
      <p:bldP spid="29" grpId="0"/>
      <p:bldP spid="30" grpId="0" animBg="1"/>
      <p:bldP spid="31" grpId="0"/>
      <p:bldP spid="32" grpId="0" animBg="1"/>
      <p:bldP spid="33" grpId="0"/>
      <p:bldP spid="25" grpId="0"/>
      <p:bldP spid="28" grpId="0" animBg="1"/>
      <p:bldP spid="34" grpId="0" animBg="1"/>
      <p:bldP spid="26" grpId="0" animBg="1"/>
      <p:bldP spid="35" grpId="0" animBg="1"/>
      <p:bldP spid="37" grpId="0" animBg="1"/>
      <p:bldP spid="38" grpId="0" animBg="1"/>
      <p:bldP spid="39" grpId="0"/>
      <p:bldP spid="40" grpId="0"/>
      <p:bldP spid="41" grpId="0" animBg="1"/>
      <p:bldP spid="42" grpId="0"/>
      <p:bldP spid="43" grpId="0" animBg="1"/>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p:nvPr/>
        </p:nvGrpSpPr>
        <p:grpSpPr>
          <a:xfrm>
            <a:off x="0" y="0"/>
            <a:ext cx="9144000" cy="908720"/>
            <a:chOff x="0" y="0"/>
            <a:chExt cx="9144000" cy="908720"/>
          </a:xfrm>
        </p:grpSpPr>
        <p:pic>
          <p:nvPicPr>
            <p:cNvPr id="1026" name="Picture 2"/>
            <p:cNvPicPr>
              <a:picLocks noChangeAspect="1" noChangeArrowheads="1"/>
            </p:cNvPicPr>
            <p:nvPr/>
          </p:nvPicPr>
          <p:blipFill>
            <a:blip r:embed="rId4" cstate="print"/>
            <a:srcRect l="1963" r="1963"/>
            <a:stretch>
              <a:fillRect/>
            </a:stretch>
          </p:blipFill>
          <p:spPr bwMode="auto">
            <a:xfrm>
              <a:off x="0" y="0"/>
              <a:ext cx="9144000" cy="908720"/>
            </a:xfrm>
            <a:prstGeom prst="rect">
              <a:avLst/>
            </a:prstGeom>
            <a:noFill/>
            <a:ln w="9525">
              <a:noFill/>
              <a:miter lim="800000"/>
              <a:headEnd/>
              <a:tailEnd/>
            </a:ln>
          </p:spPr>
        </p:pic>
        <p:sp>
          <p:nvSpPr>
            <p:cNvPr id="6" name="Rectangle 5"/>
            <p:cNvSpPr/>
            <p:nvPr/>
          </p:nvSpPr>
          <p:spPr>
            <a:xfrm>
              <a:off x="512" y="188640"/>
              <a:ext cx="9143488" cy="72000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7" name="TextBox 6"/>
            <p:cNvSpPr txBox="1"/>
            <p:nvPr/>
          </p:nvSpPr>
          <p:spPr>
            <a:xfrm>
              <a:off x="683568" y="251937"/>
              <a:ext cx="8064896" cy="584775"/>
            </a:xfrm>
            <a:prstGeom prst="rect">
              <a:avLst/>
            </a:prstGeom>
            <a:solidFill>
              <a:srgbClr val="FFFFFF">
                <a:alpha val="69804"/>
              </a:srgbClr>
            </a:solidFill>
          </p:spPr>
          <p:txBody>
            <a:bodyPr wrap="square" rtlCol="0">
              <a:spAutoFit/>
            </a:bodyPr>
            <a:lstStyle/>
            <a:p>
              <a:r>
                <a:rPr lang="en-IN" sz="3200" dirty="0" smtClean="0"/>
                <a:t>Introduction</a:t>
              </a:r>
              <a:endParaRPr lang="en-IN" sz="3200" dirty="0"/>
            </a:p>
          </p:txBody>
        </p:sp>
      </p:grpSp>
      <p:pic>
        <p:nvPicPr>
          <p:cNvPr id="8" name="Picture 7" descr="wooden_wall_hd.jpg"/>
          <p:cNvPicPr>
            <a:picLocks noChangeAspect="1"/>
          </p:cNvPicPr>
          <p:nvPr/>
        </p:nvPicPr>
        <p:blipFill>
          <a:blip r:embed="rId5" cstate="print">
            <a:duotone>
              <a:prstClr val="black"/>
              <a:schemeClr val="accent6">
                <a:tint val="45000"/>
                <a:satMod val="400000"/>
              </a:schemeClr>
            </a:duotone>
          </a:blip>
          <a:stretch>
            <a:fillRect/>
          </a:stretch>
        </p:blipFill>
        <p:spPr>
          <a:xfrm>
            <a:off x="0" y="908720"/>
            <a:ext cx="9185068" cy="5976000"/>
          </a:xfrm>
          <a:prstGeom prst="rect">
            <a:avLst/>
          </a:prstGeom>
        </p:spPr>
      </p:pic>
      <p:pic>
        <p:nvPicPr>
          <p:cNvPr id="9" name="Picture 8" descr="coffee_cup-999px.png"/>
          <p:cNvPicPr>
            <a:picLocks noChangeAspect="1"/>
          </p:cNvPicPr>
          <p:nvPr/>
        </p:nvPicPr>
        <p:blipFill>
          <a:blip r:embed="rId6" cstate="print"/>
          <a:stretch>
            <a:fillRect/>
          </a:stretch>
        </p:blipFill>
        <p:spPr>
          <a:xfrm>
            <a:off x="6876256" y="908720"/>
            <a:ext cx="2267744" cy="2170134"/>
          </a:xfrm>
          <a:prstGeom prst="rect">
            <a:avLst/>
          </a:prstGeom>
        </p:spPr>
      </p:pic>
      <p:pic>
        <p:nvPicPr>
          <p:cNvPr id="14" name="Picture 13" descr="NEWSPAPER_BLANK.jpg"/>
          <p:cNvPicPr>
            <a:picLocks noChangeAspect="1"/>
          </p:cNvPicPr>
          <p:nvPr/>
        </p:nvPicPr>
        <p:blipFill>
          <a:blip r:embed="rId7" cstate="print"/>
          <a:stretch>
            <a:fillRect/>
          </a:stretch>
        </p:blipFill>
        <p:spPr>
          <a:xfrm rot="21298271">
            <a:off x="269481" y="1442024"/>
            <a:ext cx="6687840" cy="5015880"/>
          </a:xfrm>
          <a:prstGeom prst="rect">
            <a:avLst/>
          </a:prstGeom>
        </p:spPr>
      </p:pic>
      <p:sp>
        <p:nvSpPr>
          <p:cNvPr id="16" name="TextBox 15"/>
          <p:cNvSpPr txBox="1"/>
          <p:nvPr/>
        </p:nvSpPr>
        <p:spPr>
          <a:xfrm rot="-300000">
            <a:off x="246393" y="2534042"/>
            <a:ext cx="4763359" cy="400110"/>
          </a:xfrm>
          <a:prstGeom prst="rect">
            <a:avLst/>
          </a:prstGeom>
          <a:noFill/>
        </p:spPr>
        <p:txBody>
          <a:bodyPr wrap="square" rtlCol="0">
            <a:spAutoFit/>
          </a:bodyPr>
          <a:lstStyle/>
          <a:p>
            <a:r>
              <a:rPr lang="en-IN" sz="2000" dirty="0" smtClean="0"/>
              <a:t>This is where</a:t>
            </a:r>
            <a:endParaRPr lang="en-IN" sz="2000" dirty="0"/>
          </a:p>
        </p:txBody>
      </p:sp>
      <p:sp>
        <p:nvSpPr>
          <p:cNvPr id="18" name="TextBox 17"/>
          <p:cNvSpPr txBox="1"/>
          <p:nvPr/>
        </p:nvSpPr>
        <p:spPr>
          <a:xfrm rot="-300000">
            <a:off x="2464564" y="2318018"/>
            <a:ext cx="4763359" cy="400110"/>
          </a:xfrm>
          <a:prstGeom prst="rect">
            <a:avLst/>
          </a:prstGeom>
          <a:noFill/>
        </p:spPr>
        <p:txBody>
          <a:bodyPr wrap="square" rtlCol="0">
            <a:spAutoFit/>
          </a:bodyPr>
          <a:lstStyle/>
          <a:p>
            <a:r>
              <a:rPr lang="en-IN" sz="2000" dirty="0" smtClean="0"/>
              <a:t>or</a:t>
            </a:r>
            <a:endParaRPr lang="en-IN" sz="2000" dirty="0"/>
          </a:p>
        </p:txBody>
      </p:sp>
      <p:sp>
        <p:nvSpPr>
          <p:cNvPr id="19" name="Rectangle 18"/>
          <p:cNvSpPr/>
          <p:nvPr/>
        </p:nvSpPr>
        <p:spPr>
          <a:xfrm rot="-300000">
            <a:off x="2855170" y="2375042"/>
            <a:ext cx="3924000" cy="4320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dirty="0" smtClean="0">
                <a:solidFill>
                  <a:srgbClr val="FFFF00"/>
                </a:solidFill>
              </a:rPr>
              <a:t>Neuro Linguistic Programming</a:t>
            </a:r>
            <a:endParaRPr lang="en-IN" sz="2400" dirty="0">
              <a:solidFill>
                <a:srgbClr val="FFFF00"/>
              </a:solidFill>
            </a:endParaRPr>
          </a:p>
        </p:txBody>
      </p:sp>
      <p:sp>
        <p:nvSpPr>
          <p:cNvPr id="20" name="TextBox 19"/>
          <p:cNvSpPr txBox="1"/>
          <p:nvPr/>
        </p:nvSpPr>
        <p:spPr>
          <a:xfrm rot="-300000">
            <a:off x="259930" y="2966922"/>
            <a:ext cx="4744264" cy="400110"/>
          </a:xfrm>
          <a:prstGeom prst="rect">
            <a:avLst/>
          </a:prstGeom>
          <a:noFill/>
        </p:spPr>
        <p:txBody>
          <a:bodyPr wrap="square" rtlCol="0">
            <a:spAutoFit/>
          </a:bodyPr>
          <a:lstStyle/>
          <a:p>
            <a:r>
              <a:rPr lang="en-IN" sz="2000" dirty="0" smtClean="0"/>
              <a:t>can prove to be helpful for Howard. </a:t>
            </a:r>
            <a:endParaRPr lang="en-IN" sz="2000" dirty="0"/>
          </a:p>
        </p:txBody>
      </p:sp>
      <p:sp>
        <p:nvSpPr>
          <p:cNvPr id="21" name="Rectangle 20"/>
          <p:cNvSpPr/>
          <p:nvPr/>
        </p:nvSpPr>
        <p:spPr>
          <a:xfrm rot="-300000">
            <a:off x="413061" y="3629222"/>
            <a:ext cx="684000" cy="432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dirty="0" smtClean="0">
                <a:solidFill>
                  <a:schemeClr val="accent5">
                    <a:lumMod val="60000"/>
                    <a:lumOff val="40000"/>
                  </a:schemeClr>
                </a:solidFill>
              </a:rPr>
              <a:t>NLP</a:t>
            </a:r>
            <a:endParaRPr lang="en-IN" sz="2400" dirty="0">
              <a:solidFill>
                <a:schemeClr val="accent5">
                  <a:lumMod val="60000"/>
                  <a:lumOff val="40000"/>
                </a:schemeClr>
              </a:solidFill>
            </a:endParaRPr>
          </a:p>
        </p:txBody>
      </p:sp>
      <p:sp>
        <p:nvSpPr>
          <p:cNvPr id="23" name="Rectangle 22"/>
          <p:cNvSpPr/>
          <p:nvPr/>
        </p:nvSpPr>
        <p:spPr>
          <a:xfrm rot="-300000">
            <a:off x="3115623" y="3336805"/>
            <a:ext cx="1296000" cy="4320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dirty="0" smtClean="0">
                <a:solidFill>
                  <a:schemeClr val="accent3">
                    <a:lumMod val="60000"/>
                    <a:lumOff val="40000"/>
                  </a:schemeClr>
                </a:solidFill>
              </a:rPr>
              <a:t>thinking, </a:t>
            </a:r>
            <a:endParaRPr lang="en-IN" sz="2400" dirty="0">
              <a:solidFill>
                <a:schemeClr val="accent3">
                  <a:lumMod val="60000"/>
                  <a:lumOff val="40000"/>
                </a:schemeClr>
              </a:solidFill>
            </a:endParaRPr>
          </a:p>
        </p:txBody>
      </p:sp>
      <p:sp>
        <p:nvSpPr>
          <p:cNvPr id="27" name="Rectangle 26"/>
          <p:cNvSpPr/>
          <p:nvPr/>
        </p:nvSpPr>
        <p:spPr>
          <a:xfrm rot="-300000">
            <a:off x="4483774" y="3225495"/>
            <a:ext cx="1296000" cy="4320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dirty="0" smtClean="0">
                <a:solidFill>
                  <a:srgbClr val="FF99CC"/>
                </a:solidFill>
              </a:rPr>
              <a:t>behavior</a:t>
            </a:r>
            <a:endParaRPr lang="en-IN" sz="2400" dirty="0">
              <a:solidFill>
                <a:srgbClr val="FF99CC"/>
              </a:solidFill>
            </a:endParaRPr>
          </a:p>
        </p:txBody>
      </p:sp>
      <p:sp>
        <p:nvSpPr>
          <p:cNvPr id="29" name="TextBox 28"/>
          <p:cNvSpPr txBox="1"/>
          <p:nvPr/>
        </p:nvSpPr>
        <p:spPr>
          <a:xfrm rot="-300000">
            <a:off x="5811999" y="3133787"/>
            <a:ext cx="827162" cy="400110"/>
          </a:xfrm>
          <a:prstGeom prst="rect">
            <a:avLst/>
          </a:prstGeom>
          <a:noFill/>
        </p:spPr>
        <p:txBody>
          <a:bodyPr wrap="square" rtlCol="0">
            <a:spAutoFit/>
          </a:bodyPr>
          <a:lstStyle/>
          <a:p>
            <a:r>
              <a:rPr lang="en-IN" sz="2000" dirty="0" smtClean="0"/>
              <a:t>and</a:t>
            </a:r>
            <a:endParaRPr lang="en-IN" sz="2000" dirty="0"/>
          </a:p>
        </p:txBody>
      </p:sp>
      <p:sp>
        <p:nvSpPr>
          <p:cNvPr id="30" name="Rectangle 29"/>
          <p:cNvSpPr/>
          <p:nvPr/>
        </p:nvSpPr>
        <p:spPr>
          <a:xfrm rot="-300000">
            <a:off x="409774" y="4033510"/>
            <a:ext cx="2412000" cy="4320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dirty="0" smtClean="0">
                <a:solidFill>
                  <a:srgbClr val="B6A6CA"/>
                </a:solidFill>
              </a:rPr>
              <a:t>language patterns</a:t>
            </a:r>
            <a:endParaRPr lang="en-IN" sz="2400" dirty="0">
              <a:solidFill>
                <a:srgbClr val="B6A6CA"/>
              </a:solidFill>
            </a:endParaRPr>
          </a:p>
        </p:txBody>
      </p:sp>
      <p:sp>
        <p:nvSpPr>
          <p:cNvPr id="31" name="TextBox 30"/>
          <p:cNvSpPr txBox="1"/>
          <p:nvPr/>
        </p:nvSpPr>
        <p:spPr>
          <a:xfrm rot="-300000">
            <a:off x="2783361" y="3778809"/>
            <a:ext cx="3087477" cy="400110"/>
          </a:xfrm>
          <a:prstGeom prst="rect">
            <a:avLst/>
          </a:prstGeom>
          <a:noFill/>
        </p:spPr>
        <p:txBody>
          <a:bodyPr wrap="square" rtlCol="0">
            <a:spAutoFit/>
          </a:bodyPr>
          <a:lstStyle/>
          <a:p>
            <a:r>
              <a:rPr lang="en-IN" sz="2000" dirty="0" smtClean="0"/>
              <a:t>so that we can build sets of </a:t>
            </a:r>
            <a:endParaRPr lang="en-IN" sz="2000" dirty="0"/>
          </a:p>
        </p:txBody>
      </p:sp>
      <p:sp>
        <p:nvSpPr>
          <p:cNvPr id="32" name="Rectangle 31"/>
          <p:cNvSpPr/>
          <p:nvPr/>
        </p:nvSpPr>
        <p:spPr>
          <a:xfrm rot="-300000">
            <a:off x="1755650" y="2607926"/>
            <a:ext cx="684000" cy="4320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dirty="0" smtClean="0">
                <a:solidFill>
                  <a:srgbClr val="D6AD84"/>
                </a:solidFill>
              </a:rPr>
              <a:t>NLP </a:t>
            </a:r>
            <a:endParaRPr lang="en-IN" sz="2400" dirty="0">
              <a:solidFill>
                <a:srgbClr val="D6AD84"/>
              </a:solidFill>
            </a:endParaRPr>
          </a:p>
        </p:txBody>
      </p:sp>
      <p:sp>
        <p:nvSpPr>
          <p:cNvPr id="33" name="TextBox 32"/>
          <p:cNvSpPr txBox="1"/>
          <p:nvPr/>
        </p:nvSpPr>
        <p:spPr>
          <a:xfrm rot="-300000">
            <a:off x="1128689" y="3547211"/>
            <a:ext cx="2293367" cy="400110"/>
          </a:xfrm>
          <a:prstGeom prst="rect">
            <a:avLst/>
          </a:prstGeom>
          <a:noFill/>
        </p:spPr>
        <p:txBody>
          <a:bodyPr wrap="square" rtlCol="0">
            <a:spAutoFit/>
          </a:bodyPr>
          <a:lstStyle/>
          <a:p>
            <a:r>
              <a:rPr lang="en-IN" sz="2000" dirty="0" smtClean="0"/>
              <a:t>is the study of our</a:t>
            </a:r>
            <a:endParaRPr lang="en-IN" sz="2000" dirty="0"/>
          </a:p>
        </p:txBody>
      </p:sp>
      <p:sp>
        <p:nvSpPr>
          <p:cNvPr id="25" name="TextBox 24"/>
          <p:cNvSpPr txBox="1"/>
          <p:nvPr/>
        </p:nvSpPr>
        <p:spPr>
          <a:xfrm rot="-300000">
            <a:off x="1916077" y="4211880"/>
            <a:ext cx="4763359" cy="400110"/>
          </a:xfrm>
          <a:prstGeom prst="rect">
            <a:avLst/>
          </a:prstGeom>
          <a:noFill/>
        </p:spPr>
        <p:txBody>
          <a:bodyPr wrap="square" rtlCol="0">
            <a:spAutoFit/>
          </a:bodyPr>
          <a:lstStyle/>
          <a:p>
            <a:r>
              <a:rPr lang="en-IN" sz="2000" dirty="0" smtClean="0"/>
              <a:t>that work for us in making</a:t>
            </a:r>
          </a:p>
        </p:txBody>
      </p:sp>
      <p:sp>
        <p:nvSpPr>
          <p:cNvPr id="28" name="Rectangle 27"/>
          <p:cNvSpPr/>
          <p:nvPr/>
        </p:nvSpPr>
        <p:spPr>
          <a:xfrm rot="-300000">
            <a:off x="4732173" y="4065426"/>
            <a:ext cx="1404000" cy="4320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dirty="0" smtClean="0">
                <a:solidFill>
                  <a:srgbClr val="99FF99"/>
                </a:solidFill>
              </a:rPr>
              <a:t>decisions,</a:t>
            </a:r>
            <a:endParaRPr lang="en-IN" sz="2400" dirty="0">
              <a:solidFill>
                <a:srgbClr val="99FF99"/>
              </a:solidFill>
            </a:endParaRPr>
          </a:p>
        </p:txBody>
      </p:sp>
      <p:sp>
        <p:nvSpPr>
          <p:cNvPr id="34" name="Rectangle 33"/>
          <p:cNvSpPr/>
          <p:nvPr/>
        </p:nvSpPr>
        <p:spPr>
          <a:xfrm rot="-300000">
            <a:off x="483700" y="4520766"/>
            <a:ext cx="1404000" cy="4320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dirty="0" smtClean="0">
                <a:solidFill>
                  <a:schemeClr val="bg1">
                    <a:lumMod val="85000"/>
                  </a:schemeClr>
                </a:solidFill>
              </a:rPr>
              <a:t>strategies</a:t>
            </a:r>
            <a:endParaRPr lang="en-IN" sz="2400" dirty="0">
              <a:solidFill>
                <a:schemeClr val="bg1">
                  <a:lumMod val="85000"/>
                </a:schemeClr>
              </a:solidFill>
            </a:endParaRPr>
          </a:p>
        </p:txBody>
      </p:sp>
      <p:sp>
        <p:nvSpPr>
          <p:cNvPr id="26" name="Rectangle 25"/>
          <p:cNvSpPr/>
          <p:nvPr/>
        </p:nvSpPr>
        <p:spPr>
          <a:xfrm rot="-300000">
            <a:off x="480756" y="4928806"/>
            <a:ext cx="2952000" cy="4320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dirty="0" smtClean="0">
                <a:solidFill>
                  <a:schemeClr val="bg1">
                    <a:lumMod val="85000"/>
                  </a:schemeClr>
                </a:solidFill>
              </a:rPr>
              <a:t>building relationships,</a:t>
            </a:r>
            <a:endParaRPr lang="en-IN" sz="2400" dirty="0">
              <a:solidFill>
                <a:schemeClr val="bg1">
                  <a:lumMod val="85000"/>
                </a:schemeClr>
              </a:solidFill>
            </a:endParaRPr>
          </a:p>
        </p:txBody>
      </p:sp>
      <p:sp>
        <p:nvSpPr>
          <p:cNvPr id="35" name="Rectangle 34"/>
          <p:cNvSpPr/>
          <p:nvPr/>
        </p:nvSpPr>
        <p:spPr>
          <a:xfrm rot="-300000">
            <a:off x="3503995" y="4590033"/>
            <a:ext cx="3528000" cy="4320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dirty="0" smtClean="0">
                <a:solidFill>
                  <a:schemeClr val="accent6">
                    <a:lumMod val="60000"/>
                    <a:lumOff val="40000"/>
                  </a:schemeClr>
                </a:solidFill>
              </a:rPr>
              <a:t>coaching a team of people,</a:t>
            </a:r>
            <a:endParaRPr lang="en-IN" sz="2400" dirty="0">
              <a:solidFill>
                <a:schemeClr val="accent6">
                  <a:lumMod val="60000"/>
                  <a:lumOff val="40000"/>
                </a:schemeClr>
              </a:solidFill>
            </a:endParaRPr>
          </a:p>
        </p:txBody>
      </p:sp>
      <p:sp>
        <p:nvSpPr>
          <p:cNvPr id="37" name="Rectangle 36"/>
          <p:cNvSpPr/>
          <p:nvPr/>
        </p:nvSpPr>
        <p:spPr>
          <a:xfrm rot="-300000">
            <a:off x="483952" y="5463145"/>
            <a:ext cx="1260000" cy="4320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dirty="0" smtClean="0">
                <a:solidFill>
                  <a:schemeClr val="accent2">
                    <a:lumMod val="40000"/>
                    <a:lumOff val="60000"/>
                  </a:schemeClr>
                </a:solidFill>
              </a:rPr>
              <a:t>inspiring</a:t>
            </a:r>
            <a:endParaRPr lang="en-IN" sz="2400" dirty="0">
              <a:solidFill>
                <a:schemeClr val="accent2">
                  <a:lumMod val="40000"/>
                  <a:lumOff val="60000"/>
                </a:schemeClr>
              </a:solidFill>
            </a:endParaRPr>
          </a:p>
        </p:txBody>
      </p:sp>
      <p:sp>
        <p:nvSpPr>
          <p:cNvPr id="38" name="Rectangle 37"/>
          <p:cNvSpPr/>
          <p:nvPr/>
        </p:nvSpPr>
        <p:spPr>
          <a:xfrm rot="-300000">
            <a:off x="2251961" y="5294268"/>
            <a:ext cx="1512000" cy="4320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dirty="0" smtClean="0">
                <a:solidFill>
                  <a:srgbClr val="FFC000"/>
                </a:solidFill>
              </a:rPr>
              <a:t>motivating </a:t>
            </a:r>
            <a:endParaRPr lang="en-IN" sz="2400" dirty="0">
              <a:solidFill>
                <a:srgbClr val="FFC000"/>
              </a:solidFill>
            </a:endParaRPr>
          </a:p>
        </p:txBody>
      </p:sp>
      <p:sp>
        <p:nvSpPr>
          <p:cNvPr id="39" name="TextBox 38"/>
          <p:cNvSpPr txBox="1"/>
          <p:nvPr/>
        </p:nvSpPr>
        <p:spPr>
          <a:xfrm rot="-300000">
            <a:off x="1712751" y="5404667"/>
            <a:ext cx="827162" cy="400110"/>
          </a:xfrm>
          <a:prstGeom prst="rect">
            <a:avLst/>
          </a:prstGeom>
          <a:noFill/>
        </p:spPr>
        <p:txBody>
          <a:bodyPr wrap="square" rtlCol="0">
            <a:spAutoFit/>
          </a:bodyPr>
          <a:lstStyle/>
          <a:p>
            <a:r>
              <a:rPr lang="en-IN" sz="2000" dirty="0" smtClean="0"/>
              <a:t>and</a:t>
            </a:r>
            <a:endParaRPr lang="en-IN" sz="2000" dirty="0"/>
          </a:p>
        </p:txBody>
      </p:sp>
      <p:sp>
        <p:nvSpPr>
          <p:cNvPr id="40" name="TextBox 39"/>
          <p:cNvSpPr txBox="1"/>
          <p:nvPr/>
        </p:nvSpPr>
        <p:spPr>
          <a:xfrm rot="-300000">
            <a:off x="3793389" y="5171244"/>
            <a:ext cx="2080293" cy="400110"/>
          </a:xfrm>
          <a:prstGeom prst="rect">
            <a:avLst/>
          </a:prstGeom>
          <a:noFill/>
        </p:spPr>
        <p:txBody>
          <a:bodyPr wrap="square" rtlCol="0">
            <a:spAutoFit/>
          </a:bodyPr>
          <a:lstStyle/>
          <a:p>
            <a:r>
              <a:rPr lang="en-IN" sz="2000" dirty="0" smtClean="0"/>
              <a:t>others, creating</a:t>
            </a:r>
            <a:endParaRPr lang="en-IN" sz="2000" dirty="0"/>
          </a:p>
        </p:txBody>
      </p:sp>
      <p:sp>
        <p:nvSpPr>
          <p:cNvPr id="41" name="Rectangle 40"/>
          <p:cNvSpPr/>
          <p:nvPr/>
        </p:nvSpPr>
        <p:spPr>
          <a:xfrm rot="-300000">
            <a:off x="5596748" y="4990548"/>
            <a:ext cx="1152000" cy="4320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dirty="0" smtClean="0">
                <a:solidFill>
                  <a:schemeClr val="accent5">
                    <a:lumMod val="60000"/>
                    <a:lumOff val="40000"/>
                  </a:schemeClr>
                </a:solidFill>
              </a:rPr>
              <a:t>balance</a:t>
            </a:r>
            <a:endParaRPr lang="en-IN" sz="2400" dirty="0">
              <a:solidFill>
                <a:schemeClr val="accent5">
                  <a:lumMod val="60000"/>
                  <a:lumOff val="40000"/>
                </a:schemeClr>
              </a:solidFill>
            </a:endParaRPr>
          </a:p>
        </p:txBody>
      </p:sp>
      <p:sp>
        <p:nvSpPr>
          <p:cNvPr id="42" name="TextBox 41"/>
          <p:cNvSpPr txBox="1"/>
          <p:nvPr/>
        </p:nvSpPr>
        <p:spPr>
          <a:xfrm rot="-300000">
            <a:off x="534013" y="5891324"/>
            <a:ext cx="2080293" cy="400110"/>
          </a:xfrm>
          <a:prstGeom prst="rect">
            <a:avLst/>
          </a:prstGeom>
          <a:noFill/>
        </p:spPr>
        <p:txBody>
          <a:bodyPr wrap="square" rtlCol="0">
            <a:spAutoFit/>
          </a:bodyPr>
          <a:lstStyle/>
          <a:p>
            <a:r>
              <a:rPr lang="en-IN" sz="2000" dirty="0" smtClean="0"/>
              <a:t>in our lives,</a:t>
            </a:r>
            <a:endParaRPr lang="en-IN" sz="2000" dirty="0"/>
          </a:p>
        </p:txBody>
      </p:sp>
      <p:sp>
        <p:nvSpPr>
          <p:cNvPr id="43" name="Rectangle 42"/>
          <p:cNvSpPr/>
          <p:nvPr/>
        </p:nvSpPr>
        <p:spPr>
          <a:xfrm rot="-300000">
            <a:off x="1851448" y="5803031"/>
            <a:ext cx="1620000" cy="4320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dirty="0" smtClean="0">
                <a:solidFill>
                  <a:srgbClr val="99FF99"/>
                </a:solidFill>
              </a:rPr>
              <a:t>negotiating</a:t>
            </a:r>
            <a:endParaRPr lang="en-IN" sz="2400" dirty="0">
              <a:solidFill>
                <a:srgbClr val="99FF99"/>
              </a:solidFill>
            </a:endParaRPr>
          </a:p>
        </p:txBody>
      </p:sp>
      <p:sp>
        <p:nvSpPr>
          <p:cNvPr id="44" name="TextBox 43"/>
          <p:cNvSpPr txBox="1"/>
          <p:nvPr/>
        </p:nvSpPr>
        <p:spPr>
          <a:xfrm rot="-300000">
            <a:off x="3502337" y="5532297"/>
            <a:ext cx="3667960" cy="400110"/>
          </a:xfrm>
          <a:prstGeom prst="rect">
            <a:avLst/>
          </a:prstGeom>
          <a:noFill/>
        </p:spPr>
        <p:txBody>
          <a:bodyPr wrap="square" rtlCol="0">
            <a:spAutoFit/>
          </a:bodyPr>
          <a:lstStyle/>
          <a:p>
            <a:r>
              <a:rPr lang="en-IN" sz="2000" dirty="0" smtClean="0"/>
              <a:t>our way through the day and, </a:t>
            </a:r>
            <a:endParaRPr lang="en-IN" sz="2000" dirty="0"/>
          </a:p>
        </p:txBody>
      </p:sp>
      <p:sp>
        <p:nvSpPr>
          <p:cNvPr id="45" name="TextBox 44"/>
          <p:cNvSpPr txBox="1"/>
          <p:nvPr/>
        </p:nvSpPr>
        <p:spPr>
          <a:xfrm rot="-300000">
            <a:off x="550009" y="6180369"/>
            <a:ext cx="3667960" cy="400110"/>
          </a:xfrm>
          <a:prstGeom prst="rect">
            <a:avLst/>
          </a:prstGeom>
          <a:noFill/>
        </p:spPr>
        <p:txBody>
          <a:bodyPr wrap="square" rtlCol="0">
            <a:spAutoFit/>
          </a:bodyPr>
          <a:lstStyle/>
          <a:p>
            <a:r>
              <a:rPr lang="en-IN" sz="2000" dirty="0" smtClean="0"/>
              <a:t>above all, learning how to learn.</a:t>
            </a:r>
            <a:endParaRPr lang="en-IN" sz="2000" dirty="0"/>
          </a:p>
        </p:txBody>
      </p:sp>
      <p:grpSp>
        <p:nvGrpSpPr>
          <p:cNvPr id="36" name="Gruppieren 20"/>
          <p:cNvGrpSpPr/>
          <p:nvPr/>
        </p:nvGrpSpPr>
        <p:grpSpPr>
          <a:xfrm>
            <a:off x="1503673" y="980728"/>
            <a:ext cx="4436479" cy="1230628"/>
            <a:chOff x="4645151" y="-658054"/>
            <a:chExt cx="8414199" cy="1522074"/>
          </a:xfrm>
        </p:grpSpPr>
        <p:sp>
          <p:nvSpPr>
            <p:cNvPr id="46" name="Rechteck 21"/>
            <p:cNvSpPr/>
            <p:nvPr/>
          </p:nvSpPr>
          <p:spPr bwMode="auto">
            <a:xfrm>
              <a:off x="5473043" y="-493354"/>
              <a:ext cx="7586307" cy="1357374"/>
            </a:xfrm>
            <a:prstGeom prst="rect">
              <a:avLst/>
            </a:prstGeom>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lin ang="13500000" scaled="1"/>
              <a:tileRect/>
            </a:gradFill>
            <a:ln w="12700">
              <a:noFill/>
              <a:round/>
              <a:headEnd/>
              <a:tailEnd/>
            </a:ln>
            <a:effectLst>
              <a:outerShdw blurRad="127000" dist="63500" dir="2700000" algn="tl" rotWithShape="0">
                <a:prstClr val="black">
                  <a:alpha val="40000"/>
                </a:prstClr>
              </a:outerShdw>
            </a:effectLst>
          </p:spPr>
          <p:txBody>
            <a:bodyPr lIns="144000" tIns="180000" rIns="72000" rtlCol="0" anchor="t"/>
            <a:lstStyle/>
            <a:p>
              <a:pPr>
                <a:spcAft>
                  <a:spcPts val="1200"/>
                </a:spcAft>
              </a:pPr>
              <a:r>
                <a:rPr lang="en-IN" sz="2000" b="1" dirty="0" smtClean="0">
                  <a:solidFill>
                    <a:schemeClr val="bg1"/>
                  </a:solidFill>
                  <a:cs typeface="MV Boli" pitchFamily="2" charset="0"/>
                </a:rPr>
                <a:t>Let us learn about NLP Core Skills in detail.</a:t>
              </a:r>
              <a:endParaRPr lang="en-US" sz="2000" dirty="0">
                <a:solidFill>
                  <a:schemeClr val="bg1"/>
                </a:solidFill>
                <a:cs typeface="MV Boli" pitchFamily="2" charset="0"/>
              </a:endParaRPr>
            </a:p>
          </p:txBody>
        </p:sp>
        <p:pic>
          <p:nvPicPr>
            <p:cNvPr id="47" name="Picture 5" descr="Tessafilm_4"/>
            <p:cNvPicPr>
              <a:picLocks noChangeAspect="1" noChangeArrowheads="1"/>
            </p:cNvPicPr>
            <p:nvPr/>
          </p:nvPicPr>
          <p:blipFill>
            <a:blip r:embed="rId8" cstate="print"/>
            <a:srcRect l="59392" b="89844"/>
            <a:stretch>
              <a:fillRect/>
            </a:stretch>
          </p:blipFill>
          <p:spPr bwMode="gray">
            <a:xfrm rot="20222041">
              <a:off x="4645151" y="-658054"/>
              <a:ext cx="2229621" cy="525903"/>
            </a:xfrm>
            <a:prstGeom prst="rect">
              <a:avLst/>
            </a:prstGeom>
            <a:noFill/>
          </p:spPr>
        </p:pic>
      </p:grpSp>
      <p:pic>
        <p:nvPicPr>
          <p:cNvPr id="48" name="Picture 4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208031" y="-105774"/>
            <a:ext cx="952381" cy="965079"/>
          </a:xfrm>
          <a:prstGeom prst="rect">
            <a:avLst/>
          </a:prstGeom>
        </p:spPr>
      </p:pic>
      <p:pic>
        <p:nvPicPr>
          <p:cNvPr id="49" name="Picture 48">
            <a:hlinkClick r:id="" action="ppaction://hlinkshowjump?jump=previousslide"/>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2576" y="6466336"/>
            <a:ext cx="1244445" cy="419048"/>
          </a:xfrm>
          <a:prstGeom prst="rect">
            <a:avLst/>
          </a:prstGeom>
        </p:spPr>
      </p:pic>
      <p:pic>
        <p:nvPicPr>
          <p:cNvPr id="50" name="Picture 49">
            <a:hlinkClick r:id="" action="ppaction://hlinkshowjump?jump=nextslide"/>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884368" y="6466336"/>
            <a:ext cx="1244445" cy="419048"/>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2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p:nvPr/>
        </p:nvGrpSpPr>
        <p:grpSpPr>
          <a:xfrm>
            <a:off x="0" y="0"/>
            <a:ext cx="9144000" cy="908720"/>
            <a:chOff x="0" y="0"/>
            <a:chExt cx="9144000" cy="908720"/>
          </a:xfrm>
        </p:grpSpPr>
        <p:pic>
          <p:nvPicPr>
            <p:cNvPr id="1026" name="Picture 2"/>
            <p:cNvPicPr>
              <a:picLocks noChangeAspect="1" noChangeArrowheads="1"/>
            </p:cNvPicPr>
            <p:nvPr/>
          </p:nvPicPr>
          <p:blipFill>
            <a:blip r:embed="rId4" cstate="print"/>
            <a:srcRect l="1963" r="1963"/>
            <a:stretch>
              <a:fillRect/>
            </a:stretch>
          </p:blipFill>
          <p:spPr bwMode="auto">
            <a:xfrm>
              <a:off x="0" y="0"/>
              <a:ext cx="9144000" cy="908720"/>
            </a:xfrm>
            <a:prstGeom prst="rect">
              <a:avLst/>
            </a:prstGeom>
            <a:noFill/>
            <a:ln w="9525">
              <a:noFill/>
              <a:miter lim="800000"/>
              <a:headEnd/>
              <a:tailEnd/>
            </a:ln>
          </p:spPr>
        </p:pic>
        <p:sp>
          <p:nvSpPr>
            <p:cNvPr id="6" name="Rectangle 5"/>
            <p:cNvSpPr/>
            <p:nvPr/>
          </p:nvSpPr>
          <p:spPr>
            <a:xfrm>
              <a:off x="512" y="188640"/>
              <a:ext cx="9143488" cy="72000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7" name="TextBox 6"/>
            <p:cNvSpPr txBox="1"/>
            <p:nvPr/>
          </p:nvSpPr>
          <p:spPr>
            <a:xfrm>
              <a:off x="683568" y="251937"/>
              <a:ext cx="8064896" cy="584775"/>
            </a:xfrm>
            <a:prstGeom prst="rect">
              <a:avLst/>
            </a:prstGeom>
            <a:solidFill>
              <a:srgbClr val="FFFFFF">
                <a:alpha val="69804"/>
              </a:srgbClr>
            </a:solidFill>
          </p:spPr>
          <p:txBody>
            <a:bodyPr wrap="square" rtlCol="0">
              <a:spAutoFit/>
            </a:bodyPr>
            <a:lstStyle/>
            <a:p>
              <a:r>
                <a:rPr lang="en-IN" sz="3200" dirty="0" smtClean="0"/>
                <a:t>History of NLP</a:t>
              </a:r>
              <a:endParaRPr lang="en-IN" sz="3200" dirty="0"/>
            </a:p>
          </p:txBody>
        </p:sp>
      </p:grpSp>
      <p:sp>
        <p:nvSpPr>
          <p:cNvPr id="9" name="Donut 120"/>
          <p:cNvSpPr>
            <a:spLocks noChangeArrowheads="1"/>
          </p:cNvSpPr>
          <p:nvPr/>
        </p:nvSpPr>
        <p:spPr bwMode="auto">
          <a:xfrm>
            <a:off x="3007758" y="2119476"/>
            <a:ext cx="3024336" cy="3024336"/>
          </a:xfrm>
          <a:custGeom>
            <a:avLst/>
            <a:gdLst>
              <a:gd name="T0" fmla="*/ 1314450 w 2628900"/>
              <a:gd name="T1" fmla="*/ 0 h 2628900"/>
              <a:gd name="T2" fmla="*/ 384993 w 2628900"/>
              <a:gd name="T3" fmla="*/ 384993 h 2628900"/>
              <a:gd name="T4" fmla="*/ 0 w 2628900"/>
              <a:gd name="T5" fmla="*/ 1314450 h 2628900"/>
              <a:gd name="T6" fmla="*/ 384993 w 2628900"/>
              <a:gd name="T7" fmla="*/ 2243907 h 2628900"/>
              <a:gd name="T8" fmla="*/ 1314450 w 2628900"/>
              <a:gd name="T9" fmla="*/ 2628900 h 2628900"/>
              <a:gd name="T10" fmla="*/ 2243907 w 2628900"/>
              <a:gd name="T11" fmla="*/ 2243907 h 2628900"/>
              <a:gd name="T12" fmla="*/ 2628900 w 2628900"/>
              <a:gd name="T13" fmla="*/ 1314450 h 2628900"/>
              <a:gd name="T14" fmla="*/ 2243907 w 2628900"/>
              <a:gd name="T15" fmla="*/ 384993 h 2628900"/>
              <a:gd name="T16" fmla="*/ 0 60000 65536"/>
              <a:gd name="T17" fmla="*/ 0 60000 65536"/>
              <a:gd name="T18" fmla="*/ 0 60000 65536"/>
              <a:gd name="T19" fmla="*/ 0 60000 65536"/>
              <a:gd name="T20" fmla="*/ 0 60000 65536"/>
              <a:gd name="T21" fmla="*/ 0 60000 65536"/>
              <a:gd name="T22" fmla="*/ 0 60000 65536"/>
              <a:gd name="T23" fmla="*/ 0 60000 65536"/>
              <a:gd name="T24" fmla="*/ 384993 w 2628900"/>
              <a:gd name="T25" fmla="*/ 384993 h 2628900"/>
              <a:gd name="T26" fmla="*/ 2243907 w 2628900"/>
              <a:gd name="T27" fmla="*/ 2243907 h 26289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28900" h="2628900">
                <a:moveTo>
                  <a:pt x="0" y="1314450"/>
                </a:moveTo>
                <a:lnTo>
                  <a:pt x="0" y="1314450"/>
                </a:lnTo>
                <a:cubicBezTo>
                  <a:pt x="0" y="588499"/>
                  <a:pt x="588499" y="0"/>
                  <a:pt x="1314449" y="0"/>
                </a:cubicBezTo>
                <a:cubicBezTo>
                  <a:pt x="2040400" y="0"/>
                  <a:pt x="2628900" y="588499"/>
                  <a:pt x="2628900" y="1314450"/>
                </a:cubicBezTo>
                <a:cubicBezTo>
                  <a:pt x="2628900" y="2040400"/>
                  <a:pt x="2040400" y="2628899"/>
                  <a:pt x="1314450" y="2628900"/>
                </a:cubicBezTo>
                <a:cubicBezTo>
                  <a:pt x="588499" y="2628900"/>
                  <a:pt x="0" y="2040400"/>
                  <a:pt x="0" y="1314450"/>
                </a:cubicBezTo>
                <a:close/>
                <a:moveTo>
                  <a:pt x="283369" y="1314450"/>
                </a:moveTo>
                <a:lnTo>
                  <a:pt x="283369" y="1314450"/>
                </a:lnTo>
                <a:cubicBezTo>
                  <a:pt x="283369" y="1883900"/>
                  <a:pt x="744999" y="2345530"/>
                  <a:pt x="1314449" y="2345531"/>
                </a:cubicBezTo>
                <a:lnTo>
                  <a:pt x="1314450" y="2345531"/>
                </a:lnTo>
                <a:cubicBezTo>
                  <a:pt x="1883900" y="2345530"/>
                  <a:pt x="2345531" y="1883900"/>
                  <a:pt x="2345531" y="1314450"/>
                </a:cubicBezTo>
                <a:cubicBezTo>
                  <a:pt x="2345531" y="744999"/>
                  <a:pt x="1883900" y="283369"/>
                  <a:pt x="1314450" y="283369"/>
                </a:cubicBezTo>
                <a:lnTo>
                  <a:pt x="1314449" y="283369"/>
                </a:lnTo>
                <a:cubicBezTo>
                  <a:pt x="744999" y="283369"/>
                  <a:pt x="283369" y="744999"/>
                  <a:pt x="283369" y="1314449"/>
                </a:cubicBezTo>
                <a:lnTo>
                  <a:pt x="283369" y="1314450"/>
                </a:lnTo>
                <a:close/>
              </a:path>
            </a:pathLst>
          </a:custGeom>
          <a:solidFill>
            <a:srgbClr val="C0000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endParaRPr lang="en-IN" dirty="0"/>
          </a:p>
        </p:txBody>
      </p:sp>
      <p:grpSp>
        <p:nvGrpSpPr>
          <p:cNvPr id="3" name="Group 53"/>
          <p:cNvGrpSpPr>
            <a:grpSpLocks/>
          </p:cNvGrpSpPr>
          <p:nvPr/>
        </p:nvGrpSpPr>
        <p:grpSpPr bwMode="auto">
          <a:xfrm rot="-469996">
            <a:off x="629774" y="1295643"/>
            <a:ext cx="3633560" cy="1008252"/>
            <a:chOff x="2647073" y="1308581"/>
            <a:chExt cx="2021401" cy="1146916"/>
          </a:xfrm>
        </p:grpSpPr>
        <p:sp>
          <p:nvSpPr>
            <p:cNvPr id="11" name="Rectangle 85"/>
            <p:cNvSpPr>
              <a:spLocks noChangeArrowheads="1"/>
            </p:cNvSpPr>
            <p:nvPr/>
          </p:nvSpPr>
          <p:spPr bwMode="auto">
            <a:xfrm rot="10800000">
              <a:off x="2647073" y="1308581"/>
              <a:ext cx="2021401" cy="1146916"/>
            </a:xfrm>
            <a:prstGeom prst="rect">
              <a:avLst/>
            </a:prstGeom>
            <a:solidFill>
              <a:srgbClr val="FFB19F"/>
            </a:solidFill>
            <a:ln w="9525">
              <a:noFill/>
              <a:miter lim="800000"/>
              <a:headEnd/>
              <a:tailEnd/>
            </a:ln>
            <a:effectLst>
              <a:outerShdw dist="23000" dir="5400000" rotWithShape="0">
                <a:srgbClr val="808080">
                  <a:alpha val="34998"/>
                </a:srgbClr>
              </a:outerShdw>
            </a:effectLst>
          </p:spPr>
          <p:txBody>
            <a:bodyPr anchor="ctr"/>
            <a:lstStyle/>
            <a:p>
              <a:pPr algn="ctr"/>
              <a:endParaRPr lang="en-US" sz="1600" dirty="0">
                <a:solidFill>
                  <a:srgbClr val="FFFFFF"/>
                </a:solidFill>
                <a:latin typeface="Calibri" pitchFamily="34" charset="0"/>
              </a:endParaRPr>
            </a:p>
          </p:txBody>
        </p:sp>
        <p:sp>
          <p:nvSpPr>
            <p:cNvPr id="12" name="TextBox 10"/>
            <p:cNvSpPr txBox="1">
              <a:spLocks noChangeArrowheads="1"/>
            </p:cNvSpPr>
            <p:nvPr/>
          </p:nvSpPr>
          <p:spPr bwMode="auto">
            <a:xfrm>
              <a:off x="2671133" y="1389344"/>
              <a:ext cx="1942892" cy="1050314"/>
            </a:xfrm>
            <a:prstGeom prst="rect">
              <a:avLst/>
            </a:prstGeom>
            <a:noFill/>
            <a:ln w="9525">
              <a:noFill/>
              <a:miter lim="800000"/>
              <a:headEnd/>
              <a:tailEnd/>
            </a:ln>
          </p:spPr>
          <p:txBody>
            <a:bodyPr wrap="square">
              <a:spAutoFit/>
            </a:bodyPr>
            <a:lstStyle/>
            <a:p>
              <a:pPr algn="ctr"/>
              <a:r>
                <a:rPr lang="en-IN" dirty="0" smtClean="0">
                  <a:latin typeface="Calibri" pitchFamily="34" charset="0"/>
                </a:rPr>
                <a:t>NLP was created in the 1970s at University of Santa Cruz by Richard Bandler and John Grinder.</a:t>
              </a:r>
              <a:endParaRPr lang="en-US" dirty="0">
                <a:latin typeface="Calibri" pitchFamily="34" charset="0"/>
              </a:endParaRPr>
            </a:p>
          </p:txBody>
        </p:sp>
      </p:grpSp>
      <p:grpSp>
        <p:nvGrpSpPr>
          <p:cNvPr id="4" name="Group 59"/>
          <p:cNvGrpSpPr>
            <a:grpSpLocks/>
          </p:cNvGrpSpPr>
          <p:nvPr/>
        </p:nvGrpSpPr>
        <p:grpSpPr bwMode="auto">
          <a:xfrm rot="918493">
            <a:off x="5205952" y="1289245"/>
            <a:ext cx="3037456" cy="1152034"/>
            <a:chOff x="2718274" y="1145026"/>
            <a:chExt cx="2011294" cy="1310473"/>
          </a:xfrm>
        </p:grpSpPr>
        <p:sp>
          <p:nvSpPr>
            <p:cNvPr id="15" name="Rectangle 85"/>
            <p:cNvSpPr>
              <a:spLocks noChangeArrowheads="1"/>
            </p:cNvSpPr>
            <p:nvPr/>
          </p:nvSpPr>
          <p:spPr bwMode="auto">
            <a:xfrm rot="10800000">
              <a:off x="2816382" y="1145026"/>
              <a:ext cx="1852094" cy="1310473"/>
            </a:xfrm>
            <a:prstGeom prst="rect">
              <a:avLst/>
            </a:prstGeom>
            <a:solidFill>
              <a:schemeClr val="accent1">
                <a:lumMod val="60000"/>
                <a:lumOff val="40000"/>
              </a:schemeClr>
            </a:solidFill>
            <a:ln w="9525">
              <a:noFill/>
              <a:miter lim="800000"/>
              <a:headEnd/>
              <a:tailEnd/>
            </a:ln>
            <a:effectLst>
              <a:outerShdw dist="23000" dir="5400000" rotWithShape="0">
                <a:srgbClr val="808080">
                  <a:alpha val="34998"/>
                </a:srgbClr>
              </a:outerShdw>
            </a:effectLst>
          </p:spPr>
          <p:txBody>
            <a:bodyPr anchor="ctr"/>
            <a:lstStyle/>
            <a:p>
              <a:pPr algn="ctr"/>
              <a:endParaRPr lang="en-US" dirty="0">
                <a:solidFill>
                  <a:srgbClr val="FFFFFF"/>
                </a:solidFill>
                <a:latin typeface="Calibri" pitchFamily="34" charset="0"/>
              </a:endParaRPr>
            </a:p>
          </p:txBody>
        </p:sp>
        <p:sp>
          <p:nvSpPr>
            <p:cNvPr id="16" name="TextBox 10"/>
            <p:cNvSpPr txBox="1">
              <a:spLocks noChangeArrowheads="1"/>
            </p:cNvSpPr>
            <p:nvPr/>
          </p:nvSpPr>
          <p:spPr bwMode="auto">
            <a:xfrm>
              <a:off x="2718274" y="1265751"/>
              <a:ext cx="2011294" cy="1050315"/>
            </a:xfrm>
            <a:prstGeom prst="rect">
              <a:avLst/>
            </a:prstGeom>
            <a:noFill/>
            <a:ln w="9525">
              <a:noFill/>
              <a:miter lim="800000"/>
              <a:headEnd/>
              <a:tailEnd/>
            </a:ln>
          </p:spPr>
          <p:txBody>
            <a:bodyPr wrap="square">
              <a:spAutoFit/>
            </a:bodyPr>
            <a:lstStyle/>
            <a:p>
              <a:pPr algn="ctr"/>
              <a:r>
                <a:rPr lang="en-IN" dirty="0" smtClean="0">
                  <a:latin typeface="Calibri" pitchFamily="34" charset="0"/>
                </a:rPr>
                <a:t>It is a set of psychological tools to improve personal performance.</a:t>
              </a:r>
              <a:endParaRPr lang="en-US" dirty="0">
                <a:latin typeface="Calibri" pitchFamily="34" charset="0"/>
              </a:endParaRPr>
            </a:p>
          </p:txBody>
        </p:sp>
      </p:grpSp>
      <p:sp>
        <p:nvSpPr>
          <p:cNvPr id="17" name="Freeform 16"/>
          <p:cNvSpPr>
            <a:spLocks noChangeArrowheads="1"/>
          </p:cNvSpPr>
          <p:nvPr/>
        </p:nvSpPr>
        <p:spPr bwMode="auto">
          <a:xfrm rot="20169212">
            <a:off x="5131551" y="1987695"/>
            <a:ext cx="835025" cy="450850"/>
          </a:xfrm>
          <a:custGeom>
            <a:avLst/>
            <a:gdLst>
              <a:gd name="T0" fmla="*/ 2866 w 1371600"/>
              <a:gd name="T1" fmla="*/ 0 h 393700"/>
              <a:gd name="T2" fmla="*/ 286563 w 1371600"/>
              <a:gd name="T3" fmla="*/ 19073 h 393700"/>
              <a:gd name="T4" fmla="*/ 295160 w 1371600"/>
              <a:gd name="T5" fmla="*/ 228869 h 393700"/>
              <a:gd name="T6" fmla="*/ 309488 w 1371600"/>
              <a:gd name="T7" fmla="*/ 362374 h 393700"/>
              <a:gd name="T8" fmla="*/ 309488 w 1371600"/>
              <a:gd name="T9" fmla="*/ 591242 h 393700"/>
              <a:gd name="T10" fmla="*/ 0 w 1371600"/>
              <a:gd name="T11" fmla="*/ 572170 h 393700"/>
              <a:gd name="T12" fmla="*/ 2866 w 1371600"/>
              <a:gd name="T13" fmla="*/ 0 h 393700"/>
              <a:gd name="T14" fmla="*/ 0 60000 65536"/>
              <a:gd name="T15" fmla="*/ 0 60000 65536"/>
              <a:gd name="T16" fmla="*/ 0 60000 65536"/>
              <a:gd name="T17" fmla="*/ 0 60000 65536"/>
              <a:gd name="T18" fmla="*/ 0 60000 65536"/>
              <a:gd name="T19" fmla="*/ 0 60000 65536"/>
              <a:gd name="T20" fmla="*/ 0 60000 65536"/>
              <a:gd name="T21" fmla="*/ 0 w 1371600"/>
              <a:gd name="T22" fmla="*/ 0 h 393700"/>
              <a:gd name="T23" fmla="*/ 1371600 w 1371600"/>
              <a:gd name="T24" fmla="*/ 393700 h 3937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71600" h="393700">
                <a:moveTo>
                  <a:pt x="12700" y="0"/>
                </a:moveTo>
                <a:lnTo>
                  <a:pt x="1270000" y="12700"/>
                </a:lnTo>
                <a:lnTo>
                  <a:pt x="1308100" y="152400"/>
                </a:lnTo>
                <a:lnTo>
                  <a:pt x="1371600" y="241300"/>
                </a:lnTo>
                <a:lnTo>
                  <a:pt x="1371600" y="393700"/>
                </a:lnTo>
                <a:lnTo>
                  <a:pt x="0" y="381000"/>
                </a:lnTo>
                <a:lnTo>
                  <a:pt x="12700" y="0"/>
                </a:lnTo>
                <a:close/>
              </a:path>
            </a:pathLst>
          </a:custGeom>
          <a:solidFill>
            <a:schemeClr val="bg2">
              <a:lumMod val="75000"/>
              <a:alpha val="61176"/>
            </a:schemeClr>
          </a:solidFill>
          <a:ln w="9525">
            <a:noFill/>
            <a:miter lim="800000"/>
            <a:headEnd/>
            <a:tailEnd/>
          </a:ln>
          <a:effectLst>
            <a:outerShdw dist="23000" dir="5400000" rotWithShape="0">
              <a:srgbClr val="808080">
                <a:alpha val="34998"/>
              </a:srgbClr>
            </a:outerShdw>
          </a:effectLst>
        </p:spPr>
        <p:txBody>
          <a:bodyPr anchor="ctr"/>
          <a:lstStyle/>
          <a:p>
            <a:endParaRPr lang="en-IN" dirty="0"/>
          </a:p>
        </p:txBody>
      </p:sp>
      <p:grpSp>
        <p:nvGrpSpPr>
          <p:cNvPr id="5" name="Group 79"/>
          <p:cNvGrpSpPr>
            <a:grpSpLocks/>
          </p:cNvGrpSpPr>
          <p:nvPr/>
        </p:nvGrpSpPr>
        <p:grpSpPr bwMode="auto">
          <a:xfrm rot="21415565">
            <a:off x="4772606" y="5237081"/>
            <a:ext cx="4231941" cy="1305127"/>
            <a:chOff x="2629425" y="1000780"/>
            <a:chExt cx="2870040" cy="1484622"/>
          </a:xfrm>
        </p:grpSpPr>
        <p:sp>
          <p:nvSpPr>
            <p:cNvPr id="19" name="Rectangle 85"/>
            <p:cNvSpPr>
              <a:spLocks noChangeArrowheads="1"/>
            </p:cNvSpPr>
            <p:nvPr/>
          </p:nvSpPr>
          <p:spPr bwMode="auto">
            <a:xfrm rot="10800000">
              <a:off x="2647072" y="1000780"/>
              <a:ext cx="2801752" cy="1454721"/>
            </a:xfrm>
            <a:prstGeom prst="rect">
              <a:avLst/>
            </a:prstGeom>
            <a:solidFill>
              <a:schemeClr val="bg2">
                <a:lumMod val="50000"/>
              </a:schemeClr>
            </a:solidFill>
            <a:ln w="9525">
              <a:noFill/>
              <a:miter lim="800000"/>
              <a:headEnd/>
              <a:tailEnd/>
            </a:ln>
            <a:effectLst>
              <a:outerShdw dist="23000" dir="5400000" rotWithShape="0">
                <a:srgbClr val="808080">
                  <a:alpha val="34998"/>
                </a:srgbClr>
              </a:outerShdw>
            </a:effectLst>
          </p:spPr>
          <p:txBody>
            <a:bodyPr anchor="ctr"/>
            <a:lstStyle/>
            <a:p>
              <a:pPr algn="ctr"/>
              <a:endParaRPr lang="en-US" dirty="0">
                <a:solidFill>
                  <a:srgbClr val="FFFFFF"/>
                </a:solidFill>
                <a:latin typeface="Calibri" pitchFamily="34" charset="0"/>
              </a:endParaRPr>
            </a:p>
          </p:txBody>
        </p:sp>
        <p:sp>
          <p:nvSpPr>
            <p:cNvPr id="20" name="TextBox 10"/>
            <p:cNvSpPr txBox="1">
              <a:spLocks noChangeArrowheads="1"/>
            </p:cNvSpPr>
            <p:nvPr/>
          </p:nvSpPr>
          <p:spPr bwMode="auto">
            <a:xfrm>
              <a:off x="2629425" y="1119991"/>
              <a:ext cx="2870040" cy="1365411"/>
            </a:xfrm>
            <a:prstGeom prst="rect">
              <a:avLst/>
            </a:prstGeom>
            <a:noFill/>
            <a:ln w="9525">
              <a:noFill/>
              <a:miter lim="800000"/>
              <a:headEnd/>
              <a:tailEnd/>
            </a:ln>
          </p:spPr>
          <p:txBody>
            <a:bodyPr wrap="square">
              <a:spAutoFit/>
            </a:bodyPr>
            <a:lstStyle/>
            <a:p>
              <a:pPr algn="ctr"/>
              <a:r>
                <a:rPr lang="en-IN" dirty="0" smtClean="0">
                  <a:latin typeface="Calibri" pitchFamily="34" charset="0"/>
                </a:rPr>
                <a:t>It is based on linguistics, psychology and communication and has had extensive application in business, education, health, as well as in therapeutic change work.</a:t>
              </a:r>
              <a:endParaRPr lang="en-US" dirty="0">
                <a:latin typeface="Calibri" pitchFamily="34" charset="0"/>
              </a:endParaRPr>
            </a:p>
          </p:txBody>
        </p:sp>
      </p:grpSp>
      <p:sp>
        <p:nvSpPr>
          <p:cNvPr id="21" name="Freeform 20"/>
          <p:cNvSpPr>
            <a:spLocks noChangeArrowheads="1"/>
          </p:cNvSpPr>
          <p:nvPr/>
        </p:nvSpPr>
        <p:spPr bwMode="auto">
          <a:xfrm rot="17785775">
            <a:off x="4902225" y="4836636"/>
            <a:ext cx="835025" cy="450850"/>
          </a:xfrm>
          <a:custGeom>
            <a:avLst/>
            <a:gdLst>
              <a:gd name="T0" fmla="*/ 2866 w 1371600"/>
              <a:gd name="T1" fmla="*/ 0 h 393700"/>
              <a:gd name="T2" fmla="*/ 286563 w 1371600"/>
              <a:gd name="T3" fmla="*/ 19073 h 393700"/>
              <a:gd name="T4" fmla="*/ 295160 w 1371600"/>
              <a:gd name="T5" fmla="*/ 228869 h 393700"/>
              <a:gd name="T6" fmla="*/ 309488 w 1371600"/>
              <a:gd name="T7" fmla="*/ 362374 h 393700"/>
              <a:gd name="T8" fmla="*/ 309488 w 1371600"/>
              <a:gd name="T9" fmla="*/ 591242 h 393700"/>
              <a:gd name="T10" fmla="*/ 0 w 1371600"/>
              <a:gd name="T11" fmla="*/ 572170 h 393700"/>
              <a:gd name="T12" fmla="*/ 2866 w 1371600"/>
              <a:gd name="T13" fmla="*/ 0 h 393700"/>
              <a:gd name="T14" fmla="*/ 0 60000 65536"/>
              <a:gd name="T15" fmla="*/ 0 60000 65536"/>
              <a:gd name="T16" fmla="*/ 0 60000 65536"/>
              <a:gd name="T17" fmla="*/ 0 60000 65536"/>
              <a:gd name="T18" fmla="*/ 0 60000 65536"/>
              <a:gd name="T19" fmla="*/ 0 60000 65536"/>
              <a:gd name="T20" fmla="*/ 0 60000 65536"/>
              <a:gd name="T21" fmla="*/ 0 w 1371600"/>
              <a:gd name="T22" fmla="*/ 0 h 393700"/>
              <a:gd name="T23" fmla="*/ 1371600 w 1371600"/>
              <a:gd name="T24" fmla="*/ 393700 h 3937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71600" h="393700">
                <a:moveTo>
                  <a:pt x="12700" y="0"/>
                </a:moveTo>
                <a:lnTo>
                  <a:pt x="1270000" y="12700"/>
                </a:lnTo>
                <a:lnTo>
                  <a:pt x="1308100" y="152400"/>
                </a:lnTo>
                <a:lnTo>
                  <a:pt x="1371600" y="241300"/>
                </a:lnTo>
                <a:lnTo>
                  <a:pt x="1371600" y="393700"/>
                </a:lnTo>
                <a:lnTo>
                  <a:pt x="0" y="381000"/>
                </a:lnTo>
                <a:lnTo>
                  <a:pt x="12700" y="0"/>
                </a:lnTo>
                <a:close/>
              </a:path>
            </a:pathLst>
          </a:custGeom>
          <a:solidFill>
            <a:schemeClr val="bg2">
              <a:lumMod val="75000"/>
              <a:alpha val="61176"/>
            </a:schemeClr>
          </a:solidFill>
          <a:ln w="9525">
            <a:noFill/>
            <a:miter lim="800000"/>
            <a:headEnd/>
            <a:tailEnd/>
          </a:ln>
          <a:effectLst>
            <a:outerShdw dist="23000" dir="5400000" rotWithShape="0">
              <a:srgbClr val="808080">
                <a:alpha val="34998"/>
              </a:srgbClr>
            </a:outerShdw>
          </a:effectLst>
        </p:spPr>
        <p:txBody>
          <a:bodyPr anchor="ctr"/>
          <a:lstStyle/>
          <a:p>
            <a:endParaRPr lang="en-IN" dirty="0"/>
          </a:p>
        </p:txBody>
      </p:sp>
      <p:grpSp>
        <p:nvGrpSpPr>
          <p:cNvPr id="10" name="Group 87"/>
          <p:cNvGrpSpPr>
            <a:grpSpLocks/>
          </p:cNvGrpSpPr>
          <p:nvPr/>
        </p:nvGrpSpPr>
        <p:grpSpPr bwMode="auto">
          <a:xfrm rot="-469996">
            <a:off x="6019260" y="3195141"/>
            <a:ext cx="2996009" cy="1280787"/>
            <a:chOff x="2647073" y="1000778"/>
            <a:chExt cx="2021401" cy="1071594"/>
          </a:xfrm>
        </p:grpSpPr>
        <p:sp>
          <p:nvSpPr>
            <p:cNvPr id="23" name="Rectangle 85"/>
            <p:cNvSpPr>
              <a:spLocks noChangeArrowheads="1"/>
            </p:cNvSpPr>
            <p:nvPr/>
          </p:nvSpPr>
          <p:spPr bwMode="auto">
            <a:xfrm rot="10800000">
              <a:off x="2647073" y="1000778"/>
              <a:ext cx="2021401" cy="1071594"/>
            </a:xfrm>
            <a:prstGeom prst="rect">
              <a:avLst/>
            </a:prstGeom>
            <a:solidFill>
              <a:schemeClr val="accent6"/>
            </a:solidFill>
            <a:ln w="9525">
              <a:noFill/>
              <a:miter lim="800000"/>
              <a:headEnd/>
              <a:tailEnd/>
            </a:ln>
            <a:effectLst>
              <a:outerShdw dist="23000" dir="5400000" rotWithShape="0">
                <a:srgbClr val="808080">
                  <a:alpha val="34998"/>
                </a:srgbClr>
              </a:outerShdw>
            </a:effectLst>
          </p:spPr>
          <p:txBody>
            <a:bodyPr anchor="ctr"/>
            <a:lstStyle/>
            <a:p>
              <a:pPr algn="ctr"/>
              <a:endParaRPr lang="en-US" dirty="0">
                <a:solidFill>
                  <a:srgbClr val="FFFFFF"/>
                </a:solidFill>
                <a:latin typeface="Calibri" pitchFamily="34" charset="0"/>
              </a:endParaRPr>
            </a:p>
          </p:txBody>
        </p:sp>
        <p:sp>
          <p:nvSpPr>
            <p:cNvPr id="24" name="TextBox 10"/>
            <p:cNvSpPr txBox="1">
              <a:spLocks noChangeArrowheads="1"/>
            </p:cNvSpPr>
            <p:nvPr/>
          </p:nvSpPr>
          <p:spPr bwMode="auto">
            <a:xfrm>
              <a:off x="2687496" y="1028720"/>
              <a:ext cx="1942892" cy="1004277"/>
            </a:xfrm>
            <a:prstGeom prst="rect">
              <a:avLst/>
            </a:prstGeom>
            <a:noFill/>
            <a:ln w="9525">
              <a:noFill/>
              <a:miter lim="800000"/>
              <a:headEnd/>
              <a:tailEnd/>
            </a:ln>
          </p:spPr>
          <p:txBody>
            <a:bodyPr wrap="square">
              <a:spAutoFit/>
            </a:bodyPr>
            <a:lstStyle/>
            <a:p>
              <a:pPr algn="ctr"/>
              <a:r>
                <a:rPr lang="en-IN" dirty="0" smtClean="0">
                  <a:latin typeface="Calibri" pitchFamily="34" charset="0"/>
                </a:rPr>
                <a:t>It is the study and application of subjective experience, particularly that resulting in excellence.</a:t>
              </a:r>
              <a:endParaRPr lang="en-US" dirty="0">
                <a:latin typeface="Calibri" pitchFamily="34" charset="0"/>
              </a:endParaRPr>
            </a:p>
          </p:txBody>
        </p:sp>
      </p:grpSp>
      <p:sp>
        <p:nvSpPr>
          <p:cNvPr id="25" name="Freeform 24"/>
          <p:cNvSpPr>
            <a:spLocks noChangeArrowheads="1"/>
          </p:cNvSpPr>
          <p:nvPr/>
        </p:nvSpPr>
        <p:spPr bwMode="auto">
          <a:xfrm rot="1364334">
            <a:off x="5778812" y="3309371"/>
            <a:ext cx="835025" cy="450850"/>
          </a:xfrm>
          <a:custGeom>
            <a:avLst/>
            <a:gdLst>
              <a:gd name="T0" fmla="*/ 2866 w 1371600"/>
              <a:gd name="T1" fmla="*/ 0 h 393700"/>
              <a:gd name="T2" fmla="*/ 286563 w 1371600"/>
              <a:gd name="T3" fmla="*/ 19073 h 393700"/>
              <a:gd name="T4" fmla="*/ 295160 w 1371600"/>
              <a:gd name="T5" fmla="*/ 228869 h 393700"/>
              <a:gd name="T6" fmla="*/ 309488 w 1371600"/>
              <a:gd name="T7" fmla="*/ 362374 h 393700"/>
              <a:gd name="T8" fmla="*/ 309488 w 1371600"/>
              <a:gd name="T9" fmla="*/ 591242 h 393700"/>
              <a:gd name="T10" fmla="*/ 0 w 1371600"/>
              <a:gd name="T11" fmla="*/ 572170 h 393700"/>
              <a:gd name="T12" fmla="*/ 2866 w 1371600"/>
              <a:gd name="T13" fmla="*/ 0 h 393700"/>
              <a:gd name="T14" fmla="*/ 0 60000 65536"/>
              <a:gd name="T15" fmla="*/ 0 60000 65536"/>
              <a:gd name="T16" fmla="*/ 0 60000 65536"/>
              <a:gd name="T17" fmla="*/ 0 60000 65536"/>
              <a:gd name="T18" fmla="*/ 0 60000 65536"/>
              <a:gd name="T19" fmla="*/ 0 60000 65536"/>
              <a:gd name="T20" fmla="*/ 0 60000 65536"/>
              <a:gd name="T21" fmla="*/ 0 w 1371600"/>
              <a:gd name="T22" fmla="*/ 0 h 393700"/>
              <a:gd name="T23" fmla="*/ 1371600 w 1371600"/>
              <a:gd name="T24" fmla="*/ 393700 h 3937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71600" h="393700">
                <a:moveTo>
                  <a:pt x="12700" y="0"/>
                </a:moveTo>
                <a:lnTo>
                  <a:pt x="1270000" y="12700"/>
                </a:lnTo>
                <a:lnTo>
                  <a:pt x="1308100" y="152400"/>
                </a:lnTo>
                <a:lnTo>
                  <a:pt x="1371600" y="241300"/>
                </a:lnTo>
                <a:lnTo>
                  <a:pt x="1371600" y="393700"/>
                </a:lnTo>
                <a:lnTo>
                  <a:pt x="0" y="381000"/>
                </a:lnTo>
                <a:lnTo>
                  <a:pt x="12700" y="0"/>
                </a:lnTo>
                <a:close/>
              </a:path>
            </a:pathLst>
          </a:custGeom>
          <a:solidFill>
            <a:schemeClr val="bg2">
              <a:lumMod val="75000"/>
              <a:alpha val="61176"/>
            </a:schemeClr>
          </a:solidFill>
          <a:ln w="9525">
            <a:noFill/>
            <a:miter lim="800000"/>
            <a:headEnd/>
            <a:tailEnd/>
          </a:ln>
          <a:effectLst>
            <a:outerShdw dist="23000" dir="5400000" rotWithShape="0">
              <a:srgbClr val="808080">
                <a:alpha val="34998"/>
              </a:srgbClr>
            </a:outerShdw>
          </a:effectLst>
        </p:spPr>
        <p:txBody>
          <a:bodyPr anchor="ctr"/>
          <a:lstStyle/>
          <a:p>
            <a:endParaRPr lang="en-IN" dirty="0"/>
          </a:p>
        </p:txBody>
      </p:sp>
      <p:grpSp>
        <p:nvGrpSpPr>
          <p:cNvPr id="14" name="Group 92"/>
          <p:cNvGrpSpPr>
            <a:grpSpLocks/>
          </p:cNvGrpSpPr>
          <p:nvPr/>
        </p:nvGrpSpPr>
        <p:grpSpPr bwMode="auto">
          <a:xfrm rot="438169">
            <a:off x="189059" y="3043678"/>
            <a:ext cx="2763559" cy="1459551"/>
            <a:chOff x="2623227" y="879787"/>
            <a:chExt cx="2035210" cy="1660283"/>
          </a:xfrm>
        </p:grpSpPr>
        <p:sp>
          <p:nvSpPr>
            <p:cNvPr id="27" name="Rectangle 85"/>
            <p:cNvSpPr>
              <a:spLocks noChangeArrowheads="1"/>
            </p:cNvSpPr>
            <p:nvPr/>
          </p:nvSpPr>
          <p:spPr bwMode="auto">
            <a:xfrm rot="10800000">
              <a:off x="2637036" y="879787"/>
              <a:ext cx="2021401" cy="1660283"/>
            </a:xfrm>
            <a:prstGeom prst="rect">
              <a:avLst/>
            </a:prstGeom>
            <a:solidFill>
              <a:schemeClr val="accent4"/>
            </a:solidFill>
            <a:ln w="9525">
              <a:noFill/>
              <a:miter lim="800000"/>
              <a:headEnd/>
              <a:tailEnd/>
            </a:ln>
            <a:effectLst>
              <a:outerShdw dist="23000" dir="5400000" rotWithShape="0">
                <a:srgbClr val="808080">
                  <a:alpha val="34998"/>
                </a:srgbClr>
              </a:outerShdw>
            </a:effectLst>
          </p:spPr>
          <p:txBody>
            <a:bodyPr anchor="ctr"/>
            <a:lstStyle/>
            <a:p>
              <a:pPr algn="ctr"/>
              <a:endParaRPr lang="en-US" dirty="0">
                <a:solidFill>
                  <a:srgbClr val="FFFFFF"/>
                </a:solidFill>
                <a:latin typeface="Calibri" pitchFamily="34" charset="0"/>
              </a:endParaRPr>
            </a:p>
          </p:txBody>
        </p:sp>
        <p:sp>
          <p:nvSpPr>
            <p:cNvPr id="28" name="TextBox 10"/>
            <p:cNvSpPr txBox="1">
              <a:spLocks noChangeArrowheads="1"/>
            </p:cNvSpPr>
            <p:nvPr/>
          </p:nvSpPr>
          <p:spPr bwMode="auto">
            <a:xfrm>
              <a:off x="2623227" y="938264"/>
              <a:ext cx="1968996" cy="1365410"/>
            </a:xfrm>
            <a:prstGeom prst="rect">
              <a:avLst/>
            </a:prstGeom>
            <a:noFill/>
            <a:ln w="9525">
              <a:noFill/>
              <a:miter lim="800000"/>
              <a:headEnd/>
              <a:tailEnd/>
            </a:ln>
          </p:spPr>
          <p:txBody>
            <a:bodyPr wrap="square">
              <a:spAutoFit/>
            </a:bodyPr>
            <a:lstStyle/>
            <a:p>
              <a:pPr algn="ctr"/>
              <a:r>
                <a:rPr lang="en-IN" dirty="0" smtClean="0">
                  <a:solidFill>
                    <a:schemeClr val="bg1"/>
                  </a:solidFill>
                  <a:latin typeface="Calibri" pitchFamily="34" charset="0"/>
                </a:rPr>
                <a:t>It involves working with the connections between our mental processes and the language we use.</a:t>
              </a:r>
              <a:endParaRPr lang="en-US" dirty="0">
                <a:solidFill>
                  <a:schemeClr val="bg1"/>
                </a:solidFill>
                <a:latin typeface="Calibri" pitchFamily="34" charset="0"/>
              </a:endParaRPr>
            </a:p>
          </p:txBody>
        </p:sp>
      </p:grpSp>
      <p:sp>
        <p:nvSpPr>
          <p:cNvPr id="29" name="Freeform 28"/>
          <p:cNvSpPr>
            <a:spLocks noChangeArrowheads="1"/>
          </p:cNvSpPr>
          <p:nvPr/>
        </p:nvSpPr>
        <p:spPr bwMode="auto">
          <a:xfrm rot="20259630">
            <a:off x="2694450" y="3917333"/>
            <a:ext cx="835025" cy="450850"/>
          </a:xfrm>
          <a:custGeom>
            <a:avLst/>
            <a:gdLst>
              <a:gd name="T0" fmla="*/ 2866 w 1371600"/>
              <a:gd name="T1" fmla="*/ 0 h 393700"/>
              <a:gd name="T2" fmla="*/ 286563 w 1371600"/>
              <a:gd name="T3" fmla="*/ 19073 h 393700"/>
              <a:gd name="T4" fmla="*/ 295160 w 1371600"/>
              <a:gd name="T5" fmla="*/ 228869 h 393700"/>
              <a:gd name="T6" fmla="*/ 309488 w 1371600"/>
              <a:gd name="T7" fmla="*/ 362374 h 393700"/>
              <a:gd name="T8" fmla="*/ 309488 w 1371600"/>
              <a:gd name="T9" fmla="*/ 591242 h 393700"/>
              <a:gd name="T10" fmla="*/ 0 w 1371600"/>
              <a:gd name="T11" fmla="*/ 572170 h 393700"/>
              <a:gd name="T12" fmla="*/ 2866 w 1371600"/>
              <a:gd name="T13" fmla="*/ 0 h 393700"/>
              <a:gd name="T14" fmla="*/ 0 60000 65536"/>
              <a:gd name="T15" fmla="*/ 0 60000 65536"/>
              <a:gd name="T16" fmla="*/ 0 60000 65536"/>
              <a:gd name="T17" fmla="*/ 0 60000 65536"/>
              <a:gd name="T18" fmla="*/ 0 60000 65536"/>
              <a:gd name="T19" fmla="*/ 0 60000 65536"/>
              <a:gd name="T20" fmla="*/ 0 60000 65536"/>
              <a:gd name="T21" fmla="*/ 0 w 1371600"/>
              <a:gd name="T22" fmla="*/ 0 h 393700"/>
              <a:gd name="T23" fmla="*/ 1371600 w 1371600"/>
              <a:gd name="T24" fmla="*/ 393700 h 3937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71600" h="393700">
                <a:moveTo>
                  <a:pt x="12700" y="0"/>
                </a:moveTo>
                <a:lnTo>
                  <a:pt x="1270000" y="12700"/>
                </a:lnTo>
                <a:lnTo>
                  <a:pt x="1308100" y="152400"/>
                </a:lnTo>
                <a:lnTo>
                  <a:pt x="1371600" y="241300"/>
                </a:lnTo>
                <a:lnTo>
                  <a:pt x="1371600" y="393700"/>
                </a:lnTo>
                <a:lnTo>
                  <a:pt x="0" y="381000"/>
                </a:lnTo>
                <a:lnTo>
                  <a:pt x="12700" y="0"/>
                </a:lnTo>
                <a:close/>
              </a:path>
            </a:pathLst>
          </a:custGeom>
          <a:solidFill>
            <a:schemeClr val="bg2">
              <a:lumMod val="75000"/>
              <a:alpha val="61176"/>
            </a:schemeClr>
          </a:solidFill>
          <a:ln w="9525">
            <a:noFill/>
            <a:miter lim="800000"/>
            <a:headEnd/>
            <a:tailEnd/>
          </a:ln>
          <a:effectLst>
            <a:outerShdw dist="23000" dir="5400000" rotWithShape="0">
              <a:srgbClr val="808080">
                <a:alpha val="34998"/>
              </a:srgbClr>
            </a:outerShdw>
          </a:effectLst>
        </p:spPr>
        <p:txBody>
          <a:bodyPr anchor="ctr"/>
          <a:lstStyle/>
          <a:p>
            <a:endParaRPr lang="en-IN" dirty="0"/>
          </a:p>
        </p:txBody>
      </p:sp>
      <p:pic>
        <p:nvPicPr>
          <p:cNvPr id="8" name="Picture 7" descr="1358940874_clock.png"/>
          <p:cNvPicPr>
            <a:picLocks noChangeAspect="1"/>
          </p:cNvPicPr>
          <p:nvPr/>
        </p:nvPicPr>
        <p:blipFill>
          <a:blip r:embed="rId5" cstate="print"/>
          <a:stretch>
            <a:fillRect/>
          </a:stretch>
        </p:blipFill>
        <p:spPr>
          <a:xfrm>
            <a:off x="3203848" y="2171328"/>
            <a:ext cx="2625824" cy="2625824"/>
          </a:xfrm>
          <a:prstGeom prst="rect">
            <a:avLst/>
          </a:prstGeom>
        </p:spPr>
      </p:pic>
      <p:grpSp>
        <p:nvGrpSpPr>
          <p:cNvPr id="18" name="Group 79"/>
          <p:cNvGrpSpPr>
            <a:grpSpLocks/>
          </p:cNvGrpSpPr>
          <p:nvPr/>
        </p:nvGrpSpPr>
        <p:grpSpPr bwMode="auto">
          <a:xfrm rot="364554">
            <a:off x="115696" y="5041759"/>
            <a:ext cx="4501686" cy="1754326"/>
            <a:chOff x="2504705" y="871122"/>
            <a:chExt cx="3052977" cy="1995599"/>
          </a:xfrm>
        </p:grpSpPr>
        <p:sp>
          <p:nvSpPr>
            <p:cNvPr id="31" name="Rectangle 85"/>
            <p:cNvSpPr>
              <a:spLocks noChangeArrowheads="1"/>
            </p:cNvSpPr>
            <p:nvPr/>
          </p:nvSpPr>
          <p:spPr bwMode="auto">
            <a:xfrm rot="10800000">
              <a:off x="2624546" y="919183"/>
              <a:ext cx="2898132" cy="1883751"/>
            </a:xfrm>
            <a:prstGeom prst="rect">
              <a:avLst/>
            </a:prstGeom>
            <a:solidFill>
              <a:schemeClr val="accent3"/>
            </a:solidFill>
            <a:ln w="9525">
              <a:noFill/>
              <a:miter lim="800000"/>
              <a:headEnd/>
              <a:tailEnd/>
            </a:ln>
            <a:effectLst>
              <a:outerShdw dist="23000" dir="5400000" rotWithShape="0">
                <a:srgbClr val="808080">
                  <a:alpha val="34998"/>
                </a:srgbClr>
              </a:outerShdw>
            </a:effectLst>
          </p:spPr>
          <p:txBody>
            <a:bodyPr anchor="ctr"/>
            <a:lstStyle/>
            <a:p>
              <a:pPr algn="ctr"/>
              <a:endParaRPr lang="en-US" dirty="0">
                <a:solidFill>
                  <a:srgbClr val="FFFFFF"/>
                </a:solidFill>
                <a:latin typeface="Calibri" pitchFamily="34" charset="0"/>
              </a:endParaRPr>
            </a:p>
          </p:txBody>
        </p:sp>
        <p:sp>
          <p:nvSpPr>
            <p:cNvPr id="32" name="TextBox 10"/>
            <p:cNvSpPr txBox="1">
              <a:spLocks noChangeArrowheads="1"/>
            </p:cNvSpPr>
            <p:nvPr/>
          </p:nvSpPr>
          <p:spPr bwMode="auto">
            <a:xfrm>
              <a:off x="2504705" y="871122"/>
              <a:ext cx="3052977" cy="1995599"/>
            </a:xfrm>
            <a:prstGeom prst="rect">
              <a:avLst/>
            </a:prstGeom>
            <a:noFill/>
            <a:ln w="9525">
              <a:noFill/>
              <a:miter lim="800000"/>
              <a:headEnd/>
              <a:tailEnd/>
            </a:ln>
          </p:spPr>
          <p:txBody>
            <a:bodyPr wrap="square">
              <a:spAutoFit/>
            </a:bodyPr>
            <a:lstStyle/>
            <a:p>
              <a:pPr algn="ctr"/>
              <a:r>
                <a:rPr lang="en-IN" dirty="0" smtClean="0">
                  <a:latin typeface="Calibri" pitchFamily="34" charset="0"/>
                </a:rPr>
                <a:t>The co-founders of NLP noticed that there were three fundamental characteristics of really effective communicators that were shared by all of the therapists, excellent communicators and influencers that they studied.</a:t>
              </a:r>
              <a:endParaRPr lang="en-US" dirty="0">
                <a:latin typeface="Calibri" pitchFamily="34" charset="0"/>
              </a:endParaRPr>
            </a:p>
          </p:txBody>
        </p:sp>
      </p:grpSp>
      <p:sp>
        <p:nvSpPr>
          <p:cNvPr id="33" name="Freeform 32"/>
          <p:cNvSpPr>
            <a:spLocks noChangeArrowheads="1"/>
          </p:cNvSpPr>
          <p:nvPr/>
        </p:nvSpPr>
        <p:spPr bwMode="auto">
          <a:xfrm rot="13718883">
            <a:off x="3614646" y="4933222"/>
            <a:ext cx="835025" cy="450850"/>
          </a:xfrm>
          <a:custGeom>
            <a:avLst/>
            <a:gdLst>
              <a:gd name="T0" fmla="*/ 2866 w 1371600"/>
              <a:gd name="T1" fmla="*/ 0 h 393700"/>
              <a:gd name="T2" fmla="*/ 286563 w 1371600"/>
              <a:gd name="T3" fmla="*/ 19073 h 393700"/>
              <a:gd name="T4" fmla="*/ 295160 w 1371600"/>
              <a:gd name="T5" fmla="*/ 228869 h 393700"/>
              <a:gd name="T6" fmla="*/ 309488 w 1371600"/>
              <a:gd name="T7" fmla="*/ 362374 h 393700"/>
              <a:gd name="T8" fmla="*/ 309488 w 1371600"/>
              <a:gd name="T9" fmla="*/ 591242 h 393700"/>
              <a:gd name="T10" fmla="*/ 0 w 1371600"/>
              <a:gd name="T11" fmla="*/ 572170 h 393700"/>
              <a:gd name="T12" fmla="*/ 2866 w 1371600"/>
              <a:gd name="T13" fmla="*/ 0 h 393700"/>
              <a:gd name="T14" fmla="*/ 0 60000 65536"/>
              <a:gd name="T15" fmla="*/ 0 60000 65536"/>
              <a:gd name="T16" fmla="*/ 0 60000 65536"/>
              <a:gd name="T17" fmla="*/ 0 60000 65536"/>
              <a:gd name="T18" fmla="*/ 0 60000 65536"/>
              <a:gd name="T19" fmla="*/ 0 60000 65536"/>
              <a:gd name="T20" fmla="*/ 0 60000 65536"/>
              <a:gd name="T21" fmla="*/ 0 w 1371600"/>
              <a:gd name="T22" fmla="*/ 0 h 393700"/>
              <a:gd name="T23" fmla="*/ 1371600 w 1371600"/>
              <a:gd name="T24" fmla="*/ 393700 h 3937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71600" h="393700">
                <a:moveTo>
                  <a:pt x="12700" y="0"/>
                </a:moveTo>
                <a:lnTo>
                  <a:pt x="1270000" y="12700"/>
                </a:lnTo>
                <a:lnTo>
                  <a:pt x="1308100" y="152400"/>
                </a:lnTo>
                <a:lnTo>
                  <a:pt x="1371600" y="241300"/>
                </a:lnTo>
                <a:lnTo>
                  <a:pt x="1371600" y="393700"/>
                </a:lnTo>
                <a:lnTo>
                  <a:pt x="0" y="381000"/>
                </a:lnTo>
                <a:lnTo>
                  <a:pt x="12700" y="0"/>
                </a:lnTo>
                <a:close/>
              </a:path>
            </a:pathLst>
          </a:custGeom>
          <a:solidFill>
            <a:schemeClr val="bg2">
              <a:lumMod val="75000"/>
              <a:alpha val="61176"/>
            </a:schemeClr>
          </a:solidFill>
          <a:ln w="9525">
            <a:noFill/>
            <a:miter lim="800000"/>
            <a:headEnd/>
            <a:tailEnd/>
          </a:ln>
          <a:effectLst>
            <a:outerShdw dist="23000" dir="5400000" rotWithShape="0">
              <a:srgbClr val="808080">
                <a:alpha val="34998"/>
              </a:srgbClr>
            </a:outerShdw>
          </a:effectLst>
        </p:spPr>
        <p:txBody>
          <a:bodyPr anchor="ctr"/>
          <a:lstStyle/>
          <a:p>
            <a:endParaRPr lang="en-IN" dirty="0"/>
          </a:p>
        </p:txBody>
      </p:sp>
      <p:sp>
        <p:nvSpPr>
          <p:cNvPr id="13" name="Freeform 12"/>
          <p:cNvSpPr>
            <a:spLocks noChangeArrowheads="1"/>
          </p:cNvSpPr>
          <p:nvPr/>
        </p:nvSpPr>
        <p:spPr bwMode="auto">
          <a:xfrm rot="2581814">
            <a:off x="3625335" y="1983699"/>
            <a:ext cx="835025" cy="450850"/>
          </a:xfrm>
          <a:custGeom>
            <a:avLst/>
            <a:gdLst>
              <a:gd name="T0" fmla="*/ 2866 w 1371600"/>
              <a:gd name="T1" fmla="*/ 0 h 393700"/>
              <a:gd name="T2" fmla="*/ 286563 w 1371600"/>
              <a:gd name="T3" fmla="*/ 19073 h 393700"/>
              <a:gd name="T4" fmla="*/ 295160 w 1371600"/>
              <a:gd name="T5" fmla="*/ 228869 h 393700"/>
              <a:gd name="T6" fmla="*/ 309488 w 1371600"/>
              <a:gd name="T7" fmla="*/ 362374 h 393700"/>
              <a:gd name="T8" fmla="*/ 309488 w 1371600"/>
              <a:gd name="T9" fmla="*/ 591242 h 393700"/>
              <a:gd name="T10" fmla="*/ 0 w 1371600"/>
              <a:gd name="T11" fmla="*/ 572170 h 393700"/>
              <a:gd name="T12" fmla="*/ 2866 w 1371600"/>
              <a:gd name="T13" fmla="*/ 0 h 393700"/>
              <a:gd name="T14" fmla="*/ 0 60000 65536"/>
              <a:gd name="T15" fmla="*/ 0 60000 65536"/>
              <a:gd name="T16" fmla="*/ 0 60000 65536"/>
              <a:gd name="T17" fmla="*/ 0 60000 65536"/>
              <a:gd name="T18" fmla="*/ 0 60000 65536"/>
              <a:gd name="T19" fmla="*/ 0 60000 65536"/>
              <a:gd name="T20" fmla="*/ 0 60000 65536"/>
              <a:gd name="T21" fmla="*/ 0 w 1371600"/>
              <a:gd name="T22" fmla="*/ 0 h 393700"/>
              <a:gd name="T23" fmla="*/ 1371600 w 1371600"/>
              <a:gd name="T24" fmla="*/ 393700 h 3937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71600" h="393700">
                <a:moveTo>
                  <a:pt x="12700" y="0"/>
                </a:moveTo>
                <a:lnTo>
                  <a:pt x="1270000" y="12700"/>
                </a:lnTo>
                <a:lnTo>
                  <a:pt x="1308100" y="152400"/>
                </a:lnTo>
                <a:lnTo>
                  <a:pt x="1371600" y="241300"/>
                </a:lnTo>
                <a:lnTo>
                  <a:pt x="1371600" y="393700"/>
                </a:lnTo>
                <a:lnTo>
                  <a:pt x="0" y="381000"/>
                </a:lnTo>
                <a:lnTo>
                  <a:pt x="12700" y="0"/>
                </a:lnTo>
                <a:close/>
              </a:path>
            </a:pathLst>
          </a:custGeom>
          <a:solidFill>
            <a:schemeClr val="bg2">
              <a:lumMod val="75000"/>
              <a:alpha val="61176"/>
            </a:schemeClr>
          </a:solidFill>
          <a:ln w="9525">
            <a:noFill/>
            <a:miter lim="800000"/>
            <a:headEnd/>
            <a:tailEnd/>
          </a:ln>
          <a:effectLst>
            <a:outerShdw dist="23000" dir="5400000" rotWithShape="0">
              <a:srgbClr val="808080">
                <a:alpha val="34998"/>
              </a:srgbClr>
            </a:outerShdw>
          </a:effectLst>
        </p:spPr>
        <p:txBody>
          <a:bodyPr anchor="ctr"/>
          <a:lstStyle/>
          <a:p>
            <a:endParaRPr lang="en-IN" dirty="0"/>
          </a:p>
        </p:txBody>
      </p:sp>
      <p:pic>
        <p:nvPicPr>
          <p:cNvPr id="34" name="Picture 3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08031" y="-105774"/>
            <a:ext cx="952381" cy="965079"/>
          </a:xfrm>
          <a:prstGeom prst="rect">
            <a:avLst/>
          </a:prstGeom>
        </p:spPr>
      </p:pic>
      <p:pic>
        <p:nvPicPr>
          <p:cNvPr id="35" name="Picture 34">
            <a:hlinkClick r:id="" action="ppaction://hlinkshowjump?jump=previousslide"/>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187" y="6466336"/>
            <a:ext cx="1244445" cy="419048"/>
          </a:xfrm>
          <a:prstGeom prst="rect">
            <a:avLst/>
          </a:prstGeom>
        </p:spPr>
      </p:pic>
      <p:pic>
        <p:nvPicPr>
          <p:cNvPr id="36" name="Picture 35">
            <a:hlinkClick r:id="" action="ppaction://hlinkshowjump?jump=nextslide"/>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84368" y="6466336"/>
            <a:ext cx="1244445" cy="419048"/>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childTnLst>
                                </p:cTn>
                              </p:par>
                            </p:childTnLst>
                          </p:cTn>
                        </p:par>
                        <p:par>
                          <p:cTn id="8" fill="hold">
                            <p:stCondLst>
                              <p:cond delay="750"/>
                            </p:stCondLst>
                            <p:childTnLst>
                              <p:par>
                                <p:cTn id="9" presetID="2" presetClass="entr" presetSubtype="1" decel="5000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ppt_x"/>
                                          </p:val>
                                        </p:tav>
                                        <p:tav tm="100000">
                                          <p:val>
                                            <p:strVal val="#ppt_x"/>
                                          </p:val>
                                        </p:tav>
                                      </p:tavLst>
                                    </p:anim>
                                    <p:anim calcmode="lin" valueType="num">
                                      <p:cBhvr additive="base">
                                        <p:cTn id="12" dur="7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10"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0" presetClass="path" presetSubtype="0" accel="50000" decel="50000" fill="hold" nodeType="withEffect">
                                  <p:stCondLst>
                                    <p:cond delay="0"/>
                                  </p:stCondLst>
                                  <p:childTnLst>
                                    <p:animMotion origin="layout" path="M -0.18046 -0.23553 C -0.2575 -0.15169 -0.33454 -0.06786 -0.30452 -0.02872 C -0.2745 0.01042 -0.13725 0.00509 -1.29967E-6 9.35618E-7 " pathEditMode="relative" ptsTypes="aaA">
                                      <p:cBhvr>
                                        <p:cTn id="18" dur="1000" fill="hold"/>
                                        <p:tgtEl>
                                          <p:spTgt spid="3"/>
                                        </p:tgtEl>
                                        <p:attrNameLst>
                                          <p:attrName>ppt_x</p:attrName>
                                          <p:attrName>ppt_y</p:attrName>
                                        </p:attrNameLst>
                                      </p:cBhvr>
                                    </p:animMotion>
                                  </p:childTnLst>
                                </p:cTn>
                              </p:par>
                              <p:par>
                                <p:cTn id="19" presetID="8" presetClass="emph" presetSubtype="0" repeatCount="2000" fill="hold" nodeType="withEffect">
                                  <p:stCondLst>
                                    <p:cond delay="0"/>
                                  </p:stCondLst>
                                  <p:childTnLst>
                                    <p:animRot by="21600000">
                                      <p:cBhvr>
                                        <p:cTn id="20" dur="500" fill="hold"/>
                                        <p:tgtEl>
                                          <p:spTgt spid="3"/>
                                        </p:tgtEl>
                                        <p:attrNameLst>
                                          <p:attrName>r</p:attrName>
                                        </p:attrNameLst>
                                      </p:cBhvr>
                                    </p:animRo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down)">
                                      <p:cBhvr>
                                        <p:cTn id="24" dur="750"/>
                                        <p:tgtEl>
                                          <p:spTgt spid="13"/>
                                        </p:tgtEl>
                                      </p:cBhvr>
                                    </p:animEffect>
                                  </p:childTnLst>
                                </p:cTn>
                              </p:par>
                            </p:childTnLst>
                          </p:cTn>
                        </p:par>
                        <p:par>
                          <p:cTn id="25" fill="hold">
                            <p:stCondLst>
                              <p:cond delay="3250"/>
                            </p:stCondLst>
                            <p:childTnLst>
                              <p:par>
                                <p:cTn id="26" presetID="10" presetClass="entr" presetSubtype="0" fill="hold" nodeType="afterEffect">
                                  <p:stCondLst>
                                    <p:cond delay="100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par>
                                <p:cTn id="29" presetID="0" presetClass="path" presetSubtype="0" accel="50000" decel="50000" fill="hold" nodeType="withEffect">
                                  <p:stCondLst>
                                    <p:cond delay="1000"/>
                                  </p:stCondLst>
                                  <p:childTnLst>
                                    <p:animMotion origin="layout" path="M -0.18046 -0.23553 C -0.2575 -0.15169 -0.33454 -0.06786 -0.30452 -0.02872 C -0.2745 0.01042 -0.13725 0.00509 -1.29967E-6 9.35618E-7 " pathEditMode="relative" ptsTypes="aaA">
                                      <p:cBhvr>
                                        <p:cTn id="30" dur="1000" fill="hold"/>
                                        <p:tgtEl>
                                          <p:spTgt spid="4"/>
                                        </p:tgtEl>
                                        <p:attrNameLst>
                                          <p:attrName>ppt_x</p:attrName>
                                          <p:attrName>ppt_y</p:attrName>
                                        </p:attrNameLst>
                                      </p:cBhvr>
                                    </p:animMotion>
                                  </p:childTnLst>
                                </p:cTn>
                              </p:par>
                              <p:par>
                                <p:cTn id="31" presetID="8" presetClass="emph" presetSubtype="0" repeatCount="2000" fill="hold" nodeType="withEffect">
                                  <p:stCondLst>
                                    <p:cond delay="1000"/>
                                  </p:stCondLst>
                                  <p:childTnLst>
                                    <p:animRot by="21600000">
                                      <p:cBhvr>
                                        <p:cTn id="32" dur="500" fill="hold"/>
                                        <p:tgtEl>
                                          <p:spTgt spid="4"/>
                                        </p:tgtEl>
                                        <p:attrNameLst>
                                          <p:attrName>r</p:attrName>
                                        </p:attrNameLst>
                                      </p:cBhvr>
                                    </p:animRot>
                                  </p:childTnLst>
                                </p:cTn>
                              </p:par>
                            </p:childTnLst>
                          </p:cTn>
                        </p:par>
                        <p:par>
                          <p:cTn id="33" fill="hold">
                            <p:stCondLst>
                              <p:cond delay="5250"/>
                            </p:stCondLst>
                            <p:childTnLst>
                              <p:par>
                                <p:cTn id="34" presetID="22" presetClass="entr" presetSubtype="4"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down)">
                                      <p:cBhvr>
                                        <p:cTn id="36" dur="750"/>
                                        <p:tgtEl>
                                          <p:spTgt spid="17"/>
                                        </p:tgtEl>
                                      </p:cBhvr>
                                    </p:animEffect>
                                  </p:childTnLst>
                                </p:cTn>
                              </p:par>
                            </p:childTnLst>
                          </p:cTn>
                        </p:par>
                        <p:par>
                          <p:cTn id="37" fill="hold">
                            <p:stCondLst>
                              <p:cond delay="6000"/>
                            </p:stCondLst>
                            <p:childTnLst>
                              <p:par>
                                <p:cTn id="38" presetID="10" presetClass="entr" presetSubtype="0" fill="hold" nodeType="afterEffect">
                                  <p:stCondLst>
                                    <p:cond delay="100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par>
                                <p:cTn id="41" presetID="0" presetClass="path" presetSubtype="0" accel="50000" decel="50000" fill="hold" nodeType="withEffect">
                                  <p:stCondLst>
                                    <p:cond delay="1000"/>
                                  </p:stCondLst>
                                  <p:childTnLst>
                                    <p:animMotion origin="layout" path="M -0.18046 -0.23553 C -0.2575 -0.15169 -0.33454 -0.06786 -0.30452 -0.02872 C -0.2745 0.01042 -0.13725 0.00509 -1.29967E-6 9.35618E-7 " pathEditMode="relative" ptsTypes="aaA">
                                      <p:cBhvr>
                                        <p:cTn id="42" dur="1000" fill="hold"/>
                                        <p:tgtEl>
                                          <p:spTgt spid="10"/>
                                        </p:tgtEl>
                                        <p:attrNameLst>
                                          <p:attrName>ppt_x</p:attrName>
                                          <p:attrName>ppt_y</p:attrName>
                                        </p:attrNameLst>
                                      </p:cBhvr>
                                    </p:animMotion>
                                  </p:childTnLst>
                                </p:cTn>
                              </p:par>
                              <p:par>
                                <p:cTn id="43" presetID="8" presetClass="emph" presetSubtype="0" repeatCount="2000" fill="hold" nodeType="withEffect">
                                  <p:stCondLst>
                                    <p:cond delay="1000"/>
                                  </p:stCondLst>
                                  <p:childTnLst>
                                    <p:animRot by="21600000">
                                      <p:cBhvr>
                                        <p:cTn id="44" dur="500" fill="hold"/>
                                        <p:tgtEl>
                                          <p:spTgt spid="10"/>
                                        </p:tgtEl>
                                        <p:attrNameLst>
                                          <p:attrName>r</p:attrName>
                                        </p:attrNameLst>
                                      </p:cBhvr>
                                    </p:animRot>
                                  </p:childTnLst>
                                </p:cTn>
                              </p:par>
                            </p:childTnLst>
                          </p:cTn>
                        </p:par>
                        <p:par>
                          <p:cTn id="45" fill="hold">
                            <p:stCondLst>
                              <p:cond delay="8000"/>
                            </p:stCondLst>
                            <p:childTnLst>
                              <p:par>
                                <p:cTn id="46" presetID="22" presetClass="entr" presetSubtype="4" fill="hold" grpId="0" nodeType="after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wipe(down)">
                                      <p:cBhvr>
                                        <p:cTn id="48" dur="750"/>
                                        <p:tgtEl>
                                          <p:spTgt spid="25"/>
                                        </p:tgtEl>
                                      </p:cBhvr>
                                    </p:animEffect>
                                  </p:childTnLst>
                                </p:cTn>
                              </p:par>
                            </p:childTnLst>
                          </p:cTn>
                        </p:par>
                        <p:par>
                          <p:cTn id="49" fill="hold">
                            <p:stCondLst>
                              <p:cond delay="8750"/>
                            </p:stCondLst>
                            <p:childTnLst>
                              <p:par>
                                <p:cTn id="50" presetID="10" presetClass="entr" presetSubtype="0" fill="hold" nodeType="afterEffect">
                                  <p:stCondLst>
                                    <p:cond delay="1000"/>
                                  </p:stCondLst>
                                  <p:childTnLst>
                                    <p:set>
                                      <p:cBhvr>
                                        <p:cTn id="51" dur="1" fill="hold">
                                          <p:stCondLst>
                                            <p:cond delay="0"/>
                                          </p:stCondLst>
                                        </p:cTn>
                                        <p:tgtEl>
                                          <p:spTgt spid="5"/>
                                        </p:tgtEl>
                                        <p:attrNameLst>
                                          <p:attrName>style.visibility</p:attrName>
                                        </p:attrNameLst>
                                      </p:cBhvr>
                                      <p:to>
                                        <p:strVal val="visible"/>
                                      </p:to>
                                    </p:set>
                                    <p:animEffect transition="in" filter="fade">
                                      <p:cBhvr>
                                        <p:cTn id="52" dur="500"/>
                                        <p:tgtEl>
                                          <p:spTgt spid="5"/>
                                        </p:tgtEl>
                                      </p:cBhvr>
                                    </p:animEffect>
                                  </p:childTnLst>
                                </p:cTn>
                              </p:par>
                              <p:par>
                                <p:cTn id="53" presetID="0" presetClass="path" presetSubtype="0" accel="50000" decel="50000" fill="hold" nodeType="withEffect">
                                  <p:stCondLst>
                                    <p:cond delay="1000"/>
                                  </p:stCondLst>
                                  <p:childTnLst>
                                    <p:animMotion origin="layout" path="M -0.18046 -0.23553 C -0.2575 -0.15169 -0.33454 -0.06786 -0.30452 -0.02872 C -0.2745 0.01042 -0.13725 0.00509 -1.29967E-6 9.35618E-7 " pathEditMode="relative" ptsTypes="aaA">
                                      <p:cBhvr>
                                        <p:cTn id="54" dur="1000" fill="hold"/>
                                        <p:tgtEl>
                                          <p:spTgt spid="5"/>
                                        </p:tgtEl>
                                        <p:attrNameLst>
                                          <p:attrName>ppt_x</p:attrName>
                                          <p:attrName>ppt_y</p:attrName>
                                        </p:attrNameLst>
                                      </p:cBhvr>
                                    </p:animMotion>
                                  </p:childTnLst>
                                </p:cTn>
                              </p:par>
                              <p:par>
                                <p:cTn id="55" presetID="8" presetClass="emph" presetSubtype="0" repeatCount="2000" fill="hold" nodeType="withEffect">
                                  <p:stCondLst>
                                    <p:cond delay="1000"/>
                                  </p:stCondLst>
                                  <p:childTnLst>
                                    <p:animRot by="21600000">
                                      <p:cBhvr>
                                        <p:cTn id="56" dur="500" fill="hold"/>
                                        <p:tgtEl>
                                          <p:spTgt spid="5"/>
                                        </p:tgtEl>
                                        <p:attrNameLst>
                                          <p:attrName>r</p:attrName>
                                        </p:attrNameLst>
                                      </p:cBhvr>
                                    </p:animRot>
                                  </p:childTnLst>
                                </p:cTn>
                              </p:par>
                            </p:childTnLst>
                          </p:cTn>
                        </p:par>
                        <p:par>
                          <p:cTn id="57" fill="hold">
                            <p:stCondLst>
                              <p:cond delay="10750"/>
                            </p:stCondLst>
                            <p:childTnLst>
                              <p:par>
                                <p:cTn id="58" presetID="22" presetClass="entr" presetSubtype="4"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wipe(down)">
                                      <p:cBhvr>
                                        <p:cTn id="60" dur="750"/>
                                        <p:tgtEl>
                                          <p:spTgt spid="21"/>
                                        </p:tgtEl>
                                      </p:cBhvr>
                                    </p:animEffect>
                                  </p:childTnLst>
                                </p:cTn>
                              </p:par>
                            </p:childTnLst>
                          </p:cTn>
                        </p:par>
                        <p:par>
                          <p:cTn id="61" fill="hold">
                            <p:stCondLst>
                              <p:cond delay="11500"/>
                            </p:stCondLst>
                            <p:childTnLst>
                              <p:par>
                                <p:cTn id="62" presetID="10" presetClass="entr" presetSubtype="0" fill="hold" nodeType="afterEffect">
                                  <p:stCondLst>
                                    <p:cond delay="100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par>
                                <p:cTn id="65" presetID="0" presetClass="path" presetSubtype="0" accel="50000" decel="50000" fill="hold" nodeType="withEffect">
                                  <p:stCondLst>
                                    <p:cond delay="1000"/>
                                  </p:stCondLst>
                                  <p:childTnLst>
                                    <p:animMotion origin="layout" path="M -0.18046 -0.23553 C -0.2575 -0.15169 -0.33454 -0.06786 -0.30452 -0.02872 C -0.2745 0.01042 -0.13725 0.00509 -1.29967E-6 9.35618E-7 " pathEditMode="relative" ptsTypes="aaA">
                                      <p:cBhvr>
                                        <p:cTn id="66" dur="1000" fill="hold"/>
                                        <p:tgtEl>
                                          <p:spTgt spid="18"/>
                                        </p:tgtEl>
                                        <p:attrNameLst>
                                          <p:attrName>ppt_x</p:attrName>
                                          <p:attrName>ppt_y</p:attrName>
                                        </p:attrNameLst>
                                      </p:cBhvr>
                                    </p:animMotion>
                                  </p:childTnLst>
                                </p:cTn>
                              </p:par>
                              <p:par>
                                <p:cTn id="67" presetID="8" presetClass="emph" presetSubtype="0" repeatCount="2000" fill="hold" nodeType="withEffect">
                                  <p:stCondLst>
                                    <p:cond delay="1000"/>
                                  </p:stCondLst>
                                  <p:childTnLst>
                                    <p:animRot by="21600000">
                                      <p:cBhvr>
                                        <p:cTn id="68" dur="500" fill="hold"/>
                                        <p:tgtEl>
                                          <p:spTgt spid="18"/>
                                        </p:tgtEl>
                                        <p:attrNameLst>
                                          <p:attrName>r</p:attrName>
                                        </p:attrNameLst>
                                      </p:cBhvr>
                                    </p:animRot>
                                  </p:childTnLst>
                                </p:cTn>
                              </p:par>
                            </p:childTnLst>
                          </p:cTn>
                        </p:par>
                        <p:par>
                          <p:cTn id="69" fill="hold">
                            <p:stCondLst>
                              <p:cond delay="1350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750"/>
                                        <p:tgtEl>
                                          <p:spTgt spid="33"/>
                                        </p:tgtEl>
                                      </p:cBhvr>
                                    </p:animEffect>
                                  </p:childTnLst>
                                </p:cTn>
                              </p:par>
                            </p:childTnLst>
                          </p:cTn>
                        </p:par>
                        <p:par>
                          <p:cTn id="73" fill="hold">
                            <p:stCondLst>
                              <p:cond delay="14250"/>
                            </p:stCondLst>
                            <p:childTnLst>
                              <p:par>
                                <p:cTn id="74" presetID="10" presetClass="entr" presetSubtype="0" fill="hold" nodeType="afterEffect">
                                  <p:stCondLst>
                                    <p:cond delay="1000"/>
                                  </p:stCondLst>
                                  <p:childTnLst>
                                    <p:set>
                                      <p:cBhvr>
                                        <p:cTn id="75" dur="1" fill="hold">
                                          <p:stCondLst>
                                            <p:cond delay="0"/>
                                          </p:stCondLst>
                                        </p:cTn>
                                        <p:tgtEl>
                                          <p:spTgt spid="14"/>
                                        </p:tgtEl>
                                        <p:attrNameLst>
                                          <p:attrName>style.visibility</p:attrName>
                                        </p:attrNameLst>
                                      </p:cBhvr>
                                      <p:to>
                                        <p:strVal val="visible"/>
                                      </p:to>
                                    </p:set>
                                    <p:animEffect transition="in" filter="fade">
                                      <p:cBhvr>
                                        <p:cTn id="76" dur="500"/>
                                        <p:tgtEl>
                                          <p:spTgt spid="14"/>
                                        </p:tgtEl>
                                      </p:cBhvr>
                                    </p:animEffect>
                                  </p:childTnLst>
                                </p:cTn>
                              </p:par>
                              <p:par>
                                <p:cTn id="77" presetID="0" presetClass="path" presetSubtype="0" accel="50000" decel="50000" fill="hold" nodeType="withEffect">
                                  <p:stCondLst>
                                    <p:cond delay="1000"/>
                                  </p:stCondLst>
                                  <p:childTnLst>
                                    <p:animMotion origin="layout" path="M -0.18046 -0.23553 C -0.2575 -0.15169 -0.33454 -0.06786 -0.30452 -0.02872 C -0.2745 0.01042 -0.13725 0.00509 -1.29967E-6 9.35618E-7 " pathEditMode="relative" ptsTypes="aaA">
                                      <p:cBhvr>
                                        <p:cTn id="78" dur="1000" fill="hold"/>
                                        <p:tgtEl>
                                          <p:spTgt spid="14"/>
                                        </p:tgtEl>
                                        <p:attrNameLst>
                                          <p:attrName>ppt_x</p:attrName>
                                          <p:attrName>ppt_y</p:attrName>
                                        </p:attrNameLst>
                                      </p:cBhvr>
                                    </p:animMotion>
                                  </p:childTnLst>
                                </p:cTn>
                              </p:par>
                              <p:par>
                                <p:cTn id="79" presetID="8" presetClass="emph" presetSubtype="0" repeatCount="2000" fill="hold" nodeType="withEffect">
                                  <p:stCondLst>
                                    <p:cond delay="1000"/>
                                  </p:stCondLst>
                                  <p:childTnLst>
                                    <p:animRot by="21600000">
                                      <p:cBhvr>
                                        <p:cTn id="80" dur="500" fill="hold"/>
                                        <p:tgtEl>
                                          <p:spTgt spid="14"/>
                                        </p:tgtEl>
                                        <p:attrNameLst>
                                          <p:attrName>r</p:attrName>
                                        </p:attrNameLst>
                                      </p:cBhvr>
                                    </p:animRot>
                                  </p:childTnLst>
                                </p:cTn>
                              </p:par>
                            </p:childTnLst>
                          </p:cTn>
                        </p:par>
                        <p:par>
                          <p:cTn id="81" fill="hold">
                            <p:stCondLst>
                              <p:cond delay="16250"/>
                            </p:stCondLst>
                            <p:childTnLst>
                              <p:par>
                                <p:cTn id="82" presetID="22" presetClass="entr" presetSubtype="4"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Effect transition="in" filter="wipe(down)">
                                      <p:cBhvr>
                                        <p:cTn id="84" dur="750"/>
                                        <p:tgtEl>
                                          <p:spTgt spid="29"/>
                                        </p:tgtEl>
                                      </p:cBhvr>
                                    </p:animEffect>
                                  </p:childTnLst>
                                </p:cTn>
                              </p:par>
                            </p:childTnLst>
                          </p:cTn>
                        </p:par>
                        <p:par>
                          <p:cTn id="85" fill="hold">
                            <p:stCondLst>
                              <p:cond delay="17000"/>
                            </p:stCondLst>
                            <p:childTnLst>
                              <p:par>
                                <p:cTn id="86" presetID="10" presetClass="entr" presetSubtype="0" fill="hold" nodeType="afterEffect">
                                  <p:stCondLst>
                                    <p:cond delay="500"/>
                                  </p:stCondLst>
                                  <p:childTnLst>
                                    <p:set>
                                      <p:cBhvr>
                                        <p:cTn id="87" dur="1" fill="hold">
                                          <p:stCondLst>
                                            <p:cond delay="0"/>
                                          </p:stCondLst>
                                        </p:cTn>
                                        <p:tgtEl>
                                          <p:spTgt spid="36"/>
                                        </p:tgtEl>
                                        <p:attrNameLst>
                                          <p:attrName>style.visibility</p:attrName>
                                        </p:attrNameLst>
                                      </p:cBhvr>
                                      <p:to>
                                        <p:strVal val="visible"/>
                                      </p:to>
                                    </p:set>
                                    <p:animEffect transition="in" filter="fade">
                                      <p:cBhvr>
                                        <p:cTn id="88" dur="125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7" grpId="0" animBg="1"/>
      <p:bldP spid="21" grpId="0" animBg="1"/>
      <p:bldP spid="25" grpId="0" animBg="1"/>
      <p:bldP spid="29" grpId="0" animBg="1"/>
      <p:bldP spid="33"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p:nvPr/>
        </p:nvGrpSpPr>
        <p:grpSpPr>
          <a:xfrm>
            <a:off x="0" y="0"/>
            <a:ext cx="9144000" cy="908720"/>
            <a:chOff x="0" y="0"/>
            <a:chExt cx="9144000" cy="908720"/>
          </a:xfrm>
        </p:grpSpPr>
        <p:pic>
          <p:nvPicPr>
            <p:cNvPr id="1026" name="Picture 2"/>
            <p:cNvPicPr>
              <a:picLocks noChangeAspect="1" noChangeArrowheads="1"/>
            </p:cNvPicPr>
            <p:nvPr/>
          </p:nvPicPr>
          <p:blipFill>
            <a:blip r:embed="rId4" cstate="print"/>
            <a:srcRect l="1963" r="1963"/>
            <a:stretch>
              <a:fillRect/>
            </a:stretch>
          </p:blipFill>
          <p:spPr bwMode="auto">
            <a:xfrm>
              <a:off x="0" y="0"/>
              <a:ext cx="9144000" cy="908720"/>
            </a:xfrm>
            <a:prstGeom prst="rect">
              <a:avLst/>
            </a:prstGeom>
            <a:noFill/>
            <a:ln w="9525">
              <a:noFill/>
              <a:miter lim="800000"/>
              <a:headEnd/>
              <a:tailEnd/>
            </a:ln>
          </p:spPr>
        </p:pic>
        <p:sp>
          <p:nvSpPr>
            <p:cNvPr id="6" name="Rectangle 5"/>
            <p:cNvSpPr/>
            <p:nvPr/>
          </p:nvSpPr>
          <p:spPr>
            <a:xfrm>
              <a:off x="512" y="188640"/>
              <a:ext cx="9143488" cy="72000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7" name="TextBox 6"/>
            <p:cNvSpPr txBox="1"/>
            <p:nvPr/>
          </p:nvSpPr>
          <p:spPr>
            <a:xfrm>
              <a:off x="683568" y="251937"/>
              <a:ext cx="8064896" cy="584775"/>
            </a:xfrm>
            <a:prstGeom prst="rect">
              <a:avLst/>
            </a:prstGeom>
            <a:solidFill>
              <a:srgbClr val="FFFFFF">
                <a:alpha val="69804"/>
              </a:srgbClr>
            </a:solidFill>
          </p:spPr>
          <p:txBody>
            <a:bodyPr wrap="square" rtlCol="0">
              <a:spAutoFit/>
            </a:bodyPr>
            <a:lstStyle/>
            <a:p>
              <a:r>
                <a:rPr lang="en-IN" sz="3200" dirty="0" smtClean="0"/>
                <a:t>What is NLP?</a:t>
              </a:r>
              <a:endParaRPr lang="en-IN" sz="3200" dirty="0"/>
            </a:p>
          </p:txBody>
        </p:sp>
      </p:grpSp>
      <p:grpSp>
        <p:nvGrpSpPr>
          <p:cNvPr id="3" name="Group 20"/>
          <p:cNvGrpSpPr/>
          <p:nvPr/>
        </p:nvGrpSpPr>
        <p:grpSpPr>
          <a:xfrm>
            <a:off x="4644008" y="1340768"/>
            <a:ext cx="4131052" cy="4968552"/>
            <a:chOff x="4644008" y="1340768"/>
            <a:chExt cx="4131052" cy="4968552"/>
          </a:xfrm>
        </p:grpSpPr>
        <p:sp>
          <p:nvSpPr>
            <p:cNvPr id="9" name="Rectangle 2"/>
            <p:cNvSpPr/>
            <p:nvPr/>
          </p:nvSpPr>
          <p:spPr>
            <a:xfrm rot="60000">
              <a:off x="4644008" y="1340768"/>
              <a:ext cx="4131052" cy="4968552"/>
            </a:xfrm>
            <a:custGeom>
              <a:avLst/>
              <a:gdLst/>
              <a:ahLst/>
              <a:cxnLst/>
              <a:rect l="l" t="t" r="r" b="b"/>
              <a:pathLst>
                <a:path w="2606040" h="3409950">
                  <a:moveTo>
                    <a:pt x="95563" y="0"/>
                  </a:moveTo>
                  <a:lnTo>
                    <a:pt x="151631" y="0"/>
                  </a:lnTo>
                  <a:lnTo>
                    <a:pt x="149700" y="9562"/>
                  </a:lnTo>
                  <a:cubicBezTo>
                    <a:pt x="149700" y="56927"/>
                    <a:pt x="188097" y="95324"/>
                    <a:pt x="235463" y="95324"/>
                  </a:cubicBezTo>
                  <a:cubicBezTo>
                    <a:pt x="282829" y="95324"/>
                    <a:pt x="321226" y="56927"/>
                    <a:pt x="321226" y="9562"/>
                  </a:cubicBezTo>
                  <a:cubicBezTo>
                    <a:pt x="321226" y="6276"/>
                    <a:pt x="321041" y="3034"/>
                    <a:pt x="319296" y="0"/>
                  </a:cubicBezTo>
                  <a:lnTo>
                    <a:pt x="387074" y="0"/>
                  </a:lnTo>
                  <a:lnTo>
                    <a:pt x="385143" y="9562"/>
                  </a:lnTo>
                  <a:cubicBezTo>
                    <a:pt x="385143" y="56927"/>
                    <a:pt x="423540" y="95324"/>
                    <a:pt x="470906" y="95324"/>
                  </a:cubicBezTo>
                  <a:cubicBezTo>
                    <a:pt x="518272" y="95324"/>
                    <a:pt x="556669" y="56927"/>
                    <a:pt x="556669" y="9562"/>
                  </a:cubicBezTo>
                  <a:cubicBezTo>
                    <a:pt x="556669" y="6276"/>
                    <a:pt x="556484" y="3034"/>
                    <a:pt x="554739" y="0"/>
                  </a:cubicBezTo>
                  <a:lnTo>
                    <a:pt x="622517" y="0"/>
                  </a:lnTo>
                  <a:lnTo>
                    <a:pt x="620586" y="9562"/>
                  </a:lnTo>
                  <a:cubicBezTo>
                    <a:pt x="620586" y="56927"/>
                    <a:pt x="658983" y="95324"/>
                    <a:pt x="706349" y="95324"/>
                  </a:cubicBezTo>
                  <a:cubicBezTo>
                    <a:pt x="753715" y="95324"/>
                    <a:pt x="792112" y="56927"/>
                    <a:pt x="792112" y="9562"/>
                  </a:cubicBezTo>
                  <a:cubicBezTo>
                    <a:pt x="792112" y="6276"/>
                    <a:pt x="791927" y="3034"/>
                    <a:pt x="790182" y="0"/>
                  </a:cubicBezTo>
                  <a:lnTo>
                    <a:pt x="857960" y="0"/>
                  </a:lnTo>
                  <a:lnTo>
                    <a:pt x="856029" y="9562"/>
                  </a:lnTo>
                  <a:cubicBezTo>
                    <a:pt x="856029" y="56927"/>
                    <a:pt x="894426" y="95324"/>
                    <a:pt x="941792" y="95324"/>
                  </a:cubicBezTo>
                  <a:cubicBezTo>
                    <a:pt x="989158" y="95324"/>
                    <a:pt x="1027555" y="56927"/>
                    <a:pt x="1027555" y="9562"/>
                  </a:cubicBezTo>
                  <a:cubicBezTo>
                    <a:pt x="1027555" y="6276"/>
                    <a:pt x="1027370" y="3034"/>
                    <a:pt x="1025625" y="0"/>
                  </a:cubicBezTo>
                  <a:lnTo>
                    <a:pt x="1093403" y="0"/>
                  </a:lnTo>
                  <a:lnTo>
                    <a:pt x="1091472" y="9562"/>
                  </a:lnTo>
                  <a:cubicBezTo>
                    <a:pt x="1091472" y="56927"/>
                    <a:pt x="1129869" y="95324"/>
                    <a:pt x="1177235" y="95324"/>
                  </a:cubicBezTo>
                  <a:cubicBezTo>
                    <a:pt x="1224601" y="95324"/>
                    <a:pt x="1262998" y="56927"/>
                    <a:pt x="1262998" y="9562"/>
                  </a:cubicBezTo>
                  <a:cubicBezTo>
                    <a:pt x="1262998" y="6276"/>
                    <a:pt x="1262813" y="3034"/>
                    <a:pt x="1261068" y="0"/>
                  </a:cubicBezTo>
                  <a:lnTo>
                    <a:pt x="1328846" y="0"/>
                  </a:lnTo>
                  <a:lnTo>
                    <a:pt x="1326915" y="9562"/>
                  </a:lnTo>
                  <a:cubicBezTo>
                    <a:pt x="1326915" y="56927"/>
                    <a:pt x="1365312" y="95324"/>
                    <a:pt x="1412678" y="95324"/>
                  </a:cubicBezTo>
                  <a:cubicBezTo>
                    <a:pt x="1460044" y="95324"/>
                    <a:pt x="1498441" y="56927"/>
                    <a:pt x="1498441" y="9562"/>
                  </a:cubicBezTo>
                  <a:cubicBezTo>
                    <a:pt x="1498441" y="6276"/>
                    <a:pt x="1498256" y="3034"/>
                    <a:pt x="1496511" y="0"/>
                  </a:cubicBezTo>
                  <a:lnTo>
                    <a:pt x="1564289" y="0"/>
                  </a:lnTo>
                  <a:lnTo>
                    <a:pt x="1562358" y="9562"/>
                  </a:lnTo>
                  <a:cubicBezTo>
                    <a:pt x="1562358" y="56927"/>
                    <a:pt x="1600755" y="95324"/>
                    <a:pt x="1648121" y="95324"/>
                  </a:cubicBezTo>
                  <a:cubicBezTo>
                    <a:pt x="1695487" y="95324"/>
                    <a:pt x="1733884" y="56927"/>
                    <a:pt x="1733884" y="9562"/>
                  </a:cubicBezTo>
                  <a:cubicBezTo>
                    <a:pt x="1733884" y="6276"/>
                    <a:pt x="1733699" y="3034"/>
                    <a:pt x="1731954" y="0"/>
                  </a:cubicBezTo>
                  <a:lnTo>
                    <a:pt x="1799732" y="0"/>
                  </a:lnTo>
                  <a:lnTo>
                    <a:pt x="1797801" y="9562"/>
                  </a:lnTo>
                  <a:cubicBezTo>
                    <a:pt x="1797801" y="56927"/>
                    <a:pt x="1836198" y="95324"/>
                    <a:pt x="1883564" y="95324"/>
                  </a:cubicBezTo>
                  <a:cubicBezTo>
                    <a:pt x="1930930" y="95324"/>
                    <a:pt x="1969327" y="56927"/>
                    <a:pt x="1969327" y="9562"/>
                  </a:cubicBezTo>
                  <a:cubicBezTo>
                    <a:pt x="1969327" y="6276"/>
                    <a:pt x="1969142" y="3034"/>
                    <a:pt x="1967397" y="0"/>
                  </a:cubicBezTo>
                  <a:lnTo>
                    <a:pt x="2035175" y="0"/>
                  </a:lnTo>
                  <a:lnTo>
                    <a:pt x="2033244" y="9562"/>
                  </a:lnTo>
                  <a:cubicBezTo>
                    <a:pt x="2033244" y="56927"/>
                    <a:pt x="2071641" y="95324"/>
                    <a:pt x="2119007" y="95324"/>
                  </a:cubicBezTo>
                  <a:cubicBezTo>
                    <a:pt x="2166373" y="95324"/>
                    <a:pt x="2204770" y="56927"/>
                    <a:pt x="2204770" y="9562"/>
                  </a:cubicBezTo>
                  <a:cubicBezTo>
                    <a:pt x="2204770" y="6276"/>
                    <a:pt x="2204585" y="3034"/>
                    <a:pt x="2202840" y="0"/>
                  </a:cubicBezTo>
                  <a:lnTo>
                    <a:pt x="2270621" y="0"/>
                  </a:lnTo>
                  <a:lnTo>
                    <a:pt x="2268690" y="9562"/>
                  </a:lnTo>
                  <a:cubicBezTo>
                    <a:pt x="2268690" y="56927"/>
                    <a:pt x="2307087" y="95324"/>
                    <a:pt x="2354453" y="95324"/>
                  </a:cubicBezTo>
                  <a:cubicBezTo>
                    <a:pt x="2401819" y="95324"/>
                    <a:pt x="2440216" y="56927"/>
                    <a:pt x="2440216" y="9562"/>
                  </a:cubicBezTo>
                  <a:cubicBezTo>
                    <a:pt x="2440216" y="6276"/>
                    <a:pt x="2440031" y="3034"/>
                    <a:pt x="2438286" y="0"/>
                  </a:cubicBezTo>
                  <a:lnTo>
                    <a:pt x="2522208" y="0"/>
                  </a:lnTo>
                  <a:lnTo>
                    <a:pt x="2520277" y="9562"/>
                  </a:lnTo>
                  <a:cubicBezTo>
                    <a:pt x="2520277" y="56927"/>
                    <a:pt x="2558674" y="95324"/>
                    <a:pt x="2606040" y="95324"/>
                  </a:cubicBezTo>
                  <a:lnTo>
                    <a:pt x="2606040" y="166273"/>
                  </a:lnTo>
                  <a:cubicBezTo>
                    <a:pt x="2558674" y="166273"/>
                    <a:pt x="2520277" y="204670"/>
                    <a:pt x="2520277" y="252035"/>
                  </a:cubicBezTo>
                  <a:cubicBezTo>
                    <a:pt x="2520277" y="299400"/>
                    <a:pt x="2558674" y="337797"/>
                    <a:pt x="2606040" y="337797"/>
                  </a:cubicBezTo>
                  <a:lnTo>
                    <a:pt x="2606040" y="408747"/>
                  </a:lnTo>
                  <a:cubicBezTo>
                    <a:pt x="2558674" y="408747"/>
                    <a:pt x="2520277" y="447144"/>
                    <a:pt x="2520277" y="494509"/>
                  </a:cubicBezTo>
                  <a:cubicBezTo>
                    <a:pt x="2520277" y="541874"/>
                    <a:pt x="2558674" y="580271"/>
                    <a:pt x="2606040" y="580271"/>
                  </a:cubicBezTo>
                  <a:lnTo>
                    <a:pt x="2606040" y="651221"/>
                  </a:lnTo>
                  <a:cubicBezTo>
                    <a:pt x="2558674" y="651221"/>
                    <a:pt x="2520277" y="689618"/>
                    <a:pt x="2520277" y="736983"/>
                  </a:cubicBezTo>
                  <a:cubicBezTo>
                    <a:pt x="2520277" y="784348"/>
                    <a:pt x="2558674" y="822745"/>
                    <a:pt x="2606040" y="822745"/>
                  </a:cubicBezTo>
                  <a:lnTo>
                    <a:pt x="2606040" y="893694"/>
                  </a:lnTo>
                  <a:cubicBezTo>
                    <a:pt x="2558674" y="893694"/>
                    <a:pt x="2520277" y="932091"/>
                    <a:pt x="2520277" y="979456"/>
                  </a:cubicBezTo>
                  <a:cubicBezTo>
                    <a:pt x="2520277" y="1026821"/>
                    <a:pt x="2558674" y="1065218"/>
                    <a:pt x="2606040" y="1065218"/>
                  </a:cubicBezTo>
                  <a:lnTo>
                    <a:pt x="2606040" y="1136168"/>
                  </a:lnTo>
                  <a:cubicBezTo>
                    <a:pt x="2558674" y="1136168"/>
                    <a:pt x="2520277" y="1174565"/>
                    <a:pt x="2520277" y="1221930"/>
                  </a:cubicBezTo>
                  <a:cubicBezTo>
                    <a:pt x="2520277" y="1269295"/>
                    <a:pt x="2558674" y="1307692"/>
                    <a:pt x="2606040" y="1307692"/>
                  </a:cubicBezTo>
                  <a:lnTo>
                    <a:pt x="2606040" y="1378642"/>
                  </a:lnTo>
                  <a:cubicBezTo>
                    <a:pt x="2558674" y="1378642"/>
                    <a:pt x="2520277" y="1417039"/>
                    <a:pt x="2520277" y="1464404"/>
                  </a:cubicBezTo>
                  <a:cubicBezTo>
                    <a:pt x="2520277" y="1511769"/>
                    <a:pt x="2558674" y="1550166"/>
                    <a:pt x="2606040" y="1550166"/>
                  </a:cubicBezTo>
                  <a:lnTo>
                    <a:pt x="2606040" y="1621115"/>
                  </a:lnTo>
                  <a:cubicBezTo>
                    <a:pt x="2558674" y="1621115"/>
                    <a:pt x="2520277" y="1659512"/>
                    <a:pt x="2520277" y="1706877"/>
                  </a:cubicBezTo>
                  <a:cubicBezTo>
                    <a:pt x="2520277" y="1754242"/>
                    <a:pt x="2558674" y="1792639"/>
                    <a:pt x="2606040" y="1792639"/>
                  </a:cubicBezTo>
                  <a:lnTo>
                    <a:pt x="2606040" y="1863589"/>
                  </a:lnTo>
                  <a:cubicBezTo>
                    <a:pt x="2558674" y="1863589"/>
                    <a:pt x="2520277" y="1901986"/>
                    <a:pt x="2520277" y="1949351"/>
                  </a:cubicBezTo>
                  <a:cubicBezTo>
                    <a:pt x="2520277" y="1996716"/>
                    <a:pt x="2558674" y="2035113"/>
                    <a:pt x="2606040" y="2035113"/>
                  </a:cubicBezTo>
                  <a:lnTo>
                    <a:pt x="2606040" y="2106063"/>
                  </a:lnTo>
                  <a:cubicBezTo>
                    <a:pt x="2558674" y="2106063"/>
                    <a:pt x="2520277" y="2144460"/>
                    <a:pt x="2520277" y="2191825"/>
                  </a:cubicBezTo>
                  <a:cubicBezTo>
                    <a:pt x="2520277" y="2239190"/>
                    <a:pt x="2558674" y="2277587"/>
                    <a:pt x="2606040" y="2277587"/>
                  </a:cubicBezTo>
                  <a:lnTo>
                    <a:pt x="2606040" y="2348536"/>
                  </a:lnTo>
                  <a:cubicBezTo>
                    <a:pt x="2558674" y="2348536"/>
                    <a:pt x="2520277" y="2386933"/>
                    <a:pt x="2520277" y="2434298"/>
                  </a:cubicBezTo>
                  <a:cubicBezTo>
                    <a:pt x="2520277" y="2481663"/>
                    <a:pt x="2558674" y="2520060"/>
                    <a:pt x="2606040" y="2520060"/>
                  </a:cubicBezTo>
                  <a:lnTo>
                    <a:pt x="2606040" y="2591010"/>
                  </a:lnTo>
                  <a:cubicBezTo>
                    <a:pt x="2558674" y="2591010"/>
                    <a:pt x="2520277" y="2629407"/>
                    <a:pt x="2520277" y="2676772"/>
                  </a:cubicBezTo>
                  <a:cubicBezTo>
                    <a:pt x="2520277" y="2724137"/>
                    <a:pt x="2558674" y="2762534"/>
                    <a:pt x="2606040" y="2762534"/>
                  </a:cubicBezTo>
                  <a:lnTo>
                    <a:pt x="2606040" y="2833484"/>
                  </a:lnTo>
                  <a:cubicBezTo>
                    <a:pt x="2558674" y="2833484"/>
                    <a:pt x="2520277" y="2871881"/>
                    <a:pt x="2520277" y="2919246"/>
                  </a:cubicBezTo>
                  <a:cubicBezTo>
                    <a:pt x="2520277" y="2966611"/>
                    <a:pt x="2558674" y="3005008"/>
                    <a:pt x="2606040" y="3005008"/>
                  </a:cubicBezTo>
                  <a:lnTo>
                    <a:pt x="2606040" y="3075957"/>
                  </a:lnTo>
                  <a:cubicBezTo>
                    <a:pt x="2558674" y="3075957"/>
                    <a:pt x="2520277" y="3114354"/>
                    <a:pt x="2520277" y="3161719"/>
                  </a:cubicBezTo>
                  <a:cubicBezTo>
                    <a:pt x="2520277" y="3209084"/>
                    <a:pt x="2558674" y="3247481"/>
                    <a:pt x="2606040" y="3247481"/>
                  </a:cubicBezTo>
                  <a:lnTo>
                    <a:pt x="2606040" y="3318436"/>
                  </a:lnTo>
                  <a:cubicBezTo>
                    <a:pt x="2558674" y="3318436"/>
                    <a:pt x="2520277" y="3356833"/>
                    <a:pt x="2520277" y="3404198"/>
                  </a:cubicBezTo>
                  <a:cubicBezTo>
                    <a:pt x="2520277" y="3406153"/>
                    <a:pt x="2520343" y="3408093"/>
                    <a:pt x="2521438" y="3409950"/>
                  </a:cubicBezTo>
                  <a:lnTo>
                    <a:pt x="2439055" y="3409950"/>
                  </a:lnTo>
                  <a:lnTo>
                    <a:pt x="2440216" y="3404198"/>
                  </a:lnTo>
                  <a:cubicBezTo>
                    <a:pt x="2440216" y="3356833"/>
                    <a:pt x="2401819" y="3318436"/>
                    <a:pt x="2354453" y="3318436"/>
                  </a:cubicBezTo>
                  <a:cubicBezTo>
                    <a:pt x="2307087" y="3318436"/>
                    <a:pt x="2268690" y="3356833"/>
                    <a:pt x="2268690" y="3404198"/>
                  </a:cubicBezTo>
                  <a:cubicBezTo>
                    <a:pt x="2268690" y="3406153"/>
                    <a:pt x="2268756" y="3408093"/>
                    <a:pt x="2269851" y="3409950"/>
                  </a:cubicBezTo>
                  <a:lnTo>
                    <a:pt x="2203609" y="3409950"/>
                  </a:lnTo>
                  <a:lnTo>
                    <a:pt x="2204770" y="3404198"/>
                  </a:lnTo>
                  <a:cubicBezTo>
                    <a:pt x="2204770" y="3356833"/>
                    <a:pt x="2166373" y="3318436"/>
                    <a:pt x="2119007" y="3318436"/>
                  </a:cubicBezTo>
                  <a:cubicBezTo>
                    <a:pt x="2071641" y="3318436"/>
                    <a:pt x="2033244" y="3356833"/>
                    <a:pt x="2033244" y="3404198"/>
                  </a:cubicBezTo>
                  <a:cubicBezTo>
                    <a:pt x="2033244" y="3406153"/>
                    <a:pt x="2033310" y="3408093"/>
                    <a:pt x="2034405" y="3409950"/>
                  </a:cubicBezTo>
                  <a:lnTo>
                    <a:pt x="1968166" y="3409950"/>
                  </a:lnTo>
                  <a:lnTo>
                    <a:pt x="1969327" y="3404198"/>
                  </a:lnTo>
                  <a:cubicBezTo>
                    <a:pt x="1969327" y="3356833"/>
                    <a:pt x="1930930" y="3318436"/>
                    <a:pt x="1883564" y="3318436"/>
                  </a:cubicBezTo>
                  <a:cubicBezTo>
                    <a:pt x="1836198" y="3318436"/>
                    <a:pt x="1797801" y="3356833"/>
                    <a:pt x="1797801" y="3404198"/>
                  </a:cubicBezTo>
                  <a:cubicBezTo>
                    <a:pt x="1797801" y="3406153"/>
                    <a:pt x="1797867" y="3408093"/>
                    <a:pt x="1798962" y="3409950"/>
                  </a:cubicBezTo>
                  <a:lnTo>
                    <a:pt x="1732723" y="3409950"/>
                  </a:lnTo>
                  <a:lnTo>
                    <a:pt x="1733884" y="3404198"/>
                  </a:lnTo>
                  <a:cubicBezTo>
                    <a:pt x="1733884" y="3356833"/>
                    <a:pt x="1695487" y="3318436"/>
                    <a:pt x="1648121" y="3318436"/>
                  </a:cubicBezTo>
                  <a:cubicBezTo>
                    <a:pt x="1600755" y="3318436"/>
                    <a:pt x="1562358" y="3356833"/>
                    <a:pt x="1562358" y="3404198"/>
                  </a:cubicBezTo>
                  <a:cubicBezTo>
                    <a:pt x="1562358" y="3406153"/>
                    <a:pt x="1562424" y="3408093"/>
                    <a:pt x="1563519" y="3409950"/>
                  </a:cubicBezTo>
                  <a:lnTo>
                    <a:pt x="1497280" y="3409950"/>
                  </a:lnTo>
                  <a:lnTo>
                    <a:pt x="1498441" y="3404198"/>
                  </a:lnTo>
                  <a:cubicBezTo>
                    <a:pt x="1498441" y="3356833"/>
                    <a:pt x="1460044" y="3318436"/>
                    <a:pt x="1412678" y="3318436"/>
                  </a:cubicBezTo>
                  <a:cubicBezTo>
                    <a:pt x="1365312" y="3318436"/>
                    <a:pt x="1326915" y="3356833"/>
                    <a:pt x="1326915" y="3404198"/>
                  </a:cubicBezTo>
                  <a:cubicBezTo>
                    <a:pt x="1326915" y="3406153"/>
                    <a:pt x="1326981" y="3408093"/>
                    <a:pt x="1328076" y="3409950"/>
                  </a:cubicBezTo>
                  <a:lnTo>
                    <a:pt x="1261837" y="3409950"/>
                  </a:lnTo>
                  <a:lnTo>
                    <a:pt x="1262998" y="3404198"/>
                  </a:lnTo>
                  <a:cubicBezTo>
                    <a:pt x="1262998" y="3356833"/>
                    <a:pt x="1224601" y="3318436"/>
                    <a:pt x="1177235" y="3318436"/>
                  </a:cubicBezTo>
                  <a:cubicBezTo>
                    <a:pt x="1129869" y="3318436"/>
                    <a:pt x="1091472" y="3356833"/>
                    <a:pt x="1091472" y="3404198"/>
                  </a:cubicBezTo>
                  <a:cubicBezTo>
                    <a:pt x="1091472" y="3406153"/>
                    <a:pt x="1091538" y="3408093"/>
                    <a:pt x="1092633" y="3409950"/>
                  </a:cubicBezTo>
                  <a:lnTo>
                    <a:pt x="1026394" y="3409950"/>
                  </a:lnTo>
                  <a:lnTo>
                    <a:pt x="1027555" y="3404198"/>
                  </a:lnTo>
                  <a:cubicBezTo>
                    <a:pt x="1027555" y="3356833"/>
                    <a:pt x="989158" y="3318436"/>
                    <a:pt x="941792" y="3318436"/>
                  </a:cubicBezTo>
                  <a:cubicBezTo>
                    <a:pt x="894426" y="3318436"/>
                    <a:pt x="856029" y="3356833"/>
                    <a:pt x="856029" y="3404198"/>
                  </a:cubicBezTo>
                  <a:cubicBezTo>
                    <a:pt x="856029" y="3406153"/>
                    <a:pt x="856095" y="3408093"/>
                    <a:pt x="857190" y="3409950"/>
                  </a:cubicBezTo>
                  <a:lnTo>
                    <a:pt x="790951" y="3409950"/>
                  </a:lnTo>
                  <a:lnTo>
                    <a:pt x="792112" y="3404198"/>
                  </a:lnTo>
                  <a:cubicBezTo>
                    <a:pt x="792112" y="3356833"/>
                    <a:pt x="753715" y="3318436"/>
                    <a:pt x="706349" y="3318436"/>
                  </a:cubicBezTo>
                  <a:cubicBezTo>
                    <a:pt x="658983" y="3318436"/>
                    <a:pt x="620586" y="3356833"/>
                    <a:pt x="620586" y="3404198"/>
                  </a:cubicBezTo>
                  <a:cubicBezTo>
                    <a:pt x="620586" y="3406153"/>
                    <a:pt x="620652" y="3408093"/>
                    <a:pt x="621747" y="3409950"/>
                  </a:cubicBezTo>
                  <a:lnTo>
                    <a:pt x="555508" y="3409950"/>
                  </a:lnTo>
                  <a:lnTo>
                    <a:pt x="556669" y="3404198"/>
                  </a:lnTo>
                  <a:cubicBezTo>
                    <a:pt x="556669" y="3356833"/>
                    <a:pt x="518272" y="3318436"/>
                    <a:pt x="470906" y="3318436"/>
                  </a:cubicBezTo>
                  <a:cubicBezTo>
                    <a:pt x="423540" y="3318436"/>
                    <a:pt x="385143" y="3356833"/>
                    <a:pt x="385143" y="3404198"/>
                  </a:cubicBezTo>
                  <a:cubicBezTo>
                    <a:pt x="385143" y="3406153"/>
                    <a:pt x="385208" y="3408093"/>
                    <a:pt x="386304" y="3409950"/>
                  </a:cubicBezTo>
                  <a:lnTo>
                    <a:pt x="320065" y="3409950"/>
                  </a:lnTo>
                  <a:lnTo>
                    <a:pt x="321226" y="3404198"/>
                  </a:lnTo>
                  <a:cubicBezTo>
                    <a:pt x="321226" y="3356833"/>
                    <a:pt x="282829" y="3318436"/>
                    <a:pt x="235463" y="3318436"/>
                  </a:cubicBezTo>
                  <a:cubicBezTo>
                    <a:pt x="188097" y="3318436"/>
                    <a:pt x="149700" y="3356833"/>
                    <a:pt x="149700" y="3404198"/>
                  </a:cubicBezTo>
                  <a:cubicBezTo>
                    <a:pt x="149700" y="3406153"/>
                    <a:pt x="149765" y="3408093"/>
                    <a:pt x="150861" y="3409950"/>
                  </a:cubicBezTo>
                  <a:lnTo>
                    <a:pt x="96332" y="3409950"/>
                  </a:lnTo>
                  <a:lnTo>
                    <a:pt x="97493" y="3404198"/>
                  </a:lnTo>
                  <a:cubicBezTo>
                    <a:pt x="97493" y="3356833"/>
                    <a:pt x="59096" y="3318436"/>
                    <a:pt x="11730" y="3318436"/>
                  </a:cubicBezTo>
                  <a:lnTo>
                    <a:pt x="0" y="3320804"/>
                  </a:lnTo>
                  <a:lnTo>
                    <a:pt x="0" y="3245113"/>
                  </a:lnTo>
                  <a:lnTo>
                    <a:pt x="11730" y="3247481"/>
                  </a:lnTo>
                  <a:cubicBezTo>
                    <a:pt x="59096" y="3247481"/>
                    <a:pt x="97493" y="3209084"/>
                    <a:pt x="97493" y="3161719"/>
                  </a:cubicBezTo>
                  <a:cubicBezTo>
                    <a:pt x="97493" y="3114354"/>
                    <a:pt x="59096" y="3075957"/>
                    <a:pt x="11730" y="3075957"/>
                  </a:cubicBezTo>
                  <a:lnTo>
                    <a:pt x="0" y="3078325"/>
                  </a:lnTo>
                  <a:lnTo>
                    <a:pt x="0" y="3002640"/>
                  </a:lnTo>
                  <a:lnTo>
                    <a:pt x="11730" y="3005008"/>
                  </a:lnTo>
                  <a:cubicBezTo>
                    <a:pt x="59096" y="3005008"/>
                    <a:pt x="97493" y="2966611"/>
                    <a:pt x="97493" y="2919246"/>
                  </a:cubicBezTo>
                  <a:cubicBezTo>
                    <a:pt x="97493" y="2871881"/>
                    <a:pt x="59096" y="2833484"/>
                    <a:pt x="11730" y="2833484"/>
                  </a:cubicBezTo>
                  <a:lnTo>
                    <a:pt x="0" y="2835852"/>
                  </a:lnTo>
                  <a:lnTo>
                    <a:pt x="0" y="2760166"/>
                  </a:lnTo>
                  <a:lnTo>
                    <a:pt x="11730" y="2762534"/>
                  </a:lnTo>
                  <a:cubicBezTo>
                    <a:pt x="59096" y="2762534"/>
                    <a:pt x="97493" y="2724137"/>
                    <a:pt x="97493" y="2676772"/>
                  </a:cubicBezTo>
                  <a:cubicBezTo>
                    <a:pt x="97493" y="2629407"/>
                    <a:pt x="59096" y="2591010"/>
                    <a:pt x="11730" y="2591010"/>
                  </a:cubicBezTo>
                  <a:lnTo>
                    <a:pt x="0" y="2593378"/>
                  </a:lnTo>
                  <a:lnTo>
                    <a:pt x="0" y="2517692"/>
                  </a:lnTo>
                  <a:lnTo>
                    <a:pt x="11730" y="2520060"/>
                  </a:lnTo>
                  <a:cubicBezTo>
                    <a:pt x="59096" y="2520060"/>
                    <a:pt x="97493" y="2481663"/>
                    <a:pt x="97493" y="2434298"/>
                  </a:cubicBezTo>
                  <a:cubicBezTo>
                    <a:pt x="97493" y="2386933"/>
                    <a:pt x="59096" y="2348536"/>
                    <a:pt x="11730" y="2348536"/>
                  </a:cubicBezTo>
                  <a:lnTo>
                    <a:pt x="0" y="2350904"/>
                  </a:lnTo>
                  <a:lnTo>
                    <a:pt x="0" y="2275219"/>
                  </a:lnTo>
                  <a:lnTo>
                    <a:pt x="11730" y="2277587"/>
                  </a:lnTo>
                  <a:cubicBezTo>
                    <a:pt x="59096" y="2277587"/>
                    <a:pt x="97493" y="2239190"/>
                    <a:pt x="97493" y="2191825"/>
                  </a:cubicBezTo>
                  <a:cubicBezTo>
                    <a:pt x="97493" y="2144460"/>
                    <a:pt x="59096" y="2106063"/>
                    <a:pt x="11730" y="2106063"/>
                  </a:cubicBezTo>
                  <a:lnTo>
                    <a:pt x="0" y="2108431"/>
                  </a:lnTo>
                  <a:lnTo>
                    <a:pt x="0" y="2032745"/>
                  </a:lnTo>
                  <a:lnTo>
                    <a:pt x="11730" y="2035113"/>
                  </a:lnTo>
                  <a:cubicBezTo>
                    <a:pt x="59096" y="2035113"/>
                    <a:pt x="97493" y="1996716"/>
                    <a:pt x="97493" y="1949351"/>
                  </a:cubicBezTo>
                  <a:cubicBezTo>
                    <a:pt x="97493" y="1901986"/>
                    <a:pt x="59096" y="1863589"/>
                    <a:pt x="11730" y="1863589"/>
                  </a:cubicBezTo>
                  <a:lnTo>
                    <a:pt x="0" y="1865957"/>
                  </a:lnTo>
                  <a:lnTo>
                    <a:pt x="0" y="1790271"/>
                  </a:lnTo>
                  <a:lnTo>
                    <a:pt x="11730" y="1792639"/>
                  </a:lnTo>
                  <a:cubicBezTo>
                    <a:pt x="59096" y="1792639"/>
                    <a:pt x="97493" y="1754242"/>
                    <a:pt x="97493" y="1706877"/>
                  </a:cubicBezTo>
                  <a:cubicBezTo>
                    <a:pt x="97493" y="1659512"/>
                    <a:pt x="59096" y="1621115"/>
                    <a:pt x="11730" y="1621115"/>
                  </a:cubicBezTo>
                  <a:lnTo>
                    <a:pt x="0" y="1623483"/>
                  </a:lnTo>
                  <a:lnTo>
                    <a:pt x="0" y="1547798"/>
                  </a:lnTo>
                  <a:lnTo>
                    <a:pt x="11730" y="1550166"/>
                  </a:lnTo>
                  <a:cubicBezTo>
                    <a:pt x="59096" y="1550166"/>
                    <a:pt x="97493" y="1511769"/>
                    <a:pt x="97493" y="1464404"/>
                  </a:cubicBezTo>
                  <a:cubicBezTo>
                    <a:pt x="97493" y="1417039"/>
                    <a:pt x="59096" y="1378642"/>
                    <a:pt x="11730" y="1378642"/>
                  </a:cubicBezTo>
                  <a:lnTo>
                    <a:pt x="0" y="1381010"/>
                  </a:lnTo>
                  <a:lnTo>
                    <a:pt x="0" y="1305324"/>
                  </a:lnTo>
                  <a:lnTo>
                    <a:pt x="11730" y="1307692"/>
                  </a:lnTo>
                  <a:cubicBezTo>
                    <a:pt x="59096" y="1307692"/>
                    <a:pt x="97493" y="1269295"/>
                    <a:pt x="97493" y="1221930"/>
                  </a:cubicBezTo>
                  <a:cubicBezTo>
                    <a:pt x="97493" y="1174565"/>
                    <a:pt x="59096" y="1136168"/>
                    <a:pt x="11730" y="1136168"/>
                  </a:cubicBezTo>
                  <a:lnTo>
                    <a:pt x="0" y="1138536"/>
                  </a:lnTo>
                  <a:lnTo>
                    <a:pt x="0" y="1062850"/>
                  </a:lnTo>
                  <a:lnTo>
                    <a:pt x="11730" y="1065218"/>
                  </a:lnTo>
                  <a:cubicBezTo>
                    <a:pt x="59096" y="1065218"/>
                    <a:pt x="97493" y="1026821"/>
                    <a:pt x="97493" y="979456"/>
                  </a:cubicBezTo>
                  <a:cubicBezTo>
                    <a:pt x="97493" y="932091"/>
                    <a:pt x="59096" y="893694"/>
                    <a:pt x="11730" y="893694"/>
                  </a:cubicBezTo>
                  <a:lnTo>
                    <a:pt x="0" y="896062"/>
                  </a:lnTo>
                  <a:lnTo>
                    <a:pt x="0" y="820377"/>
                  </a:lnTo>
                  <a:lnTo>
                    <a:pt x="11730" y="822745"/>
                  </a:lnTo>
                  <a:cubicBezTo>
                    <a:pt x="59096" y="822745"/>
                    <a:pt x="97493" y="784348"/>
                    <a:pt x="97493" y="736983"/>
                  </a:cubicBezTo>
                  <a:cubicBezTo>
                    <a:pt x="97493" y="689618"/>
                    <a:pt x="59096" y="651221"/>
                    <a:pt x="11730" y="651221"/>
                  </a:cubicBezTo>
                  <a:lnTo>
                    <a:pt x="0" y="653589"/>
                  </a:lnTo>
                  <a:lnTo>
                    <a:pt x="0" y="577903"/>
                  </a:lnTo>
                  <a:lnTo>
                    <a:pt x="11730" y="580271"/>
                  </a:lnTo>
                  <a:cubicBezTo>
                    <a:pt x="59096" y="580271"/>
                    <a:pt x="97493" y="541874"/>
                    <a:pt x="97493" y="494509"/>
                  </a:cubicBezTo>
                  <a:cubicBezTo>
                    <a:pt x="97493" y="447144"/>
                    <a:pt x="59096" y="408747"/>
                    <a:pt x="11730" y="408747"/>
                  </a:cubicBezTo>
                  <a:lnTo>
                    <a:pt x="0" y="411115"/>
                  </a:lnTo>
                  <a:lnTo>
                    <a:pt x="0" y="335429"/>
                  </a:lnTo>
                  <a:lnTo>
                    <a:pt x="11730" y="337797"/>
                  </a:lnTo>
                  <a:cubicBezTo>
                    <a:pt x="59096" y="337797"/>
                    <a:pt x="97493" y="299400"/>
                    <a:pt x="97493" y="252035"/>
                  </a:cubicBezTo>
                  <a:cubicBezTo>
                    <a:pt x="97493" y="204670"/>
                    <a:pt x="59096" y="166273"/>
                    <a:pt x="11730" y="166273"/>
                  </a:cubicBezTo>
                  <a:lnTo>
                    <a:pt x="0" y="168641"/>
                  </a:lnTo>
                  <a:lnTo>
                    <a:pt x="0" y="92956"/>
                  </a:lnTo>
                  <a:lnTo>
                    <a:pt x="11730" y="95324"/>
                  </a:lnTo>
                  <a:cubicBezTo>
                    <a:pt x="59096" y="95324"/>
                    <a:pt x="97493" y="56927"/>
                    <a:pt x="97493" y="9562"/>
                  </a:cubicBezTo>
                  <a:cubicBezTo>
                    <a:pt x="97493" y="6276"/>
                    <a:pt x="97308" y="3034"/>
                    <a:pt x="95563" y="0"/>
                  </a:cubicBezTo>
                  <a:close/>
                </a:path>
              </a:pathLst>
            </a:custGeom>
            <a:solidFill>
              <a:schemeClr val="bg1">
                <a:lumMod val="85000"/>
              </a:schemeClr>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descr="brain (1).png"/>
            <p:cNvPicPr>
              <a:picLocks noChangeAspect="1"/>
            </p:cNvPicPr>
            <p:nvPr/>
          </p:nvPicPr>
          <p:blipFill>
            <a:blip r:embed="rId5" cstate="print"/>
            <a:stretch>
              <a:fillRect/>
            </a:stretch>
          </p:blipFill>
          <p:spPr>
            <a:xfrm>
              <a:off x="4932040" y="1628800"/>
              <a:ext cx="3600400" cy="4392488"/>
            </a:xfrm>
            <a:prstGeom prst="rect">
              <a:avLst/>
            </a:prstGeom>
          </p:spPr>
        </p:pic>
      </p:grpSp>
      <p:grpSp>
        <p:nvGrpSpPr>
          <p:cNvPr id="4" name="Group 19"/>
          <p:cNvGrpSpPr/>
          <p:nvPr/>
        </p:nvGrpSpPr>
        <p:grpSpPr>
          <a:xfrm rot="20750642">
            <a:off x="331705" y="1947515"/>
            <a:ext cx="5255287" cy="2362877"/>
            <a:chOff x="315629" y="2132855"/>
            <a:chExt cx="3896331" cy="2362877"/>
          </a:xfrm>
        </p:grpSpPr>
        <p:sp>
          <p:nvSpPr>
            <p:cNvPr id="12" name="Folded Corner 11"/>
            <p:cNvSpPr/>
            <p:nvPr/>
          </p:nvSpPr>
          <p:spPr>
            <a:xfrm>
              <a:off x="323528" y="2132855"/>
              <a:ext cx="3888432" cy="2362877"/>
            </a:xfrm>
            <a:prstGeom prst="foldedCorner">
              <a:avLst>
                <a:gd name="adj" fmla="val 24916"/>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3" name="TextBox 12"/>
            <p:cNvSpPr txBox="1"/>
            <p:nvPr/>
          </p:nvSpPr>
          <p:spPr>
            <a:xfrm>
              <a:off x="315629" y="2353371"/>
              <a:ext cx="3508929" cy="1938992"/>
            </a:xfrm>
            <a:prstGeom prst="rect">
              <a:avLst/>
            </a:prstGeom>
            <a:noFill/>
          </p:spPr>
          <p:txBody>
            <a:bodyPr wrap="square" rtlCol="0">
              <a:spAutoFit/>
            </a:bodyPr>
            <a:lstStyle/>
            <a:p>
              <a:pPr algn="ctr"/>
              <a:r>
                <a:rPr lang="en-IN" sz="2000" dirty="0" smtClean="0">
                  <a:solidFill>
                    <a:schemeClr val="bg1"/>
                  </a:solidFill>
                </a:rPr>
                <a:t>Neuro Linguistic Programming (NLP) is a process of modeling the conscious and unconscious patterns that are unique to each of us in such a way that we are continuously moving towards a higher potential.</a:t>
              </a:r>
              <a:endParaRPr lang="en-IN" sz="2000" dirty="0">
                <a:solidFill>
                  <a:schemeClr val="bg1"/>
                </a:solidFill>
              </a:endParaRPr>
            </a:p>
          </p:txBody>
        </p:sp>
      </p:grpSp>
      <p:grpSp>
        <p:nvGrpSpPr>
          <p:cNvPr id="5" name="Group 23"/>
          <p:cNvGrpSpPr/>
          <p:nvPr/>
        </p:nvGrpSpPr>
        <p:grpSpPr>
          <a:xfrm rot="20643272">
            <a:off x="4779795" y="1198561"/>
            <a:ext cx="396000" cy="1044000"/>
            <a:chOff x="5004047" y="2852936"/>
            <a:chExt cx="720081" cy="2088232"/>
          </a:xfrm>
          <a:solidFill>
            <a:schemeClr val="tx1">
              <a:lumMod val="65000"/>
              <a:lumOff val="35000"/>
            </a:schemeClr>
          </a:solidFill>
          <a:scene3d>
            <a:camera prst="orthographicFront">
              <a:rot lat="0" lon="0" rev="0"/>
            </a:camera>
            <a:lightRig rig="balanced" dir="t">
              <a:rot lat="0" lon="0" rev="8700000"/>
            </a:lightRig>
          </a:scene3d>
        </p:grpSpPr>
        <p:grpSp>
          <p:nvGrpSpPr>
            <p:cNvPr id="8" name="Group 28"/>
            <p:cNvGrpSpPr/>
            <p:nvPr/>
          </p:nvGrpSpPr>
          <p:grpSpPr>
            <a:xfrm>
              <a:off x="5004047" y="2852936"/>
              <a:ext cx="720080" cy="1728192"/>
              <a:chOff x="4932040" y="2852936"/>
              <a:chExt cx="720080" cy="1728192"/>
            </a:xfrm>
            <a:grpFill/>
          </p:grpSpPr>
          <p:sp>
            <p:nvSpPr>
              <p:cNvPr id="17" name="Block Arc 16"/>
              <p:cNvSpPr/>
              <p:nvPr/>
            </p:nvSpPr>
            <p:spPr>
              <a:xfrm>
                <a:off x="4932040" y="2852936"/>
                <a:ext cx="720080" cy="792088"/>
              </a:xfrm>
              <a:prstGeom prst="blockArc">
                <a:avLst>
                  <a:gd name="adj1" fmla="val 10800000"/>
                  <a:gd name="adj2" fmla="val 217341"/>
                  <a:gd name="adj3" fmla="val 19078"/>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18" name="Rectangle 17"/>
              <p:cNvSpPr/>
              <p:nvPr/>
            </p:nvSpPr>
            <p:spPr>
              <a:xfrm>
                <a:off x="4932041" y="3212976"/>
                <a:ext cx="144000" cy="1368152"/>
              </a:xfrm>
              <a:prstGeom prst="rect">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9" name="Rectangle 18"/>
              <p:cNvSpPr/>
              <p:nvPr/>
            </p:nvSpPr>
            <p:spPr>
              <a:xfrm>
                <a:off x="5508104" y="3645128"/>
                <a:ext cx="144000" cy="936000"/>
              </a:xfrm>
              <a:prstGeom prst="rect">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16" name="Block Arc 15"/>
            <p:cNvSpPr/>
            <p:nvPr/>
          </p:nvSpPr>
          <p:spPr>
            <a:xfrm flipV="1">
              <a:off x="5004048" y="4149080"/>
              <a:ext cx="720080" cy="792088"/>
            </a:xfrm>
            <a:prstGeom prst="blockArc">
              <a:avLst>
                <a:gd name="adj1" fmla="val 10800000"/>
                <a:gd name="adj2" fmla="val 217341"/>
                <a:gd name="adj3" fmla="val 19078"/>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grpSp>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08031" y="-105774"/>
            <a:ext cx="952381" cy="965079"/>
          </a:xfrm>
          <a:prstGeom prst="rect">
            <a:avLst/>
          </a:prstGeom>
        </p:spPr>
      </p:pic>
      <p:pic>
        <p:nvPicPr>
          <p:cNvPr id="22" name="Picture 21">
            <a:hlinkClick r:id="" action="ppaction://hlinkshowjump?jump=previousslide"/>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187" y="6466336"/>
            <a:ext cx="1244445" cy="419048"/>
          </a:xfrm>
          <a:prstGeom prst="rect">
            <a:avLst/>
          </a:prstGeom>
        </p:spPr>
      </p:pic>
      <p:pic>
        <p:nvPicPr>
          <p:cNvPr id="23" name="Picture 22">
            <a:hlinkClick r:id="" action="ppaction://hlinkshowjump?jump=nextslide"/>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84368" y="6466336"/>
            <a:ext cx="1244445" cy="419048"/>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anim calcmode="lin" valueType="num">
                                      <p:cBhvr>
                                        <p:cTn id="16" dur="500" fill="hold"/>
                                        <p:tgtEl>
                                          <p:spTgt spid="5"/>
                                        </p:tgtEl>
                                        <p:attrNameLst>
                                          <p:attrName>ppt_x</p:attrName>
                                        </p:attrNameLst>
                                      </p:cBhvr>
                                      <p:tavLst>
                                        <p:tav tm="0">
                                          <p:val>
                                            <p:strVal val="#ppt_x"/>
                                          </p:val>
                                        </p:tav>
                                        <p:tav tm="100000">
                                          <p:val>
                                            <p:strVal val="#ppt_x"/>
                                          </p:val>
                                        </p:tav>
                                      </p:tavLst>
                                    </p:anim>
                                    <p:anim calcmode="lin" valueType="num">
                                      <p:cBhvr>
                                        <p:cTn id="17" dur="5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10" presetClass="entr" presetSubtype="0" fill="hold" nodeType="afterEffect">
                                  <p:stCondLst>
                                    <p:cond delay="50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2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e34a9edb53e69ec33d6d7ad3c71f2176a287b"/>
  <p:tag name="ISPRING_PRESENTER_PHOTO_0" val="png|iVBORw0KGgoAAAANSUhEUgAAARYAAABECAYAAABEfBoHAAAACXBIWXMAAAsTAAALEwEAmpwYAAAK&#10;T2lDQ1BQaG90b3Nob3AgSUNDIHByb2ZpbGUAAHjanVNnVFPpFj333vRCS4iAlEtvUhUIIFJCi4AU&#10;kSYqIQkQSoghodkVUcERRUUEG8igiAOOjoCMFVEsDIoK2AfkIaKOg6OIisr74Xuja9a89+bN/rXX&#10;Pues852zzwfACAyWSDNRNYAMqUIeEeCDx8TG4eQuQIEKJHAAEAizZCFz/SMBAPh+PDwrIsAHvgAB&#10;eNMLCADATZvAMByH/w/qQplcAYCEAcB0kThLCIAUAEB6jkKmAEBGAYCdmCZTAKAEAGDLY2LjAFAt&#10;AGAnf+bTAICd+Jl7AQBblCEVAaCRACATZYhEAGg7AKzPVopFAFgwABRmS8Q5ANgtADBJV2ZIALC3&#10;AMDOEAuyAAgMADBRiIUpAAR7AGDIIyN4AISZABRG8lc88SuuEOcqAAB4mbI8uSQ5RYFbCC1xB1dX&#10;Lh4ozkkXKxQ2YQJhmkAuwnmZGTKBNA/g88wAAKCRFRHgg/P9eM4Ors7ONo62Dl8t6r8G/yJiYuP+&#10;5c+rcEAAAOF0ftH+LC+zGoA7BoBt/qIl7gRoXgugdfeLZrIPQLUAoOnaV/Nw+H48PEWhkLnZ2eXk&#10;5NhKxEJbYcpXff5nwl/AV/1s+X48/Pf14L7iJIEyXYFHBPjgwsz0TKUcz5IJhGLc5o9H/LcL//wd&#10;0yLESWK5WCoU41EScY5EmozzMqUiiUKSKcUl0v9k4t8s+wM+3zUAsGo+AXuRLahdYwP2SycQWHTA&#10;4vcAAPK7b8HUKAgDgGiD4c93/+8//UegJQCAZkmScQAAXkQkLlTKsz/HCAAARKCBKrBBG/TBGCzA&#10;BhzBBdzBC/xgNoRCJMTCQhBCCmSAHHJgKayCQiiGzbAdKmAv1EAdNMBRaIaTcA4uwlW4Dj1wD/ph&#10;CJ7BKLyBCQRByAgTYSHaiAFiilgjjggXmYX4IcFIBBKLJCDJiBRRIkuRNUgxUopUIFVIHfI9cgI5&#10;h1xGupE7yAAygvyGvEcxlIGyUT3UDLVDuag3GoRGogvQZHQxmo8WoJvQcrQaPYw2oefQq2gP2o8+&#10;Q8cwwOgYBzPEbDAuxsNCsTgsCZNjy7EirAyrxhqwVqwDu4n1Y8+xdwQSgUXACTYEd0IgYR5BSFhM&#10;WE7YSKggHCQ0EdoJNwkDhFHCJyKTqEu0JroR+cQYYjIxh1hILCPWEo8TLxB7iEPENyQSiUMyJ7mQ&#10;AkmxpFTSEtJG0m5SI+ksqZs0SBojk8naZGuyBzmULCAryIXkneTD5DPkG+Qh8lsKnWJAcaT4U+Io&#10;UspqShnlEOU05QZlmDJBVaOaUt2ooVQRNY9aQq2htlKvUYeoEzR1mjnNgxZJS6WtopXTGmgXaPdp&#10;r+h0uhHdlR5Ol9BX0svpR+iX6AP0dwwNhhWDx4hnKBmbGAcYZxl3GK+YTKYZ04sZx1QwNzHrmOeZ&#10;D5lvVVgqtip8FZHKCpVKlSaVGyovVKmqpqreqgtV81XLVI+pXlN9rkZVM1PjqQnUlqtVqp1Q61Mb&#10;U2epO6iHqmeob1Q/pH5Z/YkGWcNMw09DpFGgsV/jvMYgC2MZs3gsIWsNq4Z1gTXEJrHN2Xx2KruY&#10;/R27iz2qqaE5QzNKM1ezUvOUZj8H45hx+Jx0TgnnKKeX836K3hTvKeIpG6Y0TLkxZVxrqpaXllir&#10;SKtRq0frvTau7aedpr1Fu1n7gQ5Bx0onXCdHZ4/OBZ3nU9lT3acKpxZNPTr1ri6qa6UbobtEd79u&#10;p+6Ynr5egJ5Mb6feeb3n+hx9L/1U/W36p/VHDFgGswwkBtsMzhg8xTVxbzwdL8fb8VFDXcNAQ6Vh&#10;lWGX4YSRudE8o9VGjUYPjGnGXOMk423GbcajJgYmISZLTepN7ppSTbmmKaY7TDtMx83MzaLN1pk1&#10;mz0x1zLnm+eb15vft2BaeFostqi2uGVJsuRaplnutrxuhVo5WaVYVVpds0atna0l1rutu6cRp7lO&#10;k06rntZnw7Dxtsm2qbcZsOXYBtuutm22fWFnYhdnt8Wuw+6TvZN9un2N/T0HDYfZDqsdWh1+c7Ry&#10;FDpWOt6azpzuP33F9JbpL2dYzxDP2DPjthPLKcRpnVOb00dnF2e5c4PziIuJS4LLLpc+Lpsbxt3I&#10;veRKdPVxXeF60vWdm7Obwu2o26/uNu5p7ofcn8w0nymeWTNz0MPIQ+BR5dE/C5+VMGvfrH5PQ0+B&#10;Z7XnIy9jL5FXrdewt6V3qvdh7xc+9j5yn+M+4zw33jLeWV/MN8C3yLfLT8Nvnl+F30N/I/9k/3r/&#10;0QCngCUBZwOJgUGBWwL7+Hp8Ib+OPzrbZfay2e1BjKC5QRVBj4KtguXBrSFoyOyQrSH355jOkc5p&#10;DoVQfujW0Adh5mGLw34MJ4WHhVeGP45wiFga0TGXNXfR3ENz30T6RJZE3ptnMU85ry1KNSo+qi5q&#10;PNo3ujS6P8YuZlnM1VidWElsSxw5LiquNm5svt/87fOH4p3iC+N7F5gvyF1weaHOwvSFpxapLhIs&#10;OpZATIhOOJTwQRAqqBaMJfITdyWOCnnCHcJnIi/RNtGI2ENcKh5O8kgqTXqS7JG8NXkkxTOlLOW5&#10;hCepkLxMDUzdmzqeFpp2IG0yPTq9MYOSkZBxQqohTZO2Z+pn5mZ2y6xlhbL+xW6Lty8elQfJa7OQ&#10;rAVZLQq2QqboVFoo1yoHsmdlV2a/zYnKOZarnivN7cyzytuQN5zvn//tEsIS4ZK2pYZLVy0dWOa9&#10;rGo5sjxxedsK4xUFK4ZWBqw8uIq2Km3VT6vtV5eufr0mek1rgV7ByoLBtQFr6wtVCuWFfevc1+1d&#10;T1gvWd+1YfqGnRs+FYmKrhTbF5cVf9go3HjlG4dvyr+Z3JS0qavEuWTPZtJm6ebeLZ5bDpaql+aX&#10;Dm4N2dq0Dd9WtO319kXbL5fNKNu7g7ZDuaO/PLi8ZafJzs07P1SkVPRU+lQ27tLdtWHX+G7R7ht7&#10;vPY07NXbW7z3/T7JvttVAVVN1WbVZftJ+7P3P66Jqun4lvttXa1ObXHtxwPSA/0HIw6217nU1R3S&#10;PVRSj9Yr60cOxx++/p3vdy0NNg1VjZzG4iNwRHnk6fcJ3/ceDTradox7rOEH0x92HWcdL2pCmvKa&#10;RptTmvtbYlu6T8w+0dbq3nr8R9sfD5w0PFl5SvNUyWna6YLTk2fyz4ydlZ19fi753GDborZ752PO&#10;32oPb++6EHTh0kX/i+c7vDvOXPK4dPKy2+UTV7hXmq86X23qdOo8/pPTT8e7nLuarrlca7nuer21&#10;e2b36RueN87d9L158Rb/1tWeOT3dvfN6b/fF9/XfFt1+cif9zsu72Xcn7q28T7xf9EDtQdlD3YfV&#10;P1v+3Njv3H9qwHeg89HcR/cGhYPP/pH1jw9DBY+Zj8uGDYbrnjg+OTniP3L96fynQ89kzyaeF/6i&#10;/suuFxYvfvjV69fO0ZjRoZfyl5O/bXyl/erA6xmv28bCxh6+yXgzMV70VvvtwXfcdx3vo98PT+R8&#10;IH8o/2j5sfVT0Kf7kxmTk/8EA5jz/GMzLdsAAAAEZ0FNQQAAsY58+1GTAAAAIGNIUk0AAHolAACA&#10;gwAA+f8AAIDpAAB1MAAA6mAAADqYAAAXb5JfxUYAACgESURBVHja7H19fFTFuf/37PtuErKRAAm3&#10;yWajkI0SAouFIBgwEawiq1ZtAxX6E5L2d+VFraHVS7BeAbWKLS/qbSHhVmgD1qtCUBGUQAJoQBNY&#10;XmSDms0GJS/GZkPI5n3n/jFnz559P9ks4LXngfPJZs/MPHMmZ77zvM0zjNK0mkAkkUQSKYIkEYdA&#10;JJFEEoFFJJFEEoFFJJFE+tcjGfCvamIhHj98iPH5IJJIIgkHlsFMQNdnAWDEMO6JGXKSXmkeXu0T&#10;J0AItFFKjNcn8Mq461aeqXf/zjAsD4bHa7CAIxTIRDAT6QcPLIROBOJE9jgdssfpABAQAZOeYSfh&#10;9vKTsLVcAhgJwBA/k8abRzKLK8J5VJ6xofKMzQ8P4gEmuhHDYJpiwNyp6cgenypogGzNbexlxyt7&#10;qmC2tlAN0u+z+AMx4vHTkPxvXmVpG63tHWhtv8QDMPj5LIKOSD8UiYU4AWc/br0pCUW/yBk0A/tl&#10;B14pO0atOYzE/zwkA4BzAEXzZgie8Hxa/bePUHmqzosHO5mJE1q1HC8W3I2FsyYNum3dqDjoRsUB&#10;AOqbv4P5q4uAROb1LDwwIU6AOBEfGw3j2FQkjYpHcsIIJCeMFMyzoakFju4e9mcvahsuoqHlOzh6&#10;+ljwDB9gTFlpGJ8yivt9zc7KoOUz9QmYO2UsAKDd0YNNZccCj9VILUxZaQAQsJw2SoWlcydzv7+y&#10;5zjsnd0+5ZaZpiBWo4wIz0DPlJ2RwntPu3HK2oQ9x87DbG3y6Ucw4o9hJMd3sLyF/K3443+qvhll&#10;VbUAgKK8bMHvkO3bdmw/YB4CsLAThQz0QTciJqwXWRcfA+Lso9IFkXjNB3Y1dw4gVikJC1QAoOFi&#10;ixcPFlScAxivi8f+PxRAG60eOgwP9IMM9IFhJLxncQOYRiHH9PE3Ylpm+qCAxJtcdQ0pSR7fP7x6&#10;AwU1SIYkuBTNm8F95r9c/mjp3MlYkJspaOIW5WVjQW4mbC32gGXtnd2Ym5WGTFYFjY1SYUXJft8x&#10;GBGLZaYpEeHJn1Sbl5tgykqDrcWONTsrYWu2QzdKi5cWz+YAig8srn5Q9diGytP1HKC5xsUbPCI1&#10;voPlbWuxe/C2tdh9ePPH/2fP/8Onz2VVtThlbUJ2RgqroQDbD5hha7Fz9SrP2IQASzCVg0orGOiF&#10;bqQ2rJd4fGoC0N9LV1qJBJ6OKAKQAZCBPpiyMsKeKPXfNAIDfYBEStsniDyoAJTHQB8gZSc3YViJ&#10;bgCzJmfi3hlZ0KhUV0y8JP09YGRw8w+DXC+nix66bTzKqiwBpQHXCwwAh8/aAhqJtFEqrqxupBaZ&#10;+lEeE9SzDzYOWJaZpmDPsVrWpgUPXstMUyLGUxulwr61C5CpT4DZ2oQ7Vm5zS0pngFN1Tdj8qAne&#10;hjBXP1xjt2Znhfs5ztZjy/J7PMpHcnwHy9ve2QWztYkb283LTag8vdFHInSNP+0r4QBnRck+DjCK&#10;ADewlJtReYbyf2nxHchMHYVQTp/gbychIMQJDPTTCRQGzZiYBgz00na87SYEgNMJOPtwa0bqECY8&#10;VaWo5MBKQCop3ly1IHKgAiA2SkmB1unkVMTk+Fj8Z0Ee5t8x84qCCgCgvwfE2S/MsB1INfV6yUxZ&#10;hoCLxoKcTC+1tjtguwtyMz3A4SGvunxq9+rDlkdN0Eap/PKKFM+VeTO4Cfez5/7hMw4usDlV3yz4&#10;mbcfMKNg4+4rNr6D5e09ti4JLVAZfl/vWLktpBQCACtK9mFF8f6Q5SShjbdO96QNk7IzUtk2nDyk&#10;c7etVcux8M5bhiJK8OwcFAgX5GZCl3BdROd15phkwDkAQgaA/j5MvCEZv/vlg0hOGHV1LGIDfV5j&#10;GBlaOneK/+9NUwS38VBOJraXmzmJwaVWBCPXSq4bqfU7ASLFUzdSy638ZVUW2FrsAUE3kHQRbIJf&#10;jfEdDG+ztYl7RlOWgXv2YBRI0gu3rDB5mjiROVYXPrBkXk8NtIR4zQkCQgZgmnrjkAbY3uHgJCw4&#10;qU1o2X3ZEZ/XxOmkz9Hfh2kZaVied++Vl1I8+A+w0tLQgYX/UvLFcf532iiVoImTqU9Apj4Be6pq&#10;8bdyM081SQha71cby7hV05RlgCnLIBzkB8GTDzinrM2RW2jYPlzp8R0s7/bObhRsKPOQ1sI1ZYRL&#10;EoIQ/4gTBE5oY6LCZmK6dSKIsx+EDIDAybZLQJzUvjJ3WsaQHuLklxeoGZghIKQfsWoJdAnDhdto&#10;vm7Ehv9+A/c/8h/IXfAochc8isVPPodnN27F7g8Pw37pMgghSBp1HYizH2m6ROT/dA6uNsVrh7nH&#10;j/s5+H8AUN/Sxq3OLlsFv8zSuVNQVmVBfUsbfxnw+2/J3Mkoq7KgrbMLu3kr/pK5k4P2oa2zy0Oc&#10;37zchNgopUeZSPDM4HlpKs7UhzVe3n1ZapqCY+t/hWG8/l6J8Q2HN31OKzaVVXH8tzxq8ikXznML&#10;/ScLZWNxx2AMTYXQquVo72dXW8atBulGDIPpVuMQpxwb70GoBJSpHy245u4PD2PxyhfpyslzI1ec&#10;/IJzHUMiReaNYzFvzm2I1w7Dow/lhdVLm60O1dXHYan9HN+2tqL1u1YP6S097UYABIa0mzAifgTS&#10;08chfoTbuxR/XRxaL7ZGTBXaftDMSQlL507BtgMnqYQ5LgWZ+gQUFu/jDHjBPC2mLANWlOzjPBG2&#10;FjvrBjb4tQN4q0PbDpzEwtwJdAIsvwcPPv9GRHmmjIrMar1q3kysmjfzqo5vuLwBYM3OCmRnUF7Z&#10;41KwzJTFgc2VJgFxLCQiond25vUo+7QODHFSVy1xgjj7cc8txiG37QqUc6lCcA4Irrvx77vQ3kPA&#10;qGMBqYL1XIFzIdO2CE5Zm3H6tTfx5NKl0KgHZxCurj6Gd3b9D2zffE3BSyIFw0jAqIbxYvkILPUX&#10;QIgT5+rqKV/nAOJHjMTNN2fBYLiJBb3IBci57A0uFcLlMVmQQ923lWfqQ774piwDtFEqjE8ZhaK8&#10;GZytQscDgFB2ixUl+zAjI4UDhoW5E1DfbL+iPMOh1TsOcZ6ZZaYsrFt8xxUf33B5u8akYMNuHF//&#10;awBAUd4MH6/VFVOFghpuOYkjKWgjFVXVoYFl/Bie58btVVlwR1bggbnUIahtMLyQfuJEfeO3ggcg&#10;JTkJUMWAUceC0WjBaOJ8L3UsGIUGhrFjkX7DDYLbdjg6sX7jS1j/2kY0tLS6eURdB0QPBxM9HEwU&#10;e0UPB6KvAxN1HctXC0YTi+8ud2Nf5RFs+O/XYalviDi4bNpzzMPIqBupxcLcCR6uzWC0ICcTZmuT&#10;h4eB//LOnZwmaALkb3BLGS8tviOolDFYnnzvijba1yb24dpfomf379Gz+/doLv2dj4fK77iVVWHy&#10;Y3/x8XBFenyHwttlaF294xBPJbrneyCxsNKKNir0Cl3/dSNSfpQY8P6MiWMBZxlrxGUA5wAy9aOo&#10;pyWQmrK/ImibPuoQ+9PW2ArbxRboRocOUnt5RQEqPv8GDf/sAuQqMBIZbYoAgJMabAf6QPp7cN8d&#10;dwwKVJ77w2o0NDVTaUiuAiNTAjK5W+ViJB67DxgX4LokJZdrm2FoHZkSjETKC/OPgDp04CS3+pmy&#10;DGjv7BbsHdGN1CJ7XAoKNu7mxHy+VCFUHQLo3qxNZVVYZsqCNkqFlwKsyOHwNFubOJUk+yadz7Nt&#10;Lzcje1wKJ2XYBUxYod6RoYxvpLw4a3ZWwJRl4KSmq2HIlXDRrz6XS2px0hiUEJPa/Pn5EHYWHbQa&#10;OevZoEbbBbN+HFyU/OhwyElku9jiK7kwDF7fUy5oALQxUXjr+WXIHJMMRiqjE1+mAOQKOpHlCjBS&#10;OdKv18Nw/fWCB3b9K39EQ/O3rDQ0jIKLOgZQRoNRRtFLoQaj0LCXGoxSw92DKhpQDQPUwwBVDKCM&#10;AiNTsEGAPDQK63JLpfbOLm6CaqNUWGbKwvYDJ2Hv7PJjy/FsZ9ncKewkOedzj2+4pF4Z//z5V2HJ&#10;B9yEcUsNQ+e5vfykB/h416tvdhtQqZs20Hj5H3NtlPKKjO9QefOvB5/byQFmoLEdDN9QlyS04RbQ&#10;JcYHV4WOn0DlpycFqEM3UFBx9gPOftwzfULwdj87HVLsr7/Y4gYfhgEYKSCRYdMbH8DecVmwcfnD&#10;l5dhfMpIdyCgS6KABAQE0ydOEAwqH+x/HxarDVAPA6Om4ECBRANGrqLAJZW7f3KfKZhBpgIjV3sC&#10;j1zF2oAiK7EAwCt7qrzEd2EGvgW5EwKu8GXHLDzVRLgbuWDDrojztLXYuclNY1qyIjZ2RXkzQ7rJ&#10;wx3fSPDmj8GanYdwtShE5C21WYQMNGMkOPTpqdAT+PrRXFi8bsSwoIC1+6PDsHf2hJ5EDM8rBIaq&#10;ClI57F39eOCxtYIHQhutxqev/QYLbsugkcaugD7nADDQj/TUFMFt7dr7HpUwlNGAIgqMXE2Bg/M6&#10;MVyEsMflUoM45GdYgOP9HKJ9xRX7wI+BMFubOEnBO4CMXy4z1f3ZpbLsOW4JqNq4aGHuBA/x218f&#10;/NkEvGkoPFfwpKF1i38iGFz4z+ytkh1f//+xat5MD0NzpMY3HN4AMF6fwEsF4mub8d46Eeo9CdaP&#10;MG0sPNEmlFOIkcB83gb7pcvQDosOLLFMSAO2fQAQJ+65ZVxwNehgFV3JQ04kXmoBCbt/RyYHI1eh&#10;wvwlFhetQ8maQsEDUvxEHrIzrkfB+rdpu85+xA+LQvx1wqJ4q09Uw9EPMOooQKFmJQ2Z+zmIE8kj&#10;h2P+rGwfI7kQG1Lph5VoaPmOrglhSC5zp7C2howUaKNU3Mr/yp4qbFl+r8dqqo1SeewANk0xYFNZ&#10;FTL1CSjKm8lJBv7sBd4r6Zv/kYfZK//K8Xb1xZ+tYM3OQ5iRkcLZPVwverg87axdY/Jjf0ZR3kws&#10;zJ2AdYt/gqK8mThlbUIsz1jb7vAKyZ/ibjOQy5c/WSMxvuHyzh6Xwqk52eNS/ILIg8/tRO2Wx4Ia&#10;qEP1S9DbqjA97f/NJk6grwek5zKKn/g5Fs6ZEbCR3IdXoOKzM3hrfRHuyZ0W2Prf0YmRdy0DGAk+&#10;LVmFzDGBXW3xtzyA9s5u9JnfDa4uVZ/FrN+sB1TDwChYI3N/L0ivA6T7EtB1CQvvvAUla387qIE5&#10;+eXXmL3iv2DvuAxD0ig89esCQfW2vF6Cw+az1AOkjPJ0YTupJywtKRFP/b95YUkcT//lr2j4to1V&#10;icTMouGSbqTWQ6JxxcKIdKVVIV5wnC5xRAiBRQZGKkdl9ZmQhtLkkbGIVUmDgkrFp2a0O3rZlV7g&#10;as64pSdIZYBcCUYRBSijsO39o5j001/Dfumy4IEZnzoaJ/78GNJHD4MhJVlwPVtjE+v98WcPYXeL&#10;9/eG/QezXWhgN4WKp7YMhVxxJK5LBJXIUtCZS4g7jWNQkkoBmRwV1Z+HZDghdTRiY6KDq0GHjlE1&#10;KBxzAsPQADSpAkRBwLDByaesTch9+Am8tfEZpPybMBd2tEqBrU/8DJv3fy6YfUNjM5goLesW5gEL&#10;67onA/3UzhQu9feCSBVghggs2eNSYJpiQGaqeyzMdY0oO2bhROiFuRORPCJWcJsu4+Ay01SPBEWv&#10;7KnyMbbyy/Dve9fl06n6JpjrmvyCgHdfaaKjT3zsBi5Vpd3Rg+0HTgh2LYsUQWBx2VhSQsWDMFJA&#10;KoP5ywuwd1yGNghwjL/+R0gZHXw38O6Kz1hpJczJw0gAiQyMzJ38kTAMTllbcPMDS3Bg6x+QmT4m&#10;aBNOpxNOpxNRSjmmpAmXWCCVsUZaP94bQthsef3h/8V8dokPnrYsvxcLcydi24ETWL3jIFJGxeGl&#10;xT9B9rgU2Du7OWBZkDMB2eNSYLY2oazqHBvcNZHT7StOW5GpT+RsGy5g0Y2IxTLTVM5w6c8b4Srj&#10;fZ9f18XDpbosM02FNkqFyjP1yN/wjgfAlFWdQ+2WxznbweodB/0aho+v/3dqa3h+hwgqV1YVCuSL&#10;dnJRsqFUIfOXDXQySWUw11qDlp0x6SaYbpscuC3LV7A1/5NOUAE2BHtHp//+S1jJRaYAFBowqmhA&#10;HY32XoLcRb/D7o8Oh2ybEAKn0zm4nC6cFwfuDHOcEZx6fQyD8DDx6dz5Wi+v0eCvhbkTsDB3IirP&#10;WFGw8R1UnrFi24EazF65lWdIdZffVPYJJj/2GtbsPOgRD1Jx2oo1Ow/iwedLUbDxHXaS0jqVZ91G&#10;w8rTVr/9cJXxvs+v6+KxZudBFGx8B2kFf0TlGSuyx6Xg+Pp/R6Z+FFfP3tmFB5/b4X7PMlJ8eLqM&#10;wat3HPQbByNekbskQYUVgRsQuQ18UjkqQthZMg2pQSWabe8eZA2eMjYYLDiZz9cHzgErofYWRq6k&#10;bl8lDVZr72Nw/+Nr8frbe4VhhbNH8OQfMfy6K7sU8JNrh0Gu+I4Krz0jZmsTZq/cilP1bi9NYfFe&#10;FJaEHqNtB05g9sqt7veBF0IfSCrgEjl1Ck9uZO/sxoPPUUmDhqf/1ON+5RkrKs9YWVVPD1NWusf9&#10;VfNmshLSQVGkuGbGW5fhdpSA9AMSKRipFIxUhsqacyEMuMHtK7srqwGpnEbBSgR4PUIllmYknOTC&#10;KDU08lU9DIwqGouf2YjX3wk9cSRO4cZWQ+r1IYHhSHUNnl//Mp57aQ2ee/5pHK78SLCNmnOvhxnO&#10;4torY8pK983axkW0usFGKA2m7FCI38dMfYIPeORveIf7vG7xnTybkh7Z4/QoLN4rzvprCywUXFKE&#10;ZGFjJFzEq/mrb8LujNnyFWwtdjBSuTt/rZDZxjDsDufgNhdIFWAULLiohoFRRmPx0xtgPveFn/nP&#10;QCKRQCqVQkUcgp/BeNONboO3t7THRga3tl/GuXobLHVWnPvqK6riCEWWIQbJmeuauEm5f+2iq54A&#10;KBLEl6qyb/JUK20tds6+ohupRVHebZy0su3ACU6iEela2VhYe4Dg830kVDKwO7phrq0LqzMV1Weo&#10;bUUqBSQSxMVoBlGbPepDI2c3OnpFsTKsaiRjVSOlBowqCoxSg90HP/H7TFKpFDKZDAqFAgOXWwX1&#10;YlJGBuKHRQOkn/bDy+7DSGWAQkljXNQxYFTRaLW3C2q74esL7LMQH1uI0GvTno859SNTn4Dj6x9h&#10;jaWD32c09HIIq665rtGtWqcm+Nx/hfeMy0xTYcoyYLw+EStK3hftH9fUxsKLYckcGyJlwmenORcv&#10;JFIwktAG3IC6+nuVrLRCDbfBdj77SAIskGxZ/lO8+dR8mCaPZXcH93umc2SkbGSuEpCrALkKMyZP&#10;CAgsCoUCSqUS6BKeiuHRh+ZBLZd65gp2heVLZWBkKnfIvzKKxr0IIEdX15AlFluLHbNXbvXYkLZu&#10;8Z04vv4RZOoTfxCrJc04/z73fG8+NR9rdh4UvUDfC1WIFeVjQ6ZM4O1jkVB1qKLm80F3pP5iM8xf&#10;fU3jVySDjCjlJWUyf3kBpqk34c2ihWje+XtsWX4flt09Gdk3JrmP73AOIDZKCdP0Cfjo1VWYcfN4&#10;v81KpVLI5XKoVCooe78T3J3k0aPx1MMPYXiM2gvY2DGSKWiov1zFhvxLhQNoKLVPkD2kEWkFL3uo&#10;BZn6ROxfu+gHAy7bDpyA2eqWbDaVfSzO9qtIAc4VcuUFEZCdnx/xyjCAVIKKE+cG3ZGyg1VsrhIp&#10;Z5wkgoPAWLWtv9cjRkQbrcbCWZPDGhiXjUWhUECtViNao8Kp2hNITpsoDFwSE/HyY0tw+IQZR0+d&#10;haXhG5604VbPkkcnwpgxbpC9C7S9fTCrehdmrSzBMtMtKMrLgTZKBW2UCkV5t+HB5/8ehG+w3wdT&#10;jgj47L+uNlrJsxk1BuyHZyIkMVL5KgNLsL85CRp67wEuLlFfIoOtpS1koJyvGnSIqkGsfQXOQb4M&#10;xAk4Sdj2nUASi0KhgEajQUxMDP5rzYtYtXojNBrhicVvnZiJWyfSLO0NTU1wdFPXtUalRHJCQjiI&#10;54XoQ6NNZR+j8rQV+9cuZvOYpH/vX9rxKW6pqvKsaIz9P6QKuW0s2ujgBlSaaIkV0VkDLiQyNpeK&#10;QDXoG74aRPPBDnqVYdUh+6WOiA0OwzCQy+VQq9XYc/gzfN3ahs1bNoXdXnJCAgwpOhhSdGGBiuWr&#10;L3nqZ3h9WJhr9KsabT9Q83/mpXVF/9pa2jzc4yJ9n4DF5Rb1uojTCTidSBkdPOqW5pdlPC6GkdDA&#10;NcFq0CeAxAtUCBGOK66yEUr87S21fNlwEVt2lYNRRqH69Gm8vesf1+jPxcscR8K7tiz/KRbmTPS9&#10;x1ctAtX3VlkClDtVd5ErZZqS7reMKwr2lLVxUDyWzZ0K3cg4AED+hrdCPK+vzVC8rs4lCe42ckKX&#10;KOBwc4bn+ZBIAKkUlYMw4G57/xAYmdwrjJ+EzFznIdUwLqBriajEcrr2K5iWP4uOfoammVRFY9fe&#10;d/H3HX/9HqwL4aWl3PLo/eyqT7/LTE3AAlaSWbPzQMC6fMMu/ey/nL2zC5vKjtJyqYkevACC7Aw9&#10;lpmm0U2PVWcD8uA/ozZKiaJ5OViXP4fNPv8/qDxdF/RZx/M2WPpzS4vXlbtkfld4VlrRalSCV1KG&#10;fWkZMCCMFBUnhCULrv+mGeYvvgajiWWlFYZDPV1C/ODmGAPYmr6LyJS1X+rAxtffxLOb32Bz0caA&#10;SGVgiBNEKsW+Qwdha6jHrxY94nH2z9XDlPAks8rTdcjOSMWWRx/A0rnT0N7ZheyMVNha2lCw/k2U&#10;VQVeEExT3PaX7IxUaDXKgC7cwi3vwn65C8vumY4tjz6Aonm5sDW3ITZKDd2oOJRVncWKLe/6PAef&#10;x6p5uVg1L9ej75t2H8WmsqOw8Q768kfZGakekcVzJ6fD/NVFUUe5WrK14u4nfd/QgX6Qvm5kJl+H&#10;dY88yKZO9NpRy+aE3fbBUWwvP8EmNZIDzn6Q3i6QrksoefJhCg6BknEzEpRVfoqNbx+iYfYKNY1h&#10;cfaD9DiwIGcCFv5kGm9Hr2ddSCTYtpflL1NQ9a2nEwtunwTdiFjMuDkDmeljoB0WI3hAzOfOY9s7&#10;H+D1XR+ivbufBtIp2WxwEhlNLN7XDdLrAHo6QXq7cOvUabh12kykp2dc0T/W869uguXit3ScpIoh&#10;5b7NTE3kQglszW0hJ+pQiM+rvbPLI8BNpB8qsMz5nS+wOPtB+nqAHjYLW48DpL/H7cplJNSDo1DT&#10;IC9VtBsUiJOt2wnS3QH0uup6HSImkdHAMKUGjCqG/pQpqfF3oB+krwvovgzSfRno66KuZF6iax/+&#10;MjkFlr5uyrfHQdsY6AeIEzMmZwIEmJB+g08+GLPlS9g7OlHxqZn2SyqnSa0VNKk1FGq2b1RzJAO9&#10;QG83SJ8D6O2iPPt7ER8Xh5uNP4Yh7SbodHrEjxjaYfHnPj8NR1cnbF9fwHftl1Bz/is4iJyNfZFH&#10;PKm2SCJFEFh+6wdYBuhZOn3dFBj6etjAMqfbliKVgZEqAIVr4ik4YAlalwMWmvSaC6+Xqdw2Fmc/&#10;BZLeLjeo8LOm+eMvlVGjc38vy7ebZmpz8fbYosAz7DGgKhi3n4geAUKzwNGLs/9AQuuyx5egv4em&#10;7+zroZ/7e+n3XFCcE+mGG6lap9NDrY6Cr0WaQUODFQ5HJwDA4XDAdqHenXRb6gXACg0dM4ksIsBi&#10;TLsBBl0Skke51blWezta2y9h//FqD/f47MmTuDKO7h7sP+55mBy/DP9+sLre97zJYruAhuYWrh/+&#10;+s/vuz86cuqs4G0TIkWGZAF1dVYqIHINncBOr2A5iYRLlcC4zroh7szyNIMb/Nd11XeF10vlntnr&#10;wVC1Q66ibcmUfoDJm78EYAjts0JD2xxwh/QTFlgYV5Su20LLqXUM6yqnR3LIKFhJ2aRN4GXJd50z&#10;xkhAJDIKqv0qYIAFQA5cBmCpqweIE+fq6nipKPhOHob9z3B9YVQx7uNHJDIuOTikCvdYD8HOAgDJ&#10;CSORP/dOJCeMhMV2AfuPVcPR3Q2DLgn3zqB5iy31DbDYLlAw6OqGcewNSE6gk3j/sWof/vwy/PvB&#10;6nrfO2I+w4FAcsJI3Jt9C1dnV+VRX4Ah4Mq02ttxxHyGBSwVpmeOg0alhKW+Aa1tdnG2X3NgIewL&#10;L5GBkUkAInev9DyPiSslgc+xn64MbgwDSHzruia0W1LwzjjPuNUdRuJ3M6QPf5c3ScLQSSqRgUjd&#10;0cNuQPF2azK8ScwHGF67jPdEdp1fxD6DRAYiVQBOJRj2uBCaKc5JD2gjxH3Koa/rCeCBintceM/n&#10;ku44AB46qDy5IA8alRJHzGdQvPt9t4RQ34CG5hbkm+7y4WOxNXAAYLE1+O2Dq4z3/WB1+feOmM/Q&#10;o2R5fV3+s/swe8okGHRJeGHbDg9wsdTbPCStXRVH3ZKK+TSeXDhvyOMlUljAEuSUQ0YCSBmASALH&#10;YzFesRUekgCdnEEFdv6mOh8DLbu3BlJh/PlqFiRgJAQgMk8w8fuCeU5sj8keLNkVw1BJRuoCGCkF&#10;QZnrmFRWQoIzeIyND09/QOMFwCFPpwxM+aY7oVEp0WpvR/Eu31MQas7V4gXXCs/j4+jq5n3u8tsH&#10;Vxnv+8Hq8u/BC4AbGptQvPs9PPnL+ZwEU7rvgGdbHouiZ90XXi8d8niJFA6wBIpCY7wmXUgifuoz&#10;g7ADRKh+oH4T4p8Pv5IPLwGrnKufUilAqA2GId5A5gUqhPjy8gAWt4rkk4OFYTCUfS/TJ4xHcsIo&#10;Vr34NGBbDU1NIf5GgfYqkQD3g9UN3q6l3oZWezvitbGYnfVj7Ko4Akd3t6D3yP9ziHTtbCw/XHt1&#10;EGwikWmfn+EtKKAJAbfI9tGYNoa3ojeH3x4J0Zdg98O419DUjHgtzcJv0CWhxnLef2VeXY1KBUNK&#10;coCyIonA8kMHtIiDWzD7itsFbrHWDxJMvKQuv/Y54v9+sLoC2m1obILRMJY+w6iRqDlXG7SPhhQd&#10;ls97APs/OR64rEjXBljy77oFrz72cxh++Sysjd9d1Y7pE4ejtOhhGMfQRFNvVZ7EkvVvoO2y45oM&#10;lOX1p1H8/sdY94Y7P21ctAafvFoIfeJwrCzZ43HPRTnGNOx94REAwJL1b6D4/Y+x94VHUNf0HZas&#10;f+OqP4dr1R86iIXalxXsfrj3ggOwIUWHv/7nyqsO1iINWmIhwVenK0Rx0RrsfWEJrI2tUM5aDuOY&#10;JJSuWoTCn+diZXHZtRstr3FYfNdUCirFZSjMux3rdn7oU2Xt4rkofu9j2C87MHFMEm9F/x688IPl&#10;fw0lFiFlLFYbXti6jYKMXofl83921d9dkYQAC/HVe/e+uBQ5xjQAwMriMm4yub5v63AgLkbDAcDa&#10;fBNdrf+0E68+ngdrYyv0ifEofu8olvxpp1+2i+fcAm20GvNXbwUIQc35BsxfXYKa8zSmIn/ONLz6&#10;eB4AcO3kGNOw98WlPu0X5s1C4c9vp4AVo8GSP+1E8XtHkWNMQ+mqRYiL0aDm/AXMX70V1sZWGMcm&#10;4dXH5sE4NgltHQ7MX70VxrHJ0CcOx9p8E2rON6C8horW1kaaB7fw57fDevE7BHLd3589AXf97hWu&#10;/wCQaxyLng83oq3Dwd0rzJvFjVdbhwMnvriAl3Z+iL0vLuXGsK6x1W+/hZKjuxsaFd1Do1EqPYyg&#10;GpUK6wqXc/ct1nq8ULLte2FjcfUpuG3IDSKWunoUrtsIgz5FBJZrQBJhSZHp58K82zFxTBIMC57B&#10;nb/dhLX5JuQYx6Iw73bkGNMw9ZEXUVS826MOACTc91vUNX7LAcHK4t3InzMNxrFJfnkaxyThxBcX&#10;0MY7jKzmfAMAAn3icLz6eB5WFu/G1EdeRP6cacifcwvHy1/7cTEazF9dgrcqTmBNvglxMWqUrlqE&#10;kveOQnn7UtgvO/Da43kACEpXLaKS0u1LUV5Ti/tnTMS6nfthbWzFyuLdKK+xcH16q6KGA9Il63f4&#10;fZaS944gLkaD9/+wlPe8gDZag4T7fssC0ywYxyZhbb6Jey5vdJ+/ugRvVdYE7LfQq6HR7SUx6HUe&#10;9xzdXaj53L159MgJM65ekuzg7SYn8m1DVgTOouf1POfEg8mu0e5mpwBViMYW5BrTEBejgWX7M1wJ&#10;45gkGMckobzGgpraetTU1mNN/j3cKmFtbEXbpcvc7+XV57jkUdooVYD4At5JAV50f/YEAMC6Hfto&#10;ezUW5BjTUPfutwHaJ2jrcKC8+hyMY5Jw/4yJmHjDjxAXo6HSTN4s3rP8CPrEeDzyx1KAODH/2S1+&#10;VCF3nwrzZnMnCWijVDCO+RELgG4qfvcw9InDUZg3G6WrFsHw0NMACMprLGi7dBknvmhAXIwaORPH&#10;+jxXXIyGG7eaWlvAfg8mRuNIzUm6igMwpo9Fzeeeu5lb29ybEVv/+U/Ptj3UkQABf4T4vx+sboh2&#10;4+O0XJ+P1JyAoyuInc1PnzQqVRD3tEjXQBXy0pcJUF5twZ0rNngUK/19gR8R1luHpr+3XerkHVnq&#10;X/+tOW9DYd4diItWo63DEdju48EmQPsgsF92eEXb0p93rtiA8mr3Cm0cmxzCgOj5fWHebJRXW6CN&#10;0eC138yHPjEehl+s8lFNVm5+B/rEeNw/wwh9wnCAUFXHMxkR8TPJvL/33+/B0JHqGtybMxPxcVpM&#10;N07E/qOfeEgxwWwb/HLGdAMsdb5pIV0A0HCxEYLeLQH35t/1E06NK313bxA1yvfvZrwxHQZ9Ckrf&#10;Ew8qu7qqkJAMXOzvB6rPIWeSgV35jdj70nLERatRU2vjvs+fM51daeFV399n4P4ZRqwtuNeDb8ke&#10;eq5y6dP5AKGqkeXvq7G24F68dbCam9TGMUnImWRA+WfnArbv7/sTtTa0dTiQP2c6QAj2vrQc+XOm&#10;o6bWBmtjK/d96dP5ePU3830NrrwXuOa8DSV7DkOfGI+2Dgc9S5q9Hxetxid/fgqFebNRU0tDzz3O&#10;miZu0bH8s3Oez2U0wGNfESEB+z3Y7F4bt5dyK/iTBYvcdgh/RlXeVXP2czQ00pQH0ydNpOk1efdn&#10;3zIVhlQ99h/9mI2udd9LTnSn4vSux7/H/z5eG4vlD82D8cZ0tLbZ8cLmrb7teqf4ZL/XKJXIv/8+&#10;LH9onk8d8brylyCvkKV0DawXW2GYvxK5kwz45C//QcX20n1ou9SJdaUfcN+7JQw/k9F71ScEOUYD&#10;7K7Vm6W2S52464n1eLXwF+g5+GdOxVlX+gHaOhxY8vLf8OoTDwG4D8V7DqN4TyVyJqX7bZ+bnF5S&#10;0/xnNqP0mV+h5+CfUXPeRic+IZj/e/f3bR0OzH9mMw+UPCde0ea32X7Q/uVMSsfiu6djXek+js9b&#10;hz7D2l/RM4aXvPw3tF3q9GukrKm1YeXmt9my97nHkTduwfo9GGq4eBGFf1iH+XffBeONN+LJgkVo&#10;bWtDa5sd8XFat6HXNSF59MLmEsy/+y5Mn2TEs8sfQcPFRji6u7l6uz4qx66Pyj1VEbUKBr2eJ0UY&#10;sP/IUb/3nixYxOPfjYbGRpS++z6OVNd4hv7z2uKkpVQ9/vr8al9vUZ1VNOBeZWIU2QXXdMQtO9bi&#10;zifWw3rxW/GvcY0oeXSil9el0e8k9lF7UvU824zdwz4j0r86sNyaL0K5SCKJFGHjrXiQk0giiRRx&#10;YBF1T5FEEinSwEJEYBFJJJFEiUUkkUT6/gOLaGMRSSSRRIlFJJFEEoFFJJFEElUhkUQSSaQISCzi&#10;IIgkkkiixCKSSCJ9z+l/BwBo+WKO3FaVHgAAAABJRU5ErkJggg=="/>
  <p:tag name="ISPRING_PRESENTERDATA_0" val="TWFuYWdlbWVudCBTdHVkeSBHdWlkZQ==|TWFuYWdlbWVudCBTdHVkeSBHdWlkZQ==|||e0U4NkFBNTc5LUUxRjQtNDRCMi04MUEyLTk0QUVFNEIyNkRDN30=|||MQ==||SVNQUklOR19QUkVTRU5URVJfUEhPVE9fMA==|"/>
  <p:tag name="ISPRING_ULTRA_SCORM_COURSE_ID" val="D9B11354-E6D3-47DD-87EB-F6F2364190E1"/>
  <p:tag name="ISPRING_SCORM_RATE_SLIDES" val="1"/>
  <p:tag name="ISPRING_SCORM_RATE_QUIZZES" val="0"/>
  <p:tag name="ISPRING_SCORM_PASSING_SCORE" val="100.0000000000"/>
  <p:tag name="ISPRINGONLINEFOLDERID" val="0"/>
  <p:tag name="ISPRINGONLINEFOLDERPATH" val="Content List"/>
  <p:tag name="ARTICULATE_PROJECT_OPEN" val="0"/>
  <p:tag name="ISPRING_SCORM_ENDPOINT" val="&lt;endpoint&gt;&lt;enable&gt;0&lt;/enable&gt;&lt;lrs&gt;http://&lt;/lrs&gt;&lt;auth&gt;0&lt;/auth&gt;&lt;login&gt;&lt;/login&gt;&lt;password&gt;&lt;/password&gt;&lt;key&gt;&lt;/key&gt;&lt;name&gt;&lt;/name&gt;&lt;email&gt;&lt;/email&gt;&lt;/endpoint&gt;&#10;"/>
  <p:tag name="ISPRING_RESOURCE_PATHS_HASH_PRESENTER" val="22a1fd811c0f27a8bd26814b3b8d7b62a475f"/>
</p:tagLst>
</file>

<file path=ppt/tags/tag10.xml><?xml version="1.0" encoding="utf-8"?>
<p:tagLst xmlns:a="http://schemas.openxmlformats.org/drawingml/2006/main" xmlns:r="http://schemas.openxmlformats.org/officeDocument/2006/relationships" xmlns:p="http://schemas.openxmlformats.org/presentationml/2006/main">
  <p:tag name="GENSWF_ADVANCE_TIME" val="0.00"/>
  <p:tag name="ISPRING_CUSTOM_TIMING_USED" val="0"/>
  <p:tag name="GENSWF_SLIDE_TITLE" val="What is NLP?"/>
  <p:tag name="ISPRING_SLIDE_INDENT_LEVEL" val="0"/>
</p:tagLst>
</file>

<file path=ppt/tags/tag11.xml><?xml version="1.0" encoding="utf-8"?>
<p:tagLst xmlns:a="http://schemas.openxmlformats.org/drawingml/2006/main" xmlns:r="http://schemas.openxmlformats.org/officeDocument/2006/relationships" xmlns:p="http://schemas.openxmlformats.org/presentationml/2006/main">
  <p:tag name="GENSWF_SLIDE_TITLE" val="Purpose of NLP"/>
  <p:tag name="GENSWF_ADVANCE_TIME" val="0.00"/>
  <p:tag name="ISPRING_CUSTOM_TIMING_USED" val="0"/>
  <p:tag name="ISPRING_SLIDE_INDENT_LEVEL" val="0"/>
</p:tagLst>
</file>

<file path=ppt/tags/tag12.xml><?xml version="1.0" encoding="utf-8"?>
<p:tagLst xmlns:a="http://schemas.openxmlformats.org/drawingml/2006/main" xmlns:r="http://schemas.openxmlformats.org/officeDocument/2006/relationships" xmlns:p="http://schemas.openxmlformats.org/presentationml/2006/main">
  <p:tag name="GENSWF_SLIDE_TITLE" val="Four Pillars of NLP"/>
  <p:tag name="GENSWF_ADVANCE_TIME" val="0.00"/>
  <p:tag name="ISPRING_CUSTOM_TIMING_USED" val="0"/>
  <p:tag name="ISPRING_SLIDE_INDENT_LEVEL" val="0"/>
</p:tagLst>
</file>

<file path=ppt/tags/tag13.xml><?xml version="1.0" encoding="utf-8"?>
<p:tagLst xmlns:a="http://schemas.openxmlformats.org/drawingml/2006/main" xmlns:r="http://schemas.openxmlformats.org/officeDocument/2006/relationships" xmlns:p="http://schemas.openxmlformats.org/presentationml/2006/main">
  <p:tag name="GENSWF_SLIDE_TITLE" val="Did You Know?"/>
  <p:tag name="GENSWF_ADVANCE_TIME" val="0.00"/>
  <p:tag name="ISPRING_CUSTOM_TIMING_USED" val="0"/>
  <p:tag name="ISPRING_SLIDE_INDENT_LEVEL" val="0"/>
</p:tagLst>
</file>

<file path=ppt/tags/tag14.xml><?xml version="1.0" encoding="utf-8"?>
<p:tagLst xmlns:a="http://schemas.openxmlformats.org/drawingml/2006/main" xmlns:r="http://schemas.openxmlformats.org/officeDocument/2006/relationships" xmlns:p="http://schemas.openxmlformats.org/presentationml/2006/main">
  <p:tag name="GENSWF_SLIDE_TITLE" val="Observing the model"/>
  <p:tag name="GENSWF_ADVANCE_TIME" val="0.00"/>
  <p:tag name="ISPRING_CUSTOM_TIMING_USED" val="0"/>
  <p:tag name="ISPRING_SLIDE_INDENT_LEVEL" val="0"/>
</p:tagLst>
</file>

<file path=ppt/tags/tag15.xml><?xml version="1.0" encoding="utf-8"?>
<p:tagLst xmlns:a="http://schemas.openxmlformats.org/drawingml/2006/main" xmlns:r="http://schemas.openxmlformats.org/officeDocument/2006/relationships" xmlns:p="http://schemas.openxmlformats.org/presentationml/2006/main">
  <p:tag name="GENSWF_SLIDE_TITLE" val="Visual"/>
  <p:tag name="GENSWF_ADVANCE_TIME" val="0.00"/>
  <p:tag name="ISPRING_CUSTOM_TIMING_USED" val="0"/>
  <p:tag name="ISPRING_SLIDE_INDENT_LEVEL" val="0"/>
</p:tagLst>
</file>

<file path=ppt/tags/tag16.xml><?xml version="1.0" encoding="utf-8"?>
<p:tagLst xmlns:a="http://schemas.openxmlformats.org/drawingml/2006/main" xmlns:r="http://schemas.openxmlformats.org/officeDocument/2006/relationships" xmlns:p="http://schemas.openxmlformats.org/presentationml/2006/main">
  <p:tag name="GENSWF_SLIDE_TITLE" val="Thru-time (or through time)"/>
  <p:tag name="GENSWF_ADVANCE_TIME" val="0.00"/>
  <p:tag name="ISPRING_CUSTOM_TIMING_USED" val="0"/>
  <p:tag name="ISPRING_SLIDE_INDENT_LEVEL" val="0"/>
</p:tagLst>
</file>

<file path=ppt/tags/tag17.xml><?xml version="1.0" encoding="utf-8"?>
<p:tagLst xmlns:a="http://schemas.openxmlformats.org/drawingml/2006/main" xmlns:r="http://schemas.openxmlformats.org/officeDocument/2006/relationships" xmlns:p="http://schemas.openxmlformats.org/presentationml/2006/main">
  <p:tag name="GENSWF_SLIDE_TITLE" val="Beliefs and Values"/>
  <p:tag name="GENSWF_ADVANCE_TIME" val="0.00"/>
  <p:tag name="ISPRING_CUSTOM_TIMING_USED" val="0"/>
  <p:tag name="ISPRING_SLIDE_INDENT_LEVEL" val="0"/>
</p:tagLst>
</file>

<file path=ppt/tags/tag18.xml><?xml version="1.0" encoding="utf-8"?>
<p:tagLst xmlns:a="http://schemas.openxmlformats.org/drawingml/2006/main" xmlns:r="http://schemas.openxmlformats.org/officeDocument/2006/relationships" xmlns:p="http://schemas.openxmlformats.org/presentationml/2006/main">
  <p:tag name="GENSWF_SLIDE_TITLE" val="Visual or Kinesthetic Dissociation (VK/Dm)"/>
  <p:tag name="GENSWF_ADVANCE_TIME" val="0.00"/>
  <p:tag name="ISPRING_CUSTOM_TIMING_USED" val="0"/>
  <p:tag name="ISPRING_SLIDE_INDENT_LEVEL" val="0"/>
</p:tagLst>
</file>

<file path=ppt/tags/tag19.xml><?xml version="1.0" encoding="utf-8"?>
<p:tagLst xmlns:a="http://schemas.openxmlformats.org/drawingml/2006/main" xmlns:r="http://schemas.openxmlformats.org/officeDocument/2006/relationships" xmlns:p="http://schemas.openxmlformats.org/presentationml/2006/main">
  <p:tag name="GENSWF_SLIDE_TITLE" val="Lower lip changes"/>
  <p:tag name="GENSWF_ADVANCE_TIME" val="0.00"/>
  <p:tag name="ISPRING_CUSTOM_TIMING_USED" val="0"/>
  <p:tag name="ISPRING_SLIDE_INDENT_LEVEL" val="0"/>
</p:tagLst>
</file>

<file path=ppt/tags/tag2.xml><?xml version="1.0" encoding="utf-8"?>
<p:tagLst xmlns:a="http://schemas.openxmlformats.org/drawingml/2006/main" xmlns:r="http://schemas.openxmlformats.org/officeDocument/2006/relationships" xmlns:p="http://schemas.openxmlformats.org/presentationml/2006/main">
  <p:tag name="GENSWF_SLIDE_TITLE" val="NLP Core Skills"/>
  <p:tag name="GENSWF_ADVANCE_TIME" val="0.00"/>
  <p:tag name="ISPRING_SLIDE_INDENT_LEVEL" val="0"/>
  <p:tag name="ISPRING_CUSTOM_TIMING_USED" val="0"/>
</p:tagLst>
</file>

<file path=ppt/tags/tag20.xml><?xml version="1.0" encoding="utf-8"?>
<p:tagLst xmlns:a="http://schemas.openxmlformats.org/drawingml/2006/main" xmlns:r="http://schemas.openxmlformats.org/officeDocument/2006/relationships" xmlns:p="http://schemas.openxmlformats.org/presentationml/2006/main">
  <p:tag name="GENSWF_ADVANCE_TIME" val="0.00"/>
  <p:tag name="ISPRING_CUSTOM_TIMING_USED" val="0"/>
  <p:tag name="GENSWF_SLIDE_TITLE" val="NLP and Handling Criticism"/>
  <p:tag name="ISPRING_SLIDE_INDENT_LEVEL" val="0"/>
</p:tagLst>
</file>

<file path=ppt/tags/tag21.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GENSWF_SLIDE_TITLE" val="ManagementStudyGuide.com"/>
</p:tagLst>
</file>

<file path=ppt/tags/tag3.xml><?xml version="1.0" encoding="utf-8"?>
<p:tagLst xmlns:a="http://schemas.openxmlformats.org/drawingml/2006/main" xmlns:r="http://schemas.openxmlformats.org/officeDocument/2006/relationships" xmlns:p="http://schemas.openxmlformats.org/presentationml/2006/main">
  <p:tag name="GENSWF_SLIDE_TITLE" val="Course Objectives"/>
  <p:tag name="GENSWF_ADVANCE_TIME" val="0.00"/>
  <p:tag name="ISPRING_SLIDE_INDENT_LEVEL" val="0"/>
  <p:tag name="ISPRING_CUSTOM_TIMING_USED" val="0"/>
</p:tagLst>
</file>

<file path=ppt/tags/tag4.xml><?xml version="1.0" encoding="utf-8"?>
<p:tagLst xmlns:a="http://schemas.openxmlformats.org/drawingml/2006/main" xmlns:r="http://schemas.openxmlformats.org/officeDocument/2006/relationships" xmlns:p="http://schemas.openxmlformats.org/presentationml/2006/main">
  <p:tag name="GENSWF_SLIDE_TITLE" val="Introduction - 1/5"/>
  <p:tag name="GENSWF_ADVANCE_TIME" val="0.00"/>
  <p:tag name="ISPRING_SLIDE_INDENT_LEVEL" val="0"/>
  <p:tag name="ISPRING_CUSTOM_TIMING_USED" val="0"/>
</p:tagLst>
</file>

<file path=ppt/tags/tag5.xml><?xml version="1.0" encoding="utf-8"?>
<p:tagLst xmlns:a="http://schemas.openxmlformats.org/drawingml/2006/main" xmlns:r="http://schemas.openxmlformats.org/officeDocument/2006/relationships" xmlns:p="http://schemas.openxmlformats.org/presentationml/2006/main">
  <p:tag name="GENSWF_SLIDE_TITLE" val="Introduction - 2/5"/>
  <p:tag name="GENSWF_ADVANCE_TIME" val="0.00"/>
  <p:tag name="ISPRING_SLIDE_INDENT_LEVEL" val="0"/>
  <p:tag name="ISPRING_CUSTOM_TIMING_USED" val="0"/>
</p:tagLst>
</file>

<file path=ppt/tags/tag6.xml><?xml version="1.0" encoding="utf-8"?>
<p:tagLst xmlns:a="http://schemas.openxmlformats.org/drawingml/2006/main" xmlns:r="http://schemas.openxmlformats.org/officeDocument/2006/relationships" xmlns:p="http://schemas.openxmlformats.org/presentationml/2006/main">
  <p:tag name="GENSWF_SLIDE_TITLE" val="Introduction - 3/5"/>
  <p:tag name="GENSWF_ADVANCE_TIME" val="0.00"/>
  <p:tag name="ISPRING_SLIDE_INDENT_LEVEL" val="0"/>
  <p:tag name="ISPRING_CUSTOM_TIMING_USED" val="0"/>
</p:tagLst>
</file>

<file path=ppt/tags/tag7.xml><?xml version="1.0" encoding="utf-8"?>
<p:tagLst xmlns:a="http://schemas.openxmlformats.org/drawingml/2006/main" xmlns:r="http://schemas.openxmlformats.org/officeDocument/2006/relationships" xmlns:p="http://schemas.openxmlformats.org/presentationml/2006/main">
  <p:tag name="GENSWF_SLIDE_TITLE" val="Introduction - 4/5"/>
  <p:tag name="GENSWF_ADVANCE_TIME" val="0.00"/>
  <p:tag name="ISPRING_SLIDE_INDENT_LEVEL" val="0"/>
  <p:tag name="ISPRING_CUSTOM_TIMING_USED" val="0"/>
</p:tagLst>
</file>

<file path=ppt/tags/tag8.xml><?xml version="1.0" encoding="utf-8"?>
<p:tagLst xmlns:a="http://schemas.openxmlformats.org/drawingml/2006/main" xmlns:r="http://schemas.openxmlformats.org/officeDocument/2006/relationships" xmlns:p="http://schemas.openxmlformats.org/presentationml/2006/main">
  <p:tag name="GENSWF_SLIDE_TITLE" val="Introduction - 5/5"/>
  <p:tag name="GENSWF_ADVANCE_TIME" val="0.00"/>
  <p:tag name="ISPRING_SLIDE_INDENT_LEVEL" val="0"/>
  <p:tag name="ISPRING_CUSTOM_TIMING_USED" val="0"/>
</p:tagLst>
</file>

<file path=ppt/tags/tag9.xml><?xml version="1.0" encoding="utf-8"?>
<p:tagLst xmlns:a="http://schemas.openxmlformats.org/drawingml/2006/main" xmlns:r="http://schemas.openxmlformats.org/officeDocument/2006/relationships" xmlns:p="http://schemas.openxmlformats.org/presentationml/2006/main">
  <p:tag name="GENSWF_SLIDE_TITLE" val="History of NLP"/>
  <p:tag name="GENSWF_ADVANCE_TIME" val="0.00"/>
  <p:tag name="ISPRING_SLIDE_INDENT_LEVEL" val="0"/>
  <p:tag name="ISPRING_CUSTOM_TIMING_USED"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2362</TotalTime>
  <Words>1496</Words>
  <Application>Microsoft Office PowerPoint</Application>
  <PresentationFormat>On-screen Show (4:3)</PresentationFormat>
  <Paragraphs>216</Paragraphs>
  <Slides>20</Slides>
  <Notes>20</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NLP-Core-Skills-Demo</dc:title>
  <dc:creator>Home</dc:creator>
  <cp:lastModifiedBy>User</cp:lastModifiedBy>
  <cp:revision>258</cp:revision>
  <dcterms:created xsi:type="dcterms:W3CDTF">2013-01-21T03:39:25Z</dcterms:created>
  <dcterms:modified xsi:type="dcterms:W3CDTF">2014-03-31T06:25:32Z</dcterms:modified>
</cp:coreProperties>
</file>